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56" r:id="rId3"/>
    <p:sldId id="257" r:id="rId4"/>
    <p:sldId id="258" r:id="rId5"/>
    <p:sldId id="300" r:id="rId6"/>
    <p:sldId id="297" r:id="rId7"/>
    <p:sldId id="313" r:id="rId8"/>
    <p:sldId id="325" r:id="rId9"/>
    <p:sldId id="314" r:id="rId10"/>
    <p:sldId id="259" r:id="rId11"/>
    <p:sldId id="260" r:id="rId12"/>
    <p:sldId id="261" r:id="rId13"/>
    <p:sldId id="301" r:id="rId14"/>
    <p:sldId id="262" r:id="rId15"/>
    <p:sldId id="263" r:id="rId16"/>
    <p:sldId id="303" r:id="rId17"/>
    <p:sldId id="265" r:id="rId18"/>
    <p:sldId id="266" r:id="rId20"/>
    <p:sldId id="302" r:id="rId21"/>
    <p:sldId id="268" r:id="rId22"/>
    <p:sldId id="295" r:id="rId23"/>
    <p:sldId id="269" r:id="rId24"/>
    <p:sldId id="270" r:id="rId25"/>
    <p:sldId id="271" r:id="rId26"/>
    <p:sldId id="272" r:id="rId27"/>
    <p:sldId id="298" r:id="rId28"/>
    <p:sldId id="274" r:id="rId29"/>
    <p:sldId id="315" r:id="rId30"/>
    <p:sldId id="275" r:id="rId31"/>
    <p:sldId id="276" r:id="rId32"/>
    <p:sldId id="308" r:id="rId33"/>
    <p:sldId id="296" r:id="rId34"/>
    <p:sldId id="278" r:id="rId35"/>
    <p:sldId id="279" r:id="rId36"/>
    <p:sldId id="280" r:id="rId37"/>
    <p:sldId id="281" r:id="rId38"/>
    <p:sldId id="283" r:id="rId39"/>
    <p:sldId id="284" r:id="rId40"/>
    <p:sldId id="319" r:id="rId41"/>
    <p:sldId id="324" r:id="rId42"/>
    <p:sldId id="285" r:id="rId43"/>
    <p:sldId id="286" r:id="rId44"/>
    <p:sldId id="320" r:id="rId45"/>
    <p:sldId id="321" r:id="rId46"/>
    <p:sldId id="287" r:id="rId47"/>
    <p:sldId id="288" r:id="rId48"/>
    <p:sldId id="305" r:id="rId49"/>
    <p:sldId id="306" r:id="rId50"/>
    <p:sldId id="312" r:id="rId51"/>
    <p:sldId id="291" r:id="rId52"/>
    <p:sldId id="307" r:id="rId53"/>
    <p:sldId id="309" r:id="rId54"/>
    <p:sldId id="310" r:id="rId55"/>
    <p:sldId id="317" r:id="rId56"/>
    <p:sldId id="318" r:id="rId57"/>
    <p:sldId id="323" r:id="rId58"/>
    <p:sldId id="322" r:id="rId59"/>
    <p:sldId id="311" r:id="rId6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80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62" autoAdjust="0"/>
    <p:restoredTop sz="92969" autoAdjust="0"/>
  </p:normalViewPr>
  <p:slideViewPr>
    <p:cSldViewPr>
      <p:cViewPr varScale="1">
        <p:scale>
          <a:sx n="58" d="100"/>
          <a:sy n="58" d="100"/>
        </p:scale>
        <p:origin x="1096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139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3" Type="http://schemas.openxmlformats.org/officeDocument/2006/relationships/tableStyles" Target="tableStyles.xml"/><Relationship Id="rId62" Type="http://schemas.openxmlformats.org/officeDocument/2006/relationships/viewProps" Target="viewProps.xml"/><Relationship Id="rId61" Type="http://schemas.openxmlformats.org/officeDocument/2006/relationships/presProps" Target="presProps.xml"/><Relationship Id="rId60" Type="http://schemas.openxmlformats.org/officeDocument/2006/relationships/slide" Target="slides/slide57.xml"/><Relationship Id="rId6" Type="http://schemas.openxmlformats.org/officeDocument/2006/relationships/slide" Target="slides/slide4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014E50-2E96-4D2F-AAFE-89FCE6850C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436457-276D-4DDB-BD5E-58C7362E155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36457-276D-4DDB-BD5E-58C7362E1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33"/>
          <p:cNvGrpSpPr/>
          <p:nvPr/>
        </p:nvGrpSpPr>
        <p:grpSpPr>
          <a:xfrm>
            <a:off x="0" y="0"/>
            <a:ext cx="9144000" cy="6858000"/>
            <a:chOff x="0" y="0"/>
            <a:chExt cx="12192000" cy="6858000"/>
          </a:xfrm>
        </p:grpSpPr>
        <p:sp>
          <p:nvSpPr>
            <p:cNvPr id="235" name="矩形 234"/>
            <p:cNvSpPr/>
            <p:nvPr/>
          </p:nvSpPr>
          <p:spPr>
            <a:xfrm>
              <a:off x="0" y="0"/>
              <a:ext cx="451556" cy="5049520"/>
            </a:xfrm>
            <a:prstGeom prst="rect">
              <a:avLst/>
            </a:prstGeom>
            <a:solidFill>
              <a:srgbClr val="82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36" name="矩形 235"/>
            <p:cNvSpPr/>
            <p:nvPr/>
          </p:nvSpPr>
          <p:spPr>
            <a:xfrm>
              <a:off x="451556" y="0"/>
              <a:ext cx="451556" cy="5049520"/>
            </a:xfrm>
            <a:prstGeom prst="rect">
              <a:avLst/>
            </a:prstGeom>
            <a:solidFill>
              <a:srgbClr val="94D2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37" name="矩形 236"/>
            <p:cNvSpPr/>
            <p:nvPr/>
          </p:nvSpPr>
          <p:spPr>
            <a:xfrm>
              <a:off x="903111" y="0"/>
              <a:ext cx="451556" cy="5049520"/>
            </a:xfrm>
            <a:prstGeom prst="rect">
              <a:avLst/>
            </a:prstGeom>
            <a:solidFill>
              <a:srgbClr val="82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38" name="矩形 237"/>
            <p:cNvSpPr/>
            <p:nvPr/>
          </p:nvSpPr>
          <p:spPr>
            <a:xfrm>
              <a:off x="1354667" y="0"/>
              <a:ext cx="451556" cy="5049520"/>
            </a:xfrm>
            <a:prstGeom prst="rect">
              <a:avLst/>
            </a:prstGeom>
            <a:solidFill>
              <a:srgbClr val="94D2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39" name="矩形 238"/>
            <p:cNvSpPr/>
            <p:nvPr/>
          </p:nvSpPr>
          <p:spPr>
            <a:xfrm>
              <a:off x="1806222" y="0"/>
              <a:ext cx="451556" cy="5049520"/>
            </a:xfrm>
            <a:prstGeom prst="rect">
              <a:avLst/>
            </a:prstGeom>
            <a:solidFill>
              <a:srgbClr val="82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40" name="矩形 239"/>
            <p:cNvSpPr/>
            <p:nvPr/>
          </p:nvSpPr>
          <p:spPr>
            <a:xfrm>
              <a:off x="2257778" y="0"/>
              <a:ext cx="451556" cy="5049520"/>
            </a:xfrm>
            <a:prstGeom prst="rect">
              <a:avLst/>
            </a:prstGeom>
            <a:solidFill>
              <a:srgbClr val="94D2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41" name="矩形 240"/>
            <p:cNvSpPr/>
            <p:nvPr/>
          </p:nvSpPr>
          <p:spPr>
            <a:xfrm>
              <a:off x="2709334" y="0"/>
              <a:ext cx="451556" cy="5049520"/>
            </a:xfrm>
            <a:prstGeom prst="rect">
              <a:avLst/>
            </a:prstGeom>
            <a:solidFill>
              <a:srgbClr val="82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42" name="矩形 241"/>
            <p:cNvSpPr/>
            <p:nvPr/>
          </p:nvSpPr>
          <p:spPr>
            <a:xfrm>
              <a:off x="3160890" y="0"/>
              <a:ext cx="451556" cy="5049520"/>
            </a:xfrm>
            <a:prstGeom prst="rect">
              <a:avLst/>
            </a:prstGeom>
            <a:solidFill>
              <a:srgbClr val="94D2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43" name="矩形 242"/>
            <p:cNvSpPr/>
            <p:nvPr/>
          </p:nvSpPr>
          <p:spPr>
            <a:xfrm>
              <a:off x="3612445" y="0"/>
              <a:ext cx="451556" cy="5049520"/>
            </a:xfrm>
            <a:prstGeom prst="rect">
              <a:avLst/>
            </a:prstGeom>
            <a:solidFill>
              <a:srgbClr val="82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44" name="矩形 243"/>
            <p:cNvSpPr/>
            <p:nvPr/>
          </p:nvSpPr>
          <p:spPr>
            <a:xfrm>
              <a:off x="4064001" y="0"/>
              <a:ext cx="451556" cy="5049520"/>
            </a:xfrm>
            <a:prstGeom prst="rect">
              <a:avLst/>
            </a:prstGeom>
            <a:solidFill>
              <a:srgbClr val="94D2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45" name="矩形 244"/>
            <p:cNvSpPr/>
            <p:nvPr/>
          </p:nvSpPr>
          <p:spPr>
            <a:xfrm>
              <a:off x="4515557" y="0"/>
              <a:ext cx="451556" cy="5049520"/>
            </a:xfrm>
            <a:prstGeom prst="rect">
              <a:avLst/>
            </a:prstGeom>
            <a:solidFill>
              <a:srgbClr val="82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46" name="矩形 245"/>
            <p:cNvSpPr/>
            <p:nvPr/>
          </p:nvSpPr>
          <p:spPr>
            <a:xfrm>
              <a:off x="4967112" y="0"/>
              <a:ext cx="451556" cy="5049520"/>
            </a:xfrm>
            <a:prstGeom prst="rect">
              <a:avLst/>
            </a:prstGeom>
            <a:solidFill>
              <a:srgbClr val="94D2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47" name="矩形 246"/>
            <p:cNvSpPr/>
            <p:nvPr/>
          </p:nvSpPr>
          <p:spPr>
            <a:xfrm>
              <a:off x="5418667" y="0"/>
              <a:ext cx="451556" cy="5049520"/>
            </a:xfrm>
            <a:prstGeom prst="rect">
              <a:avLst/>
            </a:prstGeom>
            <a:solidFill>
              <a:srgbClr val="82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48" name="矩形 247"/>
            <p:cNvSpPr/>
            <p:nvPr/>
          </p:nvSpPr>
          <p:spPr>
            <a:xfrm>
              <a:off x="5870223" y="0"/>
              <a:ext cx="451556" cy="5049520"/>
            </a:xfrm>
            <a:prstGeom prst="rect">
              <a:avLst/>
            </a:prstGeom>
            <a:solidFill>
              <a:srgbClr val="94D2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49" name="矩形 248"/>
            <p:cNvSpPr/>
            <p:nvPr/>
          </p:nvSpPr>
          <p:spPr>
            <a:xfrm>
              <a:off x="6321778" y="0"/>
              <a:ext cx="451556" cy="5049520"/>
            </a:xfrm>
            <a:prstGeom prst="rect">
              <a:avLst/>
            </a:prstGeom>
            <a:solidFill>
              <a:srgbClr val="82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50" name="矩形 249"/>
            <p:cNvSpPr/>
            <p:nvPr/>
          </p:nvSpPr>
          <p:spPr>
            <a:xfrm>
              <a:off x="6773334" y="0"/>
              <a:ext cx="451556" cy="5049520"/>
            </a:xfrm>
            <a:prstGeom prst="rect">
              <a:avLst/>
            </a:prstGeom>
            <a:solidFill>
              <a:srgbClr val="94D2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51" name="矩形 250"/>
            <p:cNvSpPr/>
            <p:nvPr/>
          </p:nvSpPr>
          <p:spPr>
            <a:xfrm>
              <a:off x="7224889" y="0"/>
              <a:ext cx="451556" cy="5049520"/>
            </a:xfrm>
            <a:prstGeom prst="rect">
              <a:avLst/>
            </a:prstGeom>
            <a:solidFill>
              <a:srgbClr val="82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52" name="矩形 251"/>
            <p:cNvSpPr/>
            <p:nvPr/>
          </p:nvSpPr>
          <p:spPr>
            <a:xfrm>
              <a:off x="7676445" y="0"/>
              <a:ext cx="451556" cy="5049520"/>
            </a:xfrm>
            <a:prstGeom prst="rect">
              <a:avLst/>
            </a:prstGeom>
            <a:solidFill>
              <a:srgbClr val="94D2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53" name="矩形 252"/>
            <p:cNvSpPr/>
            <p:nvPr/>
          </p:nvSpPr>
          <p:spPr>
            <a:xfrm>
              <a:off x="8128001" y="0"/>
              <a:ext cx="451556" cy="5049520"/>
            </a:xfrm>
            <a:prstGeom prst="rect">
              <a:avLst/>
            </a:prstGeom>
            <a:solidFill>
              <a:srgbClr val="82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54" name="矩形 253"/>
            <p:cNvSpPr/>
            <p:nvPr/>
          </p:nvSpPr>
          <p:spPr>
            <a:xfrm>
              <a:off x="8579557" y="0"/>
              <a:ext cx="451556" cy="5049520"/>
            </a:xfrm>
            <a:prstGeom prst="rect">
              <a:avLst/>
            </a:prstGeom>
            <a:solidFill>
              <a:srgbClr val="94D2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55" name="矩形 254"/>
            <p:cNvSpPr/>
            <p:nvPr/>
          </p:nvSpPr>
          <p:spPr>
            <a:xfrm>
              <a:off x="9031112" y="0"/>
              <a:ext cx="451556" cy="5049520"/>
            </a:xfrm>
            <a:prstGeom prst="rect">
              <a:avLst/>
            </a:prstGeom>
            <a:solidFill>
              <a:srgbClr val="82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56" name="矩形 255"/>
            <p:cNvSpPr/>
            <p:nvPr/>
          </p:nvSpPr>
          <p:spPr>
            <a:xfrm>
              <a:off x="9482668" y="0"/>
              <a:ext cx="451556" cy="5049520"/>
            </a:xfrm>
            <a:prstGeom prst="rect">
              <a:avLst/>
            </a:prstGeom>
            <a:solidFill>
              <a:srgbClr val="94D2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57" name="矩形 256"/>
            <p:cNvSpPr/>
            <p:nvPr/>
          </p:nvSpPr>
          <p:spPr>
            <a:xfrm>
              <a:off x="9934224" y="0"/>
              <a:ext cx="451556" cy="5049520"/>
            </a:xfrm>
            <a:prstGeom prst="rect">
              <a:avLst/>
            </a:prstGeom>
            <a:solidFill>
              <a:srgbClr val="82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58" name="矩形 257"/>
            <p:cNvSpPr/>
            <p:nvPr/>
          </p:nvSpPr>
          <p:spPr>
            <a:xfrm>
              <a:off x="10385779" y="0"/>
              <a:ext cx="451556" cy="5049520"/>
            </a:xfrm>
            <a:prstGeom prst="rect">
              <a:avLst/>
            </a:prstGeom>
            <a:solidFill>
              <a:srgbClr val="94D2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59" name="矩形 258"/>
            <p:cNvSpPr/>
            <p:nvPr/>
          </p:nvSpPr>
          <p:spPr>
            <a:xfrm>
              <a:off x="10837333" y="0"/>
              <a:ext cx="451556" cy="5049520"/>
            </a:xfrm>
            <a:prstGeom prst="rect">
              <a:avLst/>
            </a:prstGeom>
            <a:solidFill>
              <a:srgbClr val="82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60" name="矩形 259"/>
            <p:cNvSpPr/>
            <p:nvPr/>
          </p:nvSpPr>
          <p:spPr>
            <a:xfrm>
              <a:off x="11288889" y="0"/>
              <a:ext cx="451556" cy="5049520"/>
            </a:xfrm>
            <a:prstGeom prst="rect">
              <a:avLst/>
            </a:prstGeom>
            <a:solidFill>
              <a:srgbClr val="94D2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61" name="矩形 260"/>
            <p:cNvSpPr/>
            <p:nvPr/>
          </p:nvSpPr>
          <p:spPr>
            <a:xfrm>
              <a:off x="11740444" y="0"/>
              <a:ext cx="451556" cy="5049520"/>
            </a:xfrm>
            <a:prstGeom prst="rect">
              <a:avLst/>
            </a:prstGeom>
            <a:solidFill>
              <a:srgbClr val="82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pic>
          <p:nvPicPr>
            <p:cNvPr id="262" name="图片 26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7895"/>
            <a:stretch>
              <a:fillRect/>
            </a:stretch>
          </p:blipFill>
          <p:spPr>
            <a:xfrm>
              <a:off x="0" y="5049520"/>
              <a:ext cx="12192000" cy="1808480"/>
            </a:xfrm>
            <a:prstGeom prst="rect">
              <a:avLst/>
            </a:prstGeom>
          </p:spPr>
        </p:pic>
      </p:grpSp>
      <p:grpSp>
        <p:nvGrpSpPr>
          <p:cNvPr id="8" name="组合 176"/>
          <p:cNvGrpSpPr/>
          <p:nvPr/>
        </p:nvGrpSpPr>
        <p:grpSpPr>
          <a:xfrm>
            <a:off x="341992" y="1238773"/>
            <a:ext cx="3298825" cy="5711825"/>
            <a:chOff x="1087438" y="1158875"/>
            <a:chExt cx="3298825" cy="5711825"/>
          </a:xfrm>
        </p:grpSpPr>
        <p:sp>
          <p:nvSpPr>
            <p:cNvPr id="178" name="Freeform 21"/>
            <p:cNvSpPr/>
            <p:nvPr/>
          </p:nvSpPr>
          <p:spPr bwMode="auto">
            <a:xfrm>
              <a:off x="3386138" y="1785938"/>
              <a:ext cx="858838" cy="684213"/>
            </a:xfrm>
            <a:custGeom>
              <a:avLst/>
              <a:gdLst>
                <a:gd name="T0" fmla="*/ 738 w 950"/>
                <a:gd name="T1" fmla="*/ 172 h 759"/>
                <a:gd name="T2" fmla="*/ 271 w 950"/>
                <a:gd name="T3" fmla="*/ 138 h 759"/>
                <a:gd name="T4" fmla="*/ 96 w 950"/>
                <a:gd name="T5" fmla="*/ 0 h 759"/>
                <a:gd name="T6" fmla="*/ 0 w 950"/>
                <a:gd name="T7" fmla="*/ 122 h 759"/>
                <a:gd name="T8" fmla="*/ 152 w 950"/>
                <a:gd name="T9" fmla="*/ 241 h 759"/>
                <a:gd name="T10" fmla="*/ 233 w 950"/>
                <a:gd name="T11" fmla="*/ 306 h 759"/>
                <a:gd name="T12" fmla="*/ 807 w 950"/>
                <a:gd name="T13" fmla="*/ 759 h 759"/>
                <a:gd name="T14" fmla="*/ 738 w 950"/>
                <a:gd name="T15" fmla="*/ 172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50" h="759">
                  <a:moveTo>
                    <a:pt x="738" y="172"/>
                  </a:moveTo>
                  <a:cubicBezTo>
                    <a:pt x="600" y="63"/>
                    <a:pt x="415" y="56"/>
                    <a:pt x="271" y="138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152" y="241"/>
                    <a:pt x="152" y="241"/>
                    <a:pt x="152" y="241"/>
                  </a:cubicBezTo>
                  <a:cubicBezTo>
                    <a:pt x="233" y="306"/>
                    <a:pt x="233" y="306"/>
                    <a:pt x="233" y="306"/>
                  </a:cubicBezTo>
                  <a:cubicBezTo>
                    <a:pt x="807" y="759"/>
                    <a:pt x="807" y="759"/>
                    <a:pt x="807" y="759"/>
                  </a:cubicBezTo>
                  <a:cubicBezTo>
                    <a:pt x="950" y="578"/>
                    <a:pt x="919" y="315"/>
                    <a:pt x="738" y="172"/>
                  </a:cubicBezTo>
                  <a:close/>
                </a:path>
              </a:pathLst>
            </a:custGeom>
            <a:solidFill>
              <a:srgbClr val="FBCF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22"/>
            <p:cNvSpPr/>
            <p:nvPr/>
          </p:nvSpPr>
          <p:spPr bwMode="auto">
            <a:xfrm>
              <a:off x="3297238" y="1895475"/>
              <a:ext cx="819150" cy="765175"/>
            </a:xfrm>
            <a:custGeom>
              <a:avLst/>
              <a:gdLst>
                <a:gd name="T0" fmla="*/ 906 w 906"/>
                <a:gd name="T1" fmla="*/ 637 h 848"/>
                <a:gd name="T2" fmla="*/ 332 w 906"/>
                <a:gd name="T3" fmla="*/ 184 h 848"/>
                <a:gd name="T4" fmla="*/ 251 w 906"/>
                <a:gd name="T5" fmla="*/ 119 h 848"/>
                <a:gd name="T6" fmla="*/ 99 w 906"/>
                <a:gd name="T7" fmla="*/ 0 h 848"/>
                <a:gd name="T8" fmla="*/ 0 w 906"/>
                <a:gd name="T9" fmla="*/ 125 h 848"/>
                <a:gd name="T10" fmla="*/ 177 w 906"/>
                <a:gd name="T11" fmla="*/ 264 h 848"/>
                <a:gd name="T12" fmla="*/ 320 w 906"/>
                <a:gd name="T13" fmla="*/ 705 h 848"/>
                <a:gd name="T14" fmla="*/ 906 w 906"/>
                <a:gd name="T15" fmla="*/ 637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6" h="848">
                  <a:moveTo>
                    <a:pt x="906" y="637"/>
                  </a:moveTo>
                  <a:cubicBezTo>
                    <a:pt x="332" y="184"/>
                    <a:pt x="332" y="184"/>
                    <a:pt x="332" y="184"/>
                  </a:cubicBezTo>
                  <a:cubicBezTo>
                    <a:pt x="251" y="119"/>
                    <a:pt x="251" y="119"/>
                    <a:pt x="251" y="119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177" y="264"/>
                    <a:pt x="177" y="264"/>
                    <a:pt x="177" y="264"/>
                  </a:cubicBezTo>
                  <a:cubicBezTo>
                    <a:pt x="132" y="422"/>
                    <a:pt x="183" y="598"/>
                    <a:pt x="320" y="705"/>
                  </a:cubicBezTo>
                  <a:cubicBezTo>
                    <a:pt x="500" y="848"/>
                    <a:pt x="763" y="817"/>
                    <a:pt x="906" y="637"/>
                  </a:cubicBezTo>
                  <a:close/>
                </a:path>
              </a:pathLst>
            </a:custGeom>
            <a:solidFill>
              <a:srgbClr val="E1B9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23"/>
            <p:cNvSpPr/>
            <p:nvPr/>
          </p:nvSpPr>
          <p:spPr bwMode="auto">
            <a:xfrm>
              <a:off x="3201988" y="1746250"/>
              <a:ext cx="58738" cy="58738"/>
            </a:xfrm>
            <a:custGeom>
              <a:avLst/>
              <a:gdLst>
                <a:gd name="T0" fmla="*/ 15 w 66"/>
                <a:gd name="T1" fmla="*/ 56 h 66"/>
                <a:gd name="T2" fmla="*/ 10 w 66"/>
                <a:gd name="T3" fmla="*/ 15 h 66"/>
                <a:gd name="T4" fmla="*/ 51 w 66"/>
                <a:gd name="T5" fmla="*/ 10 h 66"/>
                <a:gd name="T6" fmla="*/ 56 w 66"/>
                <a:gd name="T7" fmla="*/ 51 h 66"/>
                <a:gd name="T8" fmla="*/ 15 w 66"/>
                <a:gd name="T9" fmla="*/ 5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6">
                  <a:moveTo>
                    <a:pt x="15" y="56"/>
                  </a:moveTo>
                  <a:cubicBezTo>
                    <a:pt x="2" y="46"/>
                    <a:pt x="0" y="27"/>
                    <a:pt x="10" y="15"/>
                  </a:cubicBezTo>
                  <a:cubicBezTo>
                    <a:pt x="20" y="2"/>
                    <a:pt x="39" y="0"/>
                    <a:pt x="51" y="10"/>
                  </a:cubicBezTo>
                  <a:cubicBezTo>
                    <a:pt x="64" y="20"/>
                    <a:pt x="66" y="38"/>
                    <a:pt x="56" y="51"/>
                  </a:cubicBezTo>
                  <a:cubicBezTo>
                    <a:pt x="46" y="64"/>
                    <a:pt x="28" y="66"/>
                    <a:pt x="15" y="56"/>
                  </a:cubicBezTo>
                  <a:close/>
                </a:path>
              </a:pathLst>
            </a:custGeom>
            <a:solidFill>
              <a:srgbClr val="EDE6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24"/>
            <p:cNvSpPr/>
            <p:nvPr/>
          </p:nvSpPr>
          <p:spPr bwMode="auto">
            <a:xfrm>
              <a:off x="3175000" y="1689100"/>
              <a:ext cx="220663" cy="266700"/>
            </a:xfrm>
            <a:custGeom>
              <a:avLst/>
              <a:gdLst>
                <a:gd name="T0" fmla="*/ 62 w 244"/>
                <a:gd name="T1" fmla="*/ 95 h 294"/>
                <a:gd name="T2" fmla="*/ 12 w 244"/>
                <a:gd name="T3" fmla="*/ 294 h 294"/>
                <a:gd name="T4" fmla="*/ 244 w 244"/>
                <a:gd name="T5" fmla="*/ 0 h 294"/>
                <a:gd name="T6" fmla="*/ 62 w 244"/>
                <a:gd name="T7" fmla="*/ 95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4" h="294">
                  <a:moveTo>
                    <a:pt x="62" y="95"/>
                  </a:moveTo>
                  <a:cubicBezTo>
                    <a:pt x="16" y="153"/>
                    <a:pt x="0" y="226"/>
                    <a:pt x="12" y="294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175" y="4"/>
                    <a:pt x="108" y="36"/>
                    <a:pt x="62" y="95"/>
                  </a:cubicBezTo>
                  <a:close/>
                </a:path>
              </a:pathLst>
            </a:custGeom>
            <a:solidFill>
              <a:srgbClr val="FFF9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25"/>
            <p:cNvSpPr/>
            <p:nvPr/>
          </p:nvSpPr>
          <p:spPr bwMode="auto">
            <a:xfrm>
              <a:off x="3959225" y="2319338"/>
              <a:ext cx="169863" cy="195263"/>
            </a:xfrm>
            <a:custGeom>
              <a:avLst/>
              <a:gdLst>
                <a:gd name="T0" fmla="*/ 23 w 188"/>
                <a:gd name="T1" fmla="*/ 197 h 216"/>
                <a:gd name="T2" fmla="*/ 52 w 188"/>
                <a:gd name="T3" fmla="*/ 74 h 216"/>
                <a:gd name="T4" fmla="*/ 165 w 188"/>
                <a:gd name="T5" fmla="*/ 18 h 216"/>
                <a:gd name="T6" fmla="*/ 136 w 188"/>
                <a:gd name="T7" fmla="*/ 141 h 216"/>
                <a:gd name="T8" fmla="*/ 23 w 188"/>
                <a:gd name="T9" fmla="*/ 197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216">
                  <a:moveTo>
                    <a:pt x="23" y="197"/>
                  </a:moveTo>
                  <a:cubicBezTo>
                    <a:pt x="0" y="179"/>
                    <a:pt x="13" y="124"/>
                    <a:pt x="52" y="74"/>
                  </a:cubicBezTo>
                  <a:cubicBezTo>
                    <a:pt x="91" y="25"/>
                    <a:pt x="142" y="0"/>
                    <a:pt x="165" y="18"/>
                  </a:cubicBezTo>
                  <a:cubicBezTo>
                    <a:pt x="188" y="36"/>
                    <a:pt x="175" y="91"/>
                    <a:pt x="136" y="141"/>
                  </a:cubicBezTo>
                  <a:cubicBezTo>
                    <a:pt x="97" y="190"/>
                    <a:pt x="46" y="216"/>
                    <a:pt x="23" y="197"/>
                  </a:cubicBezTo>
                  <a:close/>
                </a:path>
              </a:pathLst>
            </a:custGeom>
            <a:solidFill>
              <a:srgbClr val="FFF9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26"/>
            <p:cNvSpPr/>
            <p:nvPr/>
          </p:nvSpPr>
          <p:spPr bwMode="auto">
            <a:xfrm>
              <a:off x="4095750" y="2184400"/>
              <a:ext cx="53975" cy="107950"/>
            </a:xfrm>
            <a:custGeom>
              <a:avLst/>
              <a:gdLst>
                <a:gd name="T0" fmla="*/ 25 w 61"/>
                <a:gd name="T1" fmla="*/ 118 h 120"/>
                <a:gd name="T2" fmla="*/ 3 w 61"/>
                <a:gd name="T3" fmla="*/ 57 h 120"/>
                <a:gd name="T4" fmla="*/ 36 w 61"/>
                <a:gd name="T5" fmla="*/ 1 h 120"/>
                <a:gd name="T6" fmla="*/ 58 w 61"/>
                <a:gd name="T7" fmla="*/ 62 h 120"/>
                <a:gd name="T8" fmla="*/ 25 w 61"/>
                <a:gd name="T9" fmla="*/ 11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120">
                  <a:moveTo>
                    <a:pt x="25" y="118"/>
                  </a:moveTo>
                  <a:cubicBezTo>
                    <a:pt x="10" y="117"/>
                    <a:pt x="0" y="89"/>
                    <a:pt x="3" y="57"/>
                  </a:cubicBezTo>
                  <a:cubicBezTo>
                    <a:pt x="6" y="25"/>
                    <a:pt x="21" y="0"/>
                    <a:pt x="36" y="1"/>
                  </a:cubicBezTo>
                  <a:cubicBezTo>
                    <a:pt x="51" y="3"/>
                    <a:pt x="61" y="30"/>
                    <a:pt x="58" y="62"/>
                  </a:cubicBezTo>
                  <a:cubicBezTo>
                    <a:pt x="55" y="95"/>
                    <a:pt x="40" y="120"/>
                    <a:pt x="25" y="118"/>
                  </a:cubicBezTo>
                  <a:close/>
                </a:path>
              </a:pathLst>
            </a:custGeom>
            <a:solidFill>
              <a:srgbClr val="FFF9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27"/>
            <p:cNvSpPr>
              <a:spLocks noEditPoints="1"/>
            </p:cNvSpPr>
            <p:nvPr/>
          </p:nvSpPr>
          <p:spPr bwMode="auto">
            <a:xfrm>
              <a:off x="3700463" y="2144713"/>
              <a:ext cx="300038" cy="276225"/>
            </a:xfrm>
            <a:custGeom>
              <a:avLst/>
              <a:gdLst>
                <a:gd name="T0" fmla="*/ 0 w 331"/>
                <a:gd name="T1" fmla="*/ 0 h 306"/>
                <a:gd name="T2" fmla="*/ 246 w 331"/>
                <a:gd name="T3" fmla="*/ 12 h 306"/>
                <a:gd name="T4" fmla="*/ 321 w 331"/>
                <a:gd name="T5" fmla="*/ 45 h 306"/>
                <a:gd name="T6" fmla="*/ 325 w 331"/>
                <a:gd name="T7" fmla="*/ 92 h 306"/>
                <a:gd name="T8" fmla="*/ 281 w 331"/>
                <a:gd name="T9" fmla="*/ 125 h 306"/>
                <a:gd name="T10" fmla="*/ 260 w 331"/>
                <a:gd name="T11" fmla="*/ 205 h 306"/>
                <a:gd name="T12" fmla="*/ 187 w 331"/>
                <a:gd name="T13" fmla="*/ 244 h 306"/>
                <a:gd name="T14" fmla="*/ 165 w 331"/>
                <a:gd name="T15" fmla="*/ 294 h 306"/>
                <a:gd name="T16" fmla="*/ 119 w 331"/>
                <a:gd name="T17" fmla="*/ 301 h 306"/>
                <a:gd name="T18" fmla="*/ 69 w 331"/>
                <a:gd name="T19" fmla="*/ 236 h 306"/>
                <a:gd name="T20" fmla="*/ 0 w 331"/>
                <a:gd name="T21" fmla="*/ 0 h 306"/>
                <a:gd name="T22" fmla="*/ 308 w 331"/>
                <a:gd name="T23" fmla="*/ 99 h 306"/>
                <a:gd name="T24" fmla="*/ 313 w 331"/>
                <a:gd name="T25" fmla="*/ 88 h 306"/>
                <a:gd name="T26" fmla="*/ 311 w 331"/>
                <a:gd name="T27" fmla="*/ 52 h 306"/>
                <a:gd name="T28" fmla="*/ 246 w 331"/>
                <a:gd name="T29" fmla="*/ 24 h 306"/>
                <a:gd name="T30" fmla="*/ 17 w 331"/>
                <a:gd name="T31" fmla="*/ 12 h 306"/>
                <a:gd name="T32" fmla="*/ 81 w 331"/>
                <a:gd name="T33" fmla="*/ 233 h 306"/>
                <a:gd name="T34" fmla="*/ 123 w 331"/>
                <a:gd name="T35" fmla="*/ 289 h 306"/>
                <a:gd name="T36" fmla="*/ 159 w 331"/>
                <a:gd name="T37" fmla="*/ 284 h 306"/>
                <a:gd name="T38" fmla="*/ 168 w 331"/>
                <a:gd name="T39" fmla="*/ 275 h 306"/>
                <a:gd name="T40" fmla="*/ 175 w 331"/>
                <a:gd name="T41" fmla="*/ 242 h 306"/>
                <a:gd name="T42" fmla="*/ 108 w 331"/>
                <a:gd name="T43" fmla="*/ 185 h 306"/>
                <a:gd name="T44" fmla="*/ 109 w 331"/>
                <a:gd name="T45" fmla="*/ 161 h 306"/>
                <a:gd name="T46" fmla="*/ 113 w 331"/>
                <a:gd name="T47" fmla="*/ 158 h 306"/>
                <a:gd name="T48" fmla="*/ 131 w 331"/>
                <a:gd name="T49" fmla="*/ 158 h 306"/>
                <a:gd name="T50" fmla="*/ 185 w 331"/>
                <a:gd name="T51" fmla="*/ 231 h 306"/>
                <a:gd name="T52" fmla="*/ 251 w 331"/>
                <a:gd name="T53" fmla="*/ 197 h 306"/>
                <a:gd name="T54" fmla="*/ 269 w 331"/>
                <a:gd name="T55" fmla="*/ 125 h 306"/>
                <a:gd name="T56" fmla="*/ 184 w 331"/>
                <a:gd name="T57" fmla="*/ 90 h 306"/>
                <a:gd name="T58" fmla="*/ 180 w 331"/>
                <a:gd name="T59" fmla="*/ 72 h 306"/>
                <a:gd name="T60" fmla="*/ 183 w 331"/>
                <a:gd name="T61" fmla="*/ 68 h 306"/>
                <a:gd name="T62" fmla="*/ 206 w 331"/>
                <a:gd name="T63" fmla="*/ 62 h 306"/>
                <a:gd name="T64" fmla="*/ 276 w 331"/>
                <a:gd name="T65" fmla="*/ 113 h 306"/>
                <a:gd name="T66" fmla="*/ 308 w 331"/>
                <a:gd name="T67" fmla="*/ 99 h 306"/>
                <a:gd name="T68" fmla="*/ 172 w 331"/>
                <a:gd name="T69" fmla="*/ 228 h 306"/>
                <a:gd name="T70" fmla="*/ 127 w 331"/>
                <a:gd name="T71" fmla="*/ 169 h 306"/>
                <a:gd name="T72" fmla="*/ 119 w 331"/>
                <a:gd name="T73" fmla="*/ 168 h 306"/>
                <a:gd name="T74" fmla="*/ 118 w 331"/>
                <a:gd name="T75" fmla="*/ 169 h 306"/>
                <a:gd name="T76" fmla="*/ 120 w 331"/>
                <a:gd name="T77" fmla="*/ 181 h 306"/>
                <a:gd name="T78" fmla="*/ 172 w 331"/>
                <a:gd name="T79" fmla="*/ 228 h 306"/>
                <a:gd name="T80" fmla="*/ 263 w 331"/>
                <a:gd name="T81" fmla="*/ 113 h 306"/>
                <a:gd name="T82" fmla="*/ 204 w 331"/>
                <a:gd name="T83" fmla="*/ 73 h 306"/>
                <a:gd name="T84" fmla="*/ 192 w 331"/>
                <a:gd name="T85" fmla="*/ 75 h 306"/>
                <a:gd name="T86" fmla="*/ 192 w 331"/>
                <a:gd name="T87" fmla="*/ 76 h 306"/>
                <a:gd name="T88" fmla="*/ 194 w 331"/>
                <a:gd name="T89" fmla="*/ 83 h 306"/>
                <a:gd name="T90" fmla="*/ 263 w 331"/>
                <a:gd name="T91" fmla="*/ 113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31" h="306">
                  <a:moveTo>
                    <a:pt x="0" y="0"/>
                  </a:moveTo>
                  <a:cubicBezTo>
                    <a:pt x="246" y="12"/>
                    <a:pt x="246" y="12"/>
                    <a:pt x="246" y="12"/>
                  </a:cubicBezTo>
                  <a:cubicBezTo>
                    <a:pt x="249" y="12"/>
                    <a:pt x="301" y="15"/>
                    <a:pt x="321" y="45"/>
                  </a:cubicBezTo>
                  <a:cubicBezTo>
                    <a:pt x="329" y="58"/>
                    <a:pt x="331" y="74"/>
                    <a:pt x="325" y="92"/>
                  </a:cubicBezTo>
                  <a:cubicBezTo>
                    <a:pt x="319" y="110"/>
                    <a:pt x="303" y="122"/>
                    <a:pt x="281" y="125"/>
                  </a:cubicBezTo>
                  <a:cubicBezTo>
                    <a:pt x="287" y="144"/>
                    <a:pt x="286" y="172"/>
                    <a:pt x="260" y="205"/>
                  </a:cubicBezTo>
                  <a:cubicBezTo>
                    <a:pt x="234" y="238"/>
                    <a:pt x="207" y="245"/>
                    <a:pt x="187" y="244"/>
                  </a:cubicBezTo>
                  <a:cubicBezTo>
                    <a:pt x="190" y="266"/>
                    <a:pt x="182" y="283"/>
                    <a:pt x="165" y="294"/>
                  </a:cubicBezTo>
                  <a:cubicBezTo>
                    <a:pt x="149" y="304"/>
                    <a:pt x="133" y="306"/>
                    <a:pt x="119" y="301"/>
                  </a:cubicBezTo>
                  <a:cubicBezTo>
                    <a:pt x="85" y="288"/>
                    <a:pt x="70" y="238"/>
                    <a:pt x="69" y="236"/>
                  </a:cubicBezTo>
                  <a:lnTo>
                    <a:pt x="0" y="0"/>
                  </a:lnTo>
                  <a:close/>
                  <a:moveTo>
                    <a:pt x="308" y="99"/>
                  </a:moveTo>
                  <a:cubicBezTo>
                    <a:pt x="310" y="96"/>
                    <a:pt x="312" y="92"/>
                    <a:pt x="313" y="88"/>
                  </a:cubicBezTo>
                  <a:cubicBezTo>
                    <a:pt x="318" y="73"/>
                    <a:pt x="317" y="62"/>
                    <a:pt x="311" y="52"/>
                  </a:cubicBezTo>
                  <a:cubicBezTo>
                    <a:pt x="294" y="27"/>
                    <a:pt x="246" y="24"/>
                    <a:pt x="246" y="24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81" y="233"/>
                    <a:pt x="81" y="233"/>
                    <a:pt x="81" y="233"/>
                  </a:cubicBezTo>
                  <a:cubicBezTo>
                    <a:pt x="81" y="233"/>
                    <a:pt x="95" y="279"/>
                    <a:pt x="123" y="289"/>
                  </a:cubicBezTo>
                  <a:cubicBezTo>
                    <a:pt x="134" y="294"/>
                    <a:pt x="146" y="292"/>
                    <a:pt x="159" y="284"/>
                  </a:cubicBezTo>
                  <a:cubicBezTo>
                    <a:pt x="163" y="281"/>
                    <a:pt x="166" y="279"/>
                    <a:pt x="168" y="275"/>
                  </a:cubicBezTo>
                  <a:cubicBezTo>
                    <a:pt x="176" y="265"/>
                    <a:pt x="176" y="252"/>
                    <a:pt x="175" y="242"/>
                  </a:cubicBezTo>
                  <a:cubicBezTo>
                    <a:pt x="144" y="235"/>
                    <a:pt x="117" y="208"/>
                    <a:pt x="108" y="185"/>
                  </a:cubicBezTo>
                  <a:cubicBezTo>
                    <a:pt x="104" y="175"/>
                    <a:pt x="105" y="167"/>
                    <a:pt x="109" y="161"/>
                  </a:cubicBezTo>
                  <a:cubicBezTo>
                    <a:pt x="110" y="160"/>
                    <a:pt x="111" y="159"/>
                    <a:pt x="113" y="158"/>
                  </a:cubicBezTo>
                  <a:cubicBezTo>
                    <a:pt x="116" y="156"/>
                    <a:pt x="122" y="154"/>
                    <a:pt x="131" y="158"/>
                  </a:cubicBezTo>
                  <a:cubicBezTo>
                    <a:pt x="150" y="166"/>
                    <a:pt x="177" y="198"/>
                    <a:pt x="185" y="231"/>
                  </a:cubicBezTo>
                  <a:cubicBezTo>
                    <a:pt x="209" y="234"/>
                    <a:pt x="231" y="223"/>
                    <a:pt x="251" y="197"/>
                  </a:cubicBezTo>
                  <a:cubicBezTo>
                    <a:pt x="271" y="172"/>
                    <a:pt x="277" y="148"/>
                    <a:pt x="269" y="125"/>
                  </a:cubicBezTo>
                  <a:cubicBezTo>
                    <a:pt x="234" y="125"/>
                    <a:pt x="197" y="107"/>
                    <a:pt x="184" y="90"/>
                  </a:cubicBezTo>
                  <a:cubicBezTo>
                    <a:pt x="179" y="82"/>
                    <a:pt x="179" y="76"/>
                    <a:pt x="180" y="72"/>
                  </a:cubicBezTo>
                  <a:cubicBezTo>
                    <a:pt x="181" y="70"/>
                    <a:pt x="182" y="69"/>
                    <a:pt x="183" y="68"/>
                  </a:cubicBezTo>
                  <a:cubicBezTo>
                    <a:pt x="187" y="62"/>
                    <a:pt x="195" y="60"/>
                    <a:pt x="206" y="62"/>
                  </a:cubicBezTo>
                  <a:cubicBezTo>
                    <a:pt x="230" y="65"/>
                    <a:pt x="262" y="85"/>
                    <a:pt x="276" y="113"/>
                  </a:cubicBezTo>
                  <a:cubicBezTo>
                    <a:pt x="287" y="112"/>
                    <a:pt x="300" y="109"/>
                    <a:pt x="308" y="99"/>
                  </a:cubicBezTo>
                  <a:close/>
                  <a:moveTo>
                    <a:pt x="172" y="228"/>
                  </a:moveTo>
                  <a:cubicBezTo>
                    <a:pt x="163" y="201"/>
                    <a:pt x="142" y="175"/>
                    <a:pt x="127" y="169"/>
                  </a:cubicBezTo>
                  <a:cubicBezTo>
                    <a:pt x="124" y="168"/>
                    <a:pt x="121" y="167"/>
                    <a:pt x="119" y="168"/>
                  </a:cubicBezTo>
                  <a:cubicBezTo>
                    <a:pt x="119" y="168"/>
                    <a:pt x="119" y="168"/>
                    <a:pt x="118" y="169"/>
                  </a:cubicBezTo>
                  <a:cubicBezTo>
                    <a:pt x="117" y="170"/>
                    <a:pt x="117" y="174"/>
                    <a:pt x="120" y="181"/>
                  </a:cubicBezTo>
                  <a:cubicBezTo>
                    <a:pt x="125" y="196"/>
                    <a:pt x="145" y="220"/>
                    <a:pt x="172" y="228"/>
                  </a:cubicBezTo>
                  <a:close/>
                  <a:moveTo>
                    <a:pt x="263" y="113"/>
                  </a:moveTo>
                  <a:cubicBezTo>
                    <a:pt x="248" y="90"/>
                    <a:pt x="221" y="76"/>
                    <a:pt x="204" y="73"/>
                  </a:cubicBezTo>
                  <a:cubicBezTo>
                    <a:pt x="197" y="72"/>
                    <a:pt x="193" y="74"/>
                    <a:pt x="192" y="75"/>
                  </a:cubicBezTo>
                  <a:cubicBezTo>
                    <a:pt x="192" y="75"/>
                    <a:pt x="192" y="76"/>
                    <a:pt x="192" y="76"/>
                  </a:cubicBezTo>
                  <a:cubicBezTo>
                    <a:pt x="191" y="78"/>
                    <a:pt x="193" y="81"/>
                    <a:pt x="194" y="83"/>
                  </a:cubicBezTo>
                  <a:cubicBezTo>
                    <a:pt x="204" y="96"/>
                    <a:pt x="234" y="111"/>
                    <a:pt x="263" y="113"/>
                  </a:cubicBezTo>
                  <a:close/>
                </a:path>
              </a:pathLst>
            </a:custGeom>
            <a:solidFill>
              <a:srgbClr val="808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28"/>
            <p:cNvSpPr/>
            <p:nvPr/>
          </p:nvSpPr>
          <p:spPr bwMode="auto">
            <a:xfrm>
              <a:off x="3465513" y="1955800"/>
              <a:ext cx="249238" cy="200025"/>
            </a:xfrm>
            <a:custGeom>
              <a:avLst/>
              <a:gdLst>
                <a:gd name="T0" fmla="*/ 3 w 276"/>
                <a:gd name="T1" fmla="*/ 3 h 221"/>
                <a:gd name="T2" fmla="*/ 11 w 276"/>
                <a:gd name="T3" fmla="*/ 2 h 221"/>
                <a:gd name="T4" fmla="*/ 273 w 276"/>
                <a:gd name="T5" fmla="*/ 209 h 221"/>
                <a:gd name="T6" fmla="*/ 274 w 276"/>
                <a:gd name="T7" fmla="*/ 218 h 221"/>
                <a:gd name="T8" fmla="*/ 266 w 276"/>
                <a:gd name="T9" fmla="*/ 219 h 221"/>
                <a:gd name="T10" fmla="*/ 3 w 276"/>
                <a:gd name="T11" fmla="*/ 12 h 221"/>
                <a:gd name="T12" fmla="*/ 3 w 276"/>
                <a:gd name="T13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6" h="221">
                  <a:moveTo>
                    <a:pt x="3" y="3"/>
                  </a:moveTo>
                  <a:cubicBezTo>
                    <a:pt x="5" y="1"/>
                    <a:pt x="8" y="0"/>
                    <a:pt x="11" y="2"/>
                  </a:cubicBezTo>
                  <a:cubicBezTo>
                    <a:pt x="273" y="209"/>
                    <a:pt x="273" y="209"/>
                    <a:pt x="273" y="209"/>
                  </a:cubicBezTo>
                  <a:cubicBezTo>
                    <a:pt x="276" y="211"/>
                    <a:pt x="276" y="215"/>
                    <a:pt x="274" y="218"/>
                  </a:cubicBezTo>
                  <a:cubicBezTo>
                    <a:pt x="272" y="220"/>
                    <a:pt x="268" y="221"/>
                    <a:pt x="266" y="219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" y="10"/>
                    <a:pt x="0" y="6"/>
                    <a:pt x="3" y="3"/>
                  </a:cubicBezTo>
                  <a:close/>
                </a:path>
              </a:pathLst>
            </a:custGeom>
            <a:solidFill>
              <a:srgbClr val="808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29"/>
            <p:cNvSpPr/>
            <p:nvPr/>
          </p:nvSpPr>
          <p:spPr bwMode="auto">
            <a:xfrm>
              <a:off x="3186113" y="1689100"/>
              <a:ext cx="390525" cy="407988"/>
            </a:xfrm>
            <a:custGeom>
              <a:avLst/>
              <a:gdLst>
                <a:gd name="T0" fmla="*/ 0 w 246"/>
                <a:gd name="T1" fmla="*/ 168 h 257"/>
                <a:gd name="T2" fmla="*/ 132 w 246"/>
                <a:gd name="T3" fmla="*/ 0 h 257"/>
                <a:gd name="T4" fmla="*/ 246 w 246"/>
                <a:gd name="T5" fmla="*/ 90 h 257"/>
                <a:gd name="T6" fmla="*/ 114 w 246"/>
                <a:gd name="T7" fmla="*/ 257 h 257"/>
                <a:gd name="T8" fmla="*/ 0 w 246"/>
                <a:gd name="T9" fmla="*/ 168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6" h="257">
                  <a:moveTo>
                    <a:pt x="0" y="168"/>
                  </a:moveTo>
                  <a:lnTo>
                    <a:pt x="132" y="0"/>
                  </a:lnTo>
                  <a:lnTo>
                    <a:pt x="246" y="90"/>
                  </a:lnTo>
                  <a:lnTo>
                    <a:pt x="114" y="257"/>
                  </a:lnTo>
                  <a:lnTo>
                    <a:pt x="0" y="168"/>
                  </a:lnTo>
                  <a:close/>
                </a:path>
              </a:pathLst>
            </a:custGeom>
            <a:solidFill>
              <a:srgbClr val="FFF9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30"/>
            <p:cNvSpPr/>
            <p:nvPr/>
          </p:nvSpPr>
          <p:spPr bwMode="auto">
            <a:xfrm>
              <a:off x="3328988" y="1798638"/>
              <a:ext cx="238125" cy="295275"/>
            </a:xfrm>
            <a:custGeom>
              <a:avLst/>
              <a:gdLst>
                <a:gd name="T0" fmla="*/ 6 w 264"/>
                <a:gd name="T1" fmla="*/ 323 h 327"/>
                <a:gd name="T2" fmla="*/ 4 w 264"/>
                <a:gd name="T3" fmla="*/ 307 h 327"/>
                <a:gd name="T4" fmla="*/ 242 w 264"/>
                <a:gd name="T5" fmla="*/ 6 h 327"/>
                <a:gd name="T6" fmla="*/ 258 w 264"/>
                <a:gd name="T7" fmla="*/ 4 h 327"/>
                <a:gd name="T8" fmla="*/ 258 w 264"/>
                <a:gd name="T9" fmla="*/ 4 h 327"/>
                <a:gd name="T10" fmla="*/ 260 w 264"/>
                <a:gd name="T11" fmla="*/ 20 h 327"/>
                <a:gd name="T12" fmla="*/ 22 w 264"/>
                <a:gd name="T13" fmla="*/ 321 h 327"/>
                <a:gd name="T14" fmla="*/ 6 w 264"/>
                <a:gd name="T15" fmla="*/ 323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4" h="327">
                  <a:moveTo>
                    <a:pt x="6" y="323"/>
                  </a:moveTo>
                  <a:cubicBezTo>
                    <a:pt x="1" y="319"/>
                    <a:pt x="0" y="312"/>
                    <a:pt x="4" y="307"/>
                  </a:cubicBezTo>
                  <a:cubicBezTo>
                    <a:pt x="242" y="6"/>
                    <a:pt x="242" y="6"/>
                    <a:pt x="242" y="6"/>
                  </a:cubicBezTo>
                  <a:cubicBezTo>
                    <a:pt x="246" y="1"/>
                    <a:pt x="253" y="0"/>
                    <a:pt x="258" y="4"/>
                  </a:cubicBezTo>
                  <a:cubicBezTo>
                    <a:pt x="258" y="4"/>
                    <a:pt x="258" y="4"/>
                    <a:pt x="258" y="4"/>
                  </a:cubicBezTo>
                  <a:cubicBezTo>
                    <a:pt x="263" y="8"/>
                    <a:pt x="264" y="15"/>
                    <a:pt x="260" y="20"/>
                  </a:cubicBezTo>
                  <a:cubicBezTo>
                    <a:pt x="22" y="321"/>
                    <a:pt x="22" y="321"/>
                    <a:pt x="22" y="321"/>
                  </a:cubicBezTo>
                  <a:cubicBezTo>
                    <a:pt x="18" y="326"/>
                    <a:pt x="11" y="327"/>
                    <a:pt x="6" y="323"/>
                  </a:cubicBezTo>
                  <a:close/>
                </a:path>
              </a:pathLst>
            </a:custGeom>
            <a:solidFill>
              <a:srgbClr val="EDE6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31"/>
            <p:cNvSpPr/>
            <p:nvPr/>
          </p:nvSpPr>
          <p:spPr bwMode="auto">
            <a:xfrm>
              <a:off x="3297238" y="1773238"/>
              <a:ext cx="238125" cy="295275"/>
            </a:xfrm>
            <a:custGeom>
              <a:avLst/>
              <a:gdLst>
                <a:gd name="T0" fmla="*/ 6 w 264"/>
                <a:gd name="T1" fmla="*/ 323 h 327"/>
                <a:gd name="T2" fmla="*/ 4 w 264"/>
                <a:gd name="T3" fmla="*/ 307 h 327"/>
                <a:gd name="T4" fmla="*/ 242 w 264"/>
                <a:gd name="T5" fmla="*/ 6 h 327"/>
                <a:gd name="T6" fmla="*/ 258 w 264"/>
                <a:gd name="T7" fmla="*/ 4 h 327"/>
                <a:gd name="T8" fmla="*/ 258 w 264"/>
                <a:gd name="T9" fmla="*/ 4 h 327"/>
                <a:gd name="T10" fmla="*/ 260 w 264"/>
                <a:gd name="T11" fmla="*/ 20 h 327"/>
                <a:gd name="T12" fmla="*/ 22 w 264"/>
                <a:gd name="T13" fmla="*/ 321 h 327"/>
                <a:gd name="T14" fmla="*/ 6 w 264"/>
                <a:gd name="T15" fmla="*/ 323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4" h="327">
                  <a:moveTo>
                    <a:pt x="6" y="323"/>
                  </a:moveTo>
                  <a:cubicBezTo>
                    <a:pt x="1" y="319"/>
                    <a:pt x="0" y="312"/>
                    <a:pt x="4" y="307"/>
                  </a:cubicBezTo>
                  <a:cubicBezTo>
                    <a:pt x="242" y="6"/>
                    <a:pt x="242" y="6"/>
                    <a:pt x="242" y="6"/>
                  </a:cubicBezTo>
                  <a:cubicBezTo>
                    <a:pt x="246" y="1"/>
                    <a:pt x="253" y="0"/>
                    <a:pt x="258" y="4"/>
                  </a:cubicBezTo>
                  <a:cubicBezTo>
                    <a:pt x="258" y="4"/>
                    <a:pt x="258" y="4"/>
                    <a:pt x="258" y="4"/>
                  </a:cubicBezTo>
                  <a:cubicBezTo>
                    <a:pt x="263" y="8"/>
                    <a:pt x="264" y="15"/>
                    <a:pt x="260" y="20"/>
                  </a:cubicBezTo>
                  <a:cubicBezTo>
                    <a:pt x="22" y="321"/>
                    <a:pt x="22" y="321"/>
                    <a:pt x="22" y="321"/>
                  </a:cubicBezTo>
                  <a:cubicBezTo>
                    <a:pt x="18" y="326"/>
                    <a:pt x="11" y="327"/>
                    <a:pt x="6" y="323"/>
                  </a:cubicBezTo>
                  <a:close/>
                </a:path>
              </a:pathLst>
            </a:custGeom>
            <a:solidFill>
              <a:srgbClr val="EDE6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32"/>
            <p:cNvSpPr/>
            <p:nvPr/>
          </p:nvSpPr>
          <p:spPr bwMode="auto">
            <a:xfrm>
              <a:off x="3267075" y="1749425"/>
              <a:ext cx="236538" cy="295275"/>
            </a:xfrm>
            <a:custGeom>
              <a:avLst/>
              <a:gdLst>
                <a:gd name="T0" fmla="*/ 5 w 263"/>
                <a:gd name="T1" fmla="*/ 323 h 327"/>
                <a:gd name="T2" fmla="*/ 3 w 263"/>
                <a:gd name="T3" fmla="*/ 307 h 327"/>
                <a:gd name="T4" fmla="*/ 241 w 263"/>
                <a:gd name="T5" fmla="*/ 6 h 327"/>
                <a:gd name="T6" fmla="*/ 257 w 263"/>
                <a:gd name="T7" fmla="*/ 4 h 327"/>
                <a:gd name="T8" fmla="*/ 257 w 263"/>
                <a:gd name="T9" fmla="*/ 4 h 327"/>
                <a:gd name="T10" fmla="*/ 259 w 263"/>
                <a:gd name="T11" fmla="*/ 20 h 327"/>
                <a:gd name="T12" fmla="*/ 21 w 263"/>
                <a:gd name="T13" fmla="*/ 321 h 327"/>
                <a:gd name="T14" fmla="*/ 5 w 263"/>
                <a:gd name="T15" fmla="*/ 323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3" h="327">
                  <a:moveTo>
                    <a:pt x="5" y="323"/>
                  </a:moveTo>
                  <a:cubicBezTo>
                    <a:pt x="0" y="319"/>
                    <a:pt x="0" y="312"/>
                    <a:pt x="3" y="307"/>
                  </a:cubicBezTo>
                  <a:cubicBezTo>
                    <a:pt x="241" y="6"/>
                    <a:pt x="241" y="6"/>
                    <a:pt x="241" y="6"/>
                  </a:cubicBezTo>
                  <a:cubicBezTo>
                    <a:pt x="245" y="1"/>
                    <a:pt x="252" y="0"/>
                    <a:pt x="257" y="4"/>
                  </a:cubicBezTo>
                  <a:cubicBezTo>
                    <a:pt x="257" y="4"/>
                    <a:pt x="257" y="4"/>
                    <a:pt x="257" y="4"/>
                  </a:cubicBezTo>
                  <a:cubicBezTo>
                    <a:pt x="262" y="8"/>
                    <a:pt x="263" y="15"/>
                    <a:pt x="259" y="20"/>
                  </a:cubicBezTo>
                  <a:cubicBezTo>
                    <a:pt x="21" y="321"/>
                    <a:pt x="21" y="321"/>
                    <a:pt x="21" y="321"/>
                  </a:cubicBezTo>
                  <a:cubicBezTo>
                    <a:pt x="17" y="326"/>
                    <a:pt x="10" y="327"/>
                    <a:pt x="5" y="323"/>
                  </a:cubicBezTo>
                  <a:close/>
                </a:path>
              </a:pathLst>
            </a:custGeom>
            <a:solidFill>
              <a:srgbClr val="EDE6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33"/>
            <p:cNvSpPr/>
            <p:nvPr/>
          </p:nvSpPr>
          <p:spPr bwMode="auto">
            <a:xfrm>
              <a:off x="3235325" y="1724025"/>
              <a:ext cx="236538" cy="295275"/>
            </a:xfrm>
            <a:custGeom>
              <a:avLst/>
              <a:gdLst>
                <a:gd name="T0" fmla="*/ 6 w 263"/>
                <a:gd name="T1" fmla="*/ 323 h 327"/>
                <a:gd name="T2" fmla="*/ 4 w 263"/>
                <a:gd name="T3" fmla="*/ 307 h 327"/>
                <a:gd name="T4" fmla="*/ 242 w 263"/>
                <a:gd name="T5" fmla="*/ 6 h 327"/>
                <a:gd name="T6" fmla="*/ 257 w 263"/>
                <a:gd name="T7" fmla="*/ 4 h 327"/>
                <a:gd name="T8" fmla="*/ 257 w 263"/>
                <a:gd name="T9" fmla="*/ 4 h 327"/>
                <a:gd name="T10" fmla="*/ 259 w 263"/>
                <a:gd name="T11" fmla="*/ 20 h 327"/>
                <a:gd name="T12" fmla="*/ 21 w 263"/>
                <a:gd name="T13" fmla="*/ 321 h 327"/>
                <a:gd name="T14" fmla="*/ 6 w 263"/>
                <a:gd name="T15" fmla="*/ 323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3" h="327">
                  <a:moveTo>
                    <a:pt x="6" y="323"/>
                  </a:moveTo>
                  <a:cubicBezTo>
                    <a:pt x="1" y="319"/>
                    <a:pt x="0" y="312"/>
                    <a:pt x="4" y="307"/>
                  </a:cubicBezTo>
                  <a:cubicBezTo>
                    <a:pt x="242" y="6"/>
                    <a:pt x="242" y="6"/>
                    <a:pt x="242" y="6"/>
                  </a:cubicBezTo>
                  <a:cubicBezTo>
                    <a:pt x="246" y="1"/>
                    <a:pt x="253" y="0"/>
                    <a:pt x="257" y="4"/>
                  </a:cubicBezTo>
                  <a:cubicBezTo>
                    <a:pt x="257" y="4"/>
                    <a:pt x="257" y="4"/>
                    <a:pt x="257" y="4"/>
                  </a:cubicBezTo>
                  <a:cubicBezTo>
                    <a:pt x="262" y="8"/>
                    <a:pt x="263" y="15"/>
                    <a:pt x="259" y="20"/>
                  </a:cubicBezTo>
                  <a:cubicBezTo>
                    <a:pt x="21" y="321"/>
                    <a:pt x="21" y="321"/>
                    <a:pt x="21" y="321"/>
                  </a:cubicBezTo>
                  <a:cubicBezTo>
                    <a:pt x="18" y="326"/>
                    <a:pt x="10" y="327"/>
                    <a:pt x="6" y="323"/>
                  </a:cubicBezTo>
                  <a:close/>
                </a:path>
              </a:pathLst>
            </a:custGeom>
            <a:solidFill>
              <a:srgbClr val="EDE6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34"/>
            <p:cNvSpPr/>
            <p:nvPr/>
          </p:nvSpPr>
          <p:spPr bwMode="auto">
            <a:xfrm>
              <a:off x="3203575" y="1700213"/>
              <a:ext cx="238125" cy="295275"/>
            </a:xfrm>
            <a:custGeom>
              <a:avLst/>
              <a:gdLst>
                <a:gd name="T0" fmla="*/ 6 w 263"/>
                <a:gd name="T1" fmla="*/ 323 h 327"/>
                <a:gd name="T2" fmla="*/ 4 w 263"/>
                <a:gd name="T3" fmla="*/ 307 h 327"/>
                <a:gd name="T4" fmla="*/ 242 w 263"/>
                <a:gd name="T5" fmla="*/ 6 h 327"/>
                <a:gd name="T6" fmla="*/ 258 w 263"/>
                <a:gd name="T7" fmla="*/ 4 h 327"/>
                <a:gd name="T8" fmla="*/ 258 w 263"/>
                <a:gd name="T9" fmla="*/ 4 h 327"/>
                <a:gd name="T10" fmla="*/ 260 w 263"/>
                <a:gd name="T11" fmla="*/ 20 h 327"/>
                <a:gd name="T12" fmla="*/ 22 w 263"/>
                <a:gd name="T13" fmla="*/ 321 h 327"/>
                <a:gd name="T14" fmla="*/ 6 w 263"/>
                <a:gd name="T15" fmla="*/ 323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3" h="327">
                  <a:moveTo>
                    <a:pt x="6" y="323"/>
                  </a:moveTo>
                  <a:cubicBezTo>
                    <a:pt x="1" y="319"/>
                    <a:pt x="0" y="312"/>
                    <a:pt x="4" y="307"/>
                  </a:cubicBezTo>
                  <a:cubicBezTo>
                    <a:pt x="242" y="6"/>
                    <a:pt x="242" y="6"/>
                    <a:pt x="242" y="6"/>
                  </a:cubicBezTo>
                  <a:cubicBezTo>
                    <a:pt x="246" y="1"/>
                    <a:pt x="253" y="0"/>
                    <a:pt x="258" y="4"/>
                  </a:cubicBezTo>
                  <a:cubicBezTo>
                    <a:pt x="258" y="4"/>
                    <a:pt x="258" y="4"/>
                    <a:pt x="258" y="4"/>
                  </a:cubicBezTo>
                  <a:cubicBezTo>
                    <a:pt x="263" y="8"/>
                    <a:pt x="263" y="15"/>
                    <a:pt x="260" y="20"/>
                  </a:cubicBezTo>
                  <a:cubicBezTo>
                    <a:pt x="22" y="321"/>
                    <a:pt x="22" y="321"/>
                    <a:pt x="22" y="321"/>
                  </a:cubicBezTo>
                  <a:cubicBezTo>
                    <a:pt x="18" y="326"/>
                    <a:pt x="11" y="327"/>
                    <a:pt x="6" y="323"/>
                  </a:cubicBezTo>
                  <a:close/>
                </a:path>
              </a:pathLst>
            </a:custGeom>
            <a:solidFill>
              <a:srgbClr val="EDE6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35"/>
            <p:cNvSpPr/>
            <p:nvPr/>
          </p:nvSpPr>
          <p:spPr bwMode="auto">
            <a:xfrm>
              <a:off x="3171825" y="1674813"/>
              <a:ext cx="238125" cy="295275"/>
            </a:xfrm>
            <a:custGeom>
              <a:avLst/>
              <a:gdLst>
                <a:gd name="T0" fmla="*/ 6 w 264"/>
                <a:gd name="T1" fmla="*/ 323 h 327"/>
                <a:gd name="T2" fmla="*/ 4 w 264"/>
                <a:gd name="T3" fmla="*/ 307 h 327"/>
                <a:gd name="T4" fmla="*/ 242 w 264"/>
                <a:gd name="T5" fmla="*/ 6 h 327"/>
                <a:gd name="T6" fmla="*/ 258 w 264"/>
                <a:gd name="T7" fmla="*/ 4 h 327"/>
                <a:gd name="T8" fmla="*/ 258 w 264"/>
                <a:gd name="T9" fmla="*/ 4 h 327"/>
                <a:gd name="T10" fmla="*/ 260 w 264"/>
                <a:gd name="T11" fmla="*/ 20 h 327"/>
                <a:gd name="T12" fmla="*/ 22 w 264"/>
                <a:gd name="T13" fmla="*/ 321 h 327"/>
                <a:gd name="T14" fmla="*/ 6 w 264"/>
                <a:gd name="T15" fmla="*/ 323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4" h="327">
                  <a:moveTo>
                    <a:pt x="6" y="323"/>
                  </a:moveTo>
                  <a:cubicBezTo>
                    <a:pt x="1" y="319"/>
                    <a:pt x="0" y="312"/>
                    <a:pt x="4" y="307"/>
                  </a:cubicBezTo>
                  <a:cubicBezTo>
                    <a:pt x="242" y="6"/>
                    <a:pt x="242" y="6"/>
                    <a:pt x="242" y="6"/>
                  </a:cubicBezTo>
                  <a:cubicBezTo>
                    <a:pt x="246" y="1"/>
                    <a:pt x="253" y="0"/>
                    <a:pt x="258" y="4"/>
                  </a:cubicBezTo>
                  <a:cubicBezTo>
                    <a:pt x="258" y="4"/>
                    <a:pt x="258" y="4"/>
                    <a:pt x="258" y="4"/>
                  </a:cubicBezTo>
                  <a:cubicBezTo>
                    <a:pt x="263" y="8"/>
                    <a:pt x="264" y="15"/>
                    <a:pt x="260" y="20"/>
                  </a:cubicBezTo>
                  <a:cubicBezTo>
                    <a:pt x="22" y="321"/>
                    <a:pt x="22" y="321"/>
                    <a:pt x="22" y="321"/>
                  </a:cubicBezTo>
                  <a:cubicBezTo>
                    <a:pt x="18" y="326"/>
                    <a:pt x="11" y="327"/>
                    <a:pt x="6" y="323"/>
                  </a:cubicBezTo>
                  <a:close/>
                </a:path>
              </a:pathLst>
            </a:custGeom>
            <a:solidFill>
              <a:srgbClr val="EDE6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36"/>
            <p:cNvSpPr/>
            <p:nvPr/>
          </p:nvSpPr>
          <p:spPr bwMode="auto">
            <a:xfrm>
              <a:off x="1684338" y="2084388"/>
              <a:ext cx="1519238" cy="1989138"/>
            </a:xfrm>
            <a:custGeom>
              <a:avLst/>
              <a:gdLst>
                <a:gd name="T0" fmla="*/ 65 w 957"/>
                <a:gd name="T1" fmla="*/ 1253 h 1253"/>
                <a:gd name="T2" fmla="*/ 0 w 957"/>
                <a:gd name="T3" fmla="*/ 1204 h 1253"/>
                <a:gd name="T4" fmla="*/ 891 w 957"/>
                <a:gd name="T5" fmla="*/ 0 h 1253"/>
                <a:gd name="T6" fmla="*/ 957 w 957"/>
                <a:gd name="T7" fmla="*/ 48 h 1253"/>
                <a:gd name="T8" fmla="*/ 65 w 957"/>
                <a:gd name="T9" fmla="*/ 1253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7" h="1253">
                  <a:moveTo>
                    <a:pt x="65" y="1253"/>
                  </a:moveTo>
                  <a:lnTo>
                    <a:pt x="0" y="1204"/>
                  </a:lnTo>
                  <a:lnTo>
                    <a:pt x="891" y="0"/>
                  </a:lnTo>
                  <a:lnTo>
                    <a:pt x="957" y="48"/>
                  </a:lnTo>
                  <a:lnTo>
                    <a:pt x="65" y="1253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37"/>
            <p:cNvSpPr/>
            <p:nvPr/>
          </p:nvSpPr>
          <p:spPr bwMode="auto">
            <a:xfrm>
              <a:off x="1371600" y="1852613"/>
              <a:ext cx="1519238" cy="1989138"/>
            </a:xfrm>
            <a:custGeom>
              <a:avLst/>
              <a:gdLst>
                <a:gd name="T0" fmla="*/ 65 w 957"/>
                <a:gd name="T1" fmla="*/ 1253 h 1253"/>
                <a:gd name="T2" fmla="*/ 0 w 957"/>
                <a:gd name="T3" fmla="*/ 1205 h 1253"/>
                <a:gd name="T4" fmla="*/ 891 w 957"/>
                <a:gd name="T5" fmla="*/ 0 h 1253"/>
                <a:gd name="T6" fmla="*/ 957 w 957"/>
                <a:gd name="T7" fmla="*/ 49 h 1253"/>
                <a:gd name="T8" fmla="*/ 65 w 957"/>
                <a:gd name="T9" fmla="*/ 1253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7" h="1253">
                  <a:moveTo>
                    <a:pt x="65" y="1253"/>
                  </a:moveTo>
                  <a:lnTo>
                    <a:pt x="0" y="1205"/>
                  </a:lnTo>
                  <a:lnTo>
                    <a:pt x="891" y="0"/>
                  </a:lnTo>
                  <a:lnTo>
                    <a:pt x="957" y="49"/>
                  </a:lnTo>
                  <a:lnTo>
                    <a:pt x="65" y="1253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38"/>
            <p:cNvSpPr/>
            <p:nvPr/>
          </p:nvSpPr>
          <p:spPr bwMode="auto">
            <a:xfrm>
              <a:off x="1703388" y="3844925"/>
              <a:ext cx="850900" cy="2447925"/>
            </a:xfrm>
            <a:custGeom>
              <a:avLst/>
              <a:gdLst>
                <a:gd name="T0" fmla="*/ 458 w 536"/>
                <a:gd name="T1" fmla="*/ 1542 h 1542"/>
                <a:gd name="T2" fmla="*/ 0 w 536"/>
                <a:gd name="T3" fmla="*/ 23 h 1542"/>
                <a:gd name="T4" fmla="*/ 78 w 536"/>
                <a:gd name="T5" fmla="*/ 0 h 1542"/>
                <a:gd name="T6" fmla="*/ 536 w 536"/>
                <a:gd name="T7" fmla="*/ 1518 h 1542"/>
                <a:gd name="T8" fmla="*/ 458 w 536"/>
                <a:gd name="T9" fmla="*/ 1542 h 1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6" h="1542">
                  <a:moveTo>
                    <a:pt x="458" y="1542"/>
                  </a:moveTo>
                  <a:lnTo>
                    <a:pt x="0" y="23"/>
                  </a:lnTo>
                  <a:lnTo>
                    <a:pt x="78" y="0"/>
                  </a:lnTo>
                  <a:lnTo>
                    <a:pt x="536" y="1518"/>
                  </a:lnTo>
                  <a:lnTo>
                    <a:pt x="458" y="1542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39"/>
            <p:cNvSpPr/>
            <p:nvPr/>
          </p:nvSpPr>
          <p:spPr bwMode="auto">
            <a:xfrm>
              <a:off x="1331913" y="3956050"/>
              <a:ext cx="823913" cy="2363788"/>
            </a:xfrm>
            <a:custGeom>
              <a:avLst/>
              <a:gdLst>
                <a:gd name="T0" fmla="*/ 441 w 519"/>
                <a:gd name="T1" fmla="*/ 1489 h 1489"/>
                <a:gd name="T2" fmla="*/ 0 w 519"/>
                <a:gd name="T3" fmla="*/ 24 h 1489"/>
                <a:gd name="T4" fmla="*/ 78 w 519"/>
                <a:gd name="T5" fmla="*/ 0 h 1489"/>
                <a:gd name="T6" fmla="*/ 519 w 519"/>
                <a:gd name="T7" fmla="*/ 1465 h 1489"/>
                <a:gd name="T8" fmla="*/ 441 w 519"/>
                <a:gd name="T9" fmla="*/ 1489 h 1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9" h="1489">
                  <a:moveTo>
                    <a:pt x="441" y="1489"/>
                  </a:moveTo>
                  <a:lnTo>
                    <a:pt x="0" y="24"/>
                  </a:lnTo>
                  <a:lnTo>
                    <a:pt x="78" y="0"/>
                  </a:lnTo>
                  <a:lnTo>
                    <a:pt x="519" y="1465"/>
                  </a:lnTo>
                  <a:lnTo>
                    <a:pt x="441" y="1489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40"/>
            <p:cNvSpPr/>
            <p:nvPr/>
          </p:nvSpPr>
          <p:spPr bwMode="auto">
            <a:xfrm>
              <a:off x="1952625" y="6673850"/>
              <a:ext cx="1198563" cy="0"/>
            </a:xfrm>
            <a:custGeom>
              <a:avLst/>
              <a:gdLst>
                <a:gd name="T0" fmla="*/ 0 w 755"/>
                <a:gd name="T1" fmla="*/ 755 w 755"/>
                <a:gd name="T2" fmla="*/ 0 w 75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755">
                  <a:moveTo>
                    <a:pt x="0" y="0"/>
                  </a:moveTo>
                  <a:lnTo>
                    <a:pt x="75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41"/>
            <p:cNvSpPr/>
            <p:nvPr/>
          </p:nvSpPr>
          <p:spPr bwMode="auto">
            <a:xfrm>
              <a:off x="2533650" y="1158875"/>
              <a:ext cx="635000" cy="703263"/>
            </a:xfrm>
            <a:custGeom>
              <a:avLst/>
              <a:gdLst>
                <a:gd name="T0" fmla="*/ 136 w 703"/>
                <a:gd name="T1" fmla="*/ 211 h 779"/>
                <a:gd name="T2" fmla="*/ 210 w 703"/>
                <a:gd name="T3" fmla="*/ 779 h 779"/>
                <a:gd name="T4" fmla="*/ 703 w 703"/>
                <a:gd name="T5" fmla="*/ 136 h 779"/>
                <a:gd name="T6" fmla="*/ 136 w 703"/>
                <a:gd name="T7" fmla="*/ 211 h 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3" h="779">
                  <a:moveTo>
                    <a:pt x="136" y="211"/>
                  </a:moveTo>
                  <a:cubicBezTo>
                    <a:pt x="0" y="388"/>
                    <a:pt x="33" y="643"/>
                    <a:pt x="210" y="779"/>
                  </a:cubicBezTo>
                  <a:cubicBezTo>
                    <a:pt x="703" y="136"/>
                    <a:pt x="703" y="136"/>
                    <a:pt x="703" y="136"/>
                  </a:cubicBezTo>
                  <a:cubicBezTo>
                    <a:pt x="526" y="0"/>
                    <a:pt x="272" y="34"/>
                    <a:pt x="136" y="21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42"/>
            <p:cNvSpPr/>
            <p:nvPr/>
          </p:nvSpPr>
          <p:spPr bwMode="auto">
            <a:xfrm>
              <a:off x="2722563" y="1281113"/>
              <a:ext cx="782638" cy="838200"/>
            </a:xfrm>
            <a:custGeom>
              <a:avLst/>
              <a:gdLst>
                <a:gd name="T0" fmla="*/ 493 w 493"/>
                <a:gd name="T1" fmla="*/ 163 h 528"/>
                <a:gd name="T2" fmla="*/ 212 w 493"/>
                <a:gd name="T3" fmla="*/ 528 h 528"/>
                <a:gd name="T4" fmla="*/ 0 w 493"/>
                <a:gd name="T5" fmla="*/ 366 h 528"/>
                <a:gd name="T6" fmla="*/ 281 w 493"/>
                <a:gd name="T7" fmla="*/ 0 h 528"/>
                <a:gd name="T8" fmla="*/ 493 w 493"/>
                <a:gd name="T9" fmla="*/ 163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3" h="528">
                  <a:moveTo>
                    <a:pt x="493" y="163"/>
                  </a:moveTo>
                  <a:lnTo>
                    <a:pt x="212" y="528"/>
                  </a:lnTo>
                  <a:lnTo>
                    <a:pt x="0" y="366"/>
                  </a:lnTo>
                  <a:lnTo>
                    <a:pt x="281" y="0"/>
                  </a:lnTo>
                  <a:lnTo>
                    <a:pt x="493" y="163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43"/>
            <p:cNvSpPr/>
            <p:nvPr/>
          </p:nvSpPr>
          <p:spPr bwMode="auto">
            <a:xfrm>
              <a:off x="2932113" y="1343025"/>
              <a:ext cx="1454150" cy="1619250"/>
            </a:xfrm>
            <a:custGeom>
              <a:avLst/>
              <a:gdLst>
                <a:gd name="T0" fmla="*/ 573 w 1611"/>
                <a:gd name="T1" fmla="*/ 170 h 1792"/>
                <a:gd name="T2" fmla="*/ 535 w 1611"/>
                <a:gd name="T3" fmla="*/ 190 h 1792"/>
                <a:gd name="T4" fmla="*/ 256 w 1611"/>
                <a:gd name="T5" fmla="*/ 436 h 1792"/>
                <a:gd name="T6" fmla="*/ 90 w 1611"/>
                <a:gd name="T7" fmla="*/ 770 h 1792"/>
                <a:gd name="T8" fmla="*/ 81 w 1611"/>
                <a:gd name="T9" fmla="*/ 812 h 1792"/>
                <a:gd name="T10" fmla="*/ 434 w 1611"/>
                <a:gd name="T11" fmla="*/ 1792 h 1792"/>
                <a:gd name="T12" fmla="*/ 1611 w 1611"/>
                <a:gd name="T13" fmla="*/ 258 h 1792"/>
                <a:gd name="T14" fmla="*/ 573 w 1611"/>
                <a:gd name="T15" fmla="*/ 170 h 1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1" h="1792">
                  <a:moveTo>
                    <a:pt x="573" y="170"/>
                  </a:moveTo>
                  <a:cubicBezTo>
                    <a:pt x="560" y="177"/>
                    <a:pt x="548" y="183"/>
                    <a:pt x="535" y="190"/>
                  </a:cubicBezTo>
                  <a:cubicBezTo>
                    <a:pt x="430" y="252"/>
                    <a:pt x="334" y="334"/>
                    <a:pt x="256" y="436"/>
                  </a:cubicBezTo>
                  <a:cubicBezTo>
                    <a:pt x="177" y="539"/>
                    <a:pt x="122" y="653"/>
                    <a:pt x="90" y="770"/>
                  </a:cubicBezTo>
                  <a:cubicBezTo>
                    <a:pt x="87" y="784"/>
                    <a:pt x="84" y="798"/>
                    <a:pt x="81" y="812"/>
                  </a:cubicBezTo>
                  <a:cubicBezTo>
                    <a:pt x="0" y="1169"/>
                    <a:pt x="126" y="1555"/>
                    <a:pt x="434" y="1792"/>
                  </a:cubicBezTo>
                  <a:cubicBezTo>
                    <a:pt x="1611" y="258"/>
                    <a:pt x="1611" y="258"/>
                    <a:pt x="1611" y="258"/>
                  </a:cubicBezTo>
                  <a:cubicBezTo>
                    <a:pt x="1303" y="21"/>
                    <a:pt x="897" y="0"/>
                    <a:pt x="573" y="170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Oval 44"/>
            <p:cNvSpPr>
              <a:spLocks noChangeArrowheads="1"/>
            </p:cNvSpPr>
            <p:nvPr/>
          </p:nvSpPr>
          <p:spPr bwMode="auto">
            <a:xfrm>
              <a:off x="1174750" y="3449638"/>
              <a:ext cx="889000" cy="889000"/>
            </a:xfrm>
            <a:prstGeom prst="ellipse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45"/>
            <p:cNvSpPr/>
            <p:nvPr/>
          </p:nvSpPr>
          <p:spPr bwMode="auto">
            <a:xfrm>
              <a:off x="1727200" y="5307013"/>
              <a:ext cx="939800" cy="1158875"/>
            </a:xfrm>
            <a:custGeom>
              <a:avLst/>
              <a:gdLst>
                <a:gd name="T0" fmla="*/ 372 w 592"/>
                <a:gd name="T1" fmla="*/ 0 h 730"/>
                <a:gd name="T2" fmla="*/ 0 w 592"/>
                <a:gd name="T3" fmla="*/ 111 h 730"/>
                <a:gd name="T4" fmla="*/ 187 w 592"/>
                <a:gd name="T5" fmla="*/ 730 h 730"/>
                <a:gd name="T6" fmla="*/ 592 w 592"/>
                <a:gd name="T7" fmla="*/ 730 h 730"/>
                <a:gd name="T8" fmla="*/ 372 w 592"/>
                <a:gd name="T9" fmla="*/ 0 h 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2" h="730">
                  <a:moveTo>
                    <a:pt x="372" y="0"/>
                  </a:moveTo>
                  <a:lnTo>
                    <a:pt x="0" y="111"/>
                  </a:lnTo>
                  <a:lnTo>
                    <a:pt x="187" y="730"/>
                  </a:lnTo>
                  <a:lnTo>
                    <a:pt x="592" y="730"/>
                  </a:lnTo>
                  <a:lnTo>
                    <a:pt x="372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46"/>
            <p:cNvSpPr/>
            <p:nvPr/>
          </p:nvSpPr>
          <p:spPr bwMode="auto">
            <a:xfrm>
              <a:off x="1087438" y="6016625"/>
              <a:ext cx="2479675" cy="854075"/>
            </a:xfrm>
            <a:custGeom>
              <a:avLst/>
              <a:gdLst>
                <a:gd name="T0" fmla="*/ 1372 w 2743"/>
                <a:gd name="T1" fmla="*/ 0 h 945"/>
                <a:gd name="T2" fmla="*/ 0 w 2743"/>
                <a:gd name="T3" fmla="*/ 945 h 945"/>
                <a:gd name="T4" fmla="*/ 2743 w 2743"/>
                <a:gd name="T5" fmla="*/ 945 h 945"/>
                <a:gd name="T6" fmla="*/ 1372 w 2743"/>
                <a:gd name="T7" fmla="*/ 0 h 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43" h="945">
                  <a:moveTo>
                    <a:pt x="1372" y="0"/>
                  </a:moveTo>
                  <a:cubicBezTo>
                    <a:pt x="745" y="0"/>
                    <a:pt x="211" y="393"/>
                    <a:pt x="0" y="945"/>
                  </a:cubicBezTo>
                  <a:cubicBezTo>
                    <a:pt x="2743" y="945"/>
                    <a:pt x="2743" y="945"/>
                    <a:pt x="2743" y="945"/>
                  </a:cubicBezTo>
                  <a:cubicBezTo>
                    <a:pt x="2533" y="393"/>
                    <a:pt x="1998" y="0"/>
                    <a:pt x="1372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47"/>
            <p:cNvSpPr/>
            <p:nvPr/>
          </p:nvSpPr>
          <p:spPr bwMode="auto">
            <a:xfrm>
              <a:off x="2471738" y="6319838"/>
              <a:ext cx="377825" cy="233363"/>
            </a:xfrm>
            <a:custGeom>
              <a:avLst/>
              <a:gdLst>
                <a:gd name="T0" fmla="*/ 399 w 417"/>
                <a:gd name="T1" fmla="*/ 197 h 259"/>
                <a:gd name="T2" fmla="*/ 176 w 417"/>
                <a:gd name="T3" fmla="*/ 222 h 259"/>
                <a:gd name="T4" fmla="*/ 18 w 417"/>
                <a:gd name="T5" fmla="*/ 62 h 259"/>
                <a:gd name="T6" fmla="*/ 241 w 417"/>
                <a:gd name="T7" fmla="*/ 37 h 259"/>
                <a:gd name="T8" fmla="*/ 399 w 417"/>
                <a:gd name="T9" fmla="*/ 197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7" h="259">
                  <a:moveTo>
                    <a:pt x="399" y="197"/>
                  </a:moveTo>
                  <a:cubicBezTo>
                    <a:pt x="381" y="248"/>
                    <a:pt x="281" y="259"/>
                    <a:pt x="176" y="222"/>
                  </a:cubicBezTo>
                  <a:cubicBezTo>
                    <a:pt x="71" y="185"/>
                    <a:pt x="0" y="113"/>
                    <a:pt x="18" y="62"/>
                  </a:cubicBezTo>
                  <a:cubicBezTo>
                    <a:pt x="36" y="11"/>
                    <a:pt x="136" y="0"/>
                    <a:pt x="241" y="37"/>
                  </a:cubicBezTo>
                  <a:cubicBezTo>
                    <a:pt x="346" y="74"/>
                    <a:pt x="417" y="146"/>
                    <a:pt x="399" y="19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05" name="任意多边形 204"/>
          <p:cNvSpPr/>
          <p:nvPr/>
        </p:nvSpPr>
        <p:spPr>
          <a:xfrm rot="1446724">
            <a:off x="3077456" y="2325295"/>
            <a:ext cx="6924001" cy="4025558"/>
          </a:xfrm>
          <a:custGeom>
            <a:avLst/>
            <a:gdLst>
              <a:gd name="connsiteX0" fmla="*/ 71254 w 6924001"/>
              <a:gd name="connsiteY0" fmla="*/ 1286628 h 4025558"/>
              <a:gd name="connsiteX1" fmla="*/ 5428566 w 6924001"/>
              <a:gd name="connsiteY1" fmla="*/ 0 h 4025558"/>
              <a:gd name="connsiteX2" fmla="*/ 6924001 w 6924001"/>
              <a:gd name="connsiteY2" fmla="*/ 3341199 h 4025558"/>
              <a:gd name="connsiteX3" fmla="*/ 5380229 w 6924001"/>
              <a:gd name="connsiteY3" fmla="*/ 4025558 h 4025558"/>
              <a:gd name="connsiteX4" fmla="*/ 0 w 6924001"/>
              <a:gd name="connsiteY4" fmla="*/ 2018062 h 4025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4001" h="4025558">
                <a:moveTo>
                  <a:pt x="71254" y="1286628"/>
                </a:moveTo>
                <a:lnTo>
                  <a:pt x="5428566" y="0"/>
                </a:lnTo>
                <a:lnTo>
                  <a:pt x="6924001" y="3341199"/>
                </a:lnTo>
                <a:lnTo>
                  <a:pt x="5380229" y="4025558"/>
                </a:lnTo>
                <a:lnTo>
                  <a:pt x="0" y="201806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9" name="组合 205"/>
          <p:cNvGrpSpPr/>
          <p:nvPr/>
        </p:nvGrpSpPr>
        <p:grpSpPr>
          <a:xfrm>
            <a:off x="3292803" y="5375154"/>
            <a:ext cx="437526" cy="1479958"/>
            <a:chOff x="-3379788" y="7304087"/>
            <a:chExt cx="1128713" cy="3817939"/>
          </a:xfrm>
        </p:grpSpPr>
        <p:sp>
          <p:nvSpPr>
            <p:cNvPr id="207" name="Freeform 51"/>
            <p:cNvSpPr/>
            <p:nvPr/>
          </p:nvSpPr>
          <p:spPr bwMode="auto">
            <a:xfrm>
              <a:off x="-2711450" y="7991475"/>
              <a:ext cx="230188" cy="2297113"/>
            </a:xfrm>
            <a:custGeom>
              <a:avLst/>
              <a:gdLst>
                <a:gd name="T0" fmla="*/ 145 w 145"/>
                <a:gd name="T1" fmla="*/ 3 h 1447"/>
                <a:gd name="T2" fmla="*/ 80 w 145"/>
                <a:gd name="T3" fmla="*/ 1447 h 1447"/>
                <a:gd name="T4" fmla="*/ 0 w 145"/>
                <a:gd name="T5" fmla="*/ 1443 h 1447"/>
                <a:gd name="T6" fmla="*/ 65 w 145"/>
                <a:gd name="T7" fmla="*/ 0 h 1447"/>
                <a:gd name="T8" fmla="*/ 145 w 145"/>
                <a:gd name="T9" fmla="*/ 3 h 1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1447">
                  <a:moveTo>
                    <a:pt x="145" y="3"/>
                  </a:moveTo>
                  <a:lnTo>
                    <a:pt x="80" y="1447"/>
                  </a:lnTo>
                  <a:lnTo>
                    <a:pt x="0" y="1443"/>
                  </a:lnTo>
                  <a:lnTo>
                    <a:pt x="65" y="0"/>
                  </a:lnTo>
                  <a:lnTo>
                    <a:pt x="145" y="3"/>
                  </a:lnTo>
                  <a:close/>
                </a:path>
              </a:pathLst>
            </a:custGeom>
            <a:solidFill>
              <a:srgbClr val="1395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52"/>
            <p:cNvSpPr/>
            <p:nvPr/>
          </p:nvSpPr>
          <p:spPr bwMode="auto">
            <a:xfrm>
              <a:off x="-2711450" y="7991475"/>
              <a:ext cx="165100" cy="2293938"/>
            </a:xfrm>
            <a:custGeom>
              <a:avLst/>
              <a:gdLst>
                <a:gd name="T0" fmla="*/ 65 w 104"/>
                <a:gd name="T1" fmla="*/ 0 h 1445"/>
                <a:gd name="T2" fmla="*/ 104 w 104"/>
                <a:gd name="T3" fmla="*/ 1 h 1445"/>
                <a:gd name="T4" fmla="*/ 41 w 104"/>
                <a:gd name="T5" fmla="*/ 1445 h 1445"/>
                <a:gd name="T6" fmla="*/ 0 w 104"/>
                <a:gd name="T7" fmla="*/ 1443 h 1445"/>
                <a:gd name="T8" fmla="*/ 65 w 104"/>
                <a:gd name="T9" fmla="*/ 0 h 1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445">
                  <a:moveTo>
                    <a:pt x="65" y="0"/>
                  </a:moveTo>
                  <a:lnTo>
                    <a:pt x="104" y="1"/>
                  </a:lnTo>
                  <a:lnTo>
                    <a:pt x="41" y="1445"/>
                  </a:lnTo>
                  <a:lnTo>
                    <a:pt x="0" y="1443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rgbClr val="1A87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53"/>
            <p:cNvSpPr/>
            <p:nvPr/>
          </p:nvSpPr>
          <p:spPr bwMode="auto">
            <a:xfrm>
              <a:off x="-2711450" y="10282238"/>
              <a:ext cx="127000" cy="195263"/>
            </a:xfrm>
            <a:custGeom>
              <a:avLst/>
              <a:gdLst>
                <a:gd name="T0" fmla="*/ 16 w 80"/>
                <a:gd name="T1" fmla="*/ 81 h 123"/>
                <a:gd name="T2" fmla="*/ 0 w 80"/>
                <a:gd name="T3" fmla="*/ 0 h 123"/>
                <a:gd name="T4" fmla="*/ 80 w 80"/>
                <a:gd name="T5" fmla="*/ 4 h 123"/>
                <a:gd name="T6" fmla="*/ 57 w 80"/>
                <a:gd name="T7" fmla="*/ 83 h 123"/>
                <a:gd name="T8" fmla="*/ 45 w 80"/>
                <a:gd name="T9" fmla="*/ 123 h 123"/>
                <a:gd name="T10" fmla="*/ 25 w 80"/>
                <a:gd name="T11" fmla="*/ 122 h 123"/>
                <a:gd name="T12" fmla="*/ 16 w 80"/>
                <a:gd name="T13" fmla="*/ 8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123">
                  <a:moveTo>
                    <a:pt x="16" y="81"/>
                  </a:moveTo>
                  <a:lnTo>
                    <a:pt x="0" y="0"/>
                  </a:lnTo>
                  <a:lnTo>
                    <a:pt x="80" y="4"/>
                  </a:lnTo>
                  <a:lnTo>
                    <a:pt x="57" y="83"/>
                  </a:lnTo>
                  <a:lnTo>
                    <a:pt x="45" y="123"/>
                  </a:lnTo>
                  <a:lnTo>
                    <a:pt x="25" y="122"/>
                  </a:lnTo>
                  <a:lnTo>
                    <a:pt x="16" y="81"/>
                  </a:lnTo>
                  <a:close/>
                </a:path>
              </a:pathLst>
            </a:custGeom>
            <a:solidFill>
              <a:srgbClr val="FBD1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54"/>
            <p:cNvSpPr/>
            <p:nvPr/>
          </p:nvSpPr>
          <p:spPr bwMode="auto">
            <a:xfrm>
              <a:off x="-2671763" y="10475913"/>
              <a:ext cx="31750" cy="65088"/>
            </a:xfrm>
            <a:custGeom>
              <a:avLst/>
              <a:gdLst>
                <a:gd name="T0" fmla="*/ 0 w 20"/>
                <a:gd name="T1" fmla="*/ 0 h 41"/>
                <a:gd name="T2" fmla="*/ 20 w 20"/>
                <a:gd name="T3" fmla="*/ 1 h 41"/>
                <a:gd name="T4" fmla="*/ 8 w 20"/>
                <a:gd name="T5" fmla="*/ 41 h 41"/>
                <a:gd name="T6" fmla="*/ 0 w 20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41">
                  <a:moveTo>
                    <a:pt x="0" y="0"/>
                  </a:moveTo>
                  <a:lnTo>
                    <a:pt x="20" y="1"/>
                  </a:lnTo>
                  <a:lnTo>
                    <a:pt x="8" y="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55"/>
            <p:cNvSpPr/>
            <p:nvPr/>
          </p:nvSpPr>
          <p:spPr bwMode="auto">
            <a:xfrm>
              <a:off x="-2608263" y="7799388"/>
              <a:ext cx="134938" cy="196850"/>
            </a:xfrm>
            <a:custGeom>
              <a:avLst/>
              <a:gdLst>
                <a:gd name="T0" fmla="*/ 0 w 85"/>
                <a:gd name="T1" fmla="*/ 121 h 124"/>
                <a:gd name="T2" fmla="*/ 80 w 85"/>
                <a:gd name="T3" fmla="*/ 124 h 124"/>
                <a:gd name="T4" fmla="*/ 85 w 85"/>
                <a:gd name="T5" fmla="*/ 4 h 124"/>
                <a:gd name="T6" fmla="*/ 5 w 85"/>
                <a:gd name="T7" fmla="*/ 0 h 124"/>
                <a:gd name="T8" fmla="*/ 0 w 85"/>
                <a:gd name="T9" fmla="*/ 121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24">
                  <a:moveTo>
                    <a:pt x="0" y="121"/>
                  </a:moveTo>
                  <a:lnTo>
                    <a:pt x="80" y="124"/>
                  </a:lnTo>
                  <a:lnTo>
                    <a:pt x="85" y="4"/>
                  </a:lnTo>
                  <a:lnTo>
                    <a:pt x="5" y="0"/>
                  </a:lnTo>
                  <a:lnTo>
                    <a:pt x="0" y="121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56"/>
            <p:cNvSpPr/>
            <p:nvPr/>
          </p:nvSpPr>
          <p:spPr bwMode="auto">
            <a:xfrm>
              <a:off x="-2600325" y="7735888"/>
              <a:ext cx="130175" cy="69850"/>
            </a:xfrm>
            <a:custGeom>
              <a:avLst/>
              <a:gdLst>
                <a:gd name="T0" fmla="*/ 80 w 82"/>
                <a:gd name="T1" fmla="*/ 44 h 44"/>
                <a:gd name="T2" fmla="*/ 0 w 82"/>
                <a:gd name="T3" fmla="*/ 40 h 44"/>
                <a:gd name="T4" fmla="*/ 2 w 82"/>
                <a:gd name="T5" fmla="*/ 0 h 44"/>
                <a:gd name="T6" fmla="*/ 82 w 82"/>
                <a:gd name="T7" fmla="*/ 4 h 44"/>
                <a:gd name="T8" fmla="*/ 80 w 82"/>
                <a:gd name="T9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44">
                  <a:moveTo>
                    <a:pt x="80" y="44"/>
                  </a:moveTo>
                  <a:lnTo>
                    <a:pt x="0" y="40"/>
                  </a:lnTo>
                  <a:lnTo>
                    <a:pt x="2" y="0"/>
                  </a:lnTo>
                  <a:lnTo>
                    <a:pt x="82" y="4"/>
                  </a:lnTo>
                  <a:lnTo>
                    <a:pt x="80" y="44"/>
                  </a:lnTo>
                  <a:close/>
                </a:path>
              </a:pathLst>
            </a:custGeom>
            <a:solidFill>
              <a:srgbClr val="ED9D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Rectangle 57"/>
            <p:cNvSpPr>
              <a:spLocks noChangeArrowheads="1"/>
            </p:cNvSpPr>
            <p:nvPr/>
          </p:nvSpPr>
          <p:spPr bwMode="auto">
            <a:xfrm>
              <a:off x="-2813050" y="7559675"/>
              <a:ext cx="127000" cy="2293938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Rectangle 58"/>
            <p:cNvSpPr>
              <a:spLocks noChangeArrowheads="1"/>
            </p:cNvSpPr>
            <p:nvPr/>
          </p:nvSpPr>
          <p:spPr bwMode="auto">
            <a:xfrm>
              <a:off x="-2813050" y="7559675"/>
              <a:ext cx="63500" cy="2293938"/>
            </a:xfrm>
            <a:prstGeom prst="rect">
              <a:avLst/>
            </a:pr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59"/>
            <p:cNvSpPr/>
            <p:nvPr/>
          </p:nvSpPr>
          <p:spPr bwMode="auto">
            <a:xfrm>
              <a:off x="-2813050" y="7367588"/>
              <a:ext cx="127000" cy="192088"/>
            </a:xfrm>
            <a:custGeom>
              <a:avLst/>
              <a:gdLst>
                <a:gd name="T0" fmla="*/ 20 w 80"/>
                <a:gd name="T1" fmla="*/ 40 h 121"/>
                <a:gd name="T2" fmla="*/ 0 w 80"/>
                <a:gd name="T3" fmla="*/ 121 h 121"/>
                <a:gd name="T4" fmla="*/ 80 w 80"/>
                <a:gd name="T5" fmla="*/ 121 h 121"/>
                <a:gd name="T6" fmla="*/ 60 w 80"/>
                <a:gd name="T7" fmla="*/ 40 h 121"/>
                <a:gd name="T8" fmla="*/ 50 w 80"/>
                <a:gd name="T9" fmla="*/ 0 h 121"/>
                <a:gd name="T10" fmla="*/ 30 w 80"/>
                <a:gd name="T11" fmla="*/ 0 h 121"/>
                <a:gd name="T12" fmla="*/ 20 w 80"/>
                <a:gd name="T13" fmla="*/ 4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121">
                  <a:moveTo>
                    <a:pt x="20" y="40"/>
                  </a:moveTo>
                  <a:lnTo>
                    <a:pt x="0" y="121"/>
                  </a:lnTo>
                  <a:lnTo>
                    <a:pt x="80" y="121"/>
                  </a:lnTo>
                  <a:lnTo>
                    <a:pt x="60" y="40"/>
                  </a:lnTo>
                  <a:lnTo>
                    <a:pt x="50" y="0"/>
                  </a:lnTo>
                  <a:lnTo>
                    <a:pt x="30" y="0"/>
                  </a:lnTo>
                  <a:lnTo>
                    <a:pt x="20" y="40"/>
                  </a:lnTo>
                  <a:close/>
                </a:path>
              </a:pathLst>
            </a:custGeom>
            <a:solidFill>
              <a:srgbClr val="FBD1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60"/>
            <p:cNvSpPr/>
            <p:nvPr/>
          </p:nvSpPr>
          <p:spPr bwMode="auto">
            <a:xfrm>
              <a:off x="-2765425" y="7304087"/>
              <a:ext cx="31750" cy="63500"/>
            </a:xfrm>
            <a:custGeom>
              <a:avLst/>
              <a:gdLst>
                <a:gd name="T0" fmla="*/ 0 w 20"/>
                <a:gd name="T1" fmla="*/ 40 h 40"/>
                <a:gd name="T2" fmla="*/ 20 w 20"/>
                <a:gd name="T3" fmla="*/ 40 h 40"/>
                <a:gd name="T4" fmla="*/ 10 w 20"/>
                <a:gd name="T5" fmla="*/ 0 h 40"/>
                <a:gd name="T6" fmla="*/ 0 w 20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40">
                  <a:moveTo>
                    <a:pt x="0" y="40"/>
                  </a:moveTo>
                  <a:lnTo>
                    <a:pt x="20" y="40"/>
                  </a:lnTo>
                  <a:lnTo>
                    <a:pt x="10" y="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Rectangle 61"/>
            <p:cNvSpPr>
              <a:spLocks noChangeArrowheads="1"/>
            </p:cNvSpPr>
            <p:nvPr/>
          </p:nvSpPr>
          <p:spPr bwMode="auto">
            <a:xfrm>
              <a:off x="-2813050" y="9853613"/>
              <a:ext cx="127000" cy="192088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Rectangle 62"/>
            <p:cNvSpPr>
              <a:spLocks noChangeArrowheads="1"/>
            </p:cNvSpPr>
            <p:nvPr/>
          </p:nvSpPr>
          <p:spPr bwMode="auto">
            <a:xfrm>
              <a:off x="-2813050" y="10045700"/>
              <a:ext cx="127000" cy="63500"/>
            </a:xfrm>
            <a:prstGeom prst="rect">
              <a:avLst/>
            </a:prstGeom>
            <a:solidFill>
              <a:srgbClr val="ED9D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63"/>
            <p:cNvSpPr/>
            <p:nvPr/>
          </p:nvSpPr>
          <p:spPr bwMode="auto">
            <a:xfrm>
              <a:off x="-3344863" y="8316913"/>
              <a:ext cx="222250" cy="2297113"/>
            </a:xfrm>
            <a:custGeom>
              <a:avLst/>
              <a:gdLst>
                <a:gd name="T0" fmla="*/ 81 w 140"/>
                <a:gd name="T1" fmla="*/ 0 h 1447"/>
                <a:gd name="T2" fmla="*/ 140 w 140"/>
                <a:gd name="T3" fmla="*/ 1444 h 1447"/>
                <a:gd name="T4" fmla="*/ 60 w 140"/>
                <a:gd name="T5" fmla="*/ 1447 h 1447"/>
                <a:gd name="T6" fmla="*/ 0 w 140"/>
                <a:gd name="T7" fmla="*/ 3 h 1447"/>
                <a:gd name="T8" fmla="*/ 81 w 140"/>
                <a:gd name="T9" fmla="*/ 0 h 1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447">
                  <a:moveTo>
                    <a:pt x="81" y="0"/>
                  </a:moveTo>
                  <a:lnTo>
                    <a:pt x="140" y="1444"/>
                  </a:lnTo>
                  <a:lnTo>
                    <a:pt x="60" y="1447"/>
                  </a:lnTo>
                  <a:lnTo>
                    <a:pt x="0" y="3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F1CA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64"/>
            <p:cNvSpPr/>
            <p:nvPr/>
          </p:nvSpPr>
          <p:spPr bwMode="auto">
            <a:xfrm>
              <a:off x="-3344863" y="8318500"/>
              <a:ext cx="160338" cy="2295525"/>
            </a:xfrm>
            <a:custGeom>
              <a:avLst/>
              <a:gdLst>
                <a:gd name="T0" fmla="*/ 0 w 101"/>
                <a:gd name="T1" fmla="*/ 2 h 1446"/>
                <a:gd name="T2" fmla="*/ 40 w 101"/>
                <a:gd name="T3" fmla="*/ 0 h 1446"/>
                <a:gd name="T4" fmla="*/ 101 w 101"/>
                <a:gd name="T5" fmla="*/ 1445 h 1446"/>
                <a:gd name="T6" fmla="*/ 60 w 101"/>
                <a:gd name="T7" fmla="*/ 1446 h 1446"/>
                <a:gd name="T8" fmla="*/ 0 w 101"/>
                <a:gd name="T9" fmla="*/ 2 h 1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446">
                  <a:moveTo>
                    <a:pt x="0" y="2"/>
                  </a:moveTo>
                  <a:lnTo>
                    <a:pt x="40" y="0"/>
                  </a:lnTo>
                  <a:lnTo>
                    <a:pt x="101" y="1445"/>
                  </a:lnTo>
                  <a:lnTo>
                    <a:pt x="60" y="1446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E493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65"/>
            <p:cNvSpPr/>
            <p:nvPr/>
          </p:nvSpPr>
          <p:spPr bwMode="auto">
            <a:xfrm>
              <a:off x="-3249613" y="10609263"/>
              <a:ext cx="127000" cy="193675"/>
            </a:xfrm>
            <a:custGeom>
              <a:avLst/>
              <a:gdLst>
                <a:gd name="T0" fmla="*/ 24 w 80"/>
                <a:gd name="T1" fmla="*/ 83 h 122"/>
                <a:gd name="T2" fmla="*/ 0 w 80"/>
                <a:gd name="T3" fmla="*/ 3 h 122"/>
                <a:gd name="T4" fmla="*/ 80 w 80"/>
                <a:gd name="T5" fmla="*/ 0 h 122"/>
                <a:gd name="T6" fmla="*/ 64 w 80"/>
                <a:gd name="T7" fmla="*/ 81 h 122"/>
                <a:gd name="T8" fmla="*/ 56 w 80"/>
                <a:gd name="T9" fmla="*/ 122 h 122"/>
                <a:gd name="T10" fmla="*/ 36 w 80"/>
                <a:gd name="T11" fmla="*/ 122 h 122"/>
                <a:gd name="T12" fmla="*/ 24 w 80"/>
                <a:gd name="T13" fmla="*/ 8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122">
                  <a:moveTo>
                    <a:pt x="24" y="83"/>
                  </a:moveTo>
                  <a:lnTo>
                    <a:pt x="0" y="3"/>
                  </a:lnTo>
                  <a:lnTo>
                    <a:pt x="80" y="0"/>
                  </a:lnTo>
                  <a:lnTo>
                    <a:pt x="64" y="81"/>
                  </a:lnTo>
                  <a:lnTo>
                    <a:pt x="56" y="122"/>
                  </a:lnTo>
                  <a:lnTo>
                    <a:pt x="36" y="122"/>
                  </a:lnTo>
                  <a:lnTo>
                    <a:pt x="24" y="83"/>
                  </a:lnTo>
                  <a:close/>
                </a:path>
              </a:pathLst>
            </a:custGeom>
            <a:solidFill>
              <a:srgbClr val="FBD1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66"/>
            <p:cNvSpPr/>
            <p:nvPr/>
          </p:nvSpPr>
          <p:spPr bwMode="auto">
            <a:xfrm>
              <a:off x="-3192463" y="10802938"/>
              <a:ext cx="31750" cy="63500"/>
            </a:xfrm>
            <a:custGeom>
              <a:avLst/>
              <a:gdLst>
                <a:gd name="T0" fmla="*/ 0 w 20"/>
                <a:gd name="T1" fmla="*/ 0 h 40"/>
                <a:gd name="T2" fmla="*/ 20 w 20"/>
                <a:gd name="T3" fmla="*/ 0 h 40"/>
                <a:gd name="T4" fmla="*/ 11 w 20"/>
                <a:gd name="T5" fmla="*/ 40 h 40"/>
                <a:gd name="T6" fmla="*/ 0 w 2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40">
                  <a:moveTo>
                    <a:pt x="0" y="0"/>
                  </a:moveTo>
                  <a:lnTo>
                    <a:pt x="20" y="0"/>
                  </a:lnTo>
                  <a:lnTo>
                    <a:pt x="11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67"/>
            <p:cNvSpPr/>
            <p:nvPr/>
          </p:nvSpPr>
          <p:spPr bwMode="auto">
            <a:xfrm>
              <a:off x="-3352800" y="8124825"/>
              <a:ext cx="136525" cy="196850"/>
            </a:xfrm>
            <a:custGeom>
              <a:avLst/>
              <a:gdLst>
                <a:gd name="T0" fmla="*/ 5 w 86"/>
                <a:gd name="T1" fmla="*/ 124 h 124"/>
                <a:gd name="T2" fmla="*/ 86 w 86"/>
                <a:gd name="T3" fmla="*/ 121 h 124"/>
                <a:gd name="T4" fmla="*/ 81 w 86"/>
                <a:gd name="T5" fmla="*/ 0 h 124"/>
                <a:gd name="T6" fmla="*/ 0 w 86"/>
                <a:gd name="T7" fmla="*/ 4 h 124"/>
                <a:gd name="T8" fmla="*/ 5 w 86"/>
                <a:gd name="T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24">
                  <a:moveTo>
                    <a:pt x="5" y="124"/>
                  </a:moveTo>
                  <a:lnTo>
                    <a:pt x="86" y="121"/>
                  </a:lnTo>
                  <a:lnTo>
                    <a:pt x="81" y="0"/>
                  </a:lnTo>
                  <a:lnTo>
                    <a:pt x="0" y="4"/>
                  </a:lnTo>
                  <a:lnTo>
                    <a:pt x="5" y="124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68"/>
            <p:cNvSpPr/>
            <p:nvPr/>
          </p:nvSpPr>
          <p:spPr bwMode="auto">
            <a:xfrm>
              <a:off x="-3355975" y="8061325"/>
              <a:ext cx="131763" cy="69850"/>
            </a:xfrm>
            <a:custGeom>
              <a:avLst/>
              <a:gdLst>
                <a:gd name="T0" fmla="*/ 83 w 83"/>
                <a:gd name="T1" fmla="*/ 40 h 44"/>
                <a:gd name="T2" fmla="*/ 2 w 83"/>
                <a:gd name="T3" fmla="*/ 44 h 44"/>
                <a:gd name="T4" fmla="*/ 0 w 83"/>
                <a:gd name="T5" fmla="*/ 3 h 44"/>
                <a:gd name="T6" fmla="*/ 81 w 83"/>
                <a:gd name="T7" fmla="*/ 0 h 44"/>
                <a:gd name="T8" fmla="*/ 83 w 83"/>
                <a:gd name="T9" fmla="*/ 4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44">
                  <a:moveTo>
                    <a:pt x="83" y="40"/>
                  </a:moveTo>
                  <a:lnTo>
                    <a:pt x="2" y="44"/>
                  </a:lnTo>
                  <a:lnTo>
                    <a:pt x="0" y="3"/>
                  </a:lnTo>
                  <a:lnTo>
                    <a:pt x="81" y="0"/>
                  </a:lnTo>
                  <a:lnTo>
                    <a:pt x="83" y="40"/>
                  </a:lnTo>
                  <a:close/>
                </a:path>
              </a:pathLst>
            </a:custGeom>
            <a:solidFill>
              <a:srgbClr val="ED9D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69"/>
            <p:cNvSpPr/>
            <p:nvPr/>
          </p:nvSpPr>
          <p:spPr bwMode="auto">
            <a:xfrm>
              <a:off x="-2411413" y="8139113"/>
              <a:ext cx="73025" cy="131763"/>
            </a:xfrm>
            <a:custGeom>
              <a:avLst/>
              <a:gdLst>
                <a:gd name="T0" fmla="*/ 46 w 46"/>
                <a:gd name="T1" fmla="*/ 3 h 83"/>
                <a:gd name="T2" fmla="*/ 41 w 46"/>
                <a:gd name="T3" fmla="*/ 83 h 83"/>
                <a:gd name="T4" fmla="*/ 0 w 46"/>
                <a:gd name="T5" fmla="*/ 81 h 83"/>
                <a:gd name="T6" fmla="*/ 5 w 46"/>
                <a:gd name="T7" fmla="*/ 0 h 83"/>
                <a:gd name="T8" fmla="*/ 46 w 46"/>
                <a:gd name="T9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83">
                  <a:moveTo>
                    <a:pt x="46" y="3"/>
                  </a:moveTo>
                  <a:lnTo>
                    <a:pt x="41" y="83"/>
                  </a:lnTo>
                  <a:lnTo>
                    <a:pt x="0" y="81"/>
                  </a:lnTo>
                  <a:lnTo>
                    <a:pt x="5" y="0"/>
                  </a:lnTo>
                  <a:lnTo>
                    <a:pt x="46" y="3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70"/>
            <p:cNvSpPr/>
            <p:nvPr/>
          </p:nvSpPr>
          <p:spPr bwMode="auto">
            <a:xfrm>
              <a:off x="-2589213" y="8453438"/>
              <a:ext cx="261938" cy="2251075"/>
            </a:xfrm>
            <a:custGeom>
              <a:avLst/>
              <a:gdLst>
                <a:gd name="T0" fmla="*/ 165 w 165"/>
                <a:gd name="T1" fmla="*/ 4 h 1418"/>
                <a:gd name="T2" fmla="*/ 79 w 165"/>
                <a:gd name="T3" fmla="*/ 1418 h 1418"/>
                <a:gd name="T4" fmla="*/ 0 w 165"/>
                <a:gd name="T5" fmla="*/ 1414 h 1418"/>
                <a:gd name="T6" fmla="*/ 85 w 165"/>
                <a:gd name="T7" fmla="*/ 0 h 1418"/>
                <a:gd name="T8" fmla="*/ 165 w 165"/>
                <a:gd name="T9" fmla="*/ 4 h 1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418">
                  <a:moveTo>
                    <a:pt x="165" y="4"/>
                  </a:moveTo>
                  <a:lnTo>
                    <a:pt x="79" y="1418"/>
                  </a:lnTo>
                  <a:lnTo>
                    <a:pt x="0" y="1414"/>
                  </a:lnTo>
                  <a:lnTo>
                    <a:pt x="85" y="0"/>
                  </a:lnTo>
                  <a:lnTo>
                    <a:pt x="165" y="4"/>
                  </a:lnTo>
                  <a:close/>
                </a:path>
              </a:pathLst>
            </a:custGeom>
            <a:solidFill>
              <a:srgbClr val="5252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71"/>
            <p:cNvSpPr/>
            <p:nvPr/>
          </p:nvSpPr>
          <p:spPr bwMode="auto">
            <a:xfrm>
              <a:off x="-2589213" y="8453438"/>
              <a:ext cx="200025" cy="2247900"/>
            </a:xfrm>
            <a:custGeom>
              <a:avLst/>
              <a:gdLst>
                <a:gd name="T0" fmla="*/ 85 w 126"/>
                <a:gd name="T1" fmla="*/ 0 h 1416"/>
                <a:gd name="T2" fmla="*/ 126 w 126"/>
                <a:gd name="T3" fmla="*/ 2 h 1416"/>
                <a:gd name="T4" fmla="*/ 40 w 126"/>
                <a:gd name="T5" fmla="*/ 1416 h 1416"/>
                <a:gd name="T6" fmla="*/ 0 w 126"/>
                <a:gd name="T7" fmla="*/ 1414 h 1416"/>
                <a:gd name="T8" fmla="*/ 85 w 126"/>
                <a:gd name="T9" fmla="*/ 0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416">
                  <a:moveTo>
                    <a:pt x="85" y="0"/>
                  </a:moveTo>
                  <a:lnTo>
                    <a:pt x="126" y="2"/>
                  </a:lnTo>
                  <a:lnTo>
                    <a:pt x="40" y="1416"/>
                  </a:lnTo>
                  <a:lnTo>
                    <a:pt x="0" y="1414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5252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72"/>
            <p:cNvSpPr/>
            <p:nvPr/>
          </p:nvSpPr>
          <p:spPr bwMode="auto">
            <a:xfrm>
              <a:off x="-2589213" y="10698163"/>
              <a:ext cx="125413" cy="195263"/>
            </a:xfrm>
            <a:custGeom>
              <a:avLst/>
              <a:gdLst>
                <a:gd name="T0" fmla="*/ 15 w 79"/>
                <a:gd name="T1" fmla="*/ 81 h 123"/>
                <a:gd name="T2" fmla="*/ 0 w 79"/>
                <a:gd name="T3" fmla="*/ 0 h 123"/>
                <a:gd name="T4" fmla="*/ 79 w 79"/>
                <a:gd name="T5" fmla="*/ 4 h 123"/>
                <a:gd name="T6" fmla="*/ 54 w 79"/>
                <a:gd name="T7" fmla="*/ 83 h 123"/>
                <a:gd name="T8" fmla="*/ 42 w 79"/>
                <a:gd name="T9" fmla="*/ 123 h 123"/>
                <a:gd name="T10" fmla="*/ 23 w 79"/>
                <a:gd name="T11" fmla="*/ 121 h 123"/>
                <a:gd name="T12" fmla="*/ 15 w 79"/>
                <a:gd name="T13" fmla="*/ 8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23">
                  <a:moveTo>
                    <a:pt x="15" y="81"/>
                  </a:moveTo>
                  <a:lnTo>
                    <a:pt x="0" y="0"/>
                  </a:lnTo>
                  <a:lnTo>
                    <a:pt x="79" y="4"/>
                  </a:lnTo>
                  <a:lnTo>
                    <a:pt x="54" y="83"/>
                  </a:lnTo>
                  <a:lnTo>
                    <a:pt x="42" y="123"/>
                  </a:lnTo>
                  <a:lnTo>
                    <a:pt x="23" y="121"/>
                  </a:lnTo>
                  <a:lnTo>
                    <a:pt x="15" y="81"/>
                  </a:lnTo>
                  <a:close/>
                </a:path>
              </a:pathLst>
            </a:custGeom>
            <a:solidFill>
              <a:srgbClr val="5252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73"/>
            <p:cNvSpPr/>
            <p:nvPr/>
          </p:nvSpPr>
          <p:spPr bwMode="auto">
            <a:xfrm>
              <a:off x="-2552700" y="10890250"/>
              <a:ext cx="30163" cy="65088"/>
            </a:xfrm>
            <a:custGeom>
              <a:avLst/>
              <a:gdLst>
                <a:gd name="T0" fmla="*/ 0 w 19"/>
                <a:gd name="T1" fmla="*/ 0 h 41"/>
                <a:gd name="T2" fmla="*/ 19 w 19"/>
                <a:gd name="T3" fmla="*/ 2 h 41"/>
                <a:gd name="T4" fmla="*/ 7 w 19"/>
                <a:gd name="T5" fmla="*/ 41 h 41"/>
                <a:gd name="T6" fmla="*/ 0 w 19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41">
                  <a:moveTo>
                    <a:pt x="0" y="0"/>
                  </a:moveTo>
                  <a:lnTo>
                    <a:pt x="19" y="2"/>
                  </a:lnTo>
                  <a:lnTo>
                    <a:pt x="7" y="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74"/>
            <p:cNvSpPr/>
            <p:nvPr/>
          </p:nvSpPr>
          <p:spPr bwMode="auto">
            <a:xfrm>
              <a:off x="-2454275" y="8261350"/>
              <a:ext cx="138113" cy="198438"/>
            </a:xfrm>
            <a:custGeom>
              <a:avLst/>
              <a:gdLst>
                <a:gd name="T0" fmla="*/ 0 w 87"/>
                <a:gd name="T1" fmla="*/ 121 h 125"/>
                <a:gd name="T2" fmla="*/ 80 w 87"/>
                <a:gd name="T3" fmla="*/ 125 h 125"/>
                <a:gd name="T4" fmla="*/ 87 w 87"/>
                <a:gd name="T5" fmla="*/ 5 h 125"/>
                <a:gd name="T6" fmla="*/ 7 w 87"/>
                <a:gd name="T7" fmla="*/ 0 h 125"/>
                <a:gd name="T8" fmla="*/ 0 w 87"/>
                <a:gd name="T9" fmla="*/ 12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25">
                  <a:moveTo>
                    <a:pt x="0" y="121"/>
                  </a:moveTo>
                  <a:lnTo>
                    <a:pt x="80" y="125"/>
                  </a:lnTo>
                  <a:lnTo>
                    <a:pt x="87" y="5"/>
                  </a:lnTo>
                  <a:lnTo>
                    <a:pt x="7" y="0"/>
                  </a:lnTo>
                  <a:lnTo>
                    <a:pt x="0" y="121"/>
                  </a:lnTo>
                  <a:close/>
                </a:path>
              </a:pathLst>
            </a:custGeom>
            <a:solidFill>
              <a:srgbClr val="5252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75"/>
            <p:cNvSpPr/>
            <p:nvPr/>
          </p:nvSpPr>
          <p:spPr bwMode="auto">
            <a:xfrm>
              <a:off x="-2443163" y="8197850"/>
              <a:ext cx="131763" cy="71438"/>
            </a:xfrm>
            <a:custGeom>
              <a:avLst/>
              <a:gdLst>
                <a:gd name="T0" fmla="*/ 80 w 83"/>
                <a:gd name="T1" fmla="*/ 45 h 45"/>
                <a:gd name="T2" fmla="*/ 0 w 83"/>
                <a:gd name="T3" fmla="*/ 40 h 45"/>
                <a:gd name="T4" fmla="*/ 3 w 83"/>
                <a:gd name="T5" fmla="*/ 0 h 45"/>
                <a:gd name="T6" fmla="*/ 83 w 83"/>
                <a:gd name="T7" fmla="*/ 5 h 45"/>
                <a:gd name="T8" fmla="*/ 80 w 8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45">
                  <a:moveTo>
                    <a:pt x="80" y="45"/>
                  </a:moveTo>
                  <a:lnTo>
                    <a:pt x="0" y="40"/>
                  </a:lnTo>
                  <a:lnTo>
                    <a:pt x="3" y="0"/>
                  </a:lnTo>
                  <a:lnTo>
                    <a:pt x="83" y="5"/>
                  </a:lnTo>
                  <a:lnTo>
                    <a:pt x="80" y="45"/>
                  </a:lnTo>
                  <a:close/>
                </a:path>
              </a:pathLst>
            </a:custGeom>
            <a:solidFill>
              <a:srgbClr val="5252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76"/>
            <p:cNvSpPr/>
            <p:nvPr/>
          </p:nvSpPr>
          <p:spPr bwMode="auto">
            <a:xfrm>
              <a:off x="-2324100" y="8240713"/>
              <a:ext cx="42863" cy="174625"/>
            </a:xfrm>
            <a:custGeom>
              <a:avLst/>
              <a:gdLst>
                <a:gd name="T0" fmla="*/ 27 w 27"/>
                <a:gd name="T1" fmla="*/ 0 h 110"/>
                <a:gd name="T2" fmla="*/ 20 w 27"/>
                <a:gd name="T3" fmla="*/ 110 h 110"/>
                <a:gd name="T4" fmla="*/ 0 w 27"/>
                <a:gd name="T5" fmla="*/ 108 h 110"/>
                <a:gd name="T6" fmla="*/ 7 w 27"/>
                <a:gd name="T7" fmla="*/ 0 h 110"/>
                <a:gd name="T8" fmla="*/ 27 w 27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10">
                  <a:moveTo>
                    <a:pt x="27" y="0"/>
                  </a:moveTo>
                  <a:lnTo>
                    <a:pt x="20" y="110"/>
                  </a:lnTo>
                  <a:lnTo>
                    <a:pt x="0" y="108"/>
                  </a:lnTo>
                  <a:lnTo>
                    <a:pt x="7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5252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77"/>
            <p:cNvSpPr/>
            <p:nvPr/>
          </p:nvSpPr>
          <p:spPr bwMode="auto">
            <a:xfrm>
              <a:off x="-2338388" y="8275638"/>
              <a:ext cx="87313" cy="906463"/>
            </a:xfrm>
            <a:custGeom>
              <a:avLst/>
              <a:gdLst>
                <a:gd name="T0" fmla="*/ 55 w 55"/>
                <a:gd name="T1" fmla="*/ 0 h 571"/>
                <a:gd name="T2" fmla="*/ 20 w 55"/>
                <a:gd name="T3" fmla="*/ 571 h 571"/>
                <a:gd name="T4" fmla="*/ 0 w 55"/>
                <a:gd name="T5" fmla="*/ 570 h 571"/>
                <a:gd name="T6" fmla="*/ 34 w 55"/>
                <a:gd name="T7" fmla="*/ 0 h 571"/>
                <a:gd name="T8" fmla="*/ 55 w 55"/>
                <a:gd name="T9" fmla="*/ 0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71">
                  <a:moveTo>
                    <a:pt x="55" y="0"/>
                  </a:moveTo>
                  <a:lnTo>
                    <a:pt x="20" y="571"/>
                  </a:lnTo>
                  <a:lnTo>
                    <a:pt x="0" y="570"/>
                  </a:lnTo>
                  <a:lnTo>
                    <a:pt x="34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5252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4" name="Rectangle 78"/>
            <p:cNvSpPr>
              <a:spLocks noChangeArrowheads="1"/>
            </p:cNvSpPr>
            <p:nvPr/>
          </p:nvSpPr>
          <p:spPr bwMode="auto">
            <a:xfrm>
              <a:off x="-3109913" y="8278813"/>
              <a:ext cx="400050" cy="2039938"/>
            </a:xfrm>
            <a:prstGeom prst="rect">
              <a:avLst/>
            </a:prstGeom>
            <a:solidFill>
              <a:srgbClr val="F1CA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5" name="Rectangle 79"/>
            <p:cNvSpPr>
              <a:spLocks noChangeArrowheads="1"/>
            </p:cNvSpPr>
            <p:nvPr/>
          </p:nvSpPr>
          <p:spPr bwMode="auto">
            <a:xfrm>
              <a:off x="-2730500" y="8278813"/>
              <a:ext cx="25400" cy="2039938"/>
            </a:xfrm>
            <a:prstGeom prst="rect">
              <a:avLst/>
            </a:prstGeom>
            <a:solidFill>
              <a:srgbClr val="E493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6" name="Oval 80"/>
            <p:cNvSpPr>
              <a:spLocks noChangeArrowheads="1"/>
            </p:cNvSpPr>
            <p:nvPr/>
          </p:nvSpPr>
          <p:spPr bwMode="auto">
            <a:xfrm>
              <a:off x="-2946400" y="8369300"/>
              <a:ext cx="77788" cy="77788"/>
            </a:xfrm>
            <a:prstGeom prst="ellipse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7" name="Rectangle 81"/>
            <p:cNvSpPr>
              <a:spLocks noChangeArrowheads="1"/>
            </p:cNvSpPr>
            <p:nvPr/>
          </p:nvSpPr>
          <p:spPr bwMode="auto">
            <a:xfrm>
              <a:off x="-3090863" y="8288338"/>
              <a:ext cx="3175" cy="2020888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8" name="Rectangle 82"/>
            <p:cNvSpPr>
              <a:spLocks noChangeArrowheads="1"/>
            </p:cNvSpPr>
            <p:nvPr/>
          </p:nvSpPr>
          <p:spPr bwMode="auto">
            <a:xfrm>
              <a:off x="-3109913" y="10306050"/>
              <a:ext cx="20638" cy="317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9" name="Rectangle 83"/>
            <p:cNvSpPr>
              <a:spLocks noChangeArrowheads="1"/>
            </p:cNvSpPr>
            <p:nvPr/>
          </p:nvSpPr>
          <p:spPr bwMode="auto">
            <a:xfrm>
              <a:off x="-3109913" y="10266363"/>
              <a:ext cx="20638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0" name="Rectangle 84"/>
            <p:cNvSpPr>
              <a:spLocks noChangeArrowheads="1"/>
            </p:cNvSpPr>
            <p:nvPr/>
          </p:nvSpPr>
          <p:spPr bwMode="auto">
            <a:xfrm>
              <a:off x="-3109913" y="10225088"/>
              <a:ext cx="20638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1" name="Rectangle 85"/>
            <p:cNvSpPr>
              <a:spLocks noChangeArrowheads="1"/>
            </p:cNvSpPr>
            <p:nvPr/>
          </p:nvSpPr>
          <p:spPr bwMode="auto">
            <a:xfrm>
              <a:off x="-3109913" y="10185400"/>
              <a:ext cx="20638" cy="317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2" name="Rectangle 86"/>
            <p:cNvSpPr>
              <a:spLocks noChangeArrowheads="1"/>
            </p:cNvSpPr>
            <p:nvPr/>
          </p:nvSpPr>
          <p:spPr bwMode="auto">
            <a:xfrm>
              <a:off x="-3109913" y="10144125"/>
              <a:ext cx="20638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3" name="Rectangle 87"/>
            <p:cNvSpPr>
              <a:spLocks noChangeArrowheads="1"/>
            </p:cNvSpPr>
            <p:nvPr/>
          </p:nvSpPr>
          <p:spPr bwMode="auto">
            <a:xfrm>
              <a:off x="-3109913" y="10104438"/>
              <a:ext cx="20638" cy="317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4" name="Rectangle 88"/>
            <p:cNvSpPr>
              <a:spLocks noChangeArrowheads="1"/>
            </p:cNvSpPr>
            <p:nvPr/>
          </p:nvSpPr>
          <p:spPr bwMode="auto">
            <a:xfrm>
              <a:off x="-3109913" y="10064750"/>
              <a:ext cx="20638" cy="317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5" name="Rectangle 89"/>
            <p:cNvSpPr>
              <a:spLocks noChangeArrowheads="1"/>
            </p:cNvSpPr>
            <p:nvPr/>
          </p:nvSpPr>
          <p:spPr bwMode="auto">
            <a:xfrm>
              <a:off x="-3109913" y="10023475"/>
              <a:ext cx="20638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6" name="Rectangle 90"/>
            <p:cNvSpPr>
              <a:spLocks noChangeArrowheads="1"/>
            </p:cNvSpPr>
            <p:nvPr/>
          </p:nvSpPr>
          <p:spPr bwMode="auto">
            <a:xfrm>
              <a:off x="-3109913" y="9982200"/>
              <a:ext cx="20638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7" name="Rectangle 91"/>
            <p:cNvSpPr>
              <a:spLocks noChangeArrowheads="1"/>
            </p:cNvSpPr>
            <p:nvPr/>
          </p:nvSpPr>
          <p:spPr bwMode="auto">
            <a:xfrm>
              <a:off x="-3109913" y="9942513"/>
              <a:ext cx="20638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8" name="Rectangle 92"/>
            <p:cNvSpPr>
              <a:spLocks noChangeArrowheads="1"/>
            </p:cNvSpPr>
            <p:nvPr/>
          </p:nvSpPr>
          <p:spPr bwMode="auto">
            <a:xfrm>
              <a:off x="-3109913" y="9901238"/>
              <a:ext cx="20638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9" name="Rectangle 93"/>
            <p:cNvSpPr>
              <a:spLocks noChangeArrowheads="1"/>
            </p:cNvSpPr>
            <p:nvPr/>
          </p:nvSpPr>
          <p:spPr bwMode="auto">
            <a:xfrm>
              <a:off x="-3109913" y="9861550"/>
              <a:ext cx="20638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0" name="Rectangle 94"/>
            <p:cNvSpPr>
              <a:spLocks noChangeArrowheads="1"/>
            </p:cNvSpPr>
            <p:nvPr/>
          </p:nvSpPr>
          <p:spPr bwMode="auto">
            <a:xfrm>
              <a:off x="-3109913" y="9821863"/>
              <a:ext cx="20638" cy="317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1" name="Rectangle 95"/>
            <p:cNvSpPr>
              <a:spLocks noChangeArrowheads="1"/>
            </p:cNvSpPr>
            <p:nvPr/>
          </p:nvSpPr>
          <p:spPr bwMode="auto">
            <a:xfrm>
              <a:off x="-3109913" y="9780588"/>
              <a:ext cx="20638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2" name="Rectangle 96"/>
            <p:cNvSpPr>
              <a:spLocks noChangeArrowheads="1"/>
            </p:cNvSpPr>
            <p:nvPr/>
          </p:nvSpPr>
          <p:spPr bwMode="auto">
            <a:xfrm>
              <a:off x="-3109913" y="9740900"/>
              <a:ext cx="20638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3" name="Rectangle 97"/>
            <p:cNvSpPr>
              <a:spLocks noChangeArrowheads="1"/>
            </p:cNvSpPr>
            <p:nvPr/>
          </p:nvSpPr>
          <p:spPr bwMode="auto">
            <a:xfrm>
              <a:off x="-3109913" y="9699625"/>
              <a:ext cx="20638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4" name="Rectangle 98"/>
            <p:cNvSpPr>
              <a:spLocks noChangeArrowheads="1"/>
            </p:cNvSpPr>
            <p:nvPr/>
          </p:nvSpPr>
          <p:spPr bwMode="auto">
            <a:xfrm>
              <a:off x="-3109913" y="9659938"/>
              <a:ext cx="20638" cy="317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5" name="Rectangle 99"/>
            <p:cNvSpPr>
              <a:spLocks noChangeArrowheads="1"/>
            </p:cNvSpPr>
            <p:nvPr/>
          </p:nvSpPr>
          <p:spPr bwMode="auto">
            <a:xfrm>
              <a:off x="-3109913" y="9620250"/>
              <a:ext cx="20638" cy="317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6" name="Rectangle 100"/>
            <p:cNvSpPr>
              <a:spLocks noChangeArrowheads="1"/>
            </p:cNvSpPr>
            <p:nvPr/>
          </p:nvSpPr>
          <p:spPr bwMode="auto">
            <a:xfrm>
              <a:off x="-3109913" y="9578975"/>
              <a:ext cx="20638" cy="317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7" name="Rectangle 101"/>
            <p:cNvSpPr>
              <a:spLocks noChangeArrowheads="1"/>
            </p:cNvSpPr>
            <p:nvPr/>
          </p:nvSpPr>
          <p:spPr bwMode="auto">
            <a:xfrm>
              <a:off x="-3109913" y="9539288"/>
              <a:ext cx="20638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8" name="Rectangle 102"/>
            <p:cNvSpPr>
              <a:spLocks noChangeArrowheads="1"/>
            </p:cNvSpPr>
            <p:nvPr/>
          </p:nvSpPr>
          <p:spPr bwMode="auto">
            <a:xfrm>
              <a:off x="-3109913" y="9498013"/>
              <a:ext cx="20638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9" name="Rectangle 103"/>
            <p:cNvSpPr>
              <a:spLocks noChangeArrowheads="1"/>
            </p:cNvSpPr>
            <p:nvPr/>
          </p:nvSpPr>
          <p:spPr bwMode="auto">
            <a:xfrm>
              <a:off x="-3109913" y="9458325"/>
              <a:ext cx="20638" cy="317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0" name="Rectangle 104"/>
            <p:cNvSpPr>
              <a:spLocks noChangeArrowheads="1"/>
            </p:cNvSpPr>
            <p:nvPr/>
          </p:nvSpPr>
          <p:spPr bwMode="auto">
            <a:xfrm>
              <a:off x="-3109913" y="9417050"/>
              <a:ext cx="20638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1" name="Rectangle 105"/>
            <p:cNvSpPr>
              <a:spLocks noChangeArrowheads="1"/>
            </p:cNvSpPr>
            <p:nvPr/>
          </p:nvSpPr>
          <p:spPr bwMode="auto">
            <a:xfrm>
              <a:off x="-3109913" y="9377363"/>
              <a:ext cx="20638" cy="317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2" name="Rectangle 106"/>
            <p:cNvSpPr>
              <a:spLocks noChangeArrowheads="1"/>
            </p:cNvSpPr>
            <p:nvPr/>
          </p:nvSpPr>
          <p:spPr bwMode="auto">
            <a:xfrm>
              <a:off x="-3109913" y="9337675"/>
              <a:ext cx="20638" cy="317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3" name="Rectangle 107"/>
            <p:cNvSpPr>
              <a:spLocks noChangeArrowheads="1"/>
            </p:cNvSpPr>
            <p:nvPr/>
          </p:nvSpPr>
          <p:spPr bwMode="auto">
            <a:xfrm>
              <a:off x="-3109913" y="9296400"/>
              <a:ext cx="20638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4" name="Rectangle 108"/>
            <p:cNvSpPr>
              <a:spLocks noChangeArrowheads="1"/>
            </p:cNvSpPr>
            <p:nvPr/>
          </p:nvSpPr>
          <p:spPr bwMode="auto">
            <a:xfrm>
              <a:off x="-3109913" y="9255125"/>
              <a:ext cx="20638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5" name="Rectangle 109"/>
            <p:cNvSpPr>
              <a:spLocks noChangeArrowheads="1"/>
            </p:cNvSpPr>
            <p:nvPr/>
          </p:nvSpPr>
          <p:spPr bwMode="auto">
            <a:xfrm>
              <a:off x="-3109913" y="9215438"/>
              <a:ext cx="20638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6" name="Rectangle 110"/>
            <p:cNvSpPr>
              <a:spLocks noChangeArrowheads="1"/>
            </p:cNvSpPr>
            <p:nvPr/>
          </p:nvSpPr>
          <p:spPr bwMode="auto">
            <a:xfrm>
              <a:off x="-3109913" y="9174163"/>
              <a:ext cx="20638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7" name="Rectangle 111"/>
            <p:cNvSpPr>
              <a:spLocks noChangeArrowheads="1"/>
            </p:cNvSpPr>
            <p:nvPr/>
          </p:nvSpPr>
          <p:spPr bwMode="auto">
            <a:xfrm>
              <a:off x="-3109913" y="9134475"/>
              <a:ext cx="20638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8" name="Rectangle 112"/>
            <p:cNvSpPr>
              <a:spLocks noChangeArrowheads="1"/>
            </p:cNvSpPr>
            <p:nvPr/>
          </p:nvSpPr>
          <p:spPr bwMode="auto">
            <a:xfrm>
              <a:off x="-3109913" y="9094788"/>
              <a:ext cx="20638" cy="317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9" name="Rectangle 113"/>
            <p:cNvSpPr>
              <a:spLocks noChangeArrowheads="1"/>
            </p:cNvSpPr>
            <p:nvPr/>
          </p:nvSpPr>
          <p:spPr bwMode="auto">
            <a:xfrm>
              <a:off x="-3109913" y="9053513"/>
              <a:ext cx="20638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0" name="Rectangle 114"/>
            <p:cNvSpPr>
              <a:spLocks noChangeArrowheads="1"/>
            </p:cNvSpPr>
            <p:nvPr/>
          </p:nvSpPr>
          <p:spPr bwMode="auto">
            <a:xfrm>
              <a:off x="-3109913" y="9013825"/>
              <a:ext cx="20638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1" name="Rectangle 115"/>
            <p:cNvSpPr>
              <a:spLocks noChangeArrowheads="1"/>
            </p:cNvSpPr>
            <p:nvPr/>
          </p:nvSpPr>
          <p:spPr bwMode="auto">
            <a:xfrm>
              <a:off x="-3109913" y="8972550"/>
              <a:ext cx="20638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2" name="Rectangle 116"/>
            <p:cNvSpPr>
              <a:spLocks noChangeArrowheads="1"/>
            </p:cNvSpPr>
            <p:nvPr/>
          </p:nvSpPr>
          <p:spPr bwMode="auto">
            <a:xfrm>
              <a:off x="-3109913" y="8932863"/>
              <a:ext cx="20638" cy="317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3" name="Rectangle 117"/>
            <p:cNvSpPr>
              <a:spLocks noChangeArrowheads="1"/>
            </p:cNvSpPr>
            <p:nvPr/>
          </p:nvSpPr>
          <p:spPr bwMode="auto">
            <a:xfrm>
              <a:off x="-3109913" y="8893175"/>
              <a:ext cx="20638" cy="317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4" name="Rectangle 118"/>
            <p:cNvSpPr>
              <a:spLocks noChangeArrowheads="1"/>
            </p:cNvSpPr>
            <p:nvPr/>
          </p:nvSpPr>
          <p:spPr bwMode="auto">
            <a:xfrm>
              <a:off x="-3109913" y="8851900"/>
              <a:ext cx="20638" cy="317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5" name="Rectangle 119"/>
            <p:cNvSpPr>
              <a:spLocks noChangeArrowheads="1"/>
            </p:cNvSpPr>
            <p:nvPr/>
          </p:nvSpPr>
          <p:spPr bwMode="auto">
            <a:xfrm>
              <a:off x="-3109913" y="8812213"/>
              <a:ext cx="20638" cy="317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6" name="Rectangle 120"/>
            <p:cNvSpPr>
              <a:spLocks noChangeArrowheads="1"/>
            </p:cNvSpPr>
            <p:nvPr/>
          </p:nvSpPr>
          <p:spPr bwMode="auto">
            <a:xfrm>
              <a:off x="-3109913" y="8770938"/>
              <a:ext cx="20638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7" name="Rectangle 121"/>
            <p:cNvSpPr>
              <a:spLocks noChangeArrowheads="1"/>
            </p:cNvSpPr>
            <p:nvPr/>
          </p:nvSpPr>
          <p:spPr bwMode="auto">
            <a:xfrm>
              <a:off x="-3109913" y="8731250"/>
              <a:ext cx="20638" cy="317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8" name="Rectangle 122"/>
            <p:cNvSpPr>
              <a:spLocks noChangeArrowheads="1"/>
            </p:cNvSpPr>
            <p:nvPr/>
          </p:nvSpPr>
          <p:spPr bwMode="auto">
            <a:xfrm>
              <a:off x="-3109913" y="8689975"/>
              <a:ext cx="20638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9" name="Rectangle 123"/>
            <p:cNvSpPr>
              <a:spLocks noChangeArrowheads="1"/>
            </p:cNvSpPr>
            <p:nvPr/>
          </p:nvSpPr>
          <p:spPr bwMode="auto">
            <a:xfrm>
              <a:off x="-3109913" y="8650288"/>
              <a:ext cx="20638" cy="317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0" name="Rectangle 124"/>
            <p:cNvSpPr>
              <a:spLocks noChangeArrowheads="1"/>
            </p:cNvSpPr>
            <p:nvPr/>
          </p:nvSpPr>
          <p:spPr bwMode="auto">
            <a:xfrm>
              <a:off x="-3109913" y="8610600"/>
              <a:ext cx="20638" cy="317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1" name="Rectangle 125"/>
            <p:cNvSpPr>
              <a:spLocks noChangeArrowheads="1"/>
            </p:cNvSpPr>
            <p:nvPr/>
          </p:nvSpPr>
          <p:spPr bwMode="auto">
            <a:xfrm>
              <a:off x="-3109913" y="8569325"/>
              <a:ext cx="20638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2" name="Rectangle 126"/>
            <p:cNvSpPr>
              <a:spLocks noChangeArrowheads="1"/>
            </p:cNvSpPr>
            <p:nvPr/>
          </p:nvSpPr>
          <p:spPr bwMode="auto">
            <a:xfrm>
              <a:off x="-3109913" y="8528050"/>
              <a:ext cx="20638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3" name="Rectangle 127"/>
            <p:cNvSpPr>
              <a:spLocks noChangeArrowheads="1"/>
            </p:cNvSpPr>
            <p:nvPr/>
          </p:nvSpPr>
          <p:spPr bwMode="auto">
            <a:xfrm>
              <a:off x="-3109913" y="8488363"/>
              <a:ext cx="20638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4" name="Rectangle 128"/>
            <p:cNvSpPr>
              <a:spLocks noChangeArrowheads="1"/>
            </p:cNvSpPr>
            <p:nvPr/>
          </p:nvSpPr>
          <p:spPr bwMode="auto">
            <a:xfrm>
              <a:off x="-3109913" y="8448675"/>
              <a:ext cx="20638" cy="317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5" name="Rectangle 129"/>
            <p:cNvSpPr>
              <a:spLocks noChangeArrowheads="1"/>
            </p:cNvSpPr>
            <p:nvPr/>
          </p:nvSpPr>
          <p:spPr bwMode="auto">
            <a:xfrm>
              <a:off x="-3109913" y="8407400"/>
              <a:ext cx="20638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6" name="Rectangle 130"/>
            <p:cNvSpPr>
              <a:spLocks noChangeArrowheads="1"/>
            </p:cNvSpPr>
            <p:nvPr/>
          </p:nvSpPr>
          <p:spPr bwMode="auto">
            <a:xfrm>
              <a:off x="-3109913" y="8367713"/>
              <a:ext cx="20638" cy="317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7" name="Rectangle 131"/>
            <p:cNvSpPr>
              <a:spLocks noChangeArrowheads="1"/>
            </p:cNvSpPr>
            <p:nvPr/>
          </p:nvSpPr>
          <p:spPr bwMode="auto">
            <a:xfrm>
              <a:off x="-3109913" y="8326438"/>
              <a:ext cx="20638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8" name="Rectangle 132"/>
            <p:cNvSpPr>
              <a:spLocks noChangeArrowheads="1"/>
            </p:cNvSpPr>
            <p:nvPr/>
          </p:nvSpPr>
          <p:spPr bwMode="auto">
            <a:xfrm>
              <a:off x="-3109913" y="8286750"/>
              <a:ext cx="20638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9" name="Rectangle 133"/>
            <p:cNvSpPr>
              <a:spLocks noChangeArrowheads="1"/>
            </p:cNvSpPr>
            <p:nvPr/>
          </p:nvSpPr>
          <p:spPr bwMode="auto">
            <a:xfrm>
              <a:off x="-3089275" y="10306050"/>
              <a:ext cx="42863" cy="317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0" name="Rectangle 134"/>
            <p:cNvSpPr>
              <a:spLocks noChangeArrowheads="1"/>
            </p:cNvSpPr>
            <p:nvPr/>
          </p:nvSpPr>
          <p:spPr bwMode="auto">
            <a:xfrm>
              <a:off x="-3089275" y="10104438"/>
              <a:ext cx="42863" cy="317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1" name="Rectangle 135"/>
            <p:cNvSpPr>
              <a:spLocks noChangeArrowheads="1"/>
            </p:cNvSpPr>
            <p:nvPr/>
          </p:nvSpPr>
          <p:spPr bwMode="auto">
            <a:xfrm>
              <a:off x="-3089275" y="9901238"/>
              <a:ext cx="42863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2" name="Rectangle 136"/>
            <p:cNvSpPr>
              <a:spLocks noChangeArrowheads="1"/>
            </p:cNvSpPr>
            <p:nvPr/>
          </p:nvSpPr>
          <p:spPr bwMode="auto">
            <a:xfrm>
              <a:off x="-3089275" y="9699625"/>
              <a:ext cx="42863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3" name="Rectangle 137"/>
            <p:cNvSpPr>
              <a:spLocks noChangeArrowheads="1"/>
            </p:cNvSpPr>
            <p:nvPr/>
          </p:nvSpPr>
          <p:spPr bwMode="auto">
            <a:xfrm>
              <a:off x="-3089275" y="9498013"/>
              <a:ext cx="42863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4" name="Rectangle 138"/>
            <p:cNvSpPr>
              <a:spLocks noChangeArrowheads="1"/>
            </p:cNvSpPr>
            <p:nvPr/>
          </p:nvSpPr>
          <p:spPr bwMode="auto">
            <a:xfrm>
              <a:off x="-3089275" y="9296400"/>
              <a:ext cx="42863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5" name="Rectangle 139"/>
            <p:cNvSpPr>
              <a:spLocks noChangeArrowheads="1"/>
            </p:cNvSpPr>
            <p:nvPr/>
          </p:nvSpPr>
          <p:spPr bwMode="auto">
            <a:xfrm>
              <a:off x="-3089275" y="9094788"/>
              <a:ext cx="42863" cy="317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6" name="Rectangle 140"/>
            <p:cNvSpPr>
              <a:spLocks noChangeArrowheads="1"/>
            </p:cNvSpPr>
            <p:nvPr/>
          </p:nvSpPr>
          <p:spPr bwMode="auto">
            <a:xfrm>
              <a:off x="-3089275" y="8893175"/>
              <a:ext cx="42863" cy="317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7" name="Rectangle 141"/>
            <p:cNvSpPr>
              <a:spLocks noChangeArrowheads="1"/>
            </p:cNvSpPr>
            <p:nvPr/>
          </p:nvSpPr>
          <p:spPr bwMode="auto">
            <a:xfrm>
              <a:off x="-3089275" y="8691563"/>
              <a:ext cx="42863" cy="317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8" name="Rectangle 142"/>
            <p:cNvSpPr>
              <a:spLocks noChangeArrowheads="1"/>
            </p:cNvSpPr>
            <p:nvPr/>
          </p:nvSpPr>
          <p:spPr bwMode="auto">
            <a:xfrm>
              <a:off x="-3089275" y="8488363"/>
              <a:ext cx="42863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9" name="Rectangle 143"/>
            <p:cNvSpPr>
              <a:spLocks noChangeArrowheads="1"/>
            </p:cNvSpPr>
            <p:nvPr/>
          </p:nvSpPr>
          <p:spPr bwMode="auto">
            <a:xfrm>
              <a:off x="-3089275" y="8286750"/>
              <a:ext cx="42863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0" name="Freeform 144"/>
            <p:cNvSpPr/>
            <p:nvPr/>
          </p:nvSpPr>
          <p:spPr bwMode="auto">
            <a:xfrm>
              <a:off x="-3379788" y="9415463"/>
              <a:ext cx="1076325" cy="1706563"/>
            </a:xfrm>
            <a:custGeom>
              <a:avLst/>
              <a:gdLst>
                <a:gd name="T0" fmla="*/ 335 w 678"/>
                <a:gd name="T1" fmla="*/ 0 h 1075"/>
                <a:gd name="T2" fmla="*/ 0 w 678"/>
                <a:gd name="T3" fmla="*/ 0 h 1075"/>
                <a:gd name="T4" fmla="*/ 50 w 678"/>
                <a:gd name="T5" fmla="*/ 1075 h 1075"/>
                <a:gd name="T6" fmla="*/ 335 w 678"/>
                <a:gd name="T7" fmla="*/ 1075 h 1075"/>
                <a:gd name="T8" fmla="*/ 627 w 678"/>
                <a:gd name="T9" fmla="*/ 1075 h 1075"/>
                <a:gd name="T10" fmla="*/ 678 w 678"/>
                <a:gd name="T11" fmla="*/ 0 h 1075"/>
                <a:gd name="T12" fmla="*/ 335 w 678"/>
                <a:gd name="T13" fmla="*/ 0 h 10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8" h="1075">
                  <a:moveTo>
                    <a:pt x="335" y="0"/>
                  </a:moveTo>
                  <a:lnTo>
                    <a:pt x="0" y="0"/>
                  </a:lnTo>
                  <a:lnTo>
                    <a:pt x="50" y="1075"/>
                  </a:lnTo>
                  <a:lnTo>
                    <a:pt x="335" y="1075"/>
                  </a:lnTo>
                  <a:lnTo>
                    <a:pt x="627" y="1075"/>
                  </a:lnTo>
                  <a:lnTo>
                    <a:pt x="678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rgbClr val="E24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1" name="Freeform 145"/>
            <p:cNvSpPr/>
            <p:nvPr/>
          </p:nvSpPr>
          <p:spPr bwMode="auto">
            <a:xfrm>
              <a:off x="-3379788" y="9415463"/>
              <a:ext cx="531813" cy="1706563"/>
            </a:xfrm>
            <a:custGeom>
              <a:avLst/>
              <a:gdLst>
                <a:gd name="T0" fmla="*/ 0 w 335"/>
                <a:gd name="T1" fmla="*/ 0 h 1075"/>
                <a:gd name="T2" fmla="*/ 50 w 335"/>
                <a:gd name="T3" fmla="*/ 1075 h 1075"/>
                <a:gd name="T4" fmla="*/ 335 w 335"/>
                <a:gd name="T5" fmla="*/ 1075 h 1075"/>
                <a:gd name="T6" fmla="*/ 335 w 335"/>
                <a:gd name="T7" fmla="*/ 0 h 1075"/>
                <a:gd name="T8" fmla="*/ 0 w 335"/>
                <a:gd name="T9" fmla="*/ 0 h 10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5" h="1075">
                  <a:moveTo>
                    <a:pt x="0" y="0"/>
                  </a:moveTo>
                  <a:lnTo>
                    <a:pt x="50" y="1075"/>
                  </a:lnTo>
                  <a:lnTo>
                    <a:pt x="335" y="1075"/>
                  </a:lnTo>
                  <a:lnTo>
                    <a:pt x="33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57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2" name="Freeform 146"/>
            <p:cNvSpPr/>
            <p:nvPr/>
          </p:nvSpPr>
          <p:spPr bwMode="auto">
            <a:xfrm>
              <a:off x="-2847975" y="9415463"/>
              <a:ext cx="544513" cy="1706563"/>
            </a:xfrm>
            <a:custGeom>
              <a:avLst/>
              <a:gdLst>
                <a:gd name="T0" fmla="*/ 343 w 343"/>
                <a:gd name="T1" fmla="*/ 0 h 1075"/>
                <a:gd name="T2" fmla="*/ 0 w 343"/>
                <a:gd name="T3" fmla="*/ 0 h 1075"/>
                <a:gd name="T4" fmla="*/ 0 w 343"/>
                <a:gd name="T5" fmla="*/ 1075 h 1075"/>
                <a:gd name="T6" fmla="*/ 292 w 343"/>
                <a:gd name="T7" fmla="*/ 1075 h 1075"/>
                <a:gd name="T8" fmla="*/ 343 w 343"/>
                <a:gd name="T9" fmla="*/ 0 h 10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3" h="1075">
                  <a:moveTo>
                    <a:pt x="343" y="0"/>
                  </a:moveTo>
                  <a:lnTo>
                    <a:pt x="0" y="0"/>
                  </a:lnTo>
                  <a:lnTo>
                    <a:pt x="0" y="1075"/>
                  </a:lnTo>
                  <a:lnTo>
                    <a:pt x="292" y="1075"/>
                  </a:lnTo>
                  <a:lnTo>
                    <a:pt x="343" y="0"/>
                  </a:lnTo>
                  <a:close/>
                </a:path>
              </a:pathLst>
            </a:custGeom>
            <a:solidFill>
              <a:srgbClr val="E24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" name="组合 472"/>
          <p:cNvGrpSpPr/>
          <p:nvPr/>
        </p:nvGrpSpPr>
        <p:grpSpPr>
          <a:xfrm>
            <a:off x="4122144" y="5424157"/>
            <a:ext cx="710958" cy="1437716"/>
            <a:chOff x="4451351" y="5686425"/>
            <a:chExt cx="1571624" cy="3178175"/>
          </a:xfrm>
        </p:grpSpPr>
        <p:sp>
          <p:nvSpPr>
            <p:cNvPr id="474" name="Freeform 152"/>
            <p:cNvSpPr/>
            <p:nvPr/>
          </p:nvSpPr>
          <p:spPr bwMode="auto">
            <a:xfrm>
              <a:off x="5340350" y="7327900"/>
              <a:ext cx="430212" cy="307975"/>
            </a:xfrm>
            <a:custGeom>
              <a:avLst/>
              <a:gdLst>
                <a:gd name="T0" fmla="*/ 333 w 507"/>
                <a:gd name="T1" fmla="*/ 294 h 363"/>
                <a:gd name="T2" fmla="*/ 0 w 507"/>
                <a:gd name="T3" fmla="*/ 297 h 363"/>
                <a:gd name="T4" fmla="*/ 491 w 507"/>
                <a:gd name="T5" fmla="*/ 0 h 363"/>
                <a:gd name="T6" fmla="*/ 333 w 507"/>
                <a:gd name="T7" fmla="*/ 294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7" h="363">
                  <a:moveTo>
                    <a:pt x="333" y="294"/>
                  </a:moveTo>
                  <a:cubicBezTo>
                    <a:pt x="219" y="363"/>
                    <a:pt x="86" y="360"/>
                    <a:pt x="0" y="297"/>
                  </a:cubicBezTo>
                  <a:cubicBezTo>
                    <a:pt x="491" y="0"/>
                    <a:pt x="491" y="0"/>
                    <a:pt x="491" y="0"/>
                  </a:cubicBezTo>
                  <a:cubicBezTo>
                    <a:pt x="507" y="105"/>
                    <a:pt x="447" y="225"/>
                    <a:pt x="333" y="294"/>
                  </a:cubicBezTo>
                  <a:close/>
                </a:path>
              </a:pathLst>
            </a:custGeom>
            <a:solidFill>
              <a:srgbClr val="1A87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5" name="Freeform 154"/>
            <p:cNvSpPr/>
            <p:nvPr/>
          </p:nvSpPr>
          <p:spPr bwMode="auto">
            <a:xfrm>
              <a:off x="4592638" y="7011988"/>
              <a:ext cx="542925" cy="388938"/>
            </a:xfrm>
            <a:custGeom>
              <a:avLst/>
              <a:gdLst>
                <a:gd name="T0" fmla="*/ 220 w 641"/>
                <a:gd name="T1" fmla="*/ 371 h 459"/>
                <a:gd name="T2" fmla="*/ 641 w 641"/>
                <a:gd name="T3" fmla="*/ 376 h 459"/>
                <a:gd name="T4" fmla="*/ 21 w 641"/>
                <a:gd name="T5" fmla="*/ 0 h 459"/>
                <a:gd name="T6" fmla="*/ 220 w 641"/>
                <a:gd name="T7" fmla="*/ 371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1" h="459">
                  <a:moveTo>
                    <a:pt x="220" y="371"/>
                  </a:moveTo>
                  <a:cubicBezTo>
                    <a:pt x="364" y="459"/>
                    <a:pt x="533" y="456"/>
                    <a:pt x="641" y="376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0" y="133"/>
                    <a:pt x="76" y="284"/>
                    <a:pt x="220" y="371"/>
                  </a:cubicBezTo>
                  <a:close/>
                </a:path>
              </a:pathLst>
            </a:custGeom>
            <a:solidFill>
              <a:srgbClr val="1A87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6" name="Freeform 155"/>
            <p:cNvSpPr/>
            <p:nvPr/>
          </p:nvSpPr>
          <p:spPr bwMode="auto">
            <a:xfrm>
              <a:off x="5322888" y="6064250"/>
              <a:ext cx="544512" cy="388938"/>
            </a:xfrm>
            <a:custGeom>
              <a:avLst/>
              <a:gdLst>
                <a:gd name="T0" fmla="*/ 220 w 641"/>
                <a:gd name="T1" fmla="*/ 88 h 459"/>
                <a:gd name="T2" fmla="*/ 21 w 641"/>
                <a:gd name="T3" fmla="*/ 459 h 459"/>
                <a:gd name="T4" fmla="*/ 641 w 641"/>
                <a:gd name="T5" fmla="*/ 83 h 459"/>
                <a:gd name="T6" fmla="*/ 220 w 641"/>
                <a:gd name="T7" fmla="*/ 88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1" h="459">
                  <a:moveTo>
                    <a:pt x="220" y="88"/>
                  </a:moveTo>
                  <a:cubicBezTo>
                    <a:pt x="76" y="175"/>
                    <a:pt x="0" y="326"/>
                    <a:pt x="21" y="459"/>
                  </a:cubicBezTo>
                  <a:cubicBezTo>
                    <a:pt x="641" y="83"/>
                    <a:pt x="641" y="83"/>
                    <a:pt x="641" y="83"/>
                  </a:cubicBezTo>
                  <a:cubicBezTo>
                    <a:pt x="533" y="3"/>
                    <a:pt x="364" y="0"/>
                    <a:pt x="220" y="88"/>
                  </a:cubicBezTo>
                  <a:close/>
                </a:path>
              </a:pathLst>
            </a:custGeom>
            <a:solidFill>
              <a:srgbClr val="1395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7" name="Freeform 158"/>
            <p:cNvSpPr/>
            <p:nvPr/>
          </p:nvSpPr>
          <p:spPr bwMode="auto">
            <a:xfrm>
              <a:off x="5341938" y="6677025"/>
              <a:ext cx="681037" cy="487363"/>
            </a:xfrm>
            <a:custGeom>
              <a:avLst/>
              <a:gdLst>
                <a:gd name="T0" fmla="*/ 529 w 805"/>
                <a:gd name="T1" fmla="*/ 466 h 576"/>
                <a:gd name="T2" fmla="*/ 0 w 805"/>
                <a:gd name="T3" fmla="*/ 472 h 576"/>
                <a:gd name="T4" fmla="*/ 779 w 805"/>
                <a:gd name="T5" fmla="*/ 0 h 576"/>
                <a:gd name="T6" fmla="*/ 529 w 805"/>
                <a:gd name="T7" fmla="*/ 466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5" h="576">
                  <a:moveTo>
                    <a:pt x="529" y="466"/>
                  </a:moveTo>
                  <a:cubicBezTo>
                    <a:pt x="348" y="576"/>
                    <a:pt x="136" y="573"/>
                    <a:pt x="0" y="472"/>
                  </a:cubicBezTo>
                  <a:cubicBezTo>
                    <a:pt x="779" y="0"/>
                    <a:pt x="779" y="0"/>
                    <a:pt x="779" y="0"/>
                  </a:cubicBezTo>
                  <a:cubicBezTo>
                    <a:pt x="805" y="167"/>
                    <a:pt x="710" y="357"/>
                    <a:pt x="529" y="466"/>
                  </a:cubicBezTo>
                  <a:close/>
                </a:path>
              </a:pathLst>
            </a:custGeom>
            <a:solidFill>
              <a:srgbClr val="1A87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8" name="Freeform 160"/>
            <p:cNvSpPr/>
            <p:nvPr/>
          </p:nvSpPr>
          <p:spPr bwMode="auto">
            <a:xfrm>
              <a:off x="4451351" y="6345238"/>
              <a:ext cx="681037" cy="485775"/>
            </a:xfrm>
            <a:custGeom>
              <a:avLst/>
              <a:gdLst>
                <a:gd name="T0" fmla="*/ 276 w 805"/>
                <a:gd name="T1" fmla="*/ 466 h 575"/>
                <a:gd name="T2" fmla="*/ 805 w 805"/>
                <a:gd name="T3" fmla="*/ 471 h 575"/>
                <a:gd name="T4" fmla="*/ 26 w 805"/>
                <a:gd name="T5" fmla="*/ 0 h 575"/>
                <a:gd name="T6" fmla="*/ 276 w 805"/>
                <a:gd name="T7" fmla="*/ 466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5" h="575">
                  <a:moveTo>
                    <a:pt x="276" y="466"/>
                  </a:moveTo>
                  <a:cubicBezTo>
                    <a:pt x="457" y="575"/>
                    <a:pt x="669" y="572"/>
                    <a:pt x="805" y="47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0" y="167"/>
                    <a:pt x="95" y="356"/>
                    <a:pt x="276" y="466"/>
                  </a:cubicBezTo>
                  <a:close/>
                </a:path>
              </a:pathLst>
            </a:custGeom>
            <a:solidFill>
              <a:srgbClr val="1A87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1" name="组合 478"/>
            <p:cNvGrpSpPr/>
            <p:nvPr/>
          </p:nvGrpSpPr>
          <p:grpSpPr>
            <a:xfrm>
              <a:off x="4471988" y="5686425"/>
              <a:ext cx="1530350" cy="3178175"/>
              <a:chOff x="4471988" y="5686425"/>
              <a:chExt cx="1530350" cy="3178175"/>
            </a:xfrm>
          </p:grpSpPr>
          <p:sp>
            <p:nvSpPr>
              <p:cNvPr id="480" name="Freeform 150"/>
              <p:cNvSpPr/>
              <p:nvPr/>
            </p:nvSpPr>
            <p:spPr bwMode="auto">
              <a:xfrm>
                <a:off x="5132388" y="5686425"/>
                <a:ext cx="206375" cy="2246313"/>
              </a:xfrm>
              <a:custGeom>
                <a:avLst/>
                <a:gdLst>
                  <a:gd name="T0" fmla="*/ 121 w 242"/>
                  <a:gd name="T1" fmla="*/ 2653 h 2653"/>
                  <a:gd name="T2" fmla="*/ 242 w 242"/>
                  <a:gd name="T3" fmla="*/ 2531 h 2653"/>
                  <a:gd name="T4" fmla="*/ 242 w 242"/>
                  <a:gd name="T5" fmla="*/ 122 h 2653"/>
                  <a:gd name="T6" fmla="*/ 121 w 242"/>
                  <a:gd name="T7" fmla="*/ 0 h 2653"/>
                  <a:gd name="T8" fmla="*/ 0 w 242"/>
                  <a:gd name="T9" fmla="*/ 122 h 2653"/>
                  <a:gd name="T10" fmla="*/ 0 w 242"/>
                  <a:gd name="T11" fmla="*/ 2531 h 2653"/>
                  <a:gd name="T12" fmla="*/ 121 w 242"/>
                  <a:gd name="T13" fmla="*/ 2653 h 26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2" h="2653">
                    <a:moveTo>
                      <a:pt x="121" y="2653"/>
                    </a:moveTo>
                    <a:cubicBezTo>
                      <a:pt x="188" y="2653"/>
                      <a:pt x="242" y="2598"/>
                      <a:pt x="242" y="2531"/>
                    </a:cubicBezTo>
                    <a:cubicBezTo>
                      <a:pt x="242" y="122"/>
                      <a:pt x="242" y="122"/>
                      <a:pt x="242" y="122"/>
                    </a:cubicBezTo>
                    <a:cubicBezTo>
                      <a:pt x="242" y="55"/>
                      <a:pt x="188" y="0"/>
                      <a:pt x="121" y="0"/>
                    </a:cubicBezTo>
                    <a:cubicBezTo>
                      <a:pt x="54" y="0"/>
                      <a:pt x="0" y="55"/>
                      <a:pt x="0" y="122"/>
                    </a:cubicBezTo>
                    <a:cubicBezTo>
                      <a:pt x="0" y="2531"/>
                      <a:pt x="0" y="2531"/>
                      <a:pt x="0" y="2531"/>
                    </a:cubicBezTo>
                    <a:cubicBezTo>
                      <a:pt x="0" y="2598"/>
                      <a:pt x="54" y="2653"/>
                      <a:pt x="121" y="2653"/>
                    </a:cubicBezTo>
                    <a:close/>
                  </a:path>
                </a:pathLst>
              </a:custGeom>
              <a:solidFill>
                <a:srgbClr val="1A87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1" name="Freeform 151"/>
              <p:cNvSpPr/>
              <p:nvPr/>
            </p:nvSpPr>
            <p:spPr bwMode="auto">
              <a:xfrm>
                <a:off x="5327650" y="7273925"/>
                <a:ext cx="428625" cy="306388"/>
              </a:xfrm>
              <a:custGeom>
                <a:avLst/>
                <a:gdLst>
                  <a:gd name="T0" fmla="*/ 174 w 507"/>
                  <a:gd name="T1" fmla="*/ 69 h 362"/>
                  <a:gd name="T2" fmla="*/ 17 w 507"/>
                  <a:gd name="T3" fmla="*/ 362 h 362"/>
                  <a:gd name="T4" fmla="*/ 507 w 507"/>
                  <a:gd name="T5" fmla="*/ 65 h 362"/>
                  <a:gd name="T6" fmla="*/ 174 w 507"/>
                  <a:gd name="T7" fmla="*/ 69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7" h="362">
                    <a:moveTo>
                      <a:pt x="174" y="69"/>
                    </a:moveTo>
                    <a:cubicBezTo>
                      <a:pt x="60" y="138"/>
                      <a:pt x="0" y="257"/>
                      <a:pt x="17" y="362"/>
                    </a:cubicBezTo>
                    <a:cubicBezTo>
                      <a:pt x="507" y="65"/>
                      <a:pt x="507" y="65"/>
                      <a:pt x="507" y="65"/>
                    </a:cubicBezTo>
                    <a:cubicBezTo>
                      <a:pt x="422" y="2"/>
                      <a:pt x="288" y="0"/>
                      <a:pt x="174" y="69"/>
                    </a:cubicBezTo>
                    <a:close/>
                  </a:path>
                </a:pathLst>
              </a:custGeom>
              <a:solidFill>
                <a:srgbClr val="1395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2" name="Freeform 153"/>
              <p:cNvSpPr/>
              <p:nvPr/>
            </p:nvSpPr>
            <p:spPr bwMode="auto">
              <a:xfrm>
                <a:off x="4610100" y="6943725"/>
                <a:ext cx="542925" cy="387350"/>
              </a:xfrm>
              <a:custGeom>
                <a:avLst/>
                <a:gdLst>
                  <a:gd name="T0" fmla="*/ 421 w 641"/>
                  <a:gd name="T1" fmla="*/ 87 h 458"/>
                  <a:gd name="T2" fmla="*/ 620 w 641"/>
                  <a:gd name="T3" fmla="*/ 458 h 458"/>
                  <a:gd name="T4" fmla="*/ 0 w 641"/>
                  <a:gd name="T5" fmla="*/ 83 h 458"/>
                  <a:gd name="T6" fmla="*/ 421 w 641"/>
                  <a:gd name="T7" fmla="*/ 87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41" h="458">
                    <a:moveTo>
                      <a:pt x="421" y="87"/>
                    </a:moveTo>
                    <a:cubicBezTo>
                      <a:pt x="565" y="174"/>
                      <a:pt x="641" y="325"/>
                      <a:pt x="620" y="458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108" y="2"/>
                      <a:pt x="277" y="0"/>
                      <a:pt x="421" y="87"/>
                    </a:cubicBezTo>
                    <a:close/>
                  </a:path>
                </a:pathLst>
              </a:custGeom>
              <a:solidFill>
                <a:srgbClr val="1395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3" name="Freeform 156"/>
              <p:cNvSpPr/>
              <p:nvPr/>
            </p:nvSpPr>
            <p:spPr bwMode="auto">
              <a:xfrm>
                <a:off x="5340350" y="6134100"/>
                <a:ext cx="542925" cy="387350"/>
              </a:xfrm>
              <a:custGeom>
                <a:avLst/>
                <a:gdLst>
                  <a:gd name="T0" fmla="*/ 421 w 641"/>
                  <a:gd name="T1" fmla="*/ 371 h 458"/>
                  <a:gd name="T2" fmla="*/ 0 w 641"/>
                  <a:gd name="T3" fmla="*/ 375 h 458"/>
                  <a:gd name="T4" fmla="*/ 620 w 641"/>
                  <a:gd name="T5" fmla="*/ 0 h 458"/>
                  <a:gd name="T6" fmla="*/ 421 w 641"/>
                  <a:gd name="T7" fmla="*/ 371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41" h="458">
                    <a:moveTo>
                      <a:pt x="421" y="371"/>
                    </a:moveTo>
                    <a:cubicBezTo>
                      <a:pt x="277" y="458"/>
                      <a:pt x="108" y="456"/>
                      <a:pt x="0" y="375"/>
                    </a:cubicBezTo>
                    <a:cubicBezTo>
                      <a:pt x="620" y="0"/>
                      <a:pt x="620" y="0"/>
                      <a:pt x="620" y="0"/>
                    </a:cubicBezTo>
                    <a:cubicBezTo>
                      <a:pt x="641" y="133"/>
                      <a:pt x="565" y="284"/>
                      <a:pt x="421" y="371"/>
                    </a:cubicBezTo>
                    <a:close/>
                  </a:path>
                </a:pathLst>
              </a:custGeom>
              <a:solidFill>
                <a:srgbClr val="1A87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4" name="Freeform 157"/>
              <p:cNvSpPr/>
              <p:nvPr/>
            </p:nvSpPr>
            <p:spPr bwMode="auto">
              <a:xfrm>
                <a:off x="5319713" y="6591300"/>
                <a:ext cx="682625" cy="487363"/>
              </a:xfrm>
              <a:custGeom>
                <a:avLst/>
                <a:gdLst>
                  <a:gd name="T0" fmla="*/ 276 w 805"/>
                  <a:gd name="T1" fmla="*/ 110 h 576"/>
                  <a:gd name="T2" fmla="*/ 26 w 805"/>
                  <a:gd name="T3" fmla="*/ 576 h 576"/>
                  <a:gd name="T4" fmla="*/ 805 w 805"/>
                  <a:gd name="T5" fmla="*/ 104 h 576"/>
                  <a:gd name="T6" fmla="*/ 276 w 805"/>
                  <a:gd name="T7" fmla="*/ 110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5" h="576">
                    <a:moveTo>
                      <a:pt x="276" y="110"/>
                    </a:moveTo>
                    <a:cubicBezTo>
                      <a:pt x="95" y="219"/>
                      <a:pt x="0" y="409"/>
                      <a:pt x="26" y="576"/>
                    </a:cubicBezTo>
                    <a:cubicBezTo>
                      <a:pt x="805" y="104"/>
                      <a:pt x="805" y="104"/>
                      <a:pt x="805" y="104"/>
                    </a:cubicBezTo>
                    <a:cubicBezTo>
                      <a:pt x="669" y="4"/>
                      <a:pt x="457" y="0"/>
                      <a:pt x="276" y="110"/>
                    </a:cubicBezTo>
                    <a:close/>
                  </a:path>
                </a:pathLst>
              </a:custGeom>
              <a:solidFill>
                <a:srgbClr val="1395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5" name="Freeform 159"/>
              <p:cNvSpPr/>
              <p:nvPr/>
            </p:nvSpPr>
            <p:spPr bwMode="auto">
              <a:xfrm>
                <a:off x="4471988" y="6257925"/>
                <a:ext cx="682625" cy="487363"/>
              </a:xfrm>
              <a:custGeom>
                <a:avLst/>
                <a:gdLst>
                  <a:gd name="T0" fmla="*/ 529 w 805"/>
                  <a:gd name="T1" fmla="*/ 109 h 575"/>
                  <a:gd name="T2" fmla="*/ 779 w 805"/>
                  <a:gd name="T3" fmla="*/ 575 h 575"/>
                  <a:gd name="T4" fmla="*/ 0 w 805"/>
                  <a:gd name="T5" fmla="*/ 104 h 575"/>
                  <a:gd name="T6" fmla="*/ 529 w 805"/>
                  <a:gd name="T7" fmla="*/ 109 h 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5" h="575">
                    <a:moveTo>
                      <a:pt x="529" y="109"/>
                    </a:moveTo>
                    <a:cubicBezTo>
                      <a:pt x="710" y="219"/>
                      <a:pt x="805" y="408"/>
                      <a:pt x="779" y="575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136" y="3"/>
                      <a:pt x="348" y="0"/>
                      <a:pt x="529" y="109"/>
                    </a:cubicBezTo>
                    <a:close/>
                  </a:path>
                </a:pathLst>
              </a:custGeom>
              <a:solidFill>
                <a:srgbClr val="1395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6" name="Rectangle 161"/>
              <p:cNvSpPr>
                <a:spLocks noChangeArrowheads="1"/>
              </p:cNvSpPr>
              <p:nvPr/>
            </p:nvSpPr>
            <p:spPr bwMode="auto">
              <a:xfrm>
                <a:off x="4722813" y="7839075"/>
                <a:ext cx="1025525" cy="384175"/>
              </a:xfrm>
              <a:prstGeom prst="rect">
                <a:avLst/>
              </a:prstGeom>
              <a:solidFill>
                <a:srgbClr val="E771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7" name="Freeform 162"/>
              <p:cNvSpPr/>
              <p:nvPr/>
            </p:nvSpPr>
            <p:spPr bwMode="auto">
              <a:xfrm>
                <a:off x="4786313" y="8223250"/>
                <a:ext cx="898525" cy="641350"/>
              </a:xfrm>
              <a:custGeom>
                <a:avLst/>
                <a:gdLst>
                  <a:gd name="T0" fmla="*/ 0 w 566"/>
                  <a:gd name="T1" fmla="*/ 0 h 404"/>
                  <a:gd name="T2" fmla="*/ 566 w 566"/>
                  <a:gd name="T3" fmla="*/ 0 h 404"/>
                  <a:gd name="T4" fmla="*/ 525 w 566"/>
                  <a:gd name="T5" fmla="*/ 404 h 404"/>
                  <a:gd name="T6" fmla="*/ 41 w 566"/>
                  <a:gd name="T7" fmla="*/ 404 h 404"/>
                  <a:gd name="T8" fmla="*/ 0 w 566"/>
                  <a:gd name="T9" fmla="*/ 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6" h="404">
                    <a:moveTo>
                      <a:pt x="0" y="0"/>
                    </a:moveTo>
                    <a:lnTo>
                      <a:pt x="566" y="0"/>
                    </a:lnTo>
                    <a:lnTo>
                      <a:pt x="525" y="404"/>
                    </a:lnTo>
                    <a:lnTo>
                      <a:pt x="41" y="40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98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BD94E-AAB1-4AF8-9D1C-7ACFD8893B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AC27C-B4FB-4C69-BE30-2ACA0FD5C2C4}" type="slidenum">
              <a:rPr lang="zh-CN" altLang="en-US" smtClean="0"/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5082682" y="4299754"/>
            <a:ext cx="3429749" cy="591299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2000" b="0">
                <a:solidFill>
                  <a:schemeClr val="tx1">
                    <a:lumMod val="50000"/>
                  </a:schemeClr>
                </a:solidFill>
                <a:effectLst/>
                <a:latin typeface="+mn-ea"/>
                <a:ea typeface="+mn-ea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 dirty="0" smtClean="0"/>
              <a:t>单击此处添加您的副标题</a:t>
            </a:r>
            <a:endParaRPr lang="zh-CN" altLang="en-US" dirty="0" smtClean="0"/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4430226" y="2845822"/>
            <a:ext cx="4739216" cy="1334925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defRPr sz="2800" b="1" kern="1000" baseline="0">
                <a:solidFill>
                  <a:srgbClr val="F7981D"/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单击此处添加您的标题文字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BD94E-AAB1-4AF8-9D1C-7ACFD8893B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AC27C-B4FB-4C69-BE30-2ACA0FD5C2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7628469" y="365125"/>
            <a:ext cx="88688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1585383" y="365125"/>
            <a:ext cx="5949952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BD94E-AAB1-4AF8-9D1C-7ACFD8893B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AC27C-B4FB-4C69-BE30-2ACA0FD5C2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457201" y="175820"/>
            <a:ext cx="8158694" cy="796011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>
                <a:solidFill>
                  <a:schemeClr val="accent1">
                    <a:lumMod val="50000"/>
                  </a:schemeClr>
                </a:solidFill>
              </a:defRPr>
            </a:lvl1pPr>
            <a:lvl2pPr>
              <a:defRPr sz="1600"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BD94E-AAB1-4AF8-9D1C-7ACFD8893B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AC27C-B4FB-4C69-BE30-2ACA0FD5C2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1574008" y="2108203"/>
            <a:ext cx="5995988" cy="1235075"/>
          </a:xfrm>
        </p:spPr>
        <p:txBody>
          <a:bodyPr anchor="b">
            <a:normAutofit/>
          </a:bodyPr>
          <a:lstStyle>
            <a:lvl1pPr algn="ctr">
              <a:defRPr sz="2025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3038171" y="3400425"/>
            <a:ext cx="3067663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900">
                <a:solidFill>
                  <a:schemeClr val="bg1"/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BD94E-AAB1-4AF8-9D1C-7ACFD8893B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AC27C-B4FB-4C69-BE30-2ACA0FD5C2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049867" y="1244603"/>
            <a:ext cx="381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4889501" y="1244603"/>
            <a:ext cx="3820587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BD94E-AAB1-4AF8-9D1C-7ACFD8893B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AC27C-B4FB-4C69-BE30-2ACA0FD5C2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727199" y="118532"/>
            <a:ext cx="6984076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4578" y="1376362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1015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824578" y="2200274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3885" y="1376362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1015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4823885" y="2200274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BD94E-AAB1-4AF8-9D1C-7ACFD8893B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AC27C-B4FB-4C69-BE30-2ACA0FD5C2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BD94E-AAB1-4AF8-9D1C-7ACFD8893B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AC27C-B4FB-4C69-BE30-2ACA0FD5C2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BD94E-AAB1-4AF8-9D1C-7ACFD8893B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AC27C-B4FB-4C69-BE30-2ACA0FD5C2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858444" y="533402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4115992" y="1063632"/>
            <a:ext cx="4629150" cy="4873625"/>
          </a:xfrm>
        </p:spPr>
        <p:txBody>
          <a:bodyPr>
            <a:normAutofit/>
          </a:bodyPr>
          <a:lstStyle>
            <a:lvl1pPr>
              <a:defRPr sz="1125"/>
            </a:lvl1pPr>
            <a:lvl2pPr>
              <a:defRPr sz="1015"/>
            </a:lvl2pPr>
            <a:lvl3pPr>
              <a:defRPr sz="900"/>
            </a:lvl3pPr>
            <a:lvl4pPr>
              <a:defRPr sz="790"/>
            </a:lvl4pPr>
            <a:lvl5pPr>
              <a:defRPr sz="790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858444" y="2133602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BD94E-AAB1-4AF8-9D1C-7ACFD8893B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AC27C-B4FB-4C69-BE30-2ACA0FD5C2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934644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4082125" y="987430"/>
            <a:ext cx="4629150" cy="4873625"/>
          </a:xfrm>
        </p:spPr>
        <p:txBody>
          <a:bodyPr anchor="t"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934644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BD94E-AAB1-4AF8-9D1C-7ACFD8893B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AC27C-B4FB-4C69-BE30-2ACA0FD5C2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图片 118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0" y="6644640"/>
            <a:ext cx="9144000" cy="213360"/>
          </a:xfrm>
          <a:prstGeom prst="rect">
            <a:avLst/>
          </a:prstGeom>
          <a:solidFill>
            <a:srgbClr val="94D2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7" name="组合 18"/>
          <p:cNvGrpSpPr/>
          <p:nvPr/>
        </p:nvGrpSpPr>
        <p:grpSpPr>
          <a:xfrm>
            <a:off x="8515350" y="5546174"/>
            <a:ext cx="376492" cy="1311826"/>
            <a:chOff x="-3379788" y="7304087"/>
            <a:chExt cx="1128713" cy="3817939"/>
          </a:xfrm>
        </p:grpSpPr>
        <p:sp>
          <p:nvSpPr>
            <p:cNvPr id="20" name="Freeform 51"/>
            <p:cNvSpPr/>
            <p:nvPr/>
          </p:nvSpPr>
          <p:spPr bwMode="auto">
            <a:xfrm>
              <a:off x="-2711450" y="7991475"/>
              <a:ext cx="230188" cy="2297113"/>
            </a:xfrm>
            <a:custGeom>
              <a:avLst/>
              <a:gdLst>
                <a:gd name="T0" fmla="*/ 145 w 145"/>
                <a:gd name="T1" fmla="*/ 3 h 1447"/>
                <a:gd name="T2" fmla="*/ 80 w 145"/>
                <a:gd name="T3" fmla="*/ 1447 h 1447"/>
                <a:gd name="T4" fmla="*/ 0 w 145"/>
                <a:gd name="T5" fmla="*/ 1443 h 1447"/>
                <a:gd name="T6" fmla="*/ 65 w 145"/>
                <a:gd name="T7" fmla="*/ 0 h 1447"/>
                <a:gd name="T8" fmla="*/ 145 w 145"/>
                <a:gd name="T9" fmla="*/ 3 h 1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1447">
                  <a:moveTo>
                    <a:pt x="145" y="3"/>
                  </a:moveTo>
                  <a:lnTo>
                    <a:pt x="80" y="1447"/>
                  </a:lnTo>
                  <a:lnTo>
                    <a:pt x="0" y="1443"/>
                  </a:lnTo>
                  <a:lnTo>
                    <a:pt x="65" y="0"/>
                  </a:lnTo>
                  <a:lnTo>
                    <a:pt x="145" y="3"/>
                  </a:lnTo>
                  <a:close/>
                </a:path>
              </a:pathLst>
            </a:custGeom>
            <a:solidFill>
              <a:srgbClr val="1395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21" name="Freeform 52"/>
            <p:cNvSpPr/>
            <p:nvPr/>
          </p:nvSpPr>
          <p:spPr bwMode="auto">
            <a:xfrm>
              <a:off x="-2711450" y="7991475"/>
              <a:ext cx="165100" cy="2293938"/>
            </a:xfrm>
            <a:custGeom>
              <a:avLst/>
              <a:gdLst>
                <a:gd name="T0" fmla="*/ 65 w 104"/>
                <a:gd name="T1" fmla="*/ 0 h 1445"/>
                <a:gd name="T2" fmla="*/ 104 w 104"/>
                <a:gd name="T3" fmla="*/ 1 h 1445"/>
                <a:gd name="T4" fmla="*/ 41 w 104"/>
                <a:gd name="T5" fmla="*/ 1445 h 1445"/>
                <a:gd name="T6" fmla="*/ 0 w 104"/>
                <a:gd name="T7" fmla="*/ 1443 h 1445"/>
                <a:gd name="T8" fmla="*/ 65 w 104"/>
                <a:gd name="T9" fmla="*/ 0 h 1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445">
                  <a:moveTo>
                    <a:pt x="65" y="0"/>
                  </a:moveTo>
                  <a:lnTo>
                    <a:pt x="104" y="1"/>
                  </a:lnTo>
                  <a:lnTo>
                    <a:pt x="41" y="1445"/>
                  </a:lnTo>
                  <a:lnTo>
                    <a:pt x="0" y="1443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rgbClr val="1A87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22" name="Freeform 53"/>
            <p:cNvSpPr/>
            <p:nvPr/>
          </p:nvSpPr>
          <p:spPr bwMode="auto">
            <a:xfrm>
              <a:off x="-2711450" y="10282238"/>
              <a:ext cx="127000" cy="195263"/>
            </a:xfrm>
            <a:custGeom>
              <a:avLst/>
              <a:gdLst>
                <a:gd name="T0" fmla="*/ 16 w 80"/>
                <a:gd name="T1" fmla="*/ 81 h 123"/>
                <a:gd name="T2" fmla="*/ 0 w 80"/>
                <a:gd name="T3" fmla="*/ 0 h 123"/>
                <a:gd name="T4" fmla="*/ 80 w 80"/>
                <a:gd name="T5" fmla="*/ 4 h 123"/>
                <a:gd name="T6" fmla="*/ 57 w 80"/>
                <a:gd name="T7" fmla="*/ 83 h 123"/>
                <a:gd name="T8" fmla="*/ 45 w 80"/>
                <a:gd name="T9" fmla="*/ 123 h 123"/>
                <a:gd name="T10" fmla="*/ 25 w 80"/>
                <a:gd name="T11" fmla="*/ 122 h 123"/>
                <a:gd name="T12" fmla="*/ 16 w 80"/>
                <a:gd name="T13" fmla="*/ 8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123">
                  <a:moveTo>
                    <a:pt x="16" y="81"/>
                  </a:moveTo>
                  <a:lnTo>
                    <a:pt x="0" y="0"/>
                  </a:lnTo>
                  <a:lnTo>
                    <a:pt x="80" y="4"/>
                  </a:lnTo>
                  <a:lnTo>
                    <a:pt x="57" y="83"/>
                  </a:lnTo>
                  <a:lnTo>
                    <a:pt x="45" y="123"/>
                  </a:lnTo>
                  <a:lnTo>
                    <a:pt x="25" y="122"/>
                  </a:lnTo>
                  <a:lnTo>
                    <a:pt x="16" y="81"/>
                  </a:lnTo>
                  <a:close/>
                </a:path>
              </a:pathLst>
            </a:custGeom>
            <a:solidFill>
              <a:srgbClr val="FBD1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23" name="Freeform 54"/>
            <p:cNvSpPr/>
            <p:nvPr/>
          </p:nvSpPr>
          <p:spPr bwMode="auto">
            <a:xfrm>
              <a:off x="-2671763" y="10475913"/>
              <a:ext cx="31750" cy="65088"/>
            </a:xfrm>
            <a:custGeom>
              <a:avLst/>
              <a:gdLst>
                <a:gd name="T0" fmla="*/ 0 w 20"/>
                <a:gd name="T1" fmla="*/ 0 h 41"/>
                <a:gd name="T2" fmla="*/ 20 w 20"/>
                <a:gd name="T3" fmla="*/ 1 h 41"/>
                <a:gd name="T4" fmla="*/ 8 w 20"/>
                <a:gd name="T5" fmla="*/ 41 h 41"/>
                <a:gd name="T6" fmla="*/ 0 w 20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41">
                  <a:moveTo>
                    <a:pt x="0" y="0"/>
                  </a:moveTo>
                  <a:lnTo>
                    <a:pt x="20" y="1"/>
                  </a:lnTo>
                  <a:lnTo>
                    <a:pt x="8" y="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24" name="Freeform 55"/>
            <p:cNvSpPr/>
            <p:nvPr/>
          </p:nvSpPr>
          <p:spPr bwMode="auto">
            <a:xfrm>
              <a:off x="-2608263" y="7799388"/>
              <a:ext cx="134938" cy="196850"/>
            </a:xfrm>
            <a:custGeom>
              <a:avLst/>
              <a:gdLst>
                <a:gd name="T0" fmla="*/ 0 w 85"/>
                <a:gd name="T1" fmla="*/ 121 h 124"/>
                <a:gd name="T2" fmla="*/ 80 w 85"/>
                <a:gd name="T3" fmla="*/ 124 h 124"/>
                <a:gd name="T4" fmla="*/ 85 w 85"/>
                <a:gd name="T5" fmla="*/ 4 h 124"/>
                <a:gd name="T6" fmla="*/ 5 w 85"/>
                <a:gd name="T7" fmla="*/ 0 h 124"/>
                <a:gd name="T8" fmla="*/ 0 w 85"/>
                <a:gd name="T9" fmla="*/ 121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24">
                  <a:moveTo>
                    <a:pt x="0" y="121"/>
                  </a:moveTo>
                  <a:lnTo>
                    <a:pt x="80" y="124"/>
                  </a:lnTo>
                  <a:lnTo>
                    <a:pt x="85" y="4"/>
                  </a:lnTo>
                  <a:lnTo>
                    <a:pt x="5" y="0"/>
                  </a:lnTo>
                  <a:lnTo>
                    <a:pt x="0" y="121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25" name="Freeform 56"/>
            <p:cNvSpPr/>
            <p:nvPr/>
          </p:nvSpPr>
          <p:spPr bwMode="auto">
            <a:xfrm>
              <a:off x="-2600325" y="7735888"/>
              <a:ext cx="130175" cy="69850"/>
            </a:xfrm>
            <a:custGeom>
              <a:avLst/>
              <a:gdLst>
                <a:gd name="T0" fmla="*/ 80 w 82"/>
                <a:gd name="T1" fmla="*/ 44 h 44"/>
                <a:gd name="T2" fmla="*/ 0 w 82"/>
                <a:gd name="T3" fmla="*/ 40 h 44"/>
                <a:gd name="T4" fmla="*/ 2 w 82"/>
                <a:gd name="T5" fmla="*/ 0 h 44"/>
                <a:gd name="T6" fmla="*/ 82 w 82"/>
                <a:gd name="T7" fmla="*/ 4 h 44"/>
                <a:gd name="T8" fmla="*/ 80 w 82"/>
                <a:gd name="T9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44">
                  <a:moveTo>
                    <a:pt x="80" y="44"/>
                  </a:moveTo>
                  <a:lnTo>
                    <a:pt x="0" y="40"/>
                  </a:lnTo>
                  <a:lnTo>
                    <a:pt x="2" y="0"/>
                  </a:lnTo>
                  <a:lnTo>
                    <a:pt x="82" y="4"/>
                  </a:lnTo>
                  <a:lnTo>
                    <a:pt x="80" y="44"/>
                  </a:lnTo>
                  <a:close/>
                </a:path>
              </a:pathLst>
            </a:custGeom>
            <a:solidFill>
              <a:srgbClr val="ED9D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26" name="Rectangle 57"/>
            <p:cNvSpPr>
              <a:spLocks noChangeArrowheads="1"/>
            </p:cNvSpPr>
            <p:nvPr/>
          </p:nvSpPr>
          <p:spPr bwMode="auto">
            <a:xfrm>
              <a:off x="-2813050" y="7559675"/>
              <a:ext cx="127000" cy="2293938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27" name="Rectangle 58"/>
            <p:cNvSpPr>
              <a:spLocks noChangeArrowheads="1"/>
            </p:cNvSpPr>
            <p:nvPr/>
          </p:nvSpPr>
          <p:spPr bwMode="auto">
            <a:xfrm>
              <a:off x="-2813050" y="7559675"/>
              <a:ext cx="63500" cy="2293938"/>
            </a:xfrm>
            <a:prstGeom prst="rect">
              <a:avLst/>
            </a:pr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28" name="Freeform 59"/>
            <p:cNvSpPr/>
            <p:nvPr/>
          </p:nvSpPr>
          <p:spPr bwMode="auto">
            <a:xfrm>
              <a:off x="-2813050" y="7367588"/>
              <a:ext cx="127000" cy="192088"/>
            </a:xfrm>
            <a:custGeom>
              <a:avLst/>
              <a:gdLst>
                <a:gd name="T0" fmla="*/ 20 w 80"/>
                <a:gd name="T1" fmla="*/ 40 h 121"/>
                <a:gd name="T2" fmla="*/ 0 w 80"/>
                <a:gd name="T3" fmla="*/ 121 h 121"/>
                <a:gd name="T4" fmla="*/ 80 w 80"/>
                <a:gd name="T5" fmla="*/ 121 h 121"/>
                <a:gd name="T6" fmla="*/ 60 w 80"/>
                <a:gd name="T7" fmla="*/ 40 h 121"/>
                <a:gd name="T8" fmla="*/ 50 w 80"/>
                <a:gd name="T9" fmla="*/ 0 h 121"/>
                <a:gd name="T10" fmla="*/ 30 w 80"/>
                <a:gd name="T11" fmla="*/ 0 h 121"/>
                <a:gd name="T12" fmla="*/ 20 w 80"/>
                <a:gd name="T13" fmla="*/ 4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121">
                  <a:moveTo>
                    <a:pt x="20" y="40"/>
                  </a:moveTo>
                  <a:lnTo>
                    <a:pt x="0" y="121"/>
                  </a:lnTo>
                  <a:lnTo>
                    <a:pt x="80" y="121"/>
                  </a:lnTo>
                  <a:lnTo>
                    <a:pt x="60" y="40"/>
                  </a:lnTo>
                  <a:lnTo>
                    <a:pt x="50" y="0"/>
                  </a:lnTo>
                  <a:lnTo>
                    <a:pt x="30" y="0"/>
                  </a:lnTo>
                  <a:lnTo>
                    <a:pt x="20" y="40"/>
                  </a:lnTo>
                  <a:close/>
                </a:path>
              </a:pathLst>
            </a:custGeom>
            <a:solidFill>
              <a:srgbClr val="FBD1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29" name="Freeform 60"/>
            <p:cNvSpPr/>
            <p:nvPr/>
          </p:nvSpPr>
          <p:spPr bwMode="auto">
            <a:xfrm>
              <a:off x="-2765425" y="7304087"/>
              <a:ext cx="31750" cy="63500"/>
            </a:xfrm>
            <a:custGeom>
              <a:avLst/>
              <a:gdLst>
                <a:gd name="T0" fmla="*/ 0 w 20"/>
                <a:gd name="T1" fmla="*/ 40 h 40"/>
                <a:gd name="T2" fmla="*/ 20 w 20"/>
                <a:gd name="T3" fmla="*/ 40 h 40"/>
                <a:gd name="T4" fmla="*/ 10 w 20"/>
                <a:gd name="T5" fmla="*/ 0 h 40"/>
                <a:gd name="T6" fmla="*/ 0 w 20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40">
                  <a:moveTo>
                    <a:pt x="0" y="40"/>
                  </a:moveTo>
                  <a:lnTo>
                    <a:pt x="20" y="40"/>
                  </a:lnTo>
                  <a:lnTo>
                    <a:pt x="10" y="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30" name="Rectangle 61"/>
            <p:cNvSpPr>
              <a:spLocks noChangeArrowheads="1"/>
            </p:cNvSpPr>
            <p:nvPr/>
          </p:nvSpPr>
          <p:spPr bwMode="auto">
            <a:xfrm>
              <a:off x="-2813050" y="9853613"/>
              <a:ext cx="127000" cy="192088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31" name="Rectangle 62"/>
            <p:cNvSpPr>
              <a:spLocks noChangeArrowheads="1"/>
            </p:cNvSpPr>
            <p:nvPr/>
          </p:nvSpPr>
          <p:spPr bwMode="auto">
            <a:xfrm>
              <a:off x="-2813050" y="10045700"/>
              <a:ext cx="127000" cy="63500"/>
            </a:xfrm>
            <a:prstGeom prst="rect">
              <a:avLst/>
            </a:prstGeom>
            <a:solidFill>
              <a:srgbClr val="ED9D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32" name="Freeform 63"/>
            <p:cNvSpPr/>
            <p:nvPr/>
          </p:nvSpPr>
          <p:spPr bwMode="auto">
            <a:xfrm>
              <a:off x="-3344863" y="8316913"/>
              <a:ext cx="222250" cy="2297113"/>
            </a:xfrm>
            <a:custGeom>
              <a:avLst/>
              <a:gdLst>
                <a:gd name="T0" fmla="*/ 81 w 140"/>
                <a:gd name="T1" fmla="*/ 0 h 1447"/>
                <a:gd name="T2" fmla="*/ 140 w 140"/>
                <a:gd name="T3" fmla="*/ 1444 h 1447"/>
                <a:gd name="T4" fmla="*/ 60 w 140"/>
                <a:gd name="T5" fmla="*/ 1447 h 1447"/>
                <a:gd name="T6" fmla="*/ 0 w 140"/>
                <a:gd name="T7" fmla="*/ 3 h 1447"/>
                <a:gd name="T8" fmla="*/ 81 w 140"/>
                <a:gd name="T9" fmla="*/ 0 h 1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447">
                  <a:moveTo>
                    <a:pt x="81" y="0"/>
                  </a:moveTo>
                  <a:lnTo>
                    <a:pt x="140" y="1444"/>
                  </a:lnTo>
                  <a:lnTo>
                    <a:pt x="60" y="1447"/>
                  </a:lnTo>
                  <a:lnTo>
                    <a:pt x="0" y="3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F1CA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33" name="Freeform 64"/>
            <p:cNvSpPr/>
            <p:nvPr/>
          </p:nvSpPr>
          <p:spPr bwMode="auto">
            <a:xfrm>
              <a:off x="-3344863" y="8318500"/>
              <a:ext cx="160338" cy="2295525"/>
            </a:xfrm>
            <a:custGeom>
              <a:avLst/>
              <a:gdLst>
                <a:gd name="T0" fmla="*/ 0 w 101"/>
                <a:gd name="T1" fmla="*/ 2 h 1446"/>
                <a:gd name="T2" fmla="*/ 40 w 101"/>
                <a:gd name="T3" fmla="*/ 0 h 1446"/>
                <a:gd name="T4" fmla="*/ 101 w 101"/>
                <a:gd name="T5" fmla="*/ 1445 h 1446"/>
                <a:gd name="T6" fmla="*/ 60 w 101"/>
                <a:gd name="T7" fmla="*/ 1446 h 1446"/>
                <a:gd name="T8" fmla="*/ 0 w 101"/>
                <a:gd name="T9" fmla="*/ 2 h 1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446">
                  <a:moveTo>
                    <a:pt x="0" y="2"/>
                  </a:moveTo>
                  <a:lnTo>
                    <a:pt x="40" y="0"/>
                  </a:lnTo>
                  <a:lnTo>
                    <a:pt x="101" y="1445"/>
                  </a:lnTo>
                  <a:lnTo>
                    <a:pt x="60" y="1446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E493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34" name="Freeform 65"/>
            <p:cNvSpPr/>
            <p:nvPr/>
          </p:nvSpPr>
          <p:spPr bwMode="auto">
            <a:xfrm>
              <a:off x="-3249613" y="10609263"/>
              <a:ext cx="127000" cy="193675"/>
            </a:xfrm>
            <a:custGeom>
              <a:avLst/>
              <a:gdLst>
                <a:gd name="T0" fmla="*/ 24 w 80"/>
                <a:gd name="T1" fmla="*/ 83 h 122"/>
                <a:gd name="T2" fmla="*/ 0 w 80"/>
                <a:gd name="T3" fmla="*/ 3 h 122"/>
                <a:gd name="T4" fmla="*/ 80 w 80"/>
                <a:gd name="T5" fmla="*/ 0 h 122"/>
                <a:gd name="T6" fmla="*/ 64 w 80"/>
                <a:gd name="T7" fmla="*/ 81 h 122"/>
                <a:gd name="T8" fmla="*/ 56 w 80"/>
                <a:gd name="T9" fmla="*/ 122 h 122"/>
                <a:gd name="T10" fmla="*/ 36 w 80"/>
                <a:gd name="T11" fmla="*/ 122 h 122"/>
                <a:gd name="T12" fmla="*/ 24 w 80"/>
                <a:gd name="T13" fmla="*/ 8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122">
                  <a:moveTo>
                    <a:pt x="24" y="83"/>
                  </a:moveTo>
                  <a:lnTo>
                    <a:pt x="0" y="3"/>
                  </a:lnTo>
                  <a:lnTo>
                    <a:pt x="80" y="0"/>
                  </a:lnTo>
                  <a:lnTo>
                    <a:pt x="64" y="81"/>
                  </a:lnTo>
                  <a:lnTo>
                    <a:pt x="56" y="122"/>
                  </a:lnTo>
                  <a:lnTo>
                    <a:pt x="36" y="122"/>
                  </a:lnTo>
                  <a:lnTo>
                    <a:pt x="24" y="83"/>
                  </a:lnTo>
                  <a:close/>
                </a:path>
              </a:pathLst>
            </a:custGeom>
            <a:solidFill>
              <a:srgbClr val="FBD1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35" name="Freeform 66"/>
            <p:cNvSpPr/>
            <p:nvPr/>
          </p:nvSpPr>
          <p:spPr bwMode="auto">
            <a:xfrm>
              <a:off x="-3192463" y="10802938"/>
              <a:ext cx="31750" cy="63500"/>
            </a:xfrm>
            <a:custGeom>
              <a:avLst/>
              <a:gdLst>
                <a:gd name="T0" fmla="*/ 0 w 20"/>
                <a:gd name="T1" fmla="*/ 0 h 40"/>
                <a:gd name="T2" fmla="*/ 20 w 20"/>
                <a:gd name="T3" fmla="*/ 0 h 40"/>
                <a:gd name="T4" fmla="*/ 11 w 20"/>
                <a:gd name="T5" fmla="*/ 40 h 40"/>
                <a:gd name="T6" fmla="*/ 0 w 2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40">
                  <a:moveTo>
                    <a:pt x="0" y="0"/>
                  </a:moveTo>
                  <a:lnTo>
                    <a:pt x="20" y="0"/>
                  </a:lnTo>
                  <a:lnTo>
                    <a:pt x="11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36" name="Freeform 67"/>
            <p:cNvSpPr/>
            <p:nvPr/>
          </p:nvSpPr>
          <p:spPr bwMode="auto">
            <a:xfrm>
              <a:off x="-3352800" y="8124825"/>
              <a:ext cx="136525" cy="196850"/>
            </a:xfrm>
            <a:custGeom>
              <a:avLst/>
              <a:gdLst>
                <a:gd name="T0" fmla="*/ 5 w 86"/>
                <a:gd name="T1" fmla="*/ 124 h 124"/>
                <a:gd name="T2" fmla="*/ 86 w 86"/>
                <a:gd name="T3" fmla="*/ 121 h 124"/>
                <a:gd name="T4" fmla="*/ 81 w 86"/>
                <a:gd name="T5" fmla="*/ 0 h 124"/>
                <a:gd name="T6" fmla="*/ 0 w 86"/>
                <a:gd name="T7" fmla="*/ 4 h 124"/>
                <a:gd name="T8" fmla="*/ 5 w 86"/>
                <a:gd name="T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24">
                  <a:moveTo>
                    <a:pt x="5" y="124"/>
                  </a:moveTo>
                  <a:lnTo>
                    <a:pt x="86" y="121"/>
                  </a:lnTo>
                  <a:lnTo>
                    <a:pt x="81" y="0"/>
                  </a:lnTo>
                  <a:lnTo>
                    <a:pt x="0" y="4"/>
                  </a:lnTo>
                  <a:lnTo>
                    <a:pt x="5" y="124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37" name="Freeform 68"/>
            <p:cNvSpPr/>
            <p:nvPr/>
          </p:nvSpPr>
          <p:spPr bwMode="auto">
            <a:xfrm>
              <a:off x="-3355975" y="8061325"/>
              <a:ext cx="131763" cy="69850"/>
            </a:xfrm>
            <a:custGeom>
              <a:avLst/>
              <a:gdLst>
                <a:gd name="T0" fmla="*/ 83 w 83"/>
                <a:gd name="T1" fmla="*/ 40 h 44"/>
                <a:gd name="T2" fmla="*/ 2 w 83"/>
                <a:gd name="T3" fmla="*/ 44 h 44"/>
                <a:gd name="T4" fmla="*/ 0 w 83"/>
                <a:gd name="T5" fmla="*/ 3 h 44"/>
                <a:gd name="T6" fmla="*/ 81 w 83"/>
                <a:gd name="T7" fmla="*/ 0 h 44"/>
                <a:gd name="T8" fmla="*/ 83 w 83"/>
                <a:gd name="T9" fmla="*/ 4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44">
                  <a:moveTo>
                    <a:pt x="83" y="40"/>
                  </a:moveTo>
                  <a:lnTo>
                    <a:pt x="2" y="44"/>
                  </a:lnTo>
                  <a:lnTo>
                    <a:pt x="0" y="3"/>
                  </a:lnTo>
                  <a:lnTo>
                    <a:pt x="81" y="0"/>
                  </a:lnTo>
                  <a:lnTo>
                    <a:pt x="83" y="40"/>
                  </a:lnTo>
                  <a:close/>
                </a:path>
              </a:pathLst>
            </a:custGeom>
            <a:solidFill>
              <a:srgbClr val="ED9D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38" name="Freeform 69"/>
            <p:cNvSpPr/>
            <p:nvPr/>
          </p:nvSpPr>
          <p:spPr bwMode="auto">
            <a:xfrm>
              <a:off x="-2411413" y="8139113"/>
              <a:ext cx="73025" cy="131763"/>
            </a:xfrm>
            <a:custGeom>
              <a:avLst/>
              <a:gdLst>
                <a:gd name="T0" fmla="*/ 46 w 46"/>
                <a:gd name="T1" fmla="*/ 3 h 83"/>
                <a:gd name="T2" fmla="*/ 41 w 46"/>
                <a:gd name="T3" fmla="*/ 83 h 83"/>
                <a:gd name="T4" fmla="*/ 0 w 46"/>
                <a:gd name="T5" fmla="*/ 81 h 83"/>
                <a:gd name="T6" fmla="*/ 5 w 46"/>
                <a:gd name="T7" fmla="*/ 0 h 83"/>
                <a:gd name="T8" fmla="*/ 46 w 46"/>
                <a:gd name="T9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83">
                  <a:moveTo>
                    <a:pt x="46" y="3"/>
                  </a:moveTo>
                  <a:lnTo>
                    <a:pt x="41" y="83"/>
                  </a:lnTo>
                  <a:lnTo>
                    <a:pt x="0" y="81"/>
                  </a:lnTo>
                  <a:lnTo>
                    <a:pt x="5" y="0"/>
                  </a:lnTo>
                  <a:lnTo>
                    <a:pt x="46" y="3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39" name="Freeform 70"/>
            <p:cNvSpPr/>
            <p:nvPr/>
          </p:nvSpPr>
          <p:spPr bwMode="auto">
            <a:xfrm>
              <a:off x="-2589213" y="8453438"/>
              <a:ext cx="261938" cy="2251075"/>
            </a:xfrm>
            <a:custGeom>
              <a:avLst/>
              <a:gdLst>
                <a:gd name="T0" fmla="*/ 165 w 165"/>
                <a:gd name="T1" fmla="*/ 4 h 1418"/>
                <a:gd name="T2" fmla="*/ 79 w 165"/>
                <a:gd name="T3" fmla="*/ 1418 h 1418"/>
                <a:gd name="T4" fmla="*/ 0 w 165"/>
                <a:gd name="T5" fmla="*/ 1414 h 1418"/>
                <a:gd name="T6" fmla="*/ 85 w 165"/>
                <a:gd name="T7" fmla="*/ 0 h 1418"/>
                <a:gd name="T8" fmla="*/ 165 w 165"/>
                <a:gd name="T9" fmla="*/ 4 h 1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418">
                  <a:moveTo>
                    <a:pt x="165" y="4"/>
                  </a:moveTo>
                  <a:lnTo>
                    <a:pt x="79" y="1418"/>
                  </a:lnTo>
                  <a:lnTo>
                    <a:pt x="0" y="1414"/>
                  </a:lnTo>
                  <a:lnTo>
                    <a:pt x="85" y="0"/>
                  </a:lnTo>
                  <a:lnTo>
                    <a:pt x="165" y="4"/>
                  </a:lnTo>
                  <a:close/>
                </a:path>
              </a:pathLst>
            </a:custGeom>
            <a:solidFill>
              <a:srgbClr val="5252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40" name="Freeform 71"/>
            <p:cNvSpPr/>
            <p:nvPr/>
          </p:nvSpPr>
          <p:spPr bwMode="auto">
            <a:xfrm>
              <a:off x="-2589213" y="8453438"/>
              <a:ext cx="200025" cy="2247900"/>
            </a:xfrm>
            <a:custGeom>
              <a:avLst/>
              <a:gdLst>
                <a:gd name="T0" fmla="*/ 85 w 126"/>
                <a:gd name="T1" fmla="*/ 0 h 1416"/>
                <a:gd name="T2" fmla="*/ 126 w 126"/>
                <a:gd name="T3" fmla="*/ 2 h 1416"/>
                <a:gd name="T4" fmla="*/ 40 w 126"/>
                <a:gd name="T5" fmla="*/ 1416 h 1416"/>
                <a:gd name="T6" fmla="*/ 0 w 126"/>
                <a:gd name="T7" fmla="*/ 1414 h 1416"/>
                <a:gd name="T8" fmla="*/ 85 w 126"/>
                <a:gd name="T9" fmla="*/ 0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416">
                  <a:moveTo>
                    <a:pt x="85" y="0"/>
                  </a:moveTo>
                  <a:lnTo>
                    <a:pt x="126" y="2"/>
                  </a:lnTo>
                  <a:lnTo>
                    <a:pt x="40" y="1416"/>
                  </a:lnTo>
                  <a:lnTo>
                    <a:pt x="0" y="1414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5252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41" name="Freeform 72"/>
            <p:cNvSpPr/>
            <p:nvPr/>
          </p:nvSpPr>
          <p:spPr bwMode="auto">
            <a:xfrm>
              <a:off x="-2589213" y="10698163"/>
              <a:ext cx="125413" cy="195263"/>
            </a:xfrm>
            <a:custGeom>
              <a:avLst/>
              <a:gdLst>
                <a:gd name="T0" fmla="*/ 15 w 79"/>
                <a:gd name="T1" fmla="*/ 81 h 123"/>
                <a:gd name="T2" fmla="*/ 0 w 79"/>
                <a:gd name="T3" fmla="*/ 0 h 123"/>
                <a:gd name="T4" fmla="*/ 79 w 79"/>
                <a:gd name="T5" fmla="*/ 4 h 123"/>
                <a:gd name="T6" fmla="*/ 54 w 79"/>
                <a:gd name="T7" fmla="*/ 83 h 123"/>
                <a:gd name="T8" fmla="*/ 42 w 79"/>
                <a:gd name="T9" fmla="*/ 123 h 123"/>
                <a:gd name="T10" fmla="*/ 23 w 79"/>
                <a:gd name="T11" fmla="*/ 121 h 123"/>
                <a:gd name="T12" fmla="*/ 15 w 79"/>
                <a:gd name="T13" fmla="*/ 8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23">
                  <a:moveTo>
                    <a:pt x="15" y="81"/>
                  </a:moveTo>
                  <a:lnTo>
                    <a:pt x="0" y="0"/>
                  </a:lnTo>
                  <a:lnTo>
                    <a:pt x="79" y="4"/>
                  </a:lnTo>
                  <a:lnTo>
                    <a:pt x="54" y="83"/>
                  </a:lnTo>
                  <a:lnTo>
                    <a:pt x="42" y="123"/>
                  </a:lnTo>
                  <a:lnTo>
                    <a:pt x="23" y="121"/>
                  </a:lnTo>
                  <a:lnTo>
                    <a:pt x="15" y="81"/>
                  </a:lnTo>
                  <a:close/>
                </a:path>
              </a:pathLst>
            </a:custGeom>
            <a:solidFill>
              <a:srgbClr val="5252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42" name="Freeform 73"/>
            <p:cNvSpPr/>
            <p:nvPr/>
          </p:nvSpPr>
          <p:spPr bwMode="auto">
            <a:xfrm>
              <a:off x="-2552700" y="10890250"/>
              <a:ext cx="30163" cy="65088"/>
            </a:xfrm>
            <a:custGeom>
              <a:avLst/>
              <a:gdLst>
                <a:gd name="T0" fmla="*/ 0 w 19"/>
                <a:gd name="T1" fmla="*/ 0 h 41"/>
                <a:gd name="T2" fmla="*/ 19 w 19"/>
                <a:gd name="T3" fmla="*/ 2 h 41"/>
                <a:gd name="T4" fmla="*/ 7 w 19"/>
                <a:gd name="T5" fmla="*/ 41 h 41"/>
                <a:gd name="T6" fmla="*/ 0 w 19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41">
                  <a:moveTo>
                    <a:pt x="0" y="0"/>
                  </a:moveTo>
                  <a:lnTo>
                    <a:pt x="19" y="2"/>
                  </a:lnTo>
                  <a:lnTo>
                    <a:pt x="7" y="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43" name="Freeform 74"/>
            <p:cNvSpPr/>
            <p:nvPr/>
          </p:nvSpPr>
          <p:spPr bwMode="auto">
            <a:xfrm>
              <a:off x="-2454275" y="8261350"/>
              <a:ext cx="138113" cy="198438"/>
            </a:xfrm>
            <a:custGeom>
              <a:avLst/>
              <a:gdLst>
                <a:gd name="T0" fmla="*/ 0 w 87"/>
                <a:gd name="T1" fmla="*/ 121 h 125"/>
                <a:gd name="T2" fmla="*/ 80 w 87"/>
                <a:gd name="T3" fmla="*/ 125 h 125"/>
                <a:gd name="T4" fmla="*/ 87 w 87"/>
                <a:gd name="T5" fmla="*/ 5 h 125"/>
                <a:gd name="T6" fmla="*/ 7 w 87"/>
                <a:gd name="T7" fmla="*/ 0 h 125"/>
                <a:gd name="T8" fmla="*/ 0 w 87"/>
                <a:gd name="T9" fmla="*/ 12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25">
                  <a:moveTo>
                    <a:pt x="0" y="121"/>
                  </a:moveTo>
                  <a:lnTo>
                    <a:pt x="80" y="125"/>
                  </a:lnTo>
                  <a:lnTo>
                    <a:pt x="87" y="5"/>
                  </a:lnTo>
                  <a:lnTo>
                    <a:pt x="7" y="0"/>
                  </a:lnTo>
                  <a:lnTo>
                    <a:pt x="0" y="121"/>
                  </a:lnTo>
                  <a:close/>
                </a:path>
              </a:pathLst>
            </a:custGeom>
            <a:solidFill>
              <a:srgbClr val="5252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44" name="Freeform 75"/>
            <p:cNvSpPr/>
            <p:nvPr/>
          </p:nvSpPr>
          <p:spPr bwMode="auto">
            <a:xfrm>
              <a:off x="-2443163" y="8197850"/>
              <a:ext cx="131763" cy="71438"/>
            </a:xfrm>
            <a:custGeom>
              <a:avLst/>
              <a:gdLst>
                <a:gd name="T0" fmla="*/ 80 w 83"/>
                <a:gd name="T1" fmla="*/ 45 h 45"/>
                <a:gd name="T2" fmla="*/ 0 w 83"/>
                <a:gd name="T3" fmla="*/ 40 h 45"/>
                <a:gd name="T4" fmla="*/ 3 w 83"/>
                <a:gd name="T5" fmla="*/ 0 h 45"/>
                <a:gd name="T6" fmla="*/ 83 w 83"/>
                <a:gd name="T7" fmla="*/ 5 h 45"/>
                <a:gd name="T8" fmla="*/ 80 w 8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45">
                  <a:moveTo>
                    <a:pt x="80" y="45"/>
                  </a:moveTo>
                  <a:lnTo>
                    <a:pt x="0" y="40"/>
                  </a:lnTo>
                  <a:lnTo>
                    <a:pt x="3" y="0"/>
                  </a:lnTo>
                  <a:lnTo>
                    <a:pt x="83" y="5"/>
                  </a:lnTo>
                  <a:lnTo>
                    <a:pt x="80" y="45"/>
                  </a:lnTo>
                  <a:close/>
                </a:path>
              </a:pathLst>
            </a:custGeom>
            <a:solidFill>
              <a:srgbClr val="5252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45" name="Freeform 76"/>
            <p:cNvSpPr/>
            <p:nvPr/>
          </p:nvSpPr>
          <p:spPr bwMode="auto">
            <a:xfrm>
              <a:off x="-2324100" y="8240713"/>
              <a:ext cx="42863" cy="174625"/>
            </a:xfrm>
            <a:custGeom>
              <a:avLst/>
              <a:gdLst>
                <a:gd name="T0" fmla="*/ 27 w 27"/>
                <a:gd name="T1" fmla="*/ 0 h 110"/>
                <a:gd name="T2" fmla="*/ 20 w 27"/>
                <a:gd name="T3" fmla="*/ 110 h 110"/>
                <a:gd name="T4" fmla="*/ 0 w 27"/>
                <a:gd name="T5" fmla="*/ 108 h 110"/>
                <a:gd name="T6" fmla="*/ 7 w 27"/>
                <a:gd name="T7" fmla="*/ 0 h 110"/>
                <a:gd name="T8" fmla="*/ 27 w 27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10">
                  <a:moveTo>
                    <a:pt x="27" y="0"/>
                  </a:moveTo>
                  <a:lnTo>
                    <a:pt x="20" y="110"/>
                  </a:lnTo>
                  <a:lnTo>
                    <a:pt x="0" y="108"/>
                  </a:lnTo>
                  <a:lnTo>
                    <a:pt x="7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5252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46" name="Freeform 77"/>
            <p:cNvSpPr/>
            <p:nvPr/>
          </p:nvSpPr>
          <p:spPr bwMode="auto">
            <a:xfrm>
              <a:off x="-2338388" y="8275638"/>
              <a:ext cx="87313" cy="906463"/>
            </a:xfrm>
            <a:custGeom>
              <a:avLst/>
              <a:gdLst>
                <a:gd name="T0" fmla="*/ 55 w 55"/>
                <a:gd name="T1" fmla="*/ 0 h 571"/>
                <a:gd name="T2" fmla="*/ 20 w 55"/>
                <a:gd name="T3" fmla="*/ 571 h 571"/>
                <a:gd name="T4" fmla="*/ 0 w 55"/>
                <a:gd name="T5" fmla="*/ 570 h 571"/>
                <a:gd name="T6" fmla="*/ 34 w 55"/>
                <a:gd name="T7" fmla="*/ 0 h 571"/>
                <a:gd name="T8" fmla="*/ 55 w 55"/>
                <a:gd name="T9" fmla="*/ 0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71">
                  <a:moveTo>
                    <a:pt x="55" y="0"/>
                  </a:moveTo>
                  <a:lnTo>
                    <a:pt x="20" y="571"/>
                  </a:lnTo>
                  <a:lnTo>
                    <a:pt x="0" y="570"/>
                  </a:lnTo>
                  <a:lnTo>
                    <a:pt x="34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5252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47" name="Rectangle 78"/>
            <p:cNvSpPr>
              <a:spLocks noChangeArrowheads="1"/>
            </p:cNvSpPr>
            <p:nvPr/>
          </p:nvSpPr>
          <p:spPr bwMode="auto">
            <a:xfrm>
              <a:off x="-3109913" y="8278813"/>
              <a:ext cx="400050" cy="2039938"/>
            </a:xfrm>
            <a:prstGeom prst="rect">
              <a:avLst/>
            </a:prstGeom>
            <a:solidFill>
              <a:srgbClr val="F1CA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48" name="Rectangle 79"/>
            <p:cNvSpPr>
              <a:spLocks noChangeArrowheads="1"/>
            </p:cNvSpPr>
            <p:nvPr/>
          </p:nvSpPr>
          <p:spPr bwMode="auto">
            <a:xfrm>
              <a:off x="-2730500" y="8278813"/>
              <a:ext cx="25400" cy="2039938"/>
            </a:xfrm>
            <a:prstGeom prst="rect">
              <a:avLst/>
            </a:prstGeom>
            <a:solidFill>
              <a:srgbClr val="E493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49" name="Oval 80"/>
            <p:cNvSpPr>
              <a:spLocks noChangeArrowheads="1"/>
            </p:cNvSpPr>
            <p:nvPr/>
          </p:nvSpPr>
          <p:spPr bwMode="auto">
            <a:xfrm>
              <a:off x="-2946400" y="8369300"/>
              <a:ext cx="77788" cy="77788"/>
            </a:xfrm>
            <a:prstGeom prst="ellipse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50" name="Rectangle 81"/>
            <p:cNvSpPr>
              <a:spLocks noChangeArrowheads="1"/>
            </p:cNvSpPr>
            <p:nvPr/>
          </p:nvSpPr>
          <p:spPr bwMode="auto">
            <a:xfrm>
              <a:off x="-3090863" y="8288338"/>
              <a:ext cx="3175" cy="2020888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51" name="Rectangle 82"/>
            <p:cNvSpPr>
              <a:spLocks noChangeArrowheads="1"/>
            </p:cNvSpPr>
            <p:nvPr/>
          </p:nvSpPr>
          <p:spPr bwMode="auto">
            <a:xfrm>
              <a:off x="-3109913" y="10306050"/>
              <a:ext cx="20638" cy="317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52" name="Rectangle 83"/>
            <p:cNvSpPr>
              <a:spLocks noChangeArrowheads="1"/>
            </p:cNvSpPr>
            <p:nvPr/>
          </p:nvSpPr>
          <p:spPr bwMode="auto">
            <a:xfrm>
              <a:off x="-3109913" y="10266363"/>
              <a:ext cx="20638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53" name="Rectangle 84"/>
            <p:cNvSpPr>
              <a:spLocks noChangeArrowheads="1"/>
            </p:cNvSpPr>
            <p:nvPr/>
          </p:nvSpPr>
          <p:spPr bwMode="auto">
            <a:xfrm>
              <a:off x="-3109913" y="10225088"/>
              <a:ext cx="20638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54" name="Rectangle 85"/>
            <p:cNvSpPr>
              <a:spLocks noChangeArrowheads="1"/>
            </p:cNvSpPr>
            <p:nvPr/>
          </p:nvSpPr>
          <p:spPr bwMode="auto">
            <a:xfrm>
              <a:off x="-3109913" y="10185400"/>
              <a:ext cx="20638" cy="317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55" name="Rectangle 86"/>
            <p:cNvSpPr>
              <a:spLocks noChangeArrowheads="1"/>
            </p:cNvSpPr>
            <p:nvPr/>
          </p:nvSpPr>
          <p:spPr bwMode="auto">
            <a:xfrm>
              <a:off x="-3109913" y="10144125"/>
              <a:ext cx="20638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56" name="Rectangle 87"/>
            <p:cNvSpPr>
              <a:spLocks noChangeArrowheads="1"/>
            </p:cNvSpPr>
            <p:nvPr/>
          </p:nvSpPr>
          <p:spPr bwMode="auto">
            <a:xfrm>
              <a:off x="-3109913" y="10104438"/>
              <a:ext cx="20638" cy="317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57" name="Rectangle 88"/>
            <p:cNvSpPr>
              <a:spLocks noChangeArrowheads="1"/>
            </p:cNvSpPr>
            <p:nvPr/>
          </p:nvSpPr>
          <p:spPr bwMode="auto">
            <a:xfrm>
              <a:off x="-3109913" y="10064750"/>
              <a:ext cx="20638" cy="317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58" name="Rectangle 89"/>
            <p:cNvSpPr>
              <a:spLocks noChangeArrowheads="1"/>
            </p:cNvSpPr>
            <p:nvPr/>
          </p:nvSpPr>
          <p:spPr bwMode="auto">
            <a:xfrm>
              <a:off x="-3109913" y="10023475"/>
              <a:ext cx="20638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59" name="Rectangle 90"/>
            <p:cNvSpPr>
              <a:spLocks noChangeArrowheads="1"/>
            </p:cNvSpPr>
            <p:nvPr/>
          </p:nvSpPr>
          <p:spPr bwMode="auto">
            <a:xfrm>
              <a:off x="-3109913" y="9982200"/>
              <a:ext cx="20638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60" name="Rectangle 91"/>
            <p:cNvSpPr>
              <a:spLocks noChangeArrowheads="1"/>
            </p:cNvSpPr>
            <p:nvPr/>
          </p:nvSpPr>
          <p:spPr bwMode="auto">
            <a:xfrm>
              <a:off x="-3109913" y="9942513"/>
              <a:ext cx="20638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61" name="Rectangle 92"/>
            <p:cNvSpPr>
              <a:spLocks noChangeArrowheads="1"/>
            </p:cNvSpPr>
            <p:nvPr/>
          </p:nvSpPr>
          <p:spPr bwMode="auto">
            <a:xfrm>
              <a:off x="-3109913" y="9901238"/>
              <a:ext cx="20638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62" name="Rectangle 93"/>
            <p:cNvSpPr>
              <a:spLocks noChangeArrowheads="1"/>
            </p:cNvSpPr>
            <p:nvPr/>
          </p:nvSpPr>
          <p:spPr bwMode="auto">
            <a:xfrm>
              <a:off x="-3109913" y="9861550"/>
              <a:ext cx="20638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63" name="Rectangle 94"/>
            <p:cNvSpPr>
              <a:spLocks noChangeArrowheads="1"/>
            </p:cNvSpPr>
            <p:nvPr/>
          </p:nvSpPr>
          <p:spPr bwMode="auto">
            <a:xfrm>
              <a:off x="-3109913" y="9821863"/>
              <a:ext cx="20638" cy="317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64" name="Rectangle 95"/>
            <p:cNvSpPr>
              <a:spLocks noChangeArrowheads="1"/>
            </p:cNvSpPr>
            <p:nvPr/>
          </p:nvSpPr>
          <p:spPr bwMode="auto">
            <a:xfrm>
              <a:off x="-3109913" y="9780588"/>
              <a:ext cx="20638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65" name="Rectangle 96"/>
            <p:cNvSpPr>
              <a:spLocks noChangeArrowheads="1"/>
            </p:cNvSpPr>
            <p:nvPr/>
          </p:nvSpPr>
          <p:spPr bwMode="auto">
            <a:xfrm>
              <a:off x="-3109913" y="9740900"/>
              <a:ext cx="20638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66" name="Rectangle 97"/>
            <p:cNvSpPr>
              <a:spLocks noChangeArrowheads="1"/>
            </p:cNvSpPr>
            <p:nvPr/>
          </p:nvSpPr>
          <p:spPr bwMode="auto">
            <a:xfrm>
              <a:off x="-3109913" y="9699625"/>
              <a:ext cx="20638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67" name="Rectangle 98"/>
            <p:cNvSpPr>
              <a:spLocks noChangeArrowheads="1"/>
            </p:cNvSpPr>
            <p:nvPr/>
          </p:nvSpPr>
          <p:spPr bwMode="auto">
            <a:xfrm>
              <a:off x="-3109913" y="9659938"/>
              <a:ext cx="20638" cy="317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68" name="Rectangle 99"/>
            <p:cNvSpPr>
              <a:spLocks noChangeArrowheads="1"/>
            </p:cNvSpPr>
            <p:nvPr/>
          </p:nvSpPr>
          <p:spPr bwMode="auto">
            <a:xfrm>
              <a:off x="-3109913" y="9620250"/>
              <a:ext cx="20638" cy="317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69" name="Rectangle 100"/>
            <p:cNvSpPr>
              <a:spLocks noChangeArrowheads="1"/>
            </p:cNvSpPr>
            <p:nvPr/>
          </p:nvSpPr>
          <p:spPr bwMode="auto">
            <a:xfrm>
              <a:off x="-3109913" y="9578975"/>
              <a:ext cx="20638" cy="317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70" name="Rectangle 101"/>
            <p:cNvSpPr>
              <a:spLocks noChangeArrowheads="1"/>
            </p:cNvSpPr>
            <p:nvPr/>
          </p:nvSpPr>
          <p:spPr bwMode="auto">
            <a:xfrm>
              <a:off x="-3109913" y="9539288"/>
              <a:ext cx="20638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71" name="Rectangle 102"/>
            <p:cNvSpPr>
              <a:spLocks noChangeArrowheads="1"/>
            </p:cNvSpPr>
            <p:nvPr/>
          </p:nvSpPr>
          <p:spPr bwMode="auto">
            <a:xfrm>
              <a:off x="-3109913" y="9498013"/>
              <a:ext cx="20638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72" name="Rectangle 103"/>
            <p:cNvSpPr>
              <a:spLocks noChangeArrowheads="1"/>
            </p:cNvSpPr>
            <p:nvPr/>
          </p:nvSpPr>
          <p:spPr bwMode="auto">
            <a:xfrm>
              <a:off x="-3109913" y="9458325"/>
              <a:ext cx="20638" cy="317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73" name="Rectangle 104"/>
            <p:cNvSpPr>
              <a:spLocks noChangeArrowheads="1"/>
            </p:cNvSpPr>
            <p:nvPr/>
          </p:nvSpPr>
          <p:spPr bwMode="auto">
            <a:xfrm>
              <a:off x="-3109913" y="9417050"/>
              <a:ext cx="20638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74" name="Rectangle 105"/>
            <p:cNvSpPr>
              <a:spLocks noChangeArrowheads="1"/>
            </p:cNvSpPr>
            <p:nvPr/>
          </p:nvSpPr>
          <p:spPr bwMode="auto">
            <a:xfrm>
              <a:off x="-3109913" y="9377363"/>
              <a:ext cx="20638" cy="317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75" name="Rectangle 106"/>
            <p:cNvSpPr>
              <a:spLocks noChangeArrowheads="1"/>
            </p:cNvSpPr>
            <p:nvPr/>
          </p:nvSpPr>
          <p:spPr bwMode="auto">
            <a:xfrm>
              <a:off x="-3109913" y="9337675"/>
              <a:ext cx="20638" cy="317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76" name="Rectangle 107"/>
            <p:cNvSpPr>
              <a:spLocks noChangeArrowheads="1"/>
            </p:cNvSpPr>
            <p:nvPr/>
          </p:nvSpPr>
          <p:spPr bwMode="auto">
            <a:xfrm>
              <a:off x="-3109913" y="9296400"/>
              <a:ext cx="20638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77" name="Rectangle 108"/>
            <p:cNvSpPr>
              <a:spLocks noChangeArrowheads="1"/>
            </p:cNvSpPr>
            <p:nvPr/>
          </p:nvSpPr>
          <p:spPr bwMode="auto">
            <a:xfrm>
              <a:off x="-3109913" y="9255125"/>
              <a:ext cx="20638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78" name="Rectangle 109"/>
            <p:cNvSpPr>
              <a:spLocks noChangeArrowheads="1"/>
            </p:cNvSpPr>
            <p:nvPr/>
          </p:nvSpPr>
          <p:spPr bwMode="auto">
            <a:xfrm>
              <a:off x="-3109913" y="9215438"/>
              <a:ext cx="20638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79" name="Rectangle 110"/>
            <p:cNvSpPr>
              <a:spLocks noChangeArrowheads="1"/>
            </p:cNvSpPr>
            <p:nvPr/>
          </p:nvSpPr>
          <p:spPr bwMode="auto">
            <a:xfrm>
              <a:off x="-3109913" y="9174163"/>
              <a:ext cx="20638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80" name="Rectangle 111"/>
            <p:cNvSpPr>
              <a:spLocks noChangeArrowheads="1"/>
            </p:cNvSpPr>
            <p:nvPr/>
          </p:nvSpPr>
          <p:spPr bwMode="auto">
            <a:xfrm>
              <a:off x="-3109913" y="9134475"/>
              <a:ext cx="20638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81" name="Rectangle 112"/>
            <p:cNvSpPr>
              <a:spLocks noChangeArrowheads="1"/>
            </p:cNvSpPr>
            <p:nvPr/>
          </p:nvSpPr>
          <p:spPr bwMode="auto">
            <a:xfrm>
              <a:off x="-3109913" y="9094788"/>
              <a:ext cx="20638" cy="317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82" name="Rectangle 113"/>
            <p:cNvSpPr>
              <a:spLocks noChangeArrowheads="1"/>
            </p:cNvSpPr>
            <p:nvPr/>
          </p:nvSpPr>
          <p:spPr bwMode="auto">
            <a:xfrm>
              <a:off x="-3109913" y="9053513"/>
              <a:ext cx="20638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83" name="Rectangle 114"/>
            <p:cNvSpPr>
              <a:spLocks noChangeArrowheads="1"/>
            </p:cNvSpPr>
            <p:nvPr/>
          </p:nvSpPr>
          <p:spPr bwMode="auto">
            <a:xfrm>
              <a:off x="-3109913" y="9013825"/>
              <a:ext cx="20638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84" name="Rectangle 115"/>
            <p:cNvSpPr>
              <a:spLocks noChangeArrowheads="1"/>
            </p:cNvSpPr>
            <p:nvPr/>
          </p:nvSpPr>
          <p:spPr bwMode="auto">
            <a:xfrm>
              <a:off x="-3109913" y="8972550"/>
              <a:ext cx="20638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85" name="Rectangle 116"/>
            <p:cNvSpPr>
              <a:spLocks noChangeArrowheads="1"/>
            </p:cNvSpPr>
            <p:nvPr/>
          </p:nvSpPr>
          <p:spPr bwMode="auto">
            <a:xfrm>
              <a:off x="-3109913" y="8932863"/>
              <a:ext cx="20638" cy="317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86" name="Rectangle 117"/>
            <p:cNvSpPr>
              <a:spLocks noChangeArrowheads="1"/>
            </p:cNvSpPr>
            <p:nvPr/>
          </p:nvSpPr>
          <p:spPr bwMode="auto">
            <a:xfrm>
              <a:off x="-3109913" y="8893175"/>
              <a:ext cx="20638" cy="317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87" name="Rectangle 118"/>
            <p:cNvSpPr>
              <a:spLocks noChangeArrowheads="1"/>
            </p:cNvSpPr>
            <p:nvPr/>
          </p:nvSpPr>
          <p:spPr bwMode="auto">
            <a:xfrm>
              <a:off x="-3109913" y="8851900"/>
              <a:ext cx="20638" cy="317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88" name="Rectangle 119"/>
            <p:cNvSpPr>
              <a:spLocks noChangeArrowheads="1"/>
            </p:cNvSpPr>
            <p:nvPr/>
          </p:nvSpPr>
          <p:spPr bwMode="auto">
            <a:xfrm>
              <a:off x="-3109913" y="8812213"/>
              <a:ext cx="20638" cy="317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89" name="Rectangle 120"/>
            <p:cNvSpPr>
              <a:spLocks noChangeArrowheads="1"/>
            </p:cNvSpPr>
            <p:nvPr/>
          </p:nvSpPr>
          <p:spPr bwMode="auto">
            <a:xfrm>
              <a:off x="-3109913" y="8770938"/>
              <a:ext cx="20638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90" name="Rectangle 121"/>
            <p:cNvSpPr>
              <a:spLocks noChangeArrowheads="1"/>
            </p:cNvSpPr>
            <p:nvPr/>
          </p:nvSpPr>
          <p:spPr bwMode="auto">
            <a:xfrm>
              <a:off x="-3109913" y="8731250"/>
              <a:ext cx="20638" cy="317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91" name="Rectangle 122"/>
            <p:cNvSpPr>
              <a:spLocks noChangeArrowheads="1"/>
            </p:cNvSpPr>
            <p:nvPr/>
          </p:nvSpPr>
          <p:spPr bwMode="auto">
            <a:xfrm>
              <a:off x="-3109913" y="8689975"/>
              <a:ext cx="20638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92" name="Rectangle 123"/>
            <p:cNvSpPr>
              <a:spLocks noChangeArrowheads="1"/>
            </p:cNvSpPr>
            <p:nvPr/>
          </p:nvSpPr>
          <p:spPr bwMode="auto">
            <a:xfrm>
              <a:off x="-3109913" y="8650288"/>
              <a:ext cx="20638" cy="317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93" name="Rectangle 124"/>
            <p:cNvSpPr>
              <a:spLocks noChangeArrowheads="1"/>
            </p:cNvSpPr>
            <p:nvPr/>
          </p:nvSpPr>
          <p:spPr bwMode="auto">
            <a:xfrm>
              <a:off x="-3109913" y="8610600"/>
              <a:ext cx="20638" cy="317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94" name="Rectangle 125"/>
            <p:cNvSpPr>
              <a:spLocks noChangeArrowheads="1"/>
            </p:cNvSpPr>
            <p:nvPr/>
          </p:nvSpPr>
          <p:spPr bwMode="auto">
            <a:xfrm>
              <a:off x="-3109913" y="8569325"/>
              <a:ext cx="20638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95" name="Rectangle 126"/>
            <p:cNvSpPr>
              <a:spLocks noChangeArrowheads="1"/>
            </p:cNvSpPr>
            <p:nvPr/>
          </p:nvSpPr>
          <p:spPr bwMode="auto">
            <a:xfrm>
              <a:off x="-3109913" y="8528050"/>
              <a:ext cx="20638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96" name="Rectangle 127"/>
            <p:cNvSpPr>
              <a:spLocks noChangeArrowheads="1"/>
            </p:cNvSpPr>
            <p:nvPr/>
          </p:nvSpPr>
          <p:spPr bwMode="auto">
            <a:xfrm>
              <a:off x="-3109913" y="8488363"/>
              <a:ext cx="20638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97" name="Rectangle 128"/>
            <p:cNvSpPr>
              <a:spLocks noChangeArrowheads="1"/>
            </p:cNvSpPr>
            <p:nvPr/>
          </p:nvSpPr>
          <p:spPr bwMode="auto">
            <a:xfrm>
              <a:off x="-3109913" y="8448675"/>
              <a:ext cx="20638" cy="317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98" name="Rectangle 129"/>
            <p:cNvSpPr>
              <a:spLocks noChangeArrowheads="1"/>
            </p:cNvSpPr>
            <p:nvPr/>
          </p:nvSpPr>
          <p:spPr bwMode="auto">
            <a:xfrm>
              <a:off x="-3109913" y="8407400"/>
              <a:ext cx="20638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99" name="Rectangle 130"/>
            <p:cNvSpPr>
              <a:spLocks noChangeArrowheads="1"/>
            </p:cNvSpPr>
            <p:nvPr/>
          </p:nvSpPr>
          <p:spPr bwMode="auto">
            <a:xfrm>
              <a:off x="-3109913" y="8367713"/>
              <a:ext cx="20638" cy="317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00" name="Rectangle 131"/>
            <p:cNvSpPr>
              <a:spLocks noChangeArrowheads="1"/>
            </p:cNvSpPr>
            <p:nvPr/>
          </p:nvSpPr>
          <p:spPr bwMode="auto">
            <a:xfrm>
              <a:off x="-3109913" y="8326438"/>
              <a:ext cx="20638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01" name="Rectangle 132"/>
            <p:cNvSpPr>
              <a:spLocks noChangeArrowheads="1"/>
            </p:cNvSpPr>
            <p:nvPr/>
          </p:nvSpPr>
          <p:spPr bwMode="auto">
            <a:xfrm>
              <a:off x="-3109913" y="8286750"/>
              <a:ext cx="20638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02" name="Rectangle 133"/>
            <p:cNvSpPr>
              <a:spLocks noChangeArrowheads="1"/>
            </p:cNvSpPr>
            <p:nvPr/>
          </p:nvSpPr>
          <p:spPr bwMode="auto">
            <a:xfrm>
              <a:off x="-3089275" y="10306050"/>
              <a:ext cx="42863" cy="317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03" name="Rectangle 134"/>
            <p:cNvSpPr>
              <a:spLocks noChangeArrowheads="1"/>
            </p:cNvSpPr>
            <p:nvPr/>
          </p:nvSpPr>
          <p:spPr bwMode="auto">
            <a:xfrm>
              <a:off x="-3089275" y="10104438"/>
              <a:ext cx="42863" cy="317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04" name="Rectangle 135"/>
            <p:cNvSpPr>
              <a:spLocks noChangeArrowheads="1"/>
            </p:cNvSpPr>
            <p:nvPr/>
          </p:nvSpPr>
          <p:spPr bwMode="auto">
            <a:xfrm>
              <a:off x="-3089275" y="9901238"/>
              <a:ext cx="42863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05" name="Rectangle 136"/>
            <p:cNvSpPr>
              <a:spLocks noChangeArrowheads="1"/>
            </p:cNvSpPr>
            <p:nvPr/>
          </p:nvSpPr>
          <p:spPr bwMode="auto">
            <a:xfrm>
              <a:off x="-3089275" y="9699625"/>
              <a:ext cx="42863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06" name="Rectangle 137"/>
            <p:cNvSpPr>
              <a:spLocks noChangeArrowheads="1"/>
            </p:cNvSpPr>
            <p:nvPr/>
          </p:nvSpPr>
          <p:spPr bwMode="auto">
            <a:xfrm>
              <a:off x="-3089275" y="9498013"/>
              <a:ext cx="42863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07" name="Rectangle 138"/>
            <p:cNvSpPr>
              <a:spLocks noChangeArrowheads="1"/>
            </p:cNvSpPr>
            <p:nvPr/>
          </p:nvSpPr>
          <p:spPr bwMode="auto">
            <a:xfrm>
              <a:off x="-3089275" y="9296400"/>
              <a:ext cx="42863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08" name="Rectangle 139"/>
            <p:cNvSpPr>
              <a:spLocks noChangeArrowheads="1"/>
            </p:cNvSpPr>
            <p:nvPr/>
          </p:nvSpPr>
          <p:spPr bwMode="auto">
            <a:xfrm>
              <a:off x="-3089275" y="9094788"/>
              <a:ext cx="42863" cy="317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09" name="Rectangle 140"/>
            <p:cNvSpPr>
              <a:spLocks noChangeArrowheads="1"/>
            </p:cNvSpPr>
            <p:nvPr/>
          </p:nvSpPr>
          <p:spPr bwMode="auto">
            <a:xfrm>
              <a:off x="-3089275" y="8893175"/>
              <a:ext cx="42863" cy="317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10" name="Rectangle 141"/>
            <p:cNvSpPr>
              <a:spLocks noChangeArrowheads="1"/>
            </p:cNvSpPr>
            <p:nvPr/>
          </p:nvSpPr>
          <p:spPr bwMode="auto">
            <a:xfrm>
              <a:off x="-3089275" y="8691563"/>
              <a:ext cx="42863" cy="317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11" name="Rectangle 142"/>
            <p:cNvSpPr>
              <a:spLocks noChangeArrowheads="1"/>
            </p:cNvSpPr>
            <p:nvPr/>
          </p:nvSpPr>
          <p:spPr bwMode="auto">
            <a:xfrm>
              <a:off x="-3089275" y="8488363"/>
              <a:ext cx="42863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12" name="Rectangle 143"/>
            <p:cNvSpPr>
              <a:spLocks noChangeArrowheads="1"/>
            </p:cNvSpPr>
            <p:nvPr/>
          </p:nvSpPr>
          <p:spPr bwMode="auto">
            <a:xfrm>
              <a:off x="-3089275" y="8286750"/>
              <a:ext cx="42863" cy="47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13" name="Freeform 144"/>
            <p:cNvSpPr/>
            <p:nvPr/>
          </p:nvSpPr>
          <p:spPr bwMode="auto">
            <a:xfrm>
              <a:off x="-3379788" y="9415463"/>
              <a:ext cx="1076325" cy="1706563"/>
            </a:xfrm>
            <a:custGeom>
              <a:avLst/>
              <a:gdLst>
                <a:gd name="T0" fmla="*/ 335 w 678"/>
                <a:gd name="T1" fmla="*/ 0 h 1075"/>
                <a:gd name="T2" fmla="*/ 0 w 678"/>
                <a:gd name="T3" fmla="*/ 0 h 1075"/>
                <a:gd name="T4" fmla="*/ 50 w 678"/>
                <a:gd name="T5" fmla="*/ 1075 h 1075"/>
                <a:gd name="T6" fmla="*/ 335 w 678"/>
                <a:gd name="T7" fmla="*/ 1075 h 1075"/>
                <a:gd name="T8" fmla="*/ 627 w 678"/>
                <a:gd name="T9" fmla="*/ 1075 h 1075"/>
                <a:gd name="T10" fmla="*/ 678 w 678"/>
                <a:gd name="T11" fmla="*/ 0 h 1075"/>
                <a:gd name="T12" fmla="*/ 335 w 678"/>
                <a:gd name="T13" fmla="*/ 0 h 10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8" h="1075">
                  <a:moveTo>
                    <a:pt x="335" y="0"/>
                  </a:moveTo>
                  <a:lnTo>
                    <a:pt x="0" y="0"/>
                  </a:lnTo>
                  <a:lnTo>
                    <a:pt x="50" y="1075"/>
                  </a:lnTo>
                  <a:lnTo>
                    <a:pt x="335" y="1075"/>
                  </a:lnTo>
                  <a:lnTo>
                    <a:pt x="627" y="1075"/>
                  </a:lnTo>
                  <a:lnTo>
                    <a:pt x="678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rgbClr val="E24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14" name="Freeform 145"/>
            <p:cNvSpPr/>
            <p:nvPr/>
          </p:nvSpPr>
          <p:spPr bwMode="auto">
            <a:xfrm>
              <a:off x="-3379788" y="9415463"/>
              <a:ext cx="531813" cy="1706563"/>
            </a:xfrm>
            <a:custGeom>
              <a:avLst/>
              <a:gdLst>
                <a:gd name="T0" fmla="*/ 0 w 335"/>
                <a:gd name="T1" fmla="*/ 0 h 1075"/>
                <a:gd name="T2" fmla="*/ 50 w 335"/>
                <a:gd name="T3" fmla="*/ 1075 h 1075"/>
                <a:gd name="T4" fmla="*/ 335 w 335"/>
                <a:gd name="T5" fmla="*/ 1075 h 1075"/>
                <a:gd name="T6" fmla="*/ 335 w 335"/>
                <a:gd name="T7" fmla="*/ 0 h 1075"/>
                <a:gd name="T8" fmla="*/ 0 w 335"/>
                <a:gd name="T9" fmla="*/ 0 h 10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5" h="1075">
                  <a:moveTo>
                    <a:pt x="0" y="0"/>
                  </a:moveTo>
                  <a:lnTo>
                    <a:pt x="50" y="1075"/>
                  </a:lnTo>
                  <a:lnTo>
                    <a:pt x="335" y="1075"/>
                  </a:lnTo>
                  <a:lnTo>
                    <a:pt x="33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57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15" name="Freeform 146"/>
            <p:cNvSpPr/>
            <p:nvPr/>
          </p:nvSpPr>
          <p:spPr bwMode="auto">
            <a:xfrm>
              <a:off x="-2847975" y="9415463"/>
              <a:ext cx="544513" cy="1706563"/>
            </a:xfrm>
            <a:custGeom>
              <a:avLst/>
              <a:gdLst>
                <a:gd name="T0" fmla="*/ 343 w 343"/>
                <a:gd name="T1" fmla="*/ 0 h 1075"/>
                <a:gd name="T2" fmla="*/ 0 w 343"/>
                <a:gd name="T3" fmla="*/ 0 h 1075"/>
                <a:gd name="T4" fmla="*/ 0 w 343"/>
                <a:gd name="T5" fmla="*/ 1075 h 1075"/>
                <a:gd name="T6" fmla="*/ 292 w 343"/>
                <a:gd name="T7" fmla="*/ 1075 h 1075"/>
                <a:gd name="T8" fmla="*/ 343 w 343"/>
                <a:gd name="T9" fmla="*/ 0 h 10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3" h="1075">
                  <a:moveTo>
                    <a:pt x="343" y="0"/>
                  </a:moveTo>
                  <a:lnTo>
                    <a:pt x="0" y="0"/>
                  </a:lnTo>
                  <a:lnTo>
                    <a:pt x="0" y="1075"/>
                  </a:lnTo>
                  <a:lnTo>
                    <a:pt x="292" y="1075"/>
                  </a:lnTo>
                  <a:lnTo>
                    <a:pt x="343" y="0"/>
                  </a:lnTo>
                  <a:close/>
                </a:path>
              </a:pathLst>
            </a:custGeom>
            <a:solidFill>
              <a:srgbClr val="E24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8" name="组合 115"/>
          <p:cNvGrpSpPr/>
          <p:nvPr/>
        </p:nvGrpSpPr>
        <p:grpSpPr>
          <a:xfrm>
            <a:off x="-1" y="284480"/>
            <a:ext cx="476251" cy="538480"/>
            <a:chOff x="0" y="284480"/>
            <a:chExt cx="457200" cy="538480"/>
          </a:xfrm>
        </p:grpSpPr>
        <p:sp>
          <p:nvSpPr>
            <p:cNvPr id="117" name="矩形 116"/>
            <p:cNvSpPr/>
            <p:nvPr/>
          </p:nvSpPr>
          <p:spPr>
            <a:xfrm>
              <a:off x="0" y="284480"/>
              <a:ext cx="284480" cy="538480"/>
            </a:xfrm>
            <a:prstGeom prst="rect">
              <a:avLst/>
            </a:prstGeom>
            <a:solidFill>
              <a:srgbClr val="94D2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18" name="矩形 117"/>
            <p:cNvSpPr/>
            <p:nvPr/>
          </p:nvSpPr>
          <p:spPr>
            <a:xfrm>
              <a:off x="345440" y="284480"/>
              <a:ext cx="111760" cy="538480"/>
            </a:xfrm>
            <a:prstGeom prst="rect">
              <a:avLst/>
            </a:prstGeom>
            <a:solidFill>
              <a:srgbClr val="94D2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628650" y="64198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1BD94E-AAB1-4AF8-9D1C-7ACFD8893B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4198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4198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DAC27C-B4FB-4C69-BE30-2ACA0FD5C2C4}" type="slidenum">
              <a:rPr lang="zh-CN" altLang="en-US" smtClean="0"/>
            </a:fld>
            <a:endParaRPr lang="zh-CN" altLang="en-US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476251" y="1133475"/>
            <a:ext cx="8139644" cy="52133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460944" y="188561"/>
            <a:ext cx="8175350" cy="7960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51435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>
              <a:lumMod val="50000"/>
            </a:schemeClr>
          </a:solidFill>
          <a:effectLst/>
          <a:latin typeface="+mj-ea"/>
          <a:ea typeface="+mj-ea"/>
          <a:cs typeface="+mj-cs"/>
        </a:defRPr>
      </a:lvl1pPr>
    </p:titleStyle>
    <p:bodyStyle>
      <a:lvl1pPr marL="271780" indent="-271780" algn="just" defTabSz="514350" rtl="0" eaLnBrk="1" latinLnBrk="0" hangingPunct="1">
        <a:lnSpc>
          <a:spcPct val="110000"/>
        </a:lnSpc>
        <a:spcBef>
          <a:spcPts val="900"/>
        </a:spcBef>
        <a:spcAft>
          <a:spcPts val="0"/>
        </a:spcAft>
        <a:buClr>
          <a:schemeClr val="accent1"/>
        </a:buClr>
        <a:buSzPct val="50000"/>
        <a:buFont typeface="Wingdings" panose="05000000000000000000" pitchFamily="2" charset="2"/>
        <a:buChar char="p"/>
        <a:defRPr lang="zh-CN" altLang="en-US" sz="2400" kern="1200" baseline="0" dirty="0" smtClean="0">
          <a:solidFill>
            <a:schemeClr val="accent1">
              <a:lumMod val="50000"/>
            </a:schemeClr>
          </a:solidFill>
          <a:latin typeface="+mn-ea"/>
          <a:ea typeface="+mn-ea"/>
          <a:cs typeface="+mn-cs"/>
        </a:defRPr>
      </a:lvl1pPr>
      <a:lvl2pPr marL="271780" indent="-271780" algn="just" defTabSz="514350" rtl="0" eaLnBrk="1" latinLnBrk="0" hangingPunct="1">
        <a:lnSpc>
          <a:spcPct val="120000"/>
        </a:lnSpc>
        <a:spcBef>
          <a:spcPts val="0"/>
        </a:spcBef>
        <a:spcAft>
          <a:spcPts val="9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6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64325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43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15760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41478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714251" y="4214818"/>
            <a:ext cx="3429749" cy="591299"/>
          </a:xfrm>
        </p:spPr>
        <p:txBody>
          <a:bodyPr/>
          <a:lstStyle/>
          <a:p>
            <a:r>
              <a:rPr sz="2600" b="1" dirty="0" smtClean="0">
                <a:solidFill>
                  <a:schemeClr val="accent6"/>
                </a:solidFill>
                <a:latin typeface="+mj-ea"/>
                <a:ea typeface="+mj-ea"/>
              </a:rPr>
              <a:t>之辨析并修改病句</a:t>
            </a:r>
            <a:endParaRPr lang="zh-CN" altLang="en-US" sz="2600" b="1" dirty="0">
              <a:solidFill>
                <a:schemeClr val="accent6"/>
              </a:solidFill>
              <a:latin typeface="+mj-ea"/>
              <a:ea typeface="+mj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dirty="0" smtClean="0"/>
              <a:t>高考复习专题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类型一：搭配不当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251" y="1133475"/>
            <a:ext cx="8139644" cy="1295393"/>
          </a:xfrm>
        </p:spPr>
        <p:txBody>
          <a:bodyPr/>
          <a:lstStyle/>
          <a:p>
            <a:r>
              <a:rPr lang="en-US" altLang="zh-CN" b="1" dirty="0" smtClean="0"/>
              <a:t>1.</a:t>
            </a:r>
            <a:r>
              <a:rPr b="1" dirty="0" smtClean="0"/>
              <a:t>主谓、谓宾、主宾搭配不当</a:t>
            </a:r>
            <a:endParaRPr lang="en-US" b="1" dirty="0" smtClean="0"/>
          </a:p>
          <a:p>
            <a:pPr>
              <a:buNone/>
            </a:pPr>
            <a:r>
              <a:rPr altLang="en-US" b="1" dirty="0" smtClean="0">
                <a:solidFill>
                  <a:schemeClr val="accent6"/>
                </a:solidFill>
              </a:rPr>
              <a:t>  判断方法：简化成分，重新阅读，看前后是否搭配</a:t>
            </a:r>
            <a:endParaRPr lang="en-US" altLang="en-US" b="1" dirty="0" smtClean="0">
              <a:solidFill>
                <a:schemeClr val="accent6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2910" y="2428868"/>
            <a:ext cx="7715304" cy="1012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200" b="1" dirty="0" smtClean="0">
                <a:solidFill>
                  <a:schemeClr val="accent1">
                    <a:lumMod val="50000"/>
                  </a:schemeClr>
                </a:solidFill>
              </a:rPr>
              <a:t>【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例</a:t>
            </a:r>
            <a:r>
              <a:rPr lang="en-US" altLang="zh-CN" sz="2200" b="1" dirty="0" smtClean="0">
                <a:solidFill>
                  <a:schemeClr val="accent1">
                    <a:lumMod val="50000"/>
                  </a:schemeClr>
                </a:solidFill>
              </a:rPr>
              <a:t>】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他多么想一个学习的机会呀</a:t>
            </a:r>
            <a:r>
              <a:rPr lang="zh-CN" altLang="en-US" sz="2200" b="1" dirty="0">
                <a:solidFill>
                  <a:schemeClr val="accent1">
                    <a:lumMod val="50000"/>
                  </a:schemeClr>
                </a:solidFill>
              </a:rPr>
              <a:t>！</a:t>
            </a:r>
            <a:endParaRPr lang="zh-CN" altLang="en-US" sz="2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endParaRPr lang="zh-CN" altLang="en-US" sz="2400" dirty="0" smtClean="0"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00166" y="3642354"/>
            <a:ext cx="2273379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</a:rPr>
              <a:t>→</a:t>
            </a:r>
            <a:r>
              <a:rPr lang="zh-CN" altLang="en-US" sz="2400" b="1" dirty="0" smtClean="0">
                <a:solidFill>
                  <a:schemeClr val="accent6"/>
                </a:solidFill>
              </a:rPr>
              <a:t>谓宾搭配不当</a:t>
            </a:r>
            <a:endParaRPr lang="zh-CN" altLang="en-US" sz="2400" b="1" dirty="0" smtClean="0">
              <a:solidFill>
                <a:schemeClr val="accent6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2910" y="3034727"/>
            <a:ext cx="7715304" cy="1012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200" b="1" dirty="0" smtClean="0">
                <a:solidFill>
                  <a:schemeClr val="accent1">
                    <a:lumMod val="50000"/>
                  </a:schemeClr>
                </a:solidFill>
              </a:rPr>
              <a:t>【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例</a:t>
            </a:r>
            <a:r>
              <a:rPr lang="en-US" altLang="zh-CN" sz="2200" b="1" dirty="0" smtClean="0">
                <a:solidFill>
                  <a:schemeClr val="accent1">
                    <a:lumMod val="50000"/>
                  </a:schemeClr>
                </a:solidFill>
              </a:rPr>
              <a:t>】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他想机会！</a:t>
            </a:r>
            <a:endParaRPr lang="zh-CN" altLang="en-US" sz="2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endParaRPr lang="zh-CN" altLang="en-US" sz="2400" dirty="0" smtClean="0">
              <a:latin typeface="+mj-ea"/>
              <a:ea typeface="+mj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571604" y="2928934"/>
            <a:ext cx="357190" cy="211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571604" y="2857496"/>
            <a:ext cx="357190" cy="211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428860" y="2928934"/>
            <a:ext cx="285752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任意多边形 11"/>
          <p:cNvSpPr/>
          <p:nvPr/>
        </p:nvSpPr>
        <p:spPr>
          <a:xfrm>
            <a:off x="4276047" y="2859227"/>
            <a:ext cx="438829" cy="141145"/>
          </a:xfrm>
          <a:custGeom>
            <a:avLst/>
            <a:gdLst>
              <a:gd name="connsiteX0" fmla="*/ 0 w 653143"/>
              <a:gd name="connsiteY0" fmla="*/ 26610 h 261257"/>
              <a:gd name="connsiteX1" fmla="*/ 72571 w 653143"/>
              <a:gd name="connsiteY1" fmla="*/ 215296 h 261257"/>
              <a:gd name="connsiteX2" fmla="*/ 145143 w 653143"/>
              <a:gd name="connsiteY2" fmla="*/ 41124 h 261257"/>
              <a:gd name="connsiteX3" fmla="*/ 232228 w 653143"/>
              <a:gd name="connsiteY3" fmla="*/ 244324 h 261257"/>
              <a:gd name="connsiteX4" fmla="*/ 319314 w 653143"/>
              <a:gd name="connsiteY4" fmla="*/ 26610 h 261257"/>
              <a:gd name="connsiteX5" fmla="*/ 391886 w 653143"/>
              <a:gd name="connsiteY5" fmla="*/ 258838 h 261257"/>
              <a:gd name="connsiteX6" fmla="*/ 464457 w 653143"/>
              <a:gd name="connsiteY6" fmla="*/ 41124 h 261257"/>
              <a:gd name="connsiteX7" fmla="*/ 522514 w 653143"/>
              <a:gd name="connsiteY7" fmla="*/ 215296 h 261257"/>
              <a:gd name="connsiteX8" fmla="*/ 580571 w 653143"/>
              <a:gd name="connsiteY8" fmla="*/ 55638 h 261257"/>
              <a:gd name="connsiteX9" fmla="*/ 580571 w 653143"/>
              <a:gd name="connsiteY9" fmla="*/ 26610 h 261257"/>
              <a:gd name="connsiteX10" fmla="*/ 609600 w 653143"/>
              <a:gd name="connsiteY10" fmla="*/ 215296 h 261257"/>
              <a:gd name="connsiteX11" fmla="*/ 653143 w 653143"/>
              <a:gd name="connsiteY11" fmla="*/ 41124 h 261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53143" h="261257">
                <a:moveTo>
                  <a:pt x="0" y="26610"/>
                </a:moveTo>
                <a:cubicBezTo>
                  <a:pt x="24190" y="119743"/>
                  <a:pt x="48381" y="212877"/>
                  <a:pt x="72571" y="215296"/>
                </a:cubicBezTo>
                <a:cubicBezTo>
                  <a:pt x="96761" y="217715"/>
                  <a:pt x="118534" y="36286"/>
                  <a:pt x="145143" y="41124"/>
                </a:cubicBezTo>
                <a:cubicBezTo>
                  <a:pt x="171753" y="45962"/>
                  <a:pt x="203200" y="246743"/>
                  <a:pt x="232228" y="244324"/>
                </a:cubicBezTo>
                <a:cubicBezTo>
                  <a:pt x="261257" y="241905"/>
                  <a:pt x="292704" y="24191"/>
                  <a:pt x="319314" y="26610"/>
                </a:cubicBezTo>
                <a:cubicBezTo>
                  <a:pt x="345924" y="29029"/>
                  <a:pt x="367696" y="256419"/>
                  <a:pt x="391886" y="258838"/>
                </a:cubicBezTo>
                <a:cubicBezTo>
                  <a:pt x="416076" y="261257"/>
                  <a:pt x="442686" y="48381"/>
                  <a:pt x="464457" y="41124"/>
                </a:cubicBezTo>
                <a:cubicBezTo>
                  <a:pt x="486228" y="33867"/>
                  <a:pt x="503162" y="212877"/>
                  <a:pt x="522514" y="215296"/>
                </a:cubicBezTo>
                <a:cubicBezTo>
                  <a:pt x="541866" y="217715"/>
                  <a:pt x="570895" y="87086"/>
                  <a:pt x="580571" y="55638"/>
                </a:cubicBezTo>
                <a:cubicBezTo>
                  <a:pt x="590247" y="24190"/>
                  <a:pt x="575733" y="0"/>
                  <a:pt x="580571" y="26610"/>
                </a:cubicBezTo>
                <a:cubicBezTo>
                  <a:pt x="585409" y="53220"/>
                  <a:pt x="597505" y="212877"/>
                  <a:pt x="609600" y="215296"/>
                </a:cubicBezTo>
                <a:cubicBezTo>
                  <a:pt x="621695" y="217715"/>
                  <a:pt x="637419" y="129419"/>
                  <a:pt x="653143" y="41124"/>
                </a:cubicBezTo>
              </a:path>
            </a:pathLst>
          </a:cu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类型一：搭配不当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251" y="1133475"/>
            <a:ext cx="8139644" cy="1295393"/>
          </a:xfrm>
        </p:spPr>
        <p:txBody>
          <a:bodyPr/>
          <a:lstStyle/>
          <a:p>
            <a:r>
              <a:rPr lang="en-US" altLang="zh-CN" b="1" dirty="0" smtClean="0"/>
              <a:t>1.</a:t>
            </a:r>
            <a:r>
              <a:rPr b="1" dirty="0" smtClean="0"/>
              <a:t>主谓、谓宾、主宾搭配不当</a:t>
            </a:r>
            <a:endParaRPr lang="en-US" b="1" dirty="0" smtClean="0"/>
          </a:p>
          <a:p>
            <a:pPr>
              <a:buNone/>
            </a:pPr>
            <a:r>
              <a:rPr altLang="en-US" b="1" dirty="0" smtClean="0">
                <a:solidFill>
                  <a:schemeClr val="accent6"/>
                </a:solidFill>
              </a:rPr>
              <a:t>  判断方法：简化成分，重新阅读，看前后是否搭配</a:t>
            </a:r>
            <a:endParaRPr lang="en-US" altLang="en-US" b="1" dirty="0" smtClean="0">
              <a:solidFill>
                <a:schemeClr val="accent6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2357431"/>
            <a:ext cx="7715304" cy="1012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200" b="1" dirty="0" smtClean="0">
                <a:solidFill>
                  <a:schemeClr val="accent1">
                    <a:lumMod val="50000"/>
                  </a:schemeClr>
                </a:solidFill>
              </a:rPr>
              <a:t>【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例</a:t>
            </a:r>
            <a:r>
              <a:rPr lang="en-US" altLang="zh-CN" sz="2200" b="1" dirty="0" smtClean="0">
                <a:solidFill>
                  <a:schemeClr val="accent1">
                    <a:lumMod val="50000"/>
                  </a:schemeClr>
                </a:solidFill>
              </a:rPr>
              <a:t>】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这最后一天的劳动是同学们最紧张、最愉快的一天。</a:t>
            </a:r>
            <a:endParaRPr lang="zh-CN" altLang="en-US" sz="2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endParaRPr lang="zh-CN" altLang="en-US" sz="2400" dirty="0" smtClean="0"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00166" y="3500438"/>
            <a:ext cx="2273379" cy="5277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</a:rPr>
              <a:t>→</a:t>
            </a:r>
            <a:r>
              <a:rPr lang="zh-CN" altLang="en-US" sz="2400" b="1" dirty="0" smtClean="0">
                <a:solidFill>
                  <a:schemeClr val="accent6"/>
                </a:solidFill>
              </a:rPr>
              <a:t>主宾搭配不当</a:t>
            </a:r>
            <a:endParaRPr lang="zh-CN" altLang="en-US" sz="2400" b="1" dirty="0" smtClean="0">
              <a:solidFill>
                <a:schemeClr val="accent6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1472" y="2891851"/>
            <a:ext cx="7715304" cy="965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200" b="1" dirty="0" smtClean="0">
                <a:solidFill>
                  <a:schemeClr val="accent1">
                    <a:lumMod val="50000"/>
                  </a:schemeClr>
                </a:solidFill>
              </a:rPr>
              <a:t>【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例</a:t>
            </a:r>
            <a:r>
              <a:rPr lang="en-US" altLang="zh-CN" sz="2200" b="1" dirty="0" smtClean="0">
                <a:solidFill>
                  <a:schemeClr val="accent1">
                    <a:lumMod val="50000"/>
                  </a:schemeClr>
                </a:solidFill>
              </a:rPr>
              <a:t>】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劳动是一天。</a:t>
            </a:r>
            <a:endParaRPr lang="zh-CN" altLang="en-US" sz="2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endParaRPr lang="zh-CN" altLang="en-US" sz="2400" dirty="0" smtClean="0">
              <a:latin typeface="+mj-ea"/>
              <a:ea typeface="+mj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286116" y="2857072"/>
            <a:ext cx="428628" cy="254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786182" y="2857496"/>
            <a:ext cx="357190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任意多边形 11"/>
          <p:cNvSpPr/>
          <p:nvPr/>
        </p:nvSpPr>
        <p:spPr>
          <a:xfrm>
            <a:off x="7215206" y="2857496"/>
            <a:ext cx="438829" cy="141145"/>
          </a:xfrm>
          <a:custGeom>
            <a:avLst/>
            <a:gdLst>
              <a:gd name="connsiteX0" fmla="*/ 0 w 653143"/>
              <a:gd name="connsiteY0" fmla="*/ 26610 h 261257"/>
              <a:gd name="connsiteX1" fmla="*/ 72571 w 653143"/>
              <a:gd name="connsiteY1" fmla="*/ 215296 h 261257"/>
              <a:gd name="connsiteX2" fmla="*/ 145143 w 653143"/>
              <a:gd name="connsiteY2" fmla="*/ 41124 h 261257"/>
              <a:gd name="connsiteX3" fmla="*/ 232228 w 653143"/>
              <a:gd name="connsiteY3" fmla="*/ 244324 h 261257"/>
              <a:gd name="connsiteX4" fmla="*/ 319314 w 653143"/>
              <a:gd name="connsiteY4" fmla="*/ 26610 h 261257"/>
              <a:gd name="connsiteX5" fmla="*/ 391886 w 653143"/>
              <a:gd name="connsiteY5" fmla="*/ 258838 h 261257"/>
              <a:gd name="connsiteX6" fmla="*/ 464457 w 653143"/>
              <a:gd name="connsiteY6" fmla="*/ 41124 h 261257"/>
              <a:gd name="connsiteX7" fmla="*/ 522514 w 653143"/>
              <a:gd name="connsiteY7" fmla="*/ 215296 h 261257"/>
              <a:gd name="connsiteX8" fmla="*/ 580571 w 653143"/>
              <a:gd name="connsiteY8" fmla="*/ 55638 h 261257"/>
              <a:gd name="connsiteX9" fmla="*/ 580571 w 653143"/>
              <a:gd name="connsiteY9" fmla="*/ 26610 h 261257"/>
              <a:gd name="connsiteX10" fmla="*/ 609600 w 653143"/>
              <a:gd name="connsiteY10" fmla="*/ 215296 h 261257"/>
              <a:gd name="connsiteX11" fmla="*/ 653143 w 653143"/>
              <a:gd name="connsiteY11" fmla="*/ 41124 h 261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53143" h="261257">
                <a:moveTo>
                  <a:pt x="0" y="26610"/>
                </a:moveTo>
                <a:cubicBezTo>
                  <a:pt x="24190" y="119743"/>
                  <a:pt x="48381" y="212877"/>
                  <a:pt x="72571" y="215296"/>
                </a:cubicBezTo>
                <a:cubicBezTo>
                  <a:pt x="96761" y="217715"/>
                  <a:pt x="118534" y="36286"/>
                  <a:pt x="145143" y="41124"/>
                </a:cubicBezTo>
                <a:cubicBezTo>
                  <a:pt x="171753" y="45962"/>
                  <a:pt x="203200" y="246743"/>
                  <a:pt x="232228" y="244324"/>
                </a:cubicBezTo>
                <a:cubicBezTo>
                  <a:pt x="261257" y="241905"/>
                  <a:pt x="292704" y="24191"/>
                  <a:pt x="319314" y="26610"/>
                </a:cubicBezTo>
                <a:cubicBezTo>
                  <a:pt x="345924" y="29029"/>
                  <a:pt x="367696" y="256419"/>
                  <a:pt x="391886" y="258838"/>
                </a:cubicBezTo>
                <a:cubicBezTo>
                  <a:pt x="416076" y="261257"/>
                  <a:pt x="442686" y="48381"/>
                  <a:pt x="464457" y="41124"/>
                </a:cubicBezTo>
                <a:cubicBezTo>
                  <a:pt x="486228" y="33867"/>
                  <a:pt x="503162" y="212877"/>
                  <a:pt x="522514" y="215296"/>
                </a:cubicBezTo>
                <a:cubicBezTo>
                  <a:pt x="541866" y="217715"/>
                  <a:pt x="570895" y="87086"/>
                  <a:pt x="580571" y="55638"/>
                </a:cubicBezTo>
                <a:cubicBezTo>
                  <a:pt x="590247" y="24190"/>
                  <a:pt x="575733" y="0"/>
                  <a:pt x="580571" y="26610"/>
                </a:cubicBezTo>
                <a:cubicBezTo>
                  <a:pt x="585409" y="53220"/>
                  <a:pt x="597505" y="212877"/>
                  <a:pt x="609600" y="215296"/>
                </a:cubicBezTo>
                <a:cubicBezTo>
                  <a:pt x="621695" y="217715"/>
                  <a:pt x="637419" y="129419"/>
                  <a:pt x="653143" y="41124"/>
                </a:cubicBezTo>
              </a:path>
            </a:pathLst>
          </a:cu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3286116" y="2928934"/>
            <a:ext cx="428628" cy="254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类型一：搭配不当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71472" y="2357430"/>
            <a:ext cx="7929618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判断以下句子的正误</a:t>
            </a:r>
            <a:endParaRPr lang="en-US" altLang="zh-CN" sz="2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（</a:t>
            </a:r>
            <a:r>
              <a:rPr lang="en-US" altLang="zh-CN" sz="2200" b="1" dirty="0" smtClean="0">
                <a:solidFill>
                  <a:schemeClr val="accent1">
                    <a:lumMod val="50000"/>
                  </a:schemeClr>
                </a:solidFill>
              </a:rPr>
              <a:t>1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）失眠是指因睡眠不足、质量不佳对身体产生损害而出现的不舒服的</a:t>
            </a:r>
            <a:r>
              <a:rPr lang="zh-CN" altLang="en-US" sz="2200" b="1" u="sng" dirty="0" smtClean="0">
                <a:solidFill>
                  <a:schemeClr val="accent1">
                    <a:lumMod val="50000"/>
                  </a:schemeClr>
                </a:solidFill>
              </a:rPr>
              <a:t>感觉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。</a:t>
            </a:r>
            <a:endParaRPr lang="en-US" altLang="zh-CN" sz="2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（</a:t>
            </a:r>
            <a:r>
              <a:rPr lang="en-US" altLang="zh-CN" sz="2200" b="1" dirty="0" smtClean="0">
                <a:solidFill>
                  <a:schemeClr val="accent1">
                    <a:lumMod val="50000"/>
                  </a:schemeClr>
                </a:solidFill>
              </a:rPr>
              <a:t>2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）失眠是指因睡眠不足、质量不佳对身体产生损害而出现的不舒服的</a:t>
            </a:r>
            <a:r>
              <a:rPr lang="zh-CN" altLang="en-US" sz="2200" b="1" u="sng" dirty="0" smtClean="0">
                <a:solidFill>
                  <a:schemeClr val="accent1">
                    <a:lumMod val="50000"/>
                  </a:schemeClr>
                </a:solidFill>
              </a:rPr>
              <a:t>病症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。</a:t>
            </a:r>
            <a:endParaRPr lang="zh-CN" altLang="en-US" sz="2200" b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858148" y="3143248"/>
            <a:ext cx="494046" cy="5277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chemeClr val="accent6"/>
                </a:solidFill>
              </a:rPr>
              <a:t>×</a:t>
            </a:r>
            <a:endParaRPr lang="zh-CN" altLang="en-US" sz="2400" b="1" dirty="0" smtClean="0">
              <a:solidFill>
                <a:schemeClr val="accent6"/>
              </a:solidFill>
            </a:endParaRPr>
          </a:p>
        </p:txBody>
      </p:sp>
      <p:sp>
        <p:nvSpPr>
          <p:cNvPr id="9" name="内容占位符 2"/>
          <p:cNvSpPr txBox="1"/>
          <p:nvPr/>
        </p:nvSpPr>
        <p:spPr>
          <a:xfrm>
            <a:off x="476251" y="1133475"/>
            <a:ext cx="8139644" cy="10096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71780" marR="0" lvl="0" indent="-271780" algn="just" defTabSz="514350" rtl="0" eaLnBrk="1" fontAlgn="auto" latinLnBrk="0" hangingPunct="1">
              <a:lnSpc>
                <a:spcPct val="11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p"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1.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主谓、谓宾、主宾搭配不当</a:t>
            </a:r>
            <a:endParaRPr kumimoji="0" lang="en-US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271780" marR="0" lvl="0" indent="-271780" algn="just" defTabSz="514350" rtl="0" eaLnBrk="1" fontAlgn="auto" latinLnBrk="0" hangingPunct="1">
              <a:lnSpc>
                <a:spcPct val="11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None/>
              <a:defRPr/>
            </a:pPr>
            <a:endParaRPr kumimoji="0" lang="en-US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29586" y="4214818"/>
            <a:ext cx="571504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accent6"/>
                </a:solidFill>
              </a:rPr>
              <a:t>√</a:t>
            </a:r>
            <a:endParaRPr lang="zh-CN" altLang="en-US" sz="2400" b="1" dirty="0" smtClean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类型一：搭配不当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251" y="1133475"/>
            <a:ext cx="8139644" cy="1009641"/>
          </a:xfrm>
        </p:spPr>
        <p:txBody>
          <a:bodyPr>
            <a:normAutofit lnSpcReduction="10000"/>
          </a:bodyPr>
          <a:lstStyle/>
          <a:p>
            <a:r>
              <a:rPr lang="en-US" altLang="zh-CN" b="1" dirty="0" smtClean="0"/>
              <a:t>1.</a:t>
            </a:r>
            <a:r>
              <a:rPr b="1" dirty="0" smtClean="0"/>
              <a:t>主谓、谓宾、主宾搭配不当</a:t>
            </a:r>
            <a:endParaRPr lang="en-US" altLang="zh-CN" b="1" dirty="0" smtClean="0"/>
          </a:p>
          <a:p>
            <a:r>
              <a:rPr lang="en-US" altLang="zh-CN" b="1" dirty="0" smtClean="0"/>
              <a:t>2.</a:t>
            </a:r>
            <a:r>
              <a:rPr b="1" dirty="0" smtClean="0"/>
              <a:t>修饰语与中心词搭配不当</a:t>
            </a:r>
            <a:endParaRPr lang="en-US" b="1" dirty="0" smtClean="0"/>
          </a:p>
          <a:p>
            <a:pPr>
              <a:buNone/>
            </a:pPr>
            <a:endParaRPr lang="en-US" altLang="en-US" b="1" dirty="0" smtClean="0">
              <a:solidFill>
                <a:schemeClr val="accent6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2357431"/>
            <a:ext cx="7715304" cy="965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200" b="1" dirty="0" smtClean="0">
                <a:solidFill>
                  <a:schemeClr val="accent1">
                    <a:lumMod val="50000"/>
                  </a:schemeClr>
                </a:solidFill>
              </a:rPr>
              <a:t>【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例</a:t>
            </a:r>
            <a:r>
              <a:rPr lang="en-US" altLang="zh-CN" sz="2200" b="1" dirty="0" smtClean="0">
                <a:solidFill>
                  <a:schemeClr val="accent1">
                    <a:lumMod val="50000"/>
                  </a:schemeClr>
                </a:solidFill>
              </a:rPr>
              <a:t>】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鲁迅表现出极大的爱国主义思想。</a:t>
            </a:r>
            <a:endParaRPr lang="zh-CN" altLang="en-US" sz="2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endParaRPr lang="zh-CN" altLang="en-US" sz="2400" dirty="0" smtClean="0"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00166" y="3143248"/>
            <a:ext cx="2273379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</a:rPr>
              <a:t>→</a:t>
            </a:r>
            <a:r>
              <a:rPr lang="zh-CN" altLang="en-US" sz="2400" b="1" dirty="0" smtClean="0">
                <a:solidFill>
                  <a:schemeClr val="accent6"/>
                </a:solidFill>
              </a:rPr>
              <a:t>定中搭配不当</a:t>
            </a:r>
            <a:endParaRPr lang="zh-CN" altLang="en-US" sz="2400" b="1" dirty="0" smtClean="0">
              <a:solidFill>
                <a:schemeClr val="accent6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27963" y="2143115"/>
            <a:ext cx="11010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×</a:t>
            </a:r>
            <a:endParaRPr lang="zh-CN" altLang="en-US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85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385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385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385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类型一：搭配不当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71472" y="2357431"/>
            <a:ext cx="7715304" cy="1012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200" b="1" dirty="0" smtClean="0">
                <a:solidFill>
                  <a:schemeClr val="accent1">
                    <a:lumMod val="50000"/>
                  </a:schemeClr>
                </a:solidFill>
              </a:rPr>
              <a:t>【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例</a:t>
            </a:r>
            <a:r>
              <a:rPr lang="en-US" altLang="zh-CN" sz="2200" b="1" dirty="0" smtClean="0">
                <a:solidFill>
                  <a:schemeClr val="accent1">
                    <a:lumMod val="50000"/>
                  </a:schemeClr>
                </a:solidFill>
              </a:rPr>
              <a:t>】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每个人都必须深刻地建设社会主义现代化。</a:t>
            </a:r>
            <a:endParaRPr lang="zh-CN" altLang="en-US" sz="2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endParaRPr lang="zh-CN" altLang="en-US" sz="2400" dirty="0" smtClean="0"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00166" y="3286124"/>
            <a:ext cx="2273379" cy="5277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</a:rPr>
              <a:t>→</a:t>
            </a:r>
            <a:r>
              <a:rPr lang="zh-CN" altLang="en-US" sz="2400" b="1" dirty="0" smtClean="0">
                <a:solidFill>
                  <a:schemeClr val="accent6"/>
                </a:solidFill>
              </a:rPr>
              <a:t>状中搭配不当</a:t>
            </a:r>
            <a:endParaRPr lang="zh-CN" altLang="en-US" sz="2400" b="1" dirty="0" smtClean="0">
              <a:solidFill>
                <a:schemeClr val="accent6"/>
              </a:solidFill>
            </a:endParaRPr>
          </a:p>
        </p:txBody>
      </p:sp>
      <p:sp>
        <p:nvSpPr>
          <p:cNvPr id="9" name="内容占位符 2"/>
          <p:cNvSpPr txBox="1"/>
          <p:nvPr/>
        </p:nvSpPr>
        <p:spPr>
          <a:xfrm>
            <a:off x="476251" y="1133475"/>
            <a:ext cx="8139644" cy="100964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271780" marR="0" lvl="0" indent="-271780" algn="just" defTabSz="514350" rtl="0" eaLnBrk="1" fontAlgn="auto" latinLnBrk="0" hangingPunct="1">
              <a:lnSpc>
                <a:spcPct val="11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p"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1.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主谓、谓宾、主宾搭配不当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271780" marR="0" lvl="0" indent="-271780" algn="just" defTabSz="514350" rtl="0" eaLnBrk="1" fontAlgn="auto" latinLnBrk="0" hangingPunct="1">
              <a:lnSpc>
                <a:spcPct val="11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p"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2.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修饰语与中心词搭配不当</a:t>
            </a:r>
            <a:endParaRPr kumimoji="0" lang="en-US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271780" marR="0" lvl="0" indent="-271780" algn="just" defTabSz="514350" rtl="0" eaLnBrk="1" fontAlgn="auto" latinLnBrk="0" hangingPunct="1">
              <a:lnSpc>
                <a:spcPct val="11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None/>
              <a:defRPr/>
            </a:pPr>
            <a:endParaRPr kumimoji="0" lang="en-US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85153" y="2143115"/>
            <a:ext cx="11010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×</a:t>
            </a:r>
            <a:endParaRPr lang="zh-CN" altLang="en-US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85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385" decel="100000"/>
                                        <p:tgtEl>
                                          <p:spTgt spid="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385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385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类型一：搭配不当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71472" y="2357430"/>
            <a:ext cx="7929618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判断以下句子的正误</a:t>
            </a:r>
            <a:endParaRPr lang="en-US" altLang="zh-CN" sz="2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（</a:t>
            </a:r>
            <a:r>
              <a:rPr lang="en-US" altLang="zh-CN" sz="2200" b="1" dirty="0" smtClean="0">
                <a:solidFill>
                  <a:schemeClr val="accent1">
                    <a:lumMod val="50000"/>
                  </a:schemeClr>
                </a:solidFill>
              </a:rPr>
              <a:t>1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）据悉，一种新型的袖珍电脑将亮相本届科博会，它采用语音输入、太阳能供电，具有高雅、时尚、方便、环保的</a:t>
            </a:r>
            <a:r>
              <a:rPr lang="zh-CN" altLang="en-US" sz="2200" b="1" u="sng" dirty="0" smtClean="0">
                <a:solidFill>
                  <a:schemeClr val="accent1">
                    <a:lumMod val="50000"/>
                  </a:schemeClr>
                </a:solidFill>
              </a:rPr>
              <a:t>作用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。</a:t>
            </a:r>
            <a:endParaRPr lang="en-US" altLang="zh-CN" sz="2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（</a:t>
            </a:r>
            <a:r>
              <a:rPr lang="en-US" altLang="zh-CN" sz="2200" b="1" dirty="0" smtClean="0">
                <a:solidFill>
                  <a:schemeClr val="accent1">
                    <a:lumMod val="50000"/>
                  </a:schemeClr>
                </a:solidFill>
              </a:rPr>
              <a:t>2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）据悉，一种新型的袖珍电脑将亮相本届科博会，它采用语音输入、太阳能供电，具有高雅、时尚、方便、环保的</a:t>
            </a:r>
            <a:r>
              <a:rPr lang="zh-CN" altLang="en-US" sz="2200" b="1" u="sng" dirty="0" smtClean="0">
                <a:solidFill>
                  <a:schemeClr val="accent1">
                    <a:lumMod val="50000"/>
                  </a:schemeClr>
                </a:solidFill>
              </a:rPr>
              <a:t>特点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。</a:t>
            </a:r>
            <a:endParaRPr lang="zh-CN" altLang="en-US" sz="2200" b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8007044" y="3214686"/>
            <a:ext cx="494046" cy="5277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chemeClr val="accent6"/>
                </a:solidFill>
              </a:rPr>
              <a:t>×</a:t>
            </a:r>
            <a:endParaRPr lang="zh-CN" altLang="en-US" sz="2400" b="1" dirty="0" smtClean="0">
              <a:solidFill>
                <a:schemeClr val="accent6"/>
              </a:solidFill>
            </a:endParaRPr>
          </a:p>
        </p:txBody>
      </p:sp>
      <p:sp>
        <p:nvSpPr>
          <p:cNvPr id="9" name="内容占位符 2"/>
          <p:cNvSpPr txBox="1"/>
          <p:nvPr/>
        </p:nvSpPr>
        <p:spPr>
          <a:xfrm>
            <a:off x="476251" y="1133475"/>
            <a:ext cx="8139644" cy="100964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271780" marR="0" lvl="0" indent="-271780" algn="just" defTabSz="514350" rtl="0" eaLnBrk="1" fontAlgn="auto" latinLnBrk="0" hangingPunct="1">
              <a:lnSpc>
                <a:spcPct val="11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p"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1.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主谓、谓宾、主宾搭配不当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271780" marR="0" lvl="0" indent="-271780" algn="just" defTabSz="514350" rtl="0" eaLnBrk="1" fontAlgn="auto" latinLnBrk="0" hangingPunct="1">
              <a:lnSpc>
                <a:spcPct val="11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p"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2.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修饰语与中心词搭配不当</a:t>
            </a:r>
            <a:endParaRPr kumimoji="0" lang="en-US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271780" marR="0" lvl="0" indent="-271780" algn="just" defTabSz="514350" rtl="0" eaLnBrk="1" fontAlgn="auto" latinLnBrk="0" hangingPunct="1">
              <a:lnSpc>
                <a:spcPct val="11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None/>
              <a:defRPr/>
            </a:pPr>
            <a:endParaRPr kumimoji="0" lang="en-US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43900" y="4071942"/>
            <a:ext cx="571504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accent6"/>
                </a:solidFill>
              </a:rPr>
              <a:t>√</a:t>
            </a:r>
            <a:endParaRPr lang="zh-CN" altLang="en-US" sz="2400" b="1" dirty="0" smtClean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类型一：搭配不当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2910" y="2285992"/>
            <a:ext cx="8139644" cy="114300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b="1" dirty="0" smtClean="0">
                <a:solidFill>
                  <a:schemeClr val="accent6"/>
                </a:solidFill>
              </a:rPr>
              <a:t>判断方法：</a:t>
            </a:r>
            <a:endParaRPr b="1" dirty="0" smtClean="0">
              <a:solidFill>
                <a:schemeClr val="accent6"/>
              </a:solidFill>
            </a:endParaRPr>
          </a:p>
          <a:p>
            <a:pPr>
              <a:buNone/>
            </a:pPr>
            <a:r>
              <a:rPr b="1" dirty="0" smtClean="0">
                <a:solidFill>
                  <a:schemeClr val="accent6"/>
                </a:solidFill>
              </a:rPr>
              <a:t>关注重点词（是否、能否、有无、和、以及等）以及“、”</a:t>
            </a:r>
            <a:endParaRPr lang="en-US" altLang="en-US" b="1" dirty="0" smtClean="0">
              <a:solidFill>
                <a:schemeClr val="accent6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3279206"/>
            <a:ext cx="7715304" cy="1012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200" b="1" dirty="0" smtClean="0">
                <a:solidFill>
                  <a:schemeClr val="accent1">
                    <a:lumMod val="50000"/>
                  </a:schemeClr>
                </a:solidFill>
              </a:rPr>
              <a:t>【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例</a:t>
            </a:r>
            <a:r>
              <a:rPr lang="en-US" altLang="zh-CN" sz="2200" b="1" dirty="0" smtClean="0">
                <a:solidFill>
                  <a:schemeClr val="accent1">
                    <a:lumMod val="50000"/>
                  </a:schemeClr>
                </a:solidFill>
              </a:rPr>
              <a:t>】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干部作风是否深入是做好生产救灾工作的关键。</a:t>
            </a:r>
            <a:endParaRPr lang="zh-CN" altLang="en-US" sz="2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endParaRPr lang="zh-CN" altLang="en-US" sz="2400" dirty="0" smtClean="0">
              <a:latin typeface="+mj-ea"/>
              <a:ea typeface="+mj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8696" y="4065023"/>
            <a:ext cx="7715304" cy="185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干部作风深入                干部作风不深入</a:t>
            </a:r>
            <a:endParaRPr lang="en-US" altLang="zh-CN" sz="2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endParaRPr lang="en-US" altLang="zh-CN" sz="2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             “做好生产救灾工作”</a:t>
            </a:r>
            <a:endParaRPr lang="en-US" altLang="zh-CN" sz="2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</a:rPr>
              <a:t>→</a:t>
            </a:r>
            <a:r>
              <a:rPr lang="zh-CN" altLang="en-US" sz="2200" b="1" dirty="0" smtClean="0">
                <a:solidFill>
                  <a:schemeClr val="accent6"/>
                </a:solidFill>
              </a:rPr>
              <a:t>一面与两面搭配不当</a:t>
            </a:r>
            <a:endParaRPr lang="en-US" altLang="zh-CN" sz="2200" b="1" dirty="0" smtClean="0">
              <a:solidFill>
                <a:schemeClr val="accent6"/>
              </a:solidFill>
            </a:endParaRPr>
          </a:p>
        </p:txBody>
      </p:sp>
      <p:sp>
        <p:nvSpPr>
          <p:cNvPr id="9" name="KSO_Shape"/>
          <p:cNvSpPr/>
          <p:nvPr/>
        </p:nvSpPr>
        <p:spPr>
          <a:xfrm rot="3228808">
            <a:off x="2105677" y="4613619"/>
            <a:ext cx="486600" cy="373060"/>
          </a:xfrm>
          <a:custGeom>
            <a:avLst/>
            <a:gdLst>
              <a:gd name="connsiteX0" fmla="*/ 4710315 w 7544313"/>
              <a:gd name="connsiteY0" fmla="*/ 0 h 5784389"/>
              <a:gd name="connsiteX1" fmla="*/ 5164538 w 7544313"/>
              <a:gd name="connsiteY1" fmla="*/ 188144 h 5784389"/>
              <a:gd name="connsiteX2" fmla="*/ 7343753 w 7544313"/>
              <a:gd name="connsiteY2" fmla="*/ 2367358 h 5784389"/>
              <a:gd name="connsiteX3" fmla="*/ 7428050 w 7544313"/>
              <a:gd name="connsiteY3" fmla="*/ 2469120 h 5784389"/>
              <a:gd name="connsiteX4" fmla="*/ 7438311 w 7544313"/>
              <a:gd name="connsiteY4" fmla="*/ 2487626 h 5784389"/>
              <a:gd name="connsiteX5" fmla="*/ 7479289 w 7544313"/>
              <a:gd name="connsiteY5" fmla="*/ 2563973 h 5784389"/>
              <a:gd name="connsiteX6" fmla="*/ 7544313 w 7544313"/>
              <a:gd name="connsiteY6" fmla="*/ 2891210 h 5784389"/>
              <a:gd name="connsiteX7" fmla="*/ 7479289 w 7544313"/>
              <a:gd name="connsiteY7" fmla="*/ 3218447 h 5784389"/>
              <a:gd name="connsiteX8" fmla="*/ 7454433 w 7544313"/>
              <a:gd name="connsiteY8" fmla="*/ 3276193 h 5784389"/>
              <a:gd name="connsiteX9" fmla="*/ 7421357 w 7544313"/>
              <a:gd name="connsiteY9" fmla="*/ 3318247 h 5784389"/>
              <a:gd name="connsiteX10" fmla="*/ 7325947 w 7544313"/>
              <a:gd name="connsiteY10" fmla="*/ 3417030 h 5784389"/>
              <a:gd name="connsiteX11" fmla="*/ 5146732 w 7544313"/>
              <a:gd name="connsiteY11" fmla="*/ 5596244 h 5784389"/>
              <a:gd name="connsiteX12" fmla="*/ 4238287 w 7544313"/>
              <a:gd name="connsiteY12" fmla="*/ 5596244 h 5784389"/>
              <a:gd name="connsiteX13" fmla="*/ 4238287 w 7544313"/>
              <a:gd name="connsiteY13" fmla="*/ 4687801 h 5784389"/>
              <a:gd name="connsiteX14" fmla="*/ 5378425 w 7544313"/>
              <a:gd name="connsiteY14" fmla="*/ 3547663 h 5784389"/>
              <a:gd name="connsiteX15" fmla="*/ 642367 w 7544313"/>
              <a:gd name="connsiteY15" fmla="*/ 3547663 h 5784389"/>
              <a:gd name="connsiteX16" fmla="*/ 0 w 7544313"/>
              <a:gd name="connsiteY16" fmla="*/ 2905296 h 5784389"/>
              <a:gd name="connsiteX17" fmla="*/ 642367 w 7544313"/>
              <a:gd name="connsiteY17" fmla="*/ 2262930 h 5784389"/>
              <a:gd name="connsiteX18" fmla="*/ 5422435 w 7544313"/>
              <a:gd name="connsiteY18" fmla="*/ 2262930 h 5784389"/>
              <a:gd name="connsiteX19" fmla="*/ 4256093 w 7544313"/>
              <a:gd name="connsiteY19" fmla="*/ 1096587 h 5784389"/>
              <a:gd name="connsiteX20" fmla="*/ 4256093 w 7544313"/>
              <a:gd name="connsiteY20" fmla="*/ 188144 h 5784389"/>
              <a:gd name="connsiteX21" fmla="*/ 4710315 w 7544313"/>
              <a:gd name="connsiteY21" fmla="*/ 0 h 5784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544313" h="5784389">
                <a:moveTo>
                  <a:pt x="4710315" y="0"/>
                </a:moveTo>
                <a:cubicBezTo>
                  <a:pt x="4874713" y="0"/>
                  <a:pt x="5039107" y="62713"/>
                  <a:pt x="5164538" y="188144"/>
                </a:cubicBezTo>
                <a:lnTo>
                  <a:pt x="7343753" y="2367358"/>
                </a:lnTo>
                <a:cubicBezTo>
                  <a:pt x="7375110" y="2398716"/>
                  <a:pt x="7403341" y="2432905"/>
                  <a:pt x="7428050" y="2469120"/>
                </a:cubicBezTo>
                <a:lnTo>
                  <a:pt x="7438311" y="2487626"/>
                </a:lnTo>
                <a:lnTo>
                  <a:pt x="7479289" y="2563973"/>
                </a:lnTo>
                <a:cubicBezTo>
                  <a:pt x="7520342" y="2657385"/>
                  <a:pt x="7544313" y="2769994"/>
                  <a:pt x="7544313" y="2891210"/>
                </a:cubicBezTo>
                <a:cubicBezTo>
                  <a:pt x="7544313" y="3012426"/>
                  <a:pt x="7520342" y="3125035"/>
                  <a:pt x="7479289" y="3218447"/>
                </a:cubicBezTo>
                <a:lnTo>
                  <a:pt x="7454433" y="3276193"/>
                </a:lnTo>
                <a:lnTo>
                  <a:pt x="7421357" y="3318247"/>
                </a:lnTo>
                <a:cubicBezTo>
                  <a:pt x="7391886" y="3351882"/>
                  <a:pt x="7357304" y="3385674"/>
                  <a:pt x="7325947" y="3417030"/>
                </a:cubicBezTo>
                <a:lnTo>
                  <a:pt x="5146732" y="5596244"/>
                </a:lnTo>
                <a:cubicBezTo>
                  <a:pt x="4895873" y="5847104"/>
                  <a:pt x="4489147" y="5847104"/>
                  <a:pt x="4238287" y="5596244"/>
                </a:cubicBezTo>
                <a:cubicBezTo>
                  <a:pt x="3987430" y="5345384"/>
                  <a:pt x="3987430" y="4938661"/>
                  <a:pt x="4238287" y="4687801"/>
                </a:cubicBezTo>
                <a:lnTo>
                  <a:pt x="5378425" y="3547663"/>
                </a:lnTo>
                <a:lnTo>
                  <a:pt x="642367" y="3547663"/>
                </a:lnTo>
                <a:cubicBezTo>
                  <a:pt x="287598" y="3547663"/>
                  <a:pt x="0" y="3260065"/>
                  <a:pt x="0" y="2905296"/>
                </a:cubicBezTo>
                <a:cubicBezTo>
                  <a:pt x="0" y="2550527"/>
                  <a:pt x="287598" y="2262930"/>
                  <a:pt x="642367" y="2262930"/>
                </a:cubicBezTo>
                <a:lnTo>
                  <a:pt x="5422435" y="2262930"/>
                </a:lnTo>
                <a:lnTo>
                  <a:pt x="4256093" y="1096587"/>
                </a:lnTo>
                <a:cubicBezTo>
                  <a:pt x="4005235" y="845727"/>
                  <a:pt x="4005235" y="439004"/>
                  <a:pt x="4256093" y="188144"/>
                </a:cubicBezTo>
                <a:cubicBezTo>
                  <a:pt x="4381524" y="62713"/>
                  <a:pt x="4545918" y="0"/>
                  <a:pt x="471031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内容占位符 2"/>
          <p:cNvSpPr txBox="1"/>
          <p:nvPr/>
        </p:nvSpPr>
        <p:spPr>
          <a:xfrm>
            <a:off x="476251" y="1133475"/>
            <a:ext cx="8139644" cy="1223955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marL="271780" marR="0" lvl="0" indent="-271780" algn="just" defTabSz="514350" rtl="0" eaLnBrk="1" fontAlgn="auto" latinLnBrk="0" hangingPunct="1">
              <a:lnSpc>
                <a:spcPct val="11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p"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1.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主谓、谓宾、主宾搭配不当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271780" marR="0" lvl="0" indent="-271780" algn="just" defTabSz="514350" rtl="0" eaLnBrk="1" fontAlgn="auto" latinLnBrk="0" hangingPunct="1">
              <a:lnSpc>
                <a:spcPct val="11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p"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2.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修饰语与中心词搭配不当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271780" marR="0" lvl="0" indent="-271780" algn="just" defTabSz="514350" rtl="0" eaLnBrk="1" fontAlgn="auto" latinLnBrk="0" hangingPunct="1">
              <a:lnSpc>
                <a:spcPct val="11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p"/>
              <a:defRPr/>
            </a:pPr>
            <a:r>
              <a:rPr lang="en-US" altLang="en-US" sz="2400" b="1" dirty="0" smtClean="0">
                <a:solidFill>
                  <a:schemeClr val="accent1">
                    <a:lumMod val="50000"/>
                  </a:schemeClr>
                </a:solidFill>
                <a:latin typeface="+mn-ea"/>
              </a:rPr>
              <a:t>3.</a:t>
            </a:r>
            <a:r>
              <a:rPr lang="zh-CN" altLang="en-US" sz="2400" b="1" dirty="0" smtClean="0">
                <a:solidFill>
                  <a:schemeClr val="accent1">
                    <a:lumMod val="50000"/>
                  </a:schemeClr>
                </a:solidFill>
                <a:latin typeface="+mn-ea"/>
              </a:rPr>
              <a:t>一面与两面搭配不当</a:t>
            </a:r>
            <a:endParaRPr kumimoji="0" lang="en-US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271780" marR="0" lvl="0" indent="-271780" algn="just" defTabSz="514350" rtl="0" eaLnBrk="1" fontAlgn="auto" latinLnBrk="0" hangingPunct="1">
              <a:lnSpc>
                <a:spcPct val="11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None/>
              <a:defRPr/>
            </a:pPr>
            <a:endParaRPr kumimoji="0" lang="en-US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3" name="KSO_Shape"/>
          <p:cNvSpPr/>
          <p:nvPr/>
        </p:nvSpPr>
        <p:spPr>
          <a:xfrm rot="8112035">
            <a:off x="4739005" y="4653188"/>
            <a:ext cx="486600" cy="373060"/>
          </a:xfrm>
          <a:custGeom>
            <a:avLst/>
            <a:gdLst>
              <a:gd name="connsiteX0" fmla="*/ 4710315 w 7544313"/>
              <a:gd name="connsiteY0" fmla="*/ 0 h 5784389"/>
              <a:gd name="connsiteX1" fmla="*/ 5164538 w 7544313"/>
              <a:gd name="connsiteY1" fmla="*/ 188144 h 5784389"/>
              <a:gd name="connsiteX2" fmla="*/ 7343753 w 7544313"/>
              <a:gd name="connsiteY2" fmla="*/ 2367358 h 5784389"/>
              <a:gd name="connsiteX3" fmla="*/ 7428050 w 7544313"/>
              <a:gd name="connsiteY3" fmla="*/ 2469120 h 5784389"/>
              <a:gd name="connsiteX4" fmla="*/ 7438311 w 7544313"/>
              <a:gd name="connsiteY4" fmla="*/ 2487626 h 5784389"/>
              <a:gd name="connsiteX5" fmla="*/ 7479289 w 7544313"/>
              <a:gd name="connsiteY5" fmla="*/ 2563973 h 5784389"/>
              <a:gd name="connsiteX6" fmla="*/ 7544313 w 7544313"/>
              <a:gd name="connsiteY6" fmla="*/ 2891210 h 5784389"/>
              <a:gd name="connsiteX7" fmla="*/ 7479289 w 7544313"/>
              <a:gd name="connsiteY7" fmla="*/ 3218447 h 5784389"/>
              <a:gd name="connsiteX8" fmla="*/ 7454433 w 7544313"/>
              <a:gd name="connsiteY8" fmla="*/ 3276193 h 5784389"/>
              <a:gd name="connsiteX9" fmla="*/ 7421357 w 7544313"/>
              <a:gd name="connsiteY9" fmla="*/ 3318247 h 5784389"/>
              <a:gd name="connsiteX10" fmla="*/ 7325947 w 7544313"/>
              <a:gd name="connsiteY10" fmla="*/ 3417030 h 5784389"/>
              <a:gd name="connsiteX11" fmla="*/ 5146732 w 7544313"/>
              <a:gd name="connsiteY11" fmla="*/ 5596244 h 5784389"/>
              <a:gd name="connsiteX12" fmla="*/ 4238287 w 7544313"/>
              <a:gd name="connsiteY12" fmla="*/ 5596244 h 5784389"/>
              <a:gd name="connsiteX13" fmla="*/ 4238287 w 7544313"/>
              <a:gd name="connsiteY13" fmla="*/ 4687801 h 5784389"/>
              <a:gd name="connsiteX14" fmla="*/ 5378425 w 7544313"/>
              <a:gd name="connsiteY14" fmla="*/ 3547663 h 5784389"/>
              <a:gd name="connsiteX15" fmla="*/ 642367 w 7544313"/>
              <a:gd name="connsiteY15" fmla="*/ 3547663 h 5784389"/>
              <a:gd name="connsiteX16" fmla="*/ 0 w 7544313"/>
              <a:gd name="connsiteY16" fmla="*/ 2905296 h 5784389"/>
              <a:gd name="connsiteX17" fmla="*/ 642367 w 7544313"/>
              <a:gd name="connsiteY17" fmla="*/ 2262930 h 5784389"/>
              <a:gd name="connsiteX18" fmla="*/ 5422435 w 7544313"/>
              <a:gd name="connsiteY18" fmla="*/ 2262930 h 5784389"/>
              <a:gd name="connsiteX19" fmla="*/ 4256093 w 7544313"/>
              <a:gd name="connsiteY19" fmla="*/ 1096587 h 5784389"/>
              <a:gd name="connsiteX20" fmla="*/ 4256093 w 7544313"/>
              <a:gd name="connsiteY20" fmla="*/ 188144 h 5784389"/>
              <a:gd name="connsiteX21" fmla="*/ 4710315 w 7544313"/>
              <a:gd name="connsiteY21" fmla="*/ 0 h 5784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544313" h="5784389">
                <a:moveTo>
                  <a:pt x="4710315" y="0"/>
                </a:moveTo>
                <a:cubicBezTo>
                  <a:pt x="4874713" y="0"/>
                  <a:pt x="5039107" y="62713"/>
                  <a:pt x="5164538" y="188144"/>
                </a:cubicBezTo>
                <a:lnTo>
                  <a:pt x="7343753" y="2367358"/>
                </a:lnTo>
                <a:cubicBezTo>
                  <a:pt x="7375110" y="2398716"/>
                  <a:pt x="7403341" y="2432905"/>
                  <a:pt x="7428050" y="2469120"/>
                </a:cubicBezTo>
                <a:lnTo>
                  <a:pt x="7438311" y="2487626"/>
                </a:lnTo>
                <a:lnTo>
                  <a:pt x="7479289" y="2563973"/>
                </a:lnTo>
                <a:cubicBezTo>
                  <a:pt x="7520342" y="2657385"/>
                  <a:pt x="7544313" y="2769994"/>
                  <a:pt x="7544313" y="2891210"/>
                </a:cubicBezTo>
                <a:cubicBezTo>
                  <a:pt x="7544313" y="3012426"/>
                  <a:pt x="7520342" y="3125035"/>
                  <a:pt x="7479289" y="3218447"/>
                </a:cubicBezTo>
                <a:lnTo>
                  <a:pt x="7454433" y="3276193"/>
                </a:lnTo>
                <a:lnTo>
                  <a:pt x="7421357" y="3318247"/>
                </a:lnTo>
                <a:cubicBezTo>
                  <a:pt x="7391886" y="3351882"/>
                  <a:pt x="7357304" y="3385674"/>
                  <a:pt x="7325947" y="3417030"/>
                </a:cubicBezTo>
                <a:lnTo>
                  <a:pt x="5146732" y="5596244"/>
                </a:lnTo>
                <a:cubicBezTo>
                  <a:pt x="4895873" y="5847104"/>
                  <a:pt x="4489147" y="5847104"/>
                  <a:pt x="4238287" y="5596244"/>
                </a:cubicBezTo>
                <a:cubicBezTo>
                  <a:pt x="3987430" y="5345384"/>
                  <a:pt x="3987430" y="4938661"/>
                  <a:pt x="4238287" y="4687801"/>
                </a:cubicBezTo>
                <a:lnTo>
                  <a:pt x="5378425" y="3547663"/>
                </a:lnTo>
                <a:lnTo>
                  <a:pt x="642367" y="3547663"/>
                </a:lnTo>
                <a:cubicBezTo>
                  <a:pt x="287598" y="3547663"/>
                  <a:pt x="0" y="3260065"/>
                  <a:pt x="0" y="2905296"/>
                </a:cubicBezTo>
                <a:cubicBezTo>
                  <a:pt x="0" y="2550527"/>
                  <a:pt x="287598" y="2262930"/>
                  <a:pt x="642367" y="2262930"/>
                </a:cubicBezTo>
                <a:lnTo>
                  <a:pt x="5422435" y="2262930"/>
                </a:lnTo>
                <a:lnTo>
                  <a:pt x="4256093" y="1096587"/>
                </a:lnTo>
                <a:cubicBezTo>
                  <a:pt x="4005235" y="845727"/>
                  <a:pt x="4005235" y="439004"/>
                  <a:pt x="4256093" y="188144"/>
                </a:cubicBezTo>
                <a:cubicBezTo>
                  <a:pt x="4381524" y="62713"/>
                  <a:pt x="4545918" y="0"/>
                  <a:pt x="471031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85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385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8" dur="385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0" dur="385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2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385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385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7" dur="385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9" dur="385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0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类型一：搭配不当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71472" y="3429000"/>
            <a:ext cx="7715304" cy="1012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200" b="1" dirty="0" smtClean="0">
                <a:solidFill>
                  <a:schemeClr val="accent1">
                    <a:lumMod val="50000"/>
                  </a:schemeClr>
                </a:solidFill>
              </a:rPr>
              <a:t>【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例</a:t>
            </a:r>
            <a:r>
              <a:rPr lang="en-US" altLang="zh-CN" sz="2200" b="1" dirty="0" smtClean="0">
                <a:solidFill>
                  <a:schemeClr val="accent1">
                    <a:lumMod val="50000"/>
                  </a:schemeClr>
                </a:solidFill>
              </a:rPr>
              <a:t>】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作家敏锐地察觉、扶植新生的幼芽。</a:t>
            </a:r>
            <a:endParaRPr lang="zh-CN" altLang="en-US" sz="2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endParaRPr lang="zh-CN" altLang="en-US" sz="2400" dirty="0" smtClean="0">
              <a:latin typeface="+mj-ea"/>
              <a:ea typeface="+mj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8728" y="4071800"/>
            <a:ext cx="7715304" cy="201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accent1">
                    <a:lumMod val="50000"/>
                  </a:schemeClr>
                </a:solidFill>
              </a:rPr>
              <a:t>                     敏锐地</a:t>
            </a:r>
            <a:endParaRPr lang="en-US" altLang="zh-CN" sz="2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endParaRPr lang="en-US" altLang="zh-CN" sz="2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accent1">
                    <a:lumMod val="50000"/>
                  </a:schemeClr>
                </a:solidFill>
              </a:rPr>
              <a:t>  察觉                                   扶植</a:t>
            </a:r>
            <a:endParaRPr lang="en-US" altLang="zh-CN" sz="2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accent1">
                    <a:lumMod val="50000"/>
                  </a:schemeClr>
                </a:solidFill>
              </a:rPr>
              <a:t>→</a:t>
            </a:r>
            <a:r>
              <a:rPr lang="zh-CN" altLang="en-US" sz="2400" b="1" dirty="0" smtClean="0">
                <a:solidFill>
                  <a:schemeClr val="accent6"/>
                </a:solidFill>
              </a:rPr>
              <a:t>二对一搭配不当</a:t>
            </a:r>
            <a:endParaRPr lang="zh-CN" altLang="en-US" sz="2400" b="1" dirty="0" smtClean="0">
              <a:solidFill>
                <a:schemeClr val="accent6"/>
              </a:solidFill>
            </a:endParaRPr>
          </a:p>
        </p:txBody>
      </p:sp>
      <p:sp>
        <p:nvSpPr>
          <p:cNvPr id="9" name="KSO_Shape"/>
          <p:cNvSpPr/>
          <p:nvPr/>
        </p:nvSpPr>
        <p:spPr>
          <a:xfrm rot="8112035">
            <a:off x="2124725" y="4578828"/>
            <a:ext cx="486600" cy="373060"/>
          </a:xfrm>
          <a:custGeom>
            <a:avLst/>
            <a:gdLst>
              <a:gd name="connsiteX0" fmla="*/ 4710315 w 7544313"/>
              <a:gd name="connsiteY0" fmla="*/ 0 h 5784389"/>
              <a:gd name="connsiteX1" fmla="*/ 5164538 w 7544313"/>
              <a:gd name="connsiteY1" fmla="*/ 188144 h 5784389"/>
              <a:gd name="connsiteX2" fmla="*/ 7343753 w 7544313"/>
              <a:gd name="connsiteY2" fmla="*/ 2367358 h 5784389"/>
              <a:gd name="connsiteX3" fmla="*/ 7428050 w 7544313"/>
              <a:gd name="connsiteY3" fmla="*/ 2469120 h 5784389"/>
              <a:gd name="connsiteX4" fmla="*/ 7438311 w 7544313"/>
              <a:gd name="connsiteY4" fmla="*/ 2487626 h 5784389"/>
              <a:gd name="connsiteX5" fmla="*/ 7479289 w 7544313"/>
              <a:gd name="connsiteY5" fmla="*/ 2563973 h 5784389"/>
              <a:gd name="connsiteX6" fmla="*/ 7544313 w 7544313"/>
              <a:gd name="connsiteY6" fmla="*/ 2891210 h 5784389"/>
              <a:gd name="connsiteX7" fmla="*/ 7479289 w 7544313"/>
              <a:gd name="connsiteY7" fmla="*/ 3218447 h 5784389"/>
              <a:gd name="connsiteX8" fmla="*/ 7454433 w 7544313"/>
              <a:gd name="connsiteY8" fmla="*/ 3276193 h 5784389"/>
              <a:gd name="connsiteX9" fmla="*/ 7421357 w 7544313"/>
              <a:gd name="connsiteY9" fmla="*/ 3318247 h 5784389"/>
              <a:gd name="connsiteX10" fmla="*/ 7325947 w 7544313"/>
              <a:gd name="connsiteY10" fmla="*/ 3417030 h 5784389"/>
              <a:gd name="connsiteX11" fmla="*/ 5146732 w 7544313"/>
              <a:gd name="connsiteY11" fmla="*/ 5596244 h 5784389"/>
              <a:gd name="connsiteX12" fmla="*/ 4238287 w 7544313"/>
              <a:gd name="connsiteY12" fmla="*/ 5596244 h 5784389"/>
              <a:gd name="connsiteX13" fmla="*/ 4238287 w 7544313"/>
              <a:gd name="connsiteY13" fmla="*/ 4687801 h 5784389"/>
              <a:gd name="connsiteX14" fmla="*/ 5378425 w 7544313"/>
              <a:gd name="connsiteY14" fmla="*/ 3547663 h 5784389"/>
              <a:gd name="connsiteX15" fmla="*/ 642367 w 7544313"/>
              <a:gd name="connsiteY15" fmla="*/ 3547663 h 5784389"/>
              <a:gd name="connsiteX16" fmla="*/ 0 w 7544313"/>
              <a:gd name="connsiteY16" fmla="*/ 2905296 h 5784389"/>
              <a:gd name="connsiteX17" fmla="*/ 642367 w 7544313"/>
              <a:gd name="connsiteY17" fmla="*/ 2262930 h 5784389"/>
              <a:gd name="connsiteX18" fmla="*/ 5422435 w 7544313"/>
              <a:gd name="connsiteY18" fmla="*/ 2262930 h 5784389"/>
              <a:gd name="connsiteX19" fmla="*/ 4256093 w 7544313"/>
              <a:gd name="connsiteY19" fmla="*/ 1096587 h 5784389"/>
              <a:gd name="connsiteX20" fmla="*/ 4256093 w 7544313"/>
              <a:gd name="connsiteY20" fmla="*/ 188144 h 5784389"/>
              <a:gd name="connsiteX21" fmla="*/ 4710315 w 7544313"/>
              <a:gd name="connsiteY21" fmla="*/ 0 h 5784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544313" h="5784389">
                <a:moveTo>
                  <a:pt x="4710315" y="0"/>
                </a:moveTo>
                <a:cubicBezTo>
                  <a:pt x="4874713" y="0"/>
                  <a:pt x="5039107" y="62713"/>
                  <a:pt x="5164538" y="188144"/>
                </a:cubicBezTo>
                <a:lnTo>
                  <a:pt x="7343753" y="2367358"/>
                </a:lnTo>
                <a:cubicBezTo>
                  <a:pt x="7375110" y="2398716"/>
                  <a:pt x="7403341" y="2432905"/>
                  <a:pt x="7428050" y="2469120"/>
                </a:cubicBezTo>
                <a:lnTo>
                  <a:pt x="7438311" y="2487626"/>
                </a:lnTo>
                <a:lnTo>
                  <a:pt x="7479289" y="2563973"/>
                </a:lnTo>
                <a:cubicBezTo>
                  <a:pt x="7520342" y="2657385"/>
                  <a:pt x="7544313" y="2769994"/>
                  <a:pt x="7544313" y="2891210"/>
                </a:cubicBezTo>
                <a:cubicBezTo>
                  <a:pt x="7544313" y="3012426"/>
                  <a:pt x="7520342" y="3125035"/>
                  <a:pt x="7479289" y="3218447"/>
                </a:cubicBezTo>
                <a:lnTo>
                  <a:pt x="7454433" y="3276193"/>
                </a:lnTo>
                <a:lnTo>
                  <a:pt x="7421357" y="3318247"/>
                </a:lnTo>
                <a:cubicBezTo>
                  <a:pt x="7391886" y="3351882"/>
                  <a:pt x="7357304" y="3385674"/>
                  <a:pt x="7325947" y="3417030"/>
                </a:cubicBezTo>
                <a:lnTo>
                  <a:pt x="5146732" y="5596244"/>
                </a:lnTo>
                <a:cubicBezTo>
                  <a:pt x="4895873" y="5847104"/>
                  <a:pt x="4489147" y="5847104"/>
                  <a:pt x="4238287" y="5596244"/>
                </a:cubicBezTo>
                <a:cubicBezTo>
                  <a:pt x="3987430" y="5345384"/>
                  <a:pt x="3987430" y="4938661"/>
                  <a:pt x="4238287" y="4687801"/>
                </a:cubicBezTo>
                <a:lnTo>
                  <a:pt x="5378425" y="3547663"/>
                </a:lnTo>
                <a:lnTo>
                  <a:pt x="642367" y="3547663"/>
                </a:lnTo>
                <a:cubicBezTo>
                  <a:pt x="287598" y="3547663"/>
                  <a:pt x="0" y="3260065"/>
                  <a:pt x="0" y="2905296"/>
                </a:cubicBezTo>
                <a:cubicBezTo>
                  <a:pt x="0" y="2550527"/>
                  <a:pt x="287598" y="2262930"/>
                  <a:pt x="642367" y="2262930"/>
                </a:cubicBezTo>
                <a:lnTo>
                  <a:pt x="5422435" y="2262930"/>
                </a:lnTo>
                <a:lnTo>
                  <a:pt x="4256093" y="1096587"/>
                </a:lnTo>
                <a:cubicBezTo>
                  <a:pt x="4005235" y="845727"/>
                  <a:pt x="4005235" y="439004"/>
                  <a:pt x="4256093" y="188144"/>
                </a:cubicBezTo>
                <a:cubicBezTo>
                  <a:pt x="4381524" y="62713"/>
                  <a:pt x="4545918" y="0"/>
                  <a:pt x="471031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内容占位符 2"/>
          <p:cNvSpPr txBox="1"/>
          <p:nvPr/>
        </p:nvSpPr>
        <p:spPr>
          <a:xfrm>
            <a:off x="476251" y="1133475"/>
            <a:ext cx="8139644" cy="1223955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marL="271780" marR="0" lvl="0" indent="-271780" algn="just" defTabSz="514350" rtl="0" eaLnBrk="1" fontAlgn="auto" latinLnBrk="0" hangingPunct="1">
              <a:lnSpc>
                <a:spcPct val="11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p"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1.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主谓、谓宾、主宾搭配不当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271780" marR="0" lvl="0" indent="-271780" algn="just" defTabSz="514350" rtl="0" eaLnBrk="1" fontAlgn="auto" latinLnBrk="0" hangingPunct="1">
              <a:lnSpc>
                <a:spcPct val="11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p"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2.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修饰语与中心词搭配不当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271780" marR="0" lvl="0" indent="-271780" algn="just" defTabSz="514350" rtl="0" eaLnBrk="1" fontAlgn="auto" latinLnBrk="0" hangingPunct="1">
              <a:lnSpc>
                <a:spcPct val="11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p"/>
              <a:defRPr/>
            </a:pPr>
            <a:r>
              <a:rPr lang="en-US" altLang="en-US" sz="2400" b="1" dirty="0" smtClean="0">
                <a:solidFill>
                  <a:schemeClr val="accent1">
                    <a:lumMod val="50000"/>
                  </a:schemeClr>
                </a:solidFill>
                <a:latin typeface="+mn-ea"/>
              </a:rPr>
              <a:t>3.</a:t>
            </a:r>
            <a:r>
              <a:rPr lang="zh-CN" altLang="en-US" sz="2400" b="1" dirty="0" smtClean="0">
                <a:solidFill>
                  <a:schemeClr val="accent1">
                    <a:lumMod val="50000"/>
                  </a:schemeClr>
                </a:solidFill>
                <a:latin typeface="+mn-ea"/>
              </a:rPr>
              <a:t>一面与两面搭配不当</a:t>
            </a:r>
            <a:endParaRPr kumimoji="0" lang="en-US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271780" marR="0" lvl="0" indent="-271780" algn="just" defTabSz="514350" rtl="0" eaLnBrk="1" fontAlgn="auto" latinLnBrk="0" hangingPunct="1">
              <a:lnSpc>
                <a:spcPct val="11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None/>
              <a:defRPr/>
            </a:pPr>
            <a:endParaRPr kumimoji="0" lang="en-US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642910" y="2285992"/>
            <a:ext cx="8139644" cy="114300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b="1" dirty="0" smtClean="0">
                <a:solidFill>
                  <a:schemeClr val="accent6"/>
                </a:solidFill>
              </a:rPr>
              <a:t>判断方法：</a:t>
            </a:r>
            <a:endParaRPr b="1" dirty="0" smtClean="0">
              <a:solidFill>
                <a:schemeClr val="accent6"/>
              </a:solidFill>
            </a:endParaRPr>
          </a:p>
          <a:p>
            <a:pPr>
              <a:buNone/>
            </a:pPr>
            <a:r>
              <a:rPr b="1" dirty="0" smtClean="0">
                <a:solidFill>
                  <a:schemeClr val="accent6"/>
                </a:solidFill>
              </a:rPr>
              <a:t>关注重点词（是否、能否、有无、和、以及等）以及“、”</a:t>
            </a:r>
            <a:endParaRPr lang="en-US" altLang="en-US" b="1" dirty="0" smtClean="0">
              <a:solidFill>
                <a:schemeClr val="accent6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99533" y="4286256"/>
            <a:ext cx="11010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×</a:t>
            </a:r>
            <a:endParaRPr lang="zh-CN" altLang="en-US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85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385" decel="100000"/>
                                        <p:tgtEl>
                                          <p:spTgt spid="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2" dur="385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4" dur="385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allAtOnce"/>
      <p:bldP spid="9" grpId="0" animBg="1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类型一：搭配不当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000100" y="2786058"/>
            <a:ext cx="7715304" cy="2733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判断以下句子的正误</a:t>
            </a:r>
            <a:endParaRPr lang="en-US" altLang="zh-CN" sz="2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（</a:t>
            </a:r>
            <a:r>
              <a:rPr lang="en-US" altLang="zh-CN" sz="2200" b="1" dirty="0" smtClean="0">
                <a:solidFill>
                  <a:schemeClr val="accent1">
                    <a:lumMod val="50000"/>
                  </a:schemeClr>
                </a:solidFill>
              </a:rPr>
              <a:t>1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）心理学家认为，给孩子讲故事有助于培养孩子的创造性思维和语言表达的水平。</a:t>
            </a:r>
            <a:endParaRPr lang="en-US" altLang="zh-CN" sz="2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（</a:t>
            </a:r>
            <a:r>
              <a:rPr lang="en-US" altLang="zh-CN" sz="2200" b="1" dirty="0" smtClean="0">
                <a:solidFill>
                  <a:schemeClr val="accent1">
                    <a:lumMod val="50000"/>
                  </a:schemeClr>
                </a:solidFill>
              </a:rPr>
              <a:t>2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）心理学家认为，给孩子讲故事有助于培养孩子的创造性思维和</a:t>
            </a:r>
            <a:r>
              <a:rPr lang="zh-CN" altLang="en-US" sz="2200" b="1" u="sng" dirty="0" smtClean="0">
                <a:solidFill>
                  <a:schemeClr val="accent1">
                    <a:lumMod val="50000"/>
                  </a:schemeClr>
                </a:solidFill>
              </a:rPr>
              <a:t>提高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语言表达的水平。</a:t>
            </a:r>
            <a:endParaRPr lang="en-US" altLang="zh-CN" sz="2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endParaRPr lang="en-US" altLang="zh-CN" sz="2200" b="1" dirty="0" smtClean="0">
              <a:solidFill>
                <a:schemeClr val="accent6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58148" y="3643314"/>
            <a:ext cx="494046" cy="5277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chemeClr val="accent6"/>
                </a:solidFill>
              </a:rPr>
              <a:t>×</a:t>
            </a:r>
            <a:endParaRPr lang="zh-CN" altLang="en-US" sz="2400" b="1" dirty="0" smtClean="0">
              <a:solidFill>
                <a:schemeClr val="accent6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29586" y="4643446"/>
            <a:ext cx="571504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accent6"/>
                </a:solidFill>
              </a:rPr>
              <a:t>√</a:t>
            </a:r>
            <a:endParaRPr lang="zh-CN" altLang="en-US" sz="2400" b="1" dirty="0" smtClean="0">
              <a:solidFill>
                <a:schemeClr val="accent6"/>
              </a:solidFill>
            </a:endParaRPr>
          </a:p>
        </p:txBody>
      </p:sp>
      <p:sp>
        <p:nvSpPr>
          <p:cNvPr id="9" name="内容占位符 2"/>
          <p:cNvSpPr txBox="1"/>
          <p:nvPr/>
        </p:nvSpPr>
        <p:spPr>
          <a:xfrm>
            <a:off x="476251" y="1133475"/>
            <a:ext cx="8139644" cy="1223955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marL="271780" marR="0" lvl="0" indent="-271780" algn="just" defTabSz="514350" rtl="0" eaLnBrk="1" fontAlgn="auto" latinLnBrk="0" hangingPunct="1">
              <a:lnSpc>
                <a:spcPct val="11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p"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1.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主谓、谓宾、主宾搭配不当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271780" marR="0" lvl="0" indent="-271780" algn="just" defTabSz="514350" rtl="0" eaLnBrk="1" fontAlgn="auto" latinLnBrk="0" hangingPunct="1">
              <a:lnSpc>
                <a:spcPct val="11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p"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2.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修饰语与中心词搭配不当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271780" marR="0" lvl="0" indent="-271780" algn="just" defTabSz="514350" rtl="0" eaLnBrk="1" fontAlgn="auto" latinLnBrk="0" hangingPunct="1">
              <a:lnSpc>
                <a:spcPct val="11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p"/>
              <a:defRPr/>
            </a:pPr>
            <a:r>
              <a:rPr lang="en-US" altLang="en-US" sz="2400" b="1" dirty="0" smtClean="0">
                <a:solidFill>
                  <a:schemeClr val="accent1">
                    <a:lumMod val="50000"/>
                  </a:schemeClr>
                </a:solidFill>
                <a:latin typeface="+mn-ea"/>
              </a:rPr>
              <a:t>3.</a:t>
            </a:r>
            <a:r>
              <a:rPr lang="zh-CN" altLang="en-US" sz="2400" b="1" dirty="0" smtClean="0">
                <a:solidFill>
                  <a:schemeClr val="accent1">
                    <a:lumMod val="50000"/>
                  </a:schemeClr>
                </a:solidFill>
                <a:latin typeface="+mn-ea"/>
              </a:rPr>
              <a:t>一面与两面搭配不当</a:t>
            </a:r>
            <a:endParaRPr kumimoji="0" lang="en-US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271780" marR="0" lvl="0" indent="-271780" algn="just" defTabSz="514350" rtl="0" eaLnBrk="1" fontAlgn="auto" latinLnBrk="0" hangingPunct="1">
              <a:lnSpc>
                <a:spcPct val="11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None/>
              <a:defRPr/>
            </a:pPr>
            <a:endParaRPr kumimoji="0" lang="en-US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类型一：搭配不当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42910" y="2714620"/>
            <a:ext cx="7715304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200" b="1" dirty="0" smtClean="0">
                <a:solidFill>
                  <a:schemeClr val="accent1">
                    <a:lumMod val="50000"/>
                  </a:schemeClr>
                </a:solidFill>
              </a:rPr>
              <a:t>【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例</a:t>
            </a:r>
            <a:r>
              <a:rPr lang="en-US" altLang="zh-CN" sz="2200" b="1" dirty="0" smtClean="0">
                <a:solidFill>
                  <a:schemeClr val="accent1">
                    <a:lumMod val="50000"/>
                  </a:schemeClr>
                </a:solidFill>
              </a:rPr>
              <a:t>】</a:t>
            </a:r>
            <a:endParaRPr lang="en-US" altLang="zh-CN" sz="2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因为作者没有很好地掌握主题，单凭主观想象，加入了许多不必要的人物，反而大大地削弱了作品的艺术性。</a:t>
            </a:r>
            <a:endParaRPr lang="zh-CN" altLang="en-US" sz="2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endParaRPr lang="zh-CN" altLang="en-US" sz="2400" dirty="0" smtClean="0">
              <a:latin typeface="+mj-ea"/>
              <a:ea typeface="+mj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0100" y="4076515"/>
            <a:ext cx="7715304" cy="1412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200" b="1" dirty="0">
                <a:solidFill>
                  <a:schemeClr val="accent1">
                    <a:lumMod val="50000"/>
                  </a:schemeClr>
                </a:solidFill>
              </a:rPr>
              <a:t>辨析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：</a:t>
            </a:r>
            <a:endParaRPr lang="en-US" altLang="zh-CN" sz="2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→“因为”表原因，“反而”表转折</a:t>
            </a:r>
            <a:endParaRPr lang="en-US" altLang="zh-CN" sz="2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</a:rPr>
              <a:t>→</a:t>
            </a:r>
            <a:r>
              <a:rPr lang="zh-CN" altLang="en-US" sz="2200" b="1" dirty="0" smtClean="0">
                <a:solidFill>
                  <a:schemeClr val="accent6"/>
                </a:solidFill>
              </a:rPr>
              <a:t>关联词搭配不当</a:t>
            </a:r>
            <a:endParaRPr lang="zh-CN" altLang="en-US" sz="2200" b="1" dirty="0" smtClean="0">
              <a:solidFill>
                <a:schemeClr val="accent6"/>
              </a:solidFill>
            </a:endParaRPr>
          </a:p>
        </p:txBody>
      </p:sp>
      <p:sp>
        <p:nvSpPr>
          <p:cNvPr id="7" name="内容占位符 2"/>
          <p:cNvSpPr txBox="1"/>
          <p:nvPr/>
        </p:nvSpPr>
        <p:spPr>
          <a:xfrm>
            <a:off x="404813" y="1000108"/>
            <a:ext cx="8167715" cy="1724021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/>
          <a:p>
            <a:pPr marL="271780" marR="0" lvl="0" indent="-271780" algn="just" defTabSz="514350" rtl="0" eaLnBrk="1" fontAlgn="auto" latinLnBrk="0" hangingPunct="1">
              <a:lnSpc>
                <a:spcPct val="11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p"/>
              <a:defRPr/>
            </a:pPr>
            <a:r>
              <a:rPr kumimoji="0" lang="en-US" altLang="zh-CN" sz="3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1.</a:t>
            </a:r>
            <a:r>
              <a:rPr kumimoji="0" lang="zh-CN" altLang="en-US" sz="3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主谓、谓宾、主宾搭配不当</a:t>
            </a:r>
            <a:endParaRPr kumimoji="0" lang="en-US" altLang="zh-CN" sz="34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271780" marR="0" lvl="0" indent="-271780" algn="just" defTabSz="514350" rtl="0" eaLnBrk="1" fontAlgn="auto" latinLnBrk="0" hangingPunct="1">
              <a:lnSpc>
                <a:spcPct val="11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p"/>
              <a:defRPr/>
            </a:pPr>
            <a:r>
              <a:rPr kumimoji="0" lang="en-US" altLang="zh-CN" sz="3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2.</a:t>
            </a:r>
            <a:r>
              <a:rPr kumimoji="0" lang="zh-CN" altLang="en-US" sz="3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修饰语与中心词搭配不当</a:t>
            </a:r>
            <a:endParaRPr kumimoji="0" lang="en-US" altLang="zh-CN" sz="34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271780" marR="0" lvl="0" indent="-271780" algn="just" defTabSz="514350" rtl="0" eaLnBrk="1" fontAlgn="auto" latinLnBrk="0" hangingPunct="1">
              <a:lnSpc>
                <a:spcPct val="11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p"/>
              <a:defRPr/>
            </a:pPr>
            <a:r>
              <a:rPr lang="en-US" altLang="en-US" sz="3400" b="1" dirty="0" smtClean="0">
                <a:solidFill>
                  <a:schemeClr val="accent1">
                    <a:lumMod val="50000"/>
                  </a:schemeClr>
                </a:solidFill>
                <a:latin typeface="+mn-ea"/>
              </a:rPr>
              <a:t>3.</a:t>
            </a:r>
            <a:r>
              <a:rPr lang="zh-CN" altLang="en-US" sz="3400" b="1" dirty="0" smtClean="0">
                <a:solidFill>
                  <a:schemeClr val="accent1">
                    <a:lumMod val="50000"/>
                  </a:schemeClr>
                </a:solidFill>
                <a:latin typeface="+mn-ea"/>
              </a:rPr>
              <a:t>一面与两面搭配不当</a:t>
            </a:r>
            <a:endParaRPr lang="en-US" altLang="zh-CN" sz="3400" b="1" dirty="0" smtClean="0">
              <a:solidFill>
                <a:schemeClr val="accent1">
                  <a:lumMod val="50000"/>
                </a:schemeClr>
              </a:solidFill>
              <a:latin typeface="+mn-ea"/>
            </a:endParaRPr>
          </a:p>
          <a:p>
            <a:pPr marL="271780" marR="0" lvl="0" indent="-271780" algn="just" defTabSz="514350" rtl="0" eaLnBrk="1" fontAlgn="auto" latinLnBrk="0" hangingPunct="1">
              <a:lnSpc>
                <a:spcPct val="11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p"/>
              <a:defRPr/>
            </a:pPr>
            <a:r>
              <a:rPr kumimoji="0" lang="en-US" altLang="en-US" sz="3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4.</a:t>
            </a:r>
            <a:r>
              <a:rPr kumimoji="0" lang="zh-CN" altLang="en-US" sz="3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关联词搭配不当</a:t>
            </a:r>
            <a:endParaRPr kumimoji="0" lang="en-US" altLang="en-US" sz="34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271780" marR="0" lvl="0" indent="-271780" algn="just" defTabSz="514350" rtl="0" eaLnBrk="1" fontAlgn="auto" latinLnBrk="0" hangingPunct="1">
              <a:lnSpc>
                <a:spcPct val="11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None/>
              <a:defRPr/>
            </a:pPr>
            <a:endParaRPr kumimoji="0" lang="en-US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2018</a:t>
            </a:r>
            <a:r>
              <a:rPr lang="zh-CN" altLang="en-US" dirty="0" smtClean="0"/>
              <a:t>新课标高考</a:t>
            </a:r>
            <a:r>
              <a:rPr lang="en-US" altLang="zh-CN" dirty="0" smtClean="0"/>
              <a:t>《</a:t>
            </a:r>
            <a:r>
              <a:rPr lang="zh-CN" altLang="en-US" dirty="0" smtClean="0"/>
              <a:t>考试说明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altLang="en-US" sz="2800" b="1" dirty="0" smtClean="0"/>
          </a:p>
          <a:p>
            <a:pPr marL="514350" indent="-514350">
              <a:buNone/>
            </a:pPr>
            <a:r>
              <a:rPr altLang="en-US" sz="2800" b="1" dirty="0" smtClean="0"/>
              <a:t>辨析并修改病句</a:t>
            </a:r>
            <a:endParaRPr lang="en-US" altLang="en-US" sz="2800" b="1" dirty="0" smtClean="0"/>
          </a:p>
          <a:p>
            <a:pPr>
              <a:buNone/>
            </a:pPr>
            <a:r>
              <a:rPr altLang="en-US" sz="2800" b="1" dirty="0" smtClean="0"/>
              <a:t>病句类型</a:t>
            </a:r>
            <a:r>
              <a:rPr altLang="en-US" sz="2800" dirty="0" smtClean="0"/>
              <a:t>：语序不当、</a:t>
            </a:r>
            <a:endParaRPr lang="en-US" altLang="en-US" sz="28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4071934" y="2214554"/>
            <a:ext cx="45720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rgbClr val="82B3C1">
                    <a:lumMod val="50000"/>
                  </a:srgbClr>
                </a:solidFill>
                <a:latin typeface="幼圆"/>
              </a:rPr>
              <a:t>搭配不当、</a:t>
            </a:r>
            <a:endParaRPr lang="zh-CN" altLang="en-US" sz="140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857884" y="2214554"/>
            <a:ext cx="2928958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rgbClr val="82B3C1">
                    <a:lumMod val="50000"/>
                  </a:srgbClr>
                </a:solidFill>
                <a:latin typeface="幼圆"/>
              </a:rPr>
              <a:t>成分残缺或赘余、</a:t>
            </a:r>
            <a:endParaRPr lang="zh-CN" altLang="en-US" sz="140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06219" y="2714620"/>
            <a:ext cx="1980029" cy="5730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rgbClr val="82B3C1">
                    <a:lumMod val="50000"/>
                  </a:srgbClr>
                </a:solidFill>
                <a:latin typeface="幼圆"/>
              </a:rPr>
              <a:t>结构混乱、</a:t>
            </a:r>
            <a:endParaRPr lang="zh-CN" altLang="en-US" sz="2800" dirty="0" smtClean="0">
              <a:solidFill>
                <a:srgbClr val="82B3C1">
                  <a:lumMod val="50000"/>
                </a:srgbClr>
              </a:solidFill>
              <a:latin typeface="幼圆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92169" y="278605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82B3C1">
                    <a:lumMod val="50000"/>
                  </a:srgbClr>
                </a:solidFill>
                <a:latin typeface="幼圆"/>
              </a:rPr>
              <a:t>表意不明、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878119" y="276290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82B3C1">
                    <a:lumMod val="50000"/>
                  </a:srgbClr>
                </a:solidFill>
                <a:latin typeface="幼圆"/>
              </a:rPr>
              <a:t>不合逻辑。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小结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altLang="en-US" sz="2800" b="1" dirty="0" smtClean="0"/>
              <a:t>四种搭配不当：</a:t>
            </a:r>
            <a:endParaRPr lang="en-US" altLang="en-US" sz="2800" b="1" dirty="0" smtClean="0"/>
          </a:p>
          <a:p>
            <a:endParaRPr lang="en-US" altLang="zh-CN" sz="2800" b="1" dirty="0" smtClean="0"/>
          </a:p>
          <a:p>
            <a:r>
              <a:rPr lang="en-US" altLang="zh-CN" sz="2800" b="1" dirty="0" smtClean="0"/>
              <a:t>1.</a:t>
            </a:r>
            <a:r>
              <a:rPr sz="2800" b="1" dirty="0" smtClean="0"/>
              <a:t>主谓、谓宾、主宾搭配不当</a:t>
            </a:r>
            <a:endParaRPr lang="en-US" sz="2800" b="1" dirty="0" smtClean="0"/>
          </a:p>
          <a:p>
            <a:r>
              <a:rPr lang="en-US" altLang="zh-CN" sz="2800" b="1" dirty="0" smtClean="0"/>
              <a:t>2.</a:t>
            </a:r>
            <a:r>
              <a:rPr sz="2800" b="1" dirty="0" smtClean="0"/>
              <a:t>修饰语和中心词搭配不当</a:t>
            </a:r>
            <a:endParaRPr lang="en-US" sz="2800" b="1" dirty="0" smtClean="0"/>
          </a:p>
          <a:p>
            <a:r>
              <a:rPr lang="en-US" altLang="zh-CN" sz="2800" b="1" dirty="0" smtClean="0"/>
              <a:t>3.</a:t>
            </a:r>
            <a:r>
              <a:rPr sz="2800" b="1" dirty="0" smtClean="0"/>
              <a:t>一面对两面搭配不当</a:t>
            </a:r>
            <a:endParaRPr lang="en-US" sz="2800" b="1" dirty="0" smtClean="0"/>
          </a:p>
          <a:p>
            <a:r>
              <a:rPr lang="en-US" altLang="zh-CN" sz="2800" b="1" dirty="0" smtClean="0"/>
              <a:t>4.</a:t>
            </a:r>
            <a:r>
              <a:rPr sz="2800" b="1" dirty="0" smtClean="0"/>
              <a:t>关联词搭配不当</a:t>
            </a:r>
            <a:endParaRPr lang="zh-CN" altLang="en-US" sz="2800" b="1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52" y="1142984"/>
            <a:ext cx="8572528" cy="5214974"/>
          </a:xfrm>
          <a:noFill/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altLang="en-US" b="1" dirty="0" smtClean="0">
                <a:solidFill>
                  <a:schemeClr val="tx1"/>
                </a:solidFill>
              </a:rPr>
              <a:t>以下句子中没有语病的一项是（  ）</a:t>
            </a:r>
            <a:endParaRPr lang="en-US" altLang="en-US" b="1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b="1" dirty="0" smtClean="0">
                <a:solidFill>
                  <a:schemeClr val="tx1"/>
                </a:solidFill>
              </a:rPr>
              <a:t>A.</a:t>
            </a:r>
            <a:r>
              <a:rPr b="1" dirty="0" smtClean="0">
                <a:solidFill>
                  <a:schemeClr val="tx1"/>
                </a:solidFill>
              </a:rPr>
              <a:t> 数字化时代，很多人提笔忘字 ，长此以往将影响到汉字文化能否很好地传承。</a:t>
            </a:r>
            <a:endParaRPr lang="en-US" b="1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b="1" dirty="0" smtClean="0">
                <a:solidFill>
                  <a:schemeClr val="tx1"/>
                </a:solidFill>
              </a:rPr>
              <a:t>B.</a:t>
            </a:r>
            <a:r>
              <a:rPr b="1" dirty="0" smtClean="0">
                <a:solidFill>
                  <a:schemeClr val="tx1"/>
                </a:solidFill>
              </a:rPr>
              <a:t> 根据国家统计局发布的数据，</a:t>
            </a:r>
            <a:r>
              <a:rPr lang="en-US" b="1" dirty="0" smtClean="0">
                <a:solidFill>
                  <a:schemeClr val="tx1"/>
                </a:solidFill>
              </a:rPr>
              <a:t>4</a:t>
            </a:r>
            <a:r>
              <a:rPr b="1" dirty="0" smtClean="0">
                <a:solidFill>
                  <a:schemeClr val="tx1"/>
                </a:solidFill>
              </a:rPr>
              <a:t>月份我国居民消费价格指数出现自去年</a:t>
            </a:r>
            <a:r>
              <a:rPr lang="en-US" b="1" dirty="0" smtClean="0">
                <a:solidFill>
                  <a:schemeClr val="tx1"/>
                </a:solidFill>
              </a:rPr>
              <a:t>12</a:t>
            </a:r>
            <a:r>
              <a:rPr b="1" dirty="0" smtClean="0">
                <a:solidFill>
                  <a:schemeClr val="tx1"/>
                </a:solidFill>
              </a:rPr>
              <a:t>月以来的最大涨幅，但仍低于相关机构的预测。</a:t>
            </a:r>
            <a:endParaRPr lang="en-US" b="1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b="1" dirty="0" smtClean="0">
                <a:solidFill>
                  <a:schemeClr val="tx1"/>
                </a:solidFill>
              </a:rPr>
              <a:t>C.</a:t>
            </a:r>
            <a:r>
              <a:rPr b="1" dirty="0" smtClean="0">
                <a:solidFill>
                  <a:schemeClr val="tx1"/>
                </a:solidFill>
              </a:rPr>
              <a:t> 近日建成的西红门创业大街和青年创新创业大赛同步启动，绿色设计和“互联网</a:t>
            </a:r>
            <a:r>
              <a:rPr lang="en-US" altLang="zh-CN" b="1" dirty="0" smtClean="0">
                <a:solidFill>
                  <a:schemeClr val="tx1"/>
                </a:solidFill>
              </a:rPr>
              <a:t>+</a:t>
            </a:r>
            <a:r>
              <a:rPr b="1" dirty="0" smtClean="0">
                <a:solidFill>
                  <a:schemeClr val="tx1"/>
                </a:solidFill>
              </a:rPr>
              <a:t>农业”设计是本次赛事的主题。</a:t>
            </a:r>
            <a:endParaRPr lang="en-US" b="1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b="1" dirty="0" smtClean="0">
                <a:solidFill>
                  <a:schemeClr val="tx1"/>
                </a:solidFill>
              </a:rPr>
              <a:t>D.</a:t>
            </a:r>
            <a:r>
              <a:rPr b="1" dirty="0" smtClean="0">
                <a:solidFill>
                  <a:schemeClr val="tx1"/>
                </a:solidFill>
              </a:rPr>
              <a:t> 杜绝过度治疗，除了加强宣传教育外，还要调控盲目扩张的逐利行为。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真题链接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52" y="1142984"/>
            <a:ext cx="8572528" cy="5143536"/>
          </a:xfrm>
          <a:noFill/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altLang="en-US" b="1" dirty="0" smtClean="0">
                <a:solidFill>
                  <a:schemeClr val="tx1"/>
                </a:solidFill>
              </a:rPr>
              <a:t>以下句子中没有语病的一项是（  ）</a:t>
            </a:r>
            <a:endParaRPr lang="en-US" altLang="en-US" b="1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b="1" dirty="0" smtClean="0">
                <a:solidFill>
                  <a:schemeClr val="tx1"/>
                </a:solidFill>
              </a:rPr>
              <a:t>A.</a:t>
            </a:r>
            <a:r>
              <a:rPr b="1" dirty="0" smtClean="0">
                <a:solidFill>
                  <a:schemeClr val="tx1"/>
                </a:solidFill>
              </a:rPr>
              <a:t> 数字化时代，很多人提笔忘字 ，长此以往将影响到汉字文化</a:t>
            </a:r>
            <a:r>
              <a:rPr b="1" dirty="0" smtClean="0">
                <a:solidFill>
                  <a:schemeClr val="accent6"/>
                </a:solidFill>
              </a:rPr>
              <a:t>能否</a:t>
            </a:r>
            <a:r>
              <a:rPr b="1" dirty="0" smtClean="0">
                <a:solidFill>
                  <a:schemeClr val="tx1"/>
                </a:solidFill>
              </a:rPr>
              <a:t>很好地传承。</a:t>
            </a:r>
            <a:endParaRPr lang="en-US" b="1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b="1" dirty="0" smtClean="0">
                <a:solidFill>
                  <a:schemeClr val="tx1"/>
                </a:solidFill>
              </a:rPr>
              <a:t>B.</a:t>
            </a:r>
            <a:r>
              <a:rPr b="1" dirty="0" smtClean="0">
                <a:solidFill>
                  <a:schemeClr val="tx1"/>
                </a:solidFill>
              </a:rPr>
              <a:t> 根据国家统计局发布的数据，</a:t>
            </a:r>
            <a:r>
              <a:rPr lang="en-US" b="1" dirty="0" smtClean="0">
                <a:solidFill>
                  <a:schemeClr val="tx1"/>
                </a:solidFill>
              </a:rPr>
              <a:t>4</a:t>
            </a:r>
            <a:r>
              <a:rPr b="1" dirty="0" smtClean="0">
                <a:solidFill>
                  <a:schemeClr val="tx1"/>
                </a:solidFill>
              </a:rPr>
              <a:t>月份我国居民消费价格指数出现自去年</a:t>
            </a:r>
            <a:r>
              <a:rPr lang="en-US" b="1" dirty="0" smtClean="0">
                <a:solidFill>
                  <a:schemeClr val="tx1"/>
                </a:solidFill>
              </a:rPr>
              <a:t>12</a:t>
            </a:r>
            <a:r>
              <a:rPr b="1" dirty="0" smtClean="0">
                <a:solidFill>
                  <a:schemeClr val="tx1"/>
                </a:solidFill>
              </a:rPr>
              <a:t>月以来的最大涨幅，但仍低于相关机构的预测。</a:t>
            </a:r>
            <a:endParaRPr lang="en-US" b="1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b="1" dirty="0" smtClean="0">
                <a:solidFill>
                  <a:schemeClr val="tx1"/>
                </a:solidFill>
              </a:rPr>
              <a:t>C.</a:t>
            </a:r>
            <a:r>
              <a:rPr b="1" dirty="0" smtClean="0">
                <a:solidFill>
                  <a:schemeClr val="tx1"/>
                </a:solidFill>
              </a:rPr>
              <a:t> 近日建成的西红门创业大街和青年创新创业大赛同步启动，绿色设计和“互联网</a:t>
            </a:r>
            <a:r>
              <a:rPr lang="en-US" altLang="zh-CN" b="1" dirty="0" smtClean="0">
                <a:solidFill>
                  <a:schemeClr val="tx1"/>
                </a:solidFill>
              </a:rPr>
              <a:t>+</a:t>
            </a:r>
            <a:r>
              <a:rPr b="1" dirty="0" smtClean="0">
                <a:solidFill>
                  <a:schemeClr val="tx1"/>
                </a:solidFill>
              </a:rPr>
              <a:t>农业”设计是本次赛事的主题。</a:t>
            </a:r>
            <a:endParaRPr lang="en-US" b="1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b="1" dirty="0" smtClean="0">
                <a:solidFill>
                  <a:schemeClr val="tx1"/>
                </a:solidFill>
              </a:rPr>
              <a:t>D.</a:t>
            </a:r>
            <a:r>
              <a:rPr b="1" dirty="0" smtClean="0">
                <a:solidFill>
                  <a:schemeClr val="tx1"/>
                </a:solidFill>
              </a:rPr>
              <a:t> 杜绝过度治疗，除了加强宣传教育外，还要调控盲目扩张的逐利行为。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真题链接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52" y="1142984"/>
            <a:ext cx="8572528" cy="5214974"/>
          </a:xfrm>
          <a:noFill/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altLang="en-US" b="1" dirty="0" smtClean="0">
                <a:solidFill>
                  <a:schemeClr val="tx1"/>
                </a:solidFill>
              </a:rPr>
              <a:t>以下句子中没有语病的一项是（  ）</a:t>
            </a:r>
            <a:endParaRPr lang="en-US" altLang="en-US" b="1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b="1" dirty="0" smtClean="0">
                <a:solidFill>
                  <a:schemeClr val="tx1"/>
                </a:solidFill>
              </a:rPr>
              <a:t>A.</a:t>
            </a:r>
            <a:r>
              <a:rPr b="1" dirty="0" smtClean="0">
                <a:solidFill>
                  <a:schemeClr val="tx1"/>
                </a:solidFill>
              </a:rPr>
              <a:t> 数字化时代，很多人提笔忘字 ，长此以往将影响到汉字文化</a:t>
            </a:r>
            <a:r>
              <a:rPr b="1" dirty="0" smtClean="0">
                <a:solidFill>
                  <a:srgbClr val="FFC000"/>
                </a:solidFill>
              </a:rPr>
              <a:t>能否</a:t>
            </a:r>
            <a:r>
              <a:rPr b="1" dirty="0" smtClean="0">
                <a:solidFill>
                  <a:schemeClr val="tx1"/>
                </a:solidFill>
              </a:rPr>
              <a:t>很好地传承。</a:t>
            </a:r>
            <a:endParaRPr lang="en-US" b="1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b="1" dirty="0" smtClean="0">
                <a:solidFill>
                  <a:schemeClr val="tx1"/>
                </a:solidFill>
              </a:rPr>
              <a:t>B.</a:t>
            </a:r>
            <a:r>
              <a:rPr b="1" dirty="0" smtClean="0">
                <a:solidFill>
                  <a:schemeClr val="tx1"/>
                </a:solidFill>
              </a:rPr>
              <a:t> 根据国家统计局发布的数据，</a:t>
            </a:r>
            <a:r>
              <a:rPr lang="en-US" b="1" dirty="0" smtClean="0">
                <a:solidFill>
                  <a:schemeClr val="tx1"/>
                </a:solidFill>
              </a:rPr>
              <a:t>4</a:t>
            </a:r>
            <a:r>
              <a:rPr b="1" dirty="0" smtClean="0">
                <a:solidFill>
                  <a:schemeClr val="tx1"/>
                </a:solidFill>
              </a:rPr>
              <a:t>月份我国居民消费价格指数出现自去年</a:t>
            </a:r>
            <a:r>
              <a:rPr lang="en-US" b="1" dirty="0" smtClean="0">
                <a:solidFill>
                  <a:schemeClr val="tx1"/>
                </a:solidFill>
              </a:rPr>
              <a:t>12</a:t>
            </a:r>
            <a:r>
              <a:rPr b="1" dirty="0" smtClean="0">
                <a:solidFill>
                  <a:schemeClr val="tx1"/>
                </a:solidFill>
              </a:rPr>
              <a:t>月以来的最大涨幅，但仍低于相关机构的预测。</a:t>
            </a:r>
            <a:endParaRPr lang="en-US" b="1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b="1" dirty="0" smtClean="0">
                <a:solidFill>
                  <a:schemeClr val="tx1"/>
                </a:solidFill>
              </a:rPr>
              <a:t>C.</a:t>
            </a:r>
            <a:r>
              <a:rPr b="1" dirty="0" smtClean="0">
                <a:solidFill>
                  <a:schemeClr val="tx1"/>
                </a:solidFill>
              </a:rPr>
              <a:t> 近日建成的西红门创业大街</a:t>
            </a:r>
            <a:r>
              <a:rPr b="1" dirty="0" smtClean="0">
                <a:solidFill>
                  <a:srgbClr val="FFC000"/>
                </a:solidFill>
              </a:rPr>
              <a:t>和</a:t>
            </a:r>
            <a:r>
              <a:rPr b="1" dirty="0" smtClean="0">
                <a:solidFill>
                  <a:schemeClr val="tx1"/>
                </a:solidFill>
              </a:rPr>
              <a:t>青年创新创业大赛同步启动，绿色设计和“互联网</a:t>
            </a:r>
            <a:r>
              <a:rPr lang="en-US" altLang="zh-CN" b="1" dirty="0" smtClean="0">
                <a:solidFill>
                  <a:schemeClr val="tx1"/>
                </a:solidFill>
              </a:rPr>
              <a:t>+</a:t>
            </a:r>
            <a:r>
              <a:rPr b="1" dirty="0" smtClean="0">
                <a:solidFill>
                  <a:schemeClr val="tx1"/>
                </a:solidFill>
              </a:rPr>
              <a:t>农业”设计是本次赛事的主题。</a:t>
            </a:r>
            <a:endParaRPr lang="en-US" b="1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b="1" dirty="0" smtClean="0">
                <a:solidFill>
                  <a:schemeClr val="tx1"/>
                </a:solidFill>
              </a:rPr>
              <a:t>D.</a:t>
            </a:r>
            <a:r>
              <a:rPr b="1" dirty="0" smtClean="0">
                <a:solidFill>
                  <a:schemeClr val="tx1"/>
                </a:solidFill>
              </a:rPr>
              <a:t> 杜绝过度治疗，除了加强宣传教育外，还要调控盲目扩张的逐利行为。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真题链接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52" y="1142984"/>
            <a:ext cx="8572528" cy="5214974"/>
          </a:xfrm>
          <a:noFill/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altLang="en-US" b="1" dirty="0" smtClean="0">
                <a:solidFill>
                  <a:schemeClr val="tx1"/>
                </a:solidFill>
              </a:rPr>
              <a:t>以下句子中没有语病的一项是（  ）</a:t>
            </a:r>
            <a:endParaRPr lang="en-US" altLang="en-US" b="1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b="1" dirty="0" smtClean="0">
                <a:solidFill>
                  <a:schemeClr val="tx1"/>
                </a:solidFill>
              </a:rPr>
              <a:t>A.</a:t>
            </a:r>
            <a:r>
              <a:rPr b="1" dirty="0" smtClean="0">
                <a:solidFill>
                  <a:schemeClr val="tx1"/>
                </a:solidFill>
              </a:rPr>
              <a:t> 数字化时代，很多人提笔忘字 ，长此以往将影响到汉字文化</a:t>
            </a:r>
            <a:r>
              <a:rPr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能否</a:t>
            </a:r>
            <a:r>
              <a:rPr b="1" dirty="0" smtClean="0">
                <a:solidFill>
                  <a:schemeClr val="tx1"/>
                </a:solidFill>
              </a:rPr>
              <a:t>很好地传承。</a:t>
            </a:r>
            <a:endParaRPr lang="en-US" b="1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b="1" dirty="0" smtClean="0">
                <a:solidFill>
                  <a:schemeClr val="tx1"/>
                </a:solidFill>
              </a:rPr>
              <a:t>B.</a:t>
            </a:r>
            <a:r>
              <a:rPr b="1" dirty="0" smtClean="0">
                <a:solidFill>
                  <a:schemeClr val="tx1"/>
                </a:solidFill>
              </a:rPr>
              <a:t> 根据国家统计局发布的数据，</a:t>
            </a:r>
            <a:r>
              <a:rPr lang="en-US" b="1" dirty="0" smtClean="0">
                <a:solidFill>
                  <a:schemeClr val="tx1"/>
                </a:solidFill>
              </a:rPr>
              <a:t>4</a:t>
            </a:r>
            <a:r>
              <a:rPr b="1" dirty="0" smtClean="0">
                <a:solidFill>
                  <a:schemeClr val="tx1"/>
                </a:solidFill>
              </a:rPr>
              <a:t>月份我国居民消费价格指数出现自去年</a:t>
            </a:r>
            <a:r>
              <a:rPr lang="en-US" b="1" dirty="0" smtClean="0">
                <a:solidFill>
                  <a:schemeClr val="tx1"/>
                </a:solidFill>
              </a:rPr>
              <a:t>12</a:t>
            </a:r>
            <a:r>
              <a:rPr b="1" dirty="0" smtClean="0">
                <a:solidFill>
                  <a:schemeClr val="tx1"/>
                </a:solidFill>
              </a:rPr>
              <a:t>月以来的最大涨幅，但仍低于相关机构的预测。</a:t>
            </a:r>
            <a:endParaRPr lang="en-US" b="1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b="1" dirty="0" smtClean="0">
                <a:solidFill>
                  <a:schemeClr val="tx1"/>
                </a:solidFill>
              </a:rPr>
              <a:t>C.</a:t>
            </a:r>
            <a:r>
              <a:rPr b="1" dirty="0" smtClean="0">
                <a:solidFill>
                  <a:schemeClr val="tx1"/>
                </a:solidFill>
              </a:rPr>
              <a:t> 近日建成的西红门创业大街</a:t>
            </a:r>
            <a:r>
              <a:rPr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和</a:t>
            </a:r>
            <a:r>
              <a:rPr b="1" dirty="0" smtClean="0">
                <a:solidFill>
                  <a:schemeClr val="tx1"/>
                </a:solidFill>
              </a:rPr>
              <a:t>青年创新创业大赛同步启动，绿色设计和“互联网</a:t>
            </a:r>
            <a:r>
              <a:rPr lang="en-US" altLang="zh-CN" b="1" dirty="0" smtClean="0">
                <a:solidFill>
                  <a:schemeClr val="tx1"/>
                </a:solidFill>
              </a:rPr>
              <a:t>+</a:t>
            </a:r>
            <a:r>
              <a:rPr b="1" dirty="0" smtClean="0">
                <a:solidFill>
                  <a:schemeClr val="tx1"/>
                </a:solidFill>
              </a:rPr>
              <a:t>农业”设计是本次赛事的主题。</a:t>
            </a:r>
            <a:endParaRPr lang="en-US" b="1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b="1" dirty="0" smtClean="0">
                <a:solidFill>
                  <a:schemeClr val="tx1"/>
                </a:solidFill>
              </a:rPr>
              <a:t>D.</a:t>
            </a:r>
            <a:r>
              <a:rPr b="1" dirty="0" smtClean="0">
                <a:solidFill>
                  <a:schemeClr val="tx1"/>
                </a:solidFill>
              </a:rPr>
              <a:t> 杜绝过度治疗，除了加强宣传教育外，还要</a:t>
            </a:r>
            <a:r>
              <a:rPr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调控</a:t>
            </a:r>
            <a:r>
              <a:rPr b="1" dirty="0" smtClean="0">
                <a:solidFill>
                  <a:schemeClr val="tx1"/>
                </a:solidFill>
              </a:rPr>
              <a:t>盲目扩张的逐利</a:t>
            </a:r>
            <a:r>
              <a:rPr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行为</a:t>
            </a:r>
            <a:r>
              <a:rPr b="1" dirty="0" smtClean="0">
                <a:solidFill>
                  <a:schemeClr val="tx1"/>
                </a:solidFill>
              </a:rPr>
              <a:t>。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真题链接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52" y="1142984"/>
            <a:ext cx="8572528" cy="5214974"/>
          </a:xfrm>
          <a:noFill/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altLang="en-US" b="1" dirty="0" smtClean="0">
                <a:solidFill>
                  <a:schemeClr val="tx1"/>
                </a:solidFill>
              </a:rPr>
              <a:t>以下句子中没有语病的一项是（   ）</a:t>
            </a:r>
            <a:endParaRPr lang="en-US" altLang="en-US" b="1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b="1" dirty="0" smtClean="0">
                <a:solidFill>
                  <a:schemeClr val="tx1"/>
                </a:solidFill>
              </a:rPr>
              <a:t>A.</a:t>
            </a:r>
            <a:r>
              <a:rPr b="1" dirty="0" smtClean="0">
                <a:solidFill>
                  <a:schemeClr val="tx1"/>
                </a:solidFill>
              </a:rPr>
              <a:t> 数字化时代，很多人提笔忘字 ，长此以往将影响到汉字文化</a:t>
            </a:r>
            <a:r>
              <a:rPr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能否</a:t>
            </a:r>
            <a:r>
              <a:rPr b="1" dirty="0" smtClean="0">
                <a:solidFill>
                  <a:schemeClr val="tx1"/>
                </a:solidFill>
              </a:rPr>
              <a:t>很好地传承。</a:t>
            </a:r>
            <a:endParaRPr lang="en-US" b="1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b="1" dirty="0" smtClean="0">
                <a:solidFill>
                  <a:schemeClr val="tx1"/>
                </a:solidFill>
              </a:rPr>
              <a:t>B.</a:t>
            </a:r>
            <a:r>
              <a:rPr b="1" dirty="0" smtClean="0">
                <a:solidFill>
                  <a:schemeClr val="tx1"/>
                </a:solidFill>
              </a:rPr>
              <a:t> 根据国家统计局发布的数据，</a:t>
            </a:r>
            <a:r>
              <a:rPr lang="en-US" b="1" dirty="0" smtClean="0">
                <a:solidFill>
                  <a:schemeClr val="tx1"/>
                </a:solidFill>
              </a:rPr>
              <a:t>4</a:t>
            </a:r>
            <a:r>
              <a:rPr b="1" dirty="0" smtClean="0">
                <a:solidFill>
                  <a:schemeClr val="tx1"/>
                </a:solidFill>
              </a:rPr>
              <a:t>月份我国居民消费价格指数出现自去年</a:t>
            </a:r>
            <a:r>
              <a:rPr lang="en-US" b="1" dirty="0" smtClean="0">
                <a:solidFill>
                  <a:schemeClr val="tx1"/>
                </a:solidFill>
              </a:rPr>
              <a:t>12</a:t>
            </a:r>
            <a:r>
              <a:rPr b="1" dirty="0" smtClean="0">
                <a:solidFill>
                  <a:schemeClr val="tx1"/>
                </a:solidFill>
              </a:rPr>
              <a:t>月以来的最大涨幅，但仍低于相关机构的预测。</a:t>
            </a:r>
            <a:endParaRPr lang="en-US" b="1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b="1" dirty="0" smtClean="0">
                <a:solidFill>
                  <a:schemeClr val="tx1"/>
                </a:solidFill>
              </a:rPr>
              <a:t>C.</a:t>
            </a:r>
            <a:r>
              <a:rPr b="1" dirty="0" smtClean="0">
                <a:solidFill>
                  <a:schemeClr val="tx1"/>
                </a:solidFill>
              </a:rPr>
              <a:t> 近日建成的西红门创业大街</a:t>
            </a:r>
            <a:r>
              <a:rPr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和</a:t>
            </a:r>
            <a:r>
              <a:rPr b="1" dirty="0" smtClean="0">
                <a:solidFill>
                  <a:schemeClr val="tx1"/>
                </a:solidFill>
              </a:rPr>
              <a:t>青年创新创业大赛同步启动，绿色设计和“互联网</a:t>
            </a:r>
            <a:r>
              <a:rPr lang="en-US" altLang="zh-CN" b="1" dirty="0" smtClean="0">
                <a:solidFill>
                  <a:schemeClr val="tx1"/>
                </a:solidFill>
              </a:rPr>
              <a:t>+</a:t>
            </a:r>
            <a:r>
              <a:rPr b="1" dirty="0" smtClean="0">
                <a:solidFill>
                  <a:schemeClr val="tx1"/>
                </a:solidFill>
              </a:rPr>
              <a:t>农业”设计是本次赛事的主题。</a:t>
            </a:r>
            <a:endParaRPr lang="en-US" b="1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b="1" dirty="0" smtClean="0">
                <a:solidFill>
                  <a:schemeClr val="tx1"/>
                </a:solidFill>
              </a:rPr>
              <a:t>D.</a:t>
            </a:r>
            <a:r>
              <a:rPr b="1" dirty="0" smtClean="0">
                <a:solidFill>
                  <a:schemeClr val="tx1"/>
                </a:solidFill>
              </a:rPr>
              <a:t> 杜绝过度治疗，除了加强宣传教育外，还要</a:t>
            </a:r>
            <a:r>
              <a:rPr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调控</a:t>
            </a:r>
            <a:r>
              <a:rPr b="1" dirty="0" smtClean="0">
                <a:solidFill>
                  <a:schemeClr val="tx1"/>
                </a:solidFill>
              </a:rPr>
              <a:t>盲目扩张的逐利</a:t>
            </a:r>
            <a:r>
              <a:rPr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行为</a:t>
            </a:r>
            <a:r>
              <a:rPr b="1" dirty="0" smtClean="0">
                <a:solidFill>
                  <a:schemeClr val="tx1"/>
                </a:solidFill>
              </a:rPr>
              <a:t>。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真题链接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950334" y="1120599"/>
            <a:ext cx="407484" cy="5224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类型二：结构混乱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251" y="1133475"/>
            <a:ext cx="8139644" cy="1295393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b="1" dirty="0" smtClean="0"/>
              <a:t>1.</a:t>
            </a:r>
            <a:r>
              <a:rPr sz="2600" b="1" dirty="0" smtClean="0"/>
              <a:t>句式杂糅</a:t>
            </a:r>
            <a:endParaRPr lang="en-US" b="1" dirty="0" smtClean="0"/>
          </a:p>
          <a:p>
            <a:pPr>
              <a:buNone/>
            </a:pPr>
            <a:r>
              <a:rPr altLang="en-US" b="1" dirty="0" smtClean="0">
                <a:solidFill>
                  <a:schemeClr val="accent6"/>
                </a:solidFill>
              </a:rPr>
              <a:t>  两种或两种以上类型的句式杂糅在一起，从而造成语句上结构的混乱。</a:t>
            </a:r>
            <a:endParaRPr lang="en-US" altLang="en-US" b="1" dirty="0" smtClean="0">
              <a:solidFill>
                <a:schemeClr val="accent6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2357431"/>
            <a:ext cx="7715304" cy="1012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200" b="1" dirty="0" smtClean="0">
                <a:solidFill>
                  <a:schemeClr val="accent1">
                    <a:lumMod val="50000"/>
                  </a:schemeClr>
                </a:solidFill>
              </a:rPr>
              <a:t>【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例</a:t>
            </a:r>
            <a:r>
              <a:rPr lang="en-US" altLang="zh-CN" sz="2200" b="1" dirty="0" smtClean="0">
                <a:solidFill>
                  <a:schemeClr val="accent1">
                    <a:lumMod val="50000"/>
                  </a:schemeClr>
                </a:solidFill>
              </a:rPr>
              <a:t>】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多年来曾被在计划经济思想束缚下的人们也觉悟起来。</a:t>
            </a:r>
            <a:endParaRPr lang="zh-CN" altLang="en-US" sz="2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endParaRPr lang="zh-CN" altLang="en-US" sz="2400" dirty="0" smtClean="0">
              <a:latin typeface="+mj-ea"/>
              <a:ea typeface="+mj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8696" y="3143248"/>
            <a:ext cx="7715304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200" b="1" dirty="0">
                <a:solidFill>
                  <a:schemeClr val="accent1">
                    <a:lumMod val="50000"/>
                  </a:schemeClr>
                </a:solidFill>
              </a:rPr>
              <a:t>辨析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：</a:t>
            </a:r>
            <a:endParaRPr lang="en-US" altLang="zh-CN" sz="2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使用两种句式“被</a:t>
            </a:r>
            <a:r>
              <a:rPr lang="en-US" altLang="zh-CN" sz="2200" b="1" dirty="0" smtClean="0">
                <a:solidFill>
                  <a:schemeClr val="accent1">
                    <a:lumMod val="50000"/>
                  </a:schemeClr>
                </a:solidFill>
              </a:rPr>
              <a:t>……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束缚”和“在</a:t>
            </a:r>
            <a:r>
              <a:rPr lang="en-US" altLang="zh-CN" sz="2200" b="1" dirty="0" smtClean="0">
                <a:solidFill>
                  <a:schemeClr val="accent1">
                    <a:lumMod val="50000"/>
                  </a:schemeClr>
                </a:solidFill>
              </a:rPr>
              <a:t>……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束缚下的”</a:t>
            </a:r>
            <a:endParaRPr lang="en-US" altLang="zh-CN" sz="2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</a:rPr>
              <a:t>→</a:t>
            </a:r>
            <a:r>
              <a:rPr lang="zh-CN" altLang="en-US" sz="2200" b="1" dirty="0" smtClean="0">
                <a:solidFill>
                  <a:schemeClr val="accent6"/>
                </a:solidFill>
              </a:rPr>
              <a:t>句式杂糅（时而使用这种结构，时而使用那种结构）</a:t>
            </a:r>
            <a:endParaRPr lang="zh-CN" altLang="en-US" sz="2200" b="1" dirty="0" smtClean="0">
              <a:solidFill>
                <a:schemeClr val="accent6"/>
              </a:solidFill>
            </a:endParaRPr>
          </a:p>
          <a:p>
            <a:pPr>
              <a:lnSpc>
                <a:spcPct val="130000"/>
              </a:lnSpc>
            </a:pPr>
            <a:endParaRPr lang="zh-CN" altLang="en-US" sz="2400" dirty="0" smtClean="0">
              <a:latin typeface="+mj-ea"/>
              <a:ea typeface="+mj-ea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 cstate="print">
            <a:duotone>
              <a:prstClr val="black"/>
              <a:schemeClr val="accent4">
                <a:tint val="45000"/>
                <a:satMod val="400000"/>
              </a:schemeClr>
            </a:duotone>
            <a:lum bright="-100000" contrast="100000"/>
          </a:blip>
          <a:srcRect/>
          <a:stretch>
            <a:fillRect/>
          </a:stretch>
        </p:blipFill>
        <p:spPr bwMode="auto">
          <a:xfrm>
            <a:off x="1142976" y="3286124"/>
            <a:ext cx="357190" cy="349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571472" y="2357430"/>
            <a:ext cx="7715304" cy="1012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200" b="1" dirty="0" smtClean="0">
                <a:solidFill>
                  <a:schemeClr val="accent1">
                    <a:lumMod val="50000"/>
                  </a:schemeClr>
                </a:solidFill>
              </a:rPr>
              <a:t>【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例</a:t>
            </a:r>
            <a:r>
              <a:rPr lang="en-US" altLang="zh-CN" sz="2200" b="1" dirty="0" smtClean="0">
                <a:solidFill>
                  <a:schemeClr val="accent1">
                    <a:lumMod val="50000"/>
                  </a:schemeClr>
                </a:solidFill>
              </a:rPr>
              <a:t>】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多年来曾</a:t>
            </a:r>
            <a:r>
              <a:rPr lang="zh-CN" altLang="en-US" sz="2200" b="1" dirty="0" smtClean="0">
                <a:solidFill>
                  <a:srgbClr val="FFC000"/>
                </a:solidFill>
              </a:rPr>
              <a:t>被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在计划经济思想</a:t>
            </a:r>
            <a:r>
              <a:rPr lang="zh-CN" altLang="en-US" sz="2200" b="1" dirty="0" smtClean="0">
                <a:solidFill>
                  <a:srgbClr val="FFC000"/>
                </a:solidFill>
              </a:rPr>
              <a:t>束缚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下的人们也觉悟起来。</a:t>
            </a:r>
            <a:endParaRPr lang="zh-CN" altLang="en-US" sz="2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endParaRPr lang="zh-CN" altLang="en-US" sz="2400" dirty="0" smtClean="0">
              <a:latin typeface="+mj-ea"/>
              <a:ea typeface="+mj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1472" y="2357430"/>
            <a:ext cx="7715304" cy="1012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200" b="1" dirty="0" smtClean="0">
                <a:solidFill>
                  <a:schemeClr val="accent1">
                    <a:lumMod val="50000"/>
                  </a:schemeClr>
                </a:solidFill>
              </a:rPr>
              <a:t>【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例</a:t>
            </a:r>
            <a:r>
              <a:rPr lang="en-US" altLang="zh-CN" sz="2200" b="1" dirty="0" smtClean="0">
                <a:solidFill>
                  <a:schemeClr val="accent1">
                    <a:lumMod val="50000"/>
                  </a:schemeClr>
                </a:solidFill>
              </a:rPr>
              <a:t>】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多年来曾</a:t>
            </a:r>
            <a:r>
              <a:rPr lang="zh-CN" altLang="en-US" sz="2200" b="1" dirty="0" smtClean="0">
                <a:solidFill>
                  <a:srgbClr val="FFC000"/>
                </a:solidFill>
              </a:rPr>
              <a:t>被</a:t>
            </a:r>
            <a:r>
              <a:rPr lang="zh-CN" altLang="en-US" sz="2200" b="1" dirty="0" smtClean="0">
                <a:solidFill>
                  <a:srgbClr val="FF0000"/>
                </a:solidFill>
              </a:rPr>
              <a:t>在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计划经济思想</a:t>
            </a:r>
            <a:r>
              <a:rPr lang="zh-CN" altLang="en-US" sz="2200" b="1" dirty="0" smtClean="0">
                <a:solidFill>
                  <a:srgbClr val="FF0000"/>
                </a:solidFill>
              </a:rPr>
              <a:t>束缚下的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人们也觉悟起来。</a:t>
            </a:r>
            <a:endParaRPr lang="zh-CN" altLang="en-US" sz="2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endParaRPr lang="zh-CN" altLang="en-US" sz="2400" dirty="0" smtClean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类型二：结构混乱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251" y="1133475"/>
            <a:ext cx="8139644" cy="866765"/>
          </a:xfrm>
        </p:spPr>
        <p:txBody>
          <a:bodyPr>
            <a:normAutofit/>
          </a:bodyPr>
          <a:lstStyle/>
          <a:p>
            <a:r>
              <a:rPr lang="en-US" altLang="zh-CN" b="1" dirty="0" smtClean="0"/>
              <a:t>1.</a:t>
            </a:r>
            <a:r>
              <a:rPr sz="2600" b="1" dirty="0" smtClean="0"/>
              <a:t>句式杂糅</a:t>
            </a:r>
            <a:endParaRPr lang="en-US" b="1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428596" y="1714488"/>
            <a:ext cx="8715404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是由于</a:t>
            </a: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决定的（是由</a:t>
            </a: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决定的</a:t>
            </a: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是由于</a:t>
            </a: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endParaRPr lang="zh-CN" altLang="en-US" sz="2000" b="1" dirty="0" smtClean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是为了</a:t>
            </a: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为目的的（是为了</a:t>
            </a: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……/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是以</a:t>
            </a: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为目的的</a:t>
            </a: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endParaRPr lang="zh-CN" altLang="en-US" sz="2000" b="1" dirty="0" smtClean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3. ……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的原因，是因为</a:t>
            </a: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的原因是</a:t>
            </a: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……/……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是因为</a:t>
            </a: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endParaRPr lang="zh-CN" altLang="en-US" sz="2000" b="1" dirty="0" smtClean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4. ……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的原因，是由于</a:t>
            </a: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的原因是</a:t>
            </a: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……/……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是由于</a:t>
            </a: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endParaRPr lang="zh-CN" altLang="en-US" sz="2000" b="1" dirty="0" smtClean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5. 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是因为</a:t>
            </a: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的原因（是因为</a:t>
            </a: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……/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的原因）</a:t>
            </a:r>
            <a:endParaRPr lang="zh-CN" altLang="en-US" sz="2000" b="1" dirty="0" smtClean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6. 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原因是</a:t>
            </a: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造成的（是由于</a:t>
            </a: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……/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的结果）</a:t>
            </a:r>
            <a:endParaRPr lang="zh-CN" altLang="en-US" sz="2000" b="1" dirty="0" smtClean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7. ……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的原因主要是</a:t>
            </a: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在作怪（其根本原因是</a:t>
            </a: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……/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在作怪）</a:t>
            </a:r>
            <a:endParaRPr lang="zh-CN" altLang="en-US" sz="2000" b="1" dirty="0" smtClean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8. 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是由于</a:t>
            </a: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的结果（是由于</a:t>
            </a: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……/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的结果）</a:t>
            </a:r>
            <a:endParaRPr lang="zh-CN" altLang="en-US" sz="2000" b="1" dirty="0" smtClean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9. ……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的原因主要是</a:t>
            </a: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所致（</a:t>
            </a: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的原因主要是</a:t>
            </a: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……/……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主要是</a:t>
            </a: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所致）</a:t>
            </a:r>
            <a:endParaRPr lang="zh-CN" altLang="en-US" sz="2000" b="1" dirty="0" smtClean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关键的问题是</a:t>
            </a: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在起决定作用（关键的问题是</a:t>
            </a: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……/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在起决定作用）</a:t>
            </a:r>
            <a:endParaRPr lang="zh-CN" altLang="en-US" sz="2000" b="1" dirty="0" smtClean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11.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由于</a:t>
            </a: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领导下（由于</a:t>
            </a: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领导</a:t>
            </a: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领导下）</a:t>
            </a:r>
            <a:endParaRPr lang="zh-CN" altLang="en-US" sz="2000" b="1" dirty="0" smtClean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12.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对于</a:t>
            </a: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问题上（对于</a:t>
            </a: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问题上）</a:t>
            </a:r>
            <a:endParaRPr lang="zh-CN" altLang="en-US" sz="2000" b="1" dirty="0" smtClean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13.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大多是以</a:t>
            </a: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为主（大多是</a:t>
            </a: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……/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为主）</a:t>
            </a:r>
            <a:endParaRPr lang="zh-CN" altLang="en-US" sz="2000" b="1" dirty="0" smtClean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14.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靠的是</a:t>
            </a: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取得的（靠的是</a:t>
            </a: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……/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是靠</a:t>
            </a: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取得的）</a:t>
            </a:r>
            <a:endParaRPr lang="zh-CN" altLang="en-US" sz="2000" b="1" dirty="0" smtClean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15.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比去年同期相比</a:t>
            </a: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（比去年同期</a:t>
            </a: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……/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跟去年同期相比</a:t>
            </a:r>
            <a:r>
              <a:rPr lang="en-US" altLang="zh-CN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000" b="1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endParaRPr lang="zh-CN" altLang="en-US" sz="2000" b="1" dirty="0" smtClean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类型二：结构混乱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251" y="1133475"/>
            <a:ext cx="8139644" cy="1295393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b="1" dirty="0" smtClean="0"/>
              <a:t>1.</a:t>
            </a:r>
            <a:r>
              <a:rPr sz="2600" b="1" dirty="0" smtClean="0"/>
              <a:t>句式杂糅</a:t>
            </a:r>
            <a:endParaRPr lang="en-US" sz="2600" b="1" dirty="0" smtClean="0"/>
          </a:p>
          <a:p>
            <a:r>
              <a:rPr lang="en-US" sz="2600" b="1" dirty="0" smtClean="0"/>
              <a:t>2.</a:t>
            </a:r>
            <a:r>
              <a:rPr sz="2600" b="1" dirty="0" smtClean="0"/>
              <a:t>中途易辙</a:t>
            </a:r>
            <a:endParaRPr lang="en-US" b="1" dirty="0" smtClean="0"/>
          </a:p>
          <a:p>
            <a:pPr>
              <a:buNone/>
            </a:pPr>
            <a:r>
              <a:rPr altLang="en-US" b="1" dirty="0" smtClean="0">
                <a:solidFill>
                  <a:schemeClr val="accent6"/>
                </a:solidFill>
              </a:rPr>
              <a:t>  一会说这件事，一会说那件事。</a:t>
            </a:r>
            <a:endParaRPr lang="en-US" altLang="en-US" b="1" dirty="0" smtClean="0">
              <a:solidFill>
                <a:schemeClr val="accent6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2357431"/>
            <a:ext cx="7715304" cy="1452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200" b="1" dirty="0" smtClean="0">
                <a:solidFill>
                  <a:schemeClr val="accent1">
                    <a:lumMod val="50000"/>
                  </a:schemeClr>
                </a:solidFill>
              </a:rPr>
              <a:t>【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例</a:t>
            </a:r>
            <a:r>
              <a:rPr lang="en-US" altLang="zh-CN" sz="2200" b="1" dirty="0" smtClean="0">
                <a:solidFill>
                  <a:schemeClr val="accent1">
                    <a:lumMod val="50000"/>
                  </a:schemeClr>
                </a:solidFill>
              </a:rPr>
              <a:t>】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中国人民自从接受了马列主义思想以后，中国革命就在毛泽东同志的领导下大大改了样子。</a:t>
            </a:r>
            <a:endParaRPr lang="zh-CN" altLang="en-US" sz="2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endParaRPr lang="zh-CN" altLang="en-US" sz="2400" dirty="0" smtClean="0">
              <a:latin typeface="+mj-ea"/>
              <a:ea typeface="+mj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8696" y="3286124"/>
            <a:ext cx="7715304" cy="2252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200" b="1" dirty="0">
                <a:solidFill>
                  <a:schemeClr val="accent1">
                    <a:lumMod val="50000"/>
                  </a:schemeClr>
                </a:solidFill>
              </a:rPr>
              <a:t>辨析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：</a:t>
            </a:r>
            <a:endParaRPr lang="en-US" altLang="zh-CN" sz="2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</a:rPr>
              <a:t>“中国人民”做主语说了半</a:t>
            </a:r>
            <a:r>
              <a:rPr lang="zh-CN" altLang="en-US" sz="2000" b="1" smtClean="0">
                <a:solidFill>
                  <a:schemeClr val="accent1">
                    <a:lumMod val="50000"/>
                  </a:schemeClr>
                </a:solidFill>
              </a:rPr>
              <a:t>句，</a:t>
            </a:r>
            <a:endParaRPr lang="en-US" altLang="zh-CN" sz="20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</a:rPr>
              <a:t>→接下来又用“中国革命”另起一句</a:t>
            </a:r>
            <a:endParaRPr lang="en-US" altLang="zh-CN" sz="20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</a:rPr>
              <a:t>→</a:t>
            </a:r>
            <a:r>
              <a:rPr lang="zh-CN" altLang="en-US" sz="2200" b="1" dirty="0" smtClean="0">
                <a:solidFill>
                  <a:schemeClr val="accent6"/>
                </a:solidFill>
              </a:rPr>
              <a:t>句式杂糅（话题转换，中途易辙）</a:t>
            </a:r>
            <a:endParaRPr lang="zh-CN" altLang="en-US" sz="2200" b="1" dirty="0" smtClean="0">
              <a:solidFill>
                <a:schemeClr val="accent6"/>
              </a:solidFill>
            </a:endParaRPr>
          </a:p>
          <a:p>
            <a:pPr>
              <a:lnSpc>
                <a:spcPct val="130000"/>
              </a:lnSpc>
            </a:pPr>
            <a:endParaRPr lang="zh-CN" altLang="en-US" sz="2400" dirty="0" smtClean="0">
              <a:latin typeface="+mj-ea"/>
              <a:ea typeface="+mj-ea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 cstate="print">
            <a:duotone>
              <a:prstClr val="black"/>
              <a:schemeClr val="accent4">
                <a:tint val="45000"/>
                <a:satMod val="400000"/>
              </a:schemeClr>
            </a:duotone>
            <a:lum bright="-100000" contrast="100000"/>
          </a:blip>
          <a:srcRect/>
          <a:stretch>
            <a:fillRect/>
          </a:stretch>
        </p:blipFill>
        <p:spPr bwMode="auto">
          <a:xfrm>
            <a:off x="1142976" y="3429000"/>
            <a:ext cx="357190" cy="349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类型二：结构混乱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71472" y="3493519"/>
            <a:ext cx="7715304" cy="1452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200" b="1" dirty="0" smtClean="0">
                <a:solidFill>
                  <a:schemeClr val="accent1">
                    <a:lumMod val="50000"/>
                  </a:schemeClr>
                </a:solidFill>
              </a:rPr>
              <a:t>【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例</a:t>
            </a:r>
            <a:r>
              <a:rPr lang="en-US" altLang="zh-CN" sz="2200" b="1" dirty="0" smtClean="0">
                <a:solidFill>
                  <a:schemeClr val="accent1">
                    <a:lumMod val="50000"/>
                  </a:schemeClr>
                </a:solidFill>
              </a:rPr>
              <a:t>】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一位社员向国家赠献了一枚古代玉佛珠，具有很高的工艺美术价值。</a:t>
            </a:r>
            <a:endParaRPr lang="zh-CN" altLang="en-US" sz="2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endParaRPr lang="zh-CN" altLang="en-US" sz="2400" dirty="0" smtClean="0">
              <a:latin typeface="+mj-ea"/>
              <a:ea typeface="+mj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8696" y="4493651"/>
            <a:ext cx="7215270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辨析：</a:t>
            </a:r>
            <a:endParaRPr lang="en-US" altLang="zh-CN" sz="2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</a:rPr>
              <a:t>查看句中的主要动词，有“赠献”和“具有”两个</a:t>
            </a:r>
            <a:endParaRPr lang="en-US" altLang="zh-CN" sz="20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</a:rPr>
              <a:t>→补充后半句承前省略的主语“社员具有很高的</a:t>
            </a:r>
            <a:r>
              <a:rPr lang="en-US" altLang="zh-CN" sz="2000" b="1" dirty="0" smtClean="0">
                <a:solidFill>
                  <a:schemeClr val="accent1">
                    <a:lumMod val="50000"/>
                  </a:schemeClr>
                </a:solidFill>
              </a:rPr>
              <a:t>……</a:t>
            </a:r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</a:rPr>
              <a:t>价值”。</a:t>
            </a:r>
            <a:endParaRPr lang="en-US" altLang="zh-CN" sz="20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accent1">
                    <a:lumMod val="50000"/>
                  </a:schemeClr>
                </a:solidFill>
              </a:rPr>
              <a:t>→</a:t>
            </a:r>
            <a:r>
              <a:rPr lang="zh-CN" altLang="en-US" sz="2200" b="1" dirty="0" smtClean="0">
                <a:solidFill>
                  <a:schemeClr val="accent6"/>
                </a:solidFill>
              </a:rPr>
              <a:t>偷换主语</a:t>
            </a:r>
            <a:endParaRPr lang="zh-CN" altLang="en-US" sz="2200" b="1" dirty="0" smtClean="0">
              <a:solidFill>
                <a:schemeClr val="accent6"/>
              </a:solidFill>
            </a:endParaRPr>
          </a:p>
          <a:p>
            <a:pPr>
              <a:lnSpc>
                <a:spcPct val="130000"/>
              </a:lnSpc>
            </a:pPr>
            <a:endParaRPr lang="zh-CN" altLang="en-US" sz="2400" dirty="0" smtClean="0">
              <a:latin typeface="+mj-ea"/>
              <a:ea typeface="+mj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>
            <a:duotone>
              <a:prstClr val="black"/>
              <a:schemeClr val="accent4">
                <a:tint val="45000"/>
                <a:satMod val="400000"/>
              </a:schemeClr>
            </a:duotone>
            <a:lum bright="-100000" contrast="100000"/>
          </a:blip>
          <a:srcRect/>
          <a:stretch>
            <a:fillRect/>
          </a:stretch>
        </p:blipFill>
        <p:spPr bwMode="auto">
          <a:xfrm>
            <a:off x="1142976" y="4636526"/>
            <a:ext cx="357190" cy="349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内容占位符 2"/>
          <p:cNvSpPr txBox="1"/>
          <p:nvPr/>
        </p:nvSpPr>
        <p:spPr>
          <a:xfrm>
            <a:off x="628651" y="1285875"/>
            <a:ext cx="8139644" cy="1295393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marL="271780" marR="0" lvl="0" indent="-271780" algn="just" defTabSz="514350" rtl="0" eaLnBrk="1" fontAlgn="auto" latinLnBrk="0" hangingPunct="1">
              <a:lnSpc>
                <a:spcPct val="11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p"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1.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句式杂糅</a:t>
            </a:r>
            <a:endParaRPr kumimoji="0" lang="en-US" altLang="en-US" sz="26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271780" marR="0" lvl="0" indent="-271780" algn="just" defTabSz="514350" rtl="0" eaLnBrk="1" fontAlgn="auto" latinLnBrk="0" hangingPunct="1">
              <a:lnSpc>
                <a:spcPct val="11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p"/>
              <a:defRPr/>
            </a:pPr>
            <a:r>
              <a:rPr kumimoji="0" lang="en-US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2.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中途易辙</a:t>
            </a:r>
            <a:endParaRPr lang="en-US" altLang="zh-CN" sz="2400" b="1" dirty="0" smtClean="0">
              <a:solidFill>
                <a:schemeClr val="accent1">
                  <a:lumMod val="50000"/>
                </a:schemeClr>
              </a:solidFill>
              <a:latin typeface="+mn-ea"/>
            </a:endParaRPr>
          </a:p>
          <a:p>
            <a:pPr marL="271780" marR="0" lvl="0" indent="-271780" algn="just" defTabSz="514350" rtl="0" eaLnBrk="1" fontAlgn="auto" latinLnBrk="0" hangingPunct="1">
              <a:lnSpc>
                <a:spcPct val="11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p"/>
              <a:defRPr/>
            </a:pPr>
            <a:r>
              <a:rPr lang="en-US" altLang="zh-CN" sz="2600" b="1" dirty="0" smtClean="0">
                <a:solidFill>
                  <a:schemeClr val="accent1">
                    <a:lumMod val="50000"/>
                  </a:schemeClr>
                </a:solidFill>
                <a:latin typeface="+mn-ea"/>
              </a:rPr>
              <a:t>3.</a:t>
            </a:r>
            <a:r>
              <a:rPr lang="zh-CN" altLang="en-US" sz="2600" b="1" dirty="0" smtClean="0">
                <a:solidFill>
                  <a:schemeClr val="accent1">
                    <a:lumMod val="50000"/>
                  </a:schemeClr>
                </a:solidFill>
                <a:latin typeface="+mn-ea"/>
              </a:rPr>
              <a:t>偷换主语</a:t>
            </a:r>
            <a:endParaRPr lang="en-US" altLang="en-US" sz="2600" b="1" dirty="0" smtClean="0">
              <a:solidFill>
                <a:schemeClr val="accent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57224" y="2500306"/>
            <a:ext cx="80010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en-US" sz="2400" b="1" dirty="0" smtClean="0">
                <a:solidFill>
                  <a:schemeClr val="accent6"/>
                </a:solidFill>
              </a:rPr>
              <a:t>后半句无代词的句子的判断方法：查看主要动词，通过补充承前省略的主语进行判断。</a:t>
            </a:r>
            <a:endParaRPr lang="zh-CN" altLang="en-US" sz="2400" b="1" dirty="0" smtClean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85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385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385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385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0" dirty="0" smtClean="0"/>
              <a:t>2017</a:t>
            </a:r>
            <a:r>
              <a:rPr lang="zh-CN" altLang="en-US" b="0" dirty="0" smtClean="0"/>
              <a:t>年</a:t>
            </a:r>
            <a:r>
              <a:rPr lang="en-US" altLang="zh-CN" b="0" dirty="0" smtClean="0"/>
              <a:t>6</a:t>
            </a:r>
            <a:r>
              <a:rPr lang="zh-CN" altLang="en-US" b="0" dirty="0" smtClean="0"/>
              <a:t>套高考卷中涉及的 </a:t>
            </a:r>
            <a:r>
              <a:rPr lang="en-US" altLang="zh-CN" b="0" dirty="0" smtClean="0"/>
              <a:t>18</a:t>
            </a:r>
            <a:r>
              <a:rPr lang="zh-CN" altLang="en-US" b="0" dirty="0" smtClean="0"/>
              <a:t>个病句</a:t>
            </a:r>
            <a:endParaRPr lang="zh-CN" altLang="en-US" b="0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214282" y="1214423"/>
          <a:ext cx="8643998" cy="1357322"/>
        </p:xfrm>
        <a:graphic>
          <a:graphicData uri="http://schemas.openxmlformats.org/drawingml/2006/table">
            <a:tbl>
              <a:tblPr firstRow="1" bandRow="1" bandCol="1">
                <a:tableStyleId>{5C22544A-7EE6-4342-B048-85BDC9FD1C3A}</a:tableStyleId>
              </a:tblPr>
              <a:tblGrid>
                <a:gridCol w="1440666"/>
                <a:gridCol w="1440666"/>
                <a:gridCol w="1476386"/>
                <a:gridCol w="1519667"/>
                <a:gridCol w="1433509"/>
                <a:gridCol w="1333104"/>
              </a:tblGrid>
              <a:tr h="707998"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zh-CN" altLang="en-US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搭配不当</a:t>
                      </a:r>
                      <a:endParaRPr lang="zh-CN" altLang="en-US" sz="20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zh-CN" altLang="en-US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结构混乱</a:t>
                      </a:r>
                      <a:endParaRPr lang="zh-CN" altLang="en-US" sz="20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zh-CN" altLang="en-US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残缺或赘余</a:t>
                      </a:r>
                      <a:endParaRPr lang="zh-CN" altLang="en-US" sz="20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zh-CN" altLang="en-US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语序不当</a:t>
                      </a:r>
                      <a:endParaRPr lang="zh-CN" altLang="en-US" sz="20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zh-CN" altLang="en-US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不合逻辑</a:t>
                      </a:r>
                      <a:endParaRPr lang="zh-CN" altLang="en-US" sz="20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zh-CN" altLang="en-US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表意不明</a:t>
                      </a:r>
                      <a:endParaRPr lang="zh-CN" altLang="en-US" sz="20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649324"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en-US" altLang="zh-CN" sz="2000" b="1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zh-CN" altLang="en-US" sz="2000" b="1" kern="1200" dirty="0" smtClean="0">
                        <a:solidFill>
                          <a:schemeClr val="tx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en-US" altLang="zh-CN" sz="2000" b="1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zh-CN" altLang="en-US" sz="2000" b="1" kern="1200" dirty="0" smtClean="0">
                        <a:solidFill>
                          <a:schemeClr val="tx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en-US" altLang="zh-CN" sz="2000" b="1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zh-CN" altLang="en-US" sz="2000" b="1" kern="1200" dirty="0" smtClean="0">
                        <a:solidFill>
                          <a:schemeClr val="tx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en-US" altLang="zh-CN" sz="2000" b="1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zh-CN" altLang="en-US" sz="2000" b="1" kern="1200" dirty="0" smtClean="0">
                        <a:solidFill>
                          <a:schemeClr val="tx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en-US" altLang="zh-CN" sz="2000" b="1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zh-CN" altLang="en-US" sz="2000" b="1" kern="1200" dirty="0" smtClean="0">
                        <a:solidFill>
                          <a:schemeClr val="tx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en-US" altLang="zh-CN" sz="2000" b="1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zh-CN" altLang="en-US" sz="2000" b="1" kern="1200" dirty="0" smtClean="0">
                        <a:solidFill>
                          <a:schemeClr val="tx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标题 1"/>
          <p:cNvSpPr txBox="1"/>
          <p:nvPr/>
        </p:nvSpPr>
        <p:spPr>
          <a:xfrm>
            <a:off x="500034" y="2928934"/>
            <a:ext cx="8158694" cy="7960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5143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j-cs"/>
              </a:rPr>
              <a:t>近</a:t>
            </a:r>
            <a:r>
              <a:rPr lang="en-US" altLang="zh-CN" sz="3200" noProof="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  <a:cs typeface="+mj-cs"/>
              </a:rPr>
              <a:t>6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j-cs"/>
              </a:rPr>
              <a:t>年新课标卷</a:t>
            </a:r>
            <a:r>
              <a:rPr lang="en-US" altLang="zh-CN" sz="3200" dirty="0" smtClean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  <a:cs typeface="+mj-cs"/>
              </a:rPr>
              <a:t>14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j-cs"/>
              </a:rPr>
              <a:t>套涉及的</a:t>
            </a:r>
            <a:r>
              <a:rPr lang="en-US" altLang="zh-CN" sz="3200" noProof="0" dirty="0" smtClean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  <a:cs typeface="+mj-cs"/>
              </a:rPr>
              <a:t>42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j-cs"/>
              </a:rPr>
              <a:t>个病句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j-ea"/>
              <a:ea typeface="+mj-ea"/>
              <a:cs typeface="+mj-cs"/>
            </a:endParaRPr>
          </a:p>
        </p:txBody>
      </p:sp>
      <p:graphicFrame>
        <p:nvGraphicFramePr>
          <p:cNvPr id="6" name="内容占位符 3"/>
          <p:cNvGraphicFramePr/>
          <p:nvPr/>
        </p:nvGraphicFramePr>
        <p:xfrm>
          <a:off x="214283" y="3786875"/>
          <a:ext cx="8643998" cy="1345235"/>
        </p:xfrm>
        <a:graphic>
          <a:graphicData uri="http://schemas.openxmlformats.org/drawingml/2006/table">
            <a:tbl>
              <a:tblPr firstRow="1" bandRow="1" bandCol="1">
                <a:tableStyleId>{5C22544A-7EE6-4342-B048-85BDC9FD1C3A}</a:tableStyleId>
              </a:tblPr>
              <a:tblGrid>
                <a:gridCol w="1357242"/>
                <a:gridCol w="1428675"/>
                <a:gridCol w="1571800"/>
                <a:gridCol w="1499851"/>
                <a:gridCol w="1428674"/>
                <a:gridCol w="1357756"/>
              </a:tblGrid>
              <a:tr h="78513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结构混乱</a:t>
                      </a:r>
                      <a:endParaRPr lang="zh-CN" altLang="en-US" sz="2000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搭配不当</a:t>
                      </a:r>
                      <a:endParaRPr lang="zh-CN" altLang="en-US" sz="2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残缺或赘余</a:t>
                      </a:r>
                      <a:endParaRPr lang="zh-CN" altLang="en-US" sz="2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语序不当</a:t>
                      </a:r>
                      <a:endParaRPr lang="zh-CN" altLang="en-US" sz="2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不合逻辑</a:t>
                      </a:r>
                      <a:endParaRPr lang="zh-CN" altLang="en-US" sz="2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表意不明</a:t>
                      </a:r>
                      <a:endParaRPr lang="zh-CN" altLang="en-US" sz="2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5601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13</a:t>
                      </a:r>
                      <a:endParaRPr lang="zh-CN" altLang="en-US" sz="2000" b="1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12</a:t>
                      </a:r>
                      <a:endParaRPr lang="zh-CN" altLang="en-US" sz="2000" b="1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8</a:t>
                      </a:r>
                      <a:endParaRPr lang="zh-CN" altLang="en-US" sz="2000" b="1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8</a:t>
                      </a:r>
                      <a:endParaRPr lang="zh-CN" altLang="en-US" sz="2000" b="1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zh-CN" altLang="en-US" sz="2000" b="1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zh-CN" altLang="en-US" sz="2000" b="1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类型二：结构混乱</a:t>
            </a:r>
            <a:endParaRPr lang="zh-CN" altLang="en-US" dirty="0"/>
          </a:p>
        </p:txBody>
      </p:sp>
      <p:sp>
        <p:nvSpPr>
          <p:cNvPr id="7" name="内容占位符 2"/>
          <p:cNvSpPr txBox="1"/>
          <p:nvPr/>
        </p:nvSpPr>
        <p:spPr>
          <a:xfrm>
            <a:off x="628651" y="1285875"/>
            <a:ext cx="8139644" cy="1295393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marL="271780" marR="0" lvl="0" indent="-271780" algn="just" defTabSz="514350" rtl="0" eaLnBrk="1" fontAlgn="auto" latinLnBrk="0" hangingPunct="1">
              <a:lnSpc>
                <a:spcPct val="11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p"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1.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句式杂糅</a:t>
            </a:r>
            <a:endParaRPr kumimoji="0" lang="en-US" altLang="en-US" sz="26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271780" marR="0" lvl="0" indent="-271780" algn="just" defTabSz="514350" rtl="0" eaLnBrk="1" fontAlgn="auto" latinLnBrk="0" hangingPunct="1">
              <a:lnSpc>
                <a:spcPct val="11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p"/>
              <a:defRPr/>
            </a:pPr>
            <a:r>
              <a:rPr kumimoji="0" lang="en-US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2.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中途易辙</a:t>
            </a:r>
            <a:endParaRPr lang="en-US" altLang="zh-CN" sz="2400" b="1" dirty="0" smtClean="0">
              <a:solidFill>
                <a:schemeClr val="accent1">
                  <a:lumMod val="50000"/>
                </a:schemeClr>
              </a:solidFill>
              <a:latin typeface="+mn-ea"/>
            </a:endParaRPr>
          </a:p>
          <a:p>
            <a:pPr marL="271780" marR="0" lvl="0" indent="-271780" algn="just" defTabSz="514350" rtl="0" eaLnBrk="1" fontAlgn="auto" latinLnBrk="0" hangingPunct="1">
              <a:lnSpc>
                <a:spcPct val="11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p"/>
              <a:defRPr/>
            </a:pPr>
            <a:r>
              <a:rPr lang="en-US" altLang="zh-CN" sz="2600" b="1" dirty="0" smtClean="0">
                <a:solidFill>
                  <a:schemeClr val="accent1">
                    <a:lumMod val="50000"/>
                  </a:schemeClr>
                </a:solidFill>
                <a:latin typeface="+mn-ea"/>
              </a:rPr>
              <a:t>3.</a:t>
            </a:r>
            <a:r>
              <a:rPr lang="zh-CN" altLang="en-US" sz="2600" b="1" dirty="0" smtClean="0">
                <a:solidFill>
                  <a:schemeClr val="accent1">
                    <a:lumMod val="50000"/>
                  </a:schemeClr>
                </a:solidFill>
                <a:latin typeface="+mn-ea"/>
              </a:rPr>
              <a:t>偷换主语</a:t>
            </a:r>
            <a:endParaRPr lang="en-US" altLang="en-US" sz="2600" b="1" dirty="0" smtClean="0">
              <a:solidFill>
                <a:schemeClr val="accent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57224" y="2500306"/>
            <a:ext cx="80010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en-US" sz="2400" b="1" dirty="0" smtClean="0">
                <a:solidFill>
                  <a:schemeClr val="accent6"/>
                </a:solidFill>
              </a:rPr>
              <a:t>后半句有代词的句子的判断方法：关注后文中的代词所指代内容和前文主语是否一致。</a:t>
            </a:r>
            <a:endParaRPr lang="zh-CN" altLang="en-US" sz="2400" b="1" dirty="0" smtClean="0">
              <a:solidFill>
                <a:schemeClr val="accent6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1472" y="3405055"/>
            <a:ext cx="8286808" cy="1452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200" b="1" dirty="0" smtClean="0">
                <a:solidFill>
                  <a:schemeClr val="accent1">
                    <a:lumMod val="50000"/>
                  </a:schemeClr>
                </a:solidFill>
              </a:rPr>
              <a:t>【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例</a:t>
            </a:r>
            <a:r>
              <a:rPr lang="en-US" altLang="zh-CN" sz="2200" b="1" dirty="0" smtClean="0">
                <a:solidFill>
                  <a:schemeClr val="accent1">
                    <a:lumMod val="50000"/>
                  </a:schemeClr>
                </a:solidFill>
              </a:rPr>
              <a:t>】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中国皮影戏的艺术魅力曾经倾倒和征服了无数热爱它的人民，它的传播对中国近代电影艺术也有着不可忽视的启示作用。</a:t>
            </a:r>
            <a:endParaRPr lang="zh-CN" altLang="en-US" sz="2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endParaRPr lang="zh-CN" altLang="en-US" sz="2400" dirty="0" smtClean="0">
              <a:latin typeface="+mj-ea"/>
              <a:ea typeface="+mj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28696" y="4357694"/>
            <a:ext cx="7215270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200" b="1" dirty="0">
                <a:solidFill>
                  <a:schemeClr val="accent1">
                    <a:lumMod val="50000"/>
                  </a:schemeClr>
                </a:solidFill>
              </a:rPr>
              <a:t>辨析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：</a:t>
            </a:r>
            <a:endParaRPr lang="en-US" altLang="zh-CN" sz="2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</a:rPr>
              <a:t>后文中的代词“它”指的是“中国皮影戏”而不是“中国皮影戏的魅力”。</a:t>
            </a:r>
            <a:endParaRPr lang="en-US" altLang="zh-CN" sz="20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accent1">
                    <a:lumMod val="50000"/>
                  </a:schemeClr>
                </a:solidFill>
              </a:rPr>
              <a:t>→</a:t>
            </a:r>
            <a:r>
              <a:rPr lang="zh-CN" altLang="en-US" sz="2200" b="1" dirty="0" smtClean="0">
                <a:solidFill>
                  <a:schemeClr val="accent6"/>
                </a:solidFill>
              </a:rPr>
              <a:t>偷换主语</a:t>
            </a:r>
            <a:endParaRPr lang="zh-CN" altLang="en-US" sz="2200" b="1" dirty="0" smtClean="0">
              <a:solidFill>
                <a:schemeClr val="accent6"/>
              </a:solidFill>
            </a:endParaRPr>
          </a:p>
          <a:p>
            <a:pPr>
              <a:lnSpc>
                <a:spcPct val="130000"/>
              </a:lnSpc>
            </a:pPr>
            <a:endParaRPr lang="zh-CN" altLang="en-US" sz="2400" dirty="0" smtClean="0">
              <a:latin typeface="+mj-ea"/>
              <a:ea typeface="+mj-ea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1" cstate="print">
            <a:duotone>
              <a:prstClr val="black"/>
              <a:schemeClr val="accent4">
                <a:tint val="45000"/>
                <a:satMod val="400000"/>
              </a:schemeClr>
            </a:duotone>
            <a:lum bright="-100000" contrast="100000"/>
          </a:blip>
          <a:srcRect/>
          <a:stretch>
            <a:fillRect/>
          </a:stretch>
        </p:blipFill>
        <p:spPr bwMode="auto">
          <a:xfrm>
            <a:off x="1142976" y="4429132"/>
            <a:ext cx="357190" cy="349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85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385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" dur="385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385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altLang="en-US" sz="2800" b="1" dirty="0" smtClean="0"/>
              <a:t>三种结构混乱：</a:t>
            </a:r>
            <a:endParaRPr lang="en-US" altLang="en-US" sz="2800" b="1" dirty="0" smtClean="0"/>
          </a:p>
          <a:p>
            <a:endParaRPr lang="en-US" altLang="zh-CN" sz="2800" b="1" dirty="0" smtClean="0"/>
          </a:p>
          <a:p>
            <a:r>
              <a:rPr lang="en-US" altLang="zh-CN" sz="2800" b="1" dirty="0" smtClean="0"/>
              <a:t>1.</a:t>
            </a:r>
            <a:r>
              <a:rPr sz="2800" b="1" dirty="0" smtClean="0"/>
              <a:t>句式杂糅</a:t>
            </a:r>
            <a:endParaRPr lang="en-US" sz="2800" b="1" dirty="0" smtClean="0"/>
          </a:p>
          <a:p>
            <a:r>
              <a:rPr lang="en-US" sz="2800" b="1" dirty="0" smtClean="0"/>
              <a:t>2.</a:t>
            </a:r>
            <a:r>
              <a:rPr sz="2800" b="1" dirty="0" smtClean="0"/>
              <a:t>中途易辙</a:t>
            </a:r>
            <a:endParaRPr lang="en-US" sz="2800" b="1" dirty="0" smtClean="0"/>
          </a:p>
          <a:p>
            <a:r>
              <a:rPr lang="en-US" altLang="zh-CN" sz="2800" b="1" dirty="0" smtClean="0"/>
              <a:t>3.</a:t>
            </a:r>
            <a:r>
              <a:rPr sz="2800" b="1" dirty="0" smtClean="0"/>
              <a:t>偷换主语</a:t>
            </a:r>
            <a:endParaRPr lang="zh-CN" altLang="en-US" sz="2800" b="1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小结</a:t>
            </a:r>
            <a:endParaRPr lang="zh-CN" altLang="en-US" dirty="0"/>
          </a:p>
        </p:txBody>
      </p:sp>
      <p:sp>
        <p:nvSpPr>
          <p:cNvPr id="4" name="左大括号 3"/>
          <p:cNvSpPr/>
          <p:nvPr/>
        </p:nvSpPr>
        <p:spPr>
          <a:xfrm>
            <a:off x="2928926" y="3214686"/>
            <a:ext cx="428628" cy="1071570"/>
          </a:xfrm>
          <a:prstGeom prst="leftBrace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28992" y="3286124"/>
            <a:ext cx="3357586" cy="853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后文无代词的偷换主语</a:t>
            </a:r>
            <a:endParaRPr lang="en-US" altLang="zh-CN" sz="2000" b="1" dirty="0" smtClean="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后文有代词的偷换主语</a:t>
            </a:r>
            <a:endParaRPr lang="zh-CN" altLang="en-US" sz="2000" b="1" dirty="0" smtClean="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52" y="1142984"/>
            <a:ext cx="8572528" cy="5286412"/>
          </a:xfrm>
          <a:noFill/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altLang="en-US" b="1" dirty="0" smtClean="0">
                <a:solidFill>
                  <a:schemeClr val="tx1"/>
                </a:solidFill>
              </a:rPr>
              <a:t>以下句子中没有语病的一项是（  ）</a:t>
            </a:r>
            <a:endParaRPr lang="en-US" altLang="en-US" b="1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b="1" dirty="0" smtClean="0">
                <a:solidFill>
                  <a:schemeClr val="tx1"/>
                </a:solidFill>
              </a:rPr>
              <a:t>A.</a:t>
            </a:r>
            <a:r>
              <a:rPr b="1" dirty="0" smtClean="0">
                <a:solidFill>
                  <a:schemeClr val="tx1"/>
                </a:solidFill>
              </a:rPr>
              <a:t> 为进一步保障百姓餐桌安全，国家对施行已超过</a:t>
            </a:r>
            <a:r>
              <a:rPr lang="en-US" altLang="zh-CN" b="1" dirty="0" smtClean="0">
                <a:solidFill>
                  <a:schemeClr val="tx1"/>
                </a:solidFill>
              </a:rPr>
              <a:t>5</a:t>
            </a:r>
            <a:r>
              <a:rPr b="1" dirty="0" smtClean="0">
                <a:solidFill>
                  <a:schemeClr val="tx1"/>
                </a:solidFill>
              </a:rPr>
              <a:t>年的</a:t>
            </a:r>
            <a:r>
              <a:rPr lang="en-US" altLang="zh-CN" b="1" dirty="0" smtClean="0">
                <a:solidFill>
                  <a:schemeClr val="tx1"/>
                </a:solidFill>
              </a:rPr>
              <a:t>《</a:t>
            </a:r>
            <a:r>
              <a:rPr b="1" dirty="0" smtClean="0">
                <a:solidFill>
                  <a:schemeClr val="tx1"/>
                </a:solidFill>
              </a:rPr>
              <a:t>食品安全法</a:t>
            </a:r>
            <a:r>
              <a:rPr lang="en-US" altLang="zh-CN" b="1" dirty="0" smtClean="0">
                <a:solidFill>
                  <a:schemeClr val="tx1"/>
                </a:solidFill>
              </a:rPr>
              <a:t>》</a:t>
            </a:r>
            <a:r>
              <a:rPr b="1" dirty="0" smtClean="0">
                <a:solidFill>
                  <a:schemeClr val="tx1"/>
                </a:solidFill>
              </a:rPr>
              <a:t>作了修订，该法因加大了惩处力度而被冠以“史上最严”的称号 。</a:t>
            </a:r>
            <a:endParaRPr lang="en-US" b="1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b="1" dirty="0" smtClean="0">
                <a:solidFill>
                  <a:schemeClr val="tx1"/>
                </a:solidFill>
              </a:rPr>
              <a:t>B.</a:t>
            </a:r>
            <a:r>
              <a:rPr b="1" dirty="0" smtClean="0">
                <a:solidFill>
                  <a:schemeClr val="tx1"/>
                </a:solidFill>
              </a:rPr>
              <a:t> 首届“书香之家”颁奖典礼，是设在杜甫草堂古色古香的仰止堂举行的，当场揭晓了书香家庭、书香校园、书香企业、书香社区等获奖名单。</a:t>
            </a:r>
            <a:endParaRPr lang="en-US" b="1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b="1" dirty="0" smtClean="0">
                <a:solidFill>
                  <a:schemeClr val="tx1"/>
                </a:solidFill>
              </a:rPr>
              <a:t>C.</a:t>
            </a:r>
            <a:r>
              <a:rPr b="1" dirty="0" smtClean="0">
                <a:solidFill>
                  <a:schemeClr val="tx1"/>
                </a:solidFill>
              </a:rPr>
              <a:t> 工作之余，大家的闲谈话题脱不开子女教育、住房大小、职务升迁，也照样脱不开为饭菜咸淡、暖气冷热、物价高低吐槽发声。</a:t>
            </a:r>
            <a:endParaRPr lang="en-US" b="1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b="1" dirty="0" smtClean="0">
                <a:solidFill>
                  <a:schemeClr val="tx1"/>
                </a:solidFill>
              </a:rPr>
              <a:t>D.</a:t>
            </a:r>
            <a:r>
              <a:rPr b="1" dirty="0" smtClean="0">
                <a:solidFill>
                  <a:schemeClr val="tx1"/>
                </a:solidFill>
              </a:rPr>
              <a:t>去年入冬以来，少数目无法纪的人，任意偷窃、哄抢电线电缆厂大量物资，损失在百万元以上，目前警方已经立案侦查。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真题链接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52" y="1142984"/>
            <a:ext cx="8572528" cy="5286412"/>
          </a:xfrm>
          <a:noFill/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altLang="en-US" b="1" dirty="0" smtClean="0">
                <a:solidFill>
                  <a:schemeClr val="tx1"/>
                </a:solidFill>
              </a:rPr>
              <a:t>以下句子中没有语病的一项是（  ）</a:t>
            </a:r>
            <a:endParaRPr lang="en-US" altLang="en-US" b="1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b="1" dirty="0" smtClean="0">
                <a:solidFill>
                  <a:schemeClr val="tx1"/>
                </a:solidFill>
              </a:rPr>
              <a:t>A.</a:t>
            </a:r>
            <a:r>
              <a:rPr b="1" dirty="0" smtClean="0">
                <a:solidFill>
                  <a:schemeClr val="tx1"/>
                </a:solidFill>
              </a:rPr>
              <a:t> 为进一步保障百姓餐桌安全，国家对施行已超过</a:t>
            </a:r>
            <a:r>
              <a:rPr lang="en-US" altLang="zh-CN" b="1" dirty="0" smtClean="0">
                <a:solidFill>
                  <a:schemeClr val="tx1"/>
                </a:solidFill>
              </a:rPr>
              <a:t>5</a:t>
            </a:r>
            <a:r>
              <a:rPr b="1" dirty="0" smtClean="0">
                <a:solidFill>
                  <a:schemeClr val="tx1"/>
                </a:solidFill>
              </a:rPr>
              <a:t>年的</a:t>
            </a:r>
            <a:r>
              <a:rPr lang="en-US" altLang="zh-CN" b="1" dirty="0" smtClean="0">
                <a:solidFill>
                  <a:schemeClr val="tx1"/>
                </a:solidFill>
              </a:rPr>
              <a:t>《</a:t>
            </a:r>
            <a:r>
              <a:rPr b="1" dirty="0" smtClean="0">
                <a:solidFill>
                  <a:schemeClr val="tx1"/>
                </a:solidFill>
              </a:rPr>
              <a:t>食品安全法</a:t>
            </a:r>
            <a:r>
              <a:rPr lang="en-US" altLang="zh-CN" b="1" dirty="0" smtClean="0">
                <a:solidFill>
                  <a:schemeClr val="tx1"/>
                </a:solidFill>
              </a:rPr>
              <a:t>》</a:t>
            </a:r>
            <a:r>
              <a:rPr b="1" dirty="0" smtClean="0">
                <a:solidFill>
                  <a:schemeClr val="tx1"/>
                </a:solidFill>
              </a:rPr>
              <a:t>作了修订，该法因加大了惩处力度而被冠以“史上最严”的称号 。</a:t>
            </a:r>
            <a:endParaRPr lang="en-US" b="1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b="1" dirty="0" smtClean="0">
                <a:solidFill>
                  <a:schemeClr val="tx1"/>
                </a:solidFill>
              </a:rPr>
              <a:t>B.</a:t>
            </a:r>
            <a:r>
              <a:rPr b="1" dirty="0" smtClean="0">
                <a:solidFill>
                  <a:schemeClr val="tx1"/>
                </a:solidFill>
              </a:rPr>
              <a:t> 首届“书香之家”颁奖典礼，是</a:t>
            </a:r>
            <a:r>
              <a:rPr b="1" dirty="0" smtClean="0">
                <a:solidFill>
                  <a:srgbClr val="FFC000"/>
                </a:solidFill>
              </a:rPr>
              <a:t>设在</a:t>
            </a:r>
            <a:r>
              <a:rPr b="1" dirty="0" smtClean="0">
                <a:solidFill>
                  <a:schemeClr val="tx1"/>
                </a:solidFill>
              </a:rPr>
              <a:t>杜甫草堂古色古香的仰止堂</a:t>
            </a:r>
            <a:r>
              <a:rPr b="1" dirty="0" smtClean="0">
                <a:solidFill>
                  <a:srgbClr val="FFC000"/>
                </a:solidFill>
              </a:rPr>
              <a:t>举行的</a:t>
            </a:r>
            <a:r>
              <a:rPr b="1" dirty="0" smtClean="0">
                <a:solidFill>
                  <a:schemeClr val="tx1"/>
                </a:solidFill>
              </a:rPr>
              <a:t>，当场揭晓了书香家庭、书香校园、书香企业、书香社区等获奖名单。</a:t>
            </a:r>
            <a:endParaRPr lang="en-US" b="1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b="1" dirty="0" smtClean="0">
                <a:solidFill>
                  <a:schemeClr val="tx1"/>
                </a:solidFill>
              </a:rPr>
              <a:t>C.</a:t>
            </a:r>
            <a:r>
              <a:rPr b="1" dirty="0" smtClean="0">
                <a:solidFill>
                  <a:schemeClr val="tx1"/>
                </a:solidFill>
              </a:rPr>
              <a:t> 工作之余，大家的闲谈话题脱不开子女教育、住房大小、职务升迁，也照样脱不开为饭菜咸淡、暖气冷热、物价高低吐槽发声。</a:t>
            </a:r>
            <a:endParaRPr lang="en-US" b="1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b="1" dirty="0" smtClean="0">
                <a:solidFill>
                  <a:schemeClr val="tx1"/>
                </a:solidFill>
              </a:rPr>
              <a:t>D.</a:t>
            </a:r>
            <a:r>
              <a:rPr b="1" dirty="0" smtClean="0">
                <a:solidFill>
                  <a:schemeClr val="tx1"/>
                </a:solidFill>
              </a:rPr>
              <a:t>去年入冬以来，少数目无法纪的人，任意偷窃、哄抢电线电缆厂大量物资，损失在百万元以上，目前警方已经立案侦查。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真题链接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52" y="1142984"/>
            <a:ext cx="8572528" cy="5286412"/>
          </a:xfrm>
          <a:noFill/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altLang="en-US" b="1" dirty="0" smtClean="0">
                <a:solidFill>
                  <a:schemeClr val="tx1"/>
                </a:solidFill>
              </a:rPr>
              <a:t>以下句子中没有语病的一项是（  ）</a:t>
            </a:r>
            <a:endParaRPr lang="en-US" altLang="en-US" b="1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b="1" dirty="0" smtClean="0">
                <a:solidFill>
                  <a:schemeClr val="tx1"/>
                </a:solidFill>
              </a:rPr>
              <a:t>A.</a:t>
            </a:r>
            <a:r>
              <a:rPr b="1" dirty="0" smtClean="0">
                <a:solidFill>
                  <a:schemeClr val="tx1"/>
                </a:solidFill>
              </a:rPr>
              <a:t> 为进一步保障百姓餐桌安全，国家对施行已超过</a:t>
            </a:r>
            <a:r>
              <a:rPr lang="en-US" altLang="zh-CN" b="1" dirty="0" smtClean="0">
                <a:solidFill>
                  <a:schemeClr val="tx1"/>
                </a:solidFill>
              </a:rPr>
              <a:t>5</a:t>
            </a:r>
            <a:r>
              <a:rPr b="1" dirty="0" smtClean="0">
                <a:solidFill>
                  <a:schemeClr val="tx1"/>
                </a:solidFill>
              </a:rPr>
              <a:t>年的</a:t>
            </a:r>
            <a:r>
              <a:rPr lang="en-US" altLang="zh-CN" b="1" dirty="0" smtClean="0">
                <a:solidFill>
                  <a:schemeClr val="tx1"/>
                </a:solidFill>
              </a:rPr>
              <a:t>《</a:t>
            </a:r>
            <a:r>
              <a:rPr b="1" dirty="0" smtClean="0">
                <a:solidFill>
                  <a:schemeClr val="tx1"/>
                </a:solidFill>
              </a:rPr>
              <a:t>食品安全法</a:t>
            </a:r>
            <a:r>
              <a:rPr lang="en-US" altLang="zh-CN" b="1" dirty="0" smtClean="0">
                <a:solidFill>
                  <a:schemeClr val="tx1"/>
                </a:solidFill>
              </a:rPr>
              <a:t>》</a:t>
            </a:r>
            <a:r>
              <a:rPr b="1" dirty="0" smtClean="0">
                <a:solidFill>
                  <a:schemeClr val="tx1"/>
                </a:solidFill>
              </a:rPr>
              <a:t>作了修订，该法因加大了惩处力度而被冠以“史上最严”的称号 。</a:t>
            </a:r>
            <a:endParaRPr lang="en-US" b="1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b="1" dirty="0" smtClean="0">
                <a:solidFill>
                  <a:schemeClr val="tx1"/>
                </a:solidFill>
              </a:rPr>
              <a:t>B.</a:t>
            </a:r>
            <a:r>
              <a:rPr b="1" dirty="0" smtClean="0">
                <a:solidFill>
                  <a:schemeClr val="tx1"/>
                </a:solidFill>
              </a:rPr>
              <a:t> 首届“书香之家”颁奖典礼，是</a:t>
            </a:r>
            <a:r>
              <a:rPr b="1" dirty="0" smtClean="0">
                <a:solidFill>
                  <a:srgbClr val="FFC000"/>
                </a:solidFill>
              </a:rPr>
              <a:t>设在</a:t>
            </a:r>
            <a:r>
              <a:rPr b="1" dirty="0" smtClean="0">
                <a:solidFill>
                  <a:schemeClr val="tx1"/>
                </a:solidFill>
              </a:rPr>
              <a:t>杜甫草堂古色古香的仰止堂</a:t>
            </a:r>
            <a:r>
              <a:rPr b="1" dirty="0" smtClean="0">
                <a:solidFill>
                  <a:srgbClr val="FFC000"/>
                </a:solidFill>
              </a:rPr>
              <a:t>举行的</a:t>
            </a:r>
            <a:r>
              <a:rPr b="1" dirty="0" smtClean="0">
                <a:solidFill>
                  <a:schemeClr val="tx1"/>
                </a:solidFill>
              </a:rPr>
              <a:t>，当场揭晓了书香家庭、书香校园、书香企业、书香社区等获奖名单。</a:t>
            </a:r>
            <a:endParaRPr lang="en-US" b="1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b="1" dirty="0" smtClean="0">
                <a:solidFill>
                  <a:schemeClr val="tx1"/>
                </a:solidFill>
              </a:rPr>
              <a:t>C.</a:t>
            </a:r>
            <a:r>
              <a:rPr b="1" dirty="0" smtClean="0">
                <a:solidFill>
                  <a:schemeClr val="tx1"/>
                </a:solidFill>
              </a:rPr>
              <a:t> 工作之余，大家的闲谈话题脱不开子女教育、住房大小、职务升迁，</a:t>
            </a:r>
            <a:r>
              <a:rPr b="1" dirty="0" smtClean="0">
                <a:solidFill>
                  <a:srgbClr val="FFC000"/>
                </a:solidFill>
              </a:rPr>
              <a:t>也照样脱不开为饭菜咸淡、暖气冷热、物价高低吐槽发声</a:t>
            </a:r>
            <a:r>
              <a:rPr b="1" dirty="0" smtClean="0">
                <a:solidFill>
                  <a:schemeClr val="tx1"/>
                </a:solidFill>
              </a:rPr>
              <a:t>。</a:t>
            </a:r>
            <a:endParaRPr lang="en-US" b="1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b="1" dirty="0" smtClean="0">
                <a:solidFill>
                  <a:schemeClr val="tx1"/>
                </a:solidFill>
              </a:rPr>
              <a:t>D.</a:t>
            </a:r>
            <a:r>
              <a:rPr b="1" dirty="0" smtClean="0">
                <a:solidFill>
                  <a:schemeClr val="tx1"/>
                </a:solidFill>
              </a:rPr>
              <a:t>去年入冬以来，少数目无法纪的人，任意偷窃、哄抢电线电缆厂大量物资，损失在百万元以上，目前警方已经立案侦查。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真题链接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52" y="1142984"/>
            <a:ext cx="8572528" cy="5286412"/>
          </a:xfrm>
          <a:noFill/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altLang="en-US" b="1" dirty="0" smtClean="0">
                <a:solidFill>
                  <a:schemeClr val="tx1"/>
                </a:solidFill>
              </a:rPr>
              <a:t>以下句子中没有语病的一项是（  </a:t>
            </a:r>
            <a:r>
              <a:rPr lang="en-US" altLang="en-US" b="1" dirty="0" smtClean="0">
                <a:solidFill>
                  <a:srgbClr val="FF0000"/>
                </a:solidFill>
              </a:rPr>
              <a:t>A</a:t>
            </a:r>
            <a:r>
              <a:rPr altLang="en-US" b="1" dirty="0" smtClean="0">
                <a:solidFill>
                  <a:schemeClr val="tx1"/>
                </a:solidFill>
              </a:rPr>
              <a:t>  ）</a:t>
            </a:r>
            <a:endParaRPr lang="en-US" altLang="en-US" b="1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b="1" dirty="0" smtClean="0">
                <a:solidFill>
                  <a:schemeClr val="tx1"/>
                </a:solidFill>
              </a:rPr>
              <a:t>A.</a:t>
            </a:r>
            <a:r>
              <a:rPr b="1" dirty="0" smtClean="0">
                <a:solidFill>
                  <a:schemeClr val="tx1"/>
                </a:solidFill>
              </a:rPr>
              <a:t> 为进一步保障百姓餐桌安全，国家对施行已超过</a:t>
            </a:r>
            <a:r>
              <a:rPr lang="en-US" altLang="zh-CN" b="1" dirty="0" smtClean="0">
                <a:solidFill>
                  <a:schemeClr val="tx1"/>
                </a:solidFill>
              </a:rPr>
              <a:t>5</a:t>
            </a:r>
            <a:r>
              <a:rPr b="1" dirty="0" smtClean="0">
                <a:solidFill>
                  <a:schemeClr val="tx1"/>
                </a:solidFill>
              </a:rPr>
              <a:t>年的</a:t>
            </a:r>
            <a:r>
              <a:rPr lang="en-US" altLang="zh-CN" b="1" dirty="0" smtClean="0">
                <a:solidFill>
                  <a:schemeClr val="tx1"/>
                </a:solidFill>
              </a:rPr>
              <a:t>《</a:t>
            </a:r>
            <a:r>
              <a:rPr b="1" dirty="0" smtClean="0">
                <a:solidFill>
                  <a:schemeClr val="tx1"/>
                </a:solidFill>
              </a:rPr>
              <a:t>食品安全法</a:t>
            </a:r>
            <a:r>
              <a:rPr lang="en-US" altLang="zh-CN" b="1" dirty="0" smtClean="0">
                <a:solidFill>
                  <a:schemeClr val="tx1"/>
                </a:solidFill>
              </a:rPr>
              <a:t>》</a:t>
            </a:r>
            <a:r>
              <a:rPr b="1" dirty="0" smtClean="0">
                <a:solidFill>
                  <a:schemeClr val="tx1"/>
                </a:solidFill>
              </a:rPr>
              <a:t>作了修订，该法因加大了惩处力度而被冠以“史上最严”的称号 。</a:t>
            </a:r>
            <a:endParaRPr lang="en-US" b="1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b="1" dirty="0" smtClean="0">
                <a:solidFill>
                  <a:schemeClr val="tx1"/>
                </a:solidFill>
              </a:rPr>
              <a:t>B.</a:t>
            </a:r>
            <a:r>
              <a:rPr b="1" dirty="0" smtClean="0">
                <a:solidFill>
                  <a:schemeClr val="tx1"/>
                </a:solidFill>
              </a:rPr>
              <a:t> 首届“书香之家”颁奖典礼，是</a:t>
            </a:r>
            <a:r>
              <a:rPr b="1" dirty="0" smtClean="0">
                <a:solidFill>
                  <a:srgbClr val="FFC000"/>
                </a:solidFill>
              </a:rPr>
              <a:t>设在</a:t>
            </a:r>
            <a:r>
              <a:rPr b="1" dirty="0" smtClean="0">
                <a:solidFill>
                  <a:schemeClr val="tx1"/>
                </a:solidFill>
              </a:rPr>
              <a:t>杜甫草堂古色古香的仰止堂</a:t>
            </a:r>
            <a:r>
              <a:rPr b="1" dirty="0" smtClean="0">
                <a:solidFill>
                  <a:srgbClr val="FFC000"/>
                </a:solidFill>
              </a:rPr>
              <a:t>举行的</a:t>
            </a:r>
            <a:r>
              <a:rPr b="1" dirty="0" smtClean="0">
                <a:solidFill>
                  <a:schemeClr val="tx1"/>
                </a:solidFill>
              </a:rPr>
              <a:t>，当场揭晓了书香家庭、书香校园、书香企业、书香社区等获奖名单。</a:t>
            </a:r>
            <a:endParaRPr lang="en-US" b="1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b="1" dirty="0" smtClean="0">
                <a:solidFill>
                  <a:schemeClr val="tx1"/>
                </a:solidFill>
              </a:rPr>
              <a:t>C.</a:t>
            </a:r>
            <a:r>
              <a:rPr b="1" dirty="0" smtClean="0">
                <a:solidFill>
                  <a:schemeClr val="tx1"/>
                </a:solidFill>
              </a:rPr>
              <a:t> 工作之余，大家的闲谈话题脱不开子女教育、住房大小、职务升迁，</a:t>
            </a:r>
            <a:r>
              <a:rPr b="1" dirty="0" smtClean="0">
                <a:solidFill>
                  <a:srgbClr val="FFC000"/>
                </a:solidFill>
              </a:rPr>
              <a:t>也照样脱不开为饭菜咸淡、暖气冷热、物价高低吐槽发声</a:t>
            </a:r>
            <a:r>
              <a:rPr b="1" dirty="0" smtClean="0">
                <a:solidFill>
                  <a:schemeClr val="tx1"/>
                </a:solidFill>
              </a:rPr>
              <a:t>。</a:t>
            </a:r>
            <a:endParaRPr lang="en-US" b="1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b="1" dirty="0" smtClean="0">
                <a:solidFill>
                  <a:schemeClr val="tx1"/>
                </a:solidFill>
              </a:rPr>
              <a:t>D.</a:t>
            </a:r>
            <a:r>
              <a:rPr b="1" dirty="0" smtClean="0">
                <a:solidFill>
                  <a:schemeClr val="tx1"/>
                </a:solidFill>
              </a:rPr>
              <a:t>去年入冬以来，少数目无法纪的人，任意偷窃、哄抢电线电缆厂大量物资，</a:t>
            </a:r>
            <a:r>
              <a:rPr b="1" dirty="0" smtClean="0">
                <a:solidFill>
                  <a:srgbClr val="FFC000"/>
                </a:solidFill>
              </a:rPr>
              <a:t>损失在百万元以上</a:t>
            </a:r>
            <a:r>
              <a:rPr b="1" dirty="0" smtClean="0">
                <a:solidFill>
                  <a:schemeClr val="tx1"/>
                </a:solidFill>
              </a:rPr>
              <a:t>，目前警方已经立案侦查。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真题链接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类型三：成分残缺或赘余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251" y="1133475"/>
            <a:ext cx="8139644" cy="1295393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sz="2600" b="1" dirty="0" smtClean="0"/>
              <a:t>1.</a:t>
            </a:r>
            <a:r>
              <a:rPr sz="2600" b="1" dirty="0" smtClean="0"/>
              <a:t>主语残缺</a:t>
            </a:r>
            <a:endParaRPr lang="en-US" sz="2600" b="1" dirty="0" smtClean="0"/>
          </a:p>
          <a:p>
            <a:pPr>
              <a:buNone/>
            </a:pPr>
            <a:r>
              <a:rPr altLang="en-US" b="1" dirty="0" smtClean="0">
                <a:solidFill>
                  <a:schemeClr val="accent6"/>
                </a:solidFill>
              </a:rPr>
              <a:t>  判断方法：抓重点介词（由于、通过、经过、为了等），介宾短语不能作主语</a:t>
            </a:r>
            <a:endParaRPr lang="en-US" altLang="en-US" b="1" dirty="0" smtClean="0">
              <a:solidFill>
                <a:schemeClr val="accent6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2357431"/>
            <a:ext cx="7715304" cy="1012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200" b="1" dirty="0" smtClean="0">
                <a:solidFill>
                  <a:schemeClr val="accent1">
                    <a:lumMod val="50000"/>
                  </a:schemeClr>
                </a:solidFill>
              </a:rPr>
              <a:t>【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例</a:t>
            </a:r>
            <a:r>
              <a:rPr lang="en-US" altLang="zh-CN" sz="2200" b="1" dirty="0" smtClean="0">
                <a:solidFill>
                  <a:schemeClr val="accent1">
                    <a:lumMod val="50000"/>
                  </a:schemeClr>
                </a:solidFill>
              </a:rPr>
              <a:t>】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经过学习，使我提高了文化水平。</a:t>
            </a:r>
            <a:endParaRPr lang="zh-CN" altLang="en-US" sz="2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endParaRPr lang="zh-CN" altLang="en-US" sz="2400" dirty="0" smtClean="0">
              <a:latin typeface="+mj-ea"/>
              <a:ea typeface="+mj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8696" y="3143248"/>
            <a:ext cx="7715304" cy="2332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200" b="1" dirty="0">
                <a:solidFill>
                  <a:schemeClr val="accent1">
                    <a:lumMod val="50000"/>
                  </a:schemeClr>
                </a:solidFill>
              </a:rPr>
              <a:t>辨析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：</a:t>
            </a:r>
            <a:endParaRPr lang="en-US" altLang="zh-CN" sz="2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全句的谓语是“使”</a:t>
            </a:r>
            <a:endParaRPr lang="en-US" altLang="zh-CN" sz="2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→ “经过学习”是介宾短语 ，介宾短语不能作主语</a:t>
            </a:r>
            <a:endParaRPr lang="en-US" altLang="zh-CN" sz="2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</a:rPr>
              <a:t>→</a:t>
            </a:r>
            <a:r>
              <a:rPr lang="zh-CN" altLang="en-US" sz="2200" b="1" dirty="0" smtClean="0">
                <a:solidFill>
                  <a:schemeClr val="accent6"/>
                </a:solidFill>
              </a:rPr>
              <a:t>主语残缺</a:t>
            </a:r>
            <a:endParaRPr lang="zh-CN" altLang="en-US" sz="2200" b="1" dirty="0" smtClean="0">
              <a:solidFill>
                <a:schemeClr val="accent6"/>
              </a:solidFill>
            </a:endParaRPr>
          </a:p>
          <a:p>
            <a:pPr>
              <a:lnSpc>
                <a:spcPct val="130000"/>
              </a:lnSpc>
            </a:pPr>
            <a:endParaRPr lang="zh-CN" altLang="en-US" sz="2400" dirty="0" smtClean="0">
              <a:latin typeface="+mj-ea"/>
              <a:ea typeface="+mj-ea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 cstate="print">
            <a:duotone>
              <a:prstClr val="black"/>
              <a:schemeClr val="accent4">
                <a:tint val="45000"/>
                <a:satMod val="400000"/>
              </a:schemeClr>
            </a:duotone>
            <a:lum bright="-100000" contrast="100000"/>
          </a:blip>
          <a:srcRect/>
          <a:stretch>
            <a:fillRect/>
          </a:stretch>
        </p:blipFill>
        <p:spPr bwMode="auto">
          <a:xfrm>
            <a:off x="1142976" y="3286124"/>
            <a:ext cx="357190" cy="349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85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385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385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385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类型三：成分残缺或赘余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251" y="1133475"/>
            <a:ext cx="8139644" cy="1295393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sz="2600" b="1" dirty="0" smtClean="0"/>
              <a:t>2.</a:t>
            </a:r>
            <a:r>
              <a:rPr sz="2600" b="1" dirty="0" smtClean="0"/>
              <a:t>谓语残缺</a:t>
            </a:r>
            <a:endParaRPr lang="en-US" sz="2600" b="1" dirty="0" smtClean="0"/>
          </a:p>
          <a:p>
            <a:pPr>
              <a:buNone/>
            </a:pPr>
            <a:r>
              <a:rPr altLang="en-US" b="1" dirty="0" smtClean="0">
                <a:solidFill>
                  <a:schemeClr val="accent6"/>
                </a:solidFill>
              </a:rPr>
              <a:t>  判断方法：注意长句子（多层定语、状语），简化成分，寻找基本成分</a:t>
            </a:r>
            <a:endParaRPr lang="en-US" altLang="en-US" b="1" dirty="0" smtClean="0">
              <a:solidFill>
                <a:schemeClr val="accent6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2357431"/>
            <a:ext cx="7715304" cy="1452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200" b="1" dirty="0" smtClean="0">
                <a:solidFill>
                  <a:schemeClr val="accent1">
                    <a:lumMod val="50000"/>
                  </a:schemeClr>
                </a:solidFill>
              </a:rPr>
              <a:t>【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例</a:t>
            </a:r>
            <a:r>
              <a:rPr lang="en-US" altLang="zh-CN" sz="2200" b="1" dirty="0" smtClean="0">
                <a:solidFill>
                  <a:schemeClr val="accent1">
                    <a:lumMod val="50000"/>
                  </a:schemeClr>
                </a:solidFill>
              </a:rPr>
              <a:t>】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我们必须按照毛主席关于“语言这个东西，不是随便可以学好的，非下苦功不可”的教导。</a:t>
            </a:r>
            <a:endParaRPr lang="zh-CN" altLang="en-US" sz="2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endParaRPr lang="zh-CN" altLang="en-US" sz="2400" dirty="0" smtClean="0">
              <a:latin typeface="+mj-ea"/>
              <a:ea typeface="+mj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8696" y="3453508"/>
            <a:ext cx="7715304" cy="2332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200" b="1" dirty="0">
                <a:solidFill>
                  <a:schemeClr val="accent1">
                    <a:lumMod val="50000"/>
                  </a:schemeClr>
                </a:solidFill>
              </a:rPr>
              <a:t>辨析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：</a:t>
            </a:r>
            <a:endParaRPr lang="en-US" altLang="zh-CN" sz="2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将句子简化成“我们按照毛主席的教导”</a:t>
            </a:r>
            <a:endParaRPr lang="en-US" altLang="zh-CN" sz="2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→ 应为“按照教导去做”</a:t>
            </a:r>
            <a:endParaRPr lang="en-US" altLang="zh-CN" sz="2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</a:rPr>
              <a:t>→</a:t>
            </a:r>
            <a:r>
              <a:rPr lang="zh-CN" altLang="en-US" sz="2200" b="1" dirty="0" smtClean="0">
                <a:solidFill>
                  <a:schemeClr val="accent6"/>
                </a:solidFill>
              </a:rPr>
              <a:t>谓语残缺</a:t>
            </a:r>
            <a:endParaRPr lang="zh-CN" altLang="en-US" sz="2200" b="1" dirty="0" smtClean="0">
              <a:solidFill>
                <a:schemeClr val="accent6"/>
              </a:solidFill>
            </a:endParaRPr>
          </a:p>
          <a:p>
            <a:pPr>
              <a:lnSpc>
                <a:spcPct val="130000"/>
              </a:lnSpc>
            </a:pPr>
            <a:endParaRPr lang="zh-CN" altLang="en-US" sz="2400" dirty="0" smtClean="0">
              <a:latin typeface="+mj-ea"/>
              <a:ea typeface="+mj-ea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 cstate="print">
            <a:duotone>
              <a:prstClr val="black"/>
              <a:schemeClr val="accent4">
                <a:tint val="45000"/>
                <a:satMod val="400000"/>
              </a:schemeClr>
            </a:duotone>
            <a:lum bright="-100000" contrast="100000"/>
          </a:blip>
          <a:srcRect/>
          <a:stretch>
            <a:fillRect/>
          </a:stretch>
        </p:blipFill>
        <p:spPr bwMode="auto">
          <a:xfrm>
            <a:off x="1142976" y="3596384"/>
            <a:ext cx="357190" cy="349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85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385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385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385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类型三：成分残缺或赘余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251" y="1133475"/>
            <a:ext cx="8139644" cy="1295393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sz="2600" b="1" dirty="0" smtClean="0"/>
              <a:t>3.</a:t>
            </a:r>
            <a:r>
              <a:rPr sz="2600" b="1" dirty="0" smtClean="0"/>
              <a:t>宾语残缺</a:t>
            </a:r>
            <a:endParaRPr lang="en-US" sz="2600" b="1" dirty="0" smtClean="0"/>
          </a:p>
          <a:p>
            <a:pPr>
              <a:buNone/>
            </a:pPr>
            <a:r>
              <a:rPr altLang="en-US" b="1" dirty="0" smtClean="0">
                <a:solidFill>
                  <a:schemeClr val="accent6"/>
                </a:solidFill>
              </a:rPr>
              <a:t>  判断方法：注意长句子（多层定语、状语），简化成分，寻找基本成分</a:t>
            </a:r>
            <a:endParaRPr lang="en-US" altLang="en-US" b="1" dirty="0" smtClean="0">
              <a:solidFill>
                <a:schemeClr val="accent6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2357431"/>
            <a:ext cx="7715304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200" b="1" dirty="0" smtClean="0">
                <a:solidFill>
                  <a:schemeClr val="accent1">
                    <a:lumMod val="50000"/>
                  </a:schemeClr>
                </a:solidFill>
              </a:rPr>
              <a:t>【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例</a:t>
            </a:r>
            <a:r>
              <a:rPr lang="en-US" altLang="zh-CN" sz="2200" b="1" dirty="0" smtClean="0">
                <a:solidFill>
                  <a:schemeClr val="accent1">
                    <a:lumMod val="50000"/>
                  </a:schemeClr>
                </a:solidFill>
              </a:rPr>
              <a:t>】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运</a:t>
            </a:r>
            <a:r>
              <a:rPr lang="en-US" altLang="zh-CN" sz="2200" b="1" dirty="0" smtClean="0">
                <a:solidFill>
                  <a:schemeClr val="accent1">
                    <a:lumMod val="50000"/>
                  </a:schemeClr>
                </a:solidFill>
              </a:rPr>
              <a:t>—20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是我国依靠自己的力量研制的一种大型、多用途运输机，可在复杂气象条件下执行各种物资和人员的长距离航空运输。</a:t>
            </a:r>
            <a:endParaRPr lang="zh-CN" altLang="en-US" sz="2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endParaRPr lang="zh-CN" altLang="en-US" sz="2400" dirty="0" smtClean="0">
              <a:latin typeface="+mj-ea"/>
              <a:ea typeface="+mj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8696" y="4071942"/>
            <a:ext cx="7715304" cy="2332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200" b="1" dirty="0">
                <a:solidFill>
                  <a:schemeClr val="accent1">
                    <a:lumMod val="50000"/>
                  </a:schemeClr>
                </a:solidFill>
              </a:rPr>
              <a:t>辨析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：</a:t>
            </a:r>
            <a:endParaRPr lang="en-US" altLang="zh-CN" sz="2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将句子后半部分简化成“运</a:t>
            </a:r>
            <a:r>
              <a:rPr lang="en-US" altLang="zh-CN" sz="2200" b="1" dirty="0" smtClean="0">
                <a:solidFill>
                  <a:schemeClr val="accent1">
                    <a:lumMod val="50000"/>
                  </a:schemeClr>
                </a:solidFill>
              </a:rPr>
              <a:t>-20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可在</a:t>
            </a:r>
            <a:r>
              <a:rPr lang="en-US" altLang="zh-CN" sz="2200" b="1" dirty="0" smtClean="0">
                <a:solidFill>
                  <a:schemeClr val="accent1">
                    <a:lumMod val="50000"/>
                  </a:schemeClr>
                </a:solidFill>
              </a:rPr>
              <a:t>……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条件下执行</a:t>
            </a:r>
            <a:r>
              <a:rPr lang="en-US" altLang="zh-CN" sz="2200" b="1" dirty="0" smtClean="0">
                <a:solidFill>
                  <a:schemeClr val="accent1">
                    <a:lumMod val="50000"/>
                  </a:schemeClr>
                </a:solidFill>
              </a:rPr>
              <a:t>……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”</a:t>
            </a:r>
            <a:endParaRPr lang="en-US" altLang="zh-CN" sz="2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→ 应为“执行</a:t>
            </a:r>
            <a:r>
              <a:rPr lang="en-US" altLang="zh-CN" sz="2200" b="1" dirty="0" smtClean="0">
                <a:solidFill>
                  <a:schemeClr val="accent1">
                    <a:lumMod val="50000"/>
                  </a:schemeClr>
                </a:solidFill>
              </a:rPr>
              <a:t>……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的任务”</a:t>
            </a:r>
            <a:endParaRPr lang="en-US" altLang="zh-CN" sz="2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</a:rPr>
              <a:t>→</a:t>
            </a:r>
            <a:r>
              <a:rPr lang="zh-CN" altLang="en-US" sz="2200" b="1" dirty="0" smtClean="0">
                <a:solidFill>
                  <a:schemeClr val="accent6"/>
                </a:solidFill>
              </a:rPr>
              <a:t>宾语残缺</a:t>
            </a:r>
            <a:endParaRPr lang="zh-CN" altLang="en-US" sz="2200" b="1" dirty="0" smtClean="0">
              <a:solidFill>
                <a:schemeClr val="accent6"/>
              </a:solidFill>
            </a:endParaRPr>
          </a:p>
          <a:p>
            <a:pPr>
              <a:lnSpc>
                <a:spcPct val="130000"/>
              </a:lnSpc>
            </a:pPr>
            <a:endParaRPr lang="zh-CN" altLang="en-US" sz="2400" dirty="0" smtClean="0">
              <a:latin typeface="+mj-ea"/>
              <a:ea typeface="+mj-ea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 cstate="print">
            <a:duotone>
              <a:prstClr val="black"/>
              <a:schemeClr val="accent4">
                <a:tint val="45000"/>
                <a:satMod val="400000"/>
              </a:schemeClr>
            </a:duotone>
            <a:lum bright="-100000" contrast="100000"/>
          </a:blip>
          <a:srcRect/>
          <a:stretch>
            <a:fillRect/>
          </a:stretch>
        </p:blipFill>
        <p:spPr bwMode="auto">
          <a:xfrm>
            <a:off x="1071538" y="4071942"/>
            <a:ext cx="357190" cy="349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85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385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385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385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TIPS</a:t>
            </a:r>
            <a:r>
              <a:rPr lang="zh-CN" altLang="en-US" dirty="0" smtClean="0"/>
              <a:t>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1.</a:t>
            </a:r>
            <a:r>
              <a:rPr dirty="0" smtClean="0"/>
              <a:t>看见介词开头，检查是否主语残缺。介宾短语不能做主语，重点介词有：由于、通过、经过、由、为了</a:t>
            </a:r>
            <a:r>
              <a:rPr lang="en-US" altLang="zh-CN" dirty="0" smtClean="0"/>
              <a:t>……</a:t>
            </a:r>
            <a:endParaRPr lang="en-US" dirty="0" smtClean="0"/>
          </a:p>
          <a:p>
            <a:r>
              <a:rPr lang="en-US" altLang="zh-CN" dirty="0" smtClean="0"/>
              <a:t>2.</a:t>
            </a:r>
            <a:r>
              <a:rPr dirty="0" smtClean="0"/>
              <a:t>看见多个分句，检查是否偷换主语或导致主语残缺。</a:t>
            </a:r>
            <a:endParaRPr lang="en-US" dirty="0" smtClean="0"/>
          </a:p>
          <a:p>
            <a:r>
              <a:rPr lang="en-US" altLang="zh-CN" dirty="0" smtClean="0"/>
              <a:t>3.</a:t>
            </a:r>
            <a:r>
              <a:rPr dirty="0" smtClean="0"/>
              <a:t>看见多个分句，前后分句的主语不同，检查是否谓语残缺。</a:t>
            </a:r>
            <a:endParaRPr lang="en-US" dirty="0" smtClean="0"/>
          </a:p>
          <a:p>
            <a:r>
              <a:rPr lang="en-US" altLang="zh-CN" dirty="0" smtClean="0"/>
              <a:t>4.</a:t>
            </a:r>
            <a:r>
              <a:rPr smtClean="0"/>
              <a:t>看见动词后宾语过长，</a:t>
            </a:r>
            <a:r>
              <a:rPr dirty="0" smtClean="0"/>
              <a:t>检查动词后是否带有宾语中心语。</a:t>
            </a:r>
            <a:endParaRPr lang="en-US" dirty="0" smtClean="0"/>
          </a:p>
          <a:p>
            <a:r>
              <a:rPr lang="en-US" altLang="zh-CN" dirty="0" smtClean="0"/>
              <a:t>5.</a:t>
            </a:r>
            <a:r>
              <a:rPr dirty="0" smtClean="0"/>
              <a:t>看见关联词（注意分句逻辑关系），检查关联词是否残缺。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0" dirty="0" smtClean="0"/>
              <a:t>2016</a:t>
            </a:r>
            <a:r>
              <a:rPr lang="zh-CN" altLang="en-US" b="0" dirty="0" smtClean="0"/>
              <a:t>年</a:t>
            </a:r>
            <a:r>
              <a:rPr lang="en-US" altLang="zh-CN" b="0" dirty="0" smtClean="0"/>
              <a:t>6</a:t>
            </a:r>
            <a:r>
              <a:rPr lang="zh-CN" altLang="en-US" b="0" dirty="0" smtClean="0"/>
              <a:t>套高考卷中涉及的 </a:t>
            </a:r>
            <a:r>
              <a:rPr lang="en-US" altLang="zh-CN" b="0" dirty="0" smtClean="0"/>
              <a:t>18</a:t>
            </a:r>
            <a:r>
              <a:rPr lang="zh-CN" altLang="en-US" b="0" dirty="0" smtClean="0"/>
              <a:t>个病句</a:t>
            </a:r>
            <a:endParaRPr lang="zh-CN" altLang="en-US" b="0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214282" y="1214423"/>
          <a:ext cx="8643998" cy="1428760"/>
        </p:xfrm>
        <a:graphic>
          <a:graphicData uri="http://schemas.openxmlformats.org/drawingml/2006/table">
            <a:tbl>
              <a:tblPr firstRow="1" bandRow="1" bandCol="1">
                <a:tableStyleId>{5C22544A-7EE6-4342-B048-85BDC9FD1C3A}</a:tableStyleId>
              </a:tblPr>
              <a:tblGrid>
                <a:gridCol w="1440666"/>
                <a:gridCol w="1440666"/>
                <a:gridCol w="1562544"/>
                <a:gridCol w="1433509"/>
                <a:gridCol w="1433509"/>
                <a:gridCol w="1333104"/>
              </a:tblGrid>
              <a:tr h="745261"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zh-CN" altLang="en-US" sz="2000" b="1" kern="1200" dirty="0" smtClean="0">
                          <a:solidFill>
                            <a:srgbClr val="FFC000"/>
                          </a:solidFill>
                          <a:latin typeface="+mn-lt"/>
                          <a:ea typeface="+mn-ea"/>
                          <a:cs typeface="+mn-cs"/>
                        </a:rPr>
                        <a:t>搭配不当</a:t>
                      </a:r>
                      <a:endParaRPr lang="zh-CN" altLang="en-US" sz="2000" b="1" kern="1200" dirty="0" smtClean="0">
                        <a:solidFill>
                          <a:srgbClr val="FFC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zh-CN" altLang="en-US" sz="2000" b="1" kern="1200" dirty="0" smtClean="0">
                          <a:solidFill>
                            <a:srgbClr val="FFC000"/>
                          </a:solidFill>
                          <a:latin typeface="+mn-lt"/>
                          <a:ea typeface="+mn-ea"/>
                          <a:cs typeface="+mn-cs"/>
                        </a:rPr>
                        <a:t>结构混乱</a:t>
                      </a:r>
                      <a:endParaRPr lang="zh-CN" altLang="en-US" sz="2000" b="1" kern="1200" dirty="0" smtClean="0">
                        <a:solidFill>
                          <a:srgbClr val="FFC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zh-CN" altLang="en-US" sz="2000" b="1" kern="1200" dirty="0" smtClean="0">
                          <a:solidFill>
                            <a:srgbClr val="FFC000"/>
                          </a:solidFill>
                          <a:latin typeface="+mn-lt"/>
                          <a:ea typeface="+mn-ea"/>
                          <a:cs typeface="+mn-cs"/>
                        </a:rPr>
                        <a:t>残缺或赘余</a:t>
                      </a:r>
                      <a:endParaRPr lang="zh-CN" altLang="en-US" sz="2000" b="1" kern="1200" dirty="0" smtClean="0">
                        <a:solidFill>
                          <a:srgbClr val="FFC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zh-CN" altLang="en-US" sz="2000" b="1" kern="1200" dirty="0" smtClean="0">
                          <a:solidFill>
                            <a:srgbClr val="FFC000"/>
                          </a:solidFill>
                          <a:latin typeface="+mn-lt"/>
                          <a:ea typeface="+mn-ea"/>
                          <a:cs typeface="+mn-cs"/>
                        </a:rPr>
                        <a:t>语序不当</a:t>
                      </a:r>
                      <a:endParaRPr lang="zh-CN" altLang="en-US" sz="2000" b="1" kern="1200" dirty="0" smtClean="0">
                        <a:solidFill>
                          <a:srgbClr val="FFC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zh-CN" altLang="en-US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不合逻辑</a:t>
                      </a:r>
                      <a:endParaRPr lang="zh-CN" altLang="en-US" sz="20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zh-CN" altLang="en-US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表意不明</a:t>
                      </a:r>
                      <a:endParaRPr lang="zh-CN" altLang="en-US" sz="20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683499"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en-US" altLang="zh-CN" sz="2000" b="1" kern="1200" dirty="0" smtClean="0">
                          <a:solidFill>
                            <a:srgbClr val="FFC00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zh-CN" altLang="en-US" sz="2000" b="1" kern="1200" dirty="0" smtClean="0">
                        <a:solidFill>
                          <a:srgbClr val="FFC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en-US" altLang="zh-CN" sz="2000" b="1" kern="1200" dirty="0" smtClean="0">
                          <a:solidFill>
                            <a:srgbClr val="FFC000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zh-CN" altLang="en-US" sz="2000" b="1" kern="1200" dirty="0" smtClean="0">
                        <a:solidFill>
                          <a:srgbClr val="FFC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en-US" altLang="zh-CN" sz="2000" b="1" kern="1200" dirty="0" smtClean="0">
                          <a:solidFill>
                            <a:srgbClr val="FFC000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zh-CN" altLang="en-US" sz="2000" b="1" kern="1200" dirty="0" smtClean="0">
                        <a:solidFill>
                          <a:srgbClr val="FFC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en-US" altLang="zh-CN" sz="2000" b="1" kern="1200" dirty="0" smtClean="0">
                          <a:solidFill>
                            <a:srgbClr val="FFC00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zh-CN" altLang="en-US" sz="2000" b="1" kern="1200" dirty="0" smtClean="0">
                        <a:solidFill>
                          <a:srgbClr val="FFC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en-US" altLang="zh-CN" sz="2000" b="1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zh-CN" altLang="en-US" sz="2000" b="1" kern="1200" dirty="0" smtClean="0">
                        <a:solidFill>
                          <a:schemeClr val="tx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/>
                      <a:r>
                        <a:rPr lang="en-US" altLang="zh-CN" sz="2000" b="1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zh-CN" altLang="en-US" sz="2000" b="1" kern="1200" dirty="0" smtClean="0">
                        <a:solidFill>
                          <a:schemeClr val="tx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标题 1"/>
          <p:cNvSpPr txBox="1"/>
          <p:nvPr/>
        </p:nvSpPr>
        <p:spPr>
          <a:xfrm>
            <a:off x="500034" y="2928934"/>
            <a:ext cx="8158694" cy="7960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5143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j-cs"/>
              </a:rPr>
              <a:t>近</a:t>
            </a:r>
            <a:r>
              <a:rPr lang="en-US" altLang="zh-CN" sz="3200" dirty="0" smtClean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  <a:cs typeface="+mj-cs"/>
              </a:rPr>
              <a:t>5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j-cs"/>
              </a:rPr>
              <a:t>年新课标卷</a:t>
            </a:r>
            <a:r>
              <a:rPr lang="en-US" altLang="zh-CN" sz="3200" dirty="0" smtClean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  <a:cs typeface="+mj-cs"/>
              </a:rPr>
              <a:t>11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j-cs"/>
              </a:rPr>
              <a:t>套涉及的</a:t>
            </a:r>
            <a:r>
              <a:rPr lang="en-US" altLang="zh-CN" sz="3200" dirty="0" smtClean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  <a:cs typeface="+mj-cs"/>
              </a:rPr>
              <a:t>33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j-cs"/>
              </a:rPr>
              <a:t>个病句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j-ea"/>
              <a:ea typeface="+mj-ea"/>
              <a:cs typeface="+mj-cs"/>
            </a:endParaRPr>
          </a:p>
        </p:txBody>
      </p:sp>
      <p:graphicFrame>
        <p:nvGraphicFramePr>
          <p:cNvPr id="6" name="内容占位符 3"/>
          <p:cNvGraphicFramePr/>
          <p:nvPr/>
        </p:nvGraphicFramePr>
        <p:xfrm>
          <a:off x="214283" y="3786875"/>
          <a:ext cx="8643998" cy="1373254"/>
        </p:xfrm>
        <a:graphic>
          <a:graphicData uri="http://schemas.openxmlformats.org/drawingml/2006/table">
            <a:tbl>
              <a:tblPr firstRow="1" bandRow="1" bandCol="1">
                <a:tableStyleId>{5C22544A-7EE6-4342-B048-85BDC9FD1C3A}</a:tableStyleId>
              </a:tblPr>
              <a:tblGrid>
                <a:gridCol w="1357242"/>
                <a:gridCol w="1500277"/>
                <a:gridCol w="1571374"/>
                <a:gridCol w="1428675"/>
                <a:gridCol w="1428674"/>
                <a:gridCol w="1357756"/>
              </a:tblGrid>
              <a:tr h="78513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rgbClr val="FFC000"/>
                          </a:solidFill>
                        </a:rPr>
                        <a:t>结构混乱</a:t>
                      </a:r>
                      <a:endParaRPr lang="zh-CN" altLang="en-US" sz="2000" dirty="0">
                        <a:solidFill>
                          <a:srgbClr val="FFC000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rgbClr val="FFC000"/>
                          </a:solidFill>
                        </a:rPr>
                        <a:t>搭配不当</a:t>
                      </a:r>
                      <a:endParaRPr lang="zh-CN" altLang="en-US" sz="2000" dirty="0">
                        <a:solidFill>
                          <a:srgbClr val="FFC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rgbClr val="FFC000"/>
                          </a:solidFill>
                        </a:rPr>
                        <a:t>残缺或赘余</a:t>
                      </a:r>
                      <a:endParaRPr lang="zh-CN" altLang="en-US" sz="2000" dirty="0">
                        <a:solidFill>
                          <a:srgbClr val="FFC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rgbClr val="FFC000"/>
                          </a:solidFill>
                        </a:rPr>
                        <a:t>语序不当</a:t>
                      </a:r>
                      <a:endParaRPr lang="zh-CN" altLang="en-US" sz="2000" dirty="0">
                        <a:solidFill>
                          <a:srgbClr val="FFC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不合逻辑</a:t>
                      </a:r>
                      <a:endParaRPr lang="zh-CN" altLang="en-US" sz="2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表意不明</a:t>
                      </a:r>
                      <a:endParaRPr lang="zh-CN" altLang="en-US" sz="2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58812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solidFill>
                            <a:srgbClr val="FFC000"/>
                          </a:solidFill>
                        </a:rPr>
                        <a:t>13</a:t>
                      </a:r>
                      <a:endParaRPr lang="zh-CN" altLang="en-US" sz="2000" b="1" dirty="0">
                        <a:solidFill>
                          <a:srgbClr val="FFC000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solidFill>
                            <a:srgbClr val="FFC000"/>
                          </a:solidFill>
                        </a:rPr>
                        <a:t>12</a:t>
                      </a:r>
                      <a:endParaRPr lang="zh-CN" altLang="en-US" sz="2000" b="1" dirty="0">
                        <a:solidFill>
                          <a:srgbClr val="FFC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solidFill>
                            <a:srgbClr val="FFC000"/>
                          </a:solidFill>
                        </a:rPr>
                        <a:t>8</a:t>
                      </a:r>
                      <a:endParaRPr lang="zh-CN" altLang="en-US" sz="2000" b="1" dirty="0">
                        <a:solidFill>
                          <a:srgbClr val="FFC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solidFill>
                            <a:srgbClr val="FFC000"/>
                          </a:solidFill>
                        </a:rPr>
                        <a:t>8</a:t>
                      </a:r>
                      <a:endParaRPr lang="zh-CN" altLang="en-US" sz="2000" b="1" dirty="0">
                        <a:solidFill>
                          <a:srgbClr val="FFC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zh-CN" altLang="en-US" sz="2000" b="1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zh-CN" altLang="en-US" sz="2000" b="1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sp>
        <p:nvSpPr>
          <p:cNvPr id="7" name="标题 1"/>
          <p:cNvSpPr txBox="1"/>
          <p:nvPr/>
        </p:nvSpPr>
        <p:spPr>
          <a:xfrm>
            <a:off x="428596" y="5633385"/>
            <a:ext cx="8158694" cy="7960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5143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j-cs"/>
              </a:rPr>
              <a:t>前四种究其本质都是语法问题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j-ea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类型三：成分残缺或赘余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251" y="1133475"/>
            <a:ext cx="8139644" cy="1295393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sz="2600" b="1" dirty="0" smtClean="0"/>
              <a:t>4.</a:t>
            </a:r>
            <a:r>
              <a:rPr sz="2600" b="1" dirty="0" smtClean="0"/>
              <a:t>赘余</a:t>
            </a:r>
            <a:endParaRPr lang="en-US" sz="2600" b="1" dirty="0" smtClean="0"/>
          </a:p>
          <a:p>
            <a:pPr>
              <a:buNone/>
            </a:pPr>
            <a:r>
              <a:rPr altLang="en-US" b="1" dirty="0" smtClean="0">
                <a:solidFill>
                  <a:schemeClr val="accent6"/>
                </a:solidFill>
              </a:rPr>
              <a:t>  判断方法：抓近义词（例如左右、大约、近、上下等），看是否有语意重复。</a:t>
            </a:r>
            <a:endParaRPr lang="en-US" altLang="en-US" b="1" dirty="0" smtClean="0">
              <a:solidFill>
                <a:schemeClr val="accent6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2357431"/>
            <a:ext cx="7715304" cy="1012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200" b="1" dirty="0" smtClean="0">
                <a:solidFill>
                  <a:schemeClr val="accent1">
                    <a:lumMod val="50000"/>
                  </a:schemeClr>
                </a:solidFill>
              </a:rPr>
              <a:t>【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例</a:t>
            </a:r>
            <a:r>
              <a:rPr lang="en-US" altLang="zh-CN" sz="2200" b="1" dirty="0" smtClean="0">
                <a:solidFill>
                  <a:schemeClr val="accent1">
                    <a:lumMod val="50000"/>
                  </a:schemeClr>
                </a:solidFill>
              </a:rPr>
              <a:t>】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李老师看上去年纪近</a:t>
            </a:r>
            <a:r>
              <a:rPr lang="en-US" altLang="zh-CN" sz="2200" b="1" smtClean="0">
                <a:solidFill>
                  <a:schemeClr val="accent1">
                    <a:lumMod val="50000"/>
                  </a:schemeClr>
                </a:solidFill>
              </a:rPr>
              <a:t>17</a:t>
            </a:r>
            <a:r>
              <a:rPr lang="zh-CN" altLang="en-US" sz="2200" b="1" smtClean="0">
                <a:solidFill>
                  <a:schemeClr val="accent1">
                    <a:lumMod val="50000"/>
                  </a:schemeClr>
                </a:solidFill>
              </a:rPr>
              <a:t>岁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上下。</a:t>
            </a:r>
            <a:endParaRPr lang="zh-CN" altLang="en-US" sz="2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endParaRPr lang="zh-CN" altLang="en-US" sz="2400" dirty="0" smtClean="0">
              <a:latin typeface="+mj-ea"/>
              <a:ea typeface="+mj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8696" y="3143248"/>
            <a:ext cx="7715304" cy="2332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200" b="1" dirty="0">
                <a:solidFill>
                  <a:schemeClr val="accent1">
                    <a:lumMod val="50000"/>
                  </a:schemeClr>
                </a:solidFill>
              </a:rPr>
              <a:t>辨析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：</a:t>
            </a:r>
            <a:endParaRPr lang="en-US" altLang="zh-CN" sz="2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句中“近”和“上下”是近义词</a:t>
            </a:r>
            <a:endParaRPr lang="en-US" altLang="zh-CN" sz="2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→ 同用则是语意重复</a:t>
            </a:r>
            <a:endParaRPr lang="en-US" altLang="zh-CN" sz="2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</a:rPr>
              <a:t>→</a:t>
            </a:r>
            <a:r>
              <a:rPr lang="zh-CN" altLang="en-US" sz="2200" b="1" dirty="0" smtClean="0">
                <a:solidFill>
                  <a:schemeClr val="accent6"/>
                </a:solidFill>
              </a:rPr>
              <a:t>成分赘余</a:t>
            </a:r>
            <a:endParaRPr lang="zh-CN" altLang="en-US" sz="2200" b="1" dirty="0" smtClean="0">
              <a:solidFill>
                <a:schemeClr val="accent6"/>
              </a:solidFill>
            </a:endParaRPr>
          </a:p>
          <a:p>
            <a:pPr>
              <a:lnSpc>
                <a:spcPct val="130000"/>
              </a:lnSpc>
            </a:pPr>
            <a:endParaRPr lang="zh-CN" altLang="en-US" sz="2400" dirty="0" smtClean="0">
              <a:latin typeface="+mj-ea"/>
              <a:ea typeface="+mj-ea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 cstate="print">
            <a:duotone>
              <a:prstClr val="black"/>
              <a:schemeClr val="accent4">
                <a:tint val="45000"/>
                <a:satMod val="400000"/>
              </a:schemeClr>
            </a:duotone>
            <a:lum bright="-100000" contrast="100000"/>
          </a:blip>
          <a:srcRect/>
          <a:stretch>
            <a:fillRect/>
          </a:stretch>
        </p:blipFill>
        <p:spPr bwMode="auto">
          <a:xfrm>
            <a:off x="1142976" y="3286124"/>
            <a:ext cx="357190" cy="349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85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385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385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385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类型三：成分残缺或赘余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251" y="1133475"/>
            <a:ext cx="8139644" cy="1295393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sz="2600" b="1" dirty="0" smtClean="0"/>
              <a:t>4.</a:t>
            </a:r>
            <a:r>
              <a:rPr sz="2600" b="1" dirty="0" smtClean="0"/>
              <a:t>赘余</a:t>
            </a:r>
            <a:endParaRPr lang="en-US" sz="2600" b="1" dirty="0" smtClean="0"/>
          </a:p>
          <a:p>
            <a:pPr>
              <a:buNone/>
            </a:pPr>
            <a:r>
              <a:rPr sz="2800" b="1" dirty="0" smtClean="0">
                <a:solidFill>
                  <a:schemeClr val="accent6"/>
                </a:solidFill>
              </a:rPr>
              <a:t>判断方法：抓近义词（例如左右、大约、近、上下等），看是否有语意重复。</a:t>
            </a:r>
            <a:endParaRPr sz="2800" b="1" dirty="0" smtClean="0">
              <a:solidFill>
                <a:schemeClr val="accent6"/>
              </a:solidFill>
            </a:endParaRPr>
          </a:p>
          <a:p>
            <a:endParaRPr lang="en-US" sz="2600" b="1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571472" y="2357431"/>
            <a:ext cx="7715304" cy="1012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200" b="1" dirty="0" smtClean="0">
                <a:solidFill>
                  <a:schemeClr val="accent1">
                    <a:lumMod val="50000"/>
                  </a:schemeClr>
                </a:solidFill>
              </a:rPr>
              <a:t>【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例</a:t>
            </a:r>
            <a:r>
              <a:rPr lang="en-US" altLang="zh-CN" sz="2200" b="1" dirty="0" smtClean="0">
                <a:solidFill>
                  <a:schemeClr val="accent1">
                    <a:lumMod val="50000"/>
                  </a:schemeClr>
                </a:solidFill>
              </a:rPr>
              <a:t>】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今天是除夕之夜。</a:t>
            </a:r>
            <a:endParaRPr lang="zh-CN" altLang="en-US" sz="2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endParaRPr lang="zh-CN" altLang="en-US" sz="2400" dirty="0" smtClean="0">
              <a:latin typeface="+mj-ea"/>
              <a:ea typeface="+mj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8696" y="3143248"/>
            <a:ext cx="7715304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200" b="1" dirty="0">
                <a:solidFill>
                  <a:schemeClr val="accent1">
                    <a:lumMod val="50000"/>
                  </a:schemeClr>
                </a:solidFill>
              </a:rPr>
              <a:t>辨析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：</a:t>
            </a:r>
            <a:endParaRPr lang="en-US" altLang="zh-CN" sz="2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句中“除夕”本意即为“农历一年的最后一天的晚上”</a:t>
            </a:r>
            <a:endParaRPr lang="en-US" altLang="zh-CN" sz="2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</a:rPr>
              <a:t>→</a:t>
            </a:r>
            <a:r>
              <a:rPr lang="zh-CN" altLang="en-US" sz="2200" b="1" dirty="0" smtClean="0">
                <a:solidFill>
                  <a:schemeClr val="accent6"/>
                </a:solidFill>
              </a:rPr>
              <a:t>成分赘余</a:t>
            </a:r>
            <a:endParaRPr lang="zh-CN" altLang="en-US" sz="2200" b="1" dirty="0" smtClean="0">
              <a:solidFill>
                <a:schemeClr val="accent6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 smtClean="0">
                <a:latin typeface="+mj-ea"/>
                <a:ea typeface="+mj-ea"/>
              </a:rPr>
              <a:t>（同类常见错误还有：凯旋而归、过虑的想法等）</a:t>
            </a:r>
            <a:endParaRPr lang="zh-CN" altLang="en-US" sz="2400" dirty="0" smtClean="0">
              <a:latin typeface="+mj-ea"/>
              <a:ea typeface="+mj-ea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 cstate="print">
            <a:duotone>
              <a:prstClr val="black"/>
              <a:schemeClr val="accent4">
                <a:tint val="45000"/>
                <a:satMod val="400000"/>
              </a:schemeClr>
            </a:duotone>
            <a:lum bright="-100000" contrast="100000"/>
          </a:blip>
          <a:srcRect/>
          <a:stretch>
            <a:fillRect/>
          </a:stretch>
        </p:blipFill>
        <p:spPr bwMode="auto">
          <a:xfrm>
            <a:off x="1142976" y="3286124"/>
            <a:ext cx="357190" cy="349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类型三：成分残缺或赘余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251" y="1133475"/>
            <a:ext cx="8139644" cy="795327"/>
          </a:xfrm>
        </p:spPr>
        <p:txBody>
          <a:bodyPr>
            <a:normAutofit/>
          </a:bodyPr>
          <a:lstStyle/>
          <a:p>
            <a:r>
              <a:rPr lang="en-US" altLang="zh-CN" sz="2600" b="1" dirty="0" smtClean="0"/>
              <a:t>4.</a:t>
            </a:r>
            <a:r>
              <a:rPr sz="2600" b="1" dirty="0" smtClean="0"/>
              <a:t>赘余</a:t>
            </a:r>
            <a:endParaRPr lang="en-US" sz="2600" b="1" dirty="0" smtClean="0"/>
          </a:p>
        </p:txBody>
      </p:sp>
      <p:sp>
        <p:nvSpPr>
          <p:cNvPr id="9" name="TextBox 8"/>
          <p:cNvSpPr txBox="1"/>
          <p:nvPr/>
        </p:nvSpPr>
        <p:spPr>
          <a:xfrm>
            <a:off x="571472" y="2000240"/>
            <a:ext cx="8286808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1.</a:t>
            </a:r>
            <a:r>
              <a:rPr lang="zh-CN" altLang="en-US" sz="2000" dirty="0" smtClean="0"/>
              <a:t>报刊杂志（报刊：报纸和杂志的合成）</a:t>
            </a:r>
            <a:endParaRPr lang="zh-CN" altLang="en-US" sz="2000" dirty="0" smtClean="0"/>
          </a:p>
          <a:p>
            <a:r>
              <a:rPr lang="en-US" sz="2000" dirty="0" smtClean="0"/>
              <a:t>2.</a:t>
            </a:r>
            <a:r>
              <a:rPr lang="zh-CN" altLang="en-US" sz="2000" dirty="0" smtClean="0"/>
              <a:t>目的是为了（“目的”“是为了”同一个意思）</a:t>
            </a:r>
            <a:endParaRPr lang="zh-CN" altLang="en-US" sz="2000" dirty="0" smtClean="0"/>
          </a:p>
          <a:p>
            <a:r>
              <a:rPr lang="en-US" sz="2000" dirty="0" smtClean="0"/>
              <a:t>3.</a:t>
            </a:r>
            <a:r>
              <a:rPr lang="zh-CN" altLang="en-US" sz="2000" dirty="0" smtClean="0"/>
              <a:t>十分干干净净（干干净净：十分干净）</a:t>
            </a:r>
            <a:endParaRPr lang="zh-CN" altLang="en-US" sz="2000" dirty="0" smtClean="0"/>
          </a:p>
          <a:p>
            <a:r>
              <a:rPr lang="en-US" sz="2000" dirty="0" smtClean="0"/>
              <a:t>4.</a:t>
            </a:r>
            <a:r>
              <a:rPr lang="zh-CN" altLang="en-US" sz="2000" dirty="0" smtClean="0"/>
              <a:t>用过的垃圾（垃圾：用过的没用的东西）</a:t>
            </a:r>
            <a:endParaRPr lang="zh-CN" altLang="en-US" sz="2000" dirty="0" smtClean="0"/>
          </a:p>
          <a:p>
            <a:r>
              <a:rPr lang="en-US" sz="2000" dirty="0" smtClean="0"/>
              <a:t>5.</a:t>
            </a:r>
            <a:r>
              <a:rPr lang="zh-CN" altLang="en-US" sz="2000" dirty="0" smtClean="0"/>
              <a:t>很好的表率（表率：好的榜样）</a:t>
            </a:r>
            <a:endParaRPr lang="zh-CN" altLang="en-US" sz="2000" dirty="0" smtClean="0"/>
          </a:p>
          <a:p>
            <a:r>
              <a:rPr lang="en-US" sz="2000" dirty="0" smtClean="0"/>
              <a:t>6.</a:t>
            </a:r>
            <a:r>
              <a:rPr lang="zh-CN" altLang="en-US" sz="2000" dirty="0" smtClean="0"/>
              <a:t>大约</a:t>
            </a:r>
            <a:r>
              <a:rPr lang="en-US" sz="2000" dirty="0" smtClean="0"/>
              <a:t>500</a:t>
            </a:r>
            <a:r>
              <a:rPr lang="zh-CN" altLang="en-US" sz="2000" dirty="0" smtClean="0"/>
              <a:t>人左右（“大约”和“左右”不能同时使用）</a:t>
            </a:r>
            <a:endParaRPr lang="zh-CN" altLang="en-US" sz="2000" dirty="0" smtClean="0"/>
          </a:p>
          <a:p>
            <a:r>
              <a:rPr lang="en-US" sz="2000" dirty="0" smtClean="0"/>
              <a:t>7.</a:t>
            </a:r>
            <a:r>
              <a:rPr lang="zh-CN" altLang="en-US" sz="2000" dirty="0" smtClean="0"/>
              <a:t>涉及到（涉及：牵连到、关联到）</a:t>
            </a:r>
            <a:endParaRPr lang="zh-CN" altLang="en-US" sz="2000" dirty="0" smtClean="0"/>
          </a:p>
          <a:p>
            <a:r>
              <a:rPr lang="en-US" sz="2000" dirty="0" smtClean="0"/>
              <a:t>8.</a:t>
            </a:r>
            <a:r>
              <a:rPr lang="zh-CN" altLang="en-US" sz="2000" dirty="0" smtClean="0"/>
              <a:t>共同协商（协商：共同商量以便取得一致意见）</a:t>
            </a:r>
            <a:endParaRPr lang="zh-CN" altLang="en-US" sz="2000" dirty="0" smtClean="0"/>
          </a:p>
          <a:p>
            <a:r>
              <a:rPr lang="en-US" sz="2000" dirty="0" smtClean="0"/>
              <a:t>9.</a:t>
            </a:r>
            <a:r>
              <a:rPr lang="zh-CN" altLang="en-US" sz="2000" dirty="0" smtClean="0"/>
              <a:t>亲眼目睹（目睹：亲眼看见）</a:t>
            </a:r>
            <a:endParaRPr lang="zh-CN" altLang="en-US" sz="2000" dirty="0" smtClean="0"/>
          </a:p>
          <a:p>
            <a:r>
              <a:rPr lang="en-US" sz="2000" dirty="0" smtClean="0"/>
              <a:t>10.</a:t>
            </a:r>
            <a:r>
              <a:rPr lang="zh-CN" altLang="en-US" sz="2000" dirty="0" smtClean="0"/>
              <a:t>十分罕见（罕见：十分少见）</a:t>
            </a:r>
            <a:endParaRPr lang="zh-CN" altLang="en-US" sz="2000" dirty="0" smtClean="0"/>
          </a:p>
          <a:p>
            <a:r>
              <a:rPr lang="en-US" sz="2000" dirty="0" smtClean="0"/>
              <a:t>11.</a:t>
            </a:r>
            <a:r>
              <a:rPr lang="zh-CN" altLang="en-US" sz="2000" dirty="0" smtClean="0"/>
              <a:t>热切渴望（渴望：迫切地希望，前面不能再用热切）</a:t>
            </a:r>
            <a:endParaRPr lang="zh-CN" altLang="en-US" sz="2000" dirty="0" smtClean="0"/>
          </a:p>
          <a:p>
            <a:r>
              <a:rPr lang="en-US" sz="2000" dirty="0" smtClean="0"/>
              <a:t>12.</a:t>
            </a:r>
            <a:r>
              <a:rPr lang="zh-CN" altLang="en-US" sz="2000" dirty="0" smtClean="0"/>
              <a:t>可以堪称（堪称：可以称）</a:t>
            </a:r>
            <a:endParaRPr lang="zh-CN" altLang="en-US" sz="2000" dirty="0" smtClean="0"/>
          </a:p>
          <a:p>
            <a:r>
              <a:rPr lang="en-US" sz="2000" dirty="0" smtClean="0"/>
              <a:t>13.</a:t>
            </a:r>
            <a:r>
              <a:rPr lang="zh-CN" altLang="en-US" sz="2000" dirty="0" smtClean="0"/>
              <a:t>非法取得暴利（暴利：非法取得的利益）</a:t>
            </a:r>
            <a:endParaRPr lang="zh-CN" alt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类型三：成分残缺或赘余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251" y="1133475"/>
            <a:ext cx="8139644" cy="795327"/>
          </a:xfrm>
        </p:spPr>
        <p:txBody>
          <a:bodyPr>
            <a:normAutofit/>
          </a:bodyPr>
          <a:lstStyle/>
          <a:p>
            <a:r>
              <a:rPr lang="en-US" altLang="zh-CN" sz="2600" b="1" dirty="0" smtClean="0"/>
              <a:t>4.</a:t>
            </a:r>
            <a:r>
              <a:rPr sz="2600" b="1" dirty="0" smtClean="0"/>
              <a:t>赘余</a:t>
            </a:r>
            <a:endParaRPr lang="en-US" sz="2600" b="1" dirty="0" smtClean="0"/>
          </a:p>
        </p:txBody>
      </p:sp>
      <p:sp>
        <p:nvSpPr>
          <p:cNvPr id="9" name="TextBox 8"/>
          <p:cNvSpPr txBox="1"/>
          <p:nvPr/>
        </p:nvSpPr>
        <p:spPr>
          <a:xfrm>
            <a:off x="357158" y="2000240"/>
            <a:ext cx="8501122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14.</a:t>
            </a:r>
            <a:r>
              <a:rPr lang="zh-CN" altLang="en-US" sz="2000" dirty="0" smtClean="0"/>
              <a:t>截止日期的最后一天（截止日期：最后一天）</a:t>
            </a:r>
            <a:endParaRPr lang="zh-CN" altLang="en-US" sz="2000" dirty="0" smtClean="0"/>
          </a:p>
          <a:p>
            <a:r>
              <a:rPr lang="en-US" sz="2000" dirty="0" smtClean="0"/>
              <a:t>15.</a:t>
            </a:r>
            <a:r>
              <a:rPr lang="zh-CN" altLang="en-US" sz="2000" dirty="0" smtClean="0"/>
              <a:t>过分溺爱</a:t>
            </a:r>
            <a:r>
              <a:rPr lang="en-US" sz="2000" dirty="0" smtClean="0"/>
              <a:t>/</a:t>
            </a:r>
            <a:r>
              <a:rPr lang="zh-CN" altLang="en-US" sz="2000" dirty="0" smtClean="0"/>
              <a:t>溢美</a:t>
            </a:r>
            <a:r>
              <a:rPr lang="en-US" sz="2000" dirty="0" smtClean="0"/>
              <a:t>/</a:t>
            </a:r>
            <a:r>
              <a:rPr lang="zh-CN" altLang="en-US" sz="2000" dirty="0" smtClean="0"/>
              <a:t>苛求（三个词都含有过分的含义）</a:t>
            </a:r>
            <a:endParaRPr lang="zh-CN" altLang="en-US" sz="2000" dirty="0" smtClean="0"/>
          </a:p>
          <a:p>
            <a:r>
              <a:rPr lang="en-US" sz="2000" dirty="0" smtClean="0"/>
              <a:t>16.</a:t>
            </a:r>
            <a:r>
              <a:rPr lang="zh-CN" altLang="en-US" sz="2000" dirty="0" smtClean="0"/>
              <a:t>再次复发（复发：再次发作）</a:t>
            </a:r>
            <a:endParaRPr lang="zh-CN" altLang="en-US" sz="2000" dirty="0" smtClean="0"/>
          </a:p>
          <a:p>
            <a:r>
              <a:rPr lang="en-US" sz="2000" dirty="0" smtClean="0"/>
              <a:t>17.</a:t>
            </a:r>
            <a:r>
              <a:rPr lang="zh-CN" altLang="en-US" sz="2000" dirty="0" smtClean="0"/>
              <a:t>我们庆祝国庆三十周年（国庆：庆祝建国，与“庆祝”重复）</a:t>
            </a:r>
            <a:endParaRPr lang="zh-CN" altLang="en-US" sz="2000" dirty="0" smtClean="0"/>
          </a:p>
          <a:p>
            <a:r>
              <a:rPr lang="en-US" sz="2000" dirty="0" smtClean="0"/>
              <a:t>18.</a:t>
            </a:r>
            <a:r>
              <a:rPr lang="zh-CN" altLang="en-US" sz="2000" dirty="0" smtClean="0"/>
              <a:t>截至到（至：到，可以说“截止到”）</a:t>
            </a:r>
            <a:endParaRPr lang="zh-CN" altLang="en-US" sz="2000" dirty="0" smtClean="0"/>
          </a:p>
          <a:p>
            <a:r>
              <a:rPr lang="en-US" sz="2000" dirty="0" smtClean="0"/>
              <a:t>19.</a:t>
            </a:r>
            <a:r>
              <a:rPr lang="zh-CN" altLang="en-US" sz="2000" dirty="0" smtClean="0"/>
              <a:t>由于</a:t>
            </a:r>
            <a:r>
              <a:rPr lang="en-US" altLang="zh-CN" sz="2000" dirty="0" smtClean="0"/>
              <a:t>……</a:t>
            </a:r>
            <a:r>
              <a:rPr lang="zh-CN" altLang="en-US" sz="2000" dirty="0" smtClean="0"/>
              <a:t>，</a:t>
            </a:r>
            <a:r>
              <a:rPr lang="en-US" altLang="zh-CN" sz="2000" dirty="0" smtClean="0"/>
              <a:t>……</a:t>
            </a:r>
            <a:r>
              <a:rPr lang="zh-CN" altLang="en-US" sz="2000" dirty="0" smtClean="0"/>
              <a:t>为此</a:t>
            </a:r>
            <a:r>
              <a:rPr lang="en-US" altLang="zh-CN" sz="2000" dirty="0" smtClean="0"/>
              <a:t>……</a:t>
            </a:r>
            <a:r>
              <a:rPr lang="zh-CN" altLang="en-US" sz="2000" dirty="0" smtClean="0"/>
              <a:t>（由于，为此间隔重复）</a:t>
            </a:r>
            <a:endParaRPr lang="zh-CN" altLang="en-US" sz="2000" dirty="0" smtClean="0"/>
          </a:p>
          <a:p>
            <a:r>
              <a:rPr lang="en-US" sz="2000" dirty="0" smtClean="0"/>
              <a:t>20.</a:t>
            </a:r>
            <a:r>
              <a:rPr lang="zh-CN" altLang="en-US" sz="2000" dirty="0" smtClean="0"/>
              <a:t>首先将</a:t>
            </a:r>
            <a:r>
              <a:rPr lang="en-US" altLang="zh-CN" sz="2000" dirty="0" smtClean="0"/>
              <a:t>……</a:t>
            </a:r>
            <a:r>
              <a:rPr lang="zh-CN" altLang="en-US" sz="2000" dirty="0" smtClean="0"/>
              <a:t>放在首位（首先和首位间隔重复）</a:t>
            </a:r>
            <a:endParaRPr lang="zh-CN" altLang="en-US" sz="2000" dirty="0" smtClean="0"/>
          </a:p>
          <a:p>
            <a:r>
              <a:rPr lang="en-US" sz="2000" dirty="0" smtClean="0"/>
              <a:t>21.</a:t>
            </a:r>
            <a:r>
              <a:rPr lang="en-US" altLang="zh-CN" sz="2000" dirty="0" smtClean="0"/>
              <a:t>……</a:t>
            </a:r>
            <a:r>
              <a:rPr lang="zh-CN" altLang="en-US" sz="2000" dirty="0" smtClean="0"/>
              <a:t>的重要原因之一，是因为</a:t>
            </a:r>
            <a:r>
              <a:rPr lang="en-US" altLang="zh-CN" sz="2000" dirty="0" smtClean="0"/>
              <a:t>……</a:t>
            </a:r>
            <a:r>
              <a:rPr lang="zh-CN" altLang="en-US" sz="2000" dirty="0" smtClean="0"/>
              <a:t>（“重要原因之一”和“是因为”重复）</a:t>
            </a:r>
            <a:endParaRPr lang="zh-CN" altLang="en-US" sz="2000" dirty="0" smtClean="0"/>
          </a:p>
          <a:p>
            <a:r>
              <a:rPr lang="en-US" sz="2000" dirty="0" smtClean="0"/>
              <a:t>22.</a:t>
            </a:r>
            <a:r>
              <a:rPr lang="zh-CN" altLang="en-US" sz="2000" dirty="0" smtClean="0"/>
              <a:t>深受</a:t>
            </a:r>
            <a:r>
              <a:rPr lang="en-US" altLang="zh-CN" sz="2000" dirty="0" smtClean="0"/>
              <a:t>……</a:t>
            </a:r>
            <a:r>
              <a:rPr lang="zh-CN" altLang="en-US" sz="2000" dirty="0" smtClean="0"/>
              <a:t>所欢迎</a:t>
            </a:r>
            <a:r>
              <a:rPr lang="en-US" sz="2000" dirty="0" smtClean="0"/>
              <a:t>/</a:t>
            </a:r>
            <a:r>
              <a:rPr lang="zh-CN" altLang="en-US" sz="2000" dirty="0" smtClean="0"/>
              <a:t>重视（深受后面接名词或名词性短语，“所”多余）</a:t>
            </a:r>
            <a:endParaRPr lang="zh-CN" altLang="en-US" sz="2000" dirty="0" smtClean="0"/>
          </a:p>
          <a:p>
            <a:r>
              <a:rPr lang="en-US" sz="2000" dirty="0" smtClean="0"/>
              <a:t>23.</a:t>
            </a:r>
            <a:r>
              <a:rPr lang="zh-CN" altLang="en-US" sz="2000" dirty="0" smtClean="0"/>
              <a:t>并非是（并非：并不是）</a:t>
            </a:r>
            <a:endParaRPr lang="zh-CN" altLang="en-US" sz="2000" dirty="0" smtClean="0"/>
          </a:p>
          <a:p>
            <a:r>
              <a:rPr lang="en-US" sz="2000" dirty="0" smtClean="0"/>
              <a:t>24.</a:t>
            </a:r>
            <a:r>
              <a:rPr lang="zh-CN" altLang="en-US" sz="2000" dirty="0" smtClean="0"/>
              <a:t>来自于（来自：从</a:t>
            </a:r>
            <a:r>
              <a:rPr lang="en-US" altLang="zh-CN" sz="2000" dirty="0" smtClean="0"/>
              <a:t>……</a:t>
            </a:r>
            <a:r>
              <a:rPr lang="zh-CN" altLang="en-US" sz="2000" dirty="0" smtClean="0"/>
              <a:t>来。于：从）</a:t>
            </a:r>
            <a:endParaRPr lang="zh-CN" altLang="en-US" sz="2000" dirty="0" smtClean="0"/>
          </a:p>
          <a:p>
            <a:r>
              <a:rPr lang="en-US" sz="2000" dirty="0" smtClean="0"/>
              <a:t>25.</a:t>
            </a:r>
            <a:r>
              <a:rPr lang="zh-CN" altLang="en-US" sz="2000" dirty="0" smtClean="0"/>
              <a:t>这其中（其中：那里面）</a:t>
            </a:r>
            <a:endParaRPr lang="zh-CN" altLang="en-US" sz="2000" dirty="0" smtClean="0"/>
          </a:p>
          <a:p>
            <a:r>
              <a:rPr lang="en-US" sz="2000" dirty="0" smtClean="0"/>
              <a:t>26.</a:t>
            </a:r>
            <a:r>
              <a:rPr lang="zh-CN" altLang="en-US" sz="2000" dirty="0" smtClean="0"/>
              <a:t>在历史上是史无前例的。（史无前例：在历史上</a:t>
            </a:r>
            <a:r>
              <a:rPr lang="en-US" altLang="zh-CN" sz="2000" dirty="0" smtClean="0"/>
              <a:t>……</a:t>
            </a:r>
            <a:r>
              <a:rPr lang="zh-CN" altLang="en-US" sz="2000" dirty="0" smtClean="0"/>
              <a:t>）</a:t>
            </a:r>
            <a:endParaRPr lang="zh-CN" altLang="en-US" sz="200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52" y="1142984"/>
            <a:ext cx="8572528" cy="5286412"/>
          </a:xfrm>
          <a:noFill/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altLang="en-US" dirty="0" smtClean="0">
                <a:solidFill>
                  <a:schemeClr val="tx1"/>
                </a:solidFill>
              </a:rPr>
              <a:t>以下句子中没有语病的一项是（  ）</a:t>
            </a:r>
            <a:endParaRPr lang="en-US" altLang="en-US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dirty="0" smtClean="0">
                <a:solidFill>
                  <a:schemeClr val="tx1"/>
                </a:solidFill>
              </a:rPr>
              <a:t>A.</a:t>
            </a:r>
            <a:r>
              <a:rPr dirty="0" smtClean="0">
                <a:solidFill>
                  <a:schemeClr val="tx1"/>
                </a:solidFill>
              </a:rPr>
              <a:t>今年五一节前夕，发改委发出紧急通知，禁止空调厂商和经销商不得以价格战的手段进行不正当竞争。</a:t>
            </a:r>
            <a:endParaRPr lang="en-US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dirty="0" smtClean="0">
                <a:solidFill>
                  <a:schemeClr val="tx1"/>
                </a:solidFill>
              </a:rPr>
              <a:t>B.</a:t>
            </a:r>
            <a:r>
              <a:rPr dirty="0" smtClean="0">
                <a:solidFill>
                  <a:schemeClr val="tx1"/>
                </a:solidFill>
              </a:rPr>
              <a:t>据报道，某市场被发现存在销售假冒伪劣产品，伪造质检报告书，管理部门将对此开展专项检查行动，进一步规范经营行为。</a:t>
            </a:r>
            <a:endParaRPr lang="en-US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dirty="0" smtClean="0">
                <a:solidFill>
                  <a:schemeClr val="tx1"/>
                </a:solidFill>
              </a:rPr>
              <a:t>C.</a:t>
            </a:r>
            <a:r>
              <a:rPr dirty="0" smtClean="0">
                <a:solidFill>
                  <a:schemeClr val="tx1"/>
                </a:solidFill>
              </a:rPr>
              <a:t>由于自贸区致力于营造国际化、法治化、市场化的营商环境，使更多金融、物流和</a:t>
            </a:r>
            <a:r>
              <a:rPr lang="en-US" altLang="zh-CN" dirty="0" smtClean="0">
                <a:solidFill>
                  <a:schemeClr val="tx1"/>
                </a:solidFill>
              </a:rPr>
              <a:t>IT</a:t>
            </a:r>
            <a:r>
              <a:rPr dirty="0" smtClean="0">
                <a:solidFill>
                  <a:schemeClr val="tx1"/>
                </a:solidFill>
              </a:rPr>
              <a:t>等专业人才有机会不出国门，就能拿到远超同行水平的“国际工资”。</a:t>
            </a:r>
            <a:endParaRPr lang="en-US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dirty="0" smtClean="0">
                <a:solidFill>
                  <a:schemeClr val="tx1"/>
                </a:solidFill>
              </a:rPr>
              <a:t>D.</a:t>
            </a:r>
            <a:r>
              <a:rPr dirty="0" smtClean="0">
                <a:solidFill>
                  <a:schemeClr val="tx1"/>
                </a:solidFill>
              </a:rPr>
              <a:t>英国政府计划从今年</a:t>
            </a:r>
            <a:r>
              <a:rPr lang="en-US" altLang="zh-CN" dirty="0" smtClean="0">
                <a:solidFill>
                  <a:schemeClr val="tx1"/>
                </a:solidFill>
              </a:rPr>
              <a:t>9</a:t>
            </a:r>
            <a:r>
              <a:rPr dirty="0" smtClean="0">
                <a:solidFill>
                  <a:schemeClr val="tx1"/>
                </a:solidFill>
              </a:rPr>
              <a:t>月开始，推行</a:t>
            </a:r>
            <a:r>
              <a:rPr lang="en-US" altLang="zh-CN" dirty="0" smtClean="0">
                <a:solidFill>
                  <a:schemeClr val="tx1"/>
                </a:solidFill>
              </a:rPr>
              <a:t>4</a:t>
            </a:r>
            <a:r>
              <a:rPr dirty="0" smtClean="0">
                <a:solidFill>
                  <a:schemeClr val="tx1"/>
                </a:solidFill>
              </a:rPr>
              <a:t>到</a:t>
            </a:r>
            <a:r>
              <a:rPr lang="en-US" altLang="zh-CN" dirty="0" smtClean="0">
                <a:solidFill>
                  <a:schemeClr val="tx1"/>
                </a:solidFill>
              </a:rPr>
              <a:t>5</a:t>
            </a:r>
            <a:r>
              <a:rPr dirty="0" smtClean="0">
                <a:solidFill>
                  <a:schemeClr val="tx1"/>
                </a:solidFill>
              </a:rPr>
              <a:t>岁幼童将接受语文和算术能力的“基准测验”的政策，此政策遭到了教师工会的强烈反对。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类型三：成分残缺或赘余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52" y="1142984"/>
            <a:ext cx="8572528" cy="5286412"/>
          </a:xfrm>
          <a:noFill/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altLang="en-US" dirty="0" smtClean="0">
                <a:solidFill>
                  <a:schemeClr val="tx1"/>
                </a:solidFill>
              </a:rPr>
              <a:t>以下句子中没有语病的一项是（  ）</a:t>
            </a:r>
            <a:endParaRPr lang="en-US" altLang="en-US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dirty="0" smtClean="0">
                <a:solidFill>
                  <a:schemeClr val="tx1"/>
                </a:solidFill>
              </a:rPr>
              <a:t>A.</a:t>
            </a:r>
            <a:r>
              <a:rPr dirty="0" smtClean="0">
                <a:solidFill>
                  <a:schemeClr val="tx1"/>
                </a:solidFill>
              </a:rPr>
              <a:t>今年五一节前夕，发改委发出紧急通知，</a:t>
            </a:r>
            <a:r>
              <a:rPr b="1" dirty="0" smtClean="0">
                <a:solidFill>
                  <a:srgbClr val="FFC000"/>
                </a:solidFill>
              </a:rPr>
              <a:t>禁止</a:t>
            </a:r>
            <a:r>
              <a:rPr dirty="0" smtClean="0">
                <a:solidFill>
                  <a:schemeClr val="tx1"/>
                </a:solidFill>
              </a:rPr>
              <a:t>空调厂商和经销商</a:t>
            </a:r>
            <a:r>
              <a:rPr b="1" dirty="0" smtClean="0">
                <a:solidFill>
                  <a:srgbClr val="FFC000"/>
                </a:solidFill>
              </a:rPr>
              <a:t>不得</a:t>
            </a:r>
            <a:r>
              <a:rPr dirty="0" smtClean="0">
                <a:solidFill>
                  <a:schemeClr val="tx1"/>
                </a:solidFill>
              </a:rPr>
              <a:t>以价格战的手段进行不正当竞争。</a:t>
            </a:r>
            <a:endParaRPr lang="en-US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dirty="0" smtClean="0">
                <a:solidFill>
                  <a:schemeClr val="tx1"/>
                </a:solidFill>
              </a:rPr>
              <a:t>B.</a:t>
            </a:r>
            <a:r>
              <a:rPr dirty="0" smtClean="0">
                <a:solidFill>
                  <a:schemeClr val="tx1"/>
                </a:solidFill>
              </a:rPr>
              <a:t>据报道，某市场被发现存在销售假冒伪劣产品，伪造质检报告书，管理部门将对此开展专项检查行动，进一步规范经营行为。</a:t>
            </a:r>
            <a:endParaRPr lang="en-US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dirty="0" smtClean="0">
                <a:solidFill>
                  <a:schemeClr val="tx1"/>
                </a:solidFill>
              </a:rPr>
              <a:t>C.</a:t>
            </a:r>
            <a:r>
              <a:rPr dirty="0" smtClean="0">
                <a:solidFill>
                  <a:schemeClr val="tx1"/>
                </a:solidFill>
              </a:rPr>
              <a:t>由于自贸区致力于营造国际化、法治化、市场化的营商环境，使更多金融、物流和</a:t>
            </a:r>
            <a:r>
              <a:rPr lang="en-US" altLang="zh-CN" dirty="0" smtClean="0">
                <a:solidFill>
                  <a:schemeClr val="tx1"/>
                </a:solidFill>
              </a:rPr>
              <a:t>IT</a:t>
            </a:r>
            <a:r>
              <a:rPr dirty="0" smtClean="0">
                <a:solidFill>
                  <a:schemeClr val="tx1"/>
                </a:solidFill>
              </a:rPr>
              <a:t>等专业人才有机会不出国门，就能拿到远超同行水平的“国际工资”。</a:t>
            </a:r>
            <a:endParaRPr lang="en-US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dirty="0" smtClean="0">
                <a:solidFill>
                  <a:schemeClr val="tx1"/>
                </a:solidFill>
              </a:rPr>
              <a:t>D.</a:t>
            </a:r>
            <a:r>
              <a:rPr dirty="0" smtClean="0">
                <a:solidFill>
                  <a:schemeClr val="tx1"/>
                </a:solidFill>
              </a:rPr>
              <a:t>英国政府计划从今年</a:t>
            </a:r>
            <a:r>
              <a:rPr lang="en-US" altLang="zh-CN" dirty="0" smtClean="0">
                <a:solidFill>
                  <a:schemeClr val="tx1"/>
                </a:solidFill>
              </a:rPr>
              <a:t>9</a:t>
            </a:r>
            <a:r>
              <a:rPr dirty="0" smtClean="0">
                <a:solidFill>
                  <a:schemeClr val="tx1"/>
                </a:solidFill>
              </a:rPr>
              <a:t>月开始，推行</a:t>
            </a:r>
            <a:r>
              <a:rPr lang="en-US" altLang="zh-CN" dirty="0" smtClean="0">
                <a:solidFill>
                  <a:schemeClr val="tx1"/>
                </a:solidFill>
              </a:rPr>
              <a:t>4</a:t>
            </a:r>
            <a:r>
              <a:rPr dirty="0" smtClean="0">
                <a:solidFill>
                  <a:schemeClr val="tx1"/>
                </a:solidFill>
              </a:rPr>
              <a:t>到</a:t>
            </a:r>
            <a:r>
              <a:rPr lang="en-US" altLang="zh-CN" dirty="0" smtClean="0">
                <a:solidFill>
                  <a:schemeClr val="tx1"/>
                </a:solidFill>
              </a:rPr>
              <a:t>5</a:t>
            </a:r>
            <a:r>
              <a:rPr dirty="0" smtClean="0">
                <a:solidFill>
                  <a:schemeClr val="tx1"/>
                </a:solidFill>
              </a:rPr>
              <a:t>岁幼童将接受语文和算术能力的“基准测验”的政策，此政策遭到了教师工会的强烈反对。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类型三：成分残缺或赘余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52" y="1142984"/>
            <a:ext cx="8572528" cy="5286412"/>
          </a:xfrm>
          <a:noFill/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altLang="en-US" dirty="0" smtClean="0">
                <a:solidFill>
                  <a:schemeClr val="tx1"/>
                </a:solidFill>
              </a:rPr>
              <a:t>以下句子中没有语病的一项是（  ）</a:t>
            </a:r>
            <a:endParaRPr lang="en-US" altLang="en-US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dirty="0" smtClean="0">
                <a:solidFill>
                  <a:schemeClr val="tx1"/>
                </a:solidFill>
              </a:rPr>
              <a:t>A.</a:t>
            </a:r>
            <a:r>
              <a:rPr dirty="0" smtClean="0">
                <a:solidFill>
                  <a:schemeClr val="tx1"/>
                </a:solidFill>
              </a:rPr>
              <a:t>今年五一节前夕，发改委发出紧急通知，</a:t>
            </a:r>
            <a:r>
              <a:rPr b="1" dirty="0" smtClean="0">
                <a:solidFill>
                  <a:srgbClr val="FFC000"/>
                </a:solidFill>
              </a:rPr>
              <a:t>禁止</a:t>
            </a:r>
            <a:r>
              <a:rPr dirty="0" smtClean="0">
                <a:solidFill>
                  <a:schemeClr val="tx1"/>
                </a:solidFill>
              </a:rPr>
              <a:t>空调厂商和经销商</a:t>
            </a:r>
            <a:r>
              <a:rPr b="1" dirty="0" smtClean="0">
                <a:solidFill>
                  <a:srgbClr val="FFC000"/>
                </a:solidFill>
              </a:rPr>
              <a:t>不得</a:t>
            </a:r>
            <a:r>
              <a:rPr dirty="0" smtClean="0">
                <a:solidFill>
                  <a:schemeClr val="tx1"/>
                </a:solidFill>
              </a:rPr>
              <a:t>以价格战的手段进行不正当竞争。</a:t>
            </a:r>
            <a:endParaRPr lang="en-US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dirty="0" smtClean="0">
                <a:solidFill>
                  <a:schemeClr val="tx1"/>
                </a:solidFill>
              </a:rPr>
              <a:t>B.</a:t>
            </a:r>
            <a:r>
              <a:rPr dirty="0" smtClean="0">
                <a:solidFill>
                  <a:schemeClr val="tx1"/>
                </a:solidFill>
              </a:rPr>
              <a:t>据报道，某市场被发现</a:t>
            </a:r>
            <a:r>
              <a:rPr b="1" dirty="0" smtClean="0">
                <a:solidFill>
                  <a:srgbClr val="FFC000"/>
                </a:solidFill>
              </a:rPr>
              <a:t>存在</a:t>
            </a:r>
            <a:r>
              <a:rPr dirty="0" smtClean="0">
                <a:solidFill>
                  <a:schemeClr val="tx1"/>
                </a:solidFill>
              </a:rPr>
              <a:t>销售假冒伪劣产品，伪造质检报告书，管理部门将对此开展专项检查行动，进一步规范经营行为。</a:t>
            </a:r>
            <a:endParaRPr lang="en-US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dirty="0" smtClean="0">
                <a:solidFill>
                  <a:schemeClr val="tx1"/>
                </a:solidFill>
              </a:rPr>
              <a:t>C.</a:t>
            </a:r>
            <a:r>
              <a:rPr dirty="0" smtClean="0">
                <a:solidFill>
                  <a:schemeClr val="tx1"/>
                </a:solidFill>
              </a:rPr>
              <a:t>由于自贸区致力于营造国际化、法治化、市场化的营商环境，使更多金融、物流和</a:t>
            </a:r>
            <a:r>
              <a:rPr lang="en-US" altLang="zh-CN" dirty="0" smtClean="0">
                <a:solidFill>
                  <a:schemeClr val="tx1"/>
                </a:solidFill>
              </a:rPr>
              <a:t>IT</a:t>
            </a:r>
            <a:r>
              <a:rPr dirty="0" smtClean="0">
                <a:solidFill>
                  <a:schemeClr val="tx1"/>
                </a:solidFill>
              </a:rPr>
              <a:t>等专业人才有机会不出国门，就能拿到远超同行水平的“国际工资”。</a:t>
            </a:r>
            <a:endParaRPr lang="en-US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dirty="0" smtClean="0">
                <a:solidFill>
                  <a:schemeClr val="tx1"/>
                </a:solidFill>
              </a:rPr>
              <a:t>D.</a:t>
            </a:r>
            <a:r>
              <a:rPr dirty="0" smtClean="0">
                <a:solidFill>
                  <a:schemeClr val="tx1"/>
                </a:solidFill>
              </a:rPr>
              <a:t>英国政府计划从今年</a:t>
            </a:r>
            <a:r>
              <a:rPr lang="en-US" altLang="zh-CN" dirty="0" smtClean="0">
                <a:solidFill>
                  <a:schemeClr val="tx1"/>
                </a:solidFill>
              </a:rPr>
              <a:t>9</a:t>
            </a:r>
            <a:r>
              <a:rPr dirty="0" smtClean="0">
                <a:solidFill>
                  <a:schemeClr val="tx1"/>
                </a:solidFill>
              </a:rPr>
              <a:t>月开始，推行</a:t>
            </a:r>
            <a:r>
              <a:rPr lang="en-US" altLang="zh-CN" dirty="0" smtClean="0">
                <a:solidFill>
                  <a:schemeClr val="tx1"/>
                </a:solidFill>
              </a:rPr>
              <a:t>4</a:t>
            </a:r>
            <a:r>
              <a:rPr dirty="0" smtClean="0">
                <a:solidFill>
                  <a:schemeClr val="tx1"/>
                </a:solidFill>
              </a:rPr>
              <a:t>到</a:t>
            </a:r>
            <a:r>
              <a:rPr lang="en-US" altLang="zh-CN" dirty="0" smtClean="0">
                <a:solidFill>
                  <a:schemeClr val="tx1"/>
                </a:solidFill>
              </a:rPr>
              <a:t>5</a:t>
            </a:r>
            <a:r>
              <a:rPr dirty="0" smtClean="0">
                <a:solidFill>
                  <a:schemeClr val="tx1"/>
                </a:solidFill>
              </a:rPr>
              <a:t>岁幼童将接受语文和算术能力的“基准测验”的政策，此政策遭到了教师工会的强烈反对。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类型三：成分残缺或赘余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52" y="1142984"/>
            <a:ext cx="8572528" cy="5286412"/>
          </a:xfrm>
          <a:noFill/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altLang="en-US" dirty="0" smtClean="0">
                <a:solidFill>
                  <a:schemeClr val="tx1"/>
                </a:solidFill>
              </a:rPr>
              <a:t>以下句子中没有语病的一项是（  ）</a:t>
            </a:r>
            <a:endParaRPr lang="en-US" altLang="en-US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dirty="0" smtClean="0">
                <a:solidFill>
                  <a:schemeClr val="tx1"/>
                </a:solidFill>
              </a:rPr>
              <a:t>A.</a:t>
            </a:r>
            <a:r>
              <a:rPr dirty="0" smtClean="0">
                <a:solidFill>
                  <a:schemeClr val="tx1"/>
                </a:solidFill>
              </a:rPr>
              <a:t>今年五一节前夕，发改委发出紧急通知，</a:t>
            </a:r>
            <a:r>
              <a:rPr b="1" dirty="0" smtClean="0">
                <a:solidFill>
                  <a:srgbClr val="FFC000"/>
                </a:solidFill>
              </a:rPr>
              <a:t>禁止</a:t>
            </a:r>
            <a:r>
              <a:rPr dirty="0" smtClean="0">
                <a:solidFill>
                  <a:schemeClr val="tx1"/>
                </a:solidFill>
              </a:rPr>
              <a:t>空调厂商和经销商</a:t>
            </a:r>
            <a:r>
              <a:rPr b="1" dirty="0" smtClean="0">
                <a:solidFill>
                  <a:srgbClr val="FFC000"/>
                </a:solidFill>
              </a:rPr>
              <a:t>不得</a:t>
            </a:r>
            <a:r>
              <a:rPr dirty="0" smtClean="0">
                <a:solidFill>
                  <a:schemeClr val="tx1"/>
                </a:solidFill>
              </a:rPr>
              <a:t>以价格战的手段进行不正当竞争。</a:t>
            </a:r>
            <a:endParaRPr lang="en-US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dirty="0" smtClean="0">
                <a:solidFill>
                  <a:schemeClr val="tx1"/>
                </a:solidFill>
              </a:rPr>
              <a:t>B.</a:t>
            </a:r>
            <a:r>
              <a:rPr dirty="0" smtClean="0">
                <a:solidFill>
                  <a:schemeClr val="tx1"/>
                </a:solidFill>
              </a:rPr>
              <a:t>据报道，某市场被发现</a:t>
            </a:r>
            <a:r>
              <a:rPr b="1" dirty="0" smtClean="0">
                <a:solidFill>
                  <a:srgbClr val="FFC000"/>
                </a:solidFill>
              </a:rPr>
              <a:t>存在</a:t>
            </a:r>
            <a:r>
              <a:rPr dirty="0" smtClean="0">
                <a:solidFill>
                  <a:schemeClr val="tx1"/>
                </a:solidFill>
              </a:rPr>
              <a:t>销售假冒伪劣产品，伪造质检报告书，管理部门将对此开展专项检查行动，进一步规范经营行为。</a:t>
            </a:r>
            <a:endParaRPr lang="en-US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dirty="0" smtClean="0">
                <a:solidFill>
                  <a:schemeClr val="tx1"/>
                </a:solidFill>
              </a:rPr>
              <a:t>C.</a:t>
            </a:r>
            <a:r>
              <a:rPr b="1" dirty="0" smtClean="0">
                <a:solidFill>
                  <a:srgbClr val="FFC000"/>
                </a:solidFill>
              </a:rPr>
              <a:t>由于</a:t>
            </a:r>
            <a:r>
              <a:rPr dirty="0" smtClean="0">
                <a:solidFill>
                  <a:schemeClr val="tx1"/>
                </a:solidFill>
              </a:rPr>
              <a:t>自贸区致力于营造国际化、法治化、市场化的营商环境，</a:t>
            </a:r>
            <a:r>
              <a:rPr b="1" dirty="0" smtClean="0">
                <a:solidFill>
                  <a:srgbClr val="FFC000"/>
                </a:solidFill>
              </a:rPr>
              <a:t>使</a:t>
            </a:r>
            <a:r>
              <a:rPr dirty="0" smtClean="0">
                <a:solidFill>
                  <a:schemeClr val="tx1"/>
                </a:solidFill>
              </a:rPr>
              <a:t>更多金融、物流和</a:t>
            </a:r>
            <a:r>
              <a:rPr lang="en-US" altLang="zh-CN" dirty="0" smtClean="0">
                <a:solidFill>
                  <a:schemeClr val="tx1"/>
                </a:solidFill>
              </a:rPr>
              <a:t>IT</a:t>
            </a:r>
            <a:r>
              <a:rPr dirty="0" smtClean="0">
                <a:solidFill>
                  <a:schemeClr val="tx1"/>
                </a:solidFill>
              </a:rPr>
              <a:t>等专业人才有机会不出国门，就能拿到远超同行水平的“国际工资”。</a:t>
            </a:r>
            <a:endParaRPr lang="en-US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dirty="0" smtClean="0">
                <a:solidFill>
                  <a:schemeClr val="tx1"/>
                </a:solidFill>
              </a:rPr>
              <a:t>D.</a:t>
            </a:r>
            <a:r>
              <a:rPr dirty="0" smtClean="0">
                <a:solidFill>
                  <a:schemeClr val="tx1"/>
                </a:solidFill>
              </a:rPr>
              <a:t>英国政府计划从今年</a:t>
            </a:r>
            <a:r>
              <a:rPr lang="en-US" altLang="zh-CN" dirty="0" smtClean="0">
                <a:solidFill>
                  <a:schemeClr val="tx1"/>
                </a:solidFill>
              </a:rPr>
              <a:t>9</a:t>
            </a:r>
            <a:r>
              <a:rPr dirty="0" smtClean="0">
                <a:solidFill>
                  <a:schemeClr val="tx1"/>
                </a:solidFill>
              </a:rPr>
              <a:t>月开始，推行</a:t>
            </a:r>
            <a:r>
              <a:rPr lang="en-US" altLang="zh-CN" dirty="0" smtClean="0">
                <a:solidFill>
                  <a:schemeClr val="tx1"/>
                </a:solidFill>
              </a:rPr>
              <a:t>4</a:t>
            </a:r>
            <a:r>
              <a:rPr dirty="0" smtClean="0">
                <a:solidFill>
                  <a:schemeClr val="tx1"/>
                </a:solidFill>
              </a:rPr>
              <a:t>到</a:t>
            </a:r>
            <a:r>
              <a:rPr lang="en-US" altLang="zh-CN" dirty="0" smtClean="0">
                <a:solidFill>
                  <a:schemeClr val="tx1"/>
                </a:solidFill>
              </a:rPr>
              <a:t>5</a:t>
            </a:r>
            <a:r>
              <a:rPr dirty="0" smtClean="0">
                <a:solidFill>
                  <a:schemeClr val="tx1"/>
                </a:solidFill>
              </a:rPr>
              <a:t>岁幼童将接受语文和算术能力的“基准测验”的政策，此政策遭到了教师工会的强烈反对。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类型三：成分残缺或赘余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52" y="1142984"/>
            <a:ext cx="8572528" cy="5286412"/>
          </a:xfrm>
          <a:noFill/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altLang="en-US" dirty="0" smtClean="0">
                <a:solidFill>
                  <a:schemeClr val="tx1"/>
                </a:solidFill>
              </a:rPr>
              <a:t>以下句子中没有语病的一项是（ </a:t>
            </a:r>
            <a:r>
              <a:rPr lang="en-US" altLang="en-US" b="1" dirty="0" smtClean="0">
                <a:solidFill>
                  <a:srgbClr val="FB803B"/>
                </a:solidFill>
              </a:rPr>
              <a:t>D</a:t>
            </a:r>
            <a:r>
              <a:rPr altLang="en-US" dirty="0" smtClean="0">
                <a:solidFill>
                  <a:schemeClr val="tx1"/>
                </a:solidFill>
              </a:rPr>
              <a:t> ）</a:t>
            </a:r>
            <a:endParaRPr lang="en-US" altLang="en-US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dirty="0" smtClean="0">
                <a:solidFill>
                  <a:schemeClr val="tx1"/>
                </a:solidFill>
              </a:rPr>
              <a:t>A.</a:t>
            </a:r>
            <a:r>
              <a:rPr dirty="0" smtClean="0">
                <a:solidFill>
                  <a:schemeClr val="tx1"/>
                </a:solidFill>
              </a:rPr>
              <a:t>今年五一节前夕，发改委发出紧急通知，</a:t>
            </a:r>
            <a:r>
              <a:rPr b="1" dirty="0" smtClean="0">
                <a:solidFill>
                  <a:srgbClr val="FFC000"/>
                </a:solidFill>
              </a:rPr>
              <a:t>禁止</a:t>
            </a:r>
            <a:r>
              <a:rPr dirty="0" smtClean="0">
                <a:solidFill>
                  <a:schemeClr val="tx1"/>
                </a:solidFill>
              </a:rPr>
              <a:t>空调厂商和经销商</a:t>
            </a:r>
            <a:r>
              <a:rPr b="1" dirty="0" smtClean="0">
                <a:solidFill>
                  <a:srgbClr val="FFC000"/>
                </a:solidFill>
              </a:rPr>
              <a:t>不得</a:t>
            </a:r>
            <a:r>
              <a:rPr dirty="0" smtClean="0">
                <a:solidFill>
                  <a:schemeClr val="tx1"/>
                </a:solidFill>
              </a:rPr>
              <a:t>以价格战的手段进行不正当竞争。</a:t>
            </a:r>
            <a:endParaRPr lang="en-US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dirty="0" smtClean="0">
                <a:solidFill>
                  <a:schemeClr val="tx1"/>
                </a:solidFill>
              </a:rPr>
              <a:t>B.</a:t>
            </a:r>
            <a:r>
              <a:rPr dirty="0" smtClean="0">
                <a:solidFill>
                  <a:schemeClr val="tx1"/>
                </a:solidFill>
              </a:rPr>
              <a:t>据报道，某市场被发现</a:t>
            </a:r>
            <a:r>
              <a:rPr b="1" dirty="0" smtClean="0">
                <a:solidFill>
                  <a:srgbClr val="FFC000"/>
                </a:solidFill>
              </a:rPr>
              <a:t>存在</a:t>
            </a:r>
            <a:r>
              <a:rPr dirty="0" smtClean="0">
                <a:solidFill>
                  <a:schemeClr val="tx1"/>
                </a:solidFill>
              </a:rPr>
              <a:t>销售假冒伪劣产品，伪造质检报告书，管理部门将对此开展专项检查行动，进一步规范经营行为。</a:t>
            </a:r>
            <a:endParaRPr lang="en-US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dirty="0" smtClean="0">
                <a:solidFill>
                  <a:schemeClr val="tx1"/>
                </a:solidFill>
              </a:rPr>
              <a:t>C.</a:t>
            </a:r>
            <a:r>
              <a:rPr b="1" dirty="0" smtClean="0">
                <a:solidFill>
                  <a:srgbClr val="FFC000"/>
                </a:solidFill>
              </a:rPr>
              <a:t>由于</a:t>
            </a:r>
            <a:r>
              <a:rPr dirty="0" smtClean="0">
                <a:solidFill>
                  <a:schemeClr val="tx1"/>
                </a:solidFill>
              </a:rPr>
              <a:t>自贸区致力于营造国际化、法治化、市场化的营商环境，</a:t>
            </a:r>
            <a:r>
              <a:rPr b="1" dirty="0" smtClean="0">
                <a:solidFill>
                  <a:srgbClr val="FFC000"/>
                </a:solidFill>
              </a:rPr>
              <a:t>使</a:t>
            </a:r>
            <a:r>
              <a:rPr dirty="0" smtClean="0">
                <a:solidFill>
                  <a:schemeClr val="tx1"/>
                </a:solidFill>
              </a:rPr>
              <a:t>更多金融、物流和</a:t>
            </a:r>
            <a:r>
              <a:rPr lang="en-US" altLang="zh-CN" dirty="0" smtClean="0">
                <a:solidFill>
                  <a:schemeClr val="tx1"/>
                </a:solidFill>
              </a:rPr>
              <a:t>IT</a:t>
            </a:r>
            <a:r>
              <a:rPr dirty="0" smtClean="0">
                <a:solidFill>
                  <a:schemeClr val="tx1"/>
                </a:solidFill>
              </a:rPr>
              <a:t>等专业人才有机会不出国门，就能拿到远超同行水平的“国际工资”。</a:t>
            </a:r>
            <a:endParaRPr lang="en-US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dirty="0" smtClean="0">
                <a:solidFill>
                  <a:schemeClr val="tx1"/>
                </a:solidFill>
              </a:rPr>
              <a:t>D.</a:t>
            </a:r>
            <a:r>
              <a:rPr dirty="0" smtClean="0">
                <a:solidFill>
                  <a:schemeClr val="tx1"/>
                </a:solidFill>
              </a:rPr>
              <a:t>英国政府计划从今年</a:t>
            </a:r>
            <a:r>
              <a:rPr lang="en-US" altLang="zh-CN" dirty="0" smtClean="0">
                <a:solidFill>
                  <a:schemeClr val="tx1"/>
                </a:solidFill>
              </a:rPr>
              <a:t>9</a:t>
            </a:r>
            <a:r>
              <a:rPr dirty="0" smtClean="0">
                <a:solidFill>
                  <a:schemeClr val="tx1"/>
                </a:solidFill>
              </a:rPr>
              <a:t>月开始，推行</a:t>
            </a:r>
            <a:r>
              <a:rPr lang="en-US" altLang="zh-CN" dirty="0" smtClean="0">
                <a:solidFill>
                  <a:schemeClr val="tx1"/>
                </a:solidFill>
              </a:rPr>
              <a:t>4</a:t>
            </a:r>
            <a:r>
              <a:rPr dirty="0" smtClean="0">
                <a:solidFill>
                  <a:schemeClr val="tx1"/>
                </a:solidFill>
              </a:rPr>
              <a:t>到</a:t>
            </a:r>
            <a:r>
              <a:rPr lang="en-US" altLang="zh-CN" dirty="0" smtClean="0">
                <a:solidFill>
                  <a:schemeClr val="tx1"/>
                </a:solidFill>
              </a:rPr>
              <a:t>5</a:t>
            </a:r>
            <a:r>
              <a:rPr dirty="0" smtClean="0">
                <a:solidFill>
                  <a:schemeClr val="tx1"/>
                </a:solidFill>
              </a:rPr>
              <a:t>岁幼童将接受语文和算术能力的“基准测验”的政策，此政策遭到了教师工会的强烈反对。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类型三：成分残缺或赘余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类型四：语序不当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251" y="1133475"/>
            <a:ext cx="8139644" cy="1295393"/>
          </a:xfrm>
        </p:spPr>
        <p:txBody>
          <a:bodyPr>
            <a:normAutofit/>
          </a:bodyPr>
          <a:lstStyle/>
          <a:p>
            <a:r>
              <a:rPr lang="en-US" altLang="zh-CN" b="1" dirty="0" smtClean="0"/>
              <a:t>1.</a:t>
            </a:r>
            <a:r>
              <a:rPr b="1" dirty="0" smtClean="0"/>
              <a:t>定语语序不当</a:t>
            </a:r>
            <a:endParaRPr lang="en-US" b="1" dirty="0" smtClean="0"/>
          </a:p>
          <a:p>
            <a:pPr>
              <a:buNone/>
            </a:pPr>
            <a:r>
              <a:rPr altLang="en-US" b="1" dirty="0" smtClean="0">
                <a:solidFill>
                  <a:schemeClr val="accent6"/>
                </a:solidFill>
              </a:rPr>
              <a:t>  判断方法：记典型句子逐一套用</a:t>
            </a:r>
            <a:endParaRPr lang="en-US" altLang="en-US" b="1" dirty="0" smtClean="0">
              <a:solidFill>
                <a:schemeClr val="accent6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2357431"/>
            <a:ext cx="7715304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200" dirty="0" smtClean="0">
                <a:solidFill>
                  <a:schemeClr val="accent1">
                    <a:lumMod val="50000"/>
                  </a:schemeClr>
                </a:solidFill>
              </a:rPr>
              <a:t>例句：她是国家队的（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表领属性</a:t>
            </a:r>
            <a:r>
              <a:rPr lang="zh-CN" altLang="en-US" sz="2200" dirty="0" smtClean="0">
                <a:solidFill>
                  <a:schemeClr val="accent1">
                    <a:lumMod val="50000"/>
                  </a:schemeClr>
                </a:solidFill>
              </a:rPr>
              <a:t>）一位（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表数量</a:t>
            </a:r>
            <a:r>
              <a:rPr lang="zh-CN" altLang="en-US" sz="2200" dirty="0" smtClean="0">
                <a:solidFill>
                  <a:schemeClr val="accent1">
                    <a:lumMod val="50000"/>
                  </a:schemeClr>
                </a:solidFill>
              </a:rPr>
              <a:t>）有</a:t>
            </a:r>
            <a:r>
              <a:rPr lang="en-US" altLang="zh-CN" sz="2200" dirty="0" smtClean="0">
                <a:solidFill>
                  <a:schemeClr val="accent1">
                    <a:lumMod val="50000"/>
                  </a:schemeClr>
                </a:solidFill>
              </a:rPr>
              <a:t>20</a:t>
            </a:r>
            <a:r>
              <a:rPr lang="zh-CN" altLang="en-US" sz="2200" dirty="0" smtClean="0">
                <a:solidFill>
                  <a:schemeClr val="accent1">
                    <a:lumMod val="50000"/>
                  </a:schemeClr>
                </a:solidFill>
              </a:rPr>
              <a:t>多年教学经验的（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动词性短语</a:t>
            </a:r>
            <a:r>
              <a:rPr lang="zh-CN" altLang="en-US" sz="2200" dirty="0" smtClean="0">
                <a:solidFill>
                  <a:schemeClr val="accent1">
                    <a:lumMod val="50000"/>
                  </a:schemeClr>
                </a:solidFill>
              </a:rPr>
              <a:t>）优秀的（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形容词性短语</a:t>
            </a:r>
            <a:r>
              <a:rPr lang="zh-CN" altLang="en-US" sz="2200" dirty="0" smtClean="0">
                <a:solidFill>
                  <a:schemeClr val="accent1">
                    <a:lumMod val="50000"/>
                  </a:schemeClr>
                </a:solidFill>
              </a:rPr>
              <a:t>）篮球（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名词</a:t>
            </a:r>
            <a:r>
              <a:rPr lang="zh-CN" altLang="en-US" sz="2200" dirty="0" smtClean="0">
                <a:solidFill>
                  <a:schemeClr val="accent1">
                    <a:lumMod val="50000"/>
                  </a:schemeClr>
                </a:solidFill>
              </a:rPr>
              <a:t>）女（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名词</a:t>
            </a:r>
            <a:r>
              <a:rPr lang="zh-CN" altLang="en-US" sz="2200" dirty="0" smtClean="0">
                <a:solidFill>
                  <a:schemeClr val="accent1">
                    <a:lumMod val="50000"/>
                  </a:schemeClr>
                </a:solidFill>
              </a:rPr>
              <a:t>）教练。</a:t>
            </a:r>
            <a:endParaRPr lang="zh-CN" altLang="en-US" sz="22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endParaRPr lang="zh-CN" altLang="en-US" sz="2400" dirty="0" smtClean="0"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4722358" y="3220050"/>
            <a:ext cx="14927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[    ]</a:t>
            </a:r>
            <a:endParaRPr lang="zh-CN" altLang="en-US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117970" y="3214686"/>
            <a:ext cx="22397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（   ）</a:t>
            </a:r>
            <a:endParaRPr lang="zh-CN" altLang="en-US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知识链接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251" y="1133475"/>
            <a:ext cx="2809865" cy="1724021"/>
          </a:xfrm>
        </p:spPr>
        <p:txBody>
          <a:bodyPr/>
          <a:lstStyle/>
          <a:p>
            <a:r>
              <a:rPr altLang="en-US" dirty="0" smtClean="0"/>
              <a:t>句子成分：</a:t>
            </a:r>
            <a:endParaRPr altLang="en-US" dirty="0" smtClean="0"/>
          </a:p>
          <a:p>
            <a:r>
              <a:rPr lang="en-US" altLang="zh-CN" b="1" dirty="0" smtClean="0"/>
              <a:t>1.</a:t>
            </a:r>
            <a:r>
              <a:rPr b="1" dirty="0" smtClean="0"/>
              <a:t>主干成分</a:t>
            </a:r>
            <a:endParaRPr lang="en-US" altLang="zh-CN" b="1" dirty="0" smtClean="0"/>
          </a:p>
        </p:txBody>
      </p:sp>
      <p:sp>
        <p:nvSpPr>
          <p:cNvPr id="4" name="矩形 3"/>
          <p:cNvSpPr/>
          <p:nvPr/>
        </p:nvSpPr>
        <p:spPr>
          <a:xfrm>
            <a:off x="3571868" y="1428736"/>
            <a:ext cx="64294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主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43570" y="1428736"/>
            <a:ext cx="64294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谓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86710" y="1428736"/>
            <a:ext cx="64294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宾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571868" y="2357430"/>
            <a:ext cx="571504" cy="211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3571868" y="2428868"/>
            <a:ext cx="571504" cy="211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5643570" y="2428868"/>
            <a:ext cx="571504" cy="211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任意多边形 34"/>
          <p:cNvSpPr/>
          <p:nvPr/>
        </p:nvSpPr>
        <p:spPr>
          <a:xfrm>
            <a:off x="7847946" y="2361667"/>
            <a:ext cx="653143" cy="210077"/>
          </a:xfrm>
          <a:custGeom>
            <a:avLst/>
            <a:gdLst>
              <a:gd name="connsiteX0" fmla="*/ 0 w 653143"/>
              <a:gd name="connsiteY0" fmla="*/ 26610 h 261257"/>
              <a:gd name="connsiteX1" fmla="*/ 72571 w 653143"/>
              <a:gd name="connsiteY1" fmla="*/ 215296 h 261257"/>
              <a:gd name="connsiteX2" fmla="*/ 145143 w 653143"/>
              <a:gd name="connsiteY2" fmla="*/ 41124 h 261257"/>
              <a:gd name="connsiteX3" fmla="*/ 232228 w 653143"/>
              <a:gd name="connsiteY3" fmla="*/ 244324 h 261257"/>
              <a:gd name="connsiteX4" fmla="*/ 319314 w 653143"/>
              <a:gd name="connsiteY4" fmla="*/ 26610 h 261257"/>
              <a:gd name="connsiteX5" fmla="*/ 391886 w 653143"/>
              <a:gd name="connsiteY5" fmla="*/ 258838 h 261257"/>
              <a:gd name="connsiteX6" fmla="*/ 464457 w 653143"/>
              <a:gd name="connsiteY6" fmla="*/ 41124 h 261257"/>
              <a:gd name="connsiteX7" fmla="*/ 522514 w 653143"/>
              <a:gd name="connsiteY7" fmla="*/ 215296 h 261257"/>
              <a:gd name="connsiteX8" fmla="*/ 580571 w 653143"/>
              <a:gd name="connsiteY8" fmla="*/ 55638 h 261257"/>
              <a:gd name="connsiteX9" fmla="*/ 580571 w 653143"/>
              <a:gd name="connsiteY9" fmla="*/ 26610 h 261257"/>
              <a:gd name="connsiteX10" fmla="*/ 609600 w 653143"/>
              <a:gd name="connsiteY10" fmla="*/ 215296 h 261257"/>
              <a:gd name="connsiteX11" fmla="*/ 653143 w 653143"/>
              <a:gd name="connsiteY11" fmla="*/ 41124 h 261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53143" h="261257">
                <a:moveTo>
                  <a:pt x="0" y="26610"/>
                </a:moveTo>
                <a:cubicBezTo>
                  <a:pt x="24190" y="119743"/>
                  <a:pt x="48381" y="212877"/>
                  <a:pt x="72571" y="215296"/>
                </a:cubicBezTo>
                <a:cubicBezTo>
                  <a:pt x="96761" y="217715"/>
                  <a:pt x="118534" y="36286"/>
                  <a:pt x="145143" y="41124"/>
                </a:cubicBezTo>
                <a:cubicBezTo>
                  <a:pt x="171753" y="45962"/>
                  <a:pt x="203200" y="246743"/>
                  <a:pt x="232228" y="244324"/>
                </a:cubicBezTo>
                <a:cubicBezTo>
                  <a:pt x="261257" y="241905"/>
                  <a:pt x="292704" y="24191"/>
                  <a:pt x="319314" y="26610"/>
                </a:cubicBezTo>
                <a:cubicBezTo>
                  <a:pt x="345924" y="29029"/>
                  <a:pt x="367696" y="256419"/>
                  <a:pt x="391886" y="258838"/>
                </a:cubicBezTo>
                <a:cubicBezTo>
                  <a:pt x="416076" y="261257"/>
                  <a:pt x="442686" y="48381"/>
                  <a:pt x="464457" y="41124"/>
                </a:cubicBezTo>
                <a:cubicBezTo>
                  <a:pt x="486228" y="33867"/>
                  <a:pt x="503162" y="212877"/>
                  <a:pt x="522514" y="215296"/>
                </a:cubicBezTo>
                <a:cubicBezTo>
                  <a:pt x="541866" y="217715"/>
                  <a:pt x="570895" y="87086"/>
                  <a:pt x="580571" y="55638"/>
                </a:cubicBezTo>
                <a:cubicBezTo>
                  <a:pt x="590247" y="24190"/>
                  <a:pt x="575733" y="0"/>
                  <a:pt x="580571" y="26610"/>
                </a:cubicBezTo>
                <a:cubicBezTo>
                  <a:pt x="585409" y="53220"/>
                  <a:pt x="597505" y="212877"/>
                  <a:pt x="609600" y="215296"/>
                </a:cubicBezTo>
                <a:cubicBezTo>
                  <a:pt x="621695" y="217715"/>
                  <a:pt x="637419" y="129419"/>
                  <a:pt x="653143" y="41124"/>
                </a:cubicBezTo>
              </a:path>
            </a:pathLst>
          </a:cu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3714744" y="2571744"/>
            <a:ext cx="500066" cy="525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我</a:t>
            </a:r>
            <a:endParaRPr lang="zh-CN" altLang="en-US" sz="2400" b="1" dirty="0" smtClean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786446" y="2571744"/>
            <a:ext cx="500066" cy="525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读</a:t>
            </a:r>
            <a:endParaRPr lang="zh-CN" altLang="en-US" sz="2400" b="1" dirty="0" smtClean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0034" y="3427269"/>
            <a:ext cx="200760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71780" lvl="0" indent="-271780" algn="just" defTabSz="514350">
              <a:lnSpc>
                <a:spcPct val="110000"/>
              </a:lnSpc>
              <a:spcBef>
                <a:spcPts val="900"/>
              </a:spcBef>
              <a:buClr>
                <a:srgbClr val="82B3C1"/>
              </a:buClr>
              <a:buSzPct val="50000"/>
              <a:buFont typeface="Wingdings" panose="05000000000000000000" pitchFamily="2" charset="2"/>
              <a:buChar char="p"/>
            </a:pPr>
            <a:r>
              <a:rPr lang="en-US" altLang="zh-CN" sz="2400" b="1" dirty="0" smtClean="0">
                <a:solidFill>
                  <a:srgbClr val="82B3C1">
                    <a:lumMod val="50000"/>
                  </a:srgbClr>
                </a:solidFill>
                <a:latin typeface="幼圆"/>
              </a:rPr>
              <a:t>2.</a:t>
            </a:r>
            <a:r>
              <a:rPr lang="zh-CN" altLang="en-US" sz="2400" b="1" dirty="0" smtClean="0">
                <a:solidFill>
                  <a:srgbClr val="82B3C1">
                    <a:lumMod val="50000"/>
                  </a:srgbClr>
                </a:solidFill>
                <a:latin typeface="幼圆"/>
              </a:rPr>
              <a:t>修饰成分</a:t>
            </a:r>
            <a:endParaRPr lang="en-US" altLang="zh-CN" sz="2400" b="1" dirty="0" smtClean="0">
              <a:solidFill>
                <a:srgbClr val="82B3C1">
                  <a:lumMod val="50000"/>
                </a:srgbClr>
              </a:solidFill>
              <a:latin typeface="幼圆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929586" y="2571744"/>
            <a:ext cx="500066" cy="525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书。</a:t>
            </a:r>
            <a:endParaRPr lang="zh-CN" altLang="en-US" sz="2400" b="1" dirty="0" smtClean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857489" y="3220050"/>
            <a:ext cx="8106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定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977516" y="3220050"/>
            <a:ext cx="8106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状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120656" y="3220050"/>
            <a:ext cx="8106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补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625047" y="3214686"/>
            <a:ext cx="17331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&lt;    &gt;</a:t>
            </a:r>
            <a:endParaRPr lang="zh-CN" altLang="en-US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71538" y="5143512"/>
            <a:ext cx="582884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4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定</a:t>
            </a:r>
            <a:r>
              <a:rPr lang="en-US" altLang="zh-CN" sz="4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+</a:t>
            </a:r>
            <a:r>
              <a:rPr lang="zh-CN" altLang="en-US" sz="4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主</a:t>
            </a:r>
            <a:r>
              <a:rPr lang="en-US" altLang="zh-CN" sz="4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+</a:t>
            </a:r>
            <a:r>
              <a:rPr lang="zh-CN" altLang="en-US" sz="4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状</a:t>
            </a:r>
            <a:r>
              <a:rPr lang="en-US" altLang="zh-CN" sz="4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+</a:t>
            </a:r>
            <a:r>
              <a:rPr lang="zh-CN" altLang="en-US" sz="4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谓</a:t>
            </a:r>
            <a:r>
              <a:rPr lang="en-US" altLang="zh-CN" sz="4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+</a:t>
            </a:r>
            <a:r>
              <a:rPr lang="zh-CN" altLang="en-US" sz="4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补</a:t>
            </a:r>
            <a:r>
              <a:rPr lang="en-US" altLang="zh-CN" sz="4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+</a:t>
            </a:r>
            <a:r>
              <a:rPr lang="zh-CN" altLang="en-US" sz="4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定</a:t>
            </a:r>
            <a:r>
              <a:rPr lang="en-US" altLang="zh-CN" sz="4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+</a:t>
            </a:r>
            <a:r>
              <a:rPr lang="zh-CN" altLang="en-US" sz="4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宾</a:t>
            </a:r>
            <a:endParaRPr lang="zh-CN" altLang="en-US" sz="4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285984" y="4143380"/>
            <a:ext cx="207170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（美丽的）我</a:t>
            </a:r>
            <a:endParaRPr lang="zh-CN" altLang="en-US" sz="2400" b="1" dirty="0" smtClean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714876" y="4143380"/>
            <a:ext cx="328614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[</a:t>
            </a: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安静地</a:t>
            </a:r>
            <a:r>
              <a:rPr lang="en-US" altLang="zh-CN" sz="2400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]</a:t>
            </a: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读        </a:t>
            </a:r>
            <a:r>
              <a:rPr lang="en-US" altLang="zh-CN" sz="2400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&lt;</a:t>
            </a: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完了</a:t>
            </a:r>
            <a:r>
              <a:rPr lang="en-US" altLang="zh-CN" sz="2400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&gt;</a:t>
            </a:r>
            <a:endParaRPr lang="zh-CN" altLang="en-US" sz="2400" b="1" dirty="0" smtClean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786678" y="4143380"/>
            <a:ext cx="785850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书。</a:t>
            </a:r>
            <a:endParaRPr lang="zh-CN" altLang="en-US" sz="2400" b="1" dirty="0" smtClean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71472" y="5786454"/>
            <a:ext cx="207170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（美丽的）我</a:t>
            </a:r>
            <a:endParaRPr lang="zh-CN" altLang="en-US" sz="2400" b="1" dirty="0" smtClean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643174" y="5786454"/>
            <a:ext cx="328614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[</a:t>
            </a: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安静地</a:t>
            </a:r>
            <a:r>
              <a:rPr lang="en-US" altLang="zh-CN" sz="2400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]</a:t>
            </a: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读  </a:t>
            </a:r>
            <a:r>
              <a:rPr lang="en-US" altLang="zh-CN" sz="2400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&lt;</a:t>
            </a: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完了</a:t>
            </a:r>
            <a:r>
              <a:rPr lang="en-US" altLang="zh-CN" sz="2400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&gt;</a:t>
            </a:r>
            <a:endParaRPr lang="zh-CN" altLang="en-US" sz="2400" b="1" dirty="0" smtClean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072066" y="5786454"/>
            <a:ext cx="1928826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（一本）书。</a:t>
            </a:r>
            <a:endParaRPr lang="zh-CN" altLang="en-US" sz="2400" b="1" dirty="0" smtClean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2143108" y="6357958"/>
            <a:ext cx="357190" cy="211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2143108" y="6286520"/>
            <a:ext cx="357190" cy="211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3857620" y="4714884"/>
            <a:ext cx="357190" cy="211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3857620" y="4643446"/>
            <a:ext cx="357190" cy="211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3857620" y="6355840"/>
            <a:ext cx="357190" cy="211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5929322" y="4712766"/>
            <a:ext cx="357190" cy="211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任意多边形 44"/>
          <p:cNvSpPr/>
          <p:nvPr/>
        </p:nvSpPr>
        <p:spPr>
          <a:xfrm>
            <a:off x="7919385" y="4643446"/>
            <a:ext cx="438829" cy="141145"/>
          </a:xfrm>
          <a:custGeom>
            <a:avLst/>
            <a:gdLst>
              <a:gd name="connsiteX0" fmla="*/ 0 w 653143"/>
              <a:gd name="connsiteY0" fmla="*/ 26610 h 261257"/>
              <a:gd name="connsiteX1" fmla="*/ 72571 w 653143"/>
              <a:gd name="connsiteY1" fmla="*/ 215296 h 261257"/>
              <a:gd name="connsiteX2" fmla="*/ 145143 w 653143"/>
              <a:gd name="connsiteY2" fmla="*/ 41124 h 261257"/>
              <a:gd name="connsiteX3" fmla="*/ 232228 w 653143"/>
              <a:gd name="connsiteY3" fmla="*/ 244324 h 261257"/>
              <a:gd name="connsiteX4" fmla="*/ 319314 w 653143"/>
              <a:gd name="connsiteY4" fmla="*/ 26610 h 261257"/>
              <a:gd name="connsiteX5" fmla="*/ 391886 w 653143"/>
              <a:gd name="connsiteY5" fmla="*/ 258838 h 261257"/>
              <a:gd name="connsiteX6" fmla="*/ 464457 w 653143"/>
              <a:gd name="connsiteY6" fmla="*/ 41124 h 261257"/>
              <a:gd name="connsiteX7" fmla="*/ 522514 w 653143"/>
              <a:gd name="connsiteY7" fmla="*/ 215296 h 261257"/>
              <a:gd name="connsiteX8" fmla="*/ 580571 w 653143"/>
              <a:gd name="connsiteY8" fmla="*/ 55638 h 261257"/>
              <a:gd name="connsiteX9" fmla="*/ 580571 w 653143"/>
              <a:gd name="connsiteY9" fmla="*/ 26610 h 261257"/>
              <a:gd name="connsiteX10" fmla="*/ 609600 w 653143"/>
              <a:gd name="connsiteY10" fmla="*/ 215296 h 261257"/>
              <a:gd name="connsiteX11" fmla="*/ 653143 w 653143"/>
              <a:gd name="connsiteY11" fmla="*/ 41124 h 261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53143" h="261257">
                <a:moveTo>
                  <a:pt x="0" y="26610"/>
                </a:moveTo>
                <a:cubicBezTo>
                  <a:pt x="24190" y="119743"/>
                  <a:pt x="48381" y="212877"/>
                  <a:pt x="72571" y="215296"/>
                </a:cubicBezTo>
                <a:cubicBezTo>
                  <a:pt x="96761" y="217715"/>
                  <a:pt x="118534" y="36286"/>
                  <a:pt x="145143" y="41124"/>
                </a:cubicBezTo>
                <a:cubicBezTo>
                  <a:pt x="171753" y="45962"/>
                  <a:pt x="203200" y="246743"/>
                  <a:pt x="232228" y="244324"/>
                </a:cubicBezTo>
                <a:cubicBezTo>
                  <a:pt x="261257" y="241905"/>
                  <a:pt x="292704" y="24191"/>
                  <a:pt x="319314" y="26610"/>
                </a:cubicBezTo>
                <a:cubicBezTo>
                  <a:pt x="345924" y="29029"/>
                  <a:pt x="367696" y="256419"/>
                  <a:pt x="391886" y="258838"/>
                </a:cubicBezTo>
                <a:cubicBezTo>
                  <a:pt x="416076" y="261257"/>
                  <a:pt x="442686" y="48381"/>
                  <a:pt x="464457" y="41124"/>
                </a:cubicBezTo>
                <a:cubicBezTo>
                  <a:pt x="486228" y="33867"/>
                  <a:pt x="503162" y="212877"/>
                  <a:pt x="522514" y="215296"/>
                </a:cubicBezTo>
                <a:cubicBezTo>
                  <a:pt x="541866" y="217715"/>
                  <a:pt x="570895" y="87086"/>
                  <a:pt x="580571" y="55638"/>
                </a:cubicBezTo>
                <a:cubicBezTo>
                  <a:pt x="590247" y="24190"/>
                  <a:pt x="575733" y="0"/>
                  <a:pt x="580571" y="26610"/>
                </a:cubicBezTo>
                <a:cubicBezTo>
                  <a:pt x="585409" y="53220"/>
                  <a:pt x="597505" y="212877"/>
                  <a:pt x="609600" y="215296"/>
                </a:cubicBezTo>
                <a:cubicBezTo>
                  <a:pt x="621695" y="217715"/>
                  <a:pt x="637419" y="129419"/>
                  <a:pt x="653143" y="41124"/>
                </a:cubicBezTo>
              </a:path>
            </a:pathLst>
          </a:cu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>
            <a:off x="6347749" y="6288251"/>
            <a:ext cx="438829" cy="141145"/>
          </a:xfrm>
          <a:custGeom>
            <a:avLst/>
            <a:gdLst>
              <a:gd name="connsiteX0" fmla="*/ 0 w 653143"/>
              <a:gd name="connsiteY0" fmla="*/ 26610 h 261257"/>
              <a:gd name="connsiteX1" fmla="*/ 72571 w 653143"/>
              <a:gd name="connsiteY1" fmla="*/ 215296 h 261257"/>
              <a:gd name="connsiteX2" fmla="*/ 145143 w 653143"/>
              <a:gd name="connsiteY2" fmla="*/ 41124 h 261257"/>
              <a:gd name="connsiteX3" fmla="*/ 232228 w 653143"/>
              <a:gd name="connsiteY3" fmla="*/ 244324 h 261257"/>
              <a:gd name="connsiteX4" fmla="*/ 319314 w 653143"/>
              <a:gd name="connsiteY4" fmla="*/ 26610 h 261257"/>
              <a:gd name="connsiteX5" fmla="*/ 391886 w 653143"/>
              <a:gd name="connsiteY5" fmla="*/ 258838 h 261257"/>
              <a:gd name="connsiteX6" fmla="*/ 464457 w 653143"/>
              <a:gd name="connsiteY6" fmla="*/ 41124 h 261257"/>
              <a:gd name="connsiteX7" fmla="*/ 522514 w 653143"/>
              <a:gd name="connsiteY7" fmla="*/ 215296 h 261257"/>
              <a:gd name="connsiteX8" fmla="*/ 580571 w 653143"/>
              <a:gd name="connsiteY8" fmla="*/ 55638 h 261257"/>
              <a:gd name="connsiteX9" fmla="*/ 580571 w 653143"/>
              <a:gd name="connsiteY9" fmla="*/ 26610 h 261257"/>
              <a:gd name="connsiteX10" fmla="*/ 609600 w 653143"/>
              <a:gd name="connsiteY10" fmla="*/ 215296 h 261257"/>
              <a:gd name="connsiteX11" fmla="*/ 653143 w 653143"/>
              <a:gd name="connsiteY11" fmla="*/ 41124 h 261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53143" h="261257">
                <a:moveTo>
                  <a:pt x="0" y="26610"/>
                </a:moveTo>
                <a:cubicBezTo>
                  <a:pt x="24190" y="119743"/>
                  <a:pt x="48381" y="212877"/>
                  <a:pt x="72571" y="215296"/>
                </a:cubicBezTo>
                <a:cubicBezTo>
                  <a:pt x="96761" y="217715"/>
                  <a:pt x="118534" y="36286"/>
                  <a:pt x="145143" y="41124"/>
                </a:cubicBezTo>
                <a:cubicBezTo>
                  <a:pt x="171753" y="45962"/>
                  <a:pt x="203200" y="246743"/>
                  <a:pt x="232228" y="244324"/>
                </a:cubicBezTo>
                <a:cubicBezTo>
                  <a:pt x="261257" y="241905"/>
                  <a:pt x="292704" y="24191"/>
                  <a:pt x="319314" y="26610"/>
                </a:cubicBezTo>
                <a:cubicBezTo>
                  <a:pt x="345924" y="29029"/>
                  <a:pt x="367696" y="256419"/>
                  <a:pt x="391886" y="258838"/>
                </a:cubicBezTo>
                <a:cubicBezTo>
                  <a:pt x="416076" y="261257"/>
                  <a:pt x="442686" y="48381"/>
                  <a:pt x="464457" y="41124"/>
                </a:cubicBezTo>
                <a:cubicBezTo>
                  <a:pt x="486228" y="33867"/>
                  <a:pt x="503162" y="212877"/>
                  <a:pt x="522514" y="215296"/>
                </a:cubicBezTo>
                <a:cubicBezTo>
                  <a:pt x="541866" y="217715"/>
                  <a:pt x="570895" y="87086"/>
                  <a:pt x="580571" y="55638"/>
                </a:cubicBezTo>
                <a:cubicBezTo>
                  <a:pt x="590247" y="24190"/>
                  <a:pt x="575733" y="0"/>
                  <a:pt x="580571" y="26610"/>
                </a:cubicBezTo>
                <a:cubicBezTo>
                  <a:pt x="585409" y="53220"/>
                  <a:pt x="597505" y="212877"/>
                  <a:pt x="609600" y="215296"/>
                </a:cubicBezTo>
                <a:cubicBezTo>
                  <a:pt x="621695" y="217715"/>
                  <a:pt x="637419" y="129419"/>
                  <a:pt x="653143" y="41124"/>
                </a:cubicBezTo>
              </a:path>
            </a:pathLst>
          </a:cu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手杖形箭头 46"/>
          <p:cNvSpPr/>
          <p:nvPr/>
        </p:nvSpPr>
        <p:spPr>
          <a:xfrm>
            <a:off x="1643042" y="4929198"/>
            <a:ext cx="642942" cy="285752"/>
          </a:xfrm>
          <a:prstGeom prst="uturnArrow">
            <a:avLst/>
          </a:prstGeom>
          <a:solidFill>
            <a:srgbClr val="FB8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B803B"/>
              </a:solidFill>
            </a:endParaRPr>
          </a:p>
        </p:txBody>
      </p:sp>
      <p:sp>
        <p:nvSpPr>
          <p:cNvPr id="48" name="手杖形箭头 47"/>
          <p:cNvSpPr/>
          <p:nvPr/>
        </p:nvSpPr>
        <p:spPr>
          <a:xfrm>
            <a:off x="3286116" y="4929198"/>
            <a:ext cx="642942" cy="285752"/>
          </a:xfrm>
          <a:prstGeom prst="uturnArrow">
            <a:avLst/>
          </a:prstGeom>
          <a:solidFill>
            <a:srgbClr val="FB8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B803B"/>
              </a:solidFill>
            </a:endParaRPr>
          </a:p>
        </p:txBody>
      </p:sp>
      <p:sp>
        <p:nvSpPr>
          <p:cNvPr id="49" name="手杖形箭头 48"/>
          <p:cNvSpPr/>
          <p:nvPr/>
        </p:nvSpPr>
        <p:spPr>
          <a:xfrm>
            <a:off x="5786446" y="4929198"/>
            <a:ext cx="642942" cy="285752"/>
          </a:xfrm>
          <a:prstGeom prst="uturnArrow">
            <a:avLst/>
          </a:prstGeom>
          <a:solidFill>
            <a:srgbClr val="FB8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B803B"/>
              </a:solidFill>
            </a:endParaRPr>
          </a:p>
        </p:txBody>
      </p:sp>
      <p:sp>
        <p:nvSpPr>
          <p:cNvPr id="50" name="手杖形箭头 49"/>
          <p:cNvSpPr/>
          <p:nvPr/>
        </p:nvSpPr>
        <p:spPr>
          <a:xfrm flipH="1">
            <a:off x="4143372" y="4929198"/>
            <a:ext cx="642942" cy="305663"/>
          </a:xfrm>
          <a:prstGeom prst="uturnArrow">
            <a:avLst/>
          </a:prstGeom>
          <a:solidFill>
            <a:srgbClr val="FB8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B803B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5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4" grpId="0"/>
      <p:bldP spid="5" grpId="0"/>
      <p:bldP spid="6" grpId="0"/>
      <p:bldP spid="35" grpId="0" animBg="1"/>
      <p:bldP spid="37" grpId="0"/>
      <p:bldP spid="38" grpId="0"/>
      <p:bldP spid="13" grpId="0"/>
      <p:bldP spid="14" grpId="0"/>
      <p:bldP spid="15" grpId="0"/>
      <p:bldP spid="16" grpId="0"/>
      <p:bldP spid="17" grpId="0"/>
      <p:bldP spid="20" grpId="0"/>
      <p:bldP spid="21" grpId="0"/>
      <p:bldP spid="22" grpId="0"/>
      <p:bldP spid="23" grpId="0"/>
      <p:bldP spid="26" grpId="0"/>
      <p:bldP spid="27" grpId="0"/>
      <p:bldP spid="28" grpId="0"/>
      <p:bldP spid="29" grpId="0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类型四：语序不当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71472" y="2762113"/>
            <a:ext cx="7715304" cy="1452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200" dirty="0" smtClean="0">
                <a:solidFill>
                  <a:schemeClr val="accent1">
                    <a:lumMod val="50000"/>
                  </a:schemeClr>
                </a:solidFill>
              </a:rPr>
              <a:t>例句：许多老师昨天（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何时</a:t>
            </a:r>
            <a:r>
              <a:rPr lang="zh-CN" altLang="en-US" sz="2200" dirty="0" smtClean="0">
                <a:solidFill>
                  <a:schemeClr val="accent1">
                    <a:lumMod val="50000"/>
                  </a:schemeClr>
                </a:solidFill>
              </a:rPr>
              <a:t>）在休息室里（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何地</a:t>
            </a:r>
            <a:r>
              <a:rPr lang="zh-CN" altLang="en-US" sz="2200" dirty="0" smtClean="0">
                <a:solidFill>
                  <a:schemeClr val="accent1">
                    <a:lumMod val="50000"/>
                  </a:schemeClr>
                </a:solidFill>
              </a:rPr>
              <a:t>）都（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范围</a:t>
            </a:r>
            <a:r>
              <a:rPr lang="zh-CN" altLang="en-US" sz="2200" dirty="0" smtClean="0">
                <a:solidFill>
                  <a:schemeClr val="accent1">
                    <a:lumMod val="50000"/>
                  </a:schemeClr>
                </a:solidFill>
              </a:rPr>
              <a:t>）热情地（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何种情态</a:t>
            </a:r>
            <a:r>
              <a:rPr lang="zh-CN" altLang="en-US" sz="2200" dirty="0" smtClean="0">
                <a:solidFill>
                  <a:schemeClr val="accent1">
                    <a:lumMod val="50000"/>
                  </a:schemeClr>
                </a:solidFill>
              </a:rPr>
              <a:t>）同他（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何对象</a:t>
            </a:r>
            <a:r>
              <a:rPr lang="zh-CN" altLang="en-US" sz="2200" dirty="0" smtClean="0">
                <a:solidFill>
                  <a:schemeClr val="accent1">
                    <a:lumMod val="50000"/>
                  </a:schemeClr>
                </a:solidFill>
              </a:rPr>
              <a:t>）交谈。</a:t>
            </a:r>
            <a:endParaRPr lang="zh-CN" altLang="en-US" sz="22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endParaRPr lang="zh-CN" altLang="en-US" sz="2400" dirty="0" smtClean="0">
              <a:latin typeface="+mj-ea"/>
              <a:ea typeface="+mj-ea"/>
            </a:endParaRPr>
          </a:p>
        </p:txBody>
      </p:sp>
      <p:sp>
        <p:nvSpPr>
          <p:cNvPr id="5" name="内容占位符 2"/>
          <p:cNvSpPr txBox="1"/>
          <p:nvPr/>
        </p:nvSpPr>
        <p:spPr>
          <a:xfrm>
            <a:off x="628651" y="1285875"/>
            <a:ext cx="8139644" cy="129539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271780" marR="0" lvl="0" indent="-271780" algn="just" defTabSz="514350" rtl="0" eaLnBrk="1" fontAlgn="auto" latinLnBrk="0" hangingPunct="1">
              <a:lnSpc>
                <a:spcPct val="11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p"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1.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定语语序不当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271780" indent="-271780" algn="just" defTabSz="514350">
              <a:lnSpc>
                <a:spcPct val="110000"/>
              </a:lnSpc>
              <a:spcBef>
                <a:spcPts val="9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p"/>
            </a:pPr>
            <a:r>
              <a:rPr lang="en-US" altLang="zh-CN" sz="2400" b="1" dirty="0" smtClean="0">
                <a:solidFill>
                  <a:schemeClr val="accent1">
                    <a:lumMod val="50000"/>
                  </a:schemeClr>
                </a:solidFill>
                <a:latin typeface="+mn-ea"/>
              </a:rPr>
              <a:t>2.</a:t>
            </a:r>
            <a:r>
              <a:rPr lang="zh-CN" altLang="en-US" sz="2400" b="1" dirty="0" smtClean="0">
                <a:solidFill>
                  <a:schemeClr val="accent1">
                    <a:lumMod val="50000"/>
                  </a:schemeClr>
                </a:solidFill>
                <a:latin typeface="+mn-ea"/>
              </a:rPr>
              <a:t>状语语序不当</a:t>
            </a:r>
            <a:endParaRPr lang="en-US" altLang="en-US" sz="2400" b="1" dirty="0" smtClean="0">
              <a:solidFill>
                <a:schemeClr val="accent1">
                  <a:lumMod val="50000"/>
                </a:schemeClr>
              </a:solidFill>
              <a:latin typeface="+mn-ea"/>
            </a:endParaRPr>
          </a:p>
          <a:p>
            <a:pPr marL="271780" marR="0" lvl="0" indent="-271780" algn="just" defTabSz="514350" rtl="0" eaLnBrk="1" fontAlgn="auto" latinLnBrk="0" hangingPunct="1">
              <a:lnSpc>
                <a:spcPct val="11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判断方法：记典型句子逐一套用</a:t>
            </a:r>
            <a:endParaRPr kumimoji="0" lang="en-US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52" y="1142984"/>
            <a:ext cx="8572528" cy="5286412"/>
          </a:xfrm>
          <a:noFill/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altLang="en-US" dirty="0" smtClean="0">
                <a:solidFill>
                  <a:schemeClr val="tx1"/>
                </a:solidFill>
              </a:rPr>
              <a:t>以下句子中语序正确的一项是（  ）</a:t>
            </a:r>
            <a:endParaRPr lang="en-US" altLang="en-US" dirty="0" smtClean="0">
              <a:solidFill>
                <a:schemeClr val="tx1"/>
              </a:solidFill>
            </a:endParaRPr>
          </a:p>
          <a:p>
            <a:pPr algn="l">
              <a:lnSpc>
                <a:spcPct val="100000"/>
              </a:lnSpc>
            </a:pPr>
            <a:r>
              <a:rPr lang="en-US" altLang="zh-CN" dirty="0" smtClean="0">
                <a:solidFill>
                  <a:schemeClr val="tx1"/>
                </a:solidFill>
              </a:rPr>
              <a:t>A.</a:t>
            </a:r>
            <a:r>
              <a:rPr dirty="0" smtClean="0">
                <a:solidFill>
                  <a:schemeClr val="tx1"/>
                </a:solidFill>
              </a:rPr>
              <a:t> </a:t>
            </a:r>
            <a:r>
              <a:rPr lang="en-US" altLang="zh-CN" dirty="0" smtClean="0">
                <a:solidFill>
                  <a:schemeClr val="tx1"/>
                </a:solidFill>
              </a:rPr>
              <a:t>1999</a:t>
            </a:r>
            <a:r>
              <a:rPr dirty="0" smtClean="0">
                <a:solidFill>
                  <a:schemeClr val="tx1"/>
                </a:solidFill>
              </a:rPr>
              <a:t>年</a:t>
            </a:r>
            <a:r>
              <a:rPr lang="en-US" altLang="zh-CN" dirty="0" smtClean="0">
                <a:solidFill>
                  <a:schemeClr val="tx1"/>
                </a:solidFill>
              </a:rPr>
              <a:t>5</a:t>
            </a:r>
            <a:r>
              <a:rPr dirty="0" smtClean="0">
                <a:solidFill>
                  <a:schemeClr val="tx1"/>
                </a:solidFill>
              </a:rPr>
              <a:t>月发生的驻南使馆事件，对我们这些海外学子当时震动很大。</a:t>
            </a:r>
            <a:endParaRPr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dirty="0" smtClean="0">
                <a:solidFill>
                  <a:schemeClr val="tx1"/>
                </a:solidFill>
              </a:rPr>
              <a:t>B.</a:t>
            </a:r>
            <a:r>
              <a:rPr dirty="0" smtClean="0">
                <a:solidFill>
                  <a:schemeClr val="tx1"/>
                </a:solidFill>
              </a:rPr>
              <a:t> </a:t>
            </a:r>
            <a:r>
              <a:rPr lang="en-US" altLang="zh-CN" dirty="0" smtClean="0">
                <a:solidFill>
                  <a:schemeClr val="tx1"/>
                </a:solidFill>
              </a:rPr>
              <a:t>1999</a:t>
            </a:r>
            <a:r>
              <a:rPr dirty="0" smtClean="0">
                <a:solidFill>
                  <a:schemeClr val="tx1"/>
                </a:solidFill>
              </a:rPr>
              <a:t>年</a:t>
            </a:r>
            <a:r>
              <a:rPr lang="en-US" altLang="zh-CN" dirty="0" smtClean="0">
                <a:solidFill>
                  <a:schemeClr val="tx1"/>
                </a:solidFill>
              </a:rPr>
              <a:t>5</a:t>
            </a:r>
            <a:r>
              <a:rPr dirty="0" smtClean="0">
                <a:solidFill>
                  <a:schemeClr val="tx1"/>
                </a:solidFill>
              </a:rPr>
              <a:t>月发生的驻南使馆事件，当时对我们这些海外学子震动很大。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类型四：语序不当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52" y="1928802"/>
            <a:ext cx="8572528" cy="5286412"/>
          </a:xfrm>
          <a:noFill/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altLang="en-US" dirty="0" smtClean="0">
                <a:solidFill>
                  <a:schemeClr val="tx1"/>
                </a:solidFill>
              </a:rPr>
              <a:t>以下句子中语序正确的一项是（ </a:t>
            </a:r>
            <a:r>
              <a:rPr lang="en-US" altLang="en-US" b="1" dirty="0" smtClean="0">
                <a:solidFill>
                  <a:srgbClr val="FFC000"/>
                </a:solidFill>
              </a:rPr>
              <a:t>B</a:t>
            </a:r>
            <a:r>
              <a:rPr altLang="en-US" dirty="0" smtClean="0">
                <a:solidFill>
                  <a:schemeClr val="tx1"/>
                </a:solidFill>
              </a:rPr>
              <a:t> ）</a:t>
            </a:r>
            <a:endParaRPr lang="en-US" altLang="en-US" dirty="0" smtClean="0">
              <a:solidFill>
                <a:schemeClr val="tx1"/>
              </a:solidFill>
            </a:endParaRPr>
          </a:p>
          <a:p>
            <a:pPr algn="l">
              <a:lnSpc>
                <a:spcPct val="100000"/>
              </a:lnSpc>
            </a:pPr>
            <a:r>
              <a:rPr lang="en-US" altLang="zh-CN" dirty="0" smtClean="0">
                <a:solidFill>
                  <a:schemeClr val="tx1"/>
                </a:solidFill>
              </a:rPr>
              <a:t>A.</a:t>
            </a:r>
            <a:r>
              <a:rPr dirty="0" smtClean="0">
                <a:solidFill>
                  <a:schemeClr val="tx1"/>
                </a:solidFill>
              </a:rPr>
              <a:t> </a:t>
            </a:r>
            <a:r>
              <a:rPr lang="en-US" altLang="zh-CN" dirty="0" smtClean="0">
                <a:solidFill>
                  <a:schemeClr val="tx1"/>
                </a:solidFill>
              </a:rPr>
              <a:t>1999</a:t>
            </a:r>
            <a:r>
              <a:rPr dirty="0" smtClean="0">
                <a:solidFill>
                  <a:schemeClr val="tx1"/>
                </a:solidFill>
              </a:rPr>
              <a:t>年</a:t>
            </a:r>
            <a:r>
              <a:rPr lang="en-US" altLang="zh-CN" dirty="0" smtClean="0">
                <a:solidFill>
                  <a:schemeClr val="tx1"/>
                </a:solidFill>
              </a:rPr>
              <a:t>5</a:t>
            </a:r>
            <a:r>
              <a:rPr dirty="0" smtClean="0">
                <a:solidFill>
                  <a:schemeClr val="tx1"/>
                </a:solidFill>
              </a:rPr>
              <a:t>月发生的驻南使馆事件，对我们这些海外学子当时震动很大。</a:t>
            </a:r>
            <a:endParaRPr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dirty="0" smtClean="0">
                <a:solidFill>
                  <a:schemeClr val="tx1"/>
                </a:solidFill>
              </a:rPr>
              <a:t>B.</a:t>
            </a:r>
            <a:r>
              <a:rPr dirty="0" smtClean="0">
                <a:solidFill>
                  <a:schemeClr val="tx1"/>
                </a:solidFill>
              </a:rPr>
              <a:t> </a:t>
            </a:r>
            <a:r>
              <a:rPr lang="en-US" altLang="zh-CN" dirty="0" smtClean="0">
                <a:solidFill>
                  <a:schemeClr val="tx1"/>
                </a:solidFill>
              </a:rPr>
              <a:t>1999</a:t>
            </a:r>
            <a:r>
              <a:rPr dirty="0" smtClean="0">
                <a:solidFill>
                  <a:schemeClr val="tx1"/>
                </a:solidFill>
              </a:rPr>
              <a:t>年</a:t>
            </a:r>
            <a:r>
              <a:rPr lang="en-US" altLang="zh-CN" dirty="0" smtClean="0">
                <a:solidFill>
                  <a:schemeClr val="tx1"/>
                </a:solidFill>
              </a:rPr>
              <a:t>5</a:t>
            </a:r>
            <a:r>
              <a:rPr dirty="0" smtClean="0">
                <a:solidFill>
                  <a:schemeClr val="tx1"/>
                </a:solidFill>
              </a:rPr>
              <a:t>月发生的驻南使馆事件，当时对我们这些海外学子震动很大。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类型四：语序不当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类型四：语序不当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71472" y="2762113"/>
            <a:ext cx="7715304" cy="926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例句：地震发生后，困难和危险尽管很多，战士们仍然迅速及时地进入震区抢险救灾。</a:t>
            </a:r>
            <a:endParaRPr lang="zh-CN" altLang="en-US" sz="2400" b="1" dirty="0" smtClean="0">
              <a:latin typeface="+mj-ea"/>
              <a:ea typeface="+mj-ea"/>
            </a:endParaRPr>
          </a:p>
        </p:txBody>
      </p:sp>
      <p:sp>
        <p:nvSpPr>
          <p:cNvPr id="5" name="内容占位符 2"/>
          <p:cNvSpPr txBox="1"/>
          <p:nvPr/>
        </p:nvSpPr>
        <p:spPr>
          <a:xfrm>
            <a:off x="628651" y="1285875"/>
            <a:ext cx="8139644" cy="129539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271780" marR="0" lvl="0" indent="-271780" algn="just" defTabSz="514350" rtl="0" eaLnBrk="1" fontAlgn="auto" latinLnBrk="0" hangingPunct="1">
              <a:lnSpc>
                <a:spcPct val="11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p"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1.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定语语序不当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271780" indent="-271780" algn="just" defTabSz="514350">
              <a:lnSpc>
                <a:spcPct val="110000"/>
              </a:lnSpc>
              <a:spcBef>
                <a:spcPts val="9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p"/>
            </a:pPr>
            <a:r>
              <a:rPr lang="en-US" altLang="zh-CN" sz="2400" b="1" dirty="0" smtClean="0">
                <a:solidFill>
                  <a:schemeClr val="accent1">
                    <a:lumMod val="50000"/>
                  </a:schemeClr>
                </a:solidFill>
                <a:latin typeface="+mn-ea"/>
              </a:rPr>
              <a:t>2.</a:t>
            </a:r>
            <a:r>
              <a:rPr lang="zh-CN" altLang="en-US" sz="2400" b="1" dirty="0" smtClean="0">
                <a:solidFill>
                  <a:schemeClr val="accent1">
                    <a:lumMod val="50000"/>
                  </a:schemeClr>
                </a:solidFill>
                <a:latin typeface="+mn-ea"/>
              </a:rPr>
              <a:t>状语语语序不当</a:t>
            </a:r>
            <a:endParaRPr lang="en-US" altLang="zh-CN" sz="2400" b="1" dirty="0" smtClean="0">
              <a:solidFill>
                <a:schemeClr val="accent1">
                  <a:lumMod val="50000"/>
                </a:schemeClr>
              </a:solidFill>
              <a:latin typeface="+mn-ea"/>
            </a:endParaRPr>
          </a:p>
          <a:p>
            <a:pPr marL="271780" indent="-271780" algn="just" defTabSz="514350">
              <a:lnSpc>
                <a:spcPct val="110000"/>
              </a:lnSpc>
              <a:spcBef>
                <a:spcPts val="9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p"/>
            </a:pPr>
            <a:r>
              <a:rPr lang="en-US" altLang="en-US" sz="2400" b="1" dirty="0" smtClean="0">
                <a:solidFill>
                  <a:schemeClr val="accent1">
                    <a:lumMod val="50000"/>
                  </a:schemeClr>
                </a:solidFill>
                <a:latin typeface="+mn-ea"/>
              </a:rPr>
              <a:t>3.</a:t>
            </a:r>
            <a:r>
              <a:rPr lang="zh-CN" altLang="en-US" sz="2400" b="1" dirty="0" smtClean="0">
                <a:solidFill>
                  <a:schemeClr val="accent1">
                    <a:lumMod val="50000"/>
                  </a:schemeClr>
                </a:solidFill>
                <a:latin typeface="+mn-ea"/>
              </a:rPr>
              <a:t>虚词语序不当</a:t>
            </a:r>
            <a:endParaRPr lang="en-US" altLang="en-US" sz="2400" b="1" dirty="0" smtClean="0">
              <a:solidFill>
                <a:schemeClr val="accent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6" name="手杖形箭头 5"/>
          <p:cNvSpPr/>
          <p:nvPr/>
        </p:nvSpPr>
        <p:spPr>
          <a:xfrm flipH="1">
            <a:off x="3143240" y="2500306"/>
            <a:ext cx="1857388" cy="357190"/>
          </a:xfrm>
          <a:prstGeom prst="uturnArrow">
            <a:avLst/>
          </a:prstGeom>
          <a:solidFill>
            <a:srgbClr val="FB8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B803B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类型四：语序不当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71472" y="3857628"/>
            <a:ext cx="7715304" cy="1412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例句：诚信教育已成为我国公民道德建设的重要内容，因为不仅诚信关系到国家的整体形象，而且体现了公民的基本道德素质。</a:t>
            </a:r>
            <a:endParaRPr lang="zh-CN" altLang="en-US" sz="2400" b="1" dirty="0" smtClean="0">
              <a:latin typeface="+mj-ea"/>
              <a:ea typeface="+mj-ea"/>
            </a:endParaRPr>
          </a:p>
        </p:txBody>
      </p:sp>
      <p:sp>
        <p:nvSpPr>
          <p:cNvPr id="5" name="内容占位符 2"/>
          <p:cNvSpPr txBox="1"/>
          <p:nvPr/>
        </p:nvSpPr>
        <p:spPr>
          <a:xfrm>
            <a:off x="628651" y="1285875"/>
            <a:ext cx="8139644" cy="164305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271780" marR="0" lvl="0" indent="-271780" algn="just" defTabSz="514350" rtl="0" eaLnBrk="1" fontAlgn="auto" latinLnBrk="0" hangingPunct="1">
              <a:lnSpc>
                <a:spcPct val="11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p"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1.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定语语序不当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271780" indent="-271780" algn="just" defTabSz="514350">
              <a:lnSpc>
                <a:spcPct val="110000"/>
              </a:lnSpc>
              <a:spcBef>
                <a:spcPts val="9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p"/>
            </a:pPr>
            <a:r>
              <a:rPr lang="en-US" altLang="zh-CN" sz="2400" b="1" dirty="0" smtClean="0">
                <a:solidFill>
                  <a:schemeClr val="accent1">
                    <a:lumMod val="50000"/>
                  </a:schemeClr>
                </a:solidFill>
                <a:latin typeface="+mn-ea"/>
              </a:rPr>
              <a:t>2.</a:t>
            </a:r>
            <a:r>
              <a:rPr lang="zh-CN" altLang="en-US" sz="2400" b="1" dirty="0" smtClean="0">
                <a:solidFill>
                  <a:schemeClr val="accent1">
                    <a:lumMod val="50000"/>
                  </a:schemeClr>
                </a:solidFill>
                <a:latin typeface="+mn-ea"/>
              </a:rPr>
              <a:t>状语语语序不当</a:t>
            </a:r>
            <a:endParaRPr lang="en-US" altLang="zh-CN" sz="2400" b="1" dirty="0" smtClean="0">
              <a:solidFill>
                <a:schemeClr val="accent1">
                  <a:lumMod val="50000"/>
                </a:schemeClr>
              </a:solidFill>
              <a:latin typeface="+mn-ea"/>
            </a:endParaRPr>
          </a:p>
          <a:p>
            <a:pPr marL="271780" indent="-271780" algn="just" defTabSz="514350">
              <a:lnSpc>
                <a:spcPct val="110000"/>
              </a:lnSpc>
              <a:spcBef>
                <a:spcPts val="9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p"/>
            </a:pPr>
            <a:r>
              <a:rPr lang="en-US" altLang="en-US" sz="2400" b="1" dirty="0" smtClean="0">
                <a:solidFill>
                  <a:schemeClr val="accent1">
                    <a:lumMod val="50000"/>
                  </a:schemeClr>
                </a:solidFill>
                <a:latin typeface="+mn-ea"/>
              </a:rPr>
              <a:t>3.</a:t>
            </a:r>
            <a:r>
              <a:rPr lang="zh-CN" altLang="en-US" sz="2400" b="1" dirty="0" smtClean="0">
                <a:solidFill>
                  <a:schemeClr val="accent1">
                    <a:lumMod val="50000"/>
                  </a:schemeClr>
                </a:solidFill>
                <a:latin typeface="+mn-ea"/>
              </a:rPr>
              <a:t>虚词语序不当</a:t>
            </a:r>
            <a:endParaRPr lang="en-US" altLang="zh-CN" sz="2400" b="1" dirty="0" smtClean="0">
              <a:solidFill>
                <a:schemeClr val="accent1">
                  <a:lumMod val="50000"/>
                </a:schemeClr>
              </a:solidFill>
              <a:latin typeface="+mn-ea"/>
            </a:endParaRPr>
          </a:p>
          <a:p>
            <a:pPr marL="271780" indent="-271780" algn="just" defTabSz="514350">
              <a:lnSpc>
                <a:spcPct val="110000"/>
              </a:lnSpc>
              <a:spcBef>
                <a:spcPts val="9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p"/>
            </a:pPr>
            <a:r>
              <a:rPr lang="en-US" altLang="zh-CN" sz="2400" b="1" dirty="0" smtClean="0">
                <a:solidFill>
                  <a:schemeClr val="accent1">
                    <a:lumMod val="50000"/>
                  </a:schemeClr>
                </a:solidFill>
                <a:latin typeface="+mn-ea"/>
              </a:rPr>
              <a:t>4.</a:t>
            </a:r>
            <a:r>
              <a:rPr lang="zh-CN" altLang="en-US" sz="2400" b="1" dirty="0" smtClean="0">
                <a:solidFill>
                  <a:schemeClr val="accent1">
                    <a:lumMod val="50000"/>
                  </a:schemeClr>
                </a:solidFill>
                <a:latin typeface="+mn-ea"/>
              </a:rPr>
              <a:t>分句位置不当</a:t>
            </a:r>
            <a:endParaRPr lang="en-US" altLang="zh-CN" sz="2400" b="1" dirty="0" smtClean="0">
              <a:solidFill>
                <a:schemeClr val="accent1">
                  <a:lumMod val="50000"/>
                </a:schemeClr>
              </a:solidFill>
              <a:latin typeface="+mn-ea"/>
            </a:endParaRPr>
          </a:p>
          <a:p>
            <a:pPr marL="271780" indent="-271780" algn="just" defTabSz="514350">
              <a:lnSpc>
                <a:spcPct val="110000"/>
              </a:lnSpc>
              <a:spcBef>
                <a:spcPts val="9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p"/>
            </a:pPr>
            <a:endParaRPr lang="en-US" altLang="en-US" sz="2400" b="1" dirty="0" smtClean="0">
              <a:solidFill>
                <a:schemeClr val="accent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43042" y="5500702"/>
            <a:ext cx="5500726" cy="416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srgbClr val="FB803B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“不仅”“后面的内容和”而且”后面的内容互换</a:t>
            </a:r>
            <a:endParaRPr lang="zh-CN" altLang="en-US" b="1" dirty="0" smtClean="0">
              <a:solidFill>
                <a:srgbClr val="FB803B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TIPS</a:t>
            </a:r>
            <a:r>
              <a:rPr lang="zh-CN" altLang="en-US" dirty="0" smtClean="0"/>
              <a:t>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1.</a:t>
            </a:r>
            <a:r>
              <a:rPr dirty="0" smtClean="0"/>
              <a:t>看到句中有关联词，检查关联词位置是否正确、检查关联词搭配是否一致。</a:t>
            </a:r>
            <a:endParaRPr lang="en-US" dirty="0" smtClean="0"/>
          </a:p>
          <a:p>
            <a:r>
              <a:rPr lang="en-US" altLang="zh-CN" dirty="0" smtClean="0"/>
              <a:t>2.</a:t>
            </a:r>
            <a:r>
              <a:rPr dirty="0" smtClean="0"/>
              <a:t>看到修饰语长的句子，检查修饰语语序是否正确。</a:t>
            </a:r>
            <a:endParaRPr lang="en-US" dirty="0" smtClean="0"/>
          </a:p>
          <a:p>
            <a:r>
              <a:rPr lang="en-US" altLang="zh-CN" dirty="0" smtClean="0"/>
              <a:t>3.</a:t>
            </a:r>
            <a:r>
              <a:rPr dirty="0" smtClean="0"/>
              <a:t>看到句中有数量词，检查数量词位置是否正确。</a:t>
            </a:r>
            <a:endParaRPr lang="en-US" dirty="0" smtClean="0"/>
          </a:p>
          <a:p>
            <a:r>
              <a:rPr lang="en-US" altLang="zh-CN" dirty="0" smtClean="0"/>
              <a:t>4.</a:t>
            </a:r>
            <a:r>
              <a:rPr dirty="0" smtClean="0"/>
              <a:t>看到几个并列的词语或短语，检查它们的顺序是否正确、检查它们的搭配。</a:t>
            </a:r>
            <a:endParaRPr lang="en-US" dirty="0" smtClean="0"/>
          </a:p>
          <a:p>
            <a:r>
              <a:rPr lang="en-US" altLang="zh-CN" dirty="0" smtClean="0"/>
              <a:t>5.</a:t>
            </a:r>
            <a:r>
              <a:rPr dirty="0" smtClean="0"/>
              <a:t>看到分句较多的复句，检查分句间语序是否正确。例如：面对歹徒，他毫不畏惧，终于保护了人民的生命财产，制服了歹徒。</a:t>
            </a:r>
            <a:endParaRPr lang="zh-CN" altLang="en-US"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类型五：表意不明（歧义）</a:t>
            </a:r>
            <a:endParaRPr lang="zh-CN" altLang="en-US" dirty="0"/>
          </a:p>
        </p:txBody>
      </p:sp>
      <p:sp>
        <p:nvSpPr>
          <p:cNvPr id="5" name="内容占位符 2"/>
          <p:cNvSpPr txBox="1"/>
          <p:nvPr/>
        </p:nvSpPr>
        <p:spPr>
          <a:xfrm>
            <a:off x="428596" y="1285860"/>
            <a:ext cx="8139644" cy="48577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71780" lvl="0" indent="-271780" algn="just" defTabSz="514350">
              <a:lnSpc>
                <a:spcPct val="110000"/>
              </a:lnSpc>
              <a:spcBef>
                <a:spcPts val="9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p"/>
              <a:defRPr/>
            </a:pPr>
            <a:r>
              <a:rPr lang="en-US" altLang="zh-CN" b="1" dirty="0" smtClean="0">
                <a:solidFill>
                  <a:schemeClr val="accent1">
                    <a:lumMod val="50000"/>
                  </a:schemeClr>
                </a:solidFill>
                <a:latin typeface="+mn-ea"/>
              </a:rPr>
              <a:t>1. </a:t>
            </a:r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  <a:latin typeface="+mn-ea"/>
              </a:rPr>
              <a:t>指代不明</a:t>
            </a:r>
            <a:endParaRPr lang="zh-CN" altLang="en-US" b="1" dirty="0" smtClean="0">
              <a:solidFill>
                <a:schemeClr val="accent1">
                  <a:lumMod val="50000"/>
                </a:schemeClr>
              </a:solidFill>
              <a:latin typeface="+mn-ea"/>
            </a:endParaRPr>
          </a:p>
          <a:p>
            <a:pPr marL="271780" lvl="0" indent="-271780" algn="just" defTabSz="514350">
              <a:lnSpc>
                <a:spcPct val="110000"/>
              </a:lnSpc>
              <a:spcBef>
                <a:spcPts val="9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p"/>
              <a:defRPr/>
            </a:pPr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  <a:latin typeface="+mn-ea"/>
              </a:rPr>
              <a:t>例：对于这种做法，有人主张接受，有人反对，他同意这种主张。</a:t>
            </a:r>
            <a:endParaRPr lang="zh-CN" altLang="en-US" b="1" dirty="0" smtClean="0">
              <a:solidFill>
                <a:schemeClr val="accent1">
                  <a:lumMod val="50000"/>
                </a:schemeClr>
              </a:solidFill>
              <a:latin typeface="+mn-ea"/>
            </a:endParaRPr>
          </a:p>
          <a:p>
            <a:pPr marL="271780" lvl="0" indent="-271780" algn="just" defTabSz="514350">
              <a:lnSpc>
                <a:spcPct val="110000"/>
              </a:lnSpc>
              <a:spcBef>
                <a:spcPts val="9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p"/>
              <a:defRPr/>
            </a:pPr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  <a:latin typeface="+mn-ea"/>
              </a:rPr>
              <a:t>（“这种主张”指代不明，改为“他同意接受”）</a:t>
            </a:r>
            <a:endParaRPr lang="zh-CN" altLang="en-US" b="1" dirty="0" smtClean="0">
              <a:solidFill>
                <a:schemeClr val="accent1">
                  <a:lumMod val="50000"/>
                </a:schemeClr>
              </a:solidFill>
              <a:latin typeface="+mn-ea"/>
            </a:endParaRPr>
          </a:p>
          <a:p>
            <a:pPr marL="271780" lvl="0" indent="-271780" algn="just" defTabSz="514350">
              <a:lnSpc>
                <a:spcPct val="110000"/>
              </a:lnSpc>
              <a:spcBef>
                <a:spcPts val="9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p"/>
              <a:defRPr/>
            </a:pPr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  <a:latin typeface="+mn-ea"/>
              </a:rPr>
              <a:t> </a:t>
            </a:r>
            <a:endParaRPr lang="zh-CN" altLang="en-US" b="1" dirty="0" smtClean="0">
              <a:solidFill>
                <a:schemeClr val="accent1">
                  <a:lumMod val="50000"/>
                </a:schemeClr>
              </a:solidFill>
              <a:latin typeface="+mn-ea"/>
            </a:endParaRPr>
          </a:p>
          <a:p>
            <a:pPr marL="271780" lvl="0" indent="-271780" algn="just" defTabSz="514350">
              <a:lnSpc>
                <a:spcPct val="110000"/>
              </a:lnSpc>
              <a:spcBef>
                <a:spcPts val="9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p"/>
              <a:defRPr/>
            </a:pPr>
            <a:r>
              <a:rPr lang="en-US" altLang="zh-CN" b="1" dirty="0" smtClean="0">
                <a:solidFill>
                  <a:schemeClr val="accent1">
                    <a:lumMod val="50000"/>
                  </a:schemeClr>
                </a:solidFill>
                <a:latin typeface="+mn-ea"/>
              </a:rPr>
              <a:t>2. </a:t>
            </a:r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  <a:latin typeface="+mn-ea"/>
              </a:rPr>
              <a:t>标点符号使用不当</a:t>
            </a:r>
            <a:endParaRPr lang="zh-CN" altLang="en-US" b="1" dirty="0" smtClean="0">
              <a:solidFill>
                <a:schemeClr val="accent1">
                  <a:lumMod val="50000"/>
                </a:schemeClr>
              </a:solidFill>
              <a:latin typeface="+mn-ea"/>
            </a:endParaRPr>
          </a:p>
          <a:p>
            <a:pPr marL="271780" lvl="0" indent="-271780" algn="just" defTabSz="514350">
              <a:lnSpc>
                <a:spcPct val="110000"/>
              </a:lnSpc>
              <a:spcBef>
                <a:spcPts val="9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p"/>
              <a:defRPr/>
            </a:pPr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  <a:latin typeface="+mn-ea"/>
              </a:rPr>
              <a:t>例：某人接到一学术会议秘书组来函，信上说：只要你单位同意，报销差旅费，安排住处，领取大会出席证的问题可由我们解决。（标点符号的问题，导致歧义）</a:t>
            </a:r>
            <a:endParaRPr lang="zh-CN" altLang="en-US" b="1" dirty="0" smtClean="0">
              <a:solidFill>
                <a:schemeClr val="accent1">
                  <a:lumMod val="50000"/>
                </a:schemeClr>
              </a:solidFill>
              <a:latin typeface="+mn-ea"/>
            </a:endParaRPr>
          </a:p>
          <a:p>
            <a:pPr marL="271780" lvl="0" indent="-271780" algn="just" defTabSz="514350">
              <a:lnSpc>
                <a:spcPct val="110000"/>
              </a:lnSpc>
              <a:spcBef>
                <a:spcPts val="9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p"/>
              <a:defRPr/>
            </a:pPr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  <a:latin typeface="+mn-ea"/>
              </a:rPr>
              <a:t> </a:t>
            </a:r>
            <a:endParaRPr lang="zh-CN" altLang="en-US" b="1" dirty="0" smtClean="0">
              <a:solidFill>
                <a:schemeClr val="accent1">
                  <a:lumMod val="50000"/>
                </a:schemeClr>
              </a:solidFill>
              <a:latin typeface="+mn-ea"/>
            </a:endParaRPr>
          </a:p>
          <a:p>
            <a:pPr marL="271780" lvl="0" indent="-271780" algn="just" defTabSz="514350">
              <a:lnSpc>
                <a:spcPct val="110000"/>
              </a:lnSpc>
              <a:spcBef>
                <a:spcPts val="9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p"/>
              <a:defRPr/>
            </a:pPr>
            <a:r>
              <a:rPr lang="en-US" altLang="zh-CN" b="1" dirty="0" smtClean="0">
                <a:solidFill>
                  <a:schemeClr val="accent1">
                    <a:lumMod val="50000"/>
                  </a:schemeClr>
                </a:solidFill>
                <a:latin typeface="+mn-ea"/>
              </a:rPr>
              <a:t>3. </a:t>
            </a:r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  <a:latin typeface="+mn-ea"/>
              </a:rPr>
              <a:t>停顿不唯一造成歧义</a:t>
            </a:r>
            <a:endParaRPr lang="zh-CN" altLang="en-US" b="1" dirty="0" smtClean="0">
              <a:solidFill>
                <a:schemeClr val="accent1">
                  <a:lumMod val="50000"/>
                </a:schemeClr>
              </a:solidFill>
              <a:latin typeface="+mn-ea"/>
            </a:endParaRPr>
          </a:p>
          <a:p>
            <a:pPr marL="271780" lvl="0" indent="-271780" algn="just" defTabSz="514350">
              <a:lnSpc>
                <a:spcPct val="110000"/>
              </a:lnSpc>
              <a:spcBef>
                <a:spcPts val="9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p"/>
              <a:defRPr/>
            </a:pPr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  <a:latin typeface="+mn-ea"/>
              </a:rPr>
              <a:t>例：通知说，让你本月</a:t>
            </a:r>
            <a:r>
              <a:rPr lang="en-US" altLang="zh-CN" b="1" dirty="0" smtClean="0">
                <a:solidFill>
                  <a:schemeClr val="accent1">
                    <a:lumMod val="50000"/>
                  </a:schemeClr>
                </a:solidFill>
                <a:latin typeface="+mn-ea"/>
              </a:rPr>
              <a:t>15</a:t>
            </a:r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  <a:latin typeface="+mn-ea"/>
              </a:rPr>
              <a:t>日前去汇报。（“</a:t>
            </a:r>
            <a:r>
              <a:rPr lang="en-US" altLang="zh-CN" b="1" dirty="0" smtClean="0">
                <a:solidFill>
                  <a:schemeClr val="accent1">
                    <a:lumMod val="50000"/>
                  </a:schemeClr>
                </a:solidFill>
                <a:latin typeface="+mn-ea"/>
              </a:rPr>
              <a:t>15</a:t>
            </a:r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  <a:latin typeface="+mn-ea"/>
              </a:rPr>
              <a:t>日之前”或者“</a:t>
            </a:r>
            <a:r>
              <a:rPr lang="en-US" altLang="zh-CN" b="1" dirty="0" smtClean="0">
                <a:solidFill>
                  <a:schemeClr val="accent1">
                    <a:lumMod val="50000"/>
                  </a:schemeClr>
                </a:solidFill>
                <a:latin typeface="+mn-ea"/>
              </a:rPr>
              <a:t>15</a:t>
            </a:r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  <a:latin typeface="+mn-ea"/>
              </a:rPr>
              <a:t>日那天”）</a:t>
            </a:r>
            <a:endParaRPr lang="zh-CN" altLang="en-US" b="1" dirty="0" smtClean="0">
              <a:solidFill>
                <a:schemeClr val="accent1">
                  <a:lumMod val="50000"/>
                </a:schemeClr>
              </a:solidFill>
              <a:latin typeface="+mn-ea"/>
            </a:endParaRPr>
          </a:p>
          <a:p>
            <a:pPr marL="271780" indent="-271780" algn="just" defTabSz="514350">
              <a:lnSpc>
                <a:spcPct val="110000"/>
              </a:lnSpc>
              <a:spcBef>
                <a:spcPts val="9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p"/>
            </a:pPr>
            <a:endParaRPr lang="en-US" altLang="en-US" b="1" dirty="0" smtClean="0">
              <a:solidFill>
                <a:schemeClr val="accent1">
                  <a:lumMod val="50000"/>
                </a:schemeClr>
              </a:solidFill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smtClean="0"/>
              <a:t>谢谢大家！</a:t>
            </a:r>
            <a:endParaRPr lang="zh-CN" altLang="en-US" sz="3600" dirty="0"/>
          </a:p>
        </p:txBody>
      </p:sp>
      <p:sp>
        <p:nvSpPr>
          <p:cNvPr id="4" name="副标题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笔记区记录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altLang="en-US" sz="3200" dirty="0" smtClean="0"/>
              <a:t>不同句子成分所对应的词语类型：</a:t>
            </a:r>
            <a:endParaRPr lang="en-US" altLang="en-US" sz="3200" dirty="0" smtClean="0"/>
          </a:p>
          <a:p>
            <a:r>
              <a:rPr altLang="en-US" sz="3200" dirty="0" smtClean="0"/>
              <a:t>主、宾语：名词、代词；</a:t>
            </a:r>
            <a:endParaRPr lang="en-US" altLang="en-US" sz="3200" dirty="0" smtClean="0"/>
          </a:p>
          <a:p>
            <a:r>
              <a:rPr altLang="en-US" sz="3200" dirty="0" smtClean="0"/>
              <a:t>谓语：动词、形容词；</a:t>
            </a:r>
            <a:endParaRPr lang="en-US" altLang="en-US" sz="3200" dirty="0" smtClean="0"/>
          </a:p>
          <a:p>
            <a:r>
              <a:rPr altLang="en-US" sz="3200" dirty="0" smtClean="0"/>
              <a:t>定语：形容词、名词、代词、量词；</a:t>
            </a:r>
            <a:endParaRPr lang="en-US" altLang="en-US" sz="3200" dirty="0" smtClean="0"/>
          </a:p>
          <a:p>
            <a:r>
              <a:rPr altLang="en-US" sz="3200" dirty="0" smtClean="0"/>
              <a:t>状语：副词、介宾结构（例如：</a:t>
            </a:r>
            <a:r>
              <a:rPr sz="3200" dirty="0" smtClean="0"/>
              <a:t>在教室</a:t>
            </a:r>
            <a:r>
              <a:rPr altLang="en-US" sz="3200" dirty="0" smtClean="0"/>
              <a:t>）。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句子成分分析巩固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 smtClean="0"/>
              <a:t>1.</a:t>
            </a:r>
            <a:r>
              <a:rPr lang="zh-CN" altLang="en-US" sz="3200" dirty="0" smtClean="0"/>
              <a:t>今天是星期六</a:t>
            </a:r>
            <a:endParaRPr lang="en-US" altLang="zh-CN" sz="3200" dirty="0" smtClean="0"/>
          </a:p>
          <a:p>
            <a:endParaRPr lang="en-US" altLang="zh-CN" sz="3200" dirty="0"/>
          </a:p>
          <a:p>
            <a:r>
              <a:rPr lang="en-US" altLang="zh-CN" sz="3200" dirty="0" smtClean="0"/>
              <a:t>2.</a:t>
            </a:r>
            <a:r>
              <a:rPr lang="zh-CN" altLang="en-US" sz="3200" dirty="0" smtClean="0"/>
              <a:t>李老师非常漂亮。</a:t>
            </a:r>
            <a:endParaRPr lang="en-US" altLang="zh-CN" sz="3200" dirty="0" smtClean="0"/>
          </a:p>
          <a:p>
            <a:endParaRPr lang="en-US" altLang="zh-CN" sz="3200" dirty="0"/>
          </a:p>
          <a:p>
            <a:r>
              <a:rPr lang="en-US" altLang="zh-CN" sz="3200" dirty="0" smtClean="0"/>
              <a:t>3.</a:t>
            </a:r>
            <a:r>
              <a:rPr lang="zh-CN" altLang="en-US" sz="3200" dirty="0" smtClean="0"/>
              <a:t>用功读书的人会变可爱。</a:t>
            </a:r>
            <a:endParaRPr lang="en-US" altLang="zh-CN" sz="3200" dirty="0" smtClean="0"/>
          </a:p>
        </p:txBody>
      </p:sp>
      <p:cxnSp>
        <p:nvCxnSpPr>
          <p:cNvPr id="4" name="直接连接符 3"/>
          <p:cNvCxnSpPr/>
          <p:nvPr/>
        </p:nvCxnSpPr>
        <p:spPr>
          <a:xfrm>
            <a:off x="1331640" y="1772816"/>
            <a:ext cx="571504" cy="211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331640" y="1844254"/>
            <a:ext cx="571504" cy="211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051720" y="1772816"/>
            <a:ext cx="432048" cy="211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>
            <a:off x="2555776" y="1706755"/>
            <a:ext cx="1080120" cy="210077"/>
          </a:xfrm>
          <a:custGeom>
            <a:avLst/>
            <a:gdLst>
              <a:gd name="connsiteX0" fmla="*/ 0 w 653143"/>
              <a:gd name="connsiteY0" fmla="*/ 26610 h 261257"/>
              <a:gd name="connsiteX1" fmla="*/ 72571 w 653143"/>
              <a:gd name="connsiteY1" fmla="*/ 215296 h 261257"/>
              <a:gd name="connsiteX2" fmla="*/ 145143 w 653143"/>
              <a:gd name="connsiteY2" fmla="*/ 41124 h 261257"/>
              <a:gd name="connsiteX3" fmla="*/ 232228 w 653143"/>
              <a:gd name="connsiteY3" fmla="*/ 244324 h 261257"/>
              <a:gd name="connsiteX4" fmla="*/ 319314 w 653143"/>
              <a:gd name="connsiteY4" fmla="*/ 26610 h 261257"/>
              <a:gd name="connsiteX5" fmla="*/ 391886 w 653143"/>
              <a:gd name="connsiteY5" fmla="*/ 258838 h 261257"/>
              <a:gd name="connsiteX6" fmla="*/ 464457 w 653143"/>
              <a:gd name="connsiteY6" fmla="*/ 41124 h 261257"/>
              <a:gd name="connsiteX7" fmla="*/ 522514 w 653143"/>
              <a:gd name="connsiteY7" fmla="*/ 215296 h 261257"/>
              <a:gd name="connsiteX8" fmla="*/ 580571 w 653143"/>
              <a:gd name="connsiteY8" fmla="*/ 55638 h 261257"/>
              <a:gd name="connsiteX9" fmla="*/ 580571 w 653143"/>
              <a:gd name="connsiteY9" fmla="*/ 26610 h 261257"/>
              <a:gd name="connsiteX10" fmla="*/ 609600 w 653143"/>
              <a:gd name="connsiteY10" fmla="*/ 215296 h 261257"/>
              <a:gd name="connsiteX11" fmla="*/ 653143 w 653143"/>
              <a:gd name="connsiteY11" fmla="*/ 41124 h 261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53143" h="261257">
                <a:moveTo>
                  <a:pt x="0" y="26610"/>
                </a:moveTo>
                <a:cubicBezTo>
                  <a:pt x="24190" y="119743"/>
                  <a:pt x="48381" y="212877"/>
                  <a:pt x="72571" y="215296"/>
                </a:cubicBezTo>
                <a:cubicBezTo>
                  <a:pt x="96761" y="217715"/>
                  <a:pt x="118534" y="36286"/>
                  <a:pt x="145143" y="41124"/>
                </a:cubicBezTo>
                <a:cubicBezTo>
                  <a:pt x="171753" y="45962"/>
                  <a:pt x="203200" y="246743"/>
                  <a:pt x="232228" y="244324"/>
                </a:cubicBezTo>
                <a:cubicBezTo>
                  <a:pt x="261257" y="241905"/>
                  <a:pt x="292704" y="24191"/>
                  <a:pt x="319314" y="26610"/>
                </a:cubicBezTo>
                <a:cubicBezTo>
                  <a:pt x="345924" y="29029"/>
                  <a:pt x="367696" y="256419"/>
                  <a:pt x="391886" y="258838"/>
                </a:cubicBezTo>
                <a:cubicBezTo>
                  <a:pt x="416076" y="261257"/>
                  <a:pt x="442686" y="48381"/>
                  <a:pt x="464457" y="41124"/>
                </a:cubicBezTo>
                <a:cubicBezTo>
                  <a:pt x="486228" y="33867"/>
                  <a:pt x="503162" y="212877"/>
                  <a:pt x="522514" y="215296"/>
                </a:cubicBezTo>
                <a:cubicBezTo>
                  <a:pt x="541866" y="217715"/>
                  <a:pt x="570895" y="87086"/>
                  <a:pt x="580571" y="55638"/>
                </a:cubicBezTo>
                <a:cubicBezTo>
                  <a:pt x="590247" y="24190"/>
                  <a:pt x="575733" y="0"/>
                  <a:pt x="580571" y="26610"/>
                </a:cubicBezTo>
                <a:cubicBezTo>
                  <a:pt x="585409" y="53220"/>
                  <a:pt x="597505" y="212877"/>
                  <a:pt x="609600" y="215296"/>
                </a:cubicBezTo>
                <a:cubicBezTo>
                  <a:pt x="621695" y="217715"/>
                  <a:pt x="637419" y="129419"/>
                  <a:pt x="653143" y="41124"/>
                </a:cubicBezTo>
              </a:path>
            </a:pathLst>
          </a:cu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1331640" y="3068960"/>
            <a:ext cx="115212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331640" y="3140398"/>
            <a:ext cx="1152128" cy="211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347864" y="3068960"/>
            <a:ext cx="720080" cy="211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2267744" y="2371527"/>
            <a:ext cx="122413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[    ]</a:t>
            </a:r>
            <a:endParaRPr lang="zh-CN" altLang="en-US" sz="4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3203848" y="4363556"/>
            <a:ext cx="576064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3203848" y="4434994"/>
            <a:ext cx="576064" cy="211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4139952" y="4365104"/>
            <a:ext cx="432048" cy="211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863588" y="3645024"/>
            <a:ext cx="28083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（           ）</a:t>
            </a:r>
            <a:endParaRPr lang="zh-CN" altLang="en-US" sz="4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275856" y="3667671"/>
            <a:ext cx="122413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[ </a:t>
            </a:r>
            <a:r>
              <a:rPr lang="en-US" altLang="zh-CN" sz="4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]</a:t>
            </a:r>
            <a:endParaRPr lang="zh-CN" altLang="en-US" sz="4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067944" y="3620343"/>
            <a:ext cx="171980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&lt;    &gt;</a:t>
            </a:r>
            <a:endParaRPr lang="zh-CN" altLang="en-US" sz="4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1" grpId="0"/>
      <p:bldP spid="29" grpId="0"/>
      <p:bldP spid="30" grpId="0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如何判别单复句？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dirty="0" smtClean="0"/>
              <a:t>看句子包含了几套句子结构：只有一套的是单句；有两套或者两套以上的是复句。如：</a:t>
            </a:r>
            <a:br>
              <a:rPr dirty="0" smtClean="0"/>
            </a:br>
            <a:br>
              <a:rPr dirty="0" smtClean="0"/>
            </a:br>
            <a:r>
              <a:rPr lang="en-US" altLang="zh-CN" dirty="0" smtClean="0"/>
              <a:t>A</a:t>
            </a:r>
            <a:r>
              <a:rPr dirty="0" smtClean="0"/>
              <a:t>、我相信，你却不一定相信。（前后互不作句子成分，两套句子结构）</a:t>
            </a:r>
            <a:br>
              <a:rPr dirty="0" smtClean="0"/>
            </a:br>
            <a:br>
              <a:rPr dirty="0" smtClean="0"/>
            </a:br>
            <a:r>
              <a:rPr lang="en-US" altLang="zh-CN" dirty="0" smtClean="0"/>
              <a:t>B</a:t>
            </a:r>
            <a:r>
              <a:rPr dirty="0" smtClean="0"/>
              <a:t>、我相信，你一定会学好的。（后边作前边的宾语，一套句子结构）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类型一：搭配不当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251" y="1133475"/>
            <a:ext cx="8139644" cy="1295393"/>
          </a:xfrm>
        </p:spPr>
        <p:txBody>
          <a:bodyPr/>
          <a:lstStyle/>
          <a:p>
            <a:r>
              <a:rPr lang="en-US" altLang="zh-CN" b="1" dirty="0" smtClean="0"/>
              <a:t>1.</a:t>
            </a:r>
            <a:r>
              <a:rPr b="1" dirty="0" smtClean="0"/>
              <a:t>主谓、谓宾、主宾搭配不当</a:t>
            </a:r>
            <a:endParaRPr lang="en-US" b="1" dirty="0" smtClean="0"/>
          </a:p>
          <a:p>
            <a:pPr>
              <a:buNone/>
            </a:pPr>
            <a:r>
              <a:rPr altLang="en-US" b="1" dirty="0" smtClean="0">
                <a:solidFill>
                  <a:schemeClr val="accent6"/>
                </a:solidFill>
              </a:rPr>
              <a:t>  判断方法：简化成分，重新阅读，看前后是否搭配</a:t>
            </a:r>
            <a:endParaRPr lang="en-US" altLang="en-US" b="1" dirty="0" smtClean="0">
              <a:solidFill>
                <a:schemeClr val="accent6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2472664"/>
            <a:ext cx="7715304" cy="1012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200" b="1" dirty="0" smtClean="0">
                <a:solidFill>
                  <a:schemeClr val="accent1">
                    <a:lumMod val="50000"/>
                  </a:schemeClr>
                </a:solidFill>
              </a:rPr>
              <a:t>【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例</a:t>
            </a:r>
            <a:r>
              <a:rPr lang="en-US" altLang="zh-CN" sz="2200" b="1" dirty="0" smtClean="0">
                <a:solidFill>
                  <a:schemeClr val="accent1">
                    <a:lumMod val="50000"/>
                  </a:schemeClr>
                </a:solidFill>
              </a:rPr>
              <a:t>】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我国向太平洋预定海域发射的首枚运载火箭圆满成功。</a:t>
            </a:r>
            <a:endParaRPr lang="zh-CN" altLang="en-US" sz="2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endParaRPr lang="zh-CN" altLang="en-US" sz="2400" dirty="0" smtClean="0"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85918" y="3901423"/>
            <a:ext cx="2273379" cy="5277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</a:rPr>
              <a:t>→</a:t>
            </a:r>
            <a:r>
              <a:rPr lang="zh-CN" altLang="en-US" sz="2400" b="1" dirty="0" smtClean="0">
                <a:solidFill>
                  <a:schemeClr val="accent6"/>
                </a:solidFill>
              </a:rPr>
              <a:t>主谓搭配不当</a:t>
            </a:r>
            <a:endParaRPr lang="zh-CN" altLang="en-US" sz="2400" b="1" dirty="0" smtClean="0">
              <a:solidFill>
                <a:schemeClr val="accent6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1472" y="3044167"/>
            <a:ext cx="7715304" cy="1012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200" b="1" dirty="0" smtClean="0">
                <a:solidFill>
                  <a:schemeClr val="accent1">
                    <a:lumMod val="50000"/>
                  </a:schemeClr>
                </a:solidFill>
              </a:rPr>
              <a:t>【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例</a:t>
            </a:r>
            <a:r>
              <a:rPr lang="en-US" altLang="zh-CN" sz="2200" b="1" dirty="0" smtClean="0">
                <a:solidFill>
                  <a:schemeClr val="accent1">
                    <a:lumMod val="50000"/>
                  </a:schemeClr>
                </a:solidFill>
              </a:rPr>
              <a:t>】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火箭成功。</a:t>
            </a:r>
            <a:endParaRPr lang="zh-CN" altLang="en-US" sz="2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endParaRPr lang="zh-CN" altLang="en-US" sz="2400" dirty="0" smtClean="0">
              <a:latin typeface="+mj-ea"/>
              <a:ea typeface="+mj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357950" y="3000372"/>
            <a:ext cx="428628" cy="211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357950" y="2928934"/>
            <a:ext cx="428628" cy="254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7500958" y="3000372"/>
            <a:ext cx="428628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85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385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0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1" dur="385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3" dur="385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7" grpId="0" uiExpand="1"/>
      <p:bldP spid="8" grpId="0" uiExpand="1"/>
    </p:bldLst>
  </p:timing>
</p:sld>
</file>

<file path=ppt/theme/theme1.xml><?xml version="1.0" encoding="utf-8"?>
<a:theme xmlns:a="http://schemas.openxmlformats.org/drawingml/2006/main" name="A000120140530A99PPBG">
  <a:themeElements>
    <a:clrScheme name="自定义 774">
      <a:dk1>
        <a:srgbClr val="3D3F41"/>
      </a:dk1>
      <a:lt1>
        <a:srgbClr val="FFFFFF"/>
      </a:lt1>
      <a:dk2>
        <a:srgbClr val="454749"/>
      </a:dk2>
      <a:lt2>
        <a:srgbClr val="FFFFFF"/>
      </a:lt2>
      <a:accent1>
        <a:srgbClr val="82B3C1"/>
      </a:accent1>
      <a:accent2>
        <a:srgbClr val="92A181"/>
      </a:accent2>
      <a:accent3>
        <a:srgbClr val="888696"/>
      </a:accent3>
      <a:accent4>
        <a:srgbClr val="6D8A8C"/>
      </a:accent4>
      <a:accent5>
        <a:srgbClr val="92D050"/>
      </a:accent5>
      <a:accent6>
        <a:srgbClr val="DF9C00"/>
      </a:accent6>
      <a:hlink>
        <a:srgbClr val="00B0F0"/>
      </a:hlink>
      <a:folHlink>
        <a:srgbClr val="AFB2B4"/>
      </a:folHlink>
    </a:clrScheme>
    <a:fontScheme name="KSO主题5">
      <a:majorFont>
        <a:latin typeface="Broadway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A000120151104A08PPBG</Template>
  <TotalTime>0</TotalTime>
  <Words>8792</Words>
  <Application>WPS 演示</Application>
  <PresentationFormat>全屏显示(4:3)</PresentationFormat>
  <Paragraphs>767</Paragraphs>
  <Slides>57</Slides>
  <Notes>1</Notes>
  <HiddenSlides>1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67" baseType="lpstr">
      <vt:lpstr>Arial</vt:lpstr>
      <vt:lpstr>宋体</vt:lpstr>
      <vt:lpstr>Wingdings</vt:lpstr>
      <vt:lpstr>微软雅黑</vt:lpstr>
      <vt:lpstr>幼圆</vt:lpstr>
      <vt:lpstr>幼圆</vt:lpstr>
      <vt:lpstr>Calibri</vt:lpstr>
      <vt:lpstr>Arial Unicode MS</vt:lpstr>
      <vt:lpstr>Times New Roman</vt:lpstr>
      <vt:lpstr>A000120140530A99PPBG</vt:lpstr>
      <vt:lpstr>高考复习专题</vt:lpstr>
      <vt:lpstr>2018新课标高考《考试说明》：</vt:lpstr>
      <vt:lpstr>2017年6套高考卷中涉及的 18个病句</vt:lpstr>
      <vt:lpstr>2016年6套高考卷中涉及的 18个病句</vt:lpstr>
      <vt:lpstr>知识链接</vt:lpstr>
      <vt:lpstr>笔记区记录</vt:lpstr>
      <vt:lpstr>句子成分分析巩固</vt:lpstr>
      <vt:lpstr>如何判别单复句？</vt:lpstr>
      <vt:lpstr>类型一：搭配不当</vt:lpstr>
      <vt:lpstr>类型一：搭配不当</vt:lpstr>
      <vt:lpstr>类型一：搭配不当</vt:lpstr>
      <vt:lpstr>类型一：搭配不当</vt:lpstr>
      <vt:lpstr>类型一：搭配不当</vt:lpstr>
      <vt:lpstr>类型一：搭配不当</vt:lpstr>
      <vt:lpstr>类型一：搭配不当</vt:lpstr>
      <vt:lpstr>类型一：搭配不当</vt:lpstr>
      <vt:lpstr>类型一：搭配不当</vt:lpstr>
      <vt:lpstr>类型一：搭配不当</vt:lpstr>
      <vt:lpstr>类型一：搭配不当</vt:lpstr>
      <vt:lpstr>小结</vt:lpstr>
      <vt:lpstr>真题链接</vt:lpstr>
      <vt:lpstr>真题链接</vt:lpstr>
      <vt:lpstr>真题链接</vt:lpstr>
      <vt:lpstr>真题链接</vt:lpstr>
      <vt:lpstr>真题链接</vt:lpstr>
      <vt:lpstr>类型二：结构混乱</vt:lpstr>
      <vt:lpstr>类型二：结构混乱</vt:lpstr>
      <vt:lpstr>类型二：结构混乱</vt:lpstr>
      <vt:lpstr>类型二：结构混乱</vt:lpstr>
      <vt:lpstr>类型二：结构混乱</vt:lpstr>
      <vt:lpstr>小结</vt:lpstr>
      <vt:lpstr>真题链接</vt:lpstr>
      <vt:lpstr>真题链接</vt:lpstr>
      <vt:lpstr>真题链接</vt:lpstr>
      <vt:lpstr>真题链接</vt:lpstr>
      <vt:lpstr>类型三：成分残缺或赘余</vt:lpstr>
      <vt:lpstr>类型三：成分残缺或赘余</vt:lpstr>
      <vt:lpstr>类型三：成分残缺或赘余</vt:lpstr>
      <vt:lpstr>TIPS：</vt:lpstr>
      <vt:lpstr>类型三：成分残缺或赘余</vt:lpstr>
      <vt:lpstr>类型三：成分残缺或赘余</vt:lpstr>
      <vt:lpstr>类型三：成分残缺或赘余</vt:lpstr>
      <vt:lpstr>类型三：成分残缺或赘余</vt:lpstr>
      <vt:lpstr>类型三：成分残缺或赘余</vt:lpstr>
      <vt:lpstr>类型三：成分残缺或赘余</vt:lpstr>
      <vt:lpstr>类型三：成分残缺或赘余</vt:lpstr>
      <vt:lpstr>类型三：成分残缺或赘余</vt:lpstr>
      <vt:lpstr>类型三：成分残缺或赘余</vt:lpstr>
      <vt:lpstr>类型四：语序不当</vt:lpstr>
      <vt:lpstr>类型四：语序不当</vt:lpstr>
      <vt:lpstr>类型四：语序不当</vt:lpstr>
      <vt:lpstr>类型四：语序不当</vt:lpstr>
      <vt:lpstr>类型四：语序不当</vt:lpstr>
      <vt:lpstr>类型四：语序不当</vt:lpstr>
      <vt:lpstr>TIPS：</vt:lpstr>
      <vt:lpstr>类型五：表意不明（歧义）</vt:lpstr>
      <vt:lpstr>谢谢大家！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 </dc:creator>
  <cp:lastModifiedBy>编辑资料王斐斐</cp:lastModifiedBy>
  <cp:revision>210</cp:revision>
  <dcterms:created xsi:type="dcterms:W3CDTF">2016-03-16T12:51:00Z</dcterms:created>
  <dcterms:modified xsi:type="dcterms:W3CDTF">2018-09-08T07:17:03Z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