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.NET 20.5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handoutMasterIdLst>
    <p:handoutMasterId r:id="rId3"/>
  </p:handoutMasterIdLst>
  <p:sldIdLst>
    <p:sldId id="1983" r:id="rId4"/>
    <p:sldId id="1943" r:id="rId5"/>
    <p:sldId id="1944" r:id="rId6"/>
    <p:sldId id="1945" r:id="rId7"/>
    <p:sldId id="1946" r:id="rId8"/>
    <p:sldId id="1947" r:id="rId9"/>
    <p:sldId id="1948" r:id="rId10"/>
    <p:sldId id="1949" r:id="rId11"/>
    <p:sldId id="1950" r:id="rId12"/>
    <p:sldId id="1951" r:id="rId13"/>
    <p:sldId id="1952" r:id="rId14"/>
    <p:sldId id="1953" r:id="rId15"/>
    <p:sldId id="1954" r:id="rId16"/>
    <p:sldId id="1955" r:id="rId17"/>
    <p:sldId id="1956" r:id="rId18"/>
    <p:sldId id="1957" r:id="rId19"/>
    <p:sldId id="1958" r:id="rId20"/>
    <p:sldId id="1959" r:id="rId21"/>
    <p:sldId id="1960" r:id="rId22"/>
    <p:sldId id="1961" r:id="rId23"/>
    <p:sldId id="1962" r:id="rId24"/>
    <p:sldId id="1963" r:id="rId25"/>
    <p:sldId id="1964" r:id="rId26"/>
    <p:sldId id="1965" r:id="rId27"/>
    <p:sldId id="1966" r:id="rId28"/>
    <p:sldId id="1967" r:id="rId29"/>
    <p:sldId id="1968" r:id="rId30"/>
    <p:sldId id="1969" r:id="rId31"/>
    <p:sldId id="1970" r:id="rId32"/>
    <p:sldId id="1971" r:id="rId33"/>
    <p:sldId id="1972" r:id="rId34"/>
    <p:sldId id="1973" r:id="rId35"/>
    <p:sldId id="1974" r:id="rId36"/>
    <p:sldId id="1975" r:id="rId37"/>
    <p:sldId id="1976" r:id="rId38"/>
    <p:sldId id="1977" r:id="rId39"/>
    <p:sldId id="1978" r:id="rId40"/>
    <p:sldId id="1979" r:id="rId41"/>
    <p:sldId id="1980" r:id="rId42"/>
  </p:sldIdLst>
  <p:sldSz cx="12190413" cy="6859588"/>
  <p:notesSz cx="6858000" cy="9144000"/>
  <p:custDataLst>
    <p:tags r:id="rId43"/>
  </p:custDataLst>
  <p:defaultTextStyle>
    <a:defPPr>
      <a:defRPr lang="zh-CN"/>
    </a:defPPr>
    <a:lvl1pPr marL="0" algn="l" defTabSz="914400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615">
          <p15:clr>
            <a:srgbClr val="A4A3A4"/>
          </p15:clr>
        </p15:guide>
        <p15:guide id="3" orient="horz" pos="216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154" autoAdjust="0"/>
    <p:restoredTop sz="98709" autoAdjust="0"/>
  </p:normalViewPr>
  <p:slideViewPr>
    <p:cSldViewPr>
      <p:cViewPr varScale="1">
        <p:scale>
          <a:sx n="78" d="100"/>
          <a:sy n="78" d="100"/>
        </p:scale>
        <p:origin x="756" y="78"/>
      </p:cViewPr>
      <p:guideLst>
        <p:guide orient="horz" pos="2160"/>
        <p:guide pos="2615"/>
        <p:guide orient="horz" pos="216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6" d="100"/>
          <a:sy n="86" d="100"/>
        </p:scale>
        <p:origin x="2664" y="54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slide" Target="slides/slide20.xml" /><Relationship Id="rId24" Type="http://schemas.openxmlformats.org/officeDocument/2006/relationships/slide" Target="slides/slide21.xml" /><Relationship Id="rId25" Type="http://schemas.openxmlformats.org/officeDocument/2006/relationships/slide" Target="slides/slide22.xml" /><Relationship Id="rId26" Type="http://schemas.openxmlformats.org/officeDocument/2006/relationships/slide" Target="slides/slide23.xml" /><Relationship Id="rId27" Type="http://schemas.openxmlformats.org/officeDocument/2006/relationships/slide" Target="slides/slide24.xml" /><Relationship Id="rId28" Type="http://schemas.openxmlformats.org/officeDocument/2006/relationships/slide" Target="slides/slide25.xml" /><Relationship Id="rId29" Type="http://schemas.openxmlformats.org/officeDocument/2006/relationships/slide" Target="slides/slide26.xml" /><Relationship Id="rId3" Type="http://schemas.openxmlformats.org/officeDocument/2006/relationships/handoutMaster" Target="handoutMasters/handoutMaster1.xml" /><Relationship Id="rId30" Type="http://schemas.openxmlformats.org/officeDocument/2006/relationships/slide" Target="slides/slide27.xml" /><Relationship Id="rId31" Type="http://schemas.openxmlformats.org/officeDocument/2006/relationships/slide" Target="slides/slide28.xml" /><Relationship Id="rId32" Type="http://schemas.openxmlformats.org/officeDocument/2006/relationships/slide" Target="slides/slide29.xml" /><Relationship Id="rId33" Type="http://schemas.openxmlformats.org/officeDocument/2006/relationships/slide" Target="slides/slide30.xml" /><Relationship Id="rId34" Type="http://schemas.openxmlformats.org/officeDocument/2006/relationships/slide" Target="slides/slide31.xml" /><Relationship Id="rId35" Type="http://schemas.openxmlformats.org/officeDocument/2006/relationships/slide" Target="slides/slide32.xml" /><Relationship Id="rId36" Type="http://schemas.openxmlformats.org/officeDocument/2006/relationships/slide" Target="slides/slide33.xml" /><Relationship Id="rId37" Type="http://schemas.openxmlformats.org/officeDocument/2006/relationships/slide" Target="slides/slide34.xml" /><Relationship Id="rId38" Type="http://schemas.openxmlformats.org/officeDocument/2006/relationships/slide" Target="slides/slide35.xml" /><Relationship Id="rId39" Type="http://schemas.openxmlformats.org/officeDocument/2006/relationships/slide" Target="slides/slide36.xml" /><Relationship Id="rId4" Type="http://schemas.openxmlformats.org/officeDocument/2006/relationships/slide" Target="slides/slide1.xml" /><Relationship Id="rId40" Type="http://schemas.openxmlformats.org/officeDocument/2006/relationships/slide" Target="slides/slide37.xml" /><Relationship Id="rId41" Type="http://schemas.openxmlformats.org/officeDocument/2006/relationships/slide" Target="slides/slide38.xml" /><Relationship Id="rId42" Type="http://schemas.openxmlformats.org/officeDocument/2006/relationships/slide" Target="slides/slide39.xml" /><Relationship Id="rId43" Type="http://schemas.openxmlformats.org/officeDocument/2006/relationships/tags" Target="tags/tag1.xml" /><Relationship Id="rId44" Type="http://schemas.openxmlformats.org/officeDocument/2006/relationships/presProps" Target="presProps.xml" /><Relationship Id="rId45" Type="http://schemas.openxmlformats.org/officeDocument/2006/relationships/viewProps" Target="viewProps.xml" /><Relationship Id="rId46" Type="http://schemas.openxmlformats.org/officeDocument/2006/relationships/theme" Target="theme/theme1.xml" /><Relationship Id="rId47" Type="http://schemas.openxmlformats.org/officeDocument/2006/relationships/tableStyles" Target="tableStyles.xml" /><Relationship Id="rId5" Type="http://schemas.openxmlformats.org/officeDocument/2006/relationships/slide" Target="slides/slide2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handoutMasters/_rels/handout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6728471-BB8A-4FDA-85B9-BA71341952F4}" type="datetimeFigureOut">
              <a:rPr lang="zh-CN" altLang="en-US" smtClean="0"/>
              <a:t>2020/9/10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46AAE0F-E4A3-4B83-8DE6-9374B982384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90813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A84124-CDD9-49F2-BF2B-46328A7A501A}" type="datetimeFigureOut">
              <a:rPr lang="zh-CN" altLang="en-US" smtClean="0"/>
              <a:t>2020/9/10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4704987-94A8-4214-B387-FD5AF34F491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04854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6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2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8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4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.xml" /><Relationship Id="rId2" Type="http://schemas.openxmlformats.org/officeDocument/2006/relationships/notesMaster" Target="../notesMasters/notesMaster1.xml" /></Relationships>
</file>

<file path=ppt/notesSlides/_rels/notesSlide1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7.xml" /><Relationship Id="rId2" Type="http://schemas.openxmlformats.org/officeDocument/2006/relationships/notesMaster" Target="../notesMasters/notesMaster1.xml" /></Relationships>
</file>

<file path=ppt/notesSlides/_rels/notesSlide1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8.xml" /><Relationship Id="rId2" Type="http://schemas.openxmlformats.org/officeDocument/2006/relationships/notesMaster" Target="../notesMasters/notesMaster1.xml" /></Relationships>
</file>

<file path=ppt/notesSlides/_rels/notesSlide1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9.xml" /><Relationship Id="rId2" Type="http://schemas.openxmlformats.org/officeDocument/2006/relationships/notesMaster" Target="../notesMasters/notesMaster1.xml" /></Relationships>
</file>

<file path=ppt/notesSlides/_rels/notesSlide1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0.xml" /><Relationship Id="rId2" Type="http://schemas.openxmlformats.org/officeDocument/2006/relationships/notesMaster" Target="../notesMasters/notesMaster1.xml" /></Relationships>
</file>

<file path=ppt/notesSlides/_rels/notesSlide1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2.xml" /><Relationship Id="rId2" Type="http://schemas.openxmlformats.org/officeDocument/2006/relationships/notesMaster" Target="../notesMasters/notesMaster1.xml" /></Relationships>
</file>

<file path=ppt/notesSlides/_rels/notesSlide1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3.xml" /><Relationship Id="rId2" Type="http://schemas.openxmlformats.org/officeDocument/2006/relationships/notesMaster" Target="../notesMasters/notesMaster1.xml" /></Relationships>
</file>

<file path=ppt/notesSlides/_rels/notesSlide1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4.xml" /><Relationship Id="rId2" Type="http://schemas.openxmlformats.org/officeDocument/2006/relationships/notesMaster" Target="../notesMasters/notesMaster1.xml" /></Relationships>
</file>

<file path=ppt/notesSlides/_rels/notesSlide1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5.xml" /><Relationship Id="rId2" Type="http://schemas.openxmlformats.org/officeDocument/2006/relationships/notesMaster" Target="../notesMasters/notesMaster1.xml" /></Relationships>
</file>

<file path=ppt/notesSlides/_rels/notesSlide1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7.xml" /><Relationship Id="rId2" Type="http://schemas.openxmlformats.org/officeDocument/2006/relationships/notesMaster" Target="../notesMasters/notesMaster1.xml" /></Relationships>
</file>

<file path=ppt/notesSlides/_rels/notesSlide1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8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.xml" /><Relationship Id="rId2" Type="http://schemas.openxmlformats.org/officeDocument/2006/relationships/notesMaster" Target="../notesMasters/notesMaster1.xml" /></Relationships>
</file>

<file path=ppt/notesSlides/_rels/notesSlide2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0.xml" /><Relationship Id="rId2" Type="http://schemas.openxmlformats.org/officeDocument/2006/relationships/notesMaster" Target="../notesMasters/notesMaster1.xml" /></Relationships>
</file>

<file path=ppt/notesSlides/_rels/notesSlide2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1.xml" /><Relationship Id="rId2" Type="http://schemas.openxmlformats.org/officeDocument/2006/relationships/notesMaster" Target="../notesMasters/notesMaster1.xml" /></Relationships>
</file>

<file path=ppt/notesSlides/_rels/notesSlide2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2.xml" /><Relationship Id="rId2" Type="http://schemas.openxmlformats.org/officeDocument/2006/relationships/notesMaster" Target="../notesMasters/notesMaster1.xml" /></Relationships>
</file>

<file path=ppt/notesSlides/_rels/notesSlide2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3.xml" /><Relationship Id="rId2" Type="http://schemas.openxmlformats.org/officeDocument/2006/relationships/notesMaster" Target="../notesMasters/notesMaster1.xml" /></Relationships>
</file>

<file path=ppt/notesSlides/_rels/notesSlide2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5.xml" /><Relationship Id="rId2" Type="http://schemas.openxmlformats.org/officeDocument/2006/relationships/notesMaster" Target="../notesMasters/notesMaster1.xml" /></Relationships>
</file>

<file path=ppt/notesSlides/_rels/notesSlide2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6.xml" /><Relationship Id="rId2" Type="http://schemas.openxmlformats.org/officeDocument/2006/relationships/notesMaster" Target="../notesMasters/notesMaster1.xml" /></Relationships>
</file>

<file path=ppt/notesSlides/_rels/notesSlide2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8.xml" /><Relationship Id="rId2" Type="http://schemas.openxmlformats.org/officeDocument/2006/relationships/notesMaster" Target="../notesMasters/notesMaster1.xml" /></Relationships>
</file>

<file path=ppt/notesSlides/_rels/notesSlide2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9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.xml" /><Relationship Id="rId2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9.xml" /><Relationship Id="rId2" Type="http://schemas.openxmlformats.org/officeDocument/2006/relationships/notesMaster" Target="../notesMasters/notesMaster1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0.xml" /><Relationship Id="rId2" Type="http://schemas.openxmlformats.org/officeDocument/2006/relationships/notesMaster" Target="../notesMasters/notesMaster1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2.xml" /><Relationship Id="rId2" Type="http://schemas.openxmlformats.org/officeDocument/2006/relationships/notesMaster" Target="../notesMasters/notesMaster1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3.xml" /><Relationship Id="rId2" Type="http://schemas.openxmlformats.org/officeDocument/2006/relationships/notesMaster" Target="../notesMasters/notesMaster1.xml" /></Relationships>
</file>

<file path=ppt/notesSlides/_rels/notesSlide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4.xml" /><Relationship Id="rId2" Type="http://schemas.openxmlformats.org/officeDocument/2006/relationships/notesMaster" Target="../notesMasters/notesMaster1.xml" /></Relationships>
</file>

<file path=ppt/notesSlides/_rels/notesSlide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5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66927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877841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067806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565144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899003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3223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774460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7312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462814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393158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74876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986443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168170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979359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216254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06452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717107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681835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162621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676000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297206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41579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670197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443144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54896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086036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0531368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2_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 userDrawn="1"/>
        </p:nvSpPr>
        <p:spPr>
          <a:xfrm>
            <a:off x="813" y="4653930"/>
            <a:ext cx="12189600" cy="2205658"/>
          </a:xfrm>
          <a:prstGeom prst="rect">
            <a:avLst/>
          </a:prstGeom>
          <a:blipFill dpi="0" rotWithShape="1">
            <a:blip r:embed="rId1">
              <a:alphaModFix amt="19000"/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 advClick="0">
    <p:push dir="u"/>
  </p:transition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9_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/>
        </p:nvSpPr>
        <p:spPr>
          <a:xfrm>
            <a:off x="1" y="2709714"/>
            <a:ext cx="12188826" cy="4151462"/>
          </a:xfrm>
          <a:prstGeom prst="rect">
            <a:avLst/>
          </a:prstGeom>
          <a:solidFill>
            <a:schemeClr val="accent5">
              <a:lumMod val="40000"/>
              <a:lumOff val="60000"/>
              <a:alpha val="33725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sz="1900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0_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/>
        </p:nvSpPr>
        <p:spPr>
          <a:xfrm>
            <a:off x="1" y="2349674"/>
            <a:ext cx="12188826" cy="4511502"/>
          </a:xfrm>
          <a:prstGeom prst="rect">
            <a:avLst/>
          </a:prstGeom>
          <a:solidFill>
            <a:schemeClr val="accent5">
              <a:lumMod val="40000"/>
              <a:lumOff val="60000"/>
              <a:alpha val="33725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sz="1900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5_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/>
        </p:nvSpPr>
        <p:spPr>
          <a:xfrm>
            <a:off x="1" y="0"/>
            <a:ext cx="12188826" cy="6861176"/>
          </a:xfrm>
          <a:prstGeom prst="rect">
            <a:avLst/>
          </a:prstGeom>
          <a:solidFill>
            <a:schemeClr val="accent5">
              <a:lumMod val="40000"/>
              <a:lumOff val="60000"/>
              <a:alpha val="33725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sz="1900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 spd="slow" advClick="0">
    <p:push dir="u"/>
  </p:transition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6_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/>
        </p:nvSpPr>
        <p:spPr>
          <a:xfrm>
            <a:off x="1" y="5948788"/>
            <a:ext cx="12188826" cy="910800"/>
          </a:xfrm>
          <a:prstGeom prst="rect">
            <a:avLst/>
          </a:prstGeom>
          <a:solidFill>
            <a:schemeClr val="accent5">
              <a:lumMod val="40000"/>
              <a:lumOff val="60000"/>
              <a:alpha val="33725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sz="1900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4_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/>
        </p:nvSpPr>
        <p:spPr>
          <a:xfrm>
            <a:off x="1" y="5590534"/>
            <a:ext cx="12188826" cy="1270642"/>
          </a:xfrm>
          <a:prstGeom prst="rect">
            <a:avLst/>
          </a:prstGeom>
          <a:solidFill>
            <a:schemeClr val="accent5">
              <a:lumMod val="40000"/>
              <a:lumOff val="60000"/>
              <a:alpha val="33725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sz="1900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7_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/>
        </p:nvSpPr>
        <p:spPr>
          <a:xfrm>
            <a:off x="1" y="5157986"/>
            <a:ext cx="12188826" cy="1701602"/>
          </a:xfrm>
          <a:prstGeom prst="rect">
            <a:avLst/>
          </a:prstGeom>
          <a:solidFill>
            <a:schemeClr val="accent5">
              <a:lumMod val="40000"/>
              <a:lumOff val="60000"/>
              <a:alpha val="33725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sz="1900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3_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/>
        </p:nvSpPr>
        <p:spPr>
          <a:xfrm>
            <a:off x="1" y="4870287"/>
            <a:ext cx="12188826" cy="1990889"/>
          </a:xfrm>
          <a:prstGeom prst="rect">
            <a:avLst/>
          </a:prstGeom>
          <a:solidFill>
            <a:schemeClr val="accent5">
              <a:lumMod val="40000"/>
              <a:lumOff val="60000"/>
              <a:alpha val="33725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sz="1900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_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/>
        </p:nvSpPr>
        <p:spPr>
          <a:xfrm>
            <a:off x="1" y="4150835"/>
            <a:ext cx="12188826" cy="2710341"/>
          </a:xfrm>
          <a:prstGeom prst="rect">
            <a:avLst/>
          </a:prstGeom>
          <a:solidFill>
            <a:schemeClr val="accent5">
              <a:lumMod val="40000"/>
              <a:lumOff val="60000"/>
              <a:alpha val="33725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sz="1900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8_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/>
        </p:nvSpPr>
        <p:spPr>
          <a:xfrm>
            <a:off x="1" y="3789835"/>
            <a:ext cx="12188826" cy="3071342"/>
          </a:xfrm>
          <a:prstGeom prst="rect">
            <a:avLst/>
          </a:prstGeom>
          <a:solidFill>
            <a:schemeClr val="accent5">
              <a:lumMod val="40000"/>
              <a:lumOff val="60000"/>
              <a:alpha val="33725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sz="1900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_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/>
        </p:nvSpPr>
        <p:spPr>
          <a:xfrm>
            <a:off x="1" y="2997746"/>
            <a:ext cx="12188826" cy="3863430"/>
          </a:xfrm>
          <a:prstGeom prst="rect">
            <a:avLst/>
          </a:prstGeom>
          <a:solidFill>
            <a:schemeClr val="accent5">
              <a:lumMod val="40000"/>
              <a:lumOff val="60000"/>
              <a:alpha val="33725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sz="1900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image" Target="../media/image2.png" /><Relationship Id="rId14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13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  <p:sldLayoutId id="2147483661" r:id="rId12"/>
  </p:sldLayoutIdLst>
  <p:transition/>
  <p:timing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5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6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7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8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9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0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1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2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3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4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9.xml" /><Relationship Id="rId2" Type="http://schemas.openxmlformats.org/officeDocument/2006/relationships/notesSlide" Target="../notesSlides/notesSlide15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6.xml" /><Relationship Id="rId3" Type="http://schemas.openxmlformats.org/officeDocument/2006/relationships/image" Target="../media/image4.png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7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8.xml" /><Relationship Id="rId3" Type="http://schemas.openxmlformats.org/officeDocument/2006/relationships/image" Target="../media/image5.png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9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3.png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0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1.xm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2.xml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3.xml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4.xml" /><Relationship Id="rId3" Type="http://schemas.openxmlformats.org/officeDocument/2006/relationships/image" Target="../media/image6.png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5.xml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/Relationships>
</file>

<file path=ppt/slides/_rels/slide3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6.xml" /></Relationships>
</file>

<file path=ppt/slides/_rels/slide3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notesSlide" Target="../notesSlides/notesSlide27.xml" /><Relationship Id="rId3" Type="http://schemas.openxmlformats.org/officeDocument/2006/relationships/image" Target="../media/image7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3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4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矩形 8"/>
          <p:cNvSpPr/>
          <p:nvPr/>
        </p:nvSpPr>
        <p:spPr>
          <a:xfrm>
            <a:off x="1349301" y="2252808"/>
            <a:ext cx="996552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626110" algn="just">
              <a:lnSpc>
                <a:spcPct val="150000"/>
              </a:lnSpc>
            </a:pPr>
            <a:r>
              <a:rPr lang="en-US" altLang="zh-CN" sz="2800" kern="10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                                </a:t>
            </a:r>
            <a:endParaRPr lang="zh-CN" altLang="zh-CN" sz="2600" kern="100">
              <a:latin typeface="Times New Roman" pitchFamily="18" charset="0"/>
              <a:ea typeface="微软雅黑" panose="020b0503020204020204" charset="-122"/>
              <a:cs typeface="Times New Roman" pitchFamily="18" charset="0"/>
            </a:endParaRPr>
          </a:p>
          <a:p>
            <a:pPr indent="626110" algn="just">
              <a:lnSpc>
                <a:spcPct val="150000"/>
              </a:lnSpc>
            </a:pPr>
            <a:r>
              <a:rPr lang="zh-CN" altLang="zh-CN" sz="4400" kern="10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                正确使用标点</a:t>
            </a:r>
          </a:p>
        </p:txBody>
      </p:sp>
      <p:sp>
        <p:nvSpPr>
          <p:cNvPr id="5" name="矩形 4"/>
          <p:cNvSpPr/>
          <p:nvPr/>
        </p:nvSpPr>
        <p:spPr>
          <a:xfrm>
            <a:off x="875206" y="1860863"/>
            <a:ext cx="10440000" cy="3899724"/>
          </a:xfrm>
          <a:prstGeom prst="rect">
            <a:avLst/>
          </a:prstGeom>
          <a:noFill/>
          <a:ln w="6350">
            <a:solidFill>
              <a:schemeClr val="tx1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10"/>
    </mc:Choice>
    <mc:Fallback>
      <p:transition/>
    </mc:Fallback>
  </mc:AlternateContent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/>
          <p:cNvSpPr/>
          <p:nvPr/>
        </p:nvSpPr>
        <p:spPr>
          <a:xfrm>
            <a:off x="389206" y="1364918"/>
            <a:ext cx="11412000" cy="364905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zh-CN" altLang="zh-CN" sz="2600" b="1" kern="10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知识理解</a:t>
            </a:r>
            <a:r>
              <a:rPr lang="en-US" altLang="zh-CN" sz="2600" b="1" kern="100">
                <a:solidFill>
                  <a:srgbClr val="0000FF"/>
                </a:solidFill>
                <a:latin typeface="微软雅黑" panose="020b0503020204020204" charset="-122"/>
                <a:cs typeface="Times New Roman" panose="02020603050405020304" pitchFamily="18" charset="0"/>
              </a:rPr>
              <a:t>2</a:t>
            </a:r>
            <a:r>
              <a:rPr lang="zh-CN" altLang="zh-CN" sz="2600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　下列各句中，逗号使用不正确的一项是</a:t>
            </a:r>
            <a:endParaRPr lang="zh-CN" altLang="zh-CN" sz="1050" kern="10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2600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A.</a:t>
            </a:r>
            <a:r>
              <a:rPr lang="zh-CN" altLang="zh-CN" sz="2600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怎么了，你？</a:t>
            </a:r>
            <a:endParaRPr lang="zh-CN" altLang="zh-CN" sz="1050" kern="10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2600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B.</a:t>
            </a:r>
            <a:r>
              <a:rPr lang="zh-CN" altLang="zh-CN" sz="2600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清华大学，中国最高学府，是学子们向往的地方。</a:t>
            </a:r>
            <a:endParaRPr lang="zh-CN" altLang="zh-CN" sz="1050" kern="10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2600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C.</a:t>
            </a:r>
            <a:r>
              <a:rPr lang="zh-CN" altLang="zh-CN" sz="2600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原子弹，氢弹的爆炸，人造卫星的发射，回收，标志着我国科学技术的</a:t>
            </a:r>
            <a:r>
              <a:rPr lang="zh-CN" altLang="zh-CN" sz="2600" kern="100" smtClean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发</a:t>
            </a:r>
            <a:endParaRPr lang="en-US" altLang="zh-CN" sz="2600" kern="100" smtClean="0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2600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 </a:t>
            </a:r>
            <a:r>
              <a:rPr lang="en-US" altLang="zh-CN" sz="2600" kern="100" smtClean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   </a:t>
            </a:r>
            <a:r>
              <a:rPr lang="zh-CN" altLang="zh-CN" sz="2600" kern="100" smtClean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展</a:t>
            </a:r>
            <a:r>
              <a:rPr lang="zh-CN" altLang="zh-CN" sz="2600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达到了新的水平。</a:t>
            </a:r>
            <a:endParaRPr lang="zh-CN" altLang="zh-CN" sz="1050" kern="10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2600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D.</a:t>
            </a:r>
            <a:r>
              <a:rPr lang="zh-CN" altLang="zh-CN" sz="2600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这翻滚的麦浪，这清清的河水，这大雁的歌唱，使年轻人深深陶醉了。</a:t>
            </a:r>
            <a:endParaRPr lang="zh-CN" altLang="zh-CN" sz="1050" kern="10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3" name="TextBox 22"/>
          <p:cNvSpPr txBox="1"/>
          <p:nvPr/>
        </p:nvSpPr>
        <p:spPr>
          <a:xfrm>
            <a:off x="288685" y="3130362"/>
            <a:ext cx="720000" cy="720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300" b="1">
                <a:solidFill>
                  <a:srgbClr val="C0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√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334566" y="693490"/>
            <a:ext cx="11521280" cy="41996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zh-CN" sz="2600" b="1" kern="100" smtClean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解析</a:t>
            </a:r>
            <a:r>
              <a:rPr lang="zh-CN" altLang="zh-CN" sz="2600" kern="100" smtClean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　</a:t>
            </a:r>
            <a:r>
              <a:rPr lang="en-US" altLang="zh-CN" sz="2600" kern="100" smtClean="0">
                <a:solidFill>
                  <a:srgbClr val="000000"/>
                </a:solidFill>
                <a:latin typeface="Times New Roman" panose="02020603050405020304" pitchFamily="18" charset="0"/>
                <a:cs typeface="Courier New" panose="02070309020205020404" pitchFamily="49" charset="0"/>
              </a:rPr>
              <a:t>A</a:t>
            </a:r>
            <a:r>
              <a:rPr lang="zh-CN" altLang="zh-CN" sz="2600" kern="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项倒装句成分之间的停顿用逗号，正确。</a:t>
            </a:r>
            <a:endParaRPr lang="en-US" altLang="zh-CN" sz="2600" kern="1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lnSpc>
                <a:spcPct val="150000"/>
              </a:lnSpc>
            </a:pPr>
            <a:r>
              <a:rPr lang="en-US" altLang="zh-CN" sz="2600" kern="100" smtClean="0">
                <a:solidFill>
                  <a:srgbClr val="000000"/>
                </a:solidFill>
                <a:latin typeface="Times New Roman" panose="02020603050405020304" pitchFamily="18" charset="0"/>
                <a:cs typeface="Courier New" panose="02070309020205020404" pitchFamily="49" charset="0"/>
              </a:rPr>
              <a:t>B</a:t>
            </a:r>
            <a:r>
              <a:rPr lang="zh-CN" altLang="zh-CN" sz="2600" kern="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项同位语之间的停顿用逗号，正确。</a:t>
            </a:r>
            <a:endParaRPr lang="en-US" altLang="zh-CN" sz="2600" kern="1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lnSpc>
                <a:spcPct val="150000"/>
              </a:lnSpc>
            </a:pPr>
            <a:r>
              <a:rPr lang="en-US" altLang="zh-CN" sz="2600" kern="100" smtClean="0">
                <a:solidFill>
                  <a:srgbClr val="000000"/>
                </a:solidFill>
                <a:latin typeface="Times New Roman" panose="02020603050405020304" pitchFamily="18" charset="0"/>
                <a:cs typeface="Courier New" panose="02070309020205020404" pitchFamily="49" charset="0"/>
              </a:rPr>
              <a:t>C</a:t>
            </a:r>
            <a:r>
              <a:rPr lang="zh-CN" altLang="zh-CN" sz="2600" kern="1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项有的句子并列词语中还有并列词语，大的并列词语之间用逗号，小的并列词语之间用顿号。第一个和第三个逗号应改为顿号</a:t>
            </a:r>
            <a:r>
              <a:rPr lang="zh-CN" altLang="zh-CN" sz="2600" kern="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600" kern="1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lnSpc>
                <a:spcPct val="150000"/>
              </a:lnSpc>
            </a:pPr>
            <a:r>
              <a:rPr lang="en-US" altLang="zh-CN" sz="2600" kern="100" smtClean="0">
                <a:solidFill>
                  <a:srgbClr val="000000"/>
                </a:solidFill>
                <a:latin typeface="Times New Roman" panose="02020603050405020304" pitchFamily="18" charset="0"/>
                <a:cs typeface="Courier New" panose="02070309020205020404" pitchFamily="49" charset="0"/>
              </a:rPr>
              <a:t>D</a:t>
            </a:r>
            <a:r>
              <a:rPr lang="zh-CN" altLang="zh-CN" sz="2600" kern="1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项句中虽是并列词语，但第一个和第二个逗号使用正确。如句子变为</a:t>
            </a:r>
            <a:r>
              <a:rPr lang="en-US" altLang="zh-CN" sz="2600" kern="10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charset="-122"/>
                <a:cs typeface="Times New Roman" panose="02020603050405020304" pitchFamily="18" charset="0"/>
              </a:rPr>
              <a:t>“</a:t>
            </a:r>
            <a:r>
              <a:rPr lang="zh-CN" altLang="zh-CN" sz="2600" kern="1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这翻滚的麦浪、清清的河水、大雁的歌唱</a:t>
            </a:r>
            <a:r>
              <a:rPr lang="en-US" altLang="zh-CN" sz="2600" kern="10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charset="-122"/>
                <a:cs typeface="Times New Roman" panose="02020603050405020304" pitchFamily="18" charset="0"/>
              </a:rPr>
              <a:t>……”</a:t>
            </a:r>
            <a:r>
              <a:rPr lang="zh-CN" altLang="zh-CN" sz="2600" kern="1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，则第一个和第二个逗号变为顿号也正确。</a:t>
            </a:r>
            <a:endParaRPr lang="zh-CN" altLang="zh-CN" sz="1050" kern="100">
              <a:solidFill>
                <a:prstClr val="black"/>
              </a:solidFill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225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/>
          <p:cNvSpPr/>
          <p:nvPr/>
        </p:nvSpPr>
        <p:spPr>
          <a:xfrm>
            <a:off x="389206" y="1097974"/>
            <a:ext cx="11412000" cy="312390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2600" b="1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(</a:t>
            </a:r>
            <a:r>
              <a:rPr lang="zh-CN" altLang="zh-CN" sz="2600" b="1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三</a:t>
            </a:r>
            <a:r>
              <a:rPr lang="en-US" altLang="zh-CN" sz="2600" b="1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)</a:t>
            </a:r>
            <a:r>
              <a:rPr lang="zh-CN" altLang="zh-CN" sz="2600" b="1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分号</a:t>
            </a:r>
            <a:endParaRPr lang="zh-CN" altLang="zh-CN" sz="1050" kern="10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zh-CN" altLang="zh-CN" sz="2600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分号主要表示具有并列关系的分句之间的停顿，起分清层次的作用。复句内部并列分句之间、多重复句第一层的前后两部分之间、分项列举的各项之间，可使用分号。例如：</a:t>
            </a:r>
            <a:r>
              <a:rPr lang="en-US" altLang="zh-CN" sz="2600" kern="10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charset="-122"/>
                <a:cs typeface="Times New Roman" panose="02020603050405020304" pitchFamily="18" charset="0"/>
              </a:rPr>
              <a:t>“</a:t>
            </a:r>
            <a:r>
              <a:rPr lang="zh-CN" altLang="zh-CN" sz="2600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墙上芦苇，头重脚轻根底浅；山间竹笋，嘴尖皮厚腹中空。</a:t>
            </a:r>
            <a:r>
              <a:rPr lang="en-US" altLang="zh-CN" sz="2600" kern="10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charset="-122"/>
                <a:cs typeface="Times New Roman" panose="02020603050405020304" pitchFamily="18" charset="0"/>
              </a:rPr>
              <a:t>”</a:t>
            </a:r>
            <a:endParaRPr lang="zh-CN" altLang="zh-CN" sz="1050" kern="10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10"/>
    </mc:Choice>
    <mc:Fallback>
      <p:transition/>
    </mc:Fallback>
  </mc:AlternateContent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/>
          <p:cNvSpPr/>
          <p:nvPr/>
        </p:nvSpPr>
        <p:spPr>
          <a:xfrm>
            <a:off x="389206" y="64468"/>
            <a:ext cx="11412000" cy="64823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ctr">
              <a:lnSpc>
                <a:spcPct val="150000"/>
              </a:lnSpc>
              <a:spcAft>
                <a:spcPct val="0"/>
              </a:spcAft>
            </a:pPr>
            <a:r>
              <a:rPr lang="zh-CN" altLang="zh-CN" sz="2600" b="1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分号使用注意事项</a:t>
            </a:r>
            <a:endParaRPr lang="zh-CN" altLang="zh-CN" sz="1050" kern="10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478582" y="731128"/>
          <a:ext cx="11233247" cy="5943600"/>
        </p:xfrm>
        <a:graphic>
          <a:graphicData uri="http://schemas.openxmlformats.org/drawingml/2006/table">
            <a:tbl>
              <a:tblPr/>
              <a:tblGrid>
                <a:gridCol w="2160240"/>
                <a:gridCol w="4536504"/>
                <a:gridCol w="4536503"/>
              </a:tblGrid>
              <a:tr h="181372"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6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注意事项</a:t>
                      </a:r>
                      <a:endParaRPr lang="zh-CN" sz="2600" kern="100">
                        <a:effectLst/>
                        <a:latin typeface="宋体" panose="02010600030101010101" pitchFamily="2" charset="-122"/>
                        <a:ea typeface="宋体" pitchFamily="2" charset="-122"/>
                        <a:cs typeface="Courier New" panose="02070309020205020404" pitchFamily="49" charset="0"/>
                      </a:endParaRPr>
                    </a:p>
                  </a:txBody>
                  <a:tcPr marL="20928" marR="209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6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典</a:t>
                      </a:r>
                      <a:r>
                        <a:rPr lang="zh-CN" sz="2600" kern="10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Times New Roman" panose="02020603050405020304" pitchFamily="18" charset="0"/>
                          <a:cs typeface="Courier New" panose="02070309020205020404" pitchFamily="49" charset="0"/>
                        </a:rPr>
                        <a:t> </a:t>
                      </a:r>
                      <a:r>
                        <a:rPr lang="zh-CN" sz="26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例</a:t>
                      </a:r>
                      <a:endParaRPr lang="zh-CN" sz="2600" kern="100">
                        <a:effectLst/>
                        <a:latin typeface="宋体" panose="02010600030101010101" pitchFamily="2" charset="-122"/>
                        <a:ea typeface="宋体" pitchFamily="2" charset="-122"/>
                        <a:cs typeface="Courier New" panose="02070309020205020404" pitchFamily="49" charset="0"/>
                      </a:endParaRPr>
                    </a:p>
                  </a:txBody>
                  <a:tcPr marL="20928" marR="209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6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剖</a:t>
                      </a:r>
                      <a:r>
                        <a:rPr lang="zh-CN" sz="2600" kern="10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Times New Roman" panose="02020603050405020304" pitchFamily="18" charset="0"/>
                          <a:cs typeface="Courier New" panose="02070309020205020404" pitchFamily="49" charset="0"/>
                        </a:rPr>
                        <a:t> </a:t>
                      </a:r>
                      <a:r>
                        <a:rPr lang="zh-CN" sz="26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析</a:t>
                      </a:r>
                      <a:endParaRPr lang="zh-CN" sz="2600" kern="100">
                        <a:effectLst/>
                        <a:latin typeface="宋体" panose="02010600030101010101" pitchFamily="2" charset="-122"/>
                        <a:ea typeface="宋体" pitchFamily="2" charset="-122"/>
                        <a:cs typeface="Courier New" panose="02070309020205020404" pitchFamily="49" charset="0"/>
                      </a:endParaRPr>
                    </a:p>
                  </a:txBody>
                  <a:tcPr marL="20928" marR="209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50975">
                <a:tc>
                  <a:txBody>
                    <a:bodyPr vert="horz" wrap="square"/>
                    <a:lstStyle/>
                    <a:p>
                      <a:pPr marL="71755" algn="l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6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句中没有逗号的并列成分之间不能用分号</a:t>
                      </a:r>
                      <a:endParaRPr lang="zh-CN" sz="2600" kern="100">
                        <a:effectLst/>
                        <a:latin typeface="宋体" panose="02010600030101010101" pitchFamily="2" charset="-122"/>
                        <a:ea typeface="宋体" pitchFamily="2" charset="-122"/>
                        <a:cs typeface="Courier New" panose="02070309020205020404" pitchFamily="49" charset="0"/>
                      </a:endParaRPr>
                    </a:p>
                  </a:txBody>
                  <a:tcPr marL="20928" marR="209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marL="71755" algn="l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6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一方面是旅游线路老化、接待能力不足；另一方面是旅客口味不一、经济承受能力不同。</a:t>
                      </a:r>
                      <a:endParaRPr lang="zh-CN" sz="2600" kern="100">
                        <a:effectLst/>
                        <a:latin typeface="宋体" panose="02010600030101010101" pitchFamily="2" charset="-122"/>
                        <a:ea typeface="宋体" pitchFamily="2" charset="-122"/>
                        <a:cs typeface="Courier New" panose="02070309020205020404" pitchFamily="49" charset="0"/>
                      </a:endParaRPr>
                    </a:p>
                  </a:txBody>
                  <a:tcPr marL="20928" marR="209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marL="71755" algn="l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6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句中没有逗号却直接用了分号，没有遵循从小到大的标点使用规律。应把分号改为逗号。</a:t>
                      </a:r>
                      <a:endParaRPr lang="zh-CN" sz="2600" kern="100">
                        <a:effectLst/>
                        <a:latin typeface="宋体" panose="02010600030101010101" pitchFamily="2" charset="-122"/>
                        <a:ea typeface="宋体" pitchFamily="2" charset="-122"/>
                        <a:cs typeface="Courier New" panose="02070309020205020404" pitchFamily="49" charset="0"/>
                      </a:endParaRPr>
                    </a:p>
                  </a:txBody>
                  <a:tcPr marL="20928" marR="209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20578">
                <a:tc>
                  <a:txBody>
                    <a:bodyPr vert="horz" wrap="square"/>
                    <a:lstStyle/>
                    <a:p>
                      <a:pPr marL="71755" algn="l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6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列举的各项有一项或多项包含句号时，各项末尾不能再使用分号</a:t>
                      </a:r>
                      <a:endParaRPr lang="zh-CN" sz="2600" kern="100">
                        <a:effectLst/>
                        <a:latin typeface="宋体" panose="02010600030101010101" pitchFamily="2" charset="-122"/>
                        <a:ea typeface="宋体" pitchFamily="2" charset="-122"/>
                        <a:cs typeface="Courier New" panose="02070309020205020404" pitchFamily="49" charset="0"/>
                      </a:endParaRPr>
                    </a:p>
                  </a:txBody>
                  <a:tcPr marL="20928" marR="209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marL="71755" algn="l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6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一、学习贵在自觉。要有笨鸟先飞的精神，自我加压；二、学习贵在刻苦。要有锲而不舍的精神，持之以恒</a:t>
                      </a:r>
                      <a:r>
                        <a:rPr lang="en-US" sz="2600" kern="10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……</a:t>
                      </a:r>
                      <a:endParaRPr lang="zh-CN" sz="2600" kern="100">
                        <a:effectLst/>
                        <a:latin typeface="宋体" panose="02010600030101010101" pitchFamily="2" charset="-122"/>
                        <a:ea typeface="宋体" pitchFamily="2" charset="-122"/>
                        <a:cs typeface="Courier New" panose="02070309020205020404" pitchFamily="49" charset="0"/>
                      </a:endParaRPr>
                    </a:p>
                  </a:txBody>
                  <a:tcPr marL="20928" marR="209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marL="71755" algn="l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6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既然</a:t>
                      </a:r>
                      <a:r>
                        <a:rPr lang="en-US" sz="2600" kern="10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sz="26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一、学习贵在自觉</a:t>
                      </a:r>
                      <a:r>
                        <a:rPr lang="en-US" sz="2600" kern="100" smtClea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”</a:t>
                      </a:r>
                    </a:p>
                    <a:p>
                      <a:pPr marL="71755" algn="l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en-US" sz="2600" kern="100" smtClea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sz="26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二、学习贵在刻苦</a:t>
                      </a:r>
                      <a:r>
                        <a:rPr lang="en-US" sz="2600" kern="10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”</a:t>
                      </a:r>
                      <a:r>
                        <a:rPr lang="zh-CN" sz="26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后面都已经用了句号，表明整个句子已经结束，再用分号，便会层次不清。可将句号都改为逗号，或把分号改为句号。</a:t>
                      </a:r>
                      <a:endParaRPr lang="zh-CN" sz="2600" kern="100">
                        <a:effectLst/>
                        <a:latin typeface="宋体" panose="02010600030101010101" pitchFamily="2" charset="-122"/>
                        <a:ea typeface="宋体" pitchFamily="2" charset="-122"/>
                        <a:cs typeface="Courier New" panose="02070309020205020404" pitchFamily="49" charset="0"/>
                      </a:endParaRPr>
                    </a:p>
                  </a:txBody>
                  <a:tcPr marL="20928" marR="209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mc:AlternateContent>
    <mc:Choice xmlns:p14="http://schemas.microsoft.com/office/powerpoint/2010/main" Requires="p14">
      <p:transition p14:dur="10"/>
    </mc:Choice>
    <mc:Fallback>
      <p:transition/>
    </mc:Fallback>
  </mc:AlternateContent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406575" y="693490"/>
          <a:ext cx="11305257" cy="5943600"/>
        </p:xfrm>
        <a:graphic>
          <a:graphicData uri="http://schemas.openxmlformats.org/drawingml/2006/table">
            <a:tbl>
              <a:tblPr/>
              <a:tblGrid>
                <a:gridCol w="1800199"/>
                <a:gridCol w="5557018"/>
                <a:gridCol w="3948040"/>
              </a:tblGrid>
              <a:tr h="1392936">
                <a:tc>
                  <a:txBody>
                    <a:bodyPr vert="horz" wrap="square"/>
                    <a:lstStyle/>
                    <a:p>
                      <a:pPr marL="71755" algn="l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6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简单并列分句之间不能用分号</a:t>
                      </a:r>
                      <a:endParaRPr lang="zh-CN" sz="2600" kern="100">
                        <a:effectLst/>
                        <a:latin typeface="宋体" panose="02010600030101010101" pitchFamily="2" charset="-122"/>
                        <a:ea typeface="宋体" pitchFamily="2" charset="-122"/>
                        <a:cs typeface="Courier New" panose="02070309020205020404" pitchFamily="49" charset="0"/>
                      </a:endParaRPr>
                    </a:p>
                  </a:txBody>
                  <a:tcPr marL="20090" marR="200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marL="71755" algn="l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en-US" sz="2600" kern="10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sz="26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画人画鬼</a:t>
                      </a:r>
                      <a:r>
                        <a:rPr lang="en-US" sz="2600" kern="10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”</a:t>
                      </a:r>
                      <a:r>
                        <a:rPr lang="zh-CN" sz="26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指《聊斋志异》的题材内容；它借狐鬼故事来达到</a:t>
                      </a:r>
                      <a:r>
                        <a:rPr lang="en-US" sz="2600" kern="10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sz="26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刺贪刺虐</a:t>
                      </a:r>
                      <a:r>
                        <a:rPr lang="en-US" sz="2600" kern="10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”</a:t>
                      </a:r>
                      <a:r>
                        <a:rPr lang="zh-CN" sz="26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的目的。</a:t>
                      </a:r>
                      <a:endParaRPr lang="zh-CN" sz="2600" kern="100">
                        <a:effectLst/>
                        <a:latin typeface="宋体" panose="02010600030101010101" pitchFamily="2" charset="-122"/>
                        <a:ea typeface="宋体" pitchFamily="2" charset="-122"/>
                        <a:cs typeface="Courier New" panose="02070309020205020404" pitchFamily="49" charset="0"/>
                      </a:endParaRPr>
                    </a:p>
                  </a:txBody>
                  <a:tcPr marL="20090" marR="200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marL="71755" algn="l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6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句中仅是两个简单的分句，不必使用分号，分号应改为逗号。</a:t>
                      </a:r>
                      <a:endParaRPr lang="zh-CN" sz="2600" kern="100">
                        <a:effectLst/>
                        <a:latin typeface="宋体" panose="02010600030101010101" pitchFamily="2" charset="-122"/>
                        <a:ea typeface="宋体" pitchFamily="2" charset="-122"/>
                        <a:cs typeface="Courier New" panose="02070309020205020404" pitchFamily="49" charset="0"/>
                      </a:endParaRPr>
                    </a:p>
                  </a:txBody>
                  <a:tcPr marL="20090" marR="200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7053">
                <a:tc>
                  <a:txBody>
                    <a:bodyPr vert="horz" wrap="square"/>
                    <a:lstStyle/>
                    <a:p>
                      <a:pPr marL="71755" algn="l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6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分说与总说的句子之间不能用分号</a:t>
                      </a:r>
                      <a:endParaRPr lang="zh-CN" sz="2600" kern="100">
                        <a:effectLst/>
                        <a:latin typeface="宋体" panose="02010600030101010101" pitchFamily="2" charset="-122"/>
                        <a:ea typeface="宋体" pitchFamily="2" charset="-122"/>
                        <a:cs typeface="Courier New" panose="02070309020205020404" pitchFamily="49" charset="0"/>
                      </a:endParaRPr>
                    </a:p>
                  </a:txBody>
                  <a:tcPr marL="20090" marR="200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marL="71755" algn="l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6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证券交易所内那些穿红马甲的便是经纪人，穿黄马甲的则是管理和服务人员；这是全世界都统一的。</a:t>
                      </a:r>
                      <a:endParaRPr lang="zh-CN" sz="2600" kern="100">
                        <a:effectLst/>
                        <a:latin typeface="宋体" panose="02010600030101010101" pitchFamily="2" charset="-122"/>
                        <a:ea typeface="宋体" pitchFamily="2" charset="-122"/>
                        <a:cs typeface="Courier New" panose="02070309020205020404" pitchFamily="49" charset="0"/>
                      </a:endParaRPr>
                    </a:p>
                  </a:txBody>
                  <a:tcPr marL="20090" marR="200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marL="71755" algn="l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6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最后一个分句是总说，故分号应改为冒号。</a:t>
                      </a:r>
                      <a:endParaRPr lang="zh-CN" sz="2600" kern="100">
                        <a:effectLst/>
                        <a:latin typeface="宋体" panose="02010600030101010101" pitchFamily="2" charset="-122"/>
                        <a:ea typeface="宋体" pitchFamily="2" charset="-122"/>
                        <a:cs typeface="Courier New" panose="02070309020205020404" pitchFamily="49" charset="0"/>
                      </a:endParaRPr>
                    </a:p>
                  </a:txBody>
                  <a:tcPr marL="20090" marR="200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30549">
                <a:tc>
                  <a:txBody>
                    <a:bodyPr vert="horz" wrap="square"/>
                    <a:lstStyle/>
                    <a:p>
                      <a:pPr marL="71755" algn="l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6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非并列的单重复句的分句之间不能用分号</a:t>
                      </a:r>
                      <a:endParaRPr lang="zh-CN" sz="2600" kern="100">
                        <a:effectLst/>
                        <a:latin typeface="宋体" panose="02010600030101010101" pitchFamily="2" charset="-122"/>
                        <a:ea typeface="宋体" pitchFamily="2" charset="-122"/>
                        <a:cs typeface="Courier New" panose="02070309020205020404" pitchFamily="49" charset="0"/>
                      </a:endParaRPr>
                    </a:p>
                  </a:txBody>
                  <a:tcPr marL="20090" marR="200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marL="71755" algn="l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6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南广河没有金沙江那样磅礴的气势；但是金沙江也难得有南广河如此安逸的情怀。</a:t>
                      </a:r>
                      <a:endParaRPr lang="zh-CN" sz="2600" kern="100">
                        <a:effectLst/>
                        <a:latin typeface="宋体" panose="02010600030101010101" pitchFamily="2" charset="-122"/>
                        <a:ea typeface="宋体" pitchFamily="2" charset="-122"/>
                        <a:cs typeface="Courier New" panose="02070309020205020404" pitchFamily="49" charset="0"/>
                      </a:endParaRPr>
                    </a:p>
                  </a:txBody>
                  <a:tcPr marL="20090" marR="200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marL="71755" algn="l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6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转折复句，非并列的单重复句，其中的分号要改为逗号，非并列的多重复句才可以用分号。</a:t>
                      </a:r>
                      <a:endParaRPr lang="zh-CN" sz="2600" kern="100">
                        <a:effectLst/>
                        <a:latin typeface="宋体" panose="02010600030101010101" pitchFamily="2" charset="-122"/>
                        <a:ea typeface="宋体" pitchFamily="2" charset="-122"/>
                        <a:cs typeface="Courier New" panose="02070309020205020404" pitchFamily="49" charset="0"/>
                      </a:endParaRPr>
                    </a:p>
                  </a:txBody>
                  <a:tcPr marL="20090" marR="200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mc:AlternateContent>
    <mc:Choice xmlns:p14="http://schemas.microsoft.com/office/powerpoint/2010/main" Requires="p14">
      <p:transition p14:dur="10"/>
    </mc:Choice>
    <mc:Fallback>
      <p:transition/>
    </mc:Fallback>
  </mc:AlternateContent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/>
          <p:cNvSpPr/>
          <p:nvPr/>
        </p:nvSpPr>
        <p:spPr>
          <a:xfrm>
            <a:off x="389206" y="909514"/>
            <a:ext cx="11412000" cy="492440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zh-CN" altLang="zh-CN" sz="2600" b="1" kern="10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知识理解</a:t>
            </a:r>
            <a:r>
              <a:rPr lang="en-US" altLang="zh-CN" sz="2600" b="1" kern="100">
                <a:solidFill>
                  <a:srgbClr val="0000FF"/>
                </a:solidFill>
                <a:latin typeface="微软雅黑" panose="020b0503020204020204" charset="-122"/>
                <a:cs typeface="Times New Roman" panose="02020603050405020304" pitchFamily="18" charset="0"/>
              </a:rPr>
              <a:t>3</a:t>
            </a:r>
            <a:r>
              <a:rPr lang="zh-CN" altLang="zh-CN" sz="2600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　下列各句中，分号使用不正确的一项是</a:t>
            </a:r>
            <a:endParaRPr lang="zh-CN" altLang="zh-CN" sz="1050" kern="10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2600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A.</a:t>
            </a:r>
            <a:r>
              <a:rPr lang="zh-CN" altLang="zh-CN" sz="2600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他的神色，还是那么的安详；他的举止，还是那么的凝重。</a:t>
            </a:r>
            <a:endParaRPr lang="zh-CN" altLang="zh-CN" sz="1050" kern="10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2600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B.</a:t>
            </a:r>
            <a:r>
              <a:rPr lang="zh-CN" altLang="zh-CN" sz="2600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做要靠想来指导；想要靠做来证明。</a:t>
            </a:r>
            <a:endParaRPr lang="zh-CN" altLang="zh-CN" sz="1050" kern="10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2600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C.</a:t>
            </a:r>
            <a:r>
              <a:rPr lang="zh-CN" altLang="zh-CN" sz="2600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经验告诉我们：天上的薄云，往往是天气晴朗的象征；那种低而厚密的</a:t>
            </a:r>
            <a:r>
              <a:rPr lang="zh-CN" altLang="zh-CN" sz="2600" kern="100" smtClean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云</a:t>
            </a:r>
            <a:endParaRPr lang="en-US" altLang="zh-CN" sz="2600" kern="100" smtClean="0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2600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 </a:t>
            </a:r>
            <a:r>
              <a:rPr lang="en-US" altLang="zh-CN" sz="2600" kern="100" smtClean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   </a:t>
            </a:r>
            <a:r>
              <a:rPr lang="zh-CN" altLang="zh-CN" sz="2600" kern="100" smtClean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层</a:t>
            </a:r>
            <a:r>
              <a:rPr lang="zh-CN" altLang="zh-CN" sz="2600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，常常是阴雨风雪的预兆。</a:t>
            </a:r>
            <a:endParaRPr lang="zh-CN" altLang="zh-CN" sz="1050" kern="10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2600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D.</a:t>
            </a:r>
            <a:r>
              <a:rPr lang="zh-CN" altLang="zh-CN" sz="2600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我国公民，不分民族、种族、性别、职业、家庭出身、宗教信仰、教育</a:t>
            </a:r>
            <a:r>
              <a:rPr lang="zh-CN" altLang="zh-CN" sz="2600" kern="100" smtClean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程</a:t>
            </a:r>
            <a:endParaRPr lang="en-US" altLang="zh-CN" sz="2600" kern="100" smtClean="0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2600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 </a:t>
            </a:r>
            <a:r>
              <a:rPr lang="en-US" altLang="zh-CN" sz="2600" kern="100" smtClean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   </a:t>
            </a:r>
            <a:r>
              <a:rPr lang="zh-CN" altLang="zh-CN" sz="2600" kern="100" smtClean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度</a:t>
            </a:r>
            <a:r>
              <a:rPr lang="zh-CN" altLang="zh-CN" sz="2600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、财产状况、居住期限，都有选举权和被选举权；但是依照法律被</a:t>
            </a:r>
            <a:r>
              <a:rPr lang="zh-CN" altLang="zh-CN" sz="2600" kern="100" smtClean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剥夺</a:t>
            </a:r>
            <a:endParaRPr lang="en-US" altLang="zh-CN" sz="2600" kern="100" smtClean="0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2600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 </a:t>
            </a:r>
            <a:r>
              <a:rPr lang="en-US" altLang="zh-CN" sz="2600" kern="100" smtClean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   </a:t>
            </a:r>
            <a:r>
              <a:rPr lang="zh-CN" altLang="zh-CN" sz="2600" kern="100" smtClean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政治权利</a:t>
            </a:r>
            <a:r>
              <a:rPr lang="zh-CN" altLang="zh-CN" sz="2600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的人除外。</a:t>
            </a:r>
            <a:endParaRPr lang="zh-CN" altLang="zh-CN" sz="1050" kern="10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62558" y="2072687"/>
            <a:ext cx="736099" cy="7540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4300" b="1">
                <a:solidFill>
                  <a:srgbClr val="C0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√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/>
        </p:nvSpPr>
        <p:spPr>
          <a:xfrm>
            <a:off x="334566" y="1392659"/>
            <a:ext cx="11521280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zh-CN" altLang="zh-CN" sz="2600" b="1" kern="10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解析</a:t>
            </a:r>
            <a:r>
              <a:rPr lang="zh-CN" altLang="zh-CN" sz="2600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　</a:t>
            </a:r>
            <a:r>
              <a:rPr lang="en-US" altLang="zh-CN" sz="2600" kern="100">
                <a:solidFill>
                  <a:srgbClr val="000000"/>
                </a:solidFill>
                <a:latin typeface="Times New Roman" panose="02020603050405020304" pitchFamily="18" charset="0"/>
                <a:cs typeface="Courier New" panose="02070309020205020404" pitchFamily="49" charset="0"/>
              </a:rPr>
              <a:t>A</a:t>
            </a:r>
            <a:r>
              <a:rPr lang="zh-CN" altLang="zh-CN" sz="2600" kern="1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项并列分句内部有了逗号，分句间可以用分号</a:t>
            </a:r>
            <a:r>
              <a:rPr lang="zh-CN" altLang="zh-CN" sz="2600" kern="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600" kern="1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2600" kern="100" smtClean="0">
                <a:solidFill>
                  <a:srgbClr val="000000"/>
                </a:solidFill>
                <a:latin typeface="Times New Roman" panose="02020603050405020304" pitchFamily="18" charset="0"/>
                <a:cs typeface="Courier New" panose="02070309020205020404" pitchFamily="49" charset="0"/>
              </a:rPr>
              <a:t>B</a:t>
            </a:r>
            <a:r>
              <a:rPr lang="zh-CN" altLang="zh-CN" sz="2600" kern="1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项并列分句内部没有逗号不能直接用分号，应把分号改为逗号</a:t>
            </a:r>
            <a:r>
              <a:rPr lang="zh-CN" altLang="zh-CN" sz="2600" kern="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600" kern="1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2600" kern="100" smtClean="0">
                <a:solidFill>
                  <a:srgbClr val="000000"/>
                </a:solidFill>
                <a:latin typeface="Times New Roman" panose="02020603050405020304" pitchFamily="18" charset="0"/>
                <a:cs typeface="Courier New" panose="02070309020205020404" pitchFamily="49" charset="0"/>
              </a:rPr>
              <a:t>C</a:t>
            </a:r>
            <a:r>
              <a:rPr lang="zh-CN" altLang="zh-CN" sz="2600" kern="1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项如果是以复句形式充当句子的宾语，而宾语前面又用了冒号，那么分句内部也可用分号</a:t>
            </a:r>
            <a:r>
              <a:rPr lang="zh-CN" altLang="zh-CN" sz="2600" kern="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600" kern="1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2600" kern="100" smtClean="0">
                <a:solidFill>
                  <a:srgbClr val="000000"/>
                </a:solidFill>
                <a:latin typeface="Times New Roman" panose="02020603050405020304" pitchFamily="18" charset="0"/>
                <a:cs typeface="Courier New" panose="02070309020205020404" pitchFamily="49" charset="0"/>
              </a:rPr>
              <a:t>D</a:t>
            </a:r>
            <a:r>
              <a:rPr lang="zh-CN" altLang="zh-CN" sz="2600" kern="1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项非并列关系</a:t>
            </a:r>
            <a:r>
              <a:rPr lang="en-US" altLang="zh-CN" sz="2600" kern="100">
                <a:solidFill>
                  <a:srgbClr val="000000"/>
                </a:solidFill>
                <a:latin typeface="Times New Roman" panose="02020603050405020304" pitchFamily="18" charset="0"/>
                <a:cs typeface="Courier New" panose="02070309020205020404" pitchFamily="49" charset="0"/>
              </a:rPr>
              <a:t>(</a:t>
            </a:r>
            <a:r>
              <a:rPr lang="zh-CN" altLang="zh-CN" sz="2600" kern="1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如转折关系、因果关系等</a:t>
            </a:r>
            <a:r>
              <a:rPr lang="en-US" altLang="zh-CN" sz="2600" kern="100">
                <a:solidFill>
                  <a:srgbClr val="000000"/>
                </a:solidFill>
                <a:latin typeface="Times New Roman" panose="02020603050405020304" pitchFamily="18" charset="0"/>
                <a:cs typeface="Courier New" panose="02070309020205020404" pitchFamily="49" charset="0"/>
              </a:rPr>
              <a:t>)</a:t>
            </a:r>
            <a:r>
              <a:rPr lang="zh-CN" altLang="zh-CN" sz="2600" kern="1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的多重复句，第一层的分界处也要用分号。</a:t>
            </a:r>
            <a:endParaRPr lang="zh-CN" altLang="zh-CN" sz="1050" kern="10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225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/>
          <p:cNvSpPr/>
          <p:nvPr/>
        </p:nvSpPr>
        <p:spPr>
          <a:xfrm>
            <a:off x="389206" y="1413570"/>
            <a:ext cx="11412000" cy="184855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zh-CN" altLang="zh-CN" sz="2600" b="1" kern="100">
                <a:solidFill>
                  <a:srgbClr val="0000FF"/>
                </a:solidFill>
                <a:latin typeface="宋体" panose="02010600030101010101" pitchFamily="2" charset="-122"/>
                <a:ea typeface="微软雅黑" panose="020b0503020204020204" charset="-122"/>
                <a:cs typeface="Times New Roman" panose="02020603050405020304" pitchFamily="18" charset="0"/>
              </a:rPr>
              <a:t>二、句号、问号、叹号</a:t>
            </a:r>
            <a:endParaRPr lang="zh-CN" altLang="zh-CN" sz="1050" kern="10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zh-CN" altLang="zh-CN" sz="2600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句号表示陈述语气，问号表示疑问语气，叹号表示感叹语气。我们要特别关注问号使用的注意事项。</a:t>
            </a:r>
            <a:endParaRPr lang="zh-CN" altLang="zh-CN" sz="1050" kern="10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10"/>
    </mc:Choice>
    <mc:Fallback>
      <p:transition/>
    </mc:Fallback>
  </mc:AlternateContent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/>
        </p:nvSpPr>
        <p:spPr>
          <a:xfrm>
            <a:off x="406574" y="117426"/>
            <a:ext cx="11449272" cy="6924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ct val="0"/>
              </a:spcAft>
            </a:pPr>
            <a:r>
              <a:rPr lang="zh-CN" altLang="zh-CN" sz="2600" b="1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问号使用注意事项</a:t>
            </a:r>
            <a:endParaRPr lang="zh-CN" altLang="zh-CN" sz="1050" kern="10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478582" y="837506"/>
          <a:ext cx="11233248" cy="5666232"/>
        </p:xfrm>
        <a:graphic>
          <a:graphicData uri="http://schemas.openxmlformats.org/drawingml/2006/table">
            <a:tbl>
              <a:tblPr/>
              <a:tblGrid>
                <a:gridCol w="1368152"/>
                <a:gridCol w="4248472"/>
                <a:gridCol w="5616624"/>
              </a:tblGrid>
              <a:tr h="235293"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ct val="0"/>
                        </a:spcAft>
                      </a:pPr>
                      <a:r>
                        <a:rPr lang="zh-CN" sz="2600" kern="10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注意事项</a:t>
                      </a:r>
                      <a:endParaRPr lang="zh-CN" sz="2600" kern="100">
                        <a:effectLst/>
                        <a:latin typeface="宋体" panose="02010600030101010101" pitchFamily="2" charset="-122"/>
                        <a:ea typeface="宋体" pitchFamily="2" charset="-122"/>
                        <a:cs typeface="Courier New" panose="02070309020205020404" pitchFamily="49" charset="0"/>
                      </a:endParaRPr>
                    </a:p>
                  </a:txBody>
                  <a:tcPr marL="13575" marR="135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ct val="0"/>
                        </a:spcAft>
                      </a:pPr>
                      <a:r>
                        <a:rPr lang="zh-CN" sz="26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典</a:t>
                      </a:r>
                      <a:r>
                        <a:rPr lang="zh-CN" sz="2600" kern="10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Times New Roman" panose="02020603050405020304" pitchFamily="18" charset="0"/>
                          <a:cs typeface="Courier New" panose="02070309020205020404" pitchFamily="49" charset="0"/>
                        </a:rPr>
                        <a:t> </a:t>
                      </a:r>
                      <a:r>
                        <a:rPr lang="zh-CN" sz="26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例</a:t>
                      </a:r>
                      <a:endParaRPr lang="zh-CN" sz="2600" kern="100">
                        <a:effectLst/>
                        <a:latin typeface="宋体" panose="02010600030101010101" pitchFamily="2" charset="-122"/>
                        <a:ea typeface="宋体" pitchFamily="2" charset="-122"/>
                        <a:cs typeface="Courier New" panose="02070309020205020404" pitchFamily="49" charset="0"/>
                      </a:endParaRPr>
                    </a:p>
                  </a:txBody>
                  <a:tcPr marL="13575" marR="135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ct val="0"/>
                        </a:spcAft>
                      </a:pPr>
                      <a:r>
                        <a:rPr lang="zh-CN" sz="26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剖</a:t>
                      </a:r>
                      <a:r>
                        <a:rPr lang="zh-CN" sz="2600" kern="10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Times New Roman" panose="02020603050405020304" pitchFamily="18" charset="0"/>
                          <a:cs typeface="Courier New" panose="02070309020205020404" pitchFamily="49" charset="0"/>
                        </a:rPr>
                        <a:t> </a:t>
                      </a:r>
                      <a:r>
                        <a:rPr lang="zh-CN" sz="26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析</a:t>
                      </a:r>
                      <a:endParaRPr lang="zh-CN" sz="2600" kern="100">
                        <a:effectLst/>
                        <a:latin typeface="宋体" panose="02010600030101010101" pitchFamily="2" charset="-122"/>
                        <a:ea typeface="宋体" pitchFamily="2" charset="-122"/>
                        <a:cs typeface="Courier New" panose="02070309020205020404" pitchFamily="49" charset="0"/>
                      </a:endParaRPr>
                    </a:p>
                  </a:txBody>
                  <a:tcPr marL="13575" marR="135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47053">
                <a:tc>
                  <a:txBody>
                    <a:bodyPr vert="horz" wrap="square"/>
                    <a:lstStyle/>
                    <a:p>
                      <a:pPr marL="71755" algn="l">
                        <a:lnSpc>
                          <a:spcPct val="130000"/>
                        </a:lnSpc>
                        <a:spcAft>
                          <a:spcPct val="0"/>
                        </a:spcAft>
                      </a:pPr>
                      <a:r>
                        <a:rPr lang="zh-CN" sz="26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非疑问句不能用问号</a:t>
                      </a:r>
                      <a:endParaRPr lang="zh-CN" sz="2600" kern="100">
                        <a:effectLst/>
                        <a:latin typeface="宋体" panose="02010600030101010101" pitchFamily="2" charset="-122"/>
                        <a:ea typeface="宋体" pitchFamily="2" charset="-122"/>
                        <a:cs typeface="Courier New" panose="02070309020205020404" pitchFamily="49" charset="0"/>
                      </a:endParaRPr>
                    </a:p>
                  </a:txBody>
                  <a:tcPr marL="13575" marR="135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marL="71755" algn="l">
                        <a:lnSpc>
                          <a:spcPct val="130000"/>
                        </a:lnSpc>
                        <a:spcAft>
                          <a:spcPct val="0"/>
                        </a:spcAft>
                      </a:pPr>
                      <a:r>
                        <a:rPr lang="zh-CN" sz="26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要在城西修建立交桥的消息传出后，许多人都非常关心这座立交桥将怎么建？那里的近千株树木将怎么办？</a:t>
                      </a:r>
                      <a:endParaRPr lang="zh-CN" sz="2600" kern="100">
                        <a:effectLst/>
                        <a:latin typeface="宋体" panose="02010600030101010101" pitchFamily="2" charset="-122"/>
                        <a:ea typeface="宋体" pitchFamily="2" charset="-122"/>
                        <a:cs typeface="Courier New" panose="02070309020205020404" pitchFamily="49" charset="0"/>
                      </a:endParaRPr>
                    </a:p>
                  </a:txBody>
                  <a:tcPr marL="13575" marR="135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marL="71755" algn="l">
                        <a:lnSpc>
                          <a:spcPct val="130000"/>
                        </a:lnSpc>
                        <a:spcAft>
                          <a:spcPct val="0"/>
                        </a:spcAft>
                      </a:pPr>
                      <a:r>
                        <a:rPr lang="en-US" sz="2600" kern="10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sz="26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这座立交桥将怎么建</a:t>
                      </a:r>
                      <a:r>
                        <a:rPr lang="en-US" sz="2600" kern="10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”“</a:t>
                      </a:r>
                      <a:r>
                        <a:rPr lang="zh-CN" sz="26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那里的近千株树木将怎么办</a:t>
                      </a:r>
                      <a:r>
                        <a:rPr lang="en-US" sz="2600" kern="10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”</a:t>
                      </a:r>
                      <a:r>
                        <a:rPr lang="zh-CN" sz="26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两个句子并不是表示疑问，而是作</a:t>
                      </a:r>
                      <a:r>
                        <a:rPr lang="en-US" sz="2600" kern="10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sz="26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关心</a:t>
                      </a:r>
                      <a:r>
                        <a:rPr lang="en-US" sz="2600" kern="10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”</a:t>
                      </a:r>
                      <a:r>
                        <a:rPr lang="zh-CN" sz="26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的宾语。故句中的两个问号应依次改为逗号、句号。</a:t>
                      </a:r>
                      <a:endParaRPr lang="zh-CN" sz="2600" kern="100">
                        <a:effectLst/>
                        <a:latin typeface="宋体" panose="02010600030101010101" pitchFamily="2" charset="-122"/>
                        <a:ea typeface="宋体" pitchFamily="2" charset="-122"/>
                        <a:cs typeface="Courier New" panose="02070309020205020404" pitchFamily="49" charset="0"/>
                      </a:endParaRPr>
                    </a:p>
                  </a:txBody>
                  <a:tcPr marL="13575" marR="135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64699">
                <a:tc>
                  <a:txBody>
                    <a:bodyPr vert="horz" wrap="square"/>
                    <a:lstStyle/>
                    <a:p>
                      <a:pPr marL="71755" algn="l">
                        <a:lnSpc>
                          <a:spcPct val="130000"/>
                        </a:lnSpc>
                        <a:spcAft>
                          <a:spcPct val="0"/>
                        </a:spcAft>
                      </a:pPr>
                      <a:r>
                        <a:rPr lang="zh-CN" sz="26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选择问句中间不能用问号</a:t>
                      </a:r>
                      <a:endParaRPr lang="zh-CN" sz="2600" kern="100">
                        <a:effectLst/>
                        <a:latin typeface="宋体" panose="02010600030101010101" pitchFamily="2" charset="-122"/>
                        <a:ea typeface="宋体" pitchFamily="2" charset="-122"/>
                        <a:cs typeface="Courier New" panose="02070309020205020404" pitchFamily="49" charset="0"/>
                      </a:endParaRPr>
                    </a:p>
                  </a:txBody>
                  <a:tcPr marL="13575" marR="135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marL="71755" algn="l">
                        <a:lnSpc>
                          <a:spcPct val="130000"/>
                        </a:lnSpc>
                        <a:spcAft>
                          <a:spcPct val="0"/>
                        </a:spcAft>
                      </a:pPr>
                      <a:r>
                        <a:rPr lang="zh-CN" sz="26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今天去呢？还是明天去呢？我实在拿不定主意。</a:t>
                      </a:r>
                      <a:endParaRPr lang="zh-CN" sz="2600" kern="100">
                        <a:effectLst/>
                        <a:latin typeface="宋体" panose="02010600030101010101" pitchFamily="2" charset="-122"/>
                        <a:ea typeface="宋体" pitchFamily="2" charset="-122"/>
                        <a:cs typeface="Courier New" panose="02070309020205020404" pitchFamily="49" charset="0"/>
                      </a:endParaRPr>
                    </a:p>
                  </a:txBody>
                  <a:tcPr marL="13575" marR="135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marL="71755" algn="l">
                        <a:lnSpc>
                          <a:spcPct val="130000"/>
                        </a:lnSpc>
                        <a:spcAft>
                          <a:spcPct val="0"/>
                        </a:spcAft>
                      </a:pPr>
                      <a:r>
                        <a:rPr lang="zh-CN" sz="26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选择问句虽然包含两个或两个以上的选择项，但仍然是一个完整的句子，表达一个完整的意思，因而只能在最后一个选项的末尾用一个问号，句中各项之间应用逗号。</a:t>
                      </a:r>
                      <a:endParaRPr lang="zh-CN" sz="2600" kern="100">
                        <a:effectLst/>
                        <a:latin typeface="宋体" panose="02010600030101010101" pitchFamily="2" charset="-122"/>
                        <a:ea typeface="宋体" pitchFamily="2" charset="-122"/>
                        <a:cs typeface="Courier New" panose="02070309020205020404" pitchFamily="49" charset="0"/>
                      </a:endParaRPr>
                    </a:p>
                  </a:txBody>
                  <a:tcPr marL="13575" marR="135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mc:AlternateContent>
    <mc:Choice xmlns:p14="http://schemas.microsoft.com/office/powerpoint/2010/main" Requires="p14">
      <p:transition p14:dur="10"/>
    </mc:Choice>
    <mc:Fallback>
      <p:transition/>
    </mc:Fallback>
  </mc:AlternateContent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478582" y="1989634"/>
          <a:ext cx="11233249" cy="1188720"/>
        </p:xfrm>
        <a:graphic>
          <a:graphicData uri="http://schemas.openxmlformats.org/drawingml/2006/table">
            <a:tbl>
              <a:tblPr/>
              <a:tblGrid>
                <a:gridCol w="1872208"/>
                <a:gridCol w="4536504"/>
                <a:gridCol w="4824537"/>
              </a:tblGrid>
              <a:tr h="705880">
                <a:tc>
                  <a:txBody>
                    <a:bodyPr vert="horz" wrap="square"/>
                    <a:lstStyle/>
                    <a:p>
                      <a:pPr marL="71755" algn="l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6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倒装句之间不能用问号</a:t>
                      </a:r>
                      <a:endParaRPr lang="zh-CN" sz="2600" kern="100">
                        <a:effectLst/>
                        <a:latin typeface="宋体" panose="02010600030101010101" pitchFamily="2" charset="-122"/>
                        <a:ea typeface="宋体" pitchFamily="2" charset="-122"/>
                        <a:cs typeface="Courier New" panose="02070309020205020404" pitchFamily="49" charset="0"/>
                      </a:endParaRPr>
                    </a:p>
                  </a:txBody>
                  <a:tcPr marL="13575" marR="135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marL="71755" algn="l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en-US" sz="2600" kern="10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sz="26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这究竟是怎么回事呢？同志们。</a:t>
                      </a:r>
                      <a:r>
                        <a:rPr lang="en-US" sz="2600" kern="10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”</a:t>
                      </a:r>
                      <a:r>
                        <a:rPr lang="zh-CN" sz="26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厂长严肃地说。</a:t>
                      </a:r>
                      <a:endParaRPr lang="zh-CN" sz="2600" kern="100">
                        <a:effectLst/>
                        <a:latin typeface="宋体" panose="02010600030101010101" pitchFamily="2" charset="-122"/>
                        <a:ea typeface="宋体" pitchFamily="2" charset="-122"/>
                        <a:cs typeface="Courier New" panose="02070309020205020404" pitchFamily="49" charset="0"/>
                      </a:endParaRPr>
                    </a:p>
                  </a:txBody>
                  <a:tcPr marL="13575" marR="135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marL="71755" algn="l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6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引号内属于成分倒置，问号只能放在问句的最后，中间用逗号。</a:t>
                      </a:r>
                      <a:endParaRPr lang="zh-CN" sz="2600" kern="100">
                        <a:effectLst/>
                        <a:latin typeface="宋体" panose="02010600030101010101" pitchFamily="2" charset="-122"/>
                        <a:ea typeface="宋体" pitchFamily="2" charset="-122"/>
                        <a:cs typeface="Courier New" panose="02070309020205020404" pitchFamily="49" charset="0"/>
                      </a:endParaRPr>
                    </a:p>
                  </a:txBody>
                  <a:tcPr marL="13575" marR="135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mc:AlternateContent>
    <mc:Choice xmlns:p14="http://schemas.microsoft.com/office/powerpoint/2010/main" Requires="p14">
      <p:transition p14:dur="10"/>
    </mc:Choice>
    <mc:Fallback>
      <p:transition/>
    </mc:Fallback>
  </mc:AlternateContent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矩形 8"/>
          <p:cNvSpPr/>
          <p:nvPr/>
        </p:nvSpPr>
        <p:spPr>
          <a:xfrm>
            <a:off x="1099746" y="1641303"/>
            <a:ext cx="9965521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626110" algn="just">
              <a:lnSpc>
                <a:spcPct val="150000"/>
              </a:lnSpc>
            </a:pPr>
            <a:r>
              <a:rPr lang="en-US" altLang="zh-CN" sz="2600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2019</a:t>
            </a:r>
            <a:r>
              <a:rPr lang="zh-CN" altLang="zh-CN" sz="2600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年全国卷</a:t>
            </a:r>
            <a:r>
              <a:rPr lang="en-US" altLang="zh-CN" sz="2600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Ⅱ</a:t>
            </a:r>
            <a:r>
              <a:rPr lang="zh-CN" altLang="zh-CN" sz="2600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考查了标点符号中</a:t>
            </a:r>
            <a:r>
              <a:rPr lang="en-US" altLang="zh-CN" sz="2600" kern="100">
                <a:solidFill>
                  <a:srgbClr val="000000"/>
                </a:solidFill>
                <a:latin typeface="+mj-ea"/>
                <a:ea typeface="+mj-ea"/>
              </a:rPr>
              <a:t>“</a:t>
            </a:r>
            <a:r>
              <a:rPr lang="zh-CN" altLang="zh-CN" sz="2600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引号</a:t>
            </a:r>
            <a:r>
              <a:rPr lang="en-US" altLang="zh-CN" sz="2600" kern="100">
                <a:solidFill>
                  <a:srgbClr val="000000"/>
                </a:solidFill>
                <a:latin typeface="+mj-ea"/>
                <a:ea typeface="+mj-ea"/>
              </a:rPr>
              <a:t>”</a:t>
            </a:r>
            <a:r>
              <a:rPr lang="zh-CN" altLang="zh-CN" sz="2600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的作用，着实给了考生一个措手不及。这就告诉我们：复习应全面，不要漏掉任何一个考点。标点符号看似很小，可它却是语文学习的基本功之一。虽说该类题分值不高，难度不大，但也不可轻视。只要我们掌握住标点符号的基本用法，再辅以对句意、段意的理解，以及有效训练，拿下该题易如反掌。</a:t>
            </a:r>
          </a:p>
        </p:txBody>
      </p:sp>
      <p:sp>
        <p:nvSpPr>
          <p:cNvPr id="5" name="矩形 4"/>
          <p:cNvSpPr/>
          <p:nvPr/>
        </p:nvSpPr>
        <p:spPr>
          <a:xfrm>
            <a:off x="875206" y="1485578"/>
            <a:ext cx="10440000" cy="3899724"/>
          </a:xfrm>
          <a:prstGeom prst="rect">
            <a:avLst/>
          </a:prstGeom>
          <a:noFill/>
          <a:ln w="6350">
            <a:solidFill>
              <a:schemeClr val="tx1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838622" y="806503"/>
            <a:ext cx="1851789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2600" b="1">
                <a:solidFill>
                  <a:prstClr val="black"/>
                </a:solidFill>
                <a:latin typeface="Impact" panose="020b0806030902050204" pitchFamily="34" charset="0"/>
                <a:ea typeface="微软雅黑" panose="020b0503020204020204" charset="-122"/>
                <a:cs typeface="宋体" panose="02010600030101010101" pitchFamily="2" charset="-122"/>
              </a:rPr>
              <a:t>任务情境：</a:t>
            </a:r>
            <a:endParaRPr lang="en-US" altLang="zh-CN" sz="2600" b="1">
              <a:solidFill>
                <a:prstClr val="black"/>
              </a:solidFill>
              <a:latin typeface="Impact" panose="020b0806030902050204" pitchFamily="34" charset="0"/>
              <a:ea typeface="微软雅黑" panose="020b0503020204020204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10"/>
    </mc:Choice>
    <mc:Fallback>
      <p:transition/>
    </mc:Fallback>
  </mc:AlternateContent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/>
        </p:nvSpPr>
        <p:spPr>
          <a:xfrm>
            <a:off x="406574" y="1560776"/>
            <a:ext cx="11377264" cy="30931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zh-CN" altLang="zh-CN" sz="2600" b="1" kern="10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知识理解</a:t>
            </a:r>
            <a:r>
              <a:rPr lang="en-US" altLang="zh-CN" sz="2600" b="1" kern="100">
                <a:solidFill>
                  <a:srgbClr val="0000FF"/>
                </a:solidFill>
                <a:latin typeface="微软雅黑" panose="020b0503020204020204" charset="-122"/>
                <a:cs typeface="Times New Roman" panose="02020603050405020304" pitchFamily="18" charset="0"/>
              </a:rPr>
              <a:t>4</a:t>
            </a:r>
            <a:r>
              <a:rPr lang="zh-CN" altLang="zh-CN" sz="2600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　下列各句中，问号使用正确的一项是</a:t>
            </a:r>
            <a:endParaRPr lang="zh-CN" altLang="zh-CN" sz="1050" kern="10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2600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A.</a:t>
            </a:r>
            <a:r>
              <a:rPr lang="zh-CN" altLang="zh-CN" sz="2600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景区内票价由谁定、如何定、定多少？都需要充分论证。</a:t>
            </a:r>
            <a:endParaRPr lang="zh-CN" altLang="zh-CN" sz="1050" kern="10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2600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B.</a:t>
            </a:r>
            <a:r>
              <a:rPr lang="zh-CN" altLang="zh-CN" sz="2600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这到底是什么原因？是他的体型？他的亲切？还是他的什么？</a:t>
            </a:r>
            <a:endParaRPr lang="zh-CN" altLang="zh-CN" sz="1050" kern="10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2600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C.</a:t>
            </a:r>
            <a:r>
              <a:rPr lang="zh-CN" altLang="zh-CN" sz="2600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除了你能去，谁还能去呢？他吗？他能去吗？我看他不行吧？</a:t>
            </a:r>
            <a:endParaRPr lang="zh-CN" altLang="zh-CN" sz="1050" kern="10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2600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D.</a:t>
            </a:r>
            <a:r>
              <a:rPr lang="zh-CN" altLang="zh-CN" sz="2600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到底要怎样呢？你。</a:t>
            </a:r>
            <a:endParaRPr lang="zh-CN" altLang="zh-CN" sz="1050" kern="10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88685" y="3320052"/>
            <a:ext cx="736099" cy="6855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4300" b="1">
                <a:solidFill>
                  <a:srgbClr val="C0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√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406574" y="981522"/>
            <a:ext cx="11377264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zh-CN" altLang="zh-CN" sz="2600" b="1" kern="10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解析</a:t>
            </a:r>
            <a:r>
              <a:rPr lang="zh-CN" altLang="zh-CN" sz="2600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　</a:t>
            </a:r>
            <a:r>
              <a:rPr lang="en-US" altLang="zh-CN" sz="2600" kern="100">
                <a:solidFill>
                  <a:srgbClr val="000000"/>
                </a:solidFill>
                <a:latin typeface="Times New Roman" panose="02020603050405020304" pitchFamily="18" charset="0"/>
                <a:cs typeface="Courier New" panose="02070309020205020404" pitchFamily="49" charset="0"/>
              </a:rPr>
              <a:t>A</a:t>
            </a:r>
            <a:r>
              <a:rPr lang="zh-CN" altLang="zh-CN" sz="2600" kern="1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项问号应改为逗号。一个句子虽用了疑问代词，但全句是陈述语气，句中不用问号</a:t>
            </a:r>
            <a:r>
              <a:rPr lang="zh-CN" altLang="zh-CN" sz="2600" kern="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600" kern="1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2600" kern="100" smtClean="0">
                <a:solidFill>
                  <a:srgbClr val="000000"/>
                </a:solidFill>
                <a:latin typeface="Times New Roman" panose="02020603050405020304" pitchFamily="18" charset="0"/>
                <a:cs typeface="Courier New" panose="02070309020205020404" pitchFamily="49" charset="0"/>
              </a:rPr>
              <a:t>B</a:t>
            </a:r>
            <a:r>
              <a:rPr lang="zh-CN" altLang="zh-CN" sz="2600" kern="1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项第二个和第三个问号均应改为逗号</a:t>
            </a:r>
            <a:r>
              <a:rPr lang="zh-CN" altLang="zh-CN" sz="2600" kern="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600" kern="1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zh-CN" altLang="zh-CN" sz="2600" kern="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选择</a:t>
            </a:r>
            <a:r>
              <a:rPr lang="zh-CN" altLang="zh-CN" sz="2600" kern="1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问句中不管有几个分句，只在最后一个分句末用问号，中间各分句间用逗号；但如果是连续发问，每一问都要用问号</a:t>
            </a:r>
            <a:r>
              <a:rPr lang="en-US" altLang="zh-CN" sz="2600" kern="100">
                <a:solidFill>
                  <a:srgbClr val="000000"/>
                </a:solidFill>
                <a:latin typeface="Times New Roman" panose="02020603050405020304" pitchFamily="18" charset="0"/>
                <a:cs typeface="Courier New" panose="02070309020205020404" pitchFamily="49" charset="0"/>
              </a:rPr>
              <a:t>(</a:t>
            </a:r>
            <a:r>
              <a:rPr lang="zh-CN" altLang="zh-CN" sz="2600" kern="1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</a:t>
            </a:r>
            <a:r>
              <a:rPr lang="en-US" altLang="zh-CN" sz="2600" kern="100">
                <a:solidFill>
                  <a:srgbClr val="000000"/>
                </a:solidFill>
                <a:latin typeface="Times New Roman" panose="02020603050405020304" pitchFamily="18" charset="0"/>
                <a:cs typeface="Courier New" panose="02070309020205020404" pitchFamily="49" charset="0"/>
              </a:rPr>
              <a:t>C</a:t>
            </a:r>
            <a:r>
              <a:rPr lang="zh-CN" altLang="zh-CN" sz="2600" kern="1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项</a:t>
            </a:r>
            <a:r>
              <a:rPr lang="en-US" altLang="zh-CN" sz="2600" kern="100">
                <a:solidFill>
                  <a:srgbClr val="000000"/>
                </a:solidFill>
                <a:latin typeface="Times New Roman" panose="02020603050405020304" pitchFamily="18" charset="0"/>
                <a:cs typeface="Courier New" panose="02070309020205020404" pitchFamily="49" charset="0"/>
              </a:rPr>
              <a:t>)</a:t>
            </a:r>
            <a:r>
              <a:rPr lang="zh-CN" altLang="zh-CN" sz="2600" kern="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600" kern="1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2600" kern="100" smtClean="0">
                <a:solidFill>
                  <a:srgbClr val="000000"/>
                </a:solidFill>
                <a:latin typeface="Times New Roman" panose="02020603050405020304" pitchFamily="18" charset="0"/>
                <a:cs typeface="Courier New" panose="02070309020205020404" pitchFamily="49" charset="0"/>
              </a:rPr>
              <a:t>D</a:t>
            </a:r>
            <a:r>
              <a:rPr lang="zh-CN" altLang="zh-CN" sz="2600" kern="1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项问号应改为逗号，末尾句号应改为问号。问话中含有称呼语的，无论称呼语是在前还是在后，问号都用在句末；成分前后倒置形式的问句，问号不能跟着倒置到句中，而仍然用在全句末尾。</a:t>
            </a:r>
            <a:endParaRPr lang="zh-CN" altLang="zh-CN" sz="1050" kern="10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225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334566" y="189434"/>
            <a:ext cx="11521280" cy="66941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zh-CN" altLang="zh-CN" sz="2600" b="1" kern="100">
                <a:solidFill>
                  <a:srgbClr val="0000FF"/>
                </a:solidFill>
                <a:latin typeface="宋体" panose="02010600030101010101" pitchFamily="2" charset="-122"/>
                <a:ea typeface="微软雅黑" panose="020b0503020204020204" charset="-122"/>
                <a:cs typeface="Times New Roman" panose="02020603050405020304" pitchFamily="18" charset="0"/>
              </a:rPr>
              <a:t>三、冒号、引号</a:t>
            </a:r>
            <a:endParaRPr lang="zh-CN" altLang="zh-CN" sz="1050" kern="10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2600" b="1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(</a:t>
            </a:r>
            <a:r>
              <a:rPr lang="zh-CN" altLang="zh-CN" sz="2600" b="1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一</a:t>
            </a:r>
            <a:r>
              <a:rPr lang="en-US" altLang="zh-CN" sz="2600" b="1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)</a:t>
            </a:r>
            <a:r>
              <a:rPr lang="zh-CN" altLang="zh-CN" sz="2600" b="1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冒号</a:t>
            </a:r>
            <a:endParaRPr lang="zh-CN" altLang="zh-CN" sz="1050" b="1" kern="10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2600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1.</a:t>
            </a:r>
            <a:r>
              <a:rPr lang="zh-CN" altLang="zh-CN" sz="2600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分项或从几个方面分述之后，冒号可以引出总括上文的话。</a:t>
            </a:r>
            <a:endParaRPr lang="zh-CN" altLang="zh-CN" sz="1050" kern="10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2600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2.</a:t>
            </a:r>
            <a:r>
              <a:rPr lang="zh-CN" altLang="zh-CN" sz="2600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没有提示的意思，没有较大的停顿，即使出现</a:t>
            </a:r>
            <a:r>
              <a:rPr lang="en-US" altLang="zh-CN" sz="2600" kern="10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charset="-122"/>
                <a:cs typeface="Times New Roman" panose="02020603050405020304" pitchFamily="18" charset="0"/>
              </a:rPr>
              <a:t>“</a:t>
            </a:r>
            <a:r>
              <a:rPr lang="zh-CN" altLang="zh-CN" sz="2600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想</a:t>
            </a:r>
            <a:r>
              <a:rPr lang="en-US" altLang="zh-CN" sz="2600" kern="10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charset="-122"/>
                <a:cs typeface="Times New Roman" panose="02020603050405020304" pitchFamily="18" charset="0"/>
              </a:rPr>
              <a:t>”“</a:t>
            </a:r>
            <a:r>
              <a:rPr lang="zh-CN" altLang="zh-CN" sz="2600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说</a:t>
            </a:r>
            <a:r>
              <a:rPr lang="en-US" altLang="zh-CN" sz="2600" kern="10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charset="-122"/>
                <a:cs typeface="Times New Roman" panose="02020603050405020304" pitchFamily="18" charset="0"/>
              </a:rPr>
              <a:t>”“</a:t>
            </a:r>
            <a:r>
              <a:rPr lang="zh-CN" altLang="zh-CN" sz="2600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认为</a:t>
            </a:r>
            <a:r>
              <a:rPr lang="en-US" altLang="zh-CN" sz="2600" kern="10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charset="-122"/>
                <a:cs typeface="Times New Roman" panose="02020603050405020304" pitchFamily="18" charset="0"/>
              </a:rPr>
              <a:t>”</a:t>
            </a:r>
            <a:r>
              <a:rPr lang="zh-CN" altLang="zh-CN" sz="2600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等词语，也不用冒号。</a:t>
            </a:r>
            <a:endParaRPr lang="zh-CN" altLang="zh-CN" sz="1050" kern="10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2600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3.</a:t>
            </a:r>
            <a:r>
              <a:rPr lang="en-US" altLang="zh-CN" sz="2600" kern="10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charset="-122"/>
                <a:cs typeface="Times New Roman" panose="02020603050405020304" pitchFamily="18" charset="0"/>
              </a:rPr>
              <a:t>“××</a:t>
            </a:r>
            <a:r>
              <a:rPr lang="zh-CN" altLang="zh-CN" sz="2600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说</a:t>
            </a:r>
            <a:r>
              <a:rPr lang="en-US" altLang="zh-CN" sz="2600" kern="10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charset="-122"/>
                <a:cs typeface="Times New Roman" panose="02020603050405020304" pitchFamily="18" charset="0"/>
              </a:rPr>
              <a:t>”</a:t>
            </a:r>
            <a:r>
              <a:rPr lang="zh-CN" altLang="zh-CN" sz="2600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之类放在引用语前头，用冒号；放在引用语中间，不用冒号。</a:t>
            </a:r>
            <a:r>
              <a:rPr lang="en-US" altLang="zh-CN" sz="2600" kern="10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charset="-122"/>
                <a:cs typeface="Times New Roman" panose="02020603050405020304" pitchFamily="18" charset="0"/>
              </a:rPr>
              <a:t>“××</a:t>
            </a:r>
            <a:r>
              <a:rPr lang="zh-CN" altLang="zh-CN" sz="2600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说</a:t>
            </a:r>
            <a:r>
              <a:rPr lang="en-US" altLang="zh-CN" sz="2600" kern="10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charset="-122"/>
                <a:cs typeface="Times New Roman" panose="02020603050405020304" pitchFamily="18" charset="0"/>
              </a:rPr>
              <a:t>”</a:t>
            </a:r>
            <a:r>
              <a:rPr lang="zh-CN" altLang="zh-CN" sz="2600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前面引号里面的内容末尾一般不能用句号，可用逗号、问号、叹号、省略号、破折号。</a:t>
            </a:r>
            <a:endParaRPr lang="zh-CN" altLang="zh-CN" sz="1050" kern="10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2600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4.</a:t>
            </a:r>
            <a:r>
              <a:rPr lang="zh-CN" altLang="zh-CN" sz="2600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一个句子中不宜套用两个冒号。</a:t>
            </a:r>
            <a:endParaRPr lang="zh-CN" altLang="zh-CN" sz="1050" kern="10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2600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5.</a:t>
            </a:r>
            <a:r>
              <a:rPr lang="zh-CN" altLang="zh-CN" sz="2600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冒号后面提示的内容可以是一句话，也可以是几句话，但范围必须清楚，否则会造成误解。</a:t>
            </a:r>
            <a:endParaRPr lang="zh-CN" altLang="zh-CN" sz="1050" kern="10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10"/>
    </mc:Choice>
    <mc:Fallback>
      <p:transition/>
    </mc:Fallback>
  </mc:AlternateContent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334566" y="117426"/>
            <a:ext cx="11521280" cy="27257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4200"/>
              </a:lnSpc>
              <a:spcAft>
                <a:spcPct val="0"/>
              </a:spcAft>
            </a:pPr>
            <a:r>
              <a:rPr lang="zh-CN" altLang="zh-CN" sz="2600" b="1" kern="10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知识理解</a:t>
            </a:r>
            <a:r>
              <a:rPr lang="en-US" altLang="zh-CN" sz="2600" b="1" kern="100">
                <a:solidFill>
                  <a:srgbClr val="0000FF"/>
                </a:solidFill>
                <a:latin typeface="微软雅黑" panose="020b0503020204020204" charset="-122"/>
                <a:cs typeface="Times New Roman" panose="02020603050405020304" pitchFamily="18" charset="0"/>
              </a:rPr>
              <a:t>5</a:t>
            </a:r>
            <a:r>
              <a:rPr lang="zh-CN" altLang="zh-CN" sz="2600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　下列各句中，冒号使用正确的一项是</a:t>
            </a:r>
            <a:endParaRPr lang="zh-CN" altLang="zh-CN" sz="1050" kern="10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ts val="4200"/>
              </a:lnSpc>
              <a:spcAft>
                <a:spcPct val="0"/>
              </a:spcAft>
            </a:pPr>
            <a:r>
              <a:rPr lang="en-US" altLang="zh-CN" sz="2600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A.</a:t>
            </a:r>
            <a:r>
              <a:rPr lang="zh-CN" altLang="zh-CN" sz="2600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教师，爱护学生；学生，尊敬老师：师生关系非常融洽。</a:t>
            </a:r>
            <a:endParaRPr lang="zh-CN" altLang="zh-CN" sz="1050" kern="10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ts val="4200"/>
              </a:lnSpc>
              <a:spcAft>
                <a:spcPct val="0"/>
              </a:spcAft>
            </a:pPr>
            <a:r>
              <a:rPr lang="en-US" altLang="zh-CN" sz="2600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B.</a:t>
            </a:r>
            <a:r>
              <a:rPr lang="zh-CN" altLang="zh-CN" sz="2600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《让子弹飞》中的三大牌：姜文、葛优、周润发一起出席了电影首发式。</a:t>
            </a:r>
            <a:endParaRPr lang="zh-CN" altLang="zh-CN" sz="1050" kern="10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ts val="4200"/>
              </a:lnSpc>
              <a:spcAft>
                <a:spcPct val="0"/>
              </a:spcAft>
            </a:pPr>
            <a:r>
              <a:rPr lang="en-US" altLang="zh-CN" sz="2600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C.</a:t>
            </a:r>
            <a:r>
              <a:rPr lang="zh-CN" altLang="zh-CN" sz="2600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张书记宣布：厂里要实行两项改革措施：一是持证上岗，二是脱产培训。</a:t>
            </a:r>
            <a:endParaRPr lang="zh-CN" altLang="zh-CN" sz="1050" kern="10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ts val="4200"/>
              </a:lnSpc>
              <a:spcAft>
                <a:spcPct val="0"/>
              </a:spcAft>
            </a:pPr>
            <a:r>
              <a:rPr lang="en-US" altLang="zh-CN" sz="2600" kern="100" spc="-2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D.</a:t>
            </a:r>
            <a:r>
              <a:rPr lang="en-US" altLang="zh-CN" sz="2600" kern="100" spc="-20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charset="-122"/>
                <a:cs typeface="Times New Roman" panose="02020603050405020304" pitchFamily="18" charset="0"/>
              </a:rPr>
              <a:t>“</a:t>
            </a:r>
            <a:r>
              <a:rPr lang="zh-CN" altLang="zh-CN" sz="2600" kern="100" spc="-2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大桥就要通车了，</a:t>
            </a:r>
            <a:r>
              <a:rPr lang="en-US" altLang="zh-CN" sz="2600" kern="100" spc="-20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charset="-122"/>
                <a:cs typeface="Times New Roman" panose="02020603050405020304" pitchFamily="18" charset="0"/>
              </a:rPr>
              <a:t>”</a:t>
            </a:r>
            <a:r>
              <a:rPr lang="zh-CN" altLang="zh-CN" sz="2600" kern="100" spc="-2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他环视了一下会场说：</a:t>
            </a:r>
            <a:r>
              <a:rPr lang="en-US" altLang="zh-CN" sz="2600" kern="100" spc="-20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charset="-122"/>
                <a:cs typeface="Times New Roman" panose="02020603050405020304" pitchFamily="18" charset="0"/>
              </a:rPr>
              <a:t>“</a:t>
            </a:r>
            <a:r>
              <a:rPr lang="zh-CN" altLang="zh-CN" sz="2600" kern="100" spc="-2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请大家咬紧牙关，作最后冲刺。</a:t>
            </a:r>
            <a:r>
              <a:rPr lang="en-US" altLang="zh-CN" sz="2600" kern="100" spc="-20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charset="-122"/>
                <a:cs typeface="Times New Roman" panose="02020603050405020304" pitchFamily="18" charset="0"/>
              </a:rPr>
              <a:t>”</a:t>
            </a:r>
            <a:endParaRPr lang="zh-CN" altLang="zh-CN" sz="1050" kern="100" spc="-200">
              <a:latin typeface="宋体" pitchFamily="2" charset="-122"/>
              <a:cs typeface="Courier New" panose="02070309020205020404" pitchFamily="49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90550" y="642690"/>
            <a:ext cx="736099" cy="7540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4300" b="1">
                <a:solidFill>
                  <a:srgbClr val="C0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√</a:t>
            </a:r>
          </a:p>
        </p:txBody>
      </p:sp>
      <p:sp>
        <p:nvSpPr>
          <p:cNvPr id="6" name="矩形 5"/>
          <p:cNvSpPr/>
          <p:nvPr/>
        </p:nvSpPr>
        <p:spPr>
          <a:xfrm>
            <a:off x="362421" y="3213770"/>
            <a:ext cx="11493425" cy="33694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4200"/>
              </a:lnSpc>
              <a:spcAft>
                <a:spcPct val="0"/>
              </a:spcAft>
            </a:pPr>
            <a:r>
              <a:rPr lang="zh-CN" altLang="zh-CN" sz="2600" b="1" kern="10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解析</a:t>
            </a:r>
            <a:r>
              <a:rPr lang="zh-CN" altLang="zh-CN" sz="2600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　</a:t>
            </a:r>
            <a:r>
              <a:rPr lang="en-US" altLang="zh-CN" sz="2600" kern="100">
                <a:solidFill>
                  <a:srgbClr val="000000"/>
                </a:solidFill>
                <a:latin typeface="Times New Roman" panose="02020603050405020304" pitchFamily="18" charset="0"/>
                <a:cs typeface="Courier New" panose="02070309020205020404" pitchFamily="49" charset="0"/>
              </a:rPr>
              <a:t>A</a:t>
            </a:r>
            <a:r>
              <a:rPr lang="zh-CN" altLang="zh-CN" sz="2600" kern="1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项冒号用在提示语的后面或前面，表示提示下文或总括上文</a:t>
            </a:r>
            <a:r>
              <a:rPr lang="zh-CN" altLang="zh-CN" sz="2600" kern="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600" kern="1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ts val="4200"/>
              </a:lnSpc>
              <a:spcAft>
                <a:spcPct val="0"/>
              </a:spcAft>
            </a:pPr>
            <a:r>
              <a:rPr lang="en-US" altLang="zh-CN" sz="2600" kern="100" smtClean="0">
                <a:solidFill>
                  <a:srgbClr val="000000"/>
                </a:solidFill>
                <a:latin typeface="Times New Roman" panose="02020603050405020304" pitchFamily="18" charset="0"/>
                <a:cs typeface="Courier New" panose="02070309020205020404" pitchFamily="49" charset="0"/>
              </a:rPr>
              <a:t>B</a:t>
            </a:r>
            <a:r>
              <a:rPr lang="zh-CN" altLang="zh-CN" sz="2600" kern="1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项</a:t>
            </a:r>
            <a:r>
              <a:rPr lang="en-US" altLang="zh-CN" sz="2600" kern="10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charset="-122"/>
                <a:cs typeface="Times New Roman" panose="02020603050405020304" pitchFamily="18" charset="0"/>
              </a:rPr>
              <a:t>“</a:t>
            </a:r>
            <a:r>
              <a:rPr lang="zh-CN" altLang="zh-CN" sz="2600" kern="1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三大牌</a:t>
            </a:r>
            <a:r>
              <a:rPr lang="en-US" altLang="zh-CN" sz="2600" kern="10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charset="-122"/>
                <a:cs typeface="Times New Roman" panose="02020603050405020304" pitchFamily="18" charset="0"/>
              </a:rPr>
              <a:t>”</a:t>
            </a:r>
            <a:r>
              <a:rPr lang="zh-CN" altLang="zh-CN" sz="2600" kern="1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600" kern="10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charset="-122"/>
                <a:cs typeface="Times New Roman" panose="02020603050405020304" pitchFamily="18" charset="0"/>
              </a:rPr>
              <a:t>“</a:t>
            </a:r>
            <a:r>
              <a:rPr lang="zh-CN" altLang="zh-CN" sz="2600" kern="1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姜文、葛优、周润发</a:t>
            </a:r>
            <a:r>
              <a:rPr lang="en-US" altLang="zh-CN" sz="2600" kern="10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charset="-122"/>
                <a:cs typeface="Times New Roman" panose="02020603050405020304" pitchFamily="18" charset="0"/>
              </a:rPr>
              <a:t>”</a:t>
            </a:r>
            <a:r>
              <a:rPr lang="zh-CN" altLang="zh-CN" sz="2600" kern="1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是同位成分，不能用冒号，应去掉冒号或把冒号改为破折号</a:t>
            </a:r>
            <a:r>
              <a:rPr lang="zh-CN" altLang="zh-CN" sz="2600" kern="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600" kern="1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ts val="4200"/>
              </a:lnSpc>
              <a:spcAft>
                <a:spcPct val="0"/>
              </a:spcAft>
            </a:pPr>
            <a:r>
              <a:rPr lang="en-US" altLang="zh-CN" sz="2600" kern="100" smtClean="0">
                <a:solidFill>
                  <a:srgbClr val="000000"/>
                </a:solidFill>
                <a:latin typeface="Times New Roman" panose="02020603050405020304" pitchFamily="18" charset="0"/>
                <a:cs typeface="Courier New" panose="02070309020205020404" pitchFamily="49" charset="0"/>
              </a:rPr>
              <a:t>C</a:t>
            </a:r>
            <a:r>
              <a:rPr lang="zh-CN" altLang="zh-CN" sz="2600" kern="1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项一个句子中不能套用两个冒号，应将其中一个改为逗号</a:t>
            </a:r>
            <a:r>
              <a:rPr lang="zh-CN" altLang="zh-CN" sz="2600" kern="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600" kern="1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ts val="4200"/>
              </a:lnSpc>
              <a:spcAft>
                <a:spcPct val="0"/>
              </a:spcAft>
            </a:pPr>
            <a:r>
              <a:rPr lang="en-US" altLang="zh-CN" sz="2600" kern="100" smtClean="0">
                <a:solidFill>
                  <a:srgbClr val="000000"/>
                </a:solidFill>
                <a:latin typeface="Times New Roman" panose="02020603050405020304" pitchFamily="18" charset="0"/>
                <a:cs typeface="Courier New" panose="02070309020205020404" pitchFamily="49" charset="0"/>
              </a:rPr>
              <a:t>D</a:t>
            </a:r>
            <a:r>
              <a:rPr lang="zh-CN" altLang="zh-CN" sz="2600" kern="1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项将说话人的话分为两部分，</a:t>
            </a:r>
            <a:r>
              <a:rPr lang="en-US" altLang="zh-CN" sz="2600" kern="10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charset="-122"/>
                <a:cs typeface="Times New Roman" panose="02020603050405020304" pitchFamily="18" charset="0"/>
              </a:rPr>
              <a:t>“</a:t>
            </a:r>
            <a:r>
              <a:rPr lang="zh-CN" altLang="zh-CN" sz="2600" kern="1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某某说</a:t>
            </a:r>
            <a:r>
              <a:rPr lang="en-US" altLang="zh-CN" sz="2600" kern="10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charset="-122"/>
                <a:cs typeface="Times New Roman" panose="02020603050405020304" pitchFamily="18" charset="0"/>
              </a:rPr>
              <a:t>”</a:t>
            </a:r>
            <a:r>
              <a:rPr lang="zh-CN" altLang="zh-CN" sz="2600" kern="1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后面只能用逗号，不能用冒号，应把冒号改为逗号。</a:t>
            </a:r>
            <a:endParaRPr lang="zh-CN" altLang="zh-CN" sz="1050" kern="10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/>
        </p:nvSpPr>
        <p:spPr>
          <a:xfrm>
            <a:off x="334566" y="117426"/>
            <a:ext cx="11521280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2600" b="1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(</a:t>
            </a:r>
            <a:r>
              <a:rPr lang="zh-CN" altLang="zh-CN" sz="2600" b="1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二</a:t>
            </a:r>
            <a:r>
              <a:rPr lang="en-US" altLang="zh-CN" sz="2600" b="1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)</a:t>
            </a:r>
            <a:r>
              <a:rPr lang="zh-CN" altLang="zh-CN" sz="2600" b="1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引号</a:t>
            </a:r>
            <a:endParaRPr lang="zh-CN" altLang="zh-CN" sz="1050" kern="10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600" kern="100">
                <a:solidFill>
                  <a:srgbClr val="0070C0"/>
                </a:solidFill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1.</a:t>
            </a:r>
            <a:r>
              <a:rPr lang="zh-CN" altLang="zh-CN" sz="2600" kern="100">
                <a:solidFill>
                  <a:srgbClr val="0070C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基本</a:t>
            </a:r>
            <a:r>
              <a:rPr lang="zh-CN" altLang="zh-CN" sz="2600" kern="100" smtClean="0">
                <a:solidFill>
                  <a:srgbClr val="0070C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用法</a:t>
            </a:r>
            <a:endParaRPr lang="zh-CN" altLang="zh-CN" sz="1050" kern="100">
              <a:solidFill>
                <a:srgbClr val="0070C0"/>
              </a:solidFill>
              <a:latin typeface="宋体" pitchFamily="2" charset="-122"/>
              <a:cs typeface="Courier New" panose="02070309020205020404" pitchFamily="49" charset="0"/>
            </a:endParaRPr>
          </a:p>
        </p:txBody>
      </p:sp>
      <p:pic>
        <p:nvPicPr>
          <p:cNvPr id="5" name="Picture 2" descr="AS6A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73657" y="1125538"/>
            <a:ext cx="7043098" cy="23054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/>
        </p:nvSpPr>
        <p:spPr>
          <a:xfrm>
            <a:off x="334566" y="3120851"/>
            <a:ext cx="11521280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2600" kern="100">
                <a:solidFill>
                  <a:srgbClr val="0070C0"/>
                </a:solidFill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2.</a:t>
            </a:r>
            <a:r>
              <a:rPr lang="zh-CN" altLang="zh-CN" sz="2600" kern="100">
                <a:solidFill>
                  <a:srgbClr val="0070C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引号使用</a:t>
            </a:r>
            <a:r>
              <a:rPr lang="en-US" altLang="zh-CN" sz="2600" kern="100">
                <a:solidFill>
                  <a:srgbClr val="0070C0"/>
                </a:solidFill>
                <a:latin typeface="宋体" panose="02010600030101010101" pitchFamily="2" charset="-122"/>
                <a:ea typeface="微软雅黑" panose="020b0503020204020204" charset="-122"/>
                <a:cs typeface="Times New Roman" panose="02020603050405020304" pitchFamily="18" charset="0"/>
              </a:rPr>
              <a:t>“</a:t>
            </a:r>
            <a:r>
              <a:rPr lang="zh-CN" altLang="zh-CN" sz="2600" kern="100">
                <a:solidFill>
                  <a:srgbClr val="0070C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三注意</a:t>
            </a:r>
            <a:r>
              <a:rPr lang="en-US" altLang="zh-CN" sz="2600" kern="100">
                <a:solidFill>
                  <a:srgbClr val="0070C0"/>
                </a:solidFill>
                <a:latin typeface="宋体" panose="02010600030101010101" pitchFamily="2" charset="-122"/>
                <a:ea typeface="微软雅黑" panose="020b0503020204020204" charset="-122"/>
                <a:cs typeface="Times New Roman" panose="02020603050405020304" pitchFamily="18" charset="0"/>
              </a:rPr>
              <a:t>”</a:t>
            </a:r>
            <a:endParaRPr lang="zh-CN" altLang="zh-CN" sz="1050" kern="100">
              <a:solidFill>
                <a:srgbClr val="0070C0"/>
              </a:solidFill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2600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(1)</a:t>
            </a:r>
            <a:r>
              <a:rPr lang="zh-CN" altLang="zh-CN" sz="2600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引文之内又有引文时，外边的一层用双引号，里面的一层用单引号；倘若单引号之内又有引文，那又要用双引号，依此类推。</a:t>
            </a:r>
            <a:endParaRPr lang="zh-CN" altLang="zh-CN" sz="1050" kern="10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2600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(2)</a:t>
            </a:r>
            <a:r>
              <a:rPr lang="zh-CN" altLang="zh-CN" sz="2600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如果引文独立成句，意思又完整，句末点号放在引号里面。</a:t>
            </a:r>
            <a:endParaRPr lang="zh-CN" altLang="zh-CN" sz="1050" kern="10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2600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(3)</a:t>
            </a:r>
            <a:r>
              <a:rPr lang="zh-CN" altLang="zh-CN" sz="2600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引文不完整或者说引文作为自己话的一部分，这时，句末点号</a:t>
            </a:r>
            <a:r>
              <a:rPr lang="en-US" altLang="zh-CN" sz="2600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(</a:t>
            </a:r>
            <a:r>
              <a:rPr lang="zh-CN" altLang="zh-CN" sz="2600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问号、感叹号除外</a:t>
            </a:r>
            <a:r>
              <a:rPr lang="en-US" altLang="zh-CN" sz="2600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)</a:t>
            </a:r>
            <a:r>
              <a:rPr lang="zh-CN" altLang="zh-CN" sz="2600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放在后引号外面。</a:t>
            </a:r>
            <a:endParaRPr lang="zh-CN" altLang="zh-CN" sz="1050" kern="10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10"/>
    </mc:Choice>
    <mc:Fallback>
      <p:transition/>
    </mc:Fallback>
  </mc:AlternateContent>
  <p:timing/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389206" y="161343"/>
            <a:ext cx="11412000" cy="628477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40000"/>
              </a:lnSpc>
              <a:spcAft>
                <a:spcPct val="0"/>
              </a:spcAft>
            </a:pPr>
            <a:r>
              <a:rPr lang="zh-CN" altLang="zh-CN" sz="2600" b="1" kern="10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知识理解</a:t>
            </a:r>
            <a:r>
              <a:rPr lang="en-US" altLang="zh-CN" sz="2600" b="1" kern="100">
                <a:solidFill>
                  <a:srgbClr val="0000FF"/>
                </a:solidFill>
                <a:latin typeface="微软雅黑" panose="020b0503020204020204" charset="-122"/>
                <a:cs typeface="Times New Roman" panose="02020603050405020304" pitchFamily="18" charset="0"/>
              </a:rPr>
              <a:t>6</a:t>
            </a:r>
            <a:r>
              <a:rPr lang="zh-CN" altLang="zh-CN" sz="2600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　</a:t>
            </a:r>
            <a:r>
              <a:rPr lang="zh-CN" altLang="zh-CN" sz="2600" kern="100" smtClean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下列</a:t>
            </a:r>
            <a:r>
              <a:rPr lang="zh-CN" altLang="zh-CN" sz="2600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各句中的引号和下文中</a:t>
            </a:r>
            <a:r>
              <a:rPr lang="en-US" altLang="zh-CN" sz="2600" kern="10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charset="-122"/>
                <a:cs typeface="Times New Roman" panose="02020603050405020304" pitchFamily="18" charset="0"/>
              </a:rPr>
              <a:t>“</a:t>
            </a:r>
            <a:r>
              <a:rPr lang="zh-CN" altLang="zh-CN" sz="2600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长跪不起</a:t>
            </a:r>
            <a:r>
              <a:rPr lang="en-US" altLang="zh-CN" sz="2600" kern="10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charset="-122"/>
                <a:cs typeface="Times New Roman" panose="02020603050405020304" pitchFamily="18" charset="0"/>
              </a:rPr>
              <a:t>”</a:t>
            </a:r>
            <a:r>
              <a:rPr lang="zh-CN" altLang="zh-CN" sz="2600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的引号，作用相同的一项是</a:t>
            </a:r>
            <a:endParaRPr lang="zh-CN" altLang="zh-CN" sz="1050" kern="10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60400" algn="just">
              <a:lnSpc>
                <a:spcPct val="140000"/>
              </a:lnSpc>
              <a:spcAft>
                <a:spcPct val="0"/>
              </a:spcAft>
            </a:pPr>
            <a:r>
              <a:rPr lang="zh-CN" altLang="zh-CN" sz="2600" kern="100">
                <a:solidFill>
                  <a:srgbClr val="0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然而，也正是这千百年来逐渐趋于完美的绘画准则，让一些画家</a:t>
            </a:r>
            <a:r>
              <a:rPr lang="en-US" altLang="zh-CN" sz="2600" kern="10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charset="-122"/>
                <a:cs typeface="Times New Roman" panose="02020603050405020304" pitchFamily="18" charset="0"/>
              </a:rPr>
              <a:t>“</a:t>
            </a:r>
            <a:r>
              <a:rPr lang="zh-CN" altLang="zh-CN" sz="2600" kern="100">
                <a:solidFill>
                  <a:srgbClr val="0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长跪</a:t>
            </a:r>
            <a:r>
              <a:rPr lang="zh-CN" altLang="zh-CN" sz="2600" kern="100" spc="-100">
                <a:solidFill>
                  <a:srgbClr val="0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不起</a:t>
            </a:r>
            <a:r>
              <a:rPr lang="en-US" altLang="zh-CN" sz="2600" kern="100" spc="-10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charset="-122"/>
                <a:cs typeface="Times New Roman" panose="02020603050405020304" pitchFamily="18" charset="0"/>
              </a:rPr>
              <a:t>”</a:t>
            </a:r>
            <a:r>
              <a:rPr lang="zh-CN" altLang="zh-CN" sz="2600" kern="100" spc="-100">
                <a:solidFill>
                  <a:srgbClr val="0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，不敢轻易逾越雷池，仍在使用今日的笔墨纸张道说古人程式化的话语。</a:t>
            </a:r>
            <a:endParaRPr lang="zh-CN" altLang="zh-CN" sz="1050" kern="100" spc="-100">
              <a:latin typeface="宋体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40000"/>
              </a:lnSpc>
              <a:spcAft>
                <a:spcPct val="0"/>
              </a:spcAft>
            </a:pPr>
            <a:r>
              <a:rPr lang="en-US" altLang="zh-CN" sz="2600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A.</a:t>
            </a:r>
            <a:r>
              <a:rPr lang="zh-CN" altLang="zh-CN" sz="2600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我站在山脚抬头望去，只见无数火把排成许多</a:t>
            </a:r>
            <a:r>
              <a:rPr lang="en-US" altLang="zh-CN" sz="2600" kern="10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charset="-122"/>
                <a:cs typeface="Times New Roman" panose="02020603050405020304" pitchFamily="18" charset="0"/>
              </a:rPr>
              <a:t>“</a:t>
            </a:r>
            <a:r>
              <a:rPr lang="zh-CN" altLang="zh-CN" sz="2600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之</a:t>
            </a:r>
            <a:r>
              <a:rPr lang="en-US" altLang="zh-CN" sz="2600" kern="10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charset="-122"/>
                <a:cs typeface="Times New Roman" panose="02020603050405020304" pitchFamily="18" charset="0"/>
              </a:rPr>
              <a:t>”</a:t>
            </a:r>
            <a:r>
              <a:rPr lang="zh-CN" altLang="zh-CN" sz="2600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字形，一直向山顶</a:t>
            </a:r>
            <a:r>
              <a:rPr lang="zh-CN" altLang="zh-CN" sz="2600" kern="100" smtClean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延</a:t>
            </a:r>
            <a:endParaRPr lang="en-US" altLang="zh-CN" sz="2600" kern="100" smtClean="0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algn="just">
              <a:lnSpc>
                <a:spcPct val="140000"/>
              </a:lnSpc>
              <a:spcAft>
                <a:spcPct val="0"/>
              </a:spcAft>
            </a:pPr>
            <a:r>
              <a:rPr lang="en-US" altLang="zh-CN" sz="2600" kern="100" smtClean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    </a:t>
            </a:r>
            <a:r>
              <a:rPr lang="zh-CN" altLang="zh-CN" sz="2600" kern="100" smtClean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伸着。</a:t>
            </a:r>
            <a:endParaRPr lang="zh-CN" altLang="zh-CN" sz="1050" kern="100" smtClean="0">
              <a:latin typeface="宋体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40000"/>
              </a:lnSpc>
              <a:spcAft>
                <a:spcPct val="0"/>
              </a:spcAft>
            </a:pPr>
            <a:r>
              <a:rPr lang="en-US" altLang="zh-CN" sz="2600" kern="100" smtClean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B</a:t>
            </a:r>
            <a:r>
              <a:rPr lang="en-US" altLang="zh-CN" sz="2600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.</a:t>
            </a:r>
            <a:r>
              <a:rPr lang="zh-CN" altLang="zh-CN" sz="2600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父亲的话让我意识到，要打破我们父子之间这层令人悲哀的</a:t>
            </a:r>
            <a:r>
              <a:rPr lang="en-US" altLang="zh-CN" sz="2600" kern="10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charset="-122"/>
                <a:cs typeface="Times New Roman" panose="02020603050405020304" pitchFamily="18" charset="0"/>
              </a:rPr>
              <a:t>“</a:t>
            </a:r>
            <a:r>
              <a:rPr lang="zh-CN" altLang="zh-CN" sz="2600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厚壁障</a:t>
            </a:r>
            <a:r>
              <a:rPr lang="en-US" altLang="zh-CN" sz="2600" kern="10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charset="-122"/>
                <a:cs typeface="Times New Roman" panose="02020603050405020304" pitchFamily="18" charset="0"/>
              </a:rPr>
              <a:t>”</a:t>
            </a:r>
            <a:r>
              <a:rPr lang="zh-CN" altLang="zh-CN" sz="2600" kern="100" smtClean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太</a:t>
            </a:r>
            <a:endParaRPr lang="en-US" altLang="zh-CN" sz="2600" kern="100" smtClean="0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algn="just">
              <a:lnSpc>
                <a:spcPct val="140000"/>
              </a:lnSpc>
              <a:spcAft>
                <a:spcPct val="0"/>
              </a:spcAft>
            </a:pPr>
            <a:r>
              <a:rPr lang="en-US" altLang="zh-CN" sz="2600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 </a:t>
            </a:r>
            <a:r>
              <a:rPr lang="en-US" altLang="zh-CN" sz="2600" kern="100" smtClean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   </a:t>
            </a:r>
            <a:r>
              <a:rPr lang="zh-CN" altLang="zh-CN" sz="2600" kern="100" smtClean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难</a:t>
            </a:r>
            <a:r>
              <a:rPr lang="zh-CN" altLang="zh-CN" sz="2600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了。</a:t>
            </a:r>
            <a:endParaRPr lang="zh-CN" altLang="zh-CN" sz="1050" kern="10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40000"/>
              </a:lnSpc>
              <a:spcAft>
                <a:spcPct val="0"/>
              </a:spcAft>
            </a:pPr>
            <a:r>
              <a:rPr lang="en-US" altLang="zh-CN" sz="2600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C.</a:t>
            </a:r>
            <a:r>
              <a:rPr lang="zh-CN" altLang="zh-CN" sz="2600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著名画家徐悲鸿笔下的马，正如有的评论家所说的那样，</a:t>
            </a:r>
            <a:r>
              <a:rPr lang="en-US" altLang="zh-CN" sz="2600" kern="10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charset="-122"/>
                <a:cs typeface="Times New Roman" panose="02020603050405020304" pitchFamily="18" charset="0"/>
              </a:rPr>
              <a:t>“</a:t>
            </a:r>
            <a:r>
              <a:rPr lang="zh-CN" altLang="zh-CN" sz="2600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形神兼备，</a:t>
            </a:r>
            <a:r>
              <a:rPr lang="zh-CN" altLang="zh-CN" sz="2600" kern="100" smtClean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充</a:t>
            </a:r>
            <a:endParaRPr lang="en-US" altLang="zh-CN" sz="2600" kern="100" smtClean="0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algn="just">
              <a:lnSpc>
                <a:spcPct val="140000"/>
              </a:lnSpc>
              <a:spcAft>
                <a:spcPct val="0"/>
              </a:spcAft>
            </a:pPr>
            <a:r>
              <a:rPr lang="en-US" altLang="zh-CN" sz="2600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 </a:t>
            </a:r>
            <a:r>
              <a:rPr lang="en-US" altLang="zh-CN" sz="2600" kern="100" smtClean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   </a:t>
            </a:r>
            <a:r>
              <a:rPr lang="zh-CN" altLang="zh-CN" sz="2600" kern="100" smtClean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满</a:t>
            </a:r>
            <a:r>
              <a:rPr lang="zh-CN" altLang="zh-CN" sz="2600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生机</a:t>
            </a:r>
            <a:r>
              <a:rPr lang="en-US" altLang="zh-CN" sz="2600" kern="10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charset="-122"/>
                <a:cs typeface="Times New Roman" panose="02020603050405020304" pitchFamily="18" charset="0"/>
              </a:rPr>
              <a:t>”</a:t>
            </a:r>
            <a:r>
              <a:rPr lang="zh-CN" altLang="zh-CN" sz="2600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。</a:t>
            </a:r>
            <a:endParaRPr lang="zh-CN" altLang="zh-CN" sz="1050" kern="10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40000"/>
              </a:lnSpc>
              <a:spcAft>
                <a:spcPct val="0"/>
              </a:spcAft>
            </a:pPr>
            <a:r>
              <a:rPr lang="en-US" altLang="zh-CN" sz="2600" kern="100" spc="-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D.</a:t>
            </a:r>
            <a:r>
              <a:rPr lang="zh-CN" altLang="zh-CN" sz="2600" kern="100" spc="-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他们的做法彻底撕掉了自己</a:t>
            </a:r>
            <a:r>
              <a:rPr lang="en-US" altLang="zh-CN" sz="2600" kern="100" spc="-10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charset="-122"/>
                <a:cs typeface="Times New Roman" panose="02020603050405020304" pitchFamily="18" charset="0"/>
              </a:rPr>
              <a:t>“</a:t>
            </a:r>
            <a:r>
              <a:rPr lang="zh-CN" altLang="zh-CN" sz="2600" kern="100" spc="-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文明</a:t>
            </a:r>
            <a:r>
              <a:rPr lang="en-US" altLang="zh-CN" sz="2600" kern="100" spc="-10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charset="-122"/>
                <a:cs typeface="Times New Roman" panose="02020603050405020304" pitchFamily="18" charset="0"/>
              </a:rPr>
              <a:t>”</a:t>
            </a:r>
            <a:r>
              <a:rPr lang="zh-CN" altLang="zh-CN" sz="2600" kern="100" spc="-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的面具，真相赤裸裸地展现在大家面前。</a:t>
            </a:r>
            <a:endParaRPr lang="zh-CN" altLang="zh-CN" sz="1050" kern="100" spc="-10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3" name="TextBox 22"/>
          <p:cNvSpPr txBox="1"/>
          <p:nvPr/>
        </p:nvSpPr>
        <p:spPr>
          <a:xfrm>
            <a:off x="262558" y="3464630"/>
            <a:ext cx="720000" cy="720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300" b="1">
                <a:solidFill>
                  <a:srgbClr val="C0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√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/>
        </p:nvSpPr>
        <p:spPr>
          <a:xfrm>
            <a:off x="334566" y="1197546"/>
            <a:ext cx="11449272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zh-CN" altLang="zh-CN" sz="2600" b="1" kern="10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解析</a:t>
            </a:r>
            <a:r>
              <a:rPr lang="zh-CN" altLang="zh-CN" sz="2600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　</a:t>
            </a:r>
            <a:r>
              <a:rPr lang="en-US" altLang="zh-CN" sz="2600" kern="100">
                <a:solidFill>
                  <a:srgbClr val="000000"/>
                </a:solidFill>
                <a:latin typeface="Times New Roman" panose="02020603050405020304" pitchFamily="18" charset="0"/>
                <a:cs typeface="Courier New" panose="02070309020205020404" pitchFamily="49" charset="0"/>
              </a:rPr>
              <a:t>A</a:t>
            </a:r>
            <a:r>
              <a:rPr lang="zh-CN" altLang="zh-CN" sz="2600" kern="1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项中的引号表示突出强调</a:t>
            </a:r>
            <a:r>
              <a:rPr lang="zh-CN" altLang="zh-CN" sz="2600" kern="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600" kern="1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2600" kern="100" smtClean="0">
                <a:solidFill>
                  <a:srgbClr val="000000"/>
                </a:solidFill>
                <a:latin typeface="Times New Roman" panose="02020603050405020304" pitchFamily="18" charset="0"/>
                <a:cs typeface="Courier New" panose="02070309020205020404" pitchFamily="49" charset="0"/>
              </a:rPr>
              <a:t>B</a:t>
            </a:r>
            <a:r>
              <a:rPr lang="zh-CN" altLang="zh-CN" sz="2600" kern="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项与文中</a:t>
            </a:r>
            <a:r>
              <a:rPr lang="en-US" altLang="zh-CN" sz="2600" kern="100" smtClean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charset="-122"/>
                <a:cs typeface="Times New Roman" panose="02020603050405020304" pitchFamily="18" charset="0"/>
              </a:rPr>
              <a:t>“</a:t>
            </a:r>
            <a:r>
              <a:rPr lang="zh-CN" altLang="zh-CN" sz="2600" kern="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长跪不起</a:t>
            </a:r>
            <a:r>
              <a:rPr lang="en-US" altLang="zh-CN" sz="2600" kern="100" smtClean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charset="-122"/>
                <a:cs typeface="Times New Roman" panose="02020603050405020304" pitchFamily="18" charset="0"/>
              </a:rPr>
              <a:t>”</a:t>
            </a:r>
            <a:r>
              <a:rPr lang="zh-CN" altLang="zh-CN" sz="2600" kern="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的引号都表示形象化的比喻。</a:t>
            </a:r>
            <a:endParaRPr lang="en-US" altLang="zh-CN" sz="2600" kern="1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2600" kern="100" smtClean="0">
                <a:solidFill>
                  <a:srgbClr val="000000"/>
                </a:solidFill>
                <a:latin typeface="Times New Roman" panose="02020603050405020304" pitchFamily="18" charset="0"/>
                <a:cs typeface="Courier New" panose="02070309020205020404" pitchFamily="49" charset="0"/>
              </a:rPr>
              <a:t>C</a:t>
            </a:r>
            <a:r>
              <a:rPr lang="zh-CN" altLang="zh-CN" sz="2600" kern="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项中的引号表示直接引用。</a:t>
            </a:r>
            <a:endParaRPr lang="en-US" altLang="zh-CN" sz="2600" kern="1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2600" kern="100" smtClean="0">
                <a:solidFill>
                  <a:srgbClr val="000000"/>
                </a:solidFill>
                <a:latin typeface="Times New Roman" panose="02020603050405020304" pitchFamily="18" charset="0"/>
                <a:cs typeface="Courier New" panose="02070309020205020404" pitchFamily="49" charset="0"/>
              </a:rPr>
              <a:t>D</a:t>
            </a:r>
            <a:r>
              <a:rPr lang="zh-CN" altLang="zh-CN" sz="2600" kern="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项中的引号表示讽刺和否定。</a:t>
            </a:r>
            <a:endParaRPr lang="zh-CN" altLang="zh-CN" sz="1050" kern="10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225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334566" y="96222"/>
            <a:ext cx="11521280" cy="18178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zh-CN" altLang="zh-CN" sz="2600" b="1" kern="10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四、破折号、括号、省略号、书名号</a:t>
            </a:r>
            <a:endParaRPr lang="zh-CN" altLang="zh-CN" sz="1050" kern="10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2600" b="1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(</a:t>
            </a:r>
            <a:r>
              <a:rPr lang="zh-CN" altLang="zh-CN" sz="2600" b="1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一</a:t>
            </a:r>
            <a:r>
              <a:rPr lang="en-US" altLang="zh-CN" sz="2600" b="1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)</a:t>
            </a:r>
            <a:r>
              <a:rPr lang="zh-CN" altLang="zh-CN" sz="2600" b="1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破折号</a:t>
            </a:r>
            <a:endParaRPr lang="zh-CN" altLang="zh-CN" sz="1050" kern="10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2600" kern="100">
                <a:solidFill>
                  <a:srgbClr val="0070C0"/>
                </a:solidFill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1.</a:t>
            </a:r>
            <a:r>
              <a:rPr lang="zh-CN" altLang="zh-CN" sz="2600" kern="100">
                <a:solidFill>
                  <a:srgbClr val="0070C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基本用法</a:t>
            </a:r>
            <a:endParaRPr lang="zh-CN" altLang="zh-CN" sz="1050" kern="100">
              <a:solidFill>
                <a:srgbClr val="0070C0"/>
              </a:solidFill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34566" y="3717826"/>
            <a:ext cx="11521280" cy="30931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2600" kern="100">
                <a:solidFill>
                  <a:srgbClr val="0070C0"/>
                </a:solidFill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2.</a:t>
            </a:r>
            <a:r>
              <a:rPr lang="zh-CN" altLang="zh-CN" sz="2600" kern="100">
                <a:solidFill>
                  <a:srgbClr val="0070C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破折号使用</a:t>
            </a:r>
            <a:r>
              <a:rPr lang="en-US" altLang="zh-CN" sz="2600" kern="100">
                <a:solidFill>
                  <a:srgbClr val="0070C0"/>
                </a:solidFill>
                <a:latin typeface="宋体" panose="02010600030101010101" pitchFamily="2" charset="-122"/>
                <a:ea typeface="微软雅黑" panose="020b0503020204020204" charset="-122"/>
                <a:cs typeface="Times New Roman" panose="02020603050405020304" pitchFamily="18" charset="0"/>
              </a:rPr>
              <a:t>“</a:t>
            </a:r>
            <a:r>
              <a:rPr lang="zh-CN" altLang="zh-CN" sz="2600" kern="100">
                <a:solidFill>
                  <a:srgbClr val="0070C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三注意</a:t>
            </a:r>
            <a:r>
              <a:rPr lang="en-US" altLang="zh-CN" sz="2600" kern="100">
                <a:solidFill>
                  <a:srgbClr val="0070C0"/>
                </a:solidFill>
                <a:latin typeface="宋体" panose="02010600030101010101" pitchFamily="2" charset="-122"/>
                <a:ea typeface="微软雅黑" panose="020b0503020204020204" charset="-122"/>
                <a:cs typeface="Times New Roman" panose="02020603050405020304" pitchFamily="18" charset="0"/>
              </a:rPr>
              <a:t>”</a:t>
            </a:r>
            <a:endParaRPr lang="zh-CN" altLang="zh-CN" sz="1050" kern="100">
              <a:solidFill>
                <a:srgbClr val="0070C0"/>
              </a:solidFill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2600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(1)</a:t>
            </a:r>
            <a:r>
              <a:rPr lang="zh-CN" altLang="zh-CN" sz="2600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解释或补充说明的语句插在一个句子当中，前后两处都要用破折号。</a:t>
            </a:r>
            <a:endParaRPr lang="zh-CN" altLang="zh-CN" sz="1050" kern="10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2600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(2)</a:t>
            </a:r>
            <a:r>
              <a:rPr lang="zh-CN" altLang="zh-CN" sz="2600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破折号不可与</a:t>
            </a:r>
            <a:r>
              <a:rPr lang="en-US" altLang="zh-CN" sz="2600" kern="10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charset="-122"/>
                <a:cs typeface="Times New Roman" panose="02020603050405020304" pitchFamily="18" charset="0"/>
              </a:rPr>
              <a:t>“</a:t>
            </a:r>
            <a:r>
              <a:rPr lang="zh-CN" altLang="zh-CN" sz="2600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即</a:t>
            </a:r>
            <a:r>
              <a:rPr lang="en-US" altLang="zh-CN" sz="2600" kern="10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charset="-122"/>
                <a:cs typeface="Times New Roman" panose="02020603050405020304" pitchFamily="18" charset="0"/>
              </a:rPr>
              <a:t>”“</a:t>
            </a:r>
            <a:r>
              <a:rPr lang="zh-CN" altLang="zh-CN" sz="2600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就是</a:t>
            </a:r>
            <a:r>
              <a:rPr lang="en-US" altLang="zh-CN" sz="2600" kern="10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charset="-122"/>
                <a:cs typeface="Times New Roman" panose="02020603050405020304" pitchFamily="18" charset="0"/>
              </a:rPr>
              <a:t>”</a:t>
            </a:r>
            <a:r>
              <a:rPr lang="zh-CN" altLang="zh-CN" sz="2600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等解释性词语同时使用。</a:t>
            </a:r>
            <a:endParaRPr lang="zh-CN" altLang="zh-CN" sz="1050" kern="10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2600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(3)</a:t>
            </a:r>
            <a:r>
              <a:rPr lang="zh-CN" altLang="zh-CN" sz="2600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破折号与括号都有解释说明的意思，但破折号引出的解释说明是正文的一部分；括号引出的解释说明不是正文，只是补充说明而已。</a:t>
            </a:r>
            <a:endParaRPr lang="zh-CN" altLang="zh-CN" sz="1050" kern="10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pic>
        <p:nvPicPr>
          <p:cNvPr id="33794" name="Picture 2" descr="AS6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006208" y="1242506"/>
            <a:ext cx="6177997" cy="2835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>
    <mc:Choice xmlns:p14="http://schemas.microsoft.com/office/powerpoint/2010/main" Requires="p14">
      <p:transition p14:dur="10"/>
    </mc:Choice>
    <mc:Fallback>
      <p:transition/>
    </mc:Fallback>
  </mc:AlternateContent>
  <p:timing/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/>
          <p:cNvSpPr/>
          <p:nvPr/>
        </p:nvSpPr>
        <p:spPr>
          <a:xfrm>
            <a:off x="389206" y="425509"/>
            <a:ext cx="11412000" cy="552456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zh-CN" altLang="zh-CN" sz="2600" b="1" kern="10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知识理解</a:t>
            </a:r>
            <a:r>
              <a:rPr lang="en-US" altLang="zh-CN" sz="2600" b="1" kern="100">
                <a:solidFill>
                  <a:srgbClr val="0000FF"/>
                </a:solidFill>
                <a:latin typeface="微软雅黑" panose="020b0503020204020204" charset="-122"/>
                <a:cs typeface="Times New Roman" panose="02020603050405020304" pitchFamily="18" charset="0"/>
              </a:rPr>
              <a:t>7</a:t>
            </a:r>
            <a:r>
              <a:rPr lang="zh-CN" altLang="zh-CN" sz="2600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　下列各句中的破折号和下文中</a:t>
            </a:r>
            <a:r>
              <a:rPr lang="en-US" altLang="zh-CN" sz="2600" kern="10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charset="-122"/>
                <a:cs typeface="Times New Roman" panose="02020603050405020304" pitchFamily="18" charset="0"/>
              </a:rPr>
              <a:t>“</a:t>
            </a:r>
            <a:r>
              <a:rPr lang="zh-CN" altLang="zh-CN" sz="2600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麒麟</a:t>
            </a:r>
            <a:r>
              <a:rPr lang="en-US" altLang="zh-CN" sz="2600" kern="10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charset="-122"/>
                <a:cs typeface="Times New Roman" panose="02020603050405020304" pitchFamily="18" charset="0"/>
              </a:rPr>
              <a:t>”</a:t>
            </a:r>
            <a:r>
              <a:rPr lang="zh-CN" altLang="zh-CN" sz="2600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后的破折号，作用相同的一项是</a:t>
            </a:r>
            <a:endParaRPr lang="zh-CN" altLang="zh-CN" sz="1050" kern="10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60400" algn="just">
              <a:lnSpc>
                <a:spcPct val="150000"/>
              </a:lnSpc>
              <a:spcAft>
                <a:spcPct val="0"/>
              </a:spcAft>
            </a:pPr>
            <a:r>
              <a:rPr lang="zh-CN" altLang="zh-CN" sz="2600" kern="100">
                <a:solidFill>
                  <a:srgbClr val="0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唐代的长安城，是人类历史上第一个人口超过百万的国际性城市；明代初期郑和七下西洋，船队带回</a:t>
            </a:r>
            <a:r>
              <a:rPr lang="en-US" altLang="zh-CN" sz="2600" kern="10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charset="-122"/>
                <a:cs typeface="Times New Roman" panose="02020603050405020304" pitchFamily="18" charset="0"/>
              </a:rPr>
              <a:t>“</a:t>
            </a:r>
            <a:r>
              <a:rPr lang="zh-CN" altLang="zh-CN" sz="2600" kern="100">
                <a:solidFill>
                  <a:srgbClr val="0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麒麟</a:t>
            </a:r>
            <a:r>
              <a:rPr lang="en-US" altLang="zh-CN" sz="2600" kern="10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charset="-122"/>
                <a:cs typeface="Times New Roman" panose="02020603050405020304" pitchFamily="18" charset="0"/>
              </a:rPr>
              <a:t>”</a:t>
            </a:r>
            <a:r>
              <a:rPr lang="en-US" altLang="zh-CN" sz="2600" kern="100">
                <a:solidFill>
                  <a:srgbClr val="0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——</a:t>
            </a:r>
            <a:r>
              <a:rPr lang="zh-CN" altLang="zh-CN" sz="2600" kern="100">
                <a:solidFill>
                  <a:srgbClr val="0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非洲长颈鹿，南京城万人空巷，都来一睹其真容。</a:t>
            </a:r>
            <a:endParaRPr lang="zh-CN" altLang="zh-CN" sz="1050" kern="10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2600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A.</a:t>
            </a:r>
            <a:r>
              <a:rPr lang="en-US" altLang="zh-CN" sz="2600" kern="10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charset="-122"/>
                <a:cs typeface="Times New Roman" panose="02020603050405020304" pitchFamily="18" charset="0"/>
              </a:rPr>
              <a:t>“</a:t>
            </a:r>
            <a:r>
              <a:rPr lang="zh-CN" altLang="zh-CN" sz="2600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嘎</a:t>
            </a:r>
            <a:r>
              <a:rPr lang="en-US" altLang="zh-CN" sz="2600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——</a:t>
            </a:r>
            <a:r>
              <a:rPr lang="en-US" altLang="zh-CN" sz="2600" kern="10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charset="-122"/>
                <a:cs typeface="Times New Roman" panose="02020603050405020304" pitchFamily="18" charset="0"/>
              </a:rPr>
              <a:t>”</a:t>
            </a:r>
            <a:r>
              <a:rPr lang="zh-CN" altLang="zh-CN" sz="2600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，突然传过来一声水禽被惊动的鸣叫。</a:t>
            </a:r>
            <a:endParaRPr lang="zh-CN" altLang="zh-CN" sz="1050" kern="10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2600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B.</a:t>
            </a:r>
            <a:r>
              <a:rPr lang="zh-CN" altLang="zh-CN" sz="2600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你怎么会姓赵！</a:t>
            </a:r>
            <a:r>
              <a:rPr lang="en-US" altLang="zh-CN" sz="2600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——</a:t>
            </a:r>
            <a:r>
              <a:rPr lang="zh-CN" altLang="zh-CN" sz="2600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你那里配姓赵！</a:t>
            </a:r>
            <a:endParaRPr lang="zh-CN" altLang="zh-CN" sz="1050" kern="10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2600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C.</a:t>
            </a:r>
            <a:r>
              <a:rPr lang="zh-CN" altLang="zh-CN" sz="2600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俺婆婆非叫我再去看看他</a:t>
            </a:r>
            <a:r>
              <a:rPr lang="en-US" altLang="zh-CN" sz="2600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——</a:t>
            </a:r>
            <a:r>
              <a:rPr lang="zh-CN" altLang="zh-CN" sz="2600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有什么看头啊！</a:t>
            </a:r>
            <a:endParaRPr lang="zh-CN" altLang="zh-CN" sz="1050" kern="10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2600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D.</a:t>
            </a:r>
            <a:r>
              <a:rPr lang="zh-CN" altLang="zh-CN" sz="2600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据说这是稀世之宝</a:t>
            </a:r>
            <a:r>
              <a:rPr lang="en-US" altLang="zh-CN" sz="2600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——</a:t>
            </a:r>
            <a:r>
              <a:rPr lang="zh-CN" altLang="zh-CN" sz="2600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一种难得的良药。</a:t>
            </a:r>
            <a:endParaRPr lang="zh-CN" altLang="zh-CN" sz="1050" kern="10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3" name="TextBox 22"/>
          <p:cNvSpPr txBox="1"/>
          <p:nvPr/>
        </p:nvSpPr>
        <p:spPr>
          <a:xfrm>
            <a:off x="262558" y="5188790"/>
            <a:ext cx="720000" cy="720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300" b="1">
                <a:solidFill>
                  <a:srgbClr val="C0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√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/>
        </p:nvSpPr>
        <p:spPr>
          <a:xfrm>
            <a:off x="334566" y="1197546"/>
            <a:ext cx="11449272" cy="30931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zh-CN" altLang="zh-CN" sz="2600" b="1" kern="10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解析</a:t>
            </a:r>
            <a:r>
              <a:rPr lang="zh-CN" altLang="zh-CN" sz="2600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　</a:t>
            </a:r>
            <a:r>
              <a:rPr lang="en-US" altLang="zh-CN" sz="2600" kern="100">
                <a:solidFill>
                  <a:srgbClr val="000000"/>
                </a:solidFill>
                <a:latin typeface="Times New Roman" panose="02020603050405020304" pitchFamily="18" charset="0"/>
                <a:cs typeface="Courier New" panose="02070309020205020404" pitchFamily="49" charset="0"/>
              </a:rPr>
              <a:t>D</a:t>
            </a:r>
            <a:r>
              <a:rPr lang="zh-CN" altLang="zh-CN" sz="2600" kern="1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项与文段中</a:t>
            </a:r>
            <a:r>
              <a:rPr lang="en-US" altLang="zh-CN" sz="2600" kern="10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600" kern="1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明代初期郑和七下西洋，船队带回</a:t>
            </a:r>
            <a:r>
              <a:rPr lang="en-US" altLang="zh-CN" sz="2600" kern="10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‘</a:t>
            </a:r>
            <a:r>
              <a:rPr lang="zh-CN" altLang="zh-CN" sz="2600" kern="1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麒麟</a:t>
            </a:r>
            <a:r>
              <a:rPr lang="en-US" altLang="zh-CN" sz="2600" kern="10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’</a:t>
            </a:r>
            <a:r>
              <a:rPr lang="en-US" altLang="zh-CN" sz="2600" kern="100">
                <a:solidFill>
                  <a:srgbClr val="000000"/>
                </a:solidFill>
                <a:latin typeface="Times New Roman" panose="02020603050405020304" pitchFamily="18" charset="0"/>
                <a:cs typeface="Courier New" panose="02070309020205020404" pitchFamily="49" charset="0"/>
              </a:rPr>
              <a:t>——</a:t>
            </a:r>
            <a:r>
              <a:rPr lang="zh-CN" altLang="zh-CN" sz="2600" kern="1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非洲长颈鹿</a:t>
            </a:r>
            <a:r>
              <a:rPr lang="en-US" altLang="zh-CN" sz="2600" kern="10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600" kern="1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的破折号都表示解释说明</a:t>
            </a:r>
            <a:r>
              <a:rPr lang="zh-CN" altLang="zh-CN" sz="2600" kern="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600" kern="1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2600" kern="100" smtClean="0">
                <a:solidFill>
                  <a:srgbClr val="000000"/>
                </a:solidFill>
                <a:latin typeface="Times New Roman" panose="02020603050405020304" pitchFamily="18" charset="0"/>
                <a:cs typeface="Courier New" panose="02070309020205020404" pitchFamily="49" charset="0"/>
              </a:rPr>
              <a:t>A</a:t>
            </a:r>
            <a:r>
              <a:rPr lang="zh-CN" altLang="zh-CN" sz="2600" kern="1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项中的破折号表示声音的延长</a:t>
            </a:r>
            <a:r>
              <a:rPr lang="zh-CN" altLang="zh-CN" sz="2600" kern="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600" kern="1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2600" kern="100" smtClean="0">
                <a:solidFill>
                  <a:srgbClr val="000000"/>
                </a:solidFill>
                <a:latin typeface="Times New Roman" panose="02020603050405020304" pitchFamily="18" charset="0"/>
                <a:cs typeface="Courier New" panose="02070309020205020404" pitchFamily="49" charset="0"/>
              </a:rPr>
              <a:t>B</a:t>
            </a:r>
            <a:r>
              <a:rPr lang="zh-CN" altLang="zh-CN" sz="2600" kern="1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项中的破折号表示意思的递进</a:t>
            </a:r>
            <a:r>
              <a:rPr lang="zh-CN" altLang="zh-CN" sz="2600" kern="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600" kern="1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2600" kern="100" smtClean="0">
                <a:solidFill>
                  <a:srgbClr val="000000"/>
                </a:solidFill>
                <a:latin typeface="Times New Roman" panose="02020603050405020304" pitchFamily="18" charset="0"/>
                <a:cs typeface="Courier New" panose="02070309020205020404" pitchFamily="49" charset="0"/>
              </a:rPr>
              <a:t>C</a:t>
            </a:r>
            <a:r>
              <a:rPr lang="zh-CN" altLang="zh-CN" sz="2600" kern="1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项中的破折号表示意思的跳跃或转折。</a:t>
            </a:r>
            <a:endParaRPr lang="zh-CN" altLang="zh-CN" sz="1050" kern="10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225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/>
          <p:cNvSpPr/>
          <p:nvPr/>
        </p:nvSpPr>
        <p:spPr>
          <a:xfrm>
            <a:off x="389206" y="477466"/>
            <a:ext cx="11412000" cy="173852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660400">
              <a:lnSpc>
                <a:spcPct val="140000"/>
              </a:lnSpc>
            </a:pPr>
            <a:r>
              <a:rPr lang="zh-CN" altLang="zh-CN" sz="2600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标点符号是一套辅助文字记录语言的符号，是书面语言的有机组成部分。标点符号有助于我们分清句子结构，辨明不同语气，准确理解词语的性质和文章的意义。见下表：</a:t>
            </a:r>
            <a:endParaRPr lang="zh-CN" altLang="zh-CN" sz="1050" kern="100">
              <a:latin typeface="宋体" pitchFamily="2" charset="-122"/>
              <a:cs typeface="Courier New" panose="02070309020205020404" pitchFamily="49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473" y="0"/>
            <a:ext cx="12190413" cy="55951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998763" y="-26590"/>
            <a:ext cx="6243832" cy="5760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zh-CN" sz="2800" b="1" kern="100" smtClean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/>
              </a:rPr>
              <a:t>活动</a:t>
            </a:r>
            <a:r>
              <a:rPr lang="zh-CN" altLang="zh-CN" sz="2800" b="1" kern="10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/>
              </a:rPr>
              <a:t>　</a:t>
            </a:r>
            <a:r>
              <a:rPr lang="zh-CN" altLang="en-US" sz="2800" b="1" kern="100" smtClean="0">
                <a:solidFill>
                  <a:prstClr val="white"/>
                </a:solidFill>
                <a:latin typeface="方正清刻本悦宋简体"/>
                <a:ea typeface="微软雅黑" panose="020b0503020204020204" charset="-122"/>
                <a:cs typeface="Times New Roman" panose="02020603050405020304"/>
              </a:rPr>
              <a:t>掌握常</a:t>
            </a:r>
            <a:r>
              <a:rPr lang="zh-CN" altLang="zh-CN" sz="2800" b="1" kern="100" smtClean="0">
                <a:solidFill>
                  <a:prstClr val="white"/>
                </a:solidFill>
                <a:latin typeface="方正清刻本悦宋简体"/>
                <a:ea typeface="微软雅黑" panose="020b0503020204020204" charset="-122"/>
                <a:cs typeface="Times New Roman" panose="02020603050405020304"/>
              </a:rPr>
              <a:t>用标点符号</a:t>
            </a:r>
            <a:r>
              <a:rPr lang="zh-CN" altLang="en-US" sz="2800" b="1" kern="100" smtClean="0">
                <a:solidFill>
                  <a:prstClr val="white"/>
                </a:solidFill>
                <a:latin typeface="方正清刻本悦宋简体"/>
                <a:ea typeface="微软雅黑" panose="020b0503020204020204" charset="-122"/>
                <a:cs typeface="Times New Roman" panose="02020603050405020304"/>
              </a:rPr>
              <a:t>的基本用法</a:t>
            </a:r>
            <a:endParaRPr lang="zh-CN" altLang="zh-CN" sz="2800" b="1" kern="100">
              <a:solidFill>
                <a:prstClr val="white"/>
              </a:solidFill>
              <a:latin typeface="方正清刻本悦宋简体" charset="-122"/>
              <a:ea typeface="微软雅黑" panose="020b0503020204020204" charset="-122"/>
              <a:cs typeface="Times New Roman" panose="02020603050405020304" charset="0"/>
            </a:endParaRPr>
          </a:p>
        </p:txBody>
      </p:sp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550590" y="2214367"/>
          <a:ext cx="11089231" cy="2971800"/>
        </p:xfrm>
        <a:graphic>
          <a:graphicData uri="http://schemas.openxmlformats.org/drawingml/2006/table">
            <a:tbl>
              <a:tblPr/>
              <a:tblGrid>
                <a:gridCol w="792551"/>
                <a:gridCol w="864559"/>
                <a:gridCol w="1168193"/>
                <a:gridCol w="1166974"/>
                <a:gridCol w="1168193"/>
                <a:gridCol w="1168193"/>
                <a:gridCol w="1168193"/>
                <a:gridCol w="1168193"/>
                <a:gridCol w="1212091"/>
                <a:gridCol w="1212091"/>
              </a:tblGrid>
              <a:tr h="504056">
                <a:tc rowSpan="2"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6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点号</a:t>
                      </a:r>
                      <a:endParaRPr lang="zh-CN" sz="2600" kern="100">
                        <a:effectLst/>
                        <a:latin typeface="宋体" panose="02010600030101010101" pitchFamily="2" charset="-122"/>
                        <a:ea typeface="宋体" pitchFamily="2" charset="-122"/>
                        <a:cs typeface="Courier New" panose="02070309020205020404" pitchFamily="49" charset="0"/>
                      </a:endParaRPr>
                    </a:p>
                  </a:txBody>
                  <a:tcPr marL="50226" marR="502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6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句号</a:t>
                      </a:r>
                      <a:endParaRPr lang="zh-CN" sz="2600" kern="100">
                        <a:effectLst/>
                        <a:latin typeface="宋体" panose="02010600030101010101" pitchFamily="2" charset="-122"/>
                        <a:ea typeface="宋体" pitchFamily="2" charset="-122"/>
                        <a:cs typeface="Courier New" panose="02070309020205020404" pitchFamily="49" charset="0"/>
                      </a:endParaRPr>
                    </a:p>
                  </a:txBody>
                  <a:tcPr marL="50226" marR="502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6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问号</a:t>
                      </a:r>
                      <a:endParaRPr lang="zh-CN" sz="2600" kern="100">
                        <a:effectLst/>
                        <a:latin typeface="宋体" panose="02010600030101010101" pitchFamily="2" charset="-122"/>
                        <a:ea typeface="宋体" pitchFamily="2" charset="-122"/>
                        <a:cs typeface="Courier New" panose="02070309020205020404" pitchFamily="49" charset="0"/>
                      </a:endParaRPr>
                    </a:p>
                  </a:txBody>
                  <a:tcPr marL="50226" marR="502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6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叹号</a:t>
                      </a:r>
                      <a:endParaRPr lang="zh-CN" sz="2600" kern="100">
                        <a:effectLst/>
                        <a:latin typeface="宋体" panose="02010600030101010101" pitchFamily="2" charset="-122"/>
                        <a:ea typeface="宋体" pitchFamily="2" charset="-122"/>
                        <a:cs typeface="Courier New" panose="02070309020205020404" pitchFamily="49" charset="0"/>
                      </a:endParaRPr>
                    </a:p>
                  </a:txBody>
                  <a:tcPr marL="50226" marR="502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6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逗号</a:t>
                      </a:r>
                      <a:endParaRPr lang="zh-CN" sz="2600" kern="100">
                        <a:effectLst/>
                        <a:latin typeface="宋体" panose="02010600030101010101" pitchFamily="2" charset="-122"/>
                        <a:ea typeface="宋体" pitchFamily="2" charset="-122"/>
                        <a:cs typeface="Courier New" panose="02070309020205020404" pitchFamily="49" charset="0"/>
                      </a:endParaRPr>
                    </a:p>
                  </a:txBody>
                  <a:tcPr marL="50226" marR="502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6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顿号</a:t>
                      </a:r>
                      <a:endParaRPr lang="zh-CN" sz="2600" kern="100">
                        <a:effectLst/>
                        <a:latin typeface="宋体" panose="02010600030101010101" pitchFamily="2" charset="-122"/>
                        <a:ea typeface="宋体" pitchFamily="2" charset="-122"/>
                        <a:cs typeface="Courier New" panose="02070309020205020404" pitchFamily="49" charset="0"/>
                      </a:endParaRPr>
                    </a:p>
                  </a:txBody>
                  <a:tcPr marL="50226" marR="502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6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分号</a:t>
                      </a:r>
                      <a:endParaRPr lang="zh-CN" sz="2600" kern="100">
                        <a:effectLst/>
                        <a:latin typeface="宋体" panose="02010600030101010101" pitchFamily="2" charset="-122"/>
                        <a:ea typeface="宋体" pitchFamily="2" charset="-122"/>
                        <a:cs typeface="Courier New" panose="02070309020205020404" pitchFamily="49" charset="0"/>
                      </a:endParaRPr>
                    </a:p>
                  </a:txBody>
                  <a:tcPr marL="50226" marR="502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6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冒号</a:t>
                      </a:r>
                      <a:endParaRPr lang="zh-CN" sz="2600" kern="100">
                        <a:effectLst/>
                        <a:latin typeface="宋体" panose="02010600030101010101" pitchFamily="2" charset="-122"/>
                        <a:ea typeface="宋体" pitchFamily="2" charset="-122"/>
                        <a:cs typeface="Courier New" panose="02070309020205020404" pitchFamily="49" charset="0"/>
                      </a:endParaRPr>
                    </a:p>
                  </a:txBody>
                  <a:tcPr marL="50226" marR="502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en-US" sz="2600" kern="100">
                          <a:effectLst/>
                          <a:latin typeface="Times New Roman" panose="02020603050405020304" pitchFamily="18" charset="0"/>
                          <a:ea typeface="微软雅黑" panose="020b0503020204020204" charset="-122"/>
                          <a:cs typeface="Courier New" panose="02070309020205020404" pitchFamily="49" charset="0"/>
                        </a:rPr>
                        <a:t> </a:t>
                      </a:r>
                      <a:endParaRPr lang="zh-CN" sz="2600" kern="100">
                        <a:effectLst/>
                        <a:latin typeface="宋体" panose="02010600030101010101" pitchFamily="2" charset="-122"/>
                        <a:ea typeface="宋体" pitchFamily="2" charset="-122"/>
                        <a:cs typeface="Courier New" panose="02070309020205020404" pitchFamily="49" charset="0"/>
                      </a:endParaRPr>
                    </a:p>
                  </a:txBody>
                  <a:tcPr marL="50226" marR="50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en-US" sz="2600" kern="100">
                          <a:effectLst/>
                          <a:latin typeface="Times New Roman" panose="02020603050405020304" pitchFamily="18" charset="0"/>
                          <a:ea typeface="微软雅黑" panose="020b0503020204020204" charset="-122"/>
                          <a:cs typeface="Courier New" panose="02070309020205020404" pitchFamily="49" charset="0"/>
                        </a:rPr>
                        <a:t> </a:t>
                      </a:r>
                      <a:endParaRPr lang="zh-CN" sz="2600" kern="100">
                        <a:effectLst/>
                        <a:latin typeface="宋体" panose="02010600030101010101" pitchFamily="2" charset="-122"/>
                        <a:ea typeface="宋体" pitchFamily="2" charset="-122"/>
                        <a:cs typeface="Courier New" panose="02070309020205020404" pitchFamily="49" charset="0"/>
                      </a:endParaRPr>
                    </a:p>
                  </a:txBody>
                  <a:tcPr marL="50226" marR="50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2023">
                <a:tc v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6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。</a:t>
                      </a:r>
                      <a:endParaRPr lang="zh-CN" sz="2600" kern="100">
                        <a:effectLst/>
                        <a:latin typeface="宋体" panose="02010600030101010101" pitchFamily="2" charset="-122"/>
                        <a:ea typeface="宋体" pitchFamily="2" charset="-122"/>
                        <a:cs typeface="Courier New" panose="02070309020205020404" pitchFamily="49" charset="0"/>
                      </a:endParaRPr>
                    </a:p>
                  </a:txBody>
                  <a:tcPr marL="50226" marR="502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6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？</a:t>
                      </a:r>
                      <a:endParaRPr lang="zh-CN" sz="2600" kern="100">
                        <a:effectLst/>
                        <a:latin typeface="宋体" panose="02010600030101010101" pitchFamily="2" charset="-122"/>
                        <a:ea typeface="宋体" pitchFamily="2" charset="-122"/>
                        <a:cs typeface="Courier New" panose="02070309020205020404" pitchFamily="49" charset="0"/>
                      </a:endParaRPr>
                    </a:p>
                  </a:txBody>
                  <a:tcPr marL="50226" marR="502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6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！</a:t>
                      </a:r>
                      <a:endParaRPr lang="zh-CN" sz="2600" kern="100">
                        <a:effectLst/>
                        <a:latin typeface="宋体" panose="02010600030101010101" pitchFamily="2" charset="-122"/>
                        <a:ea typeface="宋体" pitchFamily="2" charset="-122"/>
                        <a:cs typeface="Courier New" panose="02070309020205020404" pitchFamily="49" charset="0"/>
                      </a:endParaRPr>
                    </a:p>
                  </a:txBody>
                  <a:tcPr marL="50226" marR="502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6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，</a:t>
                      </a:r>
                      <a:endParaRPr lang="zh-CN" sz="2600" kern="100">
                        <a:effectLst/>
                        <a:latin typeface="宋体" panose="02010600030101010101" pitchFamily="2" charset="-122"/>
                        <a:ea typeface="宋体" pitchFamily="2" charset="-122"/>
                        <a:cs typeface="Courier New" panose="02070309020205020404" pitchFamily="49" charset="0"/>
                      </a:endParaRPr>
                    </a:p>
                  </a:txBody>
                  <a:tcPr marL="50226" marR="502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6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、</a:t>
                      </a:r>
                      <a:endParaRPr lang="zh-CN" sz="2600" kern="100">
                        <a:effectLst/>
                        <a:latin typeface="宋体" panose="02010600030101010101" pitchFamily="2" charset="-122"/>
                        <a:ea typeface="宋体" pitchFamily="2" charset="-122"/>
                        <a:cs typeface="Courier New" panose="02070309020205020404" pitchFamily="49" charset="0"/>
                      </a:endParaRPr>
                    </a:p>
                  </a:txBody>
                  <a:tcPr marL="50226" marR="502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6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；</a:t>
                      </a:r>
                      <a:endParaRPr lang="zh-CN" sz="2600" kern="100">
                        <a:effectLst/>
                        <a:latin typeface="宋体" panose="02010600030101010101" pitchFamily="2" charset="-122"/>
                        <a:ea typeface="宋体" pitchFamily="2" charset="-122"/>
                        <a:cs typeface="Courier New" panose="02070309020205020404" pitchFamily="49" charset="0"/>
                      </a:endParaRPr>
                    </a:p>
                  </a:txBody>
                  <a:tcPr marL="50226" marR="502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6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：</a:t>
                      </a:r>
                      <a:endParaRPr lang="zh-CN" sz="2600" kern="100">
                        <a:effectLst/>
                        <a:latin typeface="宋体" panose="02010600030101010101" pitchFamily="2" charset="-122"/>
                        <a:ea typeface="宋体" pitchFamily="2" charset="-122"/>
                        <a:cs typeface="Courier New" panose="02070309020205020404" pitchFamily="49" charset="0"/>
                      </a:endParaRPr>
                    </a:p>
                  </a:txBody>
                  <a:tcPr marL="50226" marR="502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en-US" sz="2600" kern="100">
                          <a:effectLst/>
                          <a:latin typeface="Times New Roman" panose="02020603050405020304" pitchFamily="18" charset="0"/>
                          <a:ea typeface="微软雅黑" panose="020b0503020204020204" charset="-122"/>
                          <a:cs typeface="Courier New" panose="02070309020205020404" pitchFamily="49" charset="0"/>
                        </a:rPr>
                        <a:t> </a:t>
                      </a:r>
                      <a:endParaRPr lang="zh-CN" sz="2600" kern="100">
                        <a:effectLst/>
                        <a:latin typeface="宋体" panose="02010600030101010101" pitchFamily="2" charset="-122"/>
                        <a:ea typeface="宋体" pitchFamily="2" charset="-122"/>
                        <a:cs typeface="Courier New" panose="02070309020205020404" pitchFamily="49" charset="0"/>
                      </a:endParaRPr>
                    </a:p>
                  </a:txBody>
                  <a:tcPr marL="50226" marR="50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en-US" sz="2600" kern="10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charset="-122"/>
                          <a:cs typeface="Courier New" panose="02070309020205020404" pitchFamily="49" charset="0"/>
                        </a:rPr>
                        <a:t> </a:t>
                      </a:r>
                      <a:endParaRPr lang="zh-CN" sz="2600" kern="100">
                        <a:effectLst/>
                        <a:latin typeface="宋体" panose="02010600030101010101" pitchFamily="2" charset="-122"/>
                        <a:ea typeface="宋体" pitchFamily="2" charset="-122"/>
                        <a:cs typeface="Courier New" panose="02070309020205020404" pitchFamily="49" charset="0"/>
                      </a:endParaRPr>
                    </a:p>
                  </a:txBody>
                  <a:tcPr marL="50226" marR="50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2038">
                <a:tc rowSpan="3"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6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标号</a:t>
                      </a:r>
                      <a:endParaRPr lang="zh-CN" sz="2600" kern="100">
                        <a:effectLst/>
                        <a:latin typeface="宋体" panose="02010600030101010101" pitchFamily="2" charset="-122"/>
                        <a:ea typeface="宋体" pitchFamily="2" charset="-122"/>
                        <a:cs typeface="Courier New" panose="02070309020205020404" pitchFamily="49" charset="0"/>
                      </a:endParaRPr>
                    </a:p>
                  </a:txBody>
                  <a:tcPr marL="50226" marR="502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6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引号</a:t>
                      </a:r>
                      <a:endParaRPr lang="zh-CN" sz="2600" kern="100">
                        <a:effectLst/>
                        <a:latin typeface="宋体" panose="02010600030101010101" pitchFamily="2" charset="-122"/>
                        <a:ea typeface="宋体" pitchFamily="2" charset="-122"/>
                        <a:cs typeface="Courier New" panose="02070309020205020404" pitchFamily="49" charset="0"/>
                      </a:endParaRPr>
                    </a:p>
                  </a:txBody>
                  <a:tcPr marL="50226" marR="502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6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括号</a:t>
                      </a:r>
                      <a:endParaRPr lang="zh-CN" sz="2600" kern="100">
                        <a:effectLst/>
                        <a:latin typeface="宋体" panose="02010600030101010101" pitchFamily="2" charset="-122"/>
                        <a:ea typeface="宋体" pitchFamily="2" charset="-122"/>
                        <a:cs typeface="Courier New" panose="02070309020205020404" pitchFamily="49" charset="0"/>
                      </a:endParaRPr>
                    </a:p>
                  </a:txBody>
                  <a:tcPr marL="50226" marR="502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6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破折号</a:t>
                      </a:r>
                      <a:endParaRPr lang="zh-CN" sz="2600" kern="100">
                        <a:effectLst/>
                        <a:latin typeface="宋体" panose="02010600030101010101" pitchFamily="2" charset="-122"/>
                        <a:ea typeface="宋体" pitchFamily="2" charset="-122"/>
                        <a:cs typeface="Courier New" panose="02070309020205020404" pitchFamily="49" charset="0"/>
                      </a:endParaRPr>
                    </a:p>
                  </a:txBody>
                  <a:tcPr marL="50226" marR="502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6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省略号</a:t>
                      </a:r>
                      <a:endParaRPr lang="zh-CN" sz="2600" kern="100">
                        <a:effectLst/>
                        <a:latin typeface="宋体" panose="02010600030101010101" pitchFamily="2" charset="-122"/>
                        <a:ea typeface="宋体" pitchFamily="2" charset="-122"/>
                        <a:cs typeface="Courier New" panose="02070309020205020404" pitchFamily="49" charset="0"/>
                      </a:endParaRPr>
                    </a:p>
                  </a:txBody>
                  <a:tcPr marL="50226" marR="502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6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着重号</a:t>
                      </a:r>
                      <a:endParaRPr lang="zh-CN" sz="2600" kern="100">
                        <a:effectLst/>
                        <a:latin typeface="宋体" panose="02010600030101010101" pitchFamily="2" charset="-122"/>
                        <a:ea typeface="宋体" pitchFamily="2" charset="-122"/>
                        <a:cs typeface="Courier New" panose="02070309020205020404" pitchFamily="49" charset="0"/>
                      </a:endParaRPr>
                    </a:p>
                  </a:txBody>
                  <a:tcPr marL="50226" marR="502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6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书名号</a:t>
                      </a:r>
                      <a:endParaRPr lang="zh-CN" sz="2600" kern="100">
                        <a:effectLst/>
                        <a:latin typeface="宋体" panose="02010600030101010101" pitchFamily="2" charset="-122"/>
                        <a:ea typeface="宋体" pitchFamily="2" charset="-122"/>
                        <a:cs typeface="Courier New" panose="02070309020205020404" pitchFamily="49" charset="0"/>
                      </a:endParaRPr>
                    </a:p>
                  </a:txBody>
                  <a:tcPr marL="50226" marR="502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6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间隔号</a:t>
                      </a:r>
                      <a:endParaRPr lang="zh-CN" sz="2600" kern="100">
                        <a:effectLst/>
                        <a:latin typeface="宋体" panose="02010600030101010101" pitchFamily="2" charset="-122"/>
                        <a:ea typeface="宋体" pitchFamily="2" charset="-122"/>
                        <a:cs typeface="Courier New" panose="02070309020205020404" pitchFamily="49" charset="0"/>
                      </a:endParaRPr>
                    </a:p>
                  </a:txBody>
                  <a:tcPr marL="50226" marR="502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6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连接号</a:t>
                      </a:r>
                      <a:endParaRPr lang="zh-CN" sz="2600" kern="100">
                        <a:effectLst/>
                        <a:latin typeface="宋体" panose="02010600030101010101" pitchFamily="2" charset="-122"/>
                        <a:ea typeface="宋体" pitchFamily="2" charset="-122"/>
                        <a:cs typeface="Courier New" panose="02070309020205020404" pitchFamily="49" charset="0"/>
                      </a:endParaRPr>
                    </a:p>
                  </a:txBody>
                  <a:tcPr marL="50226" marR="50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6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专名号</a:t>
                      </a:r>
                      <a:endParaRPr lang="zh-CN" sz="2600" kern="100">
                        <a:effectLst/>
                        <a:latin typeface="宋体" panose="02010600030101010101" pitchFamily="2" charset="-122"/>
                        <a:ea typeface="宋体" pitchFamily="2" charset="-122"/>
                        <a:cs typeface="Courier New" panose="02070309020205020404" pitchFamily="49" charset="0"/>
                      </a:endParaRPr>
                    </a:p>
                  </a:txBody>
                  <a:tcPr marL="50226" marR="50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6029">
                <a:tc v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en-US" sz="2600" kern="10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‘’</a:t>
                      </a:r>
                      <a:endParaRPr lang="zh-CN" sz="2600" kern="100">
                        <a:effectLst/>
                        <a:latin typeface="宋体" panose="02010600030101010101" pitchFamily="2" charset="-122"/>
                        <a:ea typeface="宋体" pitchFamily="2" charset="-122"/>
                        <a:cs typeface="Courier New" panose="02070309020205020404" pitchFamily="49" charset="0"/>
                      </a:endParaRPr>
                    </a:p>
                  </a:txBody>
                  <a:tcPr marL="50226" marR="502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en-US" sz="26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charset="-122"/>
                          <a:cs typeface="Courier New" panose="02070309020205020404" pitchFamily="49" charset="0"/>
                        </a:rPr>
                        <a:t>()</a:t>
                      </a:r>
                      <a:endParaRPr lang="zh-CN" sz="2600" kern="100">
                        <a:effectLst/>
                        <a:latin typeface="宋体" panose="02010600030101010101" pitchFamily="2" charset="-122"/>
                        <a:ea typeface="宋体" pitchFamily="2" charset="-122"/>
                        <a:cs typeface="Courier New" panose="02070309020205020404" pitchFamily="49" charset="0"/>
                      </a:endParaRPr>
                    </a:p>
                  </a:txBody>
                  <a:tcPr marL="50226" marR="502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600" kern="10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26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charset="-122"/>
                          <a:cs typeface="Courier New" panose="02070309020205020404" pitchFamily="49" charset="0"/>
                        </a:rPr>
                        <a:t>——</a:t>
                      </a:r>
                      <a:endParaRPr lang="zh-CN" sz="2600" kern="100">
                        <a:effectLst/>
                        <a:latin typeface="宋体" panose="02010600030101010101" pitchFamily="2" charset="-122"/>
                        <a:ea typeface="宋体" pitchFamily="2" charset="-122"/>
                        <a:cs typeface="Courier New" panose="02070309020205020404" pitchFamily="49" charset="0"/>
                      </a:endParaRPr>
                    </a:p>
                  </a:txBody>
                  <a:tcPr marL="50226" marR="502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en-US" sz="2600" kern="10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……</a:t>
                      </a:r>
                      <a:endParaRPr lang="zh-CN" sz="2600" kern="100">
                        <a:effectLst/>
                        <a:latin typeface="宋体" panose="02010600030101010101" pitchFamily="2" charset="-122"/>
                        <a:ea typeface="宋体" pitchFamily="2" charset="-122"/>
                        <a:cs typeface="Courier New" panose="02070309020205020404" pitchFamily="49" charset="0"/>
                      </a:endParaRPr>
                    </a:p>
                  </a:txBody>
                  <a:tcPr marL="50226" marR="502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endParaRPr lang="en-US" sz="2600" kern="10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ea typeface="微软雅黑" panose="020b0503020204020204" charset="-122"/>
                        <a:cs typeface="Courier New" panose="02070309020205020404" pitchFamily="49" charset="0"/>
                      </a:endParaRPr>
                    </a:p>
                  </a:txBody>
                  <a:tcPr marL="50226" marR="502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6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〈〉</a:t>
                      </a:r>
                      <a:endParaRPr lang="zh-CN" sz="2600" kern="100">
                        <a:effectLst/>
                        <a:latin typeface="宋体" panose="02010600030101010101" pitchFamily="2" charset="-122"/>
                        <a:ea typeface="宋体" pitchFamily="2" charset="-122"/>
                        <a:cs typeface="Courier New" panose="02070309020205020404" pitchFamily="49" charset="0"/>
                      </a:endParaRPr>
                    </a:p>
                  </a:txBody>
                  <a:tcPr marL="50226" marR="502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endParaRPr lang="zh-CN" sz="2600" kern="100">
                        <a:effectLst/>
                        <a:latin typeface="宋体" panose="02010600030101010101" pitchFamily="2" charset="-122"/>
                        <a:ea typeface="宋体" pitchFamily="2" charset="-122"/>
                        <a:cs typeface="Courier New" panose="02070309020205020404" pitchFamily="49" charset="0"/>
                      </a:endParaRPr>
                    </a:p>
                  </a:txBody>
                  <a:tcPr marL="50226" marR="502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 vert="horz" wrap="square"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zh-CN" sz="2600" kern="10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－</a:t>
                      </a:r>
                      <a:endParaRPr lang="en-US" altLang="zh-CN" sz="2600" kern="100" smtClean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微软雅黑" panose="020b0503020204020204" charset="-122"/>
                        <a:cs typeface="Times New Roman" pitchFamily="18" charset="0"/>
                      </a:endParaRPr>
                    </a:p>
                  </a:txBody>
                  <a:tcPr marL="50226" marR="50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endParaRPr lang="en-US" altLang="zh-CN" sz="2600" kern="100" smtClean="0">
                        <a:effectLst/>
                        <a:latin typeface="宋体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600" kern="10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charset="-122"/>
                          <a:cs typeface="Courier New" panose="02070309020205020404" pitchFamily="49" charset="0"/>
                        </a:rPr>
                        <a:t>——</a:t>
                      </a:r>
                      <a:endParaRPr lang="zh-CN" altLang="zh-CN" sz="2600" kern="100" smtClean="0">
                        <a:effectLst/>
                        <a:latin typeface="宋体" pitchFamily="2" charset="-122"/>
                        <a:ea typeface="+mn-ea"/>
                        <a:cs typeface="Courier New" panose="02070309020205020404" pitchFamily="49" charset="0"/>
                      </a:endParaRPr>
                    </a:p>
                  </a:txBody>
                  <a:tcPr marL="50226" marR="50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2880">
                <a:tc v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en-US" sz="2600" kern="10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“”</a:t>
                      </a:r>
                      <a:endParaRPr lang="zh-CN" sz="2600" kern="100">
                        <a:effectLst/>
                        <a:latin typeface="宋体" panose="02010600030101010101" pitchFamily="2" charset="-122"/>
                        <a:ea typeface="宋体" pitchFamily="2" charset="-122"/>
                        <a:cs typeface="Courier New" panose="02070309020205020404" pitchFamily="49" charset="0"/>
                      </a:endParaRPr>
                    </a:p>
                  </a:txBody>
                  <a:tcPr marL="50226" marR="502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en-US" sz="26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charset="-122"/>
                          <a:cs typeface="Courier New" panose="02070309020205020404" pitchFamily="49" charset="0"/>
                        </a:rPr>
                        <a:t>[]</a:t>
                      </a:r>
                      <a:endParaRPr lang="zh-CN" sz="2600" kern="100">
                        <a:effectLst/>
                        <a:latin typeface="宋体" panose="02010600030101010101" pitchFamily="2" charset="-122"/>
                        <a:ea typeface="宋体" pitchFamily="2" charset="-122"/>
                        <a:cs typeface="Courier New" panose="02070309020205020404" pitchFamily="49" charset="0"/>
                      </a:endParaRPr>
                    </a:p>
                  </a:txBody>
                  <a:tcPr marL="50226" marR="502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6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《》</a:t>
                      </a:r>
                      <a:endParaRPr lang="zh-CN" sz="2600" kern="100">
                        <a:effectLst/>
                        <a:latin typeface="宋体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50226" marR="502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1" name="矩形 10"/>
          <p:cNvSpPr/>
          <p:nvPr/>
        </p:nvSpPr>
        <p:spPr>
          <a:xfrm>
            <a:off x="389206" y="5154160"/>
            <a:ext cx="11322624" cy="1712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40000"/>
              </a:lnSpc>
              <a:spcAft>
                <a:spcPct val="0"/>
              </a:spcAft>
            </a:pPr>
            <a:r>
              <a:rPr lang="en-US" altLang="zh-CN" sz="2600" kern="100">
                <a:solidFill>
                  <a:srgbClr val="000000"/>
                </a:solidFill>
                <a:latin typeface="IPAPANNEW" panose="02000500070000020004" pitchFamily="2" charset="0"/>
                <a:ea typeface="微软雅黑" panose="020b0503020204020204" charset="-122"/>
                <a:cs typeface="Times New Roman" panose="02020603050405020304" pitchFamily="18" charset="0"/>
              </a:rPr>
              <a:t>[</a:t>
            </a:r>
            <a:r>
              <a:rPr lang="zh-CN" altLang="zh-CN" sz="2600" kern="100">
                <a:solidFill>
                  <a:srgbClr val="000000"/>
                </a:solidFill>
                <a:latin typeface="IPAPANNEW" panose="02000500070000020004" pitchFamily="2" charset="0"/>
                <a:ea typeface="微软雅黑" panose="020b0503020204020204" charset="-122"/>
                <a:cs typeface="Times New Roman" panose="02020603050405020304" pitchFamily="18" charset="0"/>
              </a:rPr>
              <a:t>说明：</a:t>
            </a:r>
            <a:r>
              <a:rPr lang="en-US" altLang="zh-CN" sz="2600" kern="100">
                <a:solidFill>
                  <a:srgbClr val="000000"/>
                </a:solidFill>
                <a:latin typeface="IPAPANNEW" panose="02000500070000020004" pitchFamily="2" charset="0"/>
                <a:ea typeface="微软雅黑" panose="020b0503020204020204" charset="-122"/>
                <a:cs typeface="Times New Roman" panose="02020603050405020304" pitchFamily="18" charset="0"/>
              </a:rPr>
              <a:t>(1)</a:t>
            </a:r>
            <a:r>
              <a:rPr lang="zh-CN" altLang="zh-CN" sz="2600" kern="100">
                <a:solidFill>
                  <a:srgbClr val="000000"/>
                </a:solidFill>
                <a:latin typeface="IPAPANNEW" panose="02000500070000020004" pitchFamily="2" charset="0"/>
                <a:ea typeface="微软雅黑" panose="020b0503020204020204" charset="-122"/>
                <a:cs typeface="Times New Roman" panose="02020603050405020304" pitchFamily="18" charset="0"/>
              </a:rPr>
              <a:t>点号作用是点断，表明语句间的停顿、结构关系和语气。</a:t>
            </a:r>
            <a:r>
              <a:rPr lang="en-US" altLang="zh-CN" sz="2600" kern="100">
                <a:solidFill>
                  <a:srgbClr val="000000"/>
                </a:solidFill>
                <a:latin typeface="IPAPANNEW" panose="02000500070000020004" pitchFamily="2" charset="0"/>
                <a:ea typeface="微软雅黑" panose="020b0503020204020204" charset="-122"/>
                <a:cs typeface="Times New Roman" panose="02020603050405020304" pitchFamily="18" charset="0"/>
              </a:rPr>
              <a:t>(2)</a:t>
            </a:r>
            <a:r>
              <a:rPr lang="zh-CN" altLang="zh-CN" sz="2600" kern="100">
                <a:solidFill>
                  <a:srgbClr val="000000"/>
                </a:solidFill>
                <a:latin typeface="IPAPANNEW" panose="02000500070000020004" pitchFamily="2" charset="0"/>
                <a:ea typeface="微软雅黑" panose="020b0503020204020204" charset="-122"/>
                <a:cs typeface="Times New Roman" panose="02020603050405020304" pitchFamily="18" charset="0"/>
              </a:rPr>
              <a:t>标号作用是标明，标明语句的性质和作用。</a:t>
            </a:r>
            <a:r>
              <a:rPr lang="en-US" altLang="zh-CN" sz="2600" kern="100">
                <a:solidFill>
                  <a:srgbClr val="000000"/>
                </a:solidFill>
                <a:latin typeface="IPAPANNEW" panose="02000500070000020004" pitchFamily="2" charset="0"/>
                <a:ea typeface="微软雅黑" panose="020b0503020204020204" charset="-122"/>
                <a:cs typeface="Times New Roman" panose="02020603050405020304" pitchFamily="18" charset="0"/>
              </a:rPr>
              <a:t>(3)</a:t>
            </a:r>
            <a:r>
              <a:rPr lang="zh-CN" altLang="zh-CN" sz="2600" kern="100">
                <a:solidFill>
                  <a:srgbClr val="000000"/>
                </a:solidFill>
                <a:latin typeface="IPAPANNEW" panose="02000500070000020004" pitchFamily="2" charset="0"/>
                <a:ea typeface="微软雅黑" panose="020b0503020204020204" charset="-122"/>
                <a:cs typeface="Times New Roman" panose="02020603050405020304" pitchFamily="18" charset="0"/>
              </a:rPr>
              <a:t>考查重点是点号；标号只涉及引号、括号、破折号、省略号、书名号，其余不涉及。</a:t>
            </a:r>
            <a:r>
              <a:rPr lang="en-US" altLang="zh-CN" sz="2600" kern="100">
                <a:solidFill>
                  <a:srgbClr val="000000"/>
                </a:solidFill>
                <a:latin typeface="IPAPANNEW" panose="02000500070000020004" pitchFamily="2" charset="0"/>
                <a:ea typeface="微软雅黑" panose="020b0503020204020204" charset="-122"/>
                <a:cs typeface="Times New Roman" panose="02020603050405020304" pitchFamily="18" charset="0"/>
              </a:rPr>
              <a:t>]</a:t>
            </a:r>
            <a:endParaRPr lang="zh-CN" altLang="zh-CN" sz="1050" kern="10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pic>
        <p:nvPicPr>
          <p:cNvPr id="19458" name="图片 1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095206" y="4778905"/>
            <a:ext cx="326110" cy="1630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图片 1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440239" y="4517367"/>
            <a:ext cx="326110" cy="1630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>
    <mc:Choice xmlns:p14="http://schemas.microsoft.com/office/powerpoint/2010/main" Requires="p14">
      <p:transition p14:dur="10"/>
    </mc:Choice>
    <mc:Fallback>
      <p:transition/>
    </mc:Fallback>
  </mc:AlternateContent>
  <p:timing/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/>
          <p:cNvSpPr/>
          <p:nvPr/>
        </p:nvSpPr>
        <p:spPr>
          <a:xfrm>
            <a:off x="334566" y="117426"/>
            <a:ext cx="11521280" cy="1217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2600" b="1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(</a:t>
            </a:r>
            <a:r>
              <a:rPr lang="zh-CN" altLang="zh-CN" sz="2600" b="1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二</a:t>
            </a:r>
            <a:r>
              <a:rPr lang="en-US" altLang="zh-CN" sz="2600" b="1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)</a:t>
            </a:r>
            <a:r>
              <a:rPr lang="zh-CN" altLang="zh-CN" sz="2600" b="1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括号</a:t>
            </a:r>
            <a:endParaRPr lang="zh-CN" altLang="zh-CN" sz="1050" kern="10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2600" kern="100">
                <a:solidFill>
                  <a:srgbClr val="0070C0"/>
                </a:solidFill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1.</a:t>
            </a:r>
            <a:r>
              <a:rPr lang="zh-CN" altLang="zh-CN" sz="2600" kern="100">
                <a:solidFill>
                  <a:srgbClr val="0070C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基本用法</a:t>
            </a:r>
            <a:endParaRPr lang="zh-CN" altLang="zh-CN" sz="1050" kern="100">
              <a:solidFill>
                <a:srgbClr val="0070C0"/>
              </a:solidFill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406574" y="1485578"/>
          <a:ext cx="11305255" cy="4754880"/>
        </p:xfrm>
        <a:graphic>
          <a:graphicData uri="http://schemas.openxmlformats.org/drawingml/2006/table">
            <a:tbl>
              <a:tblPr/>
              <a:tblGrid>
                <a:gridCol w="1048872"/>
                <a:gridCol w="4943300"/>
                <a:gridCol w="5313083"/>
              </a:tblGrid>
              <a:tr h="544116"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6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种</a:t>
                      </a:r>
                      <a:r>
                        <a:rPr lang="zh-CN" sz="2600" kern="10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Times New Roman" panose="02020603050405020304" pitchFamily="18" charset="0"/>
                          <a:cs typeface="Courier New" panose="02070309020205020404" pitchFamily="49" charset="0"/>
                        </a:rPr>
                        <a:t> </a:t>
                      </a:r>
                      <a:r>
                        <a:rPr lang="zh-CN" sz="26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类</a:t>
                      </a:r>
                      <a:endParaRPr lang="zh-CN" sz="2600" kern="100">
                        <a:effectLst/>
                        <a:latin typeface="宋体" panose="02010600030101010101" pitchFamily="2" charset="-122"/>
                        <a:ea typeface="宋体" pitchFamily="2" charset="-122"/>
                        <a:cs typeface="Courier New" panose="02070309020205020404" pitchFamily="49" charset="0"/>
                      </a:endParaRPr>
                    </a:p>
                  </a:txBody>
                  <a:tcPr marL="31391" marR="3139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6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作</a:t>
                      </a:r>
                      <a:r>
                        <a:rPr lang="zh-CN" sz="2600" kern="10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Times New Roman" panose="02020603050405020304" pitchFamily="18" charset="0"/>
                          <a:cs typeface="Courier New" panose="02070309020205020404" pitchFamily="49" charset="0"/>
                        </a:rPr>
                        <a:t> </a:t>
                      </a:r>
                      <a:r>
                        <a:rPr lang="zh-CN" sz="26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用</a:t>
                      </a:r>
                      <a:endParaRPr lang="zh-CN" sz="2600" kern="100">
                        <a:effectLst/>
                        <a:latin typeface="宋体" panose="02010600030101010101" pitchFamily="2" charset="-122"/>
                        <a:ea typeface="宋体" pitchFamily="2" charset="-122"/>
                        <a:cs typeface="Courier New" panose="02070309020205020404" pitchFamily="49" charset="0"/>
                      </a:endParaRPr>
                    </a:p>
                  </a:txBody>
                  <a:tcPr marL="31391" marR="3139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6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例</a:t>
                      </a:r>
                      <a:r>
                        <a:rPr lang="zh-CN" sz="2600" kern="10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Times New Roman" panose="02020603050405020304" pitchFamily="18" charset="0"/>
                          <a:cs typeface="Courier New" panose="02070309020205020404" pitchFamily="49" charset="0"/>
                        </a:rPr>
                        <a:t> </a:t>
                      </a:r>
                      <a:r>
                        <a:rPr lang="zh-CN" sz="26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句</a:t>
                      </a:r>
                      <a:endParaRPr lang="zh-CN" sz="2600" kern="100">
                        <a:effectLst/>
                        <a:latin typeface="宋体" panose="02010600030101010101" pitchFamily="2" charset="-122"/>
                        <a:ea typeface="宋体" pitchFamily="2" charset="-122"/>
                        <a:cs typeface="Courier New" panose="02070309020205020404" pitchFamily="49" charset="0"/>
                      </a:endParaRPr>
                    </a:p>
                  </a:txBody>
                  <a:tcPr marL="31391" marR="3139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32347">
                <a:tc>
                  <a:txBody>
                    <a:bodyPr vert="horz" wrap="square"/>
                    <a:lstStyle/>
                    <a:p>
                      <a:pPr marL="71755" algn="l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6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句内括号</a:t>
                      </a:r>
                      <a:endParaRPr lang="zh-CN" sz="2600" kern="100">
                        <a:effectLst/>
                        <a:latin typeface="宋体" panose="02010600030101010101" pitchFamily="2" charset="-122"/>
                        <a:ea typeface="宋体" pitchFamily="2" charset="-122"/>
                        <a:cs typeface="Courier New" panose="02070309020205020404" pitchFamily="49" charset="0"/>
                      </a:endParaRPr>
                    </a:p>
                  </a:txBody>
                  <a:tcPr marL="31391" marR="3139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marL="71755" algn="l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6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句内括号是注释句子里的某些词语，括注要紧紧跟在被注释词语之后。</a:t>
                      </a:r>
                      <a:endParaRPr lang="zh-CN" sz="2600" kern="100">
                        <a:effectLst/>
                        <a:latin typeface="宋体" panose="02010600030101010101" pitchFamily="2" charset="-122"/>
                        <a:ea typeface="宋体" pitchFamily="2" charset="-122"/>
                        <a:cs typeface="Courier New" panose="02070309020205020404" pitchFamily="49" charset="0"/>
                      </a:endParaRPr>
                    </a:p>
                  </a:txBody>
                  <a:tcPr marL="31391" marR="3139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marL="71755" algn="l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6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可以说，除了诗</a:t>
                      </a:r>
                      <a:r>
                        <a:rPr lang="en-US" sz="26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charset="-122"/>
                          <a:cs typeface="Courier New" panose="02070309020205020404" pitchFamily="49" charset="0"/>
                        </a:rPr>
                        <a:t>(</a:t>
                      </a:r>
                      <a:r>
                        <a:rPr lang="zh-CN" sz="26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因为诗是最难解释的</a:t>
                      </a:r>
                      <a:r>
                        <a:rPr lang="en-US" sz="26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charset="-122"/>
                          <a:cs typeface="Courier New" panose="02070309020205020404" pitchFamily="49" charset="0"/>
                        </a:rPr>
                        <a:t>)</a:t>
                      </a:r>
                      <a:r>
                        <a:rPr lang="zh-CN" sz="26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，雨果的重要作品</a:t>
                      </a:r>
                      <a:r>
                        <a:rPr lang="en-US" sz="26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charset="-122"/>
                          <a:cs typeface="Courier New" panose="02070309020205020404" pitchFamily="49" charset="0"/>
                        </a:rPr>
                        <a:t>(</a:t>
                      </a:r>
                      <a:r>
                        <a:rPr lang="zh-CN" sz="26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小说和剧本</a:t>
                      </a:r>
                      <a:r>
                        <a:rPr lang="en-US" sz="26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charset="-122"/>
                          <a:cs typeface="Courier New" panose="02070309020205020404" pitchFamily="49" charset="0"/>
                        </a:rPr>
                        <a:t>)</a:t>
                      </a:r>
                      <a:r>
                        <a:rPr lang="zh-CN" sz="26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大都有了中译本。</a:t>
                      </a:r>
                      <a:endParaRPr lang="zh-CN" sz="2600" kern="100">
                        <a:effectLst/>
                        <a:latin typeface="宋体" panose="02010600030101010101" pitchFamily="2" charset="-122"/>
                        <a:ea typeface="宋体" pitchFamily="2" charset="-122"/>
                        <a:cs typeface="Courier New" panose="02070309020205020404" pitchFamily="49" charset="0"/>
                      </a:endParaRPr>
                    </a:p>
                  </a:txBody>
                  <a:tcPr marL="31391" marR="3139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76462">
                <a:tc>
                  <a:txBody>
                    <a:bodyPr vert="horz" wrap="square"/>
                    <a:lstStyle/>
                    <a:p>
                      <a:pPr marL="71755" algn="l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6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句外</a:t>
                      </a:r>
                      <a:endParaRPr lang="zh-CN" sz="2600" kern="100">
                        <a:effectLst/>
                        <a:latin typeface="宋体" panose="02010600030101010101" pitchFamily="2" charset="-122"/>
                        <a:ea typeface="宋体" pitchFamily="2" charset="-122"/>
                        <a:cs typeface="Courier New" panose="02070309020205020404" pitchFamily="49" charset="0"/>
                      </a:endParaRPr>
                    </a:p>
                    <a:p>
                      <a:pPr marL="71755" algn="l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6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括号</a:t>
                      </a:r>
                      <a:endParaRPr lang="zh-CN" sz="2600" kern="100">
                        <a:effectLst/>
                        <a:latin typeface="宋体" panose="02010600030101010101" pitchFamily="2" charset="-122"/>
                        <a:ea typeface="宋体" pitchFamily="2" charset="-122"/>
                        <a:cs typeface="Courier New" panose="02070309020205020404" pitchFamily="49" charset="0"/>
                      </a:endParaRPr>
                    </a:p>
                  </a:txBody>
                  <a:tcPr marL="31391" marR="3139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marL="71755" algn="l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6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句外括号是注释或补充说明全句内容的，括注要放在句末标点符号之后。</a:t>
                      </a:r>
                      <a:endParaRPr lang="zh-CN" sz="2600" kern="100">
                        <a:effectLst/>
                        <a:latin typeface="宋体" panose="02010600030101010101" pitchFamily="2" charset="-122"/>
                        <a:ea typeface="宋体" pitchFamily="2" charset="-122"/>
                        <a:cs typeface="Courier New" panose="02070309020205020404" pitchFamily="49" charset="0"/>
                      </a:endParaRPr>
                    </a:p>
                  </a:txBody>
                  <a:tcPr marL="31391" marR="3139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marL="71755" algn="l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6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普通高中住校生早晨起床时间不得早于</a:t>
                      </a:r>
                      <a:r>
                        <a:rPr lang="en-US" sz="26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charset="-122"/>
                          <a:cs typeface="Courier New" panose="02070309020205020404" pitchFamily="49" charset="0"/>
                        </a:rPr>
                        <a:t>6</a:t>
                      </a:r>
                      <a:r>
                        <a:rPr lang="zh-CN" sz="26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：</a:t>
                      </a:r>
                      <a:r>
                        <a:rPr lang="en-US" sz="26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charset="-122"/>
                          <a:cs typeface="Courier New" panose="02070309020205020404" pitchFamily="49" charset="0"/>
                        </a:rPr>
                        <a:t>30</a:t>
                      </a:r>
                      <a:r>
                        <a:rPr lang="zh-CN" sz="26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，白天全天上课时间不能超过</a:t>
                      </a:r>
                      <a:r>
                        <a:rPr lang="en-US" sz="26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charset="-122"/>
                          <a:cs typeface="Courier New" panose="02070309020205020404" pitchFamily="49" charset="0"/>
                        </a:rPr>
                        <a:t>7</a:t>
                      </a:r>
                      <a:r>
                        <a:rPr lang="zh-CN" sz="26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节。</a:t>
                      </a:r>
                      <a:r>
                        <a:rPr lang="en-US" sz="26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charset="-122"/>
                          <a:cs typeface="Courier New" panose="02070309020205020404" pitchFamily="49" charset="0"/>
                        </a:rPr>
                        <a:t>(</a:t>
                      </a:r>
                      <a:r>
                        <a:rPr lang="zh-CN" sz="26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摘自《山东省中小学管理规范》</a:t>
                      </a:r>
                      <a:r>
                        <a:rPr lang="en-US" sz="26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charset="-122"/>
                          <a:cs typeface="Courier New" panose="02070309020205020404" pitchFamily="49" charset="0"/>
                        </a:rPr>
                        <a:t>)</a:t>
                      </a:r>
                      <a:endParaRPr lang="zh-CN" sz="2600" kern="100">
                        <a:effectLst/>
                        <a:latin typeface="宋体" panose="02010600030101010101" pitchFamily="2" charset="-122"/>
                        <a:ea typeface="宋体" pitchFamily="2" charset="-122"/>
                        <a:cs typeface="Courier New" panose="02070309020205020404" pitchFamily="49" charset="0"/>
                      </a:endParaRPr>
                    </a:p>
                  </a:txBody>
                  <a:tcPr marL="31391" marR="3139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mc:AlternateContent>
    <mc:Choice xmlns:p14="http://schemas.microsoft.com/office/powerpoint/2010/main" Requires="p14">
      <p:transition p14:dur="10"/>
    </mc:Choice>
    <mc:Fallback>
      <p:transition/>
    </mc:Fallback>
  </mc:AlternateContent>
  <p:timing/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334566" y="672221"/>
            <a:ext cx="11521280" cy="6174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2600" kern="100">
                <a:solidFill>
                  <a:srgbClr val="0070C0"/>
                </a:solidFill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2.</a:t>
            </a:r>
            <a:r>
              <a:rPr lang="zh-CN" altLang="zh-CN" sz="2600" kern="100">
                <a:solidFill>
                  <a:srgbClr val="0070C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使用注意事项</a:t>
            </a:r>
            <a:endParaRPr lang="zh-CN" altLang="zh-CN" sz="1050" kern="100">
              <a:solidFill>
                <a:srgbClr val="0070C0"/>
              </a:solidFill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406574" y="1341497"/>
          <a:ext cx="11305256" cy="4754880"/>
        </p:xfrm>
        <a:graphic>
          <a:graphicData uri="http://schemas.openxmlformats.org/drawingml/2006/table">
            <a:tbl>
              <a:tblPr/>
              <a:tblGrid>
                <a:gridCol w="1800200"/>
                <a:gridCol w="4320480"/>
                <a:gridCol w="5184576"/>
              </a:tblGrid>
              <a:tr h="229101"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6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注意事项</a:t>
                      </a:r>
                      <a:endParaRPr lang="zh-CN" sz="2600" kern="100">
                        <a:effectLst/>
                        <a:latin typeface="宋体" panose="02010600030101010101" pitchFamily="2" charset="-122"/>
                        <a:ea typeface="宋体" pitchFamily="2" charset="-122"/>
                        <a:cs typeface="Courier New" panose="02070309020205020404" pitchFamily="49" charset="0"/>
                      </a:endParaRPr>
                    </a:p>
                  </a:txBody>
                  <a:tcPr marL="13217" marR="132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6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典</a:t>
                      </a:r>
                      <a:r>
                        <a:rPr lang="zh-CN" sz="2600" kern="10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Times New Roman" panose="02020603050405020304" pitchFamily="18" charset="0"/>
                          <a:cs typeface="Courier New" panose="02070309020205020404" pitchFamily="49" charset="0"/>
                        </a:rPr>
                        <a:t> </a:t>
                      </a:r>
                      <a:r>
                        <a:rPr lang="zh-CN" sz="26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例</a:t>
                      </a:r>
                      <a:endParaRPr lang="zh-CN" sz="2600" kern="100">
                        <a:effectLst/>
                        <a:latin typeface="宋体" panose="02010600030101010101" pitchFamily="2" charset="-122"/>
                        <a:ea typeface="宋体" pitchFamily="2" charset="-122"/>
                        <a:cs typeface="Courier New" panose="02070309020205020404" pitchFamily="49" charset="0"/>
                      </a:endParaRPr>
                    </a:p>
                  </a:txBody>
                  <a:tcPr marL="13217" marR="132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6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剖</a:t>
                      </a:r>
                      <a:r>
                        <a:rPr lang="zh-CN" sz="2600" kern="10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Times New Roman" panose="02020603050405020304" pitchFamily="18" charset="0"/>
                          <a:cs typeface="Courier New" panose="02070309020205020404" pitchFamily="49" charset="0"/>
                        </a:rPr>
                        <a:t> </a:t>
                      </a:r>
                      <a:r>
                        <a:rPr lang="zh-CN" sz="26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析</a:t>
                      </a:r>
                      <a:endParaRPr lang="zh-CN" sz="2600" kern="100">
                        <a:effectLst/>
                        <a:latin typeface="宋体" panose="02010600030101010101" pitchFamily="2" charset="-122"/>
                        <a:ea typeface="宋体" pitchFamily="2" charset="-122"/>
                        <a:cs typeface="Courier New" panose="02070309020205020404" pitchFamily="49" charset="0"/>
                      </a:endParaRPr>
                    </a:p>
                  </a:txBody>
                  <a:tcPr marL="13217" marR="132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91013">
                <a:tc>
                  <a:txBody>
                    <a:bodyPr vert="horz" wrap="square"/>
                    <a:lstStyle/>
                    <a:p>
                      <a:pPr marL="71755" algn="l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6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非注释语不能用括号</a:t>
                      </a:r>
                      <a:endParaRPr lang="zh-CN" sz="2600" kern="100">
                        <a:effectLst/>
                        <a:latin typeface="宋体" panose="02010600030101010101" pitchFamily="2" charset="-122"/>
                        <a:ea typeface="宋体" pitchFamily="2" charset="-122"/>
                        <a:cs typeface="Courier New" panose="02070309020205020404" pitchFamily="49" charset="0"/>
                      </a:endParaRPr>
                    </a:p>
                  </a:txBody>
                  <a:tcPr marL="13217" marR="132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marL="71755" algn="l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6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出版社在</a:t>
                      </a:r>
                      <a:r>
                        <a:rPr lang="en-US" sz="26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charset="-122"/>
                          <a:cs typeface="Courier New" panose="02070309020205020404" pitchFamily="49" charset="0"/>
                        </a:rPr>
                        <a:t>1997</a:t>
                      </a:r>
                      <a:r>
                        <a:rPr lang="zh-CN" sz="26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年第一季度社科新书征订单上提醒邮购者：务必在汇款单上写清姓名及详细地址</a:t>
                      </a:r>
                      <a:r>
                        <a:rPr lang="en-US" sz="26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charset="-122"/>
                          <a:cs typeface="Courier New" panose="02070309020205020404" pitchFamily="49" charset="0"/>
                        </a:rPr>
                        <a:t>(</a:t>
                      </a:r>
                      <a:r>
                        <a:rPr lang="zh-CN" sz="26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汇款单附言栏内注明所购的书名、册数</a:t>
                      </a:r>
                      <a:r>
                        <a:rPr lang="en-US" sz="26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charset="-122"/>
                          <a:cs typeface="Courier New" panose="02070309020205020404" pitchFamily="49" charset="0"/>
                        </a:rPr>
                        <a:t>)</a:t>
                      </a:r>
                      <a:r>
                        <a:rPr lang="zh-CN" sz="26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。</a:t>
                      </a:r>
                      <a:endParaRPr lang="zh-CN" sz="2600" kern="100">
                        <a:effectLst/>
                        <a:latin typeface="宋体" panose="02010600030101010101" pitchFamily="2" charset="-122"/>
                        <a:ea typeface="宋体" pitchFamily="2" charset="-122"/>
                        <a:cs typeface="Courier New" panose="02070309020205020404" pitchFamily="49" charset="0"/>
                      </a:endParaRPr>
                    </a:p>
                  </a:txBody>
                  <a:tcPr marL="13217" marR="132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marL="71755" algn="l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6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括号里的话是用来注释前文的，判断其使用是否恰当，要看括号里的文字是不是在注释前面的内容。此处</a:t>
                      </a:r>
                      <a:r>
                        <a:rPr lang="en-US" sz="2600" kern="10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sz="26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汇款单附言栏内注明所购的书名、册数</a:t>
                      </a:r>
                      <a:r>
                        <a:rPr lang="en-US" sz="2600" kern="10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”</a:t>
                      </a:r>
                      <a:r>
                        <a:rPr lang="zh-CN" sz="26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不是注解</a:t>
                      </a:r>
                      <a:r>
                        <a:rPr lang="en-US" sz="2600" kern="10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sz="26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详细地址</a:t>
                      </a:r>
                      <a:r>
                        <a:rPr lang="en-US" sz="2600" kern="10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”</a:t>
                      </a:r>
                      <a:r>
                        <a:rPr lang="zh-CN" sz="26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的，不应使用括号，应删去，</a:t>
                      </a:r>
                      <a:r>
                        <a:rPr lang="zh-CN" sz="2600" kern="10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在</a:t>
                      </a:r>
                      <a:endParaRPr lang="en-US" altLang="zh-CN" sz="2600" kern="10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charset="-122"/>
                        <a:cs typeface="Times New Roman" panose="02020603050405020304" pitchFamily="18" charset="0"/>
                      </a:endParaRPr>
                    </a:p>
                    <a:p>
                      <a:pPr marL="71755" algn="l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en-US" sz="2600" kern="100" smtClea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sz="26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地址</a:t>
                      </a:r>
                      <a:r>
                        <a:rPr lang="en-US" sz="2600" kern="10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”</a:t>
                      </a:r>
                      <a:r>
                        <a:rPr lang="zh-CN" sz="26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后面加逗号。</a:t>
                      </a:r>
                      <a:endParaRPr lang="zh-CN" sz="2600" kern="100">
                        <a:effectLst/>
                        <a:latin typeface="宋体" panose="02010600030101010101" pitchFamily="2" charset="-122"/>
                        <a:ea typeface="宋体" pitchFamily="2" charset="-122"/>
                        <a:cs typeface="Courier New" panose="02070309020205020404" pitchFamily="49" charset="0"/>
                      </a:endParaRPr>
                    </a:p>
                  </a:txBody>
                  <a:tcPr marL="13217" marR="132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mc:AlternateContent>
    <mc:Choice xmlns:p14="http://schemas.microsoft.com/office/powerpoint/2010/main" Requires="p14">
      <p:transition p14:dur="10"/>
    </mc:Choice>
    <mc:Fallback>
      <p:transition/>
    </mc:Fallback>
  </mc:AlternateContent>
  <p:timing/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406574" y="1197546"/>
          <a:ext cx="11305256" cy="4754880"/>
        </p:xfrm>
        <a:graphic>
          <a:graphicData uri="http://schemas.openxmlformats.org/drawingml/2006/table">
            <a:tbl>
              <a:tblPr/>
              <a:tblGrid>
                <a:gridCol w="1800200"/>
                <a:gridCol w="5472608"/>
                <a:gridCol w="4032448"/>
              </a:tblGrid>
              <a:tr h="801855">
                <a:tc>
                  <a:txBody>
                    <a:bodyPr vert="horz" wrap="square"/>
                    <a:lstStyle/>
                    <a:p>
                      <a:pPr marL="71755" algn="l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6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句内括号要紧跟被注释的对象</a:t>
                      </a:r>
                      <a:endParaRPr lang="zh-CN" sz="2600" kern="100">
                        <a:effectLst/>
                        <a:latin typeface="宋体" panose="02010600030101010101" pitchFamily="2" charset="-122"/>
                        <a:ea typeface="宋体" pitchFamily="2" charset="-122"/>
                        <a:cs typeface="Courier New" panose="02070309020205020404" pitchFamily="49" charset="0"/>
                      </a:endParaRPr>
                    </a:p>
                  </a:txBody>
                  <a:tcPr marL="13217" marR="132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marL="71755" algn="l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6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我们在田间可以看到，有些瓜果的叶子</a:t>
                      </a:r>
                      <a:r>
                        <a:rPr lang="en-US" sz="26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charset="-122"/>
                          <a:cs typeface="Courier New" panose="02070309020205020404" pitchFamily="49" charset="0"/>
                        </a:rPr>
                        <a:t>(</a:t>
                      </a:r>
                      <a:r>
                        <a:rPr lang="zh-CN" sz="26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如丝瓜、番茄</a:t>
                      </a:r>
                      <a:r>
                        <a:rPr lang="en-US" sz="26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charset="-122"/>
                          <a:cs typeface="Courier New" panose="02070309020205020404" pitchFamily="49" charset="0"/>
                        </a:rPr>
                        <a:t>)</a:t>
                      </a:r>
                      <a:r>
                        <a:rPr lang="zh-CN" sz="26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是平伸的，有些作物的叶子</a:t>
                      </a:r>
                      <a:r>
                        <a:rPr lang="en-US" sz="26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charset="-122"/>
                          <a:cs typeface="Courier New" panose="02070309020205020404" pitchFamily="49" charset="0"/>
                        </a:rPr>
                        <a:t>(</a:t>
                      </a:r>
                      <a:r>
                        <a:rPr lang="zh-CN" sz="26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如水稻、小麦</a:t>
                      </a:r>
                      <a:r>
                        <a:rPr lang="en-US" sz="26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charset="-122"/>
                          <a:cs typeface="Courier New" panose="02070309020205020404" pitchFamily="49" charset="0"/>
                        </a:rPr>
                        <a:t>)</a:t>
                      </a:r>
                      <a:r>
                        <a:rPr lang="zh-CN" sz="26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是直立的。</a:t>
                      </a:r>
                      <a:endParaRPr lang="zh-CN" sz="2600" kern="100">
                        <a:effectLst/>
                        <a:latin typeface="宋体" panose="02010600030101010101" pitchFamily="2" charset="-122"/>
                        <a:ea typeface="宋体" pitchFamily="2" charset="-122"/>
                        <a:cs typeface="Courier New" panose="02070309020205020404" pitchFamily="49" charset="0"/>
                      </a:endParaRPr>
                    </a:p>
                  </a:txBody>
                  <a:tcPr marL="13217" marR="132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marL="71755" algn="l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6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句中两处括号属于句中括注，</a:t>
                      </a:r>
                      <a:r>
                        <a:rPr lang="zh-CN" sz="2600" kern="100" spc="-200" baseline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应该分别紧贴在</a:t>
                      </a:r>
                      <a:r>
                        <a:rPr lang="en-US" sz="2600" kern="100" spc="-200" baseline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sz="2600" kern="100" spc="-200" baseline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有些</a:t>
                      </a:r>
                      <a:r>
                        <a:rPr lang="zh-CN" sz="2600" kern="100" spc="-200" baseline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瓜果</a:t>
                      </a:r>
                      <a:r>
                        <a:rPr lang="en-US" altLang="zh-CN" sz="2600" kern="100" spc="-200" baseline="0" smtClea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”</a:t>
                      </a:r>
                      <a:r>
                        <a:rPr lang="en-US" sz="2600" kern="100" spc="-200" baseline="0" smtClea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 “</a:t>
                      </a:r>
                      <a:r>
                        <a:rPr lang="zh-CN" sz="2600" kern="100" spc="-200" baseline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有些作物</a:t>
                      </a:r>
                      <a:r>
                        <a:rPr lang="en-US" sz="2600" kern="100" spc="-200" baseline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”</a:t>
                      </a:r>
                      <a:r>
                        <a:rPr lang="zh-CN" sz="2600" kern="100" spc="-200" baseline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的后面。</a:t>
                      </a:r>
                      <a:endParaRPr lang="zh-CN" sz="2600" kern="100" spc="-200" baseline="0">
                        <a:effectLst/>
                        <a:latin typeface="宋体" panose="02010600030101010101" pitchFamily="2" charset="-122"/>
                        <a:ea typeface="宋体" pitchFamily="2" charset="-122"/>
                        <a:cs typeface="Courier New" panose="02070309020205020404" pitchFamily="49" charset="0"/>
                      </a:endParaRPr>
                    </a:p>
                  </a:txBody>
                  <a:tcPr marL="13217" marR="132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30956">
                <a:tc>
                  <a:txBody>
                    <a:bodyPr vert="horz" wrap="square"/>
                    <a:lstStyle/>
                    <a:p>
                      <a:pPr marL="71755" algn="l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6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句外括号不能放在句末标点前</a:t>
                      </a:r>
                      <a:endParaRPr lang="zh-CN" sz="2600" kern="100">
                        <a:effectLst/>
                        <a:latin typeface="宋体" panose="02010600030101010101" pitchFamily="2" charset="-122"/>
                        <a:ea typeface="宋体" pitchFamily="2" charset="-122"/>
                        <a:cs typeface="Courier New" panose="02070309020205020404" pitchFamily="49" charset="0"/>
                      </a:endParaRPr>
                    </a:p>
                  </a:txBody>
                  <a:tcPr marL="13217" marR="132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marL="71755" algn="l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6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他培育了许多鲜花，喂养和训练了许多小动物</a:t>
                      </a:r>
                      <a:r>
                        <a:rPr lang="en-US" sz="26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charset="-122"/>
                          <a:cs typeface="Courier New" panose="02070309020205020404" pitchFamily="49" charset="0"/>
                        </a:rPr>
                        <a:t>(</a:t>
                      </a:r>
                      <a:r>
                        <a:rPr lang="zh-CN" sz="26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他后来还照顾过动物园里一只没有母亲的乳虎，每天一匙一匙地用牛奶喂它</a:t>
                      </a:r>
                      <a:r>
                        <a:rPr lang="en-US" sz="26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charset="-122"/>
                          <a:cs typeface="Courier New" panose="02070309020205020404" pitchFamily="49" charset="0"/>
                        </a:rPr>
                        <a:t>)</a:t>
                      </a:r>
                      <a:r>
                        <a:rPr lang="zh-CN" sz="26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。</a:t>
                      </a:r>
                      <a:endParaRPr lang="zh-CN" sz="2600" kern="100">
                        <a:effectLst/>
                        <a:latin typeface="宋体" panose="02010600030101010101" pitchFamily="2" charset="-122"/>
                        <a:ea typeface="宋体" pitchFamily="2" charset="-122"/>
                        <a:cs typeface="Courier New" panose="02070309020205020404" pitchFamily="49" charset="0"/>
                      </a:endParaRPr>
                    </a:p>
                  </a:txBody>
                  <a:tcPr marL="13217" marR="132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marL="71755" algn="l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6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句中括号里的话是注释全句的，属于句外括号，应该放在句末标点之后，且应</a:t>
                      </a:r>
                      <a:r>
                        <a:rPr lang="zh-CN" sz="2600" kern="10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在</a:t>
                      </a:r>
                      <a:r>
                        <a:rPr lang="en-US" sz="2600" kern="100" smtClea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sz="26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用牛奶喂它</a:t>
                      </a:r>
                      <a:r>
                        <a:rPr lang="en-US" sz="2600" kern="10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”</a:t>
                      </a:r>
                      <a:r>
                        <a:rPr lang="zh-CN" sz="26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后加句号。</a:t>
                      </a:r>
                      <a:endParaRPr lang="zh-CN" sz="2600" kern="100">
                        <a:effectLst/>
                        <a:latin typeface="宋体" panose="02010600030101010101" pitchFamily="2" charset="-122"/>
                        <a:ea typeface="宋体" pitchFamily="2" charset="-122"/>
                        <a:cs typeface="Courier New" panose="02070309020205020404" pitchFamily="49" charset="0"/>
                      </a:endParaRPr>
                    </a:p>
                  </a:txBody>
                  <a:tcPr marL="13217" marR="132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mc:AlternateContent>
    <mc:Choice xmlns:p14="http://schemas.microsoft.com/office/powerpoint/2010/main" Requires="p14">
      <p:transition p14:dur="10"/>
    </mc:Choice>
    <mc:Fallback>
      <p:transition/>
    </mc:Fallback>
  </mc:AlternateContent>
  <p:timing/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/>
          <p:cNvSpPr/>
          <p:nvPr/>
        </p:nvSpPr>
        <p:spPr>
          <a:xfrm>
            <a:off x="389206" y="497517"/>
            <a:ext cx="11412000" cy="552456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zh-CN" altLang="zh-CN" sz="2600" b="1" kern="10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知识理解</a:t>
            </a:r>
            <a:r>
              <a:rPr lang="en-US" altLang="zh-CN" sz="2600" b="1" kern="100">
                <a:solidFill>
                  <a:srgbClr val="0000FF"/>
                </a:solidFill>
                <a:latin typeface="微软雅黑" panose="020b0503020204020204" charset="-122"/>
                <a:cs typeface="Times New Roman" panose="02020603050405020304" pitchFamily="18" charset="0"/>
              </a:rPr>
              <a:t>8</a:t>
            </a:r>
            <a:r>
              <a:rPr lang="zh-CN" altLang="zh-CN" sz="2600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　下列各句中，括号使用正确的一项是</a:t>
            </a:r>
            <a:endParaRPr lang="zh-CN" altLang="zh-CN" sz="1050" kern="10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2600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A.</a:t>
            </a:r>
            <a:r>
              <a:rPr lang="zh-CN" altLang="zh-CN" sz="2600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过去的一年里，一些老牌出版社也不甘示弱</a:t>
            </a:r>
            <a:r>
              <a:rPr lang="en-US" altLang="zh-CN" sz="2600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(</a:t>
            </a:r>
            <a:r>
              <a:rPr lang="zh-CN" altLang="zh-CN" sz="2600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如商务印书馆、中华书局等</a:t>
            </a:r>
            <a:r>
              <a:rPr lang="en-US" altLang="zh-CN" sz="2600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)</a:t>
            </a:r>
            <a:r>
              <a:rPr lang="zh-CN" altLang="zh-CN" sz="2600" kern="100" smtClean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，</a:t>
            </a:r>
            <a:endParaRPr lang="en-US" altLang="zh-CN" sz="2600" kern="100" smtClean="0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2600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 </a:t>
            </a:r>
            <a:r>
              <a:rPr lang="en-US" altLang="zh-CN" sz="2600" kern="100" smtClean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   </a:t>
            </a:r>
            <a:r>
              <a:rPr lang="zh-CN" altLang="zh-CN" sz="2600" kern="100" smtClean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纷纷</a:t>
            </a:r>
            <a:r>
              <a:rPr lang="zh-CN" altLang="zh-CN" sz="2600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推出了许多专业水平很高的助学读物。</a:t>
            </a:r>
            <a:endParaRPr lang="zh-CN" altLang="zh-CN" sz="1050" kern="10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2600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B.</a:t>
            </a:r>
            <a:r>
              <a:rPr lang="zh-CN" altLang="zh-CN" sz="2600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第</a:t>
            </a:r>
            <a:r>
              <a:rPr lang="en-US" altLang="zh-CN" sz="2600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7</a:t>
            </a:r>
            <a:r>
              <a:rPr lang="zh-CN" altLang="zh-CN" sz="2600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号强热带风暴</a:t>
            </a:r>
            <a:r>
              <a:rPr lang="en-US" altLang="zh-CN" sz="2600" kern="10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charset="-122"/>
                <a:cs typeface="Times New Roman" panose="02020603050405020304" pitchFamily="18" charset="0"/>
              </a:rPr>
              <a:t>“</a:t>
            </a:r>
            <a:r>
              <a:rPr lang="zh-CN" altLang="zh-CN" sz="2600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帕布</a:t>
            </a:r>
            <a:r>
              <a:rPr lang="en-US" altLang="zh-CN" sz="2600" kern="10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charset="-122"/>
                <a:cs typeface="Times New Roman" panose="02020603050405020304" pitchFamily="18" charset="0"/>
              </a:rPr>
              <a:t>”</a:t>
            </a:r>
            <a:r>
              <a:rPr lang="en-US" altLang="zh-CN" sz="2600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(</a:t>
            </a:r>
            <a:r>
              <a:rPr lang="zh-CN" altLang="zh-CN" sz="2600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由老挝命名，意为一种大淡水鱼。</a:t>
            </a:r>
            <a:r>
              <a:rPr lang="en-US" altLang="zh-CN" sz="2600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)</a:t>
            </a:r>
            <a:r>
              <a:rPr lang="zh-CN" altLang="zh-CN" sz="2600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正逼近</a:t>
            </a:r>
            <a:r>
              <a:rPr lang="zh-CN" altLang="zh-CN" sz="2600" kern="100" smtClean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福建</a:t>
            </a:r>
            <a:endParaRPr lang="en-US" altLang="zh-CN" sz="2600" kern="100" smtClean="0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2600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 </a:t>
            </a:r>
            <a:r>
              <a:rPr lang="en-US" altLang="zh-CN" sz="2600" kern="100" smtClean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   </a:t>
            </a:r>
            <a:r>
              <a:rPr lang="zh-CN" altLang="zh-CN" sz="2600" kern="100" smtClean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中南部</a:t>
            </a:r>
            <a:r>
              <a:rPr lang="zh-CN" altLang="zh-CN" sz="2600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沿海，并极有可能正面袭击厦门。</a:t>
            </a:r>
            <a:endParaRPr lang="zh-CN" altLang="zh-CN" sz="1050" kern="10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2600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C.</a:t>
            </a:r>
            <a:r>
              <a:rPr lang="zh-CN" altLang="zh-CN" sz="2600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古典小说继承了这一传统，刻画人物要求尽量全面，要</a:t>
            </a:r>
            <a:r>
              <a:rPr lang="en-US" altLang="zh-CN" sz="2600" kern="10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charset="-122"/>
                <a:cs typeface="Times New Roman" panose="02020603050405020304" pitchFamily="18" charset="0"/>
              </a:rPr>
              <a:t>“</a:t>
            </a:r>
            <a:r>
              <a:rPr lang="zh-CN" altLang="zh-CN" sz="2600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爱而知其恶，</a:t>
            </a:r>
            <a:r>
              <a:rPr lang="zh-CN" altLang="zh-CN" sz="2600" kern="100" smtClean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憎</a:t>
            </a:r>
            <a:endParaRPr lang="en-US" altLang="zh-CN" sz="2600" kern="100" smtClean="0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2600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 </a:t>
            </a:r>
            <a:r>
              <a:rPr lang="en-US" altLang="zh-CN" sz="2600" kern="100" smtClean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   </a:t>
            </a:r>
            <a:r>
              <a:rPr lang="zh-CN" altLang="zh-CN" sz="2600" kern="100" smtClean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而</a:t>
            </a:r>
            <a:r>
              <a:rPr lang="zh-CN" altLang="zh-CN" sz="2600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知其善</a:t>
            </a:r>
            <a:r>
              <a:rPr lang="en-US" altLang="zh-CN" sz="2600" kern="10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charset="-122"/>
                <a:cs typeface="Times New Roman" panose="02020603050405020304" pitchFamily="18" charset="0"/>
              </a:rPr>
              <a:t>”</a:t>
            </a:r>
            <a:r>
              <a:rPr lang="zh-CN" altLang="zh-CN" sz="2600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。</a:t>
            </a:r>
            <a:r>
              <a:rPr lang="en-US" altLang="zh-CN" sz="2600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(</a:t>
            </a:r>
            <a:r>
              <a:rPr lang="zh-CN" altLang="zh-CN" sz="2600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唐代史学家刘知几《史通》中的观点</a:t>
            </a:r>
            <a:r>
              <a:rPr lang="en-US" altLang="zh-CN" sz="2600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)</a:t>
            </a:r>
            <a:endParaRPr lang="zh-CN" altLang="zh-CN" sz="1050" kern="10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2600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D.</a:t>
            </a:r>
            <a:r>
              <a:rPr lang="zh-CN" altLang="zh-CN" sz="2600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果戈理作《巡按使》，使演员直接对看客道：</a:t>
            </a:r>
            <a:r>
              <a:rPr lang="en-US" altLang="zh-CN" sz="2600" kern="10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charset="-122"/>
                <a:cs typeface="Times New Roman" panose="02020603050405020304" pitchFamily="18" charset="0"/>
              </a:rPr>
              <a:t>“</a:t>
            </a:r>
            <a:r>
              <a:rPr lang="zh-CN" altLang="zh-CN" sz="2600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你们笑自己！</a:t>
            </a:r>
            <a:r>
              <a:rPr lang="en-US" altLang="zh-CN" sz="2600" kern="10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charset="-122"/>
                <a:cs typeface="Times New Roman" panose="02020603050405020304" pitchFamily="18" charset="0"/>
              </a:rPr>
              <a:t>”</a:t>
            </a:r>
            <a:r>
              <a:rPr lang="en-US" altLang="zh-CN" sz="2600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(</a:t>
            </a:r>
            <a:r>
              <a:rPr lang="zh-CN" altLang="zh-CN" sz="2600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奇怪的</a:t>
            </a:r>
            <a:r>
              <a:rPr lang="zh-CN" altLang="zh-CN" sz="2600" kern="100" smtClean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是</a:t>
            </a:r>
            <a:endParaRPr lang="en-US" altLang="zh-CN" sz="2600" kern="100" smtClean="0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2600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 </a:t>
            </a:r>
            <a:r>
              <a:rPr lang="en-US" altLang="zh-CN" sz="2600" kern="100" smtClean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   </a:t>
            </a:r>
            <a:r>
              <a:rPr lang="zh-CN" altLang="zh-CN" sz="2600" kern="100" smtClean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中国</a:t>
            </a:r>
            <a:r>
              <a:rPr lang="zh-CN" altLang="zh-CN" sz="2600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的译本，却将这极要紧的一句删去了。</a:t>
            </a:r>
            <a:r>
              <a:rPr lang="en-US" altLang="zh-CN" sz="2600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)</a:t>
            </a:r>
            <a:endParaRPr lang="zh-CN" altLang="zh-CN" sz="1050" kern="10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3" name="TextBox 22"/>
          <p:cNvSpPr txBox="1"/>
          <p:nvPr/>
        </p:nvSpPr>
        <p:spPr>
          <a:xfrm>
            <a:off x="262558" y="4713318"/>
            <a:ext cx="720000" cy="720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300" b="1">
                <a:solidFill>
                  <a:srgbClr val="C0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√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/>
        </p:nvSpPr>
        <p:spPr>
          <a:xfrm>
            <a:off x="334566" y="1197546"/>
            <a:ext cx="11449272" cy="42934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zh-CN" altLang="zh-CN" sz="2600" b="1" kern="10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解析</a:t>
            </a:r>
            <a:r>
              <a:rPr lang="zh-CN" altLang="zh-CN" sz="2600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　</a:t>
            </a:r>
            <a:r>
              <a:rPr lang="en-US" altLang="zh-CN" sz="2600" kern="100">
                <a:solidFill>
                  <a:srgbClr val="000000"/>
                </a:solidFill>
                <a:latin typeface="Times New Roman" panose="02020603050405020304" pitchFamily="18" charset="0"/>
                <a:cs typeface="Courier New" panose="02070309020205020404" pitchFamily="49" charset="0"/>
              </a:rPr>
              <a:t>A</a:t>
            </a:r>
            <a:r>
              <a:rPr lang="zh-CN" altLang="zh-CN" sz="2600" kern="1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项在注释句子中某部分内容时，句内括号应紧贴在被注释的部分后。该项括号中的内容是对</a:t>
            </a:r>
            <a:r>
              <a:rPr lang="en-US" altLang="zh-CN" sz="2600" kern="10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charset="-122"/>
                <a:cs typeface="Times New Roman" panose="02020603050405020304" pitchFamily="18" charset="0"/>
              </a:rPr>
              <a:t>“</a:t>
            </a:r>
            <a:r>
              <a:rPr lang="zh-CN" altLang="zh-CN" sz="2600" kern="1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出版社</a:t>
            </a:r>
            <a:r>
              <a:rPr lang="en-US" altLang="zh-CN" sz="2600" kern="10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charset="-122"/>
                <a:cs typeface="Times New Roman" panose="02020603050405020304" pitchFamily="18" charset="0"/>
              </a:rPr>
              <a:t>”</a:t>
            </a:r>
            <a:r>
              <a:rPr lang="zh-CN" altLang="zh-CN" sz="2600" kern="1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的解释，不是对</a:t>
            </a:r>
            <a:r>
              <a:rPr lang="en-US" altLang="zh-CN" sz="2600" kern="10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charset="-122"/>
                <a:cs typeface="Times New Roman" panose="02020603050405020304" pitchFamily="18" charset="0"/>
              </a:rPr>
              <a:t>“</a:t>
            </a:r>
            <a:r>
              <a:rPr lang="zh-CN" altLang="zh-CN" sz="2600" kern="1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不甘示弱</a:t>
            </a:r>
            <a:r>
              <a:rPr lang="en-US" altLang="zh-CN" sz="2600" kern="10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charset="-122"/>
                <a:cs typeface="Times New Roman" panose="02020603050405020304" pitchFamily="18" charset="0"/>
              </a:rPr>
              <a:t>”</a:t>
            </a:r>
            <a:r>
              <a:rPr lang="zh-CN" altLang="zh-CN" sz="2600" kern="1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的解释，因此，应改为</a:t>
            </a:r>
            <a:r>
              <a:rPr lang="en-US" altLang="zh-CN" sz="2600" kern="10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charset="-122"/>
                <a:cs typeface="Times New Roman" panose="02020603050405020304" pitchFamily="18" charset="0"/>
              </a:rPr>
              <a:t>“</a:t>
            </a:r>
            <a:r>
              <a:rPr lang="zh-CN" altLang="zh-CN" sz="2600" kern="1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出版社</a:t>
            </a:r>
            <a:r>
              <a:rPr lang="en-US" altLang="zh-CN" sz="2600" kern="100">
                <a:solidFill>
                  <a:srgbClr val="000000"/>
                </a:solidFill>
                <a:latin typeface="Times New Roman" panose="02020603050405020304" pitchFamily="18" charset="0"/>
                <a:cs typeface="Courier New" panose="02070309020205020404" pitchFamily="49" charset="0"/>
              </a:rPr>
              <a:t>(</a:t>
            </a:r>
            <a:r>
              <a:rPr lang="zh-CN" altLang="zh-CN" sz="2600" kern="1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如商务印书馆、中华书局等</a:t>
            </a:r>
            <a:r>
              <a:rPr lang="en-US" altLang="zh-CN" sz="2600" kern="100">
                <a:solidFill>
                  <a:srgbClr val="000000"/>
                </a:solidFill>
                <a:latin typeface="Times New Roman" panose="02020603050405020304" pitchFamily="18" charset="0"/>
                <a:cs typeface="Courier New" panose="02070309020205020404" pitchFamily="49" charset="0"/>
              </a:rPr>
              <a:t>)</a:t>
            </a:r>
            <a:r>
              <a:rPr lang="zh-CN" altLang="zh-CN" sz="2600" kern="1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也不甘示弱</a:t>
            </a:r>
            <a:r>
              <a:rPr lang="en-US" altLang="zh-CN" sz="2600" kern="10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charset="-122"/>
                <a:cs typeface="Times New Roman" panose="02020603050405020304" pitchFamily="18" charset="0"/>
              </a:rPr>
              <a:t>”</a:t>
            </a:r>
            <a:r>
              <a:rPr lang="zh-CN" altLang="zh-CN" sz="2600" kern="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600" kern="1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2600" kern="100" smtClean="0">
                <a:solidFill>
                  <a:srgbClr val="000000"/>
                </a:solidFill>
                <a:latin typeface="Times New Roman" panose="02020603050405020304" pitchFamily="18" charset="0"/>
                <a:cs typeface="Courier New" panose="02070309020205020404" pitchFamily="49" charset="0"/>
              </a:rPr>
              <a:t>B</a:t>
            </a:r>
            <a:r>
              <a:rPr lang="zh-CN" altLang="zh-CN" sz="2600" kern="1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项句内括号中的文字末尾，除了问号和叹号，不能用其他点号。应去掉括号内的句号</a:t>
            </a:r>
            <a:r>
              <a:rPr lang="zh-CN" altLang="zh-CN" sz="2600" kern="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600" kern="1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2600" kern="100" smtClean="0">
                <a:solidFill>
                  <a:srgbClr val="000000"/>
                </a:solidFill>
                <a:latin typeface="Times New Roman" panose="02020603050405020304" pitchFamily="18" charset="0"/>
                <a:cs typeface="Courier New" panose="02070309020205020404" pitchFamily="49" charset="0"/>
              </a:rPr>
              <a:t>C</a:t>
            </a:r>
            <a:r>
              <a:rPr lang="zh-CN" altLang="zh-CN" sz="2600" kern="1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项括号中的内容是注明引文出处的，要紧贴引文。将句号移至括号后面</a:t>
            </a:r>
            <a:r>
              <a:rPr lang="zh-CN" altLang="zh-CN" sz="2600" kern="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600" kern="1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2600" kern="100" smtClean="0">
                <a:solidFill>
                  <a:srgbClr val="000000"/>
                </a:solidFill>
                <a:latin typeface="Times New Roman" panose="02020603050405020304" pitchFamily="18" charset="0"/>
                <a:cs typeface="Courier New" panose="02070309020205020404" pitchFamily="49" charset="0"/>
              </a:rPr>
              <a:t>D</a:t>
            </a:r>
            <a:r>
              <a:rPr lang="zh-CN" altLang="zh-CN" sz="2600" kern="1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项使用的是句外括号，括号中的内容是注释整个句子的，使用正确。</a:t>
            </a:r>
            <a:endParaRPr lang="zh-CN" altLang="zh-CN" sz="1050" kern="10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225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334566" y="96222"/>
            <a:ext cx="11521280" cy="1217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2600" b="1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(</a:t>
            </a:r>
            <a:r>
              <a:rPr lang="zh-CN" altLang="zh-CN" sz="2600" b="1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三</a:t>
            </a:r>
            <a:r>
              <a:rPr lang="en-US" altLang="zh-CN" sz="2600" b="1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)</a:t>
            </a:r>
            <a:r>
              <a:rPr lang="zh-CN" altLang="zh-CN" sz="2600" b="1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省略号</a:t>
            </a:r>
            <a:endParaRPr lang="zh-CN" altLang="zh-CN" sz="1050" kern="10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2600" kern="100">
                <a:solidFill>
                  <a:srgbClr val="0070C0"/>
                </a:solidFill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1.</a:t>
            </a:r>
            <a:r>
              <a:rPr lang="zh-CN" altLang="zh-CN" sz="2600" kern="100">
                <a:solidFill>
                  <a:srgbClr val="0070C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基本用法</a:t>
            </a:r>
            <a:endParaRPr lang="zh-CN" altLang="zh-CN" sz="1050" kern="100">
              <a:solidFill>
                <a:srgbClr val="0070C0"/>
              </a:solidFill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34566" y="3120851"/>
            <a:ext cx="11521280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2600" kern="100">
                <a:solidFill>
                  <a:srgbClr val="0070C0"/>
                </a:solidFill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2.</a:t>
            </a:r>
            <a:r>
              <a:rPr lang="zh-CN" altLang="zh-CN" sz="2600" kern="100">
                <a:solidFill>
                  <a:srgbClr val="0070C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使用注意事项</a:t>
            </a:r>
            <a:endParaRPr lang="zh-CN" altLang="zh-CN" sz="1050" kern="100">
              <a:solidFill>
                <a:srgbClr val="0070C0"/>
              </a:solidFill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2600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(1)</a:t>
            </a:r>
            <a:r>
              <a:rPr lang="zh-CN" altLang="zh-CN" sz="2600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省略号的作用相当于</a:t>
            </a:r>
            <a:r>
              <a:rPr lang="en-US" altLang="zh-CN" sz="2600" kern="10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charset="-122"/>
                <a:cs typeface="Times New Roman" panose="02020603050405020304" pitchFamily="18" charset="0"/>
              </a:rPr>
              <a:t>“</a:t>
            </a:r>
            <a:r>
              <a:rPr lang="zh-CN" altLang="zh-CN" sz="2600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等</a:t>
            </a:r>
            <a:r>
              <a:rPr lang="en-US" altLang="zh-CN" sz="2600" kern="10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charset="-122"/>
                <a:cs typeface="Times New Roman" panose="02020603050405020304" pitchFamily="18" charset="0"/>
              </a:rPr>
              <a:t>”“</a:t>
            </a:r>
            <a:r>
              <a:rPr lang="zh-CN" altLang="zh-CN" sz="2600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等等</a:t>
            </a:r>
            <a:r>
              <a:rPr lang="en-US" altLang="zh-CN" sz="2600" kern="10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charset="-122"/>
                <a:cs typeface="Times New Roman" panose="02020603050405020304" pitchFamily="18" charset="0"/>
              </a:rPr>
              <a:t>”“</a:t>
            </a:r>
            <a:r>
              <a:rPr lang="zh-CN" altLang="zh-CN" sz="2600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之类</a:t>
            </a:r>
            <a:r>
              <a:rPr lang="en-US" altLang="zh-CN" sz="2600" kern="10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charset="-122"/>
                <a:cs typeface="Times New Roman" panose="02020603050405020304" pitchFamily="18" charset="0"/>
              </a:rPr>
              <a:t>”</a:t>
            </a:r>
            <a:r>
              <a:rPr lang="zh-CN" altLang="zh-CN" sz="2600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，因此，省略号后面不能再用</a:t>
            </a:r>
            <a:r>
              <a:rPr lang="en-US" altLang="zh-CN" sz="2600" kern="10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charset="-122"/>
                <a:cs typeface="Times New Roman" panose="02020603050405020304" pitchFamily="18" charset="0"/>
              </a:rPr>
              <a:t>“</a:t>
            </a:r>
            <a:r>
              <a:rPr lang="zh-CN" altLang="zh-CN" sz="2600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等</a:t>
            </a:r>
            <a:r>
              <a:rPr lang="en-US" altLang="zh-CN" sz="2600" kern="10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charset="-122"/>
                <a:cs typeface="Times New Roman" panose="02020603050405020304" pitchFamily="18" charset="0"/>
              </a:rPr>
              <a:t>”“</a:t>
            </a:r>
            <a:r>
              <a:rPr lang="zh-CN" altLang="zh-CN" sz="2600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等等</a:t>
            </a:r>
            <a:r>
              <a:rPr lang="en-US" altLang="zh-CN" sz="2600" kern="10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charset="-122"/>
                <a:cs typeface="Times New Roman" panose="02020603050405020304" pitchFamily="18" charset="0"/>
              </a:rPr>
              <a:t>”“</a:t>
            </a:r>
            <a:r>
              <a:rPr lang="zh-CN" altLang="zh-CN" sz="2600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之类</a:t>
            </a:r>
            <a:r>
              <a:rPr lang="en-US" altLang="zh-CN" sz="2600" kern="10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charset="-122"/>
                <a:cs typeface="Times New Roman" panose="02020603050405020304" pitchFamily="18" charset="0"/>
              </a:rPr>
              <a:t>”</a:t>
            </a:r>
            <a:r>
              <a:rPr lang="zh-CN" altLang="zh-CN" sz="2600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。</a:t>
            </a:r>
            <a:endParaRPr lang="zh-CN" altLang="zh-CN" sz="1050" kern="10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2600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(2)</a:t>
            </a:r>
            <a:r>
              <a:rPr lang="zh-CN" altLang="zh-CN" sz="2600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并列的词语三个以上才能用省略号。</a:t>
            </a:r>
            <a:endParaRPr lang="zh-CN" altLang="zh-CN" sz="1050" kern="10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2600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(3)</a:t>
            </a:r>
            <a:r>
              <a:rPr lang="zh-CN" altLang="zh-CN" sz="2600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状语内部或定语中心词之间不能用省略号。</a:t>
            </a:r>
            <a:endParaRPr lang="zh-CN" altLang="zh-CN" sz="1050" kern="10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2600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(4)</a:t>
            </a:r>
            <a:r>
              <a:rPr lang="zh-CN" altLang="zh-CN" sz="2600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省略号前后一般不能再加点号，但后面可以加标号。</a:t>
            </a:r>
            <a:endParaRPr lang="zh-CN" altLang="zh-CN" sz="1050" kern="10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pic>
        <p:nvPicPr>
          <p:cNvPr id="37890" name="Picture 2" descr="AS7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879386" y="666442"/>
            <a:ext cx="6431641" cy="2835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>
    <mc:Choice xmlns:p14="http://schemas.microsoft.com/office/powerpoint/2010/main" Requires="p14">
      <p:transition p14:dur="10"/>
    </mc:Choice>
    <mc:Fallback>
      <p:transition/>
    </mc:Fallback>
  </mc:AlternateContent>
  <p:timing/>
</p:sld>
</file>

<file path=ppt/slides/slide3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/>
          <p:cNvSpPr/>
          <p:nvPr/>
        </p:nvSpPr>
        <p:spPr>
          <a:xfrm>
            <a:off x="389206" y="333450"/>
            <a:ext cx="11412000" cy="60718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30000"/>
              </a:lnSpc>
              <a:spcAft>
                <a:spcPct val="0"/>
              </a:spcAft>
            </a:pPr>
            <a:r>
              <a:rPr lang="zh-CN" altLang="zh-CN" sz="2500" b="1" kern="10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知识理解</a:t>
            </a:r>
            <a:r>
              <a:rPr lang="en-US" altLang="zh-CN" sz="2500" b="1" kern="10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Courier New" panose="02070309020205020404" pitchFamily="49" charset="0"/>
              </a:rPr>
              <a:t>9</a:t>
            </a:r>
            <a:r>
              <a:rPr lang="zh-CN" altLang="zh-CN" sz="2500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　下列各句中的省略号和下文第一处省略号，作用相同的一项是</a:t>
            </a:r>
            <a:endParaRPr lang="zh-CN" altLang="zh-CN" sz="2500" kern="100">
              <a:latin typeface="宋体" pitchFamily="2" charset="-122"/>
              <a:cs typeface="Courier New" panose="02070309020205020404" pitchFamily="49" charset="0"/>
            </a:endParaRPr>
          </a:p>
          <a:p>
            <a:pPr indent="660400" algn="just">
              <a:lnSpc>
                <a:spcPct val="130000"/>
              </a:lnSpc>
              <a:spcAft>
                <a:spcPct val="0"/>
              </a:spcAft>
            </a:pPr>
            <a:r>
              <a:rPr lang="zh-CN" altLang="zh-CN" sz="2500" kern="100">
                <a:solidFill>
                  <a:srgbClr val="0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鸟的天性是飞翔。在高高的蓝天之上，在烟波浩渺的江河湖海之上，在曲线优美的山脊之上</a:t>
            </a:r>
            <a:r>
              <a:rPr lang="en-US" altLang="zh-CN" sz="2500" kern="10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charset="-122"/>
                <a:cs typeface="Times New Roman" panose="02020603050405020304" pitchFamily="18" charset="0"/>
              </a:rPr>
              <a:t>……</a:t>
            </a:r>
            <a:r>
              <a:rPr lang="zh-CN" altLang="zh-CN" sz="2500" kern="100">
                <a:solidFill>
                  <a:srgbClr val="0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鸟儿自由地飞翔着。被我称作第二故乡的天台山，有一片莽莽苍苍的大森林，山下终年不断流淌着一道清澈的溪流。秋天的时候，溪流变得</a:t>
            </a:r>
            <a:r>
              <a:rPr lang="zh-CN" altLang="zh-CN" sz="2500" kern="100" smtClean="0">
                <a:solidFill>
                  <a:srgbClr val="0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更加潺</a:t>
            </a:r>
            <a:r>
              <a:rPr lang="zh-CN" altLang="zh-CN" sz="2500" kern="10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湲</a:t>
            </a:r>
            <a:r>
              <a:rPr lang="zh-CN" altLang="zh-CN" sz="2500" kern="100">
                <a:solidFill>
                  <a:srgbClr val="0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。阔大的水面如同深碧的颜料一样透彻清澄，水波闪烁着点点光斑</a:t>
            </a:r>
            <a:r>
              <a:rPr lang="en-US" altLang="zh-CN" sz="2500" kern="10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charset="-122"/>
                <a:cs typeface="Times New Roman" panose="02020603050405020304" pitchFamily="18" charset="0"/>
              </a:rPr>
              <a:t>……</a:t>
            </a:r>
            <a:r>
              <a:rPr lang="zh-CN" altLang="zh-CN" sz="2500" kern="100">
                <a:solidFill>
                  <a:srgbClr val="0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这个时候，数以万计的大雁从山那边，从树林间，从遥远的天际，一只衔接一只，一群簇拥一群，掠过阔大的水面，铺天盖地似的飞过来了！</a:t>
            </a:r>
            <a:endParaRPr lang="zh-CN" altLang="zh-CN" sz="2500" kern="10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30000"/>
              </a:lnSpc>
              <a:spcAft>
                <a:spcPct val="0"/>
              </a:spcAft>
            </a:pPr>
            <a:r>
              <a:rPr lang="en-US" altLang="zh-CN" sz="2500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A.</a:t>
            </a:r>
            <a:r>
              <a:rPr lang="zh-CN" altLang="zh-CN" sz="2500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我们齐声朗诵起来：</a:t>
            </a:r>
            <a:r>
              <a:rPr lang="en-US" altLang="zh-CN" sz="2500" kern="10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charset="-122"/>
                <a:cs typeface="Times New Roman" panose="02020603050405020304" pitchFamily="18" charset="0"/>
              </a:rPr>
              <a:t>“……</a:t>
            </a:r>
            <a:r>
              <a:rPr lang="zh-CN" altLang="zh-CN" sz="2500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俱往矣，数风流人物，还看今朝。</a:t>
            </a:r>
            <a:r>
              <a:rPr lang="en-US" altLang="zh-CN" sz="2500" kern="10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charset="-122"/>
                <a:cs typeface="Times New Roman" panose="02020603050405020304" pitchFamily="18" charset="0"/>
              </a:rPr>
              <a:t>”</a:t>
            </a:r>
            <a:endParaRPr lang="zh-CN" altLang="zh-CN" sz="2500" kern="10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30000"/>
              </a:lnSpc>
              <a:spcAft>
                <a:spcPct val="0"/>
              </a:spcAft>
            </a:pPr>
            <a:r>
              <a:rPr lang="en-US" altLang="zh-CN" sz="2500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B.</a:t>
            </a:r>
            <a:r>
              <a:rPr lang="zh-CN" altLang="zh-CN" sz="2500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有的像蜜蜂一样嗡嗡，有的像小鸟一样啾啾，有的像小狗一样汪汪，有的</a:t>
            </a:r>
            <a:r>
              <a:rPr lang="zh-CN" altLang="zh-CN" sz="2500" kern="100" smtClean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还好</a:t>
            </a:r>
            <a:endParaRPr lang="en-US" altLang="zh-CN" sz="2500" kern="100" smtClean="0">
              <a:solidFill>
                <a:srgbClr val="000000"/>
              </a:solidFill>
              <a:latin typeface="Times New Roman" pitchFamily="18" charset="0"/>
              <a:ea typeface="微软雅黑" panose="020b0503020204020204" charset="-122"/>
              <a:cs typeface="Times New Roman" pitchFamily="18" charset="0"/>
            </a:endParaRPr>
          </a:p>
          <a:p>
            <a:pPr algn="just">
              <a:lnSpc>
                <a:spcPct val="130000"/>
              </a:lnSpc>
              <a:spcAft>
                <a:spcPct val="0"/>
              </a:spcAft>
            </a:pPr>
            <a:r>
              <a:rPr lang="en-US" altLang="zh-CN" sz="2500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 </a:t>
            </a:r>
            <a:r>
              <a:rPr lang="en-US" altLang="zh-CN" sz="2500" kern="100" smtClean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   </a:t>
            </a:r>
            <a:r>
              <a:rPr lang="zh-CN" altLang="zh-CN" sz="2500" kern="100" smtClean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像</a:t>
            </a:r>
            <a:r>
              <a:rPr lang="zh-CN" altLang="zh-CN" sz="2500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在打鼾</a:t>
            </a:r>
            <a:r>
              <a:rPr lang="en-US" altLang="zh-CN" sz="2500" kern="10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charset="-122"/>
                <a:cs typeface="Times New Roman" panose="02020603050405020304" pitchFamily="18" charset="0"/>
              </a:rPr>
              <a:t>……</a:t>
            </a:r>
            <a:endParaRPr lang="zh-CN" altLang="zh-CN" sz="2500" kern="10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30000"/>
              </a:lnSpc>
              <a:spcAft>
                <a:spcPct val="0"/>
              </a:spcAft>
            </a:pPr>
            <a:r>
              <a:rPr lang="en-US" altLang="zh-CN" sz="2500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C.</a:t>
            </a:r>
            <a:r>
              <a:rPr lang="zh-CN" altLang="zh-CN" sz="2500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我扑到指导员身上大喊：</a:t>
            </a:r>
            <a:r>
              <a:rPr lang="en-US" altLang="zh-CN" sz="2500" kern="10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charset="-122"/>
                <a:cs typeface="Times New Roman" panose="02020603050405020304" pitchFamily="18" charset="0"/>
              </a:rPr>
              <a:t>“</a:t>
            </a:r>
            <a:r>
              <a:rPr lang="zh-CN" altLang="zh-CN" sz="2500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指导员，指导员</a:t>
            </a:r>
            <a:r>
              <a:rPr lang="en-US" altLang="zh-CN" sz="2500" kern="10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charset="-122"/>
                <a:cs typeface="Times New Roman" panose="02020603050405020304" pitchFamily="18" charset="0"/>
              </a:rPr>
              <a:t>……”</a:t>
            </a:r>
            <a:endParaRPr lang="zh-CN" altLang="zh-CN" sz="2500" kern="10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30000"/>
              </a:lnSpc>
              <a:spcAft>
                <a:spcPct val="0"/>
              </a:spcAft>
            </a:pPr>
            <a:r>
              <a:rPr lang="en-US" altLang="zh-CN" sz="2500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D.</a:t>
            </a:r>
            <a:r>
              <a:rPr lang="zh-CN" altLang="zh-CN" sz="2500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嗒嗒嗒</a:t>
            </a:r>
            <a:r>
              <a:rPr lang="en-US" altLang="zh-CN" sz="2500" kern="10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charset="-122"/>
                <a:cs typeface="Times New Roman" panose="02020603050405020304" pitchFamily="18" charset="0"/>
              </a:rPr>
              <a:t>……</a:t>
            </a:r>
            <a:r>
              <a:rPr lang="zh-CN" altLang="zh-CN" sz="2500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从一座桥上，突然喷出六条火舌，封锁了我军前进的道路。</a:t>
            </a:r>
            <a:endParaRPr lang="zh-CN" altLang="zh-CN" sz="2500" kern="10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3" name="TextBox 22"/>
          <p:cNvSpPr txBox="1"/>
          <p:nvPr/>
        </p:nvSpPr>
        <p:spPr>
          <a:xfrm>
            <a:off x="262558" y="4204464"/>
            <a:ext cx="720000" cy="720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300" b="1">
                <a:solidFill>
                  <a:srgbClr val="C0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√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/>
        </p:nvSpPr>
        <p:spPr>
          <a:xfrm>
            <a:off x="334566" y="1197546"/>
            <a:ext cx="11449272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zh-CN" altLang="zh-CN" sz="2600" b="1" kern="10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解析</a:t>
            </a:r>
            <a:r>
              <a:rPr lang="zh-CN" altLang="zh-CN" sz="2600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　</a:t>
            </a:r>
            <a:r>
              <a:rPr lang="zh-CN" altLang="zh-CN" sz="2600" kern="1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文段第一处省略号是省略同类列举事项，</a:t>
            </a:r>
            <a:r>
              <a:rPr lang="en-US" altLang="zh-CN" sz="2600" kern="100">
                <a:solidFill>
                  <a:srgbClr val="000000"/>
                </a:solidFill>
                <a:latin typeface="Times New Roman" panose="02020603050405020304" pitchFamily="18" charset="0"/>
                <a:cs typeface="Courier New" panose="02070309020205020404" pitchFamily="49" charset="0"/>
              </a:rPr>
              <a:t>B</a:t>
            </a:r>
            <a:r>
              <a:rPr lang="zh-CN" altLang="zh-CN" sz="2600" kern="1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项省略号作用与之相同</a:t>
            </a:r>
            <a:r>
              <a:rPr lang="zh-CN" altLang="zh-CN" sz="2600" kern="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600" kern="1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2600" kern="100" smtClean="0">
                <a:solidFill>
                  <a:srgbClr val="000000"/>
                </a:solidFill>
                <a:latin typeface="Times New Roman" panose="02020603050405020304" pitchFamily="18" charset="0"/>
                <a:cs typeface="Courier New" panose="02070309020205020404" pitchFamily="49" charset="0"/>
              </a:rPr>
              <a:t>A</a:t>
            </a:r>
            <a:r>
              <a:rPr lang="zh-CN" altLang="zh-CN" sz="2600" kern="1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项用于引文的省略</a:t>
            </a:r>
            <a:r>
              <a:rPr lang="zh-CN" altLang="zh-CN" sz="2600" kern="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600" kern="1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2600" kern="100" smtClean="0">
                <a:solidFill>
                  <a:srgbClr val="000000"/>
                </a:solidFill>
                <a:latin typeface="Times New Roman" panose="02020603050405020304" pitchFamily="18" charset="0"/>
                <a:cs typeface="Courier New" panose="02070309020205020404" pitchFamily="49" charset="0"/>
              </a:rPr>
              <a:t>C</a:t>
            </a:r>
            <a:r>
              <a:rPr lang="zh-CN" altLang="zh-CN" sz="2600" kern="1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项表示重复的词句的省略</a:t>
            </a:r>
            <a:r>
              <a:rPr lang="zh-CN" altLang="zh-CN" sz="2600" kern="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600" kern="1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2600" kern="100" smtClean="0">
                <a:solidFill>
                  <a:srgbClr val="000000"/>
                </a:solidFill>
                <a:latin typeface="Times New Roman" panose="02020603050405020304" pitchFamily="18" charset="0"/>
                <a:cs typeface="Courier New" panose="02070309020205020404" pitchFamily="49" charset="0"/>
              </a:rPr>
              <a:t>D</a:t>
            </a:r>
            <a:r>
              <a:rPr lang="zh-CN" altLang="zh-CN" sz="2600" kern="1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项表示声音的延长。</a:t>
            </a:r>
            <a:endParaRPr lang="zh-CN" altLang="zh-CN" sz="1050" kern="10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225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334566" y="1125538"/>
            <a:ext cx="11521280" cy="42934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2600" b="1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(</a:t>
            </a:r>
            <a:r>
              <a:rPr lang="zh-CN" altLang="zh-CN" sz="2600" b="1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四</a:t>
            </a:r>
            <a:r>
              <a:rPr lang="en-US" altLang="zh-CN" sz="2600" b="1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)</a:t>
            </a:r>
            <a:r>
              <a:rPr lang="zh-CN" altLang="zh-CN" sz="2600" b="1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书名号</a:t>
            </a:r>
            <a:endParaRPr lang="zh-CN" altLang="zh-CN" sz="1050" kern="10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zh-CN" altLang="zh-CN" sz="2600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书名号表示出版物</a:t>
            </a:r>
            <a:r>
              <a:rPr lang="en-US" altLang="zh-CN" sz="2600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(</a:t>
            </a:r>
            <a:r>
              <a:rPr lang="zh-CN" altLang="zh-CN" sz="2600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书籍、篇章、报刊等</a:t>
            </a:r>
            <a:r>
              <a:rPr lang="en-US" altLang="zh-CN" sz="2600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)</a:t>
            </a:r>
            <a:r>
              <a:rPr lang="zh-CN" altLang="zh-CN" sz="2600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的名称，也可以表示法律、法规、方案的名称，还可以表示文化产品的名称</a:t>
            </a:r>
            <a:r>
              <a:rPr lang="en-US" altLang="zh-CN" sz="2600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(</a:t>
            </a:r>
            <a:r>
              <a:rPr lang="zh-CN" altLang="zh-CN" sz="2600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电影名、电视剧名、歌曲名、乐曲名、舞蹈名、雕塑名、画名、书法名、戏曲名、曲艺名、杂技名、刺绣名、特种邮票名、剪纸名等</a:t>
            </a:r>
            <a:r>
              <a:rPr lang="en-US" altLang="zh-CN" sz="2600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)</a:t>
            </a:r>
            <a:r>
              <a:rPr lang="zh-CN" altLang="zh-CN" sz="2600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。但产品名、奖品名、单位名、活动名、科技成果名、课程名、证件名、会议名等不能用书名号。当书名内还有书名时，外面用双书名号，内用单书名号。</a:t>
            </a:r>
            <a:endParaRPr lang="zh-CN" altLang="zh-CN" sz="1050" kern="10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10"/>
    </mc:Choice>
    <mc:Fallback>
      <p:transition/>
    </mc:Fallback>
  </mc:AlternateContent>
  <p:timing/>
</p:sld>
</file>

<file path=ppt/slides/slide3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/>
          <p:cNvSpPr/>
          <p:nvPr/>
        </p:nvSpPr>
        <p:spPr>
          <a:xfrm>
            <a:off x="389206" y="333450"/>
            <a:ext cx="11412000" cy="503981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zh-CN" altLang="zh-CN" sz="2400" b="1" kern="10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知识理解</a:t>
            </a:r>
            <a:r>
              <a:rPr lang="en-US" altLang="zh-CN" sz="2400" b="1" kern="100">
                <a:solidFill>
                  <a:srgbClr val="0000FF"/>
                </a:solidFill>
                <a:latin typeface="微软雅黑" panose="020b0503020204020204" charset="-122"/>
                <a:cs typeface="Times New Roman" panose="02020603050405020304" pitchFamily="18" charset="0"/>
              </a:rPr>
              <a:t>10</a:t>
            </a:r>
            <a:r>
              <a:rPr lang="zh-CN" altLang="zh-CN" sz="2400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　下列各句中，书名号使用不正确的一项是</a:t>
            </a:r>
            <a:endParaRPr lang="zh-CN" altLang="zh-CN" sz="1000" kern="100">
              <a:latin typeface="宋体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2400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A.</a:t>
            </a:r>
            <a:r>
              <a:rPr lang="zh-CN" altLang="zh-CN" sz="2400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《中国诗词大会》是央视首档全民参与的诗词节目，节目以</a:t>
            </a:r>
            <a:r>
              <a:rPr lang="en-US" altLang="zh-CN" sz="2400" kern="10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赏中华诗词、寻</a:t>
            </a:r>
            <a:r>
              <a:rPr lang="zh-CN" altLang="zh-CN" sz="2400" kern="100" smtClean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文</a:t>
            </a:r>
            <a:endParaRPr lang="en-US" altLang="zh-CN" sz="2400" kern="100" smtClean="0">
              <a:solidFill>
                <a:srgbClr val="000000"/>
              </a:solidFill>
              <a:latin typeface="Times New Roman" pitchFamily="18" charset="0"/>
              <a:ea typeface="微软雅黑" panose="020b0503020204020204" charset="-122"/>
              <a:cs typeface="Times New Roman" pitchFamily="18" charset="0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2400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 </a:t>
            </a:r>
            <a:r>
              <a:rPr lang="en-US" altLang="zh-CN" sz="2400" kern="100" smtClean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   </a:t>
            </a:r>
            <a:r>
              <a:rPr lang="zh-CN" altLang="zh-CN" sz="2400" kern="100" smtClean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化</a:t>
            </a:r>
            <a:r>
              <a:rPr lang="zh-CN" altLang="zh-CN" sz="2400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基因、品生活之美</a:t>
            </a:r>
            <a:r>
              <a:rPr lang="en-US" altLang="zh-CN" sz="2400" kern="10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为基本宗旨。</a:t>
            </a:r>
            <a:endParaRPr lang="zh-CN" altLang="zh-CN" sz="1000" kern="10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2400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B.</a:t>
            </a:r>
            <a:r>
              <a:rPr lang="zh-CN" altLang="zh-CN" sz="2400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对于《雅思</a:t>
            </a:r>
            <a:r>
              <a:rPr lang="en-US" altLang="zh-CN" sz="2400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(IELTS)</a:t>
            </a:r>
            <a:r>
              <a:rPr lang="zh-CN" altLang="zh-CN" sz="2400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考试》人们已耳熟能详，如今一个全新的同样来自英国的</a:t>
            </a:r>
            <a:r>
              <a:rPr lang="zh-CN" altLang="zh-CN" sz="2400" kern="100" smtClean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职业</a:t>
            </a:r>
            <a:endParaRPr lang="en-US" altLang="zh-CN" sz="2400" kern="100" smtClean="0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2400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 </a:t>
            </a:r>
            <a:r>
              <a:rPr lang="en-US" altLang="zh-CN" sz="2400" kern="100" smtClean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   </a:t>
            </a:r>
            <a:r>
              <a:rPr lang="zh-CN" altLang="zh-CN" sz="2400" kern="100" smtClean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外语</a:t>
            </a:r>
            <a:r>
              <a:rPr lang="zh-CN" altLang="zh-CN" sz="2400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水平测试</a:t>
            </a:r>
            <a:r>
              <a:rPr lang="en-US" altLang="zh-CN" sz="2400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——</a:t>
            </a:r>
            <a:r>
              <a:rPr lang="zh-CN" altLang="zh-CN" sz="2400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《博思</a:t>
            </a:r>
            <a:r>
              <a:rPr lang="en-US" altLang="zh-CN" sz="2400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(BULATS)</a:t>
            </a:r>
            <a:r>
              <a:rPr lang="zh-CN" altLang="zh-CN" sz="2400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考试》，也已由国家人事部考试中心推出。</a:t>
            </a:r>
            <a:endParaRPr lang="zh-CN" altLang="zh-CN" sz="1000" kern="10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2400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C.</a:t>
            </a:r>
            <a:r>
              <a:rPr lang="zh-CN" altLang="zh-CN" sz="2400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《读〈水浒传〉的人物和结构》是一篇对文艺作品进行分析、探讨、鉴赏的</a:t>
            </a:r>
            <a:r>
              <a:rPr lang="zh-CN" altLang="zh-CN" sz="2400" kern="100" smtClean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文学</a:t>
            </a:r>
            <a:endParaRPr lang="en-US" altLang="zh-CN" sz="2400" kern="100" smtClean="0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2400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 </a:t>
            </a:r>
            <a:r>
              <a:rPr lang="en-US" altLang="zh-CN" sz="2400" kern="100" smtClean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   </a:t>
            </a:r>
            <a:r>
              <a:rPr lang="zh-CN" altLang="zh-CN" sz="2400" kern="100" smtClean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评论</a:t>
            </a:r>
            <a:r>
              <a:rPr lang="zh-CN" altLang="zh-CN" sz="2400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。</a:t>
            </a:r>
            <a:endParaRPr lang="zh-CN" altLang="zh-CN" sz="1000" kern="10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2400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D.</a:t>
            </a:r>
            <a:r>
              <a:rPr lang="zh-CN" altLang="zh-CN" sz="2400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本文节选自</a:t>
            </a:r>
            <a:r>
              <a:rPr lang="en-US" altLang="zh-CN" sz="2400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2019</a:t>
            </a:r>
            <a:r>
              <a:rPr lang="zh-CN" altLang="zh-CN" sz="2400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年</a:t>
            </a:r>
            <a:r>
              <a:rPr lang="en-US" altLang="zh-CN" sz="2400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12</a:t>
            </a:r>
            <a:r>
              <a:rPr lang="zh-CN" altLang="zh-CN" sz="2400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月</a:t>
            </a:r>
            <a:r>
              <a:rPr lang="en-US" altLang="zh-CN" sz="2400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4</a:t>
            </a:r>
            <a:r>
              <a:rPr lang="zh-CN" altLang="zh-CN" sz="2400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日《人民日报》刊发的国际锐评</a:t>
            </a:r>
            <a:r>
              <a:rPr lang="zh-CN" altLang="zh-CN" sz="2400" kern="100" smtClean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《背靠祖国是香港繁荣稳</a:t>
            </a:r>
            <a:endParaRPr lang="en-US" altLang="zh-CN" sz="2400" kern="100" smtClean="0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2400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 </a:t>
            </a:r>
            <a:r>
              <a:rPr lang="en-US" altLang="zh-CN" sz="2400" kern="100" smtClean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   </a:t>
            </a:r>
            <a:r>
              <a:rPr lang="zh-CN" altLang="zh-CN" sz="2400" kern="100" smtClean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定的根本保障》</a:t>
            </a:r>
            <a:r>
              <a:rPr lang="zh-CN" altLang="zh-CN" sz="2400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。</a:t>
            </a:r>
            <a:endParaRPr lang="zh-CN" altLang="zh-CN" sz="1000" kern="10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3" name="TextBox 22"/>
          <p:cNvSpPr txBox="1"/>
          <p:nvPr/>
        </p:nvSpPr>
        <p:spPr>
          <a:xfrm>
            <a:off x="262558" y="1917626"/>
            <a:ext cx="720000" cy="720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300" b="1">
                <a:solidFill>
                  <a:srgbClr val="C0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√</a:t>
            </a:r>
          </a:p>
        </p:txBody>
      </p:sp>
      <p:sp>
        <p:nvSpPr>
          <p:cNvPr id="4" name="矩形 3"/>
          <p:cNvSpPr/>
          <p:nvPr/>
        </p:nvSpPr>
        <p:spPr>
          <a:xfrm>
            <a:off x="389206" y="5590034"/>
            <a:ext cx="11412000" cy="6924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zh-CN" altLang="zh-CN" sz="2600" b="1" kern="10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解析</a:t>
            </a:r>
            <a:r>
              <a:rPr lang="zh-CN" altLang="zh-CN" sz="2600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　</a:t>
            </a:r>
            <a:r>
              <a:rPr lang="zh-CN" altLang="zh-CN" sz="2600" kern="1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考试名不可用书名号。</a:t>
            </a:r>
            <a:endParaRPr lang="zh-CN" altLang="zh-CN" sz="1050" kern="10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pic>
        <p:nvPicPr>
          <p:cNvPr id="7" name="New picture" hidden="1"/>
          <p:cNvPicPr/>
          <p:nvPr/>
        </p:nvPicPr>
        <p:blipFill>
          <a:blip r:embed="rId3"/>
          <a:stretch>
            <a:fillRect/>
          </a:stretch>
        </p:blipFill>
        <p:spPr>
          <a:xfrm>
            <a:off x="11417300" y="11506200"/>
            <a:ext cx="469900" cy="304800"/>
          </a:xfrm>
          <a:prstGeom prst="cube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/>
        </p:nvSpPr>
        <p:spPr>
          <a:xfrm>
            <a:off x="406574" y="137843"/>
            <a:ext cx="11377264" cy="1707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40000"/>
              </a:lnSpc>
              <a:spcAft>
                <a:spcPct val="0"/>
              </a:spcAft>
            </a:pPr>
            <a:r>
              <a:rPr lang="zh-CN" altLang="zh-CN" sz="2600" b="1" kern="100">
                <a:solidFill>
                  <a:srgbClr val="0000FF"/>
                </a:solidFill>
                <a:latin typeface="宋体" panose="02010600030101010101" pitchFamily="2" charset="-122"/>
                <a:ea typeface="微软雅黑" panose="020b0503020204020204" charset="-122"/>
                <a:cs typeface="Times New Roman" panose="02020603050405020304" pitchFamily="18" charset="0"/>
              </a:rPr>
              <a:t>一、顿号、逗号、分号</a:t>
            </a:r>
            <a:endParaRPr lang="zh-CN" altLang="zh-CN" sz="1050" kern="10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40000"/>
              </a:lnSpc>
              <a:spcAft>
                <a:spcPct val="0"/>
              </a:spcAft>
            </a:pPr>
            <a:r>
              <a:rPr lang="zh-CN" altLang="zh-CN" sz="2600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顿号、逗号、分号表示句子内部大小、性质不同的由短到长的停顿。</a:t>
            </a:r>
            <a:endParaRPr lang="zh-CN" altLang="zh-CN" sz="1050" kern="10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40000"/>
              </a:lnSpc>
              <a:spcAft>
                <a:spcPct val="0"/>
              </a:spcAft>
            </a:pPr>
            <a:r>
              <a:rPr lang="en-US" altLang="zh-CN" sz="2600" b="1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(</a:t>
            </a:r>
            <a:r>
              <a:rPr lang="zh-CN" altLang="zh-CN" sz="2600" b="1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一</a:t>
            </a:r>
            <a:r>
              <a:rPr lang="en-US" altLang="zh-CN" sz="2600" b="1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)</a:t>
            </a:r>
            <a:r>
              <a:rPr lang="zh-CN" altLang="zh-CN" sz="2600" b="1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顿号</a:t>
            </a:r>
            <a:endParaRPr lang="zh-CN" altLang="zh-CN" sz="1050" b="1" kern="100">
              <a:latin typeface="宋体" pitchFamily="2" charset="-122"/>
              <a:cs typeface="Courier New" panose="02070309020205020404" pitchFamily="49" charset="0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406574" y="1869510"/>
          <a:ext cx="11305256" cy="4945145"/>
        </p:xfrm>
        <a:graphic>
          <a:graphicData uri="http://schemas.openxmlformats.org/drawingml/2006/table">
            <a:tbl>
              <a:tblPr/>
              <a:tblGrid>
                <a:gridCol w="2664296"/>
                <a:gridCol w="5184576"/>
                <a:gridCol w="3456384"/>
              </a:tblGrid>
              <a:tr h="167420"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ct val="0"/>
                        </a:spcAft>
                      </a:pPr>
                      <a:r>
                        <a:rPr lang="zh-CN" sz="26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用</a:t>
                      </a:r>
                      <a:r>
                        <a:rPr lang="zh-CN" sz="2600" kern="10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Times New Roman" panose="02020603050405020304" pitchFamily="18" charset="0"/>
                          <a:cs typeface="Courier New" panose="02070309020205020404" pitchFamily="49" charset="0"/>
                        </a:rPr>
                        <a:t> </a:t>
                      </a:r>
                      <a:r>
                        <a:rPr lang="zh-CN" sz="26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法</a:t>
                      </a:r>
                      <a:endParaRPr lang="zh-CN" sz="2600" kern="100">
                        <a:effectLst/>
                        <a:latin typeface="宋体" panose="02010600030101010101" pitchFamily="2" charset="-122"/>
                        <a:ea typeface="宋体" pitchFamily="2" charset="-122"/>
                        <a:cs typeface="Courier New" panose="02070309020205020404" pitchFamily="49" charset="0"/>
                      </a:endParaRPr>
                    </a:p>
                  </a:txBody>
                  <a:tcPr marL="19318" marR="1931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ct val="0"/>
                        </a:spcAft>
                      </a:pPr>
                      <a:r>
                        <a:rPr lang="zh-CN" sz="26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内</a:t>
                      </a:r>
                      <a:r>
                        <a:rPr lang="zh-CN" sz="2600" kern="10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Times New Roman" panose="02020603050405020304" pitchFamily="18" charset="0"/>
                          <a:cs typeface="Courier New" panose="02070309020205020404" pitchFamily="49" charset="0"/>
                        </a:rPr>
                        <a:t> </a:t>
                      </a:r>
                      <a:r>
                        <a:rPr lang="zh-CN" sz="26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涵</a:t>
                      </a:r>
                      <a:endParaRPr lang="zh-CN" sz="2600" kern="100">
                        <a:effectLst/>
                        <a:latin typeface="宋体" panose="02010600030101010101" pitchFamily="2" charset="-122"/>
                        <a:ea typeface="宋体" pitchFamily="2" charset="-122"/>
                        <a:cs typeface="Courier New" panose="02070309020205020404" pitchFamily="49" charset="0"/>
                      </a:endParaRPr>
                    </a:p>
                  </a:txBody>
                  <a:tcPr marL="19318" marR="1931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ct val="0"/>
                        </a:spcAft>
                      </a:pPr>
                      <a:r>
                        <a:rPr lang="zh-CN" sz="26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例句</a:t>
                      </a:r>
                      <a:r>
                        <a:rPr lang="en-US" sz="26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charset="-122"/>
                          <a:cs typeface="Courier New" panose="02070309020205020404" pitchFamily="49" charset="0"/>
                        </a:rPr>
                        <a:t>(</a:t>
                      </a:r>
                      <a:r>
                        <a:rPr lang="zh-CN" sz="26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词</a:t>
                      </a:r>
                      <a:r>
                        <a:rPr lang="en-US" sz="26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charset="-122"/>
                          <a:cs typeface="Courier New" panose="02070309020205020404" pitchFamily="49" charset="0"/>
                        </a:rPr>
                        <a:t>)</a:t>
                      </a:r>
                      <a:endParaRPr lang="zh-CN" sz="2600" kern="100">
                        <a:effectLst/>
                        <a:latin typeface="宋体" panose="02010600030101010101" pitchFamily="2" charset="-122"/>
                        <a:ea typeface="宋体" pitchFamily="2" charset="-122"/>
                        <a:cs typeface="Courier New" panose="02070309020205020404" pitchFamily="49" charset="0"/>
                      </a:endParaRPr>
                    </a:p>
                  </a:txBody>
                  <a:tcPr marL="19318" marR="1931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93872">
                <a:tc>
                  <a:txBody>
                    <a:bodyPr vert="horz" wrap="square"/>
                    <a:lstStyle/>
                    <a:p>
                      <a:pPr marL="71755" algn="l">
                        <a:lnSpc>
                          <a:spcPct val="130000"/>
                        </a:lnSpc>
                        <a:spcAft>
                          <a:spcPct val="0"/>
                        </a:spcAft>
                      </a:pPr>
                      <a:r>
                        <a:rPr lang="zh-CN" sz="26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大并套小并，大并逗，小并顿。</a:t>
                      </a:r>
                      <a:endParaRPr lang="zh-CN" sz="2600" kern="100">
                        <a:effectLst/>
                        <a:latin typeface="宋体" panose="02010600030101010101" pitchFamily="2" charset="-122"/>
                        <a:ea typeface="宋体" pitchFamily="2" charset="-122"/>
                        <a:cs typeface="Courier New" panose="02070309020205020404" pitchFamily="49" charset="0"/>
                      </a:endParaRPr>
                    </a:p>
                  </a:txBody>
                  <a:tcPr marL="19318" marR="1931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marL="71755" algn="l">
                        <a:lnSpc>
                          <a:spcPct val="130000"/>
                        </a:lnSpc>
                        <a:spcAft>
                          <a:spcPct val="0"/>
                        </a:spcAft>
                      </a:pPr>
                      <a:r>
                        <a:rPr lang="zh-CN" sz="26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并列结构内部又包含并列词语，为区分层次，大的并列结构之间用逗号，小的并列词语之间用顿号。</a:t>
                      </a:r>
                      <a:endParaRPr lang="zh-CN" sz="2600" kern="100">
                        <a:effectLst/>
                        <a:latin typeface="宋体" panose="02010600030101010101" pitchFamily="2" charset="-122"/>
                        <a:ea typeface="宋体" pitchFamily="2" charset="-122"/>
                        <a:cs typeface="Courier New" panose="02070309020205020404" pitchFamily="49" charset="0"/>
                      </a:endParaRPr>
                    </a:p>
                  </a:txBody>
                  <a:tcPr marL="19318" marR="1931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marL="71755" algn="l">
                        <a:lnSpc>
                          <a:spcPct val="130000"/>
                        </a:lnSpc>
                        <a:spcAft>
                          <a:spcPct val="0"/>
                        </a:spcAft>
                      </a:pPr>
                      <a:r>
                        <a:rPr lang="zh-CN" sz="26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过去、现在、未来，上下、左右，都是相互联系、相互影响的。</a:t>
                      </a:r>
                      <a:endParaRPr lang="zh-CN" sz="2600" kern="100">
                        <a:effectLst/>
                        <a:latin typeface="宋体" panose="02010600030101010101" pitchFamily="2" charset="-122"/>
                        <a:ea typeface="宋体" pitchFamily="2" charset="-122"/>
                        <a:cs typeface="Courier New" panose="02070309020205020404" pitchFamily="49" charset="0"/>
                      </a:endParaRPr>
                    </a:p>
                  </a:txBody>
                  <a:tcPr marL="19318" marR="1931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06782">
                <a:tc>
                  <a:txBody>
                    <a:bodyPr vert="horz" wrap="square"/>
                    <a:lstStyle/>
                    <a:p>
                      <a:pPr marL="71755" algn="l">
                        <a:lnSpc>
                          <a:spcPct val="130000"/>
                        </a:lnSpc>
                        <a:spcAft>
                          <a:spcPct val="0"/>
                        </a:spcAft>
                      </a:pPr>
                      <a:r>
                        <a:rPr lang="zh-CN" sz="26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并列谓语和并列补语，中间不用去打顿。</a:t>
                      </a:r>
                      <a:endParaRPr lang="zh-CN" sz="2600" kern="100">
                        <a:effectLst/>
                        <a:latin typeface="宋体" panose="02010600030101010101" pitchFamily="2" charset="-122"/>
                        <a:ea typeface="宋体" pitchFamily="2" charset="-122"/>
                        <a:cs typeface="Courier New" panose="02070309020205020404" pitchFamily="49" charset="0"/>
                      </a:endParaRPr>
                    </a:p>
                  </a:txBody>
                  <a:tcPr marL="19318" marR="1931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marL="71755" algn="l">
                        <a:lnSpc>
                          <a:spcPct val="130000"/>
                        </a:lnSpc>
                        <a:spcAft>
                          <a:spcPct val="0"/>
                        </a:spcAft>
                      </a:pPr>
                      <a:r>
                        <a:rPr lang="zh-CN" sz="26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并列性的谓语之间和并列性的补语之间加逗号，而不加顿号。</a:t>
                      </a:r>
                      <a:endParaRPr lang="zh-CN" sz="2600" kern="100">
                        <a:effectLst/>
                        <a:latin typeface="宋体" panose="02010600030101010101" pitchFamily="2" charset="-122"/>
                        <a:ea typeface="宋体" pitchFamily="2" charset="-122"/>
                        <a:cs typeface="Courier New" panose="02070309020205020404" pitchFamily="49" charset="0"/>
                      </a:endParaRPr>
                    </a:p>
                  </a:txBody>
                  <a:tcPr marL="19318" marR="1931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marL="71755" algn="l">
                        <a:lnSpc>
                          <a:spcPct val="130000"/>
                        </a:lnSpc>
                        <a:spcAft>
                          <a:spcPct val="0"/>
                        </a:spcAft>
                      </a:pPr>
                      <a:r>
                        <a:rPr lang="zh-CN" sz="26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你要不断进步，识字，生产。</a:t>
                      </a:r>
                      <a:r>
                        <a:rPr lang="en-US" sz="26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charset="-122"/>
                          <a:cs typeface="Courier New" panose="02070309020205020404" pitchFamily="49" charset="0"/>
                        </a:rPr>
                        <a:t>/</a:t>
                      </a:r>
                      <a:r>
                        <a:rPr lang="zh-CN" sz="26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这个故事讲得真实，动人。</a:t>
                      </a:r>
                      <a:endParaRPr lang="zh-CN" sz="2600" kern="100">
                        <a:effectLst/>
                        <a:latin typeface="宋体" panose="02010600030101010101" pitchFamily="2" charset="-122"/>
                        <a:ea typeface="宋体" pitchFamily="2" charset="-122"/>
                        <a:cs typeface="Courier New" panose="02070309020205020404" pitchFamily="49" charset="0"/>
                      </a:endParaRPr>
                    </a:p>
                  </a:txBody>
                  <a:tcPr marL="19318" marR="1931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39361">
                <a:tc>
                  <a:txBody>
                    <a:bodyPr vert="horz" wrap="square"/>
                    <a:lstStyle/>
                    <a:p>
                      <a:pPr marL="71755" algn="l">
                        <a:lnSpc>
                          <a:spcPct val="130000"/>
                        </a:lnSpc>
                        <a:spcAft>
                          <a:spcPct val="0"/>
                        </a:spcAft>
                      </a:pPr>
                      <a:r>
                        <a:rPr lang="zh-CN" sz="26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集合词语连得紧，中间不要插进顿。</a:t>
                      </a:r>
                      <a:endParaRPr lang="zh-CN" sz="2600" kern="100">
                        <a:effectLst/>
                        <a:latin typeface="宋体" panose="02010600030101010101" pitchFamily="2" charset="-122"/>
                        <a:ea typeface="宋体" pitchFamily="2" charset="-122"/>
                        <a:cs typeface="Courier New" panose="02070309020205020404" pitchFamily="49" charset="0"/>
                      </a:endParaRPr>
                    </a:p>
                  </a:txBody>
                  <a:tcPr marL="19318" marR="1931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marL="71755" algn="l">
                        <a:lnSpc>
                          <a:spcPct val="130000"/>
                        </a:lnSpc>
                        <a:spcAft>
                          <a:spcPct val="0"/>
                        </a:spcAft>
                      </a:pPr>
                      <a:r>
                        <a:rPr lang="zh-CN" sz="26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集合词语结构紧密，不能用顿号隔开来。</a:t>
                      </a:r>
                      <a:endParaRPr lang="zh-CN" sz="2600" kern="100">
                        <a:effectLst/>
                        <a:latin typeface="宋体" panose="02010600030101010101" pitchFamily="2" charset="-122"/>
                        <a:ea typeface="宋体" pitchFamily="2" charset="-122"/>
                        <a:cs typeface="Courier New" panose="02070309020205020404" pitchFamily="49" charset="0"/>
                      </a:endParaRPr>
                    </a:p>
                  </a:txBody>
                  <a:tcPr marL="19318" marR="1931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marL="71755" algn="l">
                        <a:lnSpc>
                          <a:spcPct val="130000"/>
                        </a:lnSpc>
                        <a:spcAft>
                          <a:spcPct val="0"/>
                        </a:spcAft>
                      </a:pPr>
                      <a:r>
                        <a:rPr lang="en-US" sz="2600" kern="100" spc="-300" baseline="0" smtClea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sz="2600" kern="100" spc="-300" baseline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中小学</a:t>
                      </a:r>
                      <a:r>
                        <a:rPr lang="en-US" altLang="zh-CN" sz="2600" kern="100" spc="-300" baseline="0" smtClea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”</a:t>
                      </a:r>
                      <a:r>
                        <a:rPr lang="en-US" sz="2600" kern="100" spc="-300" baseline="0" smtClea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sz="2600" kern="100" spc="-300" baseline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师生员工</a:t>
                      </a:r>
                      <a:r>
                        <a:rPr lang="en-US" sz="2600" kern="100" spc="-300" baseline="0" smtClea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”</a:t>
                      </a:r>
                      <a:r>
                        <a:rPr lang="zh-CN" sz="26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中间就不能用顿号。</a:t>
                      </a:r>
                      <a:endParaRPr lang="zh-CN" sz="2600" kern="100">
                        <a:effectLst/>
                        <a:latin typeface="宋体" panose="02010600030101010101" pitchFamily="2" charset="-122"/>
                        <a:ea typeface="宋体" pitchFamily="2" charset="-122"/>
                        <a:cs typeface="Courier New" panose="02070309020205020404" pitchFamily="49" charset="0"/>
                      </a:endParaRPr>
                    </a:p>
                  </a:txBody>
                  <a:tcPr marL="19318" marR="1931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mc:AlternateContent>
    <mc:Choice xmlns:p14="http://schemas.microsoft.com/office/powerpoint/2010/main" Requires="p14">
      <p:transition p14:dur="10"/>
    </mc:Choice>
    <mc:Fallback>
      <p:transition/>
    </mc:Fallback>
  </mc:AlternateContent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478582" y="405458"/>
          <a:ext cx="11161240" cy="6243922"/>
        </p:xfrm>
        <a:graphic>
          <a:graphicData uri="http://schemas.openxmlformats.org/drawingml/2006/table">
            <a:tbl>
              <a:tblPr/>
              <a:tblGrid>
                <a:gridCol w="2952328"/>
                <a:gridCol w="4176464"/>
                <a:gridCol w="4032448"/>
              </a:tblGrid>
              <a:tr h="1055255">
                <a:tc>
                  <a:txBody>
                    <a:bodyPr vert="horz" wrap="square"/>
                    <a:lstStyle/>
                    <a:p>
                      <a:pPr marL="71755" algn="l">
                        <a:lnSpc>
                          <a:spcPct val="130000"/>
                        </a:lnSpc>
                        <a:spcAft>
                          <a:spcPct val="0"/>
                        </a:spcAft>
                      </a:pPr>
                      <a:r>
                        <a:rPr lang="zh-CN" sz="26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概数约数不确切，中间也别带上顿。</a:t>
                      </a:r>
                      <a:endParaRPr lang="zh-CN" sz="2600" kern="100">
                        <a:effectLst/>
                        <a:latin typeface="宋体" panose="02010600030101010101" pitchFamily="2" charset="-122"/>
                        <a:ea typeface="宋体" pitchFamily="2" charset="-122"/>
                        <a:cs typeface="Courier New" panose="02070309020205020404" pitchFamily="49" charset="0"/>
                      </a:endParaRPr>
                    </a:p>
                  </a:txBody>
                  <a:tcPr marL="15220" marR="152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marL="71755" algn="l">
                        <a:lnSpc>
                          <a:spcPct val="130000"/>
                        </a:lnSpc>
                        <a:spcAft>
                          <a:spcPct val="0"/>
                        </a:spcAft>
                      </a:pPr>
                      <a:r>
                        <a:rPr lang="zh-CN" sz="26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概数即约数，是不确切的数目，中间不能用顿号。</a:t>
                      </a:r>
                      <a:endParaRPr lang="zh-CN" sz="2600" kern="100">
                        <a:effectLst/>
                        <a:latin typeface="宋体" panose="02010600030101010101" pitchFamily="2" charset="-122"/>
                        <a:ea typeface="宋体" pitchFamily="2" charset="-122"/>
                        <a:cs typeface="Courier New" panose="02070309020205020404" pitchFamily="49" charset="0"/>
                      </a:endParaRPr>
                    </a:p>
                  </a:txBody>
                  <a:tcPr marL="15220" marR="152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ct val="0"/>
                        </a:spcAft>
                      </a:pPr>
                      <a:r>
                        <a:rPr lang="zh-CN" sz="26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他看上去十七八岁的样子。</a:t>
                      </a:r>
                      <a:endParaRPr lang="zh-CN" sz="2600" kern="100">
                        <a:effectLst/>
                        <a:latin typeface="宋体" panose="02010600030101010101" pitchFamily="2" charset="-122"/>
                        <a:ea typeface="宋体" pitchFamily="2" charset="-122"/>
                        <a:cs typeface="Courier New" panose="02070309020205020404" pitchFamily="49" charset="0"/>
                      </a:endParaRPr>
                    </a:p>
                  </a:txBody>
                  <a:tcPr marL="15220" marR="152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82882">
                <a:tc>
                  <a:txBody>
                    <a:bodyPr vert="horz" wrap="square"/>
                    <a:lstStyle/>
                    <a:p>
                      <a:pPr marL="71755" algn="l">
                        <a:lnSpc>
                          <a:spcPct val="130000"/>
                        </a:lnSpc>
                        <a:spcAft>
                          <a:spcPct val="0"/>
                        </a:spcAft>
                      </a:pPr>
                      <a:r>
                        <a:rPr lang="zh-CN" sz="26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多个</a:t>
                      </a:r>
                      <a:r>
                        <a:rPr lang="en-US" sz="26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charset="-122"/>
                          <a:cs typeface="Courier New" panose="02070309020205020404" pitchFamily="49" charset="0"/>
                        </a:rPr>
                        <a:t>(</a:t>
                      </a:r>
                      <a:r>
                        <a:rPr lang="zh-CN" sz="26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三个及三个以上</a:t>
                      </a:r>
                      <a:r>
                        <a:rPr lang="en-US" sz="26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charset="-122"/>
                          <a:cs typeface="Courier New" panose="02070309020205020404" pitchFamily="49" charset="0"/>
                        </a:rPr>
                        <a:t>)</a:t>
                      </a:r>
                      <a:r>
                        <a:rPr lang="zh-CN" sz="26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引号书名号并用，中间不能用顿号。</a:t>
                      </a:r>
                      <a:endParaRPr lang="zh-CN" sz="2600" kern="100">
                        <a:effectLst/>
                        <a:latin typeface="宋体" panose="02010600030101010101" pitchFamily="2" charset="-122"/>
                        <a:ea typeface="宋体" pitchFamily="2" charset="-122"/>
                        <a:cs typeface="Courier New" panose="02070309020205020404" pitchFamily="49" charset="0"/>
                      </a:endParaRPr>
                    </a:p>
                  </a:txBody>
                  <a:tcPr marL="15220" marR="152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marL="71755" algn="l">
                        <a:lnSpc>
                          <a:spcPct val="130000"/>
                        </a:lnSpc>
                        <a:spcAft>
                          <a:spcPct val="0"/>
                        </a:spcAft>
                      </a:pPr>
                      <a:r>
                        <a:rPr lang="en-US" sz="2600" kern="10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charset="-122"/>
                          <a:cs typeface="Courier New" panose="02070309020205020404" pitchFamily="49" charset="0"/>
                        </a:rPr>
                        <a:t> </a:t>
                      </a:r>
                      <a:endParaRPr lang="zh-CN" sz="2600" kern="100">
                        <a:effectLst/>
                        <a:latin typeface="宋体" panose="02010600030101010101" pitchFamily="2" charset="-122"/>
                        <a:ea typeface="宋体" pitchFamily="2" charset="-122"/>
                        <a:cs typeface="Courier New" panose="02070309020205020404" pitchFamily="49" charset="0"/>
                      </a:endParaRPr>
                    </a:p>
                  </a:txBody>
                  <a:tcPr marL="15220" marR="152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marL="71755" algn="l">
                        <a:lnSpc>
                          <a:spcPct val="130000"/>
                        </a:lnSpc>
                        <a:spcAft>
                          <a:spcPct val="0"/>
                        </a:spcAft>
                      </a:pPr>
                      <a:r>
                        <a:rPr lang="en-US" sz="2600" kern="100" spc="-200" baseline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sz="2600" kern="100" spc="-200" baseline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大宅子</a:t>
                      </a:r>
                      <a:r>
                        <a:rPr lang="en-US" sz="2600" kern="100" spc="-200" baseline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”“</a:t>
                      </a:r>
                      <a:r>
                        <a:rPr lang="zh-CN" sz="2600" kern="100" spc="-200" baseline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鱼翅</a:t>
                      </a:r>
                      <a:r>
                        <a:rPr lang="en-US" sz="2600" kern="100" spc="-200" baseline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”“</a:t>
                      </a:r>
                      <a:r>
                        <a:rPr lang="zh-CN" sz="2600" kern="100" spc="-200" baseline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鸦片</a:t>
                      </a:r>
                      <a:r>
                        <a:rPr lang="en-US" altLang="zh-CN" sz="2600" kern="100" spc="-200" baseline="0" smtClea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”</a:t>
                      </a:r>
                      <a:r>
                        <a:rPr lang="zh-CN" sz="2600" kern="100" spc="-200" baseline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分别</a:t>
                      </a:r>
                      <a:r>
                        <a:rPr lang="zh-CN" sz="2600" kern="100" spc="-200" baseline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比喻什么？</a:t>
                      </a:r>
                      <a:endParaRPr lang="zh-CN" sz="2600" kern="100" spc="-200" baseline="0">
                        <a:effectLst/>
                        <a:latin typeface="宋体" panose="02010600030101010101" pitchFamily="2" charset="-122"/>
                        <a:ea typeface="宋体" pitchFamily="2" charset="-122"/>
                        <a:cs typeface="Courier New" panose="02070309020205020404" pitchFamily="49" charset="0"/>
                      </a:endParaRPr>
                    </a:p>
                  </a:txBody>
                  <a:tcPr marL="15220" marR="152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1441">
                <a:tc>
                  <a:txBody>
                    <a:bodyPr vert="horz" wrap="square"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ct val="0"/>
                        </a:spcAft>
                      </a:pPr>
                      <a:r>
                        <a:rPr lang="zh-CN" sz="26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连词前不带顿。</a:t>
                      </a:r>
                      <a:endParaRPr lang="zh-CN" sz="2600" kern="100">
                        <a:effectLst/>
                        <a:latin typeface="宋体" panose="02010600030101010101" pitchFamily="2" charset="-122"/>
                        <a:ea typeface="宋体" pitchFamily="2" charset="-122"/>
                        <a:cs typeface="Courier New" panose="02070309020205020404" pitchFamily="49" charset="0"/>
                      </a:endParaRPr>
                    </a:p>
                  </a:txBody>
                  <a:tcPr marL="15220" marR="152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marL="71755" algn="l">
                        <a:lnSpc>
                          <a:spcPct val="130000"/>
                        </a:lnSpc>
                        <a:spcAft>
                          <a:spcPct val="0"/>
                        </a:spcAft>
                      </a:pPr>
                      <a:r>
                        <a:rPr lang="zh-CN" sz="26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并列短语中，如果有</a:t>
                      </a:r>
                      <a:r>
                        <a:rPr lang="zh-CN" sz="2600" kern="10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连词</a:t>
                      </a:r>
                      <a:endParaRPr lang="en-US" altLang="zh-CN" sz="2600" kern="10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charset="-122"/>
                        <a:cs typeface="Times New Roman" panose="02020603050405020304" pitchFamily="18" charset="0"/>
                      </a:endParaRPr>
                    </a:p>
                    <a:p>
                      <a:pPr marL="71755" algn="l">
                        <a:lnSpc>
                          <a:spcPct val="130000"/>
                        </a:lnSpc>
                        <a:spcAft>
                          <a:spcPct val="0"/>
                        </a:spcAft>
                      </a:pPr>
                      <a:r>
                        <a:rPr lang="en-US" sz="2600" kern="100" spc="-200" baseline="0" smtClea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sz="2600" kern="100" spc="-200" baseline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和、与、及、或</a:t>
                      </a:r>
                      <a:r>
                        <a:rPr lang="en-US" sz="2600" kern="100" spc="-200" baseline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”</a:t>
                      </a:r>
                      <a:r>
                        <a:rPr lang="zh-CN" sz="2600" kern="100" spc="-200" baseline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等，连词前不能用顿号，或改为逗号。</a:t>
                      </a:r>
                      <a:endParaRPr lang="zh-CN" sz="2600" kern="100" spc="-200" baseline="0">
                        <a:effectLst/>
                        <a:latin typeface="宋体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15220" marR="152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marL="71755" algn="l">
                        <a:lnSpc>
                          <a:spcPct val="130000"/>
                        </a:lnSpc>
                        <a:spcAft>
                          <a:spcPct val="0"/>
                        </a:spcAft>
                      </a:pPr>
                      <a:r>
                        <a:rPr lang="zh-CN" sz="26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观众长时间地等待，只是想一睹她的风采，或让她签上一个名。</a:t>
                      </a:r>
                      <a:endParaRPr lang="zh-CN" sz="2600" kern="100">
                        <a:effectLst/>
                        <a:latin typeface="宋体" panose="02010600030101010101" pitchFamily="2" charset="-122"/>
                        <a:ea typeface="宋体" pitchFamily="2" charset="-122"/>
                        <a:cs typeface="Courier New" panose="02070309020205020404" pitchFamily="49" charset="0"/>
                      </a:endParaRPr>
                    </a:p>
                  </a:txBody>
                  <a:tcPr marL="15220" marR="152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23348">
                <a:tc>
                  <a:txBody>
                    <a:bodyPr vert="horz" wrap="square"/>
                    <a:lstStyle/>
                    <a:p>
                      <a:pPr marL="71755" algn="l">
                        <a:lnSpc>
                          <a:spcPct val="130000"/>
                        </a:lnSpc>
                        <a:spcAft>
                          <a:spcPct val="0"/>
                        </a:spcAft>
                      </a:pPr>
                      <a:r>
                        <a:rPr lang="zh-CN" sz="26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并列词语带语气词，打逗不打顿。</a:t>
                      </a:r>
                      <a:endParaRPr lang="zh-CN" sz="2600" kern="100">
                        <a:effectLst/>
                        <a:latin typeface="宋体" panose="02010600030101010101" pitchFamily="2" charset="-122"/>
                        <a:ea typeface="宋体" pitchFamily="2" charset="-122"/>
                        <a:cs typeface="Courier New" panose="02070309020205020404" pitchFamily="49" charset="0"/>
                      </a:endParaRPr>
                    </a:p>
                  </a:txBody>
                  <a:tcPr marL="15220" marR="152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marL="71755" algn="l">
                        <a:lnSpc>
                          <a:spcPct val="130000"/>
                        </a:lnSpc>
                        <a:spcAft>
                          <a:spcPct val="0"/>
                        </a:spcAft>
                      </a:pPr>
                      <a:r>
                        <a:rPr lang="zh-CN" sz="26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句子内有多个词语并列，但同时又都带了语气词，停顿时间就自然长了些，之间不能用顿号。</a:t>
                      </a:r>
                      <a:endParaRPr lang="zh-CN" sz="2600" kern="100">
                        <a:effectLst/>
                        <a:latin typeface="宋体" panose="02010600030101010101" pitchFamily="2" charset="-122"/>
                        <a:ea typeface="宋体" pitchFamily="2" charset="-122"/>
                        <a:cs typeface="Courier New" panose="02070309020205020404" pitchFamily="49" charset="0"/>
                      </a:endParaRPr>
                    </a:p>
                  </a:txBody>
                  <a:tcPr marL="15220" marR="152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marL="71755" algn="l">
                        <a:lnSpc>
                          <a:spcPct val="130000"/>
                        </a:lnSpc>
                        <a:spcAft>
                          <a:spcPct val="0"/>
                        </a:spcAft>
                      </a:pPr>
                      <a:r>
                        <a:rPr lang="zh-CN" sz="26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房间里真乱呀，书呀，纸呀，椅子呀，衣服呀</a:t>
                      </a:r>
                      <a:r>
                        <a:rPr lang="en-US" sz="2600" kern="10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……</a:t>
                      </a:r>
                      <a:r>
                        <a:rPr lang="zh-CN" sz="26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乱七八糟。</a:t>
                      </a:r>
                      <a:endParaRPr lang="zh-CN" sz="2600" kern="100">
                        <a:effectLst/>
                        <a:latin typeface="宋体" panose="02010600030101010101" pitchFamily="2" charset="-122"/>
                        <a:ea typeface="宋体" pitchFamily="2" charset="-122"/>
                        <a:cs typeface="Courier New" panose="02070309020205020404" pitchFamily="49" charset="0"/>
                      </a:endParaRPr>
                    </a:p>
                  </a:txBody>
                  <a:tcPr marL="15220" marR="152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mc:AlternateContent>
    <mc:Choice xmlns:p14="http://schemas.microsoft.com/office/powerpoint/2010/main" Requires="p14">
      <p:transition p14:dur="10"/>
    </mc:Choice>
    <mc:Fallback>
      <p:transition/>
    </mc:Fallback>
  </mc:AlternateContent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406574" y="600278"/>
            <a:ext cx="11377264" cy="54938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zh-CN" altLang="zh-CN" sz="2600" b="1" kern="10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知识理解</a:t>
            </a:r>
            <a:r>
              <a:rPr lang="en-US" altLang="zh-CN" sz="2600" b="1" kern="100">
                <a:solidFill>
                  <a:srgbClr val="0000FF"/>
                </a:solidFill>
                <a:latin typeface="微软雅黑" panose="020b0503020204020204" charset="-122"/>
                <a:cs typeface="Times New Roman" panose="02020603050405020304" pitchFamily="18" charset="0"/>
              </a:rPr>
              <a:t>1</a:t>
            </a:r>
            <a:r>
              <a:rPr lang="zh-CN" altLang="zh-CN" sz="2600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　下列各句中，顿号使用正确的一项是</a:t>
            </a:r>
            <a:endParaRPr lang="zh-CN" altLang="zh-CN" sz="1050" kern="10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2600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A.</a:t>
            </a:r>
            <a:r>
              <a:rPr lang="zh-CN" altLang="zh-CN" sz="2600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大街上到处摆着水果摊，甜瓜啊、西瓜啊、苹果啊、香梨啊</a:t>
            </a:r>
            <a:r>
              <a:rPr lang="en-US" altLang="zh-CN" sz="2600" kern="10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charset="-122"/>
                <a:cs typeface="Times New Roman" panose="02020603050405020304" pitchFamily="18" charset="0"/>
              </a:rPr>
              <a:t>……</a:t>
            </a:r>
            <a:endParaRPr lang="zh-CN" altLang="zh-CN" sz="1050" kern="10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2600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B.</a:t>
            </a:r>
            <a:r>
              <a:rPr lang="zh-CN" altLang="zh-CN" sz="2600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这次海外追逃行动的成功，和广大公安干、警的努力是分不开的，和</a:t>
            </a:r>
            <a:r>
              <a:rPr lang="zh-CN" altLang="zh-CN" sz="2600" kern="100" smtClean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广大</a:t>
            </a:r>
            <a:endParaRPr lang="en-US" altLang="zh-CN" sz="2600" kern="100" smtClean="0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2600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 </a:t>
            </a:r>
            <a:r>
              <a:rPr lang="en-US" altLang="zh-CN" sz="2600" kern="100" smtClean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   </a:t>
            </a:r>
            <a:r>
              <a:rPr lang="zh-CN" altLang="zh-CN" sz="2600" kern="100" smtClean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公安</a:t>
            </a:r>
            <a:r>
              <a:rPr lang="zh-CN" altLang="zh-CN" sz="2600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干、警家属的支持是分不开的。</a:t>
            </a:r>
            <a:endParaRPr lang="zh-CN" altLang="zh-CN" sz="1050" kern="10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2600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C.</a:t>
            </a:r>
            <a:r>
              <a:rPr lang="zh-CN" altLang="zh-CN" sz="2600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在这次会演中，上海的越剧、沪剧、淮剧、安徽的黄梅戏、河南的豫剧</a:t>
            </a:r>
            <a:r>
              <a:rPr lang="zh-CN" altLang="zh-CN" sz="2600" kern="100" smtClean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都</a:t>
            </a:r>
            <a:endParaRPr lang="en-US" altLang="zh-CN" sz="2600" kern="100" smtClean="0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2600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 </a:t>
            </a:r>
            <a:r>
              <a:rPr lang="en-US" altLang="zh-CN" sz="2600" kern="100" smtClean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   </a:t>
            </a:r>
            <a:r>
              <a:rPr lang="zh-CN" altLang="zh-CN" sz="2600" kern="100" smtClean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会</a:t>
            </a:r>
            <a:r>
              <a:rPr lang="zh-CN" altLang="zh-CN" sz="2600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带来新剧目。</a:t>
            </a:r>
            <a:endParaRPr lang="zh-CN" altLang="zh-CN" sz="1050" kern="10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2600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D.</a:t>
            </a:r>
            <a:r>
              <a:rPr lang="zh-CN" altLang="zh-CN" sz="2600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那时候，他们还都只是一些七八岁的小孩子，天真烂漫，无拘无束。</a:t>
            </a:r>
            <a:endParaRPr lang="zh-CN" altLang="zh-CN" sz="1050" kern="10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2600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E.</a:t>
            </a:r>
            <a:r>
              <a:rPr lang="zh-CN" altLang="zh-CN" sz="2600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退居二三线的老干部都来了。</a:t>
            </a:r>
            <a:endParaRPr lang="zh-CN" altLang="zh-CN" sz="1050" kern="10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2600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F.</a:t>
            </a:r>
            <a:r>
              <a:rPr lang="zh-CN" altLang="zh-CN" sz="2600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亚马孙河、尼罗河、密西西比河、和长江是世界四大河流。</a:t>
            </a:r>
            <a:endParaRPr lang="zh-CN" altLang="zh-CN" sz="1050" kern="10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62558" y="4132456"/>
            <a:ext cx="736099" cy="7540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4300" b="1">
                <a:solidFill>
                  <a:srgbClr val="C0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√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/>
        </p:nvSpPr>
        <p:spPr>
          <a:xfrm>
            <a:off x="334566" y="432162"/>
            <a:ext cx="11521280" cy="60939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zh-CN" sz="2600" b="1" kern="10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解析</a:t>
            </a:r>
            <a:r>
              <a:rPr lang="zh-CN" altLang="zh-CN" sz="2600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　</a:t>
            </a:r>
            <a:r>
              <a:rPr lang="en-US" altLang="zh-CN" sz="2600" kern="100">
                <a:solidFill>
                  <a:srgbClr val="000000"/>
                </a:solidFill>
                <a:latin typeface="Times New Roman" panose="02020603050405020304" pitchFamily="18" charset="0"/>
                <a:cs typeface="Courier New" panose="02070309020205020404" pitchFamily="49" charset="0"/>
              </a:rPr>
              <a:t>A</a:t>
            </a:r>
            <a:r>
              <a:rPr lang="zh-CN" altLang="zh-CN" sz="2600" kern="1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项顿号均应改为逗号。并列词语后有</a:t>
            </a:r>
            <a:r>
              <a:rPr lang="en-US" altLang="zh-CN" sz="2600" kern="10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charset="-122"/>
                <a:cs typeface="Times New Roman" panose="02020603050405020304" pitchFamily="18" charset="0"/>
              </a:rPr>
              <a:t>“</a:t>
            </a:r>
            <a:r>
              <a:rPr lang="zh-CN" altLang="zh-CN" sz="2600" kern="1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啊</a:t>
            </a:r>
            <a:r>
              <a:rPr lang="en-US" altLang="zh-CN" sz="2600" kern="10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charset="-122"/>
                <a:cs typeface="Times New Roman" panose="02020603050405020304" pitchFamily="18" charset="0"/>
              </a:rPr>
              <a:t>”“</a:t>
            </a:r>
            <a:r>
              <a:rPr lang="zh-CN" altLang="zh-CN" sz="2600" kern="1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呀</a:t>
            </a:r>
            <a:r>
              <a:rPr lang="en-US" altLang="zh-CN" sz="2600" kern="10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charset="-122"/>
                <a:cs typeface="Times New Roman" panose="02020603050405020304" pitchFamily="18" charset="0"/>
              </a:rPr>
              <a:t>”“</a:t>
            </a:r>
            <a:r>
              <a:rPr lang="zh-CN" altLang="zh-CN" sz="2600" kern="1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哇</a:t>
            </a:r>
            <a:r>
              <a:rPr lang="en-US" altLang="zh-CN" sz="2600" kern="10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charset="-122"/>
                <a:cs typeface="Times New Roman" panose="02020603050405020304" pitchFamily="18" charset="0"/>
              </a:rPr>
              <a:t>”“</a:t>
            </a:r>
            <a:r>
              <a:rPr lang="zh-CN" altLang="zh-CN" sz="2600" kern="1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啦</a:t>
            </a:r>
            <a:r>
              <a:rPr lang="en-US" altLang="zh-CN" sz="2600" kern="10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charset="-122"/>
                <a:cs typeface="Times New Roman" panose="02020603050405020304" pitchFamily="18" charset="0"/>
              </a:rPr>
              <a:t>”</a:t>
            </a:r>
            <a:r>
              <a:rPr lang="zh-CN" altLang="zh-CN" sz="2600" kern="1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等语气助词时，应用逗号</a:t>
            </a:r>
            <a:r>
              <a:rPr lang="zh-CN" altLang="zh-CN" sz="2600" kern="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600" kern="10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>
              <a:lnSpc>
                <a:spcPct val="150000"/>
              </a:lnSpc>
            </a:pPr>
            <a:r>
              <a:rPr lang="en-US" altLang="zh-CN" sz="2600" kern="100" smtClean="0">
                <a:solidFill>
                  <a:srgbClr val="000000"/>
                </a:solidFill>
                <a:latin typeface="Times New Roman" panose="02020603050405020304" pitchFamily="18" charset="0"/>
                <a:cs typeface="Courier New" panose="02070309020205020404" pitchFamily="49" charset="0"/>
              </a:rPr>
              <a:t>B</a:t>
            </a:r>
            <a:r>
              <a:rPr lang="zh-CN" altLang="zh-CN" sz="2600" kern="1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项固定的集合性并列词语间，尤其是一些约定俗成的词语间，不停顿也不会产生歧义。</a:t>
            </a:r>
            <a:r>
              <a:rPr lang="en-US" altLang="zh-CN" sz="2600" kern="10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charset="-122"/>
                <a:cs typeface="Times New Roman" panose="02020603050405020304" pitchFamily="18" charset="0"/>
              </a:rPr>
              <a:t>“</a:t>
            </a:r>
            <a:r>
              <a:rPr lang="zh-CN" altLang="zh-CN" sz="2600" kern="1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公安干警</a:t>
            </a:r>
            <a:r>
              <a:rPr lang="en-US" altLang="zh-CN" sz="2600" kern="10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charset="-122"/>
                <a:cs typeface="Times New Roman" panose="02020603050405020304" pitchFamily="18" charset="0"/>
              </a:rPr>
              <a:t>”</a:t>
            </a:r>
            <a:r>
              <a:rPr lang="zh-CN" altLang="zh-CN" sz="2600" kern="1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是集合词语，</a:t>
            </a:r>
            <a:r>
              <a:rPr lang="en-US" altLang="zh-CN" sz="2600" kern="10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charset="-122"/>
                <a:cs typeface="Times New Roman" panose="02020603050405020304" pitchFamily="18" charset="0"/>
              </a:rPr>
              <a:t>“</a:t>
            </a:r>
            <a:r>
              <a:rPr lang="zh-CN" altLang="zh-CN" sz="2600" kern="1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干</a:t>
            </a:r>
            <a:r>
              <a:rPr lang="en-US" altLang="zh-CN" sz="2600" kern="10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charset="-122"/>
                <a:cs typeface="Times New Roman" panose="02020603050405020304" pitchFamily="18" charset="0"/>
              </a:rPr>
              <a:t>”</a:t>
            </a:r>
            <a:r>
              <a:rPr lang="zh-CN" altLang="zh-CN" sz="2600" kern="1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指干部，</a:t>
            </a:r>
            <a:r>
              <a:rPr lang="en-US" altLang="zh-CN" sz="2600" kern="10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charset="-122"/>
                <a:cs typeface="Times New Roman" panose="02020603050405020304" pitchFamily="18" charset="0"/>
              </a:rPr>
              <a:t>“</a:t>
            </a:r>
            <a:r>
              <a:rPr lang="zh-CN" altLang="zh-CN" sz="2600" kern="1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警</a:t>
            </a:r>
            <a:r>
              <a:rPr lang="en-US" altLang="zh-CN" sz="2600" kern="10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charset="-122"/>
                <a:cs typeface="Times New Roman" panose="02020603050405020304" pitchFamily="18" charset="0"/>
              </a:rPr>
              <a:t>”</a:t>
            </a:r>
            <a:r>
              <a:rPr lang="zh-CN" altLang="zh-CN" sz="2600" kern="1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指警察，中间不能用顿号</a:t>
            </a:r>
            <a:r>
              <a:rPr lang="zh-CN" altLang="zh-CN" sz="2600" kern="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分开。</a:t>
            </a:r>
            <a:endParaRPr lang="en-US" altLang="zh-CN" sz="2600" kern="1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lnSpc>
                <a:spcPct val="150000"/>
              </a:lnSpc>
            </a:pPr>
            <a:r>
              <a:rPr lang="en-US" altLang="zh-CN" sz="2600" kern="100" smtClean="0">
                <a:solidFill>
                  <a:srgbClr val="000000"/>
                </a:solidFill>
                <a:latin typeface="Times New Roman" panose="02020603050405020304" pitchFamily="18" charset="0"/>
                <a:cs typeface="Courier New" panose="02070309020205020404" pitchFamily="49" charset="0"/>
              </a:rPr>
              <a:t>C</a:t>
            </a:r>
            <a:r>
              <a:rPr lang="zh-CN" altLang="zh-CN" sz="2600" kern="1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项句子内部的并列成分不属于同一层次，那么小的并列成分之间用顿号，大的并列成分之间用逗号。</a:t>
            </a:r>
            <a:r>
              <a:rPr lang="en-US" altLang="zh-CN" sz="2600" kern="10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charset="-122"/>
                <a:cs typeface="Times New Roman" panose="02020603050405020304" pitchFamily="18" charset="0"/>
              </a:rPr>
              <a:t>“</a:t>
            </a:r>
            <a:r>
              <a:rPr lang="zh-CN" altLang="zh-CN" sz="2600" kern="1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淮剧</a:t>
            </a:r>
            <a:r>
              <a:rPr lang="en-US" altLang="zh-CN" sz="2600" kern="10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charset="-122"/>
                <a:cs typeface="Times New Roman" panose="02020603050405020304" pitchFamily="18" charset="0"/>
              </a:rPr>
              <a:t>”</a:t>
            </a:r>
            <a:r>
              <a:rPr lang="zh-CN" altLang="zh-CN" sz="2600" kern="1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后面的顿号、</a:t>
            </a:r>
            <a:r>
              <a:rPr lang="en-US" altLang="zh-CN" sz="2600" kern="10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charset="-122"/>
                <a:cs typeface="Times New Roman" panose="02020603050405020304" pitchFamily="18" charset="0"/>
              </a:rPr>
              <a:t>“</a:t>
            </a:r>
            <a:r>
              <a:rPr lang="zh-CN" altLang="zh-CN" sz="2600" kern="1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安徽的黄梅戏、河南的豫剧</a:t>
            </a:r>
            <a:r>
              <a:rPr lang="en-US" altLang="zh-CN" sz="2600" kern="10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charset="-122"/>
                <a:cs typeface="Times New Roman" panose="02020603050405020304" pitchFamily="18" charset="0"/>
              </a:rPr>
              <a:t>”</a:t>
            </a:r>
            <a:r>
              <a:rPr lang="zh-CN" altLang="zh-CN" sz="2600" kern="1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之间的顿号均应改为逗号</a:t>
            </a:r>
            <a:r>
              <a:rPr lang="zh-CN" altLang="zh-CN" sz="2600" kern="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600" kern="1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lnSpc>
                <a:spcPct val="150000"/>
              </a:lnSpc>
            </a:pPr>
            <a:r>
              <a:rPr lang="en-US" altLang="zh-CN" sz="2600" kern="100" smtClean="0">
                <a:solidFill>
                  <a:srgbClr val="000000"/>
                </a:solidFill>
                <a:latin typeface="Times New Roman" panose="02020603050405020304" pitchFamily="18" charset="0"/>
                <a:cs typeface="Courier New" panose="02070309020205020404" pitchFamily="49" charset="0"/>
              </a:rPr>
              <a:t>D</a:t>
            </a:r>
            <a:r>
              <a:rPr lang="zh-CN" altLang="zh-CN" sz="2600" kern="1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项用相邻的数字表示概数时，中间不能加顿号。</a:t>
            </a:r>
            <a:r>
              <a:rPr lang="en-US" altLang="zh-CN" sz="2600" kern="10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charset="-122"/>
                <a:cs typeface="Times New Roman" panose="02020603050405020304" pitchFamily="18" charset="0"/>
              </a:rPr>
              <a:t>“</a:t>
            </a:r>
            <a:r>
              <a:rPr lang="zh-CN" altLang="zh-CN" sz="2600" kern="1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七八岁</a:t>
            </a:r>
            <a:r>
              <a:rPr lang="en-US" altLang="zh-CN" sz="2600" kern="10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charset="-122"/>
                <a:cs typeface="Times New Roman" panose="02020603050405020304" pitchFamily="18" charset="0"/>
              </a:rPr>
              <a:t>”</a:t>
            </a:r>
            <a:r>
              <a:rPr lang="zh-CN" altLang="zh-CN" sz="2600" kern="1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之间没加顿号是正确的</a:t>
            </a:r>
            <a:r>
              <a:rPr lang="zh-CN" altLang="zh-CN" sz="2600" kern="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600" kern="1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225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/>
        </p:nvSpPr>
        <p:spPr>
          <a:xfrm>
            <a:off x="334566" y="1341562"/>
            <a:ext cx="11521280" cy="30212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en-US" altLang="zh-CN" sz="2600" kern="100" smtClean="0">
                <a:solidFill>
                  <a:srgbClr val="000000"/>
                </a:solidFill>
                <a:latin typeface="Times New Roman" panose="02020603050405020304" pitchFamily="18" charset="0"/>
                <a:cs typeface="Courier New" panose="02070309020205020404" pitchFamily="49" charset="0"/>
              </a:rPr>
              <a:t>E</a:t>
            </a:r>
            <a:r>
              <a:rPr lang="zh-CN" altLang="zh-CN" sz="2600" kern="1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项不表示概数的相邻数字之间应使用顿号。</a:t>
            </a:r>
            <a:r>
              <a:rPr lang="en-US" altLang="zh-CN" sz="2600" kern="10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charset="-122"/>
                <a:cs typeface="Times New Roman" panose="02020603050405020304" pitchFamily="18" charset="0"/>
              </a:rPr>
              <a:t>“</a:t>
            </a:r>
            <a:r>
              <a:rPr lang="zh-CN" altLang="zh-CN" sz="2600" kern="1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二三线</a:t>
            </a:r>
            <a:r>
              <a:rPr lang="en-US" altLang="zh-CN" sz="2600" kern="10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charset="-122"/>
                <a:cs typeface="Times New Roman" panose="02020603050405020304" pitchFamily="18" charset="0"/>
              </a:rPr>
              <a:t>”</a:t>
            </a:r>
            <a:r>
              <a:rPr lang="zh-CN" altLang="zh-CN" sz="2600" kern="1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是指</a:t>
            </a:r>
            <a:r>
              <a:rPr lang="en-US" altLang="zh-CN" sz="2600" kern="10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charset="-122"/>
                <a:cs typeface="Times New Roman" panose="02020603050405020304" pitchFamily="18" charset="0"/>
              </a:rPr>
              <a:t>“</a:t>
            </a:r>
            <a:r>
              <a:rPr lang="zh-CN" altLang="zh-CN" sz="2600" kern="1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二线</a:t>
            </a:r>
            <a:r>
              <a:rPr lang="en-US" altLang="zh-CN" sz="2600" kern="10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charset="-122"/>
                <a:cs typeface="Times New Roman" panose="02020603050405020304" pitchFamily="18" charset="0"/>
              </a:rPr>
              <a:t>”“</a:t>
            </a:r>
            <a:r>
              <a:rPr lang="zh-CN" altLang="zh-CN" sz="2600" kern="1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三线</a:t>
            </a:r>
            <a:r>
              <a:rPr lang="en-US" altLang="zh-CN" sz="2600" kern="10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charset="-122"/>
                <a:cs typeface="Times New Roman" panose="02020603050405020304" pitchFamily="18" charset="0"/>
              </a:rPr>
              <a:t>”</a:t>
            </a:r>
            <a:r>
              <a:rPr lang="zh-CN" altLang="zh-CN" sz="2600" kern="1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，不表概数，要使用顿号，应为</a:t>
            </a:r>
            <a:r>
              <a:rPr lang="en-US" altLang="zh-CN" sz="2600" kern="10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charset="-122"/>
                <a:cs typeface="Times New Roman" panose="02020603050405020304" pitchFamily="18" charset="0"/>
              </a:rPr>
              <a:t>“</a:t>
            </a:r>
            <a:r>
              <a:rPr lang="zh-CN" altLang="zh-CN" sz="2600" kern="1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二、三线</a:t>
            </a:r>
            <a:r>
              <a:rPr lang="en-US" altLang="zh-CN" sz="2600" kern="10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charset="-122"/>
                <a:cs typeface="Times New Roman" panose="02020603050405020304" pitchFamily="18" charset="0"/>
              </a:rPr>
              <a:t>”</a:t>
            </a:r>
            <a:r>
              <a:rPr lang="zh-CN" altLang="zh-CN" sz="2600" kern="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600" kern="1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lnSpc>
                <a:spcPct val="150000"/>
              </a:lnSpc>
            </a:pPr>
            <a:r>
              <a:rPr lang="en-US" altLang="zh-CN" sz="2600" kern="100" smtClean="0">
                <a:solidFill>
                  <a:srgbClr val="000000"/>
                </a:solidFill>
                <a:latin typeface="Times New Roman" panose="02020603050405020304" pitchFamily="18" charset="0"/>
                <a:cs typeface="Courier New" panose="02070309020205020404" pitchFamily="49" charset="0"/>
              </a:rPr>
              <a:t>F</a:t>
            </a:r>
            <a:r>
              <a:rPr lang="zh-CN" altLang="zh-CN" sz="2600" kern="1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项并列词语之间如果有了</a:t>
            </a:r>
            <a:r>
              <a:rPr lang="en-US" altLang="zh-CN" sz="2600" kern="10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charset="-122"/>
                <a:cs typeface="Times New Roman" panose="02020603050405020304" pitchFamily="18" charset="0"/>
              </a:rPr>
              <a:t>“</a:t>
            </a:r>
            <a:r>
              <a:rPr lang="zh-CN" altLang="zh-CN" sz="2600" kern="1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600" kern="10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charset="-122"/>
                <a:cs typeface="Times New Roman" panose="02020603050405020304" pitchFamily="18" charset="0"/>
              </a:rPr>
              <a:t>”“</a:t>
            </a:r>
            <a:r>
              <a:rPr lang="zh-CN" altLang="zh-CN" sz="2600" kern="1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</a:t>
            </a:r>
            <a:r>
              <a:rPr lang="en-US" altLang="zh-CN" sz="2600" kern="10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charset="-122"/>
                <a:cs typeface="Times New Roman" panose="02020603050405020304" pitchFamily="18" charset="0"/>
              </a:rPr>
              <a:t>”“</a:t>
            </a:r>
            <a:r>
              <a:rPr lang="zh-CN" altLang="zh-CN" sz="2600" kern="1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及</a:t>
            </a:r>
            <a:r>
              <a:rPr lang="en-US" altLang="zh-CN" sz="2600" kern="10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charset="-122"/>
                <a:cs typeface="Times New Roman" panose="02020603050405020304" pitchFamily="18" charset="0"/>
              </a:rPr>
              <a:t>”</a:t>
            </a:r>
            <a:r>
              <a:rPr lang="zh-CN" altLang="zh-CN" sz="2600" kern="1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等连词，则连词前不再用顿号。去掉</a:t>
            </a:r>
            <a:r>
              <a:rPr lang="en-US" altLang="zh-CN" sz="2600" kern="10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charset="-122"/>
                <a:cs typeface="Times New Roman" panose="02020603050405020304" pitchFamily="18" charset="0"/>
              </a:rPr>
              <a:t>“</a:t>
            </a:r>
            <a:r>
              <a:rPr lang="zh-CN" altLang="zh-CN" sz="2600" kern="1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600" kern="10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charset="-122"/>
                <a:cs typeface="Times New Roman" panose="02020603050405020304" pitchFamily="18" charset="0"/>
              </a:rPr>
              <a:t>”</a:t>
            </a:r>
            <a:r>
              <a:rPr lang="zh-CN" altLang="zh-CN" sz="2600" kern="1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前面的顿号。</a:t>
            </a:r>
            <a:endParaRPr lang="zh-CN" altLang="zh-CN" sz="1050" kern="100">
              <a:solidFill>
                <a:prstClr val="black"/>
              </a:solidFill>
              <a:latin typeface="宋体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endParaRPr lang="en-US" altLang="zh-CN" sz="2600" kern="1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440580" y="549474"/>
            <a:ext cx="11343258" cy="6924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2600" b="1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(</a:t>
            </a:r>
            <a:r>
              <a:rPr lang="zh-CN" altLang="zh-CN" sz="2600" b="1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二</a:t>
            </a:r>
            <a:r>
              <a:rPr lang="en-US" altLang="zh-CN" sz="2600" b="1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)</a:t>
            </a:r>
            <a:r>
              <a:rPr lang="zh-CN" altLang="zh-CN" sz="2600" b="1" kern="1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逗号</a:t>
            </a:r>
            <a:endParaRPr lang="zh-CN" altLang="zh-CN" sz="1050" kern="10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graphicFrame>
        <p:nvGraphicFramePr>
          <p:cNvPr id="8" name="表格 7"/>
          <p:cNvGraphicFramePr>
            <a:graphicFrameLocks noGrp="1"/>
          </p:cNvGraphicFramePr>
          <p:nvPr/>
        </p:nvGraphicFramePr>
        <p:xfrm>
          <a:off x="440580" y="1269554"/>
          <a:ext cx="11343258" cy="5020235"/>
        </p:xfrm>
        <a:graphic>
          <a:graphicData uri="http://schemas.openxmlformats.org/drawingml/2006/table">
            <a:tbl>
              <a:tblPr/>
              <a:tblGrid>
                <a:gridCol w="5563254"/>
                <a:gridCol w="5780004"/>
              </a:tblGrid>
              <a:tr h="256054"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6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用</a:t>
                      </a:r>
                      <a:r>
                        <a:rPr lang="zh-CN" sz="2600" kern="10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Times New Roman" panose="02020603050405020304" pitchFamily="18" charset="0"/>
                          <a:cs typeface="Courier New" panose="02070309020205020404" pitchFamily="49" charset="0"/>
                        </a:rPr>
                        <a:t> </a:t>
                      </a:r>
                      <a:r>
                        <a:rPr lang="zh-CN" sz="26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法</a:t>
                      </a:r>
                      <a:endParaRPr lang="zh-CN" sz="2600" kern="100">
                        <a:effectLst/>
                        <a:latin typeface="宋体" panose="02010600030101010101" pitchFamily="2" charset="-122"/>
                        <a:ea typeface="宋体" pitchFamily="2" charset="-122"/>
                        <a:cs typeface="Courier New" panose="02070309020205020404" pitchFamily="49" charset="0"/>
                      </a:endParaRPr>
                    </a:p>
                  </a:txBody>
                  <a:tcPr marL="29545" marR="295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6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例</a:t>
                      </a:r>
                      <a:r>
                        <a:rPr lang="zh-CN" sz="2600" kern="10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Times New Roman" panose="02020603050405020304" pitchFamily="18" charset="0"/>
                          <a:cs typeface="Courier New" panose="02070309020205020404" pitchFamily="49" charset="0"/>
                        </a:rPr>
                        <a:t> </a:t>
                      </a:r>
                      <a:r>
                        <a:rPr lang="zh-CN" sz="26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句</a:t>
                      </a:r>
                      <a:endParaRPr lang="zh-CN" sz="2600" kern="100">
                        <a:effectLst/>
                        <a:latin typeface="宋体" panose="02010600030101010101" pitchFamily="2" charset="-122"/>
                        <a:ea typeface="宋体" pitchFamily="2" charset="-122"/>
                        <a:cs typeface="Courier New" panose="02070309020205020404" pitchFamily="49" charset="0"/>
                      </a:endParaRPr>
                    </a:p>
                  </a:txBody>
                  <a:tcPr marL="29545" marR="295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24218">
                <a:tc>
                  <a:txBody>
                    <a:bodyPr vert="horz" wrap="square"/>
                    <a:lstStyle/>
                    <a:p>
                      <a:pPr marL="71755" algn="l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6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句子内部主语与谓语之间如需停顿，用逗号。</a:t>
                      </a:r>
                      <a:endParaRPr lang="zh-CN" sz="2600" kern="100">
                        <a:effectLst/>
                        <a:latin typeface="宋体" panose="02010600030101010101" pitchFamily="2" charset="-122"/>
                        <a:ea typeface="宋体" pitchFamily="2" charset="-122"/>
                        <a:cs typeface="Courier New" panose="02070309020205020404" pitchFamily="49" charset="0"/>
                      </a:endParaRPr>
                    </a:p>
                  </a:txBody>
                  <a:tcPr marL="29545" marR="295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6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我们看得见的星星，绝大多数是恒星。</a:t>
                      </a:r>
                      <a:endParaRPr lang="zh-CN" sz="2600" kern="100">
                        <a:effectLst/>
                        <a:latin typeface="宋体" panose="02010600030101010101" pitchFamily="2" charset="-122"/>
                        <a:ea typeface="宋体" pitchFamily="2" charset="-122"/>
                        <a:cs typeface="Courier New" panose="02070309020205020404" pitchFamily="49" charset="0"/>
                      </a:endParaRPr>
                    </a:p>
                  </a:txBody>
                  <a:tcPr marL="29545" marR="295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24218">
                <a:tc>
                  <a:txBody>
                    <a:bodyPr vert="horz" wrap="square"/>
                    <a:lstStyle/>
                    <a:p>
                      <a:pPr marL="71755" algn="l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6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句子内部动词与宾语之间如需停顿，用逗号。</a:t>
                      </a:r>
                      <a:endParaRPr lang="zh-CN" sz="2600" kern="100">
                        <a:effectLst/>
                        <a:latin typeface="宋体" panose="02010600030101010101" pitchFamily="2" charset="-122"/>
                        <a:ea typeface="宋体" pitchFamily="2" charset="-122"/>
                        <a:cs typeface="Courier New" panose="02070309020205020404" pitchFamily="49" charset="0"/>
                      </a:endParaRPr>
                    </a:p>
                  </a:txBody>
                  <a:tcPr marL="29545" marR="295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marL="71755" algn="l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6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应该看到，科学需要一个人贡献出毕生的精力。</a:t>
                      </a:r>
                      <a:endParaRPr lang="zh-CN" sz="2600" kern="100">
                        <a:effectLst/>
                        <a:latin typeface="宋体" panose="02010600030101010101" pitchFamily="2" charset="-122"/>
                        <a:ea typeface="宋体" pitchFamily="2" charset="-122"/>
                        <a:cs typeface="Courier New" panose="02070309020205020404" pitchFamily="49" charset="0"/>
                      </a:endParaRPr>
                    </a:p>
                  </a:txBody>
                  <a:tcPr marL="29545" marR="295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68163">
                <a:tc>
                  <a:txBody>
                    <a:bodyPr vert="horz" wrap="square"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6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句子内部状语后面如需停顿，用逗号。</a:t>
                      </a:r>
                      <a:endParaRPr lang="zh-CN" sz="2600" kern="100">
                        <a:effectLst/>
                        <a:latin typeface="宋体" panose="02010600030101010101" pitchFamily="2" charset="-122"/>
                        <a:ea typeface="宋体" pitchFamily="2" charset="-122"/>
                        <a:cs typeface="Courier New" panose="02070309020205020404" pitchFamily="49" charset="0"/>
                      </a:endParaRPr>
                    </a:p>
                  </a:txBody>
                  <a:tcPr marL="29545" marR="295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6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对于这个城市，他并不陌生。</a:t>
                      </a:r>
                      <a:endParaRPr lang="zh-CN" sz="2600" kern="100">
                        <a:effectLst/>
                        <a:latin typeface="宋体" panose="02010600030101010101" pitchFamily="2" charset="-122"/>
                        <a:ea typeface="宋体" pitchFamily="2" charset="-122"/>
                        <a:cs typeface="Courier New" panose="02070309020205020404" pitchFamily="49" charset="0"/>
                      </a:endParaRPr>
                    </a:p>
                  </a:txBody>
                  <a:tcPr marL="29545" marR="295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80272">
                <a:tc>
                  <a:txBody>
                    <a:bodyPr vert="horz" wrap="square"/>
                    <a:lstStyle/>
                    <a:p>
                      <a:pPr marL="71755" algn="l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6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复句内各分句之间的停顿，除了有时要用分号外，都要用逗号。</a:t>
                      </a:r>
                      <a:endParaRPr lang="zh-CN" sz="2600" kern="100">
                        <a:effectLst/>
                        <a:latin typeface="宋体" panose="02010600030101010101" pitchFamily="2" charset="-122"/>
                        <a:ea typeface="宋体" pitchFamily="2" charset="-122"/>
                        <a:cs typeface="Courier New" panose="02070309020205020404" pitchFamily="49" charset="0"/>
                      </a:endParaRPr>
                    </a:p>
                  </a:txBody>
                  <a:tcPr marL="29545" marR="295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marL="71755" algn="l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6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据说苏州园林有一百多处，我到过的不过十多处。</a:t>
                      </a:r>
                      <a:endParaRPr lang="zh-CN" sz="2600" kern="100">
                        <a:effectLst/>
                        <a:latin typeface="宋体" panose="02010600030101010101" pitchFamily="2" charset="-122"/>
                        <a:ea typeface="宋体" pitchFamily="2" charset="-122"/>
                        <a:cs typeface="Courier New" panose="02070309020205020404" pitchFamily="49" charset="0"/>
                      </a:endParaRPr>
                    </a:p>
                  </a:txBody>
                  <a:tcPr marL="29545" marR="295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mc:AlternateContent>
    <mc:Choice xmlns:p14="http://schemas.microsoft.com/office/powerpoint/2010/main" Requires="p14">
      <p:transition p14:dur="10"/>
    </mc:Choice>
    <mc:Fallback>
      <p:transition/>
    </mc:Fallback>
  </mc:AlternateContent>
  <p:timing/>
</p:sld>
</file>

<file path=ppt/tags/tag1.xml><?xml version="1.0" encoding="utf-8"?>
<p:tagLst xmlns:p="http://schemas.openxmlformats.org/presentationml/2006/main">
  <p:tag name="AS_NET" val="4.0.30319.42000"/>
  <p:tag name="AS_OS" val="Microsoft Windows NT 6.1.7601 Service Pack 1"/>
  <p:tag name="AS_RELEASE_DATE" val="2020.05.14"/>
  <p:tag name="AS_TITLE" val="Aspose.Slides for .NET 4.0 Client Profile"/>
  <p:tag name="AS_VERSION" val="20.5"/>
</p:tagLst>
</file>

<file path=ppt/theme/theme1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CAEACE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AEACE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CAEACE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/>
  <PresentationFormat>自定义</PresentationFormat>
  <Paragraphs>171</Paragraphs>
  <Slides>39</Slides>
  <Notes>27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39</vt:i4>
      </vt:variant>
    </vt:vector>
  </HeadingPairs>
  <TitlesOfParts>
    <vt:vector baseType="lpstr" size="53">
      <vt:lpstr>Arial</vt:lpstr>
      <vt:lpstr>Calibri</vt:lpstr>
      <vt:lpstr>Calibri Light</vt:lpstr>
      <vt:lpstr>Times New Roman</vt:lpstr>
      <vt:lpstr>微软雅黑</vt:lpstr>
      <vt:lpstr>Impact</vt:lpstr>
      <vt:lpstr>宋体</vt:lpstr>
      <vt:lpstr>Courier New</vt:lpstr>
      <vt:lpstr>方正清刻本悦宋简体</vt:lpstr>
      <vt:lpstr>IPAPANNEW</vt:lpstr>
      <vt:lpstr>华文细黑</vt:lpstr>
      <vt:lpstr>楷体_GB2312</vt:lpstr>
      <vt:lpstr>楷体</vt:lpstr>
      <vt:lpstr>Office 主题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.NET</Application>
  <AppVersion>20.0500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title>PowerPoint 演示文稿</dc:title>
  <dc:creator>Administrator</dc:creator>
  <cp:lastModifiedBy>Administrator</cp:lastModifiedBy>
  <cp:revision>2906</cp:revision>
  <dcterms:created xsi:type="dcterms:W3CDTF">2020-05-07T09:39:00Z</dcterms:created>
  <dcterms:modified xsi:type="dcterms:W3CDTF">2020-11-27T02:08:23Z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KSOProductBuildVer">
    <vt:lpwstr>2052-11.8.2.8411</vt:lpwstr>
  </property>
</Properties>
</file>