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428" r:id="rId11"/>
    <p:sldId id="429" r:id="rId12"/>
    <p:sldId id="388" r:id="rId13"/>
    <p:sldId id="409" r:id="rId14"/>
    <p:sldId id="392" r:id="rId15"/>
    <p:sldId id="406" r:id="rId16"/>
    <p:sldId id="389" r:id="rId17"/>
    <p:sldId id="393" r:id="rId18"/>
    <p:sldId id="390" r:id="rId19"/>
    <p:sldId id="394" r:id="rId20"/>
    <p:sldId id="391" r:id="rId21"/>
    <p:sldId id="410" r:id="rId22"/>
    <p:sldId id="411" r:id="rId23"/>
    <p:sldId id="412" r:id="rId24"/>
    <p:sldId id="395" r:id="rId25"/>
    <p:sldId id="407" r:id="rId26"/>
    <p:sldId id="408" r:id="rId27"/>
    <p:sldId id="430" r:id="rId28"/>
    <p:sldId id="431" r:id="rId29"/>
    <p:sldId id="432" r:id="rId30"/>
    <p:sldId id="333" r:id="rId31"/>
    <p:sldId id="356" r:id="rId32"/>
    <p:sldId id="326" r:id="rId33"/>
    <p:sldId id="357" r:id="rId34"/>
    <p:sldId id="433" r:id="rId35"/>
    <p:sldId id="434" r:id="rId36"/>
    <p:sldId id="362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183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26.课内文言文挖空训练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      </a:t>
            </a:r>
            <a:r>
              <a:rPr sz="5400" b="1" smtClean="0">
                <a:solidFill>
                  <a:srgbClr val="FF0000"/>
                </a:solidFill>
              </a:rPr>
              <a:t>——《兰亭集序》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65760" y="188595"/>
            <a:ext cx="818832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每</a:t>
            </a:r>
            <a:r>
              <a:rPr sz="3200" b="1" u="sng">
                <a:solidFill>
                  <a:srgbClr val="FF0000"/>
                </a:solidFill>
              </a:rPr>
              <a:t>览（看到）</a:t>
            </a:r>
            <a:r>
              <a:rPr sz="3200" b="1"/>
              <a:t>昔人兴感之</a:t>
            </a:r>
            <a:r>
              <a:rPr sz="3200" b="1" u="sng">
                <a:solidFill>
                  <a:srgbClr val="FF0000"/>
                </a:solidFill>
              </a:rPr>
              <a:t>由（原因）</a:t>
            </a:r>
            <a:r>
              <a:rPr sz="3200" b="1"/>
              <a:t>，若合一契，未尝不</a:t>
            </a:r>
            <a:r>
              <a:rPr sz="3200" b="1" u="sng">
                <a:solidFill>
                  <a:srgbClr val="FF0000"/>
                </a:solidFill>
              </a:rPr>
              <a:t>临（对着）</a:t>
            </a:r>
            <a:r>
              <a:rPr sz="3200" b="1"/>
              <a:t>文嗟</a:t>
            </a:r>
            <a:r>
              <a:rPr sz="3200" b="1" u="sng">
                <a:solidFill>
                  <a:srgbClr val="FF0000"/>
                </a:solidFill>
              </a:rPr>
              <a:t>悼（悲伤）</a:t>
            </a:r>
            <a:r>
              <a:rPr sz="3200" b="1"/>
              <a:t>，不能</a:t>
            </a:r>
            <a:r>
              <a:rPr sz="3200" b="1" u="sng">
                <a:solidFill>
                  <a:srgbClr val="FF0000"/>
                </a:solidFill>
              </a:rPr>
              <a:t>喻（明白）</a:t>
            </a:r>
            <a:r>
              <a:rPr sz="3200" b="1"/>
              <a:t>之于怀。</a:t>
            </a:r>
            <a:r>
              <a:rPr sz="3200" b="1" u="sng">
                <a:solidFill>
                  <a:srgbClr val="FF0000"/>
                </a:solidFill>
              </a:rPr>
              <a:t>固（乃）</a:t>
            </a:r>
            <a:r>
              <a:rPr sz="3200" b="1"/>
              <a:t>知</a:t>
            </a:r>
            <a:r>
              <a:rPr sz="3200" b="1" u="sng">
                <a:solidFill>
                  <a:srgbClr val="FF0000"/>
                </a:solidFill>
              </a:rPr>
              <a:t>一（把……看作一样）</a:t>
            </a:r>
            <a:r>
              <a:rPr sz="3200" b="1"/>
              <a:t>死生为</a:t>
            </a:r>
            <a:r>
              <a:rPr sz="3200" b="1" u="sng">
                <a:solidFill>
                  <a:srgbClr val="FF0000"/>
                </a:solidFill>
              </a:rPr>
              <a:t>虚诞（虚妄荒诞）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齐（把……看作相等）</a:t>
            </a:r>
            <a:r>
              <a:rPr sz="3200" b="1"/>
              <a:t>彭</a:t>
            </a:r>
            <a:r>
              <a:rPr sz="3200" b="1" u="sng">
                <a:solidFill>
                  <a:srgbClr val="FF0000"/>
                </a:solidFill>
              </a:rPr>
              <a:t>殇（未成年而死去的人）</a:t>
            </a:r>
            <a:r>
              <a:rPr sz="3200" b="1"/>
              <a:t>为</a:t>
            </a:r>
            <a:r>
              <a:rPr sz="3200" b="1" u="sng">
                <a:solidFill>
                  <a:srgbClr val="FF0000"/>
                </a:solidFill>
              </a:rPr>
              <a:t>妄作（虚妄之谈）</a:t>
            </a:r>
            <a:r>
              <a:rPr sz="3200" b="1"/>
              <a:t>。后之视今，亦犹今之视昔，悲夫！故列叙时人，录其所述，虽世殊事异，</a:t>
            </a:r>
            <a:r>
              <a:rPr sz="3200" b="1" u="sng">
                <a:solidFill>
                  <a:srgbClr val="FF0000"/>
                </a:solidFill>
              </a:rPr>
              <a:t>所以（……的原因）</a:t>
            </a:r>
            <a:r>
              <a:rPr sz="3200" b="1"/>
              <a:t>兴怀，其</a:t>
            </a:r>
            <a:r>
              <a:rPr sz="3200" b="1" u="sng">
                <a:solidFill>
                  <a:srgbClr val="FF0000"/>
                </a:solidFill>
              </a:rPr>
              <a:t>致（意态，情趣）</a:t>
            </a:r>
            <a:r>
              <a:rPr sz="3200" b="1"/>
              <a:t>一也。后之</a:t>
            </a:r>
            <a:r>
              <a:rPr sz="3200" b="1" u="sng">
                <a:solidFill>
                  <a:srgbClr val="FF0000"/>
                </a:solidFill>
              </a:rPr>
              <a:t>览（阅读）</a:t>
            </a:r>
            <a:r>
              <a:rPr sz="3200" b="1"/>
              <a:t>者，亦将有感于</a:t>
            </a:r>
            <a:r>
              <a:rPr sz="3200" b="1" u="sng">
                <a:solidFill>
                  <a:srgbClr val="FF0000"/>
                </a:solidFill>
              </a:rPr>
              <a:t>斯（这）</a:t>
            </a:r>
            <a:r>
              <a:rPr sz="3200" b="1"/>
              <a:t>文。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二．【一词多义】</a:t>
            </a:r>
            <a:endParaRPr lang="zh-CN" altLang="zh-CN" sz="3200" b="1"/>
          </a:p>
          <a:p>
            <a:r>
              <a:rPr lang="zh-CN" altLang="zh-CN" sz="3200" b="1"/>
              <a:t>1.察：①观察，仔细看；②看清楚；③考察；④考察后予以推荐；⑤精明；⑥明察，细究。</a:t>
            </a:r>
            <a:endParaRPr lang="zh-CN" altLang="zh-CN" sz="3200" b="1"/>
          </a:p>
          <a:p>
            <a:r>
              <a:rPr lang="zh-CN" altLang="zh-CN" sz="3200" b="1"/>
              <a:t>⑴察（   ）邻国之政，无如寡人之用心者。（《寡人之于国也》）</a:t>
            </a:r>
            <a:endParaRPr lang="zh-CN" altLang="zh-CN" sz="3200" b="1"/>
          </a:p>
          <a:p>
            <a:r>
              <a:rPr lang="zh-CN" altLang="zh-CN" sz="3200" b="1"/>
              <a:t>⑵前太守臣逵察（  ）臣孝廉，后刺史臣荣举臣秀才。（《陈情表》）</a:t>
            </a:r>
            <a:endParaRPr lang="zh-CN" altLang="zh-CN" sz="3200" b="1"/>
          </a:p>
          <a:p>
            <a:r>
              <a:rPr lang="zh-CN" altLang="zh-CN" sz="3200" b="1"/>
              <a:t>⑶明足以察（      ）秋毫之末，而不见舆薪。（成语“明察秋毫”）（《齐桓晋文之事》）</a:t>
            </a:r>
            <a:endParaRPr lang="zh-CN" altLang="zh-CN" sz="3200" b="1"/>
          </a:p>
          <a:p>
            <a:r>
              <a:rPr lang="zh-CN" altLang="zh-CN" sz="3200" b="1"/>
              <a:t>⑷水至清则无鱼，人至察（  ）则无徒。（《答客难》）</a:t>
            </a:r>
            <a:endParaRPr lang="zh-CN" altLang="zh-CN" sz="3200" b="1"/>
          </a:p>
          <a:p>
            <a:r>
              <a:rPr lang="zh-CN" altLang="zh-CN" sz="3200" b="1"/>
              <a:t>⑸小大之狱，虽不能察（      ），必以情。（狱，案件；以，根据。）（《曹刿论战》）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1.察：①观察，仔细看；②看清楚；③考察；④考察后予以推荐；⑤精明；⑥明察，细究。</a:t>
            </a:r>
            <a:endParaRPr lang="zh-CN" altLang="zh-CN" sz="3200" b="1"/>
          </a:p>
          <a:p>
            <a:r>
              <a:rPr lang="zh-CN" altLang="zh-CN" sz="3200" b="1"/>
              <a:t>⑴察</a:t>
            </a:r>
            <a:r>
              <a:rPr sz="3200" b="1" u="sng">
                <a:solidFill>
                  <a:srgbClr val="FF0000"/>
                </a:solidFill>
              </a:rPr>
              <a:t>（观察，仔细看）</a:t>
            </a:r>
            <a:r>
              <a:rPr lang="zh-CN" altLang="zh-CN" sz="3200" b="1"/>
              <a:t>邻国之政，无如寡人之用心者。（《寡人之于国也》）</a:t>
            </a:r>
            <a:endParaRPr lang="zh-CN" altLang="zh-CN" sz="3200" b="1"/>
          </a:p>
          <a:p>
            <a:r>
              <a:rPr lang="zh-CN" altLang="zh-CN" sz="3200" b="1"/>
              <a:t>⑵前太守臣逵察</a:t>
            </a:r>
            <a:r>
              <a:rPr sz="3200" b="1" u="sng">
                <a:solidFill>
                  <a:srgbClr val="FF0000"/>
                </a:solidFill>
              </a:rPr>
              <a:t>（考察后予以推荐）</a:t>
            </a:r>
            <a:r>
              <a:rPr lang="zh-CN" altLang="zh-CN" sz="3200" b="1"/>
              <a:t>臣孝廉，后刺史臣荣举臣秀才。（《陈情表》）</a:t>
            </a:r>
            <a:endParaRPr lang="zh-CN" altLang="zh-CN" sz="3200" b="1"/>
          </a:p>
          <a:p>
            <a:r>
              <a:rPr lang="zh-CN" altLang="zh-CN" sz="3200" b="1"/>
              <a:t>⑶明足以察</a:t>
            </a:r>
            <a:r>
              <a:rPr sz="3200" b="1" u="sng">
                <a:solidFill>
                  <a:srgbClr val="FF0000"/>
                </a:solidFill>
              </a:rPr>
              <a:t>（看清楚）</a:t>
            </a:r>
            <a:r>
              <a:rPr lang="zh-CN" altLang="zh-CN" sz="3200" b="1"/>
              <a:t>秋毫之末，而不见舆薪。（成语“明察秋毫”）（《齐桓晋文之事》）</a:t>
            </a:r>
            <a:endParaRPr lang="zh-CN" altLang="zh-CN" sz="3200" b="1"/>
          </a:p>
          <a:p>
            <a:r>
              <a:rPr lang="zh-CN" altLang="zh-CN" sz="3200" b="1"/>
              <a:t>⑷水至清则无鱼，人至</a:t>
            </a:r>
            <a:r>
              <a:rPr sz="3200" b="1" u="sng">
                <a:solidFill>
                  <a:srgbClr val="FF0000"/>
                </a:solidFill>
              </a:rPr>
              <a:t>察（精明）</a:t>
            </a:r>
            <a:r>
              <a:rPr lang="zh-CN" altLang="zh-CN" sz="3200" b="1"/>
              <a:t>则无徒。（《答客难》）</a:t>
            </a:r>
            <a:endParaRPr lang="zh-CN" altLang="zh-CN" sz="3200" b="1"/>
          </a:p>
          <a:p>
            <a:r>
              <a:rPr lang="zh-CN" altLang="zh-CN" sz="3200" b="1"/>
              <a:t>⑸小大之狱，虽不能</a:t>
            </a:r>
            <a:r>
              <a:rPr sz="3200" b="1" u="sng">
                <a:solidFill>
                  <a:srgbClr val="FF0000"/>
                </a:solidFill>
              </a:rPr>
              <a:t>察（明察，细究）</a:t>
            </a:r>
            <a:r>
              <a:rPr lang="zh-CN" altLang="zh-CN" sz="3200" b="1"/>
              <a:t>，必以情。（狱，案件；以，根据。）（《曹刿论战》）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-27305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①明足以察秋毫之末，而不见舆薪《齐桓晋文之事》（  ）</a:t>
            </a:r>
            <a:endParaRPr lang="zh-CN" altLang="zh-CN" sz="2800" b="1"/>
          </a:p>
          <a:p>
            <a:r>
              <a:rPr lang="zh-CN" altLang="zh-CN" sz="2800" b="1"/>
              <a:t>②虽欲强聒，终必不蒙见察。《答司马谏议书》（  ）</a:t>
            </a:r>
            <a:endParaRPr lang="zh-CN" altLang="zh-CN" sz="2800" b="1"/>
          </a:p>
          <a:p>
            <a:r>
              <a:rPr lang="zh-CN" altLang="zh-CN" sz="2800" b="1"/>
              <a:t>③圣人以治天下为事者也，不可不察乱之所自起。《兼爱》（  ）</a:t>
            </a:r>
            <a:endParaRPr lang="zh-CN" altLang="zh-CN" sz="2800" b="1"/>
          </a:p>
          <a:p>
            <a:r>
              <a:rPr lang="zh-CN" altLang="zh-CN" sz="2800" b="1"/>
              <a:t>④人又谁能以身之察察，受物之汶汶者乎？《屈原列传》（  ）</a:t>
            </a:r>
            <a:endParaRPr lang="zh-CN" altLang="zh-CN" sz="2800" b="1"/>
          </a:p>
          <a:p>
            <a:r>
              <a:rPr lang="zh-CN" altLang="zh-CN" sz="2800" b="1"/>
              <a:t>⑤怨灵修之浩荡兮，终不察夫民心。《离骚》（  ）</a:t>
            </a:r>
            <a:endParaRPr lang="zh-CN" altLang="zh-CN" sz="2800" b="1"/>
          </a:p>
          <a:p>
            <a:r>
              <a:rPr lang="zh-CN" altLang="zh-CN" sz="2800" b="1"/>
              <a:t>⑥悔相道之不察兮，延伫乎吾将反《离骚》（  ）</a:t>
            </a:r>
            <a:endParaRPr lang="zh-CN" altLang="zh-CN" sz="2800" b="1"/>
          </a:p>
          <a:p>
            <a:r>
              <a:rPr lang="zh-CN" altLang="zh-CN" sz="2800" b="1"/>
              <a:t>⑦前太守臣逵察臣孝廉《陈情表》（  ）</a:t>
            </a:r>
            <a:endParaRPr lang="zh-CN" altLang="zh-CN" sz="2800" b="1"/>
          </a:p>
          <a:p>
            <a:r>
              <a:rPr lang="zh-CN" altLang="zh-CN" sz="2800" b="1"/>
              <a:t>⑧仰观宇宙之大，俯察品类之盛《兰亭集序》（  ）</a:t>
            </a:r>
            <a:endParaRPr lang="zh-CN" altLang="zh-CN" sz="2800" b="1"/>
          </a:p>
          <a:p>
            <a:r>
              <a:rPr lang="zh-CN" altLang="zh-CN" sz="2800" b="1"/>
              <a:t>⑨徐而察之，则山下皆石穴罅。《石钟山记》（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62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600" b="1"/>
              <a:t>解释句子加点词语的意思：</a:t>
            </a:r>
            <a:endParaRPr sz="2600" b="1"/>
          </a:p>
          <a:p>
            <a:r>
              <a:rPr sz="2600" b="1"/>
              <a:t>①明足以察秋毫之末，而不见舆薪《齐桓晋文之事》（  ）</a:t>
            </a:r>
            <a:r>
              <a:rPr sz="2800" b="1" u="sng">
                <a:solidFill>
                  <a:srgbClr val="FF0000"/>
                </a:solidFill>
              </a:rPr>
              <a:t>看清楚</a:t>
            </a:r>
            <a:endParaRPr sz="28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sz="2600" b="1"/>
              <a:t>②虽欲强聒，终必不蒙见察。《答司马谏议书》（  ）</a:t>
            </a:r>
            <a:r>
              <a:rPr sz="2800" b="1" u="sng">
                <a:solidFill>
                  <a:srgbClr val="FF0000"/>
                </a:solidFill>
              </a:rPr>
              <a:t>理解</a:t>
            </a:r>
            <a:endParaRPr sz="28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sz="2600" b="1"/>
              <a:t>③圣人以治天下为事者也，不可不察乱之所自起。《兼爱》（  ）</a:t>
            </a:r>
            <a:r>
              <a:rPr sz="2800" b="1" u="sng">
                <a:solidFill>
                  <a:srgbClr val="FF0000"/>
                </a:solidFill>
              </a:rPr>
              <a:t>明察，考察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/>
              <a:t>④人又谁能以身之察察，受物之汶汶者乎？《屈原列传》（  ）</a:t>
            </a:r>
            <a:r>
              <a:rPr sz="2800" b="1" u="sng">
                <a:solidFill>
                  <a:srgbClr val="FF0000"/>
                </a:solidFill>
              </a:rPr>
              <a:t>洁净的样子。</a:t>
            </a:r>
            <a:endParaRPr sz="2600" b="1"/>
          </a:p>
          <a:p>
            <a:pPr algn="l">
              <a:buClrTx/>
              <a:buSzTx/>
              <a:buFontTx/>
            </a:pPr>
            <a:r>
              <a:rPr sz="2600" b="1"/>
              <a:t>⑤怨灵修之浩荡兮，终不察夫民心。《离骚》（  ）</a:t>
            </a:r>
            <a:r>
              <a:rPr sz="2800" b="1" u="sng">
                <a:solidFill>
                  <a:srgbClr val="FF0000"/>
                </a:solidFill>
              </a:rPr>
              <a:t>体察，考虑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/>
              <a:t>⑥悔相道之不察兮，延伫乎吾将反《离骚》（  ）</a:t>
            </a:r>
            <a:r>
              <a:rPr sz="2800" b="1" u="sng">
                <a:solidFill>
                  <a:srgbClr val="FF0000"/>
                </a:solidFill>
              </a:rPr>
              <a:t>看清楚</a:t>
            </a:r>
            <a:endParaRPr sz="2600" b="1"/>
          </a:p>
          <a:p>
            <a:pPr algn="l">
              <a:buClrTx/>
              <a:buSzTx/>
              <a:buFontTx/>
            </a:pPr>
            <a:r>
              <a:rPr sz="2600" b="1"/>
              <a:t>⑦前太守臣逵察臣孝廉《陈情表》（  ）</a:t>
            </a:r>
            <a:r>
              <a:rPr sz="2800" b="1" u="sng">
                <a:solidFill>
                  <a:srgbClr val="FF0000"/>
                </a:solidFill>
              </a:rPr>
              <a:t>经考察后予以推举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/>
              <a:t>⑧仰观宇宙之大，俯察品类之盛《兰亭集序》（  ）</a:t>
            </a:r>
            <a:r>
              <a:rPr sz="2800" b="1" u="sng">
                <a:solidFill>
                  <a:srgbClr val="FF0000"/>
                </a:solidFill>
              </a:rPr>
              <a:t>仔细观察</a:t>
            </a:r>
            <a:endParaRPr sz="2600" b="1"/>
          </a:p>
          <a:p>
            <a:r>
              <a:rPr sz="2600" b="1"/>
              <a:t>⑨徐而察之，则山下皆石穴罅。《石钟山记》（  ）</a:t>
            </a:r>
            <a:r>
              <a:rPr sz="2800" b="1" u="sng">
                <a:solidFill>
                  <a:srgbClr val="FF0000"/>
                </a:solidFill>
              </a:rPr>
              <a:t>观察</a:t>
            </a:r>
            <a:endParaRPr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2.固：①坚固，特指地形险要和城郭坚固；②使……坚固（巩固、稳固）；③坚持，坚决；④固执，顽固；⑤鄙陋；⑥本来；⑦岂，难道。</a:t>
            </a:r>
            <a:endParaRPr lang="zh-CN" altLang="zh-CN" sz="2800" b="1"/>
          </a:p>
          <a:p>
            <a:r>
              <a:rPr lang="zh-CN" altLang="zh-CN" sz="2800" b="1"/>
              <a:t>⑴域民不以封疆之界，固（      ）国不以山溪之险。（《生于忧患，死于安乐》）</a:t>
            </a:r>
            <a:endParaRPr lang="zh-CN" altLang="zh-CN" sz="2800" b="1"/>
          </a:p>
          <a:p>
            <a:r>
              <a:rPr lang="zh-CN" altLang="zh-CN" sz="2800" b="1"/>
              <a:t>⑵今夫颛臾，固（      ）而近于费，今不取，后世必为子孙忧。（《季氏将伐颛臾》）</a:t>
            </a:r>
            <a:endParaRPr lang="zh-CN" altLang="zh-CN" sz="2800" b="1"/>
          </a:p>
          <a:p>
            <a:r>
              <a:rPr lang="zh-CN" altLang="zh-CN" sz="2800" b="1"/>
              <a:t>⑶秦孝公据崤函之固（     ），拥雍州之地。（《过秦论》）</a:t>
            </a:r>
            <a:endParaRPr lang="zh-CN" altLang="zh-CN" sz="2800" b="1"/>
          </a:p>
          <a:p>
            <a:r>
              <a:rPr lang="zh-CN" altLang="zh-CN" sz="2800" b="1"/>
              <a:t>⑷君臣固（    ）守以窥周室，有席卷天下……（《过秦论》）</a:t>
            </a:r>
            <a:endParaRPr lang="zh-CN" altLang="zh-CN" sz="2800" b="1"/>
          </a:p>
          <a:p>
            <a:r>
              <a:rPr lang="zh-CN" altLang="zh-CN" sz="2800" b="1"/>
              <a:t>⑸据亿丈之城，临不测之渊，以为固（    ）。（《过秦论》）</a:t>
            </a:r>
            <a:endParaRPr lang="zh-CN" altLang="zh-CN" sz="2800" b="1"/>
          </a:p>
          <a:p>
            <a:r>
              <a:rPr lang="zh-CN" altLang="zh-CN" sz="2800" b="1"/>
              <a:t>⑹沛公默然，曰：“固（）不如也。且为之奈何？”（《鸿门宴》）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308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2.固：①坚固，特指地形险要和城郭坚固；②使……坚固（巩固、稳固）；③坚持，坚决；④固执，顽固；⑤鄙陋；⑥本来；⑦岂，难道。</a:t>
            </a:r>
            <a:endParaRPr lang="zh-CN" altLang="zh-CN" sz="2600" b="1"/>
          </a:p>
          <a:p>
            <a:r>
              <a:rPr lang="zh-CN" altLang="zh-CN" sz="2600" b="1"/>
              <a:t>⑴域民不以封疆之界，固</a:t>
            </a:r>
            <a:r>
              <a:rPr sz="2800" b="1" u="sng">
                <a:solidFill>
                  <a:srgbClr val="FF0000"/>
                </a:solidFill>
              </a:rPr>
              <a:t>（使……坚固（巩固、稳固））</a:t>
            </a:r>
            <a:r>
              <a:rPr lang="zh-CN" altLang="zh-CN" sz="2600" b="1"/>
              <a:t>国不以山溪之险。（《生于忧患，死于安乐》）</a:t>
            </a:r>
            <a:endParaRPr lang="zh-CN" altLang="zh-CN" sz="2600" b="1"/>
          </a:p>
          <a:p>
            <a:r>
              <a:rPr lang="zh-CN" altLang="zh-CN" sz="2600" b="1"/>
              <a:t>⑵今夫颛臾，固</a:t>
            </a:r>
            <a:r>
              <a:rPr sz="2800" b="1" u="sng">
                <a:solidFill>
                  <a:srgbClr val="FF0000"/>
                </a:solidFill>
              </a:rPr>
              <a:t>（坚固，特指地形险要和城郭坚固）</a:t>
            </a:r>
            <a:r>
              <a:rPr lang="zh-CN" altLang="zh-CN" sz="2600" b="1"/>
              <a:t>而近于费，今不取，后世必为子孙忧。（《季氏将伐颛臾》）</a:t>
            </a:r>
            <a:endParaRPr lang="zh-CN" altLang="zh-CN" sz="2600" b="1"/>
          </a:p>
          <a:p>
            <a:r>
              <a:rPr lang="zh-CN" altLang="zh-CN" sz="2600" b="1"/>
              <a:t>⑶秦孝公据崤函之固</a:t>
            </a:r>
            <a:r>
              <a:rPr sz="2800" b="1" u="sng">
                <a:solidFill>
                  <a:srgbClr val="FF0000"/>
                </a:solidFill>
              </a:rPr>
              <a:t>（坚固，特指地形险要和城郭坚固）</a:t>
            </a:r>
            <a:r>
              <a:rPr lang="zh-CN" altLang="zh-CN" sz="2600" b="1"/>
              <a:t>，拥雍州之地。（《过秦论》）</a:t>
            </a:r>
            <a:endParaRPr lang="zh-CN" altLang="zh-CN" sz="2600" b="1"/>
          </a:p>
          <a:p>
            <a:r>
              <a:rPr lang="zh-CN" altLang="zh-CN" sz="2600" b="1"/>
              <a:t>⑷君臣固</a:t>
            </a:r>
            <a:r>
              <a:rPr sz="2800" b="1" u="sng">
                <a:solidFill>
                  <a:srgbClr val="FF0000"/>
                </a:solidFill>
              </a:rPr>
              <a:t>（坚持，坚决）</a:t>
            </a:r>
            <a:r>
              <a:rPr lang="zh-CN" altLang="zh-CN" sz="2600" b="1"/>
              <a:t>守以窥周室，有席卷天下……（《过秦论》）</a:t>
            </a:r>
            <a:endParaRPr lang="zh-CN" altLang="zh-CN" sz="2600" b="1"/>
          </a:p>
          <a:p>
            <a:r>
              <a:rPr lang="zh-CN" altLang="zh-CN" sz="2600" b="1"/>
              <a:t>⑸据亿丈之城，临不测之渊，以为固</a:t>
            </a:r>
            <a:r>
              <a:rPr sz="2800" b="1" u="sng">
                <a:solidFill>
                  <a:srgbClr val="FF0000"/>
                </a:solidFill>
              </a:rPr>
              <a:t>（坚固，特指地形险要和城郭坚固）</a:t>
            </a:r>
            <a:r>
              <a:rPr lang="zh-CN" altLang="zh-CN" sz="2600" b="1"/>
              <a:t>。（《过秦论》）</a:t>
            </a:r>
            <a:endParaRPr lang="zh-CN" altLang="zh-CN" sz="2600" b="1"/>
          </a:p>
          <a:p>
            <a:r>
              <a:rPr lang="zh-CN" altLang="zh-CN" sz="2600" b="1"/>
              <a:t>⑹沛公默然，曰：“固</a:t>
            </a:r>
            <a:r>
              <a:rPr sz="2800" b="1" u="sng">
                <a:solidFill>
                  <a:srgbClr val="FF0000"/>
                </a:solidFill>
              </a:rPr>
              <a:t>（本来）</a:t>
            </a:r>
            <a:r>
              <a:rPr lang="zh-CN" altLang="zh-CN" sz="2600" b="1"/>
              <a:t>不如也。且为之奈何？”（《鸿门宴》）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⑺臣闻求木之长者，必固（   ）其根本。（《谏太宗十思疏》）</a:t>
            </a:r>
            <a:endParaRPr lang="zh-CN" altLang="zh-CN" sz="2800" b="1"/>
          </a:p>
          <a:p>
            <a:r>
              <a:rPr lang="zh-CN" altLang="zh-CN" sz="2800" b="1"/>
              <a:t>⑻生乎吾前，其闻道也固（ ）先乎吾，吾从而师之。（《师说》）</a:t>
            </a:r>
            <a:endParaRPr lang="zh-CN" altLang="zh-CN" sz="2800" b="1"/>
          </a:p>
          <a:p>
            <a:r>
              <a:rPr lang="zh-CN" altLang="zh-CN" sz="2800" b="1"/>
              <a:t>⑼独夫之心，日益骄固（      ）。（《阿房宫赋》）</a:t>
            </a:r>
            <a:endParaRPr lang="zh-CN" altLang="zh-CN" sz="2800" b="1"/>
          </a:p>
          <a:p>
            <a:r>
              <a:rPr lang="zh-CN" altLang="zh-CN" sz="2800" b="1"/>
              <a:t>⑽仆非敢如此也。请略陈固（      ）陋。（《报任安书》）</a:t>
            </a:r>
            <a:endParaRPr lang="zh-CN" altLang="zh-CN" sz="2800" b="1"/>
          </a:p>
          <a:p>
            <a:r>
              <a:rPr lang="zh-CN" altLang="zh-CN" sz="2800" b="1"/>
              <a:t>⑾人固（ ）有一死，或重于太山，或轻于鸿毛。（《报任安书》）</a:t>
            </a:r>
            <a:endParaRPr lang="zh-CN" altLang="zh-CN" sz="2800" b="1"/>
          </a:p>
          <a:p>
            <a:r>
              <a:rPr lang="zh-CN" altLang="zh-CN" sz="2800" b="1"/>
              <a:t>⑿尚书固（      ）负若属耶？（《段太尉逸事状》）</a:t>
            </a:r>
            <a:endParaRPr lang="zh-CN" altLang="zh-CN" sz="2800" b="1"/>
          </a:p>
          <a:p>
            <a:r>
              <a:rPr lang="zh-CN" altLang="zh-CN" sz="2800" b="1"/>
              <a:t>⒀（朱）泚固（     ）致大绫三百匹。（《段太尉逸事状》）</a:t>
            </a:r>
            <a:endParaRPr lang="zh-CN" altLang="zh-CN" sz="2800" b="1"/>
          </a:p>
          <a:p>
            <a:r>
              <a:rPr lang="zh-CN" altLang="zh-CN" sz="2800" b="1"/>
              <a:t>⒁成语“固（    ）壁清野”“名我固（   ）当”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⑺臣闻求木之长者，必固</a:t>
            </a:r>
            <a:r>
              <a:rPr sz="2800" b="1" u="sng">
                <a:solidFill>
                  <a:srgbClr val="FF0000"/>
                </a:solidFill>
              </a:rPr>
              <a:t>（使……坚固（巩固、稳固））</a:t>
            </a:r>
            <a:r>
              <a:rPr lang="zh-CN" altLang="zh-CN" sz="2800" b="1"/>
              <a:t>其根本。（《谏太宗十思疏》）</a:t>
            </a:r>
            <a:endParaRPr lang="zh-CN" altLang="zh-CN" sz="2800" b="1"/>
          </a:p>
          <a:p>
            <a:r>
              <a:rPr lang="zh-CN" altLang="zh-CN" sz="2800" b="1"/>
              <a:t>⑻生乎吾前，其闻道也固</a:t>
            </a:r>
            <a:r>
              <a:rPr sz="2800" b="1" u="sng">
                <a:solidFill>
                  <a:srgbClr val="FF0000"/>
                </a:solidFill>
              </a:rPr>
              <a:t>（本来）</a:t>
            </a:r>
            <a:r>
              <a:rPr lang="zh-CN" altLang="zh-CN" sz="2800" b="1"/>
              <a:t>先乎吾，吾从而师之。（《师说》）</a:t>
            </a:r>
            <a:endParaRPr lang="zh-CN" altLang="zh-CN" sz="2800" b="1"/>
          </a:p>
          <a:p>
            <a:r>
              <a:rPr lang="zh-CN" altLang="zh-CN" sz="2800" b="1"/>
              <a:t>⑼独夫之心，日益骄固</a:t>
            </a:r>
            <a:r>
              <a:rPr sz="2800" b="1" u="sng">
                <a:solidFill>
                  <a:srgbClr val="FF0000"/>
                </a:solidFill>
              </a:rPr>
              <a:t>（固执，顽固）</a:t>
            </a:r>
            <a:r>
              <a:rPr lang="zh-CN" altLang="zh-CN" sz="2800" b="1"/>
              <a:t>。（《阿房宫赋》）</a:t>
            </a:r>
            <a:endParaRPr lang="zh-CN" altLang="zh-CN" sz="2800" b="1"/>
          </a:p>
          <a:p>
            <a:r>
              <a:rPr lang="zh-CN" altLang="zh-CN" sz="2800" b="1"/>
              <a:t>⑽仆非敢如此也。请略陈固</a:t>
            </a:r>
            <a:r>
              <a:rPr sz="2800" b="1" u="sng">
                <a:solidFill>
                  <a:srgbClr val="FF0000"/>
                </a:solidFill>
              </a:rPr>
              <a:t>（鄙陋）</a:t>
            </a:r>
            <a:r>
              <a:rPr lang="zh-CN" altLang="zh-CN" sz="2800" b="1"/>
              <a:t>陋。（《报任安书》）</a:t>
            </a:r>
            <a:endParaRPr lang="zh-CN" altLang="zh-CN" sz="2800" b="1"/>
          </a:p>
          <a:p>
            <a:r>
              <a:rPr lang="zh-CN" altLang="zh-CN" sz="2800" b="1"/>
              <a:t>⑾人固</a:t>
            </a:r>
            <a:r>
              <a:rPr sz="2800" b="1" u="sng">
                <a:solidFill>
                  <a:srgbClr val="FF0000"/>
                </a:solidFill>
              </a:rPr>
              <a:t>（本来）</a:t>
            </a:r>
            <a:r>
              <a:rPr lang="zh-CN" altLang="zh-CN" sz="2800" b="1"/>
              <a:t>有一死，或重于太山，或轻于鸿毛。（《报任安书》）</a:t>
            </a:r>
            <a:endParaRPr lang="zh-CN" altLang="zh-CN" sz="2800" b="1"/>
          </a:p>
          <a:p>
            <a:r>
              <a:rPr lang="zh-CN" altLang="zh-CN" sz="2800" b="1"/>
              <a:t>⑿尚书固</a:t>
            </a:r>
            <a:r>
              <a:rPr sz="2800" b="1" u="sng">
                <a:solidFill>
                  <a:srgbClr val="FF0000"/>
                </a:solidFill>
              </a:rPr>
              <a:t>（岂，难道）</a:t>
            </a:r>
            <a:r>
              <a:rPr lang="zh-CN" altLang="zh-CN" sz="2800" b="1"/>
              <a:t>负若属耶？（《段太尉逸事状》）</a:t>
            </a:r>
            <a:endParaRPr lang="zh-CN" altLang="zh-CN" sz="2800" b="1"/>
          </a:p>
          <a:p>
            <a:r>
              <a:rPr lang="zh-CN" altLang="zh-CN" sz="2800" b="1"/>
              <a:t>⒀（朱）泚固</a:t>
            </a:r>
            <a:r>
              <a:rPr sz="2800" b="1" u="sng">
                <a:solidFill>
                  <a:srgbClr val="FF0000"/>
                </a:solidFill>
              </a:rPr>
              <a:t>（坚持，坚决）</a:t>
            </a:r>
            <a:r>
              <a:rPr lang="zh-CN" altLang="zh-CN" sz="2800" b="1"/>
              <a:t>致大绫三百匹。（《段太尉逸事状》）</a:t>
            </a:r>
            <a:endParaRPr lang="zh-CN" altLang="zh-CN" sz="2800" b="1"/>
          </a:p>
          <a:p>
            <a:r>
              <a:rPr lang="zh-CN" altLang="zh-CN" sz="2800" b="1"/>
              <a:t>⒁成语“固</a:t>
            </a:r>
            <a:r>
              <a:rPr sz="2800" b="1" u="sng">
                <a:solidFill>
                  <a:srgbClr val="FF0000"/>
                </a:solidFill>
              </a:rPr>
              <a:t>（使……坚固（巩固、稳固））</a:t>
            </a:r>
            <a:r>
              <a:rPr lang="zh-CN" altLang="zh-CN" sz="2800" b="1"/>
              <a:t>壁清野”“名我固（确实）当”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解释下列加点词语的意思：</a:t>
            </a:r>
            <a:endParaRPr lang="zh-CN" altLang="zh-CN" sz="2800" b="1"/>
          </a:p>
          <a:p>
            <a:r>
              <a:rPr lang="zh-CN" altLang="zh-CN" sz="2800" b="1"/>
              <a:t>①余固笑而不信也。《石钟山记》（   ）</a:t>
            </a:r>
            <a:endParaRPr lang="zh-CN" altLang="zh-CN" sz="2800" b="1"/>
          </a:p>
          <a:p>
            <a:r>
              <a:rPr lang="zh-CN" altLang="zh-CN" sz="2800" b="1"/>
              <a:t>②生乎吾前，其闻道也固先乎吾《师说》（   ）</a:t>
            </a:r>
            <a:endParaRPr lang="zh-CN" altLang="zh-CN" sz="2800" b="1"/>
          </a:p>
          <a:p>
            <a:r>
              <a:rPr lang="zh-CN" altLang="zh-CN" sz="2800" b="1"/>
              <a:t>③横槊赋诗，固一世之雄也《赤壁赋》（   ）</a:t>
            </a:r>
            <a:endParaRPr lang="zh-CN" altLang="zh-CN" sz="2800" b="1"/>
          </a:p>
          <a:p>
            <a:r>
              <a:rPr lang="zh-CN" altLang="zh-CN" sz="2800" b="1"/>
              <a:t>④因其固然《庖丁解牛》（   ）</a:t>
            </a:r>
            <a:endParaRPr lang="zh-CN" altLang="zh-CN" sz="2800" b="1"/>
          </a:p>
          <a:p>
            <a:r>
              <a:rPr lang="zh-CN" altLang="zh-CN" sz="2800" b="1"/>
              <a:t>⑤臣固知王之不忍也。《齐桓晋文之事》（   ）</a:t>
            </a:r>
            <a:endParaRPr lang="zh-CN" altLang="zh-CN" sz="2800" b="1"/>
          </a:p>
          <a:p>
            <a:r>
              <a:rPr lang="zh-CN" altLang="zh-CN" sz="2800" b="1"/>
              <a:t>⑥固不如也。且为之奈何？《鸿门宴》（   ）</a:t>
            </a:r>
            <a:endParaRPr lang="zh-CN" altLang="zh-CN" sz="2800" b="1"/>
          </a:p>
          <a:p>
            <a:r>
              <a:rPr lang="zh-CN" altLang="zh-CN" sz="2800" b="1"/>
              <a:t>⑦至于怨诽之多，则固前知其如此也。《答司马谏议书》（   ）</a:t>
            </a:r>
            <a:endParaRPr lang="zh-CN" altLang="zh-CN" sz="2800" b="1"/>
          </a:p>
          <a:p>
            <a:r>
              <a:rPr lang="zh-CN" altLang="zh-CN" sz="2800" b="1"/>
              <a:t>⑧臣闻求木之长者，必固其根本《谏太宗十思疏》（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⑨少年固强之。《促织》（   ）</a:t>
            </a:r>
            <a:endParaRPr lang="zh-CN" altLang="zh-CN" sz="2800" b="1"/>
          </a:p>
          <a:p>
            <a:r>
              <a:rPr lang="zh-CN" altLang="zh-CN" sz="2800" b="1"/>
              <a:t>⑩独夫之心，日益骄固。《阿房宫赋》（   ）</a:t>
            </a:r>
            <a:endParaRPr lang="zh-CN" altLang="zh-CN" sz="2800" b="1"/>
          </a:p>
          <a:p>
            <a:r>
              <a:rPr lang="zh-CN" altLang="zh-CN" sz="2800" b="1"/>
              <a:t>⑪至于颠覆，理固宜然。《六国论》（   ）</a:t>
            </a:r>
            <a:endParaRPr lang="zh-CN" altLang="zh-CN" sz="2800" b="1"/>
          </a:p>
          <a:p>
            <a:r>
              <a:rPr lang="zh-CN" altLang="zh-CN" sz="2800" b="1"/>
              <a:t>⑫夫子固拙于用大矣。《五石之瓠》（   ）</a:t>
            </a:r>
            <a:endParaRPr lang="zh-CN" altLang="zh-CN" sz="2800" b="1"/>
          </a:p>
          <a:p>
            <a:r>
              <a:rPr lang="zh-CN" altLang="zh-CN" sz="2800" b="1"/>
              <a:t>⑬秦孝公据崤函之固《过秦论》（   ）</a:t>
            </a:r>
            <a:endParaRPr lang="zh-CN" altLang="zh-CN" sz="2800" b="1"/>
          </a:p>
          <a:p>
            <a:r>
              <a:rPr lang="zh-CN" altLang="zh-CN" sz="2800" b="1"/>
              <a:t>⑭固时俗之工巧兮，偭规矩而改错。《离骚》（   ）</a:t>
            </a:r>
            <a:endParaRPr lang="zh-CN" altLang="zh-CN" sz="2800" b="1"/>
          </a:p>
          <a:p>
            <a:r>
              <a:rPr lang="zh-CN" altLang="zh-CN" sz="2800" b="1"/>
              <a:t>⑮清白以死直兮，固前圣之所厚。《离骚》（   ）</a:t>
            </a:r>
            <a:endParaRPr lang="zh-CN" altLang="zh-CN" sz="2800" b="1"/>
          </a:p>
          <a:p>
            <a:r>
              <a:rPr lang="zh-CN" altLang="zh-CN" sz="2800" b="1"/>
              <a:t>⑯知一死生为虚诞《兰亭集序》   （   ）</a:t>
            </a:r>
            <a:endParaRPr lang="zh-CN" altLang="zh-CN" sz="2800" b="1"/>
          </a:p>
          <a:p>
            <a:r>
              <a:rPr lang="zh-CN" altLang="zh-CN" sz="2800" b="1"/>
              <a:t>⑰甚善。名我固当。《种树郭橐驼传》（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>
                <a:solidFill>
                  <a:schemeClr val="tx1"/>
                </a:solidFill>
              </a:rPr>
              <a:t>解释下列加点词语的意思：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①余固笑而不信也。《石钟山记》</a:t>
            </a:r>
            <a:r>
              <a:rPr sz="2800" b="1" u="sng">
                <a:solidFill>
                  <a:srgbClr val="FF0000"/>
                </a:solidFill>
              </a:rPr>
              <a:t>本来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②生乎吾前，其闻道也固先乎吾《师说》</a:t>
            </a:r>
            <a:r>
              <a:rPr sz="2800" b="1" u="sng">
                <a:solidFill>
                  <a:srgbClr val="FF0000"/>
                </a:solidFill>
              </a:rPr>
              <a:t>本来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③横槊赋诗，固一世之雄也《赤壁赋》</a:t>
            </a:r>
            <a:r>
              <a:rPr sz="2800" b="1" u="sng">
                <a:solidFill>
                  <a:srgbClr val="FF0000"/>
                </a:solidFill>
              </a:rPr>
              <a:t>本来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④因其固然《庖丁解牛》</a:t>
            </a:r>
            <a:r>
              <a:rPr sz="2800" b="1" u="sng">
                <a:solidFill>
                  <a:srgbClr val="FF0000"/>
                </a:solidFill>
              </a:rPr>
              <a:t>本来的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⑤臣固知王之不忍也。《齐桓晋文之事》</a:t>
            </a:r>
            <a:r>
              <a:rPr sz="2800" b="1" u="sng">
                <a:solidFill>
                  <a:srgbClr val="FF0000"/>
                </a:solidFill>
              </a:rPr>
              <a:t>确实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⑥固不如也。且为之奈何？《鸿门宴》</a:t>
            </a:r>
            <a:r>
              <a:rPr sz="2800" b="1" u="sng">
                <a:solidFill>
                  <a:srgbClr val="FF0000"/>
                </a:solidFill>
              </a:rPr>
              <a:t>本来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⑦至于怨诽之多，则固前知其如此也。《答司马谏议书》</a:t>
            </a:r>
            <a:r>
              <a:rPr sz="2800" b="1" u="sng">
                <a:solidFill>
                  <a:srgbClr val="FF0000"/>
                </a:solidFill>
              </a:rPr>
              <a:t>本来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zh-CN" sz="2800" b="1">
                <a:solidFill>
                  <a:schemeClr val="tx1"/>
                </a:solidFill>
              </a:rPr>
              <a:t>⑧臣闻求木之长者，必固其根本《谏太宗十思疏》</a:t>
            </a:r>
            <a:r>
              <a:rPr sz="2800" b="1" u="sng">
                <a:solidFill>
                  <a:srgbClr val="FF0000"/>
                </a:solidFill>
              </a:rPr>
              <a:t>使……稳固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chemeClr val="tx1"/>
                </a:solidFill>
              </a:rPr>
              <a:t>⑨少年固强之。《促织》</a:t>
            </a:r>
            <a:r>
              <a:rPr sz="3200" b="1" u="sng">
                <a:solidFill>
                  <a:srgbClr val="FF0000"/>
                </a:solidFill>
              </a:rPr>
              <a:t>固，坚持、一定</a:t>
            </a:r>
            <a:endParaRPr sz="32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3200" b="1">
                <a:solidFill>
                  <a:schemeClr val="tx1"/>
                </a:solidFill>
              </a:rPr>
              <a:t>⑩独夫之心，日益骄固。《阿房宫赋》</a:t>
            </a:r>
            <a:r>
              <a:rPr sz="3200" b="1" u="sng">
                <a:solidFill>
                  <a:srgbClr val="FF0000"/>
                </a:solidFill>
              </a:rPr>
              <a:t>顽固</a:t>
            </a:r>
            <a:endParaRPr sz="3200" b="1" u="sng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⑪至于颠覆，理固宜然。《六国论》</a:t>
            </a:r>
            <a:r>
              <a:rPr sz="3200" b="1" u="sng">
                <a:solidFill>
                  <a:srgbClr val="FF0000"/>
                </a:solidFill>
              </a:rPr>
              <a:t>本来</a:t>
            </a:r>
            <a:endParaRPr lang="zh-CN" altLang="zh-CN" sz="3200" b="1">
              <a:solidFill>
                <a:schemeClr val="tx1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⑫夫子固拙于用大矣。《五石之瓠》</a:t>
            </a:r>
            <a:r>
              <a:rPr sz="3200" b="1" u="sng">
                <a:solidFill>
                  <a:srgbClr val="FF0000"/>
                </a:solidFill>
              </a:rPr>
              <a:t>真是</a:t>
            </a:r>
            <a:endParaRPr lang="zh-CN" altLang="zh-CN" sz="3200" b="1">
              <a:solidFill>
                <a:schemeClr val="tx1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⑬秦孝公据崤函之固《过秦论》</a:t>
            </a:r>
            <a:r>
              <a:rPr sz="3200" b="1" u="sng">
                <a:solidFill>
                  <a:srgbClr val="FF0000"/>
                </a:solidFill>
              </a:rPr>
              <a:t>险固</a:t>
            </a:r>
            <a:endParaRPr lang="zh-CN" altLang="zh-CN" sz="3200" b="1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3200" b="1">
                <a:solidFill>
                  <a:schemeClr val="tx1"/>
                </a:solidFill>
              </a:rPr>
              <a:t>⑭固时俗之工巧兮，偭规矩而改错。《离骚》</a:t>
            </a:r>
            <a:r>
              <a:rPr sz="3200" b="1" u="sng">
                <a:solidFill>
                  <a:srgbClr val="FF0000"/>
                </a:solidFill>
              </a:rPr>
              <a:t>本来</a:t>
            </a:r>
            <a:endParaRPr sz="3200" b="1" u="sng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⑮清白以死直兮，固前圣之所厚。《离骚》</a:t>
            </a:r>
            <a:r>
              <a:rPr sz="3200" b="1" u="sng">
                <a:solidFill>
                  <a:srgbClr val="FF0000"/>
                </a:solidFill>
              </a:rPr>
              <a:t>本来</a:t>
            </a:r>
            <a:endParaRPr lang="zh-CN" altLang="zh-CN" sz="3200" b="1">
              <a:solidFill>
                <a:schemeClr val="tx1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⑯知一死生为虚诞《兰亭集序》   </a:t>
            </a:r>
            <a:r>
              <a:rPr sz="3200" b="1" u="sng">
                <a:solidFill>
                  <a:srgbClr val="FF0000"/>
                </a:solidFill>
              </a:rPr>
              <a:t>乃，就</a:t>
            </a:r>
            <a:endParaRPr lang="zh-CN" altLang="zh-CN" sz="3200" b="1">
              <a:solidFill>
                <a:schemeClr val="tx1"/>
              </a:solidFill>
            </a:endParaRPr>
          </a:p>
          <a:p>
            <a:r>
              <a:rPr lang="zh-CN" altLang="zh-CN" sz="3200" b="1">
                <a:solidFill>
                  <a:schemeClr val="tx1"/>
                </a:solidFill>
              </a:rPr>
              <a:t>⑰甚善。名我固当。《种树郭橐驼传》</a:t>
            </a:r>
            <a:r>
              <a:rPr sz="3200" b="1" u="sng">
                <a:solidFill>
                  <a:srgbClr val="FF0000"/>
                </a:solidFill>
              </a:rPr>
              <a:t>确实</a:t>
            </a:r>
            <a:endParaRPr lang="zh-CN" altLang="zh-CN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340" y="11684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3.信：①言语真实，诚实，忠诚；②信用；③讲信用；④实在，的确；⑤相信，信任；⑥信物；⑦信使，送信的人；⑧音信，消息；⑨书信；⑩副词，随意，随便。</a:t>
            </a:r>
            <a:endParaRPr lang="zh-CN" altLang="zh-CN" sz="2800" b="1"/>
          </a:p>
          <a:p>
            <a:r>
              <a:rPr lang="zh-CN" altLang="zh-CN" sz="2800" b="1"/>
              <a:t>⑴忌不自信（      ），而复问其妾曰……（《邹忌讽齐王纳谏》）</a:t>
            </a:r>
            <a:endParaRPr lang="zh-CN" altLang="zh-CN" sz="2800" b="1"/>
          </a:p>
          <a:p>
            <a:r>
              <a:rPr lang="zh-CN" altLang="zh-CN" sz="2800" b="1"/>
              <a:t>⑵良将劲弩守要害之处，信（    ）臣精卒陈利兵而谁何。（《过秦论》）</a:t>
            </a:r>
            <a:endParaRPr lang="zh-CN" altLang="zh-CN" sz="2800" b="1"/>
          </a:p>
          <a:p>
            <a:r>
              <a:rPr lang="zh-CN" altLang="zh-CN" sz="2800" b="1"/>
              <a:t>⑶智者尽其谋，勇者竭其力，仁者播其惠，信（       ）者效其忠。（《谏太宗十思疏》）</a:t>
            </a:r>
            <a:endParaRPr lang="zh-CN" altLang="zh-CN" sz="2800" b="1"/>
          </a:p>
          <a:p>
            <a:r>
              <a:rPr lang="zh-CN" altLang="zh-CN" sz="2800" b="1"/>
              <a:t>⑷自可断来信（       ），徐徐更谓之。（《孔雀东南飞》）</a:t>
            </a:r>
            <a:endParaRPr lang="zh-CN" altLang="zh-CN" sz="2800" b="1"/>
          </a:p>
          <a:p>
            <a:r>
              <a:rPr lang="zh-CN" altLang="zh-CN" sz="2800" b="1"/>
              <a:t>⑸今虽欲自雕琢，曼辞以自饰，无益，于俗不信（       ），适足取辱耳。（《报任安书》）</a:t>
            </a:r>
            <a:endParaRPr lang="zh-CN" altLang="zh-CN" sz="2800" b="1"/>
          </a:p>
          <a:p>
            <a:r>
              <a:rPr lang="zh-CN" altLang="zh-CN" sz="2800" b="1"/>
              <a:t>⑹信（      ）而见疑，忠而被谤，能无怨乎?（《史记•屈原列传》）</a:t>
            </a:r>
            <a:endParaRPr lang="zh-CN" altLang="zh-CN" sz="2800" b="1"/>
          </a:p>
          <a:p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340" y="26035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600" b="1"/>
              <a:t>⑺海客谈瀛洲，烟涛微茫信（      ）难求。（《梦游天姥吟留别》）</a:t>
            </a:r>
            <a:endParaRPr sz="3600" b="1"/>
          </a:p>
          <a:p>
            <a:r>
              <a:rPr sz="3600" b="1"/>
              <a:t>⑻低眉信（       ）手续续弹，说尽心中无限事。（《琵琶行》）</a:t>
            </a:r>
            <a:endParaRPr sz="3600" b="1"/>
          </a:p>
          <a:p>
            <a:r>
              <a:rPr sz="3600" b="1"/>
              <a:t>⑼人而无信（       ），不知其可也。（《论语》）</a:t>
            </a:r>
            <a:endParaRPr sz="3600" b="1"/>
          </a:p>
          <a:p>
            <a:r>
              <a:rPr sz="3600" b="1"/>
              <a:t>⑽信（       ）言不美，美言不信（       ）。（《老子》）</a:t>
            </a:r>
            <a:endParaRPr sz="3600" b="1"/>
          </a:p>
          <a:p>
            <a:r>
              <a:rPr sz="3600" b="1"/>
              <a:t>⑾言必信（       ），行必果。（《论语》）</a:t>
            </a:r>
            <a:endParaRPr sz="3600" b="1"/>
          </a:p>
          <a:p>
            <a:r>
              <a:rPr sz="3600" b="1"/>
              <a:t>⑿成语“信（      ）手拈来”“信（      ）口雌黄”“信（      ）口开河”“背信（      ）弃义”“信（      ）誓旦旦”</a:t>
            </a:r>
            <a:endParaRPr sz="36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400" b="1">
                <a:solidFill>
                  <a:schemeClr val="tx1"/>
                </a:solidFill>
              </a:rPr>
              <a:t>3.信：①言语真实，诚实，忠诚；②信用；③讲信用；④实在，的确；⑤相信，信任；⑥信物；⑦信使，送信的人；⑧音信，消息；⑨书信；⑩副词，随意，随便。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⑴忌不自信</a:t>
            </a:r>
            <a:r>
              <a:rPr sz="2800" b="1" u="sng">
                <a:solidFill>
                  <a:srgbClr val="FF0000"/>
                </a:solidFill>
              </a:rPr>
              <a:t>（相信，信任）</a:t>
            </a:r>
            <a:r>
              <a:rPr sz="2400" b="1">
                <a:solidFill>
                  <a:schemeClr val="tx1"/>
                </a:solidFill>
              </a:rPr>
              <a:t>，而复问其妾曰……（《邹忌讽齐王纳谏》）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⑵良将劲弩守要害之处，信</a:t>
            </a:r>
            <a:r>
              <a:rPr sz="2800" b="1" u="sng">
                <a:solidFill>
                  <a:srgbClr val="FF0000"/>
                </a:solidFill>
              </a:rPr>
              <a:t>（</a:t>
            </a:r>
            <a:r>
              <a:rPr lang="zh-CN" sz="2800" b="1" u="sng">
                <a:solidFill>
                  <a:srgbClr val="FF0000"/>
                </a:solidFill>
              </a:rPr>
              <a:t>可靠的</a:t>
            </a:r>
            <a:r>
              <a:rPr sz="2800" b="1" u="sng">
                <a:solidFill>
                  <a:srgbClr val="FF0000"/>
                </a:solidFill>
              </a:rPr>
              <a:t>）</a:t>
            </a:r>
            <a:r>
              <a:rPr sz="2400" b="1">
                <a:solidFill>
                  <a:schemeClr val="tx1"/>
                </a:solidFill>
              </a:rPr>
              <a:t>臣精卒陈利兵而谁何。（《过秦论》）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⑶智者尽其谋，勇者竭其力，仁者播其惠，信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400" b="1">
                <a:solidFill>
                  <a:schemeClr val="tx1"/>
                </a:solidFill>
              </a:rPr>
              <a:t>者效其忠。（《谏太宗十思疏》）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⑷自可断来信</a:t>
            </a:r>
            <a:r>
              <a:rPr sz="2800" b="1" u="sng">
                <a:solidFill>
                  <a:srgbClr val="FF0000"/>
                </a:solidFill>
              </a:rPr>
              <a:t>（信使，送信的人）</a:t>
            </a:r>
            <a:r>
              <a:rPr sz="2400" b="1">
                <a:solidFill>
                  <a:schemeClr val="tx1"/>
                </a:solidFill>
              </a:rPr>
              <a:t>，徐徐更谓之。（《孔雀东南飞》）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⑸今虽欲自雕琢，曼辞以自饰，无益，于俗不信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400" b="1">
                <a:solidFill>
                  <a:schemeClr val="tx1"/>
                </a:solidFill>
              </a:rPr>
              <a:t>，适足取辱耳。（《报任安书》）</a:t>
            </a:r>
            <a:endParaRPr sz="2400" b="1">
              <a:solidFill>
                <a:schemeClr val="tx1"/>
              </a:solidFill>
            </a:endParaRPr>
          </a:p>
          <a:p>
            <a:r>
              <a:rPr sz="2400" b="1">
                <a:solidFill>
                  <a:schemeClr val="tx1"/>
                </a:solidFill>
              </a:rPr>
              <a:t>⑹信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400" b="1">
                <a:solidFill>
                  <a:schemeClr val="tx1"/>
                </a:solidFill>
              </a:rPr>
              <a:t>而见疑，忠而被谤，能无怨乎?（《史记•屈原列传》）</a:t>
            </a:r>
            <a:endParaRPr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>
                <a:solidFill>
                  <a:schemeClr val="tx1"/>
                </a:solidFill>
              </a:rPr>
              <a:t>⑺海客谈瀛洲，烟涛微茫信</a:t>
            </a:r>
            <a:r>
              <a:rPr sz="2800" b="1" u="sng">
                <a:solidFill>
                  <a:srgbClr val="FF0000"/>
                </a:solidFill>
              </a:rPr>
              <a:t>（实在，的确）</a:t>
            </a:r>
            <a:r>
              <a:rPr sz="2800" b="1">
                <a:solidFill>
                  <a:schemeClr val="tx1"/>
                </a:solidFill>
              </a:rPr>
              <a:t>难求。（《梦游天姥吟留别》）</a:t>
            </a:r>
            <a:endParaRPr sz="2800" b="1">
              <a:solidFill>
                <a:schemeClr val="tx1"/>
              </a:solidFill>
            </a:endParaRPr>
          </a:p>
          <a:p>
            <a:r>
              <a:rPr sz="2800" b="1">
                <a:solidFill>
                  <a:schemeClr val="tx1"/>
                </a:solidFill>
              </a:rPr>
              <a:t>⑻低眉信</a:t>
            </a:r>
            <a:r>
              <a:rPr sz="2800" b="1" u="sng">
                <a:solidFill>
                  <a:srgbClr val="FF0000"/>
                </a:solidFill>
              </a:rPr>
              <a:t>（副词，随意，随便）</a:t>
            </a:r>
            <a:r>
              <a:rPr sz="2800" b="1">
                <a:solidFill>
                  <a:schemeClr val="tx1"/>
                </a:solidFill>
              </a:rPr>
              <a:t>手续续弹，说尽心中无限事。（《琵琶行》）</a:t>
            </a:r>
            <a:endParaRPr sz="2800" b="1">
              <a:solidFill>
                <a:schemeClr val="tx1"/>
              </a:solidFill>
            </a:endParaRPr>
          </a:p>
          <a:p>
            <a:r>
              <a:rPr sz="2800" b="1">
                <a:solidFill>
                  <a:schemeClr val="tx1"/>
                </a:solidFill>
              </a:rPr>
              <a:t>⑼人而无信</a:t>
            </a:r>
            <a:r>
              <a:rPr sz="2800" b="1" u="sng">
                <a:solidFill>
                  <a:srgbClr val="FF0000"/>
                </a:solidFill>
              </a:rPr>
              <a:t>（讲信用）</a:t>
            </a:r>
            <a:r>
              <a:rPr sz="2800" b="1">
                <a:solidFill>
                  <a:schemeClr val="tx1"/>
                </a:solidFill>
              </a:rPr>
              <a:t>，不知其可也。（《论语》）</a:t>
            </a:r>
            <a:endParaRPr sz="2800" b="1">
              <a:solidFill>
                <a:schemeClr val="tx1"/>
              </a:solidFill>
            </a:endParaRPr>
          </a:p>
          <a:p>
            <a:r>
              <a:rPr sz="2800" b="1">
                <a:solidFill>
                  <a:schemeClr val="tx1"/>
                </a:solidFill>
              </a:rPr>
              <a:t>⑽信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800" b="1">
                <a:solidFill>
                  <a:schemeClr val="tx1"/>
                </a:solidFill>
              </a:rPr>
              <a:t>言不美，美言不信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800" b="1">
                <a:solidFill>
                  <a:schemeClr val="tx1"/>
                </a:solidFill>
              </a:rPr>
              <a:t>。（《老子》）</a:t>
            </a:r>
            <a:endParaRPr sz="2800" b="1">
              <a:solidFill>
                <a:schemeClr val="tx1"/>
              </a:solidFill>
            </a:endParaRPr>
          </a:p>
          <a:p>
            <a:r>
              <a:rPr sz="2800" b="1">
                <a:solidFill>
                  <a:schemeClr val="tx1"/>
                </a:solidFill>
              </a:rPr>
              <a:t>⑾言必信</a:t>
            </a:r>
            <a:r>
              <a:rPr sz="2800" b="1" u="sng">
                <a:solidFill>
                  <a:srgbClr val="FF0000"/>
                </a:solidFill>
              </a:rPr>
              <a:t>（讲信用）</a:t>
            </a:r>
            <a:r>
              <a:rPr sz="2800" b="1">
                <a:solidFill>
                  <a:schemeClr val="tx1"/>
                </a:solidFill>
              </a:rPr>
              <a:t>，行必果。（《论语》）</a:t>
            </a:r>
            <a:endParaRPr sz="2800" b="1">
              <a:solidFill>
                <a:schemeClr val="tx1"/>
              </a:solidFill>
            </a:endParaRPr>
          </a:p>
          <a:p>
            <a:r>
              <a:rPr sz="2800" b="1">
                <a:solidFill>
                  <a:schemeClr val="tx1"/>
                </a:solidFill>
              </a:rPr>
              <a:t>⑿成语“信</a:t>
            </a:r>
            <a:r>
              <a:rPr sz="2800" b="1" u="sng">
                <a:solidFill>
                  <a:srgbClr val="FF0000"/>
                </a:solidFill>
              </a:rPr>
              <a:t>（ 随意，随便）</a:t>
            </a:r>
            <a:r>
              <a:rPr sz="2800" b="1">
                <a:solidFill>
                  <a:schemeClr val="tx1"/>
                </a:solidFill>
              </a:rPr>
              <a:t>手拈来”“信</a:t>
            </a:r>
            <a:r>
              <a:rPr sz="2800" b="1" u="sng">
                <a:solidFill>
                  <a:srgbClr val="FF0000"/>
                </a:solidFill>
              </a:rPr>
              <a:t>（随意，随便）</a:t>
            </a:r>
            <a:r>
              <a:rPr sz="2800" b="1">
                <a:solidFill>
                  <a:schemeClr val="tx1"/>
                </a:solidFill>
              </a:rPr>
              <a:t>口雌黄”“信</a:t>
            </a:r>
            <a:r>
              <a:rPr sz="2800" b="1" u="sng">
                <a:solidFill>
                  <a:srgbClr val="FF0000"/>
                </a:solidFill>
              </a:rPr>
              <a:t>（随意，随便）</a:t>
            </a:r>
            <a:r>
              <a:rPr sz="2800" b="1">
                <a:solidFill>
                  <a:schemeClr val="tx1"/>
                </a:solidFill>
              </a:rPr>
              <a:t>口开河”“</a:t>
            </a:r>
            <a:r>
              <a:rPr sz="2800" b="1" u="sng">
                <a:solidFill>
                  <a:srgbClr val="FF0000"/>
                </a:solidFill>
              </a:rPr>
              <a:t>背</a:t>
            </a:r>
            <a:r>
              <a:rPr sz="2800" b="1">
                <a:solidFill>
                  <a:schemeClr val="tx1"/>
                </a:solidFill>
              </a:rPr>
              <a:t>信</a:t>
            </a:r>
            <a:r>
              <a:rPr sz="2800" b="1" u="sng">
                <a:solidFill>
                  <a:srgbClr val="FF0000"/>
                </a:solidFill>
              </a:rPr>
              <a:t>（信用）</a:t>
            </a:r>
            <a:r>
              <a:rPr sz="2800" b="1">
                <a:solidFill>
                  <a:schemeClr val="tx1"/>
                </a:solidFill>
              </a:rPr>
              <a:t>弃义”“信</a:t>
            </a:r>
            <a:r>
              <a:rPr sz="2800" b="1" u="sng">
                <a:solidFill>
                  <a:srgbClr val="FF0000"/>
                </a:solidFill>
              </a:rPr>
              <a:t>（言语真实，诚实，忠诚）</a:t>
            </a:r>
            <a:r>
              <a:rPr sz="2800" b="1">
                <a:solidFill>
                  <a:schemeClr val="tx1"/>
                </a:solidFill>
              </a:rPr>
              <a:t>誓旦旦”</a:t>
            </a:r>
            <a:endParaRPr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340" y="26035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解释下列加点词语的意思：</a:t>
            </a:r>
            <a:endParaRPr sz="2800" b="1"/>
          </a:p>
          <a:p>
            <a:r>
              <a:rPr sz="2800" b="1"/>
              <a:t>(1)不吾知其亦已兮，苟余情其信芳。《离骚》    （      ）</a:t>
            </a:r>
            <a:endParaRPr sz="2800" b="1"/>
          </a:p>
          <a:p>
            <a:r>
              <a:rPr sz="2800" b="1"/>
              <a:t>(2)自可断来信，徐徐更谓之。《孔雀东南飞》  （      ）  </a:t>
            </a:r>
            <a:endParaRPr sz="2800" b="1"/>
          </a:p>
          <a:p>
            <a:r>
              <a:rPr sz="2800" b="1"/>
              <a:t>(3)足以极视听之娱，信可乐也。《兰亭集序》  （      ）</a:t>
            </a:r>
            <a:endParaRPr sz="2800" b="1"/>
          </a:p>
          <a:p>
            <a:r>
              <a:rPr sz="2800" b="1"/>
              <a:t>(4)余固笑而不信也。《石钟山记》   （      ）</a:t>
            </a:r>
            <a:endParaRPr sz="2800" b="1"/>
          </a:p>
          <a:p>
            <a:r>
              <a:rPr sz="2800" b="1"/>
              <a:t>(5)海客谈瀛洲，烟涛微茫信难求。《梦游天姥吟留别》（      ）</a:t>
            </a:r>
            <a:endParaRPr sz="2800" b="1"/>
          </a:p>
          <a:p>
            <a:r>
              <a:rPr sz="2800" b="1"/>
              <a:t>(6)低眉信手续续弹，说尽心中无限事。《琵琶行》（      ）</a:t>
            </a:r>
            <a:endParaRPr sz="2800" b="1"/>
          </a:p>
          <a:p>
            <a:r>
              <a:rPr sz="2800" b="1"/>
              <a:t>(7)仁者播其惠，信者效其忠。《谏太宗十思疏》（      ）</a:t>
            </a:r>
            <a:endParaRPr sz="2800" b="1"/>
          </a:p>
          <a:p>
            <a:r>
              <a:rPr sz="2800" b="1"/>
              <a:t>(8)闻之：一人飞升，仙及鸡犬。信夫！《促织》（      ）</a:t>
            </a:r>
            <a:endParaRPr sz="2800" b="1"/>
          </a:p>
          <a:p>
            <a:r>
              <a:rPr sz="2800" b="1"/>
              <a:t>(9)信而见疑，忠而被谤。《屈原列传》  （      ）</a:t>
            </a:r>
            <a:endParaRPr sz="2800" b="1"/>
          </a:p>
          <a:p>
            <a:r>
              <a:rPr sz="2800" b="1"/>
              <a:t>(10)良将劲弩守要害之处，信臣精卒陈利兵而谁何。</a:t>
            </a:r>
            <a:r>
              <a:rPr lang="zh-CN" sz="2800" b="1"/>
              <a:t>《过秦论》</a:t>
            </a:r>
            <a:r>
              <a:rPr sz="2800" b="1"/>
              <a:t>（      ）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6462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600" b="1">
                <a:solidFill>
                  <a:schemeClr val="tx1"/>
                </a:solidFill>
              </a:rPr>
              <a:t>解释下列加点词语的意思：</a:t>
            </a:r>
            <a:endParaRPr sz="2600" b="1">
              <a:solidFill>
                <a:schemeClr val="tx1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(1)不吾知其亦已兮，苟余情其信芳。《离骚》 </a:t>
            </a:r>
            <a:r>
              <a:rPr sz="2800" b="1" u="sng">
                <a:solidFill>
                  <a:srgbClr val="FF0000"/>
                </a:solidFill>
              </a:rPr>
              <a:t> 确实，实在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(2)自可断来信，徐徐更谓之。《孔雀东南飞》   </a:t>
            </a:r>
            <a:r>
              <a:rPr sz="2800" b="1" u="sng">
                <a:solidFill>
                  <a:srgbClr val="FF0000"/>
                </a:solidFill>
              </a:rPr>
              <a:t>信：使者，送信的人，此指媒人  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(3)足以极视听之娱，信可乐也。《兰亭集序》   </a:t>
            </a:r>
            <a:r>
              <a:rPr sz="2800" b="1" u="sng">
                <a:solidFill>
                  <a:srgbClr val="FF0000"/>
                </a:solidFill>
              </a:rPr>
              <a:t>确实，实在</a:t>
            </a:r>
            <a:endParaRPr sz="2600" b="1">
              <a:solidFill>
                <a:schemeClr val="tx1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(4)余固笑而不信也。《石钟山记》                     </a:t>
            </a:r>
            <a:r>
              <a:rPr sz="2800" b="1" u="sng">
                <a:solidFill>
                  <a:srgbClr val="FF0000"/>
                </a:solidFill>
              </a:rPr>
              <a:t>相信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(5)海客谈瀛洲，烟涛微茫信难求。《梦游天姥吟留别》       </a:t>
            </a:r>
            <a:r>
              <a:rPr sz="2800" b="1" u="sng">
                <a:solidFill>
                  <a:srgbClr val="FF0000"/>
                </a:solidFill>
              </a:rPr>
              <a:t>确实、实在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(6)低眉信手续续弹，说尽心中无限事。《琵琶行》     </a:t>
            </a:r>
            <a:r>
              <a:rPr sz="2800" b="1" u="sng">
                <a:solidFill>
                  <a:srgbClr val="FF0000"/>
                </a:solidFill>
              </a:rPr>
              <a:t>随意</a:t>
            </a:r>
            <a:endParaRPr sz="2600" b="1">
              <a:solidFill>
                <a:schemeClr val="tx1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(7)仁者播其惠，信者效其忠。《谏太宗十思疏》  </a:t>
            </a:r>
            <a:r>
              <a:rPr sz="2800" b="1" u="sng">
                <a:solidFill>
                  <a:srgbClr val="FF0000"/>
                </a:solidFill>
              </a:rPr>
              <a:t>  诚信的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(8)闻之：一人飞升，仙及鸡犬。信夫！《促织》      </a:t>
            </a:r>
            <a:r>
              <a:rPr sz="2800" b="1" u="sng">
                <a:solidFill>
                  <a:srgbClr val="FF0000"/>
                </a:solidFill>
              </a:rPr>
              <a:t>确是  真</a:t>
            </a:r>
            <a:endParaRPr sz="2600" b="1">
              <a:solidFill>
                <a:schemeClr val="tx1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(9)信而见疑，忠而被谤。《屈原列传》               </a:t>
            </a:r>
            <a:r>
              <a:rPr sz="2800" b="1" u="sng">
                <a:solidFill>
                  <a:srgbClr val="FF0000"/>
                </a:solidFill>
              </a:rPr>
              <a:t>诚实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600" b="1">
                <a:solidFill>
                  <a:schemeClr val="tx1"/>
                </a:solidFill>
              </a:rPr>
              <a:t>良将劲弩守要害之处，信臣精卒陈利兵而谁何。《过秦论》</a:t>
            </a:r>
            <a:r>
              <a:rPr sz="2800" b="1" u="sng">
                <a:solidFill>
                  <a:srgbClr val="FF0000"/>
                </a:solidFill>
              </a:rPr>
              <a:t>可靠的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8462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三．【重点句子翻译】</a:t>
            </a:r>
            <a:endParaRPr lang="zh-CN" altLang="zh-CN" sz="3200" b="1"/>
          </a:p>
          <a:p>
            <a:r>
              <a:rPr lang="zh-CN" altLang="zh-CN" sz="3200" b="1"/>
              <a:t>1.群贤毕至，少长咸集。此地有崇山峻岭，茂林修竹，又有清流激湍，映带左右，引以为流觞曲水，列坐其次。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2.虽无丝竹管弦之盛，一觞一咏，亦足以畅叙幽情。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3.是日也，天朗气清，惠风和畅。仰观宇宙之大，俯察品类之盛，所以游目骋怀，足以极视听之娱，信可乐也。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96975"/>
            <a:ext cx="890016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永和九年，岁在癸丑，暮春之初，</a:t>
            </a:r>
            <a:r>
              <a:rPr sz="3200" b="1" u="sng">
                <a:solidFill>
                  <a:srgbClr val="FF0000"/>
                </a:solidFill>
              </a:rPr>
              <a:t>会</a:t>
            </a:r>
            <a:r>
              <a:rPr sz="3200" b="1"/>
              <a:t>（        ）于会稽山阴之兰亭，修禊事也。群贤</a:t>
            </a:r>
            <a:r>
              <a:rPr sz="3200" b="1" u="sng">
                <a:solidFill>
                  <a:srgbClr val="FF0000"/>
                </a:solidFill>
              </a:rPr>
              <a:t>毕</a:t>
            </a:r>
            <a:r>
              <a:rPr sz="3200" b="1"/>
              <a:t>（        ）至，少长</a:t>
            </a:r>
            <a:r>
              <a:rPr sz="3200" b="1" u="sng">
                <a:solidFill>
                  <a:srgbClr val="FF0000"/>
                </a:solidFill>
              </a:rPr>
              <a:t>咸</a:t>
            </a:r>
            <a:r>
              <a:rPr sz="3200" b="1"/>
              <a:t>（        ）集。此地有崇山峻岭，茂林</a:t>
            </a:r>
            <a:r>
              <a:rPr sz="3200" b="1" u="sng">
                <a:solidFill>
                  <a:srgbClr val="FF0000"/>
                </a:solidFill>
              </a:rPr>
              <a:t>修</a:t>
            </a:r>
            <a:r>
              <a:rPr sz="3200" b="1"/>
              <a:t>（        ）竹，又有清流激湍，</a:t>
            </a:r>
            <a:r>
              <a:rPr sz="3200" b="1" u="sng">
                <a:solidFill>
                  <a:srgbClr val="FF0000"/>
                </a:solidFill>
              </a:rPr>
              <a:t>映带</a:t>
            </a:r>
            <a:r>
              <a:rPr sz="3200" b="1"/>
              <a:t>（        ）左右，引以为流</a:t>
            </a:r>
            <a:r>
              <a:rPr sz="3200" b="1" u="sng">
                <a:solidFill>
                  <a:srgbClr val="FF0000"/>
                </a:solidFill>
              </a:rPr>
              <a:t>觞</a:t>
            </a:r>
            <a:r>
              <a:rPr sz="3200" b="1"/>
              <a:t>（        ）曲水，列坐其</a:t>
            </a:r>
            <a:r>
              <a:rPr sz="3200" b="1" u="sng">
                <a:solidFill>
                  <a:srgbClr val="FF0000"/>
                </a:solidFill>
              </a:rPr>
              <a:t>次</a:t>
            </a:r>
            <a:r>
              <a:rPr sz="3200" b="1"/>
              <a:t>（        ）。虽无丝竹管弦之</a:t>
            </a:r>
            <a:r>
              <a:rPr sz="3200" b="1" u="sng">
                <a:solidFill>
                  <a:srgbClr val="FF0000"/>
                </a:solidFill>
              </a:rPr>
              <a:t>盛</a:t>
            </a:r>
            <a:r>
              <a:rPr sz="3200" b="1"/>
              <a:t>（        ），一觞一咏，亦足以</a:t>
            </a:r>
            <a:r>
              <a:rPr sz="3200" b="1" u="sng">
                <a:solidFill>
                  <a:srgbClr val="FF0000"/>
                </a:solidFill>
              </a:rPr>
              <a:t>畅叙</a:t>
            </a:r>
            <a:r>
              <a:rPr sz="3200" b="1"/>
              <a:t>（        ）</a:t>
            </a:r>
            <a:r>
              <a:rPr sz="3200" b="1" u="sng">
                <a:solidFill>
                  <a:srgbClr val="FF0000"/>
                </a:solidFill>
              </a:rPr>
              <a:t>幽情</a:t>
            </a:r>
            <a:r>
              <a:rPr sz="3200" b="1"/>
              <a:t>（        ）。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【重点句子翻译】</a:t>
            </a:r>
            <a:endParaRPr lang="zh-CN" altLang="zh-CN" sz="2800" b="1"/>
          </a:p>
          <a:p>
            <a:r>
              <a:rPr lang="zh-CN" altLang="zh-CN" sz="2800" b="1"/>
              <a:t>1.群贤毕至，少长咸集。此地有崇山峻岭，茂林修竹，又有清流激湍，映带左右，引以为流觞曲水，列坐其次。</a:t>
            </a:r>
            <a:endParaRPr lang="zh-CN" altLang="zh-CN" sz="2800" b="1"/>
          </a:p>
          <a:p>
            <a:r>
              <a:rPr sz="2800" b="1" u="sng">
                <a:solidFill>
                  <a:srgbClr val="FF0000"/>
                </a:solidFill>
              </a:rPr>
              <a:t>翻译：众多贤士全来参加，少者老者都聚于一处。（兰亭）这地方有崇山峻岭、茂密的树林和高高的翠竹，又有清澈湍急的溪流，映衬萦绕在亭子左右，引（溪水）作为流觞的曲水，（大家）列坐在水边。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2.虽无丝竹管弦之盛，一觞一咏，亦足以畅叙幽情。</a:t>
            </a:r>
            <a:endParaRPr lang="zh-CN" altLang="zh-CN" sz="2800" b="1"/>
          </a:p>
          <a:p>
            <a:r>
              <a:rPr sz="2800" b="1" u="sng">
                <a:solidFill>
                  <a:srgbClr val="FF0000"/>
                </a:solidFill>
              </a:rPr>
              <a:t>翻译：即使没有音乐伴奏的盛况，只是饮酒赋诗，也足以酣畅地抒发深远高雅的情思。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3.是日也，天朗气清，惠风和畅。仰观宇宙之大，俯察品类之盛，所以游目骋怀，足以极视听之娱，信可乐也。</a:t>
            </a:r>
            <a:endParaRPr lang="zh-CN" altLang="zh-CN" sz="2800" b="1"/>
          </a:p>
          <a:p>
            <a:r>
              <a:rPr sz="2800" b="1" u="sng">
                <a:solidFill>
                  <a:srgbClr val="FF0000"/>
                </a:solidFill>
              </a:rPr>
              <a:t>翻译：这一天，天气晴朗，空气清新，和风阵阵，温暖舒畅。抬头观览宇宙之广大，低首细察万物之众多，借以纵目观察，开畅胸怀，足以尽情享受所见所闻的乐趣，确实是令人愉快的啊。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4.夫人之相与，俯仰一世。或取诸怀抱，悟言一室之内；或因寄所托，放浪形骸之外。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5.虽趣舍万殊，静躁不同，当其欣于所遇，暂得于己，快然自足，不知老之将至；及其所之既倦，情随事迁，感慨系之矣。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                                                                                                                                             </a:t>
            </a:r>
            <a:endParaRPr sz="3200" b="1"/>
          </a:p>
          <a:p>
            <a:r>
              <a:rPr sz="3200" b="1"/>
              <a:t>6.向之所欣，俯仰之间，已为陈迹，犹不能不以之兴怀，况修短随化，终期于尽！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16205" y="188595"/>
            <a:ext cx="8912225" cy="6431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400" b="1"/>
              <a:t>4.夫人之相与，俯仰一世。或取诸怀抱，悟言一室之内；或因寄所托，放浪形骸之外</a:t>
            </a:r>
            <a:r>
              <a:rPr sz="2800" b="1" u="sng">
                <a:solidFill>
                  <a:srgbClr val="FF0000"/>
                </a:solidFill>
              </a:rPr>
              <a:t>。</a:t>
            </a:r>
            <a:endParaRPr sz="2400" b="1"/>
          </a:p>
          <a:p>
            <a:r>
              <a:rPr sz="2400" b="1" u="sng">
                <a:solidFill>
                  <a:srgbClr val="FF0000"/>
                </a:solidFill>
              </a:rPr>
              <a:t>翻译：人们互相交往，很快便度过一生。（有的人）在室中晤谈，互相倾吐心里话；（有的人）把情怀寄托在所爱好的事物上，言行不受拘束，自由放纵。</a:t>
            </a:r>
            <a:endParaRPr sz="2400" b="1"/>
          </a:p>
          <a:p>
            <a:r>
              <a:rPr sz="2400" b="1"/>
              <a:t>5.虽趣舍万殊，静躁不同，当其欣于所遇，暂得于己，快然自足，不知老之将至；及其所之既倦，情随事迁，感慨系之矣。</a:t>
            </a:r>
            <a:endParaRPr sz="2400" b="1"/>
          </a:p>
          <a:p>
            <a:r>
              <a:rPr sz="2400" b="1" u="sng">
                <a:solidFill>
                  <a:srgbClr val="FF0000"/>
                </a:solidFill>
              </a:rPr>
              <a:t>翻译：虽然人们（对生活的）取舍千差万别，（性情也有）沉静和躁动的不同，但当他们对所接触的感到欢喜，心里一时感到自得，（就感到）高兴和满足，（竟然）没想到老年将要到来；等到他们对所得的事物已经厌倦，心情也随情况的变化而起变化，感慨就随之有所不同了。</a:t>
            </a:r>
            <a:endParaRPr sz="2400" b="1" u="sng">
              <a:solidFill>
                <a:srgbClr val="FF0000"/>
              </a:solidFill>
            </a:endParaRPr>
          </a:p>
          <a:p>
            <a:r>
              <a:rPr sz="2400" b="1"/>
              <a:t>6.向之所欣，俯仰之间，已为陈迹，犹不能不以之兴怀，况修短随化，终期于尽！</a:t>
            </a:r>
            <a:endParaRPr sz="2400" b="1"/>
          </a:p>
          <a:p>
            <a:r>
              <a:rPr sz="2400" b="1" u="sng">
                <a:solidFill>
                  <a:srgbClr val="FF0000"/>
                </a:solidFill>
              </a:rPr>
              <a:t>翻译：从前感到欢欣的，很快就成为往事，（人）尚且不能不因这些引起心中的感触，何况（人的）寿命长短听凭造化，最终归于消灭！</a:t>
            </a:r>
            <a:endParaRPr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7.每览昔人兴感之由，若合一契，未尝不临文嗟悼，不能喻之于怀。固知一死生为虚诞，齐彭殇为妄作。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8.故列叙时人，录其所述，虽世殊事异，所以兴怀，其致一也。后之览者，亦将有感于斯文。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7.每览昔人兴感之由，若合一契，未尝不临文嗟悼，不能喻之于怀。固知一死生为虚诞，齐彭殇为妄作。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（我）每当看到古人（文中）（对死生）发生感慨的原因，像符契那样相合，没有一次不对着这些文章叹息哀伤，（却）不能明了于心。（我）本来就知道把死和生等同起来的说法是不真实的，把长寿和短命等同起来的说法是虚妄之谈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8.故列叙时人，录其所述，虽世殊事异，所以兴怀，其致一也。后之览者，亦将有感于斯文。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翻译：因此（我）一一记下当时与会者（的姓名），抄录下他们所作的诗篇。即使时代不同、世事各异，（但）触发人们情怀的原因，大概是一致的。后世的读者，也将由这些诗文产生（一样的）感慨吧。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754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r>
              <a:rPr sz="2800" b="1"/>
              <a:t>1.</a:t>
            </a:r>
            <a:r>
              <a:rPr sz="2800" b="1" u="sng">
                <a:solidFill>
                  <a:srgbClr val="FF0000"/>
                </a:solidFill>
              </a:rPr>
              <a:t>王羲之</a:t>
            </a:r>
            <a:r>
              <a:rPr sz="2800" b="1"/>
              <a:t>（303—-361，一说321-379），字逸少，祖籍琅玡临沂（今属山东），后迁居会稽山阴（今浙江绍兴），东晋书法家。因曾任右军将军，世称“王右军”。东晋穆帝永和九年（353），王羲之和当时的名士谢安、孙绰等人，于三月三日在会稽郡山阴的兰亭集会。他们曲水流觞，饮酒赋诗，各抒怀抱，最后由王羲之作序篇，是为《兰亭集序》。</a:t>
            </a:r>
            <a:endParaRPr sz="2800" b="1"/>
          </a:p>
          <a:p>
            <a:r>
              <a:rPr sz="2800" b="1"/>
              <a:t>2.</a:t>
            </a:r>
            <a:r>
              <a:rPr sz="2800" b="1" u="sng">
                <a:solidFill>
                  <a:srgbClr val="FF0000"/>
                </a:solidFill>
              </a:rPr>
              <a:t>修禊</a:t>
            </a:r>
            <a:r>
              <a:rPr sz="2800" b="1"/>
              <a:t>：古代民俗，于农历三月上旬的已日（三国魏以后始固定为三月初三）到水边嬉戏，以祓除不祥，称为“修禊”。</a:t>
            </a:r>
            <a:endParaRPr sz="2800" b="1"/>
          </a:p>
          <a:p>
            <a:r>
              <a:rPr sz="2800" b="1"/>
              <a:t>3.</a:t>
            </a:r>
            <a:r>
              <a:rPr sz="2800" b="1" u="sng">
                <a:solidFill>
                  <a:srgbClr val="FF0000"/>
                </a:solidFill>
              </a:rPr>
              <a:t>契</a:t>
            </a:r>
            <a:r>
              <a:rPr sz="2800" b="1"/>
              <a:t>，即符契，古代符信的一种，以金玉竹木等制成，上刻文字，分成两半，合在一起可为凭验。</a:t>
            </a:r>
            <a:endParaRPr sz="2800" b="1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47600" y="10553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79705" y="764540"/>
            <a:ext cx="887603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永和九年，岁在癸丑，暮春之初，</a:t>
            </a:r>
            <a:r>
              <a:rPr sz="3200" b="1" u="sng">
                <a:solidFill>
                  <a:srgbClr val="FF0000"/>
                </a:solidFill>
              </a:rPr>
              <a:t>会（集会）</a:t>
            </a:r>
            <a:r>
              <a:rPr sz="3200" b="1"/>
              <a:t>于会稽山阴之兰亭，修禊事也。群贤</a:t>
            </a:r>
            <a:r>
              <a:rPr sz="3200" b="1" u="sng">
                <a:solidFill>
                  <a:srgbClr val="FF0000"/>
                </a:solidFill>
              </a:rPr>
              <a:t>毕（全，都）</a:t>
            </a:r>
            <a:r>
              <a:rPr sz="3200" b="1"/>
              <a:t>至，少长</a:t>
            </a:r>
            <a:r>
              <a:rPr sz="3200" b="1" u="sng">
                <a:solidFill>
                  <a:srgbClr val="FF0000"/>
                </a:solidFill>
              </a:rPr>
              <a:t>咸（全，都）</a:t>
            </a:r>
            <a:r>
              <a:rPr sz="3200" b="1"/>
              <a:t>集。此地有崇山峻岭，茂林</a:t>
            </a:r>
            <a:r>
              <a:rPr sz="3200" b="1" u="sng">
                <a:solidFill>
                  <a:srgbClr val="FF0000"/>
                </a:solidFill>
              </a:rPr>
              <a:t>修（高高的）</a:t>
            </a:r>
            <a:r>
              <a:rPr sz="3200" b="1"/>
              <a:t>竹，又有清流激湍，</a:t>
            </a:r>
            <a:r>
              <a:rPr sz="3200" b="1" u="sng">
                <a:solidFill>
                  <a:srgbClr val="FF0000"/>
                </a:solidFill>
              </a:rPr>
              <a:t>映带（景物互相衬托）</a:t>
            </a:r>
            <a:r>
              <a:rPr sz="3200" b="1"/>
              <a:t>左右，引以为流</a:t>
            </a:r>
            <a:r>
              <a:rPr sz="3200" b="1" u="sng">
                <a:solidFill>
                  <a:srgbClr val="FF0000"/>
                </a:solidFill>
              </a:rPr>
              <a:t>觞（酒杯）</a:t>
            </a:r>
            <a:r>
              <a:rPr sz="3200" b="1"/>
              <a:t>曲水，列坐其</a:t>
            </a:r>
            <a:r>
              <a:rPr sz="3200" b="1" u="sng">
                <a:solidFill>
                  <a:srgbClr val="FF0000"/>
                </a:solidFill>
              </a:rPr>
              <a:t>次（旁边）</a:t>
            </a:r>
            <a:r>
              <a:rPr sz="3200" b="1"/>
              <a:t>。虽无丝竹管弦之</a:t>
            </a:r>
            <a:r>
              <a:rPr sz="3200" b="1" u="sng">
                <a:solidFill>
                  <a:srgbClr val="FF0000"/>
                </a:solidFill>
              </a:rPr>
              <a:t>盛（盛况）</a:t>
            </a:r>
            <a:r>
              <a:rPr sz="3200" b="1"/>
              <a:t>，一觞一咏，亦足以</a:t>
            </a:r>
            <a:r>
              <a:rPr sz="3200" b="1" u="sng">
                <a:solidFill>
                  <a:srgbClr val="FF0000"/>
                </a:solidFill>
              </a:rPr>
              <a:t>畅叙（ 酣畅地抒发）幽情（深远高雅的情思）</a:t>
            </a:r>
            <a:r>
              <a:rPr sz="3200" b="1"/>
              <a:t>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424815" y="908685"/>
            <a:ext cx="828357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 u="sng">
                <a:solidFill>
                  <a:srgbClr val="FF0000"/>
                </a:solidFill>
              </a:rPr>
              <a:t>是</a:t>
            </a:r>
            <a:r>
              <a:rPr sz="3200" b="1"/>
              <a:t>（        ）日也，天朗气清，</a:t>
            </a:r>
            <a:r>
              <a:rPr sz="3200" b="1" u="sng">
                <a:solidFill>
                  <a:srgbClr val="FF0000"/>
                </a:solidFill>
              </a:rPr>
              <a:t>惠风（        ）</a:t>
            </a:r>
            <a:r>
              <a:rPr sz="3200" b="1"/>
              <a:t>和畅。仰观宇宙之大，</a:t>
            </a:r>
            <a:r>
              <a:rPr sz="3200" b="1" u="sng">
                <a:solidFill>
                  <a:srgbClr val="FF0000"/>
                </a:solidFill>
              </a:rPr>
              <a:t>俯</a:t>
            </a:r>
            <a:r>
              <a:rPr sz="3200" b="1"/>
              <a:t>（        ）察</a:t>
            </a:r>
            <a:r>
              <a:rPr sz="3200" b="1" u="sng">
                <a:solidFill>
                  <a:srgbClr val="FF0000"/>
                </a:solidFill>
              </a:rPr>
              <a:t>品类</a:t>
            </a:r>
            <a:r>
              <a:rPr sz="3200" b="1"/>
              <a:t>（        ）之</a:t>
            </a:r>
            <a:r>
              <a:rPr sz="3200" b="1" u="sng">
                <a:solidFill>
                  <a:srgbClr val="FF0000"/>
                </a:solidFill>
              </a:rPr>
              <a:t>盛</a:t>
            </a:r>
            <a:r>
              <a:rPr sz="3200" b="1"/>
              <a:t>（        ），所以游目</a:t>
            </a:r>
            <a:r>
              <a:rPr sz="3200" b="1" u="sng">
                <a:solidFill>
                  <a:srgbClr val="FF0000"/>
                </a:solidFill>
              </a:rPr>
              <a:t>骋</a:t>
            </a:r>
            <a:r>
              <a:rPr sz="3200" b="1"/>
              <a:t>（        ）怀，足以极视听之娱，</a:t>
            </a:r>
            <a:r>
              <a:rPr sz="3200" b="1" u="sng">
                <a:solidFill>
                  <a:srgbClr val="FF0000"/>
                </a:solidFill>
              </a:rPr>
              <a:t>信</a:t>
            </a:r>
            <a:r>
              <a:rPr sz="3200" b="1"/>
              <a:t>（        ）可乐也。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4965" y="692785"/>
            <a:ext cx="827595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 u="sng">
                <a:solidFill>
                  <a:srgbClr val="FF0000"/>
                </a:solidFill>
              </a:rPr>
              <a:t>是（这）</a:t>
            </a:r>
            <a:r>
              <a:rPr sz="3200" b="1"/>
              <a:t>日也，天朗气清，</a:t>
            </a:r>
            <a:r>
              <a:rPr sz="3200" b="1" u="sng">
                <a:solidFill>
                  <a:srgbClr val="FF0000"/>
                </a:solidFill>
              </a:rPr>
              <a:t>惠风（和风）</a:t>
            </a:r>
            <a:r>
              <a:rPr sz="3200" b="1"/>
              <a:t>和畅。仰观宇宙之大，</a:t>
            </a:r>
            <a:r>
              <a:rPr sz="3200" b="1" u="sng">
                <a:solidFill>
                  <a:srgbClr val="FF0000"/>
                </a:solidFill>
              </a:rPr>
              <a:t>俯（低首）</a:t>
            </a:r>
            <a:r>
              <a:rPr sz="3200" b="1"/>
              <a:t>察</a:t>
            </a:r>
            <a:r>
              <a:rPr sz="3200" b="1" u="sng">
                <a:solidFill>
                  <a:srgbClr val="FF0000"/>
                </a:solidFill>
              </a:rPr>
              <a:t>品类（自然界的万物）</a:t>
            </a:r>
            <a:r>
              <a:rPr sz="3200" b="1"/>
              <a:t>之</a:t>
            </a:r>
            <a:r>
              <a:rPr sz="3200" b="1" u="sng">
                <a:solidFill>
                  <a:srgbClr val="FF0000"/>
                </a:solidFill>
              </a:rPr>
              <a:t>盛（众多）</a:t>
            </a:r>
            <a:r>
              <a:rPr sz="3200" b="1"/>
              <a:t>，所以游目</a:t>
            </a:r>
            <a:r>
              <a:rPr sz="3200" b="1" u="sng">
                <a:solidFill>
                  <a:srgbClr val="FF0000"/>
                </a:solidFill>
              </a:rPr>
              <a:t>骋（开畅、舒展）</a:t>
            </a:r>
            <a:r>
              <a:rPr sz="3200" b="1"/>
              <a:t>怀，足以极视听之娱，</a:t>
            </a:r>
            <a:r>
              <a:rPr sz="3200" b="1" u="sng">
                <a:solidFill>
                  <a:srgbClr val="FF0000"/>
                </a:solidFill>
              </a:rPr>
              <a:t>信（确实）</a:t>
            </a:r>
            <a:r>
              <a:rPr sz="3200" b="1"/>
              <a:t>可乐也。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夫人之</a:t>
            </a:r>
            <a:r>
              <a:rPr sz="3200" b="1" u="sng">
                <a:solidFill>
                  <a:srgbClr val="FF0000"/>
                </a:solidFill>
              </a:rPr>
              <a:t>相与</a:t>
            </a:r>
            <a:r>
              <a:rPr sz="3200" b="1"/>
              <a:t>（        ），</a:t>
            </a:r>
            <a:r>
              <a:rPr sz="3200" b="1" u="sng">
                <a:solidFill>
                  <a:srgbClr val="FF0000"/>
                </a:solidFill>
              </a:rPr>
              <a:t>俯仰</a:t>
            </a:r>
            <a:r>
              <a:rPr sz="3200" b="1"/>
              <a:t>（        ）一世。或取</a:t>
            </a:r>
            <a:r>
              <a:rPr sz="3200" b="1" u="sng">
                <a:solidFill>
                  <a:srgbClr val="FF0000"/>
                </a:solidFill>
              </a:rPr>
              <a:t>诸</a:t>
            </a:r>
            <a:r>
              <a:rPr sz="3200" b="1"/>
              <a:t>（        ）</a:t>
            </a:r>
            <a:r>
              <a:rPr sz="3200" b="1" u="sng">
                <a:solidFill>
                  <a:srgbClr val="FF0000"/>
                </a:solidFill>
              </a:rPr>
              <a:t>怀抱</a:t>
            </a:r>
            <a:r>
              <a:rPr sz="3200" b="1"/>
              <a:t>（        ），</a:t>
            </a:r>
            <a:r>
              <a:rPr sz="3200" b="1" u="sng">
                <a:solidFill>
                  <a:srgbClr val="FF0000"/>
                </a:solidFill>
              </a:rPr>
              <a:t>悟</a:t>
            </a:r>
            <a:r>
              <a:rPr sz="3200" b="1"/>
              <a:t>（        ）言一室之内；或因寄所托，</a:t>
            </a:r>
            <a:r>
              <a:rPr sz="3200" b="1" u="sng">
                <a:solidFill>
                  <a:srgbClr val="FF0000"/>
                </a:solidFill>
              </a:rPr>
              <a:t>放浪形骸</a:t>
            </a:r>
            <a:r>
              <a:rPr sz="3200" b="1"/>
              <a:t>（        ）之外。虽</a:t>
            </a:r>
            <a:r>
              <a:rPr sz="3200" b="1" u="sng">
                <a:solidFill>
                  <a:srgbClr val="FF0000"/>
                </a:solidFill>
              </a:rPr>
              <a:t>趣</a:t>
            </a:r>
            <a:r>
              <a:rPr sz="3200" b="1"/>
              <a:t>（        ）舍万殊，静躁（        ）不同，当其欣于所遇，暂</a:t>
            </a:r>
            <a:r>
              <a:rPr sz="3200" b="1" u="sng">
                <a:solidFill>
                  <a:srgbClr val="FF0000"/>
                </a:solidFill>
              </a:rPr>
              <a:t>得</a:t>
            </a:r>
            <a:r>
              <a:rPr sz="3200" b="1"/>
              <a:t>（        ）于己，</a:t>
            </a:r>
            <a:r>
              <a:rPr sz="3200" b="1" u="sng">
                <a:solidFill>
                  <a:srgbClr val="FF0000"/>
                </a:solidFill>
              </a:rPr>
              <a:t>快然自足</a:t>
            </a:r>
            <a:r>
              <a:rPr sz="3200" b="1"/>
              <a:t>（        ），不知老</a:t>
            </a:r>
            <a:r>
              <a:rPr sz="3200" b="1" u="sng">
                <a:solidFill>
                  <a:srgbClr val="FF0000"/>
                </a:solidFill>
              </a:rPr>
              <a:t>之</a:t>
            </a:r>
            <a:r>
              <a:rPr sz="3200" b="1"/>
              <a:t>（        ）将至；及其所</a:t>
            </a:r>
            <a:r>
              <a:rPr sz="3200" b="1" u="sng">
                <a:solidFill>
                  <a:srgbClr val="FF0000"/>
                </a:solidFill>
              </a:rPr>
              <a:t>之</a:t>
            </a:r>
            <a:r>
              <a:rPr sz="3200" b="1"/>
              <a:t>（        ）既</a:t>
            </a:r>
            <a:r>
              <a:rPr sz="3200" b="1" u="sng">
                <a:solidFill>
                  <a:srgbClr val="FF0000"/>
                </a:solidFill>
              </a:rPr>
              <a:t>倦</a:t>
            </a:r>
            <a:r>
              <a:rPr sz="3200" b="1"/>
              <a:t>（        ），情随事</a:t>
            </a:r>
            <a:r>
              <a:rPr sz="3200" b="1" u="sng">
                <a:solidFill>
                  <a:srgbClr val="FF0000"/>
                </a:solidFill>
              </a:rPr>
              <a:t>迁</a:t>
            </a:r>
            <a:r>
              <a:rPr sz="3200" b="1"/>
              <a:t>（        ），感慨</a:t>
            </a:r>
            <a:r>
              <a:rPr sz="3200" b="1" u="sng">
                <a:solidFill>
                  <a:srgbClr val="FF0000"/>
                </a:solidFill>
              </a:rPr>
              <a:t>系</a:t>
            </a:r>
            <a:r>
              <a:rPr sz="3200" b="1"/>
              <a:t>（        ）之矣。</a:t>
            </a:r>
            <a:r>
              <a:rPr sz="3200" b="1" u="sng">
                <a:solidFill>
                  <a:srgbClr val="FF0000"/>
                </a:solidFill>
              </a:rPr>
              <a:t>向</a:t>
            </a:r>
            <a:r>
              <a:rPr sz="3200" b="1"/>
              <a:t>（        ）之所欣，俯仰之间，已为陈迹，</a:t>
            </a:r>
            <a:r>
              <a:rPr sz="3200" b="1" u="sng">
                <a:solidFill>
                  <a:srgbClr val="FF0000"/>
                </a:solidFill>
              </a:rPr>
              <a:t>犹</a:t>
            </a:r>
            <a:r>
              <a:rPr sz="3200" b="1"/>
              <a:t>（        ）不能不</a:t>
            </a:r>
            <a:r>
              <a:rPr sz="3200" b="1" u="sng">
                <a:solidFill>
                  <a:srgbClr val="FF0000"/>
                </a:solidFill>
              </a:rPr>
              <a:t>以</a:t>
            </a:r>
            <a:r>
              <a:rPr sz="3200" b="1"/>
              <a:t>（        ）之</a:t>
            </a:r>
            <a:r>
              <a:rPr sz="3200" b="1" u="sng">
                <a:solidFill>
                  <a:srgbClr val="FF0000"/>
                </a:solidFill>
              </a:rPr>
              <a:t>兴</a:t>
            </a:r>
            <a:r>
              <a:rPr sz="3200" b="1"/>
              <a:t>（        ）怀，况</a:t>
            </a:r>
            <a:r>
              <a:rPr sz="3200" b="1" u="sng">
                <a:solidFill>
                  <a:srgbClr val="FF0000"/>
                </a:solidFill>
              </a:rPr>
              <a:t>修</a:t>
            </a:r>
            <a:r>
              <a:rPr sz="3200" b="1"/>
              <a:t>（        ）短随</a:t>
            </a:r>
            <a:r>
              <a:rPr sz="3200" b="1" u="sng">
                <a:solidFill>
                  <a:srgbClr val="FF0000"/>
                </a:solidFill>
              </a:rPr>
              <a:t>化</a:t>
            </a:r>
            <a:r>
              <a:rPr sz="3200" b="1"/>
              <a:t>（        ），终</a:t>
            </a:r>
            <a:r>
              <a:rPr sz="3200" b="1" u="sng">
                <a:solidFill>
                  <a:srgbClr val="FF0000"/>
                </a:solidFill>
              </a:rPr>
              <a:t>期</a:t>
            </a:r>
            <a:r>
              <a:rPr sz="3200" b="1"/>
              <a:t>（        ）于尽！古人云：“死生亦大矣。”岂不痛哉！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83412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</a:t>
            </a:r>
            <a:r>
              <a:rPr sz="3200" b="1"/>
              <a:t>夫人之相</a:t>
            </a:r>
            <a:r>
              <a:rPr sz="3200" b="1" u="sng">
                <a:solidFill>
                  <a:srgbClr val="FF0000"/>
                </a:solidFill>
              </a:rPr>
              <a:t>与（互相交往）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俯仰（一俯一仰之间，比喻时间短暂）</a:t>
            </a:r>
            <a:r>
              <a:rPr sz="3200" b="1"/>
              <a:t>一世。或取</a:t>
            </a:r>
            <a:r>
              <a:rPr sz="3200" b="1" u="sng">
                <a:solidFill>
                  <a:srgbClr val="FF0000"/>
                </a:solidFill>
              </a:rPr>
              <a:t>诸（相当于“之于”）怀抱（心怀）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悟（同“晤” 面对）</a:t>
            </a:r>
            <a:r>
              <a:rPr sz="3200" b="1"/>
              <a:t>言一室之内；或因寄所托，</a:t>
            </a:r>
            <a:r>
              <a:rPr sz="3200" b="1" u="sng">
                <a:solidFill>
                  <a:srgbClr val="FF0000"/>
                </a:solidFill>
              </a:rPr>
              <a:t>放浪形骸（放纵、不受拘束）</a:t>
            </a:r>
            <a:r>
              <a:rPr sz="3200" b="1"/>
              <a:t>之外。虽</a:t>
            </a:r>
            <a:r>
              <a:rPr sz="3200" b="1" u="sng">
                <a:solidFill>
                  <a:srgbClr val="FF0000"/>
                </a:solidFill>
              </a:rPr>
              <a:t>趣（趣，同“取”）</a:t>
            </a:r>
            <a:r>
              <a:rPr sz="3200" b="1"/>
              <a:t>舍万殊，静</a:t>
            </a:r>
            <a:r>
              <a:rPr sz="3200" b="1" u="sng">
                <a:solidFill>
                  <a:srgbClr val="FF0000"/>
                </a:solidFill>
              </a:rPr>
              <a:t>躁（动）</a:t>
            </a:r>
            <a:r>
              <a:rPr sz="3200" b="1"/>
              <a:t>不同，当其欣于所遇，暂</a:t>
            </a:r>
            <a:r>
              <a:rPr sz="3200" b="1" u="sng">
                <a:solidFill>
                  <a:srgbClr val="FF0000"/>
                </a:solidFill>
              </a:rPr>
              <a:t>得（自得）</a:t>
            </a:r>
            <a:r>
              <a:rPr sz="3200" b="1"/>
              <a:t>于己，快然</a:t>
            </a:r>
            <a:r>
              <a:rPr sz="3200" b="1" u="sng">
                <a:solidFill>
                  <a:srgbClr val="FF0000"/>
                </a:solidFill>
              </a:rPr>
              <a:t>自足（感到）高兴和满足）</a:t>
            </a:r>
            <a:r>
              <a:rPr sz="3200" b="1"/>
              <a:t>，不知老</a:t>
            </a:r>
            <a:r>
              <a:rPr sz="3200" b="1" u="sng">
                <a:solidFill>
                  <a:srgbClr val="FF0000"/>
                </a:solidFill>
              </a:rPr>
              <a:t>之（主谓之间，取独）</a:t>
            </a:r>
            <a:r>
              <a:rPr sz="3200" b="1"/>
              <a:t>将至；及其所</a:t>
            </a:r>
            <a:r>
              <a:rPr sz="3200" b="1" u="sng">
                <a:solidFill>
                  <a:srgbClr val="FF0000"/>
                </a:solidFill>
              </a:rPr>
              <a:t>之（求得）</a:t>
            </a:r>
            <a:r>
              <a:rPr sz="3200" b="1"/>
              <a:t>既</a:t>
            </a:r>
            <a:r>
              <a:rPr sz="3200" b="1" u="sng">
                <a:solidFill>
                  <a:srgbClr val="FF0000"/>
                </a:solidFill>
              </a:rPr>
              <a:t>倦（厌倦）</a:t>
            </a:r>
            <a:r>
              <a:rPr sz="3200" b="1"/>
              <a:t>，情随事</a:t>
            </a:r>
            <a:r>
              <a:rPr sz="3200" b="1" u="sng">
                <a:solidFill>
                  <a:srgbClr val="FF0000"/>
                </a:solidFill>
              </a:rPr>
              <a:t>迁（变化）</a:t>
            </a:r>
            <a:r>
              <a:rPr sz="3200" b="1"/>
              <a:t>，感慨</a:t>
            </a:r>
            <a:r>
              <a:rPr sz="3200" b="1" u="sng">
                <a:solidFill>
                  <a:srgbClr val="FF0000"/>
                </a:solidFill>
              </a:rPr>
              <a:t>系（连接）</a:t>
            </a:r>
            <a:r>
              <a:rPr sz="3200" b="1"/>
              <a:t>之矣。</a:t>
            </a:r>
            <a:r>
              <a:rPr sz="3200" b="1" u="sng">
                <a:solidFill>
                  <a:srgbClr val="FF0000"/>
                </a:solidFill>
              </a:rPr>
              <a:t>向（从前）</a:t>
            </a:r>
            <a:r>
              <a:rPr sz="3200" b="1"/>
              <a:t>之所欣，俯仰之间，已为陈迹，</a:t>
            </a:r>
            <a:r>
              <a:rPr sz="3200" b="1" u="sng">
                <a:solidFill>
                  <a:srgbClr val="FF0000"/>
                </a:solidFill>
              </a:rPr>
              <a:t>犹（尚且）</a:t>
            </a:r>
            <a:r>
              <a:rPr sz="3200" b="1"/>
              <a:t>不能不</a:t>
            </a:r>
            <a:r>
              <a:rPr sz="3200" b="1" u="sng">
                <a:solidFill>
                  <a:srgbClr val="FF0000"/>
                </a:solidFill>
              </a:rPr>
              <a:t>以（因）</a:t>
            </a:r>
            <a:r>
              <a:rPr sz="3200" b="1"/>
              <a:t>之</a:t>
            </a:r>
            <a:r>
              <a:rPr sz="3200" b="1" u="sng">
                <a:solidFill>
                  <a:srgbClr val="FF0000"/>
                </a:solidFill>
              </a:rPr>
              <a:t>兴（发生、引起）</a:t>
            </a:r>
            <a:r>
              <a:rPr sz="3200" b="1"/>
              <a:t>怀，况</a:t>
            </a:r>
            <a:r>
              <a:rPr sz="3200" b="1" u="sng">
                <a:solidFill>
                  <a:srgbClr val="FF0000"/>
                </a:solidFill>
              </a:rPr>
              <a:t>修（长）</a:t>
            </a:r>
            <a:r>
              <a:rPr sz="3200" b="1"/>
              <a:t>短随</a:t>
            </a:r>
            <a:r>
              <a:rPr sz="3200" b="1" u="sng">
                <a:solidFill>
                  <a:srgbClr val="FF0000"/>
                </a:solidFill>
              </a:rPr>
              <a:t>化（指自然）</a:t>
            </a:r>
            <a:r>
              <a:rPr sz="3200" b="1"/>
              <a:t>，终</a:t>
            </a:r>
            <a:r>
              <a:rPr sz="3200" b="1" u="sng">
                <a:solidFill>
                  <a:srgbClr val="FF0000"/>
                </a:solidFill>
              </a:rPr>
              <a:t>期（归结）</a:t>
            </a:r>
            <a:r>
              <a:rPr sz="3200" b="1"/>
              <a:t>于尽！古人云：“死生亦大矣。”岂不痛哉！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每</a:t>
            </a:r>
            <a:r>
              <a:rPr sz="3200" b="1" u="sng">
                <a:solidFill>
                  <a:srgbClr val="FF0000"/>
                </a:solidFill>
              </a:rPr>
              <a:t>览</a:t>
            </a:r>
            <a:r>
              <a:rPr sz="3200" b="1"/>
              <a:t>（        ）昔人兴感之</a:t>
            </a:r>
            <a:r>
              <a:rPr sz="3200" b="1" u="sng">
                <a:solidFill>
                  <a:srgbClr val="FF0000"/>
                </a:solidFill>
              </a:rPr>
              <a:t>由</a:t>
            </a:r>
            <a:r>
              <a:rPr sz="3200" b="1"/>
              <a:t>（        ），若合一契，未尝不</a:t>
            </a:r>
            <a:r>
              <a:rPr sz="3200" b="1" u="sng">
                <a:solidFill>
                  <a:srgbClr val="FF0000"/>
                </a:solidFill>
              </a:rPr>
              <a:t>临</a:t>
            </a:r>
            <a:r>
              <a:rPr sz="3200" b="1"/>
              <a:t>（        ）文嗟</a:t>
            </a:r>
            <a:r>
              <a:rPr sz="3200" b="1" u="sng">
                <a:solidFill>
                  <a:srgbClr val="FF0000"/>
                </a:solidFill>
              </a:rPr>
              <a:t>悼</a:t>
            </a:r>
            <a:r>
              <a:rPr sz="3200" b="1"/>
              <a:t>（        ），不能</a:t>
            </a:r>
            <a:r>
              <a:rPr sz="3200" b="1" u="sng">
                <a:solidFill>
                  <a:srgbClr val="FF0000"/>
                </a:solidFill>
              </a:rPr>
              <a:t>喻</a:t>
            </a:r>
            <a:r>
              <a:rPr sz="3200" b="1"/>
              <a:t>（        ）之于怀。</a:t>
            </a:r>
            <a:r>
              <a:rPr sz="3200" b="1" u="sng">
                <a:solidFill>
                  <a:srgbClr val="FF0000"/>
                </a:solidFill>
              </a:rPr>
              <a:t>固</a:t>
            </a:r>
            <a:r>
              <a:rPr sz="3200" b="1"/>
              <a:t>（        ）知</a:t>
            </a:r>
            <a:r>
              <a:rPr sz="3200" b="1" u="sng">
                <a:solidFill>
                  <a:srgbClr val="FF0000"/>
                </a:solidFill>
              </a:rPr>
              <a:t>一</a:t>
            </a:r>
            <a:r>
              <a:rPr sz="3200" b="1"/>
              <a:t>（        ）死生为</a:t>
            </a:r>
            <a:r>
              <a:rPr sz="3200" b="1" u="sng">
                <a:solidFill>
                  <a:srgbClr val="FF0000"/>
                </a:solidFill>
              </a:rPr>
              <a:t>虚诞</a:t>
            </a:r>
            <a:r>
              <a:rPr sz="3200" b="1"/>
              <a:t>（        ），</a:t>
            </a:r>
            <a:r>
              <a:rPr sz="3200" b="1" u="sng">
                <a:solidFill>
                  <a:srgbClr val="FF0000"/>
                </a:solidFill>
              </a:rPr>
              <a:t>齐</a:t>
            </a:r>
            <a:r>
              <a:rPr sz="3200" b="1"/>
              <a:t>（        ）彭</a:t>
            </a:r>
            <a:r>
              <a:rPr sz="3200" b="1" u="sng">
                <a:solidFill>
                  <a:srgbClr val="FF0000"/>
                </a:solidFill>
              </a:rPr>
              <a:t>殇</a:t>
            </a:r>
            <a:r>
              <a:rPr sz="3200" b="1"/>
              <a:t>（        ）为</a:t>
            </a:r>
            <a:r>
              <a:rPr sz="3200" b="1" u="sng">
                <a:solidFill>
                  <a:srgbClr val="FF0000"/>
                </a:solidFill>
              </a:rPr>
              <a:t>妄作</a:t>
            </a:r>
            <a:r>
              <a:rPr sz="3200" b="1"/>
              <a:t>（        ）。后之视今，亦犹今之视昔，悲夫！故列叙时人，录其所述，虽世殊事异，</a:t>
            </a:r>
            <a:r>
              <a:rPr sz="3200" b="1" u="sng">
                <a:solidFill>
                  <a:srgbClr val="FF0000"/>
                </a:solidFill>
              </a:rPr>
              <a:t>所以</a:t>
            </a:r>
            <a:r>
              <a:rPr sz="3200" b="1"/>
              <a:t>（        ）兴怀，其</a:t>
            </a:r>
            <a:r>
              <a:rPr sz="3200" b="1" u="sng">
                <a:solidFill>
                  <a:srgbClr val="FF0000"/>
                </a:solidFill>
              </a:rPr>
              <a:t>致</a:t>
            </a:r>
            <a:r>
              <a:rPr sz="3200" b="1"/>
              <a:t>（        ）一也。后之</a:t>
            </a:r>
            <a:r>
              <a:rPr sz="3200" b="1" u="sng">
                <a:solidFill>
                  <a:srgbClr val="FF0000"/>
                </a:solidFill>
              </a:rPr>
              <a:t>览</a:t>
            </a:r>
            <a:r>
              <a:rPr sz="3200" b="1"/>
              <a:t>（        ）者，亦将有感于</a:t>
            </a:r>
            <a:r>
              <a:rPr sz="3200" b="1" u="sng">
                <a:solidFill>
                  <a:srgbClr val="FF0000"/>
                </a:solidFill>
              </a:rPr>
              <a:t>斯</a:t>
            </a:r>
            <a:r>
              <a:rPr sz="3200" b="1"/>
              <a:t>（        ）文。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211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0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2021-11-09T10:12:58.144</cp:lastPrinted>
  <dcterms:created xsi:type="dcterms:W3CDTF">2021-11-09T10:12:58Z</dcterms:created>
  <dcterms:modified xsi:type="dcterms:W3CDTF">2021-11-09T02:12:58Z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