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23" r:id="rId2"/>
    <p:sldId id="612" r:id="rId3"/>
    <p:sldId id="553" r:id="rId4"/>
    <p:sldId id="580" r:id="rId5"/>
    <p:sldId id="616" r:id="rId6"/>
    <p:sldId id="610" r:id="rId7"/>
    <p:sldId id="598" r:id="rId8"/>
    <p:sldId id="601" r:id="rId9"/>
    <p:sldId id="602" r:id="rId10"/>
    <p:sldId id="613" r:id="rId11"/>
    <p:sldId id="614" r:id="rId12"/>
    <p:sldId id="621" r:id="rId13"/>
    <p:sldId id="603" r:id="rId14"/>
    <p:sldId id="615" r:id="rId15"/>
    <p:sldId id="622" r:id="rId16"/>
    <p:sldId id="624" r:id="rId17"/>
    <p:sldId id="604" r:id="rId18"/>
    <p:sldId id="623" r:id="rId19"/>
    <p:sldId id="607" r:id="rId20"/>
    <p:sldId id="608" r:id="rId21"/>
    <p:sldId id="609" r:id="rId22"/>
    <p:sldId id="611" r:id="rId23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72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2021-11-11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149842" y="1131590"/>
            <a:ext cx="5724636" cy="7681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7200" kern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迷 娘（之一）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cs typeface="Kaiti SC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968044" y="2187488"/>
            <a:ext cx="2088232" cy="50405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教学课件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1995686"/>
            <a:ext cx="55446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/>
        </p:nvSpPr>
        <p:spPr>
          <a:xfrm>
            <a:off x="2843808" y="388486"/>
            <a:ext cx="2376264" cy="3240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0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外国作家作品研习</a:t>
            </a:r>
            <a:endParaRPr lang="zh-CN" altLang="en-US" sz="20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8" name="Text Box 4"/>
          <p:cNvSpPr txBox="1">
            <a:spLocks noChangeArrowheads="1"/>
          </p:cNvSpPr>
          <p:nvPr/>
        </p:nvSpPr>
        <p:spPr bwMode="auto">
          <a:xfrm>
            <a:off x="4283968" y="3496771"/>
            <a:ext cx="4353582" cy="131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defTabSz="1012825">
              <a:defRPr sz="1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</a:rPr>
              <a:t>    意大利的典型建筑特点，富丽堂皇，气派典雅。这是迷</a:t>
            </a:r>
            <a:r>
              <a:rPr lang="zh-CN" altLang="en-US">
                <a:solidFill>
                  <a:srgbClr val="FF0000"/>
                </a:solidFill>
              </a:rPr>
              <a:t>娘幼年时生活</a:t>
            </a:r>
            <a:r>
              <a:rPr lang="zh-CN" altLang="en-US" smtClean="0">
                <a:solidFill>
                  <a:srgbClr val="FF0000"/>
                </a:solidFill>
              </a:rPr>
              <a:t>的环境，</a:t>
            </a:r>
            <a:r>
              <a:rPr lang="zh-CN" altLang="en-US">
                <a:solidFill>
                  <a:srgbClr val="FF0000"/>
                </a:solidFill>
              </a:rPr>
              <a:t>思乡的感情也更加强烈。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5"/>
            <a:ext cx="1214275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 smtClean="0"/>
              <a:t>第二章节：</a:t>
            </a:r>
            <a:endParaRPr lang="zh-CN" altLang="en-US" sz="180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971600" y="1923678"/>
            <a:ext cx="2924154" cy="23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可知道那所房子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，圆柱成行，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，居室宽敞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姑娘？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那所房子？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699792" y="2283718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15616" y="257175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15616" y="293179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009" y="1034590"/>
            <a:ext cx="2516924" cy="159926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65915" y="2139702"/>
            <a:ext cx="2188504" cy="1224137"/>
            <a:chOff x="4065915" y="2139702"/>
            <a:chExt cx="2188504" cy="1224137"/>
          </a:xfrm>
        </p:grpSpPr>
        <p:sp>
          <p:nvSpPr>
            <p:cNvPr id="2" name="矩形 1"/>
            <p:cNvSpPr/>
            <p:nvPr/>
          </p:nvSpPr>
          <p:spPr>
            <a:xfrm>
              <a:off x="4065915" y="2139702"/>
              <a:ext cx="2188504" cy="114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大理石</a:t>
              </a:r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雕塑仿佛也被迷娘的身世所打动，深情地加以</a:t>
              </a:r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慰问。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4065915" y="2139703"/>
              <a:ext cx="2090261" cy="1224136"/>
            </a:xfrm>
            <a:prstGeom prst="wedgeRoundRectCallout">
              <a:avLst>
                <a:gd name="adj1" fmla="val -61276"/>
                <a:gd name="adj2" fmla="val 21559"/>
                <a:gd name="adj3" fmla="val 16667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8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9" name="Text Box 5"/>
          <p:cNvSpPr txBox="1">
            <a:spLocks noChangeArrowheads="1"/>
          </p:cNvSpPr>
          <p:nvPr/>
        </p:nvSpPr>
        <p:spPr bwMode="auto">
          <a:xfrm>
            <a:off x="4860032" y="3363838"/>
            <a:ext cx="4001809" cy="118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defTabSz="1012825">
              <a:defRPr sz="1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</a:rPr>
              <a:t>    道路</a:t>
            </a:r>
            <a:r>
              <a:rPr lang="zh-CN" altLang="en-US" sz="1600">
                <a:solidFill>
                  <a:srgbClr val="FF0000"/>
                </a:solidFill>
              </a:rPr>
              <a:t>景象</a:t>
            </a:r>
            <a:r>
              <a:rPr lang="zh-CN" altLang="en-US" sz="1600" smtClean="0">
                <a:solidFill>
                  <a:srgbClr val="FF0000"/>
                </a:solidFill>
              </a:rPr>
              <a:t>，神秘而险峻，这应是迷娘离开</a:t>
            </a:r>
            <a:r>
              <a:rPr lang="zh-CN" altLang="en-US" sz="1600">
                <a:solidFill>
                  <a:srgbClr val="FF0000"/>
                </a:solidFill>
              </a:rPr>
              <a:t>祖国的道路</a:t>
            </a:r>
            <a:r>
              <a:rPr lang="zh-CN" altLang="en-US" sz="1600" smtClean="0">
                <a:solidFill>
                  <a:srgbClr val="FF0000"/>
                </a:solidFill>
              </a:rPr>
              <a:t>，被</a:t>
            </a:r>
            <a:r>
              <a:rPr lang="zh-CN" altLang="en-US" sz="1600">
                <a:solidFill>
                  <a:srgbClr val="FF0000"/>
                </a:solidFill>
              </a:rPr>
              <a:t>诱拐到德国时所走过</a:t>
            </a:r>
            <a:r>
              <a:rPr lang="zh-CN" altLang="en-US" sz="1600" smtClean="0">
                <a:solidFill>
                  <a:srgbClr val="FF0000"/>
                </a:solidFill>
              </a:rPr>
              <a:t>的路，也是</a:t>
            </a:r>
            <a:r>
              <a:rPr lang="zh-CN" altLang="en-US" sz="1600">
                <a:solidFill>
                  <a:srgbClr val="FF0000"/>
                </a:solidFill>
              </a:rPr>
              <a:t>她回归故园的道路。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5"/>
            <a:ext cx="1286283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 smtClean="0"/>
              <a:t>第三章节：</a:t>
            </a:r>
            <a:endParaRPr lang="zh-CN" altLang="en-US" sz="180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45351" y="1762962"/>
            <a:ext cx="3024336" cy="265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驴儿在雾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中觅路前行，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岩洞</a:t>
            </a: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里有古老龙种的行藏， 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你可</a:t>
            </a: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知道那座山岗？ 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</a:t>
            </a: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前往</a:t>
            </a:r>
            <a:r>
              <a:rPr lang="zh-CN" altLang="en-US" sz="1600" b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16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420911" y="2139702"/>
            <a:ext cx="998961" cy="38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379095" y="2499742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380381" y="2855891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79095" y="3214513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345704"/>
            <a:ext cx="3336032" cy="182960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90165" y="2925734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284602" y="2574218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07020" y="2545179"/>
            <a:ext cx="813371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93461" y="2173775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264356" y="2913382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56339" y="1491630"/>
            <a:ext cx="4235741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1269925" y="1590293"/>
            <a:ext cx="3734124" cy="37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990"/>
              <a:t>1</a:t>
            </a:r>
            <a:r>
              <a:rPr lang="en-US" altLang="zh-CN" sz="1990" smtClean="0"/>
              <a:t>.</a:t>
            </a:r>
            <a:r>
              <a:rPr lang="zh-CN" altLang="en-US" sz="1990" smtClean="0"/>
              <a:t>全诗的内容结构有什么特点？</a:t>
            </a:r>
            <a:endParaRPr lang="zh-CN" altLang="en-US" sz="199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7961" y="830812"/>
            <a:ext cx="1177591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探究任务</a:t>
            </a:r>
            <a:endParaRPr kumimoji="0" lang="zh-CN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32197" y="2801423"/>
            <a:ext cx="5051971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zh-CN" altLang="en-US" sz="1600"/>
              <a:t>这首诗共三节，每一节都由正歌和副歌组成。</a:t>
            </a:r>
          </a:p>
          <a:p>
            <a:pPr indent="0"/>
            <a:r>
              <a:rPr lang="zh-CN" altLang="en-US" sz="1600"/>
              <a:t>第一节正歌部分，表现了故国意大利的美好景物。</a:t>
            </a:r>
          </a:p>
          <a:p>
            <a:pPr indent="0"/>
            <a:r>
              <a:rPr lang="zh-CN" altLang="en-US" sz="1600"/>
              <a:t>第二节正歌部分，描述了迷娘幼年生活的房子。</a:t>
            </a:r>
          </a:p>
          <a:p>
            <a:pPr indent="0"/>
            <a:r>
              <a:rPr lang="zh-CN" altLang="en-US" sz="1600"/>
              <a:t>第三节正歌部分，描述了迷娘被拐到德国的沿途风景。</a:t>
            </a:r>
          </a:p>
        </p:txBody>
      </p:sp>
      <p:sp>
        <p:nvSpPr>
          <p:cNvPr id="8" name="矩形 7"/>
          <p:cNvSpPr/>
          <p:nvPr/>
        </p:nvSpPr>
        <p:spPr>
          <a:xfrm>
            <a:off x="6516216" y="3075806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正歌部分借助不同场景的描述，表现了迷娘对故国的热爱与思念。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04446" y="2029030"/>
            <a:ext cx="307925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/>
              <a:t>正</a:t>
            </a:r>
            <a:r>
              <a:rPr lang="zh-CN" altLang="en-US" sz="1800"/>
              <a:t>歌</a:t>
            </a:r>
            <a:r>
              <a:rPr lang="zh-CN" altLang="en-US" sz="1800" smtClean="0"/>
              <a:t>表现故国</a:t>
            </a:r>
            <a:r>
              <a:rPr lang="zh-CN" altLang="en-US" sz="1800"/>
              <a:t>意大利的</a:t>
            </a:r>
            <a:r>
              <a:rPr lang="zh-CN" altLang="en-US" sz="1800" smtClean="0"/>
              <a:t>优美。</a:t>
            </a:r>
            <a:endParaRPr lang="zh-CN" altLang="en-US" sz="180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19672" y="1203598"/>
            <a:ext cx="291620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娘静立，月桂梢头高昂，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知道那地方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731372" y="3071059"/>
            <a:ext cx="3511302" cy="9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/>
              <a:t>副歌又是</a:t>
            </a:r>
            <a:r>
              <a:rPr lang="zh-CN" altLang="en-US" sz="1800"/>
              <a:t>催促又是呼唤，把这种无法自抑的感情推向极致。</a:t>
            </a:r>
          </a:p>
        </p:txBody>
      </p:sp>
      <p:sp>
        <p:nvSpPr>
          <p:cNvPr id="2" name="右大括号 1"/>
          <p:cNvSpPr/>
          <p:nvPr/>
        </p:nvSpPr>
        <p:spPr>
          <a:xfrm>
            <a:off x="4316414" y="1550925"/>
            <a:ext cx="288032" cy="1379385"/>
          </a:xfrm>
          <a:prstGeom prst="rightBrace">
            <a:avLst>
              <a:gd name="adj1" fmla="val 2420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/>
          <p:cNvSpPr/>
          <p:nvPr/>
        </p:nvSpPr>
        <p:spPr>
          <a:xfrm>
            <a:off x="4354137" y="3277637"/>
            <a:ext cx="212586" cy="490471"/>
          </a:xfrm>
          <a:prstGeom prst="rightBrace">
            <a:avLst>
              <a:gd name="adj1" fmla="val 2420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 smtClean="0"/>
                <a:t>2.</a:t>
              </a:r>
              <a:r>
                <a:rPr lang="zh-CN" altLang="en-US" sz="1800" smtClean="0"/>
                <a:t>全</a:t>
              </a:r>
              <a:r>
                <a:rPr lang="zh-CN" altLang="en-US" sz="1800"/>
                <a:t>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323365" y="1658121"/>
            <a:ext cx="597666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en-US" altLang="zh-CN" sz="1800" smtClean="0">
                <a:solidFill>
                  <a:srgbClr val="FF0000"/>
                </a:solidFill>
              </a:rPr>
              <a:t> </a:t>
            </a:r>
            <a:r>
              <a:rPr lang="zh-CN" altLang="en-US" sz="1800" smtClean="0">
                <a:solidFill>
                  <a:srgbClr val="FF0000"/>
                </a:solidFill>
              </a:rPr>
              <a:t>这</a:t>
            </a:r>
            <a:r>
              <a:rPr lang="zh-CN" altLang="en-US" sz="1800">
                <a:solidFill>
                  <a:srgbClr val="FF0000"/>
                </a:solidFill>
              </a:rPr>
              <a:t>首诗的最大特点是运用了复沓叠唱的艺术技巧 </a:t>
            </a:r>
            <a:r>
              <a:rPr lang="zh-CN" altLang="en-US" sz="1800" smtClean="0">
                <a:solidFill>
                  <a:srgbClr val="FF0000"/>
                </a:solidFill>
              </a:rPr>
              <a:t>。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25296" y="2139702"/>
            <a:ext cx="7615758" cy="19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/>
              <a:t>     三</a:t>
            </a:r>
            <a:r>
              <a:rPr lang="zh-CN" altLang="en-US" sz="1600"/>
              <a:t>节正歌第一句开头和第五句都采用了诗句反复的手法</a:t>
            </a:r>
            <a:r>
              <a:rPr lang="zh-CN" altLang="en-US" sz="1600" smtClean="0"/>
              <a:t>，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“你可知道”</a:t>
            </a:r>
            <a:r>
              <a:rPr lang="zh-CN" altLang="en-US" sz="1600" smtClean="0"/>
              <a:t>加强</a:t>
            </a:r>
            <a:r>
              <a:rPr lang="zh-CN" altLang="en-US" sz="1600"/>
              <a:t>了询问力量，增大了想念的</a:t>
            </a:r>
            <a:r>
              <a:rPr lang="zh-CN" altLang="en-US" sz="1600" smtClean="0"/>
              <a:t>程度。</a:t>
            </a:r>
            <a:endParaRPr lang="en-US" altLang="zh-CN" sz="1600" smtClean="0"/>
          </a:p>
          <a:p>
            <a:pPr>
              <a:lnSpc>
                <a:spcPct val="150000"/>
              </a:lnSpc>
            </a:pPr>
            <a:r>
              <a:rPr lang="en-US" altLang="zh-CN" sz="1600"/>
              <a:t> </a:t>
            </a:r>
            <a:r>
              <a:rPr lang="en-US" altLang="zh-CN" sz="1600" smtClean="0"/>
              <a:t>    </a:t>
            </a:r>
            <a:r>
              <a:rPr lang="zh-CN" altLang="en-US" sz="1600" smtClean="0"/>
              <a:t>副歌</a:t>
            </a:r>
            <a:r>
              <a:rPr lang="zh-CN" altLang="en-US" sz="1600"/>
              <a:t>部分采用了基本相同的架构句式，只在个别关键的地方替换一两个字，不仅使诗歌的思想内涵增大，使诗歌所表达的感情更加热切和复杂，而且使诗歌具有音乐复唱的旋律美感，增强了诗歌的抒情性和艺术感染力。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80112" y="4292693"/>
            <a:ext cx="3021393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</a:rPr>
              <a:t>类似</a:t>
            </a:r>
            <a:r>
              <a:rPr lang="en-US" altLang="zh-CN" sz="1800" smtClean="0">
                <a:solidFill>
                  <a:srgbClr val="FF0000"/>
                </a:solidFill>
              </a:rPr>
              <a:t>《</a:t>
            </a:r>
            <a:r>
              <a:rPr lang="zh-CN" altLang="en-US" sz="1800" smtClean="0">
                <a:solidFill>
                  <a:srgbClr val="FF0000"/>
                </a:solidFill>
              </a:rPr>
              <a:t>诗经</a:t>
            </a:r>
            <a:r>
              <a:rPr lang="en-US" altLang="zh-CN" sz="1800" smtClean="0">
                <a:solidFill>
                  <a:srgbClr val="FF0000"/>
                </a:solidFill>
              </a:rPr>
              <a:t>》</a:t>
            </a:r>
            <a:r>
              <a:rPr lang="zh-CN" altLang="en-US" sz="1800" smtClean="0">
                <a:solidFill>
                  <a:srgbClr val="FF0000"/>
                </a:solidFill>
              </a:rPr>
              <a:t>中的重章叠句</a:t>
            </a:r>
            <a:endParaRPr lang="zh-CN" altLang="en-US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 smtClean="0"/>
                <a:t>2.</a:t>
              </a:r>
              <a:r>
                <a:rPr lang="zh-CN" altLang="en-US" sz="1800" smtClean="0"/>
                <a:t>全</a:t>
              </a:r>
              <a:r>
                <a:rPr lang="zh-CN" altLang="en-US" sz="1800"/>
                <a:t>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583668" y="1605377"/>
            <a:ext cx="507656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</a:rPr>
              <a:t>这首诗的副歌部分，采用直抒胸臆</a:t>
            </a:r>
            <a:r>
              <a:rPr lang="zh-CN" altLang="en-US" sz="1800" smtClean="0">
                <a:solidFill>
                  <a:srgbClr val="FF0000"/>
                </a:solidFill>
              </a:rPr>
              <a:t>的表达方式。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87624" y="2667903"/>
            <a:ext cx="3802277" cy="15499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前往！前往！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我愿跟随你，父亲啊，随你前往！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436096" y="2446923"/>
            <a:ext cx="2304256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/>
              <a:t>不可</a:t>
            </a:r>
            <a:r>
              <a:rPr lang="zh-CN" altLang="en-US" sz="1600"/>
              <a:t>遏制的思乡之情</a:t>
            </a:r>
            <a:r>
              <a:rPr lang="zh-CN" altLang="en-US" sz="1600" smtClean="0"/>
              <a:t>。</a:t>
            </a:r>
            <a:endParaRPr lang="zh-CN" altLang="en-US" sz="160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429705" y="3148229"/>
            <a:ext cx="3318759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</a:rPr>
              <a:t>    感情</a:t>
            </a:r>
            <a:r>
              <a:rPr lang="zh-CN" altLang="en-US" sz="1600">
                <a:solidFill>
                  <a:srgbClr val="FF0000"/>
                </a:solidFill>
              </a:rPr>
              <a:t>一次比一次强烈，三种</a:t>
            </a:r>
            <a:r>
              <a:rPr lang="zh-CN" altLang="en-US" sz="1600" smtClean="0">
                <a:solidFill>
                  <a:srgbClr val="FF0000"/>
                </a:solidFill>
              </a:rPr>
              <a:t>称呼把</a:t>
            </a:r>
            <a:r>
              <a:rPr lang="zh-CN" altLang="en-US" sz="1600">
                <a:solidFill>
                  <a:srgbClr val="FF0000"/>
                </a:solidFill>
              </a:rPr>
              <a:t>迷娘对麦斯特复杂的情感和思乡之情交织在一起</a:t>
            </a:r>
            <a:r>
              <a:rPr lang="zh-CN" altLang="en-US" sz="1600" smtClean="0">
                <a:solidFill>
                  <a:srgbClr val="FF0000"/>
                </a:solidFill>
              </a:rPr>
              <a:t>，表达对</a:t>
            </a:r>
            <a:r>
              <a:rPr lang="zh-CN" altLang="en-US" sz="1600">
                <a:solidFill>
                  <a:srgbClr val="FF0000"/>
                </a:solidFill>
              </a:rPr>
              <a:t>故乡深沉的热爱和对美好世界的执著追求。</a:t>
            </a:r>
          </a:p>
        </p:txBody>
      </p:sp>
      <p:cxnSp>
        <p:nvCxnSpPr>
          <p:cNvPr id="4" name="直接箭头连接符 3"/>
          <p:cNvCxnSpPr>
            <a:endCxn id="9" idx="1"/>
          </p:cNvCxnSpPr>
          <p:nvPr/>
        </p:nvCxnSpPr>
        <p:spPr>
          <a:xfrm>
            <a:off x="5029783" y="2667903"/>
            <a:ext cx="4063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 smtClean="0"/>
                <a:t>2.</a:t>
              </a:r>
              <a:r>
                <a:rPr lang="zh-CN" altLang="en-US" sz="1800" smtClean="0"/>
                <a:t>全</a:t>
              </a:r>
              <a:r>
                <a:rPr lang="zh-CN" altLang="en-US" sz="1800"/>
                <a:t>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619672" y="1508850"/>
            <a:ext cx="1872208" cy="42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</a:rPr>
              <a:t> 对话方式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27584" y="1999353"/>
            <a:ext cx="7488832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/>
              <a:t>    对话</a:t>
            </a:r>
            <a:r>
              <a:rPr lang="zh-CN" altLang="en-US" sz="1600"/>
              <a:t>产生了惊人的审美效果</a:t>
            </a:r>
            <a:r>
              <a:rPr lang="zh-CN" altLang="en-US" sz="1600" smtClean="0"/>
              <a:t>。</a:t>
            </a:r>
            <a:endParaRPr lang="en-US" altLang="zh-CN" sz="1600" smtClean="0"/>
          </a:p>
          <a:p>
            <a:pPr>
              <a:lnSpc>
                <a:spcPct val="150000"/>
              </a:lnSpc>
            </a:pPr>
            <a:r>
              <a:rPr lang="zh-CN" altLang="en-US" sz="1600" smtClean="0"/>
              <a:t>    正</a:t>
            </a:r>
            <a:r>
              <a:rPr lang="zh-CN" altLang="en-US" sz="1600"/>
              <a:t>歌“你可知道</a:t>
            </a:r>
            <a:r>
              <a:rPr lang="en-US" altLang="zh-CN" sz="1600"/>
              <a:t>……”</a:t>
            </a:r>
            <a:r>
              <a:rPr lang="zh-CN" altLang="en-US" sz="1600"/>
              <a:t>的询问起，既是询问也是倾诉，既引起读者的好奇心，也强化了迷娘对故乡的深情</a:t>
            </a:r>
            <a:r>
              <a:rPr lang="zh-CN" altLang="en-US" sz="1600" smtClean="0"/>
              <a:t>。</a:t>
            </a:r>
            <a:endParaRPr lang="en-US" altLang="zh-CN" sz="1600" smtClean="0"/>
          </a:p>
          <a:p>
            <a:pPr>
              <a:lnSpc>
                <a:spcPct val="150000"/>
              </a:lnSpc>
            </a:pPr>
            <a:r>
              <a:rPr lang="zh-CN" altLang="en-US" sz="1600" smtClean="0"/>
              <a:t>    副歌</a:t>
            </a:r>
            <a:r>
              <a:rPr lang="zh-CN" altLang="en-US" sz="1600"/>
              <a:t>中迷娘应答，不仅回应了询问，而且</a:t>
            </a:r>
            <a:r>
              <a:rPr lang="zh-CN" altLang="en-US" sz="1600" smtClean="0"/>
              <a:t>进一步把</a:t>
            </a:r>
            <a:r>
              <a:rPr lang="zh-CN" altLang="en-US" sz="1600"/>
              <a:t>思乡之情变为回乡的行动</a:t>
            </a:r>
            <a:r>
              <a:rPr lang="zh-CN" altLang="en-US" sz="1600" smtClean="0"/>
              <a:t>。</a:t>
            </a:r>
            <a:endParaRPr lang="zh-CN" altLang="en-US" sz="16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338" y="3549309"/>
            <a:ext cx="2450814" cy="1473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Text Box 2"/>
          <p:cNvSpPr txBox="1">
            <a:spLocks noChangeArrowheads="1"/>
          </p:cNvSpPr>
          <p:nvPr/>
        </p:nvSpPr>
        <p:spPr bwMode="auto">
          <a:xfrm>
            <a:off x="1403648" y="1031264"/>
            <a:ext cx="6336704" cy="466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4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705" smtClean="0"/>
              <a:t>3.</a:t>
            </a:r>
            <a:r>
              <a:rPr lang="zh-CN" altLang="en-US" sz="1705" smtClean="0"/>
              <a:t>如何</a:t>
            </a:r>
            <a:r>
              <a:rPr lang="zh-CN" altLang="en-US" sz="1705"/>
              <a:t>理解诗中的三个称呼</a:t>
            </a:r>
            <a:r>
              <a:rPr lang="en-US" altLang="zh-CN" sz="1705" smtClean="0"/>
              <a:t>?“</a:t>
            </a:r>
            <a:r>
              <a:rPr lang="zh-CN" altLang="en-US" sz="1705" smtClean="0"/>
              <a:t>爱人</a:t>
            </a:r>
            <a:r>
              <a:rPr lang="zh-CN" altLang="en-US" sz="1705"/>
              <a:t>”</a:t>
            </a:r>
            <a:r>
              <a:rPr lang="en-US" altLang="zh-CN" sz="1705" smtClean="0"/>
              <a:t>——“</a:t>
            </a:r>
            <a:r>
              <a:rPr lang="zh-CN" altLang="en-US" sz="1705" smtClean="0"/>
              <a:t>恩人”</a:t>
            </a:r>
            <a:r>
              <a:rPr lang="en-US" altLang="zh-CN" sz="1705"/>
              <a:t>——“</a:t>
            </a:r>
            <a:r>
              <a:rPr lang="zh-CN" altLang="en-US" sz="1705"/>
              <a:t>父亲”</a:t>
            </a:r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1077302" y="1779662"/>
            <a:ext cx="7838444" cy="119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en-US" altLang="zh-CN" sz="1705"/>
              <a:t>    </a:t>
            </a:r>
            <a:r>
              <a:rPr lang="zh-CN" altLang="en-US" sz="1705"/>
              <a:t>这首诗以对知心人倾诉的形式完成。倾诉的人是迷娘，而被倾诉的对象实际上是同一个人</a:t>
            </a:r>
            <a:r>
              <a:rPr lang="en-US" altLang="zh-CN" sz="1705"/>
              <a:t>——</a:t>
            </a:r>
            <a:r>
              <a:rPr lang="zh-CN" altLang="en-US" sz="1705"/>
              <a:t>麦斯特。迷娘在心中深深地爱着他，可他知道这是无法实现的，于是就由</a:t>
            </a:r>
            <a:r>
              <a:rPr lang="zh-CN" altLang="en-US" sz="1705" smtClean="0"/>
              <a:t>“爱人”</a:t>
            </a:r>
            <a:r>
              <a:rPr lang="zh-CN" altLang="en-US" sz="1705"/>
              <a:t>转而称呼他为</a:t>
            </a:r>
            <a:r>
              <a:rPr lang="zh-CN" altLang="en-US" sz="1705" smtClean="0"/>
              <a:t>“恩人”</a:t>
            </a:r>
            <a:r>
              <a:rPr lang="zh-CN" altLang="en-US" sz="1705"/>
              <a:t>，进而称呼为“父亲”</a:t>
            </a:r>
            <a:r>
              <a:rPr lang="zh-CN" altLang="en-US" sz="1705" smtClean="0"/>
              <a:t>。    </a:t>
            </a:r>
            <a:endParaRPr lang="zh-CN" altLang="en-US" sz="1705"/>
          </a:p>
        </p:txBody>
      </p:sp>
      <p:sp>
        <p:nvSpPr>
          <p:cNvPr id="243716" name="Text Box 4"/>
          <p:cNvSpPr txBox="1">
            <a:spLocks noChangeArrowheads="1"/>
          </p:cNvSpPr>
          <p:nvPr/>
        </p:nvSpPr>
        <p:spPr bwMode="auto">
          <a:xfrm>
            <a:off x="1074593" y="3147814"/>
            <a:ext cx="7841153" cy="20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4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705"/>
              <a:t>   </a:t>
            </a:r>
            <a:r>
              <a:rPr lang="zh-CN" altLang="en-US" sz="1705"/>
              <a:t>这三种称呼在诗中的转换，表达了迷娘对麦斯特怀有的那种</a:t>
            </a:r>
            <a:r>
              <a:rPr lang="zh-CN" altLang="en-US" sz="1705">
                <a:solidFill>
                  <a:srgbClr val="FF0000"/>
                </a:solidFill>
              </a:rPr>
              <a:t>复杂、真挚而又深沉的情感，既哀怨，又美好</a:t>
            </a:r>
            <a:r>
              <a:rPr lang="zh-CN" altLang="en-US" sz="1705"/>
              <a:t>。从感情上看是一种递进</a:t>
            </a:r>
            <a:r>
              <a:rPr lang="zh-CN" altLang="en-US" sz="1705" smtClean="0"/>
              <a:t>关系，这种</a:t>
            </a:r>
            <a:r>
              <a:rPr lang="zh-CN" altLang="en-US" sz="1705"/>
              <a:t>炽热的爱被升华为一种美好的对父亲的爱，又和思乡之情扭结在一起，让两种感情都得到了升华和强化</a:t>
            </a:r>
            <a:r>
              <a:rPr lang="zh-CN" altLang="en-US" sz="1705" smtClean="0"/>
              <a:t>，具有</a:t>
            </a:r>
            <a:r>
              <a:rPr lang="zh-CN" altLang="en-US" sz="1705"/>
              <a:t>哀婉、含蓄而又深沉的美感效果。 </a:t>
            </a:r>
            <a:br>
              <a:rPr lang="zh-CN" altLang="en-US" sz="1705"/>
            </a:br>
            <a:endParaRPr lang="zh-CN" altLang="en-US" sz="1705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 animBg="1"/>
      <p:bldP spid="243715" grpId="0"/>
      <p:bldP spid="2437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内容小结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699542"/>
            <a:ext cx="4572000" cy="36750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意象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客观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主观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独特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——丰美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意境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美好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哀婉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神秘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——优美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意蕴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思念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爱恋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憧憬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——唯美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——复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沓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叠唱</a:t>
            </a:r>
            <a:r>
              <a:rPr lang="zh-CN" altLang="en-US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 smtClean="0">
                <a:latin typeface="黑体" panose="02010609060101010101" pitchFamily="49" charset="-122"/>
                <a:ea typeface="黑体" panose="02010609060101010101" pitchFamily="49" charset="-122"/>
              </a:rPr>
              <a:t>对话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——完美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555776" y="505202"/>
            <a:ext cx="2155422" cy="433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42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只有懂得相思的人，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才了解我的苦难</a:t>
            </a: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形只影单；失去了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一切欢乐，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我仰望苍穹，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向远方送去思念。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哎，那知我爱我者，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他远在天边。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我五内俱焚，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头晕目眩。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只有懂得相思的人，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才了解我的苦难</a:t>
            </a: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</p:txBody>
      </p:sp>
      <p:pic>
        <p:nvPicPr>
          <p:cNvPr id="44035" name="Picture 3" descr="1168705449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891809"/>
            <a:ext cx="2578412" cy="356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1560" y="2457187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迷娘曲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之二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拓展阅读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9048" b="2593"/>
          <a:stretch>
            <a:fillRect/>
          </a:stretch>
        </p:blipFill>
        <p:spPr>
          <a:xfrm>
            <a:off x="6588224" y="2139703"/>
            <a:ext cx="2265256" cy="2829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7584" y="1491630"/>
            <a:ext cx="6264696" cy="22506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是一首被贝多芬、舒伯特、舒曼、柴科夫斯基等世界著名作曲家谱曲达百次以上的诗歌。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是一部用了五十多年写成的“教育小说”中的一首诗歌。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是一首被海涅称为“一支写出了整个意大利的诗歌”。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是被恩格斯称为“最伟大的德国人”，也是世界上称得上最伟大的少数几个文学家的诗歌。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新课导入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8599244">
            <a:off x="8129878" y="4272815"/>
            <a:ext cx="960519" cy="400110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>
                <a:lumMod val="95000"/>
              </a:schemeClr>
            </a:solidFill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迷娘</a:t>
            </a:r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491880" y="555526"/>
            <a:ext cx="2812654" cy="434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000" b="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35000"/>
              </a:lnSpc>
            </a:pPr>
            <a:endParaRPr lang="en-US" altLang="zh-CN" sz="1600" b="1"/>
          </a:p>
          <a:p>
            <a:pPr>
              <a:lnSpc>
                <a:spcPct val="135000"/>
              </a:lnSpc>
            </a:pPr>
            <a:r>
              <a:rPr lang="en-US" altLang="zh-CN" sz="1600" b="1"/>
              <a:t>    </a:t>
            </a:r>
            <a:r>
              <a:rPr lang="zh-CN" altLang="en-US" sz="1600" b="1"/>
              <a:t>别让我讲，让我沉默，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我有义务保守秘密，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我本想向你倾诉衷肠，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只是命运它不愿意。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时候到了，日出会驱散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黑夜，天空豁然明爽；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坚硬的岩石会敞开胸怀，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让深藏的泉水流到地上。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谁不愿躺在友人怀中，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倾听他胸中的积郁；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只是誓言迫使我缄默，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只有神能开启我的嘴。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1640" y="2443702"/>
            <a:ext cx="18646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迷娘曲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之三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拓展阅读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>
            <a:spLocks noChangeArrowheads="1"/>
          </p:cNvSpPr>
          <p:nvPr/>
        </p:nvSpPr>
        <p:spPr bwMode="auto">
          <a:xfrm>
            <a:off x="1115616" y="915566"/>
            <a:ext cx="1699767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标宋体" pitchFamily="49" charset="-122"/>
              </a:rPr>
              <a:t>歌德语录</a:t>
            </a:r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99592" y="2139702"/>
            <a:ext cx="8096151" cy="184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000" b="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/>
              <a:t>1.</a:t>
            </a:r>
            <a:r>
              <a:rPr lang="zh-CN" altLang="en-US"/>
              <a:t>忘掉今天的人将被明天忘掉。</a:t>
            </a:r>
          </a:p>
          <a:p>
            <a:r>
              <a:rPr lang="en-US" altLang="zh-CN"/>
              <a:t>2.</a:t>
            </a:r>
            <a:r>
              <a:rPr lang="zh-CN" altLang="en-US"/>
              <a:t>一个人首先要教育自己，然后才去接受别人的教育。</a:t>
            </a:r>
          </a:p>
          <a:p>
            <a:r>
              <a:rPr lang="en-US" altLang="zh-CN"/>
              <a:t>3.</a:t>
            </a:r>
            <a:r>
              <a:rPr lang="zh-CN" altLang="en-US"/>
              <a:t>并不是我们受骗，而是我们欺骗自己。</a:t>
            </a:r>
          </a:p>
          <a:p>
            <a:r>
              <a:rPr lang="en-US" altLang="zh-CN"/>
              <a:t>4.</a:t>
            </a:r>
            <a:r>
              <a:rPr lang="zh-CN" altLang="en-US"/>
              <a:t>生活就是这两种事态的彰显：想做而做不到的、做得到的却不想做。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拓展阅读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19672" y="3363838"/>
            <a:ext cx="7128792" cy="1368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又出来了，高悬在乌云之上，山洪映着可怖而瑰丽的反光，在我眼前激浪翻滚，奔腾咆哮；我感到一阵战栗，接着又生出一种渴望！呵，我张开双臂，面对深渊喘息着。跳下去！跳下去！我沉浸在狂喜中，要把我的痛苦和烦恼一股脑儿投进深渊！像波涛一样奔腾咆哮而去！哦！</a:t>
            </a:r>
            <a:r>
              <a:rPr lang="en-US" altLang="zh-CN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我却不能从地上抬起脚来结束一切苦恼</a:t>
            </a:r>
            <a:r>
              <a:rPr lang="zh-CN" altLang="en-US" sz="14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1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拓展阅读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95736" y="1205402"/>
            <a:ext cx="6480720" cy="17263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smtClean="0">
                <a:solidFill>
                  <a:schemeClr val="tx1"/>
                </a:solidFill>
              </a:rPr>
              <a:t>《</a:t>
            </a:r>
            <a:r>
              <a:rPr lang="zh-CN" altLang="en-US" sz="1400" smtClean="0">
                <a:solidFill>
                  <a:schemeClr val="tx1"/>
                </a:solidFill>
              </a:rPr>
              <a:t>少年维特的烦恼</a:t>
            </a:r>
            <a:r>
              <a:rPr lang="en-US" altLang="zh-CN" sz="1400" smtClean="0">
                <a:solidFill>
                  <a:schemeClr val="tx1"/>
                </a:solidFill>
              </a:rPr>
              <a:t>》</a:t>
            </a:r>
            <a:r>
              <a:rPr lang="zh-CN" altLang="en-US" sz="1400" smtClean="0">
                <a:solidFill>
                  <a:schemeClr val="tx1"/>
                </a:solidFill>
              </a:rPr>
              <a:t>是歌德早年时期最重要的一部著作，德国“狂飙突进运动”最丰硕的成果，世界文学宝库中的珍品；它一出版即风靡整个欧洲大陆，掀起了一股“维特热”，并很快成为第一部产生重大国际影响的德国文学作品。这部作品使歌德由德意志诗人而成为一个世界诗人，小说风行各国，掀起一股“少年维特热”。</a:t>
            </a:r>
            <a:endParaRPr lang="zh-CN" altLang="en-US" sz="140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8" r="9679"/>
          <a:stretch>
            <a:fillRect/>
          </a:stretch>
        </p:blipFill>
        <p:spPr>
          <a:xfrm>
            <a:off x="755576" y="1275606"/>
            <a:ext cx="1440160" cy="19339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/>
          <p:nvPr/>
        </p:nvSpPr>
        <p:spPr>
          <a:xfrm>
            <a:off x="2411760" y="635115"/>
            <a:ext cx="5797552" cy="6882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歌德是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世纪中叶到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世纪初德国的剧作家、诗人、思想家和自然科学家。恩格斯称歌德为“最伟大的德国人”。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自我研习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9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作者介绍</a:t>
              </a:r>
              <a:endParaRPr lang="zh-CN" altLang="en-US" sz="1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"/>
          <p:cNvSpPr txBox="1"/>
          <p:nvPr/>
        </p:nvSpPr>
        <p:spPr>
          <a:xfrm>
            <a:off x="2709179" y="1434947"/>
            <a:ext cx="6265209" cy="23544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1749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年出生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法兰克福镇一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个富裕的市民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家庭。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先后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在莱比锡大学和斯特拉斯堡大学学习法律，也曾短时期当过律师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年轻时梦想成为著名画家，在绘画的同时他也开始了文学创作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1775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后的十年为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改良现实社会，应聘到魏玛公国做官，却一事无成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1786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月前往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意大利，专心研究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自然科学，从事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绘画和文学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创作。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1788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年回到魏玛后任剧院监督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1832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年病逝，临终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遗言是：“给我更多的灯吧。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”体现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他的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乐观精神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534378" y="3947312"/>
            <a:ext cx="642132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歌德在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诗歌、戏剧、散文等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方面都颇有成就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；主要作品有剧本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葛兹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伯里欣根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、中篇小说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少年维特之烦恼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、未完成的诗剧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普罗米修斯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和诗剧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浮士德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，长篇小说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亲和力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、抒情诗集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西方和东方的合集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</a:rPr>
              <a:t>　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72136" y="805060"/>
            <a:ext cx="607585" cy="338554"/>
            <a:chOff x="3525944" y="2277257"/>
            <a:chExt cx="679593" cy="33855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88687" y="2422104"/>
            <a:ext cx="607585" cy="338554"/>
            <a:chOff x="3525944" y="2277257"/>
            <a:chExt cx="679593" cy="33855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生平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250" y="4152001"/>
            <a:ext cx="607585" cy="338554"/>
            <a:chOff x="3525944" y="2277257"/>
            <a:chExt cx="679593" cy="33855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作品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左大括号 2"/>
          <p:cNvSpPr/>
          <p:nvPr/>
        </p:nvSpPr>
        <p:spPr>
          <a:xfrm>
            <a:off x="2386364" y="1563624"/>
            <a:ext cx="170328" cy="2097136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>
            <a:off x="2382736" y="3867192"/>
            <a:ext cx="170328" cy="1075361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702741" y="1405447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18637" y="3790523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r="11817" b="4762"/>
          <a:stretch>
            <a:fillRect/>
          </a:stretch>
        </p:blipFill>
        <p:spPr>
          <a:xfrm>
            <a:off x="258650" y="1996347"/>
            <a:ext cx="1093660" cy="1458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矩形 27"/>
          <p:cNvSpPr/>
          <p:nvPr/>
        </p:nvSpPr>
        <p:spPr>
          <a:xfrm>
            <a:off x="204375" y="34545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lang="en-US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1749—1832)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2807804" y="3320368"/>
            <a:ext cx="5904656" cy="13191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0"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德国民族主义文学提高到了欧洲乃至世界的先进水平</a:t>
            </a:r>
            <a:r>
              <a:rPr kumimoji="0"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，对</a:t>
            </a: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欧洲和世界文学作出了</a:t>
            </a:r>
            <a:r>
              <a:rPr kumimoji="0"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巨大贡献</a:t>
            </a: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，产生了</a:t>
            </a:r>
            <a:r>
              <a:rPr kumimoji="0"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深远影响。</a:t>
            </a:r>
            <a:endParaRPr kumimoji="0"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0"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不仅属于德国，也属于世界。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3588" y="3507854"/>
            <a:ext cx="607585" cy="338554"/>
            <a:chOff x="3525944" y="2277257"/>
            <a:chExt cx="679593" cy="33855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影响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93588" y="1284615"/>
            <a:ext cx="621744" cy="718544"/>
            <a:chOff x="3510107" y="2297625"/>
            <a:chExt cx="695430" cy="71854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06469" y="2317101"/>
              <a:ext cx="718544" cy="67959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510107" y="2364509"/>
              <a:ext cx="6795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mtClean="0">
                  <a:latin typeface="黑体" panose="02010609060101010101" pitchFamily="49" charset="-122"/>
                  <a:ea typeface="黑体" panose="02010609060101010101" pitchFamily="49" charset="-122"/>
                </a:rPr>
                <a:t>艺术特点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555776" y="987574"/>
            <a:ext cx="6408712" cy="17346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/>
          <a:p>
            <a:pPr marL="342900" indent="-342900" defTabSz="10128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前期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是狂飙突进运动的代表性作家，他的作品充满了狂飙突进运动的反叛精神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defTabSz="10128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晚年之后歌德把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主要精力用于对整个人类发展的思索方面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， 他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的创作超越了自己的时代，具有了永恒的价值。</a:t>
            </a:r>
          </a:p>
        </p:txBody>
      </p:sp>
      <p:sp>
        <p:nvSpPr>
          <p:cNvPr id="1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自我研习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11817" b="4762"/>
          <a:stretch>
            <a:fillRect/>
          </a:stretch>
        </p:blipFill>
        <p:spPr>
          <a:xfrm>
            <a:off x="353239" y="1895957"/>
            <a:ext cx="1093660" cy="1458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矩形 16"/>
          <p:cNvSpPr/>
          <p:nvPr/>
        </p:nvSpPr>
        <p:spPr>
          <a:xfrm>
            <a:off x="269127" y="34567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lang="en-US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1749—1832)</a:t>
            </a: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987824" y="3003798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20" name="图片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作者介绍</a:t>
              </a:r>
              <a:endParaRPr lang="zh-CN" altLang="en-US" sz="1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5" descr="XH0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771550"/>
            <a:ext cx="1090922" cy="15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51520" y="737402"/>
            <a:ext cx="2916204" cy="343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迷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曲（之一）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歌 德 </a:t>
            </a:r>
            <a:endParaRPr lang="en-US" altLang="zh-CN" sz="1420" b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娘静立，月桂梢头高昂，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你可知道哪地方？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088007" y="1977913"/>
            <a:ext cx="292415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，圆柱成行，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，居室宽敞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姑娘？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那所房子？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12160" y="2174425"/>
            <a:ext cx="3581303" cy="302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驴儿在雾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中觅路前行，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岩洞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里有古老龙种的行藏，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知道那座山岗？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前往！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诗歌朗读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【情境课文】《迷娘》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7582" y="1071932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16084" y="1203598"/>
            <a:ext cx="8164363" cy="361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325120">
              <a:lnSpc>
                <a:spcPct val="150000"/>
              </a:lnSpc>
            </a:pP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 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是歌德创作的自传体长篇小说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的第一部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麦斯特的学习时代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中的人物迷娘歌唱的一首插曲。</a:t>
            </a:r>
          </a:p>
          <a:p>
            <a:pPr indent="325120">
              <a:lnSpc>
                <a:spcPct val="150000"/>
              </a:lnSpc>
            </a:pPr>
            <a:r>
              <a:rPr lang="zh-CN" altLang="en-US" sz="1705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迷娘是马戏团里一个走钢丝的演员，后来被主人公威廉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麦斯特赎买，收留在身边，是小说中最动人的人物。</a:t>
            </a:r>
            <a:r>
              <a:rPr lang="zh-CN" altLang="en-US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她性格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内向、身体</a:t>
            </a:r>
            <a:r>
              <a:rPr lang="zh-CN" altLang="en-US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瘦弱，却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有着迷一样的性格魅力。她出生于意大利，是一</a:t>
            </a:r>
            <a:r>
              <a:rPr lang="zh-CN" altLang="en-US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个私生子，很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小的时候就被人诱拐到德国，过着饥寒交迫、颠沛流离的</a:t>
            </a:r>
            <a:r>
              <a:rPr lang="zh-CN" altLang="en-US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生活，后来被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麦斯特收留。迷娘自从遇到麦斯特，便过上了最美好最幸福的日子，并且强烈地爱上了麦斯特。可是由于疾病，她不久就去世了</a:t>
            </a:r>
            <a:r>
              <a:rPr lang="zh-CN" altLang="en-US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。她一直怀念自己的故土意大利。</a:t>
            </a:r>
            <a:r>
              <a:rPr lang="en-US" altLang="zh-CN" sz="1705" b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就是在这样的背景下产生的一首委婉优美的诗歌。 </a:t>
            </a:r>
            <a:b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1705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自我研习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5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作品介绍</a:t>
              </a:r>
              <a:endParaRPr lang="zh-CN" altLang="en-US" sz="1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5" descr="XH0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771550"/>
            <a:ext cx="1090922" cy="15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51520" y="737402"/>
            <a:ext cx="2916204" cy="343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迷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曲（之一）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歌 德 </a:t>
            </a:r>
            <a:endParaRPr lang="en-US" altLang="zh-CN" sz="1420" b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娘静立，月桂梢头高昂，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你可知道哪地方？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088007" y="1977913"/>
            <a:ext cx="292415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，圆柱成行，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，居室宽敞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姑娘？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那所房子？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12160" y="2174425"/>
            <a:ext cx="3581303" cy="302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驴儿在雾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中觅路前行，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岩洞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里有古老龙种的行藏，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知道那座山岗？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前往！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再读诗歌 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【情境课文】《迷娘》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7582" y="1071932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4326" y="3038158"/>
            <a:ext cx="5900165" cy="1335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056339" y="1491630"/>
            <a:ext cx="6900037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1547664" y="1580897"/>
            <a:ext cx="6469691" cy="37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990"/>
              <a:t>1</a:t>
            </a:r>
            <a:r>
              <a:rPr lang="en-US" altLang="zh-CN" sz="1990" smtClean="0"/>
              <a:t>.</a:t>
            </a:r>
            <a:r>
              <a:rPr lang="zh-CN" altLang="en-US" sz="1990" smtClean="0"/>
              <a:t>全诗</a:t>
            </a:r>
            <a:r>
              <a:rPr lang="zh-CN" altLang="en-US" sz="1990"/>
              <a:t>各章节</a:t>
            </a:r>
            <a:r>
              <a:rPr lang="zh-CN" altLang="en-US" sz="1990" smtClean="0"/>
              <a:t>的内容分别是什么？你是怎么理解的？</a:t>
            </a:r>
            <a:endParaRPr lang="zh-CN" altLang="en-US" sz="199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7961" y="830812"/>
            <a:ext cx="1177591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探究任务</a:t>
            </a:r>
            <a:endParaRPr kumimoji="0" lang="zh-CN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36757" y="4073127"/>
            <a:ext cx="1299419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鉴赏</a:t>
            </a:r>
            <a:r>
              <a:rPr kumimoji="0"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699869" y="3031371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 smtClean="0"/>
              <a:t>（</a:t>
            </a:r>
            <a:r>
              <a:rPr lang="en-US" altLang="zh-CN" sz="1600" smtClean="0"/>
              <a:t>1</a:t>
            </a:r>
            <a:r>
              <a:rPr lang="zh-CN" altLang="en-US" sz="1600" smtClean="0"/>
              <a:t>）抓</a:t>
            </a:r>
            <a:r>
              <a:rPr lang="zh-CN" altLang="en-US" sz="1600"/>
              <a:t>意象，通过意象来体会诗人</a:t>
            </a:r>
            <a:r>
              <a:rPr lang="zh-CN" altLang="en-US" sz="1600" smtClean="0"/>
              <a:t>寄予的</a:t>
            </a:r>
            <a:r>
              <a:rPr lang="zh-CN" altLang="en-US" sz="1600"/>
              <a:t>思想感情。 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710941" y="3443699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 smtClean="0"/>
              <a:t>（</a:t>
            </a:r>
            <a:r>
              <a:rPr lang="en-US" altLang="zh-CN" sz="1600" smtClean="0"/>
              <a:t>2</a:t>
            </a:r>
            <a:r>
              <a:rPr lang="zh-CN" altLang="en-US" sz="1600" smtClean="0"/>
              <a:t>）感意境，</a:t>
            </a:r>
            <a:r>
              <a:rPr lang="zh-CN" altLang="en-US" sz="1600"/>
              <a:t>通过</a:t>
            </a:r>
            <a:r>
              <a:rPr lang="zh-CN" altLang="en-US" sz="1600" smtClean="0"/>
              <a:t>意象营造的整体意境来感受氛围。</a:t>
            </a:r>
            <a:endParaRPr lang="zh-CN" altLang="en-US" sz="160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692791" y="3857678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 smtClean="0"/>
              <a:t>（</a:t>
            </a:r>
            <a:r>
              <a:rPr lang="en-US" altLang="zh-CN" sz="1600" smtClean="0"/>
              <a:t>3</a:t>
            </a:r>
            <a:r>
              <a:rPr lang="zh-CN" altLang="en-US" sz="1600" smtClean="0"/>
              <a:t>）品意蕴，体会诗歌中渗透的理性内涵。 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1069488" y="4402851"/>
            <a:ext cx="7771745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</a:rPr>
              <a:t>色彩</a:t>
            </a:r>
            <a:r>
              <a:rPr lang="zh-CN" altLang="en-US" sz="1600">
                <a:solidFill>
                  <a:srgbClr val="FF0000"/>
                </a:solidFill>
              </a:rPr>
              <a:t>浓艳、画面鲜明的南国</a:t>
            </a:r>
            <a:r>
              <a:rPr lang="zh-CN" altLang="en-US" sz="1600" smtClean="0">
                <a:solidFill>
                  <a:srgbClr val="FF0000"/>
                </a:solidFill>
              </a:rPr>
              <a:t>风光，意大利的美丽景色，</a:t>
            </a:r>
            <a:r>
              <a:rPr lang="zh-CN" altLang="en-US" sz="1600">
                <a:solidFill>
                  <a:srgbClr val="FF0000"/>
                </a:solidFill>
              </a:rPr>
              <a:t>表达了</a:t>
            </a:r>
            <a:r>
              <a:rPr lang="zh-CN" altLang="en-US" sz="1600" smtClean="0">
                <a:solidFill>
                  <a:srgbClr val="FF0000"/>
                </a:solidFill>
              </a:rPr>
              <a:t>对故乡的</a:t>
            </a:r>
            <a:r>
              <a:rPr lang="zh-CN" altLang="en-US" sz="1600">
                <a:solidFill>
                  <a:srgbClr val="FF0000"/>
                </a:solidFill>
              </a:rPr>
              <a:t>强烈思念。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阅读探究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6"/>
            <a:ext cx="1358291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 smtClean="0"/>
              <a:t>第一章节：</a:t>
            </a:r>
            <a:endParaRPr lang="zh-CN" altLang="en-US" sz="180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69488" y="1563638"/>
            <a:ext cx="291620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娘静立，月桂梢头高昂，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前往，前往，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 smtClean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087" y="1570881"/>
            <a:ext cx="1901541" cy="1239523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95797" y="2758423"/>
            <a:ext cx="1008112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/>
              <a:t> 桃金娘</a:t>
            </a:r>
            <a:endParaRPr lang="zh-CN" altLang="en-US" sz="1800"/>
          </a:p>
        </p:txBody>
      </p:sp>
      <p:cxnSp>
        <p:nvCxnSpPr>
          <p:cNvPr id="5" name="直接连接符 4"/>
          <p:cNvCxnSpPr/>
          <p:nvPr/>
        </p:nvCxnSpPr>
        <p:spPr>
          <a:xfrm>
            <a:off x="2267744" y="2211710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87624" y="2571750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63079" y="257175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7624" y="321982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267744" y="321176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87624" y="2906032"/>
            <a:ext cx="2880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183197" y="290603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315023" y="3421327"/>
            <a:ext cx="15696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维纳斯的神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树，</a:t>
            </a:r>
            <a:endParaRPr lang="en-US" altLang="zh-CN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爱情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548" y="1563638"/>
            <a:ext cx="1792211" cy="1327999"/>
          </a:xfrm>
          <a:prstGeom prst="rect">
            <a:avLst/>
          </a:prstGeom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380345" y="2861819"/>
            <a:ext cx="1008112" cy="42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 smtClean="0"/>
              <a:t> </a:t>
            </a:r>
            <a:r>
              <a:rPr lang="zh-CN" altLang="en-US" sz="1800"/>
              <a:t>月桂树</a:t>
            </a:r>
          </a:p>
        </p:txBody>
      </p:sp>
      <p:sp>
        <p:nvSpPr>
          <p:cNvPr id="23" name="矩形 22"/>
          <p:cNvSpPr/>
          <p:nvPr/>
        </p:nvSpPr>
        <p:spPr>
          <a:xfrm>
            <a:off x="7303665" y="3501664"/>
            <a:ext cx="130997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阿波罗的神树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象征光明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/>
      <p:bldP spid="7" grpId="0" animBg="1"/>
      <p:bldP spid="1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2015</Words>
  <Application>Microsoft Office PowerPoint</Application>
  <PresentationFormat>全屏显示(16:9)</PresentationFormat>
  <Paragraphs>159</Paragraphs>
  <Slides>22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2021-08-20T18:03:49Z</cp:lastPrinted>
  <dcterms:created xsi:type="dcterms:W3CDTF">2021-08-20T18:03:49Z</dcterms:created>
  <dcterms:modified xsi:type="dcterms:W3CDTF">2021-11-11T04:39:02Z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