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4"/>
  </p:handoutMasterIdLst>
  <p:sldIdLst>
    <p:sldId id="260" r:id="rId2"/>
    <p:sldId id="261" r:id="rId3"/>
    <p:sldId id="494" r:id="rId4"/>
    <p:sldId id="533" r:id="rId5"/>
    <p:sldId id="534" r:id="rId6"/>
    <p:sldId id="535" r:id="rId7"/>
    <p:sldId id="725" r:id="rId8"/>
    <p:sldId id="537" r:id="rId9"/>
    <p:sldId id="538" r:id="rId10"/>
    <p:sldId id="539" r:id="rId11"/>
    <p:sldId id="272" r:id="rId12"/>
    <p:sldId id="565" r:id="rId13"/>
    <p:sldId id="566" r:id="rId14"/>
    <p:sldId id="567" r:id="rId15"/>
    <p:sldId id="568" r:id="rId16"/>
    <p:sldId id="569" r:id="rId17"/>
    <p:sldId id="570" r:id="rId18"/>
    <p:sldId id="571" r:id="rId19"/>
    <p:sldId id="572" r:id="rId20"/>
    <p:sldId id="573" r:id="rId21"/>
    <p:sldId id="495" r:id="rId22"/>
    <p:sldId id="259"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AA0ACED-FCD4-41C5-91EE-EA8D7C61C1DA}"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5C29A55-251F-46C0-99F9-6DE6325EF53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DA39064C-D57D-443D-844E-CF613C82C7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C762E3D8-3FBB-4DDE-ACC2-254B4BF33CD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F813E8EF-A894-4822-B6A9-EA41ADE86B48}"/>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43033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55C90F35-7B76-4E02-8D5D-221B56744DC8}"/>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0DD06ED7-DD96-47E9-A7CD-2BF204868404}"/>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06A844FB-DBF3-429A-B155-B3AE7FB74A96}"/>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72073E8-1199-4E16-B10B-7DAB18A64BE7}"/>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E6E6845D-C003-46E5-AE7A-8CEE6FC1D576}"/>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057F2C25-C2ED-482C-BC69-AE0C6988836B}"/>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1F3876C4-F992-4DAA-8F9D-7CAA6EECA902}"/>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9F41E68D-89A1-40CE-B5CD-71DE298237F0}"/>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CB65F96C-C223-4E24-B26A-19A3C0E5C37E}"/>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BE73FD75-B536-4514-B3F0-AC10376CEEB2}"/>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4ECA9EF7-1604-4ADE-B20D-1B31337288D8}"/>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BC6E54CA-7853-4B82-9F91-55779B19F31E}"/>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F453CB31-68F1-4F41-AA8E-11F08A7DA26D}"/>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65542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4072DAE-36BC-48C0-BFBE-43478EE656AF}"/>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DC0CCE4A-9982-4EB5-B448-813CD0B901B8}"/>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1AD6529D-A40F-45EE-BF8E-62E55E97527B}"/>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CFAF7049-96D9-4C1E-A6AC-0BDEE2B0ACEE}"/>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D5F7626B-1695-48C5-A893-EC1158F33740}"/>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06627EA1-C9BA-4A7C-86F4-C4C3A0C86C2C}"/>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37675833-1D3E-4A03-A63D-04BC2C1CC682}"/>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CF72A156-C163-42E8-86AB-5CC0F7CAF627}"/>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B3CC98C4-AE17-4EF9-98DF-FEE78D365954}"/>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B1E35838-EDC2-4305-874E-AE4EC6F8B7F5}"/>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4050CB08-78BC-41A5-A76E-915FEF3CFAC2}"/>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7126ACFF-A93A-4D37-A570-A87A26652D91}"/>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5589E26C-1B0B-40F2-ADD8-E8B52877E2A3}"/>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4A60AA23-C896-46ED-85F9-8C242DF05C5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A651C9E8-6996-4C25-895F-8DECFF758D8E}"/>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A95E2C2B-9E46-4271-9BF9-D41256D06A4A}"/>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3F152C9A-374A-4AD5-89DA-42663D2D498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E96A625B-9632-4DD4-A131-D69C9E980729}"/>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FB41C6E0-B474-46A8-A327-FA6398633E55}"/>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2A285EC6-80CC-4637-9337-B0DA62ECB5DD}"/>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F5246A14-9B9D-4636-B3A8-0541BB0F8EA3}"/>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B81B4CA7-9D1D-474D-A30B-FB7A2DB70370}"/>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FB4A4090-C1F8-49FC-A8E6-D51D9FD72FBA}"/>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C93BD3EB-B6DC-4F4C-87B9-1BB1865A6037}"/>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54253173-1AB7-492D-AA1B-52D0224D801C}"/>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87D196D5-C678-48CB-B5F5-91E8EE78DB4E}"/>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C1E301FA-A1CD-4380-A1E9-CDFCA076C04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55884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484F13CF-9423-4EC0-889C-F38CA1BFEAD3}"/>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78C658D7-F915-44C9-8204-A88116E2D19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8D27D2FD-7054-4EB8-95A4-C9D90243DC7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DDD07EE6-AA49-4B8E-9ACA-03A4E82FE158}"/>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0C938DE-9493-444E-B7AD-9F33293FD252}"/>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10E36177-6DAF-4AF8-B375-6894D25837B9}"/>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46E06F9-904B-445E-8775-23FEFBFAB6B8}"/>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136A3F03-F7C4-4B0A-BADD-7C07A3B388D3}"/>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C88055CA-6800-4A12-AE2C-149ACAA5459E}"/>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C7510874-1F9A-4C33-B2B5-3D13E0986E2B}"/>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98127C11-8E5D-4651-A434-DBC20B1B11FE}"/>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2E5D7377-AD68-42A3-A0CB-D599FB99D1AD}"/>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C879E0A3-2479-48DF-8AA6-9B783102B577}"/>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58339806-B4EE-4FDF-B0FB-E5A2A2AEAC1C}"/>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BE44577E-327F-42DC-9ABD-8A96C8F93B65}"/>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387F2C8E-052E-4ED9-9587-7D1D019EAE65}"/>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D22368E9-D9E8-4EA5-A9FB-4CBA1E7A3B50}"/>
              </a:ext>
            </a:extLst>
          </p:cNvPr>
          <p:cNvSpPr>
            <a:spLocks noGrp="1"/>
          </p:cNvSpPr>
          <p:nvPr>
            <p:ph type="sldNum" sz="quarter" idx="10"/>
          </p:nvPr>
        </p:nvSpPr>
        <p:spPr>
          <a:xfrm>
            <a:off x="488950" y="6430963"/>
            <a:ext cx="373063" cy="365125"/>
          </a:xfrm>
        </p:spPr>
        <p:txBody>
          <a:bodyPr/>
          <a:lstStyle>
            <a:lvl1pPr>
              <a:defRPr/>
            </a:lvl1pPr>
          </a:lstStyle>
          <a:p>
            <a:pPr>
              <a:defRPr/>
            </a:pPr>
            <a:fld id="{BABB3978-62AC-475C-88A8-EF1914CEBDB5}" type="slidenum">
              <a:rPr lang="zh-CN" altLang="en-US"/>
              <a:pPr>
                <a:defRPr/>
              </a:pPr>
              <a:t>‹#›</a:t>
            </a:fld>
            <a:endParaRPr lang="zh-CN" altLang="en-US"/>
          </a:p>
        </p:txBody>
      </p:sp>
    </p:spTree>
    <p:extLst>
      <p:ext uri="{BB962C8B-B14F-4D97-AF65-F5344CB8AC3E}">
        <p14:creationId xmlns:p14="http://schemas.microsoft.com/office/powerpoint/2010/main" val="1968926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9581E41F-C980-439F-8305-B0BED15F84F8}"/>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2839F017-5D60-46A6-8C33-E821B1BE8308}"/>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A0882DCB-DC0D-4B26-852B-82F4BF40F5B8}"/>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4FEAC18F-6AE6-4073-A2D0-7CA22D787BAE}"/>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BDBD6F45-E6A6-4F3A-9E79-56126C80B94A}"/>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484F0431-606C-41B9-8C77-176A06B20A98}"/>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2857079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21472715-878C-44DE-95D5-6E37C950F67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59CC8370-849B-45CB-A4EF-C4206284033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333F6676-F28D-4E33-BBEA-311FF543A92C}"/>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324134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015F0D9-9A3B-465E-A88E-C6CA1DBDE5D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0635784E-96CC-4F7E-B094-14EBE41078A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159C812E-8596-4A48-ADDF-C849366B4434}"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5D73A07E-9729-45DC-ACF7-F0D1D16E0171}" type="slidenum">
              <a:rPr lang="zh-CN" altLang="en-US"/>
              <a:pPr>
                <a:defRPr/>
              </a:pPr>
              <a:t>‹#›</a:t>
            </a:fld>
            <a:endParaRPr lang="zh-CN" altLang="en-US"/>
          </a:p>
        </p:txBody>
      </p:sp>
      <p:pic>
        <p:nvPicPr>
          <p:cNvPr id="1031" name="图片 6">
            <a:extLst>
              <a:ext uri="{FF2B5EF4-FFF2-40B4-BE49-F238E27FC236}">
                <a16:creationId xmlns:a16="http://schemas.microsoft.com/office/drawing/2014/main" id="{4CEBC024-1BB4-4425-BB0E-CDEC45830D5E}"/>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39E0DD8F-4D60-455E-BF30-743FF9AB6FC0}"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Word_Document1.docx"/><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Word_Document4.docx"/><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8925" y="2348862"/>
            <a:ext cx="2964273" cy="1217834"/>
          </a:xfrm>
          <a:prstGeom prst="rect">
            <a:avLst/>
          </a:prstGeom>
        </p:spPr>
        <p:txBody>
          <a:bodyPr wrap="none">
            <a:spAutoFit/>
          </a:bodyPr>
          <a:lstStyle/>
          <a:p>
            <a:pPr algn="ctr">
              <a:lnSpc>
                <a:spcPct val="240000"/>
              </a:lnSpc>
              <a:spcBef>
                <a:spcPts val="1700"/>
              </a:spcBef>
              <a:spcAft>
                <a:spcPts val="1650"/>
              </a:spcAft>
            </a:pPr>
            <a:r>
              <a:rPr lang="zh-CN" altLang="zh-CN" sz="3600" b="1" kern="2200" dirty="0">
                <a:latin typeface="Times New Roman"/>
                <a:ea typeface="方正小标宋_GBK"/>
              </a:rPr>
              <a:t>单元学习任务</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2554444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是一首歌唱祖国壮丽河山的优美诗篇。它不仅展示了桂林的山水之美，抒发了诗人爱桂林、爱祖国的感情，而且让人感受到蓬勃向上的时代气息。朗读时，要以饱满的热情，亲切的语气，轻松的节奏，活泼自如的韵调，读出诗人的山水情、祖国心。</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从朗读新诗入手，坚持朗读训练，养成良好的朗读习惯，对培养学生的文学趣味、提高语文素养都将起到良好的作用。</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【实践任务】</a:t>
            </a:r>
            <a:r>
              <a:rPr lang="en-US" altLang="zh-CN" sz="2400" b="1" kern="100" dirty="0">
                <a:latin typeface="Times New Roman"/>
                <a:cs typeface="Courier New"/>
              </a:rPr>
              <a:t> </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从课文中选取自己喜欢的一首诗，进行诵读比赛。</a:t>
            </a:r>
            <a:endParaRPr lang="zh-CN" altLang="zh-CN" sz="1050" kern="100" dirty="0">
              <a:effectLst/>
              <a:latin typeface="宋体"/>
              <a:cs typeface="Courier New"/>
            </a:endParaRPr>
          </a:p>
        </p:txBody>
      </p:sp>
    </p:spTree>
    <p:extLst>
      <p:ext uri="{BB962C8B-B14F-4D97-AF65-F5344CB8AC3E}">
        <p14:creationId xmlns:p14="http://schemas.microsoft.com/office/powerpoint/2010/main" val="2695825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975165" y="434332"/>
            <a:ext cx="7721295"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写作任务指导</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学写新诗</a:t>
            </a:r>
            <a:endParaRPr lang="zh-CN" altLang="zh-CN" sz="2800" kern="100" dirty="0">
              <a:effectLst/>
              <a:latin typeface="宋体"/>
              <a:cs typeface="Courier New"/>
            </a:endParaRPr>
          </a:p>
        </p:txBody>
      </p:sp>
      <p:sp>
        <p:nvSpPr>
          <p:cNvPr id="7" name="矩形 6"/>
          <p:cNvSpPr>
            <a:spLocks noChangeArrowheads="1"/>
          </p:cNvSpPr>
          <p:nvPr/>
        </p:nvSpPr>
        <p:spPr bwMode="auto">
          <a:xfrm>
            <a:off x="341286" y="961701"/>
            <a:ext cx="11417796"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【知识导引】</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一、现代诗的形式和要求</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诗是诗人灵魂的剖白，呈现着诗人全部的心灵感受、内心独白。</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就其意识归属分析：有政治的、经济的、伦理的、历史的、哲学的、美学的、人生的</a:t>
            </a:r>
            <a:r>
              <a:rPr lang="en-US" altLang="zh-CN" sz="2400" b="1" kern="100" dirty="0">
                <a:latin typeface="宋体"/>
                <a:cs typeface="Times New Roman"/>
              </a:rPr>
              <a:t>……</a:t>
            </a:r>
            <a:r>
              <a:rPr lang="zh-CN" altLang="zh-CN" sz="2400" b="1" kern="100" dirty="0">
                <a:latin typeface="Times New Roman"/>
                <a:cs typeface="Times New Roman"/>
              </a:rPr>
              <a:t>就其情绪状态看：有愉悦的、哀伤的、昂奋的、低调的、爱的、憎的、愤怒的、恬适的、抑郁的</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一首诗的最佳动情点在哪里？从艺术欣赏看，在你的认同里；以创作实践论，在你的体验里。就上面两点，现代诗要求：</a:t>
            </a:r>
            <a:r>
              <a:rPr lang="en-US" altLang="zh-CN" sz="2400" b="1" kern="100" dirty="0">
                <a:latin typeface="宋体"/>
                <a:cs typeface="Times New Roman"/>
              </a:rPr>
              <a:t>①</a:t>
            </a:r>
            <a:r>
              <a:rPr lang="zh-CN" altLang="zh-CN" sz="2400" b="1" kern="100" dirty="0">
                <a:latin typeface="Times New Roman"/>
                <a:cs typeface="Times New Roman"/>
              </a:rPr>
              <a:t>使用日常口语，务求准确，扬弃藻饰；</a:t>
            </a:r>
            <a:r>
              <a:rPr lang="en-US" altLang="zh-CN" sz="2400" b="1" kern="100" dirty="0">
                <a:latin typeface="宋体"/>
                <a:cs typeface="Times New Roman"/>
              </a:rPr>
              <a:t>②</a:t>
            </a:r>
            <a:r>
              <a:rPr lang="zh-CN" altLang="zh-CN" sz="2400" b="1" kern="100" dirty="0">
                <a:latin typeface="Times New Roman"/>
                <a:cs typeface="Times New Roman"/>
              </a:rPr>
              <a:t>创造新的节奏；</a:t>
            </a:r>
            <a:r>
              <a:rPr lang="en-US" altLang="zh-CN" sz="2400" b="1" kern="100" dirty="0">
                <a:latin typeface="宋体"/>
                <a:cs typeface="Times New Roman"/>
              </a:rPr>
              <a:t>③</a:t>
            </a:r>
            <a:r>
              <a:rPr lang="zh-CN" altLang="zh-CN" sz="2400" b="1" kern="100" dirty="0">
                <a:latin typeface="Times New Roman"/>
                <a:cs typeface="Times New Roman"/>
              </a:rPr>
              <a:t>要求绝对自由取材；</a:t>
            </a:r>
            <a:r>
              <a:rPr lang="en-US" altLang="zh-CN" sz="2400" b="1" kern="100" dirty="0">
                <a:latin typeface="宋体"/>
                <a:cs typeface="Times New Roman"/>
              </a:rPr>
              <a:t>④</a:t>
            </a:r>
            <a:r>
              <a:rPr lang="zh-CN" altLang="zh-CN" sz="2400" b="1" kern="100" dirty="0">
                <a:latin typeface="Times New Roman"/>
                <a:cs typeface="Times New Roman"/>
              </a:rPr>
              <a:t>推陈意象，摈除含糊的泛论，把握具体的细节；</a:t>
            </a:r>
            <a:r>
              <a:rPr lang="zh-CN" altLang="zh-CN" sz="2400" b="1" kern="100" dirty="0">
                <a:latin typeface="宋体"/>
                <a:cs typeface="Times New Roman"/>
              </a:rPr>
              <a:t>⑤</a:t>
            </a:r>
            <a:r>
              <a:rPr lang="zh-CN" altLang="zh-CN" sz="2400" b="1" kern="100" dirty="0">
                <a:latin typeface="Times New Roman"/>
                <a:cs typeface="Times New Roman"/>
              </a:rPr>
              <a:t>追求诗的坚定与清晰，放逐混淆与笼统；</a:t>
            </a:r>
            <a:r>
              <a:rPr lang="zh-CN" altLang="zh-CN" sz="2400" b="1" kern="100" dirty="0">
                <a:latin typeface="宋体"/>
                <a:cs typeface="Times New Roman"/>
              </a:rPr>
              <a:t>⑥</a:t>
            </a:r>
            <a:r>
              <a:rPr lang="zh-CN" altLang="zh-CN" sz="2400" b="1" kern="100" dirty="0">
                <a:latin typeface="Times New Roman"/>
                <a:cs typeface="Times New Roman"/>
              </a:rPr>
              <a:t>诗的本质要求高度集中。</a:t>
            </a:r>
            <a:endParaRPr lang="zh-CN" altLang="zh-CN" sz="1050" kern="100" dirty="0">
              <a:effectLst/>
              <a:latin typeface="宋体"/>
              <a:cs typeface="Courier New"/>
            </a:endParaRPr>
          </a:p>
        </p:txBody>
      </p:sp>
    </p:spTree>
    <p:extLst>
      <p:ext uri="{BB962C8B-B14F-4D97-AF65-F5344CB8AC3E}">
        <p14:creationId xmlns:p14="http://schemas.microsoft.com/office/powerpoint/2010/main" val="386465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715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二、现代诗的写作过程</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感知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先谈谈灵感。所谓灵感是诗人、艺术家创作活动中的心理现象。创作者在丰富的生活实践的基础上进行艺术创作活动时，由于某种事物的启示，思想豁然开朗，捕捉住富有创造性的构思，伴之而来的是创造力和创作激情的爆发。诗人艾青认为：</a:t>
            </a:r>
            <a:r>
              <a:rPr lang="en-US" altLang="zh-CN" sz="2400" b="1" kern="100" dirty="0">
                <a:latin typeface="宋体"/>
                <a:cs typeface="Times New Roman"/>
              </a:rPr>
              <a:t>“</a:t>
            </a:r>
            <a:r>
              <a:rPr lang="zh-CN" altLang="zh-CN" sz="2400" b="1" kern="100" dirty="0">
                <a:latin typeface="Times New Roman"/>
                <a:cs typeface="Times New Roman"/>
              </a:rPr>
              <a:t>灵感是诗人对外界事物的一种无比协调、无比欢快的遇合，是诗人对事物的禁闭之门的开启。灵感是诗的受孕。</a:t>
            </a:r>
            <a:r>
              <a:rPr lang="en-US" altLang="zh-CN" sz="2400" b="1" kern="100" dirty="0">
                <a:latin typeface="宋体"/>
                <a:cs typeface="Times New Roman"/>
              </a:rPr>
              <a:t>”</a:t>
            </a:r>
            <a:r>
              <a:rPr lang="zh-CN" altLang="zh-CN" sz="2400" b="1" kern="100" dirty="0">
                <a:latin typeface="Times New Roman"/>
                <a:cs typeface="Times New Roman"/>
              </a:rPr>
              <a:t>可见诗的灵感的产生，虽然具有很大的偶然性，但归根结底是诗人、艺术家长期生活积累和艺术准备的结果。</a:t>
            </a:r>
            <a:endParaRPr lang="zh-CN" altLang="zh-CN" sz="1050" kern="100" dirty="0">
              <a:effectLst/>
              <a:latin typeface="宋体"/>
              <a:cs typeface="Courier New"/>
            </a:endParaRPr>
          </a:p>
        </p:txBody>
      </p:sp>
    </p:spTree>
    <p:extLst>
      <p:ext uri="{BB962C8B-B14F-4D97-AF65-F5344CB8AC3E}">
        <p14:creationId xmlns:p14="http://schemas.microsoft.com/office/powerpoint/2010/main" val="1866557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5044"/>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提炼</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提炼包含动笔之前的得意、凝意、立意的完整过程。它是继感知之后接踵而来的第二步工作。尽管对于</a:t>
            </a:r>
            <a:r>
              <a:rPr lang="en-US" altLang="zh-CN" sz="2400" b="1" kern="100" dirty="0">
                <a:latin typeface="宋体"/>
                <a:cs typeface="Times New Roman"/>
              </a:rPr>
              <a:t>“</a:t>
            </a:r>
            <a:r>
              <a:rPr lang="zh-CN" altLang="zh-CN" sz="2400" b="1" kern="100" dirty="0">
                <a:latin typeface="Times New Roman"/>
                <a:cs typeface="Times New Roman"/>
              </a:rPr>
              <a:t>提炼</a:t>
            </a:r>
            <a:r>
              <a:rPr lang="en-US" altLang="zh-CN" sz="2400" b="1" kern="100" dirty="0">
                <a:latin typeface="宋体"/>
                <a:cs typeface="Times New Roman"/>
              </a:rPr>
              <a:t>”</a:t>
            </a:r>
            <a:r>
              <a:rPr lang="zh-CN" altLang="zh-CN" sz="2400" b="1" kern="100" dirty="0">
                <a:latin typeface="Times New Roman"/>
                <a:cs typeface="Times New Roman"/>
              </a:rPr>
              <a:t>这一术语，诗歌界尚无规范性的界定，但基本含义是明确的，它就是把来自直接、间接的生活的意，经过凝练与加工，使之升华为诗的主旨。写诗最要紧的是立意。立意贯穿在诗人对生活的体验、思索以及命笔行文的全过程中，也反映诗人对生活的加工、改造的匠心与意趣。意义高低决定诗的社会价值和美学价值，所以许多诗人都煞费苦心地在</a:t>
            </a:r>
            <a:r>
              <a:rPr lang="en-US" altLang="zh-CN" sz="2400" b="1" kern="100" dirty="0">
                <a:latin typeface="宋体"/>
                <a:cs typeface="Times New Roman"/>
              </a:rPr>
              <a:t>“</a:t>
            </a:r>
            <a:r>
              <a:rPr lang="zh-CN" altLang="zh-CN" sz="2400" b="1" kern="100" dirty="0">
                <a:latin typeface="Times New Roman"/>
                <a:cs typeface="Times New Roman"/>
              </a:rPr>
              <a:t>意</a:t>
            </a:r>
            <a:r>
              <a:rPr lang="en-US" altLang="zh-CN" sz="2400" b="1" kern="100" dirty="0">
                <a:latin typeface="宋体"/>
                <a:cs typeface="Times New Roman"/>
              </a:rPr>
              <a:t>”</a:t>
            </a:r>
            <a:r>
              <a:rPr lang="zh-CN" altLang="zh-CN" sz="2400" b="1" kern="100" dirty="0">
                <a:latin typeface="Times New Roman"/>
                <a:cs typeface="Times New Roman"/>
              </a:rPr>
              <a:t>上下功夫；同时诗的意在诗行中的体现，应是隐蔽而寓于形象中，多运用暗示、曲笔、远距离比喻、没有规定性的象征手法。卞之琳的《断章》是一首优美难懂的诗：</a:t>
            </a:r>
            <a:r>
              <a:rPr lang="zh-CN" altLang="zh-CN" sz="2400" b="1" kern="100" dirty="0">
                <a:latin typeface="宋体"/>
                <a:cs typeface="Times New Roman"/>
              </a:rPr>
              <a:t>“</a:t>
            </a:r>
            <a:r>
              <a:rPr lang="zh-CN" altLang="zh-CN" sz="2400" b="1" kern="100" dirty="0">
                <a:latin typeface="Times New Roman"/>
                <a:cs typeface="Times New Roman"/>
              </a:rPr>
              <a:t>你站在桥上看风景</a:t>
            </a:r>
            <a:r>
              <a:rPr lang="en-US" altLang="zh-CN" sz="2400" b="1" kern="100" dirty="0">
                <a:latin typeface="Times New Roman"/>
                <a:cs typeface="Courier New"/>
              </a:rPr>
              <a:t>/</a:t>
            </a:r>
            <a:r>
              <a:rPr lang="zh-CN" altLang="zh-CN" sz="2400" b="1" kern="100" dirty="0">
                <a:latin typeface="Times New Roman"/>
                <a:cs typeface="Times New Roman"/>
              </a:rPr>
              <a:t>看风景的人在楼上看你</a:t>
            </a:r>
            <a:r>
              <a:rPr lang="en-US" altLang="zh-CN" sz="2400" b="1" kern="100" dirty="0">
                <a:latin typeface="Times New Roman"/>
                <a:cs typeface="Courier New"/>
              </a:rPr>
              <a:t>/</a:t>
            </a:r>
            <a:r>
              <a:rPr lang="zh-CN" altLang="zh-CN" sz="2400" b="1" kern="100" dirty="0">
                <a:latin typeface="Times New Roman"/>
                <a:cs typeface="Times New Roman"/>
              </a:rPr>
              <a:t>明月装饰了你的窗子</a:t>
            </a:r>
            <a:r>
              <a:rPr lang="en-US" altLang="zh-CN" sz="2400" b="1" kern="100" dirty="0">
                <a:latin typeface="Times New Roman"/>
                <a:cs typeface="Courier New"/>
              </a:rPr>
              <a:t>/</a:t>
            </a:r>
            <a:r>
              <a:rPr lang="zh-CN" altLang="zh-CN" sz="2400" b="1" kern="100" dirty="0">
                <a:latin typeface="Times New Roman"/>
                <a:cs typeface="Times New Roman"/>
              </a:rPr>
              <a:t>你装饰了别人的梦。</a:t>
            </a:r>
            <a:r>
              <a:rPr lang="en-US" altLang="zh-CN" sz="2400" b="1" kern="100" dirty="0">
                <a:latin typeface="宋体"/>
                <a:cs typeface="Times New Roman"/>
              </a:rPr>
              <a:t>”</a:t>
            </a:r>
            <a:r>
              <a:rPr lang="zh-CN" altLang="zh-CN" sz="2400" b="1" kern="100" dirty="0">
                <a:latin typeface="Times New Roman"/>
                <a:cs typeface="Times New Roman"/>
              </a:rPr>
              <a:t>由于诗中象征意义的不确定性和诗人主观感觉的个体性，给作品蒙上了一层神秘的色彩。</a:t>
            </a:r>
            <a:endParaRPr lang="zh-CN" altLang="zh-CN" sz="1050" kern="100" dirty="0">
              <a:effectLst/>
              <a:latin typeface="宋体"/>
              <a:cs typeface="Courier New"/>
            </a:endParaRPr>
          </a:p>
        </p:txBody>
      </p:sp>
    </p:spTree>
    <p:extLst>
      <p:ext uri="{BB962C8B-B14F-4D97-AF65-F5344CB8AC3E}">
        <p14:creationId xmlns:p14="http://schemas.microsoft.com/office/powerpoint/2010/main" val="4055171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406709"/>
            <a:ext cx="11417796"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组合</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写诗除了要认真遣词用语，讲究文辞外，还必须十分讲究字与行、行与行之间的结合方式。诗是内视力特别强的一种艺术形式，要求诗人用高度艺术的语言，抒发他在某种境遇里对某些事物的所见、所感、所思，用诗来袒露自己的心灵，传达自己的心灵信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诗句的组合方式主要有链式组合、意象组合两种。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链式组合</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链式结构即顺序结构或层层递进、层层剥笋。论什么事，抒什么情，总有本末始终，来龙去脉，前因后果。无论任何人，总有生长发育过程和生老病死的变化，因而，写这类事和人的诗，最一般的方法就是用这种客观地反映事和人的内在变化的链式组合。</a:t>
            </a:r>
            <a:endParaRPr lang="zh-CN" altLang="zh-CN" sz="1050" kern="100" dirty="0">
              <a:effectLst/>
              <a:latin typeface="宋体"/>
              <a:cs typeface="Courier New"/>
            </a:endParaRPr>
          </a:p>
        </p:txBody>
      </p:sp>
    </p:spTree>
    <p:extLst>
      <p:ext uri="{BB962C8B-B14F-4D97-AF65-F5344CB8AC3E}">
        <p14:creationId xmlns:p14="http://schemas.microsoft.com/office/powerpoint/2010/main" val="876298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94009"/>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意象组合</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所谓意象，是我国诗歌界批评的传统用法，指诗歌形象构成的基本元素，是作者的情感和客观的物象感应而以文字描绘出来的图景，是一首诗中具体的单一的或片断的形象。庞得说：</a:t>
            </a:r>
            <a:r>
              <a:rPr lang="en-US" altLang="zh-CN" sz="2400" b="1" kern="100" dirty="0">
                <a:latin typeface="宋体"/>
                <a:cs typeface="Times New Roman"/>
              </a:rPr>
              <a:t>“</a:t>
            </a:r>
            <a:r>
              <a:rPr lang="zh-CN" altLang="zh-CN" sz="2400" b="1" kern="100" dirty="0">
                <a:latin typeface="Times New Roman"/>
                <a:cs typeface="Times New Roman"/>
              </a:rPr>
              <a:t>意象是这样一种东西，它表现的是在一刹那时间里理智与感情的复合。</a:t>
            </a:r>
            <a:r>
              <a:rPr lang="zh-CN" altLang="zh-CN" sz="2400" b="1" kern="100" dirty="0">
                <a:latin typeface="宋体"/>
                <a:cs typeface="Times New Roman"/>
              </a:rPr>
              <a:t>”</a:t>
            </a:r>
            <a:r>
              <a:rPr lang="zh-CN" altLang="zh-CN" sz="2400" b="1" kern="100" dirty="0">
                <a:latin typeface="Times New Roman"/>
                <a:cs typeface="Times New Roman"/>
              </a:rPr>
              <a:t>一个被描述的意象，可能是任何一种内心冲动所获得最充分的表现或解释。意象又是一个辐射系或是一个旋涡，从这里面产生观念，观念从意象中通过并且不断冲击意象。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创造意境</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意境即是文艺作品中所描绘的生活图景和表达的思想感情与主客观和谐统一产生的一种艺术境界。巧妙地运用，可以使读者通过想象和联想，如身临其境，在艺术美的潜移默化中受到感染和陶冶。</a:t>
            </a:r>
            <a:endParaRPr lang="zh-CN" altLang="zh-CN" sz="1050" kern="100" dirty="0">
              <a:effectLst/>
              <a:latin typeface="宋体"/>
              <a:cs typeface="Courier New"/>
            </a:endParaRPr>
          </a:p>
        </p:txBody>
      </p:sp>
    </p:spTree>
    <p:extLst>
      <p:ext uri="{BB962C8B-B14F-4D97-AF65-F5344CB8AC3E}">
        <p14:creationId xmlns:p14="http://schemas.microsoft.com/office/powerpoint/2010/main" val="2657088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008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【写作任务】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以</a:t>
            </a:r>
            <a:r>
              <a:rPr lang="en-US" altLang="zh-CN" sz="2400" b="1" kern="100" dirty="0">
                <a:latin typeface="宋体"/>
                <a:cs typeface="Times New Roman"/>
              </a:rPr>
              <a:t>“</a:t>
            </a:r>
            <a:r>
              <a:rPr lang="zh-CN" altLang="zh-CN" sz="2400" b="1" kern="100" dirty="0">
                <a:latin typeface="Times New Roman"/>
                <a:cs typeface="Times New Roman"/>
              </a:rPr>
              <a:t>秋天</a:t>
            </a:r>
            <a:r>
              <a:rPr lang="en-US" altLang="zh-CN" sz="2400" b="1" kern="100" dirty="0">
                <a:latin typeface="宋体"/>
                <a:cs typeface="Times New Roman"/>
              </a:rPr>
              <a:t>”</a:t>
            </a:r>
            <a:r>
              <a:rPr lang="zh-CN" altLang="zh-CN" sz="2400" b="1" kern="100" dirty="0">
                <a:latin typeface="Times New Roman"/>
                <a:cs typeface="Times New Roman"/>
              </a:rPr>
              <a:t>为话题，写一首新诗，题目自拟。</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【写作示例】</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不努力，路何处寻</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月光泻在桌角，</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夜风吹着帘帷，</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汗水浸湿衣衫。</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不努力，路何处寻？</a:t>
            </a:r>
            <a:endParaRPr lang="zh-CN" altLang="zh-CN" sz="1050" kern="100" dirty="0">
              <a:latin typeface="宋体"/>
              <a:cs typeface="Courier New"/>
            </a:endParaRPr>
          </a:p>
          <a:p>
            <a:pPr algn="ctr">
              <a:lnSpc>
                <a:spcPct val="150000"/>
              </a:lnSpc>
              <a:spcAft>
                <a:spcPts val="0"/>
              </a:spcAft>
              <a:tabLst>
                <a:tab pos="1350645" algn="l"/>
                <a:tab pos="3870960" algn="l"/>
              </a:tabLst>
            </a:pPr>
            <a:r>
              <a:rPr lang="en-US" altLang="zh-CN" sz="2400" b="1" kern="100" dirty="0">
                <a:latin typeface="Times New Roman"/>
                <a:ea typeface="楷体_GB2312"/>
                <a:cs typeface="Courier New"/>
              </a:rPr>
              <a:t> </a:t>
            </a:r>
            <a:endParaRPr lang="zh-CN" altLang="zh-CN" sz="1050" kern="100" dirty="0">
              <a:latin typeface="宋体"/>
              <a:cs typeface="Courier New"/>
            </a:endParaRPr>
          </a:p>
        </p:txBody>
      </p:sp>
    </p:spTree>
    <p:extLst>
      <p:ext uri="{BB962C8B-B14F-4D97-AF65-F5344CB8AC3E}">
        <p14:creationId xmlns:p14="http://schemas.microsoft.com/office/powerpoint/2010/main" val="1124722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6709"/>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月光铺洒神州，</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云彩缀着天空，</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步伐飞快行走。</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不努力，路何处寻？</a:t>
            </a:r>
            <a:endParaRPr lang="zh-CN" altLang="zh-CN" sz="1050" kern="100" dirty="0">
              <a:latin typeface="宋体"/>
              <a:cs typeface="Courier New"/>
            </a:endParaRPr>
          </a:p>
          <a:p>
            <a:pPr algn="ctr">
              <a:lnSpc>
                <a:spcPct val="150000"/>
              </a:lnSpc>
              <a:spcAft>
                <a:spcPts val="0"/>
              </a:spcAft>
              <a:tabLst>
                <a:tab pos="1350645" algn="l"/>
                <a:tab pos="3870960" algn="l"/>
              </a:tabLst>
            </a:pPr>
            <a:r>
              <a:rPr lang="en-US" altLang="zh-CN" sz="2400" b="1" kern="100" dirty="0">
                <a:latin typeface="Times New Roman"/>
                <a:ea typeface="楷体_GB2312"/>
                <a:cs typeface="Courier New"/>
              </a:rPr>
              <a:t> </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鸿雁翱翔于空，</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骆驼行走沙漠，</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行程永不停止，</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不努力，路何处寻？</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【名师点评】</a:t>
            </a:r>
            <a:r>
              <a:rPr lang="zh-CN" altLang="zh-CN" sz="2400" b="1" kern="100" dirty="0">
                <a:latin typeface="宋体"/>
                <a:ea typeface="Times New Roman"/>
                <a:cs typeface="Courier New"/>
              </a:rPr>
              <a:t> </a:t>
            </a:r>
            <a:r>
              <a:rPr lang="zh-CN" altLang="zh-CN" sz="2400" b="1" kern="100" dirty="0">
                <a:latin typeface="Times New Roman"/>
                <a:ea typeface="仿宋_GB2312"/>
                <a:cs typeface="Times New Roman"/>
              </a:rPr>
              <a:t>诗作格律鲜明，节奏明快，善于炼字，景象选取典型而富有意味，传达出一种昂扬的生活态度。</a:t>
            </a:r>
            <a:endParaRPr lang="zh-CN" altLang="zh-CN" sz="1050" kern="100" dirty="0">
              <a:effectLst/>
              <a:latin typeface="宋体"/>
              <a:cs typeface="Courier New"/>
            </a:endParaRPr>
          </a:p>
        </p:txBody>
      </p:sp>
    </p:spTree>
    <p:extLst>
      <p:ext uri="{BB962C8B-B14F-4D97-AF65-F5344CB8AC3E}">
        <p14:creationId xmlns:p14="http://schemas.microsoft.com/office/powerpoint/2010/main" val="2242732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8912"/>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金色的梦</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金色的秋，</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空中翻飞的失魂落叶，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不知哪片是我，</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无声入水，</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浸湿了空灵的心。</a:t>
            </a:r>
            <a:endParaRPr lang="zh-CN" altLang="zh-CN" sz="1050" kern="100" dirty="0">
              <a:latin typeface="宋体"/>
              <a:cs typeface="Courier New"/>
            </a:endParaRPr>
          </a:p>
          <a:p>
            <a:pPr algn="ctr">
              <a:lnSpc>
                <a:spcPct val="150000"/>
              </a:lnSpc>
              <a:spcAft>
                <a:spcPts val="0"/>
              </a:spcAft>
              <a:tabLst>
                <a:tab pos="1350645" algn="l"/>
                <a:tab pos="3870960" algn="l"/>
              </a:tabLst>
            </a:pPr>
            <a:r>
              <a:rPr lang="en-US" altLang="zh-CN" sz="2400" b="1" kern="100" dirty="0">
                <a:latin typeface="Times New Roman"/>
                <a:ea typeface="楷体_GB2312"/>
                <a:cs typeface="Courier New"/>
              </a:rPr>
              <a:t> </a:t>
            </a:r>
          </a:p>
        </p:txBody>
      </p:sp>
    </p:spTree>
    <p:extLst>
      <p:ext uri="{BB962C8B-B14F-4D97-AF65-F5344CB8AC3E}">
        <p14:creationId xmlns:p14="http://schemas.microsoft.com/office/powerpoint/2010/main" val="2386050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丰硕的秋，</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田园伫立的空心稻草人，</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不知哪个是我，</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默默守候，</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期待着金色的梦。</a:t>
            </a:r>
            <a:endParaRPr lang="zh-CN" altLang="zh-CN" sz="1050" kern="100" dirty="0">
              <a:solidFill>
                <a:prstClr val="black"/>
              </a:solidFill>
              <a:latin typeface="宋体"/>
              <a:cs typeface="Courier New"/>
            </a:endParaRPr>
          </a:p>
          <a:p>
            <a:pPr lvl="0" algn="just">
              <a:lnSpc>
                <a:spcPct val="150000"/>
              </a:lnSpc>
              <a:tabLst>
                <a:tab pos="1350645" algn="l"/>
                <a:tab pos="3870960" algn="l"/>
              </a:tabLst>
            </a:pPr>
            <a:r>
              <a:rPr lang="zh-CN" altLang="zh-CN" sz="2400" b="1" kern="100" dirty="0">
                <a:solidFill>
                  <a:prstClr val="black"/>
                </a:solidFill>
                <a:latin typeface="Times New Roman"/>
                <a:ea typeface="黑体"/>
                <a:cs typeface="Times New Roman"/>
              </a:rPr>
              <a:t>【名师点评】</a:t>
            </a:r>
            <a:r>
              <a:rPr lang="zh-CN" altLang="zh-CN" sz="2400" b="1" kern="100" dirty="0">
                <a:solidFill>
                  <a:prstClr val="black"/>
                </a:solidFill>
                <a:latin typeface="宋体"/>
                <a:ea typeface="Times New Roman"/>
                <a:cs typeface="Courier New"/>
              </a:rPr>
              <a:t> </a:t>
            </a:r>
            <a:r>
              <a:rPr lang="zh-CN" altLang="zh-CN" sz="2400" b="1" kern="100" dirty="0">
                <a:solidFill>
                  <a:prstClr val="black"/>
                </a:solidFill>
                <a:latin typeface="Times New Roman"/>
                <a:ea typeface="仿宋_GB2312"/>
                <a:cs typeface="Times New Roman"/>
              </a:rPr>
              <a:t>秋，给人以无限遐思，作者由纷纷而下的落叶，想到了自己的人生方向，在迷茫中坚强，在坚强中守望，给人以昂扬的力量。小诗用语讲究，意境优美，体现了作者良好的语文素养。</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926026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673035"/>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提高诵读诗歌的能力是本单元学习的重点，本单元诗歌均抒发了一定的情感，反复诵读可陶冶我们的情操。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新诗作为一种新的文学样式，在内容和形式上都有自己的特色。朗读时要认真体会诗歌的思想内容，准确把握诗人的情感，确定合适的重音、停顿，选择恰如其分的语气，读出新诗的艺术美。</a:t>
            </a:r>
            <a:endParaRPr lang="zh-CN" altLang="zh-CN" sz="1050" kern="100" dirty="0">
              <a:effectLst/>
              <a:latin typeface="宋体"/>
              <a:cs typeface="Courier New"/>
            </a:endParaRPr>
          </a:p>
        </p:txBody>
      </p:sp>
      <p:sp>
        <p:nvSpPr>
          <p:cNvPr id="5" name="矩形 4"/>
          <p:cNvSpPr>
            <a:spLocks noChangeArrowheads="1"/>
          </p:cNvSpPr>
          <p:nvPr/>
        </p:nvSpPr>
        <p:spPr bwMode="auto">
          <a:xfrm>
            <a:off x="194997" y="862474"/>
            <a:ext cx="11647294"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关键能力培养</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诵读新诗</a:t>
            </a:r>
            <a:endParaRPr lang="zh-CN" altLang="zh-CN" sz="2800" kern="100" dirty="0">
              <a:effectLst/>
              <a:latin typeface="宋体"/>
              <a:cs typeface="Courier New"/>
            </a:endParaRPr>
          </a:p>
        </p:txBody>
      </p:sp>
    </p:spTree>
    <p:extLst>
      <p:ext uri="{BB962C8B-B14F-4D97-AF65-F5344CB8AC3E}">
        <p14:creationId xmlns:p14="http://schemas.microsoft.com/office/powerpoint/2010/main" val="2940036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588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秋之韵</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秋天的脚步，</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在秋叶的凋零中，</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缓缓响起，</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把岁末的跫音，</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浸渍在生命的轮回里。</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树木和年轮，</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雕塑着世间的变幻，</a:t>
            </a:r>
            <a:endParaRPr lang="zh-CN" altLang="zh-CN" sz="1050" kern="100" dirty="0">
              <a:latin typeface="宋体"/>
              <a:cs typeface="Courier New"/>
            </a:endParaRPr>
          </a:p>
        </p:txBody>
      </p:sp>
    </p:spTree>
    <p:extLst>
      <p:ext uri="{BB962C8B-B14F-4D97-AF65-F5344CB8AC3E}">
        <p14:creationId xmlns:p14="http://schemas.microsoft.com/office/powerpoint/2010/main" val="3676223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539426"/>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重复旋转，</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就似我们的聚散。</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秋之韵，</a:t>
            </a:r>
            <a:endParaRPr lang="zh-CN" altLang="zh-CN" sz="1050" kern="100" dirty="0">
              <a:solidFill>
                <a:prstClr val="black"/>
              </a:solidFill>
              <a:latin typeface="宋体"/>
              <a:cs typeface="Courier New"/>
            </a:endParaRPr>
          </a:p>
          <a:p>
            <a:pPr lvl="0" algn="ctr">
              <a:lnSpc>
                <a:spcPct val="150000"/>
              </a:lnSpc>
              <a:tabLst>
                <a:tab pos="1350645" algn="l"/>
                <a:tab pos="3870960" algn="l"/>
              </a:tabLst>
            </a:pPr>
            <a:r>
              <a:rPr lang="zh-CN" altLang="zh-CN" sz="2400" b="1" kern="100" dirty="0">
                <a:solidFill>
                  <a:prstClr val="black"/>
                </a:solidFill>
                <a:latin typeface="Times New Roman"/>
                <a:ea typeface="楷体_GB2312"/>
                <a:cs typeface="Times New Roman"/>
              </a:rPr>
              <a:t>韵下完美的冬与春。</a:t>
            </a:r>
            <a:endParaRPr lang="zh-CN" altLang="zh-CN" sz="1050" kern="100" dirty="0">
              <a:solidFill>
                <a:prstClr val="black"/>
              </a:solidFill>
              <a:latin typeface="宋体"/>
              <a:cs typeface="Courier New"/>
            </a:endParaRPr>
          </a:p>
          <a:p>
            <a:pPr lvl="0" algn="just">
              <a:lnSpc>
                <a:spcPct val="150000"/>
              </a:lnSpc>
              <a:tabLst>
                <a:tab pos="1350645" algn="l"/>
                <a:tab pos="3870960" algn="l"/>
              </a:tabLst>
            </a:pPr>
            <a:r>
              <a:rPr lang="zh-CN" altLang="zh-CN" sz="2400" b="1" kern="100" dirty="0">
                <a:solidFill>
                  <a:prstClr val="black"/>
                </a:solidFill>
                <a:latin typeface="Times New Roman"/>
                <a:ea typeface="黑体"/>
                <a:cs typeface="Times New Roman"/>
              </a:rPr>
              <a:t>【名师点评】</a:t>
            </a:r>
            <a:r>
              <a:rPr lang="zh-CN" altLang="zh-CN" sz="2400" b="1" kern="100" dirty="0">
                <a:solidFill>
                  <a:prstClr val="black"/>
                </a:solidFill>
                <a:latin typeface="宋体"/>
                <a:ea typeface="Times New Roman"/>
                <a:cs typeface="Courier New"/>
              </a:rPr>
              <a:t> </a:t>
            </a:r>
            <a:r>
              <a:rPr lang="zh-CN" altLang="zh-CN" sz="2400" b="1" kern="100" dirty="0">
                <a:solidFill>
                  <a:prstClr val="black"/>
                </a:solidFill>
                <a:latin typeface="Times New Roman"/>
                <a:ea typeface="仿宋_GB2312"/>
                <a:cs typeface="Times New Roman"/>
              </a:rPr>
              <a:t>小诗意境清新，用词精炼而传神，语言形象而饱含哲理，使</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ea typeface="仿宋_GB2312"/>
                <a:cs typeface="Times New Roman"/>
              </a:rPr>
              <a:t>秋之韵</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ea typeface="仿宋_GB2312"/>
                <a:cs typeface="Times New Roman"/>
              </a:rPr>
              <a:t>含蓄地展示在读者面前，给读者以思考与启示。</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463613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199198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74032"/>
            <a:ext cx="11647294"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在诗歌的具体诵读过程中，要从以下几方面着手：</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一、根据诗歌意境，确定重音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重音包括语法重音和强调重音。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语法重音指根据语法结构特点而重读的词语。</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50903818"/>
              </p:ext>
            </p:extLst>
          </p:nvPr>
        </p:nvGraphicFramePr>
        <p:xfrm>
          <a:off x="292100" y="2882561"/>
          <a:ext cx="11417300" cy="1308100"/>
        </p:xfrm>
        <a:graphic>
          <a:graphicData uri="http://schemas.openxmlformats.org/presentationml/2006/ole">
            <mc:AlternateContent xmlns:mc="http://schemas.openxmlformats.org/markup-compatibility/2006">
              <mc:Choice xmlns:v="urn:schemas-microsoft-com:vml" Requires="v">
                <p:oleObj spid="_x0000_s62466" name="文档" r:id="rId3" imgW="11407682" imgH="1307971" progId="Word.Document.12">
                  <p:embed/>
                </p:oleObj>
              </mc:Choice>
              <mc:Fallback>
                <p:oleObj name="文档" r:id="rId3" imgW="11407682" imgH="1307971" progId="Word.Document.12">
                  <p:embed/>
                  <p:pic>
                    <p:nvPicPr>
                      <p:cNvPr id="5" name="对象 4"/>
                      <p:cNvPicPr/>
                      <p:nvPr/>
                    </p:nvPicPr>
                    <p:blipFill>
                      <a:blip r:embed="rId4"/>
                      <a:stretch>
                        <a:fillRect/>
                      </a:stretch>
                    </p:blipFill>
                    <p:spPr>
                      <a:xfrm>
                        <a:off x="292100" y="2882561"/>
                        <a:ext cx="11417300" cy="13081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218826618"/>
              </p:ext>
            </p:extLst>
          </p:nvPr>
        </p:nvGraphicFramePr>
        <p:xfrm>
          <a:off x="292100" y="4012861"/>
          <a:ext cx="11569700" cy="2349500"/>
        </p:xfrm>
        <a:graphic>
          <a:graphicData uri="http://schemas.openxmlformats.org/presentationml/2006/ole">
            <mc:AlternateContent xmlns:mc="http://schemas.openxmlformats.org/markup-compatibility/2006">
              <mc:Choice xmlns:v="urn:schemas-microsoft-com:vml" Requires="v">
                <p:oleObj spid="_x0000_s62467" name="文档" r:id="rId5" imgW="11559833" imgH="2371845" progId="Word.Document.12">
                  <p:embed/>
                </p:oleObj>
              </mc:Choice>
              <mc:Fallback>
                <p:oleObj name="文档" r:id="rId5" imgW="11559833" imgH="2371845" progId="Word.Document.12">
                  <p:embed/>
                  <p:pic>
                    <p:nvPicPr>
                      <p:cNvPr id="6" name="对象 5"/>
                      <p:cNvPicPr/>
                      <p:nvPr/>
                    </p:nvPicPr>
                    <p:blipFill>
                      <a:blip r:embed="rId6"/>
                      <a:stretch>
                        <a:fillRect/>
                      </a:stretch>
                    </p:blipFill>
                    <p:spPr>
                      <a:xfrm>
                        <a:off x="292100" y="4012861"/>
                        <a:ext cx="11569700" cy="2349500"/>
                      </a:xfrm>
                      <a:prstGeom prst="rect">
                        <a:avLst/>
                      </a:prstGeom>
                    </p:spPr>
                  </p:pic>
                </p:oleObj>
              </mc:Fallback>
            </mc:AlternateContent>
          </a:graphicData>
        </a:graphic>
      </p:graphicFrame>
    </p:spTree>
    <p:extLst>
      <p:ext uri="{BB962C8B-B14F-4D97-AF65-F5344CB8AC3E}">
        <p14:creationId xmlns:p14="http://schemas.microsoft.com/office/powerpoint/2010/main" val="2656044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97593"/>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强调重音指为强调语意重点而重读的词语。强调重音没有固定的位置，朗读时要根据表达思想感情的需要来确定。下面几种情况应处理为强调重音：</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5890695"/>
              </p:ext>
            </p:extLst>
          </p:nvPr>
        </p:nvGraphicFramePr>
        <p:xfrm>
          <a:off x="279400" y="2126622"/>
          <a:ext cx="11633200" cy="3822700"/>
        </p:xfrm>
        <a:graphic>
          <a:graphicData uri="http://schemas.openxmlformats.org/presentationml/2006/ole">
            <mc:AlternateContent xmlns:mc="http://schemas.openxmlformats.org/markup-compatibility/2006">
              <mc:Choice xmlns:v="urn:schemas-microsoft-com:vml" Requires="v">
                <p:oleObj spid="_x0000_s63490" name="文档" r:id="rId3" imgW="11623139" imgH="3822386" progId="Word.Document.12">
                  <p:embed/>
                </p:oleObj>
              </mc:Choice>
              <mc:Fallback>
                <p:oleObj name="文档" r:id="rId3" imgW="11623139" imgH="3822386" progId="Word.Document.12">
                  <p:embed/>
                  <p:pic>
                    <p:nvPicPr>
                      <p:cNvPr id="2" name="对象 1"/>
                      <p:cNvPicPr/>
                      <p:nvPr/>
                    </p:nvPicPr>
                    <p:blipFill>
                      <a:blip r:embed="rId4"/>
                      <a:stretch>
                        <a:fillRect/>
                      </a:stretch>
                    </p:blipFill>
                    <p:spPr>
                      <a:xfrm>
                        <a:off x="279400" y="2126622"/>
                        <a:ext cx="11633200" cy="3822700"/>
                      </a:xfrm>
                      <a:prstGeom prst="rect">
                        <a:avLst/>
                      </a:prstGeom>
                    </p:spPr>
                  </p:pic>
                </p:oleObj>
              </mc:Fallback>
            </mc:AlternateContent>
          </a:graphicData>
        </a:graphic>
      </p:graphicFrame>
    </p:spTree>
    <p:extLst>
      <p:ext uri="{BB962C8B-B14F-4D97-AF65-F5344CB8AC3E}">
        <p14:creationId xmlns:p14="http://schemas.microsoft.com/office/powerpoint/2010/main" val="3590162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489503813"/>
              </p:ext>
            </p:extLst>
          </p:nvPr>
        </p:nvGraphicFramePr>
        <p:xfrm>
          <a:off x="330200" y="1309376"/>
          <a:ext cx="11455400" cy="1231900"/>
        </p:xfrm>
        <a:graphic>
          <a:graphicData uri="http://schemas.openxmlformats.org/presentationml/2006/ole">
            <mc:AlternateContent xmlns:mc="http://schemas.openxmlformats.org/markup-compatibility/2006">
              <mc:Choice xmlns:v="urn:schemas-microsoft-com:vml" Requires="v">
                <p:oleObj spid="_x0000_s64514" name="文档" r:id="rId3" imgW="11445810" imgH="1231646" progId="Word.Document.12">
                  <p:embed/>
                </p:oleObj>
              </mc:Choice>
              <mc:Fallback>
                <p:oleObj name="文档" r:id="rId3" imgW="11445810" imgH="1231646" progId="Word.Document.12">
                  <p:embed/>
                  <p:pic>
                    <p:nvPicPr>
                      <p:cNvPr id="5" name="对象 4"/>
                      <p:cNvPicPr/>
                      <p:nvPr/>
                    </p:nvPicPr>
                    <p:blipFill>
                      <a:blip r:embed="rId4"/>
                      <a:stretch>
                        <a:fillRect/>
                      </a:stretch>
                    </p:blipFill>
                    <p:spPr>
                      <a:xfrm>
                        <a:off x="330200" y="1309376"/>
                        <a:ext cx="11455400" cy="12319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784815843"/>
              </p:ext>
            </p:extLst>
          </p:nvPr>
        </p:nvGraphicFramePr>
        <p:xfrm>
          <a:off x="330200" y="2490476"/>
          <a:ext cx="11531600" cy="3098800"/>
        </p:xfrm>
        <a:graphic>
          <a:graphicData uri="http://schemas.openxmlformats.org/presentationml/2006/ole">
            <mc:AlternateContent xmlns:mc="http://schemas.openxmlformats.org/markup-compatibility/2006">
              <mc:Choice xmlns:v="urn:schemas-microsoft-com:vml" Requires="v">
                <p:oleObj spid="_x0000_s64515" name="文档" r:id="rId5" imgW="11521705" imgH="3098376" progId="Word.Document.12">
                  <p:embed/>
                </p:oleObj>
              </mc:Choice>
              <mc:Fallback>
                <p:oleObj name="文档" r:id="rId5" imgW="11521705" imgH="3098376" progId="Word.Document.12">
                  <p:embed/>
                  <p:pic>
                    <p:nvPicPr>
                      <p:cNvPr id="6" name="对象 5"/>
                      <p:cNvPicPr/>
                      <p:nvPr/>
                    </p:nvPicPr>
                    <p:blipFill>
                      <a:blip r:embed="rId6"/>
                      <a:stretch>
                        <a:fillRect/>
                      </a:stretch>
                    </p:blipFill>
                    <p:spPr>
                      <a:xfrm>
                        <a:off x="330200" y="2490476"/>
                        <a:ext cx="11531600" cy="3098800"/>
                      </a:xfrm>
                      <a:prstGeom prst="rect">
                        <a:avLst/>
                      </a:prstGeom>
                    </p:spPr>
                  </p:pic>
                </p:oleObj>
              </mc:Fallback>
            </mc:AlternateContent>
          </a:graphicData>
        </a:graphic>
      </p:graphicFrame>
    </p:spTree>
    <p:extLst>
      <p:ext uri="{BB962C8B-B14F-4D97-AF65-F5344CB8AC3E}">
        <p14:creationId xmlns:p14="http://schemas.microsoft.com/office/powerpoint/2010/main" val="503748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7571"/>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二、根据语境关系，确定诗句的停顿</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停顿表现在诗歌的朗读中主要指节拍。朗读时，根据诗句内部词语的疏密将其分成几段，以体现节奏的鲜明、语言的韵味，这样的停顿方式称为节拍。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朗读新诗，不能机械地依据字数来划分节拍，要兼顾诗歌的内容和结构，各行的节拍数要匀称、均衡，使其有一种和谐整齐的韵律美。例如《天上的街市》第一节：</a:t>
            </a:r>
            <a:r>
              <a:rPr lang="zh-CN" altLang="zh-CN" sz="2400" b="1" kern="100" dirty="0">
                <a:latin typeface="Times New Roman"/>
                <a:ea typeface="楷体_GB2312"/>
                <a:cs typeface="Times New Roman"/>
              </a:rPr>
              <a:t>远远的</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街灯</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明了，好像</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闪着无数的</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明星。天上的</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明星</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现了，好像</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点着无数的</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街灯。</a:t>
            </a:r>
            <a:r>
              <a:rPr lang="zh-CN" altLang="zh-CN" sz="2400" b="1" kern="100" dirty="0">
                <a:latin typeface="Times New Roman"/>
                <a:cs typeface="Times New Roman"/>
              </a:rPr>
              <a:t>第一、三句为三个节拍，第二、四句不完全按照字数划分，仍然是三个节拍，朗读新诗时，为了保持整齐和谐的美，宁可把句中词语挤得紧些，也不能把语意关系密切的诗行分成不同的节拍。</a:t>
            </a:r>
            <a:endParaRPr lang="zh-CN" altLang="zh-CN" sz="1050" kern="100" dirty="0">
              <a:effectLst/>
              <a:latin typeface="宋体"/>
              <a:cs typeface="Courier New"/>
            </a:endParaRPr>
          </a:p>
        </p:txBody>
      </p:sp>
    </p:spTree>
    <p:extLst>
      <p:ext uri="{BB962C8B-B14F-4D97-AF65-F5344CB8AC3E}">
        <p14:creationId xmlns:p14="http://schemas.microsoft.com/office/powerpoint/2010/main" val="1238780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6709"/>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三、根据情感需要，确定诗句的语气</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语气是人们用以表达感情和态度的声音，也就是俗语说的</a:t>
            </a:r>
            <a:r>
              <a:rPr lang="en-US" altLang="zh-CN" sz="2400" b="1" kern="100" dirty="0">
                <a:latin typeface="宋体"/>
                <a:cs typeface="Times New Roman"/>
              </a:rPr>
              <a:t>“</a:t>
            </a:r>
            <a:r>
              <a:rPr lang="zh-CN" altLang="zh-CN" sz="2400" b="1" kern="100" dirty="0">
                <a:latin typeface="Times New Roman"/>
                <a:cs typeface="Times New Roman"/>
              </a:rPr>
              <a:t>口气</a:t>
            </a:r>
            <a:r>
              <a:rPr lang="en-US" altLang="zh-CN" sz="2400" b="1" kern="100" dirty="0">
                <a:latin typeface="宋体"/>
                <a:cs typeface="Times New Roman"/>
              </a:rPr>
              <a:t>”</a:t>
            </a:r>
            <a:r>
              <a:rPr lang="zh-CN" altLang="zh-CN" sz="2400" b="1" kern="100" dirty="0">
                <a:latin typeface="Times New Roman"/>
                <a:cs typeface="Times New Roman"/>
              </a:rPr>
              <a:t>。诗人的思想感情是丰富而复杂的，有欢乐、愉快、悲伤、沉痛、压抑、沉重、激动、不安、惊讶、绝望、怀疑、感叹等各种感情。朗读时，要用相应的语气将其恰当地表达出来。例如臧克家的《三代》：</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孩子</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在土里洗澡；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爸爸</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在土里流汗；</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爷爷</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在土里葬埋。</a:t>
            </a:r>
            <a:endParaRPr lang="zh-CN" altLang="zh-CN" sz="1050" kern="100" dirty="0">
              <a:effectLst/>
              <a:latin typeface="宋体"/>
              <a:cs typeface="Courier New"/>
            </a:endParaRPr>
          </a:p>
        </p:txBody>
      </p:sp>
    </p:spTree>
    <p:extLst>
      <p:ext uri="{BB962C8B-B14F-4D97-AF65-F5344CB8AC3E}">
        <p14:creationId xmlns:p14="http://schemas.microsoft.com/office/powerpoint/2010/main" val="242501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53774" y="1359403"/>
            <a:ext cx="1119282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a:latin typeface="Times New Roman"/>
                <a:cs typeface="Times New Roman"/>
              </a:rPr>
              <a:t>诗人紧扣农民与土地的关系，摄取三个艺术画面。从时间上看，三个画面前后紧密相承。今天</a:t>
            </a:r>
            <a:r>
              <a:rPr lang="en-US" altLang="zh-CN" sz="2400" b="1" kern="100" dirty="0">
                <a:latin typeface="宋体"/>
                <a:cs typeface="Times New Roman"/>
              </a:rPr>
              <a:t>“</a:t>
            </a:r>
            <a:r>
              <a:rPr lang="zh-CN" altLang="zh-CN" sz="2400" b="1" kern="100" dirty="0">
                <a:latin typeface="Times New Roman"/>
                <a:cs typeface="Times New Roman"/>
              </a:rPr>
              <a:t>在土里流汗</a:t>
            </a:r>
            <a:r>
              <a:rPr lang="en-US" altLang="zh-CN" sz="2400" b="1" kern="100" dirty="0">
                <a:latin typeface="宋体"/>
                <a:cs typeface="Times New Roman"/>
              </a:rPr>
              <a:t>”</a:t>
            </a:r>
            <a:r>
              <a:rPr lang="zh-CN" altLang="zh-CN" sz="2400" b="1" kern="100" dirty="0">
                <a:latin typeface="Times New Roman"/>
                <a:cs typeface="Times New Roman"/>
              </a:rPr>
              <a:t>的爸爸到明天又该被埋葬了，到那时</a:t>
            </a:r>
            <a:r>
              <a:rPr lang="zh-CN" altLang="zh-CN" sz="2400" b="1" kern="100" dirty="0">
                <a:latin typeface="宋体"/>
                <a:cs typeface="Times New Roman"/>
              </a:rPr>
              <a:t>“</a:t>
            </a:r>
            <a:r>
              <a:rPr lang="zh-CN" altLang="zh-CN" sz="2400" b="1" kern="100" dirty="0">
                <a:latin typeface="Times New Roman"/>
                <a:cs typeface="Times New Roman"/>
              </a:rPr>
              <a:t>在土里洗澡</a:t>
            </a:r>
            <a:r>
              <a:rPr lang="zh-CN" altLang="zh-CN" sz="2400" b="1" kern="100" dirty="0">
                <a:latin typeface="宋体"/>
                <a:cs typeface="Times New Roman"/>
              </a:rPr>
              <a:t>”</a:t>
            </a:r>
            <a:r>
              <a:rPr lang="zh-CN" altLang="zh-CN" sz="2400" b="1" kern="100" dirty="0">
                <a:latin typeface="Times New Roman"/>
                <a:cs typeface="Times New Roman"/>
              </a:rPr>
              <a:t>的孩子必定还要重复父辈和祖辈的命运。年复一年，代复一代，岁月不居，农民的境况却没有丝毫的更改。朗读时要选择低沉的语气、降抑的语调、舒缓的节奏，读出诗中包含的旧中国农民的痛苦、辛酸和诗人的同情、悲愤！再看贺敬之的《桂林山水歌》：</a:t>
            </a:r>
            <a:endParaRPr lang="zh-CN" altLang="zh-CN" sz="1050" kern="100" dirty="0">
              <a:effectLst/>
              <a:latin typeface="宋体"/>
              <a:cs typeface="Courier New"/>
            </a:endParaRPr>
          </a:p>
        </p:txBody>
      </p:sp>
    </p:spTree>
    <p:extLst>
      <p:ext uri="{BB962C8B-B14F-4D97-AF65-F5344CB8AC3E}">
        <p14:creationId xmlns:p14="http://schemas.microsoft.com/office/powerpoint/2010/main" val="3972934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725519"/>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云中的神呵，雾中的仙，</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神姿仙态桂林的山！</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情一样深呵，梦一样美，</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如情似梦漓江的水！</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水几重呵，山几重？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水绕山环桂林城</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江山多娇人多情，</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使我白发永不生！</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对此江山人自豪，</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使我青春永不老！</a:t>
            </a:r>
            <a:endParaRPr lang="zh-CN" altLang="zh-CN" sz="1050" kern="100" dirty="0">
              <a:effectLst/>
              <a:latin typeface="宋体"/>
              <a:cs typeface="Courier New"/>
            </a:endParaRPr>
          </a:p>
        </p:txBody>
      </p:sp>
    </p:spTree>
    <p:extLst>
      <p:ext uri="{BB962C8B-B14F-4D97-AF65-F5344CB8AC3E}">
        <p14:creationId xmlns:p14="http://schemas.microsoft.com/office/powerpoint/2010/main" val="24132769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2014</Words>
  <Application>Microsoft Office PowerPoint</Application>
  <PresentationFormat>宽屏</PresentationFormat>
  <Paragraphs>101</Paragraphs>
  <Slides>22</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41"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