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77" r:id="rId11"/>
    <p:sldId id="266" r:id="rId12"/>
    <p:sldId id="267" r:id="rId13"/>
    <p:sldId id="269" r:id="rId14"/>
    <p:sldId id="270" r:id="rId15"/>
    <p:sldId id="271" r:id="rId16"/>
    <p:sldId id="272" r:id="rId17"/>
    <p:sldId id="273" r:id="rId18"/>
    <p:sldId id="274" r:id="rId19"/>
    <p:sldId id="275" r:id="rId20"/>
    <p:sldId id="276"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a:bodyPr>
          <a:lstStyle/>
          <a:p>
            <a:r>
              <a:rPr sz="5330" smtClean="0">
                <a:sym typeface="+mn-ea"/>
              </a:rPr>
              <a:t>确认我是谁</a:t>
            </a:r>
            <a:r>
              <a:rPr lang="en-US" sz="5330" smtClean="0">
                <a:sym typeface="+mn-ea"/>
              </a:rPr>
              <a:t>VS</a:t>
            </a:r>
            <a:r>
              <a:rPr sz="5330" smtClean="0">
                <a:sym typeface="+mn-ea"/>
              </a:rPr>
              <a:t>拒绝我是谁</a:t>
            </a:r>
            <a:endParaRPr lang="zh-CN" altLang="en-US" sz="5335" smtClean="0">
              <a:ea typeface="方正黄草简体" pitchFamily="2" charset="-122"/>
              <a:sym typeface="+mn-ea"/>
            </a:endParaRPr>
          </a:p>
        </p:txBody>
      </p:sp>
      <p:sp>
        <p:nvSpPr>
          <p:cNvPr id="2051" name="Rectangle 3"/>
          <p:cNvSpPr>
            <a:spLocks noGrp="1" noChangeArrowheads="1"/>
          </p:cNvSpPr>
          <p:nvPr>
            <p:ph type="subTitle" idx="1"/>
          </p:nvPr>
        </p:nvSpPr>
        <p:spPr>
          <a:xfrm>
            <a:off x="1508125" y="3510280"/>
            <a:ext cx="9159875"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自我肯定与否定</a:t>
            </a:r>
            <a:r>
              <a:rPr lang="en-US" sz="4000" smtClean="0">
                <a:solidFill>
                  <a:srgbClr val="FF0000"/>
                </a:solidFill>
                <a:ea typeface="隶书" pitchFamily="49" charset="-122"/>
              </a:rPr>
              <a:t>”</a:t>
            </a:r>
            <a:r>
              <a:rPr sz="4000" smtClean="0">
                <a:solidFill>
                  <a:srgbClr val="FF0000"/>
                </a:solidFill>
                <a:ea typeface="隶书" pitchFamily="49" charset="-122"/>
              </a:rPr>
              <a:t>作文</a:t>
            </a:r>
            <a:r>
              <a:rPr lang="zh-CN" sz="4000" smtClean="0">
                <a:solidFill>
                  <a:srgbClr val="FF0000"/>
                </a:solidFill>
                <a:ea typeface="隶书" pitchFamily="49" charset="-122"/>
              </a:rPr>
              <a:t>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871345" y="811530"/>
            <a:ext cx="8229600" cy="425450"/>
          </a:xfrm>
        </p:spPr>
        <p:txBody>
          <a:bodyPr>
            <a:normAutofit fontScale="90000"/>
          </a:bodyPr>
          <a:lstStyle/>
          <a:p>
            <a:pPr algn="ctr"/>
            <a:r>
              <a:rPr lang="zh-CN" altLang="en-US">
                <a:solidFill>
                  <a:srgbClr val="FF0000"/>
                </a:solidFill>
              </a:rPr>
              <a:t>参考思路</a:t>
            </a:r>
          </a:p>
        </p:txBody>
      </p:sp>
      <p:sp>
        <p:nvSpPr>
          <p:cNvPr id="3" name="内容占位符 2"/>
          <p:cNvSpPr>
            <a:spLocks noGrp="1"/>
          </p:cNvSpPr>
          <p:nvPr>
            <p:ph idx="1"/>
          </p:nvPr>
        </p:nvSpPr>
        <p:spPr>
          <a:xfrm>
            <a:off x="0" y="1236980"/>
            <a:ext cx="12076430" cy="5387975"/>
          </a:xfrm>
        </p:spPr>
        <p:txBody>
          <a:bodyPr>
            <a:normAutofit fontScale="57500" lnSpcReduction="10000"/>
          </a:bodyPr>
          <a:lstStyle/>
          <a:p>
            <a:r>
              <a:rPr lang="zh-CN" altLang="en-US"/>
              <a:t>思路二</a:t>
            </a:r>
          </a:p>
          <a:p>
            <a:r>
              <a:rPr lang="zh-CN" altLang="en-US"/>
              <a:t>观点：拒绝我是谁更重要。</a:t>
            </a:r>
          </a:p>
          <a:p>
            <a:r>
              <a:rPr lang="zh-CN" altLang="en-US"/>
              <a:t>确认我是谁重要？</a:t>
            </a:r>
          </a:p>
          <a:p>
            <a:r>
              <a:rPr lang="zh-CN" altLang="en-US"/>
              <a:t>1.1年轻人特征：他们富有青春朝气，充满热情和理想，他们单纯善良，充满正义感，精力充沛，敢想敢干，富有创造力。</a:t>
            </a:r>
          </a:p>
          <a:p>
            <a:r>
              <a:rPr lang="zh-CN" altLang="en-US"/>
              <a:t>1.2重要性：意味着对自我角色的定位，包括我要成为一个怎样的人、我想选择怎样的职业、我要走一条怎样的人生之路等等；其次意味着对自我的认知与评价，包括我是一个怎样的人，我具有怎样的个性、学识、能力、品行等，我在别人的眼中的形象如何等等。</a:t>
            </a:r>
          </a:p>
          <a:p>
            <a:r>
              <a:rPr lang="zh-CN" altLang="en-US"/>
              <a:t>拒绝我是谁更重要？</a:t>
            </a:r>
          </a:p>
          <a:p>
            <a:r>
              <a:rPr lang="zh-CN" altLang="en-US"/>
              <a:t>2.1 年轻人特征：他们心智还有待完善，生活阅历还有待丰富，认知水平和处事能力还有待提高，他们的思想道德、情感态度和价值观等正处在形成和发展的关键时期，他们的角色定位和职业选择尚未成型。</a:t>
            </a:r>
          </a:p>
          <a:p>
            <a:r>
              <a:rPr lang="zh-CN" altLang="en-US"/>
              <a:t>2.2重要性：年轻人涉世未深，血气方刚，容易主观臆断，意气用事，容易受到各种外来的社会观念、思想、信仰的蛊惑与利用，以致轻信盲从，酿成大错。不仅意味着他人强加于我的角色的排斥，尤其对附加于我的外在要求及评判的抗拒，还意味着不想对自我角色、自我形象的过早定位与定性。</a:t>
            </a:r>
          </a:p>
          <a:p>
            <a:r>
              <a:rPr lang="zh-CN" altLang="en-US"/>
              <a:t>2.3更重要：从发展的眼光看，拒绝我是谁，是实现确定我是谁的必由之路，是年轻人成长中的重要一环，是否定中的肯定，即否定了外铄的那些强加于我的不合理要求，剩下的才可能是建构自我的“生命要素”。拒绝我是谁，有助于自我在否定之否定中，更好地确认我是谁。从这个意义上说，拒绝我是谁也是实现确认我是谁的必备手段或前提条件，是年轻人当下更迫切的使命，这种理解更契合福柯原话的本意。</a:t>
            </a:r>
          </a:p>
          <a:p>
            <a:r>
              <a:rPr lang="zh-CN" altLang="en-US"/>
              <a:t>学会“拒绝我是谁”是年轻人成长过程中用以克服轻信盲从，在明辨是非中更好地把握自我的重要手段，对抵制外来的思想侵蚀，消除多余的精神负累，更有现实意义。</a:t>
            </a:r>
          </a:p>
          <a:p>
            <a:r>
              <a:rPr lang="zh-CN" altLang="en-US"/>
              <a:t>现状辩证：“拒绝我是谁”也可能成为某些年轻人盲目排斥一切，逃避现实与责任的借口。</a:t>
            </a:r>
          </a:p>
          <a:p>
            <a:r>
              <a:rPr lang="zh-CN" altLang="en-US"/>
              <a:t>“拒绝我是谁”带有面对各种外来的附加与诱惑之物进行怀疑、分辨、取舍意味，带有波普尔的批判理性主义所强调的“证伪”色彩，更需要勇气和智慧。因此“拒绝我是谁”对年轻人而言似乎显得更加难能可贵。</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0" y="1421130"/>
            <a:ext cx="11953240" cy="5254625"/>
          </a:xfrm>
        </p:spPr>
        <p:txBody>
          <a:bodyPr>
            <a:normAutofit lnSpcReduction="20000"/>
          </a:bodyPr>
          <a:lstStyle/>
          <a:p>
            <a:r>
              <a:rPr lang="zh-CN" altLang="en-US"/>
              <a:t>1、恩格斯;能够制造和使用工具是人和动物的本质区别</a:t>
            </a:r>
          </a:p>
          <a:p>
            <a:r>
              <a:rPr lang="zh-CN" altLang="en-US"/>
              <a:t>2、爱因斯坦:科学是一种强有力的工具，怎样用它，究竟是给人带来幸福还是带来灾难，全取决于人自己，而不取决于工具。</a:t>
            </a:r>
          </a:p>
          <a:p>
            <a:r>
              <a:rPr lang="zh-CN" altLang="en-US"/>
              <a:t>3、工具理性:工具理性引导下的智能传播恰恰止步于将公众视为他者而非主体的信息传递表层,无法承担独立深刻的思维活动。</a:t>
            </a:r>
          </a:p>
          <a:p>
            <a:r>
              <a:rPr lang="zh-CN" altLang="en-US"/>
              <a:t>4、算法时代的机器官僚主义</a:t>
            </a:r>
          </a:p>
          <a:p>
            <a:r>
              <a:rPr lang="zh-CN" altLang="en-US"/>
              <a:t>5、海德格尔:技术是一种"座架"人在其中变成持存物,丧失了独立性,沦为技术的附庸,导致社会“千人一面"。</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90170" y="1308735"/>
            <a:ext cx="11772900" cy="4977765"/>
          </a:xfrm>
        </p:spPr>
        <p:txBody>
          <a:bodyPr>
            <a:normAutofit/>
          </a:bodyPr>
          <a:lstStyle/>
          <a:p>
            <a:r>
              <a:rPr lang="zh-CN" altLang="en-US"/>
              <a:t>6、君子生非异也，善假于物也。《荀子》</a:t>
            </a:r>
          </a:p>
          <a:p>
            <a:r>
              <a:rPr lang="zh-CN" altLang="en-US"/>
              <a:t>7、君子使物，不为物使。《管子》</a:t>
            </a:r>
          </a:p>
          <a:p>
            <a:r>
              <a:rPr lang="zh-CN" altLang="en-US"/>
              <a:t>8、据2017年公布的一项统计，由于TomTom和Google地图的卫星系统储存了错误信息，埃塞克斯切姆斯福德的一个立交桥在5年内发生了30次迎面相撞事故</a:t>
            </a:r>
          </a:p>
          <a:p>
            <a:r>
              <a:rPr lang="zh-CN" altLang="en-US"/>
              <a:t>9、据《每日邮报》4月13日报道，科学家研究称，如今广为普及的卫星导航系统、手机地图可能会对人类的记忆能力造成永久性的损害，而人类对电子设备的严重依赖可能会导致痴呆症的爆发。</a:t>
            </a:r>
          </a:p>
          <a:p>
            <a:r>
              <a:rPr lang="zh-CN" altLang="en-US"/>
              <a:t>10.研究表明，伦敦出租车司机拥有比常人更大的海马体，因为他们花了四年时间来记住城市里的每一条街道，需要记忆的路线远远超过一般人。</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62635"/>
            <a:ext cx="8229600" cy="462915"/>
          </a:xfrm>
        </p:spPr>
        <p:txBody>
          <a:bodyPr>
            <a:normAutofit fontScale="90000"/>
          </a:bodyPr>
          <a:lstStyle/>
          <a:p>
            <a:pPr algn="ctr"/>
            <a:r>
              <a:rPr lang="zh-CN" altLang="en-US">
                <a:solidFill>
                  <a:srgbClr val="FF0000"/>
                </a:solidFill>
              </a:rPr>
              <a:t>范文</a:t>
            </a:r>
            <a:r>
              <a:rPr lang="en-US" altLang="zh-CN">
                <a:solidFill>
                  <a:srgbClr val="FF0000"/>
                </a:solidFill>
              </a:rPr>
              <a:t>1</a:t>
            </a:r>
          </a:p>
        </p:txBody>
      </p:sp>
      <p:sp>
        <p:nvSpPr>
          <p:cNvPr id="3" name="内容占位符 2"/>
          <p:cNvSpPr>
            <a:spLocks noGrp="1"/>
          </p:cNvSpPr>
          <p:nvPr>
            <p:ph idx="1"/>
          </p:nvPr>
        </p:nvSpPr>
        <p:spPr>
          <a:xfrm>
            <a:off x="64135" y="1576070"/>
            <a:ext cx="11974195" cy="5069205"/>
          </a:xfrm>
        </p:spPr>
        <p:txBody>
          <a:bodyPr>
            <a:normAutofit fontScale="25000"/>
          </a:bodyPr>
          <a:lstStyle/>
          <a:p>
            <a:pPr algn="ctr"/>
            <a:r>
              <a:rPr lang="zh-CN" altLang="en-US" sz="9600"/>
              <a:t>抵达</a:t>
            </a:r>
          </a:p>
          <a:p>
            <a:pPr algn="l"/>
            <a:r>
              <a:rPr lang="en-US" altLang="zh-CN" sz="9600"/>
              <a:t>     </a:t>
            </a:r>
            <a:r>
              <a:rPr lang="zh-CN" altLang="en-US" sz="9600"/>
              <a:t>现代化的清晨之后，人类夺回了对于自身价值定义的掌控权。在寻找自我同一性的旅程中，确认自我与发现自我，抵达“自我”的岛屿比单纯驶离他人建构的终点，更有其价值和意义。</a:t>
            </a:r>
          </a:p>
          <a:p>
            <a:pPr algn="l"/>
            <a:r>
              <a:rPr lang="en-US" altLang="zh-CN" sz="9600"/>
              <a:t>    </a:t>
            </a:r>
            <a:r>
              <a:rPr lang="zh-CN" altLang="en-US" sz="9600"/>
              <a:t>“拒绝”是向外的抵抗，而“确认”是指向自身的认同。不可否认，在当今这个主流声音越发喧腾和强势的时代，拒绝必要且紧迫。倘若年轻人被消费主义塑造下的理想生活范本所遮蔽，倘若青年人刚刚踏入社会，就被划定的身份要求所束缚捆绑，倘若孩子们依循“鸡娃”的父母的期待决定人生的每一个选择，那么人生广阔的画卷就无法展开，自我的禀赋无从发现，社会的面貌也会日趋向主流靠拢而变得同质与单一。时代的嘈杂似乎注定了年轻人只有先学会拒绝，而后才有发现与确认的可能。</a:t>
            </a:r>
          </a:p>
          <a:p>
            <a:pPr algn="l"/>
            <a:r>
              <a:rPr lang="en-US" altLang="zh-CN" sz="9600"/>
              <a:t>     </a:t>
            </a:r>
            <a:r>
              <a:rPr lang="zh-CN" altLang="en-US" sz="9600"/>
              <a:t>然而“拒绝”只是前提而非终点。船只行驶在无定的大海上，驶离并不意味着前方路途的明晰，唯有叩问内心，在实践中确认内心的浮标，才可择定远方，构筑归处。</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6045" y="724535"/>
            <a:ext cx="12005310" cy="5869940"/>
          </a:xfrm>
        </p:spPr>
        <p:txBody>
          <a:bodyPr>
            <a:normAutofit fontScale="80000"/>
          </a:bodyPr>
          <a:lstStyle/>
          <a:p>
            <a:r>
              <a:rPr lang="en-US" altLang="zh-CN"/>
              <a:t>    </a:t>
            </a:r>
            <a:r>
              <a:rPr lang="zh-CN" altLang="en-US"/>
              <a:t>确认“我是谁”的过程中，是真正有力的排斥外力，构筑自我同一性的过程，如今一批人常以“社牛症”，以刻意哗众取宠的方式来实现对社会身份的突围，然而这种拒绝与排斥只是一种绵软的抵抗，它并未在旧价值的废墟上建立新的价值，无以指导此后的人生实践，而唯有确认，才是找到锚点，才意味着一种明确的精神奔赴性，才是有方向、有终点的积极的灵魂姿势。</a:t>
            </a:r>
          </a:p>
          <a:p>
            <a:r>
              <a:rPr lang="en-US" altLang="zh-CN"/>
              <a:t>    </a:t>
            </a:r>
            <a:r>
              <a:rPr lang="zh-CN" altLang="en-US"/>
              <a:t>青年人确认了自我，才能在时代的地图上找到自己的坐标，明确自己的位置。“拒绝”指向的是一种“排异”与敌对，而“确认”意味着积极的融入与改变，时代需要的不是年轻人一味的发出反抗叛逆的嘶喊，是有义务感的个体发光发热，构建、修订、创造价值。反抗的确是一种呐喊与唤醒，但它绝对不可代替发现与创造，确认与创造，积极地应对，才有下一步改变的可能。</a:t>
            </a:r>
          </a:p>
          <a:p>
            <a:r>
              <a:rPr lang="en-US" altLang="zh-CN"/>
              <a:t>    </a:t>
            </a:r>
            <a:r>
              <a:rPr lang="zh-CN" altLang="en-US"/>
              <a:t>当然，“确认”不意味着固守，不意味着一成不变。“确认”的自我不是一个静态的样板式的形象，不是自我对自我标签式的刻板印象，而是始终处于变动之中的动态式的发展样貌。在盘根错节的实践中，在时代沸腾的召唤中，我会不断的认识自己，调整航向。</a:t>
            </a:r>
          </a:p>
          <a:p>
            <a:r>
              <a:rPr lang="en-US" altLang="zh-CN"/>
              <a:t>    </a:t>
            </a:r>
            <a:r>
              <a:rPr lang="zh-CN" altLang="en-US"/>
              <a:t>在无定的大海上，我不愿只做一个反抗者，我会驶离那些外界的刻意“塑造”的终点，但更重要的是，我愿以自己之心力，找到心中的浮标，实现自我发现与奉献时代的旅途。</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563245"/>
            <a:ext cx="8229600" cy="671195"/>
          </a:xfrm>
        </p:spPr>
        <p:txBody>
          <a:bodyPr>
            <a:normAutofit fontScale="90000"/>
          </a:bodyPr>
          <a:lstStyle/>
          <a:p>
            <a:pPr algn="ctr"/>
            <a:r>
              <a:rPr lang="zh-CN" altLang="en-US">
                <a:solidFill>
                  <a:srgbClr val="FF0000"/>
                </a:solidFill>
              </a:rPr>
              <a:t>范文</a:t>
            </a:r>
            <a:r>
              <a:rPr lang="en-US" altLang="zh-CN">
                <a:solidFill>
                  <a:srgbClr val="FF0000"/>
                </a:solidFill>
              </a:rPr>
              <a:t>2</a:t>
            </a:r>
          </a:p>
        </p:txBody>
      </p:sp>
      <p:sp>
        <p:nvSpPr>
          <p:cNvPr id="3" name="内容占位符 2"/>
          <p:cNvSpPr>
            <a:spLocks noGrp="1"/>
          </p:cNvSpPr>
          <p:nvPr>
            <p:ph idx="1"/>
          </p:nvPr>
        </p:nvSpPr>
        <p:spPr>
          <a:xfrm>
            <a:off x="123825" y="1374140"/>
            <a:ext cx="11930380" cy="5402580"/>
          </a:xfrm>
        </p:spPr>
        <p:txBody>
          <a:bodyPr>
            <a:normAutofit fontScale="70000"/>
          </a:bodyPr>
          <a:lstStyle/>
          <a:p>
            <a:pPr algn="ctr"/>
            <a:r>
              <a:rPr lang="zh-CN" altLang="en-US"/>
              <a:t>成为你自己</a:t>
            </a:r>
          </a:p>
          <a:p>
            <a:pPr algn="l"/>
            <a:r>
              <a:rPr lang="en-US" altLang="zh-CN"/>
              <a:t>      </a:t>
            </a:r>
            <a:r>
              <a:rPr lang="zh-CN" altLang="en-US"/>
              <a:t>我是谁？我们在世界之中众里寻他千百度，希望确认自己的意义与方向，可当我们蓦然回首，才发现原来我们更应当成为自己。</a:t>
            </a:r>
          </a:p>
          <a:p>
            <a:pPr algn="l"/>
            <a:r>
              <a:rPr lang="en-US" altLang="zh-CN"/>
              <a:t>      </a:t>
            </a:r>
            <a:r>
              <a:rPr lang="zh-CN" altLang="en-US"/>
              <a:t>自己是谁，是对自我独特性的认识，而更重要的，我们由此决定自己将成为谁，由此决定自己在哪一条路上寻找生命的价值。</a:t>
            </a:r>
          </a:p>
          <a:p>
            <a:pPr algn="l"/>
            <a:r>
              <a:rPr lang="en-US" altLang="zh-CN"/>
              <a:t>      </a:t>
            </a:r>
            <a:r>
              <a:rPr lang="zh-CN" altLang="en-US"/>
              <a:t>作为年轻人，最简单的方式莫过于确认——通过向外界寻找一个既定的范式来寻求自我认同，而这一范式恰代表了他人的肯定，代表了主流的期待。</a:t>
            </a:r>
          </a:p>
          <a:p>
            <a:pPr algn="l"/>
            <a:r>
              <a:rPr lang="zh-CN" altLang="en-US"/>
              <a:t>诚然，人是社会性的动物。每个人都渴望被社会认同，从而产生尊严与价值感。诚然，这个社会呼唤符合时代的人，若不是前辈们奋不顾身冲向党指挥的战场，奔赴民族复兴之路，何来今日你我？</a:t>
            </a:r>
          </a:p>
          <a:p>
            <a:pPr algn="l"/>
            <a:r>
              <a:rPr lang="en-US" altLang="zh-CN"/>
              <a:t>      </a:t>
            </a:r>
            <a:r>
              <a:rPr lang="zh-CN" altLang="en-US"/>
              <a:t>但是，现如今，这种“确认”，由个体的主动的寻求日益僵化成被动的服从，人们过于想确认自己，获得认同，却作茧自缚，迷失自我。</a:t>
            </a:r>
          </a:p>
          <a:p>
            <a:pPr algn="l"/>
            <a:r>
              <a:rPr lang="en-US" altLang="zh-CN"/>
              <a:t>      </a:t>
            </a:r>
            <a:r>
              <a:rPr lang="zh-CN" altLang="en-US"/>
              <a:t>当世界日益娱乐化，文化日益大众化，我们看似有更多选择，实则我们的主动选择不过是别人希望我们成为的样子，我们看到网红五光十色的“人设”，那真的是他们自己的样子吗？当公共话语空间越来越开放，个人的自由表达真的增多了吗？还是我们顾忌增加了？</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8430" y="673735"/>
            <a:ext cx="11928475" cy="6033770"/>
          </a:xfrm>
        </p:spPr>
        <p:txBody>
          <a:bodyPr>
            <a:normAutofit fontScale="50000"/>
          </a:bodyPr>
          <a:lstStyle/>
          <a:p>
            <a:r>
              <a:rPr lang="en-US" altLang="zh-CN"/>
              <a:t>       </a:t>
            </a:r>
            <a:r>
              <a:rPr lang="en-US" altLang="zh-CN" sz="3600"/>
              <a:t>更有甚者，当权力的中心利用集体的无意识，迫使人们用它的模式确认自己时，我们可以挣脱吗？</a:t>
            </a:r>
          </a:p>
          <a:p>
            <a:r>
              <a:rPr lang="en-US" altLang="zh-CN" sz="3600"/>
              <a:t>    也许，我们应该拒绝成为“谁”。否认范式并不代表全部推翻其价值观，而更是一种个人的突围，去以自我的自由寻找自己的本真。</a:t>
            </a:r>
          </a:p>
          <a:p>
            <a:r>
              <a:rPr lang="en-US" altLang="zh-CN" sz="3600"/>
              <a:t>     世界上自古以来隐士不在少数，而陶渊明的伟大恰恰在于他拒绝了一切范式的确认，他不是那种追名逐利但又自作清高的假隐士；他要的不是“隐士”范式下道德的清高，而是属于个人的艺术的生活。</a:t>
            </a:r>
          </a:p>
          <a:p>
            <a:r>
              <a:rPr lang="en-US" altLang="zh-CN" sz="3600"/>
              <a:t>      拒绝，不仅是一个人的超越，也是社会觉醒时必要之痛。恰是有那些不成为“谁”的人，以自己的牺牲惊醒更多铁屋子里的人。</a:t>
            </a:r>
          </a:p>
          <a:p>
            <a:r>
              <a:rPr lang="en-US" altLang="zh-CN" sz="3600"/>
              <a:t>    《玩偶之家》中娜拉面对丈夫“首先你是一个妻子，一个母亲”时振聋发聩地说：“首先我是一个人，和你一样的一个人”是的，人是萨特所说的“自为”的存在，人不可以被定义，也许社会会赋予我们角色，但那决不成为束缚人心的枷锁。</a:t>
            </a:r>
          </a:p>
          <a:p>
            <a:r>
              <a:rPr lang="en-US" altLang="zh-CN" sz="3600"/>
              <a:t>     但是可悲的现实是，这个社会只欢迎和他一致的人，《局外人》中那个在母亲葬礼上没哭的人交出了生命，而我们又该如何？</a:t>
            </a:r>
          </a:p>
          <a:p>
            <a:r>
              <a:rPr lang="en-US" altLang="zh-CN" sz="3600"/>
              <a:t>     确认和拒绝，也许并不绝对矛盾，盲目的认可与否定，无疑均是一种无知。更重要的是，只要一个人有“独立之精神，自由之思想”用理性作出独立的判断，确认和拒绝不过是另一种对立统一。</a:t>
            </a:r>
          </a:p>
          <a:p>
            <a:r>
              <a:rPr lang="en-US" altLang="zh-CN" sz="3600"/>
              <a:t>     拒绝是谁，拒绝成为谁，是一种精神的自由，成为你自己，成就你自己，是成为独一无二的烟火，也在世俗的夜空中点亮他人的心。</a:t>
            </a:r>
          </a:p>
          <a:p>
            <a:r>
              <a:rPr lang="en-US" altLang="zh-CN" sz="3600"/>
              <a:t>     只要紧握被拒绝被定义的自由，那么那个自由的灵魂将不急于确认，也更不急于拒绝。  </a:t>
            </a:r>
            <a:endParaRPr lang="zh-CN" altLang="en-US" sz="36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93420"/>
            <a:ext cx="8229600" cy="730885"/>
          </a:xfrm>
        </p:spPr>
        <p:txBody>
          <a:bodyPr>
            <a:normAutofit/>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106045" y="1363980"/>
            <a:ext cx="11945620" cy="5231130"/>
          </a:xfrm>
        </p:spPr>
        <p:txBody>
          <a:bodyPr>
            <a:normAutofit fontScale="90000"/>
          </a:bodyPr>
          <a:lstStyle/>
          <a:p>
            <a:pPr algn="ctr"/>
            <a:r>
              <a:rPr lang="zh-CN" altLang="en-US"/>
              <a:t>拒绝我是谁</a:t>
            </a:r>
          </a:p>
          <a:p>
            <a:pPr algn="l"/>
            <a:r>
              <a:rPr lang="en-US" altLang="zh-CN"/>
              <a:t>    </a:t>
            </a:r>
            <a:r>
              <a:rPr lang="zh-CN" altLang="en-US"/>
              <a:t>有人说，作为年轻人，确认我是谁比拒绝我是谁要重要，而私以为，拒绝我是谁才是寻找自我成为自我的根本。</a:t>
            </a:r>
          </a:p>
          <a:p>
            <a:pPr algn="l"/>
            <a:r>
              <a:rPr lang="en-US" altLang="zh-CN"/>
              <a:t>    </a:t>
            </a:r>
            <a:r>
              <a:rPr lang="zh-CN" altLang="en-US"/>
              <a:t>诚然，在年轻时期确认自己是谁可以让自己在往后的时间有明确的努力方向，从而可以避免因为一时的挫折而迷茫。然而，过早确认自己是谁，却可能造成对自己认知不完全而导致误判，而使这种“确认”变成一种限制，扼杀了自己更多的可能性。</a:t>
            </a:r>
          </a:p>
          <a:p>
            <a:pPr algn="l"/>
            <a:r>
              <a:rPr lang="en-US" altLang="zh-CN"/>
              <a:t>    </a:t>
            </a:r>
            <a:r>
              <a:rPr lang="zh-CN" altLang="en-US"/>
              <a:t>因此比起确认自我是谁，我认为年轻人更要重视拒绝我是谁。拒绝我是谁可以使年轻人在成长过程中避免随波逐流。当今社会处于信息大爆炸的时代，每天扑面而来的信息使年轻人措手不及，这时，保持个人清醒的判断就尤为重要。叔本华说：“不要让自己的大脑成为别人思想的跑马场。”反观历史，社会的重大转折都是由于有人拒绝成为社会上的大多数而发生。只有拥有清醒的头脑和明辨是非的能力，拒绝在随波逐流中成为社会上的乌合之众，才能达成真正的“自我”。</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13105"/>
            <a:ext cx="12089130" cy="6003925"/>
          </a:xfrm>
        </p:spPr>
        <p:txBody>
          <a:bodyPr>
            <a:normAutofit fontScale="90000"/>
          </a:bodyPr>
          <a:lstStyle/>
          <a:p>
            <a:r>
              <a:rPr lang="en-US" altLang="zh-CN"/>
              <a:t>    </a:t>
            </a:r>
            <a:r>
              <a:rPr lang="zh-CN" altLang="en-US"/>
              <a:t>况且，“年轻”意味着拥有探索世界和自己的资本，因此拒绝我是谁既是在缩小前进范围，也是在寻找目标。洛克的“白板理论”提出，人心就像一块白板，所有的理智和知识都是在经验中获得的。这样看来，在年轻时期给“我是谁”下结论是不切实际的，拥有探索和积累的经验才能使自我逐渐清晰。而拒绝我是谁则是利用已经积累的经验，建立起自己的三观的过程，同时也保持了继续寻找自我的无限可能。</a:t>
            </a:r>
          </a:p>
          <a:p>
            <a:r>
              <a:rPr lang="en-US" altLang="zh-CN"/>
              <a:t>    </a:t>
            </a:r>
            <a:r>
              <a:rPr lang="zh-CN" altLang="en-US"/>
              <a:t>再进一步讲，拒绝我是谁是确认我是谁的根本和基础，在拒绝我是谁的过程中，年轻人逐步建立起完善的三观和清晰明辨是非的能力，在喧闹中体会到“自我”，是在为成为一个成熟的人打下基础。而只有成为心智完全的人才能进一步确认自己对于社会的价值和责任。若不能拒绝自己是谁，则容易被外界的声音所影响，即使“确认”了自我是谁，也很容易动摇。</a:t>
            </a:r>
          </a:p>
          <a:p>
            <a:r>
              <a:rPr lang="en-US" altLang="zh-CN"/>
              <a:t>    </a:t>
            </a:r>
            <a:r>
              <a:rPr lang="zh-CN" altLang="en-US"/>
              <a:t>当然，拒绝我是谁，并不是对于所接触到事物的全盘否定。如果一味拒绝自己是谁便也会导致固步自封的思维，从而建立起以自我为中心的观念。</a:t>
            </a:r>
          </a:p>
          <a:p>
            <a:r>
              <a:rPr lang="zh-CN" altLang="en-US"/>
              <a:t>  </a:t>
            </a:r>
            <a:r>
              <a:rPr lang="en-US" altLang="zh-CN"/>
              <a:t>  </a:t>
            </a:r>
            <a:r>
              <a:rPr lang="zh-CN" altLang="en-US"/>
              <a:t>年轻人拥有寻找自我的意识是成长的第一步，而拥抱“年轻”带来的无限可能，拒绝我是谁则应当成为认识自我，寻找自我，成为自我的根本方式。</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040890" y="643255"/>
            <a:ext cx="8229600" cy="572135"/>
          </a:xfrm>
        </p:spPr>
        <p:txBody>
          <a:bodyPr>
            <a:normAutofit fontScale="90000"/>
          </a:bodyPr>
          <a:lstStyle/>
          <a:p>
            <a:pPr algn="ctr"/>
            <a:r>
              <a:rPr lang="zh-CN" altLang="en-US">
                <a:solidFill>
                  <a:srgbClr val="FF0000"/>
                </a:solidFill>
              </a:rPr>
              <a:t>范文</a:t>
            </a:r>
            <a:r>
              <a:rPr lang="en-US" altLang="zh-CN">
                <a:solidFill>
                  <a:srgbClr val="FF0000"/>
                </a:solidFill>
              </a:rPr>
              <a:t>4</a:t>
            </a:r>
          </a:p>
        </p:txBody>
      </p:sp>
      <p:sp>
        <p:nvSpPr>
          <p:cNvPr id="3" name="内容占位符 2"/>
          <p:cNvSpPr>
            <a:spLocks noGrp="1"/>
          </p:cNvSpPr>
          <p:nvPr>
            <p:ph idx="1"/>
          </p:nvPr>
        </p:nvSpPr>
        <p:spPr>
          <a:xfrm>
            <a:off x="69850" y="1423035"/>
            <a:ext cx="12122150" cy="5172075"/>
          </a:xfrm>
        </p:spPr>
        <p:txBody>
          <a:bodyPr>
            <a:normAutofit fontScale="70000"/>
          </a:bodyPr>
          <a:lstStyle/>
          <a:p>
            <a:pPr algn="ctr"/>
            <a:r>
              <a:rPr lang="zh-CN" altLang="en-US" sz="3335"/>
              <a:t>我与我周旋久,宁作我   65分</a:t>
            </a:r>
          </a:p>
          <a:p>
            <a:r>
              <a:rPr lang="zh-CN" altLang="en-US" sz="3335"/>
              <a:t>    有人说,作为年轻人,确认我是谁比拒绝我是难更重要。也有人不以为然。确认我是谁是为自找奠定了前进的方向,拒绝我是谁是为自我明确前行之途中行事不可为,何人不可学,以我鄙见.我们应以“确认我是谁"为矛,“拒绝我是谁为盾。在追寻自找的道路上行远自迩,笃行不怠。</a:t>
            </a:r>
          </a:p>
          <a:p>
            <a:r>
              <a:rPr lang="zh-CN" altLang="en-US" sz="3335"/>
              <a:t>    “确认我是谁”如古文中所言"自明。是在把握时代潮涌的风向之后,明晰自我立身扎巡根之壤,而不泯泯于混沌众生之中。如帕斯卡尔所言，人是一株有思想的苇草",人思想理性脱胎于自我的理性，在与外界的联动中辉煌于对自我价值的实现。美国天才医师卡尼拉提在《当呼吸化为空气》中多写下:"一切虚妄过眼。他不会在意他人所言,他会昼夜不舍劳作,成为朝圣者不断向前。"正有此顿悟 他在生命最后 的时光为他短留的一生，为整个美国医学界留下一笔绝唱；李白因谢眺“澄江净如练”清新脱俗所感，于是以时间为梁，空间为栋，才情为绣洇雕甍，谪仙在诗坛筑起一憧浪慢主义的高楼,他在诗歌的自我淬炼之中踵事增华,高悬在历史与现今的星空居诸不息。</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作文题</a:t>
            </a:r>
          </a:p>
        </p:txBody>
      </p:sp>
      <p:sp>
        <p:nvSpPr>
          <p:cNvPr id="3" name="内容占位符 2"/>
          <p:cNvSpPr>
            <a:spLocks noGrp="1"/>
          </p:cNvSpPr>
          <p:nvPr>
            <p:ph idx="1"/>
          </p:nvPr>
        </p:nvSpPr>
        <p:spPr/>
        <p:txBody>
          <a:bodyPr/>
          <a:lstStyle/>
          <a:p>
            <a:r>
              <a:rPr lang="en-US" smtClean="0"/>
              <a:t>      </a:t>
            </a:r>
            <a:r>
              <a:rPr sz="4400" smtClean="0"/>
              <a:t>有人说，作为年轻人，确认我是谁比拒绝我是谁更重要。也有人不以为然。对此你有怎样的思考？</a:t>
            </a:r>
          </a:p>
          <a:p>
            <a:r>
              <a:rPr lang="en-US" sz="4400" smtClean="0"/>
              <a:t>     </a:t>
            </a:r>
            <a:r>
              <a:rPr sz="4400" smtClean="0"/>
              <a:t>要求：1.自拟题目；2.不少于800字。</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2080" y="721995"/>
            <a:ext cx="11810365" cy="6136005"/>
          </a:xfrm>
        </p:spPr>
        <p:txBody>
          <a:bodyPr>
            <a:normAutofit/>
          </a:bodyPr>
          <a:lstStyle/>
          <a:p>
            <a:r>
              <a:rPr lang="zh-CN" altLang="en-US"/>
              <a:t> </a:t>
            </a:r>
            <a:r>
              <a:rPr lang="en-US" altLang="zh-CN"/>
              <a:t>   </a:t>
            </a:r>
            <a:r>
              <a:rPr lang="zh-CN" altLang="en-US"/>
              <a:t>若“确认我是谁”是对觅寻自我的张本,那“拒绝我是谁”则是我们对自身的警醒，,是对“见不贤而内自省也”的自省。它庇护我免于头顶时刻悬挂的达摩克利斯之剑,而被钉在职辱柱上。鲁迈先生所言:"我只愿中国的年轻能摆脱冷气，只是向上走。"周遭有大多的冷气,，娱乐圈的濯淖污泥,日常新闻的可怜与可悲，,都为我们标榜了"拒绝我是谁 ”。在朝圣路上我的不仅要有前方,但要环顾周遭我的是否僭越了他的道路。</a:t>
            </a:r>
          </a:p>
          <a:p>
            <a:r>
              <a:rPr lang="zh-CN" altLang="en-US"/>
              <a:t>    而今社会,人们很容易在“确认我是谁”的自明中溺毙于他人的地狱，禁国于自我主义的掣肘之中,而在拒绝我是谁的自省中则迷失于的“何为拒绝谁”的暮霭之中,诚实现实美杂交接，但我们仍要以深保的智慧来评定,对于他人之言.对于外界,勿弃之敝履,勿奉若圭臬,，这往往需要极为精稳的定力与魄力,是定乎内外之分,舒乎荣辱之境的大智慧生命状态,我们必将启程。 </a:t>
            </a:r>
          </a:p>
          <a:p>
            <a:r>
              <a:rPr lang="zh-CN" altLang="en-US"/>
              <a:t>    我与我周旋久,宁作我，在“自明"与"自省"的盔甲中,我们奔赴上自我探索，自我追寻，自我实现的光荣荆棘路，头顶密涅瓦的猫头鹰再次在黄昏起飞。</a:t>
            </a:r>
          </a:p>
        </p:txBody>
      </p:sp>
      <p:pic>
        <p:nvPicPr>
          <p:cNvPr id="4" name="New picture"/>
          <p:cNvPicPr/>
          <p:nvPr/>
        </p:nvPicPr>
        <p:blipFill>
          <a:blip r:embed="rId2"/>
          <a:stretch>
            <a:fillRect/>
          </a:stretch>
        </p:blipFill>
        <p:spPr>
          <a:xfrm>
            <a:off x="10858500" y="10680700"/>
            <a:ext cx="355600" cy="2667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界定概念</a:t>
            </a:r>
          </a:p>
        </p:txBody>
      </p:sp>
      <p:sp>
        <p:nvSpPr>
          <p:cNvPr id="3" name="内容占位符 2"/>
          <p:cNvSpPr>
            <a:spLocks noGrp="1"/>
          </p:cNvSpPr>
          <p:nvPr>
            <p:ph idx="1"/>
          </p:nvPr>
        </p:nvSpPr>
        <p:spPr/>
        <p:txBody>
          <a:bodyPr>
            <a:normAutofit fontScale="67500" lnSpcReduction="10000"/>
          </a:bodyPr>
          <a:lstStyle/>
          <a:p>
            <a:r>
              <a:rPr lang="zh-CN" altLang="en-US" sz="4000" smtClean="0">
                <a:solidFill>
                  <a:srgbClr val="FF0000"/>
                </a:solidFill>
              </a:rPr>
              <a:t>“年轻人”：</a:t>
            </a:r>
            <a:r>
              <a:rPr lang="zh-CN" altLang="en-US" sz="4000" smtClean="0"/>
              <a:t>激情主义、个性张扬的人生阶段，心智有待完善，生活阅历还有待丰富，认知水平和处事能力尚有空间，道德情操和对于世界的感知态度正处在形成和发展时期。容易对现阶段心生不满，喜欢天马行空，“拒绝”做平庸的自己。</a:t>
            </a:r>
          </a:p>
          <a:p>
            <a:pPr marL="0" indent="0">
              <a:buNone/>
            </a:pPr>
            <a:r>
              <a:rPr lang="zh-CN" altLang="en-US" sz="4000" smtClean="0"/>
              <a:t>  </a:t>
            </a:r>
          </a:p>
          <a:p>
            <a:r>
              <a:rPr lang="zh-CN" altLang="en-US" sz="4000" smtClean="0">
                <a:solidFill>
                  <a:srgbClr val="FF0000"/>
                </a:solidFill>
              </a:rPr>
              <a:t>“确认我是谁”：</a:t>
            </a:r>
            <a:r>
              <a:rPr lang="zh-CN" altLang="en-US" sz="4000" smtClean="0"/>
              <a:t>理性接受现实，为自我找到一个在社会中的正确定位，找到稳步塑造提升自我的道路。</a:t>
            </a:r>
          </a:p>
          <a:p>
            <a:endParaRPr lang="zh-CN" altLang="en-US" sz="4000" smtClean="0"/>
          </a:p>
          <a:p>
            <a:r>
              <a:rPr lang="zh-CN" altLang="en-US" sz="4000" smtClean="0">
                <a:solidFill>
                  <a:srgbClr val="FF0000"/>
                </a:solidFill>
              </a:rPr>
              <a:t>“拒绝我是谁”：</a:t>
            </a:r>
            <a:r>
              <a:rPr lang="zh-CN" altLang="en-US" sz="4000" smtClean="0"/>
              <a:t>超越于社会身份，让自己能够更好地彰显人性化自我的特殊性，让自己保持的那份独立、自由的意志。</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fontScale="77500" lnSpcReduction="10000"/>
          </a:bodyPr>
          <a:lstStyle/>
          <a:p>
            <a:r>
              <a:rPr lang="en-US" altLang="zh-CN"/>
              <a:t>    </a:t>
            </a:r>
            <a:r>
              <a:rPr lang="zh-CN" altLang="en-US"/>
              <a:t>示例一： 当你“拒绝我是谁”时，也许你并不知道你是谁。只有在你“确认我是谁”时，你才真正懂得了我应该是谁。</a:t>
            </a:r>
          </a:p>
          <a:p>
            <a:r>
              <a:rPr lang="en-US" altLang="zh-CN"/>
              <a:t>  </a:t>
            </a:r>
            <a:r>
              <a:rPr lang="zh-CN" altLang="en-US"/>
              <a:t>“拒绝我是谁”是因为你对自我与社会之间的理解出现了偏差。社会规范之下，我们不应把一切循规蹈矩都理解为怯懦的庸俗行为，反过来讲，肤浅的荷尔蒙爆发式的挑战世俗社会也不应给予掌声。</a:t>
            </a:r>
          </a:p>
          <a:p>
            <a:r>
              <a:rPr lang="en-US" altLang="zh-CN"/>
              <a:t>    </a:t>
            </a:r>
            <a:r>
              <a:rPr lang="zh-CN" altLang="en-US"/>
              <a:t>在带有盲目色彩的“拒绝我是谁”之下，我们更需要“确认我是谁”，立足当下，了解作为一个年轻人所必然具有的不足和长处，明确自己在社会中应在的位置，理解与生活良好相处的积极意义，从而脚踏实地地生活，在适当的时候完成自己的人生追求。</a:t>
            </a:r>
          </a:p>
          <a:p>
            <a:r>
              <a:rPr lang="en-US" altLang="zh-CN"/>
              <a:t>    </a:t>
            </a:r>
            <a:r>
              <a:rPr lang="zh-CN" altLang="en-US"/>
              <a:t>当然，我们也要看到，从古至今多少仁人志士不愿与庸俗社会潮流妥协的反抗斗争精神，如果我们在作文时预设的所要面对的是社会不合理，落后腐败的风潮，那文章的立意则可转变为我们要勇于面对自己心灵的选择，拒绝社会为你框定的那个“我是谁”，确认好如何在适当的抗争中活出真正的自我。</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zh-CN" altLang="en-US"/>
              <a:t>示例二：“确认我是谁”是要我们明白，在这个世界上一切的欲望与需求，人们绝大多数的努力都是为了自己的欲望与生存；而“拒绝我是谁”则告诉我了我们，不可以过分任性，企图通过这个方式来满足所有的需求，我们在某种意义下要对于自己的身份进行超越。我们要了解到，人的欲望都是单向的，指向于自己内在的，而我们需要做的，是对于自己社会身份的认同，不要将欲望作为应对世界的唯一行为路径。</a:t>
            </a:r>
          </a:p>
          <a:p>
            <a:r>
              <a:rPr lang="en-US" altLang="zh-CN"/>
              <a:t>   </a:t>
            </a:r>
            <a:r>
              <a:rPr lang="zh-CN" altLang="en-US"/>
              <a:t>有时候，学会拒绝学会拒绝我是谁，拒绝原始本能的欲望，才能给我们带来人格上的升华。</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b="1">
                <a:gradFill>
                  <a:gsLst>
                    <a:gs pos="0">
                      <a:srgbClr val="7B32B2"/>
                    </a:gs>
                    <a:gs pos="100000">
                      <a:srgbClr val="401A5D"/>
                    </a:gs>
                  </a:gsLst>
                  <a:lin scaled="0"/>
                </a:gradFill>
              </a:rPr>
              <a:t>1、确认我是谁的重要性是什么？</a:t>
            </a:r>
          </a:p>
          <a:p>
            <a:r>
              <a:rPr lang="zh-CN" altLang="en-US" b="1">
                <a:solidFill>
                  <a:schemeClr val="tx1"/>
                </a:solidFill>
              </a:rPr>
              <a:t>确认我是谁可以明确自我角色定位，社会责任，人生使命。全面评估自身的能力和定位，明晰自身的不足和缺点，不断反省自我，三省吾身。就如同佛家所说的自明。</a:t>
            </a:r>
          </a:p>
          <a:p>
            <a:r>
              <a:rPr lang="zh-CN" altLang="en-US" b="1">
                <a:solidFill>
                  <a:schemeClr val="tx1"/>
                </a:solidFill>
              </a:rPr>
              <a:t>确认我是谁，有助于更好地拒绝，明晰人际边界，亮出自己人格的尊严和道德的底线。</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917575" y="802640"/>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gradFill>
                  <a:gsLst>
                    <a:gs pos="0">
                      <a:srgbClr val="7B32B2"/>
                    </a:gs>
                    <a:gs pos="100000">
                      <a:srgbClr val="401A5D"/>
                    </a:gs>
                  </a:gsLst>
                  <a:lin scaled="0"/>
                </a:gradFill>
                <a:sym typeface="+mn-ea"/>
              </a:rPr>
              <a:t>2、拒绝我是谁的重要性？</a:t>
            </a:r>
          </a:p>
          <a:p>
            <a:r>
              <a:rPr lang="zh-CN" altLang="en-US">
                <a:solidFill>
                  <a:schemeClr val="tx1"/>
                </a:solidFill>
                <a:sym typeface="+mn-ea"/>
              </a:rPr>
              <a:t>拒绝我是谁是一种警醒和慎独。（鲁迅的在民族昏暗的时刻，保持思想的清醒横眉冷对千夫指；苏格拉底的拒绝，捍卫了真理的价值和意义；莫言的拒绝获奖采访，坚守了文学创作的高贵。梁漱溟洞悉百年前华夏之苦难，躬耕于实干，拒绝理论。）鲁迅先生有言：“我只愿中国的年轻人都能摆脱冷气，只是向上走。”</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927735" y="803275"/>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b="1">
                <a:gradFill>
                  <a:gsLst>
                    <a:gs pos="0">
                      <a:srgbClr val="7B32B2"/>
                    </a:gs>
                    <a:gs pos="100000">
                      <a:srgbClr val="401A5D"/>
                    </a:gs>
                  </a:gsLst>
                  <a:lin scaled="0"/>
                </a:gradFill>
              </a:rPr>
              <a:t>3、确认我是谁or拒绝我是谁？</a:t>
            </a:r>
          </a:p>
          <a:p>
            <a:r>
              <a:rPr lang="zh-CN" altLang="en-US" b="1">
                <a:solidFill>
                  <a:schemeClr val="tx1"/>
                </a:solidFill>
              </a:rPr>
              <a:t>内外互参，向内求索，也要向外探寻，以希冀自我确认；不能过度拒绝以导致偏激心理，面对复杂环境，保持内心的淡定和从容，走自己路静思考，反复验证，不断打磨。或者确立安身立命的信仰，用智慧之心探寻存在的价值和意义，高瞻远瞩，脚踏实地。</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02945"/>
            <a:ext cx="8229600" cy="447675"/>
          </a:xfrm>
        </p:spPr>
        <p:txBody>
          <a:bodyPr>
            <a:normAutofit fontScale="90000"/>
          </a:bodyPr>
          <a:lstStyle/>
          <a:p>
            <a:pPr algn="ctr"/>
            <a:r>
              <a:rPr lang="zh-CN" altLang="en-US">
                <a:solidFill>
                  <a:srgbClr val="FF0000"/>
                </a:solidFill>
              </a:rPr>
              <a:t>参考思路</a:t>
            </a:r>
          </a:p>
        </p:txBody>
      </p:sp>
      <p:sp>
        <p:nvSpPr>
          <p:cNvPr id="3" name="内容占位符 2"/>
          <p:cNvSpPr>
            <a:spLocks noGrp="1"/>
          </p:cNvSpPr>
          <p:nvPr>
            <p:ph idx="1"/>
          </p:nvPr>
        </p:nvSpPr>
        <p:spPr>
          <a:xfrm>
            <a:off x="0" y="1228090"/>
            <a:ext cx="12106275" cy="5561330"/>
          </a:xfrm>
        </p:spPr>
        <p:txBody>
          <a:bodyPr>
            <a:normAutofit fontScale="67500" lnSpcReduction="10000"/>
          </a:bodyPr>
          <a:lstStyle/>
          <a:p>
            <a:r>
              <a:rPr lang="zh-CN" altLang="en-US"/>
              <a:t>思路一</a:t>
            </a:r>
          </a:p>
          <a:p>
            <a:r>
              <a:rPr lang="zh-CN" altLang="en-US"/>
              <a:t>论点：确认我是谁更重要。</a:t>
            </a:r>
          </a:p>
          <a:p>
            <a:r>
              <a:rPr lang="zh-CN" altLang="en-US"/>
              <a:t>拒绝我是谁是重要的？</a:t>
            </a:r>
          </a:p>
          <a:p>
            <a:r>
              <a:rPr lang="zh-CN" altLang="en-US"/>
              <a:t>1.1 年轻人特征：他们心智还有待完善，生活阅历还有待丰富，认知水平和处事能力还有待提高，他们的思想道德、情感态度和价值观等正处在形成和发展的关键时期，他们的角色定位和职业选择尚未成型。</a:t>
            </a:r>
          </a:p>
          <a:p>
            <a:r>
              <a:rPr lang="zh-CN" altLang="en-US"/>
              <a:t>1.2重要性：年轻人涉世未深，血气方刚，容易主观臆断，意气用事，容易受到各种外来的社会观念、思想、信仰的蛊惑与利用，以致轻信盲从，酿成大错。</a:t>
            </a:r>
          </a:p>
          <a:p>
            <a:r>
              <a:rPr lang="zh-CN" altLang="en-US"/>
              <a:t>确认我是谁更重要？</a:t>
            </a:r>
          </a:p>
          <a:p>
            <a:r>
              <a:rPr lang="zh-CN" altLang="en-US"/>
              <a:t>2.1年轻人特征：他们富有青春朝气，充满热情和理想，他们单纯善良，充满正义感，精力充沛，敢想敢干，富有创造力。</a:t>
            </a:r>
          </a:p>
          <a:p>
            <a:r>
              <a:rPr lang="zh-CN" altLang="en-US"/>
              <a:t>2.2重要性：意味着对自我角色的定位，包括我要成为一个怎样的人、我想选择怎样的职业、我要走一条怎样的人生之路等等；其次意味着对自我的认知与评价，包括我是一个怎样的人，我具有怎样的个性、学识、能力、品行等，我在别人的眼中的形象如何等等。</a:t>
            </a:r>
          </a:p>
          <a:p>
            <a:r>
              <a:rPr lang="zh-CN" altLang="en-US"/>
              <a:t>2.3更重要：确认我是谁有助于自我看清所要拒绝的对象，把握拒绝的限度。</a:t>
            </a:r>
          </a:p>
          <a:p>
            <a:r>
              <a:rPr lang="zh-CN" altLang="en-US"/>
              <a:t>现状辩证：年轻人要真正实现确认我是谁是很难的，不是确认不了，就是确认不好。确认不好，就可能给自己乱定角色，乱贴标签，乱做人设，以致作茧自缚，反受其害。</a:t>
            </a:r>
          </a:p>
          <a:p>
            <a:r>
              <a:rPr lang="zh-CN" altLang="en-US"/>
              <a:t>或以自身的主观认识为参照进行自我确认，有自主独立的一面，避免受到主观认知的局限；或以他人及社会外来标准为参照来实现自我确认，不要轻易陷入盲从的泥淖。内外互参中，实现自我确认。</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3357</Words>
  <Application>Microsoft Office PowerPoint</Application>
  <PresentationFormat>自定义</PresentationFormat>
  <Paragraphs>108</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确认我是谁VS拒绝我是谁</vt:lpstr>
      <vt:lpstr>作文题</vt:lpstr>
      <vt:lpstr>界定概念</vt:lpstr>
      <vt:lpstr>立意参考</vt:lpstr>
      <vt:lpstr>立意参考</vt:lpstr>
      <vt:lpstr>重点问题</vt:lpstr>
      <vt:lpstr>重点问题 </vt:lpstr>
      <vt:lpstr>重点问题 </vt:lpstr>
      <vt:lpstr>参考思路</vt:lpstr>
      <vt:lpstr>参考思路</vt:lpstr>
      <vt:lpstr>素材</vt:lpstr>
      <vt:lpstr>素材</vt:lpstr>
      <vt:lpstr>范文1</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确认我是谁VS拒绝我是谁</dc:title>
  <dc:creator>rbm.xkw.com</dc:creator>
  <cp:lastModifiedBy>User</cp:lastModifiedBy>
  <cp:revision>2</cp:revision>
  <cp:lastPrinted>2022-02-22T16:49:56Z</cp:lastPrinted>
  <dcterms:created xsi:type="dcterms:W3CDTF">2022-02-22T16:49:56Z</dcterms:created>
  <dcterms:modified xsi:type="dcterms:W3CDTF">2022-03-01T03:37:32Z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