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93" r:id="rId2"/>
    <p:sldId id="257" r:id="rId3"/>
    <p:sldId id="258" r:id="rId4"/>
    <p:sldId id="261" r:id="rId5"/>
    <p:sldId id="262" r:id="rId6"/>
    <p:sldId id="269" r:id="rId7"/>
    <p:sldId id="270" r:id="rId8"/>
    <p:sldId id="263" r:id="rId9"/>
    <p:sldId id="278" r:id="rId10"/>
    <p:sldId id="264" r:id="rId11"/>
    <p:sldId id="279" r:id="rId12"/>
    <p:sldId id="281" r:id="rId13"/>
    <p:sldId id="282" r:id="rId14"/>
    <p:sldId id="288" r:id="rId15"/>
    <p:sldId id="268" r:id="rId16"/>
    <p:sldId id="266" r:id="rId17"/>
    <p:sldId id="265" r:id="rId18"/>
    <p:sldId id="267" r:id="rId19"/>
  </p:sldIdLst>
  <p:sldSz cx="12192000" cy="6858000"/>
  <p:notesSz cx="7104063" cy="10234613"/>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4" d="100"/>
          <a:sy n="74" d="100"/>
        </p:scale>
        <p:origin x="-528"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360D8E64-001A-4C24-93C1-DA8F546DBA31}" type="datetimeFigureOut">
              <a:rPr lang="zh-CN" altLang="en-US"/>
              <a:pPr>
                <a:defRPr/>
              </a:pPr>
              <a:t>2017/3/23</a:t>
            </a:fld>
            <a:endParaRPr lang="zh-CN" altLang="en-US"/>
          </a:p>
        </p:txBody>
      </p:sp>
      <p:sp>
        <p:nvSpPr>
          <p:cNvPr id="4" name="幻灯片图像占位符 3"/>
          <p:cNvSpPr>
            <a:spLocks noGrp="1" noRot="1" noChangeAspect="1"/>
          </p:cNvSpPr>
          <p:nvPr>
            <p:ph type="sldImg" idx="2"/>
          </p:nvPr>
        </p:nvSpPr>
        <p:spPr>
          <a:xfrm>
            <a:off x="481013" y="1279525"/>
            <a:ext cx="6140450" cy="34544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709613" y="4926013"/>
            <a:ext cx="5683250" cy="4029075"/>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9720263"/>
            <a:ext cx="3078163" cy="51435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4024313" y="9720263"/>
            <a:ext cx="3078162" cy="51435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A666185-BF61-4530-8BC6-09B18C171B4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p:cNvSpPr>
          <p:nvPr>
            <p:ph type="sldImg" idx="2"/>
          </p:nvPr>
        </p:nvSpPr>
        <p:spPr bwMode="auto">
          <a:noFill/>
          <a:ln>
            <a:solidFill>
              <a:srgbClr val="000000"/>
            </a:solidFill>
            <a:miter lim="800000"/>
            <a:headEnd/>
            <a:tailEnd/>
          </a:ln>
        </p:spPr>
      </p:sp>
      <p:sp>
        <p:nvSpPr>
          <p:cNvPr id="17410" name="文本占位符 2"/>
          <p:cNvSpPr>
            <a:spLocks noGrp="1"/>
          </p:cNvSpPr>
          <p:nvPr>
            <p:ph type="body" idx="3"/>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D36E6CBF-44C3-425E-A321-D3D96080D347}" type="datetimeFigureOut">
              <a:rPr lang="zh-CN" altLang="en-US"/>
              <a:pPr>
                <a:defRPr/>
              </a:pPr>
              <a:t>2017/3/23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6DC425C-4EE6-46BA-9EFC-78CB10098B46}" type="slidenum">
              <a:rPr lang="zh-CN" altLang="en-US"/>
              <a:pPr>
                <a:defRPr/>
              </a:pPr>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3"/>
          <p:cNvSpPr>
            <a:spLocks noGrp="1"/>
          </p:cNvSpPr>
          <p:nvPr>
            <p:ph type="dt" sz="half" idx="10"/>
          </p:nvPr>
        </p:nvSpPr>
        <p:spPr/>
        <p:txBody>
          <a:bodyPr/>
          <a:lstStyle>
            <a:lvl1pPr>
              <a:defRPr/>
            </a:lvl1pPr>
          </a:lstStyle>
          <a:p>
            <a:pPr>
              <a:defRPr/>
            </a:pPr>
            <a:fld id="{3F7D4041-54C7-43F6-88DA-62C563354719}" type="datetimeFigureOut">
              <a:rPr lang="zh-CN" altLang="en-US"/>
              <a:pPr>
                <a:defRPr/>
              </a:pPr>
              <a:t>2017/3/23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0361D7F1-8246-4065-833F-17DA71A8CCE1}" type="slidenum">
              <a:rPr lang="zh-CN" altLang="en-US"/>
              <a:pPr>
                <a:defRPr/>
              </a:pPr>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ea typeface="宋体" panose="02010600030101010101" pitchFamily="2" charset="-122"/>
              </a:defRPr>
            </a:lvl1p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1600200"/>
            <a:ext cx="10972800" cy="4525963"/>
          </a:xfrm>
        </p:spPr>
        <p:txBody>
          <a:bodyPr vert="eaVert"/>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fontAlgn="base">
              <a:defRPr noProof="1"/>
            </a:lvl1pPr>
          </a:lstStyle>
          <a:p>
            <a:pPr>
              <a:defRPr/>
            </a:pPr>
            <a:endParaRPr lang="zh-CN" altLang="en-US"/>
          </a:p>
        </p:txBody>
      </p:sp>
      <p:sp>
        <p:nvSpPr>
          <p:cNvPr id="5" name="页脚占位符 4"/>
          <p:cNvSpPr>
            <a:spLocks noGrp="1"/>
          </p:cNvSpPr>
          <p:nvPr>
            <p:ph type="ftr" sz="quarter" idx="11"/>
          </p:nvPr>
        </p:nvSpPr>
        <p:spPr/>
        <p:txBody>
          <a:bodyPr/>
          <a:lstStyle>
            <a:lvl1pPr fontAlgn="base">
              <a:defRPr noProof="1"/>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defRPr noProof="1" dirty="0">
                <a:latin typeface="Arial" panose="020B0604020202020204" pitchFamily="34" charset="0"/>
                <a:cs typeface="宋体" panose="02010600030101010101" pitchFamily="2" charset="-122"/>
              </a:defRPr>
            </a:lvl1pPr>
          </a:lstStyle>
          <a:p>
            <a:pPr>
              <a:defRPr/>
            </a:pPr>
            <a:fld id="{CCEA9775-CF23-425D-8382-D3FC07CF5BE7}" type="slidenum">
              <a:rPr lang="zh-CN" altLang="en-US"/>
              <a:pPr>
                <a:defRPr/>
              </a:pPr>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FAA30A5-31A4-4588-89EB-82EAFEAA72D0}" type="datetimeFigureOut">
              <a:rPr lang="zh-CN" altLang="en-US"/>
              <a:pPr>
                <a:defRPr/>
              </a:pPr>
              <a:t>2017/3/23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10A9594-4A96-4A94-8090-8577A0A8DDEB}" type="slidenum">
              <a:rPr lang="zh-CN" altLang="en-US"/>
              <a:pPr>
                <a:defRPr/>
              </a:pPr>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BF42ED15-775F-431B-BC49-4923EEBF6B0B}" type="datetimeFigureOut">
              <a:rPr lang="zh-CN" altLang="en-US"/>
              <a:pPr>
                <a:defRPr/>
              </a:pPr>
              <a:t>2017/3/23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8B98D41-30B2-4770-9DF2-FE94B8E55BF4}" type="slidenum">
              <a:rPr lang="zh-CN" altLang="en-US"/>
              <a:pPr>
                <a:defRPr/>
              </a:pPr>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A10B18B4-9CE8-44EB-B474-2A7C2C8B3813}" type="datetimeFigureOut">
              <a:rPr lang="zh-CN" altLang="en-US"/>
              <a:pPr>
                <a:defRPr/>
              </a:pPr>
              <a:t>2017/3/23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31E1C09-BD0C-48B8-9BE5-1F99C078AB4B}" type="slidenum">
              <a:rPr lang="zh-CN" altLang="en-US"/>
              <a:pPr>
                <a:defRPr/>
              </a:pPr>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F9D75821-E59A-4934-BA48-6F99C42AEAB1}" type="datetimeFigureOut">
              <a:rPr lang="zh-CN" altLang="en-US"/>
              <a:pPr>
                <a:defRPr/>
              </a:pPr>
              <a:t>2017/3/23</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8B2C9FB3-CDC2-4532-9CBA-389D3BF28806}" type="slidenum">
              <a:rPr lang="zh-CN" altLang="en-US"/>
              <a:pPr>
                <a:defRPr/>
              </a:pPr>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3DDF6E0A-11AA-4979-916B-2C0281339FB9}" type="datetimeFigureOut">
              <a:rPr lang="zh-CN" altLang="en-US"/>
              <a:pPr>
                <a:defRPr/>
              </a:pPr>
              <a:t>2017/3/23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DB4705B3-B630-4D30-AEF9-31846B475AAF}" type="slidenum">
              <a:rPr lang="zh-CN" altLang="en-US"/>
              <a:pPr>
                <a:defRPr/>
              </a:pPr>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CD02E54-ABA9-4D46-8EAD-227ED91B4F9D}" type="datetimeFigureOut">
              <a:rPr lang="zh-CN" altLang="en-US"/>
              <a:pPr>
                <a:defRPr/>
              </a:pPr>
              <a:t>2017/3/23</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4589ED0F-9D45-4C95-8C25-8949B69C258A}" type="slidenum">
              <a:rPr lang="zh-CN" altLang="en-US"/>
              <a:pPr>
                <a:defRPr/>
              </a:pPr>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3388124-33D8-44E4-B3E6-99334D52489A}" type="datetimeFigureOut">
              <a:rPr lang="zh-CN" altLang="en-US"/>
              <a:pPr>
                <a:defRPr/>
              </a:pPr>
              <a:t>2017/3/23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9C69A3D-AA01-4FBD-9EE3-2F327B39770C}" type="slidenum">
              <a:rPr lang="zh-CN" altLang="en-US"/>
              <a:pPr>
                <a:defRPr/>
              </a:pPr>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52AD7E9-F40B-4F84-B6A1-A340DA7AF3A5}" type="datetimeFigureOut">
              <a:rPr lang="zh-CN" altLang="en-US"/>
              <a:pPr>
                <a:defRPr/>
              </a:pPr>
              <a:t>2017/3/23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4EC0748-FE73-4530-A179-30CAB150A8B7}" type="slidenum">
              <a:rPr lang="zh-CN" altLang="en-US"/>
              <a:pPr>
                <a:defRPr/>
              </a:pPr>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447EDF8B-0936-4FBA-B756-52E872CD1B87}" type="datetimeFigureOut">
              <a:rPr lang="zh-CN" altLang="en-US"/>
              <a:pPr>
                <a:defRPr/>
              </a:pPr>
              <a:t>2017/3/23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E6CAAE1A-EFC1-40F4-84A0-8AAC3ED5BE7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ransition/>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ea typeface="宋体" charset="-122"/>
        </a:defRPr>
      </a:lvl2pPr>
      <a:lvl3pPr algn="l" rtl="0" fontAlgn="base">
        <a:lnSpc>
          <a:spcPct val="90000"/>
        </a:lnSpc>
        <a:spcBef>
          <a:spcPct val="0"/>
        </a:spcBef>
        <a:spcAft>
          <a:spcPct val="0"/>
        </a:spcAft>
        <a:defRPr sz="4400">
          <a:solidFill>
            <a:schemeClr val="tx1"/>
          </a:solidFill>
          <a:latin typeface="Calibri Light" pitchFamily="34" charset="0"/>
          <a:ea typeface="宋体" charset="-122"/>
        </a:defRPr>
      </a:lvl3pPr>
      <a:lvl4pPr algn="l" rtl="0" fontAlgn="base">
        <a:lnSpc>
          <a:spcPct val="90000"/>
        </a:lnSpc>
        <a:spcBef>
          <a:spcPct val="0"/>
        </a:spcBef>
        <a:spcAft>
          <a:spcPct val="0"/>
        </a:spcAft>
        <a:defRPr sz="4400">
          <a:solidFill>
            <a:schemeClr val="tx1"/>
          </a:solidFill>
          <a:latin typeface="Calibri Light" pitchFamily="34" charset="0"/>
          <a:ea typeface="宋体" charset="-122"/>
        </a:defRPr>
      </a:lvl4pPr>
      <a:lvl5pPr algn="l" rtl="0" fontAlgn="base">
        <a:lnSpc>
          <a:spcPct val="90000"/>
        </a:lnSpc>
        <a:spcBef>
          <a:spcPct val="0"/>
        </a:spcBef>
        <a:spcAft>
          <a:spcPct val="0"/>
        </a:spcAft>
        <a:defRPr sz="4400">
          <a:solidFill>
            <a:schemeClr val="tx1"/>
          </a:solidFill>
          <a:latin typeface="Calibri Light" pitchFamily="34" charset="0"/>
          <a:ea typeface="宋体"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charset="-122"/>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68400" y="1122363"/>
            <a:ext cx="9896475" cy="2387600"/>
          </a:xfrm>
        </p:spPr>
        <p:txBody>
          <a:bodyPr rtlCol="0">
            <a:normAutofit fontScale="90000"/>
          </a:bodyPr>
          <a:lstStyle/>
          <a:p>
            <a:pPr algn="l" fontAlgn="auto">
              <a:spcAft>
                <a:spcPts val="0"/>
              </a:spcAft>
              <a:defRPr/>
            </a:pPr>
            <a:r>
              <a:rPr lang="en-US" altLang="zh-CN" b="1">
                <a:latin typeface="宋体" panose="02010600030101010101" pitchFamily="2" charset="-122"/>
              </a:rPr>
              <a:t>    </a:t>
            </a:r>
            <a:r>
              <a:rPr lang="zh-CN" altLang="en-US" b="1">
                <a:latin typeface="宋体" panose="02010600030101010101" pitchFamily="2" charset="-122"/>
              </a:rPr>
              <a:t>人生是一节一节台阶，许多人渴望在台阶上找到自己的高度。</a:t>
            </a:r>
            <a:endParaRPr lang="en-US" altLang="zh-CN" b="1">
              <a:latin typeface="宋体" panose="02010600030101010101" pitchFamily="2"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1"/>
          <p:cNvSpPr>
            <a:spLocks noGrp="1"/>
          </p:cNvSpPr>
          <p:nvPr>
            <p:ph type="title"/>
          </p:nvPr>
        </p:nvSpPr>
        <p:spPr>
          <a:xfrm>
            <a:off x="69850" y="30163"/>
            <a:ext cx="10972800" cy="1143000"/>
          </a:xfrm>
        </p:spPr>
        <p:txBody>
          <a:bodyPr/>
          <a:lstStyle/>
          <a:p>
            <a:r>
              <a:rPr lang="zh-CN" altLang="en-US" sz="5400" b="1" smtClean="0">
                <a:solidFill>
                  <a:srgbClr val="0000CC"/>
                </a:solidFill>
                <a:ea typeface="宋体" charset="-122"/>
              </a:rPr>
              <a:t>读懂作者，体悟情感</a:t>
            </a:r>
            <a:endParaRPr lang="en-US" altLang="zh-CN" sz="5400" b="1" smtClean="0">
              <a:solidFill>
                <a:srgbClr val="0000CC"/>
              </a:solidFill>
              <a:ea typeface="宋体" charset="-122"/>
            </a:endParaRPr>
          </a:p>
        </p:txBody>
      </p:sp>
      <p:sp>
        <p:nvSpPr>
          <p:cNvPr id="3" name="文本框 2"/>
          <p:cNvSpPr txBox="1"/>
          <p:nvPr/>
        </p:nvSpPr>
        <p:spPr>
          <a:xfrm>
            <a:off x="551180" y="1355725"/>
            <a:ext cx="10688955" cy="3017520"/>
          </a:xfrm>
          <a:prstGeom prst="rect">
            <a:avLst/>
          </a:prstGeom>
          <a:noFill/>
          <a:ln w="9525">
            <a:noFill/>
          </a:ln>
        </p:spPr>
        <p:txBody>
          <a:bodyPr>
            <a:spAutoFit/>
          </a:bodyPr>
          <a:lstStyle/>
          <a:p>
            <a:pPr fontAlgn="auto">
              <a:spcBef>
                <a:spcPts val="0"/>
              </a:spcBef>
              <a:spcAft>
                <a:spcPts val="0"/>
              </a:spcAft>
              <a:defRPr/>
            </a:pPr>
            <a:r>
              <a:rPr lang="zh-CN" altLang="en-US" sz="4800" b="1">
                <a:highlight>
                  <a:srgbClr val="FFFFFF"/>
                </a:highlight>
                <a:latin typeface="宋体" panose="02010600030101010101" pitchFamily="2" charset="-122"/>
                <a:ea typeface="宋体" panose="02010600030101010101" pitchFamily="2" charset="-122"/>
                <a:cs typeface="宋体" panose="02010600030101010101" pitchFamily="2" charset="-122"/>
              </a:rPr>
              <a:t>结尾：怎么了呢，父亲老了。</a:t>
            </a:r>
          </a:p>
          <a:p>
            <a:pPr fontAlgn="auto">
              <a:spcBef>
                <a:spcPts val="0"/>
              </a:spcBef>
              <a:spcAft>
                <a:spcPts val="0"/>
              </a:spcAft>
              <a:defRPr/>
            </a:pPr>
            <a:r>
              <a:rPr lang="zh-CN" altLang="en-US" sz="4800" b="1">
                <a:highlight>
                  <a:srgbClr val="FFFFFF"/>
                </a:highlight>
                <a:latin typeface="宋体" panose="02010600030101010101" pitchFamily="2" charset="-122"/>
                <a:ea typeface="宋体" panose="02010600030101010101" pitchFamily="2" charset="-122"/>
                <a:cs typeface="宋体" panose="02010600030101010101" pitchFamily="2" charset="-122"/>
              </a:rPr>
              <a:t>      </a:t>
            </a:r>
          </a:p>
          <a:p>
            <a:pPr fontAlgn="auto">
              <a:spcBef>
                <a:spcPts val="0"/>
              </a:spcBef>
              <a:spcAft>
                <a:spcPts val="0"/>
              </a:spcAft>
              <a:defRPr/>
            </a:pPr>
            <a:r>
              <a:rPr lang="zh-CN" altLang="en-US" sz="4800" b="1">
                <a:highlight>
                  <a:srgbClr val="FFFFFF"/>
                </a:highlight>
                <a:latin typeface="宋体" panose="02010600030101010101" pitchFamily="2" charset="-122"/>
                <a:ea typeface="宋体" panose="02010600030101010101" pitchFamily="2" charset="-122"/>
                <a:cs typeface="宋体" panose="02010600030101010101" pitchFamily="2" charset="-122"/>
              </a:rPr>
              <a:t>      怎么了呢   父亲老了</a:t>
            </a:r>
          </a:p>
          <a:p>
            <a:pPr fontAlgn="auto">
              <a:spcBef>
                <a:spcPts val="0"/>
              </a:spcBef>
              <a:spcAft>
                <a:spcPts val="0"/>
              </a:spcAft>
              <a:defRPr/>
            </a:pPr>
            <a:r>
              <a:rPr lang="zh-CN" altLang="en-US" sz="4800" b="1">
                <a:highlight>
                  <a:srgbClr val="FFFFFF"/>
                </a:highlight>
                <a:latin typeface="宋体" panose="02010600030101010101" pitchFamily="2" charset="-122"/>
                <a:ea typeface="宋体" panose="02010600030101010101" pitchFamily="2" charset="-122"/>
                <a:cs typeface="宋体" panose="0201060003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4670" y="1355725"/>
            <a:ext cx="10688955" cy="3931920"/>
          </a:xfrm>
          <a:prstGeom prst="rect">
            <a:avLst/>
          </a:prstGeom>
          <a:noFill/>
          <a:ln w="9525">
            <a:noFill/>
          </a:ln>
        </p:spPr>
        <p:txBody>
          <a:bodyPr>
            <a:spAutoFit/>
          </a:bodyPr>
          <a:lstStyle/>
          <a:p>
            <a:pPr fontAlgn="auto">
              <a:spcBef>
                <a:spcPts val="0"/>
              </a:spcBef>
              <a:spcAft>
                <a:spcPts val="0"/>
              </a:spcAft>
              <a:defRPr/>
            </a:pPr>
            <a:r>
              <a:rPr lang="en-US" altLang="zh-CN" sz="3600" b="1">
                <a:highlight>
                  <a:srgbClr val="FFFFFF"/>
                </a:highlight>
                <a:latin typeface="楷体_GB2312" panose="02010609030101010101" charset="-122"/>
                <a:ea typeface="楷体_GB2312" panose="02010609030101010101" charset="-122"/>
                <a:cs typeface="宋体" panose="02010600030101010101" pitchFamily="2" charset="-122"/>
              </a:rPr>
              <a:t>    </a:t>
            </a:r>
            <a:r>
              <a:rPr lang="zh-CN" altLang="en-US" sz="3600" b="1">
                <a:highlight>
                  <a:srgbClr val="FFFFFF"/>
                </a:highlight>
                <a:latin typeface="楷体_GB2312" panose="02010609030101010101" charset="-122"/>
                <a:ea typeface="楷体_GB2312" panose="02010609030101010101" charset="-122"/>
                <a:cs typeface="宋体" panose="02010600030101010101" pitchFamily="2" charset="-122"/>
              </a:rPr>
              <a:t>关于小说的结尾，当初我的确没有把它当做悲剧来处理。在中国乡村，一个父亲的使命也就那么多，或造一间屋，或为子女成家立业，然后他就迅速地衰老，并且再也不被人关注，</a:t>
            </a:r>
            <a:r>
              <a:rPr lang="zh-CN" altLang="en-US" sz="3600" b="1">
                <a:solidFill>
                  <a:srgbClr val="FF0000"/>
                </a:solidFill>
                <a:highlight>
                  <a:srgbClr val="FFFFFF"/>
                </a:highlight>
                <a:latin typeface="楷体_GB2312" panose="02010609030101010101" charset="-122"/>
                <a:ea typeface="楷体_GB2312" panose="02010609030101010101" charset="-122"/>
                <a:cs typeface="宋体" panose="02010600030101010101" pitchFamily="2" charset="-122"/>
              </a:rPr>
              <a:t>我只是为他们的最终命运而惋惜</a:t>
            </a:r>
            <a:r>
              <a:rPr lang="zh-CN" altLang="en-US" sz="3600" b="1">
                <a:highlight>
                  <a:srgbClr val="FFFFFF"/>
                </a:highlight>
                <a:latin typeface="楷体_GB2312" panose="02010609030101010101" charset="-122"/>
                <a:ea typeface="楷体_GB2312" panose="02010609030101010101" charset="-122"/>
                <a:cs typeface="宋体" panose="02010600030101010101" pitchFamily="2" charset="-122"/>
              </a:rPr>
              <a:t>，这几乎是乡村农民最为真实的一个结尾。</a:t>
            </a:r>
          </a:p>
          <a:p>
            <a:pPr fontAlgn="auto">
              <a:spcBef>
                <a:spcPts val="0"/>
              </a:spcBef>
              <a:spcAft>
                <a:spcPts val="0"/>
              </a:spcAft>
              <a:defRPr/>
            </a:pPr>
            <a:r>
              <a:rPr lang="zh-CN" altLang="en-US" sz="3600" b="1">
                <a:highlight>
                  <a:srgbClr val="FFFFFF"/>
                </a:highlight>
                <a:latin typeface="楷体_GB2312" panose="02010609030101010101" charset="-122"/>
                <a:ea typeface="楷体_GB2312" panose="02010609030101010101" charset="-122"/>
                <a:cs typeface="宋体" panose="02010600030101010101" pitchFamily="2" charset="-122"/>
              </a:rPr>
              <a:t>        ——李森祥给编者尤志心的信</a:t>
            </a:r>
          </a:p>
        </p:txBody>
      </p:sp>
      <p:sp>
        <p:nvSpPr>
          <p:cNvPr id="27650" name="标题 1"/>
          <p:cNvSpPr>
            <a:spLocks noGrp="1"/>
          </p:cNvSpPr>
          <p:nvPr/>
        </p:nvSpPr>
        <p:spPr bwMode="auto">
          <a:xfrm>
            <a:off x="-12700" y="44450"/>
            <a:ext cx="10972800" cy="1143000"/>
          </a:xfrm>
          <a:prstGeom prst="rect">
            <a:avLst/>
          </a:prstGeom>
          <a:noFill/>
          <a:ln w="9525">
            <a:noFill/>
            <a:miter lim="800000"/>
            <a:headEnd/>
            <a:tailEnd/>
          </a:ln>
        </p:spPr>
        <p:txBody>
          <a:bodyPr anchor="ctr"/>
          <a:lstStyle/>
          <a:p>
            <a:pPr>
              <a:lnSpc>
                <a:spcPct val="90000"/>
              </a:lnSpc>
            </a:pPr>
            <a:r>
              <a:rPr lang="zh-CN" altLang="en-US" sz="5400" b="1">
                <a:solidFill>
                  <a:srgbClr val="0000CC"/>
                </a:solidFill>
                <a:latin typeface="Calibri Light" pitchFamily="34" charset="0"/>
              </a:rPr>
              <a:t>读懂作者，体悟情感</a:t>
            </a:r>
            <a:endParaRPr lang="en-US" altLang="zh-CN" sz="5400" b="1">
              <a:solidFill>
                <a:srgbClr val="0000CC"/>
              </a:solidFill>
              <a:latin typeface="Calibri Light" pitchFamily="34" charset="0"/>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title"/>
          </p:nvPr>
        </p:nvSpPr>
        <p:spPr>
          <a:xfrm>
            <a:off x="69850" y="30163"/>
            <a:ext cx="10972800" cy="1143000"/>
          </a:xfrm>
        </p:spPr>
        <p:txBody>
          <a:bodyPr/>
          <a:lstStyle/>
          <a:p>
            <a:r>
              <a:rPr lang="zh-CN" altLang="en-US" sz="5400" b="1" smtClean="0">
                <a:solidFill>
                  <a:srgbClr val="0000CC"/>
                </a:solidFill>
                <a:ea typeface="宋体" charset="-122"/>
              </a:rPr>
              <a:t>读懂作者，体悟情感</a:t>
            </a:r>
          </a:p>
        </p:txBody>
      </p:sp>
      <p:sp>
        <p:nvSpPr>
          <p:cNvPr id="3" name="文本框 2"/>
          <p:cNvSpPr txBox="1"/>
          <p:nvPr/>
        </p:nvSpPr>
        <p:spPr>
          <a:xfrm>
            <a:off x="601345" y="1054100"/>
            <a:ext cx="11274425" cy="5185410"/>
          </a:xfrm>
          <a:prstGeom prst="rect">
            <a:avLst/>
          </a:prstGeom>
          <a:noFill/>
          <a:ln w="9525">
            <a:noFill/>
          </a:ln>
        </p:spPr>
        <p:txBody>
          <a:bodyPr>
            <a:spAutoFit/>
          </a:bodyPr>
          <a:lstStyle/>
          <a:p>
            <a:pPr fontAlgn="auto">
              <a:lnSpc>
                <a:spcPct val="120000"/>
              </a:lnSpc>
              <a:spcBef>
                <a:spcPts val="0"/>
              </a:spcBef>
              <a:spcAft>
                <a:spcPts val="0"/>
              </a:spcAft>
              <a:defRPr/>
            </a:pPr>
            <a:r>
              <a:rPr lang="en-US" altLang="zh-CN" sz="2800" b="1">
                <a:highlight>
                  <a:srgbClr val="FFFFFF"/>
                </a:highlight>
                <a:latin typeface="+mn-ea"/>
                <a:ea typeface="楷体_GB2312" panose="02010609030101010101" charset="-122"/>
                <a:cs typeface="宋体" panose="02010600030101010101" pitchFamily="2" charset="-122"/>
              </a:rPr>
              <a:t>       </a:t>
            </a:r>
            <a:r>
              <a:rPr lang="zh-CN" altLang="en-US" sz="2800" b="1">
                <a:highlight>
                  <a:srgbClr val="FFFFFF"/>
                </a:highlight>
                <a:latin typeface="+mn-ea"/>
                <a:ea typeface="楷体_GB2312" panose="02010609030101010101" charset="-122"/>
                <a:cs typeface="宋体" panose="02010600030101010101" pitchFamily="2" charset="-122"/>
              </a:rPr>
              <a:t>这最后似乎是不经意的一声感叹，其实是作者最无奈最沉重的一句呻吟。是的，父亲老了，这里的“老”，不仅仅是指父亲年事已高身体受伤无法再操持农活，更是儿子感受到父亲心灵世界的“老化”——父亲不但失去了健康的身体，也同时失去了奋斗目标。身体的老朽固然已经可悲，追求的丧失更让人迷惘。但儿子之痛还更在于他几乎是眼睁睁地看着父亲为了造屋而耗尽了一生的精力，他在父亲身体和心灵都迅速衰老的残酷现实面前无能为力。</a:t>
            </a:r>
            <a:r>
              <a:rPr lang="zh-CN" altLang="en-US" sz="2800" b="1">
                <a:solidFill>
                  <a:srgbClr val="FF0000"/>
                </a:solidFill>
                <a:highlight>
                  <a:srgbClr val="FFFFFF"/>
                </a:highlight>
                <a:latin typeface="+mn-ea"/>
                <a:ea typeface="楷体_GB2312" panose="02010609030101010101" charset="-122"/>
                <a:cs typeface="宋体" panose="02010600030101010101" pitchFamily="2" charset="-122"/>
              </a:rPr>
              <a:t>一个句号，悲凉地道出了中国农民再勤劳善良也无法彻底改变命运得到幸福的残酷现实。</a:t>
            </a:r>
            <a:r>
              <a:rPr lang="zh-CN" altLang="en-US" sz="2800" b="1">
                <a:highlight>
                  <a:srgbClr val="FFFFFF"/>
                </a:highlight>
                <a:latin typeface="+mn-ea"/>
                <a:ea typeface="楷体_GB2312" panose="02010609030101010101" charset="-122"/>
                <a:cs typeface="宋体" panose="02010600030101010101" pitchFamily="2" charset="-122"/>
              </a:rPr>
              <a:t>小说中的父亲是如此，无数中国农民又何尝不是如此呢？</a:t>
            </a:r>
          </a:p>
          <a:p>
            <a:pPr fontAlgn="auto">
              <a:spcBef>
                <a:spcPts val="0"/>
              </a:spcBef>
              <a:spcAft>
                <a:spcPts val="0"/>
              </a:spcAft>
              <a:defRPr/>
            </a:pPr>
            <a:r>
              <a:rPr lang="zh-CN" altLang="en-US" sz="3200" b="1">
                <a:highlight>
                  <a:srgbClr val="FFFFFF"/>
                </a:highlight>
                <a:latin typeface="楷体_GB2312" panose="02010609030101010101" charset="-122"/>
                <a:ea typeface="楷体_GB2312" panose="02010609030101010101" charset="-122"/>
                <a:cs typeface="宋体" panose="02010600030101010101" pitchFamily="2" charset="-122"/>
              </a:rPr>
              <a:t>                 </a:t>
            </a:r>
            <a:r>
              <a:rPr lang="zh-CN" altLang="en-US" sz="2400" b="1">
                <a:highlight>
                  <a:srgbClr val="FFFFFF"/>
                </a:highlight>
                <a:latin typeface="楷体_GB2312" panose="02010609030101010101" charset="-122"/>
                <a:ea typeface="楷体_GB2312" panose="02010609030101010101" charset="-122"/>
                <a:cs typeface="宋体" panose="02010600030101010101" pitchFamily="2" charset="-122"/>
              </a:rPr>
              <a:t>——特级教师王君：《台阶》的结尾是败笔吗？</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p:cNvSpPr>
          <p:nvPr>
            <p:ph type="title"/>
          </p:nvPr>
        </p:nvSpPr>
        <p:spPr>
          <a:xfrm>
            <a:off x="69850" y="30163"/>
            <a:ext cx="10972800" cy="1143000"/>
          </a:xfrm>
        </p:spPr>
        <p:txBody>
          <a:bodyPr/>
          <a:lstStyle/>
          <a:p>
            <a:r>
              <a:rPr lang="zh-CN" altLang="en-US" sz="5400" b="1" smtClean="0">
                <a:solidFill>
                  <a:srgbClr val="0000CC"/>
                </a:solidFill>
                <a:ea typeface="宋体" charset="-122"/>
              </a:rPr>
              <a:t>读懂作者，体悟情感</a:t>
            </a:r>
          </a:p>
        </p:txBody>
      </p:sp>
      <p:sp>
        <p:nvSpPr>
          <p:cNvPr id="3" name="文本框 2"/>
          <p:cNvSpPr txBox="1"/>
          <p:nvPr/>
        </p:nvSpPr>
        <p:spPr>
          <a:xfrm>
            <a:off x="551180" y="1355725"/>
            <a:ext cx="10688955" cy="2286000"/>
          </a:xfrm>
          <a:prstGeom prst="rect">
            <a:avLst/>
          </a:prstGeom>
          <a:noFill/>
          <a:ln w="9525">
            <a:noFill/>
          </a:ln>
        </p:spPr>
        <p:txBody>
          <a:bodyPr>
            <a:spAutoFit/>
          </a:bodyPr>
          <a:lstStyle/>
          <a:p>
            <a:pPr indent="1098550" fontAlgn="auto">
              <a:spcBef>
                <a:spcPts val="0"/>
              </a:spcBef>
              <a:spcAft>
                <a:spcPts val="0"/>
              </a:spcAft>
              <a:defRPr/>
            </a:pPr>
            <a:r>
              <a:rPr lang="zh-CN" altLang="en-US" sz="4800" b="1">
                <a:highlight>
                  <a:srgbClr val="FFFFFF"/>
                </a:highlight>
                <a:latin typeface="宋体" panose="02010600030101010101" pitchFamily="2" charset="-122"/>
                <a:ea typeface="宋体" panose="02010600030101010101" pitchFamily="2" charset="-122"/>
                <a:cs typeface="宋体" panose="02010600030101010101" pitchFamily="2" charset="-122"/>
              </a:rPr>
              <a:t>以父亲为代表的这些一无所有但依旧艰苦创业的草根阶层，正是我们民族文化中最厚重的那级台阶！</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标题 1"/>
          <p:cNvSpPr>
            <a:spLocks noGrp="1"/>
          </p:cNvSpPr>
          <p:nvPr>
            <p:ph type="title"/>
          </p:nvPr>
        </p:nvSpPr>
        <p:spPr>
          <a:xfrm>
            <a:off x="69850" y="30163"/>
            <a:ext cx="10972800" cy="1143000"/>
          </a:xfrm>
        </p:spPr>
        <p:txBody>
          <a:bodyPr/>
          <a:lstStyle/>
          <a:p>
            <a:r>
              <a:rPr lang="zh-CN" altLang="zh-CN" sz="5400" b="1" smtClean="0">
                <a:solidFill>
                  <a:srgbClr val="0000CC"/>
                </a:solidFill>
                <a:ea typeface="宋体" charset="-122"/>
              </a:rPr>
              <a:t>课堂小结</a:t>
            </a:r>
          </a:p>
        </p:txBody>
      </p:sp>
      <p:sp>
        <p:nvSpPr>
          <p:cNvPr id="3" name="文本框 2"/>
          <p:cNvSpPr txBox="1"/>
          <p:nvPr/>
        </p:nvSpPr>
        <p:spPr>
          <a:xfrm>
            <a:off x="551180" y="1066800"/>
            <a:ext cx="10688955" cy="1432560"/>
          </a:xfrm>
          <a:prstGeom prst="rect">
            <a:avLst/>
          </a:prstGeom>
          <a:noFill/>
          <a:ln w="9525">
            <a:noFill/>
          </a:ln>
        </p:spPr>
        <p:txBody>
          <a:bodyPr>
            <a:spAutoFit/>
          </a:bodyPr>
          <a:lstStyle/>
          <a:p>
            <a:pPr indent="1098550" fontAlgn="auto">
              <a:spcBef>
                <a:spcPts val="0"/>
              </a:spcBef>
              <a:spcAft>
                <a:spcPts val="0"/>
              </a:spcAft>
              <a:defRPr/>
            </a:pPr>
            <a:r>
              <a:rPr lang="zh-CN" altLang="en-US" sz="4800" b="1">
                <a:highlight>
                  <a:srgbClr val="FFFFFF"/>
                </a:highlight>
                <a:latin typeface="宋体" panose="02010600030101010101" pitchFamily="2" charset="-122"/>
                <a:ea typeface="宋体" panose="02010600030101010101" pitchFamily="2" charset="-122"/>
                <a:cs typeface="宋体" panose="02010600030101010101" pitchFamily="2" charset="-122"/>
              </a:rPr>
              <a:t>你能说一说这节课的收获吗？</a:t>
            </a:r>
            <a:endParaRPr lang="zh-CN" altLang="en-US" sz="4000" b="1">
              <a:solidFill>
                <a:srgbClr val="FF0000"/>
              </a:solidFill>
              <a:highlight>
                <a:srgbClr val="FFFFFF"/>
              </a:highlight>
              <a:latin typeface="楷体_GB2312" panose="02010609030101010101" charset="-122"/>
              <a:ea typeface="楷体_GB2312" panose="02010609030101010101" charset="-122"/>
              <a:cs typeface="宋体" panose="02010600030101010101" pitchFamily="2" charset="-122"/>
            </a:endParaRPr>
          </a:p>
          <a:p>
            <a:pPr indent="1098550" fontAlgn="auto">
              <a:spcBef>
                <a:spcPts val="0"/>
              </a:spcBef>
              <a:spcAft>
                <a:spcPts val="0"/>
              </a:spcAft>
              <a:defRPr/>
            </a:pPr>
            <a:endParaRPr lang="zh-CN" altLang="en-US" sz="4000" b="1">
              <a:solidFill>
                <a:srgbClr val="FF0000"/>
              </a:solidFill>
              <a:highlight>
                <a:srgbClr val="FFFFFF"/>
              </a:highlight>
              <a:latin typeface="楷体_GB2312" panose="02010609030101010101" charset="-122"/>
              <a:ea typeface="楷体_GB2312" panose="02010609030101010101" charset="-122"/>
              <a:cs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
          <p:cNvSpPr>
            <a:spLocks noGrp="1"/>
          </p:cNvSpPr>
          <p:nvPr>
            <p:ph type="title"/>
          </p:nvPr>
        </p:nvSpPr>
        <p:spPr>
          <a:xfrm>
            <a:off x="57150" y="73025"/>
            <a:ext cx="10972800" cy="1143000"/>
          </a:xfrm>
        </p:spPr>
        <p:txBody>
          <a:bodyPr/>
          <a:lstStyle/>
          <a:p>
            <a:r>
              <a:rPr lang="zh-CN" altLang="en-US" sz="5400" b="1" smtClean="0">
                <a:solidFill>
                  <a:srgbClr val="0000CC"/>
                </a:solidFill>
                <a:ea typeface="宋体" charset="-122"/>
              </a:rPr>
              <a:t>作业推荐</a:t>
            </a:r>
          </a:p>
        </p:txBody>
      </p:sp>
      <p:sp>
        <p:nvSpPr>
          <p:cNvPr id="100" name="文本框 99"/>
          <p:cNvSpPr txBox="1"/>
          <p:nvPr/>
        </p:nvSpPr>
        <p:spPr>
          <a:xfrm>
            <a:off x="399415" y="1534795"/>
            <a:ext cx="10925175" cy="3139440"/>
          </a:xfrm>
          <a:prstGeom prst="rect">
            <a:avLst/>
          </a:prstGeom>
          <a:noFill/>
          <a:ln w="9525">
            <a:noFill/>
          </a:ln>
        </p:spPr>
        <p:txBody>
          <a:bodyPr>
            <a:spAutoFit/>
          </a:bodyPr>
          <a:lstStyle/>
          <a:p>
            <a:pPr fontAlgn="auto">
              <a:spcBef>
                <a:spcPts val="0"/>
              </a:spcBef>
              <a:spcAft>
                <a:spcPts val="0"/>
              </a:spcAft>
              <a:defRPr/>
            </a:pPr>
            <a:r>
              <a:rPr lang="en-US" altLang="zh-CN" sz="4000" b="1">
                <a:solidFill>
                  <a:srgbClr val="000000"/>
                </a:solidFill>
                <a:highlight>
                  <a:srgbClr val="F7FAF2"/>
                </a:highlight>
                <a:latin typeface="楷体_GB2312" panose="02010609030101010101" charset="-122"/>
                <a:ea typeface="楷体_GB2312" panose="02010609030101010101" charset="-122"/>
                <a:cs typeface="仿宋_GB2312" panose="02010609030101010101" charset="-122"/>
              </a:rPr>
              <a:t>1.</a:t>
            </a:r>
            <a:r>
              <a:rPr lang="zh-CN" altLang="en-US" sz="4000" b="1">
                <a:solidFill>
                  <a:srgbClr val="000000"/>
                </a:solidFill>
                <a:highlight>
                  <a:srgbClr val="F7FAF2"/>
                </a:highlight>
                <a:latin typeface="楷体_GB2312" panose="02010609030101010101" charset="-122"/>
                <a:ea typeface="楷体_GB2312" panose="02010609030101010101" charset="-122"/>
                <a:cs typeface="仿宋_GB2312" panose="02010609030101010101" charset="-122"/>
              </a:rPr>
              <a:t>回去阅读周国平</a:t>
            </a:r>
            <a:r>
              <a:rPr lang="en-US" altLang="zh-CN" sz="4000" b="1">
                <a:solidFill>
                  <a:srgbClr val="000000"/>
                </a:solidFill>
                <a:highlight>
                  <a:srgbClr val="F7FAF2"/>
                </a:highlight>
                <a:latin typeface="楷体_GB2312" panose="02010609030101010101" charset="-122"/>
                <a:ea typeface="楷体_GB2312" panose="02010609030101010101" charset="-122"/>
                <a:cs typeface="仿宋_GB2312" panose="02010609030101010101" charset="-122"/>
              </a:rPr>
              <a:t>《</a:t>
            </a:r>
            <a:r>
              <a:rPr lang="zh-CN" altLang="en-US" sz="4000" b="1">
                <a:solidFill>
                  <a:srgbClr val="000000"/>
                </a:solidFill>
                <a:highlight>
                  <a:srgbClr val="F7FAF2"/>
                </a:highlight>
                <a:latin typeface="楷体_GB2312" panose="02010609030101010101" charset="-122"/>
                <a:ea typeface="楷体_GB2312" panose="02010609030101010101" charset="-122"/>
                <a:cs typeface="仿宋_GB2312" panose="02010609030101010101" charset="-122"/>
              </a:rPr>
              <a:t>妞妞，一个父亲的札记</a:t>
            </a:r>
            <a:r>
              <a:rPr lang="en-US" altLang="zh-CN" sz="4000" b="1">
                <a:solidFill>
                  <a:srgbClr val="000000"/>
                </a:solidFill>
                <a:highlight>
                  <a:srgbClr val="F7FAF2"/>
                </a:highlight>
                <a:latin typeface="楷体_GB2312" panose="02010609030101010101" charset="-122"/>
                <a:ea typeface="楷体_GB2312" panose="02010609030101010101" charset="-122"/>
                <a:cs typeface="仿宋_GB2312" panose="02010609030101010101" charset="-122"/>
              </a:rPr>
              <a:t>》</a:t>
            </a:r>
            <a:r>
              <a:rPr lang="zh-CN" altLang="en-US" sz="4000" b="1">
                <a:solidFill>
                  <a:srgbClr val="000000"/>
                </a:solidFill>
                <a:highlight>
                  <a:srgbClr val="F7FAF2"/>
                </a:highlight>
                <a:latin typeface="楷体_GB2312" panose="02010609030101010101" charset="-122"/>
                <a:ea typeface="楷体_GB2312" panose="02010609030101010101" charset="-122"/>
                <a:cs typeface="仿宋_GB2312" panose="02010609030101010101" charset="-122"/>
              </a:rPr>
              <a:t>，还有苏童的</a:t>
            </a:r>
            <a:r>
              <a:rPr lang="en-US" altLang="zh-CN" sz="4000" b="1">
                <a:solidFill>
                  <a:srgbClr val="000000"/>
                </a:solidFill>
                <a:highlight>
                  <a:srgbClr val="F7FAF2"/>
                </a:highlight>
                <a:latin typeface="楷体_GB2312" panose="02010609030101010101" charset="-122"/>
                <a:ea typeface="楷体_GB2312" panose="02010609030101010101" charset="-122"/>
                <a:cs typeface="仿宋_GB2312" panose="02010609030101010101" charset="-122"/>
              </a:rPr>
              <a:t>《</a:t>
            </a:r>
            <a:r>
              <a:rPr lang="zh-CN" altLang="en-US" sz="4000" b="1">
                <a:solidFill>
                  <a:srgbClr val="000000"/>
                </a:solidFill>
                <a:highlight>
                  <a:srgbClr val="F7FAF2"/>
                </a:highlight>
                <a:latin typeface="楷体_GB2312" panose="02010609030101010101" charset="-122"/>
                <a:ea typeface="楷体_GB2312" panose="02010609030101010101" charset="-122"/>
                <a:cs typeface="仿宋_GB2312" panose="02010609030101010101" charset="-122"/>
              </a:rPr>
              <a:t>父亲</a:t>
            </a:r>
            <a:r>
              <a:rPr lang="en-US" altLang="zh-CN" sz="4000" b="1">
                <a:solidFill>
                  <a:srgbClr val="000000"/>
                </a:solidFill>
                <a:highlight>
                  <a:srgbClr val="F7FAF2"/>
                </a:highlight>
                <a:latin typeface="楷体_GB2312" panose="02010609030101010101" charset="-122"/>
                <a:ea typeface="楷体_GB2312" panose="02010609030101010101" charset="-122"/>
                <a:cs typeface="仿宋_GB2312" panose="02010609030101010101" charset="-122"/>
              </a:rPr>
              <a:t>》</a:t>
            </a:r>
            <a:r>
              <a:rPr lang="zh-CN" altLang="en-US" sz="4000" b="1">
                <a:solidFill>
                  <a:srgbClr val="000000"/>
                </a:solidFill>
                <a:highlight>
                  <a:srgbClr val="F7FAF2"/>
                </a:highlight>
                <a:latin typeface="楷体_GB2312" panose="02010609030101010101" charset="-122"/>
                <a:ea typeface="楷体_GB2312" panose="02010609030101010101" charset="-122"/>
                <a:cs typeface="仿宋_GB2312" panose="02010609030101010101" charset="-122"/>
              </a:rPr>
              <a:t>，感兴趣的同学可以再找一些和父亲相关的文章来阅读。</a:t>
            </a:r>
          </a:p>
          <a:p>
            <a:pPr fontAlgn="auto">
              <a:spcBef>
                <a:spcPts val="0"/>
              </a:spcBef>
              <a:spcAft>
                <a:spcPts val="0"/>
              </a:spcAft>
              <a:defRPr/>
            </a:pPr>
            <a:r>
              <a:rPr lang="en-US" altLang="zh-CN" sz="4000" b="1">
                <a:solidFill>
                  <a:srgbClr val="000000"/>
                </a:solidFill>
                <a:highlight>
                  <a:srgbClr val="F7FAF2"/>
                </a:highlight>
                <a:latin typeface="楷体_GB2312" panose="02010609030101010101" charset="-122"/>
                <a:ea typeface="楷体_GB2312" panose="02010609030101010101" charset="-122"/>
                <a:cs typeface="仿宋_GB2312" panose="02010609030101010101" charset="-122"/>
              </a:rPr>
              <a:t>2.</a:t>
            </a:r>
            <a:r>
              <a:rPr lang="zh-CN" altLang="en-US" sz="4000" b="1">
                <a:solidFill>
                  <a:srgbClr val="000000"/>
                </a:solidFill>
                <a:highlight>
                  <a:srgbClr val="F7FAF2"/>
                </a:highlight>
                <a:latin typeface="楷体_GB2312" panose="02010609030101010101" charset="-122"/>
                <a:ea typeface="楷体_GB2312" panose="02010609030101010101" charset="-122"/>
                <a:cs typeface="仿宋_GB2312" panose="02010609030101010101" charset="-122"/>
              </a:rPr>
              <a:t>用本节课你学到的细节描写的方法来写写你自己的父亲。</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1"/>
          <p:cNvSpPr>
            <a:spLocks noGrp="1"/>
          </p:cNvSpPr>
          <p:nvPr>
            <p:ph type="title"/>
          </p:nvPr>
        </p:nvSpPr>
        <p:spPr>
          <a:xfrm>
            <a:off x="3175" y="12700"/>
            <a:ext cx="10972800" cy="1143000"/>
          </a:xfrm>
        </p:spPr>
        <p:txBody>
          <a:bodyPr/>
          <a:lstStyle/>
          <a:p>
            <a:r>
              <a:rPr lang="zh-CN" altLang="en-US" sz="5400" b="1" smtClean="0">
                <a:solidFill>
                  <a:srgbClr val="0000CC"/>
                </a:solidFill>
                <a:ea typeface="宋体" charset="-122"/>
              </a:rPr>
              <a:t>拓展延伸，升华情感</a:t>
            </a:r>
          </a:p>
        </p:txBody>
      </p:sp>
      <p:sp>
        <p:nvSpPr>
          <p:cNvPr id="32770" name="文本框 99"/>
          <p:cNvSpPr txBox="1">
            <a:spLocks noChangeArrowheads="1"/>
          </p:cNvSpPr>
          <p:nvPr/>
        </p:nvSpPr>
        <p:spPr bwMode="auto">
          <a:xfrm>
            <a:off x="6261100" y="1858963"/>
            <a:ext cx="5988050" cy="3140075"/>
          </a:xfrm>
          <a:prstGeom prst="rect">
            <a:avLst/>
          </a:prstGeom>
          <a:noFill/>
          <a:ln w="9525">
            <a:noFill/>
            <a:miter lim="800000"/>
            <a:headEnd/>
            <a:tailEnd/>
          </a:ln>
        </p:spPr>
        <p:txBody>
          <a:bodyPr>
            <a:spAutoFit/>
          </a:bodyPr>
          <a:lstStyle/>
          <a:p>
            <a:r>
              <a:rPr lang="zh-CN" altLang="en-US" sz="4000" b="1">
                <a:solidFill>
                  <a:srgbClr val="FF0000"/>
                </a:solidFill>
                <a:latin typeface="楷体_GB2312"/>
                <a:ea typeface="楷体_GB2312"/>
                <a:cs typeface="楷体_GB2312"/>
              </a:rPr>
              <a:t>我的父亲</a:t>
            </a:r>
          </a:p>
          <a:p>
            <a:r>
              <a:rPr lang="zh-CN" altLang="en-US" sz="4000" b="1">
                <a:solidFill>
                  <a:srgbClr val="FF0000"/>
                </a:solidFill>
                <a:latin typeface="楷体_GB2312"/>
                <a:ea typeface="楷体_GB2312"/>
                <a:cs typeface="楷体_GB2312"/>
              </a:rPr>
              <a:t>你那古铜色的脸</a:t>
            </a:r>
          </a:p>
          <a:p>
            <a:r>
              <a:rPr lang="zh-CN" altLang="en-US" sz="4000" b="1">
                <a:solidFill>
                  <a:srgbClr val="FF0000"/>
                </a:solidFill>
                <a:latin typeface="楷体_GB2312"/>
                <a:ea typeface="楷体_GB2312"/>
                <a:cs typeface="楷体_GB2312"/>
              </a:rPr>
              <a:t>你那黄几几的脚板</a:t>
            </a:r>
          </a:p>
          <a:p>
            <a:r>
              <a:rPr lang="zh-CN" altLang="en-US" sz="4000" b="1">
                <a:solidFill>
                  <a:srgbClr val="FF0000"/>
                </a:solidFill>
                <a:latin typeface="楷体_GB2312"/>
                <a:ea typeface="楷体_GB2312"/>
                <a:cs typeface="楷体_GB2312"/>
              </a:rPr>
              <a:t>我的父亲啊</a:t>
            </a:r>
          </a:p>
          <a:p>
            <a:r>
              <a:rPr lang="zh-CN" altLang="en-US" sz="4000" b="1">
                <a:solidFill>
                  <a:srgbClr val="FF0000"/>
                </a:solidFill>
                <a:latin typeface="楷体_GB2312"/>
                <a:ea typeface="楷体_GB2312"/>
                <a:cs typeface="楷体_GB2312"/>
              </a:rPr>
              <a:t>你把你的胸膛挺高一些吧</a:t>
            </a:r>
          </a:p>
        </p:txBody>
      </p:sp>
      <p:sp>
        <p:nvSpPr>
          <p:cNvPr id="3" name="文本框 2"/>
          <p:cNvSpPr txBox="1"/>
          <p:nvPr/>
        </p:nvSpPr>
        <p:spPr>
          <a:xfrm>
            <a:off x="264795" y="996315"/>
            <a:ext cx="5448300" cy="5029200"/>
          </a:xfrm>
          <a:prstGeom prst="rect">
            <a:avLst/>
          </a:prstGeom>
          <a:noFill/>
          <a:ln w="9525">
            <a:noFill/>
          </a:ln>
        </p:spPr>
        <p:txBody>
          <a:bodyPr>
            <a:spAutoFit/>
          </a:bodyPr>
          <a:lstStyle/>
          <a:p>
            <a:pPr fontAlgn="auto">
              <a:spcBef>
                <a:spcPts val="0"/>
              </a:spcBef>
              <a:spcAft>
                <a:spcPts val="0"/>
              </a:spcAft>
              <a:defRPr/>
            </a:pPr>
            <a:r>
              <a:rPr lang="en-US" altLang="zh-CN" sz="900">
                <a:solidFill>
                  <a:srgbClr val="323232"/>
                </a:solidFill>
                <a:highlight>
                  <a:srgbClr val="FFFFFF"/>
                </a:highlight>
                <a:latin typeface="宋体" panose="02010600030101010101" pitchFamily="2" charset="-122"/>
                <a:ea typeface="宋体" panose="02010600030101010101" pitchFamily="2" charset="-122"/>
                <a:cs typeface="宋体" panose="02010600030101010101" pitchFamily="2" charset="-122"/>
              </a:rPr>
              <a:t>                         </a:t>
            </a:r>
            <a:r>
              <a:rPr lang="en-US" altLang="zh-CN" sz="900" b="1">
                <a:solidFill>
                  <a:srgbClr val="323232"/>
                </a:solidFill>
                <a:highlight>
                  <a:srgbClr val="FFFFFF"/>
                </a:highlight>
                <a:latin typeface="宋体" panose="02010600030101010101" pitchFamily="2" charset="-122"/>
                <a:ea typeface="宋体" panose="02010600030101010101" pitchFamily="2" charset="-122"/>
                <a:cs typeface="宋体" panose="02010600030101010101" pitchFamily="2" charset="-122"/>
              </a:rPr>
              <a:t>  </a:t>
            </a:r>
            <a:r>
              <a:rPr lang="zh-CN" altLang="en-US" sz="4400" b="1">
                <a:solidFill>
                  <a:srgbClr val="FF0000"/>
                </a:solidFill>
                <a:highlight>
                  <a:srgbClr val="FFFFFF"/>
                </a:highlight>
                <a:latin typeface="楷体_GB2312" panose="02010609030101010101" charset="-122"/>
                <a:ea typeface="楷体_GB2312" panose="02010609030101010101" charset="-122"/>
                <a:cs typeface="宋体" panose="02010600030101010101" pitchFamily="2" charset="-122"/>
              </a:rPr>
              <a:t>父   亲</a:t>
            </a:r>
          </a:p>
          <a:p>
            <a:pPr fontAlgn="auto">
              <a:spcBef>
                <a:spcPts val="0"/>
              </a:spcBef>
              <a:spcAft>
                <a:spcPts val="0"/>
              </a:spcAft>
              <a:defRPr/>
            </a:pPr>
            <a:r>
              <a:rPr lang="zh-CN" altLang="en-US" sz="4000" b="1">
                <a:solidFill>
                  <a:srgbClr val="FF0000"/>
                </a:solidFill>
                <a:highlight>
                  <a:srgbClr val="FFFFFF"/>
                </a:highlight>
                <a:latin typeface="楷体_GB2312" panose="02010609030101010101" charset="-122"/>
                <a:ea typeface="楷体_GB2312" panose="02010609030101010101" charset="-122"/>
                <a:cs typeface="宋体" panose="02010600030101010101" pitchFamily="2" charset="-122"/>
              </a:rPr>
              <a:t>我的父亲</a:t>
            </a:r>
          </a:p>
          <a:p>
            <a:pPr fontAlgn="auto">
              <a:spcBef>
                <a:spcPts val="0"/>
              </a:spcBef>
              <a:spcAft>
                <a:spcPts val="0"/>
              </a:spcAft>
              <a:defRPr/>
            </a:pPr>
            <a:r>
              <a:rPr lang="zh-CN" altLang="en-US" sz="4000" b="1">
                <a:solidFill>
                  <a:srgbClr val="FF0000"/>
                </a:solidFill>
                <a:highlight>
                  <a:srgbClr val="FFFFFF"/>
                </a:highlight>
                <a:latin typeface="楷体_GB2312" panose="02010609030101010101" charset="-122"/>
                <a:ea typeface="楷体_GB2312" panose="02010609030101010101" charset="-122"/>
                <a:cs typeface="宋体" panose="02010600030101010101" pitchFamily="2" charset="-122"/>
              </a:rPr>
              <a:t>你喜欢坐在台阶上远望</a:t>
            </a:r>
          </a:p>
          <a:p>
            <a:pPr fontAlgn="auto">
              <a:spcBef>
                <a:spcPts val="0"/>
              </a:spcBef>
              <a:spcAft>
                <a:spcPts val="0"/>
              </a:spcAft>
              <a:defRPr/>
            </a:pPr>
            <a:r>
              <a:rPr lang="zh-CN" altLang="en-US" sz="4000" b="1">
                <a:solidFill>
                  <a:srgbClr val="FF0000"/>
                </a:solidFill>
                <a:highlight>
                  <a:srgbClr val="FFFFFF"/>
                </a:highlight>
                <a:latin typeface="楷体_GB2312" panose="02010609030101010101" charset="-122"/>
                <a:ea typeface="楷体_GB2312" panose="02010609030101010101" charset="-122"/>
                <a:cs typeface="宋体" panose="02010600030101010101" pitchFamily="2" charset="-122"/>
              </a:rPr>
              <a:t>你喜欢把那烟枪在青石板上敲得嘎嘎作响</a:t>
            </a:r>
          </a:p>
          <a:p>
            <a:pPr fontAlgn="auto">
              <a:spcBef>
                <a:spcPts val="0"/>
              </a:spcBef>
              <a:spcAft>
                <a:spcPts val="0"/>
              </a:spcAft>
              <a:defRPr/>
            </a:pPr>
            <a:r>
              <a:rPr lang="zh-CN" altLang="en-US" sz="4000" b="1">
                <a:solidFill>
                  <a:srgbClr val="FF0000"/>
                </a:solidFill>
                <a:highlight>
                  <a:srgbClr val="FFFFFF"/>
                </a:highlight>
                <a:latin typeface="楷体_GB2312" panose="02010609030101010101" charset="-122"/>
                <a:ea typeface="楷体_GB2312" panose="02010609030101010101" charset="-122"/>
                <a:cs typeface="宋体" panose="02010600030101010101" pitchFamily="2" charset="-122"/>
              </a:rPr>
              <a:t>我的父亲啊</a:t>
            </a:r>
          </a:p>
          <a:p>
            <a:pPr fontAlgn="auto">
              <a:spcBef>
                <a:spcPts val="0"/>
              </a:spcBef>
              <a:spcAft>
                <a:spcPts val="0"/>
              </a:spcAft>
              <a:defRPr/>
            </a:pPr>
            <a:r>
              <a:rPr lang="zh-CN" altLang="en-US" sz="4000" b="1">
                <a:solidFill>
                  <a:srgbClr val="FF0000"/>
                </a:solidFill>
                <a:highlight>
                  <a:srgbClr val="FFFFFF"/>
                </a:highlight>
                <a:latin typeface="楷体_GB2312" panose="02010609030101010101" charset="-122"/>
                <a:ea typeface="楷体_GB2312" panose="02010609030101010101" charset="-122"/>
                <a:cs typeface="宋体" panose="02010600030101010101" pitchFamily="2" charset="-122"/>
              </a:rPr>
              <a:t>摇来摇去的柳树枝总也摇不散你那专注的目光</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91160" y="812165"/>
            <a:ext cx="11895455" cy="3749040"/>
          </a:xfrm>
          <a:prstGeom prst="rect">
            <a:avLst/>
          </a:prstGeom>
          <a:noFill/>
          <a:ln w="9525">
            <a:noFill/>
          </a:ln>
        </p:spPr>
        <p:txBody>
          <a:bodyPr>
            <a:spAutoFit/>
          </a:bodyPr>
          <a:lstStyle/>
          <a:p>
            <a:pPr fontAlgn="auto">
              <a:spcBef>
                <a:spcPts val="0"/>
              </a:spcBef>
              <a:spcAft>
                <a:spcPts val="0"/>
              </a:spcAft>
              <a:defRPr/>
            </a:pPr>
            <a:r>
              <a:rPr lang="zh-CN" altLang="en-US" sz="4000" b="1">
                <a:solidFill>
                  <a:srgbClr val="FF0000"/>
                </a:solidFill>
                <a:highlight>
                  <a:srgbClr val="FFFFFF"/>
                </a:highlight>
                <a:latin typeface="楷体_GB2312" panose="02010609030101010101" charset="-122"/>
                <a:ea typeface="楷体_GB2312" panose="02010609030101010101" charset="-122"/>
                <a:cs typeface="宋体" panose="02010600030101010101" pitchFamily="2" charset="-122"/>
              </a:rPr>
              <a:t>我的父亲</a:t>
            </a:r>
          </a:p>
          <a:p>
            <a:pPr fontAlgn="auto">
              <a:spcBef>
                <a:spcPts val="0"/>
              </a:spcBef>
              <a:spcAft>
                <a:spcPts val="0"/>
              </a:spcAft>
              <a:defRPr/>
            </a:pPr>
            <a:r>
              <a:rPr lang="zh-CN" altLang="en-US" sz="4000" b="1">
                <a:solidFill>
                  <a:srgbClr val="FF0000"/>
                </a:solidFill>
                <a:highlight>
                  <a:srgbClr val="FFFFFF"/>
                </a:highlight>
                <a:latin typeface="楷体_GB2312" panose="02010609030101010101" charset="-122"/>
                <a:ea typeface="楷体_GB2312" panose="02010609030101010101" charset="-122"/>
                <a:cs typeface="宋体" panose="02010600030101010101" pitchFamily="2" charset="-122"/>
              </a:rPr>
              <a:t>你挺直的腰板为什么担不起一担水</a:t>
            </a:r>
          </a:p>
          <a:p>
            <a:pPr fontAlgn="auto">
              <a:spcBef>
                <a:spcPts val="0"/>
              </a:spcBef>
              <a:spcAft>
                <a:spcPts val="0"/>
              </a:spcAft>
              <a:defRPr/>
            </a:pPr>
            <a:r>
              <a:rPr lang="zh-CN" altLang="en-US" sz="4000" b="1">
                <a:solidFill>
                  <a:srgbClr val="FF0000"/>
                </a:solidFill>
                <a:highlight>
                  <a:srgbClr val="FFFFFF"/>
                </a:highlight>
                <a:latin typeface="楷体_GB2312" panose="02010609030101010101" charset="-122"/>
                <a:ea typeface="楷体_GB2312" panose="02010609030101010101" charset="-122"/>
                <a:cs typeface="宋体" panose="02010600030101010101" pitchFamily="2" charset="-122"/>
              </a:rPr>
              <a:t>你倔强的头颅为什么埋在膝盖里</a:t>
            </a:r>
          </a:p>
          <a:p>
            <a:pPr fontAlgn="auto">
              <a:spcBef>
                <a:spcPts val="0"/>
              </a:spcBef>
              <a:spcAft>
                <a:spcPts val="0"/>
              </a:spcAft>
              <a:defRPr/>
            </a:pPr>
            <a:r>
              <a:rPr lang="zh-CN" altLang="en-US" sz="4000" b="1">
                <a:solidFill>
                  <a:srgbClr val="FF0000"/>
                </a:solidFill>
                <a:highlight>
                  <a:srgbClr val="FFFFFF"/>
                </a:highlight>
                <a:latin typeface="楷体_GB2312" panose="02010609030101010101" charset="-122"/>
                <a:ea typeface="楷体_GB2312" panose="02010609030101010101" charset="-122"/>
                <a:cs typeface="宋体" panose="02010600030101010101" pitchFamily="2" charset="-122"/>
              </a:rPr>
              <a:t>我的父亲啊</a:t>
            </a:r>
          </a:p>
          <a:p>
            <a:pPr fontAlgn="auto">
              <a:spcBef>
                <a:spcPts val="0"/>
              </a:spcBef>
              <a:spcAft>
                <a:spcPts val="0"/>
              </a:spcAft>
              <a:defRPr/>
            </a:pPr>
            <a:r>
              <a:rPr lang="zh-CN" altLang="en-US" sz="4000" b="1">
                <a:solidFill>
                  <a:srgbClr val="FF0000"/>
                </a:solidFill>
                <a:highlight>
                  <a:srgbClr val="FFFFFF"/>
                </a:highlight>
                <a:latin typeface="楷体_GB2312" panose="02010609030101010101" charset="-122"/>
                <a:ea typeface="楷体_GB2312" panose="02010609030101010101" charset="-122"/>
                <a:cs typeface="宋体" panose="02010600030101010101" pitchFamily="2" charset="-122"/>
              </a:rPr>
              <a:t>你满挂着的笑容</a:t>
            </a:r>
          </a:p>
          <a:p>
            <a:pPr fontAlgn="auto">
              <a:spcBef>
                <a:spcPts val="0"/>
              </a:spcBef>
              <a:spcAft>
                <a:spcPts val="0"/>
              </a:spcAft>
              <a:defRPr/>
            </a:pPr>
            <a:r>
              <a:rPr lang="zh-CN" altLang="en-US" sz="4000" b="1">
                <a:solidFill>
                  <a:srgbClr val="FF0000"/>
                </a:solidFill>
                <a:highlight>
                  <a:srgbClr val="FFFFFF"/>
                </a:highlight>
                <a:latin typeface="楷体_GB2312" panose="02010609030101010101" charset="-122"/>
                <a:ea typeface="楷体_GB2312" panose="02010609030101010101" charset="-122"/>
                <a:cs typeface="宋体" panose="02010600030101010101" pitchFamily="2" charset="-122"/>
              </a:rPr>
              <a:t>为什么在九级台阶筑起的鞭炮声中尴尬</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378585" y="723265"/>
            <a:ext cx="10071100" cy="5577840"/>
          </a:xfrm>
          <a:prstGeom prst="rect">
            <a:avLst/>
          </a:prstGeom>
          <a:noFill/>
          <a:ln w="9525">
            <a:noFill/>
          </a:ln>
        </p:spPr>
        <p:txBody>
          <a:bodyPr>
            <a:spAutoFit/>
          </a:bodyPr>
          <a:lstStyle/>
          <a:p>
            <a:pPr fontAlgn="auto">
              <a:spcBef>
                <a:spcPts val="0"/>
              </a:spcBef>
              <a:spcAft>
                <a:spcPts val="0"/>
              </a:spcAft>
              <a:defRPr/>
            </a:pPr>
            <a:r>
              <a:rPr lang="zh-CN" altLang="en-US" sz="4000" b="1">
                <a:solidFill>
                  <a:srgbClr val="FF0000"/>
                </a:solidFill>
                <a:highlight>
                  <a:srgbClr val="FFFFFF"/>
                </a:highlight>
                <a:latin typeface="楷体_GB2312" panose="02010609030101010101" charset="-122"/>
                <a:ea typeface="楷体_GB2312" panose="02010609030101010101" charset="-122"/>
                <a:cs typeface="宋体" panose="02010600030101010101" pitchFamily="2" charset="-122"/>
              </a:rPr>
              <a:t>我的父亲</a:t>
            </a:r>
          </a:p>
          <a:p>
            <a:pPr fontAlgn="auto">
              <a:spcBef>
                <a:spcPts val="0"/>
              </a:spcBef>
              <a:spcAft>
                <a:spcPts val="0"/>
              </a:spcAft>
              <a:defRPr/>
            </a:pPr>
            <a:r>
              <a:rPr lang="zh-CN" altLang="en-US" sz="4000" b="1">
                <a:solidFill>
                  <a:srgbClr val="FF0000"/>
                </a:solidFill>
                <a:highlight>
                  <a:srgbClr val="FFFFFF"/>
                </a:highlight>
                <a:latin typeface="楷体_GB2312" panose="02010609030101010101" charset="-122"/>
                <a:ea typeface="楷体_GB2312" panose="02010609030101010101" charset="-122"/>
                <a:cs typeface="宋体" panose="02010600030101010101" pitchFamily="2" charset="-122"/>
              </a:rPr>
              <a:t>我知道你的梦想</a:t>
            </a:r>
          </a:p>
          <a:p>
            <a:pPr fontAlgn="auto">
              <a:spcBef>
                <a:spcPts val="0"/>
              </a:spcBef>
              <a:spcAft>
                <a:spcPts val="0"/>
              </a:spcAft>
              <a:defRPr/>
            </a:pPr>
            <a:r>
              <a:rPr lang="zh-CN" altLang="en-US" sz="4000" b="1">
                <a:solidFill>
                  <a:srgbClr val="FF0000"/>
                </a:solidFill>
                <a:highlight>
                  <a:srgbClr val="FFFFFF"/>
                </a:highlight>
                <a:latin typeface="楷体_GB2312" panose="02010609030101010101" charset="-122"/>
                <a:ea typeface="楷体_GB2312" panose="02010609030101010101" charset="-122"/>
                <a:cs typeface="宋体" panose="02010600030101010101" pitchFamily="2" charset="-122"/>
              </a:rPr>
              <a:t>三级的台阶到了九级</a:t>
            </a:r>
          </a:p>
          <a:p>
            <a:pPr fontAlgn="auto">
              <a:spcBef>
                <a:spcPts val="0"/>
              </a:spcBef>
              <a:spcAft>
                <a:spcPts val="0"/>
              </a:spcAft>
              <a:defRPr/>
            </a:pPr>
            <a:r>
              <a:rPr lang="zh-CN" altLang="en-US" sz="4000" b="1">
                <a:solidFill>
                  <a:srgbClr val="FF0000"/>
                </a:solidFill>
                <a:highlight>
                  <a:srgbClr val="FFFFFF"/>
                </a:highlight>
                <a:latin typeface="楷体_GB2312" panose="02010609030101010101" charset="-122"/>
                <a:ea typeface="楷体_GB2312" panose="02010609030101010101" charset="-122"/>
                <a:cs typeface="宋体" panose="02010600030101010101" pitchFamily="2" charset="-122"/>
              </a:rPr>
              <a:t>我的父亲啊</a:t>
            </a:r>
          </a:p>
          <a:p>
            <a:pPr fontAlgn="auto">
              <a:spcBef>
                <a:spcPts val="0"/>
              </a:spcBef>
              <a:spcAft>
                <a:spcPts val="0"/>
              </a:spcAft>
              <a:defRPr/>
            </a:pPr>
            <a:r>
              <a:rPr lang="zh-CN" altLang="en-US" sz="4000" b="1">
                <a:solidFill>
                  <a:srgbClr val="FF0000"/>
                </a:solidFill>
                <a:highlight>
                  <a:srgbClr val="FFFFFF"/>
                </a:highlight>
                <a:latin typeface="楷体_GB2312" panose="02010609030101010101" charset="-122"/>
                <a:ea typeface="楷体_GB2312" panose="02010609030101010101" charset="-122"/>
                <a:cs typeface="宋体" panose="02010600030101010101" pitchFamily="2" charset="-122"/>
              </a:rPr>
              <a:t>怎么了</a:t>
            </a:r>
            <a:r>
              <a:rPr lang="en-US" altLang="zh-CN" sz="4000" b="1">
                <a:solidFill>
                  <a:srgbClr val="FF0000"/>
                </a:solidFill>
                <a:highlight>
                  <a:srgbClr val="FFFFFF"/>
                </a:highlight>
                <a:latin typeface="楷体_GB2312" panose="02010609030101010101" charset="-122"/>
                <a:ea typeface="楷体_GB2312" panose="02010609030101010101" charset="-122"/>
                <a:cs typeface="宋体" panose="02010600030101010101" pitchFamily="2" charset="-122"/>
              </a:rPr>
              <a:t>——</a:t>
            </a:r>
            <a:r>
              <a:rPr lang="zh-CN" altLang="en-US" sz="4000" b="1">
                <a:solidFill>
                  <a:srgbClr val="FF0000"/>
                </a:solidFill>
                <a:highlight>
                  <a:srgbClr val="FFFFFF"/>
                </a:highlight>
                <a:latin typeface="楷体_GB2312" panose="02010609030101010101" charset="-122"/>
                <a:ea typeface="楷体_GB2312" panose="02010609030101010101" charset="-122"/>
                <a:cs typeface="宋体" panose="02010600030101010101" pitchFamily="2" charset="-122"/>
              </a:rPr>
              <a:t>你老了</a:t>
            </a:r>
          </a:p>
          <a:p>
            <a:pPr fontAlgn="auto">
              <a:spcBef>
                <a:spcPts val="0"/>
              </a:spcBef>
              <a:spcAft>
                <a:spcPts val="0"/>
              </a:spcAft>
              <a:defRPr/>
            </a:pPr>
            <a:r>
              <a:rPr lang="zh-CN" altLang="en-US" sz="4000" b="1">
                <a:solidFill>
                  <a:srgbClr val="FF0000"/>
                </a:solidFill>
                <a:highlight>
                  <a:srgbClr val="FFFFFF"/>
                </a:highlight>
                <a:latin typeface="楷体_GB2312" panose="02010609030101010101" charset="-122"/>
                <a:ea typeface="楷体_GB2312" panose="02010609030101010101" charset="-122"/>
                <a:cs typeface="宋体" panose="02010600030101010101" pitchFamily="2" charset="-122"/>
              </a:rPr>
              <a:t> </a:t>
            </a:r>
          </a:p>
          <a:p>
            <a:pPr fontAlgn="auto">
              <a:spcBef>
                <a:spcPts val="0"/>
              </a:spcBef>
              <a:spcAft>
                <a:spcPts val="0"/>
              </a:spcAft>
              <a:defRPr/>
            </a:pPr>
            <a:r>
              <a:rPr lang="zh-CN" altLang="en-US" sz="4000" b="1">
                <a:solidFill>
                  <a:srgbClr val="FF0000"/>
                </a:solidFill>
                <a:highlight>
                  <a:srgbClr val="FFFFFF"/>
                </a:highlight>
                <a:latin typeface="楷体_GB2312" panose="02010609030101010101" charset="-122"/>
                <a:ea typeface="楷体_GB2312" panose="02010609030101010101" charset="-122"/>
                <a:cs typeface="宋体" panose="02010600030101010101" pitchFamily="2" charset="-122"/>
              </a:rPr>
              <a:t> </a:t>
            </a:r>
          </a:p>
          <a:p>
            <a:pPr fontAlgn="auto">
              <a:spcBef>
                <a:spcPts val="0"/>
              </a:spcBef>
              <a:spcAft>
                <a:spcPts val="0"/>
              </a:spcAft>
              <a:defRPr/>
            </a:pPr>
            <a:r>
              <a:rPr lang="zh-CN" altLang="en-US" sz="4000" b="1">
                <a:solidFill>
                  <a:srgbClr val="FF0000"/>
                </a:solidFill>
                <a:highlight>
                  <a:srgbClr val="FFFFFF"/>
                </a:highlight>
                <a:latin typeface="楷体_GB2312" panose="02010609030101010101" charset="-122"/>
                <a:ea typeface="楷体_GB2312" panose="02010609030101010101" charset="-122"/>
                <a:cs typeface="宋体" panose="02010600030101010101" pitchFamily="2" charset="-122"/>
              </a:rPr>
              <a:t>我的父亲，</a:t>
            </a:r>
          </a:p>
          <a:p>
            <a:pPr fontAlgn="auto">
              <a:spcBef>
                <a:spcPts val="0"/>
              </a:spcBef>
              <a:spcAft>
                <a:spcPts val="0"/>
              </a:spcAft>
              <a:defRPr/>
            </a:pPr>
            <a:r>
              <a:rPr lang="zh-CN" altLang="en-US" sz="4000" b="1">
                <a:solidFill>
                  <a:srgbClr val="FF0000"/>
                </a:solidFill>
                <a:highlight>
                  <a:srgbClr val="FFFFFF"/>
                </a:highlight>
                <a:latin typeface="楷体_GB2312" panose="02010609030101010101" charset="-122"/>
                <a:ea typeface="楷体_GB2312" panose="02010609030101010101" charset="-122"/>
                <a:cs typeface="宋体" panose="02010600030101010101" pitchFamily="2" charset="-122"/>
              </a:rPr>
              <a:t>还有我呢</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extLst>
          </a:blip>
          <a:stretch>
            <a:fillRect/>
          </a:stretch>
        </p:blipFill>
        <p:spPr>
          <a:xfrm>
            <a:off x="-9525" y="0"/>
            <a:ext cx="12226290" cy="6858000"/>
          </a:xfrm>
          <a:prstGeom prst="rect">
            <a:avLst/>
          </a:prstGeom>
          <a:effectLst>
            <a:reflection stA="25000" endPos="65000" dist="50800" dir="5400000" sy="-100000" algn="bl" rotWithShape="0"/>
          </a:effectLst>
        </p:spPr>
      </p:pic>
      <p:sp>
        <p:nvSpPr>
          <p:cNvPr id="16387" name="WordArt 14"/>
          <p:cNvSpPr>
            <a:spLocks noTextEdit="1"/>
          </p:cNvSpPr>
          <p:nvPr/>
        </p:nvSpPr>
        <p:spPr bwMode="auto">
          <a:xfrm rot="5400000">
            <a:off x="5918200" y="1638300"/>
            <a:ext cx="4419600" cy="2057400"/>
          </a:xfrm>
          <a:prstGeom prst="rect">
            <a:avLst/>
          </a:prstGeom>
        </p:spPr>
        <p:txBody>
          <a:bodyPr vert="eaVert" wrap="none" fromWordArt="1">
            <a:prstTxWarp prst="textPlain">
              <a:avLst>
                <a:gd name="adj" fmla="val 50000"/>
              </a:avLst>
            </a:prstTxWarp>
          </a:bodyPr>
          <a:lstStyle/>
          <a:p>
            <a:pPr algn="ctr" fontAlgn="auto"/>
            <a:r>
              <a:rPr lang="zh-CN" altLang="en-US" sz="6000" b="1" kern="10">
                <a:ln w="38100">
                  <a:solidFill>
                    <a:srgbClr val="FFFFFF"/>
                  </a:solidFill>
                  <a:miter lim="800000"/>
                  <a:headEnd/>
                  <a:tailEnd/>
                </a:ln>
                <a:gradFill rotWithShape="1">
                  <a:gsLst>
                    <a:gs pos="0">
                      <a:srgbClr val="505050"/>
                    </a:gs>
                    <a:gs pos="49001">
                      <a:srgbClr val="595959"/>
                    </a:gs>
                    <a:gs pos="50000">
                      <a:srgbClr val="000000"/>
                    </a:gs>
                    <a:gs pos="95000">
                      <a:srgbClr val="000000"/>
                    </a:gs>
                    <a:gs pos="100000">
                      <a:srgbClr val="000000"/>
                    </a:gs>
                  </a:gsLst>
                  <a:lin ang="5400000"/>
                </a:gradFill>
                <a:ea typeface="华文行楷"/>
              </a:rPr>
              <a:t>台阶</a:t>
            </a:r>
          </a:p>
        </p:txBody>
      </p:sp>
      <p:sp>
        <p:nvSpPr>
          <p:cNvPr id="92175" name="Text Box 15"/>
          <p:cNvSpPr txBox="1">
            <a:spLocks noChangeArrowheads="1"/>
          </p:cNvSpPr>
          <p:nvPr/>
        </p:nvSpPr>
        <p:spPr bwMode="auto">
          <a:xfrm>
            <a:off x="5300355" y="4135755"/>
            <a:ext cx="1162050" cy="2590800"/>
          </a:xfrm>
          <a:prstGeom prst="rect">
            <a:avLst/>
          </a:prstGeom>
          <a:noFill/>
          <a:ln>
            <a:noFill/>
          </a:ln>
          <a:effectLst/>
          <a:extLst>
            <a:ext uri="{909E8E84-426E-40DD-AFC4-6F175D3DCCD1}"/>
            <a:ext uri="{91240B29-F687-4F45-9708-019B960494DF}"/>
            <a:ext uri="{AF507438-7753-43E0-B8FC-AC1667EBCBE1}"/>
          </a:extLst>
        </p:spPr>
        <p:txBody>
          <a:bodyPr vert="eaVert">
            <a:spAutoFit/>
          </a:bodyPr>
          <a:lstStyle/>
          <a:p>
            <a:pPr>
              <a:spcBef>
                <a:spcPct val="50000"/>
              </a:spcBef>
              <a:defRPr/>
            </a:pPr>
            <a:r>
              <a:rPr kumimoji="1" lang="zh-CN" altLang="en-US" sz="6000" b="1" dirty="0">
                <a:ln w="28575" cmpd="sng">
                  <a:solidFill>
                    <a:schemeClr val="bg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Times New Roman" panose="02020603050405020304" pitchFamily="18" charset="0"/>
                <a:ea typeface="华文行楷" panose="02010800040101010101" charset="-122"/>
              </a:rPr>
              <a:t>李森祥</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strips(downRight)">
                                      <p:cBhvr>
                                        <p:cTn id="7" dur="500"/>
                                        <p:tgtEl>
                                          <p:spTgt spid="16387"/>
                                        </p:tgtEl>
                                      </p:cBhvr>
                                    </p:animEffect>
                                  </p:childTnLst>
                                </p:cTn>
                              </p:par>
                            </p:childTnLst>
                          </p:cTn>
                        </p:par>
                        <p:par>
                          <p:cTn id="8" fill="hold">
                            <p:stCondLst>
                              <p:cond delay="500"/>
                            </p:stCondLst>
                            <p:childTnLst>
                              <p:par>
                                <p:cTn id="9" presetID="17" presetClass="entr" presetSubtype="1" fill="hold" nodeType="afterEffect">
                                  <p:stCondLst>
                                    <p:cond delay="0"/>
                                  </p:stCondLst>
                                  <p:childTnLst>
                                    <p:set>
                                      <p:cBhvr>
                                        <p:cTn id="10" dur="1" fill="hold">
                                          <p:stCondLst>
                                            <p:cond delay="0"/>
                                          </p:stCondLst>
                                        </p:cTn>
                                        <p:tgtEl>
                                          <p:spTgt spid="92175"/>
                                        </p:tgtEl>
                                        <p:attrNameLst>
                                          <p:attrName>style.visibility</p:attrName>
                                        </p:attrNameLst>
                                      </p:cBhvr>
                                      <p:to>
                                        <p:strVal val="visible"/>
                                      </p:to>
                                    </p:set>
                                    <p:anim calcmode="lin" valueType="num">
                                      <p:cBhvr>
                                        <p:cTn id="11" dur="500" fill="hold"/>
                                        <p:tgtEl>
                                          <p:spTgt spid="92175"/>
                                        </p:tgtEl>
                                        <p:attrNameLst>
                                          <p:attrName>ppt_x</p:attrName>
                                        </p:attrNameLst>
                                      </p:cBhvr>
                                      <p:tavLst>
                                        <p:tav tm="0">
                                          <p:val>
                                            <p:strVal val="#ppt_x"/>
                                          </p:val>
                                        </p:tav>
                                        <p:tav tm="100000">
                                          <p:val>
                                            <p:strVal val="#ppt_x"/>
                                          </p:val>
                                        </p:tav>
                                      </p:tavLst>
                                    </p:anim>
                                    <p:anim calcmode="lin" valueType="num">
                                      <p:cBhvr>
                                        <p:cTn id="12" dur="500" fill="hold"/>
                                        <p:tgtEl>
                                          <p:spTgt spid="92175"/>
                                        </p:tgtEl>
                                        <p:attrNameLst>
                                          <p:attrName>ppt_y</p:attrName>
                                        </p:attrNameLst>
                                      </p:cBhvr>
                                      <p:tavLst>
                                        <p:tav tm="0">
                                          <p:val>
                                            <p:strVal val="#ppt_y-#ppt_h/2"/>
                                          </p:val>
                                        </p:tav>
                                        <p:tav tm="100000">
                                          <p:val>
                                            <p:strVal val="#ppt_y"/>
                                          </p:val>
                                        </p:tav>
                                      </p:tavLst>
                                    </p:anim>
                                    <p:anim calcmode="lin" valueType="num">
                                      <p:cBhvr>
                                        <p:cTn id="13" dur="500" fill="hold"/>
                                        <p:tgtEl>
                                          <p:spTgt spid="92175"/>
                                        </p:tgtEl>
                                        <p:attrNameLst>
                                          <p:attrName>ppt_w</p:attrName>
                                        </p:attrNameLst>
                                      </p:cBhvr>
                                      <p:tavLst>
                                        <p:tav tm="0">
                                          <p:val>
                                            <p:strVal val="#ppt_w"/>
                                          </p:val>
                                        </p:tav>
                                        <p:tav tm="100000">
                                          <p:val>
                                            <p:strVal val="#ppt_w"/>
                                          </p:val>
                                        </p:tav>
                                      </p:tavLst>
                                    </p:anim>
                                    <p:anim calcmode="lin" valueType="num">
                                      <p:cBhvr>
                                        <p:cTn id="14" dur="500" fill="hold"/>
                                        <p:tgtEl>
                                          <p:spTgt spid="9217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文本占位符 11265"/>
          <p:cNvSpPr>
            <a:spLocks noGrp="1"/>
          </p:cNvSpPr>
          <p:nvPr>
            <p:ph type="body" orient="vert" idx="1"/>
          </p:nvPr>
        </p:nvSpPr>
        <p:spPr>
          <a:xfrm>
            <a:off x="2052638" y="1052513"/>
            <a:ext cx="8229600" cy="4868862"/>
          </a:xfrm>
        </p:spPr>
        <p:txBody>
          <a:bodyPr/>
          <a:lstStyle/>
          <a:p>
            <a:pPr>
              <a:buFont typeface="Arial" charset="0"/>
              <a:buNone/>
            </a:pPr>
            <a:r>
              <a:rPr lang="en-US" altLang="zh-CN" b="1" smtClean="0">
                <a:solidFill>
                  <a:schemeClr val="accent2"/>
                </a:solidFill>
                <a:latin typeface="宋体" charset="-122"/>
                <a:ea typeface="微软雅黑" pitchFamily="34" charset="-122"/>
              </a:rPr>
              <a:t> </a:t>
            </a:r>
          </a:p>
        </p:txBody>
      </p:sp>
      <p:sp>
        <p:nvSpPr>
          <p:cNvPr id="18434" name="文本框 11266"/>
          <p:cNvSpPr txBox="1">
            <a:spLocks noChangeArrowheads="1"/>
          </p:cNvSpPr>
          <p:nvPr/>
        </p:nvSpPr>
        <p:spPr bwMode="auto">
          <a:xfrm>
            <a:off x="415925" y="582613"/>
            <a:ext cx="11741150" cy="5722937"/>
          </a:xfrm>
          <a:prstGeom prst="rect">
            <a:avLst/>
          </a:prstGeom>
          <a:noFill/>
          <a:ln w="9525">
            <a:noFill/>
            <a:miter lim="800000"/>
            <a:headEnd/>
            <a:tailEnd/>
          </a:ln>
        </p:spPr>
        <p:txBody>
          <a:bodyPr>
            <a:spAutoFit/>
          </a:bodyPr>
          <a:lstStyle/>
          <a:p>
            <a:pPr>
              <a:lnSpc>
                <a:spcPct val="140000"/>
              </a:lnSpc>
              <a:buFont typeface="Arial" charset="0"/>
              <a:buNone/>
            </a:pPr>
            <a:r>
              <a:rPr lang="zh-CN" altLang="en-US" sz="4400" b="1">
                <a:latin typeface="宋体" charset="-122"/>
              </a:rPr>
              <a:t>凹凼</a:t>
            </a:r>
            <a:r>
              <a:rPr lang="en-US" altLang="zh-CN" sz="4400" b="1">
                <a:latin typeface="宋体" charset="-122"/>
              </a:rPr>
              <a:t>(        )  </a:t>
            </a:r>
            <a:r>
              <a:rPr lang="zh-CN" altLang="en-US" sz="4400" b="1">
                <a:latin typeface="宋体" charset="-122"/>
              </a:rPr>
              <a:t>硌 </a:t>
            </a:r>
            <a:r>
              <a:rPr lang="en-US" altLang="zh-CN" sz="4400" b="1">
                <a:latin typeface="宋体" charset="-122"/>
              </a:rPr>
              <a:t>(   ) </a:t>
            </a:r>
            <a:r>
              <a:rPr lang="zh-CN" altLang="en-US" sz="4400" b="1">
                <a:latin typeface="宋体" charset="-122"/>
              </a:rPr>
              <a:t>涎</a:t>
            </a:r>
            <a:r>
              <a:rPr lang="en-US" altLang="zh-CN" sz="4400" b="1">
                <a:latin typeface="宋体" charset="-122"/>
              </a:rPr>
              <a:t>(     )</a:t>
            </a:r>
            <a:r>
              <a:rPr lang="zh-CN" altLang="en-US" sz="4400" b="1">
                <a:latin typeface="宋体" charset="-122"/>
              </a:rPr>
              <a:t>水      揩</a:t>
            </a:r>
            <a:r>
              <a:rPr lang="en-US" altLang="zh-CN" sz="4400" b="1">
                <a:latin typeface="宋体" charset="-122"/>
              </a:rPr>
              <a:t>(   )  </a:t>
            </a:r>
            <a:r>
              <a:rPr lang="zh-CN" altLang="en-US" sz="4400" b="1">
                <a:latin typeface="宋体" charset="-122"/>
              </a:rPr>
              <a:t>嘎 </a:t>
            </a:r>
            <a:r>
              <a:rPr lang="en-US" altLang="zh-CN" sz="4400" b="1">
                <a:latin typeface="宋体" charset="-122"/>
              </a:rPr>
              <a:t>(   )  </a:t>
            </a:r>
            <a:r>
              <a:rPr lang="zh-CN" altLang="en-US" sz="4400" b="1">
                <a:latin typeface="宋体" charset="-122"/>
              </a:rPr>
              <a:t>筹</a:t>
            </a:r>
            <a:r>
              <a:rPr lang="en-US" altLang="zh-CN" sz="4400" b="1">
                <a:latin typeface="宋体" charset="-122"/>
              </a:rPr>
              <a:t>(     )</a:t>
            </a:r>
            <a:r>
              <a:rPr lang="zh-CN" altLang="en-US" sz="4400" b="1">
                <a:latin typeface="宋体" charset="-122"/>
              </a:rPr>
              <a:t>划  黏</a:t>
            </a:r>
            <a:r>
              <a:rPr lang="en-US" altLang="zh-CN" sz="4400" b="1">
                <a:latin typeface="宋体" charset="-122"/>
              </a:rPr>
              <a:t>(     )      </a:t>
            </a:r>
            <a:r>
              <a:rPr lang="zh-CN" altLang="en-US" sz="4400" b="1">
                <a:latin typeface="宋体" charset="-122"/>
              </a:rPr>
              <a:t>撬</a:t>
            </a:r>
            <a:r>
              <a:rPr lang="en-US" altLang="zh-CN" sz="4400" b="1">
                <a:latin typeface="宋体" charset="-122"/>
              </a:rPr>
              <a:t>(     ) </a:t>
            </a:r>
            <a:r>
              <a:rPr lang="zh-CN" altLang="en-US" sz="4400" b="1">
                <a:latin typeface="宋体" charset="-122"/>
              </a:rPr>
              <a:t>尴尬 </a:t>
            </a:r>
            <a:r>
              <a:rPr lang="en-US" altLang="zh-CN" sz="4400" b="1">
                <a:latin typeface="宋体" charset="-122"/>
              </a:rPr>
              <a:t>(       )  </a:t>
            </a:r>
            <a:r>
              <a:rPr lang="zh-CN" altLang="en-US" sz="4400" b="1">
                <a:latin typeface="宋体" charset="-122"/>
              </a:rPr>
              <a:t>过瘾</a:t>
            </a:r>
            <a:r>
              <a:rPr lang="en-US" altLang="zh-CN" sz="4400" b="1">
                <a:latin typeface="宋体" charset="-122"/>
              </a:rPr>
              <a:t>(     )  </a:t>
            </a:r>
          </a:p>
          <a:p>
            <a:pPr>
              <a:lnSpc>
                <a:spcPct val="140000"/>
              </a:lnSpc>
              <a:buFont typeface="Arial" charset="0"/>
              <a:buNone/>
            </a:pPr>
            <a:r>
              <a:rPr lang="zh-CN" altLang="en-US" sz="4400" b="1">
                <a:latin typeface="宋体" charset="-122"/>
              </a:rPr>
              <a:t>唿</a:t>
            </a:r>
            <a:r>
              <a:rPr lang="en-US" altLang="zh-CN" sz="4400" b="1">
                <a:latin typeface="宋体" charset="-122"/>
              </a:rPr>
              <a:t>(    )</a:t>
            </a:r>
            <a:r>
              <a:rPr lang="zh-CN" altLang="en-US" sz="4400" b="1">
                <a:latin typeface="宋体" charset="-122"/>
              </a:rPr>
              <a:t>嗒     门槛（</a:t>
            </a:r>
            <a:r>
              <a:rPr lang="en-US" altLang="zh-CN" sz="4400" b="1">
                <a:latin typeface="宋体" charset="-122"/>
              </a:rPr>
              <a:t>     ) </a:t>
            </a:r>
          </a:p>
          <a:p>
            <a:pPr>
              <a:lnSpc>
                <a:spcPct val="140000"/>
              </a:lnSpc>
              <a:buFont typeface="Arial" charset="0"/>
              <a:buNone/>
            </a:pPr>
            <a:r>
              <a:rPr lang="zh-CN" altLang="en-US" sz="4400" b="1">
                <a:latin typeface="宋体" charset="-122"/>
              </a:rPr>
              <a:t>微不足道</a:t>
            </a:r>
            <a:r>
              <a:rPr lang="en-US" altLang="zh-CN" sz="4400" b="1">
                <a:latin typeface="宋体" charset="-122"/>
              </a:rPr>
              <a:t>:  </a:t>
            </a:r>
          </a:p>
          <a:p>
            <a:pPr>
              <a:lnSpc>
                <a:spcPct val="140000"/>
              </a:lnSpc>
              <a:buFont typeface="Arial" charset="0"/>
              <a:buNone/>
            </a:pPr>
            <a:r>
              <a:rPr lang="zh-CN" altLang="en-US" sz="4400" b="1">
                <a:latin typeface="宋体" charset="-122"/>
              </a:rPr>
              <a:t>大庭广众</a:t>
            </a:r>
            <a:r>
              <a:rPr lang="en-US" altLang="zh-CN" sz="4400" b="1">
                <a:latin typeface="宋体" charset="-122"/>
              </a:rPr>
              <a:t>: </a:t>
            </a:r>
          </a:p>
        </p:txBody>
      </p:sp>
      <p:sp>
        <p:nvSpPr>
          <p:cNvPr id="18435" name="文本框 11268"/>
          <p:cNvSpPr txBox="1">
            <a:spLocks noChangeArrowheads="1"/>
          </p:cNvSpPr>
          <p:nvPr/>
        </p:nvSpPr>
        <p:spPr bwMode="auto">
          <a:xfrm>
            <a:off x="19050" y="25400"/>
            <a:ext cx="7735888" cy="914400"/>
          </a:xfrm>
          <a:prstGeom prst="rect">
            <a:avLst/>
          </a:prstGeom>
          <a:noFill/>
          <a:ln w="9525">
            <a:noFill/>
            <a:miter lim="800000"/>
            <a:headEnd/>
            <a:tailEnd/>
          </a:ln>
        </p:spPr>
        <p:txBody>
          <a:bodyPr>
            <a:spAutoFit/>
          </a:bodyPr>
          <a:lstStyle/>
          <a:p>
            <a:r>
              <a:rPr lang="zh-CN" altLang="en-US" sz="5400" b="1">
                <a:solidFill>
                  <a:srgbClr val="0000FF"/>
                </a:solidFill>
                <a:latin typeface="宋体" charset="-122"/>
              </a:rPr>
              <a:t>字词积累</a:t>
            </a:r>
          </a:p>
        </p:txBody>
      </p:sp>
      <p:sp>
        <p:nvSpPr>
          <p:cNvPr id="3" name="文本框 2"/>
          <p:cNvSpPr txBox="1">
            <a:spLocks noChangeArrowheads="1"/>
          </p:cNvSpPr>
          <p:nvPr/>
        </p:nvSpPr>
        <p:spPr bwMode="auto">
          <a:xfrm>
            <a:off x="1425575" y="801688"/>
            <a:ext cx="939800" cy="822325"/>
          </a:xfrm>
          <a:prstGeom prst="rect">
            <a:avLst/>
          </a:prstGeom>
          <a:noFill/>
          <a:ln w="9525">
            <a:noFill/>
            <a:miter lim="800000"/>
            <a:headEnd/>
            <a:tailEnd/>
          </a:ln>
        </p:spPr>
        <p:txBody>
          <a:bodyPr>
            <a:spAutoFit/>
          </a:bodyPr>
          <a:lstStyle/>
          <a:p>
            <a:r>
              <a:rPr lang="en-US" altLang="zh-CN" sz="4800" b="1">
                <a:solidFill>
                  <a:srgbClr val="FF0000"/>
                </a:solidFill>
                <a:latin typeface="宋体" charset="-122"/>
                <a:sym typeface="Arial" charset="0"/>
              </a:rPr>
              <a:t> </a:t>
            </a:r>
          </a:p>
        </p:txBody>
      </p:sp>
      <p:sp>
        <p:nvSpPr>
          <p:cNvPr id="4" name="文本框 3"/>
          <p:cNvSpPr txBox="1">
            <a:spLocks noChangeArrowheads="1"/>
          </p:cNvSpPr>
          <p:nvPr/>
        </p:nvSpPr>
        <p:spPr bwMode="auto">
          <a:xfrm>
            <a:off x="2052638" y="801688"/>
            <a:ext cx="1874837" cy="762000"/>
          </a:xfrm>
          <a:prstGeom prst="rect">
            <a:avLst/>
          </a:prstGeom>
          <a:noFill/>
          <a:ln w="9525">
            <a:noFill/>
            <a:miter lim="800000"/>
            <a:headEnd/>
            <a:tailEnd/>
          </a:ln>
        </p:spPr>
        <p:txBody>
          <a:bodyPr wrap="none">
            <a:spAutoFit/>
          </a:bodyPr>
          <a:lstStyle/>
          <a:p>
            <a:r>
              <a:rPr lang="en-US" altLang="zh-CN" sz="4400" b="1">
                <a:solidFill>
                  <a:srgbClr val="FF0000"/>
                </a:solidFill>
                <a:latin typeface="宋体" charset="-122"/>
                <a:sym typeface="Arial" charset="0"/>
              </a:rPr>
              <a:t>āodàng</a:t>
            </a:r>
          </a:p>
        </p:txBody>
      </p:sp>
      <p:sp>
        <p:nvSpPr>
          <p:cNvPr id="5" name="文本框 4"/>
          <p:cNvSpPr txBox="1">
            <a:spLocks noChangeArrowheads="1"/>
          </p:cNvSpPr>
          <p:nvPr/>
        </p:nvSpPr>
        <p:spPr bwMode="auto">
          <a:xfrm>
            <a:off x="6189663" y="862013"/>
            <a:ext cx="839787" cy="762000"/>
          </a:xfrm>
          <a:prstGeom prst="rect">
            <a:avLst/>
          </a:prstGeom>
          <a:noFill/>
          <a:ln w="9525">
            <a:noFill/>
            <a:miter lim="800000"/>
            <a:headEnd/>
            <a:tailEnd/>
          </a:ln>
        </p:spPr>
        <p:txBody>
          <a:bodyPr>
            <a:spAutoFit/>
          </a:bodyPr>
          <a:lstStyle/>
          <a:p>
            <a:r>
              <a:rPr lang="en-US" altLang="zh-CN" sz="4400" b="1">
                <a:solidFill>
                  <a:srgbClr val="FF0000"/>
                </a:solidFill>
                <a:latin typeface="宋体" charset="-122"/>
                <a:sym typeface="Arial" charset="0"/>
              </a:rPr>
              <a:t>gè</a:t>
            </a:r>
          </a:p>
        </p:txBody>
      </p:sp>
      <p:sp>
        <p:nvSpPr>
          <p:cNvPr id="6" name="文本框 5"/>
          <p:cNvSpPr txBox="1">
            <a:spLocks noChangeArrowheads="1"/>
          </p:cNvSpPr>
          <p:nvPr/>
        </p:nvSpPr>
        <p:spPr bwMode="auto">
          <a:xfrm>
            <a:off x="8450263" y="831850"/>
            <a:ext cx="1490662" cy="762000"/>
          </a:xfrm>
          <a:prstGeom prst="rect">
            <a:avLst/>
          </a:prstGeom>
          <a:noFill/>
          <a:ln w="9525">
            <a:noFill/>
            <a:miter lim="800000"/>
            <a:headEnd/>
            <a:tailEnd/>
          </a:ln>
        </p:spPr>
        <p:txBody>
          <a:bodyPr wrap="none">
            <a:spAutoFit/>
          </a:bodyPr>
          <a:lstStyle/>
          <a:p>
            <a:r>
              <a:rPr lang="en-US" altLang="zh-CN" sz="4400" b="1">
                <a:solidFill>
                  <a:srgbClr val="FF0000"/>
                </a:solidFill>
                <a:latin typeface="宋体" charset="-122"/>
                <a:sym typeface="Arial" charset="0"/>
              </a:rPr>
              <a:t>xián</a:t>
            </a:r>
            <a:r>
              <a:rPr lang="en-US" altLang="zh-CN" sz="2800" b="1">
                <a:solidFill>
                  <a:srgbClr val="FF0000"/>
                </a:solidFill>
                <a:latin typeface="宋体" charset="-122"/>
                <a:sym typeface="Arial" charset="0"/>
              </a:rPr>
              <a:t> </a:t>
            </a:r>
          </a:p>
        </p:txBody>
      </p:sp>
      <p:sp>
        <p:nvSpPr>
          <p:cNvPr id="7" name="文本框 6"/>
          <p:cNvSpPr txBox="1">
            <a:spLocks noChangeArrowheads="1"/>
          </p:cNvSpPr>
          <p:nvPr/>
        </p:nvSpPr>
        <p:spPr bwMode="auto">
          <a:xfrm>
            <a:off x="1327150" y="1887538"/>
            <a:ext cx="1038225" cy="762000"/>
          </a:xfrm>
          <a:prstGeom prst="rect">
            <a:avLst/>
          </a:prstGeom>
          <a:noFill/>
          <a:ln w="9525">
            <a:noFill/>
            <a:miter lim="800000"/>
            <a:headEnd/>
            <a:tailEnd/>
          </a:ln>
        </p:spPr>
        <p:txBody>
          <a:bodyPr>
            <a:spAutoFit/>
          </a:bodyPr>
          <a:lstStyle/>
          <a:p>
            <a:r>
              <a:rPr lang="en-US" altLang="zh-CN" sz="4400" b="1">
                <a:solidFill>
                  <a:srgbClr val="FF0000"/>
                </a:solidFill>
                <a:latin typeface="宋体" charset="-122"/>
                <a:sym typeface="Arial" charset="0"/>
              </a:rPr>
              <a:t>kāi</a:t>
            </a:r>
          </a:p>
        </p:txBody>
      </p:sp>
      <p:sp>
        <p:nvSpPr>
          <p:cNvPr id="8" name="文本框 7"/>
          <p:cNvSpPr txBox="1">
            <a:spLocks noChangeArrowheads="1"/>
          </p:cNvSpPr>
          <p:nvPr/>
        </p:nvSpPr>
        <p:spPr bwMode="auto">
          <a:xfrm>
            <a:off x="4262438" y="1782763"/>
            <a:ext cx="766762" cy="762000"/>
          </a:xfrm>
          <a:prstGeom prst="rect">
            <a:avLst/>
          </a:prstGeom>
          <a:noFill/>
          <a:ln w="9525">
            <a:noFill/>
            <a:miter lim="800000"/>
            <a:headEnd/>
            <a:tailEnd/>
          </a:ln>
        </p:spPr>
        <p:txBody>
          <a:bodyPr>
            <a:spAutoFit/>
          </a:bodyPr>
          <a:lstStyle/>
          <a:p>
            <a:r>
              <a:rPr lang="en-US" altLang="zh-CN" sz="4400" b="1">
                <a:solidFill>
                  <a:srgbClr val="FF0000"/>
                </a:solidFill>
                <a:latin typeface="宋体" charset="-122"/>
                <a:sym typeface="Arial" charset="0"/>
              </a:rPr>
              <a:t>gā</a:t>
            </a:r>
          </a:p>
        </p:txBody>
      </p:sp>
      <p:sp>
        <p:nvSpPr>
          <p:cNvPr id="9" name="文本框 8"/>
          <p:cNvSpPr txBox="1">
            <a:spLocks noChangeArrowheads="1"/>
          </p:cNvSpPr>
          <p:nvPr/>
        </p:nvSpPr>
        <p:spPr bwMode="auto">
          <a:xfrm>
            <a:off x="6673850" y="1782763"/>
            <a:ext cx="1311275" cy="762000"/>
          </a:xfrm>
          <a:prstGeom prst="rect">
            <a:avLst/>
          </a:prstGeom>
          <a:noFill/>
          <a:ln w="9525">
            <a:noFill/>
            <a:miter lim="800000"/>
            <a:headEnd/>
            <a:tailEnd/>
          </a:ln>
        </p:spPr>
        <p:txBody>
          <a:bodyPr wrap="none">
            <a:spAutoFit/>
          </a:bodyPr>
          <a:lstStyle/>
          <a:p>
            <a:r>
              <a:rPr lang="en-US" altLang="zh-CN" sz="4400" b="1">
                <a:solidFill>
                  <a:srgbClr val="FF0000"/>
                </a:solidFill>
                <a:latin typeface="宋体" charset="-122"/>
                <a:sym typeface="Arial" charset="0"/>
              </a:rPr>
              <a:t>chóu</a:t>
            </a:r>
          </a:p>
        </p:txBody>
      </p:sp>
      <p:sp>
        <p:nvSpPr>
          <p:cNvPr id="10" name="文本框 9"/>
          <p:cNvSpPr txBox="1">
            <a:spLocks noChangeArrowheads="1"/>
          </p:cNvSpPr>
          <p:nvPr/>
        </p:nvSpPr>
        <p:spPr bwMode="auto">
          <a:xfrm>
            <a:off x="10282238" y="1782763"/>
            <a:ext cx="1352550" cy="762000"/>
          </a:xfrm>
          <a:prstGeom prst="rect">
            <a:avLst/>
          </a:prstGeom>
          <a:noFill/>
          <a:ln w="9525">
            <a:noFill/>
            <a:miter lim="800000"/>
            <a:headEnd/>
            <a:tailEnd/>
          </a:ln>
        </p:spPr>
        <p:txBody>
          <a:bodyPr>
            <a:spAutoFit/>
          </a:bodyPr>
          <a:lstStyle/>
          <a:p>
            <a:r>
              <a:rPr lang="en-US" altLang="zh-CN" sz="4400" b="1">
                <a:solidFill>
                  <a:srgbClr val="FF0000"/>
                </a:solidFill>
                <a:latin typeface="宋体" charset="-122"/>
                <a:sym typeface="Arial" charset="0"/>
              </a:rPr>
              <a:t>nián</a:t>
            </a:r>
          </a:p>
        </p:txBody>
      </p:sp>
      <p:sp>
        <p:nvSpPr>
          <p:cNvPr id="11" name="文本框 10"/>
          <p:cNvSpPr txBox="1">
            <a:spLocks noChangeArrowheads="1"/>
          </p:cNvSpPr>
          <p:nvPr/>
        </p:nvSpPr>
        <p:spPr bwMode="auto">
          <a:xfrm>
            <a:off x="1425575" y="2649538"/>
            <a:ext cx="1311275" cy="762000"/>
          </a:xfrm>
          <a:prstGeom prst="rect">
            <a:avLst/>
          </a:prstGeom>
          <a:noFill/>
          <a:ln w="9525">
            <a:noFill/>
            <a:miter lim="800000"/>
            <a:headEnd/>
            <a:tailEnd/>
          </a:ln>
        </p:spPr>
        <p:txBody>
          <a:bodyPr wrap="none">
            <a:spAutoFit/>
          </a:bodyPr>
          <a:lstStyle/>
          <a:p>
            <a:r>
              <a:rPr lang="en-US" altLang="zh-CN" sz="4400" b="1">
                <a:solidFill>
                  <a:srgbClr val="FF0000"/>
                </a:solidFill>
                <a:latin typeface="宋体" charset="-122"/>
                <a:sym typeface="Arial" charset="0"/>
              </a:rPr>
              <a:t>qiào</a:t>
            </a:r>
          </a:p>
        </p:txBody>
      </p:sp>
      <p:sp>
        <p:nvSpPr>
          <p:cNvPr id="12" name="文本框 11"/>
          <p:cNvSpPr txBox="1">
            <a:spLocks noChangeArrowheads="1"/>
          </p:cNvSpPr>
          <p:nvPr/>
        </p:nvSpPr>
        <p:spPr bwMode="auto">
          <a:xfrm>
            <a:off x="5029200" y="2544763"/>
            <a:ext cx="1874838" cy="762000"/>
          </a:xfrm>
          <a:prstGeom prst="rect">
            <a:avLst/>
          </a:prstGeom>
          <a:noFill/>
          <a:ln w="9525">
            <a:noFill/>
            <a:miter lim="800000"/>
            <a:headEnd/>
            <a:tailEnd/>
          </a:ln>
        </p:spPr>
        <p:txBody>
          <a:bodyPr wrap="none">
            <a:spAutoFit/>
          </a:bodyPr>
          <a:lstStyle/>
          <a:p>
            <a:r>
              <a:rPr lang="en-US" altLang="zh-CN" sz="4400" b="1">
                <a:solidFill>
                  <a:srgbClr val="FF0000"/>
                </a:solidFill>
                <a:latin typeface="宋体" charset="-122"/>
                <a:sym typeface="Arial" charset="0"/>
              </a:rPr>
              <a:t>ɡān gà</a:t>
            </a:r>
          </a:p>
        </p:txBody>
      </p:sp>
      <p:sp>
        <p:nvSpPr>
          <p:cNvPr id="14" name="文本框 13"/>
          <p:cNvSpPr txBox="1">
            <a:spLocks noChangeArrowheads="1"/>
          </p:cNvSpPr>
          <p:nvPr/>
        </p:nvSpPr>
        <p:spPr bwMode="auto">
          <a:xfrm>
            <a:off x="9291638" y="2649538"/>
            <a:ext cx="1208087" cy="762000"/>
          </a:xfrm>
          <a:prstGeom prst="rect">
            <a:avLst/>
          </a:prstGeom>
          <a:noFill/>
          <a:ln w="9525">
            <a:noFill/>
            <a:miter lim="800000"/>
            <a:headEnd/>
            <a:tailEnd/>
          </a:ln>
        </p:spPr>
        <p:txBody>
          <a:bodyPr wrap="none">
            <a:spAutoFit/>
          </a:bodyPr>
          <a:lstStyle/>
          <a:p>
            <a:r>
              <a:rPr lang="en-US" altLang="zh-CN" sz="4400" b="1">
                <a:solidFill>
                  <a:srgbClr val="FF0000"/>
                </a:solidFill>
                <a:latin typeface="宋体" charset="-122"/>
                <a:sym typeface="Arial" charset="0"/>
              </a:rPr>
              <a:t>yǐn</a:t>
            </a:r>
            <a:r>
              <a:rPr lang="en-US" altLang="zh-CN" sz="2800" b="1">
                <a:solidFill>
                  <a:srgbClr val="FF0000"/>
                </a:solidFill>
                <a:latin typeface="宋体" charset="-122"/>
                <a:sym typeface="Arial" charset="0"/>
              </a:rPr>
              <a:t> </a:t>
            </a:r>
          </a:p>
        </p:txBody>
      </p:sp>
      <p:sp>
        <p:nvSpPr>
          <p:cNvPr id="15" name="文本框 14"/>
          <p:cNvSpPr txBox="1">
            <a:spLocks noChangeArrowheads="1"/>
          </p:cNvSpPr>
          <p:nvPr/>
        </p:nvSpPr>
        <p:spPr bwMode="auto">
          <a:xfrm>
            <a:off x="1563688" y="3584575"/>
            <a:ext cx="746125" cy="762000"/>
          </a:xfrm>
          <a:prstGeom prst="rect">
            <a:avLst/>
          </a:prstGeom>
          <a:noFill/>
          <a:ln w="9525">
            <a:noFill/>
            <a:miter lim="800000"/>
            <a:headEnd/>
            <a:tailEnd/>
          </a:ln>
        </p:spPr>
        <p:txBody>
          <a:bodyPr wrap="none">
            <a:spAutoFit/>
          </a:bodyPr>
          <a:lstStyle/>
          <a:p>
            <a:r>
              <a:rPr lang="en-US" altLang="zh-CN" sz="4400" b="1">
                <a:solidFill>
                  <a:srgbClr val="FF0000"/>
                </a:solidFill>
                <a:latin typeface="宋体" charset="-122"/>
                <a:sym typeface="Arial" charset="0"/>
              </a:rPr>
              <a:t>hū</a:t>
            </a:r>
          </a:p>
        </p:txBody>
      </p:sp>
      <p:sp>
        <p:nvSpPr>
          <p:cNvPr id="18" name="文本框 17"/>
          <p:cNvSpPr txBox="1">
            <a:spLocks noChangeArrowheads="1"/>
          </p:cNvSpPr>
          <p:nvPr/>
        </p:nvSpPr>
        <p:spPr bwMode="auto">
          <a:xfrm>
            <a:off x="6397625" y="3584575"/>
            <a:ext cx="1028700" cy="762000"/>
          </a:xfrm>
          <a:prstGeom prst="rect">
            <a:avLst/>
          </a:prstGeom>
          <a:noFill/>
          <a:ln w="9525">
            <a:noFill/>
            <a:miter lim="800000"/>
            <a:headEnd/>
            <a:tailEnd/>
          </a:ln>
        </p:spPr>
        <p:txBody>
          <a:bodyPr wrap="none">
            <a:spAutoFit/>
          </a:bodyPr>
          <a:lstStyle/>
          <a:p>
            <a:r>
              <a:rPr lang="en-US" altLang="zh-CN" sz="4400" b="1">
                <a:solidFill>
                  <a:srgbClr val="FF0000"/>
                </a:solidFill>
                <a:latin typeface="宋体" charset="-122"/>
                <a:sym typeface="Arial" charset="0"/>
              </a:rPr>
              <a:t>kǎn</a:t>
            </a:r>
          </a:p>
        </p:txBody>
      </p:sp>
      <p:sp>
        <p:nvSpPr>
          <p:cNvPr id="19" name="文本框 18"/>
          <p:cNvSpPr txBox="1">
            <a:spLocks noChangeArrowheads="1"/>
          </p:cNvSpPr>
          <p:nvPr/>
        </p:nvSpPr>
        <p:spPr bwMode="auto">
          <a:xfrm>
            <a:off x="2952750" y="4543425"/>
            <a:ext cx="5032375" cy="762000"/>
          </a:xfrm>
          <a:prstGeom prst="rect">
            <a:avLst/>
          </a:prstGeom>
          <a:noFill/>
          <a:ln w="9525">
            <a:noFill/>
            <a:miter lim="800000"/>
            <a:headEnd/>
            <a:tailEnd/>
          </a:ln>
        </p:spPr>
        <p:txBody>
          <a:bodyPr wrap="none">
            <a:spAutoFit/>
          </a:bodyPr>
          <a:lstStyle/>
          <a:p>
            <a:r>
              <a:rPr lang="en-US" altLang="zh-CN" sz="2800" b="1">
                <a:solidFill>
                  <a:srgbClr val="FF0000"/>
                </a:solidFill>
                <a:latin typeface="宋体" charset="-122"/>
                <a:sym typeface="Arial" charset="0"/>
              </a:rPr>
              <a:t>  </a:t>
            </a:r>
            <a:r>
              <a:rPr lang="zh-CN" altLang="en-US" sz="4400" b="1">
                <a:solidFill>
                  <a:srgbClr val="FF0000"/>
                </a:solidFill>
                <a:latin typeface="宋体" charset="-122"/>
                <a:sym typeface="Arial" charset="0"/>
              </a:rPr>
              <a:t>微小而不值一提。</a:t>
            </a:r>
          </a:p>
        </p:txBody>
      </p:sp>
      <p:sp>
        <p:nvSpPr>
          <p:cNvPr id="20" name="文本框 19"/>
          <p:cNvSpPr txBox="1">
            <a:spLocks noChangeArrowheads="1"/>
          </p:cNvSpPr>
          <p:nvPr/>
        </p:nvSpPr>
        <p:spPr bwMode="auto">
          <a:xfrm>
            <a:off x="2736850" y="5543550"/>
            <a:ext cx="5213350" cy="762000"/>
          </a:xfrm>
          <a:prstGeom prst="rect">
            <a:avLst/>
          </a:prstGeom>
          <a:noFill/>
          <a:ln w="9525">
            <a:noFill/>
            <a:miter lim="800000"/>
            <a:headEnd/>
            <a:tailEnd/>
          </a:ln>
        </p:spPr>
        <p:txBody>
          <a:bodyPr wrap="none">
            <a:spAutoFit/>
          </a:bodyPr>
          <a:lstStyle/>
          <a:p>
            <a:pPr>
              <a:buFont typeface="Arial" charset="0"/>
              <a:buNone/>
            </a:pPr>
            <a:r>
              <a:rPr lang="zh-CN" altLang="en-US" sz="2800" b="1">
                <a:solidFill>
                  <a:srgbClr val="FF0000"/>
                </a:solidFill>
                <a:latin typeface="宋体" charset="-122"/>
                <a:sym typeface="Arial" charset="0"/>
              </a:rPr>
              <a:t>   </a:t>
            </a:r>
            <a:r>
              <a:rPr lang="zh-CN" altLang="en-US" sz="4400" b="1">
                <a:solidFill>
                  <a:srgbClr val="FF0000"/>
                </a:solidFill>
                <a:latin typeface="宋体" charset="-122"/>
                <a:sym typeface="Arial" charset="0"/>
              </a:rPr>
              <a:t>很多的公开场合。</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1000"/>
                                        <p:tgtEl>
                                          <p:spTgt spid="9"/>
                                        </p:tgtEl>
                                      </p:cBhvr>
                                    </p:animEffect>
                                    <p:anim calcmode="lin" valueType="num">
                                      <p:cBhvr>
                                        <p:cTn id="50" dur="1000" fill="hold"/>
                                        <p:tgtEl>
                                          <p:spTgt spid="9"/>
                                        </p:tgtEl>
                                        <p:attrNameLst>
                                          <p:attrName>ppt_x</p:attrName>
                                        </p:attrNameLst>
                                      </p:cBhvr>
                                      <p:tavLst>
                                        <p:tav tm="0">
                                          <p:val>
                                            <p:strVal val="#ppt_x"/>
                                          </p:val>
                                        </p:tav>
                                        <p:tav tm="100000">
                                          <p:val>
                                            <p:strVal val="#ppt_x"/>
                                          </p:val>
                                        </p:tav>
                                      </p:tavLst>
                                    </p:anim>
                                    <p:anim calcmode="lin" valueType="num">
                                      <p:cBhvr>
                                        <p:cTn id="5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1000"/>
                                        <p:tgtEl>
                                          <p:spTgt spid="10"/>
                                        </p:tgtEl>
                                      </p:cBhvr>
                                    </p:animEffect>
                                    <p:anim calcmode="lin" valueType="num">
                                      <p:cBhvr>
                                        <p:cTn id="57" dur="1000" fill="hold"/>
                                        <p:tgtEl>
                                          <p:spTgt spid="10"/>
                                        </p:tgtEl>
                                        <p:attrNameLst>
                                          <p:attrName>ppt_x</p:attrName>
                                        </p:attrNameLst>
                                      </p:cBhvr>
                                      <p:tavLst>
                                        <p:tav tm="0">
                                          <p:val>
                                            <p:strVal val="#ppt_x"/>
                                          </p:val>
                                        </p:tav>
                                        <p:tav tm="100000">
                                          <p:val>
                                            <p:strVal val="#ppt_x"/>
                                          </p:val>
                                        </p:tav>
                                      </p:tavLst>
                                    </p:anim>
                                    <p:anim calcmode="lin" valueType="num">
                                      <p:cBhvr>
                                        <p:cTn id="5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1000"/>
                                        <p:tgtEl>
                                          <p:spTgt spid="11"/>
                                        </p:tgtEl>
                                      </p:cBhvr>
                                    </p:animEffect>
                                    <p:anim calcmode="lin" valueType="num">
                                      <p:cBhvr>
                                        <p:cTn id="64" dur="1000" fill="hold"/>
                                        <p:tgtEl>
                                          <p:spTgt spid="11"/>
                                        </p:tgtEl>
                                        <p:attrNameLst>
                                          <p:attrName>ppt_x</p:attrName>
                                        </p:attrNameLst>
                                      </p:cBhvr>
                                      <p:tavLst>
                                        <p:tav tm="0">
                                          <p:val>
                                            <p:strVal val="#ppt_x"/>
                                          </p:val>
                                        </p:tav>
                                        <p:tav tm="100000">
                                          <p:val>
                                            <p:strVal val="#ppt_x"/>
                                          </p:val>
                                        </p:tav>
                                      </p:tavLst>
                                    </p:anim>
                                    <p:anim calcmode="lin" valueType="num">
                                      <p:cBhvr>
                                        <p:cTn id="6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fade">
                                      <p:cBhvr>
                                        <p:cTn id="70" dur="1000"/>
                                        <p:tgtEl>
                                          <p:spTgt spid="12"/>
                                        </p:tgtEl>
                                      </p:cBhvr>
                                    </p:animEffect>
                                    <p:anim calcmode="lin" valueType="num">
                                      <p:cBhvr>
                                        <p:cTn id="71" dur="1000" fill="hold"/>
                                        <p:tgtEl>
                                          <p:spTgt spid="12"/>
                                        </p:tgtEl>
                                        <p:attrNameLst>
                                          <p:attrName>ppt_x</p:attrName>
                                        </p:attrNameLst>
                                      </p:cBhvr>
                                      <p:tavLst>
                                        <p:tav tm="0">
                                          <p:val>
                                            <p:strVal val="#ppt_x"/>
                                          </p:val>
                                        </p:tav>
                                        <p:tav tm="100000">
                                          <p:val>
                                            <p:strVal val="#ppt_x"/>
                                          </p:val>
                                        </p:tav>
                                      </p:tavLst>
                                    </p:anim>
                                    <p:anim calcmode="lin" valueType="num">
                                      <p:cBhvr>
                                        <p:cTn id="7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fade">
                                      <p:cBhvr>
                                        <p:cTn id="77" dur="1000"/>
                                        <p:tgtEl>
                                          <p:spTgt spid="14"/>
                                        </p:tgtEl>
                                      </p:cBhvr>
                                    </p:animEffect>
                                    <p:anim calcmode="lin" valueType="num">
                                      <p:cBhvr>
                                        <p:cTn id="78" dur="1000" fill="hold"/>
                                        <p:tgtEl>
                                          <p:spTgt spid="14"/>
                                        </p:tgtEl>
                                        <p:attrNameLst>
                                          <p:attrName>ppt_x</p:attrName>
                                        </p:attrNameLst>
                                      </p:cBhvr>
                                      <p:tavLst>
                                        <p:tav tm="0">
                                          <p:val>
                                            <p:strVal val="#ppt_x"/>
                                          </p:val>
                                        </p:tav>
                                        <p:tav tm="100000">
                                          <p:val>
                                            <p:strVal val="#ppt_x"/>
                                          </p:val>
                                        </p:tav>
                                      </p:tavLst>
                                    </p:anim>
                                    <p:anim calcmode="lin" valueType="num">
                                      <p:cBhvr>
                                        <p:cTn id="7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15"/>
                                        </p:tgtEl>
                                        <p:attrNameLst>
                                          <p:attrName>style.visibility</p:attrName>
                                        </p:attrNameLst>
                                      </p:cBhvr>
                                      <p:to>
                                        <p:strVal val="visible"/>
                                      </p:to>
                                    </p:set>
                                    <p:animEffect transition="in" filter="fade">
                                      <p:cBhvr>
                                        <p:cTn id="84" dur="1000"/>
                                        <p:tgtEl>
                                          <p:spTgt spid="15"/>
                                        </p:tgtEl>
                                      </p:cBhvr>
                                    </p:animEffect>
                                    <p:anim calcmode="lin" valueType="num">
                                      <p:cBhvr>
                                        <p:cTn id="85" dur="1000" fill="hold"/>
                                        <p:tgtEl>
                                          <p:spTgt spid="15"/>
                                        </p:tgtEl>
                                        <p:attrNameLst>
                                          <p:attrName>ppt_x</p:attrName>
                                        </p:attrNameLst>
                                      </p:cBhvr>
                                      <p:tavLst>
                                        <p:tav tm="0">
                                          <p:val>
                                            <p:strVal val="#ppt_x"/>
                                          </p:val>
                                        </p:tav>
                                        <p:tav tm="100000">
                                          <p:val>
                                            <p:strVal val="#ppt_x"/>
                                          </p:val>
                                        </p:tav>
                                      </p:tavLst>
                                    </p:anim>
                                    <p:anim calcmode="lin" valueType="num">
                                      <p:cBhvr>
                                        <p:cTn id="8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18"/>
                                        </p:tgtEl>
                                        <p:attrNameLst>
                                          <p:attrName>style.visibility</p:attrName>
                                        </p:attrNameLst>
                                      </p:cBhvr>
                                      <p:to>
                                        <p:strVal val="visible"/>
                                      </p:to>
                                    </p:set>
                                    <p:animEffect transition="in" filter="fade">
                                      <p:cBhvr>
                                        <p:cTn id="91" dur="1000"/>
                                        <p:tgtEl>
                                          <p:spTgt spid="18"/>
                                        </p:tgtEl>
                                      </p:cBhvr>
                                    </p:animEffect>
                                    <p:anim calcmode="lin" valueType="num">
                                      <p:cBhvr>
                                        <p:cTn id="92" dur="1000" fill="hold"/>
                                        <p:tgtEl>
                                          <p:spTgt spid="18"/>
                                        </p:tgtEl>
                                        <p:attrNameLst>
                                          <p:attrName>ppt_x</p:attrName>
                                        </p:attrNameLst>
                                      </p:cBhvr>
                                      <p:tavLst>
                                        <p:tav tm="0">
                                          <p:val>
                                            <p:strVal val="#ppt_x"/>
                                          </p:val>
                                        </p:tav>
                                        <p:tav tm="100000">
                                          <p:val>
                                            <p:strVal val="#ppt_x"/>
                                          </p:val>
                                        </p:tav>
                                      </p:tavLst>
                                    </p:anim>
                                    <p:anim calcmode="lin" valueType="num">
                                      <p:cBhvr>
                                        <p:cTn id="9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nodeType="clickEffect">
                                  <p:stCondLst>
                                    <p:cond delay="0"/>
                                  </p:stCondLst>
                                  <p:childTnLst>
                                    <p:set>
                                      <p:cBhvr>
                                        <p:cTn id="97" dur="1" fill="hold">
                                          <p:stCondLst>
                                            <p:cond delay="0"/>
                                          </p:stCondLst>
                                        </p:cTn>
                                        <p:tgtEl>
                                          <p:spTgt spid="19"/>
                                        </p:tgtEl>
                                        <p:attrNameLst>
                                          <p:attrName>style.visibility</p:attrName>
                                        </p:attrNameLst>
                                      </p:cBhvr>
                                      <p:to>
                                        <p:strVal val="visible"/>
                                      </p:to>
                                    </p:set>
                                    <p:animEffect transition="in" filter="fade">
                                      <p:cBhvr>
                                        <p:cTn id="98" dur="1000"/>
                                        <p:tgtEl>
                                          <p:spTgt spid="19"/>
                                        </p:tgtEl>
                                      </p:cBhvr>
                                    </p:animEffect>
                                    <p:anim calcmode="lin" valueType="num">
                                      <p:cBhvr>
                                        <p:cTn id="99" dur="1000" fill="hold"/>
                                        <p:tgtEl>
                                          <p:spTgt spid="19"/>
                                        </p:tgtEl>
                                        <p:attrNameLst>
                                          <p:attrName>ppt_x</p:attrName>
                                        </p:attrNameLst>
                                      </p:cBhvr>
                                      <p:tavLst>
                                        <p:tav tm="0">
                                          <p:val>
                                            <p:strVal val="#ppt_x"/>
                                          </p:val>
                                        </p:tav>
                                        <p:tav tm="100000">
                                          <p:val>
                                            <p:strVal val="#ppt_x"/>
                                          </p:val>
                                        </p:tav>
                                      </p:tavLst>
                                    </p:anim>
                                    <p:anim calcmode="lin" valueType="num">
                                      <p:cBhvr>
                                        <p:cTn id="10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20"/>
                                        </p:tgtEl>
                                        <p:attrNameLst>
                                          <p:attrName>style.visibility</p:attrName>
                                        </p:attrNameLst>
                                      </p:cBhvr>
                                      <p:to>
                                        <p:strVal val="visible"/>
                                      </p:to>
                                    </p:set>
                                    <p:animEffect transition="in" filter="fade">
                                      <p:cBhvr>
                                        <p:cTn id="105" dur="1000"/>
                                        <p:tgtEl>
                                          <p:spTgt spid="20"/>
                                        </p:tgtEl>
                                      </p:cBhvr>
                                    </p:animEffect>
                                    <p:anim calcmode="lin" valueType="num">
                                      <p:cBhvr>
                                        <p:cTn id="106" dur="1000" fill="hold"/>
                                        <p:tgtEl>
                                          <p:spTgt spid="20"/>
                                        </p:tgtEl>
                                        <p:attrNameLst>
                                          <p:attrName>ppt_x</p:attrName>
                                        </p:attrNameLst>
                                      </p:cBhvr>
                                      <p:tavLst>
                                        <p:tav tm="0">
                                          <p:val>
                                            <p:strVal val="#ppt_x"/>
                                          </p:val>
                                        </p:tav>
                                        <p:tav tm="100000">
                                          <p:val>
                                            <p:strVal val="#ppt_x"/>
                                          </p:val>
                                        </p:tav>
                                      </p:tavLst>
                                    </p:anim>
                                    <p:anim calcmode="lin" valueType="num">
                                      <p:cBhvr>
                                        <p:cTn id="10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4" grpId="0"/>
      <p:bldP spid="15" grpId="0"/>
      <p:bldP spid="18"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图片 10244" descr="t0123df058d086bab83"/>
          <p:cNvPicPr>
            <a:picLocks noChangeAspect="1"/>
          </p:cNvPicPr>
          <p:nvPr/>
        </p:nvPicPr>
        <p:blipFill>
          <a:blip r:embed="rId2"/>
          <a:srcRect/>
          <a:stretch>
            <a:fillRect/>
          </a:stretch>
        </p:blipFill>
        <p:spPr bwMode="auto">
          <a:xfrm>
            <a:off x="-38100" y="2952750"/>
            <a:ext cx="3535363" cy="3852863"/>
          </a:xfrm>
          <a:prstGeom prst="rect">
            <a:avLst/>
          </a:prstGeom>
          <a:noFill/>
          <a:ln w="9525">
            <a:noFill/>
            <a:miter lim="800000"/>
            <a:headEnd/>
            <a:tailEnd/>
          </a:ln>
        </p:spPr>
      </p:pic>
      <p:sp>
        <p:nvSpPr>
          <p:cNvPr id="19458" name="文本框 99"/>
          <p:cNvSpPr txBox="1">
            <a:spLocks noChangeArrowheads="1"/>
          </p:cNvSpPr>
          <p:nvPr/>
        </p:nvSpPr>
        <p:spPr bwMode="auto">
          <a:xfrm>
            <a:off x="3197225" y="241300"/>
            <a:ext cx="8815388" cy="6188075"/>
          </a:xfrm>
          <a:prstGeom prst="rect">
            <a:avLst/>
          </a:prstGeom>
          <a:noFill/>
          <a:ln w="9525">
            <a:noFill/>
            <a:miter lim="800000"/>
            <a:headEnd/>
            <a:tailEnd/>
          </a:ln>
        </p:spPr>
        <p:txBody>
          <a:bodyPr>
            <a:spAutoFit/>
          </a:bodyPr>
          <a:lstStyle/>
          <a:p>
            <a:r>
              <a:rPr lang="en-US" altLang="zh-CN" sz="3600" b="1">
                <a:solidFill>
                  <a:srgbClr val="FF0000"/>
                </a:solidFill>
                <a:latin typeface="宋体" charset="-122"/>
              </a:rPr>
              <a:t>    </a:t>
            </a:r>
            <a:r>
              <a:rPr lang="zh-CN" altLang="en-US" sz="4000" b="1">
                <a:solidFill>
                  <a:srgbClr val="FF0000"/>
                </a:solidFill>
                <a:latin typeface="宋体" charset="-122"/>
              </a:rPr>
              <a:t>李森祥</a:t>
            </a:r>
            <a:r>
              <a:rPr lang="en-US" altLang="zh-CN" sz="4000" b="1">
                <a:latin typeface="宋体" charset="-122"/>
              </a:rPr>
              <a:t>: (1956</a:t>
            </a:r>
            <a:r>
              <a:rPr lang="zh-CN" altLang="en-US" sz="4000" b="1">
                <a:latin typeface="宋体" charset="-122"/>
              </a:rPr>
              <a:t>一 </a:t>
            </a:r>
            <a:r>
              <a:rPr lang="en-US" altLang="zh-CN" sz="4000" b="1">
                <a:latin typeface="宋体" charset="-122"/>
              </a:rPr>
              <a:t>)</a:t>
            </a:r>
            <a:r>
              <a:rPr lang="zh-CN" altLang="en-US" sz="4000" b="1">
                <a:latin typeface="宋体" charset="-122"/>
              </a:rPr>
              <a:t>：衢州人。作家。</a:t>
            </a:r>
            <a:r>
              <a:rPr lang="en-US" altLang="zh-CN" sz="4000" b="1">
                <a:latin typeface="宋体" charset="-122"/>
              </a:rPr>
              <a:t>1986</a:t>
            </a:r>
            <a:r>
              <a:rPr lang="zh-CN" altLang="en-US" sz="4000" b="1">
                <a:latin typeface="宋体" charset="-122"/>
              </a:rPr>
              <a:t>年发表处女作</a:t>
            </a:r>
            <a:r>
              <a:rPr lang="en-US" altLang="zh-CN" sz="4000" b="1">
                <a:latin typeface="宋体" charset="-122"/>
              </a:rPr>
              <a:t>《</a:t>
            </a:r>
            <a:r>
              <a:rPr lang="zh-CN" altLang="en-US" sz="4000" b="1">
                <a:latin typeface="宋体" charset="-122"/>
              </a:rPr>
              <a:t>半个月亮爬上来</a:t>
            </a:r>
            <a:r>
              <a:rPr lang="en-US" altLang="zh-CN" sz="4000" b="1">
                <a:latin typeface="宋体" charset="-122"/>
              </a:rPr>
              <a:t>》</a:t>
            </a:r>
            <a:r>
              <a:rPr lang="zh-CN" altLang="en-US" sz="4000" b="1">
                <a:latin typeface="宋体" charset="-122"/>
              </a:rPr>
              <a:t>。</a:t>
            </a:r>
            <a:r>
              <a:rPr lang="en-US" altLang="zh-CN" sz="4000" b="1">
                <a:latin typeface="宋体" charset="-122"/>
              </a:rPr>
              <a:t>《</a:t>
            </a:r>
            <a:r>
              <a:rPr lang="zh-CN" altLang="en-US" sz="4000" b="1">
                <a:latin typeface="宋体" charset="-122"/>
              </a:rPr>
              <a:t>小学老师</a:t>
            </a:r>
            <a:r>
              <a:rPr lang="en-US" altLang="zh-CN" sz="4000" b="1">
                <a:latin typeface="宋体" charset="-122"/>
              </a:rPr>
              <a:t>》</a:t>
            </a:r>
            <a:r>
              <a:rPr lang="zh-CN" altLang="en-US" sz="4000" b="1">
                <a:latin typeface="宋体" charset="-122"/>
              </a:rPr>
              <a:t>被</a:t>
            </a:r>
            <a:r>
              <a:rPr lang="en-US" altLang="zh-CN" sz="4000" b="1">
                <a:latin typeface="宋体" charset="-122"/>
              </a:rPr>
              <a:t>《</a:t>
            </a:r>
            <a:r>
              <a:rPr lang="zh-CN" altLang="en-US" sz="4000" b="1">
                <a:latin typeface="宋体" charset="-122"/>
              </a:rPr>
              <a:t>小说月报</a:t>
            </a:r>
            <a:r>
              <a:rPr lang="en-US" altLang="zh-CN" sz="4000" b="1">
                <a:latin typeface="宋体" charset="-122"/>
              </a:rPr>
              <a:t>》</a:t>
            </a:r>
            <a:r>
              <a:rPr lang="zh-CN" altLang="en-US" sz="4000" b="1">
                <a:latin typeface="宋体" charset="-122"/>
              </a:rPr>
              <a:t>选载，获</a:t>
            </a:r>
            <a:r>
              <a:rPr lang="en-US" altLang="zh-CN" sz="4000" b="1">
                <a:latin typeface="宋体" charset="-122"/>
              </a:rPr>
              <a:t>1991</a:t>
            </a:r>
            <a:r>
              <a:rPr lang="zh-CN" altLang="en-US" sz="4000" b="1">
                <a:latin typeface="宋体" charset="-122"/>
              </a:rPr>
              <a:t>年第四届百花奖、</a:t>
            </a:r>
            <a:r>
              <a:rPr lang="en-US" altLang="zh-CN" sz="4000" b="1">
                <a:latin typeface="宋体" charset="-122"/>
              </a:rPr>
              <a:t>1990—1992</a:t>
            </a:r>
            <a:r>
              <a:rPr lang="zh-CN" altLang="en-US" sz="4000" b="1">
                <a:latin typeface="宋体" charset="-122"/>
              </a:rPr>
              <a:t>浙江省优秀文学奖。 电视连续剧</a:t>
            </a:r>
            <a:r>
              <a:rPr lang="en-US" altLang="zh-CN" sz="4000" b="1">
                <a:latin typeface="宋体" charset="-122"/>
              </a:rPr>
              <a:t>《</a:t>
            </a:r>
            <a:r>
              <a:rPr lang="zh-CN" altLang="en-US" sz="4000" b="1">
                <a:solidFill>
                  <a:srgbClr val="FF0000"/>
                </a:solidFill>
                <a:latin typeface="宋体" charset="-122"/>
              </a:rPr>
              <a:t>天下粮仓</a:t>
            </a:r>
            <a:r>
              <a:rPr lang="en-US" altLang="zh-CN" sz="4000" b="1">
                <a:latin typeface="宋体" charset="-122"/>
              </a:rPr>
              <a:t>》</a:t>
            </a:r>
            <a:r>
              <a:rPr lang="zh-CN" altLang="en-US" sz="4000" b="1">
                <a:latin typeface="宋体" charset="-122"/>
              </a:rPr>
              <a:t>的编剧之一， 历史剧</a:t>
            </a:r>
            <a:r>
              <a:rPr lang="en-US" altLang="zh-CN" sz="4000" b="1">
                <a:latin typeface="宋体" charset="-122"/>
              </a:rPr>
              <a:t>《</a:t>
            </a:r>
            <a:r>
              <a:rPr lang="zh-CN" altLang="en-US" sz="4000" b="1">
                <a:latin typeface="宋体" charset="-122"/>
              </a:rPr>
              <a:t>卧薪尝胆</a:t>
            </a:r>
            <a:r>
              <a:rPr lang="en-US" altLang="zh-CN" sz="4000" b="1">
                <a:latin typeface="宋体" charset="-122"/>
              </a:rPr>
              <a:t>》</a:t>
            </a:r>
            <a:r>
              <a:rPr lang="zh-CN" altLang="en-US" sz="4000" b="1">
                <a:latin typeface="宋体" charset="-122"/>
              </a:rPr>
              <a:t>的编剧。</a:t>
            </a:r>
          </a:p>
          <a:p>
            <a:r>
              <a:rPr lang="zh-CN" altLang="en-US" sz="4000" b="1">
                <a:latin typeface="宋体" charset="-122"/>
              </a:rPr>
              <a:t>    李森祥的小说以农村、军营两大生活为主要题材，塑造出一系列生动的普通人尤其是农民的质朴形象。</a:t>
            </a:r>
          </a:p>
        </p:txBody>
      </p:sp>
      <p:sp>
        <p:nvSpPr>
          <p:cNvPr id="19459" name="文本框 11268"/>
          <p:cNvSpPr txBox="1">
            <a:spLocks noChangeArrowheads="1"/>
          </p:cNvSpPr>
          <p:nvPr/>
        </p:nvSpPr>
        <p:spPr bwMode="auto">
          <a:xfrm>
            <a:off x="19050" y="25400"/>
            <a:ext cx="3178175" cy="914400"/>
          </a:xfrm>
          <a:prstGeom prst="rect">
            <a:avLst/>
          </a:prstGeom>
          <a:noFill/>
          <a:ln w="9525">
            <a:noFill/>
            <a:miter lim="800000"/>
            <a:headEnd/>
            <a:tailEnd/>
          </a:ln>
        </p:spPr>
        <p:txBody>
          <a:bodyPr>
            <a:spAutoFit/>
          </a:bodyPr>
          <a:lstStyle/>
          <a:p>
            <a:r>
              <a:rPr lang="zh-CN" altLang="en-US" sz="5400" b="1">
                <a:solidFill>
                  <a:srgbClr val="0000FF"/>
                </a:solidFill>
                <a:latin typeface="宋体" charset="-122"/>
              </a:rPr>
              <a:t>简介作者</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
          <p:cNvSpPr>
            <a:spLocks noGrp="1"/>
          </p:cNvSpPr>
          <p:nvPr>
            <p:ph type="title"/>
          </p:nvPr>
        </p:nvSpPr>
        <p:spPr>
          <a:xfrm>
            <a:off x="69850" y="30163"/>
            <a:ext cx="10972800" cy="1143000"/>
          </a:xfrm>
        </p:spPr>
        <p:txBody>
          <a:bodyPr/>
          <a:lstStyle/>
          <a:p>
            <a:r>
              <a:rPr lang="zh-CN" altLang="en-US" sz="5400" b="1" smtClean="0">
                <a:solidFill>
                  <a:srgbClr val="0000CC"/>
                </a:solidFill>
                <a:ea typeface="宋体" charset="-122"/>
              </a:rPr>
              <a:t>读懂情节，走进台阶</a:t>
            </a:r>
          </a:p>
        </p:txBody>
      </p:sp>
      <p:sp>
        <p:nvSpPr>
          <p:cNvPr id="100" name="文本框 99"/>
          <p:cNvSpPr txBox="1">
            <a:spLocks noChangeArrowheads="1"/>
          </p:cNvSpPr>
          <p:nvPr/>
        </p:nvSpPr>
        <p:spPr bwMode="auto">
          <a:xfrm>
            <a:off x="382588" y="1173163"/>
            <a:ext cx="10660062" cy="5151437"/>
          </a:xfrm>
          <a:prstGeom prst="rect">
            <a:avLst/>
          </a:prstGeom>
          <a:noFill/>
          <a:ln w="9525">
            <a:noFill/>
            <a:miter lim="800000"/>
            <a:headEnd/>
            <a:tailEnd/>
          </a:ln>
        </p:spPr>
        <p:txBody>
          <a:bodyPr>
            <a:spAutoFit/>
          </a:bodyPr>
          <a:lstStyle/>
          <a:p>
            <a:r>
              <a:rPr lang="zh-CN" altLang="en-US" sz="4400" b="1">
                <a:latin typeface="宋体" charset="-122"/>
              </a:rPr>
              <a:t>快速地浏览课文，抓关键词句，理清故事。</a:t>
            </a:r>
            <a:endParaRPr lang="zh-CN" altLang="en-US" sz="4000" b="1">
              <a:latin typeface="楷体_GB2312"/>
              <a:ea typeface="楷体_GB2312"/>
              <a:cs typeface="楷体_GB2312"/>
            </a:endParaRPr>
          </a:p>
          <a:p>
            <a:r>
              <a:rPr lang="zh-CN" altLang="en-US" sz="3600" b="1">
                <a:latin typeface="楷体_GB2312"/>
                <a:ea typeface="楷体_GB2312"/>
                <a:cs typeface="楷体_GB2312"/>
              </a:rPr>
              <a:t>要求：</a:t>
            </a:r>
          </a:p>
          <a:p>
            <a:r>
              <a:rPr lang="en-US" altLang="zh-CN" sz="3600" b="1">
                <a:latin typeface="楷体_GB2312"/>
                <a:ea typeface="楷体_GB2312"/>
                <a:cs typeface="楷体_GB2312"/>
              </a:rPr>
              <a:t>1.</a:t>
            </a:r>
            <a:r>
              <a:rPr lang="zh-CN" altLang="en-US" sz="3600" b="1">
                <a:latin typeface="楷体_GB2312"/>
                <a:ea typeface="楷体_GB2312"/>
                <a:cs typeface="楷体_GB2312"/>
              </a:rPr>
              <a:t>请围绕小说的标题“台阶”，理出小说的开端、发展、高潮和结局，并用简洁的语言概括每一部分的内容。</a:t>
            </a:r>
          </a:p>
          <a:p>
            <a:r>
              <a:rPr lang="en-US" altLang="zh-CN" sz="3600" b="1">
                <a:latin typeface="楷体_GB2312"/>
                <a:ea typeface="楷体_GB2312"/>
                <a:cs typeface="楷体_GB2312"/>
              </a:rPr>
              <a:t>2.</a:t>
            </a:r>
            <a:r>
              <a:rPr lang="zh-CN" altLang="en-US" sz="3600" b="1">
                <a:latin typeface="楷体_GB2312"/>
                <a:ea typeface="楷体_GB2312"/>
                <a:cs typeface="楷体_GB2312"/>
              </a:rPr>
              <a:t>概括时尽量把题目放进去。</a:t>
            </a:r>
          </a:p>
          <a:p>
            <a:endParaRPr lang="zh-CN" altLang="en-US" sz="3600" b="1">
              <a:latin typeface="楷体_GB2312"/>
              <a:ea typeface="楷体_GB2312"/>
              <a:cs typeface="楷体_GB2312"/>
            </a:endParaRPr>
          </a:p>
          <a:p>
            <a:r>
              <a:rPr lang="zh-CN" altLang="en-US" sz="3600" b="1">
                <a:solidFill>
                  <a:srgbClr val="FF0000"/>
                </a:solidFill>
                <a:latin typeface="楷体_GB2312"/>
                <a:ea typeface="楷体_GB2312"/>
                <a:cs typeface="楷体_GB2312"/>
              </a:rPr>
              <a:t>方法总结：理小说的故事情节，产生困惑时可抓一些关键词句，注意这些句子的前后联系。</a:t>
            </a:r>
            <a:endParaRPr lang="zh-CN" altLang="en-US" sz="4000" b="1">
              <a:solidFill>
                <a:srgbClr val="FF0000"/>
              </a:solidFill>
              <a:latin typeface="楷体_GB2312"/>
              <a:ea typeface="楷体_GB2312"/>
              <a:cs typeface="楷体_GB231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5" end="5"/>
                                            </p:txEl>
                                          </p:spTgt>
                                        </p:tgtEl>
                                        <p:attrNameLst>
                                          <p:attrName>style.visibility</p:attrName>
                                        </p:attrNameLst>
                                      </p:cBhvr>
                                      <p:to>
                                        <p:strVal val="visible"/>
                                      </p:to>
                                    </p:set>
                                    <p:anim calcmode="lin" valueType="num">
                                      <p:cBhvr additive="base">
                                        <p:cTn id="7" dur="500" fill="hold"/>
                                        <p:tgtEl>
                                          <p:spTgt spid="100">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1"/>
          <p:cNvSpPr>
            <a:spLocks noGrp="1"/>
          </p:cNvSpPr>
          <p:nvPr>
            <p:ph type="title"/>
          </p:nvPr>
        </p:nvSpPr>
        <p:spPr>
          <a:xfrm>
            <a:off x="69850" y="30163"/>
            <a:ext cx="10972800" cy="1143000"/>
          </a:xfrm>
        </p:spPr>
        <p:txBody>
          <a:bodyPr/>
          <a:lstStyle/>
          <a:p>
            <a:r>
              <a:rPr lang="zh-CN" altLang="en-US" sz="5400" b="1" smtClean="0">
                <a:solidFill>
                  <a:srgbClr val="0000CC"/>
                </a:solidFill>
                <a:ea typeface="宋体" charset="-122"/>
              </a:rPr>
              <a:t>读懂父亲，感悟形象</a:t>
            </a:r>
          </a:p>
        </p:txBody>
      </p:sp>
      <p:sp>
        <p:nvSpPr>
          <p:cNvPr id="3" name="文本框 2"/>
          <p:cNvSpPr txBox="1">
            <a:spLocks noChangeArrowheads="1"/>
          </p:cNvSpPr>
          <p:nvPr/>
        </p:nvSpPr>
        <p:spPr bwMode="auto">
          <a:xfrm>
            <a:off x="625475" y="1173163"/>
            <a:ext cx="10922000" cy="4489450"/>
          </a:xfrm>
          <a:prstGeom prst="rect">
            <a:avLst/>
          </a:prstGeom>
          <a:noFill/>
          <a:ln w="9525">
            <a:noFill/>
            <a:miter lim="800000"/>
            <a:headEnd/>
            <a:tailEnd/>
          </a:ln>
        </p:spPr>
        <p:txBody>
          <a:bodyPr>
            <a:spAutoFit/>
          </a:bodyPr>
          <a:lstStyle/>
          <a:p>
            <a:pPr>
              <a:lnSpc>
                <a:spcPct val="90000"/>
              </a:lnSpc>
            </a:pPr>
            <a:r>
              <a:rPr lang="zh-CN" altLang="en-US" sz="4000" b="1">
                <a:latin typeface="楷体_GB2312"/>
                <a:ea typeface="楷体_GB2312"/>
                <a:cs typeface="楷体_GB2312"/>
              </a:rPr>
              <a:t>隔天，父亲就用手去按一按台阶，说硬了硬了。再隔几天，他又用细木棍去敲了敲，说实了实了。又再隔了几天，他整个人走到台阶上去，把他的大脚板在每个部位都踩了踩，说全冻牢了。</a:t>
            </a:r>
          </a:p>
          <a:p>
            <a:pPr>
              <a:lnSpc>
                <a:spcPct val="90000"/>
              </a:lnSpc>
            </a:pPr>
            <a:endParaRPr lang="zh-CN" altLang="en-US" sz="3200" b="1">
              <a:solidFill>
                <a:srgbClr val="FF0000"/>
              </a:solidFill>
              <a:latin typeface="楷体_GB2312"/>
              <a:ea typeface="楷体_GB2312"/>
              <a:cs typeface="楷体_GB2312"/>
            </a:endParaRPr>
          </a:p>
          <a:p>
            <a:pPr>
              <a:lnSpc>
                <a:spcPct val="90000"/>
              </a:lnSpc>
            </a:pPr>
            <a:r>
              <a:rPr lang="zh-CN" altLang="en-US" sz="3200" b="1">
                <a:solidFill>
                  <a:srgbClr val="FF0000"/>
                </a:solidFill>
                <a:latin typeface="楷体_GB2312"/>
                <a:ea typeface="楷体_GB2312"/>
                <a:cs typeface="楷体_GB2312"/>
              </a:rPr>
              <a:t>1.写了三个时间段   2</a:t>
            </a:r>
            <a:r>
              <a:rPr lang="en-US" altLang="zh-CN" sz="3200" b="1">
                <a:solidFill>
                  <a:srgbClr val="FF0000"/>
                </a:solidFill>
                <a:latin typeface="楷体_GB2312"/>
                <a:ea typeface="楷体_GB2312"/>
                <a:cs typeface="楷体_GB2312"/>
              </a:rPr>
              <a:t>.</a:t>
            </a:r>
            <a:r>
              <a:rPr lang="zh-CN" altLang="en-US" sz="3200" b="1">
                <a:solidFill>
                  <a:srgbClr val="FF0000"/>
                </a:solidFill>
                <a:latin typeface="楷体_GB2312"/>
                <a:ea typeface="楷体_GB2312"/>
                <a:cs typeface="楷体_GB2312"/>
              </a:rPr>
              <a:t>从所用的工具（三样工具一样比一样具有力量）、动作（三个动作一个比一个用力）、说的话（台阶越来越牢固）三个角度写出了父亲对台阶的态度，表现了父亲对台阶的呵护与珍爱，喜悦与自豪之情溢于言表。</a:t>
            </a:r>
            <a:r>
              <a:rPr lang="zh-CN" altLang="en-US" sz="3200" b="1">
                <a:latin typeface="楷体_GB2312"/>
                <a:ea typeface="楷体_GB2312"/>
                <a:cs typeface="楷体_GB231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a:xfrm>
            <a:off x="69850" y="30163"/>
            <a:ext cx="10972800" cy="1143000"/>
          </a:xfrm>
        </p:spPr>
        <p:txBody>
          <a:bodyPr/>
          <a:lstStyle/>
          <a:p>
            <a:r>
              <a:rPr lang="zh-CN" altLang="en-US" sz="5400" b="1" smtClean="0">
                <a:solidFill>
                  <a:srgbClr val="0000CC"/>
                </a:solidFill>
                <a:ea typeface="宋体" charset="-122"/>
              </a:rPr>
              <a:t>读懂父亲，感悟形象</a:t>
            </a:r>
          </a:p>
        </p:txBody>
      </p:sp>
      <p:sp>
        <p:nvSpPr>
          <p:cNvPr id="3" name="文本框 2"/>
          <p:cNvSpPr txBox="1"/>
          <p:nvPr/>
        </p:nvSpPr>
        <p:spPr>
          <a:xfrm>
            <a:off x="523875" y="1173163"/>
            <a:ext cx="11476038" cy="5254625"/>
          </a:xfrm>
          <a:prstGeom prst="rect">
            <a:avLst/>
          </a:prstGeom>
          <a:noFill/>
          <a:ln w="9525">
            <a:noFill/>
          </a:ln>
        </p:spPr>
        <p:txBody>
          <a:bodyPr>
            <a:spAutoFit/>
          </a:bodyPr>
          <a:lstStyle/>
          <a:p>
            <a:pPr fontAlgn="auto">
              <a:lnSpc>
                <a:spcPct val="90000"/>
              </a:lnSpc>
              <a:spcBef>
                <a:spcPts val="0"/>
              </a:spcBef>
              <a:spcAft>
                <a:spcPts val="0"/>
              </a:spcAft>
              <a:defRPr/>
            </a:pPr>
            <a:r>
              <a:rPr lang="zh-CN" altLang="en-US" sz="3600" b="1">
                <a:latin typeface="楷体_GB2312" panose="02010609030101010101" charset="-122"/>
                <a:ea typeface="楷体_GB2312" panose="02010609030101010101" charset="-122"/>
                <a:cs typeface="宋体" panose="02010600030101010101" pitchFamily="2" charset="-122"/>
                <a:sym typeface="+mn-ea"/>
              </a:rPr>
              <a:t>他的脚板宽大，裂着许多干沟，沟里嵌着沙子和泥土。父亲的这双脚是洗不干净的，他一般都去凼里洗，拖着一双湿了的草鞋唿哄唿嗒地走回来。</a:t>
            </a:r>
            <a:r>
              <a:rPr lang="en-US" altLang="zh-CN" sz="3600" b="1">
                <a:effectLst>
                  <a:outerShdw blurRad="38100" dist="19050" dir="2700000" algn="tl" rotWithShape="0">
                    <a:schemeClr val="dk1">
                      <a:alpha val="40000"/>
                    </a:schemeClr>
                  </a:outerShdw>
                </a:effectLst>
                <a:latin typeface="楷体_GB2312" panose="02010609030101010101" charset="-122"/>
                <a:ea typeface="楷体_GB2312" panose="02010609030101010101" charset="-122"/>
                <a:cs typeface="宋体" panose="02010600030101010101" pitchFamily="2" charset="-122"/>
              </a:rPr>
              <a:t>……</a:t>
            </a:r>
            <a:r>
              <a:rPr lang="zh-CN" altLang="en-US" sz="3600" b="1">
                <a:effectLst>
                  <a:outerShdw blurRad="38100" dist="19050" dir="2700000" algn="tl" rotWithShape="0">
                    <a:schemeClr val="dk1">
                      <a:alpha val="40000"/>
                    </a:schemeClr>
                  </a:outerShdw>
                </a:effectLst>
                <a:latin typeface="楷体_GB2312" panose="02010609030101010101" charset="-122"/>
                <a:ea typeface="楷体_GB2312" panose="02010609030101010101" charset="-122"/>
                <a:cs typeface="宋体" panose="02010600030101010101" pitchFamily="2" charset="-122"/>
              </a:rPr>
              <a:t>因为沙子多的缘故，父亲要了个板刷在脚上沙啦沙啦地刷。后来父亲的脚终于洗好了，终于洗出了脚的本色，却也是黄几几的，是泥土的颜色。</a:t>
            </a:r>
          </a:p>
          <a:p>
            <a:pPr fontAlgn="auto">
              <a:lnSpc>
                <a:spcPct val="90000"/>
              </a:lnSpc>
              <a:spcBef>
                <a:spcPts val="0"/>
              </a:spcBef>
              <a:spcAft>
                <a:spcPts val="0"/>
              </a:spcAft>
              <a:defRPr/>
            </a:pPr>
            <a:endParaRPr lang="zh-CN" altLang="en-US" sz="4000" b="1">
              <a:solidFill>
                <a:srgbClr val="FF0000"/>
              </a:solidFill>
              <a:latin typeface="楷体_GB2312" panose="02010609030101010101" charset="-122"/>
              <a:ea typeface="楷体_GB2312" panose="02010609030101010101" charset="-122"/>
              <a:cs typeface="宋体" panose="02010600030101010101" pitchFamily="2" charset="-122"/>
              <a:sym typeface="+mn-ea"/>
            </a:endParaRPr>
          </a:p>
          <a:p>
            <a:pPr fontAlgn="auto">
              <a:lnSpc>
                <a:spcPct val="90000"/>
              </a:lnSpc>
              <a:spcBef>
                <a:spcPts val="0"/>
              </a:spcBef>
              <a:spcAft>
                <a:spcPts val="0"/>
              </a:spcAft>
              <a:defRPr/>
            </a:pPr>
            <a:r>
              <a:rPr lang="zh-CN" altLang="en-US" sz="4000" b="1">
                <a:solidFill>
                  <a:srgbClr val="FF0000"/>
                </a:solidFill>
                <a:latin typeface="楷体_GB2312" panose="02010609030101010101" charset="-122"/>
                <a:ea typeface="楷体_GB2312" panose="02010609030101010101" charset="-122"/>
                <a:cs typeface="宋体" panose="02010600030101010101" pitchFamily="2" charset="-122"/>
                <a:sym typeface="+mn-ea"/>
              </a:rPr>
              <a:t>对父亲脚的细腻描写，通过“裂”、“嵌”、“黄几几”，写出了父亲的贫困和艰辛。</a:t>
            </a:r>
          </a:p>
          <a:p>
            <a:pPr fontAlgn="auto">
              <a:lnSpc>
                <a:spcPct val="90000"/>
              </a:lnSpc>
              <a:spcBef>
                <a:spcPts val="0"/>
              </a:spcBef>
              <a:spcAft>
                <a:spcPts val="0"/>
              </a:spcAft>
              <a:defRPr/>
            </a:pPr>
            <a:endParaRPr lang="zh-CN" altLang="en-US" sz="4000" b="1">
              <a:solidFill>
                <a:srgbClr val="FF0000"/>
              </a:solidFill>
              <a:latin typeface="楷体_GB2312" panose="02010609030101010101" charset="-122"/>
              <a:ea typeface="楷体_GB2312" panose="02010609030101010101"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文本框 2"/>
          <p:cNvSpPr txBox="1">
            <a:spLocks noChangeArrowheads="1"/>
          </p:cNvSpPr>
          <p:nvPr/>
        </p:nvSpPr>
        <p:spPr bwMode="auto">
          <a:xfrm>
            <a:off x="590550" y="1306513"/>
            <a:ext cx="11376025" cy="2103437"/>
          </a:xfrm>
          <a:prstGeom prst="rect">
            <a:avLst/>
          </a:prstGeom>
          <a:noFill/>
          <a:ln w="9525">
            <a:noFill/>
            <a:miter lim="800000"/>
            <a:headEnd/>
            <a:tailEnd/>
          </a:ln>
        </p:spPr>
        <p:txBody>
          <a:bodyPr>
            <a:spAutoFit/>
          </a:bodyPr>
          <a:lstStyle/>
          <a:p>
            <a:r>
              <a:rPr lang="zh-CN" altLang="en-US" sz="4400" b="1">
                <a:latin typeface="宋体" charset="-122"/>
              </a:rPr>
              <a:t>文中对父亲的细节描写许许多多，找出令你感动的语句，选择其中的一处，</a:t>
            </a:r>
            <a:r>
              <a:rPr lang="zh-CN" altLang="en-US" sz="4400" b="1">
                <a:latin typeface="宋体" charset="-122"/>
                <a:sym typeface="+mn-ea"/>
              </a:rPr>
              <a:t>读一读，品一品，说说从中你看出父亲是个怎样的人。</a:t>
            </a:r>
            <a:endParaRPr lang="zh-CN" altLang="en-US" sz="4400" b="1">
              <a:latin typeface="宋体" charset="-122"/>
            </a:endParaRPr>
          </a:p>
        </p:txBody>
      </p:sp>
      <p:sp>
        <p:nvSpPr>
          <p:cNvPr id="4" name="文本框 3"/>
          <p:cNvSpPr txBox="1">
            <a:spLocks noChangeArrowheads="1"/>
          </p:cNvSpPr>
          <p:nvPr/>
        </p:nvSpPr>
        <p:spPr bwMode="auto">
          <a:xfrm>
            <a:off x="590550" y="3559175"/>
            <a:ext cx="11206163" cy="2286000"/>
          </a:xfrm>
          <a:prstGeom prst="rect">
            <a:avLst/>
          </a:prstGeom>
          <a:noFill/>
          <a:ln w="9525">
            <a:noFill/>
            <a:miter lim="800000"/>
            <a:headEnd/>
            <a:tailEnd/>
          </a:ln>
        </p:spPr>
        <p:txBody>
          <a:bodyPr>
            <a:spAutoFit/>
          </a:bodyPr>
          <a:lstStyle/>
          <a:p>
            <a:r>
              <a:rPr lang="zh-CN" altLang="en-US" sz="3600" b="1">
                <a:solidFill>
                  <a:srgbClr val="FF0000"/>
                </a:solidFill>
                <a:latin typeface="楷体_GB2312"/>
                <a:ea typeface="楷体_GB2312"/>
                <a:cs typeface="楷体_GB2312"/>
              </a:rPr>
              <a:t>提示：</a:t>
            </a:r>
          </a:p>
          <a:p>
            <a:r>
              <a:rPr lang="en-US" altLang="zh-CN" sz="3600" b="1">
                <a:solidFill>
                  <a:srgbClr val="FF0000"/>
                </a:solidFill>
                <a:latin typeface="楷体_GB2312"/>
                <a:ea typeface="楷体_GB2312"/>
                <a:cs typeface="楷体_GB2312"/>
              </a:rPr>
              <a:t>1.</a:t>
            </a:r>
            <a:r>
              <a:rPr lang="zh-CN" altLang="en-US" sz="3600" b="1">
                <a:solidFill>
                  <a:srgbClr val="FF0000"/>
                </a:solidFill>
                <a:latin typeface="楷体_GB2312"/>
                <a:ea typeface="楷体_GB2312"/>
                <a:cs typeface="楷体_GB2312"/>
              </a:rPr>
              <a:t>作圈点批注。</a:t>
            </a:r>
          </a:p>
          <a:p>
            <a:r>
              <a:rPr lang="en-US" altLang="zh-CN" sz="3600" b="1">
                <a:solidFill>
                  <a:srgbClr val="FF0000"/>
                </a:solidFill>
                <a:latin typeface="楷体_GB2312"/>
                <a:ea typeface="楷体_GB2312"/>
                <a:cs typeface="楷体_GB2312"/>
              </a:rPr>
              <a:t>2.</a:t>
            </a:r>
            <a:r>
              <a:rPr lang="zh-CN" altLang="en-US" sz="3600" b="1">
                <a:solidFill>
                  <a:srgbClr val="FF0000"/>
                </a:solidFill>
                <a:latin typeface="楷体_GB2312"/>
                <a:ea typeface="楷体_GB2312"/>
                <a:cs typeface="楷体_GB2312"/>
              </a:rPr>
              <a:t>人物细节描写作用可以显示人物性格，也可以</a:t>
            </a:r>
            <a:r>
              <a:rPr lang="zh-CN" altLang="en-US" sz="3600" b="1">
                <a:solidFill>
                  <a:srgbClr val="FF0000"/>
                </a:solidFill>
                <a:latin typeface="楷体_GB2312"/>
                <a:ea typeface="楷体_GB2312"/>
                <a:cs typeface="楷体_GB2312"/>
                <a:sym typeface="+mn-ea"/>
              </a:rPr>
              <a:t>展现人物的心理。</a:t>
            </a:r>
          </a:p>
        </p:txBody>
      </p:sp>
      <p:sp>
        <p:nvSpPr>
          <p:cNvPr id="24579" name="标题 1"/>
          <p:cNvSpPr>
            <a:spLocks noGrp="1"/>
          </p:cNvSpPr>
          <p:nvPr/>
        </p:nvSpPr>
        <p:spPr bwMode="auto">
          <a:xfrm>
            <a:off x="47625" y="23813"/>
            <a:ext cx="10972800" cy="1143000"/>
          </a:xfrm>
          <a:prstGeom prst="rect">
            <a:avLst/>
          </a:prstGeom>
          <a:noFill/>
          <a:ln w="9525">
            <a:noFill/>
            <a:miter lim="800000"/>
            <a:headEnd/>
            <a:tailEnd/>
          </a:ln>
        </p:spPr>
        <p:txBody>
          <a:bodyPr anchor="ctr"/>
          <a:lstStyle/>
          <a:p>
            <a:pPr>
              <a:lnSpc>
                <a:spcPct val="90000"/>
              </a:lnSpc>
            </a:pPr>
            <a:r>
              <a:rPr lang="zh-CN" altLang="en-US" sz="5400" b="1">
                <a:solidFill>
                  <a:srgbClr val="0000CC"/>
                </a:solidFill>
                <a:latin typeface="Calibri Light" pitchFamily="34" charset="0"/>
              </a:rPr>
              <a:t>读懂父亲，感悟形象</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92113" y="1173163"/>
            <a:ext cx="11558587" cy="4967287"/>
          </a:xfrm>
          <a:prstGeom prst="rect">
            <a:avLst/>
          </a:prstGeom>
          <a:noFill/>
          <a:ln w="9525">
            <a:noFill/>
          </a:ln>
        </p:spPr>
        <p:txBody>
          <a:bodyPr>
            <a:spAutoFit/>
          </a:bodyPr>
          <a:lstStyle/>
          <a:p>
            <a:pPr fontAlgn="auto">
              <a:spcBef>
                <a:spcPts val="0"/>
              </a:spcBef>
              <a:spcAft>
                <a:spcPts val="0"/>
              </a:spcAft>
              <a:defRPr/>
            </a:pPr>
            <a:r>
              <a:rPr lang="zh-CN" altLang="en-US" sz="4000" b="1">
                <a:solidFill>
                  <a:srgbClr val="FF0000"/>
                </a:solidFill>
                <a:latin typeface="楷体_GB2312" panose="02010609030101010101" charset="-122"/>
                <a:ea typeface="楷体_GB2312" panose="02010609030101010101" charset="-122"/>
                <a:cs typeface="宋体" panose="02010600030101010101" pitchFamily="2" charset="-122"/>
              </a:rPr>
              <a:t>细节描写</a:t>
            </a:r>
            <a:r>
              <a:rPr lang="zh-CN" altLang="en-US" sz="4000" b="1">
                <a:latin typeface="楷体_GB2312" panose="02010609030101010101" charset="-122"/>
                <a:ea typeface="楷体_GB2312" panose="02010609030101010101" charset="-122"/>
                <a:cs typeface="宋体" panose="02010600030101010101" pitchFamily="2" charset="-122"/>
              </a:rPr>
              <a:t>是指抓住生活中的</a:t>
            </a:r>
            <a:r>
              <a:rPr lang="zh-CN" altLang="en-US" sz="4000" b="1">
                <a:solidFill>
                  <a:srgbClr val="FF0000"/>
                </a:solidFill>
                <a:latin typeface="楷体_GB2312" panose="02010609030101010101" charset="-122"/>
                <a:ea typeface="楷体_GB2312" panose="02010609030101010101" charset="-122"/>
                <a:cs typeface="宋体" panose="02010600030101010101" pitchFamily="2" charset="-122"/>
              </a:rPr>
              <a:t>细微而又具体的典型情节</a:t>
            </a:r>
            <a:r>
              <a:rPr lang="zh-CN" altLang="en-US" sz="4000" b="1">
                <a:latin typeface="楷体_GB2312" panose="02010609030101010101" charset="-122"/>
                <a:ea typeface="楷体_GB2312" panose="02010609030101010101" charset="-122"/>
                <a:cs typeface="宋体" panose="02010600030101010101" pitchFamily="2" charset="-122"/>
              </a:rPr>
              <a:t>，加以</a:t>
            </a:r>
            <a:r>
              <a:rPr lang="zh-CN" altLang="en-US" sz="4000" b="1">
                <a:solidFill>
                  <a:srgbClr val="FF0000"/>
                </a:solidFill>
                <a:latin typeface="楷体_GB2312" panose="02010609030101010101" charset="-122"/>
                <a:ea typeface="楷体_GB2312" panose="02010609030101010101" charset="-122"/>
                <a:cs typeface="宋体" panose="02010600030101010101" pitchFamily="2" charset="-122"/>
              </a:rPr>
              <a:t>生动细致的描绘</a:t>
            </a:r>
            <a:r>
              <a:rPr lang="zh-CN" altLang="en-US" sz="4000" b="1">
                <a:latin typeface="楷体_GB2312" panose="02010609030101010101" charset="-122"/>
                <a:ea typeface="楷体_GB2312" panose="02010609030101010101" charset="-122"/>
                <a:cs typeface="宋体" panose="02010600030101010101" pitchFamily="2" charset="-122"/>
              </a:rPr>
              <a:t>，它具体渗透在对人物、景物或场面描写之中。细节，指人物、景物、事件等表现对象的富有特色的</a:t>
            </a:r>
            <a:r>
              <a:rPr lang="zh-CN" altLang="en-US" sz="4000" b="1">
                <a:solidFill>
                  <a:srgbClr val="FF0000"/>
                </a:solidFill>
                <a:latin typeface="楷体_GB2312" panose="02010609030101010101" charset="-122"/>
                <a:ea typeface="楷体_GB2312" panose="02010609030101010101" charset="-122"/>
                <a:cs typeface="宋体" panose="02010600030101010101" pitchFamily="2" charset="-122"/>
              </a:rPr>
              <a:t>细枝末节</a:t>
            </a:r>
            <a:r>
              <a:rPr lang="zh-CN" altLang="en-US" sz="4000" b="1">
                <a:latin typeface="楷体_GB2312" panose="02010609030101010101" charset="-122"/>
                <a:ea typeface="楷体_GB2312" panose="02010609030101010101" charset="-122"/>
                <a:cs typeface="宋体" panose="02010600030101010101" pitchFamily="2" charset="-122"/>
              </a:rPr>
              <a:t>。它是记叙文情节的基本构成单位。</a:t>
            </a:r>
            <a:r>
              <a:rPr lang="zh-CN" altLang="en-US" sz="4000" b="1">
                <a:solidFill>
                  <a:srgbClr val="FF0000"/>
                </a:solidFill>
                <a:latin typeface="楷体_GB2312" panose="02010609030101010101" charset="-122"/>
                <a:ea typeface="楷体_GB2312" panose="02010609030101010101" charset="-122"/>
                <a:cs typeface="宋体" panose="02010600030101010101" pitchFamily="2" charset="-122"/>
              </a:rPr>
              <a:t>细节描写中，主要抓住心理、动作、语言、神态丶细节进行描述。</a:t>
            </a:r>
          </a:p>
          <a:p>
            <a:pPr fontAlgn="auto">
              <a:spcBef>
                <a:spcPts val="0"/>
              </a:spcBef>
              <a:spcAft>
                <a:spcPts val="0"/>
              </a:spcAft>
              <a:defRPr/>
            </a:pPr>
            <a:r>
              <a:rPr lang="zh-CN" altLang="en-US" sz="4000" b="1">
                <a:solidFill>
                  <a:schemeClr val="tx1">
                    <a:lumMod val="95000"/>
                    <a:lumOff val="5000"/>
                  </a:schemeClr>
                </a:solidFill>
                <a:latin typeface="楷体_GB2312" panose="02010609030101010101" charset="-122"/>
                <a:ea typeface="楷体_GB2312" panose="02010609030101010101" charset="-122"/>
                <a:cs typeface="宋体" panose="02010600030101010101" pitchFamily="2" charset="-122"/>
                <a:sym typeface="+mn-ea"/>
              </a:rPr>
              <a:t>细节描写的主要目的</a:t>
            </a:r>
            <a:r>
              <a:rPr lang="en-US" altLang="zh-CN" sz="4000" b="1">
                <a:solidFill>
                  <a:schemeClr val="tx1">
                    <a:lumMod val="95000"/>
                    <a:lumOff val="5000"/>
                  </a:schemeClr>
                </a:solidFill>
                <a:latin typeface="楷体_GB2312" panose="02010609030101010101" charset="-122"/>
                <a:ea typeface="楷体_GB2312" panose="02010609030101010101" charset="-122"/>
                <a:cs typeface="宋体" panose="02010600030101010101" pitchFamily="2" charset="-122"/>
                <a:sym typeface="+mn-ea"/>
              </a:rPr>
              <a:t>:</a:t>
            </a:r>
          </a:p>
          <a:p>
            <a:pPr fontAlgn="auto">
              <a:spcBef>
                <a:spcPts val="0"/>
              </a:spcBef>
              <a:spcAft>
                <a:spcPts val="0"/>
              </a:spcAft>
              <a:defRPr/>
            </a:pPr>
            <a:r>
              <a:rPr lang="en-US" altLang="zh-CN" sz="4000" b="1">
                <a:solidFill>
                  <a:srgbClr val="FF0000"/>
                </a:solidFill>
                <a:latin typeface="楷体_GB2312" panose="02010609030101010101" charset="-122"/>
                <a:ea typeface="楷体_GB2312" panose="02010609030101010101" charset="-122"/>
                <a:cs typeface="宋体" panose="02010600030101010101" pitchFamily="2" charset="-122"/>
                <a:sym typeface="+mn-ea"/>
              </a:rPr>
              <a:t>    </a:t>
            </a:r>
            <a:r>
              <a:rPr lang="zh-CN" altLang="en-US" sz="4000" b="1">
                <a:solidFill>
                  <a:srgbClr val="FF0000"/>
                </a:solidFill>
                <a:latin typeface="楷体_GB2312" panose="02010609030101010101" charset="-122"/>
                <a:ea typeface="楷体_GB2312" panose="02010609030101010101" charset="-122"/>
                <a:cs typeface="宋体" panose="02010600030101010101" pitchFamily="2" charset="-122"/>
              </a:rPr>
              <a:t>写人则如见其人，写景则如临其境，</a:t>
            </a:r>
          </a:p>
        </p:txBody>
      </p:sp>
      <p:sp>
        <p:nvSpPr>
          <p:cNvPr id="25602" name="标题 2"/>
          <p:cNvSpPr>
            <a:spLocks noGrp="1"/>
          </p:cNvSpPr>
          <p:nvPr>
            <p:ph type="title"/>
          </p:nvPr>
        </p:nvSpPr>
        <p:spPr>
          <a:xfrm>
            <a:off x="123825" y="30163"/>
            <a:ext cx="3017838" cy="841375"/>
          </a:xfrm>
        </p:spPr>
        <p:txBody>
          <a:bodyPr/>
          <a:lstStyle/>
          <a:p>
            <a:r>
              <a:rPr lang="zh-CN" altLang="zh-CN" smtClean="0">
                <a:ea typeface="宋体" charset="-122"/>
              </a:rPr>
              <a:t>知识小卡片</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960</Words>
  <Application>WPS 演示</Application>
  <PresentationFormat>自定义</PresentationFormat>
  <Paragraphs>61</Paragraphs>
  <Slides>18</Slides>
  <Notes>1</Notes>
  <HiddenSlides>0</HiddenSlides>
  <MMClips>0</MMClips>
  <ScaleCrop>false</ScaleCrop>
  <HeadingPairs>
    <vt:vector size="6" baseType="variant">
      <vt:variant>
        <vt:lpstr>已用的字体</vt:lpstr>
      </vt:variant>
      <vt:variant>
        <vt:i4>7</vt:i4>
      </vt:variant>
      <vt:variant>
        <vt:lpstr>演示文稿设计模板</vt:lpstr>
      </vt:variant>
      <vt:variant>
        <vt:i4>2</vt:i4>
      </vt:variant>
      <vt:variant>
        <vt:lpstr>幻灯片标题</vt:lpstr>
      </vt:variant>
      <vt:variant>
        <vt:i4>18</vt:i4>
      </vt:variant>
    </vt:vector>
  </HeadingPairs>
  <TitlesOfParts>
    <vt:vector size="27" baseType="lpstr">
      <vt:lpstr>Calibri</vt:lpstr>
      <vt:lpstr>宋体</vt:lpstr>
      <vt:lpstr>Arial</vt:lpstr>
      <vt:lpstr>Calibri Light</vt:lpstr>
      <vt:lpstr>楷体_GB2312</vt:lpstr>
      <vt:lpstr>微软雅黑</vt:lpstr>
      <vt:lpstr>+mn-ea</vt:lpstr>
      <vt:lpstr>Office 主题</vt:lpstr>
      <vt:lpstr>Office 主题</vt:lpstr>
      <vt:lpstr>    人生是一节一节台阶，许多人渴望在台阶上找到自己的高度。</vt:lpstr>
      <vt:lpstr>幻灯片 2</vt:lpstr>
      <vt:lpstr>幻灯片 3</vt:lpstr>
      <vt:lpstr>幻灯片 4</vt:lpstr>
      <vt:lpstr>读懂情节，走进台阶</vt:lpstr>
      <vt:lpstr>读懂父亲，感悟形象</vt:lpstr>
      <vt:lpstr>读懂父亲，感悟形象</vt:lpstr>
      <vt:lpstr>幻灯片 8</vt:lpstr>
      <vt:lpstr>知识小卡片</vt:lpstr>
      <vt:lpstr>读懂作者，体悟情感</vt:lpstr>
      <vt:lpstr>幻灯片 11</vt:lpstr>
      <vt:lpstr>读懂作者，体悟情感</vt:lpstr>
      <vt:lpstr>读懂作者，体悟情感</vt:lpstr>
      <vt:lpstr>课堂小结</vt:lpstr>
      <vt:lpstr>作业推荐</vt:lpstr>
      <vt:lpstr>拓展延伸，升华情感</vt:lpstr>
      <vt:lpstr>幻灯片 17</vt:lpstr>
      <vt:lpstr>幻灯片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lenovo</cp:lastModifiedBy>
  <cp:revision>53</cp:revision>
  <dcterms:created xsi:type="dcterms:W3CDTF">2017-03-05T02:55:00Z</dcterms:created>
  <dcterms:modified xsi:type="dcterms:W3CDTF">2017-03-23T06:14:04Z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