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sldIdLst>
    <p:sldId id="256" r:id="rId3"/>
    <p:sldId id="262" r:id="rId4"/>
    <p:sldId id="263" r:id="rId5"/>
    <p:sldId id="264" r:id="rId6"/>
    <p:sldId id="266" r:id="rId7"/>
    <p:sldId id="265" r:id="rId8"/>
    <p:sldId id="267" r:id="rId9"/>
    <p:sldId id="687" r:id="rId10"/>
    <p:sldId id="688" r:id="rId11"/>
    <p:sldId id="689" r:id="rId12"/>
    <p:sldId id="690" r:id="rId13"/>
    <p:sldId id="691" r:id="rId14"/>
    <p:sldId id="698" r:id="rId15"/>
    <p:sldId id="699" r:id="rId16"/>
    <p:sldId id="704" r:id="rId17"/>
    <p:sldId id="747" r:id="rId18"/>
    <p:sldId id="748" r:id="rId19"/>
    <p:sldId id="749" r:id="rId20"/>
    <p:sldId id="750" r:id="rId21"/>
    <p:sldId id="710" r:id="rId22"/>
    <p:sldId id="751" r:id="rId23"/>
    <p:sldId id="784" r:id="rId24"/>
    <p:sldId id="655" r:id="rId25"/>
    <p:sldId id="785" r:id="rId26"/>
    <p:sldId id="656" r:id="rId27"/>
    <p:sldId id="786" r:id="rId28"/>
    <p:sldId id="787" r:id="rId29"/>
    <p:sldId id="818" r:id="rId30"/>
    <p:sldId id="593" r:id="rId31"/>
    <p:sldId id="662" r:id="rId32"/>
    <p:sldId id="788" r:id="rId33"/>
    <p:sldId id="789" r:id="rId34"/>
    <p:sldId id="790" r:id="rId35"/>
    <p:sldId id="660" r:id="rId36"/>
    <p:sldId id="820" r:id="rId37"/>
    <p:sldId id="664" r:id="rId38"/>
    <p:sldId id="661" r:id="rId39"/>
    <p:sldId id="316" r:id="rId40"/>
    <p:sldId id="600" r:id="rId41"/>
    <p:sldId id="670" r:id="rId42"/>
    <p:sldId id="821" r:id="rId43"/>
    <p:sldId id="819" r:id="rId44"/>
    <p:sldId id="668" r:id="rId45"/>
    <p:sldId id="675" r:id="rId46"/>
    <p:sldId id="676" r:id="rId47"/>
    <p:sldId id="674" r:id="rId48"/>
    <p:sldId id="673" r:id="rId49"/>
    <p:sldId id="677" r:id="rId50"/>
    <p:sldId id="678" r:id="rId51"/>
    <p:sldId id="632" r:id="rId52"/>
  </p:sldIdLst>
  <p:sldSz cx="12192000" cy="6858000"/>
  <p:notesSz cx="6858000" cy="9144000"/>
  <p:custDataLst>
    <p:tags r:id="rId5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3" name="dell" initials="d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12CC"/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608" y="40"/>
      </p:cViewPr>
      <p:guideLst>
        <p:guide orient="horz" pos="2160"/>
        <p:guide pos="38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gs" Target="tags/tag172.xml"/><Relationship Id="rId57" Type="http://schemas.openxmlformats.org/officeDocument/2006/relationships/commentAuthors" Target="commentAuthors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notesMaster" Target="notesMasters/notesMaster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18.xml"/><Relationship Id="rId1" Type="http://schemas.openxmlformats.org/officeDocument/2006/relationships/tags" Target="../tags/tag10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3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4.xml"/><Relationship Id="rId1" Type="http://schemas.openxmlformats.org/officeDocument/2006/relationships/tags" Target="../tags/tag13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6.xml"/><Relationship Id="rId2" Type="http://schemas.openxmlformats.org/officeDocument/2006/relationships/image" Target="../media/image1.png"/><Relationship Id="rId1" Type="http://schemas.openxmlformats.org/officeDocument/2006/relationships/tags" Target="../tags/tag1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2326005" y="2041525"/>
            <a:ext cx="7952740" cy="1797050"/>
          </a:xfrm>
        </p:spPr>
        <p:txBody>
          <a:bodyPr>
            <a:noAutofit/>
          </a:bodyPr>
          <a:lstStyle/>
          <a:p>
            <a:pPr algn="ctr"/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亲近自然，热爱生活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——七上第一单元整合教学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80415" y="1167130"/>
            <a:ext cx="106318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转换性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停顿示例：</a:t>
            </a:r>
            <a:endParaRPr lang="en-US" altLang="zh-CN" sz="32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110615" y="1849120"/>
            <a:ext cx="10182860" cy="373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在热带的地方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日光是永远那么毒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响亮的天气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反有点叫人害怕。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可是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在北中国的冬天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而能有温晴的天气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济南真得算个宝地。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/>
              <a:t>(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这两句在转折关联词“可是”前停顿的时间要长一些。后一句“在北中国的冬天”和“而能有温晴的天气”可连接起来读。一般来说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表示转折关系的关联词语前面的停顿时间稍长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“而”后面的词语中的停顿时间要相对缩短。</a:t>
            </a:r>
            <a:r>
              <a:rPr lang="zh-CN" altLang="en-US" sz="3000"/>
              <a:t>)</a:t>
            </a:r>
            <a:endParaRPr lang="zh-CN" altLang="en-US" sz="3000"/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515870" y="2402205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80415" y="1167130"/>
            <a:ext cx="106318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生理性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停顿示例：</a:t>
            </a:r>
            <a:endParaRPr lang="en-US" altLang="zh-CN" sz="32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110615" y="1849120"/>
            <a:ext cx="10182860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别人告诉我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她昏迷前的最后一句话是：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“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那个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有病的儿子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和我那个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未成年的女儿。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”</a:t>
            </a:r>
            <a:endParaRPr lang="zh-CN" altLang="en-US" sz="3000" b="1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/>
              <a:t>(</a:t>
            </a:r>
            <a:r>
              <a:rPr sz="3000" b="1">
                <a:ea typeface="SimSun-ExtB" panose="02010609060101010101" pitchFamily="49" charset="-122"/>
              </a:rPr>
              <a:t>作品中人物在说话时因生理原因如语噎、哽咽、生命垂危时的叮咛、气喘吁吁的报告、个别人物的口吃等造成的语流不畅、断断续续等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ea typeface="SimSun-ExtB" panose="02010609060101010101" pitchFamily="49" charset="-122"/>
              </a:rPr>
              <a:t>朗读时必须学会运用生理性停顿。但这种停顿只给以必要的象征性的表现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ea typeface="SimSun-ExtB" panose="02010609060101010101" pitchFamily="49" charset="-122"/>
              </a:rPr>
              <a:t>不强调夸张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ea typeface="SimSun-ExtB" panose="02010609060101010101" pitchFamily="49" charset="-122"/>
              </a:rPr>
              <a:t>以免做作</a:t>
            </a:r>
            <a:r>
              <a:rPr lang="zh-CN" altLang="en-US" sz="3000"/>
              <a:t>)</a:t>
            </a:r>
            <a:endParaRPr lang="zh-CN" altLang="en-US" sz="3000"/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450975" y="2402205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8232140" y="1788795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9225280" y="1788795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105150" y="2468245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80415" y="1167130"/>
            <a:ext cx="106318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回味性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停顿示例：</a:t>
            </a:r>
            <a:endParaRPr lang="en-US" altLang="zh-CN" sz="32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110615" y="1849120"/>
            <a:ext cx="10182860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我想</a:t>
            </a:r>
            <a:r>
              <a:rPr sz="3000" b="1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／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你该走了。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总是美丽而使人</a:t>
            </a:r>
            <a:r>
              <a:rPr sz="3000" b="1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／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爱恋的雨啊！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/>
              <a:t>(</a:t>
            </a:r>
            <a:r>
              <a:rPr sz="3000" b="1">
                <a:ea typeface="SimSun-ExtB" panose="02010609060101010101" pitchFamily="49" charset="-122"/>
              </a:rPr>
              <a:t>在那些需要展开想象或进行思辨、回味的词语后进行较长的停顿。</a:t>
            </a:r>
            <a:r>
              <a:rPr lang="zh-CN" altLang="en-US" sz="3000"/>
              <a:t>)</a:t>
            </a:r>
            <a:endParaRPr lang="zh-CN" altLang="en-US" sz="30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82930" y="461645"/>
            <a:ext cx="3605530" cy="705485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二、连接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0415" y="1167130"/>
            <a:ext cx="106318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直连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示例：</a:t>
            </a:r>
            <a:endParaRPr lang="en-US" altLang="zh-CN" sz="32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1005205" y="1849120"/>
            <a:ext cx="1018286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盼望着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盼望着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东风来了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春天的脚步近了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>
                <a:sym typeface="+mn-ea"/>
              </a:rPr>
              <a:t>(</a:t>
            </a:r>
            <a:r>
              <a:rPr sz="3000" b="1">
                <a:ea typeface="SimSun-ExtB" panose="02010609060101010101" pitchFamily="49" charset="-122"/>
              </a:rPr>
              <a:t>朗读两次“盼望着”时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ea typeface="SimSun-ExtB" panose="02010609060101010101" pitchFamily="49" charset="-122"/>
              </a:rPr>
              <a:t>中间逗号不停顿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ea typeface="SimSun-ExtB" panose="02010609060101010101" pitchFamily="49" charset="-122"/>
              </a:rPr>
              <a:t>顺势连带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ea typeface="SimSun-ExtB" panose="02010609060101010101" pitchFamily="49" charset="-122"/>
              </a:rPr>
              <a:t>不露痕迹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ea typeface="SimSun-ExtB" panose="02010609060101010101" pitchFamily="49" charset="-122"/>
              </a:rPr>
              <a:t>声音逐渐上扬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ea typeface="SimSun-ExtB" panose="02010609060101010101" pitchFamily="49" charset="-122"/>
              </a:rPr>
              <a:t>表示盼望的感情一次比一次强烈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ea typeface="SimSun-ExtB" panose="02010609060101010101" pitchFamily="49" charset="-122"/>
              </a:rPr>
              <a:t>一般用于有标点符号而内容又联系比较紧密的地方</a:t>
            </a:r>
            <a:r>
              <a:rPr lang="zh-CN" altLang="en-US" sz="3000">
                <a:sym typeface="+mn-ea"/>
              </a:rPr>
              <a:t>)</a:t>
            </a:r>
            <a:endParaRPr lang="zh-CN" altLang="en-US" sz="3000"/>
          </a:p>
        </p:txBody>
      </p:sp>
      <p:sp>
        <p:nvSpPr>
          <p:cNvPr id="2" name="文本框 1"/>
          <p:cNvSpPr txBox="1"/>
          <p:nvPr/>
        </p:nvSpPr>
        <p:spPr>
          <a:xfrm>
            <a:off x="2230755" y="1730375"/>
            <a:ext cx="5505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⌒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780415" y="1167130"/>
            <a:ext cx="106318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曲连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示例：</a:t>
            </a:r>
            <a:endParaRPr lang="en-US" altLang="zh-CN" sz="32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0615" y="1849120"/>
            <a:ext cx="10182860" cy="1614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那是雨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是使人静谧、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使人怀想、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使人动情的秋雨啊！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>
                <a:sym typeface="+mn-ea"/>
              </a:rPr>
              <a:t>(</a:t>
            </a:r>
            <a:r>
              <a:rPr sz="3000" b="1">
                <a:ea typeface="SimSun-ExtB" panose="02010609060101010101" pitchFamily="49" charset="-122"/>
              </a:rPr>
              <a:t>此句中的几个顿号就需要声断意连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ea typeface="SimSun-ExtB" panose="02010609060101010101" pitchFamily="49" charset="-122"/>
              </a:rPr>
              <a:t>环环紧扣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ea typeface="SimSun-ExtB" panose="02010609060101010101" pitchFamily="49" charset="-122"/>
              </a:rPr>
              <a:t>适用于一句话一段话当中的连接</a:t>
            </a:r>
            <a:r>
              <a:rPr lang="zh-CN" altLang="en-US" sz="3000">
                <a:sym typeface="+mn-ea"/>
              </a:rPr>
              <a:t>)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4516755" y="1849120"/>
            <a:ext cx="5505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⌒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581775" y="1849120"/>
            <a:ext cx="5505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⌒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0615" y="3561715"/>
            <a:ext cx="750062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强调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标点符号停顿时间长短的一般规律为：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顿号&lt;逗号&lt;分号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冒号&lt;句号、问号、叹号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段与段之间的停顿时间更长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82930" y="984885"/>
            <a:ext cx="3605530" cy="705485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三、重音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38555" y="1598930"/>
            <a:ext cx="106318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什么是重音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重音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是指朗读时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需要强调或突出的音节或词语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38555" y="2892425"/>
            <a:ext cx="978598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怎样来确定重音？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确定重音可根据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朗读作品的中心、表情达意的需要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来选定。一个独立完整的句子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通常只有一个主要重音。重音越少越明确。重音一般分为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语法重音、强调重音、感情重音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80415" y="485140"/>
            <a:ext cx="106318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语法重音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en-US" altLang="zh-CN" sz="32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9850" y="1069340"/>
            <a:ext cx="932688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山朗润起来了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水涨起来了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太阳的脸红起来了。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/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一般短句中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谓语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常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重读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000"/>
              <a:t>)</a:t>
            </a:r>
            <a:endParaRPr lang="zh-CN" altLang="en-US" sz="30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842770" y="136144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184015" y="1361440"/>
            <a:ext cx="1283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﹒﹒</a:t>
            </a:r>
            <a:endParaRPr lang="zh-CN" altLang="en-US" sz="2800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7389495" y="1361440"/>
            <a:ext cx="13481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﹒﹒</a:t>
            </a:r>
            <a:endParaRPr lang="zh-CN" altLang="en-US" sz="2800"/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339850" y="2463800"/>
            <a:ext cx="932688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我喜欢雨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无论什么季节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/>
              <a:t>(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动宾结构中的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宾语应重读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000"/>
              <a:t>)</a:t>
            </a:r>
            <a:endParaRPr lang="zh-CN" altLang="en-US" sz="3000"/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475865" y="275590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339850" y="3912870"/>
            <a:ext cx="932688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呼朋引伴地卖弄清脆的喉咙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唱出婉转的曲子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/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名词前的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定语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常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重读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000"/>
              <a:t>)</a:t>
            </a:r>
            <a:endParaRPr lang="zh-CN" altLang="en-US" sz="3000"/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4072255" y="420560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6826885" y="420560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  <p:sp>
        <p:nvSpPr>
          <p:cNvPr id="14" name="文本框 13"/>
          <p:cNvSpPr txBox="1"/>
          <p:nvPr/>
        </p:nvSpPr>
        <p:spPr>
          <a:xfrm>
            <a:off x="1047115" y="5196840"/>
            <a:ext cx="962025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说明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语法重音是按照平时的语言规律确定的。语法重音不带特别强调的色彩。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6" grpId="0"/>
      <p:bldP spid="7" grpId="0"/>
      <p:bldP spid="10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80415" y="1216660"/>
            <a:ext cx="106318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强调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重音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en-US" altLang="zh-CN" sz="32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01445" y="1947545"/>
            <a:ext cx="9326880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我知道你会这样做的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000"/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别人都不知道</a:t>
            </a:r>
            <a:r>
              <a:rPr lang="zh-CN" altLang="en-US" sz="3000"/>
              <a:t>)</a:t>
            </a:r>
            <a:endParaRPr lang="zh-CN" altLang="en-US" sz="30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878965" y="302323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456055" y="227901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401445" y="2689860"/>
            <a:ext cx="9326880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我知道你会这样做的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000"/>
              <a:t>(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不要以为我不知道</a:t>
            </a:r>
            <a:r>
              <a:rPr lang="zh-CN" altLang="en-US" sz="3000"/>
              <a:t>)</a:t>
            </a:r>
            <a:endParaRPr lang="zh-CN" altLang="en-US" sz="3000"/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1383030" y="3380105"/>
            <a:ext cx="9326880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我知道你会这样做的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000"/>
              <a:t>(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别人不会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000"/>
              <a:t>)</a:t>
            </a:r>
            <a:endParaRPr lang="zh-CN" altLang="en-US" sz="3000"/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2971800" y="3745230"/>
            <a:ext cx="558165" cy="53086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  <p:sp>
        <p:nvSpPr>
          <p:cNvPr id="14" name="文本框 13"/>
          <p:cNvSpPr txBox="1"/>
          <p:nvPr/>
        </p:nvSpPr>
        <p:spPr>
          <a:xfrm>
            <a:off x="1047115" y="4243070"/>
            <a:ext cx="99980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说明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表达目的不同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强调重音就会落在不同词语上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揭示的内涵就不相同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表达效果也不一样。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6" grpId="0"/>
      <p:bldP spid="12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578485" y="626745"/>
            <a:ext cx="106318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感情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重音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en-US" altLang="zh-CN" sz="32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7430" y="1216660"/>
            <a:ext cx="9895840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感情重音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大部分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出现在表现内心节奏强烈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情绪激动的情况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204595" y="2108200"/>
            <a:ext cx="50558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                        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125220" y="1815465"/>
            <a:ext cx="1016698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无论什么季节的雨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我都喜欢。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/>
              <a:t>(</a:t>
            </a:r>
            <a:r>
              <a:rPr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“无论······都”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这连词重读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表明这种喜欢是没有任何条件的</a:t>
            </a:r>
            <a:r>
              <a:rPr lang="zh-CN" altLang="en-US" sz="3000"/>
              <a:t>)</a:t>
            </a:r>
            <a:endParaRPr lang="zh-CN" altLang="en-US" sz="3000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59765" y="3263265"/>
            <a:ext cx="106318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4.如何来表达重音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7430" y="3881120"/>
            <a:ext cx="98171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我们在朗读时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要注意重音的表达方式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切不可以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“加重声音”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来代替重音。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92175" y="4895850"/>
            <a:ext cx="1016698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她给我的形象和记忆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永远是美的。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/>
              <a:t>(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可用“</a:t>
            </a:r>
            <a:r>
              <a:rPr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增加音长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”的方法读出重音。如“永远”的读音要拉长</a:t>
            </a:r>
            <a:r>
              <a:rPr lang="zh-CN" altLang="en-US" sz="3000"/>
              <a:t>)</a:t>
            </a:r>
            <a:endParaRPr lang="zh-CN" altLang="en-US" sz="3000"/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4421505" y="518795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3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193165" y="1270000"/>
            <a:ext cx="937260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小草似乎像复苏的蚯蚓一样翻动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发出一种春天才能听到的沙沙声。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/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用“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重音轻吐法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”读出重音</a:t>
            </a:r>
            <a:r>
              <a:rPr lang="zh-CN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。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“沙沙”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要读得轻而缓慢</a:t>
            </a:r>
            <a:r>
              <a:rPr lang="zh-CN" altLang="en-US" sz="3000"/>
              <a:t>)</a:t>
            </a:r>
            <a:endParaRPr lang="zh-CN" altLang="en-US" sz="3000"/>
          </a:p>
        </p:txBody>
      </p:sp>
      <p:sp>
        <p:nvSpPr>
          <p:cNvPr id="10" name="文本框 9"/>
          <p:cNvSpPr txBox="1"/>
          <p:nvPr/>
        </p:nvSpPr>
        <p:spPr>
          <a:xfrm>
            <a:off x="1970405" y="194691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1193165" y="3216275"/>
            <a:ext cx="97110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在师生互动的基础上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再次选读三篇文章任一段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说说如何处理重音停连的</a:t>
            </a:r>
            <a:r>
              <a:rPr lang="zh-CN" altLang="en-US" sz="3000">
                <a:sym typeface="+mn-ea"/>
              </a:rPr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作业本相关练习</a:t>
            </a:r>
            <a:r>
              <a:rPr lang="zh-CN" altLang="en-US" sz="3000">
                <a:sym typeface="+mn-ea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1193165" y="4619625"/>
            <a:ext cx="97110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在师生共议的基础上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梳理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三篇文章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结构图表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说明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分类填空内容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景物、特点、情感。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7435" y="1190695"/>
            <a:ext cx="10969200" cy="705600"/>
          </a:xfrm>
        </p:spPr>
        <p:txBody>
          <a:bodyPr/>
          <a:p>
            <a:pPr algn="ctr"/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【单元核心素养目标】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8965" y="1975485"/>
            <a:ext cx="1109535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通读三篇写景散文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掌握重音和停连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学会美读。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2.通过积累三篇写景抒情散文的叠词、儿化音词、雅词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体验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三篇文章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不同的语言风格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3.通过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赏析三篇文章的拟人修辞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把握作者情感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并能在写作中准确运用。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4.通过诵读积累运用学会写景抒情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更好地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抒发亲近自然、热爱生活的情怀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0370" y="168275"/>
            <a:ext cx="11366500" cy="66014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2232025" y="1946910"/>
            <a:ext cx="6725285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第二课时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积累美词辨风格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11575" y="58363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活动任务二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330" y="1289050"/>
            <a:ext cx="10571480" cy="1506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这三篇文章的词语都是准确传神典雅优美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且富有表现力的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但又有各自不同的笔调特点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下面我们做一个词语积累活动</a:t>
            </a:r>
            <a:r>
              <a:rPr lang="zh-CN" altLang="en-US" sz="3000">
                <a:sym typeface="+mn-ea"/>
              </a:rPr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最少八个</a:t>
            </a:r>
            <a:r>
              <a:rPr lang="zh-CN" altLang="en-US" sz="3000">
                <a:sym typeface="+mn-ea"/>
              </a:rPr>
              <a:t>)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从中感受不同作家的语言风格。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6135" y="2724785"/>
            <a:ext cx="1024382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要求：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积累《春》中的叠词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                                           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积累《济南的冬天》中的儿化音词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                     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积累《雨的四季》中的形容词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                            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                              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我读出的语言风格分别是：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《春》</a:t>
            </a:r>
            <a:r>
              <a:rPr lang="zh-CN" altLang="en-US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                                       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                                                       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《济南的冬天》</a:t>
            </a:r>
            <a:r>
              <a:rPr lang="zh-CN" altLang="en-US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                             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《雨的四季》</a:t>
            </a:r>
            <a:r>
              <a:rPr lang="zh-CN" altLang="en-US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0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                             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     </a:t>
            </a:r>
            <a:r>
              <a:rPr lang="zh-CN" altLang="en-US"/>
              <a:t>                                      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25145" y="1725295"/>
            <a:ext cx="11020425" cy="1938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《春》中的叠词：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欣欣然  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偷偷地 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嫩嫩的  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绿绿的    轻悄悄的   软绵绵的  嗡嗡地  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微微润湿  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密密地  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一点点  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慢慢走  稀稀疏疏的     家家户户  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老老小小    舒活舒活   抖擞抖擞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710565"/>
            <a:ext cx="1133729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认真读文筛选信息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感受体验语言魅力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分钟后同学展示自己的词语积累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老师出示三篇文章核心词汇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共同比较辨别语言风格。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2175" y="3890010"/>
            <a:ext cx="9253220" cy="1245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大家读出这些词语的特点了吗？</a:t>
            </a:r>
            <a:endParaRPr lang="zh-CN" altLang="en-US" sz="3000"/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这些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叠词读起来有一种节奏感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音乐感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28625" y="710565"/>
            <a:ext cx="1133729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同学们再看一段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再比较一下：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1.一切都像刚睡醒的样子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欣欣然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张开了眼。山朗润起来了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水涨起来了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太阳的脸红起来了。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2.一切都像刚睡醒的样子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欣然张开眼。山朗润起来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水涨起来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太阳的脸红起来。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990" y="3429000"/>
            <a:ext cx="111118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第一处读起来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活泼轻松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第二处读起来干硬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语速会不由得加快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不亲切。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8625" y="4570095"/>
            <a:ext cx="111105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对了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有些语言我们就是感觉只可意会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不可言传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但是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我们也要想办法把它言传出来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这种语言风格就是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清新、活泼、优美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7040" y="1115060"/>
            <a:ext cx="11558270" cy="1938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《济南的冬天》里的儿化词：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有点儿   围了个圈儿   缺着点儿口儿 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这点儿幻想  下点儿小雪    树尖儿   一髻儿白花   厚点儿    一道儿白  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一道儿暗黄      那点儿薄雪  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露出点儿粉色   卧着点儿雪  天儿越晴   照个影儿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180" y="3175000"/>
            <a:ext cx="1122934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儿化词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也有一种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亲切感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很美。老舍是北京人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他喜欢用儿化音说话。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1180" y="3850005"/>
            <a:ext cx="1114869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还更因为他要用这种笔调突出济南冬天的什么特点呢？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6080" y="4467860"/>
            <a:ext cx="11313795" cy="1245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突出温晴、温暖的特点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突出济南是一块宝地。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是的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这样的语言风格就叫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清新、朴实、优美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/>
              <a:t> 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13435" y="603885"/>
            <a:ext cx="10505440" cy="20612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《雨的四季》里的雅词：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柔软  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娇媚 　畅快   芳甜  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粗犷  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端庄   沉思  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静谧   悠远   高邈   深远 　凄冷   飘然   绵绵如丝  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洗淋  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莅临人间    淅淅沥沥   造访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1200" y="2827655"/>
            <a:ext cx="111486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感觉这些词都有些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书面色彩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都很雅。和刚才两篇的风格截然不同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6100" y="4066540"/>
            <a:ext cx="113137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这样的语言风格就叫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典雅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细腻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灵动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/>
              <a:t> 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525145" y="1243330"/>
            <a:ext cx="11020425" cy="10147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《春》中的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叠词读起来有一种节奏感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音乐感；活泼轻松亲切。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语言风格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清新、活泼、优美。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25145" y="2753995"/>
            <a:ext cx="11020425" cy="1476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《济南的冬天》里的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儿化词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读起来有一种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亲切感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突出济南温晴、温暖的特点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语言风格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清新、朴实、优美。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25145" y="4726305"/>
            <a:ext cx="10505440" cy="10147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《雨的四季》里的雅词都有些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书面色彩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语言风格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典雅、细腻、灵动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2332990" y="2002155"/>
            <a:ext cx="6725285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第三课时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赏析美段识拟人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5400" y="91891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活动任务三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330" y="2068195"/>
            <a:ext cx="1082230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在三篇文章中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我们会发现不同作家尽管语言风格不同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但都用了大量的拟人句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这节课我们就拟人修辞做一个分类整合训练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请大家在三篇文章中各找几句拟人句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我们来共同观察一下这些句子到底有哪些特点。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生速读文章勾划句子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之后发言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师生共议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" name="标题 1"/>
          <p:cNvSpPr>
            <a:spLocks noGrp="1"/>
          </p:cNvSpPr>
          <p:nvPr/>
        </p:nvSpPr>
        <p:spPr>
          <a:xfrm>
            <a:off x="775405" y="373514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教学</a:t>
            </a:r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难点：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775405" y="73095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教学重点：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5335" y="1368425"/>
            <a:ext cx="106914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通读三篇写景散文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掌握重音和停连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学会美读。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2.通过积累三篇写景抒情散文的叠词、儿化音词、雅词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体验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三篇文章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不同的语言风格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5335" y="4288790"/>
            <a:ext cx="1048893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通过赏析三篇文章的拟人修辞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把握作者情感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并能在写作中准确运用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21005" y="290195"/>
            <a:ext cx="11349355" cy="2764155"/>
          </a:xfrm>
        </p:spPr>
        <p:txBody>
          <a:bodyPr>
            <a:normAutofit/>
          </a:bodyPr>
          <a:p>
            <a:pPr>
              <a:lnSpc>
                <a:spcPct val="10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第一组：</a:t>
            </a:r>
            <a:b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1.一切都像刚睡醒的样子</a:t>
            </a:r>
            <a:r>
              <a:rPr lang="en-US" altLang="zh-CN" sz="3200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欣欣然张开了眼</a:t>
            </a:r>
            <a:r>
              <a:rPr lang="en-US" altLang="zh-CN" sz="3200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山朗润起来了</a:t>
            </a:r>
            <a:r>
              <a:rPr lang="en-US" altLang="zh-CN" sz="3200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水涨起来了</a:t>
            </a:r>
            <a:r>
              <a:rPr lang="en-US" altLang="zh-CN" sz="3200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太阳的脸红起来了。</a:t>
            </a:r>
            <a:b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2.等到快日落的时候</a:t>
            </a:r>
            <a:r>
              <a:rPr lang="en-US" altLang="zh-CN" sz="3200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微黄的阳光斜射在山腰上</a:t>
            </a:r>
            <a:r>
              <a:rPr lang="en-US" altLang="zh-CN" sz="3200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那点儿薄雪好像忽然害了羞</a:t>
            </a:r>
            <a:r>
              <a:rPr lang="en-US" altLang="zh-CN" sz="3200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微微露出点儿粉色。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845" y="2892425"/>
            <a:ext cx="102362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这里作者都把物写成了人的什么？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93850" y="338582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把物写成了人的表情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标题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21005" y="4078605"/>
            <a:ext cx="11349355" cy="17018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第二组：</a:t>
            </a:r>
            <a:b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sz="3200">
                <a:latin typeface="宋体" panose="02010600030101010101" pitchFamily="2" charset="-122"/>
                <a:ea typeface="宋体" panose="02010600030101010101" pitchFamily="2" charset="-122"/>
              </a:rPr>
              <a:t>小草偷偷地从土里钻出来</a:t>
            </a:r>
            <a:r>
              <a:rPr lang="en-US" altLang="zh-CN" sz="3200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>
                <a:latin typeface="宋体" panose="02010600030101010101" pitchFamily="2" charset="-122"/>
                <a:ea typeface="宋体" panose="02010600030101010101" pitchFamily="2" charset="-122"/>
              </a:rPr>
              <a:t>嫩嫩的</a:t>
            </a:r>
            <a:r>
              <a:rPr lang="en-US" altLang="zh-CN" sz="3200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>
                <a:latin typeface="宋体" panose="02010600030101010101" pitchFamily="2" charset="-122"/>
                <a:ea typeface="宋体" panose="02010600030101010101" pitchFamily="2" charset="-122"/>
              </a:rPr>
              <a:t>绿绿的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b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2.鸟儿将窠巢安在繁花嫩叶当中</a:t>
            </a:r>
            <a:r>
              <a:rPr lang="en-US" altLang="zh-CN" sz="3200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高兴起来了。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664335" y="567055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把物写成了人的心情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51510" y="1122045"/>
            <a:ext cx="11349355" cy="2764155"/>
          </a:xfrm>
        </p:spPr>
        <p:txBody>
          <a:bodyPr>
            <a:normAutofit fontScale="90000"/>
          </a:bodyPr>
          <a:p>
            <a:pPr>
              <a:lnSpc>
                <a:spcPct val="100000"/>
              </a:lnSpc>
            </a:pPr>
            <a:r>
              <a:rPr lang="zh-CN" altLang="en-US" sz="3555">
                <a:latin typeface="宋体" panose="02010600030101010101" pitchFamily="2" charset="-122"/>
                <a:ea typeface="宋体" panose="02010600030101010101" pitchFamily="2" charset="-122"/>
              </a:rPr>
              <a:t>第三组：</a:t>
            </a:r>
            <a:br>
              <a:rPr lang="zh-CN" altLang="en-US" sz="3555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555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野花遍地是：杂样儿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有名字的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没名字的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散在草丛里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像眼睛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像星星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还眨呀眨的。</a:t>
            </a:r>
            <a:b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sz="3555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“吹面不寒杨柳风”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不错的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像母亲的手抚摸着你。</a:t>
            </a:r>
            <a:b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3.春天像小姑娘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花枝招展的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笑着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走着。</a:t>
            </a:r>
            <a:endParaRPr sz="355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995170" y="401637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把物写成了人的动作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51510" y="1122045"/>
            <a:ext cx="11349355" cy="3736975"/>
          </a:xfrm>
        </p:spPr>
        <p:txBody>
          <a:bodyPr>
            <a:normAutofit fontScale="90000"/>
          </a:bodyPr>
          <a:p>
            <a:pPr>
              <a:lnSpc>
                <a:spcPct val="100000"/>
              </a:lnSpc>
            </a:pPr>
            <a:r>
              <a:rPr lang="zh-CN" altLang="en-US" sz="3555">
                <a:latin typeface="宋体" panose="02010600030101010101" pitchFamily="2" charset="-122"/>
                <a:ea typeface="宋体" panose="02010600030101010101" pitchFamily="2" charset="-122"/>
              </a:rPr>
              <a:t>第四组：</a:t>
            </a:r>
            <a:br>
              <a:rPr lang="zh-CN" altLang="en-US" sz="3555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555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最妙的是下点儿小雪呀。看吧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山上的矮松越发的青黑。树尖儿上顶着一髻儿白花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好像日本看护妇。</a:t>
            </a:r>
            <a:b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2.看着看着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这件花衣好像被风儿吹动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叫你希望看见一点儿更美的山的肌肤。</a:t>
            </a:r>
            <a:b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3.山坡上有的地方雪厚点儿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有的地方草色还露着</a:t>
            </a:r>
            <a:r>
              <a:rPr lang="zh-CN"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一道儿白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一道儿暗黄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给山们穿上一件带水纹的花衣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55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875155" y="477901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把物写成了人的外貌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51510" y="1122045"/>
            <a:ext cx="11349355" cy="3736975"/>
          </a:xfrm>
        </p:spPr>
        <p:txBody>
          <a:bodyPr>
            <a:normAutofit fontScale="90000"/>
          </a:bodyPr>
          <a:p>
            <a:pPr>
              <a:lnSpc>
                <a:spcPct val="100000"/>
              </a:lnSpc>
            </a:pPr>
            <a:r>
              <a:rPr lang="zh-CN" altLang="en-US" sz="3555">
                <a:latin typeface="宋体" panose="02010600030101010101" pitchFamily="2" charset="-122"/>
                <a:ea typeface="宋体" panose="02010600030101010101" pitchFamily="2" charset="-122"/>
              </a:rPr>
              <a:t>第五组：</a:t>
            </a:r>
            <a:br>
              <a:rPr lang="zh-CN" altLang="en-US" sz="3555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555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555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天儿越晴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水藻越绿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就凭这些绿的精神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水也不忍得冻上；况且那些长枝的垂柳还要在水里照个影儿呢。</a:t>
            </a:r>
            <a:b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b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b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2.这一圈小山在冬天特别可爱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好像是把济南放在一个小摇篮里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他们全安静不动地低声地说</a:t>
            </a:r>
            <a:r>
              <a:rPr sz="3555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：“你们放心吧</a:t>
            </a:r>
            <a:r>
              <a:rPr lang="en-US" altLang="zh-CN" sz="3555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555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这儿准保暖和。” </a:t>
            </a:r>
            <a:endParaRPr sz="3555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684655" y="255333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把物写成了人的品德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750695" y="492633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把物写成了人的语言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509645" y="1139190"/>
            <a:ext cx="4742815" cy="47174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小结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分类别</a:t>
            </a:r>
            <a:r>
              <a:rPr lang="en-US" altLang="zh-CN" sz="3200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找规律：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拟人修辞：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把物写成人的表情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把物写成人的品德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把物写成人的心情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把物写成人的动作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把物写成人的外貌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把物写成人的语言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2332990" y="2002155"/>
            <a:ext cx="6725285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第四课时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赏析美段品拟人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735400" y="91891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活动任务四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5330" y="2068195"/>
            <a:ext cx="1096835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大家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了解了拟人手法的分类规律后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我们就来赏一赏作家们为何如此垂爱此种手法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它到底有怎样的表达效果呢？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请结合三篇文章内容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聚焦拟人角度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写一段80―100字的赏析文字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并把它推荐给校广播站的</a:t>
            </a:r>
            <a:r>
              <a:rPr sz="32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“美文美语”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栏目。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学生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思考写作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老师巡视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10分钟后展示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对话共议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38530" y="1212850"/>
            <a:ext cx="105079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我选择的是</a:t>
            </a:r>
            <a:r>
              <a:rPr lang="zh-CN" altLang="en-US" sz="32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“小草偷偷地从土里钻出来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嫩嫩的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绿绿的。”这句话运用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拟人</a:t>
            </a:r>
            <a:r>
              <a:rPr lang="zh-CN" altLang="en-US" sz="32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的修辞手法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把物写成了人的情态和动作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“钻”</a:t>
            </a:r>
            <a:r>
              <a:rPr lang="zh-CN" altLang="en-US" sz="32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生动形象地写出春天来临时顶出地面的样子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表现了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顽强旺盛的生命力</a:t>
            </a:r>
            <a:r>
              <a:rPr lang="zh-CN" altLang="en-US" sz="32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；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“偷偷地”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则写出了小草萌发时不为人注意的情态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表现出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春到来时的悄无声息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作者对春草的喜爱和对春天到来的欣喜之情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530" y="4356735"/>
            <a:ext cx="105079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可以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紧扣情态和动作赏析。结尾可加一句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“值得推荐”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更完整。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84580" y="439420"/>
            <a:ext cx="990028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我选择的是“‘吹面不寒杨柳风’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不错的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像母亲的手抚摸着你</a:t>
            </a:r>
            <a:r>
              <a:rPr lang="zh-CN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。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”这一句使用了</a:t>
            </a:r>
            <a:r>
              <a:rPr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比喻和拟人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的修辞方法。将春风比作“母亲的手”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写出了</a:t>
            </a:r>
            <a:r>
              <a:rPr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春风的柔和温暖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。又</a:t>
            </a:r>
            <a:r>
              <a:rPr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将春风人格化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“抚摸”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生动形象地写出了</a:t>
            </a:r>
            <a:r>
              <a:rPr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春风拂面时给人的愉悦感受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。表达了</a:t>
            </a:r>
            <a:r>
              <a:rPr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作者对春风的赞美和对春天到来的喜悦的心情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4580" y="2907030"/>
            <a:ext cx="972629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我选择的是“最妙的是下点小雪呀。看吧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山上的矮松越发地青黑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树尖儿上顶着一髻儿白花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好像日本看护妇。山尖全白了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给蓝天镶上一道银边。”这句运用了</a:t>
            </a:r>
            <a:r>
              <a:rPr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比喻</a:t>
            </a:r>
            <a:r>
              <a:rPr lang="zh-CN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和</a:t>
            </a:r>
            <a:r>
              <a:rPr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拟人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手法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把白雪比作白花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把矮松顶上没有融化的雪的姿态比成日本看护妇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突出了娇俏可爱的秀美形象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；一个</a:t>
            </a:r>
            <a:r>
              <a:rPr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“镶”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字又赋予了白雪人的动作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生动形象地写出了</a:t>
            </a:r>
            <a:r>
              <a:rPr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薄雪覆盖下的小山的起伏连绵的特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点。笔调亲切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值得推荐</a:t>
            </a:r>
            <a:r>
              <a:rPr lang="zh-CN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。</a:t>
            </a:r>
            <a:endParaRPr lang="zh-CN" sz="3000" b="1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29335" y="655955"/>
            <a:ext cx="1016444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我选择“这样一道儿白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一道儿暗黄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给山们穿上一件带水纹的花衣。”“那点薄雪好像忽然害了羞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微微露出点粉色”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运用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比喻和拟人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手法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把整个山都比作了女性形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象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赋予了人的情态和动作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写出了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山的柔美与秀美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6135" y="2670175"/>
            <a:ext cx="1050734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《雨的四季》中也有比作女性形象的比喻拟人句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你再找找看？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9815" y="3429000"/>
            <a:ext cx="1021270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“雨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似乎也像出嫁生了孩子的妇人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显得端庄而沉静了。”“这雨的精灵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雨的公主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给南国城市和田野带来异常的蜜情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是它送给人们一年中最后的一份礼物。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”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也是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把雨比作女性形象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写出了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秋雨的端庄沉静美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与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冬雨的高贵典雅美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。所以笔调不同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但文字清新典雅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值得推荐。</a:t>
            </a:r>
            <a:endParaRPr lang="zh-CN" altLang="en-US" sz="3000" b="1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11575" y="1743145"/>
            <a:ext cx="10969200" cy="705600"/>
          </a:xfrm>
        </p:spPr>
        <p:txBody>
          <a:bodyPr>
            <a:normAutofit/>
          </a:bodyPr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【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学习任务群板块设计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】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5375" y="2579370"/>
            <a:ext cx="4798695" cy="2922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活动一：朗读美篇悟停连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活动二：积累美词辨风格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活动三：积累美段识拟人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活动四：赏析美段品拟人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活动五：静观美图描秋色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674370" y="1896110"/>
            <a:ext cx="11038840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ea typeface="宋体" panose="02010600030101010101" pitchFamily="2" charset="-122"/>
              </a:rPr>
              <a:t>这三篇文章都写</a:t>
            </a:r>
            <a:r>
              <a:rPr lang="zh-CN" sz="3200" b="1">
                <a:ea typeface="宋体" panose="02010600030101010101" pitchFamily="2" charset="-122"/>
              </a:rPr>
              <a:t>出了</a:t>
            </a:r>
            <a:r>
              <a:rPr sz="3200" b="1">
                <a:ea typeface="宋体" panose="02010600030101010101" pitchFamily="2" charset="-122"/>
              </a:rPr>
              <a:t>富有浓浓的人情味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写出了景物的独特美点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这就是一种无言之美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庄子说得好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sz="3200" b="1">
                <a:ea typeface="宋体" panose="02010600030101010101" pitchFamily="2" charset="-122"/>
              </a:rPr>
              <a:t>天地有大美而不言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我们要善于发掘自然真谛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提升我们的审美力和精神境界。</a:t>
            </a:r>
            <a:endParaRPr sz="3200" b="1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76935" y="327025"/>
            <a:ext cx="1003046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下面是老师的示范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同学们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以后写赏析文可以再灵活些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尽量脱离答题式的套路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灵动地写出自己的独到见解。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935" y="1422400"/>
            <a:ext cx="10437495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老师示例：</a:t>
            </a:r>
            <a:endParaRPr lang="zh-CN" altLang="en-US" sz="3000" b="1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  <a:p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《春》语言之美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修辞角度赏析</a:t>
            </a:r>
            <a:endParaRPr lang="zh-CN" altLang="en-US" sz="3000" b="1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  <a:p>
            <a:r>
              <a:rPr lang="zh-CN" altLang="en-US" sz="3000" b="1">
                <a:solidFill>
                  <a:schemeClr val="tx1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五幅图景蕴童趣</a:t>
            </a:r>
            <a:r>
              <a:rPr lang="zh-CN" altLang="zh-CN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优美语言引遐思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。柔和的春风“像母亲的手抚摸着你”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亲切的比喻写尽了春风的气韵神情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。“桃树、杏树、梨树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你不让我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我不让你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都开满了花赶趟儿”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生动的拟人写出了花儿竞相怒放的情态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蕴含浓浓童趣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；“像眼睛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像星星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还眨呀眨的”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精巧的比喻拟人写出了野花繁多细小明艳的特点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；“像牛毛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像花针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像细丝”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细腻的比喻排比写出了春雨细密闪亮的特点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；唯美的修辞运用把作者对春天的赞美之情生动细腻地展现出来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真是万物复苏春光里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百鸟欢唱绿色中啊！的确值得推荐。</a:t>
            </a:r>
            <a:endParaRPr lang="zh-CN" altLang="en-US" sz="3000" b="1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2332990" y="2002155"/>
            <a:ext cx="6725285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第五课时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静观美图描秋色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611575" y="101797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活动任务四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6290" y="1977390"/>
            <a:ext cx="11038840" cy="3353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000" b="1">
                <a:ea typeface="宋体" panose="02010600030101010101" pitchFamily="2" charset="-122"/>
              </a:rPr>
              <a:t>以下是新希望双语新校区的几张景物图片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ea typeface="宋体" panose="02010600030101010101" pitchFamily="2" charset="-122"/>
              </a:rPr>
              <a:t>根据你这段时间对校园美景的观察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ea typeface="宋体" panose="02010600030101010101" pitchFamily="2" charset="-122"/>
              </a:rPr>
              <a:t>选择一张图片写一段或介绍或描写景物的文字，表达对校园生活的喜爱赞美之情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ea typeface="宋体" panose="02010600030101010101" pitchFamily="2" charset="-122"/>
              </a:rPr>
              <a:t>向你刚刚分别不久的小学同学作个介绍。</a:t>
            </a:r>
            <a:endParaRPr lang="zh-CN" sz="3000" b="1"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ea typeface="宋体" panose="02010600030101010101" pitchFamily="2" charset="-122"/>
              </a:rPr>
              <a:t>      </a:t>
            </a:r>
            <a:r>
              <a:rPr lang="zh-CN" sz="3000" b="1">
                <a:ea typeface="宋体" panose="02010600030101010101" pitchFamily="2" charset="-122"/>
              </a:rPr>
              <a:t>要求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sz="3000" b="1">
                <a:ea typeface="宋体" panose="02010600030101010101" pitchFamily="2" charset="-122"/>
              </a:rPr>
              <a:t>句段中必须有一种修辞是拟人。字数</a:t>
            </a:r>
            <a:r>
              <a:rPr lang="zh-CN" sz="3000">
                <a:ea typeface="宋体" panose="02010600030101010101" pitchFamily="2" charset="-122"/>
              </a:rPr>
              <a:t>80</a:t>
            </a:r>
            <a:r>
              <a:rPr lang="zh-CN" sz="3000" b="1">
                <a:ea typeface="宋体" panose="02010600030101010101" pitchFamily="2" charset="-122"/>
              </a:rPr>
              <a:t>字左右。</a:t>
            </a:r>
            <a:endParaRPr lang="zh-CN" sz="3000"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(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学生先默读老师示例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然后选择图片深思写作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老师巡视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适时点拨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之后学生展示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师生互评</a:t>
            </a:r>
            <a:r>
              <a:rPr lang="en-US" sz="30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10615" y="1067435"/>
            <a:ext cx="989838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老师示例：</a:t>
            </a:r>
            <a:endParaRPr sz="3000" b="1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  <a:p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在新希望初中部德润楼走向德馨楼的花园通道处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高大威武地耸立着一个以红白色为主基调的地标雕塑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约两层楼高。分上下两部分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下层底座由一大一小两个石制同心圆面构成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雕刻着“走进新希望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成就新梦想”主题词。上层主体颇具艺术内涵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两支锃亮钢笔尖由一位激情四溢的钢制红色小人环握着直指蓝天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笔头衔接处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纸页相触的三本书横向凌空飞出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给人挥毫泼墨于天地之间的无限遐想。“恰同学少年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风华正茂；书生意气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挥斥方遒”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我想这也许就是别具匠心的设计者给予新希望双语学子的“希望之语”吧！</a:t>
            </a:r>
            <a:endParaRPr sz="3000" b="1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82980" y="1716405"/>
            <a:ext cx="1020572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瞧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疏落的阳光从笔尖流泻下来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中间竖立着一个铁制钢笔尖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笔尖上横飞着三本书。红衣钢制小人稳坐圆形底座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环绕笔尖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好像正握笔在书上圈点批注。我想这位地标设计师一定是对新希望学子寄予厚望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: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“胸藏文墨怀若谷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腹有诗书气自华”；“读万卷书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行万里路”。看！圆形底座上“希望之语”五个大字正反射着耀眼金光······</a:t>
            </a:r>
            <a:r>
              <a:rPr lang="en-US" sz="30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校园的地标雕塑</a:t>
            </a:r>
            <a:r>
              <a:rPr lang="en-US" sz="30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endParaRPr sz="3000" b="1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40130" y="1332230"/>
            <a:ext cx="1007110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种植在初中教学楼花园里的美人蕉姿态各异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性情不同。有的像小姑娘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一大早就已经精心打扮好了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但又不表现出来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把脸低下，对着地面，又用绿绿的小手把脸捂着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脸都通红了。有的则像天上的仙女下凡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大方地很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在阳光照耀下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尽情四溢着花香。看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蜜蜂和蝴蝶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就像喝了酒似的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在空中舞着翅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像某部落召开庆典活动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围着花转着华尔兹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哈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这花香连白云也似乎闻到了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要不然怎么会像只猫吃了猫薄荷似的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在蓝天地板上走来走去？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93495" y="1894205"/>
            <a:ext cx="948245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校园中的小雏菊别有一番风味。有的是亭亭玉立的少女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一动也不动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保持着自已优雅的身姿。闻一下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菊花淡淡地幽香一下子充斥着自已的鼻腔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令人目眩神迷；有的是热爱运动的学生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风一吹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个个随风跳起了舞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清晨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它们还做早操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瞧！那片花瓣上还有几颗晶莹的汗珠呢！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83005" y="1305560"/>
            <a:ext cx="988631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看！一排排清奇高大的银杏树耸立在那里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每天精神抖擞地挺腰收腹仰对蓝天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亲密对话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就像守护校园的卫士。别看她们刚刚移居新校区安家扎寨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树叶子们还像刚刚冒出的小脑袋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嫩嫩的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绿绿的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还好像正处于婴儿期呢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可身材却如此挺拔秀丽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真让人羡慕！它们还时不时地和地上的石竹花聊聊天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朝过路的师生打打招呼。树下的昆虫爬来爬去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把树挠得咯咯笑。五颜六色的蝴蝶飞来飞去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在树旁围着树舞着嗡嗡操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树都被它们转得头晕眼花了！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38835" y="848360"/>
            <a:ext cx="1019365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现在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我们来一个头脑风暴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从以下景物中选择一个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进行连续的拟人化描写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不少于两处。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清风    微雨    白云    柳枝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8365" y="2324735"/>
            <a:ext cx="1014412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示范：清风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轻盈地穿过明月松间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悠然漫步于辽阔原野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悄然而去。微雨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点洒在花间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静听花的呢喃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笑看春意满园。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8365" y="3339465"/>
            <a:ext cx="983615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白云姑娘们你不让我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我不让你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正在复活节上比试着自己新化的妆容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云霞拿出粉色的眼影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引来一片羡慕的目光。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8835" y="4455160"/>
            <a:ext cx="1013206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微雨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使唤着自己轻如燕的身手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从万米高空中优雅地蹦极而下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一会儿就消失得无影无踪。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2332990" y="2002155"/>
            <a:ext cx="6725285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第一课时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朗读美篇悟停连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735330" y="1520190"/>
            <a:ext cx="10968355" cy="1506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ea typeface="宋体" panose="02010600030101010101" pitchFamily="2" charset="-122"/>
              </a:rPr>
              <a:t>       </a:t>
            </a:r>
            <a:r>
              <a:rPr sz="3000" b="1">
                <a:ea typeface="宋体" panose="02010600030101010101" pitchFamily="2" charset="-122"/>
              </a:rPr>
              <a:t>柳枝小妹正在梳理自己的长发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ea typeface="宋体" panose="02010600030101010101" pitchFamily="2" charset="-122"/>
              </a:rPr>
              <a:t>还不时地在池塘边照个影儿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ea typeface="宋体" panose="02010600030101010101" pitchFamily="2" charset="-122"/>
              </a:rPr>
              <a:t>可是顽皮的风小弟飞快地跑过来故意捣乱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ea typeface="宋体" panose="02010600030101010101" pitchFamily="2" charset="-122"/>
              </a:rPr>
              <a:t>把柳小妹的美发揉成一团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ea typeface="宋体" panose="02010600030101010101" pitchFamily="2" charset="-122"/>
              </a:rPr>
              <a:t>柳小妹气得直跺脚。</a:t>
            </a:r>
            <a:endParaRPr sz="3000" b="1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5965" y="3429000"/>
            <a:ext cx="1079182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这一单元的三位大家风格轻逸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是最好的语言范本。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“万物静观犹自得”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希望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同学们从今天开始渐渐学会静观天地大美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带着春的希望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冬的温情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走向我们渐渐充盈的生命四季。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5400" y="91891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活动任务一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330" y="2068195"/>
            <a:ext cx="1033907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在学生通读三篇美文的基础上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本课时师生互动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学生再次选读三篇文章任一段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说说自己是如何处理重音停连的。之后在重要的朗读技能上老师做如下点拨：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82930" y="461645"/>
            <a:ext cx="3605530" cy="705485"/>
          </a:xfrm>
        </p:spPr>
        <p:txBody>
          <a:bodyPr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一、停顿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5825" y="1167765"/>
            <a:ext cx="106318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区分性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停顿示例：</a:t>
            </a:r>
            <a:endParaRPr lang="en-US" altLang="zh-CN" sz="32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0615" y="1849120"/>
            <a:ext cx="10182860" cy="189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刚起头儿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有的是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功夫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有的是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希望。</a:t>
            </a:r>
            <a:r>
              <a:rPr lang="zh-CN" altLang="en-US" sz="3000"/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说明很多</a:t>
            </a:r>
            <a:r>
              <a:rPr lang="zh-CN" altLang="en-US" sz="3000"/>
              <a:t>)</a:t>
            </a:r>
            <a:endParaRPr lang="zh-CN" altLang="en-US" sz="3000"/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刚起头儿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是功夫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是希望。</a:t>
            </a:r>
            <a:r>
              <a:rPr lang="zh-CN" altLang="en-US" sz="3000"/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说明功夫与希望是存在的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“有”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3000"/>
              <a:t>)</a:t>
            </a:r>
            <a:endParaRPr lang="zh-CN" altLang="en-US" sz="3000"/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07415" y="3667760"/>
            <a:ext cx="106318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呼应性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停顿示例：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110615" y="4359275"/>
            <a:ext cx="978789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小草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偷偷地从土里钻出来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嫩嫩的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绿绿的。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>
                <a:sym typeface="+mn-ea"/>
              </a:rPr>
              <a:t>(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“小草”是呼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停顿时间稍长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后面几个短语是应。“嫩嫩的”</a:t>
            </a:r>
            <a:r>
              <a:rPr lang="en-US" altLang="zh-CN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 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“绿绿的”之间的逗号停顿时间就要缩短。</a:t>
            </a:r>
            <a:r>
              <a:rPr lang="zh-CN" altLang="en-US" sz="3000">
                <a:sym typeface="+mn-ea"/>
              </a:rPr>
              <a:t>)</a:t>
            </a:r>
            <a:endParaRPr lang="zh-CN" altLang="en-US" sz="3000"/>
          </a:p>
        </p:txBody>
      </p:sp>
      <p:sp>
        <p:nvSpPr>
          <p:cNvPr id="7" name="文本框 6"/>
          <p:cNvSpPr txBox="1"/>
          <p:nvPr/>
        </p:nvSpPr>
        <p:spPr>
          <a:xfrm>
            <a:off x="3788410" y="1783080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45835" y="1783080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3398520" y="2482215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5629910" y="2463165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1791335" y="4238625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780415" y="1167130"/>
            <a:ext cx="106318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并列性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停顿示例：</a:t>
            </a:r>
            <a:endParaRPr lang="en-US" altLang="zh-CN" sz="32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0615" y="1849120"/>
            <a:ext cx="10182860" cy="2814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红的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像火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粉的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像霞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白的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像雪。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山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朗润起来了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涨起来了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太阳的脸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红起来了。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坐着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躺着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两个滚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踢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几脚球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赛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几趟跑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捉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几回迷藏。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>
                <a:sym typeface="+mn-ea"/>
              </a:rPr>
              <a:t>(</a:t>
            </a:r>
            <a:r>
              <a:rPr sz="3000" b="1"/>
              <a:t>“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坐着”“躺着”是中速运动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应并为一组停顿。“打两个滚”“踢几脚球”“赛几趟跑”“捉几回迷藏”可以放在一组并列停顿。</a:t>
            </a:r>
            <a:r>
              <a:rPr lang="zh-CN" altLang="en-US" sz="3000">
                <a:sym typeface="+mn-ea"/>
              </a:rPr>
              <a:t>)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1335" y="1849120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51885" y="1849120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1400175" y="2402205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4008755" y="2402205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5420995" y="1849120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7391400" y="2402205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129915" y="2955290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966335" y="3015615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6802755" y="3015615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8639175" y="2955290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3" grpId="0"/>
      <p:bldP spid="14" grpId="0"/>
      <p:bldP spid="3" grpId="0"/>
      <p:bldP spid="4" grpId="0"/>
      <p:bldP spid="6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80415" y="1167130"/>
            <a:ext cx="106318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强调性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停顿示例：</a:t>
            </a:r>
            <a:endParaRPr lang="en-US" altLang="zh-CN" sz="32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110615" y="1849120"/>
            <a:ext cx="10182860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盼望着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盼望着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东风来了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春天的脚步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近了。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/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读活运用拟人手法写出的东风</a:t>
            </a:r>
            <a:r>
              <a:rPr lang="zh-CN" altLang="en-US" sz="3000"/>
              <a:t>)</a:t>
            </a:r>
            <a:endParaRPr lang="zh-CN" altLang="en-US" sz="3000"/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就是冬天的济南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/>
              <a:t>(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“这”强调作者对“冬天”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这个特定季节里济南的总的观感</a:t>
            </a:r>
            <a:r>
              <a:rPr lang="zh-CN" altLang="en-US" sz="3000"/>
              <a:t>)</a:t>
            </a:r>
            <a:endParaRPr lang="zh-CN" altLang="en-US" sz="3000"/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7100570" y="1849120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426210" y="3005455"/>
            <a:ext cx="5892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5.xml><?xml version="1.0" encoding="utf-8"?>
<p:tagLst xmlns:p="http://schemas.openxmlformats.org/presentationml/2006/main">
  <p:tag name="KSO_WM_UNIT_PLACING_PICTURE_USER_VIEWPORT" val="{&quot;height&quot;:7296,&quot;width&quot;:12960}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2.xml><?xml version="1.0" encoding="utf-8"?>
<p:tagLst xmlns:p="http://schemas.openxmlformats.org/presentationml/2006/main">
  <p:tag name="COMMONDATA" val="eyJoZGlkIjoiZjM1MDU3MjRkMGIzNjliNDRhNmZhZDFlNDFkYmY5MmUifQ=="/>
  <p:tag name="KSO_WPP_MARK_KEY" val="25f27683-bcd7-418b-a8c0-ad7b609c7a88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7538</Words>
  <Application>WPS 演示</Application>
  <PresentationFormat>宽屏</PresentationFormat>
  <Paragraphs>382</Paragraphs>
  <Slides>50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3" baseType="lpstr">
      <vt:lpstr>Arial</vt:lpstr>
      <vt:lpstr>宋体</vt:lpstr>
      <vt:lpstr>Wingdings</vt:lpstr>
      <vt:lpstr>Wingdings</vt:lpstr>
      <vt:lpstr>楷体</vt:lpstr>
      <vt:lpstr>SimSun-ExtB</vt:lpstr>
      <vt:lpstr>楷体_GB2312</vt:lpstr>
      <vt:lpstr>新宋体</vt:lpstr>
      <vt:lpstr>微软雅黑</vt:lpstr>
      <vt:lpstr>Arial Unicode MS</vt:lpstr>
      <vt:lpstr>Calibri</vt:lpstr>
      <vt:lpstr>黑体</vt:lpstr>
      <vt:lpstr>Office 主题​​</vt:lpstr>
      <vt:lpstr>PowerPoint 演示文稿</vt:lpstr>
      <vt:lpstr>【单元核心素养目标】</vt:lpstr>
      <vt:lpstr>PowerPoint 演示文稿</vt:lpstr>
      <vt:lpstr>【学习任务群板块设计】</vt:lpstr>
      <vt:lpstr>PowerPoint 演示文稿</vt:lpstr>
      <vt:lpstr>活动任务一</vt:lpstr>
      <vt:lpstr>一、停顿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二、连接</vt:lpstr>
      <vt:lpstr>PowerPoint 演示文稿</vt:lpstr>
      <vt:lpstr>三、重音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活动任务二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活动任务三</vt:lpstr>
      <vt:lpstr>第一组： 1.一切都像刚睡醒的样子,欣欣然张开了眼,山朗润起来了,水涨起来了,太阳的脸红起来了。 2.等到快日落的时候,微黄的阳光斜射在山腰上,那点儿薄雪好像忽然害了羞,微微露出点儿粉色。</vt:lpstr>
      <vt:lpstr>第三组： 1.野花遍地是：杂样儿,有名字的,没名字的,散在草丛里,像眼睛,像星星,还眨呀眨的。 2.“吹面不寒杨柳风”,不错的,像母亲的手抚摸着你。 3.春天像小姑娘,花枝招展的,笑着,走着。</vt:lpstr>
      <vt:lpstr>第四组： 1.最妙的是下点儿小雪呀。看吧,山上的矮松越发的青黑。树尖儿上顶着一髻儿白花,好像日本看护妇。 2.看着看着,这件花衣好像被风儿吹动,叫你希望看见一点儿更美的山的肌肤。 3.山坡上有的地方雪厚点儿,有的地方草色还露着；这样,一道儿白,一道儿暗黄,给山们穿上一件带水纹的花衣。</vt:lpstr>
      <vt:lpstr>第五组： 1.天儿越晴,水藻越绿,就凭这些绿的精神,水也不忍得冻上；况且那些长枝的垂柳还要在水里照个影儿呢。   2.这一圈小山在冬天特别可爱,好像是把济南放在一个小摇篮里,他们全安静不动地低声地说：“你们放心吧,这儿准保暖和。” </vt:lpstr>
      <vt:lpstr>PowerPoint 演示文稿</vt:lpstr>
      <vt:lpstr>PowerPoint 演示文稿</vt:lpstr>
      <vt:lpstr>活动任务四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活动任务四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黄红政</cp:lastModifiedBy>
  <cp:revision>238</cp:revision>
  <dcterms:created xsi:type="dcterms:W3CDTF">2019-06-19T02:08:00Z</dcterms:created>
  <dcterms:modified xsi:type="dcterms:W3CDTF">2023-01-22T11:28:16Z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227307B5838E4BFABFF27BEE72AF59D5</vt:lpwstr>
  </property>
</Properties>
</file>