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3"/>
  </p:notesMasterIdLst>
  <p:sldIdLst>
    <p:sldId id="256" r:id="rId2"/>
    <p:sldId id="390" r:id="rId3"/>
    <p:sldId id="391" r:id="rId4"/>
    <p:sldId id="392" r:id="rId5"/>
    <p:sldId id="393" r:id="rId6"/>
    <p:sldId id="394" r:id="rId7"/>
    <p:sldId id="395" r:id="rId8"/>
    <p:sldId id="396" r:id="rId9"/>
    <p:sldId id="397" r:id="rId10"/>
    <p:sldId id="398" r:id="rId11"/>
    <p:sldId id="399" r:id="rId12"/>
    <p:sldId id="400" r:id="rId13"/>
    <p:sldId id="401" r:id="rId14"/>
    <p:sldId id="402" r:id="rId15"/>
    <p:sldId id="403" r:id="rId16"/>
    <p:sldId id="404" r:id="rId17"/>
    <p:sldId id="405" r:id="rId18"/>
    <p:sldId id="406" r:id="rId19"/>
    <p:sldId id="407" r:id="rId20"/>
    <p:sldId id="408" r:id="rId21"/>
    <p:sldId id="409" r:id="rId22"/>
    <p:sldId id="410" r:id="rId23"/>
    <p:sldId id="411" r:id="rId24"/>
    <p:sldId id="412" r:id="rId25"/>
    <p:sldId id="413" r:id="rId26"/>
    <p:sldId id="414" r:id="rId27"/>
    <p:sldId id="415" r:id="rId28"/>
    <p:sldId id="416" r:id="rId29"/>
    <p:sldId id="417" r:id="rId30"/>
    <p:sldId id="418" r:id="rId31"/>
    <p:sldId id="419" r:id="rId32"/>
    <p:sldId id="420" r:id="rId33"/>
    <p:sldId id="421" r:id="rId34"/>
    <p:sldId id="422" r:id="rId35"/>
    <p:sldId id="423" r:id="rId36"/>
    <p:sldId id="424" r:id="rId37"/>
    <p:sldId id="425" r:id="rId38"/>
    <p:sldId id="426" r:id="rId39"/>
    <p:sldId id="427" r:id="rId40"/>
    <p:sldId id="428" r:id="rId41"/>
    <p:sldId id="429" r:id="rId42"/>
    <p:sldId id="430" r:id="rId43"/>
    <p:sldId id="431" r:id="rId44"/>
    <p:sldId id="432" r:id="rId45"/>
    <p:sldId id="433" r:id="rId46"/>
    <p:sldId id="434" r:id="rId47"/>
    <p:sldId id="435" r:id="rId48"/>
    <p:sldId id="436" r:id="rId49"/>
    <p:sldId id="437" r:id="rId50"/>
    <p:sldId id="438" r:id="rId51"/>
    <p:sldId id="439" r:id="rId52"/>
  </p:sldIdLst>
  <p:sldSz cx="12190413" cy="6858000"/>
  <p:notesSz cx="6858000" cy="9144000"/>
  <p:custDataLst>
    <p:tags r:id="rId54"/>
  </p:custDataLst>
  <p:defaultTextStyle>
    <a:defPPr>
      <a:defRPr lang="zh-CN"/>
    </a:defPPr>
    <a:lvl1pPr marL="0" indent="0" algn="l" defTabSz="914400" rtl="0" eaLnBrk="1" fontAlgn="base" hangingPunct="1">
      <a:lnSpc>
        <a:spcPct val="100000"/>
      </a:lnSpc>
      <a:spcBef>
        <a:spcPct val="0"/>
      </a:spcBef>
      <a:spcAft>
        <a:spcPct val="0"/>
      </a:spcAft>
      <a:buClrTx/>
      <a:buSzTx/>
      <a:buFontTx/>
      <a:buNone/>
      <a:defRPr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sz="2400" b="1" i="0" u="none" baseline="0">
        <a:solidFill>
          <a:schemeClr val="tx1"/>
        </a:solidFill>
        <a:latin typeface="Times New Roman" pitchFamily="18" charset="0"/>
        <a:ea typeface="宋体" pitchFamily="2" charset="-122"/>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107" d="100"/>
          <a:sy n="107" d="100"/>
        </p:scale>
        <p:origin x="-678" y="-84"/>
      </p:cViewPr>
      <p:guideLst>
        <p:guide orient="horz" pos="2160"/>
        <p:guide pos="3839"/>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页眉占位符 23553"/>
          <p:cNvSpPr>
            <a:spLocks noGrp="1"/>
          </p:cNvSpPr>
          <p:nvPr>
            <p:ph type="hdr" sz="quarter" idx="4294967295"/>
          </p:nvPr>
        </p:nvSpPr>
        <p:spPr>
          <a:xfrm>
            <a:off x="0" y="0"/>
            <a:ext cx="2971800" cy="457200"/>
          </a:xfrm>
          <a:prstGeom prst="rect">
            <a:avLst/>
          </a:prstGeom>
          <a:noFill/>
          <a:ln w="9525">
            <a:noFill/>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2400" b="1" i="0" u="none" kern="1200" baseline="0">
                <a:solidFill>
                  <a:schemeClr val="tx1"/>
                </a:solidFill>
                <a:latin typeface="Times New Roman" pitchFamily="18"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2400" b="1" i="0" u="none" kern="1200" baseline="0">
                <a:solidFill>
                  <a:schemeClr val="tx1"/>
                </a:solidFill>
                <a:latin typeface="Times New Roman" pitchFamily="18"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2400" b="1" i="0" u="none" kern="1200" baseline="0">
                <a:solidFill>
                  <a:schemeClr val="tx1"/>
                </a:solidFill>
                <a:latin typeface="Times New Roman" pitchFamily="18"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2400" b="1" i="0" u="none" kern="1200" baseline="0">
                <a:solidFill>
                  <a:schemeClr val="tx1"/>
                </a:solidFill>
                <a:latin typeface="Times New Roman" pitchFamily="18"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sz="2400" b="1" i="0" u="none" kern="1200" baseline="0">
                <a:solidFill>
                  <a:schemeClr val="tx1"/>
                </a:solidFill>
                <a:latin typeface="Times New Roman" pitchFamily="18"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sz="2400" b="1" i="0" u="none" kern="1200" baseline="0">
                <a:solidFill>
                  <a:schemeClr val="tx1"/>
                </a:solidFill>
                <a:latin typeface="Times New Roman" pitchFamily="18"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sz="2400" b="1" i="0" u="none" kern="1200" baseline="0">
                <a:solidFill>
                  <a:schemeClr val="tx1"/>
                </a:solidFill>
                <a:latin typeface="Times New Roman" pitchFamily="18"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sz="2400" b="1" i="0" u="none" kern="1200" baseline="0">
                <a:solidFill>
                  <a:schemeClr val="tx1"/>
                </a:solidFill>
                <a:latin typeface="Times New Roman" pitchFamily="18" charset="0"/>
                <a:ea typeface="宋体" pitchFamily="2" charset="-122"/>
                <a:cs typeface="+mn-cs"/>
              </a:defRPr>
            </a:lvl9pPr>
          </a:lstStyle>
          <a:p>
            <a:pPr lvl="0"/>
            <a:endParaRPr lang="zh-CN" altLang="en-US" sz="1200" b="0"/>
          </a:p>
        </p:txBody>
      </p:sp>
      <p:sp>
        <p:nvSpPr>
          <p:cNvPr id="12291" name="日期占位符 23554"/>
          <p:cNvSpPr>
            <a:spLocks noGrp="1"/>
          </p:cNvSpPr>
          <p:nvPr>
            <p:ph type="dt" idx="1"/>
          </p:nvPr>
        </p:nvSpPr>
        <p:spPr>
          <a:xfrm>
            <a:off x="3884613" y="0"/>
            <a:ext cx="2971800" cy="45720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endParaRPr lang="zh-CN" altLang="en-US" sz="1200" b="0"/>
          </a:p>
        </p:txBody>
      </p:sp>
      <p:sp>
        <p:nvSpPr>
          <p:cNvPr id="12292" name="幻灯片图像占位符 23555"/>
          <p:cNvSpPr>
            <a:spLocks noGrp="1" noRot="1" noChangeAspect="1" noTextEdit="1"/>
          </p:cNvSpPr>
          <p:nvPr>
            <p:ph type="sldImg" idx="2"/>
          </p:nvPr>
        </p:nvSpPr>
        <p:spPr>
          <a:xfrm>
            <a:off x="382588" y="685800"/>
            <a:ext cx="6092825" cy="3429000"/>
          </a:xfrm>
          <a:prstGeom prst="rect">
            <a:avLst/>
          </a:prstGeom>
          <a:noFill/>
          <a:ln>
            <a:solidFill>
              <a:prstClr val="black"/>
            </a:solidFill>
            <a:miter lim="800000"/>
          </a:ln>
        </p:spPr>
      </p:sp>
      <p:sp>
        <p:nvSpPr>
          <p:cNvPr id="12293" name="文本占位符 23556"/>
          <p:cNvSpPr>
            <a:spLocks noGrp="1"/>
          </p:cNvSpPr>
          <p:nvPr>
            <p:ph type="body" sz="quarter" idx="3"/>
          </p:nvPr>
        </p:nvSpPr>
        <p:spPr>
          <a:xfrm>
            <a:off x="685800" y="4343400"/>
            <a:ext cx="5486400" cy="4114800"/>
          </a:xfrm>
          <a:prstGeom prst="rect">
            <a:avLst/>
          </a:prstGeom>
          <a:noFill/>
          <a:ln>
            <a:noFill/>
            <a:miter lim="800000"/>
          </a:ln>
        </p:spPr>
        <p:txBody>
          <a:bodyPr anchor="t" anchorCtr="0"/>
          <a:lstStyle>
            <a:lvl1pPr marL="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itchFamily="34" charset="0"/>
                <a:ea typeface="宋体" pitchFamily="2" charset="-122"/>
              </a:defRPr>
            </a:lvl1pPr>
            <a:lvl2pPr marL="4572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itchFamily="34" charset="0"/>
                <a:ea typeface="宋体" pitchFamily="2" charset="-122"/>
              </a:defRPr>
            </a:lvl2pPr>
            <a:lvl3pPr marL="9144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itchFamily="34" charset="0"/>
                <a:ea typeface="宋体" pitchFamily="2" charset="-122"/>
              </a:defRPr>
            </a:lvl3pPr>
            <a:lvl4pPr marL="13716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itchFamily="34" charset="0"/>
                <a:ea typeface="宋体" pitchFamily="2" charset="-122"/>
              </a:defRPr>
            </a:lvl4pPr>
            <a:lvl5pPr marL="1828800" indent="0" algn="l" defTabSz="914400" rtl="0" eaLnBrk="1" fontAlgn="base" hangingPunct="1">
              <a:lnSpc>
                <a:spcPct val="100000"/>
              </a:lnSpc>
              <a:spcBef>
                <a:spcPct val="30000"/>
              </a:spcBef>
              <a:spcAft>
                <a:spcPct val="0"/>
              </a:spcAft>
              <a:buClrTx/>
              <a:buSzTx/>
              <a:buFontTx/>
              <a:buNone/>
              <a:defRPr lang="zh-CN" altLang="en-US" sz="1200" b="0" i="0" u="none" baseline="0">
                <a:solidFill>
                  <a:schemeClr val="tx1"/>
                </a:solidFill>
                <a:latin typeface="Arial" pitchFamily="34" charset="0"/>
                <a:ea typeface="宋体" pitchFamily="2" charset="-122"/>
              </a:defRPr>
            </a:lvl5pPr>
          </a:lstStyle>
          <a:p>
            <a:pPr lvl="0"/>
            <a:r>
              <a:t>单击此处编辑母版文本样式</a:t>
            </a:r>
          </a:p>
          <a:p>
            <a:pPr lvl="1"/>
            <a:r>
              <a:t>第二级</a:t>
            </a:r>
          </a:p>
          <a:p>
            <a:pPr lvl="2"/>
            <a:r>
              <a:t>第三级</a:t>
            </a:r>
          </a:p>
          <a:p>
            <a:pPr lvl="3"/>
            <a:r>
              <a:t>第四级</a:t>
            </a:r>
          </a:p>
          <a:p>
            <a:pPr lvl="4"/>
            <a:r>
              <a:t>第五级</a:t>
            </a:r>
          </a:p>
        </p:txBody>
      </p:sp>
      <p:sp>
        <p:nvSpPr>
          <p:cNvPr id="12294" name="页脚占位符 23557"/>
          <p:cNvSpPr>
            <a:spLocks noGrp="1"/>
          </p:cNvSpPr>
          <p:nvPr>
            <p:ph type="ftr" sz="quarter" idx="4"/>
          </p:nvPr>
        </p:nvSpPr>
        <p:spPr>
          <a:xfrm>
            <a:off x="0" y="8685213"/>
            <a:ext cx="2971800" cy="457200"/>
          </a:xfrm>
          <a:prstGeom prst="rect">
            <a:avLst/>
          </a:prstGeom>
          <a:noFill/>
          <a:ln w="9525">
            <a:noFill/>
          </a:ln>
        </p:spPr>
        <p:txBody>
          <a:bodyPr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200" b="0"/>
          </a:p>
        </p:txBody>
      </p:sp>
      <p:sp>
        <p:nvSpPr>
          <p:cNvPr id="12295" name="灯片编号占位符 23558"/>
          <p:cNvSpPr>
            <a:spLocks noGrp="1"/>
          </p:cNvSpPr>
          <p:nvPr>
            <p:ph type="sldNum" sz="quarter" idx="5"/>
          </p:nvPr>
        </p:nvSpPr>
        <p:spPr>
          <a:xfrm>
            <a:off x="3884613" y="8685213"/>
            <a:ext cx="2971800" cy="457200"/>
          </a:xfrm>
          <a:prstGeom prst="rect">
            <a:avLst/>
          </a:prstGeom>
          <a:noFill/>
          <a:ln w="9525">
            <a:noFill/>
          </a:ln>
        </p:spPr>
        <p:txBody>
          <a:bodyPr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A3EB5DB5-5067-4EF5-8AB9-6815A942016D}" type="slidenum">
              <a:rPr lang="zh-CN" altLang="en-US" sz="1200" b="0"/>
              <a:t>‹#›</a:t>
            </a:fld>
            <a:endParaRPr lang="zh-CN" altLang="en-US" sz="1200" b="0"/>
          </a:p>
        </p:txBody>
      </p:sp>
    </p:spTree>
    <p:extLst>
      <p:ext uri="{BB962C8B-B14F-4D97-AF65-F5344CB8AC3E}">
        <p14:creationId xmlns:p14="http://schemas.microsoft.com/office/powerpoint/2010/main" val="1010444579"/>
      </p:ext>
    </p:extLst>
  </p:cSld>
  <p:clrMap bg1="lt1" tx1="dk1" bg2="lt2" tx2="dk2" accent1="accent1" accent2="accent2" accent3="accent3" accent4="accent4" accent5="accent5" accent6="accent6" hlink="hlink" folHlink="folHlink"/>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41" y="1122363"/>
            <a:ext cx="9143048" cy="2387600"/>
          </a:xfrm>
        </p:spPr>
        <p:txBody>
          <a:bodyPr anchor="b"/>
          <a:lstStyle>
            <a:lvl1pPr algn="ctr">
              <a:defRPr sz="60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3841" y="3602038"/>
            <a:ext cx="9143048"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199765" indent="0" algn="ctr">
              <a:buNone/>
              <a:defRPr sz="1600"/>
            </a:lvl8pPr>
            <a:lvl9pPr marL="3656965" indent="0" algn="ctr">
              <a:buNone/>
              <a:defRPr sz="1600"/>
            </a:lvl9pPr>
          </a:lstStyle>
          <a:p>
            <a:pPr fontAlgn="base"/>
            <a:r>
              <a:rPr lang="zh-CN" altLang="en-US" strike="noStrike" noProof="1" smtClean="0"/>
              <a:t>单击此处编辑母版副标题样式</a:t>
            </a:r>
            <a:endParaRPr lang="zh-CN" altLang="en-US" strike="noStrike" noProof="1"/>
          </a:p>
        </p:txBody>
      </p:sp>
      <p:sp>
        <p:nvSpPr>
          <p:cNvPr id="4" name="日期占位符 1027"/>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fld id="{CAA593B6-2256-4958-8A73-13FA80C6E9CA}" type="datetime1">
              <a:rPr lang="zh-CN" altLang="en-US" sz="1400" b="0">
                <a:latin typeface="Arial" pitchFamily="34" charset="0"/>
              </a:rPr>
              <a:t>2022/3/15</a:t>
            </a:fld>
            <a:endParaRPr lang="zh-CN" altLang="en-US" sz="1400" b="0">
              <a:latin typeface="Arial" pitchFamily="34" charset="0"/>
            </a:endParaRPr>
          </a:p>
        </p:txBody>
      </p:sp>
      <p:sp>
        <p:nvSpPr>
          <p:cNvPr id="5" name="页脚占位符 1028"/>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6" name="灯片编号占位符 1029"/>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F80F028C-E723-4B88-82B2-C117E06B4E5C}"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10244" name="日期占位符 3"/>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10245" name="页脚占位符 4"/>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10246" name="灯片编号占位符 5"/>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FA5B5AEF-BD02-47E1-9B68-412C7BEA4E8E}"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10" y="274638"/>
            <a:ext cx="2742803"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69407"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11268" name="日期占位符 3"/>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11269" name="页脚占位符 4"/>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11270" name="灯片编号占位符 5"/>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4DE0A5AF-BC1B-4C23-B33A-70CA836A506E}"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2052" name="日期占位符 3"/>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2053" name="页脚占位符 4"/>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2054" name="灯片编号占位符 5"/>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657B99E2-671B-45F8-80B9-E1D70FFFF3ED}"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63" y="1709738"/>
            <a:ext cx="10514505" cy="2852737"/>
          </a:xfrm>
        </p:spPr>
        <p:txBody>
          <a:bodyPr anchor="b"/>
          <a:lstStyle>
            <a:lvl1pPr>
              <a:defRPr sz="60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763" y="4589463"/>
            <a:ext cx="1051450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fontAlgn="base"/>
            <a:r>
              <a:rPr lang="zh-CN" altLang="en-US" strike="noStrike" noProof="1" smtClean="0"/>
              <a:t>单击此处编辑母版文本样式</a:t>
            </a:r>
          </a:p>
        </p:txBody>
      </p:sp>
      <p:sp>
        <p:nvSpPr>
          <p:cNvPr id="3076" name="日期占位符 3"/>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3077" name="页脚占位符 4"/>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3078" name="灯片编号占位符 5"/>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19CF2832-C3C7-4B05-B31F-F516AB5F2F9D}"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7589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4919" y="1600200"/>
            <a:ext cx="537589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100" name="日期占位符 4"/>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4101" name="页脚占位符 5"/>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4102" name="灯片编号占位符 6"/>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BC7AFD18-3B8A-4DE6-BA6C-3BE522044C4C}"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01" y="365125"/>
            <a:ext cx="10514505"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650" y="1778438"/>
            <a:ext cx="487306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1186650" y="2665379"/>
            <a:ext cx="487306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286" y="1778438"/>
            <a:ext cx="489706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199765" indent="0">
              <a:buNone/>
              <a:defRPr sz="1800"/>
            </a:lvl8pPr>
            <a:lvl9pPr marL="3656965" indent="0">
              <a:buNone/>
              <a:defRPr sz="180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6256286" y="2665379"/>
            <a:ext cx="489706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124" name="日期占位符 6"/>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5125" name="页脚占位符 7"/>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5126" name="灯片编号占位符 8"/>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B6E00E55-69FC-41BB-B0AF-B92B0AECAC0A}"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6148" name="日期占位符 2"/>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6149" name="页脚占位符 3"/>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6150" name="灯片编号占位符 4"/>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A58AABB8-C0CD-444C-A140-E61816C486E6}"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7172" name="日期占位符 1"/>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7173" name="页脚占位符 2"/>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7174" name="灯片编号占位符 3"/>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74B05B5A-F701-44A9-9C9B-D5228F53080F}"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200"/>
            <a:ext cx="3931827"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2648" y="987425"/>
            <a:ext cx="617155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01" y="2057400"/>
            <a:ext cx="393182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199765" indent="0">
              <a:buNone/>
              <a:defRPr sz="1000"/>
            </a:lvl8pPr>
            <a:lvl9pPr marL="3656965" indent="0">
              <a:buNone/>
              <a:defRPr sz="1000"/>
            </a:lvl9pPr>
          </a:lstStyle>
          <a:p>
            <a:pPr lvl="0" fontAlgn="base"/>
            <a:r>
              <a:rPr lang="zh-CN" altLang="en-US" strike="noStrike" noProof="1" smtClean="0"/>
              <a:t>单击此处编辑母版文本样式</a:t>
            </a:r>
          </a:p>
        </p:txBody>
      </p:sp>
      <p:sp>
        <p:nvSpPr>
          <p:cNvPr id="8196" name="日期占位符 4"/>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8197" name="页脚占位符 5"/>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8198" name="灯片编号占位符 6"/>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55EC04AD-4012-4474-AE12-C95974878679}"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01" y="457200"/>
            <a:ext cx="4164915" cy="1600200"/>
          </a:xfrm>
        </p:spPr>
        <p:txBody>
          <a:bodyPr anchor="b"/>
          <a:lstStyle>
            <a:lvl1pPr>
              <a:defRPr sz="32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2648" y="457201"/>
            <a:ext cx="6171557"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199765" indent="0">
              <a:buNone/>
              <a:defRPr sz="2000"/>
            </a:lvl8pPr>
            <a:lvl9pPr marL="3656965" indent="0">
              <a:buNone/>
              <a:defRPr sz="2000"/>
            </a:lvl9pPr>
          </a:lstStyle>
          <a:p>
            <a:pPr fontAlgn="base"/>
            <a:endParaRPr lang="zh-CN" altLang="en-US" strike="noStrike" noProof="1"/>
          </a:p>
        </p:txBody>
      </p:sp>
      <p:sp>
        <p:nvSpPr>
          <p:cNvPr id="4" name="文本占位符 3"/>
          <p:cNvSpPr>
            <a:spLocks noGrp="1"/>
          </p:cNvSpPr>
          <p:nvPr>
            <p:ph type="body" sz="half" idx="2"/>
          </p:nvPr>
        </p:nvSpPr>
        <p:spPr>
          <a:xfrm>
            <a:off x="839701" y="2057400"/>
            <a:ext cx="4164915"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199765" indent="0">
              <a:buNone/>
              <a:defRPr sz="1400"/>
            </a:lvl8pPr>
            <a:lvl9pPr marL="3656965" indent="0">
              <a:buNone/>
              <a:defRPr sz="1400"/>
            </a:lvl9pPr>
          </a:lstStyle>
          <a:p>
            <a:pPr lvl="0" fontAlgn="base"/>
            <a:r>
              <a:rPr lang="zh-CN" altLang="en-US" strike="noStrike" noProof="1" smtClean="0"/>
              <a:t>单击此处编辑母版文本样式</a:t>
            </a:r>
          </a:p>
        </p:txBody>
      </p:sp>
      <p:sp>
        <p:nvSpPr>
          <p:cNvPr id="9220" name="日期占位符 4"/>
          <p:cNvSpPr>
            <a:spLocks noGrp="1"/>
          </p:cNvSpPr>
          <p:nvPr>
            <p:ph type="dt" sz="half" idx="10"/>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endParaRPr lang="zh-CN" altLang="en-US" sz="1400" b="0">
              <a:latin typeface="Arial" pitchFamily="34" charset="0"/>
            </a:endParaRPr>
          </a:p>
        </p:txBody>
      </p:sp>
      <p:sp>
        <p:nvSpPr>
          <p:cNvPr id="9221" name="页脚占位符 5"/>
          <p:cNvSpPr>
            <a:spLocks noGrp="1"/>
          </p:cNvSpPr>
          <p:nvPr>
            <p:ph type="ftr" sz="quarter" idx="11"/>
          </p:nvPr>
        </p:nvSpPr>
        <p:spPr>
          <a:xfrm>
            <a:off x="4165600" y="6245225"/>
            <a:ext cx="3859213"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9222" name="灯片编号占位符 6"/>
          <p:cNvSpPr>
            <a:spLocks noGrp="1"/>
          </p:cNvSpPr>
          <p:nvPr>
            <p:ph type="sldNum" sz="quarter" idx="12"/>
          </p:nvPr>
        </p:nvSpPr>
        <p:spPr>
          <a:xfrm>
            <a:off x="8736013"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40B039EF-44BF-408C-9CBA-ADC51DC1ABF8}" type="slidenum">
              <a:rPr lang="zh-CN" altLang="en-US" sz="1400" b="0">
                <a:latin typeface="Arial" pitchFamily="34" charset="0"/>
              </a:rPr>
              <a:t>‹#›</a:t>
            </a:fld>
            <a:endParaRPr lang="zh-CN" altLang="en-US" sz="1400" b="0">
              <a:latin typeface="Arial" pitchFamily="34"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file:///D:\qq&#25991;&#20214;\712321467\Image\C2C\Image2\%7b75232B38-A165-1FB7-499C-2E1C792CACB5%7d.png"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idx="4294967295"/>
          </p:nvPr>
        </p:nvSpPr>
        <p:spPr>
          <a:xfrm>
            <a:off x="609600" y="274638"/>
            <a:ext cx="10971213" cy="1143000"/>
          </a:xfrm>
          <a:prstGeom prst="rect">
            <a:avLst/>
          </a:prstGeom>
          <a:noFill/>
          <a:ln>
            <a:noFill/>
            <a:miter lim="800000"/>
          </a:ln>
        </p:spPr>
        <p:txBody>
          <a:bodyPr anchor="ctr" anchorCtr="0"/>
          <a:lstStyle>
            <a:lvl1pPr marL="0" lvl="0" indent="0" algn="ctr" defTabSz="914400" rtl="0" eaLnBrk="1" fontAlgn="base" latinLnBrk="0" hangingPunct="1">
              <a:lnSpc>
                <a:spcPct val="100000"/>
              </a:lnSpc>
              <a:spcBef>
                <a:spcPct val="0"/>
              </a:spcBef>
              <a:spcAft>
                <a:spcPct val="0"/>
              </a:spcAft>
              <a:buClrTx/>
              <a:buSzTx/>
              <a:buFontTx/>
              <a:buNone/>
              <a:defRPr lang="zh-CN" altLang="en-US" sz="4400" b="0" i="0" u="none" kern="1200" baseline="0">
                <a:solidFill>
                  <a:schemeClr val="tx2"/>
                </a:solidFill>
                <a:latin typeface="Arial" pitchFamily="34" charset="0"/>
                <a:ea typeface="宋体" pitchFamily="2" charset="-122"/>
                <a:cs typeface="+mj-cs"/>
              </a:defRPr>
            </a:lvl1pPr>
          </a:lstStyle>
          <a:p>
            <a:pPr lvl="0"/>
            <a:r>
              <a:t>单击此处编辑母版标题样式</a:t>
            </a:r>
          </a:p>
        </p:txBody>
      </p:sp>
      <p:sp>
        <p:nvSpPr>
          <p:cNvPr id="1027" name="文本占位符 1026"/>
          <p:cNvSpPr>
            <a:spLocks noGrp="1"/>
          </p:cNvSpPr>
          <p:nvPr>
            <p:ph type="body" idx="1"/>
          </p:nvPr>
        </p:nvSpPr>
        <p:spPr>
          <a:xfrm>
            <a:off x="609600" y="1600200"/>
            <a:ext cx="10971213" cy="4525963"/>
          </a:xfrm>
          <a:prstGeom prst="rect">
            <a:avLst/>
          </a:prstGeom>
          <a:noFill/>
          <a:ln>
            <a:noFill/>
            <a:miter lim="800000"/>
          </a:ln>
        </p:spPr>
        <p:txBody>
          <a:bodyPr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lang="zh-CN" altLang="en-US"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lang="zh-CN" altLang="en-US"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lang="zh-CN" altLang="en-US"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lang="zh-CN" altLang="en-US"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lang="zh-CN" altLang="en-US" sz="2000" b="0" i="0" u="none" kern="1200" baseline="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fld id="{CAA593B6-2256-4958-8A73-13FA80C6E9CA}" type="datetime1">
              <a:rPr lang="zh-CN" altLang="en-US" sz="1400" b="0">
                <a:latin typeface="Arial" pitchFamily="34" charset="0"/>
              </a:rPr>
              <a:t>2022/3/15</a:t>
            </a:fld>
            <a:endParaRPr lang="zh-CN" altLang="en-US" sz="1400" b="0">
              <a:latin typeface="Arial" pitchFamily="34" charset="0"/>
            </a:endParaRPr>
          </a:p>
        </p:txBody>
      </p:sp>
      <p:sp>
        <p:nvSpPr>
          <p:cNvPr id="1029" name="页脚占位符 1028"/>
          <p:cNvSpPr>
            <a:spLocks noGrp="1"/>
          </p:cNvSpPr>
          <p:nvPr>
            <p:ph type="ftr" sz="quarter" idx="3"/>
          </p:nvPr>
        </p:nvSpPr>
        <p:spPr>
          <a:xfrm>
            <a:off x="4165600" y="6245225"/>
            <a:ext cx="3859213" cy="476250"/>
          </a:xfrm>
          <a:prstGeom prst="rect">
            <a:avLst/>
          </a:prstGeom>
          <a:noFill/>
          <a:ln w="9525">
            <a:noFill/>
          </a:ln>
        </p:spPr>
        <p:txBody>
          <a:bodyPr anchor="t"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endParaRPr lang="zh-CN" altLang="en-US" sz="1400" b="0">
              <a:latin typeface="Arial" pitchFamily="34" charset="0"/>
            </a:endParaRPr>
          </a:p>
        </p:txBody>
      </p:sp>
      <p:sp>
        <p:nvSpPr>
          <p:cNvPr id="1030" name="灯片编号占位符 1029"/>
          <p:cNvSpPr>
            <a:spLocks noGrp="1"/>
          </p:cNvSpPr>
          <p:nvPr>
            <p:ph type="sldNum" sz="quarter" idx="4"/>
          </p:nvPr>
        </p:nvSpPr>
        <p:spPr>
          <a:xfrm>
            <a:off x="8736013" y="6245225"/>
            <a:ext cx="2844800" cy="476250"/>
          </a:xfrm>
          <a:prstGeom prst="rect">
            <a:avLst/>
          </a:prstGeom>
          <a:noFill/>
          <a:ln w="9525">
            <a:noFill/>
          </a:ln>
        </p:spPr>
        <p:txBody>
          <a:bodyPr anchor="t"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400" b="0"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r"/>
            <a:fld id="{F80F028C-E723-4B88-82B2-C117E06B4E5C}" type="slidenum">
              <a:rPr lang="zh-CN" altLang="en-US" sz="1400" b="0">
                <a:latin typeface="Arial" pitchFamily="34" charset="0"/>
              </a:rPr>
              <a:t>‹#›</a:t>
            </a:fld>
            <a:endParaRPr lang="zh-CN" altLang="en-US" sz="1400" b="0">
              <a:latin typeface="Arial" pitchFamily="34" charset="0"/>
            </a:endParaRPr>
          </a:p>
        </p:txBody>
      </p:sp>
      <p:pic>
        <p:nvPicPr>
          <p:cNvPr id="1031" name="图片 1073743875" descr="D:\qq文件\712321467\Image\C2C\Image2\{75232B38-A165-1FB7-499C-2E1C792CACB5}.png"/>
          <p:cNvPicPr>
            <a:picLocks noChangeAspect="1"/>
          </p:cNvPicPr>
          <p:nvPr/>
        </p:nvPicPr>
        <p:blipFill>
          <a:blip r:embed="rId13" r:link="rId14"/>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0" r:id="rId1"/>
    <p:sldLayoutId id="2147483662" r:id="rId2"/>
    <p:sldLayoutId id="2147483664" r:id="rId3"/>
    <p:sldLayoutId id="2147483666" r:id="rId4"/>
    <p:sldLayoutId id="2147483668" r:id="rId5"/>
    <p:sldLayoutId id="2147483670" r:id="rId6"/>
    <p:sldLayoutId id="2147483672" r:id="rId7"/>
    <p:sldLayoutId id="2147483674" r:id="rId8"/>
    <p:sldLayoutId id="2147483676" r:id="rId9"/>
    <p:sldLayoutId id="2147483678" r:id="rId10"/>
    <p:sldLayoutId id="2147483680" r:id="rId11"/>
  </p:sldLayoutIdLst>
  <p:transition/>
  <p:txStyles>
    <p:titleStyle>
      <a:lvl1pPr marL="0" lvl="0" indent="0" algn="ctr" defTabSz="914400" rtl="0" eaLnBrk="1" fontAlgn="base" latinLnBrk="0" hangingPunct="1">
        <a:lnSpc>
          <a:spcPct val="100000"/>
        </a:lnSpc>
        <a:spcBef>
          <a:spcPct val="0"/>
        </a:spcBef>
        <a:spcAft>
          <a:spcPct val="0"/>
        </a:spcAft>
        <a:buClrTx/>
        <a:buSzTx/>
        <a:buFontTx/>
        <a:buNone/>
        <a:defRPr sz="4400" b="0" i="0" u="none" kern="1200" baseline="0">
          <a:solidFill>
            <a:schemeClr val="tx2"/>
          </a:solidFill>
          <a:latin typeface="Arial" pitchFamily="34" charset="0"/>
          <a:ea typeface="宋体" pitchFamily="2" charset="-122"/>
          <a:cs typeface="+mj-cs"/>
        </a:defRPr>
      </a:lvl1pPr>
    </p:titleStyle>
    <p:body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ClrTx/>
        <a:buSzTx/>
        <a:buFontTx/>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sz="2400" b="1" i="0" u="none" kern="1200" baseline="0">
          <a:solidFill>
            <a:schemeClr val="tx1"/>
          </a:solidFill>
          <a:latin typeface="Times New Roman" pitchFamily="18"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sz="2400" b="1" i="0" u="none" kern="1200" baseline="0">
          <a:solidFill>
            <a:schemeClr val="tx1"/>
          </a:solidFill>
          <a:latin typeface="Times New Roman" pitchFamily="18"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sz="2400" b="1" i="0" u="none" kern="1200" baseline="0">
          <a:solidFill>
            <a:schemeClr val="tx1"/>
          </a:solidFill>
          <a:latin typeface="Times New Roman" pitchFamily="18"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sz="2400" b="1" i="0" u="none" kern="1200" baseline="0">
          <a:solidFill>
            <a:schemeClr val="tx1"/>
          </a:solidFill>
          <a:latin typeface="Times New Roman" pitchFamily="18"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itchFamily="18"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itchFamily="18"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itchFamily="18"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itchFamily="18" charset="0"/>
          <a:ea typeface="宋体"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矩形 5149"/>
          <p:cNvSpPr/>
          <p:nvPr/>
        </p:nvSpPr>
        <p:spPr>
          <a:xfrm>
            <a:off x="2466975" y="2125663"/>
            <a:ext cx="6989763" cy="1568450"/>
          </a:xfrm>
          <a:prstGeom prst="rect">
            <a:avLst/>
          </a:prstGeom>
          <a:noFill/>
          <a:ln>
            <a:noFill/>
            <a:miter lim="800000"/>
          </a:ln>
        </p:spPr>
        <p:txBody>
          <a:bodyPr wrap="squar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lgn="ctr"/>
            <a:r>
              <a:rPr lang="en-US" altLang="zh-CN" sz="4800">
                <a:solidFill>
                  <a:srgbClr val="FF0000"/>
                </a:solidFill>
                <a:latin typeface="宋体" pitchFamily="2" charset="-122"/>
              </a:rPr>
              <a:t>2022</a:t>
            </a:r>
            <a:r>
              <a:rPr lang="zh-CN" altLang="en-US" sz="4800">
                <a:solidFill>
                  <a:srgbClr val="FF0000"/>
                </a:solidFill>
                <a:latin typeface="宋体" pitchFamily="2" charset="-122"/>
              </a:rPr>
              <a:t>年中考语文复习</a:t>
            </a:r>
          </a:p>
          <a:p>
            <a:pPr lvl="0" algn="ctr"/>
            <a:r>
              <a:rPr lang="zh-CN" altLang="en-US" sz="4800">
                <a:solidFill>
                  <a:srgbClr val="FF0000"/>
                </a:solidFill>
                <a:latin typeface="宋体" pitchFamily="2" charset="-122"/>
              </a:rPr>
              <a:t>　语言运用</a:t>
            </a:r>
            <a:endParaRPr lang="zh-CN" altLang="en-US" sz="4800">
              <a:solidFill>
                <a:srgbClr val="FF0000"/>
              </a:solidFill>
              <a:latin typeface="宋体" pitchFamily="2" charset="-122"/>
              <a:ea typeface="Times New Roman" pitchFamily="18" charset="0"/>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矩形 461825"/>
          <p:cNvSpPr/>
          <p:nvPr/>
        </p:nvSpPr>
        <p:spPr>
          <a:xfrm>
            <a:off x="431800" y="2776538"/>
            <a:ext cx="11134725" cy="12160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u="sng">
                <a:solidFill>
                  <a:srgbClr val="FF0000"/>
                </a:solidFill>
                <a:latin typeface="Times New Roman" pitchFamily="18" charset="0"/>
              </a:rPr>
              <a:t>①</a:t>
            </a:r>
            <a:r>
              <a:rPr lang="zh-CN" altLang="en-US" u="sng">
                <a:solidFill>
                  <a:srgbClr val="FF0000"/>
                </a:solidFill>
                <a:latin typeface="Times New Roman" pitchFamily="18" charset="0"/>
                <a:ea typeface="宋体" pitchFamily="2" charset="-122"/>
              </a:rPr>
              <a:t>句关联词使用有误，将“所以”改成“但是</a:t>
            </a:r>
            <a:r>
              <a:rPr lang="en-US" altLang="zh-CN" u="sng">
                <a:solidFill>
                  <a:srgbClr val="FF0000"/>
                </a:solidFill>
                <a:latin typeface="Times New Roman" pitchFamily="18" charset="0"/>
              </a:rPr>
              <a:t>(</a:t>
            </a:r>
            <a:r>
              <a:rPr lang="zh-CN" altLang="en-US" u="sng">
                <a:solidFill>
                  <a:srgbClr val="FF0000"/>
                </a:solidFill>
                <a:latin typeface="Times New Roman" pitchFamily="18" charset="0"/>
                <a:ea typeface="宋体" pitchFamily="2" charset="-122"/>
              </a:rPr>
              <a:t>或然而</a:t>
            </a:r>
            <a:r>
              <a:rPr lang="en-US" altLang="zh-CN" u="sng">
                <a:solidFill>
                  <a:srgbClr val="FF0000"/>
                </a:solidFill>
                <a:latin typeface="Times New Roman" pitchFamily="18" charset="0"/>
              </a:rPr>
              <a:t>)”</a:t>
            </a:r>
            <a:r>
              <a:rPr lang="zh-CN" altLang="en-US" u="sng">
                <a:solidFill>
                  <a:srgbClr val="FF0000"/>
                </a:solidFill>
                <a:latin typeface="Times New Roman" pitchFamily="18" charset="0"/>
                <a:ea typeface="宋体" pitchFamily="2" charset="-122"/>
              </a:rPr>
              <a:t>；</a:t>
            </a:r>
            <a:r>
              <a:rPr lang="en-US" altLang="zh-CN" u="sng">
                <a:solidFill>
                  <a:srgbClr val="FF0000"/>
                </a:solidFill>
                <a:latin typeface="Times New Roman" pitchFamily="18" charset="0"/>
              </a:rPr>
              <a:t>④</a:t>
            </a:r>
            <a:r>
              <a:rPr lang="zh-CN" altLang="en-US" u="sng">
                <a:solidFill>
                  <a:srgbClr val="FF0000"/>
                </a:solidFill>
                <a:latin typeface="Times New Roman" pitchFamily="18" charset="0"/>
                <a:ea typeface="宋体" pitchFamily="2" charset="-122"/>
              </a:rPr>
              <a:t>句语义重复，删除“尤其”或“特别”。</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 calcmode="lin" valueType="num">
                                      <p:cBhvr additive="base">
                                        <p:cTn id="7" dur="500" fill="hold"/>
                                        <p:tgtEl>
                                          <p:spTgt spid="22529"/>
                                        </p:tgtEl>
                                        <p:attrNameLst>
                                          <p:attrName>ppt_x</p:attrName>
                                        </p:attrNameLst>
                                      </p:cBhvr>
                                      <p:tavLst>
                                        <p:tav tm="0">
                                          <p:val>
                                            <p:strVal val="#ppt_x"/>
                                          </p:val>
                                        </p:tav>
                                        <p:tav tm="100000">
                                          <p:val>
                                            <p:strVal val="#ppt_x"/>
                                          </p:val>
                                        </p:tav>
                                      </p:tavLst>
                                    </p:anim>
                                    <p:anim calcmode="lin" valueType="num">
                                      <p:cBhvr additive="base">
                                        <p:cTn id="8" dur="500" fill="hold"/>
                                        <p:tgtEl>
                                          <p:spTgt spid="225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矩形 462849"/>
          <p:cNvSpPr/>
          <p:nvPr/>
        </p:nvSpPr>
        <p:spPr>
          <a:xfrm>
            <a:off x="431800" y="315913"/>
            <a:ext cx="11134725" cy="614521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．中秋节到了，小明要通过微信给远方的姑姑发一张祝福图片，下列图片中最适合的一项是</a:t>
            </a:r>
            <a:r>
              <a:rPr lang="en-US" altLang="zh-CN">
                <a:solidFill>
                  <a:srgbClr val="000000"/>
                </a:solidFill>
                <a:latin typeface="Times New Roman" pitchFamily="18" charset="0"/>
              </a:rPr>
              <a:t>(    )</a:t>
            </a:r>
          </a:p>
          <a:p>
            <a:pPr marL="0" lvl="0" indent="355600" defTabSz="1219200">
              <a:lnSpc>
                <a:spcPct val="150000"/>
              </a:lnSpc>
            </a:pPr>
            <a:endParaRPr lang="en-US" altLang="zh-CN">
              <a:solidFill>
                <a:srgbClr val="000000"/>
              </a:solidFill>
              <a:latin typeface="Times New Roman" pitchFamily="18" charset="0"/>
            </a:endParaRPr>
          </a:p>
          <a:p>
            <a:pPr marL="0" lvl="0" indent="355600" defTabSz="1219200">
              <a:lnSpc>
                <a:spcPct val="150000"/>
              </a:lnSpc>
            </a:pPr>
            <a:endParaRPr lang="en-US" altLang="zh-CN">
              <a:solidFill>
                <a:srgbClr val="000000"/>
              </a:solidFill>
              <a:latin typeface="Times New Roman" pitchFamily="18" charset="0"/>
            </a:endParaRPr>
          </a:p>
          <a:p>
            <a:pPr marL="0" lvl="0" indent="355600" defTabSz="1219200">
              <a:lnSpc>
                <a:spcPct val="150000"/>
              </a:lnSpc>
            </a:pPr>
            <a:endParaRPr lang="en-US" altLang="zh-CN">
              <a:solidFill>
                <a:srgbClr val="000000"/>
              </a:solidFill>
              <a:latin typeface="Times New Roman" pitchFamily="18" charset="0"/>
            </a:endParaRPr>
          </a:p>
          <a:p>
            <a:pPr marL="0" lvl="0" indent="355600" defTabSz="1219200">
              <a:lnSpc>
                <a:spcPct val="150000"/>
              </a:lnSpc>
            </a:pPr>
            <a:endParaRPr lang="en-US" altLang="zh-CN">
              <a:solidFill>
                <a:srgbClr val="000000"/>
              </a:solidFill>
              <a:latin typeface="Times New Roman" pitchFamily="18" charset="0"/>
            </a:endParaRPr>
          </a:p>
          <a:p>
            <a:pPr marL="0" lvl="0" indent="355600" defTabSz="1219200">
              <a:lnSpc>
                <a:spcPct val="150000"/>
              </a:lnSpc>
            </a:pPr>
            <a:endParaRPr lang="en-US" altLang="zh-CN">
              <a:solidFill>
                <a:srgbClr val="000000"/>
              </a:solidFill>
              <a:latin typeface="Times New Roman" pitchFamily="18" charset="0"/>
            </a:endParaRPr>
          </a:p>
          <a:p>
            <a:pPr marL="0" lvl="0" indent="355600" defTabSz="1219200">
              <a:lnSpc>
                <a:spcPct val="150000"/>
              </a:lnSpc>
            </a:pPr>
            <a:endParaRPr lang="en-US" altLang="zh-CN">
              <a:solidFill>
                <a:srgbClr val="000000"/>
              </a:solidFill>
              <a:latin typeface="Times New Roman" pitchFamily="18" charset="0"/>
            </a:endParaRPr>
          </a:p>
          <a:p>
            <a:pPr marL="0" lvl="0" indent="355600" defTabSz="1219200">
              <a:lnSpc>
                <a:spcPct val="150000"/>
              </a:lnSpc>
            </a:pPr>
            <a:endParaRPr lang="en-US" altLang="zh-CN">
              <a:solidFill>
                <a:srgbClr val="000000"/>
              </a:solidFill>
              <a:latin typeface="Times New Roman" pitchFamily="18" charset="0"/>
            </a:endParaRPr>
          </a:p>
          <a:p>
            <a:pPr marL="0" lvl="0" indent="355600" defTabSz="1219200">
              <a:lnSpc>
                <a:spcPct val="150000"/>
              </a:lnSpc>
            </a:pPr>
            <a:r>
              <a:rPr lang="zh-CN" altLang="en-US">
                <a:solidFill>
                  <a:srgbClr val="FF0000"/>
                </a:solidFill>
                <a:latin typeface="Times New Roman" pitchFamily="18" charset="0"/>
                <a:ea typeface="宋体" pitchFamily="2" charset="-122"/>
              </a:rPr>
              <a:t>【解析】</a:t>
            </a:r>
            <a:r>
              <a:rPr lang="en-US" altLang="zh-CN">
                <a:solidFill>
                  <a:srgbClr val="FF0000"/>
                </a:solidFill>
                <a:latin typeface="Times New Roman" pitchFamily="18" charset="0"/>
              </a:rPr>
              <a:t>A.</a:t>
            </a:r>
            <a:r>
              <a:rPr lang="zh-CN" altLang="en-US">
                <a:solidFill>
                  <a:srgbClr val="FF0000"/>
                </a:solidFill>
                <a:latin typeface="Times New Roman" pitchFamily="18" charset="0"/>
                <a:ea typeface="宋体" pitchFamily="2" charset="-122"/>
              </a:rPr>
              <a:t>春节的祝福图片；</a:t>
            </a:r>
            <a:r>
              <a:rPr lang="en-US" altLang="zh-CN">
                <a:solidFill>
                  <a:srgbClr val="FF0000"/>
                </a:solidFill>
                <a:latin typeface="Times New Roman" pitchFamily="18" charset="0"/>
              </a:rPr>
              <a:t>B.</a:t>
            </a:r>
            <a:r>
              <a:rPr lang="zh-CN" altLang="en-US">
                <a:solidFill>
                  <a:srgbClr val="FF0000"/>
                </a:solidFill>
                <a:latin typeface="Times New Roman" pitchFamily="18" charset="0"/>
                <a:ea typeface="宋体" pitchFamily="2" charset="-122"/>
              </a:rPr>
              <a:t>是元宵节的；</a:t>
            </a:r>
            <a:r>
              <a:rPr lang="en-US" altLang="zh-CN">
                <a:solidFill>
                  <a:srgbClr val="FF0000"/>
                </a:solidFill>
                <a:latin typeface="Times New Roman" pitchFamily="18" charset="0"/>
              </a:rPr>
              <a:t>C.</a:t>
            </a:r>
            <a:r>
              <a:rPr lang="zh-CN" altLang="en-US">
                <a:solidFill>
                  <a:srgbClr val="FF0000"/>
                </a:solidFill>
                <a:latin typeface="Times New Roman" pitchFamily="18" charset="0"/>
                <a:ea typeface="宋体" pitchFamily="2" charset="-122"/>
              </a:rPr>
              <a:t>是重阳节</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老年节</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的；</a:t>
            </a:r>
            <a:r>
              <a:rPr lang="en-US" altLang="zh-CN">
                <a:solidFill>
                  <a:srgbClr val="FF0000"/>
                </a:solidFill>
                <a:latin typeface="Times New Roman" pitchFamily="18" charset="0"/>
              </a:rPr>
              <a:t>D.</a:t>
            </a:r>
            <a:r>
              <a:rPr lang="zh-CN" altLang="en-US">
                <a:solidFill>
                  <a:srgbClr val="FF0000"/>
                </a:solidFill>
                <a:latin typeface="Times New Roman" pitchFamily="18" charset="0"/>
                <a:ea typeface="宋体" pitchFamily="2" charset="-122"/>
              </a:rPr>
              <a:t>是中秋节。</a:t>
            </a:r>
            <a:endParaRPr lang="zh-CN" altLang="en-US">
              <a:solidFill>
                <a:srgbClr val="FF0000"/>
              </a:solidFill>
              <a:latin typeface="Times New Roman" pitchFamily="18" charset="0"/>
              <a:ea typeface="Times New Roman" pitchFamily="18" charset="0"/>
            </a:endParaRPr>
          </a:p>
        </p:txBody>
      </p:sp>
      <p:pic>
        <p:nvPicPr>
          <p:cNvPr id="23554" name="图片 462850" descr="C:/Users/Administrator/Desktop/（作业课件）中考精英总复习语文/第四部分 语言运用/z49.TIF"/>
          <p:cNvPicPr>
            <a:picLocks noChangeAspect="1"/>
          </p:cNvPicPr>
          <p:nvPr/>
        </p:nvPicPr>
        <p:blipFill>
          <a:blip r:embed="rId2"/>
          <a:stretch>
            <a:fillRect/>
          </a:stretch>
        </p:blipFill>
        <p:spPr>
          <a:xfrm>
            <a:off x="3962400" y="1295400"/>
            <a:ext cx="6502400" cy="3933825"/>
          </a:xfrm>
          <a:prstGeom prst="rect">
            <a:avLst/>
          </a:prstGeom>
          <a:noFill/>
          <a:ln>
            <a:noFill/>
            <a:miter lim="800000"/>
          </a:ln>
        </p:spPr>
      </p:pic>
      <p:sp>
        <p:nvSpPr>
          <p:cNvPr id="23555" name="矩形 462851"/>
          <p:cNvSpPr/>
          <p:nvPr/>
        </p:nvSpPr>
        <p:spPr>
          <a:xfrm>
            <a:off x="2743200" y="10668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additive="base">
                                        <p:cTn id="7" dur="500" fill="hold"/>
                                        <p:tgtEl>
                                          <p:spTgt spid="23555"/>
                                        </p:tgtEl>
                                        <p:attrNameLst>
                                          <p:attrName>ppt_x</p:attrName>
                                        </p:attrNameLst>
                                      </p:cBhvr>
                                      <p:tavLst>
                                        <p:tav tm="0">
                                          <p:val>
                                            <p:strVal val="#ppt_x"/>
                                          </p:val>
                                        </p:tav>
                                        <p:tav tm="100000">
                                          <p:val>
                                            <p:strVal val="#ppt_x"/>
                                          </p:val>
                                        </p:tav>
                                      </p:tavLst>
                                    </p:anim>
                                    <p:anim calcmode="lin" valueType="num">
                                      <p:cBhvr additive="base">
                                        <p:cTn id="8"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3553">
                                            <p:txEl>
                                              <p:pRg st="8" end="8"/>
                                            </p:txEl>
                                          </p:spTgt>
                                        </p:tgtEl>
                                        <p:attrNameLst>
                                          <p:attrName>style.visibility</p:attrName>
                                        </p:attrNameLst>
                                      </p:cBhvr>
                                      <p:to>
                                        <p:strVal val="visible"/>
                                      </p:to>
                                    </p:set>
                                    <p:anim calcmode="lin" valueType="num">
                                      <p:cBhvr additive="base">
                                        <p:cTn id="13" dur="500" fill="hold"/>
                                        <p:tgtEl>
                                          <p:spTgt spid="23553">
                                            <p:txEl>
                                              <p:pRg st="8" end="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矩形 463873"/>
          <p:cNvSpPr/>
          <p:nvPr/>
        </p:nvSpPr>
        <p:spPr>
          <a:xfrm>
            <a:off x="457200" y="863600"/>
            <a:ext cx="11134725" cy="504983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．依据下图，用简洁的语言描述中秋节放假安排，注意简明、连贯、通顺。</a:t>
            </a:r>
            <a:endParaRPr lang="zh-CN" altLang="en-US" u="sng">
              <a:solidFill>
                <a:srgbClr val="000000"/>
              </a:solidFill>
              <a:latin typeface="Times New Roman" pitchFamily="18" charset="0"/>
              <a:ea typeface="宋体" pitchFamily="2" charset="-122"/>
            </a:endParaRPr>
          </a:p>
          <a:p>
            <a:pPr marL="0" lvl="0" indent="355600" defTabSz="1219200">
              <a:lnSpc>
                <a:spcPct val="150000"/>
              </a:lnSpc>
            </a:pPr>
            <a:endParaRPr lang="zh-CN" altLang="en-US" u="sng">
              <a:solidFill>
                <a:srgbClr val="000000"/>
              </a:solidFill>
              <a:latin typeface="Times New Roman" pitchFamily="18" charset="0"/>
              <a:ea typeface="宋体" pitchFamily="2" charset="-122"/>
            </a:endParaRPr>
          </a:p>
          <a:p>
            <a:pPr marL="0" lvl="0" indent="355600" defTabSz="1219200">
              <a:lnSpc>
                <a:spcPct val="150000"/>
              </a:lnSpc>
            </a:pPr>
            <a:endParaRPr lang="zh-CN" altLang="en-US" u="sng">
              <a:solidFill>
                <a:srgbClr val="000000"/>
              </a:solidFill>
              <a:latin typeface="Times New Roman" pitchFamily="18" charset="0"/>
              <a:ea typeface="宋体" pitchFamily="2" charset="-122"/>
            </a:endParaRPr>
          </a:p>
          <a:p>
            <a:pPr marL="0" lvl="0" indent="355600" defTabSz="1219200">
              <a:lnSpc>
                <a:spcPct val="150000"/>
              </a:lnSpc>
            </a:pPr>
            <a:endParaRPr lang="zh-CN" altLang="en-US" u="sng">
              <a:solidFill>
                <a:srgbClr val="000000"/>
              </a:solidFill>
              <a:latin typeface="Times New Roman" pitchFamily="18" charset="0"/>
              <a:ea typeface="宋体" pitchFamily="2" charset="-122"/>
            </a:endParaRPr>
          </a:p>
          <a:p>
            <a:pPr marL="0" lvl="0" indent="355600" defTabSz="1219200">
              <a:lnSpc>
                <a:spcPct val="150000"/>
              </a:lnSpc>
            </a:pPr>
            <a:endParaRPr lang="zh-CN" altLang="en-US" u="sng">
              <a:solidFill>
                <a:srgbClr val="000000"/>
              </a:solidFill>
              <a:latin typeface="Times New Roman" pitchFamily="18" charset="0"/>
              <a:ea typeface="宋体" pitchFamily="2" charset="-122"/>
            </a:endParaRPr>
          </a:p>
          <a:p>
            <a:pPr marL="0" lvl="0" indent="355600" defTabSz="1219200">
              <a:lnSpc>
                <a:spcPct val="150000"/>
              </a:lnSpc>
            </a:pPr>
            <a:endParaRPr lang="zh-CN" altLang="en-US" u="sng">
              <a:solidFill>
                <a:srgbClr val="000000"/>
              </a:solidFill>
              <a:latin typeface="Times New Roman" pitchFamily="18" charset="0"/>
              <a:ea typeface="宋体" pitchFamily="2" charset="-122"/>
            </a:endParaRPr>
          </a:p>
          <a:p>
            <a:pPr marL="0" lvl="0" indent="355600" defTabSz="1219200">
              <a:lnSpc>
                <a:spcPct val="150000"/>
              </a:lnSpc>
            </a:pPr>
            <a:endParaRPr lang="zh-CN" altLang="en-US" u="sng">
              <a:solidFill>
                <a:srgbClr val="000000"/>
              </a:solidFill>
              <a:latin typeface="Times New Roman" pitchFamily="18" charset="0"/>
              <a:ea typeface="宋体" pitchFamily="2" charset="-122"/>
            </a:endParaRPr>
          </a:p>
          <a:p>
            <a:pPr marL="0" lvl="0" indent="355600" defTabSz="1219200">
              <a:lnSpc>
                <a:spcPct val="150000"/>
              </a:lnSpc>
            </a:pPr>
            <a:endParaRPr lang="zh-CN" altLang="en-US" u="sng">
              <a:solidFill>
                <a:srgbClr val="000000"/>
              </a:solidFill>
              <a:latin typeface="Times New Roman" pitchFamily="18" charset="0"/>
              <a:ea typeface="宋体" pitchFamily="2" charset="-122"/>
            </a:endParaRPr>
          </a:p>
          <a:p>
            <a:pPr marL="0" lvl="0" indent="355600" defTabSz="1219200">
              <a:lnSpc>
                <a:spcPct val="150000"/>
              </a:lnSpc>
            </a:pPr>
            <a:r>
              <a:rPr lang="zh-CN" altLang="en-US" u="sng">
                <a:solidFill>
                  <a:srgbClr val="FF0000"/>
                </a:solidFill>
                <a:latin typeface="Times New Roman" pitchFamily="18" charset="0"/>
                <a:ea typeface="宋体" pitchFamily="2" charset="-122"/>
              </a:rPr>
              <a:t>示例：</a:t>
            </a:r>
            <a:r>
              <a:rPr lang="en-US" altLang="zh-CN" u="sng">
                <a:solidFill>
                  <a:srgbClr val="FF0000"/>
                </a:solidFill>
                <a:latin typeface="Times New Roman" pitchFamily="18" charset="0"/>
              </a:rPr>
              <a:t>9</a:t>
            </a:r>
            <a:r>
              <a:rPr lang="zh-CN" altLang="en-US" u="sng">
                <a:solidFill>
                  <a:srgbClr val="FF0000"/>
                </a:solidFill>
                <a:latin typeface="Times New Roman" pitchFamily="18" charset="0"/>
                <a:ea typeface="宋体" pitchFamily="2" charset="-122"/>
              </a:rPr>
              <a:t>月</a:t>
            </a:r>
            <a:r>
              <a:rPr lang="en-US" altLang="zh-CN" u="sng">
                <a:solidFill>
                  <a:srgbClr val="FF0000"/>
                </a:solidFill>
                <a:latin typeface="Times New Roman" pitchFamily="18" charset="0"/>
              </a:rPr>
              <a:t>19</a:t>
            </a:r>
            <a:r>
              <a:rPr lang="zh-CN" altLang="en-US" u="sng">
                <a:solidFill>
                  <a:srgbClr val="FF0000"/>
                </a:solidFill>
                <a:latin typeface="Times New Roman" pitchFamily="18" charset="0"/>
                <a:ea typeface="宋体" pitchFamily="2" charset="-122"/>
              </a:rPr>
              <a:t>日至</a:t>
            </a:r>
            <a:r>
              <a:rPr lang="en-US" altLang="zh-CN" u="sng">
                <a:solidFill>
                  <a:srgbClr val="FF0000"/>
                </a:solidFill>
                <a:latin typeface="Times New Roman" pitchFamily="18" charset="0"/>
              </a:rPr>
              <a:t>21</a:t>
            </a:r>
            <a:r>
              <a:rPr lang="zh-CN" altLang="en-US" u="sng">
                <a:solidFill>
                  <a:srgbClr val="FF0000"/>
                </a:solidFill>
                <a:latin typeface="Times New Roman" pitchFamily="18" charset="0"/>
                <a:ea typeface="宋体" pitchFamily="2" charset="-122"/>
              </a:rPr>
              <a:t>日放假调休，共</a:t>
            </a:r>
            <a:r>
              <a:rPr lang="en-US" altLang="zh-CN" u="sng">
                <a:solidFill>
                  <a:srgbClr val="FF0000"/>
                </a:solidFill>
                <a:latin typeface="Times New Roman" pitchFamily="18" charset="0"/>
              </a:rPr>
              <a:t>3</a:t>
            </a:r>
            <a:r>
              <a:rPr lang="zh-CN" altLang="en-US" u="sng">
                <a:solidFill>
                  <a:srgbClr val="FF0000"/>
                </a:solidFill>
                <a:latin typeface="Times New Roman" pitchFamily="18" charset="0"/>
                <a:ea typeface="宋体" pitchFamily="2" charset="-122"/>
              </a:rPr>
              <a:t>天。</a:t>
            </a:r>
            <a:r>
              <a:rPr lang="en-US" altLang="zh-CN" u="sng">
                <a:solidFill>
                  <a:srgbClr val="FF0000"/>
                </a:solidFill>
                <a:latin typeface="Times New Roman" pitchFamily="18" charset="0"/>
              </a:rPr>
              <a:t>9</a:t>
            </a:r>
            <a:r>
              <a:rPr lang="zh-CN" altLang="en-US" u="sng">
                <a:solidFill>
                  <a:srgbClr val="FF0000"/>
                </a:solidFill>
                <a:latin typeface="Times New Roman" pitchFamily="18" charset="0"/>
                <a:ea typeface="宋体" pitchFamily="2" charset="-122"/>
              </a:rPr>
              <a:t>月</a:t>
            </a:r>
            <a:r>
              <a:rPr lang="en-US" altLang="zh-CN" u="sng">
                <a:solidFill>
                  <a:srgbClr val="FF0000"/>
                </a:solidFill>
                <a:latin typeface="Times New Roman" pitchFamily="18" charset="0"/>
              </a:rPr>
              <a:t>18</a:t>
            </a:r>
            <a:r>
              <a:rPr lang="zh-CN" altLang="en-US" u="sng">
                <a:solidFill>
                  <a:srgbClr val="FF0000"/>
                </a:solidFill>
                <a:latin typeface="Times New Roman" pitchFamily="18" charset="0"/>
                <a:ea typeface="宋体" pitchFamily="2" charset="-122"/>
              </a:rPr>
              <a:t>日</a:t>
            </a:r>
            <a:r>
              <a:rPr lang="en-US" altLang="zh-CN" u="sng">
                <a:solidFill>
                  <a:srgbClr val="FF0000"/>
                </a:solidFill>
                <a:latin typeface="Times New Roman" pitchFamily="18" charset="0"/>
              </a:rPr>
              <a:t>(</a:t>
            </a:r>
            <a:r>
              <a:rPr lang="zh-CN" altLang="en-US" u="sng">
                <a:solidFill>
                  <a:srgbClr val="FF0000"/>
                </a:solidFill>
                <a:latin typeface="Times New Roman" pitchFamily="18" charset="0"/>
                <a:ea typeface="宋体" pitchFamily="2" charset="-122"/>
              </a:rPr>
              <a:t>星期六</a:t>
            </a:r>
            <a:r>
              <a:rPr lang="en-US" altLang="zh-CN" u="sng">
                <a:solidFill>
                  <a:srgbClr val="FF0000"/>
                </a:solidFill>
                <a:latin typeface="Times New Roman" pitchFamily="18" charset="0"/>
              </a:rPr>
              <a:t>)</a:t>
            </a:r>
            <a:r>
              <a:rPr lang="zh-CN" altLang="en-US" u="sng">
                <a:solidFill>
                  <a:srgbClr val="FF0000"/>
                </a:solidFill>
                <a:latin typeface="Times New Roman" pitchFamily="18" charset="0"/>
                <a:ea typeface="宋体" pitchFamily="2" charset="-122"/>
              </a:rPr>
              <a:t>上班。</a:t>
            </a:r>
            <a:endParaRPr lang="zh-CN" altLang="en-US" u="sng">
              <a:solidFill>
                <a:srgbClr val="FF0000"/>
              </a:solidFill>
              <a:latin typeface="Times New Roman" pitchFamily="18" charset="0"/>
              <a:ea typeface="Times New Roman" pitchFamily="18" charset="0"/>
            </a:endParaRPr>
          </a:p>
        </p:txBody>
      </p:sp>
      <p:pic>
        <p:nvPicPr>
          <p:cNvPr id="24578" name="图片 463874" descr="C:/Users/Administrator/Desktop/（作业课件）中考精英总复习语文/第四部分 语言运用/Z50.TIF"/>
          <p:cNvPicPr>
            <a:picLocks noChangeAspect="1"/>
          </p:cNvPicPr>
          <p:nvPr/>
        </p:nvPicPr>
        <p:blipFill>
          <a:blip r:embed="rId2"/>
          <a:stretch>
            <a:fillRect/>
          </a:stretch>
        </p:blipFill>
        <p:spPr>
          <a:xfrm>
            <a:off x="990600" y="1981200"/>
            <a:ext cx="9426575" cy="2882900"/>
          </a:xfrm>
          <a:prstGeom prst="rect">
            <a:avLst/>
          </a:prstGeom>
          <a:noFill/>
          <a:ln>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4577">
                                            <p:txEl>
                                              <p:pRg st="8" end="8"/>
                                            </p:txEl>
                                          </p:spTgt>
                                        </p:tgtEl>
                                        <p:attrNameLst>
                                          <p:attrName>style.visibility</p:attrName>
                                        </p:attrNameLst>
                                      </p:cBhvr>
                                      <p:to>
                                        <p:strVal val="visible"/>
                                      </p:to>
                                    </p:set>
                                    <p:anim calcmode="lin" valueType="num">
                                      <p:cBhvr additive="base">
                                        <p:cTn id="7" dur="500" fill="hold"/>
                                        <p:tgtEl>
                                          <p:spTgt spid="24577">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7">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矩形 464897"/>
          <p:cNvSpPr/>
          <p:nvPr/>
        </p:nvSpPr>
        <p:spPr>
          <a:xfrm>
            <a:off x="431800" y="1681163"/>
            <a:ext cx="11134725" cy="340677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a:solidFill>
                  <a:srgbClr val="000000"/>
                </a:solidFill>
                <a:latin typeface="Times New Roman" pitchFamily="18" charset="0"/>
                <a:ea typeface="宋体" pitchFamily="2" charset="-122"/>
              </a:rPr>
              <a:t>四、</a:t>
            </a:r>
            <a:r>
              <a:rPr lang="en-US" altLang="zh-CN">
                <a:solidFill>
                  <a:srgbClr val="000000"/>
                </a:solidFill>
                <a:latin typeface="Times New Roman" pitchFamily="18" charset="0"/>
              </a:rPr>
              <a:t>(2021</a:t>
            </a:r>
            <a:r>
              <a:rPr lang="zh-CN" altLang="en-US">
                <a:solidFill>
                  <a:srgbClr val="000000"/>
                </a:solidFill>
                <a:latin typeface="Times New Roman" pitchFamily="18" charset="0"/>
                <a:ea typeface="宋体" pitchFamily="2" charset="-122"/>
              </a:rPr>
              <a:t>，呼和浩特改编</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兴华学校开展“天下国家”综合性学习活动，本次活动由学校小记者站“信雅社”策划。讨论选题后，他们决定在校报上编辑一个专栏。主题是“中国新型冠状病毒疫苗助力多国抗疫”。作为该社编辑，你和参加活动的同学合作完成以下任务。</a:t>
            </a:r>
          </a:p>
          <a:p>
            <a:pPr marL="0" lvl="0" indent="355600"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．【拟标题】专栏需要用对偶句拟写标题。已有上句，请你补写下句。</a:t>
            </a:r>
          </a:p>
          <a:p>
            <a:pPr marL="0" lvl="0" indent="355600" defTabSz="1219200">
              <a:lnSpc>
                <a:spcPct val="150000"/>
              </a:lnSpc>
            </a:pPr>
            <a:r>
              <a:rPr lang="zh-CN" altLang="en-US">
                <a:solidFill>
                  <a:srgbClr val="000000"/>
                </a:solidFill>
                <a:latin typeface="Times New Roman" pitchFamily="18" charset="0"/>
                <a:ea typeface="宋体" pitchFamily="2" charset="-122"/>
              </a:rPr>
              <a:t>疫苗研发彰显民族自信　</a:t>
            </a:r>
            <a:r>
              <a:rPr lang="en-US" altLang="zh-CN">
                <a:solidFill>
                  <a:srgbClr val="000000"/>
                </a:solidFill>
                <a:latin typeface="Times New Roman" pitchFamily="18" charset="0"/>
              </a:rPr>
              <a:t>____________________________</a:t>
            </a:r>
            <a:endParaRPr lang="en-US" altLang="zh-CN" u="sng">
              <a:solidFill>
                <a:srgbClr val="000000"/>
              </a:solidFill>
              <a:latin typeface="Times New Roman" pitchFamily="18" charset="0"/>
              <a:ea typeface="Times New Roman" pitchFamily="18" charset="0"/>
            </a:endParaRPr>
          </a:p>
        </p:txBody>
      </p:sp>
      <p:sp>
        <p:nvSpPr>
          <p:cNvPr id="25602" name="矩形 464898"/>
          <p:cNvSpPr/>
          <p:nvPr/>
        </p:nvSpPr>
        <p:spPr>
          <a:xfrm>
            <a:off x="4267200" y="4572000"/>
            <a:ext cx="4167188"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zh-CN" altLang="en-US">
                <a:solidFill>
                  <a:srgbClr val="FF0000"/>
                </a:solidFill>
                <a:latin typeface="Times New Roman" pitchFamily="18" charset="0"/>
                <a:ea typeface="宋体" pitchFamily="2" charset="-122"/>
              </a:rPr>
              <a:t>示例：中国助力守护世界健康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500" fill="hold"/>
                                        <p:tgtEl>
                                          <p:spTgt spid="25602"/>
                                        </p:tgtEl>
                                        <p:attrNameLst>
                                          <p:attrName>ppt_x</p:attrName>
                                        </p:attrNameLst>
                                      </p:cBhvr>
                                      <p:tavLst>
                                        <p:tav tm="0">
                                          <p:val>
                                            <p:strVal val="#ppt_x"/>
                                          </p:val>
                                        </p:tav>
                                        <p:tav tm="100000">
                                          <p:val>
                                            <p:strVal val="#ppt_x"/>
                                          </p:val>
                                        </p:tav>
                                      </p:tavLst>
                                    </p:anim>
                                    <p:anim calcmode="lin" valueType="num">
                                      <p:cBhvr additive="base">
                                        <p:cTn id="8"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矩形 465921"/>
          <p:cNvSpPr/>
          <p:nvPr/>
        </p:nvSpPr>
        <p:spPr>
          <a:xfrm>
            <a:off x="431800" y="860425"/>
            <a:ext cx="11134725" cy="504983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．【选素材】以下是同学们为专栏搜集的新闻素材，不适合使用的一项是</a:t>
            </a:r>
            <a:r>
              <a:rPr lang="en-US" altLang="zh-CN">
                <a:solidFill>
                  <a:srgbClr val="000000"/>
                </a:solidFill>
                <a:latin typeface="Times New Roman" pitchFamily="18" charset="0"/>
              </a:rPr>
              <a:t>(    )</a:t>
            </a:r>
          </a:p>
          <a:p>
            <a:pPr marL="0" lvl="0" indent="355600"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塞尔维亚总统武契奇亲自前往机场迎接首批由中国国药集团生产的新型冠状病毒疫苗。</a:t>
            </a:r>
          </a:p>
          <a:p>
            <a:pPr marL="0" lvl="0" indent="355600" defTabSz="1219200">
              <a:lnSpc>
                <a:spcPct val="150000"/>
              </a:lnSpc>
            </a:pPr>
            <a:r>
              <a:rPr lang="en-US" altLang="zh-CN">
                <a:solidFill>
                  <a:srgbClr val="000000"/>
                </a:solidFill>
                <a:latin typeface="Times New Roman" pitchFamily="18" charset="0"/>
              </a:rPr>
              <a:t>B.2021</a:t>
            </a:r>
            <a:r>
              <a:rPr lang="zh-CN" altLang="en-US">
                <a:solidFill>
                  <a:srgbClr val="000000"/>
                </a:solidFill>
                <a:latin typeface="Times New Roman" pitchFamily="18" charset="0"/>
                <a:ea typeface="宋体" pitchFamily="2" charset="-122"/>
              </a:rPr>
              <a:t>年</a:t>
            </a: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月</a:t>
            </a:r>
            <a:r>
              <a:rPr lang="en-US" altLang="zh-CN">
                <a:solidFill>
                  <a:srgbClr val="000000"/>
                </a:solidFill>
                <a:latin typeface="Times New Roman" pitchFamily="18" charset="0"/>
              </a:rPr>
              <a:t>18</a:t>
            </a:r>
            <a:r>
              <a:rPr lang="zh-CN" altLang="en-US">
                <a:solidFill>
                  <a:srgbClr val="000000"/>
                </a:solidFill>
                <a:latin typeface="Times New Roman" pitchFamily="18" charset="0"/>
                <a:ea typeface="宋体" pitchFamily="2" charset="-122"/>
              </a:rPr>
              <a:t>日，巴西正式在全国开始中国新型冠状病毒疫苗接种。</a:t>
            </a:r>
          </a:p>
          <a:p>
            <a:pPr marL="0" lvl="0" indent="355600"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截至</a:t>
            </a:r>
            <a:r>
              <a:rPr lang="en-US" altLang="zh-CN">
                <a:solidFill>
                  <a:srgbClr val="000000"/>
                </a:solidFill>
                <a:latin typeface="Times New Roman" pitchFamily="18" charset="0"/>
              </a:rPr>
              <a:t>2021</a:t>
            </a:r>
            <a:r>
              <a:rPr lang="zh-CN" altLang="en-US">
                <a:solidFill>
                  <a:srgbClr val="000000"/>
                </a:solidFill>
                <a:latin typeface="Times New Roman" pitchFamily="18" charset="0"/>
                <a:ea typeface="宋体" pitchFamily="2" charset="-122"/>
              </a:rPr>
              <a:t>年</a:t>
            </a: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月</a:t>
            </a:r>
            <a:r>
              <a:rPr lang="en-US" altLang="zh-CN">
                <a:solidFill>
                  <a:srgbClr val="000000"/>
                </a:solidFill>
                <a:latin typeface="Times New Roman" pitchFamily="18" charset="0"/>
              </a:rPr>
              <a:t>20</a:t>
            </a:r>
            <a:r>
              <a:rPr lang="zh-CN" altLang="en-US">
                <a:solidFill>
                  <a:srgbClr val="000000"/>
                </a:solidFill>
                <a:latin typeface="Times New Roman" pitchFamily="18" charset="0"/>
                <a:ea typeface="宋体" pitchFamily="2" charset="-122"/>
              </a:rPr>
              <a:t>日，我国新型冠状病毒疫苗接种量超过</a:t>
            </a:r>
            <a:r>
              <a:rPr lang="en-US" altLang="zh-CN">
                <a:solidFill>
                  <a:srgbClr val="000000"/>
                </a:solidFill>
                <a:latin typeface="Times New Roman" pitchFamily="18" charset="0"/>
              </a:rPr>
              <a:t>1 500</a:t>
            </a:r>
            <a:r>
              <a:rPr lang="zh-CN" altLang="en-US">
                <a:solidFill>
                  <a:srgbClr val="000000"/>
                </a:solidFill>
                <a:latin typeface="Times New Roman" pitchFamily="18" charset="0"/>
                <a:ea typeface="宋体" pitchFamily="2" charset="-122"/>
              </a:rPr>
              <a:t>万人次。</a:t>
            </a:r>
          </a:p>
          <a:p>
            <a:pPr marL="0" lvl="0" indent="355600"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伊拉克卫生部已做好接收中国新型冠状病毒疫苗的准备工作，确定了优先接种人群。</a:t>
            </a:r>
          </a:p>
          <a:p>
            <a:pPr marL="0" lvl="0" indent="355600" defTabSz="1219200">
              <a:lnSpc>
                <a:spcPct val="150000"/>
              </a:lnSpc>
            </a:pPr>
            <a:r>
              <a:rPr lang="zh-CN" altLang="en-US">
                <a:solidFill>
                  <a:srgbClr val="FF0000"/>
                </a:solidFill>
                <a:latin typeface="Times New Roman" pitchFamily="18" charset="0"/>
                <a:ea typeface="宋体" pitchFamily="2" charset="-122"/>
              </a:rPr>
              <a:t>【解析】主题是“中国新型冠状病毒疫苗助力多国抗疫”，</a:t>
            </a:r>
            <a:r>
              <a:rPr lang="en-US" altLang="zh-CN">
                <a:solidFill>
                  <a:srgbClr val="FF0000"/>
                </a:solidFill>
                <a:latin typeface="Times New Roman" pitchFamily="18" charset="0"/>
              </a:rPr>
              <a:t>C</a:t>
            </a:r>
            <a:r>
              <a:rPr lang="zh-CN" altLang="en-US">
                <a:solidFill>
                  <a:srgbClr val="FF0000"/>
                </a:solidFill>
                <a:latin typeface="Times New Roman" pitchFamily="18" charset="0"/>
                <a:ea typeface="宋体" pitchFamily="2" charset="-122"/>
              </a:rPr>
              <a:t>项是关于中国国内的疫苗接种情况，不符合“助力多国抗疫”的主题。</a:t>
            </a:r>
            <a:endParaRPr lang="zh-CN" altLang="en-US">
              <a:solidFill>
                <a:srgbClr val="FF0000"/>
              </a:solidFill>
              <a:latin typeface="Times New Roman" pitchFamily="18" charset="0"/>
              <a:ea typeface="Times New Roman" pitchFamily="18" charset="0"/>
            </a:endParaRPr>
          </a:p>
        </p:txBody>
      </p:sp>
      <p:sp>
        <p:nvSpPr>
          <p:cNvPr id="26626" name="矩形 465922"/>
          <p:cNvSpPr/>
          <p:nvPr/>
        </p:nvSpPr>
        <p:spPr>
          <a:xfrm>
            <a:off x="10896600" y="10668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500" fill="hold"/>
                                        <p:tgtEl>
                                          <p:spTgt spid="26626"/>
                                        </p:tgtEl>
                                        <p:attrNameLst>
                                          <p:attrName>ppt_x</p:attrName>
                                        </p:attrNameLst>
                                      </p:cBhvr>
                                      <p:tavLst>
                                        <p:tav tm="0">
                                          <p:val>
                                            <p:strVal val="#ppt_x"/>
                                          </p:val>
                                        </p:tav>
                                        <p:tav tm="100000">
                                          <p:val>
                                            <p:strVal val="#ppt_x"/>
                                          </p:val>
                                        </p:tav>
                                      </p:tavLst>
                                    </p:anim>
                                    <p:anim calcmode="lin" valueType="num">
                                      <p:cBhvr additive="base">
                                        <p:cTn id="8"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6625">
                                            <p:txEl>
                                              <p:pRg st="5" end="5"/>
                                            </p:txEl>
                                          </p:spTgt>
                                        </p:tgtEl>
                                        <p:attrNameLst>
                                          <p:attrName>style.visibility</p:attrName>
                                        </p:attrNameLst>
                                      </p:cBhvr>
                                      <p:to>
                                        <p:strVal val="visible"/>
                                      </p:to>
                                    </p:set>
                                    <p:anim calcmode="lin" valueType="num">
                                      <p:cBhvr additive="base">
                                        <p:cTn id="13" dur="500" fill="hold"/>
                                        <p:tgtEl>
                                          <p:spTgt spid="26625">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62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矩形 466945"/>
          <p:cNvSpPr/>
          <p:nvPr/>
        </p:nvSpPr>
        <p:spPr>
          <a:xfrm>
            <a:off x="431800" y="1681163"/>
            <a:ext cx="11134725" cy="340677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．【写消息】某同学拟写了一则消息，请你写旁批，指出导语中存在的两处问题。</a:t>
            </a:r>
          </a:p>
          <a:p>
            <a:pPr marL="0" lvl="0" indent="355600" defTabSz="1219200">
              <a:lnSpc>
                <a:spcPct val="150000"/>
              </a:lnSpc>
            </a:pPr>
            <a:r>
              <a:rPr lang="zh-CN" altLang="en-US">
                <a:solidFill>
                  <a:srgbClr val="000000"/>
                </a:solidFill>
                <a:latin typeface="Times New Roman" pitchFamily="18" charset="0"/>
                <a:ea typeface="宋体" pitchFamily="2" charset="-122"/>
              </a:rPr>
              <a:t>智利公共卫生研究院高度认可中国科兴疫苗。智利公共卫生研究院代院长加西亚当天在专家委员会投票结束后说，中国科兴疫苗是一款安全和有效的疫苗，能够有效降低重症感染率和入院率，因此决定给予其紧急使用许可。</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旁批：</a:t>
            </a:r>
            <a:r>
              <a:rPr lang="en-US" altLang="zh-CN">
                <a:solidFill>
                  <a:srgbClr val="000000"/>
                </a:solidFill>
                <a:latin typeface="Times New Roman" pitchFamily="18" charset="0"/>
              </a:rPr>
              <a:t>_____________________________________</a:t>
            </a:r>
            <a:endParaRPr lang="en-US" altLang="zh-CN">
              <a:solidFill>
                <a:srgbClr val="000000"/>
              </a:solidFill>
              <a:latin typeface="Times New Roman" pitchFamily="18" charset="0"/>
              <a:ea typeface="Times New Roman" pitchFamily="18" charset="0"/>
            </a:endParaRPr>
          </a:p>
        </p:txBody>
      </p:sp>
      <p:sp>
        <p:nvSpPr>
          <p:cNvPr id="27650" name="矩形 466946"/>
          <p:cNvSpPr/>
          <p:nvPr/>
        </p:nvSpPr>
        <p:spPr>
          <a:xfrm>
            <a:off x="533400" y="4572000"/>
            <a:ext cx="5699125"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①</a:t>
            </a:r>
            <a:r>
              <a:rPr lang="zh-CN" altLang="en-US">
                <a:solidFill>
                  <a:srgbClr val="FF0000"/>
                </a:solidFill>
                <a:latin typeface="Times New Roman" pitchFamily="18" charset="0"/>
                <a:ea typeface="宋体" pitchFamily="2" charset="-122"/>
              </a:rPr>
              <a:t>未交代时间。</a:t>
            </a:r>
            <a:r>
              <a:rPr lang="en-US" altLang="zh-CN">
                <a:solidFill>
                  <a:srgbClr val="FF0000"/>
                </a:solidFill>
                <a:latin typeface="Times New Roman" pitchFamily="18" charset="0"/>
              </a:rPr>
              <a:t>②</a:t>
            </a:r>
            <a:r>
              <a:rPr lang="zh-CN" altLang="en-US">
                <a:solidFill>
                  <a:srgbClr val="FF0000"/>
                </a:solidFill>
                <a:latin typeface="Times New Roman" pitchFamily="18" charset="0"/>
                <a:ea typeface="宋体" pitchFamily="2" charset="-122"/>
              </a:rPr>
              <a:t>事件概括抽象、空洞。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additive="base">
                                        <p:cTn id="7" dur="500" fill="hold"/>
                                        <p:tgtEl>
                                          <p:spTgt spid="27650"/>
                                        </p:tgtEl>
                                        <p:attrNameLst>
                                          <p:attrName>ppt_x</p:attrName>
                                        </p:attrNameLst>
                                      </p:cBhvr>
                                      <p:tavLst>
                                        <p:tav tm="0">
                                          <p:val>
                                            <p:strVal val="#ppt_x"/>
                                          </p:val>
                                        </p:tav>
                                        <p:tav tm="100000">
                                          <p:val>
                                            <p:strVal val="#ppt_x"/>
                                          </p:val>
                                        </p:tav>
                                      </p:tavLst>
                                    </p:anim>
                                    <p:anim calcmode="lin" valueType="num">
                                      <p:cBhvr additive="base">
                                        <p:cTn id="8" dur="500" fill="hold"/>
                                        <p:tgtEl>
                                          <p:spTgt spid="276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矩形 467969"/>
          <p:cNvSpPr/>
          <p:nvPr/>
        </p:nvSpPr>
        <p:spPr>
          <a:xfrm>
            <a:off x="431800" y="585788"/>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a:solidFill>
                  <a:srgbClr val="000000"/>
                </a:solidFill>
                <a:latin typeface="Times New Roman" pitchFamily="18" charset="0"/>
                <a:ea typeface="宋体" pitchFamily="2" charset="-122"/>
              </a:rPr>
              <a:t>五、世间万物，因和睦而美丽，因和睦而温馨。中国文化崇尚“和”，有关“和”的思想源远流长，丰富多彩。九年级</a:t>
            </a: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班开展“以和为贵”的综合性学习活动，请你一起参加。</a:t>
            </a:r>
          </a:p>
          <a:p>
            <a:pPr marL="0" lvl="0" indent="355600"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．活动中，同学们收集了不少关于“和”的名句，下列名句中不符合主题的一项是</a:t>
            </a:r>
            <a:r>
              <a:rPr lang="en-US" altLang="zh-CN">
                <a:solidFill>
                  <a:srgbClr val="000000"/>
                </a:solidFill>
                <a:latin typeface="Times New Roman" pitchFamily="18" charset="0"/>
              </a:rPr>
              <a:t>(    )</a:t>
            </a:r>
          </a:p>
          <a:p>
            <a:pPr marL="0" lvl="0" indent="355600"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．鸣鹤在阴，其子和之。</a:t>
            </a:r>
          </a:p>
          <a:p>
            <a:pPr marL="0" lvl="0" indent="355600"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．天时不如地利，地利不如人和。</a:t>
            </a:r>
          </a:p>
          <a:p>
            <a:pPr marL="0" lvl="0" indent="355600"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．君子和而不同，小人同而不和。</a:t>
            </a:r>
          </a:p>
          <a:p>
            <a:pPr marL="0" lvl="0" indent="355600"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．家和万事兴。</a:t>
            </a:r>
          </a:p>
          <a:p>
            <a:pPr marL="0" lvl="0" indent="355600" defTabSz="1219200">
              <a:lnSpc>
                <a:spcPct val="150000"/>
              </a:lnSpc>
            </a:pPr>
            <a:r>
              <a:rPr lang="zh-CN" altLang="en-US">
                <a:solidFill>
                  <a:srgbClr val="FF0000"/>
                </a:solidFill>
                <a:latin typeface="Times New Roman" pitchFamily="18" charset="0"/>
                <a:ea typeface="宋体" pitchFamily="2" charset="-122"/>
              </a:rPr>
              <a:t>【解析】</a:t>
            </a:r>
            <a:r>
              <a:rPr lang="en-US" altLang="zh-CN">
                <a:solidFill>
                  <a:srgbClr val="FF0000"/>
                </a:solidFill>
                <a:latin typeface="Times New Roman" pitchFamily="18" charset="0"/>
              </a:rPr>
              <a:t>A.</a:t>
            </a:r>
            <a:r>
              <a:rPr lang="zh-CN" altLang="en-US">
                <a:solidFill>
                  <a:srgbClr val="FF0000"/>
                </a:solidFill>
                <a:latin typeface="Times New Roman" pitchFamily="18" charset="0"/>
                <a:ea typeface="宋体" pitchFamily="2" charset="-122"/>
              </a:rPr>
              <a:t>指应和；</a:t>
            </a:r>
            <a:r>
              <a:rPr lang="en-US" altLang="zh-CN">
                <a:solidFill>
                  <a:srgbClr val="FF0000"/>
                </a:solidFill>
                <a:latin typeface="Times New Roman" pitchFamily="18" charset="0"/>
              </a:rPr>
              <a:t>B.</a:t>
            </a:r>
            <a:r>
              <a:rPr lang="zh-CN" altLang="en-US">
                <a:solidFill>
                  <a:srgbClr val="FF0000"/>
                </a:solidFill>
                <a:latin typeface="Times New Roman" pitchFamily="18" charset="0"/>
                <a:ea typeface="宋体" pitchFamily="2" charset="-122"/>
              </a:rPr>
              <a:t>指人心，上下团结；</a:t>
            </a:r>
            <a:r>
              <a:rPr lang="en-US" altLang="zh-CN">
                <a:solidFill>
                  <a:srgbClr val="FF0000"/>
                </a:solidFill>
                <a:latin typeface="Times New Roman" pitchFamily="18" charset="0"/>
              </a:rPr>
              <a:t>C.</a:t>
            </a:r>
            <a:r>
              <a:rPr lang="zh-CN" altLang="en-US">
                <a:solidFill>
                  <a:srgbClr val="FF0000"/>
                </a:solidFill>
                <a:latin typeface="Times New Roman" pitchFamily="18" charset="0"/>
                <a:ea typeface="宋体" pitchFamily="2" charset="-122"/>
              </a:rPr>
              <a:t>指和谐；</a:t>
            </a:r>
            <a:r>
              <a:rPr lang="en-US" altLang="zh-CN">
                <a:solidFill>
                  <a:srgbClr val="FF0000"/>
                </a:solidFill>
                <a:latin typeface="Times New Roman" pitchFamily="18" charset="0"/>
              </a:rPr>
              <a:t>D.</a:t>
            </a:r>
            <a:r>
              <a:rPr lang="zh-CN" altLang="en-US">
                <a:solidFill>
                  <a:srgbClr val="FF0000"/>
                </a:solidFill>
                <a:latin typeface="Times New Roman" pitchFamily="18" charset="0"/>
                <a:ea typeface="宋体" pitchFamily="2" charset="-122"/>
              </a:rPr>
              <a:t>和睦。 </a:t>
            </a:r>
            <a:endParaRPr lang="zh-CN" altLang="en-US">
              <a:solidFill>
                <a:srgbClr val="FF0000"/>
              </a:solidFill>
              <a:latin typeface="Times New Roman" pitchFamily="18" charset="0"/>
              <a:ea typeface="Times New Roman" pitchFamily="18" charset="0"/>
            </a:endParaRPr>
          </a:p>
        </p:txBody>
      </p:sp>
      <p:sp>
        <p:nvSpPr>
          <p:cNvPr id="28674" name="矩形 467970"/>
          <p:cNvSpPr/>
          <p:nvPr/>
        </p:nvSpPr>
        <p:spPr>
          <a:xfrm>
            <a:off x="1219200" y="29718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 calcmode="lin" valueType="num">
                                      <p:cBhvr additive="base">
                                        <p:cTn id="7" dur="500" fill="hold"/>
                                        <p:tgtEl>
                                          <p:spTgt spid="28674"/>
                                        </p:tgtEl>
                                        <p:attrNameLst>
                                          <p:attrName>ppt_x</p:attrName>
                                        </p:attrNameLst>
                                      </p:cBhvr>
                                      <p:tavLst>
                                        <p:tav tm="0">
                                          <p:val>
                                            <p:strVal val="#ppt_x"/>
                                          </p:val>
                                        </p:tav>
                                        <p:tav tm="100000">
                                          <p:val>
                                            <p:strVal val="#ppt_x"/>
                                          </p:val>
                                        </p:tav>
                                      </p:tavLst>
                                    </p:anim>
                                    <p:anim calcmode="lin" valueType="num">
                                      <p:cBhvr additive="base">
                                        <p:cTn id="8" dur="500" fill="hold"/>
                                        <p:tgtEl>
                                          <p:spTgt spid="286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8673">
                                            <p:txEl>
                                              <p:pRg st="6" end="6"/>
                                            </p:txEl>
                                          </p:spTgt>
                                        </p:tgtEl>
                                        <p:attrNameLst>
                                          <p:attrName>style.visibility</p:attrName>
                                        </p:attrNameLst>
                                      </p:cBhvr>
                                      <p:to>
                                        <p:strVal val="visible"/>
                                      </p:to>
                                    </p:set>
                                    <p:anim calcmode="lin" valueType="num">
                                      <p:cBhvr additive="base">
                                        <p:cTn id="13" dur="500" fill="hold"/>
                                        <p:tgtEl>
                                          <p:spTgt spid="28673">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矩形 468993"/>
          <p:cNvSpPr/>
          <p:nvPr/>
        </p:nvSpPr>
        <p:spPr>
          <a:xfrm>
            <a:off x="431800" y="2776538"/>
            <a:ext cx="7112000" cy="12160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a:t>
            </a:r>
            <a:r>
              <a:rPr lang="en-US" altLang="zh-CN">
                <a:solidFill>
                  <a:srgbClr val="000000"/>
                </a:solidFill>
                <a:latin typeface="Times New Roman" pitchFamily="18" charset="0"/>
              </a:rPr>
              <a:t>(2021</a:t>
            </a:r>
            <a:r>
              <a:rPr lang="zh-CN" altLang="en-US">
                <a:solidFill>
                  <a:srgbClr val="000000"/>
                </a:solidFill>
                <a:latin typeface="Times New Roman" pitchFamily="18" charset="0"/>
                <a:ea typeface="宋体" pitchFamily="2" charset="-122"/>
              </a:rPr>
              <a:t>，重庆</a:t>
            </a: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卷</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写出两个含“和”字的成语。</a:t>
            </a:r>
          </a:p>
          <a:p>
            <a:pPr marL="0" lvl="0" indent="355600" defTabSz="1219200">
              <a:lnSpc>
                <a:spcPct val="150000"/>
              </a:lnSpc>
            </a:pPr>
            <a:r>
              <a:rPr lang="en-US" altLang="zh-CN">
                <a:solidFill>
                  <a:srgbClr val="000000"/>
                </a:solidFill>
                <a:latin typeface="Times New Roman" pitchFamily="18" charset="0"/>
              </a:rPr>
              <a:t>①_________</a:t>
            </a:r>
            <a:r>
              <a:rPr lang="zh-CN" altLang="en-US">
                <a:solidFill>
                  <a:srgbClr val="000000"/>
                </a:solidFill>
                <a:latin typeface="Times New Roman" pitchFamily="18" charset="0"/>
                <a:ea typeface="宋体" pitchFamily="2" charset="-122"/>
              </a:rPr>
              <a:t>　</a:t>
            </a:r>
            <a:r>
              <a:rPr lang="en-US" altLang="zh-CN">
                <a:solidFill>
                  <a:srgbClr val="000000"/>
                </a:solidFill>
                <a:latin typeface="Times New Roman" pitchFamily="18" charset="0"/>
              </a:rPr>
              <a:t>②_________</a:t>
            </a:r>
            <a:endParaRPr lang="en-US" altLang="zh-CN" u="sng">
              <a:solidFill>
                <a:srgbClr val="000000"/>
              </a:solidFill>
              <a:latin typeface="Times New Roman" pitchFamily="18" charset="0"/>
              <a:ea typeface="Times New Roman" pitchFamily="18" charset="0"/>
            </a:endParaRPr>
          </a:p>
        </p:txBody>
      </p:sp>
      <p:sp>
        <p:nvSpPr>
          <p:cNvPr id="29698" name="矩形 468994"/>
          <p:cNvSpPr/>
          <p:nvPr/>
        </p:nvSpPr>
        <p:spPr>
          <a:xfrm>
            <a:off x="1181100" y="3429000"/>
            <a:ext cx="1409700"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zh-CN" altLang="en-US">
                <a:solidFill>
                  <a:srgbClr val="FF0000"/>
                </a:solidFill>
                <a:latin typeface="Times New Roman" pitchFamily="18" charset="0"/>
                <a:ea typeface="宋体" pitchFamily="2" charset="-122"/>
              </a:rPr>
              <a:t>和颜悦色</a:t>
            </a:r>
          </a:p>
        </p:txBody>
      </p:sp>
      <p:sp>
        <p:nvSpPr>
          <p:cNvPr id="29699" name="矩形 468995"/>
          <p:cNvSpPr/>
          <p:nvPr/>
        </p:nvSpPr>
        <p:spPr>
          <a:xfrm>
            <a:off x="3162300" y="3429000"/>
            <a:ext cx="1409700"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zh-CN" altLang="en-US">
                <a:solidFill>
                  <a:srgbClr val="FF0000"/>
                </a:solidFill>
                <a:latin typeface="Times New Roman" pitchFamily="18" charset="0"/>
                <a:ea typeface="宋体" pitchFamily="2" charset="-122"/>
              </a:rPr>
              <a:t>政通人和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additive="base">
                                        <p:cTn id="7" dur="500" fill="hold"/>
                                        <p:tgtEl>
                                          <p:spTgt spid="29698"/>
                                        </p:tgtEl>
                                        <p:attrNameLst>
                                          <p:attrName>ppt_x</p:attrName>
                                        </p:attrNameLst>
                                      </p:cBhvr>
                                      <p:tavLst>
                                        <p:tav tm="0">
                                          <p:val>
                                            <p:strVal val="#ppt_x"/>
                                          </p:val>
                                        </p:tav>
                                        <p:tav tm="100000">
                                          <p:val>
                                            <p:strVal val="#ppt_x"/>
                                          </p:val>
                                        </p:tav>
                                      </p:tavLst>
                                    </p:anim>
                                    <p:anim calcmode="lin" valueType="num">
                                      <p:cBhvr additive="base">
                                        <p:cTn id="8" dur="500" fill="hold"/>
                                        <p:tgtEl>
                                          <p:spTgt spid="2969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699"/>
                                        </p:tgtEl>
                                        <p:attrNameLst>
                                          <p:attrName>style.visibility</p:attrName>
                                        </p:attrNameLst>
                                      </p:cBhvr>
                                      <p:to>
                                        <p:strVal val="visible"/>
                                      </p:to>
                                    </p:set>
                                    <p:anim calcmode="lin" valueType="num">
                                      <p:cBhvr additive="base">
                                        <p:cTn id="13" dur="500" fill="hold"/>
                                        <p:tgtEl>
                                          <p:spTgt spid="29699"/>
                                        </p:tgtEl>
                                        <p:attrNameLst>
                                          <p:attrName>ppt_x</p:attrName>
                                        </p:attrNameLst>
                                      </p:cBhvr>
                                      <p:tavLst>
                                        <p:tav tm="0">
                                          <p:val>
                                            <p:strVal val="#ppt_x"/>
                                          </p:val>
                                        </p:tav>
                                        <p:tav tm="100000">
                                          <p:val>
                                            <p:strVal val="#ppt_x"/>
                                          </p:val>
                                        </p:tav>
                                      </p:tavLst>
                                    </p:anim>
                                    <p:anim calcmode="lin" valueType="num">
                                      <p:cBhvr additive="base">
                                        <p:cTn id="14" dur="500" fill="hold"/>
                                        <p:tgtEl>
                                          <p:spTgt spid="296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969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矩形 470017"/>
          <p:cNvSpPr/>
          <p:nvPr/>
        </p:nvSpPr>
        <p:spPr>
          <a:xfrm>
            <a:off x="431800" y="860425"/>
            <a:ext cx="11134725" cy="504983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．下面是一位同学关于本次活动的一段活动体会，其语言表达有两处不妥，请找出并修改。</a:t>
            </a:r>
          </a:p>
          <a:p>
            <a:pPr marL="0" lvl="0" indent="355600" defTabSz="1219200">
              <a:lnSpc>
                <a:spcPct val="150000"/>
              </a:lnSpc>
            </a:pPr>
            <a:r>
              <a:rPr lang="en-US" altLang="zh-CN">
                <a:solidFill>
                  <a:srgbClr val="000000"/>
                </a:solidFill>
                <a:latin typeface="Times New Roman" pitchFamily="18" charset="0"/>
              </a:rPr>
              <a:t>①</a:t>
            </a:r>
            <a:r>
              <a:rPr lang="zh-CN" altLang="en-US">
                <a:solidFill>
                  <a:srgbClr val="000000"/>
                </a:solidFill>
                <a:latin typeface="Times New Roman" pitchFamily="18" charset="0"/>
                <a:ea typeface="宋体" pitchFamily="2" charset="-122"/>
              </a:rPr>
              <a:t>我很早就知道“六尺巷”的典故，今天把一件烦心事处理好了，再重温这个故事，颇有感触，仿佛给自己又上了一堂“礼让乃中华美德”。</a:t>
            </a:r>
            <a:r>
              <a:rPr lang="en-US" altLang="zh-CN">
                <a:solidFill>
                  <a:srgbClr val="000000"/>
                </a:solidFill>
                <a:latin typeface="Times New Roman" pitchFamily="18" charset="0"/>
              </a:rPr>
              <a:t>②</a:t>
            </a:r>
            <a:r>
              <a:rPr lang="zh-CN" altLang="en-US">
                <a:solidFill>
                  <a:srgbClr val="000000"/>
                </a:solidFill>
                <a:latin typeface="Times New Roman" pitchFamily="18" charset="0"/>
                <a:ea typeface="宋体" pitchFamily="2" charset="-122"/>
              </a:rPr>
              <a:t>礼让，不仅是美德，更是人际关系的调节器。</a:t>
            </a:r>
            <a:r>
              <a:rPr lang="en-US" altLang="zh-CN">
                <a:solidFill>
                  <a:srgbClr val="000000"/>
                </a:solidFill>
                <a:latin typeface="Times New Roman" pitchFamily="18" charset="0"/>
              </a:rPr>
              <a:t>③</a:t>
            </a:r>
            <a:r>
              <a:rPr lang="zh-CN" altLang="en-US">
                <a:solidFill>
                  <a:srgbClr val="000000"/>
                </a:solidFill>
                <a:latin typeface="Times New Roman" pitchFamily="18" charset="0"/>
                <a:ea typeface="宋体" pitchFamily="2" charset="-122"/>
              </a:rPr>
              <a:t>俗话说得好，“远亲不如近邻”。</a:t>
            </a:r>
            <a:r>
              <a:rPr lang="en-US" altLang="zh-CN">
                <a:solidFill>
                  <a:srgbClr val="000000"/>
                </a:solidFill>
                <a:latin typeface="Times New Roman" pitchFamily="18" charset="0"/>
              </a:rPr>
              <a:t>④</a:t>
            </a:r>
            <a:r>
              <a:rPr lang="zh-CN" altLang="en-US">
                <a:solidFill>
                  <a:srgbClr val="000000"/>
                </a:solidFill>
                <a:latin typeface="Times New Roman" pitchFamily="18" charset="0"/>
                <a:ea typeface="宋体" pitchFamily="2" charset="-122"/>
              </a:rPr>
              <a:t>邻里之间要和睦相处，不能“鸡犬之声相闻，老死不相往来”。</a:t>
            </a:r>
            <a:r>
              <a:rPr lang="en-US" altLang="zh-CN">
                <a:solidFill>
                  <a:srgbClr val="000000"/>
                </a:solidFill>
                <a:latin typeface="Times New Roman" pitchFamily="18" charset="0"/>
              </a:rPr>
              <a:t>⑤</a:t>
            </a:r>
            <a:r>
              <a:rPr lang="zh-CN" altLang="en-US">
                <a:solidFill>
                  <a:srgbClr val="000000"/>
                </a:solidFill>
                <a:latin typeface="Times New Roman" pitchFamily="18" charset="0"/>
                <a:ea typeface="宋体" pitchFamily="2" charset="-122"/>
              </a:rPr>
              <a:t>遇到烦心的人和事，退一步海阔天空，不断修身养性，增加与人和谐相处的能力。</a:t>
            </a:r>
            <a:r>
              <a:rPr lang="en-US" altLang="zh-CN">
                <a:solidFill>
                  <a:srgbClr val="000000"/>
                </a:solidFill>
                <a:latin typeface="Times New Roman" pitchFamily="18" charset="0"/>
              </a:rPr>
              <a:t>⑥</a:t>
            </a:r>
            <a:r>
              <a:rPr lang="zh-CN" altLang="en-US">
                <a:solidFill>
                  <a:srgbClr val="000000"/>
                </a:solidFill>
                <a:latin typeface="Times New Roman" pitchFamily="18" charset="0"/>
                <a:ea typeface="宋体" pitchFamily="2" charset="-122"/>
              </a:rPr>
              <a:t>做好人，行善事，“福虽未至，祸已远离”，“塞翁失马，焉知非福”，吃亏就是占便宜。</a:t>
            </a:r>
            <a:endParaRPr lang="zh-CN" altLang="en-US" u="sng">
              <a:solidFill>
                <a:srgbClr val="000000"/>
              </a:solidFill>
              <a:latin typeface="Times New Roman" pitchFamily="18" charset="0"/>
              <a:ea typeface="宋体" pitchFamily="2" charset="-122"/>
            </a:endParaRPr>
          </a:p>
          <a:p>
            <a:pPr marL="0" lvl="0" indent="355600" defTabSz="1219200">
              <a:lnSpc>
                <a:spcPct val="150000"/>
              </a:lnSpc>
            </a:pPr>
            <a:r>
              <a:rPr lang="en-US" altLang="zh-CN" u="sng">
                <a:solidFill>
                  <a:srgbClr val="FF0000"/>
                </a:solidFill>
                <a:latin typeface="Times New Roman" pitchFamily="18" charset="0"/>
              </a:rPr>
              <a:t>①</a:t>
            </a:r>
            <a:r>
              <a:rPr lang="zh-CN" altLang="en-US" u="sng">
                <a:solidFill>
                  <a:srgbClr val="FF0000"/>
                </a:solidFill>
                <a:latin typeface="Times New Roman" pitchFamily="18" charset="0"/>
                <a:ea typeface="宋体" pitchFamily="2" charset="-122"/>
              </a:rPr>
              <a:t>句成分残缺，在句末加上“的课”；</a:t>
            </a:r>
            <a:r>
              <a:rPr lang="en-US" altLang="zh-CN" u="sng">
                <a:solidFill>
                  <a:srgbClr val="FF0000"/>
                </a:solidFill>
                <a:latin typeface="Times New Roman" pitchFamily="18" charset="0"/>
              </a:rPr>
              <a:t>⑤</a:t>
            </a:r>
            <a:r>
              <a:rPr lang="zh-CN" altLang="en-US" u="sng">
                <a:solidFill>
                  <a:srgbClr val="FF0000"/>
                </a:solidFill>
                <a:latin typeface="Times New Roman" pitchFamily="18" charset="0"/>
                <a:ea typeface="宋体" pitchFamily="2" charset="-122"/>
              </a:rPr>
              <a:t>句搭配不当，将“增加”改为“增强”。</a:t>
            </a:r>
            <a:endParaRPr lang="zh-CN" altLang="en-US" u="sng">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0721">
                                            <p:txEl>
                                              <p:pRg st="2" end="2"/>
                                            </p:txEl>
                                          </p:spTgt>
                                        </p:tgtEl>
                                        <p:attrNameLst>
                                          <p:attrName>style.visibility</p:attrName>
                                        </p:attrNameLst>
                                      </p:cBhvr>
                                      <p:to>
                                        <p:strVal val="visible"/>
                                      </p:to>
                                    </p:set>
                                    <p:anim calcmode="lin" valueType="num">
                                      <p:cBhvr additive="base">
                                        <p:cTn id="7" dur="500" fill="hold"/>
                                        <p:tgtEl>
                                          <p:spTgt spid="3072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矩形 471041"/>
          <p:cNvSpPr/>
          <p:nvPr/>
        </p:nvSpPr>
        <p:spPr>
          <a:xfrm>
            <a:off x="431800" y="312738"/>
            <a:ext cx="11134725" cy="614521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a:solidFill>
                  <a:srgbClr val="000000"/>
                </a:solidFill>
                <a:latin typeface="Times New Roman" pitchFamily="18" charset="0"/>
                <a:ea typeface="宋体" pitchFamily="2" charset="-122"/>
              </a:rPr>
              <a:t>六、</a:t>
            </a:r>
            <a:r>
              <a:rPr lang="en-US" altLang="zh-CN">
                <a:solidFill>
                  <a:srgbClr val="000000"/>
                </a:solidFill>
                <a:latin typeface="Times New Roman" pitchFamily="18" charset="0"/>
              </a:rPr>
              <a:t>(2021</a:t>
            </a:r>
            <a:r>
              <a:rPr lang="zh-CN" altLang="en-US">
                <a:solidFill>
                  <a:srgbClr val="000000"/>
                </a:solidFill>
                <a:latin typeface="Times New Roman" pitchFamily="18" charset="0"/>
                <a:ea typeface="宋体" pitchFamily="2" charset="-122"/>
              </a:rPr>
              <a:t>，衡阳</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母爱像一首诗，幽远纯净；母爱像一首歌，轻吟浅唱。母爱是儿女成长的殷殷期盼，是漂泊天涯的缕缕思念，是一生相伴的盈盈笑语。母亲节到了，九年级</a:t>
            </a:r>
            <a:r>
              <a:rPr lang="en-US" altLang="zh-CN">
                <a:solidFill>
                  <a:srgbClr val="000000"/>
                </a:solidFill>
                <a:latin typeface="Times New Roman" pitchFamily="18" charset="0"/>
              </a:rPr>
              <a:t>(5)</a:t>
            </a:r>
            <a:r>
              <a:rPr lang="zh-CN" altLang="en-US">
                <a:solidFill>
                  <a:srgbClr val="000000"/>
                </a:solidFill>
                <a:latin typeface="Times New Roman" pitchFamily="18" charset="0"/>
                <a:ea typeface="宋体" pitchFamily="2" charset="-122"/>
              </a:rPr>
              <a:t>班开展了以“母爱</a:t>
            </a:r>
            <a:r>
              <a:rPr lang="en-US" altLang="zh-CN">
                <a:solidFill>
                  <a:srgbClr val="000000"/>
                </a:solidFill>
                <a:latin typeface="Courier New" pitchFamily="49" charset="0"/>
                <a:ea typeface="Times New Roman" pitchFamily="18" charset="0"/>
              </a:rPr>
              <a:t>·</a:t>
            </a:r>
            <a:r>
              <a:rPr lang="zh-CN" altLang="en-US">
                <a:solidFill>
                  <a:srgbClr val="000000"/>
                </a:solidFill>
                <a:latin typeface="Times New Roman" pitchFamily="18" charset="0"/>
                <a:ea typeface="宋体" pitchFamily="2" charset="-122"/>
              </a:rPr>
              <a:t>家庭教育”为主题的综合性学习活动。</a:t>
            </a:r>
          </a:p>
          <a:p>
            <a:pPr marL="0" lvl="0" indent="355600"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．正确的家庭教育是儿女成才的一个重要因素。活动中，同学们要收集赞美“母亲教子”的故事，你觉得下列哪个故事不太合适？</a:t>
            </a:r>
            <a:r>
              <a:rPr lang="en-US" altLang="zh-CN">
                <a:solidFill>
                  <a:srgbClr val="000000"/>
                </a:solidFill>
                <a:latin typeface="Times New Roman" pitchFamily="18" charset="0"/>
              </a:rPr>
              <a:t>(    )</a:t>
            </a:r>
            <a:r>
              <a:rPr lang="zh-CN" altLang="en-US">
                <a:solidFill>
                  <a:srgbClr val="000000"/>
                </a:solidFill>
                <a:latin typeface="Times New Roman" pitchFamily="18" charset="0"/>
                <a:ea typeface="宋体" pitchFamily="2" charset="-122"/>
              </a:rPr>
              <a:t>　　　　　　　　　　　　　　</a:t>
            </a:r>
          </a:p>
          <a:p>
            <a:pPr marL="0" lvl="0" indent="355600"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．曾子杀猪    </a:t>
            </a: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．孟母三迁</a:t>
            </a:r>
          </a:p>
          <a:p>
            <a:pPr marL="0" lvl="0" indent="355600"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．岳母刺字    </a:t>
            </a: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．画荻教子</a:t>
            </a:r>
          </a:p>
          <a:p>
            <a:pPr marL="0" lvl="0" indent="355600" defTabSz="1219200">
              <a:lnSpc>
                <a:spcPct val="150000"/>
              </a:lnSpc>
            </a:pPr>
            <a:r>
              <a:rPr lang="zh-CN" altLang="en-US">
                <a:solidFill>
                  <a:srgbClr val="FF0000"/>
                </a:solidFill>
                <a:latin typeface="Times New Roman" pitchFamily="18" charset="0"/>
                <a:ea typeface="宋体" pitchFamily="2" charset="-122"/>
              </a:rPr>
              <a:t>【解析】</a:t>
            </a:r>
            <a:r>
              <a:rPr lang="en-US" altLang="zh-CN">
                <a:solidFill>
                  <a:srgbClr val="FF0000"/>
                </a:solidFill>
                <a:latin typeface="Times New Roman" pitchFamily="18" charset="0"/>
              </a:rPr>
              <a:t>A.</a:t>
            </a:r>
            <a:r>
              <a:rPr lang="zh-CN" altLang="en-US">
                <a:solidFill>
                  <a:srgbClr val="FF0000"/>
                </a:solidFill>
                <a:latin typeface="Times New Roman" pitchFamily="18" charset="0"/>
                <a:ea typeface="宋体" pitchFamily="2" charset="-122"/>
              </a:rPr>
              <a:t>讲述曾子用自己的行动教育孩子要言而有信，诚实待人；</a:t>
            </a:r>
            <a:r>
              <a:rPr lang="en-US" altLang="zh-CN">
                <a:solidFill>
                  <a:srgbClr val="FF0000"/>
                </a:solidFill>
                <a:latin typeface="Times New Roman" pitchFamily="18" charset="0"/>
              </a:rPr>
              <a:t>B.</a:t>
            </a:r>
            <a:r>
              <a:rPr lang="zh-CN" altLang="en-US">
                <a:solidFill>
                  <a:srgbClr val="FF0000"/>
                </a:solidFill>
                <a:latin typeface="Times New Roman" pitchFamily="18" charset="0"/>
                <a:ea typeface="宋体" pitchFamily="2" charset="-122"/>
              </a:rPr>
              <a:t>孟子的母亲为选择良好的环境教育孩子，多次迁居；</a:t>
            </a:r>
            <a:r>
              <a:rPr lang="en-US" altLang="zh-CN">
                <a:solidFill>
                  <a:srgbClr val="FF0000"/>
                </a:solidFill>
                <a:latin typeface="Times New Roman" pitchFamily="18" charset="0"/>
              </a:rPr>
              <a:t>C.</a:t>
            </a:r>
            <a:r>
              <a:rPr lang="zh-CN" altLang="en-US">
                <a:solidFill>
                  <a:srgbClr val="FF0000"/>
                </a:solidFill>
                <a:latin typeface="Times New Roman" pitchFamily="18" charset="0"/>
                <a:ea typeface="宋体" pitchFamily="2" charset="-122"/>
              </a:rPr>
              <a:t>岳飞的母亲在岳飞背上刺“精忠报国”，教育孩子报效祖国；</a:t>
            </a:r>
            <a:r>
              <a:rPr lang="en-US" altLang="zh-CN">
                <a:solidFill>
                  <a:srgbClr val="FF0000"/>
                </a:solidFill>
                <a:latin typeface="Times New Roman" pitchFamily="18" charset="0"/>
              </a:rPr>
              <a:t>D.</a:t>
            </a:r>
            <a:r>
              <a:rPr lang="zh-CN" altLang="en-US">
                <a:solidFill>
                  <a:srgbClr val="FF0000"/>
                </a:solidFill>
                <a:latin typeface="Times New Roman" pitchFamily="18" charset="0"/>
                <a:ea typeface="宋体" pitchFamily="2" charset="-122"/>
              </a:rPr>
              <a:t>欧阳修的母亲用芦苇秆在沙地写字教子，教育孩子刻苦好学。</a:t>
            </a:r>
          </a:p>
        </p:txBody>
      </p:sp>
      <p:sp>
        <p:nvSpPr>
          <p:cNvPr id="31746" name="矩形 471042"/>
          <p:cNvSpPr/>
          <p:nvPr/>
        </p:nvSpPr>
        <p:spPr>
          <a:xfrm>
            <a:off x="7696200" y="26670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additive="base">
                                        <p:cTn id="7" dur="500" fill="hold"/>
                                        <p:tgtEl>
                                          <p:spTgt spid="31746"/>
                                        </p:tgtEl>
                                        <p:attrNameLst>
                                          <p:attrName>ppt_x</p:attrName>
                                        </p:attrNameLst>
                                      </p:cBhvr>
                                      <p:tavLst>
                                        <p:tav tm="0">
                                          <p:val>
                                            <p:strVal val="#ppt_x"/>
                                          </p:val>
                                        </p:tav>
                                        <p:tav tm="100000">
                                          <p:val>
                                            <p:strVal val="#ppt_x"/>
                                          </p:val>
                                        </p:tav>
                                      </p:tavLst>
                                    </p:anim>
                                    <p:anim calcmode="lin" valueType="num">
                                      <p:cBhvr additive="base">
                                        <p:cTn id="8" dur="500" fill="hold"/>
                                        <p:tgtEl>
                                          <p:spTgt spid="3174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1745">
                                            <p:txEl>
                                              <p:pRg st="4" end="4"/>
                                            </p:txEl>
                                          </p:spTgt>
                                        </p:tgtEl>
                                        <p:attrNameLst>
                                          <p:attrName>style.visibility</p:attrName>
                                        </p:attrNameLst>
                                      </p:cBhvr>
                                      <p:to>
                                        <p:strVal val="visible"/>
                                      </p:to>
                                    </p:set>
                                    <p:anim calcmode="lin" valueType="num">
                                      <p:cBhvr additive="base">
                                        <p:cTn id="13" dur="500" fill="hold"/>
                                        <p:tgtEl>
                                          <p:spTgt spid="31745">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174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矩形 453633"/>
          <p:cNvSpPr/>
          <p:nvPr/>
        </p:nvSpPr>
        <p:spPr>
          <a:xfrm>
            <a:off x="431800" y="585788"/>
            <a:ext cx="11303000"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a:solidFill>
                  <a:srgbClr val="000000"/>
                </a:solidFill>
                <a:latin typeface="Times New Roman" pitchFamily="18" charset="0"/>
                <a:ea typeface="宋体" pitchFamily="2" charset="-122"/>
              </a:rPr>
              <a:t>一、</a:t>
            </a:r>
            <a:r>
              <a:rPr lang="en-US" altLang="zh-CN">
                <a:solidFill>
                  <a:srgbClr val="000000"/>
                </a:solidFill>
                <a:latin typeface="Times New Roman" pitchFamily="18" charset="0"/>
              </a:rPr>
              <a:t>(2021</a:t>
            </a:r>
            <a:r>
              <a:rPr lang="zh-CN" altLang="en-US">
                <a:solidFill>
                  <a:srgbClr val="000000"/>
                </a:solidFill>
                <a:latin typeface="Times New Roman" pitchFamily="18" charset="0"/>
                <a:ea typeface="宋体" pitchFamily="2" charset="-122"/>
              </a:rPr>
              <a:t>，泸州改编</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为迎接建党</a:t>
            </a:r>
            <a:r>
              <a:rPr lang="en-US" altLang="zh-CN">
                <a:solidFill>
                  <a:srgbClr val="000000"/>
                </a:solidFill>
                <a:latin typeface="Times New Roman" pitchFamily="18" charset="0"/>
              </a:rPr>
              <a:t>100</a:t>
            </a:r>
            <a:r>
              <a:rPr lang="zh-CN" altLang="en-US">
                <a:solidFill>
                  <a:srgbClr val="000000"/>
                </a:solidFill>
                <a:latin typeface="Times New Roman" pitchFamily="18" charset="0"/>
                <a:ea typeface="宋体" pitchFamily="2" charset="-122"/>
              </a:rPr>
              <a:t>周年，学校将举办以“青春献给党”为主题的诗歌朗诵会。</a:t>
            </a:r>
          </a:p>
          <a:p>
            <a:pPr marL="0" lvl="0" indent="355600"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．以下是校团委发出的活动通知初稿，其语言表达有两处不妥，请找出并修改。</a:t>
            </a:r>
          </a:p>
          <a:p>
            <a:pPr marL="0" lvl="0" indent="355600" algn="ctr" defTabSz="1219200">
              <a:lnSpc>
                <a:spcPct val="150000"/>
              </a:lnSpc>
            </a:pPr>
            <a:r>
              <a:rPr lang="zh-CN" altLang="en-US">
                <a:solidFill>
                  <a:srgbClr val="000000"/>
                </a:solidFill>
                <a:latin typeface="Times New Roman" pitchFamily="18" charset="0"/>
                <a:ea typeface="宋体" pitchFamily="2" charset="-122"/>
              </a:rPr>
              <a:t>通知</a:t>
            </a:r>
          </a:p>
          <a:p>
            <a:pPr marL="0" lvl="0" indent="355600" defTabSz="1219200">
              <a:lnSpc>
                <a:spcPct val="150000"/>
              </a:lnSpc>
            </a:pPr>
            <a:r>
              <a:rPr lang="zh-CN" altLang="en-US">
                <a:solidFill>
                  <a:srgbClr val="000000"/>
                </a:solidFill>
                <a:latin typeface="Times New Roman" pitchFamily="18" charset="0"/>
                <a:ea typeface="宋体" pitchFamily="2" charset="-122"/>
              </a:rPr>
              <a:t>全校同学：</a:t>
            </a:r>
          </a:p>
          <a:p>
            <a:pPr marL="0" lvl="0" indent="355600" defTabSz="1219200">
              <a:lnSpc>
                <a:spcPct val="150000"/>
              </a:lnSpc>
            </a:pPr>
            <a:r>
              <a:rPr lang="en-US" altLang="zh-CN">
                <a:solidFill>
                  <a:srgbClr val="000000"/>
                </a:solidFill>
                <a:latin typeface="Times New Roman" pitchFamily="18" charset="0"/>
              </a:rPr>
              <a:t>①</a:t>
            </a:r>
            <a:r>
              <a:rPr lang="zh-CN" altLang="en-US">
                <a:solidFill>
                  <a:srgbClr val="000000"/>
                </a:solidFill>
                <a:latin typeface="Times New Roman" pitchFamily="18" charset="0"/>
                <a:ea typeface="宋体" pitchFamily="2" charset="-122"/>
              </a:rPr>
              <a:t>为激发莘莘学子的爱国热情，</a:t>
            </a:r>
            <a:r>
              <a:rPr lang="en-US" altLang="zh-CN">
                <a:solidFill>
                  <a:srgbClr val="000000"/>
                </a:solidFill>
                <a:latin typeface="Times New Roman" pitchFamily="18" charset="0"/>
              </a:rPr>
              <a:t>②</a:t>
            </a:r>
            <a:r>
              <a:rPr lang="zh-CN" altLang="en-US">
                <a:solidFill>
                  <a:srgbClr val="000000"/>
                </a:solidFill>
                <a:latin typeface="Times New Roman" pitchFamily="18" charset="0"/>
                <a:ea typeface="宋体" pitchFamily="2" charset="-122"/>
              </a:rPr>
              <a:t>培养健康的审美情趣，</a:t>
            </a:r>
            <a:r>
              <a:rPr lang="en-US" altLang="zh-CN">
                <a:solidFill>
                  <a:srgbClr val="000000"/>
                </a:solidFill>
                <a:latin typeface="Times New Roman" pitchFamily="18" charset="0"/>
              </a:rPr>
              <a:t>③</a:t>
            </a:r>
            <a:r>
              <a:rPr lang="zh-CN" altLang="en-US">
                <a:solidFill>
                  <a:srgbClr val="000000"/>
                </a:solidFill>
                <a:latin typeface="Times New Roman" pitchFamily="18" charset="0"/>
                <a:ea typeface="宋体" pitchFamily="2" charset="-122"/>
              </a:rPr>
              <a:t>提升审美品位，</a:t>
            </a:r>
            <a:r>
              <a:rPr lang="en-US" altLang="zh-CN">
                <a:solidFill>
                  <a:srgbClr val="000000"/>
                </a:solidFill>
                <a:latin typeface="Times New Roman" pitchFamily="18" charset="0"/>
              </a:rPr>
              <a:t>④</a:t>
            </a:r>
            <a:r>
              <a:rPr lang="zh-CN" altLang="en-US">
                <a:solidFill>
                  <a:srgbClr val="000000"/>
                </a:solidFill>
                <a:latin typeface="Times New Roman" pitchFamily="18" charset="0"/>
                <a:ea typeface="宋体" pitchFamily="2" charset="-122"/>
              </a:rPr>
              <a:t>丰富文化自信，</a:t>
            </a:r>
            <a:r>
              <a:rPr lang="en-US" altLang="zh-CN">
                <a:solidFill>
                  <a:srgbClr val="000000"/>
                </a:solidFill>
                <a:latin typeface="Times New Roman" pitchFamily="18" charset="0"/>
              </a:rPr>
              <a:t>⑤</a:t>
            </a:r>
            <a:r>
              <a:rPr lang="zh-CN" altLang="en-US">
                <a:solidFill>
                  <a:srgbClr val="000000"/>
                </a:solidFill>
                <a:latin typeface="Times New Roman" pitchFamily="18" charset="0"/>
                <a:ea typeface="宋体" pitchFamily="2" charset="-122"/>
              </a:rPr>
              <a:t>学校定于</a:t>
            </a:r>
            <a:r>
              <a:rPr lang="en-US" altLang="zh-CN">
                <a:solidFill>
                  <a:srgbClr val="000000"/>
                </a:solidFill>
                <a:latin typeface="Times New Roman" pitchFamily="18" charset="0"/>
              </a:rPr>
              <a:t>6</a:t>
            </a:r>
            <a:r>
              <a:rPr lang="zh-CN" altLang="en-US">
                <a:solidFill>
                  <a:srgbClr val="000000"/>
                </a:solidFill>
                <a:latin typeface="Times New Roman" pitchFamily="18" charset="0"/>
                <a:ea typeface="宋体" pitchFamily="2" charset="-122"/>
              </a:rPr>
              <a:t>月</a:t>
            </a:r>
            <a:r>
              <a:rPr lang="en-US" altLang="zh-CN">
                <a:solidFill>
                  <a:srgbClr val="000000"/>
                </a:solidFill>
                <a:latin typeface="Times New Roman" pitchFamily="18" charset="0"/>
              </a:rPr>
              <a:t>30</a:t>
            </a:r>
            <a:r>
              <a:rPr lang="zh-CN" altLang="en-US">
                <a:solidFill>
                  <a:srgbClr val="000000"/>
                </a:solidFill>
                <a:latin typeface="Times New Roman" pitchFamily="18" charset="0"/>
                <a:ea typeface="宋体" pitchFamily="2" charset="-122"/>
              </a:rPr>
              <a:t>日晚</a:t>
            </a:r>
            <a:r>
              <a:rPr lang="en-US" altLang="zh-CN">
                <a:solidFill>
                  <a:srgbClr val="000000"/>
                </a:solidFill>
                <a:latin typeface="Times New Roman" pitchFamily="18" charset="0"/>
              </a:rPr>
              <a:t>7</a:t>
            </a:r>
            <a:r>
              <a:rPr lang="zh-CN" altLang="en-US">
                <a:solidFill>
                  <a:srgbClr val="000000"/>
                </a:solidFill>
                <a:latin typeface="Times New Roman" pitchFamily="18" charset="0"/>
                <a:ea typeface="宋体" pitchFamily="2" charset="-122"/>
              </a:rPr>
              <a:t>点在学校大礼堂举办以“青春献给党”为主题的诗歌朗诵会，</a:t>
            </a:r>
            <a:r>
              <a:rPr lang="en-US" altLang="zh-CN">
                <a:solidFill>
                  <a:srgbClr val="000000"/>
                </a:solidFill>
                <a:latin typeface="Times New Roman" pitchFamily="18" charset="0"/>
              </a:rPr>
              <a:t>⑥</a:t>
            </a:r>
            <a:r>
              <a:rPr lang="zh-CN" altLang="en-US">
                <a:solidFill>
                  <a:srgbClr val="000000"/>
                </a:solidFill>
                <a:latin typeface="Times New Roman" pitchFamily="18" charset="0"/>
                <a:ea typeface="宋体" pitchFamily="2" charset="-122"/>
              </a:rPr>
              <a:t>向中国共产党成立</a:t>
            </a:r>
            <a:r>
              <a:rPr lang="en-US" altLang="zh-CN">
                <a:solidFill>
                  <a:srgbClr val="000000"/>
                </a:solidFill>
                <a:latin typeface="Times New Roman" pitchFamily="18" charset="0"/>
              </a:rPr>
              <a:t>100</a:t>
            </a:r>
            <a:r>
              <a:rPr lang="zh-CN" altLang="en-US">
                <a:solidFill>
                  <a:srgbClr val="000000"/>
                </a:solidFill>
                <a:latin typeface="Times New Roman" pitchFamily="18" charset="0"/>
                <a:ea typeface="宋体" pitchFamily="2" charset="-122"/>
              </a:rPr>
              <a:t>周年献礼，</a:t>
            </a:r>
            <a:r>
              <a:rPr lang="en-US" altLang="zh-CN">
                <a:solidFill>
                  <a:srgbClr val="000000"/>
                </a:solidFill>
                <a:latin typeface="Times New Roman" pitchFamily="18" charset="0"/>
              </a:rPr>
              <a:t>⑦</a:t>
            </a:r>
            <a:r>
              <a:rPr lang="zh-CN" altLang="en-US">
                <a:solidFill>
                  <a:srgbClr val="000000"/>
                </a:solidFill>
                <a:latin typeface="Times New Roman" pitchFamily="18" charset="0"/>
                <a:ea typeface="宋体" pitchFamily="2" charset="-122"/>
              </a:rPr>
              <a:t>请大家准时光临。</a:t>
            </a:r>
          </a:p>
          <a:p>
            <a:pPr marL="0" lvl="0" indent="355600" algn="r" defTabSz="1219200">
              <a:lnSpc>
                <a:spcPct val="150000"/>
              </a:lnSpc>
            </a:pPr>
            <a:r>
              <a:rPr lang="zh-CN" altLang="en-US">
                <a:solidFill>
                  <a:srgbClr val="000000"/>
                </a:solidFill>
                <a:latin typeface="Times New Roman" pitchFamily="18" charset="0"/>
                <a:ea typeface="宋体" pitchFamily="2" charset="-122"/>
              </a:rPr>
              <a:t>校团委</a:t>
            </a:r>
          </a:p>
          <a:p>
            <a:pPr marL="0" lvl="0" indent="355600" algn="r" defTabSz="1219200">
              <a:lnSpc>
                <a:spcPct val="150000"/>
              </a:lnSpc>
            </a:pPr>
            <a:r>
              <a:rPr lang="en-US" altLang="zh-CN">
                <a:solidFill>
                  <a:srgbClr val="000000"/>
                </a:solidFill>
                <a:latin typeface="Times New Roman" pitchFamily="18" charset="0"/>
              </a:rPr>
              <a:t>2021</a:t>
            </a:r>
            <a:r>
              <a:rPr lang="zh-CN" altLang="en-US">
                <a:solidFill>
                  <a:srgbClr val="000000"/>
                </a:solidFill>
                <a:latin typeface="Times New Roman" pitchFamily="18" charset="0"/>
                <a:ea typeface="宋体" pitchFamily="2" charset="-122"/>
              </a:rPr>
              <a:t>年</a:t>
            </a:r>
            <a:r>
              <a:rPr lang="en-US" altLang="zh-CN">
                <a:solidFill>
                  <a:srgbClr val="000000"/>
                </a:solidFill>
                <a:latin typeface="Times New Roman" pitchFamily="18" charset="0"/>
              </a:rPr>
              <a:t>6</a:t>
            </a:r>
            <a:r>
              <a:rPr lang="zh-CN" altLang="en-US">
                <a:solidFill>
                  <a:srgbClr val="000000"/>
                </a:solidFill>
                <a:latin typeface="Times New Roman" pitchFamily="18" charset="0"/>
                <a:ea typeface="宋体" pitchFamily="2" charset="-122"/>
              </a:rPr>
              <a:t>月</a:t>
            </a:r>
            <a:r>
              <a:rPr lang="en-US" altLang="zh-CN">
                <a:solidFill>
                  <a:srgbClr val="000000"/>
                </a:solidFill>
                <a:latin typeface="Times New Roman" pitchFamily="18" charset="0"/>
              </a:rPr>
              <a:t>28</a:t>
            </a:r>
            <a:r>
              <a:rPr lang="zh-CN" altLang="en-US">
                <a:solidFill>
                  <a:srgbClr val="000000"/>
                </a:solidFill>
                <a:latin typeface="Times New Roman" pitchFamily="18" charset="0"/>
                <a:ea typeface="宋体" pitchFamily="2" charset="-122"/>
              </a:rPr>
              <a:t>日</a:t>
            </a:r>
            <a:endParaRPr lang="zh-CN" altLang="en-US">
              <a:solidFill>
                <a:srgbClr val="000000"/>
              </a:solidFill>
              <a:latin typeface="Times New Roman" pitchFamily="18" charset="0"/>
              <a:ea typeface="Times New Roman" pitchFamily="18" charset="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矩形 472065"/>
          <p:cNvSpPr/>
          <p:nvPr/>
        </p:nvSpPr>
        <p:spPr>
          <a:xfrm>
            <a:off x="431800" y="585788"/>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．班长说：“母亲对我们有养育之恩，我们应该好好孝顺她。那么作为中学生的我们，除了用优异的成绩来回报她外，还可以为她做哪些事呢？”此时你会说：“</a:t>
            </a:r>
            <a:r>
              <a:rPr lang="en-US" altLang="zh-CN">
                <a:solidFill>
                  <a:srgbClr val="000000"/>
                </a:solidFill>
                <a:latin typeface="Times New Roman" pitchFamily="18" charset="0"/>
              </a:rPr>
              <a:t>_____________________________________</a:t>
            </a:r>
            <a:r>
              <a:rPr lang="zh-CN" altLang="en-US">
                <a:solidFill>
                  <a:srgbClr val="000000"/>
                </a:solidFill>
                <a:latin typeface="Times New Roman" pitchFamily="18" charset="0"/>
                <a:ea typeface="宋体" pitchFamily="2" charset="-122"/>
              </a:rPr>
              <a:t>。”</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不少于两件事</a:t>
            </a:r>
            <a:r>
              <a:rPr lang="en-US" altLang="zh-CN">
                <a:solidFill>
                  <a:srgbClr val="000000"/>
                </a:solidFill>
                <a:latin typeface="Times New Roman" pitchFamily="18" charset="0"/>
              </a:rPr>
              <a:t>)</a:t>
            </a:r>
          </a:p>
          <a:p>
            <a:pPr marL="0" lvl="0" indent="355600"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．近年来，“新孟母教子”愈演愈烈，即不少母亲到孩子就读学校的附近租房陪读，你如何看待这种现象？</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不少于</a:t>
            </a:r>
            <a:r>
              <a:rPr lang="en-US" altLang="zh-CN">
                <a:solidFill>
                  <a:srgbClr val="000000"/>
                </a:solidFill>
                <a:latin typeface="Times New Roman" pitchFamily="18" charset="0"/>
              </a:rPr>
              <a:t>30</a:t>
            </a:r>
            <a:r>
              <a:rPr lang="zh-CN" altLang="en-US">
                <a:solidFill>
                  <a:srgbClr val="000000"/>
                </a:solidFill>
                <a:latin typeface="Times New Roman" pitchFamily="18" charset="0"/>
                <a:ea typeface="宋体" pitchFamily="2" charset="-122"/>
              </a:rPr>
              <a:t>字</a:t>
            </a:r>
            <a:r>
              <a:rPr lang="en-US" altLang="zh-CN">
                <a:solidFill>
                  <a:srgbClr val="000000"/>
                </a:solidFill>
                <a:latin typeface="Times New Roman" pitchFamily="18" charset="0"/>
              </a:rPr>
              <a:t>)</a:t>
            </a:r>
            <a:endParaRPr lang="en-US" altLang="zh-CN" u="sng">
              <a:solidFill>
                <a:srgbClr val="000000"/>
              </a:solidFill>
              <a:latin typeface="Times New Roman" pitchFamily="18" charset="0"/>
            </a:endParaRPr>
          </a:p>
          <a:p>
            <a:pPr marL="0" lvl="0" indent="355600" defTabSz="1219200">
              <a:lnSpc>
                <a:spcPct val="150000"/>
              </a:lnSpc>
            </a:pPr>
            <a:r>
              <a:rPr lang="zh-CN" altLang="en-US" u="sng">
                <a:solidFill>
                  <a:srgbClr val="FF0000"/>
                </a:solidFill>
                <a:latin typeface="Times New Roman" pitchFamily="18" charset="0"/>
                <a:ea typeface="宋体" pitchFamily="2" charset="-122"/>
              </a:rPr>
              <a:t>示例一：赞同该做法。母亲陪读精神可嘉，一方面，陪伴孩子身边，便于照顾孩子的日常生活，让孩子全身地投入学习；另一方面，可及时纠正孩子的缺点错误，鼓励帮助孩子回到正轨。</a:t>
            </a:r>
            <a:r>
              <a:rPr lang="en-US" altLang="zh-CN">
                <a:solidFill>
                  <a:srgbClr val="FF0000"/>
                </a:solidFill>
                <a:latin typeface="Times New Roman" pitchFamily="18" charset="0"/>
              </a:rPr>
              <a:t>__</a:t>
            </a:r>
            <a:r>
              <a:rPr lang="zh-CN" altLang="en-US" u="sng">
                <a:solidFill>
                  <a:srgbClr val="FF0000"/>
                </a:solidFill>
                <a:latin typeface="Times New Roman" pitchFamily="18" charset="0"/>
                <a:ea typeface="宋体" pitchFamily="2" charset="-122"/>
              </a:rPr>
              <a:t>示例二：反对该做法。母亲的陪读，将生活中的所有事都包办，看起来是帮孩子留下充足时间学习，但会让孩子事事依赖母亲，对于培养孩子的独立生活能力不利。</a:t>
            </a:r>
            <a:r>
              <a:rPr lang="en-US" altLang="zh-CN" u="sng">
                <a:solidFill>
                  <a:srgbClr val="FF0000"/>
                </a:solidFill>
                <a:latin typeface="Times New Roman" pitchFamily="18" charset="0"/>
              </a:rPr>
              <a:t>(</a:t>
            </a:r>
            <a:r>
              <a:rPr lang="zh-CN" altLang="en-US" u="sng">
                <a:solidFill>
                  <a:srgbClr val="FF0000"/>
                </a:solidFill>
                <a:latin typeface="Times New Roman" pitchFamily="18" charset="0"/>
                <a:ea typeface="宋体" pitchFamily="2" charset="-122"/>
              </a:rPr>
              <a:t>观点明确，言之有理即可</a:t>
            </a:r>
            <a:r>
              <a:rPr lang="en-US" altLang="zh-CN" u="sng">
                <a:solidFill>
                  <a:srgbClr val="FF0000"/>
                </a:solidFill>
                <a:latin typeface="Times New Roman" pitchFamily="18" charset="0"/>
              </a:rPr>
              <a:t>)</a:t>
            </a:r>
            <a:endParaRPr lang="en-US" altLang="zh-CN" u="sng">
              <a:solidFill>
                <a:srgbClr val="FF0000"/>
              </a:solidFill>
              <a:latin typeface="Times New Roman" pitchFamily="18" charset="0"/>
              <a:ea typeface="Times New Roman" pitchFamily="18" charset="0"/>
            </a:endParaRPr>
          </a:p>
        </p:txBody>
      </p:sp>
      <p:sp>
        <p:nvSpPr>
          <p:cNvPr id="32770" name="矩形 472066"/>
          <p:cNvSpPr/>
          <p:nvPr/>
        </p:nvSpPr>
        <p:spPr>
          <a:xfrm>
            <a:off x="625475" y="1752600"/>
            <a:ext cx="5699125"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①</a:t>
            </a:r>
            <a:r>
              <a:rPr lang="zh-CN" altLang="en-US">
                <a:solidFill>
                  <a:srgbClr val="FF0000"/>
                </a:solidFill>
                <a:latin typeface="Times New Roman" pitchFamily="18" charset="0"/>
                <a:ea typeface="宋体" pitchFamily="2" charset="-122"/>
              </a:rPr>
              <a:t>放假帮母亲做家务；</a:t>
            </a:r>
            <a:r>
              <a:rPr lang="en-US" altLang="zh-CN">
                <a:solidFill>
                  <a:srgbClr val="FF0000"/>
                </a:solidFill>
                <a:latin typeface="Times New Roman" pitchFamily="18" charset="0"/>
              </a:rPr>
              <a:t>②</a:t>
            </a:r>
            <a:r>
              <a:rPr lang="zh-CN" altLang="en-US">
                <a:solidFill>
                  <a:srgbClr val="FF0000"/>
                </a:solidFill>
                <a:latin typeface="Times New Roman" pitchFamily="18" charset="0"/>
                <a:ea typeface="宋体" pitchFamily="2" charset="-122"/>
              </a:rPr>
              <a:t>陪母亲聊天解闷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additive="base">
                                        <p:cTn id="7" dur="500" fill="hold"/>
                                        <p:tgtEl>
                                          <p:spTgt spid="32770"/>
                                        </p:tgtEl>
                                        <p:attrNameLst>
                                          <p:attrName>ppt_x</p:attrName>
                                        </p:attrNameLst>
                                      </p:cBhvr>
                                      <p:tavLst>
                                        <p:tav tm="0">
                                          <p:val>
                                            <p:strVal val="#ppt_x"/>
                                          </p:val>
                                        </p:tav>
                                        <p:tav tm="100000">
                                          <p:val>
                                            <p:strVal val="#ppt_x"/>
                                          </p:val>
                                        </p:tav>
                                      </p:tavLst>
                                    </p:anim>
                                    <p:anim calcmode="lin" valueType="num">
                                      <p:cBhvr additive="base">
                                        <p:cTn id="8" dur="500" fill="hold"/>
                                        <p:tgtEl>
                                          <p:spTgt spid="3277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2769">
                                            <p:txEl>
                                              <p:pRg st="2" end="2"/>
                                            </p:txEl>
                                          </p:spTgt>
                                        </p:tgtEl>
                                        <p:attrNameLst>
                                          <p:attrName>style.visibility</p:attrName>
                                        </p:attrNameLst>
                                      </p:cBhvr>
                                      <p:to>
                                        <p:strVal val="visible"/>
                                      </p:to>
                                    </p:set>
                                    <p:anim calcmode="lin" valueType="num">
                                      <p:cBhvr additive="base">
                                        <p:cTn id="13" dur="500" fill="hold"/>
                                        <p:tgtEl>
                                          <p:spTgt spid="3276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76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矩形 473089"/>
          <p:cNvSpPr/>
          <p:nvPr/>
        </p:nvSpPr>
        <p:spPr>
          <a:xfrm>
            <a:off x="457200" y="584200"/>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a:solidFill>
                  <a:srgbClr val="000000"/>
                </a:solidFill>
                <a:latin typeface="Times New Roman" pitchFamily="18" charset="0"/>
                <a:ea typeface="宋体" pitchFamily="2" charset="-122"/>
              </a:rPr>
              <a:t>七、阅读下面文段，完成后面的问题。</a:t>
            </a:r>
          </a:p>
          <a:p>
            <a:pPr marL="0" lvl="0" indent="355600" defTabSz="1219200">
              <a:lnSpc>
                <a:spcPct val="150000"/>
              </a:lnSpc>
            </a:pPr>
            <a:r>
              <a:rPr lang="zh-CN" altLang="en-US">
                <a:solidFill>
                  <a:srgbClr val="000000"/>
                </a:solidFill>
                <a:latin typeface="Times New Roman" pitchFamily="18" charset="0"/>
                <a:ea typeface="宋体" pitchFamily="2" charset="-122"/>
              </a:rPr>
              <a:t>最近一段时间，“凡尔赛文学”一词很火。被称为“凡尔赛大师”的央视主持人撒贝宁回忆起自己的十八岁时说“没什么值得回忆的，也就是保送北大了吧</a:t>
            </a:r>
            <a:r>
              <a:rPr lang="en-US" altLang="zh-CN">
                <a:solidFill>
                  <a:srgbClr val="000000"/>
                </a:solidFill>
                <a:latin typeface="Courier New" pitchFamily="49" charset="0"/>
                <a:ea typeface="Times New Roman" pitchFamily="18" charset="0"/>
              </a:rPr>
              <a:t>……</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在被问到“你二十多岁时，最令你发愁的事情是什么”时，他的回答是：“最发愁的就是我怎么才能平庸一点呢？”用主持人何炅的话总结，就是“用最低调的话做最高调的炫耀”。一般来说，凡尔赛文学具备以下特征：</a:t>
            </a:r>
          </a:p>
          <a:p>
            <a:pPr marL="0" lvl="0" indent="355600" defTabSz="1219200">
              <a:lnSpc>
                <a:spcPct val="150000"/>
              </a:lnSpc>
            </a:pPr>
            <a:r>
              <a:rPr lang="en-US" altLang="zh-CN">
                <a:solidFill>
                  <a:srgbClr val="000000"/>
                </a:solidFill>
                <a:latin typeface="Times New Roman" pitchFamily="18" charset="0"/>
              </a:rPr>
              <a:t>①</a:t>
            </a:r>
            <a:r>
              <a:rPr lang="zh-CN" altLang="en-US">
                <a:solidFill>
                  <a:srgbClr val="000000"/>
                </a:solidFill>
                <a:latin typeface="Times New Roman" pitchFamily="18" charset="0"/>
                <a:ea typeface="宋体" pitchFamily="2" charset="-122"/>
              </a:rPr>
              <a:t>凡尔赛文学通常采用第三人称或自问自答的方式；</a:t>
            </a:r>
          </a:p>
          <a:p>
            <a:pPr marL="0" lvl="0" indent="355600" defTabSz="1219200">
              <a:lnSpc>
                <a:spcPct val="150000"/>
              </a:lnSpc>
            </a:pPr>
            <a:r>
              <a:rPr lang="en-US" altLang="zh-CN">
                <a:solidFill>
                  <a:srgbClr val="000000"/>
                </a:solidFill>
                <a:latin typeface="Times New Roman" pitchFamily="18" charset="0"/>
              </a:rPr>
              <a:t>②</a:t>
            </a:r>
            <a:r>
              <a:rPr lang="zh-CN" altLang="en-US">
                <a:solidFill>
                  <a:srgbClr val="000000"/>
                </a:solidFill>
                <a:latin typeface="Times New Roman" pitchFamily="18" charset="0"/>
                <a:ea typeface="宋体" pitchFamily="2" charset="-122"/>
              </a:rPr>
              <a:t>凡尔赛文学采用先抑后扬、明贬暗褒的技巧；</a:t>
            </a:r>
          </a:p>
          <a:p>
            <a:pPr marL="0" lvl="0" indent="355600" defTabSz="1219200">
              <a:lnSpc>
                <a:spcPct val="150000"/>
              </a:lnSpc>
            </a:pPr>
            <a:r>
              <a:rPr lang="en-US" altLang="zh-CN">
                <a:solidFill>
                  <a:srgbClr val="000000"/>
                </a:solidFill>
                <a:latin typeface="Times New Roman" pitchFamily="18" charset="0"/>
              </a:rPr>
              <a:t>③</a:t>
            </a:r>
            <a:r>
              <a:rPr lang="zh-CN" altLang="en-US">
                <a:solidFill>
                  <a:srgbClr val="000000"/>
                </a:solidFill>
                <a:latin typeface="Times New Roman" pitchFamily="18" charset="0"/>
                <a:ea typeface="宋体" pitchFamily="2" charset="-122"/>
              </a:rPr>
              <a:t>凡尔赛文学是社交网络流行语；</a:t>
            </a:r>
          </a:p>
          <a:p>
            <a:pPr marL="0" lvl="0" indent="355600" defTabSz="1219200">
              <a:lnSpc>
                <a:spcPct val="150000"/>
              </a:lnSpc>
            </a:pPr>
            <a:r>
              <a:rPr lang="en-US" altLang="zh-CN">
                <a:solidFill>
                  <a:srgbClr val="000000"/>
                </a:solidFill>
                <a:latin typeface="Times New Roman" pitchFamily="18" charset="0"/>
              </a:rPr>
              <a:t>④</a:t>
            </a:r>
            <a:r>
              <a:rPr lang="zh-CN" altLang="en-US">
                <a:solidFill>
                  <a:srgbClr val="000000"/>
                </a:solidFill>
                <a:latin typeface="Times New Roman" pitchFamily="18" charset="0"/>
                <a:ea typeface="宋体" pitchFamily="2" charset="-122"/>
              </a:rPr>
              <a:t>凡尔赛文学的实质是不经意地向外界透露出自身强烈的优越感。</a:t>
            </a:r>
            <a:endParaRPr lang="zh-CN" altLang="en-US">
              <a:solidFill>
                <a:srgbClr val="000000"/>
              </a:solidFill>
              <a:latin typeface="Times New Roman" pitchFamily="18" charset="0"/>
              <a:ea typeface="Times New Roman" pitchFamily="18"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矩形 474113"/>
          <p:cNvSpPr/>
          <p:nvPr/>
        </p:nvSpPr>
        <p:spPr>
          <a:xfrm>
            <a:off x="431800" y="2228850"/>
            <a:ext cx="11134725" cy="23114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．结合文段内容，给“凡尔赛文学”下一个恰当的定义。注意语言简洁、连贯、通顺。</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不超过</a:t>
            </a:r>
            <a:r>
              <a:rPr lang="en-US" altLang="zh-CN">
                <a:solidFill>
                  <a:srgbClr val="000000"/>
                </a:solidFill>
                <a:latin typeface="Times New Roman" pitchFamily="18" charset="0"/>
              </a:rPr>
              <a:t>60</a:t>
            </a:r>
            <a:r>
              <a:rPr lang="zh-CN" altLang="en-US">
                <a:solidFill>
                  <a:srgbClr val="000000"/>
                </a:solidFill>
                <a:latin typeface="Times New Roman" pitchFamily="18" charset="0"/>
                <a:ea typeface="宋体" pitchFamily="2" charset="-122"/>
              </a:rPr>
              <a:t>个字</a:t>
            </a:r>
            <a:r>
              <a:rPr lang="en-US" altLang="zh-CN">
                <a:solidFill>
                  <a:srgbClr val="000000"/>
                </a:solidFill>
                <a:latin typeface="Times New Roman" pitchFamily="18" charset="0"/>
              </a:rPr>
              <a:t>)</a:t>
            </a:r>
            <a:endParaRPr lang="en-US" altLang="zh-CN" u="sng">
              <a:solidFill>
                <a:srgbClr val="000000"/>
              </a:solidFill>
              <a:latin typeface="Times New Roman" pitchFamily="18" charset="0"/>
            </a:endParaRPr>
          </a:p>
          <a:p>
            <a:pPr marL="0" lvl="0" indent="355600" defTabSz="1219200">
              <a:lnSpc>
                <a:spcPct val="150000"/>
              </a:lnSpc>
            </a:pPr>
            <a:r>
              <a:rPr lang="zh-CN" altLang="en-US" u="sng">
                <a:solidFill>
                  <a:srgbClr val="FF0000"/>
                </a:solidFill>
                <a:latin typeface="Times New Roman" pitchFamily="18" charset="0"/>
                <a:ea typeface="宋体" pitchFamily="2" charset="-122"/>
              </a:rPr>
              <a:t>凡尔赛文学是以第三人称或自问自答的方式，采用先抑后扬、明贬暗褒的技巧，在不经意间向外界透露出自身强烈的优越感的社交网络流行语。</a:t>
            </a:r>
            <a:endParaRPr lang="zh-CN" altLang="en-US" u="sng">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4817">
                                            <p:txEl>
                                              <p:pRg st="1" end="1"/>
                                            </p:txEl>
                                          </p:spTgt>
                                        </p:tgtEl>
                                        <p:attrNameLst>
                                          <p:attrName>style.visibility</p:attrName>
                                        </p:attrNameLst>
                                      </p:cBhvr>
                                      <p:to>
                                        <p:strVal val="visible"/>
                                      </p:to>
                                    </p:set>
                                    <p:anim calcmode="lin" valueType="num">
                                      <p:cBhvr additive="base">
                                        <p:cTn id="7" dur="500" fill="hold"/>
                                        <p:tgtEl>
                                          <p:spTgt spid="3481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矩形 475137"/>
          <p:cNvSpPr/>
          <p:nvPr/>
        </p:nvSpPr>
        <p:spPr>
          <a:xfrm>
            <a:off x="431800" y="585788"/>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．下列表达属于凡尔赛文学的一项是</a:t>
            </a:r>
            <a:r>
              <a:rPr lang="en-US" altLang="zh-CN">
                <a:solidFill>
                  <a:srgbClr val="000000"/>
                </a:solidFill>
                <a:latin typeface="Times New Roman" pitchFamily="18" charset="0"/>
              </a:rPr>
              <a:t>(    )</a:t>
            </a:r>
          </a:p>
          <a:p>
            <a:pPr marL="0" lvl="0" indent="355600"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．邻居家的电脑出了故障，打来电话求助。小敏告诉他：“我对电脑真是一窍不通，平时出了问题，都是爸爸帮着解决的，我自己一点办法也没有。”</a:t>
            </a:r>
          </a:p>
          <a:p>
            <a:pPr marL="0" lvl="0" indent="355600"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．同学小红经常向别人讲述：“我也不擅长写作，去年随手把小学时写的一篇小说投到网络平台，没想到点击量超百万，到现在我都不明白这是怎么回事。”</a:t>
            </a:r>
          </a:p>
          <a:p>
            <a:pPr marL="0" lvl="0" indent="355600"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．朋友们很羡慕小李良好的生活习惯，她多次解释原因：小时候家里很穷，晚上经常一碗稀粥就权当晚餐，为了不挨饿，只好早睡早起，就养成了这样的习惯。</a:t>
            </a:r>
          </a:p>
          <a:p>
            <a:pPr marL="0" lvl="0" indent="355600"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．小张向参加聚会的同学说：“我家住在小山脚下，附近没有几户人家，周围很幽静，有时会有松鼠闯进后院，只是离市中心有点远，交通不太方便。”</a:t>
            </a:r>
            <a:endParaRPr lang="zh-CN" altLang="en-US">
              <a:solidFill>
                <a:srgbClr val="000000"/>
              </a:solidFill>
              <a:latin typeface="Times New Roman" pitchFamily="18" charset="0"/>
              <a:ea typeface="Times New Roman" pitchFamily="18" charset="0"/>
            </a:endParaRPr>
          </a:p>
        </p:txBody>
      </p:sp>
      <p:sp>
        <p:nvSpPr>
          <p:cNvPr id="35842" name="矩形 475138"/>
          <p:cNvSpPr/>
          <p:nvPr/>
        </p:nvSpPr>
        <p:spPr>
          <a:xfrm>
            <a:off x="6019800" y="762000"/>
            <a:ext cx="387350"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 calcmode="lin" valueType="num">
                                      <p:cBhvr additive="base">
                                        <p:cTn id="7" dur="500" fill="hold"/>
                                        <p:tgtEl>
                                          <p:spTgt spid="35842"/>
                                        </p:tgtEl>
                                        <p:attrNameLst>
                                          <p:attrName>ppt_x</p:attrName>
                                        </p:attrNameLst>
                                      </p:cBhvr>
                                      <p:tavLst>
                                        <p:tav tm="0">
                                          <p:val>
                                            <p:strVal val="#ppt_x"/>
                                          </p:val>
                                        </p:tav>
                                        <p:tav tm="100000">
                                          <p:val>
                                            <p:strVal val="#ppt_x"/>
                                          </p:val>
                                        </p:tav>
                                      </p:tavLst>
                                    </p:anim>
                                    <p:anim calcmode="lin" valueType="num">
                                      <p:cBhvr additive="base">
                                        <p:cTn id="8" dur="500" fill="hold"/>
                                        <p:tgtEl>
                                          <p:spTgt spid="358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矩形 476161"/>
          <p:cNvSpPr/>
          <p:nvPr/>
        </p:nvSpPr>
        <p:spPr>
          <a:xfrm>
            <a:off x="431800" y="2501900"/>
            <a:ext cx="11134725" cy="1763713"/>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a:solidFill>
                  <a:srgbClr val="FF0000"/>
                </a:solidFill>
                <a:latin typeface="Times New Roman" pitchFamily="18" charset="0"/>
                <a:ea typeface="宋体" pitchFamily="2" charset="-122"/>
              </a:rPr>
              <a:t>【解析】</a:t>
            </a:r>
            <a:r>
              <a:rPr lang="en-US" altLang="zh-CN">
                <a:solidFill>
                  <a:srgbClr val="FF0000"/>
                </a:solidFill>
                <a:latin typeface="Times New Roman" pitchFamily="18" charset="0"/>
              </a:rPr>
              <a:t>A.</a:t>
            </a:r>
            <a:r>
              <a:rPr lang="zh-CN" altLang="en-US">
                <a:solidFill>
                  <a:srgbClr val="FF0000"/>
                </a:solidFill>
                <a:latin typeface="Times New Roman" pitchFamily="18" charset="0"/>
                <a:ea typeface="宋体" pitchFamily="2" charset="-122"/>
              </a:rPr>
              <a:t>只是陈述自己不通电脑的客观事实，没有炫耀；</a:t>
            </a:r>
            <a:r>
              <a:rPr lang="en-US" altLang="zh-CN">
                <a:solidFill>
                  <a:srgbClr val="FF0000"/>
                </a:solidFill>
                <a:latin typeface="Times New Roman" pitchFamily="18" charset="0"/>
              </a:rPr>
              <a:t>B.</a:t>
            </a:r>
            <a:r>
              <a:rPr lang="zh-CN" altLang="en-US">
                <a:solidFill>
                  <a:srgbClr val="FF0000"/>
                </a:solidFill>
                <a:latin typeface="Times New Roman" pitchFamily="18" charset="0"/>
                <a:ea typeface="宋体" pitchFamily="2" charset="-122"/>
              </a:rPr>
              <a:t>看似平淡的叙述，实则是赤裸裸的炫耀，是凡尔赛文学；</a:t>
            </a:r>
            <a:r>
              <a:rPr lang="en-US" altLang="zh-CN">
                <a:solidFill>
                  <a:srgbClr val="FF0000"/>
                </a:solidFill>
                <a:latin typeface="Times New Roman" pitchFamily="18" charset="0"/>
              </a:rPr>
              <a:t>C.</a:t>
            </a:r>
            <a:r>
              <a:rPr lang="zh-CN" altLang="en-US">
                <a:solidFill>
                  <a:srgbClr val="FF0000"/>
                </a:solidFill>
                <a:latin typeface="Times New Roman" pitchFamily="18" charset="0"/>
                <a:ea typeface="宋体" pitchFamily="2" charset="-122"/>
              </a:rPr>
              <a:t>只是诚恳地解释自己良好生活习惯形成的真相，没有夸耀；</a:t>
            </a:r>
            <a:r>
              <a:rPr lang="en-US" altLang="zh-CN">
                <a:solidFill>
                  <a:srgbClr val="FF0000"/>
                </a:solidFill>
                <a:latin typeface="Times New Roman" pitchFamily="18" charset="0"/>
              </a:rPr>
              <a:t>D.</a:t>
            </a:r>
            <a:r>
              <a:rPr lang="zh-CN" altLang="en-US">
                <a:solidFill>
                  <a:srgbClr val="FF0000"/>
                </a:solidFill>
                <a:latin typeface="Times New Roman" pitchFamily="18" charset="0"/>
                <a:ea typeface="宋体" pitchFamily="2" charset="-122"/>
              </a:rPr>
              <a:t>只是平静叙述自己的生活环境，不夸大，不缩小。</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5"/>
                                        </p:tgtEl>
                                        <p:attrNameLst>
                                          <p:attrName>style.visibility</p:attrName>
                                        </p:attrNameLst>
                                      </p:cBhvr>
                                      <p:to>
                                        <p:strVal val="visible"/>
                                      </p:to>
                                    </p:set>
                                    <p:anim calcmode="lin" valueType="num">
                                      <p:cBhvr additive="base">
                                        <p:cTn id="7" dur="500" fill="hold"/>
                                        <p:tgtEl>
                                          <p:spTgt spid="36865"/>
                                        </p:tgtEl>
                                        <p:attrNameLst>
                                          <p:attrName>ppt_x</p:attrName>
                                        </p:attrNameLst>
                                      </p:cBhvr>
                                      <p:tavLst>
                                        <p:tav tm="0">
                                          <p:val>
                                            <p:strVal val="#ppt_x"/>
                                          </p:val>
                                        </p:tav>
                                        <p:tav tm="100000">
                                          <p:val>
                                            <p:strVal val="#ppt_x"/>
                                          </p:val>
                                        </p:tav>
                                      </p:tavLst>
                                    </p:anim>
                                    <p:anim calcmode="lin" valueType="num">
                                      <p:cBhvr additive="base">
                                        <p:cTn id="8" dur="500" fill="hold"/>
                                        <p:tgtEl>
                                          <p:spTgt spid="368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矩形 477185"/>
          <p:cNvSpPr/>
          <p:nvPr/>
        </p:nvSpPr>
        <p:spPr>
          <a:xfrm>
            <a:off x="431800" y="860425"/>
            <a:ext cx="11134725" cy="504983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．王明考试后发了条微博，好友李红看到后觉得不妥，给他留言。若你是李红，请联系上述“凡尔赛文学”的内容，结合语境，写出得体的留言内容。</a:t>
            </a:r>
          </a:p>
          <a:p>
            <a:pPr marL="0" lvl="0" indent="355600" defTabSz="1219200">
              <a:lnSpc>
                <a:spcPct val="150000"/>
              </a:lnSpc>
            </a:pPr>
            <a:r>
              <a:rPr lang="zh-CN" altLang="en-US">
                <a:solidFill>
                  <a:srgbClr val="000000"/>
                </a:solidFill>
                <a:latin typeface="Times New Roman" pitchFamily="18" charset="0"/>
                <a:ea typeface="宋体" pitchFamily="2" charset="-122"/>
              </a:rPr>
              <a:t>王明：最近学习状态不对，就知道考试要炸！果然，作文才考了</a:t>
            </a:r>
            <a:r>
              <a:rPr lang="en-US" altLang="zh-CN">
                <a:solidFill>
                  <a:srgbClr val="000000"/>
                </a:solidFill>
                <a:latin typeface="Times New Roman" pitchFamily="18" charset="0"/>
              </a:rPr>
              <a:t>58</a:t>
            </a:r>
            <a:r>
              <a:rPr lang="zh-CN" altLang="en-US">
                <a:solidFill>
                  <a:srgbClr val="000000"/>
                </a:solidFill>
                <a:latin typeface="Times New Roman" pitchFamily="18" charset="0"/>
                <a:ea typeface="宋体" pitchFamily="2" charset="-122"/>
              </a:rPr>
              <a:t>分，语文连</a:t>
            </a:r>
            <a:r>
              <a:rPr lang="en-US" altLang="zh-CN">
                <a:solidFill>
                  <a:srgbClr val="000000"/>
                </a:solidFill>
                <a:latin typeface="Times New Roman" pitchFamily="18" charset="0"/>
              </a:rPr>
              <a:t>140</a:t>
            </a:r>
            <a:r>
              <a:rPr lang="zh-CN" altLang="en-US">
                <a:solidFill>
                  <a:srgbClr val="000000"/>
                </a:solidFill>
                <a:latin typeface="Times New Roman" pitchFamily="18" charset="0"/>
                <a:ea typeface="宋体" pitchFamily="2" charset="-122"/>
              </a:rPr>
              <a:t>也没考到。这下惨了，其他科目五个满分又有什么用？</a:t>
            </a:r>
          </a:p>
          <a:p>
            <a:pPr marL="0" lvl="0" indent="355600" defTabSz="1219200">
              <a:lnSpc>
                <a:spcPct val="150000"/>
              </a:lnSpc>
            </a:pPr>
            <a:r>
              <a:rPr lang="zh-CN" altLang="en-US">
                <a:solidFill>
                  <a:srgbClr val="000000"/>
                </a:solidFill>
                <a:latin typeface="Times New Roman" pitchFamily="18" charset="0"/>
                <a:ea typeface="宋体" pitchFamily="2" charset="-122"/>
              </a:rPr>
              <a:t>李红：</a:t>
            </a:r>
          </a:p>
          <a:p>
            <a:pPr marL="0" lvl="0" indent="355600" defTabSz="1219200">
              <a:lnSpc>
                <a:spcPct val="150000"/>
              </a:lnSpc>
            </a:pPr>
            <a:r>
              <a:rPr lang="zh-CN" altLang="en-US" u="sng">
                <a:solidFill>
                  <a:srgbClr val="FF0000"/>
                </a:solidFill>
                <a:latin typeface="Times New Roman" pitchFamily="18" charset="0"/>
                <a:ea typeface="宋体" pitchFamily="2" charset="-122"/>
              </a:rPr>
              <a:t>王明，你好！你的成绩着实令人羡慕，你已经很优秀了，可还这么高调地表示不满意，你这么说，不仅不是谦虚，反而是炫耀，这是明显的凡尔赛文学呀，你觉得呢？</a:t>
            </a:r>
            <a:r>
              <a:rPr lang="en-US" altLang="zh-CN" u="sng">
                <a:solidFill>
                  <a:srgbClr val="FF0000"/>
                </a:solidFill>
                <a:latin typeface="Times New Roman" pitchFamily="18" charset="0"/>
              </a:rPr>
              <a:t>(</a:t>
            </a:r>
            <a:r>
              <a:rPr lang="zh-CN" altLang="en-US" u="sng">
                <a:solidFill>
                  <a:srgbClr val="FF0000"/>
                </a:solidFill>
                <a:latin typeface="Times New Roman" pitchFamily="18" charset="0"/>
                <a:ea typeface="宋体" pitchFamily="2" charset="-122"/>
              </a:rPr>
              <a:t>围绕“这种表达不是谦虚，而是炫耀”来表述，言之成理即可</a:t>
            </a:r>
            <a:r>
              <a:rPr lang="en-US" altLang="zh-CN" u="sng">
                <a:solidFill>
                  <a:srgbClr val="FF0000"/>
                </a:solidFill>
                <a:latin typeface="Times New Roman" pitchFamily="18" charset="0"/>
              </a:rPr>
              <a:t>)</a:t>
            </a:r>
            <a:endParaRPr lang="en-US" altLang="zh-CN">
              <a:solidFill>
                <a:srgbClr val="FF0000"/>
              </a:solidFill>
              <a:latin typeface="Times New Roman" pitchFamily="18" charset="0"/>
            </a:endParaRPr>
          </a:p>
          <a:p>
            <a:pPr marL="0" lvl="0" indent="355600" defTabSz="1219200">
              <a:lnSpc>
                <a:spcPct val="150000"/>
              </a:lnSpc>
            </a:pPr>
            <a:r>
              <a:rPr lang="zh-CN" altLang="en-US">
                <a:solidFill>
                  <a:srgbClr val="000000"/>
                </a:solidFill>
                <a:latin typeface="Times New Roman" pitchFamily="18" charset="0"/>
                <a:ea typeface="宋体" pitchFamily="2" charset="-122"/>
              </a:rPr>
              <a:t>王明：谢谢你啊，李红。我当时没想到会有这样的后果，我这就把它删了。</a:t>
            </a:r>
            <a:endParaRPr lang="zh-CN" altLang="en-US">
              <a:solidFill>
                <a:srgbClr val="00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7889">
                                            <p:txEl>
                                              <p:pRg st="3" end="3"/>
                                            </p:txEl>
                                          </p:spTgt>
                                        </p:tgtEl>
                                        <p:attrNameLst>
                                          <p:attrName>style.visibility</p:attrName>
                                        </p:attrNameLst>
                                      </p:cBhvr>
                                      <p:to>
                                        <p:strVal val="visible"/>
                                      </p:to>
                                    </p:set>
                                    <p:anim calcmode="lin" valueType="num">
                                      <p:cBhvr additive="base">
                                        <p:cTn id="7" dur="500" fill="hold"/>
                                        <p:tgtEl>
                                          <p:spTgt spid="37889">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88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矩形 478209"/>
          <p:cNvSpPr/>
          <p:nvPr/>
        </p:nvSpPr>
        <p:spPr>
          <a:xfrm>
            <a:off x="431800" y="585788"/>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a:solidFill>
                  <a:srgbClr val="000000"/>
                </a:solidFill>
                <a:latin typeface="Times New Roman" pitchFamily="18" charset="0"/>
                <a:ea typeface="宋体" pitchFamily="2" charset="-122"/>
              </a:rPr>
              <a:t>八、</a:t>
            </a:r>
            <a:r>
              <a:rPr lang="en-US" altLang="zh-CN">
                <a:solidFill>
                  <a:srgbClr val="000000"/>
                </a:solidFill>
                <a:latin typeface="Times New Roman" pitchFamily="18" charset="0"/>
              </a:rPr>
              <a:t>(2021</a:t>
            </a:r>
            <a:r>
              <a:rPr lang="zh-CN" altLang="en-US">
                <a:solidFill>
                  <a:srgbClr val="000000"/>
                </a:solidFill>
                <a:latin typeface="Times New Roman" pitchFamily="18" charset="0"/>
                <a:ea typeface="宋体" pitchFamily="2" charset="-122"/>
              </a:rPr>
              <a:t>，铜仁改编</a:t>
            </a:r>
            <a:r>
              <a:rPr lang="en-US" altLang="zh-CN">
                <a:solidFill>
                  <a:srgbClr val="000000"/>
                </a:solidFill>
                <a:latin typeface="Times New Roman" pitchFamily="18" charset="0"/>
              </a:rPr>
              <a:t>)2021</a:t>
            </a:r>
            <a:r>
              <a:rPr lang="zh-CN" altLang="en-US">
                <a:solidFill>
                  <a:srgbClr val="000000"/>
                </a:solidFill>
                <a:latin typeface="Times New Roman" pitchFamily="18" charset="0"/>
                <a:ea typeface="宋体" pitchFamily="2" charset="-122"/>
              </a:rPr>
              <a:t>年是建党</a:t>
            </a:r>
            <a:r>
              <a:rPr lang="en-US" altLang="zh-CN">
                <a:solidFill>
                  <a:srgbClr val="000000"/>
                </a:solidFill>
                <a:latin typeface="Times New Roman" pitchFamily="18" charset="0"/>
              </a:rPr>
              <a:t>100</a:t>
            </a:r>
            <a:r>
              <a:rPr lang="zh-CN" altLang="en-US">
                <a:solidFill>
                  <a:srgbClr val="000000"/>
                </a:solidFill>
                <a:latin typeface="Times New Roman" pitchFamily="18" charset="0"/>
                <a:ea typeface="宋体" pitchFamily="2" charset="-122"/>
              </a:rPr>
              <a:t>周年，铜仁市某中学准备开展以“读唱红色经典，传承中国精神”为主题的活动，请你参与并完成下列任务。</a:t>
            </a:r>
          </a:p>
          <a:p>
            <a:pPr marL="0" lvl="0" indent="355600"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．【经典诵读】</a:t>
            </a:r>
          </a:p>
          <a:p>
            <a:pPr marL="0" lvl="0" indent="355600" defTabSz="1219200">
              <a:lnSpc>
                <a:spcPct val="150000"/>
              </a:lnSpc>
            </a:pPr>
            <a:r>
              <a:rPr lang="zh-CN" altLang="en-US">
                <a:solidFill>
                  <a:srgbClr val="000000"/>
                </a:solidFill>
                <a:latin typeface="Times New Roman" pitchFamily="18" charset="0"/>
                <a:ea typeface="宋体" pitchFamily="2" charset="-122"/>
              </a:rPr>
              <a:t>我爱这悲哀的国土</a:t>
            </a:r>
          </a:p>
          <a:p>
            <a:pPr marL="0" lvl="0" indent="355600" defTabSz="1219200">
              <a:lnSpc>
                <a:spcPct val="150000"/>
              </a:lnSpc>
            </a:pPr>
            <a:r>
              <a:rPr lang="zh-CN" altLang="en-US">
                <a:solidFill>
                  <a:srgbClr val="000000"/>
                </a:solidFill>
                <a:latin typeface="Times New Roman" pitchFamily="18" charset="0"/>
                <a:ea typeface="宋体" pitchFamily="2" charset="-122"/>
              </a:rPr>
              <a:t>古老的国土</a:t>
            </a:r>
          </a:p>
          <a:p>
            <a:pPr marL="0" lvl="0" indent="355600" defTabSz="1219200">
              <a:lnSpc>
                <a:spcPct val="150000"/>
              </a:lnSpc>
            </a:pPr>
            <a:r>
              <a:rPr lang="en-US" altLang="zh-CN">
                <a:solidFill>
                  <a:srgbClr val="000000"/>
                </a:solidFill>
                <a:latin typeface="Times New Roman" pitchFamily="18" charset="0"/>
                <a:ea typeface="Times New Roman" pitchFamily="18" charset="0"/>
              </a:rPr>
              <a:t>——</a:t>
            </a:r>
            <a:r>
              <a:rPr lang="zh-CN" altLang="en-US">
                <a:solidFill>
                  <a:srgbClr val="000000"/>
                </a:solidFill>
                <a:latin typeface="Times New Roman" pitchFamily="18" charset="0"/>
                <a:ea typeface="宋体" pitchFamily="2" charset="-122"/>
              </a:rPr>
              <a:t>这国土</a:t>
            </a:r>
          </a:p>
          <a:p>
            <a:pPr marL="0" lvl="0" indent="355600" defTabSz="1219200">
              <a:lnSpc>
                <a:spcPct val="150000"/>
              </a:lnSpc>
            </a:pPr>
            <a:r>
              <a:rPr lang="zh-CN" altLang="en-US">
                <a:solidFill>
                  <a:srgbClr val="000000"/>
                </a:solidFill>
                <a:latin typeface="Times New Roman" pitchFamily="18" charset="0"/>
                <a:ea typeface="宋体" pitchFamily="2" charset="-122"/>
              </a:rPr>
              <a:t>养育了为我所爱的</a:t>
            </a:r>
          </a:p>
          <a:p>
            <a:pPr marL="0" lvl="0" indent="355600" defTabSz="1219200">
              <a:lnSpc>
                <a:spcPct val="150000"/>
              </a:lnSpc>
            </a:pPr>
            <a:r>
              <a:rPr lang="zh-CN" altLang="en-US">
                <a:solidFill>
                  <a:srgbClr val="000000"/>
                </a:solidFill>
                <a:latin typeface="Times New Roman" pitchFamily="18" charset="0"/>
                <a:ea typeface="宋体" pitchFamily="2" charset="-122"/>
              </a:rPr>
              <a:t>世界上最艰苦</a:t>
            </a:r>
          </a:p>
          <a:p>
            <a:pPr marL="0" lvl="0" indent="355600" defTabSz="1219200">
              <a:lnSpc>
                <a:spcPct val="150000"/>
              </a:lnSpc>
            </a:pPr>
            <a:r>
              <a:rPr lang="zh-CN" altLang="en-US">
                <a:solidFill>
                  <a:srgbClr val="000000"/>
                </a:solidFill>
                <a:latin typeface="Times New Roman" pitchFamily="18" charset="0"/>
                <a:ea typeface="宋体" pitchFamily="2" charset="-122"/>
              </a:rPr>
              <a:t>与最古老的种族</a:t>
            </a:r>
          </a:p>
          <a:p>
            <a:pPr marL="0" lvl="0" indent="355600" defTabSz="1219200">
              <a:lnSpc>
                <a:spcPct val="150000"/>
              </a:lnSpc>
            </a:pPr>
            <a:r>
              <a:rPr lang="en-US" altLang="zh-CN">
                <a:solidFill>
                  <a:srgbClr val="000000"/>
                </a:solidFill>
                <a:latin typeface="Times New Roman" pitchFamily="18" charset="0"/>
                <a:ea typeface="Times New Roman" pitchFamily="18" charset="0"/>
              </a:rPr>
              <a:t>——</a:t>
            </a:r>
            <a:r>
              <a:rPr lang="zh-CN" altLang="en-US">
                <a:solidFill>
                  <a:srgbClr val="000000"/>
                </a:solidFill>
                <a:latin typeface="Times New Roman" pitchFamily="18" charset="0"/>
                <a:ea typeface="宋体" pitchFamily="2" charset="-122"/>
              </a:rPr>
              <a:t>艾青</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北方</a:t>
            </a:r>
            <a:r>
              <a:rPr lang="en-US" altLang="zh-CN">
                <a:solidFill>
                  <a:srgbClr val="000000"/>
                </a:solidFill>
                <a:latin typeface="Times New Roman" pitchFamily="18" charset="0"/>
              </a:rPr>
              <a:t>》</a:t>
            </a:r>
            <a:endParaRPr lang="en-US" altLang="zh-CN">
              <a:solidFill>
                <a:srgbClr val="000000"/>
              </a:solidFill>
              <a:latin typeface="Times New Roman" pitchFamily="18" charset="0"/>
              <a:ea typeface="Times New Roman" pitchFamily="18"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479233"/>
          <p:cNvSpPr/>
          <p:nvPr/>
        </p:nvSpPr>
        <p:spPr>
          <a:xfrm>
            <a:off x="431800" y="860425"/>
            <a:ext cx="11134725" cy="504983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a:solidFill>
                  <a:srgbClr val="000000"/>
                </a:solidFill>
                <a:latin typeface="Times New Roman" pitchFamily="18" charset="0"/>
                <a:ea typeface="宋体" pitchFamily="2" charset="-122"/>
              </a:rPr>
              <a:t>情感是诗歌与其他文学样式的主要区别，你该用怎样的情感诵读所节选的诗歌呢？请你选出判断有误的一项</a:t>
            </a:r>
            <a:r>
              <a:rPr lang="en-US" altLang="zh-CN">
                <a:solidFill>
                  <a:srgbClr val="000000"/>
                </a:solidFill>
                <a:latin typeface="Times New Roman" pitchFamily="18" charset="0"/>
              </a:rPr>
              <a:t>(    )</a:t>
            </a:r>
          </a:p>
          <a:p>
            <a:pPr marL="0" lvl="0" indent="355600"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．诗歌抒写了国家民族的苦难、悲伤，所以“悲哀”“最艰苦”要重读。</a:t>
            </a:r>
          </a:p>
          <a:p>
            <a:pPr marL="0" lvl="0" indent="355600"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．诗歌传达出极为深厚的爱国之情，所以“爱”要重读，读得真挚而深情。</a:t>
            </a:r>
          </a:p>
          <a:p>
            <a:pPr marL="0" lvl="0" indent="355600"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．诗歌具有凝重、深厚而又大气的风格，所以要读得深沉凝重，语速要缓。</a:t>
            </a:r>
          </a:p>
          <a:p>
            <a:pPr marL="0" lvl="0" indent="355600"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．诗歌形式自由，不注重诗句的韵脚和字数、行数的整齐划一，所以不需要读出节奏感。</a:t>
            </a:r>
          </a:p>
          <a:p>
            <a:pPr marL="0" lvl="0" indent="355600" defTabSz="1219200">
              <a:lnSpc>
                <a:spcPct val="150000"/>
              </a:lnSpc>
            </a:pPr>
            <a:r>
              <a:rPr lang="zh-CN" altLang="en-US">
                <a:solidFill>
                  <a:srgbClr val="FF0000"/>
                </a:solidFill>
                <a:latin typeface="Times New Roman" pitchFamily="18" charset="0"/>
                <a:ea typeface="宋体" pitchFamily="2" charset="-122"/>
              </a:rPr>
              <a:t>【解析】凡朗读文章都应读出节奏和感情，诗歌更是如此，因此“不需要读出节奏感”有误。</a:t>
            </a:r>
            <a:endParaRPr lang="zh-CN" altLang="en-US">
              <a:solidFill>
                <a:srgbClr val="FF0000"/>
              </a:solidFill>
              <a:latin typeface="Times New Roman" pitchFamily="18" charset="0"/>
              <a:ea typeface="Times New Roman" pitchFamily="18" charset="0"/>
            </a:endParaRPr>
          </a:p>
        </p:txBody>
      </p:sp>
      <p:sp>
        <p:nvSpPr>
          <p:cNvPr id="39938" name="矩形 479234"/>
          <p:cNvSpPr/>
          <p:nvPr/>
        </p:nvSpPr>
        <p:spPr>
          <a:xfrm>
            <a:off x="4572000" y="16002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additive="base">
                                        <p:cTn id="7" dur="500" fill="hold"/>
                                        <p:tgtEl>
                                          <p:spTgt spid="39938"/>
                                        </p:tgtEl>
                                        <p:attrNameLst>
                                          <p:attrName>ppt_x</p:attrName>
                                        </p:attrNameLst>
                                      </p:cBhvr>
                                      <p:tavLst>
                                        <p:tav tm="0">
                                          <p:val>
                                            <p:strVal val="#ppt_x"/>
                                          </p:val>
                                        </p:tav>
                                        <p:tav tm="100000">
                                          <p:val>
                                            <p:strVal val="#ppt_x"/>
                                          </p:val>
                                        </p:tav>
                                      </p:tavLst>
                                    </p:anim>
                                    <p:anim calcmode="lin" valueType="num">
                                      <p:cBhvr additive="base">
                                        <p:cTn id="8" dur="500" fill="hold"/>
                                        <p:tgtEl>
                                          <p:spTgt spid="3993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9937">
                                            <p:txEl>
                                              <p:pRg st="5" end="5"/>
                                            </p:txEl>
                                          </p:spTgt>
                                        </p:tgtEl>
                                        <p:attrNameLst>
                                          <p:attrName>style.visibility</p:attrName>
                                        </p:attrNameLst>
                                      </p:cBhvr>
                                      <p:to>
                                        <p:strVal val="visible"/>
                                      </p:to>
                                    </p:set>
                                    <p:anim calcmode="lin" valueType="num">
                                      <p:cBhvr additive="base">
                                        <p:cTn id="13" dur="500" fill="hold"/>
                                        <p:tgtEl>
                                          <p:spTgt spid="39937">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993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矩形 480257"/>
          <p:cNvSpPr/>
          <p:nvPr/>
        </p:nvSpPr>
        <p:spPr>
          <a:xfrm>
            <a:off x="431800" y="636588"/>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．【红歌传唱】红歌体现出我们的革命传统、中国精神。下面是几首经典歌曲的歌词，请说说你从中感受到了哪些中国精神。</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至少说出三种</a:t>
            </a:r>
            <a:r>
              <a:rPr lang="en-US" altLang="zh-CN">
                <a:solidFill>
                  <a:srgbClr val="000000"/>
                </a:solidFill>
                <a:latin typeface="Times New Roman" pitchFamily="18" charset="0"/>
              </a:rPr>
              <a:t>)</a:t>
            </a:r>
          </a:p>
          <a:p>
            <a:pPr marL="0" lvl="0" indent="355600" defTabSz="1219200">
              <a:lnSpc>
                <a:spcPct val="150000"/>
              </a:lnSpc>
            </a:pPr>
            <a:r>
              <a:rPr lang="en-US" altLang="zh-CN">
                <a:solidFill>
                  <a:srgbClr val="000000"/>
                </a:solidFill>
                <a:latin typeface="Times New Roman" pitchFamily="18" charset="0"/>
              </a:rPr>
              <a:t>①</a:t>
            </a:r>
            <a:r>
              <a:rPr lang="zh-CN" altLang="en-US">
                <a:solidFill>
                  <a:srgbClr val="000000"/>
                </a:solidFill>
                <a:latin typeface="Times New Roman" pitchFamily="18" charset="0"/>
                <a:ea typeface="宋体" pitchFamily="2" charset="-122"/>
              </a:rPr>
              <a:t>没有吃，没有穿，自有那敌人送上前；没有枪，没有炮，敌人给我们造。</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游击队歌</a:t>
            </a:r>
            <a:r>
              <a:rPr lang="en-US" altLang="zh-CN">
                <a:solidFill>
                  <a:srgbClr val="000000"/>
                </a:solidFill>
                <a:latin typeface="Times New Roman" pitchFamily="18" charset="0"/>
              </a:rPr>
              <a:t>》)</a:t>
            </a:r>
          </a:p>
          <a:p>
            <a:pPr marL="0" lvl="0" indent="355600" defTabSz="1219200">
              <a:lnSpc>
                <a:spcPct val="150000"/>
              </a:lnSpc>
            </a:pPr>
            <a:r>
              <a:rPr lang="en-US" altLang="zh-CN">
                <a:solidFill>
                  <a:srgbClr val="000000"/>
                </a:solidFill>
                <a:latin typeface="Times New Roman" pitchFamily="18" charset="0"/>
              </a:rPr>
              <a:t>②</a:t>
            </a:r>
            <a:r>
              <a:rPr lang="zh-CN" altLang="en-US">
                <a:solidFill>
                  <a:srgbClr val="000000"/>
                </a:solidFill>
                <a:latin typeface="Times New Roman" pitchFamily="18" charset="0"/>
                <a:ea typeface="宋体" pitchFamily="2" charset="-122"/>
              </a:rPr>
              <a:t>雄赳赳，气昂昂，跨过鸭绿江，保和平，卫祖国，就是保家乡。</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中国人民志愿军战歌</a:t>
            </a:r>
            <a:r>
              <a:rPr lang="en-US" altLang="zh-CN">
                <a:solidFill>
                  <a:srgbClr val="000000"/>
                </a:solidFill>
                <a:latin typeface="Times New Roman" pitchFamily="18" charset="0"/>
              </a:rPr>
              <a:t>》)</a:t>
            </a:r>
          </a:p>
          <a:p>
            <a:pPr marL="0" lvl="0" indent="355600" defTabSz="1219200">
              <a:lnSpc>
                <a:spcPct val="150000"/>
              </a:lnSpc>
            </a:pPr>
            <a:r>
              <a:rPr lang="en-US" altLang="zh-CN">
                <a:solidFill>
                  <a:srgbClr val="000000"/>
                </a:solidFill>
                <a:latin typeface="Times New Roman" pitchFamily="18" charset="0"/>
              </a:rPr>
              <a:t>③</a:t>
            </a:r>
            <a:r>
              <a:rPr lang="zh-CN" altLang="en-US">
                <a:solidFill>
                  <a:srgbClr val="000000"/>
                </a:solidFill>
                <a:latin typeface="Times New Roman" pitchFamily="18" charset="0"/>
                <a:ea typeface="宋体" pitchFamily="2" charset="-122"/>
              </a:rPr>
              <a:t>我和我的祖国，一刻也不能分割，无论我走到哪里，都流出一首赞歌。</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我和我的祖国</a:t>
            </a:r>
            <a:r>
              <a:rPr lang="en-US" altLang="zh-CN">
                <a:solidFill>
                  <a:srgbClr val="000000"/>
                </a:solidFill>
                <a:latin typeface="Times New Roman" pitchFamily="18" charset="0"/>
              </a:rPr>
              <a:t>》)</a:t>
            </a:r>
          </a:p>
          <a:p>
            <a:pPr marL="0" lvl="0" indent="355600" defTabSz="1219200">
              <a:lnSpc>
                <a:spcPct val="150000"/>
              </a:lnSpc>
            </a:pPr>
            <a:r>
              <a:rPr lang="en-US" altLang="zh-CN">
                <a:solidFill>
                  <a:srgbClr val="000000"/>
                </a:solidFill>
                <a:latin typeface="Times New Roman" pitchFamily="18" charset="0"/>
              </a:rPr>
              <a:t>④</a:t>
            </a:r>
            <a:r>
              <a:rPr lang="zh-CN" altLang="en-US">
                <a:solidFill>
                  <a:srgbClr val="000000"/>
                </a:solidFill>
                <a:latin typeface="Times New Roman" pitchFamily="18" charset="0"/>
                <a:ea typeface="宋体" pitchFamily="2" charset="-122"/>
              </a:rPr>
              <a:t>啊，中国！你迈开了气壮山河的新步伐，走进万象更新的春天。啊，中国！你展开了一幅百年的新画卷，捧出万紫千红的春天。</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春天的故事</a:t>
            </a:r>
            <a:r>
              <a:rPr lang="en-US" altLang="zh-CN">
                <a:solidFill>
                  <a:srgbClr val="000000"/>
                </a:solidFill>
                <a:latin typeface="Times New Roman" pitchFamily="18" charset="0"/>
              </a:rPr>
              <a:t>》)</a:t>
            </a:r>
            <a:endParaRPr lang="en-US" altLang="zh-CN">
              <a:solidFill>
                <a:srgbClr val="000000"/>
              </a:solidFill>
              <a:latin typeface="Times New Roman" pitchFamily="18" charset="0"/>
              <a:ea typeface="Times New Roman" pitchFamily="18" charset="0"/>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矩形 481281"/>
          <p:cNvSpPr/>
          <p:nvPr/>
        </p:nvSpPr>
        <p:spPr>
          <a:xfrm>
            <a:off x="431800" y="1408113"/>
            <a:ext cx="11134725" cy="395446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⑤</a:t>
            </a:r>
            <a:r>
              <a:rPr lang="zh-CN" altLang="en-US">
                <a:solidFill>
                  <a:srgbClr val="000000"/>
                </a:solidFill>
                <a:latin typeface="Times New Roman" pitchFamily="18" charset="0"/>
                <a:ea typeface="宋体" pitchFamily="2" charset="-122"/>
              </a:rPr>
              <a:t>也许我倒下，将不再起来，你是否还要永久地期待？如果是这样，你不要悲哀，共和国的旗帜上有我们血染的风采。</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血染的风采</a:t>
            </a:r>
            <a:r>
              <a:rPr lang="en-US" altLang="zh-CN">
                <a:solidFill>
                  <a:srgbClr val="000000"/>
                </a:solidFill>
                <a:latin typeface="Times New Roman" pitchFamily="18" charset="0"/>
              </a:rPr>
              <a:t>》)</a:t>
            </a:r>
          </a:p>
          <a:p>
            <a:pPr marL="0" lvl="0" indent="355600" defTabSz="1219200">
              <a:lnSpc>
                <a:spcPct val="150000"/>
              </a:lnSpc>
            </a:pPr>
            <a:r>
              <a:rPr lang="en-US" altLang="zh-CN">
                <a:solidFill>
                  <a:srgbClr val="000000"/>
                </a:solidFill>
                <a:latin typeface="Times New Roman" pitchFamily="18" charset="0"/>
              </a:rPr>
              <a:t>⑥</a:t>
            </a:r>
            <a:r>
              <a:rPr lang="zh-CN" altLang="en-US">
                <a:solidFill>
                  <a:srgbClr val="000000"/>
                </a:solidFill>
                <a:latin typeface="Times New Roman" pitchFamily="18" charset="0"/>
                <a:ea typeface="宋体" pitchFamily="2" charset="-122"/>
              </a:rPr>
              <a:t>我守在婴儿的摇篮边，你巡逻在祖国的边防线；我在家乡耕耘着农田，你在边疆站岗值班。</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十五的月亮</a:t>
            </a:r>
            <a:r>
              <a:rPr lang="en-US" altLang="zh-CN">
                <a:solidFill>
                  <a:srgbClr val="000000"/>
                </a:solidFill>
                <a:latin typeface="Times New Roman" pitchFamily="18" charset="0"/>
              </a:rPr>
              <a:t>》)</a:t>
            </a:r>
          </a:p>
          <a:p>
            <a:pPr marL="0" lvl="0" indent="355600" defTabSz="1219200">
              <a:lnSpc>
                <a:spcPct val="150000"/>
              </a:lnSpc>
            </a:pPr>
            <a:r>
              <a:rPr lang="zh-CN" altLang="en-US">
                <a:solidFill>
                  <a:srgbClr val="000000"/>
                </a:solidFill>
                <a:latin typeface="Times New Roman" pitchFamily="18" charset="0"/>
                <a:ea typeface="宋体" pitchFamily="2" charset="-122"/>
              </a:rPr>
              <a:t>我感受到了：</a:t>
            </a:r>
          </a:p>
          <a:p>
            <a:pPr marL="0" lvl="0" indent="355600" defTabSz="1219200">
              <a:lnSpc>
                <a:spcPct val="150000"/>
              </a:lnSpc>
            </a:pPr>
            <a:r>
              <a:rPr lang="en-US" altLang="zh-CN" u="sng">
                <a:solidFill>
                  <a:srgbClr val="FF0000"/>
                </a:solidFill>
                <a:latin typeface="Times New Roman" pitchFamily="18" charset="0"/>
              </a:rPr>
              <a:t>①</a:t>
            </a:r>
            <a:r>
              <a:rPr lang="zh-CN" altLang="en-US" u="sng">
                <a:solidFill>
                  <a:srgbClr val="FF0000"/>
                </a:solidFill>
                <a:latin typeface="Times New Roman" pitchFamily="18" charset="0"/>
                <a:ea typeface="宋体" pitchFamily="2" charset="-122"/>
              </a:rPr>
              <a:t>革命乐观主义精神；</a:t>
            </a:r>
            <a:r>
              <a:rPr lang="en-US" altLang="zh-CN" u="sng">
                <a:solidFill>
                  <a:srgbClr val="FF0000"/>
                </a:solidFill>
                <a:latin typeface="Times New Roman" pitchFamily="18" charset="0"/>
              </a:rPr>
              <a:t>②</a:t>
            </a:r>
            <a:r>
              <a:rPr lang="zh-CN" altLang="en-US" u="sng">
                <a:solidFill>
                  <a:srgbClr val="FF0000"/>
                </a:solidFill>
                <a:latin typeface="Times New Roman" pitchFamily="18" charset="0"/>
                <a:ea typeface="宋体" pitchFamily="2" charset="-122"/>
              </a:rPr>
              <a:t>保家卫国；</a:t>
            </a:r>
            <a:r>
              <a:rPr lang="en-US" altLang="zh-CN" u="sng">
                <a:solidFill>
                  <a:srgbClr val="FF0000"/>
                </a:solidFill>
                <a:latin typeface="Times New Roman" pitchFamily="18" charset="0"/>
              </a:rPr>
              <a:t>③</a:t>
            </a:r>
            <a:r>
              <a:rPr lang="zh-CN" altLang="en-US" u="sng">
                <a:solidFill>
                  <a:srgbClr val="FF0000"/>
                </a:solidFill>
                <a:latin typeface="Times New Roman" pitchFamily="18" charset="0"/>
                <a:ea typeface="宋体" pitchFamily="2" charset="-122"/>
              </a:rPr>
              <a:t>热爱祖国；</a:t>
            </a:r>
            <a:r>
              <a:rPr lang="en-US" altLang="zh-CN" u="sng">
                <a:solidFill>
                  <a:srgbClr val="FF0000"/>
                </a:solidFill>
                <a:latin typeface="Times New Roman" pitchFamily="18" charset="0"/>
              </a:rPr>
              <a:t>④</a:t>
            </a:r>
            <a:r>
              <a:rPr lang="zh-CN" altLang="en-US" u="sng">
                <a:solidFill>
                  <a:srgbClr val="FF0000"/>
                </a:solidFill>
                <a:latin typeface="Times New Roman" pitchFamily="18" charset="0"/>
                <a:ea typeface="宋体" pitchFamily="2" charset="-122"/>
              </a:rPr>
              <a:t>改革开拓；</a:t>
            </a:r>
            <a:r>
              <a:rPr lang="en-US" altLang="zh-CN" u="sng">
                <a:solidFill>
                  <a:srgbClr val="FF0000"/>
                </a:solidFill>
                <a:latin typeface="Times New Roman" pitchFamily="18" charset="0"/>
              </a:rPr>
              <a:t>⑤</a:t>
            </a:r>
            <a:r>
              <a:rPr lang="zh-CN" altLang="en-US" u="sng">
                <a:solidFill>
                  <a:srgbClr val="FF0000"/>
                </a:solidFill>
                <a:latin typeface="Times New Roman" pitchFamily="18" charset="0"/>
                <a:ea typeface="宋体" pitchFamily="2" charset="-122"/>
              </a:rPr>
              <a:t>牺牲奉献；</a:t>
            </a:r>
            <a:r>
              <a:rPr lang="en-US" altLang="zh-CN" u="sng">
                <a:solidFill>
                  <a:srgbClr val="FF0000"/>
                </a:solidFill>
                <a:latin typeface="Times New Roman" pitchFamily="18" charset="0"/>
              </a:rPr>
              <a:t>⑥</a:t>
            </a:r>
            <a:r>
              <a:rPr lang="zh-CN" altLang="en-US" u="sng">
                <a:solidFill>
                  <a:srgbClr val="FF0000"/>
                </a:solidFill>
                <a:latin typeface="Times New Roman" pitchFamily="18" charset="0"/>
                <a:ea typeface="宋体" pitchFamily="2" charset="-122"/>
              </a:rPr>
              <a:t>热爱和平。</a:t>
            </a:r>
            <a:r>
              <a:rPr lang="en-US" altLang="zh-CN" u="sng">
                <a:solidFill>
                  <a:srgbClr val="FF0000"/>
                </a:solidFill>
                <a:latin typeface="Times New Roman" pitchFamily="18" charset="0"/>
              </a:rPr>
              <a:t>(</a:t>
            </a:r>
            <a:r>
              <a:rPr lang="zh-CN" altLang="en-US" u="sng">
                <a:solidFill>
                  <a:srgbClr val="FF0000"/>
                </a:solidFill>
                <a:latin typeface="Times New Roman" pitchFamily="18" charset="0"/>
                <a:ea typeface="宋体" pitchFamily="2" charset="-122"/>
              </a:rPr>
              <a:t>任答三个即可</a:t>
            </a:r>
            <a:r>
              <a:rPr lang="en-US" altLang="zh-CN" u="sng">
                <a:solidFill>
                  <a:srgbClr val="FF0000"/>
                </a:solidFill>
                <a:latin typeface="Times New Roman" pitchFamily="18" charset="0"/>
              </a:rPr>
              <a:t>)</a:t>
            </a:r>
            <a:endParaRPr lang="en-US" altLang="zh-CN" u="sng">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1985">
                                            <p:txEl>
                                              <p:pRg st="3" end="3"/>
                                            </p:txEl>
                                          </p:spTgt>
                                        </p:tgtEl>
                                        <p:attrNameLst>
                                          <p:attrName>style.visibility</p:attrName>
                                        </p:attrNameLst>
                                      </p:cBhvr>
                                      <p:to>
                                        <p:strVal val="visible"/>
                                      </p:to>
                                    </p:set>
                                    <p:anim calcmode="lin" valueType="num">
                                      <p:cBhvr additive="base">
                                        <p:cTn id="7" dur="500" fill="hold"/>
                                        <p:tgtEl>
                                          <p:spTgt spid="41985">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矩形 454657"/>
          <p:cNvSpPr/>
          <p:nvPr/>
        </p:nvSpPr>
        <p:spPr>
          <a:xfrm>
            <a:off x="431800" y="2776538"/>
            <a:ext cx="11134725" cy="12160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u="sng">
                <a:solidFill>
                  <a:srgbClr val="FF0000"/>
                </a:solidFill>
                <a:latin typeface="Times New Roman" pitchFamily="18" charset="0"/>
              </a:rPr>
              <a:t>④</a:t>
            </a:r>
            <a:r>
              <a:rPr lang="zh-CN" altLang="en-US" u="sng">
                <a:solidFill>
                  <a:srgbClr val="FF0000"/>
                </a:solidFill>
                <a:latin typeface="Times New Roman" pitchFamily="18" charset="0"/>
                <a:ea typeface="宋体" pitchFamily="2" charset="-122"/>
              </a:rPr>
              <a:t>句搭配不当，将“丰富”改为“增强”；</a:t>
            </a:r>
            <a:r>
              <a:rPr lang="en-US" altLang="zh-CN" u="sng">
                <a:solidFill>
                  <a:srgbClr val="FF0000"/>
                </a:solidFill>
                <a:latin typeface="Times New Roman" pitchFamily="18" charset="0"/>
              </a:rPr>
              <a:t>⑦</a:t>
            </a:r>
            <a:r>
              <a:rPr lang="zh-CN" altLang="en-US" u="sng">
                <a:solidFill>
                  <a:srgbClr val="FF0000"/>
                </a:solidFill>
                <a:latin typeface="Times New Roman" pitchFamily="18" charset="0"/>
                <a:ea typeface="宋体" pitchFamily="2" charset="-122"/>
              </a:rPr>
              <a:t>句“光临”是敬辞，表达不得体，将“光临”改为“参加”。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1"/>
                                        </p:tgtEl>
                                        <p:attrNameLst>
                                          <p:attrName>style.visibility</p:attrName>
                                        </p:attrNameLst>
                                      </p:cBhvr>
                                      <p:to>
                                        <p:strVal val="visible"/>
                                      </p:to>
                                    </p:set>
                                    <p:anim calcmode="lin" valueType="num">
                                      <p:cBhvr additive="base">
                                        <p:cTn id="7" dur="500" fill="hold"/>
                                        <p:tgtEl>
                                          <p:spTgt spid="15361"/>
                                        </p:tgtEl>
                                        <p:attrNameLst>
                                          <p:attrName>ppt_x</p:attrName>
                                        </p:attrNameLst>
                                      </p:cBhvr>
                                      <p:tavLst>
                                        <p:tav tm="0">
                                          <p:val>
                                            <p:strVal val="#ppt_x"/>
                                          </p:val>
                                        </p:tav>
                                        <p:tav tm="100000">
                                          <p:val>
                                            <p:strVal val="#ppt_x"/>
                                          </p:val>
                                        </p:tav>
                                      </p:tavLst>
                                    </p:anim>
                                    <p:anim calcmode="lin" valueType="num">
                                      <p:cBhvr additive="base">
                                        <p:cTn id="8" dur="500" fill="hold"/>
                                        <p:tgtEl>
                                          <p:spTgt spid="153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矩形 482305"/>
          <p:cNvSpPr/>
          <p:nvPr/>
        </p:nvSpPr>
        <p:spPr>
          <a:xfrm>
            <a:off x="431800" y="1408113"/>
            <a:ext cx="11134725" cy="395446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．【精神传承】</a:t>
            </a:r>
            <a:r>
              <a:rPr lang="en-US" altLang="zh-CN">
                <a:solidFill>
                  <a:srgbClr val="000000"/>
                </a:solidFill>
                <a:latin typeface="Times New Roman" pitchFamily="18" charset="0"/>
              </a:rPr>
              <a:t>(2021</a:t>
            </a:r>
            <a:r>
              <a:rPr lang="zh-CN" altLang="en-US">
                <a:solidFill>
                  <a:srgbClr val="000000"/>
                </a:solidFill>
                <a:latin typeface="Times New Roman" pitchFamily="18" charset="0"/>
                <a:ea typeface="宋体" pitchFamily="2" charset="-122"/>
              </a:rPr>
              <a:t>，陕西</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陆定一记录了红军长征中翻越老山界的伟大壮举，一百年后的我们也必将在实现“中国梦”的征程中留下自己的足迹。请仿照画线的语句，将下面的誓言补充完整。</a:t>
            </a:r>
          </a:p>
          <a:p>
            <a:pPr marL="0" lvl="0" indent="355600" defTabSz="1219200">
              <a:lnSpc>
                <a:spcPct val="150000"/>
              </a:lnSpc>
            </a:pPr>
            <a:r>
              <a:rPr lang="zh-CN" altLang="en-US">
                <a:solidFill>
                  <a:srgbClr val="000000"/>
                </a:solidFill>
                <a:latin typeface="Times New Roman" pitchFamily="18" charset="0"/>
                <a:ea typeface="宋体" pitchFamily="2" charset="-122"/>
              </a:rPr>
              <a:t>一百年前，有你们，一群</a:t>
            </a:r>
            <a:r>
              <a:rPr lang="zh-CN" altLang="en-US" u="sng">
                <a:solidFill>
                  <a:srgbClr val="000000"/>
                </a:solidFill>
                <a:latin typeface="Times New Roman" pitchFamily="18" charset="0"/>
                <a:ea typeface="宋体" pitchFamily="2" charset="-122"/>
              </a:rPr>
              <a:t>有血有肉、慷慨激昂的“</a:t>
            </a:r>
            <a:r>
              <a:rPr lang="en-US" altLang="zh-CN" u="sng">
                <a:solidFill>
                  <a:srgbClr val="000000"/>
                </a:solidFill>
                <a:latin typeface="Times New Roman" pitchFamily="18" charset="0"/>
              </a:rPr>
              <a:t>00</a:t>
            </a:r>
            <a:r>
              <a:rPr lang="zh-CN" altLang="en-US" u="sng">
                <a:solidFill>
                  <a:srgbClr val="000000"/>
                </a:solidFill>
                <a:latin typeface="Times New Roman" pitchFamily="18" charset="0"/>
                <a:ea typeface="宋体" pitchFamily="2" charset="-122"/>
              </a:rPr>
              <a:t>后”以青春的信仰叩开历史的大门</a:t>
            </a:r>
            <a:r>
              <a:rPr lang="zh-CN" altLang="en-US">
                <a:solidFill>
                  <a:srgbClr val="000000"/>
                </a:solidFill>
                <a:latin typeface="Times New Roman" pitchFamily="18" charset="0"/>
                <a:ea typeface="宋体" pitchFamily="2" charset="-122"/>
              </a:rPr>
              <a:t>；一百年后，有我们，一群</a:t>
            </a:r>
            <a:r>
              <a:rPr lang="en-US" altLang="zh-CN">
                <a:solidFill>
                  <a:srgbClr val="000000"/>
                </a:solidFill>
                <a:latin typeface="Times New Roman" pitchFamily="18" charset="0"/>
              </a:rPr>
              <a:t>_________________________________________</a:t>
            </a:r>
          </a:p>
          <a:p>
            <a:pPr marL="0" lvl="0" indent="355600" defTabSz="1219200">
              <a:lnSpc>
                <a:spcPct val="150000"/>
              </a:lnSpc>
            </a:pPr>
            <a:r>
              <a:rPr lang="en-US" altLang="zh-CN">
                <a:solidFill>
                  <a:srgbClr val="000000"/>
                </a:solidFill>
                <a:latin typeface="Times New Roman" pitchFamily="18" charset="0"/>
              </a:rPr>
              <a:t>_____________</a:t>
            </a:r>
            <a:r>
              <a:rPr lang="zh-CN" altLang="en-US">
                <a:solidFill>
                  <a:srgbClr val="000000"/>
                </a:solidFill>
                <a:latin typeface="Times New Roman" pitchFamily="18" charset="0"/>
                <a:ea typeface="宋体" pitchFamily="2" charset="-122"/>
              </a:rPr>
              <a:t>。在波澜壮阔的百年交汇之际，我愿，以青春之我，担时代之责；我愿，清澈的爱，只为中国。</a:t>
            </a:r>
            <a:endParaRPr lang="zh-CN" altLang="en-US">
              <a:solidFill>
                <a:srgbClr val="000000"/>
              </a:solidFill>
              <a:latin typeface="Times New Roman" pitchFamily="18" charset="0"/>
              <a:ea typeface="Times New Roman" pitchFamily="18" charset="0"/>
            </a:endParaRPr>
          </a:p>
        </p:txBody>
      </p:sp>
      <p:sp>
        <p:nvSpPr>
          <p:cNvPr id="43010" name="矩形 482306"/>
          <p:cNvSpPr/>
          <p:nvPr/>
        </p:nvSpPr>
        <p:spPr>
          <a:xfrm>
            <a:off x="5105400" y="3733800"/>
            <a:ext cx="6308725"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zh-CN" altLang="en-US">
                <a:solidFill>
                  <a:srgbClr val="FF0000"/>
                </a:solidFill>
                <a:latin typeface="Times New Roman" pitchFamily="18" charset="0"/>
                <a:ea typeface="宋体" pitchFamily="2" charset="-122"/>
              </a:rPr>
              <a:t>有光有热、独立张扬的“</a:t>
            </a:r>
            <a:r>
              <a:rPr lang="en-US" altLang="zh-CN">
                <a:solidFill>
                  <a:srgbClr val="FF0000"/>
                </a:solidFill>
                <a:latin typeface="Times New Roman" pitchFamily="18" charset="0"/>
              </a:rPr>
              <a:t>00</a:t>
            </a:r>
            <a:r>
              <a:rPr lang="zh-CN" altLang="en-US">
                <a:solidFill>
                  <a:srgbClr val="FF0000"/>
                </a:solidFill>
                <a:latin typeface="Times New Roman" pitchFamily="18" charset="0"/>
                <a:ea typeface="宋体" pitchFamily="2" charset="-122"/>
              </a:rPr>
              <a:t>后”以创新的精神奏</a:t>
            </a:r>
          </a:p>
        </p:txBody>
      </p:sp>
      <p:sp>
        <p:nvSpPr>
          <p:cNvPr id="43011" name="矩形 482307"/>
          <p:cNvSpPr/>
          <p:nvPr/>
        </p:nvSpPr>
        <p:spPr>
          <a:xfrm>
            <a:off x="873125" y="4267200"/>
            <a:ext cx="2022475"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zh-CN" altLang="en-US">
                <a:solidFill>
                  <a:srgbClr val="FF0000"/>
                </a:solidFill>
                <a:latin typeface="Times New Roman" pitchFamily="18" charset="0"/>
                <a:ea typeface="宋体" pitchFamily="2" charset="-122"/>
              </a:rPr>
              <a:t>响时代的乐章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additive="base">
                                        <p:cTn id="7" dur="500" fill="hold"/>
                                        <p:tgtEl>
                                          <p:spTgt spid="43010"/>
                                        </p:tgtEl>
                                        <p:attrNameLst>
                                          <p:attrName>ppt_x</p:attrName>
                                        </p:attrNameLst>
                                      </p:cBhvr>
                                      <p:tavLst>
                                        <p:tav tm="0">
                                          <p:val>
                                            <p:strVal val="#ppt_x"/>
                                          </p:val>
                                        </p:tav>
                                        <p:tav tm="100000">
                                          <p:val>
                                            <p:strVal val="#ppt_x"/>
                                          </p:val>
                                        </p:tav>
                                      </p:tavLst>
                                    </p:anim>
                                    <p:anim calcmode="lin" valueType="num">
                                      <p:cBhvr additive="base">
                                        <p:cTn id="8" dur="500" fill="hold"/>
                                        <p:tgtEl>
                                          <p:spTgt spid="430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3011"/>
                                        </p:tgtEl>
                                        <p:attrNameLst>
                                          <p:attrName>style.visibility</p:attrName>
                                        </p:attrNameLst>
                                      </p:cBhvr>
                                      <p:to>
                                        <p:strVal val="visible"/>
                                      </p:to>
                                    </p:set>
                                    <p:anim calcmode="lin" valueType="num">
                                      <p:cBhvr additive="base">
                                        <p:cTn id="11" dur="500" fill="hold"/>
                                        <p:tgtEl>
                                          <p:spTgt spid="43011"/>
                                        </p:tgtEl>
                                        <p:attrNameLst>
                                          <p:attrName>ppt_x</p:attrName>
                                        </p:attrNameLst>
                                      </p:cBhvr>
                                      <p:tavLst>
                                        <p:tav tm="0">
                                          <p:val>
                                            <p:strVal val="#ppt_x"/>
                                          </p:val>
                                        </p:tav>
                                        <p:tav tm="100000">
                                          <p:val>
                                            <p:strVal val="#ppt_x"/>
                                          </p:val>
                                        </p:tav>
                                      </p:tavLst>
                                    </p:anim>
                                    <p:anim calcmode="lin" valueType="num">
                                      <p:cBhvr additive="base">
                                        <p:cTn id="12" dur="500" fill="hold"/>
                                        <p:tgtEl>
                                          <p:spTgt spid="430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矩形 483329"/>
          <p:cNvSpPr/>
          <p:nvPr/>
        </p:nvSpPr>
        <p:spPr>
          <a:xfrm>
            <a:off x="457200" y="858838"/>
            <a:ext cx="11134725" cy="5049837"/>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a:solidFill>
                  <a:srgbClr val="000000"/>
                </a:solidFill>
                <a:latin typeface="Times New Roman" pitchFamily="18" charset="0"/>
                <a:ea typeface="宋体" pitchFamily="2" charset="-122"/>
              </a:rPr>
              <a:t>九、某校围绕第七次全国人口普查开展综合实践活动，请你参与。</a:t>
            </a:r>
          </a:p>
          <a:p>
            <a:pPr marL="0" lvl="0" indent="355600"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．下面是贾进同学根据活动主题搜集的文字，其语言表达有两处不妥，请找出并修改。</a:t>
            </a:r>
          </a:p>
          <a:p>
            <a:pPr marL="0" lvl="0" indent="355600" defTabSz="1219200">
              <a:lnSpc>
                <a:spcPct val="150000"/>
              </a:lnSpc>
            </a:pPr>
            <a:r>
              <a:rPr lang="en-US" altLang="zh-CN">
                <a:solidFill>
                  <a:srgbClr val="000000"/>
                </a:solidFill>
                <a:latin typeface="Times New Roman" pitchFamily="18" charset="0"/>
              </a:rPr>
              <a:t>①</a:t>
            </a:r>
            <a:r>
              <a:rPr lang="zh-CN" altLang="en-US">
                <a:solidFill>
                  <a:srgbClr val="000000"/>
                </a:solidFill>
                <a:latin typeface="Times New Roman" pitchFamily="18" charset="0"/>
                <a:ea typeface="宋体" pitchFamily="2" charset="-122"/>
              </a:rPr>
              <a:t>第七次全国人口普查是在中国特色社会主义进入新时代的时候开展的重大国情国力，</a:t>
            </a:r>
            <a:r>
              <a:rPr lang="en-US" altLang="zh-CN">
                <a:solidFill>
                  <a:srgbClr val="000000"/>
                </a:solidFill>
                <a:latin typeface="Times New Roman" pitchFamily="18" charset="0"/>
              </a:rPr>
              <a:t>②</a:t>
            </a:r>
            <a:r>
              <a:rPr lang="zh-CN" altLang="en-US">
                <a:solidFill>
                  <a:srgbClr val="000000"/>
                </a:solidFill>
                <a:latin typeface="Times New Roman" pitchFamily="18" charset="0"/>
                <a:ea typeface="宋体" pitchFamily="2" charset="-122"/>
              </a:rPr>
              <a:t>将全面查找中国人口数量、结构、分布、城乡住房等方面情况，</a:t>
            </a:r>
            <a:r>
              <a:rPr lang="en-US" altLang="zh-CN">
                <a:solidFill>
                  <a:srgbClr val="000000"/>
                </a:solidFill>
                <a:latin typeface="Times New Roman" pitchFamily="18" charset="0"/>
              </a:rPr>
              <a:t>③</a:t>
            </a:r>
            <a:r>
              <a:rPr lang="zh-CN" altLang="en-US">
                <a:solidFill>
                  <a:srgbClr val="000000"/>
                </a:solidFill>
                <a:latin typeface="Times New Roman" pitchFamily="18" charset="0"/>
                <a:ea typeface="宋体" pitchFamily="2" charset="-122"/>
              </a:rPr>
              <a:t>为完善人口发展战略和政策体系、</a:t>
            </a:r>
            <a:r>
              <a:rPr lang="en-US" altLang="zh-CN">
                <a:solidFill>
                  <a:srgbClr val="000000"/>
                </a:solidFill>
                <a:latin typeface="Times New Roman" pitchFamily="18" charset="0"/>
              </a:rPr>
              <a:t>④</a:t>
            </a:r>
            <a:r>
              <a:rPr lang="zh-CN" altLang="en-US">
                <a:solidFill>
                  <a:srgbClr val="000000"/>
                </a:solidFill>
                <a:latin typeface="Times New Roman" pitchFamily="18" charset="0"/>
                <a:ea typeface="宋体" pitchFamily="2" charset="-122"/>
              </a:rPr>
              <a:t>科学制定国民经济和社会发展规划、</a:t>
            </a:r>
            <a:r>
              <a:rPr lang="en-US" altLang="zh-CN">
                <a:solidFill>
                  <a:srgbClr val="000000"/>
                </a:solidFill>
                <a:latin typeface="Times New Roman" pitchFamily="18" charset="0"/>
              </a:rPr>
              <a:t>⑤</a:t>
            </a:r>
            <a:r>
              <a:rPr lang="zh-CN" altLang="en-US">
                <a:solidFill>
                  <a:srgbClr val="000000"/>
                </a:solidFill>
                <a:latin typeface="Times New Roman" pitchFamily="18" charset="0"/>
                <a:ea typeface="宋体" pitchFamily="2" charset="-122"/>
              </a:rPr>
              <a:t>开启全面建设社会主义现代化国家新征程、</a:t>
            </a:r>
            <a:r>
              <a:rPr lang="en-US" altLang="zh-CN">
                <a:solidFill>
                  <a:srgbClr val="000000"/>
                </a:solidFill>
                <a:latin typeface="Times New Roman" pitchFamily="18" charset="0"/>
              </a:rPr>
              <a:t>⑥</a:t>
            </a:r>
            <a:r>
              <a:rPr lang="zh-CN" altLang="en-US">
                <a:solidFill>
                  <a:srgbClr val="000000"/>
                </a:solidFill>
                <a:latin typeface="Times New Roman" pitchFamily="18" charset="0"/>
                <a:ea typeface="宋体" pitchFamily="2" charset="-122"/>
              </a:rPr>
              <a:t>向第二个百年奋斗目标进军提供科学准确的统计信息支持。</a:t>
            </a:r>
            <a:endParaRPr lang="zh-CN" altLang="en-US" u="sng">
              <a:solidFill>
                <a:srgbClr val="000000"/>
              </a:solidFill>
              <a:latin typeface="Times New Roman" pitchFamily="18" charset="0"/>
              <a:ea typeface="宋体" pitchFamily="2" charset="-122"/>
            </a:endParaRPr>
          </a:p>
          <a:p>
            <a:pPr marL="0" lvl="0" indent="355600" defTabSz="1219200">
              <a:lnSpc>
                <a:spcPct val="150000"/>
              </a:lnSpc>
            </a:pPr>
            <a:r>
              <a:rPr lang="en-US" altLang="zh-CN" u="sng">
                <a:solidFill>
                  <a:srgbClr val="FF0000"/>
                </a:solidFill>
                <a:latin typeface="Times New Roman" pitchFamily="18" charset="0"/>
              </a:rPr>
              <a:t>①</a:t>
            </a:r>
            <a:r>
              <a:rPr lang="zh-CN" altLang="en-US" u="sng">
                <a:solidFill>
                  <a:srgbClr val="FF0000"/>
                </a:solidFill>
                <a:latin typeface="Times New Roman" pitchFamily="18" charset="0"/>
                <a:ea typeface="宋体" pitchFamily="2" charset="-122"/>
              </a:rPr>
              <a:t>句成分残缺，在句末加上“调查”；</a:t>
            </a:r>
            <a:r>
              <a:rPr lang="en-US" altLang="zh-CN" u="sng">
                <a:solidFill>
                  <a:srgbClr val="FF0000"/>
                </a:solidFill>
                <a:latin typeface="Times New Roman" pitchFamily="18" charset="0"/>
              </a:rPr>
              <a:t>②</a:t>
            </a:r>
            <a:r>
              <a:rPr lang="zh-CN" altLang="en-US" u="sng">
                <a:solidFill>
                  <a:srgbClr val="FF0000"/>
                </a:solidFill>
                <a:latin typeface="Times New Roman" pitchFamily="18" charset="0"/>
                <a:ea typeface="宋体" pitchFamily="2" charset="-122"/>
              </a:rPr>
              <a:t>句搭配不当，将“查找”改为“查清”。</a:t>
            </a:r>
            <a:endParaRPr lang="zh-CN" altLang="en-US" u="sng">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4033">
                                            <p:txEl>
                                              <p:pRg st="3" end="3"/>
                                            </p:txEl>
                                          </p:spTgt>
                                        </p:tgtEl>
                                        <p:attrNameLst>
                                          <p:attrName>style.visibility</p:attrName>
                                        </p:attrNameLst>
                                      </p:cBhvr>
                                      <p:to>
                                        <p:strVal val="visible"/>
                                      </p:to>
                                    </p:set>
                                    <p:anim calcmode="lin" valueType="num">
                                      <p:cBhvr additive="base">
                                        <p:cTn id="7" dur="500" fill="hold"/>
                                        <p:tgtEl>
                                          <p:spTgt spid="4403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03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矩形 484353"/>
          <p:cNvSpPr/>
          <p:nvPr/>
        </p:nvSpPr>
        <p:spPr>
          <a:xfrm>
            <a:off x="431800" y="1133475"/>
            <a:ext cx="11134725" cy="450215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a:t>
            </a:r>
            <a:r>
              <a:rPr lang="en-US" altLang="zh-CN">
                <a:solidFill>
                  <a:srgbClr val="000000"/>
                </a:solidFill>
                <a:latin typeface="Times New Roman" pitchFamily="18" charset="0"/>
              </a:rPr>
              <a:t>(2021</a:t>
            </a:r>
            <a:r>
              <a:rPr lang="zh-CN" altLang="en-US">
                <a:solidFill>
                  <a:srgbClr val="000000"/>
                </a:solidFill>
                <a:latin typeface="Times New Roman" pitchFamily="18" charset="0"/>
                <a:ea typeface="宋体" pitchFamily="2" charset="-122"/>
              </a:rPr>
              <a:t>，连云港改编</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阅读下面材料，你有什么发现？</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至少写出两条探究结果</a:t>
            </a:r>
            <a:r>
              <a:rPr lang="en-US" altLang="zh-CN">
                <a:solidFill>
                  <a:srgbClr val="000000"/>
                </a:solidFill>
                <a:latin typeface="Times New Roman" pitchFamily="18" charset="0"/>
              </a:rPr>
              <a:t>)</a:t>
            </a:r>
          </a:p>
          <a:p>
            <a:pPr marL="0" lvl="0" indent="355600" defTabSz="1219200">
              <a:lnSpc>
                <a:spcPct val="150000"/>
              </a:lnSpc>
            </a:pPr>
            <a:r>
              <a:rPr lang="zh-CN" altLang="en-US">
                <a:solidFill>
                  <a:srgbClr val="000000"/>
                </a:solidFill>
                <a:latin typeface="Times New Roman" pitchFamily="18" charset="0"/>
                <a:ea typeface="宋体" pitchFamily="2" charset="-122"/>
              </a:rPr>
              <a:t>材料一：</a:t>
            </a:r>
            <a:r>
              <a:rPr lang="en-US" altLang="zh-CN">
                <a:solidFill>
                  <a:srgbClr val="000000"/>
                </a:solidFill>
                <a:latin typeface="Times New Roman" pitchFamily="18" charset="0"/>
              </a:rPr>
              <a:t>5</a:t>
            </a:r>
            <a:r>
              <a:rPr lang="zh-CN" altLang="en-US">
                <a:solidFill>
                  <a:srgbClr val="000000"/>
                </a:solidFill>
                <a:latin typeface="Times New Roman" pitchFamily="18" charset="0"/>
                <a:ea typeface="宋体" pitchFamily="2" charset="-122"/>
              </a:rPr>
              <a:t>月</a:t>
            </a:r>
            <a:r>
              <a:rPr lang="en-US" altLang="zh-CN">
                <a:solidFill>
                  <a:srgbClr val="000000"/>
                </a:solidFill>
                <a:latin typeface="Times New Roman" pitchFamily="18" charset="0"/>
              </a:rPr>
              <a:t>11</a:t>
            </a:r>
            <a:r>
              <a:rPr lang="zh-CN" altLang="en-US">
                <a:solidFill>
                  <a:srgbClr val="000000"/>
                </a:solidFill>
                <a:latin typeface="Times New Roman" pitchFamily="18" charset="0"/>
                <a:ea typeface="宋体" pitchFamily="2" charset="-122"/>
              </a:rPr>
              <a:t>日，在国新办新闻发布会上，国务院第七次全国人口普查领导小组副组长、国家统计局局长宁吉喆介绍，</a:t>
            </a:r>
            <a:r>
              <a:rPr lang="en-US" altLang="zh-CN">
                <a:solidFill>
                  <a:srgbClr val="000000"/>
                </a:solidFill>
                <a:latin typeface="Times New Roman" pitchFamily="18" charset="0"/>
              </a:rPr>
              <a:t>2020</a:t>
            </a:r>
            <a:r>
              <a:rPr lang="zh-CN" altLang="en-US">
                <a:solidFill>
                  <a:srgbClr val="000000"/>
                </a:solidFill>
                <a:latin typeface="Times New Roman" pitchFamily="18" charset="0"/>
                <a:ea typeface="宋体" pitchFamily="2" charset="-122"/>
              </a:rPr>
              <a:t>年，全国人口达到</a:t>
            </a:r>
            <a:r>
              <a:rPr lang="en-US" altLang="zh-CN">
                <a:solidFill>
                  <a:srgbClr val="000000"/>
                </a:solidFill>
                <a:latin typeface="Times New Roman" pitchFamily="18" charset="0"/>
              </a:rPr>
              <a:t>14.1</a:t>
            </a:r>
            <a:r>
              <a:rPr lang="zh-CN" altLang="en-US">
                <a:solidFill>
                  <a:srgbClr val="000000"/>
                </a:solidFill>
                <a:latin typeface="Times New Roman" pitchFamily="18" charset="0"/>
                <a:ea typeface="宋体" pitchFamily="2" charset="-122"/>
              </a:rPr>
              <a:t>亿人，约占全球总人口的</a:t>
            </a:r>
            <a:r>
              <a:rPr lang="en-US" altLang="zh-CN">
                <a:solidFill>
                  <a:srgbClr val="000000"/>
                </a:solidFill>
                <a:latin typeface="Times New Roman" pitchFamily="18" charset="0"/>
              </a:rPr>
              <a:t>18%</a:t>
            </a:r>
            <a:r>
              <a:rPr lang="zh-CN" altLang="en-US">
                <a:solidFill>
                  <a:srgbClr val="000000"/>
                </a:solidFill>
                <a:latin typeface="Times New Roman" pitchFamily="18" charset="0"/>
                <a:ea typeface="宋体" pitchFamily="2" charset="-122"/>
              </a:rPr>
              <a:t>，我国仍然是世界第一人口大国。数据表明，我国人口</a:t>
            </a:r>
            <a:r>
              <a:rPr lang="en-US" altLang="zh-CN">
                <a:solidFill>
                  <a:srgbClr val="000000"/>
                </a:solidFill>
                <a:latin typeface="Times New Roman" pitchFamily="18" charset="0"/>
              </a:rPr>
              <a:t>10</a:t>
            </a:r>
            <a:r>
              <a:rPr lang="zh-CN" altLang="en-US">
                <a:solidFill>
                  <a:srgbClr val="000000"/>
                </a:solidFill>
                <a:latin typeface="Times New Roman" pitchFamily="18" charset="0"/>
                <a:ea typeface="宋体" pitchFamily="2" charset="-122"/>
              </a:rPr>
              <a:t>年来继续保持低速增长态势。“预计在未来一段时间内，我国人口总量会保持在</a:t>
            </a:r>
            <a:r>
              <a:rPr lang="en-US" altLang="zh-CN">
                <a:solidFill>
                  <a:srgbClr val="000000"/>
                </a:solidFill>
                <a:latin typeface="Times New Roman" pitchFamily="18" charset="0"/>
              </a:rPr>
              <a:t>14</a:t>
            </a:r>
            <a:r>
              <a:rPr lang="zh-CN" altLang="en-US">
                <a:solidFill>
                  <a:srgbClr val="000000"/>
                </a:solidFill>
                <a:latin typeface="Times New Roman" pitchFamily="18" charset="0"/>
                <a:ea typeface="宋体" pitchFamily="2" charset="-122"/>
              </a:rPr>
              <a:t>亿人以上。”宁吉喆表示。</a:t>
            </a:r>
          </a:p>
          <a:p>
            <a:pPr marL="0" lvl="0" indent="355600" algn="r" defTabSz="1219200">
              <a:lnSpc>
                <a:spcPct val="150000"/>
              </a:lnSpc>
            </a:pP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摘编自</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人民日报</a:t>
            </a:r>
            <a:r>
              <a:rPr lang="en-US" altLang="zh-CN">
                <a:solidFill>
                  <a:srgbClr val="000000"/>
                </a:solidFill>
                <a:latin typeface="Times New Roman" pitchFamily="18" charset="0"/>
              </a:rPr>
              <a:t>》2021</a:t>
            </a:r>
            <a:r>
              <a:rPr lang="zh-CN" altLang="en-US">
                <a:solidFill>
                  <a:srgbClr val="000000"/>
                </a:solidFill>
                <a:latin typeface="Times New Roman" pitchFamily="18" charset="0"/>
                <a:ea typeface="宋体" pitchFamily="2" charset="-122"/>
              </a:rPr>
              <a:t>年</a:t>
            </a:r>
            <a:r>
              <a:rPr lang="en-US" altLang="zh-CN">
                <a:solidFill>
                  <a:srgbClr val="000000"/>
                </a:solidFill>
                <a:latin typeface="Times New Roman" pitchFamily="18" charset="0"/>
              </a:rPr>
              <a:t>5</a:t>
            </a:r>
            <a:r>
              <a:rPr lang="zh-CN" altLang="en-US">
                <a:solidFill>
                  <a:srgbClr val="000000"/>
                </a:solidFill>
                <a:latin typeface="Times New Roman" pitchFamily="18" charset="0"/>
                <a:ea typeface="宋体" pitchFamily="2" charset="-122"/>
              </a:rPr>
              <a:t>月</a:t>
            </a:r>
            <a:r>
              <a:rPr lang="en-US" altLang="zh-CN">
                <a:solidFill>
                  <a:srgbClr val="000000"/>
                </a:solidFill>
                <a:latin typeface="Times New Roman" pitchFamily="18" charset="0"/>
              </a:rPr>
              <a:t>12</a:t>
            </a:r>
            <a:r>
              <a:rPr lang="zh-CN" altLang="en-US">
                <a:solidFill>
                  <a:srgbClr val="000000"/>
                </a:solidFill>
                <a:latin typeface="Times New Roman" pitchFamily="18" charset="0"/>
                <a:ea typeface="宋体" pitchFamily="2" charset="-122"/>
              </a:rPr>
              <a:t>日</a:t>
            </a:r>
            <a:r>
              <a:rPr lang="en-US" altLang="zh-CN">
                <a:solidFill>
                  <a:srgbClr val="000000"/>
                </a:solidFill>
                <a:latin typeface="Times New Roman" pitchFamily="18" charset="0"/>
              </a:rPr>
              <a:t>)</a:t>
            </a:r>
            <a:endParaRPr lang="en-US" altLang="zh-CN">
              <a:solidFill>
                <a:srgbClr val="000000"/>
              </a:solidFill>
              <a:latin typeface="Times New Roman" pitchFamily="18" charset="0"/>
              <a:ea typeface="Times New Roman" pitchFamily="18"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矩形 485377"/>
          <p:cNvSpPr/>
          <p:nvPr/>
        </p:nvSpPr>
        <p:spPr>
          <a:xfrm>
            <a:off x="533400" y="457200"/>
            <a:ext cx="2463800" cy="12160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a:solidFill>
                  <a:srgbClr val="000000"/>
                </a:solidFill>
                <a:latin typeface="Times New Roman" pitchFamily="18" charset="0"/>
                <a:ea typeface="宋体" pitchFamily="2" charset="-122"/>
              </a:rPr>
              <a:t>材料二：</a:t>
            </a:r>
          </a:p>
          <a:p>
            <a:pPr marL="0" lvl="0" indent="355600" defTabSz="1219200">
              <a:lnSpc>
                <a:spcPct val="150000"/>
              </a:lnSpc>
            </a:pPr>
            <a:r>
              <a:rPr lang="zh-CN" altLang="en-US">
                <a:solidFill>
                  <a:srgbClr val="000000"/>
                </a:solidFill>
                <a:latin typeface="Times New Roman" pitchFamily="18" charset="0"/>
                <a:ea typeface="宋体" pitchFamily="2" charset="-122"/>
              </a:rPr>
              <a:t>年龄构成</a:t>
            </a:r>
            <a:endParaRPr lang="zh-CN" altLang="en-US">
              <a:solidFill>
                <a:srgbClr val="000000"/>
              </a:solidFill>
              <a:latin typeface="Times New Roman" pitchFamily="18" charset="0"/>
              <a:ea typeface="Times New Roman" pitchFamily="18" charset="0"/>
            </a:endParaRPr>
          </a:p>
        </p:txBody>
      </p:sp>
      <p:pic>
        <p:nvPicPr>
          <p:cNvPr id="46082" name="图片 485379" descr="C:/Users/Administrator/Desktop/（作业课件）中考精英总复习语文/第四部分 语言运用/Z51.TIF"/>
          <p:cNvPicPr>
            <a:picLocks noChangeAspect="1"/>
          </p:cNvPicPr>
          <p:nvPr/>
        </p:nvPicPr>
        <p:blipFill>
          <a:blip r:embed="rId2"/>
          <a:stretch>
            <a:fillRect/>
          </a:stretch>
        </p:blipFill>
        <p:spPr>
          <a:xfrm>
            <a:off x="1066800" y="1752600"/>
            <a:ext cx="7896225" cy="4019550"/>
          </a:xfrm>
          <a:prstGeom prst="rect">
            <a:avLst/>
          </a:prstGeom>
          <a:noFill/>
          <a:ln>
            <a:noFill/>
            <a:miter lim="800000"/>
          </a:ln>
        </p:spPr>
      </p:pic>
      <p:sp>
        <p:nvSpPr>
          <p:cNvPr id="46083" name="矩形 485380"/>
          <p:cNvSpPr/>
          <p:nvPr/>
        </p:nvSpPr>
        <p:spPr>
          <a:xfrm>
            <a:off x="6553200" y="5943600"/>
            <a:ext cx="5130800"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latin typeface="Times New Roman" pitchFamily="18" charset="0"/>
              </a:rPr>
              <a:t>(</a:t>
            </a:r>
            <a:r>
              <a:rPr lang="zh-CN" altLang="en-US">
                <a:latin typeface="Times New Roman" pitchFamily="18" charset="0"/>
                <a:ea typeface="宋体" pitchFamily="2" charset="-122"/>
              </a:rPr>
              <a:t>摘编自</a:t>
            </a:r>
            <a:r>
              <a:rPr lang="en-US" altLang="zh-CN">
                <a:latin typeface="Times New Roman" pitchFamily="18" charset="0"/>
              </a:rPr>
              <a:t>《</a:t>
            </a:r>
            <a:r>
              <a:rPr lang="zh-CN" altLang="en-US">
                <a:latin typeface="Times New Roman" pitchFamily="18" charset="0"/>
                <a:ea typeface="宋体" pitchFamily="2" charset="-122"/>
              </a:rPr>
              <a:t>环球日报</a:t>
            </a:r>
            <a:r>
              <a:rPr lang="en-US" altLang="zh-CN">
                <a:latin typeface="Times New Roman" pitchFamily="18" charset="0"/>
              </a:rPr>
              <a:t>》2021</a:t>
            </a:r>
            <a:r>
              <a:rPr lang="zh-CN" altLang="en-US">
                <a:latin typeface="Times New Roman" pitchFamily="18" charset="0"/>
                <a:ea typeface="宋体" pitchFamily="2" charset="-122"/>
              </a:rPr>
              <a:t>年</a:t>
            </a:r>
            <a:r>
              <a:rPr lang="en-US" altLang="zh-CN">
                <a:latin typeface="Times New Roman" pitchFamily="18" charset="0"/>
              </a:rPr>
              <a:t>5</a:t>
            </a:r>
            <a:r>
              <a:rPr lang="zh-CN" altLang="en-US">
                <a:latin typeface="Times New Roman" pitchFamily="18" charset="0"/>
                <a:ea typeface="宋体" pitchFamily="2" charset="-122"/>
              </a:rPr>
              <a:t>月</a:t>
            </a:r>
            <a:r>
              <a:rPr lang="en-US" altLang="zh-CN">
                <a:latin typeface="Times New Roman" pitchFamily="18" charset="0"/>
              </a:rPr>
              <a:t>18</a:t>
            </a:r>
            <a:r>
              <a:rPr lang="zh-CN" altLang="en-US">
                <a:latin typeface="Times New Roman" pitchFamily="18" charset="0"/>
                <a:ea typeface="宋体" pitchFamily="2" charset="-122"/>
              </a:rPr>
              <a:t>日</a:t>
            </a:r>
            <a:r>
              <a:rPr lang="en-US" altLang="zh-CN">
                <a:latin typeface="Times New Roman" pitchFamily="18" charset="0"/>
              </a:rPr>
              <a:t>)</a:t>
            </a: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矩形 486401"/>
          <p:cNvSpPr/>
          <p:nvPr/>
        </p:nvSpPr>
        <p:spPr>
          <a:xfrm>
            <a:off x="431800" y="2501900"/>
            <a:ext cx="11134725" cy="1763713"/>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u="sng">
                <a:solidFill>
                  <a:srgbClr val="FF0000"/>
                </a:solidFill>
                <a:latin typeface="Times New Roman" pitchFamily="18" charset="0"/>
              </a:rPr>
              <a:t>①</a:t>
            </a:r>
            <a:r>
              <a:rPr lang="zh-CN" altLang="en-US" u="sng">
                <a:solidFill>
                  <a:srgbClr val="FF0000"/>
                </a:solidFill>
                <a:latin typeface="Times New Roman" pitchFamily="18" charset="0"/>
                <a:ea typeface="宋体" pitchFamily="2" charset="-122"/>
              </a:rPr>
              <a:t>我国仍然是世界第一人口大国。</a:t>
            </a:r>
            <a:r>
              <a:rPr lang="en-US" altLang="zh-CN" u="sng">
                <a:solidFill>
                  <a:srgbClr val="FF0000"/>
                </a:solidFill>
                <a:latin typeface="Times New Roman" pitchFamily="18" charset="0"/>
              </a:rPr>
              <a:t>②</a:t>
            </a:r>
            <a:r>
              <a:rPr lang="zh-CN" altLang="en-US" u="sng">
                <a:solidFill>
                  <a:srgbClr val="FF0000"/>
                </a:solidFill>
                <a:latin typeface="Times New Roman" pitchFamily="18" charset="0"/>
                <a:ea typeface="宋体" pitchFamily="2" charset="-122"/>
              </a:rPr>
              <a:t>我国</a:t>
            </a:r>
            <a:r>
              <a:rPr lang="en-US" altLang="zh-CN" u="sng">
                <a:solidFill>
                  <a:srgbClr val="FF0000"/>
                </a:solidFill>
                <a:latin typeface="Times New Roman" pitchFamily="18" charset="0"/>
              </a:rPr>
              <a:t>60</a:t>
            </a:r>
            <a:r>
              <a:rPr lang="zh-CN" altLang="en-US" u="sng">
                <a:solidFill>
                  <a:srgbClr val="FF0000"/>
                </a:solidFill>
                <a:latin typeface="Times New Roman" pitchFamily="18" charset="0"/>
                <a:ea typeface="宋体" pitchFamily="2" charset="-122"/>
              </a:rPr>
              <a:t>岁以上人口增加，人口老龄化程度进一步加深。</a:t>
            </a:r>
            <a:r>
              <a:rPr lang="en-US" altLang="zh-CN" u="sng">
                <a:solidFill>
                  <a:srgbClr val="FF0000"/>
                </a:solidFill>
                <a:latin typeface="Times New Roman" pitchFamily="18" charset="0"/>
              </a:rPr>
              <a:t>③</a:t>
            </a:r>
            <a:r>
              <a:rPr lang="zh-CN" altLang="en-US" u="sng">
                <a:solidFill>
                  <a:srgbClr val="FF0000"/>
                </a:solidFill>
                <a:latin typeface="Times New Roman" pitchFamily="18" charset="0"/>
                <a:ea typeface="宋体" pitchFamily="2" charset="-122"/>
              </a:rPr>
              <a:t>我国劳动人口数字下降，劳动人口规模仍占比最大。</a:t>
            </a:r>
            <a:r>
              <a:rPr lang="en-US" altLang="zh-CN" u="sng">
                <a:solidFill>
                  <a:srgbClr val="FF0000"/>
                </a:solidFill>
                <a:latin typeface="Times New Roman" pitchFamily="18" charset="0"/>
              </a:rPr>
              <a:t>④(</a:t>
            </a:r>
            <a:r>
              <a:rPr lang="zh-CN" altLang="en-US" u="sng">
                <a:solidFill>
                  <a:srgbClr val="FF0000"/>
                </a:solidFill>
                <a:latin typeface="Times New Roman" pitchFamily="18" charset="0"/>
                <a:ea typeface="宋体" pitchFamily="2" charset="-122"/>
              </a:rPr>
              <a:t>计划生育政策放宽促使</a:t>
            </a:r>
            <a:r>
              <a:rPr lang="en-US" altLang="zh-CN" u="sng">
                <a:solidFill>
                  <a:srgbClr val="FF0000"/>
                </a:solidFill>
                <a:latin typeface="Times New Roman" pitchFamily="18" charset="0"/>
              </a:rPr>
              <a:t>)</a:t>
            </a:r>
            <a:r>
              <a:rPr lang="zh-CN" altLang="en-US" u="sng">
                <a:solidFill>
                  <a:srgbClr val="FF0000"/>
                </a:solidFill>
                <a:latin typeface="Times New Roman" pitchFamily="18" charset="0"/>
                <a:ea typeface="宋体" pitchFamily="2" charset="-122"/>
              </a:rPr>
              <a:t>我国</a:t>
            </a:r>
            <a:r>
              <a:rPr lang="en-US" altLang="zh-CN" u="sng">
                <a:solidFill>
                  <a:srgbClr val="FF0000"/>
                </a:solidFill>
                <a:latin typeface="Times New Roman" pitchFamily="18" charset="0"/>
              </a:rPr>
              <a:t>0</a:t>
            </a:r>
            <a:r>
              <a:rPr lang="zh-CN" altLang="en-US" u="sng">
                <a:solidFill>
                  <a:srgbClr val="FF0000"/>
                </a:solidFill>
                <a:latin typeface="Times New Roman" pitchFamily="18" charset="0"/>
                <a:ea typeface="宋体" pitchFamily="2" charset="-122"/>
              </a:rPr>
              <a:t>－</a:t>
            </a:r>
            <a:r>
              <a:rPr lang="en-US" altLang="zh-CN" u="sng">
                <a:solidFill>
                  <a:srgbClr val="FF0000"/>
                </a:solidFill>
                <a:latin typeface="Times New Roman" pitchFamily="18" charset="0"/>
              </a:rPr>
              <a:t>14</a:t>
            </a:r>
            <a:r>
              <a:rPr lang="zh-CN" altLang="en-US" u="sng">
                <a:solidFill>
                  <a:srgbClr val="FF0000"/>
                </a:solidFill>
                <a:latin typeface="Times New Roman" pitchFamily="18" charset="0"/>
                <a:ea typeface="宋体" pitchFamily="2" charset="-122"/>
              </a:rPr>
              <a:t>岁人口增加。</a:t>
            </a:r>
            <a:r>
              <a:rPr lang="en-US" altLang="zh-CN" u="sng">
                <a:solidFill>
                  <a:srgbClr val="FF0000"/>
                </a:solidFill>
                <a:latin typeface="Times New Roman" pitchFamily="18" charset="0"/>
              </a:rPr>
              <a:t>(</a:t>
            </a:r>
            <a:r>
              <a:rPr lang="zh-CN" altLang="en-US" u="sng">
                <a:solidFill>
                  <a:srgbClr val="FF0000"/>
                </a:solidFill>
                <a:latin typeface="Times New Roman" pitchFamily="18" charset="0"/>
                <a:ea typeface="宋体" pitchFamily="2" charset="-122"/>
              </a:rPr>
              <a:t>任意答出两条即可</a:t>
            </a:r>
            <a:r>
              <a:rPr lang="en-US" altLang="zh-CN" u="sng">
                <a:solidFill>
                  <a:srgbClr val="FF0000"/>
                </a:solidFill>
                <a:latin typeface="Times New Roman"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5"/>
                                        </p:tgtEl>
                                        <p:attrNameLst>
                                          <p:attrName>style.visibility</p:attrName>
                                        </p:attrNameLst>
                                      </p:cBhvr>
                                      <p:to>
                                        <p:strVal val="visible"/>
                                      </p:to>
                                    </p:set>
                                    <p:anim calcmode="lin" valueType="num">
                                      <p:cBhvr additive="base">
                                        <p:cTn id="7" dur="500" fill="hold"/>
                                        <p:tgtEl>
                                          <p:spTgt spid="47105"/>
                                        </p:tgtEl>
                                        <p:attrNameLst>
                                          <p:attrName>ppt_x</p:attrName>
                                        </p:attrNameLst>
                                      </p:cBhvr>
                                      <p:tavLst>
                                        <p:tav tm="0">
                                          <p:val>
                                            <p:strVal val="#ppt_x"/>
                                          </p:val>
                                        </p:tav>
                                        <p:tav tm="100000">
                                          <p:val>
                                            <p:strVal val="#ppt_x"/>
                                          </p:val>
                                        </p:tav>
                                      </p:tavLst>
                                    </p:anim>
                                    <p:anim calcmode="lin" valueType="num">
                                      <p:cBhvr additive="base">
                                        <p:cTn id="8" dur="500" fill="hold"/>
                                        <p:tgtEl>
                                          <p:spTgt spid="471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矩形 487425"/>
          <p:cNvSpPr/>
          <p:nvPr/>
        </p:nvSpPr>
        <p:spPr>
          <a:xfrm>
            <a:off x="431800" y="1408113"/>
            <a:ext cx="11134725" cy="395446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．下列对“人”的表述正确的一项是</a:t>
            </a:r>
            <a:r>
              <a:rPr lang="en-US" altLang="zh-CN">
                <a:solidFill>
                  <a:srgbClr val="000000"/>
                </a:solidFill>
                <a:latin typeface="Times New Roman" pitchFamily="18" charset="0"/>
              </a:rPr>
              <a:t>(    )</a:t>
            </a:r>
          </a:p>
          <a:p>
            <a:pPr marL="0" lvl="0" indent="355600"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．“鳏”指年老无夫或丧夫的女子。</a:t>
            </a:r>
          </a:p>
          <a:p>
            <a:pPr marL="0" lvl="0" indent="355600"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．“独”指年老无妻或丧妻的男子。</a:t>
            </a:r>
          </a:p>
          <a:p>
            <a:pPr marL="0" lvl="0" indent="355600"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．“孤”指年幼丧父或无母的男孩。</a:t>
            </a:r>
          </a:p>
          <a:p>
            <a:pPr marL="0" lvl="0" indent="355600"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．中国古代称男子三十岁为“壮年”；“丁”指成年男子。</a:t>
            </a:r>
          </a:p>
          <a:p>
            <a:pPr marL="0" lvl="0" indent="355600" defTabSz="1219200">
              <a:lnSpc>
                <a:spcPct val="150000"/>
              </a:lnSpc>
            </a:pPr>
            <a:r>
              <a:rPr lang="zh-CN" altLang="en-US">
                <a:solidFill>
                  <a:srgbClr val="FF0000"/>
                </a:solidFill>
                <a:latin typeface="Times New Roman" pitchFamily="18" charset="0"/>
                <a:ea typeface="宋体" pitchFamily="2" charset="-122"/>
              </a:rPr>
              <a:t>【解析】</a:t>
            </a:r>
            <a:r>
              <a:rPr lang="en-US" altLang="zh-CN">
                <a:solidFill>
                  <a:srgbClr val="FF0000"/>
                </a:solidFill>
                <a:latin typeface="Times New Roman" pitchFamily="18" charset="0"/>
              </a:rPr>
              <a:t>A.“</a:t>
            </a:r>
            <a:r>
              <a:rPr lang="zh-CN" altLang="en-US">
                <a:solidFill>
                  <a:srgbClr val="FF0000"/>
                </a:solidFill>
                <a:latin typeface="Times New Roman" pitchFamily="18" charset="0"/>
                <a:ea typeface="宋体" pitchFamily="2" charset="-122"/>
              </a:rPr>
              <a:t>鳏”指年老无妻或丧妻的男子；</a:t>
            </a:r>
            <a:r>
              <a:rPr lang="en-US" altLang="zh-CN">
                <a:solidFill>
                  <a:srgbClr val="FF0000"/>
                </a:solidFill>
                <a:latin typeface="Times New Roman" pitchFamily="18" charset="0"/>
              </a:rPr>
              <a:t>B.“</a:t>
            </a:r>
            <a:r>
              <a:rPr lang="zh-CN" altLang="en-US">
                <a:solidFill>
                  <a:srgbClr val="FF0000"/>
                </a:solidFill>
                <a:latin typeface="Times New Roman" pitchFamily="18" charset="0"/>
                <a:ea typeface="宋体" pitchFamily="2" charset="-122"/>
              </a:rPr>
              <a:t>独”指年老无子的老人；</a:t>
            </a:r>
            <a:r>
              <a:rPr lang="en-US" altLang="zh-CN">
                <a:solidFill>
                  <a:srgbClr val="FF0000"/>
                </a:solidFill>
                <a:latin typeface="Times New Roman" pitchFamily="18" charset="0"/>
              </a:rPr>
              <a:t>C.“</a:t>
            </a:r>
            <a:r>
              <a:rPr lang="zh-CN" altLang="en-US">
                <a:solidFill>
                  <a:srgbClr val="FF0000"/>
                </a:solidFill>
                <a:latin typeface="Times New Roman" pitchFamily="18" charset="0"/>
                <a:ea typeface="宋体" pitchFamily="2" charset="-122"/>
              </a:rPr>
              <a:t>孤”指年幼丧父或无父孩子。</a:t>
            </a:r>
            <a:endParaRPr lang="zh-CN" altLang="en-US">
              <a:solidFill>
                <a:srgbClr val="FF0000"/>
              </a:solidFill>
              <a:latin typeface="Times New Roman" pitchFamily="18" charset="0"/>
              <a:ea typeface="Times New Roman" pitchFamily="18" charset="0"/>
            </a:endParaRPr>
          </a:p>
        </p:txBody>
      </p:sp>
      <p:sp>
        <p:nvSpPr>
          <p:cNvPr id="48130" name="矩形 487426"/>
          <p:cNvSpPr/>
          <p:nvPr/>
        </p:nvSpPr>
        <p:spPr>
          <a:xfrm>
            <a:off x="5791200" y="15240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D</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 calcmode="lin" valueType="num">
                                      <p:cBhvr additive="base">
                                        <p:cTn id="7" dur="500" fill="hold"/>
                                        <p:tgtEl>
                                          <p:spTgt spid="48130"/>
                                        </p:tgtEl>
                                        <p:attrNameLst>
                                          <p:attrName>ppt_x</p:attrName>
                                        </p:attrNameLst>
                                      </p:cBhvr>
                                      <p:tavLst>
                                        <p:tav tm="0">
                                          <p:val>
                                            <p:strVal val="#ppt_x"/>
                                          </p:val>
                                        </p:tav>
                                        <p:tav tm="100000">
                                          <p:val>
                                            <p:strVal val="#ppt_x"/>
                                          </p:val>
                                        </p:tav>
                                      </p:tavLst>
                                    </p:anim>
                                    <p:anim calcmode="lin" valueType="num">
                                      <p:cBhvr additive="base">
                                        <p:cTn id="8" dur="500" fill="hold"/>
                                        <p:tgtEl>
                                          <p:spTgt spid="481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8129">
                                            <p:txEl>
                                              <p:pRg st="5" end="5"/>
                                            </p:txEl>
                                          </p:spTgt>
                                        </p:tgtEl>
                                        <p:attrNameLst>
                                          <p:attrName>style.visibility</p:attrName>
                                        </p:attrNameLst>
                                      </p:cBhvr>
                                      <p:to>
                                        <p:strVal val="visible"/>
                                      </p:to>
                                    </p:set>
                                    <p:anim calcmode="lin" valueType="num">
                                      <p:cBhvr additive="base">
                                        <p:cTn id="13" dur="500" fill="hold"/>
                                        <p:tgtEl>
                                          <p:spTgt spid="48129">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812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矩形 488449"/>
          <p:cNvSpPr/>
          <p:nvPr/>
        </p:nvSpPr>
        <p:spPr>
          <a:xfrm>
            <a:off x="431800" y="585788"/>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a:solidFill>
                  <a:srgbClr val="000000"/>
                </a:solidFill>
                <a:latin typeface="Times New Roman" pitchFamily="18" charset="0"/>
                <a:ea typeface="宋体" pitchFamily="2" charset="-122"/>
              </a:rPr>
              <a:t>十、近年来，中国航天事业不断创造奇迹，班级准备出一期主题为“扬帆起航，逐梦火星”的小报。主编写了下面一段话，请你按要求完成下面小题。</a:t>
            </a:r>
          </a:p>
          <a:p>
            <a:pPr marL="0" lvl="0" indent="355600" defTabSz="1219200">
              <a:lnSpc>
                <a:spcPct val="150000"/>
              </a:lnSpc>
            </a:pPr>
            <a:r>
              <a:rPr lang="en-US" altLang="zh-CN">
                <a:solidFill>
                  <a:srgbClr val="000000"/>
                </a:solidFill>
                <a:latin typeface="Times New Roman" pitchFamily="18" charset="0"/>
              </a:rPr>
              <a:t>2021</a:t>
            </a:r>
            <a:r>
              <a:rPr lang="zh-CN" altLang="en-US">
                <a:solidFill>
                  <a:srgbClr val="000000"/>
                </a:solidFill>
                <a:latin typeface="Times New Roman" pitchFamily="18" charset="0"/>
                <a:ea typeface="宋体" pitchFamily="2" charset="-122"/>
              </a:rPr>
              <a:t>年</a:t>
            </a:r>
            <a:r>
              <a:rPr lang="en-US" altLang="zh-CN">
                <a:solidFill>
                  <a:srgbClr val="000000"/>
                </a:solidFill>
                <a:latin typeface="Times New Roman" pitchFamily="18" charset="0"/>
              </a:rPr>
              <a:t>5</a:t>
            </a:r>
            <a:r>
              <a:rPr lang="zh-CN" altLang="en-US">
                <a:solidFill>
                  <a:srgbClr val="000000"/>
                </a:solidFill>
                <a:latin typeface="Times New Roman" pitchFamily="18" charset="0"/>
                <a:ea typeface="宋体" pitchFamily="2" charset="-122"/>
              </a:rPr>
              <a:t>月</a:t>
            </a:r>
            <a:r>
              <a:rPr lang="en-US" altLang="zh-CN">
                <a:solidFill>
                  <a:srgbClr val="000000"/>
                </a:solidFill>
                <a:latin typeface="Times New Roman" pitchFamily="18" charset="0"/>
              </a:rPr>
              <a:t>15</a:t>
            </a:r>
            <a:r>
              <a:rPr lang="zh-CN" altLang="en-US">
                <a:solidFill>
                  <a:srgbClr val="000000"/>
                </a:solidFill>
                <a:latin typeface="Times New Roman" pitchFamily="18" charset="0"/>
                <a:ea typeface="宋体" pitchFamily="2" charset="-122"/>
              </a:rPr>
              <a:t>日，我国“天问一号”探测器在火星成功着陆。</a:t>
            </a:r>
          </a:p>
          <a:p>
            <a:pPr marL="0" lvl="0" indent="355600" defTabSz="1219200">
              <a:lnSpc>
                <a:spcPct val="150000"/>
              </a:lnSpc>
            </a:pPr>
            <a:r>
              <a:rPr lang="zh-CN" altLang="en-US">
                <a:solidFill>
                  <a:srgbClr val="000000"/>
                </a:solidFill>
                <a:latin typeface="Times New Roman" pitchFamily="18" charset="0"/>
                <a:ea typeface="宋体" pitchFamily="2" charset="-122"/>
              </a:rPr>
              <a:t>“天问一号”探测器由环绕器和着陆巡视器“两兄弟”组成。</a:t>
            </a:r>
            <a:r>
              <a:rPr lang="en-US" altLang="zh-CN">
                <a:solidFill>
                  <a:srgbClr val="000000"/>
                </a:solidFill>
                <a:latin typeface="Times New Roman" pitchFamily="18" charset="0"/>
              </a:rPr>
              <a:t>5</a:t>
            </a:r>
            <a:r>
              <a:rPr lang="zh-CN" altLang="en-US">
                <a:solidFill>
                  <a:srgbClr val="000000"/>
                </a:solidFill>
                <a:latin typeface="Times New Roman" pitchFamily="18" charset="0"/>
                <a:ea typeface="宋体" pitchFamily="2" charset="-122"/>
              </a:rPr>
              <a:t>月</a:t>
            </a:r>
            <a:r>
              <a:rPr lang="en-US" altLang="zh-CN">
                <a:solidFill>
                  <a:srgbClr val="000000"/>
                </a:solidFill>
                <a:latin typeface="Times New Roman" pitchFamily="18" charset="0"/>
              </a:rPr>
              <a:t>15</a:t>
            </a:r>
            <a:r>
              <a:rPr lang="zh-CN" altLang="en-US">
                <a:solidFill>
                  <a:srgbClr val="000000"/>
                </a:solidFill>
                <a:latin typeface="Times New Roman" pitchFamily="18" charset="0"/>
                <a:ea typeface="宋体" pitchFamily="2" charset="-122"/>
              </a:rPr>
              <a:t>日，随着“天问一号”成功实施两器分离，一路披荆斩棘、同甘共苦的“兄弟俩”，依依惜别，各奔东西、各担使命。</a:t>
            </a:r>
          </a:p>
          <a:p>
            <a:pPr marL="0" lvl="0" indent="355600"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小时后，着陆巡视器成功穿越火星大气，在火星表面实现软着陆，开启“脚踏实地”的探测之旅。而环绕器则点火上升再次进入环火轨道，也开启了自己在“太空职场”的新征程，从原先的“星际飞行器”变成着陆器与地球之间“中继通信卫星”，同时继续进行环火探测。</a:t>
            </a:r>
            <a:endParaRPr lang="zh-CN" altLang="en-US">
              <a:solidFill>
                <a:srgbClr val="000000"/>
              </a:solidFill>
              <a:latin typeface="Times New Roman" pitchFamily="18" charset="0"/>
              <a:ea typeface="Times New Roman" pitchFamily="18" charset="0"/>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矩形 489473"/>
          <p:cNvSpPr/>
          <p:nvPr/>
        </p:nvSpPr>
        <p:spPr>
          <a:xfrm>
            <a:off x="431800" y="1408113"/>
            <a:ext cx="11134725" cy="395446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．下列最适合做材料标题的一项是</a:t>
            </a:r>
            <a:r>
              <a:rPr lang="en-US" altLang="zh-CN">
                <a:solidFill>
                  <a:srgbClr val="000000"/>
                </a:solidFill>
                <a:latin typeface="Times New Roman" pitchFamily="18" charset="0"/>
              </a:rPr>
              <a:t>(    )</a:t>
            </a:r>
          </a:p>
          <a:p>
            <a:pPr marL="0" lvl="0" indent="355600"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．“天问一号”成功“落火”</a:t>
            </a:r>
          </a:p>
          <a:p>
            <a:pPr marL="0" lvl="0" indent="355600"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．“天问一号”成功着陆火星啦</a:t>
            </a:r>
          </a:p>
          <a:p>
            <a:pPr marL="0" lvl="0" indent="355600"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．多国祝贺“天问一号”成功着陆</a:t>
            </a:r>
          </a:p>
          <a:p>
            <a:pPr marL="0" lvl="0" indent="355600"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．“天问一号”探测火星</a:t>
            </a:r>
          </a:p>
          <a:p>
            <a:pPr marL="0" lvl="0" indent="355600" defTabSz="1219200">
              <a:lnSpc>
                <a:spcPct val="150000"/>
              </a:lnSpc>
            </a:pPr>
            <a:r>
              <a:rPr lang="zh-CN" altLang="en-US">
                <a:solidFill>
                  <a:srgbClr val="FF0000"/>
                </a:solidFill>
                <a:latin typeface="Times New Roman" pitchFamily="18" charset="0"/>
                <a:ea typeface="宋体" pitchFamily="2" charset="-122"/>
              </a:rPr>
              <a:t>【解析】</a:t>
            </a:r>
            <a:r>
              <a:rPr lang="en-US" altLang="zh-CN">
                <a:solidFill>
                  <a:srgbClr val="FF0000"/>
                </a:solidFill>
                <a:latin typeface="Times New Roman" pitchFamily="18" charset="0"/>
              </a:rPr>
              <a:t>B</a:t>
            </a:r>
            <a:r>
              <a:rPr lang="zh-CN" altLang="en-US">
                <a:solidFill>
                  <a:srgbClr val="FF0000"/>
                </a:solidFill>
                <a:latin typeface="Times New Roman" pitchFamily="18" charset="0"/>
                <a:ea typeface="宋体" pitchFamily="2" charset="-122"/>
              </a:rPr>
              <a:t>项准确概括出了语段的主要内容，并表达出欣喜之情。</a:t>
            </a:r>
            <a:r>
              <a:rPr lang="en-US" altLang="zh-CN">
                <a:solidFill>
                  <a:srgbClr val="FF0000"/>
                </a:solidFill>
                <a:latin typeface="Times New Roman" pitchFamily="18" charset="0"/>
              </a:rPr>
              <a:t>A</a:t>
            </a:r>
            <a:r>
              <a:rPr lang="zh-CN" altLang="en-US">
                <a:solidFill>
                  <a:srgbClr val="FF0000"/>
                </a:solidFill>
                <a:latin typeface="Times New Roman" pitchFamily="18" charset="0"/>
                <a:ea typeface="宋体" pitchFamily="2" charset="-122"/>
              </a:rPr>
              <a:t>项“落火”表意不明，</a:t>
            </a:r>
            <a:r>
              <a:rPr lang="en-US" altLang="zh-CN">
                <a:solidFill>
                  <a:srgbClr val="FF0000"/>
                </a:solidFill>
                <a:latin typeface="Times New Roman" pitchFamily="18" charset="0"/>
              </a:rPr>
              <a:t>C</a:t>
            </a:r>
            <a:r>
              <a:rPr lang="zh-CN" altLang="en-US">
                <a:solidFill>
                  <a:srgbClr val="FF0000"/>
                </a:solidFill>
                <a:latin typeface="Times New Roman" pitchFamily="18" charset="0"/>
                <a:ea typeface="宋体" pitchFamily="2" charset="-122"/>
              </a:rPr>
              <a:t>、</a:t>
            </a:r>
            <a:r>
              <a:rPr lang="en-US" altLang="zh-CN">
                <a:solidFill>
                  <a:srgbClr val="FF0000"/>
                </a:solidFill>
                <a:latin typeface="Times New Roman" pitchFamily="18" charset="0"/>
              </a:rPr>
              <a:t>D</a:t>
            </a:r>
            <a:r>
              <a:rPr lang="zh-CN" altLang="en-US">
                <a:solidFill>
                  <a:srgbClr val="FF0000"/>
                </a:solidFill>
                <a:latin typeface="Times New Roman" pitchFamily="18" charset="0"/>
                <a:ea typeface="宋体" pitchFamily="2" charset="-122"/>
              </a:rPr>
              <a:t>项与语段内容不符。</a:t>
            </a:r>
            <a:endParaRPr lang="zh-CN" altLang="en-US">
              <a:solidFill>
                <a:srgbClr val="FF0000"/>
              </a:solidFill>
              <a:latin typeface="Times New Roman" pitchFamily="18" charset="0"/>
              <a:ea typeface="Times New Roman" pitchFamily="18" charset="0"/>
            </a:endParaRPr>
          </a:p>
        </p:txBody>
      </p:sp>
      <p:sp>
        <p:nvSpPr>
          <p:cNvPr id="50178" name="矩形 489474"/>
          <p:cNvSpPr/>
          <p:nvPr/>
        </p:nvSpPr>
        <p:spPr>
          <a:xfrm>
            <a:off x="5715000" y="1600200"/>
            <a:ext cx="387350"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 calcmode="lin" valueType="num">
                                      <p:cBhvr additive="base">
                                        <p:cTn id="7" dur="500" fill="hold"/>
                                        <p:tgtEl>
                                          <p:spTgt spid="50178"/>
                                        </p:tgtEl>
                                        <p:attrNameLst>
                                          <p:attrName>ppt_x</p:attrName>
                                        </p:attrNameLst>
                                      </p:cBhvr>
                                      <p:tavLst>
                                        <p:tav tm="0">
                                          <p:val>
                                            <p:strVal val="#ppt_x"/>
                                          </p:val>
                                        </p:tav>
                                        <p:tav tm="100000">
                                          <p:val>
                                            <p:strVal val="#ppt_x"/>
                                          </p:val>
                                        </p:tav>
                                      </p:tavLst>
                                    </p:anim>
                                    <p:anim calcmode="lin" valueType="num">
                                      <p:cBhvr additive="base">
                                        <p:cTn id="8" dur="500" fill="hold"/>
                                        <p:tgtEl>
                                          <p:spTgt spid="5017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0177">
                                            <p:txEl>
                                              <p:pRg st="5" end="5"/>
                                            </p:txEl>
                                          </p:spTgt>
                                        </p:tgtEl>
                                        <p:attrNameLst>
                                          <p:attrName>style.visibility</p:attrName>
                                        </p:attrNameLst>
                                      </p:cBhvr>
                                      <p:to>
                                        <p:strVal val="visible"/>
                                      </p:to>
                                    </p:set>
                                    <p:anim calcmode="lin" valueType="num">
                                      <p:cBhvr additive="base">
                                        <p:cTn id="13" dur="500" fill="hold"/>
                                        <p:tgtEl>
                                          <p:spTgt spid="50177">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017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矩形 490497"/>
          <p:cNvSpPr/>
          <p:nvPr/>
        </p:nvSpPr>
        <p:spPr>
          <a:xfrm>
            <a:off x="431800" y="2501900"/>
            <a:ext cx="11134725" cy="1763713"/>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latin typeface="Times New Roman" pitchFamily="18" charset="0"/>
              </a:rPr>
              <a:t>2</a:t>
            </a:r>
            <a:r>
              <a:rPr lang="zh-CN" altLang="en-US">
                <a:latin typeface="Times New Roman" pitchFamily="18" charset="0"/>
                <a:ea typeface="宋体" pitchFamily="2" charset="-122"/>
              </a:rPr>
              <a:t>．你对第三段“脚踏实地”一词很是赞赏。它一语双关，一是</a:t>
            </a:r>
            <a:r>
              <a:rPr lang="en-US" altLang="zh-CN">
                <a:latin typeface="Times New Roman" pitchFamily="18" charset="0"/>
              </a:rPr>
              <a:t>_______________________________________________</a:t>
            </a:r>
            <a:r>
              <a:rPr lang="zh-CN" altLang="en-US">
                <a:latin typeface="Times New Roman" pitchFamily="18" charset="0"/>
                <a:ea typeface="宋体" pitchFamily="2" charset="-122"/>
              </a:rPr>
              <a:t>，二是</a:t>
            </a:r>
          </a:p>
          <a:p>
            <a:pPr marL="0" lvl="0" indent="355600" defTabSz="1219200">
              <a:lnSpc>
                <a:spcPct val="150000"/>
              </a:lnSpc>
            </a:pPr>
            <a:r>
              <a:rPr lang="en-US" altLang="zh-CN">
                <a:latin typeface="Times New Roman" pitchFamily="18" charset="0"/>
              </a:rPr>
              <a:t>_____________________________________________</a:t>
            </a:r>
            <a:r>
              <a:rPr lang="zh-CN" altLang="en-US">
                <a:latin typeface="Times New Roman" pitchFamily="18" charset="0"/>
                <a:ea typeface="宋体" pitchFamily="2" charset="-122"/>
              </a:rPr>
              <a:t>。</a:t>
            </a:r>
          </a:p>
        </p:txBody>
      </p:sp>
      <p:sp>
        <p:nvSpPr>
          <p:cNvPr id="51202" name="矩形 490498"/>
          <p:cNvSpPr/>
          <p:nvPr/>
        </p:nvSpPr>
        <p:spPr>
          <a:xfrm>
            <a:off x="457200" y="3200400"/>
            <a:ext cx="7229475"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天问一号”成功着陆火星，真正踏在了火星的土地上</a:t>
            </a:r>
          </a:p>
        </p:txBody>
      </p:sp>
      <p:sp>
        <p:nvSpPr>
          <p:cNvPr id="51203" name="矩形 490499"/>
          <p:cNvSpPr/>
          <p:nvPr/>
        </p:nvSpPr>
        <p:spPr>
          <a:xfrm>
            <a:off x="838200" y="3733800"/>
            <a:ext cx="6924675"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zh-CN" altLang="en-US">
                <a:solidFill>
                  <a:srgbClr val="FF0000"/>
                </a:solidFill>
                <a:latin typeface="Times New Roman" pitchFamily="18" charset="0"/>
                <a:ea typeface="宋体" pitchFamily="2" charset="-122"/>
              </a:rPr>
              <a:t>火星探测器将会认认真真、踏踏实实完成预定任务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2"/>
                                        </p:tgtEl>
                                        <p:attrNameLst>
                                          <p:attrName>style.visibility</p:attrName>
                                        </p:attrNameLst>
                                      </p:cBhvr>
                                      <p:to>
                                        <p:strVal val="visible"/>
                                      </p:to>
                                    </p:set>
                                    <p:anim calcmode="lin" valueType="num">
                                      <p:cBhvr additive="base">
                                        <p:cTn id="7" dur="500" fill="hold"/>
                                        <p:tgtEl>
                                          <p:spTgt spid="51202"/>
                                        </p:tgtEl>
                                        <p:attrNameLst>
                                          <p:attrName>ppt_x</p:attrName>
                                        </p:attrNameLst>
                                      </p:cBhvr>
                                      <p:tavLst>
                                        <p:tav tm="0">
                                          <p:val>
                                            <p:strVal val="#ppt_x"/>
                                          </p:val>
                                        </p:tav>
                                        <p:tav tm="100000">
                                          <p:val>
                                            <p:strVal val="#ppt_x"/>
                                          </p:val>
                                        </p:tav>
                                      </p:tavLst>
                                    </p:anim>
                                    <p:anim calcmode="lin" valueType="num">
                                      <p:cBhvr additive="base">
                                        <p:cTn id="8" dur="500" fill="hold"/>
                                        <p:tgtEl>
                                          <p:spTgt spid="5120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03"/>
                                        </p:tgtEl>
                                        <p:attrNameLst>
                                          <p:attrName>style.visibility</p:attrName>
                                        </p:attrNameLst>
                                      </p:cBhvr>
                                      <p:to>
                                        <p:strVal val="visible"/>
                                      </p:to>
                                    </p:set>
                                    <p:anim calcmode="lin" valueType="num">
                                      <p:cBhvr additive="base">
                                        <p:cTn id="13" dur="500" fill="hold"/>
                                        <p:tgtEl>
                                          <p:spTgt spid="51203"/>
                                        </p:tgtEl>
                                        <p:attrNameLst>
                                          <p:attrName>ppt_x</p:attrName>
                                        </p:attrNameLst>
                                      </p:cBhvr>
                                      <p:tavLst>
                                        <p:tav tm="0">
                                          <p:val>
                                            <p:strVal val="#ppt_x"/>
                                          </p:val>
                                        </p:tav>
                                        <p:tav tm="100000">
                                          <p:val>
                                            <p:strVal val="#ppt_x"/>
                                          </p:val>
                                        </p:tav>
                                      </p:tavLst>
                                    </p:anim>
                                    <p:anim calcmode="lin" valueType="num">
                                      <p:cBhvr additive="base">
                                        <p:cTn id="14" dur="500" fill="hold"/>
                                        <p:tgtEl>
                                          <p:spTgt spid="51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p:bldP spid="5120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矩形 491521"/>
          <p:cNvSpPr/>
          <p:nvPr/>
        </p:nvSpPr>
        <p:spPr>
          <a:xfrm>
            <a:off x="431800" y="314325"/>
            <a:ext cx="11134725" cy="6145213"/>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．主编为小报选了如下配图，请你为这幅图写一段推荐词，注意语言简明、连贯。</a:t>
            </a:r>
            <a:endParaRPr lang="zh-CN" altLang="en-US" u="sng">
              <a:solidFill>
                <a:srgbClr val="000000"/>
              </a:solidFill>
              <a:latin typeface="Times New Roman" pitchFamily="18" charset="0"/>
              <a:ea typeface="宋体" pitchFamily="2" charset="-122"/>
            </a:endParaRPr>
          </a:p>
          <a:p>
            <a:pPr marL="0" lvl="0" indent="355600" defTabSz="1219200">
              <a:lnSpc>
                <a:spcPct val="150000"/>
              </a:lnSpc>
            </a:pPr>
            <a:endParaRPr lang="zh-CN" altLang="en-US" u="sng">
              <a:solidFill>
                <a:srgbClr val="000000"/>
              </a:solidFill>
              <a:latin typeface="Times New Roman" pitchFamily="18" charset="0"/>
              <a:ea typeface="宋体" pitchFamily="2" charset="-122"/>
            </a:endParaRPr>
          </a:p>
          <a:p>
            <a:pPr marL="0" lvl="0" indent="355600" defTabSz="1219200">
              <a:lnSpc>
                <a:spcPct val="150000"/>
              </a:lnSpc>
            </a:pPr>
            <a:endParaRPr lang="zh-CN" altLang="en-US" u="sng">
              <a:solidFill>
                <a:srgbClr val="000000"/>
              </a:solidFill>
              <a:latin typeface="Times New Roman" pitchFamily="18" charset="0"/>
              <a:ea typeface="宋体" pitchFamily="2" charset="-122"/>
            </a:endParaRPr>
          </a:p>
          <a:p>
            <a:pPr marL="0" lvl="0" indent="355600" defTabSz="1219200">
              <a:lnSpc>
                <a:spcPct val="150000"/>
              </a:lnSpc>
            </a:pPr>
            <a:endParaRPr lang="zh-CN" altLang="en-US" u="sng">
              <a:solidFill>
                <a:srgbClr val="000000"/>
              </a:solidFill>
              <a:latin typeface="Times New Roman" pitchFamily="18" charset="0"/>
              <a:ea typeface="宋体" pitchFamily="2" charset="-122"/>
            </a:endParaRPr>
          </a:p>
          <a:p>
            <a:pPr marL="0" lvl="0" indent="355600" defTabSz="1219200">
              <a:lnSpc>
                <a:spcPct val="150000"/>
              </a:lnSpc>
            </a:pPr>
            <a:endParaRPr lang="zh-CN" altLang="en-US" u="sng">
              <a:solidFill>
                <a:srgbClr val="000000"/>
              </a:solidFill>
              <a:latin typeface="Times New Roman" pitchFamily="18" charset="0"/>
              <a:ea typeface="宋体" pitchFamily="2" charset="-122"/>
            </a:endParaRPr>
          </a:p>
          <a:p>
            <a:pPr marL="0" lvl="0" indent="355600" defTabSz="1219200">
              <a:lnSpc>
                <a:spcPct val="150000"/>
              </a:lnSpc>
            </a:pPr>
            <a:r>
              <a:rPr lang="en-US" altLang="zh-CN" u="sng">
                <a:solidFill>
                  <a:srgbClr val="FF0000"/>
                </a:solidFill>
                <a:latin typeface="Times New Roman" pitchFamily="18" charset="0"/>
              </a:rPr>
              <a:t>①</a:t>
            </a:r>
            <a:r>
              <a:rPr lang="zh-CN" altLang="en-US" u="sng">
                <a:solidFill>
                  <a:srgbClr val="FF0000"/>
                </a:solidFill>
                <a:latin typeface="Times New Roman" pitchFamily="18" charset="0"/>
                <a:ea typeface="宋体" pitchFamily="2" charset="-122"/>
              </a:rPr>
              <a:t>这幅图整体设计成车票的样子：出发地是“地球”，目的地是“火星”，乘客信息为“天问一号”，“已检票”的圆形图章表示我国航天器“天问一号”已经踏上了前往火星的旅程；</a:t>
            </a:r>
            <a:r>
              <a:rPr lang="en-US" altLang="zh-CN" u="sng">
                <a:solidFill>
                  <a:srgbClr val="FF0000"/>
                </a:solidFill>
                <a:latin typeface="Times New Roman" pitchFamily="18" charset="0"/>
              </a:rPr>
              <a:t>②</a:t>
            </a:r>
            <a:r>
              <a:rPr lang="zh-CN" altLang="en-US" u="sng">
                <a:solidFill>
                  <a:srgbClr val="FF0000"/>
                </a:solidFill>
                <a:latin typeface="Times New Roman" pitchFamily="18" charset="0"/>
                <a:ea typeface="宋体" pitchFamily="2" charset="-122"/>
              </a:rPr>
              <a:t>最上面一行“抵达”代表已经成功登陆火星，下半部分是“天问一号”在星空背景下飞行的图片，给人直观的印象；</a:t>
            </a:r>
            <a:r>
              <a:rPr lang="en-US" altLang="zh-CN" u="sng">
                <a:solidFill>
                  <a:srgbClr val="FF0000"/>
                </a:solidFill>
                <a:latin typeface="Times New Roman" pitchFamily="18" charset="0"/>
              </a:rPr>
              <a:t>③</a:t>
            </a:r>
            <a:r>
              <a:rPr lang="zh-CN" altLang="en-US" u="sng">
                <a:solidFill>
                  <a:srgbClr val="FF0000"/>
                </a:solidFill>
                <a:latin typeface="Times New Roman" pitchFamily="18" charset="0"/>
                <a:ea typeface="宋体" pitchFamily="2" charset="-122"/>
              </a:rPr>
              <a:t>整幅图片构思新颖独特，内容紧扣板报主题，作为配图最合适了。</a:t>
            </a:r>
            <a:endParaRPr lang="zh-CN" altLang="en-US" u="sng">
              <a:solidFill>
                <a:srgbClr val="FF0000"/>
              </a:solidFill>
              <a:latin typeface="Times New Roman" pitchFamily="18" charset="0"/>
              <a:ea typeface="Times New Roman" pitchFamily="18" charset="0"/>
            </a:endParaRPr>
          </a:p>
        </p:txBody>
      </p:sp>
      <p:pic>
        <p:nvPicPr>
          <p:cNvPr id="52226" name="图片 491522" descr="C:/Users/Administrator/Desktop/（作业课件）中考精英总复习语文/第四部分 语言运用/Z52.TIF"/>
          <p:cNvPicPr>
            <a:picLocks noChangeAspect="1"/>
          </p:cNvPicPr>
          <p:nvPr/>
        </p:nvPicPr>
        <p:blipFill>
          <a:blip r:embed="rId2"/>
          <a:stretch>
            <a:fillRect/>
          </a:stretch>
        </p:blipFill>
        <p:spPr>
          <a:xfrm>
            <a:off x="2590800" y="990600"/>
            <a:ext cx="2092325" cy="2584450"/>
          </a:xfrm>
          <a:prstGeom prst="rect">
            <a:avLst/>
          </a:prstGeom>
          <a:noFill/>
          <a:ln>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2225">
                                            <p:txEl>
                                              <p:pRg st="5" end="5"/>
                                            </p:txEl>
                                          </p:spTgt>
                                        </p:tgtEl>
                                        <p:attrNameLst>
                                          <p:attrName>style.visibility</p:attrName>
                                        </p:attrNameLst>
                                      </p:cBhvr>
                                      <p:to>
                                        <p:strVal val="visible"/>
                                      </p:to>
                                    </p:set>
                                    <p:anim calcmode="lin" valueType="num">
                                      <p:cBhvr additive="base">
                                        <p:cTn id="7" dur="500" fill="hold"/>
                                        <p:tgtEl>
                                          <p:spTgt spid="52225">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222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矩形 455681"/>
          <p:cNvSpPr/>
          <p:nvPr/>
        </p:nvSpPr>
        <p:spPr>
          <a:xfrm>
            <a:off x="431800" y="1681163"/>
            <a:ext cx="11134725" cy="340677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．校团委准备在大礼堂悬挂一幅青春立志对联，上联是“韶华不负志士”，下列各句中最适合下联的一项是</a:t>
            </a:r>
            <a:r>
              <a:rPr lang="en-US" altLang="zh-CN">
                <a:solidFill>
                  <a:srgbClr val="000000"/>
                </a:solidFill>
                <a:latin typeface="Times New Roman" pitchFamily="18" charset="0"/>
              </a:rPr>
              <a:t>(    )</a:t>
            </a:r>
            <a:r>
              <a:rPr lang="zh-CN" altLang="en-US">
                <a:solidFill>
                  <a:srgbClr val="000000"/>
                </a:solidFill>
                <a:latin typeface="Times New Roman" pitchFamily="18" charset="0"/>
                <a:ea typeface="宋体" pitchFamily="2" charset="-122"/>
              </a:rPr>
              <a:t>　　　　　　　　　　　　　　　</a:t>
            </a:r>
          </a:p>
          <a:p>
            <a:pPr marL="0" lvl="0" indent="355600"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．光阴不等闲谈    </a:t>
            </a: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．青春无悔勤人</a:t>
            </a:r>
          </a:p>
          <a:p>
            <a:pPr marL="0" lvl="0" indent="355600"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岁月勿忘才子    </a:t>
            </a: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．流年眷顾能者</a:t>
            </a:r>
          </a:p>
          <a:p>
            <a:pPr marL="0" lvl="0" indent="355600" defTabSz="1219200">
              <a:lnSpc>
                <a:spcPct val="150000"/>
              </a:lnSpc>
            </a:pPr>
            <a:r>
              <a:rPr lang="zh-CN" altLang="en-US">
                <a:solidFill>
                  <a:srgbClr val="FF0000"/>
                </a:solidFill>
                <a:latin typeface="Times New Roman" pitchFamily="18" charset="0"/>
                <a:ea typeface="宋体" pitchFamily="2" charset="-122"/>
              </a:rPr>
              <a:t>【解析】</a:t>
            </a:r>
            <a:r>
              <a:rPr lang="en-US" altLang="zh-CN">
                <a:solidFill>
                  <a:srgbClr val="FF0000"/>
                </a:solidFill>
                <a:latin typeface="Times New Roman" pitchFamily="18" charset="0"/>
              </a:rPr>
              <a:t>A.</a:t>
            </a:r>
            <a:r>
              <a:rPr lang="zh-CN" altLang="en-US">
                <a:solidFill>
                  <a:srgbClr val="FF0000"/>
                </a:solidFill>
                <a:latin typeface="Times New Roman" pitchFamily="18" charset="0"/>
                <a:ea typeface="宋体" pitchFamily="2" charset="-122"/>
              </a:rPr>
              <a:t>不合适，“闲谈”与“志士”词性不相符；</a:t>
            </a:r>
            <a:r>
              <a:rPr lang="en-US" altLang="zh-CN">
                <a:solidFill>
                  <a:srgbClr val="FF0000"/>
                </a:solidFill>
                <a:latin typeface="Times New Roman" pitchFamily="18" charset="0"/>
              </a:rPr>
              <a:t>C.</a:t>
            </a:r>
            <a:r>
              <a:rPr lang="zh-CN" altLang="en-US">
                <a:solidFill>
                  <a:srgbClr val="FF0000"/>
                </a:solidFill>
                <a:latin typeface="Times New Roman" pitchFamily="18" charset="0"/>
                <a:ea typeface="宋体" pitchFamily="2" charset="-122"/>
              </a:rPr>
              <a:t>不合适，不符合对联仄起平收的要求；</a:t>
            </a:r>
            <a:r>
              <a:rPr lang="en-US" altLang="zh-CN">
                <a:solidFill>
                  <a:srgbClr val="FF0000"/>
                </a:solidFill>
                <a:latin typeface="Times New Roman" pitchFamily="18" charset="0"/>
              </a:rPr>
              <a:t>D.</a:t>
            </a:r>
            <a:r>
              <a:rPr lang="zh-CN" altLang="en-US">
                <a:solidFill>
                  <a:srgbClr val="FF0000"/>
                </a:solidFill>
                <a:latin typeface="Times New Roman" pitchFamily="18" charset="0"/>
                <a:ea typeface="宋体" pitchFamily="2" charset="-122"/>
              </a:rPr>
              <a:t>不合适，不符合仄起平收要求，且“眷顾”与“不负”词性不相符。</a:t>
            </a:r>
            <a:endParaRPr lang="zh-CN" altLang="en-US">
              <a:solidFill>
                <a:srgbClr val="FF0000"/>
              </a:solidFill>
              <a:latin typeface="Times New Roman" pitchFamily="18" charset="0"/>
              <a:ea typeface="Times New Roman" pitchFamily="18" charset="0"/>
            </a:endParaRPr>
          </a:p>
        </p:txBody>
      </p:sp>
      <p:sp>
        <p:nvSpPr>
          <p:cNvPr id="16386" name="矩形 455682"/>
          <p:cNvSpPr/>
          <p:nvPr/>
        </p:nvSpPr>
        <p:spPr>
          <a:xfrm>
            <a:off x="4572000" y="2438400"/>
            <a:ext cx="387350"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ppt_x"/>
                                          </p:val>
                                        </p:tav>
                                        <p:tav tm="100000">
                                          <p:val>
                                            <p:strVal val="#ppt_x"/>
                                          </p:val>
                                        </p:tav>
                                      </p:tavLst>
                                    </p:anim>
                                    <p:anim calcmode="lin" valueType="num">
                                      <p:cBhvr additive="base">
                                        <p:cTn id="8"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6385">
                                            <p:txEl>
                                              <p:pRg st="3" end="3"/>
                                            </p:txEl>
                                          </p:spTgt>
                                        </p:tgtEl>
                                        <p:attrNameLst>
                                          <p:attrName>style.visibility</p:attrName>
                                        </p:attrNameLst>
                                      </p:cBhvr>
                                      <p:to>
                                        <p:strVal val="visible"/>
                                      </p:to>
                                    </p:set>
                                    <p:anim calcmode="lin" valueType="num">
                                      <p:cBhvr additive="base">
                                        <p:cTn id="13" dur="500" fill="hold"/>
                                        <p:tgtEl>
                                          <p:spTgt spid="16385">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矩形 492545"/>
          <p:cNvSpPr/>
          <p:nvPr/>
        </p:nvSpPr>
        <p:spPr>
          <a:xfrm>
            <a:off x="457200" y="311150"/>
            <a:ext cx="11134725" cy="6145213"/>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a:solidFill>
                  <a:srgbClr val="000000"/>
                </a:solidFill>
                <a:latin typeface="Times New Roman" pitchFamily="18" charset="0"/>
                <a:ea typeface="宋体" pitchFamily="2" charset="-122"/>
              </a:rPr>
              <a:t>十一、近些年来，网络与人类的关系越来越密切，但是青少年对网络的认知尚不够全面。为此，班委会决定组织一次辩论赛。正方和反方都在紧锣密鼓地进行辩论的准备，请你协助大家解决下列问题。</a:t>
            </a:r>
          </a:p>
          <a:p>
            <a:pPr marL="0" lvl="0" indent="355600"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．正方立论是“网络使人与人亲近”，下列不符合正方辩论要点的一项是</a:t>
            </a:r>
            <a:r>
              <a:rPr lang="en-US" altLang="zh-CN">
                <a:solidFill>
                  <a:srgbClr val="000000"/>
                </a:solidFill>
                <a:latin typeface="Times New Roman" pitchFamily="18" charset="0"/>
              </a:rPr>
              <a:t>(    )</a:t>
            </a:r>
          </a:p>
          <a:p>
            <a:pPr marL="0" lvl="0" indent="355600"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．网络的虚拟空间容易让人隐蔽真实自我。</a:t>
            </a:r>
          </a:p>
          <a:p>
            <a:pPr marL="0" lvl="0" indent="355600"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．网络为人们之间的沟通交流增加了新的途径。</a:t>
            </a:r>
          </a:p>
          <a:p>
            <a:pPr marL="0" lvl="0" indent="355600"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．网络扩大了人们交际的范围。</a:t>
            </a:r>
          </a:p>
          <a:p>
            <a:pPr marL="0" lvl="0" indent="355600" defTabSz="1219200">
              <a:lnSpc>
                <a:spcPct val="150000"/>
              </a:lnSpc>
            </a:pPr>
            <a:r>
              <a:rPr lang="en-US" altLang="zh-CN">
                <a:solidFill>
                  <a:srgbClr val="000000"/>
                </a:solidFill>
                <a:latin typeface="Times New Roman" pitchFamily="18" charset="0"/>
              </a:rPr>
              <a:t>D</a:t>
            </a:r>
            <a:r>
              <a:rPr lang="zh-CN" altLang="en-US">
                <a:solidFill>
                  <a:srgbClr val="000000"/>
                </a:solidFill>
                <a:latin typeface="Times New Roman" pitchFamily="18" charset="0"/>
                <a:ea typeface="宋体" pitchFamily="2" charset="-122"/>
              </a:rPr>
              <a:t>．网络让多元的信息共享成为可能。</a:t>
            </a:r>
          </a:p>
          <a:p>
            <a:pPr marL="0" lvl="0" indent="355600" defTabSz="1219200">
              <a:lnSpc>
                <a:spcPct val="150000"/>
              </a:lnSpc>
            </a:pPr>
            <a:r>
              <a:rPr lang="zh-CN" altLang="en-US">
                <a:solidFill>
                  <a:srgbClr val="FF0000"/>
                </a:solidFill>
                <a:latin typeface="Times New Roman" pitchFamily="18" charset="0"/>
                <a:ea typeface="宋体" pitchFamily="2" charset="-122"/>
              </a:rPr>
              <a:t>【解析】正方立论“网络使人与人亲近”说的是网络的好处。</a:t>
            </a:r>
            <a:r>
              <a:rPr lang="en-US" altLang="zh-CN">
                <a:solidFill>
                  <a:srgbClr val="FF0000"/>
                </a:solidFill>
                <a:latin typeface="Times New Roman" pitchFamily="18" charset="0"/>
              </a:rPr>
              <a:t>A</a:t>
            </a:r>
            <a:r>
              <a:rPr lang="zh-CN" altLang="en-US">
                <a:solidFill>
                  <a:srgbClr val="FF0000"/>
                </a:solidFill>
                <a:latin typeface="Times New Roman" pitchFamily="18" charset="0"/>
                <a:ea typeface="宋体" pitchFamily="2" charset="-122"/>
              </a:rPr>
              <a:t>项说的是网络的弊端，不符合正方立论的辩论要点；</a:t>
            </a:r>
            <a:r>
              <a:rPr lang="en-US" altLang="zh-CN">
                <a:solidFill>
                  <a:srgbClr val="FF0000"/>
                </a:solidFill>
                <a:latin typeface="Times New Roman" pitchFamily="18" charset="0"/>
              </a:rPr>
              <a:t>BCD</a:t>
            </a:r>
            <a:r>
              <a:rPr lang="zh-CN" altLang="en-US">
                <a:solidFill>
                  <a:srgbClr val="FF0000"/>
                </a:solidFill>
                <a:latin typeface="Times New Roman" pitchFamily="18" charset="0"/>
                <a:ea typeface="宋体" pitchFamily="2" charset="-122"/>
              </a:rPr>
              <a:t>三项说的都是网络的好处，符合正方的辩论要点。</a:t>
            </a:r>
            <a:endParaRPr lang="zh-CN" altLang="en-US">
              <a:solidFill>
                <a:srgbClr val="FF0000"/>
              </a:solidFill>
              <a:latin typeface="Times New Roman" pitchFamily="18" charset="0"/>
              <a:ea typeface="Times New Roman" pitchFamily="18" charset="0"/>
            </a:endParaRPr>
          </a:p>
        </p:txBody>
      </p:sp>
      <p:sp>
        <p:nvSpPr>
          <p:cNvPr id="53250" name="矩形 492546"/>
          <p:cNvSpPr/>
          <p:nvPr/>
        </p:nvSpPr>
        <p:spPr>
          <a:xfrm>
            <a:off x="10668000" y="2133600"/>
            <a:ext cx="404813"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A</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0"/>
                                        </p:tgtEl>
                                        <p:attrNameLst>
                                          <p:attrName>style.visibility</p:attrName>
                                        </p:attrNameLst>
                                      </p:cBhvr>
                                      <p:to>
                                        <p:strVal val="visible"/>
                                      </p:to>
                                    </p:set>
                                    <p:anim calcmode="lin" valueType="num">
                                      <p:cBhvr additive="base">
                                        <p:cTn id="7" dur="500" fill="hold"/>
                                        <p:tgtEl>
                                          <p:spTgt spid="53250"/>
                                        </p:tgtEl>
                                        <p:attrNameLst>
                                          <p:attrName>ppt_x</p:attrName>
                                        </p:attrNameLst>
                                      </p:cBhvr>
                                      <p:tavLst>
                                        <p:tav tm="0">
                                          <p:val>
                                            <p:strVal val="#ppt_x"/>
                                          </p:val>
                                        </p:tav>
                                        <p:tav tm="100000">
                                          <p:val>
                                            <p:strVal val="#ppt_x"/>
                                          </p:val>
                                        </p:tav>
                                      </p:tavLst>
                                    </p:anim>
                                    <p:anim calcmode="lin" valueType="num">
                                      <p:cBhvr additive="base">
                                        <p:cTn id="8" dur="500" fill="hold"/>
                                        <p:tgtEl>
                                          <p:spTgt spid="5325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3249">
                                            <p:txEl>
                                              <p:pRg st="6" end="6"/>
                                            </p:txEl>
                                          </p:spTgt>
                                        </p:tgtEl>
                                        <p:attrNameLst>
                                          <p:attrName>style.visibility</p:attrName>
                                        </p:attrNameLst>
                                      </p:cBhvr>
                                      <p:to>
                                        <p:strVal val="visible"/>
                                      </p:to>
                                    </p:set>
                                    <p:anim calcmode="lin" valueType="num">
                                      <p:cBhvr additive="base">
                                        <p:cTn id="13" dur="500" fill="hold"/>
                                        <p:tgtEl>
                                          <p:spTgt spid="53249">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324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矩形 493569"/>
          <p:cNvSpPr/>
          <p:nvPr/>
        </p:nvSpPr>
        <p:spPr>
          <a:xfrm>
            <a:off x="431800" y="2228850"/>
            <a:ext cx="11134725" cy="2311400"/>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．根据正方的立论，你推测反方的立论应该是：</a:t>
            </a:r>
          </a:p>
          <a:p>
            <a:pPr marL="0" lvl="0" indent="355600" defTabSz="1219200">
              <a:lnSpc>
                <a:spcPct val="150000"/>
              </a:lnSpc>
            </a:pPr>
            <a:r>
              <a:rPr lang="en-US" altLang="zh-CN">
                <a:solidFill>
                  <a:srgbClr val="000000"/>
                </a:solidFill>
                <a:latin typeface="Times New Roman" pitchFamily="18" charset="0"/>
              </a:rPr>
              <a:t>_______________________________________________________________</a:t>
            </a:r>
            <a:r>
              <a:rPr lang="zh-CN" altLang="en-US">
                <a:solidFill>
                  <a:srgbClr val="000000"/>
                </a:solidFill>
                <a:latin typeface="Times New Roman" pitchFamily="18" charset="0"/>
                <a:ea typeface="宋体" pitchFamily="2" charset="-122"/>
              </a:rPr>
              <a:t>；你为反方提供的一个辩论要点是：</a:t>
            </a:r>
            <a:r>
              <a:rPr lang="en-US" altLang="zh-CN">
                <a:solidFill>
                  <a:srgbClr val="000000"/>
                </a:solidFill>
                <a:latin typeface="Times New Roman" pitchFamily="18" charset="0"/>
              </a:rPr>
              <a:t>_____________________________________________</a:t>
            </a:r>
            <a:r>
              <a:rPr lang="en-US" altLang="zh-CN" u="sng">
                <a:solidFill>
                  <a:srgbClr val="000000"/>
                </a:solidFill>
                <a:latin typeface="Times New Roman" pitchFamily="18" charset="0"/>
              </a:rPr>
              <a:t> </a:t>
            </a:r>
          </a:p>
          <a:p>
            <a:pPr marL="0" lvl="0" indent="355600" defTabSz="1219200">
              <a:lnSpc>
                <a:spcPct val="150000"/>
              </a:lnSpc>
            </a:pPr>
            <a:r>
              <a:rPr lang="en-US" altLang="zh-CN">
                <a:solidFill>
                  <a:srgbClr val="000000"/>
                </a:solidFill>
                <a:latin typeface="Times New Roman" pitchFamily="18" charset="0"/>
              </a:rPr>
              <a:t>______________________________________________(</a:t>
            </a:r>
            <a:r>
              <a:rPr lang="zh-CN" altLang="en-US">
                <a:solidFill>
                  <a:srgbClr val="000000"/>
                </a:solidFill>
                <a:latin typeface="Times New Roman" pitchFamily="18" charset="0"/>
                <a:ea typeface="宋体" pitchFamily="2" charset="-122"/>
              </a:rPr>
              <a:t>第</a:t>
            </a: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题中罗列的要点除外</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a:t>
            </a:r>
            <a:endParaRPr lang="zh-CN" altLang="en-US">
              <a:solidFill>
                <a:srgbClr val="000000"/>
              </a:solidFill>
              <a:latin typeface="Times New Roman" pitchFamily="18" charset="0"/>
              <a:ea typeface="Times New Roman" pitchFamily="18" charset="0"/>
            </a:endParaRPr>
          </a:p>
        </p:txBody>
      </p:sp>
      <p:sp>
        <p:nvSpPr>
          <p:cNvPr id="54274" name="矩形 493570"/>
          <p:cNvSpPr/>
          <p:nvPr/>
        </p:nvSpPr>
        <p:spPr>
          <a:xfrm>
            <a:off x="838200" y="2971800"/>
            <a:ext cx="9578975"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zh-CN" altLang="en-US">
                <a:solidFill>
                  <a:srgbClr val="FF0000"/>
                </a:solidFill>
                <a:latin typeface="Times New Roman" pitchFamily="18" charset="0"/>
                <a:ea typeface="宋体" pitchFamily="2" charset="-122"/>
              </a:rPr>
              <a:t>网络使人与人疏远</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或网络使人沉迷虚拟世界，忽略面对面的直接交流</a:t>
            </a:r>
            <a:r>
              <a:rPr lang="en-US" altLang="zh-CN">
                <a:solidFill>
                  <a:srgbClr val="FF0000"/>
                </a:solidFill>
                <a:latin typeface="Times New Roman" pitchFamily="18" charset="0"/>
              </a:rPr>
              <a:t>)</a:t>
            </a:r>
          </a:p>
        </p:txBody>
      </p:sp>
      <p:sp>
        <p:nvSpPr>
          <p:cNvPr id="54275" name="矩形 493571"/>
          <p:cNvSpPr/>
          <p:nvPr/>
        </p:nvSpPr>
        <p:spPr>
          <a:xfrm>
            <a:off x="4479925" y="3505200"/>
            <a:ext cx="7026275"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zh-CN" altLang="en-US">
                <a:solidFill>
                  <a:srgbClr val="FF0000"/>
                </a:solidFill>
                <a:latin typeface="Times New Roman" pitchFamily="18" charset="0"/>
                <a:ea typeface="宋体" pitchFamily="2" charset="-122"/>
              </a:rPr>
              <a:t>许多人因为沉迷网络而疏忽了自己身边的人</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网络让</a:t>
            </a:r>
          </a:p>
        </p:txBody>
      </p:sp>
      <p:sp>
        <p:nvSpPr>
          <p:cNvPr id="54276" name="矩形 493572"/>
          <p:cNvSpPr/>
          <p:nvPr/>
        </p:nvSpPr>
        <p:spPr>
          <a:xfrm>
            <a:off x="838200" y="4038600"/>
            <a:ext cx="7026275"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zh-CN" altLang="en-US">
                <a:solidFill>
                  <a:srgbClr val="FF0000"/>
                </a:solidFill>
                <a:latin typeface="Times New Roman" pitchFamily="18" charset="0"/>
                <a:ea typeface="宋体" pitchFamily="2" charset="-122"/>
              </a:rPr>
              <a:t>人们的交际呈现程式化的趋势，不利于真情的表达</a:t>
            </a:r>
            <a:r>
              <a:rPr lang="en-US" altLang="zh-CN">
                <a:solidFill>
                  <a:srgbClr val="FF0000"/>
                </a:solidFill>
                <a:latin typeface="Times New Roman"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additive="base">
                                        <p:cTn id="7" dur="500" fill="hold"/>
                                        <p:tgtEl>
                                          <p:spTgt spid="54274"/>
                                        </p:tgtEl>
                                        <p:attrNameLst>
                                          <p:attrName>ppt_x</p:attrName>
                                        </p:attrNameLst>
                                      </p:cBhvr>
                                      <p:tavLst>
                                        <p:tav tm="0">
                                          <p:val>
                                            <p:strVal val="#ppt_x"/>
                                          </p:val>
                                        </p:tav>
                                        <p:tav tm="100000">
                                          <p:val>
                                            <p:strVal val="#ppt_x"/>
                                          </p:val>
                                        </p:tav>
                                      </p:tavLst>
                                    </p:anim>
                                    <p:anim calcmode="lin" valueType="num">
                                      <p:cBhvr additive="base">
                                        <p:cTn id="8" dur="500" fill="hold"/>
                                        <p:tgtEl>
                                          <p:spTgt spid="542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4275"/>
                                        </p:tgtEl>
                                        <p:attrNameLst>
                                          <p:attrName>style.visibility</p:attrName>
                                        </p:attrNameLst>
                                      </p:cBhvr>
                                      <p:to>
                                        <p:strVal val="visible"/>
                                      </p:to>
                                    </p:set>
                                    <p:anim calcmode="lin" valueType="num">
                                      <p:cBhvr additive="base">
                                        <p:cTn id="13" dur="500" fill="hold"/>
                                        <p:tgtEl>
                                          <p:spTgt spid="54275"/>
                                        </p:tgtEl>
                                        <p:attrNameLst>
                                          <p:attrName>ppt_x</p:attrName>
                                        </p:attrNameLst>
                                      </p:cBhvr>
                                      <p:tavLst>
                                        <p:tav tm="0">
                                          <p:val>
                                            <p:strVal val="#ppt_x"/>
                                          </p:val>
                                        </p:tav>
                                        <p:tav tm="100000">
                                          <p:val>
                                            <p:strVal val="#ppt_x"/>
                                          </p:val>
                                        </p:tav>
                                      </p:tavLst>
                                    </p:anim>
                                    <p:anim calcmode="lin" valueType="num">
                                      <p:cBhvr additive="base">
                                        <p:cTn id="14" dur="500" fill="hold"/>
                                        <p:tgtEl>
                                          <p:spTgt spid="5427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4276"/>
                                        </p:tgtEl>
                                        <p:attrNameLst>
                                          <p:attrName>style.visibility</p:attrName>
                                        </p:attrNameLst>
                                      </p:cBhvr>
                                      <p:to>
                                        <p:strVal val="visible"/>
                                      </p:to>
                                    </p:set>
                                    <p:anim calcmode="lin" valueType="num">
                                      <p:cBhvr additive="base">
                                        <p:cTn id="17" dur="500" fill="hold"/>
                                        <p:tgtEl>
                                          <p:spTgt spid="54276"/>
                                        </p:tgtEl>
                                        <p:attrNameLst>
                                          <p:attrName>ppt_x</p:attrName>
                                        </p:attrNameLst>
                                      </p:cBhvr>
                                      <p:tavLst>
                                        <p:tav tm="0">
                                          <p:val>
                                            <p:strVal val="#ppt_x"/>
                                          </p:val>
                                        </p:tav>
                                        <p:tav tm="100000">
                                          <p:val>
                                            <p:strVal val="#ppt_x"/>
                                          </p:val>
                                        </p:tav>
                                      </p:tavLst>
                                    </p:anim>
                                    <p:anim calcmode="lin" valueType="num">
                                      <p:cBhvr additive="base">
                                        <p:cTn id="18" dur="500" fill="hold"/>
                                        <p:tgtEl>
                                          <p:spTgt spid="542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p:bldP spid="54275" grpId="0"/>
      <p:bldP spid="5427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矩形 494593"/>
          <p:cNvSpPr/>
          <p:nvPr/>
        </p:nvSpPr>
        <p:spPr>
          <a:xfrm>
            <a:off x="431800" y="585788"/>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．对于辩手的评价，你认为下列哪一点更加重要？请简述理由。</a:t>
            </a:r>
          </a:p>
          <a:p>
            <a:pPr marL="0" lvl="0" indent="355600" defTabSz="1219200">
              <a:lnSpc>
                <a:spcPct val="150000"/>
              </a:lnSpc>
            </a:pPr>
            <a:r>
              <a:rPr lang="en-US" altLang="zh-CN">
                <a:solidFill>
                  <a:srgbClr val="000000"/>
                </a:solidFill>
                <a:latin typeface="Times New Roman" pitchFamily="18" charset="0"/>
              </a:rPr>
              <a:t>①</a:t>
            </a:r>
            <a:r>
              <a:rPr lang="zh-CN" altLang="en-US">
                <a:solidFill>
                  <a:srgbClr val="000000"/>
                </a:solidFill>
                <a:latin typeface="Times New Roman" pitchFamily="18" charset="0"/>
                <a:ea typeface="宋体" pitchFamily="2" charset="-122"/>
              </a:rPr>
              <a:t>声情并茂　</a:t>
            </a:r>
            <a:r>
              <a:rPr lang="en-US" altLang="zh-CN">
                <a:solidFill>
                  <a:srgbClr val="000000"/>
                </a:solidFill>
                <a:latin typeface="Times New Roman" pitchFamily="18" charset="0"/>
              </a:rPr>
              <a:t>②</a:t>
            </a:r>
            <a:r>
              <a:rPr lang="zh-CN" altLang="en-US">
                <a:solidFill>
                  <a:srgbClr val="000000"/>
                </a:solidFill>
                <a:latin typeface="Times New Roman" pitchFamily="18" charset="0"/>
                <a:ea typeface="宋体" pitchFamily="2" charset="-122"/>
              </a:rPr>
              <a:t>观点鲜明　</a:t>
            </a:r>
            <a:r>
              <a:rPr lang="en-US" altLang="zh-CN">
                <a:solidFill>
                  <a:srgbClr val="000000"/>
                </a:solidFill>
                <a:latin typeface="Times New Roman" pitchFamily="18" charset="0"/>
              </a:rPr>
              <a:t>③</a:t>
            </a:r>
            <a:r>
              <a:rPr lang="zh-CN" altLang="en-US">
                <a:solidFill>
                  <a:srgbClr val="000000"/>
                </a:solidFill>
                <a:latin typeface="Times New Roman" pitchFamily="18" charset="0"/>
                <a:ea typeface="宋体" pitchFamily="2" charset="-122"/>
              </a:rPr>
              <a:t>快速反应　</a:t>
            </a:r>
            <a:r>
              <a:rPr lang="en-US" altLang="zh-CN">
                <a:solidFill>
                  <a:srgbClr val="000000"/>
                </a:solidFill>
                <a:latin typeface="Times New Roman" pitchFamily="18" charset="0"/>
              </a:rPr>
              <a:t>④</a:t>
            </a:r>
            <a:r>
              <a:rPr lang="zh-CN" altLang="en-US">
                <a:solidFill>
                  <a:srgbClr val="000000"/>
                </a:solidFill>
                <a:latin typeface="Times New Roman" pitchFamily="18" charset="0"/>
                <a:ea typeface="宋体" pitchFamily="2" charset="-122"/>
              </a:rPr>
              <a:t>协同作战</a:t>
            </a:r>
            <a:endParaRPr lang="zh-CN" altLang="en-US" u="sng">
              <a:solidFill>
                <a:srgbClr val="000000"/>
              </a:solidFill>
              <a:latin typeface="Times New Roman" pitchFamily="18" charset="0"/>
              <a:ea typeface="宋体" pitchFamily="2" charset="-122"/>
            </a:endParaRPr>
          </a:p>
          <a:p>
            <a:pPr marL="0" lvl="0" indent="355600" defTabSz="1219200">
              <a:lnSpc>
                <a:spcPct val="150000"/>
              </a:lnSpc>
            </a:pPr>
            <a:r>
              <a:rPr lang="zh-CN" altLang="en-US" u="sng">
                <a:solidFill>
                  <a:srgbClr val="FF0000"/>
                </a:solidFill>
                <a:latin typeface="Times New Roman" pitchFamily="18" charset="0"/>
                <a:ea typeface="宋体" pitchFamily="2" charset="-122"/>
              </a:rPr>
              <a:t>示例一：我认为声情并茂更加重要。发言过程中口齿清晰，语速正常，这样才能把你所要传递的信息准确传递给辩友和听众。辩论要明之以理，也要动之以情，要注意根据表达的需要，调整语速、语气、语调，使自己的表达更有说服力和感染力。</a:t>
            </a:r>
            <a:r>
              <a:rPr lang="en-US" altLang="zh-CN">
                <a:solidFill>
                  <a:srgbClr val="FF0000"/>
                </a:solidFill>
                <a:latin typeface="Times New Roman" pitchFamily="18" charset="0"/>
              </a:rPr>
              <a:t>__</a:t>
            </a:r>
            <a:r>
              <a:rPr lang="zh-CN" altLang="en-US" u="sng">
                <a:solidFill>
                  <a:srgbClr val="FF0000"/>
                </a:solidFill>
                <a:latin typeface="Times New Roman" pitchFamily="18" charset="0"/>
                <a:ea typeface="宋体" pitchFamily="2" charset="-122"/>
              </a:rPr>
              <a:t>示例二：我认为观点鲜明更加重要。立论时，一定要鲜明地表达己方的观点，切不可模棱两可，含糊其词。</a:t>
            </a:r>
            <a:r>
              <a:rPr lang="en-US" altLang="zh-CN">
                <a:solidFill>
                  <a:srgbClr val="FF0000"/>
                </a:solidFill>
                <a:latin typeface="Times New Roman" pitchFamily="18" charset="0"/>
              </a:rPr>
              <a:t>__</a:t>
            </a:r>
            <a:r>
              <a:rPr lang="zh-CN" altLang="en-US" u="sng">
                <a:solidFill>
                  <a:srgbClr val="FF0000"/>
                </a:solidFill>
                <a:latin typeface="Times New Roman" pitchFamily="18" charset="0"/>
                <a:ea typeface="宋体" pitchFamily="2" charset="-122"/>
              </a:rPr>
              <a:t>示例三：我认为快速反应更加重要。在一场高水平的辩论赛中，仅自由发言的几分钟时间里，正反双方的交锋可以多达几十次。辩手要高度集中注意力，听清、听准、听懂对方的发言，快速思考，发现对方观点、论据、论证方法、语言表达等问题或疏漏予以有力地批驳。</a:t>
            </a:r>
            <a:r>
              <a:rPr lang="zh-CN" altLang="en-US">
                <a:solidFill>
                  <a:srgbClr val="FF0000"/>
                </a:solidFill>
                <a:latin typeface="Times New Roman" pitchFamily="18" charset="0"/>
                <a:ea typeface="宋体" pitchFamily="2" charset="-122"/>
              </a:rPr>
              <a:t> </a:t>
            </a:r>
            <a:endParaRPr lang="zh-CN" altLang="en-US">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5297">
                                            <p:txEl>
                                              <p:pRg st="2" end="2"/>
                                            </p:txEl>
                                          </p:spTgt>
                                        </p:tgtEl>
                                        <p:attrNameLst>
                                          <p:attrName>style.visibility</p:attrName>
                                        </p:attrNameLst>
                                      </p:cBhvr>
                                      <p:to>
                                        <p:strVal val="visible"/>
                                      </p:to>
                                    </p:set>
                                    <p:anim calcmode="lin" valueType="num">
                                      <p:cBhvr additive="base">
                                        <p:cTn id="7" dur="500" fill="hold"/>
                                        <p:tgtEl>
                                          <p:spTgt spid="5529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529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矩形 495617"/>
          <p:cNvSpPr/>
          <p:nvPr/>
        </p:nvSpPr>
        <p:spPr>
          <a:xfrm>
            <a:off x="431800" y="2501900"/>
            <a:ext cx="11134725" cy="1763713"/>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u="sng">
                <a:solidFill>
                  <a:srgbClr val="FF0000"/>
                </a:solidFill>
                <a:latin typeface="Times New Roman" pitchFamily="18" charset="0"/>
                <a:ea typeface="宋体" pitchFamily="2" charset="-122"/>
              </a:rPr>
              <a:t>示例四：我认为协同作战更加重要。辩论需要团队协作，在辩论过程中要注意保持内部观点的一致性，不要出现同意对方观点、失去己方立场的情况。</a:t>
            </a:r>
            <a:r>
              <a:rPr lang="en-US" altLang="zh-CN" u="sng">
                <a:solidFill>
                  <a:srgbClr val="FF0000"/>
                </a:solidFill>
                <a:latin typeface="Times New Roman" pitchFamily="18" charset="0"/>
              </a:rPr>
              <a:t>(</a:t>
            </a:r>
            <a:r>
              <a:rPr lang="zh-CN" altLang="en-US" u="sng">
                <a:solidFill>
                  <a:srgbClr val="FF0000"/>
                </a:solidFill>
                <a:latin typeface="Times New Roman" pitchFamily="18" charset="0"/>
                <a:ea typeface="宋体" pitchFamily="2" charset="-122"/>
              </a:rPr>
              <a:t>观点明确，言之成理即可</a:t>
            </a:r>
            <a:r>
              <a:rPr lang="en-US" altLang="zh-CN" u="sng">
                <a:solidFill>
                  <a:srgbClr val="FF0000"/>
                </a:solidFill>
                <a:latin typeface="Times New Roman"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321"/>
                                        </p:tgtEl>
                                        <p:attrNameLst>
                                          <p:attrName>style.visibility</p:attrName>
                                        </p:attrNameLst>
                                      </p:cBhvr>
                                      <p:to>
                                        <p:strVal val="visible"/>
                                      </p:to>
                                    </p:set>
                                    <p:anim calcmode="lin" valueType="num">
                                      <p:cBhvr additive="base">
                                        <p:cTn id="7" dur="500" fill="hold"/>
                                        <p:tgtEl>
                                          <p:spTgt spid="56321"/>
                                        </p:tgtEl>
                                        <p:attrNameLst>
                                          <p:attrName>ppt_x</p:attrName>
                                        </p:attrNameLst>
                                      </p:cBhvr>
                                      <p:tavLst>
                                        <p:tav tm="0">
                                          <p:val>
                                            <p:strVal val="#ppt_x"/>
                                          </p:val>
                                        </p:tav>
                                        <p:tav tm="100000">
                                          <p:val>
                                            <p:strVal val="#ppt_x"/>
                                          </p:val>
                                        </p:tav>
                                      </p:tavLst>
                                    </p:anim>
                                    <p:anim calcmode="lin" valueType="num">
                                      <p:cBhvr additive="base">
                                        <p:cTn id="8" dur="500" fill="hold"/>
                                        <p:tgtEl>
                                          <p:spTgt spid="563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矩形 496641"/>
          <p:cNvSpPr/>
          <p:nvPr/>
        </p:nvSpPr>
        <p:spPr>
          <a:xfrm>
            <a:off x="431800" y="312738"/>
            <a:ext cx="11134725" cy="614521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a:solidFill>
                  <a:srgbClr val="000000"/>
                </a:solidFill>
                <a:latin typeface="Times New Roman" pitchFamily="18" charset="0"/>
                <a:ea typeface="宋体" pitchFamily="2" charset="-122"/>
              </a:rPr>
              <a:t>十二、小楠想出一期关于“精准扶贫”的手抄报，他收集并筛选了四则材料。请阅读材料，帮他一同完成任务。</a:t>
            </a:r>
          </a:p>
          <a:p>
            <a:pPr marL="0" lvl="0" indent="355600" defTabSz="1219200">
              <a:lnSpc>
                <a:spcPct val="150000"/>
              </a:lnSpc>
            </a:pPr>
            <a:r>
              <a:rPr lang="zh-CN" altLang="en-US">
                <a:solidFill>
                  <a:srgbClr val="000000"/>
                </a:solidFill>
                <a:latin typeface="Times New Roman" pitchFamily="18" charset="0"/>
                <a:ea typeface="宋体" pitchFamily="2" charset="-122"/>
              </a:rPr>
              <a:t>材料一：</a:t>
            </a:r>
            <a:r>
              <a:rPr lang="en-US" altLang="zh-CN">
                <a:solidFill>
                  <a:srgbClr val="000000"/>
                </a:solidFill>
                <a:latin typeface="Times New Roman" pitchFamily="18" charset="0"/>
              </a:rPr>
              <a:t>11</a:t>
            </a:r>
            <a:r>
              <a:rPr lang="zh-CN" altLang="en-US">
                <a:solidFill>
                  <a:srgbClr val="000000"/>
                </a:solidFill>
                <a:latin typeface="Times New Roman" pitchFamily="18" charset="0"/>
                <a:ea typeface="宋体" pitchFamily="2" charset="-122"/>
              </a:rPr>
              <a:t>月</a:t>
            </a:r>
            <a:r>
              <a:rPr lang="en-US" altLang="zh-CN">
                <a:solidFill>
                  <a:srgbClr val="000000"/>
                </a:solidFill>
                <a:latin typeface="Times New Roman" pitchFamily="18" charset="0"/>
              </a:rPr>
              <a:t>24</a:t>
            </a:r>
            <a:r>
              <a:rPr lang="zh-CN" altLang="en-US">
                <a:solidFill>
                  <a:srgbClr val="000000"/>
                </a:solidFill>
                <a:latin typeface="Times New Roman" pitchFamily="18" charset="0"/>
                <a:ea typeface="宋体" pitchFamily="2" charset="-122"/>
              </a:rPr>
              <a:t>日：贵州省</a:t>
            </a:r>
            <a:r>
              <a:rPr lang="en-US" altLang="zh-CN">
                <a:solidFill>
                  <a:srgbClr val="000000"/>
                </a:solidFill>
                <a:latin typeface="Times New Roman" pitchFamily="18" charset="0"/>
              </a:rPr>
              <a:t>23</a:t>
            </a:r>
            <a:r>
              <a:rPr lang="zh-CN" altLang="en-US">
                <a:solidFill>
                  <a:srgbClr val="000000"/>
                </a:solidFill>
                <a:latin typeface="Times New Roman" pitchFamily="18" charset="0"/>
                <a:ea typeface="宋体" pitchFamily="2" charset="-122"/>
              </a:rPr>
              <a:t>日宣布所有贫困县全部实现脱贫摘帽，至此，全国</a:t>
            </a:r>
            <a:r>
              <a:rPr lang="en-US" altLang="zh-CN">
                <a:solidFill>
                  <a:srgbClr val="000000"/>
                </a:solidFill>
                <a:latin typeface="Times New Roman" pitchFamily="18" charset="0"/>
              </a:rPr>
              <a:t>52</a:t>
            </a:r>
            <a:r>
              <a:rPr lang="zh-CN" altLang="en-US">
                <a:solidFill>
                  <a:srgbClr val="000000"/>
                </a:solidFill>
                <a:latin typeface="Times New Roman" pitchFamily="18" charset="0"/>
                <a:ea typeface="宋体" pitchFamily="2" charset="-122"/>
              </a:rPr>
              <a:t>个挂牌督战县经过省级专项评估检查，已由各省级人民政府全部宣布退出，加上</a:t>
            </a:r>
            <a:r>
              <a:rPr lang="en-US" altLang="zh-CN">
                <a:solidFill>
                  <a:srgbClr val="000000"/>
                </a:solidFill>
                <a:latin typeface="Times New Roman" pitchFamily="18" charset="0"/>
              </a:rPr>
              <a:t>2016</a:t>
            </a:r>
            <a:r>
              <a:rPr lang="en-US" altLang="zh-CN">
                <a:solidFill>
                  <a:srgbClr val="000000"/>
                </a:solidFill>
                <a:latin typeface="Courier New" pitchFamily="49" charset="0"/>
                <a:ea typeface="Times New Roman" pitchFamily="18" charset="0"/>
              </a:rPr>
              <a:t>—</a:t>
            </a:r>
            <a:r>
              <a:rPr lang="en-US" altLang="zh-CN">
                <a:solidFill>
                  <a:srgbClr val="000000"/>
                </a:solidFill>
                <a:latin typeface="Times New Roman" pitchFamily="18" charset="0"/>
              </a:rPr>
              <a:t>2019</a:t>
            </a:r>
            <a:r>
              <a:rPr lang="zh-CN" altLang="en-US">
                <a:solidFill>
                  <a:srgbClr val="000000"/>
                </a:solidFill>
                <a:latin typeface="Times New Roman" pitchFamily="18" charset="0"/>
                <a:ea typeface="宋体" pitchFamily="2" charset="-122"/>
              </a:rPr>
              <a:t>年已脱贫摘帽的</a:t>
            </a:r>
            <a:r>
              <a:rPr lang="en-US" altLang="zh-CN">
                <a:solidFill>
                  <a:srgbClr val="000000"/>
                </a:solidFill>
                <a:latin typeface="Times New Roman" pitchFamily="18" charset="0"/>
              </a:rPr>
              <a:t>780</a:t>
            </a:r>
            <a:r>
              <a:rPr lang="zh-CN" altLang="en-US">
                <a:solidFill>
                  <a:srgbClr val="000000"/>
                </a:solidFill>
                <a:latin typeface="Times New Roman" pitchFamily="18" charset="0"/>
                <a:ea typeface="宋体" pitchFamily="2" charset="-122"/>
              </a:rPr>
              <a:t>个贫困县，我国</a:t>
            </a:r>
            <a:r>
              <a:rPr lang="en-US" altLang="zh-CN">
                <a:solidFill>
                  <a:srgbClr val="000000"/>
                </a:solidFill>
                <a:latin typeface="Times New Roman" pitchFamily="18" charset="0"/>
              </a:rPr>
              <a:t>832</a:t>
            </a:r>
            <a:r>
              <a:rPr lang="zh-CN" altLang="en-US">
                <a:solidFill>
                  <a:srgbClr val="000000"/>
                </a:solidFill>
                <a:latin typeface="Times New Roman" pitchFamily="18" charset="0"/>
                <a:ea typeface="宋体" pitchFamily="2" charset="-122"/>
              </a:rPr>
              <a:t>个国家级贫困县全部脱贫摘帽。</a:t>
            </a:r>
          </a:p>
          <a:p>
            <a:pPr marL="0" lvl="0" indent="355600" algn="r" defTabSz="1219200">
              <a:lnSpc>
                <a:spcPct val="150000"/>
              </a:lnSpc>
            </a:pP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来源：</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中国网</a:t>
            </a:r>
            <a:r>
              <a:rPr lang="en-US" altLang="zh-CN">
                <a:solidFill>
                  <a:srgbClr val="000000"/>
                </a:solidFill>
                <a:latin typeface="Times New Roman" pitchFamily="18" charset="0"/>
              </a:rPr>
              <a:t>》2020</a:t>
            </a:r>
            <a:r>
              <a:rPr lang="zh-CN" altLang="en-US">
                <a:solidFill>
                  <a:srgbClr val="000000"/>
                </a:solidFill>
                <a:latin typeface="Times New Roman" pitchFamily="18" charset="0"/>
                <a:ea typeface="宋体" pitchFamily="2" charset="-122"/>
              </a:rPr>
              <a:t>年</a:t>
            </a:r>
            <a:r>
              <a:rPr lang="en-US" altLang="zh-CN">
                <a:solidFill>
                  <a:srgbClr val="000000"/>
                </a:solidFill>
                <a:latin typeface="Times New Roman" pitchFamily="18" charset="0"/>
              </a:rPr>
              <a:t>12</a:t>
            </a:r>
            <a:r>
              <a:rPr lang="zh-CN" altLang="en-US">
                <a:solidFill>
                  <a:srgbClr val="000000"/>
                </a:solidFill>
                <a:latin typeface="Times New Roman" pitchFamily="18" charset="0"/>
                <a:ea typeface="宋体" pitchFamily="2" charset="-122"/>
              </a:rPr>
              <a:t>月</a:t>
            </a: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日</a:t>
            </a:r>
            <a:r>
              <a:rPr lang="en-US" altLang="zh-CN">
                <a:solidFill>
                  <a:srgbClr val="000000"/>
                </a:solidFill>
                <a:latin typeface="Times New Roman" pitchFamily="18" charset="0"/>
              </a:rPr>
              <a:t>)</a:t>
            </a:r>
          </a:p>
          <a:p>
            <a:pPr marL="0" lvl="0" indent="355600" defTabSz="1219200">
              <a:lnSpc>
                <a:spcPct val="150000"/>
              </a:lnSpc>
            </a:pPr>
            <a:r>
              <a:rPr lang="zh-CN" altLang="en-US">
                <a:solidFill>
                  <a:srgbClr val="000000"/>
                </a:solidFill>
                <a:latin typeface="Times New Roman" pitchFamily="18" charset="0"/>
                <a:ea typeface="宋体" pitchFamily="2" charset="-122"/>
              </a:rPr>
              <a:t>材料二：中国在扶贫攻坚工作中采取的重要举措，就是实施精准扶贫方略，找到“贫根”，对症下药，靶向治疗。</a:t>
            </a:r>
          </a:p>
          <a:p>
            <a:pPr marL="0" lvl="0" indent="355600" defTabSz="1219200">
              <a:lnSpc>
                <a:spcPct val="150000"/>
              </a:lnSpc>
            </a:pP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来源：习近平</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携手消除贫困促进共同发展</a:t>
            </a:r>
            <a:r>
              <a:rPr lang="en-US" altLang="zh-CN">
                <a:solidFill>
                  <a:srgbClr val="000000"/>
                </a:solidFill>
                <a:latin typeface="Times New Roman" pitchFamily="18" charset="0"/>
                <a:ea typeface="Times New Roman" pitchFamily="18" charset="0"/>
              </a:rPr>
              <a:t>——</a:t>
            </a:r>
            <a:r>
              <a:rPr lang="zh-CN" altLang="en-US">
                <a:solidFill>
                  <a:srgbClr val="000000"/>
                </a:solidFill>
                <a:latin typeface="Times New Roman" pitchFamily="18" charset="0"/>
                <a:ea typeface="宋体" pitchFamily="2" charset="-122"/>
              </a:rPr>
              <a:t>在</a:t>
            </a:r>
            <a:r>
              <a:rPr lang="en-US" altLang="zh-CN">
                <a:solidFill>
                  <a:srgbClr val="000000"/>
                </a:solidFill>
                <a:latin typeface="Times New Roman" pitchFamily="18" charset="0"/>
              </a:rPr>
              <a:t>2015</a:t>
            </a:r>
            <a:r>
              <a:rPr lang="zh-CN" altLang="en-US">
                <a:solidFill>
                  <a:srgbClr val="000000"/>
                </a:solidFill>
                <a:latin typeface="Times New Roman" pitchFamily="18" charset="0"/>
                <a:ea typeface="宋体" pitchFamily="2" charset="-122"/>
              </a:rPr>
              <a:t>减贫与发展高层论坛上的主旨演讲</a:t>
            </a:r>
            <a:r>
              <a:rPr lang="en-US" altLang="zh-CN">
                <a:solidFill>
                  <a:srgbClr val="000000"/>
                </a:solidFill>
                <a:latin typeface="Times New Roman" pitchFamily="18" charset="0"/>
              </a:rPr>
              <a:t>》)</a:t>
            </a:r>
            <a:endParaRPr lang="en-US" altLang="zh-CN">
              <a:solidFill>
                <a:srgbClr val="000000"/>
              </a:solidFill>
              <a:latin typeface="Times New Roman" pitchFamily="18" charset="0"/>
              <a:ea typeface="Times New Roman" pitchFamily="18" charset="0"/>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矩形 497665"/>
          <p:cNvSpPr/>
          <p:nvPr/>
        </p:nvSpPr>
        <p:spPr>
          <a:xfrm>
            <a:off x="431800" y="1408113"/>
            <a:ext cx="11134725" cy="395446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a:solidFill>
                  <a:srgbClr val="000000"/>
                </a:solidFill>
                <a:latin typeface="Times New Roman" pitchFamily="18" charset="0"/>
                <a:ea typeface="宋体" pitchFamily="2" charset="-122"/>
              </a:rPr>
              <a:t>材料三：精准扶贫，精在扶志，重在增强贫困人口勤劳致富的主动性和能动性。从思想上淡化贫困意识，扶起他们摆脱贫困、争取改变、力求致富的志气和志向，激励贫困人口敢于致富、勇于致富、勤于致富，增强贫困人口的致富信心和意愿，引导树立正确的价值观。精准扶贫，准在扶智，贵在不断强化贫困人口的自我发展能力。贫困人口受教育程度整体偏低，接受新知识新技术的主动性和能力都不强，缺“智”就成了贫困人口实现脱贫致富的最大缺陷。</a:t>
            </a:r>
          </a:p>
          <a:p>
            <a:pPr marL="0" lvl="0" indent="355600" algn="r" defTabSz="1219200">
              <a:lnSpc>
                <a:spcPct val="150000"/>
              </a:lnSpc>
            </a:pP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来源：</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搜狐网</a:t>
            </a:r>
            <a:r>
              <a:rPr lang="en-US" altLang="zh-CN">
                <a:solidFill>
                  <a:srgbClr val="000000"/>
                </a:solidFill>
                <a:latin typeface="Times New Roman" pitchFamily="18" charset="0"/>
              </a:rPr>
              <a:t>》2018</a:t>
            </a:r>
            <a:r>
              <a:rPr lang="zh-CN" altLang="en-US">
                <a:solidFill>
                  <a:srgbClr val="000000"/>
                </a:solidFill>
                <a:latin typeface="Times New Roman" pitchFamily="18" charset="0"/>
                <a:ea typeface="宋体" pitchFamily="2" charset="-122"/>
              </a:rPr>
              <a:t>年</a:t>
            </a:r>
            <a:r>
              <a:rPr lang="en-US" altLang="zh-CN">
                <a:solidFill>
                  <a:srgbClr val="000000"/>
                </a:solidFill>
                <a:latin typeface="Times New Roman" pitchFamily="18" charset="0"/>
              </a:rPr>
              <a:t>06</a:t>
            </a:r>
            <a:r>
              <a:rPr lang="zh-CN" altLang="en-US">
                <a:solidFill>
                  <a:srgbClr val="000000"/>
                </a:solidFill>
                <a:latin typeface="Times New Roman" pitchFamily="18" charset="0"/>
                <a:ea typeface="宋体" pitchFamily="2" charset="-122"/>
              </a:rPr>
              <a:t>月</a:t>
            </a:r>
            <a:r>
              <a:rPr lang="en-US" altLang="zh-CN">
                <a:solidFill>
                  <a:srgbClr val="000000"/>
                </a:solidFill>
                <a:latin typeface="Times New Roman" pitchFamily="18" charset="0"/>
              </a:rPr>
              <a:t>22</a:t>
            </a:r>
            <a:r>
              <a:rPr lang="zh-CN" altLang="en-US">
                <a:solidFill>
                  <a:srgbClr val="000000"/>
                </a:solidFill>
                <a:latin typeface="Times New Roman" pitchFamily="18" charset="0"/>
                <a:ea typeface="宋体" pitchFamily="2" charset="-122"/>
              </a:rPr>
              <a:t>日</a:t>
            </a:r>
            <a:r>
              <a:rPr lang="en-US" altLang="zh-CN">
                <a:solidFill>
                  <a:srgbClr val="000000"/>
                </a:solidFill>
                <a:latin typeface="Times New Roman" pitchFamily="18" charset="0"/>
              </a:rPr>
              <a:t>)</a:t>
            </a:r>
            <a:endParaRPr lang="en-US" altLang="zh-CN">
              <a:solidFill>
                <a:srgbClr val="000000"/>
              </a:solidFill>
              <a:latin typeface="Times New Roman" pitchFamily="18" charset="0"/>
              <a:ea typeface="Times New Roman" pitchFamily="18" charset="0"/>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矩形 498689"/>
          <p:cNvSpPr/>
          <p:nvPr/>
        </p:nvSpPr>
        <p:spPr>
          <a:xfrm>
            <a:off x="431800" y="1955800"/>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a:solidFill>
                  <a:srgbClr val="000000"/>
                </a:solidFill>
                <a:latin typeface="Times New Roman" pitchFamily="18" charset="0"/>
                <a:ea typeface="宋体" pitchFamily="2" charset="-122"/>
              </a:rPr>
              <a:t>材料四：精准扶贫模式</a:t>
            </a:r>
          </a:p>
          <a:p>
            <a:pPr marL="0" lvl="0" indent="355600" defTabSz="1219200">
              <a:lnSpc>
                <a:spcPct val="150000"/>
              </a:lnSpc>
            </a:pPr>
            <a:r>
              <a:rPr lang="en-US" altLang="zh-CN">
                <a:solidFill>
                  <a:srgbClr val="000000"/>
                </a:solidFill>
                <a:latin typeface="Times New Roman" pitchFamily="18" charset="0"/>
                <a:ea typeface="Times New Roman" pitchFamily="18" charset="0"/>
              </a:rPr>
              <a:t>·</a:t>
            </a:r>
            <a:r>
              <a:rPr lang="zh-CN" altLang="en-US">
                <a:solidFill>
                  <a:srgbClr val="000000"/>
                </a:solidFill>
                <a:latin typeface="Times New Roman" pitchFamily="18" charset="0"/>
                <a:ea typeface="宋体" pitchFamily="2" charset="-122"/>
              </a:rPr>
              <a:t>汪清木耳开启互联网乡村振兴“样板间模式”　</a:t>
            </a:r>
            <a:r>
              <a:rPr lang="en-US" altLang="zh-CN">
                <a:solidFill>
                  <a:srgbClr val="000000"/>
                </a:solidFill>
                <a:latin typeface="Times New Roman" pitchFamily="18" charset="0"/>
              </a:rPr>
              <a:t>2021</a:t>
            </a:r>
            <a:r>
              <a:rPr lang="zh-CN" altLang="en-US">
                <a:solidFill>
                  <a:srgbClr val="000000"/>
                </a:solidFill>
                <a:latin typeface="Times New Roman" pitchFamily="18" charset="0"/>
                <a:ea typeface="宋体" pitchFamily="2" charset="-122"/>
              </a:rPr>
              <a:t>年</a:t>
            </a:r>
            <a:r>
              <a:rPr lang="en-US" altLang="zh-CN">
                <a:solidFill>
                  <a:srgbClr val="000000"/>
                </a:solidFill>
                <a:latin typeface="Times New Roman" pitchFamily="18" charset="0"/>
              </a:rPr>
              <a:t>03</a:t>
            </a:r>
            <a:r>
              <a:rPr lang="zh-CN" altLang="en-US">
                <a:solidFill>
                  <a:srgbClr val="000000"/>
                </a:solidFill>
                <a:latin typeface="Times New Roman" pitchFamily="18" charset="0"/>
                <a:ea typeface="宋体" pitchFamily="2" charset="-122"/>
              </a:rPr>
              <a:t>月</a:t>
            </a:r>
            <a:r>
              <a:rPr lang="en-US" altLang="zh-CN">
                <a:solidFill>
                  <a:srgbClr val="000000"/>
                </a:solidFill>
                <a:latin typeface="Times New Roman" pitchFamily="18" charset="0"/>
              </a:rPr>
              <a:t>18</a:t>
            </a:r>
            <a:r>
              <a:rPr lang="zh-CN" altLang="en-US">
                <a:solidFill>
                  <a:srgbClr val="000000"/>
                </a:solidFill>
                <a:latin typeface="Times New Roman" pitchFamily="18" charset="0"/>
                <a:ea typeface="宋体" pitchFamily="2" charset="-122"/>
              </a:rPr>
              <a:t>日</a:t>
            </a:r>
          </a:p>
          <a:p>
            <a:pPr marL="0" lvl="0" indent="355600" defTabSz="1219200">
              <a:lnSpc>
                <a:spcPct val="150000"/>
              </a:lnSpc>
            </a:pPr>
            <a:r>
              <a:rPr lang="en-US" altLang="zh-CN">
                <a:solidFill>
                  <a:srgbClr val="000000"/>
                </a:solidFill>
                <a:latin typeface="Times New Roman" pitchFamily="18" charset="0"/>
                <a:ea typeface="Times New Roman" pitchFamily="18" charset="0"/>
              </a:rPr>
              <a:t>·</a:t>
            </a:r>
            <a:r>
              <a:rPr lang="zh-CN" altLang="en-US">
                <a:solidFill>
                  <a:srgbClr val="000000"/>
                </a:solidFill>
                <a:latin typeface="Times New Roman" pitchFamily="18" charset="0"/>
                <a:ea typeface="宋体" pitchFamily="2" charset="-122"/>
              </a:rPr>
              <a:t>贵州旅游扶贫成为产业扶贫生力军　</a:t>
            </a:r>
            <a:r>
              <a:rPr lang="en-US" altLang="zh-CN">
                <a:solidFill>
                  <a:srgbClr val="000000"/>
                </a:solidFill>
                <a:latin typeface="Times New Roman" pitchFamily="18" charset="0"/>
              </a:rPr>
              <a:t>2021</a:t>
            </a:r>
            <a:r>
              <a:rPr lang="zh-CN" altLang="en-US">
                <a:solidFill>
                  <a:srgbClr val="000000"/>
                </a:solidFill>
                <a:latin typeface="Times New Roman" pitchFamily="18" charset="0"/>
                <a:ea typeface="宋体" pitchFamily="2" charset="-122"/>
              </a:rPr>
              <a:t>年</a:t>
            </a:r>
            <a:r>
              <a:rPr lang="en-US" altLang="zh-CN">
                <a:solidFill>
                  <a:srgbClr val="000000"/>
                </a:solidFill>
                <a:latin typeface="Times New Roman" pitchFamily="18" charset="0"/>
              </a:rPr>
              <a:t>03</a:t>
            </a:r>
            <a:r>
              <a:rPr lang="zh-CN" altLang="en-US">
                <a:solidFill>
                  <a:srgbClr val="000000"/>
                </a:solidFill>
                <a:latin typeface="Times New Roman" pitchFamily="18" charset="0"/>
                <a:ea typeface="宋体" pitchFamily="2" charset="-122"/>
              </a:rPr>
              <a:t>月</a:t>
            </a:r>
            <a:r>
              <a:rPr lang="en-US" altLang="zh-CN">
                <a:solidFill>
                  <a:srgbClr val="000000"/>
                </a:solidFill>
                <a:latin typeface="Times New Roman" pitchFamily="18" charset="0"/>
              </a:rPr>
              <a:t>18</a:t>
            </a:r>
            <a:r>
              <a:rPr lang="zh-CN" altLang="en-US">
                <a:solidFill>
                  <a:srgbClr val="000000"/>
                </a:solidFill>
                <a:latin typeface="Times New Roman" pitchFamily="18" charset="0"/>
                <a:ea typeface="宋体" pitchFamily="2" charset="-122"/>
              </a:rPr>
              <a:t>日</a:t>
            </a:r>
          </a:p>
          <a:p>
            <a:pPr marL="0" lvl="0" indent="355600" defTabSz="1219200">
              <a:lnSpc>
                <a:spcPct val="150000"/>
              </a:lnSpc>
            </a:pPr>
            <a:r>
              <a:rPr lang="en-US" altLang="zh-CN">
                <a:solidFill>
                  <a:srgbClr val="000000"/>
                </a:solidFill>
                <a:latin typeface="Times New Roman" pitchFamily="18" charset="0"/>
                <a:ea typeface="Times New Roman" pitchFamily="18" charset="0"/>
              </a:rPr>
              <a:t>·</a:t>
            </a:r>
            <a:r>
              <a:rPr lang="zh-CN" altLang="en-US">
                <a:solidFill>
                  <a:srgbClr val="000000"/>
                </a:solidFill>
                <a:latin typeface="Times New Roman" pitchFamily="18" charset="0"/>
                <a:ea typeface="宋体" pitchFamily="2" charset="-122"/>
              </a:rPr>
              <a:t>送技能送项目，助老乡谋致富　</a:t>
            </a:r>
            <a:r>
              <a:rPr lang="en-US" altLang="zh-CN">
                <a:solidFill>
                  <a:srgbClr val="000000"/>
                </a:solidFill>
                <a:latin typeface="Times New Roman" pitchFamily="18" charset="0"/>
              </a:rPr>
              <a:t>2021</a:t>
            </a:r>
            <a:r>
              <a:rPr lang="zh-CN" altLang="en-US">
                <a:solidFill>
                  <a:srgbClr val="000000"/>
                </a:solidFill>
                <a:latin typeface="Times New Roman" pitchFamily="18" charset="0"/>
                <a:ea typeface="宋体" pitchFamily="2" charset="-122"/>
              </a:rPr>
              <a:t>年</a:t>
            </a:r>
            <a:r>
              <a:rPr lang="en-US" altLang="zh-CN">
                <a:solidFill>
                  <a:srgbClr val="000000"/>
                </a:solidFill>
                <a:latin typeface="Times New Roman" pitchFamily="18" charset="0"/>
              </a:rPr>
              <a:t>03</a:t>
            </a:r>
            <a:r>
              <a:rPr lang="zh-CN" altLang="en-US">
                <a:solidFill>
                  <a:srgbClr val="000000"/>
                </a:solidFill>
                <a:latin typeface="Times New Roman" pitchFamily="18" charset="0"/>
                <a:ea typeface="宋体" pitchFamily="2" charset="-122"/>
              </a:rPr>
              <a:t>月</a:t>
            </a:r>
            <a:r>
              <a:rPr lang="en-US" altLang="zh-CN">
                <a:solidFill>
                  <a:srgbClr val="000000"/>
                </a:solidFill>
                <a:latin typeface="Times New Roman" pitchFamily="18" charset="0"/>
              </a:rPr>
              <a:t>18</a:t>
            </a:r>
            <a:r>
              <a:rPr lang="zh-CN" altLang="en-US">
                <a:solidFill>
                  <a:srgbClr val="000000"/>
                </a:solidFill>
                <a:latin typeface="Times New Roman" pitchFamily="18" charset="0"/>
                <a:ea typeface="宋体" pitchFamily="2" charset="-122"/>
              </a:rPr>
              <a:t>日</a:t>
            </a:r>
          </a:p>
          <a:p>
            <a:pPr marL="0" lvl="0" indent="355600" algn="r" defTabSz="1219200">
              <a:lnSpc>
                <a:spcPct val="150000"/>
              </a:lnSpc>
            </a:pP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来源：</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中国扶贫在线</a:t>
            </a:r>
            <a:r>
              <a:rPr lang="en-US" altLang="zh-CN">
                <a:solidFill>
                  <a:srgbClr val="000000"/>
                </a:solidFill>
                <a:latin typeface="Times New Roman" pitchFamily="18" charset="0"/>
              </a:rPr>
              <a:t>》2021)</a:t>
            </a:r>
            <a:endParaRPr lang="en-US" altLang="zh-CN">
              <a:solidFill>
                <a:srgbClr val="000000"/>
              </a:solidFill>
              <a:latin typeface="Times New Roman" pitchFamily="18" charset="0"/>
              <a:ea typeface="Times New Roman" pitchFamily="18" charset="0"/>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矩形 499714"/>
          <p:cNvSpPr/>
          <p:nvPr/>
        </p:nvSpPr>
        <p:spPr>
          <a:xfrm>
            <a:off x="685800" y="685800"/>
            <a:ext cx="10140950" cy="457200"/>
          </a:xfrm>
          <a:prstGeom prst="rect">
            <a:avLst/>
          </a:prstGeom>
          <a:noFill/>
          <a:ln>
            <a:noFill/>
            <a:miter lim="800000"/>
          </a:ln>
        </p:spPr>
        <p:txBody>
          <a:bodyPr wrap="none"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latin typeface="Times New Roman" pitchFamily="18" charset="0"/>
              </a:rPr>
              <a:t>1</a:t>
            </a:r>
            <a:r>
              <a:rPr lang="zh-CN" altLang="en-US">
                <a:latin typeface="Times New Roman" pitchFamily="18" charset="0"/>
                <a:ea typeface="宋体" pitchFamily="2" charset="-122"/>
              </a:rPr>
              <a:t>．下面是小楠拟的手抄报框架，请将上述四则材料分别放入合适的位置。</a:t>
            </a:r>
          </a:p>
        </p:txBody>
      </p:sp>
      <p:pic>
        <p:nvPicPr>
          <p:cNvPr id="60418" name="图片 499715" descr="C:/Users/Administrator/Desktop/（作业课件）中考精英总复习语文/第四部分 语言运用/Z53.TIF"/>
          <p:cNvPicPr>
            <a:picLocks noChangeAspect="1"/>
          </p:cNvPicPr>
          <p:nvPr/>
        </p:nvPicPr>
        <p:blipFill>
          <a:blip r:embed="rId2"/>
          <a:stretch>
            <a:fillRect/>
          </a:stretch>
        </p:blipFill>
        <p:spPr>
          <a:xfrm>
            <a:off x="1752600" y="1828800"/>
            <a:ext cx="7864475" cy="4295775"/>
          </a:xfrm>
          <a:prstGeom prst="rect">
            <a:avLst/>
          </a:prstGeom>
          <a:noFill/>
          <a:ln>
            <a:noFill/>
            <a:miter lim="800000"/>
          </a:ln>
        </p:spPr>
      </p:pic>
      <p:sp>
        <p:nvSpPr>
          <p:cNvPr id="60419" name="文本框 499716"/>
          <p:cNvSpPr/>
          <p:nvPr/>
        </p:nvSpPr>
        <p:spPr>
          <a:xfrm>
            <a:off x="5181600" y="2362200"/>
            <a:ext cx="1143000" cy="346075"/>
          </a:xfrm>
          <a:prstGeom prst="rect">
            <a:avLst/>
          </a:prstGeom>
          <a:solidFill>
            <a:schemeClr val="bg1"/>
          </a:solidFill>
          <a:ln>
            <a:solidFill>
              <a:schemeClr val="bg1"/>
            </a:solid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spcBef>
                <a:spcPct val="50000"/>
              </a:spcBef>
            </a:pPr>
            <a:endParaRPr lang="zh-CN" sz="1600">
              <a:latin typeface="Times New Roman" pitchFamily="18" charset="0"/>
              <a:ea typeface="宋体" pitchFamily="2" charset="-122"/>
            </a:endParaRPr>
          </a:p>
        </p:txBody>
      </p:sp>
      <p:sp>
        <p:nvSpPr>
          <p:cNvPr id="60420" name="文本框 499717"/>
          <p:cNvSpPr/>
          <p:nvPr/>
        </p:nvSpPr>
        <p:spPr>
          <a:xfrm>
            <a:off x="2667000" y="3921125"/>
            <a:ext cx="1143000" cy="284163"/>
          </a:xfrm>
          <a:prstGeom prst="rect">
            <a:avLst/>
          </a:prstGeom>
          <a:solidFill>
            <a:schemeClr val="bg1"/>
          </a:solidFill>
          <a:ln>
            <a:solidFill>
              <a:schemeClr val="bg1"/>
            </a:solid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spcBef>
                <a:spcPct val="50000"/>
              </a:spcBef>
            </a:pPr>
            <a:endParaRPr lang="zh-CN" sz="1200">
              <a:latin typeface="Times New Roman" pitchFamily="18" charset="0"/>
              <a:ea typeface="宋体" pitchFamily="2" charset="-122"/>
            </a:endParaRPr>
          </a:p>
        </p:txBody>
      </p:sp>
      <p:sp>
        <p:nvSpPr>
          <p:cNvPr id="60421" name="文本框 499718"/>
          <p:cNvSpPr/>
          <p:nvPr/>
        </p:nvSpPr>
        <p:spPr>
          <a:xfrm>
            <a:off x="5181600" y="5562600"/>
            <a:ext cx="1143000" cy="284163"/>
          </a:xfrm>
          <a:prstGeom prst="rect">
            <a:avLst/>
          </a:prstGeom>
          <a:solidFill>
            <a:schemeClr val="bg1"/>
          </a:solidFill>
          <a:ln>
            <a:solidFill>
              <a:schemeClr val="bg1"/>
            </a:solid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spcBef>
                <a:spcPct val="50000"/>
              </a:spcBef>
            </a:pPr>
            <a:endParaRPr lang="zh-CN" sz="1200">
              <a:latin typeface="Times New Roman" pitchFamily="18"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xit" presetSubtype="4" fill="hold" grpId="0" nodeType="clickEffect">
                                  <p:stCondLst>
                                    <p:cond delay="0"/>
                                  </p:stCondLst>
                                  <p:childTnLst>
                                    <p:anim calcmode="lin" valueType="num">
                                      <p:cBhvr additive="base">
                                        <p:cTn id="6" dur="500" fill="hold"/>
                                        <p:tgtEl>
                                          <p:spTgt spid="60419"/>
                                        </p:tgtEl>
                                        <p:attrNameLst>
                                          <p:attrName>ppt_x</p:attrName>
                                        </p:attrNameLst>
                                      </p:cBhvr>
                                      <p:tavLst>
                                        <p:tav tm="0">
                                          <p:val>
                                            <p:strVal val="ppt_x"/>
                                          </p:val>
                                        </p:tav>
                                        <p:tav tm="100000">
                                          <p:val>
                                            <p:strVal val="ppt_x"/>
                                          </p:val>
                                        </p:tav>
                                      </p:tavLst>
                                    </p:anim>
                                    <p:anim calcmode="lin" valueType="num">
                                      <p:cBhvr additive="base">
                                        <p:cTn id="7" dur="500" fill="hold"/>
                                        <p:tgtEl>
                                          <p:spTgt spid="60419"/>
                                        </p:tgtEl>
                                        <p:attrNameLst>
                                          <p:attrName>ppt_y</p:attrName>
                                        </p:attrNameLst>
                                      </p:cBhvr>
                                      <p:tavLst>
                                        <p:tav tm="0">
                                          <p:val>
                                            <p:strVal val="ppt_y"/>
                                          </p:val>
                                        </p:tav>
                                        <p:tav tm="100000">
                                          <p:val>
                                            <p:strVal val="1+ppt_h/2"/>
                                          </p:val>
                                        </p:tav>
                                      </p:tavLst>
                                    </p:anim>
                                    <p:set>
                                      <p:cBhvr>
                                        <p:cTn id="8" dur="1" fill="hold">
                                          <p:stCondLst>
                                            <p:cond delay="499"/>
                                          </p:stCondLst>
                                        </p:cTn>
                                        <p:tgtEl>
                                          <p:spTgt spid="60419"/>
                                        </p:tgtEl>
                                        <p:attrNameLst>
                                          <p:attrName>style.visibility</p:attrName>
                                        </p:attrNameLst>
                                      </p:cBhvr>
                                      <p:to>
                                        <p:strVal val="hidden"/>
                                      </p:to>
                                    </p:se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xit" presetSubtype="4" fill="hold" grpId="0" nodeType="clickEffect">
                                  <p:stCondLst>
                                    <p:cond delay="0"/>
                                  </p:stCondLst>
                                  <p:childTnLst>
                                    <p:anim calcmode="lin" valueType="num">
                                      <p:cBhvr additive="base">
                                        <p:cTn id="12" dur="500" fill="hold"/>
                                        <p:tgtEl>
                                          <p:spTgt spid="60420"/>
                                        </p:tgtEl>
                                        <p:attrNameLst>
                                          <p:attrName>ppt_x</p:attrName>
                                        </p:attrNameLst>
                                      </p:cBhvr>
                                      <p:tavLst>
                                        <p:tav tm="0">
                                          <p:val>
                                            <p:strVal val="ppt_x"/>
                                          </p:val>
                                        </p:tav>
                                        <p:tav tm="100000">
                                          <p:val>
                                            <p:strVal val="ppt_x"/>
                                          </p:val>
                                        </p:tav>
                                      </p:tavLst>
                                    </p:anim>
                                    <p:anim calcmode="lin" valueType="num">
                                      <p:cBhvr additive="base">
                                        <p:cTn id="13" dur="500" fill="hold"/>
                                        <p:tgtEl>
                                          <p:spTgt spid="60420"/>
                                        </p:tgtEl>
                                        <p:attrNameLst>
                                          <p:attrName>ppt_y</p:attrName>
                                        </p:attrNameLst>
                                      </p:cBhvr>
                                      <p:tavLst>
                                        <p:tav tm="0">
                                          <p:val>
                                            <p:strVal val="ppt_y"/>
                                          </p:val>
                                        </p:tav>
                                        <p:tav tm="100000">
                                          <p:val>
                                            <p:strVal val="1+ppt_h/2"/>
                                          </p:val>
                                        </p:tav>
                                      </p:tavLst>
                                    </p:anim>
                                    <p:set>
                                      <p:cBhvr>
                                        <p:cTn id="14" dur="1" fill="hold">
                                          <p:stCondLst>
                                            <p:cond delay="499"/>
                                          </p:stCondLst>
                                        </p:cTn>
                                        <p:tgtEl>
                                          <p:spTgt spid="60420"/>
                                        </p:tgtEl>
                                        <p:attrNameLst>
                                          <p:attrName>style.visibility</p:attrName>
                                        </p:attrNameLst>
                                      </p:cBhvr>
                                      <p:to>
                                        <p:strVal val="hidden"/>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xit" presetSubtype="4" fill="hold" grpId="0" nodeType="clickEffect">
                                  <p:stCondLst>
                                    <p:cond delay="0"/>
                                  </p:stCondLst>
                                  <p:childTnLst>
                                    <p:anim calcmode="lin" valueType="num">
                                      <p:cBhvr additive="base">
                                        <p:cTn id="18" dur="500" fill="hold"/>
                                        <p:tgtEl>
                                          <p:spTgt spid="60421"/>
                                        </p:tgtEl>
                                        <p:attrNameLst>
                                          <p:attrName>ppt_x</p:attrName>
                                        </p:attrNameLst>
                                      </p:cBhvr>
                                      <p:tavLst>
                                        <p:tav tm="0">
                                          <p:val>
                                            <p:strVal val="ppt_x"/>
                                          </p:val>
                                        </p:tav>
                                        <p:tav tm="100000">
                                          <p:val>
                                            <p:strVal val="ppt_x"/>
                                          </p:val>
                                        </p:tav>
                                      </p:tavLst>
                                    </p:anim>
                                    <p:anim calcmode="lin" valueType="num">
                                      <p:cBhvr additive="base">
                                        <p:cTn id="19" dur="500" fill="hold"/>
                                        <p:tgtEl>
                                          <p:spTgt spid="60421"/>
                                        </p:tgtEl>
                                        <p:attrNameLst>
                                          <p:attrName>ppt_y</p:attrName>
                                        </p:attrNameLst>
                                      </p:cBhvr>
                                      <p:tavLst>
                                        <p:tav tm="0">
                                          <p:val>
                                            <p:strVal val="ppt_y"/>
                                          </p:val>
                                        </p:tav>
                                        <p:tav tm="100000">
                                          <p:val>
                                            <p:strVal val="1+ppt_h/2"/>
                                          </p:val>
                                        </p:tav>
                                      </p:tavLst>
                                    </p:anim>
                                    <p:set>
                                      <p:cBhvr>
                                        <p:cTn id="20" dur="1" fill="hold">
                                          <p:stCondLst>
                                            <p:cond delay="499"/>
                                          </p:stCondLst>
                                        </p:cTn>
                                        <p:tgtEl>
                                          <p:spTgt spid="604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animBg="1"/>
      <p:bldP spid="60420" grpId="0" animBg="1"/>
      <p:bldP spid="6042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矩形 500737"/>
          <p:cNvSpPr/>
          <p:nvPr/>
        </p:nvSpPr>
        <p:spPr>
          <a:xfrm>
            <a:off x="457200" y="457200"/>
            <a:ext cx="11134725" cy="12160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latin typeface="Times New Roman" pitchFamily="18" charset="0"/>
              </a:rPr>
              <a:t>2</a:t>
            </a:r>
            <a:r>
              <a:rPr lang="zh-CN" altLang="en-US">
                <a:latin typeface="Times New Roman" pitchFamily="18" charset="0"/>
                <a:ea typeface="宋体" pitchFamily="2" charset="-122"/>
              </a:rPr>
              <a:t>．小楠找到一则漫画，同学们一致认为可放入手抄报中，请结合材料二和材料三补全对话。</a:t>
            </a:r>
          </a:p>
        </p:txBody>
      </p:sp>
      <p:pic>
        <p:nvPicPr>
          <p:cNvPr id="61442" name="图片 500738" descr="C:/Users/Administrator/Desktop/（作业课件）中考精英总复习语文/第四部分 语言运用/Z54.TIF"/>
          <p:cNvPicPr>
            <a:picLocks noChangeAspect="1"/>
          </p:cNvPicPr>
          <p:nvPr/>
        </p:nvPicPr>
        <p:blipFill>
          <a:blip r:embed="rId2"/>
          <a:stretch>
            <a:fillRect/>
          </a:stretch>
        </p:blipFill>
        <p:spPr>
          <a:xfrm>
            <a:off x="3352800" y="1524000"/>
            <a:ext cx="6965950" cy="4870450"/>
          </a:xfrm>
          <a:prstGeom prst="rect">
            <a:avLst/>
          </a:prstGeom>
          <a:noFill/>
          <a:ln>
            <a:noFill/>
            <a:miter lim="800000"/>
          </a:ln>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矩形 501761"/>
          <p:cNvSpPr/>
          <p:nvPr/>
        </p:nvSpPr>
        <p:spPr>
          <a:xfrm>
            <a:off x="431800" y="1955800"/>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a:solidFill>
                  <a:srgbClr val="000000"/>
                </a:solidFill>
                <a:latin typeface="Times New Roman" pitchFamily="18" charset="0"/>
                <a:ea typeface="宋体" pitchFamily="2" charset="-122"/>
              </a:rPr>
              <a:t>小江：这幅漫画生动有趣，讽刺性强，为你的手抄报增色不少。</a:t>
            </a:r>
          </a:p>
          <a:p>
            <a:pPr marL="0" lvl="0" indent="355600" defTabSz="1219200">
              <a:lnSpc>
                <a:spcPct val="150000"/>
              </a:lnSpc>
            </a:pPr>
            <a:r>
              <a:rPr lang="zh-CN" altLang="en-US">
                <a:solidFill>
                  <a:srgbClr val="000000"/>
                </a:solidFill>
                <a:latin typeface="Times New Roman" pitchFamily="18" charset="0"/>
                <a:ea typeface="宋体" pitchFamily="2" charset="-122"/>
              </a:rPr>
              <a:t>小溪：你看，这样的贫困户有问题，</a:t>
            </a:r>
            <a:r>
              <a:rPr lang="en-US" altLang="zh-CN">
                <a:solidFill>
                  <a:srgbClr val="000000"/>
                </a:solidFill>
                <a:latin typeface="Times New Roman" pitchFamily="18" charset="0"/>
              </a:rPr>
              <a:t>①__________________________________</a:t>
            </a:r>
          </a:p>
          <a:p>
            <a:pPr marL="0" lvl="0" indent="355600" defTabSz="1219200">
              <a:lnSpc>
                <a:spcPct val="150000"/>
              </a:lnSpc>
            </a:pPr>
            <a:r>
              <a:rPr lang="en-US" altLang="zh-CN">
                <a:solidFill>
                  <a:srgbClr val="000000"/>
                </a:solidFill>
                <a:latin typeface="Times New Roman" pitchFamily="18" charset="0"/>
              </a:rPr>
              <a:t>________________________________________________</a:t>
            </a:r>
            <a:r>
              <a:rPr lang="zh-CN" altLang="en-US">
                <a:solidFill>
                  <a:srgbClr val="000000"/>
                </a:solidFill>
                <a:latin typeface="Times New Roman" pitchFamily="18" charset="0"/>
                <a:ea typeface="宋体" pitchFamily="2" charset="-122"/>
              </a:rPr>
              <a:t>。</a:t>
            </a:r>
          </a:p>
          <a:p>
            <a:pPr marL="0" lvl="0" indent="355600" defTabSz="1219200">
              <a:lnSpc>
                <a:spcPct val="150000"/>
              </a:lnSpc>
            </a:pPr>
            <a:r>
              <a:rPr lang="zh-CN" altLang="en-US">
                <a:solidFill>
                  <a:srgbClr val="000000"/>
                </a:solidFill>
                <a:latin typeface="Times New Roman" pitchFamily="18" charset="0"/>
                <a:ea typeface="宋体" pitchFamily="2" charset="-122"/>
              </a:rPr>
              <a:t>小嘉：对呀，还有这样的扶贫方式也有问题，</a:t>
            </a:r>
            <a:r>
              <a:rPr lang="en-US" altLang="zh-CN">
                <a:solidFill>
                  <a:srgbClr val="000000"/>
                </a:solidFill>
                <a:latin typeface="Times New Roman" pitchFamily="18" charset="0"/>
              </a:rPr>
              <a:t>②__________________________</a:t>
            </a:r>
            <a:endParaRPr lang="en-US" altLang="zh-CN" u="sng">
              <a:solidFill>
                <a:srgbClr val="000000"/>
              </a:solidFill>
              <a:latin typeface="Times New Roman" pitchFamily="18" charset="0"/>
            </a:endParaRPr>
          </a:p>
          <a:p>
            <a:pPr marL="0" lvl="0" indent="355600" defTabSz="1219200">
              <a:lnSpc>
                <a:spcPct val="150000"/>
              </a:lnSpc>
            </a:pPr>
            <a:r>
              <a:rPr lang="en-US" altLang="zh-CN">
                <a:solidFill>
                  <a:srgbClr val="000000"/>
                </a:solidFill>
                <a:latin typeface="Times New Roman" pitchFamily="18" charset="0"/>
              </a:rPr>
              <a:t>_____________________________________________________________</a:t>
            </a:r>
            <a:r>
              <a:rPr lang="zh-CN" altLang="en-US">
                <a:solidFill>
                  <a:srgbClr val="000000"/>
                </a:solidFill>
                <a:latin typeface="Times New Roman" pitchFamily="18" charset="0"/>
                <a:ea typeface="宋体" pitchFamily="2" charset="-122"/>
              </a:rPr>
              <a:t>。</a:t>
            </a:r>
            <a:endParaRPr lang="zh-CN" altLang="en-US">
              <a:solidFill>
                <a:srgbClr val="000000"/>
              </a:solidFill>
              <a:latin typeface="Times New Roman" pitchFamily="18" charset="0"/>
              <a:ea typeface="Times New Roman" pitchFamily="18" charset="0"/>
            </a:endParaRPr>
          </a:p>
        </p:txBody>
      </p:sp>
      <p:sp>
        <p:nvSpPr>
          <p:cNvPr id="62466" name="矩形 501762"/>
          <p:cNvSpPr/>
          <p:nvPr/>
        </p:nvSpPr>
        <p:spPr>
          <a:xfrm>
            <a:off x="6019800" y="2667000"/>
            <a:ext cx="5392738"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zh-CN" altLang="en-US">
                <a:solidFill>
                  <a:srgbClr val="FF0000"/>
                </a:solidFill>
                <a:latin typeface="Times New Roman" pitchFamily="18" charset="0"/>
                <a:ea typeface="宋体" pitchFamily="2" charset="-122"/>
              </a:rPr>
              <a:t>他将政府的补贴一次次用于打牌，他是</a:t>
            </a:r>
          </a:p>
        </p:txBody>
      </p:sp>
      <p:sp>
        <p:nvSpPr>
          <p:cNvPr id="62467" name="矩形 501763"/>
          <p:cNvSpPr/>
          <p:nvPr/>
        </p:nvSpPr>
        <p:spPr>
          <a:xfrm>
            <a:off x="838200" y="3200400"/>
            <a:ext cx="7431088"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zh-CN" altLang="en-US">
                <a:solidFill>
                  <a:srgbClr val="FF0000"/>
                </a:solidFill>
                <a:latin typeface="Times New Roman" pitchFamily="18" charset="0"/>
                <a:ea typeface="宋体" pitchFamily="2" charset="-122"/>
              </a:rPr>
              <a:t>思想上</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精神上</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的贫困，急需“扶志”，急需“精准扶贫”</a:t>
            </a:r>
          </a:p>
        </p:txBody>
      </p:sp>
      <p:sp>
        <p:nvSpPr>
          <p:cNvPr id="62468" name="矩形 501764"/>
          <p:cNvSpPr/>
          <p:nvPr/>
        </p:nvSpPr>
        <p:spPr>
          <a:xfrm>
            <a:off x="7239000" y="3810000"/>
            <a:ext cx="4165600"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zh-CN" altLang="en-US">
                <a:solidFill>
                  <a:srgbClr val="FF0000"/>
                </a:solidFill>
                <a:latin typeface="Times New Roman" pitchFamily="18" charset="0"/>
                <a:ea typeface="宋体" pitchFamily="2" charset="-122"/>
              </a:rPr>
              <a:t>他扶贫时没找到“贫根”，没对</a:t>
            </a:r>
          </a:p>
        </p:txBody>
      </p:sp>
      <p:sp>
        <p:nvSpPr>
          <p:cNvPr id="62469" name="矩形 501765"/>
          <p:cNvSpPr/>
          <p:nvPr/>
        </p:nvSpPr>
        <p:spPr>
          <a:xfrm>
            <a:off x="838200" y="4267200"/>
            <a:ext cx="9375775"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zh-CN" altLang="en-US">
                <a:solidFill>
                  <a:srgbClr val="FF0000"/>
                </a:solidFill>
                <a:latin typeface="Times New Roman" pitchFamily="18" charset="0"/>
                <a:ea typeface="宋体" pitchFamily="2" charset="-122"/>
              </a:rPr>
              <a:t>症下药，只是一味给予，治标不治本，这简直是精准扶贫的反面教材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466"/>
                                        </p:tgtEl>
                                        <p:attrNameLst>
                                          <p:attrName>style.visibility</p:attrName>
                                        </p:attrNameLst>
                                      </p:cBhvr>
                                      <p:to>
                                        <p:strVal val="visible"/>
                                      </p:to>
                                    </p:set>
                                    <p:anim calcmode="lin" valueType="num">
                                      <p:cBhvr additive="base">
                                        <p:cTn id="7" dur="500" fill="hold"/>
                                        <p:tgtEl>
                                          <p:spTgt spid="62466"/>
                                        </p:tgtEl>
                                        <p:attrNameLst>
                                          <p:attrName>ppt_x</p:attrName>
                                        </p:attrNameLst>
                                      </p:cBhvr>
                                      <p:tavLst>
                                        <p:tav tm="0">
                                          <p:val>
                                            <p:strVal val="#ppt_x"/>
                                          </p:val>
                                        </p:tav>
                                        <p:tav tm="100000">
                                          <p:val>
                                            <p:strVal val="#ppt_x"/>
                                          </p:val>
                                        </p:tav>
                                      </p:tavLst>
                                    </p:anim>
                                    <p:anim calcmode="lin" valueType="num">
                                      <p:cBhvr additive="base">
                                        <p:cTn id="8" dur="500" fill="hold"/>
                                        <p:tgtEl>
                                          <p:spTgt spid="6246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2467"/>
                                        </p:tgtEl>
                                        <p:attrNameLst>
                                          <p:attrName>style.visibility</p:attrName>
                                        </p:attrNameLst>
                                      </p:cBhvr>
                                      <p:to>
                                        <p:strVal val="visible"/>
                                      </p:to>
                                    </p:set>
                                    <p:anim calcmode="lin" valueType="num">
                                      <p:cBhvr additive="base">
                                        <p:cTn id="11" dur="500" fill="hold"/>
                                        <p:tgtEl>
                                          <p:spTgt spid="62467"/>
                                        </p:tgtEl>
                                        <p:attrNameLst>
                                          <p:attrName>ppt_x</p:attrName>
                                        </p:attrNameLst>
                                      </p:cBhvr>
                                      <p:tavLst>
                                        <p:tav tm="0">
                                          <p:val>
                                            <p:strVal val="#ppt_x"/>
                                          </p:val>
                                        </p:tav>
                                        <p:tav tm="100000">
                                          <p:val>
                                            <p:strVal val="#ppt_x"/>
                                          </p:val>
                                        </p:tav>
                                      </p:tavLst>
                                    </p:anim>
                                    <p:anim calcmode="lin" valueType="num">
                                      <p:cBhvr additive="base">
                                        <p:cTn id="12" dur="500" fill="hold"/>
                                        <p:tgtEl>
                                          <p:spTgt spid="62467"/>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2468"/>
                                        </p:tgtEl>
                                        <p:attrNameLst>
                                          <p:attrName>style.visibility</p:attrName>
                                        </p:attrNameLst>
                                      </p:cBhvr>
                                      <p:to>
                                        <p:strVal val="visible"/>
                                      </p:to>
                                    </p:set>
                                    <p:anim calcmode="lin" valueType="num">
                                      <p:cBhvr additive="base">
                                        <p:cTn id="17" dur="500" fill="hold"/>
                                        <p:tgtEl>
                                          <p:spTgt spid="62468"/>
                                        </p:tgtEl>
                                        <p:attrNameLst>
                                          <p:attrName>ppt_x</p:attrName>
                                        </p:attrNameLst>
                                      </p:cBhvr>
                                      <p:tavLst>
                                        <p:tav tm="0">
                                          <p:val>
                                            <p:strVal val="#ppt_x"/>
                                          </p:val>
                                        </p:tav>
                                        <p:tav tm="100000">
                                          <p:val>
                                            <p:strVal val="#ppt_x"/>
                                          </p:val>
                                        </p:tav>
                                      </p:tavLst>
                                    </p:anim>
                                    <p:anim calcmode="lin" valueType="num">
                                      <p:cBhvr additive="base">
                                        <p:cTn id="18" dur="500" fill="hold"/>
                                        <p:tgtEl>
                                          <p:spTgt spid="6246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2469"/>
                                        </p:tgtEl>
                                        <p:attrNameLst>
                                          <p:attrName>style.visibility</p:attrName>
                                        </p:attrNameLst>
                                      </p:cBhvr>
                                      <p:to>
                                        <p:strVal val="visible"/>
                                      </p:to>
                                    </p:set>
                                    <p:anim calcmode="lin" valueType="num">
                                      <p:cBhvr additive="base">
                                        <p:cTn id="21" dur="500" fill="hold"/>
                                        <p:tgtEl>
                                          <p:spTgt spid="62469"/>
                                        </p:tgtEl>
                                        <p:attrNameLst>
                                          <p:attrName>ppt_x</p:attrName>
                                        </p:attrNameLst>
                                      </p:cBhvr>
                                      <p:tavLst>
                                        <p:tav tm="0">
                                          <p:val>
                                            <p:strVal val="#ppt_x"/>
                                          </p:val>
                                        </p:tav>
                                        <p:tav tm="100000">
                                          <p:val>
                                            <p:strVal val="#ppt_x"/>
                                          </p:val>
                                        </p:tav>
                                      </p:tavLst>
                                    </p:anim>
                                    <p:anim calcmode="lin" valueType="num">
                                      <p:cBhvr additive="base">
                                        <p:cTn id="22" dur="500" fill="hold"/>
                                        <p:tgtEl>
                                          <p:spTgt spid="624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p:bldP spid="62467" grpId="0"/>
      <p:bldP spid="62468" grpId="0"/>
      <p:bldP spid="624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矩形 456705"/>
          <p:cNvSpPr/>
          <p:nvPr/>
        </p:nvSpPr>
        <p:spPr>
          <a:xfrm>
            <a:off x="431800" y="1955800"/>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．朗诵会前一周，团委安排作为宣传委员的你去邀请市诗歌协会的李老师参加本次活动并做指导。见到李老师后，你会怎样说？</a:t>
            </a:r>
            <a:endParaRPr lang="zh-CN" altLang="en-US" u="sng">
              <a:solidFill>
                <a:srgbClr val="000000"/>
              </a:solidFill>
              <a:latin typeface="Times New Roman" pitchFamily="18" charset="0"/>
              <a:ea typeface="宋体" pitchFamily="2" charset="-122"/>
            </a:endParaRPr>
          </a:p>
          <a:p>
            <a:pPr marL="0" lvl="0" indent="355600" defTabSz="1219200">
              <a:lnSpc>
                <a:spcPct val="150000"/>
              </a:lnSpc>
            </a:pPr>
            <a:r>
              <a:rPr lang="zh-CN" altLang="en-US" u="sng">
                <a:solidFill>
                  <a:srgbClr val="FF0000"/>
                </a:solidFill>
                <a:latin typeface="Times New Roman" pitchFamily="18" charset="0"/>
                <a:ea typeface="宋体" pitchFamily="2" charset="-122"/>
              </a:rPr>
              <a:t>李老师，您好！我是</a:t>
            </a:r>
            <a:r>
              <a:rPr lang="en-US" altLang="zh-CN" u="sng">
                <a:solidFill>
                  <a:srgbClr val="FF0000"/>
                </a:solidFill>
                <a:latin typeface="Times New Roman" pitchFamily="18" charset="0"/>
              </a:rPr>
              <a:t>××</a:t>
            </a:r>
            <a:r>
              <a:rPr lang="zh-CN" altLang="en-US" u="sng">
                <a:solidFill>
                  <a:srgbClr val="FF0000"/>
                </a:solidFill>
                <a:latin typeface="Times New Roman" pitchFamily="18" charset="0"/>
                <a:ea typeface="宋体" pitchFamily="2" charset="-122"/>
              </a:rPr>
              <a:t>中学校团委的宣传委员</a:t>
            </a:r>
            <a:r>
              <a:rPr lang="en-US" altLang="zh-CN" u="sng">
                <a:solidFill>
                  <a:srgbClr val="FF0000"/>
                </a:solidFill>
                <a:latin typeface="Times New Roman" pitchFamily="18" charset="0"/>
              </a:rPr>
              <a:t>×××</a:t>
            </a:r>
            <a:r>
              <a:rPr lang="zh-CN" altLang="en-US" u="sng">
                <a:solidFill>
                  <a:srgbClr val="FF0000"/>
                </a:solidFill>
                <a:latin typeface="Times New Roman" pitchFamily="18" charset="0"/>
                <a:ea typeface="宋体" pitchFamily="2" charset="-122"/>
              </a:rPr>
              <a:t>。我们学校准备</a:t>
            </a:r>
            <a:r>
              <a:rPr lang="en-US" altLang="zh-CN" u="sng">
                <a:solidFill>
                  <a:srgbClr val="FF0000"/>
                </a:solidFill>
                <a:latin typeface="Times New Roman" pitchFamily="18" charset="0"/>
              </a:rPr>
              <a:t>6</a:t>
            </a:r>
            <a:r>
              <a:rPr lang="zh-CN" altLang="en-US" u="sng">
                <a:solidFill>
                  <a:srgbClr val="FF0000"/>
                </a:solidFill>
                <a:latin typeface="Times New Roman" pitchFamily="18" charset="0"/>
                <a:ea typeface="宋体" pitchFamily="2" charset="-122"/>
              </a:rPr>
              <a:t>月</a:t>
            </a:r>
            <a:r>
              <a:rPr lang="en-US" altLang="zh-CN" u="sng">
                <a:solidFill>
                  <a:srgbClr val="FF0000"/>
                </a:solidFill>
                <a:latin typeface="Times New Roman" pitchFamily="18" charset="0"/>
              </a:rPr>
              <a:t>30</a:t>
            </a:r>
            <a:r>
              <a:rPr lang="zh-CN" altLang="en-US" u="sng">
                <a:solidFill>
                  <a:srgbClr val="FF0000"/>
                </a:solidFill>
                <a:latin typeface="Times New Roman" pitchFamily="18" charset="0"/>
                <a:ea typeface="宋体" pitchFamily="2" charset="-122"/>
              </a:rPr>
              <a:t>日晚</a:t>
            </a:r>
            <a:r>
              <a:rPr lang="en-US" altLang="zh-CN" u="sng">
                <a:solidFill>
                  <a:srgbClr val="FF0000"/>
                </a:solidFill>
                <a:latin typeface="Times New Roman" pitchFamily="18" charset="0"/>
              </a:rPr>
              <a:t>7</a:t>
            </a:r>
            <a:r>
              <a:rPr lang="zh-CN" altLang="en-US" u="sng">
                <a:solidFill>
                  <a:srgbClr val="FF0000"/>
                </a:solidFill>
                <a:latin typeface="Times New Roman" pitchFamily="18" charset="0"/>
                <a:ea typeface="宋体" pitchFamily="2" charset="-122"/>
              </a:rPr>
              <a:t>点在学校大礼堂举办以“青春献给党”为主题的诗歌朗诵会，特邀请您参加并做指导。您看行吗？</a:t>
            </a:r>
            <a:endParaRPr lang="zh-CN" altLang="en-US" u="sng">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7409">
                                            <p:txEl>
                                              <p:pRg st="1" end="1"/>
                                            </p:txEl>
                                          </p:spTgt>
                                        </p:tgtEl>
                                        <p:attrNameLst>
                                          <p:attrName>style.visibility</p:attrName>
                                        </p:attrNameLst>
                                      </p:cBhvr>
                                      <p:to>
                                        <p:strVal val="visible"/>
                                      </p:to>
                                    </p:set>
                                    <p:anim calcmode="lin" valueType="num">
                                      <p:cBhvr additive="base">
                                        <p:cTn id="7" dur="500" fill="hold"/>
                                        <p:tgtEl>
                                          <p:spTgt spid="1740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0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矩形 502785"/>
          <p:cNvSpPr/>
          <p:nvPr/>
        </p:nvSpPr>
        <p:spPr>
          <a:xfrm>
            <a:off x="457200" y="857250"/>
            <a:ext cx="11134725" cy="504983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．经过小楠手抄报的宣传，同学们对“精准扶贫”颇感兴趣，想为更多村落的发展献计献策。请选择一个村落，给县长写一封建议书。要求：写明建议原因，提出合理建议，</a:t>
            </a:r>
            <a:r>
              <a:rPr lang="en-US" altLang="zh-CN">
                <a:solidFill>
                  <a:srgbClr val="000000"/>
                </a:solidFill>
                <a:latin typeface="Times New Roman" pitchFamily="18" charset="0"/>
              </a:rPr>
              <a:t>150</a:t>
            </a:r>
            <a:r>
              <a:rPr lang="zh-CN" altLang="en-US">
                <a:solidFill>
                  <a:srgbClr val="000000"/>
                </a:solidFill>
                <a:latin typeface="Times New Roman" pitchFamily="18" charset="0"/>
                <a:ea typeface="宋体" pitchFamily="2" charset="-122"/>
              </a:rPr>
              <a:t>字左右。</a:t>
            </a:r>
          </a:p>
          <a:p>
            <a:pPr marL="0" lvl="0" indent="355600" defTabSz="1219200">
              <a:lnSpc>
                <a:spcPct val="150000"/>
              </a:lnSpc>
            </a:pPr>
            <a:r>
              <a:rPr lang="en-US" altLang="zh-CN">
                <a:solidFill>
                  <a:srgbClr val="000000"/>
                </a:solidFill>
                <a:latin typeface="Times New Roman" pitchFamily="18" charset="0"/>
              </a:rPr>
              <a:t>A</a:t>
            </a:r>
            <a:r>
              <a:rPr lang="zh-CN" altLang="en-US">
                <a:solidFill>
                  <a:srgbClr val="000000"/>
                </a:solidFill>
                <a:latin typeface="Times New Roman" pitchFamily="18" charset="0"/>
                <a:ea typeface="宋体" pitchFamily="2" charset="-122"/>
              </a:rPr>
              <a:t>村：几乎家家户户都在田间养鸡养鸭，禽蛋产出较多，村民们自己食用绰绰有余。</a:t>
            </a:r>
          </a:p>
          <a:p>
            <a:pPr marL="0" lvl="0" indent="355600" defTabSz="1219200">
              <a:lnSpc>
                <a:spcPct val="150000"/>
              </a:lnSpc>
            </a:pPr>
            <a:r>
              <a:rPr lang="en-US" altLang="zh-CN">
                <a:solidFill>
                  <a:srgbClr val="000000"/>
                </a:solidFill>
                <a:latin typeface="Times New Roman" pitchFamily="18" charset="0"/>
              </a:rPr>
              <a:t>B</a:t>
            </a:r>
            <a:r>
              <a:rPr lang="zh-CN" altLang="en-US">
                <a:solidFill>
                  <a:srgbClr val="000000"/>
                </a:solidFill>
                <a:latin typeface="Times New Roman" pitchFamily="18" charset="0"/>
                <a:ea typeface="宋体" pitchFamily="2" charset="-122"/>
              </a:rPr>
              <a:t>村：该村是旅游点，大部分村民种植橘树，但橘子产量不高，品质也时好时差。</a:t>
            </a:r>
          </a:p>
          <a:p>
            <a:pPr marL="0" lvl="0" indent="355600" defTabSz="1219200">
              <a:lnSpc>
                <a:spcPct val="150000"/>
              </a:lnSpc>
            </a:pPr>
            <a:r>
              <a:rPr lang="en-US" altLang="zh-CN">
                <a:solidFill>
                  <a:srgbClr val="000000"/>
                </a:solidFill>
                <a:latin typeface="Times New Roman" pitchFamily="18" charset="0"/>
              </a:rPr>
              <a:t>C</a:t>
            </a:r>
            <a:r>
              <a:rPr lang="zh-CN" altLang="en-US">
                <a:solidFill>
                  <a:srgbClr val="000000"/>
                </a:solidFill>
                <a:latin typeface="Times New Roman" pitchFamily="18" charset="0"/>
                <a:ea typeface="宋体" pitchFamily="2" charset="-122"/>
              </a:rPr>
              <a:t>村：村民自种黄豆，但产量不高；大部分农妇能自制豆浆、豆腐，口感十分好。</a:t>
            </a:r>
            <a:endParaRPr lang="zh-CN" altLang="en-US" u="sng">
              <a:solidFill>
                <a:srgbClr val="000000"/>
              </a:solidFill>
              <a:latin typeface="Times New Roman" pitchFamily="18" charset="0"/>
              <a:ea typeface="Times New Roman" pitchFamily="18" charset="0"/>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矩形 503809"/>
          <p:cNvSpPr/>
          <p:nvPr/>
        </p:nvSpPr>
        <p:spPr>
          <a:xfrm>
            <a:off x="431800" y="593725"/>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algn="ctr" defTabSz="1219200">
              <a:lnSpc>
                <a:spcPct val="150000"/>
              </a:lnSpc>
            </a:pPr>
            <a:r>
              <a:rPr lang="en-US" altLang="zh-CN">
                <a:solidFill>
                  <a:srgbClr val="000000"/>
                </a:solidFill>
                <a:latin typeface="Times New Roman" pitchFamily="18" charset="0"/>
              </a:rPr>
              <a:t>___</a:t>
            </a:r>
            <a:r>
              <a:rPr lang="zh-CN" altLang="en-US">
                <a:solidFill>
                  <a:srgbClr val="000000"/>
                </a:solidFill>
                <a:latin typeface="Times New Roman" pitchFamily="18" charset="0"/>
                <a:ea typeface="宋体" pitchFamily="2" charset="-122"/>
              </a:rPr>
              <a:t>村“精准扶贫”建议书</a:t>
            </a:r>
          </a:p>
          <a:p>
            <a:pPr marL="0" lvl="0" indent="355600" defTabSz="1219200">
              <a:lnSpc>
                <a:spcPct val="150000"/>
              </a:lnSpc>
            </a:pPr>
            <a:r>
              <a:rPr lang="zh-CN" altLang="en-US">
                <a:solidFill>
                  <a:srgbClr val="000000"/>
                </a:solidFill>
                <a:latin typeface="Times New Roman" pitchFamily="18" charset="0"/>
                <a:ea typeface="宋体" pitchFamily="2" charset="-122"/>
              </a:rPr>
              <a:t>尊敬的县长：</a:t>
            </a:r>
          </a:p>
          <a:p>
            <a:pPr marL="0" lvl="0" indent="355600" defTabSz="1219200">
              <a:lnSpc>
                <a:spcPct val="150000"/>
              </a:lnSpc>
            </a:pPr>
            <a:r>
              <a:rPr lang="zh-CN" altLang="en-US">
                <a:solidFill>
                  <a:srgbClr val="000000"/>
                </a:solidFill>
                <a:latin typeface="Times New Roman" pitchFamily="18" charset="0"/>
                <a:ea typeface="宋体" pitchFamily="2" charset="-122"/>
              </a:rPr>
              <a:t>您好！</a:t>
            </a:r>
            <a:r>
              <a:rPr lang="en-US" altLang="zh-CN">
                <a:solidFill>
                  <a:srgbClr val="000000"/>
                </a:solidFill>
                <a:latin typeface="Times New Roman" pitchFamily="18" charset="0"/>
              </a:rPr>
              <a:t>_______________________________________________________________</a:t>
            </a:r>
          </a:p>
          <a:p>
            <a:pPr marL="0" lvl="0" indent="355600" algn="r" defTabSz="1219200">
              <a:lnSpc>
                <a:spcPct val="150000"/>
              </a:lnSpc>
            </a:pPr>
            <a:r>
              <a:rPr lang="en-US" altLang="zh-CN">
                <a:solidFill>
                  <a:srgbClr val="000000"/>
                </a:solidFill>
                <a:latin typeface="Times New Roman" pitchFamily="18" charset="0"/>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r>
              <a:rPr lang="zh-CN" altLang="en-US">
                <a:solidFill>
                  <a:srgbClr val="000000"/>
                </a:solidFill>
                <a:latin typeface="Times New Roman" pitchFamily="18" charset="0"/>
                <a:ea typeface="宋体" pitchFamily="2" charset="-122"/>
              </a:rPr>
              <a:t>建议人：</a:t>
            </a:r>
            <a:r>
              <a:rPr lang="en-US" altLang="zh-CN">
                <a:solidFill>
                  <a:srgbClr val="000000"/>
                </a:solidFill>
                <a:latin typeface="Times New Roman" pitchFamily="18" charset="0"/>
              </a:rPr>
              <a:t>×××</a:t>
            </a:r>
          </a:p>
          <a:p>
            <a:pPr marL="0" lvl="0" indent="355600" algn="r" defTabSz="1219200">
              <a:lnSpc>
                <a:spcPct val="150000"/>
              </a:lnSpc>
            </a:pPr>
            <a:r>
              <a:rPr lang="en-US" altLang="zh-CN">
                <a:solidFill>
                  <a:srgbClr val="000000"/>
                </a:solidFill>
                <a:latin typeface="Times New Roman" pitchFamily="18" charset="0"/>
              </a:rPr>
              <a:t>2022</a:t>
            </a:r>
            <a:r>
              <a:rPr lang="zh-CN" altLang="en-US">
                <a:solidFill>
                  <a:srgbClr val="000000"/>
                </a:solidFill>
                <a:latin typeface="Times New Roman" pitchFamily="18" charset="0"/>
                <a:ea typeface="宋体" pitchFamily="2" charset="-122"/>
              </a:rPr>
              <a:t>年</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月</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日</a:t>
            </a:r>
            <a:endParaRPr lang="zh-CN" altLang="en-US">
              <a:solidFill>
                <a:srgbClr val="000000"/>
              </a:solidFill>
              <a:latin typeface="Times New Roman" pitchFamily="18" charset="0"/>
              <a:ea typeface="Times New Roman" pitchFamily="18" charset="0"/>
            </a:endParaRPr>
          </a:p>
        </p:txBody>
      </p:sp>
      <p:sp>
        <p:nvSpPr>
          <p:cNvPr id="64514" name="矩形 503810"/>
          <p:cNvSpPr/>
          <p:nvPr/>
        </p:nvSpPr>
        <p:spPr>
          <a:xfrm>
            <a:off x="4548188" y="762000"/>
            <a:ext cx="404812"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en-US" altLang="zh-CN">
                <a:solidFill>
                  <a:srgbClr val="FF0000"/>
                </a:solidFill>
                <a:latin typeface="Times New Roman" pitchFamily="18" charset="0"/>
              </a:rPr>
              <a:t>C</a:t>
            </a:r>
          </a:p>
        </p:txBody>
      </p:sp>
      <p:sp>
        <p:nvSpPr>
          <p:cNvPr id="64515" name="矩形 503811"/>
          <p:cNvSpPr/>
          <p:nvPr/>
        </p:nvSpPr>
        <p:spPr>
          <a:xfrm>
            <a:off x="1752600" y="1828800"/>
            <a:ext cx="9680575" cy="457200"/>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lvl="0"/>
            <a:r>
              <a:rPr lang="zh-CN" altLang="en-US">
                <a:solidFill>
                  <a:srgbClr val="FF0000"/>
                </a:solidFill>
                <a:latin typeface="Times New Roman" pitchFamily="18" charset="0"/>
                <a:ea typeface="宋体" pitchFamily="2" charset="-122"/>
              </a:rPr>
              <a:t>我和同学们因看到“精准扶贫”在我国取得可喜的成绩，便跃跃欲试，想</a:t>
            </a:r>
          </a:p>
        </p:txBody>
      </p:sp>
      <p:sp>
        <p:nvSpPr>
          <p:cNvPr id="64516" name="矩形 503812"/>
          <p:cNvSpPr/>
          <p:nvPr/>
        </p:nvSpPr>
        <p:spPr>
          <a:xfrm>
            <a:off x="457200" y="2246313"/>
            <a:ext cx="11134725" cy="2859087"/>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a:solidFill>
                  <a:srgbClr val="FF0000"/>
                </a:solidFill>
                <a:latin typeface="Times New Roman" pitchFamily="18" charset="0"/>
                <a:ea typeface="宋体" pitchFamily="2" charset="-122"/>
              </a:rPr>
              <a:t>借“精准扶贫”为家乡的发展出一点力。据我们了解：</a:t>
            </a:r>
            <a:r>
              <a:rPr lang="en-US" altLang="zh-CN">
                <a:solidFill>
                  <a:srgbClr val="FF0000"/>
                </a:solidFill>
                <a:latin typeface="Times New Roman" pitchFamily="18" charset="0"/>
              </a:rPr>
              <a:t>C</a:t>
            </a:r>
            <a:r>
              <a:rPr lang="zh-CN" altLang="en-US">
                <a:solidFill>
                  <a:srgbClr val="FF0000"/>
                </a:solidFill>
                <a:latin typeface="Times New Roman" pitchFamily="18" charset="0"/>
                <a:ea typeface="宋体" pitchFamily="2" charset="-122"/>
              </a:rPr>
              <a:t>村村民自种黄豆，但产量不高；大部分农妇能自制豆浆、豆腐，且口感十分好。为使该村能更好地发展，我们诚恳地建议：</a:t>
            </a:r>
            <a:r>
              <a:rPr lang="en-US" altLang="zh-CN">
                <a:solidFill>
                  <a:srgbClr val="FF0000"/>
                </a:solidFill>
                <a:latin typeface="Times New Roman" pitchFamily="18" charset="0"/>
              </a:rPr>
              <a:t>1.</a:t>
            </a:r>
            <a:r>
              <a:rPr lang="zh-CN" altLang="en-US">
                <a:solidFill>
                  <a:srgbClr val="FF0000"/>
                </a:solidFill>
                <a:latin typeface="Times New Roman" pitchFamily="18" charset="0"/>
                <a:ea typeface="宋体" pitchFamily="2" charset="-122"/>
              </a:rPr>
              <a:t>邀请农业专家帮助提高村民们种植黄豆的技术，增加产量。</a:t>
            </a:r>
            <a:r>
              <a:rPr lang="en-US" altLang="zh-CN">
                <a:solidFill>
                  <a:srgbClr val="FF0000"/>
                </a:solidFill>
                <a:latin typeface="Times New Roman" pitchFamily="18" charset="0"/>
              </a:rPr>
              <a:t>2.</a:t>
            </a:r>
            <a:r>
              <a:rPr lang="zh-CN" altLang="en-US">
                <a:solidFill>
                  <a:srgbClr val="FF0000"/>
                </a:solidFill>
                <a:latin typeface="Times New Roman" pitchFamily="18" charset="0"/>
                <a:ea typeface="宋体" pitchFamily="2" charset="-122"/>
              </a:rPr>
              <a:t>政府助村民创立豆制品品牌，提高本村豆制品的知名度。</a:t>
            </a:r>
            <a:r>
              <a:rPr lang="en-US" altLang="zh-CN">
                <a:solidFill>
                  <a:srgbClr val="FF0000"/>
                </a:solidFill>
                <a:latin typeface="Times New Roman" pitchFamily="18" charset="0"/>
              </a:rPr>
              <a:t>3.</a:t>
            </a:r>
            <a:r>
              <a:rPr lang="zh-CN" altLang="en-US">
                <a:solidFill>
                  <a:srgbClr val="FF0000"/>
                </a:solidFill>
                <a:latin typeface="Times New Roman" pitchFamily="18" charset="0"/>
                <a:ea typeface="宋体" pitchFamily="2" charset="-122"/>
              </a:rPr>
              <a:t>发挥该村农妇们的优势，让她们照顾家庭时能有额外收入。</a:t>
            </a:r>
            <a:r>
              <a:rPr lang="en-US" altLang="zh-CN">
                <a:solidFill>
                  <a:srgbClr val="FF0000"/>
                </a:solidFill>
                <a:latin typeface="Times New Roman" pitchFamily="18" charset="0"/>
              </a:rPr>
              <a:t>(</a:t>
            </a:r>
            <a:r>
              <a:rPr lang="zh-CN" altLang="en-US">
                <a:solidFill>
                  <a:srgbClr val="FF0000"/>
                </a:solidFill>
                <a:latin typeface="Times New Roman" pitchFamily="18" charset="0"/>
                <a:ea typeface="宋体" pitchFamily="2" charset="-122"/>
              </a:rPr>
              <a:t>任选一个村，所提建议合理可行即可</a:t>
            </a:r>
            <a:r>
              <a:rPr lang="en-US" altLang="zh-CN">
                <a:solidFill>
                  <a:srgbClr val="FF0000"/>
                </a:solidFill>
                <a:latin typeface="Times New Roman" pitchFamily="18" charset="0"/>
              </a:rPr>
              <a:t>)</a:t>
            </a:r>
            <a:endParaRPr lang="en-US" altLang="zh-CN">
              <a:solidFill>
                <a:srgbClr val="FF0000"/>
              </a:solidFill>
              <a:latin typeface="Times New Roman" pitchFamily="18" charset="0"/>
              <a:ea typeface="Times New Roman" pitchFamily="18" charset="0"/>
            </a:endParaRPr>
          </a:p>
        </p:txBody>
      </p:sp>
      <p:pic>
        <p:nvPicPr>
          <p:cNvPr id="64517" name="New picture"/>
          <p:cNvPicPr/>
          <p:nvPr/>
        </p:nvPicPr>
        <p:blipFill>
          <a:blip r:embed="rId2"/>
          <a:stretch>
            <a:fillRect/>
          </a:stretch>
        </p:blipFill>
        <p:spPr>
          <a:xfrm>
            <a:off x="12026900" y="10998200"/>
            <a:ext cx="3175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4"/>
                                        </p:tgtEl>
                                        <p:attrNameLst>
                                          <p:attrName>style.visibility</p:attrName>
                                        </p:attrNameLst>
                                      </p:cBhvr>
                                      <p:to>
                                        <p:strVal val="visible"/>
                                      </p:to>
                                    </p:set>
                                    <p:anim calcmode="lin" valueType="num">
                                      <p:cBhvr additive="base">
                                        <p:cTn id="7" dur="500" fill="hold"/>
                                        <p:tgtEl>
                                          <p:spTgt spid="64514"/>
                                        </p:tgtEl>
                                        <p:attrNameLst>
                                          <p:attrName>ppt_x</p:attrName>
                                        </p:attrNameLst>
                                      </p:cBhvr>
                                      <p:tavLst>
                                        <p:tav tm="0">
                                          <p:val>
                                            <p:strVal val="#ppt_x"/>
                                          </p:val>
                                        </p:tav>
                                        <p:tav tm="100000">
                                          <p:val>
                                            <p:strVal val="#ppt_x"/>
                                          </p:val>
                                        </p:tav>
                                      </p:tavLst>
                                    </p:anim>
                                    <p:anim calcmode="lin" valueType="num">
                                      <p:cBhvr additive="base">
                                        <p:cTn id="8" dur="500" fill="hold"/>
                                        <p:tgtEl>
                                          <p:spTgt spid="645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515"/>
                                        </p:tgtEl>
                                        <p:attrNameLst>
                                          <p:attrName>style.visibility</p:attrName>
                                        </p:attrNameLst>
                                      </p:cBhvr>
                                      <p:to>
                                        <p:strVal val="visible"/>
                                      </p:to>
                                    </p:set>
                                    <p:anim calcmode="lin" valueType="num">
                                      <p:cBhvr additive="base">
                                        <p:cTn id="13" dur="500" fill="hold"/>
                                        <p:tgtEl>
                                          <p:spTgt spid="64515"/>
                                        </p:tgtEl>
                                        <p:attrNameLst>
                                          <p:attrName>ppt_x</p:attrName>
                                        </p:attrNameLst>
                                      </p:cBhvr>
                                      <p:tavLst>
                                        <p:tav tm="0">
                                          <p:val>
                                            <p:strVal val="#ppt_x"/>
                                          </p:val>
                                        </p:tav>
                                        <p:tav tm="100000">
                                          <p:val>
                                            <p:strVal val="#ppt_x"/>
                                          </p:val>
                                        </p:tav>
                                      </p:tavLst>
                                    </p:anim>
                                    <p:anim calcmode="lin" valueType="num">
                                      <p:cBhvr additive="base">
                                        <p:cTn id="14" dur="500" fill="hold"/>
                                        <p:tgtEl>
                                          <p:spTgt spid="6451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4516"/>
                                        </p:tgtEl>
                                        <p:attrNameLst>
                                          <p:attrName>style.visibility</p:attrName>
                                        </p:attrNameLst>
                                      </p:cBhvr>
                                      <p:to>
                                        <p:strVal val="visible"/>
                                      </p:to>
                                    </p:set>
                                    <p:anim calcmode="lin" valueType="num">
                                      <p:cBhvr additive="base">
                                        <p:cTn id="17" dur="500" fill="hold"/>
                                        <p:tgtEl>
                                          <p:spTgt spid="64516"/>
                                        </p:tgtEl>
                                        <p:attrNameLst>
                                          <p:attrName>ppt_x</p:attrName>
                                        </p:attrNameLst>
                                      </p:cBhvr>
                                      <p:tavLst>
                                        <p:tav tm="0">
                                          <p:val>
                                            <p:strVal val="#ppt_x"/>
                                          </p:val>
                                        </p:tav>
                                        <p:tav tm="100000">
                                          <p:val>
                                            <p:strVal val="#ppt_x"/>
                                          </p:val>
                                        </p:tav>
                                      </p:tavLst>
                                    </p:anim>
                                    <p:anim calcmode="lin" valueType="num">
                                      <p:cBhvr additive="base">
                                        <p:cTn id="18" dur="500" fill="hold"/>
                                        <p:tgtEl>
                                          <p:spTgt spid="645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p:bldP spid="64515" grpId="0"/>
      <p:bldP spid="645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矩形 457729"/>
          <p:cNvSpPr/>
          <p:nvPr/>
        </p:nvSpPr>
        <p:spPr>
          <a:xfrm>
            <a:off x="431800" y="1955800"/>
            <a:ext cx="11134725" cy="2859088"/>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a:solidFill>
                  <a:srgbClr val="000000"/>
                </a:solidFill>
                <a:latin typeface="Times New Roman" pitchFamily="18" charset="0"/>
                <a:ea typeface="宋体" pitchFamily="2" charset="-122"/>
              </a:rPr>
              <a:t>二、语言运用。</a:t>
            </a:r>
          </a:p>
          <a:p>
            <a:pPr marL="0" lvl="0" indent="355600"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a:t>
            </a:r>
            <a:r>
              <a:rPr lang="en-US" altLang="zh-CN">
                <a:solidFill>
                  <a:srgbClr val="000000"/>
                </a:solidFill>
                <a:latin typeface="Times New Roman" pitchFamily="18" charset="0"/>
              </a:rPr>
              <a:t>2022</a:t>
            </a:r>
            <a:r>
              <a:rPr lang="zh-CN" altLang="en-US">
                <a:solidFill>
                  <a:srgbClr val="000000"/>
                </a:solidFill>
                <a:latin typeface="Times New Roman" pitchFamily="18" charset="0"/>
                <a:ea typeface="宋体" pitchFamily="2" charset="-122"/>
              </a:rPr>
              <a:t>年</a:t>
            </a:r>
            <a:r>
              <a:rPr lang="en-US" altLang="zh-CN">
                <a:solidFill>
                  <a:srgbClr val="000000"/>
                </a:solidFill>
                <a:latin typeface="Times New Roman" pitchFamily="18" charset="0"/>
              </a:rPr>
              <a:t>4</a:t>
            </a:r>
            <a:r>
              <a:rPr lang="zh-CN" altLang="en-US">
                <a:solidFill>
                  <a:srgbClr val="000000"/>
                </a:solidFill>
                <a:latin typeface="Times New Roman" pitchFamily="18" charset="0"/>
                <a:ea typeface="宋体" pitchFamily="2" charset="-122"/>
              </a:rPr>
              <a:t>月</a:t>
            </a:r>
            <a:r>
              <a:rPr lang="en-US" altLang="zh-CN">
                <a:solidFill>
                  <a:srgbClr val="000000"/>
                </a:solidFill>
                <a:latin typeface="Times New Roman" pitchFamily="18" charset="0"/>
              </a:rPr>
              <a:t>22</a:t>
            </a:r>
            <a:r>
              <a:rPr lang="zh-CN" altLang="en-US">
                <a:solidFill>
                  <a:srgbClr val="000000"/>
                </a:solidFill>
                <a:latin typeface="Times New Roman" pitchFamily="18" charset="0"/>
                <a:ea typeface="宋体" pitchFamily="2" charset="-122"/>
              </a:rPr>
              <a:t>日是第</a:t>
            </a:r>
            <a:r>
              <a:rPr lang="en-US" altLang="zh-CN">
                <a:solidFill>
                  <a:srgbClr val="000000"/>
                </a:solidFill>
                <a:latin typeface="Times New Roman" pitchFamily="18" charset="0"/>
              </a:rPr>
              <a:t>53</a:t>
            </a:r>
            <a:r>
              <a:rPr lang="zh-CN" altLang="en-US">
                <a:solidFill>
                  <a:srgbClr val="000000"/>
                </a:solidFill>
                <a:latin typeface="Times New Roman" pitchFamily="18" charset="0"/>
                <a:ea typeface="宋体" pitchFamily="2" charset="-122"/>
              </a:rPr>
              <a:t>个世界地球日，为增强人们的环保意识，倡导简约适度、绿色低碳的生活方式，某市正准备就“倡导低碳生活”开展宣传活动，请你为这次活动写两条宣传标语。</a:t>
            </a:r>
            <a:endParaRPr lang="zh-CN" altLang="en-US" u="sng">
              <a:solidFill>
                <a:srgbClr val="000000"/>
              </a:solidFill>
              <a:latin typeface="Times New Roman" pitchFamily="18" charset="0"/>
              <a:ea typeface="宋体" pitchFamily="2" charset="-122"/>
            </a:endParaRPr>
          </a:p>
          <a:p>
            <a:pPr marL="0" lvl="0" indent="355600" defTabSz="1219200">
              <a:lnSpc>
                <a:spcPct val="150000"/>
              </a:lnSpc>
            </a:pPr>
            <a:r>
              <a:rPr lang="zh-CN" altLang="en-US" u="sng">
                <a:solidFill>
                  <a:srgbClr val="FF0000"/>
                </a:solidFill>
                <a:latin typeface="Times New Roman" pitchFamily="18" charset="0"/>
                <a:ea typeface="宋体" pitchFamily="2" charset="-122"/>
              </a:rPr>
              <a:t>示例：</a:t>
            </a:r>
            <a:r>
              <a:rPr lang="en-US" altLang="zh-CN" u="sng">
                <a:solidFill>
                  <a:srgbClr val="FF0000"/>
                </a:solidFill>
                <a:latin typeface="Times New Roman" pitchFamily="18" charset="0"/>
              </a:rPr>
              <a:t>①</a:t>
            </a:r>
            <a:r>
              <a:rPr lang="zh-CN" altLang="en-US" u="sng">
                <a:solidFill>
                  <a:srgbClr val="FF0000"/>
                </a:solidFill>
                <a:latin typeface="Times New Roman" pitchFamily="18" charset="0"/>
                <a:ea typeface="宋体" pitchFamily="2" charset="-122"/>
              </a:rPr>
              <a:t>建设生态文明，倡导低碳生活；</a:t>
            </a:r>
            <a:r>
              <a:rPr lang="en-US" altLang="zh-CN" u="sng">
                <a:solidFill>
                  <a:srgbClr val="FF0000"/>
                </a:solidFill>
                <a:latin typeface="Times New Roman" pitchFamily="18" charset="0"/>
              </a:rPr>
              <a:t>②</a:t>
            </a:r>
            <a:r>
              <a:rPr lang="zh-CN" altLang="en-US" u="sng">
                <a:solidFill>
                  <a:srgbClr val="FF0000"/>
                </a:solidFill>
                <a:latin typeface="Times New Roman" pitchFamily="18" charset="0"/>
                <a:ea typeface="宋体" pitchFamily="2" charset="-122"/>
              </a:rPr>
              <a:t>树立低碳理念，创建绿色家园。</a:t>
            </a:r>
            <a:endParaRPr lang="zh-CN" altLang="en-US" u="sng">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8433">
                                            <p:txEl>
                                              <p:pRg st="2" end="2"/>
                                            </p:txEl>
                                          </p:spTgt>
                                        </p:tgtEl>
                                        <p:attrNameLst>
                                          <p:attrName>style.visibility</p:attrName>
                                        </p:attrNameLst>
                                      </p:cBhvr>
                                      <p:to>
                                        <p:strVal val="visible"/>
                                      </p:to>
                                    </p:set>
                                    <p:anim calcmode="lin" valueType="num">
                                      <p:cBhvr additive="base">
                                        <p:cTn id="7" dur="500" fill="hold"/>
                                        <p:tgtEl>
                                          <p:spTgt spid="1843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矩形 458753"/>
          <p:cNvSpPr/>
          <p:nvPr/>
        </p:nvSpPr>
        <p:spPr>
          <a:xfrm>
            <a:off x="431800" y="592138"/>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2</a:t>
            </a:r>
            <a:r>
              <a:rPr lang="zh-CN" altLang="en-US">
                <a:solidFill>
                  <a:srgbClr val="000000"/>
                </a:solidFill>
                <a:latin typeface="Times New Roman" pitchFamily="18" charset="0"/>
                <a:ea typeface="宋体" pitchFamily="2" charset="-122"/>
              </a:rPr>
              <a:t>．下表是某学校对学生进行“低碳生活方式”了解程度的调查表。请根据调查结果，用简洁的语言概括图表中的信息。</a:t>
            </a:r>
            <a:endParaRPr lang="zh-CN" altLang="en-US" u="sng">
              <a:solidFill>
                <a:srgbClr val="000000"/>
              </a:solidFill>
              <a:latin typeface="Times New Roman" pitchFamily="18" charset="0"/>
              <a:ea typeface="宋体" pitchFamily="2" charset="-122"/>
            </a:endParaRPr>
          </a:p>
          <a:p>
            <a:pPr marL="0" lvl="0" indent="355600" defTabSz="1219200">
              <a:lnSpc>
                <a:spcPct val="150000"/>
              </a:lnSpc>
            </a:pPr>
            <a:endParaRPr lang="zh-CN" altLang="en-US" u="sng">
              <a:solidFill>
                <a:srgbClr val="000000"/>
              </a:solidFill>
              <a:latin typeface="Times New Roman" pitchFamily="18" charset="0"/>
              <a:ea typeface="宋体" pitchFamily="2" charset="-122"/>
            </a:endParaRPr>
          </a:p>
          <a:p>
            <a:pPr marL="0" lvl="0" indent="355600" defTabSz="1219200">
              <a:lnSpc>
                <a:spcPct val="150000"/>
              </a:lnSpc>
            </a:pPr>
            <a:endParaRPr lang="zh-CN" altLang="en-US" u="sng">
              <a:solidFill>
                <a:srgbClr val="000000"/>
              </a:solidFill>
              <a:latin typeface="Times New Roman" pitchFamily="18" charset="0"/>
              <a:ea typeface="宋体" pitchFamily="2" charset="-122"/>
            </a:endParaRPr>
          </a:p>
          <a:p>
            <a:pPr marL="0" lvl="0" indent="355600" defTabSz="1219200">
              <a:lnSpc>
                <a:spcPct val="150000"/>
              </a:lnSpc>
            </a:pPr>
            <a:endParaRPr lang="zh-CN" altLang="en-US" u="sng">
              <a:solidFill>
                <a:srgbClr val="000000"/>
              </a:solidFill>
              <a:latin typeface="Times New Roman" pitchFamily="18" charset="0"/>
              <a:ea typeface="宋体" pitchFamily="2" charset="-122"/>
            </a:endParaRPr>
          </a:p>
          <a:p>
            <a:pPr marL="0" lvl="0" indent="355600" defTabSz="1219200">
              <a:lnSpc>
                <a:spcPct val="150000"/>
              </a:lnSpc>
            </a:pPr>
            <a:endParaRPr lang="zh-CN" altLang="en-US" u="sng">
              <a:solidFill>
                <a:srgbClr val="000000"/>
              </a:solidFill>
              <a:latin typeface="Times New Roman" pitchFamily="18" charset="0"/>
              <a:ea typeface="宋体" pitchFamily="2" charset="-122"/>
            </a:endParaRPr>
          </a:p>
          <a:p>
            <a:pPr marL="0" lvl="0" indent="355600" defTabSz="1219200">
              <a:lnSpc>
                <a:spcPct val="150000"/>
              </a:lnSpc>
            </a:pPr>
            <a:endParaRPr lang="zh-CN" altLang="en-US" u="sng">
              <a:solidFill>
                <a:srgbClr val="000000"/>
              </a:solidFill>
              <a:latin typeface="Times New Roman" pitchFamily="18" charset="0"/>
              <a:ea typeface="宋体" pitchFamily="2" charset="-122"/>
            </a:endParaRPr>
          </a:p>
          <a:p>
            <a:pPr marL="0" lvl="0" indent="355600" defTabSz="1219200">
              <a:lnSpc>
                <a:spcPct val="150000"/>
              </a:lnSpc>
            </a:pPr>
            <a:endParaRPr lang="zh-CN" altLang="en-US" u="sng">
              <a:solidFill>
                <a:srgbClr val="000000"/>
              </a:solidFill>
              <a:latin typeface="Times New Roman" pitchFamily="18" charset="0"/>
              <a:ea typeface="宋体" pitchFamily="2" charset="-122"/>
            </a:endParaRPr>
          </a:p>
          <a:p>
            <a:pPr marL="0" lvl="0" indent="355600" defTabSz="1219200">
              <a:lnSpc>
                <a:spcPct val="150000"/>
              </a:lnSpc>
            </a:pPr>
            <a:endParaRPr lang="zh-CN" altLang="en-US" u="sng">
              <a:solidFill>
                <a:srgbClr val="000000"/>
              </a:solidFill>
              <a:latin typeface="Times New Roman" pitchFamily="18" charset="0"/>
              <a:ea typeface="宋体" pitchFamily="2" charset="-122"/>
            </a:endParaRPr>
          </a:p>
          <a:p>
            <a:pPr marL="0" lvl="0" indent="355600" defTabSz="1219200">
              <a:lnSpc>
                <a:spcPct val="150000"/>
              </a:lnSpc>
            </a:pPr>
            <a:r>
              <a:rPr lang="zh-CN" altLang="en-US" u="sng">
                <a:solidFill>
                  <a:srgbClr val="FF0000"/>
                </a:solidFill>
                <a:latin typeface="Times New Roman" pitchFamily="18" charset="0"/>
                <a:ea typeface="宋体" pitchFamily="2" charset="-122"/>
              </a:rPr>
              <a:t>大多数学生不太了解低碳生活方式。</a:t>
            </a:r>
            <a:endParaRPr lang="zh-CN" altLang="en-US" u="sng">
              <a:solidFill>
                <a:srgbClr val="FF0000"/>
              </a:solidFill>
              <a:latin typeface="Times New Roman" pitchFamily="18" charset="0"/>
              <a:ea typeface="Times New Roman" pitchFamily="18" charset="0"/>
            </a:endParaRPr>
          </a:p>
        </p:txBody>
      </p:sp>
      <p:pic>
        <p:nvPicPr>
          <p:cNvPr id="19458" name="图片 458754" descr="C:/Users/Administrator/Desktop/（作业课件）中考精英总复习语文/第四部分 语言运用/Z48.TIF"/>
          <p:cNvPicPr>
            <a:picLocks noChangeAspect="1"/>
          </p:cNvPicPr>
          <p:nvPr/>
        </p:nvPicPr>
        <p:blipFill>
          <a:blip r:embed="rId2"/>
          <a:stretch>
            <a:fillRect/>
          </a:stretch>
        </p:blipFill>
        <p:spPr>
          <a:xfrm>
            <a:off x="609600" y="2057400"/>
            <a:ext cx="6165850" cy="3444875"/>
          </a:xfrm>
          <a:prstGeom prst="rect">
            <a:avLst/>
          </a:prstGeom>
          <a:noFill/>
          <a:ln>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7">
                                            <p:txEl>
                                              <p:pRg st="8" end="8"/>
                                            </p:txEl>
                                          </p:spTgt>
                                        </p:tgtEl>
                                        <p:attrNameLst>
                                          <p:attrName>style.visibility</p:attrName>
                                        </p:attrNameLst>
                                      </p:cBhvr>
                                      <p:to>
                                        <p:strVal val="visible"/>
                                      </p:to>
                                    </p:set>
                                    <p:anim calcmode="lin" valueType="num">
                                      <p:cBhvr additive="base">
                                        <p:cTn id="7" dur="500" fill="hold"/>
                                        <p:tgtEl>
                                          <p:spTgt spid="19457">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矩形 459777"/>
          <p:cNvSpPr/>
          <p:nvPr/>
        </p:nvSpPr>
        <p:spPr>
          <a:xfrm>
            <a:off x="431800" y="1408113"/>
            <a:ext cx="11134725" cy="3954462"/>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en-US" altLang="zh-CN">
                <a:solidFill>
                  <a:srgbClr val="000000"/>
                </a:solidFill>
                <a:latin typeface="Times New Roman" pitchFamily="18" charset="0"/>
              </a:rPr>
              <a:t>3</a:t>
            </a:r>
            <a:r>
              <a:rPr lang="zh-CN" altLang="en-US">
                <a:solidFill>
                  <a:srgbClr val="000000"/>
                </a:solidFill>
                <a:latin typeface="Times New Roman" pitchFamily="18" charset="0"/>
                <a:ea typeface="宋体" pitchFamily="2" charset="-122"/>
              </a:rPr>
              <a:t>．班级拟召开一次以“低碳生活，我在行动”为主题的班会，大家推荐你做这次班会的主持人，请写出你的开场白。</a:t>
            </a:r>
            <a:r>
              <a:rPr lang="en-US" altLang="zh-CN">
                <a:solidFill>
                  <a:srgbClr val="000000"/>
                </a:solidFill>
                <a:latin typeface="Times New Roman" pitchFamily="18" charset="0"/>
              </a:rPr>
              <a:t>(80</a:t>
            </a:r>
            <a:r>
              <a:rPr lang="zh-CN" altLang="en-US">
                <a:solidFill>
                  <a:srgbClr val="000000"/>
                </a:solidFill>
                <a:latin typeface="Times New Roman" pitchFamily="18" charset="0"/>
                <a:ea typeface="宋体" pitchFamily="2" charset="-122"/>
              </a:rPr>
              <a:t>字左右</a:t>
            </a:r>
            <a:r>
              <a:rPr lang="en-US" altLang="zh-CN">
                <a:solidFill>
                  <a:srgbClr val="000000"/>
                </a:solidFill>
                <a:latin typeface="Times New Roman" pitchFamily="18" charset="0"/>
              </a:rPr>
              <a:t>)</a:t>
            </a:r>
            <a:endParaRPr lang="en-US" altLang="zh-CN" u="sng">
              <a:solidFill>
                <a:srgbClr val="000000"/>
              </a:solidFill>
              <a:latin typeface="Times New Roman" pitchFamily="18" charset="0"/>
            </a:endParaRPr>
          </a:p>
          <a:p>
            <a:pPr marL="0" lvl="0" indent="355600" defTabSz="1219200">
              <a:lnSpc>
                <a:spcPct val="150000"/>
              </a:lnSpc>
            </a:pPr>
            <a:r>
              <a:rPr lang="zh-CN" altLang="en-US" u="sng">
                <a:solidFill>
                  <a:srgbClr val="FF0000"/>
                </a:solidFill>
                <a:latin typeface="Times New Roman" pitchFamily="18" charset="0"/>
                <a:ea typeface="宋体" pitchFamily="2" charset="-122"/>
              </a:rPr>
              <a:t>示例：大家好，今天我们一起来倡导“低碳生活，我在行动”。低碳生活是什么呢？其实很简单，就是在我们的日常生活和学习中，最大限度降低地球能量的耗费，减少二氧化碳的排放量。低碳生活，是一种生活态度。低碳生活，代表着一种健康、自然的生活方式。现在让我们携起手来，行动起来，从身边的小事做起，为人类美好的明天共同努力。</a:t>
            </a:r>
            <a:endParaRPr lang="zh-CN" altLang="en-US" u="sng">
              <a:solidFill>
                <a:srgbClr val="FF0000"/>
              </a:solidFill>
              <a:latin typeface="Times New Roman" pitchFamily="18" charset="0"/>
              <a:ea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1">
                                            <p:txEl>
                                              <p:pRg st="1" end="1"/>
                                            </p:txEl>
                                          </p:spTgt>
                                        </p:tgtEl>
                                        <p:attrNameLst>
                                          <p:attrName>style.visibility</p:attrName>
                                        </p:attrNameLst>
                                      </p:cBhvr>
                                      <p:to>
                                        <p:strVal val="visible"/>
                                      </p:to>
                                    </p:set>
                                    <p:anim calcmode="lin" valueType="num">
                                      <p:cBhvr additive="base">
                                        <p:cTn id="7" dur="500" fill="hold"/>
                                        <p:tgtEl>
                                          <p:spTgt spid="2048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48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矩形 460801"/>
          <p:cNvSpPr/>
          <p:nvPr/>
        </p:nvSpPr>
        <p:spPr>
          <a:xfrm>
            <a:off x="431800" y="585788"/>
            <a:ext cx="11134725" cy="5597525"/>
          </a:xfrm>
          <a:prstGeom prst="rect">
            <a:avLst/>
          </a:prstGeom>
          <a:noFill/>
          <a:ln>
            <a:noFill/>
            <a:miter lim="800000"/>
          </a:ln>
        </p:spPr>
        <p:txBody>
          <a:bodyPr lIns="121890" tIns="60945" rIns="121890" bIns="60945"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2400" b="1" i="0" u="none" baseline="0">
                <a:solidFill>
                  <a:schemeClr val="tx1"/>
                </a:solidFill>
                <a:latin typeface="Times New Roman" pitchFamily="18" charset="0"/>
                <a:ea typeface="宋体" pitchFamily="2" charset="-122"/>
              </a:defRPr>
            </a:lvl5pPr>
          </a:lstStyle>
          <a:p>
            <a:pPr marL="0" lvl="0" indent="355600" defTabSz="1219200">
              <a:lnSpc>
                <a:spcPct val="150000"/>
              </a:lnSpc>
            </a:pPr>
            <a:r>
              <a:rPr lang="zh-CN" altLang="en-US">
                <a:solidFill>
                  <a:srgbClr val="000000"/>
                </a:solidFill>
                <a:latin typeface="Times New Roman" pitchFamily="18" charset="0"/>
                <a:ea typeface="宋体" pitchFamily="2" charset="-122"/>
              </a:rPr>
              <a:t>三、</a:t>
            </a:r>
            <a:r>
              <a:rPr lang="en-US" altLang="zh-CN">
                <a:solidFill>
                  <a:srgbClr val="000000"/>
                </a:solidFill>
                <a:latin typeface="Times New Roman" pitchFamily="18" charset="0"/>
              </a:rPr>
              <a:t>(2021</a:t>
            </a:r>
            <a:r>
              <a:rPr lang="zh-CN" altLang="en-US">
                <a:solidFill>
                  <a:srgbClr val="000000"/>
                </a:solidFill>
                <a:latin typeface="Times New Roman" pitchFamily="18" charset="0"/>
                <a:ea typeface="宋体" pitchFamily="2" charset="-122"/>
              </a:rPr>
              <a:t>，武威改编</a:t>
            </a:r>
            <a:r>
              <a:rPr lang="en-US" altLang="zh-CN">
                <a:solidFill>
                  <a:srgbClr val="000000"/>
                </a:solidFill>
                <a:latin typeface="Times New Roman" pitchFamily="18" charset="0"/>
              </a:rPr>
              <a:t>)</a:t>
            </a:r>
            <a:r>
              <a:rPr lang="zh-CN" altLang="en-US">
                <a:solidFill>
                  <a:srgbClr val="000000"/>
                </a:solidFill>
                <a:latin typeface="Times New Roman" pitchFamily="18" charset="0"/>
                <a:ea typeface="宋体" pitchFamily="2" charset="-122"/>
              </a:rPr>
              <a:t>中华传统节日，是历史文化长期积淀的瑰宝。中秋节，又称祭月节、仲秋节、拜月节、月亮节、团圆节等，是中国民间的传统节日。</a:t>
            </a:r>
          </a:p>
          <a:p>
            <a:pPr marL="0" lvl="0" indent="355600" defTabSz="1219200">
              <a:lnSpc>
                <a:spcPct val="150000"/>
              </a:lnSpc>
            </a:pPr>
            <a:r>
              <a:rPr lang="en-US" altLang="zh-CN">
                <a:solidFill>
                  <a:srgbClr val="000000"/>
                </a:solidFill>
                <a:latin typeface="Times New Roman" pitchFamily="18" charset="0"/>
              </a:rPr>
              <a:t>1</a:t>
            </a:r>
            <a:r>
              <a:rPr lang="zh-CN" altLang="en-US">
                <a:solidFill>
                  <a:srgbClr val="000000"/>
                </a:solidFill>
                <a:latin typeface="Times New Roman" pitchFamily="18" charset="0"/>
                <a:ea typeface="宋体" pitchFamily="2" charset="-122"/>
              </a:rPr>
              <a:t>．下面一段文字是同学们对中秋节互赠铜镜的习俗进行的解说，其语言表达有两处不妥，请找出并修改。</a:t>
            </a:r>
          </a:p>
          <a:p>
            <a:pPr marL="0" lvl="0" indent="355600" defTabSz="1219200">
              <a:lnSpc>
                <a:spcPct val="150000"/>
              </a:lnSpc>
            </a:pPr>
            <a:r>
              <a:rPr lang="en-US" altLang="zh-CN">
                <a:solidFill>
                  <a:srgbClr val="000000"/>
                </a:solidFill>
                <a:latin typeface="Times New Roman" pitchFamily="18" charset="0"/>
              </a:rPr>
              <a:t>①</a:t>
            </a:r>
            <a:r>
              <a:rPr lang="zh-CN" altLang="en-US">
                <a:solidFill>
                  <a:srgbClr val="000000"/>
                </a:solidFill>
                <a:latin typeface="Times New Roman" pitchFamily="18" charset="0"/>
                <a:ea typeface="宋体" pitchFamily="2" charset="-122"/>
              </a:rPr>
              <a:t>自古以来，中秋之夜人们钟情于赏月谈月，所以赏镜、互赠铜镜的习俗，知之者不多。</a:t>
            </a:r>
            <a:r>
              <a:rPr lang="en-US" altLang="zh-CN">
                <a:solidFill>
                  <a:srgbClr val="000000"/>
                </a:solidFill>
                <a:latin typeface="Times New Roman" pitchFamily="18" charset="0"/>
              </a:rPr>
              <a:t>②</a:t>
            </a:r>
            <a:r>
              <a:rPr lang="zh-CN" altLang="en-US">
                <a:solidFill>
                  <a:srgbClr val="000000"/>
                </a:solidFill>
                <a:latin typeface="Times New Roman" pitchFamily="18" charset="0"/>
                <a:ea typeface="宋体" pitchFamily="2" charset="-122"/>
              </a:rPr>
              <a:t>铜镜是古代用铜做的镜子，又称青铜镜，用以照面饰容，是人们不可缺少的生活用具。</a:t>
            </a:r>
            <a:r>
              <a:rPr lang="en-US" altLang="zh-CN">
                <a:solidFill>
                  <a:srgbClr val="000000"/>
                </a:solidFill>
                <a:latin typeface="Times New Roman" pitchFamily="18" charset="0"/>
              </a:rPr>
              <a:t>③</a:t>
            </a:r>
            <a:r>
              <a:rPr lang="zh-CN" altLang="en-US">
                <a:solidFill>
                  <a:srgbClr val="000000"/>
                </a:solidFill>
                <a:latin typeface="Times New Roman" pitchFamily="18" charset="0"/>
                <a:ea typeface="宋体" pitchFamily="2" charset="-122"/>
              </a:rPr>
              <a:t>除了实用，它又是制作精良、形态美观的工艺品，是我国古代文化遗产中的一颗明珠。</a:t>
            </a:r>
            <a:r>
              <a:rPr lang="en-US" altLang="zh-CN">
                <a:solidFill>
                  <a:srgbClr val="000000"/>
                </a:solidFill>
                <a:latin typeface="Times New Roman" pitchFamily="18" charset="0"/>
              </a:rPr>
              <a:t>④</a:t>
            </a:r>
            <a:r>
              <a:rPr lang="zh-CN" altLang="en-US">
                <a:solidFill>
                  <a:srgbClr val="000000"/>
                </a:solidFill>
                <a:latin typeface="Times New Roman" pitchFamily="18" charset="0"/>
                <a:ea typeface="宋体" pitchFamily="2" charset="-122"/>
              </a:rPr>
              <a:t>尤其特别是图纹华丽、铭文丰富的圆形铜镜，在我国古代还有花好月圆、吉祥富足的象征。</a:t>
            </a:r>
            <a:r>
              <a:rPr lang="en-US" altLang="zh-CN">
                <a:solidFill>
                  <a:srgbClr val="000000"/>
                </a:solidFill>
                <a:latin typeface="Times New Roman" pitchFamily="18" charset="0"/>
              </a:rPr>
              <a:t>⑤</a:t>
            </a:r>
            <a:r>
              <a:rPr lang="zh-CN" altLang="en-US">
                <a:solidFill>
                  <a:srgbClr val="000000"/>
                </a:solidFill>
                <a:latin typeface="Times New Roman" pitchFamily="18" charset="0"/>
                <a:ea typeface="宋体" pitchFamily="2" charset="-122"/>
              </a:rPr>
              <a:t>所以，这实用、美观又富于美好寓意的铜镜，备受喜爱，成为中秋节相互馈赠的礼品。</a:t>
            </a:r>
            <a:endParaRPr lang="zh-CN" altLang="en-US">
              <a:solidFill>
                <a:srgbClr val="000000"/>
              </a:solidFill>
              <a:latin typeface="Times New Roman" pitchFamily="18" charset="0"/>
              <a:ea typeface="Times New Roman" pitchFamily="18" charset="0"/>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5283</Words>
  <Application>Microsoft Office PowerPoint</Application>
  <PresentationFormat>自定义</PresentationFormat>
  <Paragraphs>235</Paragraphs>
  <Slides>51</Slides>
  <Notes>0</Notes>
  <HiddenSlides>0</HiddenSlides>
  <MMClips>0</MMClips>
  <ScaleCrop>false</ScaleCrop>
  <HeadingPairs>
    <vt:vector size="4" baseType="variant">
      <vt:variant>
        <vt:lpstr>主题</vt:lpstr>
      </vt:variant>
      <vt:variant>
        <vt:i4>1</vt:i4>
      </vt:variant>
      <vt:variant>
        <vt:lpstr>幻灯片标题</vt:lpstr>
      </vt:variant>
      <vt:variant>
        <vt:i4>51</vt:i4>
      </vt:variant>
    </vt:vector>
  </HeadingPairs>
  <TitlesOfParts>
    <vt:vector size="52"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2022-03-14T17:01:11Z</cp:lastPrinted>
  <dcterms:created xsi:type="dcterms:W3CDTF">2022-03-14T17:01:11Z</dcterms:created>
  <dcterms:modified xsi:type="dcterms:W3CDTF">2022-03-15T05:47:23Z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