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07" r:id="rId4"/>
    <p:sldId id="278" r:id="rId5"/>
    <p:sldId id="820" r:id="rId6"/>
    <p:sldId id="279" r:id="rId7"/>
    <p:sldId id="266" r:id="rId8"/>
    <p:sldId id="260" r:id="rId9"/>
    <p:sldId id="819" r:id="rId10"/>
    <p:sldId id="402" r:id="rId11"/>
    <p:sldId id="293" r:id="rId12"/>
    <p:sldId id="259" r:id="rId13"/>
    <p:sldId id="343" r:id="rId14"/>
    <p:sldId id="821" r:id="rId15"/>
    <p:sldId id="822" r:id="rId16"/>
    <p:sldId id="823" r:id="rId17"/>
    <p:sldId id="824" r:id="rId18"/>
    <p:sldId id="290" r:id="rId19"/>
    <p:sldId id="258" r:id="rId20"/>
    <p:sldId id="294" r:id="rId21"/>
    <p:sldId id="825" r:id="rId22"/>
    <p:sldId id="826" r:id="rId23"/>
    <p:sldId id="827" r:id="rId24"/>
    <p:sldId id="828" r:id="rId25"/>
    <p:sldId id="829" r:id="rId26"/>
    <p:sldId id="830" r:id="rId27"/>
    <p:sldId id="831" r:id="rId28"/>
    <p:sldId id="323" r:id="rId29"/>
    <p:sldId id="364" r:id="rId30"/>
    <p:sldId id="832" r:id="rId31"/>
    <p:sldId id="833" r:id="rId32"/>
    <p:sldId id="280" r:id="rId33"/>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贺 凡" initials="贺"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95" autoAdjust="0"/>
    <p:restoredTop sz="94660"/>
  </p:normalViewPr>
  <p:slideViewPr>
    <p:cSldViewPr snapToGrid="0">
      <p:cViewPr varScale="1">
        <p:scale>
          <a:sx n="68" d="100"/>
          <a:sy n="68" d="100"/>
        </p:scale>
        <p:origin x="66" y="19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2021/3/19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3970621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381000566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128311787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193052832"/>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3735167539"/>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extLst>
      <p:ext uri="{BB962C8B-B14F-4D97-AF65-F5344CB8AC3E}">
        <p14:creationId xmlns:p14="http://schemas.microsoft.com/office/powerpoint/2010/main" val="55414328"/>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extLst>
      <p:ext uri="{BB962C8B-B14F-4D97-AF65-F5344CB8AC3E}">
        <p14:creationId xmlns:p14="http://schemas.microsoft.com/office/powerpoint/2010/main" val="1210214656"/>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extLst>
      <p:ext uri="{BB962C8B-B14F-4D97-AF65-F5344CB8AC3E}">
        <p14:creationId xmlns:p14="http://schemas.microsoft.com/office/powerpoint/2010/main" val="3490382981"/>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414342021"/>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2176865367"/>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extLst>
      <p:ext uri="{BB962C8B-B14F-4D97-AF65-F5344CB8AC3E}">
        <p14:creationId xmlns:p14="http://schemas.microsoft.com/office/powerpoint/2010/main" val="4195301608"/>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428632533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extLst>
      <p:ext uri="{BB962C8B-B14F-4D97-AF65-F5344CB8AC3E}">
        <p14:creationId xmlns:p14="http://schemas.microsoft.com/office/powerpoint/2010/main" val="1256088175"/>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extLst>
      <p:ext uri="{BB962C8B-B14F-4D97-AF65-F5344CB8AC3E}">
        <p14:creationId xmlns:p14="http://schemas.microsoft.com/office/powerpoint/2010/main" val="3414294320"/>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extLst>
      <p:ext uri="{BB962C8B-B14F-4D97-AF65-F5344CB8AC3E}">
        <p14:creationId xmlns:p14="http://schemas.microsoft.com/office/powerpoint/2010/main" val="3722862744"/>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extLst>
      <p:ext uri="{BB962C8B-B14F-4D97-AF65-F5344CB8AC3E}">
        <p14:creationId xmlns:p14="http://schemas.microsoft.com/office/powerpoint/2010/main" val="1228314139"/>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extLst>
      <p:ext uri="{BB962C8B-B14F-4D97-AF65-F5344CB8AC3E}">
        <p14:creationId xmlns:p14="http://schemas.microsoft.com/office/powerpoint/2010/main" val="881785985"/>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extLst>
      <p:ext uri="{BB962C8B-B14F-4D97-AF65-F5344CB8AC3E}">
        <p14:creationId xmlns:p14="http://schemas.microsoft.com/office/powerpoint/2010/main" val="3286374894"/>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extLst>
      <p:ext uri="{BB962C8B-B14F-4D97-AF65-F5344CB8AC3E}">
        <p14:creationId xmlns:p14="http://schemas.microsoft.com/office/powerpoint/2010/main" val="4139349004"/>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extLst>
      <p:ext uri="{BB962C8B-B14F-4D97-AF65-F5344CB8AC3E}">
        <p14:creationId xmlns:p14="http://schemas.microsoft.com/office/powerpoint/2010/main" val="1225882676"/>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extLst>
      <p:ext uri="{BB962C8B-B14F-4D97-AF65-F5344CB8AC3E}">
        <p14:creationId xmlns:p14="http://schemas.microsoft.com/office/powerpoint/2010/main" val="2786982852"/>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extLst>
      <p:ext uri="{BB962C8B-B14F-4D97-AF65-F5344CB8AC3E}">
        <p14:creationId xmlns:p14="http://schemas.microsoft.com/office/powerpoint/2010/main" val="2864470214"/>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extLst>
      <p:ext uri="{BB962C8B-B14F-4D97-AF65-F5344CB8AC3E}">
        <p14:creationId xmlns:p14="http://schemas.microsoft.com/office/powerpoint/2010/main" val="40266657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extLst>
      <p:ext uri="{BB962C8B-B14F-4D97-AF65-F5344CB8AC3E}">
        <p14:creationId xmlns:p14="http://schemas.microsoft.com/office/powerpoint/2010/main" val="1472551306"/>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30</a:t>
            </a:fld>
            <a:endParaRPr lang="zh-CN" altLang="en-US"/>
          </a:p>
        </p:txBody>
      </p:sp>
    </p:spTree>
    <p:extLst>
      <p:ext uri="{BB962C8B-B14F-4D97-AF65-F5344CB8AC3E}">
        <p14:creationId xmlns:p14="http://schemas.microsoft.com/office/powerpoint/2010/main" val="3344714040"/>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1213686990"/>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406735244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336889194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extLst>
      <p:ext uri="{BB962C8B-B14F-4D97-AF65-F5344CB8AC3E}">
        <p14:creationId xmlns:p14="http://schemas.microsoft.com/office/powerpoint/2010/main" val="3150382921"/>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357575225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193282713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 Id="rId3" Type="http://schemas.openxmlformats.org/officeDocument/2006/relationships/image" Target="../media/image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 Id="rId3" Type="http://schemas.openxmlformats.org/officeDocument/2006/relationships/image" Target="../media/image1.jpeg" /><Relationship Id="rId4"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4.jpeg" /><Relationship Id="rId4"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nvSpPr>
        <p:spPr>
          <a:xfrm>
            <a:off x="676183" y="2922541"/>
            <a:ext cx="2558714"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08</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荷花淀</a:t>
            </a: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43" name="矩形 42"/>
          <p:cNvSpPr/>
          <p:nvPr/>
        </p:nvSpPr>
        <p:spPr>
          <a:xfrm>
            <a:off x="1706960" y="2749352"/>
            <a:ext cx="11521280" cy="1719614"/>
          </a:xfrm>
          <a:prstGeom prst="rect">
            <a:avLst/>
          </a:prstGeom>
        </p:spPr>
        <p:txBody>
          <a:bodyPr wrap="square" lIns="121898" tIns="60948" rIns="121898" bIns="60948">
            <a:spAutoFit/>
          </a:bodyPr>
          <a:lstStyle/>
          <a:p>
            <a:pPr algn="just">
              <a:lnSpc>
                <a:spcPct val="150000"/>
              </a:lnSpc>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吮</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吸</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凫</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水</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	</a:t>
            </a:r>
          </a:p>
          <a:p>
            <a:pPr lvl="0" algn="just">
              <a:lnSpc>
                <a:spcPct val="150000"/>
              </a:lnSpc>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梭</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鱼</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 			  ⑤</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围</a:t>
            </a:r>
            <a:r>
              <a:rPr lang="zh-CN" altLang="zh-CN" sz="24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剿</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泅</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水</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  	</a:t>
            </a:r>
          </a:p>
        </p:txBody>
      </p:sp>
      <p:sp>
        <p:nvSpPr>
          <p:cNvPr id="44" name="矩形 43"/>
          <p:cNvSpPr/>
          <p:nvPr/>
        </p:nvSpPr>
        <p:spPr>
          <a:xfrm>
            <a:off x="2768868" y="2844743"/>
            <a:ext cx="766557" cy="461665"/>
          </a:xfrm>
          <a:prstGeom prst="rect">
            <a:avLst/>
          </a:prstGeom>
        </p:spPr>
        <p:txBody>
          <a:bodyPr wrap="none">
            <a:spAutoFit/>
          </a:bodyPr>
          <a:lstStyle/>
          <a:p>
            <a:r>
              <a:rPr lang="en-US" altLang="zh-CN" sz="2400" kern="100" err="1">
                <a:solidFill>
                  <a:srgbClr val="C00000"/>
                </a:solidFill>
                <a:latin typeface="Times New Roman" panose="02020603050405020304" pitchFamily="18" charset="0"/>
                <a:ea typeface="微软雅黑" panose="020b0503020204020204" pitchFamily="34" charset="-122"/>
              </a:rPr>
              <a:t>shǔn</a:t>
            </a:r>
            <a:endParaRPr lang="zh-CN" altLang="en-US">
              <a:solidFill>
                <a:srgbClr val="C00000"/>
              </a:solidFill>
            </a:endParaRPr>
          </a:p>
        </p:txBody>
      </p:sp>
      <p:sp>
        <p:nvSpPr>
          <p:cNvPr id="45" name="矩形 44"/>
          <p:cNvSpPr/>
          <p:nvPr/>
        </p:nvSpPr>
        <p:spPr>
          <a:xfrm>
            <a:off x="2845812" y="3378327"/>
            <a:ext cx="612668" cy="461665"/>
          </a:xfrm>
          <a:prstGeom prst="rect">
            <a:avLst/>
          </a:prstGeom>
        </p:spPr>
        <p:txBody>
          <a:bodyPr wrap="none">
            <a:spAutoFit/>
          </a:bodyPr>
          <a:lstStyle/>
          <a:p>
            <a:r>
              <a:rPr lang="en-US" altLang="zh-CN" sz="2400" kern="100" err="1">
                <a:solidFill>
                  <a:srgbClr val="C00000"/>
                </a:solidFill>
                <a:latin typeface="Times New Roman" panose="02020603050405020304" pitchFamily="18" charset="0"/>
                <a:ea typeface="微软雅黑" panose="020b0503020204020204" pitchFamily="34" charset="-122"/>
              </a:rPr>
              <a:t>suō</a:t>
            </a:r>
            <a:endParaRPr lang="zh-CN" altLang="en-US">
              <a:solidFill>
                <a:srgbClr val="C00000"/>
              </a:solidFill>
            </a:endParaRPr>
          </a:p>
        </p:txBody>
      </p:sp>
      <p:sp>
        <p:nvSpPr>
          <p:cNvPr id="46" name="矩形 45"/>
          <p:cNvSpPr/>
          <p:nvPr/>
        </p:nvSpPr>
        <p:spPr>
          <a:xfrm>
            <a:off x="2845812" y="3935579"/>
            <a:ext cx="577402" cy="461665"/>
          </a:xfrm>
          <a:prstGeom prst="rect">
            <a:avLst/>
          </a:prstGeom>
        </p:spPr>
        <p:txBody>
          <a:bodyPr wrap="none">
            <a:spAutoFit/>
          </a:bodyPr>
          <a:lstStyle/>
          <a:p>
            <a:r>
              <a:rPr lang="en-US" altLang="zh-CN" sz="2400" kern="100" err="1">
                <a:solidFill>
                  <a:srgbClr val="C00000"/>
                </a:solidFill>
                <a:latin typeface="Times New Roman" panose="02020603050405020304" pitchFamily="18" charset="0"/>
                <a:ea typeface="微软雅黑" panose="020b0503020204020204" pitchFamily="34" charset="-122"/>
              </a:rPr>
              <a:t>qiú</a:t>
            </a:r>
            <a:endParaRPr lang="zh-CN" altLang="en-US">
              <a:solidFill>
                <a:srgbClr val="C00000"/>
              </a:solidFill>
            </a:endParaRPr>
          </a:p>
        </p:txBody>
      </p:sp>
      <p:sp>
        <p:nvSpPr>
          <p:cNvPr id="47" name="矩形 46"/>
          <p:cNvSpPr/>
          <p:nvPr/>
        </p:nvSpPr>
        <p:spPr>
          <a:xfrm>
            <a:off x="7782225" y="2879885"/>
            <a:ext cx="441146" cy="461665"/>
          </a:xfrm>
          <a:prstGeom prst="rect">
            <a:avLst/>
          </a:prstGeom>
        </p:spPr>
        <p:txBody>
          <a:bodyPr wrap="none">
            <a:spAutoFit/>
          </a:bodyPr>
          <a:lstStyle/>
          <a:p>
            <a:r>
              <a:rPr lang="en-US" altLang="zh-CN" sz="2400" kern="100" err="1">
                <a:solidFill>
                  <a:srgbClr val="C00000"/>
                </a:solidFill>
                <a:latin typeface="Times New Roman" panose="02020603050405020304" pitchFamily="18" charset="0"/>
                <a:ea typeface="微软雅黑" panose="020b0503020204020204" pitchFamily="34" charset="-122"/>
              </a:rPr>
              <a:t>fú</a:t>
            </a:r>
            <a:endParaRPr lang="zh-CN" altLang="en-US">
              <a:solidFill>
                <a:srgbClr val="C00000"/>
              </a:solidFill>
            </a:endParaRPr>
          </a:p>
        </p:txBody>
      </p:sp>
      <p:sp>
        <p:nvSpPr>
          <p:cNvPr id="48" name="矩形 47"/>
          <p:cNvSpPr/>
          <p:nvPr/>
        </p:nvSpPr>
        <p:spPr>
          <a:xfrm>
            <a:off x="7715438" y="3404760"/>
            <a:ext cx="662361" cy="461665"/>
          </a:xfrm>
          <a:prstGeom prst="rect">
            <a:avLst/>
          </a:prstGeom>
        </p:spPr>
        <p:txBody>
          <a:bodyPr wrap="none">
            <a:spAutoFit/>
          </a:bodyPr>
          <a:lstStyle/>
          <a:p>
            <a:r>
              <a:rPr lang="en-US" altLang="zh-CN" sz="2400" kern="100" err="1">
                <a:solidFill>
                  <a:srgbClr val="C00000"/>
                </a:solidFill>
                <a:latin typeface="Times New Roman" panose="02020603050405020304" pitchFamily="18" charset="0"/>
                <a:ea typeface="微软雅黑" panose="020b0503020204020204" pitchFamily="34" charset="-122"/>
              </a:rPr>
              <a:t>ji</a:t>
            </a:r>
            <a:r>
              <a:rPr lang="en-US" altLang="zh-CN" sz="2400" kern="100" err="1">
                <a:solidFill>
                  <a:srgbClr val="C00000"/>
                </a:solidFill>
                <a:latin typeface="宋体" panose="02010600030101010101" pitchFamily="2" charset="-122"/>
                <a:ea typeface="微软雅黑" panose="020b0503020204020204" pitchFamily="34" charset="-122"/>
                <a:cs typeface="Times New Roman" panose="02020603050405020304" pitchFamily="18" charset="0"/>
              </a:rPr>
              <a:t>ǎ</a:t>
            </a:r>
            <a:r>
              <a:rPr lang="en-US" altLang="zh-CN" sz="2400" kern="100" err="1">
                <a:solidFill>
                  <a:srgbClr val="C00000"/>
                </a:solidFill>
                <a:latin typeface="Times New Roman" panose="02020603050405020304" pitchFamily="18" charset="0"/>
                <a:ea typeface="微软雅黑" panose="020b0503020204020204" pitchFamily="34" charset="-122"/>
              </a:rPr>
              <a:t>o</a:t>
            </a:r>
            <a:endParaRPr lang="zh-CN" altLang="en-US">
              <a:solidFill>
                <a:srgbClr val="C00000"/>
              </a:solidFill>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linds(horizontal)">
                                      <p:cBhvr>
                                        <p:cTn id="7" dur="500"/>
                                        <p:tgtEl>
                                          <p:spTgt spid="4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linds(horizontal)">
                                      <p:cBhvr>
                                        <p:cTn id="12" dur="500"/>
                                        <p:tgtEl>
                                          <p:spTgt spid="4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blinds(horizontal)">
                                      <p:cBhvr>
                                        <p:cTn id="17" dur="500"/>
                                        <p:tgtEl>
                                          <p:spTgt spid="4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blinds(horizontal)">
                                      <p:cBhvr>
                                        <p:cTn id="22" dur="500"/>
                                        <p:tgtEl>
                                          <p:spTgt spid="4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blinds(horizontal)">
                                      <p:cBhvr>
                                        <p:cTn id="27" dur="500"/>
                                        <p:tgtEl>
                                          <p:spTgt spid="4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xit" presetSubtype="0" fill="hold" grpId="1" nodeType="clickEffect">
                                  <p:stCondLst>
                                    <p:cond delay="0"/>
                                  </p:stCondLst>
                                  <p:childTnLst>
                                    <p:animEffect transition="out" filter="fade">
                                      <p:cBhvr>
                                        <p:cTn id="31" dur="500"/>
                                        <p:tgtEl>
                                          <p:spTgt spid="44"/>
                                        </p:tgtEl>
                                      </p:cBhvr>
                                    </p:animEffect>
                                    <p:set>
                                      <p:cBhvr>
                                        <p:cTn id="32" dur="1" fill="hold">
                                          <p:stCondLst>
                                            <p:cond delay="499"/>
                                          </p:stCondLst>
                                        </p:cTn>
                                        <p:tgtEl>
                                          <p:spTgt spid="4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5"/>
                                        </p:tgtEl>
                                      </p:cBhvr>
                                    </p:animEffect>
                                    <p:set>
                                      <p:cBhvr>
                                        <p:cTn id="35" dur="1" fill="hold">
                                          <p:stCondLst>
                                            <p:cond delay="499"/>
                                          </p:stCondLst>
                                        </p:cTn>
                                        <p:tgtEl>
                                          <p:spTgt spid="4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6"/>
                                        </p:tgtEl>
                                      </p:cBhvr>
                                    </p:animEffect>
                                    <p:set>
                                      <p:cBhvr>
                                        <p:cTn id="38" dur="1" fill="hold">
                                          <p:stCondLst>
                                            <p:cond delay="499"/>
                                          </p:stCondLst>
                                        </p:cTn>
                                        <p:tgtEl>
                                          <p:spTgt spid="4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47"/>
                                        </p:tgtEl>
                                      </p:cBhvr>
                                    </p:animEffect>
                                    <p:set>
                                      <p:cBhvr>
                                        <p:cTn id="41" dur="1" fill="hold">
                                          <p:stCondLst>
                                            <p:cond delay="499"/>
                                          </p:stCondLst>
                                        </p:cTn>
                                        <p:tgtEl>
                                          <p:spTgt spid="4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8"/>
                                        </p:tgtEl>
                                      </p:cBhvr>
                                    </p:animEffect>
                                    <p:set>
                                      <p:cBhvr>
                                        <p:cTn id="44" dur="1" fill="hold">
                                          <p:stCondLst>
                                            <p:cond delay="499"/>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45" grpId="0"/>
      <p:bldP spid="45" grpId="1"/>
      <p:bldP spid="46" grpId="0"/>
      <p:bldP spid="46" grpId="1"/>
      <p:bldP spid="47" grpId="0"/>
      <p:bldP spid="47" grpId="1"/>
      <p:bldP spid="48" grpId="0"/>
      <p:bldP spid="48" grpId="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1" name="矩形 10"/>
          <p:cNvSpPr/>
          <p:nvPr/>
        </p:nvSpPr>
        <p:spPr>
          <a:xfrm>
            <a:off x="331601" y="1522764"/>
            <a:ext cx="11527209" cy="2269828"/>
          </a:xfrm>
          <a:prstGeom prst="rect">
            <a:avLst/>
          </a:prstGeom>
        </p:spPr>
        <p:txBody>
          <a:bodyPr wrap="square" lIns="121898" tIns="60948" rIns="121898" bIns="60948">
            <a:spAutoFit/>
          </a:bodyPr>
          <a:lstStyle/>
          <a:p>
            <a:pPr algn="just">
              <a:lnSpc>
                <a:spcPct val="150000"/>
              </a:lnSpc>
              <a:spcAft>
                <a:spcPct val="0"/>
              </a:spcAft>
            </a:pPr>
            <a:endParaRPr lang="en-US" altLang="zh-CN" sz="2400" b="1" kern="10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ct val="0"/>
              </a:spcAft>
            </a:pPr>
            <a:r>
              <a:rPr lang="en-US" altLang="zh-CN" sz="2400" b="1" kern="10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理解运用</a:t>
            </a:r>
            <a:endParaRPr lang="zh-CN" altLang="zh-CN" sz="2400" b="1"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藕断丝连：</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铜墙铁壁：</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____________________________</a:t>
            </a:r>
            <a:endParaRPr lang="zh-CN" altLang="zh-CN" sz="1050" kern="100">
              <a:latin typeface="宋体" panose="02010600030101010101" pitchFamily="2" charset="-122"/>
              <a:cs typeface="Courier New" panose="02070309020205020404" pitchFamily="49" charset="0"/>
            </a:endParaRPr>
          </a:p>
        </p:txBody>
      </p:sp>
      <p:sp>
        <p:nvSpPr>
          <p:cNvPr id="12" name="矩形 11"/>
          <p:cNvSpPr/>
          <p:nvPr/>
        </p:nvSpPr>
        <p:spPr>
          <a:xfrm>
            <a:off x="2243946" y="2671826"/>
            <a:ext cx="8819812" cy="461665"/>
          </a:xfrm>
          <a:prstGeom prst="rect">
            <a:avLst/>
          </a:prstGeom>
        </p:spPr>
        <p:txBody>
          <a:bodyPr wrap="square">
            <a:spAutoFit/>
          </a:bodyPr>
          <a:lstStyle/>
          <a:p>
            <a:r>
              <a:rPr lang="zh-CN" altLang="zh-CN" sz="2400" kern="100" spc="-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比喻表面上好像已断了关系，实际上仍然挂牵着</a:t>
            </a:r>
            <a:r>
              <a:rPr lang="en-US" altLang="zh-CN" sz="2400" kern="100" spc="-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spc="-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多指爱情上的</a:t>
            </a:r>
            <a:r>
              <a:rPr lang="en-US" altLang="zh-CN" sz="2400" kern="100" spc="-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spc="-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400" kern="100" spc="-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矩形 12"/>
          <p:cNvSpPr/>
          <p:nvPr/>
        </p:nvSpPr>
        <p:spPr>
          <a:xfrm>
            <a:off x="2243946" y="3106940"/>
            <a:ext cx="4499332" cy="646331"/>
          </a:xfrm>
          <a:prstGeom prst="rect">
            <a:avLst/>
          </a:prstGeom>
        </p:spPr>
        <p:txBody>
          <a:bodyPr wrap="square">
            <a:spAutoFit/>
          </a:bodyPr>
          <a:lstStyle/>
          <a:p>
            <a:pPr>
              <a:lnSpc>
                <a:spcPct val="150000"/>
              </a:lnSpc>
            </a:pPr>
            <a:r>
              <a:rPr lang="zh-CN" altLang="zh-CN" sz="2400" kern="100" spc="-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比喻十分坚固、不可摧毁的事物。</a:t>
            </a:r>
            <a:endParaRPr lang="zh-CN" altLang="en-US" sz="2400" kern="100" spc="-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1" nodeType="click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9" name="矩形 8"/>
          <p:cNvSpPr/>
          <p:nvPr/>
        </p:nvSpPr>
        <p:spPr>
          <a:xfrm>
            <a:off x="225873" y="1381626"/>
            <a:ext cx="11738667" cy="3347070"/>
          </a:xfrm>
          <a:prstGeom prst="rect">
            <a:avLst/>
          </a:prstGeom>
        </p:spPr>
        <p:txBody>
          <a:bodyPr wrap="square">
            <a:spAutoFit/>
          </a:bodyPr>
          <a:lstStyle/>
          <a:p>
            <a:pPr algn="just">
              <a:lnSpc>
                <a:spcPct val="150000"/>
              </a:lnSpc>
              <a:spcAft>
                <a:spcPct val="0"/>
              </a:spcAft>
            </a:pPr>
            <a:r>
              <a:rPr lang="en-US" altLang="zh-CN" sz="2400" b="1" kern="100">
                <a:solidFill>
                  <a:srgbClr val="0000FF"/>
                </a:solidFill>
                <a:latin typeface="IPAPANNEW" panose="02000500070000020004" pitchFamily="2" charset="0"/>
                <a:ea typeface="微软雅黑" panose="020b0503020204020204" pitchFamily="34" charset="-122"/>
                <a:cs typeface="Times New Roman" panose="02020603050405020304" pitchFamily="18" charset="0"/>
              </a:rPr>
              <a:t>[</a:t>
            </a:r>
            <a:r>
              <a:rPr lang="zh-CN" altLang="zh-CN" sz="2400" b="1" kern="100">
                <a:solidFill>
                  <a:srgbClr val="0000FF"/>
                </a:solidFill>
                <a:latin typeface="IPAPANNEW" panose="02000500070000020004" pitchFamily="2" charset="0"/>
                <a:ea typeface="微软雅黑" panose="020b0503020204020204" pitchFamily="34" charset="-122"/>
                <a:cs typeface="Times New Roman" panose="02020603050405020304" pitchFamily="18" charset="0"/>
              </a:rPr>
              <a:t>对点小测</a:t>
            </a:r>
            <a:r>
              <a:rPr lang="en-US" altLang="zh-CN" sz="2400" b="1" kern="100">
                <a:solidFill>
                  <a:srgbClr val="0000FF"/>
                </a:solidFill>
                <a:latin typeface="IPAPANNEW" panose="02000500070000020004" pitchFamily="2" charset="0"/>
                <a:ea typeface="微软雅黑" panose="020b0503020204020204" pitchFamily="34" charset="-122"/>
                <a:cs typeface="Times New Roman" panose="02020603050405020304" pitchFamily="18" charset="0"/>
              </a:rPr>
              <a:t>]</a:t>
            </a: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判断下列加颜色成语的运用是否正确。</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正确的打</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，错误的打</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父子关系建立在血缘的基础之上，不是一纸声明就能解除的，</a:t>
            </a:r>
            <a:r>
              <a:rPr lang="zh-CN" altLang="zh-CN" sz="24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藕断丝连</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，谁也无法彻底割断与生身父亲的血缘关系。</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endParaRPr lang="en-US" altLang="zh-CN" sz="2400" kern="10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日前，利辛县投入</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508</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万元，在全县中小学校建立视频监控系统，共安装</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1 505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个</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电子眼</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，为广大师生筑起一道</a:t>
            </a:r>
            <a:r>
              <a:rPr lang="zh-CN" altLang="zh-CN" sz="24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铜墙铁壁</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a:latin typeface="宋体" panose="02010600030101010101" pitchFamily="2" charset="-122"/>
              <a:cs typeface="Courier New" panose="02070309020205020404" pitchFamily="49" charset="0"/>
            </a:endParaRPr>
          </a:p>
        </p:txBody>
      </p:sp>
      <p:sp>
        <p:nvSpPr>
          <p:cNvPr id="10" name="矩形 9"/>
          <p:cNvSpPr/>
          <p:nvPr/>
        </p:nvSpPr>
        <p:spPr>
          <a:xfrm>
            <a:off x="5058543" y="3167297"/>
            <a:ext cx="450764" cy="523220"/>
          </a:xfrm>
          <a:prstGeom prst="rect">
            <a:avLst/>
          </a:prstGeom>
        </p:spPr>
        <p:txBody>
          <a:bodyPr wrap="none">
            <a:spAutoFit/>
          </a:bodyPr>
          <a:lstStyle/>
          <a:p>
            <a:r>
              <a:rPr lang="en-US" altLang="zh-CN" sz="28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en-US" sz="28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endParaRPr>
          </a:p>
        </p:txBody>
      </p:sp>
      <p:sp>
        <p:nvSpPr>
          <p:cNvPr id="14"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ct val="0"/>
              </a:spcAft>
              <a:buClrTx/>
              <a:buSzTx/>
              <a:buFontTx/>
              <a:buNone/>
              <a:defRPr/>
            </a:pPr>
            <a:r>
              <a:rPr kumimoji="0" lang="zh-CN" altLang="en-US" sz="2000" b="0" i="0" u="none" strike="noStrike" kern="1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p>
        </p:txBody>
      </p:sp>
      <p:sp>
        <p:nvSpPr>
          <p:cNvPr id="17" name="矩形 16"/>
          <p:cNvSpPr/>
          <p:nvPr/>
        </p:nvSpPr>
        <p:spPr>
          <a:xfrm>
            <a:off x="279848" y="3761601"/>
            <a:ext cx="11629973" cy="461665"/>
          </a:xfrm>
          <a:prstGeom prst="rect">
            <a:avLst/>
          </a:prstGeom>
        </p:spPr>
        <p:txBody>
          <a:bodyPr wrap="square">
            <a:spAutoFit/>
          </a:bodyPr>
          <a:lstStyle/>
          <a:p>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不合语境，此处应用</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不容置疑</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，意思是不容许有什么怀疑，指真实可信　</a:t>
            </a:r>
            <a:endParaRPr lang="zh-CN" altLang="en-US">
              <a:solidFill>
                <a:srgbClr val="C00000"/>
              </a:solidFill>
            </a:endParaRPr>
          </a:p>
        </p:txBody>
      </p:sp>
      <p:sp>
        <p:nvSpPr>
          <p:cNvPr id="18" name="矩形 17"/>
          <p:cNvSpPr/>
          <p:nvPr/>
        </p:nvSpPr>
        <p:spPr>
          <a:xfrm>
            <a:off x="6609422" y="4793462"/>
            <a:ext cx="450764" cy="523220"/>
          </a:xfrm>
          <a:prstGeom prst="rect">
            <a:avLst/>
          </a:prstGeom>
        </p:spPr>
        <p:txBody>
          <a:bodyPr wrap="none">
            <a:spAutoFit/>
          </a:bodyPr>
          <a:lstStyle/>
          <a:p>
            <a:r>
              <a:rPr lang="en-US" altLang="zh-CN" sz="28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en-US" sz="28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endParaRPr>
          </a:p>
        </p:txBody>
      </p:sp>
      <p:sp>
        <p:nvSpPr>
          <p:cNvPr id="20" name="矩形 19"/>
          <p:cNvSpPr/>
          <p:nvPr/>
        </p:nvSpPr>
        <p:spPr>
          <a:xfrm>
            <a:off x="334458" y="5317123"/>
            <a:ext cx="11629973" cy="577081"/>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词义误用</a:t>
            </a:r>
            <a:endParaRPr lang="zh-CN" altLang="zh-CN" sz="1050" kern="100">
              <a:solidFill>
                <a:srgbClr val="C00000"/>
              </a:solidFill>
              <a:latin typeface="宋体" panose="02010600030101010101" pitchFamily="2" charset="-122"/>
              <a:cs typeface="Courier New" panose="02070309020205020404" pitchFamily="49" charset="0"/>
            </a:endParaRPr>
          </a:p>
        </p:txBody>
      </p:sp>
    </p:spTree>
  </p:cSld>
  <p:clrMapOvr>
    <a:masterClrMapping/>
  </p:clrMapOvr>
  <p:transition spd="med" advClick="0">
    <p:pull/>
  </p:transition>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xit" presetSubtype="0" fill="hold" grpId="1"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0" grpId="0"/>
      <p:bldP spid="10" grpId="1"/>
      <p:bldP spid="17" grpId="0"/>
      <p:bldP spid="17" grpId="1"/>
      <p:bldP spid="18" grpId="0"/>
      <p:bldP spid="18" grpId="1"/>
      <p:bldP spid="20" grpId="0"/>
      <p:bldP spid="20"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4"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ct val="0"/>
              </a:spcAft>
              <a:buClrTx/>
              <a:buSzTx/>
              <a:buFontTx/>
              <a:buNone/>
              <a:defRPr/>
            </a:pPr>
            <a:r>
              <a:rPr kumimoji="0" lang="zh-CN" altLang="en-US" sz="2000" b="0" i="0" u="none" strike="noStrike" kern="1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p>
        </p:txBody>
      </p:sp>
      <p:sp>
        <p:nvSpPr>
          <p:cNvPr id="12" name="矩形 11"/>
          <p:cNvSpPr/>
          <p:nvPr/>
        </p:nvSpPr>
        <p:spPr>
          <a:xfrm>
            <a:off x="331601" y="1084907"/>
            <a:ext cx="11527209" cy="4001071"/>
          </a:xfrm>
          <a:prstGeom prst="rect">
            <a:avLst/>
          </a:prstGeom>
        </p:spPr>
        <p:txBody>
          <a:bodyPr wrap="square" lIns="121898" tIns="60948" rIns="121898" bIns="60948">
            <a:spAutoFit/>
          </a:bodyPr>
          <a:lstStyle/>
          <a:p>
            <a:pPr algn="just">
              <a:lnSpc>
                <a:spcPct val="150000"/>
              </a:lnSpc>
              <a:spcAft>
                <a:spcPct val="0"/>
              </a:spcAft>
            </a:pPr>
            <a:r>
              <a:rPr lang="en-US" altLang="zh-CN" sz="2400" b="1" kern="10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辨词填空</a:t>
            </a:r>
            <a:endParaRPr lang="zh-CN" altLang="zh-CN" sz="2400" b="1"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精致</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精制</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精致：形容词，精巧细致。如</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这件工艺品很精致</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。精制：动词，在粗制品上加工或精工制造。如</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在生橡胶里加硫黄精制，就成了普通橡胶</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一会儿，跑堂的拿上来一个很</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______</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的小拼盘，和一壶烫得恰到好处的竹叶青。</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印尼政府提高了原油和</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棕榈油产品的出口税率，以增加国内供应，从而阻止价格上涨，抑制通货膨胀。</a:t>
            </a:r>
            <a:endParaRPr lang="zh-CN" altLang="zh-CN" sz="1050" kern="100">
              <a:latin typeface="宋体" panose="02010600030101010101" pitchFamily="2" charset="-122"/>
              <a:cs typeface="Courier New" panose="02070309020205020404" pitchFamily="49" charset="0"/>
            </a:endParaRPr>
          </a:p>
        </p:txBody>
      </p:sp>
      <p:sp>
        <p:nvSpPr>
          <p:cNvPr id="13" name="矩形 12"/>
          <p:cNvSpPr/>
          <p:nvPr/>
        </p:nvSpPr>
        <p:spPr>
          <a:xfrm>
            <a:off x="4790931" y="3362354"/>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精致</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 name="矩形 20"/>
          <p:cNvSpPr/>
          <p:nvPr/>
        </p:nvSpPr>
        <p:spPr>
          <a:xfrm>
            <a:off x="3862958" y="3902906"/>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精制</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1"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1"/>
                                        </p:tgtEl>
                                      </p:cBhvr>
                                    </p:animEffect>
                                    <p:set>
                                      <p:cBhvr>
                                        <p:cTn id="2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21" grpId="0"/>
      <p:bldP spid="21"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4"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ct val="0"/>
              </a:spcAft>
              <a:buClrTx/>
              <a:buSzTx/>
              <a:buFontTx/>
              <a:buNone/>
              <a:defRPr/>
            </a:pPr>
            <a:r>
              <a:rPr kumimoji="0" lang="zh-CN" altLang="en-US" sz="2000" b="0" i="0" u="none" strike="noStrike" kern="1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p>
        </p:txBody>
      </p:sp>
      <p:sp>
        <p:nvSpPr>
          <p:cNvPr id="10" name="矩形 9"/>
          <p:cNvSpPr/>
          <p:nvPr/>
        </p:nvSpPr>
        <p:spPr>
          <a:xfrm>
            <a:off x="331601" y="1116660"/>
            <a:ext cx="11527209" cy="4001071"/>
          </a:xfrm>
          <a:prstGeom prst="rect">
            <a:avLst/>
          </a:prstGeom>
        </p:spPr>
        <p:txBody>
          <a:bodyPr wrap="square" lIns="121898" tIns="60948" rIns="121898" bIns="60948">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消失</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消逝</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消失：表示</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人或事物</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逐渐减少以至没有，不复存在，强调过程。消逝：有事物随时间的过去而不复存在的意思，强调结果。</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从</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日起，人民银行再次上调人民币存款基准利率，同时从</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日起，储蓄存款利息所得税税率将下调至</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，这使得国债的优势逐渐</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暴雨肆意地泼洒，洪水仍在上涨。时间在一分一秒中</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，一些楼房随时有倒塌的危险，可消防队员们毫无惧色，坚持挨家挨户地搜救被困的群众。</a:t>
            </a:r>
            <a:endParaRPr lang="zh-CN" altLang="zh-CN" sz="1050" kern="100">
              <a:latin typeface="宋体" panose="02010600030101010101" pitchFamily="2" charset="-122"/>
              <a:cs typeface="Courier New" panose="02070309020205020404" pitchFamily="49" charset="0"/>
            </a:endParaRPr>
          </a:p>
        </p:txBody>
      </p:sp>
      <p:sp>
        <p:nvSpPr>
          <p:cNvPr id="11" name="矩形 10"/>
          <p:cNvSpPr/>
          <p:nvPr/>
        </p:nvSpPr>
        <p:spPr>
          <a:xfrm>
            <a:off x="7562985" y="3397229"/>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消失</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7" name="矩形 16"/>
          <p:cNvSpPr/>
          <p:nvPr/>
        </p:nvSpPr>
        <p:spPr>
          <a:xfrm>
            <a:off x="7878397" y="3935170"/>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消逝</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7" grpId="0"/>
      <p:bldP spid="17" grpId="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4"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ct val="0"/>
              </a:spcAft>
              <a:buClrTx/>
              <a:buSzTx/>
              <a:buFontTx/>
              <a:buNone/>
              <a:defRPr/>
            </a:pPr>
            <a:r>
              <a:rPr kumimoji="0" lang="zh-CN" altLang="en-US" sz="2000" b="0" i="0" u="none" strike="noStrike" kern="1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p>
        </p:txBody>
      </p:sp>
      <p:sp>
        <p:nvSpPr>
          <p:cNvPr id="10" name="矩形 9"/>
          <p:cNvSpPr/>
          <p:nvPr/>
        </p:nvSpPr>
        <p:spPr>
          <a:xfrm>
            <a:off x="331601" y="1116660"/>
            <a:ext cx="11527209" cy="4001071"/>
          </a:xfrm>
          <a:prstGeom prst="rect">
            <a:avLst/>
          </a:prstGeom>
        </p:spPr>
        <p:txBody>
          <a:bodyPr wrap="square" lIns="121898" tIns="60948" rIns="121898" bIns="60948">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消失</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消逝</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消失：表示</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人或事物</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逐渐减少以至没有，不复存在，强调过程。消逝：有事物随时间的过去而不复存在的意思，强调结果。</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从</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日起，人民银行再次上调人民币存款基准利率，同时从</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日起，储蓄存款利息所得税税率将下调至</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，这使得国债的优势逐渐</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暴雨肆意地泼洒，洪水仍在上涨。时间在一分一秒中</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_____</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，一些楼房随时有倒塌的危险，可消防队员们毫无惧色，坚持挨家挨户地搜救被困的群众。</a:t>
            </a:r>
            <a:endParaRPr lang="zh-CN" altLang="zh-CN" sz="1050" kern="100">
              <a:latin typeface="宋体" panose="02010600030101010101" pitchFamily="2" charset="-122"/>
              <a:cs typeface="Courier New" panose="02070309020205020404" pitchFamily="49" charset="0"/>
            </a:endParaRPr>
          </a:p>
        </p:txBody>
      </p:sp>
      <p:sp>
        <p:nvSpPr>
          <p:cNvPr id="11" name="矩形 10"/>
          <p:cNvSpPr/>
          <p:nvPr/>
        </p:nvSpPr>
        <p:spPr>
          <a:xfrm>
            <a:off x="7562985" y="3397229"/>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消失</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7" name="矩形 16"/>
          <p:cNvSpPr/>
          <p:nvPr/>
        </p:nvSpPr>
        <p:spPr>
          <a:xfrm>
            <a:off x="7878397" y="3935170"/>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消逝</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7" grpId="0"/>
      <p:bldP spid="17" grpId="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485518" y="398952"/>
            <a:ext cx="11291728"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下面的图表呈现的是文章的结构脉络，请阅读课文后将图中①～③处填写完整。</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a:lnSpc>
                <a:spcPct val="150000"/>
              </a:lnSpc>
            </a:pPr>
            <a:endParaRPr lang="zh-CN" altLang="en-US" sz="2200">
              <a:solidFill>
                <a:srgbClr val="7F6B5B"/>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3714" y="2496713"/>
            <a:ext cx="9004572" cy="2975106"/>
          </a:xfrm>
          <a:prstGeom prst="rect">
            <a:avLst/>
          </a:prstGeom>
        </p:spPr>
      </p:pic>
      <p:sp>
        <p:nvSpPr>
          <p:cNvPr id="27" name="矩形 26"/>
          <p:cNvSpPr/>
          <p:nvPr/>
        </p:nvSpPr>
        <p:spPr>
          <a:xfrm>
            <a:off x="3755248" y="2734292"/>
            <a:ext cx="141577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夫妻话别</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 name="矩形 27"/>
          <p:cNvSpPr/>
          <p:nvPr/>
        </p:nvSpPr>
        <p:spPr>
          <a:xfrm>
            <a:off x="3755248" y="3714521"/>
            <a:ext cx="141577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探夫遇敌</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9" name="矩形 28"/>
          <p:cNvSpPr/>
          <p:nvPr/>
        </p:nvSpPr>
        <p:spPr>
          <a:xfrm>
            <a:off x="3755248" y="4693821"/>
            <a:ext cx="141577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助夫杀敌</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linds(horizontal)">
                                      <p:cBhvr>
                                        <p:cTn id="17" dur="500"/>
                                        <p:tgtEl>
                                          <p:spTgt spid="2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xit" presetSubtype="0" fill="hold" grpId="1" nodeType="clickEffect">
                                  <p:stCondLst>
                                    <p:cond delay="0"/>
                                  </p:stCondLst>
                                  <p:childTnLst>
                                    <p:animEffect transition="out" filter="fade">
                                      <p:cBhvr>
                                        <p:cTn id="21" dur="500"/>
                                        <p:tgtEl>
                                          <p:spTgt spid="27"/>
                                        </p:tgtEl>
                                      </p:cBhvr>
                                    </p:animEffect>
                                    <p:set>
                                      <p:cBhvr>
                                        <p:cTn id="22" dur="1" fill="hold">
                                          <p:stCondLst>
                                            <p:cond delay="499"/>
                                          </p:stCondLst>
                                        </p:cTn>
                                        <p:tgtEl>
                                          <p:spTgt spid="2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28"/>
                                        </p:tgtEl>
                                      </p:cBhvr>
                                    </p:animEffect>
                                    <p:set>
                                      <p:cBhvr>
                                        <p:cTn id="25" dur="1" fill="hold">
                                          <p:stCondLst>
                                            <p:cond delay="499"/>
                                          </p:stCondLst>
                                        </p:cTn>
                                        <p:tgtEl>
                                          <p:spTgt spid="28"/>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9"/>
                                        </p:tgtEl>
                                      </p:cBhvr>
                                    </p:animEffect>
                                    <p:set>
                                      <p:cBhvr>
                                        <p:cTn id="28"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8" grpId="1"/>
      <p:bldP spid="29" grpId="0"/>
      <p:bldP spid="29" grpId="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一</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阅读第一部分</a:t>
            </a:r>
            <a:r>
              <a:rPr lang="en-US" altLang="zh-CN" sz="2200" b="1">
                <a:solidFill>
                  <a:srgbClr val="7F6B5B"/>
                </a:solidFill>
                <a:latin typeface="微软雅黑" panose="020b0503020204020204" pitchFamily="34" charset="-122"/>
                <a:ea typeface="微软雅黑" panose="020b0503020204020204" pitchFamily="34" charset="-122"/>
              </a:rPr>
              <a:t>(1</a:t>
            </a:r>
            <a:r>
              <a:rPr lang="zh-CN" altLang="en-US" sz="2200" b="1">
                <a:solidFill>
                  <a:srgbClr val="7F6B5B"/>
                </a:solidFill>
                <a:latin typeface="微软雅黑" panose="020b0503020204020204" pitchFamily="34" charset="-122"/>
                <a:ea typeface="微软雅黑" panose="020b0503020204020204" pitchFamily="34" charset="-122"/>
              </a:rPr>
              <a:t>～</a:t>
            </a:r>
            <a:r>
              <a:rPr lang="en-US" altLang="zh-CN" sz="2200" b="1">
                <a:solidFill>
                  <a:srgbClr val="7F6B5B"/>
                </a:solidFill>
                <a:latin typeface="微软雅黑" panose="020b0503020204020204" pitchFamily="34" charset="-122"/>
                <a:ea typeface="微软雅黑" panose="020b0503020204020204" pitchFamily="34" charset="-122"/>
              </a:rPr>
              <a:t>31</a:t>
            </a:r>
            <a:r>
              <a:rPr lang="zh-CN" altLang="en-US" sz="2200" b="1">
                <a:solidFill>
                  <a:srgbClr val="7F6B5B"/>
                </a:solidFill>
                <a:latin typeface="微软雅黑" panose="020b0503020204020204" pitchFamily="34" charset="-122"/>
                <a:ea typeface="微软雅黑" panose="020b0503020204020204" pitchFamily="34" charset="-122"/>
              </a:rPr>
              <a:t>段</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，回答问题：</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 小说前</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段描写了哪些景物？有什么作用？</a:t>
            </a:r>
          </a:p>
        </p:txBody>
      </p:sp>
      <p:sp>
        <p:nvSpPr>
          <p:cNvPr id="12" name="文本框 11"/>
          <p:cNvSpPr txBox="1"/>
          <p:nvPr/>
        </p:nvSpPr>
        <p:spPr>
          <a:xfrm>
            <a:off x="764200" y="2436793"/>
            <a:ext cx="1002179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景物：高升的月亮、干净凉爽的院子、柔滑修长的苇眉子、像雪地和云彩一样洁白的苇席、一片银白的荷花淀、水面的薄雾、徐徐的清风、清新的荷香。</a:t>
            </a:r>
          </a:p>
          <a:p>
            <a:pPr>
              <a:lnSpc>
                <a:spcPct val="150000"/>
              </a:lnSpc>
            </a:pP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作用：点明了故事发生的地点、时间，引出了主要人物水生嫂；营造了一种清新欢愉的宁静气氛，烘托了水生嫂勤劳纯朴、善良温顺的形象；充分展示了荷花淀的美丽富饶和人民生活的美好幸福，为后文水生嫂毅然送夫参军、组织队伍、参加战斗等情节的展开做铺垫。</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59309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一</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阅读第一部分</a:t>
            </a:r>
            <a:r>
              <a:rPr lang="en-US" altLang="zh-CN" sz="2200" b="1">
                <a:solidFill>
                  <a:srgbClr val="7F6B5B"/>
                </a:solidFill>
                <a:latin typeface="微软雅黑" panose="020b0503020204020204" pitchFamily="34" charset="-122"/>
                <a:ea typeface="微软雅黑" panose="020b0503020204020204" pitchFamily="34" charset="-122"/>
              </a:rPr>
              <a:t>(1</a:t>
            </a:r>
            <a:r>
              <a:rPr lang="zh-CN" altLang="en-US" sz="2200" b="1">
                <a:solidFill>
                  <a:srgbClr val="7F6B5B"/>
                </a:solidFill>
                <a:latin typeface="微软雅黑" panose="020b0503020204020204" pitchFamily="34" charset="-122"/>
                <a:ea typeface="微软雅黑" panose="020b0503020204020204" pitchFamily="34" charset="-122"/>
              </a:rPr>
              <a:t>～</a:t>
            </a:r>
            <a:r>
              <a:rPr lang="en-US" altLang="zh-CN" sz="2200" b="1">
                <a:solidFill>
                  <a:srgbClr val="7F6B5B"/>
                </a:solidFill>
                <a:latin typeface="微软雅黑" panose="020b0503020204020204" pitchFamily="34" charset="-122"/>
                <a:ea typeface="微软雅黑" panose="020b0503020204020204" pitchFamily="34" charset="-122"/>
              </a:rPr>
              <a:t>31</a:t>
            </a:r>
            <a:r>
              <a:rPr lang="zh-CN" altLang="en-US" sz="2200" b="1">
                <a:solidFill>
                  <a:srgbClr val="7F6B5B"/>
                </a:solidFill>
                <a:latin typeface="微软雅黑" panose="020b0503020204020204" pitchFamily="34" charset="-122"/>
                <a:ea typeface="微软雅黑" panose="020b0503020204020204" pitchFamily="34" charset="-122"/>
              </a:rPr>
              <a:t>段</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，回答问题：</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女人的手指震动了一下，想是叫苇眉子划破了手。她把一个手指放在嘴里吮了一下。”“震动”和“吮”这两个词语有什么深刻含义？</a:t>
            </a:r>
          </a:p>
        </p:txBody>
      </p:sp>
      <p:sp>
        <p:nvSpPr>
          <p:cNvPr id="12" name="文本框 11"/>
          <p:cNvSpPr txBox="1"/>
          <p:nvPr/>
        </p:nvSpPr>
        <p:spPr>
          <a:xfrm>
            <a:off x="920199" y="3270854"/>
            <a:ext cx="10021793"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一“震”一“吮”，不仅惟妙惟肖地描摹出了水生嫂这位勤劳善良的劳动妇女劳动时的情态，而且不经意的习惯性的动作，更加生动形象地表现了这位机敏多情、深明大义的白洋淀抗日根据地妇女内心深处爱与恨、情与义的激烈撞击和理性抉择。用词凝练含蓄，耐人寻味，折射出人性美的光辉。</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p:cNvSpPr txBox="1"/>
          <p:nvPr/>
        </p:nvSpPr>
        <p:spPr>
          <a:xfrm>
            <a:off x="811148" y="2522758"/>
            <a:ext cx="10569703" cy="1812484"/>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学习通过人物对话、景物烘托、细节描写来表现人物性格和感情的手法。</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整体领略小说充满诗情画意的意境美和人物形象的人情美。</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激发爱国主义情感，珍惜和平生活。</a:t>
            </a:r>
          </a:p>
        </p:txBody>
      </p:sp>
    </p:spTree>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59309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二</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阅读第二部分</a:t>
            </a:r>
            <a:r>
              <a:rPr lang="en-US" altLang="zh-CN" sz="2200" b="1">
                <a:solidFill>
                  <a:srgbClr val="7F6B5B"/>
                </a:solidFill>
                <a:latin typeface="微软雅黑" panose="020b0503020204020204" pitchFamily="34" charset="-122"/>
                <a:ea typeface="微软雅黑" panose="020b0503020204020204" pitchFamily="34" charset="-122"/>
              </a:rPr>
              <a:t>(32</a:t>
            </a:r>
            <a:r>
              <a:rPr lang="zh-CN" altLang="en-US" sz="2200" b="1">
                <a:solidFill>
                  <a:srgbClr val="7F6B5B"/>
                </a:solidFill>
                <a:latin typeface="微软雅黑" panose="020b0503020204020204" pitchFamily="34" charset="-122"/>
                <a:ea typeface="微软雅黑" panose="020b0503020204020204" pitchFamily="34" charset="-122"/>
              </a:rPr>
              <a:t>～</a:t>
            </a:r>
            <a:r>
              <a:rPr lang="en-US" altLang="zh-CN" sz="2200" b="1">
                <a:solidFill>
                  <a:srgbClr val="7F6B5B"/>
                </a:solidFill>
                <a:latin typeface="微软雅黑" panose="020b0503020204020204" pitchFamily="34" charset="-122"/>
                <a:ea typeface="微软雅黑" panose="020b0503020204020204" pitchFamily="34" charset="-122"/>
              </a:rPr>
              <a:t>61</a:t>
            </a:r>
            <a:r>
              <a:rPr lang="zh-CN" altLang="en-US" sz="2200" b="1">
                <a:solidFill>
                  <a:srgbClr val="7F6B5B"/>
                </a:solidFill>
                <a:latin typeface="微软雅黑" panose="020b0503020204020204" pitchFamily="34" charset="-122"/>
                <a:ea typeface="微软雅黑" panose="020b0503020204020204" pitchFamily="34" charset="-122"/>
              </a:rPr>
              <a:t>段</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，回答问题：</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你看，说走就走了。”“可慌哩！比什么也慌，比过新年，娶新</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也没见他这么慌过！”“拴马桩也不顶事了。”“不行了，脱了缰了。”“一到军队里，他一准得忘了家里的人。”这些话有什么特点？</a:t>
            </a:r>
          </a:p>
        </p:txBody>
      </p:sp>
      <p:sp>
        <p:nvSpPr>
          <p:cNvPr id="12" name="文本框 11"/>
          <p:cNvSpPr txBox="1"/>
          <p:nvPr/>
        </p:nvSpPr>
        <p:spPr>
          <a:xfrm>
            <a:off x="920199" y="3270854"/>
            <a:ext cx="10021793"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明确：她们表面上是埋怨丈夫，实际上是赞扬、夸奖丈夫，从这些话中可以看出有的人俏皮风趣，有的人爽朗乐观，有的人泼辣，但都真心实意爱着丈夫，支持着他们。</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59309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二</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阅读第二部分</a:t>
            </a:r>
            <a:r>
              <a:rPr lang="en-US" altLang="zh-CN" sz="2200" b="1">
                <a:solidFill>
                  <a:srgbClr val="7F6B5B"/>
                </a:solidFill>
                <a:latin typeface="微软雅黑" panose="020b0503020204020204" pitchFamily="34" charset="-122"/>
                <a:ea typeface="微软雅黑" panose="020b0503020204020204" pitchFamily="34" charset="-122"/>
              </a:rPr>
              <a:t>(32</a:t>
            </a:r>
            <a:r>
              <a:rPr lang="zh-CN" altLang="en-US" sz="2200" b="1">
                <a:solidFill>
                  <a:srgbClr val="7F6B5B"/>
                </a:solidFill>
                <a:latin typeface="微软雅黑" panose="020b0503020204020204" pitchFamily="34" charset="-122"/>
                <a:ea typeface="微软雅黑" panose="020b0503020204020204" pitchFamily="34" charset="-122"/>
              </a:rPr>
              <a:t>～</a:t>
            </a:r>
            <a:r>
              <a:rPr lang="en-US" altLang="zh-CN" sz="2200" b="1">
                <a:solidFill>
                  <a:srgbClr val="7F6B5B"/>
                </a:solidFill>
                <a:latin typeface="微软雅黑" panose="020b0503020204020204" pitchFamily="34" charset="-122"/>
                <a:ea typeface="微软雅黑" panose="020b0503020204020204" pitchFamily="34" charset="-122"/>
              </a:rPr>
              <a:t>61</a:t>
            </a:r>
            <a:r>
              <a:rPr lang="zh-CN" altLang="en-US" sz="2200" b="1">
                <a:solidFill>
                  <a:srgbClr val="7F6B5B"/>
                </a:solidFill>
                <a:latin typeface="微软雅黑" panose="020b0503020204020204" pitchFamily="34" charset="-122"/>
                <a:ea typeface="微软雅黑" panose="020b0503020204020204" pitchFamily="34" charset="-122"/>
              </a:rPr>
              <a:t>段</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，回答问题：</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几个女人羞红着脸告辞出来</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水像无边的跳荡的水银”，此处的景物描写有什么作用？</a:t>
            </a:r>
          </a:p>
        </p:txBody>
      </p:sp>
      <p:sp>
        <p:nvSpPr>
          <p:cNvPr id="12" name="文本框 11"/>
          <p:cNvSpPr txBox="1"/>
          <p:nvPr/>
        </p:nvSpPr>
        <p:spPr>
          <a:xfrm>
            <a:off x="920199" y="3270854"/>
            <a:ext cx="10021793" cy="1048172"/>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明确：景物描写暗示了湖面情况的异常，进一步勾画出白洋淀伏击战的典型环境，也为下面即将到来的激烈战斗蓄势。</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59309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三</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阅读第三部分</a:t>
            </a:r>
            <a:r>
              <a:rPr lang="en-US" altLang="zh-CN" sz="2200" b="1">
                <a:solidFill>
                  <a:srgbClr val="7F6B5B"/>
                </a:solidFill>
                <a:latin typeface="微软雅黑" panose="020b0503020204020204" pitchFamily="34" charset="-122"/>
                <a:ea typeface="微软雅黑" panose="020b0503020204020204" pitchFamily="34" charset="-122"/>
              </a:rPr>
              <a:t>(62</a:t>
            </a:r>
            <a:r>
              <a:rPr lang="zh-CN" altLang="en-US" sz="2200" b="1">
                <a:solidFill>
                  <a:srgbClr val="7F6B5B"/>
                </a:solidFill>
                <a:latin typeface="微软雅黑" panose="020b0503020204020204" pitchFamily="34" charset="-122"/>
                <a:ea typeface="微软雅黑" panose="020b0503020204020204" pitchFamily="34" charset="-122"/>
              </a:rPr>
              <a:t>～</a:t>
            </a:r>
            <a:r>
              <a:rPr lang="en-US" altLang="zh-CN" sz="2200" b="1">
                <a:solidFill>
                  <a:srgbClr val="7F6B5B"/>
                </a:solidFill>
                <a:latin typeface="微软雅黑" panose="020b0503020204020204" pitchFamily="34" charset="-122"/>
                <a:ea typeface="微软雅黑" panose="020b0503020204020204" pitchFamily="34" charset="-122"/>
              </a:rPr>
              <a:t>85</a:t>
            </a:r>
            <a:r>
              <a:rPr lang="zh-CN" altLang="en-US" sz="2200" b="1">
                <a:solidFill>
                  <a:srgbClr val="7F6B5B"/>
                </a:solidFill>
                <a:latin typeface="微软雅黑" panose="020b0503020204020204" pitchFamily="34" charset="-122"/>
                <a:ea typeface="微软雅黑" panose="020b0503020204020204" pitchFamily="34" charset="-122"/>
              </a:rPr>
              <a:t>段</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，回答问题：</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水生将漂在水上的装着饼干的精致纸盒“捞”起来，“丢”在女人们的船上；接着女人们将掉在水里的小包裹“捞”起来“丢”给他们，这一“捞”一“丢”，有什么意味？</a:t>
            </a:r>
          </a:p>
        </p:txBody>
      </p:sp>
      <p:sp>
        <p:nvSpPr>
          <p:cNvPr id="12" name="文本框 11"/>
          <p:cNvSpPr txBox="1"/>
          <p:nvPr/>
        </p:nvSpPr>
        <p:spPr>
          <a:xfrm>
            <a:off x="1085103" y="3565881"/>
            <a:ext cx="10021793"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一“捞”一“丢”，不仅仅表现了抗日军民打捞战利品时乐观的精神，以及夫妻间似嗔实喜、似怨实爱的小儿女心态，更重要的是在这一“捞”一“丢”里，早就融进了他们对生活的热爱，对亲人的关爱，以及对祖国、对家乡的挚爱。</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59309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三</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阅读第三部分</a:t>
            </a:r>
            <a:r>
              <a:rPr lang="en-US" altLang="zh-CN" sz="2200" b="1">
                <a:solidFill>
                  <a:srgbClr val="7F6B5B"/>
                </a:solidFill>
                <a:latin typeface="微软雅黑" panose="020b0503020204020204" pitchFamily="34" charset="-122"/>
                <a:ea typeface="微软雅黑" panose="020b0503020204020204" pitchFamily="34" charset="-122"/>
              </a:rPr>
              <a:t>(62</a:t>
            </a:r>
            <a:r>
              <a:rPr lang="zh-CN" altLang="en-US" sz="2200" b="1">
                <a:solidFill>
                  <a:srgbClr val="7F6B5B"/>
                </a:solidFill>
                <a:latin typeface="微软雅黑" panose="020b0503020204020204" pitchFamily="34" charset="-122"/>
                <a:ea typeface="微软雅黑" panose="020b0503020204020204" pitchFamily="34" charset="-122"/>
              </a:rPr>
              <a:t>～</a:t>
            </a:r>
            <a:r>
              <a:rPr lang="en-US" altLang="zh-CN" sz="2200" b="1">
                <a:solidFill>
                  <a:srgbClr val="7F6B5B"/>
                </a:solidFill>
                <a:latin typeface="微软雅黑" panose="020b0503020204020204" pitchFamily="34" charset="-122"/>
                <a:ea typeface="微软雅黑" panose="020b0503020204020204" pitchFamily="34" charset="-122"/>
              </a:rPr>
              <a:t>85</a:t>
            </a:r>
            <a:r>
              <a:rPr lang="zh-CN" altLang="en-US" sz="2200" b="1">
                <a:solidFill>
                  <a:srgbClr val="7F6B5B"/>
                </a:solidFill>
                <a:latin typeface="微软雅黑" panose="020b0503020204020204" pitchFamily="34" charset="-122"/>
                <a:ea typeface="微软雅黑" panose="020b0503020204020204" pitchFamily="34" charset="-122"/>
              </a:rPr>
              <a:t>段</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，回答问题：</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小说结尾的一组对话表现了人物怎样的性格？</a:t>
            </a:r>
          </a:p>
        </p:txBody>
      </p:sp>
      <p:sp>
        <p:nvSpPr>
          <p:cNvPr id="12" name="文本框 11"/>
          <p:cNvSpPr txBox="1"/>
          <p:nvPr/>
        </p:nvSpPr>
        <p:spPr>
          <a:xfrm>
            <a:off x="1085103" y="3565881"/>
            <a:ext cx="10021793" cy="1048172"/>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明确：这一组对话表现出她们在战斗中受到教育，不甘落后，想和丈夫比个高低的自尊心理和勇敢、好强的性格特点。</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59309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四</a:t>
            </a: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阅读全文，回答问题：</a:t>
            </a:r>
          </a:p>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7.</a:t>
            </a:r>
            <a:r>
              <a:rPr lang="zh-CN" altLang="en-US" sz="2200">
                <a:solidFill>
                  <a:srgbClr val="7F6B5B"/>
                </a:solidFill>
                <a:latin typeface="微软雅黑" panose="020b0503020204020204" pitchFamily="34" charset="-122"/>
                <a:ea typeface="微软雅黑" panose="020b0503020204020204" pitchFamily="34" charset="-122"/>
              </a:rPr>
              <a:t>小说最突出的人物是水生嫂，她的性格既有中国妇女传统的美德，又具有解放区妇女进步的特点。试加以分析。</a:t>
            </a:r>
          </a:p>
        </p:txBody>
      </p:sp>
      <p:sp>
        <p:nvSpPr>
          <p:cNvPr id="12" name="文本框 11"/>
          <p:cNvSpPr txBox="1"/>
          <p:nvPr/>
        </p:nvSpPr>
        <p:spPr>
          <a:xfrm>
            <a:off x="1076198" y="3061142"/>
            <a:ext cx="10021793"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　</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勤劳、善良：她勤快能干，丈夫是游击队长、党的负责人，大部分家务劳动得由她承担。她上要奉养公公，下要爱护孩子，是传统的贤妻良母型的妇女。</a:t>
            </a:r>
          </a:p>
          <a:p>
            <a:pPr>
              <a:lnSpc>
                <a:spcPct val="150000"/>
              </a:lnSpc>
            </a:pP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温柔、体贴：丈夫工作晚归，她“站起来要去端饭”；丈夫说要参军，她“手指震动了一下，想是叫苇眉子划破了手”，表现了她对丈夫的依恋。</a:t>
            </a:r>
          </a:p>
          <a:p>
            <a:pPr>
              <a:lnSpc>
                <a:spcPct val="150000"/>
              </a:lnSpc>
            </a:pPr>
            <a:r>
              <a:rPr lang="en-US" altLang="zh-CN" sz="2200">
                <a:latin typeface="微软雅黑" panose="020b0503020204020204" pitchFamily="34" charset="-122"/>
                <a:ea typeface="微软雅黑" panose="020b0503020204020204" pitchFamily="34" charset="-122"/>
              </a:rPr>
              <a:t>(3)</a:t>
            </a:r>
            <a:r>
              <a:rPr lang="zh-CN" altLang="en-US" sz="2200">
                <a:latin typeface="微软雅黑" panose="020b0503020204020204" pitchFamily="34" charset="-122"/>
                <a:ea typeface="微软雅黑" panose="020b0503020204020204" pitchFamily="34" charset="-122"/>
              </a:rPr>
              <a:t>深明大义：丈夫参军，她并没有拖丈夫的后腿，虽然她不想让丈夫走。</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159309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本文可以说是战争题材的小说，但是我们在文章中并没有感到战争的残酷、无情，反而看到了一幅幅纯美的画面。有人说这样写淡化了战争，有美化战争的倾向。你同意这种看法吗？你觉得作家写作时有必要淡化战争、美化战争吗？</a:t>
            </a:r>
          </a:p>
        </p:txBody>
      </p:sp>
      <p:sp>
        <p:nvSpPr>
          <p:cNvPr id="12" name="文本框 11"/>
          <p:cNvSpPr txBox="1"/>
          <p:nvPr/>
        </p:nvSpPr>
        <p:spPr>
          <a:xfrm>
            <a:off x="1076198" y="3061142"/>
            <a:ext cx="10021793"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　不同意。小说并没有美化战争，只是侧重于描写环境的美，表达了作者对家园的热爱和对人情的赞美，从另一个方面也反映出人们对战争的憎恶。战争不应该被美化，只有人人都认识到战争的残酷、无情，才能激发起人们捍卫和平、保卫家园的勇气，呼吁人们为维护和平而不断努力。</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4" y="2245359"/>
            <a:ext cx="8275585"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技法探究</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技法探究</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146" y="1053530"/>
            <a:ext cx="11526120" cy="5039817"/>
          </a:xfrm>
          <a:prstGeom prst="rect">
            <a:avLst/>
          </a:prstGeom>
        </p:spPr>
        <p:txBody>
          <a:bodyPr wrap="square" lIns="121898" tIns="60948" rIns="121898" bIns="60948">
            <a:spAutoFit/>
          </a:bodyPr>
          <a:lstStyle/>
          <a:p>
            <a:pPr algn="ctr">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对话描写</a:t>
            </a:r>
            <a:endParaRPr lang="zh-CN" altLang="zh-CN" sz="1050" b="1" kern="100">
              <a:latin typeface="宋体" panose="02010600030101010101" pitchFamily="2" charset="-122"/>
              <a:cs typeface="Courier New" panose="02070309020205020404" pitchFamily="49" charset="0"/>
            </a:endParaRPr>
          </a:p>
          <a:p>
            <a:pPr indent="609600"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对话描写是塑造人物形象的重要手段。对话可以是两个人的对话，也可以是几个人的相互交谈。对人物对话的描写，不仅要做到个性化，而且还要体现出人物说话的艺术性。成功的语言描写总是鲜明地展示人物的性格，生动地表现人物的思想感情，深刻地反映人物的内心世界。</a:t>
            </a:r>
            <a:endParaRPr lang="zh-CN" altLang="zh-CN" sz="1050" kern="100">
              <a:latin typeface="宋体" panose="02010600030101010101" pitchFamily="2" charset="-122"/>
              <a:cs typeface="Courier New" panose="02070309020205020404" pitchFamily="49" charset="0"/>
            </a:endParaRPr>
          </a:p>
          <a:p>
            <a:pPr indent="609600"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《荷花淀》一文的对话描写十分传神。如几个妇女商量去马庄探望丈夫的一段对话，把她们的羞涩和想去探望丈夫的急切心情表现了出来。</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哪里就碰得那么巧</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，反映出侥幸心理，促成她们归途遇敌，躲进荷花淀，无意把敌人引进埋伏圈，为歼灭敌人创造了条件，这段对话描写对情节的发展起了重要的推动作用。</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spd="med" advClick="0">
    <p:pull/>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技法探究</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矩形 7"/>
          <p:cNvSpPr/>
          <p:nvPr/>
        </p:nvSpPr>
        <p:spPr>
          <a:xfrm>
            <a:off x="332146" y="837506"/>
            <a:ext cx="11526120" cy="607834"/>
          </a:xfrm>
          <a:prstGeom prst="rect">
            <a:avLst/>
          </a:prstGeom>
        </p:spPr>
        <p:txBody>
          <a:bodyPr wrap="square" lIns="121898" tIns="60948" rIns="121898" bIns="60948">
            <a:spAutoFit/>
          </a:bodyPr>
          <a:lstStyle/>
          <a:p>
            <a:pPr algn="just">
              <a:lnSpc>
                <a:spcPct val="150000"/>
              </a:lnSpc>
              <a:spcAft>
                <a:spcPct val="0"/>
              </a:spcAft>
              <a:tabLst>
                <a:tab pos="2250440"/>
              </a:tabLs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b="1" kern="100">
                <a:latin typeface="Times New Roman" panose="02020603050405020304" pitchFamily="18" charset="0"/>
                <a:ea typeface="微软雅黑" panose="020b0503020204020204" pitchFamily="34" charset="-122"/>
                <a:cs typeface="Times New Roman" panose="02020603050405020304" pitchFamily="18" charset="0"/>
              </a:rPr>
              <a:t>技巧点拨</a:t>
            </a: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kern="10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332146" y="1425777"/>
            <a:ext cx="11526120" cy="4485819"/>
          </a:xfrm>
          <a:prstGeom prst="rect">
            <a:avLst/>
          </a:prstGeom>
        </p:spPr>
        <p:txBody>
          <a:bodyPr wrap="square" lIns="121898" tIns="60948" rIns="121898" bIns="60948">
            <a:spAutoFit/>
          </a:bodyPr>
          <a:lstStyle/>
          <a:p>
            <a:pPr indent="609600"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首先，要注意什么人说什么话，人物语言一定要符合人物的年龄、身份、地位、思想、性格等，要有个性特点，避免</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千人一腔，众口一词</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indent="609600"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其次，要选择与话题有关的语言来写。写语言不是有话必写，而是要选择与中心话题紧密相关的内容来写，选择最能表现人物个性的语言来写。</a:t>
            </a:r>
            <a:endParaRPr lang="zh-CN" altLang="zh-CN" sz="1050" kern="100">
              <a:latin typeface="宋体" panose="02010600030101010101" pitchFamily="2" charset="-122"/>
              <a:cs typeface="Courier New" panose="02070309020205020404" pitchFamily="49" charset="0"/>
            </a:endParaRPr>
          </a:p>
          <a:p>
            <a:pPr indent="609600"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再次，要写清楚人物到底是怎样说的，即写好</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提示语</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。人说话时脸上会出现相应的表情，身体各部位还会出现相应的动作。写人物语言时，如果能适当地写点神态、语气、语调、手势、眼神、动作，人物所说的话就会更逼真、更传神，人物的特点就会更鲜明。</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spd="med" advClick="0">
    <p:pull/>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技法探究</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0" name="矩形 9"/>
          <p:cNvSpPr/>
          <p:nvPr/>
        </p:nvSpPr>
        <p:spPr>
          <a:xfrm>
            <a:off x="332146" y="909514"/>
            <a:ext cx="11526120" cy="1231082"/>
          </a:xfrm>
          <a:prstGeom prst="rect">
            <a:avLst/>
          </a:prstGeom>
        </p:spPr>
        <p:txBody>
          <a:bodyPr wrap="square" lIns="121898" tIns="60948" rIns="121898" bIns="60948">
            <a:spAutoFit/>
          </a:bodyPr>
          <a:lstStyle/>
          <a:p>
            <a:pPr algn="just">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【迁移运用】　</a:t>
            </a:r>
            <a:endParaRPr lang="en-US" altLang="zh-CN" sz="2400" b="1" kern="10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选取生活中的一个生活片段，写一段不少于</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150</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字的对话描写。</a:t>
            </a:r>
            <a:endParaRPr lang="zh-CN" altLang="zh-CN" sz="1050" kern="100">
              <a:latin typeface="宋体" panose="02010600030101010101" pitchFamily="2" charset="-122"/>
              <a:cs typeface="Courier New" panose="02070309020205020404" pitchFamily="49" charset="0"/>
            </a:endParaRPr>
          </a:p>
        </p:txBody>
      </p:sp>
      <p:sp>
        <p:nvSpPr>
          <p:cNvPr id="11" name="矩形 10"/>
          <p:cNvSpPr/>
          <p:nvPr/>
        </p:nvSpPr>
        <p:spPr>
          <a:xfrm>
            <a:off x="332146" y="2087779"/>
            <a:ext cx="11526120" cy="3931821"/>
          </a:xfrm>
          <a:prstGeom prst="rect">
            <a:avLst/>
          </a:prstGeom>
        </p:spPr>
        <p:txBody>
          <a:bodyPr wrap="square" lIns="121898" tIns="60948" rIns="121898" bIns="60948">
            <a:spAutoFit/>
          </a:bodyPr>
          <a:lstStyle/>
          <a:p>
            <a:pPr algn="just">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门被打坏了，开了一个篮球大的窟窿。班主任来了，瞪着眼：</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谁踢坏的？</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捣乱鬼董小天斜着眼，冷笑着：</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鬼知道，又没有人叫我一定要看好门？</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旁边的张小勇，朝老师做了个鬼脸：</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哈</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，开了窗，好通风。</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谁知这一下却惹恼了站在旁边的高芳芳。</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是董小天，他来时，一阵风正好把门关了，他就抬起脚，用力一踢。</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董小天脚一跺：</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大白天别说梦话！你小心点，不要诬陷好人！</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我才不瞎说呢，大家都看见的。你凭什么，做了坏事，还要耍嘴。</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老师说：</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还有谁看见了？</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没看见。</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李星使劲地咽了一口水，神情恍惚。</a:t>
            </a:r>
            <a:endParaRPr lang="zh-CN" altLang="zh-CN" sz="1050" kern="100">
              <a:solidFill>
                <a:srgbClr val="C00000"/>
              </a:solidFill>
              <a:latin typeface="宋体" panose="02010600030101010101" pitchFamily="2" charset="-122"/>
              <a:cs typeface="Courier New" panose="02070309020205020404" pitchFamily="49"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xit" presetSubtype="0" fill="hold" grpId="0" nodeType="clickEffect">
                                  <p:stCondLst>
                                    <p:cond delay="0"/>
                                  </p:stCondLst>
                                  <p:childTnLst>
                                    <p:animEffect transition="out" filter="fade">
                                      <p:cBhvr>
                                        <p:cTn id="11" dur="500"/>
                                        <p:tgtEl>
                                          <p:spTgt spid="11">
                                            <p:txEl>
                                              <p:pRg st="0" end="0"/>
                                            </p:txEl>
                                          </p:spTgt>
                                        </p:tgtEl>
                                      </p:cBhvr>
                                    </p:animEffect>
                                    <p:set>
                                      <p:cBhvr>
                                        <p:cTn id="12"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课堂导语</a:t>
              </a:r>
            </a:p>
          </p:txBody>
        </p:sp>
      </p:grpSp>
      <p:sp>
        <p:nvSpPr>
          <p:cNvPr id="19" name="文本框 18"/>
          <p:cNvSpPr txBox="1"/>
          <p:nvPr/>
        </p:nvSpPr>
        <p:spPr>
          <a:xfrm>
            <a:off x="811148" y="2046508"/>
            <a:ext cx="10569703" cy="3079497"/>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传说嫦娥随身佩戴的宝镜掉了下来，这块宝镜掉在地上摔成了大大小小的</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99</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个碎片，碎片随机化为</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99</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个水淀。这些水淀中最有名的是</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500</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平方公里的白洋淀水域，荷花淀在水域中最出名，“莲菱蒲苇随风摇曳，满淀荷花盛开，湖内白帆点点”的美景让游人流连忘返。在抗日战争时期，这里还活跃着一支水上“雁翎队”，他们在芦苇迷宫和荷花荡中和鬼子捉迷藏，打得鬼子晕头转向，取得了一次又一次的胜利。</a:t>
            </a:r>
          </a:p>
        </p:txBody>
      </p:sp>
    </p:spTree>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9" name="New picture"/>
          <p:cNvPicPr/>
          <p:nvPr/>
        </p:nvPicPr>
        <p:blipFill>
          <a:blip r:embed="rId4"/>
          <a:stretch>
            <a:fillRect/>
          </a:stretch>
        </p:blipFill>
        <p:spPr>
          <a:xfrm>
            <a:off x="12382500" y="11480800"/>
            <a:ext cx="330200" cy="241300"/>
          </a:xfrm>
          <a:prstGeom prst="cube">
            <a:avLst/>
          </a:prstGeom>
        </p:spPr>
      </p:pic>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605654" y="1884667"/>
            <a:ext cx="6219234" cy="4182683"/>
          </a:xfrm>
          <a:prstGeom prst="rect">
            <a:avLst/>
          </a:prstGeom>
          <a:noFill/>
        </p:spPr>
        <p:txBody>
          <a:bodyPr wrap="square">
            <a:spAutoFit/>
          </a:bodyPr>
          <a:lstStyle/>
          <a:p>
            <a:pPr indent="457200" algn="just">
              <a:lnSpc>
                <a:spcPct val="150000"/>
              </a:lnSpc>
              <a:spcAft>
                <a:spcPts val="1000"/>
              </a:spcAft>
            </a:pP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孙犁</a:t>
            </a:r>
            <a:r>
              <a:rPr lang="en-US" altLang="zh-CN"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(1913—2002)</a:t>
            </a: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原名孙树勋，河北安平人。现代作家，中共党员，抗日老战士，被誉为</a:t>
            </a: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“荷花淀派”</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的创始人。作品有短篇小说集</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荷花淀</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芦花荡</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嘱咐</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等，中篇小说</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铁木前传</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等，长篇小说</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风云初记</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等。其中</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荷花淀</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嘱咐</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等短篇成为现代文学史上负有盛名的篇章。</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7188" y="1500215"/>
            <a:ext cx="2711824" cy="385757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2030476"/>
            <a:ext cx="6157136" cy="2797048"/>
          </a:xfrm>
          <a:prstGeom prst="rect">
            <a:avLst/>
          </a:prstGeom>
          <a:noFill/>
        </p:spPr>
        <p:txBody>
          <a:bodyPr wrap="square">
            <a:spAutoFit/>
          </a:bodyPr>
          <a:lstStyle/>
          <a:p>
            <a:pPr indent="457200" algn="just">
              <a:lnSpc>
                <a:spcPct val="150000"/>
              </a:lnSpc>
              <a:spcAft>
                <a:spcPts val="1000"/>
              </a:spcAft>
            </a:pP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孙犁</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1936</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年来到白洋淀附近的安新县同口小学教书。在一年多的时间里，或是清晨或是黄昏，他经常到白洋淀边散步，慢慢地，他熟悉了这一带的风土人情，熟悉了这一带人民的劳动和生活。</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8354" y="1822568"/>
            <a:ext cx="3401514" cy="3721947"/>
          </a:xfrm>
          <a:prstGeom prst="rect">
            <a:avLst/>
          </a:prstGeom>
          <a:ln>
            <a:noFill/>
          </a:ln>
          <a:effectLst>
            <a:softEdge rad="112500"/>
          </a:effectLst>
        </p:spPr>
      </p:pic>
    </p:spTree>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674473" y="379439"/>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373434" y="-48075"/>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605614" y="1222698"/>
            <a:ext cx="6157136" cy="5013039"/>
          </a:xfrm>
          <a:prstGeom prst="rect">
            <a:avLst/>
          </a:prstGeom>
          <a:noFill/>
        </p:spPr>
        <p:txBody>
          <a:bodyPr wrap="square">
            <a:spAutoFit/>
          </a:bodyPr>
          <a:lstStyle/>
          <a:p>
            <a:pPr indent="457200" algn="just">
              <a:lnSpc>
                <a:spcPct val="150000"/>
              </a:lnSpc>
              <a:spcAft>
                <a:spcPts val="1000"/>
              </a:spcAft>
            </a:pP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1937</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日寇的铁蹄踏进这一地区，他切身体验到了这里的人民的爱国热情和民族自尊心。在抗日的旗帜下，男女老少都动员起来，虽然热土难离，但为了保家卫国，为了打鬼子，各个村庄的青年农民都自愿地奔赴抗日前线，至于那些青年妇女所表现出的识大体、顾大局、乐观向上、无私奉献的精神，更使他由衷地敬佩。基于这种心理，他于</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1945</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年写成了</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荷花淀</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这篇著名的小说。</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0245" y="806953"/>
            <a:ext cx="4536141" cy="2622047"/>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0245" y="3429000"/>
            <a:ext cx="4536141" cy="2867849"/>
          </a:xfrm>
          <a:prstGeom prst="rect">
            <a:avLst/>
          </a:prstGeom>
        </p:spPr>
      </p:pic>
    </p:spTree>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cSld>
  <p:clrMapOvr>
    <a:masterClrMapping/>
  </p:clrMapOvr>
  <p:transition spd="med" advClick="0">
    <p:pull/>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124</Paragraphs>
  <Slides>30</Slides>
  <Notes>30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30</vt:i4>
      </vt:variant>
    </vt:vector>
  </HeadingPairs>
  <TitlesOfParts>
    <vt:vector baseType="lpstr" size="41">
      <vt:lpstr>Arial</vt:lpstr>
      <vt:lpstr>Calibri Light</vt:lpstr>
      <vt:lpstr>Calibri</vt:lpstr>
      <vt:lpstr>印品黑体</vt:lpstr>
      <vt:lpstr>微软雅黑</vt:lpstr>
      <vt:lpstr>Wingdings</vt:lpstr>
      <vt:lpstr>Times New Roman</vt:lpstr>
      <vt:lpstr>宋体</vt:lpstr>
      <vt:lpstr>Courier New</vt:lpstr>
      <vt:lpstr>IPAPANNEW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2021-03-19T10:52:05.769</cp:lastPrinted>
  <dcterms:created xsi:type="dcterms:W3CDTF">2021-03-19T10:52:05Z</dcterms:created>
  <dcterms:modified xsi:type="dcterms:W3CDTF">2021-03-19T02:52:07Z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