
<file path=[Content_Types].xml><?xml version="1.0" encoding="utf-8"?>
<Types xmlns="http://schemas.openxmlformats.org/package/2006/content-types">
  <Default Extension="png" ContentType="image/png"/>
  <Default Extension="mp3" ContentType="audio/unknown"/>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notesSlides/notesSlide8.xml" ContentType="application/vnd.openxmlformats-officedocument.presentationml.notesSlide+xml"/>
  <Override PartName="/ppt/tags/tag13.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10.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tags/tag16.xml" ContentType="application/vnd.openxmlformats-officedocument.presentationml.tags+xml"/>
  <Override PartName="/ppt/notesSlides/notesSlide12.xml" ContentType="application/vnd.openxmlformats-officedocument.presentationml.notesSlide+xml"/>
  <Override PartName="/ppt/tags/tag17.xml" ContentType="application/vnd.openxmlformats-officedocument.presentationml.tags+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16.xml" ContentType="application/vnd.openxmlformats-officedocument.presentationml.notesSlide+xml"/>
  <Override PartName="/ppt/tags/tag20.xml" ContentType="application/vnd.openxmlformats-officedocument.presentationml.tags+xml"/>
  <Override PartName="/ppt/notesSlides/notesSlide17.xml" ContentType="application/vnd.openxmlformats-officedocument.presentationml.notesSlide+xml"/>
  <Override PartName="/ppt/tags/tag21.xml" ContentType="application/vnd.openxmlformats-officedocument.presentationml.tags+xml"/>
  <Override PartName="/ppt/notesSlides/notesSlide18.xml" ContentType="application/vnd.openxmlformats-officedocument.presentationml.notesSlide+xml"/>
  <Override PartName="/ppt/tags/tag22.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347" r:id="rId2"/>
    <p:sldId id="351" r:id="rId3"/>
    <p:sldId id="352" r:id="rId4"/>
    <p:sldId id="353" r:id="rId5"/>
    <p:sldId id="362" r:id="rId6"/>
    <p:sldId id="359" r:id="rId7"/>
    <p:sldId id="355" r:id="rId8"/>
    <p:sldId id="356" r:id="rId9"/>
    <p:sldId id="357" r:id="rId10"/>
    <p:sldId id="358" r:id="rId11"/>
    <p:sldId id="257" r:id="rId12"/>
    <p:sldId id="364" r:id="rId13"/>
    <p:sldId id="310" r:id="rId14"/>
    <p:sldId id="309" r:id="rId15"/>
    <p:sldId id="308" r:id="rId16"/>
    <p:sldId id="307" r:id="rId17"/>
    <p:sldId id="306" r:id="rId18"/>
    <p:sldId id="368" r:id="rId19"/>
    <p:sldId id="370" r:id="rId20"/>
    <p:sldId id="305" r:id="rId21"/>
    <p:sldId id="304" r:id="rId22"/>
    <p:sldId id="303" r:id="rId23"/>
    <p:sldId id="302" r:id="rId24"/>
    <p:sldId id="289"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05380"/>
    <a:srgbClr val="F3F3F3"/>
    <a:srgbClr val="F7FCFE"/>
    <a:srgbClr val="FFFFFC"/>
    <a:srgbClr val="E6E6E6"/>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79" autoAdjust="0"/>
    <p:restoredTop sz="94618" autoAdjust="0"/>
  </p:normalViewPr>
  <p:slideViewPr>
    <p:cSldViewPr snapToGrid="0" showGuides="1">
      <p:cViewPr varScale="1">
        <p:scale>
          <a:sx n="63" d="100"/>
          <a:sy n="63" d="100"/>
        </p:scale>
        <p:origin x="-138" y="-438"/>
      </p:cViewPr>
      <p:guideLst>
        <p:guide orient="horz" pos="160"/>
        <p:guide orient="horz" pos="4222"/>
        <p:guide orient="horz" pos="543"/>
        <p:guide orient="horz" pos="691"/>
        <p:guide orient="horz" pos="3998"/>
        <p:guide orient="horz" pos="3927"/>
        <p:guide pos="204"/>
        <p:guide pos="7447"/>
      </p:guideLst>
    </p:cSldViewPr>
  </p:slideViewPr>
  <p:notesTextViewPr>
    <p:cViewPr>
      <p:scale>
        <a:sx n="1" d="1"/>
        <a:sy n="1" d="1"/>
      </p:scale>
      <p:origin x="0" y="0"/>
    </p:cViewPr>
  </p:notesTextViewPr>
  <p:sorterViewPr>
    <p:cViewPr varScale="1">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2020-10-16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4282185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a:solidFill>
                  <a:schemeClr val="tx1"/>
                </a:solidFill>
                <a:effectLst/>
                <a:latin typeface="+mn-lt"/>
                <a:ea typeface="+mn-ea"/>
                <a:cs typeface="+mn-cs"/>
              </a:rPr>
              <a:t>本</a:t>
            </a:r>
            <a:r>
              <a:rPr lang="en-US" altLang="zh-CN" sz="1200" b="0" i="0" kern="1200">
                <a:solidFill>
                  <a:schemeClr val="tx1"/>
                </a:solidFill>
                <a:effectLst/>
                <a:latin typeface="+mn-lt"/>
                <a:ea typeface="+mn-ea"/>
                <a:cs typeface="+mn-cs"/>
              </a:rPr>
              <a:t>PPT</a:t>
            </a:r>
            <a:r>
              <a:rPr lang="zh-CN" altLang="en-US" sz="1200" b="0" i="0" kern="1200">
                <a:solidFill>
                  <a:schemeClr val="tx1"/>
                </a:solidFill>
                <a:effectLst/>
                <a:latin typeface="+mn-lt"/>
                <a:ea typeface="+mn-ea"/>
                <a:cs typeface="+mn-cs"/>
              </a:rPr>
              <a:t>模板部分元素使用了幻灯片母版制作。如果需要修改，点击</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视图</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幻灯片母版</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a:solidFill>
                  <a:schemeClr val="tx1"/>
                </a:solidFill>
                <a:effectLst/>
                <a:latin typeface="+mn-lt"/>
                <a:ea typeface="+mn-ea"/>
                <a:cs typeface="+mn-cs"/>
              </a:rPr>
              <a:t>本</a:t>
            </a:r>
            <a:r>
              <a:rPr lang="en-US" altLang="zh-CN" sz="1200" b="0" i="0" kern="1200">
                <a:solidFill>
                  <a:schemeClr val="tx1"/>
                </a:solidFill>
                <a:effectLst/>
                <a:latin typeface="+mn-lt"/>
                <a:ea typeface="+mn-ea"/>
                <a:cs typeface="+mn-cs"/>
              </a:rPr>
              <a:t>PPT</a:t>
            </a:r>
            <a:r>
              <a:rPr lang="zh-CN" altLang="en-US" sz="1200" b="0" i="0" kern="1200">
                <a:solidFill>
                  <a:schemeClr val="tx1"/>
                </a:solidFill>
                <a:effectLst/>
                <a:latin typeface="+mn-lt"/>
                <a:ea typeface="+mn-ea"/>
                <a:cs typeface="+mn-cs"/>
              </a:rPr>
              <a:t>模板部分元素使用了幻灯片母版制作。如果需要修改，点击</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视图</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幻灯片母版</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p15="http://schemas.microsoft.com/office/powerpoint/2012/main"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p15="http://schemas.microsoft.com/office/powerpoint/2012/main" xmlns="">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p15="http://schemas.microsoft.com/office/powerpoint/2012/main"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sp>
        <p:nvSpPr>
          <p:cNvPr id="2" name="矩形 1"/>
          <p:cNvSpPr/>
          <p:nvPr userDrawn="1"/>
        </p:nvSpPr>
        <p:spPr>
          <a:xfrm>
            <a:off x="527435" y="331259"/>
            <a:ext cx="434789" cy="44855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标题 1"/>
          <p:cNvSpPr txBox="1"/>
          <p:nvPr userDrawn="1"/>
        </p:nvSpPr>
        <p:spPr>
          <a:xfrm>
            <a:off x="1209303" y="356659"/>
            <a:ext cx="7863029" cy="44067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lang="zh-CN" altLang="en-US" sz="2935" b="0" i="0" kern="1200" baseline="0">
                <a:solidFill>
                  <a:schemeClr val="tx1">
                    <a:lumMod val="65000"/>
                    <a:lumOff val="35000"/>
                  </a:schemeClr>
                </a:solidFill>
                <a:effectLst/>
                <a:latin typeface="微软雅黑" pitchFamily="34" charset="-122"/>
                <a:ea typeface="微软雅黑" pitchFamily="34" charset="-122"/>
                <a:cs typeface="+mj-cs"/>
              </a:defRPr>
            </a:lvl1pPr>
          </a:lstStyle>
          <a:p>
            <a:pPr defTabSz="685800"/>
            <a:r>
              <a:rPr lang="zh-CN" altLang="en-US"/>
              <a:t>请输入您的标题</a:t>
            </a:r>
          </a:p>
        </p:txBody>
      </p:sp>
      <p:cxnSp>
        <p:nvCxnSpPr>
          <p:cNvPr id="4" name="直接连接符 3"/>
          <p:cNvCxnSpPr/>
          <p:nvPr userDrawn="1"/>
        </p:nvCxnSpPr>
        <p:spPr>
          <a:xfrm flipV="1">
            <a:off x="1270838" y="872083"/>
            <a:ext cx="10479237" cy="1"/>
          </a:xfrm>
          <a:prstGeom prst="line">
            <a:avLst/>
          </a:prstGeom>
          <a:ln w="158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p15="http://schemas.microsoft.com/office/powerpoint/2012/main"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1000"/>
                                        <p:tgtEl>
                                          <p:spTgt spid="3"/>
                                        </p:tgtEl>
                                      </p:cBhvr>
                                    </p:animEffect>
                                  </p:childTnLst>
                                </p:cTn>
                              </p:par>
                              <p:par>
                                <p:cTn id="8" presetID="22" presetClass="entr" presetSubtype="8" fill="hold"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1">
    <p:spTree>
      <p:nvGrpSpPr>
        <p:cNvPr id="1" name=""/>
        <p:cNvGrpSpPr/>
        <p:nvPr/>
      </p:nvGrpSpPr>
      <p:grpSpPr>
        <a:xfrm>
          <a:off x="0" y="0"/>
          <a:ext cx="0" cy="0"/>
          <a:chOff x="0" y="0"/>
          <a:chExt cx="0" cy="0"/>
        </a:xfrm>
      </p:grpSpPr>
      <p:sp>
        <p:nvSpPr>
          <p:cNvPr id="2" name="矩形 1"/>
          <p:cNvSpPr/>
          <p:nvPr userDrawn="1"/>
        </p:nvSpPr>
        <p:spPr>
          <a:xfrm>
            <a:off x="527435" y="331259"/>
            <a:ext cx="434789" cy="44855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标题 1"/>
          <p:cNvSpPr txBox="1"/>
          <p:nvPr userDrawn="1"/>
        </p:nvSpPr>
        <p:spPr>
          <a:xfrm>
            <a:off x="1209303" y="356659"/>
            <a:ext cx="7863029" cy="44067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lang="zh-CN" altLang="en-US" sz="2935" b="0" i="0" kern="1200" baseline="0">
                <a:solidFill>
                  <a:schemeClr val="tx1">
                    <a:lumMod val="65000"/>
                    <a:lumOff val="35000"/>
                  </a:schemeClr>
                </a:solidFill>
                <a:effectLst/>
                <a:latin typeface="微软雅黑" pitchFamily="34" charset="-122"/>
                <a:ea typeface="微软雅黑" pitchFamily="34" charset="-122"/>
                <a:cs typeface="+mj-cs"/>
              </a:defRPr>
            </a:lvl1pPr>
          </a:lstStyle>
          <a:p>
            <a:pPr defTabSz="685800"/>
            <a:r>
              <a:rPr lang="zh-CN" altLang="en-US"/>
              <a:t>请输入您的标题</a:t>
            </a:r>
          </a:p>
        </p:txBody>
      </p:sp>
      <p:cxnSp>
        <p:nvCxnSpPr>
          <p:cNvPr id="4" name="直接连接符 3"/>
          <p:cNvCxnSpPr/>
          <p:nvPr userDrawn="1"/>
        </p:nvCxnSpPr>
        <p:spPr>
          <a:xfrm flipV="1">
            <a:off x="1270838" y="872083"/>
            <a:ext cx="10479237" cy="1"/>
          </a:xfrm>
          <a:prstGeom prst="line">
            <a:avLst/>
          </a:prstGeom>
          <a:ln w="158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50" advClick="0" advTm="5000">
        <p14:switch dir="r"/>
      </p:transition>
    </mc:Choice>
    <mc:Fallback xmlns:p15="http://schemas.microsoft.com/office/powerpoint/2012/main"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1000"/>
                                        <p:tgtEl>
                                          <p:spTgt spid="3"/>
                                        </p:tgtEl>
                                      </p:cBhvr>
                                    </p:animEffect>
                                  </p:childTnLst>
                                </p:cTn>
                              </p:par>
                              <p:par>
                                <p:cTn id="8" presetID="22" presetClass="entr" presetSubtype="8" fill="hold"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1">
    <p:spTree>
      <p:nvGrpSpPr>
        <p:cNvPr id="1" name=""/>
        <p:cNvGrpSpPr/>
        <p:nvPr/>
      </p:nvGrpSpPr>
      <p:grpSpPr>
        <a:xfrm>
          <a:off x="0" y="0"/>
          <a:ext cx="0" cy="0"/>
          <a:chOff x="0" y="0"/>
          <a:chExt cx="0" cy="0"/>
        </a:xfrm>
      </p:grpSpPr>
      <p:sp>
        <p:nvSpPr>
          <p:cNvPr id="2" name="矩形 1"/>
          <p:cNvSpPr/>
          <p:nvPr userDrawn="1"/>
        </p:nvSpPr>
        <p:spPr>
          <a:xfrm>
            <a:off x="527435" y="331259"/>
            <a:ext cx="434789" cy="44855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标题 1"/>
          <p:cNvSpPr txBox="1"/>
          <p:nvPr userDrawn="1"/>
        </p:nvSpPr>
        <p:spPr>
          <a:xfrm>
            <a:off x="1209303" y="356659"/>
            <a:ext cx="7863029" cy="44067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lang="zh-CN" altLang="en-US" sz="2935" b="0" i="0" kern="1200" baseline="0">
                <a:solidFill>
                  <a:schemeClr val="tx1">
                    <a:lumMod val="65000"/>
                    <a:lumOff val="35000"/>
                  </a:schemeClr>
                </a:solidFill>
                <a:effectLst/>
                <a:latin typeface="微软雅黑" pitchFamily="34" charset="-122"/>
                <a:ea typeface="微软雅黑" pitchFamily="34" charset="-122"/>
                <a:cs typeface="+mj-cs"/>
              </a:defRPr>
            </a:lvl1pPr>
          </a:lstStyle>
          <a:p>
            <a:pPr defTabSz="685800"/>
            <a:r>
              <a:rPr lang="zh-CN" altLang="en-US"/>
              <a:t>请输入您的标题</a:t>
            </a:r>
          </a:p>
        </p:txBody>
      </p:sp>
      <p:cxnSp>
        <p:nvCxnSpPr>
          <p:cNvPr id="4" name="直接连接符 3"/>
          <p:cNvCxnSpPr/>
          <p:nvPr userDrawn="1"/>
        </p:nvCxnSpPr>
        <p:spPr>
          <a:xfrm flipV="1">
            <a:off x="1270838" y="872083"/>
            <a:ext cx="10479237" cy="1"/>
          </a:xfrm>
          <a:prstGeom prst="line">
            <a:avLst/>
          </a:prstGeom>
          <a:ln w="158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p15="http://schemas.microsoft.com/office/powerpoint/2012/main"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1000"/>
                                        <p:tgtEl>
                                          <p:spTgt spid="3"/>
                                        </p:tgtEl>
                                      </p:cBhvr>
                                    </p:animEffect>
                                  </p:childTnLst>
                                </p:cTn>
                              </p:par>
                              <p:par>
                                <p:cTn id="8" presetID="22" presetClass="entr" presetSubtype="8" fill="hold"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1">
    <p:spTree>
      <p:nvGrpSpPr>
        <p:cNvPr id="1" name=""/>
        <p:cNvGrpSpPr/>
        <p:nvPr/>
      </p:nvGrpSpPr>
      <p:grpSpPr>
        <a:xfrm>
          <a:off x="0" y="0"/>
          <a:ext cx="0" cy="0"/>
          <a:chOff x="0" y="0"/>
          <a:chExt cx="0" cy="0"/>
        </a:xfrm>
      </p:grpSpPr>
      <p:sp>
        <p:nvSpPr>
          <p:cNvPr id="2" name="矩形 1"/>
          <p:cNvSpPr/>
          <p:nvPr userDrawn="1"/>
        </p:nvSpPr>
        <p:spPr>
          <a:xfrm>
            <a:off x="527435" y="331259"/>
            <a:ext cx="434789" cy="44855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标题 1"/>
          <p:cNvSpPr txBox="1"/>
          <p:nvPr userDrawn="1"/>
        </p:nvSpPr>
        <p:spPr>
          <a:xfrm>
            <a:off x="1209303" y="356659"/>
            <a:ext cx="7863029" cy="44067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lang="zh-CN" altLang="en-US" sz="2935" b="0" i="0" kern="1200" baseline="0">
                <a:solidFill>
                  <a:schemeClr val="tx1">
                    <a:lumMod val="65000"/>
                    <a:lumOff val="35000"/>
                  </a:schemeClr>
                </a:solidFill>
                <a:effectLst/>
                <a:latin typeface="微软雅黑" pitchFamily="34" charset="-122"/>
                <a:ea typeface="微软雅黑" pitchFamily="34" charset="-122"/>
                <a:cs typeface="+mj-cs"/>
              </a:defRPr>
            </a:lvl1pPr>
          </a:lstStyle>
          <a:p>
            <a:pPr defTabSz="685800"/>
            <a:r>
              <a:rPr lang="zh-CN" altLang="en-US"/>
              <a:t>请输入您的标题</a:t>
            </a:r>
          </a:p>
        </p:txBody>
      </p:sp>
      <p:cxnSp>
        <p:nvCxnSpPr>
          <p:cNvPr id="4" name="直接连接符 3"/>
          <p:cNvCxnSpPr/>
          <p:nvPr userDrawn="1"/>
        </p:nvCxnSpPr>
        <p:spPr>
          <a:xfrm flipV="1">
            <a:off x="1270838" y="872083"/>
            <a:ext cx="10479237" cy="1"/>
          </a:xfrm>
          <a:prstGeom prst="line">
            <a:avLst/>
          </a:prstGeom>
          <a:ln w="158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p15="http://schemas.microsoft.com/office/powerpoint/2012/main"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1000"/>
                                        <p:tgtEl>
                                          <p:spTgt spid="3"/>
                                        </p:tgtEl>
                                      </p:cBhvr>
                                    </p:animEffect>
                                  </p:childTnLst>
                                </p:cTn>
                              </p:par>
                              <p:par>
                                <p:cTn id="8" presetID="22" presetClass="entr" presetSubtype="8" fill="hold"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p15="http://schemas.microsoft.com/office/powerpoint/2012/main" xmlns="">
      <p:transition spd="slow" advClick="0" advTm="5000">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10032" y="0"/>
            <a:ext cx="12181967" cy="6858000"/>
          </a:xfrm>
          <a:prstGeom prst="rect">
            <a:avLst/>
          </a:prstGeom>
          <a:solidFill>
            <a:srgbClr val="FAF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xmlns:p14="http://schemas.microsoft.com/office/powerpoint/2010/main">
    <mc:Choice Requires="p14">
      <p:transition p14:dur="10" advClick="0" advTm="5000"/>
    </mc:Choice>
    <mc:Fallback xmlns:p15="http://schemas.microsoft.com/office/powerpoint/2012/main" xmlns="">
      <p:transition advClick="0" advTm="5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4" fill="hold" grpId="0" nodeType="afterEffect">
                                  <p:stCondLst>
                                    <p:cond delay="0"/>
                                  </p:stCondLst>
                                  <p:childTnLst>
                                    <p:set>
                                      <p:cBhvr>
                                        <p:cTn id="7" dur="1" fill="hold">
                                          <p:stCondLst>
                                            <p:cond delay="0"/>
                                          </p:stCondLst>
                                        </p:cTn>
                                        <p:tgtEl>
                                          <p:spTgt spid="2"/>
                                        </p:tgtEl>
                                        <p:attrNameLst>
                                          <p:attrName>style.visibility</p:attrName>
                                        </p:attrNameLst>
                                      </p:cBhvr>
                                      <p:to>
                                        <p:strVal val="visible"/>
                                      </p:to>
                                    </p:set>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news.tom.com/2007-06-15/OI27/31941048.html" TargetMode="External"/><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tags" Target="../tags/tag9.xml"/><Relationship Id="rId7" Type="http://schemas.openxmlformats.org/officeDocument/2006/relationships/notesSlide" Target="../notesSlides/notesSlide7.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Layout" Target="../slideLayouts/slideLayout2.xml"/><Relationship Id="rId5" Type="http://schemas.openxmlformats.org/officeDocument/2006/relationships/tags" Target="../tags/tag11.xml"/><Relationship Id="rId4" Type="http://schemas.openxmlformats.org/officeDocument/2006/relationships/tags" Target="../tags/tag10.xml"/><Relationship Id="rId9"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1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3.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6.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2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6.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440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 y="357"/>
            <a:ext cx="12190730" cy="685728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p15="http://schemas.microsoft.com/office/powerpoint/2012/main"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35841" descr="山西32名农民工被囚黑砖厂 1天工作20小时(图)"/>
          <p:cNvPicPr>
            <a:picLocks noChangeAspect="1"/>
          </p:cNvPicPr>
          <p:nvPr/>
        </p:nvPicPr>
        <p:blipFill>
          <a:blip r:embed="rId2"/>
          <a:stretch>
            <a:fillRect/>
          </a:stretch>
        </p:blipFill>
        <p:spPr>
          <a:xfrm>
            <a:off x="0" y="0"/>
            <a:ext cx="5478780" cy="6857365"/>
          </a:xfrm>
          <a:prstGeom prst="rect">
            <a:avLst/>
          </a:prstGeom>
          <a:noFill/>
          <a:ln w="9525">
            <a:noFill/>
          </a:ln>
        </p:spPr>
      </p:pic>
      <p:pic>
        <p:nvPicPr>
          <p:cNvPr id="15361" name="图片 37889" descr="1181897682379_81113">
            <a:hlinkClick r:id="rId3"/>
          </p:cNvPr>
          <p:cNvPicPr>
            <a:picLocks noChangeAspect="1"/>
          </p:cNvPicPr>
          <p:nvPr/>
        </p:nvPicPr>
        <p:blipFill>
          <a:blip r:embed="rId4"/>
          <a:stretch>
            <a:fillRect/>
          </a:stretch>
        </p:blipFill>
        <p:spPr>
          <a:xfrm>
            <a:off x="6734810" y="0"/>
            <a:ext cx="5457190" cy="6857365"/>
          </a:xfrm>
          <a:prstGeom prst="rect">
            <a:avLst/>
          </a:prstGeom>
          <a:noFill/>
          <a:ln w="9525">
            <a:noFill/>
          </a:ln>
        </p:spPr>
      </p:pic>
      <p:sp>
        <p:nvSpPr>
          <p:cNvPr id="3" name="文本框 2"/>
          <p:cNvSpPr txBox="1"/>
          <p:nvPr/>
        </p:nvSpPr>
        <p:spPr>
          <a:xfrm>
            <a:off x="5708968" y="335280"/>
            <a:ext cx="773430" cy="6187440"/>
          </a:xfrm>
          <a:prstGeom prst="rect">
            <a:avLst/>
          </a:prstGeom>
          <a:noFill/>
        </p:spPr>
        <p:txBody>
          <a:bodyPr vert="eaVert" wrap="none" rtlCol="0" anchor="ctr">
            <a:spAutoFit/>
          </a:bodyPr>
          <a:lstStyle/>
          <a:p>
            <a:pPr>
              <a:lnSpc>
                <a:spcPct val="120000"/>
              </a:lnSpc>
            </a:pPr>
            <a:r>
              <a:rPr lang="en-US" altLang="zh-CN" sz="3200" smtClean="0">
                <a:solidFill>
                  <a:srgbClr val="FF0000"/>
                </a:solidFill>
                <a:latin typeface="黑体" panose="02010609060101010101" charset="-122"/>
                <a:ea typeface="黑体" panose="02010609060101010101" charset="-122"/>
                <a:cs typeface="黑体" panose="02010609060101010101" charset="-122"/>
              </a:rPr>
              <a:t>2008</a:t>
            </a:r>
            <a:r>
              <a:rPr lang="zh-CN" altLang="en-US" sz="3200" smtClean="0">
                <a:solidFill>
                  <a:srgbClr val="FF0000"/>
                </a:solidFill>
                <a:latin typeface="黑体" panose="02010609060101010101" charset="-122"/>
                <a:ea typeface="黑体" panose="02010609060101010101" charset="-122"/>
                <a:cs typeface="黑体" panose="02010609060101010101" charset="-122"/>
              </a:rPr>
              <a:t>年山西洪洞黑砖窑里的包身工</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p15="http://schemas.microsoft.com/office/powerpoint/2012/main"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5096" y="200641"/>
            <a:ext cx="11497268" cy="6501600"/>
            <a:chOff x="381303" y="238619"/>
            <a:chExt cx="11497268" cy="6501600"/>
          </a:xfrm>
        </p:grpSpPr>
        <p:pic>
          <p:nvPicPr>
            <p:cNvPr id="4" name="图片 3"/>
            <p:cNvPicPr>
              <a:picLocks noChangeAspect="1"/>
            </p:cNvPicPr>
            <p:nvPr>
              <p:custDataLst>
                <p:tags r:id="rId2"/>
              </p:custDataLst>
            </p:nvPr>
          </p:nvPicPr>
          <p:blipFill>
            <a:blip r:embed="rId8">
              <a:duotone>
                <a:prstClr val="black"/>
                <a:schemeClr val="accent2">
                  <a:tint val="45000"/>
                  <a:satMod val="400000"/>
                </a:schemeClr>
              </a:duotone>
            </a:blip>
            <a:stretch>
              <a:fillRect/>
            </a:stretch>
          </p:blipFill>
          <p:spPr>
            <a:xfrm>
              <a:off x="10613246" y="238619"/>
              <a:ext cx="1265325" cy="1243879"/>
            </a:xfrm>
            <a:prstGeom prst="rect">
              <a:avLst/>
            </a:prstGeom>
          </p:spPr>
        </p:pic>
        <p:pic>
          <p:nvPicPr>
            <p:cNvPr id="5" name="图片 4"/>
            <p:cNvPicPr>
              <a:picLocks noChangeAspect="1"/>
            </p:cNvPicPr>
            <p:nvPr>
              <p:custDataLst>
                <p:tags r:id="rId3"/>
              </p:custDataLst>
            </p:nvPr>
          </p:nvPicPr>
          <p:blipFill>
            <a:blip r:embed="rId8">
              <a:duotone>
                <a:prstClr val="black"/>
                <a:schemeClr val="accent2">
                  <a:tint val="45000"/>
                  <a:satMod val="400000"/>
                </a:schemeClr>
              </a:duotone>
            </a:blip>
            <a:stretch>
              <a:fillRect/>
            </a:stretch>
          </p:blipFill>
          <p:spPr>
            <a:xfrm rot="10800000">
              <a:off x="381303" y="5474894"/>
              <a:ext cx="1265325" cy="1243879"/>
            </a:xfrm>
            <a:prstGeom prst="rect">
              <a:avLst/>
            </a:prstGeom>
          </p:spPr>
        </p:pic>
        <p:pic>
          <p:nvPicPr>
            <p:cNvPr id="6" name="图片 5"/>
            <p:cNvPicPr>
              <a:picLocks noChangeAspect="1"/>
            </p:cNvPicPr>
            <p:nvPr>
              <p:custDataLst>
                <p:tags r:id="rId4"/>
              </p:custDataLst>
            </p:nvPr>
          </p:nvPicPr>
          <p:blipFill>
            <a:blip r:embed="rId8">
              <a:duotone>
                <a:prstClr val="black"/>
                <a:schemeClr val="accent2">
                  <a:tint val="45000"/>
                  <a:satMod val="400000"/>
                </a:schemeClr>
              </a:duotone>
            </a:blip>
            <a:stretch>
              <a:fillRect/>
            </a:stretch>
          </p:blipFill>
          <p:spPr>
            <a:xfrm rot="16200000">
              <a:off x="392026" y="249343"/>
              <a:ext cx="1265325" cy="1243879"/>
            </a:xfrm>
            <a:prstGeom prst="rect">
              <a:avLst/>
            </a:prstGeom>
          </p:spPr>
        </p:pic>
        <p:pic>
          <p:nvPicPr>
            <p:cNvPr id="7" name="图片 6"/>
            <p:cNvPicPr>
              <a:picLocks noChangeAspect="1"/>
            </p:cNvPicPr>
            <p:nvPr>
              <p:custDataLst>
                <p:tags r:id="rId5"/>
              </p:custDataLst>
            </p:nvPr>
          </p:nvPicPr>
          <p:blipFill>
            <a:blip r:embed="rId8">
              <a:duotone>
                <a:prstClr val="black"/>
                <a:schemeClr val="accent2">
                  <a:tint val="45000"/>
                  <a:satMod val="400000"/>
                </a:schemeClr>
              </a:duotone>
            </a:blip>
            <a:stretch>
              <a:fillRect/>
            </a:stretch>
          </p:blipFill>
          <p:spPr>
            <a:xfrm rot="5400000">
              <a:off x="10623969" y="5485617"/>
              <a:ext cx="1265325" cy="1243879"/>
            </a:xfrm>
            <a:prstGeom prst="rect">
              <a:avLst/>
            </a:prstGeom>
          </p:spPr>
        </p:pic>
      </p:grpSp>
      <p:sp>
        <p:nvSpPr>
          <p:cNvPr id="16" name="矩形 15"/>
          <p:cNvSpPr>
            <a:spLocks noChangeArrowheads="1"/>
          </p:cNvSpPr>
          <p:nvPr/>
        </p:nvSpPr>
        <p:spPr bwMode="auto">
          <a:xfrm>
            <a:off x="638810" y="469265"/>
            <a:ext cx="2670810" cy="70675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itchFamily="2" charset="-122"/>
              </a:defRPr>
            </a:lvl9pPr>
          </a:lstStyle>
          <a:p>
            <a:pPr algn="ctr"/>
            <a:r>
              <a:rPr lang="zh-CN" altLang="en-US" sz="4000">
                <a:solidFill>
                  <a:srgbClr val="F05380"/>
                </a:solidFill>
                <a:latin typeface="【嵐】芊柔体" panose="020B0604000101010104" pitchFamily="34" charset="-128"/>
                <a:cs typeface="【嵐】芊柔体" panose="020B0604000101010104" pitchFamily="34" charset="-128"/>
              </a:rPr>
              <a:t>学习目标</a:t>
            </a:r>
          </a:p>
        </p:txBody>
      </p:sp>
      <p:sp>
        <p:nvSpPr>
          <p:cNvPr id="100" name="文本框 99"/>
          <p:cNvSpPr txBox="1"/>
          <p:nvPr/>
        </p:nvSpPr>
        <p:spPr>
          <a:xfrm>
            <a:off x="231775" y="1467485"/>
            <a:ext cx="11033125" cy="3969385"/>
          </a:xfrm>
          <a:prstGeom prst="rect">
            <a:avLst/>
          </a:prstGeom>
          <a:noFill/>
          <a:ln w="9525">
            <a:noFill/>
          </a:ln>
        </p:spPr>
        <p:txBody>
          <a:bodyPr wrap="square">
            <a:spAutoFit/>
          </a:bodyPr>
          <a:lstStyle/>
          <a:p>
            <a:pPr indent="0"/>
            <a:r>
              <a:rPr lang="en-US" altLang="zh-CN" sz="2800" b="0">
                <a:latin typeface="宋体" pitchFamily="2" charset="-122"/>
                <a:ea typeface="宋体" pitchFamily="2" charset="-122"/>
                <a:cs typeface="宋体" panose="02010600030101010101" pitchFamily="2" charset="-122"/>
              </a:rPr>
              <a:t>1.</a:t>
            </a:r>
            <a:r>
              <a:rPr lang="zh-CN" sz="2800" b="0">
                <a:latin typeface="宋体" pitchFamily="2" charset="-122"/>
                <a:ea typeface="宋体" pitchFamily="2" charset="-122"/>
                <a:cs typeface="宋体" panose="02010600030101010101" pitchFamily="2" charset="-122"/>
              </a:rPr>
              <a:t>【语言建构与运用】</a:t>
            </a:r>
          </a:p>
          <a:p>
            <a:pPr indent="0"/>
            <a:r>
              <a:rPr lang="zh-CN" sz="2800" b="0">
                <a:latin typeface="宋体" pitchFamily="2" charset="-122"/>
                <a:ea typeface="宋体" pitchFamily="2" charset="-122"/>
                <a:cs typeface="宋体" panose="02010600030101010101" pitchFamily="2" charset="-122"/>
              </a:rPr>
              <a:t>学习点面结合的写作技巧。</a:t>
            </a:r>
          </a:p>
          <a:p>
            <a:pPr indent="0"/>
            <a:endParaRPr lang="en-US" sz="2800" b="0">
              <a:latin typeface="宋体" pitchFamily="2" charset="-122"/>
              <a:ea typeface="宋体" pitchFamily="2" charset="-122"/>
              <a:cs typeface="宋体" panose="02010600030101010101" pitchFamily="2" charset="-122"/>
            </a:endParaRPr>
          </a:p>
          <a:p>
            <a:pPr indent="0"/>
            <a:r>
              <a:rPr lang="en-US" sz="2800" b="0">
                <a:latin typeface="宋体" pitchFamily="2" charset="-122"/>
                <a:ea typeface="宋体" pitchFamily="2" charset="-122"/>
                <a:cs typeface="宋体" panose="02010600030101010101" pitchFamily="2" charset="-122"/>
              </a:rPr>
              <a:t>2.</a:t>
            </a:r>
            <a:r>
              <a:rPr lang="zh-CN" sz="2800" b="0">
                <a:latin typeface="宋体" pitchFamily="2" charset="-122"/>
                <a:ea typeface="宋体" pitchFamily="2" charset="-122"/>
                <a:cs typeface="宋体" panose="02010600030101010101" pitchFamily="2" charset="-122"/>
              </a:rPr>
              <a:t>【审美鉴赏与创造】</a:t>
            </a:r>
          </a:p>
          <a:p>
            <a:pPr indent="0"/>
            <a:r>
              <a:rPr lang="zh-CN" sz="2800" b="0">
                <a:latin typeface="宋体" pitchFamily="2" charset="-122"/>
                <a:ea typeface="宋体" pitchFamily="2" charset="-122"/>
                <a:cs typeface="宋体" panose="02010600030101010101" pitchFamily="2" charset="-122"/>
              </a:rPr>
              <a:t>把握文章语言形象、鲜明及句式丰富多变的特点。</a:t>
            </a:r>
          </a:p>
          <a:p>
            <a:pPr indent="0"/>
            <a:endParaRPr lang="en-US" sz="2800" b="0">
              <a:latin typeface="宋体" pitchFamily="2" charset="-122"/>
              <a:ea typeface="宋体" pitchFamily="2" charset="-122"/>
              <a:cs typeface="宋体" panose="02010600030101010101" pitchFamily="2" charset="-122"/>
            </a:endParaRPr>
          </a:p>
          <a:p>
            <a:pPr indent="0"/>
            <a:r>
              <a:rPr lang="en-US" sz="2800" b="0">
                <a:latin typeface="宋体" pitchFamily="2" charset="-122"/>
                <a:ea typeface="宋体" pitchFamily="2" charset="-122"/>
                <a:cs typeface="宋体" panose="02010600030101010101" pitchFamily="2" charset="-122"/>
              </a:rPr>
              <a:t>3.</a:t>
            </a:r>
            <a:r>
              <a:rPr lang="zh-CN" sz="2800" b="0">
                <a:latin typeface="宋体" pitchFamily="2" charset="-122"/>
                <a:ea typeface="宋体" pitchFamily="2" charset="-122"/>
                <a:cs typeface="宋体" panose="02010600030101010101" pitchFamily="2" charset="-122"/>
              </a:rPr>
              <a:t>【文化传承与理解】</a:t>
            </a:r>
          </a:p>
          <a:p>
            <a:pPr indent="0"/>
            <a:r>
              <a:rPr lang="zh-CN" sz="2800" b="0">
                <a:latin typeface="宋体" pitchFamily="2" charset="-122"/>
                <a:ea typeface="宋体" pitchFamily="2" charset="-122"/>
                <a:cs typeface="宋体" panose="02010600030101010101" pitchFamily="2" charset="-122"/>
              </a:rPr>
              <a:t>认识帝国主义及封建势力压榨中国劳动人民的罪行，</a:t>
            </a:r>
          </a:p>
          <a:p>
            <a:pPr indent="0"/>
            <a:r>
              <a:rPr lang="zh-CN" sz="2800" b="0">
                <a:latin typeface="宋体" pitchFamily="2" charset="-122"/>
                <a:ea typeface="宋体" pitchFamily="2" charset="-122"/>
                <a:cs typeface="宋体" panose="02010600030101010101" pitchFamily="2" charset="-122"/>
              </a:rPr>
              <a:t>激发对新时代社会主义生活的珍惜。</a:t>
            </a:r>
            <a:endParaRPr lang="zh-CN" altLang="en-US" sz="2800">
              <a:latin typeface="宋体" pitchFamily="2" charset="-122"/>
              <a:ea typeface="宋体" pitchFamily="2" charset="-122"/>
              <a:cs typeface="宋体" panose="02010600030101010101" pitchFamily="2" charset="-122"/>
            </a:endParaRPr>
          </a:p>
        </p:txBody>
      </p:sp>
      <p:pic>
        <p:nvPicPr>
          <p:cNvPr id="2" name="图片 1"/>
          <p:cNvPicPr>
            <a:picLocks noChangeAspect="1"/>
          </p:cNvPicPr>
          <p:nvPr>
            <p:custDataLst>
              <p:tags r:id="rId1"/>
            </p:custDataLst>
          </p:nvPr>
        </p:nvPicPr>
        <p:blipFill>
          <a:blip r:embed="rId9">
            <a:extLst>
              <a:ext uri="{28A0092B-C50C-407E-A947-70E740481C1C}">
                <a14:useLocalDpi xmlns:a14="http://schemas.microsoft.com/office/drawing/2010/main" val="0"/>
              </a:ext>
            </a:extLst>
          </a:blip>
          <a:srcRect l="5996" t="6482" r="4379" b="5948"/>
          <a:stretch>
            <a:fillRect/>
          </a:stretch>
        </p:blipFill>
        <p:spPr>
          <a:xfrm>
            <a:off x="6478905" y="1020445"/>
            <a:ext cx="5814695" cy="56819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0" presetClass="entr" presetSubtype="0" fill="hold" nodeType="afterEffect">
                                  <p:stCondLst>
                                    <p:cond delay="0"/>
                                  </p:stCondLst>
                                  <p:childTnLst>
                                    <p:set>
                                      <p:cBhvr>
                                        <p:cTn id="7" dur="1" fill="hold">
                                          <p:stCondLst>
                                            <p:cond delay="0"/>
                                          </p:stCondLst>
                                        </p:cTn>
                                        <p:tgtEl>
                                          <p:spTgt spid="3"/>
                                        </p:tgtEl>
                                        <p:attrNameLst>
                                          <p:attrName>style.visibility</p:attrName>
                                        </p:attrNameLst>
                                      </p:cBhvr>
                                      <p:to>
                                        <p:strVal val="visible"/>
                                      </p:to>
                                    </p:set>
                                    <p:animEffect transition="in" filter="fade">
                                      <p:cBhvr>
                                        <p:cTn id="8" dur="500"/>
                                        <p:tgtEl>
                                          <p:spTgt spid="3"/>
                                        </p:tgtEl>
                                      </p:cBhvr>
                                    </p:animEffect>
                                  </p:childTnLst>
                                </p:cTn>
                              </p:par>
                              <p:par>
                                <p:cTn id="9" presetID="2" presetClass="entr" presetSubtype="2"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nodeType="withGroup">
                            <p:stCondLst>
                              <p:cond delay="500"/>
                            </p:stCondLst>
                            <p:childTnLst>
                              <p:par>
                                <p:cTn id="14" presetID="22" presetClass="entr" presetSubtype="4" fill="hold" nodeType="afterEffec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千图PPT彼岸天：ID 8661124库_矩形 4"/>
          <p:cNvSpPr/>
          <p:nvPr>
            <p:custDataLst>
              <p:tags r:id="rId1"/>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 name="文本框 1"/>
          <p:cNvSpPr txBox="1"/>
          <p:nvPr/>
        </p:nvSpPr>
        <p:spPr>
          <a:xfrm>
            <a:off x="1550035" y="254000"/>
            <a:ext cx="228600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panose="02010609060101010101" charset="-122"/>
                <a:ea typeface="黑体" panose="02010609060101010101" charset="-122"/>
              </a:rPr>
              <a:t>自 读 深 思 </a:t>
            </a: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itchFamily="34" charset="-122"/>
                <a:ea typeface="微软雅黑" pitchFamily="34" charset="-122"/>
              </a:rPr>
              <a:t>2</a:t>
            </a:r>
          </a:p>
        </p:txBody>
      </p:sp>
      <p:graphicFrame>
        <p:nvGraphicFramePr>
          <p:cNvPr id="48192" name="表格 48191"/>
          <p:cNvGraphicFramePr>
            <a:graphicFrameLocks noGrp="1"/>
          </p:cNvGraphicFramePr>
          <p:nvPr/>
        </p:nvGraphicFramePr>
        <p:xfrm>
          <a:off x="197485" y="1260475"/>
          <a:ext cx="11796395" cy="5424297"/>
        </p:xfrm>
        <a:graphic>
          <a:graphicData uri="http://schemas.openxmlformats.org/drawingml/2006/table">
            <a:tbl>
              <a:tblPr/>
              <a:tblGrid>
                <a:gridCol w="11796395"/>
              </a:tblGrid>
              <a:tr h="508000">
                <a:tc>
                  <a:txBody>
                    <a:bodyPr/>
                    <a:lstStyle>
                      <a:lvl1pPr marL="342900" lvl="0" indent="-342900" algn="l" defTabSz="914400" rtl="0" eaLnBrk="1" fontAlgn="base" latinLnBrk="0" hangingPunct="1">
                        <a:lnSpc>
                          <a:spcPct val="100000"/>
                        </a:lnSpc>
                        <a:spcBef>
                          <a:spcPct val="20000"/>
                        </a:spcBef>
                        <a:spcAft>
                          <a:spcPct val="0"/>
                        </a:spcAft>
                        <a:buClrTx/>
                        <a:buSzPct val="85000"/>
                        <a:buFontTx/>
                        <a:buBlip>
                          <a:blip r:embed="rId4"/>
                        </a:buBlip>
                        <a:defRPr sz="2800" u="none" kern="1200" baseline="0">
                          <a:solidFill>
                            <a:schemeClr val="tx1"/>
                          </a:solidFill>
                          <a:latin typeface="Times New Roman" pitchFamily="18"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bg2"/>
                        </a:buClr>
                        <a:buSzPct val="85000"/>
                        <a:buFont typeface="Wingdings" pitchFamily="2" charset="2"/>
                        <a:buChar char="n"/>
                        <a:defRPr sz="2400" b="0" i="0" u="none" kern="1200" baseline="0">
                          <a:solidFill>
                            <a:schemeClr val="tx1"/>
                          </a:solidFill>
                          <a:latin typeface="Times New Roman" pitchFamily="18"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2000" b="0" i="0" u="none" kern="1200" baseline="0">
                          <a:solidFill>
                            <a:schemeClr val="tx1"/>
                          </a:solidFill>
                          <a:latin typeface="Times New Roman" pitchFamily="18"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1800" b="0" i="0" u="none" kern="1200" baseline="0">
                          <a:solidFill>
                            <a:schemeClr val="tx1"/>
                          </a:solidFill>
                          <a:latin typeface="Times New Roman" pitchFamily="18"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itchFamily="18" charset="0"/>
                          <a:ea typeface="宋体" pitchFamily="2" charset="-122"/>
                        </a:defRPr>
                      </a:lvl5pPr>
                    </a:lstStyle>
                    <a:p>
                      <a:pPr marL="0" lvl="0" indent="0" algn="ctr">
                        <a:buNone/>
                      </a:pPr>
                      <a:r>
                        <a:rPr lang="zh-CN" altLang="en-US" sz="3200">
                          <a:ea typeface="隶书" pitchFamily="49" charset="-122"/>
                        </a:rPr>
                        <a:t>包身工信息档案卡片</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14680">
                <a:tc>
                  <a:txBody>
                    <a:bodyPr/>
                    <a:lstStyle>
                      <a:lvl1pPr marL="342900" lvl="0" indent="-342900" algn="l" defTabSz="914400" rtl="0" eaLnBrk="1" fontAlgn="base" latinLnBrk="0" hangingPunct="1">
                        <a:lnSpc>
                          <a:spcPct val="100000"/>
                        </a:lnSpc>
                        <a:spcBef>
                          <a:spcPct val="20000"/>
                        </a:spcBef>
                        <a:spcAft>
                          <a:spcPct val="0"/>
                        </a:spcAft>
                        <a:buClrTx/>
                        <a:buSzPct val="85000"/>
                        <a:buFontTx/>
                        <a:buBlip>
                          <a:blip r:embed="rId4"/>
                        </a:buBlip>
                        <a:defRPr sz="2800" u="none" kern="1200" baseline="0">
                          <a:solidFill>
                            <a:schemeClr val="tx1"/>
                          </a:solidFill>
                          <a:latin typeface="Times New Roman" pitchFamily="18"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bg2"/>
                        </a:buClr>
                        <a:buSzPct val="85000"/>
                        <a:buFont typeface="Wingdings" pitchFamily="2" charset="2"/>
                        <a:buChar char="n"/>
                        <a:defRPr sz="2400" b="0" i="0" u="none" kern="1200" baseline="0">
                          <a:solidFill>
                            <a:schemeClr val="tx1"/>
                          </a:solidFill>
                          <a:latin typeface="Times New Roman" pitchFamily="18"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2000" b="0" i="0" u="none" kern="1200" baseline="0">
                          <a:solidFill>
                            <a:schemeClr val="tx1"/>
                          </a:solidFill>
                          <a:latin typeface="Times New Roman" pitchFamily="18"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1800" b="0" i="0" u="none" kern="1200" baseline="0">
                          <a:solidFill>
                            <a:schemeClr val="tx1"/>
                          </a:solidFill>
                          <a:latin typeface="Times New Roman" pitchFamily="18"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itchFamily="18" charset="0"/>
                          <a:ea typeface="宋体" pitchFamily="2" charset="-122"/>
                        </a:defRPr>
                      </a:lvl5pPr>
                    </a:lstStyle>
                    <a:p>
                      <a:pPr marL="0" lvl="0" indent="0">
                        <a:buNone/>
                      </a:pPr>
                      <a:r>
                        <a:rPr lang="zh-CN" altLang="en-US"/>
                        <a:t>年龄：                  性别：        绰号：</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71500">
                <a:tc>
                  <a:txBody>
                    <a:bodyPr/>
                    <a:lstStyle>
                      <a:lvl1pPr marL="342900" lvl="0" indent="-342900" algn="l" defTabSz="914400" rtl="0" eaLnBrk="1" fontAlgn="base" latinLnBrk="0" hangingPunct="1">
                        <a:lnSpc>
                          <a:spcPct val="100000"/>
                        </a:lnSpc>
                        <a:spcBef>
                          <a:spcPct val="20000"/>
                        </a:spcBef>
                        <a:spcAft>
                          <a:spcPct val="0"/>
                        </a:spcAft>
                        <a:buClrTx/>
                        <a:buSzPct val="85000"/>
                        <a:buFontTx/>
                        <a:buBlip>
                          <a:blip r:embed="rId4"/>
                        </a:buBlip>
                        <a:defRPr sz="2800" u="none" kern="1200" baseline="0">
                          <a:solidFill>
                            <a:schemeClr val="tx1"/>
                          </a:solidFill>
                          <a:latin typeface="Times New Roman" pitchFamily="18"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bg2"/>
                        </a:buClr>
                        <a:buSzPct val="85000"/>
                        <a:buFont typeface="Wingdings" pitchFamily="2" charset="2"/>
                        <a:buChar char="n"/>
                        <a:defRPr sz="2400" b="0" i="0" u="none" kern="1200" baseline="0">
                          <a:solidFill>
                            <a:schemeClr val="tx1"/>
                          </a:solidFill>
                          <a:latin typeface="Times New Roman" pitchFamily="18"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2000" b="0" i="0" u="none" kern="1200" baseline="0">
                          <a:solidFill>
                            <a:schemeClr val="tx1"/>
                          </a:solidFill>
                          <a:latin typeface="Times New Roman" pitchFamily="18"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1800" b="0" i="0" u="none" kern="1200" baseline="0">
                          <a:solidFill>
                            <a:schemeClr val="tx1"/>
                          </a:solidFill>
                          <a:latin typeface="Times New Roman" pitchFamily="18"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itchFamily="18" charset="0"/>
                          <a:ea typeface="宋体" pitchFamily="2" charset="-122"/>
                        </a:defRPr>
                      </a:lvl5pPr>
                    </a:lstStyle>
                    <a:p>
                      <a:pPr marL="0" lvl="0" indent="0">
                        <a:buNone/>
                      </a:pPr>
                      <a:r>
                        <a:rPr lang="zh-CN" altLang="en-US"/>
                        <a:t>工作单位：</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66420">
                <a:tc>
                  <a:txBody>
                    <a:bodyPr/>
                    <a:lstStyle>
                      <a:lvl1pPr marL="342900" lvl="0" indent="-342900" algn="l" defTabSz="914400" rtl="0" eaLnBrk="1" fontAlgn="base" latinLnBrk="0" hangingPunct="1">
                        <a:lnSpc>
                          <a:spcPct val="100000"/>
                        </a:lnSpc>
                        <a:spcBef>
                          <a:spcPct val="20000"/>
                        </a:spcBef>
                        <a:spcAft>
                          <a:spcPct val="0"/>
                        </a:spcAft>
                        <a:buClrTx/>
                        <a:buSzPct val="85000"/>
                        <a:buFontTx/>
                        <a:buBlip>
                          <a:blip r:embed="rId4"/>
                        </a:buBlip>
                        <a:defRPr sz="2800" u="none" kern="1200" baseline="0">
                          <a:solidFill>
                            <a:schemeClr val="tx1"/>
                          </a:solidFill>
                          <a:latin typeface="Times New Roman" pitchFamily="18"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bg2"/>
                        </a:buClr>
                        <a:buSzPct val="85000"/>
                        <a:buFont typeface="Wingdings" pitchFamily="2" charset="2"/>
                        <a:buChar char="n"/>
                        <a:defRPr sz="2400" b="0" i="0" u="none" kern="1200" baseline="0">
                          <a:solidFill>
                            <a:schemeClr val="tx1"/>
                          </a:solidFill>
                          <a:latin typeface="Times New Roman" pitchFamily="18"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2000" b="0" i="0" u="none" kern="1200" baseline="0">
                          <a:solidFill>
                            <a:schemeClr val="tx1"/>
                          </a:solidFill>
                          <a:latin typeface="Times New Roman" pitchFamily="18"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1800" b="0" i="0" u="none" kern="1200" baseline="0">
                          <a:solidFill>
                            <a:schemeClr val="tx1"/>
                          </a:solidFill>
                          <a:latin typeface="Times New Roman" pitchFamily="18"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itchFamily="18" charset="0"/>
                          <a:ea typeface="宋体" pitchFamily="2" charset="-122"/>
                        </a:defRPr>
                      </a:lvl5pPr>
                    </a:lstStyle>
                    <a:p>
                      <a:pPr marL="0" lvl="0" indent="0">
                        <a:buNone/>
                      </a:pPr>
                      <a:r>
                        <a:rPr lang="zh-CN" altLang="en-US"/>
                        <a:t>工作时间：</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59435">
                <a:tc>
                  <a:txBody>
                    <a:bodyPr/>
                    <a:lstStyle>
                      <a:lvl1pPr marL="342900" lvl="0" indent="-342900" algn="l" defTabSz="914400" rtl="0" eaLnBrk="1" fontAlgn="base" latinLnBrk="0" hangingPunct="1">
                        <a:lnSpc>
                          <a:spcPct val="100000"/>
                        </a:lnSpc>
                        <a:spcBef>
                          <a:spcPct val="20000"/>
                        </a:spcBef>
                        <a:spcAft>
                          <a:spcPct val="0"/>
                        </a:spcAft>
                        <a:buClrTx/>
                        <a:buSzPct val="85000"/>
                        <a:buFontTx/>
                        <a:buBlip>
                          <a:blip r:embed="rId4"/>
                        </a:buBlip>
                        <a:defRPr sz="2800" u="none" kern="1200" baseline="0">
                          <a:solidFill>
                            <a:schemeClr val="tx1"/>
                          </a:solidFill>
                          <a:latin typeface="Times New Roman" pitchFamily="18"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bg2"/>
                        </a:buClr>
                        <a:buSzPct val="85000"/>
                        <a:buFont typeface="Wingdings" pitchFamily="2" charset="2"/>
                        <a:buChar char="n"/>
                        <a:defRPr sz="2400" b="0" i="0" u="none" kern="1200" baseline="0">
                          <a:solidFill>
                            <a:schemeClr val="tx1"/>
                          </a:solidFill>
                          <a:latin typeface="Times New Roman" pitchFamily="18"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2000" b="0" i="0" u="none" kern="1200" baseline="0">
                          <a:solidFill>
                            <a:schemeClr val="tx1"/>
                          </a:solidFill>
                          <a:latin typeface="Times New Roman" pitchFamily="18"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1800" b="0" i="0" u="none" kern="1200" baseline="0">
                          <a:solidFill>
                            <a:schemeClr val="tx1"/>
                          </a:solidFill>
                          <a:latin typeface="Times New Roman" pitchFamily="18"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itchFamily="18" charset="0"/>
                          <a:ea typeface="宋体" pitchFamily="2" charset="-122"/>
                        </a:defRPr>
                      </a:lvl5pPr>
                    </a:lstStyle>
                    <a:p>
                      <a:pPr marL="0" lvl="0" indent="0">
                        <a:buNone/>
                      </a:pPr>
                      <a:r>
                        <a:rPr lang="zh-CN" altLang="en-US"/>
                        <a:t>工作环境：</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83920">
                <a:tc>
                  <a:txBody>
                    <a:bodyPr/>
                    <a:lstStyle>
                      <a:lvl1pPr marL="342900" lvl="0" indent="-342900" algn="l" defTabSz="914400" rtl="0" eaLnBrk="1" fontAlgn="base" latinLnBrk="0" hangingPunct="1">
                        <a:lnSpc>
                          <a:spcPct val="100000"/>
                        </a:lnSpc>
                        <a:spcBef>
                          <a:spcPct val="20000"/>
                        </a:spcBef>
                        <a:spcAft>
                          <a:spcPct val="0"/>
                        </a:spcAft>
                        <a:buClrTx/>
                        <a:buSzPct val="85000"/>
                        <a:buFontTx/>
                        <a:buBlip>
                          <a:blip r:embed="rId4"/>
                        </a:buBlip>
                        <a:defRPr sz="2800" u="none" kern="1200" baseline="0">
                          <a:solidFill>
                            <a:schemeClr val="tx1"/>
                          </a:solidFill>
                          <a:latin typeface="Times New Roman" pitchFamily="18"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bg2"/>
                        </a:buClr>
                        <a:buSzPct val="85000"/>
                        <a:buFont typeface="Wingdings" pitchFamily="2" charset="2"/>
                        <a:buChar char="n"/>
                        <a:defRPr sz="2400" b="0" i="0" u="none" kern="1200" baseline="0">
                          <a:solidFill>
                            <a:schemeClr val="tx1"/>
                          </a:solidFill>
                          <a:latin typeface="Times New Roman" pitchFamily="18"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2000" b="0" i="0" u="none" kern="1200" baseline="0">
                          <a:solidFill>
                            <a:schemeClr val="tx1"/>
                          </a:solidFill>
                          <a:latin typeface="Times New Roman" pitchFamily="18"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1800" b="0" i="0" u="none" kern="1200" baseline="0">
                          <a:solidFill>
                            <a:schemeClr val="tx1"/>
                          </a:solidFill>
                          <a:latin typeface="Times New Roman" pitchFamily="18"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itchFamily="18" charset="0"/>
                          <a:ea typeface="宋体" pitchFamily="2" charset="-122"/>
                        </a:defRPr>
                      </a:lvl5pPr>
                    </a:lstStyle>
                    <a:p>
                      <a:pPr marL="0" lvl="0" indent="0">
                        <a:buNone/>
                      </a:pPr>
                      <a:r>
                        <a:rPr lang="zh-CN" altLang="en-US"/>
                        <a:t>居住条件：</a:t>
                      </a:r>
                      <a:r>
                        <a:rPr lang="zh-CN" altLang="en-US" sz="2400" b="0">
                          <a:solidFill>
                            <a:srgbClr val="0000CC"/>
                          </a:solidFill>
                          <a:latin typeface="黑体" panose="02010609060101010101" charset="-122"/>
                          <a:ea typeface="黑体" panose="02010609060101010101" charset="-122"/>
                          <a:sym typeface="+mn-ea"/>
                        </a:rPr>
                        <a:t>十七八个人挤在一起，蜂房般的格子铺，鸽子笼一般，</a:t>
                      </a:r>
                    </a:p>
                    <a:p>
                      <a:pPr marL="0" lvl="0" indent="0">
                        <a:buNone/>
                      </a:pPr>
                      <a:r>
                        <a:rPr lang="zh-CN" altLang="en-US" sz="2400" b="0">
                          <a:solidFill>
                            <a:srgbClr val="0000CC"/>
                          </a:solidFill>
                          <a:latin typeface="黑体" panose="02010609060101010101" charset="-122"/>
                          <a:ea typeface="黑体" panose="02010609060101010101" charset="-122"/>
                          <a:sym typeface="+mn-ea"/>
                        </a:rPr>
                        <a:t>充满了汗臭、粪臭和湿气</a:t>
                      </a:r>
                      <a:endParaRPr lang="zh-CN" altLang="en-US" sz="2400" b="0">
                        <a:latin typeface="黑体" panose="02010609060101010101" charset="-122"/>
                        <a:ea typeface="黑体" panose="02010609060101010101" charset="-122"/>
                      </a:endParaRP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59435">
                <a:tc>
                  <a:txBody>
                    <a:bodyPr/>
                    <a:lstStyle>
                      <a:lvl1pPr marL="342900" lvl="0" indent="-342900" algn="l" defTabSz="914400" rtl="0" eaLnBrk="1" fontAlgn="base" latinLnBrk="0" hangingPunct="1">
                        <a:lnSpc>
                          <a:spcPct val="100000"/>
                        </a:lnSpc>
                        <a:spcBef>
                          <a:spcPct val="20000"/>
                        </a:spcBef>
                        <a:spcAft>
                          <a:spcPct val="0"/>
                        </a:spcAft>
                        <a:buClrTx/>
                        <a:buSzPct val="85000"/>
                        <a:buFontTx/>
                        <a:buBlip>
                          <a:blip r:embed="rId4"/>
                        </a:buBlip>
                        <a:defRPr sz="2800" u="none" kern="1200" baseline="0">
                          <a:solidFill>
                            <a:schemeClr val="tx1"/>
                          </a:solidFill>
                          <a:latin typeface="Times New Roman" pitchFamily="18"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bg2"/>
                        </a:buClr>
                        <a:buSzPct val="85000"/>
                        <a:buFont typeface="Wingdings" pitchFamily="2" charset="2"/>
                        <a:buChar char="n"/>
                        <a:defRPr sz="2400" b="0" i="0" u="none" kern="1200" baseline="0">
                          <a:solidFill>
                            <a:schemeClr val="tx1"/>
                          </a:solidFill>
                          <a:latin typeface="Times New Roman" pitchFamily="18"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2000" b="0" i="0" u="none" kern="1200" baseline="0">
                          <a:solidFill>
                            <a:schemeClr val="tx1"/>
                          </a:solidFill>
                          <a:latin typeface="Times New Roman" pitchFamily="18"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1800" b="0" i="0" u="none" kern="1200" baseline="0">
                          <a:solidFill>
                            <a:schemeClr val="tx1"/>
                          </a:solidFill>
                          <a:latin typeface="Times New Roman" pitchFamily="18"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itchFamily="18" charset="0"/>
                          <a:ea typeface="宋体" pitchFamily="2" charset="-122"/>
                        </a:defRPr>
                      </a:lvl5pPr>
                    </a:lstStyle>
                    <a:p>
                      <a:pPr marL="0" lvl="0" indent="0">
                        <a:buNone/>
                      </a:pPr>
                      <a:r>
                        <a:rPr lang="zh-CN" altLang="en-US"/>
                        <a:t>饮食条件：</a:t>
                      </a:r>
                      <a:r>
                        <a:rPr lang="zh-CN" altLang="en-US" sz="2800" b="0">
                          <a:solidFill>
                            <a:srgbClr val="0000CC"/>
                          </a:solidFill>
                          <a:latin typeface="黑体" panose="02010609060101010101" charset="-122"/>
                          <a:ea typeface="黑体" panose="02010609060101010101" charset="-122"/>
                          <a:sym typeface="+mn-ea"/>
                        </a:rPr>
                        <a:t>两粥一饭（乡下用来喂猪的豆腐渣熬成的稀粥和烂菜叶）</a:t>
                      </a:r>
                      <a:endParaRPr lang="zh-CN" altLang="en-US" b="0">
                        <a:latin typeface="黑体" panose="02010609060101010101" charset="-122"/>
                        <a:ea typeface="黑体" panose="02010609060101010101" charset="-122"/>
                      </a:endParaRP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63550">
                <a:tc>
                  <a:txBody>
                    <a:bodyPr/>
                    <a:lstStyle>
                      <a:lvl1pPr marL="342900" lvl="0" indent="-342900" algn="l" defTabSz="914400" rtl="0" eaLnBrk="1" fontAlgn="base" latinLnBrk="0" hangingPunct="1">
                        <a:lnSpc>
                          <a:spcPct val="100000"/>
                        </a:lnSpc>
                        <a:spcBef>
                          <a:spcPct val="20000"/>
                        </a:spcBef>
                        <a:spcAft>
                          <a:spcPct val="0"/>
                        </a:spcAft>
                        <a:buClrTx/>
                        <a:buSzPct val="85000"/>
                        <a:buFontTx/>
                        <a:buBlip>
                          <a:blip r:embed="rId4"/>
                        </a:buBlip>
                        <a:defRPr sz="2800" u="none" kern="1200" baseline="0">
                          <a:solidFill>
                            <a:schemeClr val="tx1"/>
                          </a:solidFill>
                          <a:latin typeface="Times New Roman" pitchFamily="18"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bg2"/>
                        </a:buClr>
                        <a:buSzPct val="85000"/>
                        <a:buFont typeface="Wingdings" pitchFamily="2" charset="2"/>
                        <a:buChar char="n"/>
                        <a:defRPr sz="2400" b="0" i="0" u="none" kern="1200" baseline="0">
                          <a:solidFill>
                            <a:schemeClr val="tx1"/>
                          </a:solidFill>
                          <a:latin typeface="Times New Roman" pitchFamily="18"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2000" b="0" i="0" u="none" kern="1200" baseline="0">
                          <a:solidFill>
                            <a:schemeClr val="tx1"/>
                          </a:solidFill>
                          <a:latin typeface="Times New Roman" pitchFamily="18"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1800" b="0" i="0" u="none" kern="1200" baseline="0">
                          <a:solidFill>
                            <a:schemeClr val="tx1"/>
                          </a:solidFill>
                          <a:latin typeface="Times New Roman" pitchFamily="18"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itchFamily="18" charset="0"/>
                          <a:ea typeface="宋体" pitchFamily="2" charset="-122"/>
                        </a:defRPr>
                      </a:lvl5pPr>
                    </a:lstStyle>
                    <a:p>
                      <a:pPr marL="0" lvl="0" indent="0">
                        <a:buNone/>
                      </a:pPr>
                      <a:r>
                        <a:rPr lang="zh-CN" altLang="en-US"/>
                        <a:t>劳动待遇：</a:t>
                      </a:r>
                      <a:r>
                        <a:rPr lang="zh-CN" altLang="en-US" sz="2800" b="0">
                          <a:solidFill>
                            <a:srgbClr val="0000CC"/>
                          </a:solidFill>
                          <a:latin typeface="黑体" panose="02010609060101010101" charset="-122"/>
                          <a:ea typeface="黑体" panose="02010609060101010101" charset="-122"/>
                          <a:sym typeface="+mn-ea"/>
                        </a:rPr>
                        <a:t>每天三角八分（成年人的三分之一）</a:t>
                      </a:r>
                      <a:endParaRPr lang="zh-CN" altLang="en-US" b="0">
                        <a:latin typeface="黑体" panose="02010609060101010101" charset="-122"/>
                        <a:ea typeface="黑体" panose="02010609060101010101" charset="-122"/>
                      </a:endParaRP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59435">
                <a:tc>
                  <a:txBody>
                    <a:bodyPr/>
                    <a:lstStyle>
                      <a:lvl1pPr marL="342900" lvl="0" indent="-342900" algn="l" defTabSz="914400" rtl="0" eaLnBrk="1" fontAlgn="base" latinLnBrk="0" hangingPunct="1">
                        <a:lnSpc>
                          <a:spcPct val="100000"/>
                        </a:lnSpc>
                        <a:spcBef>
                          <a:spcPct val="20000"/>
                        </a:spcBef>
                        <a:spcAft>
                          <a:spcPct val="0"/>
                        </a:spcAft>
                        <a:buClrTx/>
                        <a:buSzPct val="85000"/>
                        <a:buFontTx/>
                        <a:buBlip>
                          <a:blip r:embed="rId4"/>
                        </a:buBlip>
                        <a:defRPr sz="2800" u="none" kern="1200" baseline="0">
                          <a:solidFill>
                            <a:schemeClr val="tx1"/>
                          </a:solidFill>
                          <a:latin typeface="Times New Roman" pitchFamily="18"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bg2"/>
                        </a:buClr>
                        <a:buSzPct val="85000"/>
                        <a:buFont typeface="Wingdings" pitchFamily="2" charset="2"/>
                        <a:buChar char="n"/>
                        <a:defRPr sz="2400" b="0" i="0" u="none" kern="1200" baseline="0">
                          <a:solidFill>
                            <a:schemeClr val="tx1"/>
                          </a:solidFill>
                          <a:latin typeface="Times New Roman" pitchFamily="18"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2000" b="0" i="0" u="none" kern="1200" baseline="0">
                          <a:solidFill>
                            <a:schemeClr val="tx1"/>
                          </a:solidFill>
                          <a:latin typeface="Times New Roman" pitchFamily="18"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1800" b="0" i="0" u="none" kern="1200" baseline="0">
                          <a:solidFill>
                            <a:schemeClr val="tx1"/>
                          </a:solidFill>
                          <a:latin typeface="Times New Roman" pitchFamily="18"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itchFamily="18" charset="0"/>
                          <a:ea typeface="宋体" pitchFamily="2" charset="-122"/>
                        </a:defRPr>
                      </a:lvl5pPr>
                    </a:lstStyle>
                    <a:p>
                      <a:pPr marL="0" lvl="0" indent="0">
                        <a:buNone/>
                      </a:pPr>
                      <a:r>
                        <a:rPr lang="zh-CN" altLang="en-US"/>
                        <a:t>来历（身份）：</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48157" name="文本框 48156"/>
          <p:cNvSpPr txBox="1"/>
          <p:nvPr/>
        </p:nvSpPr>
        <p:spPr>
          <a:xfrm>
            <a:off x="1109980" y="1879600"/>
            <a:ext cx="2043430" cy="521970"/>
          </a:xfrm>
          <a:prstGeom prst="rect">
            <a:avLst/>
          </a:prstGeom>
          <a:noFill/>
          <a:ln w="9525">
            <a:noFill/>
          </a:ln>
        </p:spPr>
        <p:txBody>
          <a:bodyPr wrap="square" anchor="t">
            <a:spAutoFit/>
          </a:bodyPr>
          <a:lstStyle/>
          <a:p>
            <a:pPr>
              <a:spcBef>
                <a:spcPct val="50000"/>
              </a:spcBef>
            </a:pPr>
            <a:r>
              <a:rPr lang="zh-CN" altLang="en-US" sz="2800">
                <a:solidFill>
                  <a:srgbClr val="0000CC"/>
                </a:solidFill>
                <a:latin typeface="黑体" panose="02010609060101010101" charset="-122"/>
                <a:ea typeface="黑体" panose="02010609060101010101" charset="-122"/>
              </a:rPr>
              <a:t>十五六岁</a:t>
            </a:r>
          </a:p>
        </p:txBody>
      </p:sp>
      <p:sp>
        <p:nvSpPr>
          <p:cNvPr id="48158" name="文本框 48157"/>
          <p:cNvSpPr txBox="1"/>
          <p:nvPr/>
        </p:nvSpPr>
        <p:spPr>
          <a:xfrm>
            <a:off x="3835718" y="1879600"/>
            <a:ext cx="936625" cy="521970"/>
          </a:xfrm>
          <a:prstGeom prst="rect">
            <a:avLst/>
          </a:prstGeom>
          <a:noFill/>
          <a:ln w="9525">
            <a:noFill/>
          </a:ln>
        </p:spPr>
        <p:txBody>
          <a:bodyPr anchor="t">
            <a:spAutoFit/>
          </a:bodyPr>
          <a:lstStyle/>
          <a:p>
            <a:pPr>
              <a:spcBef>
                <a:spcPct val="50000"/>
              </a:spcBef>
            </a:pPr>
            <a:r>
              <a:rPr lang="zh-CN" altLang="en-US" sz="2800">
                <a:solidFill>
                  <a:srgbClr val="0000CC"/>
                </a:solidFill>
                <a:latin typeface="黑体" panose="02010609060101010101" charset="-122"/>
                <a:ea typeface="黑体" panose="02010609060101010101" charset="-122"/>
              </a:rPr>
              <a:t>女</a:t>
            </a:r>
          </a:p>
        </p:txBody>
      </p:sp>
      <p:sp>
        <p:nvSpPr>
          <p:cNvPr id="48159" name="文本框 48158"/>
          <p:cNvSpPr txBox="1"/>
          <p:nvPr/>
        </p:nvSpPr>
        <p:spPr>
          <a:xfrm>
            <a:off x="5622290" y="1879600"/>
            <a:ext cx="4379595" cy="521970"/>
          </a:xfrm>
          <a:prstGeom prst="rect">
            <a:avLst/>
          </a:prstGeom>
          <a:noFill/>
          <a:ln w="9525">
            <a:noFill/>
          </a:ln>
        </p:spPr>
        <p:txBody>
          <a:bodyPr wrap="square" anchor="t">
            <a:spAutoFit/>
          </a:bodyPr>
          <a:lstStyle/>
          <a:p>
            <a:pPr>
              <a:spcBef>
                <a:spcPct val="50000"/>
              </a:spcBef>
            </a:pPr>
            <a:r>
              <a:rPr lang="zh-CN" altLang="en-US" sz="2800">
                <a:solidFill>
                  <a:srgbClr val="0000CC"/>
                </a:solidFill>
                <a:latin typeface="黑体" panose="02010609060101010101" charset="-122"/>
                <a:ea typeface="黑体" panose="02010609060101010101" charset="-122"/>
              </a:rPr>
              <a:t>芦柴棒、猪猡、娼妓等</a:t>
            </a:r>
          </a:p>
        </p:txBody>
      </p:sp>
      <p:sp>
        <p:nvSpPr>
          <p:cNvPr id="48160" name="文本框 48159"/>
          <p:cNvSpPr txBox="1"/>
          <p:nvPr/>
        </p:nvSpPr>
        <p:spPr>
          <a:xfrm>
            <a:off x="1879600" y="2502218"/>
            <a:ext cx="5616575" cy="521970"/>
          </a:xfrm>
          <a:prstGeom prst="rect">
            <a:avLst/>
          </a:prstGeom>
          <a:noFill/>
          <a:ln w="9525">
            <a:noFill/>
          </a:ln>
        </p:spPr>
        <p:txBody>
          <a:bodyPr anchor="t">
            <a:spAutoFit/>
          </a:bodyPr>
          <a:lstStyle/>
          <a:p>
            <a:pPr>
              <a:spcBef>
                <a:spcPct val="50000"/>
              </a:spcBef>
            </a:pPr>
            <a:r>
              <a:rPr lang="zh-CN" altLang="en-US" sz="2800">
                <a:solidFill>
                  <a:srgbClr val="0000CC"/>
                </a:solidFill>
                <a:latin typeface="黑体" panose="02010609060101010101" charset="-122"/>
                <a:ea typeface="黑体" panose="02010609060101010101" charset="-122"/>
              </a:rPr>
              <a:t>上海东洋纱厂</a:t>
            </a:r>
          </a:p>
        </p:txBody>
      </p:sp>
      <p:sp>
        <p:nvSpPr>
          <p:cNvPr id="48161" name="文本框 48160"/>
          <p:cNvSpPr txBox="1"/>
          <p:nvPr/>
        </p:nvSpPr>
        <p:spPr>
          <a:xfrm>
            <a:off x="1979613" y="3024505"/>
            <a:ext cx="4464050" cy="521970"/>
          </a:xfrm>
          <a:prstGeom prst="rect">
            <a:avLst/>
          </a:prstGeom>
          <a:noFill/>
          <a:ln w="9525">
            <a:noFill/>
          </a:ln>
        </p:spPr>
        <p:txBody>
          <a:bodyPr anchor="t">
            <a:spAutoFit/>
          </a:bodyPr>
          <a:lstStyle/>
          <a:p>
            <a:pPr>
              <a:spcBef>
                <a:spcPct val="50000"/>
              </a:spcBef>
            </a:pPr>
            <a:r>
              <a:rPr lang="zh-CN" altLang="en-US" sz="2800">
                <a:solidFill>
                  <a:srgbClr val="0000CC"/>
                </a:solidFill>
                <a:latin typeface="黑体" panose="02010609060101010101" charset="-122"/>
                <a:ea typeface="黑体" panose="02010609060101010101" charset="-122"/>
                <a:cs typeface="黑体" panose="02010609060101010101" charset="-122"/>
              </a:rPr>
              <a:t>长达</a:t>
            </a:r>
            <a:r>
              <a:rPr lang="en-US" altLang="zh-CN" sz="2800">
                <a:solidFill>
                  <a:srgbClr val="0000CC"/>
                </a:solidFill>
                <a:latin typeface="黑体" panose="02010609060101010101" charset="-122"/>
                <a:ea typeface="黑体" panose="02010609060101010101" charset="-122"/>
                <a:cs typeface="黑体" panose="02010609060101010101" charset="-122"/>
              </a:rPr>
              <a:t>12</a:t>
            </a:r>
            <a:r>
              <a:rPr lang="zh-CN" altLang="en-US" sz="2800">
                <a:solidFill>
                  <a:srgbClr val="0000CC"/>
                </a:solidFill>
                <a:latin typeface="黑体" panose="02010609060101010101" charset="-122"/>
                <a:ea typeface="黑体" panose="02010609060101010101" charset="-122"/>
                <a:cs typeface="黑体" panose="02010609060101010101" charset="-122"/>
              </a:rPr>
              <a:t>个小时以上</a:t>
            </a:r>
          </a:p>
        </p:txBody>
      </p:sp>
      <p:sp>
        <p:nvSpPr>
          <p:cNvPr id="48162" name="文本框 48161"/>
          <p:cNvSpPr txBox="1"/>
          <p:nvPr/>
        </p:nvSpPr>
        <p:spPr>
          <a:xfrm>
            <a:off x="1979930" y="3637915"/>
            <a:ext cx="9940290" cy="460375"/>
          </a:xfrm>
          <a:prstGeom prst="rect">
            <a:avLst/>
          </a:prstGeom>
          <a:noFill/>
          <a:ln w="9525">
            <a:noFill/>
          </a:ln>
        </p:spPr>
        <p:txBody>
          <a:bodyPr wrap="square" anchor="t">
            <a:spAutoFit/>
          </a:bodyPr>
          <a:lstStyle/>
          <a:p>
            <a:pPr>
              <a:spcBef>
                <a:spcPct val="50000"/>
              </a:spcBef>
            </a:pPr>
            <a:r>
              <a:rPr lang="zh-CN" altLang="en-US" sz="2400">
                <a:solidFill>
                  <a:srgbClr val="0000CC"/>
                </a:solidFill>
                <a:latin typeface="黑体" panose="02010609060101010101" charset="-122"/>
                <a:ea typeface="黑体" panose="02010609060101010101" charset="-122"/>
              </a:rPr>
              <a:t>三大威胁（音响、尘埃、湿气）；三大危险（殴打、罚工钱、停生意）</a:t>
            </a:r>
          </a:p>
        </p:txBody>
      </p:sp>
      <p:sp>
        <p:nvSpPr>
          <p:cNvPr id="48173" name="文本框 48172"/>
          <p:cNvSpPr txBox="1"/>
          <p:nvPr/>
        </p:nvSpPr>
        <p:spPr>
          <a:xfrm>
            <a:off x="2519363" y="6223635"/>
            <a:ext cx="3384550" cy="521970"/>
          </a:xfrm>
          <a:prstGeom prst="rect">
            <a:avLst/>
          </a:prstGeom>
          <a:noFill/>
          <a:ln w="9525">
            <a:noFill/>
          </a:ln>
        </p:spPr>
        <p:txBody>
          <a:bodyPr anchor="t">
            <a:spAutoFit/>
          </a:bodyPr>
          <a:lstStyle/>
          <a:p>
            <a:pPr>
              <a:spcBef>
                <a:spcPct val="50000"/>
              </a:spcBef>
            </a:pPr>
            <a:r>
              <a:rPr lang="zh-CN" altLang="en-US" sz="2800">
                <a:solidFill>
                  <a:srgbClr val="0000CC"/>
                </a:solidFill>
                <a:latin typeface="黑体" panose="02010609060101010101" charset="-122"/>
                <a:ea typeface="黑体" panose="02010609060101010101" charset="-122"/>
              </a:rPr>
              <a:t>贫苦农村少女</a:t>
            </a:r>
          </a:p>
        </p:txBody>
      </p:sp>
      <p:sp>
        <p:nvSpPr>
          <p:cNvPr id="5" name="文本框 4"/>
          <p:cNvSpPr txBox="1"/>
          <p:nvPr/>
        </p:nvSpPr>
        <p:spPr>
          <a:xfrm>
            <a:off x="4102735" y="308610"/>
            <a:ext cx="8232140" cy="460375"/>
          </a:xfrm>
          <a:prstGeom prst="rect">
            <a:avLst/>
          </a:prstGeom>
          <a:noFill/>
        </p:spPr>
        <p:txBody>
          <a:bodyPr wrap="square" rtlCol="0" anchor="t">
            <a:spAutoFit/>
          </a:bodyPr>
          <a:lstStyle/>
          <a:p>
            <a:pPr fontAlgn="auto">
              <a:buNone/>
            </a:pPr>
            <a:r>
              <a:rPr lang="zh-CN" altLang="en-US" sz="2400">
                <a:solidFill>
                  <a:srgbClr val="FF0000"/>
                </a:solidFill>
                <a:latin typeface="楷体" panose="02010609060101010101" charset="-122"/>
                <a:ea typeface="楷体" panose="02010609060101010101" charset="-122"/>
                <a:sym typeface="+mn-ea"/>
              </a:rPr>
              <a:t>劳动强度最重、地位最低、待遇最差、痛苦最深的非人生活</a:t>
            </a:r>
            <a:endParaRPr lang="zh-CN" altLang="en-US" sz="2400" smtClean="0">
              <a:solidFill>
                <a:srgbClr val="FF0000"/>
              </a:solidFill>
              <a:latin typeface="楷体" panose="02010609060101010101" charset="-122"/>
              <a:ea typeface="楷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nodeType="withGroup">
                            <p:stCondLst>
                              <p:cond delay="indefinite"/>
                            </p:stCondLst>
                          </p:cTn>
                        </p:par>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48157">
                                            <p:txEl>
                                              <p:pRg st="0" end="0"/>
                                            </p:txEl>
                                          </p:spTgt>
                                        </p:tgtEl>
                                        <p:attrNameLst>
                                          <p:attrName>style.visibility</p:attrName>
                                        </p:attrNameLst>
                                      </p:cBhvr>
                                      <p:to>
                                        <p:strVal val="visible"/>
                                      </p:to>
                                    </p:set>
                                    <p:anim calcmode="lin" valueType="num">
                                      <p:cBhvr additive="base">
                                        <p:cTn id="18" dur="500" fill="hold"/>
                                        <p:tgtEl>
                                          <p:spTgt spid="48157">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815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48158">
                                            <p:txEl>
                                              <p:pRg st="0" end="0"/>
                                            </p:txEl>
                                          </p:spTgt>
                                        </p:tgtEl>
                                        <p:attrNameLst>
                                          <p:attrName>style.visibility</p:attrName>
                                        </p:attrNameLst>
                                      </p:cBhvr>
                                      <p:to>
                                        <p:strVal val="visible"/>
                                      </p:to>
                                    </p:set>
                                    <p:animEffect transition="in" filter="blinds(horizontal)">
                                      <p:cBhvr>
                                        <p:cTn id="25" dur="500"/>
                                        <p:tgtEl>
                                          <p:spTgt spid="48158">
                                            <p:txEl>
                                              <p:pRg st="0" end="0"/>
                                            </p:txEl>
                                          </p:spTgt>
                                        </p:tgtEl>
                                      </p:cBhvr>
                                    </p:animEffect>
                                  </p:childTnLst>
                                </p:cTn>
                              </p:par>
                            </p:childTnLst>
                          </p:cTn>
                        </p:par>
                      </p:childTnLst>
                    </p:cTn>
                  </p:par>
                  <p:par>
                    <p:cTn id="26" fill="hold" nodeType="clickPar">
                      <p:stCondLst>
                        <p:cond delay="indefinite"/>
                        <p:cond evt="onBegin" delay="0">
                          <p:tn val="25"/>
                        </p:cond>
                      </p:stCondLst>
                      <p:childTnLst>
                        <p:par>
                          <p:cTn id="27" fill="hold" nodeType="withGroup">
                            <p:stCondLst>
                              <p:cond delay="indefinite"/>
                            </p:stCondLst>
                          </p:cTn>
                        </p:par>
                        <p:par>
                          <p:cTn id="28" fill="hold" nodeType="afterGroup">
                            <p:stCondLst>
                              <p:cond delay="0"/>
                            </p:stCondLst>
                            <p:childTnLst>
                              <p:par>
                                <p:cTn id="29" presetID="8" presetClass="entr" presetSubtype="16" fill="hold" nodeType="clickEffect">
                                  <p:stCondLst>
                                    <p:cond delay="0"/>
                                  </p:stCondLst>
                                  <p:childTnLst>
                                    <p:set>
                                      <p:cBhvr>
                                        <p:cTn id="30" dur="1" fill="hold">
                                          <p:stCondLst>
                                            <p:cond delay="0"/>
                                          </p:stCondLst>
                                        </p:cTn>
                                        <p:tgtEl>
                                          <p:spTgt spid="48159">
                                            <p:txEl>
                                              <p:pRg st="0" end="0"/>
                                            </p:txEl>
                                          </p:spTgt>
                                        </p:tgtEl>
                                        <p:attrNameLst>
                                          <p:attrName>style.visibility</p:attrName>
                                        </p:attrNameLst>
                                      </p:cBhvr>
                                      <p:to>
                                        <p:strVal val="visible"/>
                                      </p:to>
                                    </p:set>
                                    <p:animEffect transition="in" filter="diamond(in)">
                                      <p:cBhvr>
                                        <p:cTn id="31" dur="2000"/>
                                        <p:tgtEl>
                                          <p:spTgt spid="48159">
                                            <p:txEl>
                                              <p:pRg st="0" end="0"/>
                                            </p:txEl>
                                          </p:spTgt>
                                        </p:tgtEl>
                                      </p:cBhvr>
                                    </p:animEffect>
                                  </p:childTnLst>
                                </p:cTn>
                              </p:par>
                            </p:childTnLst>
                          </p:cTn>
                        </p:par>
                      </p:childTnLst>
                    </p:cTn>
                  </p:par>
                  <p:par>
                    <p:cTn id="32" fill="hold" nodeType="clickPar">
                      <p:stCondLst>
                        <p:cond delay="indefinite"/>
                        <p:cond evt="onBegin" delay="0">
                          <p:tn val="31"/>
                        </p:cond>
                      </p:stCondLst>
                      <p:childTnLst>
                        <p:par>
                          <p:cTn id="33" fill="hold" nodeType="withGroup">
                            <p:stCondLst>
                              <p:cond delay="indefinite"/>
                            </p:stCondLst>
                          </p:cTn>
                        </p:par>
                        <p:par>
                          <p:cTn id="34" fill="hold" nodeType="afterGroup">
                            <p:stCondLst>
                              <p:cond delay="0"/>
                            </p:stCondLst>
                            <p:childTnLst>
                              <p:par>
                                <p:cTn id="35" presetID="5" presetClass="entr" presetSubtype="10" fill="hold" nodeType="clickEffect">
                                  <p:stCondLst>
                                    <p:cond delay="0"/>
                                  </p:stCondLst>
                                  <p:childTnLst>
                                    <p:set>
                                      <p:cBhvr>
                                        <p:cTn id="36" dur="1" fill="hold">
                                          <p:stCondLst>
                                            <p:cond delay="0"/>
                                          </p:stCondLst>
                                        </p:cTn>
                                        <p:tgtEl>
                                          <p:spTgt spid="48160">
                                            <p:txEl>
                                              <p:pRg st="0" end="0"/>
                                            </p:txEl>
                                          </p:spTgt>
                                        </p:tgtEl>
                                        <p:attrNameLst>
                                          <p:attrName>style.visibility</p:attrName>
                                        </p:attrNameLst>
                                      </p:cBhvr>
                                      <p:to>
                                        <p:strVal val="visible"/>
                                      </p:to>
                                    </p:set>
                                    <p:animEffect transition="in" filter="checkerboard(across)">
                                      <p:cBhvr>
                                        <p:cTn id="37" dur="500"/>
                                        <p:tgtEl>
                                          <p:spTgt spid="48160">
                                            <p:txEl>
                                              <p:pRg st="0" end="0"/>
                                            </p:txEl>
                                          </p:spTgt>
                                        </p:tgtEl>
                                      </p:cBhvr>
                                    </p:animEffect>
                                  </p:childTnLst>
                                </p:cTn>
                              </p:par>
                            </p:childTnLst>
                          </p:cTn>
                        </p:par>
                      </p:childTnLst>
                    </p:cTn>
                  </p:par>
                  <p:par>
                    <p:cTn id="38" fill="hold" nodeType="clickPar">
                      <p:stCondLst>
                        <p:cond delay="indefinite"/>
                        <p:cond evt="onBegin" delay="0">
                          <p:tn val="37"/>
                        </p:cond>
                      </p:stCondLst>
                      <p:childTnLst>
                        <p:par>
                          <p:cTn id="39" fill="hold" nodeType="withGroup">
                            <p:stCondLst>
                              <p:cond delay="indefinite"/>
                            </p:stCondLst>
                          </p:cTn>
                        </p:par>
                        <p:par>
                          <p:cTn id="40" fill="hold" nodeType="afterGroup">
                            <p:stCondLst>
                              <p:cond delay="0"/>
                            </p:stCondLst>
                            <p:childTnLst>
                              <p:par>
                                <p:cTn id="41" presetID="20" presetClass="entr" presetSubtype="0" fill="hold" nodeType="clickEffect">
                                  <p:stCondLst>
                                    <p:cond delay="0"/>
                                  </p:stCondLst>
                                  <p:childTnLst>
                                    <p:set>
                                      <p:cBhvr>
                                        <p:cTn id="42" dur="1" fill="hold">
                                          <p:stCondLst>
                                            <p:cond delay="0"/>
                                          </p:stCondLst>
                                        </p:cTn>
                                        <p:tgtEl>
                                          <p:spTgt spid="48161">
                                            <p:txEl>
                                              <p:pRg st="0" end="0"/>
                                            </p:txEl>
                                          </p:spTgt>
                                        </p:tgtEl>
                                        <p:attrNameLst>
                                          <p:attrName>style.visibility</p:attrName>
                                        </p:attrNameLst>
                                      </p:cBhvr>
                                      <p:to>
                                        <p:strVal val="visible"/>
                                      </p:to>
                                    </p:set>
                                    <p:animEffect transition="in" filter="wedge">
                                      <p:cBhvr>
                                        <p:cTn id="43" dur="2000"/>
                                        <p:tgtEl>
                                          <p:spTgt spid="48161">
                                            <p:txEl>
                                              <p:pRg st="0" end="0"/>
                                            </p:txEl>
                                          </p:spTgt>
                                        </p:tgtEl>
                                      </p:cBhvr>
                                    </p:animEffect>
                                  </p:childTnLst>
                                </p:cTn>
                              </p:par>
                            </p:childTnLst>
                          </p:cTn>
                        </p:par>
                      </p:childTnLst>
                    </p:cTn>
                  </p:par>
                  <p:par>
                    <p:cTn id="44" fill="hold" nodeType="clickPar">
                      <p:stCondLst>
                        <p:cond delay="indefinite"/>
                        <p:cond evt="onBegin" delay="0">
                          <p:tn val="43"/>
                        </p:cond>
                      </p:stCondLst>
                      <p:childTnLst>
                        <p:par>
                          <p:cTn id="45" fill="hold" nodeType="withGroup">
                            <p:stCondLst>
                              <p:cond delay="indefinite"/>
                            </p:stCondLst>
                          </p:cTn>
                        </p:par>
                        <p:par>
                          <p:cTn id="46" fill="hold" nodeType="afterGroup">
                            <p:stCondLst>
                              <p:cond delay="0"/>
                            </p:stCondLst>
                            <p:childTnLst>
                              <p:par>
                                <p:cTn id="47" presetID="13" presetClass="entr" presetSubtype="16" fill="hold" nodeType="clickEffect">
                                  <p:stCondLst>
                                    <p:cond delay="0"/>
                                  </p:stCondLst>
                                  <p:childTnLst>
                                    <p:set>
                                      <p:cBhvr>
                                        <p:cTn id="48" dur="1" fill="hold">
                                          <p:stCondLst>
                                            <p:cond delay="0"/>
                                          </p:stCondLst>
                                        </p:cTn>
                                        <p:tgtEl>
                                          <p:spTgt spid="48162">
                                            <p:txEl>
                                              <p:charRg st="0" end="15"/>
                                            </p:txEl>
                                          </p:spTgt>
                                        </p:tgtEl>
                                        <p:attrNameLst>
                                          <p:attrName>style.visibility</p:attrName>
                                        </p:attrNameLst>
                                      </p:cBhvr>
                                      <p:to>
                                        <p:strVal val="visible"/>
                                      </p:to>
                                    </p:set>
                                    <p:animEffect transition="in" filter="plus(in)">
                                      <p:cBhvr>
                                        <p:cTn id="49" dur="2000"/>
                                        <p:tgtEl>
                                          <p:spTgt spid="48162">
                                            <p:txEl>
                                              <p:charRg st="0" end="15"/>
                                            </p:txEl>
                                          </p:spTgt>
                                        </p:tgtEl>
                                      </p:cBhvr>
                                    </p:animEffect>
                                  </p:childTnLst>
                                </p:cTn>
                              </p:par>
                            </p:childTnLst>
                          </p:cTn>
                        </p:par>
                      </p:childTnLst>
                    </p:cTn>
                  </p:par>
                  <p:par>
                    <p:cTn id="50" fill="hold" nodeType="clickPar">
                      <p:stCondLst>
                        <p:cond delay="indefinite"/>
                        <p:cond evt="onBegin" delay="0">
                          <p:tn val="49"/>
                        </p:cond>
                      </p:stCondLst>
                      <p:childTnLst>
                        <p:par>
                          <p:cTn id="51" fill="hold" nodeType="withGroup">
                            <p:stCondLst>
                              <p:cond delay="indefinite"/>
                            </p:stCondLst>
                          </p:cTn>
                        </p:par>
                        <p:par>
                          <p:cTn id="52" fill="hold" nodeType="afterGroup">
                            <p:stCondLst>
                              <p:cond delay="0"/>
                            </p:stCondLst>
                            <p:childTnLst>
                              <p:par>
                                <p:cTn id="53" presetID="8" presetClass="entr" presetSubtype="16" fill="hold" nodeType="clickEffect">
                                  <p:stCondLst>
                                    <p:cond delay="0"/>
                                  </p:stCondLst>
                                  <p:childTnLst>
                                    <p:set>
                                      <p:cBhvr>
                                        <p:cTn id="54" dur="1" fill="hold">
                                          <p:stCondLst>
                                            <p:cond delay="0"/>
                                          </p:stCondLst>
                                        </p:cTn>
                                        <p:tgtEl>
                                          <p:spTgt spid="48173">
                                            <p:txEl>
                                              <p:pRg st="0" end="0"/>
                                            </p:txEl>
                                          </p:spTgt>
                                        </p:tgtEl>
                                        <p:attrNameLst>
                                          <p:attrName>style.visibility</p:attrName>
                                        </p:attrNameLst>
                                      </p:cBhvr>
                                      <p:to>
                                        <p:strVal val="visible"/>
                                      </p:to>
                                    </p:set>
                                    <p:animEffect transition="in" filter="diamond(in)">
                                      <p:cBhvr>
                                        <p:cTn id="55" dur="2000"/>
                                        <p:tgtEl>
                                          <p:spTgt spid="48173">
                                            <p:txEl>
                                              <p:pRg st="0" end="0"/>
                                            </p:txEl>
                                          </p:spTgt>
                                        </p:tgtEl>
                                      </p:cBhvr>
                                    </p:animEffect>
                                  </p:childTnLst>
                                </p:cTn>
                              </p:par>
                            </p:childTnLst>
                          </p:cTn>
                        </p:par>
                      </p:childTnLst>
                    </p:cTn>
                  </p:par>
                  <p:par>
                    <p:cTn id="56" fill="hold" nodeType="clickPar">
                      <p:stCondLst>
                        <p:cond delay="indefinite"/>
                        <p:cond evt="onBegin" delay="0">
                          <p:tn val="55"/>
                        </p:cond>
                      </p:stCondLst>
                      <p:childTnLst>
                        <p:par>
                          <p:cTn id="57" fill="hold" nodeType="withGroup">
                            <p:stCondLst>
                              <p:cond delay="indefinite"/>
                            </p:stCondLst>
                          </p:cTn>
                        </p:par>
                        <p:par>
                          <p:cTn id="58" fill="hold" nodeType="afterGroup">
                            <p:stCondLst>
                              <p:cond delay="0"/>
                            </p:stCondLst>
                            <p:childTnLst>
                              <p:par>
                                <p:cTn id="59" presetID="20" presetClass="entr" presetSubtype="0" fill="hold" nodeType="clickEffect">
                                  <p:stCondLst>
                                    <p:cond delay="0"/>
                                  </p:stCondLst>
                                  <p:childTnLst>
                                    <p:set>
                                      <p:cBhvr>
                                        <p:cTn id="60" dur="1" fill="hold">
                                          <p:stCondLst>
                                            <p:cond delay="0"/>
                                          </p:stCondLst>
                                        </p:cTn>
                                        <p:tgtEl>
                                          <p:spTgt spid="5">
                                            <p:txEl>
                                              <p:pRg st="0" end="0"/>
                                            </p:txEl>
                                          </p:spTgt>
                                        </p:tgtEl>
                                        <p:attrNameLst>
                                          <p:attrName>style.visibility</p:attrName>
                                        </p:attrNameLst>
                                      </p:cBhvr>
                                      <p:to>
                                        <p:strVal val="visible"/>
                                      </p:to>
                                    </p:set>
                                    <p:animEffect transition="in" filter="wedge">
                                      <p:cBhvr>
                                        <p:cTn id="61"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千图PPT彼岸天：ID 8661124库_矩形 4"/>
          <p:cNvSpPr/>
          <p:nvPr>
            <p:custDataLst>
              <p:tags r:id="rId1"/>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pic>
        <p:nvPicPr>
          <p:cNvPr id="2" name="图片 1" descr="k14-010"/>
          <p:cNvPicPr>
            <a:picLocks noChangeAspect="1"/>
          </p:cNvPicPr>
          <p:nvPr/>
        </p:nvPicPr>
        <p:blipFill>
          <a:blip r:embed="rId4"/>
          <a:stretch>
            <a:fillRect/>
          </a:stretch>
        </p:blipFill>
        <p:spPr>
          <a:xfrm>
            <a:off x="83185" y="975360"/>
            <a:ext cx="12024995" cy="5742305"/>
          </a:xfrm>
          <a:prstGeom prst="rect">
            <a:avLst/>
          </a:prstGeom>
          <a:noFill/>
          <a:ln w="9525">
            <a:noFill/>
          </a:ln>
        </p:spPr>
      </p:pic>
      <p:sp>
        <p:nvSpPr>
          <p:cNvPr id="4" name="文本框 3"/>
          <p:cNvSpPr txBox="1"/>
          <p:nvPr/>
        </p:nvSpPr>
        <p:spPr>
          <a:xfrm>
            <a:off x="4341495" y="272415"/>
            <a:ext cx="7528560" cy="534035"/>
          </a:xfrm>
          <a:prstGeom prst="rect">
            <a:avLst/>
          </a:prstGeom>
          <a:noFill/>
        </p:spPr>
        <p:txBody>
          <a:bodyPr wrap="none" rtlCol="0" anchor="t">
            <a:spAutoFit/>
          </a:bodyPr>
          <a:lstStyle/>
          <a:p>
            <a:pPr>
              <a:lnSpc>
                <a:spcPct val="120000"/>
              </a:lnSpc>
            </a:pPr>
            <a:r>
              <a:rPr lang="zh-CN" sz="2400" b="1">
                <a:latin typeface="宋体" pitchFamily="2" charset="-122"/>
                <a:ea typeface="宋体" pitchFamily="2" charset="-122"/>
                <a:cs typeface="宋体" panose="02010600030101010101" pitchFamily="2" charset="-122"/>
                <a:sym typeface="+mn-ea"/>
              </a:rPr>
              <a:t>本文是以什么为线索组织材料的？写到了哪几个场景？</a:t>
            </a:r>
            <a:endParaRPr lang="zh-CN" altLang="en-US" sz="2400" b="1" smtClean="0">
              <a:solidFill>
                <a:schemeClr val="tx1">
                  <a:lumMod val="75000"/>
                  <a:lumOff val="25000"/>
                </a:schemeClr>
              </a:solidFill>
            </a:endParaRPr>
          </a:p>
        </p:txBody>
      </p:sp>
      <p:sp>
        <p:nvSpPr>
          <p:cNvPr id="5" name="文本框 4"/>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itchFamily="34" charset="-122"/>
                <a:ea typeface="微软雅黑" pitchFamily="34" charset="-122"/>
              </a:rPr>
              <a:t>3</a:t>
            </a:r>
          </a:p>
        </p:txBody>
      </p:sp>
      <p:sp>
        <p:nvSpPr>
          <p:cNvPr id="6" name="文本框 5"/>
          <p:cNvSpPr txBox="1"/>
          <p:nvPr/>
        </p:nvSpPr>
        <p:spPr>
          <a:xfrm>
            <a:off x="1550035" y="254000"/>
            <a:ext cx="228600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panose="02010609060101010101" charset="-122"/>
                <a:ea typeface="黑体" panose="02010609060101010101" charset="-122"/>
              </a:rPr>
              <a:t>自 读 深 思 </a:t>
            </a:r>
          </a:p>
        </p:txBody>
      </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千图PPT彼岸天：ID 8661124库_矩形 4"/>
          <p:cNvSpPr/>
          <p:nvPr>
            <p:custDataLst>
              <p:tags r:id="rId1"/>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0" name="文本框 99"/>
          <p:cNvSpPr txBox="1"/>
          <p:nvPr/>
        </p:nvSpPr>
        <p:spPr>
          <a:xfrm>
            <a:off x="0" y="893445"/>
            <a:ext cx="12066905" cy="3969385"/>
          </a:xfrm>
          <a:prstGeom prst="rect">
            <a:avLst/>
          </a:prstGeom>
          <a:noFill/>
          <a:ln w="9525">
            <a:noFill/>
          </a:ln>
        </p:spPr>
        <p:txBody>
          <a:bodyPr wrap="square">
            <a:spAutoFit/>
          </a:bodyPr>
          <a:lstStyle/>
          <a:p>
            <a:pPr indent="0" fontAlgn="auto"/>
            <a:r>
              <a:rPr lang="zh-CN" sz="2800" b="0">
                <a:latin typeface="楷体" panose="02010609060101010101" charset="-122"/>
                <a:ea typeface="楷体" panose="02010609060101010101" charset="-122"/>
                <a:cs typeface="楷体" panose="02010609060101010101" charset="-122"/>
              </a:rPr>
              <a:t>穿</a:t>
            </a:r>
            <a:r>
              <a:rPr lang="en-US" sz="2800" b="0">
                <a:latin typeface="楷体" panose="02010609060101010101" charset="-122"/>
                <a:ea typeface="楷体" panose="02010609060101010101" charset="-122"/>
                <a:cs typeface="楷体" panose="02010609060101010101" charset="-122"/>
              </a:rPr>
              <a:t>——</a:t>
            </a:r>
            <a:r>
              <a:rPr lang="zh-CN" sz="2800" b="0">
                <a:latin typeface="楷体" panose="02010609060101010101" charset="-122"/>
                <a:ea typeface="楷体" panose="02010609060101010101" charset="-122"/>
                <a:cs typeface="楷体" panose="02010609060101010101" charset="-122"/>
              </a:rPr>
              <a:t>穿着短衣，上面是褪了色的油脏了的湖绿乃至青莲的短衫，下面是无色或是柳条的裤子。长头发，很多还梳着辫子。</a:t>
            </a:r>
          </a:p>
          <a:p>
            <a:pPr indent="0" fontAlgn="auto"/>
            <a:r>
              <a:rPr lang="zh-CN" sz="2800" b="0">
                <a:latin typeface="楷体" panose="02010609060101010101" charset="-122"/>
                <a:ea typeface="楷体" panose="02010609060101010101" charset="-122"/>
                <a:cs typeface="楷体" panose="02010609060101010101" charset="-122"/>
              </a:rPr>
              <a:t>破脏的粗布鞋，缠过而未放大的脚，走路也就有点蹒跚的样子。</a:t>
            </a:r>
            <a:endParaRPr lang="en-US" sz="2800" b="0">
              <a:latin typeface="楷体" panose="02010609060101010101" charset="-122"/>
              <a:ea typeface="楷体" panose="02010609060101010101" charset="-122"/>
              <a:cs typeface="楷体" panose="02010609060101010101" charset="-122"/>
            </a:endParaRPr>
          </a:p>
          <a:p>
            <a:pPr indent="0" fontAlgn="auto"/>
            <a:r>
              <a:rPr lang="zh-CN" sz="2800" b="0">
                <a:latin typeface="楷体" panose="02010609060101010101" charset="-122"/>
                <a:ea typeface="楷体" panose="02010609060101010101" charset="-122"/>
                <a:cs typeface="楷体" panose="02010609060101010101" charset="-122"/>
              </a:rPr>
              <a:t>吃</a:t>
            </a:r>
            <a:r>
              <a:rPr lang="en-US" sz="2800" b="0">
                <a:latin typeface="楷体" panose="02010609060101010101" charset="-122"/>
                <a:ea typeface="楷体" panose="02010609060101010101" charset="-122"/>
                <a:cs typeface="楷体" panose="02010609060101010101" charset="-122"/>
              </a:rPr>
              <a:t>——</a:t>
            </a:r>
            <a:r>
              <a:rPr lang="zh-CN" sz="2800" b="0">
                <a:latin typeface="楷体" panose="02010609060101010101" charset="-122"/>
                <a:ea typeface="楷体" panose="02010609060101010101" charset="-122"/>
                <a:cs typeface="楷体" panose="02010609060101010101" charset="-122"/>
              </a:rPr>
              <a:t>早晚吃粥，中午干饭。中午的饭和晚上的粥，由老板差人给她们送进工厂里去。粥，它的成分并不和一般通用的意义一样。</a:t>
            </a:r>
          </a:p>
          <a:p>
            <a:pPr indent="0" fontAlgn="auto"/>
            <a:r>
              <a:rPr lang="zh-CN" sz="2800" b="0">
                <a:latin typeface="楷体" panose="02010609060101010101" charset="-122"/>
                <a:ea typeface="楷体" panose="02010609060101010101" charset="-122"/>
                <a:cs typeface="楷体" panose="02010609060101010101" charset="-122"/>
              </a:rPr>
              <a:t>在南方，碎米和豆渣根本就是猪食。住</a:t>
            </a:r>
            <a:r>
              <a:rPr lang="en-US" altLang="zh-CN" sz="2800" b="0">
                <a:latin typeface="楷体" panose="02010609060101010101" charset="-122"/>
                <a:ea typeface="楷体" panose="02010609060101010101" charset="-122"/>
                <a:cs typeface="楷体" panose="02010609060101010101" charset="-122"/>
              </a:rPr>
              <a:t>——</a:t>
            </a:r>
            <a:r>
              <a:rPr lang="zh-CN" sz="2800" b="0">
                <a:latin typeface="楷体" panose="02010609060101010101" charset="-122"/>
                <a:ea typeface="楷体" panose="02010609060101010101" charset="-122"/>
                <a:cs typeface="楷体" panose="02010609060101010101" charset="-122"/>
              </a:rPr>
              <a:t>每间工房七尺宽，十二尺长，面积约</a:t>
            </a:r>
            <a:r>
              <a:rPr lang="en-US" sz="2800" b="0">
                <a:latin typeface="楷体" panose="02010609060101010101" charset="-122"/>
                <a:ea typeface="楷体" panose="02010609060101010101" charset="-122"/>
                <a:cs typeface="楷体" panose="02010609060101010101" charset="-122"/>
              </a:rPr>
              <a:t>9.32</a:t>
            </a:r>
            <a:r>
              <a:rPr lang="zh-CN" sz="2800" b="0">
                <a:latin typeface="楷体" panose="02010609060101010101" charset="-122"/>
                <a:ea typeface="楷体" panose="02010609060101010101" charset="-122"/>
                <a:cs typeface="楷体" panose="02010609060101010101" charset="-122"/>
              </a:rPr>
              <a:t>平方米。
</a:t>
            </a:r>
          </a:p>
          <a:p>
            <a:pPr indent="0" fontAlgn="auto"/>
            <a:r>
              <a:rPr lang="zh-CN" sz="2800" b="0">
                <a:latin typeface="楷体" panose="02010609060101010101" charset="-122"/>
                <a:ea typeface="楷体" panose="02010609060101010101" charset="-122"/>
                <a:cs typeface="楷体" panose="02010609060101010101" charset="-122"/>
              </a:rPr>
              <a:t>要容十六七个人，吃喝拉撒睡都在这里。</a:t>
            </a:r>
            <a:endParaRPr lang="en-US" sz="2800" b="0">
              <a:latin typeface="楷体" panose="02010609060101010101" charset="-122"/>
              <a:ea typeface="楷体" panose="02010609060101010101" charset="-122"/>
              <a:cs typeface="楷体" panose="02010609060101010101" charset="-122"/>
            </a:endParaRPr>
          </a:p>
          <a:p>
            <a:pPr indent="0" fontAlgn="auto"/>
            <a:r>
              <a:rPr lang="zh-CN" sz="2800" b="0">
                <a:latin typeface="楷体" panose="02010609060101010101" charset="-122"/>
                <a:ea typeface="楷体" panose="02010609060101010101" charset="-122"/>
                <a:cs typeface="楷体" panose="02010609060101010101" charset="-122"/>
              </a:rPr>
              <a:t>行</a:t>
            </a:r>
            <a:r>
              <a:rPr lang="en-US" altLang="zh-CN" sz="2800" b="0">
                <a:latin typeface="楷体" panose="02010609060101010101" charset="-122"/>
                <a:ea typeface="楷体" panose="02010609060101010101" charset="-122"/>
                <a:cs typeface="楷体" panose="02010609060101010101" charset="-122"/>
              </a:rPr>
              <a:t>——</a:t>
            </a:r>
            <a:r>
              <a:rPr lang="zh-CN" sz="2800" b="0">
                <a:latin typeface="楷体" panose="02010609060101010101" charset="-122"/>
                <a:ea typeface="楷体" panose="02010609060101010101" charset="-122"/>
                <a:cs typeface="楷体" panose="02010609060101010101" charset="-122"/>
              </a:rPr>
              <a:t>她们没有自由，只能在严密监视下往来于工房与工厂之间，两点一线。</a:t>
            </a:r>
            <a:endParaRPr lang="zh-CN" altLang="en-US" sz="2800">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924560" y="5645785"/>
            <a:ext cx="10342880" cy="583565"/>
          </a:xfrm>
          <a:prstGeom prst="rect">
            <a:avLst/>
          </a:prstGeom>
          <a:noFill/>
        </p:spPr>
        <p:txBody>
          <a:bodyPr wrap="none" rtlCol="0" anchor="t">
            <a:spAutoFit/>
          </a:bodyPr>
          <a:lstStyle/>
          <a:p>
            <a:pPr indent="0" fontAlgn="auto"/>
            <a:r>
              <a:rPr lang="zh-CN" sz="3200">
                <a:solidFill>
                  <a:srgbClr val="FF0000"/>
                </a:solidFill>
                <a:latin typeface="楷体" panose="02010609060101010101" charset="-122"/>
                <a:ea typeface="楷体" panose="02010609060101010101" charset="-122"/>
                <a:cs typeface="楷体" panose="02010609060101010101" charset="-122"/>
                <a:sym typeface="+mn-ea"/>
              </a:rPr>
              <a:t>所谓的</a:t>
            </a:r>
            <a:r>
              <a:rPr lang="en-US" sz="3200">
                <a:solidFill>
                  <a:srgbClr val="FF0000"/>
                </a:solidFill>
                <a:latin typeface="楷体" panose="02010609060101010101" charset="-122"/>
                <a:ea typeface="楷体" panose="02010609060101010101" charset="-122"/>
                <a:cs typeface="楷体" panose="02010609060101010101" charset="-122"/>
                <a:sym typeface="+mn-ea"/>
              </a:rPr>
              <a:t>"</a:t>
            </a:r>
            <a:r>
              <a:rPr lang="zh-CN" sz="3200">
                <a:solidFill>
                  <a:srgbClr val="FF0000"/>
                </a:solidFill>
                <a:latin typeface="楷体" panose="02010609060101010101" charset="-122"/>
                <a:ea typeface="楷体" panose="02010609060101010101" charset="-122"/>
                <a:cs typeface="楷体" panose="02010609060101010101" charset="-122"/>
                <a:sym typeface="+mn-ea"/>
              </a:rPr>
              <a:t>供给住食</a:t>
            </a:r>
            <a:r>
              <a:rPr lang="en-US" sz="3200">
                <a:solidFill>
                  <a:srgbClr val="FF0000"/>
                </a:solidFill>
                <a:latin typeface="楷体" panose="02010609060101010101" charset="-122"/>
                <a:ea typeface="楷体" panose="02010609060101010101" charset="-122"/>
                <a:cs typeface="楷体" panose="02010609060101010101" charset="-122"/>
                <a:sym typeface="+mn-ea"/>
              </a:rPr>
              <a:t>”</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，或许</a:t>
            </a:r>
            <a:r>
              <a:rPr lang="zh-CN" sz="3200">
                <a:solidFill>
                  <a:srgbClr val="FF0000"/>
                </a:solidFill>
                <a:latin typeface="楷体" panose="02010609060101010101" charset="-122"/>
                <a:ea typeface="楷体" panose="02010609060101010101" charset="-122"/>
                <a:cs typeface="楷体" panose="02010609060101010101" charset="-122"/>
                <a:sym typeface="+mn-ea"/>
              </a:rPr>
              <a:t>用</a:t>
            </a:r>
            <a:r>
              <a:rPr lang="en-US" sz="3200">
                <a:solidFill>
                  <a:srgbClr val="FF0000"/>
                </a:solidFill>
                <a:latin typeface="楷体" panose="02010609060101010101" charset="-122"/>
                <a:ea typeface="楷体" panose="02010609060101010101" charset="-122"/>
                <a:cs typeface="楷体" panose="02010609060101010101" charset="-122"/>
                <a:sym typeface="+mn-ea"/>
              </a:rPr>
              <a:t>“</a:t>
            </a:r>
            <a:r>
              <a:rPr lang="zh-CN" sz="3200">
                <a:solidFill>
                  <a:srgbClr val="FF0000"/>
                </a:solidFill>
                <a:latin typeface="楷体" panose="02010609060101010101" charset="-122"/>
                <a:ea typeface="楷体" panose="02010609060101010101" charset="-122"/>
                <a:cs typeface="楷体" panose="02010609060101010101" charset="-122"/>
                <a:sym typeface="+mn-ea"/>
              </a:rPr>
              <a:t>饲养</a:t>
            </a:r>
            <a:r>
              <a:rPr lang="en-US" sz="3200">
                <a:solidFill>
                  <a:srgbClr val="FF0000"/>
                </a:solidFill>
                <a:latin typeface="楷体" panose="02010609060101010101" charset="-122"/>
                <a:ea typeface="楷体" panose="02010609060101010101" charset="-122"/>
                <a:cs typeface="楷体" panose="02010609060101010101" charset="-122"/>
                <a:sym typeface="+mn-ea"/>
              </a:rPr>
              <a:t>” </a:t>
            </a:r>
            <a:r>
              <a:rPr lang="zh-CN" sz="3200">
                <a:solidFill>
                  <a:srgbClr val="FF0000"/>
                </a:solidFill>
                <a:latin typeface="楷体" panose="02010609060101010101" charset="-122"/>
                <a:ea typeface="楷体" panose="02010609060101010101" charset="-122"/>
                <a:cs typeface="楷体" panose="02010609060101010101" charset="-122"/>
                <a:sym typeface="+mn-ea"/>
              </a:rPr>
              <a:t>一词更符合实际。</a:t>
            </a:r>
            <a:endParaRPr lang="zh-CN" altLang="en-US" sz="3200" smtClean="0">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5" name="文本框 4"/>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itchFamily="34" charset="-122"/>
                <a:ea typeface="微软雅黑" pitchFamily="34" charset="-122"/>
              </a:rPr>
              <a:t>3</a:t>
            </a:r>
          </a:p>
        </p:txBody>
      </p:sp>
      <p:sp>
        <p:nvSpPr>
          <p:cNvPr id="6" name="文本框 5"/>
          <p:cNvSpPr txBox="1"/>
          <p:nvPr/>
        </p:nvSpPr>
        <p:spPr>
          <a:xfrm>
            <a:off x="1550035" y="254000"/>
            <a:ext cx="228600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panose="02010609060101010101" charset="-122"/>
                <a:ea typeface="黑体" panose="02010609060101010101" charset="-122"/>
              </a:rPr>
              <a:t>自 读 深 思 </a:t>
            </a:r>
          </a:p>
        </p:txBody>
      </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nodeType="withGroup">
                            <p:stCondLst>
                              <p:cond delay="indefinite"/>
                            </p:stCondLst>
                          </p:cTn>
                        </p:par>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 calcmode="lin" valueType="num">
                                      <p:cBhvr additive="base">
                                        <p:cTn id="18"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千图PPT彼岸天：ID 8661124库_矩形 4"/>
          <p:cNvSpPr/>
          <p:nvPr>
            <p:custDataLst>
              <p:tags r:id="rId1"/>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文本框 4"/>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itchFamily="34" charset="-122"/>
                <a:ea typeface="微软雅黑" pitchFamily="34" charset="-122"/>
              </a:rPr>
              <a:t>4</a:t>
            </a:r>
          </a:p>
        </p:txBody>
      </p:sp>
      <p:sp>
        <p:nvSpPr>
          <p:cNvPr id="6" name="文本框 5"/>
          <p:cNvSpPr txBox="1"/>
          <p:nvPr/>
        </p:nvSpPr>
        <p:spPr>
          <a:xfrm>
            <a:off x="1282700" y="254000"/>
            <a:ext cx="282067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panose="02010609060101010101" charset="-122"/>
                <a:ea typeface="黑体" panose="02010609060101010101" charset="-122"/>
              </a:rPr>
              <a:t>小 组 探 究 一 </a:t>
            </a:r>
          </a:p>
        </p:txBody>
      </p:sp>
      <p:sp>
        <p:nvSpPr>
          <p:cNvPr id="2" name="文本框 1"/>
          <p:cNvSpPr txBox="1"/>
          <p:nvPr/>
        </p:nvSpPr>
        <p:spPr>
          <a:xfrm>
            <a:off x="114935" y="972185"/>
            <a:ext cx="12374880" cy="1076325"/>
          </a:xfrm>
          <a:prstGeom prst="rect">
            <a:avLst/>
          </a:prstGeom>
          <a:noFill/>
        </p:spPr>
        <p:txBody>
          <a:bodyPr wrap="none" rtlCol="0" anchor="t">
            <a:spAutoFit/>
          </a:bodyPr>
          <a:lstStyle/>
          <a:p>
            <a:pPr algn="l" eaLnBrk="0" fontAlgn="auto" hangingPunct="0">
              <a:spcBef>
                <a:spcPct val="0"/>
              </a:spcBef>
            </a:pPr>
            <a:r>
              <a:rPr lang="en-US" altLang="zh-CN" sz="3200">
                <a:solidFill>
                  <a:schemeClr val="tx1"/>
                </a:solidFill>
                <a:effectLst/>
                <a:latin typeface="宋体" pitchFamily="2" charset="-122"/>
                <a:ea typeface="宋体" pitchFamily="2" charset="-122"/>
                <a:cs typeface="宋体" panose="02010600030101010101" pitchFamily="2" charset="-122"/>
                <a:sym typeface="+mn-ea"/>
              </a:rPr>
              <a:t>1.</a:t>
            </a:r>
            <a:r>
              <a:rPr lang="zh-CN" altLang="en-US" sz="3200">
                <a:solidFill>
                  <a:schemeClr val="tx1"/>
                </a:solidFill>
                <a:effectLst/>
                <a:latin typeface="宋体" pitchFamily="2" charset="-122"/>
                <a:ea typeface="宋体" pitchFamily="2" charset="-122"/>
                <a:cs typeface="宋体" panose="02010600030101010101" pitchFamily="2" charset="-122"/>
                <a:sym typeface="+mn-ea"/>
              </a:rPr>
              <a:t>请以“芦柴棒”为例</a:t>
            </a:r>
            <a:r>
              <a:rPr lang="en-US" altLang="zh-CN" sz="3200">
                <a:solidFill>
                  <a:schemeClr val="tx1"/>
                </a:solidFill>
                <a:effectLst/>
                <a:latin typeface="宋体" pitchFamily="2" charset="-122"/>
                <a:ea typeface="宋体" pitchFamily="2" charset="-122"/>
                <a:cs typeface="宋体" panose="02010600030101010101" pitchFamily="2" charset="-122"/>
                <a:sym typeface="+mn-ea"/>
              </a:rPr>
              <a:t>,</a:t>
            </a:r>
            <a:r>
              <a:rPr lang="zh-CN" altLang="en-US" sz="3200">
                <a:solidFill>
                  <a:schemeClr val="tx1"/>
                </a:solidFill>
                <a:effectLst/>
                <a:latin typeface="宋体" pitchFamily="2" charset="-122"/>
                <a:ea typeface="宋体" pitchFamily="2" charset="-122"/>
                <a:cs typeface="宋体" panose="02010600030101010101" pitchFamily="2" charset="-122"/>
                <a:sym typeface="+mn-ea"/>
              </a:rPr>
              <a:t>算算带工老板是如何压榨包身工的？</a:t>
            </a:r>
          </a:p>
          <a:p>
            <a:pPr algn="l" eaLnBrk="0" fontAlgn="auto" hangingPunct="0">
              <a:spcBef>
                <a:spcPct val="0"/>
              </a:spcBef>
            </a:pPr>
            <a:r>
              <a:rPr lang="en-US" altLang="zh-CN" sz="3200">
                <a:effectLst/>
                <a:latin typeface="楷体" panose="02010609060101010101" charset="-122"/>
                <a:ea typeface="楷体" panose="02010609060101010101" charset="-122"/>
                <a:cs typeface="楷体" panose="02010609060101010101" charset="-122"/>
                <a:sym typeface="+mn-ea"/>
              </a:rPr>
              <a:t>“</a:t>
            </a:r>
            <a:r>
              <a:rPr lang="zh-CN" altLang="en-US" sz="3200">
                <a:effectLst/>
                <a:latin typeface="楷体" panose="02010609060101010101" charset="-122"/>
                <a:ea typeface="楷体" panose="02010609060101010101" charset="-122"/>
                <a:cs typeface="楷体" panose="02010609060101010101" charset="-122"/>
                <a:sym typeface="+mn-ea"/>
              </a:rPr>
              <a:t>两年来带工老板从‘芦柴棒’身上实际已收入二百三十元钱了。”</a:t>
            </a:r>
            <a:endParaRPr lang="zh-CN" altLang="en-US" sz="3200" smtClean="0">
              <a:solidFill>
                <a:schemeClr val="tx1"/>
              </a:solidFill>
              <a:effectLst/>
              <a:latin typeface="楷体" panose="02010609060101010101" charset="-122"/>
              <a:ea typeface="楷体" panose="02010609060101010101" charset="-122"/>
              <a:cs typeface="楷体" panose="02010609060101010101" charset="-122"/>
              <a:sym typeface="+mn-ea"/>
            </a:endParaRPr>
          </a:p>
        </p:txBody>
      </p:sp>
      <p:sp>
        <p:nvSpPr>
          <p:cNvPr id="4" name="文本框 3"/>
          <p:cNvSpPr txBox="1"/>
          <p:nvPr/>
        </p:nvSpPr>
        <p:spPr>
          <a:xfrm>
            <a:off x="0" y="1918970"/>
            <a:ext cx="12192000" cy="4225925"/>
          </a:xfrm>
          <a:prstGeom prst="rect">
            <a:avLst/>
          </a:prstGeom>
          <a:noFill/>
        </p:spPr>
        <p:txBody>
          <a:bodyPr wrap="square" rtlCol="0" anchor="t">
            <a:spAutoFit/>
          </a:bodyPr>
          <a:lstStyle/>
          <a:p>
            <a:pPr algn="l">
              <a:lnSpc>
                <a:spcPct val="120000"/>
              </a:lnSpc>
            </a:pPr>
            <a:r>
              <a:rPr lang="zh-CN" altLang="en-US" sz="2800">
                <a:effectLst/>
                <a:latin typeface="宋体" pitchFamily="2" charset="-122"/>
                <a:ea typeface="宋体" pitchFamily="2" charset="-122"/>
                <a:cs typeface="宋体" panose="02010600030101010101" pitchFamily="2" charset="-122"/>
                <a:sym typeface="+mn-ea"/>
              </a:rPr>
              <a:t>第三年若按第二年末的日工钱（           ）计算，</a:t>
            </a:r>
          </a:p>
          <a:p>
            <a:pPr algn="l">
              <a:lnSpc>
                <a:spcPct val="120000"/>
              </a:lnSpc>
            </a:pPr>
            <a:r>
              <a:rPr lang="zh-CN" altLang="en-US" sz="2800">
                <a:effectLst/>
                <a:latin typeface="宋体" pitchFamily="2" charset="-122"/>
                <a:ea typeface="宋体" pitchFamily="2" charset="-122"/>
                <a:cs typeface="宋体" panose="02010600030101010101" pitchFamily="2" charset="-122"/>
                <a:sym typeface="+mn-ea"/>
              </a:rPr>
              <a:t>并且就算是“芦柴棒”一年干</a:t>
            </a:r>
            <a:r>
              <a:rPr lang="en-US" altLang="zh-CN" sz="2800">
                <a:effectLst/>
                <a:latin typeface="宋体" pitchFamily="2" charset="-122"/>
                <a:ea typeface="宋体" pitchFamily="2" charset="-122"/>
                <a:cs typeface="宋体" panose="02010600030101010101" pitchFamily="2" charset="-122"/>
                <a:sym typeface="+mn-ea"/>
              </a:rPr>
              <a:t>(       )</a:t>
            </a:r>
            <a:r>
              <a:rPr lang="zh-CN" altLang="en-US" sz="2800">
                <a:effectLst/>
                <a:latin typeface="宋体" pitchFamily="2" charset="-122"/>
                <a:ea typeface="宋体" pitchFamily="2" charset="-122"/>
                <a:cs typeface="宋体" panose="02010600030101010101" pitchFamily="2" charset="-122"/>
                <a:sym typeface="+mn-ea"/>
              </a:rPr>
              <a:t>天，</a:t>
            </a:r>
          </a:p>
          <a:p>
            <a:pPr algn="l">
              <a:lnSpc>
                <a:spcPct val="120000"/>
              </a:lnSpc>
            </a:pPr>
            <a:r>
              <a:rPr lang="zh-CN" altLang="en-US" sz="2800">
                <a:effectLst/>
                <a:latin typeface="宋体" pitchFamily="2" charset="-122"/>
                <a:ea typeface="宋体" pitchFamily="2" charset="-122"/>
                <a:cs typeface="宋体" panose="02010600030101010101" pitchFamily="2" charset="-122"/>
                <a:sym typeface="+mn-ea"/>
              </a:rPr>
              <a:t>带工老板三年从她身上的收入是</a:t>
            </a:r>
            <a:r>
              <a:rPr lang="en-US" altLang="zh-CN" sz="2800">
                <a:effectLst/>
                <a:latin typeface="宋体" pitchFamily="2" charset="-122"/>
                <a:ea typeface="宋体" pitchFamily="2" charset="-122"/>
                <a:cs typeface="宋体" panose="02010600030101010101" pitchFamily="2" charset="-122"/>
                <a:sym typeface="+mn-ea"/>
              </a:rPr>
              <a:t>(           )</a:t>
            </a:r>
            <a:r>
              <a:rPr lang="zh-CN" altLang="en-US" sz="2800">
                <a:effectLst/>
                <a:latin typeface="宋体" pitchFamily="2" charset="-122"/>
                <a:ea typeface="宋体" pitchFamily="2" charset="-122"/>
                <a:cs typeface="宋体" panose="02010600030101010101" pitchFamily="2" charset="-122"/>
                <a:sym typeface="+mn-ea"/>
              </a:rPr>
              <a:t>块，</a:t>
            </a:r>
          </a:p>
          <a:p>
            <a:pPr algn="l">
              <a:lnSpc>
                <a:spcPct val="120000"/>
              </a:lnSpc>
            </a:pPr>
            <a:r>
              <a:rPr lang="zh-CN" altLang="en-US" sz="2800">
                <a:effectLst/>
                <a:latin typeface="宋体" pitchFamily="2" charset="-122"/>
                <a:ea typeface="宋体" pitchFamily="2" charset="-122"/>
                <a:cs typeface="宋体" panose="02010600030101010101" pitchFamily="2" charset="-122"/>
                <a:sym typeface="+mn-ea"/>
              </a:rPr>
              <a:t>除去包身费</a:t>
            </a:r>
            <a:r>
              <a:rPr lang="en-US" altLang="zh-CN" sz="2800">
                <a:effectLst/>
                <a:latin typeface="宋体" pitchFamily="2" charset="-122"/>
                <a:ea typeface="宋体" pitchFamily="2" charset="-122"/>
                <a:cs typeface="宋体" panose="02010600030101010101" pitchFamily="2" charset="-122"/>
                <a:sym typeface="+mn-ea"/>
              </a:rPr>
              <a:t>(  </a:t>
            </a:r>
            <a:r>
              <a:rPr lang="zh-CN" altLang="en-US" sz="2800">
                <a:effectLst/>
                <a:latin typeface="宋体" pitchFamily="2" charset="-122"/>
                <a:ea typeface="宋体" pitchFamily="2" charset="-122"/>
                <a:cs typeface="宋体" panose="02010600030101010101" pitchFamily="2" charset="-122"/>
                <a:sym typeface="+mn-ea"/>
              </a:rPr>
              <a:t>）块，带工老板从“芦柴棒”身上至少榨取了纯利润（  ）块。</a:t>
            </a:r>
          </a:p>
          <a:p>
            <a:pPr algn="l">
              <a:lnSpc>
                <a:spcPct val="120000"/>
              </a:lnSpc>
            </a:pPr>
            <a:r>
              <a:rPr lang="zh-CN" altLang="en-US" sz="2800" b="1">
                <a:effectLst>
                  <a:outerShdw blurRad="38100" dist="38100" dir="2700000">
                    <a:srgbClr val="FFFFFF"/>
                  </a:outerShdw>
                </a:effectLst>
                <a:latin typeface="宋体" pitchFamily="2" charset="-122"/>
                <a:ea typeface="宋体" pitchFamily="2" charset="-122"/>
                <a:cs typeface="宋体" panose="02010600030101010101" pitchFamily="2" charset="-122"/>
                <a:sym typeface="+mn-ea"/>
              </a:rPr>
              <a:t>每个带工老板带三十、五十甚至一百五十以上的包身工，</a:t>
            </a:r>
          </a:p>
          <a:p>
            <a:pPr algn="l">
              <a:lnSpc>
                <a:spcPct val="120000"/>
              </a:lnSpc>
            </a:pPr>
            <a:r>
              <a:rPr lang="zh-CN" altLang="en-US" sz="2800" b="1">
                <a:effectLst>
                  <a:outerShdw blurRad="38100" dist="38100" dir="2700000">
                    <a:srgbClr val="FFFFFF"/>
                  </a:outerShdw>
                </a:effectLst>
                <a:latin typeface="宋体" pitchFamily="2" charset="-122"/>
                <a:ea typeface="宋体" pitchFamily="2" charset="-122"/>
                <a:cs typeface="宋体" panose="02010600030101010101" pitchFamily="2" charset="-122"/>
                <a:sym typeface="+mn-ea"/>
              </a:rPr>
              <a:t>三年至少可赚（        ）块钱，多者可赚（          ）块钱以上。</a:t>
            </a:r>
          </a:p>
          <a:p>
            <a:pPr algn="l">
              <a:lnSpc>
                <a:spcPct val="120000"/>
              </a:lnSpc>
            </a:pPr>
            <a:r>
              <a:rPr lang="zh-CN" altLang="en-US" sz="2800" b="1">
                <a:effectLst>
                  <a:outerShdw blurRad="38100" dist="38100" dir="2700000">
                    <a:srgbClr val="FFFFFF"/>
                  </a:outerShdw>
                </a:effectLst>
                <a:latin typeface="黑体" panose="02010609060101010101" charset="-122"/>
                <a:ea typeface="黑体" panose="02010609060101010101" charset="-122"/>
                <a:sym typeface="+mn-ea"/>
              </a:rPr>
              <a:t>全上海当年有</a:t>
            </a:r>
            <a:r>
              <a:rPr lang="en-US" altLang="zh-CN" sz="2800" b="1">
                <a:effectLst>
                  <a:outerShdw blurRad="38100" dist="38100" dir="2700000">
                    <a:srgbClr val="FFFFFF"/>
                  </a:outerShdw>
                </a:effectLst>
                <a:latin typeface="黑体" panose="02010609060101010101" charset="-122"/>
                <a:ea typeface="黑体" panose="02010609060101010101" charset="-122"/>
                <a:sym typeface="+mn-ea"/>
              </a:rPr>
              <a:t>24000</a:t>
            </a:r>
            <a:r>
              <a:rPr lang="zh-CN" altLang="en-US" sz="2800" b="1">
                <a:effectLst>
                  <a:outerShdw blurRad="38100" dist="38100" dir="2700000">
                    <a:srgbClr val="FFFFFF"/>
                  </a:outerShdw>
                </a:effectLst>
                <a:latin typeface="黑体" panose="02010609060101010101" charset="-122"/>
                <a:ea typeface="黑体" panose="02010609060101010101" charset="-122"/>
                <a:sym typeface="+mn-ea"/>
              </a:rPr>
              <a:t>以上的包身工，</a:t>
            </a:r>
          </a:p>
          <a:p>
            <a:pPr algn="l">
              <a:lnSpc>
                <a:spcPct val="120000"/>
              </a:lnSpc>
            </a:pPr>
            <a:r>
              <a:rPr lang="zh-CN" altLang="en-US" sz="2800" b="1">
                <a:effectLst>
                  <a:outerShdw blurRad="38100" dist="38100" dir="2700000">
                    <a:srgbClr val="FFFFFF"/>
                  </a:outerShdw>
                </a:effectLst>
                <a:latin typeface="黑体" panose="02010609060101010101" charset="-122"/>
                <a:ea typeface="黑体" panose="02010609060101010101" charset="-122"/>
                <a:sym typeface="+mn-ea"/>
              </a:rPr>
              <a:t>她们仅在三年之内至少被带工老板榨取了（       ）块钱以上。 </a:t>
            </a:r>
            <a:endParaRPr lang="zh-CN" altLang="en-US" sz="2800" smtClean="0">
              <a:solidFill>
                <a:schemeClr val="tx1">
                  <a:lumMod val="75000"/>
                  <a:lumOff val="25000"/>
                </a:schemeClr>
              </a:solidFill>
              <a:effectLst/>
              <a:latin typeface="宋体" pitchFamily="2" charset="-122"/>
              <a:ea typeface="宋体" pitchFamily="2" charset="-122"/>
              <a:cs typeface="宋体" panose="02010600030101010101" pitchFamily="2" charset="-122"/>
            </a:endParaRPr>
          </a:p>
        </p:txBody>
      </p:sp>
      <p:sp>
        <p:nvSpPr>
          <p:cNvPr id="7" name="文本框 6"/>
          <p:cNvSpPr txBox="1"/>
          <p:nvPr/>
        </p:nvSpPr>
        <p:spPr>
          <a:xfrm>
            <a:off x="114935" y="6144895"/>
            <a:ext cx="11265535" cy="607695"/>
          </a:xfrm>
          <a:prstGeom prst="rect">
            <a:avLst/>
          </a:prstGeom>
          <a:noFill/>
        </p:spPr>
        <p:txBody>
          <a:bodyPr wrap="none" rtlCol="0" anchor="t">
            <a:spAutoFit/>
          </a:bodyPr>
          <a:lstStyle/>
          <a:p>
            <a:pPr algn="l">
              <a:lnSpc>
                <a:spcPct val="120000"/>
              </a:lnSpc>
            </a:pPr>
            <a:r>
              <a:rPr lang="zh-CN" altLang="en-US" sz="2800" b="1">
                <a:solidFill>
                  <a:srgbClr val="FF3300"/>
                </a:solidFill>
                <a:effectLst/>
                <a:latin typeface="黑体" panose="02010609060101010101" charset="-122"/>
                <a:ea typeface="黑体" panose="02010609060101010101" charset="-122"/>
                <a:sym typeface="+mn-ea"/>
              </a:rPr>
              <a:t>包身工身受带工老板和日本资本家双重剥削，日本资本家获得会更多。</a:t>
            </a:r>
            <a:endParaRPr lang="zh-CN" altLang="en-US" sz="2800" smtClean="0">
              <a:solidFill>
                <a:schemeClr val="tx1">
                  <a:lumMod val="75000"/>
                  <a:lumOff val="25000"/>
                </a:schemeClr>
              </a:solidFill>
              <a:effectLst/>
            </a:endParaRPr>
          </a:p>
        </p:txBody>
      </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nodeType="withGroup">
                            <p:stCondLst>
                              <p:cond delay="indefinite"/>
                            </p:stCondLst>
                          </p:cTn>
                        </p:par>
                        <p:par>
                          <p:cTn id="15" fill="hold" nodeType="after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blinds(horizontal)">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千图PPT彼岸天：ID 8661124库_矩形 4"/>
          <p:cNvSpPr/>
          <p:nvPr>
            <p:custDataLst>
              <p:tags r:id="rId1"/>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文本框 4"/>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itchFamily="34" charset="-122"/>
                <a:ea typeface="微软雅黑" pitchFamily="34" charset="-122"/>
              </a:rPr>
              <a:t>4</a:t>
            </a:r>
          </a:p>
        </p:txBody>
      </p:sp>
      <p:sp>
        <p:nvSpPr>
          <p:cNvPr id="6" name="文本框 5"/>
          <p:cNvSpPr txBox="1"/>
          <p:nvPr/>
        </p:nvSpPr>
        <p:spPr>
          <a:xfrm>
            <a:off x="1282700" y="254000"/>
            <a:ext cx="282067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panose="02010609060101010101" charset="-122"/>
                <a:ea typeface="黑体" panose="02010609060101010101" charset="-122"/>
              </a:rPr>
              <a:t>小 组 探 究 二 </a:t>
            </a:r>
          </a:p>
        </p:txBody>
      </p:sp>
      <p:sp>
        <p:nvSpPr>
          <p:cNvPr id="35842" name="内容占位符 2"/>
          <p:cNvSpPr>
            <a:spLocks noGrp="1"/>
          </p:cNvSpPr>
          <p:nvPr/>
        </p:nvSpPr>
        <p:spPr>
          <a:xfrm>
            <a:off x="635" y="806450"/>
            <a:ext cx="12191365" cy="5750560"/>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SzPct val="85000"/>
              <a:buBlip>
                <a:blip r:embed="rId4"/>
              </a:buBlip>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bg2"/>
              </a:buClr>
              <a:buSzPct val="70000"/>
              <a:buFont typeface="Wingdings"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SzPct val="70000"/>
              <a:buFont typeface="Wingdings"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SzPct val="70000"/>
              <a:buFont typeface="Wingdings"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SzTx/>
              <a:buFontTx/>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SzTx/>
              <a:buFontTx/>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SzTx/>
              <a:buFontTx/>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SzTx/>
              <a:buFontTx/>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SzTx/>
              <a:buFontTx/>
              <a:buChar char="•"/>
              <a:defRPr sz="2000" b="0" i="0" u="none" kern="1200" baseline="0">
                <a:solidFill>
                  <a:schemeClr val="tx1"/>
                </a:solidFill>
                <a:latin typeface="+mn-lt"/>
                <a:ea typeface="+mn-ea"/>
                <a:cs typeface="+mn-cs"/>
              </a:defRPr>
            </a:lvl9pPr>
          </a:lstStyle>
          <a:p>
            <a:pPr marL="0" indent="0">
              <a:spcBef>
                <a:spcPct val="0"/>
              </a:spcBef>
              <a:buNone/>
            </a:pPr>
            <a:r>
              <a:rPr lang="zh-CN" altLang="en-US" sz="2800">
                <a:latin typeface="黑体" panose="02010609060101010101" charset="-122"/>
                <a:ea typeface="黑体" panose="02010609060101010101" charset="-122"/>
                <a:cs typeface="黑体" panose="02010609060101010101" charset="-122"/>
              </a:rPr>
              <a:t>第一组:</a:t>
            </a:r>
          </a:p>
          <a:p>
            <a:pPr marL="0" indent="0">
              <a:spcBef>
                <a:spcPct val="0"/>
              </a:spcBef>
              <a:buNone/>
            </a:pPr>
            <a:r>
              <a:rPr lang="zh-CN" altLang="en-US" sz="2800">
                <a:solidFill>
                  <a:srgbClr val="C00000"/>
                </a:solidFill>
                <a:latin typeface="黑体" panose="02010609060101010101" charset="-122"/>
                <a:ea typeface="黑体" panose="02010609060101010101" charset="-122"/>
                <a:cs typeface="黑体" panose="02010609060101010101" charset="-122"/>
              </a:rPr>
              <a:t>A.蓬头、赤脚，一边扣着纽扣，几个睡眼惺忪的“懒虫”从楼上冲下来了。</a:t>
            </a:r>
          </a:p>
          <a:p>
            <a:pPr marL="0" indent="0">
              <a:spcBef>
                <a:spcPct val="0"/>
              </a:spcBef>
              <a:buNone/>
            </a:pPr>
            <a:r>
              <a:rPr lang="zh-CN" altLang="en-US" sz="2800">
                <a:solidFill>
                  <a:srgbClr val="0070C0"/>
                </a:solidFill>
                <a:latin typeface="黑体" panose="02010609060101010101" charset="-122"/>
                <a:ea typeface="黑体" panose="02010609060101010101" charset="-122"/>
                <a:cs typeface="黑体" panose="02010609060101010101" charset="-122"/>
              </a:rPr>
              <a:t>B.几个还没睡醒的“懒虫”从楼上冲下来了,蓬着头、赤着脚，一边扣着纽扣。</a:t>
            </a:r>
            <a:endParaRPr lang="zh-CN" altLang="en-US" sz="2800">
              <a:latin typeface="黑体" panose="02010609060101010101" charset="-122"/>
              <a:ea typeface="黑体" panose="02010609060101010101" charset="-122"/>
              <a:cs typeface="黑体" panose="02010609060101010101" charset="-122"/>
            </a:endParaRPr>
          </a:p>
          <a:p>
            <a:pPr marL="0" indent="0">
              <a:spcBef>
                <a:spcPct val="0"/>
              </a:spcBef>
              <a:buNone/>
            </a:pPr>
            <a:r>
              <a:rPr lang="zh-CN" altLang="en-US" sz="2800">
                <a:latin typeface="黑体" panose="02010609060101010101" charset="-122"/>
                <a:ea typeface="黑体" panose="02010609060101010101" charset="-122"/>
                <a:cs typeface="黑体" panose="02010609060101010101" charset="-122"/>
              </a:rPr>
              <a:t>第二组:</a:t>
            </a:r>
          </a:p>
          <a:p>
            <a:pPr marL="0" indent="0">
              <a:spcBef>
                <a:spcPct val="0"/>
              </a:spcBef>
              <a:buNone/>
            </a:pPr>
            <a:r>
              <a:rPr lang="zh-CN" altLang="en-US" sz="2800">
                <a:gradFill>
                  <a:gsLst>
                    <a:gs pos="0">
                      <a:srgbClr val="E30000"/>
                    </a:gs>
                    <a:gs pos="100000">
                      <a:srgbClr val="760303"/>
                    </a:gs>
                  </a:gsLst>
                  <a:lin scaled="0"/>
                </a:gradFill>
                <a:latin typeface="黑体" panose="02010609060101010101" charset="-122"/>
                <a:ea typeface="黑体" panose="02010609060101010101" charset="-122"/>
                <a:cs typeface="黑体" panose="02010609060101010101" charset="-122"/>
              </a:rPr>
              <a:t>A.长方形的红砖墙严密地封锁着的工房区域,</a:t>
            </a:r>
          </a:p>
          <a:p>
            <a:pPr marL="0" indent="0">
              <a:spcBef>
                <a:spcPct val="0"/>
              </a:spcBef>
              <a:buNone/>
            </a:pPr>
            <a:r>
              <a:rPr lang="zh-CN" altLang="en-US" sz="2800">
                <a:gradFill>
                  <a:gsLst>
                    <a:gs pos="0">
                      <a:srgbClr val="E30000"/>
                    </a:gs>
                    <a:gs pos="100000">
                      <a:srgbClr val="760303"/>
                    </a:gs>
                  </a:gsLst>
                  <a:lin scaled="0"/>
                </a:gradFill>
                <a:latin typeface="黑体" panose="02010609060101010101" charset="-122"/>
                <a:ea typeface="黑体" panose="02010609060101010101" charset="-122"/>
                <a:cs typeface="黑体" panose="02010609060101010101" charset="-122"/>
              </a:rPr>
              <a:t>被一条水门汀的弄堂马路划成狭长的两块。</a:t>
            </a:r>
            <a:r>
              <a:rPr lang="zh-CN" altLang="en-US" sz="2800">
                <a:solidFill>
                  <a:srgbClr val="FF0000"/>
                </a:solidFill>
                <a:latin typeface="黑体" panose="02010609060101010101" charset="-122"/>
                <a:ea typeface="黑体" panose="02010609060101010101" charset="-122"/>
                <a:cs typeface="黑体" panose="02010609060101010101" charset="-122"/>
              </a:rPr>
              <a:t>                   </a:t>
            </a:r>
          </a:p>
          <a:p>
            <a:pPr marL="0" indent="0">
              <a:spcBef>
                <a:spcPct val="0"/>
              </a:spcBef>
              <a:buNone/>
            </a:pPr>
            <a:r>
              <a:rPr lang="zh-CN" altLang="en-US" sz="2800">
                <a:solidFill>
                  <a:srgbClr val="0070C0"/>
                </a:solidFill>
                <a:latin typeface="黑体" panose="02010609060101010101" charset="-122"/>
                <a:ea typeface="黑体" panose="02010609060101010101" charset="-122"/>
                <a:cs typeface="黑体" panose="02010609060101010101" charset="-122"/>
              </a:rPr>
              <a:t>B.一条水门汀的小巷，把长方形的用红砖墙</a:t>
            </a:r>
          </a:p>
          <a:p>
            <a:pPr marL="0" indent="0">
              <a:spcBef>
                <a:spcPct val="0"/>
              </a:spcBef>
              <a:buNone/>
            </a:pPr>
            <a:r>
              <a:rPr lang="zh-CN" altLang="en-US" sz="2800">
                <a:solidFill>
                  <a:srgbClr val="0070C0"/>
                </a:solidFill>
                <a:latin typeface="黑体" panose="02010609060101010101" charset="-122"/>
                <a:ea typeface="黑体" panose="02010609060101010101" charset="-122"/>
                <a:cs typeface="黑体" panose="02010609060101010101" charset="-122"/>
              </a:rPr>
              <a:t>严密地封锁着的工房区域划成狭长的两块。</a:t>
            </a:r>
          </a:p>
          <a:p>
            <a:pPr marL="0" indent="0">
              <a:spcBef>
                <a:spcPct val="0"/>
              </a:spcBef>
              <a:buNone/>
            </a:pPr>
            <a:endParaRPr lang="zh-CN" altLang="en-US" sz="2800">
              <a:sym typeface="+mn-ea"/>
            </a:endParaRPr>
          </a:p>
          <a:p>
            <a:pPr marL="0" indent="0">
              <a:spcBef>
                <a:spcPct val="0"/>
              </a:spcBef>
              <a:buNone/>
            </a:pPr>
            <a:r>
              <a:rPr lang="zh-CN" altLang="en-US" sz="2800">
                <a:sym typeface="+mn-ea"/>
              </a:rPr>
              <a:t>第三组:</a:t>
            </a:r>
            <a:endParaRPr lang="zh-CN" altLang="en-US" sz="2800"/>
          </a:p>
          <a:p>
            <a:pPr marL="0" indent="0">
              <a:spcBef>
                <a:spcPct val="0"/>
              </a:spcBef>
              <a:buNone/>
            </a:pPr>
            <a:r>
              <a:rPr lang="zh-CN" altLang="en-US" sz="2800">
                <a:solidFill>
                  <a:schemeClr val="accent5">
                    <a:lumMod val="75000"/>
                  </a:schemeClr>
                </a:solidFill>
                <a:sym typeface="+mn-ea"/>
              </a:rPr>
              <a:t>A.她们躺的地方，到了一定的时间是非让出来做吃粥的地方不可的。</a:t>
            </a:r>
            <a:endParaRPr lang="zh-CN" altLang="en-US" sz="2800">
              <a:solidFill>
                <a:schemeClr val="accent5">
                  <a:lumMod val="75000"/>
                </a:schemeClr>
              </a:solidFill>
            </a:endParaRPr>
          </a:p>
          <a:p>
            <a:pPr marL="0" indent="0">
              <a:spcBef>
                <a:spcPct val="0"/>
              </a:spcBef>
              <a:buNone/>
            </a:pPr>
            <a:r>
              <a:rPr lang="zh-CN" altLang="en-US" sz="2800">
                <a:solidFill>
                  <a:srgbClr val="002060"/>
                </a:solidFill>
                <a:sym typeface="+mn-ea"/>
              </a:rPr>
              <a:t>B.她们躺的地方，到了一定的时间要让出来做吃粥的地方。</a:t>
            </a:r>
            <a:endParaRPr lang="zh-CN" altLang="en-US" sz="2800">
              <a:solidFill>
                <a:srgbClr val="002060"/>
              </a:solidFill>
            </a:endParaRPr>
          </a:p>
          <a:p>
            <a:pPr marL="0" indent="0">
              <a:spcBef>
                <a:spcPct val="0"/>
              </a:spcBef>
              <a:buNone/>
            </a:pPr>
            <a:r>
              <a:rPr lang="zh-CN" altLang="en-US" sz="2800">
                <a:sym typeface="+mn-ea"/>
              </a:rPr>
              <a:t>第四组:</a:t>
            </a:r>
            <a:endParaRPr lang="zh-CN" altLang="en-US" sz="2800"/>
          </a:p>
          <a:p>
            <a:pPr marL="0" indent="0">
              <a:spcBef>
                <a:spcPct val="0"/>
              </a:spcBef>
              <a:buNone/>
            </a:pPr>
            <a:r>
              <a:rPr lang="zh-CN" altLang="en-US" sz="2800">
                <a:solidFill>
                  <a:schemeClr val="accent5">
                    <a:lumMod val="75000"/>
                  </a:schemeClr>
                </a:solidFill>
                <a:sym typeface="+mn-ea"/>
              </a:rPr>
              <a:t>A.粥菜?是不可能有的。</a:t>
            </a:r>
            <a:r>
              <a:rPr lang="zh-CN" altLang="en-US" sz="2800">
                <a:sym typeface="+mn-ea"/>
              </a:rPr>
              <a:t>            </a:t>
            </a:r>
            <a:r>
              <a:rPr lang="zh-CN" altLang="en-US" sz="2800">
                <a:solidFill>
                  <a:srgbClr val="002060"/>
                </a:solidFill>
                <a:sym typeface="+mn-ea"/>
              </a:rPr>
              <a:t>B.粥菜是不可能有的。</a:t>
            </a:r>
            <a:endParaRPr lang="zh-CN" altLang="en-US" sz="2800">
              <a:solidFill>
                <a:srgbClr val="002060"/>
              </a:solidFill>
              <a:latin typeface="黑体" panose="02010609060101010101" charset="-122"/>
              <a:ea typeface="黑体" panose="02010609060101010101" charset="-122"/>
              <a:cs typeface="黑体" panose="02010609060101010101" charset="-122"/>
            </a:endParaRPr>
          </a:p>
          <a:p>
            <a:pPr marL="0" indent="0">
              <a:buNone/>
            </a:pPr>
            <a:endParaRPr lang="zh-CN" altLang="en-US" sz="2800">
              <a:solidFill>
                <a:srgbClr val="00206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4350385" y="124460"/>
            <a:ext cx="7498080" cy="681990"/>
          </a:xfrm>
          <a:prstGeom prst="rect">
            <a:avLst/>
          </a:prstGeom>
          <a:noFill/>
        </p:spPr>
        <p:txBody>
          <a:bodyPr wrap="none" rtlCol="0" anchor="ctr">
            <a:spAutoFit/>
          </a:bodyPr>
          <a:lstStyle/>
          <a:p>
            <a:pPr>
              <a:lnSpc>
                <a:spcPct val="120000"/>
              </a:lnSpc>
            </a:pPr>
            <a:r>
              <a:rPr lang="en-US" altLang="zh-CN" sz="3200" smtClean="0">
                <a:solidFill>
                  <a:schemeClr val="tx1">
                    <a:lumMod val="75000"/>
                    <a:lumOff val="25000"/>
                  </a:schemeClr>
                </a:solidFill>
                <a:latin typeface="宋体" pitchFamily="2" charset="-122"/>
                <a:ea typeface="宋体" pitchFamily="2" charset="-122"/>
                <a:cs typeface="宋体" panose="02010600030101010101" pitchFamily="2" charset="-122"/>
              </a:rPr>
              <a:t>2.</a:t>
            </a:r>
            <a:r>
              <a:rPr lang="zh-CN" altLang="en-US" sz="3200" smtClean="0">
                <a:solidFill>
                  <a:schemeClr val="tx1">
                    <a:lumMod val="75000"/>
                    <a:lumOff val="25000"/>
                  </a:schemeClr>
                </a:solidFill>
                <a:latin typeface="宋体" pitchFamily="2" charset="-122"/>
                <a:ea typeface="宋体" pitchFamily="2" charset="-122"/>
                <a:cs typeface="宋体" panose="02010600030101010101" pitchFamily="2" charset="-122"/>
              </a:rPr>
              <a:t>赏析下列句子，比较表达效果的异同。</a:t>
            </a:r>
          </a:p>
        </p:txBody>
      </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千图PPT彼岸天：ID 8661124库_矩形 4"/>
          <p:cNvSpPr/>
          <p:nvPr>
            <p:custDataLst>
              <p:tags r:id="rId1"/>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 name="文本框 1"/>
          <p:cNvSpPr txBox="1"/>
          <p:nvPr/>
        </p:nvSpPr>
        <p:spPr>
          <a:xfrm>
            <a:off x="0" y="898525"/>
            <a:ext cx="12192635" cy="2676525"/>
          </a:xfrm>
          <a:prstGeom prst="rect">
            <a:avLst/>
          </a:prstGeom>
          <a:noFill/>
        </p:spPr>
        <p:txBody>
          <a:bodyPr wrap="square" rtlCol="0" anchor="t">
            <a:spAutoFit/>
          </a:bodyPr>
          <a:lstStyle/>
          <a:p>
            <a:pPr marL="0" indent="0">
              <a:spcBef>
                <a:spcPct val="0"/>
              </a:spcBef>
              <a:buNone/>
            </a:pPr>
            <a:r>
              <a:rPr lang="zh-CN" altLang="en-US" sz="2800">
                <a:solidFill>
                  <a:srgbClr val="C00000"/>
                </a:solidFill>
                <a:latin typeface="黑体" panose="02010609060101010101" charset="-122"/>
                <a:ea typeface="黑体" panose="02010609060101010101" charset="-122"/>
                <a:cs typeface="黑体" panose="02010609060101010101" charset="-122"/>
                <a:sym typeface="+mn-ea"/>
              </a:rPr>
              <a:t>A.蓬头、赤脚，一边扣着纽扣，几个睡眼惺忪的“懒虫”从楼上冲下来了。</a:t>
            </a:r>
            <a:endParaRPr lang="zh-CN" altLang="en-US" sz="2800">
              <a:solidFill>
                <a:srgbClr val="C00000"/>
              </a:solidFill>
              <a:latin typeface="黑体" panose="02010609060101010101" charset="-122"/>
              <a:ea typeface="黑体" panose="02010609060101010101" charset="-122"/>
              <a:cs typeface="黑体" panose="02010609060101010101" charset="-122"/>
            </a:endParaRPr>
          </a:p>
          <a:p>
            <a:pPr marL="0" indent="0">
              <a:spcBef>
                <a:spcPct val="0"/>
              </a:spcBef>
              <a:buNone/>
            </a:pPr>
            <a:r>
              <a:rPr lang="zh-CN" altLang="en-US" sz="2800">
                <a:solidFill>
                  <a:srgbClr val="0070C0"/>
                </a:solidFill>
                <a:latin typeface="黑体" panose="02010609060101010101" charset="-122"/>
                <a:ea typeface="黑体" panose="02010609060101010101" charset="-122"/>
                <a:cs typeface="黑体" panose="02010609060101010101" charset="-122"/>
                <a:sym typeface="+mn-ea"/>
              </a:rPr>
              <a:t>B.几个还没睡醒的“懒虫”从楼上冲下来了,蓬着头、赤着脚，一边扣着纽扣。</a:t>
            </a:r>
            <a:endParaRPr lang="zh-CN" altLang="en-US" sz="2800">
              <a:latin typeface="楷体" panose="02010609060101010101" charset="-122"/>
              <a:ea typeface="楷体" panose="02010609060101010101" charset="-122"/>
              <a:cs typeface="楷体" panose="02010609060101010101" charset="-122"/>
              <a:sym typeface="+mn-ea"/>
            </a:endParaRPr>
          </a:p>
          <a:p>
            <a:pPr fontAlgn="auto">
              <a:lnSpc>
                <a:spcPct val="100000"/>
              </a:lnSpc>
            </a:pPr>
            <a:r>
              <a:rPr lang="zh-CN" altLang="en-US" sz="2800">
                <a:latin typeface="楷体" panose="02010609060101010101" charset="-122"/>
                <a:ea typeface="楷体" panose="02010609060101010101" charset="-122"/>
                <a:cs typeface="楷体" panose="02010609060101010101" charset="-122"/>
                <a:sym typeface="+mn-ea"/>
              </a:rPr>
              <a:t>都是陈述句,但A句表达效果更好。</a:t>
            </a:r>
          </a:p>
          <a:p>
            <a:pPr fontAlgn="auto">
              <a:lnSpc>
                <a:spcPct val="100000"/>
              </a:lnSpc>
            </a:pPr>
            <a:r>
              <a:rPr lang="zh-CN" altLang="en-US" sz="2800">
                <a:latin typeface="楷体" panose="02010609060101010101" charset="-122"/>
                <a:ea typeface="楷体" panose="02010609060101010101" charset="-122"/>
                <a:cs typeface="楷体" panose="02010609060101010101" charset="-122"/>
                <a:sym typeface="+mn-ea"/>
              </a:rPr>
              <a:t>因为“蓬头、赤脚，一边扣着纽扣”被前置,产生了一种强调效果，</a:t>
            </a:r>
          </a:p>
          <a:p>
            <a:pPr fontAlgn="auto">
              <a:lnSpc>
                <a:spcPct val="100000"/>
              </a:lnSpc>
            </a:pPr>
            <a:r>
              <a:rPr lang="zh-CN" altLang="en-US" sz="2800">
                <a:latin typeface="楷体" panose="02010609060101010101" charset="-122"/>
                <a:ea typeface="楷体" panose="02010609060101010101" charset="-122"/>
                <a:cs typeface="楷体" panose="02010609060101010101" charset="-122"/>
                <a:sym typeface="+mn-ea"/>
              </a:rPr>
              <a:t>说明包身工起床时的狼狈和下楼时惊慌失措、迷迷糊糊的状态,</a:t>
            </a:r>
          </a:p>
          <a:p>
            <a:pPr fontAlgn="auto">
              <a:lnSpc>
                <a:spcPct val="100000"/>
              </a:lnSpc>
            </a:pPr>
            <a:r>
              <a:rPr lang="zh-CN" altLang="en-US" sz="2800">
                <a:latin typeface="楷体" panose="02010609060101010101" charset="-122"/>
                <a:ea typeface="楷体" panose="02010609060101010101" charset="-122"/>
                <a:cs typeface="楷体" panose="02010609060101010101" charset="-122"/>
                <a:sym typeface="+mn-ea"/>
              </a:rPr>
              <a:t>突出了包身工被奴役的形象，说明她们生活紧张、忙乱、劳累和穷苦。</a:t>
            </a:r>
            <a:endParaRPr lang="zh-CN" altLang="en-US" sz="2800" smtClean="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136525" y="3667125"/>
            <a:ext cx="11918950" cy="3107690"/>
          </a:xfrm>
          <a:prstGeom prst="rect">
            <a:avLst/>
          </a:prstGeom>
          <a:noFill/>
        </p:spPr>
        <p:txBody>
          <a:bodyPr wrap="square" rtlCol="0" anchor="t">
            <a:spAutoFit/>
          </a:bodyPr>
          <a:lstStyle/>
          <a:p>
            <a:pPr marL="0" indent="0">
              <a:spcBef>
                <a:spcPct val="0"/>
              </a:spcBef>
              <a:buNone/>
            </a:pPr>
            <a:r>
              <a:rPr lang="zh-CN" altLang="en-US" sz="2800">
                <a:gradFill>
                  <a:gsLst>
                    <a:gs pos="0">
                      <a:srgbClr val="E30000"/>
                    </a:gs>
                    <a:gs pos="100000">
                      <a:srgbClr val="760303"/>
                    </a:gs>
                  </a:gsLst>
                  <a:lin scaled="0"/>
                </a:gradFill>
                <a:latin typeface="黑体" panose="02010609060101010101" charset="-122"/>
                <a:ea typeface="黑体" panose="02010609060101010101" charset="-122"/>
                <a:cs typeface="黑体" panose="02010609060101010101" charset="-122"/>
                <a:sym typeface="+mn-ea"/>
              </a:rPr>
              <a:t>A.长方形的红砖墙严密地封锁着的工房区域,</a:t>
            </a:r>
          </a:p>
          <a:p>
            <a:pPr marL="0" indent="0">
              <a:spcBef>
                <a:spcPct val="0"/>
              </a:spcBef>
              <a:buNone/>
            </a:pPr>
            <a:r>
              <a:rPr lang="zh-CN" altLang="en-US" sz="2800">
                <a:gradFill>
                  <a:gsLst>
                    <a:gs pos="0">
                      <a:srgbClr val="E30000"/>
                    </a:gs>
                    <a:gs pos="100000">
                      <a:srgbClr val="760303"/>
                    </a:gs>
                  </a:gsLst>
                  <a:lin scaled="0"/>
                </a:gradFill>
                <a:latin typeface="黑体" panose="02010609060101010101" charset="-122"/>
                <a:ea typeface="黑体" panose="02010609060101010101" charset="-122"/>
                <a:cs typeface="黑体" panose="02010609060101010101" charset="-122"/>
                <a:sym typeface="+mn-ea"/>
              </a:rPr>
              <a:t>被一条水门汀的弄堂马路划成狭长的两块。</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                   </a:t>
            </a:r>
            <a:endParaRPr lang="zh-CN" altLang="en-US" sz="2800">
              <a:solidFill>
                <a:srgbClr val="FF0000"/>
              </a:solidFill>
              <a:latin typeface="黑体" panose="02010609060101010101" charset="-122"/>
              <a:ea typeface="黑体" panose="02010609060101010101" charset="-122"/>
              <a:cs typeface="黑体" panose="02010609060101010101" charset="-122"/>
            </a:endParaRPr>
          </a:p>
          <a:p>
            <a:pPr marL="0" indent="0">
              <a:spcBef>
                <a:spcPct val="0"/>
              </a:spcBef>
              <a:buNone/>
            </a:pPr>
            <a:r>
              <a:rPr lang="zh-CN" altLang="en-US" sz="2800">
                <a:solidFill>
                  <a:srgbClr val="0070C0"/>
                </a:solidFill>
                <a:latin typeface="黑体" panose="02010609060101010101" charset="-122"/>
                <a:ea typeface="黑体" panose="02010609060101010101" charset="-122"/>
                <a:cs typeface="黑体" panose="02010609060101010101" charset="-122"/>
                <a:sym typeface="+mn-ea"/>
              </a:rPr>
              <a:t>B.一条水门汀的小巷，把长方形的用红砖墙</a:t>
            </a:r>
            <a:endParaRPr lang="zh-CN" altLang="en-US" sz="2800">
              <a:solidFill>
                <a:srgbClr val="0070C0"/>
              </a:solidFill>
              <a:latin typeface="黑体" panose="02010609060101010101" charset="-122"/>
              <a:ea typeface="黑体" panose="02010609060101010101" charset="-122"/>
              <a:cs typeface="黑体" panose="02010609060101010101" charset="-122"/>
            </a:endParaRPr>
          </a:p>
          <a:p>
            <a:pPr marL="0" indent="0">
              <a:spcBef>
                <a:spcPct val="0"/>
              </a:spcBef>
              <a:buNone/>
            </a:pPr>
            <a:r>
              <a:rPr lang="zh-CN" altLang="en-US" sz="2800">
                <a:solidFill>
                  <a:srgbClr val="0070C0"/>
                </a:solidFill>
                <a:latin typeface="黑体" panose="02010609060101010101" charset="-122"/>
                <a:ea typeface="黑体" panose="02010609060101010101" charset="-122"/>
                <a:cs typeface="黑体" panose="02010609060101010101" charset="-122"/>
                <a:sym typeface="+mn-ea"/>
              </a:rPr>
              <a:t>严密地封锁着的工房区域划成狭长的两块。</a:t>
            </a:r>
            <a:endParaRPr lang="zh-CN" altLang="en-US" sz="2800">
              <a:latin typeface="楷体" panose="02010609060101010101" charset="-122"/>
              <a:ea typeface="楷体" panose="02010609060101010101" charset="-122"/>
              <a:cs typeface="楷体" panose="02010609060101010101" charset="-122"/>
              <a:sym typeface="+mn-ea"/>
            </a:endParaRPr>
          </a:p>
          <a:p>
            <a:pPr fontAlgn="auto">
              <a:lnSpc>
                <a:spcPct val="100000"/>
              </a:lnSpc>
            </a:pPr>
            <a:r>
              <a:rPr lang="zh-CN" altLang="en-US" sz="2800">
                <a:latin typeface="楷体" panose="02010609060101010101" charset="-122"/>
                <a:ea typeface="楷体" panose="02010609060101010101" charset="-122"/>
                <a:cs typeface="楷体" panose="02010609060101010101" charset="-122"/>
                <a:sym typeface="+mn-ea"/>
              </a:rPr>
              <a:t>A句是被动陈述句式，以被动者“工房区域”为陈述对象;</a:t>
            </a:r>
          </a:p>
          <a:p>
            <a:pPr fontAlgn="auto">
              <a:lnSpc>
                <a:spcPct val="100000"/>
              </a:lnSpc>
            </a:pPr>
            <a:r>
              <a:rPr lang="zh-CN" altLang="en-US" sz="2800">
                <a:latin typeface="楷体" panose="02010609060101010101" charset="-122"/>
                <a:ea typeface="楷体" panose="02010609060101010101" charset="-122"/>
                <a:cs typeface="楷体" panose="02010609060101010101" charset="-122"/>
                <a:sym typeface="+mn-ea"/>
              </a:rPr>
              <a:t>B句是主动陈述句式，以主动者“小巷”为陈述对象。联系上下文可知,这里着重介绍的是监狱般的“工房区域”，所以A句表达更准确，语意更连贯。</a:t>
            </a:r>
            <a:endParaRPr lang="zh-CN" altLang="en-US" sz="2800" smtClean="0">
              <a:solidFill>
                <a:schemeClr val="tx1">
                  <a:lumMod val="75000"/>
                  <a:lumOff val="25000"/>
                </a:schemeClr>
              </a:solidFill>
            </a:endParaRPr>
          </a:p>
        </p:txBody>
      </p:sp>
      <p:sp>
        <p:nvSpPr>
          <p:cNvPr id="5" name="文本框 4"/>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itchFamily="34" charset="-122"/>
                <a:ea typeface="微软雅黑" pitchFamily="34" charset="-122"/>
              </a:rPr>
              <a:t>5</a:t>
            </a:r>
          </a:p>
        </p:txBody>
      </p:sp>
      <p:sp>
        <p:nvSpPr>
          <p:cNvPr id="6" name="文本框 5"/>
          <p:cNvSpPr txBox="1"/>
          <p:nvPr/>
        </p:nvSpPr>
        <p:spPr>
          <a:xfrm>
            <a:off x="1282700" y="254000"/>
            <a:ext cx="282067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panose="02010609060101010101" charset="-122"/>
                <a:ea typeface="黑体" panose="02010609060101010101" charset="-122"/>
              </a:rPr>
              <a:t>归 纳 精 讲 一 </a:t>
            </a:r>
          </a:p>
        </p:txBody>
      </p:sp>
      <p:sp>
        <p:nvSpPr>
          <p:cNvPr id="7" name="矩形 6"/>
          <p:cNvSpPr/>
          <p:nvPr/>
        </p:nvSpPr>
        <p:spPr>
          <a:xfrm>
            <a:off x="4471353" y="161290"/>
            <a:ext cx="4314825" cy="645160"/>
          </a:xfrm>
          <a:prstGeom prst="rect">
            <a:avLst/>
          </a:prstGeom>
          <a:noFill/>
          <a:ln>
            <a:noFill/>
          </a:ln>
        </p:spPr>
        <p:txBody>
          <a:bodyPr wrap="none" rtlCol="0" anchor="t">
            <a:spAutoFit/>
          </a:bodyPr>
          <a:lstStyle/>
          <a:p>
            <a:pPr algn="ctr"/>
            <a:r>
              <a:rPr lang="zh-CN" altLang="en-US" sz="36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句子表达效果的赏析</a:t>
            </a:r>
          </a:p>
        </p:txBody>
      </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nodeType="withGroup">
                            <p:stCondLst>
                              <p:cond delay="indefinite"/>
                            </p:stCondLst>
                          </p:cTn>
                        </p:par>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 calcmode="lin" valueType="num">
                                      <p:cBhvr additive="base">
                                        <p:cTn id="18"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 calcmode="lin" valueType="num">
                                      <p:cBhvr additive="base">
                                        <p:cTn id="22"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4">
                                            <p:txEl>
                                              <p:pRg st="1" end="1"/>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 calcmode="lin" valueType="num">
                                      <p:cBhvr additive="base">
                                        <p:cTn id="26"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 calcmode="lin" valueType="num">
                                      <p:cBhvr additive="base">
                                        <p:cTn id="30"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
                                            <p:txEl>
                                              <p:pRg st="3" end="3"/>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 calcmode="lin" valueType="num">
                                      <p:cBhvr additive="base">
                                        <p:cTn id="34"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4">
                                            <p:txEl>
                                              <p:pRg st="4" end="4"/>
                                            </p:txEl>
                                          </p:spTgt>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4">
                                            <p:txEl>
                                              <p:pRg st="5" end="5"/>
                                            </p:txEl>
                                          </p:spTgt>
                                        </p:tgtEl>
                                        <p:attrNameLst>
                                          <p:attrName>style.visibility</p:attrName>
                                        </p:attrNameLst>
                                      </p:cBhvr>
                                      <p:to>
                                        <p:strVal val="visible"/>
                                      </p:to>
                                    </p:set>
                                    <p:anim calcmode="lin" valueType="num">
                                      <p:cBhvr additive="base">
                                        <p:cTn id="38"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千图PPT彼岸天：ID 8661124库_矩形 4"/>
          <p:cNvSpPr/>
          <p:nvPr>
            <p:custDataLst>
              <p:tags r:id="rId1"/>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 name="文本框 1"/>
          <p:cNvSpPr txBox="1"/>
          <p:nvPr/>
        </p:nvSpPr>
        <p:spPr>
          <a:xfrm>
            <a:off x="136525" y="1359535"/>
            <a:ext cx="12192635" cy="1814830"/>
          </a:xfrm>
          <a:prstGeom prst="rect">
            <a:avLst/>
          </a:prstGeom>
          <a:noFill/>
        </p:spPr>
        <p:txBody>
          <a:bodyPr wrap="square" rtlCol="0" anchor="t">
            <a:spAutoFit/>
          </a:bodyPr>
          <a:lstStyle/>
          <a:p>
            <a:pPr marL="0" indent="0">
              <a:spcBef>
                <a:spcPct val="0"/>
              </a:spcBef>
              <a:buNone/>
            </a:pPr>
            <a:r>
              <a:rPr lang="zh-CN" altLang="en-US" sz="2800">
                <a:solidFill>
                  <a:schemeClr val="accent5">
                    <a:lumMod val="75000"/>
                  </a:schemeClr>
                </a:solidFill>
                <a:sym typeface="+mn-ea"/>
              </a:rPr>
              <a:t>A.她们躺的地方，到了一定的时间是非让出来做吃粥的地方不可的。</a:t>
            </a:r>
            <a:endParaRPr lang="zh-CN" altLang="en-US" sz="2800">
              <a:solidFill>
                <a:schemeClr val="accent5">
                  <a:lumMod val="75000"/>
                </a:schemeClr>
              </a:solidFill>
            </a:endParaRPr>
          </a:p>
          <a:p>
            <a:pPr marL="0" indent="0">
              <a:spcBef>
                <a:spcPct val="0"/>
              </a:spcBef>
              <a:buNone/>
            </a:pPr>
            <a:r>
              <a:rPr lang="zh-CN" altLang="en-US" sz="2800">
                <a:solidFill>
                  <a:srgbClr val="002060"/>
                </a:solidFill>
                <a:sym typeface="+mn-ea"/>
              </a:rPr>
              <a:t>B.她们躺的地方，到了一定的时间要让出来做吃粥的地方。</a:t>
            </a:r>
            <a:endParaRPr lang="zh-CN" altLang="en-US" sz="2800">
              <a:latin typeface="楷体" panose="02010609060101010101" charset="-122"/>
              <a:ea typeface="楷体" panose="02010609060101010101" charset="-122"/>
              <a:cs typeface="楷体" panose="02010609060101010101" charset="-122"/>
              <a:sym typeface="+mn-ea"/>
            </a:endParaRPr>
          </a:p>
          <a:p>
            <a:pPr fontAlgn="auto">
              <a:lnSpc>
                <a:spcPct val="100000"/>
              </a:lnSpc>
            </a:pPr>
            <a:r>
              <a:rPr lang="zh-CN" altLang="en-US" sz="2800">
                <a:latin typeface="楷体" panose="02010609060101010101" charset="-122"/>
                <a:ea typeface="楷体" panose="02010609060101010101" charset="-122"/>
                <a:cs typeface="楷体" panose="02010609060101010101" charset="-122"/>
                <a:sym typeface="+mn-ea"/>
              </a:rPr>
              <a:t>A句是双重否定表示肯定的陈述句，</a:t>
            </a:r>
          </a:p>
          <a:p>
            <a:pPr fontAlgn="auto">
              <a:lnSpc>
                <a:spcPct val="100000"/>
              </a:lnSpc>
            </a:pPr>
            <a:r>
              <a:rPr lang="zh-CN" altLang="en-US" sz="2800">
                <a:latin typeface="楷体" panose="02010609060101010101" charset="-122"/>
                <a:ea typeface="楷体" panose="02010609060101010101" charset="-122"/>
                <a:cs typeface="楷体" panose="02010609060101010101" charset="-122"/>
                <a:sym typeface="+mn-ea"/>
              </a:rPr>
              <a:t>B句则是没有这种效果的一般陈述句。</a:t>
            </a:r>
            <a:endParaRPr lang="zh-CN" altLang="en-US" sz="2800" smtClean="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136525" y="3667125"/>
            <a:ext cx="11918950" cy="1814830"/>
          </a:xfrm>
          <a:prstGeom prst="rect">
            <a:avLst/>
          </a:prstGeom>
          <a:noFill/>
        </p:spPr>
        <p:txBody>
          <a:bodyPr wrap="square" rtlCol="0" anchor="t">
            <a:spAutoFit/>
          </a:bodyPr>
          <a:lstStyle/>
          <a:p>
            <a:pPr fontAlgn="auto">
              <a:lnSpc>
                <a:spcPct val="100000"/>
              </a:lnSpc>
            </a:pPr>
            <a:r>
              <a:rPr lang="zh-CN" altLang="en-US" sz="2800">
                <a:solidFill>
                  <a:schemeClr val="accent5">
                    <a:lumMod val="75000"/>
                  </a:schemeClr>
                </a:solidFill>
                <a:sym typeface="+mn-ea"/>
              </a:rPr>
              <a:t>A.粥菜?是不可能有的。</a:t>
            </a:r>
            <a:r>
              <a:rPr lang="zh-CN" altLang="en-US" sz="2800">
                <a:sym typeface="+mn-ea"/>
              </a:rPr>
              <a:t>            </a:t>
            </a:r>
            <a:r>
              <a:rPr lang="zh-CN" altLang="en-US" sz="2800">
                <a:solidFill>
                  <a:srgbClr val="002060"/>
                </a:solidFill>
                <a:sym typeface="+mn-ea"/>
              </a:rPr>
              <a:t>B.粥菜是不可能有的。</a:t>
            </a:r>
            <a:endParaRPr lang="zh-CN" altLang="en-US" sz="2800">
              <a:solidFill>
                <a:srgbClr val="002060"/>
              </a:solidFill>
              <a:latin typeface="黑体" panose="02010609060101010101" charset="-122"/>
              <a:ea typeface="黑体" panose="02010609060101010101" charset="-122"/>
              <a:cs typeface="黑体" panose="02010609060101010101" charset="-122"/>
            </a:endParaRPr>
          </a:p>
          <a:p>
            <a:pPr fontAlgn="auto">
              <a:lnSpc>
                <a:spcPct val="100000"/>
              </a:lnSpc>
            </a:pPr>
            <a:r>
              <a:rPr lang="zh-CN" altLang="en-US" sz="2800">
                <a:latin typeface="楷体" panose="02010609060101010101" charset="-122"/>
                <a:ea typeface="楷体" panose="02010609060101010101" charset="-122"/>
                <a:cs typeface="楷体" panose="02010609060101010101" charset="-122"/>
                <a:sym typeface="+mn-ea"/>
              </a:rPr>
              <a:t>A句中采用了独词成句的疑问句式，把“粥菜”单独提出来，构成问句，</a:t>
            </a:r>
          </a:p>
          <a:p>
            <a:pPr fontAlgn="auto">
              <a:lnSpc>
                <a:spcPct val="100000"/>
              </a:lnSpc>
            </a:pPr>
            <a:r>
              <a:rPr lang="zh-CN" altLang="en-US" sz="2800">
                <a:latin typeface="楷体" panose="02010609060101010101" charset="-122"/>
                <a:ea typeface="楷体" panose="02010609060101010101" charset="-122"/>
                <a:cs typeface="楷体" panose="02010609060101010101" charset="-122"/>
                <a:sym typeface="+mn-ea"/>
              </a:rPr>
              <a:t>引起读者的思考，起到了强调作用,突出包身工饮食条件极差的现实。</a:t>
            </a:r>
          </a:p>
          <a:p>
            <a:pPr fontAlgn="auto">
              <a:lnSpc>
                <a:spcPct val="100000"/>
              </a:lnSpc>
            </a:pPr>
            <a:r>
              <a:rPr lang="zh-CN" altLang="en-US" sz="2800">
                <a:latin typeface="楷体" panose="02010609060101010101" charset="-122"/>
                <a:ea typeface="楷体" panose="02010609060101010101" charset="-122"/>
                <a:cs typeface="楷体" panose="02010609060101010101" charset="-122"/>
                <a:sym typeface="+mn-ea"/>
              </a:rPr>
              <a:t>B句是一般陈述句,语气平淡,没有A句的表达效果。</a:t>
            </a:r>
            <a:endParaRPr lang="zh-CN" altLang="en-US" sz="2800" smtClean="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itchFamily="34" charset="-122"/>
                <a:ea typeface="微软雅黑" pitchFamily="34" charset="-122"/>
              </a:rPr>
              <a:t>5</a:t>
            </a:r>
          </a:p>
        </p:txBody>
      </p:sp>
      <p:sp>
        <p:nvSpPr>
          <p:cNvPr id="6" name="文本框 5"/>
          <p:cNvSpPr txBox="1"/>
          <p:nvPr/>
        </p:nvSpPr>
        <p:spPr>
          <a:xfrm>
            <a:off x="1282700" y="254000"/>
            <a:ext cx="282067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panose="02010609060101010101" charset="-122"/>
                <a:ea typeface="黑体" panose="02010609060101010101" charset="-122"/>
              </a:rPr>
              <a:t>归 纳 精 讲 一 </a:t>
            </a:r>
          </a:p>
        </p:txBody>
      </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nodeType="withGroup">
                            <p:stCondLst>
                              <p:cond delay="indefinite"/>
                            </p:stCondLst>
                          </p:cTn>
                        </p:par>
                        <p:par>
                          <p:cTn id="15" fill="hold" nodeType="afterGroup">
                            <p:stCondLst>
                              <p:cond delay="0"/>
                            </p:stCondLst>
                            <p:childTnLst>
                              <p:par>
                                <p:cTn id="16" presetID="20" presetClass="entr" presetSubtype="0" fill="hold"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edge">
                                      <p:cBhvr>
                                        <p:cTn id="18" dur="2000"/>
                                        <p:tgtEl>
                                          <p:spTgt spid="4">
                                            <p:txEl>
                                              <p:pRg st="0" end="0"/>
                                            </p:txEl>
                                          </p:spTgt>
                                        </p:tgtEl>
                                      </p:cBhvr>
                                    </p:animEffect>
                                  </p:childTnLst>
                                </p:cTn>
                              </p:par>
                              <p:par>
                                <p:cTn id="19" presetID="20" presetClass="entr" presetSubtype="0" fill="hold"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wedge">
                                      <p:cBhvr>
                                        <p:cTn id="21" dur="2000"/>
                                        <p:tgtEl>
                                          <p:spTgt spid="4">
                                            <p:txEl>
                                              <p:pRg st="1" end="1"/>
                                            </p:txEl>
                                          </p:spTgt>
                                        </p:tgtEl>
                                      </p:cBhvr>
                                    </p:animEffect>
                                  </p:childTnLst>
                                </p:cTn>
                              </p:par>
                              <p:par>
                                <p:cTn id="22" presetID="20"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wedge">
                                      <p:cBhvr>
                                        <p:cTn id="24" dur="2000"/>
                                        <p:tgtEl>
                                          <p:spTgt spid="4">
                                            <p:txEl>
                                              <p:pRg st="2" end="2"/>
                                            </p:txEl>
                                          </p:spTgt>
                                        </p:tgtEl>
                                      </p:cBhvr>
                                    </p:animEffect>
                                  </p:childTnLst>
                                </p:cTn>
                              </p:par>
                              <p:par>
                                <p:cTn id="25" presetID="20" presetClass="entr" presetSubtype="0" fill="hold" nodeType="with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wedge">
                                      <p:cBhvr>
                                        <p:cTn id="27" dur="2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rcRect r="63766" b="22328"/>
          <a:stretch>
            <a:fillRect/>
          </a:stretch>
        </p:blipFill>
        <p:spPr>
          <a:xfrm>
            <a:off x="0" y="0"/>
            <a:ext cx="2521361" cy="5326743"/>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rcRect l="55289" t="53598"/>
          <a:stretch>
            <a:fillRect/>
          </a:stretch>
        </p:blipFill>
        <p:spPr>
          <a:xfrm>
            <a:off x="9081540" y="3690257"/>
            <a:ext cx="3111264" cy="3182257"/>
          </a:xfrm>
          <a:prstGeom prst="rect">
            <a:avLst/>
          </a:prstGeom>
        </p:spPr>
      </p:pic>
      <p:sp>
        <p:nvSpPr>
          <p:cNvPr id="2" name="文本框 1"/>
          <p:cNvSpPr txBox="1"/>
          <p:nvPr/>
        </p:nvSpPr>
        <p:spPr>
          <a:xfrm>
            <a:off x="2315210" y="135255"/>
            <a:ext cx="9622790" cy="6587490"/>
          </a:xfrm>
          <a:prstGeom prst="rect">
            <a:avLst/>
          </a:prstGeom>
          <a:noFill/>
        </p:spPr>
        <p:txBody>
          <a:bodyPr wrap="square" rtlCol="0" anchor="ctr">
            <a:spAutoFit/>
          </a:bodyPr>
          <a:lstStyle/>
          <a:p>
            <a:pPr>
              <a:lnSpc>
                <a:spcPct val="120000"/>
              </a:lnSpc>
            </a:pPr>
            <a:r>
              <a:rPr lang="zh-CN" altLang="en-US" sz="3200" smtClean="0">
                <a:solidFill>
                  <a:schemeClr val="tx1">
                    <a:lumMod val="75000"/>
                    <a:lumOff val="25000"/>
                  </a:schemeClr>
                </a:solidFill>
                <a:latin typeface="微软雅黑" pitchFamily="34" charset="-122"/>
                <a:ea typeface="微软雅黑" pitchFamily="34" charset="-122"/>
              </a:rPr>
              <a:t>其他精彩的语句和段落：</a:t>
            </a:r>
          </a:p>
          <a:p>
            <a:pPr>
              <a:lnSpc>
                <a:spcPct val="120000"/>
              </a:lnSpc>
            </a:pPr>
            <a:endParaRPr lang="en-US" altLang="zh-CN" sz="3200" smtClean="0">
              <a:solidFill>
                <a:schemeClr val="tx1">
                  <a:lumMod val="75000"/>
                  <a:lumOff val="25000"/>
                </a:schemeClr>
              </a:solidFill>
              <a:latin typeface="微软雅黑" pitchFamily="34" charset="-122"/>
              <a:ea typeface="微软雅黑" pitchFamily="34" charset="-122"/>
            </a:endParaRPr>
          </a:p>
          <a:p>
            <a:pPr>
              <a:lnSpc>
                <a:spcPct val="120000"/>
              </a:lnSpc>
            </a:pPr>
            <a:r>
              <a:rPr lang="en-US" altLang="zh-CN" sz="3200" smtClean="0">
                <a:solidFill>
                  <a:schemeClr val="tx1">
                    <a:lumMod val="75000"/>
                    <a:lumOff val="25000"/>
                  </a:schemeClr>
                </a:solidFill>
                <a:latin typeface="微软雅黑" pitchFamily="34" charset="-122"/>
                <a:ea typeface="微软雅黑" pitchFamily="34" charset="-122"/>
              </a:rPr>
              <a:t>1.</a:t>
            </a:r>
            <a:r>
              <a:rPr lang="zh-CN" altLang="en-US" sz="3200" smtClean="0">
                <a:solidFill>
                  <a:schemeClr val="tx1">
                    <a:lumMod val="75000"/>
                    <a:lumOff val="25000"/>
                  </a:schemeClr>
                </a:solidFill>
                <a:latin typeface="微软雅黑" pitchFamily="34" charset="-122"/>
                <a:ea typeface="微软雅黑" pitchFamily="34" charset="-122"/>
              </a:rPr>
              <a:t>黑鸭的类比</a:t>
            </a:r>
            <a:endParaRPr lang="en-US" altLang="zh-CN" sz="3200" smtClean="0">
              <a:solidFill>
                <a:schemeClr val="tx1">
                  <a:lumMod val="75000"/>
                  <a:lumOff val="25000"/>
                </a:schemeClr>
              </a:solidFill>
              <a:latin typeface="微软雅黑" pitchFamily="34" charset="-122"/>
              <a:ea typeface="微软雅黑" pitchFamily="34" charset="-122"/>
            </a:endParaRPr>
          </a:p>
          <a:p>
            <a:pPr>
              <a:lnSpc>
                <a:spcPct val="120000"/>
              </a:lnSpc>
            </a:pPr>
            <a:endParaRPr lang="en-US" altLang="zh-CN" sz="3200" smtClean="0">
              <a:solidFill>
                <a:schemeClr val="tx1">
                  <a:lumMod val="75000"/>
                  <a:lumOff val="25000"/>
                </a:schemeClr>
              </a:solidFill>
              <a:latin typeface="微软雅黑" pitchFamily="34" charset="-122"/>
              <a:ea typeface="微软雅黑" pitchFamily="34" charset="-122"/>
            </a:endParaRPr>
          </a:p>
          <a:p>
            <a:pPr>
              <a:lnSpc>
                <a:spcPct val="120000"/>
              </a:lnSpc>
            </a:pPr>
            <a:r>
              <a:rPr lang="en-US" altLang="zh-CN" sz="3200" smtClean="0">
                <a:solidFill>
                  <a:schemeClr val="tx1">
                    <a:lumMod val="75000"/>
                    <a:lumOff val="25000"/>
                  </a:schemeClr>
                </a:solidFill>
                <a:latin typeface="微软雅黑" pitchFamily="34" charset="-122"/>
                <a:ea typeface="微软雅黑" pitchFamily="34" charset="-122"/>
              </a:rPr>
              <a:t>2.</a:t>
            </a:r>
            <a:r>
              <a:rPr lang="zh-CN" altLang="en-US" sz="3200" smtClean="0">
                <a:solidFill>
                  <a:schemeClr val="tx1">
                    <a:lumMod val="75000"/>
                    <a:lumOff val="25000"/>
                  </a:schemeClr>
                </a:solidFill>
                <a:latin typeface="微软雅黑" pitchFamily="34" charset="-122"/>
                <a:ea typeface="微软雅黑" pitchFamily="34" charset="-122"/>
              </a:rPr>
              <a:t>人物的语言描写（对话）</a:t>
            </a:r>
            <a:endParaRPr lang="en-US" altLang="zh-CN" sz="3200" smtClean="0">
              <a:solidFill>
                <a:schemeClr val="tx1">
                  <a:lumMod val="75000"/>
                  <a:lumOff val="25000"/>
                </a:schemeClr>
              </a:solidFill>
              <a:latin typeface="微软雅黑" pitchFamily="34" charset="-122"/>
              <a:ea typeface="微软雅黑" pitchFamily="34" charset="-122"/>
            </a:endParaRPr>
          </a:p>
          <a:p>
            <a:pPr>
              <a:lnSpc>
                <a:spcPct val="120000"/>
              </a:lnSpc>
            </a:pPr>
            <a:endParaRPr lang="en-US" altLang="zh-CN" sz="3200" smtClean="0">
              <a:solidFill>
                <a:schemeClr val="tx1">
                  <a:lumMod val="75000"/>
                  <a:lumOff val="25000"/>
                </a:schemeClr>
              </a:solidFill>
              <a:latin typeface="微软雅黑" pitchFamily="34" charset="-122"/>
              <a:ea typeface="微软雅黑" pitchFamily="34" charset="-122"/>
            </a:endParaRPr>
          </a:p>
          <a:p>
            <a:pPr>
              <a:lnSpc>
                <a:spcPct val="120000"/>
              </a:lnSpc>
            </a:pPr>
            <a:r>
              <a:rPr lang="en-US" altLang="zh-CN" sz="3200" smtClean="0">
                <a:solidFill>
                  <a:schemeClr val="tx1">
                    <a:lumMod val="75000"/>
                    <a:lumOff val="25000"/>
                  </a:schemeClr>
                </a:solidFill>
                <a:latin typeface="微软雅黑" pitchFamily="34" charset="-122"/>
                <a:ea typeface="微软雅黑" pitchFamily="34" charset="-122"/>
              </a:rPr>
              <a:t>3.</a:t>
            </a:r>
            <a:r>
              <a:rPr lang="zh-CN" altLang="en-US" sz="3200" smtClean="0">
                <a:solidFill>
                  <a:schemeClr val="tx1">
                    <a:lumMod val="75000"/>
                    <a:lumOff val="25000"/>
                  </a:schemeClr>
                </a:solidFill>
                <a:latin typeface="微软雅黑" pitchFamily="34" charset="-122"/>
                <a:ea typeface="微软雅黑" pitchFamily="34" charset="-122"/>
              </a:rPr>
              <a:t>反语、排比、比喻等修辞手法的运用</a:t>
            </a:r>
            <a:endParaRPr lang="en-US" altLang="zh-CN" sz="3200" smtClean="0">
              <a:solidFill>
                <a:schemeClr val="tx1">
                  <a:lumMod val="75000"/>
                  <a:lumOff val="25000"/>
                </a:schemeClr>
              </a:solidFill>
              <a:latin typeface="微软雅黑" pitchFamily="34" charset="-122"/>
              <a:ea typeface="微软雅黑" pitchFamily="34" charset="-122"/>
            </a:endParaRPr>
          </a:p>
          <a:p>
            <a:pPr>
              <a:lnSpc>
                <a:spcPct val="120000"/>
              </a:lnSpc>
            </a:pPr>
            <a:endParaRPr lang="en-US" altLang="zh-CN" sz="3200" smtClean="0">
              <a:solidFill>
                <a:schemeClr val="tx1">
                  <a:lumMod val="75000"/>
                  <a:lumOff val="25000"/>
                </a:schemeClr>
              </a:solidFill>
              <a:latin typeface="微软雅黑" pitchFamily="34" charset="-122"/>
              <a:ea typeface="微软雅黑" pitchFamily="34" charset="-122"/>
            </a:endParaRPr>
          </a:p>
          <a:p>
            <a:pPr>
              <a:lnSpc>
                <a:spcPct val="120000"/>
              </a:lnSpc>
            </a:pPr>
            <a:r>
              <a:rPr lang="en-US" altLang="zh-CN" sz="3200" smtClean="0">
                <a:solidFill>
                  <a:schemeClr val="tx1">
                    <a:lumMod val="75000"/>
                    <a:lumOff val="25000"/>
                  </a:schemeClr>
                </a:solidFill>
                <a:latin typeface="微软雅黑" pitchFamily="34" charset="-122"/>
                <a:ea typeface="微软雅黑" pitchFamily="34" charset="-122"/>
              </a:rPr>
              <a:t>4.</a:t>
            </a:r>
            <a:r>
              <a:rPr lang="zh-CN" altLang="en-US" sz="3200" smtClean="0">
                <a:solidFill>
                  <a:schemeClr val="tx1">
                    <a:lumMod val="75000"/>
                    <a:lumOff val="25000"/>
                  </a:schemeClr>
                </a:solidFill>
                <a:latin typeface="微软雅黑" pitchFamily="34" charset="-122"/>
                <a:ea typeface="微软雅黑" pitchFamily="34" charset="-122"/>
              </a:rPr>
              <a:t>人物的绰号</a:t>
            </a:r>
          </a:p>
          <a:p>
            <a:pPr>
              <a:lnSpc>
                <a:spcPct val="120000"/>
              </a:lnSpc>
            </a:pPr>
            <a:endParaRPr lang="zh-CN" altLang="en-US" sz="3200" smtClean="0">
              <a:solidFill>
                <a:schemeClr val="tx1">
                  <a:lumMod val="75000"/>
                  <a:lumOff val="25000"/>
                </a:schemeClr>
              </a:solidFill>
              <a:latin typeface="微软雅黑" pitchFamily="34" charset="-122"/>
              <a:ea typeface="微软雅黑" pitchFamily="34" charset="-122"/>
            </a:endParaRPr>
          </a:p>
          <a:p>
            <a:pPr>
              <a:lnSpc>
                <a:spcPct val="120000"/>
              </a:lnSpc>
            </a:pPr>
            <a:r>
              <a:rPr lang="en-US" altLang="zh-CN" sz="3200" smtClean="0">
                <a:solidFill>
                  <a:schemeClr val="tx1">
                    <a:lumMod val="75000"/>
                    <a:lumOff val="25000"/>
                  </a:schemeClr>
                </a:solidFill>
                <a:latin typeface="微软雅黑" pitchFamily="34" charset="-122"/>
                <a:ea typeface="微软雅黑" pitchFamily="34" charset="-122"/>
              </a:rPr>
              <a:t>5.</a:t>
            </a:r>
            <a:r>
              <a:rPr lang="zh-CN" altLang="en-US" sz="3200" smtClean="0">
                <a:solidFill>
                  <a:schemeClr val="tx1">
                    <a:lumMod val="75000"/>
                    <a:lumOff val="25000"/>
                  </a:schemeClr>
                </a:solidFill>
                <a:latin typeface="微软雅黑" pitchFamily="34" charset="-122"/>
                <a:ea typeface="微软雅黑" pitchFamily="34" charset="-122"/>
              </a:rPr>
              <a:t>一些意味深长的警句</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1" fill="hold" nodeType="afterEffect">
                                  <p:stCondLst>
                                    <p:cond delay="0"/>
                                  </p:stCondLst>
                                  <p:childTnLst>
                                    <p:set>
                                      <p:cBhvr>
                                        <p:cTn id="7" dur="1" fill="hold">
                                          <p:stCondLst>
                                            <p:cond delay="0"/>
                                          </p:stCondLst>
                                        </p:cTn>
                                        <p:tgtEl>
                                          <p:spTgt spid="8"/>
                                        </p:tgtEl>
                                        <p:attrNameLst>
                                          <p:attrName>style.visibility</p:attrName>
                                        </p:attrNameLst>
                                      </p:cBhvr>
                                      <p:to>
                                        <p:strVal val="visible"/>
                                      </p:to>
                                    </p:set>
                                    <p:animEffect transition="in" filter="wipe(up)">
                                      <p:cBhvr>
                                        <p:cTn id="8" dur="500"/>
                                        <p:tgtEl>
                                          <p:spTgt spid="8"/>
                                        </p:tgtEl>
                                      </p:cBhvr>
                                    </p:animEffect>
                                  </p:childTnLst>
                                </p:cTn>
                              </p:par>
                            </p:childTnLst>
                          </p:cTn>
                        </p:par>
                        <p:par>
                          <p:cTn id="9" fill="hold" nodeType="withGroup">
                            <p:stCondLst>
                              <p:cond delay="500"/>
                            </p:stCondLst>
                            <p:childTnLst>
                              <p:par>
                                <p:cTn id="10" presetID="22" presetClass="entr" presetSubtype="4" fill="hold" nodeType="afterEffec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千图PPT彼岸天：ID 8661124库_矩形 4"/>
          <p:cNvSpPr/>
          <p:nvPr>
            <p:custDataLst>
              <p:tags r:id="rId1"/>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 name="文本框 1"/>
          <p:cNvSpPr txBox="1"/>
          <p:nvPr/>
        </p:nvSpPr>
        <p:spPr>
          <a:xfrm>
            <a:off x="1494790" y="254000"/>
            <a:ext cx="2397125"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panose="02010609060101010101" charset="-122"/>
                <a:ea typeface="黑体" panose="02010609060101010101" charset="-122"/>
              </a:rPr>
              <a:t>知 人 论 世</a:t>
            </a: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itchFamily="34" charset="-122"/>
                <a:ea typeface="微软雅黑" pitchFamily="34" charset="-122"/>
              </a:rPr>
              <a:t>1</a:t>
            </a:r>
          </a:p>
        </p:txBody>
      </p:sp>
      <p:pic>
        <p:nvPicPr>
          <p:cNvPr id="50183" name="图片 50182" descr="xiay"/>
          <p:cNvPicPr>
            <a:picLocks noChangeAspect="1"/>
          </p:cNvPicPr>
          <p:nvPr/>
        </p:nvPicPr>
        <p:blipFill>
          <a:blip r:embed="rId4"/>
          <a:stretch>
            <a:fillRect/>
          </a:stretch>
        </p:blipFill>
        <p:spPr>
          <a:xfrm>
            <a:off x="0" y="972185"/>
            <a:ext cx="6043930" cy="5885815"/>
          </a:xfrm>
          <a:prstGeom prst="rect">
            <a:avLst/>
          </a:prstGeom>
          <a:noFill/>
          <a:ln w="9525">
            <a:noFill/>
          </a:ln>
        </p:spPr>
      </p:pic>
      <p:sp>
        <p:nvSpPr>
          <p:cNvPr id="5" name="文本框 4"/>
          <p:cNvSpPr txBox="1"/>
          <p:nvPr/>
        </p:nvSpPr>
        <p:spPr>
          <a:xfrm>
            <a:off x="6306820" y="1068705"/>
            <a:ext cx="5516880" cy="5692775"/>
          </a:xfrm>
          <a:prstGeom prst="rect">
            <a:avLst/>
          </a:prstGeom>
          <a:noFill/>
        </p:spPr>
        <p:txBody>
          <a:bodyPr wrap="none" rtlCol="0" anchor="t">
            <a:spAutoFit/>
          </a:bodyPr>
          <a:lstStyle/>
          <a:p>
            <a:pPr algn="l" fontAlgn="auto">
              <a:spcBef>
                <a:spcPct val="0"/>
              </a:spcBef>
              <a:buSzTx/>
              <a:buNone/>
            </a:pPr>
            <a:r>
              <a:rPr lang="zh-CN" altLang="en-US" sz="2800">
                <a:solidFill>
                  <a:schemeClr val="tx1"/>
                </a:solidFill>
                <a:latin typeface="宋体" pitchFamily="2" charset="-122"/>
                <a:ea typeface="宋体" pitchFamily="2" charset="-122"/>
                <a:cs typeface="宋体" panose="02010600030101010101" pitchFamily="2" charset="-122"/>
                <a:sym typeface="+mn-ea"/>
              </a:rPr>
              <a:t>夏衍（</a:t>
            </a:r>
            <a:r>
              <a:rPr lang="en-US" altLang="zh-CN" sz="2800">
                <a:solidFill>
                  <a:schemeClr val="tx1"/>
                </a:solidFill>
                <a:latin typeface="宋体" pitchFamily="2" charset="-122"/>
                <a:ea typeface="宋体" pitchFamily="2" charset="-122"/>
                <a:cs typeface="宋体" panose="02010600030101010101" pitchFamily="2" charset="-122"/>
                <a:sym typeface="+mn-ea"/>
              </a:rPr>
              <a:t>1900-1995</a:t>
            </a:r>
            <a:r>
              <a:rPr lang="zh-CN" altLang="en-US" sz="2800">
                <a:solidFill>
                  <a:schemeClr val="tx1"/>
                </a:solidFill>
                <a:latin typeface="宋体" pitchFamily="2" charset="-122"/>
                <a:ea typeface="宋体" pitchFamily="2" charset="-122"/>
                <a:cs typeface="宋体" panose="02010600030101010101" pitchFamily="2" charset="-122"/>
                <a:sym typeface="+mn-ea"/>
              </a:rPr>
              <a:t>），</a:t>
            </a:r>
          </a:p>
          <a:p>
            <a:pPr algn="l" fontAlgn="auto">
              <a:spcBef>
                <a:spcPct val="0"/>
              </a:spcBef>
              <a:buSzTx/>
              <a:buNone/>
            </a:pPr>
            <a:r>
              <a:rPr lang="zh-CN" altLang="en-US" sz="2800">
                <a:solidFill>
                  <a:schemeClr val="tx1"/>
                </a:solidFill>
                <a:latin typeface="宋体" pitchFamily="2" charset="-122"/>
                <a:ea typeface="宋体" pitchFamily="2" charset="-122"/>
                <a:cs typeface="宋体" panose="02010600030101010101" pitchFamily="2" charset="-122"/>
                <a:sym typeface="+mn-ea"/>
              </a:rPr>
              <a:t>原名沈端先，浙江杭县人。</a:t>
            </a:r>
          </a:p>
          <a:p>
            <a:pPr algn="l" fontAlgn="auto">
              <a:spcBef>
                <a:spcPct val="0"/>
              </a:spcBef>
              <a:buSzTx/>
              <a:buNone/>
            </a:pPr>
            <a:r>
              <a:rPr lang="zh-CN" altLang="en-US" sz="2800">
                <a:solidFill>
                  <a:schemeClr val="tx1"/>
                </a:solidFill>
                <a:latin typeface="宋体" pitchFamily="2" charset="-122"/>
                <a:ea typeface="宋体" pitchFamily="2" charset="-122"/>
                <a:cs typeface="宋体" panose="02010600030101010101" pitchFamily="2" charset="-122"/>
                <a:sym typeface="+mn-ea"/>
              </a:rPr>
              <a:t>现代剧作家。</a:t>
            </a:r>
          </a:p>
          <a:p>
            <a:pPr algn="l" fontAlgn="auto">
              <a:spcBef>
                <a:spcPct val="0"/>
              </a:spcBef>
              <a:buSzTx/>
              <a:buNone/>
            </a:pPr>
            <a:r>
              <a:rPr lang="zh-CN" altLang="en-US" sz="2800">
                <a:solidFill>
                  <a:schemeClr val="tx1"/>
                </a:solidFill>
                <a:latin typeface="宋体" pitchFamily="2" charset="-122"/>
                <a:ea typeface="宋体" pitchFamily="2" charset="-122"/>
                <a:cs typeface="宋体" panose="02010600030101010101" pitchFamily="2" charset="-122"/>
                <a:sym typeface="+mn-ea"/>
              </a:rPr>
              <a:t>杰出的新闻记者、政论家，</a:t>
            </a:r>
          </a:p>
          <a:p>
            <a:pPr algn="l" fontAlgn="auto">
              <a:spcBef>
                <a:spcPct val="0"/>
              </a:spcBef>
              <a:buSzTx/>
              <a:buNone/>
            </a:pPr>
            <a:r>
              <a:rPr lang="zh-CN" altLang="en-US" sz="2800">
                <a:solidFill>
                  <a:schemeClr val="tx1"/>
                </a:solidFill>
                <a:latin typeface="宋体" pitchFamily="2" charset="-122"/>
                <a:ea typeface="宋体" pitchFamily="2" charset="-122"/>
                <a:cs typeface="宋体" panose="02010600030101010101" pitchFamily="2" charset="-122"/>
                <a:sym typeface="+mn-ea"/>
              </a:rPr>
              <a:t>主要进行话剧创作和电影创作。</a:t>
            </a:r>
          </a:p>
          <a:p>
            <a:pPr algn="l" fontAlgn="auto">
              <a:spcBef>
                <a:spcPct val="0"/>
              </a:spcBef>
              <a:buSzTx/>
              <a:buNone/>
            </a:pPr>
            <a:endParaRPr lang="zh-CN" altLang="en-US" sz="2800">
              <a:solidFill>
                <a:schemeClr val="tx1"/>
              </a:solidFill>
              <a:latin typeface="宋体" pitchFamily="2" charset="-122"/>
              <a:ea typeface="宋体" pitchFamily="2" charset="-122"/>
              <a:cs typeface="宋体" panose="02010600030101010101" pitchFamily="2" charset="-122"/>
              <a:sym typeface="+mn-ea"/>
            </a:endParaRPr>
          </a:p>
          <a:p>
            <a:pPr algn="l" fontAlgn="auto">
              <a:spcBef>
                <a:spcPct val="0"/>
              </a:spcBef>
              <a:buSzTx/>
              <a:buNone/>
            </a:pPr>
            <a:r>
              <a:rPr lang="zh-CN" altLang="en-US" sz="2800">
                <a:latin typeface="宋体" pitchFamily="2" charset="-122"/>
                <a:cs typeface="宋体" panose="02010600030101010101" pitchFamily="2" charset="-122"/>
                <a:sym typeface="+mn-ea"/>
              </a:rPr>
              <a:t>著名的电影剧作有</a:t>
            </a:r>
            <a:r>
              <a:rPr lang="en-US" altLang="zh-CN" sz="2800">
                <a:latin typeface="宋体" pitchFamily="2" charset="-122"/>
                <a:cs typeface="宋体" panose="02010600030101010101" pitchFamily="2" charset="-122"/>
                <a:sym typeface="+mn-ea"/>
              </a:rPr>
              <a:t>《</a:t>
            </a:r>
            <a:r>
              <a:rPr lang="zh-CN" altLang="en-US" sz="2800">
                <a:latin typeface="宋体" pitchFamily="2" charset="-122"/>
                <a:cs typeface="宋体" panose="02010600030101010101" pitchFamily="2" charset="-122"/>
                <a:sym typeface="+mn-ea"/>
              </a:rPr>
              <a:t>赛金花</a:t>
            </a:r>
            <a:r>
              <a:rPr lang="en-US" altLang="zh-CN" sz="2800">
                <a:latin typeface="宋体" pitchFamily="2" charset="-122"/>
                <a:cs typeface="宋体" panose="02010600030101010101" pitchFamily="2" charset="-122"/>
                <a:sym typeface="+mn-ea"/>
              </a:rPr>
              <a:t>》</a:t>
            </a:r>
          </a:p>
          <a:p>
            <a:pPr algn="l" fontAlgn="auto">
              <a:spcBef>
                <a:spcPct val="0"/>
              </a:spcBef>
              <a:buSzTx/>
              <a:buNone/>
            </a:pPr>
            <a:r>
              <a:rPr lang="en-US" altLang="zh-CN" sz="2800">
                <a:solidFill>
                  <a:srgbClr val="C00000"/>
                </a:solidFill>
                <a:latin typeface="宋体" pitchFamily="2" charset="-122"/>
                <a:cs typeface="宋体" panose="02010600030101010101" pitchFamily="2" charset="-122"/>
                <a:sym typeface="+mn-ea"/>
              </a:rPr>
              <a:t>《</a:t>
            </a:r>
            <a:r>
              <a:rPr lang="zh-CN" altLang="en-US" sz="2800">
                <a:solidFill>
                  <a:srgbClr val="C00000"/>
                </a:solidFill>
                <a:latin typeface="宋体" pitchFamily="2" charset="-122"/>
                <a:cs typeface="宋体" panose="02010600030101010101" pitchFamily="2" charset="-122"/>
                <a:sym typeface="+mn-ea"/>
              </a:rPr>
              <a:t>上海屋檐下</a:t>
            </a:r>
            <a:r>
              <a:rPr lang="en-US" altLang="zh-CN" sz="2800">
                <a:solidFill>
                  <a:srgbClr val="C00000"/>
                </a:solidFill>
                <a:latin typeface="宋体" pitchFamily="2" charset="-122"/>
                <a:cs typeface="宋体" panose="02010600030101010101" pitchFamily="2" charset="-122"/>
                <a:sym typeface="+mn-ea"/>
              </a:rPr>
              <a:t>》</a:t>
            </a:r>
            <a:r>
              <a:rPr lang="en-US" altLang="zh-CN" sz="2800">
                <a:latin typeface="宋体" pitchFamily="2" charset="-122"/>
                <a:cs typeface="宋体" panose="02010600030101010101" pitchFamily="2" charset="-122"/>
                <a:sym typeface="+mn-ea"/>
              </a:rPr>
              <a:t>《</a:t>
            </a:r>
            <a:r>
              <a:rPr lang="zh-CN" altLang="en-US" sz="2800">
                <a:latin typeface="宋体" pitchFamily="2" charset="-122"/>
                <a:cs typeface="宋体" panose="02010600030101010101" pitchFamily="2" charset="-122"/>
                <a:sym typeface="+mn-ea"/>
              </a:rPr>
              <a:t>法西斯细菌</a:t>
            </a:r>
            <a:r>
              <a:rPr lang="en-US" altLang="zh-CN" sz="2800">
                <a:latin typeface="宋体" pitchFamily="2" charset="-122"/>
                <a:cs typeface="宋体" panose="02010600030101010101" pitchFamily="2" charset="-122"/>
                <a:sym typeface="+mn-ea"/>
              </a:rPr>
              <a:t>》</a:t>
            </a:r>
            <a:r>
              <a:rPr lang="zh-CN" altLang="en-US" sz="2800">
                <a:latin typeface="宋体" pitchFamily="2" charset="-122"/>
                <a:cs typeface="宋体" panose="02010600030101010101" pitchFamily="2" charset="-122"/>
                <a:sym typeface="+mn-ea"/>
              </a:rPr>
              <a:t>，</a:t>
            </a:r>
          </a:p>
          <a:p>
            <a:pPr algn="l" fontAlgn="auto">
              <a:spcBef>
                <a:spcPct val="0"/>
              </a:spcBef>
              <a:buSzTx/>
              <a:buNone/>
            </a:pPr>
            <a:r>
              <a:rPr lang="zh-CN" altLang="en-US" sz="2800">
                <a:latin typeface="宋体" pitchFamily="2" charset="-122"/>
                <a:cs typeface="宋体" panose="02010600030101010101" pitchFamily="2" charset="-122"/>
                <a:sym typeface="+mn-ea"/>
              </a:rPr>
              <a:t>并把鲁迅的小说</a:t>
            </a:r>
            <a:r>
              <a:rPr lang="en-US" altLang="zh-CN" sz="2800">
                <a:latin typeface="宋体" pitchFamily="2" charset="-122"/>
                <a:cs typeface="宋体" panose="02010600030101010101" pitchFamily="2" charset="-122"/>
                <a:sym typeface="+mn-ea"/>
              </a:rPr>
              <a:t>《</a:t>
            </a:r>
            <a:r>
              <a:rPr lang="zh-CN" altLang="en-US" sz="2800">
                <a:latin typeface="宋体" pitchFamily="2" charset="-122"/>
                <a:cs typeface="宋体" panose="02010600030101010101" pitchFamily="2" charset="-122"/>
                <a:sym typeface="+mn-ea"/>
              </a:rPr>
              <a:t>祝福</a:t>
            </a:r>
            <a:r>
              <a:rPr lang="en-US" altLang="zh-CN" sz="2800">
                <a:latin typeface="宋体" pitchFamily="2" charset="-122"/>
                <a:cs typeface="宋体" panose="02010600030101010101" pitchFamily="2" charset="-122"/>
                <a:sym typeface="+mn-ea"/>
              </a:rPr>
              <a:t>》</a:t>
            </a:r>
            <a:r>
              <a:rPr lang="zh-CN" altLang="en-US" sz="2800">
                <a:latin typeface="宋体" pitchFamily="2" charset="-122"/>
                <a:cs typeface="宋体" panose="02010600030101010101" pitchFamily="2" charset="-122"/>
                <a:sym typeface="+mn-ea"/>
              </a:rPr>
              <a:t>、</a:t>
            </a:r>
          </a:p>
          <a:p>
            <a:pPr algn="l" fontAlgn="auto">
              <a:spcBef>
                <a:spcPct val="0"/>
              </a:spcBef>
              <a:buSzTx/>
              <a:buNone/>
            </a:pPr>
            <a:r>
              <a:rPr lang="zh-CN" altLang="en-US" sz="2800">
                <a:latin typeface="宋体" pitchFamily="2" charset="-122"/>
                <a:cs typeface="宋体" panose="02010600030101010101" pitchFamily="2" charset="-122"/>
                <a:sym typeface="+mn-ea"/>
              </a:rPr>
              <a:t>茅盾的小说</a:t>
            </a:r>
            <a:r>
              <a:rPr lang="en-US" altLang="zh-CN" sz="2800">
                <a:latin typeface="宋体" pitchFamily="2" charset="-122"/>
                <a:cs typeface="宋体" panose="02010600030101010101" pitchFamily="2" charset="-122"/>
                <a:sym typeface="+mn-ea"/>
              </a:rPr>
              <a:t>《</a:t>
            </a:r>
            <a:r>
              <a:rPr lang="zh-CN" altLang="en-US" sz="2800">
                <a:latin typeface="宋体" pitchFamily="2" charset="-122"/>
                <a:cs typeface="宋体" panose="02010600030101010101" pitchFamily="2" charset="-122"/>
                <a:sym typeface="+mn-ea"/>
              </a:rPr>
              <a:t>林家铺子</a:t>
            </a:r>
            <a:r>
              <a:rPr lang="en-US" altLang="zh-CN" sz="2800">
                <a:latin typeface="宋体" pitchFamily="2" charset="-122"/>
                <a:cs typeface="宋体" panose="02010600030101010101" pitchFamily="2" charset="-122"/>
                <a:sym typeface="+mn-ea"/>
              </a:rPr>
              <a:t>》 </a:t>
            </a:r>
            <a:r>
              <a:rPr lang="zh-CN" altLang="en-US" sz="2800">
                <a:latin typeface="宋体" pitchFamily="2" charset="-122"/>
                <a:cs typeface="宋体" panose="02010600030101010101" pitchFamily="2" charset="-122"/>
                <a:sym typeface="+mn-ea"/>
              </a:rPr>
              <a:t>等</a:t>
            </a:r>
          </a:p>
          <a:p>
            <a:pPr algn="l" fontAlgn="auto">
              <a:spcBef>
                <a:spcPct val="0"/>
              </a:spcBef>
              <a:buSzTx/>
              <a:buNone/>
            </a:pPr>
            <a:r>
              <a:rPr lang="zh-CN" altLang="en-US" sz="2800">
                <a:latin typeface="宋体" pitchFamily="2" charset="-122"/>
                <a:cs typeface="宋体" panose="02010600030101010101" pitchFamily="2" charset="-122"/>
                <a:sym typeface="+mn-ea"/>
              </a:rPr>
              <a:t>改编为电影剧本。</a:t>
            </a:r>
            <a:endParaRPr lang="zh-CN" altLang="en-US" sz="2800">
              <a:solidFill>
                <a:schemeClr val="tx1"/>
              </a:solidFill>
              <a:latin typeface="宋体" pitchFamily="2" charset="-122"/>
              <a:cs typeface="宋体" panose="02010600030101010101" pitchFamily="2" charset="-122"/>
            </a:endParaRPr>
          </a:p>
          <a:p>
            <a:pPr algn="l" fontAlgn="auto">
              <a:spcBef>
                <a:spcPct val="0"/>
              </a:spcBef>
              <a:buSzTx/>
              <a:buNone/>
            </a:pPr>
            <a:r>
              <a:rPr lang="en-US" altLang="zh-CN" sz="2800">
                <a:latin typeface="宋体" pitchFamily="2" charset="-122"/>
                <a:cs typeface="宋体" panose="02010600030101010101" pitchFamily="2" charset="-122"/>
                <a:sym typeface="+mn-ea"/>
              </a:rPr>
              <a:t>《</a:t>
            </a:r>
            <a:r>
              <a:rPr lang="zh-CN" altLang="en-US" sz="2800">
                <a:latin typeface="宋体" pitchFamily="2" charset="-122"/>
                <a:cs typeface="宋体" panose="02010600030101010101" pitchFamily="2" charset="-122"/>
                <a:sym typeface="+mn-ea"/>
              </a:rPr>
              <a:t>包身工</a:t>
            </a:r>
            <a:r>
              <a:rPr lang="en-US" altLang="zh-CN" sz="2800">
                <a:latin typeface="宋体" pitchFamily="2" charset="-122"/>
                <a:cs typeface="宋体" panose="02010600030101010101" pitchFamily="2" charset="-122"/>
                <a:sym typeface="+mn-ea"/>
              </a:rPr>
              <a:t>》</a:t>
            </a:r>
            <a:r>
              <a:rPr lang="zh-CN" altLang="en-US" sz="2800">
                <a:latin typeface="宋体" pitchFamily="2" charset="-122"/>
                <a:cs typeface="宋体" panose="02010600030101010101" pitchFamily="2" charset="-122"/>
                <a:sym typeface="+mn-ea"/>
              </a:rPr>
              <a:t>是中国现代文学史上</a:t>
            </a:r>
          </a:p>
          <a:p>
            <a:pPr algn="l" fontAlgn="auto">
              <a:spcBef>
                <a:spcPct val="0"/>
              </a:spcBef>
              <a:buSzTx/>
              <a:buNone/>
            </a:pPr>
            <a:r>
              <a:rPr lang="zh-CN" altLang="en-US" sz="2800">
                <a:latin typeface="宋体" pitchFamily="2" charset="-122"/>
                <a:cs typeface="宋体" panose="02010600030101010101" pitchFamily="2" charset="-122"/>
                <a:sym typeface="+mn-ea"/>
              </a:rPr>
              <a:t>第一部报告文学作品。</a:t>
            </a:r>
            <a:endParaRPr lang="zh-CN" altLang="en-US" sz="2800" smtClean="0">
              <a:solidFill>
                <a:schemeClr val="tx1"/>
              </a:solidFill>
              <a:latin typeface="宋体" pitchFamily="2" charset="-122"/>
              <a:ea typeface="宋体" pitchFamily="2" charset="-122"/>
              <a:cs typeface="宋体" panose="02010600030101010101" pitchFamily="2"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par>
                          <p:cTn id="13" fill="hold" nodeType="withGroup">
                            <p:stCondLst>
                              <p:cond delay="500"/>
                            </p:stCondLst>
                            <p:childTnLst>
                              <p:par>
                                <p:cTn id="14" presetID="18" presetClass="entr" presetSubtype="3" fill="hold" nodeType="afterEffect">
                                  <p:childTnLst>
                                    <p:set>
                                      <p:cBhvr>
                                        <p:cTn id="15" dur="1" fill="hold">
                                          <p:stCondLst>
                                            <p:cond delay="0"/>
                                          </p:stCondLst>
                                        </p:cTn>
                                        <p:tgtEl>
                                          <p:spTgt spid="50183"/>
                                        </p:tgtEl>
                                        <p:attrNameLst>
                                          <p:attrName>style.visibility</p:attrName>
                                        </p:attrNameLst>
                                      </p:cBhvr>
                                      <p:to>
                                        <p:strVal val="visible"/>
                                      </p:to>
                                    </p:set>
                                    <p:animEffect transition="in" filter="strips(upRight)">
                                      <p:cBhvr>
                                        <p:cTn id="16" dur="500"/>
                                        <p:tgtEl>
                                          <p:spTgt spid="50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千图PPT彼岸天：ID 8661124库_矩形 4"/>
          <p:cNvSpPr/>
          <p:nvPr>
            <p:custDataLst>
              <p:tags r:id="rId1"/>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文本框 4"/>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itchFamily="34" charset="-122"/>
                <a:ea typeface="微软雅黑" pitchFamily="34" charset="-122"/>
              </a:rPr>
              <a:t>6</a:t>
            </a:r>
          </a:p>
        </p:txBody>
      </p:sp>
      <p:sp>
        <p:nvSpPr>
          <p:cNvPr id="6" name="文本框 5"/>
          <p:cNvSpPr txBox="1"/>
          <p:nvPr/>
        </p:nvSpPr>
        <p:spPr>
          <a:xfrm>
            <a:off x="1282700" y="254000"/>
            <a:ext cx="282067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panose="02010609060101010101" charset="-122"/>
                <a:ea typeface="黑体" panose="02010609060101010101" charset="-122"/>
              </a:rPr>
              <a:t>归 纳 精 讲 二 </a:t>
            </a:r>
          </a:p>
        </p:txBody>
      </p:sp>
      <p:sp>
        <p:nvSpPr>
          <p:cNvPr id="100" name="文本框 99"/>
          <p:cNvSpPr txBox="1"/>
          <p:nvPr/>
        </p:nvSpPr>
        <p:spPr>
          <a:xfrm>
            <a:off x="0" y="1087120"/>
            <a:ext cx="12071350" cy="5384800"/>
          </a:xfrm>
          <a:prstGeom prst="rect">
            <a:avLst/>
          </a:prstGeom>
          <a:noFill/>
          <a:ln w="9525">
            <a:noFill/>
          </a:ln>
        </p:spPr>
        <p:txBody>
          <a:bodyPr wrap="square">
            <a:spAutoFit/>
          </a:bodyPr>
          <a:lstStyle/>
          <a:p>
            <a:pPr indent="0"/>
            <a:r>
              <a:rPr lang="zh-CN" sz="3200" b="1">
                <a:latin typeface="黑体" panose="02010609060101010101" charset="-122"/>
                <a:ea typeface="黑体" panose="02010609060101010101" charset="-122"/>
                <a:cs typeface="黑体" panose="02010609060101010101" charset="-122"/>
              </a:rPr>
              <a:t>选材上的特点：</a:t>
            </a:r>
            <a:r>
              <a:rPr lang="en-US" sz="3200" b="1">
                <a:latin typeface="黑体" panose="02010609060101010101" charset="-122"/>
                <a:ea typeface="黑体" panose="02010609060101010101" charset="-122"/>
                <a:cs typeface="黑体" panose="02010609060101010101" charset="-122"/>
              </a:rPr>
              <a:t>“</a:t>
            </a:r>
            <a:r>
              <a:rPr lang="zh-CN" sz="3200" b="1">
                <a:latin typeface="黑体" panose="02010609060101010101" charset="-122"/>
                <a:ea typeface="黑体" panose="02010609060101010101" charset="-122"/>
                <a:cs typeface="黑体" panose="02010609060101010101" charset="-122"/>
              </a:rPr>
              <a:t>点面结合</a:t>
            </a:r>
            <a:r>
              <a:rPr lang="en-US" sz="3200" b="1">
                <a:latin typeface="黑体" panose="02010609060101010101" charset="-122"/>
                <a:ea typeface="黑体" panose="02010609060101010101" charset="-122"/>
                <a:cs typeface="黑体" panose="02010609060101010101" charset="-122"/>
              </a:rPr>
              <a:t>”</a:t>
            </a:r>
            <a:r>
              <a:rPr lang="zh-CN" altLang="en-US" sz="3200" b="1">
                <a:latin typeface="黑体" panose="02010609060101010101" charset="-122"/>
                <a:ea typeface="黑体" panose="02010609060101010101" charset="-122"/>
                <a:cs typeface="黑体" panose="02010609060101010101" charset="-122"/>
              </a:rPr>
              <a:t>的手法</a:t>
            </a:r>
            <a:r>
              <a:rPr lang="zh-CN" sz="3200" b="1">
                <a:latin typeface="黑体" panose="02010609060101010101" charset="-122"/>
                <a:ea typeface="黑体" panose="02010609060101010101" charset="-122"/>
                <a:cs typeface="黑体" panose="02010609060101010101" charset="-122"/>
              </a:rPr>
              <a:t>。</a:t>
            </a:r>
          </a:p>
          <a:p>
            <a:pPr indent="0"/>
            <a:endParaRPr lang="zh-CN" sz="3200" b="1">
              <a:latin typeface="黑体" panose="02010609060101010101" charset="-122"/>
              <a:ea typeface="黑体" panose="02010609060101010101" charset="-122"/>
              <a:cs typeface="黑体" panose="02010609060101010101" charset="-122"/>
            </a:endParaRPr>
          </a:p>
          <a:p>
            <a:pPr indent="0"/>
            <a:r>
              <a:rPr lang="zh-CN" sz="2800" b="0" u="sng">
                <a:solidFill>
                  <a:srgbClr val="C00000"/>
                </a:solidFill>
                <a:ea typeface="宋体" pitchFamily="2" charset="-122"/>
              </a:rPr>
              <a:t>所谓</a:t>
            </a:r>
            <a:r>
              <a:rPr lang="en-US" sz="2800" b="0" u="sng">
                <a:solidFill>
                  <a:srgbClr val="C00000"/>
                </a:solidFill>
                <a:latin typeface="宋体" pitchFamily="2" charset="-122"/>
              </a:rPr>
              <a:t>“</a:t>
            </a:r>
            <a:r>
              <a:rPr lang="zh-CN" sz="2800" b="0" u="sng">
                <a:solidFill>
                  <a:srgbClr val="C00000"/>
                </a:solidFill>
                <a:ea typeface="宋体" pitchFamily="2" charset="-122"/>
              </a:rPr>
              <a:t>面</a:t>
            </a:r>
            <a:r>
              <a:rPr lang="en-US" sz="2800" b="0" u="sng">
                <a:solidFill>
                  <a:srgbClr val="C00000"/>
                </a:solidFill>
                <a:latin typeface="宋体" pitchFamily="2" charset="-122"/>
              </a:rPr>
              <a:t>”</a:t>
            </a:r>
            <a:r>
              <a:rPr lang="zh-CN" sz="2800" b="0" u="sng">
                <a:solidFill>
                  <a:srgbClr val="C00000"/>
                </a:solidFill>
                <a:ea typeface="宋体" pitchFamily="2" charset="-122"/>
              </a:rPr>
              <a:t>，就是一般的、概括性的材料。</a:t>
            </a:r>
          </a:p>
          <a:p>
            <a:pPr indent="0"/>
            <a:r>
              <a:rPr lang="zh-CN" sz="2800" b="0">
                <a:ea typeface="宋体" pitchFamily="2" charset="-122"/>
              </a:rPr>
              <a:t>写包身工的起床，吃粥，像放鸡鸭一般地走进工厂，</a:t>
            </a:r>
          </a:p>
          <a:p>
            <a:pPr indent="0"/>
            <a:r>
              <a:rPr lang="zh-CN" sz="2800" b="0">
                <a:ea typeface="宋体" pitchFamily="2" charset="-122"/>
              </a:rPr>
              <a:t>在工厂忍受各种威胁的情景，都是</a:t>
            </a:r>
            <a:r>
              <a:rPr lang="zh-CN" sz="2800" b="1">
                <a:solidFill>
                  <a:srgbClr val="0070C0"/>
                </a:solidFill>
                <a:ea typeface="宋体" pitchFamily="2" charset="-122"/>
              </a:rPr>
              <a:t>先做一下概括性的叙述</a:t>
            </a:r>
            <a:r>
              <a:rPr lang="zh-CN" sz="2800" b="0">
                <a:ea typeface="宋体" pitchFamily="2" charset="-122"/>
              </a:rPr>
              <a:t>。</a:t>
            </a:r>
          </a:p>
          <a:p>
            <a:pPr indent="0"/>
            <a:r>
              <a:rPr lang="zh-CN" sz="2800" b="1">
                <a:solidFill>
                  <a:srgbClr val="0070C0"/>
                </a:solidFill>
                <a:ea typeface="宋体" pitchFamily="2" charset="-122"/>
              </a:rPr>
              <a:t>包身工是一个群体</a:t>
            </a:r>
            <a:r>
              <a:rPr lang="zh-CN" sz="2800" b="0">
                <a:ea typeface="宋体" pitchFamily="2" charset="-122"/>
              </a:rPr>
              <a:t>，描写她们的生活必须通过整体速写才能得到全面的表现。面：比如清早起床的场景，开场便是一个凶恶男人破口大骂，在这叫骂声中，包身工们出场了，穿衣、提鞋、小便，胡乱地踏在别人身上，半裸体地起来开门，拎着裤子争夺马桶</a:t>
            </a:r>
            <a:r>
              <a:rPr lang="en-US" sz="2800" b="0">
                <a:latin typeface="宋体" pitchFamily="2" charset="-122"/>
              </a:rPr>
              <a:t>……
</a:t>
            </a:r>
          </a:p>
          <a:p>
            <a:pPr indent="0"/>
            <a:r>
              <a:rPr lang="zh-CN" sz="2800" b="0">
                <a:ea typeface="宋体" pitchFamily="2" charset="-122"/>
              </a:rPr>
              <a:t>这里面，作者并没有具体刻画哪一个人物，而是</a:t>
            </a:r>
            <a:r>
              <a:rPr lang="zh-CN" sz="2800" b="1">
                <a:solidFill>
                  <a:srgbClr val="0070C0"/>
                </a:solidFill>
                <a:ea typeface="宋体" pitchFamily="2" charset="-122"/>
              </a:rPr>
              <a:t>速写式地描写出人物的群像</a:t>
            </a:r>
            <a:r>
              <a:rPr lang="zh-CN" sz="2800" b="0">
                <a:ea typeface="宋体" pitchFamily="2" charset="-122"/>
              </a:rPr>
              <a:t>。</a:t>
            </a:r>
          </a:p>
          <a:p>
            <a:pPr indent="0"/>
            <a:r>
              <a:rPr lang="zh-CN" sz="2800" b="0" u="sng">
                <a:solidFill>
                  <a:srgbClr val="C00000"/>
                </a:solidFill>
                <a:ea typeface="宋体" pitchFamily="2" charset="-122"/>
              </a:rPr>
              <a:t>所谓“点”，就是一些典型的人物、典型的事例和典型的细节，</a:t>
            </a:r>
          </a:p>
          <a:p>
            <a:pPr indent="0"/>
            <a:r>
              <a:rPr lang="zh-CN" sz="2800" b="0">
                <a:solidFill>
                  <a:schemeClr val="tx1"/>
                </a:solidFill>
                <a:ea typeface="宋体" pitchFamily="2" charset="-122"/>
              </a:rPr>
              <a:t>比</a:t>
            </a:r>
            <a:r>
              <a:rPr lang="zh-CN" sz="2800" b="0">
                <a:ea typeface="宋体" pitchFamily="2" charset="-122"/>
              </a:rPr>
              <a:t>如文中三次提到的</a:t>
            </a:r>
            <a:r>
              <a:rPr lang="en-US" sz="2800" b="0">
                <a:latin typeface="宋体" pitchFamily="2" charset="-122"/>
              </a:rPr>
              <a:t>“</a:t>
            </a:r>
            <a:r>
              <a:rPr lang="zh-CN" sz="2800" b="0">
                <a:ea typeface="宋体" pitchFamily="2" charset="-122"/>
              </a:rPr>
              <a:t>芦柴棒</a:t>
            </a:r>
            <a:r>
              <a:rPr lang="en-US" sz="2800" b="0">
                <a:latin typeface="宋体" pitchFamily="2" charset="-122"/>
              </a:rPr>
              <a:t>”</a:t>
            </a:r>
            <a:r>
              <a:rPr lang="zh-CN" sz="2800" b="0">
                <a:ea typeface="宋体" pitchFamily="2" charset="-122"/>
              </a:rPr>
              <a:t>这个人物。</a:t>
            </a:r>
            <a:endParaRPr lang="zh-CN" altLang="en-US"/>
          </a:p>
        </p:txBody>
      </p:sp>
      <p:sp>
        <p:nvSpPr>
          <p:cNvPr id="7" name="矩形 6"/>
          <p:cNvSpPr/>
          <p:nvPr/>
        </p:nvSpPr>
        <p:spPr>
          <a:xfrm>
            <a:off x="4471353" y="161290"/>
            <a:ext cx="4314825" cy="645160"/>
          </a:xfrm>
          <a:prstGeom prst="rect">
            <a:avLst/>
          </a:prstGeom>
          <a:noFill/>
          <a:ln>
            <a:noFill/>
          </a:ln>
        </p:spPr>
        <p:txBody>
          <a:bodyPr wrap="none" rtlCol="0" anchor="t">
            <a:spAutoFit/>
          </a:bodyPr>
          <a:lstStyle/>
          <a:p>
            <a:pPr algn="ctr"/>
            <a:r>
              <a:rPr lang="zh-CN" altLang="en-US" sz="36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文章写作技巧的赏析</a:t>
            </a:r>
          </a:p>
        </p:txBody>
      </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千图PPT彼岸天：ID 8661124库_矩形 4"/>
          <p:cNvSpPr/>
          <p:nvPr>
            <p:custDataLst>
              <p:tags r:id="rId1"/>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 name="文本框 1"/>
          <p:cNvSpPr txBox="1"/>
          <p:nvPr/>
        </p:nvSpPr>
        <p:spPr>
          <a:xfrm>
            <a:off x="87630" y="1013460"/>
            <a:ext cx="13032105" cy="5815965"/>
          </a:xfrm>
          <a:prstGeom prst="rect">
            <a:avLst/>
          </a:prstGeom>
          <a:noFill/>
        </p:spPr>
        <p:txBody>
          <a:bodyPr wrap="square" rtlCol="0" anchor="t">
            <a:spAutoFit/>
          </a:bodyPr>
          <a:lstStyle/>
          <a:p>
            <a:pPr indent="0"/>
            <a:r>
              <a:rPr lang="zh-CN" sz="3200" b="1">
                <a:latin typeface="黑体" panose="02010609060101010101" charset="-122"/>
                <a:ea typeface="黑体" panose="02010609060101010101" charset="-122"/>
                <a:sym typeface="+mn-ea"/>
              </a:rPr>
              <a:t>用到的材料可分为两类：</a:t>
            </a:r>
          </a:p>
          <a:p>
            <a:pPr indent="0"/>
            <a:r>
              <a:rPr lang="zh-CN" sz="3200" b="1">
                <a:latin typeface="黑体" panose="02010609060101010101" charset="-122"/>
                <a:ea typeface="黑体" panose="02010609060101010101" charset="-122"/>
                <a:sym typeface="+mn-ea"/>
              </a:rPr>
              <a:t>一类是新闻事实，一类是背景材料。二者有机融合。</a:t>
            </a:r>
            <a:endParaRPr lang="zh-CN" sz="2800">
              <a:ea typeface="宋体" pitchFamily="2" charset="-122"/>
              <a:sym typeface="+mn-ea"/>
            </a:endParaRPr>
          </a:p>
          <a:p>
            <a:pPr indent="0"/>
            <a:endParaRPr lang="zh-CN" sz="2800" u="sng">
              <a:solidFill>
                <a:srgbClr val="C00000"/>
              </a:solidFill>
              <a:ea typeface="宋体" pitchFamily="2" charset="-122"/>
              <a:sym typeface="+mn-ea"/>
            </a:endParaRPr>
          </a:p>
          <a:p>
            <a:pPr indent="0"/>
            <a:r>
              <a:rPr lang="zh-CN" sz="2800" u="sng">
                <a:solidFill>
                  <a:srgbClr val="C00000"/>
                </a:solidFill>
                <a:ea typeface="宋体" pitchFamily="2" charset="-122"/>
                <a:sym typeface="+mn-ea"/>
              </a:rPr>
              <a:t>文章在叙述了一些新闻事实之后，往往引入一些背景材料，</a:t>
            </a:r>
          </a:p>
          <a:p>
            <a:pPr indent="0"/>
            <a:r>
              <a:rPr lang="zh-CN" sz="2800" u="sng">
                <a:solidFill>
                  <a:srgbClr val="C00000"/>
                </a:solidFill>
                <a:ea typeface="宋体" pitchFamily="2" charset="-122"/>
                <a:sym typeface="+mn-ea"/>
              </a:rPr>
              <a:t>揭示包身工制度的起源、发展等情况。</a:t>
            </a:r>
            <a:endParaRPr lang="zh-CN" sz="2800">
              <a:ea typeface="宋体" pitchFamily="2" charset="-122"/>
              <a:sym typeface="+mn-ea"/>
            </a:endParaRPr>
          </a:p>
          <a:p>
            <a:pPr indent="0"/>
            <a:r>
              <a:rPr lang="zh-CN" sz="2800" b="1">
                <a:solidFill>
                  <a:srgbClr val="FF0000"/>
                </a:solidFill>
                <a:ea typeface="宋体" pitchFamily="2" charset="-122"/>
                <a:sym typeface="+mn-ea"/>
              </a:rPr>
              <a:t>中间都有一些转折性的词句，使得衔接自然流畅。</a:t>
            </a:r>
          </a:p>
          <a:p>
            <a:pPr indent="0"/>
            <a:endParaRPr lang="zh-CN" sz="2800">
              <a:ea typeface="宋体" pitchFamily="2" charset="-122"/>
              <a:sym typeface="+mn-ea"/>
            </a:endParaRPr>
          </a:p>
          <a:p>
            <a:pPr indent="0"/>
            <a:r>
              <a:rPr lang="zh-CN" sz="2800">
                <a:ea typeface="宋体" pitchFamily="2" charset="-122"/>
                <a:sym typeface="+mn-ea"/>
              </a:rPr>
              <a:t>比如写四点一刻被骂做“猪猡”的包身工起床的情景之后，</a:t>
            </a:r>
          </a:p>
          <a:p>
            <a:pPr indent="0"/>
            <a:r>
              <a:rPr lang="zh-CN" sz="2800">
                <a:ea typeface="宋体" pitchFamily="2" charset="-122"/>
                <a:sym typeface="+mn-ea"/>
              </a:rPr>
              <a:t>就</a:t>
            </a:r>
            <a:r>
              <a:rPr lang="zh-CN" sz="2800" b="1">
                <a:solidFill>
                  <a:srgbClr val="0070C0"/>
                </a:solidFill>
                <a:ea typeface="宋体" pitchFamily="2" charset="-122"/>
                <a:sym typeface="+mn-ea"/>
              </a:rPr>
              <a:t>以“但是，她们正式的名称却是‘包身工’”一句作为过渡</a:t>
            </a:r>
            <a:r>
              <a:rPr lang="zh-CN" sz="2800">
                <a:ea typeface="宋体" pitchFamily="2" charset="-122"/>
                <a:sym typeface="+mn-ea"/>
              </a:rPr>
              <a:t>，</a:t>
            </a:r>
          </a:p>
          <a:p>
            <a:pPr indent="0"/>
            <a:r>
              <a:rPr lang="zh-CN" sz="2800">
                <a:ea typeface="宋体" pitchFamily="2" charset="-122"/>
                <a:sym typeface="+mn-ea"/>
              </a:rPr>
              <a:t>写这些乡下姑娘是如何被带工老板骗到城里来的。</a:t>
            </a:r>
          </a:p>
          <a:p>
            <a:pPr indent="0"/>
            <a:r>
              <a:rPr lang="zh-CN" sz="2800">
                <a:ea typeface="宋体" pitchFamily="2" charset="-122"/>
                <a:sym typeface="+mn-ea"/>
              </a:rPr>
              <a:t>在介绍了四点半钟包身工们吃粥的情景后，就</a:t>
            </a:r>
            <a:r>
              <a:rPr lang="zh-CN" sz="2800" b="1">
                <a:solidFill>
                  <a:srgbClr val="0070C0"/>
                </a:solidFill>
                <a:ea typeface="宋体" pitchFamily="2" charset="-122"/>
                <a:sym typeface="+mn-ea"/>
              </a:rPr>
              <a:t>用“廉价的机器”来衔接</a:t>
            </a:r>
            <a:r>
              <a:rPr lang="zh-CN" sz="2800">
                <a:ea typeface="宋体" pitchFamily="2" charset="-122"/>
                <a:sym typeface="+mn-ea"/>
              </a:rPr>
              <a:t>，</a:t>
            </a:r>
          </a:p>
          <a:p>
            <a:pPr indent="0"/>
            <a:r>
              <a:rPr lang="zh-CN" sz="2800">
                <a:ea typeface="宋体" pitchFamily="2" charset="-122"/>
                <a:sym typeface="+mn-ea"/>
              </a:rPr>
              <a:t>引出了日本厂家特别愿意雇用包身工的原因，</a:t>
            </a:r>
          </a:p>
          <a:p>
            <a:pPr indent="0"/>
            <a:r>
              <a:rPr lang="zh-CN" sz="2800">
                <a:ea typeface="宋体" pitchFamily="2" charset="-122"/>
                <a:sym typeface="+mn-ea"/>
              </a:rPr>
              <a:t>对包身工受剥削、受压榨的情况做了具体、详细的介绍。   </a:t>
            </a:r>
            <a:r>
              <a:rPr lang="zh-CN">
                <a:ea typeface="宋体" pitchFamily="2" charset="-122"/>
                <a:sym typeface="+mn-ea"/>
              </a:rPr>
              <a:t>    </a:t>
            </a:r>
            <a:r>
              <a:rPr lang="en-US">
                <a:latin typeface="宋体" pitchFamily="2" charset="-122"/>
                <a:sym typeface="+mn-ea"/>
              </a:rPr>
              <a:t>    </a:t>
            </a:r>
            <a:endParaRPr lang="zh-CN" altLang="en-US" smtClean="0">
              <a:solidFill>
                <a:schemeClr val="tx1">
                  <a:lumMod val="75000"/>
                  <a:lumOff val="25000"/>
                </a:schemeClr>
              </a:solidFill>
            </a:endParaRPr>
          </a:p>
        </p:txBody>
      </p:sp>
      <p:sp>
        <p:nvSpPr>
          <p:cNvPr id="5" name="文本框 4"/>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itchFamily="34" charset="-122"/>
                <a:ea typeface="微软雅黑" pitchFamily="34" charset="-122"/>
              </a:rPr>
              <a:t>6</a:t>
            </a:r>
          </a:p>
        </p:txBody>
      </p:sp>
      <p:sp>
        <p:nvSpPr>
          <p:cNvPr id="6" name="文本框 5"/>
          <p:cNvSpPr txBox="1"/>
          <p:nvPr/>
        </p:nvSpPr>
        <p:spPr>
          <a:xfrm>
            <a:off x="1282700" y="254000"/>
            <a:ext cx="282067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panose="02010609060101010101" charset="-122"/>
                <a:ea typeface="黑体" panose="02010609060101010101" charset="-122"/>
              </a:rPr>
              <a:t>归 纳 精 讲 二 </a:t>
            </a:r>
          </a:p>
        </p:txBody>
      </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千图PPT彼岸天：ID 8661124库_矩形 4"/>
          <p:cNvSpPr/>
          <p:nvPr>
            <p:custDataLst>
              <p:tags r:id="rId1"/>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文本框 4"/>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itchFamily="34" charset="-122"/>
                <a:ea typeface="微软雅黑" pitchFamily="34" charset="-122"/>
              </a:rPr>
              <a:t>7</a:t>
            </a:r>
          </a:p>
        </p:txBody>
      </p:sp>
      <p:sp>
        <p:nvSpPr>
          <p:cNvPr id="6" name="文本框 5"/>
          <p:cNvSpPr txBox="1"/>
          <p:nvPr/>
        </p:nvSpPr>
        <p:spPr>
          <a:xfrm>
            <a:off x="1426845" y="254000"/>
            <a:ext cx="282067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panose="02010609060101010101" charset="-122"/>
                <a:ea typeface="黑体" panose="02010609060101010101" charset="-122"/>
              </a:rPr>
              <a:t>课 堂 检 测 </a:t>
            </a:r>
          </a:p>
        </p:txBody>
      </p:sp>
      <p:sp>
        <p:nvSpPr>
          <p:cNvPr id="100" name="文本框 99"/>
          <p:cNvSpPr txBox="1"/>
          <p:nvPr/>
        </p:nvSpPr>
        <p:spPr>
          <a:xfrm>
            <a:off x="170815" y="1153160"/>
            <a:ext cx="12021185" cy="1076325"/>
          </a:xfrm>
          <a:prstGeom prst="rect">
            <a:avLst/>
          </a:prstGeom>
          <a:noFill/>
          <a:ln w="9525">
            <a:noFill/>
          </a:ln>
        </p:spPr>
        <p:txBody>
          <a:bodyPr wrap="square">
            <a:spAutoFit/>
          </a:bodyPr>
          <a:lstStyle/>
          <a:p>
            <a:pPr indent="266700"/>
            <a:r>
              <a:rPr lang="zh-CN" sz="3200" b="0">
                <a:latin typeface="微软雅黑" pitchFamily="34" charset="-122"/>
                <a:ea typeface="微软雅黑" pitchFamily="34" charset="-122"/>
              </a:rPr>
              <a:t>看着这种饲养小姑娘谋利的制度，</a:t>
            </a:r>
          </a:p>
          <a:p>
            <a:pPr indent="266700"/>
            <a:r>
              <a:rPr lang="zh-CN" sz="3200" b="0">
                <a:latin typeface="微软雅黑" pitchFamily="34" charset="-122"/>
                <a:ea typeface="微软雅黑" pitchFamily="34" charset="-122"/>
              </a:rPr>
              <a:t>我不禁想起孩子时候看到过的船户养墨鸭捕鱼的事了。</a:t>
            </a:r>
            <a:endParaRPr lang="zh-CN" altLang="en-US" sz="3200">
              <a:latin typeface="微软雅黑" pitchFamily="34" charset="-122"/>
              <a:ea typeface="微软雅黑" pitchFamily="34" charset="-122"/>
            </a:endParaRPr>
          </a:p>
        </p:txBody>
      </p:sp>
      <p:sp>
        <p:nvSpPr>
          <p:cNvPr id="2" name="文本框 1"/>
          <p:cNvSpPr txBox="1"/>
          <p:nvPr/>
        </p:nvSpPr>
        <p:spPr>
          <a:xfrm>
            <a:off x="170815" y="2665730"/>
            <a:ext cx="11403330" cy="1814830"/>
          </a:xfrm>
          <a:prstGeom prst="rect">
            <a:avLst/>
          </a:prstGeom>
          <a:noFill/>
          <a:ln w="9525">
            <a:noFill/>
          </a:ln>
        </p:spPr>
        <p:txBody>
          <a:bodyPr wrap="square">
            <a:spAutoFit/>
          </a:bodyPr>
          <a:lstStyle/>
          <a:p>
            <a:pPr indent="266700"/>
            <a:r>
              <a:rPr lang="zh-CN" sz="2800" b="0">
                <a:latin typeface="楷体" panose="02010609060101010101" charset="-122"/>
                <a:ea typeface="楷体" panose="02010609060101010101" charset="-122"/>
                <a:cs typeface="楷体" panose="02010609060101010101" charset="-122"/>
              </a:rPr>
              <a:t>“看着这种饲养小姑娘营利的制度”一句运用了什么修辞手法？</a:t>
            </a:r>
          </a:p>
          <a:p>
            <a:pPr indent="266700"/>
            <a:r>
              <a:rPr lang="zh-CN" sz="2800" b="0">
                <a:latin typeface="楷体" panose="02010609060101010101" charset="-122"/>
                <a:ea typeface="楷体" panose="02010609060101010101" charset="-122"/>
                <a:cs typeface="楷体" panose="02010609060101010101" charset="-122"/>
              </a:rPr>
              <a:t>第8段“……用他们多年熟练了的可以将一根稻草讲成金条的嘴巴，</a:t>
            </a:r>
          </a:p>
          <a:p>
            <a:pPr indent="266700"/>
            <a:r>
              <a:rPr lang="zh-CN" sz="2800" b="0">
                <a:latin typeface="楷体" panose="02010609060101010101" charset="-122"/>
                <a:ea typeface="楷体" panose="02010609060101010101" charset="-122"/>
                <a:cs typeface="楷体" panose="02010609060101010101" charset="-122"/>
              </a:rPr>
              <a:t>去游说那些无力‘饲养’可又不忍让他们的儿女饿死的同乡”</a:t>
            </a:r>
          </a:p>
          <a:p>
            <a:pPr indent="266700"/>
            <a:r>
              <a:rPr lang="zh-CN" sz="2800" b="0">
                <a:latin typeface="楷体" panose="02010609060101010101" charset="-122"/>
                <a:ea typeface="楷体" panose="02010609060101010101" charset="-122"/>
                <a:cs typeface="楷体" panose="02010609060101010101" charset="-122"/>
              </a:rPr>
              <a:t>这一句中也用了“饲养”一词，其作用与表达的感情有没有不同？</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千图PPT彼岸天：ID 8661124库_矩形 4"/>
          <p:cNvSpPr/>
          <p:nvPr>
            <p:custDataLst>
              <p:tags r:id="rId1"/>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文本框 4"/>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itchFamily="34" charset="-122"/>
                <a:ea typeface="微软雅黑" pitchFamily="34" charset="-122"/>
              </a:rPr>
              <a:t>8</a:t>
            </a:r>
          </a:p>
        </p:txBody>
      </p:sp>
      <p:sp>
        <p:nvSpPr>
          <p:cNvPr id="6" name="文本框 5"/>
          <p:cNvSpPr txBox="1"/>
          <p:nvPr/>
        </p:nvSpPr>
        <p:spPr>
          <a:xfrm>
            <a:off x="1426845" y="254000"/>
            <a:ext cx="282067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panose="02010609060101010101" charset="-122"/>
                <a:ea typeface="黑体" panose="02010609060101010101" charset="-122"/>
              </a:rPr>
              <a:t>课 下 作 业 </a:t>
            </a:r>
          </a:p>
        </p:txBody>
      </p:sp>
      <p:sp>
        <p:nvSpPr>
          <p:cNvPr id="2" name="文本框 1"/>
          <p:cNvSpPr txBox="1"/>
          <p:nvPr/>
        </p:nvSpPr>
        <p:spPr>
          <a:xfrm>
            <a:off x="1528445" y="1906905"/>
            <a:ext cx="8717280" cy="3044190"/>
          </a:xfrm>
          <a:prstGeom prst="rect">
            <a:avLst/>
          </a:prstGeom>
          <a:noFill/>
        </p:spPr>
        <p:txBody>
          <a:bodyPr wrap="none" rtlCol="0" anchor="ctr">
            <a:spAutoFit/>
          </a:bodyPr>
          <a:lstStyle/>
          <a:p>
            <a:pPr>
              <a:lnSpc>
                <a:spcPct val="120000"/>
              </a:lnSpc>
            </a:pPr>
            <a:r>
              <a:rPr lang="zh-CN" altLang="en-US" sz="3200" smtClean="0">
                <a:solidFill>
                  <a:schemeClr val="tx1">
                    <a:lumMod val="75000"/>
                    <a:lumOff val="25000"/>
                  </a:schemeClr>
                </a:solidFill>
                <a:latin typeface="微软雅黑" pitchFamily="34" charset="-122"/>
                <a:ea typeface="微软雅黑" pitchFamily="34" charset="-122"/>
                <a:cs typeface="微软雅黑" panose="020B0503020204020204" pitchFamily="34" charset="-122"/>
              </a:rPr>
              <a:t>回想课前提到的山西洪洞县</a:t>
            </a:r>
            <a:r>
              <a:rPr lang="en-US" altLang="zh-CN" sz="3200" smtClean="0">
                <a:solidFill>
                  <a:schemeClr val="tx1">
                    <a:lumMod val="75000"/>
                    <a:lumOff val="25000"/>
                  </a:schemeClr>
                </a:solidFill>
                <a:latin typeface="微软雅黑" pitchFamily="34" charset="-122"/>
                <a:ea typeface="微软雅黑" pitchFamily="34" charset="-122"/>
                <a:cs typeface="微软雅黑" panose="020B0503020204020204" pitchFamily="34" charset="-122"/>
              </a:rPr>
              <a:t>“</a:t>
            </a:r>
            <a:r>
              <a:rPr lang="zh-CN" altLang="en-US" sz="3200" smtClean="0">
                <a:solidFill>
                  <a:schemeClr val="tx1">
                    <a:lumMod val="75000"/>
                    <a:lumOff val="25000"/>
                  </a:schemeClr>
                </a:solidFill>
                <a:latin typeface="微软雅黑" pitchFamily="34" charset="-122"/>
                <a:ea typeface="微软雅黑" pitchFamily="34" charset="-122"/>
                <a:cs typeface="微软雅黑" panose="020B0503020204020204" pitchFamily="34" charset="-122"/>
              </a:rPr>
              <a:t>包身工</a:t>
            </a:r>
            <a:r>
              <a:rPr lang="en-US" altLang="zh-CN" sz="3200" smtClean="0">
                <a:solidFill>
                  <a:schemeClr val="tx1">
                    <a:lumMod val="75000"/>
                    <a:lumOff val="25000"/>
                  </a:schemeClr>
                </a:solidFill>
                <a:latin typeface="微软雅黑" pitchFamily="34" charset="-122"/>
                <a:ea typeface="微软雅黑" pitchFamily="34" charset="-122"/>
                <a:cs typeface="微软雅黑" panose="020B0503020204020204" pitchFamily="34" charset="-122"/>
              </a:rPr>
              <a:t>”</a:t>
            </a:r>
            <a:r>
              <a:rPr lang="zh-CN" altLang="en-US" sz="3200" smtClean="0">
                <a:solidFill>
                  <a:schemeClr val="tx1">
                    <a:lumMod val="75000"/>
                    <a:lumOff val="25000"/>
                  </a:schemeClr>
                </a:solidFill>
                <a:latin typeface="微软雅黑" pitchFamily="34" charset="-122"/>
                <a:ea typeface="微软雅黑" pitchFamily="34" charset="-122"/>
                <a:cs typeface="微软雅黑" panose="020B0503020204020204" pitchFamily="34" charset="-122"/>
              </a:rPr>
              <a:t>，思考：</a:t>
            </a:r>
          </a:p>
          <a:p>
            <a:pPr>
              <a:lnSpc>
                <a:spcPct val="120000"/>
              </a:lnSpc>
            </a:pPr>
            <a:endParaRPr lang="zh-CN" altLang="en-US" sz="3200" smtClean="0">
              <a:solidFill>
                <a:schemeClr val="tx1">
                  <a:lumMod val="75000"/>
                  <a:lumOff val="25000"/>
                </a:schemeClr>
              </a:solidFill>
              <a:latin typeface="微软雅黑" pitchFamily="34" charset="-122"/>
              <a:ea typeface="微软雅黑" pitchFamily="34" charset="-122"/>
              <a:cs typeface="微软雅黑" panose="020B0503020204020204" pitchFamily="34" charset="-122"/>
            </a:endParaRPr>
          </a:p>
          <a:p>
            <a:pPr>
              <a:lnSpc>
                <a:spcPct val="120000"/>
              </a:lnSpc>
            </a:pPr>
            <a:r>
              <a:rPr lang="zh-CN" altLang="en-US" sz="3200" smtClean="0">
                <a:solidFill>
                  <a:schemeClr val="tx1">
                    <a:lumMod val="75000"/>
                    <a:lumOff val="25000"/>
                  </a:schemeClr>
                </a:solidFill>
                <a:latin typeface="微软雅黑" pitchFamily="34" charset="-122"/>
                <a:ea typeface="微软雅黑" pitchFamily="34" charset="-122"/>
                <a:cs typeface="微软雅黑" panose="020B0503020204020204" pitchFamily="34" charset="-122"/>
              </a:rPr>
              <a:t>我们该在何处发力才能帮助这些弱势群体？</a:t>
            </a:r>
          </a:p>
          <a:p>
            <a:pPr>
              <a:lnSpc>
                <a:spcPct val="120000"/>
              </a:lnSpc>
            </a:pPr>
            <a:endParaRPr lang="zh-CN" altLang="en-US" sz="3200" smtClean="0">
              <a:solidFill>
                <a:schemeClr val="tx1">
                  <a:lumMod val="75000"/>
                  <a:lumOff val="25000"/>
                </a:schemeClr>
              </a:solidFill>
              <a:latin typeface="微软雅黑" pitchFamily="34" charset="-122"/>
              <a:ea typeface="微软雅黑" pitchFamily="34" charset="-122"/>
              <a:cs typeface="微软雅黑" panose="020B0503020204020204" pitchFamily="34" charset="-122"/>
            </a:endParaRPr>
          </a:p>
          <a:p>
            <a:pPr>
              <a:lnSpc>
                <a:spcPct val="120000"/>
              </a:lnSpc>
            </a:pPr>
            <a:r>
              <a:rPr lang="zh-CN" altLang="en-US" sz="3200" smtClean="0">
                <a:solidFill>
                  <a:schemeClr val="tx1">
                    <a:lumMod val="75000"/>
                    <a:lumOff val="25000"/>
                  </a:schemeClr>
                </a:solidFill>
                <a:latin typeface="微软雅黑" pitchFamily="34" charset="-122"/>
                <a:ea typeface="微软雅黑" pitchFamily="34" charset="-122"/>
                <a:cs typeface="微软雅黑" panose="020B0503020204020204" pitchFamily="34" charset="-122"/>
              </a:rPr>
              <a:t>写一篇文章，谈谈你的看法。（</a:t>
            </a:r>
            <a:r>
              <a:rPr lang="en-US" altLang="zh-CN" sz="3200" smtClean="0">
                <a:solidFill>
                  <a:schemeClr val="tx1">
                    <a:lumMod val="75000"/>
                    <a:lumOff val="25000"/>
                  </a:schemeClr>
                </a:solidFill>
                <a:latin typeface="微软雅黑" pitchFamily="34" charset="-122"/>
                <a:ea typeface="微软雅黑" pitchFamily="34" charset="-122"/>
                <a:cs typeface="微软雅黑" panose="020B0503020204020204" pitchFamily="34" charset="-122"/>
              </a:rPr>
              <a:t>500</a:t>
            </a:r>
            <a:r>
              <a:rPr lang="zh-CN" altLang="en-US" sz="3200" smtClean="0">
                <a:solidFill>
                  <a:schemeClr val="tx1">
                    <a:lumMod val="75000"/>
                    <a:lumOff val="25000"/>
                  </a:schemeClr>
                </a:solidFill>
                <a:latin typeface="微软雅黑" pitchFamily="34" charset="-122"/>
                <a:ea typeface="微软雅黑" pitchFamily="34" charset="-122"/>
                <a:cs typeface="微软雅黑" panose="020B0503020204020204" pitchFamily="34" charset="-122"/>
              </a:rPr>
              <a:t>字左右）</a:t>
            </a:r>
          </a:p>
        </p:txBody>
      </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5096" y="200641"/>
            <a:ext cx="11497268" cy="6501600"/>
            <a:chOff x="381303" y="238619"/>
            <a:chExt cx="11497268" cy="6501600"/>
          </a:xfrm>
        </p:grpSpPr>
        <p:pic>
          <p:nvPicPr>
            <p:cNvPr id="4" name="图片 3"/>
            <p:cNvPicPr>
              <a:picLocks noChangeAspect="1"/>
            </p:cNvPicPr>
            <p:nvPr/>
          </p:nvPicPr>
          <p:blipFill>
            <a:blip r:embed="rId5">
              <a:duotone>
                <a:prstClr val="black"/>
                <a:schemeClr val="accent2">
                  <a:tint val="45000"/>
                  <a:satMod val="400000"/>
                </a:schemeClr>
              </a:duotone>
            </a:blip>
            <a:stretch>
              <a:fillRect/>
            </a:stretch>
          </p:blipFill>
          <p:spPr>
            <a:xfrm>
              <a:off x="10613246" y="238619"/>
              <a:ext cx="1265325" cy="1243879"/>
            </a:xfrm>
            <a:prstGeom prst="rect">
              <a:avLst/>
            </a:prstGeom>
          </p:spPr>
        </p:pic>
        <p:pic>
          <p:nvPicPr>
            <p:cNvPr id="5" name="图片 4"/>
            <p:cNvPicPr>
              <a:picLocks noChangeAspect="1"/>
            </p:cNvPicPr>
            <p:nvPr/>
          </p:nvPicPr>
          <p:blipFill>
            <a:blip r:embed="rId5">
              <a:duotone>
                <a:prstClr val="black"/>
                <a:schemeClr val="accent2">
                  <a:tint val="45000"/>
                  <a:satMod val="400000"/>
                </a:schemeClr>
              </a:duotone>
            </a:blip>
            <a:stretch>
              <a:fillRect/>
            </a:stretch>
          </p:blipFill>
          <p:spPr>
            <a:xfrm rot="10800000">
              <a:off x="381303" y="5474894"/>
              <a:ext cx="1265325" cy="1243879"/>
            </a:xfrm>
            <a:prstGeom prst="rect">
              <a:avLst/>
            </a:prstGeom>
          </p:spPr>
        </p:pic>
        <p:pic>
          <p:nvPicPr>
            <p:cNvPr id="6" name="图片 5"/>
            <p:cNvPicPr>
              <a:picLocks noChangeAspect="1"/>
            </p:cNvPicPr>
            <p:nvPr/>
          </p:nvPicPr>
          <p:blipFill>
            <a:blip r:embed="rId5">
              <a:duotone>
                <a:prstClr val="black"/>
                <a:schemeClr val="accent2">
                  <a:tint val="45000"/>
                  <a:satMod val="400000"/>
                </a:schemeClr>
              </a:duotone>
            </a:blip>
            <a:stretch>
              <a:fillRect/>
            </a:stretch>
          </p:blipFill>
          <p:spPr>
            <a:xfrm rot="16200000">
              <a:off x="392026" y="249343"/>
              <a:ext cx="1265325" cy="1243879"/>
            </a:xfrm>
            <a:prstGeom prst="rect">
              <a:avLst/>
            </a:prstGeom>
          </p:spPr>
        </p:pic>
        <p:pic>
          <p:nvPicPr>
            <p:cNvPr id="7" name="图片 6"/>
            <p:cNvPicPr>
              <a:picLocks noChangeAspect="1"/>
            </p:cNvPicPr>
            <p:nvPr/>
          </p:nvPicPr>
          <p:blipFill>
            <a:blip r:embed="rId5">
              <a:duotone>
                <a:prstClr val="black"/>
                <a:schemeClr val="accent2">
                  <a:tint val="45000"/>
                  <a:satMod val="400000"/>
                </a:schemeClr>
              </a:duotone>
            </a:blip>
            <a:stretch>
              <a:fillRect/>
            </a:stretch>
          </p:blipFill>
          <p:spPr>
            <a:xfrm rot="5400000">
              <a:off x="10623969" y="5485617"/>
              <a:ext cx="1265325" cy="1243879"/>
            </a:xfrm>
            <a:prstGeom prst="rect">
              <a:avLst/>
            </a:prstGeom>
          </p:spPr>
        </p:pic>
      </p:grpSp>
      <p:sp>
        <p:nvSpPr>
          <p:cNvPr id="13" name="文本框 12"/>
          <p:cNvSpPr txBox="1"/>
          <p:nvPr/>
        </p:nvSpPr>
        <p:spPr>
          <a:xfrm>
            <a:off x="3378835" y="2446020"/>
            <a:ext cx="7332345" cy="1014730"/>
          </a:xfrm>
          <a:prstGeom prst="rect">
            <a:avLst/>
          </a:prstGeom>
          <a:noFill/>
        </p:spPr>
        <p:txBody>
          <a:bodyPr wrap="square" rtlCol="0">
            <a:spAutoFit/>
          </a:bodyPr>
          <a:lstStyle/>
          <a:p>
            <a:pPr algn="ctr"/>
            <a:r>
              <a:rPr lang="zh-CN" altLang="en-US" sz="6000">
                <a:solidFill>
                  <a:srgbClr val="257B09"/>
                </a:solidFill>
                <a:latin typeface="黑体" panose="02010609060101010101" charset="-122"/>
                <a:ea typeface="黑体" panose="02010609060101010101" charset="-122"/>
                <a:cs typeface="【嵐】芊柔体" panose="020B0604000101010104" pitchFamily="34" charset="-128"/>
              </a:rPr>
              <a:t>感 谢 您 的 观 看 ！</a:t>
            </a:r>
          </a:p>
        </p:txBody>
      </p:sp>
      <p:grpSp>
        <p:nvGrpSpPr>
          <p:cNvPr id="15" name="组合 14"/>
          <p:cNvGrpSpPr/>
          <p:nvPr/>
        </p:nvGrpSpPr>
        <p:grpSpPr>
          <a:xfrm>
            <a:off x="3600571" y="3623450"/>
            <a:ext cx="6618019" cy="107340"/>
            <a:chOff x="3128555" y="4680498"/>
            <a:chExt cx="6716485" cy="0"/>
          </a:xfrm>
        </p:grpSpPr>
        <p:cxnSp>
          <p:nvCxnSpPr>
            <p:cNvPr id="16" name="直接连接符 15"/>
            <p:cNvCxnSpPr/>
            <p:nvPr/>
          </p:nvCxnSpPr>
          <p:spPr>
            <a:xfrm>
              <a:off x="3128555" y="4680498"/>
              <a:ext cx="1393372" cy="0"/>
            </a:xfrm>
            <a:prstGeom prst="line">
              <a:avLst/>
            </a:prstGeom>
            <a:ln>
              <a:solidFill>
                <a:srgbClr val="F77368"/>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521927" y="4680498"/>
              <a:ext cx="1959428" cy="0"/>
            </a:xfrm>
            <a:prstGeom prst="line">
              <a:avLst/>
            </a:prstGeom>
            <a:ln>
              <a:solidFill>
                <a:srgbClr val="257B0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492240" y="4680498"/>
              <a:ext cx="1393372" cy="0"/>
            </a:xfrm>
            <a:prstGeom prst="line">
              <a:avLst/>
            </a:prstGeom>
            <a:ln>
              <a:solidFill>
                <a:srgbClr val="F77368"/>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885612" y="4680498"/>
              <a:ext cx="1959428" cy="0"/>
            </a:xfrm>
            <a:prstGeom prst="line">
              <a:avLst/>
            </a:prstGeom>
            <a:ln>
              <a:solidFill>
                <a:srgbClr val="257B09"/>
              </a:solidFill>
            </a:ln>
          </p:spPr>
          <p:style>
            <a:lnRef idx="1">
              <a:schemeClr val="accent1"/>
            </a:lnRef>
            <a:fillRef idx="0">
              <a:schemeClr val="accent1"/>
            </a:fillRef>
            <a:effectRef idx="0">
              <a:schemeClr val="accent1"/>
            </a:effectRef>
            <a:fontRef idx="minor">
              <a:schemeClr val="tx1"/>
            </a:fontRef>
          </p:style>
        </p:cxnSp>
      </p:grpSp>
      <p:pic>
        <p:nvPicPr>
          <p:cNvPr id="22" name="图片 21"/>
          <p:cNvPicPr>
            <a:picLocks noChangeAspect="1"/>
          </p:cNvPicPr>
          <p:nvPr/>
        </p:nvPicPr>
        <p:blipFill>
          <a:blip r:embed="rId6">
            <a:extLst>
              <a:ext uri="{28A0092B-C50C-407E-A947-70E740481C1C}">
                <a14:useLocalDpi xmlns:a14="http://schemas.microsoft.com/office/drawing/2010/main" val="0"/>
              </a:ext>
            </a:extLst>
          </a:blip>
          <a:srcRect t="41150" r="81692" b="39425"/>
          <a:stretch>
            <a:fillRect/>
          </a:stretch>
        </p:blipFill>
        <p:spPr>
          <a:xfrm>
            <a:off x="10218590" y="5464673"/>
            <a:ext cx="930240" cy="986971"/>
          </a:xfrm>
          <a:prstGeom prst="rect">
            <a:avLst/>
          </a:prstGeom>
        </p:spPr>
      </p:pic>
      <p:pic>
        <p:nvPicPr>
          <p:cNvPr id="25" name="图片 24"/>
          <p:cNvPicPr>
            <a:picLocks noChangeAspect="1"/>
          </p:cNvPicPr>
          <p:nvPr/>
        </p:nvPicPr>
        <p:blipFill>
          <a:blip r:embed="rId6">
            <a:extLst>
              <a:ext uri="{28A0092B-C50C-407E-A947-70E740481C1C}">
                <a14:useLocalDpi xmlns:a14="http://schemas.microsoft.com/office/drawing/2010/main" val="0"/>
              </a:ext>
            </a:extLst>
          </a:blip>
          <a:srcRect t="36103" r="81527" b="35178"/>
          <a:stretch>
            <a:fillRect/>
          </a:stretch>
        </p:blipFill>
        <p:spPr>
          <a:xfrm>
            <a:off x="9538287" y="823416"/>
            <a:ext cx="938600" cy="1459200"/>
          </a:xfrm>
          <a:prstGeom prst="rect">
            <a:avLst/>
          </a:prstGeom>
        </p:spPr>
      </p:pic>
      <p:pic>
        <p:nvPicPr>
          <p:cNvPr id="26" name="图片 25"/>
          <p:cNvPicPr>
            <a:picLocks noChangeAspect="1"/>
          </p:cNvPicPr>
          <p:nvPr/>
        </p:nvPicPr>
        <p:blipFill>
          <a:blip r:embed="rId6">
            <a:extLst>
              <a:ext uri="{28A0092B-C50C-407E-A947-70E740481C1C}">
                <a14:useLocalDpi xmlns:a14="http://schemas.microsoft.com/office/drawing/2010/main" val="0"/>
              </a:ext>
            </a:extLst>
          </a:blip>
          <a:srcRect l="19070" t="36103" r="56934" b="35178"/>
          <a:stretch>
            <a:fillRect/>
          </a:stretch>
        </p:blipFill>
        <p:spPr>
          <a:xfrm>
            <a:off x="3239763" y="3909513"/>
            <a:ext cx="1219200" cy="1459200"/>
          </a:xfrm>
          <a:prstGeom prst="rect">
            <a:avLst/>
          </a:prstGeom>
        </p:spPr>
      </p:pic>
      <p:pic>
        <p:nvPicPr>
          <p:cNvPr id="27" name="清新英伦 一遍果断爱上 Paradis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412413" y="-1403350"/>
            <a:ext cx="609600" cy="609600"/>
          </a:xfrm>
          <a:prstGeom prst="rect">
            <a:avLst/>
          </a:prstGeom>
        </p:spPr>
      </p:pic>
      <p:pic>
        <p:nvPicPr>
          <p:cNvPr id="28" name="New picture"/>
          <p:cNvPicPr/>
          <p:nvPr/>
        </p:nvPicPr>
        <p:blipFill>
          <a:blip r:embed="rId8"/>
          <a:stretch>
            <a:fillRect/>
          </a:stretch>
        </p:blipFill>
        <p:spPr>
          <a:xfrm>
            <a:off x="11811000" y="11734800"/>
            <a:ext cx="342900" cy="254000"/>
          </a:xfrm>
          <a:prstGeom prst="cube">
            <a:avLst/>
          </a:prstGeom>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 presetClass="mediacall" presetSubtype="0" fill="hold" nodeType="afterEffect">
                                  <p:stCondLst>
                                    <p:cond delay="0"/>
                                  </p:stCondLst>
                                  <p:childTnLst>
                                    <p:cmd type="call" cmd="playFrom(0.0)">
                                      <p:cBhvr>
                                        <p:cTn id="7" dur="1" fill="hold"/>
                                        <p:tgtEl>
                                          <p:spTgt spid="27"/>
                                        </p:tgtEl>
                                      </p:cBhvr>
                                    </p:cmd>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par>
                          <p:cTn id="11" fill="hold" nodeType="withGroup">
                            <p:stCondLst>
                              <p:cond delay="0"/>
                            </p:stCondLst>
                            <p:childTnLst>
                              <p:par>
                                <p:cTn id="12" presetID="55"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strVal val="#ppt_w*0.70"/>
                                          </p:val>
                                        </p:tav>
                                        <p:tav tm="100000">
                                          <p:val>
                                            <p:strVal val="#ppt_w"/>
                                          </p:val>
                                        </p:tav>
                                      </p:tavLst>
                                    </p:anim>
                                    <p:anim calcmode="lin" valueType="num">
                                      <p:cBhvr>
                                        <p:cTn id="15" dur="1000" fill="hold"/>
                                        <p:tgtEl>
                                          <p:spTgt spid="13"/>
                                        </p:tgtEl>
                                        <p:attrNameLst>
                                          <p:attrName>ppt_h</p:attrName>
                                        </p:attrNameLst>
                                      </p:cBhvr>
                                      <p:tavLst>
                                        <p:tav tm="0">
                                          <p:val>
                                            <p:strVal val="#ppt_h"/>
                                          </p:val>
                                        </p:tav>
                                        <p:tav tm="100000">
                                          <p:val>
                                            <p:strVal val="#ppt_h"/>
                                          </p:val>
                                        </p:tav>
                                      </p:tavLst>
                                    </p:anim>
                                    <p:animEffect transition="in" filter="fade">
                                      <p:cBhvr>
                                        <p:cTn id="16" dur="1000"/>
                                        <p:tgtEl>
                                          <p:spTgt spid="13"/>
                                        </p:tgtEl>
                                      </p:cBhvr>
                                    </p:animEffect>
                                  </p:childTnLst>
                                </p:cTn>
                              </p:par>
                            </p:childTnLst>
                          </p:cTn>
                        </p:par>
                        <p:par>
                          <p:cTn id="17" fill="hold" nodeType="withGroup">
                            <p:stCondLst>
                              <p:cond delay="1000"/>
                            </p:stCondLst>
                            <p:childTnLst>
                              <p:par>
                                <p:cTn id="18" presetID="16" presetClass="entr" presetSubtype="37" fill="hold" nodeType="afterEffect">
                                  <p:childTnLst>
                                    <p:set>
                                      <p:cBhvr>
                                        <p:cTn id="19" dur="1" fill="hold">
                                          <p:stCondLst>
                                            <p:cond delay="0"/>
                                          </p:stCondLst>
                                        </p:cTn>
                                        <p:tgtEl>
                                          <p:spTgt spid="15"/>
                                        </p:tgtEl>
                                        <p:attrNameLst>
                                          <p:attrName>style.visibility</p:attrName>
                                        </p:attrNameLst>
                                      </p:cBhvr>
                                      <p:to>
                                        <p:strVal val="visible"/>
                                      </p:to>
                                    </p:set>
                                    <p:animEffect transition="in" filter="barn(outVertical)">
                                      <p:cBhvr>
                                        <p:cTn id="20" dur="500"/>
                                        <p:tgtEl>
                                          <p:spTgt spid="15"/>
                                        </p:tgtEl>
                                      </p:cBhvr>
                                    </p:animEffect>
                                  </p:childTnLst>
                                </p:cTn>
                              </p:par>
                            </p:childTnLst>
                          </p:cTn>
                        </p:par>
                        <p:par>
                          <p:cTn id="21" fill="hold" nodeType="withGroup">
                            <p:stCondLst>
                              <p:cond delay="1500"/>
                            </p:stCondLst>
                            <p:childTnLst>
                              <p:par>
                                <p:cTn id="22" presetID="10" presetClass="entr" presetSubtype="0" fill="hold" nodeType="afterEffec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par>
                          <p:cTn id="25" fill="hold" nodeType="withGroup">
                            <p:stCondLst>
                              <p:cond delay="2000"/>
                            </p:stCondLst>
                            <p:childTnLst>
                              <p:par>
                                <p:cTn id="26" presetID="10" presetClass="entr" presetSubtype="0" fill="hold" nodeType="afterEffec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par>
                          <p:cTn id="29" fill="hold" nodeType="withGroup">
                            <p:stCondLst>
                              <p:cond delay="2500"/>
                            </p:stCondLst>
                            <p:childTnLst>
                              <p:par>
                                <p:cTn id="30" presetID="10" presetClass="entr" presetSubtype="0" fill="hold" nodeType="afterEffec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33" repeatCount="indefinite" fill="hold" display="0">
                  <p:stCondLst>
                    <p:cond delay="indefinite"/>
                  </p:stCondLst>
                  <p:endCondLst>
                    <p:cond evt="onPrev" delay="0">
                      <p:tgtEl>
                        <p:sldTgt/>
                      </p:tgtEl>
                    </p:cond>
                    <p:cond evt="onStopAudio" delay="0">
                      <p:tgtEl>
                        <p:sldTgt/>
                      </p:tgtEl>
                    </p:cond>
                  </p:endCondLst>
                </p:cTn>
                <p:tgtEl>
                  <p:spTgt spid="27"/>
                </p:tgtEl>
              </p:cMediaNode>
            </p:audio>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千图PPT彼岸天：ID 8661124库_矩形 4"/>
          <p:cNvSpPr/>
          <p:nvPr>
            <p:custDataLst>
              <p:tags r:id="rId1"/>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 name="文本框 1"/>
          <p:cNvSpPr txBox="1"/>
          <p:nvPr/>
        </p:nvSpPr>
        <p:spPr>
          <a:xfrm>
            <a:off x="1494790" y="254000"/>
            <a:ext cx="2397125"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panose="02010609060101010101" charset="-122"/>
                <a:ea typeface="黑体" panose="02010609060101010101" charset="-122"/>
              </a:rPr>
              <a:t>写 作 背 景</a:t>
            </a: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itchFamily="34" charset="-122"/>
                <a:ea typeface="微软雅黑" pitchFamily="34" charset="-122"/>
              </a:rPr>
              <a:t>2</a:t>
            </a:r>
          </a:p>
        </p:txBody>
      </p:sp>
      <p:sp>
        <p:nvSpPr>
          <p:cNvPr id="5" name="文本框 4"/>
          <p:cNvSpPr txBox="1"/>
          <p:nvPr/>
        </p:nvSpPr>
        <p:spPr>
          <a:xfrm>
            <a:off x="173355" y="972185"/>
            <a:ext cx="11562080" cy="5692775"/>
          </a:xfrm>
          <a:prstGeom prst="rect">
            <a:avLst/>
          </a:prstGeom>
          <a:noFill/>
        </p:spPr>
        <p:txBody>
          <a:bodyPr wrap="none" rtlCol="0" anchor="t">
            <a:spAutoFit/>
          </a:bodyPr>
          <a:lstStyle/>
          <a:p>
            <a:pPr fontAlgn="auto">
              <a:lnSpc>
                <a:spcPct val="100000"/>
              </a:lnSpc>
            </a:pPr>
            <a:r>
              <a:rPr lang="en-US" altLang="zh-CN" sz="2800" dirty="0">
                <a:solidFill>
                  <a:schemeClr val="tx1"/>
                </a:solidFill>
                <a:latin typeface="宋体" pitchFamily="2" charset="-122"/>
                <a:ea typeface="宋体" pitchFamily="2" charset="-122"/>
                <a:cs typeface="宋体" panose="02010600030101010101" pitchFamily="2" charset="-122"/>
                <a:sym typeface="+mn-ea"/>
              </a:rPr>
              <a:t>《</a:t>
            </a:r>
            <a:r>
              <a:rPr lang="zh-CN" altLang="en-US" sz="2800" dirty="0">
                <a:solidFill>
                  <a:schemeClr val="tx1"/>
                </a:solidFill>
                <a:latin typeface="宋体" pitchFamily="2" charset="-122"/>
                <a:ea typeface="宋体" pitchFamily="2" charset="-122"/>
                <a:cs typeface="宋体" panose="02010600030101010101" pitchFamily="2" charset="-122"/>
                <a:sym typeface="+mn-ea"/>
              </a:rPr>
              <a:t>包身工</a:t>
            </a:r>
            <a:r>
              <a:rPr lang="en-US" altLang="zh-CN" sz="2800" dirty="0">
                <a:solidFill>
                  <a:schemeClr val="tx1"/>
                </a:solidFill>
                <a:latin typeface="宋体" pitchFamily="2" charset="-122"/>
                <a:ea typeface="宋体" pitchFamily="2" charset="-122"/>
                <a:cs typeface="宋体" panose="02010600030101010101" pitchFamily="2" charset="-122"/>
                <a:sym typeface="+mn-ea"/>
              </a:rPr>
              <a:t>》</a:t>
            </a:r>
            <a:r>
              <a:rPr lang="zh-CN" altLang="en-US" sz="2800" dirty="0">
                <a:solidFill>
                  <a:schemeClr val="tx1"/>
                </a:solidFill>
                <a:latin typeface="宋体" pitchFamily="2" charset="-122"/>
                <a:ea typeface="宋体" pitchFamily="2" charset="-122"/>
                <a:cs typeface="宋体" panose="02010600030101010101" pitchFamily="2" charset="-122"/>
                <a:sym typeface="+mn-ea"/>
              </a:rPr>
              <a:t>反映的是“一</a:t>
            </a:r>
            <a:r>
              <a:rPr lang="en-US" altLang="zh-CN" sz="2800" dirty="0">
                <a:solidFill>
                  <a:schemeClr val="tx1"/>
                </a:solidFill>
                <a:latin typeface="宋体" pitchFamily="2" charset="-122"/>
                <a:ea typeface="宋体" pitchFamily="2" charset="-122"/>
                <a:cs typeface="宋体" panose="02010600030101010101" pitchFamily="2" charset="-122"/>
                <a:sym typeface="+mn-ea"/>
              </a:rPr>
              <a:t>•</a:t>
            </a:r>
            <a:r>
              <a:rPr lang="zh-CN" altLang="en-US" sz="2800" dirty="0">
                <a:solidFill>
                  <a:schemeClr val="tx1"/>
                </a:solidFill>
                <a:latin typeface="宋体" pitchFamily="2" charset="-122"/>
                <a:ea typeface="宋体" pitchFamily="2" charset="-122"/>
                <a:cs typeface="宋体" panose="02010600030101010101" pitchFamily="2" charset="-122"/>
                <a:sym typeface="+mn-ea"/>
              </a:rPr>
              <a:t>二八”前后到抗日战争前夕这一时期</a:t>
            </a:r>
          </a:p>
          <a:p>
            <a:pPr fontAlgn="auto">
              <a:lnSpc>
                <a:spcPct val="100000"/>
              </a:lnSpc>
            </a:pPr>
            <a:r>
              <a:rPr lang="zh-CN" altLang="en-US" sz="2800" dirty="0">
                <a:solidFill>
                  <a:schemeClr val="tx1"/>
                </a:solidFill>
                <a:latin typeface="宋体" pitchFamily="2" charset="-122"/>
                <a:ea typeface="宋体" pitchFamily="2" charset="-122"/>
                <a:cs typeface="宋体" panose="02010600030101010101" pitchFamily="2" charset="-122"/>
                <a:sym typeface="+mn-ea"/>
              </a:rPr>
              <a:t>国民党统治区社会的黑暗。</a:t>
            </a:r>
          </a:p>
          <a:p>
            <a:pPr fontAlgn="auto">
              <a:lnSpc>
                <a:spcPct val="100000"/>
              </a:lnSpc>
            </a:pPr>
            <a:r>
              <a:rPr lang="zh-CN" altLang="en-US" sz="2800" dirty="0">
                <a:solidFill>
                  <a:schemeClr val="tx1"/>
                </a:solidFill>
                <a:latin typeface="宋体" pitchFamily="2" charset="-122"/>
                <a:ea typeface="宋体" pitchFamily="2" charset="-122"/>
                <a:cs typeface="宋体" panose="02010600030101010101" pitchFamily="2" charset="-122"/>
                <a:sym typeface="+mn-ea"/>
              </a:rPr>
              <a:t>那时，</a:t>
            </a:r>
            <a:r>
              <a:rPr lang="zh-CN" altLang="en-US" sz="2800" dirty="0">
                <a:solidFill>
                  <a:srgbClr val="C00000"/>
                </a:solidFill>
                <a:latin typeface="宋体" pitchFamily="2" charset="-122"/>
                <a:ea typeface="宋体" pitchFamily="2" charset="-122"/>
                <a:cs typeface="宋体" panose="02010600030101010101" pitchFamily="2" charset="-122"/>
                <a:sym typeface="+mn-ea"/>
              </a:rPr>
              <a:t>中国农村在帝国主义特别是日本帝国主义的经济侵略下日益贫困</a:t>
            </a:r>
            <a:r>
              <a:rPr lang="zh-CN" altLang="en-US" sz="2800" dirty="0">
                <a:solidFill>
                  <a:schemeClr val="tx1"/>
                </a:solidFill>
                <a:latin typeface="宋体" pitchFamily="2" charset="-122"/>
                <a:ea typeface="宋体" pitchFamily="2" charset="-122"/>
                <a:cs typeface="宋体" panose="02010600030101010101" pitchFamily="2" charset="-122"/>
                <a:sym typeface="+mn-ea"/>
              </a:rPr>
              <a:t>，</a:t>
            </a:r>
          </a:p>
          <a:p>
            <a:pPr fontAlgn="auto">
              <a:lnSpc>
                <a:spcPct val="100000"/>
              </a:lnSpc>
            </a:pPr>
            <a:r>
              <a:rPr lang="zh-CN" altLang="en-US" sz="2800" dirty="0">
                <a:solidFill>
                  <a:schemeClr val="tx1"/>
                </a:solidFill>
                <a:latin typeface="宋体" pitchFamily="2" charset="-122"/>
                <a:ea typeface="宋体" pitchFamily="2" charset="-122"/>
                <a:cs typeface="宋体" panose="02010600030101010101" pitchFamily="2" charset="-122"/>
                <a:sym typeface="+mn-ea"/>
              </a:rPr>
              <a:t>东部沿海地区大批破产农民涌向城市，</a:t>
            </a:r>
          </a:p>
          <a:p>
            <a:pPr fontAlgn="auto">
              <a:lnSpc>
                <a:spcPct val="100000"/>
              </a:lnSpc>
            </a:pPr>
            <a:r>
              <a:rPr lang="zh-CN" altLang="en-US" sz="2800" dirty="0">
                <a:solidFill>
                  <a:schemeClr val="tx1"/>
                </a:solidFill>
                <a:latin typeface="宋体" pitchFamily="2" charset="-122"/>
                <a:ea typeface="宋体" pitchFamily="2" charset="-122"/>
                <a:cs typeface="宋体" panose="02010600030101010101" pitchFamily="2" charset="-122"/>
                <a:sym typeface="+mn-ea"/>
              </a:rPr>
              <a:t>又为帝国主义的经济侵略提供了廉价劳动力；</a:t>
            </a:r>
          </a:p>
          <a:p>
            <a:pPr fontAlgn="auto">
              <a:lnSpc>
                <a:spcPct val="100000"/>
              </a:lnSpc>
            </a:pPr>
            <a:r>
              <a:rPr lang="zh-CN" altLang="en-US" sz="2800" dirty="0">
                <a:solidFill>
                  <a:schemeClr val="tx1"/>
                </a:solidFill>
                <a:latin typeface="宋体" pitchFamily="2" charset="-122"/>
                <a:ea typeface="宋体" pitchFamily="2" charset="-122"/>
                <a:cs typeface="宋体" panose="02010600030101010101" pitchFamily="2" charset="-122"/>
                <a:sym typeface="+mn-ea"/>
              </a:rPr>
              <a:t>靠近上海的苏北地区，</a:t>
            </a:r>
          </a:p>
          <a:p>
            <a:pPr fontAlgn="auto">
              <a:lnSpc>
                <a:spcPct val="100000"/>
              </a:lnSpc>
            </a:pPr>
            <a:r>
              <a:rPr lang="zh-CN" altLang="en-US" sz="2800" dirty="0">
                <a:solidFill>
                  <a:schemeClr val="tx1"/>
                </a:solidFill>
                <a:latin typeface="宋体" pitchFamily="2" charset="-122"/>
                <a:ea typeface="宋体" pitchFamily="2" charset="-122"/>
                <a:cs typeface="宋体" panose="02010600030101010101" pitchFamily="2" charset="-122"/>
                <a:sym typeface="+mn-ea"/>
              </a:rPr>
              <a:t>每年都有大批无法生活的农家女子，被诱骗到上海做“包身工”。</a:t>
            </a:r>
          </a:p>
          <a:p>
            <a:pPr fontAlgn="auto">
              <a:lnSpc>
                <a:spcPct val="100000"/>
              </a:lnSpc>
            </a:pPr>
            <a:r>
              <a:rPr lang="zh-CN" altLang="en-US" sz="2800" dirty="0">
                <a:solidFill>
                  <a:schemeClr val="tx1"/>
                </a:solidFill>
                <a:latin typeface="宋体" pitchFamily="2" charset="-122"/>
                <a:ea typeface="宋体" pitchFamily="2" charset="-122"/>
                <a:cs typeface="宋体" panose="02010600030101010101" pitchFamily="2" charset="-122"/>
                <a:sym typeface="+mn-ea"/>
              </a:rPr>
              <a:t>日本帝国主义的侵略步步深入，</a:t>
            </a:r>
          </a:p>
          <a:p>
            <a:pPr fontAlgn="auto">
              <a:lnSpc>
                <a:spcPct val="100000"/>
              </a:lnSpc>
            </a:pPr>
            <a:r>
              <a:rPr lang="zh-CN" altLang="en-US" sz="2800" dirty="0">
                <a:solidFill>
                  <a:schemeClr val="tx1"/>
                </a:solidFill>
                <a:latin typeface="宋体" pitchFamily="2" charset="-122"/>
                <a:ea typeface="宋体" pitchFamily="2" charset="-122"/>
                <a:cs typeface="宋体" panose="02010600030101010101" pitchFamily="2" charset="-122"/>
                <a:sym typeface="+mn-ea"/>
              </a:rPr>
              <a:t>我国人民的抗日情绪不断高涨，上海工人运动十分活跃。</a:t>
            </a:r>
          </a:p>
          <a:p>
            <a:pPr fontAlgn="auto">
              <a:lnSpc>
                <a:spcPct val="100000"/>
              </a:lnSpc>
            </a:pPr>
            <a:r>
              <a:rPr lang="zh-CN" altLang="en-US" sz="2800" dirty="0">
                <a:solidFill>
                  <a:srgbClr val="C00000"/>
                </a:solidFill>
                <a:latin typeface="宋体" pitchFamily="2" charset="-122"/>
                <a:ea typeface="宋体" pitchFamily="2" charset="-122"/>
                <a:cs typeface="宋体" panose="02010600030101010101" pitchFamily="2" charset="-122"/>
                <a:sym typeface="+mn-ea"/>
              </a:rPr>
              <a:t>为了避免罢工的威胁，</a:t>
            </a:r>
          </a:p>
          <a:p>
            <a:pPr fontAlgn="auto">
              <a:lnSpc>
                <a:spcPct val="100000"/>
              </a:lnSpc>
            </a:pPr>
            <a:r>
              <a:rPr lang="zh-CN" altLang="en-US" sz="2800" dirty="0">
                <a:solidFill>
                  <a:srgbClr val="C00000"/>
                </a:solidFill>
                <a:latin typeface="宋体" pitchFamily="2" charset="-122"/>
                <a:ea typeface="宋体" pitchFamily="2" charset="-122"/>
                <a:cs typeface="宋体" panose="02010600030101010101" pitchFamily="2" charset="-122"/>
                <a:sym typeface="+mn-ea"/>
              </a:rPr>
              <a:t>日本资本家就大量雇佣包身工来代替普通的自由劳动者。</a:t>
            </a:r>
          </a:p>
          <a:p>
            <a:pPr fontAlgn="auto">
              <a:lnSpc>
                <a:spcPct val="100000"/>
              </a:lnSpc>
            </a:pPr>
            <a:r>
              <a:rPr lang="zh-CN" altLang="en-US" sz="2800" b="1" dirty="0">
                <a:solidFill>
                  <a:srgbClr val="FF0000"/>
                </a:solidFill>
                <a:latin typeface="宋体" pitchFamily="2" charset="-122"/>
                <a:ea typeface="宋体" pitchFamily="2" charset="-122"/>
                <a:cs typeface="宋体" panose="02010600030101010101" pitchFamily="2" charset="-122"/>
                <a:sym typeface="+mn-ea"/>
              </a:rPr>
              <a:t>这篇文章针对帝国主义这种残暴掠夺进行了有力的揭发和严厉的抨击，</a:t>
            </a:r>
          </a:p>
          <a:p>
            <a:pPr fontAlgn="auto">
              <a:lnSpc>
                <a:spcPct val="100000"/>
              </a:lnSpc>
            </a:pPr>
            <a:r>
              <a:rPr lang="zh-CN" altLang="en-US" sz="2800" b="1" dirty="0">
                <a:solidFill>
                  <a:srgbClr val="FF0000"/>
                </a:solidFill>
                <a:latin typeface="宋体" pitchFamily="2" charset="-122"/>
                <a:ea typeface="宋体" pitchFamily="2" charset="-122"/>
                <a:cs typeface="宋体" panose="02010600030101010101" pitchFamily="2" charset="-122"/>
                <a:sym typeface="+mn-ea"/>
              </a:rPr>
              <a:t>它对于动员人民起来反抗日本帝国主义起了一定的作用。</a:t>
            </a:r>
            <a:endParaRPr lang="zh-CN" altLang="en-US" sz="2800" b="1" dirty="0" smtClean="0">
              <a:solidFill>
                <a:srgbClr val="FF0000"/>
              </a:solidFill>
              <a:latin typeface="宋体" pitchFamily="2" charset="-122"/>
              <a:ea typeface="宋体" pitchFamily="2" charset="-122"/>
              <a:cs typeface="宋体" panose="02010600030101010101" pitchFamily="2"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千图PPT彼岸天：ID 8661124库_矩形 4"/>
          <p:cNvSpPr/>
          <p:nvPr>
            <p:custDataLst>
              <p:tags r:id="rId1"/>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 name="文本框 1"/>
          <p:cNvSpPr txBox="1"/>
          <p:nvPr/>
        </p:nvSpPr>
        <p:spPr>
          <a:xfrm>
            <a:off x="1494790" y="254000"/>
            <a:ext cx="2397125"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panose="02010609060101010101" charset="-122"/>
                <a:ea typeface="黑体" panose="02010609060101010101" charset="-122"/>
              </a:rPr>
              <a:t>文 体 简 介</a:t>
            </a: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itchFamily="34" charset="-122"/>
                <a:ea typeface="微软雅黑" pitchFamily="34" charset="-122"/>
              </a:rPr>
              <a:t>3</a:t>
            </a:r>
          </a:p>
        </p:txBody>
      </p:sp>
      <p:sp>
        <p:nvSpPr>
          <p:cNvPr id="5" name="文本框 4"/>
          <p:cNvSpPr txBox="1"/>
          <p:nvPr/>
        </p:nvSpPr>
        <p:spPr>
          <a:xfrm>
            <a:off x="653415" y="1103630"/>
            <a:ext cx="10495280" cy="5754370"/>
          </a:xfrm>
          <a:prstGeom prst="rect">
            <a:avLst/>
          </a:prstGeom>
          <a:noFill/>
        </p:spPr>
        <p:txBody>
          <a:bodyPr wrap="none" rtlCol="0" anchor="t">
            <a:spAutoFit/>
          </a:bodyPr>
          <a:lstStyle/>
          <a:p>
            <a:pPr algn="l" fontAlgn="auto">
              <a:lnSpc>
                <a:spcPct val="100000"/>
              </a:lnSpc>
            </a:pPr>
            <a:r>
              <a:rPr lang="zh-CN" altLang="en-US" sz="2800">
                <a:solidFill>
                  <a:schemeClr val="tx1"/>
                </a:solidFill>
                <a:effectLst/>
                <a:latin typeface="宋体" pitchFamily="2" charset="-122"/>
                <a:ea typeface="宋体" pitchFamily="2" charset="-122"/>
                <a:cs typeface="宋体" panose="02010600030101010101" pitchFamily="2" charset="-122"/>
                <a:sym typeface="+mn-ea"/>
              </a:rPr>
              <a:t>报告文学是一种采用文学手段及时反映真人真事的新闻文体，</a:t>
            </a:r>
          </a:p>
          <a:p>
            <a:pPr algn="l" fontAlgn="auto">
              <a:lnSpc>
                <a:spcPct val="100000"/>
              </a:lnSpc>
            </a:pPr>
            <a:r>
              <a:rPr lang="zh-CN" altLang="en-US" sz="2800">
                <a:solidFill>
                  <a:schemeClr val="tx1"/>
                </a:solidFill>
                <a:effectLst/>
                <a:latin typeface="宋体" pitchFamily="2" charset="-122"/>
                <a:ea typeface="宋体" pitchFamily="2" charset="-122"/>
                <a:cs typeface="宋体" panose="02010600030101010101" pitchFamily="2" charset="-122"/>
                <a:sym typeface="+mn-ea"/>
              </a:rPr>
              <a:t>是文艺性的通讯、速写、特写的总称。</a:t>
            </a:r>
          </a:p>
          <a:p>
            <a:pPr algn="l" fontAlgn="auto">
              <a:lnSpc>
                <a:spcPct val="100000"/>
              </a:lnSpc>
            </a:pPr>
            <a:r>
              <a:rPr lang="zh-CN" altLang="en-US" sz="2800">
                <a:solidFill>
                  <a:schemeClr val="tx1"/>
                </a:solidFill>
                <a:effectLst/>
                <a:latin typeface="宋体" pitchFamily="2" charset="-122"/>
                <a:ea typeface="宋体" pitchFamily="2" charset="-122"/>
                <a:cs typeface="宋体" panose="02010600030101010101" pitchFamily="2" charset="-122"/>
                <a:sym typeface="+mn-ea"/>
              </a:rPr>
              <a:t>它是在真人真事的基础上塑造艺术形象，</a:t>
            </a:r>
          </a:p>
          <a:p>
            <a:pPr algn="l" fontAlgn="auto">
              <a:lnSpc>
                <a:spcPct val="100000"/>
              </a:lnSpc>
            </a:pPr>
            <a:r>
              <a:rPr lang="zh-CN" altLang="en-US" sz="2800">
                <a:solidFill>
                  <a:schemeClr val="tx1"/>
                </a:solidFill>
                <a:effectLst/>
                <a:latin typeface="宋体" pitchFamily="2" charset="-122"/>
                <a:ea typeface="宋体" pitchFamily="2" charset="-122"/>
                <a:cs typeface="宋体" panose="02010600030101010101" pitchFamily="2" charset="-122"/>
                <a:sym typeface="+mn-ea"/>
              </a:rPr>
              <a:t>以文学手段及时反映现实生活的一种文学体裁。</a:t>
            </a:r>
          </a:p>
          <a:p>
            <a:pPr algn="l" fontAlgn="auto">
              <a:lnSpc>
                <a:spcPct val="100000"/>
              </a:lnSpc>
            </a:pPr>
            <a:r>
              <a:rPr lang="zh-CN" altLang="en-US" sz="2800">
                <a:solidFill>
                  <a:schemeClr val="tx1"/>
                </a:solidFill>
                <a:effectLst/>
                <a:latin typeface="宋体" pitchFamily="2" charset="-122"/>
                <a:ea typeface="宋体" pitchFamily="2" charset="-122"/>
                <a:cs typeface="宋体" panose="02010600030101010101" pitchFamily="2" charset="-122"/>
                <a:sym typeface="+mn-ea"/>
              </a:rPr>
              <a:t>它是一种</a:t>
            </a:r>
            <a:r>
              <a:rPr lang="zh-CN" altLang="en-US" sz="2800">
                <a:solidFill>
                  <a:srgbClr val="FF0000"/>
                </a:solidFill>
                <a:effectLst/>
                <a:latin typeface="宋体" pitchFamily="2" charset="-122"/>
                <a:ea typeface="宋体" pitchFamily="2" charset="-122"/>
                <a:cs typeface="宋体" panose="02010600030101010101" pitchFamily="2" charset="-122"/>
                <a:sym typeface="+mn-ea"/>
              </a:rPr>
              <a:t>直接取材于现实生活中具有典型意义的真人真事，</a:t>
            </a:r>
            <a:endParaRPr lang="zh-CN" altLang="en-US" sz="2800">
              <a:solidFill>
                <a:schemeClr val="tx1"/>
              </a:solidFill>
              <a:effectLst/>
              <a:latin typeface="宋体" pitchFamily="2" charset="-122"/>
              <a:ea typeface="宋体" pitchFamily="2" charset="-122"/>
              <a:cs typeface="宋体" panose="02010600030101010101" pitchFamily="2" charset="-122"/>
              <a:sym typeface="+mn-ea"/>
            </a:endParaRPr>
          </a:p>
          <a:p>
            <a:pPr algn="l" fontAlgn="auto">
              <a:lnSpc>
                <a:spcPct val="100000"/>
              </a:lnSpc>
            </a:pPr>
            <a:r>
              <a:rPr lang="zh-CN" altLang="en-US" sz="2800">
                <a:solidFill>
                  <a:srgbClr val="FF0000"/>
                </a:solidFill>
                <a:effectLst/>
                <a:latin typeface="宋体" pitchFamily="2" charset="-122"/>
                <a:ea typeface="宋体" pitchFamily="2" charset="-122"/>
                <a:cs typeface="宋体" panose="02010600030101010101" pitchFamily="2" charset="-122"/>
                <a:sym typeface="+mn-ea"/>
              </a:rPr>
              <a:t>经过适当的艺术加工，迅速地反映现实生活</a:t>
            </a:r>
            <a:r>
              <a:rPr lang="zh-CN" altLang="en-US" sz="2800">
                <a:solidFill>
                  <a:schemeClr val="tx1"/>
                </a:solidFill>
                <a:effectLst/>
                <a:latin typeface="宋体" pitchFamily="2" charset="-122"/>
                <a:ea typeface="宋体" pitchFamily="2" charset="-122"/>
                <a:cs typeface="宋体" panose="02010600030101010101" pitchFamily="2" charset="-122"/>
                <a:sym typeface="+mn-ea"/>
              </a:rPr>
              <a:t>的文学品种。</a:t>
            </a:r>
          </a:p>
          <a:p>
            <a:pPr algn="l" fontAlgn="auto">
              <a:lnSpc>
                <a:spcPct val="100000"/>
              </a:lnSpc>
            </a:pPr>
            <a:r>
              <a:rPr lang="zh-CN" altLang="en-US" sz="2800">
                <a:solidFill>
                  <a:schemeClr val="tx1"/>
                </a:solidFill>
                <a:effectLst/>
                <a:latin typeface="宋体" pitchFamily="2" charset="-122"/>
                <a:ea typeface="宋体" pitchFamily="2" charset="-122"/>
                <a:cs typeface="宋体" panose="02010600030101010101" pitchFamily="2" charset="-122"/>
                <a:sym typeface="+mn-ea"/>
              </a:rPr>
              <a:t>可以写人，可以写事，也可以写社会问题。</a:t>
            </a:r>
          </a:p>
          <a:p>
            <a:pPr algn="l" fontAlgn="auto">
              <a:lnSpc>
                <a:spcPct val="100000"/>
              </a:lnSpc>
            </a:pPr>
            <a:endParaRPr lang="zh-CN" altLang="en-US" sz="2800">
              <a:solidFill>
                <a:schemeClr val="tx1"/>
              </a:solidFill>
              <a:effectLst/>
              <a:latin typeface="宋体" pitchFamily="2" charset="-122"/>
              <a:ea typeface="宋体" pitchFamily="2" charset="-122"/>
              <a:cs typeface="宋体" panose="02010600030101010101" pitchFamily="2" charset="-122"/>
              <a:sym typeface="+mn-ea"/>
            </a:endParaRPr>
          </a:p>
          <a:p>
            <a:pPr algn="l" fontAlgn="auto">
              <a:lnSpc>
                <a:spcPct val="100000"/>
              </a:lnSpc>
            </a:pPr>
            <a:r>
              <a:rPr lang="zh-CN" altLang="en-US" sz="2800">
                <a:solidFill>
                  <a:schemeClr val="tx1"/>
                </a:solidFill>
                <a:effectLst/>
                <a:latin typeface="宋体" pitchFamily="2" charset="-122"/>
                <a:ea typeface="宋体" pitchFamily="2" charset="-122"/>
                <a:cs typeface="宋体" panose="02010600030101010101" pitchFamily="2" charset="-122"/>
                <a:sym typeface="+mn-ea"/>
              </a:rPr>
              <a:t>因为它是“报告”，就要求所反映的是真人真事；</a:t>
            </a:r>
          </a:p>
          <a:p>
            <a:pPr algn="l" fontAlgn="auto">
              <a:lnSpc>
                <a:spcPct val="100000"/>
              </a:lnSpc>
            </a:pPr>
            <a:r>
              <a:rPr lang="zh-CN" altLang="en-US" sz="2800">
                <a:solidFill>
                  <a:schemeClr val="tx1"/>
                </a:solidFill>
                <a:effectLst/>
                <a:latin typeface="宋体" pitchFamily="2" charset="-122"/>
                <a:ea typeface="宋体" pitchFamily="2" charset="-122"/>
                <a:cs typeface="宋体" panose="02010600030101010101" pitchFamily="2" charset="-122"/>
                <a:sym typeface="+mn-ea"/>
              </a:rPr>
              <a:t>又因为它是“文学”，就要求反映出来的真人真事是有典型性的，</a:t>
            </a:r>
          </a:p>
          <a:p>
            <a:pPr algn="l" fontAlgn="auto">
              <a:lnSpc>
                <a:spcPct val="100000"/>
              </a:lnSpc>
            </a:pPr>
            <a:r>
              <a:rPr lang="zh-CN" altLang="en-US" sz="2800">
                <a:solidFill>
                  <a:schemeClr val="tx1"/>
                </a:solidFill>
                <a:effectLst/>
                <a:latin typeface="宋体" pitchFamily="2" charset="-122"/>
                <a:ea typeface="宋体" pitchFamily="2" charset="-122"/>
                <a:cs typeface="宋体" panose="02010600030101010101" pitchFamily="2" charset="-122"/>
                <a:sym typeface="+mn-ea"/>
              </a:rPr>
              <a:t>允许有一定的艺术加工。</a:t>
            </a:r>
          </a:p>
          <a:p>
            <a:pPr algn="l" fontAlgn="auto">
              <a:lnSpc>
                <a:spcPct val="100000"/>
              </a:lnSpc>
            </a:pPr>
            <a:r>
              <a:rPr lang="zh-CN" altLang="en-US" sz="2800">
                <a:solidFill>
                  <a:schemeClr val="tx1"/>
                </a:solidFill>
                <a:effectLst/>
                <a:latin typeface="宋体" pitchFamily="2" charset="-122"/>
                <a:ea typeface="宋体" pitchFamily="2" charset="-122"/>
                <a:cs typeface="宋体" panose="02010600030101010101" pitchFamily="2" charset="-122"/>
                <a:sym typeface="+mn-ea"/>
              </a:rPr>
              <a:t>有时往往还要对这样的真人真事插入作者的或褒扬或抨击的评论。</a:t>
            </a:r>
          </a:p>
          <a:p>
            <a:pPr algn="l" fontAlgn="auto">
              <a:lnSpc>
                <a:spcPct val="100000"/>
              </a:lnSpc>
            </a:pPr>
            <a:r>
              <a:rPr lang="zh-CN" altLang="en-US" sz="2800" b="1">
                <a:solidFill>
                  <a:srgbClr val="FF0000"/>
                </a:solidFill>
                <a:effectLst/>
                <a:latin typeface="宋体" pitchFamily="2" charset="-122"/>
                <a:ea typeface="宋体" pitchFamily="2" charset="-122"/>
                <a:cs typeface="宋体" panose="02010600030101010101" pitchFamily="2" charset="-122"/>
                <a:sym typeface="+mn-ea"/>
              </a:rPr>
              <a:t>报告文学的特点：新闻性、文学性。</a:t>
            </a:r>
            <a:r>
              <a:rPr lang="zh-CN" altLang="en-US" sz="2800">
                <a:solidFill>
                  <a:schemeClr val="tx1"/>
                </a:solidFill>
                <a:effectLst/>
                <a:latin typeface="宋体" pitchFamily="2" charset="-122"/>
                <a:ea typeface="宋体" pitchFamily="2" charset="-122"/>
                <a:cs typeface="宋体" panose="02010600030101010101" pitchFamily="2" charset="-122"/>
                <a:sym typeface="+mn-ea"/>
              </a:rPr>
              <a:t>   </a:t>
            </a:r>
            <a:r>
              <a:rPr lang="zh-CN" altLang="en-US" sz="3200">
                <a:solidFill>
                  <a:schemeClr val="tx1"/>
                </a:solidFill>
                <a:effectLst/>
                <a:latin typeface="宋体" pitchFamily="2" charset="-122"/>
                <a:ea typeface="宋体" pitchFamily="2" charset="-122"/>
                <a:cs typeface="宋体" panose="02010600030101010101" pitchFamily="2" charset="-122"/>
                <a:sym typeface="+mn-ea"/>
              </a:rPr>
              <a:t> </a:t>
            </a:r>
            <a:r>
              <a:rPr lang="zh-CN" altLang="en-US">
                <a:effectLst/>
                <a:latin typeface="Times New Roman" pitchFamily="18" charset="0"/>
                <a:ea typeface="宋体" pitchFamily="2" charset="-122"/>
                <a:sym typeface="+mn-ea"/>
              </a:rPr>
              <a:t>  </a:t>
            </a:r>
            <a:endParaRPr lang="zh-CN" altLang="en-US" smtClean="0">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千图PPT彼岸天：ID 8661124库_矩形 4"/>
          <p:cNvSpPr/>
          <p:nvPr>
            <p:custDataLst>
              <p:tags r:id="rId1"/>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 name="文本框 1"/>
          <p:cNvSpPr txBox="1"/>
          <p:nvPr/>
        </p:nvSpPr>
        <p:spPr>
          <a:xfrm>
            <a:off x="1550035" y="254000"/>
            <a:ext cx="228600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panose="02010609060101010101" charset="-122"/>
                <a:ea typeface="黑体" panose="02010609060101010101" charset="-122"/>
              </a:rPr>
              <a:t>预 习 任 务 </a:t>
            </a: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itchFamily="34" charset="-122"/>
                <a:ea typeface="微软雅黑" pitchFamily="34" charset="-122"/>
              </a:rPr>
              <a:t>4</a:t>
            </a:r>
          </a:p>
        </p:txBody>
      </p:sp>
      <p:sp>
        <p:nvSpPr>
          <p:cNvPr id="100" name="文本框 99"/>
          <p:cNvSpPr txBox="1"/>
          <p:nvPr/>
        </p:nvSpPr>
        <p:spPr>
          <a:xfrm>
            <a:off x="505460" y="1760855"/>
            <a:ext cx="11242675" cy="3538220"/>
          </a:xfrm>
          <a:prstGeom prst="rect">
            <a:avLst/>
          </a:prstGeom>
          <a:noFill/>
          <a:ln w="9525">
            <a:noFill/>
          </a:ln>
        </p:spPr>
        <p:txBody>
          <a:bodyPr wrap="square">
            <a:spAutoFit/>
          </a:bodyPr>
          <a:lstStyle/>
          <a:p>
            <a:pPr indent="0" fontAlgn="auto"/>
            <a:r>
              <a:rPr lang="en-US" sz="3200" b="0">
                <a:latin typeface="宋体" pitchFamily="2" charset="-122"/>
                <a:ea typeface="宋体" pitchFamily="2" charset="-122"/>
                <a:cs typeface="宋体" panose="02010600030101010101" pitchFamily="2" charset="-122"/>
              </a:rPr>
              <a:t>1.</a:t>
            </a:r>
            <a:r>
              <a:rPr lang="zh-CN" sz="3200" b="0">
                <a:latin typeface="宋体" pitchFamily="2" charset="-122"/>
                <a:ea typeface="宋体" pitchFamily="2" charset="-122"/>
                <a:cs typeface="宋体" panose="02010600030101010101" pitchFamily="2" charset="-122"/>
              </a:rPr>
              <a:t>本文是以什么为线索组织材料的？写到了哪几个场景？</a:t>
            </a:r>
          </a:p>
          <a:p>
            <a:pPr indent="0" fontAlgn="auto"/>
            <a:endParaRPr lang="zh-CN" altLang="en-US" sz="3200">
              <a:latin typeface="宋体" pitchFamily="2" charset="-122"/>
              <a:ea typeface="宋体" pitchFamily="2" charset="-122"/>
              <a:cs typeface="宋体" panose="02010600030101010101" pitchFamily="2" charset="-122"/>
            </a:endParaRPr>
          </a:p>
          <a:p>
            <a:pPr indent="0" fontAlgn="auto"/>
            <a:endParaRPr lang="zh-CN" altLang="en-US" sz="3200">
              <a:latin typeface="宋体" pitchFamily="2" charset="-122"/>
              <a:ea typeface="宋体" pitchFamily="2" charset="-122"/>
              <a:cs typeface="宋体" panose="02010600030101010101" pitchFamily="2" charset="-122"/>
            </a:endParaRPr>
          </a:p>
          <a:p>
            <a:pPr indent="0" fontAlgn="auto"/>
            <a:r>
              <a:rPr lang="zh-CN" altLang="en-US" sz="3200">
                <a:latin typeface="宋体" pitchFamily="2" charset="-122"/>
                <a:ea typeface="宋体" pitchFamily="2" charset="-122"/>
                <a:cs typeface="宋体" panose="02010600030101010101" pitchFamily="2" charset="-122"/>
              </a:rPr>
              <a:t>2.文章主要从哪几个方面来介绍包身工的生活的？</a:t>
            </a:r>
          </a:p>
          <a:p>
            <a:pPr indent="0" fontAlgn="auto"/>
            <a:endParaRPr lang="zh-CN" altLang="en-US" sz="3200">
              <a:latin typeface="宋体" pitchFamily="2" charset="-122"/>
              <a:ea typeface="宋体" pitchFamily="2" charset="-122"/>
              <a:cs typeface="宋体" panose="02010600030101010101" pitchFamily="2" charset="-122"/>
            </a:endParaRPr>
          </a:p>
          <a:p>
            <a:pPr indent="0" fontAlgn="auto"/>
            <a:endParaRPr lang="zh-CN" altLang="en-US" sz="3200">
              <a:latin typeface="宋体" pitchFamily="2" charset="-122"/>
              <a:ea typeface="宋体" pitchFamily="2" charset="-122"/>
              <a:cs typeface="宋体" panose="02010600030101010101" pitchFamily="2" charset="-122"/>
            </a:endParaRPr>
          </a:p>
          <a:p>
            <a:pPr indent="0" fontAlgn="auto"/>
            <a:r>
              <a:rPr lang="en-US" altLang="zh-CN" sz="3200">
                <a:latin typeface="宋体" pitchFamily="2" charset="-122"/>
                <a:ea typeface="宋体" pitchFamily="2" charset="-122"/>
                <a:cs typeface="宋体" panose="02010600030101010101" pitchFamily="2" charset="-122"/>
              </a:rPr>
              <a:t>3.</a:t>
            </a:r>
            <a:r>
              <a:rPr lang="zh-CN" altLang="en-US" sz="3200">
                <a:latin typeface="宋体" pitchFamily="2" charset="-122"/>
                <a:ea typeface="宋体" pitchFamily="2" charset="-122"/>
                <a:cs typeface="宋体" panose="02010600030101010101" pitchFamily="2" charset="-122"/>
              </a:rPr>
              <a:t>完成表格（见下一页</a:t>
            </a:r>
            <a:r>
              <a:rPr lang="en-US" altLang="zh-CN" sz="3200">
                <a:latin typeface="宋体" pitchFamily="2" charset="-122"/>
                <a:ea typeface="宋体" pitchFamily="2" charset="-122"/>
                <a:cs typeface="宋体" panose="02010600030101010101" pitchFamily="2" charset="-122"/>
              </a:rPr>
              <a:t>PPT</a:t>
            </a:r>
            <a:r>
              <a:rPr lang="zh-CN" altLang="en-US" sz="3200">
                <a:latin typeface="宋体" pitchFamily="2" charset="-122"/>
                <a:ea typeface="宋体" pitchFamily="2" charset="-122"/>
                <a:cs typeface="宋体" panose="02010600030101010101"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千图PPT彼岸天：ID 8661124库_矩形 4"/>
          <p:cNvSpPr/>
          <p:nvPr>
            <p:custDataLst>
              <p:tags r:id="rId1"/>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 name="文本框 1"/>
          <p:cNvSpPr txBox="1"/>
          <p:nvPr/>
        </p:nvSpPr>
        <p:spPr>
          <a:xfrm>
            <a:off x="1607185" y="254000"/>
            <a:ext cx="2171065"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panose="02010609060101010101" charset="-122"/>
                <a:ea typeface="黑体" panose="02010609060101010101" charset="-122"/>
              </a:rPr>
              <a:t>预 习 任 务 </a:t>
            </a: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itchFamily="34" charset="-122"/>
                <a:ea typeface="微软雅黑" pitchFamily="34" charset="-122"/>
              </a:rPr>
              <a:t>4</a:t>
            </a:r>
          </a:p>
        </p:txBody>
      </p:sp>
      <p:sp>
        <p:nvSpPr>
          <p:cNvPr id="22530" name="文本框 17417"/>
          <p:cNvSpPr txBox="1"/>
          <p:nvPr/>
        </p:nvSpPr>
        <p:spPr>
          <a:xfrm>
            <a:off x="4518660" y="222885"/>
            <a:ext cx="7442200" cy="583565"/>
          </a:xfrm>
          <a:prstGeom prst="rect">
            <a:avLst/>
          </a:prstGeom>
          <a:noFill/>
          <a:ln w="9525">
            <a:noFill/>
          </a:ln>
        </p:spPr>
        <p:txBody>
          <a:bodyPr wrap="square" anchor="t">
            <a:spAutoFit/>
          </a:bodyPr>
          <a:lstStyle/>
          <a:p>
            <a:pPr>
              <a:spcBef>
                <a:spcPct val="50000"/>
              </a:spcBef>
            </a:pPr>
            <a:r>
              <a:rPr lang="zh-CN" altLang="en-US" sz="3200" b="1">
                <a:latin typeface="Times New Roman" pitchFamily="18" charset="0"/>
                <a:ea typeface="宋体" pitchFamily="2" charset="-122"/>
              </a:rPr>
              <a:t>筛选信息，制作“包身工信息档案卡片”</a:t>
            </a:r>
          </a:p>
        </p:txBody>
      </p:sp>
      <p:graphicFrame>
        <p:nvGraphicFramePr>
          <p:cNvPr id="17454" name="表格 17453"/>
          <p:cNvGraphicFramePr>
            <a:graphicFrameLocks noGrp="1"/>
          </p:cNvGraphicFramePr>
          <p:nvPr/>
        </p:nvGraphicFramePr>
        <p:xfrm>
          <a:off x="179705" y="1555750"/>
          <a:ext cx="11781155" cy="5069205"/>
        </p:xfrm>
        <a:graphic>
          <a:graphicData uri="http://schemas.openxmlformats.org/drawingml/2006/table">
            <a:tbl>
              <a:tblPr/>
              <a:tblGrid>
                <a:gridCol w="11781155"/>
              </a:tblGrid>
              <a:tr h="958850">
                <a:tc>
                  <a:txBody>
                    <a:bodyPr/>
                    <a:lstStyle>
                      <a:lvl1pPr marL="342900" lvl="0" indent="-342900" algn="l" defTabSz="914400" rtl="0" eaLnBrk="1" fontAlgn="base" latinLnBrk="0" hangingPunct="1">
                        <a:lnSpc>
                          <a:spcPct val="100000"/>
                        </a:lnSpc>
                        <a:spcBef>
                          <a:spcPct val="20000"/>
                        </a:spcBef>
                        <a:spcAft>
                          <a:spcPct val="0"/>
                        </a:spcAft>
                        <a:buClrTx/>
                        <a:buSzPct val="85000"/>
                        <a:buFontTx/>
                        <a:buBlip>
                          <a:blip r:embed="rId4"/>
                        </a:buBlip>
                        <a:defRPr sz="2800" u="none" kern="1200" baseline="0">
                          <a:solidFill>
                            <a:schemeClr val="tx1"/>
                          </a:solidFill>
                          <a:latin typeface="Times New Roman" pitchFamily="18"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bg2"/>
                        </a:buClr>
                        <a:buSzPct val="85000"/>
                        <a:buFont typeface="Wingdings" pitchFamily="2" charset="2"/>
                        <a:buChar char="n"/>
                        <a:defRPr sz="2400" b="0" i="0" u="none" kern="1200" baseline="0">
                          <a:solidFill>
                            <a:schemeClr val="tx1"/>
                          </a:solidFill>
                          <a:latin typeface="Times New Roman" pitchFamily="18"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2000" b="0" i="0" u="none" kern="1200" baseline="0">
                          <a:solidFill>
                            <a:schemeClr val="tx1"/>
                          </a:solidFill>
                          <a:latin typeface="Times New Roman" pitchFamily="18"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1800" b="0" i="0" u="none" kern="1200" baseline="0">
                          <a:solidFill>
                            <a:schemeClr val="tx1"/>
                          </a:solidFill>
                          <a:latin typeface="Times New Roman" pitchFamily="18"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itchFamily="18" charset="0"/>
                          <a:ea typeface="宋体" pitchFamily="2" charset="-122"/>
                        </a:defRPr>
                      </a:lvl5pPr>
                    </a:lstStyle>
                    <a:p>
                      <a:pPr marL="0" lvl="0" indent="0" algn="ctr">
                        <a:buNone/>
                      </a:pPr>
                      <a:r>
                        <a:rPr lang="zh-CN" altLang="en-US" sz="3600">
                          <a:ea typeface="隶书" pitchFamily="49" charset="-122"/>
                        </a:rPr>
                        <a:t>包身工信息档案卡片</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74700">
                <a:tc>
                  <a:txBody>
                    <a:bodyPr/>
                    <a:lstStyle>
                      <a:lvl1pPr marL="342900" lvl="0" indent="-342900" algn="l" defTabSz="914400" rtl="0" eaLnBrk="1" fontAlgn="base" latinLnBrk="0" hangingPunct="1">
                        <a:lnSpc>
                          <a:spcPct val="100000"/>
                        </a:lnSpc>
                        <a:spcBef>
                          <a:spcPct val="20000"/>
                        </a:spcBef>
                        <a:spcAft>
                          <a:spcPct val="0"/>
                        </a:spcAft>
                        <a:buClrTx/>
                        <a:buSzPct val="85000"/>
                        <a:buFontTx/>
                        <a:buBlip>
                          <a:blip r:embed="rId4"/>
                        </a:buBlip>
                        <a:defRPr sz="2800" u="none" kern="1200" baseline="0">
                          <a:solidFill>
                            <a:schemeClr val="tx1"/>
                          </a:solidFill>
                          <a:latin typeface="Times New Roman" pitchFamily="18"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bg2"/>
                        </a:buClr>
                        <a:buSzPct val="85000"/>
                        <a:buFont typeface="Wingdings" pitchFamily="2" charset="2"/>
                        <a:buChar char="n"/>
                        <a:defRPr sz="2400" b="0" i="0" u="none" kern="1200" baseline="0">
                          <a:solidFill>
                            <a:schemeClr val="tx1"/>
                          </a:solidFill>
                          <a:latin typeface="Times New Roman" pitchFamily="18"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2000" b="0" i="0" u="none" kern="1200" baseline="0">
                          <a:solidFill>
                            <a:schemeClr val="tx1"/>
                          </a:solidFill>
                          <a:latin typeface="Times New Roman" pitchFamily="18"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1800" b="0" i="0" u="none" kern="1200" baseline="0">
                          <a:solidFill>
                            <a:schemeClr val="tx1"/>
                          </a:solidFill>
                          <a:latin typeface="Times New Roman" pitchFamily="18"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itchFamily="18" charset="0"/>
                          <a:ea typeface="宋体" pitchFamily="2" charset="-122"/>
                        </a:defRPr>
                      </a:lvl5pPr>
                    </a:lstStyle>
                    <a:p>
                      <a:pPr marL="0" lvl="0" indent="0">
                        <a:buNone/>
                      </a:pPr>
                      <a:r>
                        <a:rPr lang="zh-CN" altLang="en-US" b="1"/>
                        <a:t>年龄：                  性别：             绰号：</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75335">
                <a:tc>
                  <a:txBody>
                    <a:bodyPr/>
                    <a:lstStyle>
                      <a:lvl1pPr marL="342900" lvl="0" indent="-342900" algn="l" defTabSz="914400" rtl="0" eaLnBrk="1" fontAlgn="base" latinLnBrk="0" hangingPunct="1">
                        <a:lnSpc>
                          <a:spcPct val="100000"/>
                        </a:lnSpc>
                        <a:spcBef>
                          <a:spcPct val="20000"/>
                        </a:spcBef>
                        <a:spcAft>
                          <a:spcPct val="0"/>
                        </a:spcAft>
                        <a:buClrTx/>
                        <a:buSzPct val="85000"/>
                        <a:buFontTx/>
                        <a:buBlip>
                          <a:blip r:embed="rId4"/>
                        </a:buBlip>
                        <a:defRPr sz="2800" u="none" kern="1200" baseline="0">
                          <a:solidFill>
                            <a:schemeClr val="tx1"/>
                          </a:solidFill>
                          <a:latin typeface="Times New Roman" pitchFamily="18"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bg2"/>
                        </a:buClr>
                        <a:buSzPct val="85000"/>
                        <a:buFont typeface="Wingdings" pitchFamily="2" charset="2"/>
                        <a:buChar char="n"/>
                        <a:defRPr sz="2400" b="0" i="0" u="none" kern="1200" baseline="0">
                          <a:solidFill>
                            <a:schemeClr val="tx1"/>
                          </a:solidFill>
                          <a:latin typeface="Times New Roman" pitchFamily="18"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2000" b="0" i="0" u="none" kern="1200" baseline="0">
                          <a:solidFill>
                            <a:schemeClr val="tx1"/>
                          </a:solidFill>
                          <a:latin typeface="Times New Roman" pitchFamily="18"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1800" b="0" i="0" u="none" kern="1200" baseline="0">
                          <a:solidFill>
                            <a:schemeClr val="tx1"/>
                          </a:solidFill>
                          <a:latin typeface="Times New Roman" pitchFamily="18"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itchFamily="18" charset="0"/>
                          <a:ea typeface="宋体" pitchFamily="2" charset="-122"/>
                        </a:defRPr>
                      </a:lvl5pPr>
                    </a:lstStyle>
                    <a:p>
                      <a:pPr marL="0" lvl="0" indent="0">
                        <a:buNone/>
                      </a:pPr>
                      <a:r>
                        <a:rPr lang="zh-CN" altLang="en-US" b="1"/>
                        <a:t>工作单位：                        工作时间：</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36295">
                <a:tc>
                  <a:txBody>
                    <a:bodyPr/>
                    <a:lstStyle>
                      <a:lvl1pPr marL="342900" lvl="0" indent="-342900" algn="l" defTabSz="914400" rtl="0" eaLnBrk="1" fontAlgn="base" latinLnBrk="0" hangingPunct="1">
                        <a:lnSpc>
                          <a:spcPct val="100000"/>
                        </a:lnSpc>
                        <a:spcBef>
                          <a:spcPct val="20000"/>
                        </a:spcBef>
                        <a:spcAft>
                          <a:spcPct val="0"/>
                        </a:spcAft>
                        <a:buClrTx/>
                        <a:buSzPct val="85000"/>
                        <a:buFontTx/>
                        <a:buBlip>
                          <a:blip r:embed="rId4"/>
                        </a:buBlip>
                        <a:defRPr sz="2800" u="none" kern="1200" baseline="0">
                          <a:solidFill>
                            <a:schemeClr val="tx1"/>
                          </a:solidFill>
                          <a:latin typeface="Times New Roman" pitchFamily="18"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bg2"/>
                        </a:buClr>
                        <a:buSzPct val="85000"/>
                        <a:buFont typeface="Wingdings" pitchFamily="2" charset="2"/>
                        <a:buChar char="n"/>
                        <a:defRPr sz="2400" b="0" i="0" u="none" kern="1200" baseline="0">
                          <a:solidFill>
                            <a:schemeClr val="tx1"/>
                          </a:solidFill>
                          <a:latin typeface="Times New Roman" pitchFamily="18"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2000" b="0" i="0" u="none" kern="1200" baseline="0">
                          <a:solidFill>
                            <a:schemeClr val="tx1"/>
                          </a:solidFill>
                          <a:latin typeface="Times New Roman" pitchFamily="18"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1800" b="0" i="0" u="none" kern="1200" baseline="0">
                          <a:solidFill>
                            <a:schemeClr val="tx1"/>
                          </a:solidFill>
                          <a:latin typeface="Times New Roman" pitchFamily="18"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itchFamily="18" charset="0"/>
                          <a:ea typeface="宋体" pitchFamily="2" charset="-122"/>
                        </a:defRPr>
                      </a:lvl5pPr>
                    </a:lstStyle>
                    <a:p>
                      <a:pPr marL="0" lvl="0" indent="0">
                        <a:buNone/>
                      </a:pPr>
                      <a:r>
                        <a:rPr lang="zh-CN" altLang="en-US" b="1"/>
                        <a:t>居住条件：                         饮食条件：</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74700">
                <a:tc>
                  <a:txBody>
                    <a:bodyPr/>
                    <a:lstStyle>
                      <a:lvl1pPr marL="342900" lvl="0" indent="-342900" algn="l" defTabSz="914400" rtl="0" eaLnBrk="1" fontAlgn="base" latinLnBrk="0" hangingPunct="1">
                        <a:lnSpc>
                          <a:spcPct val="100000"/>
                        </a:lnSpc>
                        <a:spcBef>
                          <a:spcPct val="20000"/>
                        </a:spcBef>
                        <a:spcAft>
                          <a:spcPct val="0"/>
                        </a:spcAft>
                        <a:buClrTx/>
                        <a:buSzPct val="85000"/>
                        <a:buFontTx/>
                        <a:buBlip>
                          <a:blip r:embed="rId4"/>
                        </a:buBlip>
                        <a:defRPr sz="2800" u="none" kern="1200" baseline="0">
                          <a:solidFill>
                            <a:schemeClr val="tx1"/>
                          </a:solidFill>
                          <a:latin typeface="Times New Roman" pitchFamily="18"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bg2"/>
                        </a:buClr>
                        <a:buSzPct val="85000"/>
                        <a:buFont typeface="Wingdings" pitchFamily="2" charset="2"/>
                        <a:buChar char="n"/>
                        <a:defRPr sz="2400" b="0" i="0" u="none" kern="1200" baseline="0">
                          <a:solidFill>
                            <a:schemeClr val="tx1"/>
                          </a:solidFill>
                          <a:latin typeface="Times New Roman" pitchFamily="18"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2000" b="0" i="0" u="none" kern="1200" baseline="0">
                          <a:solidFill>
                            <a:schemeClr val="tx1"/>
                          </a:solidFill>
                          <a:latin typeface="Times New Roman" pitchFamily="18"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1800" b="0" i="0" u="none" kern="1200" baseline="0">
                          <a:solidFill>
                            <a:schemeClr val="tx1"/>
                          </a:solidFill>
                          <a:latin typeface="Times New Roman" pitchFamily="18"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itchFamily="18" charset="0"/>
                          <a:ea typeface="宋体" pitchFamily="2" charset="-122"/>
                        </a:defRPr>
                      </a:lvl5pPr>
                    </a:lstStyle>
                    <a:p>
                      <a:pPr marL="0" lvl="0" indent="0">
                        <a:buNone/>
                      </a:pPr>
                      <a:r>
                        <a:rPr lang="zh-CN" altLang="en-US" b="1"/>
                        <a:t>工作环境：                        劳动待遇：</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49325">
                <a:tc>
                  <a:txBody>
                    <a:bodyPr/>
                    <a:lstStyle>
                      <a:lvl1pPr marL="342900" lvl="0" indent="-342900" algn="l" defTabSz="914400" rtl="0" eaLnBrk="1" fontAlgn="base" latinLnBrk="0" hangingPunct="1">
                        <a:lnSpc>
                          <a:spcPct val="100000"/>
                        </a:lnSpc>
                        <a:spcBef>
                          <a:spcPct val="20000"/>
                        </a:spcBef>
                        <a:spcAft>
                          <a:spcPct val="0"/>
                        </a:spcAft>
                        <a:buClrTx/>
                        <a:buSzPct val="85000"/>
                        <a:buFontTx/>
                        <a:buBlip>
                          <a:blip r:embed="rId4"/>
                        </a:buBlip>
                        <a:defRPr sz="2800" u="none" kern="1200" baseline="0">
                          <a:solidFill>
                            <a:schemeClr val="tx1"/>
                          </a:solidFill>
                          <a:latin typeface="Times New Roman" pitchFamily="18"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bg2"/>
                        </a:buClr>
                        <a:buSzPct val="85000"/>
                        <a:buFont typeface="Wingdings" pitchFamily="2" charset="2"/>
                        <a:buChar char="n"/>
                        <a:defRPr sz="2400" b="0" i="0" u="none" kern="1200" baseline="0">
                          <a:solidFill>
                            <a:schemeClr val="tx1"/>
                          </a:solidFill>
                          <a:latin typeface="Times New Roman" pitchFamily="18"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2000" b="0" i="0" u="none" kern="1200" baseline="0">
                          <a:solidFill>
                            <a:schemeClr val="tx1"/>
                          </a:solidFill>
                          <a:latin typeface="Times New Roman" pitchFamily="18"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ClrTx/>
                        <a:buSzPct val="85000"/>
                        <a:buFont typeface="Wingdings" pitchFamily="2" charset="2"/>
                        <a:buChar char="n"/>
                        <a:defRPr sz="1800" b="0" i="0" u="none" kern="1200" baseline="0">
                          <a:solidFill>
                            <a:schemeClr val="tx1"/>
                          </a:solidFill>
                          <a:latin typeface="Times New Roman" pitchFamily="18"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itchFamily="18" charset="0"/>
                          <a:ea typeface="宋体" pitchFamily="2" charset="-122"/>
                        </a:defRPr>
                      </a:lvl5pPr>
                    </a:lstStyle>
                    <a:p>
                      <a:pPr marL="0" lvl="0" indent="0">
                        <a:buNone/>
                      </a:pPr>
                      <a:r>
                        <a:rPr lang="zh-CN" altLang="en-US" b="1"/>
                        <a:t>来历（身份）：</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5096" y="200641"/>
            <a:ext cx="11497268" cy="6501600"/>
            <a:chOff x="381303" y="238619"/>
            <a:chExt cx="11497268" cy="6501600"/>
          </a:xfrm>
        </p:grpSpPr>
        <p:pic>
          <p:nvPicPr>
            <p:cNvPr id="4" name="图片 3"/>
            <p:cNvPicPr>
              <a:picLocks noChangeAspect="1"/>
            </p:cNvPicPr>
            <p:nvPr/>
          </p:nvPicPr>
          <p:blipFill>
            <a:blip r:embed="rId5">
              <a:duotone>
                <a:prstClr val="black"/>
                <a:schemeClr val="accent2">
                  <a:tint val="45000"/>
                  <a:satMod val="400000"/>
                </a:schemeClr>
              </a:duotone>
            </a:blip>
            <a:stretch>
              <a:fillRect/>
            </a:stretch>
          </p:blipFill>
          <p:spPr>
            <a:xfrm>
              <a:off x="10613246" y="238619"/>
              <a:ext cx="1265325" cy="1243879"/>
            </a:xfrm>
            <a:prstGeom prst="rect">
              <a:avLst/>
            </a:prstGeom>
          </p:spPr>
        </p:pic>
        <p:pic>
          <p:nvPicPr>
            <p:cNvPr id="5" name="图片 4"/>
            <p:cNvPicPr>
              <a:picLocks noChangeAspect="1"/>
            </p:cNvPicPr>
            <p:nvPr/>
          </p:nvPicPr>
          <p:blipFill>
            <a:blip r:embed="rId5">
              <a:duotone>
                <a:prstClr val="black"/>
                <a:schemeClr val="accent2">
                  <a:tint val="45000"/>
                  <a:satMod val="400000"/>
                </a:schemeClr>
              </a:duotone>
            </a:blip>
            <a:stretch>
              <a:fillRect/>
            </a:stretch>
          </p:blipFill>
          <p:spPr>
            <a:xfrm rot="10800000">
              <a:off x="381303" y="5474894"/>
              <a:ext cx="1265325" cy="1243879"/>
            </a:xfrm>
            <a:prstGeom prst="rect">
              <a:avLst/>
            </a:prstGeom>
          </p:spPr>
        </p:pic>
        <p:pic>
          <p:nvPicPr>
            <p:cNvPr id="6" name="图片 5"/>
            <p:cNvPicPr>
              <a:picLocks noChangeAspect="1"/>
            </p:cNvPicPr>
            <p:nvPr/>
          </p:nvPicPr>
          <p:blipFill>
            <a:blip r:embed="rId5">
              <a:duotone>
                <a:prstClr val="black"/>
                <a:schemeClr val="accent2">
                  <a:tint val="45000"/>
                  <a:satMod val="400000"/>
                </a:schemeClr>
              </a:duotone>
            </a:blip>
            <a:stretch>
              <a:fillRect/>
            </a:stretch>
          </p:blipFill>
          <p:spPr>
            <a:xfrm rot="16200000">
              <a:off x="392026" y="249343"/>
              <a:ext cx="1265325" cy="1243879"/>
            </a:xfrm>
            <a:prstGeom prst="rect">
              <a:avLst/>
            </a:prstGeom>
          </p:spPr>
        </p:pic>
        <p:pic>
          <p:nvPicPr>
            <p:cNvPr id="7" name="图片 6"/>
            <p:cNvPicPr>
              <a:picLocks noChangeAspect="1"/>
            </p:cNvPicPr>
            <p:nvPr/>
          </p:nvPicPr>
          <p:blipFill>
            <a:blip r:embed="rId5">
              <a:duotone>
                <a:prstClr val="black"/>
                <a:schemeClr val="accent2">
                  <a:tint val="45000"/>
                  <a:satMod val="400000"/>
                </a:schemeClr>
              </a:duotone>
            </a:blip>
            <a:stretch>
              <a:fillRect/>
            </a:stretch>
          </p:blipFill>
          <p:spPr>
            <a:xfrm rot="5400000">
              <a:off x="10623969" y="5485617"/>
              <a:ext cx="1265325" cy="1243879"/>
            </a:xfrm>
            <a:prstGeom prst="rect">
              <a:avLst/>
            </a:prstGeom>
          </p:spPr>
        </p:pic>
      </p:grpSp>
      <p:pic>
        <p:nvPicPr>
          <p:cNvPr id="22" name="图片 21"/>
          <p:cNvPicPr>
            <a:picLocks noChangeAspect="1"/>
          </p:cNvPicPr>
          <p:nvPr/>
        </p:nvPicPr>
        <p:blipFill>
          <a:blip r:embed="rId6">
            <a:extLst>
              <a:ext uri="{28A0092B-C50C-407E-A947-70E740481C1C}">
                <a14:useLocalDpi xmlns:a14="http://schemas.microsoft.com/office/drawing/2010/main" val="0"/>
              </a:ext>
            </a:extLst>
          </a:blip>
          <a:srcRect t="41150" r="81692" b="39425"/>
          <a:stretch>
            <a:fillRect/>
          </a:stretch>
        </p:blipFill>
        <p:spPr>
          <a:xfrm>
            <a:off x="10218590" y="5464673"/>
            <a:ext cx="930240" cy="986971"/>
          </a:xfrm>
          <a:prstGeom prst="rect">
            <a:avLst/>
          </a:prstGeom>
        </p:spPr>
      </p:pic>
      <p:pic>
        <p:nvPicPr>
          <p:cNvPr id="25" name="图片 24"/>
          <p:cNvPicPr>
            <a:picLocks noChangeAspect="1"/>
          </p:cNvPicPr>
          <p:nvPr/>
        </p:nvPicPr>
        <p:blipFill>
          <a:blip r:embed="rId6">
            <a:extLst>
              <a:ext uri="{28A0092B-C50C-407E-A947-70E740481C1C}">
                <a14:useLocalDpi xmlns:a14="http://schemas.microsoft.com/office/drawing/2010/main" val="0"/>
              </a:ext>
            </a:extLst>
          </a:blip>
          <a:srcRect t="36103" r="81527" b="35178"/>
          <a:stretch>
            <a:fillRect/>
          </a:stretch>
        </p:blipFill>
        <p:spPr>
          <a:xfrm>
            <a:off x="9538287" y="823416"/>
            <a:ext cx="938600" cy="1459200"/>
          </a:xfrm>
          <a:prstGeom prst="rect">
            <a:avLst/>
          </a:prstGeom>
        </p:spPr>
      </p:pic>
      <p:pic>
        <p:nvPicPr>
          <p:cNvPr id="27" name="清新英伦 一遍果断爱上 Paradis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412413" y="-1403350"/>
            <a:ext cx="609600" cy="609600"/>
          </a:xfrm>
          <a:prstGeom prst="rect">
            <a:avLst/>
          </a:prstGeom>
        </p:spPr>
      </p:pic>
      <p:sp>
        <p:nvSpPr>
          <p:cNvPr id="2" name="矩形 1"/>
          <p:cNvSpPr/>
          <p:nvPr/>
        </p:nvSpPr>
        <p:spPr>
          <a:xfrm>
            <a:off x="1429385" y="2282825"/>
            <a:ext cx="9332595" cy="2430145"/>
          </a:xfrm>
          <a:prstGeom prst="rect">
            <a:avLst/>
          </a:prstGeom>
          <a:noFill/>
          <a:ln>
            <a:noFill/>
          </a:ln>
        </p:spPr>
        <p:txBody>
          <a:bodyPr wrap="squar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cs typeface="仿宋" panose="02010609060101010101" charset="-122"/>
              </a:rPr>
              <a:t>包  身  工</a:t>
            </a:r>
          </a:p>
          <a:p>
            <a:pPr algn="ctr"/>
            <a:r>
              <a:rPr lang="en-US" altLang="zh-CN" sz="40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cs typeface="仿宋" panose="02010609060101010101" charset="-122"/>
              </a:rPr>
              <a:t> </a:t>
            </a:r>
          </a:p>
          <a:p>
            <a:pPr algn="r"/>
            <a:r>
              <a:rPr lang="en-US" altLang="zh-CN" sz="40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cs typeface="仿宋" panose="02010609060101010101" charset="-122"/>
              </a:rPr>
              <a:t>    ——</a:t>
            </a:r>
            <a:r>
              <a:rPr lang="zh-CN" altLang="en-US" sz="40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cs typeface="仿宋" panose="02010609060101010101" charset="-122"/>
              </a:rPr>
              <a:t>夏衍</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 presetClass="mediacall" presetSubtype="0" fill="hold" nodeType="afterEffect">
                                  <p:stCondLst>
                                    <p:cond delay="0"/>
                                  </p:stCondLst>
                                  <p:childTnLst>
                                    <p:cmd type="call" cmd="playFrom(0.0)">
                                      <p:cBhvr>
                                        <p:cTn id="7" dur="1" fill="hold"/>
                                        <p:tgtEl>
                                          <p:spTgt spid="27"/>
                                        </p:tgtEl>
                                      </p:cBhvr>
                                    </p:cmd>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par>
                          <p:cTn id="11" fill="hold" nodeType="withGroup">
                            <p:stCondLst>
                              <p:cond delay="0"/>
                            </p:stCondLst>
                            <p:childTnLst>
                              <p:par>
                                <p:cTn id="12" presetID="10" presetClass="entr" presetSubtype="0" fill="hold"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childTnLst>
                          </p:cTn>
                        </p:par>
                        <p:par>
                          <p:cTn id="15" fill="hold" nodeType="withGroup">
                            <p:stCondLst>
                              <p:cond delay="500"/>
                            </p:stCondLst>
                            <p:childTnLst>
                              <p:par>
                                <p:cTn id="16" presetID="10" presetClass="entr" presetSubtype="0" fill="hold" nodeType="afterEffec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9" repeatCount="indefinite" fill="hold" display="0">
                  <p:stCondLst>
                    <p:cond delay="indefinite"/>
                  </p:stCondLst>
                  <p:endCondLst>
                    <p:cond evt="onPrev" delay="0">
                      <p:tgtEl>
                        <p:sldTgt/>
                      </p:tgtEl>
                    </p:cond>
                    <p:cond evt="onStopAudio" delay="0">
                      <p:tgtEl>
                        <p:sldTgt/>
                      </p:tgtEl>
                    </p:cond>
                  </p:endCondLst>
                </p:cTn>
                <p:tgtEl>
                  <p:spTgt spid="2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图片 33793" descr="A1071042836_19428"/>
          <p:cNvPicPr>
            <a:picLocks noChangeAspect="1"/>
          </p:cNvPicPr>
          <p:nvPr/>
        </p:nvPicPr>
        <p:blipFill>
          <a:blip r:embed="rId2"/>
          <a:stretch>
            <a:fillRect/>
          </a:stretch>
        </p:blipFill>
        <p:spPr>
          <a:xfrm>
            <a:off x="0" y="0"/>
            <a:ext cx="12192635" cy="6858000"/>
          </a:xfrm>
          <a:prstGeom prst="rect">
            <a:avLst/>
          </a:prstGeom>
          <a:noFill/>
          <a:ln w="9525">
            <a:noFill/>
          </a:ln>
        </p:spPr>
      </p:pic>
      <p:sp>
        <p:nvSpPr>
          <p:cNvPr id="2" name="矩形 33794"/>
          <p:cNvSpPr/>
          <p:nvPr/>
        </p:nvSpPr>
        <p:spPr>
          <a:xfrm>
            <a:off x="93980" y="95250"/>
            <a:ext cx="4563110" cy="3046095"/>
          </a:xfrm>
          <a:prstGeom prst="rect">
            <a:avLst/>
          </a:prstGeom>
          <a:noFill/>
          <a:ln w="9525">
            <a:noFill/>
          </a:ln>
        </p:spPr>
        <p:txBody>
          <a:bodyPr wrap="square" anchor="t">
            <a:spAutoFit/>
          </a:bodyPr>
          <a:lstStyle/>
          <a:p>
            <a:pPr fontAlgn="auto"/>
            <a:r>
              <a:rPr lang="zh-CN" altLang="en-US" sz="3200">
                <a:solidFill>
                  <a:srgbClr val="FF0000"/>
                </a:solidFill>
                <a:latin typeface="楷体" panose="02010609060101010101" charset="-122"/>
                <a:ea typeface="楷体" panose="02010609060101010101" charset="-122"/>
                <a:cs typeface="楷体" panose="02010609060101010101" charset="-122"/>
              </a:rPr>
              <a:t>王致中</a:t>
            </a:r>
            <a:r>
              <a:rPr lang="en-US" altLang="zh-CN" sz="3200">
                <a:solidFill>
                  <a:srgbClr val="FF0000"/>
                </a:solidFill>
                <a:latin typeface="楷体" panose="02010609060101010101" charset="-122"/>
                <a:ea typeface="楷体" panose="02010609060101010101" charset="-122"/>
                <a:cs typeface="楷体" panose="02010609060101010101" charset="-122"/>
              </a:rPr>
              <a:t>17</a:t>
            </a:r>
            <a:r>
              <a:rPr lang="zh-CN" altLang="en-US" sz="3200">
                <a:solidFill>
                  <a:srgbClr val="FF0000"/>
                </a:solidFill>
                <a:latin typeface="楷体" panose="02010609060101010101" charset="-122"/>
                <a:ea typeface="楷体" panose="02010609060101010101" charset="-122"/>
                <a:cs typeface="楷体" panose="02010609060101010101" charset="-122"/>
              </a:rPr>
              <a:t>岁</a:t>
            </a:r>
            <a:r>
              <a:rPr lang="en-US" altLang="zh-CN" sz="3200">
                <a:solidFill>
                  <a:srgbClr val="FF0000"/>
                </a:solidFill>
                <a:latin typeface="楷体" panose="02010609060101010101" charset="-122"/>
                <a:ea typeface="楷体" panose="02010609060101010101" charset="-122"/>
                <a:cs typeface="楷体" panose="02010609060101010101" charset="-122"/>
              </a:rPr>
              <a:t>, </a:t>
            </a:r>
            <a:r>
              <a:rPr lang="zh-CN" altLang="en-US" sz="3200">
                <a:solidFill>
                  <a:srgbClr val="FF0000"/>
                </a:solidFill>
                <a:latin typeface="楷体" panose="02010609060101010101" charset="-122"/>
                <a:ea typeface="楷体" panose="02010609060101010101" charset="-122"/>
                <a:cs typeface="楷体" panose="02010609060101010101" charset="-122"/>
              </a:rPr>
              <a:t>在贵州。</a:t>
            </a:r>
          </a:p>
          <a:p>
            <a:pPr fontAlgn="auto"/>
            <a:r>
              <a:rPr lang="zh-CN" altLang="en-US" sz="3200">
                <a:solidFill>
                  <a:srgbClr val="FF0000"/>
                </a:solidFill>
                <a:latin typeface="楷体" panose="02010609060101010101" charset="-122"/>
                <a:ea typeface="楷体" panose="02010609060101010101" charset="-122"/>
                <a:cs typeface="楷体" panose="02010609060101010101" charset="-122"/>
              </a:rPr>
              <a:t>以背煤为生。</a:t>
            </a:r>
          </a:p>
          <a:p>
            <a:pPr fontAlgn="auto"/>
            <a:r>
              <a:rPr lang="zh-CN" altLang="en-US" sz="3200">
                <a:solidFill>
                  <a:srgbClr val="FF0000"/>
                </a:solidFill>
                <a:latin typeface="楷体" panose="02010609060101010101" charset="-122"/>
                <a:ea typeface="楷体" panose="02010609060101010101" charset="-122"/>
                <a:cs typeface="楷体" panose="02010609060101010101" charset="-122"/>
              </a:rPr>
              <a:t>一筐煤</a:t>
            </a:r>
            <a:r>
              <a:rPr lang="en-US" altLang="zh-CN" sz="3200">
                <a:solidFill>
                  <a:srgbClr val="FF0000"/>
                </a:solidFill>
                <a:latin typeface="楷体" panose="02010609060101010101" charset="-122"/>
                <a:ea typeface="楷体" panose="02010609060101010101" charset="-122"/>
                <a:cs typeface="楷体" panose="02010609060101010101" charset="-122"/>
              </a:rPr>
              <a:t>40</a:t>
            </a:r>
            <a:r>
              <a:rPr lang="zh-CN" altLang="en-US" sz="3200">
                <a:solidFill>
                  <a:srgbClr val="FF0000"/>
                </a:solidFill>
                <a:latin typeface="楷体" panose="02010609060101010101" charset="-122"/>
                <a:ea typeface="楷体" panose="02010609060101010101" charset="-122"/>
                <a:cs typeface="楷体" panose="02010609060101010101" charset="-122"/>
              </a:rPr>
              <a:t>公斤，</a:t>
            </a:r>
          </a:p>
          <a:p>
            <a:pPr fontAlgn="auto"/>
            <a:r>
              <a:rPr lang="zh-CN" altLang="en-US" sz="3200">
                <a:solidFill>
                  <a:srgbClr val="FF0000"/>
                </a:solidFill>
                <a:latin typeface="楷体" panose="02010609060101010101" charset="-122"/>
                <a:ea typeface="楷体" panose="02010609060101010101" charset="-122"/>
                <a:cs typeface="楷体" panose="02010609060101010101" charset="-122"/>
              </a:rPr>
              <a:t>从煤坑向上爬</a:t>
            </a:r>
            <a:r>
              <a:rPr lang="en-US" altLang="zh-CN" sz="3200">
                <a:solidFill>
                  <a:srgbClr val="FF0000"/>
                </a:solidFill>
                <a:latin typeface="楷体" panose="02010609060101010101" charset="-122"/>
                <a:ea typeface="楷体" panose="02010609060101010101" charset="-122"/>
                <a:cs typeface="楷体" panose="02010609060101010101" charset="-122"/>
              </a:rPr>
              <a:t>100</a:t>
            </a:r>
            <a:r>
              <a:rPr lang="zh-CN" altLang="en-US" sz="3200">
                <a:solidFill>
                  <a:srgbClr val="FF0000"/>
                </a:solidFill>
                <a:latin typeface="楷体" panose="02010609060101010101" charset="-122"/>
                <a:ea typeface="楷体" panose="02010609060101010101" charset="-122"/>
                <a:cs typeface="楷体" panose="02010609060101010101" charset="-122"/>
              </a:rPr>
              <a:t>米，</a:t>
            </a:r>
          </a:p>
          <a:p>
            <a:pPr fontAlgn="auto"/>
            <a:r>
              <a:rPr lang="zh-CN" altLang="en-US" sz="3200">
                <a:solidFill>
                  <a:srgbClr val="FF0000"/>
                </a:solidFill>
                <a:latin typeface="楷体" panose="02010609060101010101" charset="-122"/>
                <a:ea typeface="楷体" panose="02010609060101010101" charset="-122"/>
                <a:cs typeface="楷体" panose="02010609060101010101" charset="-122"/>
              </a:rPr>
              <a:t>然后再走</a:t>
            </a:r>
            <a:r>
              <a:rPr lang="en-US" altLang="zh-CN" sz="3200">
                <a:solidFill>
                  <a:srgbClr val="FF0000"/>
                </a:solidFill>
                <a:latin typeface="楷体" panose="02010609060101010101" charset="-122"/>
                <a:ea typeface="楷体" panose="02010609060101010101" charset="-122"/>
                <a:cs typeface="楷体" panose="02010609060101010101" charset="-122"/>
              </a:rPr>
              <a:t>1000</a:t>
            </a:r>
            <a:r>
              <a:rPr lang="zh-CN" altLang="en-US" sz="3200">
                <a:solidFill>
                  <a:srgbClr val="FF0000"/>
                </a:solidFill>
                <a:latin typeface="楷体" panose="02010609060101010101" charset="-122"/>
                <a:ea typeface="楷体" panose="02010609060101010101" charset="-122"/>
                <a:cs typeface="楷体" panose="02010609060101010101" charset="-122"/>
              </a:rPr>
              <a:t>米山路，</a:t>
            </a:r>
          </a:p>
          <a:p>
            <a:pPr fontAlgn="auto"/>
            <a:r>
              <a:rPr lang="zh-CN" altLang="en-US" sz="3200">
                <a:solidFill>
                  <a:srgbClr val="FF0000"/>
                </a:solidFill>
                <a:latin typeface="楷体" panose="02010609060101010101" charset="-122"/>
                <a:ea typeface="楷体" panose="02010609060101010101" charset="-122"/>
                <a:cs typeface="楷体" panose="02010609060101010101" charset="-122"/>
              </a:rPr>
              <a:t>挣</a:t>
            </a:r>
            <a:r>
              <a:rPr lang="en-US" altLang="zh-CN" sz="3200">
                <a:solidFill>
                  <a:srgbClr val="FF0000"/>
                </a:solidFill>
                <a:latin typeface="楷体" panose="02010609060101010101" charset="-122"/>
                <a:ea typeface="楷体" panose="02010609060101010101" charset="-122"/>
                <a:cs typeface="楷体" panose="02010609060101010101" charset="-122"/>
              </a:rPr>
              <a:t>1</a:t>
            </a:r>
            <a:r>
              <a:rPr lang="zh-CN" altLang="en-US" sz="3200">
                <a:solidFill>
                  <a:srgbClr val="FF0000"/>
                </a:solidFill>
                <a:latin typeface="楷体" panose="02010609060101010101" charset="-122"/>
                <a:ea typeface="楷体" panose="02010609060101010101" charset="-122"/>
                <a:cs typeface="楷体" panose="02010609060101010101" charset="-122"/>
              </a:rPr>
              <a:t>元人民币</a:t>
            </a:r>
            <a:r>
              <a:rPr lang="en-US" altLang="zh-CN" sz="3200">
                <a:solidFill>
                  <a:srgbClr val="FF0000"/>
                </a:solidFill>
                <a:latin typeface="楷体" panose="02010609060101010101" charset="-122"/>
                <a:ea typeface="楷体" panose="02010609060101010101" charset="-122"/>
                <a:cs typeface="楷体" panose="02010609060101010101" charset="-122"/>
              </a:rPr>
              <a:t>...</a:t>
            </a:r>
            <a:r>
              <a:rPr lang="en-US" altLang="zh-CN" sz="3200">
                <a:solidFill>
                  <a:schemeClr val="tx1"/>
                </a:solidFill>
                <a:latin typeface="宋体" pitchFamily="2" charset="-122"/>
                <a:ea typeface="宋体" pitchFamily="2" charset="-122"/>
                <a:cs typeface="宋体" panose="02010600030101010101" pitchFamily="2" charset="-122"/>
              </a:rPr>
              <a:t> </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 calcmode="lin" valueType="num">
                                      <p:cBhvr additive="base">
                                        <p:cTn id="2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图片 34817" descr="山西黑砖窑事件续：劳监部门涉嫌倒卖童工"/>
          <p:cNvPicPr>
            <a:picLocks noChangeAspect="1"/>
          </p:cNvPicPr>
          <p:nvPr/>
        </p:nvPicPr>
        <p:blipFill>
          <a:blip r:embed="rId2"/>
          <a:stretch>
            <a:fillRect/>
          </a:stretch>
        </p:blipFill>
        <p:spPr>
          <a:xfrm>
            <a:off x="635" y="0"/>
            <a:ext cx="12191365" cy="6858000"/>
          </a:xfrm>
          <a:prstGeom prst="rect">
            <a:avLst/>
          </a:prstGeom>
          <a:noFill/>
          <a:ln w="9525">
            <a:noFill/>
          </a:ln>
        </p:spPr>
      </p:pic>
      <p:sp>
        <p:nvSpPr>
          <p:cNvPr id="13314" name="矩形 34818"/>
          <p:cNvSpPr/>
          <p:nvPr/>
        </p:nvSpPr>
        <p:spPr>
          <a:xfrm>
            <a:off x="7509510" y="0"/>
            <a:ext cx="4573270" cy="3046095"/>
          </a:xfrm>
          <a:prstGeom prst="rect">
            <a:avLst/>
          </a:prstGeom>
          <a:noFill/>
          <a:ln w="9525">
            <a:noFill/>
          </a:ln>
        </p:spPr>
        <p:txBody>
          <a:bodyPr wrap="square" anchor="ctr">
            <a:spAutoFit/>
          </a:bodyPr>
          <a:lstStyle/>
          <a:p>
            <a:pPr fontAlgn="auto">
              <a:lnSpc>
                <a:spcPct val="100000"/>
              </a:lnSpc>
            </a:pPr>
            <a:r>
              <a:rPr lang="en-US" altLang="zh-CN" sz="3200" b="1">
                <a:solidFill>
                  <a:srgbClr val="FF0000"/>
                </a:solidFill>
                <a:latin typeface="楷体" panose="02010609060101010101" charset="-122"/>
                <a:ea typeface="楷体" panose="02010609060101010101" charset="-122"/>
                <a:cs typeface="楷体" panose="02010609060101010101" charset="-122"/>
              </a:rPr>
              <a:t>2007</a:t>
            </a:r>
            <a:r>
              <a:rPr lang="zh-CN" altLang="en-US" sz="3200" b="1">
                <a:solidFill>
                  <a:srgbClr val="FF0000"/>
                </a:solidFill>
                <a:latin typeface="楷体" panose="02010609060101010101" charset="-122"/>
                <a:ea typeface="楷体" panose="02010609060101010101" charset="-122"/>
                <a:cs typeface="楷体" panose="02010609060101010101" charset="-122"/>
              </a:rPr>
              <a:t>年</a:t>
            </a:r>
            <a:r>
              <a:rPr lang="en-US" altLang="zh-CN" sz="3200" b="1">
                <a:solidFill>
                  <a:srgbClr val="FF0000"/>
                </a:solidFill>
                <a:latin typeface="楷体" panose="02010609060101010101" charset="-122"/>
                <a:ea typeface="楷体" panose="02010609060101010101" charset="-122"/>
                <a:cs typeface="楷体" panose="02010609060101010101" charset="-122"/>
              </a:rPr>
              <a:t>06</a:t>
            </a:r>
            <a:r>
              <a:rPr lang="zh-CN" altLang="en-US" sz="3200" b="1">
                <a:solidFill>
                  <a:srgbClr val="FF0000"/>
                </a:solidFill>
                <a:latin typeface="楷体" panose="02010609060101010101" charset="-122"/>
                <a:ea typeface="楷体" panose="02010609060101010101" charset="-122"/>
                <a:cs typeface="楷体" panose="02010609060101010101" charset="-122"/>
              </a:rPr>
              <a:t>月底，</a:t>
            </a:r>
          </a:p>
          <a:p>
            <a:pPr fontAlgn="auto">
              <a:lnSpc>
                <a:spcPct val="100000"/>
              </a:lnSpc>
            </a:pPr>
            <a:r>
              <a:rPr lang="zh-CN" altLang="en-US" sz="3200" b="1">
                <a:solidFill>
                  <a:srgbClr val="FF0000"/>
                </a:solidFill>
                <a:latin typeface="楷体" panose="02010609060101010101" charset="-122"/>
                <a:ea typeface="楷体" panose="02010609060101010101" charset="-122"/>
                <a:cs typeface="楷体" panose="02010609060101010101" charset="-122"/>
              </a:rPr>
              <a:t>山西洪洞县公安局</a:t>
            </a:r>
          </a:p>
          <a:p>
            <a:pPr fontAlgn="auto">
              <a:lnSpc>
                <a:spcPct val="100000"/>
              </a:lnSpc>
            </a:pPr>
            <a:r>
              <a:rPr lang="zh-CN" altLang="en-US" sz="3200" b="1">
                <a:solidFill>
                  <a:srgbClr val="FF0000"/>
                </a:solidFill>
                <a:latin typeface="楷体" panose="02010609060101010101" charset="-122"/>
                <a:ea typeface="楷体" panose="02010609060101010101" charset="-122"/>
                <a:cs typeface="楷体" panose="02010609060101010101" charset="-122"/>
              </a:rPr>
              <a:t>成功解救</a:t>
            </a:r>
          </a:p>
          <a:p>
            <a:pPr fontAlgn="auto">
              <a:lnSpc>
                <a:spcPct val="100000"/>
              </a:lnSpc>
            </a:pPr>
            <a:r>
              <a:rPr lang="en-US" altLang="zh-CN" sz="3200" b="1">
                <a:solidFill>
                  <a:srgbClr val="FF0000"/>
                </a:solidFill>
                <a:latin typeface="楷体" panose="02010609060101010101" charset="-122"/>
                <a:ea typeface="楷体" panose="02010609060101010101" charset="-122"/>
                <a:cs typeface="楷体" panose="02010609060101010101" charset="-122"/>
              </a:rPr>
              <a:t>31</a:t>
            </a:r>
            <a:r>
              <a:rPr lang="zh-CN" altLang="en-US" sz="3200" b="1">
                <a:solidFill>
                  <a:srgbClr val="FF0000"/>
                </a:solidFill>
                <a:latin typeface="楷体" panose="02010609060101010101" charset="-122"/>
                <a:ea typeface="楷体" panose="02010609060101010101" charset="-122"/>
                <a:cs typeface="楷体" panose="02010609060101010101" charset="-122"/>
              </a:rPr>
              <a:t>名黑窑厂工人。</a:t>
            </a:r>
          </a:p>
          <a:p>
            <a:pPr fontAlgn="auto">
              <a:lnSpc>
                <a:spcPct val="100000"/>
              </a:lnSpc>
            </a:pPr>
            <a:r>
              <a:rPr lang="zh-CN" altLang="en-US" sz="3200" b="1">
                <a:solidFill>
                  <a:srgbClr val="FF0000"/>
                </a:solidFill>
                <a:latin typeface="楷体" panose="02010609060101010101" charset="-122"/>
                <a:ea typeface="楷体" panose="02010609060101010101" charset="-122"/>
                <a:cs typeface="楷体" panose="02010609060101010101" charset="-122"/>
              </a:rPr>
              <a:t>获救工人大多遍体鳞伤，</a:t>
            </a:r>
          </a:p>
          <a:p>
            <a:pPr fontAlgn="auto">
              <a:lnSpc>
                <a:spcPct val="100000"/>
              </a:lnSpc>
            </a:pPr>
            <a:r>
              <a:rPr lang="zh-CN" altLang="en-US" sz="3200" b="1">
                <a:solidFill>
                  <a:srgbClr val="FF0000"/>
                </a:solidFill>
                <a:latin typeface="楷体" panose="02010609060101010101" charset="-122"/>
                <a:ea typeface="楷体" panose="02010609060101010101" charset="-122"/>
                <a:cs typeface="楷体" panose="02010609060101010101" charset="-122"/>
              </a:rPr>
              <a:t>其中</a:t>
            </a:r>
            <a:r>
              <a:rPr lang="en-US" altLang="zh-CN" sz="3200" b="1">
                <a:solidFill>
                  <a:srgbClr val="FF0000"/>
                </a:solidFill>
                <a:latin typeface="楷体" panose="02010609060101010101" charset="-122"/>
                <a:ea typeface="楷体" panose="02010609060101010101" charset="-122"/>
                <a:cs typeface="楷体" panose="02010609060101010101" charset="-122"/>
              </a:rPr>
              <a:t>8</a:t>
            </a:r>
            <a:r>
              <a:rPr lang="zh-CN" altLang="en-US" sz="3200" b="1">
                <a:solidFill>
                  <a:srgbClr val="FF0000"/>
                </a:solidFill>
                <a:latin typeface="楷体" panose="02010609060101010101" charset="-122"/>
                <a:ea typeface="楷体" panose="02010609060101010101" charset="-122"/>
                <a:cs typeface="楷体" panose="02010609060101010101" charset="-122"/>
              </a:rPr>
              <a:t>人神智不清。</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Effect transition="in" filter="wedge">
                                      <p:cBhvr>
                                        <p:cTn id="7" dur="2000"/>
                                        <p:tgtEl>
                                          <p:spTgt spid="13314">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3314">
                                            <p:txEl>
                                              <p:pRg st="1" end="1"/>
                                            </p:txEl>
                                          </p:spTgt>
                                        </p:tgtEl>
                                        <p:attrNameLst>
                                          <p:attrName>style.visibility</p:attrName>
                                        </p:attrNameLst>
                                      </p:cBhvr>
                                      <p:to>
                                        <p:strVal val="visible"/>
                                      </p:to>
                                    </p:set>
                                    <p:animEffect transition="in" filter="wedge">
                                      <p:cBhvr>
                                        <p:cTn id="10" dur="2000"/>
                                        <p:tgtEl>
                                          <p:spTgt spid="13314">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13314">
                                            <p:txEl>
                                              <p:pRg st="2" end="2"/>
                                            </p:txEl>
                                          </p:spTgt>
                                        </p:tgtEl>
                                        <p:attrNameLst>
                                          <p:attrName>style.visibility</p:attrName>
                                        </p:attrNameLst>
                                      </p:cBhvr>
                                      <p:to>
                                        <p:strVal val="visible"/>
                                      </p:to>
                                    </p:set>
                                    <p:animEffect transition="in" filter="wedge">
                                      <p:cBhvr>
                                        <p:cTn id="13" dur="2000"/>
                                        <p:tgtEl>
                                          <p:spTgt spid="13314">
                                            <p:txEl>
                                              <p:pRg st="2" end="2"/>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13314">
                                            <p:txEl>
                                              <p:pRg st="3" end="3"/>
                                            </p:txEl>
                                          </p:spTgt>
                                        </p:tgtEl>
                                        <p:attrNameLst>
                                          <p:attrName>style.visibility</p:attrName>
                                        </p:attrNameLst>
                                      </p:cBhvr>
                                      <p:to>
                                        <p:strVal val="visible"/>
                                      </p:to>
                                    </p:set>
                                    <p:animEffect transition="in" filter="wedge">
                                      <p:cBhvr>
                                        <p:cTn id="16" dur="2000"/>
                                        <p:tgtEl>
                                          <p:spTgt spid="13314">
                                            <p:txEl>
                                              <p:pRg st="3" end="3"/>
                                            </p:txEl>
                                          </p:spTgt>
                                        </p:tgtEl>
                                      </p:cBhvr>
                                    </p:animEffect>
                                  </p:childTnLst>
                                </p:cTn>
                              </p:par>
                              <p:par>
                                <p:cTn id="17" presetID="20" presetClass="entr" presetSubtype="0" fill="hold" nodeType="withEffect">
                                  <p:stCondLst>
                                    <p:cond delay="0"/>
                                  </p:stCondLst>
                                  <p:childTnLst>
                                    <p:set>
                                      <p:cBhvr>
                                        <p:cTn id="18" dur="1" fill="hold">
                                          <p:stCondLst>
                                            <p:cond delay="0"/>
                                          </p:stCondLst>
                                        </p:cTn>
                                        <p:tgtEl>
                                          <p:spTgt spid="13314">
                                            <p:txEl>
                                              <p:pRg st="4" end="4"/>
                                            </p:txEl>
                                          </p:spTgt>
                                        </p:tgtEl>
                                        <p:attrNameLst>
                                          <p:attrName>style.visibility</p:attrName>
                                        </p:attrNameLst>
                                      </p:cBhvr>
                                      <p:to>
                                        <p:strVal val="visible"/>
                                      </p:to>
                                    </p:set>
                                    <p:animEffect transition="in" filter="wedge">
                                      <p:cBhvr>
                                        <p:cTn id="19" dur="2000"/>
                                        <p:tgtEl>
                                          <p:spTgt spid="13314">
                                            <p:txEl>
                                              <p:pRg st="4" end="4"/>
                                            </p:txEl>
                                          </p:spTgt>
                                        </p:tgtEl>
                                      </p:cBhvr>
                                    </p:animEffect>
                                  </p:childTnLst>
                                </p:cTn>
                              </p:par>
                              <p:par>
                                <p:cTn id="20" presetID="20" presetClass="entr" presetSubtype="0" fill="hold" nodeType="withEffect">
                                  <p:stCondLst>
                                    <p:cond delay="0"/>
                                  </p:stCondLst>
                                  <p:childTnLst>
                                    <p:set>
                                      <p:cBhvr>
                                        <p:cTn id="21" dur="1" fill="hold">
                                          <p:stCondLst>
                                            <p:cond delay="0"/>
                                          </p:stCondLst>
                                        </p:cTn>
                                        <p:tgtEl>
                                          <p:spTgt spid="13314">
                                            <p:txEl>
                                              <p:pRg st="5" end="5"/>
                                            </p:txEl>
                                          </p:spTgt>
                                        </p:tgtEl>
                                        <p:attrNameLst>
                                          <p:attrName>style.visibility</p:attrName>
                                        </p:attrNameLst>
                                      </p:cBhvr>
                                      <p:to>
                                        <p:strVal val="visible"/>
                                      </p:to>
                                    </p:set>
                                    <p:animEffect transition="in" filter="wedge">
                                      <p:cBhvr>
                                        <p:cTn id="22" dur="2000"/>
                                        <p:tgtEl>
                                          <p:spTgt spid="1331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 name="ISLIDE TOOLS.GUIDESSETTING" val="{&quot;Id&quot;:&quot;GuidesStyle_Normal&quot;,&quot;Name&quot;:&quot;正常&quot;,&quot;HeaderHeight&quot;:10.0,&quot;FooterHeight&quot;:4.0,&quot;SideMargin&quot;:3.0,&quot;TopMargin&quot;:3.0,&quot;BottomMargin&quot;:3.0,&quot;IntervalMargin&quot;:3.0}"/>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演示文稿7"/>
  <p:tag name="ISPRING_SCORM_ENDPOINT" val="&lt;endpoint&gt;&lt;enable&gt;0&lt;/enable&gt;&lt;lrs&gt;http://&lt;/lrs&gt;&lt;auth&gt;0&lt;/auth&gt;&lt;login&gt;&lt;/login&gt;&lt;password&gt;&lt;/password&gt;&lt;key&gt;&lt;/key&gt;&lt;name&gt;&lt;/name&gt;&lt;email&gt;&lt;/email&gt;&lt;/endpoint&gt;&#10;"/>
  <p:tag name="ISPRING_SCORM_RATE_SLIDES" val="1"/>
  <p:tag name="ISPRING_ULTRA_SCORM_COURSE_ID" val="63420BE3-0378-4AB3-A227-3A11787E5055"/>
  <p:tag name="ISPRINGCLOUDFOLDERID" val="0"/>
  <p:tag name="ISPRINGCLOUDFOLDERPATH" val="系统信息库"/>
  <p:tag name="ISPRINGONLINEFOLDERID" val="0"/>
  <p:tag name="ISPRINGONLINEFOLDERPATH" val="内容列表"/>
</p:tagLst>
</file>

<file path=ppt/tags/tag1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958.8645669291338,&quot;width&quot;:1992.6377952755906}"/>
</p:tagLst>
</file>

<file path=ppt/tags/tag1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958.8645669291338,&quot;width&quot;:1992.6377952755906}"/>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457.5669291338581,&quot;width&quot;:9679.4362204724403}"/>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958.8645669291338,&quot;width&quot;:1992.6377952755906}"/>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958.8645669291338,&quot;width&quot;:1992.6377952755906}"/>
</p:tagLst>
</file>

<file path=ppt/theme/theme1.xml><?xml version="1.0" encoding="utf-8"?>
<a:theme xmlns:a="http://schemas.openxmlformats.org/drawingml/2006/main" name="PPT定制1801380800">
  <a:themeElements>
    <a:clrScheme name="MC-欧美风主题色">
      <a:dk1>
        <a:srgbClr val="000000"/>
      </a:dk1>
      <a:lt1>
        <a:srgbClr val="FFFFFF"/>
      </a:lt1>
      <a:dk2>
        <a:srgbClr val="44546A"/>
      </a:dk2>
      <a:lt2>
        <a:srgbClr val="E7E6E6"/>
      </a:lt2>
      <a:accent1>
        <a:srgbClr val="7DA5A3"/>
      </a:accent1>
      <a:accent2>
        <a:srgbClr val="C9979C"/>
      </a:accent2>
      <a:accent3>
        <a:srgbClr val="6C7F4D"/>
      </a:accent3>
      <a:accent4>
        <a:srgbClr val="7DA5A3"/>
      </a:accent4>
      <a:accent5>
        <a:srgbClr val="C9979C"/>
      </a:accent5>
      <a:accent6>
        <a:srgbClr val="6C7F4D"/>
      </a:accent6>
      <a:hlink>
        <a:srgbClr val="0563C1"/>
      </a:hlink>
      <a:folHlink>
        <a:srgbClr val="954F72"/>
      </a:folHlink>
    </a:clrScheme>
    <a:fontScheme name="Arial+微软雅黑">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2308</Words>
  <Application>Microsoft Office PowerPoint</Application>
  <PresentationFormat>自定义</PresentationFormat>
  <Paragraphs>252</Paragraphs>
  <Slides>24</Slides>
  <Notes>20</Notes>
  <HiddenSlides>0</HiddenSlides>
  <MMClips>2</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PPT定制1801380800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2020-10-14T18:10:48Z</cp:lastPrinted>
  <dcterms:created xsi:type="dcterms:W3CDTF">2020-10-14T18:10:48Z</dcterms:created>
  <dcterms:modified xsi:type="dcterms:W3CDTF">2020-10-16T01:46:14Z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