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9" r:id="rId3"/>
    <p:sldId id="257" r:id="rId4"/>
    <p:sldId id="273" r:id="rId5"/>
    <p:sldId id="272" r:id="rId6"/>
    <p:sldId id="271" r:id="rId7"/>
    <p:sldId id="270" r:id="rId8"/>
    <p:sldId id="274" r:id="rId9"/>
    <p:sldId id="260" r:id="rId10"/>
    <p:sldId id="267" r:id="rId11"/>
    <p:sldId id="281" r:id="rId12"/>
    <p:sldId id="266" r:id="rId13"/>
    <p:sldId id="265" r:id="rId14"/>
    <p:sldId id="279" r:id="rId15"/>
    <p:sldId id="275" r:id="rId16"/>
    <p:sldId id="278" r:id="rId17"/>
    <p:sldId id="277" r:id="rId18"/>
    <p:sldId id="276" r:id="rId19"/>
    <p:sldId id="261" r:id="rId20"/>
  </p:sldIdLst>
  <p:sldSz cx="24385588" cy="13717588"/>
  <p:notesSz cx="6858000" cy="9144000"/>
  <p:defaultTextStyle>
    <a:defPPr>
      <a:defRPr lang="zh-CN"/>
    </a:defPPr>
    <a:lvl1pPr marL="0" algn="l" defTabSz="2438522" rtl="0" eaLnBrk="1" latinLnBrk="0" hangingPunct="1">
      <a:defRPr sz="4800" kern="1200">
        <a:solidFill>
          <a:schemeClr val="tx1"/>
        </a:solidFill>
        <a:latin typeface="+mn-lt"/>
        <a:ea typeface="+mn-ea"/>
        <a:cs typeface="+mn-cs"/>
      </a:defRPr>
    </a:lvl1pPr>
    <a:lvl2pPr marL="1219261" algn="l" defTabSz="2438522" rtl="0" eaLnBrk="1" latinLnBrk="0" hangingPunct="1">
      <a:defRPr sz="4800" kern="1200">
        <a:solidFill>
          <a:schemeClr val="tx1"/>
        </a:solidFill>
        <a:latin typeface="+mn-lt"/>
        <a:ea typeface="+mn-ea"/>
        <a:cs typeface="+mn-cs"/>
      </a:defRPr>
    </a:lvl2pPr>
    <a:lvl3pPr marL="2438522" algn="l" defTabSz="2438522" rtl="0" eaLnBrk="1" latinLnBrk="0" hangingPunct="1">
      <a:defRPr sz="4800" kern="1200">
        <a:solidFill>
          <a:schemeClr val="tx1"/>
        </a:solidFill>
        <a:latin typeface="+mn-lt"/>
        <a:ea typeface="+mn-ea"/>
        <a:cs typeface="+mn-cs"/>
      </a:defRPr>
    </a:lvl3pPr>
    <a:lvl4pPr marL="3657783" algn="l" defTabSz="2438522" rtl="0" eaLnBrk="1" latinLnBrk="0" hangingPunct="1">
      <a:defRPr sz="4800" kern="1200">
        <a:solidFill>
          <a:schemeClr val="tx1"/>
        </a:solidFill>
        <a:latin typeface="+mn-lt"/>
        <a:ea typeface="+mn-ea"/>
        <a:cs typeface="+mn-cs"/>
      </a:defRPr>
    </a:lvl4pPr>
    <a:lvl5pPr marL="4877044" algn="l" defTabSz="2438522" rtl="0" eaLnBrk="1" latinLnBrk="0" hangingPunct="1">
      <a:defRPr sz="4800" kern="1200">
        <a:solidFill>
          <a:schemeClr val="tx1"/>
        </a:solidFill>
        <a:latin typeface="+mn-lt"/>
        <a:ea typeface="+mn-ea"/>
        <a:cs typeface="+mn-cs"/>
      </a:defRPr>
    </a:lvl5pPr>
    <a:lvl6pPr marL="6096305" algn="l" defTabSz="2438522" rtl="0" eaLnBrk="1" latinLnBrk="0" hangingPunct="1">
      <a:defRPr sz="4800" kern="1200">
        <a:solidFill>
          <a:schemeClr val="tx1"/>
        </a:solidFill>
        <a:latin typeface="+mn-lt"/>
        <a:ea typeface="+mn-ea"/>
        <a:cs typeface="+mn-cs"/>
      </a:defRPr>
    </a:lvl6pPr>
    <a:lvl7pPr marL="7315566" algn="l" defTabSz="2438522" rtl="0" eaLnBrk="1" latinLnBrk="0" hangingPunct="1">
      <a:defRPr sz="4800" kern="1200">
        <a:solidFill>
          <a:schemeClr val="tx1"/>
        </a:solidFill>
        <a:latin typeface="+mn-lt"/>
        <a:ea typeface="+mn-ea"/>
        <a:cs typeface="+mn-cs"/>
      </a:defRPr>
    </a:lvl7pPr>
    <a:lvl8pPr marL="8534827" algn="l" defTabSz="2438522" rtl="0" eaLnBrk="1" latinLnBrk="0" hangingPunct="1">
      <a:defRPr sz="4800" kern="1200">
        <a:solidFill>
          <a:schemeClr val="tx1"/>
        </a:solidFill>
        <a:latin typeface="+mn-lt"/>
        <a:ea typeface="+mn-ea"/>
        <a:cs typeface="+mn-cs"/>
      </a:defRPr>
    </a:lvl8pPr>
    <a:lvl9pPr marL="9754088" algn="l" defTabSz="2438522" rtl="0" eaLnBrk="1" latinLnBrk="0" hangingPunct="1">
      <a:defRPr sz="4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21">
          <p15:clr>
            <a:srgbClr val="A4A3A4"/>
          </p15:clr>
        </p15:guide>
        <p15:guide id="2" pos="768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0" d="100"/>
          <a:sy n="40" d="100"/>
        </p:scale>
        <p:origin x="-1752" y="-714"/>
      </p:cViewPr>
      <p:guideLst>
        <p:guide orient="horz" pos="4321"/>
        <p:guide pos="7681"/>
      </p:guideLst>
    </p:cSldViewPr>
  </p:slideViewPr>
  <p:notesTextViewPr>
    <p:cViewPr>
      <p:scale>
        <a:sx n="100" d="100"/>
        <a:sy n="100" d="100"/>
      </p:scale>
      <p:origin x="0" y="0"/>
    </p:cViewPr>
  </p:notesTextViewPr>
  <p:notesViewPr>
    <p:cSldViewPr>
      <p:cViewPr varScale="1">
        <p:scale>
          <a:sx n="90" d="100"/>
          <a:sy n="90" d="100"/>
        </p:scale>
        <p:origin x="-382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30CDDB-33D9-4468-9E2C-91FF323D4EA7}" type="datetimeFigureOut">
              <a:rPr lang="zh-CN" altLang="en-US" smtClean="0"/>
              <a:t>2018/9/4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93A01E-B137-483C-8457-BCA93EA8FB1A}" type="slidenum">
              <a:rPr lang="zh-CN" altLang="en-US" smtClean="0"/>
              <a:t>‹#›</a:t>
            </a:fld>
            <a:endParaRPr lang="zh-CN" altLang="en-US"/>
          </a:p>
        </p:txBody>
      </p:sp>
    </p:spTree>
    <p:extLst>
      <p:ext uri="{BB962C8B-B14F-4D97-AF65-F5344CB8AC3E}">
        <p14:creationId xmlns:p14="http://schemas.microsoft.com/office/powerpoint/2010/main" val="1934692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93A01E-B137-483C-8457-BCA93EA8FB1A}" type="slidenum">
              <a:rPr lang="zh-CN" altLang="en-US" smtClean="0"/>
              <a:t>9</a:t>
            </a:fld>
            <a:endParaRPr lang="zh-CN" altLang="en-US"/>
          </a:p>
        </p:txBody>
      </p:sp>
    </p:spTree>
    <p:extLst>
      <p:ext uri="{BB962C8B-B14F-4D97-AF65-F5344CB8AC3E}">
        <p14:creationId xmlns:p14="http://schemas.microsoft.com/office/powerpoint/2010/main" val="3047162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93A01E-B137-483C-8457-BCA93EA8FB1A}" type="slidenum">
              <a:rPr lang="zh-CN" altLang="en-US" smtClean="0"/>
              <a:t>14</a:t>
            </a:fld>
            <a:endParaRPr lang="zh-CN" altLang="en-US"/>
          </a:p>
        </p:txBody>
      </p:sp>
    </p:spTree>
    <p:extLst>
      <p:ext uri="{BB962C8B-B14F-4D97-AF65-F5344CB8AC3E}">
        <p14:creationId xmlns:p14="http://schemas.microsoft.com/office/powerpoint/2010/main" val="3047162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93A01E-B137-483C-8457-BCA93EA8FB1A}" type="slidenum">
              <a:rPr lang="zh-CN" altLang="en-US" smtClean="0"/>
              <a:t>16</a:t>
            </a:fld>
            <a:endParaRPr lang="zh-CN" altLang="en-US"/>
          </a:p>
        </p:txBody>
      </p:sp>
    </p:spTree>
    <p:extLst>
      <p:ext uri="{BB962C8B-B14F-4D97-AF65-F5344CB8AC3E}">
        <p14:creationId xmlns:p14="http://schemas.microsoft.com/office/powerpoint/2010/main" val="3047162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93A01E-B137-483C-8457-BCA93EA8FB1A}" type="slidenum">
              <a:rPr lang="zh-CN" altLang="en-US" smtClean="0"/>
              <a:t>17</a:t>
            </a:fld>
            <a:endParaRPr lang="zh-CN" altLang="en-US"/>
          </a:p>
        </p:txBody>
      </p:sp>
    </p:spTree>
    <p:extLst>
      <p:ext uri="{BB962C8B-B14F-4D97-AF65-F5344CB8AC3E}">
        <p14:creationId xmlns:p14="http://schemas.microsoft.com/office/powerpoint/2010/main" val="3047162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93A01E-B137-483C-8457-BCA93EA8FB1A}" type="slidenum">
              <a:rPr lang="zh-CN" altLang="en-US" smtClean="0"/>
              <a:t>18</a:t>
            </a:fld>
            <a:endParaRPr lang="zh-CN" altLang="en-US"/>
          </a:p>
        </p:txBody>
      </p:sp>
    </p:spTree>
    <p:extLst>
      <p:ext uri="{BB962C8B-B14F-4D97-AF65-F5344CB8AC3E}">
        <p14:creationId xmlns:p14="http://schemas.microsoft.com/office/powerpoint/2010/main" val="3047162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6" name="Picture 2" descr="E:\2017学易微课堂（部编教材）项目\PPT模板设计\八年级PPT模板\源文件\语文八年级上册PPT模板-首页0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lyc\Desktop\公司LOGO 透明版.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Picture 2" descr="E:\2017学易微课堂（部编教材）项目\PPT模板设计\八年级PPT模板\源文件\语文八年级上册PPT模板-内页0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0766"/>
            <a:ext cx="24384000" cy="13716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lyc\Desktop\公司LOGO 透明版.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E:\2017学易微课堂（部编教材）项目\项目版本信息\教育部组织编写•人教版   语文.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679" y="18034"/>
            <a:ext cx="24380825" cy="13714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1" name="Picture 2" descr="C:\Users\lyc\Desktop\公司LOGO 透明版.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E:\2017学易微课堂（部编教材）项目\项目版本信息\教育部组织编写•人教版   语文.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1" y="18034"/>
            <a:ext cx="24380825" cy="137144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E:\2017学易微课堂（部编教材）项目\PPT模板设计\八年级PPT模板\源文件\语文八年级上册PPT模板-内页02.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021" y="0"/>
            <a:ext cx="24384000" cy="13716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lyc\Desktop\公司LOGO 透明版.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2017学易微课堂（部编教材）项目\项目版本信息\教育部组织编写•人教版   语文.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679" y="18034"/>
            <a:ext cx="24380825" cy="13714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Picture 2" descr="E:\2017学易微课堂（部编教材）项目\PPT模板设计\八年级PPT模板\源文件\语文八年级上册PPT模板-内页0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lyc\Desktop\公司LOGO 透明版.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2017学易微课堂（部编教材）项目\项目版本信息\教育部组织编写•人教版   语文.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679" y="18034"/>
            <a:ext cx="24380825" cy="13714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87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4098" name="Picture 2" descr="E:\2017学易微课堂（部编教材）项目\PPT模板设计\八年级PPT模板\源文件\语文八年级上册PPT模板-尾页.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04" y="0"/>
            <a:ext cx="24384000" cy="1371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lyc\Desktop\公司LOGO 透明版.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473714" y="594098"/>
            <a:ext cx="2808312" cy="123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2724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219280" y="549341"/>
            <a:ext cx="21947029" cy="2286265"/>
          </a:xfrm>
          <a:prstGeom prst="rect">
            <a:avLst/>
          </a:prstGeom>
        </p:spPr>
        <p:txBody>
          <a:bodyPr vert="horz" lIns="243852" tIns="121926" rIns="243852" bIns="121926" rtlCol="0" anchor="ctr">
            <a:normAutofit/>
          </a:bodyPr>
          <a:lstStyle/>
          <a:p>
            <a:r>
              <a:rPr lang="zh-CN" altLang="en-US"/>
              <a:t>单击此处编辑母版标题样式</a:t>
            </a:r>
          </a:p>
        </p:txBody>
      </p:sp>
      <p:sp>
        <p:nvSpPr>
          <p:cNvPr id="3" name="文本占位符 2"/>
          <p:cNvSpPr>
            <a:spLocks noGrp="1"/>
          </p:cNvSpPr>
          <p:nvPr>
            <p:ph type="body" idx="1"/>
          </p:nvPr>
        </p:nvSpPr>
        <p:spPr>
          <a:xfrm>
            <a:off x="1219280" y="3200773"/>
            <a:ext cx="21947029" cy="9052973"/>
          </a:xfrm>
          <a:prstGeom prst="rect">
            <a:avLst/>
          </a:prstGeom>
        </p:spPr>
        <p:txBody>
          <a:bodyPr vert="horz" lIns="243852" tIns="121926" rIns="243852" bIns="12192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219279" y="12714173"/>
            <a:ext cx="5689971" cy="730335"/>
          </a:xfrm>
          <a:prstGeom prst="rect">
            <a:avLst/>
          </a:prstGeom>
        </p:spPr>
        <p:txBody>
          <a:bodyPr vert="horz" lIns="243852" tIns="121926" rIns="243852" bIns="121926" rtlCol="0" anchor="ctr"/>
          <a:lstStyle>
            <a:lvl1pPr algn="l">
              <a:defRPr sz="3200">
                <a:solidFill>
                  <a:schemeClr val="tx1">
                    <a:tint val="75000"/>
                  </a:schemeClr>
                </a:solidFill>
              </a:defRPr>
            </a:lvl1pPr>
          </a:lstStyle>
          <a:p>
            <a:fld id="{530820CF-B880-4189-942D-D702A7CBA730}" type="datetimeFigureOut">
              <a:rPr lang="zh-CN" altLang="en-US" smtClean="0"/>
              <a:t>2018/9/4</a:t>
            </a:fld>
            <a:endParaRPr lang="zh-CN" altLang="en-US"/>
          </a:p>
        </p:txBody>
      </p:sp>
      <p:sp>
        <p:nvSpPr>
          <p:cNvPr id="5" name="页脚占位符 4"/>
          <p:cNvSpPr>
            <a:spLocks noGrp="1"/>
          </p:cNvSpPr>
          <p:nvPr>
            <p:ph type="ftr" sz="quarter" idx="3"/>
          </p:nvPr>
        </p:nvSpPr>
        <p:spPr>
          <a:xfrm>
            <a:off x="8331743" y="12714173"/>
            <a:ext cx="7722103" cy="730335"/>
          </a:xfrm>
          <a:prstGeom prst="rect">
            <a:avLst/>
          </a:prstGeom>
        </p:spPr>
        <p:txBody>
          <a:bodyPr vert="horz" lIns="243852" tIns="121926" rIns="243852" bIns="121926" rtlCol="0" anchor="ctr"/>
          <a:lstStyle>
            <a:lvl1pPr algn="ctr">
              <a:defRPr sz="3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7476338" y="12714173"/>
            <a:ext cx="5689971" cy="730335"/>
          </a:xfrm>
          <a:prstGeom prst="rect">
            <a:avLst/>
          </a:prstGeom>
        </p:spPr>
        <p:txBody>
          <a:bodyPr vert="horz" lIns="243852" tIns="121926" rIns="243852" bIns="121926" rtlCol="0" anchor="ctr"/>
          <a:lstStyle>
            <a:lvl1pPr algn="r">
              <a:defRPr sz="3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Lst>
  <p:txStyles>
    <p:titleStyle>
      <a:lvl1pPr algn="ctr" defTabSz="2438522" rtl="0" eaLnBrk="1" latinLnBrk="0" hangingPunct="1">
        <a:spcBef>
          <a:spcPct val="0"/>
        </a:spcBef>
        <a:buNone/>
        <a:defRPr sz="11700" kern="1200">
          <a:solidFill>
            <a:schemeClr val="tx1"/>
          </a:solidFill>
          <a:latin typeface="+mj-lt"/>
          <a:ea typeface="+mj-ea"/>
          <a:cs typeface="+mj-cs"/>
        </a:defRPr>
      </a:lvl1pPr>
    </p:titleStyle>
    <p:bodyStyle>
      <a:lvl1pPr marL="914446" indent="-914446" algn="l" defTabSz="2438522" rtl="0" eaLnBrk="1" latinLnBrk="0" hangingPunct="1">
        <a:spcBef>
          <a:spcPct val="20000"/>
        </a:spcBef>
        <a:buFont typeface="Arial" pitchFamily="34" charset="0"/>
        <a:buChar char="•"/>
        <a:defRPr sz="8500" kern="1200">
          <a:solidFill>
            <a:schemeClr val="tx1"/>
          </a:solidFill>
          <a:latin typeface="+mn-lt"/>
          <a:ea typeface="+mn-ea"/>
          <a:cs typeface="+mn-cs"/>
        </a:defRPr>
      </a:lvl1pPr>
      <a:lvl2pPr marL="1981299" indent="-762038" algn="l" defTabSz="2438522" rtl="0" eaLnBrk="1" latinLnBrk="0" hangingPunct="1">
        <a:spcBef>
          <a:spcPct val="20000"/>
        </a:spcBef>
        <a:buFont typeface="Arial" pitchFamily="34" charset="0"/>
        <a:buChar char="–"/>
        <a:defRPr sz="7500" kern="1200">
          <a:solidFill>
            <a:schemeClr val="tx1"/>
          </a:solidFill>
          <a:latin typeface="+mn-lt"/>
          <a:ea typeface="+mn-ea"/>
          <a:cs typeface="+mn-cs"/>
        </a:defRPr>
      </a:lvl2pPr>
      <a:lvl3pPr marL="3048152" indent="-609630" algn="l" defTabSz="2438522" rtl="0" eaLnBrk="1" latinLnBrk="0" hangingPunct="1">
        <a:spcBef>
          <a:spcPct val="20000"/>
        </a:spcBef>
        <a:buFont typeface="Arial" pitchFamily="34" charset="0"/>
        <a:buChar char="•"/>
        <a:defRPr sz="6400" kern="1200">
          <a:solidFill>
            <a:schemeClr val="tx1"/>
          </a:solidFill>
          <a:latin typeface="+mn-lt"/>
          <a:ea typeface="+mn-ea"/>
          <a:cs typeface="+mn-cs"/>
        </a:defRPr>
      </a:lvl3pPr>
      <a:lvl4pPr marL="4267413"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4pPr>
      <a:lvl5pPr marL="5486674"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5pPr>
      <a:lvl6pPr marL="6705935"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6pPr>
      <a:lvl7pPr marL="7925196"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7pPr>
      <a:lvl8pPr marL="9144457"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8pPr>
      <a:lvl9pPr marL="10363718" indent="-609630" algn="l" defTabSz="2438522" rtl="0" eaLnBrk="1" latinLnBrk="0" hangingPunct="1">
        <a:spcBef>
          <a:spcPct val="20000"/>
        </a:spcBef>
        <a:buFont typeface="Arial" pitchFamily="34" charset="0"/>
        <a:buChar char="•"/>
        <a:defRPr sz="5300" kern="1200">
          <a:solidFill>
            <a:schemeClr val="tx1"/>
          </a:solidFill>
          <a:latin typeface="+mn-lt"/>
          <a:ea typeface="+mn-ea"/>
          <a:cs typeface="+mn-cs"/>
        </a:defRPr>
      </a:lvl9pPr>
    </p:bodyStyle>
    <p:otherStyle>
      <a:defPPr>
        <a:defRPr lang="zh-CN"/>
      </a:defPPr>
      <a:lvl1pPr marL="0" algn="l" defTabSz="2438522" rtl="0" eaLnBrk="1" latinLnBrk="0" hangingPunct="1">
        <a:defRPr sz="4800" kern="1200">
          <a:solidFill>
            <a:schemeClr val="tx1"/>
          </a:solidFill>
          <a:latin typeface="+mn-lt"/>
          <a:ea typeface="+mn-ea"/>
          <a:cs typeface="+mn-cs"/>
        </a:defRPr>
      </a:lvl1pPr>
      <a:lvl2pPr marL="1219261" algn="l" defTabSz="2438522" rtl="0" eaLnBrk="1" latinLnBrk="0" hangingPunct="1">
        <a:defRPr sz="4800" kern="1200">
          <a:solidFill>
            <a:schemeClr val="tx1"/>
          </a:solidFill>
          <a:latin typeface="+mn-lt"/>
          <a:ea typeface="+mn-ea"/>
          <a:cs typeface="+mn-cs"/>
        </a:defRPr>
      </a:lvl2pPr>
      <a:lvl3pPr marL="2438522" algn="l" defTabSz="2438522" rtl="0" eaLnBrk="1" latinLnBrk="0" hangingPunct="1">
        <a:defRPr sz="4800" kern="1200">
          <a:solidFill>
            <a:schemeClr val="tx1"/>
          </a:solidFill>
          <a:latin typeface="+mn-lt"/>
          <a:ea typeface="+mn-ea"/>
          <a:cs typeface="+mn-cs"/>
        </a:defRPr>
      </a:lvl3pPr>
      <a:lvl4pPr marL="3657783" algn="l" defTabSz="2438522" rtl="0" eaLnBrk="1" latinLnBrk="0" hangingPunct="1">
        <a:defRPr sz="4800" kern="1200">
          <a:solidFill>
            <a:schemeClr val="tx1"/>
          </a:solidFill>
          <a:latin typeface="+mn-lt"/>
          <a:ea typeface="+mn-ea"/>
          <a:cs typeface="+mn-cs"/>
        </a:defRPr>
      </a:lvl4pPr>
      <a:lvl5pPr marL="4877044" algn="l" defTabSz="2438522" rtl="0" eaLnBrk="1" latinLnBrk="0" hangingPunct="1">
        <a:defRPr sz="4800" kern="1200">
          <a:solidFill>
            <a:schemeClr val="tx1"/>
          </a:solidFill>
          <a:latin typeface="+mn-lt"/>
          <a:ea typeface="+mn-ea"/>
          <a:cs typeface="+mn-cs"/>
        </a:defRPr>
      </a:lvl5pPr>
      <a:lvl6pPr marL="6096305" algn="l" defTabSz="2438522" rtl="0" eaLnBrk="1" latinLnBrk="0" hangingPunct="1">
        <a:defRPr sz="4800" kern="1200">
          <a:solidFill>
            <a:schemeClr val="tx1"/>
          </a:solidFill>
          <a:latin typeface="+mn-lt"/>
          <a:ea typeface="+mn-ea"/>
          <a:cs typeface="+mn-cs"/>
        </a:defRPr>
      </a:lvl6pPr>
      <a:lvl7pPr marL="7315566" algn="l" defTabSz="2438522" rtl="0" eaLnBrk="1" latinLnBrk="0" hangingPunct="1">
        <a:defRPr sz="4800" kern="1200">
          <a:solidFill>
            <a:schemeClr val="tx1"/>
          </a:solidFill>
          <a:latin typeface="+mn-lt"/>
          <a:ea typeface="+mn-ea"/>
          <a:cs typeface="+mn-cs"/>
        </a:defRPr>
      </a:lvl7pPr>
      <a:lvl8pPr marL="8534827" algn="l" defTabSz="2438522" rtl="0" eaLnBrk="1" latinLnBrk="0" hangingPunct="1">
        <a:defRPr sz="4800" kern="1200">
          <a:solidFill>
            <a:schemeClr val="tx1"/>
          </a:solidFill>
          <a:latin typeface="+mn-lt"/>
          <a:ea typeface="+mn-ea"/>
          <a:cs typeface="+mn-cs"/>
        </a:defRPr>
      </a:lvl8pPr>
      <a:lvl9pPr marL="9754088" algn="l" defTabSz="2438522"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28942" y="6282730"/>
            <a:ext cx="16028748" cy="1200329"/>
          </a:xfrm>
          <a:prstGeom prst="rect">
            <a:avLst/>
          </a:prstGeom>
          <a:noFill/>
        </p:spPr>
        <p:txBody>
          <a:bodyPr wrap="none" rtlCol="0">
            <a:spAutoFit/>
          </a:bodyPr>
          <a:lstStyle/>
          <a:p>
            <a:pPr algn="ctr"/>
            <a:r>
              <a:rPr lang="zh-CN" altLang="en-US" sz="7200" b="1" dirty="0">
                <a:latin typeface="微软雅黑" pitchFamily="34" charset="-122"/>
                <a:ea typeface="微软雅黑" pitchFamily="34" charset="-122"/>
              </a:rPr>
              <a:t>“飞天”凌空</a:t>
            </a:r>
            <a:r>
              <a:rPr lang="en-US" altLang="zh-CN" sz="7200" dirty="0">
                <a:latin typeface="微软雅黑" pitchFamily="34" charset="-122"/>
                <a:ea typeface="微软雅黑" pitchFamily="34" charset="-122"/>
              </a:rPr>
              <a:t>——</a:t>
            </a:r>
            <a:r>
              <a:rPr lang="zh-CN" altLang="en-US" sz="7200" b="1" dirty="0">
                <a:latin typeface="华文楷体" panose="02010600040101010101" pitchFamily="2" charset="-122"/>
                <a:ea typeface="华文楷体" panose="02010600040101010101" pitchFamily="2" charset="-122"/>
              </a:rPr>
              <a:t>跳水姑娘吕伟夺魁记</a:t>
            </a:r>
          </a:p>
        </p:txBody>
      </p:sp>
      <p:sp>
        <p:nvSpPr>
          <p:cNvPr id="5" name="TextBox 4"/>
          <p:cNvSpPr txBox="1"/>
          <p:nvPr/>
        </p:nvSpPr>
        <p:spPr>
          <a:xfrm>
            <a:off x="9504394" y="7571323"/>
            <a:ext cx="4801314" cy="1015663"/>
          </a:xfrm>
          <a:prstGeom prst="rect">
            <a:avLst/>
          </a:prstGeom>
          <a:noFill/>
        </p:spPr>
        <p:txBody>
          <a:bodyPr wrap="none" rtlCol="0">
            <a:spAutoFit/>
          </a:bodyPr>
          <a:lstStyle/>
          <a:p>
            <a:pPr algn="ctr"/>
            <a:r>
              <a:rPr lang="zh-CN" altLang="en-US" sz="6000" dirty="0">
                <a:latin typeface="楷体" pitchFamily="49" charset="-122"/>
                <a:ea typeface="楷体" pitchFamily="49" charset="-122"/>
              </a:rPr>
              <a:t>讲师：霍琛莉</a:t>
            </a:r>
          </a:p>
        </p:txBody>
      </p:sp>
    </p:spTree>
    <p:extLst>
      <p:ext uri="{BB962C8B-B14F-4D97-AF65-F5344CB8AC3E}">
        <p14:creationId xmlns:p14="http://schemas.microsoft.com/office/powerpoint/2010/main" val="12610331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3C14FCE9-A435-4D46-A280-506756C6B5BA}"/>
              </a:ext>
            </a:extLst>
          </p:cNvPr>
          <p:cNvSpPr txBox="1"/>
          <p:nvPr/>
        </p:nvSpPr>
        <p:spPr>
          <a:xfrm>
            <a:off x="5064002" y="3978474"/>
            <a:ext cx="14257584" cy="3139321"/>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en-US" sz="4400" dirty="0" smtClean="0">
                <a:latin typeface="黑体" panose="02010609060101010101" pitchFamily="49" charset="-122"/>
                <a:ea typeface="黑体" panose="02010609060101010101" pitchFamily="49" charset="-122"/>
              </a:rPr>
              <a:t>当一个印度观众了解到这个姑娘是中国跳水集训队中最年轻的新秀时，惊讶不已。他说：“了不起，你们中国的人才太多了！”</a:t>
            </a:r>
            <a:endParaRPr lang="zh-CN" altLang="zh-CN" sz="4400" dirty="0">
              <a:latin typeface="黑体" panose="02010609060101010101" pitchFamily="49" charset="-122"/>
              <a:ea typeface="黑体" panose="02010609060101010101" pitchFamily="49" charset="-122"/>
            </a:endParaRPr>
          </a:p>
        </p:txBody>
      </p:sp>
      <p:sp>
        <p:nvSpPr>
          <p:cNvPr id="8" name="矩形: 圆角 3">
            <a:extLst>
              <a:ext uri="{FF2B5EF4-FFF2-40B4-BE49-F238E27FC236}">
                <a16:creationId xmlns="" xmlns:a16="http://schemas.microsoft.com/office/drawing/2014/main" id="{5DBB57CD-6ED8-4CC1-A0E5-AA259656EE87}"/>
              </a:ext>
            </a:extLst>
          </p:cNvPr>
          <p:cNvSpPr/>
          <p:nvPr/>
        </p:nvSpPr>
        <p:spPr>
          <a:xfrm>
            <a:off x="5496050" y="7218834"/>
            <a:ext cx="13681520" cy="2375206"/>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4400" b="1" dirty="0" smtClean="0">
                <a:latin typeface="华文楷体" panose="02010600040101010101" pitchFamily="2" charset="-122"/>
                <a:ea typeface="华文楷体" panose="02010600040101010101" pitchFamily="2" charset="-122"/>
              </a:rPr>
              <a:t>        作者</a:t>
            </a:r>
            <a:r>
              <a:rPr lang="zh-CN" altLang="en-US" sz="4400" b="1" dirty="0">
                <a:latin typeface="华文楷体" panose="02010600040101010101" pitchFamily="2" charset="-122"/>
                <a:ea typeface="华文楷体" panose="02010600040101010101" pitchFamily="2" charset="-122"/>
              </a:rPr>
              <a:t>借印度观众的话，表现出强烈的民族自豪感和昂扬向上的精神。</a:t>
            </a:r>
          </a:p>
        </p:txBody>
      </p:sp>
    </p:spTree>
    <p:extLst>
      <p:ext uri="{BB962C8B-B14F-4D97-AF65-F5344CB8AC3E}">
        <p14:creationId xmlns:p14="http://schemas.microsoft.com/office/powerpoint/2010/main" val="174468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3C14FCE9-A435-4D46-A280-506756C6B5BA}"/>
              </a:ext>
            </a:extLst>
          </p:cNvPr>
          <p:cNvSpPr txBox="1"/>
          <p:nvPr/>
        </p:nvSpPr>
        <p:spPr>
          <a:xfrm>
            <a:off x="4775970" y="4123068"/>
            <a:ext cx="15265696" cy="2123658"/>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smtClean="0">
                <a:latin typeface="黑体" panose="02010609060101010101" pitchFamily="49" charset="-122"/>
                <a:ea typeface="黑体" panose="02010609060101010101" pitchFamily="49" charset="-122"/>
              </a:rPr>
              <a:t>文章</a:t>
            </a:r>
            <a:r>
              <a:rPr lang="zh-CN" altLang="zh-CN" sz="4400" dirty="0">
                <a:latin typeface="黑体" panose="02010609060101010101" pitchFamily="49" charset="-122"/>
                <a:ea typeface="黑体" panose="02010609060101010101" pitchFamily="49" charset="-122"/>
              </a:rPr>
              <a:t>为什么</a:t>
            </a:r>
            <a:r>
              <a:rPr lang="zh-CN" altLang="zh-CN" sz="4400" dirty="0" smtClean="0">
                <a:latin typeface="黑体" panose="02010609060101010101" pitchFamily="49" charset="-122"/>
                <a:ea typeface="黑体" panose="02010609060101010101" pitchFamily="49" charset="-122"/>
              </a:rPr>
              <a:t>一开头用“她”</a:t>
            </a:r>
            <a:r>
              <a:rPr lang="zh-CN" altLang="zh-CN" sz="4400" dirty="0">
                <a:latin typeface="黑体" panose="02010609060101010101" pitchFamily="49" charset="-122"/>
                <a:ea typeface="黑体" panose="02010609060101010101" pitchFamily="49" charset="-122"/>
              </a:rPr>
              <a:t>而不直接写出吕伟的名字？这样写有什么好处？</a:t>
            </a:r>
          </a:p>
        </p:txBody>
      </p:sp>
      <p:sp>
        <p:nvSpPr>
          <p:cNvPr id="4" name="文本框 3">
            <a:extLst>
              <a:ext uri="{FF2B5EF4-FFF2-40B4-BE49-F238E27FC236}">
                <a16:creationId xmlns="" xmlns:a16="http://schemas.microsoft.com/office/drawing/2014/main" id="{0FBFDE1C-ED37-4914-AA59-6B066DB80C1D}"/>
              </a:ext>
            </a:extLst>
          </p:cNvPr>
          <p:cNvSpPr txBox="1"/>
          <p:nvPr/>
        </p:nvSpPr>
        <p:spPr>
          <a:xfrm>
            <a:off x="4847978" y="6534758"/>
            <a:ext cx="14761640" cy="1938992"/>
          </a:xfrm>
          <a:prstGeom prst="rect">
            <a:avLst/>
          </a:prstGeom>
          <a:noFill/>
        </p:spPr>
        <p:txBody>
          <a:bodyPr wrap="square" rtlCol="0">
            <a:spAutoFit/>
          </a:bodyPr>
          <a:lstStyle/>
          <a:p>
            <a:pPr>
              <a:lnSpc>
                <a:spcPct val="150000"/>
              </a:lnSpc>
            </a:pPr>
            <a:r>
              <a:rPr lang="en-US" altLang="zh-CN" sz="4000" dirty="0">
                <a:latin typeface="黑体" panose="02010609060101010101" pitchFamily="49" charset="-122"/>
                <a:ea typeface="黑体" panose="02010609060101010101" pitchFamily="49" charset="-122"/>
              </a:rPr>
              <a:t>    </a:t>
            </a:r>
            <a:r>
              <a:rPr lang="zh-CN" altLang="zh-CN" sz="4000" dirty="0">
                <a:latin typeface="黑体" panose="02010609060101010101" pitchFamily="49" charset="-122"/>
                <a:ea typeface="黑体" panose="02010609060101010101" pitchFamily="49" charset="-122"/>
              </a:rPr>
              <a:t>一是因为她站得很高，下面的人</a:t>
            </a:r>
            <a:r>
              <a:rPr lang="zh-CN" altLang="zh-CN" sz="4000" dirty="0" smtClean="0">
                <a:latin typeface="黑体" panose="02010609060101010101" pitchFamily="49" charset="-122"/>
                <a:ea typeface="黑体" panose="02010609060101010101" pitchFamily="49" charset="-122"/>
              </a:rPr>
              <a:t>看不</a:t>
            </a:r>
            <a:r>
              <a:rPr lang="zh-CN" altLang="en-US" sz="4000" dirty="0" smtClean="0">
                <a:latin typeface="黑体" panose="02010609060101010101" pitchFamily="49" charset="-122"/>
                <a:ea typeface="黑体" panose="02010609060101010101" pitchFamily="49" charset="-122"/>
              </a:rPr>
              <a:t>清楚</a:t>
            </a:r>
            <a:r>
              <a:rPr lang="zh-CN" altLang="zh-CN" sz="4000" dirty="0" smtClean="0">
                <a:latin typeface="黑体" panose="02010609060101010101" pitchFamily="49" charset="-122"/>
                <a:ea typeface="黑体" panose="02010609060101010101" pitchFamily="49" charset="-122"/>
              </a:rPr>
              <a:t>是</a:t>
            </a:r>
            <a:r>
              <a:rPr lang="zh-CN" altLang="zh-CN" sz="4000" dirty="0">
                <a:latin typeface="黑体" panose="02010609060101010101" pitchFamily="49" charset="-122"/>
                <a:ea typeface="黑体" panose="02010609060101010101" pitchFamily="49" charset="-122"/>
              </a:rPr>
              <a:t>谁，符合读者和观众的感受；二是为了设置悬念，引起读者的阅读兴趣。</a:t>
            </a:r>
          </a:p>
        </p:txBody>
      </p:sp>
      <p:sp>
        <p:nvSpPr>
          <p:cNvPr id="5" name="矩形: 圆角 4">
            <a:extLst>
              <a:ext uri="{FF2B5EF4-FFF2-40B4-BE49-F238E27FC236}">
                <a16:creationId xmlns="" xmlns:a16="http://schemas.microsoft.com/office/drawing/2014/main" id="{926E8ABE-FD69-4C09-92F2-744988454D65}"/>
              </a:ext>
            </a:extLst>
          </p:cNvPr>
          <p:cNvSpPr/>
          <p:nvPr/>
        </p:nvSpPr>
        <p:spPr>
          <a:xfrm>
            <a:off x="14425042" y="8586986"/>
            <a:ext cx="4032448" cy="9001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600" dirty="0">
                <a:latin typeface="黑体" panose="02010609060101010101" pitchFamily="49" charset="-122"/>
                <a:ea typeface="黑体" panose="02010609060101010101" pitchFamily="49" charset="-122"/>
              </a:rPr>
              <a:t>新闻特写的特点</a:t>
            </a:r>
          </a:p>
        </p:txBody>
      </p:sp>
    </p:spTree>
    <p:extLst>
      <p:ext uri="{BB962C8B-B14F-4D97-AF65-F5344CB8AC3E}">
        <p14:creationId xmlns:p14="http://schemas.microsoft.com/office/powerpoint/2010/main" val="1281434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99FBF8C4-4232-48F6-8DF4-55A8F5218CB6}"/>
              </a:ext>
            </a:extLst>
          </p:cNvPr>
          <p:cNvSpPr/>
          <p:nvPr/>
        </p:nvSpPr>
        <p:spPr>
          <a:xfrm>
            <a:off x="13189878" y="4194498"/>
            <a:ext cx="56996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dirty="0">
                <a:latin typeface="黑体" panose="02010609060101010101" pitchFamily="49" charset="-122"/>
                <a:ea typeface="黑体" panose="02010609060101010101" pitchFamily="49" charset="-122"/>
              </a:rPr>
              <a:t>描摹精彩刹那，产生深刻印象</a:t>
            </a:r>
          </a:p>
        </p:txBody>
      </p:sp>
      <p:sp>
        <p:nvSpPr>
          <p:cNvPr id="5" name="矩形 4"/>
          <p:cNvSpPr/>
          <p:nvPr/>
        </p:nvSpPr>
        <p:spPr>
          <a:xfrm>
            <a:off x="5496050" y="6210722"/>
            <a:ext cx="2441694" cy="769441"/>
          </a:xfrm>
          <a:prstGeom prst="rect">
            <a:avLst/>
          </a:prstGeom>
        </p:spPr>
        <p:txBody>
          <a:bodyPr wrap="none">
            <a:spAutoFit/>
          </a:bodyPr>
          <a:lstStyle/>
          <a:p>
            <a:r>
              <a:rPr lang="zh-CN" altLang="en-US" sz="4400" dirty="0" smtClean="0">
                <a:latin typeface="黑体" panose="02010609060101010101" pitchFamily="49" charset="-122"/>
                <a:ea typeface="黑体" panose="02010609060101010101" pitchFamily="49" charset="-122"/>
              </a:rPr>
              <a:t>动作描写</a:t>
            </a:r>
            <a:endParaRPr lang="zh-CN" altLang="en-US" sz="4400" dirty="0"/>
          </a:p>
        </p:txBody>
      </p:sp>
      <p:sp>
        <p:nvSpPr>
          <p:cNvPr id="6" name="左大括号 5"/>
          <p:cNvSpPr/>
          <p:nvPr/>
        </p:nvSpPr>
        <p:spPr>
          <a:xfrm>
            <a:off x="8131146" y="5604460"/>
            <a:ext cx="213561" cy="2622486"/>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8535487" y="5404985"/>
            <a:ext cx="10415031" cy="707886"/>
          </a:xfrm>
          <a:prstGeom prst="rect">
            <a:avLst/>
          </a:prstGeom>
        </p:spPr>
        <p:txBody>
          <a:bodyPr wrap="none">
            <a:spAutoFit/>
          </a:bodyPr>
          <a:lstStyle/>
          <a:p>
            <a:r>
              <a:rPr lang="zh-CN" altLang="en-US" sz="4000" dirty="0" smtClean="0">
                <a:latin typeface="黑体" panose="02010609060101010101" pitchFamily="49" charset="-122"/>
                <a:ea typeface="黑体" panose="02010609060101010101" pitchFamily="49" charset="-122"/>
              </a:rPr>
              <a:t>起跳</a:t>
            </a:r>
            <a:r>
              <a:rPr lang="zh-CN" altLang="en-US" sz="3600" b="1" dirty="0" smtClean="0">
                <a:latin typeface="华文楷体" panose="02010600040101010101" pitchFamily="2" charset="-122"/>
                <a:ea typeface="华文楷体" panose="02010600040101010101" pitchFamily="2" charset="-122"/>
              </a:rPr>
              <a:t>（轻舒双臂</a:t>
            </a:r>
            <a:r>
              <a:rPr lang="en-US" altLang="zh-CN" sz="3600" b="1" dirty="0" smtClean="0">
                <a:latin typeface="华文楷体" panose="02010600040101010101" pitchFamily="2" charset="-122"/>
                <a:ea typeface="华文楷体" panose="02010600040101010101" pitchFamily="2" charset="-122"/>
              </a:rPr>
              <a:t>-</a:t>
            </a:r>
            <a:r>
              <a:rPr lang="zh-CN" altLang="en-US" sz="3600" b="1" dirty="0" smtClean="0">
                <a:latin typeface="华文楷体" panose="02010600040101010101" pitchFamily="2" charset="-122"/>
                <a:ea typeface="华文楷体" panose="02010600040101010101" pitchFamily="2" charset="-122"/>
              </a:rPr>
              <a:t>向上举起</a:t>
            </a:r>
            <a:r>
              <a:rPr lang="en-US" altLang="zh-CN" sz="3600" b="1" dirty="0" smtClean="0">
                <a:latin typeface="华文楷体" panose="02010600040101010101" pitchFamily="2" charset="-122"/>
                <a:ea typeface="华文楷体" panose="02010600040101010101" pitchFamily="2" charset="-122"/>
              </a:rPr>
              <a:t>-</a:t>
            </a:r>
            <a:r>
              <a:rPr lang="zh-CN" altLang="en-US" sz="3600" b="1" dirty="0" smtClean="0">
                <a:latin typeface="华文楷体" panose="02010600040101010101" pitchFamily="2" charset="-122"/>
                <a:ea typeface="华文楷体" panose="02010600040101010101" pitchFamily="2" charset="-122"/>
              </a:rPr>
              <a:t>轻轻一蹬</a:t>
            </a:r>
            <a:r>
              <a:rPr lang="en-US" altLang="zh-CN" sz="3600" b="1" dirty="0" smtClean="0">
                <a:latin typeface="华文楷体" panose="02010600040101010101" pitchFamily="2" charset="-122"/>
                <a:ea typeface="华文楷体" panose="02010600040101010101" pitchFamily="2" charset="-122"/>
              </a:rPr>
              <a:t>-</a:t>
            </a:r>
            <a:r>
              <a:rPr lang="zh-CN" altLang="en-US" sz="3600" b="1" dirty="0" smtClean="0">
                <a:latin typeface="华文楷体" panose="02010600040101010101" pitchFamily="2" charset="-122"/>
                <a:ea typeface="华文楷体" panose="02010600040101010101" pitchFamily="2" charset="-122"/>
              </a:rPr>
              <a:t>向空中飞去）</a:t>
            </a:r>
            <a:endParaRPr lang="zh-CN" altLang="en-US" sz="3600" b="1" dirty="0">
              <a:latin typeface="华文楷体" panose="02010600040101010101" pitchFamily="2" charset="-122"/>
              <a:ea typeface="华文楷体" panose="02010600040101010101" pitchFamily="2" charset="-122"/>
            </a:endParaRPr>
          </a:p>
        </p:txBody>
      </p:sp>
      <p:sp>
        <p:nvSpPr>
          <p:cNvPr id="8" name="矩形 7"/>
          <p:cNvSpPr/>
          <p:nvPr/>
        </p:nvSpPr>
        <p:spPr>
          <a:xfrm>
            <a:off x="8535487" y="6582956"/>
            <a:ext cx="9065302" cy="707886"/>
          </a:xfrm>
          <a:prstGeom prst="rect">
            <a:avLst/>
          </a:prstGeom>
        </p:spPr>
        <p:txBody>
          <a:bodyPr wrap="none">
            <a:spAutoFit/>
          </a:bodyPr>
          <a:lstStyle/>
          <a:p>
            <a:r>
              <a:rPr lang="zh-CN" altLang="en-US" sz="4000" dirty="0" smtClean="0">
                <a:latin typeface="黑体" panose="02010609060101010101" pitchFamily="49" charset="-122"/>
                <a:ea typeface="黑体" panose="02010609060101010101" pitchFamily="49" charset="-122"/>
              </a:rPr>
              <a:t>腾空</a:t>
            </a:r>
            <a:r>
              <a:rPr lang="zh-CN" altLang="en-US" sz="4000" b="1" dirty="0" smtClean="0">
                <a:latin typeface="华文楷体" panose="02010600040101010101" pitchFamily="2" charset="-122"/>
                <a:ea typeface="华文楷体" panose="02010600040101010101" pitchFamily="2" charset="-122"/>
              </a:rPr>
              <a:t>（向前翻腾一周半</a:t>
            </a: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空中转体三周）</a:t>
            </a:r>
            <a:endParaRPr lang="zh-CN" altLang="en-US" sz="4000" dirty="0">
              <a:latin typeface="黑体" panose="02010609060101010101" pitchFamily="49" charset="-122"/>
              <a:ea typeface="黑体" panose="02010609060101010101" pitchFamily="49" charset="-122"/>
            </a:endParaRPr>
          </a:p>
        </p:txBody>
      </p:sp>
      <p:sp>
        <p:nvSpPr>
          <p:cNvPr id="9" name="矩形 8"/>
          <p:cNvSpPr/>
          <p:nvPr/>
        </p:nvSpPr>
        <p:spPr>
          <a:xfrm>
            <a:off x="8535487" y="7735084"/>
            <a:ext cx="6500497" cy="707886"/>
          </a:xfrm>
          <a:prstGeom prst="rect">
            <a:avLst/>
          </a:prstGeom>
        </p:spPr>
        <p:txBody>
          <a:bodyPr wrap="none">
            <a:spAutoFit/>
          </a:bodyPr>
          <a:lstStyle/>
          <a:p>
            <a:r>
              <a:rPr lang="zh-CN" altLang="en-US" sz="4000" dirty="0">
                <a:latin typeface="黑体" panose="02010609060101010101" pitchFamily="49" charset="-122"/>
                <a:ea typeface="黑体" panose="02010609060101010101" pitchFamily="49" charset="-122"/>
              </a:rPr>
              <a:t>入</a:t>
            </a:r>
            <a:r>
              <a:rPr lang="zh-CN" altLang="en-US" sz="4000" dirty="0" smtClean="0">
                <a:latin typeface="黑体" panose="02010609060101010101" pitchFamily="49" charset="-122"/>
                <a:ea typeface="黑体" panose="02010609060101010101" pitchFamily="49" charset="-122"/>
              </a:rPr>
              <a:t>水</a:t>
            </a:r>
            <a:r>
              <a:rPr lang="zh-CN" altLang="en-US" sz="4000" b="1" dirty="0" smtClean="0">
                <a:latin typeface="华文楷体" panose="02010600040101010101" pitchFamily="2" charset="-122"/>
                <a:ea typeface="华文楷体" panose="02010600040101010101" pitchFamily="2" charset="-122"/>
              </a:rPr>
              <a:t>（展开身体</a:t>
            </a: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插进碧波）</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18126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3B5673E8-A485-4539-94F1-6149831060AB}"/>
              </a:ext>
            </a:extLst>
          </p:cNvPr>
          <p:cNvSpPr txBox="1"/>
          <p:nvPr/>
        </p:nvSpPr>
        <p:spPr>
          <a:xfrm>
            <a:off x="4847978" y="4215978"/>
            <a:ext cx="14833648" cy="4154984"/>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a:latin typeface="黑体" panose="02010609060101010101" pitchFamily="49" charset="-122"/>
                <a:ea typeface="黑体" panose="02010609060101010101" pitchFamily="49" charset="-122"/>
              </a:rPr>
              <a:t>紧接着，是向前翻腾一周半，同时伴随着旋风般的空中转体三周，动作疾如流星，又潇洒自如，</a:t>
            </a:r>
            <a:r>
              <a:rPr lang="en-US" altLang="zh-CN" sz="4400" dirty="0" smtClean="0">
                <a:latin typeface="Times New Roman" panose="02020603050405020304" pitchFamily="18" charset="0"/>
                <a:ea typeface="黑体" panose="02010609060101010101" pitchFamily="49" charset="-122"/>
                <a:cs typeface="Times New Roman" panose="02020603050405020304" pitchFamily="18" charset="0"/>
              </a:rPr>
              <a:t>1.7</a:t>
            </a:r>
            <a:r>
              <a:rPr lang="zh-CN" altLang="zh-CN" sz="4400" dirty="0" smtClean="0">
                <a:latin typeface="黑体" panose="02010609060101010101" pitchFamily="49" charset="-122"/>
                <a:ea typeface="黑体" panose="02010609060101010101" pitchFamily="49" charset="-122"/>
              </a:rPr>
              <a:t>秒</a:t>
            </a:r>
            <a:r>
              <a:rPr lang="zh-CN" altLang="zh-CN" sz="4400" dirty="0">
                <a:latin typeface="黑体" panose="02010609060101010101" pitchFamily="49" charset="-122"/>
                <a:ea typeface="黑体" panose="02010609060101010101" pitchFamily="49" charset="-122"/>
              </a:rPr>
              <a:t>的时间对她似乎特别慷概，让她从容不迫地展示身体优美的线条，从前伸的手指，一直延续到绷直的足尖。</a:t>
            </a:r>
            <a:endParaRPr lang="zh-CN" altLang="en-US" sz="4400" dirty="0">
              <a:latin typeface="黑体" panose="02010609060101010101" pitchFamily="49" charset="-122"/>
              <a:ea typeface="黑体" panose="02010609060101010101" pitchFamily="49" charset="-122"/>
            </a:endParaRPr>
          </a:p>
        </p:txBody>
      </p:sp>
      <p:cxnSp>
        <p:nvCxnSpPr>
          <p:cNvPr id="5" name="直接连接符 4">
            <a:extLst>
              <a:ext uri="{FF2B5EF4-FFF2-40B4-BE49-F238E27FC236}">
                <a16:creationId xmlns="" xmlns:a16="http://schemas.microsoft.com/office/drawing/2014/main" id="{864D7124-3C13-4642-A6F6-54B0735791B9}"/>
              </a:ext>
            </a:extLst>
          </p:cNvPr>
          <p:cNvCxnSpPr/>
          <p:nvPr/>
        </p:nvCxnSpPr>
        <p:spPr>
          <a:xfrm>
            <a:off x="16153234" y="5202610"/>
            <a:ext cx="2124236"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7" name="矩形: 圆角 16">
            <a:extLst>
              <a:ext uri="{FF2B5EF4-FFF2-40B4-BE49-F238E27FC236}">
                <a16:creationId xmlns="" xmlns:a16="http://schemas.microsoft.com/office/drawing/2014/main" id="{E0D336F1-8E8B-41C7-9F95-9EED7F853F38}"/>
              </a:ext>
            </a:extLst>
          </p:cNvPr>
          <p:cNvSpPr/>
          <p:nvPr/>
        </p:nvSpPr>
        <p:spPr>
          <a:xfrm>
            <a:off x="13361454" y="8514978"/>
            <a:ext cx="5168044" cy="96680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dirty="0">
                <a:latin typeface="黑体" panose="02010609060101010101" pitchFamily="49" charset="-122"/>
                <a:ea typeface="黑体" panose="02010609060101010101" pitchFamily="49" charset="-122"/>
              </a:rPr>
              <a:t>真实的感受，客观的动作</a:t>
            </a:r>
          </a:p>
        </p:txBody>
      </p:sp>
      <p:cxnSp>
        <p:nvCxnSpPr>
          <p:cNvPr id="18" name="直接连接符 17">
            <a:extLst>
              <a:ext uri="{FF2B5EF4-FFF2-40B4-BE49-F238E27FC236}">
                <a16:creationId xmlns="" xmlns:a16="http://schemas.microsoft.com/office/drawing/2014/main" id="{864D7124-3C13-4642-A6F6-54B0735791B9}"/>
              </a:ext>
            </a:extLst>
          </p:cNvPr>
          <p:cNvCxnSpPr/>
          <p:nvPr/>
        </p:nvCxnSpPr>
        <p:spPr>
          <a:xfrm>
            <a:off x="8952434" y="6210722"/>
            <a:ext cx="2124236"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9" name="直接连接符 18">
            <a:extLst>
              <a:ext uri="{FF2B5EF4-FFF2-40B4-BE49-F238E27FC236}">
                <a16:creationId xmlns="" xmlns:a16="http://schemas.microsoft.com/office/drawing/2014/main" id="{864D7124-3C13-4642-A6F6-54B0735791B9}"/>
              </a:ext>
            </a:extLst>
          </p:cNvPr>
          <p:cNvCxnSpPr/>
          <p:nvPr/>
        </p:nvCxnSpPr>
        <p:spPr>
          <a:xfrm>
            <a:off x="12300806" y="6210722"/>
            <a:ext cx="2124236"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0" name="直接连接符 19">
            <a:extLst>
              <a:ext uri="{FF2B5EF4-FFF2-40B4-BE49-F238E27FC236}">
                <a16:creationId xmlns="" xmlns:a16="http://schemas.microsoft.com/office/drawing/2014/main" id="{864D7124-3C13-4642-A6F6-54B0735791B9}"/>
              </a:ext>
            </a:extLst>
          </p:cNvPr>
          <p:cNvCxnSpPr/>
          <p:nvPr/>
        </p:nvCxnSpPr>
        <p:spPr>
          <a:xfrm>
            <a:off x="9960546" y="7218834"/>
            <a:ext cx="2124236"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1" name="直接连接符 20">
            <a:extLst>
              <a:ext uri="{FF2B5EF4-FFF2-40B4-BE49-F238E27FC236}">
                <a16:creationId xmlns="" xmlns:a16="http://schemas.microsoft.com/office/drawing/2014/main" id="{864D7124-3C13-4642-A6F6-54B0735791B9}"/>
              </a:ext>
            </a:extLst>
          </p:cNvPr>
          <p:cNvCxnSpPr/>
          <p:nvPr/>
        </p:nvCxnSpPr>
        <p:spPr>
          <a:xfrm>
            <a:off x="15001106" y="7218834"/>
            <a:ext cx="1062118"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2" name="直接连接符 21">
            <a:extLst>
              <a:ext uri="{FF2B5EF4-FFF2-40B4-BE49-F238E27FC236}">
                <a16:creationId xmlns="" xmlns:a16="http://schemas.microsoft.com/office/drawing/2014/main" id="{864D7124-3C13-4642-A6F6-54B0735791B9}"/>
              </a:ext>
            </a:extLst>
          </p:cNvPr>
          <p:cNvCxnSpPr/>
          <p:nvPr/>
        </p:nvCxnSpPr>
        <p:spPr>
          <a:xfrm>
            <a:off x="10464602" y="8226946"/>
            <a:ext cx="1062118"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65839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FDECC6C9-CFCB-4485-AEB6-884B3D37ED56}"/>
              </a:ext>
            </a:extLst>
          </p:cNvPr>
          <p:cNvSpPr txBox="1"/>
          <p:nvPr/>
        </p:nvSpPr>
        <p:spPr>
          <a:xfrm>
            <a:off x="4343922" y="3258394"/>
            <a:ext cx="15841760" cy="2980624"/>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a:latin typeface="黑体" panose="02010609060101010101" pitchFamily="49" charset="-122"/>
                <a:ea typeface="黑体" panose="02010609060101010101" pitchFamily="49" charset="-122"/>
              </a:rPr>
              <a:t>还没等观众从眼花缭乱中反应过来，她已经展开身体，像轻盈的、笔直的箭，“哧”地</a:t>
            </a:r>
            <a:r>
              <a:rPr lang="zh-CN" altLang="zh-CN" sz="4400" dirty="0" smtClean="0">
                <a:latin typeface="黑体" panose="02010609060101010101" pitchFamily="49" charset="-122"/>
                <a:ea typeface="黑体" panose="02010609060101010101" pitchFamily="49" charset="-122"/>
              </a:rPr>
              <a:t>插</a:t>
            </a:r>
            <a:r>
              <a:rPr lang="zh-CN" altLang="en-US" sz="4400" dirty="0" smtClean="0">
                <a:latin typeface="黑体" panose="02010609060101010101" pitchFamily="49" charset="-122"/>
                <a:ea typeface="黑体" panose="02010609060101010101" pitchFamily="49" charset="-122"/>
              </a:rPr>
              <a:t>进</a:t>
            </a:r>
            <a:r>
              <a:rPr lang="zh-CN" altLang="zh-CN" sz="4400" dirty="0" smtClean="0">
                <a:latin typeface="黑体" panose="02010609060101010101" pitchFamily="49" charset="-122"/>
                <a:ea typeface="黑体" panose="02010609060101010101" pitchFamily="49" charset="-122"/>
              </a:rPr>
              <a:t>碧波</a:t>
            </a:r>
            <a:r>
              <a:rPr lang="zh-CN" altLang="zh-CN" sz="4400" dirty="0">
                <a:latin typeface="黑体" panose="02010609060101010101" pitchFamily="49" charset="-122"/>
                <a:ea typeface="黑体" panose="02010609060101010101" pitchFamily="49" charset="-122"/>
              </a:rPr>
              <a:t>之中，几串白色的气泡拥抱了这位自天而降的仙女，四面水花则悄然不惊。</a:t>
            </a:r>
          </a:p>
        </p:txBody>
      </p:sp>
      <p:sp>
        <p:nvSpPr>
          <p:cNvPr id="4" name="矩形: 圆角 3">
            <a:extLst>
              <a:ext uri="{FF2B5EF4-FFF2-40B4-BE49-F238E27FC236}">
                <a16:creationId xmlns="" xmlns:a16="http://schemas.microsoft.com/office/drawing/2014/main" id="{5DBB57CD-6ED8-4CC1-A0E5-AA259656EE87}"/>
              </a:ext>
            </a:extLst>
          </p:cNvPr>
          <p:cNvSpPr/>
          <p:nvPr/>
        </p:nvSpPr>
        <p:spPr>
          <a:xfrm>
            <a:off x="4415930" y="6498754"/>
            <a:ext cx="15913768" cy="396044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en-US" altLang="zh-CN" sz="4000" b="1" dirty="0" smtClean="0">
                <a:latin typeface="华文楷体" panose="02010600040101010101" pitchFamily="2" charset="-122"/>
                <a:ea typeface="华文楷体" panose="02010600040101010101" pitchFamily="2" charset="-122"/>
              </a:rPr>
              <a:t>        </a:t>
            </a:r>
            <a:r>
              <a:rPr lang="zh-CN" altLang="zh-CN" sz="4000" b="1" dirty="0" smtClean="0">
                <a:latin typeface="华文楷体" panose="02010600040101010101" pitchFamily="2" charset="-122"/>
                <a:ea typeface="华文楷体" panose="02010600040101010101" pitchFamily="2" charset="-122"/>
              </a:rPr>
              <a:t>比喻，</a:t>
            </a:r>
            <a:r>
              <a:rPr lang="zh-CN" altLang="zh-CN" sz="4000" b="1" dirty="0">
                <a:latin typeface="华文楷体" panose="02010600040101010101" pitchFamily="2" charset="-122"/>
                <a:ea typeface="华文楷体" panose="02010600040101010101" pitchFamily="2" charset="-122"/>
              </a:rPr>
              <a:t>把吕伟的身体比作箭，写出了她入水的轻盈</a:t>
            </a:r>
            <a:r>
              <a:rPr lang="zh-CN" altLang="en-US" sz="4000" b="1" dirty="0">
                <a:latin typeface="华文楷体" panose="02010600040101010101" pitchFamily="2" charset="-122"/>
                <a:ea typeface="华文楷体" panose="02010600040101010101" pitchFamily="2" charset="-122"/>
              </a:rPr>
              <a:t>和</a:t>
            </a:r>
            <a:r>
              <a:rPr lang="zh-CN" altLang="zh-CN" sz="4000" b="1" dirty="0">
                <a:latin typeface="华文楷体" panose="02010600040101010101" pitchFamily="2" charset="-122"/>
                <a:ea typeface="华文楷体" panose="02010600040101010101" pitchFamily="2" charset="-122"/>
              </a:rPr>
              <a:t>身体的笔直，动作可视可感</a:t>
            </a:r>
            <a:r>
              <a:rPr lang="zh-CN" altLang="zh-CN" sz="4000" b="1" dirty="0" smtClean="0">
                <a:latin typeface="华文楷体" panose="02010600040101010101" pitchFamily="2" charset="-122"/>
                <a:ea typeface="华文楷体" panose="02010600040101010101" pitchFamily="2" charset="-122"/>
              </a:rPr>
              <a:t>。把</a:t>
            </a:r>
            <a:r>
              <a:rPr lang="zh-CN" altLang="en-US" sz="4000" b="1" dirty="0">
                <a:latin typeface="华文楷体" panose="02010600040101010101" pitchFamily="2" charset="-122"/>
                <a:ea typeface="华文楷体" panose="02010600040101010101" pitchFamily="2" charset="-122"/>
              </a:rPr>
              <a:t>吕伟</a:t>
            </a:r>
            <a:r>
              <a:rPr lang="zh-CN" altLang="zh-CN" sz="4000" b="1" dirty="0" smtClean="0">
                <a:latin typeface="华文楷体" panose="02010600040101010101" pitchFamily="2" charset="-122"/>
                <a:ea typeface="华文楷体" panose="02010600040101010101" pitchFamily="2" charset="-122"/>
              </a:rPr>
              <a:t>比作</a:t>
            </a:r>
            <a:r>
              <a:rPr lang="zh-CN" altLang="zh-CN" sz="4000" b="1" dirty="0">
                <a:latin typeface="华文楷体" panose="02010600040101010101" pitchFamily="2" charset="-122"/>
                <a:ea typeface="华文楷体" panose="02010600040101010101" pitchFamily="2" charset="-122"/>
              </a:rPr>
              <a:t>仙女，既照应了标题中的飞天，表明吕伟</a:t>
            </a:r>
            <a:r>
              <a:rPr lang="en-US" altLang="zh-CN" sz="4000" b="1" dirty="0">
                <a:latin typeface="华文楷体" panose="02010600040101010101" pitchFamily="2" charset="-122"/>
                <a:ea typeface="华文楷体" panose="02010600040101010101" pitchFamily="2" charset="-122"/>
              </a:rPr>
              <a:t>  </a:t>
            </a:r>
            <a:r>
              <a:rPr lang="zh-CN" altLang="zh-CN" sz="4000" b="1" dirty="0" smtClean="0">
                <a:latin typeface="华文楷体" panose="02010600040101010101" pitchFamily="2" charset="-122"/>
                <a:ea typeface="华文楷体" panose="02010600040101010101" pitchFamily="2" charset="-122"/>
              </a:rPr>
              <a:t>如同</a:t>
            </a:r>
            <a:r>
              <a:rPr lang="zh-CN" altLang="zh-CN" sz="4000" b="1" dirty="0">
                <a:latin typeface="华文楷体" panose="02010600040101010101" pitchFamily="2" charset="-122"/>
                <a:ea typeface="华文楷体" panose="02010600040101010101" pitchFamily="2" charset="-122"/>
              </a:rPr>
              <a:t>天外归来</a:t>
            </a:r>
            <a:r>
              <a:rPr lang="zh-CN" altLang="en-US" sz="4000" b="1" dirty="0">
                <a:latin typeface="华文楷体" panose="02010600040101010101" pitchFamily="2" charset="-122"/>
                <a:ea typeface="华文楷体" panose="02010600040101010101" pitchFamily="2" charset="-122"/>
              </a:rPr>
              <a:t>，</a:t>
            </a:r>
            <a:r>
              <a:rPr lang="zh-CN" altLang="zh-CN" sz="4000" b="1" dirty="0">
                <a:latin typeface="华文楷体" panose="02010600040101010101" pitchFamily="2" charset="-122"/>
                <a:ea typeface="华文楷体" panose="02010600040101010101" pitchFamily="2" charset="-122"/>
              </a:rPr>
              <a:t>又</a:t>
            </a:r>
            <a:r>
              <a:rPr lang="zh-CN" altLang="zh-CN" sz="4000" b="1" dirty="0" smtClean="0">
                <a:latin typeface="华文楷体" panose="02010600040101010101" pitchFamily="2" charset="-122"/>
                <a:ea typeface="华文楷体" panose="02010600040101010101" pitchFamily="2" charset="-122"/>
              </a:rPr>
              <a:t>写出</a:t>
            </a:r>
            <a:r>
              <a:rPr lang="zh-CN" altLang="en-US" sz="4000" b="1" dirty="0" smtClean="0">
                <a:latin typeface="华文楷体" panose="02010600040101010101" pitchFamily="2" charset="-122"/>
                <a:ea typeface="华文楷体" panose="02010600040101010101" pitchFamily="2" charset="-122"/>
              </a:rPr>
              <a:t>了</a:t>
            </a:r>
            <a:r>
              <a:rPr lang="zh-CN" altLang="zh-CN" sz="4000" b="1" dirty="0" smtClean="0">
                <a:latin typeface="华文楷体" panose="02010600040101010101" pitchFamily="2" charset="-122"/>
                <a:ea typeface="华文楷体" panose="02010600040101010101" pitchFamily="2" charset="-122"/>
              </a:rPr>
              <a:t>她</a:t>
            </a:r>
            <a:r>
              <a:rPr lang="zh-CN" altLang="zh-CN" sz="4000" b="1" dirty="0">
                <a:latin typeface="华文楷体" panose="02010600040101010101" pitchFamily="2" charset="-122"/>
                <a:ea typeface="华文楷体" panose="02010600040101010101" pitchFamily="2" charset="-122"/>
              </a:rPr>
              <a:t>入水时优美的身姿</a:t>
            </a:r>
            <a:r>
              <a:rPr lang="zh-CN"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a:t>
            </a:r>
            <a:r>
              <a:rPr lang="zh-CN" altLang="zh-CN" sz="4000" b="1" dirty="0" smtClean="0">
                <a:latin typeface="华文楷体" panose="02010600040101010101" pitchFamily="2" charset="-122"/>
                <a:ea typeface="华文楷体" panose="02010600040101010101" pitchFamily="2" charset="-122"/>
              </a:rPr>
              <a:t>拥抱</a:t>
            </a:r>
            <a:r>
              <a:rPr lang="zh-CN" altLang="en-US" sz="4000" b="1" dirty="0" smtClean="0">
                <a:latin typeface="华文楷体" panose="02010600040101010101" pitchFamily="2" charset="-122"/>
                <a:ea typeface="华文楷体" panose="02010600040101010101" pitchFamily="2" charset="-122"/>
              </a:rPr>
              <a:t>”</a:t>
            </a:r>
            <a:r>
              <a:rPr lang="zh-CN" altLang="zh-CN" sz="4000" b="1" dirty="0" smtClean="0">
                <a:latin typeface="华文楷体" panose="02010600040101010101" pitchFamily="2" charset="-122"/>
                <a:ea typeface="华文楷体" panose="02010600040101010101" pitchFamily="2" charset="-122"/>
              </a:rPr>
              <a:t>，</a:t>
            </a:r>
            <a:r>
              <a:rPr lang="zh-CN" altLang="zh-CN" sz="4000" b="1" dirty="0">
                <a:latin typeface="华文楷体" panose="02010600040101010101" pitchFamily="2" charset="-122"/>
                <a:ea typeface="华文楷体" panose="02010600040101010101" pitchFamily="2" charset="-122"/>
              </a:rPr>
              <a:t>是拟人的手法，形象地写出了吕伟入水时的轻盈自然。</a:t>
            </a:r>
            <a:endParaRPr lang="zh-CN" altLang="en-US" sz="4000" b="1"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64203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52434" y="5418634"/>
            <a:ext cx="719771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1600"/>
              </a:spcBef>
            </a:pPr>
            <a:r>
              <a:rPr lang="zh-CN" altLang="en-US" sz="13000" dirty="0" smtClean="0">
                <a:latin typeface="华文新魏" panose="02010800040101010101" pitchFamily="2" charset="-122"/>
                <a:ea typeface="华文新魏" panose="02010800040101010101" pitchFamily="2" charset="-122"/>
              </a:rPr>
              <a:t>积累拓展</a:t>
            </a:r>
          </a:p>
        </p:txBody>
      </p:sp>
    </p:spTree>
    <p:extLst>
      <p:ext uri="{BB962C8B-B14F-4D97-AF65-F5344CB8AC3E}">
        <p14:creationId xmlns:p14="http://schemas.microsoft.com/office/powerpoint/2010/main" val="19885311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3B586BD8-4448-4E42-A644-FBF4567932B4}"/>
              </a:ext>
            </a:extLst>
          </p:cNvPr>
          <p:cNvSpPr txBox="1"/>
          <p:nvPr/>
        </p:nvSpPr>
        <p:spPr>
          <a:xfrm>
            <a:off x="3047778" y="2961640"/>
            <a:ext cx="18362040" cy="8217634"/>
          </a:xfrm>
          <a:prstGeom prst="rect">
            <a:avLst/>
          </a:prstGeom>
          <a:noFill/>
        </p:spPr>
        <p:txBody>
          <a:bodyPr wrap="square" rtlCol="0">
            <a:spAutoFit/>
          </a:bodyPr>
          <a:lstStyle/>
          <a:p>
            <a:pPr>
              <a:lnSpc>
                <a:spcPct val="150000"/>
              </a:lnSpc>
            </a:pPr>
            <a:r>
              <a:rPr lang="zh-CN" altLang="en-US" sz="4400" b="1" dirty="0">
                <a:latin typeface="楷体" panose="02010609060101010101" pitchFamily="49" charset="-122"/>
                <a:ea typeface="楷体" panose="02010609060101010101" pitchFamily="49" charset="-122"/>
              </a:rPr>
              <a:t>    说起中国高铁技术飞速进步所引发的巨大经济、社会发展效应，很多人会竖起大拇指，“棒！”</a:t>
            </a:r>
          </a:p>
          <a:p>
            <a:pPr>
              <a:lnSpc>
                <a:spcPct val="150000"/>
              </a:lnSpc>
            </a:pPr>
            <a:r>
              <a:rPr lang="zh-CN" altLang="en-US" sz="4400" b="1" dirty="0">
                <a:latin typeface="楷体" panose="02010609060101010101" pitchFamily="49" charset="-122"/>
                <a:ea typeface="楷体" panose="02010609060101010101" pitchFamily="49" charset="-122"/>
              </a:rPr>
              <a:t>    “怎么把实验室的技术转化为产品？”回答这个问题时，科研工作者张福成也采用了同样的手势，但含义</a:t>
            </a:r>
            <a:r>
              <a:rPr lang="zh-CN" altLang="en-US" sz="4400" b="1" dirty="0" smtClean="0">
                <a:latin typeface="楷体" panose="02010609060101010101" pitchFamily="49" charset="-122"/>
                <a:ea typeface="楷体" panose="02010609060101010101" pitchFamily="49" charset="-122"/>
              </a:rPr>
              <a:t>不同：“</a:t>
            </a:r>
            <a:r>
              <a:rPr lang="zh-CN" altLang="en-US" sz="4400" b="1" dirty="0">
                <a:latin typeface="楷体" panose="02010609060101010101" pitchFamily="49" charset="-122"/>
                <a:ea typeface="楷体" panose="02010609060101010101" pitchFamily="49" charset="-122"/>
              </a:rPr>
              <a:t>实验室里的一项技术好比大拇指，要想让它变成拳头产品，还需要付出其他四个指头的努力。”</a:t>
            </a:r>
          </a:p>
          <a:p>
            <a:pPr>
              <a:lnSpc>
                <a:spcPct val="150000"/>
              </a:lnSpc>
            </a:pPr>
            <a:r>
              <a:rPr lang="zh-CN" altLang="en-US" sz="4400" b="1" dirty="0">
                <a:latin typeface="楷体" panose="02010609060101010101" pitchFamily="49" charset="-122"/>
                <a:ea typeface="楷体" panose="02010609060101010101" pitchFamily="49" charset="-122"/>
              </a:rPr>
              <a:t>    这个比喻，正是张福成埋头金属材料研发制造</a:t>
            </a:r>
            <a:r>
              <a:rPr lang="en-US" altLang="zh-CN" sz="4400" dirty="0">
                <a:latin typeface="Times New Roman" panose="02020603050405020304" pitchFamily="18" charset="0"/>
                <a:ea typeface="楷体" panose="02010609060101010101" pitchFamily="49" charset="-122"/>
                <a:cs typeface="Times New Roman" panose="02020603050405020304" pitchFamily="18" charset="0"/>
              </a:rPr>
              <a:t>20</a:t>
            </a:r>
            <a:r>
              <a:rPr lang="zh-CN" altLang="en-US" sz="4400" b="1" dirty="0">
                <a:latin typeface="楷体" panose="02010609060101010101" pitchFamily="49" charset="-122"/>
                <a:ea typeface="楷体" panose="02010609060101010101" pitchFamily="49" charset="-122"/>
              </a:rPr>
              <a:t>多年的工作映照。在高速铁路发展的背后，有着他冲破国外技术制约、拼搏努力实现工业技术弯道超车的“中国制造”</a:t>
            </a:r>
            <a:r>
              <a:rPr lang="zh-CN" altLang="en-US" sz="4400" b="1" dirty="0" smtClean="0">
                <a:latin typeface="楷体" panose="02010609060101010101" pitchFamily="49" charset="-122"/>
                <a:ea typeface="楷体" panose="02010609060101010101" pitchFamily="49" charset="-122"/>
              </a:rPr>
              <a:t>故事</a:t>
            </a:r>
            <a:r>
              <a:rPr lang="zh-CN" altLang="en-US" sz="4400" b="1" dirty="0" smtClean="0"/>
              <a:t>。（</a:t>
            </a:r>
            <a:r>
              <a:rPr lang="en-US" altLang="zh-CN" sz="4000" b="1" dirty="0" smtClean="0">
                <a:latin typeface="宋体" panose="02010600030101010101" pitchFamily="2" charset="-122"/>
                <a:ea typeface="宋体" panose="02010600030101010101" pitchFamily="2" charset="-122"/>
              </a:rPr>
              <a:t>《</a:t>
            </a:r>
            <a:r>
              <a:rPr lang="zh-CN" altLang="en-US" sz="4000" b="1" dirty="0">
                <a:latin typeface="宋体" panose="02010600030101010101" pitchFamily="2" charset="-122"/>
                <a:ea typeface="宋体" panose="02010600030101010101" pitchFamily="2" charset="-122"/>
              </a:rPr>
              <a:t>张福成和他的“中国制造”</a:t>
            </a:r>
            <a:r>
              <a:rPr lang="en-US" altLang="zh-CN" sz="4000" b="1" dirty="0" smtClean="0">
                <a:latin typeface="宋体" panose="02010600030101010101" pitchFamily="2" charset="-122"/>
                <a:ea typeface="宋体" panose="02010600030101010101" pitchFamily="2" charset="-122"/>
              </a:rPr>
              <a:t>》</a:t>
            </a:r>
            <a:r>
              <a:rPr lang="zh-CN" altLang="en-US" sz="4400" b="1" dirty="0" smtClean="0">
                <a:latin typeface="宋体" panose="02010600030101010101" pitchFamily="2" charset="-122"/>
                <a:ea typeface="宋体" panose="02010600030101010101" pitchFamily="2" charset="-122"/>
              </a:rPr>
              <a:t>）</a:t>
            </a:r>
            <a:endParaRPr lang="zh-CN" altLang="en-US" sz="4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09571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a:extLst>
              <a:ext uri="{FF2B5EF4-FFF2-40B4-BE49-F238E27FC236}">
                <a16:creationId xmlns="" xmlns:a16="http://schemas.microsoft.com/office/drawing/2014/main" id="{46B7D364-7F63-4E91-99FC-A8BD0D981BD4}"/>
              </a:ext>
            </a:extLst>
          </p:cNvPr>
          <p:cNvSpPr txBox="1"/>
          <p:nvPr/>
        </p:nvSpPr>
        <p:spPr>
          <a:xfrm>
            <a:off x="3839866" y="2835149"/>
            <a:ext cx="17137904" cy="8309967"/>
          </a:xfrm>
          <a:prstGeom prst="rect">
            <a:avLst/>
          </a:prstGeom>
          <a:noFill/>
        </p:spPr>
        <p:txBody>
          <a:bodyPr wrap="square" rtlCol="0">
            <a:spAutoFit/>
          </a:bodyPr>
          <a:lstStyle/>
          <a:p>
            <a:pPr>
              <a:lnSpc>
                <a:spcPct val="150000"/>
              </a:lnSpc>
            </a:pPr>
            <a:r>
              <a:rPr lang="zh-CN" altLang="en-US"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到今年底，施一公的实验室将培养出</a:t>
            </a:r>
            <a:r>
              <a:rPr lang="en-US" altLang="zh-CN" sz="4400" dirty="0">
                <a:latin typeface="Times New Roman" panose="02020603050405020304" pitchFamily="18" charset="0"/>
                <a:ea typeface="楷体" panose="02010609060101010101" pitchFamily="49" charset="-122"/>
                <a:cs typeface="Times New Roman" panose="02020603050405020304" pitchFamily="18" charset="0"/>
              </a:rPr>
              <a:t>18</a:t>
            </a:r>
            <a:r>
              <a:rPr lang="zh-CN" altLang="en-US" sz="4400" b="1" dirty="0">
                <a:latin typeface="楷体" panose="02010609060101010101" pitchFamily="49" charset="-122"/>
                <a:ea typeface="楷体" panose="02010609060101010101" pitchFamily="49" charset="-122"/>
              </a:rPr>
              <a:t>名博士。“我毫不怀疑他们大多数会脱颖而出、成为优秀的青年科学家。”</a:t>
            </a:r>
          </a:p>
          <a:p>
            <a:pPr>
              <a:lnSpc>
                <a:spcPct val="150000"/>
              </a:lnSpc>
            </a:pPr>
            <a:r>
              <a:rPr lang="zh-CN" altLang="en-US" sz="4400" b="1" dirty="0">
                <a:latin typeface="楷体" panose="02010609060101010101" pitchFamily="49" charset="-122"/>
                <a:ea typeface="楷体" panose="02010609060101010101" pitchFamily="49" charset="-122"/>
              </a:rPr>
              <a:t>   </a:t>
            </a:r>
            <a:r>
              <a:rPr lang="zh-CN" altLang="en-US" sz="4400" b="1" dirty="0" smtClean="0">
                <a:latin typeface="楷体" panose="02010609060101010101" pitchFamily="49" charset="-122"/>
                <a:ea typeface="楷体" panose="02010609060101010101" pitchFamily="49" charset="-122"/>
              </a:rPr>
              <a:t> 在</a:t>
            </a:r>
            <a:r>
              <a:rPr lang="zh-CN" altLang="en-US" sz="4400" b="1" dirty="0">
                <a:latin typeface="楷体" panose="02010609060101010101" pitchFamily="49" charset="-122"/>
                <a:ea typeface="楷体" panose="02010609060101010101" pitchFamily="49" charset="-122"/>
              </a:rPr>
              <a:t>人才培养上，施一公非常投入，甚至出差几天见不到学生就心慌。学生谢田说，施老师基本没有节假日，“一般人出差回来要先回家休整一下，但施老师回校后总是直奔实验室，和学生们在一起。”</a:t>
            </a:r>
          </a:p>
          <a:p>
            <a:pPr>
              <a:lnSpc>
                <a:spcPct val="150000"/>
              </a:lnSpc>
            </a:pPr>
            <a:r>
              <a:rPr lang="zh-CN" altLang="en-US" sz="4400" b="1" dirty="0">
                <a:latin typeface="楷体" panose="02010609060101010101" pitchFamily="49" charset="-122"/>
                <a:ea typeface="楷体" panose="02010609060101010101" pitchFamily="49" charset="-122"/>
              </a:rPr>
              <a:t>   </a:t>
            </a:r>
            <a:r>
              <a:rPr lang="zh-CN" altLang="en-US" sz="4400" b="1" dirty="0" smtClean="0">
                <a:latin typeface="楷体" panose="02010609060101010101" pitchFamily="49" charset="-122"/>
                <a:ea typeface="楷体" panose="02010609060101010101" pitchFamily="49" charset="-122"/>
              </a:rPr>
              <a:t> 在</a:t>
            </a:r>
            <a:r>
              <a:rPr lang="zh-CN" altLang="en-US" sz="4400" b="1" dirty="0">
                <a:latin typeface="楷体" panose="02010609060101010101" pitchFamily="49" charset="-122"/>
                <a:ea typeface="楷体" panose="02010609060101010101" pitchFamily="49" charset="-122"/>
              </a:rPr>
              <a:t>学生眼里，施一公既平易近人，又异常严格。他告诫学生，“既然选择了做研究，就要以科学创新为己任，踏踏实实做研究，不要再想其他的事情。</a:t>
            </a:r>
            <a:r>
              <a:rPr lang="zh-CN" altLang="en-US" sz="4400" b="1" dirty="0" smtClean="0">
                <a:latin typeface="楷体" panose="02010609060101010101" pitchFamily="49" charset="-122"/>
                <a:ea typeface="楷体" panose="02010609060101010101" pitchFamily="49" charset="-122"/>
              </a:rPr>
              <a:t>”（</a:t>
            </a:r>
            <a:r>
              <a:rPr lang="en-US" altLang="zh-CN" sz="4000" b="1" dirty="0" smtClean="0">
                <a:latin typeface="宋体" panose="02010600030101010101" pitchFamily="2" charset="-122"/>
                <a:ea typeface="宋体" panose="02010600030101010101" pitchFamily="2" charset="-122"/>
              </a:rPr>
              <a:t>《</a:t>
            </a:r>
            <a:r>
              <a:rPr lang="zh-CN" altLang="en-US" sz="4000" b="1" dirty="0" smtClean="0">
                <a:latin typeface="宋体" panose="02010600030101010101" pitchFamily="2" charset="-122"/>
                <a:ea typeface="宋体" panose="02010600030101010101" pitchFamily="2" charset="-122"/>
              </a:rPr>
              <a:t>成为</a:t>
            </a:r>
            <a:r>
              <a:rPr lang="zh-CN" altLang="en-US" sz="4000" b="1" dirty="0">
                <a:latin typeface="宋体" panose="02010600030101010101" pitchFamily="2" charset="-122"/>
                <a:ea typeface="宋体" panose="02010600030101010101" pitchFamily="2" charset="-122"/>
              </a:rPr>
              <a:t>祖国变化的一部分</a:t>
            </a:r>
            <a:r>
              <a:rPr lang="en-US" altLang="zh-CN" sz="4000" b="1" dirty="0" smtClean="0">
                <a:latin typeface="宋体" panose="02010600030101010101" pitchFamily="2" charset="-122"/>
                <a:ea typeface="宋体" panose="02010600030101010101" pitchFamily="2" charset="-122"/>
              </a:rPr>
              <a:t>》</a:t>
            </a:r>
            <a:r>
              <a:rPr lang="zh-CN" altLang="en-US" sz="4400" b="1" dirty="0" smtClean="0">
                <a:latin typeface="宋体" panose="02010600030101010101" pitchFamily="2" charset="-122"/>
                <a:ea typeface="宋体" panose="02010600030101010101" pitchFamily="2" charset="-122"/>
              </a:rPr>
              <a:t>）</a:t>
            </a:r>
            <a:endParaRPr lang="zh-CN" altLang="en-US" sz="36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337079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DB903AFC-215C-4732-8F9E-D9626F1A5173}"/>
              </a:ext>
            </a:extLst>
          </p:cNvPr>
          <p:cNvSpPr/>
          <p:nvPr/>
        </p:nvSpPr>
        <p:spPr>
          <a:xfrm>
            <a:off x="5352034" y="4050482"/>
            <a:ext cx="13825536" cy="525658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4400" dirty="0">
                <a:latin typeface="黑体" panose="02010609060101010101" pitchFamily="49" charset="-122"/>
                <a:ea typeface="黑体" panose="02010609060101010101" pitchFamily="49" charset="-122"/>
              </a:rPr>
              <a:t>    篮球赛开始了，队长让四人排成队当障碍，只见他迅速奔跑、运球</a:t>
            </a:r>
            <a:r>
              <a:rPr lang="zh-CN" altLang="en-US" sz="4400" dirty="0" smtClean="0">
                <a:latin typeface="黑体" panose="02010609060101010101" pitchFamily="49" charset="-122"/>
                <a:ea typeface="黑体" panose="02010609060101010101" pitchFamily="49" charset="-122"/>
              </a:rPr>
              <a:t>，起跳时手托</a:t>
            </a:r>
            <a:r>
              <a:rPr lang="zh-CN" altLang="en-US" sz="4400" dirty="0">
                <a:latin typeface="黑体" panose="02010609060101010101" pitchFamily="49" charset="-122"/>
                <a:ea typeface="黑体" panose="02010609060101010101" pitchFamily="49" charset="-122"/>
              </a:rPr>
              <a:t>篮球，迅疾一蹬</a:t>
            </a:r>
            <a:r>
              <a:rPr lang="zh-CN" altLang="en-US" sz="4400" dirty="0" smtClean="0">
                <a:latin typeface="黑体" panose="02010609060101010101" pitchFamily="49" charset="-122"/>
                <a:ea typeface="黑体" panose="02010609060101010101" pitchFamily="49" charset="-122"/>
              </a:rPr>
              <a:t>，手臂</a:t>
            </a:r>
            <a:r>
              <a:rPr lang="zh-CN" altLang="en-US" sz="4400" dirty="0">
                <a:latin typeface="黑体" panose="02010609060101010101" pitchFamily="49" charset="-122"/>
                <a:ea typeface="黑体" panose="02010609060101010101" pitchFamily="49" charset="-122"/>
              </a:rPr>
              <a:t>向前舒展，然后翻手，直把篮球扣向篮筐之中。此时场下观众看得目瞪口呆，继而</a:t>
            </a:r>
            <a:r>
              <a:rPr lang="zh-CN" altLang="en-US" sz="4400" dirty="0" smtClean="0">
                <a:latin typeface="黑体" panose="02010609060101010101" pitchFamily="49" charset="-122"/>
                <a:ea typeface="黑体" panose="02010609060101010101" pitchFamily="49" charset="-122"/>
              </a:rPr>
              <a:t>爆发出了</a:t>
            </a:r>
            <a:r>
              <a:rPr lang="zh-CN" altLang="en-US" sz="4400" dirty="0">
                <a:latin typeface="黑体" panose="02010609060101010101" pitchFamily="49" charset="-122"/>
                <a:ea typeface="黑体" panose="02010609060101010101" pitchFamily="49" charset="-122"/>
              </a:rPr>
              <a:t>热烈的掌声。</a:t>
            </a:r>
          </a:p>
        </p:txBody>
      </p:sp>
    </p:spTree>
    <p:extLst>
      <p:ext uri="{BB962C8B-B14F-4D97-AF65-F5344CB8AC3E}">
        <p14:creationId xmlns:p14="http://schemas.microsoft.com/office/powerpoint/2010/main" val="77940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141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52434" y="5418634"/>
            <a:ext cx="719771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1600"/>
              </a:spcBef>
            </a:pPr>
            <a:r>
              <a:rPr lang="zh-CN" altLang="en-US" sz="13000" dirty="0" smtClean="0">
                <a:latin typeface="华文新魏" panose="02010800040101010101" pitchFamily="2" charset="-122"/>
                <a:ea typeface="华文新魏" panose="02010800040101010101" pitchFamily="2" charset="-122"/>
              </a:rPr>
              <a:t>明确目标</a:t>
            </a:r>
          </a:p>
        </p:txBody>
      </p:sp>
    </p:spTree>
    <p:extLst>
      <p:ext uri="{BB962C8B-B14F-4D97-AF65-F5344CB8AC3E}">
        <p14:creationId xmlns:p14="http://schemas.microsoft.com/office/powerpoint/2010/main" val="1405139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025515" y="3961046"/>
            <a:ext cx="2967479" cy="923330"/>
          </a:xfrm>
          <a:prstGeom prst="rect">
            <a:avLst/>
          </a:prstGeom>
        </p:spPr>
        <p:txBody>
          <a:bodyPr wrap="none">
            <a:spAutoFit/>
          </a:bodyPr>
          <a:lstStyle/>
          <a:p>
            <a:r>
              <a:rPr lang="zh-CN" altLang="en-US" sz="5400" b="1" dirty="0">
                <a:latin typeface="黑体" panose="02010609060101010101" pitchFamily="49" charset="-122"/>
                <a:ea typeface="黑体" panose="02010609060101010101" pitchFamily="49" charset="-122"/>
              </a:rPr>
              <a:t>学习目标</a:t>
            </a:r>
          </a:p>
        </p:txBody>
      </p:sp>
      <p:sp>
        <p:nvSpPr>
          <p:cNvPr id="7" name="矩形 6"/>
          <p:cNvSpPr/>
          <p:nvPr/>
        </p:nvSpPr>
        <p:spPr>
          <a:xfrm>
            <a:off x="5856090" y="4936058"/>
            <a:ext cx="12889432" cy="4154984"/>
          </a:xfrm>
          <a:prstGeom prst="rect">
            <a:avLst/>
          </a:prstGeom>
        </p:spPr>
        <p:txBody>
          <a:bodyPr wrap="square">
            <a:spAutoFit/>
          </a:bodyPr>
          <a:lstStyle/>
          <a:p>
            <a:pPr>
              <a:lnSpc>
                <a:spcPct val="200000"/>
              </a:lnSpc>
            </a:pPr>
            <a:r>
              <a:rPr lang="en-US" altLang="zh-CN" sz="4400" dirty="0">
                <a:latin typeface="Times New Roman" panose="02020603050405020304" pitchFamily="18" charset="0"/>
                <a:ea typeface="黑体" panose="02010609060101010101" pitchFamily="49" charset="-122"/>
                <a:cs typeface="Times New Roman" panose="02020603050405020304" pitchFamily="18" charset="0"/>
              </a:rPr>
              <a:t>1</a:t>
            </a:r>
            <a:r>
              <a:rPr lang="en-US" altLang="zh-CN" sz="44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理</a:t>
            </a:r>
            <a:r>
              <a:rPr lang="zh-CN" altLang="en-US" sz="4400" dirty="0">
                <a:latin typeface="Times New Roman" panose="02020603050405020304" pitchFamily="18" charset="0"/>
                <a:ea typeface="黑体" panose="02010609060101010101" pitchFamily="49" charset="-122"/>
                <a:cs typeface="Times New Roman" panose="02020603050405020304" pitchFamily="18" charset="0"/>
              </a:rPr>
              <a:t>清课文</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的写作思路</a:t>
            </a:r>
            <a:r>
              <a:rPr lang="zh-CN" altLang="en-US" sz="4400" dirty="0">
                <a:latin typeface="Times New Roman" panose="02020603050405020304" pitchFamily="18" charset="0"/>
                <a:ea typeface="黑体" panose="02010609060101010101" pitchFamily="49" charset="-122"/>
                <a:cs typeface="Times New Roman" panose="02020603050405020304" pitchFamily="18" charset="0"/>
              </a:rPr>
              <a:t>，把握新闻特写</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的写作特点</a:t>
            </a:r>
            <a:r>
              <a:rPr lang="zh-CN" altLang="en-US" sz="4400" dirty="0">
                <a:latin typeface="Times New Roman" panose="02020603050405020304" pitchFamily="18" charset="0"/>
                <a:ea typeface="黑体" panose="02010609060101010101" pitchFamily="49" charset="-122"/>
                <a:cs typeface="Times New Roman" panose="02020603050405020304" pitchFamily="18" charset="0"/>
              </a:rPr>
              <a:t>。</a:t>
            </a:r>
          </a:p>
          <a:p>
            <a:pPr>
              <a:lnSpc>
                <a:spcPct val="200000"/>
              </a:lnSpc>
            </a:pPr>
            <a:r>
              <a:rPr lang="en-US" altLang="zh-CN" sz="4400" dirty="0">
                <a:latin typeface="Times New Roman" panose="02020603050405020304" pitchFamily="18" charset="0"/>
                <a:ea typeface="黑体" panose="02010609060101010101" pitchFamily="49" charset="-122"/>
                <a:cs typeface="Times New Roman" panose="02020603050405020304" pitchFamily="18" charset="0"/>
              </a:rPr>
              <a:t>2</a:t>
            </a:r>
            <a:r>
              <a:rPr lang="en-US" altLang="zh-CN" sz="44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品味文字之美，</a:t>
            </a:r>
            <a:r>
              <a:rPr lang="zh-CN" altLang="en-US" sz="4400" dirty="0">
                <a:latin typeface="Times New Roman" panose="02020603050405020304" pitchFamily="18" charset="0"/>
                <a:ea typeface="黑体" panose="02010609060101010101" pitchFamily="49" charset="-122"/>
                <a:cs typeface="Times New Roman" panose="02020603050405020304" pitchFamily="18" charset="0"/>
              </a:rPr>
              <a:t>感受体育运动的魅力。</a:t>
            </a:r>
            <a:endParaRPr lang="en-US" altLang="zh-CN" sz="44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200000"/>
              </a:lnSpc>
            </a:pPr>
            <a:r>
              <a:rPr lang="en-US" altLang="zh-CN" sz="4400" dirty="0">
                <a:latin typeface="Times New Roman" panose="02020603050405020304" pitchFamily="18" charset="0"/>
                <a:ea typeface="黑体" panose="02010609060101010101" pitchFamily="49" charset="-122"/>
                <a:cs typeface="Times New Roman" panose="02020603050405020304" pitchFamily="18" charset="0"/>
              </a:rPr>
              <a:t>3</a:t>
            </a:r>
            <a:r>
              <a:rPr lang="en-US" altLang="zh-CN" sz="44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学习新闻特写</a:t>
            </a:r>
            <a:r>
              <a:rPr lang="zh-CN" altLang="zh-CN" sz="4400" dirty="0" smtClean="0">
                <a:latin typeface="Times New Roman" panose="02020603050405020304" pitchFamily="18" charset="0"/>
                <a:ea typeface="黑体" panose="02010609060101010101" pitchFamily="49" charset="-122"/>
                <a:cs typeface="Times New Roman" panose="02020603050405020304" pitchFamily="18" charset="0"/>
              </a:rPr>
              <a:t>的写法</a:t>
            </a:r>
            <a:r>
              <a:rPr lang="zh-CN" altLang="en-US" sz="4400" dirty="0" smtClean="0">
                <a:latin typeface="Times New Roman" panose="02020603050405020304" pitchFamily="18" charset="0"/>
                <a:ea typeface="黑体" panose="02010609060101010101" pitchFamily="49" charset="-122"/>
                <a:cs typeface="Times New Roman" panose="02020603050405020304" pitchFamily="18" charset="0"/>
              </a:rPr>
              <a:t>，并在写作中进行借鉴。</a:t>
            </a:r>
            <a:endParaRPr lang="zh-CN" altLang="en-US" sz="4400"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618141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52434" y="5418634"/>
            <a:ext cx="719771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1600"/>
              </a:spcBef>
            </a:pPr>
            <a:r>
              <a:rPr lang="zh-CN" altLang="en-US" sz="13000" dirty="0" smtClean="0">
                <a:latin typeface="华文新魏" panose="02010800040101010101" pitchFamily="2" charset="-122"/>
                <a:ea typeface="华文新魏" panose="02010800040101010101" pitchFamily="2" charset="-122"/>
              </a:rPr>
              <a:t>课前解疑</a:t>
            </a:r>
          </a:p>
        </p:txBody>
      </p:sp>
    </p:spTree>
    <p:extLst>
      <p:ext uri="{BB962C8B-B14F-4D97-AF65-F5344CB8AC3E}">
        <p14:creationId xmlns:p14="http://schemas.microsoft.com/office/powerpoint/2010/main" val="1517795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EAE6E1C2-7E46-4DE1-AA76-67B2E4787846}"/>
              </a:ext>
            </a:extLst>
          </p:cNvPr>
          <p:cNvSpPr txBox="1"/>
          <p:nvPr/>
        </p:nvSpPr>
        <p:spPr>
          <a:xfrm>
            <a:off x="10680626" y="4504010"/>
            <a:ext cx="8568952" cy="4154984"/>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a:latin typeface="黑体" panose="02010609060101010101" pitchFamily="49" charset="-122"/>
                <a:ea typeface="黑体" panose="02010609060101010101" pitchFamily="49" charset="-122"/>
              </a:rPr>
              <a:t>吕伟</a:t>
            </a:r>
            <a:r>
              <a:rPr lang="zh-CN" altLang="zh-CN" sz="4400" dirty="0" smtClean="0">
                <a:latin typeface="黑体" panose="02010609060101010101" pitchFamily="49" charset="-122"/>
                <a:ea typeface="黑体" panose="02010609060101010101" pitchFamily="49" charset="-122"/>
              </a:rPr>
              <a:t>，</a:t>
            </a:r>
            <a:r>
              <a:rPr lang="zh-CN" altLang="en-US" sz="4400" dirty="0" smtClean="0">
                <a:latin typeface="黑体" panose="02010609060101010101" pitchFamily="49" charset="-122"/>
                <a:ea typeface="黑体" panose="02010609060101010101" pitchFamily="49" charset="-122"/>
              </a:rPr>
              <a:t>运动员，</a:t>
            </a:r>
            <a:r>
              <a:rPr lang="zh-CN" altLang="zh-CN" sz="4400" dirty="0" smtClean="0">
                <a:latin typeface="黑体" panose="02010609060101010101" pitchFamily="49" charset="-122"/>
                <a:ea typeface="黑体" panose="02010609060101010101" pitchFamily="49" charset="-122"/>
              </a:rPr>
              <a:t>江苏</a:t>
            </a:r>
            <a:r>
              <a:rPr lang="zh-CN" altLang="zh-CN" sz="4400" dirty="0">
                <a:latin typeface="黑体" panose="02010609060101010101" pitchFamily="49" charset="-122"/>
                <a:ea typeface="黑体" panose="02010609060101010101" pitchFamily="49" charset="-122"/>
              </a:rPr>
              <a:t>扬州</a:t>
            </a:r>
            <a:r>
              <a:rPr lang="zh-CN" altLang="zh-CN" sz="4400" dirty="0" smtClean="0">
                <a:latin typeface="黑体" panose="02010609060101010101" pitchFamily="49" charset="-122"/>
                <a:ea typeface="黑体" panose="02010609060101010101" pitchFamily="49" charset="-122"/>
              </a:rPr>
              <a:t>人</a:t>
            </a:r>
            <a:r>
              <a:rPr lang="zh-CN" altLang="en-US" sz="4400" dirty="0" smtClean="0">
                <a:latin typeface="黑体" panose="02010609060101010101" pitchFamily="49" charset="-122"/>
                <a:ea typeface="黑体" panose="02010609060101010101" pitchFamily="49" charset="-122"/>
              </a:rPr>
              <a:t>。</a:t>
            </a:r>
            <a:r>
              <a:rPr lang="en-US" altLang="zh-CN" sz="4400" dirty="0" smtClean="0">
                <a:latin typeface="Times New Roman" panose="02020603050405020304" pitchFamily="18" charset="0"/>
                <a:ea typeface="黑体" panose="02010609060101010101" pitchFamily="49" charset="-122"/>
                <a:cs typeface="Times New Roman" panose="02020603050405020304" pitchFamily="18" charset="0"/>
              </a:rPr>
              <a:t>1982</a:t>
            </a:r>
            <a:r>
              <a:rPr lang="zh-CN" altLang="zh-CN" sz="4400" dirty="0">
                <a:latin typeface="Times New Roman" panose="02020603050405020304" pitchFamily="18" charset="0"/>
                <a:ea typeface="黑体" panose="02010609060101010101" pitchFamily="49" charset="-122"/>
                <a:cs typeface="Times New Roman" panose="02020603050405020304" pitchFamily="18" charset="0"/>
              </a:rPr>
              <a:t>年</a:t>
            </a:r>
            <a:r>
              <a:rPr lang="en-US" altLang="zh-CN" sz="4400" dirty="0">
                <a:latin typeface="Times New Roman" panose="02020603050405020304" pitchFamily="18" charset="0"/>
                <a:ea typeface="黑体" panose="02010609060101010101" pitchFamily="49" charset="-122"/>
                <a:cs typeface="Times New Roman" panose="02020603050405020304" pitchFamily="18" charset="0"/>
              </a:rPr>
              <a:t>11</a:t>
            </a:r>
            <a:r>
              <a:rPr lang="zh-CN" altLang="zh-CN" sz="4400" dirty="0">
                <a:latin typeface="黑体" panose="02010609060101010101" pitchFamily="49" charset="-122"/>
                <a:ea typeface="黑体" panose="02010609060101010101" pitchFamily="49" charset="-122"/>
              </a:rPr>
              <a:t>月</a:t>
            </a:r>
            <a:r>
              <a:rPr lang="en-US" altLang="zh-CN" sz="4400" dirty="0">
                <a:latin typeface="Times New Roman" panose="02020603050405020304" pitchFamily="18" charset="0"/>
                <a:ea typeface="黑体" panose="02010609060101010101" pitchFamily="49" charset="-122"/>
                <a:cs typeface="Times New Roman" panose="02020603050405020304" pitchFamily="18" charset="0"/>
              </a:rPr>
              <a:t>24</a:t>
            </a:r>
            <a:r>
              <a:rPr lang="zh-CN" altLang="zh-CN" sz="4400" dirty="0" smtClean="0">
                <a:latin typeface="黑体" panose="02010609060101010101" pitchFamily="49" charset="-122"/>
                <a:ea typeface="黑体" panose="02010609060101010101" pitchFamily="49" charset="-122"/>
              </a:rPr>
              <a:t>日</a:t>
            </a:r>
            <a:r>
              <a:rPr lang="zh-CN" altLang="en-US" sz="4400" dirty="0" smtClean="0">
                <a:latin typeface="黑体" panose="02010609060101010101" pitchFamily="49" charset="-122"/>
                <a:ea typeface="黑体" panose="02010609060101010101" pitchFamily="49" charset="-122"/>
              </a:rPr>
              <a:t>，</a:t>
            </a:r>
            <a:r>
              <a:rPr lang="zh-CN" altLang="zh-CN" sz="4400" dirty="0" smtClean="0">
                <a:latin typeface="黑体" panose="02010609060101010101" pitchFamily="49" charset="-122"/>
                <a:ea typeface="黑体" panose="02010609060101010101" pitchFamily="49" charset="-122"/>
              </a:rPr>
              <a:t>在</a:t>
            </a:r>
            <a:r>
              <a:rPr lang="zh-CN" altLang="zh-CN" sz="4400" dirty="0">
                <a:latin typeface="黑体" panose="02010609060101010101" pitchFamily="49" charset="-122"/>
                <a:ea typeface="黑体" panose="02010609060101010101" pitchFamily="49" charset="-122"/>
              </a:rPr>
              <a:t>印度新德里举行的第九届亚运会中</a:t>
            </a:r>
            <a:r>
              <a:rPr lang="zh-CN" altLang="en-US" sz="4400" dirty="0" smtClean="0">
                <a:latin typeface="黑体" panose="02010609060101010101" pitchFamily="49" charset="-122"/>
                <a:ea typeface="黑体" panose="02010609060101010101" pitchFamily="49" charset="-122"/>
              </a:rPr>
              <a:t>，她</a:t>
            </a:r>
            <a:r>
              <a:rPr lang="zh-CN" altLang="zh-CN" sz="4400" dirty="0" smtClean="0">
                <a:latin typeface="黑体" panose="02010609060101010101" pitchFamily="49" charset="-122"/>
                <a:ea typeface="黑体" panose="02010609060101010101" pitchFamily="49" charset="-122"/>
              </a:rPr>
              <a:t>获得</a:t>
            </a:r>
            <a:r>
              <a:rPr lang="zh-CN" altLang="zh-CN" sz="4400" dirty="0">
                <a:latin typeface="黑体" panose="02010609060101010101" pitchFamily="49" charset="-122"/>
                <a:ea typeface="黑体" panose="02010609060101010101" pitchFamily="49" charset="-122"/>
              </a:rPr>
              <a:t>女子十米跳台跳水比赛冠军。</a:t>
            </a: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5208018" y="4721811"/>
            <a:ext cx="4867731" cy="37193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76205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0863685-E4EA-4106-9634-18EA3150B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3304" y="4745491"/>
            <a:ext cx="4821238" cy="4212675"/>
          </a:xfrm>
          <a:prstGeom prst="rect">
            <a:avLst/>
          </a:prstGeom>
          <a:ln>
            <a:noFill/>
          </a:ln>
          <a:effectLst>
            <a:softEdge rad="112500"/>
          </a:effectLst>
        </p:spPr>
      </p:pic>
      <p:sp>
        <p:nvSpPr>
          <p:cNvPr id="4" name="文本框 3">
            <a:extLst>
              <a:ext uri="{FF2B5EF4-FFF2-40B4-BE49-F238E27FC236}">
                <a16:creationId xmlns="" xmlns:a16="http://schemas.microsoft.com/office/drawing/2014/main" id="{BCEA4C25-390F-48AD-9E76-80B202D1E8DE}"/>
              </a:ext>
            </a:extLst>
          </p:cNvPr>
          <p:cNvSpPr txBox="1"/>
          <p:nvPr/>
        </p:nvSpPr>
        <p:spPr>
          <a:xfrm>
            <a:off x="10464602" y="4266506"/>
            <a:ext cx="9361040" cy="5170646"/>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smtClean="0">
                <a:latin typeface="黑体" panose="02010609060101010101" pitchFamily="49" charset="-122"/>
                <a:ea typeface="黑体" panose="02010609060101010101" pitchFamily="49" charset="-122"/>
              </a:rPr>
              <a:t>飞天</a:t>
            </a:r>
            <a:r>
              <a:rPr lang="zh-CN" altLang="zh-CN" sz="4400" dirty="0">
                <a:latin typeface="黑体" panose="02010609060101010101" pitchFamily="49" charset="-122"/>
                <a:ea typeface="黑体" panose="02010609060101010101" pitchFamily="49" charset="-122"/>
              </a:rPr>
              <a:t>形象是敦煌莫高窟众多精美艺术品中的代表。飞天在壁画中的姿态多是衣袂飘然，手持花卉或者乐器，迎风起舞。尽管不同时期的形象有所不同，但总体表现出了安乐和祥和。</a:t>
            </a:r>
            <a:endParaRPr lang="zh-CN" altLang="en-US" sz="4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735435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1804D0F6-066A-41E4-8E99-C40D17BD22AE}"/>
              </a:ext>
            </a:extLst>
          </p:cNvPr>
          <p:cNvSpPr txBox="1"/>
          <p:nvPr/>
        </p:nvSpPr>
        <p:spPr>
          <a:xfrm>
            <a:off x="5280026" y="4410522"/>
            <a:ext cx="14113568" cy="4154984"/>
          </a:xfrm>
          <a:prstGeom prst="rect">
            <a:avLst/>
          </a:prstGeom>
          <a:noFill/>
        </p:spPr>
        <p:txBody>
          <a:bodyPr wrap="square" rtlCol="0">
            <a:spAutoFit/>
          </a:bodyPr>
          <a:lstStyle/>
          <a:p>
            <a:pPr>
              <a:lnSpc>
                <a:spcPct val="150000"/>
              </a:lnSpc>
            </a:pPr>
            <a:r>
              <a:rPr lang="en-US" altLang="zh-CN" sz="4400" dirty="0">
                <a:latin typeface="黑体" panose="02010609060101010101" pitchFamily="49" charset="-122"/>
                <a:ea typeface="黑体" panose="02010609060101010101" pitchFamily="49" charset="-122"/>
              </a:rPr>
              <a:t>    </a:t>
            </a:r>
            <a:r>
              <a:rPr lang="zh-CN" altLang="zh-CN" sz="4400" dirty="0">
                <a:latin typeface="黑体" panose="02010609060101010101" pitchFamily="49" charset="-122"/>
                <a:ea typeface="黑体" panose="02010609060101010101" pitchFamily="49" charset="-122"/>
              </a:rPr>
              <a:t>新闻特写描写最典型的、最有表现力的瞬间或片段，将其拉长、放大、定格，从而形成一个焦点，将整个新闻事件折射出来，这样的写法细致入微且现场感强，往往能赋予新闻事实以温度，使读者深受感染。</a:t>
            </a:r>
            <a:endParaRPr lang="zh-CN" altLang="en-US" sz="4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00336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52434" y="5418634"/>
            <a:ext cx="719771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ts val="1600"/>
              </a:spcBef>
            </a:pPr>
            <a:r>
              <a:rPr lang="zh-CN" altLang="en-US" sz="13000" dirty="0" smtClean="0">
                <a:latin typeface="华文新魏" panose="02010800040101010101" pitchFamily="2" charset="-122"/>
                <a:ea typeface="华文新魏" panose="02010800040101010101" pitchFamily="2" charset="-122"/>
              </a:rPr>
              <a:t>思考探究</a:t>
            </a:r>
          </a:p>
        </p:txBody>
      </p:sp>
    </p:spTree>
    <p:extLst>
      <p:ext uri="{BB962C8B-B14F-4D97-AF65-F5344CB8AC3E}">
        <p14:creationId xmlns:p14="http://schemas.microsoft.com/office/powerpoint/2010/main" val="502396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20156" y="6284472"/>
            <a:ext cx="5724644" cy="1569660"/>
          </a:xfrm>
          <a:prstGeom prst="rect">
            <a:avLst/>
          </a:prstGeom>
        </p:spPr>
        <p:txBody>
          <a:bodyPr wrap="none">
            <a:spAutoFit/>
          </a:bodyPr>
          <a:lstStyle/>
          <a:p>
            <a:pPr algn="ctr"/>
            <a:r>
              <a:rPr lang="zh-CN" altLang="en-US" sz="4400" dirty="0" smtClean="0">
                <a:latin typeface="黑体" panose="02010609060101010101" pitchFamily="49" charset="-122"/>
                <a:ea typeface="黑体" panose="02010609060101010101" pitchFamily="49" charset="-122"/>
              </a:rPr>
              <a:t>“飞天”凌空</a:t>
            </a:r>
            <a:r>
              <a:rPr lang="en-US" altLang="zh-CN" dirty="0" smtClean="0">
                <a:latin typeface="黑体" panose="02010609060101010101" pitchFamily="49" charset="-122"/>
                <a:ea typeface="黑体" panose="02010609060101010101" pitchFamily="49" charset="-122"/>
              </a:rPr>
              <a:t>——</a:t>
            </a:r>
          </a:p>
          <a:p>
            <a:pPr algn="ctr"/>
            <a:r>
              <a:rPr lang="zh-CN" altLang="en-US" b="1" dirty="0" smtClean="0">
                <a:latin typeface="华文楷体" panose="02010600040101010101" pitchFamily="2" charset="-122"/>
                <a:ea typeface="华文楷体" panose="02010600040101010101" pitchFamily="2" charset="-122"/>
              </a:rPr>
              <a:t>跳水姑娘吕伟夺魁记</a:t>
            </a:r>
            <a:endParaRPr lang="zh-CN" altLang="en-US" b="1" dirty="0">
              <a:latin typeface="华文楷体" panose="02010600040101010101" pitchFamily="2" charset="-122"/>
              <a:ea typeface="华文楷体" panose="02010600040101010101" pitchFamily="2" charset="-122"/>
            </a:endParaRPr>
          </a:p>
        </p:txBody>
      </p:sp>
      <p:sp>
        <p:nvSpPr>
          <p:cNvPr id="8" name="任意多边形 7"/>
          <p:cNvSpPr/>
          <p:nvPr/>
        </p:nvSpPr>
        <p:spPr>
          <a:xfrm>
            <a:off x="7261310" y="7849341"/>
            <a:ext cx="2748638" cy="737645"/>
          </a:xfrm>
          <a:custGeom>
            <a:avLst/>
            <a:gdLst>
              <a:gd name="connsiteX0" fmla="*/ 0 w 3600450"/>
              <a:gd name="connsiteY0" fmla="*/ 0 h 2672558"/>
              <a:gd name="connsiteX1" fmla="*/ 1676400 w 3600450"/>
              <a:gd name="connsiteY1" fmla="*/ 2114550 h 2672558"/>
              <a:gd name="connsiteX2" fmla="*/ 3181350 w 3600450"/>
              <a:gd name="connsiteY2" fmla="*/ 2628900 h 2672558"/>
              <a:gd name="connsiteX3" fmla="*/ 3600450 w 3600450"/>
              <a:gd name="connsiteY3" fmla="*/ 2609850 h 2672558"/>
            </a:gdLst>
            <a:ahLst/>
            <a:cxnLst>
              <a:cxn ang="0">
                <a:pos x="connsiteX0" y="connsiteY0"/>
              </a:cxn>
              <a:cxn ang="0">
                <a:pos x="connsiteX1" y="connsiteY1"/>
              </a:cxn>
              <a:cxn ang="0">
                <a:pos x="connsiteX2" y="connsiteY2"/>
              </a:cxn>
              <a:cxn ang="0">
                <a:pos x="connsiteX3" y="connsiteY3"/>
              </a:cxn>
            </a:cxnLst>
            <a:rect l="l" t="t" r="r" b="b"/>
            <a:pathLst>
              <a:path w="3600450" h="2672558">
                <a:moveTo>
                  <a:pt x="0" y="0"/>
                </a:moveTo>
                <a:cubicBezTo>
                  <a:pt x="573087" y="838200"/>
                  <a:pt x="1146175" y="1676400"/>
                  <a:pt x="1676400" y="2114550"/>
                </a:cubicBezTo>
                <a:cubicBezTo>
                  <a:pt x="2206625" y="2552700"/>
                  <a:pt x="2860675" y="2546350"/>
                  <a:pt x="3181350" y="2628900"/>
                </a:cubicBezTo>
                <a:cubicBezTo>
                  <a:pt x="3502025" y="2711450"/>
                  <a:pt x="3551237" y="2660650"/>
                  <a:pt x="3600450" y="26098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7090029" y="5053371"/>
            <a:ext cx="2854772" cy="1262610"/>
          </a:xfrm>
          <a:custGeom>
            <a:avLst/>
            <a:gdLst>
              <a:gd name="connsiteX0" fmla="*/ 0 w 3600450"/>
              <a:gd name="connsiteY0" fmla="*/ 0 h 2672558"/>
              <a:gd name="connsiteX1" fmla="*/ 1676400 w 3600450"/>
              <a:gd name="connsiteY1" fmla="*/ 2114550 h 2672558"/>
              <a:gd name="connsiteX2" fmla="*/ 3181350 w 3600450"/>
              <a:gd name="connsiteY2" fmla="*/ 2628900 h 2672558"/>
              <a:gd name="connsiteX3" fmla="*/ 3600450 w 3600450"/>
              <a:gd name="connsiteY3" fmla="*/ 2609850 h 2672558"/>
            </a:gdLst>
            <a:ahLst/>
            <a:cxnLst>
              <a:cxn ang="0">
                <a:pos x="connsiteX0" y="connsiteY0"/>
              </a:cxn>
              <a:cxn ang="0">
                <a:pos x="connsiteX1" y="connsiteY1"/>
              </a:cxn>
              <a:cxn ang="0">
                <a:pos x="connsiteX2" y="connsiteY2"/>
              </a:cxn>
              <a:cxn ang="0">
                <a:pos x="connsiteX3" y="connsiteY3"/>
              </a:cxn>
            </a:cxnLst>
            <a:rect l="l" t="t" r="r" b="b"/>
            <a:pathLst>
              <a:path w="3600450" h="2672558">
                <a:moveTo>
                  <a:pt x="0" y="0"/>
                </a:moveTo>
                <a:cubicBezTo>
                  <a:pt x="573087" y="838200"/>
                  <a:pt x="1146175" y="1676400"/>
                  <a:pt x="1676400" y="2114550"/>
                </a:cubicBezTo>
                <a:cubicBezTo>
                  <a:pt x="2206625" y="2552700"/>
                  <a:pt x="2860675" y="2546350"/>
                  <a:pt x="3181350" y="2628900"/>
                </a:cubicBezTo>
                <a:cubicBezTo>
                  <a:pt x="3502025" y="2711450"/>
                  <a:pt x="3551237" y="2660650"/>
                  <a:pt x="3600450" y="26098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0160932" y="4621323"/>
            <a:ext cx="1512169" cy="73183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4000" dirty="0">
                <a:latin typeface="黑体" panose="02010609060101010101" pitchFamily="49" charset="-122"/>
                <a:ea typeface="黑体" panose="02010609060101010101" pitchFamily="49" charset="-122"/>
              </a:rPr>
              <a:t>跳水</a:t>
            </a:r>
          </a:p>
        </p:txBody>
      </p:sp>
      <p:sp>
        <p:nvSpPr>
          <p:cNvPr id="15" name="圆角矩形 14"/>
          <p:cNvSpPr/>
          <p:nvPr/>
        </p:nvSpPr>
        <p:spPr>
          <a:xfrm>
            <a:off x="10160932" y="8143181"/>
            <a:ext cx="1512169" cy="73183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4000" dirty="0">
                <a:latin typeface="黑体" panose="02010609060101010101" pitchFamily="49" charset="-122"/>
                <a:ea typeface="黑体" panose="02010609060101010101" pitchFamily="49" charset="-122"/>
              </a:rPr>
              <a:t>夺魁</a:t>
            </a:r>
          </a:p>
        </p:txBody>
      </p:sp>
      <p:sp>
        <p:nvSpPr>
          <p:cNvPr id="18" name="矩形 17"/>
          <p:cNvSpPr/>
          <p:nvPr/>
        </p:nvSpPr>
        <p:spPr>
          <a:xfrm>
            <a:off x="12203554" y="3762450"/>
            <a:ext cx="4641014" cy="707886"/>
          </a:xfrm>
          <a:prstGeom prst="rect">
            <a:avLst/>
          </a:prstGeom>
        </p:spPr>
        <p:txBody>
          <a:bodyPr wrap="none">
            <a:spAutoFit/>
          </a:bodyPr>
          <a:lstStyle/>
          <a:p>
            <a:r>
              <a:rPr lang="en-US" altLang="zh-CN" sz="4000" b="1" dirty="0" smtClean="0">
                <a:latin typeface="华文楷体" panose="02010600040101010101" pitchFamily="2" charset="-122"/>
                <a:ea typeface="华文楷体" panose="02010600040101010101" pitchFamily="2" charset="-122"/>
              </a:rPr>
              <a:t>1.</a:t>
            </a:r>
            <a:r>
              <a:rPr lang="zh-CN" altLang="en-US" sz="4000" b="1" dirty="0" smtClean="0">
                <a:latin typeface="华文楷体" panose="02010600040101010101" pitchFamily="2" charset="-122"/>
                <a:ea typeface="华文楷体" panose="02010600040101010101" pitchFamily="2" charset="-122"/>
              </a:rPr>
              <a:t>准备       </a:t>
            </a:r>
            <a:r>
              <a:rPr lang="zh-CN" altLang="en-US" sz="4000" b="1" dirty="0" smtClean="0">
                <a:latin typeface="华文楷体" panose="02010600040101010101" pitchFamily="2" charset="-122"/>
                <a:ea typeface="华文楷体" panose="02010600040101010101" pitchFamily="2" charset="-122"/>
              </a:rPr>
              <a:t>沉静</a:t>
            </a:r>
            <a:r>
              <a:rPr lang="zh-CN" altLang="en-US" sz="4000" b="1" dirty="0" smtClean="0">
                <a:latin typeface="华文楷体" panose="02010600040101010101" pitchFamily="2" charset="-122"/>
                <a:ea typeface="华文楷体" panose="02010600040101010101" pitchFamily="2" charset="-122"/>
              </a:rPr>
              <a:t>自若</a:t>
            </a:r>
            <a:endParaRPr lang="zh-CN" altLang="en-US" dirty="0"/>
          </a:p>
        </p:txBody>
      </p:sp>
      <p:sp>
        <p:nvSpPr>
          <p:cNvPr id="19" name="左大括号 18"/>
          <p:cNvSpPr/>
          <p:nvPr/>
        </p:nvSpPr>
        <p:spPr>
          <a:xfrm>
            <a:off x="11889125" y="4017964"/>
            <a:ext cx="213561" cy="2043519"/>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左大括号 26"/>
          <p:cNvSpPr/>
          <p:nvPr/>
        </p:nvSpPr>
        <p:spPr>
          <a:xfrm>
            <a:off x="11819346" y="7285619"/>
            <a:ext cx="176559" cy="216024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12200633" y="4407040"/>
            <a:ext cx="5666936" cy="707886"/>
          </a:xfrm>
          <a:prstGeom prst="rect">
            <a:avLst/>
          </a:prstGeom>
        </p:spPr>
        <p:txBody>
          <a:bodyPr wrap="none">
            <a:spAutoFit/>
          </a:bodyPr>
          <a:lstStyle/>
          <a:p>
            <a:r>
              <a:rPr lang="en-US" altLang="zh-CN" sz="4000" b="1" dirty="0" smtClean="0">
                <a:latin typeface="华文楷体" panose="02010600040101010101" pitchFamily="2" charset="-122"/>
                <a:ea typeface="华文楷体" panose="02010600040101010101" pitchFamily="2" charset="-122"/>
              </a:rPr>
              <a:t>2.</a:t>
            </a:r>
            <a:r>
              <a:rPr lang="zh-CN" altLang="en-US" sz="4000" b="1" dirty="0" smtClean="0">
                <a:latin typeface="华文楷体" panose="02010600040101010101" pitchFamily="2" charset="-122"/>
                <a:ea typeface="华文楷体" panose="02010600040101010101" pitchFamily="2" charset="-122"/>
              </a:rPr>
              <a:t>起跳       </a:t>
            </a:r>
            <a:r>
              <a:rPr lang="zh-CN" altLang="en-US" sz="4000" b="1" dirty="0" smtClean="0">
                <a:latin typeface="华文楷体" panose="02010600040101010101" pitchFamily="2" charset="-122"/>
                <a:ea typeface="华文楷体" panose="02010600040101010101" pitchFamily="2" charset="-122"/>
              </a:rPr>
              <a:t>酷似</a:t>
            </a:r>
            <a:r>
              <a:rPr lang="zh-CN" altLang="en-US" sz="4000" b="1" dirty="0" smtClean="0">
                <a:latin typeface="华文楷体" panose="02010600040101010101" pitchFamily="2" charset="-122"/>
                <a:ea typeface="华文楷体" panose="02010600040101010101" pitchFamily="2" charset="-122"/>
              </a:rPr>
              <a:t>“飞天”</a:t>
            </a:r>
            <a:endParaRPr lang="zh-CN" altLang="en-US" dirty="0"/>
          </a:p>
        </p:txBody>
      </p:sp>
      <p:sp>
        <p:nvSpPr>
          <p:cNvPr id="33" name="矩形 32"/>
          <p:cNvSpPr/>
          <p:nvPr/>
        </p:nvSpPr>
        <p:spPr>
          <a:xfrm>
            <a:off x="12200633" y="5053371"/>
            <a:ext cx="4641014" cy="707886"/>
          </a:xfrm>
          <a:prstGeom prst="rect">
            <a:avLst/>
          </a:prstGeom>
        </p:spPr>
        <p:txBody>
          <a:bodyPr wrap="none">
            <a:spAutoFit/>
          </a:bodyPr>
          <a:lstStyle/>
          <a:p>
            <a:r>
              <a:rPr lang="en-US" altLang="zh-CN" sz="4000" b="1" dirty="0" smtClean="0">
                <a:latin typeface="华文楷体" panose="02010600040101010101" pitchFamily="2" charset="-122"/>
                <a:ea typeface="华文楷体" panose="02010600040101010101" pitchFamily="2" charset="-122"/>
              </a:rPr>
              <a:t>3.</a:t>
            </a:r>
            <a:r>
              <a:rPr lang="zh-CN" altLang="en-US" sz="4000" b="1" dirty="0" smtClean="0">
                <a:latin typeface="华文楷体" panose="02010600040101010101" pitchFamily="2" charset="-122"/>
                <a:ea typeface="华文楷体" panose="02010600040101010101" pitchFamily="2" charset="-122"/>
              </a:rPr>
              <a:t>腾空       </a:t>
            </a:r>
            <a:r>
              <a:rPr lang="zh-CN" altLang="en-US" sz="4000" b="1" dirty="0" smtClean="0">
                <a:latin typeface="华文楷体" panose="02010600040101010101" pitchFamily="2" charset="-122"/>
                <a:ea typeface="华文楷体" panose="02010600040101010101" pitchFamily="2" charset="-122"/>
              </a:rPr>
              <a:t>疾</a:t>
            </a:r>
            <a:r>
              <a:rPr lang="zh-CN" altLang="en-US" sz="4000" b="1" dirty="0" smtClean="0">
                <a:latin typeface="华文楷体" panose="02010600040101010101" pitchFamily="2" charset="-122"/>
                <a:ea typeface="华文楷体" panose="02010600040101010101" pitchFamily="2" charset="-122"/>
              </a:rPr>
              <a:t>如流星</a:t>
            </a:r>
            <a:endParaRPr lang="zh-CN" altLang="en-US" dirty="0"/>
          </a:p>
        </p:txBody>
      </p:sp>
      <p:sp>
        <p:nvSpPr>
          <p:cNvPr id="34" name="矩形 33"/>
          <p:cNvSpPr/>
          <p:nvPr/>
        </p:nvSpPr>
        <p:spPr>
          <a:xfrm>
            <a:off x="12200633" y="5703184"/>
            <a:ext cx="4641014" cy="707886"/>
          </a:xfrm>
          <a:prstGeom prst="rect">
            <a:avLst/>
          </a:prstGeom>
        </p:spPr>
        <p:txBody>
          <a:bodyPr wrap="none">
            <a:spAutoFit/>
          </a:bodyPr>
          <a:lstStyle/>
          <a:p>
            <a:r>
              <a:rPr lang="en-US" altLang="zh-CN" sz="4000" b="1" dirty="0">
                <a:latin typeface="华文楷体" panose="02010600040101010101" pitchFamily="2" charset="-122"/>
                <a:ea typeface="华文楷体" panose="02010600040101010101" pitchFamily="2" charset="-122"/>
              </a:rPr>
              <a:t>4</a:t>
            </a:r>
            <a:r>
              <a:rPr lang="en-US" altLang="zh-CN" sz="4000" b="1" dirty="0" smtClean="0">
                <a:latin typeface="华文楷体" panose="02010600040101010101" pitchFamily="2" charset="-122"/>
                <a:ea typeface="华文楷体" panose="02010600040101010101" pitchFamily="2" charset="-122"/>
              </a:rPr>
              <a:t>.</a:t>
            </a:r>
            <a:r>
              <a:rPr lang="zh-CN" altLang="en-US" sz="4000" b="1" dirty="0">
                <a:latin typeface="华文楷体" panose="02010600040101010101" pitchFamily="2" charset="-122"/>
                <a:ea typeface="华文楷体" panose="02010600040101010101" pitchFamily="2" charset="-122"/>
              </a:rPr>
              <a:t>入</a:t>
            </a:r>
            <a:r>
              <a:rPr lang="zh-CN" altLang="en-US" sz="4000" b="1" dirty="0" smtClean="0">
                <a:latin typeface="华文楷体" panose="02010600040101010101" pitchFamily="2" charset="-122"/>
                <a:ea typeface="华文楷体" panose="02010600040101010101" pitchFamily="2" charset="-122"/>
              </a:rPr>
              <a:t>水       </a:t>
            </a:r>
            <a:r>
              <a:rPr lang="zh-CN" altLang="en-US" sz="4000" b="1" dirty="0" smtClean="0">
                <a:latin typeface="华文楷体" panose="02010600040101010101" pitchFamily="2" charset="-122"/>
                <a:ea typeface="华文楷体" panose="02010600040101010101" pitchFamily="2" charset="-122"/>
              </a:rPr>
              <a:t>水花</a:t>
            </a:r>
            <a:r>
              <a:rPr lang="zh-CN" altLang="en-US" sz="4000" b="1" dirty="0" smtClean="0">
                <a:latin typeface="华文楷体" panose="02010600040101010101" pitchFamily="2" charset="-122"/>
                <a:ea typeface="华文楷体" panose="02010600040101010101" pitchFamily="2" charset="-122"/>
              </a:rPr>
              <a:t>不惊</a:t>
            </a:r>
            <a:endParaRPr lang="zh-CN" altLang="en-US" dirty="0"/>
          </a:p>
        </p:txBody>
      </p:sp>
      <p:sp>
        <p:nvSpPr>
          <p:cNvPr id="35" name="矩形 34"/>
          <p:cNvSpPr/>
          <p:nvPr/>
        </p:nvSpPr>
        <p:spPr>
          <a:xfrm>
            <a:off x="12180078" y="7002810"/>
            <a:ext cx="2589170" cy="707886"/>
          </a:xfrm>
          <a:prstGeom prst="rect">
            <a:avLst/>
          </a:prstGeom>
        </p:spPr>
        <p:txBody>
          <a:bodyPr wrap="none">
            <a:spAutoFit/>
          </a:bodyPr>
          <a:lstStyle/>
          <a:p>
            <a:r>
              <a:rPr lang="en-US" altLang="zh-CN" sz="4000" b="1" dirty="0">
                <a:latin typeface="华文楷体" panose="02010600040101010101" pitchFamily="2" charset="-122"/>
                <a:ea typeface="华文楷体" panose="02010600040101010101" pitchFamily="2" charset="-122"/>
              </a:rPr>
              <a:t>5</a:t>
            </a: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观众欢呼</a:t>
            </a:r>
            <a:endParaRPr lang="zh-CN" altLang="en-US" dirty="0"/>
          </a:p>
        </p:txBody>
      </p:sp>
      <p:sp>
        <p:nvSpPr>
          <p:cNvPr id="36" name="矩形 35"/>
          <p:cNvSpPr/>
          <p:nvPr/>
        </p:nvSpPr>
        <p:spPr>
          <a:xfrm>
            <a:off x="12177157" y="7647400"/>
            <a:ext cx="2589170" cy="707886"/>
          </a:xfrm>
          <a:prstGeom prst="rect">
            <a:avLst/>
          </a:prstGeom>
        </p:spPr>
        <p:txBody>
          <a:bodyPr wrap="none">
            <a:spAutoFit/>
          </a:bodyPr>
          <a:lstStyle/>
          <a:p>
            <a:r>
              <a:rPr lang="en-US" altLang="zh-CN" sz="4000" b="1" dirty="0">
                <a:latin typeface="华文楷体" panose="02010600040101010101" pitchFamily="2" charset="-122"/>
                <a:ea typeface="华文楷体" panose="02010600040101010101" pitchFamily="2" charset="-122"/>
              </a:rPr>
              <a:t>6</a:t>
            </a: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裁判亮分</a:t>
            </a:r>
            <a:endParaRPr lang="zh-CN" altLang="en-US" dirty="0"/>
          </a:p>
        </p:txBody>
      </p:sp>
      <p:sp>
        <p:nvSpPr>
          <p:cNvPr id="37" name="矩形 36"/>
          <p:cNvSpPr/>
          <p:nvPr/>
        </p:nvSpPr>
        <p:spPr>
          <a:xfrm>
            <a:off x="12177157" y="8293731"/>
            <a:ext cx="2589170" cy="707886"/>
          </a:xfrm>
          <a:prstGeom prst="rect">
            <a:avLst/>
          </a:prstGeom>
        </p:spPr>
        <p:txBody>
          <a:bodyPr wrap="none">
            <a:spAutoFit/>
          </a:bodyPr>
          <a:lstStyle/>
          <a:p>
            <a:r>
              <a:rPr lang="en-US" altLang="zh-CN" sz="4000" b="1" dirty="0">
                <a:latin typeface="华文楷体" panose="02010600040101010101" pitchFamily="2" charset="-122"/>
                <a:ea typeface="华文楷体" panose="02010600040101010101" pitchFamily="2" charset="-122"/>
              </a:rPr>
              <a:t>7</a:t>
            </a:r>
            <a:r>
              <a:rPr lang="en-US" altLang="zh-CN" sz="4000" b="1" dirty="0" smtClean="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夺得金牌</a:t>
            </a:r>
            <a:endParaRPr lang="zh-CN" altLang="en-US" dirty="0"/>
          </a:p>
        </p:txBody>
      </p:sp>
      <p:sp>
        <p:nvSpPr>
          <p:cNvPr id="38" name="矩形 37"/>
          <p:cNvSpPr/>
          <p:nvPr/>
        </p:nvSpPr>
        <p:spPr>
          <a:xfrm>
            <a:off x="12177157" y="8943544"/>
            <a:ext cx="2589170" cy="707886"/>
          </a:xfrm>
          <a:prstGeom prst="rect">
            <a:avLst/>
          </a:prstGeom>
        </p:spPr>
        <p:txBody>
          <a:bodyPr wrap="none">
            <a:spAutoFit/>
          </a:bodyPr>
          <a:lstStyle/>
          <a:p>
            <a:r>
              <a:rPr lang="en-US" altLang="zh-CN" sz="4000" b="1" dirty="0" smtClean="0">
                <a:latin typeface="华文楷体" panose="02010600040101010101" pitchFamily="2" charset="-122"/>
                <a:ea typeface="华文楷体" panose="02010600040101010101" pitchFamily="2" charset="-122"/>
              </a:rPr>
              <a:t>8.</a:t>
            </a:r>
            <a:r>
              <a:rPr lang="zh-CN" altLang="en-US" sz="4000" b="1" dirty="0" smtClean="0">
                <a:latin typeface="华文楷体" panose="02010600040101010101" pitchFamily="2" charset="-122"/>
                <a:ea typeface="华文楷体" panose="02010600040101010101" pitchFamily="2" charset="-122"/>
              </a:rPr>
              <a:t>惊叹人才</a:t>
            </a:r>
            <a:endParaRPr lang="zh-CN" altLang="en-US" dirty="0"/>
          </a:p>
        </p:txBody>
      </p:sp>
      <p:sp>
        <p:nvSpPr>
          <p:cNvPr id="39" name="矩形: 圆角 3">
            <a:extLst>
              <a:ext uri="{FF2B5EF4-FFF2-40B4-BE49-F238E27FC236}">
                <a16:creationId xmlns="" xmlns:a16="http://schemas.microsoft.com/office/drawing/2014/main" id="{652DABAE-2D3A-4D7F-AC66-991AA4924E97}"/>
              </a:ext>
            </a:extLst>
          </p:cNvPr>
          <p:cNvSpPr/>
          <p:nvPr/>
        </p:nvSpPr>
        <p:spPr>
          <a:xfrm>
            <a:off x="17588442" y="5039723"/>
            <a:ext cx="2381216" cy="87977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600" dirty="0">
                <a:latin typeface="黑体" panose="02010609060101010101" pitchFamily="49" charset="-122"/>
                <a:ea typeface="黑体" panose="02010609060101010101" pitchFamily="49" charset="-122"/>
              </a:rPr>
              <a:t>正面描写</a:t>
            </a:r>
          </a:p>
        </p:txBody>
      </p:sp>
      <p:sp>
        <p:nvSpPr>
          <p:cNvPr id="40" name="矩形: 圆角 4">
            <a:extLst>
              <a:ext uri="{FF2B5EF4-FFF2-40B4-BE49-F238E27FC236}">
                <a16:creationId xmlns="" xmlns:a16="http://schemas.microsoft.com/office/drawing/2014/main" id="{4D7CCCFF-6DC4-48D4-A0F9-938E6AFC52CC}"/>
              </a:ext>
            </a:extLst>
          </p:cNvPr>
          <p:cNvSpPr/>
          <p:nvPr/>
        </p:nvSpPr>
        <p:spPr>
          <a:xfrm>
            <a:off x="15855298" y="7561457"/>
            <a:ext cx="2381216" cy="87977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600" dirty="0">
                <a:latin typeface="黑体" panose="02010609060101010101" pitchFamily="49" charset="-122"/>
                <a:ea typeface="黑体" panose="02010609060101010101" pitchFamily="49" charset="-122"/>
              </a:rPr>
              <a:t>侧面烘托</a:t>
            </a:r>
          </a:p>
        </p:txBody>
      </p:sp>
    </p:spTree>
    <p:extLst>
      <p:ext uri="{BB962C8B-B14F-4D97-AF65-F5344CB8AC3E}">
        <p14:creationId xmlns:p14="http://schemas.microsoft.com/office/powerpoint/2010/main" val="2249309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1536</TotalTime>
  <Words>961</Words>
  <Application>Microsoft Office PowerPoint</Application>
  <PresentationFormat>自定义</PresentationFormat>
  <Paragraphs>53</Paragraphs>
  <Slides>19</Slides>
  <Notes>5</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lyc</dc:creator>
  <cp:lastModifiedBy>dreamsummit</cp:lastModifiedBy>
  <cp:revision>85</cp:revision>
  <dcterms:created xsi:type="dcterms:W3CDTF">2017-10-09T01:52:29Z</dcterms:created>
  <dcterms:modified xsi:type="dcterms:W3CDTF">2018-09-04T03:38:08Z</dcterms:modified>
</cp:coreProperties>
</file>