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9"/>
  </p:notesMasterIdLst>
  <p:handoutMasterIdLst>
    <p:handoutMasterId r:id="rId70"/>
  </p:handoutMasterIdLst>
  <p:sldIdLst>
    <p:sldId id="752" r:id="rId3"/>
    <p:sldId id="687" r:id="rId4"/>
    <p:sldId id="688" r:id="rId5"/>
    <p:sldId id="619" r:id="rId6"/>
    <p:sldId id="620" r:id="rId7"/>
    <p:sldId id="621" r:id="rId8"/>
    <p:sldId id="622" r:id="rId9"/>
    <p:sldId id="623" r:id="rId10"/>
    <p:sldId id="689" r:id="rId11"/>
    <p:sldId id="624" r:id="rId12"/>
    <p:sldId id="625" r:id="rId13"/>
    <p:sldId id="626" r:id="rId14"/>
    <p:sldId id="627" r:id="rId15"/>
    <p:sldId id="628" r:id="rId16"/>
    <p:sldId id="629" r:id="rId17"/>
    <p:sldId id="630" r:id="rId18"/>
    <p:sldId id="631" r:id="rId19"/>
    <p:sldId id="632" r:id="rId20"/>
    <p:sldId id="633" r:id="rId21"/>
    <p:sldId id="634" r:id="rId22"/>
    <p:sldId id="635" r:id="rId23"/>
    <p:sldId id="636" r:id="rId24"/>
    <p:sldId id="637" r:id="rId25"/>
    <p:sldId id="638" r:id="rId26"/>
    <p:sldId id="680" r:id="rId27"/>
    <p:sldId id="639" r:id="rId28"/>
    <p:sldId id="640" r:id="rId29"/>
    <p:sldId id="681" r:id="rId30"/>
    <p:sldId id="641" r:id="rId31"/>
    <p:sldId id="642" r:id="rId32"/>
    <p:sldId id="643" r:id="rId33"/>
    <p:sldId id="644" r:id="rId34"/>
    <p:sldId id="645" r:id="rId35"/>
    <p:sldId id="684" r:id="rId36"/>
    <p:sldId id="685" r:id="rId37"/>
    <p:sldId id="686" r:id="rId38"/>
    <p:sldId id="647" r:id="rId39"/>
    <p:sldId id="648" r:id="rId40"/>
    <p:sldId id="649" r:id="rId41"/>
    <p:sldId id="650" r:id="rId42"/>
    <p:sldId id="651" r:id="rId43"/>
    <p:sldId id="652" r:id="rId44"/>
    <p:sldId id="653" r:id="rId45"/>
    <p:sldId id="654" r:id="rId46"/>
    <p:sldId id="655" r:id="rId47"/>
    <p:sldId id="656" r:id="rId48"/>
    <p:sldId id="657" r:id="rId49"/>
    <p:sldId id="658" r:id="rId50"/>
    <p:sldId id="660" r:id="rId51"/>
    <p:sldId id="661" r:id="rId52"/>
    <p:sldId id="662" r:id="rId53"/>
    <p:sldId id="663" r:id="rId54"/>
    <p:sldId id="664" r:id="rId55"/>
    <p:sldId id="665" r:id="rId56"/>
    <p:sldId id="666" r:id="rId57"/>
    <p:sldId id="667" r:id="rId58"/>
    <p:sldId id="668" r:id="rId59"/>
    <p:sldId id="669" r:id="rId60"/>
    <p:sldId id="670" r:id="rId61"/>
    <p:sldId id="671" r:id="rId62"/>
    <p:sldId id="672" r:id="rId63"/>
    <p:sldId id="673" r:id="rId64"/>
    <p:sldId id="675" r:id="rId65"/>
    <p:sldId id="676" r:id="rId66"/>
    <p:sldId id="682" r:id="rId67"/>
    <p:sldId id="677" r:id="rId68"/>
  </p:sldIdLst>
  <p:sldSz cx="9144000" cy="6858000" type="screen4x3"/>
  <p:notesSz cx="6858000" cy="9144000"/>
  <p:defaultTextStyle>
    <a:defPPr>
      <a:defRPr lang="zh-CN"/>
    </a:defPPr>
    <a:lvl1pPr algn="l" rtl="0" fontAlgn="base">
      <a:spcBef>
        <a:spcPct val="0"/>
      </a:spcBef>
      <a:spcAft>
        <a:spcPct val="0"/>
      </a:spcAft>
      <a:defRPr i="1"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i="1"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i="1"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i="1"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i="1"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i="1"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i="1"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i="1"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i="1"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99"/>
    <a:srgbClr val="E85C45"/>
    <a:srgbClr val="FF3E4B"/>
    <a:srgbClr val="FF9BA2"/>
    <a:srgbClr val="FFA893"/>
    <a:srgbClr val="FFAB98"/>
    <a:srgbClr val="FFFF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3062" autoAdjust="0"/>
    <p:restoredTop sz="99703"/>
  </p:normalViewPr>
  <p:slideViewPr>
    <p:cSldViewPr>
      <p:cViewPr>
        <p:scale>
          <a:sx n="100" d="100"/>
          <a:sy n="100" d="100"/>
        </p:scale>
        <p:origin x="-2064" y="-282"/>
      </p:cViewPr>
      <p:guideLst>
        <p:guide orient="horz" pos="2486"/>
        <p:guide orient="horz" pos="3748"/>
        <p:guide orient="horz" pos="210"/>
        <p:guide pos="5519"/>
        <p:guide pos="296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3" Type="http://schemas.openxmlformats.org/officeDocument/2006/relationships/tableStyles" Target="tableStyles.xml"/><Relationship Id="rId72" Type="http://schemas.openxmlformats.org/officeDocument/2006/relationships/viewProps" Target="viewProps.xml"/><Relationship Id="rId71" Type="http://schemas.openxmlformats.org/officeDocument/2006/relationships/presProps" Target="presProps.xml"/><Relationship Id="rId70" Type="http://schemas.openxmlformats.org/officeDocument/2006/relationships/handoutMaster" Target="handoutMasters/handoutMaster1.xml"/><Relationship Id="rId7" Type="http://schemas.openxmlformats.org/officeDocument/2006/relationships/slide" Target="slides/slide5.xml"/><Relationship Id="rId69" Type="http://schemas.openxmlformats.org/officeDocument/2006/relationships/notesMaster" Target="notesMasters/notesMaster1.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sz="1200">
                <a:latin typeface="Arial" panose="020B0604020202020204" pitchFamily="34" charset="0"/>
                <a:ea typeface="华文细黑" panose="02010600040101010101" pitchFamily="2" charset="-122"/>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buFontTx/>
              <a:buNone/>
              <a:defRPr sz="1200">
                <a:latin typeface="Arial" panose="020B0604020202020204" pitchFamily="34" charset="0"/>
                <a:ea typeface="华文细黑" panose="02010600040101010101" pitchFamily="2" charset="-122"/>
                <a:cs typeface="+mn-cs"/>
              </a:defRPr>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Tx/>
              <a:buNone/>
              <a:defRPr sz="1200">
                <a:latin typeface="Arial" panose="020B0604020202020204" pitchFamily="34" charset="0"/>
                <a:ea typeface="华文细黑" panose="02010600040101010101" pitchFamily="2" charset="-122"/>
                <a:cs typeface="+mn-cs"/>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buFont typeface="Arial" panose="020B0604020202020204" pitchFamily="34" charset="0"/>
              <a:buNone/>
              <a:defRPr sz="1200" noProof="1">
                <a:latin typeface="Arial" panose="020B0604020202020204" pitchFamily="34" charset="0"/>
                <a:ea typeface="华文细黑" panose="02010600040101010101" pitchFamily="2" charset="-122"/>
                <a:cs typeface="+mn-cs"/>
              </a:defRPr>
            </a:lvl1pPr>
          </a:lstStyle>
          <a:p>
            <a:pPr>
              <a:defRPr/>
            </a:pPr>
            <a:fld id="{05DEC14B-9324-40CB-BEBA-99C74B6ADBB6}"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p:spPr>
        <p:txBody>
          <a:bodyPr vert="horz" wrap="square" lIns="91440" tIns="45720" rIns="91440" bIns="45720" numCol="1" anchor="t" anchorCtr="0" compatLnSpc="1"/>
          <a:lstStyle>
            <a:lvl1pPr>
              <a:buFontTx/>
              <a:buNone/>
              <a:defRPr sz="1200" i="0">
                <a:latin typeface="Arial" panose="020B0604020202020204" pitchFamily="34" charset="0"/>
                <a:ea typeface="华文细黑" panose="02010600040101010101" pitchFamily="2" charset="-122"/>
                <a:cs typeface="+mn-cs"/>
              </a:defRPr>
            </a:lvl1pPr>
          </a:lstStyle>
          <a:p>
            <a:pPr>
              <a:defRPr/>
            </a:pPr>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p:spPr>
        <p:txBody>
          <a:bodyPr vert="horz" wrap="square" lIns="91440" tIns="45720" rIns="91440" bIns="45720" numCol="1" anchor="t" anchorCtr="0" compatLnSpc="1"/>
          <a:lstStyle>
            <a:lvl1pPr algn="r">
              <a:buFontTx/>
              <a:buNone/>
              <a:defRPr sz="1200" i="0">
                <a:latin typeface="Arial" panose="020B0604020202020204" pitchFamily="34" charset="0"/>
                <a:ea typeface="华文细黑" panose="02010600040101010101" pitchFamily="2" charset="-122"/>
                <a:cs typeface="+mn-cs"/>
              </a:defRPr>
            </a:lvl1pPr>
          </a:lstStyle>
          <a:p>
            <a:pPr>
              <a:defRPr/>
            </a:pPr>
            <a:endParaRPr lang="en-US"/>
          </a:p>
        </p:txBody>
      </p:sp>
      <p:sp>
        <p:nvSpPr>
          <p:cNvPr id="26628" name="Rectangle 4"/>
          <p:cNvSpPr>
            <a:spLocks noGrp="1" noRot="1" noChangeAspect="1"/>
          </p:cNvSpPr>
          <p:nvPr>
            <p:ph type="sldImg"/>
          </p:nvPr>
        </p:nvSpPr>
        <p:spPr bwMode="auto">
          <a:xfrm>
            <a:off x="1143000" y="685800"/>
            <a:ext cx="4572000" cy="3429000"/>
          </a:xfrm>
          <a:prstGeom prst="rect">
            <a:avLst/>
          </a:prstGeom>
          <a:noFill/>
          <a:ln w="9525">
            <a:noFill/>
            <a:miter lim="800000"/>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p:spPr>
        <p:txBody>
          <a:bodyPr vert="horz" wrap="square" lIns="91440" tIns="45720" rIns="91440" bIns="45720" numCol="1" anchor="b" anchorCtr="0" compatLnSpc="1"/>
          <a:lstStyle>
            <a:lvl1pPr>
              <a:buFontTx/>
              <a:buNone/>
              <a:defRPr sz="1200" i="0">
                <a:latin typeface="Arial" panose="020B0604020202020204" pitchFamily="34" charset="0"/>
                <a:ea typeface="华文细黑" panose="02010600040101010101" pitchFamily="2" charset="-122"/>
                <a:cs typeface="+mn-cs"/>
              </a:defRPr>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p:spPr>
        <p:txBody>
          <a:bodyPr vert="horz" wrap="square" lIns="91440" tIns="45720" rIns="91440" bIns="45720" numCol="1" anchor="b" anchorCtr="0" compatLnSpc="1"/>
          <a:lstStyle>
            <a:lvl1pPr algn="r">
              <a:buFont typeface="Arial" panose="020B0604020202020204" pitchFamily="34" charset="0"/>
              <a:buNone/>
              <a:defRPr sz="1200" i="0" noProof="1">
                <a:latin typeface="Arial" panose="020B0604020202020204" pitchFamily="34" charset="0"/>
                <a:ea typeface="华文细黑" panose="02010600040101010101" pitchFamily="2" charset="-122"/>
                <a:cs typeface="+mn-cs"/>
              </a:defRPr>
            </a:lvl1pPr>
          </a:lstStyle>
          <a:p>
            <a:pPr>
              <a:defRPr/>
            </a:pPr>
            <a:fld id="{758337B3-A259-4EAE-8A0C-F9FCC14EC77A}" type="slidenum">
              <a:rPr lang="en-US" altLang="zh-CN"/>
            </a:fld>
            <a:endParaRPr lang="en-US" altLang="zh-CN"/>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华文细黑" panose="02010600040101010101" pitchFamily="2" charset="-122"/>
        <a:cs typeface="华文细黑"/>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华文细黑" panose="02010600040101010101" pitchFamily="2" charset="-122"/>
        <a:cs typeface="华文细黑"/>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华文细黑" panose="02010600040101010101" pitchFamily="2" charset="-122"/>
        <a:cs typeface="华文细黑"/>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华文细黑" panose="02010600040101010101" pitchFamily="2" charset="-122"/>
        <a:cs typeface="华文细黑"/>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华文细黑" panose="02010600040101010101" pitchFamily="2" charset="-122"/>
        <a:cs typeface="华文细黑"/>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image" Target="../media/image2.png"/><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image" Target="../media/image1.jpeg"/><Relationship Id="rId2" Type="http://schemas.openxmlformats.org/officeDocument/2006/relationships/tags" Target="../tags/tag6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2"/>
            <a:ext cx="9143999" cy="4542287"/>
          </a:xfrm>
          <a:prstGeom prst="rect">
            <a:avLst/>
          </a:prstGeom>
        </p:spPr>
      </p:pic>
      <p:sp>
        <p:nvSpPr>
          <p:cNvPr id="5" name="矩形 4"/>
          <p:cNvSpPr/>
          <p:nvPr>
            <p:custDataLst>
              <p:tags r:id="rId4"/>
            </p:custDataLst>
          </p:nvPr>
        </p:nvSpPr>
        <p:spPr>
          <a:xfrm>
            <a:off x="0" y="5637213"/>
            <a:ext cx="914400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1800" noProof="1">
              <a:cs typeface="+mn-ea"/>
            </a:endParaRPr>
          </a:p>
        </p:txBody>
      </p:sp>
      <p:sp>
        <p:nvSpPr>
          <p:cNvPr id="6" name="等腰三角形 5"/>
          <p:cNvSpPr/>
          <p:nvPr>
            <p:custDataLst>
              <p:tags r:id="rId5"/>
            </p:custDataLst>
          </p:nvPr>
        </p:nvSpPr>
        <p:spPr>
          <a:xfrm rot="5400000" flipV="1">
            <a:off x="3140273" y="-1146968"/>
            <a:ext cx="2863453"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1800" noProof="1">
              <a:cs typeface="+mn-ea"/>
            </a:endParaRPr>
          </a:p>
        </p:txBody>
      </p:sp>
      <p:sp>
        <p:nvSpPr>
          <p:cNvPr id="7" name="直角三角形 6"/>
          <p:cNvSpPr/>
          <p:nvPr>
            <p:custDataLst>
              <p:tags r:id="rId6"/>
            </p:custDataLst>
          </p:nvPr>
        </p:nvSpPr>
        <p:spPr>
          <a:xfrm>
            <a:off x="0" y="3621088"/>
            <a:ext cx="914400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1800" noProof="1">
              <a:cs typeface="+mn-ea"/>
            </a:endParaRPr>
          </a:p>
        </p:txBody>
      </p:sp>
      <p:sp>
        <p:nvSpPr>
          <p:cNvPr id="8" name="直角三角形 7"/>
          <p:cNvSpPr/>
          <p:nvPr>
            <p:custDataLst>
              <p:tags r:id="rId7"/>
            </p:custDataLst>
          </p:nvPr>
        </p:nvSpPr>
        <p:spPr>
          <a:xfrm flipH="1">
            <a:off x="0" y="3048000"/>
            <a:ext cx="914400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1800" noProof="1">
              <a:cs typeface="+mn-ea"/>
            </a:endParaRPr>
          </a:p>
        </p:txBody>
      </p:sp>
      <p:sp>
        <p:nvSpPr>
          <p:cNvPr id="2" name="标题 1"/>
          <p:cNvSpPr>
            <a:spLocks noGrp="1"/>
          </p:cNvSpPr>
          <p:nvPr>
            <p:ph type="ctrTitle" hasCustomPrompt="1"/>
            <p:custDataLst>
              <p:tags r:id="rId8"/>
            </p:custDataLst>
          </p:nvPr>
        </p:nvSpPr>
        <p:spPr>
          <a:xfrm>
            <a:off x="5000625" y="4614350"/>
            <a:ext cx="4076700" cy="1053581"/>
          </a:xfrm>
          <a:noFill/>
        </p:spPr>
        <p:txBody>
          <a:bodyPr anchor="b">
            <a:normAutofit/>
          </a:bodyPr>
          <a:lstStyle>
            <a:lvl1pPr algn="r">
              <a:defRPr sz="3600" b="1">
                <a:solidFill>
                  <a:schemeClr val="tx1"/>
                </a:solidFill>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9"/>
            </p:custDataLst>
          </p:nvPr>
        </p:nvSpPr>
        <p:spPr>
          <a:xfrm>
            <a:off x="5000625" y="5739996"/>
            <a:ext cx="4076700" cy="504000"/>
          </a:xfrm>
          <a:noFill/>
        </p:spPr>
        <p:txBody>
          <a:bodyPr>
            <a:normAutofit/>
          </a:bodyPr>
          <a:lstStyle>
            <a:lvl1pPr marL="0" indent="0" algn="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9" name="日期占位符 3"/>
          <p:cNvSpPr>
            <a:spLocks noGrp="1"/>
          </p:cNvSpPr>
          <p:nvPr>
            <p:ph type="dt" sz="half" idx="10"/>
            <p:custDataLst>
              <p:tags r:id="rId10"/>
            </p:custDataLst>
          </p:nvPr>
        </p:nvSpPr>
        <p:spPr/>
        <p:txBody>
          <a:bodyPr/>
          <a:lstStyle>
            <a:lvl1pPr>
              <a:defRPr/>
            </a:lvl1pPr>
          </a:lstStyle>
          <a:p>
            <a:pPr>
              <a:defRPr/>
            </a:pPr>
            <a:endParaRPr lang="zh-CN" altLang="en-US"/>
          </a:p>
        </p:txBody>
      </p:sp>
      <p:sp>
        <p:nvSpPr>
          <p:cNvPr id="10" name="页脚占位符 4"/>
          <p:cNvSpPr>
            <a:spLocks noGrp="1"/>
          </p:cNvSpPr>
          <p:nvPr>
            <p:ph type="ftr" sz="quarter" idx="11"/>
            <p:custDataLst>
              <p:tags r:id="rId11"/>
            </p:custDataLst>
          </p:nvPr>
        </p:nvSpPr>
        <p:spPr/>
        <p:txBody>
          <a:bodyPr/>
          <a:lstStyle>
            <a:lvl1pPr>
              <a:defRPr/>
            </a:lvl1pPr>
          </a:lstStyle>
          <a:p>
            <a:pPr>
              <a:defRPr/>
            </a:pPr>
            <a:endParaRPr lang="zh-CN" altLang="en-US"/>
          </a:p>
        </p:txBody>
      </p:sp>
      <p:sp>
        <p:nvSpPr>
          <p:cNvPr id="11" name="灯片编号占位符 5"/>
          <p:cNvSpPr>
            <a:spLocks noGrp="1"/>
          </p:cNvSpPr>
          <p:nvPr>
            <p:ph type="sldNum" sz="quarter" idx="12"/>
            <p:custDataLst>
              <p:tags r:id="rId12"/>
            </p:custDataLst>
          </p:nvPr>
        </p:nvSpPr>
        <p:spPr/>
        <p:txBody>
          <a:bodyPr/>
          <a:lstStyle>
            <a:lvl1pPr>
              <a:defRPr/>
            </a:lvl1pPr>
          </a:lstStyle>
          <a:p>
            <a:pPr>
              <a:defRPr/>
            </a:pPr>
            <a:fld id="{8772FFEC-5704-4A3E-837E-93B721BC27BB}" type="slidenum">
              <a:rPr lang="zh-CN" altLang="en-US"/>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502448" y="952508"/>
            <a:ext cx="8139178" cy="5388907"/>
          </a:xfrm>
        </p:spPr>
        <p:txBody>
          <a:bodyPr/>
          <a:lstStyle>
            <a:lvl1pPr>
              <a:defRPr/>
            </a:lvl1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3B6FC5C7-1686-4BA8-BE0C-D5D0FCA05547}" type="slidenum">
              <a:rPr lang="zh-CN" altLang="en-US" dirty="0"/>
            </a:fld>
            <a:endParaRPr lang="zh-CN" altLang="en-US"/>
          </a:p>
        </p:txBody>
      </p:sp>
      <p:pic>
        <p:nvPicPr>
          <p:cNvPr id="2" name="图片 5"/>
          <p:cNvPicPr>
            <a:picLocks noChangeAspect="1"/>
          </p:cNvPicPr>
          <p:nvPr userDrawn="1"/>
        </p:nvPicPr>
        <p:blipFill>
          <a:blip r:embed="rId6"/>
          <a:srcRect/>
          <a:stretch>
            <a:fillRect/>
          </a:stretch>
        </p:blipFill>
        <p:spPr bwMode="auto">
          <a:xfrm>
            <a:off x="285750" y="71438"/>
            <a:ext cx="2274888" cy="642937"/>
          </a:xfrm>
          <a:prstGeom prst="rect">
            <a:avLst/>
          </a:prstGeom>
          <a:noFill/>
          <a:ln w="9525">
            <a:noFill/>
            <a:miter lim="800000"/>
            <a:headEnd/>
            <a:tailEnd/>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2"/>
            <a:ext cx="9143999" cy="4542287"/>
          </a:xfrm>
          <a:prstGeom prst="rect">
            <a:avLst/>
          </a:prstGeom>
        </p:spPr>
      </p:pic>
      <p:sp>
        <p:nvSpPr>
          <p:cNvPr id="5" name="矩形 4"/>
          <p:cNvSpPr/>
          <p:nvPr>
            <p:custDataLst>
              <p:tags r:id="rId4"/>
            </p:custDataLst>
          </p:nvPr>
        </p:nvSpPr>
        <p:spPr>
          <a:xfrm>
            <a:off x="0" y="5637213"/>
            <a:ext cx="914400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1800" noProof="1">
              <a:cs typeface="+mn-ea"/>
            </a:endParaRPr>
          </a:p>
        </p:txBody>
      </p:sp>
      <p:sp>
        <p:nvSpPr>
          <p:cNvPr id="6" name="等腰三角形 5"/>
          <p:cNvSpPr/>
          <p:nvPr>
            <p:custDataLst>
              <p:tags r:id="rId5"/>
            </p:custDataLst>
          </p:nvPr>
        </p:nvSpPr>
        <p:spPr>
          <a:xfrm rot="5400000" flipV="1">
            <a:off x="3140273" y="-1146968"/>
            <a:ext cx="2863453"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1800" noProof="1">
              <a:cs typeface="+mn-ea"/>
            </a:endParaRPr>
          </a:p>
        </p:txBody>
      </p:sp>
      <p:sp>
        <p:nvSpPr>
          <p:cNvPr id="7" name="直角三角形 6"/>
          <p:cNvSpPr/>
          <p:nvPr>
            <p:custDataLst>
              <p:tags r:id="rId6"/>
            </p:custDataLst>
          </p:nvPr>
        </p:nvSpPr>
        <p:spPr>
          <a:xfrm>
            <a:off x="0" y="3621088"/>
            <a:ext cx="914400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1800" noProof="1">
              <a:cs typeface="+mn-ea"/>
            </a:endParaRPr>
          </a:p>
        </p:txBody>
      </p:sp>
      <p:sp>
        <p:nvSpPr>
          <p:cNvPr id="8" name="直角三角形 7"/>
          <p:cNvSpPr/>
          <p:nvPr>
            <p:custDataLst>
              <p:tags r:id="rId7"/>
            </p:custDataLst>
          </p:nvPr>
        </p:nvSpPr>
        <p:spPr>
          <a:xfrm flipH="1">
            <a:off x="0" y="3044825"/>
            <a:ext cx="914400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1800" noProof="1">
              <a:cs typeface="+mn-ea"/>
            </a:endParaRPr>
          </a:p>
        </p:txBody>
      </p:sp>
      <p:sp>
        <p:nvSpPr>
          <p:cNvPr id="2" name="标题 1"/>
          <p:cNvSpPr>
            <a:spLocks noGrp="1"/>
          </p:cNvSpPr>
          <p:nvPr>
            <p:ph type="title" hasCustomPrompt="1"/>
            <p:custDataLst>
              <p:tags r:id="rId8"/>
            </p:custDataLst>
          </p:nvPr>
        </p:nvSpPr>
        <p:spPr>
          <a:xfrm>
            <a:off x="5572125" y="4290060"/>
            <a:ext cx="3319463" cy="1175385"/>
          </a:xfrm>
        </p:spPr>
        <p:txBody>
          <a:bodyPr rIns="25400" rtlCol="0" anchor="b">
            <a:noAutofit/>
          </a:bodyPr>
          <a:lstStyle>
            <a:lvl1pPr marL="0" marR="0" algn="r" defTabSz="914400" rtl="0" eaLnBrk="1" fontAlgn="auto" latinLnBrk="0" hangingPunct="1">
              <a:lnSpc>
                <a:spcPct val="100000"/>
              </a:lnSpc>
              <a:buNone/>
              <a:defRPr kumimoji="0" lang="zh-CN" altLang="en-US" sz="4950" b="1" i="0" u="none" strike="noStrike" kern="1200" cap="none" spc="6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lang="zh-CN" altLang="en-US" noProof="1">
                <a:sym typeface="+mn-ea"/>
              </a:rPr>
              <a:t>编辑标题</a:t>
            </a:r>
            <a:endParaRPr noProof="1">
              <a:sym typeface="+mn-ea"/>
            </a:endParaRPr>
          </a:p>
        </p:txBody>
      </p:sp>
      <p:sp>
        <p:nvSpPr>
          <p:cNvPr id="14" name="文本占位符 13"/>
          <p:cNvSpPr>
            <a:spLocks noGrp="1"/>
          </p:cNvSpPr>
          <p:nvPr>
            <p:ph type="body" sz="quarter" idx="14" hasCustomPrompt="1"/>
            <p:custDataLst>
              <p:tags r:id="rId9"/>
            </p:custDataLst>
          </p:nvPr>
        </p:nvSpPr>
        <p:spPr>
          <a:xfrm>
            <a:off x="5572124" y="5540698"/>
            <a:ext cx="3319358" cy="691347"/>
          </a:xfrm>
        </p:spPr>
        <p:txBody>
          <a:bodyPr>
            <a:normAutofit/>
          </a:bodyPr>
          <a:lstStyle>
            <a:lvl1pPr marL="0" indent="0" algn="r">
              <a:buNone/>
              <a:defRPr sz="2400"/>
            </a:lvl1pPr>
            <a:lvl2pPr marL="342900" indent="0">
              <a:buNone/>
              <a:defRPr/>
            </a:lvl2pPr>
          </a:lstStyle>
          <a:p>
            <a:pPr lvl="0"/>
            <a:r>
              <a:rPr lang="zh-CN" altLang="en-US" noProof="1"/>
              <a:t>编辑文本</a:t>
            </a:r>
            <a:endParaRPr lang="zh-CN" altLang="en-US" noProof="1"/>
          </a:p>
        </p:txBody>
      </p:sp>
      <p:sp>
        <p:nvSpPr>
          <p:cNvPr id="9" name="日期占位符 2"/>
          <p:cNvSpPr>
            <a:spLocks noGrp="1"/>
          </p:cNvSpPr>
          <p:nvPr>
            <p:ph type="dt" sz="half" idx="15"/>
            <p:custDataLst>
              <p:tags r:id="rId10"/>
            </p:custDataLst>
          </p:nvPr>
        </p:nvSpPr>
        <p:spPr/>
        <p:txBody>
          <a:bodyPr/>
          <a:lstStyle>
            <a:lvl1pPr>
              <a:defRPr/>
            </a:lvl1pPr>
          </a:lstStyle>
          <a:p>
            <a:pPr>
              <a:defRPr/>
            </a:pPr>
            <a:endParaRPr lang="zh-CN" altLang="en-US"/>
          </a:p>
        </p:txBody>
      </p:sp>
      <p:sp>
        <p:nvSpPr>
          <p:cNvPr id="10" name="页脚占位符 3"/>
          <p:cNvSpPr>
            <a:spLocks noGrp="1"/>
          </p:cNvSpPr>
          <p:nvPr>
            <p:ph type="ftr" sz="quarter" idx="16"/>
            <p:custDataLst>
              <p:tags r:id="rId11"/>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7"/>
            <p:custDataLst>
              <p:tags r:id="rId12"/>
            </p:custDataLst>
          </p:nvPr>
        </p:nvSpPr>
        <p:spPr/>
        <p:txBody>
          <a:bodyPr/>
          <a:lstStyle>
            <a:lvl1pPr>
              <a:defRPr/>
            </a:lvl1pPr>
          </a:lstStyle>
          <a:p>
            <a:pPr>
              <a:defRPr/>
            </a:pPr>
            <a:fld id="{4FC38A87-77AC-48C7-9F0B-A360E0E07000}" type="slidenum">
              <a:rPr lang="zh-CN" altLang="en-US"/>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43234"/>
            <a:ext cx="8139178" cy="441964"/>
          </a:xfrm>
        </p:spPr>
        <p:txBody>
          <a:bodyPr rtlCol="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502412" y="952508"/>
            <a:ext cx="8139178"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en-US" altLang="zh-CN"/>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en-US" altLang="zh-CN"/>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862D43D3-6ED1-4731-973B-1BBAD94FA3B2}" type="slidenum">
              <a:rPr lang="en-US" altLang="zh-CN"/>
            </a:fld>
            <a:endParaRPr lang="en-US" alt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5" name="Freeform 6"/>
          <p:cNvSpPr>
            <a:spLocks noChangeArrowheads="1"/>
          </p:cNvSpPr>
          <p:nvPr>
            <p:custDataLst>
              <p:tags r:id="rId2"/>
            </p:custDataLst>
          </p:nvPr>
        </p:nvSpPr>
        <p:spPr bwMode="auto">
          <a:xfrm>
            <a:off x="0" y="3879850"/>
            <a:ext cx="3744516" cy="2978150"/>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defRPr/>
            </a:pPr>
            <a:endParaRPr lang="zh-CN" altLang="en-US" sz="100"/>
          </a:p>
        </p:txBody>
      </p:sp>
      <p:sp>
        <p:nvSpPr>
          <p:cNvPr id="6" name="Freeform 7"/>
          <p:cNvSpPr>
            <a:spLocks noChangeArrowheads="1"/>
          </p:cNvSpPr>
          <p:nvPr>
            <p:custDataLst>
              <p:tags r:id="rId3"/>
            </p:custDataLst>
          </p:nvPr>
        </p:nvSpPr>
        <p:spPr bwMode="auto">
          <a:xfrm>
            <a:off x="2122885" y="4400550"/>
            <a:ext cx="7021115" cy="245745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defRPr/>
            </a:pPr>
            <a:endParaRPr lang="zh-CN" altLang="en-US" sz="100"/>
          </a:p>
        </p:txBody>
      </p:sp>
      <p:sp>
        <p:nvSpPr>
          <p:cNvPr id="7" name="直接连接符 11"/>
          <p:cNvSpPr>
            <a:spLocks noChangeShapeType="1"/>
          </p:cNvSpPr>
          <p:nvPr>
            <p:custDataLst>
              <p:tags r:id="rId4"/>
            </p:custDataLst>
          </p:nvPr>
        </p:nvSpPr>
        <p:spPr bwMode="auto">
          <a:xfrm>
            <a:off x="1440656" y="2790825"/>
            <a:ext cx="3914775" cy="1588"/>
          </a:xfrm>
          <a:prstGeom prst="line">
            <a:avLst/>
          </a:prstGeom>
          <a:noFill/>
          <a:ln w="6350">
            <a:solidFill>
              <a:schemeClr val="accent1"/>
            </a:solidFill>
            <a:bevel/>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defRPr/>
            </a:pPr>
            <a:endParaRPr lang="zh-CN" altLang="en-US" sz="1425">
              <a:solidFill>
                <a:schemeClr val="accent1"/>
              </a:solidFill>
              <a:sym typeface="Arial" panose="020B0604020202020204" pitchFamily="34" charset="0"/>
            </a:endParaRPr>
          </a:p>
        </p:txBody>
      </p:sp>
      <p:sp>
        <p:nvSpPr>
          <p:cNvPr id="2" name="标题 1"/>
          <p:cNvSpPr>
            <a:spLocks noGrp="1"/>
          </p:cNvSpPr>
          <p:nvPr>
            <p:ph type="title" hasCustomPrompt="1"/>
            <p:custDataLst>
              <p:tags r:id="rId5"/>
            </p:custDataLst>
          </p:nvPr>
        </p:nvSpPr>
        <p:spPr>
          <a:xfrm>
            <a:off x="1256801" y="3503613"/>
            <a:ext cx="4098630" cy="1058408"/>
          </a:xfrm>
        </p:spPr>
        <p:txBody>
          <a:bodyPr rIns="63500">
            <a:noAutofit/>
          </a:bodyPr>
          <a:lstStyle>
            <a:lvl1pPr algn="r">
              <a:defRPr sz="3600" u="none" strike="noStrike" kern="1200" cap="none" spc="300" normalizeH="0">
                <a:solidFill>
                  <a:schemeClr val="tx1"/>
                </a:solidFill>
                <a:uFillTx/>
                <a:latin typeface="微软雅黑" panose="020B0503020204020204" charset="-122"/>
                <a:ea typeface="微软雅黑" panose="020B0503020204020204" charset="-122"/>
              </a:defRPr>
            </a:lvl1pPr>
          </a:lstStyle>
          <a:p>
            <a:r>
              <a:rPr lang="zh-CN" altLang="en-US" noProof="1"/>
              <a:t>单击此处编辑标题</a:t>
            </a:r>
            <a:endParaRPr lang="zh-CN" altLang="en-US" noProof="1"/>
          </a:p>
        </p:txBody>
      </p:sp>
      <p:sp>
        <p:nvSpPr>
          <p:cNvPr id="3" name="文本占位符 2"/>
          <p:cNvSpPr>
            <a:spLocks noGrp="1"/>
          </p:cNvSpPr>
          <p:nvPr>
            <p:ph type="body" idx="1" hasCustomPrompt="1"/>
            <p:custDataLst>
              <p:tags r:id="rId6"/>
            </p:custDataLst>
          </p:nvPr>
        </p:nvSpPr>
        <p:spPr>
          <a:xfrm>
            <a:off x="1256801" y="2856230"/>
            <a:ext cx="4098630" cy="586804"/>
          </a:xfrm>
        </p:spPr>
        <p:txBody>
          <a:bodyPr tIns="38100" rIns="76200" bIns="38100" anchor="ctr">
            <a:noAutofit/>
          </a:bodyPr>
          <a:lstStyle>
            <a:lvl1pPr marL="0" indent="0" algn="r" eaLnBrk="1" fontAlgn="base" latinLnBrk="0" hangingPunct="1">
              <a:buNone/>
              <a:defRPr kumimoji="0" lang="zh-CN" altLang="en-US" sz="24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编辑文本</a:t>
            </a:r>
            <a:endParaRPr lang="zh-CN" altLang="en-US" noProof="1"/>
          </a:p>
        </p:txBody>
      </p:sp>
      <p:sp>
        <p:nvSpPr>
          <p:cNvPr id="12" name="文本占位符 11"/>
          <p:cNvSpPr>
            <a:spLocks noGrp="1"/>
          </p:cNvSpPr>
          <p:nvPr>
            <p:ph type="body" sz="quarter" idx="13" hasCustomPrompt="1"/>
            <p:custDataLst>
              <p:tags r:id="rId7"/>
            </p:custDataLst>
          </p:nvPr>
        </p:nvSpPr>
        <p:spPr>
          <a:xfrm>
            <a:off x="1256831" y="2383625"/>
            <a:ext cx="4098600" cy="356400"/>
          </a:xfrm>
        </p:spPr>
        <p:txBody>
          <a:bodyPr anchor="b"/>
          <a:lstStyle>
            <a:lvl1pPr marL="0" indent="0" algn="r">
              <a:buNone/>
              <a:defRPr>
                <a:solidFill>
                  <a:schemeClr val="tx1"/>
                </a:solidFill>
              </a:defRPr>
            </a:lvl1pPr>
            <a:lvl2pPr marL="342900" indent="0">
              <a:buNone/>
              <a:defRPr/>
            </a:lvl2pPr>
          </a:lstStyle>
          <a:p>
            <a:pPr lvl="0"/>
            <a:r>
              <a:rPr lang="zh-CN" altLang="en-US" noProof="1"/>
              <a:t>编辑文本</a:t>
            </a:r>
            <a:endParaRPr lang="zh-CN" altLang="en-US" noProof="1"/>
          </a:p>
        </p:txBody>
      </p:sp>
      <p:sp>
        <p:nvSpPr>
          <p:cNvPr id="8" name="日期占位符 3"/>
          <p:cNvSpPr>
            <a:spLocks noGrp="1"/>
          </p:cNvSpPr>
          <p:nvPr>
            <p:ph type="dt" sz="half" idx="14"/>
            <p:custDataLst>
              <p:tags r:id="rId8"/>
            </p:custDataLst>
          </p:nvPr>
        </p:nvSpPr>
        <p:spPr/>
        <p:txBody>
          <a:bodyPr/>
          <a:lstStyle>
            <a:lvl1pPr>
              <a:defRPr/>
            </a:lvl1pPr>
          </a:lstStyle>
          <a:p>
            <a:pPr>
              <a:defRPr/>
            </a:pPr>
            <a:endParaRPr lang="zh-CN" altLang="en-US"/>
          </a:p>
        </p:txBody>
      </p:sp>
      <p:sp>
        <p:nvSpPr>
          <p:cNvPr id="9" name="页脚占位符 4"/>
          <p:cNvSpPr>
            <a:spLocks noGrp="1"/>
          </p:cNvSpPr>
          <p:nvPr>
            <p:ph type="ftr" sz="quarter" idx="15"/>
            <p:custDataLst>
              <p:tags r:id="rId9"/>
            </p:custDataLst>
          </p:nvPr>
        </p:nvSpPr>
        <p:spPr/>
        <p:txBody>
          <a:bodyPr/>
          <a:lstStyle>
            <a:lvl1pPr>
              <a:defRPr/>
            </a:lvl1pPr>
          </a:lstStyle>
          <a:p>
            <a:pPr>
              <a:defRPr/>
            </a:pPr>
            <a:endParaRPr lang="zh-CN" altLang="en-US"/>
          </a:p>
        </p:txBody>
      </p:sp>
      <p:sp>
        <p:nvSpPr>
          <p:cNvPr id="10" name="灯片编号占位符 5"/>
          <p:cNvSpPr>
            <a:spLocks noGrp="1"/>
          </p:cNvSpPr>
          <p:nvPr>
            <p:ph type="sldNum" sz="quarter" idx="16"/>
            <p:custDataLst>
              <p:tags r:id="rId10"/>
            </p:custDataLst>
          </p:nvPr>
        </p:nvSpPr>
        <p:spPr/>
        <p:txBody>
          <a:bodyPr/>
          <a:lstStyle>
            <a:lvl1pPr>
              <a:defRPr/>
            </a:lvl1pPr>
          </a:lstStyle>
          <a:p>
            <a:pPr>
              <a:defRPr/>
            </a:pPr>
            <a:fld id="{DD47DC10-9F80-47CA-9BB0-03FC4730FA43}" type="slidenum">
              <a:rPr lang="zh-CN" altLang="en-US"/>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502448" y="952508"/>
            <a:ext cx="3962432"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4679158" y="952508"/>
            <a:ext cx="3962432" cy="5388907"/>
          </a:xfrm>
        </p:spPr>
        <p:txBody>
          <a:bodyPr>
            <a:noAutofit/>
          </a:bodyPr>
          <a:lstStyle>
            <a:lvl1pPr>
              <a:defRPr sz="1200">
                <a:latin typeface="微软雅黑" panose="020B0503020204020204" charset="-122"/>
                <a:ea typeface="微软雅黑" panose="020B0503020204020204" charset="-122"/>
              </a:defRPr>
            </a:lvl1pPr>
            <a:lvl2pPr>
              <a:defRPr sz="1200">
                <a:latin typeface="微软雅黑" panose="020B0503020204020204" charset="-122"/>
                <a:ea typeface="微软雅黑" panose="020B0503020204020204" charset="-122"/>
              </a:defRPr>
            </a:lvl2pPr>
            <a:lvl3pPr>
              <a:defRPr sz="1200">
                <a:latin typeface="微软雅黑" panose="020B0503020204020204" charset="-122"/>
                <a:ea typeface="微软雅黑" panose="020B0503020204020204" charset="-122"/>
              </a:defRPr>
            </a:lvl3pPr>
            <a:lvl4pPr>
              <a:defRPr sz="1200">
                <a:latin typeface="微软雅黑" panose="020B0503020204020204" charset="-122"/>
                <a:ea typeface="微软雅黑" panose="020B0503020204020204" charset="-122"/>
              </a:defRPr>
            </a:lvl4pPr>
            <a:lvl5pPr>
              <a:defRPr sz="1200">
                <a:latin typeface="微软雅黑" panose="020B0503020204020204" charset="-122"/>
                <a:ea typeface="微软雅黑" panose="020B050302020402020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F139123D-753D-4209-830A-6DDF7EE68985}" type="slidenum">
              <a:rPr lang="zh-CN" altLang="en-US" dirty="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3"/>
            </p:custDataLst>
          </p:nvPr>
        </p:nvSpPr>
        <p:spPr>
          <a:xfrm>
            <a:off x="502448" y="952508"/>
            <a:ext cx="3962432" cy="381003"/>
          </a:xfrm>
        </p:spPr>
        <p:txBody>
          <a:bodyPr tIns="38100" rIns="76200" bIns="3810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a:t>
            </a:r>
            <a:r>
              <a:rPr lang="zh-CN" altLang="en-US" noProof="1"/>
              <a:t>编辑母版文本样式</a:t>
            </a:r>
            <a:endParaRPr lang="zh-CN" altLang="en-US" noProof="1"/>
          </a:p>
        </p:txBody>
      </p:sp>
      <p:sp>
        <p:nvSpPr>
          <p:cNvPr id="4" name="内容占位符 3"/>
          <p:cNvSpPr>
            <a:spLocks noGrp="1"/>
          </p:cNvSpPr>
          <p:nvPr>
            <p:ph sz="half" idx="2"/>
            <p:custDataLst>
              <p:tags r:id="rId4"/>
            </p:custDataLst>
          </p:nvPr>
        </p:nvSpPr>
        <p:spPr>
          <a:xfrm>
            <a:off x="502444" y="1406525"/>
            <a:ext cx="3962400"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5"/>
            </p:custDataLst>
          </p:nvPr>
        </p:nvSpPr>
        <p:spPr>
          <a:xfrm>
            <a:off x="4676813" y="952508"/>
            <a:ext cx="396243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单击此处编辑母版文本样式</a:t>
            </a:r>
            <a:endParaRPr lang="zh-CN" altLang="en-US" noProof="1">
              <a:sym typeface="+mn-ea"/>
            </a:endParaRPr>
          </a:p>
        </p:txBody>
      </p:sp>
      <p:sp>
        <p:nvSpPr>
          <p:cNvPr id="6" name="内容占位符 5"/>
          <p:cNvSpPr>
            <a:spLocks noGrp="1"/>
          </p:cNvSpPr>
          <p:nvPr>
            <p:ph sz="quarter" idx="4"/>
            <p:custDataLst>
              <p:tags r:id="rId6"/>
            </p:custDataLst>
          </p:nvPr>
        </p:nvSpPr>
        <p:spPr>
          <a:xfrm>
            <a:off x="4676813" y="1406525"/>
            <a:ext cx="3962432"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pPr>
              <a:defRPr/>
            </a:pPr>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pPr>
              <a:defRPr/>
            </a:pPr>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12A02B33-AA0C-4A3C-9F7B-9A07F8BFF6CB}" type="slidenum">
              <a:rPr lang="zh-CN" altLang="en-US" dirty="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4D805CFC-DAC0-44D3-AFF9-C789BF514CA7}" type="slidenum">
              <a:rPr lang="zh-CN" altLang="en-US" dirty="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pPr>
              <a:defRPr/>
            </a:pPr>
            <a:endParaRPr lang="zh-CN" altLang="en-US"/>
          </a:p>
        </p:txBody>
      </p:sp>
      <p:sp>
        <p:nvSpPr>
          <p:cNvPr id="3"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4"/>
            </p:custDataLst>
          </p:nvPr>
        </p:nvSpPr>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CA3D4B13-D80E-4D8B-B889-DC9B01F08CC3}" type="slidenum">
              <a:rPr lang="zh-CN" altLang="en-US" dirty="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48"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502448" y="952508"/>
            <a:ext cx="396243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lang="zh-CN" altLang="en-US" noProof="1">
              <a:sym typeface="+mn-ea"/>
            </a:endParaRPr>
          </a:p>
        </p:txBody>
      </p:sp>
      <p:sp>
        <p:nvSpPr>
          <p:cNvPr id="4" name="文本占位符 3"/>
          <p:cNvSpPr>
            <a:spLocks noGrp="1"/>
          </p:cNvSpPr>
          <p:nvPr>
            <p:ph type="body" sz="half" idx="2"/>
            <p:custDataLst>
              <p:tags r:id="rId4"/>
            </p:custDataLst>
          </p:nvPr>
        </p:nvSpPr>
        <p:spPr>
          <a:xfrm>
            <a:off x="4679194" y="952508"/>
            <a:ext cx="3962432" cy="5388907"/>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lang="zh-CN" altLang="en-US" noProof="1">
                <a:sym typeface="+mn-ea"/>
              </a:rPr>
              <a:t>单击此处编辑母版文本样式</a:t>
            </a:r>
            <a:endParaRPr lang="zh-CN" altLang="en-US" noProof="1">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A2BC4694-6FE7-486D-BA5A-1C0D031EAA6F}" type="slidenum">
              <a:rPr lang="zh-CN" altLang="en-US" dirty="0"/>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7928351" y="952508"/>
            <a:ext cx="713238"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502444" y="952500"/>
            <a:ext cx="7371076"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r>
              <a:rPr lang="de-DE" altLang="en-US"/>
              <a:t>Page </a:t>
            </a:r>
            <a:r>
              <a:rPr lang="de-DE" altLang="en-US">
                <a:sym typeface="MS UI Gothic" panose="020B0600070205080204" pitchFamily="34" charset="-128"/>
              </a:rPr>
              <a:t></a:t>
            </a:r>
            <a:r>
              <a:rPr lang="de-DE" altLang="en-US"/>
              <a:t> </a:t>
            </a:r>
            <a:fld id="{57BAFE6F-D7A0-4CD1-9AE2-C1E0672636A0}" type="slidenum">
              <a:rPr lang="zh-CN" altLang="en-US" dirty="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76.xml"/><Relationship Id="rId16" Type="http://schemas.openxmlformats.org/officeDocument/2006/relationships/tags" Target="../tags/tag75.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12"/>
            </p:custDataLst>
          </p:nvPr>
        </p:nvSpPr>
        <p:spPr bwMode="auto">
          <a:xfrm>
            <a:off x="502444" y="442913"/>
            <a:ext cx="8139113"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endParaRPr lang="zh-CN" altLang="en-US" dirty="0"/>
          </a:p>
        </p:txBody>
      </p:sp>
      <p:sp>
        <p:nvSpPr>
          <p:cNvPr id="1027" name="文本占位符 2"/>
          <p:cNvSpPr>
            <a:spLocks noGrp="1" noChangeArrowheads="1"/>
          </p:cNvSpPr>
          <p:nvPr>
            <p:ph type="body" idx="9"/>
            <p:custDataLst>
              <p:tags r:id="rId13"/>
            </p:custDataLst>
          </p:nvPr>
        </p:nvSpPr>
        <p:spPr bwMode="auto">
          <a:xfrm>
            <a:off x="502444" y="952500"/>
            <a:ext cx="8139113"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59606" y="6350000"/>
            <a:ext cx="2025254" cy="315913"/>
          </a:xfrm>
          <a:prstGeom prst="rect">
            <a:avLst/>
          </a:prstGeom>
        </p:spPr>
        <p:txBody>
          <a:bodyPr vert="horz" lIns="91440" tIns="45720" rIns="91440" bIns="45720" rtlCol="0" anchor="ctr">
            <a:normAutofit/>
          </a:bodyPr>
          <a:lstStyle>
            <a:lvl1pPr algn="l">
              <a:defRPr sz="900" noProof="1">
                <a:solidFill>
                  <a:schemeClr val="tx1">
                    <a:tint val="75000"/>
                  </a:schemeClr>
                </a:solidFill>
                <a:ea typeface="微软雅黑" panose="020B0503020204020204" charset="-122"/>
              </a:defRPr>
            </a:lvl1pPr>
          </a:lstStyle>
          <a:p>
            <a:pPr>
              <a:defRPr/>
            </a:pPr>
            <a:endParaRPr lang="zh-CN" altLang="en-US"/>
          </a:p>
        </p:txBody>
      </p:sp>
      <p:sp>
        <p:nvSpPr>
          <p:cNvPr id="5" name="页脚占位符 4"/>
          <p:cNvSpPr>
            <a:spLocks noGrp="1"/>
          </p:cNvSpPr>
          <p:nvPr>
            <p:ph type="ftr" sz="quarter" idx="3"/>
            <p:custDataLst>
              <p:tags r:id="rId15"/>
            </p:custDataLst>
          </p:nvPr>
        </p:nvSpPr>
        <p:spPr>
          <a:xfrm>
            <a:off x="3087291" y="6350000"/>
            <a:ext cx="2969419" cy="315913"/>
          </a:xfrm>
          <a:prstGeom prst="rect">
            <a:avLst/>
          </a:prstGeom>
        </p:spPr>
        <p:txBody>
          <a:bodyPr vert="horz" lIns="91440" tIns="45720" rIns="91440" bIns="45720" rtlCol="0" anchor="ctr">
            <a:normAutofit/>
          </a:bodyPr>
          <a:lstStyle>
            <a:lvl1pPr algn="ctr">
              <a:defRPr sz="9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custDataLst>
              <p:tags r:id="rId16"/>
            </p:custDataLst>
          </p:nvPr>
        </p:nvSpPr>
        <p:spPr>
          <a:xfrm>
            <a:off x="6457950" y="6350000"/>
            <a:ext cx="2025254" cy="315913"/>
          </a:xfrm>
          <a:prstGeom prst="rect">
            <a:avLst/>
          </a:prstGeom>
        </p:spPr>
        <p:txBody>
          <a:bodyPr vert="horz" lIns="91440" tIns="45720" rIns="91440" bIns="45720" rtlCol="0" anchor="ctr">
            <a:normAutofit/>
          </a:bodyPr>
          <a:lstStyle>
            <a:lvl1pPr algn="r">
              <a:defRPr sz="900" noProof="1">
                <a:solidFill>
                  <a:schemeClr val="tx1">
                    <a:tint val="75000"/>
                  </a:schemeClr>
                </a:solidFill>
                <a:ea typeface="微软雅黑" panose="020B0503020204020204" charset="-122"/>
              </a:defRPr>
            </a:lvl1pPr>
          </a:lstStyle>
          <a:p>
            <a:pPr>
              <a:defRPr/>
            </a:pPr>
            <a:r>
              <a:rPr lang="de-DE" altLang="en-US"/>
              <a:t>Page </a:t>
            </a:r>
            <a:r>
              <a:rPr lang="de-DE" altLang="en-US">
                <a:sym typeface="MS UI Gothic" panose="020B0600070205080204" pitchFamily="34" charset="-128"/>
              </a:rPr>
              <a:t></a:t>
            </a:r>
            <a:r>
              <a:rPr lang="de-DE" altLang="en-US"/>
              <a:t> </a:t>
            </a:r>
            <a:fld id="{8512390E-53D2-4454-BE72-FEF1D4550814}" type="slidenum">
              <a:rPr lang="zh-CN" altLang="en-US" dirty="0"/>
            </a:fld>
            <a:endParaRPr lang="zh-CN" altLang="en-US"/>
          </a:p>
        </p:txBody>
      </p:sp>
      <p:sp>
        <p:nvSpPr>
          <p:cNvPr id="2"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1" fontAlgn="base" hangingPunct="1">
        <a:spcBef>
          <a:spcPct val="0"/>
        </a:spcBef>
        <a:spcAft>
          <a:spcPct val="0"/>
        </a:spcAft>
        <a:defRPr sz="1800" b="1" kern="1200" spc="200">
          <a:solidFill>
            <a:schemeClr val="tx1"/>
          </a:solidFill>
          <a:latin typeface="微软雅黑" panose="020B0503020204020204" charset="-122"/>
          <a:ea typeface="微软雅黑" panose="020B0503020204020204" charset="-122"/>
          <a:cs typeface="+mj-cs"/>
        </a:defRPr>
      </a:lvl1pPr>
      <a:lvl2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2pPr>
      <a:lvl3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3pPr>
      <a:lvl4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4pPr>
      <a:lvl5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5pPr>
      <a:lvl6pPr marL="4572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6pPr>
      <a:lvl7pPr marL="9144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7pPr>
      <a:lvl8pPr marL="13716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8pPr>
      <a:lvl9pPr marL="18288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9pPr>
    </p:titleStyle>
    <p:bodyStyle>
      <a:lvl1pPr marL="171450" indent="-171450" algn="l" rtl="0" eaLnBrk="1" fontAlgn="base" hangingPunct="1">
        <a:lnSpc>
          <a:spcPct val="130000"/>
        </a:lnSpc>
        <a:spcBef>
          <a:spcPct val="0"/>
        </a:spcBef>
        <a:spcAft>
          <a:spcPts val="1000"/>
        </a:spcAft>
        <a:buFont typeface="Arial" panose="020B0604020202020204" pitchFamily="34" charset="0"/>
        <a:buChar char="•"/>
        <a:defRPr sz="1200" kern="1200" spc="150">
          <a:solidFill>
            <a:schemeClr val="tx1"/>
          </a:solidFill>
          <a:latin typeface="微软雅黑" panose="020B0503020204020204" charset="-122"/>
          <a:ea typeface="微软雅黑" panose="020B0503020204020204" charset="-122"/>
          <a:cs typeface="+mn-cs"/>
        </a:defRPr>
      </a:lvl1pPr>
      <a:lvl2pPr marL="5143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charset="-122"/>
          <a:ea typeface="微软雅黑" panose="020B0503020204020204" charset="-122"/>
          <a:cs typeface="+mn-cs"/>
        </a:defRPr>
      </a:lvl2pPr>
      <a:lvl3pPr marL="8572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charset="-122"/>
          <a:ea typeface="微软雅黑" panose="020B0503020204020204" charset="-122"/>
          <a:cs typeface="+mn-cs"/>
        </a:defRPr>
      </a:lvl3pPr>
      <a:lvl4pPr marL="12001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charset="-122"/>
          <a:ea typeface="微软雅黑" panose="020B0503020204020204" charset="-122"/>
          <a:cs typeface="+mn-cs"/>
        </a:defRPr>
      </a:lvl4pPr>
      <a:lvl5pPr marL="15430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charset="-122"/>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0.xml"/><Relationship Id="rId4" Type="http://schemas.openxmlformats.org/officeDocument/2006/relationships/hyperlink" Target="file:///E:\u&#30424;\&#25945;&#30740;&#21442;&#35780;&#27963;&#21160;\&#23545;&#22806;&#25945;&#23398;&#27963;&#21160;\20190623&#36830;&#20113;&#28207;\&#26495;&#22359;&#22797;&#20064;\&#25991;&#35328;&#25991;\&#25991;&#35328;&#34394;&#35789;&#23567;&#25925;&#20107;&#35299;&#26512;.doc" TargetMode="External"/><Relationship Id="rId3" Type="http://schemas.openxmlformats.org/officeDocument/2006/relationships/hyperlink" Target="file:///E:\u&#30424;\&#25945;&#30740;&#21442;&#35780;&#27963;&#21160;\&#23545;&#22806;&#25945;&#23398;&#27963;&#21160;\20190623&#36830;&#20113;&#28207;\&#26495;&#22359;&#22797;&#20064;\&#25991;&#35328;&#25991;\&#20044;&#26377;&#20808;&#29983;&#20256;&#65288;&#27880;&#37322;&#29256;1&#65289;.doc" TargetMode="External"/><Relationship Id="rId2" Type="http://schemas.openxmlformats.org/officeDocument/2006/relationships/hyperlink" Target="http://baike.baidu.com/view/1080613.htm" TargetMode="External"/><Relationship Id="rId1" Type="http://schemas.openxmlformats.org/officeDocument/2006/relationships/image" Target="../media/image9.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hyperlink" Target="file:///E:\u&#30424;\&#25945;&#30740;&#21442;&#35780;&#27963;&#21160;\&#23545;&#22806;&#25945;&#23398;&#27963;&#21160;\20190623&#36830;&#20113;&#28207;\&#26495;&#22359;&#22797;&#20064;\&#25991;&#35328;&#25991;\&#35838;&#25991;&#20013;&#30340;&#25991;&#23398;&#25991;&#21270;&#24120;&#35782;.doc" TargetMode="External"/><Relationship Id="rId1" Type="http://schemas.openxmlformats.org/officeDocument/2006/relationships/image" Target="../media/image1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file:///E:\u&#30424;\&#25945;&#30740;&#21442;&#35780;&#27963;&#21160;\&#23545;&#22806;&#25945;&#23398;&#27963;&#21160;\20190623&#36830;&#20113;&#28207;\&#26495;&#22359;&#22797;&#20064;\&#35799;&#27468;\&#31532;&#19968;&#38454;&#27573;" TargetMode="Externa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file:///E:\u&#30424;\&#25945;&#30740;&#21442;&#35780;&#27963;&#21160;\&#23545;&#22806;&#25945;&#23398;&#27963;&#21160;\20190623&#36830;&#20113;&#28207;\&#26495;&#22359;&#22797;&#20064;\&#35799;&#27468;\&#31532;&#20108;&#38454;&#27573;" TargetMode="Externa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hyperlink" Target="file:///E:\u&#30424;\&#25945;&#30740;&#21442;&#35780;&#27963;&#21160;\&#23545;&#22806;&#25945;&#23398;&#27963;&#21160;\20190623&#36830;&#20113;&#28207;\&#26495;&#22359;&#22797;&#20064;\&#35799;&#27468;\&#31532;&#19977;&#38454;&#27573;" TargetMode="External"/><Relationship Id="rId2" Type="http://schemas.openxmlformats.org/officeDocument/2006/relationships/image" Target="../media/image13.png"/><Relationship Id="rId1" Type="http://schemas.openxmlformats.org/officeDocument/2006/relationships/image" Target="../media/image1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hyperlink" Target="file:///E:\u&#30424;\&#25945;&#30740;&#21442;&#35780;&#27963;&#21160;\&#23545;&#22806;&#25945;&#23398;&#27963;&#21160;\20190623&#36830;&#20113;&#28207;\&#26495;&#22359;&#22797;&#20064;\&#32771;&#21518;&#21453;&#24605;" TargetMode="External"/><Relationship Id="rId1" Type="http://schemas.openxmlformats.org/officeDocument/2006/relationships/image" Target="../media/image14.jpe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hyperlink" Target="&#26495;&#22359;&#22797;&#20064;/&#22522;&#30784;&#26495;&#22359;" TargetMode="External"/><Relationship Id="rId1" Type="http://schemas.openxmlformats.org/officeDocument/2006/relationships/image" Target="../media/image15.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7.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hyperlink" Target="&#26495;&#22359;&#22797;&#20064;/&#20316;&#25991;/&#27599;&#21608;&#38405;&#35835;" TargetMode="Externa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18.png"/><Relationship Id="rId1" Type="http://schemas.openxmlformats.org/officeDocument/2006/relationships/image" Target="../media/image17.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hyperlink" Target="&#26495;&#22359;&#22797;&#20064;/&#20316;&#25991;/&#20316;&#25991;&#20889;&#21069;&#20889;&#21518;&#34917;&#20805;" TargetMode="Externa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9.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20.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21.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79.xml"/><Relationship Id="rId1" Type="http://schemas.openxmlformats.org/officeDocument/2006/relationships/tags" Target="../tags/tag78.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22.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81.xml"/><Relationship Id="rId1" Type="http://schemas.openxmlformats.org/officeDocument/2006/relationships/tags" Target="../tags/tag80.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hyperlink" Target="&#26495;&#22359;&#22797;&#20064;/&#20316;&#25991;/&#24120;&#35265;&#21746;&#23398;&#20851;&#31995;&#22312;&#20316;&#25991;&#20013;&#30340;&#24212;&#29992;.doc" TargetMode="External"/><Relationship Id="rId1" Type="http://schemas.openxmlformats.org/officeDocument/2006/relationships/image" Target="../media/image23.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hyperlink" Target="&#26495;&#22359;&#22797;&#20064;/&#20316;&#25991;/&#20316;&#25991;&#31215;&#32047;" TargetMode="External"/><Relationship Id="rId1" Type="http://schemas.openxmlformats.org/officeDocument/2006/relationships/image" Target="../media/image24.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hyperlink" Target="&#26495;&#22359;&#22797;&#20064;/&#20316;&#25991;/&#20316;&#25991;&#20070;&#20889;" TargetMode="External"/><Relationship Id="rId1" Type="http://schemas.openxmlformats.org/officeDocument/2006/relationships/image" Target="../media/image25.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hyperlink" Target="&#26495;&#22359;&#22797;&#20064;/&#20316;&#25991;/&#23398;&#29983;&#23567;&#35838;&#22530;&#27963;&#21160;" TargetMode="External"/><Relationship Id="rId1" Type="http://schemas.openxmlformats.org/officeDocument/2006/relationships/hyperlink" Target="&#26495;&#22359;&#22797;&#20064;/&#20316;&#25991;/&#35838;&#21069;&#19977;&#20998;&#38047;" TargetMode="Externa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2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Text Box 3"/>
          <p:cNvSpPr txBox="1">
            <a:spLocks noChangeArrowheads="1"/>
          </p:cNvSpPr>
          <p:nvPr/>
        </p:nvSpPr>
        <p:spPr bwMode="auto">
          <a:xfrm>
            <a:off x="1042988" y="1628775"/>
            <a:ext cx="5400675" cy="4399915"/>
          </a:xfrm>
          <a:prstGeom prst="rect">
            <a:avLst/>
          </a:prstGeom>
          <a:noFill/>
          <a:ln w="9525">
            <a:noFill/>
            <a:miter lim="800000"/>
          </a:ln>
        </p:spPr>
        <p:txBody>
          <a:bodyPr>
            <a:spAutoFit/>
          </a:bodyPr>
          <a:p>
            <a:r>
              <a:rPr lang="zh-CN" altLang="en-US" sz="2800" b="1" i="0" dirty="0">
                <a:solidFill>
                  <a:srgbClr val="000099"/>
                </a:solidFill>
                <a:latin typeface="楷体" pitchFamily="49" charset="-122"/>
                <a:ea typeface="楷体" pitchFamily="49" charset="-122"/>
              </a:rPr>
              <a:t>现代文阅读</a:t>
            </a:r>
            <a:endParaRPr lang="zh-CN" altLang="en-US" sz="2800" b="1" i="0" dirty="0">
              <a:solidFill>
                <a:srgbClr val="000099"/>
              </a:solidFill>
              <a:latin typeface="楷体" pitchFamily="49" charset="-122"/>
              <a:ea typeface="楷体" pitchFamily="49" charset="-122"/>
            </a:endParaRPr>
          </a:p>
          <a:p>
            <a:r>
              <a:rPr lang="zh-CN" altLang="en-US" sz="2800" b="1" i="0" dirty="0">
                <a:latin typeface="楷体" pitchFamily="49" charset="-122"/>
                <a:ea typeface="楷体" pitchFamily="49" charset="-122"/>
              </a:rPr>
              <a:t>（一）论述类文本阅读</a:t>
            </a:r>
            <a:endParaRPr lang="zh-CN" altLang="en-US" sz="2800" b="1" i="0" dirty="0">
              <a:latin typeface="楷体" pitchFamily="49" charset="-122"/>
              <a:ea typeface="楷体" pitchFamily="49" charset="-122"/>
            </a:endParaRPr>
          </a:p>
          <a:p>
            <a:r>
              <a:rPr lang="zh-CN" altLang="en-US" sz="2800" b="1" i="0" dirty="0">
                <a:latin typeface="楷体" pitchFamily="49" charset="-122"/>
                <a:ea typeface="楷体" pitchFamily="49" charset="-122"/>
              </a:rPr>
              <a:t>（二）实用类文本阅读</a:t>
            </a:r>
            <a:endParaRPr lang="zh-CN" altLang="en-US" sz="2800" b="1" i="0" dirty="0">
              <a:latin typeface="楷体" pitchFamily="49" charset="-122"/>
              <a:ea typeface="楷体" pitchFamily="49" charset="-122"/>
            </a:endParaRPr>
          </a:p>
          <a:p>
            <a:r>
              <a:rPr lang="zh-CN" altLang="en-US" sz="2800" b="1" i="0" dirty="0">
                <a:latin typeface="楷体" pitchFamily="49" charset="-122"/>
                <a:ea typeface="楷体" pitchFamily="49" charset="-122"/>
              </a:rPr>
              <a:t>（三）文学类文本阅读</a:t>
            </a:r>
            <a:endParaRPr lang="zh-CN" altLang="en-US" sz="2800" b="1" i="0" dirty="0">
              <a:latin typeface="楷体" pitchFamily="49" charset="-122"/>
              <a:ea typeface="楷体" pitchFamily="49" charset="-122"/>
            </a:endParaRPr>
          </a:p>
          <a:p>
            <a:r>
              <a:rPr lang="zh-CN" altLang="en-US" sz="2800" b="1" i="0" dirty="0">
                <a:solidFill>
                  <a:srgbClr val="000099"/>
                </a:solidFill>
                <a:latin typeface="楷体" pitchFamily="49" charset="-122"/>
                <a:ea typeface="楷体" pitchFamily="49" charset="-122"/>
              </a:rPr>
              <a:t>古代诗文阅读</a:t>
            </a:r>
            <a:endParaRPr lang="zh-CN" altLang="en-US" sz="2800" b="1" i="0" dirty="0">
              <a:solidFill>
                <a:srgbClr val="000099"/>
              </a:solidFill>
              <a:latin typeface="楷体" pitchFamily="49" charset="-122"/>
              <a:ea typeface="楷体" pitchFamily="49" charset="-122"/>
            </a:endParaRPr>
          </a:p>
          <a:p>
            <a:r>
              <a:rPr lang="zh-CN" altLang="en-US" sz="2800" b="1" i="0" dirty="0">
                <a:latin typeface="楷体" pitchFamily="49" charset="-122"/>
                <a:ea typeface="楷体" pitchFamily="49" charset="-122"/>
              </a:rPr>
              <a:t>（四）文言文阅读</a:t>
            </a:r>
            <a:endParaRPr lang="zh-CN" altLang="en-US" sz="2800" b="1" i="0" dirty="0">
              <a:latin typeface="楷体" pitchFamily="49" charset="-122"/>
              <a:ea typeface="楷体" pitchFamily="49" charset="-122"/>
            </a:endParaRPr>
          </a:p>
          <a:p>
            <a:r>
              <a:rPr lang="zh-CN" altLang="en-US" sz="2800" b="1" i="0" dirty="0">
                <a:latin typeface="楷体" pitchFamily="49" charset="-122"/>
                <a:ea typeface="楷体" pitchFamily="49" charset="-122"/>
              </a:rPr>
              <a:t>（五）古代诗歌阅读</a:t>
            </a:r>
            <a:endParaRPr lang="zh-CN" altLang="en-US" sz="2800" b="1" i="0" dirty="0">
              <a:latin typeface="楷体" pitchFamily="49" charset="-122"/>
              <a:ea typeface="楷体" pitchFamily="49" charset="-122"/>
            </a:endParaRPr>
          </a:p>
          <a:p>
            <a:r>
              <a:rPr lang="zh-CN" altLang="en-US" sz="2800" b="1" i="0" dirty="0">
                <a:latin typeface="楷体" pitchFamily="49" charset="-122"/>
                <a:ea typeface="楷体" pitchFamily="49" charset="-122"/>
              </a:rPr>
              <a:t>（六）名篇名句默写</a:t>
            </a:r>
            <a:endParaRPr lang="zh-CN" altLang="en-US" sz="2800" b="1" i="0" dirty="0">
              <a:latin typeface="楷体" pitchFamily="49" charset="-122"/>
              <a:ea typeface="楷体" pitchFamily="49" charset="-122"/>
            </a:endParaRPr>
          </a:p>
          <a:p>
            <a:r>
              <a:rPr lang="zh-CN" altLang="en-US" sz="2800" b="1" i="0" dirty="0">
                <a:solidFill>
                  <a:srgbClr val="000099"/>
                </a:solidFill>
                <a:latin typeface="楷体" pitchFamily="49" charset="-122"/>
                <a:ea typeface="楷体" pitchFamily="49" charset="-122"/>
              </a:rPr>
              <a:t>语言文字运用</a:t>
            </a:r>
            <a:endParaRPr lang="zh-CN" altLang="en-US" sz="2800" b="1" i="0" dirty="0">
              <a:solidFill>
                <a:srgbClr val="000099"/>
              </a:solidFill>
              <a:latin typeface="楷体" pitchFamily="49" charset="-122"/>
              <a:ea typeface="楷体" pitchFamily="49" charset="-122"/>
            </a:endParaRPr>
          </a:p>
          <a:p>
            <a:r>
              <a:rPr lang="zh-CN" altLang="en-US" sz="2800" b="1" i="0" dirty="0">
                <a:solidFill>
                  <a:srgbClr val="000099"/>
                </a:solidFill>
                <a:latin typeface="楷体" pitchFamily="49" charset="-122"/>
                <a:ea typeface="楷体" pitchFamily="49" charset="-122"/>
              </a:rPr>
              <a:t>阅读与作文</a:t>
            </a:r>
            <a:endParaRPr lang="zh-CN" altLang="en-US" sz="2800" b="1" i="0" dirty="0">
              <a:solidFill>
                <a:srgbClr val="000099"/>
              </a:solidFill>
              <a:latin typeface="楷体" pitchFamily="49" charset="-122"/>
              <a:ea typeface="楷体"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68609" name="Text Box 4"/>
          <p:cNvSpPr txBox="1">
            <a:spLocks noChangeArrowheads="1"/>
          </p:cNvSpPr>
          <p:nvPr/>
        </p:nvSpPr>
        <p:spPr bwMode="auto">
          <a:xfrm>
            <a:off x="539750" y="1989138"/>
            <a:ext cx="7993063" cy="3722687"/>
          </a:xfrm>
          <a:prstGeom prst="rect">
            <a:avLst/>
          </a:prstGeom>
          <a:noFill/>
          <a:ln w="9525">
            <a:noFill/>
            <a:miter lim="800000"/>
          </a:ln>
        </p:spPr>
        <p:txBody>
          <a:bodyPr>
            <a:spAutoFit/>
          </a:bodyPr>
          <a:lstStyle/>
          <a:p>
            <a:r>
              <a:rPr lang="zh-CN" altLang="en-US" sz="2000" b="1" i="0">
                <a:solidFill>
                  <a:srgbClr val="000099"/>
                </a:solidFill>
                <a:latin typeface="楷体" pitchFamily="49" charset="-122"/>
                <a:ea typeface="楷体" pitchFamily="49" charset="-122"/>
              </a:rPr>
              <a:t>一、通读全文，确认信息所在的区间。</a:t>
            </a:r>
            <a:endParaRPr lang="zh-CN" altLang="en-US" sz="2000" b="1" i="0">
              <a:solidFill>
                <a:srgbClr val="000099"/>
              </a:solidFill>
              <a:latin typeface="楷体" pitchFamily="49" charset="-122"/>
              <a:ea typeface="楷体" pitchFamily="49" charset="-122"/>
            </a:endParaRPr>
          </a:p>
          <a:p>
            <a:r>
              <a:rPr lang="zh-CN" altLang="en-US" b="1" i="0">
                <a:latin typeface="楷体" pitchFamily="49" charset="-122"/>
                <a:ea typeface="楷体" pitchFamily="49" charset="-122"/>
              </a:rPr>
              <a:t>     信息区域有三种情况：在某一自然段，在某几个自然段，散见于全文。</a:t>
            </a:r>
            <a:endParaRPr lang="zh-CN" altLang="en-US" b="1" i="0">
              <a:latin typeface="楷体" pitchFamily="49" charset="-122"/>
              <a:ea typeface="楷体" pitchFamily="49" charset="-122"/>
            </a:endParaRPr>
          </a:p>
          <a:p>
            <a:r>
              <a:rPr lang="zh-CN" altLang="en-US" b="1" i="0">
                <a:latin typeface="楷体" pitchFamily="49" charset="-122"/>
                <a:ea typeface="楷体" pitchFamily="49" charset="-122"/>
              </a:rPr>
              <a:t>     善于捕捉文章中的过渡句、照应句、总起句、小结句等犹如“路标”性质的语句；要注意“首先”“其次”等关联性词语，通过把握这些句子和关联词语，理清文章的脉络。</a:t>
            </a:r>
            <a:endParaRPr lang="zh-CN" altLang="en-US" b="1" i="0">
              <a:latin typeface="楷体" pitchFamily="49" charset="-122"/>
              <a:ea typeface="楷体" pitchFamily="49" charset="-122"/>
            </a:endParaRPr>
          </a:p>
          <a:p>
            <a:r>
              <a:rPr lang="zh-CN" altLang="en-US" b="1" i="0">
                <a:latin typeface="楷体" pitchFamily="49" charset="-122"/>
                <a:ea typeface="楷体" pitchFamily="49" charset="-122"/>
              </a:rPr>
              <a:t>     有些文章的中心句、重点句并不明显，就需要我们对内容进行条分缕析，用自己的语言进行概括，分部分、分层次地把握脉络，概括层意。</a:t>
            </a:r>
            <a:endParaRPr lang="zh-CN" altLang="en-US" b="1" i="0">
              <a:latin typeface="楷体" pitchFamily="49" charset="-122"/>
              <a:ea typeface="楷体" pitchFamily="49" charset="-122"/>
            </a:endParaRPr>
          </a:p>
          <a:p>
            <a:r>
              <a:rPr lang="zh-CN" altLang="en-US" sz="2000" b="1" i="0">
                <a:solidFill>
                  <a:srgbClr val="000099"/>
                </a:solidFill>
                <a:latin typeface="楷体" pitchFamily="49" charset="-122"/>
                <a:ea typeface="楷体" pitchFamily="49" charset="-122"/>
              </a:rPr>
              <a:t>二、审清题干，圈画承载信息的词句。</a:t>
            </a:r>
            <a:endParaRPr lang="zh-CN" altLang="en-US" sz="2000" b="1" i="0">
              <a:solidFill>
                <a:srgbClr val="000099"/>
              </a:solidFill>
              <a:latin typeface="楷体" pitchFamily="49" charset="-122"/>
              <a:ea typeface="楷体" pitchFamily="49" charset="-122"/>
            </a:endParaRPr>
          </a:p>
          <a:p>
            <a:r>
              <a:rPr lang="zh-CN" altLang="en-US" b="1" i="0">
                <a:latin typeface="楷体" pitchFamily="49" charset="-122"/>
                <a:ea typeface="楷体" pitchFamily="49" charset="-122"/>
              </a:rPr>
              <a:t>     在语言的具体环境中，画出上下句、上下段乃至全篇等，对词语的引申义、临时义、隐含义等进行分析理解。</a:t>
            </a:r>
            <a:endParaRPr lang="zh-CN" altLang="en-US" b="1" i="0">
              <a:latin typeface="楷体" pitchFamily="49" charset="-122"/>
              <a:ea typeface="楷体" pitchFamily="49" charset="-122"/>
            </a:endParaRPr>
          </a:p>
          <a:p>
            <a:r>
              <a:rPr lang="zh-CN" altLang="en-US" b="1" i="0">
                <a:latin typeface="楷体" pitchFamily="49" charset="-122"/>
                <a:ea typeface="楷体" pitchFamily="49" charset="-122"/>
              </a:rPr>
              <a:t>     重要信息主要有：文中的基本概念和新的知识，对重要概念的解释和阐述，表达文章主旨的语句，文中的概括句、过渡句，文章的标题，文末的注释等。 </a:t>
            </a:r>
            <a:endParaRPr lang="zh-CN" altLang="en-US" b="1" i="0">
              <a:latin typeface="楷体" pitchFamily="49" charset="-122"/>
              <a:ea typeface="楷体" pitchFamily="49" charset="-122"/>
            </a:endParaRPr>
          </a:p>
        </p:txBody>
      </p:sp>
      <p:sp>
        <p:nvSpPr>
          <p:cNvPr id="68610" name="Text Box 3"/>
          <p:cNvSpPr txBox="1">
            <a:spLocks noChangeArrowheads="1"/>
          </p:cNvSpPr>
          <p:nvPr/>
        </p:nvSpPr>
        <p:spPr bwMode="auto">
          <a:xfrm>
            <a:off x="1908175" y="1052513"/>
            <a:ext cx="5327650" cy="519112"/>
          </a:xfrm>
          <a:prstGeom prst="rect">
            <a:avLst/>
          </a:prstGeom>
          <a:noFill/>
          <a:ln w="9525">
            <a:noFill/>
            <a:miter lim="800000"/>
          </a:ln>
        </p:spPr>
        <p:txBody>
          <a:bodyPr>
            <a:spAutoFit/>
          </a:bodyPr>
          <a:lstStyle/>
          <a:p>
            <a:pPr algn="ctr"/>
            <a:r>
              <a:rPr lang="zh-CN" altLang="en-US" sz="2800" b="1" i="0">
                <a:solidFill>
                  <a:schemeClr val="accent1"/>
                </a:solidFill>
                <a:ea typeface="仿宋" pitchFamily="49" charset="-122"/>
              </a:rPr>
              <a:t>如何筛选信息</a:t>
            </a:r>
            <a:endParaRPr lang="zh-CN" altLang="en-US" sz="2800" b="1">
              <a:solidFill>
                <a:schemeClr val="accent1"/>
              </a:solidFill>
              <a:ea typeface="仿宋" pitchFamily="49"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69633" name="Text Box 4"/>
          <p:cNvSpPr txBox="1">
            <a:spLocks noChangeArrowheads="1"/>
          </p:cNvSpPr>
          <p:nvPr/>
        </p:nvSpPr>
        <p:spPr bwMode="auto">
          <a:xfrm>
            <a:off x="755650" y="1268413"/>
            <a:ext cx="7920038" cy="5451475"/>
          </a:xfrm>
          <a:prstGeom prst="rect">
            <a:avLst/>
          </a:prstGeom>
          <a:noFill/>
          <a:ln w="9525">
            <a:noFill/>
            <a:miter lim="800000"/>
          </a:ln>
        </p:spPr>
        <p:txBody>
          <a:bodyPr>
            <a:spAutoFit/>
          </a:bodyPr>
          <a:lstStyle/>
          <a:p>
            <a:pPr>
              <a:spcBef>
                <a:spcPct val="50000"/>
              </a:spcBef>
            </a:pPr>
            <a:r>
              <a:rPr lang="zh-CN" altLang="en-US" b="1" i="0">
                <a:solidFill>
                  <a:srgbClr val="000099"/>
                </a:solidFill>
                <a:latin typeface="楷体" pitchFamily="49" charset="-122"/>
                <a:ea typeface="楷体" pitchFamily="49" charset="-122"/>
              </a:rPr>
              <a:t>第一步，针对选择题，认真比较，对信息进行去伪存真。</a:t>
            </a:r>
            <a:endParaRPr lang="zh-CN" altLang="en-US" b="1" i="0">
              <a:solidFill>
                <a:srgbClr val="000099"/>
              </a:solidFill>
              <a:latin typeface="楷体" pitchFamily="49" charset="-122"/>
              <a:ea typeface="楷体" pitchFamily="49" charset="-122"/>
            </a:endParaRPr>
          </a:p>
          <a:p>
            <a:pPr>
              <a:spcBef>
                <a:spcPct val="50000"/>
              </a:spcBef>
            </a:pPr>
            <a:r>
              <a:rPr lang="zh-CN" altLang="en-US" b="1" i="0">
                <a:latin typeface="楷体" pitchFamily="49" charset="-122"/>
                <a:ea typeface="楷体" pitchFamily="49" charset="-122"/>
              </a:rPr>
              <a:t>        选择项中往往会有这样一些信息干扰项：意项增加或减少，表述对象变化，语境转换，限定、修饰语变化等。</a:t>
            </a:r>
            <a:endParaRPr lang="zh-CN" altLang="en-US" b="1" i="0">
              <a:latin typeface="楷体" pitchFamily="49" charset="-122"/>
              <a:ea typeface="楷体" pitchFamily="49" charset="-122"/>
            </a:endParaRPr>
          </a:p>
          <a:p>
            <a:pPr>
              <a:spcBef>
                <a:spcPct val="50000"/>
              </a:spcBef>
            </a:pPr>
            <a:r>
              <a:rPr lang="zh-CN" altLang="en-US" b="1" i="0">
                <a:solidFill>
                  <a:srgbClr val="000099"/>
                </a:solidFill>
                <a:latin typeface="楷体" pitchFamily="49" charset="-122"/>
                <a:ea typeface="楷体" pitchFamily="49" charset="-122"/>
              </a:rPr>
              <a:t>第二步，针对主观题，根据要求，对信息进行合理转换。</a:t>
            </a:r>
            <a:endParaRPr lang="zh-CN" altLang="en-US" b="1" i="0">
              <a:solidFill>
                <a:srgbClr val="000099"/>
              </a:solidFill>
              <a:latin typeface="楷体" pitchFamily="49" charset="-122"/>
              <a:ea typeface="楷体" pitchFamily="49" charset="-122"/>
            </a:endParaRPr>
          </a:p>
          <a:p>
            <a:pPr>
              <a:spcBef>
                <a:spcPct val="50000"/>
              </a:spcBef>
            </a:pPr>
            <a:r>
              <a:rPr lang="zh-CN" altLang="en-US" b="1" i="0">
                <a:latin typeface="楷体" pitchFamily="49" charset="-122"/>
                <a:ea typeface="楷体" pitchFamily="49" charset="-122"/>
              </a:rPr>
              <a:t>      “转换”是实现整合的重要环节，通常包括这样几种类型：正反角度的转换（将反面切入转换为正面切入），语气的转换（将疑问转换为肯定），人称、时态的转换（将“我”转换为作者，将进行时转换为一般时或过去时），表达方式的转换（将叙述描写转换为说明议论），将具体的转换为概括的，将含蓄的转换为明显的。</a:t>
            </a:r>
            <a:br>
              <a:rPr lang="zh-CN" altLang="en-US" b="1" i="0">
                <a:latin typeface="楷体" pitchFamily="49" charset="-122"/>
                <a:ea typeface="楷体" pitchFamily="49" charset="-122"/>
              </a:rPr>
            </a:br>
            <a:r>
              <a:rPr lang="zh-CN" altLang="en-US" b="1" i="0">
                <a:solidFill>
                  <a:srgbClr val="000099"/>
                </a:solidFill>
                <a:latin typeface="楷体" pitchFamily="49" charset="-122"/>
                <a:ea typeface="楷体" pitchFamily="49" charset="-122"/>
              </a:rPr>
              <a:t>第三步，简明扼要，表述时符合答题规范。</a:t>
            </a:r>
            <a:endParaRPr lang="zh-CN" altLang="en-US" b="1" i="0">
              <a:solidFill>
                <a:srgbClr val="000099"/>
              </a:solidFill>
              <a:latin typeface="楷体" pitchFamily="49" charset="-122"/>
              <a:ea typeface="楷体" pitchFamily="49" charset="-122"/>
            </a:endParaRPr>
          </a:p>
          <a:p>
            <a:pPr>
              <a:spcBef>
                <a:spcPct val="50000"/>
              </a:spcBef>
            </a:pPr>
            <a:r>
              <a:rPr lang="zh-CN" altLang="en-US" b="1" i="0">
                <a:latin typeface="楷体" pitchFamily="49" charset="-122"/>
                <a:ea typeface="楷体" pitchFamily="49" charset="-122"/>
              </a:rPr>
              <a:t>    答题时要做到严谨，符合题目指向和事理逻辑，同时语言要简洁规范。可以将文本中关键语句和中心词整合在一起，也可以择其内容要点将有关的几个意思分别摘录在一起。</a:t>
            </a:r>
            <a:endParaRPr lang="zh-CN" altLang="en-US" b="1" i="0">
              <a:latin typeface="楷体" pitchFamily="49" charset="-122"/>
              <a:ea typeface="楷体" pitchFamily="49" charset="-122"/>
            </a:endParaRPr>
          </a:p>
          <a:p>
            <a:pPr>
              <a:spcBef>
                <a:spcPct val="50000"/>
              </a:spcBef>
            </a:pPr>
            <a:r>
              <a:rPr lang="zh-CN" altLang="en-US" b="1" i="0">
                <a:latin typeface="楷体" pitchFamily="49" charset="-122"/>
                <a:ea typeface="楷体" pitchFamily="49" charset="-122"/>
              </a:rPr>
              <a:t>    需要注意的是：</a:t>
            </a:r>
            <a:r>
              <a:rPr lang="zh-CN" altLang="en-US" b="1" i="0">
                <a:solidFill>
                  <a:srgbClr val="000099"/>
                </a:solidFill>
                <a:latin typeface="楷体" pitchFamily="49" charset="-122"/>
                <a:ea typeface="楷体" pitchFamily="49" charset="-122"/>
              </a:rPr>
              <a:t>整合不是将词语或句子简单相加，更不是从文中直接抄录信息，而是要把握它们的本质联系，概括共同点。</a:t>
            </a:r>
            <a:br>
              <a:rPr lang="zh-CN" altLang="en-US" b="1" i="0">
                <a:solidFill>
                  <a:srgbClr val="000099"/>
                </a:solidFill>
                <a:latin typeface="楷体" pitchFamily="49" charset="-122"/>
                <a:ea typeface="楷体" pitchFamily="49" charset="-122"/>
              </a:rPr>
            </a:br>
            <a:br>
              <a:rPr lang="zh-CN" altLang="en-US">
                <a:latin typeface="楷体" pitchFamily="49" charset="-122"/>
                <a:ea typeface="楷体" pitchFamily="49" charset="-122"/>
              </a:rPr>
            </a:br>
            <a:endParaRPr lang="zh-CN" altLang="en-US">
              <a:latin typeface="楷体" pitchFamily="49" charset="-122"/>
              <a:ea typeface="楷体" pitchFamily="49" charset="-122"/>
            </a:endParaRPr>
          </a:p>
        </p:txBody>
      </p:sp>
      <p:sp>
        <p:nvSpPr>
          <p:cNvPr id="69634" name="Text Box 3"/>
          <p:cNvSpPr txBox="1">
            <a:spLocks noChangeArrowheads="1"/>
          </p:cNvSpPr>
          <p:nvPr/>
        </p:nvSpPr>
        <p:spPr bwMode="auto">
          <a:xfrm>
            <a:off x="2411413" y="765175"/>
            <a:ext cx="4537075" cy="519113"/>
          </a:xfrm>
          <a:prstGeom prst="rect">
            <a:avLst/>
          </a:prstGeom>
          <a:noFill/>
          <a:ln w="9525">
            <a:noFill/>
            <a:miter lim="800000"/>
          </a:ln>
        </p:spPr>
        <p:txBody>
          <a:bodyPr>
            <a:spAutoFit/>
          </a:bodyPr>
          <a:lstStyle/>
          <a:p>
            <a:pPr algn="ctr">
              <a:spcBef>
                <a:spcPct val="50000"/>
              </a:spcBef>
            </a:pPr>
            <a:r>
              <a:rPr lang="zh-CN" altLang="en-US" sz="2800" b="1" i="0">
                <a:solidFill>
                  <a:schemeClr val="accent1"/>
                </a:solidFill>
                <a:latin typeface="仿宋" pitchFamily="49" charset="-122"/>
                <a:ea typeface="仿宋" pitchFamily="49" charset="-122"/>
              </a:rPr>
              <a:t> </a:t>
            </a:r>
            <a:r>
              <a:rPr lang="zh-CN" altLang="en-US" sz="2800" b="1" i="0">
                <a:solidFill>
                  <a:schemeClr val="accent1"/>
                </a:solidFill>
                <a:ea typeface="仿宋" pitchFamily="49" charset="-122"/>
              </a:rPr>
              <a:t>如何整合、概括信息</a:t>
            </a:r>
            <a:r>
              <a:rPr lang="en-US" altLang="zh-CN" sz="2800" b="1" i="0">
                <a:solidFill>
                  <a:schemeClr val="accent1"/>
                </a:solidFill>
                <a:latin typeface="仿宋" pitchFamily="49" charset="-122"/>
                <a:ea typeface="仿宋" pitchFamily="49" charset="-122"/>
              </a:rPr>
              <a:t> </a:t>
            </a:r>
            <a:endParaRPr lang="zh-CN" altLang="en-US" sz="2800" b="1" i="0">
              <a:solidFill>
                <a:schemeClr val="accent1"/>
              </a:solidFill>
              <a:ea typeface="仿宋"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70657" name="Text Box 4"/>
          <p:cNvSpPr txBox="1">
            <a:spLocks noChangeArrowheads="1"/>
          </p:cNvSpPr>
          <p:nvPr/>
        </p:nvSpPr>
        <p:spPr bwMode="auto">
          <a:xfrm>
            <a:off x="827088" y="1341438"/>
            <a:ext cx="7416800" cy="366712"/>
          </a:xfrm>
          <a:prstGeom prst="rect">
            <a:avLst/>
          </a:prstGeom>
          <a:noFill/>
          <a:ln w="9525">
            <a:noFill/>
            <a:miter lim="800000"/>
          </a:ln>
        </p:spPr>
        <p:txBody>
          <a:bodyPr>
            <a:spAutoFit/>
          </a:bodyPr>
          <a:lstStyle/>
          <a:p>
            <a:pPr>
              <a:spcBef>
                <a:spcPct val="50000"/>
              </a:spcBef>
            </a:pPr>
            <a:endParaRPr lang="zh-CN" altLang="en-US"/>
          </a:p>
        </p:txBody>
      </p:sp>
      <p:sp>
        <p:nvSpPr>
          <p:cNvPr id="70658" name="Text Box 3"/>
          <p:cNvSpPr txBox="1">
            <a:spLocks noChangeArrowheads="1"/>
          </p:cNvSpPr>
          <p:nvPr/>
        </p:nvSpPr>
        <p:spPr bwMode="auto">
          <a:xfrm>
            <a:off x="900113" y="1700213"/>
            <a:ext cx="6913562" cy="2289175"/>
          </a:xfrm>
          <a:prstGeom prst="rect">
            <a:avLst/>
          </a:prstGeom>
          <a:noFill/>
          <a:ln w="9525">
            <a:noFill/>
            <a:miter lim="800000"/>
          </a:ln>
        </p:spPr>
        <p:txBody>
          <a:bodyPr>
            <a:spAutoFit/>
          </a:bodyPr>
          <a:lstStyle/>
          <a:p>
            <a:pPr>
              <a:spcBef>
                <a:spcPct val="50000"/>
              </a:spcBef>
            </a:pPr>
            <a:r>
              <a:rPr lang="zh-CN" altLang="en-US" sz="3600" b="1" i="0">
                <a:solidFill>
                  <a:schemeClr val="accent1"/>
                </a:solidFill>
                <a:latin typeface="仿宋" pitchFamily="49" charset="-122"/>
                <a:ea typeface="仿宋" pitchFamily="49" charset="-122"/>
              </a:rPr>
              <a:t>（三）文学类文本阅读</a:t>
            </a:r>
            <a:endParaRPr lang="zh-CN" altLang="en-US" sz="3600" b="1" i="0">
              <a:solidFill>
                <a:schemeClr val="accent1"/>
              </a:solidFill>
              <a:latin typeface="仿宋" pitchFamily="49" charset="-122"/>
              <a:ea typeface="仿宋" pitchFamily="49" charset="-122"/>
            </a:endParaRPr>
          </a:p>
          <a:p>
            <a:pPr>
              <a:spcBef>
                <a:spcPct val="50000"/>
              </a:spcBef>
            </a:pPr>
            <a:r>
              <a:rPr lang="zh-CN" altLang="en-US" sz="3600" b="1" i="0">
                <a:latin typeface="仿宋" pitchFamily="49" charset="-122"/>
                <a:ea typeface="仿宋" pitchFamily="49" charset="-122"/>
              </a:rPr>
              <a:t>（</a:t>
            </a:r>
            <a:r>
              <a:rPr lang="en-US" altLang="zh-CN" sz="3600" b="1" i="0">
                <a:latin typeface="仿宋" pitchFamily="49" charset="-122"/>
                <a:ea typeface="仿宋" pitchFamily="49" charset="-122"/>
              </a:rPr>
              <a:t>1</a:t>
            </a:r>
            <a:r>
              <a:rPr lang="zh-CN" altLang="en-US" sz="3600" b="1" i="0">
                <a:latin typeface="仿宋" pitchFamily="49" charset="-122"/>
                <a:ea typeface="仿宋" pitchFamily="49" charset="-122"/>
              </a:rPr>
              <a:t>）小说阅读</a:t>
            </a:r>
            <a:endParaRPr lang="zh-CN" altLang="en-US" sz="3600" b="1" i="0">
              <a:latin typeface="仿宋" pitchFamily="49" charset="-122"/>
              <a:ea typeface="仿宋" pitchFamily="49" charset="-122"/>
            </a:endParaRPr>
          </a:p>
          <a:p>
            <a:pPr>
              <a:spcBef>
                <a:spcPct val="50000"/>
              </a:spcBef>
            </a:pPr>
            <a:r>
              <a:rPr lang="zh-CN" altLang="en-US" sz="3600" b="1" i="0">
                <a:latin typeface="仿宋" pitchFamily="49" charset="-122"/>
                <a:ea typeface="仿宋" pitchFamily="49" charset="-122"/>
              </a:rPr>
              <a:t>（</a:t>
            </a:r>
            <a:r>
              <a:rPr lang="en-US" altLang="zh-CN" sz="3600" b="1" i="0">
                <a:latin typeface="仿宋" pitchFamily="49" charset="-122"/>
                <a:ea typeface="仿宋" pitchFamily="49" charset="-122"/>
              </a:rPr>
              <a:t>2</a:t>
            </a:r>
            <a:r>
              <a:rPr lang="zh-CN" altLang="en-US" sz="3600" b="1" i="0">
                <a:latin typeface="仿宋" pitchFamily="49" charset="-122"/>
                <a:ea typeface="仿宋" pitchFamily="49" charset="-122"/>
              </a:rPr>
              <a:t>）散文阅读</a:t>
            </a:r>
            <a:endParaRPr lang="zh-CN" altLang="en-US" sz="3600" b="1" i="0">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71681" name="Rectangle 2"/>
          <p:cNvSpPr>
            <a:spLocks noRot="1" noChangeArrowheads="1"/>
          </p:cNvSpPr>
          <p:nvPr/>
        </p:nvSpPr>
        <p:spPr bwMode="auto">
          <a:xfrm>
            <a:off x="323850" y="836613"/>
            <a:ext cx="8540750" cy="1143000"/>
          </a:xfrm>
          <a:prstGeom prst="rect">
            <a:avLst/>
          </a:prstGeom>
          <a:noFill/>
          <a:ln w="9525" algn="ctr">
            <a:noFill/>
            <a:miter lim="800000"/>
          </a:ln>
        </p:spPr>
        <p:txBody>
          <a:bodyPr wrap="none" lIns="100939" tIns="50474" rIns="100939" bIns="50474" anchor="ctr"/>
          <a:lstStyle/>
          <a:p>
            <a:pPr defTabSz="1012825" eaLnBrk="0" hangingPunct="0">
              <a:lnSpc>
                <a:spcPct val="105000"/>
              </a:lnSpc>
              <a:spcBef>
                <a:spcPct val="20000"/>
              </a:spcBef>
              <a:buClr>
                <a:schemeClr val="hlink"/>
              </a:buClr>
              <a:buSzPct val="70000"/>
              <a:buFont typeface="Wingdings" panose="05000000000000000000" pitchFamily="2" charset="2"/>
              <a:buNone/>
            </a:pPr>
            <a:r>
              <a:rPr lang="zh-CN" altLang="en-US" sz="3200" b="1" i="0">
                <a:solidFill>
                  <a:srgbClr val="FF0000"/>
                </a:solidFill>
                <a:latin typeface="仿宋" pitchFamily="49" charset="-122"/>
                <a:ea typeface="仿宋" pitchFamily="49" charset="-122"/>
              </a:rPr>
              <a:t>（</a:t>
            </a:r>
            <a:r>
              <a:rPr lang="en-US" altLang="zh-CN" sz="3200" b="1" i="0">
                <a:solidFill>
                  <a:srgbClr val="FF0000"/>
                </a:solidFill>
                <a:latin typeface="仿宋" pitchFamily="49" charset="-122"/>
                <a:ea typeface="仿宋" pitchFamily="49" charset="-122"/>
              </a:rPr>
              <a:t>1</a:t>
            </a:r>
            <a:r>
              <a:rPr lang="zh-CN" altLang="en-US" sz="3200" b="1" i="0">
                <a:solidFill>
                  <a:srgbClr val="FF0000"/>
                </a:solidFill>
                <a:latin typeface="仿宋" pitchFamily="49" charset="-122"/>
                <a:ea typeface="仿宋" pitchFamily="49" charset="-122"/>
              </a:rPr>
              <a:t>）小说阅读</a:t>
            </a:r>
            <a:endParaRPr lang="zh-CN" altLang="en-US" sz="3200" b="1" i="0">
              <a:solidFill>
                <a:srgbClr val="FF0000"/>
              </a:solidFill>
              <a:latin typeface="仿宋" pitchFamily="49" charset="-122"/>
              <a:ea typeface="仿宋" pitchFamily="49" charset="-122"/>
            </a:endParaRPr>
          </a:p>
        </p:txBody>
      </p:sp>
      <p:sp>
        <p:nvSpPr>
          <p:cNvPr id="71682" name="Text Box 3"/>
          <p:cNvSpPr txBox="1">
            <a:spLocks noChangeArrowheads="1"/>
          </p:cNvSpPr>
          <p:nvPr/>
        </p:nvSpPr>
        <p:spPr bwMode="auto">
          <a:xfrm>
            <a:off x="684213" y="1916113"/>
            <a:ext cx="7848600" cy="3997325"/>
          </a:xfrm>
          <a:prstGeom prst="rect">
            <a:avLst/>
          </a:prstGeom>
          <a:noFill/>
          <a:ln w="9525">
            <a:noFill/>
            <a:miter lim="800000"/>
          </a:ln>
        </p:spPr>
        <p:txBody>
          <a:bodyPr>
            <a:spAutoFit/>
          </a:bodyPr>
          <a:lstStyle/>
          <a:p>
            <a:pPr marL="342900" indent="-342900">
              <a:spcBef>
                <a:spcPct val="50000"/>
              </a:spcBef>
            </a:pPr>
            <a:r>
              <a:rPr lang="zh-CN" altLang="en-US" sz="3200" b="1" i="0">
                <a:ea typeface="楷体" pitchFamily="49" charset="-122"/>
              </a:rPr>
              <a:t>应对策略：</a:t>
            </a:r>
            <a:endParaRPr lang="zh-CN" altLang="en-US" sz="3200" b="1" i="0">
              <a:latin typeface="楷体" pitchFamily="49" charset="-122"/>
            </a:endParaRPr>
          </a:p>
          <a:p>
            <a:pPr marL="342900" indent="-342900">
              <a:spcBef>
                <a:spcPct val="50000"/>
              </a:spcBef>
            </a:pPr>
            <a:r>
              <a:rPr lang="zh-CN" altLang="zh-CN" sz="2800" b="1" i="0">
                <a:latin typeface="楷体" pitchFamily="49" charset="-122"/>
              </a:rPr>
              <a:t>①</a:t>
            </a:r>
            <a:r>
              <a:rPr lang="zh-CN" altLang="en-US" sz="2800" b="1" i="0">
                <a:solidFill>
                  <a:srgbClr val="000000"/>
                </a:solidFill>
                <a:latin typeface="楷体" pitchFamily="49" charset="-122"/>
              </a:rPr>
              <a:t>牢记小说五个概念</a:t>
            </a:r>
            <a:r>
              <a:rPr lang="en-US" altLang="zh-CN" sz="2800" b="1" i="0">
                <a:solidFill>
                  <a:srgbClr val="000000"/>
                </a:solidFill>
                <a:latin typeface="楷体" pitchFamily="49" charset="-122"/>
              </a:rPr>
              <a:t>——</a:t>
            </a:r>
            <a:r>
              <a:rPr lang="zh-CN" altLang="en-US" sz="2800" b="1" i="0">
                <a:solidFill>
                  <a:schemeClr val="accent1"/>
                </a:solidFill>
                <a:latin typeface="楷体" pitchFamily="49" charset="-122"/>
              </a:rPr>
              <a:t>互为因果</a:t>
            </a:r>
            <a:endParaRPr lang="zh-CN" altLang="en-US" sz="2800" b="1" i="0">
              <a:solidFill>
                <a:schemeClr val="accent1"/>
              </a:solidFill>
              <a:latin typeface="楷体" pitchFamily="49" charset="-122"/>
            </a:endParaRPr>
          </a:p>
          <a:p>
            <a:pPr marL="342900" indent="-342900">
              <a:spcBef>
                <a:spcPct val="50000"/>
              </a:spcBef>
            </a:pPr>
            <a:r>
              <a:rPr lang="zh-CN" altLang="en-US" sz="2800" b="1" i="0">
                <a:solidFill>
                  <a:srgbClr val="FF0000"/>
                </a:solidFill>
                <a:latin typeface="楷体" pitchFamily="49" charset="-122"/>
              </a:rPr>
              <a:t>          </a:t>
            </a:r>
            <a:r>
              <a:rPr lang="zh-CN" altLang="en-US" sz="2800" b="1" i="0">
                <a:solidFill>
                  <a:srgbClr val="000099"/>
                </a:solidFill>
                <a:latin typeface="楷体" pitchFamily="49" charset="-122"/>
              </a:rPr>
              <a:t>环境、情节、人物、主题、表达效果</a:t>
            </a:r>
            <a:endParaRPr lang="zh-CN" altLang="en-US" sz="2800" b="1" i="0">
              <a:solidFill>
                <a:srgbClr val="000099"/>
              </a:solidFill>
              <a:latin typeface="楷体" pitchFamily="49" charset="-122"/>
            </a:endParaRPr>
          </a:p>
          <a:p>
            <a:pPr marL="342900" indent="-342900"/>
            <a:endParaRPr lang="zh-CN" altLang="en-US" sz="2800" b="1" i="0">
              <a:latin typeface="楷体" pitchFamily="49" charset="-122"/>
            </a:endParaRPr>
          </a:p>
          <a:p>
            <a:pPr marL="342900" indent="-342900"/>
            <a:r>
              <a:rPr lang="zh-CN" altLang="en-US" sz="2800" b="1" i="0">
                <a:latin typeface="楷体" pitchFamily="49" charset="-122"/>
              </a:rPr>
              <a:t>②熟悉小说各种题型</a:t>
            </a:r>
            <a:r>
              <a:rPr lang="en-US" altLang="zh-CN" sz="2800" b="1" i="0">
                <a:latin typeface="楷体" pitchFamily="49" charset="-122"/>
              </a:rPr>
              <a:t>——</a:t>
            </a:r>
            <a:endParaRPr lang="en-US" altLang="zh-CN" sz="2800" b="1" i="0">
              <a:latin typeface="楷体" pitchFamily="49" charset="-122"/>
            </a:endParaRPr>
          </a:p>
          <a:p>
            <a:pPr marL="342900" indent="-342900"/>
            <a:r>
              <a:rPr lang="zh-CN" altLang="en-US" sz="2800" b="1" i="0">
                <a:latin typeface="楷体" pitchFamily="49" charset="-122"/>
              </a:rPr>
              <a:t>       </a:t>
            </a:r>
            <a:r>
              <a:rPr lang="zh-CN" altLang="en-US" sz="2800" b="1" i="0">
                <a:solidFill>
                  <a:srgbClr val="000099"/>
                </a:solidFill>
                <a:latin typeface="楷体" pitchFamily="49" charset="-122"/>
              </a:rPr>
              <a:t>把握故事情节；赏析人物形象；考察环境描写；概括主题内容；分析标题的作用；品味语言特色；解析写作技巧；理解表达效果等</a:t>
            </a:r>
            <a:endParaRPr lang="en-US" altLang="zh-CN" sz="2800" b="1" i="0">
              <a:solidFill>
                <a:srgbClr val="000099"/>
              </a:solidFill>
              <a:latin typeface="楷体" pitchFamily="49"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72705" name="Text Box 4"/>
          <p:cNvSpPr txBox="1">
            <a:spLocks noChangeArrowheads="1"/>
          </p:cNvSpPr>
          <p:nvPr/>
        </p:nvSpPr>
        <p:spPr bwMode="auto">
          <a:xfrm>
            <a:off x="214282" y="714356"/>
            <a:ext cx="8715436" cy="6247864"/>
          </a:xfrm>
          <a:prstGeom prst="rect">
            <a:avLst/>
          </a:prstGeom>
          <a:noFill/>
          <a:ln w="9525">
            <a:noFill/>
            <a:miter lim="800000"/>
          </a:ln>
        </p:spPr>
        <p:txBody>
          <a:bodyPr wrap="square">
            <a:spAutoFit/>
          </a:bodyPr>
          <a:lstStyle/>
          <a:p>
            <a:r>
              <a:rPr lang="en-US" altLang="zh-CN" sz="2000" b="1" i="0" dirty="0" smtClean="0">
                <a:solidFill>
                  <a:srgbClr val="000099"/>
                </a:solidFill>
                <a:latin typeface="楷体" pitchFamily="49" charset="-122"/>
              </a:rPr>
              <a:t>2019</a:t>
            </a:r>
            <a:r>
              <a:rPr lang="zh-CN" altLang="en-US" sz="2000" b="1" i="0" dirty="0" smtClean="0">
                <a:solidFill>
                  <a:srgbClr val="000099"/>
                </a:solidFill>
                <a:latin typeface="楷体" pitchFamily="49" charset="-122"/>
              </a:rPr>
              <a:t>年全国卷一</a:t>
            </a:r>
            <a:endParaRPr lang="en-US" altLang="zh-CN" sz="2000" b="1" i="0" dirty="0" smtClean="0">
              <a:solidFill>
                <a:srgbClr val="000099"/>
              </a:solidFill>
              <a:latin typeface="楷体" pitchFamily="49" charset="-122"/>
            </a:endParaRPr>
          </a:p>
          <a:p>
            <a:pPr fontAlgn="ctr"/>
            <a:r>
              <a:rPr lang="en-US" altLang="en-US" sz="2000" b="1" i="0" dirty="0" smtClean="0">
                <a:latin typeface="楷体" pitchFamily="49" charset="-122"/>
              </a:rPr>
              <a:t>8</a:t>
            </a:r>
            <a:r>
              <a:rPr lang="zh-CN" altLang="en-US" sz="2000" b="1" i="0" dirty="0" smtClean="0">
                <a:latin typeface="楷体" pitchFamily="49" charset="-122"/>
              </a:rPr>
              <a:t>．鲁迅说：“我们从古以来，就有埋头苦干的人，有拼命硬干的人，有为民请命的人，有舍身求法的人，</a:t>
            </a:r>
            <a:r>
              <a:rPr lang="en-US" altLang="zh-CN" sz="2000" b="1" i="0" dirty="0" smtClean="0">
                <a:latin typeface="楷体" pitchFamily="49" charset="-122"/>
              </a:rPr>
              <a:t>……</a:t>
            </a:r>
            <a:r>
              <a:rPr lang="zh-CN" altLang="en-US" sz="2000" b="1" i="0" dirty="0" smtClean="0">
                <a:latin typeface="楷体" pitchFamily="49" charset="-122"/>
              </a:rPr>
              <a:t>这就是中国的脊梁。”请谈谈本文是如何具体塑造这样的“中国的脊梁”的。 </a:t>
            </a:r>
            <a:r>
              <a:rPr lang="zh-CN" altLang="en-US" sz="2000" b="1" i="0" dirty="0" smtClean="0">
                <a:solidFill>
                  <a:schemeClr val="accent1"/>
                </a:solidFill>
                <a:latin typeface="楷体" pitchFamily="49" charset="-122"/>
              </a:rPr>
              <a:t>（人物） </a:t>
            </a:r>
            <a:endParaRPr lang="zh-CN" altLang="en-US" sz="2000" b="1" i="0" dirty="0" smtClean="0">
              <a:latin typeface="楷体" pitchFamily="49" charset="-122"/>
            </a:endParaRPr>
          </a:p>
          <a:p>
            <a:pPr fontAlgn="ctr"/>
            <a:r>
              <a:rPr lang="en-US" altLang="en-US" sz="2000" b="1" i="0" dirty="0" smtClean="0">
                <a:latin typeface="楷体" pitchFamily="49" charset="-122"/>
              </a:rPr>
              <a:t>9</a:t>
            </a:r>
            <a:r>
              <a:rPr lang="zh-CN" altLang="en-US" sz="2000" b="1" i="0" dirty="0" smtClean="0">
                <a:latin typeface="楷体" pitchFamily="49" charset="-122"/>
              </a:rPr>
              <a:t>．</a:t>
            </a:r>
            <a:r>
              <a:rPr lang="en-US" altLang="zh-CN" sz="2000" b="1" i="0" dirty="0" smtClean="0">
                <a:latin typeface="楷体" pitchFamily="49" charset="-122"/>
              </a:rPr>
              <a:t>《</a:t>
            </a:r>
            <a:r>
              <a:rPr lang="zh-CN" altLang="en-US" sz="2000" b="1" i="0" dirty="0" smtClean="0">
                <a:latin typeface="楷体" pitchFamily="49" charset="-122"/>
              </a:rPr>
              <a:t>理水</a:t>
            </a:r>
            <a:r>
              <a:rPr lang="en-US" altLang="zh-CN" sz="2000" b="1" i="0" dirty="0" smtClean="0">
                <a:latin typeface="楷体" pitchFamily="49" charset="-122"/>
              </a:rPr>
              <a:t>》</a:t>
            </a:r>
            <a:r>
              <a:rPr lang="zh-CN" altLang="en-US" sz="2000" b="1" i="0" dirty="0" smtClean="0">
                <a:latin typeface="楷体" pitchFamily="49" charset="-122"/>
              </a:rPr>
              <a:t>是鲁迅小说集</a:t>
            </a:r>
            <a:r>
              <a:rPr lang="en-US" altLang="zh-CN" sz="2000" b="1" i="0" dirty="0" smtClean="0">
                <a:latin typeface="楷体" pitchFamily="49" charset="-122"/>
              </a:rPr>
              <a:t>《</a:t>
            </a:r>
            <a:r>
              <a:rPr lang="zh-CN" altLang="en-US" sz="2000" b="1" i="0" dirty="0" smtClean="0">
                <a:latin typeface="楷体" pitchFamily="49" charset="-122"/>
              </a:rPr>
              <a:t>故事新编</a:t>
            </a:r>
            <a:r>
              <a:rPr lang="en-US" altLang="zh-CN" sz="2000" b="1" i="0" dirty="0" smtClean="0">
                <a:latin typeface="楷体" pitchFamily="49" charset="-122"/>
              </a:rPr>
              <a:t>》</a:t>
            </a:r>
            <a:r>
              <a:rPr lang="zh-CN" altLang="en-US" sz="2000" b="1" i="0" dirty="0" smtClean="0">
                <a:latin typeface="楷体" pitchFamily="49" charset="-122"/>
              </a:rPr>
              <a:t>中的一篇，请从“故事”与“新编”的角度简析本文的基本特征。 </a:t>
            </a:r>
            <a:r>
              <a:rPr lang="zh-CN" altLang="en-US" sz="2000" b="1" i="0" dirty="0" smtClean="0">
                <a:solidFill>
                  <a:schemeClr val="accent1"/>
                </a:solidFill>
                <a:latin typeface="楷体" pitchFamily="49" charset="-122"/>
              </a:rPr>
              <a:t>（文本特征） </a:t>
            </a:r>
            <a:endParaRPr lang="en-US" altLang="zh-CN" sz="2000" b="1" i="0" dirty="0" smtClean="0">
              <a:solidFill>
                <a:srgbClr val="000099"/>
              </a:solidFill>
              <a:latin typeface="楷体" pitchFamily="49" charset="-122"/>
            </a:endParaRPr>
          </a:p>
          <a:p>
            <a:r>
              <a:rPr lang="en-US" altLang="zh-CN" sz="2000" b="1" i="0" dirty="0" smtClean="0">
                <a:solidFill>
                  <a:srgbClr val="000099"/>
                </a:solidFill>
                <a:latin typeface="楷体" pitchFamily="49" charset="-122"/>
              </a:rPr>
              <a:t>2018</a:t>
            </a:r>
            <a:r>
              <a:rPr lang="zh-CN" altLang="en-US" sz="2000" b="1" i="0" dirty="0">
                <a:solidFill>
                  <a:srgbClr val="000099"/>
                </a:solidFill>
                <a:latin typeface="楷体" pitchFamily="49" charset="-122"/>
              </a:rPr>
              <a:t>年全国卷一</a:t>
            </a:r>
            <a:endParaRPr lang="zh-CN" altLang="en-US" sz="2000" b="1" i="0" dirty="0">
              <a:solidFill>
                <a:srgbClr val="000099"/>
              </a:solidFill>
              <a:latin typeface="楷体" pitchFamily="49" charset="-122"/>
            </a:endParaRPr>
          </a:p>
          <a:p>
            <a:r>
              <a:rPr lang="en-US" altLang="zh-CN" sz="2000" b="1" i="0" dirty="0">
                <a:latin typeface="楷体" pitchFamily="49" charset="-122"/>
              </a:rPr>
              <a:t>5</a:t>
            </a:r>
            <a:r>
              <a:rPr lang="zh-CN" altLang="en-US" sz="2000" b="1" i="0" dirty="0">
                <a:latin typeface="楷体" pitchFamily="49" charset="-122"/>
              </a:rPr>
              <a:t>．小说中说赵一曼“身上弥漫着拔俗的文人气质和职业军人的冷峻”，请结合作品简要分析。 </a:t>
            </a:r>
            <a:r>
              <a:rPr lang="zh-CN" altLang="en-US" sz="2000" b="1" i="0" dirty="0">
                <a:solidFill>
                  <a:schemeClr val="accent1"/>
                </a:solidFill>
                <a:latin typeface="楷体" pitchFamily="49" charset="-122"/>
              </a:rPr>
              <a:t>（人物） </a:t>
            </a:r>
            <a:endParaRPr lang="zh-CN" altLang="en-US" sz="2000" b="1" i="0" dirty="0">
              <a:solidFill>
                <a:schemeClr val="accent1"/>
              </a:solidFill>
              <a:latin typeface="楷体" pitchFamily="49" charset="-122"/>
            </a:endParaRPr>
          </a:p>
          <a:p>
            <a:r>
              <a:rPr lang="en-US" altLang="zh-CN" sz="2000" b="1" i="0" dirty="0">
                <a:latin typeface="楷体" pitchFamily="49" charset="-122"/>
              </a:rPr>
              <a:t>6</a:t>
            </a:r>
            <a:r>
              <a:rPr lang="zh-CN" altLang="en-US" sz="2000" b="1" i="0" dirty="0">
                <a:latin typeface="楷体" pitchFamily="49" charset="-122"/>
              </a:rPr>
              <a:t>．小说中历史与现实交织穿插，这种叙述方式有哪些好处？请结合作品简要分析。</a:t>
            </a:r>
            <a:r>
              <a:rPr lang="zh-CN" altLang="en-US" sz="2000" b="1" i="0" dirty="0">
                <a:solidFill>
                  <a:schemeClr val="accent1"/>
                </a:solidFill>
                <a:latin typeface="楷体" pitchFamily="49" charset="-122"/>
              </a:rPr>
              <a:t>（写作手法）</a:t>
            </a:r>
            <a:endParaRPr lang="zh-CN" altLang="en-US" sz="2000" b="1" i="0" dirty="0">
              <a:solidFill>
                <a:schemeClr val="accent1"/>
              </a:solidFill>
              <a:latin typeface="楷体" pitchFamily="49" charset="-122"/>
            </a:endParaRPr>
          </a:p>
          <a:p>
            <a:r>
              <a:rPr lang="en-US" altLang="zh-CN" sz="2000" b="1" i="0" dirty="0">
                <a:solidFill>
                  <a:srgbClr val="000099"/>
                </a:solidFill>
                <a:latin typeface="楷体" pitchFamily="49" charset="-122"/>
              </a:rPr>
              <a:t>2017</a:t>
            </a:r>
            <a:r>
              <a:rPr lang="zh-CN" altLang="en-US" sz="2000" b="1" i="0" dirty="0">
                <a:solidFill>
                  <a:srgbClr val="000099"/>
                </a:solidFill>
                <a:latin typeface="楷体" pitchFamily="49" charset="-122"/>
              </a:rPr>
              <a:t>年全国卷一</a:t>
            </a:r>
            <a:endParaRPr lang="zh-CN" altLang="en-US" sz="2000" b="1" i="0" dirty="0">
              <a:solidFill>
                <a:srgbClr val="000099"/>
              </a:solidFill>
              <a:latin typeface="楷体" pitchFamily="49" charset="-122"/>
            </a:endParaRPr>
          </a:p>
          <a:p>
            <a:r>
              <a:rPr lang="en-US" altLang="zh-CN" sz="2000" b="1" i="0" dirty="0">
                <a:latin typeface="楷体" pitchFamily="49" charset="-122"/>
              </a:rPr>
              <a:t>5</a:t>
            </a:r>
            <a:r>
              <a:rPr lang="zh-CN" altLang="en-US" sz="2000" b="1" i="0" dirty="0">
                <a:latin typeface="楷体" pitchFamily="49" charset="-122"/>
              </a:rPr>
              <a:t>．小说以“渴”为中心谋篇布局，这有什么好处？请简要说明。</a:t>
            </a:r>
            <a:r>
              <a:rPr lang="zh-CN" altLang="en-US" sz="2000" b="1" i="0" dirty="0">
                <a:solidFill>
                  <a:schemeClr val="accent1"/>
                </a:solidFill>
                <a:latin typeface="楷体" pitchFamily="49" charset="-122"/>
              </a:rPr>
              <a:t>（情节）</a:t>
            </a:r>
            <a:endParaRPr lang="zh-CN" altLang="en-US" sz="2000" b="1" i="0" dirty="0">
              <a:solidFill>
                <a:schemeClr val="accent1"/>
              </a:solidFill>
              <a:latin typeface="楷体" pitchFamily="49" charset="-122"/>
            </a:endParaRPr>
          </a:p>
          <a:p>
            <a:r>
              <a:rPr lang="en-US" altLang="zh-CN" sz="2000" b="1" i="0" dirty="0">
                <a:latin typeface="楷体" pitchFamily="49" charset="-122"/>
              </a:rPr>
              <a:t>6</a:t>
            </a:r>
            <a:r>
              <a:rPr lang="zh-CN" altLang="en-US" sz="2000" b="1" i="0" dirty="0">
                <a:latin typeface="楷体" pitchFamily="49" charset="-122"/>
              </a:rPr>
              <a:t>．小说以一个没有谜底的“美好的谜”结尾，这样处理有怎样的艺术效果？请结合作品进行分析。</a:t>
            </a:r>
            <a:r>
              <a:rPr lang="zh-CN" altLang="en-US" sz="2000" b="1" i="0" dirty="0">
                <a:solidFill>
                  <a:schemeClr val="accent1"/>
                </a:solidFill>
                <a:latin typeface="楷体" pitchFamily="49" charset="-122"/>
              </a:rPr>
              <a:t>（表达效果）</a:t>
            </a:r>
            <a:endParaRPr lang="zh-CN" altLang="en-US" sz="2000" b="1" i="0" dirty="0">
              <a:solidFill>
                <a:schemeClr val="accent1"/>
              </a:solidFill>
              <a:latin typeface="楷体" pitchFamily="49" charset="-122"/>
            </a:endParaRPr>
          </a:p>
          <a:p>
            <a:r>
              <a:rPr lang="en-US" altLang="zh-CN" sz="2000" b="1" i="0" dirty="0">
                <a:solidFill>
                  <a:srgbClr val="000099"/>
                </a:solidFill>
                <a:latin typeface="楷体" pitchFamily="49" charset="-122"/>
              </a:rPr>
              <a:t>2016</a:t>
            </a:r>
            <a:r>
              <a:rPr lang="zh-CN" altLang="en-US" sz="2000" b="1" i="0" dirty="0">
                <a:solidFill>
                  <a:srgbClr val="000099"/>
                </a:solidFill>
                <a:latin typeface="楷体" pitchFamily="49" charset="-122"/>
              </a:rPr>
              <a:t>年全国卷一</a:t>
            </a:r>
            <a:endParaRPr lang="zh-CN" altLang="en-US" sz="2000" b="1" i="0" dirty="0">
              <a:solidFill>
                <a:srgbClr val="000099"/>
              </a:solidFill>
              <a:latin typeface="楷体" pitchFamily="49" charset="-122"/>
            </a:endParaRPr>
          </a:p>
          <a:p>
            <a:r>
              <a:rPr lang="zh-CN" altLang="en-US" sz="2000" b="1" i="0" dirty="0">
                <a:latin typeface="楷体" pitchFamily="49" charset="-122"/>
              </a:rPr>
              <a:t>（</a:t>
            </a:r>
            <a:r>
              <a:rPr lang="en-US" altLang="zh-CN" sz="2000" b="1" i="0" dirty="0">
                <a:latin typeface="楷体" pitchFamily="49" charset="-122"/>
              </a:rPr>
              <a:t>3</a:t>
            </a:r>
            <a:r>
              <a:rPr lang="zh-CN" altLang="en-US" sz="2000" b="1" i="0" dirty="0">
                <a:latin typeface="楷体" pitchFamily="49" charset="-122"/>
              </a:rPr>
              <a:t>）小说较为夸张地连续使用“几万”“几百万”之类的词语描述百亩园的历史，这样写的作用是什么？试简要分析。</a:t>
            </a:r>
            <a:r>
              <a:rPr lang="zh-CN" altLang="en-US" sz="2000" b="1" i="0" dirty="0">
                <a:solidFill>
                  <a:schemeClr val="accent1"/>
                </a:solidFill>
                <a:latin typeface="楷体" pitchFamily="49" charset="-122"/>
              </a:rPr>
              <a:t>（语言特色）</a:t>
            </a:r>
            <a:endParaRPr lang="zh-CN" altLang="en-US" sz="2000" b="1" i="0" dirty="0">
              <a:solidFill>
                <a:schemeClr val="accent1"/>
              </a:solidFill>
              <a:latin typeface="楷体" pitchFamily="49" charset="-122"/>
            </a:endParaRPr>
          </a:p>
          <a:p>
            <a:r>
              <a:rPr lang="zh-CN" altLang="en-US" sz="2000" b="1" i="0" dirty="0">
                <a:latin typeface="楷体" pitchFamily="49" charset="-122"/>
              </a:rPr>
              <a:t>（</a:t>
            </a:r>
            <a:r>
              <a:rPr lang="en-US" altLang="zh-CN" sz="2000" b="1" i="0" dirty="0">
                <a:latin typeface="楷体" pitchFamily="49" charset="-122"/>
              </a:rPr>
              <a:t>4</a:t>
            </a:r>
            <a:r>
              <a:rPr lang="zh-CN" altLang="en-US" sz="2000" b="1" i="0" dirty="0">
                <a:latin typeface="楷体" pitchFamily="49" charset="-122"/>
              </a:rPr>
              <a:t>）“我不是锄地，我是过瘾”这句话，既是理解六安爷的关键，也是理解小说主旨的关键，请结合全文进行分析。</a:t>
            </a:r>
            <a:r>
              <a:rPr lang="zh-CN" altLang="en-US" sz="2000" b="1" i="0" dirty="0">
                <a:solidFill>
                  <a:schemeClr val="accent1"/>
                </a:solidFill>
                <a:latin typeface="楷体" pitchFamily="49" charset="-122"/>
              </a:rPr>
              <a:t>（人物、主旨）</a:t>
            </a:r>
            <a:endParaRPr lang="zh-CN" altLang="en-US" sz="2000" b="1" i="0" dirty="0">
              <a:solidFill>
                <a:schemeClr val="accent1"/>
              </a:solidFill>
              <a:latin typeface="楷体" pitchFamily="49" charset="-122"/>
            </a:endParaRPr>
          </a:p>
        </p:txBody>
      </p:sp>
      <p:sp>
        <p:nvSpPr>
          <p:cNvPr id="72706" name="Text Box 5"/>
          <p:cNvSpPr txBox="1">
            <a:spLocks noChangeArrowheads="1"/>
          </p:cNvSpPr>
          <p:nvPr/>
        </p:nvSpPr>
        <p:spPr bwMode="auto">
          <a:xfrm>
            <a:off x="5795963" y="333375"/>
            <a:ext cx="2592387" cy="366713"/>
          </a:xfrm>
          <a:prstGeom prst="rect">
            <a:avLst/>
          </a:prstGeom>
          <a:noFill/>
          <a:ln w="9525">
            <a:noFill/>
            <a:miter lim="800000"/>
          </a:ln>
        </p:spPr>
        <p:txBody>
          <a:bodyPr>
            <a:spAutoFit/>
          </a:bodyPr>
          <a:lstStyle/>
          <a:p>
            <a:pPr>
              <a:spcBef>
                <a:spcPct val="50000"/>
              </a:spcBef>
            </a:pPr>
            <a:endParaRPr lang="zh-CN" altLang="en-US"/>
          </a:p>
        </p:txBody>
      </p:sp>
      <p:sp>
        <p:nvSpPr>
          <p:cNvPr id="72707" name="Text Box 6"/>
          <p:cNvSpPr txBox="1">
            <a:spLocks noChangeArrowheads="1"/>
          </p:cNvSpPr>
          <p:nvPr/>
        </p:nvSpPr>
        <p:spPr bwMode="auto">
          <a:xfrm>
            <a:off x="5940425" y="260350"/>
            <a:ext cx="2520950"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ea typeface="仿宋" pitchFamily="49" charset="-122"/>
              </a:rPr>
              <a:t>②熟悉小说各种题型</a:t>
            </a:r>
            <a:endParaRPr lang="zh-CN" altLang="en-US" sz="2000" b="1" i="0">
              <a:solidFill>
                <a:srgbClr val="FFFF00"/>
              </a:solidFill>
              <a:ea typeface="仿宋" pitchFamily="49"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pic>
        <p:nvPicPr>
          <p:cNvPr id="73729" name="Picture 4"/>
          <p:cNvPicPr>
            <a:picLocks noChangeAspect="1" noChangeArrowheads="1"/>
          </p:cNvPicPr>
          <p:nvPr/>
        </p:nvPicPr>
        <p:blipFill>
          <a:blip r:embed="rId1"/>
          <a:srcRect/>
          <a:stretch>
            <a:fillRect/>
          </a:stretch>
        </p:blipFill>
        <p:spPr bwMode="auto">
          <a:xfrm>
            <a:off x="1403350" y="1052513"/>
            <a:ext cx="5976938" cy="4914900"/>
          </a:xfrm>
          <a:prstGeom prst="rect">
            <a:avLst/>
          </a:prstGeom>
          <a:noFill/>
          <a:ln w="9525">
            <a:noFill/>
            <a:miter lim="800000"/>
            <a:headEnd/>
            <a:tailEnd/>
          </a:ln>
        </p:spPr>
      </p:pic>
      <p:sp>
        <p:nvSpPr>
          <p:cNvPr id="73730" name="Text Box 5"/>
          <p:cNvSpPr txBox="1">
            <a:spLocks noChangeArrowheads="1"/>
          </p:cNvSpPr>
          <p:nvPr/>
        </p:nvSpPr>
        <p:spPr bwMode="auto">
          <a:xfrm>
            <a:off x="5795963" y="333375"/>
            <a:ext cx="2952750"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ea typeface="仿宋" pitchFamily="49" charset="-122"/>
              </a:rPr>
              <a:t>①牢记小说五个概念</a:t>
            </a:r>
            <a:endParaRPr lang="zh-CN" altLang="en-US" sz="2000" b="1" i="0">
              <a:solidFill>
                <a:srgbClr val="FFFF00"/>
              </a:solidFill>
              <a:ea typeface="仿宋" pitchFamily="49"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pic>
        <p:nvPicPr>
          <p:cNvPr id="74753" name="Picture 5"/>
          <p:cNvPicPr>
            <a:picLocks noChangeAspect="1" noChangeArrowheads="1"/>
          </p:cNvPicPr>
          <p:nvPr/>
        </p:nvPicPr>
        <p:blipFill>
          <a:blip r:embed="rId1"/>
          <a:srcRect/>
          <a:stretch>
            <a:fillRect/>
          </a:stretch>
        </p:blipFill>
        <p:spPr bwMode="auto">
          <a:xfrm>
            <a:off x="2051050" y="1125538"/>
            <a:ext cx="5616575" cy="4751387"/>
          </a:xfrm>
          <a:prstGeom prst="rect">
            <a:avLst/>
          </a:prstGeom>
          <a:noFill/>
          <a:ln w="9525">
            <a:noFill/>
            <a:miter lim="800000"/>
            <a:headEnd/>
            <a:tailEnd/>
          </a:ln>
        </p:spPr>
      </p:pic>
      <p:sp>
        <p:nvSpPr>
          <p:cNvPr id="74754" name="Text Box 6"/>
          <p:cNvSpPr txBox="1">
            <a:spLocks noChangeArrowheads="1"/>
          </p:cNvSpPr>
          <p:nvPr/>
        </p:nvSpPr>
        <p:spPr bwMode="auto">
          <a:xfrm>
            <a:off x="5940425" y="260350"/>
            <a:ext cx="2520950"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ea typeface="仿宋" pitchFamily="49" charset="-122"/>
              </a:rPr>
              <a:t>②熟悉小说各种题型</a:t>
            </a:r>
            <a:endParaRPr lang="zh-CN" altLang="en-US" sz="2000" b="1" i="0">
              <a:solidFill>
                <a:srgbClr val="FFFF00"/>
              </a:solidFill>
              <a:ea typeface="仿宋" pitchFamily="49"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pic>
        <p:nvPicPr>
          <p:cNvPr id="75777" name="Picture 4"/>
          <p:cNvPicPr>
            <a:picLocks noChangeAspect="1" noChangeArrowheads="1"/>
          </p:cNvPicPr>
          <p:nvPr/>
        </p:nvPicPr>
        <p:blipFill>
          <a:blip r:embed="rId1"/>
          <a:srcRect/>
          <a:stretch>
            <a:fillRect/>
          </a:stretch>
        </p:blipFill>
        <p:spPr bwMode="auto">
          <a:xfrm>
            <a:off x="3132138" y="0"/>
            <a:ext cx="489585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76801" name="Text Box 3"/>
          <p:cNvSpPr txBox="1">
            <a:spLocks noChangeArrowheads="1"/>
          </p:cNvSpPr>
          <p:nvPr/>
        </p:nvSpPr>
        <p:spPr bwMode="auto">
          <a:xfrm>
            <a:off x="539750" y="981075"/>
            <a:ext cx="7848600" cy="5175250"/>
          </a:xfrm>
          <a:prstGeom prst="rect">
            <a:avLst/>
          </a:prstGeom>
          <a:noFill/>
          <a:ln w="9525">
            <a:noFill/>
            <a:miter lim="800000"/>
          </a:ln>
        </p:spPr>
        <p:txBody>
          <a:bodyPr>
            <a:spAutoFit/>
          </a:bodyPr>
          <a:lstStyle/>
          <a:p>
            <a:r>
              <a:rPr lang="zh-CN" altLang="en-US" sz="3200" b="1" i="0">
                <a:solidFill>
                  <a:srgbClr val="FF0000"/>
                </a:solidFill>
                <a:latin typeface="仿宋" pitchFamily="49" charset="-122"/>
                <a:ea typeface="仿宋" pitchFamily="49" charset="-122"/>
              </a:rPr>
              <a:t>（</a:t>
            </a:r>
            <a:r>
              <a:rPr lang="en-US" altLang="zh-CN" sz="3200" b="1" i="0">
                <a:solidFill>
                  <a:srgbClr val="FF0000"/>
                </a:solidFill>
                <a:latin typeface="仿宋" pitchFamily="49" charset="-122"/>
                <a:ea typeface="仿宋" pitchFamily="49" charset="-122"/>
              </a:rPr>
              <a:t>2</a:t>
            </a:r>
            <a:r>
              <a:rPr lang="zh-CN" altLang="en-US" sz="3200" b="1" i="0">
                <a:solidFill>
                  <a:srgbClr val="FF0000"/>
                </a:solidFill>
                <a:latin typeface="仿宋" pitchFamily="49" charset="-122"/>
                <a:ea typeface="仿宋" pitchFamily="49" charset="-122"/>
              </a:rPr>
              <a:t>）散文阅读</a:t>
            </a:r>
            <a:endParaRPr lang="zh-CN" altLang="en-US" sz="3200" b="1" i="0">
              <a:solidFill>
                <a:srgbClr val="FF0000"/>
              </a:solidFill>
              <a:latin typeface="仿宋" pitchFamily="49" charset="-122"/>
              <a:ea typeface="仿宋" pitchFamily="49" charset="-122"/>
            </a:endParaRPr>
          </a:p>
          <a:p>
            <a:endParaRPr lang="zh-CN" altLang="en-US" b="1" i="0">
              <a:ea typeface="仿宋" pitchFamily="49" charset="-122"/>
            </a:endParaRPr>
          </a:p>
          <a:p>
            <a:r>
              <a:rPr lang="zh-CN" altLang="en-US" sz="3200" b="1" i="0">
                <a:latin typeface="楷体" pitchFamily="49" charset="-122"/>
                <a:ea typeface="楷体" pitchFamily="49" charset="-122"/>
              </a:rPr>
              <a:t>应对策略：</a:t>
            </a:r>
            <a:endParaRPr lang="zh-CN" altLang="en-US" sz="3200" b="1" i="0">
              <a:solidFill>
                <a:srgbClr val="FF0000"/>
              </a:solidFill>
              <a:latin typeface="楷体" pitchFamily="49" charset="-122"/>
              <a:ea typeface="楷体" pitchFamily="49" charset="-122"/>
            </a:endParaRPr>
          </a:p>
          <a:p>
            <a:endParaRPr lang="zh-CN" altLang="en-US" sz="2400" b="1" i="0">
              <a:solidFill>
                <a:srgbClr val="FF0000"/>
              </a:solidFill>
              <a:latin typeface="楷体" pitchFamily="49" charset="-122"/>
              <a:ea typeface="楷体" pitchFamily="49" charset="-122"/>
            </a:endParaRPr>
          </a:p>
          <a:p>
            <a:r>
              <a:rPr lang="zh-CN" altLang="en-US" sz="2400" b="1" i="0">
                <a:latin typeface="楷体" pitchFamily="49" charset="-122"/>
                <a:ea typeface="楷体" pitchFamily="49" charset="-122"/>
              </a:rPr>
              <a:t>①把握散文文体特征</a:t>
            </a:r>
            <a:r>
              <a:rPr lang="en-US" altLang="zh-CN" sz="2400" b="1" i="0">
                <a:latin typeface="楷体" pitchFamily="49" charset="-122"/>
                <a:ea typeface="楷体" pitchFamily="49" charset="-122"/>
              </a:rPr>
              <a:t>——</a:t>
            </a:r>
            <a:endParaRPr lang="en-US" altLang="zh-CN" sz="2400" b="1" i="0">
              <a:latin typeface="楷体" pitchFamily="49" charset="-122"/>
              <a:ea typeface="楷体" pitchFamily="49" charset="-122"/>
            </a:endParaRPr>
          </a:p>
          <a:p>
            <a:r>
              <a:rPr lang="en-US" altLang="zh-CN" sz="2400" b="1" i="0">
                <a:latin typeface="楷体" pitchFamily="49" charset="-122"/>
                <a:ea typeface="楷体" pitchFamily="49" charset="-122"/>
              </a:rPr>
              <a:t>        </a:t>
            </a:r>
            <a:r>
              <a:rPr lang="zh-CN" altLang="en-US" sz="2400" b="1" i="0">
                <a:solidFill>
                  <a:srgbClr val="000099"/>
                </a:solidFill>
                <a:latin typeface="楷体" pitchFamily="49" charset="-122"/>
                <a:ea typeface="楷体" pitchFamily="49" charset="-122"/>
              </a:rPr>
              <a:t>形散神聚、以小见大、意境深邃、语言优美</a:t>
            </a:r>
            <a:endParaRPr lang="zh-CN" altLang="en-US" sz="2400" b="1" i="0">
              <a:solidFill>
                <a:srgbClr val="000099"/>
              </a:solidFill>
              <a:latin typeface="楷体" pitchFamily="49" charset="-122"/>
              <a:ea typeface="楷体" pitchFamily="49" charset="-122"/>
            </a:endParaRPr>
          </a:p>
          <a:p>
            <a:endParaRPr lang="zh-CN" altLang="en-US" sz="2400" b="1" i="0">
              <a:solidFill>
                <a:srgbClr val="000099"/>
              </a:solidFill>
              <a:latin typeface="楷体" pitchFamily="49" charset="-122"/>
              <a:ea typeface="楷体" pitchFamily="49" charset="-122"/>
            </a:endParaRPr>
          </a:p>
          <a:p>
            <a:r>
              <a:rPr lang="zh-CN" altLang="en-US" sz="2400" b="1" i="0">
                <a:latin typeface="楷体" pitchFamily="49" charset="-122"/>
                <a:ea typeface="楷体" pitchFamily="49" charset="-122"/>
              </a:rPr>
              <a:t>②熟悉散文各个考点</a:t>
            </a:r>
            <a:r>
              <a:rPr lang="en-US" altLang="zh-CN" sz="2400" b="1" i="0">
                <a:latin typeface="楷体" pitchFamily="49" charset="-122"/>
                <a:ea typeface="楷体" pitchFamily="49" charset="-122"/>
              </a:rPr>
              <a:t>——</a:t>
            </a:r>
            <a:endParaRPr lang="en-US" altLang="zh-CN" sz="2400" b="1" i="0">
              <a:latin typeface="楷体" pitchFamily="49" charset="-122"/>
              <a:ea typeface="楷体" pitchFamily="49" charset="-122"/>
            </a:endParaRPr>
          </a:p>
          <a:p>
            <a:r>
              <a:rPr lang="zh-CN" altLang="en-US" sz="2400" b="1" i="0">
                <a:solidFill>
                  <a:srgbClr val="006666"/>
                </a:solidFill>
                <a:latin typeface="楷体" pitchFamily="49" charset="-122"/>
                <a:ea typeface="楷体" pitchFamily="49" charset="-122"/>
              </a:rPr>
              <a:t>        </a:t>
            </a:r>
            <a:r>
              <a:rPr lang="zh-CN" altLang="en-US" sz="2400" b="1" i="0">
                <a:solidFill>
                  <a:srgbClr val="000099"/>
                </a:solidFill>
                <a:latin typeface="楷体" pitchFamily="49" charset="-122"/>
                <a:ea typeface="楷体" pitchFamily="49" charset="-122"/>
              </a:rPr>
              <a:t>词语含意 、句子含意（理解）；布局谋篇；归纳内容要点；作者观点态度（分析综合）；形象、语言、表达技巧（鉴赏）；评价文章思想内容、观点态度（开放型）（评价）</a:t>
            </a:r>
            <a:endParaRPr lang="zh-CN" altLang="en-US" sz="2400" b="1" i="0">
              <a:solidFill>
                <a:srgbClr val="000099"/>
              </a:solidFill>
              <a:latin typeface="楷体" pitchFamily="49" charset="-122"/>
              <a:ea typeface="楷体" pitchFamily="49" charset="-122"/>
            </a:endParaRPr>
          </a:p>
          <a:p>
            <a:pPr>
              <a:spcBef>
                <a:spcPct val="50000"/>
              </a:spcBef>
            </a:pPr>
            <a:endParaRPr lang="zh-CN" altLang="en-US" sz="2400" b="1">
              <a:solidFill>
                <a:srgbClr val="000099"/>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77825" name="Text Box 4"/>
          <p:cNvSpPr txBox="1">
            <a:spLocks noChangeArrowheads="1"/>
          </p:cNvSpPr>
          <p:nvPr/>
        </p:nvSpPr>
        <p:spPr bwMode="auto">
          <a:xfrm>
            <a:off x="827088" y="1916113"/>
            <a:ext cx="2520950" cy="2043112"/>
          </a:xfrm>
          <a:prstGeom prst="rect">
            <a:avLst/>
          </a:prstGeom>
          <a:noFill/>
          <a:ln w="9525">
            <a:noFill/>
            <a:miter lim="800000"/>
          </a:ln>
        </p:spPr>
        <p:txBody>
          <a:bodyPr>
            <a:spAutoFit/>
          </a:bodyPr>
          <a:lstStyle/>
          <a:p>
            <a:pPr>
              <a:spcBef>
                <a:spcPct val="50000"/>
              </a:spcBef>
            </a:pPr>
            <a:r>
              <a:rPr lang="en-US" altLang="zh-CN" sz="3200" b="1" i="0">
                <a:ea typeface="楷体" pitchFamily="49" charset="-122"/>
              </a:rPr>
              <a:t>《</a:t>
            </a:r>
            <a:r>
              <a:rPr lang="zh-CN" altLang="en-US" sz="3200" b="1" i="0">
                <a:ea typeface="楷体" pitchFamily="49" charset="-122"/>
              </a:rPr>
              <a:t>荷塘月色</a:t>
            </a:r>
            <a:r>
              <a:rPr lang="en-US" altLang="zh-CN" sz="3200" b="1" i="0">
                <a:ea typeface="楷体" pitchFamily="49" charset="-122"/>
              </a:rPr>
              <a:t>》</a:t>
            </a:r>
            <a:endParaRPr lang="en-US" altLang="zh-CN" sz="3200" b="1" i="0">
              <a:ea typeface="楷体" pitchFamily="49" charset="-122"/>
            </a:endParaRPr>
          </a:p>
          <a:p>
            <a:pPr>
              <a:spcBef>
                <a:spcPct val="50000"/>
              </a:spcBef>
            </a:pPr>
            <a:r>
              <a:rPr lang="en-US" altLang="zh-CN" sz="3200" b="1" i="0">
                <a:ea typeface="楷体" pitchFamily="49" charset="-122"/>
              </a:rPr>
              <a:t>《</a:t>
            </a:r>
            <a:r>
              <a:rPr lang="zh-CN" altLang="en-US" sz="3200" b="1" i="0">
                <a:ea typeface="楷体" pitchFamily="49" charset="-122"/>
              </a:rPr>
              <a:t>小狗包弟</a:t>
            </a:r>
            <a:r>
              <a:rPr lang="en-US" altLang="zh-CN" sz="3200" b="1" i="0">
                <a:ea typeface="楷体" pitchFamily="49" charset="-122"/>
              </a:rPr>
              <a:t>》</a:t>
            </a:r>
            <a:endParaRPr lang="en-US" altLang="zh-CN" sz="3200" b="1" i="0">
              <a:ea typeface="楷体" pitchFamily="49" charset="-122"/>
            </a:endParaRPr>
          </a:p>
          <a:p>
            <a:pPr>
              <a:spcBef>
                <a:spcPct val="50000"/>
              </a:spcBef>
            </a:pPr>
            <a:r>
              <a:rPr lang="en-US" altLang="zh-CN" sz="3200" b="1" i="0">
                <a:ea typeface="楷体" pitchFamily="49" charset="-122"/>
              </a:rPr>
              <a:t>《</a:t>
            </a:r>
            <a:r>
              <a:rPr lang="zh-CN" altLang="en-US" sz="3200" b="1" i="0">
                <a:ea typeface="楷体" pitchFamily="49" charset="-122"/>
              </a:rPr>
              <a:t>囚绿记</a:t>
            </a:r>
            <a:r>
              <a:rPr lang="en-US" altLang="zh-CN" sz="3200" b="1" i="0">
                <a:ea typeface="楷体" pitchFamily="49" charset="-122"/>
              </a:rPr>
              <a:t>》</a:t>
            </a:r>
            <a:endParaRPr lang="en-US" altLang="zh-CN" sz="3200" b="1" i="0">
              <a:ea typeface="楷体" pitchFamily="49" charset="-122"/>
            </a:endParaRPr>
          </a:p>
        </p:txBody>
      </p:sp>
      <p:sp>
        <p:nvSpPr>
          <p:cNvPr id="77826" name="Line 5"/>
          <p:cNvSpPr>
            <a:spLocks noChangeShapeType="1"/>
          </p:cNvSpPr>
          <p:nvPr/>
        </p:nvSpPr>
        <p:spPr bwMode="auto">
          <a:xfrm>
            <a:off x="3635375" y="2852738"/>
            <a:ext cx="2087563" cy="0"/>
          </a:xfrm>
          <a:prstGeom prst="line">
            <a:avLst/>
          </a:prstGeom>
          <a:noFill/>
          <a:ln w="9525">
            <a:solidFill>
              <a:schemeClr val="tx1"/>
            </a:solidFill>
            <a:round/>
            <a:tailEnd type="triangle" w="med" len="med"/>
          </a:ln>
        </p:spPr>
        <p:txBody>
          <a:bodyPr/>
          <a:lstStyle/>
          <a:p>
            <a:endParaRPr lang="zh-CN" altLang="en-US"/>
          </a:p>
        </p:txBody>
      </p:sp>
      <p:sp>
        <p:nvSpPr>
          <p:cNvPr id="77827" name="Text Box 6"/>
          <p:cNvSpPr txBox="1">
            <a:spLocks noChangeArrowheads="1"/>
          </p:cNvSpPr>
          <p:nvPr/>
        </p:nvSpPr>
        <p:spPr bwMode="auto">
          <a:xfrm>
            <a:off x="6011863" y="1844675"/>
            <a:ext cx="1871662" cy="2443163"/>
          </a:xfrm>
          <a:prstGeom prst="rect">
            <a:avLst/>
          </a:prstGeom>
          <a:noFill/>
          <a:ln w="9525">
            <a:noFill/>
            <a:miter lim="800000"/>
          </a:ln>
        </p:spPr>
        <p:txBody>
          <a:bodyPr>
            <a:spAutoFit/>
          </a:bodyPr>
          <a:lstStyle/>
          <a:p>
            <a:pPr>
              <a:spcBef>
                <a:spcPct val="50000"/>
              </a:spcBef>
            </a:pPr>
            <a:r>
              <a:rPr lang="zh-CN" altLang="en-US" sz="2800" b="1" i="0">
                <a:solidFill>
                  <a:srgbClr val="000099"/>
                </a:solidFill>
                <a:ea typeface="楷体" pitchFamily="49" charset="-122"/>
              </a:rPr>
              <a:t>形散神聚</a:t>
            </a:r>
            <a:endParaRPr lang="zh-CN" altLang="en-US" sz="2800" b="1" i="0">
              <a:solidFill>
                <a:srgbClr val="000099"/>
              </a:solidFill>
              <a:ea typeface="楷体" pitchFamily="49" charset="-122"/>
            </a:endParaRPr>
          </a:p>
          <a:p>
            <a:pPr>
              <a:spcBef>
                <a:spcPct val="50000"/>
              </a:spcBef>
            </a:pPr>
            <a:r>
              <a:rPr lang="zh-CN" altLang="en-US" sz="2800" b="1" i="0">
                <a:solidFill>
                  <a:srgbClr val="000099"/>
                </a:solidFill>
                <a:ea typeface="楷体" pitchFamily="49" charset="-122"/>
              </a:rPr>
              <a:t>以小见大</a:t>
            </a:r>
            <a:endParaRPr lang="zh-CN" altLang="en-US" sz="2800" b="1" i="0">
              <a:solidFill>
                <a:srgbClr val="000099"/>
              </a:solidFill>
              <a:ea typeface="楷体" pitchFamily="49" charset="-122"/>
            </a:endParaRPr>
          </a:p>
          <a:p>
            <a:pPr>
              <a:spcBef>
                <a:spcPct val="50000"/>
              </a:spcBef>
            </a:pPr>
            <a:r>
              <a:rPr lang="zh-CN" altLang="en-US" sz="2800" b="1" i="0">
                <a:solidFill>
                  <a:srgbClr val="000099"/>
                </a:solidFill>
                <a:ea typeface="楷体" pitchFamily="49" charset="-122"/>
              </a:rPr>
              <a:t>意境深邃</a:t>
            </a:r>
            <a:endParaRPr lang="zh-CN" altLang="en-US" sz="2800" b="1" i="0">
              <a:solidFill>
                <a:srgbClr val="000099"/>
              </a:solidFill>
              <a:ea typeface="楷体" pitchFamily="49" charset="-122"/>
            </a:endParaRPr>
          </a:p>
          <a:p>
            <a:pPr>
              <a:spcBef>
                <a:spcPct val="50000"/>
              </a:spcBef>
            </a:pPr>
            <a:r>
              <a:rPr lang="zh-CN" altLang="en-US" sz="2800" b="1" i="0">
                <a:solidFill>
                  <a:srgbClr val="000099"/>
                </a:solidFill>
                <a:ea typeface="楷体" pitchFamily="49" charset="-122"/>
              </a:rPr>
              <a:t>语言优美</a:t>
            </a:r>
            <a:endParaRPr lang="zh-CN" altLang="en-US" sz="2800" b="1" i="0">
              <a:solidFill>
                <a:srgbClr val="000099"/>
              </a:solidFill>
              <a:ea typeface="楷体" pitchFamily="49" charset="-122"/>
            </a:endParaRPr>
          </a:p>
        </p:txBody>
      </p:sp>
      <p:sp>
        <p:nvSpPr>
          <p:cNvPr id="77828" name="Text Box 7"/>
          <p:cNvSpPr txBox="1">
            <a:spLocks noChangeArrowheads="1"/>
          </p:cNvSpPr>
          <p:nvPr/>
        </p:nvSpPr>
        <p:spPr bwMode="auto">
          <a:xfrm>
            <a:off x="6011863" y="260350"/>
            <a:ext cx="2881312"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ea typeface="仿宋" pitchFamily="49" charset="-122"/>
              </a:rPr>
              <a:t>①把握散文文体特征</a:t>
            </a:r>
            <a:endParaRPr lang="zh-CN" altLang="en-US" sz="2000" b="1" i="0">
              <a:solidFill>
                <a:srgbClr val="FFFF00"/>
              </a:solidFill>
              <a:ea typeface="仿宋" pitchFamily="49"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sp>
        <p:nvSpPr>
          <p:cNvPr id="3074" name="Rectangle 2"/>
          <p:cNvSpPr>
            <a:spLocks noGrp="1" noRot="1" noChangeArrowheads="1"/>
          </p:cNvSpPr>
          <p:nvPr>
            <p:ph idx="1"/>
          </p:nvPr>
        </p:nvSpPr>
        <p:spPr/>
        <p:txBody>
          <a:bodyPr/>
          <a:lstStyle/>
          <a:p>
            <a:pPr eaLnBrk="1" hangingPunct="1">
              <a:lnSpc>
                <a:spcPct val="80000"/>
              </a:lnSpc>
              <a:buFont typeface="Wingdings" panose="05000000000000000000" pitchFamily="2" charset="2"/>
              <a:buNone/>
            </a:pPr>
            <a:r>
              <a:rPr lang="en-US" altLang="zh-CN" sz="2000" b="1" dirty="0" smtClean="0">
                <a:solidFill>
                  <a:srgbClr val="000000"/>
                </a:solidFill>
                <a:latin typeface="楷体" pitchFamily="49" charset="-122"/>
                <a:ea typeface="楷体" pitchFamily="49" charset="-122"/>
              </a:rPr>
              <a:t>Ⅰ.</a:t>
            </a:r>
            <a:r>
              <a:rPr lang="zh-CN" altLang="en-US" sz="2000" b="1" dirty="0" smtClean="0">
                <a:solidFill>
                  <a:srgbClr val="000000"/>
                </a:solidFill>
                <a:latin typeface="楷体" pitchFamily="49" charset="-122"/>
                <a:ea typeface="楷体" pitchFamily="49" charset="-122"/>
              </a:rPr>
              <a:t>考试形式及试卷结构</a:t>
            </a:r>
            <a:endParaRPr lang="zh-CN" altLang="en-US" sz="2000" b="1" dirty="0" smtClean="0">
              <a:solidFill>
                <a:srgbClr val="000000"/>
              </a:solidFill>
              <a:latin typeface="楷体" pitchFamily="49" charset="-122"/>
              <a:ea typeface="楷体" pitchFamily="49" charset="-122"/>
            </a:endParaRPr>
          </a:p>
          <a:p>
            <a:pPr eaLnBrk="1" hangingPunct="1">
              <a:lnSpc>
                <a:spcPct val="80000"/>
              </a:lnSpc>
            </a:pPr>
            <a:r>
              <a:rPr lang="zh-CN" altLang="en-US" sz="2000" b="1" dirty="0" smtClean="0">
                <a:solidFill>
                  <a:srgbClr val="000000"/>
                </a:solidFill>
                <a:latin typeface="楷体" pitchFamily="49" charset="-122"/>
                <a:ea typeface="楷体" pitchFamily="49" charset="-122"/>
              </a:rPr>
              <a:t>一、考试形式</a:t>
            </a:r>
            <a:endParaRPr lang="zh-CN" altLang="en-US" sz="2000" b="1" dirty="0" smtClean="0">
              <a:solidFill>
                <a:srgbClr val="000000"/>
              </a:solidFill>
              <a:latin typeface="楷体" pitchFamily="49" charset="-122"/>
              <a:ea typeface="楷体" pitchFamily="49" charset="-122"/>
            </a:endParaRPr>
          </a:p>
          <a:p>
            <a:pPr eaLnBrk="1" hangingPunct="1">
              <a:lnSpc>
                <a:spcPct val="80000"/>
              </a:lnSpc>
              <a:buFont typeface="Wingdings" panose="05000000000000000000" pitchFamily="2" charset="2"/>
              <a:buNone/>
            </a:pPr>
            <a:r>
              <a:rPr lang="zh-CN" altLang="en-US" sz="2000" b="1" dirty="0" smtClean="0">
                <a:solidFill>
                  <a:srgbClr val="000000"/>
                </a:solidFill>
                <a:latin typeface="楷体" pitchFamily="49" charset="-122"/>
                <a:ea typeface="楷体" pitchFamily="49" charset="-122"/>
              </a:rPr>
              <a:t>       考试采用闭卷、笔试形式。试卷满分</a:t>
            </a:r>
            <a:r>
              <a:rPr lang="en-US" altLang="zh-CN" sz="2000" b="1" dirty="0" smtClean="0">
                <a:solidFill>
                  <a:srgbClr val="000000"/>
                </a:solidFill>
                <a:latin typeface="楷体" pitchFamily="49" charset="-122"/>
                <a:ea typeface="楷体" pitchFamily="49" charset="-122"/>
              </a:rPr>
              <a:t>150</a:t>
            </a:r>
            <a:r>
              <a:rPr lang="zh-CN" altLang="en-US" sz="2000" b="1" dirty="0" smtClean="0">
                <a:solidFill>
                  <a:srgbClr val="000000"/>
                </a:solidFill>
                <a:latin typeface="楷体" pitchFamily="49" charset="-122"/>
                <a:ea typeface="楷体" pitchFamily="49" charset="-122"/>
              </a:rPr>
              <a:t>分，考试时间</a:t>
            </a:r>
            <a:r>
              <a:rPr lang="en-US" altLang="zh-CN" sz="2000" b="1" dirty="0" smtClean="0">
                <a:solidFill>
                  <a:srgbClr val="000000"/>
                </a:solidFill>
                <a:latin typeface="楷体" pitchFamily="49" charset="-122"/>
                <a:ea typeface="楷体" pitchFamily="49" charset="-122"/>
              </a:rPr>
              <a:t>150</a:t>
            </a:r>
            <a:r>
              <a:rPr lang="zh-CN" altLang="en-US" sz="2000" b="1" dirty="0" smtClean="0">
                <a:solidFill>
                  <a:srgbClr val="000000"/>
                </a:solidFill>
                <a:latin typeface="楷体" pitchFamily="49" charset="-122"/>
                <a:ea typeface="楷体" pitchFamily="49" charset="-122"/>
              </a:rPr>
              <a:t>分钟。</a:t>
            </a:r>
            <a:endParaRPr lang="zh-CN" altLang="en-US" sz="2000" b="1" dirty="0" smtClean="0">
              <a:solidFill>
                <a:srgbClr val="000000"/>
              </a:solidFill>
              <a:latin typeface="楷体" pitchFamily="49" charset="-122"/>
              <a:ea typeface="楷体" pitchFamily="49" charset="-122"/>
            </a:endParaRPr>
          </a:p>
          <a:p>
            <a:pPr eaLnBrk="1" hangingPunct="1">
              <a:lnSpc>
                <a:spcPct val="80000"/>
              </a:lnSpc>
            </a:pPr>
            <a:r>
              <a:rPr lang="zh-CN" altLang="en-US" sz="2000" b="1" dirty="0" smtClean="0">
                <a:solidFill>
                  <a:srgbClr val="000000"/>
                </a:solidFill>
                <a:latin typeface="楷体" pitchFamily="49" charset="-122"/>
                <a:ea typeface="楷体" pitchFamily="49" charset="-122"/>
              </a:rPr>
              <a:t>二、题型</a:t>
            </a:r>
            <a:endParaRPr lang="zh-CN" altLang="en-US" sz="2000" b="1" dirty="0" smtClean="0">
              <a:solidFill>
                <a:srgbClr val="000000"/>
              </a:solidFill>
              <a:latin typeface="楷体" pitchFamily="49" charset="-122"/>
              <a:ea typeface="楷体" pitchFamily="49" charset="-122"/>
            </a:endParaRPr>
          </a:p>
          <a:p>
            <a:pPr eaLnBrk="1" hangingPunct="1">
              <a:lnSpc>
                <a:spcPct val="80000"/>
              </a:lnSpc>
              <a:buFont typeface="Wingdings" panose="05000000000000000000" pitchFamily="2" charset="2"/>
              <a:buNone/>
            </a:pPr>
            <a:r>
              <a:rPr lang="zh-CN" altLang="en-US" sz="2000" b="1" dirty="0" smtClean="0">
                <a:solidFill>
                  <a:srgbClr val="000000"/>
                </a:solidFill>
                <a:latin typeface="楷体" pitchFamily="49" charset="-122"/>
                <a:ea typeface="楷体" pitchFamily="49" charset="-122"/>
              </a:rPr>
              <a:t>       试卷包括单项选择题、填空题、古文断句题、古文翻译题、简答题、论述题、写作题等。</a:t>
            </a:r>
            <a:endParaRPr lang="zh-CN" altLang="en-US" sz="2000" b="1" dirty="0" smtClean="0">
              <a:solidFill>
                <a:srgbClr val="000000"/>
              </a:solidFill>
              <a:latin typeface="楷体" pitchFamily="49" charset="-122"/>
              <a:ea typeface="楷体" pitchFamily="49" charset="-122"/>
            </a:endParaRPr>
          </a:p>
          <a:p>
            <a:pPr eaLnBrk="1" hangingPunct="1">
              <a:lnSpc>
                <a:spcPct val="80000"/>
              </a:lnSpc>
            </a:pPr>
            <a:r>
              <a:rPr lang="zh-CN" altLang="en-US" sz="2000" b="1" dirty="0" smtClean="0">
                <a:solidFill>
                  <a:srgbClr val="000000"/>
                </a:solidFill>
                <a:latin typeface="楷体" pitchFamily="49" charset="-122"/>
                <a:ea typeface="楷体" pitchFamily="49" charset="-122"/>
              </a:rPr>
              <a:t>三、试卷结构</a:t>
            </a:r>
            <a:endParaRPr lang="zh-CN" altLang="en-US" sz="2000" b="1" dirty="0" smtClean="0">
              <a:solidFill>
                <a:srgbClr val="000000"/>
              </a:solidFill>
              <a:latin typeface="楷体" pitchFamily="49" charset="-122"/>
              <a:ea typeface="楷体" pitchFamily="49" charset="-122"/>
            </a:endParaRPr>
          </a:p>
          <a:p>
            <a:pPr eaLnBrk="1" hangingPunct="1">
              <a:lnSpc>
                <a:spcPct val="80000"/>
              </a:lnSpc>
              <a:buFont typeface="Wingdings" panose="05000000000000000000" pitchFamily="2" charset="2"/>
              <a:buNone/>
            </a:pPr>
            <a:r>
              <a:rPr lang="zh-CN" altLang="en-US" sz="2000" b="1" dirty="0" smtClean="0">
                <a:solidFill>
                  <a:srgbClr val="000000"/>
                </a:solidFill>
                <a:latin typeface="楷体" pitchFamily="49" charset="-122"/>
                <a:ea typeface="楷体" pitchFamily="49" charset="-122"/>
              </a:rPr>
              <a:t>       试卷分为阅读题和表达题两部分。阅读题</a:t>
            </a:r>
            <a:r>
              <a:rPr lang="en-US" altLang="zh-CN" sz="2000" b="1" dirty="0" smtClean="0">
                <a:solidFill>
                  <a:srgbClr val="000000"/>
                </a:solidFill>
                <a:latin typeface="楷体" pitchFamily="49" charset="-122"/>
                <a:ea typeface="楷体" pitchFamily="49" charset="-122"/>
              </a:rPr>
              <a:t>70</a:t>
            </a:r>
            <a:r>
              <a:rPr lang="zh-CN" altLang="en-US" sz="2000" b="1" dirty="0" smtClean="0">
                <a:solidFill>
                  <a:srgbClr val="000000"/>
                </a:solidFill>
                <a:latin typeface="楷体" pitchFamily="49" charset="-122"/>
                <a:ea typeface="楷体" pitchFamily="49" charset="-122"/>
              </a:rPr>
              <a:t>分，分为两类</a:t>
            </a:r>
            <a:r>
              <a:rPr lang="en-US" altLang="zh-CN" sz="2000" b="1" dirty="0" smtClean="0">
                <a:solidFill>
                  <a:srgbClr val="000000"/>
                </a:solidFill>
                <a:latin typeface="楷体" pitchFamily="49" charset="-122"/>
                <a:ea typeface="楷体" pitchFamily="49" charset="-122"/>
              </a:rPr>
              <a:t>:</a:t>
            </a:r>
            <a:r>
              <a:rPr lang="zh-CN" altLang="en-US" sz="2000" b="1" dirty="0" smtClean="0">
                <a:solidFill>
                  <a:srgbClr val="000000"/>
                </a:solidFill>
                <a:latin typeface="楷体" pitchFamily="49" charset="-122"/>
                <a:ea typeface="楷体" pitchFamily="49" charset="-122"/>
              </a:rPr>
              <a:t>现代文阅读</a:t>
            </a:r>
            <a:r>
              <a:rPr lang="en-US" altLang="zh-CN" sz="2000" b="1" dirty="0" smtClean="0">
                <a:solidFill>
                  <a:srgbClr val="000000"/>
                </a:solidFill>
                <a:latin typeface="楷体" pitchFamily="49" charset="-122"/>
                <a:ea typeface="楷体" pitchFamily="49" charset="-122"/>
              </a:rPr>
              <a:t>35</a:t>
            </a:r>
            <a:r>
              <a:rPr lang="zh-CN" altLang="en-US" sz="2000" b="1" dirty="0" smtClean="0">
                <a:solidFill>
                  <a:srgbClr val="000000"/>
                </a:solidFill>
                <a:latin typeface="楷体" pitchFamily="49" charset="-122"/>
                <a:ea typeface="楷体" pitchFamily="49" charset="-122"/>
              </a:rPr>
              <a:t>分，古代诗文阅读</a:t>
            </a:r>
            <a:r>
              <a:rPr lang="en-US" altLang="zh-CN" sz="2000" b="1" dirty="0" smtClean="0">
                <a:solidFill>
                  <a:srgbClr val="000000"/>
                </a:solidFill>
                <a:latin typeface="楷体" pitchFamily="49" charset="-122"/>
                <a:ea typeface="楷体" pitchFamily="49" charset="-122"/>
              </a:rPr>
              <a:t>35</a:t>
            </a:r>
            <a:r>
              <a:rPr lang="zh-CN" altLang="en-US" sz="2000" b="1" dirty="0" smtClean="0">
                <a:solidFill>
                  <a:srgbClr val="000000"/>
                </a:solidFill>
                <a:latin typeface="楷体" pitchFamily="49" charset="-122"/>
                <a:ea typeface="楷体" pitchFamily="49" charset="-122"/>
              </a:rPr>
              <a:t>分。表达题</a:t>
            </a:r>
            <a:r>
              <a:rPr lang="en-US" altLang="zh-CN" sz="2000" b="1" dirty="0" smtClean="0">
                <a:solidFill>
                  <a:srgbClr val="000000"/>
                </a:solidFill>
                <a:latin typeface="楷体" pitchFamily="49" charset="-122"/>
                <a:ea typeface="楷体" pitchFamily="49" charset="-122"/>
              </a:rPr>
              <a:t>80</a:t>
            </a:r>
            <a:r>
              <a:rPr lang="zh-CN" altLang="en-US" sz="2000" b="1" dirty="0" smtClean="0">
                <a:solidFill>
                  <a:srgbClr val="000000"/>
                </a:solidFill>
                <a:latin typeface="楷体" pitchFamily="49" charset="-122"/>
                <a:ea typeface="楷体" pitchFamily="49" charset="-122"/>
              </a:rPr>
              <a:t>分，分为两类</a:t>
            </a:r>
            <a:r>
              <a:rPr lang="en-US" altLang="zh-CN" sz="2000" b="1" dirty="0" smtClean="0">
                <a:solidFill>
                  <a:srgbClr val="000000"/>
                </a:solidFill>
                <a:latin typeface="楷体" pitchFamily="49" charset="-122"/>
                <a:ea typeface="楷体" pitchFamily="49" charset="-122"/>
              </a:rPr>
              <a:t>:</a:t>
            </a:r>
            <a:r>
              <a:rPr lang="zh-CN" altLang="en-US" sz="2000" b="1" dirty="0" smtClean="0">
                <a:solidFill>
                  <a:srgbClr val="000000"/>
                </a:solidFill>
                <a:latin typeface="楷体" pitchFamily="49" charset="-122"/>
                <a:ea typeface="楷体" pitchFamily="49" charset="-122"/>
              </a:rPr>
              <a:t>语言文字运用</a:t>
            </a:r>
            <a:r>
              <a:rPr lang="en-US" altLang="zh-CN" sz="2000" b="1" dirty="0" smtClean="0">
                <a:solidFill>
                  <a:srgbClr val="000000"/>
                </a:solidFill>
                <a:latin typeface="楷体" pitchFamily="49" charset="-122"/>
                <a:ea typeface="楷体" pitchFamily="49" charset="-122"/>
              </a:rPr>
              <a:t>20</a:t>
            </a:r>
            <a:r>
              <a:rPr lang="zh-CN" altLang="en-US" sz="2000" b="1" dirty="0" smtClean="0">
                <a:solidFill>
                  <a:srgbClr val="000000"/>
                </a:solidFill>
                <a:latin typeface="楷体" pitchFamily="49" charset="-122"/>
                <a:ea typeface="楷体" pitchFamily="49" charset="-122"/>
              </a:rPr>
              <a:t>分，写作</a:t>
            </a:r>
            <a:r>
              <a:rPr lang="en-US" altLang="zh-CN" sz="2000" b="1" dirty="0" smtClean="0">
                <a:solidFill>
                  <a:srgbClr val="000000"/>
                </a:solidFill>
                <a:latin typeface="楷体" pitchFamily="49" charset="-122"/>
                <a:ea typeface="楷体" pitchFamily="49" charset="-122"/>
              </a:rPr>
              <a:t>60</a:t>
            </a:r>
            <a:r>
              <a:rPr lang="zh-CN" altLang="en-US" sz="2000" b="1" dirty="0" smtClean="0">
                <a:solidFill>
                  <a:srgbClr val="000000"/>
                </a:solidFill>
                <a:latin typeface="楷体" pitchFamily="49" charset="-122"/>
                <a:ea typeface="楷体" pitchFamily="49" charset="-122"/>
              </a:rPr>
              <a:t>分。</a:t>
            </a:r>
            <a:endParaRPr lang="zh-CN" altLang="en-US" sz="2000" b="1" dirty="0" smtClean="0">
              <a:solidFill>
                <a:srgbClr val="000000"/>
              </a:solidFill>
              <a:latin typeface="楷体" pitchFamily="49" charset="-122"/>
              <a:ea typeface="楷体" pitchFamily="49" charset="-122"/>
            </a:endParaRPr>
          </a:p>
          <a:p>
            <a:pPr eaLnBrk="1" hangingPunct="1">
              <a:lnSpc>
                <a:spcPct val="80000"/>
              </a:lnSpc>
              <a:buFont typeface="Wingdings" panose="05000000000000000000" pitchFamily="2" charset="2"/>
              <a:buNone/>
            </a:pPr>
            <a:r>
              <a:rPr lang="zh-CN" altLang="en-US" sz="2000" b="1" dirty="0" smtClean="0">
                <a:solidFill>
                  <a:srgbClr val="000000"/>
                </a:solidFill>
                <a:latin typeface="楷体" pitchFamily="49" charset="-122"/>
                <a:ea typeface="楷体" pitchFamily="49" charset="-122"/>
              </a:rPr>
              <a:t>       阅读题分为现代文阅读和古代诗文阅读。现代文阅读包括：论述类文本阅读，</a:t>
            </a:r>
            <a:r>
              <a:rPr lang="en-US" altLang="zh-CN" sz="2000" b="1" dirty="0" smtClean="0">
                <a:solidFill>
                  <a:srgbClr val="000000"/>
                </a:solidFill>
                <a:latin typeface="楷体" pitchFamily="49" charset="-122"/>
                <a:ea typeface="楷体" pitchFamily="49" charset="-122"/>
              </a:rPr>
              <a:t>3</a:t>
            </a:r>
            <a:r>
              <a:rPr lang="zh-CN" altLang="en-US" sz="2000" b="1" dirty="0" smtClean="0">
                <a:solidFill>
                  <a:srgbClr val="000000"/>
                </a:solidFill>
                <a:latin typeface="楷体" pitchFamily="49" charset="-122"/>
                <a:ea typeface="楷体" pitchFamily="49" charset="-122"/>
              </a:rPr>
              <a:t>题</a:t>
            </a:r>
            <a:r>
              <a:rPr lang="en-US" altLang="zh-CN" sz="2000" b="1" dirty="0" smtClean="0">
                <a:solidFill>
                  <a:srgbClr val="000000"/>
                </a:solidFill>
                <a:latin typeface="楷体" pitchFamily="49" charset="-122"/>
                <a:ea typeface="楷体" pitchFamily="49" charset="-122"/>
              </a:rPr>
              <a:t>9</a:t>
            </a:r>
            <a:r>
              <a:rPr lang="zh-CN" altLang="en-US" sz="2000" b="1" dirty="0" smtClean="0">
                <a:solidFill>
                  <a:srgbClr val="000000"/>
                </a:solidFill>
                <a:latin typeface="楷体" pitchFamily="49" charset="-122"/>
                <a:ea typeface="楷体" pitchFamily="49" charset="-122"/>
              </a:rPr>
              <a:t>分；实用类文本阅读，</a:t>
            </a:r>
            <a:r>
              <a:rPr lang="en-US" altLang="zh-CN" sz="2000" b="1" dirty="0" smtClean="0">
                <a:solidFill>
                  <a:srgbClr val="000000"/>
                </a:solidFill>
                <a:latin typeface="楷体" pitchFamily="49" charset="-122"/>
                <a:ea typeface="楷体" pitchFamily="49" charset="-122"/>
              </a:rPr>
              <a:t>3</a:t>
            </a:r>
            <a:r>
              <a:rPr lang="zh-CN" altLang="en-US" sz="2000" b="1" dirty="0" smtClean="0">
                <a:solidFill>
                  <a:srgbClr val="000000"/>
                </a:solidFill>
                <a:latin typeface="楷体" pitchFamily="49" charset="-122"/>
                <a:ea typeface="楷体" pitchFamily="49" charset="-122"/>
              </a:rPr>
              <a:t>题</a:t>
            </a:r>
            <a:r>
              <a:rPr lang="en-US" altLang="zh-CN" sz="2000" b="1" dirty="0" smtClean="0">
                <a:solidFill>
                  <a:srgbClr val="000000"/>
                </a:solidFill>
                <a:latin typeface="楷体" pitchFamily="49" charset="-122"/>
                <a:ea typeface="楷体" pitchFamily="49" charset="-122"/>
              </a:rPr>
              <a:t>12</a:t>
            </a:r>
            <a:r>
              <a:rPr lang="zh-CN" altLang="en-US" sz="2000" b="1" dirty="0" smtClean="0">
                <a:solidFill>
                  <a:srgbClr val="000000"/>
                </a:solidFill>
                <a:latin typeface="楷体" pitchFamily="49" charset="-122"/>
                <a:ea typeface="楷体" pitchFamily="49" charset="-122"/>
              </a:rPr>
              <a:t>分；文学类文本阅读，</a:t>
            </a:r>
            <a:r>
              <a:rPr lang="en-US" altLang="zh-CN" sz="2000" b="1" dirty="0" smtClean="0">
                <a:solidFill>
                  <a:srgbClr val="000000"/>
                </a:solidFill>
                <a:latin typeface="楷体" pitchFamily="49" charset="-122"/>
                <a:ea typeface="楷体" pitchFamily="49" charset="-122"/>
              </a:rPr>
              <a:t>3</a:t>
            </a:r>
            <a:r>
              <a:rPr lang="zh-CN" altLang="en-US" sz="2000" b="1" dirty="0" smtClean="0">
                <a:solidFill>
                  <a:srgbClr val="000000"/>
                </a:solidFill>
                <a:latin typeface="楷体" pitchFamily="49" charset="-122"/>
                <a:ea typeface="楷体" pitchFamily="49" charset="-122"/>
              </a:rPr>
              <a:t>题</a:t>
            </a:r>
            <a:r>
              <a:rPr lang="en-US" altLang="zh-CN" sz="2000" b="1" dirty="0" smtClean="0">
                <a:solidFill>
                  <a:srgbClr val="000000"/>
                </a:solidFill>
                <a:latin typeface="楷体" pitchFamily="49" charset="-122"/>
                <a:ea typeface="楷体" pitchFamily="49" charset="-122"/>
              </a:rPr>
              <a:t>15</a:t>
            </a:r>
            <a:r>
              <a:rPr lang="zh-CN" altLang="en-US" sz="2000" b="1" dirty="0" smtClean="0">
                <a:solidFill>
                  <a:srgbClr val="000000"/>
                </a:solidFill>
                <a:latin typeface="楷体" pitchFamily="49" charset="-122"/>
                <a:ea typeface="楷体" pitchFamily="49" charset="-122"/>
              </a:rPr>
              <a:t>分。古代诗文阅读包括：文言文阅读，</a:t>
            </a:r>
            <a:r>
              <a:rPr lang="en-US" altLang="zh-CN" sz="2000" b="1" dirty="0" smtClean="0">
                <a:solidFill>
                  <a:srgbClr val="000000"/>
                </a:solidFill>
                <a:latin typeface="楷体" pitchFamily="49" charset="-122"/>
                <a:ea typeface="楷体" pitchFamily="49" charset="-122"/>
              </a:rPr>
              <a:t>4</a:t>
            </a:r>
            <a:r>
              <a:rPr lang="zh-CN" altLang="en-US" sz="2000" b="1" dirty="0" smtClean="0">
                <a:solidFill>
                  <a:srgbClr val="000000"/>
                </a:solidFill>
                <a:latin typeface="楷体" pitchFamily="49" charset="-122"/>
                <a:ea typeface="楷体" pitchFamily="49" charset="-122"/>
              </a:rPr>
              <a:t>题</a:t>
            </a:r>
            <a:r>
              <a:rPr lang="en-US" altLang="zh-CN" sz="2000" b="1" dirty="0" smtClean="0">
                <a:solidFill>
                  <a:srgbClr val="000000"/>
                </a:solidFill>
                <a:latin typeface="楷体" pitchFamily="49" charset="-122"/>
                <a:ea typeface="楷体" pitchFamily="49" charset="-122"/>
              </a:rPr>
              <a:t>19</a:t>
            </a:r>
            <a:r>
              <a:rPr lang="zh-CN" altLang="en-US" sz="2000" b="1" dirty="0" smtClean="0">
                <a:solidFill>
                  <a:srgbClr val="000000"/>
                </a:solidFill>
                <a:latin typeface="楷体" pitchFamily="49" charset="-122"/>
                <a:ea typeface="楷体" pitchFamily="49" charset="-122"/>
              </a:rPr>
              <a:t>分；古代诗歌鉴赏，</a:t>
            </a:r>
            <a:r>
              <a:rPr lang="en-US" altLang="zh-CN" sz="2000" b="1" dirty="0" smtClean="0">
                <a:solidFill>
                  <a:srgbClr val="000000"/>
                </a:solidFill>
                <a:latin typeface="楷体" pitchFamily="49" charset="-122"/>
                <a:ea typeface="楷体" pitchFamily="49" charset="-122"/>
              </a:rPr>
              <a:t>2</a:t>
            </a:r>
            <a:r>
              <a:rPr lang="zh-CN" altLang="en-US" sz="2000" b="1" dirty="0" smtClean="0">
                <a:solidFill>
                  <a:srgbClr val="000000"/>
                </a:solidFill>
                <a:latin typeface="楷体" pitchFamily="49" charset="-122"/>
                <a:ea typeface="楷体" pitchFamily="49" charset="-122"/>
              </a:rPr>
              <a:t>题</a:t>
            </a:r>
            <a:r>
              <a:rPr lang="en-US" altLang="zh-CN" sz="2000" b="1" dirty="0" smtClean="0">
                <a:solidFill>
                  <a:srgbClr val="000000"/>
                </a:solidFill>
                <a:latin typeface="楷体" pitchFamily="49" charset="-122"/>
                <a:ea typeface="楷体" pitchFamily="49" charset="-122"/>
              </a:rPr>
              <a:t>9</a:t>
            </a:r>
            <a:r>
              <a:rPr lang="zh-CN" altLang="en-US" sz="2000" b="1" dirty="0" smtClean="0">
                <a:solidFill>
                  <a:srgbClr val="000000"/>
                </a:solidFill>
                <a:latin typeface="楷体" pitchFamily="49" charset="-122"/>
                <a:ea typeface="楷体" pitchFamily="49" charset="-122"/>
              </a:rPr>
              <a:t>分；名句名篇默写，</a:t>
            </a:r>
            <a:r>
              <a:rPr lang="en-US" altLang="zh-CN" sz="2000" b="1" dirty="0" smtClean="0">
                <a:solidFill>
                  <a:srgbClr val="000000"/>
                </a:solidFill>
                <a:latin typeface="楷体" pitchFamily="49" charset="-122"/>
                <a:ea typeface="楷体" pitchFamily="49" charset="-122"/>
              </a:rPr>
              <a:t>1</a:t>
            </a:r>
            <a:r>
              <a:rPr lang="zh-CN" altLang="en-US" sz="2000" b="1" dirty="0" smtClean="0">
                <a:solidFill>
                  <a:srgbClr val="000000"/>
                </a:solidFill>
                <a:latin typeface="楷体" pitchFamily="49" charset="-122"/>
                <a:ea typeface="楷体" pitchFamily="49" charset="-122"/>
              </a:rPr>
              <a:t>题</a:t>
            </a:r>
            <a:r>
              <a:rPr lang="en-US" altLang="zh-CN" sz="2000" b="1" dirty="0" smtClean="0">
                <a:solidFill>
                  <a:srgbClr val="000000"/>
                </a:solidFill>
                <a:latin typeface="楷体" pitchFamily="49" charset="-122"/>
                <a:ea typeface="楷体" pitchFamily="49" charset="-122"/>
              </a:rPr>
              <a:t>6</a:t>
            </a:r>
            <a:r>
              <a:rPr lang="zh-CN" altLang="en-US" sz="2000" b="1" dirty="0" smtClean="0">
                <a:solidFill>
                  <a:srgbClr val="000000"/>
                </a:solidFill>
                <a:latin typeface="楷体" pitchFamily="49" charset="-122"/>
                <a:ea typeface="楷体" pitchFamily="49" charset="-122"/>
              </a:rPr>
              <a:t>分。</a:t>
            </a:r>
            <a:endParaRPr lang="zh-CN" altLang="en-US" sz="2000" b="1" dirty="0" smtClean="0">
              <a:solidFill>
                <a:srgbClr val="000000"/>
              </a:solidFill>
              <a:latin typeface="楷体" pitchFamily="49" charset="-122"/>
              <a:ea typeface="楷体" pitchFamily="49" charset="-122"/>
            </a:endParaRPr>
          </a:p>
          <a:p>
            <a:pPr eaLnBrk="1" hangingPunct="1">
              <a:lnSpc>
                <a:spcPct val="80000"/>
              </a:lnSpc>
              <a:buFont typeface="Wingdings" panose="05000000000000000000" pitchFamily="2" charset="2"/>
              <a:buNone/>
            </a:pPr>
            <a:r>
              <a:rPr lang="zh-CN" altLang="en-US" sz="2000" b="1" dirty="0" smtClean="0">
                <a:solidFill>
                  <a:srgbClr val="000000"/>
                </a:solidFill>
                <a:latin typeface="楷体" pitchFamily="49" charset="-122"/>
                <a:ea typeface="楷体" pitchFamily="49" charset="-122"/>
              </a:rPr>
              <a:t>      表达题分为语言文字运用和写作。语言文字运用，</a:t>
            </a:r>
            <a:r>
              <a:rPr lang="en-US" altLang="zh-CN" sz="2000" b="1" dirty="0" smtClean="0">
                <a:solidFill>
                  <a:srgbClr val="000000"/>
                </a:solidFill>
                <a:latin typeface="楷体" pitchFamily="49" charset="-122"/>
                <a:ea typeface="楷体" pitchFamily="49" charset="-122"/>
              </a:rPr>
              <a:t>5</a:t>
            </a:r>
            <a:r>
              <a:rPr lang="zh-CN" altLang="en-US" sz="2000" b="1" dirty="0" smtClean="0">
                <a:solidFill>
                  <a:srgbClr val="000000"/>
                </a:solidFill>
                <a:latin typeface="楷体" pitchFamily="49" charset="-122"/>
                <a:ea typeface="楷体" pitchFamily="49" charset="-122"/>
              </a:rPr>
              <a:t>题</a:t>
            </a:r>
            <a:r>
              <a:rPr lang="en-US" altLang="zh-CN" sz="2000" b="1" dirty="0" smtClean="0">
                <a:solidFill>
                  <a:srgbClr val="000000"/>
                </a:solidFill>
                <a:latin typeface="楷体" pitchFamily="49" charset="-122"/>
                <a:ea typeface="楷体" pitchFamily="49" charset="-122"/>
              </a:rPr>
              <a:t>20</a:t>
            </a:r>
            <a:r>
              <a:rPr lang="zh-CN" altLang="en-US" sz="2000" b="1" dirty="0" smtClean="0">
                <a:solidFill>
                  <a:srgbClr val="000000"/>
                </a:solidFill>
                <a:latin typeface="楷体" pitchFamily="49" charset="-122"/>
                <a:ea typeface="楷体" pitchFamily="49" charset="-122"/>
              </a:rPr>
              <a:t>分；写作，</a:t>
            </a:r>
            <a:r>
              <a:rPr lang="en-US" altLang="zh-CN" sz="2000" b="1" dirty="0" smtClean="0">
                <a:solidFill>
                  <a:srgbClr val="000000"/>
                </a:solidFill>
                <a:latin typeface="楷体" pitchFamily="49" charset="-122"/>
                <a:ea typeface="楷体" pitchFamily="49" charset="-122"/>
              </a:rPr>
              <a:t>1</a:t>
            </a:r>
            <a:r>
              <a:rPr lang="zh-CN" altLang="en-US" sz="2000" b="1" dirty="0" smtClean="0">
                <a:solidFill>
                  <a:srgbClr val="000000"/>
                </a:solidFill>
                <a:latin typeface="楷体" pitchFamily="49" charset="-122"/>
                <a:ea typeface="楷体" pitchFamily="49" charset="-122"/>
              </a:rPr>
              <a:t>题</a:t>
            </a:r>
            <a:r>
              <a:rPr lang="en-US" altLang="zh-CN" sz="2000" b="1" dirty="0" smtClean="0">
                <a:solidFill>
                  <a:srgbClr val="000000"/>
                </a:solidFill>
                <a:latin typeface="楷体" pitchFamily="49" charset="-122"/>
                <a:ea typeface="楷体" pitchFamily="49" charset="-122"/>
              </a:rPr>
              <a:t>60</a:t>
            </a:r>
            <a:r>
              <a:rPr lang="zh-CN" altLang="en-US" sz="2000" b="1" dirty="0" smtClean="0">
                <a:solidFill>
                  <a:srgbClr val="000000"/>
                </a:solidFill>
                <a:latin typeface="楷体" pitchFamily="49" charset="-122"/>
                <a:ea typeface="楷体" pitchFamily="49" charset="-122"/>
              </a:rPr>
              <a:t>分。</a:t>
            </a:r>
            <a:endParaRPr lang="zh-CN" altLang="en-US" sz="2000" b="1" dirty="0" smtClean="0">
              <a:solidFill>
                <a:srgbClr val="000000"/>
              </a:solidFill>
              <a:latin typeface="楷体" pitchFamily="49" charset="-122"/>
              <a:ea typeface="楷体" pitchFamily="49" charset="-122"/>
            </a:endParaRPr>
          </a:p>
          <a:p>
            <a:pPr eaLnBrk="1" hangingPunct="1">
              <a:lnSpc>
                <a:spcPct val="80000"/>
              </a:lnSpc>
              <a:buFont typeface="Wingdings" panose="05000000000000000000" pitchFamily="2" charset="2"/>
              <a:buNone/>
            </a:pPr>
            <a:r>
              <a:rPr lang="zh-CN" altLang="en-US" sz="2000" b="1" dirty="0" smtClean="0">
                <a:solidFill>
                  <a:srgbClr val="000000"/>
                </a:solidFill>
                <a:latin typeface="楷体" pitchFamily="49" charset="-122"/>
                <a:ea typeface="楷体" pitchFamily="49" charset="-122"/>
              </a:rPr>
              <a:t>      全卷共</a:t>
            </a:r>
            <a:r>
              <a:rPr lang="en-US" altLang="zh-CN" sz="2000" b="1" dirty="0" smtClean="0">
                <a:solidFill>
                  <a:srgbClr val="000000"/>
                </a:solidFill>
                <a:latin typeface="楷体" pitchFamily="49" charset="-122"/>
                <a:ea typeface="楷体" pitchFamily="49" charset="-122"/>
              </a:rPr>
              <a:t>22</a:t>
            </a:r>
            <a:r>
              <a:rPr lang="zh-CN" altLang="en-US" sz="2000" b="1" dirty="0" smtClean="0">
                <a:solidFill>
                  <a:srgbClr val="000000"/>
                </a:solidFill>
                <a:latin typeface="楷体" pitchFamily="49" charset="-122"/>
                <a:ea typeface="楷体" pitchFamily="49" charset="-122"/>
              </a:rPr>
              <a:t>题。</a:t>
            </a:r>
            <a:endParaRPr lang="zh-CN" altLang="en-US" sz="2000" b="1" dirty="0" smtClean="0">
              <a:solidFill>
                <a:srgbClr val="000000"/>
              </a:solidFill>
              <a:latin typeface="楷体" pitchFamily="49" charset="-122"/>
              <a:ea typeface="楷体" pitchFamily="49" charset="-122"/>
            </a:endParaRPr>
          </a:p>
        </p:txBody>
      </p:sp>
      <p:sp>
        <p:nvSpPr>
          <p:cNvPr id="3075" name="Rectangle 4"/>
          <p:cNvSpPr>
            <a:spLocks noChangeArrowheads="1"/>
          </p:cNvSpPr>
          <p:nvPr/>
        </p:nvSpPr>
        <p:spPr bwMode="auto">
          <a:xfrm>
            <a:off x="539750" y="260350"/>
            <a:ext cx="7848600" cy="1223963"/>
          </a:xfrm>
          <a:prstGeom prst="rect">
            <a:avLst/>
          </a:prstGeom>
          <a:solidFill>
            <a:srgbClr val="CCFFCC"/>
          </a:solidFill>
          <a:ln w="9525">
            <a:miter lim="800000"/>
          </a:ln>
          <a:scene3d>
            <a:camera prst="legacyObliqueBottomLeft"/>
            <a:lightRig rig="legacyFlat3" dir="t"/>
          </a:scene3d>
          <a:sp3d extrusionH="430200" prstMaterial="legacyMatte">
            <a:bevelT w="13500" h="13500" prst="angle"/>
            <a:bevelB w="13500" h="13500" prst="angle"/>
            <a:extrusionClr>
              <a:srgbClr val="008000"/>
            </a:extrusionClr>
          </a:sp3d>
        </p:spPr>
        <p:txBody>
          <a:bodyPr wrap="none" lIns="100939" tIns="50474" rIns="100939" bIns="50474" anchor="ctr">
            <a:flatTx/>
          </a:bodyPr>
          <a:lstStyle/>
          <a:p>
            <a:pPr algn="ctr" defTabSz="1012825">
              <a:lnSpc>
                <a:spcPct val="105000"/>
              </a:lnSpc>
              <a:spcBef>
                <a:spcPct val="20000"/>
              </a:spcBef>
              <a:buClr>
                <a:schemeClr val="hlink"/>
              </a:buClr>
              <a:buSzPct val="70000"/>
              <a:buFont typeface="Wingdings" panose="05000000000000000000" pitchFamily="2" charset="2"/>
              <a:buNone/>
            </a:pPr>
            <a:r>
              <a:rPr lang="en-US" altLang="zh-CN" sz="4200" b="1">
                <a:solidFill>
                  <a:srgbClr val="FF0000"/>
                </a:solidFill>
              </a:rPr>
              <a:t>2019</a:t>
            </a:r>
            <a:r>
              <a:rPr lang="zh-CN" altLang="en-US" sz="4200" b="1">
                <a:solidFill>
                  <a:srgbClr val="FF0000"/>
                </a:solidFill>
              </a:rPr>
              <a:t>届高考题型示例</a:t>
            </a:r>
            <a:endParaRPr lang="zh-CN" altLang="en-US" sz="4200" b="1">
              <a:solidFill>
                <a:srgbClr val="FF000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78849" name="Text Box 4"/>
          <p:cNvSpPr txBox="1">
            <a:spLocks noChangeArrowheads="1"/>
          </p:cNvSpPr>
          <p:nvPr/>
        </p:nvSpPr>
        <p:spPr bwMode="auto">
          <a:xfrm>
            <a:off x="250825" y="1341438"/>
            <a:ext cx="8208963" cy="3013075"/>
          </a:xfrm>
          <a:prstGeom prst="rect">
            <a:avLst/>
          </a:prstGeom>
          <a:noFill/>
          <a:ln w="9525">
            <a:noFill/>
            <a:miter lim="800000"/>
          </a:ln>
        </p:spPr>
        <p:txBody>
          <a:bodyPr>
            <a:spAutoFit/>
          </a:bodyPr>
          <a:lstStyle/>
          <a:p>
            <a:r>
              <a:rPr lang="en-US" altLang="zh-CN" sz="2400" b="1" i="0">
                <a:solidFill>
                  <a:srgbClr val="000099"/>
                </a:solidFill>
                <a:latin typeface="楷体" pitchFamily="49" charset="-122"/>
                <a:ea typeface="楷体" pitchFamily="49" charset="-122"/>
              </a:rPr>
              <a:t>2017</a:t>
            </a:r>
            <a:r>
              <a:rPr lang="zh-CN" altLang="en-US" sz="2400" b="1" i="0">
                <a:solidFill>
                  <a:srgbClr val="000099"/>
                </a:solidFill>
                <a:latin typeface="楷体" pitchFamily="49" charset="-122"/>
                <a:ea typeface="楷体" pitchFamily="49" charset="-122"/>
              </a:rPr>
              <a:t>年全国卷二</a:t>
            </a:r>
            <a:endParaRPr lang="zh-CN" altLang="en-US" sz="2400" b="1" i="0">
              <a:solidFill>
                <a:srgbClr val="000099"/>
              </a:solidFill>
              <a:latin typeface="楷体" pitchFamily="49" charset="-122"/>
              <a:ea typeface="楷体" pitchFamily="49" charset="-122"/>
            </a:endParaRPr>
          </a:p>
          <a:p>
            <a:r>
              <a:rPr lang="en-US" altLang="zh-CN" sz="2400" b="1" i="0">
                <a:latin typeface="楷体" pitchFamily="49" charset="-122"/>
                <a:ea typeface="楷体" pitchFamily="49" charset="-122"/>
              </a:rPr>
              <a:t>5</a:t>
            </a:r>
            <a:r>
              <a:rPr lang="zh-CN" altLang="en-US" sz="2400" b="1" i="0">
                <a:latin typeface="楷体" pitchFamily="49" charset="-122"/>
                <a:ea typeface="楷体" pitchFamily="49" charset="-122"/>
              </a:rPr>
              <a:t>．结合全文，说明文中“窗子”的含意。</a:t>
            </a:r>
            <a:r>
              <a:rPr lang="zh-CN" altLang="en-US" sz="2400" b="1" i="0">
                <a:solidFill>
                  <a:schemeClr val="accent1"/>
                </a:solidFill>
                <a:latin typeface="楷体" pitchFamily="49" charset="-122"/>
                <a:ea typeface="楷体" pitchFamily="49" charset="-122"/>
              </a:rPr>
              <a:t>（词语含意）</a:t>
            </a:r>
            <a:endParaRPr lang="zh-CN" altLang="en-US" sz="2400" b="1" i="0">
              <a:solidFill>
                <a:schemeClr val="accent1"/>
              </a:solidFill>
              <a:latin typeface="楷体" pitchFamily="49" charset="-122"/>
              <a:ea typeface="楷体" pitchFamily="49" charset="-122"/>
            </a:endParaRPr>
          </a:p>
          <a:p>
            <a:r>
              <a:rPr lang="en-US" altLang="zh-CN" sz="2400" b="1" i="0">
                <a:latin typeface="楷体" pitchFamily="49" charset="-122"/>
                <a:ea typeface="楷体" pitchFamily="49" charset="-122"/>
              </a:rPr>
              <a:t>6</a:t>
            </a:r>
            <a:r>
              <a:rPr lang="zh-CN" altLang="en-US" sz="2400" b="1" i="0">
                <a:latin typeface="楷体" pitchFamily="49" charset="-122"/>
                <a:ea typeface="楷体" pitchFamily="49" charset="-122"/>
              </a:rPr>
              <a:t>．作者交替使用“你”和“我”两个不同的人称，其中蕴涵着怎样的态度？请结合全文进行分析。</a:t>
            </a:r>
            <a:r>
              <a:rPr lang="zh-CN" altLang="en-US" sz="2400" b="1" i="0">
                <a:solidFill>
                  <a:schemeClr val="accent1"/>
                </a:solidFill>
                <a:latin typeface="楷体" pitchFamily="49" charset="-122"/>
                <a:ea typeface="楷体" pitchFamily="49" charset="-122"/>
              </a:rPr>
              <a:t>（手法、观点态度）</a:t>
            </a:r>
            <a:endParaRPr lang="zh-CN" altLang="en-US" sz="2400" b="1" i="0">
              <a:solidFill>
                <a:schemeClr val="accent1"/>
              </a:solidFill>
              <a:latin typeface="楷体" pitchFamily="49" charset="-122"/>
              <a:ea typeface="楷体" pitchFamily="49" charset="-122"/>
            </a:endParaRPr>
          </a:p>
          <a:p>
            <a:r>
              <a:rPr lang="en-US" altLang="zh-CN" sz="2400" b="1" i="0">
                <a:solidFill>
                  <a:srgbClr val="000099"/>
                </a:solidFill>
                <a:latin typeface="楷体" pitchFamily="49" charset="-122"/>
                <a:ea typeface="楷体" pitchFamily="49" charset="-122"/>
              </a:rPr>
              <a:t>2017</a:t>
            </a:r>
            <a:r>
              <a:rPr lang="zh-CN" altLang="en-US" sz="2400" b="1" i="0">
                <a:solidFill>
                  <a:srgbClr val="000099"/>
                </a:solidFill>
                <a:latin typeface="楷体" pitchFamily="49" charset="-122"/>
                <a:ea typeface="楷体" pitchFamily="49" charset="-122"/>
              </a:rPr>
              <a:t>年全国卷三</a:t>
            </a:r>
            <a:endParaRPr lang="zh-CN" altLang="en-US" sz="2400" b="1" i="0">
              <a:solidFill>
                <a:srgbClr val="000099"/>
              </a:solidFill>
              <a:latin typeface="楷体" pitchFamily="49" charset="-122"/>
              <a:ea typeface="楷体" pitchFamily="49" charset="-122"/>
            </a:endParaRPr>
          </a:p>
          <a:p>
            <a:r>
              <a:rPr lang="en-US" altLang="zh-CN" sz="2400" b="1" i="0">
                <a:latin typeface="楷体" pitchFamily="49" charset="-122"/>
                <a:ea typeface="楷体" pitchFamily="49" charset="-122"/>
              </a:rPr>
              <a:t>5.</a:t>
            </a:r>
            <a:r>
              <a:rPr lang="zh-CN" altLang="en-US" sz="2400" b="1" i="0">
                <a:latin typeface="楷体" pitchFamily="49" charset="-122"/>
                <a:ea typeface="楷体" pitchFamily="49" charset="-122"/>
              </a:rPr>
              <a:t>结合上下文，分析文中画横线的句子的含意。</a:t>
            </a:r>
            <a:r>
              <a:rPr lang="zh-CN" altLang="en-US" sz="2400" b="1" i="0">
                <a:solidFill>
                  <a:schemeClr val="accent1"/>
                </a:solidFill>
                <a:latin typeface="楷体" pitchFamily="49" charset="-122"/>
                <a:ea typeface="楷体" pitchFamily="49" charset="-122"/>
              </a:rPr>
              <a:t>（句子含意）</a:t>
            </a:r>
            <a:endParaRPr lang="zh-CN" altLang="en-US" sz="2400" b="1" i="0">
              <a:solidFill>
                <a:schemeClr val="accent1"/>
              </a:solidFill>
              <a:latin typeface="楷体" pitchFamily="49" charset="-122"/>
              <a:ea typeface="楷体" pitchFamily="49" charset="-122"/>
            </a:endParaRPr>
          </a:p>
          <a:p>
            <a:r>
              <a:rPr lang="en-US" altLang="zh-CN" sz="2400" b="1" i="0">
                <a:latin typeface="楷体" pitchFamily="49" charset="-122"/>
                <a:ea typeface="楷体" pitchFamily="49" charset="-122"/>
              </a:rPr>
              <a:t>6.</a:t>
            </a:r>
            <a:r>
              <a:rPr lang="zh-CN" altLang="en-US" sz="2400" b="1" i="0">
                <a:latin typeface="楷体" pitchFamily="49" charset="-122"/>
                <a:ea typeface="楷体" pitchFamily="49" charset="-122"/>
              </a:rPr>
              <a:t>本文的语言充满生活气息，请结合全文对此加以赏析。</a:t>
            </a:r>
            <a:endParaRPr lang="zh-CN" altLang="en-US" sz="2400" b="1" i="0">
              <a:latin typeface="楷体" pitchFamily="49" charset="-122"/>
              <a:ea typeface="楷体" pitchFamily="49" charset="-122"/>
            </a:endParaRPr>
          </a:p>
          <a:p>
            <a:pPr algn="r"/>
            <a:r>
              <a:rPr lang="zh-CN" altLang="en-US" sz="2400" b="1" i="0">
                <a:solidFill>
                  <a:schemeClr val="accent1"/>
                </a:solidFill>
                <a:latin typeface="楷体" pitchFamily="49" charset="-122"/>
                <a:ea typeface="楷体" pitchFamily="49" charset="-122"/>
              </a:rPr>
              <a:t>（语言）</a:t>
            </a:r>
            <a:endParaRPr lang="zh-CN" altLang="en-US" sz="2400" b="1" i="0">
              <a:solidFill>
                <a:schemeClr val="accent1"/>
              </a:solidFill>
              <a:latin typeface="楷体" pitchFamily="49" charset="-122"/>
              <a:ea typeface="楷体" pitchFamily="49" charset="-122"/>
            </a:endParaRPr>
          </a:p>
        </p:txBody>
      </p:sp>
      <p:sp>
        <p:nvSpPr>
          <p:cNvPr id="78850" name="Text Box 5"/>
          <p:cNvSpPr txBox="1">
            <a:spLocks noChangeArrowheads="1"/>
          </p:cNvSpPr>
          <p:nvPr/>
        </p:nvSpPr>
        <p:spPr bwMode="auto">
          <a:xfrm>
            <a:off x="6011863" y="333375"/>
            <a:ext cx="2663825"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ea typeface="仿宋" pitchFamily="49" charset="-122"/>
              </a:rPr>
              <a:t>②熟悉散文各个考点</a:t>
            </a:r>
            <a:endParaRPr lang="zh-CN" altLang="en-US" sz="2000" b="1" i="0">
              <a:solidFill>
                <a:srgbClr val="FFFF00"/>
              </a:solidFill>
              <a:ea typeface="仿宋" pitchFamily="49"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pic>
        <p:nvPicPr>
          <p:cNvPr id="79873" name="Picture 4"/>
          <p:cNvPicPr>
            <a:picLocks noChangeAspect="1" noChangeArrowheads="1"/>
          </p:cNvPicPr>
          <p:nvPr/>
        </p:nvPicPr>
        <p:blipFill>
          <a:blip r:embed="rId1"/>
          <a:srcRect/>
          <a:stretch>
            <a:fillRect/>
          </a:stretch>
        </p:blipFill>
        <p:spPr bwMode="auto">
          <a:xfrm>
            <a:off x="1042988" y="1557338"/>
            <a:ext cx="5327650" cy="3455987"/>
          </a:xfrm>
          <a:prstGeom prst="rect">
            <a:avLst/>
          </a:prstGeom>
          <a:noFill/>
          <a:ln w="9525">
            <a:noFill/>
            <a:miter lim="800000"/>
            <a:headEnd/>
            <a:tailEnd/>
          </a:ln>
        </p:spPr>
      </p:pic>
      <p:sp>
        <p:nvSpPr>
          <p:cNvPr id="79874" name="Text Box 5"/>
          <p:cNvSpPr txBox="1">
            <a:spLocks noChangeArrowheads="1"/>
          </p:cNvSpPr>
          <p:nvPr/>
        </p:nvSpPr>
        <p:spPr bwMode="auto">
          <a:xfrm>
            <a:off x="6156325" y="260350"/>
            <a:ext cx="2520950"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ea typeface="仿宋" pitchFamily="49" charset="-122"/>
              </a:rPr>
              <a:t>②熟悉散文各个考点</a:t>
            </a:r>
            <a:endParaRPr lang="zh-CN" altLang="en-US" sz="2000" b="1" i="0">
              <a:solidFill>
                <a:srgbClr val="FFFF00"/>
              </a:solidFill>
              <a:ea typeface="仿宋" pitchFamily="49"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80897" name="Text Box 5"/>
          <p:cNvSpPr txBox="1">
            <a:spLocks noChangeArrowheads="1"/>
          </p:cNvSpPr>
          <p:nvPr/>
        </p:nvSpPr>
        <p:spPr bwMode="auto">
          <a:xfrm>
            <a:off x="971550" y="1268413"/>
            <a:ext cx="6264275" cy="4238625"/>
          </a:xfrm>
          <a:prstGeom prst="rect">
            <a:avLst/>
          </a:prstGeom>
          <a:noFill/>
          <a:ln w="9525">
            <a:noFill/>
            <a:miter lim="800000"/>
          </a:ln>
        </p:spPr>
        <p:txBody>
          <a:bodyPr>
            <a:spAutoFit/>
          </a:bodyPr>
          <a:lstStyle/>
          <a:p>
            <a:pPr>
              <a:spcBef>
                <a:spcPct val="50000"/>
              </a:spcBef>
            </a:pPr>
            <a:r>
              <a:rPr lang="zh-CN" altLang="en-US" sz="3200" b="1" i="0">
                <a:solidFill>
                  <a:schemeClr val="accent1"/>
                </a:solidFill>
                <a:ea typeface="仿宋" pitchFamily="49" charset="-122"/>
              </a:rPr>
              <a:t>（二）古代诗文阅读</a:t>
            </a:r>
            <a:endParaRPr lang="zh-CN" altLang="en-US" sz="3200" b="1" i="0">
              <a:solidFill>
                <a:schemeClr val="accent1"/>
              </a:solidFill>
              <a:ea typeface="仿宋" pitchFamily="49" charset="-122"/>
            </a:endParaRPr>
          </a:p>
          <a:p>
            <a:pPr>
              <a:spcBef>
                <a:spcPct val="50000"/>
              </a:spcBef>
            </a:pPr>
            <a:r>
              <a:rPr lang="zh-CN" altLang="en-US" sz="3200" b="1" i="0">
                <a:latin typeface="楷体" pitchFamily="49" charset="-122"/>
                <a:ea typeface="楷体" pitchFamily="49" charset="-122"/>
              </a:rPr>
              <a:t>（</a:t>
            </a:r>
            <a:r>
              <a:rPr lang="en-US" altLang="zh-CN" sz="3200" b="1" i="0">
                <a:latin typeface="楷体" pitchFamily="49" charset="-122"/>
                <a:ea typeface="楷体" pitchFamily="49" charset="-122"/>
              </a:rPr>
              <a:t>1</a:t>
            </a:r>
            <a:r>
              <a:rPr lang="zh-CN" altLang="en-US" sz="3200" b="1" i="0">
                <a:latin typeface="楷体" pitchFamily="49" charset="-122"/>
                <a:ea typeface="楷体" pitchFamily="49" charset="-122"/>
              </a:rPr>
              <a:t>）文言文阅读</a:t>
            </a:r>
            <a:endParaRPr lang="zh-CN" altLang="en-US" sz="3200" b="1" i="0">
              <a:latin typeface="楷体" pitchFamily="49" charset="-122"/>
              <a:ea typeface="楷体" pitchFamily="49" charset="-122"/>
            </a:endParaRPr>
          </a:p>
          <a:p>
            <a:pPr>
              <a:spcBef>
                <a:spcPct val="50000"/>
              </a:spcBef>
            </a:pPr>
            <a:r>
              <a:rPr lang="zh-CN" altLang="en-US" sz="3200" b="1" i="0">
                <a:latin typeface="楷体" pitchFamily="49" charset="-122"/>
                <a:ea typeface="楷体" pitchFamily="49" charset="-122"/>
              </a:rPr>
              <a:t>（</a:t>
            </a:r>
            <a:r>
              <a:rPr lang="en-US" altLang="zh-CN" sz="3200" b="1" i="0">
                <a:latin typeface="楷体" pitchFamily="49" charset="-122"/>
                <a:ea typeface="楷体" pitchFamily="49" charset="-122"/>
              </a:rPr>
              <a:t>2</a:t>
            </a:r>
            <a:r>
              <a:rPr lang="zh-CN" altLang="en-US" sz="3200" b="1" i="0">
                <a:latin typeface="楷体" pitchFamily="49" charset="-122"/>
                <a:ea typeface="楷体" pitchFamily="49" charset="-122"/>
              </a:rPr>
              <a:t>）古代诗歌阅读</a:t>
            </a:r>
            <a:endParaRPr lang="zh-CN" altLang="en-US" sz="3200" b="1" i="0">
              <a:latin typeface="楷体" pitchFamily="49" charset="-122"/>
              <a:ea typeface="楷体" pitchFamily="49" charset="-122"/>
            </a:endParaRPr>
          </a:p>
          <a:p>
            <a:pPr>
              <a:spcBef>
                <a:spcPct val="50000"/>
              </a:spcBef>
            </a:pPr>
            <a:r>
              <a:rPr lang="zh-CN" altLang="en-US" sz="3200" b="1" i="0">
                <a:latin typeface="楷体" pitchFamily="49" charset="-122"/>
                <a:ea typeface="楷体" pitchFamily="49" charset="-122"/>
              </a:rPr>
              <a:t>（</a:t>
            </a:r>
            <a:r>
              <a:rPr lang="en-US" altLang="zh-CN" sz="3200" b="1" i="0">
                <a:latin typeface="楷体" pitchFamily="49" charset="-122"/>
                <a:ea typeface="楷体" pitchFamily="49" charset="-122"/>
              </a:rPr>
              <a:t>3</a:t>
            </a:r>
            <a:r>
              <a:rPr lang="zh-CN" altLang="en-US" sz="3200" b="1" i="0">
                <a:latin typeface="楷体" pitchFamily="49" charset="-122"/>
                <a:ea typeface="楷体" pitchFamily="49" charset="-122"/>
              </a:rPr>
              <a:t>）名篇名句默写</a:t>
            </a:r>
            <a:endParaRPr lang="zh-CN" altLang="en-US" sz="3200" b="1" i="0">
              <a:latin typeface="楷体" pitchFamily="49" charset="-122"/>
              <a:ea typeface="楷体" pitchFamily="49" charset="-122"/>
            </a:endParaRPr>
          </a:p>
          <a:p>
            <a:pPr>
              <a:spcBef>
                <a:spcPct val="50000"/>
              </a:spcBef>
            </a:pPr>
            <a:endParaRPr lang="zh-CN" altLang="en-US" sz="3200" b="1" i="0">
              <a:latin typeface="楷体" pitchFamily="49" charset="-122"/>
              <a:ea typeface="楷体" pitchFamily="49" charset="-122"/>
            </a:endParaRPr>
          </a:p>
          <a:p>
            <a:pPr>
              <a:spcBef>
                <a:spcPct val="50000"/>
              </a:spcBef>
            </a:pPr>
            <a:endParaRPr lang="zh-CN" altLang="en-US" sz="3200" b="1" i="0">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p:cNvSpPr>
          <p:nvPr>
            <p:ph sz="quarter" idx="13"/>
          </p:nvPr>
        </p:nvSpPr>
        <p:spPr/>
        <p:txBody>
          <a:bodyPr/>
          <a:lstStyle/>
          <a:p>
            <a:pPr>
              <a:lnSpc>
                <a:spcPct val="80000"/>
              </a:lnSpc>
              <a:buFont typeface="Wingdings" panose="05000000000000000000" pitchFamily="2" charset="2"/>
              <a:buNone/>
            </a:pPr>
            <a:r>
              <a:rPr lang="zh-CN" altLang="en-US" sz="1600" b="1" dirty="0" smtClean="0">
                <a:solidFill>
                  <a:srgbClr val="000000"/>
                </a:solidFill>
                <a:latin typeface="宋体" panose="02010600030101010101" pitchFamily="2" charset="-122"/>
              </a:rPr>
              <a:t>         </a:t>
            </a:r>
            <a:r>
              <a:rPr lang="zh-CN" altLang="en-US" sz="2400" b="1" dirty="0" smtClean="0">
                <a:solidFill>
                  <a:srgbClr val="000000"/>
                </a:solidFill>
                <a:latin typeface="楷体" pitchFamily="49" charset="-122"/>
                <a:ea typeface="楷体" pitchFamily="49" charset="-122"/>
              </a:rPr>
              <a:t>从</a:t>
            </a:r>
            <a:r>
              <a:rPr lang="en-US" altLang="zh-CN" sz="2400" b="1" dirty="0" smtClean="0">
                <a:solidFill>
                  <a:srgbClr val="000000"/>
                </a:solidFill>
                <a:latin typeface="楷体" pitchFamily="49" charset="-122"/>
                <a:ea typeface="楷体" pitchFamily="49" charset="-122"/>
              </a:rPr>
              <a:t>2012</a:t>
            </a:r>
            <a:r>
              <a:rPr lang="zh-CN" altLang="en-US" sz="2400" b="1" dirty="0" smtClean="0">
                <a:solidFill>
                  <a:srgbClr val="000000"/>
                </a:solidFill>
                <a:latin typeface="楷体" pitchFamily="49" charset="-122"/>
                <a:ea typeface="楷体" pitchFamily="49" charset="-122"/>
              </a:rPr>
              <a:t>年到</a:t>
            </a:r>
            <a:r>
              <a:rPr lang="en-US" altLang="zh-CN" sz="2400" b="1" dirty="0" smtClean="0">
                <a:solidFill>
                  <a:srgbClr val="000000"/>
                </a:solidFill>
                <a:latin typeface="楷体" pitchFamily="49" charset="-122"/>
                <a:ea typeface="楷体" pitchFamily="49" charset="-122"/>
              </a:rPr>
              <a:t>2019</a:t>
            </a:r>
            <a:r>
              <a:rPr lang="zh-CN" altLang="en-US" sz="2400" b="1" dirty="0" smtClean="0">
                <a:solidFill>
                  <a:srgbClr val="000000"/>
                </a:solidFill>
                <a:latin typeface="楷体" pitchFamily="49" charset="-122"/>
                <a:ea typeface="楷体" pitchFamily="49" charset="-122"/>
              </a:rPr>
              <a:t>年，文言文阅读试题一直保持比较稳定的态势，以客观题和主观题的形式进行考查。该题分值基本保持在</a:t>
            </a:r>
            <a:r>
              <a:rPr lang="en-US" altLang="zh-CN" sz="2400" b="1" dirty="0" smtClean="0">
                <a:solidFill>
                  <a:srgbClr val="000000"/>
                </a:solidFill>
                <a:latin typeface="楷体" pitchFamily="49" charset="-122"/>
                <a:ea typeface="楷体" pitchFamily="49" charset="-122"/>
              </a:rPr>
              <a:t>19</a:t>
            </a:r>
            <a:r>
              <a:rPr lang="zh-CN" altLang="en-US" sz="2400" b="1" dirty="0" smtClean="0">
                <a:solidFill>
                  <a:srgbClr val="000000"/>
                </a:solidFill>
                <a:latin typeface="楷体" pitchFamily="49" charset="-122"/>
                <a:ea typeface="楷体" pitchFamily="49" charset="-122"/>
              </a:rPr>
              <a:t>分。约占高考语文试题总分的</a:t>
            </a:r>
            <a:r>
              <a:rPr lang="en-US" altLang="zh-CN" sz="2400" b="1" dirty="0" smtClean="0">
                <a:solidFill>
                  <a:srgbClr val="000000"/>
                </a:solidFill>
                <a:latin typeface="楷体" pitchFamily="49" charset="-122"/>
                <a:ea typeface="楷体" pitchFamily="49" charset="-122"/>
              </a:rPr>
              <a:t>12%</a:t>
            </a:r>
            <a:r>
              <a:rPr lang="zh-CN" altLang="en-US" sz="2400" b="1" dirty="0" smtClean="0">
                <a:solidFill>
                  <a:srgbClr val="000000"/>
                </a:solidFill>
                <a:latin typeface="楷体" pitchFamily="49" charset="-122"/>
                <a:ea typeface="楷体" pitchFamily="49" charset="-122"/>
              </a:rPr>
              <a:t>。其中客观题</a:t>
            </a:r>
            <a:r>
              <a:rPr lang="en-US" altLang="zh-CN" sz="2400" b="1" dirty="0" smtClean="0">
                <a:solidFill>
                  <a:srgbClr val="000000"/>
                </a:solidFill>
                <a:latin typeface="楷体" pitchFamily="49" charset="-122"/>
                <a:ea typeface="楷体" pitchFamily="49" charset="-122"/>
              </a:rPr>
              <a:t>3</a:t>
            </a:r>
            <a:r>
              <a:rPr lang="zh-CN" altLang="en-US" sz="2400" b="1" dirty="0" smtClean="0">
                <a:solidFill>
                  <a:srgbClr val="000000"/>
                </a:solidFill>
                <a:latin typeface="楷体" pitchFamily="49" charset="-122"/>
                <a:ea typeface="楷体" pitchFamily="49" charset="-122"/>
              </a:rPr>
              <a:t>小题，每小题</a:t>
            </a:r>
            <a:r>
              <a:rPr lang="en-US" altLang="zh-CN" sz="2400" b="1" dirty="0" smtClean="0">
                <a:solidFill>
                  <a:srgbClr val="000000"/>
                </a:solidFill>
                <a:latin typeface="楷体" pitchFamily="49" charset="-122"/>
                <a:ea typeface="楷体" pitchFamily="49" charset="-122"/>
              </a:rPr>
              <a:t>3</a:t>
            </a:r>
            <a:r>
              <a:rPr lang="zh-CN" altLang="en-US" sz="2400" b="1" dirty="0" smtClean="0">
                <a:solidFill>
                  <a:srgbClr val="000000"/>
                </a:solidFill>
                <a:latin typeface="楷体" pitchFamily="49" charset="-122"/>
                <a:ea typeface="楷体" pitchFamily="49" charset="-122"/>
              </a:rPr>
              <a:t>分，共</a:t>
            </a:r>
            <a:r>
              <a:rPr lang="en-US" altLang="zh-CN" sz="2400" b="1" dirty="0" smtClean="0">
                <a:solidFill>
                  <a:srgbClr val="000000"/>
                </a:solidFill>
                <a:latin typeface="楷体" pitchFamily="49" charset="-122"/>
                <a:ea typeface="楷体" pitchFamily="49" charset="-122"/>
              </a:rPr>
              <a:t>9</a:t>
            </a:r>
            <a:r>
              <a:rPr lang="zh-CN" altLang="en-US" sz="2400" b="1" dirty="0" smtClean="0">
                <a:solidFill>
                  <a:srgbClr val="000000"/>
                </a:solidFill>
                <a:latin typeface="楷体" pitchFamily="49" charset="-122"/>
                <a:ea typeface="楷体" pitchFamily="49" charset="-122"/>
              </a:rPr>
              <a:t>分；主观题为翻译题，包括两个小题，每小题</a:t>
            </a:r>
            <a:r>
              <a:rPr lang="en-US" altLang="zh-CN" sz="2400" b="1" dirty="0" smtClean="0">
                <a:solidFill>
                  <a:srgbClr val="000000"/>
                </a:solidFill>
                <a:latin typeface="楷体" pitchFamily="49" charset="-122"/>
                <a:ea typeface="楷体" pitchFamily="49" charset="-122"/>
              </a:rPr>
              <a:t>5</a:t>
            </a:r>
            <a:r>
              <a:rPr lang="zh-CN" altLang="en-US" sz="2400" b="1" dirty="0" smtClean="0">
                <a:solidFill>
                  <a:srgbClr val="000000"/>
                </a:solidFill>
                <a:latin typeface="楷体" pitchFamily="49" charset="-122"/>
                <a:ea typeface="楷体" pitchFamily="49" charset="-122"/>
              </a:rPr>
              <a:t>分，共</a:t>
            </a:r>
            <a:r>
              <a:rPr lang="en-US" altLang="zh-CN" sz="2400" b="1" dirty="0" smtClean="0">
                <a:solidFill>
                  <a:srgbClr val="000000"/>
                </a:solidFill>
                <a:latin typeface="楷体" pitchFamily="49" charset="-122"/>
                <a:ea typeface="楷体" pitchFamily="49" charset="-122"/>
              </a:rPr>
              <a:t>10</a:t>
            </a:r>
            <a:r>
              <a:rPr lang="zh-CN" altLang="en-US" sz="2400" b="1" dirty="0" smtClean="0">
                <a:solidFill>
                  <a:srgbClr val="000000"/>
                </a:solidFill>
                <a:latin typeface="楷体" pitchFamily="49" charset="-122"/>
                <a:ea typeface="楷体" pitchFamily="49" charset="-122"/>
              </a:rPr>
              <a:t>分。阅读文本均为</a:t>
            </a:r>
            <a:r>
              <a:rPr lang="zh-CN" altLang="en-US" sz="2400" b="1" dirty="0" smtClean="0">
                <a:solidFill>
                  <a:srgbClr val="FF0000"/>
                </a:solidFill>
                <a:latin typeface="楷体" pitchFamily="49" charset="-122"/>
                <a:ea typeface="楷体" pitchFamily="49" charset="-122"/>
              </a:rPr>
              <a:t>人物传记</a:t>
            </a:r>
            <a:r>
              <a:rPr lang="zh-CN" altLang="en-US" sz="2400" b="1" dirty="0" smtClean="0">
                <a:solidFill>
                  <a:srgbClr val="000000"/>
                </a:solidFill>
                <a:latin typeface="楷体" pitchFamily="49" charset="-122"/>
                <a:ea typeface="楷体" pitchFamily="49" charset="-122"/>
              </a:rPr>
              <a:t>，字数大约在</a:t>
            </a:r>
            <a:r>
              <a:rPr lang="en-US" altLang="zh-CN" sz="2400" b="1" dirty="0" smtClean="0">
                <a:solidFill>
                  <a:srgbClr val="000000"/>
                </a:solidFill>
                <a:latin typeface="楷体" pitchFamily="49" charset="-122"/>
                <a:ea typeface="楷体" pitchFamily="49" charset="-122"/>
              </a:rPr>
              <a:t>600—700</a:t>
            </a:r>
            <a:r>
              <a:rPr lang="zh-CN" altLang="en-US" sz="2400" b="1" dirty="0" smtClean="0">
                <a:solidFill>
                  <a:srgbClr val="000000"/>
                </a:solidFill>
                <a:latin typeface="楷体" pitchFamily="49" charset="-122"/>
                <a:ea typeface="楷体" pitchFamily="49" charset="-122"/>
              </a:rPr>
              <a:t>字，涉及的人物大都是</a:t>
            </a:r>
            <a:r>
              <a:rPr lang="zh-CN" altLang="en-US" sz="2400" b="1" dirty="0" smtClean="0">
                <a:solidFill>
                  <a:srgbClr val="FF0000"/>
                </a:solidFill>
                <a:latin typeface="楷体" pitchFamily="49" charset="-122"/>
                <a:ea typeface="楷体" pitchFamily="49" charset="-122"/>
              </a:rPr>
              <a:t>忠臣良将或在某一方面有建树的人物。</a:t>
            </a:r>
            <a:endParaRPr lang="zh-CN" altLang="en-US" sz="2400" b="1" dirty="0" smtClean="0">
              <a:solidFill>
                <a:srgbClr val="FF0000"/>
              </a:solidFill>
              <a:latin typeface="楷体" pitchFamily="49" charset="-122"/>
              <a:ea typeface="楷体" pitchFamily="49" charset="-122"/>
            </a:endParaRPr>
          </a:p>
          <a:p>
            <a:pPr>
              <a:lnSpc>
                <a:spcPct val="80000"/>
              </a:lnSpc>
              <a:buFont typeface="Wingdings" panose="05000000000000000000" pitchFamily="2" charset="2"/>
              <a:buNone/>
            </a:pPr>
            <a:r>
              <a:rPr lang="zh-CN" altLang="en-US" sz="2400" b="1" dirty="0" smtClean="0">
                <a:solidFill>
                  <a:srgbClr val="000000"/>
                </a:solidFill>
                <a:latin typeface="楷体" pitchFamily="49" charset="-122"/>
                <a:ea typeface="楷体" pitchFamily="49" charset="-122"/>
              </a:rPr>
              <a:t>      高考阅读文段从思想上来说必须是“文以载道”，从文字难易程度上看必须是“浅显易懂”，近五年的选文均出自</a:t>
            </a:r>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二十四史</a:t>
            </a:r>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中的记叙性文段</a:t>
            </a:r>
            <a:r>
              <a:rPr lang="zh-CN" altLang="en-US" sz="2400" b="1" dirty="0" smtClean="0">
                <a:solidFill>
                  <a:srgbClr val="000000"/>
                </a:solidFill>
                <a:latin typeface="楷体" pitchFamily="49" charset="-122"/>
                <a:ea typeface="楷体" pitchFamily="49" charset="-122"/>
              </a:rPr>
              <a:t>，阅读材料难度适中。</a:t>
            </a:r>
            <a:r>
              <a:rPr lang="en-US" altLang="zh-CN" sz="2400" b="1" dirty="0" smtClean="0">
                <a:solidFill>
                  <a:srgbClr val="000000"/>
                </a:solidFill>
                <a:latin typeface="楷体" pitchFamily="49" charset="-122"/>
                <a:ea typeface="楷体" pitchFamily="49" charset="-122"/>
              </a:rPr>
              <a:t>2014</a:t>
            </a:r>
            <a:r>
              <a:rPr lang="zh-CN" altLang="en-US" sz="2400" b="1" dirty="0" smtClean="0">
                <a:solidFill>
                  <a:srgbClr val="000000"/>
                </a:solidFill>
                <a:latin typeface="楷体" pitchFamily="49" charset="-122"/>
                <a:ea typeface="楷体" pitchFamily="49" charset="-122"/>
              </a:rPr>
              <a:t>年试卷用文言文断句题替换了文言文实词题，</a:t>
            </a:r>
            <a:r>
              <a:rPr lang="en-US" altLang="zh-CN" sz="2400" b="1" dirty="0" smtClean="0">
                <a:solidFill>
                  <a:srgbClr val="000000"/>
                </a:solidFill>
                <a:latin typeface="楷体" pitchFamily="49" charset="-122"/>
                <a:ea typeface="楷体" pitchFamily="49" charset="-122"/>
              </a:rPr>
              <a:t>2015</a:t>
            </a:r>
            <a:r>
              <a:rPr lang="zh-CN" altLang="en-US" sz="2400" b="1" dirty="0" smtClean="0">
                <a:solidFill>
                  <a:srgbClr val="000000"/>
                </a:solidFill>
                <a:latin typeface="楷体" pitchFamily="49" charset="-122"/>
                <a:ea typeface="楷体" pitchFamily="49" charset="-122"/>
              </a:rPr>
              <a:t>年试卷用文化常识题替换了信息筛选题，</a:t>
            </a:r>
            <a:r>
              <a:rPr lang="en-US" altLang="zh-CN" sz="2400" b="1" dirty="0" smtClean="0">
                <a:solidFill>
                  <a:srgbClr val="000000"/>
                </a:solidFill>
                <a:latin typeface="楷体" pitchFamily="49" charset="-122"/>
                <a:ea typeface="楷体" pitchFamily="49" charset="-122"/>
              </a:rPr>
              <a:t>2019</a:t>
            </a:r>
            <a:r>
              <a:rPr lang="zh-CN" altLang="en-US" sz="2400" b="1" dirty="0" smtClean="0">
                <a:solidFill>
                  <a:srgbClr val="000000"/>
                </a:solidFill>
                <a:latin typeface="楷体" pitchFamily="49" charset="-122"/>
                <a:ea typeface="楷体" pitchFamily="49" charset="-122"/>
              </a:rPr>
              <a:t>年沿用前几年的考查形式。</a:t>
            </a:r>
            <a:endParaRPr lang="zh-CN" altLang="en-US" sz="2400" b="1" dirty="0" smtClean="0">
              <a:solidFill>
                <a:srgbClr val="000000"/>
              </a:solidFill>
              <a:latin typeface="楷体" pitchFamily="49" charset="-122"/>
              <a:ea typeface="楷体" pitchFamily="49" charset="-122"/>
            </a:endParaRPr>
          </a:p>
          <a:p>
            <a:pPr>
              <a:lnSpc>
                <a:spcPct val="80000"/>
              </a:lnSpc>
              <a:buFont typeface="Wingdings" panose="05000000000000000000" pitchFamily="2" charset="2"/>
              <a:buNone/>
            </a:pPr>
            <a:r>
              <a:rPr lang="zh-CN" altLang="en-US" sz="2400" b="1" dirty="0" smtClean="0">
                <a:solidFill>
                  <a:srgbClr val="000000"/>
                </a:solidFill>
                <a:latin typeface="楷体" pitchFamily="49" charset="-122"/>
                <a:ea typeface="楷体" pitchFamily="49" charset="-122"/>
              </a:rPr>
              <a:t>       </a:t>
            </a:r>
            <a:r>
              <a:rPr lang="zh-CN" altLang="en-US" sz="2400" b="1" dirty="0" smtClean="0">
                <a:solidFill>
                  <a:srgbClr val="FF0000"/>
                </a:solidFill>
                <a:latin typeface="楷体" pitchFamily="49" charset="-122"/>
                <a:ea typeface="楷体" pitchFamily="49" charset="-122"/>
              </a:rPr>
              <a:t>高考命题组将文化常识这道题归入“理解”层级，而非“识记”层级，其实质是考查考生对实词更深层次的理解。</a:t>
            </a:r>
            <a:r>
              <a:rPr lang="zh-CN" altLang="en-US" sz="2400" b="1" dirty="0" smtClean="0">
                <a:solidFill>
                  <a:srgbClr val="000000"/>
                </a:solidFill>
                <a:latin typeface="楷体" pitchFamily="49" charset="-122"/>
                <a:ea typeface="楷体" pitchFamily="49" charset="-122"/>
              </a:rPr>
              <a:t>这道题的变化体现了高考试卷重视传统文化精神的方向。</a:t>
            </a:r>
            <a:endParaRPr lang="zh-CN" altLang="en-US" sz="2400" b="1" dirty="0" smtClean="0">
              <a:solidFill>
                <a:srgbClr val="000000"/>
              </a:solidFill>
              <a:latin typeface="楷体" pitchFamily="49" charset="-122"/>
              <a:ea typeface="楷体" pitchFamily="49" charset="-122"/>
            </a:endParaRPr>
          </a:p>
        </p:txBody>
      </p:sp>
      <p:sp>
        <p:nvSpPr>
          <p:cNvPr id="81922" name="Text Box 4"/>
          <p:cNvSpPr txBox="1">
            <a:spLocks noChangeArrowheads="1"/>
          </p:cNvSpPr>
          <p:nvPr/>
        </p:nvSpPr>
        <p:spPr bwMode="auto">
          <a:xfrm>
            <a:off x="5651500" y="188913"/>
            <a:ext cx="3097213" cy="396875"/>
          </a:xfrm>
          <a:prstGeom prst="rect">
            <a:avLst/>
          </a:prstGeom>
          <a:noFill/>
          <a:ln w="9525">
            <a:noFill/>
            <a:miter lim="800000"/>
          </a:ln>
        </p:spPr>
        <p:txBody>
          <a:bodyPr>
            <a:spAutoFit/>
          </a:bodyPr>
          <a:lstStyle/>
          <a:p>
            <a:pPr>
              <a:spcBef>
                <a:spcPct val="50000"/>
              </a:spcBef>
            </a:pPr>
            <a:r>
              <a:rPr lang="zh-CN" altLang="en-US" sz="2000" i="0">
                <a:solidFill>
                  <a:srgbClr val="FFFF00"/>
                </a:solidFill>
                <a:latin typeface="仿宋" pitchFamily="49" charset="-122"/>
                <a:ea typeface="仿宋" pitchFamily="49" charset="-122"/>
              </a:rPr>
              <a:t>（</a:t>
            </a:r>
            <a:r>
              <a:rPr lang="en-US" altLang="zh-CN" sz="2000" i="0">
                <a:solidFill>
                  <a:srgbClr val="FFFF00"/>
                </a:solidFill>
                <a:latin typeface="仿宋" pitchFamily="49" charset="-122"/>
                <a:ea typeface="仿宋" pitchFamily="49" charset="-122"/>
              </a:rPr>
              <a:t>1</a:t>
            </a:r>
            <a:r>
              <a:rPr lang="zh-CN" altLang="en-US" sz="2000" i="0">
                <a:solidFill>
                  <a:srgbClr val="FFFF00"/>
                </a:solidFill>
                <a:latin typeface="仿宋" pitchFamily="49" charset="-122"/>
                <a:ea typeface="仿宋" pitchFamily="49" charset="-122"/>
              </a:rPr>
              <a:t>）文言文阅读</a:t>
            </a:r>
            <a:endParaRPr lang="zh-CN" altLang="en-US" sz="2000">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82945" name="Rectangle 2"/>
          <p:cNvSpPr>
            <a:spLocks noChangeArrowheads="1"/>
          </p:cNvSpPr>
          <p:nvPr/>
        </p:nvSpPr>
        <p:spPr bwMode="auto">
          <a:xfrm>
            <a:off x="2405063" y="2084388"/>
            <a:ext cx="4333875" cy="0"/>
          </a:xfrm>
          <a:prstGeom prst="rect">
            <a:avLst/>
          </a:prstGeom>
          <a:solidFill>
            <a:srgbClr val="FFFFFF"/>
          </a:solidFill>
          <a:ln w="9525">
            <a:noFill/>
            <a:miter lim="800000"/>
          </a:ln>
        </p:spPr>
        <p:txBody>
          <a:bodyPr wrap="none" anchor="ctr">
            <a:spAutoFit/>
          </a:bodyPr>
          <a:lstStyle/>
          <a:p>
            <a:endParaRPr lang="zh-CN" altLang="en-US">
              <a:ea typeface="华文细黑"/>
              <a:cs typeface="华文细黑"/>
            </a:endParaRPr>
          </a:p>
        </p:txBody>
      </p:sp>
      <p:sp>
        <p:nvSpPr>
          <p:cNvPr id="82946" name="Rectangle 3"/>
          <p:cNvSpPr>
            <a:spLocks noChangeArrowheads="1"/>
          </p:cNvSpPr>
          <p:nvPr/>
        </p:nvSpPr>
        <p:spPr bwMode="auto">
          <a:xfrm>
            <a:off x="938213" y="804863"/>
            <a:ext cx="3633787" cy="0"/>
          </a:xfrm>
          <a:prstGeom prst="rect">
            <a:avLst/>
          </a:prstGeom>
          <a:solidFill>
            <a:srgbClr val="FFFFFF"/>
          </a:solidFill>
          <a:ln w="9525">
            <a:noFill/>
            <a:miter lim="800000"/>
          </a:ln>
        </p:spPr>
        <p:txBody>
          <a:bodyPr wrap="none" anchor="ctr">
            <a:spAutoFit/>
          </a:bodyPr>
          <a:lstStyle/>
          <a:p>
            <a:endParaRPr lang="zh-CN" altLang="en-US">
              <a:ea typeface="华文细黑"/>
              <a:cs typeface="华文细黑"/>
            </a:endParaRPr>
          </a:p>
        </p:txBody>
      </p:sp>
      <p:graphicFrame>
        <p:nvGraphicFramePr>
          <p:cNvPr id="77918" name="Group 94"/>
          <p:cNvGraphicFramePr>
            <a:graphicFrameLocks noGrp="1"/>
          </p:cNvGraphicFramePr>
          <p:nvPr/>
        </p:nvGraphicFramePr>
        <p:xfrm>
          <a:off x="214282" y="857232"/>
          <a:ext cx="6875463" cy="5370521"/>
        </p:xfrm>
        <a:graphic>
          <a:graphicData uri="http://schemas.openxmlformats.org/drawingml/2006/table">
            <a:tbl>
              <a:tblPr/>
              <a:tblGrid>
                <a:gridCol w="1466850"/>
                <a:gridCol w="1692275"/>
                <a:gridCol w="1600200"/>
                <a:gridCol w="2116138"/>
              </a:tblGrid>
              <a:tr h="315913">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楷体" pitchFamily="49" charset="-122"/>
                          <a:ea typeface="宋体" panose="02010600030101010101" pitchFamily="2" charset="-122"/>
                        </a:rPr>
                        <a:t>年份</a:t>
                      </a:r>
                      <a:endParaRPr kumimoji="0" lang="zh-CN" altLang="en-US"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楷体" pitchFamily="49" charset="-122"/>
                          <a:ea typeface="宋体" panose="02010600030101010101" pitchFamily="2" charset="-122"/>
                        </a:rPr>
                        <a:t>试卷</a:t>
                      </a:r>
                      <a:endParaRPr kumimoji="0" lang="zh-CN" altLang="en-US"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楷体" pitchFamily="49" charset="-122"/>
                          <a:ea typeface="宋体" panose="02010600030101010101" pitchFamily="2" charset="-122"/>
                        </a:rPr>
                        <a:t>人物</a:t>
                      </a:r>
                      <a:endParaRPr kumimoji="0" lang="zh-CN" altLang="en-US"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楷体" pitchFamily="49" charset="-122"/>
                          <a:ea typeface="宋体" panose="02010600030101010101" pitchFamily="2" charset="-122"/>
                        </a:rPr>
                        <a:t>出处</a:t>
                      </a:r>
                      <a:endParaRPr kumimoji="0" lang="zh-CN" altLang="en-US"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2012</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全国卷</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萧燧</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a:t>
                      </a: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宋史</a:t>
                      </a: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rowSpan="2">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2013</a:t>
                      </a:r>
                      <a:endParaRPr kumimoji="0" lang="en-US" altLang="zh-CN" sz="1400" b="0" i="0" u="none" strike="noStrike" cap="none" normalizeH="0" baseline="0" smtClean="0">
                        <a:ln>
                          <a:noFill/>
                        </a:ln>
                        <a:solidFill>
                          <a:schemeClr val="tx1"/>
                        </a:solidFill>
                        <a:effectLst/>
                        <a:latin typeface="Arial" panose="020B0604020202020204" pitchFamily="34" charset="0"/>
                        <a:ea typeface="楷体" pitchFamily="49"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cs typeface="Times New Roman" panose="02020603050405020304" pitchFamily="18" charset="0"/>
                        </a:rPr>
                        <a:t> </a:t>
                      </a:r>
                      <a:endParaRPr kumimoji="0" lang="en-US" altLang="zh-CN" sz="1400" b="0"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I</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马文升</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rgbClr val="FF0000"/>
                          </a:solidFill>
                          <a:effectLst/>
                          <a:latin typeface="楷体" pitchFamily="49" charset="-122"/>
                          <a:ea typeface="宋体" panose="02010600030101010101" pitchFamily="2" charset="-122"/>
                        </a:rPr>
                        <a:t>《</a:t>
                      </a:r>
                      <a:r>
                        <a:rPr kumimoji="0" lang="zh-CN" altLang="en-US" sz="1400" b="1" i="0" u="none" strike="noStrike" cap="none" normalizeH="0" baseline="0" smtClean="0">
                          <a:ln>
                            <a:noFill/>
                          </a:ln>
                          <a:solidFill>
                            <a:srgbClr val="FF0000"/>
                          </a:solidFill>
                          <a:effectLst/>
                          <a:latin typeface="楷体" pitchFamily="49" charset="-122"/>
                          <a:ea typeface="宋体" panose="02010600030101010101" pitchFamily="2" charset="-122"/>
                        </a:rPr>
                        <a:t>明史</a:t>
                      </a:r>
                      <a:r>
                        <a:rPr kumimoji="0" lang="en-US" altLang="zh-CN" sz="1400" b="1" i="0" u="none" strike="noStrike" cap="none" normalizeH="0" baseline="0" smtClean="0">
                          <a:ln>
                            <a:noFill/>
                          </a:ln>
                          <a:solidFill>
                            <a:srgbClr val="FF0000"/>
                          </a:solidFill>
                          <a:effectLst/>
                          <a:latin typeface="楷体" pitchFamily="49" charset="-122"/>
                          <a:ea typeface="宋体" panose="02010600030101010101" pitchFamily="2" charset="-122"/>
                        </a:rPr>
                        <a:t>》</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vMerge="1">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楷体" pitchFamily="49" charset="-122"/>
                          <a:ea typeface="宋体" panose="02010600030101010101" pitchFamily="2" charset="-122"/>
                        </a:rPr>
                        <a:t>全国卷</a:t>
                      </a:r>
                      <a:r>
                        <a:rPr kumimoji="0" lang="en-US" altLang="zh-CN" sz="1400" b="1" i="0" u="none" strike="noStrike" cap="none" normalizeH="0" baseline="0" dirty="0" smtClean="0">
                          <a:ln>
                            <a:noFill/>
                          </a:ln>
                          <a:solidFill>
                            <a:schemeClr val="tx1"/>
                          </a:solidFill>
                          <a:effectLst/>
                          <a:latin typeface="楷体" pitchFamily="49" charset="-122"/>
                          <a:ea typeface="宋体" panose="02010600030101010101" pitchFamily="2" charset="-122"/>
                        </a:rPr>
                        <a:t>II</a:t>
                      </a:r>
                      <a:endParaRPr kumimoji="0" lang="en-US" altLang="zh-CN"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李揆</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a:t>
                      </a: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旧唐书</a:t>
                      </a: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rowSpan="2">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2014</a:t>
                      </a:r>
                      <a:endParaRPr kumimoji="0" lang="en-US" altLang="zh-CN" sz="1400" b="0" i="0" u="none" strike="noStrike" cap="none" normalizeH="0" baseline="0" smtClean="0">
                        <a:ln>
                          <a:noFill/>
                        </a:ln>
                        <a:solidFill>
                          <a:schemeClr val="tx1"/>
                        </a:solidFill>
                        <a:effectLst/>
                        <a:latin typeface="Arial" panose="020B0604020202020204" pitchFamily="34" charset="0"/>
                        <a:ea typeface="楷体" pitchFamily="49"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cs typeface="Times New Roman" panose="02020603050405020304" pitchFamily="18" charset="0"/>
                        </a:rPr>
                        <a:t> </a:t>
                      </a:r>
                      <a:endParaRPr kumimoji="0" lang="en-US" altLang="zh-CN" sz="1400" b="0"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楷体" pitchFamily="49" charset="-122"/>
                          <a:ea typeface="宋体" panose="02010600030101010101" pitchFamily="2" charset="-122"/>
                        </a:rPr>
                        <a:t>全国卷</a:t>
                      </a:r>
                      <a:r>
                        <a:rPr kumimoji="0" lang="en-US" altLang="zh-CN" sz="1400" b="1" i="0" u="none" strike="noStrike" cap="none" normalizeH="0" baseline="0" dirty="0" smtClean="0">
                          <a:ln>
                            <a:noFill/>
                          </a:ln>
                          <a:solidFill>
                            <a:schemeClr val="tx1"/>
                          </a:solidFill>
                          <a:effectLst/>
                          <a:latin typeface="楷体" pitchFamily="49" charset="-122"/>
                          <a:ea typeface="宋体" panose="02010600030101010101" pitchFamily="2" charset="-122"/>
                        </a:rPr>
                        <a:t>I</a:t>
                      </a:r>
                      <a:endParaRPr kumimoji="0" lang="en-US" altLang="zh-CN"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于休烈</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rgbClr val="FF0000"/>
                          </a:solidFill>
                          <a:effectLst/>
                          <a:latin typeface="楷体" pitchFamily="49" charset="-122"/>
                          <a:ea typeface="宋体" panose="02010600030101010101" pitchFamily="2" charset="-122"/>
                        </a:rPr>
                        <a:t>《</a:t>
                      </a:r>
                      <a:r>
                        <a:rPr kumimoji="0" lang="zh-CN" altLang="en-US" sz="1400" b="1" i="0" u="none" strike="noStrike" cap="none" normalizeH="0" baseline="0" smtClean="0">
                          <a:ln>
                            <a:noFill/>
                          </a:ln>
                          <a:solidFill>
                            <a:srgbClr val="FF0000"/>
                          </a:solidFill>
                          <a:effectLst/>
                          <a:latin typeface="楷体" pitchFamily="49" charset="-122"/>
                          <a:ea typeface="宋体" panose="02010600030101010101" pitchFamily="2" charset="-122"/>
                        </a:rPr>
                        <a:t>旧唐书</a:t>
                      </a:r>
                      <a:r>
                        <a:rPr kumimoji="0" lang="en-US" altLang="zh-CN" sz="1400" b="1" i="0" u="none" strike="noStrike" cap="none" normalizeH="0" baseline="0" smtClean="0">
                          <a:ln>
                            <a:noFill/>
                          </a:ln>
                          <a:solidFill>
                            <a:srgbClr val="FF0000"/>
                          </a:solidFill>
                          <a:effectLst/>
                          <a:latin typeface="楷体" pitchFamily="49" charset="-122"/>
                          <a:ea typeface="宋体" panose="02010600030101010101" pitchFamily="2" charset="-122"/>
                        </a:rPr>
                        <a:t>》</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vMerge="1">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楷体" pitchFamily="49" charset="-122"/>
                          <a:ea typeface="宋体" panose="02010600030101010101" pitchFamily="2" charset="-122"/>
                        </a:rPr>
                        <a:t>全国卷</a:t>
                      </a:r>
                      <a:r>
                        <a:rPr kumimoji="0" lang="en-US" altLang="zh-CN" sz="1400" b="1" i="0" u="none" strike="noStrike" cap="none" normalizeH="0" baseline="0" dirty="0" smtClean="0">
                          <a:ln>
                            <a:noFill/>
                          </a:ln>
                          <a:solidFill>
                            <a:schemeClr val="tx1"/>
                          </a:solidFill>
                          <a:effectLst/>
                          <a:latin typeface="楷体" pitchFamily="49" charset="-122"/>
                          <a:ea typeface="宋体" panose="02010600030101010101" pitchFamily="2" charset="-122"/>
                        </a:rPr>
                        <a:t>II</a:t>
                      </a:r>
                      <a:endParaRPr kumimoji="0" lang="en-US" altLang="zh-CN"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韩文</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a:t>
                      </a: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明史</a:t>
                      </a: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rowSpan="2">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2015</a:t>
                      </a:r>
                      <a:endParaRPr kumimoji="0" lang="en-US" altLang="zh-CN" sz="1400" b="0" i="0" u="none" strike="noStrike" cap="none" normalizeH="0" baseline="0" smtClean="0">
                        <a:ln>
                          <a:noFill/>
                        </a:ln>
                        <a:solidFill>
                          <a:schemeClr val="tx1"/>
                        </a:solidFill>
                        <a:effectLst/>
                        <a:latin typeface="Arial" panose="020B0604020202020204" pitchFamily="34" charset="0"/>
                        <a:ea typeface="楷体" pitchFamily="49"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cs typeface="Times New Roman" panose="02020603050405020304" pitchFamily="18" charset="0"/>
                        </a:rPr>
                        <a:t> </a:t>
                      </a:r>
                      <a:endParaRPr kumimoji="0" lang="en-US" altLang="zh-CN" sz="1400" b="0"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I</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孙傅</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a:t>
                      </a: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宋史</a:t>
                      </a: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vMerge="1">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II</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来护儿</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a:t>
                      </a: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北史</a:t>
                      </a: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rowSpan="3">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2016</a:t>
                      </a:r>
                      <a:endParaRPr kumimoji="0" lang="en-US" altLang="zh-CN" sz="1400" b="0" i="0" u="none" strike="noStrike" cap="none" normalizeH="0" baseline="0" smtClean="0">
                        <a:ln>
                          <a:noFill/>
                        </a:ln>
                        <a:solidFill>
                          <a:schemeClr val="tx1"/>
                        </a:solidFill>
                        <a:effectLst/>
                        <a:latin typeface="Arial" panose="020B0604020202020204" pitchFamily="34" charset="0"/>
                        <a:ea typeface="楷体" pitchFamily="49"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cs typeface="Times New Roman" panose="02020603050405020304" pitchFamily="18" charset="0"/>
                        </a:rPr>
                        <a:t> </a:t>
                      </a:r>
                      <a:endParaRPr kumimoji="0" lang="en-US" altLang="zh-CN" sz="1400" b="0"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cs typeface="Times New Roman" panose="02020603050405020304" pitchFamily="18" charset="0"/>
                        </a:rPr>
                        <a:t> </a:t>
                      </a:r>
                      <a:endParaRPr kumimoji="0" lang="en-US" altLang="zh-CN" sz="1400" b="0"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I</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曾公亮</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rgbClr val="FF0000"/>
                          </a:solidFill>
                          <a:effectLst/>
                          <a:latin typeface="楷体" pitchFamily="49" charset="-122"/>
                          <a:ea typeface="宋体" panose="02010600030101010101" pitchFamily="2" charset="-122"/>
                        </a:rPr>
                        <a:t>《</a:t>
                      </a:r>
                      <a:r>
                        <a:rPr kumimoji="0" lang="zh-CN" altLang="en-US" sz="1400" b="1" i="0" u="none" strike="noStrike" cap="none" normalizeH="0" baseline="0" smtClean="0">
                          <a:ln>
                            <a:noFill/>
                          </a:ln>
                          <a:solidFill>
                            <a:srgbClr val="FF0000"/>
                          </a:solidFill>
                          <a:effectLst/>
                          <a:latin typeface="楷体" pitchFamily="49" charset="-122"/>
                          <a:ea typeface="宋体" panose="02010600030101010101" pitchFamily="2" charset="-122"/>
                        </a:rPr>
                        <a:t>宋史</a:t>
                      </a:r>
                      <a:r>
                        <a:rPr kumimoji="0" lang="en-US" altLang="zh-CN" sz="1400" b="1" i="0" u="none" strike="noStrike" cap="none" normalizeH="0" baseline="0" smtClean="0">
                          <a:ln>
                            <a:noFill/>
                          </a:ln>
                          <a:solidFill>
                            <a:srgbClr val="FF0000"/>
                          </a:solidFill>
                          <a:effectLst/>
                          <a:latin typeface="楷体" pitchFamily="49" charset="-122"/>
                          <a:ea typeface="宋体" panose="02010600030101010101" pitchFamily="2" charset="-122"/>
                        </a:rPr>
                        <a:t>》</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vMerge="1">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II</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陈登云</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a:t>
                      </a: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明史</a:t>
                      </a: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vMerge="1">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III</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傅珪</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a:t>
                      </a: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明史</a:t>
                      </a: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Times New Roman" panose="02020603050405020304" pitchFamily="18" charset="0"/>
                          <a:ea typeface="华文细黑" panose="02010600040101010101" pitchFamily="2" charset="-122"/>
                        </a:rPr>
                        <a:t>2017</a:t>
                      </a:r>
                      <a:endParaRPr kumimoji="0" lang="en-US" altLang="zh-CN" sz="1400" b="0"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I</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谢弘微</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rgbClr val="FF0000"/>
                          </a:solidFill>
                          <a:effectLst/>
                          <a:latin typeface="楷体" pitchFamily="49" charset="-122"/>
                          <a:ea typeface="宋体" panose="02010600030101010101" pitchFamily="2" charset="-122"/>
                        </a:rPr>
                        <a:t>《</a:t>
                      </a:r>
                      <a:r>
                        <a:rPr kumimoji="0" lang="zh-CN" altLang="en-US" sz="1400" b="1" i="0" u="none" strike="noStrike" cap="none" normalizeH="0" baseline="0" smtClean="0">
                          <a:ln>
                            <a:noFill/>
                          </a:ln>
                          <a:solidFill>
                            <a:srgbClr val="FF0000"/>
                          </a:solidFill>
                          <a:effectLst/>
                          <a:latin typeface="楷体" pitchFamily="49" charset="-122"/>
                          <a:ea typeface="宋体" panose="02010600030101010101" pitchFamily="2" charset="-122"/>
                        </a:rPr>
                        <a:t>宋书</a:t>
                      </a:r>
                      <a:r>
                        <a:rPr kumimoji="0" lang="en-US" altLang="zh-CN" sz="1400" b="1" i="0" u="none" strike="noStrike" cap="none" normalizeH="0" baseline="0" smtClean="0">
                          <a:ln>
                            <a:noFill/>
                          </a:ln>
                          <a:solidFill>
                            <a:srgbClr val="FF0000"/>
                          </a:solidFill>
                          <a:effectLst/>
                          <a:latin typeface="楷体" pitchFamily="49" charset="-122"/>
                          <a:ea typeface="宋体" panose="02010600030101010101" pitchFamily="2" charset="-122"/>
                        </a:rPr>
                        <a:t>》</a:t>
                      </a:r>
                      <a:r>
                        <a:rPr kumimoji="0" lang="zh-CN" altLang="en-US" sz="1400" b="1" i="0" u="none" strike="noStrike" cap="none" normalizeH="0" baseline="0" smtClean="0">
                          <a:ln>
                            <a:noFill/>
                          </a:ln>
                          <a:solidFill>
                            <a:srgbClr val="FF0000"/>
                          </a:solidFill>
                          <a:effectLst/>
                          <a:latin typeface="楷体" pitchFamily="49" charset="-122"/>
                          <a:ea typeface="宋体" panose="02010600030101010101" pitchFamily="2" charset="-122"/>
                        </a:rPr>
                        <a:t>（南朝）</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a:txBody>
                    <a:bodyPr/>
                    <a:lstStyle/>
                    <a:p>
                      <a:pPr marL="0" marR="0" lvl="0" indent="0" algn="l" defTabSz="914400" rtl="0" eaLnBrk="0" fontAlgn="base" latinLnBrk="0" hangingPunct="0">
                        <a:lnSpc>
                          <a:spcPct val="100000"/>
                        </a:lnSpc>
                        <a:spcBef>
                          <a:spcPct val="20000"/>
                        </a:spcBef>
                        <a:spcAft>
                          <a:spcPct val="0"/>
                        </a:spcAft>
                        <a:buClr>
                          <a:schemeClr val="accent1"/>
                        </a:buClr>
                        <a:buSzTx/>
                        <a:buFont typeface="Wingdings" panose="05000000000000000000" pitchFamily="2" charset="2"/>
                        <a:buNone/>
                      </a:pPr>
                      <a:endParaRPr kumimoji="0" lang="zh-CN" altLang="en-US" sz="1400" b="0"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II</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赵憙</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a:t>
                      </a: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后汉书</a:t>
                      </a: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a:txBody>
                    <a:bodyPr/>
                    <a:lstStyle/>
                    <a:p>
                      <a:pPr marL="0" marR="0" lvl="0" indent="0" algn="l" defTabSz="914400" rtl="0" eaLnBrk="0" fontAlgn="base" latinLnBrk="0" hangingPunct="0">
                        <a:lnSpc>
                          <a:spcPct val="100000"/>
                        </a:lnSpc>
                        <a:spcBef>
                          <a:spcPct val="20000"/>
                        </a:spcBef>
                        <a:spcAft>
                          <a:spcPct val="0"/>
                        </a:spcAft>
                        <a:buClr>
                          <a:schemeClr val="accent1"/>
                        </a:buClr>
                        <a:buSzTx/>
                        <a:buFont typeface="Wingdings" panose="05000000000000000000" pitchFamily="2" charset="2"/>
                        <a:buNone/>
                      </a:pPr>
                      <a:endParaRPr kumimoji="0" lang="zh-CN" altLang="en-US" sz="1400" b="0"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III</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许江</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a:t>
                      </a: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宋史</a:t>
                      </a: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Times New Roman" panose="02020603050405020304" pitchFamily="18" charset="0"/>
                          <a:ea typeface="华文细黑" panose="02010600040101010101" pitchFamily="2" charset="-122"/>
                        </a:rPr>
                        <a:t>2018</a:t>
                      </a:r>
                      <a:endParaRPr kumimoji="0" lang="en-US" altLang="zh-CN" sz="1400" b="0"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楷体" pitchFamily="49" charset="-122"/>
                          <a:ea typeface="宋体" panose="02010600030101010101" pitchFamily="2" charset="-122"/>
                        </a:rPr>
                        <a:t>全国卷</a:t>
                      </a:r>
                      <a:r>
                        <a:rPr kumimoji="0" lang="en-US" altLang="zh-CN" sz="1400" b="1" i="0" u="none" strike="noStrike" cap="none" normalizeH="0" baseline="0" dirty="0" smtClean="0">
                          <a:ln>
                            <a:noFill/>
                          </a:ln>
                          <a:solidFill>
                            <a:schemeClr val="tx1"/>
                          </a:solidFill>
                          <a:effectLst/>
                          <a:latin typeface="楷体" pitchFamily="49" charset="-122"/>
                          <a:ea typeface="宋体" panose="02010600030101010101" pitchFamily="2" charset="-122"/>
                        </a:rPr>
                        <a:t>I</a:t>
                      </a:r>
                      <a:endParaRPr kumimoji="0" lang="en-US" altLang="zh-CN"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鲁芝</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rgbClr val="FF0000"/>
                          </a:solidFill>
                          <a:effectLst/>
                          <a:latin typeface="楷体" pitchFamily="49" charset="-122"/>
                          <a:ea typeface="宋体" panose="02010600030101010101" pitchFamily="2" charset="-122"/>
                        </a:rPr>
                        <a:t>《</a:t>
                      </a:r>
                      <a:r>
                        <a:rPr kumimoji="0" lang="zh-CN" altLang="en-US" sz="1400" b="1" i="0" u="none" strike="noStrike" cap="none" normalizeH="0" baseline="0" smtClean="0">
                          <a:ln>
                            <a:noFill/>
                          </a:ln>
                          <a:solidFill>
                            <a:srgbClr val="FF0000"/>
                          </a:solidFill>
                          <a:effectLst/>
                          <a:latin typeface="楷体" pitchFamily="49" charset="-122"/>
                          <a:ea typeface="宋体" panose="02010600030101010101" pitchFamily="2" charset="-122"/>
                        </a:rPr>
                        <a:t>晋书</a:t>
                      </a:r>
                      <a:r>
                        <a:rPr kumimoji="0" lang="en-US" altLang="zh-CN" sz="1400" b="1" i="0" u="none" strike="noStrike" cap="none" normalizeH="0" baseline="0" smtClean="0">
                          <a:ln>
                            <a:noFill/>
                          </a:ln>
                          <a:solidFill>
                            <a:srgbClr val="FF0000"/>
                          </a:solidFill>
                          <a:effectLst/>
                          <a:latin typeface="楷体" pitchFamily="49" charset="-122"/>
                          <a:ea typeface="宋体" panose="02010600030101010101" pitchFamily="2" charset="-122"/>
                        </a:rPr>
                        <a:t>》</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a:txBody>
                    <a:bodyPr/>
                    <a:lstStyle/>
                    <a:p>
                      <a:pPr marL="0" marR="0" lvl="0" indent="0" algn="l" defTabSz="914400" rtl="0" eaLnBrk="0" fontAlgn="base" latinLnBrk="0" hangingPunct="0">
                        <a:lnSpc>
                          <a:spcPct val="100000"/>
                        </a:lnSpc>
                        <a:spcBef>
                          <a:spcPct val="20000"/>
                        </a:spcBef>
                        <a:spcAft>
                          <a:spcPct val="0"/>
                        </a:spcAft>
                        <a:buClr>
                          <a:schemeClr val="accent1"/>
                        </a:buClr>
                        <a:buSzTx/>
                        <a:buFont typeface="Wingdings" panose="05000000000000000000" pitchFamily="2" charset="2"/>
                        <a:buNone/>
                      </a:pPr>
                      <a:endParaRPr kumimoji="0" lang="zh-CN" altLang="en-US" sz="1400" b="0"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全国卷</a:t>
                      </a: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II</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王涣</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a:t>
                      </a: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后汉书</a:t>
                      </a:r>
                      <a:r>
                        <a:rPr kumimoji="0" lang="en-US" altLang="zh-CN" sz="1400" b="1" i="0" u="none" strike="noStrike" cap="none" normalizeH="0" baseline="0" smtClean="0">
                          <a:ln>
                            <a:noFill/>
                          </a:ln>
                          <a:solidFill>
                            <a:schemeClr val="tx1"/>
                          </a:solidFill>
                          <a:effectLst/>
                          <a:latin typeface="楷体" pitchFamily="49" charset="-122"/>
                          <a:ea typeface="宋体" panose="02010600030101010101" pitchFamily="2" charset="-122"/>
                        </a:rPr>
                        <a:t>》</a:t>
                      </a:r>
                      <a:endPar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15913">
                <a:tc>
                  <a:txBody>
                    <a:bodyPr/>
                    <a:lstStyle/>
                    <a:p>
                      <a:pPr marL="0" marR="0" lvl="0" indent="0" algn="l" defTabSz="914400" rtl="0" eaLnBrk="0" fontAlgn="base" latinLnBrk="0" hangingPunct="0">
                        <a:lnSpc>
                          <a:spcPct val="100000"/>
                        </a:lnSpc>
                        <a:spcBef>
                          <a:spcPct val="20000"/>
                        </a:spcBef>
                        <a:spcAft>
                          <a:spcPct val="0"/>
                        </a:spcAft>
                        <a:buClr>
                          <a:schemeClr val="accent1"/>
                        </a:buClr>
                        <a:buSzTx/>
                        <a:buFont typeface="Wingdings" panose="05000000000000000000" pitchFamily="2" charset="2"/>
                        <a:buNone/>
                      </a:pPr>
                      <a:endParaRPr kumimoji="0" lang="zh-CN" altLang="en-US" sz="1400" b="0"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楷体" pitchFamily="49" charset="-122"/>
                          <a:ea typeface="宋体" panose="02010600030101010101" pitchFamily="2" charset="-122"/>
                        </a:rPr>
                        <a:t>全国卷</a:t>
                      </a:r>
                      <a:r>
                        <a:rPr kumimoji="0" lang="en-US" altLang="zh-CN" sz="1400" b="1" i="0" u="none" strike="noStrike" cap="none" normalizeH="0" baseline="0" dirty="0" smtClean="0">
                          <a:ln>
                            <a:noFill/>
                          </a:ln>
                          <a:solidFill>
                            <a:schemeClr val="tx1"/>
                          </a:solidFill>
                          <a:effectLst/>
                          <a:latin typeface="楷体" pitchFamily="49" charset="-122"/>
                          <a:ea typeface="宋体" panose="02010600030101010101" pitchFamily="2" charset="-122"/>
                        </a:rPr>
                        <a:t>III</a:t>
                      </a:r>
                      <a:endParaRPr kumimoji="0" lang="en-US" altLang="zh-CN"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楷体" pitchFamily="49" charset="-122"/>
                          <a:ea typeface="宋体" panose="02010600030101010101" pitchFamily="2" charset="-122"/>
                        </a:rPr>
                        <a:t>纯礼</a:t>
                      </a:r>
                      <a:endParaRPr kumimoji="0" lang="zh-CN" altLang="en-US"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dirty="0" smtClean="0">
                          <a:ln>
                            <a:noFill/>
                          </a:ln>
                          <a:solidFill>
                            <a:schemeClr val="tx1"/>
                          </a:solidFill>
                          <a:effectLst/>
                          <a:latin typeface="楷体" pitchFamily="49" charset="-122"/>
                          <a:ea typeface="宋体" panose="02010600030101010101" pitchFamily="2" charset="-122"/>
                        </a:rPr>
                        <a:t>《</a:t>
                      </a:r>
                      <a:r>
                        <a:rPr kumimoji="0" lang="zh-CN" altLang="en-US" sz="1400" b="1" i="0" u="none" strike="noStrike" cap="none" normalizeH="0" baseline="0" dirty="0" smtClean="0">
                          <a:ln>
                            <a:noFill/>
                          </a:ln>
                          <a:solidFill>
                            <a:schemeClr val="tx1"/>
                          </a:solidFill>
                          <a:effectLst/>
                          <a:latin typeface="楷体" pitchFamily="49" charset="-122"/>
                          <a:ea typeface="宋体" panose="02010600030101010101" pitchFamily="2" charset="-122"/>
                        </a:rPr>
                        <a:t>宋史</a:t>
                      </a:r>
                      <a:r>
                        <a:rPr kumimoji="0" lang="en-US" altLang="zh-CN" sz="1400" b="1" i="0" u="none" strike="noStrike" cap="none" normalizeH="0" baseline="0" dirty="0" smtClean="0">
                          <a:ln>
                            <a:noFill/>
                          </a:ln>
                          <a:solidFill>
                            <a:schemeClr val="tx1"/>
                          </a:solidFill>
                          <a:effectLst/>
                          <a:latin typeface="楷体" pitchFamily="49" charset="-122"/>
                          <a:ea typeface="宋体" panose="02010600030101010101" pitchFamily="2" charset="-122"/>
                        </a:rPr>
                        <a:t>》</a:t>
                      </a:r>
                      <a:endParaRPr kumimoji="0" lang="en-US" altLang="zh-CN"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sp>
        <p:nvSpPr>
          <p:cNvPr id="83034" name="Text Box 95"/>
          <p:cNvSpPr txBox="1">
            <a:spLocks noChangeArrowheads="1"/>
          </p:cNvSpPr>
          <p:nvPr/>
        </p:nvSpPr>
        <p:spPr bwMode="auto">
          <a:xfrm>
            <a:off x="7451725" y="1341438"/>
            <a:ext cx="1187450" cy="4624387"/>
          </a:xfrm>
          <a:prstGeom prst="rect">
            <a:avLst/>
          </a:prstGeom>
          <a:noFill/>
          <a:ln w="9525">
            <a:noFill/>
            <a:miter lim="800000"/>
          </a:ln>
        </p:spPr>
        <p:txBody>
          <a:bodyPr>
            <a:spAutoFit/>
          </a:bodyPr>
          <a:lstStyle/>
          <a:p>
            <a:r>
              <a:rPr lang="en-US" altLang="zh-CN" b="1" i="0">
                <a:solidFill>
                  <a:srgbClr val="000099"/>
                </a:solidFill>
                <a:ea typeface="楷体" pitchFamily="49" charset="-122"/>
              </a:rPr>
              <a:t>《</a:t>
            </a:r>
            <a:r>
              <a:rPr lang="zh-CN" altLang="en-US" b="1" i="0">
                <a:solidFill>
                  <a:srgbClr val="000099"/>
                </a:solidFill>
                <a:ea typeface="楷体" pitchFamily="49" charset="-122"/>
              </a:rPr>
              <a:t>宋史</a:t>
            </a:r>
            <a:r>
              <a:rPr lang="en-US" altLang="zh-CN" b="1" i="0">
                <a:solidFill>
                  <a:srgbClr val="000099"/>
                </a:solidFill>
                <a:ea typeface="楷体" pitchFamily="49" charset="-122"/>
              </a:rPr>
              <a:t>》《</a:t>
            </a:r>
            <a:r>
              <a:rPr lang="zh-CN" altLang="en-US" b="1" i="0">
                <a:solidFill>
                  <a:srgbClr val="000099"/>
                </a:solidFill>
                <a:ea typeface="楷体" pitchFamily="49" charset="-122"/>
              </a:rPr>
              <a:t>明史</a:t>
            </a:r>
            <a:r>
              <a:rPr lang="en-US" altLang="zh-CN" b="1" i="0">
                <a:solidFill>
                  <a:srgbClr val="000099"/>
                </a:solidFill>
                <a:ea typeface="楷体" pitchFamily="49" charset="-122"/>
              </a:rPr>
              <a:t>》《</a:t>
            </a:r>
            <a:r>
              <a:rPr lang="zh-CN" altLang="en-US" b="1" i="0">
                <a:solidFill>
                  <a:srgbClr val="000099"/>
                </a:solidFill>
                <a:ea typeface="楷体" pitchFamily="49" charset="-122"/>
              </a:rPr>
              <a:t>后汉书</a:t>
            </a:r>
            <a:r>
              <a:rPr lang="en-US" altLang="zh-CN" b="1" i="0">
                <a:solidFill>
                  <a:srgbClr val="000099"/>
                </a:solidFill>
                <a:ea typeface="楷体" pitchFamily="49" charset="-122"/>
              </a:rPr>
              <a:t>》《</a:t>
            </a:r>
            <a:r>
              <a:rPr lang="zh-CN" altLang="en-US" b="1" i="0">
                <a:solidFill>
                  <a:srgbClr val="000099"/>
                </a:solidFill>
                <a:ea typeface="楷体" pitchFamily="49" charset="-122"/>
              </a:rPr>
              <a:t>宋书</a:t>
            </a:r>
            <a:r>
              <a:rPr lang="en-US" altLang="zh-CN" b="1" i="0">
                <a:solidFill>
                  <a:srgbClr val="000099"/>
                </a:solidFill>
                <a:ea typeface="楷体" pitchFamily="49" charset="-122"/>
              </a:rPr>
              <a:t>》《</a:t>
            </a:r>
            <a:r>
              <a:rPr lang="zh-CN" altLang="en-US" b="1" i="0">
                <a:solidFill>
                  <a:srgbClr val="000099"/>
                </a:solidFill>
                <a:ea typeface="楷体" pitchFamily="49" charset="-122"/>
              </a:rPr>
              <a:t>新唐书</a:t>
            </a:r>
            <a:r>
              <a:rPr lang="en-US" altLang="zh-CN" b="1" i="0">
                <a:solidFill>
                  <a:srgbClr val="000099"/>
                </a:solidFill>
                <a:ea typeface="楷体" pitchFamily="49" charset="-122"/>
              </a:rPr>
              <a:t>》《</a:t>
            </a:r>
            <a:r>
              <a:rPr lang="zh-CN" altLang="en-US" b="1" i="0">
                <a:solidFill>
                  <a:srgbClr val="000099"/>
                </a:solidFill>
                <a:ea typeface="楷体" pitchFamily="49" charset="-122"/>
              </a:rPr>
              <a:t>旧唐书</a:t>
            </a:r>
            <a:r>
              <a:rPr lang="en-US" altLang="zh-CN" b="1" i="0">
                <a:solidFill>
                  <a:srgbClr val="000099"/>
                </a:solidFill>
                <a:ea typeface="楷体" pitchFamily="49" charset="-122"/>
              </a:rPr>
              <a:t>》《</a:t>
            </a:r>
            <a:r>
              <a:rPr lang="zh-CN" altLang="en-US" b="1" i="0">
                <a:solidFill>
                  <a:srgbClr val="000099"/>
                </a:solidFill>
                <a:ea typeface="楷体" pitchFamily="49" charset="-122"/>
              </a:rPr>
              <a:t>汉书</a:t>
            </a:r>
            <a:r>
              <a:rPr lang="en-US" altLang="zh-CN" b="1" i="0">
                <a:solidFill>
                  <a:srgbClr val="000099"/>
                </a:solidFill>
                <a:ea typeface="楷体" pitchFamily="49" charset="-122"/>
              </a:rPr>
              <a:t>》《</a:t>
            </a:r>
            <a:r>
              <a:rPr lang="zh-CN" altLang="en-US" b="1" i="0">
                <a:solidFill>
                  <a:srgbClr val="000099"/>
                </a:solidFill>
                <a:ea typeface="楷体" pitchFamily="49" charset="-122"/>
              </a:rPr>
              <a:t>晋书</a:t>
            </a:r>
            <a:r>
              <a:rPr lang="en-US" altLang="zh-CN" b="1" i="0">
                <a:solidFill>
                  <a:srgbClr val="000099"/>
                </a:solidFill>
                <a:ea typeface="楷体" pitchFamily="49" charset="-122"/>
              </a:rPr>
              <a:t>》《</a:t>
            </a:r>
            <a:r>
              <a:rPr lang="zh-CN" altLang="en-US" b="1" i="0">
                <a:solidFill>
                  <a:srgbClr val="000099"/>
                </a:solidFill>
                <a:ea typeface="楷体" pitchFamily="49" charset="-122"/>
              </a:rPr>
              <a:t>梁书</a:t>
            </a:r>
            <a:r>
              <a:rPr lang="en-US" altLang="zh-CN" b="1" i="0">
                <a:solidFill>
                  <a:srgbClr val="000099"/>
                </a:solidFill>
                <a:ea typeface="楷体" pitchFamily="49" charset="-122"/>
              </a:rPr>
              <a:t>》《</a:t>
            </a:r>
            <a:r>
              <a:rPr lang="zh-CN" altLang="en-US" b="1" i="0">
                <a:solidFill>
                  <a:srgbClr val="000099"/>
                </a:solidFill>
                <a:ea typeface="楷体" pitchFamily="49" charset="-122"/>
              </a:rPr>
              <a:t>魏书</a:t>
            </a:r>
            <a:r>
              <a:rPr lang="en-US" altLang="zh-CN" b="1" i="0">
                <a:solidFill>
                  <a:srgbClr val="000099"/>
                </a:solidFill>
                <a:ea typeface="楷体" pitchFamily="49" charset="-122"/>
              </a:rPr>
              <a:t>》《</a:t>
            </a:r>
            <a:r>
              <a:rPr lang="zh-CN" altLang="en-US" b="1" i="0">
                <a:solidFill>
                  <a:srgbClr val="000099"/>
                </a:solidFill>
                <a:ea typeface="楷体" pitchFamily="49" charset="-122"/>
              </a:rPr>
              <a:t>周书</a:t>
            </a:r>
            <a:r>
              <a:rPr lang="en-US" altLang="zh-CN" b="1" i="0">
                <a:solidFill>
                  <a:srgbClr val="000099"/>
                </a:solidFill>
                <a:ea typeface="楷体" pitchFamily="49" charset="-122"/>
              </a:rPr>
              <a:t>》《</a:t>
            </a:r>
            <a:r>
              <a:rPr lang="zh-CN" altLang="en-US" b="1" i="0">
                <a:solidFill>
                  <a:srgbClr val="000099"/>
                </a:solidFill>
                <a:ea typeface="楷体" pitchFamily="49" charset="-122"/>
              </a:rPr>
              <a:t>隋书</a:t>
            </a:r>
            <a:r>
              <a:rPr lang="en-US" altLang="zh-CN" b="1" i="0">
                <a:solidFill>
                  <a:srgbClr val="000099"/>
                </a:solidFill>
                <a:ea typeface="楷体" pitchFamily="49" charset="-122"/>
              </a:rPr>
              <a:t>》《</a:t>
            </a:r>
            <a:r>
              <a:rPr lang="zh-CN" altLang="en-US" b="1" i="0">
                <a:solidFill>
                  <a:srgbClr val="000099"/>
                </a:solidFill>
                <a:ea typeface="楷体" pitchFamily="49" charset="-122"/>
              </a:rPr>
              <a:t>北史</a:t>
            </a:r>
            <a:r>
              <a:rPr lang="en-US" altLang="zh-CN" b="1" i="0">
                <a:solidFill>
                  <a:srgbClr val="000099"/>
                </a:solidFill>
                <a:ea typeface="楷体" pitchFamily="49" charset="-122"/>
              </a:rPr>
              <a:t>》《</a:t>
            </a:r>
            <a:r>
              <a:rPr lang="zh-CN" altLang="en-US" b="1" i="0">
                <a:solidFill>
                  <a:srgbClr val="000099"/>
                </a:solidFill>
                <a:ea typeface="楷体" pitchFamily="49" charset="-122"/>
              </a:rPr>
              <a:t>金史</a:t>
            </a:r>
            <a:r>
              <a:rPr lang="en-US" altLang="zh-CN" b="1" i="0">
                <a:solidFill>
                  <a:srgbClr val="000099"/>
                </a:solidFill>
                <a:ea typeface="楷体" pitchFamily="49" charset="-122"/>
              </a:rPr>
              <a:t>》《</a:t>
            </a:r>
            <a:r>
              <a:rPr lang="zh-CN" altLang="en-US" b="1" i="0">
                <a:solidFill>
                  <a:srgbClr val="000099"/>
                </a:solidFill>
                <a:ea typeface="楷体" pitchFamily="49" charset="-122"/>
              </a:rPr>
              <a:t>元史</a:t>
            </a:r>
            <a:r>
              <a:rPr lang="en-US" altLang="zh-CN" b="1" i="0">
                <a:solidFill>
                  <a:srgbClr val="000099"/>
                </a:solidFill>
                <a:ea typeface="楷体" pitchFamily="49" charset="-122"/>
              </a:rPr>
              <a:t>》</a:t>
            </a:r>
            <a:endParaRPr lang="zh-CN" altLang="en-US" b="1" i="0">
              <a:solidFill>
                <a:srgbClr val="000099"/>
              </a:solidFill>
              <a:ea typeface="楷体" pitchFamily="49" charset="-122"/>
            </a:endParaRPr>
          </a:p>
          <a:p>
            <a:pPr>
              <a:spcBef>
                <a:spcPct val="50000"/>
              </a:spcBef>
            </a:pPr>
            <a:endParaRPr lang="zh-CN" altLang="en-US">
              <a:solidFill>
                <a:srgbClr val="000099"/>
              </a:solidFill>
              <a:ea typeface="楷体" pitchFamily="49" charset="-122"/>
            </a:endParaRPr>
          </a:p>
        </p:txBody>
      </p:sp>
      <p:sp>
        <p:nvSpPr>
          <p:cNvPr id="83035" name="Text Box 96"/>
          <p:cNvSpPr txBox="1">
            <a:spLocks noChangeArrowheads="1"/>
          </p:cNvSpPr>
          <p:nvPr/>
        </p:nvSpPr>
        <p:spPr bwMode="auto">
          <a:xfrm>
            <a:off x="5651500" y="188913"/>
            <a:ext cx="3097213" cy="396875"/>
          </a:xfrm>
          <a:prstGeom prst="rect">
            <a:avLst/>
          </a:prstGeom>
          <a:noFill/>
          <a:ln w="9525">
            <a:noFill/>
            <a:miter lim="800000"/>
          </a:ln>
        </p:spPr>
        <p:txBody>
          <a:bodyPr>
            <a:spAutoFit/>
          </a:bodyPr>
          <a:lstStyle/>
          <a:p>
            <a:pPr>
              <a:spcBef>
                <a:spcPct val="50000"/>
              </a:spcBef>
            </a:pPr>
            <a:r>
              <a:rPr lang="zh-CN" altLang="en-US" sz="2000" i="0">
                <a:solidFill>
                  <a:srgbClr val="FFFF00"/>
                </a:solidFill>
                <a:latin typeface="仿宋" pitchFamily="49" charset="-122"/>
                <a:ea typeface="仿宋" pitchFamily="49" charset="-122"/>
              </a:rPr>
              <a:t>（</a:t>
            </a:r>
            <a:r>
              <a:rPr lang="en-US" altLang="zh-CN" sz="2000" i="0">
                <a:solidFill>
                  <a:srgbClr val="FFFF00"/>
                </a:solidFill>
                <a:latin typeface="仿宋" pitchFamily="49" charset="-122"/>
                <a:ea typeface="仿宋" pitchFamily="49" charset="-122"/>
              </a:rPr>
              <a:t>1</a:t>
            </a:r>
            <a:r>
              <a:rPr lang="zh-CN" altLang="en-US" sz="2000" i="0">
                <a:solidFill>
                  <a:srgbClr val="FFFF00"/>
                </a:solidFill>
                <a:latin typeface="仿宋" pitchFamily="49" charset="-122"/>
                <a:ea typeface="仿宋" pitchFamily="49" charset="-122"/>
              </a:rPr>
              <a:t>）文言文阅读</a:t>
            </a:r>
            <a:endParaRPr lang="zh-CN" altLang="en-US" sz="2000">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graphicFrame>
        <p:nvGraphicFramePr>
          <p:cNvPr id="3" name="表格 2"/>
          <p:cNvGraphicFramePr>
            <a:graphicFrameLocks noGrp="1"/>
          </p:cNvGraphicFramePr>
          <p:nvPr/>
        </p:nvGraphicFramePr>
        <p:xfrm>
          <a:off x="357158" y="1357298"/>
          <a:ext cx="6858048" cy="1214445"/>
        </p:xfrm>
        <a:graphic>
          <a:graphicData uri="http://schemas.openxmlformats.org/drawingml/2006/table">
            <a:tbl>
              <a:tblPr firstRow="1" bandRow="1">
                <a:tableStyleId>{5C22544A-7EE6-4342-B048-85BDC9FD1C3A}</a:tableStyleId>
              </a:tblPr>
              <a:tblGrid>
                <a:gridCol w="1428760"/>
                <a:gridCol w="1714512"/>
                <a:gridCol w="1643074"/>
                <a:gridCol w="2071702"/>
              </a:tblGrid>
              <a:tr h="404815">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rPr>
                        <a:t>2019</a:t>
                      </a:r>
                      <a:endParaRPr kumimoji="0" lang="zh-CN" altLang="en-US"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rPr>
                        <a:t>全国卷</a:t>
                      </a:r>
                      <a:r>
                        <a:rPr kumimoji="0" lang="en-US" altLang="zh-CN"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rPr>
                        <a:t>I</a:t>
                      </a:r>
                      <a:endParaRPr kumimoji="0" lang="en-US" altLang="zh-CN"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rPr>
                        <a:t>贾谊</a:t>
                      </a:r>
                      <a:endParaRPr kumimoji="0" lang="zh-CN" altLang="en-US"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rPr>
                        <a:t>《</a:t>
                      </a:r>
                      <a:r>
                        <a:rPr kumimoji="0" lang="zh-CN" altLang="en-US"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rPr>
                        <a:t>史记</a:t>
                      </a:r>
                      <a:r>
                        <a:rPr kumimoji="0" lang="en-US" altLang="zh-CN"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rPr>
                        <a:t>》</a:t>
                      </a:r>
                      <a:endParaRPr kumimoji="0" lang="zh-CN" altLang="en-US"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4815">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rPr>
                        <a:t>全国卷</a:t>
                      </a:r>
                      <a:r>
                        <a:rPr kumimoji="0" lang="en-US" altLang="zh-CN"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rPr>
                        <a:t>II</a:t>
                      </a:r>
                      <a:endParaRPr kumimoji="0" lang="en-US" altLang="zh-CN"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rPr>
                        <a:t>商鞅</a:t>
                      </a:r>
                      <a:endParaRPr kumimoji="0" lang="zh-CN" altLang="en-US"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rPr>
                        <a:t>《</a:t>
                      </a:r>
                      <a:r>
                        <a:rPr kumimoji="0" lang="zh-CN" altLang="en-US"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rPr>
                        <a:t>史记</a:t>
                      </a:r>
                      <a:r>
                        <a:rPr kumimoji="0" lang="en-US" altLang="zh-CN"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rPr>
                        <a:t>》</a:t>
                      </a:r>
                      <a:endParaRPr kumimoji="0" lang="zh-CN" altLang="en-US"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04815">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rPr>
                        <a:t>全国卷</a:t>
                      </a:r>
                      <a:r>
                        <a:rPr kumimoji="0" lang="en-US" altLang="zh-CN"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rPr>
                        <a:t>III</a:t>
                      </a:r>
                      <a:endParaRPr kumimoji="0" lang="en-US" altLang="zh-CN"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rPr>
                        <a:t>吴起</a:t>
                      </a:r>
                      <a:endParaRPr kumimoji="0" lang="zh-CN" altLang="en-US"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rPr>
                        <a:t>《</a:t>
                      </a:r>
                      <a:r>
                        <a:rPr kumimoji="0" lang="zh-CN" altLang="en-US"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rPr>
                        <a:t>史记</a:t>
                      </a:r>
                      <a:r>
                        <a:rPr kumimoji="0" lang="en-US" altLang="zh-CN"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rPr>
                        <a:t>》</a:t>
                      </a:r>
                      <a:endParaRPr kumimoji="0" lang="zh-CN" altLang="en-US" sz="1400" b="1" i="0" u="none" strike="noStrike" kern="1200" cap="none" normalizeH="0" baseline="0" dirty="0" smtClean="0">
                        <a:ln>
                          <a:noFill/>
                        </a:ln>
                        <a:solidFill>
                          <a:schemeClr val="tx1"/>
                        </a:solidFill>
                        <a:effectLst/>
                        <a:latin typeface="楷体" pitchFamily="49" charset="-122"/>
                        <a:ea typeface="宋体" panose="02010600030101010101" pitchFamily="2"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4" name="表格 3"/>
          <p:cNvGraphicFramePr>
            <a:graphicFrameLocks noGrp="1"/>
          </p:cNvGraphicFramePr>
          <p:nvPr/>
        </p:nvGraphicFramePr>
        <p:xfrm>
          <a:off x="357158" y="1071546"/>
          <a:ext cx="6858048" cy="315913"/>
        </p:xfrm>
        <a:graphic>
          <a:graphicData uri="http://schemas.openxmlformats.org/drawingml/2006/table">
            <a:tbl>
              <a:tblPr/>
              <a:tblGrid>
                <a:gridCol w="1428760"/>
                <a:gridCol w="1714512"/>
                <a:gridCol w="1643074"/>
                <a:gridCol w="2071702"/>
              </a:tblGrid>
              <a:tr h="315913">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楷体" pitchFamily="49" charset="-122"/>
                          <a:ea typeface="宋体" panose="02010600030101010101" pitchFamily="2" charset="-122"/>
                        </a:rPr>
                        <a:t>年份</a:t>
                      </a:r>
                      <a:endParaRPr kumimoji="0" lang="zh-CN" altLang="en-US"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楷体" pitchFamily="49" charset="-122"/>
                          <a:ea typeface="宋体" panose="02010600030101010101" pitchFamily="2" charset="-122"/>
                        </a:rPr>
                        <a:t>试卷</a:t>
                      </a:r>
                      <a:endParaRPr kumimoji="0" lang="zh-CN" altLang="en-US"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楷体" pitchFamily="49" charset="-122"/>
                          <a:ea typeface="宋体" panose="02010600030101010101" pitchFamily="2" charset="-122"/>
                        </a:rPr>
                        <a:t>人物</a:t>
                      </a:r>
                      <a:endParaRPr kumimoji="0" lang="zh-CN" altLang="en-US"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楷体" pitchFamily="49" charset="-122"/>
                          <a:ea typeface="宋体" panose="02010600030101010101" pitchFamily="2" charset="-122"/>
                        </a:rPr>
                        <a:t>出处</a:t>
                      </a:r>
                      <a:endParaRPr kumimoji="0" lang="zh-CN" altLang="en-US"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83969" name="Text Box 3"/>
          <p:cNvSpPr txBox="1">
            <a:spLocks noChangeArrowheads="1"/>
          </p:cNvSpPr>
          <p:nvPr/>
        </p:nvSpPr>
        <p:spPr bwMode="auto">
          <a:xfrm>
            <a:off x="684213" y="1341438"/>
            <a:ext cx="5616575" cy="641350"/>
          </a:xfrm>
          <a:prstGeom prst="rect">
            <a:avLst/>
          </a:prstGeom>
          <a:noFill/>
          <a:ln w="9525">
            <a:noFill/>
            <a:miter lim="800000"/>
          </a:ln>
        </p:spPr>
        <p:txBody>
          <a:bodyPr>
            <a:spAutoFit/>
          </a:bodyPr>
          <a:lstStyle/>
          <a:p>
            <a:r>
              <a:rPr lang="zh-CN" altLang="en-US" sz="3600" b="1" i="0">
                <a:solidFill>
                  <a:schemeClr val="accent1"/>
                </a:solidFill>
                <a:latin typeface="仿宋" pitchFamily="49" charset="-122"/>
                <a:ea typeface="仿宋" pitchFamily="49" charset="-122"/>
              </a:rPr>
              <a:t>文言文为什么做不到？</a:t>
            </a:r>
            <a:endParaRPr lang="zh-CN" altLang="en-US" sz="3600" b="1" i="0">
              <a:solidFill>
                <a:schemeClr val="accent1"/>
              </a:solidFill>
              <a:latin typeface="仿宋" pitchFamily="49" charset="-122"/>
              <a:ea typeface="仿宋" pitchFamily="49" charset="-122"/>
            </a:endParaRPr>
          </a:p>
        </p:txBody>
      </p:sp>
      <p:sp>
        <p:nvSpPr>
          <p:cNvPr id="83970" name="Text Box 4"/>
          <p:cNvSpPr txBox="1">
            <a:spLocks noChangeArrowheads="1"/>
          </p:cNvSpPr>
          <p:nvPr/>
        </p:nvSpPr>
        <p:spPr bwMode="auto">
          <a:xfrm>
            <a:off x="611188" y="2420938"/>
            <a:ext cx="5761037" cy="641350"/>
          </a:xfrm>
          <a:prstGeom prst="rect">
            <a:avLst/>
          </a:prstGeom>
          <a:noFill/>
          <a:ln w="9525">
            <a:noFill/>
            <a:miter lim="800000"/>
          </a:ln>
        </p:spPr>
        <p:txBody>
          <a:bodyPr>
            <a:spAutoFit/>
          </a:bodyPr>
          <a:lstStyle/>
          <a:p>
            <a:r>
              <a:rPr lang="en-US" altLang="zh-CN" sz="3600" b="1" i="0">
                <a:ea typeface="楷体" pitchFamily="49" charset="-122"/>
              </a:rPr>
              <a:t>1.</a:t>
            </a:r>
            <a:r>
              <a:rPr lang="zh-CN" altLang="en-US" sz="3600" b="1" i="0">
                <a:solidFill>
                  <a:srgbClr val="000000"/>
                </a:solidFill>
                <a:latin typeface="宋体" panose="02010600030101010101" pitchFamily="2" charset="-122"/>
                <a:ea typeface="楷体" pitchFamily="49" charset="-122"/>
              </a:rPr>
              <a:t>首先实词虚词量不过关</a:t>
            </a:r>
            <a:endParaRPr lang="zh-CN" altLang="en-US" sz="3600" b="1" i="0">
              <a:solidFill>
                <a:srgbClr val="000000"/>
              </a:solidFill>
              <a:latin typeface="宋体" panose="02010600030101010101" pitchFamily="2" charset="-122"/>
              <a:ea typeface="楷体" pitchFamily="49" charset="-122"/>
            </a:endParaRPr>
          </a:p>
        </p:txBody>
      </p:sp>
      <p:sp>
        <p:nvSpPr>
          <p:cNvPr id="83971" name="Text Box 5"/>
          <p:cNvSpPr txBox="1">
            <a:spLocks noChangeArrowheads="1"/>
          </p:cNvSpPr>
          <p:nvPr/>
        </p:nvSpPr>
        <p:spPr bwMode="auto">
          <a:xfrm>
            <a:off x="611188" y="3500438"/>
            <a:ext cx="5040312" cy="641350"/>
          </a:xfrm>
          <a:prstGeom prst="rect">
            <a:avLst/>
          </a:prstGeom>
          <a:noFill/>
          <a:ln w="9525">
            <a:noFill/>
            <a:miter lim="800000"/>
          </a:ln>
        </p:spPr>
        <p:txBody>
          <a:bodyPr>
            <a:spAutoFit/>
          </a:bodyPr>
          <a:lstStyle/>
          <a:p>
            <a:pPr>
              <a:spcBef>
                <a:spcPct val="50000"/>
              </a:spcBef>
            </a:pPr>
            <a:r>
              <a:rPr lang="en-US" altLang="zh-CN" sz="3600" b="1" i="0">
                <a:ea typeface="楷体" pitchFamily="49" charset="-122"/>
              </a:rPr>
              <a:t>2.</a:t>
            </a:r>
            <a:r>
              <a:rPr lang="zh-CN" altLang="en-US" sz="3600" b="1" i="0">
                <a:solidFill>
                  <a:srgbClr val="000000"/>
                </a:solidFill>
                <a:latin typeface="宋体" panose="02010600030101010101" pitchFamily="2" charset="-122"/>
                <a:ea typeface="楷体" pitchFamily="49" charset="-122"/>
              </a:rPr>
              <a:t>其次做题量不够</a:t>
            </a:r>
            <a:endParaRPr lang="zh-CN" altLang="en-US" sz="3600" b="1" i="0">
              <a:solidFill>
                <a:srgbClr val="000000"/>
              </a:solidFill>
              <a:latin typeface="宋体" panose="02010600030101010101" pitchFamily="2" charset="-122"/>
              <a:ea typeface="楷体" pitchFamily="49" charset="-122"/>
            </a:endParaRPr>
          </a:p>
        </p:txBody>
      </p:sp>
      <p:sp>
        <p:nvSpPr>
          <p:cNvPr id="83972" name="Text Box 6"/>
          <p:cNvSpPr txBox="1">
            <a:spLocks noChangeArrowheads="1"/>
          </p:cNvSpPr>
          <p:nvPr/>
        </p:nvSpPr>
        <p:spPr bwMode="auto">
          <a:xfrm>
            <a:off x="5651500" y="188913"/>
            <a:ext cx="3097213" cy="396875"/>
          </a:xfrm>
          <a:prstGeom prst="rect">
            <a:avLst/>
          </a:prstGeom>
          <a:noFill/>
          <a:ln w="9525">
            <a:noFill/>
            <a:miter lim="800000"/>
          </a:ln>
        </p:spPr>
        <p:txBody>
          <a:bodyPr>
            <a:spAutoFit/>
          </a:bodyPr>
          <a:lstStyle/>
          <a:p>
            <a:pPr>
              <a:spcBef>
                <a:spcPct val="50000"/>
              </a:spcBef>
            </a:pPr>
            <a:r>
              <a:rPr lang="zh-CN" altLang="en-US" sz="2000" i="0">
                <a:solidFill>
                  <a:srgbClr val="FFFF00"/>
                </a:solidFill>
                <a:latin typeface="仿宋" pitchFamily="49" charset="-122"/>
                <a:ea typeface="仿宋" pitchFamily="49" charset="-122"/>
              </a:rPr>
              <a:t>（</a:t>
            </a:r>
            <a:r>
              <a:rPr lang="en-US" altLang="zh-CN" sz="2000" i="0">
                <a:solidFill>
                  <a:srgbClr val="FFFF00"/>
                </a:solidFill>
                <a:latin typeface="仿宋" pitchFamily="49" charset="-122"/>
                <a:ea typeface="仿宋" pitchFamily="49" charset="-122"/>
              </a:rPr>
              <a:t>1</a:t>
            </a:r>
            <a:r>
              <a:rPr lang="zh-CN" altLang="en-US" sz="2000" i="0">
                <a:solidFill>
                  <a:srgbClr val="FFFF00"/>
                </a:solidFill>
                <a:latin typeface="仿宋" pitchFamily="49" charset="-122"/>
                <a:ea typeface="仿宋" pitchFamily="49" charset="-122"/>
              </a:rPr>
              <a:t>）文言文阅读</a:t>
            </a:r>
            <a:endParaRPr lang="zh-CN" altLang="en-US" sz="2000">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3" name="Picture 4" descr="CgQCsVL8WzqAVQP3AAEK3idHktU16900_600x600"/>
          <p:cNvPicPr>
            <a:picLocks noChangeAspect="1" noChangeArrowheads="1"/>
          </p:cNvPicPr>
          <p:nvPr/>
        </p:nvPicPr>
        <p:blipFill>
          <a:blip r:embed="rId1"/>
          <a:srcRect/>
          <a:stretch>
            <a:fillRect/>
          </a:stretch>
        </p:blipFill>
        <p:spPr bwMode="auto">
          <a:xfrm>
            <a:off x="5940425" y="981075"/>
            <a:ext cx="3024188" cy="3313113"/>
          </a:xfrm>
          <a:prstGeom prst="rect">
            <a:avLst/>
          </a:prstGeom>
          <a:noFill/>
          <a:ln w="9525">
            <a:noFill/>
            <a:miter lim="800000"/>
            <a:headEnd/>
            <a:tailEnd/>
          </a:ln>
        </p:spPr>
      </p:pic>
      <p:sp>
        <p:nvSpPr>
          <p:cNvPr id="84994" name="Rectangle 3"/>
          <p:cNvSpPr>
            <a:spLocks noGrp="1"/>
          </p:cNvSpPr>
          <p:nvPr>
            <p:ph sz="quarter" idx="13"/>
          </p:nvPr>
        </p:nvSpPr>
        <p:spPr/>
        <p:txBody>
          <a:bodyPr/>
          <a:lstStyle/>
          <a:p>
            <a:pPr>
              <a:lnSpc>
                <a:spcPct val="90000"/>
              </a:lnSpc>
              <a:buFont typeface="Wingdings" panose="05000000000000000000" pitchFamily="2" charset="2"/>
              <a:buNone/>
            </a:pPr>
            <a:r>
              <a:rPr lang="en-US" altLang="zh-CN" sz="2400" b="1" dirty="0" smtClean="0">
                <a:solidFill>
                  <a:srgbClr val="000099"/>
                </a:solidFill>
                <a:latin typeface="楷体" pitchFamily="49" charset="-122"/>
                <a:ea typeface="楷体" pitchFamily="49" charset="-122"/>
              </a:rPr>
              <a:t>①</a:t>
            </a:r>
            <a:r>
              <a:rPr lang="en-US" altLang="zh-CN" b="1" dirty="0" smtClean="0">
                <a:solidFill>
                  <a:srgbClr val="000099"/>
                </a:solidFill>
                <a:latin typeface="楷体" pitchFamily="49" charset="-122"/>
                <a:ea typeface="楷体" pitchFamily="49" charset="-122"/>
              </a:rPr>
              <a:t>《</a:t>
            </a:r>
            <a:r>
              <a:rPr lang="zh-CN" altLang="en-US" b="1" dirty="0" smtClean="0">
                <a:solidFill>
                  <a:srgbClr val="000099"/>
                </a:solidFill>
                <a:latin typeface="楷体" pitchFamily="49" charset="-122"/>
                <a:ea typeface="楷体" pitchFamily="49" charset="-122"/>
              </a:rPr>
              <a:t>高中文言</a:t>
            </a:r>
            <a:r>
              <a:rPr lang="en-US" altLang="zh-CN" b="1" dirty="0" smtClean="0">
                <a:solidFill>
                  <a:srgbClr val="000099"/>
                </a:solidFill>
                <a:latin typeface="楷体" pitchFamily="49" charset="-122"/>
                <a:ea typeface="楷体" pitchFamily="49" charset="-122"/>
              </a:rPr>
              <a:t>300</a:t>
            </a:r>
            <a:r>
              <a:rPr lang="zh-CN" altLang="en-US" b="1" dirty="0" smtClean="0">
                <a:solidFill>
                  <a:srgbClr val="000099"/>
                </a:solidFill>
                <a:latin typeface="楷体" pitchFamily="49" charset="-122"/>
                <a:ea typeface="楷体" pitchFamily="49" charset="-122"/>
              </a:rPr>
              <a:t>实词释例</a:t>
            </a:r>
            <a:r>
              <a:rPr lang="en-US" altLang="zh-CN" b="1" dirty="0" smtClean="0">
                <a:solidFill>
                  <a:srgbClr val="000099"/>
                </a:solidFill>
                <a:latin typeface="楷体" pitchFamily="49" charset="-122"/>
                <a:ea typeface="楷体" pitchFamily="49" charset="-122"/>
              </a:rPr>
              <a:t>》《</a:t>
            </a:r>
            <a:r>
              <a:rPr lang="zh-CN" altLang="en-US" b="1" dirty="0" smtClean="0">
                <a:solidFill>
                  <a:srgbClr val="000099"/>
                </a:solidFill>
                <a:latin typeface="楷体" pitchFamily="49" charset="-122"/>
                <a:ea typeface="楷体" pitchFamily="49" charset="-122"/>
              </a:rPr>
              <a:t>高中</a:t>
            </a:r>
            <a:r>
              <a:rPr lang="en-US" altLang="zh-CN" b="1" dirty="0" smtClean="0">
                <a:solidFill>
                  <a:srgbClr val="000099"/>
                </a:solidFill>
                <a:latin typeface="楷体" pitchFamily="49" charset="-122"/>
                <a:ea typeface="楷体" pitchFamily="49" charset="-122"/>
              </a:rPr>
              <a:t>120</a:t>
            </a:r>
            <a:r>
              <a:rPr lang="zh-CN" altLang="en-US" b="1" dirty="0" smtClean="0">
                <a:solidFill>
                  <a:srgbClr val="000099"/>
                </a:solidFill>
                <a:latin typeface="楷体" pitchFamily="49" charset="-122"/>
                <a:ea typeface="楷体" pitchFamily="49" charset="-122"/>
              </a:rPr>
              <a:t>实词和</a:t>
            </a:r>
            <a:r>
              <a:rPr lang="en-US" altLang="zh-CN" b="1" dirty="0" smtClean="0">
                <a:solidFill>
                  <a:srgbClr val="000099"/>
                </a:solidFill>
                <a:latin typeface="楷体" pitchFamily="49" charset="-122"/>
                <a:ea typeface="楷体" pitchFamily="49" charset="-122"/>
              </a:rPr>
              <a:t>18</a:t>
            </a:r>
            <a:r>
              <a:rPr lang="zh-CN" altLang="en-US" b="1" dirty="0" smtClean="0">
                <a:solidFill>
                  <a:srgbClr val="000099"/>
                </a:solidFill>
                <a:latin typeface="楷体" pitchFamily="49" charset="-122"/>
                <a:ea typeface="楷体" pitchFamily="49" charset="-122"/>
              </a:rPr>
              <a:t>虚词</a:t>
            </a:r>
            <a:r>
              <a:rPr lang="en-US" altLang="zh-CN" b="1" dirty="0" smtClean="0">
                <a:solidFill>
                  <a:srgbClr val="000099"/>
                </a:solidFill>
                <a:latin typeface="楷体" pitchFamily="49" charset="-122"/>
                <a:ea typeface="楷体" pitchFamily="49" charset="-122"/>
              </a:rPr>
              <a:t>》</a:t>
            </a:r>
            <a:endParaRPr lang="en-US" altLang="zh-CN" b="1" dirty="0" smtClean="0">
              <a:solidFill>
                <a:srgbClr val="000099"/>
              </a:solidFill>
              <a:latin typeface="楷体" pitchFamily="49" charset="-122"/>
              <a:ea typeface="楷体" pitchFamily="49" charset="-122"/>
            </a:endParaRPr>
          </a:p>
          <a:p>
            <a:pPr>
              <a:lnSpc>
                <a:spcPct val="90000"/>
              </a:lnSpc>
            </a:pPr>
            <a:endParaRPr lang="en-US" altLang="zh-CN" b="1" dirty="0" smtClean="0">
              <a:latin typeface="楷体" pitchFamily="49" charset="-122"/>
              <a:ea typeface="楷体" pitchFamily="49" charset="-122"/>
            </a:endParaRPr>
          </a:p>
          <a:p>
            <a:pPr>
              <a:lnSpc>
                <a:spcPct val="90000"/>
              </a:lnSpc>
              <a:buFont typeface="Wingdings" panose="05000000000000000000" pitchFamily="2" charset="2"/>
              <a:buNone/>
            </a:pPr>
            <a:endParaRPr lang="en-US" altLang="zh-CN" dirty="0" smtClean="0">
              <a:latin typeface="楷体" pitchFamily="49" charset="-122"/>
              <a:ea typeface="楷体" pitchFamily="49" charset="-122"/>
            </a:endParaRPr>
          </a:p>
          <a:p>
            <a:pPr>
              <a:lnSpc>
                <a:spcPct val="90000"/>
              </a:lnSpc>
              <a:buFont typeface="Wingdings" panose="05000000000000000000" pitchFamily="2" charset="2"/>
              <a:buNone/>
            </a:pPr>
            <a:r>
              <a:rPr lang="en-US" altLang="zh-CN" sz="2400" b="1" dirty="0" smtClean="0">
                <a:solidFill>
                  <a:srgbClr val="000099"/>
                </a:solidFill>
                <a:latin typeface="楷体" pitchFamily="49" charset="-122"/>
                <a:ea typeface="楷体" pitchFamily="49" charset="-122"/>
              </a:rPr>
              <a:t>②</a:t>
            </a:r>
            <a:r>
              <a:rPr lang="en-US" altLang="zh-CN" b="1" dirty="0" smtClean="0">
                <a:solidFill>
                  <a:srgbClr val="000099"/>
                </a:solidFill>
                <a:latin typeface="楷体" pitchFamily="49" charset="-122"/>
                <a:ea typeface="楷体" pitchFamily="49" charset="-122"/>
              </a:rPr>
              <a:t>《</a:t>
            </a:r>
            <a:r>
              <a:rPr lang="zh-CN" altLang="en-US" b="1" dirty="0" smtClean="0">
                <a:solidFill>
                  <a:srgbClr val="000099"/>
                </a:solidFill>
                <a:latin typeface="楷体" pitchFamily="49" charset="-122"/>
                <a:ea typeface="楷体" pitchFamily="49" charset="-122"/>
              </a:rPr>
              <a:t>乌有先生历险记</a:t>
            </a:r>
            <a:r>
              <a:rPr lang="en-US" altLang="zh-CN" b="1" dirty="0" smtClean="0">
                <a:solidFill>
                  <a:srgbClr val="000099"/>
                </a:solidFill>
                <a:latin typeface="楷体" pitchFamily="49" charset="-122"/>
                <a:ea typeface="楷体" pitchFamily="49" charset="-122"/>
              </a:rPr>
              <a:t>》</a:t>
            </a:r>
            <a:endParaRPr lang="en-US" altLang="zh-CN" b="1" dirty="0" smtClean="0">
              <a:solidFill>
                <a:srgbClr val="000099"/>
              </a:solidFill>
              <a:latin typeface="楷体" pitchFamily="49" charset="-122"/>
              <a:ea typeface="楷体" pitchFamily="49" charset="-122"/>
            </a:endParaRPr>
          </a:p>
          <a:p>
            <a:pPr>
              <a:lnSpc>
                <a:spcPct val="90000"/>
              </a:lnSpc>
            </a:pPr>
            <a:endParaRPr lang="en-US" altLang="zh-CN" b="1" dirty="0" smtClean="0">
              <a:solidFill>
                <a:srgbClr val="000099"/>
              </a:solidFill>
              <a:latin typeface="楷体" pitchFamily="49" charset="-122"/>
              <a:ea typeface="楷体" pitchFamily="49" charset="-122"/>
            </a:endParaRPr>
          </a:p>
          <a:p>
            <a:pPr>
              <a:lnSpc>
                <a:spcPct val="90000"/>
              </a:lnSpc>
            </a:pPr>
            <a:endParaRPr lang="en-US" altLang="zh-CN" b="1" dirty="0" smtClean="0">
              <a:latin typeface="楷体" pitchFamily="49" charset="-122"/>
              <a:ea typeface="楷体" pitchFamily="49" charset="-122"/>
            </a:endParaRPr>
          </a:p>
          <a:p>
            <a:pPr>
              <a:lnSpc>
                <a:spcPct val="90000"/>
              </a:lnSpc>
            </a:pPr>
            <a:endParaRPr lang="en-US" altLang="zh-CN" b="1" dirty="0" smtClean="0">
              <a:latin typeface="楷体" pitchFamily="49" charset="-122"/>
              <a:ea typeface="楷体" pitchFamily="49" charset="-122"/>
            </a:endParaRPr>
          </a:p>
          <a:p>
            <a:pPr>
              <a:lnSpc>
                <a:spcPct val="90000"/>
              </a:lnSpc>
            </a:pPr>
            <a:endParaRPr lang="en-US" altLang="zh-CN" b="1" dirty="0" smtClean="0">
              <a:latin typeface="楷体" pitchFamily="49" charset="-122"/>
              <a:ea typeface="楷体" pitchFamily="49" charset="-122"/>
            </a:endParaRPr>
          </a:p>
          <a:p>
            <a:pPr>
              <a:lnSpc>
                <a:spcPct val="90000"/>
              </a:lnSpc>
            </a:pPr>
            <a:endParaRPr lang="en-US" altLang="zh-CN" b="1" dirty="0" smtClean="0">
              <a:latin typeface="楷体" pitchFamily="49" charset="-122"/>
              <a:ea typeface="楷体" pitchFamily="49" charset="-122"/>
            </a:endParaRPr>
          </a:p>
          <a:p>
            <a:pPr>
              <a:lnSpc>
                <a:spcPct val="90000"/>
              </a:lnSpc>
            </a:pPr>
            <a:endParaRPr lang="en-US" altLang="zh-CN" b="1" dirty="0" smtClean="0">
              <a:latin typeface="楷体" pitchFamily="49" charset="-122"/>
              <a:ea typeface="楷体" pitchFamily="49" charset="-122"/>
            </a:endParaRPr>
          </a:p>
          <a:p>
            <a:pPr>
              <a:lnSpc>
                <a:spcPct val="90000"/>
              </a:lnSpc>
              <a:buFont typeface="Wingdings" panose="05000000000000000000" pitchFamily="2" charset="2"/>
              <a:buNone/>
            </a:pPr>
            <a:r>
              <a:rPr lang="zh-CN" altLang="en-US" sz="2400" b="1" dirty="0" smtClean="0">
                <a:solidFill>
                  <a:srgbClr val="000099"/>
                </a:solidFill>
                <a:latin typeface="楷体" pitchFamily="49" charset="-122"/>
                <a:ea typeface="楷体" pitchFamily="49" charset="-122"/>
              </a:rPr>
              <a:t>③文言文的语感不可丢，每周一篇，适度穿插小文段</a:t>
            </a:r>
            <a:endParaRPr lang="zh-CN" altLang="en-US" b="1" dirty="0" smtClean="0">
              <a:solidFill>
                <a:srgbClr val="000099"/>
              </a:solidFill>
              <a:latin typeface="楷体" pitchFamily="49" charset="-122"/>
              <a:ea typeface="楷体" pitchFamily="49" charset="-122"/>
            </a:endParaRPr>
          </a:p>
        </p:txBody>
      </p:sp>
      <p:sp>
        <p:nvSpPr>
          <p:cNvPr id="79878" name="Text Box 6"/>
          <p:cNvSpPr txBox="1">
            <a:spLocks noChangeArrowheads="1"/>
          </p:cNvSpPr>
          <p:nvPr/>
        </p:nvSpPr>
        <p:spPr bwMode="auto">
          <a:xfrm>
            <a:off x="539750" y="3357563"/>
            <a:ext cx="4608513" cy="1400175"/>
          </a:xfrm>
          <a:prstGeom prst="rect">
            <a:avLst/>
          </a:prstGeom>
          <a:noFill/>
          <a:ln w="9525">
            <a:noFill/>
            <a:miter lim="800000"/>
          </a:ln>
        </p:spPr>
        <p:txBody>
          <a:bodyPr>
            <a:spAutoFit/>
          </a:bodyPr>
          <a:lstStyle/>
          <a:p>
            <a:pPr>
              <a:spcBef>
                <a:spcPct val="50000"/>
              </a:spcBef>
            </a:pPr>
            <a:r>
              <a:rPr lang="zh-CN" altLang="en-US" sz="1600" b="1" i="0">
                <a:solidFill>
                  <a:srgbClr val="000000"/>
                </a:solidFill>
                <a:latin typeface="宋体" panose="02010600030101010101" pitchFamily="2" charset="-122"/>
              </a:rPr>
              <a:t>     </a:t>
            </a:r>
            <a:r>
              <a:rPr lang="zh-CN" altLang="en-US" sz="1400" b="1" i="0">
                <a:solidFill>
                  <a:srgbClr val="000000"/>
                </a:solidFill>
                <a:latin typeface="宋体" panose="02010600030101010101" pitchFamily="2" charset="-122"/>
                <a:hlinkClick r:id="rId2"/>
              </a:rPr>
              <a:t>张孝纯</a:t>
            </a:r>
            <a:r>
              <a:rPr lang="zh-CN" altLang="en-US" sz="1400" b="1" i="0">
                <a:solidFill>
                  <a:srgbClr val="000000"/>
                </a:solidFill>
                <a:latin typeface="宋体" panose="02010600030101010101" pitchFamily="2" charset="-122"/>
              </a:rPr>
              <a:t>先生为高考复习撰写的。该篇两千来字的文言文，不仅是一篇生动引人的故事，而且是一套富有创造性的文言知识的复习和练习题。它囊括了当时的中学课本中几乎全部的文言词法、句法知识，读者如果仔细阅读文章，再做做文后的练习，对复习、掌握中学的文言知识，会有很大帮助。 </a:t>
            </a:r>
            <a:endParaRPr lang="zh-CN" altLang="en-US" sz="1400" b="1" i="0">
              <a:solidFill>
                <a:srgbClr val="000000"/>
              </a:solidFill>
              <a:latin typeface="宋体" panose="02010600030101010101" pitchFamily="2" charset="-122"/>
            </a:endParaRPr>
          </a:p>
        </p:txBody>
      </p:sp>
      <p:sp>
        <p:nvSpPr>
          <p:cNvPr id="84996" name="Text Box 10"/>
          <p:cNvSpPr txBox="1">
            <a:spLocks noChangeArrowheads="1"/>
          </p:cNvSpPr>
          <p:nvPr/>
        </p:nvSpPr>
        <p:spPr bwMode="auto">
          <a:xfrm>
            <a:off x="250825" y="765175"/>
            <a:ext cx="4464050" cy="519113"/>
          </a:xfrm>
          <a:prstGeom prst="rect">
            <a:avLst/>
          </a:prstGeom>
          <a:noFill/>
          <a:ln w="9525">
            <a:noFill/>
            <a:miter lim="800000"/>
          </a:ln>
        </p:spPr>
        <p:txBody>
          <a:bodyPr>
            <a:spAutoFit/>
          </a:bodyPr>
          <a:lstStyle/>
          <a:p>
            <a:pPr>
              <a:spcBef>
                <a:spcPct val="50000"/>
              </a:spcBef>
            </a:pPr>
            <a:r>
              <a:rPr lang="zh-CN" altLang="en-US" sz="2800" b="1" i="0">
                <a:ea typeface="楷体" pitchFamily="49" charset="-122"/>
              </a:rPr>
              <a:t>应对策略：</a:t>
            </a:r>
            <a:endParaRPr lang="zh-CN" altLang="en-US" sz="2800" b="1" i="0">
              <a:ea typeface="楷体" pitchFamily="49" charset="-122"/>
            </a:endParaRPr>
          </a:p>
        </p:txBody>
      </p:sp>
      <p:sp>
        <p:nvSpPr>
          <p:cNvPr id="84997" name="Text Box 6"/>
          <p:cNvSpPr txBox="1">
            <a:spLocks noChangeArrowheads="1"/>
          </p:cNvSpPr>
          <p:nvPr/>
        </p:nvSpPr>
        <p:spPr bwMode="auto">
          <a:xfrm>
            <a:off x="5651500" y="188913"/>
            <a:ext cx="3097213" cy="396875"/>
          </a:xfrm>
          <a:prstGeom prst="rect">
            <a:avLst/>
          </a:prstGeom>
          <a:noFill/>
          <a:ln w="9525">
            <a:noFill/>
            <a:miter lim="800000"/>
          </a:ln>
        </p:spPr>
        <p:txBody>
          <a:bodyPr>
            <a:spAutoFit/>
          </a:bodyPr>
          <a:lstStyle/>
          <a:p>
            <a:pPr>
              <a:spcBef>
                <a:spcPct val="50000"/>
              </a:spcBef>
            </a:pPr>
            <a:r>
              <a:rPr lang="zh-CN" altLang="en-US" sz="2000" i="0">
                <a:solidFill>
                  <a:srgbClr val="FFFF00"/>
                </a:solidFill>
                <a:latin typeface="仿宋" pitchFamily="49" charset="-122"/>
                <a:ea typeface="仿宋" pitchFamily="49" charset="-122"/>
              </a:rPr>
              <a:t>（</a:t>
            </a:r>
            <a:r>
              <a:rPr lang="en-US" altLang="zh-CN" sz="2000" i="0">
                <a:solidFill>
                  <a:srgbClr val="FFFF00"/>
                </a:solidFill>
                <a:latin typeface="仿宋" pitchFamily="49" charset="-122"/>
                <a:ea typeface="仿宋" pitchFamily="49" charset="-122"/>
              </a:rPr>
              <a:t>1</a:t>
            </a:r>
            <a:r>
              <a:rPr lang="zh-CN" altLang="en-US" sz="2000" i="0">
                <a:solidFill>
                  <a:srgbClr val="FFFF00"/>
                </a:solidFill>
                <a:latin typeface="仿宋" pitchFamily="49" charset="-122"/>
                <a:ea typeface="仿宋" pitchFamily="49" charset="-122"/>
              </a:rPr>
              <a:t>）文言文阅读</a:t>
            </a:r>
            <a:endParaRPr lang="zh-CN" altLang="en-US" sz="2000">
              <a:solidFill>
                <a:srgbClr val="FFFF00"/>
              </a:solidFill>
              <a:latin typeface="仿宋" pitchFamily="49" charset="-122"/>
              <a:ea typeface="仿宋" pitchFamily="49" charset="-122"/>
            </a:endParaRPr>
          </a:p>
        </p:txBody>
      </p:sp>
      <p:sp>
        <p:nvSpPr>
          <p:cNvPr id="7" name="五角星 6">
            <a:hlinkClick r:id="rId3" action="ppaction://hlinkfile"/>
          </p:cNvPr>
          <p:cNvSpPr/>
          <p:nvPr/>
        </p:nvSpPr>
        <p:spPr bwMode="auto">
          <a:xfrm>
            <a:off x="5786446" y="3786190"/>
            <a:ext cx="357190" cy="428628"/>
          </a:xfrm>
          <a:prstGeom prst="star5">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
        <p:nvSpPr>
          <p:cNvPr id="8" name="五角星 7">
            <a:hlinkClick r:id="rId4" action="ppaction://hlinkfile"/>
          </p:cNvPr>
          <p:cNvSpPr/>
          <p:nvPr/>
        </p:nvSpPr>
        <p:spPr bwMode="auto">
          <a:xfrm>
            <a:off x="5786446" y="2143116"/>
            <a:ext cx="357190" cy="428628"/>
          </a:xfrm>
          <a:prstGeom prst="star5">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9878"/>
                                        </p:tgtEl>
                                        <p:attrNameLst>
                                          <p:attrName>style.visibility</p:attrName>
                                        </p:attrNameLst>
                                      </p:cBhvr>
                                      <p:to>
                                        <p:strVal val="visible"/>
                                      </p:to>
                                    </p:set>
                                    <p:animEffect transition="in" filter="fade">
                                      <p:cBhvr>
                                        <p:cTn id="7" dur="2000"/>
                                        <p:tgtEl>
                                          <p:spTgt spid="798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pPr algn="ctr">
              <a:buNone/>
            </a:pPr>
            <a:r>
              <a:rPr lang="zh-CN" altLang="en-US" sz="2800" b="1" dirty="0" smtClean="0">
                <a:solidFill>
                  <a:schemeClr val="accent1"/>
                </a:solidFill>
                <a:latin typeface="仿宋" pitchFamily="49" charset="-122"/>
                <a:ea typeface="仿宋" pitchFamily="49" charset="-122"/>
              </a:rPr>
              <a:t>文言文小文段和大文段交叉训练</a:t>
            </a:r>
            <a:endParaRPr lang="zh-CN" altLang="en-US" sz="2800" b="1" dirty="0">
              <a:solidFill>
                <a:schemeClr val="accent1"/>
              </a:solidFill>
              <a:latin typeface="仿宋" pitchFamily="49" charset="-122"/>
              <a:ea typeface="仿宋" pitchFamily="49" charset="-122"/>
            </a:endParaRPr>
          </a:p>
        </p:txBody>
      </p:sp>
      <p:pic>
        <p:nvPicPr>
          <p:cNvPr id="49153" name="Picture 1" descr="C:\Users\Administrator\AppData\Roaming\Tencent\Users\49180520\QQ\WinTemp\RichOle\F}F]S`43TGPWJJ8F]CDKSAB.png"/>
          <p:cNvPicPr>
            <a:picLocks noChangeAspect="1" noChangeArrowheads="1"/>
          </p:cNvPicPr>
          <p:nvPr/>
        </p:nvPicPr>
        <p:blipFill>
          <a:blip r:embed="rId1"/>
          <a:srcRect/>
          <a:stretch>
            <a:fillRect/>
          </a:stretch>
        </p:blipFill>
        <p:spPr bwMode="auto">
          <a:xfrm>
            <a:off x="214282" y="1428736"/>
            <a:ext cx="5214974" cy="5429264"/>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86017" name="Text Box 3"/>
          <p:cNvSpPr txBox="1">
            <a:spLocks noChangeArrowheads="1"/>
          </p:cNvSpPr>
          <p:nvPr/>
        </p:nvSpPr>
        <p:spPr bwMode="auto">
          <a:xfrm>
            <a:off x="4427538" y="1125538"/>
            <a:ext cx="4321175" cy="2655887"/>
          </a:xfrm>
          <a:prstGeom prst="rect">
            <a:avLst/>
          </a:prstGeom>
          <a:noFill/>
          <a:ln w="9525">
            <a:noFill/>
            <a:miter lim="800000"/>
          </a:ln>
        </p:spPr>
        <p:txBody>
          <a:bodyPr>
            <a:spAutoFit/>
          </a:bodyPr>
          <a:lstStyle/>
          <a:p>
            <a:pPr>
              <a:spcBef>
                <a:spcPct val="50000"/>
              </a:spcBef>
            </a:pPr>
            <a:r>
              <a:rPr lang="zh-CN" altLang="en-US" sz="2800" b="1" i="0" dirty="0">
                <a:solidFill>
                  <a:srgbClr val="000000"/>
                </a:solidFill>
                <a:latin typeface="楷体" pitchFamily="49" charset="-122"/>
                <a:ea typeface="楷体" pitchFamily="49" charset="-122"/>
              </a:rPr>
              <a:t>应对策略：</a:t>
            </a:r>
            <a:endParaRPr lang="zh-CN" altLang="en-US" sz="2800" b="1" i="0" dirty="0">
              <a:solidFill>
                <a:srgbClr val="000000"/>
              </a:solidFill>
              <a:latin typeface="楷体" pitchFamily="49" charset="-122"/>
              <a:ea typeface="楷体" pitchFamily="49" charset="-122"/>
            </a:endParaRPr>
          </a:p>
          <a:p>
            <a:pPr>
              <a:spcBef>
                <a:spcPct val="50000"/>
              </a:spcBef>
            </a:pPr>
            <a:r>
              <a:rPr lang="zh-CN" altLang="en-US" sz="2800" b="1" i="0" dirty="0">
                <a:solidFill>
                  <a:srgbClr val="000000"/>
                </a:solidFill>
                <a:latin typeface="楷体" pitchFamily="49" charset="-122"/>
                <a:ea typeface="楷体" pitchFamily="49" charset="-122"/>
              </a:rPr>
              <a:t>（</a:t>
            </a:r>
            <a:r>
              <a:rPr lang="en-US" altLang="zh-CN" sz="2800" b="1" i="0" dirty="0">
                <a:solidFill>
                  <a:srgbClr val="000000"/>
                </a:solidFill>
                <a:latin typeface="楷体" pitchFamily="49" charset="-122"/>
                <a:ea typeface="楷体" pitchFamily="49" charset="-122"/>
              </a:rPr>
              <a:t>1</a:t>
            </a:r>
            <a:r>
              <a:rPr lang="zh-CN" altLang="en-US" sz="2800" b="1" i="0" dirty="0">
                <a:solidFill>
                  <a:srgbClr val="000000"/>
                </a:solidFill>
                <a:latin typeface="楷体" pitchFamily="49" charset="-122"/>
                <a:ea typeface="楷体" pitchFamily="49" charset="-122"/>
              </a:rPr>
              <a:t>）以和</a:t>
            </a:r>
            <a:r>
              <a:rPr lang="zh-CN" altLang="en-US" sz="2800" b="1" i="0" dirty="0">
                <a:solidFill>
                  <a:srgbClr val="FF0000"/>
                </a:solidFill>
                <a:latin typeface="楷体" pitchFamily="49" charset="-122"/>
                <a:ea typeface="楷体" pitchFamily="49" charset="-122"/>
              </a:rPr>
              <a:t>课本相关的内容</a:t>
            </a:r>
            <a:r>
              <a:rPr lang="zh-CN" altLang="en-US" sz="2800" b="1" i="0" dirty="0">
                <a:solidFill>
                  <a:srgbClr val="000000"/>
                </a:solidFill>
                <a:latin typeface="楷体" pitchFamily="49" charset="-122"/>
                <a:ea typeface="楷体" pitchFamily="49" charset="-122"/>
              </a:rPr>
              <a:t>为主，进行</a:t>
            </a:r>
            <a:r>
              <a:rPr lang="zh-CN" altLang="en-US" sz="2800" b="1" i="0" dirty="0">
                <a:solidFill>
                  <a:srgbClr val="FF0000"/>
                </a:solidFill>
                <a:latin typeface="楷体" pitchFamily="49" charset="-122"/>
                <a:ea typeface="楷体" pitchFamily="49" charset="-122"/>
              </a:rPr>
              <a:t>适度</a:t>
            </a:r>
            <a:r>
              <a:rPr lang="zh-CN" altLang="en-US" sz="2800" b="1" i="0" dirty="0">
                <a:solidFill>
                  <a:srgbClr val="000000"/>
                </a:solidFill>
                <a:latin typeface="楷体" pitchFamily="49" charset="-122"/>
                <a:ea typeface="楷体" pitchFamily="49" charset="-122"/>
              </a:rPr>
              <a:t>拓展</a:t>
            </a:r>
            <a:endParaRPr lang="zh-CN" altLang="en-US" sz="2800" b="1" i="0" dirty="0">
              <a:solidFill>
                <a:srgbClr val="000000"/>
              </a:solidFill>
              <a:latin typeface="楷体" pitchFamily="49" charset="-122"/>
              <a:ea typeface="楷体" pitchFamily="49" charset="-122"/>
            </a:endParaRPr>
          </a:p>
          <a:p>
            <a:pPr>
              <a:spcBef>
                <a:spcPct val="50000"/>
              </a:spcBef>
            </a:pPr>
            <a:r>
              <a:rPr lang="zh-CN" altLang="en-US" sz="2800" b="1" i="0" dirty="0">
                <a:solidFill>
                  <a:srgbClr val="000000"/>
                </a:solidFill>
                <a:latin typeface="楷体" pitchFamily="49" charset="-122"/>
                <a:ea typeface="楷体" pitchFamily="49" charset="-122"/>
              </a:rPr>
              <a:t>（</a:t>
            </a:r>
            <a:r>
              <a:rPr lang="en-US" altLang="zh-CN" sz="2800" b="1" i="0" dirty="0">
                <a:solidFill>
                  <a:srgbClr val="000000"/>
                </a:solidFill>
                <a:latin typeface="楷体" pitchFamily="49" charset="-122"/>
                <a:ea typeface="楷体" pitchFamily="49" charset="-122"/>
              </a:rPr>
              <a:t>2</a:t>
            </a:r>
            <a:r>
              <a:rPr lang="zh-CN" altLang="en-US" sz="2800" b="1" i="0" dirty="0">
                <a:solidFill>
                  <a:srgbClr val="000000"/>
                </a:solidFill>
                <a:latin typeface="楷体" pitchFamily="49" charset="-122"/>
                <a:ea typeface="楷体" pitchFamily="49" charset="-122"/>
              </a:rPr>
              <a:t>）</a:t>
            </a:r>
            <a:r>
              <a:rPr lang="zh-CN" altLang="en-US" sz="2800" b="1" i="0" dirty="0">
                <a:solidFill>
                  <a:srgbClr val="FF0000"/>
                </a:solidFill>
                <a:latin typeface="楷体" pitchFamily="49" charset="-122"/>
                <a:ea typeface="楷体" pitchFamily="49" charset="-122"/>
              </a:rPr>
              <a:t>梳理</a:t>
            </a:r>
            <a:r>
              <a:rPr lang="zh-CN" altLang="en-US" sz="2800" b="1" i="0" dirty="0">
                <a:solidFill>
                  <a:srgbClr val="000000"/>
                </a:solidFill>
                <a:latin typeface="楷体" pitchFamily="49" charset="-122"/>
                <a:ea typeface="楷体" pitchFamily="49" charset="-122"/>
              </a:rPr>
              <a:t>重要文化常识，反复训练</a:t>
            </a:r>
            <a:endParaRPr lang="zh-CN" altLang="en-US" sz="2800" b="1" i="0" dirty="0">
              <a:solidFill>
                <a:srgbClr val="000000"/>
              </a:solidFill>
              <a:latin typeface="楷体" pitchFamily="49" charset="-122"/>
              <a:ea typeface="楷体" pitchFamily="49" charset="-122"/>
            </a:endParaRPr>
          </a:p>
        </p:txBody>
      </p:sp>
      <p:sp>
        <p:nvSpPr>
          <p:cNvPr id="86018" name="Text Box 5"/>
          <p:cNvSpPr txBox="1">
            <a:spLocks noChangeArrowheads="1"/>
          </p:cNvSpPr>
          <p:nvPr/>
        </p:nvSpPr>
        <p:spPr bwMode="auto">
          <a:xfrm>
            <a:off x="250825" y="836613"/>
            <a:ext cx="3671888" cy="579437"/>
          </a:xfrm>
          <a:prstGeom prst="rect">
            <a:avLst/>
          </a:prstGeom>
          <a:noFill/>
          <a:ln w="9525">
            <a:noFill/>
            <a:miter lim="800000"/>
          </a:ln>
        </p:spPr>
        <p:txBody>
          <a:bodyPr>
            <a:spAutoFit/>
          </a:bodyPr>
          <a:lstStyle/>
          <a:p>
            <a:pPr algn="ctr">
              <a:spcBef>
                <a:spcPct val="50000"/>
              </a:spcBef>
            </a:pPr>
            <a:r>
              <a:rPr lang="zh-CN" altLang="en-US" sz="3200" b="1" i="0" dirty="0">
                <a:solidFill>
                  <a:schemeClr val="accent1"/>
                </a:solidFill>
                <a:ea typeface="仿宋" pitchFamily="49" charset="-122"/>
              </a:rPr>
              <a:t>文化常识</a:t>
            </a:r>
            <a:endParaRPr lang="zh-CN" altLang="en-US" sz="3200" b="1" i="0" dirty="0">
              <a:solidFill>
                <a:schemeClr val="accent1"/>
              </a:solidFill>
              <a:ea typeface="仿宋" pitchFamily="49" charset="-122"/>
            </a:endParaRPr>
          </a:p>
        </p:txBody>
      </p:sp>
      <p:pic>
        <p:nvPicPr>
          <p:cNvPr id="86019" name="Picture 5" descr="timg?image&amp;quality=80&amp;size=b9999_10000&amp;sec=1489165788768&amp;di=d2aab15be372d6a3b843f7587df17e6e&amp;imgtype=0&amp;src=http%3A%2F%2Fd7"/>
          <p:cNvPicPr>
            <a:picLocks noChangeAspect="1" noChangeArrowheads="1"/>
          </p:cNvPicPr>
          <p:nvPr/>
        </p:nvPicPr>
        <p:blipFill>
          <a:blip r:embed="rId1"/>
          <a:srcRect/>
          <a:stretch>
            <a:fillRect/>
          </a:stretch>
        </p:blipFill>
        <p:spPr bwMode="auto">
          <a:xfrm>
            <a:off x="0" y="1412875"/>
            <a:ext cx="4535488" cy="4392613"/>
          </a:xfrm>
          <a:prstGeom prst="rect">
            <a:avLst/>
          </a:prstGeom>
          <a:noFill/>
          <a:ln w="9525">
            <a:noFill/>
            <a:miter lim="800000"/>
            <a:headEnd/>
            <a:tailEnd/>
          </a:ln>
        </p:spPr>
      </p:pic>
      <p:sp>
        <p:nvSpPr>
          <p:cNvPr id="86020" name="Rectangle 2"/>
          <p:cNvSpPr/>
          <p:nvPr/>
        </p:nvSpPr>
        <p:spPr bwMode="auto">
          <a:xfrm>
            <a:off x="684213" y="5949950"/>
            <a:ext cx="3313112" cy="649288"/>
          </a:xfrm>
          <a:prstGeom prst="rect">
            <a:avLst/>
          </a:prstGeom>
          <a:noFill/>
          <a:ln w="9525">
            <a:noFill/>
            <a:miter lim="800000"/>
          </a:ln>
        </p:spPr>
        <p:txBody>
          <a:bodyPr anchor="ctr"/>
          <a:lstStyle/>
          <a:p>
            <a:pPr eaLnBrk="0" hangingPunct="0"/>
            <a:r>
              <a:rPr lang="zh-CN" altLang="en-US" sz="2000" b="1" i="0">
                <a:solidFill>
                  <a:srgbClr val="000099"/>
                </a:solidFill>
                <a:latin typeface="楷体" pitchFamily="49" charset="-122"/>
                <a:ea typeface="楷体" pitchFamily="49" charset="-122"/>
              </a:rPr>
              <a:t>王力</a:t>
            </a:r>
            <a:r>
              <a:rPr lang="en-US" altLang="zh-CN" sz="2000" b="1" i="0">
                <a:solidFill>
                  <a:srgbClr val="000099"/>
                </a:solidFill>
                <a:latin typeface="楷体" pitchFamily="49" charset="-122"/>
                <a:ea typeface="楷体" pitchFamily="49" charset="-122"/>
              </a:rPr>
              <a:t>《</a:t>
            </a:r>
            <a:r>
              <a:rPr lang="zh-CN" altLang="en-US" sz="2000" b="1" i="0">
                <a:solidFill>
                  <a:srgbClr val="000099"/>
                </a:solidFill>
                <a:latin typeface="楷体" pitchFamily="49" charset="-122"/>
                <a:ea typeface="楷体" pitchFamily="49" charset="-122"/>
              </a:rPr>
              <a:t>中国古代文化常识</a:t>
            </a:r>
            <a:r>
              <a:rPr lang="en-US" altLang="zh-CN" sz="2000" b="1" i="0">
                <a:solidFill>
                  <a:srgbClr val="000099"/>
                </a:solidFill>
                <a:latin typeface="楷体" pitchFamily="49" charset="-122"/>
                <a:ea typeface="楷体" pitchFamily="49" charset="-122"/>
              </a:rPr>
              <a:t>》</a:t>
            </a:r>
            <a:endParaRPr lang="en-US" altLang="zh-CN" sz="2000" b="1" i="0">
              <a:solidFill>
                <a:srgbClr val="000099"/>
              </a:solidFill>
              <a:latin typeface="楷体" pitchFamily="49" charset="-122"/>
              <a:ea typeface="楷体" pitchFamily="49" charset="-122"/>
            </a:endParaRPr>
          </a:p>
        </p:txBody>
      </p:sp>
      <p:sp>
        <p:nvSpPr>
          <p:cNvPr id="86021" name="Text Box 6"/>
          <p:cNvSpPr txBox="1">
            <a:spLocks noChangeArrowheads="1"/>
          </p:cNvSpPr>
          <p:nvPr/>
        </p:nvSpPr>
        <p:spPr bwMode="auto">
          <a:xfrm>
            <a:off x="5651500" y="188913"/>
            <a:ext cx="3097213" cy="396875"/>
          </a:xfrm>
          <a:prstGeom prst="rect">
            <a:avLst/>
          </a:prstGeom>
          <a:noFill/>
          <a:ln w="9525">
            <a:noFill/>
            <a:miter lim="800000"/>
          </a:ln>
        </p:spPr>
        <p:txBody>
          <a:bodyPr>
            <a:spAutoFit/>
          </a:bodyPr>
          <a:lstStyle/>
          <a:p>
            <a:pPr>
              <a:spcBef>
                <a:spcPct val="50000"/>
              </a:spcBef>
            </a:pPr>
            <a:r>
              <a:rPr lang="zh-CN" altLang="en-US" sz="2000" i="0">
                <a:solidFill>
                  <a:srgbClr val="FFFF00"/>
                </a:solidFill>
                <a:latin typeface="仿宋" pitchFamily="49" charset="-122"/>
                <a:ea typeface="仿宋" pitchFamily="49" charset="-122"/>
              </a:rPr>
              <a:t>（</a:t>
            </a:r>
            <a:r>
              <a:rPr lang="en-US" altLang="zh-CN" sz="2000" i="0">
                <a:solidFill>
                  <a:srgbClr val="FFFF00"/>
                </a:solidFill>
                <a:latin typeface="仿宋" pitchFamily="49" charset="-122"/>
                <a:ea typeface="仿宋" pitchFamily="49" charset="-122"/>
              </a:rPr>
              <a:t>1</a:t>
            </a:r>
            <a:r>
              <a:rPr lang="zh-CN" altLang="en-US" sz="2000" i="0">
                <a:solidFill>
                  <a:srgbClr val="FFFF00"/>
                </a:solidFill>
                <a:latin typeface="仿宋" pitchFamily="49" charset="-122"/>
                <a:ea typeface="仿宋" pitchFamily="49" charset="-122"/>
              </a:rPr>
              <a:t>）文言文阅读</a:t>
            </a:r>
            <a:endParaRPr lang="zh-CN" altLang="en-US" sz="2000">
              <a:solidFill>
                <a:srgbClr val="FFFF00"/>
              </a:solidFill>
              <a:latin typeface="仿宋" pitchFamily="49" charset="-122"/>
              <a:ea typeface="仿宋" pitchFamily="49" charset="-122"/>
            </a:endParaRPr>
          </a:p>
        </p:txBody>
      </p:sp>
      <p:sp>
        <p:nvSpPr>
          <p:cNvPr id="7" name="五角星 6">
            <a:hlinkClick r:id="rId2" action="ppaction://hlinkfile"/>
          </p:cNvPr>
          <p:cNvSpPr/>
          <p:nvPr/>
        </p:nvSpPr>
        <p:spPr bwMode="auto">
          <a:xfrm>
            <a:off x="8143900" y="2285992"/>
            <a:ext cx="357190" cy="428628"/>
          </a:xfrm>
          <a:prstGeom prst="star5">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rrowheads="1"/>
          </p:cNvSpPr>
          <p:nvPr>
            <p:ph type="title"/>
          </p:nvPr>
        </p:nvSpPr>
        <p:spPr/>
        <p:txBody>
          <a:bodyPr/>
          <a:lstStyle/>
          <a:p>
            <a:pPr eaLnBrk="1" hangingPunct="1"/>
            <a:r>
              <a:rPr lang="zh-CN" altLang="en-US" b="1" dirty="0" smtClean="0">
                <a:solidFill>
                  <a:srgbClr val="FF0000"/>
                </a:solidFill>
              </a:rPr>
              <a:t>                         变与不变</a:t>
            </a:r>
            <a:endParaRPr lang="zh-CN" altLang="en-US" b="1" dirty="0" smtClean="0">
              <a:solidFill>
                <a:srgbClr val="FF0000"/>
              </a:solidFill>
            </a:endParaRPr>
          </a:p>
        </p:txBody>
      </p:sp>
      <p:sp>
        <p:nvSpPr>
          <p:cNvPr id="4099" name="Rectangle 3"/>
          <p:cNvSpPr>
            <a:spLocks noGrp="1" noRot="1" noChangeArrowheads="1"/>
          </p:cNvSpPr>
          <p:nvPr>
            <p:ph idx="1"/>
          </p:nvPr>
        </p:nvSpPr>
        <p:spPr/>
        <p:txBody>
          <a:bodyPr/>
          <a:lstStyle/>
          <a:p>
            <a:pPr eaLnBrk="1" hangingPunct="1"/>
            <a:r>
              <a:rPr lang="zh-CN" altLang="en-US" sz="3200" b="1" dirty="0" smtClean="0">
                <a:solidFill>
                  <a:srgbClr val="000099"/>
                </a:solidFill>
                <a:latin typeface="楷体" pitchFamily="49" charset="-122"/>
                <a:ea typeface="楷体" pitchFamily="49" charset="-122"/>
              </a:rPr>
              <a:t>大的版块结构不变</a:t>
            </a:r>
            <a:endParaRPr lang="zh-CN" altLang="en-US" sz="3200" b="1" dirty="0" smtClean="0">
              <a:solidFill>
                <a:srgbClr val="000099"/>
              </a:solidFill>
              <a:latin typeface="楷体" pitchFamily="49" charset="-122"/>
              <a:ea typeface="楷体" pitchFamily="49" charset="-122"/>
            </a:endParaRPr>
          </a:p>
          <a:p>
            <a:pPr eaLnBrk="1" hangingPunct="1"/>
            <a:endParaRPr lang="zh-CN" altLang="en-US" sz="3200" b="1" dirty="0" smtClean="0">
              <a:solidFill>
                <a:srgbClr val="000099"/>
              </a:solidFill>
              <a:latin typeface="楷体" pitchFamily="49" charset="-122"/>
              <a:ea typeface="楷体" pitchFamily="49" charset="-122"/>
            </a:endParaRPr>
          </a:p>
          <a:p>
            <a:pPr eaLnBrk="1" hangingPunct="1"/>
            <a:r>
              <a:rPr lang="zh-CN" altLang="en-US" sz="3200" b="1" dirty="0" smtClean="0">
                <a:solidFill>
                  <a:srgbClr val="000099"/>
                </a:solidFill>
                <a:latin typeface="楷体" pitchFamily="49" charset="-122"/>
                <a:ea typeface="楷体" pitchFamily="49" charset="-122"/>
              </a:rPr>
              <a:t>版块内在分值可能会变</a:t>
            </a:r>
            <a:endParaRPr lang="zh-CN" altLang="en-US" sz="3200" b="1" dirty="0" smtClean="0">
              <a:solidFill>
                <a:srgbClr val="000099"/>
              </a:solidFill>
              <a:latin typeface="楷体" pitchFamily="49" charset="-122"/>
              <a:ea typeface="楷体" pitchFamily="49" charset="-122"/>
            </a:endParaRPr>
          </a:p>
          <a:p>
            <a:pPr eaLnBrk="1" hangingPunct="1"/>
            <a:endParaRPr lang="zh-CN" altLang="en-US" sz="3200" b="1" dirty="0" smtClean="0">
              <a:solidFill>
                <a:srgbClr val="000099"/>
              </a:solidFill>
              <a:latin typeface="楷体" pitchFamily="49" charset="-122"/>
              <a:ea typeface="楷体" pitchFamily="49" charset="-122"/>
            </a:endParaRPr>
          </a:p>
          <a:p>
            <a:pPr eaLnBrk="1" hangingPunct="1"/>
            <a:r>
              <a:rPr lang="zh-CN" altLang="en-US" sz="3200" b="1" dirty="0" smtClean="0">
                <a:solidFill>
                  <a:srgbClr val="000099"/>
                </a:solidFill>
                <a:latin typeface="楷体" pitchFamily="49" charset="-122"/>
                <a:ea typeface="楷体" pitchFamily="49" charset="-122"/>
              </a:rPr>
              <a:t>语综肯定会变</a:t>
            </a:r>
            <a:endParaRPr lang="zh-CN" altLang="en-US" sz="3200" b="1" dirty="0" smtClean="0">
              <a:solidFill>
                <a:srgbClr val="000099"/>
              </a:solidFill>
              <a:latin typeface="楷体" pitchFamily="49" charset="-122"/>
              <a:ea typeface="楷体" pitchFamily="49" charset="-122"/>
            </a:endParaRPr>
          </a:p>
          <a:p>
            <a:pPr eaLnBrk="1" hangingPunct="1"/>
            <a:endParaRPr lang="en-US" altLang="zh-CN" sz="3200" b="1" dirty="0" smtClean="0">
              <a:solidFill>
                <a:srgbClr val="000099"/>
              </a:solidFill>
              <a:latin typeface="楷体" pitchFamily="49" charset="-122"/>
              <a:ea typeface="楷体" pitchFamily="49" charset="-122"/>
            </a:endParaRPr>
          </a:p>
        </p:txBody>
      </p:sp>
      <p:sp>
        <p:nvSpPr>
          <p:cNvPr id="5" name="Text Box 3"/>
          <p:cNvSpPr txBox="1">
            <a:spLocks noChangeArrowheads="1"/>
          </p:cNvSpPr>
          <p:nvPr/>
        </p:nvSpPr>
        <p:spPr bwMode="auto">
          <a:xfrm>
            <a:off x="5857884" y="928670"/>
            <a:ext cx="3028978" cy="2862322"/>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b="1" i="0" dirty="0">
                <a:solidFill>
                  <a:srgbClr val="000099"/>
                </a:solidFill>
                <a:latin typeface="楷体" pitchFamily="49" charset="-122"/>
                <a:ea typeface="楷体" pitchFamily="49" charset="-122"/>
              </a:rPr>
              <a:t>现代文阅读</a:t>
            </a:r>
            <a:endParaRPr lang="zh-CN" altLang="en-US" b="1" i="0" dirty="0">
              <a:solidFill>
                <a:srgbClr val="000099"/>
              </a:solidFill>
              <a:latin typeface="楷体" pitchFamily="49" charset="-122"/>
              <a:ea typeface="楷体" pitchFamily="49" charset="-122"/>
            </a:endParaRPr>
          </a:p>
          <a:p>
            <a:r>
              <a:rPr lang="zh-CN" altLang="en-US" b="1" i="0" dirty="0">
                <a:latin typeface="楷体" pitchFamily="49" charset="-122"/>
                <a:ea typeface="楷体" pitchFamily="49" charset="-122"/>
              </a:rPr>
              <a:t>（一）论述类文本阅读</a:t>
            </a:r>
            <a:endParaRPr lang="zh-CN" altLang="en-US" b="1" i="0" dirty="0">
              <a:latin typeface="楷体" pitchFamily="49" charset="-122"/>
              <a:ea typeface="楷体" pitchFamily="49" charset="-122"/>
            </a:endParaRPr>
          </a:p>
          <a:p>
            <a:r>
              <a:rPr lang="zh-CN" altLang="en-US" b="1" i="0" dirty="0">
                <a:latin typeface="楷体" pitchFamily="49" charset="-122"/>
                <a:ea typeface="楷体" pitchFamily="49" charset="-122"/>
              </a:rPr>
              <a:t>（二）实用类文本阅读</a:t>
            </a:r>
            <a:endParaRPr lang="zh-CN" altLang="en-US" b="1" i="0" dirty="0">
              <a:latin typeface="楷体" pitchFamily="49" charset="-122"/>
              <a:ea typeface="楷体" pitchFamily="49" charset="-122"/>
            </a:endParaRPr>
          </a:p>
          <a:p>
            <a:r>
              <a:rPr lang="zh-CN" altLang="en-US" b="1" i="0" dirty="0">
                <a:latin typeface="楷体" pitchFamily="49" charset="-122"/>
                <a:ea typeface="楷体" pitchFamily="49" charset="-122"/>
              </a:rPr>
              <a:t>（三）文学类文本阅读</a:t>
            </a:r>
            <a:endParaRPr lang="zh-CN" altLang="en-US" b="1" i="0" dirty="0">
              <a:latin typeface="楷体" pitchFamily="49" charset="-122"/>
              <a:ea typeface="楷体" pitchFamily="49" charset="-122"/>
            </a:endParaRPr>
          </a:p>
          <a:p>
            <a:r>
              <a:rPr lang="zh-CN" altLang="en-US" b="1" i="0" dirty="0">
                <a:solidFill>
                  <a:srgbClr val="000099"/>
                </a:solidFill>
                <a:latin typeface="楷体" pitchFamily="49" charset="-122"/>
                <a:ea typeface="楷体" pitchFamily="49" charset="-122"/>
              </a:rPr>
              <a:t>古代诗文阅读</a:t>
            </a:r>
            <a:endParaRPr lang="zh-CN" altLang="en-US" b="1" i="0" dirty="0">
              <a:solidFill>
                <a:srgbClr val="000099"/>
              </a:solidFill>
              <a:latin typeface="楷体" pitchFamily="49" charset="-122"/>
              <a:ea typeface="楷体" pitchFamily="49" charset="-122"/>
            </a:endParaRPr>
          </a:p>
          <a:p>
            <a:r>
              <a:rPr lang="zh-CN" altLang="en-US" b="1" i="0" dirty="0">
                <a:latin typeface="楷体" pitchFamily="49" charset="-122"/>
                <a:ea typeface="楷体" pitchFamily="49" charset="-122"/>
              </a:rPr>
              <a:t>（四）文言文阅读</a:t>
            </a:r>
            <a:endParaRPr lang="zh-CN" altLang="en-US" b="1" i="0" dirty="0">
              <a:latin typeface="楷体" pitchFamily="49" charset="-122"/>
              <a:ea typeface="楷体" pitchFamily="49" charset="-122"/>
            </a:endParaRPr>
          </a:p>
          <a:p>
            <a:r>
              <a:rPr lang="zh-CN" altLang="en-US" b="1" i="0" dirty="0">
                <a:latin typeface="楷体" pitchFamily="49" charset="-122"/>
                <a:ea typeface="楷体" pitchFamily="49" charset="-122"/>
              </a:rPr>
              <a:t>（五）古代诗歌阅读</a:t>
            </a:r>
            <a:endParaRPr lang="zh-CN" altLang="en-US" b="1" i="0" dirty="0">
              <a:latin typeface="楷体" pitchFamily="49" charset="-122"/>
              <a:ea typeface="楷体" pitchFamily="49" charset="-122"/>
            </a:endParaRPr>
          </a:p>
          <a:p>
            <a:r>
              <a:rPr lang="zh-CN" altLang="en-US" b="1" i="0" dirty="0">
                <a:latin typeface="楷体" pitchFamily="49" charset="-122"/>
                <a:ea typeface="楷体" pitchFamily="49" charset="-122"/>
              </a:rPr>
              <a:t>（六）名篇名句默写</a:t>
            </a:r>
            <a:endParaRPr lang="zh-CN" altLang="en-US" b="1" i="0" dirty="0">
              <a:latin typeface="楷体" pitchFamily="49" charset="-122"/>
              <a:ea typeface="楷体" pitchFamily="49" charset="-122"/>
            </a:endParaRPr>
          </a:p>
          <a:p>
            <a:r>
              <a:rPr lang="zh-CN" altLang="en-US" b="1" i="0" dirty="0">
                <a:solidFill>
                  <a:srgbClr val="000099"/>
                </a:solidFill>
                <a:latin typeface="楷体" pitchFamily="49" charset="-122"/>
                <a:ea typeface="楷体" pitchFamily="49" charset="-122"/>
              </a:rPr>
              <a:t>语言文字运用</a:t>
            </a:r>
            <a:endParaRPr lang="zh-CN" altLang="en-US" b="1" i="0" dirty="0">
              <a:solidFill>
                <a:srgbClr val="000099"/>
              </a:solidFill>
              <a:latin typeface="楷体" pitchFamily="49" charset="-122"/>
              <a:ea typeface="楷体" pitchFamily="49" charset="-122"/>
            </a:endParaRPr>
          </a:p>
          <a:p>
            <a:r>
              <a:rPr lang="zh-CN" altLang="en-US" b="1" i="0" dirty="0">
                <a:solidFill>
                  <a:srgbClr val="000099"/>
                </a:solidFill>
                <a:latin typeface="楷体" pitchFamily="49" charset="-122"/>
                <a:ea typeface="楷体" pitchFamily="49" charset="-122"/>
              </a:rPr>
              <a:t>阅读与作文</a:t>
            </a:r>
            <a:endParaRPr lang="zh-CN" altLang="en-US" b="1" i="0" dirty="0">
              <a:solidFill>
                <a:srgbClr val="000099"/>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87041" name="Text Box 4"/>
          <p:cNvSpPr txBox="1">
            <a:spLocks noChangeArrowheads="1"/>
          </p:cNvSpPr>
          <p:nvPr/>
        </p:nvSpPr>
        <p:spPr bwMode="auto">
          <a:xfrm>
            <a:off x="539750" y="1700213"/>
            <a:ext cx="8280400" cy="4206875"/>
          </a:xfrm>
          <a:prstGeom prst="rect">
            <a:avLst/>
          </a:prstGeom>
          <a:noFill/>
          <a:ln w="9525">
            <a:noFill/>
            <a:miter lim="800000"/>
          </a:ln>
        </p:spPr>
        <p:txBody>
          <a:bodyPr>
            <a:spAutoFit/>
          </a:bodyPr>
          <a:lstStyle/>
          <a:p>
            <a:pPr>
              <a:spcBef>
                <a:spcPct val="50000"/>
              </a:spcBef>
            </a:pPr>
            <a:r>
              <a:rPr lang="en-US" altLang="zh-CN" sz="2000" b="1" i="0">
                <a:latin typeface="楷体" pitchFamily="49" charset="-122"/>
                <a:ea typeface="楷体" pitchFamily="49" charset="-122"/>
              </a:rPr>
              <a:t>1.</a:t>
            </a:r>
            <a:r>
              <a:rPr lang="zh-CN" altLang="en-US" sz="2000" b="1" i="0">
                <a:latin typeface="楷体" pitchFamily="49" charset="-122"/>
                <a:ea typeface="楷体" pitchFamily="49" charset="-122"/>
              </a:rPr>
              <a:t>文言文断句</a:t>
            </a:r>
            <a:endParaRPr lang="zh-CN" altLang="en-US" sz="2000" b="1" i="0">
              <a:latin typeface="楷体" pitchFamily="49" charset="-122"/>
              <a:ea typeface="楷体" pitchFamily="49" charset="-122"/>
            </a:endParaRPr>
          </a:p>
          <a:p>
            <a:r>
              <a:rPr lang="zh-CN" altLang="en-US" sz="2000" b="1" i="0">
                <a:solidFill>
                  <a:srgbClr val="000099"/>
                </a:solidFill>
                <a:latin typeface="楷体" pitchFamily="49" charset="-122"/>
                <a:ea typeface="楷体" pitchFamily="49" charset="-122"/>
              </a:rPr>
              <a:t>  看关键词；看句式；看文意；掌握必备的文史知识</a:t>
            </a:r>
            <a:endParaRPr lang="zh-CN" altLang="en-US" sz="2000" b="1" i="0">
              <a:solidFill>
                <a:srgbClr val="000099"/>
              </a:solidFill>
              <a:latin typeface="楷体" pitchFamily="49" charset="-122"/>
              <a:ea typeface="楷体" pitchFamily="49" charset="-122"/>
            </a:endParaRPr>
          </a:p>
          <a:p>
            <a:pPr>
              <a:spcBef>
                <a:spcPct val="50000"/>
              </a:spcBef>
            </a:pPr>
            <a:r>
              <a:rPr lang="en-US" altLang="zh-CN" sz="2000" b="1" i="0">
                <a:latin typeface="楷体" pitchFamily="49" charset="-122"/>
                <a:ea typeface="楷体" pitchFamily="49" charset="-122"/>
              </a:rPr>
              <a:t>2.</a:t>
            </a:r>
            <a:r>
              <a:rPr lang="zh-CN" altLang="en-US" sz="2000" b="1" i="0">
                <a:latin typeface="楷体" pitchFamily="49" charset="-122"/>
                <a:ea typeface="楷体" pitchFamily="49" charset="-122"/>
              </a:rPr>
              <a:t>文言文信息筛选</a:t>
            </a:r>
            <a:endParaRPr lang="zh-CN" altLang="en-US" sz="2000" b="1" i="0">
              <a:latin typeface="楷体" pitchFamily="49" charset="-122"/>
              <a:ea typeface="楷体" pitchFamily="49" charset="-122"/>
            </a:endParaRPr>
          </a:p>
          <a:p>
            <a:pPr>
              <a:spcBef>
                <a:spcPct val="50000"/>
              </a:spcBef>
            </a:pPr>
            <a:r>
              <a:rPr lang="zh-CN" altLang="en-US" sz="2000" b="1" i="0">
                <a:solidFill>
                  <a:srgbClr val="000099"/>
                </a:solidFill>
                <a:latin typeface="楷体" pitchFamily="49" charset="-122"/>
                <a:ea typeface="楷体" pitchFamily="49" charset="-122"/>
              </a:rPr>
              <a:t>  表现人物行为举止的；体现人物志向和思想主张的；</a:t>
            </a:r>
            <a:endParaRPr lang="zh-CN" altLang="en-US" sz="2000" b="1" i="0">
              <a:solidFill>
                <a:srgbClr val="000099"/>
              </a:solidFill>
              <a:latin typeface="楷体" pitchFamily="49" charset="-122"/>
              <a:ea typeface="楷体" pitchFamily="49" charset="-122"/>
            </a:endParaRPr>
          </a:p>
          <a:p>
            <a:pPr>
              <a:spcBef>
                <a:spcPct val="50000"/>
              </a:spcBef>
            </a:pPr>
            <a:r>
              <a:rPr lang="zh-CN" altLang="en-US" sz="2000" b="1" i="0">
                <a:solidFill>
                  <a:srgbClr val="000099"/>
                </a:solidFill>
                <a:latin typeface="楷体" pitchFamily="49" charset="-122"/>
                <a:ea typeface="楷体" pitchFamily="49" charset="-122"/>
              </a:rPr>
              <a:t>  反映人物才智或道德情操的；展现人物性格的等</a:t>
            </a:r>
            <a:endParaRPr lang="zh-CN" altLang="en-US" sz="2000" b="1" i="0">
              <a:solidFill>
                <a:srgbClr val="000099"/>
              </a:solidFill>
              <a:latin typeface="楷体" pitchFamily="49" charset="-122"/>
              <a:ea typeface="楷体" pitchFamily="49" charset="-122"/>
            </a:endParaRPr>
          </a:p>
          <a:p>
            <a:pPr>
              <a:spcBef>
                <a:spcPct val="50000"/>
              </a:spcBef>
            </a:pPr>
            <a:r>
              <a:rPr lang="en-US" altLang="zh-CN" sz="2000" b="1" i="0">
                <a:latin typeface="楷体" pitchFamily="49" charset="-122"/>
                <a:ea typeface="楷体" pitchFamily="49" charset="-122"/>
              </a:rPr>
              <a:t>3.</a:t>
            </a:r>
            <a:r>
              <a:rPr lang="zh-CN" altLang="en-US" sz="2000" b="1" i="0">
                <a:latin typeface="楷体" pitchFamily="49" charset="-122"/>
                <a:ea typeface="楷体" pitchFamily="49" charset="-122"/>
              </a:rPr>
              <a:t>文言文翻译</a:t>
            </a:r>
            <a:endParaRPr lang="zh-CN" altLang="en-US" sz="2000" b="1" i="0">
              <a:latin typeface="楷体" pitchFamily="49" charset="-122"/>
              <a:ea typeface="楷体" pitchFamily="49" charset="-122"/>
            </a:endParaRPr>
          </a:p>
          <a:p>
            <a:pPr>
              <a:spcBef>
                <a:spcPct val="50000"/>
              </a:spcBef>
            </a:pPr>
            <a:r>
              <a:rPr lang="zh-CN" altLang="en-US" sz="2000" b="1" i="0">
                <a:solidFill>
                  <a:srgbClr val="000099"/>
                </a:solidFill>
                <a:latin typeface="楷体" pitchFamily="49" charset="-122"/>
                <a:ea typeface="楷体" pitchFamily="49" charset="-122"/>
              </a:rPr>
              <a:t>  文言语句重直译，把握大意斟词句，</a:t>
            </a:r>
            <a:endParaRPr lang="zh-CN" altLang="en-US" sz="2000" b="1" i="0">
              <a:solidFill>
                <a:srgbClr val="000099"/>
              </a:solidFill>
              <a:latin typeface="楷体" pitchFamily="49" charset="-122"/>
              <a:ea typeface="楷体" pitchFamily="49" charset="-122"/>
            </a:endParaRPr>
          </a:p>
          <a:p>
            <a:pPr>
              <a:spcBef>
                <a:spcPct val="50000"/>
              </a:spcBef>
            </a:pPr>
            <a:r>
              <a:rPr lang="zh-CN" altLang="en-US" sz="2000" b="1" i="0">
                <a:solidFill>
                  <a:srgbClr val="000099"/>
                </a:solidFill>
                <a:latin typeface="楷体" pitchFamily="49" charset="-122"/>
                <a:ea typeface="楷体" pitchFamily="49" charset="-122"/>
              </a:rPr>
              <a:t>  人名地名不必译，古义现代词语替。</a:t>
            </a:r>
            <a:br>
              <a:rPr lang="zh-CN" altLang="en-US" sz="2000" b="1" i="0">
                <a:solidFill>
                  <a:srgbClr val="000099"/>
                </a:solidFill>
                <a:latin typeface="楷体" pitchFamily="49" charset="-122"/>
                <a:ea typeface="楷体" pitchFamily="49" charset="-122"/>
              </a:rPr>
            </a:br>
            <a:r>
              <a:rPr lang="zh-CN" altLang="en-US" sz="2000" b="1" i="0">
                <a:solidFill>
                  <a:srgbClr val="000099"/>
                </a:solidFill>
                <a:latin typeface="楷体" pitchFamily="49" charset="-122"/>
                <a:ea typeface="楷体" pitchFamily="49" charset="-122"/>
              </a:rPr>
              <a:t>  倒装成分位置移，被动省略译规律，</a:t>
            </a:r>
            <a:endParaRPr lang="zh-CN" altLang="en-US" sz="2000" b="1" i="0">
              <a:solidFill>
                <a:srgbClr val="000099"/>
              </a:solidFill>
              <a:latin typeface="楷体" pitchFamily="49" charset="-122"/>
              <a:ea typeface="楷体" pitchFamily="49" charset="-122"/>
            </a:endParaRPr>
          </a:p>
          <a:p>
            <a:pPr>
              <a:spcBef>
                <a:spcPct val="50000"/>
              </a:spcBef>
            </a:pPr>
            <a:r>
              <a:rPr lang="zh-CN" altLang="en-US" sz="2000" b="1" i="0">
                <a:solidFill>
                  <a:srgbClr val="000099"/>
                </a:solidFill>
                <a:latin typeface="楷体" pitchFamily="49" charset="-122"/>
                <a:ea typeface="楷体" pitchFamily="49" charset="-122"/>
              </a:rPr>
              <a:t>  碰见虚词因句译，领会语气重流利。 </a:t>
            </a:r>
            <a:endParaRPr lang="zh-CN" altLang="en-US" sz="2000" b="1" i="0">
              <a:solidFill>
                <a:srgbClr val="000099"/>
              </a:solidFill>
              <a:latin typeface="楷体" pitchFamily="49" charset="-122"/>
              <a:ea typeface="楷体" pitchFamily="49" charset="-122"/>
            </a:endParaRPr>
          </a:p>
        </p:txBody>
      </p:sp>
      <p:sp>
        <p:nvSpPr>
          <p:cNvPr id="87042" name="Text Box 6"/>
          <p:cNvSpPr txBox="1">
            <a:spLocks noChangeArrowheads="1"/>
          </p:cNvSpPr>
          <p:nvPr/>
        </p:nvSpPr>
        <p:spPr bwMode="auto">
          <a:xfrm>
            <a:off x="5651500" y="188913"/>
            <a:ext cx="3097213" cy="396875"/>
          </a:xfrm>
          <a:prstGeom prst="rect">
            <a:avLst/>
          </a:prstGeom>
          <a:noFill/>
          <a:ln w="9525">
            <a:noFill/>
            <a:miter lim="800000"/>
          </a:ln>
        </p:spPr>
        <p:txBody>
          <a:bodyPr>
            <a:spAutoFit/>
          </a:bodyPr>
          <a:lstStyle/>
          <a:p>
            <a:pPr>
              <a:spcBef>
                <a:spcPct val="50000"/>
              </a:spcBef>
            </a:pPr>
            <a:r>
              <a:rPr lang="zh-CN" altLang="en-US" sz="2000" i="0">
                <a:solidFill>
                  <a:srgbClr val="FFFF00"/>
                </a:solidFill>
                <a:latin typeface="仿宋" pitchFamily="49" charset="-122"/>
                <a:ea typeface="仿宋" pitchFamily="49" charset="-122"/>
              </a:rPr>
              <a:t>（</a:t>
            </a:r>
            <a:r>
              <a:rPr lang="en-US" altLang="zh-CN" sz="2000" i="0">
                <a:solidFill>
                  <a:srgbClr val="FFFF00"/>
                </a:solidFill>
                <a:latin typeface="仿宋" pitchFamily="49" charset="-122"/>
                <a:ea typeface="仿宋" pitchFamily="49" charset="-122"/>
              </a:rPr>
              <a:t>1</a:t>
            </a:r>
            <a:r>
              <a:rPr lang="zh-CN" altLang="en-US" sz="2000" i="0">
                <a:solidFill>
                  <a:srgbClr val="FFFF00"/>
                </a:solidFill>
                <a:latin typeface="仿宋" pitchFamily="49" charset="-122"/>
                <a:ea typeface="仿宋" pitchFamily="49" charset="-122"/>
              </a:rPr>
              <a:t>）文言文阅读</a:t>
            </a:r>
            <a:endParaRPr lang="zh-CN" altLang="en-US" sz="2000">
              <a:solidFill>
                <a:srgbClr val="FFFF00"/>
              </a:solidFill>
              <a:latin typeface="仿宋" pitchFamily="49" charset="-122"/>
              <a:ea typeface="仿宋" pitchFamily="49" charset="-122"/>
            </a:endParaRPr>
          </a:p>
        </p:txBody>
      </p:sp>
      <p:sp>
        <p:nvSpPr>
          <p:cNvPr id="87043" name="Text Box 6"/>
          <p:cNvSpPr txBox="1">
            <a:spLocks noChangeArrowheads="1"/>
          </p:cNvSpPr>
          <p:nvPr/>
        </p:nvSpPr>
        <p:spPr bwMode="auto">
          <a:xfrm>
            <a:off x="1116013" y="981075"/>
            <a:ext cx="6911975" cy="519113"/>
          </a:xfrm>
          <a:prstGeom prst="rect">
            <a:avLst/>
          </a:prstGeom>
          <a:noFill/>
          <a:ln w="9525">
            <a:noFill/>
            <a:miter lim="800000"/>
          </a:ln>
        </p:spPr>
        <p:txBody>
          <a:bodyPr>
            <a:spAutoFit/>
          </a:bodyPr>
          <a:lstStyle/>
          <a:p>
            <a:pPr>
              <a:spcBef>
                <a:spcPct val="50000"/>
              </a:spcBef>
            </a:pPr>
            <a:r>
              <a:rPr lang="zh-CN" altLang="en-US" sz="2800" b="1" i="0">
                <a:solidFill>
                  <a:schemeClr val="accent1"/>
                </a:solidFill>
                <a:ea typeface="楷体" pitchFamily="49" charset="-122"/>
              </a:rPr>
              <a:t>文言文读懂了，这三个题自然就会做了</a:t>
            </a:r>
            <a:endParaRPr lang="zh-CN" altLang="en-US" sz="2800" b="1" i="0">
              <a:solidFill>
                <a:schemeClr val="accent1"/>
              </a:solidFill>
              <a:ea typeface="楷体" pitchFamily="49"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graphicFrame>
        <p:nvGraphicFramePr>
          <p:cNvPr id="79952" name="Group 80"/>
          <p:cNvGraphicFramePr>
            <a:graphicFrameLocks noGrp="1"/>
          </p:cNvGraphicFramePr>
          <p:nvPr/>
        </p:nvGraphicFramePr>
        <p:xfrm>
          <a:off x="395288" y="1412875"/>
          <a:ext cx="8208962" cy="4432301"/>
        </p:xfrm>
        <a:graphic>
          <a:graphicData uri="http://schemas.openxmlformats.org/drawingml/2006/table">
            <a:tbl>
              <a:tblPr/>
              <a:tblGrid>
                <a:gridCol w="1296987"/>
                <a:gridCol w="6911975"/>
              </a:tblGrid>
              <a:tr h="557213">
                <a:tc grid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accent1"/>
                          </a:solidFill>
                          <a:effectLst/>
                          <a:latin typeface="Times New Roman" panose="02020603050405020304" pitchFamily="18" charset="0"/>
                          <a:ea typeface="楷体" pitchFamily="49" charset="-122"/>
                          <a:cs typeface="Times New Roman" panose="02020603050405020304" pitchFamily="18" charset="0"/>
                        </a:rPr>
                        <a:t>近五年高考古代诗歌分析</a:t>
                      </a:r>
                      <a:endParaRPr kumimoji="0" lang="zh-CN" altLang="en-US" sz="2000" b="1" i="0" u="none" strike="noStrike" cap="none" normalizeH="0" baseline="0" smtClean="0">
                        <a:ln>
                          <a:noFill/>
                        </a:ln>
                        <a:solidFill>
                          <a:schemeClr val="accent1"/>
                        </a:solidFill>
                        <a:effectLst/>
                        <a:latin typeface="Arial" panose="020B0604020202020204" pitchFamily="34" charset="0"/>
                        <a:ea typeface="楷体" pitchFamily="49"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cPr/>
                </a:tc>
              </a:tr>
              <a:tr h="56038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Times New Roman" panose="02020603050405020304" pitchFamily="18" charset="0"/>
                          <a:ea typeface="楷体" pitchFamily="49" charset="-122"/>
                          <a:cs typeface="Times New Roman" panose="02020603050405020304" pitchFamily="18" charset="0"/>
                        </a:rPr>
                        <a:t>朝代特征</a:t>
                      </a:r>
                      <a:endParaRPr kumimoji="0" lang="zh-CN" altLang="en-US" sz="2000" b="1" i="0" u="none" strike="noStrike" cap="none" normalizeH="0" baseline="0" smtClean="0">
                        <a:ln>
                          <a:noFill/>
                        </a:ln>
                        <a:solidFill>
                          <a:schemeClr val="tx1"/>
                        </a:solidFill>
                        <a:effectLst/>
                        <a:latin typeface="Arial" panose="020B0604020202020204" pitchFamily="34" charset="0"/>
                        <a:ea typeface="楷体" pitchFamily="49"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Times New Roman" panose="02020603050405020304" pitchFamily="18" charset="0"/>
                          <a:ea typeface="楷体" pitchFamily="49" charset="-122"/>
                          <a:cs typeface="Times New Roman" panose="02020603050405020304" pitchFamily="18" charset="0"/>
                        </a:rPr>
                        <a:t>集中在唐、宋两个朝代，以唐宋诗词为主</a:t>
                      </a:r>
                      <a:endParaRPr kumimoji="0" lang="zh-CN" altLang="en-US" sz="2000" b="1" i="0" u="none" strike="noStrike" cap="none" normalizeH="0" baseline="0" smtClean="0">
                        <a:ln>
                          <a:noFill/>
                        </a:ln>
                        <a:solidFill>
                          <a:schemeClr val="tx1"/>
                        </a:solidFill>
                        <a:effectLst/>
                        <a:latin typeface="Arial" panose="020B0604020202020204" pitchFamily="34" charset="0"/>
                        <a:ea typeface="楷体" pitchFamily="49"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7470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Times New Roman" panose="02020603050405020304" pitchFamily="18" charset="0"/>
                          <a:ea typeface="楷体" pitchFamily="49" charset="-122"/>
                          <a:cs typeface="Times New Roman" panose="02020603050405020304" pitchFamily="18" charset="0"/>
                        </a:rPr>
                        <a:t>作者特征</a:t>
                      </a:r>
                      <a:endParaRPr kumimoji="0" lang="zh-CN" altLang="en-US" sz="2000" b="1" i="0" u="none" strike="noStrike" cap="none" normalizeH="0" baseline="0" smtClean="0">
                        <a:ln>
                          <a:noFill/>
                        </a:ln>
                        <a:solidFill>
                          <a:schemeClr val="tx1"/>
                        </a:solidFill>
                        <a:effectLst/>
                        <a:latin typeface="Arial" panose="020B0604020202020204" pitchFamily="34" charset="0"/>
                        <a:ea typeface="楷体" pitchFamily="49"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Times New Roman" panose="02020603050405020304" pitchFamily="18" charset="0"/>
                          <a:ea typeface="楷体" pitchFamily="49" charset="-122"/>
                          <a:cs typeface="Times New Roman" panose="02020603050405020304" pitchFamily="18" charset="0"/>
                        </a:rPr>
                        <a:t>非名家名篇和名家非名篇（杜甫、李白、岑参、欧阳修、苏轼、陆游等）</a:t>
                      </a:r>
                      <a:endParaRPr kumimoji="0" lang="zh-CN" altLang="en-US" sz="2000" b="1" i="0" u="none" strike="noStrike" cap="none" normalizeH="0" baseline="0" smtClean="0">
                        <a:ln>
                          <a:noFill/>
                        </a:ln>
                        <a:solidFill>
                          <a:schemeClr val="tx1"/>
                        </a:solidFill>
                        <a:effectLst/>
                        <a:latin typeface="Arial" panose="020B0604020202020204" pitchFamily="34" charset="0"/>
                        <a:ea typeface="楷体" pitchFamily="49"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203325">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Times New Roman" panose="02020603050405020304" pitchFamily="18" charset="0"/>
                          <a:ea typeface="楷体" pitchFamily="49" charset="-122"/>
                          <a:cs typeface="Times New Roman" panose="02020603050405020304" pitchFamily="18" charset="0"/>
                        </a:rPr>
                        <a:t>选材特征</a:t>
                      </a:r>
                      <a:endParaRPr kumimoji="0" lang="zh-CN" altLang="en-US" sz="2000" b="1" i="0" u="none" strike="noStrike" cap="none" normalizeH="0" baseline="0" smtClean="0">
                        <a:ln>
                          <a:noFill/>
                        </a:ln>
                        <a:solidFill>
                          <a:schemeClr val="tx1"/>
                        </a:solidFill>
                        <a:effectLst/>
                        <a:latin typeface="Arial" panose="020B0604020202020204" pitchFamily="34" charset="0"/>
                        <a:ea typeface="楷体" pitchFamily="49"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Times New Roman" panose="02020603050405020304" pitchFamily="18" charset="0"/>
                          <a:ea typeface="楷体" pitchFamily="49" charset="-122"/>
                          <a:cs typeface="Times New Roman" panose="02020603050405020304" pitchFamily="18" charset="0"/>
                        </a:rPr>
                        <a:t>边塞征战、羁旅行役、山水田园、思妇闺情、送别抒怀、咏史怀古、咏物言志、写景抒情等全覆盖。（既有对</a:t>
                      </a:r>
                      <a:r>
                        <a:rPr kumimoji="0" lang="zh-CN" altLang="en-US" sz="2000" b="1" i="0" u="none" strike="noStrike" cap="none" normalizeH="0" baseline="0" smtClean="0">
                          <a:ln>
                            <a:noFill/>
                          </a:ln>
                          <a:solidFill>
                            <a:schemeClr val="tx1"/>
                          </a:solidFill>
                          <a:effectLst/>
                          <a:latin typeface="楷体"/>
                          <a:ea typeface="楷体" pitchFamily="49"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Times New Roman" panose="02020603050405020304" pitchFamily="18" charset="0"/>
                          <a:ea typeface="楷体" pitchFamily="49" charset="-122"/>
                          <a:cs typeface="Times New Roman" panose="02020603050405020304" pitchFamily="18" charset="0"/>
                        </a:rPr>
                        <a:t>小我</a:t>
                      </a:r>
                      <a:r>
                        <a:rPr kumimoji="0" lang="zh-CN" altLang="en-US" sz="2000" b="1" i="0" u="none" strike="noStrike" cap="none" normalizeH="0" baseline="0" smtClean="0">
                          <a:ln>
                            <a:noFill/>
                          </a:ln>
                          <a:solidFill>
                            <a:schemeClr val="tx1"/>
                          </a:solidFill>
                          <a:effectLst/>
                          <a:latin typeface="楷体"/>
                          <a:ea typeface="楷体" pitchFamily="49"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Times New Roman" panose="02020603050405020304" pitchFamily="18" charset="0"/>
                          <a:ea typeface="楷体" pitchFamily="49" charset="-122"/>
                          <a:cs typeface="Times New Roman" panose="02020603050405020304" pitchFamily="18" charset="0"/>
                        </a:rPr>
                        <a:t>的情感表达，又有对</a:t>
                      </a:r>
                      <a:r>
                        <a:rPr kumimoji="0" lang="zh-CN" altLang="en-US" sz="2000" b="1" i="0" u="none" strike="noStrike" cap="none" normalizeH="0" baseline="0" smtClean="0">
                          <a:ln>
                            <a:noFill/>
                          </a:ln>
                          <a:solidFill>
                            <a:schemeClr val="tx1"/>
                          </a:solidFill>
                          <a:effectLst/>
                          <a:latin typeface="楷体"/>
                          <a:ea typeface="楷体" pitchFamily="49"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Times New Roman" panose="02020603050405020304" pitchFamily="18" charset="0"/>
                          <a:ea typeface="楷体" pitchFamily="49" charset="-122"/>
                          <a:cs typeface="Times New Roman" panose="02020603050405020304" pitchFamily="18" charset="0"/>
                        </a:rPr>
                        <a:t>大我</a:t>
                      </a:r>
                      <a:r>
                        <a:rPr kumimoji="0" lang="zh-CN" altLang="en-US" sz="2000" b="1" i="0" u="none" strike="noStrike" cap="none" normalizeH="0" baseline="0" smtClean="0">
                          <a:ln>
                            <a:noFill/>
                          </a:ln>
                          <a:solidFill>
                            <a:schemeClr val="tx1"/>
                          </a:solidFill>
                          <a:effectLst/>
                          <a:latin typeface="楷体"/>
                          <a:ea typeface="楷体" pitchFamily="49"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Times New Roman" panose="02020603050405020304" pitchFamily="18" charset="0"/>
                          <a:ea typeface="楷体" pitchFamily="49" charset="-122"/>
                          <a:cs typeface="Times New Roman" panose="02020603050405020304" pitchFamily="18" charset="0"/>
                        </a:rPr>
                        <a:t>的关照。）</a:t>
                      </a:r>
                      <a:endParaRPr kumimoji="0" lang="zh-CN" altLang="en-US" sz="2000" b="1" i="0" u="none" strike="noStrike" cap="none" normalizeH="0" baseline="0" smtClean="0">
                        <a:ln>
                          <a:noFill/>
                        </a:ln>
                        <a:solidFill>
                          <a:schemeClr val="tx1"/>
                        </a:solidFill>
                        <a:effectLst/>
                        <a:latin typeface="Arial" panose="020B0604020202020204" pitchFamily="34" charset="0"/>
                        <a:ea typeface="楷体" pitchFamily="49"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61975">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Times New Roman" panose="02020603050405020304" pitchFamily="18" charset="0"/>
                          <a:ea typeface="楷体" pitchFamily="49" charset="-122"/>
                          <a:cs typeface="Times New Roman" panose="02020603050405020304" pitchFamily="18" charset="0"/>
                        </a:rPr>
                        <a:t>体裁特征</a:t>
                      </a:r>
                      <a:endParaRPr kumimoji="0" lang="zh-CN" altLang="en-US" sz="2000" b="1" i="0" u="none" strike="noStrike" cap="none" normalizeH="0" baseline="0" smtClean="0">
                        <a:ln>
                          <a:noFill/>
                        </a:ln>
                        <a:solidFill>
                          <a:schemeClr val="tx1"/>
                        </a:solidFill>
                        <a:effectLst/>
                        <a:latin typeface="Arial" panose="020B0604020202020204" pitchFamily="34" charset="0"/>
                        <a:ea typeface="楷体" pitchFamily="49"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Times New Roman" panose="02020603050405020304" pitchFamily="18" charset="0"/>
                          <a:ea typeface="楷体" pitchFamily="49" charset="-122"/>
                          <a:cs typeface="Times New Roman" panose="02020603050405020304" pitchFamily="18" charset="0"/>
                        </a:rPr>
                        <a:t>主要是律诗，其次是词</a:t>
                      </a:r>
                      <a:endParaRPr kumimoji="0" lang="zh-CN" altLang="en-US" sz="2000" b="1" i="0" u="none" strike="noStrike" cap="none" normalizeH="0" baseline="0" smtClean="0">
                        <a:ln>
                          <a:noFill/>
                        </a:ln>
                        <a:solidFill>
                          <a:schemeClr val="tx1"/>
                        </a:solidFill>
                        <a:effectLst/>
                        <a:latin typeface="Arial" panose="020B0604020202020204" pitchFamily="34" charset="0"/>
                        <a:ea typeface="楷体" pitchFamily="49"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7470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Times New Roman" panose="02020603050405020304" pitchFamily="18" charset="0"/>
                          <a:ea typeface="楷体" pitchFamily="49" charset="-122"/>
                          <a:cs typeface="Times New Roman" panose="02020603050405020304" pitchFamily="18" charset="0"/>
                        </a:rPr>
                        <a:t>题型特征</a:t>
                      </a:r>
                      <a:endParaRPr kumimoji="0" lang="zh-CN" altLang="en-US" sz="2000" b="1" i="0" u="none" strike="noStrike" cap="none" normalizeH="0" baseline="0" smtClean="0">
                        <a:ln>
                          <a:noFill/>
                        </a:ln>
                        <a:solidFill>
                          <a:schemeClr val="tx1"/>
                        </a:solidFill>
                        <a:effectLst/>
                        <a:latin typeface="Arial" panose="020B0604020202020204" pitchFamily="34" charset="0"/>
                        <a:ea typeface="楷体" pitchFamily="49"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Times New Roman" panose="02020603050405020304" pitchFamily="18" charset="0"/>
                          <a:ea typeface="楷体" pitchFamily="49" charset="-122"/>
                          <a:cs typeface="Times New Roman" panose="02020603050405020304" pitchFamily="18" charset="0"/>
                        </a:rPr>
                        <a:t>人物形象分析、情感分析、内容和手法的分析、对比阅读等</a:t>
                      </a:r>
                      <a:endParaRPr kumimoji="0" lang="zh-CN" altLang="en-US" sz="2000" b="1" i="0" u="none" strike="noStrike" cap="none" normalizeH="0" baseline="0" smtClean="0">
                        <a:ln>
                          <a:noFill/>
                        </a:ln>
                        <a:solidFill>
                          <a:schemeClr val="tx1"/>
                        </a:solidFill>
                        <a:effectLst/>
                        <a:latin typeface="Arial" panose="020B0604020202020204" pitchFamily="34" charset="0"/>
                        <a:ea typeface="楷体" pitchFamily="49"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88087" name="Text Box 81"/>
          <p:cNvSpPr txBox="1">
            <a:spLocks noChangeArrowheads="1"/>
          </p:cNvSpPr>
          <p:nvPr/>
        </p:nvSpPr>
        <p:spPr bwMode="auto">
          <a:xfrm>
            <a:off x="6156325" y="260350"/>
            <a:ext cx="2376488"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latin typeface="仿宋" pitchFamily="49" charset="-122"/>
                <a:ea typeface="仿宋" pitchFamily="49" charset="-122"/>
              </a:rPr>
              <a:t>（</a:t>
            </a:r>
            <a:r>
              <a:rPr lang="en-US" altLang="zh-CN" sz="2000" b="1" i="0">
                <a:solidFill>
                  <a:srgbClr val="FFFF00"/>
                </a:solidFill>
                <a:latin typeface="仿宋" pitchFamily="49" charset="-122"/>
                <a:ea typeface="仿宋" pitchFamily="49" charset="-122"/>
              </a:rPr>
              <a:t>2</a:t>
            </a:r>
            <a:r>
              <a:rPr lang="zh-CN" altLang="en-US" sz="2000" b="1" i="0">
                <a:solidFill>
                  <a:srgbClr val="FFFF00"/>
                </a:solidFill>
                <a:latin typeface="仿宋" pitchFamily="49" charset="-122"/>
                <a:ea typeface="仿宋" pitchFamily="49" charset="-122"/>
              </a:rPr>
              <a:t>）古代诗文阅读</a:t>
            </a:r>
            <a:endParaRPr lang="zh-CN" altLang="en-US" sz="2000" b="1" i="0">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89089" name="Text Box 3"/>
          <p:cNvSpPr txBox="1">
            <a:spLocks noChangeArrowheads="1"/>
          </p:cNvSpPr>
          <p:nvPr/>
        </p:nvSpPr>
        <p:spPr bwMode="auto">
          <a:xfrm>
            <a:off x="900113" y="1916113"/>
            <a:ext cx="6551612" cy="2443162"/>
          </a:xfrm>
          <a:prstGeom prst="rect">
            <a:avLst/>
          </a:prstGeom>
          <a:noFill/>
          <a:ln w="9525">
            <a:noFill/>
            <a:miter lim="800000"/>
          </a:ln>
        </p:spPr>
        <p:txBody>
          <a:bodyPr>
            <a:spAutoFit/>
          </a:bodyPr>
          <a:lstStyle/>
          <a:p>
            <a:pPr>
              <a:spcBef>
                <a:spcPct val="50000"/>
              </a:spcBef>
            </a:pPr>
            <a:r>
              <a:rPr lang="zh-CN" altLang="en-US" sz="2800" b="1" i="0">
                <a:solidFill>
                  <a:srgbClr val="000000"/>
                </a:solidFill>
                <a:latin typeface="楷体" pitchFamily="49" charset="-122"/>
                <a:ea typeface="楷体" pitchFamily="49" charset="-122"/>
              </a:rPr>
              <a:t>应对策略：</a:t>
            </a:r>
            <a:endParaRPr lang="zh-CN" altLang="en-US" sz="2800" b="1" i="0">
              <a:solidFill>
                <a:srgbClr val="000000"/>
              </a:solidFill>
              <a:latin typeface="楷体" pitchFamily="49" charset="-122"/>
              <a:ea typeface="楷体" pitchFamily="49" charset="-122"/>
            </a:endParaRPr>
          </a:p>
          <a:p>
            <a:pPr>
              <a:spcBef>
                <a:spcPct val="50000"/>
              </a:spcBef>
            </a:pPr>
            <a:r>
              <a:rPr lang="zh-CN" altLang="en-US" sz="2800" b="1" i="0">
                <a:latin typeface="楷体" pitchFamily="49" charset="-122"/>
                <a:ea typeface="楷体" pitchFamily="49" charset="-122"/>
              </a:rPr>
              <a:t>①</a:t>
            </a:r>
            <a:r>
              <a:rPr lang="zh-CN" altLang="en-US" sz="2800" b="1" i="0">
                <a:solidFill>
                  <a:srgbClr val="000000"/>
                </a:solidFill>
                <a:latin typeface="楷体" pitchFamily="49" charset="-122"/>
                <a:ea typeface="楷体" pitchFamily="49" charset="-122"/>
              </a:rPr>
              <a:t>熟悉诗歌的</a:t>
            </a:r>
            <a:r>
              <a:rPr lang="zh-CN" altLang="en-US" sz="2800" b="1" i="0">
                <a:solidFill>
                  <a:srgbClr val="FF0000"/>
                </a:solidFill>
                <a:latin typeface="楷体" pitchFamily="49" charset="-122"/>
                <a:ea typeface="楷体" pitchFamily="49" charset="-122"/>
              </a:rPr>
              <a:t>基本内容和思想情感</a:t>
            </a:r>
            <a:endParaRPr lang="zh-CN" altLang="en-US" sz="2800" b="1" i="0">
              <a:solidFill>
                <a:srgbClr val="FF0000"/>
              </a:solidFill>
              <a:latin typeface="楷体" pitchFamily="49" charset="-122"/>
              <a:ea typeface="楷体" pitchFamily="49" charset="-122"/>
            </a:endParaRPr>
          </a:p>
          <a:p>
            <a:pPr>
              <a:spcBef>
                <a:spcPct val="50000"/>
              </a:spcBef>
            </a:pPr>
            <a:r>
              <a:rPr lang="zh-CN" altLang="en-US" sz="2800" b="1" i="0">
                <a:latin typeface="楷体" pitchFamily="49" charset="-122"/>
                <a:ea typeface="楷体" pitchFamily="49" charset="-122"/>
              </a:rPr>
              <a:t>②</a:t>
            </a:r>
            <a:r>
              <a:rPr lang="zh-CN" altLang="en-US" sz="2800" b="1" i="0">
                <a:solidFill>
                  <a:srgbClr val="000000"/>
                </a:solidFill>
                <a:latin typeface="楷体" pitchFamily="49" charset="-122"/>
                <a:ea typeface="楷体" pitchFamily="49" charset="-122"/>
              </a:rPr>
              <a:t>熟悉诗歌的</a:t>
            </a:r>
            <a:r>
              <a:rPr lang="zh-CN" altLang="en-US" sz="2800" b="1" i="0">
                <a:solidFill>
                  <a:srgbClr val="FF0000"/>
                </a:solidFill>
                <a:latin typeface="楷体" pitchFamily="49" charset="-122"/>
                <a:ea typeface="楷体" pitchFamily="49" charset="-122"/>
              </a:rPr>
              <a:t>基本概念和答题思路</a:t>
            </a:r>
            <a:endParaRPr lang="zh-CN" altLang="en-US" sz="2800" b="1" i="0">
              <a:solidFill>
                <a:srgbClr val="FF0000"/>
              </a:solidFill>
              <a:latin typeface="楷体" pitchFamily="49" charset="-122"/>
              <a:ea typeface="楷体" pitchFamily="49" charset="-122"/>
            </a:endParaRPr>
          </a:p>
          <a:p>
            <a:pPr>
              <a:spcBef>
                <a:spcPct val="50000"/>
              </a:spcBef>
            </a:pPr>
            <a:r>
              <a:rPr lang="zh-CN" altLang="en-US" sz="2800" b="1" i="0">
                <a:solidFill>
                  <a:srgbClr val="000000"/>
                </a:solidFill>
                <a:latin typeface="楷体" pitchFamily="49" charset="-122"/>
                <a:ea typeface="楷体" pitchFamily="49" charset="-122"/>
              </a:rPr>
              <a:t>③</a:t>
            </a:r>
            <a:r>
              <a:rPr lang="zh-CN" altLang="en-US" sz="2800" b="1" i="0">
                <a:solidFill>
                  <a:srgbClr val="FF0000"/>
                </a:solidFill>
                <a:latin typeface="楷体" pitchFamily="49" charset="-122"/>
                <a:ea typeface="楷体" pitchFamily="49" charset="-122"/>
              </a:rPr>
              <a:t>每周</a:t>
            </a:r>
            <a:r>
              <a:rPr lang="zh-CN" altLang="en-US" sz="2800" b="1" i="0">
                <a:solidFill>
                  <a:srgbClr val="000000"/>
                </a:solidFill>
                <a:latin typeface="楷体" pitchFamily="49" charset="-122"/>
                <a:ea typeface="楷体" pitchFamily="49" charset="-122"/>
              </a:rPr>
              <a:t>保持一定量的阅读</a:t>
            </a:r>
            <a:endParaRPr lang="zh-CN" altLang="en-US" sz="2800" b="1" i="0">
              <a:solidFill>
                <a:srgbClr val="000000"/>
              </a:solidFill>
              <a:latin typeface="楷体" pitchFamily="49" charset="-122"/>
              <a:ea typeface="楷体" pitchFamily="49" charset="-122"/>
            </a:endParaRPr>
          </a:p>
        </p:txBody>
      </p:sp>
      <p:sp>
        <p:nvSpPr>
          <p:cNvPr id="89090" name="Text Box 3"/>
          <p:cNvSpPr txBox="1">
            <a:spLocks noChangeArrowheads="1"/>
          </p:cNvSpPr>
          <p:nvPr/>
        </p:nvSpPr>
        <p:spPr bwMode="auto">
          <a:xfrm>
            <a:off x="6156325" y="260350"/>
            <a:ext cx="2376488"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latin typeface="仿宋" pitchFamily="49" charset="-122"/>
                <a:ea typeface="仿宋" pitchFamily="49" charset="-122"/>
              </a:rPr>
              <a:t>（</a:t>
            </a:r>
            <a:r>
              <a:rPr lang="en-US" altLang="zh-CN" sz="2000" b="1" i="0">
                <a:solidFill>
                  <a:srgbClr val="FFFF00"/>
                </a:solidFill>
                <a:latin typeface="仿宋" pitchFamily="49" charset="-122"/>
                <a:ea typeface="仿宋" pitchFamily="49" charset="-122"/>
              </a:rPr>
              <a:t>2</a:t>
            </a:r>
            <a:r>
              <a:rPr lang="zh-CN" altLang="en-US" sz="2000" b="1" i="0">
                <a:solidFill>
                  <a:srgbClr val="FFFF00"/>
                </a:solidFill>
                <a:latin typeface="仿宋" pitchFamily="49" charset="-122"/>
                <a:ea typeface="仿宋" pitchFamily="49" charset="-122"/>
              </a:rPr>
              <a:t>）古代诗文阅读</a:t>
            </a:r>
            <a:endParaRPr lang="zh-CN" altLang="en-US" sz="2000" b="1" i="0">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90113" name="Text Box 2"/>
          <p:cNvSpPr txBox="1">
            <a:spLocks noChangeArrowheads="1"/>
          </p:cNvSpPr>
          <p:nvPr/>
        </p:nvSpPr>
        <p:spPr bwMode="auto">
          <a:xfrm>
            <a:off x="539750" y="1052513"/>
            <a:ext cx="8280400" cy="4540250"/>
          </a:xfrm>
          <a:prstGeom prst="rect">
            <a:avLst/>
          </a:prstGeom>
          <a:noFill/>
          <a:ln w="9525">
            <a:noFill/>
            <a:miter lim="800000"/>
          </a:ln>
        </p:spPr>
        <p:txBody>
          <a:bodyPr>
            <a:spAutoFit/>
          </a:bodyPr>
          <a:lstStyle/>
          <a:p>
            <a:pPr algn="ctr">
              <a:spcBef>
                <a:spcPct val="50000"/>
              </a:spcBef>
            </a:pPr>
            <a:r>
              <a:rPr lang="zh-CN" altLang="en-US" sz="3600" b="1" i="0">
                <a:solidFill>
                  <a:schemeClr val="accent1"/>
                </a:solidFill>
                <a:latin typeface="楷体" pitchFamily="49" charset="-122"/>
                <a:ea typeface="楷体" pitchFamily="49" charset="-122"/>
              </a:rPr>
              <a:t>诗歌的基本鉴赏步骤</a:t>
            </a:r>
            <a:endParaRPr lang="zh-CN" altLang="en-US" sz="3600" b="1" i="0">
              <a:solidFill>
                <a:schemeClr val="accent1"/>
              </a:solidFill>
              <a:latin typeface="楷体" pitchFamily="49" charset="-122"/>
              <a:ea typeface="楷体" pitchFamily="49" charset="-122"/>
            </a:endParaRPr>
          </a:p>
          <a:p>
            <a:r>
              <a:rPr lang="en-US" altLang="zh-CN" sz="3200" b="1" i="0">
                <a:latin typeface="楷体" pitchFamily="49" charset="-122"/>
                <a:ea typeface="楷体" pitchFamily="49" charset="-122"/>
              </a:rPr>
              <a:t>1</a:t>
            </a:r>
            <a:r>
              <a:rPr lang="zh-CN" altLang="en-US" sz="3200" b="1" i="0">
                <a:latin typeface="楷体" pitchFamily="49" charset="-122"/>
                <a:ea typeface="楷体" pitchFamily="49" charset="-122"/>
              </a:rPr>
              <a:t>．看标题、作者、背景、注释；       </a:t>
            </a:r>
            <a:endParaRPr lang="zh-CN" altLang="en-US" sz="3200" b="1" i="0">
              <a:latin typeface="楷体" pitchFamily="49" charset="-122"/>
              <a:ea typeface="楷体" pitchFamily="49" charset="-122"/>
            </a:endParaRPr>
          </a:p>
          <a:p>
            <a:r>
              <a:rPr lang="en-US" altLang="zh-CN" sz="3200" b="1" i="0">
                <a:latin typeface="楷体" pitchFamily="49" charset="-122"/>
                <a:ea typeface="楷体" pitchFamily="49" charset="-122"/>
              </a:rPr>
              <a:t>2</a:t>
            </a:r>
            <a:r>
              <a:rPr lang="zh-CN" altLang="en-US" sz="3200" b="1" i="0">
                <a:latin typeface="楷体" pitchFamily="49" charset="-122"/>
                <a:ea typeface="楷体" pitchFamily="49" charset="-122"/>
              </a:rPr>
              <a:t>．读两遍，抓关键词、句理解诗意；</a:t>
            </a:r>
            <a:endParaRPr lang="zh-CN" altLang="en-US" sz="3200" b="1" i="0">
              <a:latin typeface="楷体" pitchFamily="49" charset="-122"/>
              <a:ea typeface="楷体" pitchFamily="49" charset="-122"/>
            </a:endParaRPr>
          </a:p>
          <a:p>
            <a:r>
              <a:rPr lang="en-US" altLang="zh-CN" sz="3200" b="1" i="0">
                <a:latin typeface="楷体" pitchFamily="49" charset="-122"/>
                <a:ea typeface="楷体" pitchFamily="49" charset="-122"/>
              </a:rPr>
              <a:t>3</a:t>
            </a:r>
            <a:r>
              <a:rPr lang="zh-CN" altLang="en-US" sz="3200" b="1" i="0">
                <a:latin typeface="楷体" pitchFamily="49" charset="-122"/>
                <a:ea typeface="楷体" pitchFamily="49" charset="-122"/>
              </a:rPr>
              <a:t>．抓住诗歌的意象（物），通过联想、想象 </a:t>
            </a:r>
            <a:endParaRPr lang="zh-CN" altLang="en-US" sz="3200" b="1" i="0">
              <a:latin typeface="楷体" pitchFamily="49" charset="-122"/>
              <a:ea typeface="楷体" pitchFamily="49" charset="-122"/>
            </a:endParaRPr>
          </a:p>
          <a:p>
            <a:r>
              <a:rPr lang="zh-CN" altLang="en-US" sz="3200" b="1" i="0">
                <a:latin typeface="楷体" pitchFamily="49" charset="-122"/>
                <a:ea typeface="楷体" pitchFamily="49" charset="-122"/>
              </a:rPr>
              <a:t>   进入诗人创设的意境（情）</a:t>
            </a:r>
            <a:endParaRPr lang="zh-CN" altLang="en-US" sz="3200" b="1" i="0">
              <a:latin typeface="楷体" pitchFamily="49" charset="-122"/>
              <a:ea typeface="楷体" pitchFamily="49" charset="-122"/>
            </a:endParaRPr>
          </a:p>
          <a:p>
            <a:r>
              <a:rPr lang="en-US" altLang="zh-CN" sz="3200" b="1" i="0">
                <a:latin typeface="楷体" pitchFamily="49" charset="-122"/>
                <a:ea typeface="楷体" pitchFamily="49" charset="-122"/>
              </a:rPr>
              <a:t>4</a:t>
            </a:r>
            <a:r>
              <a:rPr lang="zh-CN" altLang="en-US" sz="3200" b="1" i="0">
                <a:latin typeface="楷体" pitchFamily="49" charset="-122"/>
                <a:ea typeface="楷体" pitchFamily="49" charset="-122"/>
              </a:rPr>
              <a:t>．分析技法：表达方式、修辞手法、表现手  </a:t>
            </a:r>
            <a:endParaRPr lang="zh-CN" altLang="en-US" sz="3200" b="1" i="0">
              <a:latin typeface="楷体" pitchFamily="49" charset="-122"/>
              <a:ea typeface="楷体" pitchFamily="49" charset="-122"/>
            </a:endParaRPr>
          </a:p>
          <a:p>
            <a:r>
              <a:rPr lang="zh-CN" altLang="en-US" sz="3200" b="1" i="0">
                <a:latin typeface="楷体" pitchFamily="49" charset="-122"/>
                <a:ea typeface="楷体" pitchFamily="49" charset="-122"/>
              </a:rPr>
              <a:t>   法等</a:t>
            </a:r>
            <a:endParaRPr lang="zh-CN" altLang="en-US" sz="3200" b="1" i="0">
              <a:latin typeface="楷体" pitchFamily="49" charset="-122"/>
              <a:ea typeface="楷体" pitchFamily="49" charset="-122"/>
            </a:endParaRPr>
          </a:p>
          <a:p>
            <a:r>
              <a:rPr lang="en-US" altLang="zh-CN" sz="3200" b="1" i="0">
                <a:latin typeface="楷体" pitchFamily="49" charset="-122"/>
                <a:ea typeface="楷体" pitchFamily="49" charset="-122"/>
              </a:rPr>
              <a:t>5</a:t>
            </a:r>
            <a:r>
              <a:rPr lang="zh-CN" altLang="en-US" sz="3200" b="1" i="0">
                <a:latin typeface="楷体" pitchFamily="49" charset="-122"/>
                <a:ea typeface="楷体" pitchFamily="49" charset="-122"/>
              </a:rPr>
              <a:t>．审清题干要求，明确答题方向</a:t>
            </a:r>
            <a:endParaRPr lang="zh-CN" altLang="en-US" sz="3200" b="1" i="0">
              <a:latin typeface="楷体" pitchFamily="49" charset="-122"/>
              <a:ea typeface="楷体" pitchFamily="49" charset="-122"/>
            </a:endParaRPr>
          </a:p>
          <a:p>
            <a:r>
              <a:rPr lang="en-US" altLang="zh-CN" sz="3200" b="1" i="0">
                <a:latin typeface="楷体" pitchFamily="49" charset="-122"/>
                <a:ea typeface="楷体" pitchFamily="49" charset="-122"/>
              </a:rPr>
              <a:t>6</a:t>
            </a:r>
            <a:r>
              <a:rPr lang="zh-CN" altLang="en-US" sz="3200" b="1" i="0">
                <a:latin typeface="楷体" pitchFamily="49" charset="-122"/>
                <a:ea typeface="楷体" pitchFamily="49" charset="-122"/>
              </a:rPr>
              <a:t>．根据要求，结合全诗主旨组织语言表达</a:t>
            </a:r>
            <a:endParaRPr lang="zh-CN" altLang="en-US" sz="3200" b="1" i="0">
              <a:latin typeface="楷体" pitchFamily="49" charset="-122"/>
              <a:ea typeface="楷体" pitchFamily="49" charset="-122"/>
            </a:endParaRPr>
          </a:p>
        </p:txBody>
      </p:sp>
      <p:sp>
        <p:nvSpPr>
          <p:cNvPr id="90114" name="Text Box 3"/>
          <p:cNvSpPr txBox="1">
            <a:spLocks noChangeArrowheads="1"/>
          </p:cNvSpPr>
          <p:nvPr/>
        </p:nvSpPr>
        <p:spPr bwMode="auto">
          <a:xfrm>
            <a:off x="6156325" y="260350"/>
            <a:ext cx="2376488"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latin typeface="仿宋" pitchFamily="49" charset="-122"/>
                <a:ea typeface="仿宋" pitchFamily="49" charset="-122"/>
              </a:rPr>
              <a:t>（</a:t>
            </a:r>
            <a:r>
              <a:rPr lang="en-US" altLang="zh-CN" sz="2000" b="1" i="0">
                <a:solidFill>
                  <a:srgbClr val="FFFF00"/>
                </a:solidFill>
                <a:latin typeface="仿宋" pitchFamily="49" charset="-122"/>
                <a:ea typeface="仿宋" pitchFamily="49" charset="-122"/>
              </a:rPr>
              <a:t>2</a:t>
            </a:r>
            <a:r>
              <a:rPr lang="zh-CN" altLang="en-US" sz="2000" b="1" i="0">
                <a:solidFill>
                  <a:srgbClr val="FFFF00"/>
                </a:solidFill>
                <a:latin typeface="仿宋" pitchFamily="49" charset="-122"/>
                <a:ea typeface="仿宋" pitchFamily="49" charset="-122"/>
              </a:rPr>
              <a:t>）古代诗文阅读</a:t>
            </a:r>
            <a:endParaRPr lang="zh-CN" altLang="en-US" sz="2000" b="1" i="0">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4" name="Text Box 4"/>
          <p:cNvSpPr txBox="1">
            <a:spLocks noChangeArrowheads="1"/>
          </p:cNvSpPr>
          <p:nvPr/>
        </p:nvSpPr>
        <p:spPr bwMode="auto">
          <a:xfrm>
            <a:off x="539750" y="1341438"/>
            <a:ext cx="7920038" cy="3937000"/>
          </a:xfrm>
          <a:prstGeom prst="rect">
            <a:avLst/>
          </a:prstGeom>
          <a:noFill/>
          <a:ln w="9525">
            <a:noFill/>
            <a:miter lim="800000"/>
          </a:ln>
          <a:effectLst/>
        </p:spPr>
        <p:txBody>
          <a:bodyPr>
            <a:spAutoFit/>
          </a:bodyPr>
          <a:lstStyle/>
          <a:p>
            <a:pPr>
              <a:spcBef>
                <a:spcPct val="50000"/>
              </a:spcBef>
            </a:pPr>
            <a:r>
              <a:rPr lang="zh-CN" altLang="en-US" sz="3600" b="1">
                <a:solidFill>
                  <a:schemeClr val="hlink"/>
                </a:solidFill>
                <a:ea typeface="楷体" pitchFamily="49" charset="-122"/>
              </a:rPr>
              <a:t>第一阶段：原始积累</a:t>
            </a:r>
            <a:r>
              <a:rPr lang="en-US" altLang="zh-CN" sz="3600" b="1">
                <a:solidFill>
                  <a:schemeClr val="hlink"/>
                </a:solidFill>
                <a:latin typeface="楷体"/>
                <a:ea typeface="楷体" pitchFamily="49" charset="-122"/>
              </a:rPr>
              <a:t>——</a:t>
            </a:r>
            <a:r>
              <a:rPr lang="en-US" altLang="zh-CN" sz="3600" b="1">
                <a:solidFill>
                  <a:schemeClr val="tx2"/>
                </a:solidFill>
                <a:latin typeface="楷体"/>
                <a:ea typeface="楷体" pitchFamily="49" charset="-122"/>
              </a:rPr>
              <a:t>“</a:t>
            </a:r>
            <a:r>
              <a:rPr lang="zh-CN" altLang="en-US" sz="3600" b="1">
                <a:solidFill>
                  <a:schemeClr val="tx2"/>
                </a:solidFill>
                <a:ea typeface="楷体" pitchFamily="49" charset="-122"/>
              </a:rPr>
              <a:t>量</a:t>
            </a:r>
            <a:r>
              <a:rPr lang="zh-CN" altLang="en-US" sz="3600" b="1">
                <a:solidFill>
                  <a:schemeClr val="tx2"/>
                </a:solidFill>
                <a:latin typeface="楷体"/>
                <a:ea typeface="楷体" pitchFamily="49" charset="-122"/>
              </a:rPr>
              <a:t>”</a:t>
            </a:r>
            <a:endParaRPr lang="zh-CN" altLang="en-US" sz="3600" b="1">
              <a:solidFill>
                <a:schemeClr val="tx2"/>
              </a:solidFill>
              <a:ea typeface="楷体" pitchFamily="49" charset="-122"/>
            </a:endParaRPr>
          </a:p>
          <a:p>
            <a:pPr>
              <a:spcBef>
                <a:spcPct val="50000"/>
              </a:spcBef>
            </a:pPr>
            <a:r>
              <a:rPr lang="zh-CN" altLang="en-US" sz="3600" b="1">
                <a:ea typeface="楷体" pitchFamily="49" charset="-122"/>
              </a:rPr>
              <a:t>（一）熟记古诗词基础知识</a:t>
            </a:r>
            <a:endParaRPr lang="zh-CN" altLang="en-US" sz="3600" b="1">
              <a:ea typeface="楷体" pitchFamily="49" charset="-122"/>
            </a:endParaRPr>
          </a:p>
          <a:p>
            <a:pPr>
              <a:spcBef>
                <a:spcPct val="50000"/>
              </a:spcBef>
            </a:pPr>
            <a:r>
              <a:rPr lang="zh-CN" altLang="en-US" sz="3600" b="1">
                <a:ea typeface="楷体" pitchFamily="49" charset="-122"/>
              </a:rPr>
              <a:t>（二）背诵典型意象</a:t>
            </a:r>
            <a:endParaRPr lang="zh-CN" altLang="en-US" sz="3600" b="1">
              <a:ea typeface="楷体" pitchFamily="49" charset="-122"/>
            </a:endParaRPr>
          </a:p>
          <a:p>
            <a:pPr>
              <a:spcBef>
                <a:spcPct val="50000"/>
              </a:spcBef>
            </a:pPr>
            <a:r>
              <a:rPr lang="zh-CN" altLang="en-US" sz="3600" b="1">
                <a:ea typeface="楷体" pitchFamily="49" charset="-122"/>
              </a:rPr>
              <a:t>（三）阅读大量名家非经典和非名家          </a:t>
            </a:r>
            <a:endParaRPr lang="zh-CN" altLang="en-US" sz="3600" b="1">
              <a:ea typeface="楷体" pitchFamily="49" charset="-122"/>
            </a:endParaRPr>
          </a:p>
          <a:p>
            <a:pPr>
              <a:spcBef>
                <a:spcPct val="50000"/>
              </a:spcBef>
            </a:pPr>
            <a:r>
              <a:rPr lang="zh-CN" altLang="en-US" sz="3600" b="1">
                <a:ea typeface="楷体" pitchFamily="49" charset="-122"/>
              </a:rPr>
              <a:t>           经典的诗词</a:t>
            </a:r>
            <a:endParaRPr lang="zh-CN" altLang="en-US" sz="3600" b="1">
              <a:ea typeface="楷体" pitchFamily="49" charset="-122"/>
            </a:endParaRPr>
          </a:p>
        </p:txBody>
      </p:sp>
      <p:sp>
        <p:nvSpPr>
          <p:cNvPr id="4" name="五角星 3">
            <a:hlinkClick r:id="rId1" action="ppaction://hlinkfile"/>
          </p:cNvPr>
          <p:cNvSpPr/>
          <p:nvPr/>
        </p:nvSpPr>
        <p:spPr bwMode="auto">
          <a:xfrm>
            <a:off x="6858016" y="5000636"/>
            <a:ext cx="357190" cy="428628"/>
          </a:xfrm>
          <a:prstGeom prst="star5">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8" name="Rectangle 4"/>
          <p:cNvSpPr>
            <a:spLocks noChangeArrowheads="1"/>
          </p:cNvSpPr>
          <p:nvPr/>
        </p:nvSpPr>
        <p:spPr bwMode="auto">
          <a:xfrm>
            <a:off x="250825" y="1125538"/>
            <a:ext cx="8497888" cy="5765800"/>
          </a:xfrm>
          <a:prstGeom prst="rect">
            <a:avLst/>
          </a:prstGeom>
          <a:noFill/>
          <a:ln w="9525">
            <a:noFill/>
            <a:miter lim="800000"/>
          </a:ln>
          <a:effectLst/>
        </p:spPr>
        <p:txBody>
          <a:bodyPr>
            <a:spAutoFit/>
          </a:bodyPr>
          <a:lstStyle/>
          <a:p>
            <a:r>
              <a:rPr lang="zh-CN" altLang="en-US" sz="3600" b="1" dirty="0">
                <a:solidFill>
                  <a:schemeClr val="hlink"/>
                </a:solidFill>
                <a:ea typeface="楷体" pitchFamily="49" charset="-122"/>
              </a:rPr>
              <a:t>第二阶段：规范答题的梳理</a:t>
            </a:r>
            <a:r>
              <a:rPr lang="en-US" altLang="zh-CN" sz="3600" b="1" dirty="0">
                <a:solidFill>
                  <a:schemeClr val="hlink"/>
                </a:solidFill>
                <a:latin typeface="楷体"/>
                <a:ea typeface="楷体" pitchFamily="49" charset="-122"/>
              </a:rPr>
              <a:t>——</a:t>
            </a:r>
            <a:r>
              <a:rPr lang="en-US" altLang="zh-CN" sz="3600" b="1" dirty="0">
                <a:solidFill>
                  <a:schemeClr val="tx2"/>
                </a:solidFill>
                <a:latin typeface="楷体"/>
                <a:ea typeface="楷体" pitchFamily="49" charset="-122"/>
              </a:rPr>
              <a:t>“</a:t>
            </a:r>
            <a:r>
              <a:rPr lang="zh-CN" altLang="en-US" sz="3600" b="1" dirty="0">
                <a:solidFill>
                  <a:schemeClr val="tx2"/>
                </a:solidFill>
                <a:ea typeface="楷体" pitchFamily="49" charset="-122"/>
              </a:rPr>
              <a:t>法</a:t>
            </a:r>
            <a:r>
              <a:rPr lang="zh-CN" altLang="en-US" sz="3600" b="1" dirty="0">
                <a:solidFill>
                  <a:schemeClr val="tx2"/>
                </a:solidFill>
                <a:latin typeface="楷体"/>
                <a:ea typeface="楷体" pitchFamily="49" charset="-122"/>
              </a:rPr>
              <a:t>”</a:t>
            </a:r>
            <a:endParaRPr lang="zh-CN" altLang="en-US" sz="3600" b="1" dirty="0">
              <a:solidFill>
                <a:schemeClr val="tx2"/>
              </a:solidFill>
              <a:ea typeface="楷体" pitchFamily="49" charset="-122"/>
            </a:endParaRPr>
          </a:p>
          <a:p>
            <a:r>
              <a:rPr lang="zh-CN" altLang="en-US" sz="2800" b="1" dirty="0">
                <a:latin typeface="楷体" pitchFamily="49" charset="-122"/>
                <a:ea typeface="楷体" pitchFamily="49" charset="-122"/>
              </a:rPr>
              <a:t>（</a:t>
            </a:r>
            <a:r>
              <a:rPr lang="en-US" altLang="zh-CN" sz="2800" b="1" dirty="0">
                <a:latin typeface="楷体" pitchFamily="49" charset="-122"/>
                <a:ea typeface="楷体" pitchFamily="49" charset="-122"/>
              </a:rPr>
              <a:t>1</a:t>
            </a:r>
            <a:r>
              <a:rPr lang="zh-CN" altLang="en-US" sz="2800" b="1" dirty="0">
                <a:latin typeface="楷体" pitchFamily="49" charset="-122"/>
                <a:ea typeface="楷体" pitchFamily="49" charset="-122"/>
              </a:rPr>
              <a:t>）诗歌鉴赏之形象（物象、人物、画面）</a:t>
            </a:r>
            <a:endParaRPr lang="zh-CN" altLang="en-US" sz="2800" b="1" dirty="0">
              <a:latin typeface="楷体" pitchFamily="49" charset="-122"/>
              <a:ea typeface="楷体" pitchFamily="49" charset="-122"/>
            </a:endParaRPr>
          </a:p>
          <a:p>
            <a:r>
              <a:rPr lang="zh-CN" altLang="en-US" sz="2800" b="1" dirty="0">
                <a:latin typeface="楷体" pitchFamily="49" charset="-122"/>
                <a:ea typeface="楷体" pitchFamily="49" charset="-122"/>
              </a:rPr>
              <a:t>（</a:t>
            </a:r>
            <a:r>
              <a:rPr lang="en-US" altLang="zh-CN" sz="2800" b="1" dirty="0">
                <a:latin typeface="楷体" pitchFamily="49" charset="-122"/>
                <a:ea typeface="楷体" pitchFamily="49" charset="-122"/>
              </a:rPr>
              <a:t>2</a:t>
            </a:r>
            <a:r>
              <a:rPr lang="zh-CN" altLang="en-US" sz="2800" b="1" dirty="0">
                <a:latin typeface="楷体" pitchFamily="49" charset="-122"/>
                <a:ea typeface="楷体" pitchFamily="49" charset="-122"/>
              </a:rPr>
              <a:t>）诗歌鉴赏之语言（炼字、炼句、语言风格）</a:t>
            </a:r>
            <a:endParaRPr lang="zh-CN" altLang="en-US" sz="2800" b="1" dirty="0">
              <a:latin typeface="楷体" pitchFamily="49" charset="-122"/>
              <a:ea typeface="楷体" pitchFamily="49" charset="-122"/>
            </a:endParaRPr>
          </a:p>
          <a:p>
            <a:r>
              <a:rPr lang="zh-CN" altLang="en-US" sz="2800" b="1" dirty="0">
                <a:latin typeface="楷体" pitchFamily="49" charset="-122"/>
                <a:ea typeface="楷体" pitchFamily="49" charset="-122"/>
              </a:rPr>
              <a:t>（</a:t>
            </a:r>
            <a:r>
              <a:rPr lang="en-US" altLang="zh-CN" sz="2800" b="1" dirty="0">
                <a:latin typeface="楷体" pitchFamily="49" charset="-122"/>
                <a:ea typeface="楷体" pitchFamily="49" charset="-122"/>
              </a:rPr>
              <a:t>3</a:t>
            </a:r>
            <a:r>
              <a:rPr lang="zh-CN" altLang="en-US" sz="2800" b="1" dirty="0">
                <a:latin typeface="楷体" pitchFamily="49" charset="-122"/>
                <a:ea typeface="楷体" pitchFamily="49" charset="-122"/>
              </a:rPr>
              <a:t>）诗歌鉴赏之表达技巧</a:t>
            </a:r>
            <a:endParaRPr lang="zh-CN" altLang="en-US" sz="2800" b="1" dirty="0">
              <a:latin typeface="楷体" pitchFamily="49" charset="-122"/>
              <a:ea typeface="楷体" pitchFamily="49" charset="-122"/>
            </a:endParaRPr>
          </a:p>
          <a:p>
            <a:r>
              <a:rPr lang="zh-CN" altLang="en-US" sz="2800" b="1" dirty="0">
                <a:latin typeface="楷体" pitchFamily="49" charset="-122"/>
                <a:ea typeface="楷体" pitchFamily="49" charset="-122"/>
              </a:rPr>
              <a:t>     （选材结构、表达方式、表现手法、修辞手法）</a:t>
            </a:r>
            <a:endParaRPr lang="zh-CN" altLang="en-US" sz="2800" b="1" dirty="0">
              <a:latin typeface="楷体" pitchFamily="49" charset="-122"/>
              <a:ea typeface="楷体" pitchFamily="49" charset="-122"/>
            </a:endParaRPr>
          </a:p>
          <a:p>
            <a:r>
              <a:rPr lang="zh-CN" altLang="en-US" sz="2800" b="1" dirty="0">
                <a:latin typeface="楷体" pitchFamily="49" charset="-122"/>
                <a:ea typeface="楷体" pitchFamily="49" charset="-122"/>
              </a:rPr>
              <a:t>（</a:t>
            </a:r>
            <a:r>
              <a:rPr lang="en-US" altLang="zh-CN" sz="2800" b="1" dirty="0">
                <a:latin typeface="楷体" pitchFamily="49" charset="-122"/>
                <a:ea typeface="楷体" pitchFamily="49" charset="-122"/>
              </a:rPr>
              <a:t>4</a:t>
            </a:r>
            <a:r>
              <a:rPr lang="zh-CN" altLang="en-US" sz="2800" b="1" dirty="0">
                <a:latin typeface="楷体" pitchFamily="49" charset="-122"/>
                <a:ea typeface="楷体" pitchFamily="49" charset="-122"/>
              </a:rPr>
              <a:t>）诗歌鉴赏之情感（情感类型、形容词）</a:t>
            </a:r>
            <a:endParaRPr lang="zh-CN" altLang="en-US" sz="2800" b="1" dirty="0">
              <a:latin typeface="楷体" pitchFamily="49" charset="-122"/>
              <a:ea typeface="楷体" pitchFamily="49" charset="-122"/>
            </a:endParaRPr>
          </a:p>
          <a:p>
            <a:endParaRPr lang="zh-CN" altLang="en-US" sz="2800" b="1" dirty="0">
              <a:latin typeface="楷体" pitchFamily="49" charset="-122"/>
              <a:ea typeface="楷体" pitchFamily="49" charset="-122"/>
            </a:endParaRPr>
          </a:p>
          <a:p>
            <a:r>
              <a:rPr lang="zh-CN" altLang="en-US" sz="2800" b="1" dirty="0">
                <a:latin typeface="楷体" pitchFamily="49" charset="-122"/>
                <a:ea typeface="楷体" pitchFamily="49" charset="-122"/>
              </a:rPr>
              <a:t>（</a:t>
            </a:r>
            <a:r>
              <a:rPr lang="en-US" altLang="zh-CN" sz="2800" b="1" dirty="0">
                <a:latin typeface="楷体" pitchFamily="49" charset="-122"/>
                <a:ea typeface="楷体" pitchFamily="49" charset="-122"/>
              </a:rPr>
              <a:t>5</a:t>
            </a:r>
            <a:r>
              <a:rPr lang="zh-CN" altLang="en-US" sz="2800" b="1" dirty="0">
                <a:latin typeface="楷体" pitchFamily="49" charset="-122"/>
                <a:ea typeface="楷体" pitchFamily="49" charset="-122"/>
              </a:rPr>
              <a:t>）诗歌鉴赏之描写音乐的手法</a:t>
            </a:r>
            <a:endParaRPr lang="zh-CN" altLang="en-US" sz="2800" b="1" dirty="0">
              <a:latin typeface="楷体" pitchFamily="49" charset="-122"/>
              <a:ea typeface="楷体" pitchFamily="49" charset="-122"/>
            </a:endParaRPr>
          </a:p>
          <a:p>
            <a:r>
              <a:rPr lang="zh-CN" altLang="en-US" sz="2800" b="1" dirty="0">
                <a:latin typeface="楷体" pitchFamily="49" charset="-122"/>
                <a:ea typeface="楷体" pitchFamily="49" charset="-122"/>
              </a:rPr>
              <a:t>（</a:t>
            </a:r>
            <a:r>
              <a:rPr lang="en-US" altLang="zh-CN" sz="2800" b="1" dirty="0">
                <a:latin typeface="楷体" pitchFamily="49" charset="-122"/>
                <a:ea typeface="楷体" pitchFamily="49" charset="-122"/>
              </a:rPr>
              <a:t>6</a:t>
            </a:r>
            <a:r>
              <a:rPr lang="zh-CN" altLang="en-US" sz="2800" b="1" dirty="0">
                <a:latin typeface="楷体" pitchFamily="49" charset="-122"/>
                <a:ea typeface="楷体" pitchFamily="49" charset="-122"/>
              </a:rPr>
              <a:t>）诗歌鉴赏之场景的描写</a:t>
            </a:r>
            <a:endParaRPr lang="zh-CN" altLang="en-US" sz="2800" b="1" dirty="0">
              <a:latin typeface="楷体" pitchFamily="49" charset="-122"/>
              <a:ea typeface="楷体" pitchFamily="49" charset="-122"/>
            </a:endParaRPr>
          </a:p>
          <a:p>
            <a:r>
              <a:rPr lang="zh-CN" altLang="en-US" sz="2800" b="1" dirty="0">
                <a:latin typeface="楷体" pitchFamily="49" charset="-122"/>
                <a:ea typeface="楷体" pitchFamily="49" charset="-122"/>
              </a:rPr>
              <a:t>（</a:t>
            </a:r>
            <a:r>
              <a:rPr lang="en-US" altLang="zh-CN" sz="2800" b="1" dirty="0">
                <a:latin typeface="楷体" pitchFamily="49" charset="-122"/>
                <a:ea typeface="楷体" pitchFamily="49" charset="-122"/>
              </a:rPr>
              <a:t>7</a:t>
            </a:r>
            <a:r>
              <a:rPr lang="zh-CN" altLang="en-US" sz="2800" b="1" dirty="0">
                <a:latin typeface="楷体" pitchFamily="49" charset="-122"/>
                <a:ea typeface="楷体" pitchFamily="49" charset="-122"/>
              </a:rPr>
              <a:t>）诗歌鉴赏之景物描写</a:t>
            </a:r>
            <a:endParaRPr lang="zh-CN" altLang="en-US" sz="2800" b="1" dirty="0">
              <a:latin typeface="楷体" pitchFamily="49" charset="-122"/>
              <a:ea typeface="楷体" pitchFamily="49" charset="-122"/>
            </a:endParaRPr>
          </a:p>
          <a:p>
            <a:r>
              <a:rPr lang="zh-CN" altLang="en-US" sz="2800" b="1" dirty="0">
                <a:latin typeface="楷体" pitchFamily="49" charset="-122"/>
                <a:ea typeface="楷体" pitchFamily="49" charset="-122"/>
              </a:rPr>
              <a:t>      </a:t>
            </a:r>
            <a:r>
              <a:rPr lang="en-US" altLang="zh-CN" sz="2800" b="1" dirty="0">
                <a:latin typeface="楷体" pitchFamily="49" charset="-122"/>
                <a:ea typeface="楷体" pitchFamily="49" charset="-122"/>
              </a:rPr>
              <a:t>……</a:t>
            </a:r>
            <a:endParaRPr lang="en-US" altLang="zh-CN" sz="2800" b="1" dirty="0">
              <a:latin typeface="楷体" pitchFamily="49" charset="-122"/>
              <a:ea typeface="楷体" pitchFamily="49" charset="-122"/>
            </a:endParaRPr>
          </a:p>
          <a:p>
            <a:endParaRPr lang="en-US" altLang="zh-CN" sz="2800" b="1" dirty="0">
              <a:latin typeface="楷体" pitchFamily="49" charset="-122"/>
              <a:ea typeface="楷体" pitchFamily="49" charset="-122"/>
            </a:endParaRPr>
          </a:p>
          <a:p>
            <a:endParaRPr lang="en-US" altLang="zh-CN" sz="2800" b="1" dirty="0">
              <a:latin typeface="楷体" pitchFamily="49" charset="-122"/>
              <a:ea typeface="楷体" pitchFamily="49" charset="-122"/>
            </a:endParaRPr>
          </a:p>
        </p:txBody>
      </p:sp>
      <p:sp>
        <p:nvSpPr>
          <p:cNvPr id="4" name="五角星 3">
            <a:hlinkClick r:id="rId1" action="ppaction://hlinkfile"/>
          </p:cNvPr>
          <p:cNvSpPr/>
          <p:nvPr/>
        </p:nvSpPr>
        <p:spPr bwMode="auto">
          <a:xfrm>
            <a:off x="7358082" y="5357826"/>
            <a:ext cx="357190" cy="428628"/>
          </a:xfrm>
          <a:prstGeom prst="star5">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4610" name="图片 5" descr="{693BEC22-E522-483D-85B6-F04C7DFB9431} (2)"/>
          <p:cNvPicPr>
            <a:picLocks noChangeAspect="1" noChangeArrowheads="1"/>
          </p:cNvPicPr>
          <p:nvPr/>
        </p:nvPicPr>
        <p:blipFill>
          <a:blip r:embed="rId1" cstate="print"/>
          <a:srcRect/>
          <a:stretch>
            <a:fillRect/>
          </a:stretch>
        </p:blipFill>
        <p:spPr bwMode="auto">
          <a:xfrm>
            <a:off x="1187450" y="188913"/>
            <a:ext cx="2808288" cy="793750"/>
          </a:xfrm>
          <a:prstGeom prst="rect">
            <a:avLst/>
          </a:prstGeom>
          <a:noFill/>
          <a:ln w="9525">
            <a:noFill/>
            <a:miter lim="800000"/>
            <a:headEnd/>
            <a:tailEnd/>
          </a:ln>
        </p:spPr>
      </p:pic>
      <p:pic>
        <p:nvPicPr>
          <p:cNvPr id="324611" name="图片 8"/>
          <p:cNvPicPr>
            <a:picLocks noChangeAspect="1" noChangeArrowheads="1"/>
          </p:cNvPicPr>
          <p:nvPr/>
        </p:nvPicPr>
        <p:blipFill>
          <a:blip r:embed="rId2"/>
          <a:srcRect/>
          <a:stretch>
            <a:fillRect/>
          </a:stretch>
        </p:blipFill>
        <p:spPr bwMode="auto">
          <a:xfrm>
            <a:off x="107950" y="188913"/>
            <a:ext cx="923925" cy="866775"/>
          </a:xfrm>
          <a:prstGeom prst="rect">
            <a:avLst/>
          </a:prstGeom>
          <a:noFill/>
          <a:ln w="9525">
            <a:noFill/>
            <a:miter lim="800000"/>
            <a:headEnd/>
            <a:tailEnd/>
          </a:ln>
        </p:spPr>
      </p:pic>
      <p:sp>
        <p:nvSpPr>
          <p:cNvPr id="324612" name="Rectangle 4"/>
          <p:cNvSpPr>
            <a:spLocks noChangeArrowheads="1"/>
          </p:cNvSpPr>
          <p:nvPr/>
        </p:nvSpPr>
        <p:spPr bwMode="auto">
          <a:xfrm>
            <a:off x="107950" y="1125538"/>
            <a:ext cx="8785225" cy="4211637"/>
          </a:xfrm>
          <a:prstGeom prst="rect">
            <a:avLst/>
          </a:prstGeom>
          <a:noFill/>
          <a:ln w="9525">
            <a:noFill/>
            <a:miter lim="800000"/>
          </a:ln>
          <a:effectLst/>
        </p:spPr>
        <p:txBody>
          <a:bodyPr>
            <a:spAutoFit/>
          </a:bodyPr>
          <a:lstStyle/>
          <a:p>
            <a:r>
              <a:rPr lang="zh-CN" altLang="en-US" sz="3600" b="1">
                <a:solidFill>
                  <a:schemeClr val="hlink"/>
                </a:solidFill>
                <a:ea typeface="楷体" pitchFamily="49" charset="-122"/>
              </a:rPr>
              <a:t>第三阶段：能力的综合运用和提升</a:t>
            </a:r>
            <a:endParaRPr lang="zh-CN" altLang="en-US" sz="3600" b="1">
              <a:solidFill>
                <a:schemeClr val="hlink"/>
              </a:solidFill>
              <a:ea typeface="楷体" pitchFamily="49" charset="-122"/>
            </a:endParaRPr>
          </a:p>
          <a:p>
            <a:r>
              <a:rPr lang="zh-CN" altLang="en-US" sz="3600" b="1">
                <a:solidFill>
                  <a:schemeClr val="hlink"/>
                </a:solidFill>
                <a:ea typeface="楷体" pitchFamily="49" charset="-122"/>
              </a:rPr>
              <a:t>                                               </a:t>
            </a:r>
            <a:r>
              <a:rPr lang="en-US" altLang="zh-CN" sz="3600" b="1">
                <a:solidFill>
                  <a:schemeClr val="hlink"/>
                </a:solidFill>
                <a:latin typeface="楷体"/>
                <a:ea typeface="楷体" pitchFamily="49" charset="-122"/>
              </a:rPr>
              <a:t>——</a:t>
            </a:r>
            <a:r>
              <a:rPr lang="en-US" altLang="zh-CN" sz="3600" b="1">
                <a:solidFill>
                  <a:schemeClr val="tx2"/>
                </a:solidFill>
                <a:latin typeface="楷体"/>
                <a:ea typeface="楷体" pitchFamily="49" charset="-122"/>
              </a:rPr>
              <a:t>“</a:t>
            </a:r>
            <a:r>
              <a:rPr lang="zh-CN" altLang="en-US" sz="3600" b="1">
                <a:solidFill>
                  <a:schemeClr val="tx2"/>
                </a:solidFill>
                <a:ea typeface="楷体" pitchFamily="49" charset="-122"/>
              </a:rPr>
              <a:t>活</a:t>
            </a:r>
            <a:r>
              <a:rPr lang="zh-CN" altLang="en-US" sz="3600" b="1">
                <a:solidFill>
                  <a:schemeClr val="tx2"/>
                </a:solidFill>
                <a:latin typeface="楷体"/>
                <a:ea typeface="楷体" pitchFamily="49" charset="-122"/>
              </a:rPr>
              <a:t>”</a:t>
            </a:r>
            <a:endParaRPr lang="zh-CN" altLang="en-US" sz="3600" b="1">
              <a:solidFill>
                <a:schemeClr val="tx2"/>
              </a:solidFill>
              <a:ea typeface="楷体" pitchFamily="49" charset="-122"/>
            </a:endParaRPr>
          </a:p>
          <a:p>
            <a:endParaRPr lang="zh-CN" altLang="en-US" sz="3600" b="1">
              <a:ea typeface="楷体" pitchFamily="49" charset="-122"/>
            </a:endParaRPr>
          </a:p>
          <a:p>
            <a:r>
              <a:rPr lang="zh-CN" altLang="en-US" sz="3600" b="1">
                <a:ea typeface="楷体" pitchFamily="49" charset="-122"/>
              </a:rPr>
              <a:t>（一）分内容，复习相关知识</a:t>
            </a:r>
            <a:endParaRPr lang="zh-CN" altLang="en-US" sz="3600" b="1">
              <a:ea typeface="楷体" pitchFamily="49" charset="-122"/>
            </a:endParaRPr>
          </a:p>
          <a:p>
            <a:endParaRPr lang="zh-CN" altLang="en-US" sz="3600" b="1">
              <a:ea typeface="楷体" pitchFamily="49" charset="-122"/>
            </a:endParaRPr>
          </a:p>
          <a:p>
            <a:r>
              <a:rPr lang="zh-CN" altLang="en-US" sz="3600" b="1">
                <a:ea typeface="楷体" pitchFamily="49" charset="-122"/>
              </a:rPr>
              <a:t>（二）分技巧，复习相关知识</a:t>
            </a:r>
            <a:endParaRPr lang="zh-CN" altLang="en-US" sz="3600" b="1">
              <a:ea typeface="楷体" pitchFamily="49" charset="-122"/>
            </a:endParaRPr>
          </a:p>
          <a:p>
            <a:endParaRPr lang="zh-CN" altLang="en-US" sz="3600" b="1">
              <a:ea typeface="楷体" pitchFamily="49" charset="-122"/>
            </a:endParaRPr>
          </a:p>
          <a:p>
            <a:endParaRPr lang="en-US" altLang="zh-CN" b="1"/>
          </a:p>
        </p:txBody>
      </p:sp>
      <p:sp>
        <p:nvSpPr>
          <p:cNvPr id="6" name="五角星 5">
            <a:hlinkClick r:id="rId3" action="ppaction://hlinkfile"/>
          </p:cNvPr>
          <p:cNvSpPr/>
          <p:nvPr/>
        </p:nvSpPr>
        <p:spPr bwMode="auto">
          <a:xfrm>
            <a:off x="7215206" y="5000636"/>
            <a:ext cx="357190" cy="428628"/>
          </a:xfrm>
          <a:prstGeom prst="star5">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93185" name="Text Box 3"/>
          <p:cNvSpPr txBox="1">
            <a:spLocks noChangeArrowheads="1"/>
          </p:cNvSpPr>
          <p:nvPr/>
        </p:nvSpPr>
        <p:spPr bwMode="auto">
          <a:xfrm>
            <a:off x="468313" y="1773238"/>
            <a:ext cx="8064500" cy="4473575"/>
          </a:xfrm>
          <a:prstGeom prst="rect">
            <a:avLst/>
          </a:prstGeom>
          <a:noFill/>
          <a:ln w="9525">
            <a:noFill/>
            <a:miter lim="800000"/>
          </a:ln>
        </p:spPr>
        <p:txBody>
          <a:bodyPr>
            <a:spAutoFit/>
          </a:bodyPr>
          <a:lstStyle/>
          <a:p>
            <a:r>
              <a:rPr lang="zh-CN" altLang="en-US" sz="2400" b="1" i="0">
                <a:solidFill>
                  <a:srgbClr val="000000"/>
                </a:solidFill>
                <a:latin typeface="宋体" panose="02010600030101010101" pitchFamily="2" charset="-122"/>
              </a:rPr>
              <a:t>    </a:t>
            </a:r>
            <a:r>
              <a:rPr lang="zh-CN" altLang="en-US" sz="2400" b="1" i="0">
                <a:solidFill>
                  <a:srgbClr val="000000"/>
                </a:solidFill>
                <a:latin typeface="楷体" pitchFamily="49" charset="-122"/>
                <a:ea typeface="楷体" pitchFamily="49" charset="-122"/>
              </a:rPr>
              <a:t>近五年这一题型在命题内容上对初中和高中内容的考查比例比较固定，为</a:t>
            </a:r>
            <a:r>
              <a:rPr lang="en-US" altLang="zh-CN" sz="2400" b="1" i="0">
                <a:solidFill>
                  <a:srgbClr val="000000"/>
                </a:solidFill>
                <a:latin typeface="楷体" pitchFamily="49" charset="-122"/>
                <a:ea typeface="楷体" pitchFamily="49" charset="-122"/>
              </a:rPr>
              <a:t>1</a:t>
            </a:r>
            <a:r>
              <a:rPr lang="zh-CN" altLang="en-US" sz="2400" b="1" i="0">
                <a:solidFill>
                  <a:srgbClr val="000000"/>
                </a:solidFill>
                <a:latin typeface="楷体" pitchFamily="49" charset="-122"/>
                <a:ea typeface="楷体" pitchFamily="49" charset="-122"/>
              </a:rPr>
              <a:t>：</a:t>
            </a:r>
            <a:r>
              <a:rPr lang="en-US" altLang="zh-CN" sz="2400" b="1" i="0">
                <a:solidFill>
                  <a:srgbClr val="000000"/>
                </a:solidFill>
                <a:latin typeface="楷体" pitchFamily="49" charset="-122"/>
                <a:ea typeface="楷体" pitchFamily="49" charset="-122"/>
              </a:rPr>
              <a:t>2</a:t>
            </a:r>
            <a:r>
              <a:rPr lang="zh-CN" altLang="en-US" sz="2400" b="1" i="0">
                <a:solidFill>
                  <a:srgbClr val="000000"/>
                </a:solidFill>
                <a:latin typeface="楷体" pitchFamily="49" charset="-122"/>
                <a:ea typeface="楷体" pitchFamily="49" charset="-122"/>
              </a:rPr>
              <a:t>，前两年以填写上下句的模式考查，难度不大。从</a:t>
            </a:r>
            <a:r>
              <a:rPr lang="en-US" altLang="zh-CN" sz="2400" b="1" i="0">
                <a:solidFill>
                  <a:srgbClr val="000000"/>
                </a:solidFill>
                <a:latin typeface="楷体" pitchFamily="49" charset="-122"/>
                <a:ea typeface="楷体" pitchFamily="49" charset="-122"/>
              </a:rPr>
              <a:t>2014</a:t>
            </a:r>
            <a:r>
              <a:rPr lang="zh-CN" altLang="en-US" sz="2400" b="1" i="0">
                <a:solidFill>
                  <a:srgbClr val="000000"/>
                </a:solidFill>
                <a:latin typeface="楷体" pitchFamily="49" charset="-122"/>
                <a:ea typeface="楷体" pitchFamily="49" charset="-122"/>
              </a:rPr>
              <a:t>年开始采用情境默写的形式，难度有所增加。从已考查过的名篇名句来看，能先为默写内容的句子在致为：</a:t>
            </a:r>
            <a:endParaRPr lang="zh-CN" altLang="en-US" sz="2400" b="1" i="0">
              <a:solidFill>
                <a:srgbClr val="000000"/>
              </a:solidFill>
              <a:latin typeface="楷体" pitchFamily="49" charset="-122"/>
              <a:ea typeface="楷体" pitchFamily="49" charset="-122"/>
            </a:endParaRPr>
          </a:p>
          <a:p>
            <a:r>
              <a:rPr lang="zh-CN" altLang="en-US" sz="2400" b="1" i="0">
                <a:solidFill>
                  <a:srgbClr val="000000"/>
                </a:solidFill>
                <a:latin typeface="楷体" pitchFamily="49" charset="-122"/>
                <a:ea typeface="楷体" pitchFamily="49" charset="-122"/>
              </a:rPr>
              <a:t>   </a:t>
            </a:r>
            <a:r>
              <a:rPr lang="zh-CN" altLang="en-US" sz="2400" b="1" i="0">
                <a:solidFill>
                  <a:srgbClr val="000099"/>
                </a:solidFill>
                <a:latin typeface="楷体" pitchFamily="49" charset="-122"/>
                <a:ea typeface="楷体" pitchFamily="49" charset="-122"/>
              </a:rPr>
              <a:t> ①思想深刻的句子，主要是道德教化，弘扬正面的人格精神，侧重思想性、教育性；②写景叙事特别精妙的句子；③格式上比较工整的句子，在结构上侧重于对偶，体现审美性。</a:t>
            </a:r>
            <a:endParaRPr lang="zh-CN" altLang="en-US" sz="2400" b="1" i="0">
              <a:solidFill>
                <a:srgbClr val="000099"/>
              </a:solidFill>
              <a:latin typeface="楷体" pitchFamily="49" charset="-122"/>
              <a:ea typeface="楷体" pitchFamily="49" charset="-122"/>
            </a:endParaRPr>
          </a:p>
          <a:p>
            <a:r>
              <a:rPr lang="zh-CN" altLang="en-US" sz="2400" b="1" i="0">
                <a:solidFill>
                  <a:srgbClr val="000000"/>
                </a:solidFill>
                <a:latin typeface="楷体" pitchFamily="49" charset="-122"/>
                <a:ea typeface="楷体" pitchFamily="49" charset="-122"/>
              </a:rPr>
              <a:t>    近五年考查的名句多出自</a:t>
            </a:r>
            <a:r>
              <a:rPr lang="zh-CN" altLang="en-US" sz="2400" b="1" i="0">
                <a:solidFill>
                  <a:srgbClr val="000099"/>
                </a:solidFill>
                <a:latin typeface="楷体" pitchFamily="49" charset="-122"/>
                <a:ea typeface="楷体" pitchFamily="49" charset="-122"/>
              </a:rPr>
              <a:t>先秦和唐宋作品</a:t>
            </a:r>
            <a:r>
              <a:rPr lang="zh-CN" altLang="en-US" sz="2400" b="1" i="0">
                <a:solidFill>
                  <a:srgbClr val="000000"/>
                </a:solidFill>
                <a:latin typeface="楷体" pitchFamily="49" charset="-122"/>
                <a:ea typeface="楷体" pitchFamily="49" charset="-122"/>
              </a:rPr>
              <a:t>，先秦是百家争鸣的时代，散文思想性强；唐宋诗词和散文俱佳。</a:t>
            </a:r>
            <a:endParaRPr lang="zh-CN" altLang="en-US" sz="2400" b="1" i="0">
              <a:solidFill>
                <a:srgbClr val="000000"/>
              </a:solidFill>
              <a:latin typeface="楷体" pitchFamily="49" charset="-122"/>
              <a:ea typeface="楷体" pitchFamily="49" charset="-122"/>
            </a:endParaRPr>
          </a:p>
          <a:p>
            <a:r>
              <a:rPr lang="zh-CN" altLang="en-US" sz="2400" b="1" i="0">
                <a:solidFill>
                  <a:srgbClr val="000000"/>
                </a:solidFill>
                <a:latin typeface="楷体" pitchFamily="49" charset="-122"/>
                <a:ea typeface="楷体" pitchFamily="49" charset="-122"/>
              </a:rPr>
              <a:t>    </a:t>
            </a:r>
            <a:endParaRPr lang="zh-CN" altLang="en-US" sz="2400" b="1" i="0">
              <a:latin typeface="楷体" pitchFamily="49" charset="-122"/>
              <a:ea typeface="楷体" pitchFamily="49" charset="-122"/>
            </a:endParaRPr>
          </a:p>
        </p:txBody>
      </p:sp>
      <p:sp>
        <p:nvSpPr>
          <p:cNvPr id="93186" name="Text Box 4"/>
          <p:cNvSpPr txBox="1">
            <a:spLocks noChangeArrowheads="1"/>
          </p:cNvSpPr>
          <p:nvPr/>
        </p:nvSpPr>
        <p:spPr bwMode="auto">
          <a:xfrm>
            <a:off x="900113" y="1125538"/>
            <a:ext cx="6767512" cy="457200"/>
          </a:xfrm>
          <a:prstGeom prst="rect">
            <a:avLst/>
          </a:prstGeom>
          <a:noFill/>
          <a:ln w="9525">
            <a:noFill/>
            <a:miter lim="800000"/>
          </a:ln>
        </p:spPr>
        <p:txBody>
          <a:bodyPr>
            <a:spAutoFit/>
          </a:bodyPr>
          <a:lstStyle/>
          <a:p>
            <a:pPr>
              <a:spcBef>
                <a:spcPct val="50000"/>
              </a:spcBef>
            </a:pPr>
            <a:r>
              <a:rPr lang="en-US" altLang="zh-CN" sz="2400" i="0" dirty="0">
                <a:solidFill>
                  <a:schemeClr val="accent1"/>
                </a:solidFill>
                <a:latin typeface="楷体" pitchFamily="49" charset="-122"/>
                <a:ea typeface="楷体" pitchFamily="49" charset="-122"/>
              </a:rPr>
              <a:t>  </a:t>
            </a:r>
            <a:r>
              <a:rPr lang="en-US" altLang="zh-CN" sz="2400" b="1" i="0" dirty="0" smtClean="0">
                <a:solidFill>
                  <a:schemeClr val="accent1"/>
                </a:solidFill>
                <a:latin typeface="楷体" pitchFamily="49" charset="-122"/>
                <a:ea typeface="楷体" pitchFamily="49" charset="-122"/>
              </a:rPr>
              <a:t>2019</a:t>
            </a:r>
            <a:r>
              <a:rPr lang="zh-CN" altLang="en-US" sz="2400" b="1" i="0" dirty="0" smtClean="0">
                <a:solidFill>
                  <a:schemeClr val="accent1"/>
                </a:solidFill>
                <a:latin typeface="楷体" pitchFamily="49" charset="-122"/>
                <a:ea typeface="楷体" pitchFamily="49" charset="-122"/>
              </a:rPr>
              <a:t>年</a:t>
            </a:r>
            <a:r>
              <a:rPr lang="zh-CN" altLang="en-US" sz="2400" b="1" i="0" dirty="0">
                <a:solidFill>
                  <a:schemeClr val="accent1"/>
                </a:solidFill>
                <a:latin typeface="楷体" pitchFamily="49" charset="-122"/>
                <a:ea typeface="楷体" pitchFamily="49" charset="-122"/>
              </a:rPr>
              <a:t>高考语文古诗文背诵篇目仍为</a:t>
            </a:r>
            <a:r>
              <a:rPr lang="en-US" altLang="zh-CN" sz="2400" b="1" i="0" dirty="0">
                <a:solidFill>
                  <a:schemeClr val="accent1"/>
                </a:solidFill>
                <a:latin typeface="楷体" pitchFamily="49" charset="-122"/>
                <a:ea typeface="楷体" pitchFamily="49" charset="-122"/>
              </a:rPr>
              <a:t>64</a:t>
            </a:r>
            <a:r>
              <a:rPr lang="zh-CN" altLang="en-US" sz="2400" b="1" i="0" dirty="0">
                <a:solidFill>
                  <a:schemeClr val="accent1"/>
                </a:solidFill>
                <a:latin typeface="楷体" pitchFamily="49" charset="-122"/>
                <a:ea typeface="楷体" pitchFamily="49" charset="-122"/>
              </a:rPr>
              <a:t>篇</a:t>
            </a:r>
            <a:r>
              <a:rPr lang="zh-CN" altLang="en-US" sz="2400" b="1" dirty="0">
                <a:solidFill>
                  <a:schemeClr val="accent1"/>
                </a:solidFill>
                <a:latin typeface="楷体" pitchFamily="49" charset="-122"/>
                <a:ea typeface="楷体" pitchFamily="49" charset="-122"/>
              </a:rPr>
              <a:t> </a:t>
            </a:r>
            <a:endParaRPr lang="zh-CN" altLang="en-US" sz="2400" b="1" dirty="0">
              <a:solidFill>
                <a:schemeClr val="accent1"/>
              </a:solidFill>
              <a:latin typeface="楷体" pitchFamily="49" charset="-122"/>
              <a:ea typeface="楷体" pitchFamily="49" charset="-122"/>
            </a:endParaRPr>
          </a:p>
        </p:txBody>
      </p:sp>
      <p:sp>
        <p:nvSpPr>
          <p:cNvPr id="93187" name="Rectangle 5"/>
          <p:cNvSpPr>
            <a:spLocks noChangeArrowheads="1"/>
          </p:cNvSpPr>
          <p:nvPr/>
        </p:nvSpPr>
        <p:spPr bwMode="auto">
          <a:xfrm>
            <a:off x="6084888" y="217488"/>
            <a:ext cx="2808287" cy="396875"/>
          </a:xfrm>
          <a:prstGeom prst="rect">
            <a:avLst/>
          </a:prstGeom>
          <a:noFill/>
          <a:ln w="9525">
            <a:noFill/>
            <a:miter lim="800000"/>
          </a:ln>
        </p:spPr>
        <p:txBody>
          <a:bodyPr>
            <a:spAutoFit/>
          </a:bodyPr>
          <a:lstStyle/>
          <a:p>
            <a:r>
              <a:rPr lang="zh-CN" altLang="en-US" sz="2000" b="1" i="0">
                <a:solidFill>
                  <a:srgbClr val="FFFF00"/>
                </a:solidFill>
                <a:latin typeface="仿宋" pitchFamily="49" charset="-122"/>
                <a:ea typeface="仿宋" pitchFamily="49" charset="-122"/>
              </a:rPr>
              <a:t>（</a:t>
            </a:r>
            <a:r>
              <a:rPr lang="en-US" altLang="zh-CN" sz="2000" b="1" i="0">
                <a:solidFill>
                  <a:srgbClr val="FFFF00"/>
                </a:solidFill>
                <a:latin typeface="仿宋" pitchFamily="49" charset="-122"/>
                <a:ea typeface="仿宋" pitchFamily="49" charset="-122"/>
              </a:rPr>
              <a:t>3</a:t>
            </a:r>
            <a:r>
              <a:rPr lang="zh-CN" altLang="en-US" sz="2000" b="1" i="0">
                <a:solidFill>
                  <a:srgbClr val="FFFF00"/>
                </a:solidFill>
                <a:latin typeface="仿宋" pitchFamily="49" charset="-122"/>
                <a:ea typeface="仿宋" pitchFamily="49" charset="-122"/>
              </a:rPr>
              <a:t>）古诗文默写</a:t>
            </a:r>
            <a:endParaRPr lang="zh-CN" altLang="en-US" sz="2000" b="1" i="0">
              <a:solidFill>
                <a:srgbClr val="FFFF00"/>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94209" name="Text Box 3"/>
          <p:cNvSpPr txBox="1">
            <a:spLocks noChangeArrowheads="1"/>
          </p:cNvSpPr>
          <p:nvPr/>
        </p:nvSpPr>
        <p:spPr bwMode="auto">
          <a:xfrm>
            <a:off x="323850" y="1341438"/>
            <a:ext cx="8496300" cy="3805237"/>
          </a:xfrm>
          <a:prstGeom prst="rect">
            <a:avLst/>
          </a:prstGeom>
          <a:noFill/>
          <a:ln w="9525">
            <a:noFill/>
            <a:miter lim="800000"/>
          </a:ln>
        </p:spPr>
        <p:txBody>
          <a:bodyPr>
            <a:spAutoFit/>
          </a:bodyPr>
          <a:lstStyle/>
          <a:p>
            <a:pPr>
              <a:spcBef>
                <a:spcPct val="50000"/>
              </a:spcBef>
            </a:pPr>
            <a:r>
              <a:rPr lang="zh-CN" altLang="en-US" sz="2800" b="1" i="0">
                <a:latin typeface="楷体" pitchFamily="49" charset="-122"/>
                <a:ea typeface="楷体" pitchFamily="49" charset="-122"/>
              </a:rPr>
              <a:t>应对策略：</a:t>
            </a:r>
            <a:r>
              <a:rPr lang="zh-CN" altLang="en-US" sz="2400" b="1" i="0">
                <a:latin typeface="楷体" pitchFamily="49" charset="-122"/>
                <a:ea typeface="楷体" pitchFamily="49" charset="-122"/>
              </a:rPr>
              <a:t> </a:t>
            </a:r>
            <a:endParaRPr lang="zh-CN" altLang="en-US" sz="2400" b="1" i="0">
              <a:latin typeface="楷体" pitchFamily="49" charset="-122"/>
              <a:ea typeface="楷体" pitchFamily="49" charset="-122"/>
            </a:endParaRPr>
          </a:p>
          <a:p>
            <a:pPr>
              <a:spcBef>
                <a:spcPct val="50000"/>
              </a:spcBef>
            </a:pPr>
            <a:r>
              <a:rPr lang="zh-CN" altLang="en-US" sz="2400" b="1" i="0">
                <a:solidFill>
                  <a:srgbClr val="000000"/>
                </a:solidFill>
                <a:latin typeface="楷体" pitchFamily="49" charset="-122"/>
                <a:ea typeface="楷体" pitchFamily="49" charset="-122"/>
              </a:rPr>
              <a:t>（</a:t>
            </a:r>
            <a:r>
              <a:rPr lang="en-US" altLang="zh-CN" sz="2400" b="1" i="0">
                <a:solidFill>
                  <a:srgbClr val="000000"/>
                </a:solidFill>
                <a:latin typeface="楷体" pitchFamily="49" charset="-122"/>
                <a:ea typeface="楷体" pitchFamily="49" charset="-122"/>
              </a:rPr>
              <a:t>1</a:t>
            </a:r>
            <a:r>
              <a:rPr lang="zh-CN" altLang="en-US" sz="2400" b="1" i="0">
                <a:solidFill>
                  <a:srgbClr val="000000"/>
                </a:solidFill>
                <a:latin typeface="楷体" pitchFamily="49" charset="-122"/>
                <a:ea typeface="楷体" pitchFamily="49" charset="-122"/>
              </a:rPr>
              <a:t>）题型仍以“</a:t>
            </a:r>
            <a:r>
              <a:rPr lang="zh-CN" altLang="en-US" sz="2400" b="1" i="0">
                <a:solidFill>
                  <a:srgbClr val="FF0000"/>
                </a:solidFill>
                <a:latin typeface="楷体" pitchFamily="49" charset="-122"/>
                <a:ea typeface="楷体" pitchFamily="49" charset="-122"/>
              </a:rPr>
              <a:t>理解型默写</a:t>
            </a:r>
            <a:r>
              <a:rPr lang="zh-CN" altLang="en-US" sz="2400" b="1" i="0">
                <a:solidFill>
                  <a:srgbClr val="000000"/>
                </a:solidFill>
                <a:latin typeface="楷体" pitchFamily="49" charset="-122"/>
                <a:ea typeface="楷体" pitchFamily="49" charset="-122"/>
              </a:rPr>
              <a:t>” 为主，</a:t>
            </a:r>
            <a:endParaRPr lang="zh-CN" altLang="en-US" sz="2400" b="1" i="0">
              <a:solidFill>
                <a:srgbClr val="000000"/>
              </a:solidFill>
              <a:latin typeface="楷体" pitchFamily="49" charset="-122"/>
              <a:ea typeface="楷体" pitchFamily="49" charset="-122"/>
            </a:endParaRPr>
          </a:p>
          <a:p>
            <a:pPr>
              <a:spcBef>
                <a:spcPct val="50000"/>
              </a:spcBef>
            </a:pPr>
            <a:r>
              <a:rPr lang="zh-CN" altLang="en-US" sz="2400" b="1" i="0">
                <a:solidFill>
                  <a:srgbClr val="000000"/>
                </a:solidFill>
                <a:latin typeface="楷体" pitchFamily="49" charset="-122"/>
                <a:ea typeface="楷体" pitchFamily="49" charset="-122"/>
              </a:rPr>
              <a:t>     兼顾训练“</a:t>
            </a:r>
            <a:r>
              <a:rPr lang="zh-CN" altLang="en-US" sz="2400" b="1" i="0">
                <a:solidFill>
                  <a:srgbClr val="FF0000"/>
                </a:solidFill>
                <a:latin typeface="楷体" pitchFamily="49" charset="-122"/>
                <a:ea typeface="楷体" pitchFamily="49" charset="-122"/>
              </a:rPr>
              <a:t>补足型默写</a:t>
            </a:r>
            <a:r>
              <a:rPr lang="zh-CN" altLang="en-US" sz="2400" b="1" i="0">
                <a:solidFill>
                  <a:srgbClr val="000000"/>
                </a:solidFill>
                <a:latin typeface="楷体" pitchFamily="49" charset="-122"/>
                <a:ea typeface="楷体" pitchFamily="49" charset="-122"/>
              </a:rPr>
              <a:t>”</a:t>
            </a:r>
            <a:endParaRPr lang="zh-CN" altLang="en-US" sz="2400" b="1" i="0">
              <a:solidFill>
                <a:srgbClr val="000000"/>
              </a:solidFill>
              <a:latin typeface="楷体" pitchFamily="49" charset="-122"/>
              <a:ea typeface="楷体" pitchFamily="49" charset="-122"/>
            </a:endParaRPr>
          </a:p>
          <a:p>
            <a:pPr>
              <a:spcBef>
                <a:spcPct val="50000"/>
              </a:spcBef>
            </a:pPr>
            <a:r>
              <a:rPr lang="zh-CN" altLang="en-US" sz="2400" b="1" i="0">
                <a:solidFill>
                  <a:srgbClr val="000000"/>
                </a:solidFill>
                <a:latin typeface="楷体" pitchFamily="49" charset="-122"/>
                <a:ea typeface="楷体" pitchFamily="49" charset="-122"/>
              </a:rPr>
              <a:t>（</a:t>
            </a:r>
            <a:r>
              <a:rPr lang="en-US" altLang="zh-CN" sz="2400" b="1" i="0">
                <a:solidFill>
                  <a:srgbClr val="000000"/>
                </a:solidFill>
                <a:latin typeface="楷体" pitchFamily="49" charset="-122"/>
                <a:ea typeface="楷体" pitchFamily="49" charset="-122"/>
              </a:rPr>
              <a:t>2</a:t>
            </a:r>
            <a:r>
              <a:rPr lang="zh-CN" altLang="en-US" sz="2400" b="1" i="0">
                <a:solidFill>
                  <a:srgbClr val="000000"/>
                </a:solidFill>
                <a:latin typeface="楷体" pitchFamily="49" charset="-122"/>
                <a:ea typeface="楷体" pitchFamily="49" charset="-122"/>
              </a:rPr>
              <a:t>）理解</a:t>
            </a:r>
            <a:r>
              <a:rPr lang="zh-CN" altLang="en-US" sz="2400" b="1" i="0">
                <a:solidFill>
                  <a:srgbClr val="FF0000"/>
                </a:solidFill>
                <a:latin typeface="楷体" pitchFamily="49" charset="-122"/>
                <a:ea typeface="楷体" pitchFamily="49" charset="-122"/>
              </a:rPr>
              <a:t>文章大意</a:t>
            </a:r>
            <a:r>
              <a:rPr lang="zh-CN" altLang="en-US" sz="2400" b="1" i="0">
                <a:solidFill>
                  <a:srgbClr val="000000"/>
                </a:solidFill>
                <a:latin typeface="楷体" pitchFamily="49" charset="-122"/>
                <a:ea typeface="楷体" pitchFamily="49" charset="-122"/>
              </a:rPr>
              <a:t>，切记盲目背诵</a:t>
            </a:r>
            <a:endParaRPr lang="zh-CN" altLang="en-US" sz="2400" b="1" i="0">
              <a:solidFill>
                <a:srgbClr val="000000"/>
              </a:solidFill>
              <a:latin typeface="楷体" pitchFamily="49" charset="-122"/>
              <a:ea typeface="楷体" pitchFamily="49" charset="-122"/>
            </a:endParaRPr>
          </a:p>
          <a:p>
            <a:pPr>
              <a:spcBef>
                <a:spcPct val="50000"/>
              </a:spcBef>
            </a:pPr>
            <a:r>
              <a:rPr lang="zh-CN" altLang="en-US" sz="2400" b="1" i="0">
                <a:solidFill>
                  <a:srgbClr val="000000"/>
                </a:solidFill>
                <a:latin typeface="楷体" pitchFamily="49" charset="-122"/>
                <a:ea typeface="楷体" pitchFamily="49" charset="-122"/>
              </a:rPr>
              <a:t>（</a:t>
            </a:r>
            <a:r>
              <a:rPr lang="en-US" altLang="zh-CN" sz="2400" b="1" i="0">
                <a:solidFill>
                  <a:srgbClr val="000000"/>
                </a:solidFill>
                <a:latin typeface="楷体" pitchFamily="49" charset="-122"/>
                <a:ea typeface="楷体" pitchFamily="49" charset="-122"/>
              </a:rPr>
              <a:t>3</a:t>
            </a:r>
            <a:r>
              <a:rPr lang="zh-CN" altLang="en-US" sz="2400" b="1" i="0">
                <a:solidFill>
                  <a:srgbClr val="000000"/>
                </a:solidFill>
                <a:latin typeface="楷体" pitchFamily="49" charset="-122"/>
                <a:ea typeface="楷体" pitchFamily="49" charset="-122"/>
              </a:rPr>
              <a:t>）攻克生字、难字，</a:t>
            </a:r>
            <a:r>
              <a:rPr lang="zh-CN" altLang="en-US" sz="2400" b="1" i="0">
                <a:solidFill>
                  <a:srgbClr val="FF0000"/>
                </a:solidFill>
                <a:latin typeface="楷体" pitchFamily="49" charset="-122"/>
                <a:ea typeface="楷体" pitchFamily="49" charset="-122"/>
              </a:rPr>
              <a:t>准确书写</a:t>
            </a:r>
            <a:endParaRPr lang="zh-CN" altLang="en-US" sz="2400" b="1" i="0">
              <a:solidFill>
                <a:srgbClr val="FF0000"/>
              </a:solidFill>
              <a:latin typeface="楷体" pitchFamily="49" charset="-122"/>
              <a:ea typeface="楷体" pitchFamily="49" charset="-122"/>
            </a:endParaRPr>
          </a:p>
          <a:p>
            <a:pPr>
              <a:spcBef>
                <a:spcPct val="50000"/>
              </a:spcBef>
            </a:pPr>
            <a:r>
              <a:rPr lang="zh-CN" altLang="en-US" sz="2400" b="1" i="0">
                <a:solidFill>
                  <a:srgbClr val="000000"/>
                </a:solidFill>
                <a:latin typeface="楷体" pitchFamily="49" charset="-122"/>
                <a:ea typeface="楷体" pitchFamily="49" charset="-122"/>
              </a:rPr>
              <a:t>（</a:t>
            </a:r>
            <a:r>
              <a:rPr lang="en-US" altLang="zh-CN" sz="2400" b="1" i="0">
                <a:solidFill>
                  <a:srgbClr val="000000"/>
                </a:solidFill>
                <a:latin typeface="楷体" pitchFamily="49" charset="-122"/>
                <a:ea typeface="楷体" pitchFamily="49" charset="-122"/>
              </a:rPr>
              <a:t>4</a:t>
            </a:r>
            <a:r>
              <a:rPr lang="zh-CN" altLang="en-US" sz="2400" b="1" i="0">
                <a:solidFill>
                  <a:srgbClr val="000000"/>
                </a:solidFill>
                <a:latin typeface="楷体" pitchFamily="49" charset="-122"/>
                <a:ea typeface="楷体" pitchFamily="49" charset="-122"/>
              </a:rPr>
              <a:t>）注意</a:t>
            </a:r>
            <a:r>
              <a:rPr lang="zh-CN" altLang="en-US" sz="2400" b="1" i="0">
                <a:solidFill>
                  <a:srgbClr val="FF0000"/>
                </a:solidFill>
                <a:latin typeface="楷体" pitchFamily="49" charset="-122"/>
                <a:ea typeface="楷体" pitchFamily="49" charset="-122"/>
              </a:rPr>
              <a:t>同音异形字</a:t>
            </a:r>
            <a:r>
              <a:rPr lang="zh-CN" altLang="en-US" sz="2400" b="1" i="0">
                <a:solidFill>
                  <a:srgbClr val="000000"/>
                </a:solidFill>
                <a:latin typeface="楷体" pitchFamily="49" charset="-122"/>
                <a:ea typeface="楷体" pitchFamily="49" charset="-122"/>
              </a:rPr>
              <a:t>，做好区别</a:t>
            </a:r>
            <a:endParaRPr lang="zh-CN" altLang="en-US" sz="2400" b="1" i="0">
              <a:solidFill>
                <a:srgbClr val="000000"/>
              </a:solidFill>
              <a:latin typeface="楷体" pitchFamily="49" charset="-122"/>
              <a:ea typeface="楷体" pitchFamily="49" charset="-122"/>
            </a:endParaRPr>
          </a:p>
          <a:p>
            <a:pPr>
              <a:spcBef>
                <a:spcPct val="50000"/>
              </a:spcBef>
            </a:pPr>
            <a:r>
              <a:rPr lang="zh-CN" altLang="en-US" sz="2400" b="1" i="0">
                <a:solidFill>
                  <a:srgbClr val="000000"/>
                </a:solidFill>
                <a:latin typeface="楷体" pitchFamily="49" charset="-122"/>
                <a:ea typeface="楷体" pitchFamily="49" charset="-122"/>
              </a:rPr>
              <a:t>（</a:t>
            </a:r>
            <a:r>
              <a:rPr lang="en-US" altLang="zh-CN" sz="2400" b="1" i="0">
                <a:solidFill>
                  <a:srgbClr val="000000"/>
                </a:solidFill>
                <a:latin typeface="楷体" pitchFamily="49" charset="-122"/>
                <a:ea typeface="楷体" pitchFamily="49" charset="-122"/>
              </a:rPr>
              <a:t>5</a:t>
            </a:r>
            <a:r>
              <a:rPr lang="zh-CN" altLang="en-US" sz="2400" b="1" i="0">
                <a:solidFill>
                  <a:srgbClr val="000000"/>
                </a:solidFill>
                <a:latin typeface="楷体" pitchFamily="49" charset="-122"/>
                <a:ea typeface="楷体" pitchFamily="49" charset="-122"/>
              </a:rPr>
              <a:t>）牢记</a:t>
            </a:r>
            <a:r>
              <a:rPr lang="zh-CN" altLang="en-US" sz="2400" b="1" i="0">
                <a:solidFill>
                  <a:srgbClr val="FF0000"/>
                </a:solidFill>
                <a:latin typeface="楷体" pitchFamily="49" charset="-122"/>
                <a:ea typeface="楷体" pitchFamily="49" charset="-122"/>
              </a:rPr>
              <a:t>通假字</a:t>
            </a:r>
            <a:r>
              <a:rPr lang="zh-CN" altLang="en-US" sz="2400" b="1" i="0">
                <a:solidFill>
                  <a:srgbClr val="000000"/>
                </a:solidFill>
                <a:latin typeface="楷体" pitchFamily="49" charset="-122"/>
                <a:ea typeface="楷体" pitchFamily="49" charset="-122"/>
              </a:rPr>
              <a:t>，绝对忠实于原文</a:t>
            </a:r>
            <a:endParaRPr lang="zh-CN" altLang="en-US" sz="2400" b="1" i="0">
              <a:solidFill>
                <a:srgbClr val="000000"/>
              </a:solidFill>
              <a:latin typeface="楷体" pitchFamily="49" charset="-122"/>
              <a:ea typeface="楷体" pitchFamily="49" charset="-122"/>
            </a:endParaRPr>
          </a:p>
        </p:txBody>
      </p:sp>
      <p:sp>
        <p:nvSpPr>
          <p:cNvPr id="94210" name="Rectangle 4"/>
          <p:cNvSpPr>
            <a:spLocks noChangeArrowheads="1"/>
          </p:cNvSpPr>
          <p:nvPr/>
        </p:nvSpPr>
        <p:spPr bwMode="auto">
          <a:xfrm>
            <a:off x="827088" y="5300663"/>
            <a:ext cx="6553200" cy="396875"/>
          </a:xfrm>
          <a:prstGeom prst="rect">
            <a:avLst/>
          </a:prstGeom>
          <a:noFill/>
          <a:ln w="9525">
            <a:noFill/>
            <a:miter lim="800000"/>
          </a:ln>
        </p:spPr>
        <p:txBody>
          <a:bodyPr>
            <a:spAutoFit/>
          </a:bodyPr>
          <a:lstStyle/>
          <a:p>
            <a:r>
              <a:rPr lang="zh-CN" altLang="en-US" sz="2000" b="1" i="0">
                <a:solidFill>
                  <a:srgbClr val="000099"/>
                </a:solidFill>
              </a:rPr>
              <a:t>（平时大量做题时不纠结，尊重答案即可）</a:t>
            </a:r>
            <a:endParaRPr lang="zh-CN" altLang="en-US" sz="2000" b="1" i="0">
              <a:solidFill>
                <a:srgbClr val="000099"/>
              </a:solidFill>
            </a:endParaRPr>
          </a:p>
        </p:txBody>
      </p:sp>
      <p:sp>
        <p:nvSpPr>
          <p:cNvPr id="94211" name="Rectangle 5"/>
          <p:cNvSpPr>
            <a:spLocks noChangeArrowheads="1"/>
          </p:cNvSpPr>
          <p:nvPr/>
        </p:nvSpPr>
        <p:spPr bwMode="auto">
          <a:xfrm>
            <a:off x="6011863" y="260350"/>
            <a:ext cx="2808287" cy="396875"/>
          </a:xfrm>
          <a:prstGeom prst="rect">
            <a:avLst/>
          </a:prstGeom>
          <a:noFill/>
          <a:ln w="9525">
            <a:noFill/>
            <a:miter lim="800000"/>
          </a:ln>
        </p:spPr>
        <p:txBody>
          <a:bodyPr>
            <a:spAutoFit/>
          </a:bodyPr>
          <a:lstStyle/>
          <a:p>
            <a:r>
              <a:rPr lang="zh-CN" altLang="en-US" sz="2000" b="1" i="0">
                <a:solidFill>
                  <a:srgbClr val="FFFF00"/>
                </a:solidFill>
                <a:latin typeface="仿宋" pitchFamily="49" charset="-122"/>
                <a:ea typeface="仿宋" pitchFamily="49" charset="-122"/>
              </a:rPr>
              <a:t>（</a:t>
            </a:r>
            <a:r>
              <a:rPr lang="en-US" altLang="zh-CN" sz="2000" b="1" i="0">
                <a:solidFill>
                  <a:srgbClr val="FFFF00"/>
                </a:solidFill>
                <a:latin typeface="仿宋" pitchFamily="49" charset="-122"/>
                <a:ea typeface="仿宋" pitchFamily="49" charset="-122"/>
              </a:rPr>
              <a:t>3</a:t>
            </a:r>
            <a:r>
              <a:rPr lang="zh-CN" altLang="en-US" sz="2000" b="1" i="0">
                <a:solidFill>
                  <a:srgbClr val="FFFF00"/>
                </a:solidFill>
                <a:latin typeface="仿宋" pitchFamily="49" charset="-122"/>
                <a:ea typeface="仿宋" pitchFamily="49" charset="-122"/>
              </a:rPr>
              <a:t>）古诗文默写</a:t>
            </a:r>
            <a:endParaRPr lang="zh-CN" altLang="en-US" sz="2000" b="1" i="0">
              <a:solidFill>
                <a:srgbClr val="FFFF00"/>
              </a:solidFill>
              <a:latin typeface="仿宋" pitchFamily="49" charset="-122"/>
              <a:ea typeface="仿宋" pitchFamily="49" charset="-122"/>
            </a:endParaRPr>
          </a:p>
        </p:txBody>
      </p:sp>
      <p:sp>
        <p:nvSpPr>
          <p:cNvPr id="5" name="TextBox 4"/>
          <p:cNvSpPr txBox="1"/>
          <p:nvPr/>
        </p:nvSpPr>
        <p:spPr>
          <a:xfrm>
            <a:off x="500034" y="6072206"/>
            <a:ext cx="7929618" cy="400110"/>
          </a:xfrm>
          <a:prstGeom prst="rect">
            <a:avLst/>
          </a:prstGeom>
          <a:noFill/>
        </p:spPr>
        <p:txBody>
          <a:bodyPr wrap="square" rtlCol="0">
            <a:spAutoFit/>
          </a:bodyPr>
          <a:lstStyle/>
          <a:p>
            <a:r>
              <a:rPr lang="zh-CN" altLang="en-US" sz="2000" b="1" i="0" dirty="0" smtClean="0">
                <a:solidFill>
                  <a:srgbClr val="FF0000"/>
                </a:solidFill>
                <a:latin typeface="楷体" pitchFamily="49" charset="-122"/>
                <a:ea typeface="楷体" pitchFamily="49" charset="-122"/>
              </a:rPr>
              <a:t>为什么有些同学的默写能力不足？高一高二起始阶段文章没有吃透</a:t>
            </a:r>
            <a:endParaRPr lang="zh-CN" altLang="en-US" sz="2000" b="1" i="0" dirty="0">
              <a:solidFill>
                <a:srgbClr val="FF0000"/>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内容占位符 2"/>
          <p:cNvSpPr>
            <a:spLocks noGrp="1"/>
          </p:cNvSpPr>
          <p:nvPr>
            <p:ph sz="quarter" idx="13"/>
          </p:nvPr>
        </p:nvSpPr>
        <p:spPr/>
        <p:txBody>
          <a:bodyPr/>
          <a:lstStyle/>
          <a:p>
            <a:pPr marL="273050" indent="-273050">
              <a:spcBef>
                <a:spcPct val="0"/>
              </a:spcBef>
              <a:buNone/>
            </a:pPr>
            <a:r>
              <a:rPr lang="en-US" altLang="zh-CN" b="1" dirty="0" smtClean="0">
                <a:solidFill>
                  <a:srgbClr val="000099"/>
                </a:solidFill>
                <a:latin typeface="楷体" pitchFamily="49" charset="-122"/>
                <a:ea typeface="楷体" pitchFamily="49" charset="-122"/>
              </a:rPr>
              <a:t>2019</a:t>
            </a:r>
            <a:r>
              <a:rPr lang="zh-CN" altLang="en-US" b="1" dirty="0" smtClean="0">
                <a:solidFill>
                  <a:srgbClr val="000099"/>
                </a:solidFill>
                <a:latin typeface="楷体" pitchFamily="49" charset="-122"/>
                <a:ea typeface="楷体" pitchFamily="49" charset="-122"/>
              </a:rPr>
              <a:t>年高考语言文字运用涉及知识点：</a:t>
            </a:r>
            <a:endParaRPr lang="zh-CN" altLang="en-US" b="1" dirty="0" smtClean="0">
              <a:solidFill>
                <a:srgbClr val="000099"/>
              </a:solidFill>
              <a:latin typeface="楷体" pitchFamily="49" charset="-122"/>
              <a:ea typeface="楷体" pitchFamily="49" charset="-122"/>
            </a:endParaRPr>
          </a:p>
          <a:p>
            <a:pPr marL="273050" indent="-273050">
              <a:spcBef>
                <a:spcPct val="0"/>
              </a:spcBef>
              <a:buNone/>
            </a:pPr>
            <a:r>
              <a:rPr lang="zh-CN" altLang="en-US" b="1" dirty="0" smtClean="0">
                <a:latin typeface="楷体" pitchFamily="49" charset="-122"/>
                <a:ea typeface="楷体" pitchFamily="49" charset="-122"/>
                <a:cs typeface="华文楷体"/>
              </a:rPr>
              <a:t>正确使用词语；辨析并修改病句；语句衔接；补写句子；语段压缩</a:t>
            </a:r>
            <a:endParaRPr lang="en-US" altLang="zh-CN" b="1" dirty="0" smtClean="0">
              <a:solidFill>
                <a:srgbClr val="000099"/>
              </a:solidFill>
              <a:latin typeface="楷体" pitchFamily="49" charset="-122"/>
              <a:ea typeface="楷体" pitchFamily="49" charset="-122"/>
            </a:endParaRPr>
          </a:p>
          <a:p>
            <a:pPr marL="273050" indent="-273050">
              <a:spcBef>
                <a:spcPct val="0"/>
              </a:spcBef>
              <a:buFont typeface="Wingdings" panose="05000000000000000000" pitchFamily="2" charset="2"/>
              <a:buNone/>
            </a:pPr>
            <a:r>
              <a:rPr lang="en-US" altLang="zh-CN" b="1" dirty="0" smtClean="0">
                <a:solidFill>
                  <a:srgbClr val="000099"/>
                </a:solidFill>
                <a:latin typeface="楷体" pitchFamily="49" charset="-122"/>
                <a:ea typeface="楷体" pitchFamily="49" charset="-122"/>
              </a:rPr>
              <a:t>2018</a:t>
            </a:r>
            <a:r>
              <a:rPr lang="zh-CN" altLang="en-US" b="1" dirty="0" smtClean="0">
                <a:solidFill>
                  <a:srgbClr val="000099"/>
                </a:solidFill>
                <a:latin typeface="楷体" pitchFamily="49" charset="-122"/>
                <a:ea typeface="楷体" pitchFamily="49" charset="-122"/>
              </a:rPr>
              <a:t>年高考语言文字运用涉及知识点：</a:t>
            </a:r>
            <a:endParaRPr lang="zh-CN" altLang="en-US" b="1" dirty="0" smtClean="0">
              <a:solidFill>
                <a:srgbClr val="000099"/>
              </a:solidFill>
              <a:latin typeface="楷体" pitchFamily="49" charset="-122"/>
              <a:ea typeface="楷体" pitchFamily="49" charset="-122"/>
            </a:endParaRPr>
          </a:p>
          <a:p>
            <a:pPr marL="273050" indent="-273050">
              <a:spcBef>
                <a:spcPct val="0"/>
              </a:spcBef>
              <a:buFont typeface="Wingdings" panose="05000000000000000000" pitchFamily="2" charset="2"/>
              <a:buNone/>
            </a:pPr>
            <a:r>
              <a:rPr lang="zh-CN" altLang="en-US" b="1" dirty="0" smtClean="0">
                <a:latin typeface="楷体" pitchFamily="49" charset="-122"/>
                <a:ea typeface="楷体" pitchFamily="49" charset="-122"/>
                <a:cs typeface="华文楷体"/>
              </a:rPr>
              <a:t>正确使用词语；辨析并修改病句；补写句子；表达得体；流程图</a:t>
            </a:r>
            <a:endParaRPr lang="zh-CN" altLang="en-US" b="1" dirty="0" smtClean="0">
              <a:latin typeface="楷体" pitchFamily="49" charset="-122"/>
              <a:ea typeface="楷体" pitchFamily="49" charset="-122"/>
              <a:cs typeface="华文楷体"/>
            </a:endParaRPr>
          </a:p>
          <a:p>
            <a:pPr marL="273050" indent="-273050">
              <a:spcBef>
                <a:spcPct val="0"/>
              </a:spcBef>
              <a:buFont typeface="Wingdings" panose="05000000000000000000" pitchFamily="2" charset="2"/>
              <a:buNone/>
            </a:pPr>
            <a:r>
              <a:rPr lang="en-US" altLang="zh-CN" b="1" dirty="0" smtClean="0">
                <a:solidFill>
                  <a:srgbClr val="000099"/>
                </a:solidFill>
                <a:latin typeface="楷体" pitchFamily="49" charset="-122"/>
                <a:ea typeface="楷体" pitchFamily="49" charset="-122"/>
                <a:cs typeface="华文楷体"/>
              </a:rPr>
              <a:t>2017</a:t>
            </a:r>
            <a:r>
              <a:rPr lang="zh-CN" altLang="en-US" b="1" dirty="0" smtClean="0">
                <a:solidFill>
                  <a:srgbClr val="000099"/>
                </a:solidFill>
                <a:latin typeface="楷体" pitchFamily="49" charset="-122"/>
                <a:ea typeface="楷体" pitchFamily="49" charset="-122"/>
                <a:cs typeface="华文楷体"/>
              </a:rPr>
              <a:t>年</a:t>
            </a:r>
            <a:r>
              <a:rPr lang="zh-CN" altLang="en-US" b="1" dirty="0" smtClean="0">
                <a:solidFill>
                  <a:srgbClr val="000099"/>
                </a:solidFill>
                <a:latin typeface="楷体" pitchFamily="49" charset="-122"/>
                <a:ea typeface="楷体" pitchFamily="49" charset="-122"/>
              </a:rPr>
              <a:t>高考语言文字运用涉及知识点：</a:t>
            </a:r>
            <a:endParaRPr lang="zh-CN" altLang="en-US" b="1" dirty="0" smtClean="0">
              <a:solidFill>
                <a:srgbClr val="000099"/>
              </a:solidFill>
              <a:latin typeface="楷体" pitchFamily="49" charset="-122"/>
              <a:ea typeface="楷体" pitchFamily="49" charset="-122"/>
            </a:endParaRPr>
          </a:p>
          <a:p>
            <a:pPr marL="273050" indent="-273050">
              <a:spcBef>
                <a:spcPct val="0"/>
              </a:spcBef>
              <a:buFont typeface="Wingdings" panose="05000000000000000000" pitchFamily="2" charset="2"/>
              <a:buNone/>
            </a:pPr>
            <a:r>
              <a:rPr lang="zh-CN" altLang="en-US" b="1" dirty="0" smtClean="0">
                <a:latin typeface="楷体" pitchFamily="49" charset="-122"/>
                <a:ea typeface="楷体" pitchFamily="49" charset="-122"/>
              </a:rPr>
              <a:t>正确使用词语；辨析并修改病句；表达得体；补写句子；逻辑推断</a:t>
            </a:r>
            <a:endParaRPr lang="zh-CN" altLang="en-US" b="1" dirty="0" smtClean="0">
              <a:latin typeface="楷体" pitchFamily="49" charset="-122"/>
              <a:ea typeface="楷体" pitchFamily="49" charset="-122"/>
            </a:endParaRPr>
          </a:p>
          <a:p>
            <a:pPr marL="273050" indent="-273050">
              <a:spcBef>
                <a:spcPct val="0"/>
              </a:spcBef>
              <a:buFont typeface="Wingdings" panose="05000000000000000000" pitchFamily="2" charset="2"/>
              <a:buNone/>
            </a:pPr>
            <a:r>
              <a:rPr lang="en-US" altLang="zh-CN" b="1" dirty="0" smtClean="0">
                <a:solidFill>
                  <a:srgbClr val="000099"/>
                </a:solidFill>
                <a:latin typeface="楷体" pitchFamily="49" charset="-122"/>
                <a:ea typeface="楷体" pitchFamily="49" charset="-122"/>
              </a:rPr>
              <a:t>2016</a:t>
            </a:r>
            <a:r>
              <a:rPr lang="zh-CN" altLang="en-US" b="1" dirty="0" smtClean="0">
                <a:solidFill>
                  <a:srgbClr val="000099"/>
                </a:solidFill>
                <a:latin typeface="楷体" pitchFamily="49" charset="-122"/>
                <a:ea typeface="楷体" pitchFamily="49" charset="-122"/>
              </a:rPr>
              <a:t>年高考语言文字运用涉及知识点：</a:t>
            </a:r>
            <a:endParaRPr lang="zh-CN" altLang="en-US" b="1" dirty="0" smtClean="0">
              <a:solidFill>
                <a:srgbClr val="000099"/>
              </a:solidFill>
              <a:latin typeface="楷体" pitchFamily="49" charset="-122"/>
              <a:ea typeface="楷体" pitchFamily="49" charset="-122"/>
            </a:endParaRPr>
          </a:p>
          <a:p>
            <a:pPr marL="273050" indent="-273050">
              <a:spcBef>
                <a:spcPct val="0"/>
              </a:spcBef>
              <a:buFont typeface="Wingdings" panose="05000000000000000000" pitchFamily="2" charset="2"/>
              <a:buNone/>
            </a:pPr>
            <a:r>
              <a:rPr lang="zh-CN" altLang="en-US" b="1" dirty="0" smtClean="0">
                <a:latin typeface="楷体" pitchFamily="49" charset="-122"/>
                <a:ea typeface="楷体" pitchFamily="49" charset="-122"/>
              </a:rPr>
              <a:t>正确使用词语；辨析并修改病句；补写虚词；补写句子；流程图</a:t>
            </a:r>
            <a:endParaRPr lang="zh-CN" altLang="en-US" b="1" dirty="0" smtClean="0">
              <a:latin typeface="楷体" pitchFamily="49" charset="-122"/>
              <a:ea typeface="楷体" pitchFamily="49" charset="-122"/>
            </a:endParaRPr>
          </a:p>
          <a:p>
            <a:pPr marL="273050" indent="-273050">
              <a:spcBef>
                <a:spcPct val="0"/>
              </a:spcBef>
              <a:buFont typeface="Wingdings" panose="05000000000000000000" pitchFamily="2" charset="2"/>
              <a:buNone/>
            </a:pPr>
            <a:r>
              <a:rPr lang="en-US" altLang="zh-CN" b="1" dirty="0" smtClean="0">
                <a:solidFill>
                  <a:srgbClr val="000099"/>
                </a:solidFill>
                <a:latin typeface="楷体" pitchFamily="49" charset="-122"/>
                <a:ea typeface="楷体" pitchFamily="49" charset="-122"/>
              </a:rPr>
              <a:t>2015</a:t>
            </a:r>
            <a:r>
              <a:rPr lang="zh-CN" altLang="en-US" b="1" dirty="0" smtClean="0">
                <a:solidFill>
                  <a:srgbClr val="000099"/>
                </a:solidFill>
                <a:latin typeface="楷体" pitchFamily="49" charset="-122"/>
                <a:ea typeface="楷体" pitchFamily="49" charset="-122"/>
              </a:rPr>
              <a:t>年高考语言文字运用涉及知识点：</a:t>
            </a:r>
            <a:endParaRPr lang="zh-CN" altLang="en-US" b="1" dirty="0" smtClean="0">
              <a:solidFill>
                <a:srgbClr val="000099"/>
              </a:solidFill>
              <a:latin typeface="楷体" pitchFamily="49" charset="-122"/>
              <a:ea typeface="楷体" pitchFamily="49" charset="-122"/>
            </a:endParaRPr>
          </a:p>
          <a:p>
            <a:pPr marL="273050" indent="-273050">
              <a:spcBef>
                <a:spcPct val="0"/>
              </a:spcBef>
              <a:buFont typeface="Wingdings" panose="05000000000000000000" pitchFamily="2" charset="2"/>
              <a:buNone/>
            </a:pPr>
            <a:r>
              <a:rPr lang="zh-CN" altLang="en-US" b="1" dirty="0" smtClean="0">
                <a:latin typeface="楷体" pitchFamily="49" charset="-122"/>
                <a:ea typeface="楷体" pitchFamily="49" charset="-122"/>
              </a:rPr>
              <a:t>正确使用词语；辨析并修改病句；补写句子；补写句子；图文转换</a:t>
            </a:r>
            <a:endParaRPr lang="zh-CN" altLang="en-US" b="1" dirty="0" smtClean="0">
              <a:latin typeface="楷体" pitchFamily="49" charset="-122"/>
              <a:ea typeface="楷体" pitchFamily="49" charset="-122"/>
            </a:endParaRPr>
          </a:p>
          <a:p>
            <a:pPr marL="273050" indent="-273050">
              <a:spcBef>
                <a:spcPct val="0"/>
              </a:spcBef>
              <a:buFont typeface="Wingdings" panose="05000000000000000000" pitchFamily="2" charset="2"/>
              <a:buNone/>
            </a:pPr>
            <a:r>
              <a:rPr lang="en-US" altLang="zh-CN" b="1" dirty="0" smtClean="0">
                <a:solidFill>
                  <a:srgbClr val="000099"/>
                </a:solidFill>
                <a:latin typeface="楷体" pitchFamily="49" charset="-122"/>
                <a:ea typeface="楷体" pitchFamily="49" charset="-122"/>
              </a:rPr>
              <a:t>2014</a:t>
            </a:r>
            <a:r>
              <a:rPr lang="zh-CN" altLang="en-US" b="1" dirty="0" smtClean="0">
                <a:solidFill>
                  <a:srgbClr val="000099"/>
                </a:solidFill>
                <a:latin typeface="楷体" pitchFamily="49" charset="-122"/>
                <a:ea typeface="楷体" pitchFamily="49" charset="-122"/>
              </a:rPr>
              <a:t>年高考语言文字运用涉及知识点：</a:t>
            </a:r>
            <a:endParaRPr lang="zh-CN" altLang="en-US" b="1" dirty="0" smtClean="0">
              <a:solidFill>
                <a:srgbClr val="000099"/>
              </a:solidFill>
              <a:latin typeface="楷体" pitchFamily="49" charset="-122"/>
              <a:ea typeface="楷体" pitchFamily="49" charset="-122"/>
            </a:endParaRPr>
          </a:p>
          <a:p>
            <a:pPr marL="273050" indent="-273050">
              <a:spcBef>
                <a:spcPct val="0"/>
              </a:spcBef>
              <a:buFont typeface="Wingdings" panose="05000000000000000000" pitchFamily="2" charset="2"/>
              <a:buNone/>
            </a:pPr>
            <a:r>
              <a:rPr lang="zh-CN" altLang="en-US" b="1" dirty="0" smtClean="0">
                <a:latin typeface="楷体" pitchFamily="49" charset="-122"/>
                <a:ea typeface="楷体" pitchFamily="49" charset="-122"/>
              </a:rPr>
              <a:t>正确使用词语；辨析并修改病句；语句衔接；补写句子；流程图</a:t>
            </a:r>
            <a:endParaRPr lang="zh-CN" altLang="en-US" b="1" dirty="0" smtClean="0">
              <a:latin typeface="楷体" pitchFamily="49" charset="-122"/>
              <a:ea typeface="楷体" pitchFamily="49" charset="-122"/>
            </a:endParaRPr>
          </a:p>
          <a:p>
            <a:pPr marL="273050" indent="-273050">
              <a:spcBef>
                <a:spcPct val="0"/>
              </a:spcBef>
              <a:buFont typeface="Wingdings" panose="05000000000000000000" pitchFamily="2" charset="2"/>
              <a:buNone/>
            </a:pPr>
            <a:r>
              <a:rPr lang="en-US" altLang="zh-CN" b="1" dirty="0" smtClean="0">
                <a:solidFill>
                  <a:srgbClr val="000099"/>
                </a:solidFill>
                <a:latin typeface="楷体" pitchFamily="49" charset="-122"/>
                <a:ea typeface="楷体" pitchFamily="49" charset="-122"/>
              </a:rPr>
              <a:t>2013</a:t>
            </a:r>
            <a:r>
              <a:rPr lang="zh-CN" altLang="en-US" b="1" dirty="0" smtClean="0">
                <a:solidFill>
                  <a:srgbClr val="000099"/>
                </a:solidFill>
                <a:latin typeface="楷体" pitchFamily="49" charset="-122"/>
                <a:ea typeface="楷体" pitchFamily="49" charset="-122"/>
              </a:rPr>
              <a:t>年高考语言文字运用涉及知识点：</a:t>
            </a:r>
            <a:endParaRPr lang="zh-CN" altLang="en-US" b="1" dirty="0" smtClean="0">
              <a:solidFill>
                <a:srgbClr val="000099"/>
              </a:solidFill>
              <a:latin typeface="楷体" pitchFamily="49" charset="-122"/>
              <a:ea typeface="楷体" pitchFamily="49" charset="-122"/>
            </a:endParaRPr>
          </a:p>
          <a:p>
            <a:pPr marL="273050" indent="-273050">
              <a:spcBef>
                <a:spcPct val="0"/>
              </a:spcBef>
              <a:buFont typeface="Wingdings" panose="05000000000000000000" pitchFamily="2" charset="2"/>
              <a:buNone/>
            </a:pPr>
            <a:r>
              <a:rPr lang="zh-CN" altLang="en-US" b="1" dirty="0" smtClean="0">
                <a:latin typeface="楷体" pitchFamily="49" charset="-122"/>
                <a:ea typeface="楷体" pitchFamily="49" charset="-122"/>
              </a:rPr>
              <a:t>正确使用词语；辨析并修改病句；语句衔接；补写句子；图文转化</a:t>
            </a:r>
            <a:endParaRPr lang="zh-CN" altLang="en-US" b="1" dirty="0" smtClean="0">
              <a:latin typeface="楷体" pitchFamily="49" charset="-122"/>
              <a:ea typeface="楷体" pitchFamily="49" charset="-122"/>
            </a:endParaRPr>
          </a:p>
        </p:txBody>
      </p:sp>
      <p:sp>
        <p:nvSpPr>
          <p:cNvPr id="95234" name="Text Box 4"/>
          <p:cNvSpPr txBox="1">
            <a:spLocks noChangeArrowheads="1"/>
          </p:cNvSpPr>
          <p:nvPr/>
        </p:nvSpPr>
        <p:spPr bwMode="auto">
          <a:xfrm>
            <a:off x="6804025" y="1196975"/>
            <a:ext cx="1657350" cy="457200"/>
          </a:xfrm>
          <a:prstGeom prst="rect">
            <a:avLst/>
          </a:prstGeom>
          <a:noFill/>
          <a:ln w="9525">
            <a:noFill/>
            <a:miter lim="800000"/>
          </a:ln>
        </p:spPr>
        <p:txBody>
          <a:bodyPr>
            <a:spAutoFit/>
          </a:bodyPr>
          <a:lstStyle/>
          <a:p>
            <a:pPr>
              <a:spcBef>
                <a:spcPct val="50000"/>
              </a:spcBef>
            </a:pPr>
            <a:r>
              <a:rPr lang="zh-CN" altLang="en-US" sz="2400" b="1" i="0">
                <a:solidFill>
                  <a:schemeClr val="accent1"/>
                </a:solidFill>
                <a:ea typeface="楷体" pitchFamily="49" charset="-122"/>
              </a:rPr>
              <a:t>稳中求变</a:t>
            </a:r>
            <a:endParaRPr lang="zh-CN" altLang="en-US" sz="2400" b="1" i="0">
              <a:solidFill>
                <a:schemeClr val="accent1"/>
              </a:solidFill>
              <a:ea typeface="楷体" pitchFamily="49" charset="-122"/>
            </a:endParaRPr>
          </a:p>
        </p:txBody>
      </p:sp>
      <p:sp>
        <p:nvSpPr>
          <p:cNvPr id="95235" name="Text Box 5"/>
          <p:cNvSpPr txBox="1">
            <a:spLocks noChangeArrowheads="1"/>
          </p:cNvSpPr>
          <p:nvPr/>
        </p:nvSpPr>
        <p:spPr bwMode="auto">
          <a:xfrm>
            <a:off x="1979613" y="981075"/>
            <a:ext cx="4608512" cy="641350"/>
          </a:xfrm>
          <a:prstGeom prst="rect">
            <a:avLst/>
          </a:prstGeom>
          <a:noFill/>
          <a:ln w="9525">
            <a:noFill/>
            <a:miter lim="800000"/>
          </a:ln>
        </p:spPr>
        <p:txBody>
          <a:bodyPr>
            <a:spAutoFit/>
          </a:bodyPr>
          <a:lstStyle/>
          <a:p>
            <a:pPr>
              <a:spcBef>
                <a:spcPct val="50000"/>
              </a:spcBef>
            </a:pPr>
            <a:r>
              <a:rPr lang="zh-CN" altLang="en-US" sz="3600" b="1" i="0">
                <a:solidFill>
                  <a:schemeClr val="accent1"/>
                </a:solidFill>
                <a:ea typeface="仿宋" pitchFamily="49" charset="-122"/>
              </a:rPr>
              <a:t>     语言文字运用</a:t>
            </a:r>
            <a:endParaRPr lang="zh-CN" altLang="en-US" sz="3600" b="1" i="0">
              <a:solidFill>
                <a:schemeClr val="accent1"/>
              </a:solidFill>
              <a:ea typeface="仿宋" pitchFamily="49"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63489" name="Rectangle 2"/>
          <p:cNvSpPr>
            <a:spLocks noRot="1" noChangeArrowheads="1"/>
          </p:cNvSpPr>
          <p:nvPr/>
        </p:nvSpPr>
        <p:spPr bwMode="auto">
          <a:xfrm>
            <a:off x="539750" y="981075"/>
            <a:ext cx="5184775" cy="719138"/>
          </a:xfrm>
          <a:prstGeom prst="rect">
            <a:avLst/>
          </a:prstGeom>
          <a:noFill/>
          <a:ln w="9525" algn="ctr">
            <a:noFill/>
            <a:miter lim="800000"/>
          </a:ln>
        </p:spPr>
        <p:txBody>
          <a:bodyPr wrap="none" lIns="100939" tIns="50474" rIns="100939" bIns="50474" anchor="ctr"/>
          <a:lstStyle/>
          <a:p>
            <a:pPr defTabSz="1012825" eaLnBrk="0" hangingPunct="0">
              <a:lnSpc>
                <a:spcPct val="105000"/>
              </a:lnSpc>
              <a:spcBef>
                <a:spcPct val="20000"/>
              </a:spcBef>
              <a:buClr>
                <a:schemeClr val="hlink"/>
              </a:buClr>
              <a:buSzPct val="70000"/>
              <a:buFont typeface="Wingdings" panose="05000000000000000000" pitchFamily="2" charset="2"/>
              <a:buNone/>
            </a:pPr>
            <a:r>
              <a:rPr lang="zh-CN" altLang="en-US" sz="3300" b="1" i="0">
                <a:solidFill>
                  <a:srgbClr val="FF0000"/>
                </a:solidFill>
                <a:ea typeface="仿宋" pitchFamily="49" charset="-122"/>
              </a:rPr>
              <a:t>（一）论述类文本阅读</a:t>
            </a:r>
            <a:endParaRPr lang="zh-CN" altLang="en-US" sz="3300" b="1" i="0">
              <a:solidFill>
                <a:srgbClr val="FF0000"/>
              </a:solidFill>
              <a:ea typeface="仿宋" pitchFamily="49" charset="-122"/>
            </a:endParaRPr>
          </a:p>
        </p:txBody>
      </p:sp>
      <p:sp>
        <p:nvSpPr>
          <p:cNvPr id="63490" name="Text Box 3"/>
          <p:cNvSpPr txBox="1">
            <a:spLocks noChangeArrowheads="1"/>
          </p:cNvSpPr>
          <p:nvPr/>
        </p:nvSpPr>
        <p:spPr bwMode="auto">
          <a:xfrm>
            <a:off x="107950" y="2133600"/>
            <a:ext cx="9036050" cy="4238625"/>
          </a:xfrm>
          <a:prstGeom prst="rect">
            <a:avLst/>
          </a:prstGeom>
          <a:noFill/>
          <a:ln w="9525">
            <a:noFill/>
            <a:miter lim="800000"/>
          </a:ln>
        </p:spPr>
        <p:txBody>
          <a:bodyPr>
            <a:spAutoFit/>
          </a:bodyPr>
          <a:lstStyle/>
          <a:p>
            <a:pPr>
              <a:spcBef>
                <a:spcPct val="50000"/>
              </a:spcBef>
            </a:pPr>
            <a:r>
              <a:rPr lang="zh-CN" altLang="en-US" sz="3200" b="1" i="0">
                <a:latin typeface="楷体" pitchFamily="49" charset="-122"/>
                <a:ea typeface="楷体" pitchFamily="49" charset="-122"/>
              </a:rPr>
              <a:t>  应对策略：</a:t>
            </a:r>
            <a:endParaRPr lang="zh-CN" altLang="en-US" sz="3200" b="1" i="0">
              <a:latin typeface="楷体" pitchFamily="49" charset="-122"/>
              <a:ea typeface="楷体" pitchFamily="49" charset="-122"/>
            </a:endParaRPr>
          </a:p>
          <a:p>
            <a:pPr>
              <a:spcBef>
                <a:spcPct val="50000"/>
              </a:spcBef>
            </a:pPr>
            <a:r>
              <a:rPr lang="zh-CN" altLang="en-US" sz="3200" i="0">
                <a:latin typeface="楷体" pitchFamily="49" charset="-122"/>
                <a:ea typeface="楷体" pitchFamily="49" charset="-122"/>
              </a:rPr>
              <a:t>  </a:t>
            </a:r>
            <a:r>
              <a:rPr lang="zh-CN" altLang="en-US" sz="3200" b="1" i="0">
                <a:latin typeface="楷体" pitchFamily="49" charset="-122"/>
                <a:ea typeface="楷体" pitchFamily="49" charset="-122"/>
              </a:rPr>
              <a:t>①</a:t>
            </a:r>
            <a:r>
              <a:rPr lang="zh-CN" altLang="en-US" sz="3200" b="1" i="0">
                <a:solidFill>
                  <a:srgbClr val="000000"/>
                </a:solidFill>
                <a:latin typeface="楷体" pitchFamily="49" charset="-122"/>
                <a:ea typeface="楷体" pitchFamily="49" charset="-122"/>
              </a:rPr>
              <a:t>模拟题普遍质量不高，</a:t>
            </a:r>
            <a:r>
              <a:rPr lang="zh-CN" altLang="en-US" sz="3200" b="1" i="0">
                <a:solidFill>
                  <a:srgbClr val="FF0000"/>
                </a:solidFill>
                <a:latin typeface="楷体" pitchFamily="49" charset="-122"/>
                <a:ea typeface="楷体" pitchFamily="49" charset="-122"/>
              </a:rPr>
              <a:t>反复训练高考题</a:t>
            </a:r>
            <a:endParaRPr lang="zh-CN" altLang="en-US" sz="3200" b="1" i="0">
              <a:solidFill>
                <a:srgbClr val="FF0000"/>
              </a:solidFill>
              <a:latin typeface="楷体" pitchFamily="49" charset="-122"/>
              <a:ea typeface="楷体" pitchFamily="49" charset="-122"/>
            </a:endParaRPr>
          </a:p>
          <a:p>
            <a:pPr>
              <a:spcBef>
                <a:spcPct val="50000"/>
              </a:spcBef>
            </a:pPr>
            <a:r>
              <a:rPr lang="zh-CN" altLang="en-US" sz="3200" b="1" i="0">
                <a:solidFill>
                  <a:srgbClr val="000000"/>
                </a:solidFill>
                <a:latin typeface="楷体" pitchFamily="49" charset="-122"/>
                <a:ea typeface="楷体" pitchFamily="49" charset="-122"/>
              </a:rPr>
              <a:t>  </a:t>
            </a:r>
            <a:r>
              <a:rPr lang="zh-CN" altLang="en-US" sz="3200" b="1" i="0">
                <a:latin typeface="楷体" pitchFamily="49" charset="-122"/>
                <a:ea typeface="楷体" pitchFamily="49" charset="-122"/>
              </a:rPr>
              <a:t>②</a:t>
            </a:r>
            <a:r>
              <a:rPr lang="zh-CN" altLang="en-US" sz="3200" b="1" i="0">
                <a:solidFill>
                  <a:srgbClr val="000000"/>
                </a:solidFill>
                <a:latin typeface="楷体" pitchFamily="49" charset="-122"/>
                <a:ea typeface="楷体" pitchFamily="49" charset="-122"/>
              </a:rPr>
              <a:t>平时多阅读此类文段，培养</a:t>
            </a:r>
            <a:r>
              <a:rPr lang="zh-CN" altLang="en-US" sz="3200" b="1" i="0">
                <a:solidFill>
                  <a:srgbClr val="FF0000"/>
                </a:solidFill>
                <a:latin typeface="楷体" pitchFamily="49" charset="-122"/>
                <a:ea typeface="楷体" pitchFamily="49" charset="-122"/>
              </a:rPr>
              <a:t>语感</a:t>
            </a:r>
            <a:endParaRPr lang="zh-CN" altLang="en-US" sz="3200" b="1" i="0">
              <a:solidFill>
                <a:srgbClr val="FF0000"/>
              </a:solidFill>
              <a:latin typeface="楷体" pitchFamily="49" charset="-122"/>
              <a:ea typeface="楷体" pitchFamily="49" charset="-122"/>
            </a:endParaRPr>
          </a:p>
          <a:p>
            <a:pPr>
              <a:spcBef>
                <a:spcPct val="50000"/>
              </a:spcBef>
            </a:pPr>
            <a:r>
              <a:rPr lang="zh-CN" altLang="en-US" sz="3200" b="1" i="0">
                <a:latin typeface="楷体" pitchFamily="49" charset="-122"/>
                <a:ea typeface="楷体" pitchFamily="49" charset="-122"/>
              </a:rPr>
              <a:t>  ③</a:t>
            </a:r>
            <a:r>
              <a:rPr lang="zh-CN" altLang="en-US" sz="3200" b="1" i="0">
                <a:solidFill>
                  <a:srgbClr val="000000"/>
                </a:solidFill>
                <a:latin typeface="楷体" pitchFamily="49" charset="-122"/>
                <a:ea typeface="楷体" pitchFamily="49" charset="-122"/>
              </a:rPr>
              <a:t>理解</a:t>
            </a:r>
            <a:r>
              <a:rPr lang="zh-CN" altLang="en-US" sz="3200" b="1" i="0">
                <a:solidFill>
                  <a:srgbClr val="FF0000"/>
                </a:solidFill>
                <a:latin typeface="楷体" pitchFamily="49" charset="-122"/>
                <a:ea typeface="楷体" pitchFamily="49" charset="-122"/>
              </a:rPr>
              <a:t>文意</a:t>
            </a:r>
            <a:r>
              <a:rPr lang="zh-CN" altLang="en-US" sz="3200" b="1" i="0">
                <a:solidFill>
                  <a:srgbClr val="000000"/>
                </a:solidFill>
                <a:latin typeface="楷体" pitchFamily="49" charset="-122"/>
                <a:ea typeface="楷体" pitchFamily="49" charset="-122"/>
              </a:rPr>
              <a:t>，划分层次，培养</a:t>
            </a:r>
            <a:r>
              <a:rPr lang="zh-CN" altLang="en-US" sz="3200" b="1" i="0">
                <a:solidFill>
                  <a:schemeClr val="accent1"/>
                </a:solidFill>
                <a:latin typeface="楷体" pitchFamily="49" charset="-122"/>
                <a:ea typeface="楷体" pitchFamily="49" charset="-122"/>
              </a:rPr>
              <a:t>逻辑推理</a:t>
            </a:r>
            <a:r>
              <a:rPr lang="zh-CN" altLang="en-US" sz="3200" b="1" i="0">
                <a:solidFill>
                  <a:srgbClr val="000000"/>
                </a:solidFill>
                <a:latin typeface="楷体" pitchFamily="49" charset="-122"/>
                <a:ea typeface="楷体" pitchFamily="49" charset="-122"/>
              </a:rPr>
              <a:t>能力</a:t>
            </a:r>
            <a:endParaRPr lang="zh-CN" altLang="en-US" sz="3200" b="1" i="0">
              <a:solidFill>
                <a:srgbClr val="000000"/>
              </a:solidFill>
              <a:latin typeface="楷体" pitchFamily="49" charset="-122"/>
              <a:ea typeface="楷体" pitchFamily="49" charset="-122"/>
            </a:endParaRPr>
          </a:p>
          <a:p>
            <a:pPr>
              <a:spcBef>
                <a:spcPct val="50000"/>
              </a:spcBef>
            </a:pPr>
            <a:r>
              <a:rPr lang="zh-CN" altLang="en-US" sz="3200" b="1" i="0">
                <a:solidFill>
                  <a:srgbClr val="000000"/>
                </a:solidFill>
                <a:latin typeface="楷体" pitchFamily="49" charset="-122"/>
                <a:ea typeface="楷体" pitchFamily="49" charset="-122"/>
              </a:rPr>
              <a:t>  </a:t>
            </a:r>
            <a:r>
              <a:rPr lang="zh-CN" altLang="en-US" sz="3200" b="1" i="0">
                <a:latin typeface="楷体" pitchFamily="49" charset="-122"/>
                <a:ea typeface="楷体" pitchFamily="49" charset="-122"/>
              </a:rPr>
              <a:t>④</a:t>
            </a:r>
            <a:r>
              <a:rPr lang="zh-CN" altLang="en-US" sz="3200" b="1" i="0">
                <a:solidFill>
                  <a:srgbClr val="FF0000"/>
                </a:solidFill>
                <a:latin typeface="楷体" pitchFamily="49" charset="-122"/>
                <a:ea typeface="楷体" pitchFamily="49" charset="-122"/>
              </a:rPr>
              <a:t>心态</a:t>
            </a:r>
            <a:r>
              <a:rPr lang="zh-CN" altLang="en-US" sz="3200" b="1" i="0">
                <a:solidFill>
                  <a:srgbClr val="000000"/>
                </a:solidFill>
                <a:latin typeface="楷体" pitchFamily="49" charset="-122"/>
                <a:ea typeface="楷体" pitchFamily="49" charset="-122"/>
              </a:rPr>
              <a:t>要稳，平心静气，认真仔细</a:t>
            </a:r>
            <a:endParaRPr lang="zh-CN" altLang="en-US" sz="3200" b="1" i="0">
              <a:solidFill>
                <a:srgbClr val="000000"/>
              </a:solidFill>
              <a:latin typeface="楷体" pitchFamily="49" charset="-122"/>
              <a:ea typeface="楷体" pitchFamily="49" charset="-122"/>
            </a:endParaRPr>
          </a:p>
          <a:p>
            <a:pPr>
              <a:spcBef>
                <a:spcPct val="50000"/>
              </a:spcBef>
            </a:pPr>
            <a:endParaRPr lang="zh-CN" altLang="en-US" sz="3200" b="1" i="0">
              <a:solidFill>
                <a:srgbClr val="000000"/>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标题 1"/>
          <p:cNvSpPr>
            <a:spLocks noGrp="1"/>
          </p:cNvSpPr>
          <p:nvPr>
            <p:ph type="title" idx="4294967295"/>
          </p:nvPr>
        </p:nvSpPr>
        <p:spPr>
          <a:xfrm>
            <a:off x="0" y="1052830"/>
            <a:ext cx="3816350" cy="495300"/>
          </a:xfrm>
        </p:spPr>
        <p:txBody>
          <a:bodyPr anchor="b"/>
          <a:lstStyle/>
          <a:p>
            <a:r>
              <a:rPr lang="zh-CN" altLang="en-US" sz="2800" b="1" smtClean="0">
                <a:solidFill>
                  <a:srgbClr val="FF0000"/>
                </a:solidFill>
                <a:ea typeface="仿宋" pitchFamily="49" charset="-122"/>
              </a:rPr>
              <a:t>正确使用词语</a:t>
            </a:r>
            <a:r>
              <a:rPr lang="en-US" altLang="zh-CN" sz="2800" b="1" smtClean="0">
                <a:solidFill>
                  <a:srgbClr val="FF0000"/>
                </a:solidFill>
                <a:latin typeface="仿宋" pitchFamily="49" charset="-122"/>
                <a:ea typeface="仿宋" pitchFamily="49" charset="-122"/>
              </a:rPr>
              <a:t>——</a:t>
            </a:r>
            <a:r>
              <a:rPr lang="zh-CN" altLang="en-US" sz="2800" b="1" smtClean="0">
                <a:solidFill>
                  <a:srgbClr val="FF0000"/>
                </a:solidFill>
                <a:ea typeface="仿宋" pitchFamily="49" charset="-122"/>
              </a:rPr>
              <a:t>成语</a:t>
            </a:r>
            <a:endParaRPr lang="zh-CN" altLang="en-US" sz="2800" b="1" smtClean="0">
              <a:solidFill>
                <a:srgbClr val="FF0000"/>
              </a:solidFill>
              <a:ea typeface="仿宋" pitchFamily="49" charset="-122"/>
            </a:endParaRPr>
          </a:p>
        </p:txBody>
      </p:sp>
      <p:sp>
        <p:nvSpPr>
          <p:cNvPr id="101379" name="内容占位符 2"/>
          <p:cNvSpPr>
            <a:spLocks noGrp="1"/>
          </p:cNvSpPr>
          <p:nvPr>
            <p:ph sz="quarter" idx="13"/>
          </p:nvPr>
        </p:nvSpPr>
        <p:spPr/>
        <p:txBody>
          <a:bodyPr/>
          <a:lstStyle/>
          <a:p>
            <a:pPr marL="273050" indent="-273050">
              <a:spcBef>
                <a:spcPct val="0"/>
              </a:spcBef>
              <a:buFont typeface="Wingdings" panose="05000000000000000000" pitchFamily="2" charset="2"/>
              <a:buNone/>
            </a:pPr>
            <a:r>
              <a:rPr lang="zh-CN" altLang="en-US" sz="2400" b="1" smtClean="0">
                <a:ea typeface="楷体" pitchFamily="49" charset="-122"/>
                <a:cs typeface="华文楷体"/>
              </a:rPr>
              <a:t>注意关键字词，防范</a:t>
            </a:r>
            <a:r>
              <a:rPr lang="zh-CN" altLang="en-US" sz="2400" b="1" smtClean="0">
                <a:latin typeface="楷体" pitchFamily="49" charset="-122"/>
                <a:ea typeface="楷体" pitchFamily="49" charset="-122"/>
                <a:cs typeface="华文楷体"/>
              </a:rPr>
              <a:t>“</a:t>
            </a:r>
            <a:r>
              <a:rPr lang="zh-CN" altLang="en-US" sz="2400" b="1" smtClean="0">
                <a:solidFill>
                  <a:srgbClr val="000099"/>
                </a:solidFill>
                <a:ea typeface="楷体" pitchFamily="49" charset="-122"/>
                <a:cs typeface="华文楷体"/>
              </a:rPr>
              <a:t>望文生义</a:t>
            </a:r>
            <a:r>
              <a:rPr lang="zh-CN" altLang="en-US" sz="2400" b="1" smtClean="0">
                <a:latin typeface="楷体" pitchFamily="49" charset="-122"/>
                <a:ea typeface="楷体" pitchFamily="49" charset="-122"/>
                <a:cs typeface="华文楷体"/>
              </a:rPr>
              <a:t>”</a:t>
            </a:r>
            <a:endParaRPr lang="en-US" altLang="zh-CN" sz="2400" b="1" smtClean="0">
              <a:ea typeface="楷体" pitchFamily="49" charset="-122"/>
              <a:cs typeface="华文楷体"/>
            </a:endParaRPr>
          </a:p>
          <a:p>
            <a:pPr marL="273050" indent="-273050">
              <a:spcBef>
                <a:spcPct val="0"/>
              </a:spcBef>
              <a:buFont typeface="Wingdings" panose="05000000000000000000" pitchFamily="2" charset="2"/>
              <a:buNone/>
            </a:pPr>
            <a:r>
              <a:rPr lang="zh-CN" altLang="en-US" sz="2400" b="1" smtClean="0">
                <a:ea typeface="楷体" pitchFamily="49" charset="-122"/>
                <a:cs typeface="华文楷体"/>
              </a:rPr>
              <a:t>注意使用对象，防范</a:t>
            </a:r>
            <a:r>
              <a:rPr lang="zh-CN" altLang="en-US" sz="2400" b="1" smtClean="0">
                <a:latin typeface="楷体" pitchFamily="49" charset="-122"/>
                <a:ea typeface="楷体" pitchFamily="49" charset="-122"/>
                <a:cs typeface="华文楷体"/>
              </a:rPr>
              <a:t>“</a:t>
            </a:r>
            <a:r>
              <a:rPr lang="zh-CN" altLang="en-US" sz="2400" b="1" smtClean="0">
                <a:solidFill>
                  <a:srgbClr val="000099"/>
                </a:solidFill>
                <a:ea typeface="楷体" pitchFamily="49" charset="-122"/>
                <a:cs typeface="华文楷体"/>
              </a:rPr>
              <a:t>张冠李戴</a:t>
            </a:r>
            <a:r>
              <a:rPr lang="zh-CN" altLang="en-US" sz="2400" b="1" smtClean="0">
                <a:latin typeface="楷体" pitchFamily="49" charset="-122"/>
                <a:ea typeface="楷体" pitchFamily="49" charset="-122"/>
                <a:cs typeface="华文楷体"/>
              </a:rPr>
              <a:t>”</a:t>
            </a:r>
            <a:endParaRPr lang="en-US" altLang="zh-CN" sz="2400" b="1" smtClean="0">
              <a:ea typeface="楷体" pitchFamily="49" charset="-122"/>
              <a:cs typeface="华文楷体"/>
            </a:endParaRPr>
          </a:p>
          <a:p>
            <a:pPr marL="273050" indent="-273050">
              <a:spcBef>
                <a:spcPct val="0"/>
              </a:spcBef>
              <a:buFont typeface="Wingdings" panose="05000000000000000000" pitchFamily="2" charset="2"/>
              <a:buNone/>
            </a:pPr>
            <a:r>
              <a:rPr lang="zh-CN" altLang="en-US" sz="2400" b="1" smtClean="0">
                <a:ea typeface="楷体" pitchFamily="49" charset="-122"/>
                <a:cs typeface="华文楷体"/>
              </a:rPr>
              <a:t>注意感情色彩，防范</a:t>
            </a:r>
            <a:r>
              <a:rPr lang="zh-CN" altLang="en-US" sz="2400" b="1" smtClean="0">
                <a:latin typeface="楷体" pitchFamily="49" charset="-122"/>
                <a:ea typeface="楷体" pitchFamily="49" charset="-122"/>
                <a:cs typeface="华文楷体"/>
              </a:rPr>
              <a:t>“</a:t>
            </a:r>
            <a:r>
              <a:rPr lang="zh-CN" altLang="en-US" sz="2400" b="1" smtClean="0">
                <a:solidFill>
                  <a:srgbClr val="000099"/>
                </a:solidFill>
                <a:ea typeface="楷体" pitchFamily="49" charset="-122"/>
                <a:cs typeface="华文楷体"/>
              </a:rPr>
              <a:t>褒贬误用</a:t>
            </a:r>
            <a:r>
              <a:rPr lang="zh-CN" altLang="en-US" sz="2400" b="1" smtClean="0">
                <a:latin typeface="楷体" pitchFamily="49" charset="-122"/>
                <a:ea typeface="楷体" pitchFamily="49" charset="-122"/>
                <a:cs typeface="华文楷体"/>
              </a:rPr>
              <a:t>”</a:t>
            </a:r>
            <a:endParaRPr lang="en-US" altLang="zh-CN" sz="2400" b="1" smtClean="0">
              <a:ea typeface="楷体" pitchFamily="49" charset="-122"/>
              <a:cs typeface="华文楷体"/>
            </a:endParaRPr>
          </a:p>
          <a:p>
            <a:pPr marL="273050" indent="-273050">
              <a:spcBef>
                <a:spcPct val="0"/>
              </a:spcBef>
              <a:buFont typeface="Wingdings" panose="05000000000000000000" pitchFamily="2" charset="2"/>
              <a:buNone/>
            </a:pPr>
            <a:r>
              <a:rPr lang="zh-CN" altLang="en-US" sz="2400" b="1" smtClean="0">
                <a:ea typeface="楷体" pitchFamily="49" charset="-122"/>
                <a:cs typeface="华文楷体"/>
              </a:rPr>
              <a:t>注意用语得体，防范</a:t>
            </a:r>
            <a:r>
              <a:rPr lang="zh-CN" altLang="en-US" sz="2400" b="1" smtClean="0">
                <a:latin typeface="楷体" pitchFamily="49" charset="-122"/>
                <a:ea typeface="楷体" pitchFamily="49" charset="-122"/>
                <a:cs typeface="华文楷体"/>
              </a:rPr>
              <a:t>“</a:t>
            </a:r>
            <a:r>
              <a:rPr lang="zh-CN" altLang="en-US" sz="2400" b="1" smtClean="0">
                <a:solidFill>
                  <a:srgbClr val="000099"/>
                </a:solidFill>
                <a:ea typeface="楷体" pitchFamily="49" charset="-122"/>
                <a:cs typeface="华文楷体"/>
              </a:rPr>
              <a:t>谦敬错位</a:t>
            </a:r>
            <a:r>
              <a:rPr lang="zh-CN" altLang="en-US" sz="2400" b="1" smtClean="0">
                <a:latin typeface="楷体" pitchFamily="49" charset="-122"/>
                <a:ea typeface="楷体" pitchFamily="49" charset="-122"/>
                <a:cs typeface="华文楷体"/>
              </a:rPr>
              <a:t>”</a:t>
            </a:r>
            <a:endParaRPr lang="en-US" altLang="zh-CN" sz="2400" b="1" smtClean="0">
              <a:ea typeface="楷体" pitchFamily="49" charset="-122"/>
              <a:cs typeface="华文楷体"/>
            </a:endParaRPr>
          </a:p>
          <a:p>
            <a:pPr marL="273050" indent="-273050">
              <a:spcBef>
                <a:spcPct val="0"/>
              </a:spcBef>
              <a:buFont typeface="Wingdings" panose="05000000000000000000" pitchFamily="2" charset="2"/>
              <a:buNone/>
            </a:pPr>
            <a:r>
              <a:rPr lang="zh-CN" altLang="en-US" sz="2400" b="1" smtClean="0">
                <a:ea typeface="楷体" pitchFamily="49" charset="-122"/>
                <a:cs typeface="华文楷体"/>
              </a:rPr>
              <a:t>注意准确简洁，防范</a:t>
            </a:r>
            <a:r>
              <a:rPr lang="zh-CN" altLang="en-US" sz="2400" b="1" smtClean="0">
                <a:latin typeface="楷体" pitchFamily="49" charset="-122"/>
                <a:ea typeface="楷体" pitchFamily="49" charset="-122"/>
                <a:cs typeface="华文楷体"/>
              </a:rPr>
              <a:t>“</a:t>
            </a:r>
            <a:r>
              <a:rPr lang="zh-CN" altLang="en-US" sz="2400" b="1" smtClean="0">
                <a:solidFill>
                  <a:srgbClr val="000099"/>
                </a:solidFill>
                <a:ea typeface="楷体" pitchFamily="49" charset="-122"/>
                <a:cs typeface="华文楷体"/>
              </a:rPr>
              <a:t>重复累赘</a:t>
            </a:r>
            <a:r>
              <a:rPr lang="zh-CN" altLang="en-US" sz="2400" b="1" smtClean="0">
                <a:latin typeface="楷体" pitchFamily="49" charset="-122"/>
                <a:ea typeface="楷体" pitchFamily="49" charset="-122"/>
                <a:cs typeface="华文楷体"/>
              </a:rPr>
              <a:t>”</a:t>
            </a:r>
            <a:endParaRPr lang="en-US" altLang="zh-CN" sz="2400" b="1" smtClean="0">
              <a:ea typeface="楷体" pitchFamily="49" charset="-122"/>
              <a:cs typeface="华文楷体"/>
            </a:endParaRPr>
          </a:p>
          <a:p>
            <a:pPr marL="273050" indent="-273050">
              <a:spcBef>
                <a:spcPct val="0"/>
              </a:spcBef>
              <a:buFont typeface="Wingdings" panose="05000000000000000000" pitchFamily="2" charset="2"/>
              <a:buNone/>
            </a:pPr>
            <a:r>
              <a:rPr lang="zh-CN" altLang="en-US" sz="2400" b="1" smtClean="0">
                <a:ea typeface="楷体" pitchFamily="49" charset="-122"/>
                <a:cs typeface="华文楷体"/>
              </a:rPr>
              <a:t>注意语法功能，防范</a:t>
            </a:r>
            <a:r>
              <a:rPr lang="zh-CN" altLang="en-US" sz="2400" b="1" smtClean="0">
                <a:latin typeface="楷体" pitchFamily="49" charset="-122"/>
                <a:ea typeface="楷体" pitchFamily="49" charset="-122"/>
                <a:cs typeface="华文楷体"/>
              </a:rPr>
              <a:t>“</a:t>
            </a:r>
            <a:r>
              <a:rPr lang="zh-CN" altLang="en-US" sz="2400" b="1" smtClean="0">
                <a:solidFill>
                  <a:srgbClr val="000099"/>
                </a:solidFill>
                <a:ea typeface="楷体" pitchFamily="49" charset="-122"/>
                <a:cs typeface="华文楷体"/>
              </a:rPr>
              <a:t>搭配不当</a:t>
            </a:r>
            <a:r>
              <a:rPr lang="zh-CN" altLang="en-US" sz="2400" b="1" smtClean="0">
                <a:latin typeface="楷体" pitchFamily="49" charset="-122"/>
                <a:ea typeface="楷体" pitchFamily="49" charset="-122"/>
                <a:cs typeface="华文楷体"/>
              </a:rPr>
              <a:t>”</a:t>
            </a:r>
            <a:endParaRPr lang="en-US" altLang="zh-CN" sz="2400" b="1" smtClean="0">
              <a:ea typeface="楷体" pitchFamily="49" charset="-122"/>
              <a:cs typeface="华文楷体"/>
            </a:endParaRPr>
          </a:p>
          <a:p>
            <a:pPr marL="273050" indent="-273050">
              <a:spcBef>
                <a:spcPct val="0"/>
              </a:spcBef>
              <a:buFont typeface="Wingdings" panose="05000000000000000000" pitchFamily="2" charset="2"/>
              <a:buNone/>
            </a:pPr>
            <a:r>
              <a:rPr lang="zh-CN" altLang="en-US" sz="2400" b="1" smtClean="0">
                <a:ea typeface="楷体" pitchFamily="49" charset="-122"/>
                <a:cs typeface="华文楷体"/>
              </a:rPr>
              <a:t>注意词语程度，防范</a:t>
            </a:r>
            <a:r>
              <a:rPr lang="zh-CN" altLang="en-US" sz="2400" b="1" smtClean="0">
                <a:latin typeface="楷体" pitchFamily="49" charset="-122"/>
                <a:ea typeface="楷体" pitchFamily="49" charset="-122"/>
                <a:cs typeface="华文楷体"/>
              </a:rPr>
              <a:t>“</a:t>
            </a:r>
            <a:r>
              <a:rPr lang="zh-CN" altLang="en-US" sz="2400" b="1" smtClean="0">
                <a:solidFill>
                  <a:srgbClr val="000099"/>
                </a:solidFill>
                <a:ea typeface="楷体" pitchFamily="49" charset="-122"/>
                <a:cs typeface="华文楷体"/>
              </a:rPr>
              <a:t>轻重不分</a:t>
            </a:r>
            <a:r>
              <a:rPr lang="zh-CN" altLang="en-US" sz="2400" b="1" smtClean="0">
                <a:latin typeface="楷体" pitchFamily="49" charset="-122"/>
                <a:ea typeface="楷体" pitchFamily="49" charset="-122"/>
                <a:cs typeface="华文楷体"/>
              </a:rPr>
              <a:t>”</a:t>
            </a:r>
            <a:endParaRPr lang="en-US" altLang="zh-CN" sz="2400" b="1" smtClean="0">
              <a:ea typeface="楷体" pitchFamily="49" charset="-122"/>
              <a:cs typeface="华文楷体"/>
            </a:endParaRPr>
          </a:p>
          <a:p>
            <a:pPr marL="273050" indent="-273050">
              <a:spcBef>
                <a:spcPct val="0"/>
              </a:spcBef>
              <a:buFont typeface="Wingdings" panose="05000000000000000000" pitchFamily="2" charset="2"/>
              <a:buNone/>
            </a:pPr>
            <a:r>
              <a:rPr lang="zh-CN" altLang="en-US" sz="2400" b="1" smtClean="0">
                <a:ea typeface="楷体" pitchFamily="49" charset="-122"/>
                <a:cs typeface="华文楷体"/>
              </a:rPr>
              <a:t>注意细微差别，防范</a:t>
            </a:r>
            <a:r>
              <a:rPr lang="zh-CN" altLang="en-US" sz="2400" b="1" smtClean="0">
                <a:latin typeface="楷体" pitchFamily="49" charset="-122"/>
                <a:ea typeface="楷体" pitchFamily="49" charset="-122"/>
                <a:cs typeface="华文楷体"/>
              </a:rPr>
              <a:t>“</a:t>
            </a:r>
            <a:r>
              <a:rPr lang="zh-CN" altLang="en-US" sz="2400" b="1" smtClean="0">
                <a:solidFill>
                  <a:srgbClr val="000099"/>
                </a:solidFill>
                <a:ea typeface="楷体" pitchFamily="49" charset="-122"/>
                <a:cs typeface="华文楷体"/>
              </a:rPr>
              <a:t>近义误用</a:t>
            </a:r>
            <a:r>
              <a:rPr lang="zh-CN" altLang="en-US" sz="2400" b="1" smtClean="0">
                <a:latin typeface="楷体" pitchFamily="49" charset="-122"/>
                <a:ea typeface="楷体" pitchFamily="49" charset="-122"/>
                <a:cs typeface="华文楷体"/>
              </a:rPr>
              <a:t>”</a:t>
            </a:r>
            <a:endParaRPr lang="zh-CN" altLang="en-US" sz="2400" b="1" smtClean="0">
              <a:ea typeface="楷体" pitchFamily="49" charset="-122"/>
              <a:cs typeface="华文楷体"/>
            </a:endParaRPr>
          </a:p>
        </p:txBody>
      </p:sp>
      <p:sp>
        <p:nvSpPr>
          <p:cNvPr id="96259" name="标题 1"/>
          <p:cNvSpPr/>
          <p:nvPr/>
        </p:nvSpPr>
        <p:spPr bwMode="auto">
          <a:xfrm>
            <a:off x="6011863" y="1052513"/>
            <a:ext cx="2919412" cy="495300"/>
          </a:xfrm>
          <a:prstGeom prst="rect">
            <a:avLst/>
          </a:prstGeom>
          <a:noFill/>
          <a:ln w="9525">
            <a:noFill/>
            <a:miter lim="800000"/>
          </a:ln>
        </p:spPr>
        <p:txBody>
          <a:bodyPr anchor="b"/>
          <a:lstStyle/>
          <a:p>
            <a:pPr algn="ctr" eaLnBrk="0" hangingPunct="0"/>
            <a:r>
              <a:rPr lang="zh-CN" altLang="en-US" sz="2800" b="1" i="0">
                <a:solidFill>
                  <a:srgbClr val="FF0000"/>
                </a:solidFill>
                <a:ea typeface="仿宋" pitchFamily="49" charset="-122"/>
              </a:rPr>
              <a:t>辨析并修改病句</a:t>
            </a:r>
            <a:endParaRPr lang="zh-CN" altLang="en-US" sz="2800" b="1" i="0">
              <a:solidFill>
                <a:srgbClr val="FF0000"/>
              </a:solidFill>
              <a:ea typeface="仿宋" pitchFamily="49" charset="-122"/>
            </a:endParaRPr>
          </a:p>
        </p:txBody>
      </p:sp>
      <p:sp>
        <p:nvSpPr>
          <p:cNvPr id="96260" name="Text Box 5"/>
          <p:cNvSpPr txBox="1">
            <a:spLocks noChangeArrowheads="1"/>
          </p:cNvSpPr>
          <p:nvPr/>
        </p:nvSpPr>
        <p:spPr bwMode="auto">
          <a:xfrm>
            <a:off x="6156325" y="2133600"/>
            <a:ext cx="2519363" cy="2830513"/>
          </a:xfrm>
          <a:prstGeom prst="rect">
            <a:avLst/>
          </a:prstGeom>
          <a:noFill/>
          <a:ln w="9525">
            <a:noFill/>
            <a:miter lim="800000"/>
          </a:ln>
        </p:spPr>
        <p:txBody>
          <a:bodyPr>
            <a:spAutoFit/>
          </a:bodyPr>
          <a:lstStyle/>
          <a:p>
            <a:r>
              <a:rPr lang="zh-CN" altLang="en-US" sz="2400" b="1" i="0">
                <a:ea typeface="楷体" pitchFamily="49" charset="-122"/>
              </a:rPr>
              <a:t>语序不当</a:t>
            </a:r>
            <a:endParaRPr lang="en-US" altLang="zh-CN" sz="2400" b="1" i="0">
              <a:ea typeface="楷体" pitchFamily="49" charset="-122"/>
            </a:endParaRPr>
          </a:p>
          <a:p>
            <a:r>
              <a:rPr lang="zh-CN" altLang="en-US" sz="2400" b="1" i="0">
                <a:ea typeface="楷体" pitchFamily="49" charset="-122"/>
              </a:rPr>
              <a:t>搭配不当</a:t>
            </a:r>
            <a:endParaRPr lang="en-US" altLang="zh-CN" sz="2400" b="1" i="0">
              <a:ea typeface="楷体" pitchFamily="49" charset="-122"/>
            </a:endParaRPr>
          </a:p>
          <a:p>
            <a:r>
              <a:rPr lang="zh-CN" altLang="en-US" sz="2400" b="1" i="0">
                <a:ea typeface="楷体" pitchFamily="49" charset="-122"/>
              </a:rPr>
              <a:t>成分残缺或赘余</a:t>
            </a:r>
            <a:endParaRPr lang="en-US" altLang="zh-CN" sz="2400" b="1" i="0">
              <a:ea typeface="楷体" pitchFamily="49" charset="-122"/>
            </a:endParaRPr>
          </a:p>
          <a:p>
            <a:r>
              <a:rPr lang="zh-CN" altLang="en-US" sz="2400" b="1" i="0">
                <a:ea typeface="楷体" pitchFamily="49" charset="-122"/>
              </a:rPr>
              <a:t>结构混乱</a:t>
            </a:r>
            <a:endParaRPr lang="en-US" altLang="zh-CN" sz="2400" b="1" i="0">
              <a:ea typeface="楷体" pitchFamily="49" charset="-122"/>
            </a:endParaRPr>
          </a:p>
          <a:p>
            <a:r>
              <a:rPr lang="zh-CN" altLang="en-US" sz="2400" b="1" i="0">
                <a:ea typeface="楷体" pitchFamily="49" charset="-122"/>
              </a:rPr>
              <a:t>表意不明</a:t>
            </a:r>
            <a:endParaRPr lang="en-US" altLang="zh-CN" sz="2400" b="1" i="0">
              <a:ea typeface="楷体" pitchFamily="49" charset="-122"/>
            </a:endParaRPr>
          </a:p>
          <a:p>
            <a:r>
              <a:rPr lang="zh-CN" altLang="en-US" sz="2400" b="1" i="0">
                <a:ea typeface="楷体" pitchFamily="49" charset="-122"/>
              </a:rPr>
              <a:t>不合逻辑</a:t>
            </a:r>
            <a:endParaRPr lang="zh-CN" altLang="en-US" sz="2400" b="1" i="0">
              <a:ea typeface="楷体" pitchFamily="49" charset="-122"/>
            </a:endParaRPr>
          </a:p>
          <a:p>
            <a:pPr>
              <a:spcBef>
                <a:spcPct val="50000"/>
              </a:spcBef>
            </a:pPr>
            <a:endParaRPr lang="zh-CN" altLang="en-US" sz="2400">
              <a:ea typeface="楷体" pitchFamily="49" charset="-122"/>
            </a:endParaRPr>
          </a:p>
        </p:txBody>
      </p:sp>
      <p:sp>
        <p:nvSpPr>
          <p:cNvPr id="96261" name="Text Box 6"/>
          <p:cNvSpPr txBox="1">
            <a:spLocks noChangeArrowheads="1"/>
          </p:cNvSpPr>
          <p:nvPr/>
        </p:nvSpPr>
        <p:spPr bwMode="auto">
          <a:xfrm>
            <a:off x="5867400" y="188913"/>
            <a:ext cx="2952750"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ea typeface="仿宋" pitchFamily="49" charset="-122"/>
              </a:rPr>
              <a:t>       语言文字运用</a:t>
            </a:r>
            <a:endParaRPr lang="zh-CN" altLang="en-US" sz="2000" b="1" i="0">
              <a:solidFill>
                <a:srgbClr val="FFFF00"/>
              </a:solidFill>
              <a:ea typeface="仿宋" pitchFamily="49"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97281" name="文本框 5122"/>
          <p:cNvSpPr txBox="1">
            <a:spLocks noChangeArrowheads="1"/>
          </p:cNvSpPr>
          <p:nvPr/>
        </p:nvSpPr>
        <p:spPr bwMode="auto">
          <a:xfrm>
            <a:off x="250825" y="1628775"/>
            <a:ext cx="2160588" cy="579438"/>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3200" b="1" i="0">
                <a:latin typeface="楷体" pitchFamily="49" charset="-122"/>
                <a:ea typeface="楷体" pitchFamily="49" charset="-122"/>
              </a:rPr>
              <a:t>语言连贯</a:t>
            </a:r>
            <a:endParaRPr lang="zh-CN" altLang="en-US" sz="3200" b="1" i="0">
              <a:latin typeface="楷体" pitchFamily="49" charset="-122"/>
              <a:ea typeface="楷体" pitchFamily="49" charset="-122"/>
            </a:endParaRPr>
          </a:p>
        </p:txBody>
      </p:sp>
      <p:sp>
        <p:nvSpPr>
          <p:cNvPr id="97282" name="Rectangle 8"/>
          <p:cNvSpPr>
            <a:spLocks noChangeArrowheads="1"/>
          </p:cNvSpPr>
          <p:nvPr/>
        </p:nvSpPr>
        <p:spPr bwMode="auto">
          <a:xfrm>
            <a:off x="2555875" y="1125538"/>
            <a:ext cx="1871663" cy="1373187"/>
          </a:xfrm>
          <a:prstGeom prst="rect">
            <a:avLst/>
          </a:prstGeom>
          <a:noFill/>
          <a:ln w="9525">
            <a:noFill/>
            <a:miter lim="800000"/>
          </a:ln>
        </p:spPr>
        <p:txBody>
          <a:bodyPr>
            <a:spAutoFit/>
          </a:bodyPr>
          <a:lstStyle/>
          <a:p>
            <a:r>
              <a:rPr lang="zh-CN" altLang="en-US" sz="2800" b="1" i="0">
                <a:solidFill>
                  <a:srgbClr val="000099"/>
                </a:solidFill>
                <a:ea typeface="楷体" pitchFamily="49" charset="-122"/>
              </a:rPr>
              <a:t>语句复位</a:t>
            </a:r>
            <a:endParaRPr lang="en-US" altLang="zh-CN" sz="2800" b="1" i="0">
              <a:solidFill>
                <a:srgbClr val="000099"/>
              </a:solidFill>
              <a:ea typeface="楷体" pitchFamily="49" charset="-122"/>
            </a:endParaRPr>
          </a:p>
          <a:p>
            <a:r>
              <a:rPr lang="zh-CN" altLang="en-US" sz="2800" b="1" i="0">
                <a:solidFill>
                  <a:srgbClr val="000099"/>
                </a:solidFill>
                <a:ea typeface="楷体" pitchFamily="49" charset="-122"/>
              </a:rPr>
              <a:t>语句排序</a:t>
            </a:r>
            <a:endParaRPr lang="en-US" altLang="zh-CN" sz="2800" b="1" i="0">
              <a:solidFill>
                <a:srgbClr val="000099"/>
              </a:solidFill>
              <a:ea typeface="楷体" pitchFamily="49" charset="-122"/>
            </a:endParaRPr>
          </a:p>
          <a:p>
            <a:r>
              <a:rPr lang="zh-CN" altLang="en-US" sz="2800" b="1" i="0">
                <a:solidFill>
                  <a:srgbClr val="000099"/>
                </a:solidFill>
                <a:ea typeface="楷体" pitchFamily="49" charset="-122"/>
              </a:rPr>
              <a:t>语句补空</a:t>
            </a:r>
            <a:endParaRPr lang="zh-CN" altLang="en-US" sz="2800" b="1" i="0">
              <a:solidFill>
                <a:srgbClr val="000099"/>
              </a:solidFill>
              <a:ea typeface="楷体" pitchFamily="49" charset="-122"/>
            </a:endParaRPr>
          </a:p>
        </p:txBody>
      </p:sp>
      <p:sp>
        <p:nvSpPr>
          <p:cNvPr id="97283" name="AutoShape 9"/>
          <p:cNvSpPr/>
          <p:nvPr/>
        </p:nvSpPr>
        <p:spPr bwMode="auto">
          <a:xfrm>
            <a:off x="2268538" y="1341438"/>
            <a:ext cx="215900" cy="1150937"/>
          </a:xfrm>
          <a:prstGeom prst="leftBrace">
            <a:avLst>
              <a:gd name="adj1" fmla="val 44424"/>
              <a:gd name="adj2" fmla="val 50000"/>
            </a:avLst>
          </a:prstGeom>
          <a:noFill/>
          <a:ln w="9525">
            <a:solidFill>
              <a:schemeClr val="tx1"/>
            </a:solidFill>
            <a:round/>
          </a:ln>
        </p:spPr>
        <p:txBody>
          <a:bodyPr wrap="none" anchor="ctr"/>
          <a:lstStyle/>
          <a:p>
            <a:endParaRPr lang="zh-CN" altLang="en-US" sz="2400">
              <a:ea typeface="华文细黑"/>
              <a:cs typeface="华文细黑"/>
            </a:endParaRPr>
          </a:p>
        </p:txBody>
      </p:sp>
      <p:sp>
        <p:nvSpPr>
          <p:cNvPr id="82954" name="文本框 6149"/>
          <p:cNvSpPr txBox="1">
            <a:spLocks noChangeArrowheads="1"/>
          </p:cNvSpPr>
          <p:nvPr/>
        </p:nvSpPr>
        <p:spPr bwMode="auto">
          <a:xfrm>
            <a:off x="323850" y="4221163"/>
            <a:ext cx="8526463" cy="1919287"/>
          </a:xfrm>
          <a:prstGeom prst="rect">
            <a:avLst/>
          </a:prstGeom>
          <a:noFill/>
          <a:ln w="9525">
            <a:noFill/>
            <a:miter lim="800000"/>
          </a:ln>
        </p:spPr>
        <p:txBody>
          <a:bodyPr>
            <a:spAutoFit/>
          </a:bodyPr>
          <a:lstStyle/>
          <a:p>
            <a:pPr>
              <a:spcBef>
                <a:spcPct val="50000"/>
              </a:spcBef>
              <a:buFont typeface="Arial" panose="020B0604020202020204" pitchFamily="34" charset="0"/>
              <a:buNone/>
            </a:pPr>
            <a:r>
              <a:rPr lang="en-US" altLang="zh-CN" sz="3600" b="1" i="0" dirty="0">
                <a:latin typeface="楷体_GB2312" panose="02010609030101010101" pitchFamily="49" charset="-122"/>
                <a:ea typeface="楷体_GB2312" panose="02010609030101010101" pitchFamily="49" charset="-122"/>
              </a:rPr>
              <a:t>  </a:t>
            </a:r>
            <a:r>
              <a:rPr lang="zh-CN" altLang="en-US" sz="2400" b="1" i="0" dirty="0">
                <a:latin typeface="楷体" pitchFamily="49" charset="-122"/>
                <a:ea typeface="楷体" pitchFamily="49" charset="-122"/>
              </a:rPr>
              <a:t>从时间顺序、空间顺序和逻辑顺序等方面去分析和思考，力求做到在思想内容方面事理通达，在表达形式方面文理顺畅。</a:t>
            </a:r>
            <a:endParaRPr lang="zh-CN" altLang="en-US" sz="2400" b="1" i="0" dirty="0">
              <a:latin typeface="楷体" pitchFamily="49" charset="-122"/>
              <a:ea typeface="楷体" pitchFamily="49" charset="-122"/>
            </a:endParaRPr>
          </a:p>
          <a:p>
            <a:pPr>
              <a:spcBef>
                <a:spcPct val="50000"/>
              </a:spcBef>
              <a:buFont typeface="Arial" panose="020B0604020202020204" pitchFamily="34" charset="0"/>
              <a:buNone/>
            </a:pPr>
            <a:r>
              <a:rPr lang="zh-CN" altLang="en-US" sz="2400" b="1" i="0" dirty="0">
                <a:latin typeface="楷体" pitchFamily="49" charset="-122"/>
                <a:ea typeface="楷体" pitchFamily="49" charset="-122"/>
              </a:rPr>
              <a:t>   话题统一、意境协调、前后照应、重点突出、句式一致、音节和谐、合乎逻辑、承启恰当。</a:t>
            </a:r>
            <a:r>
              <a:rPr lang="zh-CN" altLang="en-US" sz="2400" b="1" dirty="0">
                <a:latin typeface="楷体" pitchFamily="49" charset="-122"/>
                <a:ea typeface="楷体" pitchFamily="49" charset="-122"/>
              </a:rPr>
              <a:t> </a:t>
            </a:r>
            <a:r>
              <a:rPr lang="zh-CN" altLang="en-US" sz="2400" b="1" i="0" dirty="0">
                <a:latin typeface="楷体" pitchFamily="49" charset="-122"/>
                <a:ea typeface="楷体" pitchFamily="49" charset="-122"/>
              </a:rPr>
              <a:t> </a:t>
            </a:r>
            <a:endParaRPr lang="zh-CN" altLang="en-US" sz="2400" b="1" i="0" dirty="0">
              <a:latin typeface="楷体" pitchFamily="49" charset="-122"/>
              <a:ea typeface="楷体" pitchFamily="49" charset="-122"/>
            </a:endParaRPr>
          </a:p>
        </p:txBody>
      </p:sp>
      <p:sp>
        <p:nvSpPr>
          <p:cNvPr id="97285" name="Text Box 11"/>
          <p:cNvSpPr txBox="1">
            <a:spLocks noChangeArrowheads="1"/>
          </p:cNvSpPr>
          <p:nvPr/>
        </p:nvSpPr>
        <p:spPr bwMode="auto">
          <a:xfrm>
            <a:off x="2627313" y="2997200"/>
            <a:ext cx="3744912" cy="457200"/>
          </a:xfrm>
          <a:prstGeom prst="rect">
            <a:avLst/>
          </a:prstGeom>
          <a:noFill/>
          <a:ln w="9525">
            <a:noFill/>
            <a:miter lim="800000"/>
          </a:ln>
        </p:spPr>
        <p:txBody>
          <a:bodyPr>
            <a:spAutoFit/>
          </a:bodyPr>
          <a:lstStyle/>
          <a:p>
            <a:pPr>
              <a:spcBef>
                <a:spcPct val="50000"/>
              </a:spcBef>
            </a:pPr>
            <a:r>
              <a:rPr lang="zh-CN" altLang="en-US" sz="2400" b="1" i="0">
                <a:solidFill>
                  <a:schemeClr val="accent1"/>
                </a:solidFill>
                <a:latin typeface="楷体" pitchFamily="49" charset="-122"/>
                <a:ea typeface="楷体" pitchFamily="49" charset="-122"/>
              </a:rPr>
              <a:t>瞻前顾后    上串下联</a:t>
            </a:r>
            <a:endParaRPr lang="zh-CN" altLang="en-US" sz="2400" b="1" i="0">
              <a:solidFill>
                <a:schemeClr val="accent1"/>
              </a:solidFill>
              <a:latin typeface="楷体" pitchFamily="49" charset="-122"/>
              <a:ea typeface="楷体" pitchFamily="49" charset="-122"/>
            </a:endParaRPr>
          </a:p>
        </p:txBody>
      </p:sp>
      <p:sp>
        <p:nvSpPr>
          <p:cNvPr id="97286" name="AutoShape 12"/>
          <p:cNvSpPr>
            <a:spLocks noChangeArrowheads="1"/>
          </p:cNvSpPr>
          <p:nvPr/>
        </p:nvSpPr>
        <p:spPr bwMode="auto">
          <a:xfrm>
            <a:off x="4140200" y="3500438"/>
            <a:ext cx="287338" cy="720725"/>
          </a:xfrm>
          <a:prstGeom prst="downArrow">
            <a:avLst>
              <a:gd name="adj1" fmla="val 50000"/>
              <a:gd name="adj2" fmla="val 62707"/>
            </a:avLst>
          </a:prstGeom>
          <a:solidFill>
            <a:schemeClr val="tx1"/>
          </a:solidFill>
          <a:ln w="9525">
            <a:solidFill>
              <a:schemeClr val="tx1"/>
            </a:solidFill>
            <a:miter lim="800000"/>
          </a:ln>
        </p:spPr>
        <p:txBody>
          <a:bodyPr vert="eaVert" wrap="none" anchor="ctr"/>
          <a:lstStyle/>
          <a:p>
            <a:endParaRPr lang="zh-CN" altLang="en-US" sz="2400">
              <a:ea typeface="华文细黑"/>
              <a:cs typeface="华文细黑"/>
            </a:endParaRPr>
          </a:p>
        </p:txBody>
      </p:sp>
      <p:sp>
        <p:nvSpPr>
          <p:cNvPr id="97287" name="Text Box 13"/>
          <p:cNvSpPr txBox="1">
            <a:spLocks noChangeArrowheads="1"/>
          </p:cNvSpPr>
          <p:nvPr/>
        </p:nvSpPr>
        <p:spPr bwMode="auto">
          <a:xfrm>
            <a:off x="5867400" y="188913"/>
            <a:ext cx="2952750"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ea typeface="仿宋" pitchFamily="49" charset="-122"/>
              </a:rPr>
              <a:t>       语言文字运用</a:t>
            </a:r>
            <a:endParaRPr lang="zh-CN" altLang="en-US" sz="2000" b="1" i="0">
              <a:solidFill>
                <a:srgbClr val="FFFF00"/>
              </a:solidFill>
              <a:ea typeface="仿宋" pitchFamily="49"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98305" name="Text Box 4"/>
          <p:cNvSpPr txBox="1">
            <a:spLocks noChangeArrowheads="1"/>
          </p:cNvSpPr>
          <p:nvPr/>
        </p:nvSpPr>
        <p:spPr bwMode="auto">
          <a:xfrm>
            <a:off x="250825" y="1484313"/>
            <a:ext cx="2735263" cy="519112"/>
          </a:xfrm>
          <a:prstGeom prst="rect">
            <a:avLst/>
          </a:prstGeom>
          <a:noFill/>
          <a:ln w="9525">
            <a:noFill/>
            <a:miter lim="800000"/>
          </a:ln>
        </p:spPr>
        <p:txBody>
          <a:bodyPr>
            <a:spAutoFit/>
          </a:bodyPr>
          <a:lstStyle/>
          <a:p>
            <a:pPr eaLnBrk="0" hangingPunct="0">
              <a:spcBef>
                <a:spcPct val="20000"/>
              </a:spcBef>
              <a:buClr>
                <a:schemeClr val="accent1"/>
              </a:buClr>
              <a:buFont typeface="Wingdings" panose="05000000000000000000" pitchFamily="2" charset="2"/>
              <a:buNone/>
            </a:pPr>
            <a:r>
              <a:rPr lang="zh-CN" altLang="en-US" sz="2800" b="1" i="0">
                <a:ea typeface="楷体" pitchFamily="49" charset="-122"/>
              </a:rPr>
              <a:t>语言得体</a:t>
            </a:r>
            <a:endParaRPr lang="zh-CN" altLang="en-US" sz="2800" b="1">
              <a:ea typeface="楷体" pitchFamily="49" charset="-122"/>
            </a:endParaRPr>
          </a:p>
        </p:txBody>
      </p:sp>
      <p:sp>
        <p:nvSpPr>
          <p:cNvPr id="98306" name="Rectangle 5"/>
          <p:cNvSpPr>
            <a:spLocks noChangeArrowheads="1"/>
          </p:cNvSpPr>
          <p:nvPr/>
        </p:nvSpPr>
        <p:spPr bwMode="auto">
          <a:xfrm>
            <a:off x="2339975" y="908050"/>
            <a:ext cx="4032250" cy="1917700"/>
          </a:xfrm>
          <a:prstGeom prst="rect">
            <a:avLst/>
          </a:prstGeom>
          <a:noFill/>
          <a:ln w="9525">
            <a:noFill/>
            <a:miter lim="800000"/>
          </a:ln>
        </p:spPr>
        <p:txBody>
          <a:bodyPr>
            <a:spAutoFit/>
          </a:bodyPr>
          <a:lstStyle/>
          <a:p>
            <a:r>
              <a:rPr kumimoji="1" lang="zh-CN" altLang="en-US" sz="2400" b="1" i="0">
                <a:solidFill>
                  <a:srgbClr val="000099"/>
                </a:solidFill>
                <a:latin typeface="楷体" pitchFamily="49" charset="-122"/>
                <a:ea typeface="楷体" pitchFamily="49" charset="-122"/>
              </a:rPr>
              <a:t>判断选择</a:t>
            </a:r>
            <a:endParaRPr kumimoji="1" lang="zh-CN" altLang="en-US" sz="2400" b="1" i="0">
              <a:solidFill>
                <a:srgbClr val="000099"/>
              </a:solidFill>
              <a:latin typeface="楷体" pitchFamily="49" charset="-122"/>
              <a:ea typeface="楷体" pitchFamily="49" charset="-122"/>
            </a:endParaRPr>
          </a:p>
          <a:p>
            <a:r>
              <a:rPr kumimoji="1" lang="zh-CN" altLang="en-US" sz="2400" b="1" i="0">
                <a:solidFill>
                  <a:srgbClr val="000099"/>
                </a:solidFill>
                <a:latin typeface="楷体" pitchFamily="49" charset="-122"/>
                <a:ea typeface="楷体" pitchFamily="49" charset="-122"/>
              </a:rPr>
              <a:t>判断并修改　</a:t>
            </a:r>
            <a:endParaRPr kumimoji="1" lang="zh-CN" altLang="en-US" sz="2400" b="1" i="0">
              <a:solidFill>
                <a:srgbClr val="000099"/>
              </a:solidFill>
              <a:latin typeface="楷体" pitchFamily="49" charset="-122"/>
              <a:ea typeface="楷体" pitchFamily="49" charset="-122"/>
            </a:endParaRPr>
          </a:p>
          <a:p>
            <a:r>
              <a:rPr kumimoji="1" lang="zh-CN" altLang="en-US" sz="2400" b="1" i="0">
                <a:solidFill>
                  <a:srgbClr val="000099"/>
                </a:solidFill>
                <a:latin typeface="楷体" pitchFamily="49" charset="-122"/>
                <a:ea typeface="楷体" pitchFamily="49" charset="-122"/>
              </a:rPr>
              <a:t>转述</a:t>
            </a:r>
            <a:endParaRPr kumimoji="1" lang="zh-CN" altLang="en-US" sz="2400" b="1" i="0">
              <a:solidFill>
                <a:srgbClr val="000099"/>
              </a:solidFill>
              <a:latin typeface="楷体" pitchFamily="49" charset="-122"/>
              <a:ea typeface="楷体" pitchFamily="49" charset="-122"/>
            </a:endParaRPr>
          </a:p>
          <a:p>
            <a:r>
              <a:rPr kumimoji="1" lang="zh-CN" altLang="en-US" sz="2400" b="1" i="0">
                <a:solidFill>
                  <a:srgbClr val="000099"/>
                </a:solidFill>
                <a:latin typeface="楷体" pitchFamily="49" charset="-122"/>
                <a:ea typeface="楷体" pitchFamily="49" charset="-122"/>
              </a:rPr>
              <a:t>情境对话与设置</a:t>
            </a:r>
            <a:endParaRPr kumimoji="1" lang="zh-CN" altLang="en-US" sz="2400" b="1" i="0">
              <a:solidFill>
                <a:srgbClr val="000099"/>
              </a:solidFill>
              <a:latin typeface="楷体" pitchFamily="49" charset="-122"/>
              <a:ea typeface="楷体" pitchFamily="49" charset="-122"/>
            </a:endParaRPr>
          </a:p>
          <a:p>
            <a:r>
              <a:rPr kumimoji="1" lang="zh-CN" altLang="en-US" sz="2400" b="1" i="0">
                <a:solidFill>
                  <a:srgbClr val="000099"/>
                </a:solidFill>
                <a:latin typeface="楷体" pitchFamily="49" charset="-122"/>
                <a:ea typeface="楷体" pitchFamily="49" charset="-122"/>
              </a:rPr>
              <a:t>应用文写作（请柬、通知等）</a:t>
            </a:r>
            <a:endParaRPr kumimoji="1" lang="zh-CN" altLang="en-US" sz="2400" b="1" i="0">
              <a:solidFill>
                <a:srgbClr val="000099"/>
              </a:solidFill>
              <a:latin typeface="楷体" pitchFamily="49" charset="-122"/>
              <a:ea typeface="楷体" pitchFamily="49" charset="-122"/>
            </a:endParaRPr>
          </a:p>
        </p:txBody>
      </p:sp>
      <p:sp>
        <p:nvSpPr>
          <p:cNvPr id="98307" name="AutoShape 6"/>
          <p:cNvSpPr/>
          <p:nvPr/>
        </p:nvSpPr>
        <p:spPr bwMode="auto">
          <a:xfrm>
            <a:off x="1908175" y="1125538"/>
            <a:ext cx="215900" cy="1511300"/>
          </a:xfrm>
          <a:prstGeom prst="leftBrace">
            <a:avLst>
              <a:gd name="adj1" fmla="val 58333"/>
              <a:gd name="adj2" fmla="val 50000"/>
            </a:avLst>
          </a:prstGeom>
          <a:noFill/>
          <a:ln w="9525">
            <a:solidFill>
              <a:schemeClr val="tx1"/>
            </a:solidFill>
            <a:round/>
          </a:ln>
        </p:spPr>
        <p:txBody>
          <a:bodyPr wrap="none" anchor="ctr"/>
          <a:lstStyle/>
          <a:p>
            <a:endParaRPr lang="zh-CN" altLang="en-US" sz="2400">
              <a:ea typeface="华文细黑"/>
              <a:cs typeface="华文细黑"/>
            </a:endParaRPr>
          </a:p>
        </p:txBody>
      </p:sp>
      <p:sp>
        <p:nvSpPr>
          <p:cNvPr id="98308" name="Rectangle 7"/>
          <p:cNvSpPr>
            <a:spLocks noChangeArrowheads="1"/>
          </p:cNvSpPr>
          <p:nvPr/>
        </p:nvSpPr>
        <p:spPr bwMode="auto">
          <a:xfrm>
            <a:off x="107950" y="3141663"/>
            <a:ext cx="8526463" cy="2282825"/>
          </a:xfrm>
          <a:prstGeom prst="rect">
            <a:avLst/>
          </a:prstGeom>
          <a:noFill/>
          <a:ln w="9525">
            <a:noFill/>
            <a:miter lim="800000"/>
          </a:ln>
        </p:spPr>
        <p:txBody>
          <a:bodyPr>
            <a:spAutoFit/>
          </a:bodyPr>
          <a:lstStyle/>
          <a:p>
            <a:r>
              <a:rPr lang="zh-CN" altLang="en-US" sz="2400" b="1" i="0">
                <a:latin typeface="楷体" pitchFamily="49" charset="-122"/>
                <a:ea typeface="楷体" pitchFamily="49" charset="-122"/>
              </a:rPr>
              <a:t>一是符合语境（大语境，即外部语境）要求；</a:t>
            </a:r>
            <a:r>
              <a:rPr lang="en-US" altLang="zh-CN" sz="2400" b="1" i="0">
                <a:latin typeface="楷体" pitchFamily="49" charset="-122"/>
                <a:ea typeface="楷体" pitchFamily="49" charset="-122"/>
              </a:rPr>
              <a:t>                                                                    </a:t>
            </a:r>
            <a:endParaRPr lang="en-US" altLang="zh-CN" sz="2400" b="1" i="0">
              <a:latin typeface="楷体" pitchFamily="49" charset="-122"/>
              <a:ea typeface="楷体" pitchFamily="49" charset="-122"/>
            </a:endParaRPr>
          </a:p>
          <a:p>
            <a:r>
              <a:rPr lang="en-US" altLang="zh-CN" sz="2400" b="1" i="0">
                <a:latin typeface="楷体" pitchFamily="49" charset="-122"/>
                <a:ea typeface="楷体" pitchFamily="49" charset="-122"/>
              </a:rPr>
              <a:t>                               </a:t>
            </a:r>
            <a:r>
              <a:rPr kumimoji="1" lang="en-US" altLang="zh-CN" sz="2400" b="1" i="0">
                <a:solidFill>
                  <a:schemeClr val="accent1"/>
                </a:solidFill>
                <a:latin typeface="楷体" pitchFamily="49" charset="-122"/>
                <a:ea typeface="楷体" pitchFamily="49" charset="-122"/>
              </a:rPr>
              <a:t>(</a:t>
            </a:r>
            <a:r>
              <a:rPr kumimoji="1" lang="zh-CN" altLang="en-US" sz="2400" b="1" i="0">
                <a:solidFill>
                  <a:schemeClr val="accent1"/>
                </a:solidFill>
                <a:latin typeface="楷体" pitchFamily="49" charset="-122"/>
                <a:ea typeface="楷体" pitchFamily="49" charset="-122"/>
              </a:rPr>
              <a:t>对象、场合、目的等</a:t>
            </a:r>
            <a:r>
              <a:rPr kumimoji="1" lang="en-US" altLang="zh-CN" sz="2400" b="1" i="0">
                <a:solidFill>
                  <a:schemeClr val="accent1"/>
                </a:solidFill>
                <a:latin typeface="楷体" pitchFamily="49" charset="-122"/>
                <a:ea typeface="楷体" pitchFamily="49" charset="-122"/>
              </a:rPr>
              <a:t>)</a:t>
            </a:r>
            <a:endParaRPr kumimoji="1" lang="en-US" altLang="zh-CN" sz="2400" b="1" i="0">
              <a:solidFill>
                <a:schemeClr val="accent1"/>
              </a:solidFill>
              <a:latin typeface="楷体" pitchFamily="49" charset="-122"/>
              <a:ea typeface="楷体" pitchFamily="49" charset="-122"/>
            </a:endParaRPr>
          </a:p>
          <a:p>
            <a:endParaRPr kumimoji="1" lang="zh-CN" altLang="en-US" sz="2400" b="1" i="0">
              <a:solidFill>
                <a:schemeClr val="accent1"/>
              </a:solidFill>
              <a:latin typeface="楷体" pitchFamily="49" charset="-122"/>
              <a:ea typeface="楷体" pitchFamily="49" charset="-122"/>
            </a:endParaRPr>
          </a:p>
          <a:p>
            <a:r>
              <a:rPr lang="zh-CN" altLang="en-US" sz="2400" b="1" i="0">
                <a:latin typeface="楷体" pitchFamily="49" charset="-122"/>
                <a:ea typeface="楷体" pitchFamily="49" charset="-122"/>
              </a:rPr>
              <a:t>二是符合语体要求。 </a:t>
            </a:r>
            <a:endParaRPr lang="zh-CN" altLang="en-US" sz="2400" b="1" i="0">
              <a:latin typeface="楷体" pitchFamily="49" charset="-122"/>
              <a:ea typeface="楷体" pitchFamily="49" charset="-122"/>
            </a:endParaRPr>
          </a:p>
          <a:p>
            <a:r>
              <a:rPr lang="zh-CN" altLang="en-US" sz="2400" b="1" i="0">
                <a:latin typeface="楷体" pitchFamily="49" charset="-122"/>
                <a:ea typeface="楷体" pitchFamily="49" charset="-122"/>
              </a:rPr>
              <a:t>            </a:t>
            </a:r>
            <a:r>
              <a:rPr lang="en-US" altLang="zh-CN" sz="2400" b="1" i="0">
                <a:solidFill>
                  <a:schemeClr val="accent1"/>
                </a:solidFill>
                <a:latin typeface="楷体" pitchFamily="49" charset="-122"/>
                <a:ea typeface="楷体" pitchFamily="49" charset="-122"/>
              </a:rPr>
              <a:t>(</a:t>
            </a:r>
            <a:r>
              <a:rPr kumimoji="1" lang="zh-CN" altLang="en-US" sz="2400" b="1" i="0">
                <a:solidFill>
                  <a:schemeClr val="accent1"/>
                </a:solidFill>
                <a:latin typeface="楷体" pitchFamily="49" charset="-122"/>
                <a:ea typeface="楷体" pitchFamily="49" charset="-122"/>
              </a:rPr>
              <a:t>口头语体、书面语体）</a:t>
            </a:r>
            <a:endParaRPr kumimoji="1" lang="zh-CN" altLang="en-US" sz="2400" b="1" i="0">
              <a:solidFill>
                <a:schemeClr val="accent1"/>
              </a:solidFill>
              <a:latin typeface="楷体" pitchFamily="49" charset="-122"/>
              <a:ea typeface="楷体" pitchFamily="49" charset="-122"/>
            </a:endParaRPr>
          </a:p>
          <a:p>
            <a:endParaRPr kumimoji="1" lang="zh-CN" altLang="en-US" sz="2400" b="1" i="0">
              <a:solidFill>
                <a:schemeClr val="accent1"/>
              </a:solidFill>
              <a:latin typeface="楷体" pitchFamily="49" charset="-122"/>
              <a:ea typeface="楷体" pitchFamily="49" charset="-122"/>
            </a:endParaRPr>
          </a:p>
        </p:txBody>
      </p:sp>
      <p:sp>
        <p:nvSpPr>
          <p:cNvPr id="98309" name="Text Box 8"/>
          <p:cNvSpPr txBox="1">
            <a:spLocks noChangeArrowheads="1"/>
          </p:cNvSpPr>
          <p:nvPr/>
        </p:nvSpPr>
        <p:spPr bwMode="auto">
          <a:xfrm>
            <a:off x="5867400" y="188913"/>
            <a:ext cx="2952750"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ea typeface="仿宋" pitchFamily="49" charset="-122"/>
              </a:rPr>
              <a:t>        语言文字运用</a:t>
            </a:r>
            <a:endParaRPr lang="zh-CN" altLang="en-US" sz="2000" b="1" i="0">
              <a:solidFill>
                <a:srgbClr val="FFFF00"/>
              </a:solidFill>
              <a:ea typeface="仿宋" pitchFamily="49" charset="-122"/>
            </a:endParaRPr>
          </a:p>
        </p:txBody>
      </p:sp>
      <p:sp>
        <p:nvSpPr>
          <p:cNvPr id="80905" name="Text Box 5"/>
          <p:cNvSpPr txBox="1">
            <a:spLocks noChangeArrowheads="1"/>
          </p:cNvSpPr>
          <p:nvPr/>
        </p:nvSpPr>
        <p:spPr bwMode="auto">
          <a:xfrm>
            <a:off x="250825" y="5229225"/>
            <a:ext cx="8424863" cy="822325"/>
          </a:xfrm>
          <a:prstGeom prst="rect">
            <a:avLst/>
          </a:prstGeom>
          <a:noFill/>
          <a:ln w="9525">
            <a:noFill/>
            <a:miter lim="800000"/>
          </a:ln>
        </p:spPr>
        <p:txBody>
          <a:bodyPr>
            <a:spAutoFit/>
          </a:bodyPr>
          <a:lstStyle/>
          <a:p>
            <a:pPr>
              <a:spcBef>
                <a:spcPct val="50000"/>
              </a:spcBef>
            </a:pPr>
            <a:r>
              <a:rPr lang="zh-CN" altLang="en-US" sz="2400" b="1" i="0" dirty="0">
                <a:ea typeface="楷体" pitchFamily="49" charset="-122"/>
              </a:rPr>
              <a:t>     看准对象，掌握分寸；分清场合，巧妙用语；明确目的，有的放矢；注重语体，符合要求；注意遣词、谦敬得当</a:t>
            </a:r>
            <a:endParaRPr lang="zh-CN" altLang="en-US" sz="2400" b="1" i="0" dirty="0">
              <a:ea typeface="楷体" pitchFamily="49"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2"/>
          <p:cNvSpPr>
            <a:spLocks noGrp="1"/>
          </p:cNvSpPr>
          <p:nvPr>
            <p:ph sz="quarter" idx="13"/>
          </p:nvPr>
        </p:nvSpPr>
        <p:spPr/>
        <p:txBody>
          <a:bodyPr/>
          <a:lstStyle/>
          <a:p>
            <a:pPr>
              <a:buFont typeface="Wingdings" panose="05000000000000000000" pitchFamily="2" charset="2"/>
              <a:buNone/>
            </a:pPr>
            <a:r>
              <a:rPr lang="zh-CN" altLang="en-US" sz="2400" b="1" smtClean="0"/>
              <a:t>①</a:t>
            </a:r>
            <a:r>
              <a:rPr lang="zh-CN" altLang="en-US" sz="2800" b="1" smtClean="0">
                <a:solidFill>
                  <a:srgbClr val="000000"/>
                </a:solidFill>
                <a:latin typeface="楷体" pitchFamily="49" charset="-122"/>
                <a:ea typeface="楷体" pitchFamily="49" charset="-122"/>
              </a:rPr>
              <a:t>接触新题型，要镇定不乱，万变不离其宗，透过形式表层，把握考题的本质要求。</a:t>
            </a:r>
            <a:endParaRPr lang="zh-CN" altLang="en-US" sz="2800" b="1" smtClean="0">
              <a:solidFill>
                <a:srgbClr val="000000"/>
              </a:solidFill>
              <a:latin typeface="楷体" pitchFamily="49" charset="-122"/>
              <a:ea typeface="楷体" pitchFamily="49" charset="-122"/>
            </a:endParaRPr>
          </a:p>
          <a:p>
            <a:pPr>
              <a:buFont typeface="Wingdings" panose="05000000000000000000" pitchFamily="2" charset="2"/>
              <a:buNone/>
            </a:pPr>
            <a:r>
              <a:rPr lang="zh-CN" altLang="en-US" sz="2400" b="1" smtClean="0"/>
              <a:t>②</a:t>
            </a:r>
            <a:r>
              <a:rPr lang="zh-CN" altLang="en-US" sz="2800" b="1" smtClean="0">
                <a:solidFill>
                  <a:srgbClr val="000000"/>
                </a:solidFill>
                <a:latin typeface="楷体" pitchFamily="49" charset="-122"/>
                <a:ea typeface="楷体" pitchFamily="49" charset="-122"/>
              </a:rPr>
              <a:t>加强审题，采集题干信息，揣摩命题意图，明确答案指向。</a:t>
            </a:r>
            <a:endParaRPr lang="zh-CN" altLang="en-US" sz="2800" b="1" smtClean="0">
              <a:solidFill>
                <a:srgbClr val="000000"/>
              </a:solidFill>
              <a:latin typeface="楷体" pitchFamily="49" charset="-122"/>
              <a:ea typeface="楷体" pitchFamily="49" charset="-122"/>
            </a:endParaRPr>
          </a:p>
          <a:p>
            <a:pPr>
              <a:buFont typeface="Wingdings" panose="05000000000000000000" pitchFamily="2" charset="2"/>
              <a:buNone/>
            </a:pPr>
            <a:r>
              <a:rPr lang="zh-CN" altLang="en-US" sz="2400" b="1" smtClean="0"/>
              <a:t>③</a:t>
            </a:r>
            <a:r>
              <a:rPr lang="zh-CN" altLang="en-US" sz="2800" b="1" smtClean="0">
                <a:solidFill>
                  <a:srgbClr val="000000"/>
                </a:solidFill>
                <a:latin typeface="楷体" pitchFamily="49" charset="-122"/>
                <a:ea typeface="楷体" pitchFamily="49" charset="-122"/>
              </a:rPr>
              <a:t>表述准确规范，通顺连贯，切忌语病。</a:t>
            </a:r>
            <a:endParaRPr lang="zh-CN" altLang="en-US" sz="2800" b="1" smtClean="0">
              <a:solidFill>
                <a:srgbClr val="000000"/>
              </a:solidFill>
              <a:latin typeface="楷体" pitchFamily="49" charset="-122"/>
              <a:ea typeface="楷体" pitchFamily="49" charset="-122"/>
            </a:endParaRPr>
          </a:p>
        </p:txBody>
      </p:sp>
      <p:sp>
        <p:nvSpPr>
          <p:cNvPr id="99330" name="Text Box 3"/>
          <p:cNvSpPr txBox="1">
            <a:spLocks noChangeArrowheads="1"/>
          </p:cNvSpPr>
          <p:nvPr/>
        </p:nvSpPr>
        <p:spPr bwMode="auto">
          <a:xfrm>
            <a:off x="2916238" y="836613"/>
            <a:ext cx="3024187" cy="641350"/>
          </a:xfrm>
          <a:prstGeom prst="rect">
            <a:avLst/>
          </a:prstGeom>
          <a:noFill/>
          <a:ln w="9525">
            <a:noFill/>
            <a:miter lim="800000"/>
          </a:ln>
        </p:spPr>
        <p:txBody>
          <a:bodyPr>
            <a:spAutoFit/>
          </a:bodyPr>
          <a:lstStyle/>
          <a:p>
            <a:pPr>
              <a:spcBef>
                <a:spcPct val="50000"/>
              </a:spcBef>
            </a:pPr>
            <a:r>
              <a:rPr lang="zh-CN" altLang="en-US" sz="3600" b="1" i="0">
                <a:solidFill>
                  <a:schemeClr val="accent1"/>
                </a:solidFill>
                <a:ea typeface="仿宋" pitchFamily="49" charset="-122"/>
              </a:rPr>
              <a:t>新题型的出现</a:t>
            </a:r>
            <a:endParaRPr lang="zh-CN" altLang="en-US" sz="3600" b="1" i="0">
              <a:solidFill>
                <a:schemeClr val="accent1"/>
              </a:solidFill>
              <a:ea typeface="仿宋" pitchFamily="49" charset="-122"/>
            </a:endParaRPr>
          </a:p>
        </p:txBody>
      </p:sp>
      <p:sp>
        <p:nvSpPr>
          <p:cNvPr id="99331" name="Text Box 4"/>
          <p:cNvSpPr txBox="1">
            <a:spLocks noChangeArrowheads="1"/>
          </p:cNvSpPr>
          <p:nvPr/>
        </p:nvSpPr>
        <p:spPr bwMode="auto">
          <a:xfrm>
            <a:off x="5867400" y="188913"/>
            <a:ext cx="2952750"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ea typeface="仿宋" pitchFamily="49" charset="-122"/>
              </a:rPr>
              <a:t>        语言文字运用</a:t>
            </a:r>
            <a:endParaRPr lang="zh-CN" altLang="en-US" sz="2000" b="1" i="0">
              <a:solidFill>
                <a:srgbClr val="FFFF00"/>
              </a:solidFill>
              <a:ea typeface="仿宋" pitchFamily="49" charset="-122"/>
            </a:endParaRPr>
          </a:p>
        </p:txBody>
      </p:sp>
      <p:sp>
        <p:nvSpPr>
          <p:cNvPr id="99332" name="Text Box 5"/>
          <p:cNvSpPr txBox="1">
            <a:spLocks noChangeArrowheads="1"/>
          </p:cNvSpPr>
          <p:nvPr/>
        </p:nvSpPr>
        <p:spPr bwMode="auto">
          <a:xfrm>
            <a:off x="684213" y="4076700"/>
            <a:ext cx="7345362" cy="2587625"/>
          </a:xfrm>
          <a:prstGeom prst="rect">
            <a:avLst/>
          </a:prstGeom>
          <a:noFill/>
          <a:ln w="9525">
            <a:noFill/>
            <a:miter lim="800000"/>
          </a:ln>
        </p:spPr>
        <p:txBody>
          <a:bodyPr>
            <a:spAutoFit/>
          </a:bodyPr>
          <a:lstStyle/>
          <a:p>
            <a:r>
              <a:rPr lang="zh-CN" altLang="en-US" sz="3200" b="1" i="0">
                <a:ea typeface="楷体" pitchFamily="49" charset="-122"/>
              </a:rPr>
              <a:t>应对策略：</a:t>
            </a:r>
            <a:endParaRPr lang="zh-CN" altLang="en-US" sz="3200" b="1" i="0">
              <a:ea typeface="楷体" pitchFamily="49" charset="-122"/>
            </a:endParaRPr>
          </a:p>
          <a:p>
            <a:r>
              <a:rPr lang="zh-CN" altLang="en-US" sz="2400" b="1" i="0">
                <a:ea typeface="楷体" pitchFamily="49" charset="-122"/>
              </a:rPr>
              <a:t>        </a:t>
            </a:r>
            <a:r>
              <a:rPr lang="zh-CN" altLang="en-US" sz="2400" b="1" i="0">
                <a:solidFill>
                  <a:srgbClr val="000099"/>
                </a:solidFill>
                <a:ea typeface="楷体" pitchFamily="49" charset="-122"/>
              </a:rPr>
              <a:t>成语、语病、语言表达连贯、得体、衔接、扩写、补写、情境回答、填虚词、修改文稿、图文转换</a:t>
            </a:r>
            <a:r>
              <a:rPr lang="en-US" altLang="zh-CN" sz="2400" b="1" i="0">
                <a:solidFill>
                  <a:srgbClr val="000099"/>
                </a:solidFill>
                <a:latin typeface="楷体" pitchFamily="49" charset="-122"/>
                <a:ea typeface="楷体" pitchFamily="49" charset="-122"/>
              </a:rPr>
              <a:t>……</a:t>
            </a:r>
            <a:endParaRPr lang="en-US" altLang="zh-CN" sz="2400" b="1" i="0">
              <a:solidFill>
                <a:srgbClr val="000099"/>
              </a:solidFill>
              <a:ea typeface="楷体" pitchFamily="49" charset="-122"/>
            </a:endParaRPr>
          </a:p>
          <a:p>
            <a:r>
              <a:rPr lang="zh-CN" altLang="en-US" sz="2400" b="1" i="0">
                <a:solidFill>
                  <a:srgbClr val="000099"/>
                </a:solidFill>
                <a:ea typeface="楷体" pitchFamily="49" charset="-122"/>
              </a:rPr>
              <a:t>      </a:t>
            </a:r>
            <a:endParaRPr lang="zh-CN" altLang="en-US" sz="2400" b="1" i="0">
              <a:solidFill>
                <a:srgbClr val="000099"/>
              </a:solidFill>
              <a:ea typeface="楷体" pitchFamily="49" charset="-122"/>
            </a:endParaRPr>
          </a:p>
          <a:p>
            <a:pPr algn="ctr"/>
            <a:r>
              <a:rPr lang="zh-CN" altLang="en-US" sz="2400" b="1" i="0">
                <a:ea typeface="楷体" pitchFamily="49" charset="-122"/>
              </a:rPr>
              <a:t>        </a:t>
            </a:r>
            <a:r>
              <a:rPr lang="zh-CN" altLang="en-US" sz="2400" b="1" i="0">
                <a:solidFill>
                  <a:schemeClr val="accent1"/>
                </a:solidFill>
                <a:ea typeface="楷体" pitchFamily="49" charset="-122"/>
              </a:rPr>
              <a:t>平时训练全方位覆盖，不留死点</a:t>
            </a:r>
            <a:endParaRPr lang="zh-CN" altLang="en-US" sz="2400" b="1" i="0">
              <a:solidFill>
                <a:schemeClr val="accent1"/>
              </a:solidFill>
              <a:ea typeface="楷体" pitchFamily="49" charset="-122"/>
            </a:endParaRPr>
          </a:p>
          <a:p>
            <a:pPr>
              <a:spcBef>
                <a:spcPct val="50000"/>
              </a:spcBef>
            </a:pPr>
            <a:endParaRPr lang="zh-CN" altLang="en-US" sz="2400" b="1" i="0">
              <a:solidFill>
                <a:schemeClr val="accent1"/>
              </a:solidFill>
              <a:ea typeface="楷体" pitchFamily="49"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100353" name="Text Box 5"/>
          <p:cNvSpPr txBox="1">
            <a:spLocks noChangeArrowheads="1"/>
          </p:cNvSpPr>
          <p:nvPr/>
        </p:nvSpPr>
        <p:spPr bwMode="auto">
          <a:xfrm>
            <a:off x="468313" y="1052513"/>
            <a:ext cx="7343775" cy="5386387"/>
          </a:xfrm>
          <a:prstGeom prst="rect">
            <a:avLst/>
          </a:prstGeom>
          <a:noFill/>
          <a:ln w="9525">
            <a:noFill/>
            <a:miter lim="800000"/>
          </a:ln>
        </p:spPr>
        <p:txBody>
          <a:bodyPr>
            <a:spAutoFit/>
          </a:bodyPr>
          <a:lstStyle/>
          <a:p>
            <a:pPr>
              <a:spcBef>
                <a:spcPct val="50000"/>
              </a:spcBef>
            </a:pPr>
            <a:r>
              <a:rPr lang="zh-CN" altLang="en-US" sz="2400" b="1" i="0">
                <a:solidFill>
                  <a:schemeClr val="accent1"/>
                </a:solidFill>
                <a:latin typeface="楷体" pitchFamily="49" charset="-122"/>
                <a:ea typeface="楷体" pitchFamily="49" charset="-122"/>
              </a:rPr>
              <a:t>为什么选择题做不好？</a:t>
            </a:r>
            <a:endParaRPr lang="zh-CN" altLang="en-US" sz="2400" b="1" i="0">
              <a:solidFill>
                <a:schemeClr val="accent1"/>
              </a:solidFill>
              <a:latin typeface="楷体" pitchFamily="49" charset="-122"/>
              <a:ea typeface="楷体" pitchFamily="49" charset="-122"/>
            </a:endParaRPr>
          </a:p>
          <a:p>
            <a:pPr>
              <a:spcBef>
                <a:spcPct val="50000"/>
              </a:spcBef>
            </a:pPr>
            <a:r>
              <a:rPr lang="en-US" altLang="zh-CN" sz="2400" b="1" i="0">
                <a:solidFill>
                  <a:schemeClr val="accent1"/>
                </a:solidFill>
                <a:latin typeface="楷体" pitchFamily="49" charset="-122"/>
                <a:ea typeface="楷体" pitchFamily="49" charset="-122"/>
              </a:rPr>
              <a:t>                       ——“</a:t>
            </a:r>
            <a:r>
              <a:rPr lang="zh-CN" altLang="en-US" sz="2400" b="1" i="0">
                <a:solidFill>
                  <a:schemeClr val="accent1"/>
                </a:solidFill>
                <a:latin typeface="楷体" pitchFamily="49" charset="-122"/>
                <a:ea typeface="楷体" pitchFamily="49" charset="-122"/>
              </a:rPr>
              <a:t>抓大顾小”</a:t>
            </a:r>
            <a:endParaRPr lang="zh-CN" altLang="en-US" sz="2400" b="1" i="0">
              <a:solidFill>
                <a:schemeClr val="accent1"/>
              </a:solidFill>
              <a:latin typeface="楷体" pitchFamily="49" charset="-122"/>
              <a:ea typeface="楷体" pitchFamily="49" charset="-122"/>
            </a:endParaRPr>
          </a:p>
          <a:p>
            <a:pPr>
              <a:spcBef>
                <a:spcPct val="50000"/>
              </a:spcBef>
            </a:pPr>
            <a:r>
              <a:rPr lang="zh-CN" altLang="en-US" sz="2400" b="1" i="0">
                <a:solidFill>
                  <a:srgbClr val="000099"/>
                </a:solidFill>
                <a:latin typeface="楷体" pitchFamily="49" charset="-122"/>
                <a:ea typeface="楷体" pitchFamily="49" charset="-122"/>
              </a:rPr>
              <a:t>大：选项内在的逻辑推理</a:t>
            </a:r>
            <a:endParaRPr lang="zh-CN" altLang="en-US" sz="2400" b="1" i="0">
              <a:solidFill>
                <a:srgbClr val="000099"/>
              </a:solidFill>
              <a:latin typeface="楷体" pitchFamily="49" charset="-122"/>
              <a:ea typeface="楷体" pitchFamily="49" charset="-122"/>
            </a:endParaRPr>
          </a:p>
          <a:p>
            <a:pPr>
              <a:spcBef>
                <a:spcPct val="50000"/>
              </a:spcBef>
            </a:pPr>
            <a:r>
              <a:rPr lang="zh-CN" altLang="en-US" sz="2400" b="1" i="0">
                <a:solidFill>
                  <a:srgbClr val="000099"/>
                </a:solidFill>
                <a:latin typeface="楷体" pitchFamily="49" charset="-122"/>
                <a:ea typeface="楷体" pitchFamily="49" charset="-122"/>
              </a:rPr>
              <a:t>小：选项里部分词语的表述</a:t>
            </a:r>
            <a:endParaRPr lang="zh-CN" altLang="en-US" sz="2400" b="1" i="0">
              <a:solidFill>
                <a:srgbClr val="000099"/>
              </a:solidFill>
              <a:latin typeface="楷体" pitchFamily="49" charset="-122"/>
              <a:ea typeface="楷体" pitchFamily="49" charset="-122"/>
            </a:endParaRPr>
          </a:p>
          <a:p>
            <a:pPr>
              <a:spcBef>
                <a:spcPct val="50000"/>
              </a:spcBef>
            </a:pPr>
            <a:endParaRPr lang="zh-CN" altLang="en-US" sz="2400" b="1" i="0">
              <a:solidFill>
                <a:srgbClr val="000099"/>
              </a:solidFill>
              <a:latin typeface="楷体" pitchFamily="49" charset="-122"/>
              <a:ea typeface="楷体" pitchFamily="49" charset="-122"/>
            </a:endParaRPr>
          </a:p>
          <a:p>
            <a:pPr>
              <a:spcBef>
                <a:spcPct val="50000"/>
              </a:spcBef>
            </a:pPr>
            <a:r>
              <a:rPr lang="zh-CN" altLang="en-US" sz="2400" b="1" i="0">
                <a:solidFill>
                  <a:schemeClr val="accent1"/>
                </a:solidFill>
                <a:latin typeface="楷体" pitchFamily="49" charset="-122"/>
                <a:ea typeface="楷体" pitchFamily="49" charset="-122"/>
              </a:rPr>
              <a:t>为什么主观题做不好？</a:t>
            </a:r>
            <a:endParaRPr lang="zh-CN" altLang="en-US" sz="2400" b="1" i="0">
              <a:solidFill>
                <a:schemeClr val="accent1"/>
              </a:solidFill>
              <a:latin typeface="楷体" pitchFamily="49" charset="-122"/>
              <a:ea typeface="楷体" pitchFamily="49" charset="-122"/>
            </a:endParaRPr>
          </a:p>
          <a:p>
            <a:pPr>
              <a:spcBef>
                <a:spcPct val="50000"/>
              </a:spcBef>
            </a:pPr>
            <a:r>
              <a:rPr lang="zh-CN" altLang="en-US" sz="2400" b="1" i="0">
                <a:solidFill>
                  <a:schemeClr val="accent1"/>
                </a:solidFill>
                <a:latin typeface="楷体" pitchFamily="49" charset="-122"/>
                <a:ea typeface="楷体" pitchFamily="49" charset="-122"/>
              </a:rPr>
              <a:t>                       </a:t>
            </a:r>
            <a:r>
              <a:rPr lang="en-US" altLang="zh-CN" sz="2400" b="1" i="0">
                <a:solidFill>
                  <a:schemeClr val="accent1"/>
                </a:solidFill>
                <a:latin typeface="楷体" pitchFamily="49" charset="-122"/>
                <a:ea typeface="楷体" pitchFamily="49" charset="-122"/>
              </a:rPr>
              <a:t>——“</a:t>
            </a:r>
            <a:r>
              <a:rPr lang="zh-CN" altLang="en-US" sz="2400" b="1" i="0">
                <a:solidFill>
                  <a:schemeClr val="accent1"/>
                </a:solidFill>
                <a:latin typeface="楷体" pitchFamily="49" charset="-122"/>
                <a:ea typeface="楷体" pitchFamily="49" charset="-122"/>
              </a:rPr>
              <a:t>既宽又窄”</a:t>
            </a:r>
            <a:endParaRPr lang="zh-CN" altLang="en-US" sz="2400" b="1" i="0">
              <a:solidFill>
                <a:schemeClr val="accent1"/>
              </a:solidFill>
              <a:latin typeface="楷体" pitchFamily="49" charset="-122"/>
              <a:ea typeface="楷体" pitchFamily="49" charset="-122"/>
            </a:endParaRPr>
          </a:p>
          <a:p>
            <a:pPr>
              <a:spcBef>
                <a:spcPct val="50000"/>
              </a:spcBef>
            </a:pPr>
            <a:r>
              <a:rPr lang="zh-CN" altLang="en-US" sz="2400" b="1" i="0">
                <a:solidFill>
                  <a:srgbClr val="000099"/>
                </a:solidFill>
                <a:latin typeface="楷体" pitchFamily="49" charset="-122"/>
                <a:ea typeface="楷体" pitchFamily="49" charset="-122"/>
              </a:rPr>
              <a:t>宽：对文本的深入理解（思维）</a:t>
            </a:r>
            <a:endParaRPr lang="zh-CN" altLang="en-US" sz="2400" b="1" i="0">
              <a:solidFill>
                <a:srgbClr val="000099"/>
              </a:solidFill>
              <a:latin typeface="楷体" pitchFamily="49" charset="-122"/>
              <a:ea typeface="楷体" pitchFamily="49" charset="-122"/>
            </a:endParaRPr>
          </a:p>
          <a:p>
            <a:pPr>
              <a:spcBef>
                <a:spcPct val="50000"/>
              </a:spcBef>
            </a:pPr>
            <a:r>
              <a:rPr lang="zh-CN" altLang="en-US" sz="2400" b="1" i="0">
                <a:solidFill>
                  <a:srgbClr val="000099"/>
                </a:solidFill>
                <a:latin typeface="楷体" pitchFamily="49" charset="-122"/>
                <a:ea typeface="楷体" pitchFamily="49" charset="-122"/>
              </a:rPr>
              <a:t>窄：答题规范明确（技巧）</a:t>
            </a:r>
            <a:endParaRPr lang="zh-CN" altLang="en-US" sz="2400" b="1" i="0">
              <a:solidFill>
                <a:srgbClr val="000099"/>
              </a:solidFill>
              <a:latin typeface="楷体" pitchFamily="49" charset="-122"/>
              <a:ea typeface="楷体" pitchFamily="49" charset="-122"/>
            </a:endParaRPr>
          </a:p>
          <a:p>
            <a:pPr>
              <a:spcBef>
                <a:spcPct val="50000"/>
              </a:spcBef>
            </a:pPr>
            <a:r>
              <a:rPr lang="zh-CN" altLang="en-US" sz="2400" b="1" i="0">
                <a:latin typeface="楷体" pitchFamily="49" charset="-122"/>
                <a:ea typeface="楷体" pitchFamily="49" charset="-122"/>
              </a:rPr>
              <a:t>        </a:t>
            </a:r>
            <a:endParaRPr lang="zh-CN" altLang="en-US" sz="2400" b="1" i="0">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pic>
        <p:nvPicPr>
          <p:cNvPr id="101378" name="Picture 5" descr="微信图片_20170709092318"/>
          <p:cNvPicPr>
            <a:picLocks noChangeAspect="1" noChangeArrowheads="1"/>
          </p:cNvPicPr>
          <p:nvPr/>
        </p:nvPicPr>
        <p:blipFill>
          <a:blip r:embed="rId1"/>
          <a:srcRect/>
          <a:stretch>
            <a:fillRect/>
          </a:stretch>
        </p:blipFill>
        <p:spPr bwMode="auto">
          <a:xfrm>
            <a:off x="0" y="760413"/>
            <a:ext cx="4573588" cy="6097587"/>
          </a:xfrm>
          <a:prstGeom prst="rect">
            <a:avLst/>
          </a:prstGeom>
          <a:noFill/>
          <a:ln w="9525">
            <a:noFill/>
            <a:miter lim="800000"/>
            <a:headEnd/>
            <a:tailEnd/>
          </a:ln>
        </p:spPr>
      </p:pic>
      <p:sp>
        <p:nvSpPr>
          <p:cNvPr id="101379" name="Text Box 6"/>
          <p:cNvSpPr txBox="1">
            <a:spLocks noChangeArrowheads="1"/>
          </p:cNvSpPr>
          <p:nvPr/>
        </p:nvSpPr>
        <p:spPr bwMode="auto">
          <a:xfrm>
            <a:off x="4932363" y="1989138"/>
            <a:ext cx="3600450" cy="2647950"/>
          </a:xfrm>
          <a:prstGeom prst="rect">
            <a:avLst/>
          </a:prstGeom>
          <a:noFill/>
          <a:ln w="9525">
            <a:noFill/>
            <a:miter lim="800000"/>
          </a:ln>
        </p:spPr>
        <p:txBody>
          <a:bodyPr>
            <a:spAutoFit/>
          </a:bodyPr>
          <a:lstStyle/>
          <a:p>
            <a:pPr>
              <a:spcBef>
                <a:spcPct val="50000"/>
              </a:spcBef>
            </a:pPr>
            <a:r>
              <a:rPr lang="zh-CN" altLang="en-US" sz="2400" b="1" i="0">
                <a:solidFill>
                  <a:srgbClr val="000099"/>
                </a:solidFill>
                <a:ea typeface="楷体" pitchFamily="49" charset="-122"/>
              </a:rPr>
              <a:t>       每次练习考试后，除了基础的知识落实外，最重要的是修正思维。结合老师的评讲，让学生自己思考自己的做题思维到底哪出错了，然后改正、积累、提升！</a:t>
            </a:r>
            <a:endParaRPr lang="zh-CN" altLang="en-US" sz="2400" b="1" i="0">
              <a:solidFill>
                <a:srgbClr val="000099"/>
              </a:solidFill>
              <a:ea typeface="楷体" pitchFamily="49" charset="-122"/>
            </a:endParaRPr>
          </a:p>
        </p:txBody>
      </p:sp>
      <p:sp>
        <p:nvSpPr>
          <p:cNvPr id="4" name="Text Box 5"/>
          <p:cNvSpPr txBox="1">
            <a:spLocks noChangeArrowheads="1"/>
          </p:cNvSpPr>
          <p:nvPr/>
        </p:nvSpPr>
        <p:spPr bwMode="auto">
          <a:xfrm>
            <a:off x="4643438" y="981075"/>
            <a:ext cx="3960812" cy="519113"/>
          </a:xfrm>
          <a:prstGeom prst="rect">
            <a:avLst/>
          </a:prstGeom>
          <a:noFill/>
          <a:ln w="9525">
            <a:noFill/>
            <a:miter lim="800000"/>
          </a:ln>
        </p:spPr>
        <p:txBody>
          <a:bodyPr>
            <a:spAutoFit/>
          </a:bodyPr>
          <a:lstStyle/>
          <a:p>
            <a:pPr>
              <a:spcBef>
                <a:spcPct val="50000"/>
              </a:spcBef>
            </a:pPr>
            <a:r>
              <a:rPr lang="zh-CN" altLang="en-US" sz="2400" b="1" i="0" dirty="0">
                <a:solidFill>
                  <a:schemeClr val="accent1"/>
                </a:solidFill>
                <a:ea typeface="楷体" pitchFamily="49" charset="-122"/>
              </a:rPr>
              <a:t>   </a:t>
            </a:r>
            <a:r>
              <a:rPr lang="zh-CN" altLang="en-US" sz="2800" b="1" i="0" dirty="0" smtClean="0">
                <a:solidFill>
                  <a:schemeClr val="accent1"/>
                </a:solidFill>
                <a:ea typeface="仿宋" pitchFamily="49" charset="-122"/>
              </a:rPr>
              <a:t>学生答题思维的提升</a:t>
            </a:r>
            <a:endParaRPr lang="zh-CN" altLang="en-US" sz="2800" b="1" i="0" dirty="0">
              <a:solidFill>
                <a:schemeClr val="accent1"/>
              </a:solidFill>
              <a:ea typeface="仿宋" pitchFamily="49" charset="-122"/>
            </a:endParaRPr>
          </a:p>
        </p:txBody>
      </p:sp>
      <p:sp>
        <p:nvSpPr>
          <p:cNvPr id="5" name="五角星 4">
            <a:hlinkClick r:id="rId2" action="ppaction://hlinkfile"/>
          </p:cNvPr>
          <p:cNvSpPr/>
          <p:nvPr/>
        </p:nvSpPr>
        <p:spPr bwMode="auto">
          <a:xfrm>
            <a:off x="8001024" y="5572140"/>
            <a:ext cx="357190" cy="428628"/>
          </a:xfrm>
          <a:prstGeom prst="star5">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102401" name="Text Box 4"/>
          <p:cNvSpPr txBox="1">
            <a:spLocks noChangeArrowheads="1"/>
          </p:cNvSpPr>
          <p:nvPr/>
        </p:nvSpPr>
        <p:spPr bwMode="auto">
          <a:xfrm>
            <a:off x="5508625" y="1196975"/>
            <a:ext cx="2735263" cy="457200"/>
          </a:xfrm>
          <a:prstGeom prst="rect">
            <a:avLst/>
          </a:prstGeom>
          <a:noFill/>
          <a:ln w="9525">
            <a:noFill/>
            <a:miter lim="800000"/>
          </a:ln>
        </p:spPr>
        <p:txBody>
          <a:bodyPr>
            <a:spAutoFit/>
          </a:bodyPr>
          <a:lstStyle/>
          <a:p>
            <a:pPr>
              <a:spcBef>
                <a:spcPct val="50000"/>
              </a:spcBef>
            </a:pPr>
            <a:endParaRPr lang="zh-CN" altLang="en-US" sz="2400">
              <a:ea typeface="华文细黑"/>
              <a:cs typeface="华文细黑"/>
            </a:endParaRPr>
          </a:p>
        </p:txBody>
      </p:sp>
      <p:sp>
        <p:nvSpPr>
          <p:cNvPr id="102402" name="Text Box 5"/>
          <p:cNvSpPr txBox="1">
            <a:spLocks noChangeArrowheads="1"/>
          </p:cNvSpPr>
          <p:nvPr/>
        </p:nvSpPr>
        <p:spPr bwMode="auto">
          <a:xfrm>
            <a:off x="4643438" y="981075"/>
            <a:ext cx="3960812" cy="519113"/>
          </a:xfrm>
          <a:prstGeom prst="rect">
            <a:avLst/>
          </a:prstGeom>
          <a:noFill/>
          <a:ln w="9525">
            <a:noFill/>
            <a:miter lim="800000"/>
          </a:ln>
        </p:spPr>
        <p:txBody>
          <a:bodyPr>
            <a:spAutoFit/>
          </a:bodyPr>
          <a:lstStyle/>
          <a:p>
            <a:pPr>
              <a:spcBef>
                <a:spcPct val="50000"/>
              </a:spcBef>
            </a:pPr>
            <a:r>
              <a:rPr lang="zh-CN" altLang="en-US" sz="2400" b="1" i="0" dirty="0">
                <a:solidFill>
                  <a:schemeClr val="accent1"/>
                </a:solidFill>
                <a:ea typeface="楷体" pitchFamily="49" charset="-122"/>
              </a:rPr>
              <a:t>   </a:t>
            </a:r>
            <a:r>
              <a:rPr lang="zh-CN" altLang="en-US" sz="2800" b="1" i="0" dirty="0">
                <a:solidFill>
                  <a:schemeClr val="accent1"/>
                </a:solidFill>
                <a:ea typeface="仿宋" pitchFamily="49" charset="-122"/>
              </a:rPr>
              <a:t>学生答题技巧的规范</a:t>
            </a:r>
            <a:endParaRPr lang="zh-CN" altLang="en-US" sz="2800" b="1" i="0" dirty="0">
              <a:solidFill>
                <a:schemeClr val="accent1"/>
              </a:solidFill>
              <a:ea typeface="仿宋" pitchFamily="49" charset="-122"/>
            </a:endParaRPr>
          </a:p>
        </p:txBody>
      </p:sp>
      <p:pic>
        <p:nvPicPr>
          <p:cNvPr id="102403" name="Picture 8"/>
          <p:cNvPicPr>
            <a:picLocks noChangeAspect="1" noChangeArrowheads="1"/>
          </p:cNvPicPr>
          <p:nvPr/>
        </p:nvPicPr>
        <p:blipFill>
          <a:blip r:embed="rId1"/>
          <a:srcRect/>
          <a:stretch>
            <a:fillRect/>
          </a:stretch>
        </p:blipFill>
        <p:spPr bwMode="auto">
          <a:xfrm>
            <a:off x="0" y="765175"/>
            <a:ext cx="4643438" cy="6092825"/>
          </a:xfrm>
          <a:prstGeom prst="rect">
            <a:avLst/>
          </a:prstGeom>
          <a:noFill/>
          <a:ln w="9525">
            <a:noFill/>
            <a:miter lim="800000"/>
            <a:headEnd/>
            <a:tailEnd/>
          </a:ln>
        </p:spPr>
      </p:pic>
      <p:sp>
        <p:nvSpPr>
          <p:cNvPr id="102404" name="Text Box 5"/>
          <p:cNvSpPr txBox="1">
            <a:spLocks noChangeArrowheads="1"/>
          </p:cNvSpPr>
          <p:nvPr/>
        </p:nvSpPr>
        <p:spPr bwMode="auto">
          <a:xfrm>
            <a:off x="5292725" y="2420938"/>
            <a:ext cx="2951163" cy="457200"/>
          </a:xfrm>
          <a:prstGeom prst="rect">
            <a:avLst/>
          </a:prstGeom>
          <a:noFill/>
          <a:ln w="9525">
            <a:noFill/>
            <a:miter lim="800000"/>
          </a:ln>
        </p:spPr>
        <p:txBody>
          <a:bodyPr>
            <a:spAutoFit/>
          </a:bodyPr>
          <a:lstStyle/>
          <a:p>
            <a:pPr>
              <a:spcBef>
                <a:spcPct val="50000"/>
              </a:spcBef>
            </a:pPr>
            <a:endParaRPr lang="zh-CN" altLang="en-US" sz="2400">
              <a:ea typeface="华文细黑"/>
              <a:cs typeface="华文细黑"/>
            </a:endParaRPr>
          </a:p>
        </p:txBody>
      </p:sp>
      <p:sp>
        <p:nvSpPr>
          <p:cNvPr id="102405" name="Text Box 6"/>
          <p:cNvSpPr txBox="1">
            <a:spLocks noChangeArrowheads="1"/>
          </p:cNvSpPr>
          <p:nvPr/>
        </p:nvSpPr>
        <p:spPr bwMode="auto">
          <a:xfrm>
            <a:off x="5148263" y="2349500"/>
            <a:ext cx="3311525" cy="822325"/>
          </a:xfrm>
          <a:prstGeom prst="rect">
            <a:avLst/>
          </a:prstGeom>
          <a:noFill/>
          <a:ln w="9525">
            <a:noFill/>
            <a:miter lim="800000"/>
          </a:ln>
        </p:spPr>
        <p:txBody>
          <a:bodyPr>
            <a:spAutoFit/>
          </a:bodyPr>
          <a:lstStyle/>
          <a:p>
            <a:pPr>
              <a:spcBef>
                <a:spcPct val="50000"/>
              </a:spcBef>
            </a:pPr>
            <a:r>
              <a:rPr lang="zh-CN" altLang="en-US" sz="2400" b="1" i="0">
                <a:solidFill>
                  <a:srgbClr val="000099"/>
                </a:solidFill>
                <a:ea typeface="楷体" pitchFamily="49" charset="-122"/>
              </a:rPr>
              <a:t>     分类整理、背诵各种题型的答题技巧</a:t>
            </a:r>
            <a:endParaRPr lang="zh-CN" altLang="en-US" sz="2400" b="1" i="0">
              <a:solidFill>
                <a:srgbClr val="000099"/>
              </a:solidFill>
              <a:ea typeface="楷体" pitchFamily="49" charset="-122"/>
            </a:endParaRPr>
          </a:p>
        </p:txBody>
      </p:sp>
      <p:sp>
        <p:nvSpPr>
          <p:cNvPr id="7" name="五角星 6">
            <a:hlinkClick r:id="rId2" action="ppaction://hlinkfile"/>
          </p:cNvPr>
          <p:cNvSpPr/>
          <p:nvPr/>
        </p:nvSpPr>
        <p:spPr bwMode="auto">
          <a:xfrm>
            <a:off x="8001024" y="5572140"/>
            <a:ext cx="357190" cy="428628"/>
          </a:xfrm>
          <a:prstGeom prst="star5">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103425" name="Text Box 4"/>
          <p:cNvSpPr txBox="1">
            <a:spLocks noChangeArrowheads="1"/>
          </p:cNvSpPr>
          <p:nvPr/>
        </p:nvSpPr>
        <p:spPr bwMode="auto">
          <a:xfrm>
            <a:off x="755650" y="1052513"/>
            <a:ext cx="6913563" cy="641350"/>
          </a:xfrm>
          <a:prstGeom prst="rect">
            <a:avLst/>
          </a:prstGeom>
          <a:noFill/>
          <a:ln w="9525">
            <a:noFill/>
            <a:miter lim="800000"/>
          </a:ln>
        </p:spPr>
        <p:txBody>
          <a:bodyPr>
            <a:spAutoFit/>
          </a:bodyPr>
          <a:lstStyle/>
          <a:p>
            <a:pPr algn="ctr">
              <a:spcBef>
                <a:spcPct val="50000"/>
              </a:spcBef>
            </a:pPr>
            <a:r>
              <a:rPr lang="zh-CN" altLang="en-US" sz="3600" b="1" i="0">
                <a:solidFill>
                  <a:schemeClr val="accent1"/>
                </a:solidFill>
                <a:ea typeface="仿宋" pitchFamily="49" charset="-122"/>
              </a:rPr>
              <a:t>阅读与写作</a:t>
            </a:r>
            <a:endParaRPr lang="zh-CN" altLang="en-US" sz="3600" b="1" i="0">
              <a:solidFill>
                <a:schemeClr val="accent1"/>
              </a:solidFill>
              <a:ea typeface="仿宋" pitchFamily="49" charset="-122"/>
            </a:endParaRPr>
          </a:p>
        </p:txBody>
      </p:sp>
      <p:sp>
        <p:nvSpPr>
          <p:cNvPr id="103426" name="Rectangle 5"/>
          <p:cNvSpPr>
            <a:spLocks noGrp="1" noChangeArrowheads="1"/>
          </p:cNvSpPr>
          <p:nvPr>
            <p:custDataLst>
              <p:tags r:id="rId1"/>
            </p:custDataLst>
          </p:nvPr>
        </p:nvSpPr>
        <p:spPr bwMode="auto">
          <a:xfrm>
            <a:off x="2195513" y="1989138"/>
            <a:ext cx="5256212" cy="3600450"/>
          </a:xfrm>
          <a:prstGeom prst="rect">
            <a:avLst/>
          </a:prstGeom>
          <a:noFill/>
          <a:ln w="9525">
            <a:noFill/>
            <a:miter lim="800000"/>
          </a:ln>
        </p:spPr>
        <p:txBody>
          <a:bodyPr/>
          <a:lstStyle/>
          <a:p>
            <a:pPr marL="342900" indent="-342900">
              <a:lnSpc>
                <a:spcPct val="130000"/>
              </a:lnSpc>
              <a:spcBef>
                <a:spcPct val="20000"/>
              </a:spcBef>
              <a:buFont typeface="Arial" panose="020B0604020202020204" pitchFamily="34" charset="0"/>
              <a:buNone/>
            </a:pPr>
            <a:r>
              <a:rPr lang="zh-CN" altLang="en-US" sz="3600" b="1" i="0">
                <a:latin typeface="楷体" pitchFamily="49" charset="-122"/>
                <a:ea typeface="楷体" pitchFamily="49" charset="-122"/>
                <a:sym typeface="Arial" panose="020B0604020202020204" pitchFamily="34" charset="0"/>
              </a:rPr>
              <a:t>以读启思，视野开阔</a:t>
            </a:r>
            <a:endParaRPr lang="zh-CN" altLang="en-US" sz="3600" b="1" i="0">
              <a:latin typeface="楷体" pitchFamily="49" charset="-122"/>
              <a:ea typeface="楷体" pitchFamily="49" charset="-122"/>
              <a:sym typeface="Arial" panose="020B0604020202020204" pitchFamily="34" charset="0"/>
            </a:endParaRPr>
          </a:p>
          <a:p>
            <a:pPr marL="342900" indent="-342900">
              <a:lnSpc>
                <a:spcPct val="130000"/>
              </a:lnSpc>
              <a:spcBef>
                <a:spcPct val="20000"/>
              </a:spcBef>
              <a:buFont typeface="Arial" panose="020B0604020202020204" pitchFamily="34" charset="0"/>
              <a:buNone/>
            </a:pPr>
            <a:r>
              <a:rPr lang="zh-CN" altLang="en-US" sz="3600" b="1" i="0">
                <a:latin typeface="楷体" pitchFamily="49" charset="-122"/>
                <a:ea typeface="楷体" pitchFamily="49" charset="-122"/>
                <a:sym typeface="Arial" panose="020B0604020202020204" pitchFamily="34" charset="0"/>
              </a:rPr>
              <a:t>以读促写，读后即写</a:t>
            </a:r>
            <a:endParaRPr lang="zh-CN" altLang="en-US" sz="3600" b="1" i="0">
              <a:latin typeface="楷体" pitchFamily="49" charset="-122"/>
              <a:ea typeface="楷体" pitchFamily="49" charset="-122"/>
              <a:sym typeface="Arial" panose="020B0604020202020204" pitchFamily="34" charset="0"/>
            </a:endParaRPr>
          </a:p>
          <a:p>
            <a:pPr marL="342900" indent="-342900">
              <a:lnSpc>
                <a:spcPct val="130000"/>
              </a:lnSpc>
              <a:spcBef>
                <a:spcPct val="20000"/>
              </a:spcBef>
              <a:buFont typeface="Arial" panose="020B0604020202020204" pitchFamily="34" charset="0"/>
              <a:buNone/>
            </a:pPr>
            <a:r>
              <a:rPr lang="zh-CN" altLang="en-US" sz="3600" b="1" i="0">
                <a:latin typeface="楷体" pitchFamily="49" charset="-122"/>
                <a:ea typeface="楷体" pitchFamily="49" charset="-122"/>
                <a:sym typeface="Arial" panose="020B0604020202020204" pitchFamily="34" charset="0"/>
              </a:rPr>
              <a:t>以写带读，深刻领悟</a:t>
            </a:r>
            <a:endParaRPr lang="zh-CN" altLang="en-US" sz="3600" b="1" i="0">
              <a:latin typeface="楷体" pitchFamily="49" charset="-122"/>
              <a:ea typeface="楷体" pitchFamily="49" charset="-122"/>
              <a:sym typeface="Arial" panose="020B0604020202020204" pitchFamily="34" charset="0"/>
            </a:endParaRPr>
          </a:p>
          <a:p>
            <a:pPr marL="342900" indent="-342900">
              <a:lnSpc>
                <a:spcPct val="130000"/>
              </a:lnSpc>
              <a:spcBef>
                <a:spcPct val="20000"/>
              </a:spcBef>
              <a:buFont typeface="Arial" panose="020B0604020202020204" pitchFamily="34" charset="0"/>
              <a:buNone/>
            </a:pPr>
            <a:r>
              <a:rPr lang="zh-CN" altLang="en-US" sz="3600" b="1" i="0">
                <a:latin typeface="楷体" pitchFamily="49" charset="-122"/>
                <a:ea typeface="楷体" pitchFamily="49" charset="-122"/>
                <a:sym typeface="Arial" panose="020B0604020202020204" pitchFamily="34" charset="0"/>
              </a:rPr>
              <a:t>读写结合，文章鲜活</a:t>
            </a:r>
            <a:endParaRPr lang="zh-CN" altLang="en-US" sz="3600" b="1" i="0">
              <a:latin typeface="楷体" pitchFamily="49" charset="-122"/>
              <a:ea typeface="楷体" pitchFamily="49" charset="-122"/>
              <a:sym typeface="Arial" panose="020B0604020202020204" pitchFamily="34" charset="0"/>
            </a:endParaRPr>
          </a:p>
        </p:txBody>
      </p:sp>
      <p:sp>
        <p:nvSpPr>
          <p:cNvPr id="103427" name="Text Box 4"/>
          <p:cNvSpPr txBox="1">
            <a:spLocks noChangeArrowheads="1"/>
          </p:cNvSpPr>
          <p:nvPr/>
        </p:nvSpPr>
        <p:spPr bwMode="auto">
          <a:xfrm>
            <a:off x="6516688" y="260350"/>
            <a:ext cx="1943100"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ea typeface="仿宋" pitchFamily="49" charset="-122"/>
              </a:rPr>
              <a:t>阅读与写作</a:t>
            </a:r>
            <a:endParaRPr lang="zh-CN" altLang="en-US" sz="2000" b="1" i="0">
              <a:solidFill>
                <a:srgbClr val="FFFF00"/>
              </a:solidFill>
              <a:ea typeface="仿宋" pitchFamily="49"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104449" name="Text Box 7"/>
          <p:cNvSpPr txBox="1">
            <a:spLocks noChangeArrowheads="1"/>
          </p:cNvSpPr>
          <p:nvPr/>
        </p:nvSpPr>
        <p:spPr bwMode="auto">
          <a:xfrm>
            <a:off x="1258888" y="3500438"/>
            <a:ext cx="5688012" cy="641350"/>
          </a:xfrm>
          <a:prstGeom prst="rect">
            <a:avLst/>
          </a:prstGeom>
          <a:noFill/>
          <a:ln w="9525">
            <a:noFill/>
            <a:miter lim="800000"/>
          </a:ln>
        </p:spPr>
        <p:txBody>
          <a:bodyPr>
            <a:spAutoFit/>
          </a:bodyPr>
          <a:lstStyle/>
          <a:p>
            <a:pPr>
              <a:spcBef>
                <a:spcPct val="50000"/>
              </a:spcBef>
            </a:pPr>
            <a:endParaRPr lang="zh-CN" altLang="zh-CN" sz="3600" i="0">
              <a:ea typeface="黑体" panose="02010600030101010101" pitchFamily="49" charset="-122"/>
            </a:endParaRPr>
          </a:p>
        </p:txBody>
      </p:sp>
      <p:sp>
        <p:nvSpPr>
          <p:cNvPr id="104450" name="Text Box 8"/>
          <p:cNvSpPr txBox="1">
            <a:spLocks noChangeArrowheads="1"/>
          </p:cNvSpPr>
          <p:nvPr/>
        </p:nvSpPr>
        <p:spPr bwMode="auto">
          <a:xfrm>
            <a:off x="539750" y="908050"/>
            <a:ext cx="7345363" cy="641350"/>
          </a:xfrm>
          <a:prstGeom prst="rect">
            <a:avLst/>
          </a:prstGeom>
          <a:noFill/>
          <a:ln w="9525">
            <a:noFill/>
            <a:miter lim="800000"/>
          </a:ln>
        </p:spPr>
        <p:txBody>
          <a:bodyPr>
            <a:spAutoFit/>
          </a:bodyPr>
          <a:lstStyle/>
          <a:p>
            <a:pPr>
              <a:spcBef>
                <a:spcPct val="50000"/>
              </a:spcBef>
            </a:pPr>
            <a:r>
              <a:rPr lang="zh-CN" altLang="en-US" sz="3600" b="1" i="0">
                <a:solidFill>
                  <a:schemeClr val="accent1"/>
                </a:solidFill>
                <a:ea typeface="仿宋" pitchFamily="49" charset="-122"/>
              </a:rPr>
              <a:t>我们的阅读课</a:t>
            </a:r>
            <a:endParaRPr lang="zh-CN" altLang="en-US" sz="3600" b="1" i="0">
              <a:solidFill>
                <a:schemeClr val="accent1"/>
              </a:solidFill>
              <a:ea typeface="仿宋" pitchFamily="49" charset="-122"/>
            </a:endParaRPr>
          </a:p>
        </p:txBody>
      </p:sp>
      <p:sp>
        <p:nvSpPr>
          <p:cNvPr id="104451" name="Text Box 9"/>
          <p:cNvSpPr txBox="1">
            <a:spLocks noChangeArrowheads="1"/>
          </p:cNvSpPr>
          <p:nvPr/>
        </p:nvSpPr>
        <p:spPr bwMode="auto">
          <a:xfrm>
            <a:off x="539750" y="1844675"/>
            <a:ext cx="7848600" cy="3937000"/>
          </a:xfrm>
          <a:prstGeom prst="rect">
            <a:avLst/>
          </a:prstGeom>
          <a:noFill/>
          <a:ln w="9525">
            <a:noFill/>
            <a:miter lim="800000"/>
          </a:ln>
        </p:spPr>
        <p:txBody>
          <a:bodyPr>
            <a:spAutoFit/>
          </a:bodyPr>
          <a:lstStyle/>
          <a:p>
            <a:pPr>
              <a:spcBef>
                <a:spcPct val="50000"/>
              </a:spcBef>
            </a:pPr>
            <a:r>
              <a:rPr lang="zh-CN" altLang="en-US" sz="2800" b="1" i="0">
                <a:solidFill>
                  <a:srgbClr val="000099"/>
                </a:solidFill>
                <a:latin typeface="楷体" pitchFamily="49" charset="-122"/>
                <a:ea typeface="楷体" pitchFamily="49" charset="-122"/>
              </a:rPr>
              <a:t>时间：</a:t>
            </a:r>
            <a:r>
              <a:rPr lang="zh-CN" altLang="en-US" sz="2800" b="1" i="0">
                <a:latin typeface="楷体" pitchFamily="49" charset="-122"/>
                <a:ea typeface="楷体" pitchFamily="49" charset="-122"/>
              </a:rPr>
              <a:t>每周固定一节阅读课</a:t>
            </a:r>
            <a:endParaRPr lang="zh-CN" altLang="en-US" sz="2800" b="1" i="0">
              <a:latin typeface="楷体" pitchFamily="49" charset="-122"/>
              <a:ea typeface="楷体" pitchFamily="49" charset="-122"/>
            </a:endParaRPr>
          </a:p>
          <a:p>
            <a:pPr>
              <a:spcBef>
                <a:spcPct val="50000"/>
              </a:spcBef>
            </a:pPr>
            <a:r>
              <a:rPr lang="zh-CN" altLang="en-US" sz="2800" b="1" i="0">
                <a:solidFill>
                  <a:srgbClr val="000099"/>
                </a:solidFill>
                <a:latin typeface="楷体" pitchFamily="49" charset="-122"/>
                <a:ea typeface="楷体" pitchFamily="49" charset="-122"/>
              </a:rPr>
              <a:t>内容：</a:t>
            </a:r>
            <a:r>
              <a:rPr lang="en-US" altLang="zh-CN" sz="2800" b="1" i="0">
                <a:latin typeface="楷体" pitchFamily="49" charset="-122"/>
                <a:ea typeface="楷体" pitchFamily="49" charset="-122"/>
              </a:rPr>
              <a:t>8k</a:t>
            </a:r>
            <a:r>
              <a:rPr lang="zh-CN" altLang="en-US" sz="2800" b="1" i="0">
                <a:latin typeface="楷体" pitchFamily="49" charset="-122"/>
                <a:ea typeface="楷体" pitchFamily="49" charset="-122"/>
              </a:rPr>
              <a:t>纸三张正反，以“时事评论”为主，</a:t>
            </a:r>
            <a:r>
              <a:rPr lang="zh-CN" altLang="en-US" sz="2800" b="1" i="0">
                <a:latin typeface="楷体" pitchFamily="49" charset="-122"/>
                <a:ea typeface="楷体" pitchFamily="49" charset="-122"/>
                <a:sym typeface="Arial" panose="020B0604020202020204" pitchFamily="34" charset="0"/>
              </a:rPr>
              <a:t>所  选文章涉及政治经济、军事科技、文化体育、社会万象、人生百态等领域。</a:t>
            </a:r>
            <a:endParaRPr lang="zh-CN" altLang="en-US" sz="2800" b="1" i="0">
              <a:latin typeface="楷体" pitchFamily="49" charset="-122"/>
              <a:ea typeface="楷体" pitchFamily="49" charset="-122"/>
            </a:endParaRPr>
          </a:p>
          <a:p>
            <a:pPr>
              <a:spcBef>
                <a:spcPct val="50000"/>
              </a:spcBef>
            </a:pPr>
            <a:r>
              <a:rPr lang="zh-CN" altLang="en-US" sz="2800" b="1" i="0">
                <a:solidFill>
                  <a:srgbClr val="000099"/>
                </a:solidFill>
                <a:latin typeface="楷体" pitchFamily="49" charset="-122"/>
                <a:ea typeface="楷体" pitchFamily="49" charset="-122"/>
              </a:rPr>
              <a:t>理念：</a:t>
            </a:r>
            <a:r>
              <a:rPr lang="zh-CN" altLang="en-US" sz="2800" b="1" i="0">
                <a:latin typeface="楷体" pitchFamily="49" charset="-122"/>
                <a:ea typeface="楷体" pitchFamily="49" charset="-122"/>
              </a:rPr>
              <a:t>国际视野、传统文化、家国情怀、</a:t>
            </a:r>
            <a:endParaRPr lang="zh-CN" altLang="en-US" sz="2800" b="1" i="0">
              <a:latin typeface="楷体" pitchFamily="49" charset="-122"/>
              <a:ea typeface="楷体" pitchFamily="49" charset="-122"/>
            </a:endParaRPr>
          </a:p>
          <a:p>
            <a:r>
              <a:rPr lang="zh-CN" altLang="en-US" sz="2800" b="1" i="0">
                <a:latin typeface="楷体" pitchFamily="49" charset="-122"/>
                <a:ea typeface="楷体" pitchFamily="49" charset="-122"/>
              </a:rPr>
              <a:t>      向内自省、思辨能力、开拓创新</a:t>
            </a:r>
            <a:endParaRPr lang="zh-CN" altLang="en-US" sz="2800" b="1" i="0">
              <a:latin typeface="楷体" pitchFamily="49" charset="-122"/>
              <a:ea typeface="楷体" pitchFamily="49" charset="-122"/>
            </a:endParaRPr>
          </a:p>
          <a:p>
            <a:r>
              <a:rPr lang="zh-CN" altLang="en-US" sz="2800" b="1" i="0">
                <a:solidFill>
                  <a:srgbClr val="000099"/>
                </a:solidFill>
                <a:latin typeface="楷体" pitchFamily="49" charset="-122"/>
                <a:ea typeface="楷体" pitchFamily="49" charset="-122"/>
              </a:rPr>
              <a:t>目的：</a:t>
            </a:r>
            <a:r>
              <a:rPr lang="zh-CN" altLang="en-US" sz="2800" b="1" i="0">
                <a:latin typeface="楷体" pitchFamily="49" charset="-122"/>
                <a:ea typeface="楷体" pitchFamily="49" charset="-122"/>
              </a:rPr>
              <a:t>材料配合作文写作</a:t>
            </a:r>
            <a:endParaRPr lang="zh-CN" altLang="en-US" sz="2800" b="1" i="0">
              <a:latin typeface="楷体" pitchFamily="49" charset="-122"/>
              <a:ea typeface="楷体" pitchFamily="49" charset="-122"/>
            </a:endParaRPr>
          </a:p>
          <a:p>
            <a:endParaRPr lang="zh-CN" altLang="en-US" sz="2800" b="1" i="0">
              <a:latin typeface="楷体" pitchFamily="49" charset="-122"/>
              <a:ea typeface="楷体" pitchFamily="49" charset="-122"/>
            </a:endParaRPr>
          </a:p>
        </p:txBody>
      </p:sp>
      <p:sp>
        <p:nvSpPr>
          <p:cNvPr id="5" name="五角星 4">
            <a:hlinkClick r:id="rId1" action="ppaction://hlinkfile"/>
          </p:cNvPr>
          <p:cNvSpPr/>
          <p:nvPr/>
        </p:nvSpPr>
        <p:spPr bwMode="auto">
          <a:xfrm>
            <a:off x="8001024" y="5572140"/>
            <a:ext cx="357190" cy="428628"/>
          </a:xfrm>
          <a:prstGeom prst="star5">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pic>
        <p:nvPicPr>
          <p:cNvPr id="106497" name="Picture 4"/>
          <p:cNvPicPr>
            <a:picLocks noChangeAspect="1" noChangeArrowheads="1"/>
          </p:cNvPicPr>
          <p:nvPr/>
        </p:nvPicPr>
        <p:blipFill>
          <a:blip r:embed="rId1"/>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pic>
        <p:nvPicPr>
          <p:cNvPr id="64513" name="Picture 4"/>
          <p:cNvPicPr>
            <a:picLocks noChangeAspect="1" noChangeArrowheads="1"/>
          </p:cNvPicPr>
          <p:nvPr/>
        </p:nvPicPr>
        <p:blipFill>
          <a:blip r:embed="rId1"/>
          <a:srcRect/>
          <a:stretch>
            <a:fillRect/>
          </a:stretch>
        </p:blipFill>
        <p:spPr bwMode="auto">
          <a:xfrm>
            <a:off x="2505075" y="0"/>
            <a:ext cx="663892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pic>
        <p:nvPicPr>
          <p:cNvPr id="107521" name="Picture 2"/>
          <p:cNvPicPr>
            <a:picLocks noChangeAspect="1" noChangeArrowheads="1"/>
          </p:cNvPicPr>
          <p:nvPr/>
        </p:nvPicPr>
        <p:blipFill>
          <a:blip r:embed="rId1"/>
          <a:srcRect/>
          <a:stretch>
            <a:fillRect/>
          </a:stretch>
        </p:blipFill>
        <p:spPr bwMode="auto">
          <a:xfrm>
            <a:off x="0" y="1125538"/>
            <a:ext cx="4067175" cy="5111750"/>
          </a:xfrm>
          <a:prstGeom prst="rect">
            <a:avLst/>
          </a:prstGeom>
          <a:noFill/>
          <a:ln w="9525">
            <a:noFill/>
            <a:miter lim="800000"/>
            <a:headEnd/>
            <a:tailEnd/>
          </a:ln>
        </p:spPr>
      </p:pic>
      <p:pic>
        <p:nvPicPr>
          <p:cNvPr id="107522" name="Picture 3"/>
          <p:cNvPicPr>
            <a:picLocks noChangeAspect="1" noChangeArrowheads="1"/>
          </p:cNvPicPr>
          <p:nvPr/>
        </p:nvPicPr>
        <p:blipFill>
          <a:blip r:embed="rId2"/>
          <a:srcRect/>
          <a:stretch>
            <a:fillRect/>
          </a:stretch>
        </p:blipFill>
        <p:spPr bwMode="auto">
          <a:xfrm>
            <a:off x="4211638" y="1125538"/>
            <a:ext cx="4618037" cy="4895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108545" name="Text Box 4"/>
          <p:cNvSpPr txBox="1">
            <a:spLocks noChangeArrowheads="1"/>
          </p:cNvSpPr>
          <p:nvPr/>
        </p:nvSpPr>
        <p:spPr bwMode="auto">
          <a:xfrm>
            <a:off x="684213" y="1196975"/>
            <a:ext cx="3240087" cy="641350"/>
          </a:xfrm>
          <a:prstGeom prst="rect">
            <a:avLst/>
          </a:prstGeom>
          <a:noFill/>
          <a:ln w="9525">
            <a:noFill/>
            <a:miter lim="800000"/>
          </a:ln>
        </p:spPr>
        <p:txBody>
          <a:bodyPr>
            <a:spAutoFit/>
          </a:bodyPr>
          <a:lstStyle/>
          <a:p>
            <a:pPr>
              <a:spcBef>
                <a:spcPct val="50000"/>
              </a:spcBef>
            </a:pPr>
            <a:r>
              <a:rPr lang="zh-CN" altLang="en-US" sz="3600" b="1" i="0">
                <a:solidFill>
                  <a:schemeClr val="accent1"/>
                </a:solidFill>
                <a:ea typeface="仿宋" pitchFamily="49" charset="-122"/>
              </a:rPr>
              <a:t>我们的作文课</a:t>
            </a:r>
            <a:endParaRPr lang="zh-CN" altLang="en-US" sz="3600" b="1" i="0">
              <a:solidFill>
                <a:schemeClr val="accent1"/>
              </a:solidFill>
              <a:ea typeface="仿宋" pitchFamily="49" charset="-122"/>
            </a:endParaRPr>
          </a:p>
        </p:txBody>
      </p:sp>
      <p:sp>
        <p:nvSpPr>
          <p:cNvPr id="108546" name="Rectangle 5"/>
          <p:cNvSpPr>
            <a:spLocks noChangeArrowheads="1"/>
          </p:cNvSpPr>
          <p:nvPr/>
        </p:nvSpPr>
        <p:spPr bwMode="auto">
          <a:xfrm>
            <a:off x="2195513" y="2349500"/>
            <a:ext cx="4608512" cy="1717675"/>
          </a:xfrm>
          <a:prstGeom prst="rect">
            <a:avLst/>
          </a:prstGeom>
          <a:noFill/>
          <a:ln w="9525">
            <a:noFill/>
            <a:miter lim="800000"/>
          </a:ln>
        </p:spPr>
        <p:txBody>
          <a:bodyPr anchor="b"/>
          <a:lstStyle/>
          <a:p>
            <a:pPr eaLnBrk="0" hangingPunct="0"/>
            <a:r>
              <a:rPr lang="zh-CN" altLang="en-US" sz="3600" b="1" i="0">
                <a:ea typeface="楷体" pitchFamily="49" charset="-122"/>
              </a:rPr>
              <a:t>写前作文写作指导</a:t>
            </a:r>
            <a:br>
              <a:rPr lang="zh-CN" altLang="en-US" sz="3600" b="1" i="0">
                <a:ea typeface="楷体" pitchFamily="49" charset="-122"/>
              </a:rPr>
            </a:br>
            <a:r>
              <a:rPr lang="zh-CN" altLang="en-US" sz="3600" b="1" i="0">
                <a:ea typeface="楷体" pitchFamily="49" charset="-122"/>
              </a:rPr>
              <a:t>写后作文评讲提纲</a:t>
            </a:r>
            <a:br>
              <a:rPr lang="zh-CN" altLang="en-US" sz="3600" b="1" i="0">
                <a:ea typeface="楷体" pitchFamily="49" charset="-122"/>
              </a:rPr>
            </a:br>
            <a:r>
              <a:rPr lang="zh-CN" altLang="en-US" sz="3600" b="1" i="0">
                <a:ea typeface="楷体" pitchFamily="49" charset="-122"/>
              </a:rPr>
              <a:t>穿插作文专项训练</a:t>
            </a:r>
            <a:endParaRPr lang="zh-CN" altLang="en-US" sz="3600" b="1" i="0">
              <a:ea typeface="楷体" pitchFamily="49" charset="-122"/>
            </a:endParaRPr>
          </a:p>
        </p:txBody>
      </p:sp>
      <p:sp>
        <p:nvSpPr>
          <p:cNvPr id="108547" name="Text Box 4"/>
          <p:cNvSpPr txBox="1">
            <a:spLocks noChangeArrowheads="1"/>
          </p:cNvSpPr>
          <p:nvPr/>
        </p:nvSpPr>
        <p:spPr bwMode="auto">
          <a:xfrm>
            <a:off x="6516688" y="260350"/>
            <a:ext cx="1943100"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ea typeface="仿宋" pitchFamily="49" charset="-122"/>
              </a:rPr>
              <a:t>阅读与写作</a:t>
            </a:r>
            <a:endParaRPr lang="zh-CN" altLang="en-US" sz="2000" b="1" i="0">
              <a:solidFill>
                <a:srgbClr val="FFFF00"/>
              </a:solidFill>
              <a:ea typeface="仿宋" pitchFamily="49" charset="-122"/>
            </a:endParaRPr>
          </a:p>
        </p:txBody>
      </p:sp>
      <p:sp>
        <p:nvSpPr>
          <p:cNvPr id="5" name="五角星 4">
            <a:hlinkClick r:id="rId1" action="ppaction://hlinkfile"/>
          </p:cNvPr>
          <p:cNvSpPr/>
          <p:nvPr/>
        </p:nvSpPr>
        <p:spPr bwMode="auto">
          <a:xfrm>
            <a:off x="8001024" y="5572140"/>
            <a:ext cx="357190" cy="428628"/>
          </a:xfrm>
          <a:prstGeom prst="star5">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pic>
        <p:nvPicPr>
          <p:cNvPr id="109569" name="Picture 2"/>
          <p:cNvPicPr>
            <a:picLocks noChangeAspect="1" noChangeArrowheads="1"/>
          </p:cNvPicPr>
          <p:nvPr/>
        </p:nvPicPr>
        <p:blipFill>
          <a:blip r:embed="rId1"/>
          <a:srcRect/>
          <a:stretch>
            <a:fillRect/>
          </a:stretch>
        </p:blipFill>
        <p:spPr bwMode="auto">
          <a:xfrm>
            <a:off x="0" y="0"/>
            <a:ext cx="9144000" cy="6524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pic>
        <p:nvPicPr>
          <p:cNvPr id="110595" name="Picture 4"/>
          <p:cNvPicPr>
            <a:picLocks noChangeAspect="1" noChangeArrowheads="1"/>
          </p:cNvPicPr>
          <p:nvPr/>
        </p:nvPicPr>
        <p:blipFill>
          <a:blip r:embed="rId1"/>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pic>
        <p:nvPicPr>
          <p:cNvPr id="111617" name="Picture 4"/>
          <p:cNvPicPr>
            <a:picLocks noChangeAspect="1" noChangeArrowheads="1"/>
          </p:cNvPicPr>
          <p:nvPr/>
        </p:nvPicPr>
        <p:blipFill>
          <a:blip r:embed="rId1"/>
          <a:srcRect/>
          <a:stretch>
            <a:fillRect/>
          </a:stretch>
        </p:blipFill>
        <p:spPr bwMode="auto">
          <a:xfrm>
            <a:off x="0" y="0"/>
            <a:ext cx="9144000" cy="67135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112641" name="Rectangle 5"/>
          <p:cNvSpPr>
            <a:spLocks noGrp="1" noChangeArrowheads="1"/>
          </p:cNvSpPr>
          <p:nvPr>
            <p:custDataLst>
              <p:tags r:id="rId1"/>
            </p:custDataLst>
          </p:nvPr>
        </p:nvSpPr>
        <p:spPr bwMode="auto">
          <a:xfrm>
            <a:off x="971550" y="2205038"/>
            <a:ext cx="7129463" cy="3600450"/>
          </a:xfrm>
          <a:prstGeom prst="rect">
            <a:avLst/>
          </a:prstGeom>
          <a:noFill/>
          <a:ln w="9525">
            <a:noFill/>
            <a:miter lim="800000"/>
          </a:ln>
        </p:spPr>
        <p:txBody>
          <a:bodyPr/>
          <a:lstStyle/>
          <a:p>
            <a:pPr marL="342900" indent="-342900">
              <a:lnSpc>
                <a:spcPct val="110000"/>
              </a:lnSpc>
              <a:spcBef>
                <a:spcPct val="18000"/>
              </a:spcBef>
              <a:buFont typeface="Arial" panose="020B0604020202020204" pitchFamily="34" charset="0"/>
              <a:buChar char="•"/>
            </a:pPr>
            <a:r>
              <a:rPr lang="zh-CN" altLang="en-US" sz="3200" b="1" i="0">
                <a:solidFill>
                  <a:srgbClr val="000099"/>
                </a:solidFill>
                <a:latin typeface="楷体" pitchFamily="49" charset="-122"/>
                <a:ea typeface="楷体" pitchFamily="49" charset="-122"/>
                <a:sym typeface="Arial" panose="020B0604020202020204" pitchFamily="34" charset="0"/>
              </a:rPr>
              <a:t>一定是任务驱动型作文。</a:t>
            </a:r>
            <a:r>
              <a:rPr lang="zh-CN" altLang="en-US" sz="3200" b="1" i="0">
                <a:solidFill>
                  <a:srgbClr val="000000"/>
                </a:solidFill>
                <a:latin typeface="楷体" pitchFamily="49" charset="-122"/>
                <a:ea typeface="楷体" pitchFamily="49" charset="-122"/>
                <a:sym typeface="Arial" panose="020B0604020202020204" pitchFamily="34" charset="0"/>
              </a:rPr>
              <a:t>任务驱动作文的目的是反宿构、套作、无病呻吟“心灵鸡汤”之类的作文。</a:t>
            </a:r>
            <a:endParaRPr lang="zh-CN" altLang="en-US" sz="3200" b="1" i="0">
              <a:solidFill>
                <a:srgbClr val="000000"/>
              </a:solidFill>
              <a:latin typeface="楷体" pitchFamily="49" charset="-122"/>
              <a:ea typeface="楷体" pitchFamily="49" charset="-122"/>
              <a:sym typeface="Arial" panose="020B0604020202020204" pitchFamily="34" charset="0"/>
            </a:endParaRPr>
          </a:p>
          <a:p>
            <a:pPr marL="342900" indent="-342900">
              <a:lnSpc>
                <a:spcPct val="110000"/>
              </a:lnSpc>
              <a:spcBef>
                <a:spcPct val="18000"/>
              </a:spcBef>
              <a:buFont typeface="Arial" panose="020B0604020202020204" pitchFamily="34" charset="0"/>
              <a:buChar char="•"/>
            </a:pPr>
            <a:r>
              <a:rPr lang="zh-CN" altLang="en-US" sz="3200" b="1" i="0">
                <a:solidFill>
                  <a:srgbClr val="000099"/>
                </a:solidFill>
                <a:latin typeface="楷体" pitchFamily="49" charset="-122"/>
                <a:ea typeface="楷体" pitchFamily="49" charset="-122"/>
                <a:sym typeface="Arial" panose="020B0604020202020204" pitchFamily="34" charset="0"/>
              </a:rPr>
              <a:t>延续前两年的写作主题，</a:t>
            </a:r>
            <a:r>
              <a:rPr lang="zh-CN" altLang="en-US" sz="3200" b="1" i="0">
                <a:solidFill>
                  <a:srgbClr val="000000"/>
                </a:solidFill>
                <a:latin typeface="楷体" pitchFamily="49" charset="-122"/>
                <a:ea typeface="楷体" pitchFamily="49" charset="-122"/>
                <a:sym typeface="Arial" panose="020B0604020202020204" pitchFamily="34" charset="0"/>
              </a:rPr>
              <a:t>讲好“中国故事”。</a:t>
            </a:r>
            <a:endParaRPr lang="zh-CN" altLang="en-US" sz="3200" b="1" i="0">
              <a:solidFill>
                <a:srgbClr val="000000"/>
              </a:solidFill>
              <a:latin typeface="楷体" pitchFamily="49" charset="-122"/>
              <a:ea typeface="楷体" pitchFamily="49" charset="-122"/>
              <a:sym typeface="Arial" panose="020B0604020202020204" pitchFamily="34" charset="0"/>
            </a:endParaRPr>
          </a:p>
          <a:p>
            <a:pPr marL="342900" indent="-342900">
              <a:lnSpc>
                <a:spcPct val="110000"/>
              </a:lnSpc>
              <a:spcBef>
                <a:spcPct val="18000"/>
              </a:spcBef>
              <a:buFont typeface="Arial" panose="020B0604020202020204" pitchFamily="34" charset="0"/>
              <a:buChar char="•"/>
            </a:pPr>
            <a:endParaRPr lang="zh-CN" altLang="en-US" sz="3200" b="1" i="0">
              <a:solidFill>
                <a:srgbClr val="000000"/>
              </a:solidFill>
              <a:latin typeface="楷体" pitchFamily="49" charset="-122"/>
              <a:ea typeface="楷体" pitchFamily="49" charset="-122"/>
              <a:sym typeface="Arial" panose="020B0604020202020204" pitchFamily="34" charset="0"/>
            </a:endParaRPr>
          </a:p>
        </p:txBody>
      </p:sp>
      <p:sp>
        <p:nvSpPr>
          <p:cNvPr id="112642" name="Text Box 3"/>
          <p:cNvSpPr txBox="1">
            <a:spLocks noChangeArrowheads="1"/>
          </p:cNvSpPr>
          <p:nvPr/>
        </p:nvSpPr>
        <p:spPr bwMode="auto">
          <a:xfrm>
            <a:off x="1908175" y="1052513"/>
            <a:ext cx="4537075" cy="914400"/>
          </a:xfrm>
          <a:prstGeom prst="rect">
            <a:avLst/>
          </a:prstGeom>
          <a:noFill/>
          <a:ln w="9525">
            <a:noFill/>
            <a:miter lim="800000"/>
          </a:ln>
        </p:spPr>
        <p:txBody>
          <a:bodyPr>
            <a:spAutoFit/>
          </a:bodyPr>
          <a:lstStyle/>
          <a:p>
            <a:pPr>
              <a:spcBef>
                <a:spcPct val="50000"/>
              </a:spcBef>
            </a:pPr>
            <a:r>
              <a:rPr lang="zh-CN" altLang="en-US" sz="5400" b="1" i="0">
                <a:solidFill>
                  <a:schemeClr val="folHlink"/>
                </a:solidFill>
                <a:latin typeface="Comic Sans MS" panose="030F0702030302020204" pitchFamily="66" charset="0"/>
                <a:ea typeface="楷体" pitchFamily="49" charset="-122"/>
              </a:rPr>
              <a:t>高考作文备考</a:t>
            </a:r>
            <a:endParaRPr lang="zh-CN" altLang="en-US" sz="5400" b="1" i="0">
              <a:solidFill>
                <a:schemeClr val="folHlink"/>
              </a:solidFill>
              <a:latin typeface="Comic Sans MS" panose="030F0702030302020204" pitchFamily="66" charset="0"/>
              <a:ea typeface="楷体" pitchFamily="49" charset="-122"/>
            </a:endParaRPr>
          </a:p>
        </p:txBody>
      </p:sp>
      <p:sp>
        <p:nvSpPr>
          <p:cNvPr id="112643" name="Text Box 4"/>
          <p:cNvSpPr txBox="1">
            <a:spLocks noChangeArrowheads="1"/>
          </p:cNvSpPr>
          <p:nvPr/>
        </p:nvSpPr>
        <p:spPr bwMode="auto">
          <a:xfrm>
            <a:off x="6516688" y="260350"/>
            <a:ext cx="1943100"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ea typeface="仿宋" pitchFamily="49" charset="-122"/>
              </a:rPr>
              <a:t>阅读与写作</a:t>
            </a:r>
            <a:endParaRPr lang="zh-CN" altLang="en-US" sz="2000" b="1" i="0">
              <a:solidFill>
                <a:srgbClr val="FFFF00"/>
              </a:solidFill>
              <a:ea typeface="仿宋" pitchFamily="49" charset="-122"/>
            </a:endParaRPr>
          </a:p>
        </p:txBody>
      </p:sp>
    </p:spTree>
    <p:custDataLst>
      <p:tags r:id="rId2"/>
    </p:custData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标题 1"/>
          <p:cNvSpPr>
            <a:spLocks noGrp="1"/>
          </p:cNvSpPr>
          <p:nvPr>
            <p:ph type="title" idx="4294967295"/>
          </p:nvPr>
        </p:nvSpPr>
        <p:spPr>
          <a:xfrm>
            <a:off x="1583055" y="1196975"/>
            <a:ext cx="7560945" cy="576580"/>
          </a:xfrm>
        </p:spPr>
        <p:txBody>
          <a:bodyPr anchor="t"/>
          <a:lstStyle/>
          <a:p>
            <a:r>
              <a:rPr lang="zh-CN" altLang="en-US" sz="3200" b="1" smtClean="0">
                <a:solidFill>
                  <a:schemeClr val="accent1"/>
                </a:solidFill>
                <a:ea typeface="仿宋" pitchFamily="49" charset="-122"/>
              </a:rPr>
              <a:t>近几年的全国卷高考作文题</a:t>
            </a:r>
            <a:r>
              <a:rPr lang="zh-CN" altLang="zh-CN" sz="3200" b="1" smtClean="0">
                <a:solidFill>
                  <a:schemeClr val="accent1"/>
                </a:solidFill>
                <a:latin typeface="华文隶书"/>
                <a:ea typeface="仿宋" pitchFamily="49" charset="-122"/>
                <a:cs typeface="华文隶书"/>
              </a:rPr>
              <a:t>命题特点透视</a:t>
            </a:r>
            <a:endParaRPr lang="zh-CN" altLang="en-US" sz="3200" b="1" smtClean="0">
              <a:solidFill>
                <a:schemeClr val="accent1"/>
              </a:solidFill>
              <a:latin typeface="华文隶书"/>
              <a:ea typeface="仿宋" pitchFamily="49" charset="-122"/>
              <a:cs typeface="华文隶书"/>
            </a:endParaRPr>
          </a:p>
        </p:txBody>
      </p:sp>
      <p:pic>
        <p:nvPicPr>
          <p:cNvPr id="113666" name="内容占位符 3"/>
          <p:cNvPicPr>
            <a:picLocks noGrp="1" noChangeAspect="1"/>
          </p:cNvPicPr>
          <p:nvPr>
            <p:ph sz="quarter" idx="13"/>
          </p:nvPr>
        </p:nvPicPr>
        <p:blipFill>
          <a:blip r:embed="rId1"/>
          <a:srcRect/>
          <a:stretch>
            <a:fillRect/>
          </a:stretch>
        </p:blipFill>
        <p:spPr>
          <a:xfrm>
            <a:off x="502285" y="2555875"/>
            <a:ext cx="8139430" cy="2180590"/>
          </a:xfrm>
        </p:spPr>
      </p:pic>
      <p:sp>
        <p:nvSpPr>
          <p:cNvPr id="113667" name="Text Box 4"/>
          <p:cNvSpPr txBox="1">
            <a:spLocks noChangeArrowheads="1"/>
          </p:cNvSpPr>
          <p:nvPr/>
        </p:nvSpPr>
        <p:spPr bwMode="auto">
          <a:xfrm>
            <a:off x="6516688" y="260350"/>
            <a:ext cx="1943100"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ea typeface="仿宋" pitchFamily="49" charset="-122"/>
              </a:rPr>
              <a:t>阅读与写作</a:t>
            </a:r>
            <a:endParaRPr lang="zh-CN" altLang="en-US" sz="2000" b="1" i="0">
              <a:solidFill>
                <a:srgbClr val="FFFF00"/>
              </a:solidFill>
              <a:ea typeface="仿宋" pitchFamily="49" charset="-122"/>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内容占位符 1"/>
          <p:cNvSpPr>
            <a:spLocks noGrp="1"/>
          </p:cNvSpPr>
          <p:nvPr>
            <p:ph sz="quarter" idx="13"/>
          </p:nvPr>
        </p:nvSpPr>
        <p:spPr/>
        <p:txBody>
          <a:bodyPr/>
          <a:lstStyle/>
          <a:p>
            <a:pPr algn="ctr">
              <a:buFont typeface="Wingdings" panose="05000000000000000000" pitchFamily="2" charset="2"/>
              <a:buNone/>
            </a:pPr>
            <a:r>
              <a:rPr lang="zh-CN" altLang="en-US" sz="3200" b="1" smtClean="0">
                <a:solidFill>
                  <a:schemeClr val="folHlink"/>
                </a:solidFill>
                <a:ea typeface="仿宋" pitchFamily="49" charset="-122"/>
              </a:rPr>
              <a:t>高考作文备考建议</a:t>
            </a:r>
            <a:endParaRPr lang="zh-CN" altLang="en-US" sz="3200" b="1" smtClean="0">
              <a:solidFill>
                <a:schemeClr val="folHlink"/>
              </a:solidFill>
              <a:ea typeface="仿宋" pitchFamily="49" charset="-122"/>
            </a:endParaRPr>
          </a:p>
        </p:txBody>
      </p:sp>
      <p:sp>
        <p:nvSpPr>
          <p:cNvPr id="114690" name="内容占位符 1"/>
          <p:cNvSpPr/>
          <p:nvPr/>
        </p:nvSpPr>
        <p:spPr bwMode="auto">
          <a:xfrm>
            <a:off x="827088" y="1601788"/>
            <a:ext cx="7921625" cy="4851400"/>
          </a:xfrm>
          <a:prstGeom prst="rect">
            <a:avLst/>
          </a:prstGeom>
          <a:noFill/>
          <a:ln w="9525">
            <a:noFill/>
            <a:miter lim="800000"/>
          </a:ln>
        </p:spPr>
        <p:txBody>
          <a:bodyPr/>
          <a:lstStyle/>
          <a:p>
            <a:pPr marL="342900" indent="-342900" eaLnBrk="0" hangingPunct="0">
              <a:spcBef>
                <a:spcPct val="20000"/>
              </a:spcBef>
              <a:buClr>
                <a:schemeClr val="accent1"/>
              </a:buClr>
              <a:buFont typeface="Wingdings" panose="05000000000000000000" pitchFamily="2" charset="2"/>
              <a:buNone/>
            </a:pPr>
            <a:r>
              <a:rPr lang="zh-CN" altLang="en-US" sz="2400" b="1" i="0">
                <a:solidFill>
                  <a:srgbClr val="000000"/>
                </a:solidFill>
                <a:latin typeface="楷体" pitchFamily="49" charset="-122"/>
                <a:ea typeface="楷体" pitchFamily="49" charset="-122"/>
              </a:rPr>
              <a:t>（</a:t>
            </a:r>
            <a:r>
              <a:rPr lang="en-US" altLang="zh-CN" sz="2400" b="1" i="0">
                <a:solidFill>
                  <a:srgbClr val="000000"/>
                </a:solidFill>
                <a:latin typeface="楷体" pitchFamily="49" charset="-122"/>
                <a:ea typeface="楷体" pitchFamily="49" charset="-122"/>
              </a:rPr>
              <a:t>1</a:t>
            </a:r>
            <a:r>
              <a:rPr lang="zh-CN" altLang="en-US" sz="2400" b="1" i="0">
                <a:solidFill>
                  <a:srgbClr val="000000"/>
                </a:solidFill>
                <a:latin typeface="楷体" pitchFamily="49" charset="-122"/>
                <a:ea typeface="楷体" pitchFamily="49" charset="-122"/>
              </a:rPr>
              <a:t>）全国卷，</a:t>
            </a:r>
            <a:r>
              <a:rPr lang="zh-CN" altLang="en-US" sz="2400" b="1" i="0">
                <a:solidFill>
                  <a:srgbClr val="000099"/>
                </a:solidFill>
                <a:latin typeface="楷体" pitchFamily="49" charset="-122"/>
                <a:ea typeface="楷体" pitchFamily="49" charset="-122"/>
              </a:rPr>
              <a:t>紧贴社会时代热点，呼应社会关切</a:t>
            </a:r>
            <a:r>
              <a:rPr lang="zh-CN" altLang="en-US" sz="2400" b="1" i="0">
                <a:solidFill>
                  <a:schemeClr val="tx2"/>
                </a:solidFill>
                <a:latin typeface="楷体" pitchFamily="49" charset="-122"/>
                <a:ea typeface="楷体" pitchFamily="49" charset="-122"/>
              </a:rPr>
              <a:t>；</a:t>
            </a:r>
            <a:r>
              <a:rPr lang="zh-CN" altLang="en-US" sz="2400" b="1" i="0">
                <a:solidFill>
                  <a:srgbClr val="000000"/>
                </a:solidFill>
                <a:latin typeface="楷体" pitchFamily="49" charset="-122"/>
                <a:ea typeface="楷体" pitchFamily="49" charset="-122"/>
              </a:rPr>
              <a:t>我们语文老师的观念要跟着变；</a:t>
            </a:r>
            <a:endParaRPr lang="zh-CN" altLang="en-US" sz="2400" b="1" i="0">
              <a:solidFill>
                <a:srgbClr val="000000"/>
              </a:solidFill>
              <a:latin typeface="楷体" pitchFamily="49" charset="-122"/>
              <a:ea typeface="楷体" pitchFamily="49" charset="-122"/>
            </a:endParaRPr>
          </a:p>
          <a:p>
            <a:pPr marL="342900" indent="-342900" eaLnBrk="0" hangingPunct="0">
              <a:spcBef>
                <a:spcPct val="20000"/>
              </a:spcBef>
              <a:buClr>
                <a:schemeClr val="accent1"/>
              </a:buClr>
              <a:buFont typeface="Wingdings" panose="05000000000000000000" pitchFamily="2" charset="2"/>
              <a:buNone/>
            </a:pPr>
            <a:r>
              <a:rPr lang="zh-CN" altLang="en-US" sz="2400" b="1" i="0">
                <a:solidFill>
                  <a:srgbClr val="000000"/>
                </a:solidFill>
                <a:latin typeface="楷体" pitchFamily="49" charset="-122"/>
                <a:ea typeface="楷体" pitchFamily="49" charset="-122"/>
              </a:rPr>
              <a:t>（</a:t>
            </a:r>
            <a:r>
              <a:rPr lang="en-US" altLang="zh-CN" sz="2400" b="1" i="0">
                <a:solidFill>
                  <a:srgbClr val="000000"/>
                </a:solidFill>
                <a:latin typeface="楷体" pitchFamily="49" charset="-122"/>
                <a:ea typeface="楷体" pitchFamily="49" charset="-122"/>
              </a:rPr>
              <a:t>2</a:t>
            </a:r>
            <a:r>
              <a:rPr lang="zh-CN" altLang="en-US" sz="2400" b="1" i="0">
                <a:solidFill>
                  <a:srgbClr val="000000"/>
                </a:solidFill>
                <a:latin typeface="楷体" pitchFamily="49" charset="-122"/>
                <a:ea typeface="楷体" pitchFamily="49" charset="-122"/>
              </a:rPr>
              <a:t>）梳理热点、重点，分类整理相关素材：</a:t>
            </a:r>
            <a:endParaRPr lang="zh-CN" altLang="en-US" sz="2400" b="1" i="0">
              <a:solidFill>
                <a:srgbClr val="000000"/>
              </a:solidFill>
              <a:latin typeface="楷体" pitchFamily="49" charset="-122"/>
              <a:ea typeface="楷体" pitchFamily="49" charset="-122"/>
            </a:endParaRPr>
          </a:p>
          <a:p>
            <a:pPr marL="342900" indent="-342900" eaLnBrk="0" hangingPunct="0">
              <a:spcBef>
                <a:spcPct val="20000"/>
              </a:spcBef>
              <a:buClr>
                <a:schemeClr val="accent1"/>
              </a:buClr>
              <a:buFont typeface="Wingdings" panose="05000000000000000000" pitchFamily="2" charset="2"/>
              <a:buNone/>
            </a:pPr>
            <a:r>
              <a:rPr lang="zh-CN" altLang="en-US" sz="2400" b="1" i="0">
                <a:solidFill>
                  <a:schemeClr val="tx2"/>
                </a:solidFill>
                <a:latin typeface="楷体" pitchFamily="49" charset="-122"/>
                <a:ea typeface="楷体" pitchFamily="49" charset="-122"/>
              </a:rPr>
              <a:t>   </a:t>
            </a:r>
            <a:r>
              <a:rPr lang="zh-CN" altLang="zh-CN" sz="2400" b="1" i="0">
                <a:solidFill>
                  <a:srgbClr val="000099"/>
                </a:solidFill>
                <a:latin typeface="楷体" pitchFamily="49" charset="-122"/>
                <a:ea typeface="楷体" pitchFamily="49" charset="-122"/>
              </a:rPr>
              <a:t>十九大精神的具体内容</a:t>
            </a:r>
            <a:r>
              <a:rPr lang="zh-CN" altLang="en-US" sz="2400" b="1" i="0">
                <a:solidFill>
                  <a:srgbClr val="000099"/>
                </a:solidFill>
                <a:latin typeface="楷体" pitchFamily="49" charset="-122"/>
                <a:ea typeface="楷体" pitchFamily="49" charset="-122"/>
              </a:rPr>
              <a:t>概括</a:t>
            </a:r>
            <a:r>
              <a:rPr lang="zh-CN" altLang="zh-CN" sz="2400" b="1" i="0">
                <a:solidFill>
                  <a:srgbClr val="000099"/>
                </a:solidFill>
                <a:latin typeface="楷体" pitchFamily="49" charset="-122"/>
                <a:ea typeface="楷体" pitchFamily="49" charset="-122"/>
              </a:rPr>
              <a:t>、</a:t>
            </a:r>
            <a:r>
              <a:rPr lang="zh-CN" altLang="en-US" sz="2400" b="1" i="0">
                <a:solidFill>
                  <a:srgbClr val="000099"/>
                </a:solidFill>
                <a:latin typeface="楷体" pitchFamily="49" charset="-122"/>
                <a:ea typeface="楷体" pitchFamily="49" charset="-122"/>
              </a:rPr>
              <a:t>习总书记的</a:t>
            </a:r>
            <a:r>
              <a:rPr lang="zh-CN" altLang="zh-CN" sz="2400" b="1" i="0">
                <a:solidFill>
                  <a:srgbClr val="000099"/>
                </a:solidFill>
                <a:latin typeface="楷体" pitchFamily="49" charset="-122"/>
                <a:ea typeface="楷体" pitchFamily="49" charset="-122"/>
              </a:rPr>
              <a:t>金句；</a:t>
            </a:r>
            <a:endParaRPr lang="zh-CN" altLang="en-US" sz="2400" b="1" i="0">
              <a:solidFill>
                <a:srgbClr val="000099"/>
              </a:solidFill>
              <a:latin typeface="楷体" pitchFamily="49" charset="-122"/>
              <a:ea typeface="楷体" pitchFamily="49" charset="-122"/>
            </a:endParaRPr>
          </a:p>
          <a:p>
            <a:pPr marL="342900" indent="-342900" eaLnBrk="0" hangingPunct="0">
              <a:spcBef>
                <a:spcPct val="20000"/>
              </a:spcBef>
              <a:buClr>
                <a:schemeClr val="accent1"/>
              </a:buClr>
              <a:buFont typeface="Wingdings" panose="05000000000000000000" pitchFamily="2" charset="2"/>
              <a:buNone/>
            </a:pPr>
            <a:r>
              <a:rPr lang="zh-CN" altLang="en-US" sz="2400" b="1" i="0">
                <a:solidFill>
                  <a:srgbClr val="000099"/>
                </a:solidFill>
                <a:latin typeface="楷体" pitchFamily="49" charset="-122"/>
                <a:ea typeface="楷体" pitchFamily="49" charset="-122"/>
              </a:rPr>
              <a:t>   习总书记的新年</a:t>
            </a:r>
            <a:r>
              <a:rPr lang="zh-CN" altLang="zh-CN" sz="2400" b="1" i="0">
                <a:solidFill>
                  <a:srgbClr val="000099"/>
                </a:solidFill>
                <a:latin typeface="楷体" pitchFamily="49" charset="-122"/>
                <a:ea typeface="楷体" pitchFamily="49" charset="-122"/>
              </a:rPr>
              <a:t>献词；</a:t>
            </a:r>
            <a:endParaRPr lang="zh-CN" altLang="en-US" sz="2400" b="1" i="0">
              <a:solidFill>
                <a:srgbClr val="000099"/>
              </a:solidFill>
              <a:latin typeface="楷体" pitchFamily="49" charset="-122"/>
              <a:ea typeface="楷体" pitchFamily="49" charset="-122"/>
            </a:endParaRPr>
          </a:p>
          <a:p>
            <a:pPr marL="342900" indent="-342900" eaLnBrk="0" hangingPunct="0">
              <a:spcBef>
                <a:spcPct val="20000"/>
              </a:spcBef>
              <a:buClr>
                <a:schemeClr val="accent1"/>
              </a:buClr>
              <a:buFont typeface="Wingdings" panose="05000000000000000000" pitchFamily="2" charset="2"/>
              <a:buNone/>
            </a:pPr>
            <a:r>
              <a:rPr lang="zh-CN" altLang="en-US" sz="2400" b="1" i="0">
                <a:solidFill>
                  <a:srgbClr val="000099"/>
                </a:solidFill>
                <a:latin typeface="楷体" pitchFamily="49" charset="-122"/>
                <a:ea typeface="楷体" pitchFamily="49" charset="-122"/>
              </a:rPr>
              <a:t>   </a:t>
            </a:r>
            <a:r>
              <a:rPr lang="zh-CN" altLang="zh-CN" sz="2400" b="1" i="0">
                <a:solidFill>
                  <a:srgbClr val="000099"/>
                </a:solidFill>
                <a:latin typeface="楷体" pitchFamily="49" charset="-122"/>
                <a:ea typeface="楷体" pitchFamily="49" charset="-122"/>
              </a:rPr>
              <a:t>两会</a:t>
            </a:r>
            <a:r>
              <a:rPr lang="zh-CN" altLang="en-US" sz="2400" b="1" i="0">
                <a:solidFill>
                  <a:srgbClr val="000099"/>
                </a:solidFill>
                <a:latin typeface="楷体" pitchFamily="49" charset="-122"/>
                <a:ea typeface="楷体" pitchFamily="49" charset="-122"/>
              </a:rPr>
              <a:t>的核心内容</a:t>
            </a:r>
            <a:r>
              <a:rPr lang="zh-CN" altLang="zh-CN" sz="2400" b="1" i="0">
                <a:solidFill>
                  <a:srgbClr val="000099"/>
                </a:solidFill>
                <a:latin typeface="楷体" pitchFamily="49" charset="-122"/>
                <a:ea typeface="楷体" pitchFamily="49" charset="-122"/>
              </a:rPr>
              <a:t>，宪法修正案、监察委的成立</a:t>
            </a:r>
            <a:r>
              <a:rPr lang="zh-CN" altLang="en-US" sz="2400" b="1" i="0">
                <a:solidFill>
                  <a:srgbClr val="000099"/>
                </a:solidFill>
                <a:latin typeface="楷体" pitchFamily="49" charset="-122"/>
                <a:ea typeface="楷体" pitchFamily="49" charset="-122"/>
              </a:rPr>
              <a:t>；</a:t>
            </a:r>
            <a:endParaRPr lang="zh-CN" altLang="en-US" sz="2400" b="1" i="0">
              <a:solidFill>
                <a:srgbClr val="000099"/>
              </a:solidFill>
              <a:latin typeface="楷体" pitchFamily="49" charset="-122"/>
              <a:ea typeface="楷体" pitchFamily="49" charset="-122"/>
            </a:endParaRPr>
          </a:p>
          <a:p>
            <a:pPr marL="342900" indent="-342900" eaLnBrk="0" hangingPunct="0">
              <a:spcBef>
                <a:spcPct val="20000"/>
              </a:spcBef>
              <a:buClr>
                <a:schemeClr val="accent1"/>
              </a:buClr>
              <a:buFont typeface="Wingdings" panose="05000000000000000000" pitchFamily="2" charset="2"/>
              <a:buNone/>
            </a:pPr>
            <a:r>
              <a:rPr lang="zh-CN" altLang="en-US" sz="2400" b="1" i="0">
                <a:solidFill>
                  <a:srgbClr val="000099"/>
                </a:solidFill>
                <a:latin typeface="楷体" pitchFamily="49" charset="-122"/>
                <a:ea typeface="楷体" pitchFamily="49" charset="-122"/>
              </a:rPr>
              <a:t>   </a:t>
            </a:r>
            <a:r>
              <a:rPr lang="zh-CN" altLang="zh-CN" sz="2400" b="1" i="0">
                <a:solidFill>
                  <a:srgbClr val="000099"/>
                </a:solidFill>
                <a:latin typeface="楷体" pitchFamily="49" charset="-122"/>
                <a:ea typeface="楷体" pitchFamily="49" charset="-122"/>
              </a:rPr>
              <a:t>两会期间习总书记几场座谈会讲话内容</a:t>
            </a:r>
            <a:r>
              <a:rPr lang="zh-CN" altLang="en-US" sz="2400" b="1" i="0">
                <a:solidFill>
                  <a:srgbClr val="000099"/>
                </a:solidFill>
                <a:latin typeface="楷体" pitchFamily="49" charset="-122"/>
                <a:ea typeface="楷体" pitchFamily="49" charset="-122"/>
              </a:rPr>
              <a:t>概括；</a:t>
            </a:r>
            <a:endParaRPr lang="zh-CN" altLang="en-US" sz="2400" b="1" i="0">
              <a:solidFill>
                <a:srgbClr val="000099"/>
              </a:solidFill>
              <a:latin typeface="楷体" pitchFamily="49" charset="-122"/>
              <a:ea typeface="楷体" pitchFamily="49" charset="-122"/>
            </a:endParaRPr>
          </a:p>
          <a:p>
            <a:pPr marL="342900" indent="-342900" eaLnBrk="0" hangingPunct="0">
              <a:spcBef>
                <a:spcPct val="20000"/>
              </a:spcBef>
              <a:buClr>
                <a:schemeClr val="accent1"/>
              </a:buClr>
              <a:buFont typeface="Wingdings" panose="05000000000000000000" pitchFamily="2" charset="2"/>
              <a:buNone/>
            </a:pPr>
            <a:r>
              <a:rPr lang="zh-CN" altLang="en-US" sz="2400" b="1" i="0">
                <a:solidFill>
                  <a:srgbClr val="000099"/>
                </a:solidFill>
                <a:latin typeface="楷体" pitchFamily="49" charset="-122"/>
                <a:ea typeface="楷体" pitchFamily="49" charset="-122"/>
              </a:rPr>
              <a:t>   </a:t>
            </a:r>
            <a:r>
              <a:rPr lang="zh-CN" altLang="zh-CN" sz="2400" b="1" i="0">
                <a:solidFill>
                  <a:srgbClr val="000099"/>
                </a:solidFill>
                <a:latin typeface="楷体" pitchFamily="49" charset="-122"/>
                <a:ea typeface="楷体" pitchFamily="49" charset="-122"/>
              </a:rPr>
              <a:t>纪念改革开放四十周年</a:t>
            </a:r>
            <a:r>
              <a:rPr lang="zh-CN" altLang="en-US" sz="2400" b="1" i="0">
                <a:solidFill>
                  <a:srgbClr val="000099"/>
                </a:solidFill>
                <a:latin typeface="楷体" pitchFamily="49" charset="-122"/>
                <a:ea typeface="楷体" pitchFamily="49" charset="-122"/>
              </a:rPr>
              <a:t>的相关内容；</a:t>
            </a:r>
            <a:endParaRPr lang="zh-CN" altLang="en-US" sz="2400" b="1" i="0">
              <a:solidFill>
                <a:srgbClr val="000099"/>
              </a:solidFill>
              <a:latin typeface="楷体" pitchFamily="49" charset="-122"/>
              <a:ea typeface="楷体" pitchFamily="49" charset="-122"/>
            </a:endParaRPr>
          </a:p>
          <a:p>
            <a:pPr marL="342900" indent="-342900" eaLnBrk="0" hangingPunct="0">
              <a:spcBef>
                <a:spcPct val="20000"/>
              </a:spcBef>
              <a:buClr>
                <a:schemeClr val="accent1"/>
              </a:buClr>
              <a:buFont typeface="Wingdings" panose="05000000000000000000" pitchFamily="2" charset="2"/>
              <a:buNone/>
            </a:pPr>
            <a:r>
              <a:rPr lang="zh-CN" altLang="en-US" sz="2400" b="1" i="0">
                <a:solidFill>
                  <a:srgbClr val="000099"/>
                </a:solidFill>
                <a:latin typeface="楷体" pitchFamily="49" charset="-122"/>
                <a:ea typeface="楷体" pitchFamily="49" charset="-122"/>
              </a:rPr>
              <a:t>   社会主义核心价值观、弘扬优秀传统文化；</a:t>
            </a:r>
            <a:endParaRPr lang="zh-CN" altLang="en-US" sz="2400" b="1" i="0">
              <a:solidFill>
                <a:srgbClr val="000099"/>
              </a:solidFill>
              <a:latin typeface="楷体" pitchFamily="49" charset="-122"/>
              <a:ea typeface="楷体" pitchFamily="49" charset="-122"/>
            </a:endParaRPr>
          </a:p>
          <a:p>
            <a:pPr marL="342900" indent="-342900" eaLnBrk="0" hangingPunct="0">
              <a:spcBef>
                <a:spcPct val="20000"/>
              </a:spcBef>
              <a:buClr>
                <a:schemeClr val="accent1"/>
              </a:buClr>
              <a:buFont typeface="Wingdings" panose="05000000000000000000" pitchFamily="2" charset="2"/>
              <a:buNone/>
            </a:pPr>
            <a:r>
              <a:rPr lang="zh-CN" altLang="en-US" sz="2400" b="1" i="0">
                <a:solidFill>
                  <a:srgbClr val="000099"/>
                </a:solidFill>
                <a:latin typeface="楷体" pitchFamily="49" charset="-122"/>
                <a:ea typeface="楷体" pitchFamily="49" charset="-122"/>
              </a:rPr>
              <a:t>   四个自信、五大发展理念、乡村振兴战略，红船精神等等。</a:t>
            </a:r>
            <a:endParaRPr lang="zh-CN" altLang="zh-CN" sz="2400" b="1" i="0">
              <a:solidFill>
                <a:srgbClr val="000099"/>
              </a:solidFill>
              <a:latin typeface="楷体" pitchFamily="49" charset="-122"/>
              <a:ea typeface="楷体" pitchFamily="49" charset="-122"/>
            </a:endParaRPr>
          </a:p>
          <a:p>
            <a:pPr marL="342900" indent="-342900" eaLnBrk="0" hangingPunct="0">
              <a:spcBef>
                <a:spcPct val="20000"/>
              </a:spcBef>
              <a:buClr>
                <a:schemeClr val="accent1"/>
              </a:buClr>
              <a:buFont typeface="Wingdings" panose="05000000000000000000" pitchFamily="2" charset="2"/>
              <a:buNone/>
            </a:pPr>
            <a:endParaRPr lang="zh-CN" altLang="en-US" sz="2400" i="0">
              <a:solidFill>
                <a:srgbClr val="000099"/>
              </a:solidFill>
              <a:latin typeface="楷体" pitchFamily="49" charset="-122"/>
              <a:ea typeface="楷体" pitchFamily="49" charset="-122"/>
            </a:endParaRPr>
          </a:p>
        </p:txBody>
      </p:sp>
      <p:sp>
        <p:nvSpPr>
          <p:cNvPr id="114691" name="Text Box 4"/>
          <p:cNvSpPr txBox="1">
            <a:spLocks noChangeArrowheads="1"/>
          </p:cNvSpPr>
          <p:nvPr/>
        </p:nvSpPr>
        <p:spPr bwMode="auto">
          <a:xfrm>
            <a:off x="6516688" y="260350"/>
            <a:ext cx="1943100"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ea typeface="仿宋" pitchFamily="49" charset="-122"/>
              </a:rPr>
              <a:t>阅读与写作</a:t>
            </a:r>
            <a:endParaRPr lang="zh-CN" altLang="en-US" sz="2000" b="1" i="0">
              <a:solidFill>
                <a:srgbClr val="FFFF00"/>
              </a:solidFill>
              <a:ea typeface="仿宋" pitchFamily="49" charset="-122"/>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115713" name="Text Box 4"/>
          <p:cNvSpPr txBox="1">
            <a:spLocks noChangeArrowheads="1"/>
          </p:cNvSpPr>
          <p:nvPr/>
        </p:nvSpPr>
        <p:spPr bwMode="auto">
          <a:xfrm>
            <a:off x="468313" y="1412875"/>
            <a:ext cx="8424862" cy="3106738"/>
          </a:xfrm>
          <a:prstGeom prst="rect">
            <a:avLst/>
          </a:prstGeom>
          <a:noFill/>
          <a:ln w="9525">
            <a:noFill/>
            <a:miter lim="800000"/>
          </a:ln>
        </p:spPr>
        <p:txBody>
          <a:bodyPr>
            <a:spAutoFit/>
          </a:bodyPr>
          <a:lstStyle/>
          <a:p>
            <a:r>
              <a:rPr lang="zh-CN" altLang="en-US" sz="2200" b="1" i="0">
                <a:latin typeface="楷体" pitchFamily="49" charset="-122"/>
                <a:ea typeface="楷体" pitchFamily="49" charset="-122"/>
              </a:rPr>
              <a:t>关注时代热点，学会把握时代。</a:t>
            </a:r>
            <a:endParaRPr lang="zh-CN" altLang="en-US" sz="2200" b="1" i="0">
              <a:latin typeface="楷体" pitchFamily="49" charset="-122"/>
              <a:ea typeface="楷体" pitchFamily="49" charset="-122"/>
            </a:endParaRPr>
          </a:p>
          <a:p>
            <a:r>
              <a:rPr lang="en-US" altLang="zh-CN" sz="2200" b="1" i="0">
                <a:latin typeface="楷体" pitchFamily="49" charset="-122"/>
                <a:ea typeface="楷体" pitchFamily="49" charset="-122"/>
              </a:rPr>
              <a:t>     </a:t>
            </a:r>
            <a:r>
              <a:rPr lang="en-US" altLang="zh-CN" sz="2200" b="1" i="0">
                <a:solidFill>
                  <a:srgbClr val="000099"/>
                </a:solidFill>
                <a:latin typeface="楷体" pitchFamily="49" charset="-122"/>
                <a:ea typeface="楷体" pitchFamily="49" charset="-122"/>
              </a:rPr>
              <a:t>——</a:t>
            </a:r>
            <a:r>
              <a:rPr lang="zh-CN" altLang="en-US" sz="2200" b="1" i="0">
                <a:solidFill>
                  <a:srgbClr val="000099"/>
                </a:solidFill>
                <a:latin typeface="楷体" pitchFamily="49" charset="-122"/>
                <a:ea typeface="楷体" pitchFamily="49" charset="-122"/>
              </a:rPr>
              <a:t>梳理一年来的热点事件，如十九大“新时代”、港珠澳大桥、中国精神、中美贸易战、中非合作论坛北京峰会、改革开放</a:t>
            </a:r>
            <a:r>
              <a:rPr lang="en-US" altLang="zh-CN" sz="2200" b="1" i="0">
                <a:solidFill>
                  <a:srgbClr val="000099"/>
                </a:solidFill>
                <a:latin typeface="楷体" pitchFamily="49" charset="-122"/>
                <a:ea typeface="楷体" pitchFamily="49" charset="-122"/>
              </a:rPr>
              <a:t>40</a:t>
            </a:r>
            <a:r>
              <a:rPr lang="zh-CN" altLang="en-US" sz="2200" b="1" i="0">
                <a:solidFill>
                  <a:srgbClr val="000099"/>
                </a:solidFill>
                <a:latin typeface="楷体" pitchFamily="49" charset="-122"/>
                <a:ea typeface="楷体" pitchFamily="49" charset="-122"/>
              </a:rPr>
              <a:t>周年、一带一路、人工智能、新高考改革的思考、打好蓝天保卫战，上海首届进博会等。</a:t>
            </a:r>
            <a:endParaRPr lang="zh-CN" altLang="en-US" sz="2200" b="1" i="0">
              <a:solidFill>
                <a:srgbClr val="000099"/>
              </a:solidFill>
              <a:latin typeface="楷体" pitchFamily="49" charset="-122"/>
              <a:ea typeface="楷体" pitchFamily="49" charset="-122"/>
            </a:endParaRPr>
          </a:p>
          <a:p>
            <a:r>
              <a:rPr lang="en-US" altLang="zh-CN" sz="2200" b="1" i="0">
                <a:solidFill>
                  <a:srgbClr val="000099"/>
                </a:solidFill>
                <a:latin typeface="楷体" pitchFamily="49" charset="-122"/>
                <a:ea typeface="楷体" pitchFamily="49" charset="-122"/>
              </a:rPr>
              <a:t>     ——</a:t>
            </a:r>
            <a:r>
              <a:rPr lang="zh-CN" altLang="en-US" sz="2200" b="1" i="0">
                <a:solidFill>
                  <a:srgbClr val="000099"/>
                </a:solidFill>
                <a:latin typeface="楷体" pitchFamily="49" charset="-122"/>
                <a:ea typeface="楷体" pitchFamily="49" charset="-122"/>
              </a:rPr>
              <a:t>梳理</a:t>
            </a:r>
            <a:r>
              <a:rPr lang="en-US" altLang="zh-CN" sz="2200" b="1" i="0">
                <a:solidFill>
                  <a:srgbClr val="000099"/>
                </a:solidFill>
                <a:latin typeface="楷体" pitchFamily="49" charset="-122"/>
                <a:ea typeface="楷体" pitchFamily="49" charset="-122"/>
              </a:rPr>
              <a:t>2018</a:t>
            </a:r>
            <a:r>
              <a:rPr lang="zh-CN" altLang="en-US" sz="2200" b="1" i="0">
                <a:solidFill>
                  <a:srgbClr val="000099"/>
                </a:solidFill>
                <a:latin typeface="楷体" pitchFamily="49" charset="-122"/>
                <a:ea typeface="楷体" pitchFamily="49" charset="-122"/>
              </a:rPr>
              <a:t>年到</a:t>
            </a:r>
            <a:r>
              <a:rPr lang="en-US" altLang="zh-CN" sz="2200" b="1" i="0">
                <a:solidFill>
                  <a:srgbClr val="000099"/>
                </a:solidFill>
                <a:latin typeface="楷体" pitchFamily="49" charset="-122"/>
                <a:ea typeface="楷体" pitchFamily="49" charset="-122"/>
              </a:rPr>
              <a:t>2019</a:t>
            </a:r>
            <a:r>
              <a:rPr lang="zh-CN" altLang="en-US" sz="2200" b="1" i="0">
                <a:solidFill>
                  <a:srgbClr val="000099"/>
                </a:solidFill>
                <a:latin typeface="楷体" pitchFamily="49" charset="-122"/>
                <a:ea typeface="楷体" pitchFamily="49" charset="-122"/>
              </a:rPr>
              <a:t>年</a:t>
            </a:r>
            <a:r>
              <a:rPr lang="en-US" altLang="zh-CN" sz="2200" b="1" i="0">
                <a:solidFill>
                  <a:srgbClr val="000099"/>
                </a:solidFill>
                <a:latin typeface="楷体" pitchFamily="49" charset="-122"/>
                <a:ea typeface="楷体" pitchFamily="49" charset="-122"/>
              </a:rPr>
              <a:t>6</a:t>
            </a:r>
            <a:r>
              <a:rPr lang="zh-CN" altLang="en-US" sz="2200" b="1" i="0">
                <a:solidFill>
                  <a:srgbClr val="000099"/>
                </a:solidFill>
                <a:latin typeface="楷体" pitchFamily="49" charset="-122"/>
                <a:ea typeface="楷体" pitchFamily="49" charset="-122"/>
              </a:rPr>
              <a:t>月以来的纪念性历史事件，改革开放</a:t>
            </a:r>
            <a:r>
              <a:rPr lang="en-US" altLang="zh-CN" sz="2200" b="1" i="0">
                <a:solidFill>
                  <a:srgbClr val="000099"/>
                </a:solidFill>
                <a:latin typeface="楷体" pitchFamily="49" charset="-122"/>
                <a:ea typeface="楷体" pitchFamily="49" charset="-122"/>
              </a:rPr>
              <a:t>40</a:t>
            </a:r>
            <a:r>
              <a:rPr lang="zh-CN" altLang="en-US" sz="2200" b="1" i="0">
                <a:solidFill>
                  <a:srgbClr val="000099"/>
                </a:solidFill>
                <a:latin typeface="楷体" pitchFamily="49" charset="-122"/>
                <a:ea typeface="楷体" pitchFamily="49" charset="-122"/>
              </a:rPr>
              <a:t>周年，五四运动一百周年，建国七十周年，互联网诞生五十周年，中美建交四十周年，亚太经合组织成立三十周年，澳门回归</a:t>
            </a:r>
            <a:r>
              <a:rPr lang="en-US" altLang="zh-CN" sz="2200" b="1" i="0">
                <a:solidFill>
                  <a:srgbClr val="000099"/>
                </a:solidFill>
                <a:latin typeface="楷体" pitchFamily="49" charset="-122"/>
                <a:ea typeface="楷体" pitchFamily="49" charset="-122"/>
              </a:rPr>
              <a:t>20</a:t>
            </a:r>
            <a:r>
              <a:rPr lang="zh-CN" altLang="en-US" sz="2200" b="1" i="0">
                <a:solidFill>
                  <a:srgbClr val="000099"/>
                </a:solidFill>
                <a:latin typeface="楷体" pitchFamily="49" charset="-122"/>
                <a:ea typeface="楷体" pitchFamily="49" charset="-122"/>
              </a:rPr>
              <a:t>周年，戊戌变法</a:t>
            </a:r>
            <a:r>
              <a:rPr lang="en-US" altLang="zh-CN" sz="2200" b="1" i="0">
                <a:solidFill>
                  <a:srgbClr val="000099"/>
                </a:solidFill>
                <a:latin typeface="楷体" pitchFamily="49" charset="-122"/>
                <a:ea typeface="楷体" pitchFamily="49" charset="-122"/>
              </a:rPr>
              <a:t>120</a:t>
            </a:r>
            <a:r>
              <a:rPr lang="zh-CN" altLang="en-US" sz="2200" b="1" i="0">
                <a:solidFill>
                  <a:srgbClr val="000099"/>
                </a:solidFill>
                <a:latin typeface="楷体" pitchFamily="49" charset="-122"/>
                <a:ea typeface="楷体" pitchFamily="49" charset="-122"/>
              </a:rPr>
              <a:t>周年，甚至</a:t>
            </a:r>
            <a:r>
              <a:rPr lang="en-US" altLang="zh-CN" sz="2200" b="1" i="0">
                <a:solidFill>
                  <a:srgbClr val="000099"/>
                </a:solidFill>
                <a:latin typeface="楷体" pitchFamily="49" charset="-122"/>
                <a:ea typeface="楷体" pitchFamily="49" charset="-122"/>
              </a:rPr>
              <a:t>2019</a:t>
            </a:r>
            <a:r>
              <a:rPr lang="zh-CN" altLang="en-US" sz="2200" b="1" i="0">
                <a:solidFill>
                  <a:srgbClr val="000099"/>
                </a:solidFill>
                <a:latin typeface="楷体" pitchFamily="49" charset="-122"/>
                <a:ea typeface="楷体" pitchFamily="49" charset="-122"/>
              </a:rPr>
              <a:t>年</a:t>
            </a:r>
            <a:r>
              <a:rPr lang="en-US" altLang="zh-CN" sz="2200" b="1" i="0">
                <a:solidFill>
                  <a:srgbClr val="000099"/>
                </a:solidFill>
                <a:latin typeface="楷体" pitchFamily="49" charset="-122"/>
                <a:ea typeface="楷体" pitchFamily="49" charset="-122"/>
              </a:rPr>
              <a:t>6</a:t>
            </a:r>
            <a:r>
              <a:rPr lang="zh-CN" altLang="en-US" sz="2200" b="1" i="0">
                <a:solidFill>
                  <a:srgbClr val="000099"/>
                </a:solidFill>
                <a:latin typeface="楷体" pitchFamily="49" charset="-122"/>
                <a:ea typeface="楷体" pitchFamily="49" charset="-122"/>
              </a:rPr>
              <a:t>月</a:t>
            </a:r>
            <a:r>
              <a:rPr lang="en-US" altLang="zh-CN" sz="2200" b="1" i="0">
                <a:solidFill>
                  <a:srgbClr val="000099"/>
                </a:solidFill>
                <a:latin typeface="楷体" pitchFamily="49" charset="-122"/>
                <a:ea typeface="楷体" pitchFamily="49" charset="-122"/>
              </a:rPr>
              <a:t>7</a:t>
            </a:r>
            <a:r>
              <a:rPr lang="zh-CN" altLang="en-US" sz="2200" b="1" i="0">
                <a:solidFill>
                  <a:srgbClr val="000099"/>
                </a:solidFill>
                <a:latin typeface="楷体" pitchFamily="49" charset="-122"/>
                <a:ea typeface="楷体" pitchFamily="49" charset="-122"/>
              </a:rPr>
              <a:t>日的高考首日是端午节。</a:t>
            </a:r>
            <a:endParaRPr lang="zh-CN" altLang="en-US" sz="2200" b="1" i="0">
              <a:solidFill>
                <a:srgbClr val="000099"/>
              </a:solidFill>
              <a:latin typeface="楷体" pitchFamily="49" charset="-122"/>
              <a:ea typeface="楷体" pitchFamily="49" charset="-122"/>
            </a:endParaRPr>
          </a:p>
        </p:txBody>
      </p:sp>
      <p:sp>
        <p:nvSpPr>
          <p:cNvPr id="115714" name="Text Box 4"/>
          <p:cNvSpPr txBox="1">
            <a:spLocks noChangeArrowheads="1"/>
          </p:cNvSpPr>
          <p:nvPr/>
        </p:nvSpPr>
        <p:spPr bwMode="auto">
          <a:xfrm>
            <a:off x="6516688" y="260350"/>
            <a:ext cx="1943100"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ea typeface="仿宋" pitchFamily="49" charset="-122"/>
              </a:rPr>
              <a:t>阅读与写作</a:t>
            </a:r>
            <a:endParaRPr lang="zh-CN" altLang="en-US" sz="2000" b="1" i="0">
              <a:solidFill>
                <a:srgbClr val="FFFF00"/>
              </a:solidFill>
              <a:ea typeface="仿宋" pitchFamily="49"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5" name="椭圆 4"/>
          <p:cNvSpPr/>
          <p:nvPr/>
        </p:nvSpPr>
        <p:spPr>
          <a:xfrm>
            <a:off x="1042988" y="2997200"/>
            <a:ext cx="1985962" cy="1677988"/>
          </a:xfrm>
          <a:prstGeom prst="ellipse">
            <a:avLst/>
          </a:prstGeom>
          <a:solidFill>
            <a:schemeClr val="bg1"/>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i="0"/>
          </a:p>
        </p:txBody>
      </p:sp>
      <p:sp>
        <p:nvSpPr>
          <p:cNvPr id="116738" name="矩形 2"/>
          <p:cNvSpPr>
            <a:spLocks noChangeArrowheads="1"/>
          </p:cNvSpPr>
          <p:nvPr/>
        </p:nvSpPr>
        <p:spPr bwMode="auto">
          <a:xfrm>
            <a:off x="1187450" y="3284538"/>
            <a:ext cx="1708150" cy="1006475"/>
          </a:xfrm>
          <a:prstGeom prst="rect">
            <a:avLst/>
          </a:prstGeom>
          <a:noFill/>
          <a:ln w="9525">
            <a:noFill/>
            <a:miter lim="800000"/>
          </a:ln>
        </p:spPr>
        <p:txBody>
          <a:bodyPr wrap="none">
            <a:spAutoFit/>
          </a:bodyPr>
          <a:lstStyle/>
          <a:p>
            <a:r>
              <a:rPr lang="zh-CN" altLang="en-US" sz="6000" b="1" i="0">
                <a:solidFill>
                  <a:srgbClr val="000099"/>
                </a:solidFill>
                <a:latin typeface="Calibri" panose="020F0502020204030204" pitchFamily="34" charset="0"/>
                <a:ea typeface="华文楷体"/>
                <a:cs typeface="华文楷体"/>
              </a:rPr>
              <a:t>规范</a:t>
            </a:r>
            <a:endParaRPr lang="zh-CN" altLang="en-US" sz="6000" b="1" i="0">
              <a:solidFill>
                <a:srgbClr val="000099"/>
              </a:solidFill>
              <a:latin typeface="华文隶书"/>
              <a:ea typeface="华文隶书"/>
              <a:cs typeface="华文隶书"/>
            </a:endParaRPr>
          </a:p>
        </p:txBody>
      </p:sp>
      <p:cxnSp>
        <p:nvCxnSpPr>
          <p:cNvPr id="116739" name="直接箭头连接符 6"/>
          <p:cNvCxnSpPr>
            <a:cxnSpLocks noChangeShapeType="1"/>
          </p:cNvCxnSpPr>
          <p:nvPr/>
        </p:nvCxnSpPr>
        <p:spPr bwMode="auto">
          <a:xfrm flipV="1">
            <a:off x="2916238" y="2852738"/>
            <a:ext cx="1541462" cy="544512"/>
          </a:xfrm>
          <a:prstGeom prst="straightConnector1">
            <a:avLst/>
          </a:prstGeom>
          <a:noFill/>
          <a:ln w="28575" algn="ctr">
            <a:solidFill>
              <a:srgbClr val="00CC66"/>
            </a:solidFill>
            <a:miter lim="800000"/>
            <a:tailEnd type="arrow" w="med" len="med"/>
          </a:ln>
        </p:spPr>
      </p:cxnSp>
      <p:sp>
        <p:nvSpPr>
          <p:cNvPr id="116740" name="TextBox 7"/>
          <p:cNvSpPr txBox="1">
            <a:spLocks noChangeArrowheads="1"/>
          </p:cNvSpPr>
          <p:nvPr/>
        </p:nvSpPr>
        <p:spPr bwMode="auto">
          <a:xfrm>
            <a:off x="4643438" y="3357563"/>
            <a:ext cx="2881312" cy="698500"/>
          </a:xfrm>
          <a:prstGeom prst="rect">
            <a:avLst/>
          </a:prstGeom>
          <a:solidFill>
            <a:schemeClr val="bg1"/>
          </a:solidFill>
          <a:ln w="57150">
            <a:solidFill>
              <a:srgbClr val="00B050"/>
            </a:solidFill>
            <a:miter lim="800000"/>
          </a:ln>
        </p:spPr>
        <p:txBody>
          <a:bodyPr>
            <a:spAutoFit/>
          </a:bodyPr>
          <a:lstStyle/>
          <a:p>
            <a:r>
              <a:rPr lang="zh-CN" altLang="zh-CN" sz="3600" b="1" i="0">
                <a:latin typeface="Calibri" panose="020F0502020204030204" pitchFamily="34" charset="0"/>
                <a:ea typeface="华文楷体"/>
                <a:cs typeface="华文楷体"/>
              </a:rPr>
              <a:t>明晰的结构</a:t>
            </a:r>
            <a:endParaRPr lang="zh-CN" altLang="en-US" sz="3600" b="1" i="0">
              <a:latin typeface="楷体" pitchFamily="49" charset="-122"/>
              <a:ea typeface="华文楷体"/>
              <a:cs typeface="华文楷体"/>
            </a:endParaRPr>
          </a:p>
        </p:txBody>
      </p:sp>
      <p:cxnSp>
        <p:nvCxnSpPr>
          <p:cNvPr id="116741" name="直接箭头连接符 8"/>
          <p:cNvCxnSpPr>
            <a:cxnSpLocks noChangeShapeType="1"/>
          </p:cNvCxnSpPr>
          <p:nvPr/>
        </p:nvCxnSpPr>
        <p:spPr bwMode="auto">
          <a:xfrm>
            <a:off x="3059113" y="4076700"/>
            <a:ext cx="1484312" cy="530225"/>
          </a:xfrm>
          <a:prstGeom prst="straightConnector1">
            <a:avLst/>
          </a:prstGeom>
          <a:noFill/>
          <a:ln w="28575" algn="ctr">
            <a:solidFill>
              <a:srgbClr val="00CC66"/>
            </a:solidFill>
            <a:miter lim="800000"/>
            <a:tailEnd type="arrow" w="med" len="med"/>
          </a:ln>
        </p:spPr>
      </p:cxnSp>
      <p:sp>
        <p:nvSpPr>
          <p:cNvPr id="116742" name="TextBox 11"/>
          <p:cNvSpPr txBox="1">
            <a:spLocks noChangeArrowheads="1"/>
          </p:cNvSpPr>
          <p:nvPr/>
        </p:nvSpPr>
        <p:spPr bwMode="auto">
          <a:xfrm>
            <a:off x="4643438" y="2420938"/>
            <a:ext cx="2879725" cy="698500"/>
          </a:xfrm>
          <a:prstGeom prst="rect">
            <a:avLst/>
          </a:prstGeom>
          <a:solidFill>
            <a:schemeClr val="bg1"/>
          </a:solidFill>
          <a:ln w="57150">
            <a:solidFill>
              <a:srgbClr val="00B050"/>
            </a:solidFill>
            <a:miter lim="800000"/>
          </a:ln>
        </p:spPr>
        <p:txBody>
          <a:bodyPr>
            <a:spAutoFit/>
          </a:bodyPr>
          <a:lstStyle/>
          <a:p>
            <a:r>
              <a:rPr lang="zh-CN" altLang="en-US" sz="3600" b="1" i="0">
                <a:latin typeface="Calibri" panose="020F0502020204030204" pitchFamily="34" charset="0"/>
                <a:ea typeface="华文楷体"/>
                <a:cs typeface="华文楷体"/>
              </a:rPr>
              <a:t>鲜活的</a:t>
            </a:r>
            <a:r>
              <a:rPr lang="zh-CN" altLang="zh-CN" sz="3600" b="1" i="0">
                <a:latin typeface="Calibri" panose="020F0502020204030204" pitchFamily="34" charset="0"/>
                <a:ea typeface="华文楷体"/>
                <a:cs typeface="华文楷体"/>
              </a:rPr>
              <a:t>论据</a:t>
            </a:r>
            <a:endParaRPr lang="zh-CN" altLang="en-US" sz="3200" b="1" i="0">
              <a:solidFill>
                <a:srgbClr val="FF0000"/>
              </a:solidFill>
              <a:latin typeface="楷体" pitchFamily="49" charset="-122"/>
              <a:ea typeface="华文楷体"/>
              <a:cs typeface="华文楷体"/>
            </a:endParaRPr>
          </a:p>
        </p:txBody>
      </p:sp>
      <p:sp>
        <p:nvSpPr>
          <p:cNvPr id="116743" name="TextBox 7"/>
          <p:cNvSpPr txBox="1">
            <a:spLocks noChangeArrowheads="1"/>
          </p:cNvSpPr>
          <p:nvPr/>
        </p:nvSpPr>
        <p:spPr bwMode="auto">
          <a:xfrm>
            <a:off x="4643438" y="4292600"/>
            <a:ext cx="2881312" cy="698500"/>
          </a:xfrm>
          <a:prstGeom prst="rect">
            <a:avLst/>
          </a:prstGeom>
          <a:solidFill>
            <a:schemeClr val="bg1"/>
          </a:solidFill>
          <a:ln w="57150">
            <a:solidFill>
              <a:srgbClr val="00B050"/>
            </a:solidFill>
            <a:miter lim="800000"/>
          </a:ln>
        </p:spPr>
        <p:txBody>
          <a:bodyPr>
            <a:spAutoFit/>
          </a:bodyPr>
          <a:lstStyle/>
          <a:p>
            <a:r>
              <a:rPr lang="zh-CN" altLang="zh-CN" sz="3600" b="1" i="0">
                <a:latin typeface="Calibri" panose="020F0502020204030204" pitchFamily="34" charset="0"/>
                <a:ea typeface="华文楷体"/>
                <a:cs typeface="华文楷体"/>
              </a:rPr>
              <a:t>有效的论证</a:t>
            </a:r>
            <a:endParaRPr lang="zh-CN" altLang="en-US" sz="3600" b="1" i="0">
              <a:latin typeface="楷体" pitchFamily="49" charset="-122"/>
              <a:ea typeface="华文楷体"/>
              <a:cs typeface="华文楷体"/>
            </a:endParaRPr>
          </a:p>
        </p:txBody>
      </p:sp>
      <p:sp>
        <p:nvSpPr>
          <p:cNvPr id="116744" name="TextBox 7"/>
          <p:cNvSpPr txBox="1">
            <a:spLocks noChangeArrowheads="1"/>
          </p:cNvSpPr>
          <p:nvPr/>
        </p:nvSpPr>
        <p:spPr bwMode="auto">
          <a:xfrm>
            <a:off x="4643438" y="1484313"/>
            <a:ext cx="2879725" cy="698500"/>
          </a:xfrm>
          <a:prstGeom prst="rect">
            <a:avLst/>
          </a:prstGeom>
          <a:solidFill>
            <a:schemeClr val="bg1"/>
          </a:solidFill>
          <a:ln w="57150">
            <a:solidFill>
              <a:srgbClr val="00B050"/>
            </a:solidFill>
            <a:miter lim="800000"/>
          </a:ln>
        </p:spPr>
        <p:txBody>
          <a:bodyPr>
            <a:spAutoFit/>
          </a:bodyPr>
          <a:lstStyle/>
          <a:p>
            <a:r>
              <a:rPr lang="zh-CN" altLang="zh-CN" sz="3600" b="1" i="0">
                <a:latin typeface="Calibri" panose="020F0502020204030204" pitchFamily="34" charset="0"/>
                <a:ea typeface="华文楷体"/>
                <a:cs typeface="华文楷体"/>
              </a:rPr>
              <a:t>鲜明的观点</a:t>
            </a:r>
            <a:endParaRPr lang="zh-CN" altLang="en-US" sz="3600" b="1" i="0">
              <a:latin typeface="楷体" pitchFamily="49" charset="-122"/>
              <a:ea typeface="华文楷体"/>
              <a:cs typeface="华文楷体"/>
            </a:endParaRPr>
          </a:p>
        </p:txBody>
      </p:sp>
      <p:sp>
        <p:nvSpPr>
          <p:cNvPr id="116745" name="TextBox 7"/>
          <p:cNvSpPr txBox="1">
            <a:spLocks noChangeArrowheads="1"/>
          </p:cNvSpPr>
          <p:nvPr/>
        </p:nvSpPr>
        <p:spPr bwMode="auto">
          <a:xfrm>
            <a:off x="4643438" y="5229225"/>
            <a:ext cx="2881312" cy="698500"/>
          </a:xfrm>
          <a:prstGeom prst="rect">
            <a:avLst/>
          </a:prstGeom>
          <a:solidFill>
            <a:schemeClr val="bg1"/>
          </a:solidFill>
          <a:ln w="57150">
            <a:solidFill>
              <a:srgbClr val="00B050"/>
            </a:solidFill>
            <a:miter lim="800000"/>
          </a:ln>
        </p:spPr>
        <p:txBody>
          <a:bodyPr>
            <a:spAutoFit/>
          </a:bodyPr>
          <a:lstStyle/>
          <a:p>
            <a:r>
              <a:rPr lang="zh-CN" altLang="zh-CN" sz="3600" b="1" i="0">
                <a:latin typeface="Calibri" panose="020F0502020204030204" pitchFamily="34" charset="0"/>
                <a:ea typeface="华文楷体"/>
                <a:cs typeface="华文楷体"/>
              </a:rPr>
              <a:t>语言与情感</a:t>
            </a:r>
            <a:endParaRPr lang="zh-CN" altLang="en-US" sz="3600" b="1" i="0">
              <a:latin typeface="楷体" pitchFamily="49" charset="-122"/>
              <a:ea typeface="华文楷体"/>
              <a:cs typeface="华文楷体"/>
            </a:endParaRPr>
          </a:p>
        </p:txBody>
      </p:sp>
      <p:cxnSp>
        <p:nvCxnSpPr>
          <p:cNvPr id="116746" name="直接箭头连接符 13"/>
          <p:cNvCxnSpPr>
            <a:cxnSpLocks noChangeShapeType="1"/>
          </p:cNvCxnSpPr>
          <p:nvPr/>
        </p:nvCxnSpPr>
        <p:spPr bwMode="auto">
          <a:xfrm flipV="1">
            <a:off x="2771775" y="1844675"/>
            <a:ext cx="1731963" cy="1308100"/>
          </a:xfrm>
          <a:prstGeom prst="straightConnector1">
            <a:avLst/>
          </a:prstGeom>
          <a:noFill/>
          <a:ln w="28575" algn="ctr">
            <a:solidFill>
              <a:srgbClr val="00CC66"/>
            </a:solidFill>
            <a:miter lim="800000"/>
            <a:tailEnd type="arrow" w="med" len="med"/>
          </a:ln>
        </p:spPr>
      </p:cxnSp>
      <p:cxnSp>
        <p:nvCxnSpPr>
          <p:cNvPr id="116747" name="直接箭头连接符 14"/>
          <p:cNvCxnSpPr>
            <a:cxnSpLocks noChangeShapeType="1"/>
          </p:cNvCxnSpPr>
          <p:nvPr/>
        </p:nvCxnSpPr>
        <p:spPr bwMode="auto">
          <a:xfrm>
            <a:off x="2916238" y="4221163"/>
            <a:ext cx="1600200" cy="1189037"/>
          </a:xfrm>
          <a:prstGeom prst="straightConnector1">
            <a:avLst/>
          </a:prstGeom>
          <a:noFill/>
          <a:ln w="28575" algn="ctr">
            <a:solidFill>
              <a:srgbClr val="00CC66"/>
            </a:solidFill>
            <a:miter lim="800000"/>
            <a:tailEnd type="arrow" w="med" len="med"/>
          </a:ln>
        </p:spPr>
      </p:cxnSp>
      <p:cxnSp>
        <p:nvCxnSpPr>
          <p:cNvPr id="116748" name="直接箭头连接符 15"/>
          <p:cNvCxnSpPr>
            <a:cxnSpLocks noChangeShapeType="1"/>
            <a:stCxn id="5" idx="6"/>
          </p:cNvCxnSpPr>
          <p:nvPr/>
        </p:nvCxnSpPr>
        <p:spPr bwMode="auto">
          <a:xfrm flipV="1">
            <a:off x="3028950" y="3789363"/>
            <a:ext cx="1311275" cy="47625"/>
          </a:xfrm>
          <a:prstGeom prst="straightConnector1">
            <a:avLst/>
          </a:prstGeom>
          <a:noFill/>
          <a:ln w="28575" algn="ctr">
            <a:solidFill>
              <a:srgbClr val="00CC66"/>
            </a:solidFill>
            <a:miter lim="800000"/>
            <a:tailEnd type="arrow" w="med" len="med"/>
          </a:ln>
        </p:spPr>
      </p:cxnSp>
      <p:sp>
        <p:nvSpPr>
          <p:cNvPr id="116749" name="内容占位符 1"/>
          <p:cNvSpPr/>
          <p:nvPr/>
        </p:nvSpPr>
        <p:spPr bwMode="auto">
          <a:xfrm>
            <a:off x="179388" y="981075"/>
            <a:ext cx="4464050" cy="647700"/>
          </a:xfrm>
          <a:prstGeom prst="rect">
            <a:avLst/>
          </a:prstGeom>
          <a:noFill/>
          <a:ln w="9525">
            <a:noFill/>
            <a:miter lim="800000"/>
          </a:ln>
        </p:spPr>
        <p:txBody>
          <a:bodyPr/>
          <a:lstStyle/>
          <a:p>
            <a:pPr marL="342900" indent="-342900" eaLnBrk="0" hangingPunct="0">
              <a:spcBef>
                <a:spcPct val="20000"/>
              </a:spcBef>
              <a:buClr>
                <a:schemeClr val="accent1"/>
              </a:buClr>
              <a:buFont typeface="Wingdings" panose="05000000000000000000" pitchFamily="2" charset="2"/>
              <a:buNone/>
            </a:pPr>
            <a:r>
              <a:rPr lang="zh-CN" altLang="en-US" sz="2800" b="1" i="0">
                <a:solidFill>
                  <a:schemeClr val="accent1"/>
                </a:solidFill>
                <a:latin typeface="仿宋" pitchFamily="49" charset="-122"/>
                <a:ea typeface="仿宋" pitchFamily="49" charset="-122"/>
              </a:rPr>
              <a:t>①探讨作文的呈现形式</a:t>
            </a:r>
            <a:endParaRPr lang="zh-CN" altLang="en-US" sz="2800" b="1" i="0">
              <a:solidFill>
                <a:schemeClr val="accent1"/>
              </a:solidFill>
              <a:latin typeface="仿宋" pitchFamily="49" charset="-122"/>
              <a:ea typeface="仿宋" pitchFamily="49" charset="-122"/>
            </a:endParaRPr>
          </a:p>
          <a:p>
            <a:pPr marL="342900" indent="-342900" eaLnBrk="0" hangingPunct="0">
              <a:spcBef>
                <a:spcPct val="20000"/>
              </a:spcBef>
              <a:buClr>
                <a:schemeClr val="accent1"/>
              </a:buClr>
              <a:buFont typeface="Wingdings" panose="05000000000000000000" pitchFamily="2" charset="2"/>
              <a:buNone/>
            </a:pPr>
            <a:r>
              <a:rPr lang="zh-CN" altLang="en-US" sz="2000" b="1" i="0">
                <a:solidFill>
                  <a:srgbClr val="000000"/>
                </a:solidFill>
                <a:ea typeface="华文细黑"/>
                <a:cs typeface="华文细黑"/>
              </a:rPr>
              <a:t>                      </a:t>
            </a:r>
            <a:endParaRPr lang="zh-CN" altLang="en-US" sz="1600" b="1" i="0">
              <a:ea typeface="华文细黑"/>
              <a:cs typeface="华文细黑"/>
            </a:endParaRPr>
          </a:p>
          <a:p>
            <a:pPr marL="342900" indent="-342900" eaLnBrk="0" hangingPunct="0">
              <a:spcBef>
                <a:spcPct val="20000"/>
              </a:spcBef>
              <a:buClr>
                <a:schemeClr val="accent1"/>
              </a:buClr>
              <a:buFont typeface="Wingdings" panose="05000000000000000000" pitchFamily="2" charset="2"/>
              <a:buChar char="n"/>
            </a:pPr>
            <a:endParaRPr lang="zh-CN" altLang="en-US" sz="1600" i="0">
              <a:ea typeface="华文细黑"/>
              <a:cs typeface="华文细黑"/>
            </a:endParaRPr>
          </a:p>
        </p:txBody>
      </p:sp>
      <p:sp>
        <p:nvSpPr>
          <p:cNvPr id="116750" name="Text Box 15"/>
          <p:cNvSpPr txBox="1">
            <a:spLocks noChangeArrowheads="1"/>
          </p:cNvSpPr>
          <p:nvPr/>
        </p:nvSpPr>
        <p:spPr bwMode="auto">
          <a:xfrm>
            <a:off x="6372225" y="6491288"/>
            <a:ext cx="2447925" cy="366712"/>
          </a:xfrm>
          <a:prstGeom prst="rect">
            <a:avLst/>
          </a:prstGeom>
          <a:noFill/>
          <a:ln w="9525">
            <a:noFill/>
            <a:miter lim="800000"/>
          </a:ln>
        </p:spPr>
        <p:txBody>
          <a:bodyPr>
            <a:spAutoFit/>
          </a:bodyPr>
          <a:lstStyle/>
          <a:p>
            <a:pPr>
              <a:spcBef>
                <a:spcPct val="50000"/>
              </a:spcBef>
            </a:pPr>
            <a:endParaRPr lang="zh-CN" altLang="en-US" i="0"/>
          </a:p>
        </p:txBody>
      </p:sp>
      <p:sp>
        <p:nvSpPr>
          <p:cNvPr id="116751" name="Text Box 16"/>
          <p:cNvSpPr txBox="1">
            <a:spLocks noChangeArrowheads="1"/>
          </p:cNvSpPr>
          <p:nvPr/>
        </p:nvSpPr>
        <p:spPr bwMode="auto">
          <a:xfrm>
            <a:off x="6516688" y="260350"/>
            <a:ext cx="1943100"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ea typeface="仿宋" pitchFamily="49" charset="-122"/>
              </a:rPr>
              <a:t>阅读与写作</a:t>
            </a:r>
            <a:endParaRPr lang="zh-CN" altLang="en-US" sz="2000" b="1" i="0">
              <a:solidFill>
                <a:srgbClr val="FFFF00"/>
              </a:solidFill>
              <a:ea typeface="仿宋" pitchFamily="49" charset="-122"/>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63490" name="Rectangle 2"/>
          <p:cNvSpPr>
            <a:spLocks noRot="1" noChangeArrowheads="1"/>
          </p:cNvSpPr>
          <p:nvPr/>
        </p:nvSpPr>
        <p:spPr bwMode="auto">
          <a:xfrm>
            <a:off x="-323850" y="1268413"/>
            <a:ext cx="9144000" cy="1125537"/>
          </a:xfrm>
          <a:prstGeom prst="rect">
            <a:avLst/>
          </a:prstGeom>
          <a:noFill/>
          <a:ln w="9525">
            <a:noFill/>
            <a:miter lim="800000"/>
          </a:ln>
        </p:spPr>
        <p:txBody>
          <a:bodyPr/>
          <a:lstStyle/>
          <a:p>
            <a:pPr marL="342900" indent="-342900" eaLnBrk="0" hangingPunct="0">
              <a:spcBef>
                <a:spcPct val="20000"/>
              </a:spcBef>
              <a:buClr>
                <a:schemeClr val="accent1"/>
              </a:buClr>
              <a:buFont typeface="Wingdings" panose="05000000000000000000" pitchFamily="2" charset="2"/>
              <a:buNone/>
            </a:pPr>
            <a:r>
              <a:rPr lang="zh-CN" altLang="en-US" sz="2000" b="1" i="0">
                <a:ea typeface="华文细黑"/>
                <a:cs typeface="华文细黑"/>
              </a:rPr>
              <a:t>          </a:t>
            </a:r>
            <a:endParaRPr lang="zh-CN" altLang="en-US" sz="2000" i="0">
              <a:solidFill>
                <a:srgbClr val="FF6600"/>
              </a:solidFill>
              <a:ea typeface="华文细黑"/>
              <a:cs typeface="华文细黑"/>
            </a:endParaRPr>
          </a:p>
        </p:txBody>
      </p:sp>
      <p:sp>
        <p:nvSpPr>
          <p:cNvPr id="63491" name="Rectangle 3"/>
          <p:cNvSpPr>
            <a:spLocks noChangeArrowheads="1"/>
          </p:cNvSpPr>
          <p:nvPr/>
        </p:nvSpPr>
        <p:spPr bwMode="auto">
          <a:xfrm>
            <a:off x="827088" y="2636838"/>
            <a:ext cx="3240087" cy="579437"/>
          </a:xfrm>
          <a:prstGeom prst="rect">
            <a:avLst/>
          </a:prstGeom>
          <a:noFill/>
          <a:ln w="9525">
            <a:noFill/>
            <a:miter lim="800000"/>
          </a:ln>
        </p:spPr>
        <p:txBody>
          <a:bodyPr lIns="90000" tIns="46800" rIns="90000" bIns="46800">
            <a:spAutoFit/>
          </a:bodyPr>
          <a:lstStyle/>
          <a:p>
            <a:r>
              <a:rPr lang="zh-CN" altLang="en-US" sz="2800" b="1" i="0" dirty="0">
                <a:solidFill>
                  <a:schemeClr val="tx2"/>
                </a:solidFill>
                <a:latin typeface="楷体" pitchFamily="49" charset="-122"/>
                <a:ea typeface="楷体" pitchFamily="49" charset="-122"/>
              </a:rPr>
              <a:t>②牢记步骤</a:t>
            </a:r>
            <a:r>
              <a:rPr lang="zh-CN" altLang="en-US" sz="3200" i="0" dirty="0">
                <a:latin typeface="楷体" pitchFamily="49" charset="-122"/>
                <a:ea typeface="楷体" pitchFamily="49" charset="-122"/>
              </a:rPr>
              <a:t> </a:t>
            </a:r>
            <a:endParaRPr lang="zh-CN" altLang="en-US" sz="3200" i="0" dirty="0">
              <a:latin typeface="楷体" pitchFamily="49" charset="-122"/>
              <a:ea typeface="楷体" pitchFamily="49" charset="-122"/>
            </a:endParaRPr>
          </a:p>
        </p:txBody>
      </p:sp>
      <p:sp>
        <p:nvSpPr>
          <p:cNvPr id="63492" name="AutoShape 4"/>
          <p:cNvSpPr/>
          <p:nvPr/>
        </p:nvSpPr>
        <p:spPr bwMode="auto">
          <a:xfrm>
            <a:off x="3779838" y="2133600"/>
            <a:ext cx="144462" cy="1727200"/>
          </a:xfrm>
          <a:prstGeom prst="leftBrace">
            <a:avLst>
              <a:gd name="adj1" fmla="val 99634"/>
              <a:gd name="adj2" fmla="val 50000"/>
            </a:avLst>
          </a:prstGeom>
          <a:noFill/>
          <a:ln w="9525">
            <a:solidFill>
              <a:schemeClr val="tx1"/>
            </a:solidFill>
            <a:round/>
          </a:ln>
        </p:spPr>
        <p:txBody>
          <a:bodyPr lIns="90000" tIns="46800" rIns="90000" bIns="46800" anchor="ctr">
            <a:spAutoFit/>
          </a:bodyPr>
          <a:lstStyle/>
          <a:p>
            <a:pPr algn="ctr"/>
            <a:endParaRPr lang="zh-CN" altLang="en-US">
              <a:ea typeface="华文细黑"/>
              <a:cs typeface="华文细黑"/>
            </a:endParaRPr>
          </a:p>
        </p:txBody>
      </p:sp>
      <p:sp>
        <p:nvSpPr>
          <p:cNvPr id="63493" name="Text Box 5"/>
          <p:cNvSpPr txBox="1">
            <a:spLocks noChangeArrowheads="1"/>
          </p:cNvSpPr>
          <p:nvPr/>
        </p:nvSpPr>
        <p:spPr bwMode="auto">
          <a:xfrm>
            <a:off x="4211638" y="1916113"/>
            <a:ext cx="3816350" cy="519112"/>
          </a:xfrm>
          <a:prstGeom prst="rect">
            <a:avLst/>
          </a:prstGeom>
          <a:noFill/>
          <a:ln w="9525">
            <a:noFill/>
            <a:miter lim="800000"/>
          </a:ln>
        </p:spPr>
        <p:txBody>
          <a:bodyPr lIns="90000" tIns="46800" rIns="90000" bIns="46800">
            <a:spAutoFit/>
          </a:bodyPr>
          <a:lstStyle/>
          <a:p>
            <a:r>
              <a:rPr lang="zh-CN" altLang="en-US" sz="2800" b="1" i="0" dirty="0"/>
              <a:t>读全文（圈画）</a:t>
            </a:r>
            <a:endParaRPr lang="zh-CN" altLang="en-US" sz="2800" b="1" i="0" dirty="0"/>
          </a:p>
        </p:txBody>
      </p:sp>
      <p:sp>
        <p:nvSpPr>
          <p:cNvPr id="63494" name="Text Box 6"/>
          <p:cNvSpPr txBox="1">
            <a:spLocks noChangeArrowheads="1"/>
          </p:cNvSpPr>
          <p:nvPr/>
        </p:nvSpPr>
        <p:spPr bwMode="auto">
          <a:xfrm>
            <a:off x="4211638" y="2492375"/>
            <a:ext cx="4032250" cy="519113"/>
          </a:xfrm>
          <a:prstGeom prst="rect">
            <a:avLst/>
          </a:prstGeom>
          <a:noFill/>
          <a:ln w="9525">
            <a:noFill/>
            <a:miter lim="800000"/>
          </a:ln>
        </p:spPr>
        <p:txBody>
          <a:bodyPr lIns="90000" tIns="46800" rIns="90000" bIns="46800">
            <a:spAutoFit/>
          </a:bodyPr>
          <a:lstStyle/>
          <a:p>
            <a:r>
              <a:rPr lang="zh-CN" altLang="en-US" sz="2800" b="1" i="0" dirty="0"/>
              <a:t>审题干（明白方向）</a:t>
            </a:r>
            <a:r>
              <a:rPr lang="zh-CN" altLang="en-US" sz="2800" i="0" dirty="0"/>
              <a:t> </a:t>
            </a:r>
            <a:endParaRPr lang="zh-CN" altLang="en-US" sz="2800" i="0" dirty="0"/>
          </a:p>
        </p:txBody>
      </p:sp>
      <p:sp>
        <p:nvSpPr>
          <p:cNvPr id="63495" name="Text Box 7"/>
          <p:cNvSpPr txBox="1">
            <a:spLocks noChangeArrowheads="1"/>
          </p:cNvSpPr>
          <p:nvPr/>
        </p:nvSpPr>
        <p:spPr bwMode="auto">
          <a:xfrm>
            <a:off x="4211638" y="3500438"/>
            <a:ext cx="3600450" cy="519112"/>
          </a:xfrm>
          <a:prstGeom prst="rect">
            <a:avLst/>
          </a:prstGeom>
          <a:noFill/>
          <a:ln w="9525">
            <a:noFill/>
            <a:miter lim="800000"/>
          </a:ln>
        </p:spPr>
        <p:txBody>
          <a:bodyPr lIns="90000" tIns="46800" rIns="90000" bIns="46800">
            <a:spAutoFit/>
          </a:bodyPr>
          <a:lstStyle/>
          <a:p>
            <a:r>
              <a:rPr lang="zh-CN" altLang="en-US" sz="2800" b="1" i="0" dirty="0"/>
              <a:t>比异同（确认）</a:t>
            </a:r>
            <a:endParaRPr lang="zh-CN" altLang="en-US" sz="2800" b="1" i="0" dirty="0"/>
          </a:p>
        </p:txBody>
      </p:sp>
      <p:sp>
        <p:nvSpPr>
          <p:cNvPr id="63496" name="Rectangle 8"/>
          <p:cNvSpPr>
            <a:spLocks noChangeArrowheads="1"/>
          </p:cNvSpPr>
          <p:nvPr/>
        </p:nvSpPr>
        <p:spPr bwMode="auto">
          <a:xfrm>
            <a:off x="827088" y="1052513"/>
            <a:ext cx="7129462" cy="946150"/>
          </a:xfrm>
          <a:prstGeom prst="rect">
            <a:avLst/>
          </a:prstGeom>
          <a:noFill/>
          <a:ln w="9525">
            <a:noFill/>
            <a:miter lim="800000"/>
          </a:ln>
        </p:spPr>
        <p:txBody>
          <a:bodyPr>
            <a:spAutoFit/>
          </a:bodyPr>
          <a:lstStyle/>
          <a:p>
            <a:r>
              <a:rPr lang="zh-CN" altLang="en-US" sz="2800" b="1" i="0" dirty="0">
                <a:solidFill>
                  <a:schemeClr val="tx2"/>
                </a:solidFill>
                <a:ea typeface="楷体" pitchFamily="49" charset="-122"/>
              </a:rPr>
              <a:t>①树立一种观念</a:t>
            </a:r>
            <a:r>
              <a:rPr lang="zh-CN" altLang="en-US" sz="2800" b="1" i="0" dirty="0">
                <a:ea typeface="楷体" pitchFamily="49" charset="-122"/>
              </a:rPr>
              <a:t>。我们在做阅读的试题时，</a:t>
            </a:r>
            <a:endParaRPr lang="zh-CN" altLang="en-US" sz="2800" b="1" i="0" dirty="0">
              <a:ea typeface="楷体" pitchFamily="49" charset="-122"/>
            </a:endParaRPr>
          </a:p>
          <a:p>
            <a:r>
              <a:rPr lang="zh-CN" altLang="en-US" sz="2800" b="1" i="0" dirty="0">
                <a:ea typeface="楷体" pitchFamily="49" charset="-122"/>
              </a:rPr>
              <a:t>   坚信</a:t>
            </a:r>
            <a:r>
              <a:rPr lang="zh-CN" altLang="en-US" sz="2800" b="1" i="0" dirty="0">
                <a:solidFill>
                  <a:schemeClr val="accent1"/>
                </a:solidFill>
                <a:ea typeface="楷体" pitchFamily="49" charset="-122"/>
              </a:rPr>
              <a:t>答案就在原文中</a:t>
            </a:r>
            <a:endParaRPr lang="zh-CN" altLang="en-US" sz="2800" b="1" i="0" dirty="0">
              <a:solidFill>
                <a:schemeClr val="accent1"/>
              </a:solidFill>
              <a:ea typeface="楷体" pitchFamily="49" charset="-122"/>
            </a:endParaRPr>
          </a:p>
        </p:txBody>
      </p:sp>
      <p:sp>
        <p:nvSpPr>
          <p:cNvPr id="63497" name="Text Box 9"/>
          <p:cNvSpPr txBox="1">
            <a:spLocks noChangeArrowheads="1"/>
          </p:cNvSpPr>
          <p:nvPr/>
        </p:nvSpPr>
        <p:spPr bwMode="auto">
          <a:xfrm>
            <a:off x="827088" y="4005263"/>
            <a:ext cx="4968875" cy="519112"/>
          </a:xfrm>
          <a:prstGeom prst="rect">
            <a:avLst/>
          </a:prstGeom>
          <a:noFill/>
          <a:ln w="9525">
            <a:noFill/>
            <a:miter lim="800000"/>
          </a:ln>
        </p:spPr>
        <p:txBody>
          <a:bodyPr>
            <a:spAutoFit/>
          </a:bodyPr>
          <a:lstStyle/>
          <a:p>
            <a:r>
              <a:rPr lang="zh-CN" altLang="en-US" sz="2800" b="1" i="0" dirty="0">
                <a:ea typeface="楷体" pitchFamily="49" charset="-122"/>
              </a:rPr>
              <a:t>③明了排查的先后顺序</a:t>
            </a:r>
            <a:endParaRPr lang="zh-CN" altLang="en-US" sz="2800" b="1" i="0" dirty="0">
              <a:ea typeface="楷体" pitchFamily="49" charset="-122"/>
            </a:endParaRPr>
          </a:p>
        </p:txBody>
      </p:sp>
      <p:sp>
        <p:nvSpPr>
          <p:cNvPr id="63498" name="Text Box 10"/>
          <p:cNvSpPr txBox="1">
            <a:spLocks noChangeArrowheads="1"/>
          </p:cNvSpPr>
          <p:nvPr/>
        </p:nvSpPr>
        <p:spPr bwMode="auto">
          <a:xfrm>
            <a:off x="2555875" y="4581525"/>
            <a:ext cx="5400675" cy="519113"/>
          </a:xfrm>
          <a:prstGeom prst="rect">
            <a:avLst/>
          </a:prstGeom>
          <a:noFill/>
          <a:ln w="9525">
            <a:noFill/>
            <a:miter lim="800000"/>
          </a:ln>
        </p:spPr>
        <p:txBody>
          <a:bodyPr>
            <a:spAutoFit/>
          </a:bodyPr>
          <a:lstStyle/>
          <a:p>
            <a:r>
              <a:rPr lang="zh-CN" altLang="en-US" sz="2800" b="1" i="0" dirty="0">
                <a:solidFill>
                  <a:schemeClr val="accent1"/>
                </a:solidFill>
                <a:ea typeface="楷体_GB2312" panose="02010609030101010101" pitchFamily="49" charset="-122"/>
              </a:rPr>
              <a:t>排错：</a:t>
            </a:r>
            <a:r>
              <a:rPr lang="zh-CN" altLang="en-US" sz="2800" b="1" i="0" dirty="0">
                <a:ea typeface="楷体_GB2312" panose="02010609030101010101" pitchFamily="49" charset="-122"/>
              </a:rPr>
              <a:t>与原文比较，内容错误的</a:t>
            </a:r>
            <a:endParaRPr lang="zh-CN" altLang="en-US" sz="2800" b="1" i="0" dirty="0">
              <a:solidFill>
                <a:srgbClr val="FF6600"/>
              </a:solidFill>
              <a:ea typeface="楷体_GB2312" panose="02010609030101010101" pitchFamily="49" charset="-122"/>
            </a:endParaRPr>
          </a:p>
        </p:txBody>
      </p:sp>
      <p:sp>
        <p:nvSpPr>
          <p:cNvPr id="63499" name="Text Box 11"/>
          <p:cNvSpPr txBox="1">
            <a:spLocks noChangeArrowheads="1"/>
          </p:cNvSpPr>
          <p:nvPr/>
        </p:nvSpPr>
        <p:spPr bwMode="auto">
          <a:xfrm>
            <a:off x="2555875" y="5157788"/>
            <a:ext cx="5975350" cy="519112"/>
          </a:xfrm>
          <a:prstGeom prst="rect">
            <a:avLst/>
          </a:prstGeom>
          <a:noFill/>
          <a:ln w="9525">
            <a:noFill/>
            <a:miter lim="800000"/>
          </a:ln>
        </p:spPr>
        <p:txBody>
          <a:bodyPr>
            <a:spAutoFit/>
          </a:bodyPr>
          <a:lstStyle/>
          <a:p>
            <a:r>
              <a:rPr lang="zh-CN" altLang="en-US" sz="2800" b="1" i="0" dirty="0">
                <a:solidFill>
                  <a:schemeClr val="accent1"/>
                </a:solidFill>
                <a:ea typeface="楷体_GB2312" panose="02010609030101010101" pitchFamily="49" charset="-122"/>
              </a:rPr>
              <a:t>排异：</a:t>
            </a:r>
            <a:r>
              <a:rPr lang="zh-CN" altLang="en-US" sz="2800" b="1" i="0" dirty="0">
                <a:ea typeface="楷体_GB2312" panose="02010609030101010101" pitchFamily="49" charset="-122"/>
              </a:rPr>
              <a:t>与题干不符合的</a:t>
            </a:r>
            <a:endParaRPr lang="zh-CN" altLang="en-US" sz="2800" b="1" i="0" dirty="0">
              <a:solidFill>
                <a:srgbClr val="FF6600"/>
              </a:solidFill>
              <a:ea typeface="楷体_GB2312" panose="02010609030101010101" pitchFamily="49" charset="-122"/>
            </a:endParaRPr>
          </a:p>
        </p:txBody>
      </p:sp>
      <p:sp>
        <p:nvSpPr>
          <p:cNvPr id="63500" name="Text Box 12"/>
          <p:cNvSpPr txBox="1">
            <a:spLocks noChangeArrowheads="1"/>
          </p:cNvSpPr>
          <p:nvPr/>
        </p:nvSpPr>
        <p:spPr bwMode="auto">
          <a:xfrm>
            <a:off x="2555875" y="5734050"/>
            <a:ext cx="5184775" cy="519113"/>
          </a:xfrm>
          <a:prstGeom prst="rect">
            <a:avLst/>
          </a:prstGeom>
          <a:noFill/>
          <a:ln w="9525">
            <a:noFill/>
            <a:miter lim="800000"/>
          </a:ln>
        </p:spPr>
        <p:txBody>
          <a:bodyPr>
            <a:spAutoFit/>
          </a:bodyPr>
          <a:lstStyle/>
          <a:p>
            <a:r>
              <a:rPr lang="zh-CN" altLang="en-US" sz="2800" b="1" i="0" dirty="0">
                <a:solidFill>
                  <a:schemeClr val="accent1"/>
                </a:solidFill>
                <a:ea typeface="楷体_GB2312" panose="02010609030101010101" pitchFamily="49" charset="-122"/>
              </a:rPr>
              <a:t>排无：</a:t>
            </a:r>
            <a:r>
              <a:rPr lang="zh-CN" altLang="en-US" sz="2800" b="1" i="0" dirty="0">
                <a:ea typeface="楷体_GB2312" panose="02010609030101010101" pitchFamily="49" charset="-122"/>
              </a:rPr>
              <a:t>原文中找不到依据的</a:t>
            </a:r>
            <a:endParaRPr lang="zh-CN" altLang="en-US" sz="2800" b="1" i="0" dirty="0">
              <a:solidFill>
                <a:srgbClr val="FF6600"/>
              </a:solidFill>
              <a:ea typeface="楷体_GB2312" panose="02010609030101010101" pitchFamily="49" charset="-122"/>
            </a:endParaRPr>
          </a:p>
        </p:txBody>
      </p:sp>
      <p:sp>
        <p:nvSpPr>
          <p:cNvPr id="63502" name="Text Box 14"/>
          <p:cNvSpPr txBox="1">
            <a:spLocks noChangeArrowheads="1"/>
          </p:cNvSpPr>
          <p:nvPr/>
        </p:nvSpPr>
        <p:spPr bwMode="auto">
          <a:xfrm>
            <a:off x="4211638" y="2997200"/>
            <a:ext cx="4032250" cy="519113"/>
          </a:xfrm>
          <a:prstGeom prst="rect">
            <a:avLst/>
          </a:prstGeom>
          <a:noFill/>
          <a:ln w="9525">
            <a:noFill/>
            <a:miter lim="800000"/>
          </a:ln>
        </p:spPr>
        <p:txBody>
          <a:bodyPr lIns="90000" tIns="46800" rIns="90000" bIns="46800">
            <a:spAutoFit/>
          </a:bodyPr>
          <a:lstStyle/>
          <a:p>
            <a:r>
              <a:rPr lang="zh-CN" altLang="en-US" sz="2800" b="1" i="0" dirty="0"/>
              <a:t>定区间（定位）</a:t>
            </a:r>
            <a:r>
              <a:rPr lang="zh-CN" altLang="en-US" sz="2800" i="0" dirty="0"/>
              <a:t> </a:t>
            </a:r>
            <a:endParaRPr lang="zh-CN" altLang="en-US" sz="2800" i="0" dirty="0"/>
          </a:p>
        </p:txBody>
      </p:sp>
      <p:sp>
        <p:nvSpPr>
          <p:cNvPr id="65549" name="Text Box 15"/>
          <p:cNvSpPr txBox="1">
            <a:spLocks noChangeArrowheads="1"/>
          </p:cNvSpPr>
          <p:nvPr/>
        </p:nvSpPr>
        <p:spPr bwMode="auto">
          <a:xfrm>
            <a:off x="5651500" y="260350"/>
            <a:ext cx="2808288" cy="396875"/>
          </a:xfrm>
          <a:prstGeom prst="rect">
            <a:avLst/>
          </a:prstGeom>
          <a:noFill/>
          <a:ln w="9525">
            <a:noFill/>
            <a:miter lim="800000"/>
          </a:ln>
        </p:spPr>
        <p:txBody>
          <a:bodyPr>
            <a:spAutoFit/>
          </a:bodyPr>
          <a:lstStyle/>
          <a:p>
            <a:pPr>
              <a:spcBef>
                <a:spcPct val="50000"/>
              </a:spcBef>
            </a:pPr>
            <a:r>
              <a:rPr lang="zh-CN" altLang="en-US" sz="2000" b="1" i="0">
                <a:solidFill>
                  <a:srgbClr val="FF0000"/>
                </a:solidFill>
                <a:ea typeface="仿宋" pitchFamily="49" charset="-122"/>
              </a:rPr>
              <a:t>（一）论述类文本阅读</a:t>
            </a:r>
            <a:endParaRPr lang="zh-CN" altLang="en-US" sz="2000" b="1" i="0">
              <a:solidFill>
                <a:srgbClr val="FF0000"/>
              </a:solidFill>
              <a:ea typeface="仿宋"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3490"/>
                                        </p:tgtEl>
                                        <p:attrNameLst>
                                          <p:attrName>style.visibility</p:attrName>
                                        </p:attrNameLst>
                                      </p:cBhvr>
                                      <p:to>
                                        <p:strVal val="visible"/>
                                      </p:to>
                                    </p:set>
                                    <p:animEffect transition="in" filter="blinds(horizontal)">
                                      <p:cBhvr>
                                        <p:cTn id="7" dur="500"/>
                                        <p:tgtEl>
                                          <p:spTgt spid="63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2"/>
          <p:cNvSpPr>
            <a:spLocks noGrp="1"/>
          </p:cNvSpPr>
          <p:nvPr>
            <p:ph sz="quarter" idx="13"/>
          </p:nvPr>
        </p:nvSpPr>
        <p:spPr/>
        <p:txBody>
          <a:bodyPr/>
          <a:lstStyle/>
          <a:p>
            <a:pPr>
              <a:buFont typeface="Wingdings" panose="05000000000000000000" pitchFamily="2" charset="2"/>
              <a:buNone/>
            </a:pPr>
            <a:r>
              <a:rPr lang="zh-CN" altLang="en-US" sz="2900" b="1" smtClean="0">
                <a:latin typeface="黑体" panose="02010600030101010101" pitchFamily="49" charset="-122"/>
                <a:ea typeface="黑体" panose="02010600030101010101" pitchFamily="49" charset="-122"/>
              </a:rPr>
              <a:t>     </a:t>
            </a:r>
            <a:r>
              <a:rPr lang="zh-CN" altLang="en-US" sz="2900" b="1" smtClean="0">
                <a:latin typeface="楷体" pitchFamily="49" charset="-122"/>
                <a:ea typeface="楷体" pitchFamily="49" charset="-122"/>
              </a:rPr>
              <a:t>万变不离其宗，还是要每一种形式都练到，否则学生会很陌生。</a:t>
            </a:r>
            <a:endParaRPr lang="zh-CN" altLang="en-US" sz="2900" b="1" smtClean="0">
              <a:latin typeface="楷体" pitchFamily="49" charset="-122"/>
              <a:ea typeface="楷体" pitchFamily="49" charset="-122"/>
            </a:endParaRPr>
          </a:p>
          <a:p>
            <a:pPr>
              <a:buFont typeface="Wingdings" panose="05000000000000000000" pitchFamily="2" charset="2"/>
              <a:buNone/>
            </a:pPr>
            <a:r>
              <a:rPr lang="zh-CN" altLang="en-US" sz="2900" b="1" smtClean="0">
                <a:latin typeface="楷体" pitchFamily="49" charset="-122"/>
                <a:ea typeface="楷体" pitchFamily="49" charset="-122"/>
              </a:rPr>
              <a:t>     </a:t>
            </a:r>
            <a:r>
              <a:rPr lang="zh-CN" altLang="en-US" sz="2900" b="1" smtClean="0">
                <a:solidFill>
                  <a:srgbClr val="000099"/>
                </a:solidFill>
                <a:latin typeface="楷体" pitchFamily="49" charset="-122"/>
                <a:ea typeface="楷体" pitchFamily="49" charset="-122"/>
              </a:rPr>
              <a:t>命题作文、半命题作文、漫画作文、图表作文、材料作文等</a:t>
            </a:r>
            <a:endParaRPr lang="zh-CN" altLang="en-US" sz="2900" b="1" smtClean="0">
              <a:solidFill>
                <a:srgbClr val="000099"/>
              </a:solidFill>
              <a:latin typeface="楷体" pitchFamily="49" charset="-122"/>
              <a:ea typeface="楷体" pitchFamily="49" charset="-122"/>
            </a:endParaRPr>
          </a:p>
        </p:txBody>
      </p:sp>
      <p:sp>
        <p:nvSpPr>
          <p:cNvPr id="117762" name="Text Box 3"/>
          <p:cNvSpPr txBox="1">
            <a:spLocks noChangeArrowheads="1"/>
          </p:cNvSpPr>
          <p:nvPr/>
        </p:nvSpPr>
        <p:spPr bwMode="auto">
          <a:xfrm>
            <a:off x="611188" y="981075"/>
            <a:ext cx="5688012" cy="579438"/>
          </a:xfrm>
          <a:prstGeom prst="rect">
            <a:avLst/>
          </a:prstGeom>
          <a:noFill/>
          <a:ln w="9525">
            <a:noFill/>
            <a:miter lim="800000"/>
          </a:ln>
        </p:spPr>
        <p:txBody>
          <a:bodyPr>
            <a:spAutoFit/>
          </a:bodyPr>
          <a:lstStyle/>
          <a:p>
            <a:pPr>
              <a:spcBef>
                <a:spcPct val="50000"/>
              </a:spcBef>
            </a:pPr>
            <a:r>
              <a:rPr lang="zh-CN" altLang="en-US" sz="3200" b="1" i="0">
                <a:solidFill>
                  <a:schemeClr val="folHlink"/>
                </a:solidFill>
                <a:latin typeface="楷体" pitchFamily="49" charset="-122"/>
                <a:ea typeface="楷体" pitchFamily="49" charset="-122"/>
              </a:rPr>
              <a:t>②作文呈现形式的覆盖面：</a:t>
            </a:r>
            <a:endParaRPr lang="zh-CN" altLang="en-US" sz="3200" b="1" i="0">
              <a:solidFill>
                <a:schemeClr val="folHlink"/>
              </a:solidFill>
              <a:latin typeface="楷体" pitchFamily="49" charset="-122"/>
              <a:ea typeface="楷体" pitchFamily="49" charset="-122"/>
            </a:endParaRPr>
          </a:p>
        </p:txBody>
      </p:sp>
      <p:sp>
        <p:nvSpPr>
          <p:cNvPr id="117763" name="Text Box 4"/>
          <p:cNvSpPr txBox="1">
            <a:spLocks noChangeArrowheads="1"/>
          </p:cNvSpPr>
          <p:nvPr/>
        </p:nvSpPr>
        <p:spPr bwMode="auto">
          <a:xfrm>
            <a:off x="6516688" y="260350"/>
            <a:ext cx="1943100"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ea typeface="仿宋" pitchFamily="49" charset="-122"/>
              </a:rPr>
              <a:t>阅读与写作</a:t>
            </a:r>
            <a:endParaRPr lang="zh-CN" altLang="en-US" sz="2000" b="1" i="0">
              <a:solidFill>
                <a:srgbClr val="FFFF00"/>
              </a:solidFill>
              <a:ea typeface="仿宋" pitchFamily="49" charset="-122"/>
            </a:endParaRP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118785" name="文本框 15"/>
          <p:cNvSpPr txBox="1">
            <a:spLocks noChangeArrowheads="1"/>
          </p:cNvSpPr>
          <p:nvPr>
            <p:custDataLst>
              <p:tags r:id="rId1"/>
            </p:custDataLst>
          </p:nvPr>
        </p:nvSpPr>
        <p:spPr bwMode="auto">
          <a:xfrm>
            <a:off x="250825" y="1844675"/>
            <a:ext cx="8497888" cy="4641850"/>
          </a:xfrm>
          <a:prstGeom prst="rect">
            <a:avLst/>
          </a:prstGeom>
          <a:noFill/>
          <a:ln w="9525">
            <a:noFill/>
            <a:miter lim="800000"/>
          </a:ln>
        </p:spPr>
        <p:txBody>
          <a:bodyPr/>
          <a:lstStyle/>
          <a:p>
            <a:pPr marL="342900" indent="-342900">
              <a:spcBef>
                <a:spcPts val="700"/>
              </a:spcBef>
              <a:buFont typeface="Arial" panose="020B0604020202020204" pitchFamily="34" charset="0"/>
              <a:buNone/>
            </a:pPr>
            <a:r>
              <a:rPr lang="zh-CN" altLang="en-US" sz="3200" b="1" i="0"/>
              <a:t>       </a:t>
            </a:r>
            <a:endParaRPr lang="zh-CN" altLang="en-US" sz="3200" b="1" i="0"/>
          </a:p>
          <a:p>
            <a:pPr marL="342900" indent="-342900"/>
            <a:r>
              <a:rPr lang="zh-CN" altLang="en-US" sz="3200" b="1" i="0">
                <a:solidFill>
                  <a:srgbClr val="000000"/>
                </a:solidFill>
              </a:rPr>
              <a:t>           </a:t>
            </a:r>
            <a:r>
              <a:rPr lang="zh-CN" altLang="en-US" sz="2800" b="1" i="0">
                <a:solidFill>
                  <a:srgbClr val="000099"/>
                </a:solidFill>
                <a:latin typeface="楷体" pitchFamily="49" charset="-122"/>
                <a:ea typeface="楷体" pitchFamily="49" charset="-122"/>
              </a:rPr>
              <a:t>第一，发展批判质疑能力。</a:t>
            </a:r>
            <a:endParaRPr lang="zh-CN" altLang="en-US" sz="2800" b="1" i="0">
              <a:solidFill>
                <a:srgbClr val="000099"/>
              </a:solidFill>
              <a:latin typeface="楷体" pitchFamily="49" charset="-122"/>
              <a:ea typeface="楷体" pitchFamily="49" charset="-122"/>
            </a:endParaRPr>
          </a:p>
          <a:p>
            <a:pPr marL="342900" indent="-342900"/>
            <a:r>
              <a:rPr lang="zh-CN" altLang="en-US" sz="2800" b="1" i="0">
                <a:solidFill>
                  <a:srgbClr val="000099"/>
                </a:solidFill>
                <a:latin typeface="楷体" pitchFamily="49" charset="-122"/>
                <a:ea typeface="楷体" pitchFamily="49" charset="-122"/>
              </a:rPr>
              <a:t>     </a:t>
            </a:r>
            <a:endParaRPr lang="zh-CN" altLang="en-US" sz="2800" b="1" i="0">
              <a:solidFill>
                <a:srgbClr val="000099"/>
              </a:solidFill>
              <a:latin typeface="楷体" pitchFamily="49" charset="-122"/>
              <a:ea typeface="楷体" pitchFamily="49" charset="-122"/>
            </a:endParaRPr>
          </a:p>
          <a:p>
            <a:pPr marL="342900" indent="-342900"/>
            <a:r>
              <a:rPr lang="zh-CN" altLang="en-US" sz="2800" b="1" i="0">
                <a:solidFill>
                  <a:srgbClr val="000099"/>
                </a:solidFill>
                <a:latin typeface="楷体" pitchFamily="49" charset="-122"/>
                <a:ea typeface="楷体" pitchFamily="49" charset="-122"/>
              </a:rPr>
              <a:t>       第二，发展理性思维能力。</a:t>
            </a:r>
            <a:endParaRPr lang="zh-CN" altLang="en-US" sz="2800" b="1" i="0">
              <a:solidFill>
                <a:srgbClr val="000099"/>
              </a:solidFill>
              <a:latin typeface="楷体" pitchFamily="49" charset="-122"/>
              <a:ea typeface="楷体" pitchFamily="49" charset="-122"/>
            </a:endParaRPr>
          </a:p>
          <a:p>
            <a:pPr marL="342900" indent="-342900"/>
            <a:r>
              <a:rPr lang="zh-CN" altLang="en-US" sz="2800" b="1" i="0">
                <a:solidFill>
                  <a:srgbClr val="000099"/>
                </a:solidFill>
                <a:latin typeface="楷体" pitchFamily="49" charset="-122"/>
                <a:ea typeface="楷体" pitchFamily="49" charset="-122"/>
              </a:rPr>
              <a:t>      </a:t>
            </a:r>
            <a:endParaRPr lang="zh-CN" altLang="en-US" sz="2800" b="1" i="0">
              <a:solidFill>
                <a:srgbClr val="000099"/>
              </a:solidFill>
              <a:latin typeface="楷体" pitchFamily="49" charset="-122"/>
              <a:ea typeface="楷体" pitchFamily="49" charset="-122"/>
            </a:endParaRPr>
          </a:p>
          <a:p>
            <a:pPr marL="342900" indent="-342900"/>
            <a:r>
              <a:rPr lang="zh-CN" altLang="en-US" sz="2800" b="1" i="0">
                <a:solidFill>
                  <a:srgbClr val="000099"/>
                </a:solidFill>
                <a:latin typeface="楷体" pitchFamily="49" charset="-122"/>
                <a:ea typeface="楷体" pitchFamily="49" charset="-122"/>
              </a:rPr>
              <a:t>       第三，发展审美感悟能力。</a:t>
            </a:r>
            <a:endParaRPr lang="zh-CN" altLang="en-US" sz="2800" b="1" i="0">
              <a:solidFill>
                <a:srgbClr val="000099"/>
              </a:solidFill>
              <a:latin typeface="楷体" pitchFamily="49" charset="-122"/>
              <a:ea typeface="楷体" pitchFamily="49" charset="-122"/>
            </a:endParaRPr>
          </a:p>
          <a:p>
            <a:pPr marL="342900" indent="-342900"/>
            <a:r>
              <a:rPr lang="zh-CN" altLang="en-US" sz="2800" b="1" i="0">
                <a:solidFill>
                  <a:srgbClr val="000099"/>
                </a:solidFill>
                <a:latin typeface="楷体" pitchFamily="49" charset="-122"/>
                <a:ea typeface="楷体" pitchFamily="49" charset="-122"/>
              </a:rPr>
              <a:t>      </a:t>
            </a:r>
            <a:endParaRPr lang="zh-CN" altLang="en-US" sz="2800" b="1" i="0">
              <a:solidFill>
                <a:srgbClr val="000099"/>
              </a:solidFill>
              <a:latin typeface="楷体" pitchFamily="49" charset="-122"/>
              <a:ea typeface="楷体" pitchFamily="49" charset="-122"/>
            </a:endParaRPr>
          </a:p>
          <a:p>
            <a:pPr marL="342900" indent="-342900"/>
            <a:r>
              <a:rPr lang="zh-CN" altLang="en-US" sz="2800" b="1" i="0">
                <a:solidFill>
                  <a:srgbClr val="000099"/>
                </a:solidFill>
                <a:latin typeface="楷体" pitchFamily="49" charset="-122"/>
                <a:ea typeface="楷体" pitchFamily="49" charset="-122"/>
              </a:rPr>
              <a:t>       第四，发展创新表达能力。</a:t>
            </a:r>
            <a:endParaRPr lang="zh-CN" altLang="en-US" sz="2800" b="1" i="0">
              <a:solidFill>
                <a:srgbClr val="000099"/>
              </a:solidFill>
              <a:latin typeface="楷体" pitchFamily="49" charset="-122"/>
              <a:ea typeface="楷体" pitchFamily="49" charset="-122"/>
            </a:endParaRPr>
          </a:p>
          <a:p>
            <a:pPr marL="342900" indent="-342900">
              <a:lnSpc>
                <a:spcPct val="90000"/>
              </a:lnSpc>
              <a:spcBef>
                <a:spcPts val="750"/>
              </a:spcBef>
              <a:buFont typeface="Arial" panose="020B0604020202020204" pitchFamily="34" charset="0"/>
              <a:buChar char="•"/>
            </a:pPr>
            <a:endParaRPr lang="zh-CN" altLang="en-US" sz="2800" b="1" i="0">
              <a:solidFill>
                <a:srgbClr val="000099"/>
              </a:solidFill>
              <a:latin typeface="楷体" pitchFamily="49" charset="-122"/>
              <a:ea typeface="楷体" pitchFamily="49" charset="-122"/>
            </a:endParaRPr>
          </a:p>
        </p:txBody>
      </p:sp>
      <p:sp>
        <p:nvSpPr>
          <p:cNvPr id="118786" name="Text Box 3"/>
          <p:cNvSpPr txBox="1">
            <a:spLocks noChangeArrowheads="1"/>
          </p:cNvSpPr>
          <p:nvPr/>
        </p:nvSpPr>
        <p:spPr bwMode="auto">
          <a:xfrm>
            <a:off x="611188" y="836613"/>
            <a:ext cx="7343775" cy="1311275"/>
          </a:xfrm>
          <a:prstGeom prst="rect">
            <a:avLst/>
          </a:prstGeom>
          <a:noFill/>
          <a:ln w="9525">
            <a:noFill/>
            <a:miter lim="800000"/>
          </a:ln>
        </p:spPr>
        <p:txBody>
          <a:bodyPr>
            <a:spAutoFit/>
          </a:bodyPr>
          <a:lstStyle/>
          <a:p>
            <a:pPr>
              <a:spcBef>
                <a:spcPct val="50000"/>
              </a:spcBef>
            </a:pPr>
            <a:r>
              <a:rPr lang="zh-CN" altLang="en-US" sz="3200" b="1" i="0">
                <a:solidFill>
                  <a:schemeClr val="folHlink"/>
                </a:solidFill>
                <a:latin typeface="楷体" pitchFamily="49" charset="-122"/>
                <a:ea typeface="楷体" pitchFamily="49" charset="-122"/>
              </a:rPr>
              <a:t>③学生作文中具备的能力</a:t>
            </a:r>
            <a:endParaRPr lang="zh-CN" altLang="en-US" sz="3200" b="1" i="0">
              <a:solidFill>
                <a:schemeClr val="folHlink"/>
              </a:solidFill>
              <a:latin typeface="楷体" pitchFamily="49" charset="-122"/>
              <a:ea typeface="楷体" pitchFamily="49" charset="-122"/>
            </a:endParaRPr>
          </a:p>
          <a:p>
            <a:pPr>
              <a:spcBef>
                <a:spcPct val="50000"/>
              </a:spcBef>
            </a:pPr>
            <a:r>
              <a:rPr lang="zh-CN" altLang="en-US" sz="3200" b="1" i="0">
                <a:solidFill>
                  <a:schemeClr val="folHlink"/>
                </a:solidFill>
                <a:latin typeface="楷体" pitchFamily="49" charset="-122"/>
                <a:ea typeface="楷体" pitchFamily="49" charset="-122"/>
              </a:rPr>
              <a:t>             </a:t>
            </a:r>
            <a:r>
              <a:rPr lang="en-US" altLang="zh-CN" sz="3200" b="1" i="0">
                <a:solidFill>
                  <a:schemeClr val="tx2"/>
                </a:solidFill>
                <a:latin typeface="楷体" pitchFamily="49" charset="-122"/>
                <a:ea typeface="楷体" pitchFamily="49" charset="-122"/>
              </a:rPr>
              <a:t>——</a:t>
            </a:r>
            <a:r>
              <a:rPr lang="zh-CN" altLang="en-US" sz="2800" b="1" i="0">
                <a:solidFill>
                  <a:schemeClr val="tx2"/>
                </a:solidFill>
                <a:latin typeface="Comic Sans MS" panose="030F0702030302020204" pitchFamily="66" charset="0"/>
                <a:ea typeface="楷体" pitchFamily="49" charset="-122"/>
              </a:rPr>
              <a:t>引导学生发展核心素养</a:t>
            </a:r>
            <a:endParaRPr lang="zh-CN" altLang="en-US" sz="2800" b="1" i="0">
              <a:solidFill>
                <a:schemeClr val="tx2"/>
              </a:solidFill>
              <a:latin typeface="Comic Sans MS" panose="030F0702030302020204" pitchFamily="66" charset="0"/>
              <a:ea typeface="楷体" pitchFamily="49" charset="-122"/>
            </a:endParaRPr>
          </a:p>
        </p:txBody>
      </p:sp>
      <p:sp>
        <p:nvSpPr>
          <p:cNvPr id="118787" name="Text Box 4"/>
          <p:cNvSpPr txBox="1">
            <a:spLocks noChangeArrowheads="1"/>
          </p:cNvSpPr>
          <p:nvPr/>
        </p:nvSpPr>
        <p:spPr bwMode="auto">
          <a:xfrm>
            <a:off x="6516688" y="260350"/>
            <a:ext cx="1943100"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ea typeface="仿宋" pitchFamily="49" charset="-122"/>
              </a:rPr>
              <a:t>阅读与写作</a:t>
            </a:r>
            <a:endParaRPr lang="zh-CN" altLang="en-US" sz="2000" b="1" i="0">
              <a:solidFill>
                <a:srgbClr val="FFFF00"/>
              </a:solidFill>
              <a:ea typeface="仿宋" pitchFamily="49" charset="-122"/>
            </a:endParaRPr>
          </a:p>
        </p:txBody>
      </p:sp>
    </p:spTree>
    <p:custDataLst>
      <p:tags r:id="rId2"/>
    </p:custData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119809" name="椭圆 4"/>
          <p:cNvSpPr>
            <a:spLocks noChangeArrowheads="1"/>
          </p:cNvSpPr>
          <p:nvPr/>
        </p:nvSpPr>
        <p:spPr bwMode="auto">
          <a:xfrm>
            <a:off x="250825" y="2133600"/>
            <a:ext cx="1728788" cy="1223963"/>
          </a:xfrm>
          <a:prstGeom prst="ellipse">
            <a:avLst/>
          </a:prstGeom>
          <a:solidFill>
            <a:schemeClr val="bg1"/>
          </a:solidFill>
          <a:ln w="57150" algn="ctr">
            <a:solidFill>
              <a:schemeClr val="tx1"/>
            </a:solidFill>
            <a:miter lim="800000"/>
          </a:ln>
        </p:spPr>
        <p:txBody>
          <a:bodyPr anchor="ctr"/>
          <a:lstStyle/>
          <a:p>
            <a:pPr algn="ctr"/>
            <a:endParaRPr lang="zh-CN" altLang="en-US" i="0">
              <a:solidFill>
                <a:srgbClr val="FFFFFF"/>
              </a:solidFill>
              <a:latin typeface="Calibri" panose="020F0502020204030204" pitchFamily="34" charset="0"/>
              <a:ea typeface="华文楷体"/>
              <a:cs typeface="华文楷体"/>
            </a:endParaRPr>
          </a:p>
        </p:txBody>
      </p:sp>
      <p:sp>
        <p:nvSpPr>
          <p:cNvPr id="119810" name="矩形 2"/>
          <p:cNvSpPr>
            <a:spLocks noChangeArrowheads="1"/>
          </p:cNvSpPr>
          <p:nvPr/>
        </p:nvSpPr>
        <p:spPr bwMode="auto">
          <a:xfrm>
            <a:off x="468313" y="2276475"/>
            <a:ext cx="1409700" cy="823913"/>
          </a:xfrm>
          <a:prstGeom prst="rect">
            <a:avLst/>
          </a:prstGeom>
          <a:noFill/>
          <a:ln w="9525">
            <a:noFill/>
            <a:miter lim="800000"/>
          </a:ln>
        </p:spPr>
        <p:txBody>
          <a:bodyPr wrap="none">
            <a:spAutoFit/>
          </a:bodyPr>
          <a:lstStyle/>
          <a:p>
            <a:r>
              <a:rPr lang="zh-CN" altLang="en-US" sz="4800" b="1" i="0">
                <a:solidFill>
                  <a:srgbClr val="000099"/>
                </a:solidFill>
                <a:latin typeface="楷体" pitchFamily="49" charset="-122"/>
                <a:ea typeface="华文隶书"/>
                <a:cs typeface="华文隶书"/>
              </a:rPr>
              <a:t>思辨</a:t>
            </a:r>
            <a:endParaRPr lang="zh-CN" altLang="en-US" sz="4800" b="1" i="0">
              <a:solidFill>
                <a:srgbClr val="000099"/>
              </a:solidFill>
              <a:latin typeface="楷体" pitchFamily="49" charset="-122"/>
              <a:ea typeface="华文隶书"/>
              <a:cs typeface="华文隶书"/>
            </a:endParaRPr>
          </a:p>
        </p:txBody>
      </p:sp>
      <p:cxnSp>
        <p:nvCxnSpPr>
          <p:cNvPr id="119811" name="直接箭头连接符 8"/>
          <p:cNvCxnSpPr>
            <a:cxnSpLocks noChangeShapeType="1"/>
          </p:cNvCxnSpPr>
          <p:nvPr/>
        </p:nvCxnSpPr>
        <p:spPr bwMode="auto">
          <a:xfrm>
            <a:off x="1619250" y="3284538"/>
            <a:ext cx="1081088" cy="431800"/>
          </a:xfrm>
          <a:prstGeom prst="straightConnector1">
            <a:avLst/>
          </a:prstGeom>
          <a:noFill/>
          <a:ln w="28575" algn="ctr">
            <a:solidFill>
              <a:schemeClr val="tx1"/>
            </a:solidFill>
            <a:miter lim="800000"/>
            <a:tailEnd type="arrow" w="med" len="med"/>
          </a:ln>
        </p:spPr>
      </p:cxnSp>
      <p:cxnSp>
        <p:nvCxnSpPr>
          <p:cNvPr id="119812" name="直接箭头连接符 12"/>
          <p:cNvCxnSpPr>
            <a:cxnSpLocks noChangeShapeType="1"/>
          </p:cNvCxnSpPr>
          <p:nvPr/>
        </p:nvCxnSpPr>
        <p:spPr bwMode="auto">
          <a:xfrm flipV="1">
            <a:off x="1979613" y="1916113"/>
            <a:ext cx="647700" cy="407987"/>
          </a:xfrm>
          <a:prstGeom prst="straightConnector1">
            <a:avLst/>
          </a:prstGeom>
          <a:noFill/>
          <a:ln w="28575" algn="ctr">
            <a:solidFill>
              <a:schemeClr val="tx1"/>
            </a:solidFill>
            <a:miter lim="800000"/>
            <a:tailEnd type="arrow" w="med" len="med"/>
          </a:ln>
        </p:spPr>
      </p:cxnSp>
      <p:cxnSp>
        <p:nvCxnSpPr>
          <p:cNvPr id="119813" name="直接箭头连接符 13"/>
          <p:cNvCxnSpPr>
            <a:cxnSpLocks noChangeShapeType="1"/>
          </p:cNvCxnSpPr>
          <p:nvPr/>
        </p:nvCxnSpPr>
        <p:spPr bwMode="auto">
          <a:xfrm>
            <a:off x="1908175" y="2997200"/>
            <a:ext cx="792163" cy="71438"/>
          </a:xfrm>
          <a:prstGeom prst="straightConnector1">
            <a:avLst/>
          </a:prstGeom>
          <a:noFill/>
          <a:ln w="28575" algn="ctr">
            <a:solidFill>
              <a:schemeClr val="tx1"/>
            </a:solidFill>
            <a:miter lim="800000"/>
            <a:tailEnd type="arrow" w="med" len="med"/>
          </a:ln>
        </p:spPr>
      </p:cxnSp>
      <p:cxnSp>
        <p:nvCxnSpPr>
          <p:cNvPr id="119814" name="直接箭头连接符 8"/>
          <p:cNvCxnSpPr>
            <a:cxnSpLocks noChangeShapeType="1"/>
          </p:cNvCxnSpPr>
          <p:nvPr/>
        </p:nvCxnSpPr>
        <p:spPr bwMode="auto">
          <a:xfrm flipV="1">
            <a:off x="2051050" y="2492375"/>
            <a:ext cx="692150" cy="180975"/>
          </a:xfrm>
          <a:prstGeom prst="straightConnector1">
            <a:avLst/>
          </a:prstGeom>
          <a:noFill/>
          <a:ln w="28575" algn="ctr">
            <a:solidFill>
              <a:schemeClr val="tx1"/>
            </a:solidFill>
            <a:miter lim="800000"/>
            <a:tailEnd type="arrow" w="med" len="med"/>
          </a:ln>
        </p:spPr>
      </p:cxnSp>
      <p:sp>
        <p:nvSpPr>
          <p:cNvPr id="119815" name="Rectangle 13"/>
          <p:cNvSpPr>
            <a:spLocks noRot="1" noChangeArrowheads="1"/>
          </p:cNvSpPr>
          <p:nvPr/>
        </p:nvSpPr>
        <p:spPr bwMode="auto">
          <a:xfrm>
            <a:off x="323850" y="5013325"/>
            <a:ext cx="4535488" cy="865188"/>
          </a:xfrm>
          <a:prstGeom prst="rect">
            <a:avLst/>
          </a:prstGeom>
          <a:noFill/>
          <a:ln w="9525">
            <a:noFill/>
            <a:miter lim="800000"/>
          </a:ln>
        </p:spPr>
        <p:txBody>
          <a:bodyPr anchor="ctr"/>
          <a:lstStyle/>
          <a:p>
            <a:pPr eaLnBrk="0" hangingPunct="0"/>
            <a:r>
              <a:rPr lang="zh-CN" altLang="en-US" sz="2400" b="1" i="0">
                <a:solidFill>
                  <a:srgbClr val="FF0000"/>
                </a:solidFill>
                <a:ea typeface="仿宋" pitchFamily="49" charset="-122"/>
              </a:rPr>
              <a:t>训练学生的思辨性越来越重要</a:t>
            </a:r>
            <a:endParaRPr lang="zh-CN" altLang="en-US" sz="2400" b="1" i="0">
              <a:solidFill>
                <a:srgbClr val="FF0000"/>
              </a:solidFill>
              <a:ea typeface="仿宋" pitchFamily="49" charset="-122"/>
            </a:endParaRPr>
          </a:p>
        </p:txBody>
      </p:sp>
      <p:sp>
        <p:nvSpPr>
          <p:cNvPr id="119816" name="Rectangle 15"/>
          <p:cNvSpPr>
            <a:spLocks noChangeArrowheads="1"/>
          </p:cNvSpPr>
          <p:nvPr/>
        </p:nvSpPr>
        <p:spPr bwMode="auto">
          <a:xfrm>
            <a:off x="2771775" y="1557338"/>
            <a:ext cx="3398838" cy="519112"/>
          </a:xfrm>
          <a:prstGeom prst="rect">
            <a:avLst/>
          </a:prstGeom>
          <a:noFill/>
          <a:ln w="9525">
            <a:noFill/>
            <a:miter lim="800000"/>
          </a:ln>
        </p:spPr>
        <p:txBody>
          <a:bodyPr wrap="none">
            <a:spAutoFit/>
          </a:bodyPr>
          <a:lstStyle/>
          <a:p>
            <a:r>
              <a:rPr lang="zh-CN" altLang="zh-CN" sz="2800" b="1" i="0">
                <a:solidFill>
                  <a:srgbClr val="000099"/>
                </a:solidFill>
                <a:ea typeface="楷体" pitchFamily="49" charset="-122"/>
              </a:rPr>
              <a:t>概念阐述的片断练习</a:t>
            </a:r>
            <a:endParaRPr lang="zh-CN" altLang="en-US" sz="2800" b="1" i="0">
              <a:solidFill>
                <a:srgbClr val="000099"/>
              </a:solidFill>
              <a:ea typeface="楷体" pitchFamily="49" charset="-122"/>
            </a:endParaRPr>
          </a:p>
        </p:txBody>
      </p:sp>
      <p:sp>
        <p:nvSpPr>
          <p:cNvPr id="119817" name="Rectangle 16"/>
          <p:cNvSpPr>
            <a:spLocks noChangeArrowheads="1"/>
          </p:cNvSpPr>
          <p:nvPr/>
        </p:nvSpPr>
        <p:spPr bwMode="auto">
          <a:xfrm>
            <a:off x="2771775" y="2205038"/>
            <a:ext cx="3398838" cy="519112"/>
          </a:xfrm>
          <a:prstGeom prst="rect">
            <a:avLst/>
          </a:prstGeom>
          <a:noFill/>
          <a:ln w="9525">
            <a:noFill/>
            <a:miter lim="800000"/>
          </a:ln>
        </p:spPr>
        <p:txBody>
          <a:bodyPr wrap="none">
            <a:spAutoFit/>
          </a:bodyPr>
          <a:lstStyle/>
          <a:p>
            <a:r>
              <a:rPr lang="zh-CN" altLang="zh-CN" sz="2800" b="1" i="0">
                <a:solidFill>
                  <a:srgbClr val="000099"/>
                </a:solidFill>
                <a:ea typeface="楷体" pitchFamily="49" charset="-122"/>
              </a:rPr>
              <a:t>矛盾的观点对比分析</a:t>
            </a:r>
            <a:endParaRPr lang="zh-CN" altLang="en-US" sz="2800" b="1" i="0">
              <a:solidFill>
                <a:srgbClr val="000099"/>
              </a:solidFill>
              <a:ea typeface="楷体" pitchFamily="49" charset="-122"/>
            </a:endParaRPr>
          </a:p>
        </p:txBody>
      </p:sp>
      <p:sp>
        <p:nvSpPr>
          <p:cNvPr id="119818" name="Rectangle 17"/>
          <p:cNvSpPr>
            <a:spLocks noChangeArrowheads="1"/>
          </p:cNvSpPr>
          <p:nvPr/>
        </p:nvSpPr>
        <p:spPr bwMode="auto">
          <a:xfrm>
            <a:off x="2771775" y="2781300"/>
            <a:ext cx="3398838" cy="519113"/>
          </a:xfrm>
          <a:prstGeom prst="rect">
            <a:avLst/>
          </a:prstGeom>
          <a:noFill/>
          <a:ln w="9525">
            <a:noFill/>
            <a:miter lim="800000"/>
          </a:ln>
        </p:spPr>
        <p:txBody>
          <a:bodyPr wrap="none">
            <a:spAutoFit/>
          </a:bodyPr>
          <a:lstStyle/>
          <a:p>
            <a:r>
              <a:rPr lang="zh-CN" altLang="zh-CN" sz="2800" b="1" i="0">
                <a:solidFill>
                  <a:srgbClr val="000099"/>
                </a:solidFill>
                <a:ea typeface="楷体" pitchFamily="49" charset="-122"/>
              </a:rPr>
              <a:t>成语典故的内涵简析</a:t>
            </a:r>
            <a:endParaRPr lang="zh-CN" altLang="en-US" sz="2800" b="1" i="0">
              <a:solidFill>
                <a:srgbClr val="000099"/>
              </a:solidFill>
              <a:ea typeface="楷体" pitchFamily="49" charset="-122"/>
            </a:endParaRPr>
          </a:p>
        </p:txBody>
      </p:sp>
      <p:sp>
        <p:nvSpPr>
          <p:cNvPr id="119819" name="Rectangle 18"/>
          <p:cNvSpPr>
            <a:spLocks noChangeArrowheads="1"/>
          </p:cNvSpPr>
          <p:nvPr/>
        </p:nvSpPr>
        <p:spPr bwMode="auto">
          <a:xfrm>
            <a:off x="2771775" y="3429000"/>
            <a:ext cx="3398838" cy="519113"/>
          </a:xfrm>
          <a:prstGeom prst="rect">
            <a:avLst/>
          </a:prstGeom>
          <a:noFill/>
          <a:ln w="9525">
            <a:noFill/>
            <a:miter lim="800000"/>
          </a:ln>
        </p:spPr>
        <p:txBody>
          <a:bodyPr wrap="none">
            <a:spAutoFit/>
          </a:bodyPr>
          <a:lstStyle/>
          <a:p>
            <a:r>
              <a:rPr lang="zh-CN" altLang="zh-CN" sz="2800" b="1" i="0">
                <a:solidFill>
                  <a:srgbClr val="000099"/>
                </a:solidFill>
                <a:ea typeface="楷体" pitchFamily="49" charset="-122"/>
              </a:rPr>
              <a:t>提供范例的语段仿写</a:t>
            </a:r>
            <a:endParaRPr lang="zh-CN" altLang="en-US" sz="2800" b="1" i="0">
              <a:solidFill>
                <a:srgbClr val="000099"/>
              </a:solidFill>
              <a:ea typeface="楷体" pitchFamily="49" charset="-122"/>
            </a:endParaRPr>
          </a:p>
        </p:txBody>
      </p:sp>
      <p:pic>
        <p:nvPicPr>
          <p:cNvPr id="119820" name="Picture 20"/>
          <p:cNvPicPr>
            <a:picLocks noChangeAspect="1" noChangeArrowheads="1"/>
          </p:cNvPicPr>
          <p:nvPr/>
        </p:nvPicPr>
        <p:blipFill>
          <a:blip r:embed="rId1"/>
          <a:srcRect/>
          <a:stretch>
            <a:fillRect/>
          </a:stretch>
        </p:blipFill>
        <p:spPr bwMode="auto">
          <a:xfrm>
            <a:off x="6227763" y="765175"/>
            <a:ext cx="2695575" cy="5470525"/>
          </a:xfrm>
          <a:prstGeom prst="rect">
            <a:avLst/>
          </a:prstGeom>
          <a:noFill/>
          <a:ln w="9525">
            <a:noFill/>
            <a:miter lim="800000"/>
            <a:headEnd/>
            <a:tailEnd/>
          </a:ln>
        </p:spPr>
      </p:pic>
      <p:sp>
        <p:nvSpPr>
          <p:cNvPr id="119821" name="Text Box 14"/>
          <p:cNvSpPr txBox="1">
            <a:spLocks noChangeArrowheads="1"/>
          </p:cNvSpPr>
          <p:nvPr/>
        </p:nvSpPr>
        <p:spPr bwMode="auto">
          <a:xfrm>
            <a:off x="6516688" y="260350"/>
            <a:ext cx="1943100"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ea typeface="仿宋" pitchFamily="49" charset="-122"/>
              </a:rPr>
              <a:t>阅读与写作</a:t>
            </a:r>
            <a:endParaRPr lang="zh-CN" altLang="en-US" sz="2000" b="1" i="0">
              <a:solidFill>
                <a:srgbClr val="FFFF00"/>
              </a:solidFill>
              <a:ea typeface="仿宋" pitchFamily="49" charset="-122"/>
            </a:endParaRPr>
          </a:p>
        </p:txBody>
      </p:sp>
      <p:sp>
        <p:nvSpPr>
          <p:cNvPr id="15" name="五角星 14">
            <a:hlinkClick r:id="rId2" action="ppaction://hlinkfile"/>
          </p:cNvPr>
          <p:cNvSpPr/>
          <p:nvPr/>
        </p:nvSpPr>
        <p:spPr bwMode="auto">
          <a:xfrm>
            <a:off x="5715008" y="5572140"/>
            <a:ext cx="357190" cy="428628"/>
          </a:xfrm>
          <a:prstGeom prst="star5">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2"/>
          <p:cNvSpPr>
            <a:spLocks noGrp="1"/>
          </p:cNvSpPr>
          <p:nvPr>
            <p:ph sz="quarter" idx="13"/>
          </p:nvPr>
        </p:nvSpPr>
        <p:spPr/>
        <p:txBody>
          <a:bodyPr/>
          <a:lstStyle/>
          <a:p>
            <a:r>
              <a:rPr lang="zh-CN" altLang="en-US" sz="2800" b="1" dirty="0" smtClean="0">
                <a:solidFill>
                  <a:schemeClr val="folHlink"/>
                </a:solidFill>
                <a:ea typeface="仿宋" pitchFamily="49" charset="-122"/>
              </a:rPr>
              <a:t>学生写作思维的提升</a:t>
            </a:r>
            <a:endParaRPr lang="zh-CN" altLang="en-US" sz="2800" b="1" dirty="0" smtClean="0">
              <a:solidFill>
                <a:schemeClr val="folHlink"/>
              </a:solidFill>
              <a:ea typeface="仿宋" pitchFamily="49" charset="-122"/>
            </a:endParaRPr>
          </a:p>
        </p:txBody>
      </p:sp>
      <p:sp>
        <p:nvSpPr>
          <p:cNvPr id="121858" name="Text Box 4"/>
          <p:cNvSpPr txBox="1">
            <a:spLocks noChangeArrowheads="1"/>
          </p:cNvSpPr>
          <p:nvPr/>
        </p:nvSpPr>
        <p:spPr bwMode="auto">
          <a:xfrm>
            <a:off x="5435600" y="2205038"/>
            <a:ext cx="3313113" cy="3508375"/>
          </a:xfrm>
          <a:prstGeom prst="rect">
            <a:avLst/>
          </a:prstGeom>
          <a:noFill/>
          <a:ln w="9525">
            <a:noFill/>
            <a:miter lim="800000"/>
          </a:ln>
        </p:spPr>
        <p:txBody>
          <a:bodyPr>
            <a:spAutoFit/>
          </a:bodyPr>
          <a:lstStyle/>
          <a:p>
            <a:pPr>
              <a:spcBef>
                <a:spcPct val="50000"/>
              </a:spcBef>
            </a:pPr>
            <a:r>
              <a:rPr lang="zh-CN" altLang="en-US" i="0">
                <a:latin typeface="Comic Sans MS" panose="030F0702030302020204" pitchFamily="66" charset="0"/>
              </a:rPr>
              <a:t>     </a:t>
            </a:r>
            <a:r>
              <a:rPr lang="zh-CN" altLang="en-US" sz="2800" b="1" i="0">
                <a:solidFill>
                  <a:srgbClr val="000099"/>
                </a:solidFill>
                <a:latin typeface="Comic Sans MS" panose="030F0702030302020204" pitchFamily="66" charset="0"/>
                <a:ea typeface="楷体" pitchFamily="49" charset="-122"/>
              </a:rPr>
              <a:t>每次优秀作文印发后，选取一篇你最喜欢的，剪贴到积累本上，经常翻阅，学习模仿别人的文章，将别人的思维转换为自己的思维。</a:t>
            </a:r>
            <a:endParaRPr lang="zh-CN" altLang="en-US" sz="2800" b="1" i="0">
              <a:solidFill>
                <a:srgbClr val="000099"/>
              </a:solidFill>
              <a:latin typeface="Comic Sans MS" panose="030F0702030302020204" pitchFamily="66" charset="0"/>
              <a:ea typeface="楷体" pitchFamily="49" charset="-122"/>
            </a:endParaRPr>
          </a:p>
        </p:txBody>
      </p:sp>
      <p:sp>
        <p:nvSpPr>
          <p:cNvPr id="121859" name="Text Box 5"/>
          <p:cNvSpPr txBox="1">
            <a:spLocks noChangeArrowheads="1"/>
          </p:cNvSpPr>
          <p:nvPr/>
        </p:nvSpPr>
        <p:spPr bwMode="auto">
          <a:xfrm>
            <a:off x="6516688" y="260350"/>
            <a:ext cx="1943100" cy="396875"/>
          </a:xfrm>
          <a:prstGeom prst="rect">
            <a:avLst/>
          </a:prstGeom>
          <a:noFill/>
          <a:ln w="9525">
            <a:noFill/>
            <a:miter lim="800000"/>
          </a:ln>
        </p:spPr>
        <p:txBody>
          <a:bodyPr>
            <a:spAutoFit/>
          </a:bodyPr>
          <a:lstStyle/>
          <a:p>
            <a:pPr>
              <a:spcBef>
                <a:spcPct val="50000"/>
              </a:spcBef>
            </a:pPr>
            <a:r>
              <a:rPr lang="zh-CN" altLang="en-US" sz="2000" b="1" i="0">
                <a:solidFill>
                  <a:srgbClr val="FF0000"/>
                </a:solidFill>
                <a:ea typeface="仿宋" pitchFamily="49" charset="-122"/>
              </a:rPr>
              <a:t>阅读与写作</a:t>
            </a:r>
            <a:endParaRPr lang="zh-CN" altLang="en-US" sz="2000" b="1" i="0">
              <a:solidFill>
                <a:srgbClr val="FF0000"/>
              </a:solidFill>
              <a:ea typeface="仿宋" pitchFamily="49" charset="-122"/>
            </a:endParaRPr>
          </a:p>
        </p:txBody>
      </p:sp>
      <p:pic>
        <p:nvPicPr>
          <p:cNvPr id="121860" name="Picture 6"/>
          <p:cNvPicPr>
            <a:picLocks noChangeAspect="1" noChangeArrowheads="1"/>
          </p:cNvPicPr>
          <p:nvPr/>
        </p:nvPicPr>
        <p:blipFill>
          <a:blip r:embed="rId1"/>
          <a:srcRect/>
          <a:stretch>
            <a:fillRect/>
          </a:stretch>
        </p:blipFill>
        <p:spPr bwMode="auto">
          <a:xfrm>
            <a:off x="0" y="620713"/>
            <a:ext cx="4641850" cy="6237287"/>
          </a:xfrm>
          <a:prstGeom prst="rect">
            <a:avLst/>
          </a:prstGeom>
          <a:noFill/>
          <a:ln w="9525">
            <a:noFill/>
            <a:miter lim="800000"/>
            <a:headEnd/>
            <a:tailEnd/>
          </a:ln>
        </p:spPr>
      </p:pic>
      <p:sp>
        <p:nvSpPr>
          <p:cNvPr id="6" name="五角星 5">
            <a:hlinkClick r:id="rId2" action="ppaction://hlinkfile"/>
          </p:cNvPr>
          <p:cNvSpPr/>
          <p:nvPr/>
        </p:nvSpPr>
        <p:spPr bwMode="auto">
          <a:xfrm>
            <a:off x="8001024" y="5572140"/>
            <a:ext cx="357190" cy="428628"/>
          </a:xfrm>
          <a:prstGeom prst="star5">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122881" name="Text Box 2"/>
          <p:cNvSpPr txBox="1">
            <a:spLocks noChangeArrowheads="1"/>
          </p:cNvSpPr>
          <p:nvPr/>
        </p:nvSpPr>
        <p:spPr bwMode="auto">
          <a:xfrm>
            <a:off x="3348038" y="981075"/>
            <a:ext cx="5329237" cy="457200"/>
          </a:xfrm>
          <a:prstGeom prst="rect">
            <a:avLst/>
          </a:prstGeom>
          <a:noFill/>
          <a:ln w="9525">
            <a:noFill/>
            <a:miter lim="800000"/>
          </a:ln>
        </p:spPr>
        <p:txBody>
          <a:bodyPr>
            <a:spAutoFit/>
          </a:bodyPr>
          <a:lstStyle/>
          <a:p>
            <a:pPr>
              <a:spcBef>
                <a:spcPct val="50000"/>
              </a:spcBef>
            </a:pPr>
            <a:endParaRPr lang="zh-CN" altLang="en-US" sz="2400">
              <a:ea typeface="华文细黑"/>
              <a:cs typeface="华文细黑"/>
            </a:endParaRPr>
          </a:p>
        </p:txBody>
      </p:sp>
      <p:sp>
        <p:nvSpPr>
          <p:cNvPr id="122882" name="Text Box 3"/>
          <p:cNvSpPr txBox="1">
            <a:spLocks noChangeArrowheads="1"/>
          </p:cNvSpPr>
          <p:nvPr/>
        </p:nvSpPr>
        <p:spPr bwMode="auto">
          <a:xfrm>
            <a:off x="4716463" y="908050"/>
            <a:ext cx="3457575" cy="519113"/>
          </a:xfrm>
          <a:prstGeom prst="rect">
            <a:avLst/>
          </a:prstGeom>
          <a:noFill/>
          <a:ln w="9525">
            <a:noFill/>
            <a:miter lim="800000"/>
          </a:ln>
        </p:spPr>
        <p:txBody>
          <a:bodyPr>
            <a:spAutoFit/>
          </a:bodyPr>
          <a:lstStyle/>
          <a:p>
            <a:pPr>
              <a:spcBef>
                <a:spcPct val="50000"/>
              </a:spcBef>
            </a:pPr>
            <a:r>
              <a:rPr lang="zh-CN" altLang="en-US" sz="2800" b="1" i="0" dirty="0">
                <a:solidFill>
                  <a:schemeClr val="accent1"/>
                </a:solidFill>
                <a:ea typeface="仿宋" pitchFamily="49" charset="-122"/>
              </a:rPr>
              <a:t>学生写作卷面的提升</a:t>
            </a:r>
            <a:endParaRPr lang="zh-CN" altLang="en-US" sz="2800" b="1" i="0" dirty="0">
              <a:solidFill>
                <a:schemeClr val="accent1"/>
              </a:solidFill>
              <a:ea typeface="仿宋" pitchFamily="49" charset="-122"/>
            </a:endParaRPr>
          </a:p>
        </p:txBody>
      </p:sp>
      <p:sp>
        <p:nvSpPr>
          <p:cNvPr id="122883" name="Text Box 4"/>
          <p:cNvSpPr txBox="1">
            <a:spLocks noChangeArrowheads="1"/>
          </p:cNvSpPr>
          <p:nvPr/>
        </p:nvSpPr>
        <p:spPr bwMode="auto">
          <a:xfrm>
            <a:off x="4643438" y="2133600"/>
            <a:ext cx="3600450" cy="1552575"/>
          </a:xfrm>
          <a:prstGeom prst="rect">
            <a:avLst/>
          </a:prstGeom>
          <a:noFill/>
          <a:ln w="9525">
            <a:noFill/>
            <a:miter lim="800000"/>
          </a:ln>
        </p:spPr>
        <p:txBody>
          <a:bodyPr>
            <a:spAutoFit/>
          </a:bodyPr>
          <a:lstStyle/>
          <a:p>
            <a:pPr>
              <a:spcBef>
                <a:spcPct val="50000"/>
              </a:spcBef>
            </a:pPr>
            <a:r>
              <a:rPr lang="zh-CN" altLang="en-US" sz="2400" b="1" i="0" dirty="0">
                <a:ea typeface="楷体" pitchFamily="49" charset="-122"/>
              </a:rPr>
              <a:t>       </a:t>
            </a:r>
            <a:r>
              <a:rPr lang="zh-CN" altLang="en-US" sz="2400" b="1" i="0" dirty="0">
                <a:solidFill>
                  <a:srgbClr val="000099"/>
                </a:solidFill>
                <a:ea typeface="楷体" pitchFamily="49" charset="-122"/>
              </a:rPr>
              <a:t>必须重视书写，卷面干净整洁，字迹工整，平时督促学生将练字和摘抄结合起来，一举两得！</a:t>
            </a:r>
            <a:endParaRPr lang="zh-CN" altLang="en-US" sz="2400" b="1" i="0" dirty="0">
              <a:solidFill>
                <a:srgbClr val="000099"/>
              </a:solidFill>
              <a:ea typeface="楷体" pitchFamily="49" charset="-122"/>
            </a:endParaRPr>
          </a:p>
        </p:txBody>
      </p:sp>
      <p:sp>
        <p:nvSpPr>
          <p:cNvPr id="122884" name="Text Box 5"/>
          <p:cNvSpPr txBox="1">
            <a:spLocks noChangeArrowheads="1"/>
          </p:cNvSpPr>
          <p:nvPr/>
        </p:nvSpPr>
        <p:spPr bwMode="auto">
          <a:xfrm>
            <a:off x="6516688" y="260350"/>
            <a:ext cx="1943100"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ea typeface="仿宋" pitchFamily="49" charset="-122"/>
              </a:rPr>
              <a:t>阅读与写作</a:t>
            </a:r>
            <a:endParaRPr lang="zh-CN" altLang="en-US" sz="2000" b="1" i="0">
              <a:solidFill>
                <a:srgbClr val="FFFF00"/>
              </a:solidFill>
              <a:ea typeface="仿宋" pitchFamily="49" charset="-122"/>
            </a:endParaRPr>
          </a:p>
        </p:txBody>
      </p:sp>
      <p:pic>
        <p:nvPicPr>
          <p:cNvPr id="122885" name="Picture 6"/>
          <p:cNvPicPr>
            <a:picLocks noChangeAspect="1" noChangeArrowheads="1"/>
          </p:cNvPicPr>
          <p:nvPr/>
        </p:nvPicPr>
        <p:blipFill>
          <a:blip r:embed="rId1"/>
          <a:srcRect/>
          <a:stretch>
            <a:fillRect/>
          </a:stretch>
        </p:blipFill>
        <p:spPr bwMode="auto">
          <a:xfrm>
            <a:off x="0" y="765175"/>
            <a:ext cx="4413250" cy="5889625"/>
          </a:xfrm>
          <a:prstGeom prst="rect">
            <a:avLst/>
          </a:prstGeom>
          <a:noFill/>
          <a:ln w="9525">
            <a:noFill/>
            <a:miter lim="800000"/>
            <a:headEnd/>
            <a:tailEnd/>
          </a:ln>
        </p:spPr>
      </p:pic>
      <p:sp>
        <p:nvSpPr>
          <p:cNvPr id="7" name="五角星 6">
            <a:hlinkClick r:id="rId2" action="ppaction://hlinkfile"/>
          </p:cNvPr>
          <p:cNvSpPr/>
          <p:nvPr/>
        </p:nvSpPr>
        <p:spPr bwMode="auto">
          <a:xfrm>
            <a:off x="8001024" y="5572140"/>
            <a:ext cx="357190" cy="428628"/>
          </a:xfrm>
          <a:prstGeom prst="star5">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3" name="Rectangle 2"/>
          <p:cNvSpPr txBox="1"/>
          <p:nvPr/>
        </p:nvSpPr>
        <p:spPr bwMode="auto">
          <a:xfrm>
            <a:off x="1714480" y="928670"/>
            <a:ext cx="4857784" cy="1143000"/>
          </a:xfrm>
          <a:prstGeom prst="rect">
            <a:avLst/>
          </a:prstGeom>
          <a:noFill/>
          <a:ln w="9525">
            <a:noFill/>
            <a:miter lim="800000"/>
          </a:ln>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0" cap="none" spc="0" normalizeH="0" baseline="0" noProof="0" dirty="0" smtClean="0">
                <a:ln>
                  <a:noFill/>
                </a:ln>
                <a:solidFill>
                  <a:schemeClr val="folHlink"/>
                </a:solidFill>
                <a:effectLst/>
                <a:uLnTx/>
                <a:uFillTx/>
                <a:latin typeface="+mj-lt"/>
                <a:ea typeface="仿宋" pitchFamily="49" charset="-122"/>
                <a:cs typeface="华文细黑"/>
              </a:rPr>
              <a:t>学生综合</a:t>
            </a:r>
            <a:r>
              <a:rPr lang="zh-CN" altLang="en-US" sz="2800" b="1" i="0" kern="0" dirty="0" smtClean="0">
                <a:solidFill>
                  <a:schemeClr val="folHlink"/>
                </a:solidFill>
                <a:latin typeface="+mj-lt"/>
                <a:ea typeface="仿宋" pitchFamily="49" charset="-122"/>
                <a:cs typeface="华文细黑"/>
              </a:rPr>
              <a:t>能力和</a:t>
            </a:r>
            <a:r>
              <a:rPr kumimoji="0" lang="zh-CN" altLang="en-US" sz="2800" b="1" i="0" u="none" strike="noStrike" kern="0" cap="none" spc="0" normalizeH="0" baseline="0" noProof="0" dirty="0" smtClean="0">
                <a:ln>
                  <a:noFill/>
                </a:ln>
                <a:solidFill>
                  <a:schemeClr val="folHlink"/>
                </a:solidFill>
                <a:effectLst/>
                <a:uLnTx/>
                <a:uFillTx/>
                <a:latin typeface="+mj-lt"/>
                <a:ea typeface="仿宋" pitchFamily="49" charset="-122"/>
                <a:cs typeface="华文细黑"/>
              </a:rPr>
              <a:t>思维的提升</a:t>
            </a:r>
            <a:endParaRPr kumimoji="0" lang="zh-CN" altLang="en-US" sz="2800" b="1" i="0" u="none" strike="noStrike" kern="0" cap="none" spc="0" normalizeH="0" baseline="0" noProof="0" dirty="0" smtClean="0">
              <a:ln>
                <a:noFill/>
              </a:ln>
              <a:solidFill>
                <a:schemeClr val="folHlink"/>
              </a:solidFill>
              <a:effectLst/>
              <a:uLnTx/>
              <a:uFillTx/>
              <a:latin typeface="+mj-lt"/>
              <a:ea typeface="仿宋" pitchFamily="49" charset="-122"/>
              <a:cs typeface="华文细黑"/>
            </a:endParaRPr>
          </a:p>
        </p:txBody>
      </p:sp>
      <p:sp>
        <p:nvSpPr>
          <p:cNvPr id="4" name="Text Box 4"/>
          <p:cNvSpPr txBox="1">
            <a:spLocks noChangeArrowheads="1"/>
          </p:cNvSpPr>
          <p:nvPr/>
        </p:nvSpPr>
        <p:spPr bwMode="auto">
          <a:xfrm>
            <a:off x="1643042" y="2500306"/>
            <a:ext cx="3600450" cy="1569660"/>
          </a:xfrm>
          <a:prstGeom prst="rect">
            <a:avLst/>
          </a:prstGeom>
          <a:noFill/>
          <a:ln w="9525">
            <a:noFill/>
            <a:miter lim="800000"/>
          </a:ln>
        </p:spPr>
        <p:txBody>
          <a:bodyPr>
            <a:spAutoFit/>
          </a:bodyPr>
          <a:lstStyle/>
          <a:p>
            <a:pPr>
              <a:spcBef>
                <a:spcPct val="50000"/>
              </a:spcBef>
            </a:pPr>
            <a:r>
              <a:rPr lang="zh-CN" altLang="en-US" sz="2400" b="1" i="0" dirty="0" smtClean="0">
                <a:solidFill>
                  <a:srgbClr val="000099"/>
                </a:solidFill>
                <a:ea typeface="楷体" pitchFamily="49" charset="-122"/>
              </a:rPr>
              <a:t>（</a:t>
            </a:r>
            <a:r>
              <a:rPr lang="en-US" altLang="zh-CN" sz="2400" b="1" i="0" dirty="0" smtClean="0">
                <a:solidFill>
                  <a:srgbClr val="000099"/>
                </a:solidFill>
                <a:ea typeface="楷体" pitchFamily="49" charset="-122"/>
              </a:rPr>
              <a:t>1</a:t>
            </a:r>
            <a:r>
              <a:rPr lang="zh-CN" altLang="en-US" sz="2400" b="1" i="0" dirty="0" smtClean="0">
                <a:solidFill>
                  <a:srgbClr val="000099"/>
                </a:solidFill>
                <a:ea typeface="楷体" pitchFamily="49" charset="-122"/>
              </a:rPr>
              <a:t>）课前三分钟活动</a:t>
            </a:r>
            <a:endParaRPr lang="en-US" altLang="zh-CN" sz="2400" b="1" i="0" dirty="0" smtClean="0">
              <a:solidFill>
                <a:srgbClr val="000099"/>
              </a:solidFill>
              <a:ea typeface="楷体" pitchFamily="49" charset="-122"/>
            </a:endParaRPr>
          </a:p>
          <a:p>
            <a:pPr>
              <a:spcBef>
                <a:spcPct val="50000"/>
              </a:spcBef>
            </a:pPr>
            <a:endParaRPr lang="en-US" altLang="zh-CN" sz="2400" b="1" i="0" dirty="0" smtClean="0">
              <a:solidFill>
                <a:srgbClr val="000099"/>
              </a:solidFill>
              <a:ea typeface="楷体" pitchFamily="49" charset="-122"/>
            </a:endParaRPr>
          </a:p>
          <a:p>
            <a:pPr>
              <a:spcBef>
                <a:spcPct val="50000"/>
              </a:spcBef>
            </a:pPr>
            <a:r>
              <a:rPr lang="zh-CN" altLang="en-US" sz="2400" b="1" i="0" dirty="0" smtClean="0">
                <a:solidFill>
                  <a:srgbClr val="000099"/>
                </a:solidFill>
                <a:ea typeface="楷体" pitchFamily="49" charset="-122"/>
              </a:rPr>
              <a:t>（</a:t>
            </a:r>
            <a:r>
              <a:rPr lang="en-US" altLang="zh-CN" sz="2400" b="1" i="0" dirty="0" smtClean="0">
                <a:solidFill>
                  <a:srgbClr val="000099"/>
                </a:solidFill>
                <a:ea typeface="楷体" pitchFamily="49" charset="-122"/>
              </a:rPr>
              <a:t>2</a:t>
            </a:r>
            <a:r>
              <a:rPr lang="zh-CN" altLang="en-US" sz="2400" b="1" i="0" dirty="0" smtClean="0">
                <a:solidFill>
                  <a:srgbClr val="000099"/>
                </a:solidFill>
                <a:ea typeface="楷体" pitchFamily="49" charset="-122"/>
              </a:rPr>
              <a:t>）语文小课堂活动</a:t>
            </a:r>
            <a:endParaRPr lang="zh-CN" altLang="en-US" sz="2400" b="1" i="0" dirty="0">
              <a:solidFill>
                <a:srgbClr val="000099"/>
              </a:solidFill>
              <a:ea typeface="楷体" pitchFamily="49" charset="-122"/>
            </a:endParaRPr>
          </a:p>
        </p:txBody>
      </p:sp>
      <p:sp>
        <p:nvSpPr>
          <p:cNvPr id="5" name="TextBox 4"/>
          <p:cNvSpPr txBox="1"/>
          <p:nvPr/>
        </p:nvSpPr>
        <p:spPr>
          <a:xfrm>
            <a:off x="1643042" y="5000636"/>
            <a:ext cx="4572032" cy="523220"/>
          </a:xfrm>
          <a:prstGeom prst="rect">
            <a:avLst/>
          </a:prstGeom>
          <a:noFill/>
        </p:spPr>
        <p:txBody>
          <a:bodyPr wrap="square" rtlCol="0">
            <a:spAutoFit/>
          </a:bodyPr>
          <a:lstStyle/>
          <a:p>
            <a:r>
              <a:rPr lang="zh-CN" altLang="en-US" sz="2800" b="1" i="0" dirty="0" smtClean="0"/>
              <a:t>化被动接受为主动思考</a:t>
            </a:r>
            <a:endParaRPr lang="zh-CN" altLang="en-US" sz="2800" b="1" i="0" dirty="0"/>
          </a:p>
        </p:txBody>
      </p:sp>
      <p:sp>
        <p:nvSpPr>
          <p:cNvPr id="6" name="五角星 5">
            <a:hlinkClick r:id="rId1" action="ppaction://hlinkfile"/>
          </p:cNvPr>
          <p:cNvSpPr/>
          <p:nvPr/>
        </p:nvSpPr>
        <p:spPr bwMode="auto">
          <a:xfrm>
            <a:off x="6000760" y="2428868"/>
            <a:ext cx="357190" cy="428628"/>
          </a:xfrm>
          <a:prstGeom prst="star5">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
        <p:nvSpPr>
          <p:cNvPr id="7" name="五角星 6">
            <a:hlinkClick r:id="rId2" action="ppaction://hlinkfile"/>
          </p:cNvPr>
          <p:cNvSpPr/>
          <p:nvPr/>
        </p:nvSpPr>
        <p:spPr bwMode="auto">
          <a:xfrm>
            <a:off x="6072198" y="3571876"/>
            <a:ext cx="357190" cy="428628"/>
          </a:xfrm>
          <a:prstGeom prst="star5">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Tx/>
              <a:buNone/>
            </a:pPr>
            <a:endParaRPr kumimoji="0" lang="zh-CN" altLang="en-US" sz="1800" b="0" i="1"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pic>
        <p:nvPicPr>
          <p:cNvPr id="124930" name="Picture 2" descr="haishihong3"/>
          <p:cNvPicPr>
            <a:picLocks noChangeAspect="1"/>
          </p:cNvPicPr>
          <p:nvPr/>
        </p:nvPicPr>
        <p:blipFill>
          <a:blip r:embed="rId1"/>
          <a:srcRect/>
          <a:stretch>
            <a:fillRect/>
          </a:stretch>
        </p:blipFill>
        <p:spPr bwMode="auto">
          <a:xfrm>
            <a:off x="-36513" y="0"/>
            <a:ext cx="9174163" cy="6884988"/>
          </a:xfrm>
          <a:prstGeom prst="rect">
            <a:avLst/>
          </a:prstGeom>
          <a:noFill/>
          <a:ln w="9525">
            <a:noFill/>
            <a:miter lim="800000"/>
            <a:headEnd/>
            <a:tailEnd/>
          </a:ln>
        </p:spPr>
      </p:pic>
      <p:grpSp>
        <p:nvGrpSpPr>
          <p:cNvPr id="124931" name="Group 4"/>
          <p:cNvGrpSpPr/>
          <p:nvPr/>
        </p:nvGrpSpPr>
        <p:grpSpPr bwMode="auto">
          <a:xfrm>
            <a:off x="5219700" y="2708275"/>
            <a:ext cx="2465388" cy="1044575"/>
            <a:chOff x="0" y="0"/>
            <a:chExt cx="1553" cy="658"/>
          </a:xfrm>
        </p:grpSpPr>
        <p:sp>
          <p:nvSpPr>
            <p:cNvPr id="124932" name="WordArt 5"/>
            <p:cNvSpPr>
              <a:spLocks noTextEdit="1"/>
            </p:cNvSpPr>
            <p:nvPr/>
          </p:nvSpPr>
          <p:spPr bwMode="auto">
            <a:xfrm>
              <a:off x="0" y="0"/>
              <a:ext cx="1553" cy="383"/>
            </a:xfrm>
            <a:prstGeom prst="rect">
              <a:avLst/>
            </a:prstGeom>
          </p:spPr>
          <p:txBody>
            <a:bodyPr wrap="none" fromWordArt="1">
              <a:prstTxWarp prst="textPlain">
                <a:avLst>
                  <a:gd name="adj" fmla="val 50000"/>
                </a:avLst>
              </a:prstTxWarp>
            </a:bodyPr>
            <a:lstStyle/>
            <a:p>
              <a:pPr algn="ctr"/>
              <a:r>
                <a:rPr lang="zh-CN" altLang="en-US" sz="2400" b="1" kern="10">
                  <a:ln w="9525">
                    <a:noFill/>
                    <a:round/>
                  </a:ln>
                  <a:solidFill>
                    <a:schemeClr val="bg1"/>
                  </a:solidFill>
                  <a:latin typeface="黑体" panose="02010600030101010101" pitchFamily="49" charset="-122"/>
                  <a:ea typeface="黑体" panose="02010600030101010101" pitchFamily="49" charset="-122"/>
                </a:rPr>
                <a:t>谢谢！</a:t>
              </a:r>
              <a:endParaRPr lang="zh-CN" altLang="en-US" sz="2400" b="1" kern="10">
                <a:ln w="9525">
                  <a:noFill/>
                  <a:round/>
                </a:ln>
                <a:solidFill>
                  <a:schemeClr val="bg1"/>
                </a:solidFill>
                <a:latin typeface="黑体" panose="02010600030101010101" pitchFamily="49" charset="-122"/>
                <a:ea typeface="黑体" panose="02010600030101010101" pitchFamily="49" charset="-122"/>
              </a:endParaRPr>
            </a:p>
          </p:txBody>
        </p:sp>
        <p:sp>
          <p:nvSpPr>
            <p:cNvPr id="124933" name="WordArt 6"/>
            <p:cNvSpPr>
              <a:spLocks noTextEdit="1"/>
            </p:cNvSpPr>
            <p:nvPr/>
          </p:nvSpPr>
          <p:spPr bwMode="auto">
            <a:xfrm flipV="1">
              <a:off x="0" y="399"/>
              <a:ext cx="1553" cy="259"/>
            </a:xfrm>
            <a:prstGeom prst="rect">
              <a:avLst/>
            </a:prstGeom>
          </p:spPr>
          <p:txBody>
            <a:bodyPr wrap="none" fromWordArt="1">
              <a:prstTxWarp prst="textPlain">
                <a:avLst>
                  <a:gd name="adj" fmla="val 50000"/>
                </a:avLst>
              </a:prstTxWarp>
            </a:bodyPr>
            <a:lstStyle/>
            <a:p>
              <a:pPr algn="ctr"/>
              <a:r>
                <a:rPr lang="zh-CN" altLang="en-US" sz="2400" b="1" kern="10">
                  <a:ln w="9525">
                    <a:noFill/>
                    <a:round/>
                  </a:ln>
                  <a:gradFill rotWithShape="1">
                    <a:gsLst>
                      <a:gs pos="0">
                        <a:srgbClr val="FFFFFF">
                          <a:alpha val="0"/>
                        </a:srgbClr>
                      </a:gs>
                      <a:gs pos="100000">
                        <a:schemeClr val="bg1">
                          <a:alpha val="14000"/>
                        </a:schemeClr>
                      </a:gs>
                    </a:gsLst>
                    <a:lin ang="5400000" scaled="1"/>
                  </a:gradFill>
                  <a:latin typeface="黑体" panose="02010600030101010101" pitchFamily="49" charset="-122"/>
                  <a:ea typeface="黑体" panose="02010600030101010101" pitchFamily="49" charset="-122"/>
                </a:rPr>
                <a:t>谢</a:t>
              </a:r>
              <a:endParaRPr lang="zh-CN" altLang="en-US" sz="2400" b="1" kern="10">
                <a:ln w="9525">
                  <a:noFill/>
                  <a:round/>
                </a:ln>
                <a:gradFill rotWithShape="1">
                  <a:gsLst>
                    <a:gs pos="0">
                      <a:srgbClr val="FFFFFF">
                        <a:alpha val="0"/>
                      </a:srgbClr>
                    </a:gs>
                    <a:gs pos="100000">
                      <a:schemeClr val="bg1">
                        <a:alpha val="14000"/>
                      </a:schemeClr>
                    </a:gs>
                  </a:gsLst>
                  <a:lin ang="5400000" scaled="1"/>
                </a:gradFill>
                <a:latin typeface="黑体" panose="02010600030101010101" pitchFamily="49" charset="-122"/>
                <a:ea typeface="黑体" panose="02010600030101010101" pitchFamily="49" charset="-122"/>
              </a:endParaRP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66561" name="Text Box 4"/>
          <p:cNvSpPr txBox="1">
            <a:spLocks noChangeArrowheads="1"/>
          </p:cNvSpPr>
          <p:nvPr/>
        </p:nvSpPr>
        <p:spPr bwMode="auto">
          <a:xfrm>
            <a:off x="611188" y="1268413"/>
            <a:ext cx="7848600" cy="3629025"/>
          </a:xfrm>
          <a:prstGeom prst="rect">
            <a:avLst/>
          </a:prstGeom>
          <a:noFill/>
          <a:ln w="9525">
            <a:noFill/>
            <a:miter lim="800000"/>
          </a:ln>
        </p:spPr>
        <p:txBody>
          <a:bodyPr>
            <a:spAutoFit/>
          </a:bodyPr>
          <a:lstStyle/>
          <a:p>
            <a:pPr algn="ctr"/>
            <a:r>
              <a:rPr lang="zh-CN" altLang="en-US" sz="3200" b="1" i="0">
                <a:solidFill>
                  <a:schemeClr val="accent1"/>
                </a:solidFill>
                <a:ea typeface="仿宋" pitchFamily="49" charset="-122"/>
              </a:rPr>
              <a:t>学生做题最大的干扰</a:t>
            </a:r>
            <a:endParaRPr lang="zh-CN" altLang="en-US" sz="3200" b="1" i="0">
              <a:solidFill>
                <a:schemeClr val="accent1"/>
              </a:solidFill>
              <a:ea typeface="仿宋" pitchFamily="49" charset="-122"/>
            </a:endParaRPr>
          </a:p>
          <a:p>
            <a:pPr algn="ctr"/>
            <a:endParaRPr lang="zh-CN" altLang="en-US" sz="3200" b="1" i="0">
              <a:solidFill>
                <a:schemeClr val="accent1"/>
              </a:solidFill>
              <a:ea typeface="仿宋" pitchFamily="49" charset="-122"/>
            </a:endParaRPr>
          </a:p>
          <a:p>
            <a:r>
              <a:rPr lang="en-US" altLang="en-US" sz="2800" b="1" i="0">
                <a:ea typeface="楷体" pitchFamily="49" charset="-122"/>
              </a:rPr>
              <a:t>①</a:t>
            </a:r>
            <a:r>
              <a:rPr lang="zh-CN" altLang="en-US" sz="2800" b="1" i="0">
                <a:latin typeface="楷体" pitchFamily="49" charset="-122"/>
                <a:ea typeface="楷体" pitchFamily="49" charset="-122"/>
              </a:rPr>
              <a:t>有的变化是</a:t>
            </a:r>
            <a:r>
              <a:rPr lang="zh-CN" altLang="en-US" sz="2800" b="1" i="0">
                <a:solidFill>
                  <a:schemeClr val="accent1"/>
                </a:solidFill>
                <a:latin typeface="楷体" pitchFamily="49" charset="-122"/>
                <a:ea typeface="楷体" pitchFamily="49" charset="-122"/>
              </a:rPr>
              <a:t>形式上</a:t>
            </a:r>
            <a:r>
              <a:rPr lang="zh-CN" altLang="en-US" sz="2800" b="1" i="0">
                <a:latin typeface="楷体" pitchFamily="49" charset="-122"/>
                <a:ea typeface="楷体" pitchFamily="49" charset="-122"/>
              </a:rPr>
              <a:t>的，其核心内容没有变化；</a:t>
            </a:r>
            <a:endParaRPr lang="zh-CN" altLang="en-US" sz="2800" b="1" i="0">
              <a:latin typeface="楷体" pitchFamily="49" charset="-122"/>
              <a:ea typeface="楷体" pitchFamily="49" charset="-122"/>
            </a:endParaRPr>
          </a:p>
          <a:p>
            <a:r>
              <a:rPr lang="en-US" altLang="en-US" sz="2800" b="1" i="0">
                <a:ea typeface="楷体" pitchFamily="49" charset="-122"/>
              </a:rPr>
              <a:t>②</a:t>
            </a:r>
            <a:r>
              <a:rPr lang="zh-CN" altLang="en-US" sz="2800" b="1" i="0">
                <a:latin typeface="楷体" pitchFamily="49" charset="-122"/>
                <a:ea typeface="楷体" pitchFamily="49" charset="-122"/>
              </a:rPr>
              <a:t>有的变化是</a:t>
            </a:r>
            <a:r>
              <a:rPr lang="zh-CN" altLang="en-US" sz="2800" b="1" i="0">
                <a:solidFill>
                  <a:schemeClr val="accent1"/>
                </a:solidFill>
                <a:latin typeface="楷体" pitchFamily="49" charset="-122"/>
                <a:ea typeface="楷体" pitchFamily="49" charset="-122"/>
              </a:rPr>
              <a:t>本质上</a:t>
            </a:r>
            <a:r>
              <a:rPr lang="zh-CN" altLang="en-US" sz="2800" b="1" i="0">
                <a:latin typeface="楷体" pitchFamily="49" charset="-122"/>
                <a:ea typeface="楷体" pitchFamily="49" charset="-122"/>
              </a:rPr>
              <a:t>的，如</a:t>
            </a:r>
            <a:r>
              <a:rPr lang="zh-CN" altLang="en-US" sz="2800" b="1" i="0">
                <a:solidFill>
                  <a:schemeClr val="tx2"/>
                </a:solidFill>
                <a:latin typeface="楷体" pitchFamily="49" charset="-122"/>
                <a:ea typeface="楷体" pitchFamily="49" charset="-122"/>
              </a:rPr>
              <a:t>张冠李戴、偷换概念、以偏概全，</a:t>
            </a:r>
            <a:r>
              <a:rPr lang="zh-CN" altLang="en-US" sz="2800" b="1" i="0">
                <a:latin typeface="楷体" pitchFamily="49" charset="-122"/>
                <a:ea typeface="楷体" pitchFamily="49" charset="-122"/>
              </a:rPr>
              <a:t>其表述内容与原文不同。</a:t>
            </a:r>
            <a:endParaRPr lang="zh-CN" altLang="en-US" sz="2800" b="1" i="0">
              <a:latin typeface="楷体" pitchFamily="49" charset="-122"/>
              <a:ea typeface="楷体" pitchFamily="49" charset="-122"/>
            </a:endParaRPr>
          </a:p>
          <a:p>
            <a:r>
              <a:rPr lang="en-US" altLang="en-US" sz="2800" b="1" i="0">
                <a:ea typeface="楷体" pitchFamily="49" charset="-122"/>
              </a:rPr>
              <a:t>③</a:t>
            </a:r>
            <a:r>
              <a:rPr lang="zh-CN" altLang="en-US" sz="2800" b="1" i="0">
                <a:latin typeface="楷体" pitchFamily="49" charset="-122"/>
                <a:ea typeface="楷体" pitchFamily="49" charset="-122"/>
              </a:rPr>
              <a:t>需要特别注意的有些选项在原文中找不到相关的语句，需要仔细辨别</a:t>
            </a:r>
            <a:r>
              <a:rPr lang="zh-CN" altLang="en-US" sz="2800" b="1" i="0">
                <a:solidFill>
                  <a:schemeClr val="accent1"/>
                </a:solidFill>
                <a:latin typeface="楷体" pitchFamily="49" charset="-122"/>
                <a:ea typeface="楷体" pitchFamily="49" charset="-122"/>
              </a:rPr>
              <a:t>是无中生有，还是合理的分析与判断</a:t>
            </a:r>
            <a:r>
              <a:rPr lang="zh-CN" altLang="en-US" sz="2800" b="1" i="0">
                <a:latin typeface="楷体" pitchFamily="49" charset="-122"/>
                <a:ea typeface="楷体" pitchFamily="49" charset="-122"/>
              </a:rPr>
              <a:t>。</a:t>
            </a:r>
            <a:endParaRPr lang="zh-CN" altLang="en-US" sz="2800" b="1" i="0">
              <a:latin typeface="楷体" pitchFamily="49" charset="-122"/>
              <a:ea typeface="楷体" pitchFamily="49" charset="-122"/>
            </a:endParaRPr>
          </a:p>
        </p:txBody>
      </p:sp>
      <p:sp>
        <p:nvSpPr>
          <p:cNvPr id="66562" name="Text Box 5"/>
          <p:cNvSpPr txBox="1">
            <a:spLocks noChangeArrowheads="1"/>
          </p:cNvSpPr>
          <p:nvPr/>
        </p:nvSpPr>
        <p:spPr bwMode="auto">
          <a:xfrm>
            <a:off x="5651500" y="260350"/>
            <a:ext cx="2808288" cy="396875"/>
          </a:xfrm>
          <a:prstGeom prst="rect">
            <a:avLst/>
          </a:prstGeom>
          <a:noFill/>
          <a:ln w="9525">
            <a:noFill/>
            <a:miter lim="800000"/>
          </a:ln>
        </p:spPr>
        <p:txBody>
          <a:bodyPr>
            <a:spAutoFit/>
          </a:bodyPr>
          <a:lstStyle/>
          <a:p>
            <a:pPr>
              <a:spcBef>
                <a:spcPct val="50000"/>
              </a:spcBef>
            </a:pPr>
            <a:r>
              <a:rPr lang="zh-CN" altLang="en-US" sz="2000" b="1" i="0">
                <a:solidFill>
                  <a:srgbClr val="FFFF00"/>
                </a:solidFill>
                <a:ea typeface="仿宋" pitchFamily="49" charset="-122"/>
              </a:rPr>
              <a:t>（一）论述类文本阅读</a:t>
            </a:r>
            <a:endParaRPr lang="zh-CN" altLang="en-US" sz="2000" b="1" i="0">
              <a:solidFill>
                <a:srgbClr val="FFFF00"/>
              </a:solidFill>
              <a:ea typeface="仿宋" pitchFamily="49" charset="-122"/>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p>
            <a:endParaRPr lang="zh-CN" altLang="en-US"/>
          </a:p>
        </p:txBody>
      </p:sp>
      <p:sp>
        <p:nvSpPr>
          <p:cNvPr id="67585" name="Text Box 4"/>
          <p:cNvSpPr txBox="1">
            <a:spLocks noChangeArrowheads="1"/>
          </p:cNvSpPr>
          <p:nvPr/>
        </p:nvSpPr>
        <p:spPr bwMode="auto">
          <a:xfrm>
            <a:off x="611188" y="1196975"/>
            <a:ext cx="8208962" cy="4781550"/>
          </a:xfrm>
          <a:prstGeom prst="rect">
            <a:avLst/>
          </a:prstGeom>
          <a:noFill/>
          <a:ln w="9525">
            <a:noFill/>
            <a:miter lim="800000"/>
          </a:ln>
        </p:spPr>
        <p:txBody>
          <a:bodyPr>
            <a:spAutoFit/>
          </a:bodyPr>
          <a:lstStyle/>
          <a:p>
            <a:pPr>
              <a:spcBef>
                <a:spcPct val="50000"/>
              </a:spcBef>
            </a:pPr>
            <a:r>
              <a:rPr lang="zh-CN" altLang="en-US" sz="3200" b="1" i="0">
                <a:solidFill>
                  <a:schemeClr val="accent1"/>
                </a:solidFill>
                <a:ea typeface="仿宋" pitchFamily="49" charset="-122"/>
              </a:rPr>
              <a:t>（二）实用类文本阅读</a:t>
            </a:r>
            <a:endParaRPr lang="zh-CN" altLang="en-US" sz="3200" b="1" i="0">
              <a:solidFill>
                <a:schemeClr val="accent1"/>
              </a:solidFill>
              <a:ea typeface="仿宋" pitchFamily="49" charset="-122"/>
            </a:endParaRPr>
          </a:p>
          <a:p>
            <a:pPr>
              <a:spcBef>
                <a:spcPct val="50000"/>
              </a:spcBef>
            </a:pPr>
            <a:r>
              <a:rPr lang="en-US" altLang="zh-CN" sz="3200" b="1" i="0">
                <a:solidFill>
                  <a:schemeClr val="accent1"/>
                </a:solidFill>
                <a:ea typeface="仿宋" pitchFamily="49" charset="-122"/>
              </a:rPr>
              <a:t>           </a:t>
            </a:r>
            <a:r>
              <a:rPr lang="en-US" altLang="zh-CN" sz="3200" b="1" i="0">
                <a:solidFill>
                  <a:schemeClr val="accent1"/>
                </a:solidFill>
                <a:latin typeface="仿宋" pitchFamily="49" charset="-122"/>
                <a:ea typeface="仿宋" pitchFamily="49" charset="-122"/>
              </a:rPr>
              <a:t>——</a:t>
            </a:r>
            <a:r>
              <a:rPr lang="zh-CN" altLang="en-US" sz="3200" b="1" i="0">
                <a:solidFill>
                  <a:schemeClr val="accent1"/>
                </a:solidFill>
                <a:ea typeface="仿宋" pitchFamily="49" charset="-122"/>
              </a:rPr>
              <a:t>传记、新闻、访谈、</a:t>
            </a:r>
            <a:endParaRPr lang="zh-CN" altLang="en-US" sz="3200" b="1" i="0">
              <a:solidFill>
                <a:schemeClr val="accent1"/>
              </a:solidFill>
              <a:ea typeface="仿宋" pitchFamily="49" charset="-122"/>
            </a:endParaRPr>
          </a:p>
          <a:p>
            <a:pPr>
              <a:spcBef>
                <a:spcPct val="50000"/>
              </a:spcBef>
            </a:pPr>
            <a:r>
              <a:rPr lang="zh-CN" altLang="en-US" sz="3200" b="1" i="0">
                <a:solidFill>
                  <a:schemeClr val="accent1"/>
                </a:solidFill>
                <a:ea typeface="仿宋" pitchFamily="49" charset="-122"/>
              </a:rPr>
              <a:t>                  调查报告、科普文章等</a:t>
            </a:r>
            <a:endParaRPr lang="zh-CN" altLang="en-US" sz="3200" b="1" i="0">
              <a:solidFill>
                <a:schemeClr val="accent1"/>
              </a:solidFill>
              <a:ea typeface="仿宋" pitchFamily="49" charset="-122"/>
            </a:endParaRPr>
          </a:p>
          <a:p>
            <a:pPr>
              <a:spcBef>
                <a:spcPct val="50000"/>
              </a:spcBef>
            </a:pPr>
            <a:r>
              <a:rPr lang="zh-CN" altLang="en-US" sz="2400" b="1" i="0">
                <a:ea typeface="楷体" pitchFamily="49" charset="-122"/>
              </a:rPr>
              <a:t>应对策略：</a:t>
            </a:r>
            <a:endParaRPr lang="zh-CN" altLang="en-US" sz="2400" b="1" i="0">
              <a:ea typeface="楷体" pitchFamily="49" charset="-122"/>
            </a:endParaRPr>
          </a:p>
          <a:p>
            <a:pPr>
              <a:spcBef>
                <a:spcPct val="50000"/>
              </a:spcBef>
            </a:pPr>
            <a:r>
              <a:rPr lang="zh-CN" altLang="en-US" sz="2400" b="1" i="0">
                <a:ea typeface="楷体" pitchFamily="49" charset="-122"/>
              </a:rPr>
              <a:t>①注意形式呈现仍以</a:t>
            </a:r>
            <a:r>
              <a:rPr lang="zh-CN" altLang="en-US" sz="2400" b="1" i="0">
                <a:latin typeface="楷体" pitchFamily="49" charset="-122"/>
                <a:ea typeface="楷体" pitchFamily="49" charset="-122"/>
              </a:rPr>
              <a:t>“</a:t>
            </a:r>
            <a:r>
              <a:rPr lang="zh-CN" altLang="en-US" sz="2400" b="1" i="0">
                <a:ea typeface="楷体" pitchFamily="49" charset="-122"/>
              </a:rPr>
              <a:t>非连续性文本</a:t>
            </a:r>
            <a:r>
              <a:rPr lang="zh-CN" altLang="en-US" sz="2400" b="1" i="0">
                <a:latin typeface="楷体" pitchFamily="49" charset="-122"/>
                <a:ea typeface="楷体" pitchFamily="49" charset="-122"/>
              </a:rPr>
              <a:t>”</a:t>
            </a:r>
            <a:r>
              <a:rPr lang="zh-CN" altLang="en-US" sz="2400" b="1" i="0">
                <a:ea typeface="楷体" pitchFamily="49" charset="-122"/>
              </a:rPr>
              <a:t>为主</a:t>
            </a:r>
            <a:endParaRPr lang="zh-CN" altLang="en-US" sz="2400" b="1" i="0">
              <a:ea typeface="楷体" pitchFamily="49" charset="-122"/>
            </a:endParaRPr>
          </a:p>
          <a:p>
            <a:pPr>
              <a:spcBef>
                <a:spcPct val="50000"/>
              </a:spcBef>
            </a:pPr>
            <a:r>
              <a:rPr lang="zh-CN" altLang="en-US" sz="2400" b="1" i="0">
                <a:ea typeface="楷体" pitchFamily="49" charset="-122"/>
              </a:rPr>
              <a:t>②着重把握实用类文本的考查内核</a:t>
            </a:r>
            <a:endParaRPr lang="zh-CN" altLang="en-US" sz="2400" b="1" i="0">
              <a:ea typeface="楷体" pitchFamily="49" charset="-122"/>
            </a:endParaRPr>
          </a:p>
          <a:p>
            <a:pPr>
              <a:spcBef>
                <a:spcPct val="50000"/>
              </a:spcBef>
            </a:pPr>
            <a:r>
              <a:rPr lang="en-US" altLang="zh-CN" sz="2400" b="1" i="0">
                <a:ea typeface="楷体" pitchFamily="49" charset="-122"/>
              </a:rPr>
              <a:t>                                        </a:t>
            </a:r>
            <a:r>
              <a:rPr lang="en-US" altLang="zh-CN" sz="2400" b="1" i="0">
                <a:latin typeface="楷体" pitchFamily="49" charset="-122"/>
                <a:ea typeface="楷体" pitchFamily="49" charset="-122"/>
              </a:rPr>
              <a:t>——</a:t>
            </a:r>
            <a:r>
              <a:rPr lang="zh-CN" altLang="en-US" sz="2400" b="1" i="0">
                <a:ea typeface="楷体" pitchFamily="49" charset="-122"/>
              </a:rPr>
              <a:t>信息的筛选、整合、概括</a:t>
            </a:r>
            <a:endParaRPr lang="zh-CN" altLang="en-US" sz="2400" b="1" i="0">
              <a:ea typeface="楷体" pitchFamily="49" charset="-122"/>
            </a:endParaRPr>
          </a:p>
          <a:p>
            <a:pPr>
              <a:spcBef>
                <a:spcPct val="50000"/>
              </a:spcBef>
            </a:pPr>
            <a:endParaRPr lang="zh-CN" altLang="en-US" sz="2400" b="1" i="0">
              <a:ea typeface="楷体"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4" descr="微信图片_20170810110340"/>
          <p:cNvPicPr>
            <a:picLocks noChangeAspect="1" noChangeArrowheads="1"/>
          </p:cNvPicPr>
          <p:nvPr/>
        </p:nvPicPr>
        <p:blipFill>
          <a:blip r:embed="rId1"/>
          <a:srcRect/>
          <a:stretch>
            <a:fillRect/>
          </a:stretch>
        </p:blipFill>
        <p:spPr bwMode="auto">
          <a:xfrm>
            <a:off x="631190" y="594360"/>
            <a:ext cx="5314315" cy="5834380"/>
          </a:xfrm>
          <a:prstGeom prst="rect">
            <a:avLst/>
          </a:prstGeom>
          <a:noFill/>
          <a:ln w="9525">
            <a:noFill/>
            <a:miter lim="800000"/>
            <a:headEnd/>
            <a:tailEnd/>
          </a:ln>
        </p:spPr>
      </p:pic>
      <p:sp>
        <p:nvSpPr>
          <p:cNvPr id="5" name="TextBox 4"/>
          <p:cNvSpPr txBox="1"/>
          <p:nvPr/>
        </p:nvSpPr>
        <p:spPr>
          <a:xfrm>
            <a:off x="6286512" y="1071546"/>
            <a:ext cx="615553" cy="5572164"/>
          </a:xfrm>
          <a:prstGeom prst="rect">
            <a:avLst/>
          </a:prstGeom>
          <a:noFill/>
        </p:spPr>
        <p:txBody>
          <a:bodyPr vert="eaVert" wrap="square" rtlCol="0">
            <a:spAutoFit/>
          </a:bodyPr>
          <a:lstStyle/>
          <a:p>
            <a:r>
              <a:rPr lang="zh-CN" altLang="en-US" sz="2800" b="1" i="0" dirty="0" smtClean="0">
                <a:solidFill>
                  <a:srgbClr val="FF0000"/>
                </a:solidFill>
                <a:latin typeface="楷体" pitchFamily="49" charset="-122"/>
                <a:ea typeface="楷体" pitchFamily="49" charset="-122"/>
              </a:rPr>
              <a:t>注重文本层次的划分</a:t>
            </a:r>
            <a:r>
              <a:rPr lang="en-US" altLang="zh-CN" sz="2800" b="1" i="0" dirty="0" smtClean="0">
                <a:latin typeface="楷体" pitchFamily="49" charset="-122"/>
                <a:ea typeface="楷体" pitchFamily="49" charset="-122"/>
              </a:rPr>
              <a:t>——</a:t>
            </a:r>
            <a:r>
              <a:rPr lang="zh-CN" altLang="en-US" sz="2800" b="1" i="0" dirty="0" smtClean="0">
                <a:latin typeface="楷体" pitchFamily="49" charset="-122"/>
                <a:ea typeface="楷体" pitchFamily="49" charset="-122"/>
              </a:rPr>
              <a:t>信息筛选</a:t>
            </a:r>
            <a:endParaRPr lang="zh-CN" altLang="en-US" sz="2800" i="0" dirty="0">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ID" val="_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ID" val="_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ID" val="_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ID" val="_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ID" val="_1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63.xml><?xml version="1.0" encoding="utf-8"?>
<p:tagLst xmlns:p="http://schemas.openxmlformats.org/presentationml/2006/main">
  <p:tag name="KSO_WM_UNIT_HIGHLIGHT" val="0"/>
  <p:tag name="KSO_WM_UNIT_COMPATIBLE" val="0"/>
  <p:tag name="KSO_WM_UNIT_ID" val="_1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64.xml><?xml version="1.0" encoding="utf-8"?>
<p:tagLst xmlns:p="http://schemas.openxmlformats.org/presentationml/2006/main">
  <p:tag name="KSO_WM_UNIT_HIGHLIGHT" val="0"/>
  <p:tag name="KSO_WM_UNIT_COMPATIBLE" val="0"/>
  <p:tag name="KSO_WM_UNIT_ID" val="_1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65.xml><?xml version="1.0" encoding="utf-8"?>
<p:tagLst xmlns:p="http://schemas.openxmlformats.org/presentationml/2006/main">
  <p:tag name="KSO_WM_UNIT_HIGHLIGHT" val="0"/>
  <p:tag name="KSO_WM_UNIT_COMPATIBLE" val="0"/>
  <p:tag name="KSO_WM_UNIT_ID" val="_1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2.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6.xml><?xml version="1.0" encoding="utf-8"?>
<p:tagLst xmlns:p="http://schemas.openxmlformats.org/presentationml/2006/main">
  <p:tag name="KSO_WM_TAG_VERSION" val="1.0"/>
  <p:tag name="KSO_WM_BEAUTIFY_FLAG" val="#wm#"/>
  <p:tag name="KSO_WM_COMBINE_RELATE_SLIDE_ID" val="background20180947_1"/>
  <p:tag name="KSO_WM_TEMPLATE_CATEGORY" val="custom"/>
  <p:tag name="KSO_WM_TEMPLATE_INDEX" val="20196575"/>
  <p:tag name="KSO_WM_TEMPLATE_SUBCATEGORY" val="0"/>
  <p:tag name="KSO_WM_TEMPLATE_THUMBS_INDEX" val="1"/>
</p:tagLst>
</file>

<file path=ppt/tags/tag77.xml><?xml version="1.0" encoding="utf-8"?>
<p:tagLst xmlns:p="http://schemas.openxmlformats.org/presentationml/2006/main">
  <p:tag name="KSO_WM_TAG_VERSION" val="1.0"/>
  <p:tag name="KSO_WM_BEAUTIFY_FLAG" val="#wm#"/>
  <p:tag name="KSO_WM_TEMPLATE_CATEGORY" val="custom"/>
  <p:tag name="KSO_WM_TEMPLATE_INDEX" val="3"/>
  <p:tag name="KSO_WM_UNIT_TYPE" val="f"/>
  <p:tag name="KSO_WM_UNIT_INDEX" val="1"/>
  <p:tag name="KSO_WM_UNIT_CLEAR" val="1"/>
  <p:tag name="KSO_WM_UNIT_LAYERLEVEL" val="1"/>
  <p:tag name="KSO_WM_UNIT_VALUE" val="112"/>
  <p:tag name="KSO_WM_UNIT_HIGHLIGHT" val="0"/>
  <p:tag name="KSO_WM_UNIT_COMPATIBLE" val="0"/>
  <p:tag name="KSO_WM_UNIT_ID" val="custom3_6*f*1"/>
  <p:tag name="KSO_WM_UNIT_PRESET_TEXT_INDEX" val="6"/>
  <p:tag name="KSO_WM_UNIT_PRESET_TEXT_LEN" val="50"/>
</p:tagLst>
</file>

<file path=ppt/tags/tag78.xml><?xml version="1.0" encoding="utf-8"?>
<p:tagLst xmlns:p="http://schemas.openxmlformats.org/presentationml/2006/main">
  <p:tag name="KSO_WM_TAG_VERSION" val="1.0"/>
  <p:tag name="KSO_WM_BEAUTIFY_FLAG" val="#wm#"/>
  <p:tag name="KSO_WM_TEMPLATE_CATEGORY" val="custom"/>
  <p:tag name="KSO_WM_TEMPLATE_INDEX" val="3"/>
  <p:tag name="KSO_WM_UNIT_TYPE" val="f"/>
  <p:tag name="KSO_WM_UNIT_INDEX" val="1"/>
  <p:tag name="KSO_WM_UNIT_CLEAR" val="1"/>
  <p:tag name="KSO_WM_UNIT_LAYERLEVEL" val="1"/>
  <p:tag name="KSO_WM_UNIT_VALUE" val="112"/>
  <p:tag name="KSO_WM_UNIT_HIGHLIGHT" val="0"/>
  <p:tag name="KSO_WM_UNIT_COMPATIBLE" val="0"/>
  <p:tag name="KSO_WM_UNIT_ID" val="custom3_6*f*1"/>
  <p:tag name="KSO_WM_UNIT_PRESET_TEXT_INDEX" val="6"/>
  <p:tag name="KSO_WM_UNIT_PRESET_TEXT_LEN" val="50"/>
</p:tagLst>
</file>

<file path=ppt/tags/tag79.xml><?xml version="1.0" encoding="utf-8"?>
<p:tagLst xmlns:p="http://schemas.openxmlformats.org/presentationml/2006/main">
  <p:tag name="KSO_WM_SLIDE_ID" val="custom3_6"/>
  <p:tag name="KSO_WM_SLIDE_INDEX" val="6"/>
  <p:tag name="KSO_WM_SLIDE_LAYOUT" val="a_f"/>
  <p:tag name="KSO_WM_SLIDE_LAYOUT_CNT" val="1_1"/>
  <p:tag name="KSO_WM_SLIDE_TYPE" val="text"/>
  <p:tag name="KSO_WM_BEAUTIFY_FLAG" val="#wm#"/>
  <p:tag name="KSO_WM_SLIDE_ITEM_CNT" val="1"/>
  <p:tag name="KSO_WM_TEMPLATE_CATEGORY" val="custom"/>
  <p:tag name="KSO_WM_TEMPLATE_INDEX" val="3"/>
  <p:tag name="KSO_WM_TAG_VERSION" val="1.0"/>
  <p:tag name="KSO_WM_SLIDE_POSITION" val="179*162"/>
  <p:tag name="KSO_WM_SLIDE_SIZE" val="374*329"/>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TAG_VERSION" val="1.0"/>
  <p:tag name="KSO_WM_BEAUTIFY_FLAG" val="#wm#"/>
  <p:tag name="KSO_WM_TEMPLATE_CATEGORY" val="custom"/>
  <p:tag name="KSO_WM_TEMPLATE_INDEX" val="3"/>
  <p:tag name="KSO_WM_UNIT_TYPE" val="f"/>
  <p:tag name="KSO_WM_UNIT_INDEX" val="1"/>
  <p:tag name="KSO_WM_UNIT_ID" val="custom3_2*f*1"/>
  <p:tag name="KSO_WM_UNIT_CLEAR" val="1"/>
  <p:tag name="KSO_WM_UNIT_LAYERLEVEL" val="1"/>
  <p:tag name="KSO_WM_UNIT_VALUE" val="364"/>
  <p:tag name="KSO_WM_UNIT_HIGHLIGHT" val="0"/>
  <p:tag name="KSO_WM_UNIT_COMPATIBLE" val="0"/>
  <p:tag name="KSO_WM_UNIT_PRESET_TEXT_INDEX" val="2"/>
  <p:tag name="KSO_WM_UNIT_PRESET_TEXT_LEN" val="60"/>
</p:tagLst>
</file>

<file path=ppt/tags/tag81.xml><?xml version="1.0" encoding="utf-8"?>
<p:tagLst xmlns:p="http://schemas.openxmlformats.org/presentationml/2006/main">
  <p:tag name="KSO_WM_SLIDE_ID" val="custom3_2"/>
  <p:tag name="KSO_WM_SLIDE_INDEX" val="2"/>
  <p:tag name="KSO_WM_SLIDE_LAYOUT" val="a_f"/>
  <p:tag name="KSO_WM_SLIDE_LAYOUT_CNT" val="1_1"/>
  <p:tag name="KSO_WM_SLIDE_TYPE" val="text"/>
  <p:tag name="KSO_WM_BEAUTIFY_FLAG" val="#wm#"/>
  <p:tag name="KSO_WM_SLIDE_POSITION" val="72*144"/>
  <p:tag name="KSO_WM_SLIDE_SIZE" val="577*343"/>
  <p:tag name="KSO_WM_SLIDE_ITEM_CNT" val="6"/>
  <p:tag name="KSO_WM_TEMPLATE_CATEGORY" val="custom"/>
  <p:tag name="KSO_WM_TEMPLATE_INDEX" val="3"/>
  <p:tag name="KSO_WM_TAG_VERSION" val="1.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2">
      <a:dk1>
        <a:srgbClr val="466424"/>
      </a:dk1>
      <a:lt1>
        <a:srgbClr val="FFFFFF"/>
      </a:lt1>
      <a:dk2>
        <a:srgbClr val="7A9858"/>
      </a:dk2>
      <a:lt2>
        <a:srgbClr val="FFFFFF"/>
      </a:lt2>
      <a:accent1>
        <a:srgbClr val="3B561D"/>
      </a:accent1>
      <a:accent2>
        <a:srgbClr val="98CC77"/>
      </a:accent2>
      <a:accent3>
        <a:srgbClr val="779989"/>
      </a:accent3>
      <a:accent4>
        <a:srgbClr val="354B1B"/>
      </a:accent4>
      <a:accent5>
        <a:srgbClr val="466424"/>
      </a:accent5>
      <a:accent6>
        <a:srgbClr val="BED7CB"/>
      </a:accent6>
      <a:hlink>
        <a:srgbClr val="98CC77"/>
      </a:hlink>
      <a:folHlink>
        <a:srgbClr val="AABBCB"/>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8111</Words>
  <Application>WPS 演示</Application>
  <PresentationFormat>全屏显示(4:3)</PresentationFormat>
  <Paragraphs>759</Paragraphs>
  <Slides>66</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66</vt:i4>
      </vt:variant>
    </vt:vector>
  </HeadingPairs>
  <TitlesOfParts>
    <vt:vector size="86" baseType="lpstr">
      <vt:lpstr>Arial</vt:lpstr>
      <vt:lpstr>宋体</vt:lpstr>
      <vt:lpstr>Wingdings</vt:lpstr>
      <vt:lpstr>华文细黑</vt:lpstr>
      <vt:lpstr>微软雅黑</vt:lpstr>
      <vt:lpstr>MS UI Gothic</vt:lpstr>
      <vt:lpstr>华文细黑</vt:lpstr>
      <vt:lpstr>仿宋</vt:lpstr>
      <vt:lpstr>仿宋_GB2312</vt:lpstr>
      <vt:lpstr>楷体</vt:lpstr>
      <vt:lpstr>楷体_GB2312</vt:lpstr>
      <vt:lpstr>Arial Unicode MS</vt:lpstr>
      <vt:lpstr>Times New Roman</vt:lpstr>
      <vt:lpstr>楷体</vt:lpstr>
      <vt:lpstr>华文楷体</vt:lpstr>
      <vt:lpstr>黑体</vt:lpstr>
      <vt:lpstr>Comic Sans MS</vt:lpstr>
      <vt:lpstr>华文隶书</vt:lpstr>
      <vt:lpstr>Calibri</vt:lpstr>
      <vt:lpstr>Office 主题​​</vt:lpstr>
      <vt:lpstr>PowerPoint 演示文稿</vt:lpstr>
      <vt:lpstr>PowerPoint 演示文稿</vt:lpstr>
      <vt:lpstr>                         变与不变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正确使用词语——成语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近几年的全国卷高考作文题命题特点透视</vt:lpstr>
      <vt:lpstr>PowerPoint 演示文稿</vt:lpstr>
      <vt:lpstr>PowerPoint 演示文稿</vt:lpstr>
      <vt:lpstr>PowerPoint 演示文稿</vt:lpstr>
      <vt:lpstr>PowerPoint 演示文稿</vt:lpstr>
      <vt:lpstr>PowerPoint 演示文稿</vt:lpstr>
      <vt:lpstr>PowerPoint 演示文稿</vt:lpstr>
      <vt:lpstr>学生写作思维的提升</vt:lpstr>
      <vt:lpstr>PowerPoint 演示文稿</vt:lpstr>
      <vt:lpstr>PowerPoint 演示文稿</vt:lpstr>
      <vt:lpstr>PowerPoint 演示文稿</vt:lpstr>
    </vt:vector>
  </TitlesOfParts>
  <Company>NordriDesign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Administrator</cp:lastModifiedBy>
  <cp:revision>603</cp:revision>
  <dcterms:created xsi:type="dcterms:W3CDTF">2008-05-06T01:42:00Z</dcterms:created>
  <dcterms:modified xsi:type="dcterms:W3CDTF">2020-04-10T01:38:15Z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y fmtid="{D5CDD505-2E9C-101B-9397-08002B2CF9AE}" pid="3" name="KSORubyTemplateID">
    <vt:lpwstr>13</vt:lpwstr>
  </property>
</Properties>
</file>