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7" r:id="rId9"/>
    <p:sldId id="262" r:id="rId10"/>
    <p:sldId id="264" r:id="rId11"/>
    <p:sldId id="265" r:id="rId12"/>
    <p:sldId id="266" r:id="rId13"/>
    <p:sldId id="271" r:id="rId14"/>
    <p:sldId id="268" r:id="rId15"/>
    <p:sldId id="269" r:id="rId16"/>
    <p:sldId id="270" r:id="rId17"/>
    <p:sldId id="272" r:id="rId18"/>
    <p:sldId id="273" r:id="rId19"/>
    <p:sldId id="277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90" r:id="rId30"/>
    <p:sldId id="286" r:id="rId31"/>
    <p:sldId id="291" r:id="rId32"/>
    <p:sldId id="288" r:id="rId33"/>
    <p:sldId id="292" r:id="rId34"/>
  </p:sldIdLst>
  <p:sldSz cx="12192000" cy="6858000"/>
  <p:notesSz cx="7103745" cy="10234295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72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5.png" /><Relationship Id="rId6" Type="http://schemas.openxmlformats.org/officeDocument/2006/relationships/tags" Target="../tags/tag72.xml" /><Relationship Id="rId7" Type="http://schemas.openxmlformats.org/officeDocument/2006/relationships/image" Target="../media/image6.png" /><Relationship Id="rId8" Type="http://schemas.openxmlformats.org/officeDocument/2006/relationships/tags" Target="../tags/tag73.xml" /><Relationship Id="rId9" Type="http://schemas.openxmlformats.org/officeDocument/2006/relationships/image" Target="../media/image7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2.png" /><Relationship Id="rId8" Type="http://schemas.openxmlformats.org/officeDocument/2006/relationships/tags" Target="../tags/tag8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tags" Target="../tags/tag9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9.xml" /><Relationship Id="rId11" Type="http://schemas.openxmlformats.org/officeDocument/2006/relationships/image" Target="../media/image9.png" /><Relationship Id="rId12" Type="http://schemas.openxmlformats.org/officeDocument/2006/relationships/tags" Target="../tags/tag100.xml" /><Relationship Id="rId13" Type="http://schemas.openxmlformats.org/officeDocument/2006/relationships/image" Target="../media/image10.png" /><Relationship Id="rId14" Type="http://schemas.openxmlformats.org/officeDocument/2006/relationships/tags" Target="../tags/tag10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8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image" Target="../media/image12.png" /><Relationship Id="rId12" Type="http://schemas.openxmlformats.org/officeDocument/2006/relationships/tags" Target="../tags/tag111.xml" /><Relationship Id="rId13" Type="http://schemas.openxmlformats.org/officeDocument/2006/relationships/image" Target="../media/image13.png" /><Relationship Id="rId14" Type="http://schemas.openxmlformats.org/officeDocument/2006/relationships/tags" Target="../tags/tag112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11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2.xml" /><Relationship Id="rId11" Type="http://schemas.openxmlformats.org/officeDocument/2006/relationships/image" Target="../media/image14.png" /><Relationship Id="rId12" Type="http://schemas.openxmlformats.org/officeDocument/2006/relationships/tags" Target="../tags/tag123.xml" /><Relationship Id="rId13" Type="http://schemas.openxmlformats.org/officeDocument/2006/relationships/image" Target="../media/image15.png" /><Relationship Id="rId14" Type="http://schemas.openxmlformats.org/officeDocument/2006/relationships/tags" Target="../tags/tag124.xml" /><Relationship Id="rId15" Type="http://schemas.openxmlformats.org/officeDocument/2006/relationships/image" Target="../media/image16.png" /><Relationship Id="rId16" Type="http://schemas.openxmlformats.org/officeDocument/2006/relationships/tags" Target="../tags/tag125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7.png" /><Relationship Id="rId3" Type="http://schemas.openxmlformats.org/officeDocument/2006/relationships/tags" Target="../tags/tag127.xml" /><Relationship Id="rId4" Type="http://schemas.openxmlformats.org/officeDocument/2006/relationships/image" Target="../media/image18.png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8890" y="10160"/>
            <a:ext cx="12190730" cy="685736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 flipH="1">
            <a:off x="9008007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9007311" y="1405455"/>
            <a:ext cx="1366856" cy="4066773"/>
          </a:xfrm>
        </p:spPr>
        <p:txBody>
          <a:bodyPr vert="eaVert" lIns="90000" tIns="46800" rIns="0" bIns="4680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7412293" y="1532126"/>
            <a:ext cx="1558390" cy="37924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29411" y="1306738"/>
            <a:ext cx="1338944" cy="4459906"/>
          </a:xfrm>
        </p:spPr>
        <p:txBody>
          <a:bodyPr vert="eaVert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016999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7162723" y="1623527"/>
            <a:ext cx="1724699" cy="4002832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901418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2" name="图片 1" descr="图片4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2895" y="247015"/>
            <a:ext cx="116160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31086" y="5577371"/>
            <a:ext cx="2981233" cy="128443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3970" y="-4445"/>
            <a:ext cx="48538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105" y="5558155"/>
            <a:ext cx="3025775" cy="13036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0380098" y="100000"/>
            <a:ext cx="1716939" cy="1110400"/>
            <a:chOff x="11111" y="4981"/>
            <a:chExt cx="6700" cy="4272"/>
          </a:xfrm>
        </p:grpSpPr>
        <p:pic>
          <p:nvPicPr>
            <p:cNvPr id="14" name="图片 13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5" name="图片 14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6" name="图片 15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10530079" y="5789639"/>
            <a:ext cx="1586151" cy="1025815"/>
            <a:chOff x="11111" y="4981"/>
            <a:chExt cx="6700" cy="4272"/>
          </a:xfrm>
        </p:grpSpPr>
        <p:pic>
          <p:nvPicPr>
            <p:cNvPr id="10" name="图片 9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1" name="图片 10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2" name="图片 11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0"/>
            </p:custDataLst>
          </p:nvPr>
        </p:nvGrpSpPr>
        <p:grpSpPr>
          <a:xfrm>
            <a:off x="10335895" y="5638800"/>
            <a:ext cx="1739900" cy="1103630"/>
            <a:chOff x="11111" y="4981"/>
            <a:chExt cx="6700" cy="4272"/>
          </a:xfrm>
        </p:grpSpPr>
        <p:pic>
          <p:nvPicPr>
            <p:cNvPr id="8" name="图片 7" descr="图片4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2" name="图片 11" descr="图片33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4" name="图片 13" descr="图片8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5899150"/>
            <a:ext cx="9114155" cy="572770"/>
          </a:xfrm>
          <a:prstGeom prst="rect">
            <a:avLst/>
          </a:prstGeom>
        </p:spPr>
      </p:pic>
      <p:pic>
        <p:nvPicPr>
          <p:cNvPr id="8" name="图片 7" descr="图片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-3810" y="386715"/>
            <a:ext cx="8846185" cy="572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293296" y="1519124"/>
            <a:ext cx="891586" cy="381975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2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9191705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7784699" y="1519125"/>
            <a:ext cx="1416337" cy="38197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40760" y="67043"/>
            <a:ext cx="3313067" cy="28311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5.xml" /><Relationship Id="rId21" Type="http://schemas.openxmlformats.org/officeDocument/2006/relationships/tags" Target="../tags/tag136.xml" /><Relationship Id="rId22" Type="http://schemas.openxmlformats.org/officeDocument/2006/relationships/tags" Target="../tags/tag137.xml" /><Relationship Id="rId23" Type="http://schemas.openxmlformats.org/officeDocument/2006/relationships/tags" Target="../tags/tag138.xml" /><Relationship Id="rId24" Type="http://schemas.openxmlformats.org/officeDocument/2006/relationships/tags" Target="../tags/tag139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4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9.png" /><Relationship Id="rId3" Type="http://schemas.openxmlformats.org/officeDocument/2006/relationships/tags" Target="../tags/tag17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16200000">
            <a:off x="5964555" y="486410"/>
            <a:ext cx="2235835" cy="4236720"/>
          </a:xfrm>
        </p:spPr>
        <p:txBody>
          <a:bodyPr/>
          <a:lstStyle/>
          <a:p>
            <a:r>
              <a:rPr lang="zh-CN" altLang="en-US" sz="4400"/>
              <a:t>古诗词形象题串讲</a:t>
            </a:r>
            <a:endParaRPr lang="zh-CN" altLang="en-US" sz="4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/>
              <a:t>答案:</a:t>
            </a:r>
            <a:endParaRPr lang="zh-CN" altLang="en-US" sz="2000"/>
          </a:p>
          <a:p>
            <a:r>
              <a:rPr lang="zh-CN" altLang="en-US" sz="2000"/>
              <a:t>诗人客居他乡,在吟诗作赋中淡泊度日,</a:t>
            </a:r>
            <a:r>
              <a:rPr lang="zh-CN" altLang="en-US" sz="2000">
                <a:solidFill>
                  <a:srgbClr val="FF0000"/>
                </a:solidFill>
              </a:rPr>
              <a:t>情趣高雅</a:t>
            </a:r>
            <a:r>
              <a:rPr lang="zh-CN" altLang="en-US" sz="2000"/>
              <a:t>(1分);</a:t>
            </a:r>
            <a:endParaRPr lang="zh-CN" altLang="en-US" sz="2000"/>
          </a:p>
          <a:p>
            <a:r>
              <a:rPr lang="zh-CN" altLang="en-US" sz="2000"/>
              <a:t>在杏花春雨时荡舟寻访“病”“穷”老友,</a:t>
            </a:r>
            <a:r>
              <a:rPr lang="zh-CN" altLang="en-US" sz="2000">
                <a:solidFill>
                  <a:srgbClr val="FF0000"/>
                </a:solidFill>
              </a:rPr>
              <a:t>珍视友情</a:t>
            </a:r>
            <a:r>
              <a:rPr lang="zh-CN" altLang="en-US" sz="2000"/>
              <a:t>(1分);</a:t>
            </a:r>
            <a:endParaRPr lang="zh-CN" altLang="en-US" sz="2000"/>
          </a:p>
          <a:p>
            <a:r>
              <a:rPr lang="zh-CN" altLang="en-US" sz="2000"/>
              <a:t>在二月春风时头戴纶巾,身披鹤氅,</a:t>
            </a:r>
            <a:r>
              <a:rPr lang="zh-CN" altLang="en-US" sz="2000">
                <a:solidFill>
                  <a:srgbClr val="FF0000"/>
                </a:solidFill>
              </a:rPr>
              <a:t>风流俊逸</a:t>
            </a:r>
            <a:r>
              <a:rPr lang="zh-CN" altLang="en-US" sz="2000"/>
              <a:t>(1分)。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寻诗两绝句 </a:t>
            </a:r>
            <a:endParaRPr lang="zh-CN" altLang="en-US"/>
          </a:p>
          <a:p>
            <a:pPr algn="ctr"/>
            <a:r>
              <a:rPr lang="zh-CN" altLang="en-US"/>
              <a:t>       陈与义</a:t>
            </a:r>
            <a:endParaRPr lang="zh-CN" altLang="en-US"/>
          </a:p>
          <a:p>
            <a:pPr algn="ctr"/>
            <a:r>
              <a:rPr lang="zh-CN" altLang="en-US"/>
              <a:t>楚酒困人三日醉,园花经雨百般红。</a:t>
            </a:r>
            <a:endParaRPr lang="zh-CN" altLang="en-US"/>
          </a:p>
          <a:p>
            <a:pPr algn="ctr"/>
            <a:r>
              <a:rPr lang="zh-CN" altLang="en-US"/>
              <a:t>无人画出陈居士,亭角寻诗满袖风。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爱把山瓢莫笑侬,愁时引睡有奇功。</a:t>
            </a:r>
            <a:endParaRPr lang="zh-CN" altLang="en-US"/>
          </a:p>
          <a:p>
            <a:pPr algn="ctr"/>
            <a:r>
              <a:rPr lang="zh-CN" altLang="en-US"/>
              <a:t>醒来推户寻诗去,乔木峥嵘明月中。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(2)诗中“陈居士”的形象特点是什么?请结合两首诗加以分析。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寻诗两绝句 </a:t>
            </a:r>
            <a:endParaRPr lang="zh-CN" altLang="en-US"/>
          </a:p>
          <a:p>
            <a:pPr algn="ctr"/>
            <a:r>
              <a:rPr lang="zh-CN" altLang="en-US"/>
              <a:t>       陈与义</a:t>
            </a:r>
            <a:endParaRPr lang="zh-CN" altLang="en-US"/>
          </a:p>
          <a:p>
            <a:pPr algn="ctr"/>
            <a:r>
              <a:rPr lang="zh-CN" altLang="en-US"/>
              <a:t>楚酒困人三日醉,园花经雨百般红。</a:t>
            </a:r>
            <a:endParaRPr lang="zh-CN" altLang="en-US"/>
          </a:p>
          <a:p>
            <a:pPr algn="ctr"/>
            <a:r>
              <a:rPr lang="zh-CN" altLang="en-US"/>
              <a:t>无人画出陈居士,亭角寻诗满袖风。</a:t>
            </a:r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/>
              <a:t>爱把山瓢莫笑侬,愁时引睡有奇功。</a:t>
            </a:r>
            <a:endParaRPr lang="zh-CN" altLang="en-US"/>
          </a:p>
          <a:p>
            <a:pPr algn="ctr"/>
            <a:r>
              <a:rPr lang="zh-CN" altLang="en-US"/>
              <a:t>醒来推户寻诗去,乔木峥嵘明月中。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①行为洒脱②情趣高雅。</a:t>
            </a:r>
            <a:endParaRPr lang="zh-CN" altLang="en-US"/>
          </a:p>
          <a:p>
            <a:pPr algn="l"/>
            <a:r>
              <a:rPr lang="zh-CN" altLang="en-US"/>
              <a:t>①“楚酒困人三日醉”“爱把山瓢莫笑依”从陈居士喜欢喝酒可以看出他洒脱的性格特点。</a:t>
            </a:r>
            <a:endParaRPr lang="zh-CN" altLang="en-US"/>
          </a:p>
          <a:p>
            <a:pPr algn="l"/>
            <a:r>
              <a:rPr lang="zh-CN" altLang="en-US"/>
              <a:t>②“亭角寻诗满袖风”“醒来推户寻诗去”白天寻诗,专晚寻诗,表现了陈居士沉迷于诗歌创作的高雅情趣。</a:t>
            </a:r>
            <a:endParaRPr lang="zh-CN" altLang="en-US"/>
          </a:p>
          <a:p>
            <a:pPr algn="l"/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竹轩诗兴</a:t>
            </a:r>
            <a:endParaRPr lang="zh-CN" altLang="en-US"/>
          </a:p>
          <a:p>
            <a:pPr algn="ctr"/>
            <a:r>
              <a:rPr lang="zh-CN" altLang="en-US"/>
              <a:t>张镃</a:t>
            </a:r>
            <a:endParaRPr lang="zh-CN" altLang="en-US"/>
          </a:p>
          <a:p>
            <a:pPr algn="ctr"/>
            <a:r>
              <a:rPr lang="zh-CN" altLang="en-US"/>
              <a:t>柴门风卷却吹开,狭径初成竹旋栽。</a:t>
            </a:r>
            <a:endParaRPr lang="zh-CN" altLang="en-US"/>
          </a:p>
          <a:p>
            <a:pPr algn="ctr"/>
            <a:r>
              <a:rPr lang="zh-CN" altLang="en-US"/>
              <a:t>梢影细从茶碗入,叶声轻逐篆烟来。</a:t>
            </a:r>
            <a:endParaRPr lang="zh-CN" altLang="en-US"/>
          </a:p>
          <a:p>
            <a:pPr algn="ctr"/>
            <a:r>
              <a:rPr lang="zh-CN" altLang="en-US"/>
              <a:t>暑天倦卧星穿过,冬昼闲吟雪压摧。</a:t>
            </a:r>
            <a:endParaRPr lang="zh-CN" altLang="en-US"/>
          </a:p>
          <a:p>
            <a:pPr algn="ctr"/>
            <a:r>
              <a:rPr lang="zh-CN" altLang="en-US"/>
              <a:t>预想此时应更好,莫移墙下一株梅。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[注]篆烟:盘香的烟缕。</a:t>
            </a:r>
            <a:endParaRPr lang="zh-CN" altLang="en-US"/>
          </a:p>
          <a:p>
            <a:r>
              <a:rPr lang="zh-CN" altLang="en-US"/>
              <a:t>请结合全诗,简要分析诗人的形象。(6分)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/>
              <a:t>答案</a:t>
            </a:r>
            <a:endParaRPr lang="zh-CN" altLang="en-US" sz="2000"/>
          </a:p>
          <a:p>
            <a:r>
              <a:rPr lang="zh-CN" altLang="en-US" sz="2000"/>
              <a:t>塑造了闲适、洒脱、高雅的诗人形象。(2分)</a:t>
            </a:r>
            <a:endParaRPr lang="zh-CN" altLang="en-US" sz="2000"/>
          </a:p>
          <a:p>
            <a:r>
              <a:rPr lang="zh-CN" altLang="en-US" sz="2000"/>
              <a:t>通过对“竹轩”“柴门”“狭径”等简朴清幽的生活环境的描写,表现了诗人日常生活的闲活自得:</a:t>
            </a:r>
            <a:endParaRPr lang="zh-CN" altLang="en-US" sz="2000"/>
          </a:p>
          <a:p>
            <a:r>
              <a:rPr lang="zh-CN" altLang="en-US" sz="2000"/>
              <a:t>“倦卧”“闲吟”等反映了诗人洒脱的生活态度;</a:t>
            </a:r>
            <a:endParaRPr lang="zh-CN" altLang="en-US" sz="2000"/>
          </a:p>
          <a:p>
            <a:r>
              <a:rPr lang="zh-CN" altLang="en-US" sz="2000"/>
              <a:t>“竹”“雪”“梅”等意象表现出诗人高雅的人生志趣。</a:t>
            </a:r>
            <a:endParaRPr lang="zh-CN" altLang="en-US" sz="2000"/>
          </a:p>
          <a:p>
            <a:r>
              <a:rPr lang="zh-CN" altLang="en-US" sz="2000"/>
              <a:t>(4分:答全得4分,2条3分,1条2分。)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鹧鸪天酬孝峙①</a:t>
            </a:r>
            <a:endParaRPr lang="zh-CN" altLang="en-US"/>
          </a:p>
          <a:p>
            <a:pPr algn="ctr"/>
            <a:r>
              <a:rPr lang="zh-CN" altLang="en-US"/>
              <a:t>        [清]钱继章</a:t>
            </a:r>
            <a:endParaRPr lang="zh-CN" altLang="en-US"/>
          </a:p>
          <a:p>
            <a:pPr algn="ctr"/>
            <a:r>
              <a:rPr lang="zh-CN" altLang="en-US"/>
              <a:t>发短髯长眉有棱,病容突兀怪于僧。</a:t>
            </a:r>
            <a:endParaRPr lang="zh-CN" altLang="en-US"/>
          </a:p>
          <a:p>
            <a:pPr algn="ctr"/>
            <a:r>
              <a:rPr lang="zh-CN" altLang="en-US"/>
              <a:t>霜侵雨打寻常事,仿佛终南石里藤。</a:t>
            </a:r>
            <a:endParaRPr lang="zh-CN" altLang="en-US"/>
          </a:p>
          <a:p>
            <a:pPr algn="ctr"/>
            <a:r>
              <a:rPr lang="zh-CN" altLang="en-US"/>
              <a:t>闲倚杖,戏临罾②。折腰久矣谢无能。</a:t>
            </a:r>
            <a:endParaRPr lang="zh-CN" altLang="en-US"/>
          </a:p>
          <a:p>
            <a:pPr algn="ctr"/>
            <a:r>
              <a:rPr lang="zh-CN" altLang="en-US"/>
              <a:t>熏风③未解池亭署,捧出新词字字冰。</a:t>
            </a:r>
            <a:endParaRPr lang="zh-CN" altLang="en-US"/>
          </a:p>
          <a:p>
            <a:r>
              <a:rPr lang="zh-CN" altLang="en-US"/>
              <a:t>[作者简介]钱继章,字尔斐,号菊农,浙江嘉善人。明崇祯九年(1636)举人,明朝曾为官,入清不仕,撰有《菊农词》。</a:t>
            </a:r>
            <a:endParaRPr lang="zh-CN" altLang="en-US"/>
          </a:p>
          <a:p>
            <a:r>
              <a:rPr lang="zh-CN" altLang="en-US"/>
              <a:t>[注]①孝峙:王屋,字孝峙,浙江嘉善人,明末文学家。②罾:用竹竿做支架的方形渔网。③熏风:东南风。</a:t>
            </a:r>
            <a:endParaRPr lang="zh-CN" altLang="en-US"/>
          </a:p>
          <a:p>
            <a:r>
              <a:rPr lang="zh-CN" altLang="en-US"/>
              <a:t>上片刻画了词人怎样的自我形象?运用了什么手法?(4分)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鹧鸪天酬孝峙①</a:t>
            </a:r>
            <a:endParaRPr lang="zh-CN" altLang="en-US"/>
          </a:p>
          <a:p>
            <a:pPr algn="ctr"/>
            <a:r>
              <a:rPr lang="zh-CN" altLang="en-US"/>
              <a:t>       [清]钱继章</a:t>
            </a:r>
            <a:endParaRPr lang="zh-CN" altLang="en-US"/>
          </a:p>
          <a:p>
            <a:pPr marL="0" indent="0" algn="ctr">
              <a:buNone/>
            </a:pPr>
            <a:r>
              <a:rPr lang="zh-CN" altLang="en-US"/>
              <a:t>发短髯长眉有棱,病容突几怪于僧。</a:t>
            </a:r>
            <a:endParaRPr lang="zh-CN" altLang="en-US"/>
          </a:p>
          <a:p>
            <a:pPr marL="0" indent="0" algn="ctr">
              <a:buNone/>
            </a:pPr>
            <a:r>
              <a:rPr lang="zh-CN" altLang="en-US"/>
              <a:t>霜侵雨打寻常事,仿佛终南石里藤。</a:t>
            </a:r>
            <a:endParaRPr lang="zh-CN" altLang="en-US"/>
          </a:p>
          <a:p>
            <a:pPr algn="ctr"/>
            <a:r>
              <a:rPr lang="zh-CN" altLang="en-US"/>
              <a:t>闲倚杖,戏临罾②。折腰久矣谢无能。</a:t>
            </a:r>
            <a:endParaRPr lang="zh-CN" altLang="en-US"/>
          </a:p>
          <a:p>
            <a:pPr algn="ctr"/>
            <a:r>
              <a:rPr lang="zh-CN" altLang="en-US"/>
              <a:t>熏风③未解池亭署,捧出新词字字冰。</a:t>
            </a:r>
            <a:endParaRPr lang="zh-CN" altLang="en-US"/>
          </a:p>
          <a:p>
            <a:r>
              <a:rPr lang="zh-CN" altLang="en-US"/>
              <a:t>上片刻画了词人怎样的自我形象?运用了什么手法?(4分)</a:t>
            </a:r>
            <a:endParaRPr lang="zh-CN" altLang="en-US"/>
          </a:p>
          <a:p>
            <a:r>
              <a:rPr lang="zh-CN" altLang="en-US"/>
              <a:t>答案:</a:t>
            </a:r>
            <a:endParaRPr lang="zh-CN" altLang="en-US"/>
          </a:p>
          <a:p>
            <a:r>
              <a:rPr lang="zh-CN" altLang="en-US"/>
              <a:t>容貌病态怪异,性格坚韧不拔。用外貌描写,比喻的手法。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玉楼春-和吴见山韵</a:t>
            </a:r>
            <a:endParaRPr lang="zh-CN" altLang="en-US"/>
          </a:p>
          <a:p>
            <a:pPr algn="ctr"/>
            <a:r>
              <a:rPr lang="zh-CN" altLang="en-US"/>
              <a:t>宋</a:t>
            </a:r>
            <a:r>
              <a:rPr lang="en-US" altLang="zh-CN"/>
              <a:t>·</a:t>
            </a:r>
            <a:r>
              <a:rPr lang="zh-CN" altLang="en-US"/>
              <a:t>吴文英</a:t>
            </a:r>
            <a:endParaRPr lang="zh-CN" altLang="en-US"/>
          </a:p>
          <a:p>
            <a:pPr algn="ctr"/>
            <a:r>
              <a:rPr lang="zh-CN" altLang="en-US"/>
              <a:t>阑干独倚天涯客, 心影暗凋风叶寂。千山秋入雨中青,一雁暮随云去急。</a:t>
            </a:r>
            <a:endParaRPr lang="zh-CN" altLang="en-US"/>
          </a:p>
          <a:p>
            <a:pPr algn="ctr"/>
            <a:r>
              <a:rPr lang="zh-CN" altLang="en-US"/>
              <a:t>霜花强弄春颜色,相吊年光浇大白①。海烟沈处倒残霞,一杼鲛绡和泪织。</a:t>
            </a:r>
            <a:endParaRPr lang="zh-CN" altLang="en-US"/>
          </a:p>
          <a:p>
            <a:r>
              <a:rPr lang="zh-CN" altLang="en-US"/>
              <a:t>【注】①大白,酒名。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联系全词,说明首句中的“天涯客”是一个什么样的形象。(2分)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玉楼春-和吴见山韵</a:t>
            </a:r>
            <a:endParaRPr lang="zh-CN" altLang="en-US"/>
          </a:p>
          <a:p>
            <a:pPr algn="ctr"/>
            <a:r>
              <a:rPr lang="zh-CN" altLang="en-US"/>
              <a:t>宋</a:t>
            </a:r>
            <a:r>
              <a:rPr lang="en-US" altLang="zh-CN"/>
              <a:t>·</a:t>
            </a:r>
            <a:r>
              <a:rPr lang="zh-CN" altLang="en-US"/>
              <a:t>吴文英</a:t>
            </a:r>
            <a:endParaRPr lang="zh-CN" altLang="en-US"/>
          </a:p>
          <a:p>
            <a:pPr algn="ctr"/>
            <a:r>
              <a:rPr lang="zh-CN" altLang="en-US"/>
              <a:t>阑干独倚天涯客, 心影暗凋风叶寂。千山秋入雨中青,一雁暮随云去急。</a:t>
            </a:r>
            <a:endParaRPr lang="zh-CN" altLang="en-US"/>
          </a:p>
          <a:p>
            <a:pPr algn="ctr"/>
            <a:r>
              <a:rPr lang="zh-CN" altLang="en-US"/>
              <a:t>霜花强弄春颜色,相吊年光浇大白①。海烟沈处倒残霞,一杼鲛绡和泪织。</a:t>
            </a:r>
            <a:endParaRPr lang="zh-CN" altLang="en-US"/>
          </a:p>
          <a:p>
            <a:r>
              <a:rPr lang="zh-CN" altLang="en-US"/>
              <a:t>【注】①大白,酒名。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联系全词,说明首句中的“天涯客”是一个什么样的形象。(2分)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答案：孤独惆怅；（</a:t>
            </a:r>
            <a:r>
              <a:rPr lang="en-US" altLang="zh-CN"/>
              <a:t>1</a:t>
            </a:r>
            <a:r>
              <a:t>分），浪迹天涯的游子形象。（</a:t>
            </a:r>
            <a:r>
              <a:rPr lang="en-US" altLang="zh-CN"/>
              <a:t>1</a:t>
            </a:r>
            <a:r>
              <a:t>分）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     状态：爱国 英勇杀敌 意气风发 必胜信念  清正廉洁</a:t>
            </a:r>
            <a:endParaRPr lang="zh-CN" altLang="en-US"/>
          </a:p>
          <a:p>
            <a:r>
              <a:rPr lang="zh-CN" altLang="en-US"/>
              <a:t>              爽</a:t>
            </a:r>
            <a:endParaRPr lang="zh-CN" altLang="en-US"/>
          </a:p>
          <a:p>
            <a:r>
              <a:rPr lang="zh-CN" altLang="en-US"/>
              <a:t>                        心情：愉悦 舒畅</a:t>
            </a:r>
            <a:endParaRPr lang="zh-CN" altLang="en-US"/>
          </a:p>
          <a:p>
            <a:r>
              <a:rPr lang="zh-CN" altLang="en-US"/>
              <a:t>将领</a:t>
            </a:r>
            <a:endParaRPr lang="zh-CN" altLang="en-US"/>
          </a:p>
          <a:p>
            <a:r>
              <a:rPr lang="zh-CN" altLang="en-US"/>
              <a:t>官员                  状态：年华已逝  报国无门  壮志难酬 怀才不遇</a:t>
            </a:r>
            <a:endParaRPr lang="zh-CN" altLang="en-US"/>
          </a:p>
          <a:p>
            <a:r>
              <a:rPr lang="zh-CN" altLang="en-US"/>
              <a:t>            不爽</a:t>
            </a:r>
            <a:endParaRPr lang="zh-CN" altLang="en-US"/>
          </a:p>
          <a:p>
            <a:r>
              <a:rPr lang="zh-CN" altLang="en-US"/>
              <a:t>                       心情：孤独无奈担忧</a:t>
            </a:r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1723390" y="2459990"/>
            <a:ext cx="123825" cy="18167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470785" y="1966595"/>
            <a:ext cx="279400" cy="1009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2470785" y="3770630"/>
            <a:ext cx="279400" cy="10096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古诗词鉴赏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000"/>
          </a:p>
          <a:p>
            <a:r>
              <a:rPr lang="zh-CN" altLang="en-US" sz="2000"/>
              <a:t>                                        文学常识题</a:t>
            </a:r>
            <a:endParaRPr lang="zh-CN" altLang="en-US" sz="2000"/>
          </a:p>
          <a:p>
            <a:r>
              <a:rPr lang="zh-CN" altLang="en-US" sz="2000"/>
              <a:t>古               </a:t>
            </a:r>
            <a:r>
              <a:rPr sz="2000">
                <a:sym typeface="+mn-ea"/>
              </a:rPr>
              <a:t>基础题              风格题</a:t>
            </a:r>
            <a:endParaRPr lang="zh-CN" altLang="en-US" sz="2000"/>
          </a:p>
          <a:p>
            <a:r>
              <a:rPr lang="zh-CN" altLang="en-US" sz="2000"/>
              <a:t>代                                     手法题</a:t>
            </a:r>
            <a:endParaRPr lang="zh-CN" altLang="en-US" sz="2000"/>
          </a:p>
          <a:p>
            <a:r>
              <a:rPr lang="zh-CN" altLang="en-US" sz="2000"/>
              <a:t>诗                                     形象题</a:t>
            </a:r>
            <a:endParaRPr lang="zh-CN" altLang="en-US" sz="2000"/>
          </a:p>
          <a:p>
            <a:r>
              <a:rPr lang="zh-CN" altLang="en-US" sz="2000"/>
              <a:t>歌  </a:t>
            </a:r>
            <a:endParaRPr lang="zh-CN" altLang="en-US" sz="2000"/>
          </a:p>
          <a:p>
            <a:r>
              <a:rPr lang="zh-CN" altLang="en-US" sz="2000"/>
              <a:t>鉴               赏析              字词句赏析题</a:t>
            </a:r>
            <a:endParaRPr lang="zh-CN" altLang="en-US" sz="2000"/>
          </a:p>
          <a:p>
            <a:r>
              <a:rPr lang="zh-CN" altLang="en-US" sz="2000"/>
              <a:t>赏                                   作者感情题</a:t>
            </a:r>
            <a:endParaRPr lang="zh-CN" altLang="en-US" sz="2000"/>
          </a:p>
        </p:txBody>
      </p:sp>
      <p:sp>
        <p:nvSpPr>
          <p:cNvPr id="4" name="左大括号 3"/>
          <p:cNvSpPr/>
          <p:nvPr/>
        </p:nvSpPr>
        <p:spPr>
          <a:xfrm>
            <a:off x="1492885" y="2388235"/>
            <a:ext cx="822325" cy="20815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3549650" y="1742440"/>
            <a:ext cx="807085" cy="1531620"/>
          </a:xfrm>
          <a:prstGeom prst="leftBrace">
            <a:avLst>
              <a:gd name="adj1" fmla="val 8333"/>
              <a:gd name="adj2" fmla="val 402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3479165" y="4191000"/>
            <a:ext cx="876935" cy="762000"/>
          </a:xfrm>
          <a:prstGeom prst="leftBrace">
            <a:avLst>
              <a:gd name="adj1" fmla="val 8333"/>
              <a:gd name="adj2" fmla="val 2741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出塞</a:t>
            </a:r>
            <a:endParaRPr lang="zh-CN" altLang="en-US"/>
          </a:p>
          <a:p>
            <a:pPr algn="ctr"/>
            <a:r>
              <a:rPr lang="zh-CN" altLang="en-US"/>
              <a:t>      马戴</a:t>
            </a:r>
            <a:endParaRPr lang="zh-CN" altLang="en-US"/>
          </a:p>
          <a:p>
            <a:pPr algn="ctr"/>
            <a:r>
              <a:rPr lang="zh-CN" altLang="en-US"/>
              <a:t>金带连环束战袍,马头冲雪过临洮。</a:t>
            </a:r>
            <a:endParaRPr lang="zh-CN" altLang="en-US"/>
          </a:p>
          <a:p>
            <a:pPr algn="ctr"/>
            <a:r>
              <a:rPr lang="zh-CN" altLang="en-US"/>
              <a:t>卷旗夜劫单于帐,乱斫胡兵缺宝刀。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这首诗描写了一次边塞战事,请概括诗歌所塑造的戍边将土的形象。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出塞</a:t>
            </a:r>
            <a:endParaRPr lang="zh-CN" altLang="en-US"/>
          </a:p>
          <a:p>
            <a:pPr algn="ctr"/>
            <a:r>
              <a:rPr lang="zh-CN" altLang="en-US"/>
              <a:t>   马戴</a:t>
            </a:r>
            <a:endParaRPr lang="zh-CN" altLang="en-US"/>
          </a:p>
          <a:p>
            <a:pPr algn="ctr"/>
            <a:r>
              <a:rPr lang="zh-CN" altLang="en-US"/>
              <a:t>金带连环束战袍,马头冲雪过临洮。</a:t>
            </a:r>
            <a:endParaRPr lang="zh-CN" altLang="en-US"/>
          </a:p>
          <a:p>
            <a:pPr algn="ctr"/>
            <a:r>
              <a:rPr lang="zh-CN" altLang="en-US"/>
              <a:t>卷旗夜劫单于帐,乱斫胡兵缺宝刀。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这首诗描写了一次边塞战事,请概括诗歌所塑造的戌边将士的形象。</a:t>
            </a:r>
            <a:endParaRPr lang="zh-CN" altLang="en-US"/>
          </a:p>
          <a:p>
            <a:r>
              <a:rPr lang="zh-CN" altLang="en-US"/>
              <a:t>解析:本题考查对诗歌所塑造的人物形象的鉴赏能力。注意诗歌中对人物的外貌、行动描写,首句刻画出人物的英姿勃发、信心百倍;第二句突出人物勇往直前、斗志昂扬的形象;第三句的“卷旗夜劫”又表现出成边将士有勇有谋;末句“乱斫”“缺宝刀”又刻画出他们英勇无畏、所向披靡◇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答案:作者塑造了戌边将士英姿勃发、信心百倍、斗志昂扬、机智勇猛、英勇无畏的形象。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sz="1800"/>
              <a:t>诉衷情</a:t>
            </a:r>
            <a:endParaRPr lang="zh-CN" altLang="en-US" sz="1800"/>
          </a:p>
          <a:p>
            <a:pPr algn="ctr"/>
            <a:r>
              <a:rPr lang="zh-CN" altLang="en-US" sz="1800"/>
              <a:t>     陆游</a:t>
            </a:r>
            <a:endParaRPr lang="zh-CN" altLang="en-US" sz="1800"/>
          </a:p>
          <a:p>
            <a:pPr algn="ctr"/>
            <a:r>
              <a:rPr lang="zh-CN" altLang="en-US" sz="1800"/>
              <a:t>当年万里觅封候,匹马成梁州。关河梦断何处,尘暗旧貂裘。</a:t>
            </a:r>
            <a:endParaRPr lang="zh-CN" altLang="en-US" sz="1800"/>
          </a:p>
          <a:p>
            <a:pPr algn="ctr"/>
            <a:r>
              <a:rPr lang="zh-CN" altLang="en-US" sz="1800"/>
              <a:t>胡未灭,龔先秋,泪空流。此身谁料,心在天山,身老沧州。</a:t>
            </a:r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分析这首词中的人物形象。</a:t>
            </a:r>
            <a:endParaRPr lang="zh-CN" altLang="en-US" sz="1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000"/>
          </a:p>
          <a:p>
            <a:r>
              <a:rPr lang="zh-CN" altLang="en-US" sz="2000"/>
              <a:t>答案:</a:t>
            </a:r>
            <a:endParaRPr lang="zh-CN" altLang="en-US" sz="2000"/>
          </a:p>
          <a:p>
            <a:r>
              <a:rPr lang="zh-CN" altLang="en-US" sz="2000"/>
              <a:t>      诗歌描写了一个闲置不用的抗金英雄形象。诗中人物</a:t>
            </a:r>
            <a:r>
              <a:rPr lang="zh-CN" altLang="en-US" sz="2000">
                <a:solidFill>
                  <a:srgbClr val="FF0000"/>
                </a:solidFill>
              </a:rPr>
              <a:t>曾经金戈铁马</a:t>
            </a:r>
            <a:r>
              <a:rPr lang="zh-CN" altLang="en-US" sz="2000"/>
              <a:t>,驰骋疆场,现在虽</a:t>
            </a:r>
            <a:r>
              <a:rPr lang="zh-CN" altLang="en-US" sz="2000">
                <a:solidFill>
                  <a:srgbClr val="FF0000"/>
                </a:solidFill>
              </a:rPr>
              <a:t>被弃置不用</a:t>
            </a:r>
            <a:r>
              <a:rPr lang="zh-CN" altLang="en-US" sz="2000"/>
              <a:t>,但仍</a:t>
            </a:r>
            <a:r>
              <a:rPr lang="zh-CN" altLang="en-US" sz="2000">
                <a:solidFill>
                  <a:srgbClr val="FF0000"/>
                </a:solidFill>
              </a:rPr>
              <a:t>胸怀报国之志</a:t>
            </a:r>
            <a:r>
              <a:rPr lang="zh-CN" altLang="en-US" sz="2000"/>
              <a:t>,心系抗金前线。诗歌通过这一形象的塑造,表达自己</a:t>
            </a:r>
            <a:r>
              <a:rPr lang="zh-CN" altLang="en-US" sz="2000">
                <a:solidFill>
                  <a:srgbClr val="FF0000"/>
                </a:solidFill>
              </a:rPr>
              <a:t>壮志未酬、报国无门</a:t>
            </a:r>
            <a:r>
              <a:rPr lang="zh-CN" altLang="en-US" sz="2000"/>
              <a:t>的感慨。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送邹明府游灵武</a:t>
            </a:r>
            <a:endParaRPr lang="zh-CN" altLang="en-US"/>
          </a:p>
          <a:p>
            <a:pPr algn="ctr"/>
            <a:r>
              <a:rPr lang="zh-CN" altLang="en-US"/>
              <a:t>贾岛</a:t>
            </a:r>
            <a:endParaRPr lang="zh-CN" altLang="en-US"/>
          </a:p>
          <a:p>
            <a:pPr algn="ctr"/>
            <a:r>
              <a:rPr lang="zh-CN" altLang="en-US"/>
              <a:t>曾宰西幾县,三年马不肥。</a:t>
            </a:r>
            <a:endParaRPr lang="zh-CN" altLang="en-US"/>
          </a:p>
          <a:p>
            <a:pPr algn="ctr"/>
            <a:r>
              <a:rPr lang="zh-CN" altLang="en-US"/>
              <a:t>债多凭剑与,官满载书归。</a:t>
            </a:r>
            <a:endParaRPr lang="zh-CN" altLang="en-US"/>
          </a:p>
          <a:p>
            <a:pPr algn="ctr"/>
            <a:r>
              <a:rPr lang="zh-CN" altLang="en-US"/>
              <a:t>边雪藏行径,林风透卧衣。</a:t>
            </a:r>
            <a:endParaRPr lang="zh-CN" altLang="en-US"/>
          </a:p>
          <a:p>
            <a:pPr algn="ctr"/>
            <a:r>
              <a:rPr lang="zh-CN" altLang="en-US"/>
              <a:t>灵州听晓角,客馆未开扉。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[注]明府:对县令的尊称。灵武:灵州(治所在今宁夏灵武县)。</a:t>
            </a:r>
            <a:endParaRPr lang="zh-CN" altLang="en-US"/>
          </a:p>
          <a:p>
            <a:r>
              <a:rPr lang="zh-CN" altLang="en-US"/>
              <a:t>请概括邹明府这个人物形象的主要特点,并作简要分析。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/>
              <a:t>答案:</a:t>
            </a:r>
            <a:endParaRPr lang="zh-CN" altLang="en-US" sz="2000"/>
          </a:p>
          <a:p>
            <a:r>
              <a:rPr lang="zh-CN" altLang="en-US" sz="2000"/>
              <a:t>诗中邹明府形象的主要特点是:</a:t>
            </a:r>
            <a:r>
              <a:rPr lang="zh-CN" altLang="en-US" sz="2000">
                <a:solidFill>
                  <a:srgbClr val="FF0000"/>
                </a:solidFill>
              </a:rPr>
              <a:t>清正廉洁</a:t>
            </a:r>
            <a:r>
              <a:rPr lang="zh-CN" altLang="en-US" sz="2000"/>
              <a:t>。三年县令任满离去,马依旧瘦弱,随身相伴的还是那些书。如今冒雪远游朔方,前程艰险,单薄的衣衫哪抵得住透骨寒风。正是通过这些细节的刻画,展现了邹明府</a:t>
            </a:r>
            <a:r>
              <a:rPr lang="zh-CN" altLang="en-US" sz="2000">
                <a:solidFill>
                  <a:srgbClr val="FF0000"/>
                </a:solidFill>
              </a:rPr>
              <a:t>至清至廉</a:t>
            </a:r>
            <a:r>
              <a:rPr lang="zh-CN" altLang="en-US" sz="2000"/>
              <a:t>的形象。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                       少女怀春 娇羞 妩媚 天真 美丽</a:t>
            </a:r>
            <a:endParaRPr lang="zh-CN" altLang="en-US"/>
          </a:p>
          <a:p>
            <a:r>
              <a:rPr lang="zh-CN" altLang="en-US"/>
              <a:t>               爽</a:t>
            </a:r>
            <a:endParaRPr lang="zh-CN" altLang="en-US"/>
          </a:p>
          <a:p>
            <a:r>
              <a:rPr lang="zh-CN" altLang="en-US"/>
              <a:t>女人                    热爱生活，乐观积极</a:t>
            </a:r>
            <a:endParaRPr lang="zh-CN" altLang="en-US"/>
          </a:p>
          <a:p>
            <a:r>
              <a:rPr lang="zh-CN" altLang="en-US"/>
              <a:t>                        </a:t>
            </a:r>
            <a:endParaRPr lang="zh-CN" altLang="en-US"/>
          </a:p>
          <a:p>
            <a:r>
              <a:rPr lang="zh-CN" altLang="en-US"/>
              <a:t>                           孤独无奈苦闷，自怨自艾</a:t>
            </a:r>
            <a:endParaRPr lang="zh-CN" altLang="en-US"/>
          </a:p>
          <a:p>
            <a:r>
              <a:rPr lang="zh-CN" altLang="en-US"/>
              <a:t>              不爽        思妇对丈夫的怀念</a:t>
            </a:r>
            <a:endParaRPr lang="zh-CN" altLang="en-US"/>
          </a:p>
          <a:p>
            <a:r>
              <a:rPr lang="zh-CN" altLang="en-US"/>
              <a:t>                           怨妇对婚姻爱情的不如意的怨恨与不满</a:t>
            </a:r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1676400" y="2366645"/>
            <a:ext cx="201930" cy="1817370"/>
          </a:xfrm>
          <a:prstGeom prst="leftBrace">
            <a:avLst>
              <a:gd name="adj1" fmla="val 8333"/>
              <a:gd name="adj2" fmla="val 32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501900" y="1930400"/>
            <a:ext cx="434340" cy="1009650"/>
          </a:xfrm>
          <a:prstGeom prst="leftBrace">
            <a:avLst>
              <a:gd name="adj1" fmla="val 8333"/>
              <a:gd name="adj2" fmla="val 4830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2501900" y="3782695"/>
            <a:ext cx="434340" cy="1009650"/>
          </a:xfrm>
          <a:prstGeom prst="leftBrace">
            <a:avLst>
              <a:gd name="adj1" fmla="val 8333"/>
              <a:gd name="adj2" fmla="val 3287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临江仙</a:t>
            </a:r>
            <a:endParaRPr lang="zh-CN" altLang="en-US"/>
          </a:p>
          <a:p>
            <a:pPr algn="ctr"/>
            <a:r>
              <a:rPr lang="zh-CN" altLang="en-US"/>
              <a:t>     晏道</a:t>
            </a:r>
            <a:endParaRPr lang="zh-CN" altLang="en-US"/>
          </a:p>
          <a:p>
            <a:pPr algn="ctr"/>
            <a:r>
              <a:rPr lang="zh-CN" altLang="en-US"/>
              <a:t>梦后楼台高锁,酒醒帘幕低垂。去年春恨却来时。落花人独立,微雨燕双飞。</a:t>
            </a:r>
            <a:endParaRPr lang="zh-CN" altLang="en-US"/>
          </a:p>
          <a:p>
            <a:pPr algn="ctr"/>
            <a:r>
              <a:rPr lang="zh-CN" altLang="en-US"/>
              <a:t>记得小蘋初见,两重心字罗衣。琵琶弦上说相思。当时明月在,曾照彩云归。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[注]小蘋,歌女名,是《小山词。自跋》中提到的“莲、鸿、蘋、云”中的一位。</a:t>
            </a:r>
            <a:endParaRPr lang="zh-CN" altLang="en-US"/>
          </a:p>
          <a:p>
            <a:r>
              <a:rPr lang="zh-CN" altLang="en-US"/>
              <a:t>词中的“小蘋”是一个怎样的人物形象?</a:t>
            </a:r>
            <a:endParaRPr lang="zh-CN" altLang="en-US"/>
          </a:p>
          <a:p>
            <a:r>
              <a:rPr>
                <a:sym typeface="+mn-ea"/>
              </a:rPr>
              <a:t>答案</a:t>
            </a:r>
            <a:endParaRPr lang="zh-CN" altLang="en-US"/>
          </a:p>
          <a:p>
            <a:r>
              <a:rPr>
                <a:sym typeface="+mn-ea"/>
              </a:rPr>
              <a:t>她穿着薄罗衫子,上面绣有双重的“心”字。暗示着两人一见钟情,日后心心相印。小蘋也由于初见</a:t>
            </a:r>
            <a:r>
              <a:rPr>
                <a:solidFill>
                  <a:srgbClr val="FF0000"/>
                </a:solidFill>
                <a:sym typeface="+mn-ea"/>
              </a:rPr>
              <a:t>羞涩</a:t>
            </a:r>
            <a:r>
              <a:rPr>
                <a:sym typeface="+mn-ea"/>
              </a:rPr>
              <a:t>,唯有借助琵琶美妙的乐声,传递胸中的情愫。“琵琶”句,既写出小蘋乐技之高,也写出两人感情上的交流已大大深化,也许已经无语心许了。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zh-CN" altLang="en-US"/>
          </a:p>
          <a:p>
            <a:pPr algn="ctr"/>
            <a:r>
              <a:rPr lang="zh-CN" altLang="en-US"/>
              <a:t>镜湖女(南宋)陆游</a:t>
            </a:r>
            <a:endParaRPr lang="zh-CN" altLang="en-US"/>
          </a:p>
          <a:p>
            <a:pPr algn="ctr"/>
            <a:r>
              <a:rPr lang="zh-CN" altLang="en-US"/>
              <a:t>湖中居人事舟楫,家家以舟作生业。</a:t>
            </a:r>
            <a:endParaRPr lang="zh-CN" altLang="en-US"/>
          </a:p>
          <a:p>
            <a:pPr algn="ctr"/>
            <a:r>
              <a:rPr lang="zh-CN" altLang="en-US"/>
              <a:t>女儿妆面花样红,小伞翻翻乱荷叶。</a:t>
            </a:r>
            <a:endParaRPr lang="zh-CN" altLang="en-US"/>
          </a:p>
          <a:p>
            <a:pPr algn="ctr"/>
            <a:r>
              <a:rPr lang="zh-CN" altLang="en-US"/>
              <a:t>日暮归来月色新,菱歌缥缈泛烟津。</a:t>
            </a:r>
            <a:endParaRPr lang="zh-CN" altLang="en-US"/>
          </a:p>
          <a:p>
            <a:pPr algn="ctr"/>
            <a:r>
              <a:rPr lang="zh-CN" altLang="en-US"/>
              <a:t>到家更约西邻女,明日湖桥看赛神。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结合作品,对作者塑造的“镜湖女”形象加以赏析。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答案:作品从“妆面花样红”的视觉形象、“菱歌缥缈”的听觉角度两个方面,塑造了一位湖边船家女子的形象,突出她乐观积极、热爱生活的人生态度。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采莲曲</a:t>
            </a:r>
            <a:endParaRPr lang="zh-CN" altLang="en-US"/>
          </a:p>
          <a:p>
            <a:pPr algn="ctr"/>
            <a:r>
              <a:rPr lang="zh-CN" altLang="en-US"/>
              <a:t>     王昌龄</a:t>
            </a:r>
            <a:endParaRPr lang="zh-CN" altLang="en-US"/>
          </a:p>
          <a:p>
            <a:pPr algn="ctr"/>
            <a:r>
              <a:rPr lang="zh-CN" altLang="en-US"/>
              <a:t>荷叶罗裙一色裁,芙蓉向脸两边开。</a:t>
            </a:r>
            <a:endParaRPr lang="zh-CN" altLang="en-US"/>
          </a:p>
          <a:p>
            <a:pPr algn="ctr"/>
            <a:r>
              <a:rPr lang="zh-CN" altLang="en-US"/>
              <a:t>乱入池中看不见,闻歌始觉有人来。</a:t>
            </a:r>
            <a:endParaRPr lang="zh-CN" altLang="en-US"/>
          </a:p>
          <a:p>
            <a:pPr algn="ctr"/>
            <a:r>
              <a:rPr lang="zh-CN" altLang="en-US"/>
              <a:t>采莲曲</a:t>
            </a:r>
            <a:endParaRPr lang="zh-CN" altLang="en-US"/>
          </a:p>
          <a:p>
            <a:pPr algn="ctr"/>
            <a:r>
              <a:rPr lang="zh-CN" altLang="en-US"/>
              <a:t>      白居易</a:t>
            </a:r>
            <a:endParaRPr lang="zh-CN" altLang="en-US"/>
          </a:p>
          <a:p>
            <a:pPr algn="ctr"/>
            <a:r>
              <a:rPr lang="zh-CN" altLang="en-US"/>
              <a:t>   菱叶紫波荷飐风①,荷花深处小船通。</a:t>
            </a:r>
            <a:endParaRPr lang="zh-CN" altLang="en-US"/>
          </a:p>
          <a:p>
            <a:pPr algn="ctr"/>
            <a:r>
              <a:rPr lang="zh-CN" altLang="en-US"/>
              <a:t>逢郎欲语低头笑,碧玉搔头落水中。</a:t>
            </a:r>
            <a:endParaRPr lang="zh-CN" altLang="en-US"/>
          </a:p>
          <a:p>
            <a:r>
              <a:rPr lang="zh-CN" altLang="en-US"/>
              <a:t>【注】①飐风:在风中摇摆。</a:t>
            </a:r>
            <a:endParaRPr lang="zh-CN" altLang="en-US"/>
          </a:p>
          <a:p>
            <a:r>
              <a:rPr lang="zh-CN" altLang="en-US"/>
              <a:t>简析这两首诗中采莲少女形象的异同点。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形象题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（景物形象</a:t>
            </a:r>
            <a:r>
              <a:rPr lang="en-US" altLang="zh-CN"/>
              <a:t>+</a:t>
            </a:r>
            <a:r>
              <a:rPr lang="zh-CN" altLang="en-US"/>
              <a:t>人物形象）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采莲曲</a:t>
            </a:r>
            <a:endParaRPr lang="zh-CN" altLang="en-US"/>
          </a:p>
          <a:p>
            <a:pPr algn="ctr"/>
            <a:r>
              <a:rPr lang="zh-CN" altLang="en-US"/>
              <a:t>     王昌龄</a:t>
            </a:r>
            <a:endParaRPr lang="zh-CN" altLang="en-US"/>
          </a:p>
          <a:p>
            <a:pPr algn="ctr"/>
            <a:r>
              <a:rPr lang="zh-CN" altLang="en-US"/>
              <a:t>荷叶罗裙一色裁,芙蓉向脸两边开。</a:t>
            </a:r>
            <a:endParaRPr lang="zh-CN" altLang="en-US"/>
          </a:p>
          <a:p>
            <a:pPr algn="ctr"/>
            <a:r>
              <a:rPr lang="zh-CN" altLang="en-US"/>
              <a:t>乱入池中看不见,闻歌始觉有人来。</a:t>
            </a:r>
            <a:endParaRPr lang="zh-CN" altLang="en-US"/>
          </a:p>
          <a:p>
            <a:pPr algn="ctr"/>
            <a:r>
              <a:rPr lang="zh-CN" altLang="en-US"/>
              <a:t>采莲曲</a:t>
            </a:r>
            <a:endParaRPr lang="zh-CN" altLang="en-US"/>
          </a:p>
          <a:p>
            <a:pPr algn="ctr"/>
            <a:r>
              <a:rPr lang="zh-CN" altLang="en-US"/>
              <a:t>      白居易</a:t>
            </a:r>
            <a:endParaRPr lang="zh-CN" altLang="en-US"/>
          </a:p>
          <a:p>
            <a:pPr algn="ctr"/>
            <a:r>
              <a:rPr lang="zh-CN" altLang="en-US"/>
              <a:t>   菱叶紫波荷飐风①,荷花深处小船通。</a:t>
            </a:r>
            <a:endParaRPr lang="zh-CN" altLang="en-US"/>
          </a:p>
          <a:p>
            <a:pPr algn="ctr"/>
            <a:r>
              <a:rPr lang="zh-CN" altLang="en-US"/>
              <a:t>逢郎欲语低头笑,碧玉搔头落水中。</a:t>
            </a:r>
            <a:endParaRPr lang="zh-CN" altLang="en-US"/>
          </a:p>
          <a:p>
            <a:r>
              <a:rPr lang="zh-CN" altLang="en-US"/>
              <a:t>【注】①飐风:在风中摇摆。</a:t>
            </a:r>
            <a:endParaRPr lang="zh-CN" altLang="en-US"/>
          </a:p>
          <a:p>
            <a:r>
              <a:rPr lang="zh-CN" altLang="en-US"/>
              <a:t>简析这两首诗中采莲少女形象的异同点。</a:t>
            </a:r>
            <a:endParaRPr lang="zh-CN" altLang="en-US"/>
          </a:p>
          <a:p>
            <a:r>
              <a:rPr lang="zh-CN" altLang="en-US"/>
              <a:t>【答案】共同点:两首诗中的采莲女都热爱劳动,辛勤劳作。不同点:王诗中的采莲少女美丽、欢快,充满青春活力;白诗中的采莲少女羞涩、纯真,情感真挚。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秋夜</a:t>
            </a:r>
            <a:endParaRPr lang="zh-CN" altLang="en-US"/>
          </a:p>
          <a:p>
            <a:pPr algn="ctr"/>
            <a:r>
              <a:rPr lang="zh-CN" altLang="en-US"/>
              <a:t>          朱淑真</a:t>
            </a:r>
            <a:endParaRPr lang="zh-CN" altLang="en-US"/>
          </a:p>
          <a:p>
            <a:pPr algn="ctr"/>
            <a:r>
              <a:rPr lang="zh-CN" altLang="en-US"/>
              <a:t>夜久无眠秋气清,烛花频剪欲三更。</a:t>
            </a:r>
            <a:endParaRPr lang="zh-CN" altLang="en-US"/>
          </a:p>
          <a:p>
            <a:pPr algn="ctr"/>
            <a:r>
              <a:rPr lang="zh-CN" altLang="en-US"/>
              <a:t>铺床凉满梧桐月,月在梧桐缺处明。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本诗描绘了怎样的人物形象?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答案</a:t>
            </a:r>
            <a:endParaRPr lang="zh-CN" altLang="en-US"/>
          </a:p>
          <a:p>
            <a:r>
              <a:rPr lang="zh-CN" altLang="en-US"/>
              <a:t>本诗描写了一个孤独寂寞,对爱情婚姻的不如意充满不满与怨恨的女子形象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感谢聆听！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31500" y="11468100"/>
            <a:ext cx="3175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人物形象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/>
              <a:t>诗中主人公形象、诗人形象</a:t>
            </a:r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分析过程：</a:t>
            </a:r>
            <a:endParaRPr lang="zh-CN" altLang="en-US" sz="1800"/>
          </a:p>
          <a:p>
            <a:r>
              <a:rPr lang="zh-CN" altLang="en-US" sz="1800"/>
              <a:t>生活状态</a:t>
            </a:r>
            <a:r>
              <a:rPr lang="en-US" altLang="zh-CN" sz="1800"/>
              <a:t>/</a:t>
            </a:r>
            <a:r>
              <a:rPr sz="1800"/>
              <a:t>身份</a:t>
            </a:r>
            <a:r>
              <a:rPr lang="en-US" altLang="zh-CN" sz="1800"/>
              <a:t>+</a:t>
            </a:r>
            <a:r>
              <a:rPr sz="1800"/>
              <a:t>形象特点</a:t>
            </a:r>
            <a:r>
              <a:rPr lang="en-US" altLang="zh-CN" sz="1800"/>
              <a:t>+</a:t>
            </a:r>
            <a:r>
              <a:rPr sz="1800"/>
              <a:t>手法</a:t>
            </a:r>
            <a:endParaRPr sz="1800"/>
          </a:p>
          <a:p>
            <a:endParaRPr sz="1800"/>
          </a:p>
          <a:p>
            <a:r>
              <a:rPr sz="1800"/>
              <a:t>人物形象的方法：</a:t>
            </a:r>
            <a:endParaRPr sz="1800"/>
          </a:p>
          <a:p>
            <a:r>
              <a:rPr sz="1800"/>
              <a:t>外貌、语言、动作、神态、心理、细节</a:t>
            </a:r>
            <a:endParaRPr sz="1800"/>
          </a:p>
          <a:p>
            <a:endParaRPr sz="1800"/>
          </a:p>
          <a:p>
            <a:r>
              <a:rPr sz="1800"/>
              <a:t>角度：正面描写、侧面描写（用他人的感受和反馈来表现个人的感受）</a:t>
            </a:r>
            <a:endParaRPr sz="1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1800"/>
          </a:p>
          <a:p>
            <a:r>
              <a:rPr lang="zh-CN" altLang="en-US" sz="1800"/>
              <a:t>        男人</a:t>
            </a:r>
            <a:endParaRPr lang="zh-CN" altLang="en-US" sz="1800"/>
          </a:p>
          <a:p>
            <a:r>
              <a:rPr lang="zh-CN" altLang="en-US" sz="1800"/>
              <a:t>人     女人</a:t>
            </a:r>
            <a:endParaRPr lang="zh-CN" altLang="en-US" sz="1800"/>
          </a:p>
          <a:p>
            <a:r>
              <a:rPr lang="zh-CN" altLang="en-US" sz="1800"/>
              <a:t>        小孩</a:t>
            </a:r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一、小儿、儿童</a:t>
            </a:r>
            <a:endParaRPr lang="zh-CN" altLang="en-US" sz="1800"/>
          </a:p>
          <a:p>
            <a:r>
              <a:rPr lang="zh-CN" altLang="en-US" sz="1800"/>
              <a:t>活泼、机灵：天真、可爱：童真童趣。</a:t>
            </a:r>
            <a:endParaRPr lang="zh-CN" altLang="en-US" sz="1800"/>
          </a:p>
        </p:txBody>
      </p:sp>
      <p:sp>
        <p:nvSpPr>
          <p:cNvPr id="4" name="左大括号 3"/>
          <p:cNvSpPr/>
          <p:nvPr/>
        </p:nvSpPr>
        <p:spPr>
          <a:xfrm>
            <a:off x="1361440" y="1731010"/>
            <a:ext cx="139700" cy="11182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zh-CN" altLang="en-US" sz="1800"/>
          </a:p>
          <a:p>
            <a:pPr algn="ctr"/>
            <a:r>
              <a:rPr lang="zh-CN" altLang="en-US" sz="1800"/>
              <a:t>小儿垂钓</a:t>
            </a:r>
            <a:endParaRPr lang="zh-CN" altLang="en-US" sz="1800"/>
          </a:p>
          <a:p>
            <a:pPr algn="ctr"/>
            <a:r>
              <a:rPr lang="en-US" altLang="zh-CN" sz="1800"/>
              <a:t>           {</a:t>
            </a:r>
            <a:r>
              <a:rPr lang="zh-CN" altLang="en-US" sz="1800"/>
              <a:t>唐</a:t>
            </a:r>
            <a:r>
              <a:rPr lang="en-US" altLang="zh-CN" sz="1800"/>
              <a:t>}</a:t>
            </a:r>
            <a:r>
              <a:rPr lang="zh-CN" altLang="en-US" sz="1800"/>
              <a:t> 胡令能</a:t>
            </a:r>
            <a:endParaRPr lang="zh-CN" altLang="en-US" sz="1800"/>
          </a:p>
          <a:p>
            <a:pPr algn="ctr"/>
            <a:r>
              <a:rPr lang="zh-CN" altLang="en-US" sz="1800"/>
              <a:t>蓬头稚子学垂纶，侧坐莓苔草映身。</a:t>
            </a:r>
            <a:endParaRPr lang="zh-CN" altLang="en-US" sz="1800"/>
          </a:p>
          <a:p>
            <a:pPr algn="ctr"/>
            <a:r>
              <a:rPr lang="zh-CN" altLang="en-US" sz="1800"/>
              <a:t>路人借问遥招手，怕得鱼惊不应人。</a:t>
            </a:r>
            <a:endParaRPr lang="zh-CN" altLang="en-US" sz="1800"/>
          </a:p>
          <a:p>
            <a:endParaRPr lang="zh-CN" altLang="en-US" sz="1800"/>
          </a:p>
          <a:p>
            <a:r>
              <a:rPr lang="zh-CN" altLang="en-US" sz="1800"/>
              <a:t>     问：这首诗为我们刻画了什么形象？请简要分析</a:t>
            </a:r>
            <a:r>
              <a:rPr lang="en-US" altLang="zh-CN" sz="1800"/>
              <a:t>?</a:t>
            </a:r>
            <a:endParaRPr lang="en-US" altLang="zh-CN" sz="1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zh-CN" altLang="en-US"/>
          </a:p>
          <a:p>
            <a:pPr algn="ctr"/>
            <a:r>
              <a:rPr lang="zh-CN" altLang="en-US"/>
              <a:t>小儿垂钓</a:t>
            </a:r>
            <a:endParaRPr lang="zh-CN" altLang="en-US"/>
          </a:p>
          <a:p>
            <a:pPr algn="ctr"/>
            <a:r>
              <a:rPr lang="en-US" altLang="zh-CN"/>
              <a:t>           {</a:t>
            </a:r>
            <a:r>
              <a:rPr lang="zh-CN" altLang="en-US"/>
              <a:t>唐</a:t>
            </a:r>
            <a:r>
              <a:rPr lang="en-US" altLang="zh-CN"/>
              <a:t>}</a:t>
            </a:r>
            <a:r>
              <a:rPr lang="zh-CN" altLang="en-US"/>
              <a:t> 胡令能</a:t>
            </a:r>
            <a:endParaRPr lang="zh-CN" altLang="en-US"/>
          </a:p>
          <a:p>
            <a:pPr algn="ctr"/>
            <a:r>
              <a:rPr lang="zh-CN" altLang="en-US"/>
              <a:t>蓬头稚子学垂纶，侧坐莓苔草映身。</a:t>
            </a:r>
            <a:endParaRPr lang="zh-CN" altLang="en-US"/>
          </a:p>
          <a:p>
            <a:pPr algn="ctr"/>
            <a:r>
              <a:rPr lang="zh-CN" altLang="en-US"/>
              <a:t>路人借问遥招手，怕得鱼惊不应人。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问：这首诗为我们刻画了什么形象？请简要分析</a:t>
            </a:r>
            <a:r>
              <a:rPr lang="en-US" altLang="zh-CN"/>
              <a:t>?</a:t>
            </a:r>
            <a:endParaRPr lang="en-US" altLang="zh-CN"/>
          </a:p>
          <a:p>
            <a:r>
              <a:t>      这首诗刻画了一位可爱机灵的初学钓鱼的山野孩子的形象；从外貌，动作，心理等方面进行描写</a:t>
            </a:r>
            <a:r>
              <a:rPr lang="en-US" altLang="zh-CN"/>
              <a:t>“</a:t>
            </a:r>
            <a:r>
              <a:t>蓬头</a:t>
            </a:r>
            <a:r>
              <a:rPr lang="en-US" altLang="zh-CN"/>
              <a:t>”“</a:t>
            </a:r>
            <a:r>
              <a:t>侧坐</a:t>
            </a:r>
            <a:r>
              <a:rPr lang="en-US" altLang="zh-CN"/>
              <a:t>” </a:t>
            </a:r>
            <a:r>
              <a:t>等表现小孩的随意、率性、天真可爱。从</a:t>
            </a:r>
            <a:r>
              <a:rPr lang="en-US" altLang="zh-CN"/>
              <a:t>“</a:t>
            </a:r>
            <a:r>
              <a:t>摇摇手</a:t>
            </a:r>
            <a:r>
              <a:rPr lang="en-US" altLang="zh-CN"/>
              <a:t>”“</a:t>
            </a:r>
            <a:r>
              <a:t>怕</a:t>
            </a:r>
            <a:r>
              <a:rPr lang="en-US" altLang="zh-CN"/>
              <a:t>”</a:t>
            </a:r>
            <a:r>
              <a:t>等可看出小孩的聪明（机灵）：表现了作者对孩子的喜爱之情。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r>
              <a:rPr lang="zh-CN" altLang="en-US"/>
              <a:t>            文人、雅士</a:t>
            </a:r>
            <a:endParaRPr lang="zh-CN" altLang="en-US"/>
          </a:p>
          <a:p>
            <a:r>
              <a:rPr lang="zh-CN" altLang="en-US"/>
              <a:t>男人</a:t>
            </a:r>
            <a:endParaRPr lang="zh-CN" altLang="en-US"/>
          </a:p>
          <a:p>
            <a:r>
              <a:rPr lang="zh-CN" altLang="en-US"/>
              <a:t>            将领、官员</a:t>
            </a:r>
            <a:endParaRPr lang="zh-CN" altLang="en-US"/>
          </a:p>
          <a:p>
            <a:r>
              <a:rPr lang="zh-CN" altLang="en-US"/>
              <a:t>                                 状态：风流倜傥</a:t>
            </a:r>
            <a:r>
              <a:rPr>
                <a:sym typeface="+mn-ea"/>
              </a:rPr>
              <a:t>风流俊逸(穿戴帅)、情趣高雅(琴棋书画梅兰竹菊)、洒脱(没工作)</a:t>
            </a:r>
            <a:endParaRPr lang="zh-CN" altLang="en-US"/>
          </a:p>
          <a:p>
            <a:r>
              <a:rPr>
                <a:sym typeface="+mn-ea"/>
              </a:rPr>
              <a:t>                      爽             闲适淡泊   归隐(住郊区)</a:t>
            </a:r>
            <a:endParaRPr lang="zh-CN" altLang="en-US"/>
          </a:p>
          <a:p>
            <a:r>
              <a:rPr lang="zh-CN" altLang="en-US"/>
              <a:t>                                 心情：</a:t>
            </a:r>
            <a:r>
              <a:rPr>
                <a:sym typeface="+mn-ea"/>
              </a:rPr>
              <a:t>愉悦、舒畅</a:t>
            </a:r>
            <a:endParaRPr lang="zh-CN" altLang="en-US"/>
          </a:p>
          <a:p>
            <a:r>
              <a:rPr lang="zh-CN" altLang="en-US"/>
              <a:t>文人雅士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 状态：</a:t>
            </a:r>
            <a:r>
              <a:rPr>
                <a:sym typeface="+mn-ea"/>
              </a:rPr>
              <a:t>穷困多病、孤独寂寞、年华已逝、报国无门、性格古怪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不爽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           心情：</a:t>
            </a:r>
            <a:r>
              <a:rPr>
                <a:sym typeface="+mn-ea"/>
              </a:rPr>
              <a:t>无奈、苦闷、自怜自哀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1598930" y="1527810"/>
            <a:ext cx="155575" cy="9944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2052320" y="3192145"/>
            <a:ext cx="512445" cy="24218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3170555" y="2819400"/>
            <a:ext cx="155575" cy="9944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3234690" y="4665345"/>
            <a:ext cx="155575" cy="9944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怀天经、智老，因访之</a:t>
            </a:r>
            <a:endParaRPr lang="zh-CN" altLang="en-US"/>
          </a:p>
          <a:p>
            <a:pPr algn="ctr"/>
            <a:r>
              <a:rPr lang="zh-CN" altLang="en-US"/>
              <a:t>                    陈与义</a:t>
            </a:r>
            <a:endParaRPr lang="zh-CN" altLang="en-US"/>
          </a:p>
          <a:p>
            <a:pPr algn="ctr"/>
            <a:r>
              <a:rPr lang="zh-CN" altLang="en-US"/>
              <a:t>今年二月冻初融,睡起苕溪绿向东。</a:t>
            </a:r>
            <a:endParaRPr lang="zh-CN" altLang="en-US"/>
          </a:p>
          <a:p>
            <a:pPr algn="ctr"/>
            <a:r>
              <a:rPr lang="zh-CN" altLang="en-US"/>
              <a:t>客子光阴诗卷里,杏花消息雨声中。</a:t>
            </a:r>
            <a:endParaRPr lang="zh-CN" altLang="en-US"/>
          </a:p>
          <a:p>
            <a:pPr algn="ctr"/>
            <a:r>
              <a:rPr lang="zh-CN" altLang="en-US"/>
              <a:t>西庵禅伯还多病,北栅儒先只固穷。</a:t>
            </a:r>
            <a:endParaRPr lang="zh-CN" altLang="en-US"/>
          </a:p>
          <a:p>
            <a:pPr algn="ctr"/>
            <a:r>
              <a:rPr lang="zh-CN" altLang="en-US"/>
              <a:t>忽忆轻舟寻二子,纶巾鹤氅试春风。</a:t>
            </a:r>
            <a:endParaRPr lang="zh-CN" altLang="en-US"/>
          </a:p>
          <a:p>
            <a:r>
              <a:rPr lang="zh-CN" altLang="en-US"/>
              <a:t>【注】天经,姓叶,名德;智老,即大圆洪智和尚。诗中“禅伯”指大圆洪智,“儒先”指叶天经。</a:t>
            </a:r>
            <a:endParaRPr lang="zh-CN" altLang="en-US"/>
          </a:p>
          <a:p>
            <a:r>
              <a:rPr lang="zh-CN" altLang="en-US"/>
              <a:t>(1)请简要概括诗中诗人的形象特点。(3分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1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2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3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4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5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6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801">
      <a:dk1>
        <a:srgbClr val="000000"/>
      </a:dk1>
      <a:lt1>
        <a:srgbClr val="FFFFFF"/>
      </a:lt1>
      <a:dk2>
        <a:srgbClr val="EFF0E6"/>
      </a:dk2>
      <a:lt2>
        <a:srgbClr val="F4F5EF"/>
      </a:lt2>
      <a:accent1>
        <a:srgbClr val="FBBE6A"/>
      </a:accent1>
      <a:accent2>
        <a:srgbClr val="F5AF89"/>
      </a:accent2>
      <a:accent3>
        <a:srgbClr val="ED9DA4"/>
      </a:accent3>
      <a:accent4>
        <a:srgbClr val="E48DC0"/>
      </a:accent4>
      <a:accent5>
        <a:srgbClr val="E17FE0"/>
      </a:accent5>
      <a:accent6>
        <a:srgbClr val="D66AFB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204</Paragraphs>
  <Slides>32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37">
      <vt:lpstr>Arial</vt:lpstr>
      <vt:lpstr>微软雅黑</vt:lpstr>
      <vt:lpstr>隶书</vt:lpstr>
      <vt:lpstr>汉仪尚巍手书W</vt:lpstr>
      <vt:lpstr>1_Office 主题​​</vt:lpstr>
      <vt:lpstr>古诗词形象题串讲</vt:lpstr>
      <vt:lpstr>古诗词鉴赏</vt:lpstr>
      <vt:lpstr>形象题</vt:lpstr>
      <vt:lpstr>人物形象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感谢聆听！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2021-12-17T18:36:11.254</cp:lastPrinted>
  <dcterms:created xsi:type="dcterms:W3CDTF">2021-12-17T18:36:11Z</dcterms:created>
  <dcterms:modified xsi:type="dcterms:W3CDTF">2021-12-17T10:36:12Z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