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8" r:id="rId4"/>
    <p:sldId id="260" r:id="rId5"/>
    <p:sldId id="257" r:id="rId6"/>
    <p:sldId id="264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65" r:id="rId42"/>
  </p:sldIdLst>
  <p:sldSz cx="9144000" cy="6858000" type="screen4x3"/>
  <p:notesSz cx="6858000" cy="9144000"/>
  <p:defaultTextStyle>
    <a:defPPr>
      <a:defRPr lang="en-GB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2156"/>
    <a:srgbClr val="203A9E"/>
    <a:srgbClr val="1443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" y="-102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81" name="图片 3080" descr="transport bg cop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307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1443AE"/>
              </a:gs>
              <a:gs pos="100000">
                <a:srgbClr val="1443AE">
                  <a:gamma/>
                  <a:tint val="85882"/>
                  <a:invGamma/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folHlink"/>
            </a:outerShdw>
          </a:effectLst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b="1"/>
            </a:lvl1pPr>
            <a:lvl2pPr marL="457200" lvl="1" indent="0" algn="ctr">
              <a:buNone/>
              <a:defRPr sz="2800" b="1"/>
            </a:lvl2pPr>
            <a:lvl3pPr marL="914400" lvl="2" indent="0" algn="ctr">
              <a:buNone/>
              <a:defRPr sz="2800" b="1"/>
            </a:lvl3pPr>
            <a:lvl4pPr marL="1371600" lvl="3" indent="0" algn="ctr">
              <a:buNone/>
              <a:defRPr sz="2800" b="1"/>
            </a:lvl4pPr>
            <a:lvl5pPr marL="1828800" lvl="4" indent="0" algn="ctr">
              <a:buNone/>
              <a:defRPr sz="2800" b="1"/>
            </a:lvl5pPr>
          </a:lstStyle>
          <a:p>
            <a:pPr lvl="0"/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3082" name="日期占位符 3081"/>
          <p:cNvSpPr>
            <a:spLocks noGrp="1"/>
          </p:cNvSpPr>
          <p:nvPr>
            <p:ph type="dt" sz="half" idx="2"/>
          </p:nvPr>
        </p:nvSpPr>
        <p:spPr>
          <a:xfrm>
            <a:off x="74613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083" name="页脚占位符 3082"/>
          <p:cNvSpPr>
            <a:spLocks noGrp="1"/>
          </p:cNvSpPr>
          <p:nvPr>
            <p:ph type="ftr" sz="quarter" idx="3"/>
          </p:nvPr>
        </p:nvSpPr>
        <p:spPr>
          <a:xfrm>
            <a:off x="2287588" y="6323013"/>
            <a:ext cx="4608512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084" name="灯片编号占位符 3083"/>
          <p:cNvSpPr>
            <a:spLocks noGrp="1"/>
          </p:cNvSpPr>
          <p:nvPr>
            <p:ph type="sldNum" sz="quarter" idx="4"/>
          </p:nvPr>
        </p:nvSpPr>
        <p:spPr>
          <a:xfrm>
            <a:off x="6975475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252413"/>
            <a:ext cx="2225675" cy="54387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252413"/>
            <a:ext cx="6548000" cy="54387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81" name="图片 3080" descr="transport bg cop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307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1443AE"/>
              </a:gs>
              <a:gs pos="100000">
                <a:srgbClr val="1443AE">
                  <a:gamma/>
                  <a:tint val="85882"/>
                  <a:invGamma/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folHlink"/>
            </a:outerShdw>
          </a:effectLst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b="1"/>
            </a:lvl1pPr>
            <a:lvl2pPr marL="457200" lvl="1" indent="0" algn="ctr">
              <a:buNone/>
              <a:defRPr sz="2800" b="1"/>
            </a:lvl2pPr>
            <a:lvl3pPr marL="914400" lvl="2" indent="0" algn="ctr">
              <a:buNone/>
              <a:defRPr sz="2800" b="1"/>
            </a:lvl3pPr>
            <a:lvl4pPr marL="1371600" lvl="3" indent="0" algn="ctr">
              <a:buNone/>
              <a:defRPr sz="2800" b="1"/>
            </a:lvl4pPr>
            <a:lvl5pPr marL="1828800" lvl="4" indent="0" algn="ctr">
              <a:buNone/>
              <a:defRPr sz="2800" b="1"/>
            </a:lvl5pPr>
          </a:lstStyle>
          <a:p>
            <a:pPr lvl="0"/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3082" name="日期占位符 3081"/>
          <p:cNvSpPr>
            <a:spLocks noGrp="1"/>
          </p:cNvSpPr>
          <p:nvPr>
            <p:ph type="dt" sz="half" idx="2"/>
          </p:nvPr>
        </p:nvSpPr>
        <p:spPr>
          <a:xfrm>
            <a:off x="74613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083" name="页脚占位符 3082"/>
          <p:cNvSpPr>
            <a:spLocks noGrp="1"/>
          </p:cNvSpPr>
          <p:nvPr>
            <p:ph type="ftr" sz="quarter" idx="3"/>
          </p:nvPr>
        </p:nvSpPr>
        <p:spPr>
          <a:xfrm>
            <a:off x="2287588" y="6323013"/>
            <a:ext cx="4608512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084" name="灯片编号占位符 3083"/>
          <p:cNvSpPr>
            <a:spLocks noGrp="1"/>
          </p:cNvSpPr>
          <p:nvPr>
            <p:ph type="sldNum" sz="quarter" idx="4"/>
          </p:nvPr>
        </p:nvSpPr>
        <p:spPr>
          <a:xfrm>
            <a:off x="6975475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</p:bld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7950" y="836613"/>
            <a:ext cx="4362323" cy="4854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7" y="836613"/>
            <a:ext cx="4362323" cy="4854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4975" y="252413"/>
            <a:ext cx="2225675" cy="54387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252413"/>
            <a:ext cx="6548000" cy="54387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7950" y="836613"/>
            <a:ext cx="4362323" cy="4854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327" y="836613"/>
            <a:ext cx="4362323" cy="4854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31" name="图片 1030" descr="transport bg copy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矩形 1031"/>
          <p:cNvSpPr/>
          <p:nvPr/>
        </p:nvSpPr>
        <p:spPr>
          <a:xfrm flipH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85882"/>
                  <a:invGamma/>
                  <a:alpha val="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07950" y="252413"/>
            <a:ext cx="8496300" cy="490537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folHlink"/>
            </a:outerShdw>
          </a:effectLst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107950" y="836613"/>
            <a:ext cx="8902700" cy="48545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74613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2287588" y="6323013"/>
            <a:ext cx="4608512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975475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sldNum="0" hdr="0" ftr="0" dt="0"/>
  <p:txStyles>
    <p:titleStyle>
      <a:lvl1pPr marL="0" lvl="0" indent="0" algn="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31" name="图片 1030" descr="transport bg copy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矩形 1031"/>
          <p:cNvSpPr/>
          <p:nvPr/>
        </p:nvSpPr>
        <p:spPr>
          <a:xfrm flipH="1"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85882"/>
                  <a:invGamma/>
                  <a:alpha val="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07950" y="252413"/>
            <a:ext cx="8496300" cy="490537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folHlink"/>
            </a:outerShdw>
          </a:effectLst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107950" y="836613"/>
            <a:ext cx="8902700" cy="48545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74613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2287588" y="6323013"/>
            <a:ext cx="4608512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GB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975475" y="63230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</p:bldLst>
  </p:timing>
  <p:hf sldNum="0" hdr="0" ftr="0" dt="0"/>
  <p:txStyles>
    <p:titleStyle>
      <a:lvl1pPr marL="0" lvl="0" indent="0" algn="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</a:pPr>
            <a:r>
              <a:rPr lang="zh-CN" sz="6000" baseline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鉴赏诗歌的语言</a:t>
            </a:r>
            <a:br>
              <a:rPr lang="zh-CN" sz="6000" baseline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6000" baseline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sz="6000" baseline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炼字</a:t>
            </a:r>
            <a:endParaRPr lang="zh-CN" sz="6000" baseline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>
              <a:buSzPct val="100000"/>
            </a:pPr>
            <a:endParaRPr kern="1200" baseline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5" name="内容占位符 69634"/>
          <p:cNvSpPr>
            <a:spLocks noGrp="1"/>
          </p:cNvSpPr>
          <p:nvPr>
            <p:ph idx="1"/>
          </p:nvPr>
        </p:nvSpPr>
        <p:spPr>
          <a:xfrm>
            <a:off x="179388" y="1557338"/>
            <a:ext cx="8353425" cy="4248150"/>
          </a:xfrm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000"/>
              <a:t> </a:t>
            </a:r>
            <a:endParaRPr lang="en-US" altLang="zh-CN" sz="2000"/>
          </a:p>
          <a:p>
            <a:pPr algn="ctr">
              <a:lnSpc>
                <a:spcPct val="80000"/>
              </a:lnSpc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南浦别</a:t>
            </a:r>
            <a:endParaRPr lang="zh-CN" altLang="en-US" sz="36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800" b="1" i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</a:t>
            </a:r>
            <a:endParaRPr lang="zh-CN" altLang="en-US" sz="2800" b="1" i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      南浦凄凄别，西风袅袅秋。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      一看肠一断，好去莫回头。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设问：前人认为，“看”字看似平常，实际上非常传神，它能真切地透露出人公的思想感情。你同意这种说法吗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椭圆 69636"/>
          <p:cNvSpPr/>
          <p:nvPr/>
        </p:nvSpPr>
        <p:spPr>
          <a:xfrm>
            <a:off x="395288" y="333375"/>
            <a:ext cx="2735262" cy="10080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1" name="文本框 69637"/>
          <p:cNvSpPr txBox="1"/>
          <p:nvPr/>
        </p:nvSpPr>
        <p:spPr>
          <a:xfrm>
            <a:off x="827088" y="404813"/>
            <a:ext cx="22320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练一练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35">
                                            <p:txEl>
                                              <p:charRg st="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35">
                                            <p:txEl>
                                              <p:charRg st="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9635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635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635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635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9635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9635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8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9635">
                                            <p:txEl>
                                              <p:charRg st="8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9635">
                                            <p:txEl>
                                              <p:charRg st="8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圆角矩形标注 70658"/>
          <p:cNvSpPr/>
          <p:nvPr/>
        </p:nvSpPr>
        <p:spPr>
          <a:xfrm>
            <a:off x="5148263" y="765175"/>
            <a:ext cx="1800225" cy="647700"/>
          </a:xfrm>
          <a:prstGeom prst="wedgeRoundRectCallout">
            <a:avLst>
              <a:gd name="adj1" fmla="val -44269"/>
              <a:gd name="adj2" fmla="val 7009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步骤一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0" name="圆角矩形标注 70659"/>
          <p:cNvSpPr/>
          <p:nvPr/>
        </p:nvSpPr>
        <p:spPr>
          <a:xfrm rot="5400000">
            <a:off x="1692275" y="188913"/>
            <a:ext cx="719138" cy="1439862"/>
          </a:xfrm>
          <a:prstGeom prst="wedgeRoundRectCallout">
            <a:avLst>
              <a:gd name="adj1" fmla="val 206731"/>
              <a:gd name="adj2" fmla="val -556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anchor="t"/>
          <a:p>
            <a:pPr algn="ctr"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步骤二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1" name="圆角矩形标注 70660"/>
          <p:cNvSpPr/>
          <p:nvPr/>
        </p:nvSpPr>
        <p:spPr>
          <a:xfrm>
            <a:off x="5292725" y="3933825"/>
            <a:ext cx="2376488" cy="936625"/>
          </a:xfrm>
          <a:prstGeom prst="wedgeRoundRectCallout">
            <a:avLst>
              <a:gd name="adj1" fmla="val -92486"/>
              <a:gd name="adj2" fmla="val -4474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步骤三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58" name="内容占位符 70657"/>
          <p:cNvSpPr>
            <a:spLocks noGrp="1" noRot="1"/>
          </p:cNvSpPr>
          <p:nvPr>
            <p:ph idx="1"/>
          </p:nvPr>
        </p:nvSpPr>
        <p:spPr>
          <a:xfrm>
            <a:off x="323850" y="1412875"/>
            <a:ext cx="8351838" cy="4968875"/>
          </a:xfrm>
        </p:spPr>
        <p:txBody>
          <a:bodyPr anchor="t"/>
          <a:p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答：同意。“看”字，在诗中指回望。离人孤独地走了，还频频回望，每一次回望，都令自己肝肠寸断 。此字让我们仿佛看到抒情主人公泪眼朦胧、想看又不忍看的形象。只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一“看”字，就淋漓尽致地表达了诗人送别时的无限心酸痛楚之情。</a:t>
            </a:r>
            <a:endParaRPr lang="zh-CN" altLang="en-US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  <p:bldP spid="70659" grpId="0" bldLvl="0" animBg="1"/>
      <p:bldP spid="70660" grpId="0" bldLvl="0" animBg="1"/>
      <p:bldP spid="7066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71681"/>
          <p:cNvSpPr>
            <a:spLocks noGrp="1" noRot="1"/>
          </p:cNvSpPr>
          <p:nvPr>
            <p:ph type="title"/>
          </p:nvPr>
        </p:nvSpPr>
        <p:spPr>
          <a:xfrm>
            <a:off x="395288" y="549275"/>
            <a:ext cx="8540750" cy="1143000"/>
          </a:xfrm>
        </p:spPr>
        <p:txBody>
          <a:bodyPr anchor="ctr"/>
          <a:p>
            <a:r>
              <a:rPr lang="zh-CN" altLang="en-US" b="1">
                <a:solidFill>
                  <a:schemeClr val="hlink"/>
                </a:solidFill>
                <a:ea typeface="黑体" panose="02010609060101010101" pitchFamily="49" charset="-122"/>
              </a:rPr>
              <a:t>你还记得刚才学了什么内容吗？</a:t>
            </a:r>
            <a:endParaRPr lang="zh-CN" altLang="en-US" b="1">
              <a:solidFill>
                <a:schemeClr val="hlink"/>
              </a:solidFill>
              <a:ea typeface="黑体" panose="02010609060101010101" pitchFamily="49" charset="-122"/>
            </a:endParaRPr>
          </a:p>
        </p:txBody>
      </p:sp>
      <p:sp>
        <p:nvSpPr>
          <p:cNvPr id="71683" name="内容占位符 71682"/>
          <p:cNvSpPr>
            <a:spLocks noGrp="1" noRot="1"/>
          </p:cNvSpPr>
          <p:nvPr>
            <p:ph idx="1"/>
          </p:nvPr>
        </p:nvSpPr>
        <p:spPr>
          <a:xfrm>
            <a:off x="250825" y="1773238"/>
            <a:ext cx="8666163" cy="4400550"/>
          </a:xfrm>
        </p:spPr>
        <p:txBody>
          <a:bodyPr anchor="t"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古诗歌中，炼字题型的答题技巧：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第一步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第二步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第三步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en-US" altLang="zh-CN" b="1"/>
          </a:p>
        </p:txBody>
      </p:sp>
      <p:sp>
        <p:nvSpPr>
          <p:cNvPr id="71684" name="文本框 71683"/>
          <p:cNvSpPr txBox="1"/>
          <p:nvPr/>
        </p:nvSpPr>
        <p:spPr>
          <a:xfrm>
            <a:off x="2195513" y="2349500"/>
            <a:ext cx="561657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释义</a:t>
            </a:r>
            <a:endParaRPr lang="zh-CN" altLang="en-US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1800" b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2195513" y="3374073"/>
            <a:ext cx="62642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描述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3600" b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2288858" y="4573270"/>
            <a:ext cx="47529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情感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3600" b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2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3">
                                            <p:txEl>
                                              <p:charRg st="2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3">
                                            <p:txEl>
                                              <p:charRg st="28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  <p:bldP spid="71684" grpId="0"/>
      <p:bldP spid="716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 noRot="1"/>
          </p:cNvSpPr>
          <p:nvPr>
            <p:ph type="title"/>
          </p:nvPr>
        </p:nvSpPr>
        <p:spPr>
          <a:xfrm>
            <a:off x="611188" y="765175"/>
            <a:ext cx="8001000" cy="1584325"/>
          </a:xfrm>
        </p:spPr>
        <p:txBody>
          <a:bodyPr anchor="ctr"/>
          <a:p>
            <a:pPr algn="l"/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刚才我们所碰到的题目都是先给出了“炼字”，然后再要求我们分析的，如果题目事先不给出这个字，如：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2700338" y="4724400"/>
            <a:ext cx="410368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怎么办？</a:t>
            </a:r>
            <a:endParaRPr lang="zh-CN" altLang="en-US" sz="600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07" name="内容占位符 72706"/>
          <p:cNvSpPr>
            <a:spLocks noGrp="1" noRot="1"/>
          </p:cNvSpPr>
          <p:nvPr>
            <p:ph idx="1"/>
          </p:nvPr>
        </p:nvSpPr>
        <p:spPr>
          <a:xfrm>
            <a:off x="120650" y="1356043"/>
            <a:ext cx="8902700" cy="4854575"/>
          </a:xfrm>
        </p:spPr>
        <p:txBody>
          <a:bodyPr anchor="t"/>
          <a:p>
            <a:endParaRPr lang="en-US" altLang="zh-CN" b="1">
              <a:solidFill>
                <a:srgbClr val="0000FF"/>
              </a:solidFill>
            </a:endParaRPr>
          </a:p>
          <a:p>
            <a:endParaRPr lang="en-US" altLang="zh-CN" b="1">
              <a:solidFill>
                <a:srgbClr val="0000FF"/>
              </a:solidFill>
            </a:endParaRPr>
          </a:p>
          <a:p>
            <a:r>
              <a:rPr lang="zh-CN" altLang="en-US" sz="3600" b="1">
                <a:solidFill>
                  <a:srgbClr val="FF3300"/>
                </a:solidFill>
              </a:rPr>
              <a:t>你认为这首诗中最生动传神的是哪个字</a:t>
            </a:r>
            <a:r>
              <a:rPr lang="en-US" altLang="zh-CN" sz="3600" b="1">
                <a:solidFill>
                  <a:srgbClr val="FF3300"/>
                </a:solidFill>
              </a:rPr>
              <a:t>?</a:t>
            </a:r>
            <a:r>
              <a:rPr lang="zh-CN" altLang="en-US" sz="3600" b="1">
                <a:solidFill>
                  <a:srgbClr val="FF3300"/>
                </a:solidFill>
              </a:rPr>
              <a:t>为什么</a:t>
            </a:r>
            <a:r>
              <a:rPr lang="en-US" altLang="zh-CN" sz="3600" b="1">
                <a:solidFill>
                  <a:srgbClr val="FF3300"/>
                </a:solidFill>
              </a:rPr>
              <a:t>?</a:t>
            </a:r>
            <a:endParaRPr lang="en-US" altLang="zh-CN" sz="36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2707">
                                            <p:txEl>
                                              <p:charRg st="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727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/>
      <p:bldP spid="72708" grpId="0"/>
      <p:bldP spid="7270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73729"/>
          <p:cNvSpPr>
            <a:spLocks noGrp="1" noRot="1"/>
          </p:cNvSpPr>
          <p:nvPr>
            <p:ph type="title"/>
          </p:nvPr>
        </p:nvSpPr>
        <p:spPr>
          <a:xfrm>
            <a:off x="323850" y="0"/>
            <a:ext cx="8540750" cy="908050"/>
          </a:xfrm>
        </p:spPr>
        <p:txBody>
          <a:bodyPr anchor="ctr"/>
          <a:p>
            <a:r>
              <a:rPr lang="zh-CN" altLang="en-US" sz="4000" b="1">
                <a:solidFill>
                  <a:srgbClr val="FF3300"/>
                </a:solidFill>
                <a:ea typeface="黑体" panose="02010609060101010101" pitchFamily="49" charset="-122"/>
              </a:rPr>
              <a:t>炼字的主要对象：</a:t>
            </a:r>
            <a:endParaRPr lang="zh-CN" altLang="en-US" sz="40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73731" name="内容占位符 73730"/>
          <p:cNvSpPr>
            <a:spLocks noGrp="1" noRot="1"/>
          </p:cNvSpPr>
          <p:nvPr>
            <p:ph idx="1"/>
          </p:nvPr>
        </p:nvSpPr>
        <p:spPr>
          <a:xfrm>
            <a:off x="179388" y="4724400"/>
            <a:ext cx="9144000" cy="2133600"/>
          </a:xfrm>
        </p:spPr>
        <p:txBody>
          <a:bodyPr anchor="t"/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、抓 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动　词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羌笛何须</a:t>
            </a:r>
            <a:r>
              <a:rPr lang="zh-CN" altLang="en-US" sz="3600" b="1" i="1" dirty="0">
                <a:solidFill>
                  <a:srgbClr val="FF0000"/>
                </a:solidFill>
                <a:ea typeface="黑体" panose="02010609060101010101" pitchFamily="49" charset="-122"/>
              </a:rPr>
              <a:t>怨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杨柳，春风不度玉门关。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CC3300"/>
                </a:solidFill>
                <a:ea typeface="黑体" panose="02010609060101010101" pitchFamily="49" charset="-122"/>
              </a:rPr>
              <a:t>（“怨”字明显用了拟人方法，既是曲中之情，又是吹笛人之心）</a:t>
            </a:r>
            <a:endParaRPr lang="zh-CN" altLang="en-US"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16387" name="图片 73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836613"/>
            <a:ext cx="8280400" cy="3960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1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占位符 117762"/>
          <p:cNvSpPr>
            <a:spLocks noGrp="1"/>
          </p:cNvSpPr>
          <p:nvPr>
            <p:ph idx="1"/>
          </p:nvPr>
        </p:nvSpPr>
        <p:spPr>
          <a:xfrm>
            <a:off x="250825" y="260350"/>
            <a:ext cx="8447088" cy="4525963"/>
          </a:xfrm>
        </p:spPr>
        <p:txBody>
          <a:bodyPr anchor="t"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b="1" dirty="0">
                <a:ea typeface="华文中宋" pitchFamily="2" charset="-122"/>
              </a:rPr>
              <a:t>读李白的</a:t>
            </a:r>
            <a:r>
              <a:rPr lang="en-US" altLang="zh-CN" b="1" dirty="0">
                <a:ea typeface="华文中宋" pitchFamily="2" charset="-122"/>
              </a:rPr>
              <a:t>《</a:t>
            </a:r>
            <a:r>
              <a:rPr lang="zh-CN" altLang="en-US" b="1" dirty="0">
                <a:ea typeface="华文中宋" pitchFamily="2" charset="-122"/>
              </a:rPr>
              <a:t>望庐山瀑布</a:t>
            </a:r>
            <a:r>
              <a:rPr lang="en-US" altLang="zh-CN" b="1">
                <a:ea typeface="华文中宋" pitchFamily="2" charset="-122"/>
              </a:rPr>
              <a:t>》“</a:t>
            </a:r>
            <a:r>
              <a:rPr lang="zh-CN" altLang="en-US" b="1" dirty="0">
                <a:solidFill>
                  <a:srgbClr val="FF0000"/>
                </a:solidFill>
                <a:ea typeface="华文中宋" pitchFamily="2" charset="-122"/>
              </a:rPr>
              <a:t>日照香炉生紫烟，遥看瀑布挂前川。飞流直下三千尺，疑是银河落九天。</a:t>
            </a:r>
            <a:r>
              <a:rPr lang="zh-CN" altLang="en-US" b="1" dirty="0">
                <a:ea typeface="华文中宋" pitchFamily="2" charset="-122"/>
              </a:rPr>
              <a:t>”试说出该诗的用字精彩之处。</a:t>
            </a:r>
            <a:endParaRPr lang="zh-CN" altLang="en-US" b="1" dirty="0">
              <a:ea typeface="华文中宋" pitchFamily="2" charset="-122"/>
            </a:endParaRPr>
          </a:p>
          <a:p>
            <a:endParaRPr lang="zh-CN" altLang="en-US"/>
          </a:p>
        </p:txBody>
      </p:sp>
      <p:sp>
        <p:nvSpPr>
          <p:cNvPr id="117764" name="文本框 117763"/>
          <p:cNvSpPr txBox="1"/>
          <p:nvPr/>
        </p:nvSpPr>
        <p:spPr>
          <a:xfrm>
            <a:off x="323850" y="2708275"/>
            <a:ext cx="8497888" cy="465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36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挂”化动为静，赞颂大自然的神奇伟力，“飞”字生动写出瀑布喷涌景象，“落”字画出高空突兀，巨流倾泻气势。比喻奇特，如“疑是银河落九天”，夸张又自然，新奇又真切。</a:t>
            </a:r>
            <a:endParaRPr lang="zh-CN" altLang="en-US" sz="3600" dirty="0">
              <a:solidFill>
                <a:srgbClr val="CC0000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endParaRPr lang="zh-CN" altLang="en-US" sz="360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839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765175"/>
            <a:ext cx="8569325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83972"/>
          <p:cNvSpPr txBox="1"/>
          <p:nvPr/>
        </p:nvSpPr>
        <p:spPr>
          <a:xfrm>
            <a:off x="395288" y="188913"/>
            <a:ext cx="52562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4" name="矩形 83973"/>
          <p:cNvSpPr/>
          <p:nvPr/>
        </p:nvSpPr>
        <p:spPr>
          <a:xfrm>
            <a:off x="179388" y="4292600"/>
            <a:ext cx="9144000" cy="2103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</a:t>
            </a:r>
            <a:r>
              <a:rPr lang="zh-CN" altLang="en-US" sz="36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：这些词不仅可以从形、声、光、色等方面点出形象的特点，还能传达出作者的感情或营造意境。尤其是颜色词，大多能表现心情，增添描写的色彩感和画面感，渲染气氛。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9" name="文本框 74758"/>
          <p:cNvSpPr txBox="1"/>
          <p:nvPr/>
        </p:nvSpPr>
        <p:spPr>
          <a:xfrm>
            <a:off x="827088" y="1484313"/>
            <a:ext cx="77771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日出江花</a:t>
            </a:r>
            <a:r>
              <a:rPr lang="zh-CN" altLang="en-US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胜火，春来江水</a:t>
            </a:r>
            <a:r>
              <a:rPr lang="zh-CN" altLang="en-US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</a:t>
            </a:r>
            <a:r>
              <a:rPr lang="zh-CN" altLang="en-US" sz="2800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</a:t>
            </a:r>
            <a:r>
              <a:rPr lang="zh-CN" altLang="en-US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287655" y="2304415"/>
            <a:ext cx="8569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红、绿、蓝这样包含绚丽色彩的词语把江南美景写得色彩鲜亮，令人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难忘。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1" name="文本框 74760"/>
          <p:cNvSpPr txBox="1"/>
          <p:nvPr/>
        </p:nvSpPr>
        <p:spPr>
          <a:xfrm>
            <a:off x="827088" y="4005263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黄河远上白云间，一片</a:t>
            </a:r>
            <a:r>
              <a:rPr lang="zh-CN" altLang="en-US" sz="3600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城万仞山。</a:t>
            </a:r>
            <a:endParaRPr lang="zh-CN" altLang="en-US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2" name="文本框 74761"/>
          <p:cNvSpPr txBox="1"/>
          <p:nvPr/>
        </p:nvSpPr>
        <p:spPr>
          <a:xfrm>
            <a:off x="395288" y="5084763"/>
            <a:ext cx="77771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孤”字写尽环境之孤苦，由此可达人心。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0" grpId="0"/>
      <p:bldP spid="74761" grpId="0"/>
      <p:bldP spid="747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84995"/>
          <p:cNvSpPr txBox="1"/>
          <p:nvPr/>
        </p:nvSpPr>
        <p:spPr>
          <a:xfrm>
            <a:off x="250825" y="188913"/>
            <a:ext cx="50403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虚词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特别是副词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文本框 84996"/>
          <p:cNvSpPr txBox="1"/>
          <p:nvPr/>
        </p:nvSpPr>
        <p:spPr>
          <a:xfrm>
            <a:off x="323850" y="5876925"/>
            <a:ext cx="47529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84997"/>
          <p:cNvSpPr txBox="1"/>
          <p:nvPr/>
        </p:nvSpPr>
        <p:spPr>
          <a:xfrm>
            <a:off x="395288" y="776288"/>
            <a:ext cx="8424862" cy="523367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  <a:spcBef>
                <a:spcPct val="0"/>
              </a:spcBef>
              <a:buClr>
                <a:schemeClr val="tx1"/>
              </a:buClr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如“闺中少妇不知愁，春日凝妆上翠楼。忽见陌头杨柳色，悔教夫婿觅封侯”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王昌龄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闺怨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，作者用了一个“忽”字，取漫不经心而恰到好处之意，登翠楼时兴冲冲，而因闯入眼帘的柳色却想起了丈夫，生发出伤感，这种情绪上的变化仅一“忽”字就传达得淋漓尽致，而这正是本诗耐人寻味之处。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84995"/>
          <p:cNvSpPr txBox="1"/>
          <p:nvPr/>
        </p:nvSpPr>
        <p:spPr>
          <a:xfrm>
            <a:off x="250825" y="188913"/>
            <a:ext cx="5040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虚词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特别是</a:t>
            </a:r>
            <a:r>
              <a:rPr lang="zh-CN" altLang="en-US" sz="3200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副词</a:t>
            </a:r>
            <a:endParaRPr lang="zh-CN" altLang="en-US" sz="3200" dirty="0">
              <a:solidFill>
                <a:srgbClr val="C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文本框 84996"/>
          <p:cNvSpPr txBox="1"/>
          <p:nvPr/>
        </p:nvSpPr>
        <p:spPr>
          <a:xfrm>
            <a:off x="323850" y="5876925"/>
            <a:ext cx="47529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84997"/>
          <p:cNvSpPr txBox="1"/>
          <p:nvPr/>
        </p:nvSpPr>
        <p:spPr>
          <a:xfrm>
            <a:off x="359728" y="772478"/>
            <a:ext cx="8424862" cy="523367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  <a:spcBef>
                <a:spcPct val="0"/>
              </a:spcBef>
              <a:buClr>
                <a:schemeClr val="tx1"/>
              </a:buClr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如“闺中少妇不知愁，春日凝妆上翠楼。忽见陌头杨柳色，悔教夫婿觅封侯”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王昌龄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闺怨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》)</a:t>
            </a:r>
            <a:r>
              <a:rPr lang="zh-CN" altLang="en-US" sz="3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，作者用了一个“忽”字，取漫不经心而恰到好处之意，登翠楼时兴冲冲，而因闯入眼帘的柳色却想起了丈夫，生发出伤感，这种情绪上的变化仅一“忽”字就传达得淋漓尽致，而这正是本诗耐人寻味之处。</a:t>
            </a:r>
            <a:endParaRPr lang="zh-CN" altLang="en-US" sz="32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32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</a:pPr>
            <a:r>
              <a:rPr 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古人写诗特别讲究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炼字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，一句诗或一首诗中最传神的一个字、一个词，一般是动词、形容词。如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悠然见南山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中的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aseline="0">
                <a:solidFill>
                  <a:srgbClr val="C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字，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红杏枝头春意闹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aseline="0">
                <a:solidFill>
                  <a:srgbClr val="C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闹</a:t>
            </a: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kern="1200" baseline="0">
                <a:latin typeface="Arial" panose="020B0604020202020204" pitchFamily="34" charset="0"/>
                <a:ea typeface="宋体" panose="02010600030101010101" pitchFamily="2" charset="-122"/>
              </a:rPr>
              <a:t>字等，使诗歌生动形象，境界全出。</a:t>
            </a:r>
            <a:endParaRPr lang="zh-CN" altLang="en-US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>
              <a:buSzPct val="100000"/>
            </a:pPr>
            <a:endParaRPr kern="1200" baseline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75779"/>
          <p:cNvSpPr/>
          <p:nvPr/>
        </p:nvSpPr>
        <p:spPr>
          <a:xfrm>
            <a:off x="611188" y="692150"/>
            <a:ext cx="5975350" cy="5318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、数    词：突出　　　强调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1" name="矩形 75780"/>
          <p:cNvSpPr>
            <a:spLocks noRot="1"/>
          </p:cNvSpPr>
          <p:nvPr/>
        </p:nvSpPr>
        <p:spPr>
          <a:xfrm>
            <a:off x="323850" y="2060575"/>
            <a:ext cx="8540750" cy="3241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山中与幽人对酌 </a:t>
            </a:r>
            <a:b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李白 </a:t>
            </a:r>
            <a:b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两人对酌山花开，一杯一杯复一杯。 </a:t>
            </a:r>
            <a:b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我醉欲眠卿且去，明朝有意抱琴来。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诗中第二句连用了三个“一”字，有何表达效果？ </a:t>
            </a:r>
            <a:br>
              <a:rPr lang="zh-CN" altLang="en-US" sz="3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78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78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781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781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圆角矩形标注 76802"/>
          <p:cNvSpPr/>
          <p:nvPr/>
        </p:nvSpPr>
        <p:spPr>
          <a:xfrm>
            <a:off x="4859338" y="476250"/>
            <a:ext cx="1873250" cy="865188"/>
          </a:xfrm>
          <a:prstGeom prst="wedgeRoundRectCallout">
            <a:avLst>
              <a:gd name="adj1" fmla="val -45676"/>
              <a:gd name="adj2" fmla="val 9660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步骤一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4" name="圆角矩形标注 76803"/>
          <p:cNvSpPr/>
          <p:nvPr/>
        </p:nvSpPr>
        <p:spPr>
          <a:xfrm>
            <a:off x="6732588" y="4005263"/>
            <a:ext cx="1873250" cy="647700"/>
          </a:xfrm>
          <a:prstGeom prst="wedgeRoundRectCallout">
            <a:avLst>
              <a:gd name="adj1" fmla="val -105847"/>
              <a:gd name="adj2" fmla="val -23161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步骤二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5" name="圆角矩形标注 76804"/>
          <p:cNvSpPr/>
          <p:nvPr/>
        </p:nvSpPr>
        <p:spPr>
          <a:xfrm>
            <a:off x="2124075" y="4652963"/>
            <a:ext cx="1727200" cy="647700"/>
          </a:xfrm>
          <a:prstGeom prst="wedgeRoundRectCallout">
            <a:avLst>
              <a:gd name="adj1" fmla="val 67648"/>
              <a:gd name="adj2" fmla="val -22965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步骤三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2" name="内容占位符 76801"/>
          <p:cNvSpPr>
            <a:spLocks noGrp="1"/>
          </p:cNvSpPr>
          <p:nvPr>
            <p:ph idx="1"/>
          </p:nvPr>
        </p:nvSpPr>
        <p:spPr>
          <a:xfrm>
            <a:off x="468313" y="1412875"/>
            <a:ext cx="7848600" cy="4032250"/>
          </a:xfrm>
        </p:spPr>
        <p:txBody>
          <a:bodyPr anchor="t"/>
          <a:p>
            <a:pPr>
              <a:buNone/>
            </a:pPr>
            <a:r>
              <a:rPr lang="en-US" altLang="zh-CN" sz="3600" b="1">
                <a:solidFill>
                  <a:srgbClr val="FF330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3300"/>
                </a:solidFill>
                <a:ea typeface="黑体" panose="02010609060101010101" pitchFamily="49" charset="-122"/>
              </a:rPr>
              <a:t>三个“一”字连用，极言诗人饮酒之多。诗人一杯又一杯地喝酒，让人仿佛看到了他和幽人开怀痛饮的情景，表达了诗人与幽人对酌时，无限的豪情快意。</a:t>
            </a:r>
            <a:endParaRPr lang="zh-CN" altLang="en-US" sz="36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6802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6802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ldLvl="0" animBg="1"/>
      <p:bldP spid="76804" grpId="0" bldLvl="0" animBg="1"/>
      <p:bldP spid="7680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占位符 119809"/>
          <p:cNvSpPr>
            <a:spLocks noGrp="1"/>
          </p:cNvSpPr>
          <p:nvPr>
            <p:ph idx="1"/>
          </p:nvPr>
        </p:nvSpPr>
        <p:spPr>
          <a:xfrm>
            <a:off x="596900" y="735013"/>
            <a:ext cx="8151813" cy="5522912"/>
          </a:xfrm>
        </p:spPr>
        <p:txBody>
          <a:bodyPr anchor="t"/>
          <a:p>
            <a:r>
              <a:rPr lang="en-US" altLang="zh-CN" sz="3600" dirty="0">
                <a:solidFill>
                  <a:srgbClr val="000000"/>
                </a:solidFill>
              </a:rPr>
              <a:t>5</a:t>
            </a:r>
            <a:r>
              <a:rPr lang="zh-CN" altLang="en-US" sz="3600" dirty="0">
                <a:solidFill>
                  <a:srgbClr val="000000"/>
                </a:solidFill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叠词：增强语言的韵律感或是起强调作用。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如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无边落木萧萧下，不尽长江滚滚来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杜甫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登高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帘外雨潺潺，春意阑珊，罗衾不耐五更寒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李煜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浪淘沙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寻寻觅觅，冷冷清清，凄凄惨惨戚戚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李清照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声声慢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千门万户曈曈日，总把新桃换旧符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王安石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元日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占位符 118786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4525963"/>
          </a:xfrm>
        </p:spPr>
        <p:txBody>
          <a:bodyPr anchor="t"/>
          <a:p>
            <a:r>
              <a:rPr lang="en-US" altLang="zh-CN" dirty="0">
                <a:solidFill>
                  <a:srgbClr val="000000"/>
                </a:solidFill>
              </a:rPr>
              <a:t>6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倒装：一般表强调。如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七八个星天外，两三点雨山前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辛弃疾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西江月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，正常表述应为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天外七八个星，山前两三点雨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香稻啄馀鹦鹉粒，碧梧栖老凤凰枝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杜甫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秋兴八首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，正常表述应为</a:t>
            </a:r>
            <a:r>
              <a:rPr lang="zh-CN" altLang="en-US" sz="3600" dirty="0">
                <a:solidFill>
                  <a:srgbClr val="000000"/>
                </a:solidFill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鹦鹉啄馀香稻粒，凤凰栖老碧梧枝</a:t>
            </a:r>
            <a:r>
              <a:rPr lang="zh-CN" altLang="en-US" sz="3600" dirty="0">
                <a:solidFill>
                  <a:srgbClr val="000000"/>
                </a:solidFill>
              </a:rPr>
              <a:t>”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3600" dirty="0"/>
          </a:p>
        </p:txBody>
      </p:sp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125953"/>
          <p:cNvSpPr/>
          <p:nvPr/>
        </p:nvSpPr>
        <p:spPr>
          <a:xfrm>
            <a:off x="228600" y="228600"/>
            <a:ext cx="8610600" cy="30813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indent="942975" algn="ctr" defTabSz="0">
              <a:spcBef>
                <a:spcPct val="0"/>
              </a:spcBef>
              <a:buClr>
                <a:schemeClr val="bg1"/>
              </a:buClr>
              <a:tabLst>
                <a:tab pos="266700" algn="l"/>
                <a:tab pos="1466850" algn="l"/>
                <a:tab pos="2667000" algn="l"/>
                <a:tab pos="3867150" algn="l"/>
                <a:tab pos="4800600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诉衷情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陆游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942975" defTabSz="0">
              <a:spcBef>
                <a:spcPct val="0"/>
              </a:spcBef>
              <a:buClr>
                <a:schemeClr val="bg1"/>
              </a:buClr>
              <a:tabLst>
                <a:tab pos="266700" algn="l"/>
                <a:tab pos="1466850" algn="l"/>
                <a:tab pos="2667000" algn="l"/>
                <a:tab pos="3867150" algn="l"/>
                <a:tab pos="4800600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当年万里觅封侯，匹马戍梁州。关河梦断何处，尘暗旧貂裘。     </a:t>
            </a:r>
            <a:r>
              <a:rPr lang="zh-CN" altLang="en-US" sz="2800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胡未灭，鬓先秋，泪空流。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此生谁料，心在天山，身老沧州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注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942975" defTabSz="0">
              <a:spcBef>
                <a:spcPct val="0"/>
              </a:spcBef>
              <a:buClr>
                <a:schemeClr val="bg1"/>
              </a:buClr>
              <a:tabLst>
                <a:tab pos="266700" algn="l"/>
                <a:tab pos="1466850" algn="l"/>
                <a:tab pos="2667000" algn="l"/>
                <a:tab pos="3867150" algn="l"/>
                <a:tab pos="4800600" algn="l"/>
              </a:tabLst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古人评论这首词的下阕，说第一句有三个词用得好，你认为是哪三个词？它们好在哪里？请简要赏析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5955" name="矩形 125954"/>
          <p:cNvSpPr/>
          <p:nvPr/>
        </p:nvSpPr>
        <p:spPr>
          <a:xfrm>
            <a:off x="1331913" y="2997200"/>
            <a:ext cx="7343775" cy="521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D6006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这三个词分别为：“未”、“先”、“空”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125955"/>
          <p:cNvSpPr txBox="1"/>
          <p:nvPr/>
        </p:nvSpPr>
        <p:spPr>
          <a:xfrm>
            <a:off x="228600" y="228600"/>
            <a:ext cx="1752600" cy="52197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5957" name="矩形 125956"/>
          <p:cNvSpPr/>
          <p:nvPr/>
        </p:nvSpPr>
        <p:spPr>
          <a:xfrm>
            <a:off x="179388" y="3594100"/>
            <a:ext cx="91106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未”，“没有”之义，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放眼万里，未灭入侵者的遗恨；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958" name="矩形 125957"/>
          <p:cNvSpPr/>
          <p:nvPr/>
        </p:nvSpPr>
        <p:spPr>
          <a:xfrm>
            <a:off x="250825" y="4098925"/>
            <a:ext cx="8753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先”，“已经”之义，表达流年暗度，两鬓已秋的感慨；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959" name="矩形 125958"/>
          <p:cNvSpPr/>
          <p:nvPr/>
        </p:nvSpPr>
        <p:spPr>
          <a:xfrm>
            <a:off x="250825" y="4652963"/>
            <a:ext cx="86106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空”，“徒然”之义，写出了徒有流泪、无补于时的内心痛苦和失望，也隐含对南宋小朝廷的不满和愤慨。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960" name="矩形 125959"/>
          <p:cNvSpPr/>
          <p:nvPr/>
        </p:nvSpPr>
        <p:spPr>
          <a:xfrm>
            <a:off x="250825" y="5589588"/>
            <a:ext cx="8610600" cy="95313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en-US" altLang="zh-CN" sz="2800">
                <a:solidFill>
                  <a:srgbClr val="9A004D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800" dirty="0">
                <a:solidFill>
                  <a:srgbClr val="9A004D"/>
                </a:solidFill>
                <a:latin typeface="楷体_GB2312" pitchFamily="49" charset="-122"/>
                <a:ea typeface="楷体_GB2312" pitchFamily="49" charset="-122"/>
              </a:rPr>
              <a:t>三个词概括有</a:t>
            </a:r>
            <a:r>
              <a:rPr lang="zh-CN" altLang="en-US" sz="2800" dirty="0">
                <a:solidFill>
                  <a:srgbClr val="9A004D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这</a:t>
            </a:r>
            <a:r>
              <a:rPr lang="zh-CN" altLang="en-US" sz="2800" dirty="0">
                <a:solidFill>
                  <a:srgbClr val="9A004D"/>
                </a:solidFill>
                <a:latin typeface="楷体_GB2312" pitchFamily="49" charset="-122"/>
                <a:ea typeface="楷体_GB2312" pitchFamily="49" charset="-122"/>
              </a:rPr>
              <a:t>力</a:t>
            </a:r>
            <a:r>
              <a:rPr lang="zh-CN" altLang="en-US" sz="2800" dirty="0">
                <a:solidFill>
                  <a:srgbClr val="9A004D"/>
                </a:solidFill>
                <a:uFillTx/>
                <a:latin typeface="楷体_GB2312" charset="0"/>
                <a:ea typeface="楷体_GB2312" pitchFamily="49" charset="-122"/>
              </a:rPr>
              <a:t>，含义丰厚，流露有心杀敌、报国无门、壮志难酬的沉痛心情。</a:t>
            </a:r>
            <a:endParaRPr lang="zh-CN" altLang="en-US" sz="2800" dirty="0">
              <a:solidFill>
                <a:srgbClr val="9A004D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ldLvl="0" animBg="1"/>
      <p:bldP spid="125957" grpId="0"/>
      <p:bldP spid="125958" grpId="0"/>
      <p:bldP spid="125959" grpId="0" bldLvl="0" animBg="1"/>
      <p:bldP spid="12596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77827"/>
          <p:cNvSpPr/>
          <p:nvPr/>
        </p:nvSpPr>
        <p:spPr>
          <a:xfrm>
            <a:off x="1763713" y="2349500"/>
            <a:ext cx="6096000" cy="171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鉴赏诗歌的“</a:t>
            </a:r>
            <a:r>
              <a:rPr lang="zh-CN" altLang="en-US" sz="9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诗眼</a:t>
            </a:r>
            <a:r>
              <a:rPr lang="zh-CN" altLang="en-US" sz="9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96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86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60350"/>
            <a:ext cx="7916862" cy="129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86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700213"/>
            <a:ext cx="8493125" cy="515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78851"/>
          <p:cNvSpPr txBox="1"/>
          <p:nvPr/>
        </p:nvSpPr>
        <p:spPr>
          <a:xfrm>
            <a:off x="755650" y="549275"/>
            <a:ext cx="72009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古人评诗时常有“诗眼”的说法。所谓“诗眼”是指诗中最精炼传神能巧妙表达主旨的词语。</a:t>
            </a:r>
            <a:endParaRPr lang="zh-CN" altLang="en-US" sz="36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文本框 78852"/>
          <p:cNvSpPr txBox="1"/>
          <p:nvPr/>
        </p:nvSpPr>
        <p:spPr>
          <a:xfrm>
            <a:off x="323850" y="2371725"/>
            <a:ext cx="8280400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常见提问方式：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、某字（词）是全诗的诗眼，为什么？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、某词是全诗的关键，为什么？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、全诗围绕某字展开，请结合全诗分析。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0" y="0"/>
            <a:ext cx="8893175" cy="47256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    </a:t>
            </a:r>
            <a:r>
              <a:rPr lang="en-US" altLang="zh-CN" sz="3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   </a:t>
            </a:r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过香积寺   王 维</a:t>
            </a:r>
            <a:endParaRPr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　　</a:t>
            </a:r>
            <a:endParaRPr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    </a:t>
            </a: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不知</a:t>
            </a:r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香积寺，数里入云峰。</a:t>
            </a:r>
            <a:endParaRPr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4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古</a:t>
            </a:r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木无人径，深山何处钟。 </a:t>
            </a:r>
            <a:endParaRPr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4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泉</a:t>
            </a:r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声咽危石，日色冷青松。</a:t>
            </a:r>
            <a:endParaRPr lang="zh-CN" altLang="en-US" sz="44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4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5000"/>
              </a:lnSpc>
            </a:pPr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薄暮</a:t>
            </a:r>
            <a:r>
              <a:rPr lang="zh-CN" altLang="en-US" sz="44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空潭曲，安禅制毒龙。</a:t>
            </a:r>
            <a:r>
              <a:rPr lang="zh-CN" altLang="en-US" sz="40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40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b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395288" y="4076700"/>
            <a:ext cx="8748712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你认为这首诗第三联两句诗的“诗眼”分别是哪一个字？为什么？请结合全诗简要赏析。 </a:t>
            </a:r>
            <a:endParaRPr lang="zh-CN" altLang="en-US" sz="4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80897"/>
          <p:cNvSpPr txBox="1"/>
          <p:nvPr/>
        </p:nvSpPr>
        <p:spPr>
          <a:xfrm>
            <a:off x="0" y="0"/>
            <a:ext cx="9144000" cy="613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  <a:endParaRPr lang="zh-CN" altLang="en-US" sz="360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“诗眼”分别是“咽”、“冷”。</a:t>
            </a:r>
            <a:endParaRPr lang="zh-CN" altLang="en-US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咽”是拟人，状石间泉声低沉，“冷”是通感，绘夕阳余晖微弱。绘声绘色、精练传神地显示出山中幽静孤寂的景象。此两句，作者将“泉声”、“危石”、“日色”、“青松”四个意象有机地组合在一起，以日色之凄冷与泉声的幽咽相互衬托。从而借泉声的幽咽和日色的凄冷，渲染山寺远离世间烟火、俗人难以接近的氛围。 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 descr="T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0025"/>
            <a:ext cx="87725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en-US" altLang="zh-CN"/>
              <a:t>Insert title text here</a:t>
            </a:r>
            <a:endParaRPr lang="en-US" altLang="zh-CN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古人写</a:t>
            </a:r>
            <a:r>
              <a:rPr 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诗特别讲究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炼字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，一句诗或一首诗中最传神的一个字、一个词，一般是动词、形容词。如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悠然见南山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中的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>
                <a:solidFill>
                  <a:srgbClr val="C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见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字，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红杏枝头春意闹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>
                <a:solidFill>
                  <a:srgbClr val="C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闹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字等，使诗歌生动形象，境界全出。</a:t>
            </a:r>
            <a:endParaRPr sz="4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81923"/>
          <p:cNvSpPr txBox="1"/>
          <p:nvPr/>
        </p:nvSpPr>
        <p:spPr>
          <a:xfrm>
            <a:off x="684213" y="549275"/>
            <a:ext cx="7777162" cy="5764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答题步骤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、该词的隐喻是什么？对突出主旨所起到的作用。（内容上）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、从该词在诗中</a:t>
            </a:r>
            <a:r>
              <a:rPr lang="zh-CN" altLang="en-US" sz="48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结构或（线索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情感基调）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上所起的作用考虑。（结构上）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、表达作者什么情感？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占位符 120833"/>
          <p:cNvSpPr>
            <a:spLocks noGrp="1"/>
          </p:cNvSpPr>
          <p:nvPr>
            <p:ph idx="1"/>
          </p:nvPr>
        </p:nvSpPr>
        <p:spPr>
          <a:xfrm>
            <a:off x="323850" y="404813"/>
            <a:ext cx="8640763" cy="6624637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三、评析诗人炼字炼句的作用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古人作诗写词讲究炼字炼句，以使传神动人。阅读古代诗歌，评析诗人炼字炼句技巧和作用，有助于深入体会诗歌丰富的内蕴。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评析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题眼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”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所谓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题眼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，就是指诗歌标题中提挈全篇、精练传神的字词。如李白</a:t>
            </a:r>
            <a:r>
              <a:rPr lang="en-US" altLang="zh-CN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春夜洛城闻笛</a:t>
            </a:r>
            <a:r>
              <a:rPr lang="en-US" altLang="zh-CN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谁家玉笛暗飞声，散入春风满洛城。此夜曲中闻折柳，何人不起故园情！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诗题中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闻笛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二字便是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题眼</a:t>
            </a:r>
            <a:r>
              <a:rPr lang="zh-CN" altLang="en-US" sz="2800" dirty="0">
                <a:solidFill>
                  <a:srgbClr val="000000"/>
                </a:solidFill>
                <a:uFillTx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</a:rPr>
              <a:t>，所以全诗四句中的前三句全用来写笛声，把读者引到一个美妙的音乐境界中来，直到最后一句才透露了诗人的本意。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121857"/>
          <p:cNvSpPr>
            <a:spLocks noGrp="1"/>
          </p:cNvSpPr>
          <p:nvPr>
            <p:ph idx="1"/>
          </p:nvPr>
        </p:nvSpPr>
        <p:spPr>
          <a:xfrm>
            <a:off x="468313" y="476250"/>
            <a:ext cx="7920037" cy="5761038"/>
          </a:xfrm>
        </p:spPr>
        <p:txBody>
          <a:bodyPr anchor="t"/>
          <a:p>
            <a:r>
              <a:rPr lang="en-US" altLang="zh-CN" sz="28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．评析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诗</a:t>
            </a:r>
            <a:r>
              <a:rPr lang="en-US" altLang="zh-CN" sz="28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词</a:t>
            </a:r>
            <a:r>
              <a:rPr lang="en-US" altLang="zh-CN" sz="280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眼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优秀的作品中，诗有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诗眼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，词有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词眼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。这里的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诗眼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词眼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，有时是精练传神的一个字，有时是传达主旨的关键词、关键句。如李清照</a:t>
            </a:r>
            <a:r>
              <a:rPr lang="en-US" altLang="zh-CN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醉花阴</a:t>
            </a:r>
            <a:r>
              <a:rPr lang="en-US" altLang="zh-CN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写主人公多愁善感、怜花自怜的性格情态，结尾写道：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莫道不销魂，帘卷西风，人比黄花瘦。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这一个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瘦</a:t>
            </a:r>
            <a:r>
              <a:rPr lang="zh-CN" altLang="en-US" sz="2800" dirty="0">
                <a:solidFill>
                  <a:srgbClr val="000000"/>
                </a:solidFill>
                <a:uFillTx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字便是全篇的词眼。它形象地概括了全篇的词意，画龙点睛，使人物形象与环境显得十分协调。</a:t>
            </a:r>
            <a:endParaRPr lang="zh-CN" altLang="en-US" sz="28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占位符 122881"/>
          <p:cNvSpPr>
            <a:spLocks noGrp="1"/>
          </p:cNvSpPr>
          <p:nvPr>
            <p:ph idx="1"/>
          </p:nvPr>
        </p:nvSpPr>
        <p:spPr>
          <a:xfrm>
            <a:off x="539750" y="549275"/>
            <a:ext cx="7920038" cy="4824413"/>
          </a:xfrm>
        </p:spPr>
        <p:txBody>
          <a:bodyPr anchor="t"/>
          <a:p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四、把握解题思路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找好切入点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对于那些运用了很明显的表现手法的字或句子，可从表达技巧上找切入点；对于写景的描写性字词，可从景象特点上找切入点；对于那些暗示或表明作者写作情感基调的字词，可从表情达意上找切入点。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占位符 123905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4525963"/>
          </a:xfrm>
        </p:spPr>
        <p:txBody>
          <a:bodyPr anchor="t"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．组织答题落脚点</a:t>
            </a:r>
            <a:endParaRPr lang="zh-CN" altLang="en-US" sz="36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ea typeface="黑体" panose="02010609060101010101" pitchFamily="49" charset="-122"/>
              </a:rPr>
              <a:t>①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解释该字在句中的含义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有深刻或特殊含义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ea typeface="黑体" panose="02010609060101010101" pitchFamily="49" charset="-122"/>
              </a:rPr>
              <a:t>②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展开联想把该字放入原句中描述景象。</a:t>
            </a:r>
            <a:endParaRPr lang="zh-CN" altLang="en-US" sz="3600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ea typeface="黑体" panose="02010609060101010101" pitchFamily="49" charset="-122"/>
              </a:rPr>
              <a:t>③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指出该字运用了哪种表达技巧并简析其效果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必要时补充该字烘托了怎样的意境，或表达了怎样的感情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dirty="0">
                <a:ea typeface="黑体" panose="02010609060101010101" pitchFamily="49" charset="-122"/>
              </a:rPr>
              <a:t> </a:t>
            </a:r>
            <a:endParaRPr lang="zh-CN" altLang="en-US" sz="36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95233"/>
          <p:cNvSpPr/>
          <p:nvPr/>
        </p:nvSpPr>
        <p:spPr>
          <a:xfrm>
            <a:off x="0" y="0"/>
            <a:ext cx="9144000" cy="53736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None/>
            </a:pPr>
            <a:r>
              <a:rPr lang="zh-CN" altLang="en-US" sz="36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课堂练习</a:t>
            </a:r>
            <a:endParaRPr lang="zh-CN" altLang="en-US" sz="36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lvl="0" fontAlgn="base">
              <a:buNone/>
            </a:pPr>
            <a:r>
              <a:rPr lang="en-US" altLang="zh-CN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、阅读下面一首诗，然后回答问题。</a:t>
            </a:r>
            <a:endParaRPr lang="zh-CN" altLang="en-US" sz="28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base">
              <a:buNone/>
            </a:pPr>
            <a:r>
              <a:rPr lang="zh-CN" altLang="en-US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</a:t>
            </a: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湖州歌（其六）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南宋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·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汪元量</a:t>
            </a:r>
            <a:endParaRPr lang="zh-CN" altLang="en-US" sz="28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fontAlgn="base">
              <a:buNone/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      北望烟云不尽头，大江东去水悠悠。</a:t>
            </a:r>
            <a:endParaRPr lang="zh-CN" altLang="en-US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fontAlgn="base">
              <a:buNone/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      夕阳一片寒鸦外，目断东西四百州。</a:t>
            </a:r>
            <a:endParaRPr lang="zh-CN" altLang="en-US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fontAlgn="base">
              <a:buNone/>
            </a:pPr>
            <a:r>
              <a:rPr lang="zh-CN" altLang="en-US" b="1" strike="noStrike" noProof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【注】此诗是元灭南宋时，作者被元军押解北上途中作。</a:t>
            </a:r>
            <a:endParaRPr lang="zh-CN" altLang="en-US" sz="2800" b="1" strike="noStrike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fontAlgn="base">
              <a:buNone/>
            </a:pPr>
            <a:r>
              <a:rPr lang="zh-CN" altLang="en-US" sz="2800" b="1" strike="noStrike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         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简析“望”在诗中的作用。</a:t>
            </a:r>
            <a:endParaRPr lang="zh-CN" altLang="en-US" sz="3600" b="1" strike="noStrike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fontAlgn="base">
              <a:buNone/>
            </a:pPr>
            <a:endParaRPr lang="zh-CN" altLang="en-US" sz="2000" b="0" strike="noStrike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5235" name="文本框 95234"/>
          <p:cNvSpPr txBox="1"/>
          <p:nvPr/>
        </p:nvSpPr>
        <p:spPr>
          <a:xfrm>
            <a:off x="0" y="4695508"/>
            <a:ext cx="9144000" cy="181483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答：“望” ，全诗关键。“远望”之意，使我们仿佛看到作者悲苦的双眼；全篇的景物描写皆因此而起，在诗中起到了统摄全篇的作用。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97283"/>
          <p:cNvSpPr>
            <a:spLocks noGrp="1"/>
          </p:cNvSpPr>
          <p:nvPr>
            <p:ph type="ctrTitle"/>
          </p:nvPr>
        </p:nvSpPr>
        <p:spPr>
          <a:xfrm>
            <a:off x="684213" y="2492375"/>
            <a:ext cx="7772400" cy="1470025"/>
          </a:xfrm>
        </p:spPr>
        <p:txBody>
          <a:bodyPr anchor="ctr"/>
          <a:p>
            <a:pPr defTabSz="914400">
              <a:buNone/>
            </a:pP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分析理解重点句子</a:t>
            </a:r>
            <a:br>
              <a:rPr lang="zh-CN" altLang="en-US" sz="40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endParaRPr lang="zh-CN" altLang="en-US" sz="40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占位符 105474"/>
          <p:cNvSpPr>
            <a:spLocks noGrp="1"/>
          </p:cNvSpPr>
          <p:nvPr>
            <p:ph idx="1"/>
          </p:nvPr>
        </p:nvSpPr>
        <p:spPr>
          <a:xfrm>
            <a:off x="323850" y="765175"/>
            <a:ext cx="8229600" cy="4525963"/>
          </a:xfrm>
        </p:spPr>
        <p:txBody>
          <a:bodyPr anchor="t"/>
          <a:p>
            <a:r>
              <a:rPr lang="zh-CN" altLang="en-US" sz="3600" b="1" dirty="0">
                <a:solidFill>
                  <a:srgbClr val="FF0000"/>
                </a:solidFill>
              </a:rPr>
              <a:t>命题方式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1</a:t>
            </a:r>
            <a:r>
              <a:rPr lang="zh-CN" altLang="en-US" sz="3600" b="1" dirty="0"/>
              <a:t>、这句诗有何特殊含义或深刻含义？</a:t>
            </a:r>
            <a:endParaRPr lang="zh-CN" altLang="en-US" sz="3600" b="1" dirty="0"/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、这句诗最具表现力，你有何看法？请简要分析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FF0000"/>
                </a:solidFill>
              </a:rPr>
              <a:t>答题步骤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1</a:t>
            </a:r>
            <a:r>
              <a:rPr lang="zh-CN" altLang="en-US" sz="3600" b="1" dirty="0"/>
              <a:t>、解释这句诗的字面意义</a:t>
            </a:r>
            <a:endParaRPr lang="zh-CN" altLang="en-US" sz="3600" b="1" dirty="0"/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、分析该句对突出主旨所起到的作用（内容上和结构上）</a:t>
            </a:r>
            <a:endParaRPr lang="zh-CN" altLang="en-US" sz="3600" b="1" dirty="0"/>
          </a:p>
          <a:p>
            <a:endParaRPr lang="zh-CN" altLang="en-US" sz="3600" dirty="0"/>
          </a:p>
        </p:txBody>
      </p:sp>
    </p:spTree>
  </p:cSld>
  <p:clrMapOvr>
    <a:masterClrMapping/>
  </p:clrMapOvr>
  <p:transition spd="slow">
    <p:split orient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01377"/>
          <p:cNvSpPr txBox="1"/>
          <p:nvPr/>
        </p:nvSpPr>
        <p:spPr>
          <a:xfrm>
            <a:off x="0" y="0"/>
            <a:ext cx="9144000" cy="224536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t"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阅读下面这首诗，然后回答问题。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江阴浮远堂       戴复古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横冈下瞰大江流，浮远堂前万里愁。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最苦无山遮望眼，淮南极目尽神州。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〖注〗戴复古，字式之，号石屏，南宋后期诗人。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8" name="文本框 101378"/>
          <p:cNvSpPr txBox="1"/>
          <p:nvPr/>
        </p:nvSpPr>
        <p:spPr>
          <a:xfrm>
            <a:off x="0" y="3068638"/>
            <a:ext cx="9144000" cy="1160462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前人认为，“最苦无山遮望眼”在本诗中最具有表现力，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你对此有何看法？请简要分析。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0" name="文本框 101379"/>
          <p:cNvSpPr txBox="1"/>
          <p:nvPr/>
        </p:nvSpPr>
        <p:spPr>
          <a:xfrm>
            <a:off x="0" y="4203700"/>
            <a:ext cx="9144000" cy="2676525"/>
          </a:xfrm>
          <a:prstGeom prst="rect">
            <a:avLst/>
          </a:prstGeom>
          <a:solidFill>
            <a:srgbClr val="003300"/>
          </a:solidFill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答：这首诗写作者登江阴浮远堂望中原时，因国土沦陷而产生的忧愁和痛苦，“最苦无山遮望眼”一句对此表现得最为强烈和集中。该句一反常人登高时希望极目远望的惯常心理，写法上别出蹊径，通过诗人望而却步则不忍、不望又不能的矛盾心理，充分表达了国耻不报、国土不归的极度悲愤心情。</a:t>
            </a:r>
            <a:endParaRPr lang="zh-CN" altLang="en-US" sz="28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122997" y="1637348"/>
            <a:ext cx="7886700" cy="2852737"/>
          </a:xfrm>
        </p:spPr>
        <p:txBody>
          <a:bodyPr/>
          <a:p>
            <a:r>
              <a:rPr lang="zh-CN" altLang="en-US" sz="9600"/>
              <a:t>再        见</a:t>
            </a:r>
            <a:endParaRPr lang="zh-CN" altLang="en-US" sz="96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文本占位符 60418"/>
          <p:cNvSpPr>
            <a:spLocks noGrp="1"/>
          </p:cNvSpPr>
          <p:nvPr>
            <p:ph type="body"/>
          </p:nvPr>
        </p:nvSpPr>
        <p:spPr>
          <a:xfrm>
            <a:off x="323850" y="1484313"/>
            <a:ext cx="8820150" cy="4400550"/>
          </a:xfrm>
        </p:spPr>
        <p:txBody>
          <a:bodyPr anchor="t"/>
          <a:p>
            <a:pPr>
              <a:buFont typeface="Wingdings" panose="05000000000000000000" pitchFamily="2" charset="2"/>
              <a:buNone/>
            </a:pPr>
            <a:r>
              <a:rPr lang="zh-CN" altLang="en-US" sz="3600" b="1"/>
              <a:t>古人作诗讲究炼字</a:t>
            </a:r>
            <a:r>
              <a:rPr lang="en-US" altLang="zh-CN" sz="3600" b="1"/>
              <a:t>:</a:t>
            </a:r>
            <a:endParaRPr lang="en-US" altLang="zh-CN" sz="3600" b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0000FF"/>
                </a:solidFill>
              </a:rPr>
              <a:t>杜甫说“语不惊人死不休”；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0000FF"/>
                </a:solidFill>
              </a:rPr>
              <a:t>卢延让说“吟安一个字，捻断数根须”； 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0000FF"/>
                </a:solidFill>
              </a:rPr>
              <a:t>贾岛因为“推”“敲”而冲撞韩愈。</a:t>
            </a:r>
            <a:endParaRPr lang="zh-CN" altLang="en-US" sz="3600" b="1" i="1">
              <a:solidFill>
                <a:srgbClr val="FF3300"/>
              </a:solidFill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3600" b="1" i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19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9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19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19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19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19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1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1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41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323850" y="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炼字题如何设问（命题角度）？</a:t>
            </a:r>
            <a:endParaRPr lang="zh-CN" altLang="en-US" sz="4800">
              <a:solidFill>
                <a:srgbClr val="CC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4515" name="文本框 64514"/>
          <p:cNvSpPr txBox="1"/>
          <p:nvPr/>
        </p:nvSpPr>
        <p:spPr>
          <a:xfrm>
            <a:off x="0" y="908050"/>
            <a:ext cx="9144000" cy="5035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诗中的某个词用得好不好？为什么？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某字历来为人称道，你认为它好在哪里？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请结合诗句评析某字的艺术效果？</a:t>
            </a:r>
            <a:r>
              <a:rPr lang="zh-CN" altLang="en-US" sz="36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直接鉴赏关键词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、这一联中最生动传神的是哪个字？为什么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</a:t>
            </a:r>
            <a:r>
              <a:rPr lang="zh-CN" altLang="en-US" sz="36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找出关键词并鉴赏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这个词与另一个词比较哪个更好？为什么？（</a:t>
            </a:r>
            <a:r>
              <a:rPr lang="zh-CN" altLang="en-US" sz="360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比较鉴赏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451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451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5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1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4515">
                                            <p:txEl>
                                              <p:charRg st="1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64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515">
                                            <p:txEl>
                                              <p:charRg st="64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515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  <p:bldP spid="645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323850" y="1341438"/>
            <a:ext cx="882015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en-US" altLang="zh-CN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(2)</a:t>
            </a:r>
            <a:r>
              <a:rPr lang="zh-CN" altLang="en-US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释义</a:t>
            </a:r>
            <a:endParaRPr lang="zh-CN" altLang="en-US" sz="360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该字在句中</a:t>
            </a:r>
            <a:r>
              <a:rPr lang="en-US" altLang="zh-CN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lang="zh-CN" altLang="en-US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诗中</a:t>
            </a:r>
            <a:r>
              <a:rPr lang="en-US" altLang="zh-CN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lang="zh-CN" altLang="en-US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的含义，或分析其</a:t>
            </a:r>
            <a:r>
              <a:rPr lang="zh-CN" altLang="en-US" sz="2800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修辞技巧</a:t>
            </a:r>
            <a:r>
              <a:rPr lang="zh-CN" altLang="en-US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noProof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(3)</a:t>
            </a:r>
            <a:r>
              <a:rPr lang="zh-CN" altLang="en-US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描述</a:t>
            </a:r>
            <a:endParaRPr lang="zh-CN" altLang="en-US" sz="360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展开联想把该字放入原句中描述景象</a:t>
            </a:r>
            <a:r>
              <a:rPr lang="en-US" altLang="zh-CN" sz="24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</a:t>
            </a:r>
            <a:r>
              <a:rPr lang="zh-CN" altLang="en-US" sz="24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注意</a:t>
            </a:r>
            <a:r>
              <a:rPr lang="zh-CN" altLang="en-US" sz="24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活用</a:t>
            </a:r>
            <a:r>
              <a:rPr lang="zh-CN" altLang="en-US" sz="24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lang="zh-CN" altLang="en-US" sz="24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修辞</a:t>
            </a:r>
            <a:r>
              <a:rPr lang="zh-CN" altLang="en-US" sz="24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及</a:t>
            </a:r>
            <a:r>
              <a:rPr lang="zh-CN" altLang="en-US" sz="24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其他表达技巧</a:t>
            </a:r>
            <a:r>
              <a:rPr lang="zh-CN" altLang="en-US" sz="24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r>
              <a:rPr lang="en-US" altLang="zh-CN" sz="24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)</a:t>
            </a:r>
            <a:endParaRPr lang="zh-CN" altLang="en-US" sz="2400" noProof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(4)</a:t>
            </a:r>
            <a:r>
              <a:rPr lang="zh-CN" altLang="en-US" sz="36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情感</a:t>
            </a:r>
            <a:endParaRPr lang="zh-CN" altLang="en-US" sz="360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总结该字有什么表达效果</a:t>
            </a:r>
            <a:r>
              <a:rPr lang="en-US" altLang="zh-CN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lang="zh-CN" altLang="en-US" sz="2800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渲染怎样的气氛，烘托</a:t>
            </a:r>
            <a:r>
              <a:rPr lang="zh-CN" altLang="en-US" sz="2800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了怎样的意境，或表达了怎样的感情）。</a:t>
            </a:r>
            <a:r>
              <a:rPr lang="zh-CN" altLang="en-US" sz="2800" b="1" noProof="1" dirty="0">
                <a:solidFill>
                  <a:srgbClr val="122156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或有什么样的表达效果</a:t>
            </a:r>
            <a:r>
              <a:rPr lang="zh-CN" altLang="en-US" sz="2800" noProof="1" dirty="0">
                <a:solidFill>
                  <a:srgbClr val="122156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表达技巧</a:t>
            </a:r>
            <a:r>
              <a:rPr lang="zh-CN" altLang="en-US" sz="2800" noProof="1" dirty="0">
                <a:solidFill>
                  <a:srgbClr val="12215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2800" noProof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生动准确形象</a:t>
            </a:r>
            <a:r>
              <a:rPr lang="zh-CN" altLang="en-US" sz="2800" noProof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noProof="1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文本框 112642"/>
          <p:cNvSpPr txBox="1"/>
          <p:nvPr/>
        </p:nvSpPr>
        <p:spPr>
          <a:xfrm>
            <a:off x="179388" y="0"/>
            <a:ext cx="48958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答题步骤</a:t>
            </a:r>
            <a:endParaRPr lang="zh-CN" altLang="en-US" sz="4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112643"/>
          <p:cNvSpPr txBox="1"/>
          <p:nvPr/>
        </p:nvSpPr>
        <p:spPr>
          <a:xfrm>
            <a:off x="0" y="620713"/>
            <a:ext cx="91440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如果出现问哪个字好不好？</a:t>
            </a:r>
            <a:endParaRPr lang="zh-CN" altLang="en-US" sz="2800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8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首先要表明自己的看法。然后、、、、、、</a:t>
            </a:r>
            <a:endParaRPr lang="zh-CN" altLang="en-US" sz="2800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2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2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2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42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42">
                                            <p:txEl>
                                              <p:charRg st="3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7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42">
                                            <p:txEl>
                                              <p:charRg st="7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7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12642">
                                            <p:txEl>
                                              <p:charRg st="76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内容占位符 61441"/>
          <p:cNvSpPr>
            <a:spLocks noGrp="1" noRot="1"/>
          </p:cNvSpPr>
          <p:nvPr>
            <p:ph idx="1"/>
          </p:nvPr>
        </p:nvSpPr>
        <p:spPr>
          <a:xfrm>
            <a:off x="323850" y="620713"/>
            <a:ext cx="8229600" cy="5329237"/>
          </a:xfrm>
        </p:spPr>
        <p:txBody>
          <a:bodyPr anchor="t"/>
          <a:p>
            <a:pPr>
              <a:buNone/>
            </a:pPr>
            <a:endParaRPr lang="en-US" altLang="zh-CN" sz="2800"/>
          </a:p>
          <a:p>
            <a:pPr algn="ctr">
              <a:buNone/>
            </a:pPr>
            <a:r>
              <a:rPr lang="en-US" altLang="zh-CN" sz="3600" b="1" dirty="0">
                <a:solidFill>
                  <a:srgbClr val="FF3300"/>
                </a:solidFill>
              </a:rPr>
              <a:t>           </a:t>
            </a:r>
            <a:r>
              <a:rPr lang="zh-CN" altLang="en-US" sz="3600" b="1" dirty="0">
                <a:solidFill>
                  <a:srgbClr val="FF3300"/>
                </a:solidFill>
              </a:rPr>
              <a:t>移家别湖上亭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algn="ctr"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            戎</a:t>
            </a:r>
            <a:r>
              <a:rPr lang="zh-CN" altLang="en-US" sz="3600" b="1">
                <a:solidFill>
                  <a:srgbClr val="FF3300"/>
                </a:solidFill>
              </a:rPr>
              <a:t>昱</a:t>
            </a:r>
            <a:endParaRPr lang="zh-CN" altLang="en-US" sz="3600" b="1">
              <a:solidFill>
                <a:srgbClr val="FF3300"/>
              </a:solidFill>
            </a:endParaRPr>
          </a:p>
          <a:p>
            <a:pPr algn="ctr"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好是春风湖上亭，柳条藤蔓系离情。</a:t>
            </a:r>
            <a:endParaRPr lang="zh-CN" altLang="en-US" sz="3600" b="1">
              <a:solidFill>
                <a:srgbClr val="FF3300"/>
              </a:solidFill>
            </a:endParaRPr>
          </a:p>
          <a:p>
            <a:pPr algn="ctr"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黄莺久住浑相识，欲别频啼四五声。</a:t>
            </a:r>
            <a:endParaRPr lang="zh-CN" altLang="en-US" sz="3600" b="1">
              <a:solidFill>
                <a:srgbClr val="FF3300"/>
              </a:solidFill>
            </a:endParaRPr>
          </a:p>
          <a:p>
            <a:pPr algn="ctr">
              <a:buNone/>
            </a:pPr>
            <a:endParaRPr lang="zh-CN" altLang="en-US" sz="3600" b="1">
              <a:solidFill>
                <a:srgbClr val="FF0066"/>
              </a:solidFill>
            </a:endParaRPr>
          </a:p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　问题：诗中的“系”用得准确传神，请简要分析。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2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2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42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42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42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442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144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1442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6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442">
                                            <p:txEl>
                                              <p:charRg st="6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442">
                                            <p:txEl>
                                              <p:charRg st="6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圆角矩形标注 62466"/>
          <p:cNvSpPr/>
          <p:nvPr/>
        </p:nvSpPr>
        <p:spPr>
          <a:xfrm>
            <a:off x="5307013" y="708025"/>
            <a:ext cx="2592387" cy="576263"/>
          </a:xfrm>
          <a:prstGeom prst="wedgeRoundRectCallout">
            <a:avLst>
              <a:gd name="adj1" fmla="val -44426"/>
              <a:gd name="adj2" fmla="val 112532"/>
              <a:gd name="adj3" fmla="val 16667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（释义）</a:t>
            </a:r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圆角矩形标注 62467"/>
          <p:cNvSpPr/>
          <p:nvPr/>
        </p:nvSpPr>
        <p:spPr>
          <a:xfrm>
            <a:off x="5867400" y="3068638"/>
            <a:ext cx="2808288" cy="576262"/>
          </a:xfrm>
          <a:prstGeom prst="wedgeRoundRectCallout">
            <a:avLst>
              <a:gd name="adj1" fmla="val -23713"/>
              <a:gd name="adj2" fmla="val -15606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（描述）</a:t>
            </a:r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圆角矩形标注 62468"/>
          <p:cNvSpPr/>
          <p:nvPr/>
        </p:nvSpPr>
        <p:spPr>
          <a:xfrm>
            <a:off x="1116013" y="5516563"/>
            <a:ext cx="2808287" cy="647700"/>
          </a:xfrm>
          <a:prstGeom prst="wedgeRoundRectCallout">
            <a:avLst>
              <a:gd name="adj1" fmla="val 68713"/>
              <a:gd name="adj2" fmla="val -21397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（情感）</a:t>
            </a:r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6" name="内容占位符 62465"/>
          <p:cNvSpPr>
            <a:spLocks noGrp="1"/>
          </p:cNvSpPr>
          <p:nvPr>
            <p:ph idx="1"/>
          </p:nvPr>
        </p:nvSpPr>
        <p:spPr>
          <a:xfrm>
            <a:off x="468313" y="1412875"/>
            <a:ext cx="8135937" cy="4464050"/>
          </a:xfrm>
        </p:spPr>
        <p:txBody>
          <a:bodyPr vert="horz" wrap="square" anchor="t"/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系”字有系住、拴住的意思。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诗中的“系”字描绘了一幅修长柔软的柳条藤蔓，好像要牵扯住主人，不让主人离去的动人景象。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一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个“系”字，饱含了诗人移家前，对湖上亭一草一木的依依惜别之情。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1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66">
                                            <p:txEl>
                                              <p:charRg st="1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6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2466">
                                            <p:txEl>
                                              <p:charRg st="65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16737"/>
          <p:cNvSpPr>
            <a:spLocks noGrp="1"/>
          </p:cNvSpPr>
          <p:nvPr>
            <p:ph type="title"/>
          </p:nvPr>
        </p:nvSpPr>
        <p:spPr>
          <a:xfrm>
            <a:off x="2700338" y="836613"/>
            <a:ext cx="4640262" cy="360362"/>
          </a:xfrm>
        </p:spPr>
        <p:txBody>
          <a:bodyPr anchor="ctr"/>
          <a:p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十五夜望月  王建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39" name="文本框 116738"/>
          <p:cNvSpPr txBox="1"/>
          <p:nvPr/>
        </p:nvSpPr>
        <p:spPr>
          <a:xfrm>
            <a:off x="0" y="3841750"/>
            <a:ext cx="8532813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en-US" altLang="zh-CN" sz="2400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    </a:t>
            </a:r>
            <a:r>
              <a:rPr lang="en-US" altLang="zh-CN" sz="2800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  </a:t>
            </a:r>
            <a:r>
              <a:rPr lang="en-US" altLang="zh-CN" sz="28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“</a:t>
            </a:r>
            <a:r>
              <a:rPr lang="zh-CN" altLang="en-US" sz="28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落”，“下落、降落”。</a:t>
            </a:r>
            <a:r>
              <a:rPr lang="zh-CN" altLang="en-US" sz="2800" u="sng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一个“落”字新颖妥帖，仿佛那秋思随着银月的清辉，一起洒落人间似的。</a:t>
            </a:r>
            <a:r>
              <a:rPr lang="zh-CN" altLang="en-US" sz="28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这样就化静为动，给人以动的形象，写出了对故乡、亲人的思念。</a:t>
            </a:r>
            <a:r>
              <a:rPr lang="zh-CN" altLang="en-US" sz="28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而“在”字显得平淡寡味，相形见绌了。</a:t>
            </a:r>
            <a:endParaRPr lang="zh-CN" altLang="en-US" sz="2800" noProof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16740" name="文本框 116739"/>
          <p:cNvSpPr txBox="1"/>
          <p:nvPr/>
        </p:nvSpPr>
        <p:spPr>
          <a:xfrm>
            <a:off x="395288" y="1268413"/>
            <a:ext cx="8208963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0"/>
              </a:spcBef>
            </a:pPr>
            <a:r>
              <a:rPr lang="zh-CN" altLang="en-US" sz="2800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中庭地白湿栖鸦，冷露无声湿桂花。</a:t>
            </a:r>
            <a:endParaRPr lang="zh-CN" altLang="en-US" sz="2800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2800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今夜月明人尽望，不知秋思</a:t>
            </a:r>
            <a:r>
              <a:rPr lang="zh-CN" altLang="en-US" sz="280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落</a:t>
            </a:r>
            <a:r>
              <a:rPr lang="zh-CN" altLang="en-US" sz="2800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谁家？</a:t>
            </a:r>
            <a:endParaRPr lang="zh-CN" altLang="en-US" sz="2800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noProof="1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《</a:t>
            </a:r>
            <a:r>
              <a:rPr lang="zh-CN" altLang="en-US" sz="28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全唐诗</a:t>
            </a: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》</a:t>
            </a:r>
            <a:r>
              <a:rPr lang="zh-CN" altLang="en-US" sz="2800" noProof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录此诗，最后一句“落”字换作“在”字，请你品评一下“落”与“在”的不同</a:t>
            </a:r>
            <a:endParaRPr lang="zh-CN" altLang="en-US" sz="2800" noProof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6741" name="AutoShape 14"/>
          <p:cNvSpPr/>
          <p:nvPr/>
        </p:nvSpPr>
        <p:spPr>
          <a:xfrm>
            <a:off x="1042988" y="3357563"/>
            <a:ext cx="1512887" cy="609600"/>
          </a:xfrm>
          <a:prstGeom prst="borderCallout2">
            <a:avLst>
              <a:gd name="adj1" fmla="val 18750"/>
              <a:gd name="adj2" fmla="val 105037"/>
              <a:gd name="adj3" fmla="val 18750"/>
              <a:gd name="adj4" fmla="val 105037"/>
              <a:gd name="adj5" fmla="val 98699"/>
              <a:gd name="adj6" fmla="val 197796"/>
            </a:avLst>
          </a:prstGeom>
          <a:solidFill>
            <a:schemeClr val="bg1"/>
          </a:solidFill>
          <a:ln w="5715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步骤一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6742" name="AutoShape 14"/>
          <p:cNvSpPr/>
          <p:nvPr/>
        </p:nvSpPr>
        <p:spPr>
          <a:xfrm>
            <a:off x="6804025" y="3284538"/>
            <a:ext cx="1512888" cy="609600"/>
          </a:xfrm>
          <a:prstGeom prst="borderCallout2">
            <a:avLst>
              <a:gd name="adj1" fmla="val 18750"/>
              <a:gd name="adj2" fmla="val -5037"/>
              <a:gd name="adj3" fmla="val 18750"/>
              <a:gd name="adj4" fmla="val -11856"/>
              <a:gd name="adj5" fmla="val 116926"/>
              <a:gd name="adj6" fmla="val -18889"/>
            </a:avLst>
          </a:prstGeom>
          <a:solidFill>
            <a:schemeClr val="bg1"/>
          </a:solidFill>
          <a:ln w="5715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步骤二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6743" name="AutoShape 14"/>
          <p:cNvSpPr/>
          <p:nvPr/>
        </p:nvSpPr>
        <p:spPr>
          <a:xfrm>
            <a:off x="6659563" y="6021388"/>
            <a:ext cx="1512887" cy="609600"/>
          </a:xfrm>
          <a:prstGeom prst="borderCallout2">
            <a:avLst>
              <a:gd name="adj1" fmla="val 18750"/>
              <a:gd name="adj2" fmla="val -5037"/>
              <a:gd name="adj3" fmla="val 18750"/>
              <a:gd name="adj4" fmla="val -5037"/>
              <a:gd name="adj5" fmla="val -59375"/>
              <a:gd name="adj6" fmla="val -61384"/>
            </a:avLst>
          </a:prstGeom>
          <a:solidFill>
            <a:schemeClr val="bg1"/>
          </a:solidFill>
          <a:ln w="5715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步骤三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1" name="文本框 116743"/>
          <p:cNvSpPr txBox="1"/>
          <p:nvPr/>
        </p:nvSpPr>
        <p:spPr>
          <a:xfrm>
            <a:off x="250825" y="333375"/>
            <a:ext cx="1512888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0" dirty="0">
                <a:latin typeface="Times New Roman" panose="02020603050405020304" pitchFamily="18" charset="0"/>
                <a:ea typeface="华文琥珀" pitchFamily="2" charset="-122"/>
              </a:rPr>
              <a:t>炼字</a:t>
            </a:r>
            <a:endParaRPr lang="zh-CN" altLang="en-US" sz="3600" b="0" dirty="0">
              <a:latin typeface="Times New Roman" panose="02020603050405020304" pitchFamily="18" charset="0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116741" grpId="0" bldLvl="0" animBg="1"/>
      <p:bldP spid="116742" grpId="0" bldLvl="0" animBg="1"/>
      <p:bldP spid="116743" grpId="0" bldLvl="0" animBg="1"/>
    </p:bldLst>
  </p:timing>
</p:sld>
</file>

<file path=ppt/theme/theme1.xml><?xml version="1.0" encoding="utf-8"?>
<a:theme xmlns:a="http://schemas.openxmlformats.org/drawingml/2006/main">
  <a:themeElements>
    <a:clrScheme name="">
      <a:dk1>
        <a:srgbClr val="122156"/>
      </a:dk1>
      <a:lt1>
        <a:srgbClr val="FFFFFF"/>
      </a:lt1>
      <a:dk2>
        <a:srgbClr val="FFFFFF"/>
      </a:dk2>
      <a:lt2>
        <a:srgbClr val="808080"/>
      </a:lt2>
      <a:accent1>
        <a:srgbClr val="143098"/>
      </a:accent1>
      <a:accent2>
        <a:srgbClr val="336DCA"/>
      </a:accent2>
      <a:accent3>
        <a:srgbClr val="FFFFFF"/>
      </a:accent3>
      <a:accent4>
        <a:srgbClr val="0E1B49"/>
      </a:accent4>
      <a:accent5>
        <a:srgbClr val="AAADCA"/>
      </a:accent5>
      <a:accent6>
        <a:srgbClr val="2D61B5"/>
      </a:accent6>
      <a:hlink>
        <a:srgbClr val="6CA4E6"/>
      </a:hlink>
      <a:folHlink>
        <a:srgbClr val="122156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22156"/>
        </a:dk1>
        <a:lt1>
          <a:srgbClr val="FFFFFF"/>
        </a:lt1>
        <a:dk2>
          <a:srgbClr val="FFFFFF"/>
        </a:dk2>
        <a:lt2>
          <a:srgbClr val="808080"/>
        </a:lt2>
        <a:accent1>
          <a:srgbClr val="143098"/>
        </a:accent1>
        <a:accent2>
          <a:srgbClr val="336DCA"/>
        </a:accent2>
        <a:accent3>
          <a:srgbClr val="FFFFFF"/>
        </a:accent3>
        <a:accent4>
          <a:srgbClr val="0E1B49"/>
        </a:accent4>
        <a:accent5>
          <a:srgbClr val="AAADCA"/>
        </a:accent5>
        <a:accent6>
          <a:srgbClr val="2D61B5"/>
        </a:accent6>
        <a:hlink>
          <a:srgbClr val="6CA4E6"/>
        </a:hlink>
        <a:folHlink>
          <a:srgbClr val="12215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">
      <a:dk1>
        <a:srgbClr val="122156"/>
      </a:dk1>
      <a:lt1>
        <a:srgbClr val="FFFFFF"/>
      </a:lt1>
      <a:dk2>
        <a:srgbClr val="FFFFFF"/>
      </a:dk2>
      <a:lt2>
        <a:srgbClr val="808080"/>
      </a:lt2>
      <a:accent1>
        <a:srgbClr val="143098"/>
      </a:accent1>
      <a:accent2>
        <a:srgbClr val="336DCA"/>
      </a:accent2>
      <a:accent3>
        <a:srgbClr val="FFFFFF"/>
      </a:accent3>
      <a:accent4>
        <a:srgbClr val="0E1B49"/>
      </a:accent4>
      <a:accent5>
        <a:srgbClr val="AAADCA"/>
      </a:accent5>
      <a:accent6>
        <a:srgbClr val="2D61B5"/>
      </a:accent6>
      <a:hlink>
        <a:srgbClr val="6CA4E6"/>
      </a:hlink>
      <a:folHlink>
        <a:srgbClr val="122156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22156"/>
        </a:dk1>
        <a:lt1>
          <a:srgbClr val="FFFFFF"/>
        </a:lt1>
        <a:dk2>
          <a:srgbClr val="FFFFFF"/>
        </a:dk2>
        <a:lt2>
          <a:srgbClr val="808080"/>
        </a:lt2>
        <a:accent1>
          <a:srgbClr val="143098"/>
        </a:accent1>
        <a:accent2>
          <a:srgbClr val="336DCA"/>
        </a:accent2>
        <a:accent3>
          <a:srgbClr val="FFFFFF"/>
        </a:accent3>
        <a:accent4>
          <a:srgbClr val="0E1B49"/>
        </a:accent4>
        <a:accent5>
          <a:srgbClr val="AAADCA"/>
        </a:accent5>
        <a:accent6>
          <a:srgbClr val="2D61B5"/>
        </a:accent6>
        <a:hlink>
          <a:srgbClr val="6CA4E6"/>
        </a:hlink>
        <a:folHlink>
          <a:srgbClr val="12215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4367</Words>
  <Application>WPS 演示</Application>
  <PresentationFormat>On-screen Show</PresentationFormat>
  <Paragraphs>269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黑体</vt:lpstr>
      <vt:lpstr>Times New Roman</vt:lpstr>
      <vt:lpstr>华文中宋</vt:lpstr>
      <vt:lpstr>华文琥珀</vt:lpstr>
      <vt:lpstr>楷体_GB2312</vt:lpstr>
      <vt:lpstr>新宋体</vt:lpstr>
      <vt:lpstr>楷体_GB2312</vt:lpstr>
      <vt:lpstr>华文隶书</vt:lpstr>
      <vt:lpstr>华文新魏</vt:lpstr>
      <vt:lpstr/>
      <vt:lpstr>1_</vt:lpstr>
      <vt:lpstr>鉴赏诗歌的语言 ——炼字</vt:lpstr>
      <vt:lpstr>古人写诗特别讲究“炼字”，一句诗或一首诗中最传神的一个字、一个词，一般是动词、形容词。如“悠然见南山”中的“见”字，“红杏枝头春意闹”的“闹”字等，使诗歌生动形象，境界全出。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十五夜望月  王建</vt:lpstr>
      <vt:lpstr>PowerPoint 演示文稿</vt:lpstr>
      <vt:lpstr>PowerPoint 演示文稿</vt:lpstr>
      <vt:lpstr>你还记得刚才学了什么内容吗？</vt:lpstr>
      <vt:lpstr>刚才我们所碰到的题目都是先给出了“炼字”，然后再要求我们分析的，如果题目事先不给出这个字，如：</vt:lpstr>
      <vt:lpstr>炼字的主要对象：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分析理解重点句子 </vt:lpstr>
      <vt:lpstr>PowerPoint 演示文稿</vt:lpstr>
      <vt:lpstr>PowerPoint 演示文稿</vt:lpstr>
      <vt:lpstr>PowerPoint 演示文稿</vt:lpstr>
    </vt:vector>
  </TitlesOfParts>
  <Company>m62 visualcommunications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graphics07</dc:creator>
  <cp:lastModifiedBy>流沙</cp:lastModifiedBy>
  <cp:revision>6</cp:revision>
  <dcterms:created xsi:type="dcterms:W3CDTF">2009-02-02T09:22:02Z</dcterms:created>
  <dcterms:modified xsi:type="dcterms:W3CDTF">2019-03-18T09:56:37Z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