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330" r:id="rId16"/>
    <p:sldId id="271" r:id="rId17"/>
    <p:sldId id="272" r:id="rId18"/>
    <p:sldId id="273" r:id="rId19"/>
    <p:sldId id="274" r:id="rId20"/>
    <p:sldId id="275" r:id="rId21"/>
    <p:sldId id="329" r:id="rId22"/>
    <p:sldId id="276" r:id="rId23"/>
    <p:sldId id="277" r:id="rId24"/>
    <p:sldId id="278" r:id="rId25"/>
    <p:sldId id="331" r:id="rId26"/>
    <p:sldId id="279" r:id="rId27"/>
    <p:sldId id="280" r:id="rId28"/>
    <p:sldId id="281" r:id="rId29"/>
    <p:sldId id="324" r:id="rId30"/>
    <p:sldId id="323" r:id="rId31"/>
    <p:sldId id="282" r:id="rId32"/>
    <p:sldId id="283" r:id="rId33"/>
    <p:sldId id="284" r:id="rId34"/>
    <p:sldId id="325" r:id="rId35"/>
    <p:sldId id="291" r:id="rId36"/>
    <p:sldId id="285" r:id="rId37"/>
    <p:sldId id="286" r:id="rId38"/>
    <p:sldId id="287" r:id="rId39"/>
    <p:sldId id="332" r:id="rId40"/>
    <p:sldId id="333" r:id="rId41"/>
    <p:sldId id="289" r:id="rId42"/>
    <p:sldId id="290" r:id="rId43"/>
    <p:sldId id="292" r:id="rId44"/>
    <p:sldId id="326" r:id="rId45"/>
    <p:sldId id="293" r:id="rId46"/>
    <p:sldId id="294" r:id="rId47"/>
    <p:sldId id="295" r:id="rId48"/>
    <p:sldId id="296" r:id="rId49"/>
    <p:sldId id="297" r:id="rId50"/>
    <p:sldId id="298" r:id="rId51"/>
    <p:sldId id="299" r:id="rId52"/>
    <p:sldId id="300" r:id="rId53"/>
    <p:sldId id="301" r:id="rId54"/>
    <p:sldId id="303" r:id="rId55"/>
    <p:sldId id="302" r:id="rId56"/>
    <p:sldId id="304" r:id="rId57"/>
    <p:sldId id="305" r:id="rId58"/>
    <p:sldId id="306" r:id="rId59"/>
    <p:sldId id="307" r:id="rId60"/>
    <p:sldId id="308"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34" r:id="rId74"/>
    <p:sldId id="327" r:id="rId75"/>
    <p:sldId id="335" r:id="rId76"/>
    <p:sldId id="322" r:id="rId77"/>
    <p:sldId id="328" r:id="rId7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04" d="100"/>
          <a:sy n="104" d="100"/>
        </p:scale>
        <p:origin x="-720" y="-8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C66DBA-FF19-4C18-A855-99FB9B5F84FC}"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B082E5CD-3157-4117-9B5D-5967E948B12A}">
      <dgm:prSet phldrT="[文本]" custT="1"/>
      <dgm:spPr/>
      <dgm:t>
        <a:bodyPr/>
        <a:lstStyle/>
        <a:p>
          <a:r>
            <a:rPr lang="zh-CN" sz="1200" b="1"/>
            <a:t>自然与心灵的映射</a:t>
          </a:r>
          <a:endParaRPr lang="zh-CN" altLang="en-US" sz="1200"/>
        </a:p>
      </dgm:t>
    </dgm:pt>
    <dgm:pt modelId="{C2B62D40-071C-44B3-9E1A-81E6CEBC117F}" type="parTrans" cxnId="{93E0335A-09C8-4CFF-87CB-7CC0713CA5EE}">
      <dgm:prSet/>
      <dgm:spPr/>
      <dgm:t>
        <a:bodyPr/>
        <a:lstStyle/>
        <a:p>
          <a:endParaRPr lang="zh-CN" altLang="en-US"/>
        </a:p>
      </dgm:t>
    </dgm:pt>
    <dgm:pt modelId="{17355202-05C7-44CA-BBEA-B260592A291F}" type="sibTrans" cxnId="{93E0335A-09C8-4CFF-87CB-7CC0713CA5EE}">
      <dgm:prSet/>
      <dgm:spPr/>
      <dgm:t>
        <a:bodyPr/>
        <a:lstStyle/>
        <a:p>
          <a:endParaRPr lang="zh-CN" altLang="en-US"/>
        </a:p>
      </dgm:t>
    </dgm:pt>
    <dgm:pt modelId="{B28FAE77-EAD0-4785-94B2-21461337528E}">
      <dgm:prSet phldrT="[文本]"/>
      <dgm:spPr/>
      <dgm:t>
        <a:bodyPr/>
        <a:lstStyle/>
        <a:p>
          <a:r>
            <a:rPr lang="zh-CN" altLang="en-US" dirty="0"/>
            <a:t>任务一：面对自然的个性感悟与共性感悟</a:t>
          </a:r>
        </a:p>
      </dgm:t>
    </dgm:pt>
    <dgm:pt modelId="{6F98202B-A5CC-48B9-A15E-CC117818CFE4}" type="parTrans" cxnId="{F8FF6A31-33F1-458F-9AD1-B9C93DDCA1DF}">
      <dgm:prSet/>
      <dgm:spPr/>
      <dgm:t>
        <a:bodyPr/>
        <a:lstStyle/>
        <a:p>
          <a:endParaRPr lang="zh-CN" altLang="en-US"/>
        </a:p>
      </dgm:t>
    </dgm:pt>
    <dgm:pt modelId="{661EBF19-DCD2-4E5C-B890-51CBED6679B0}" type="sibTrans" cxnId="{F8FF6A31-33F1-458F-9AD1-B9C93DDCA1DF}">
      <dgm:prSet/>
      <dgm:spPr/>
      <dgm:t>
        <a:bodyPr/>
        <a:lstStyle/>
        <a:p>
          <a:endParaRPr lang="zh-CN" altLang="en-US"/>
        </a:p>
      </dgm:t>
    </dgm:pt>
    <dgm:pt modelId="{F6A3383C-E788-4C10-88C8-77DF1DBE72A5}">
      <dgm:prSet phldrT="[文本]"/>
      <dgm:spPr/>
      <dgm:t>
        <a:bodyPr/>
        <a:lstStyle/>
        <a:p>
          <a:r>
            <a:rPr lang="zh-CN" altLang="en-US" dirty="0"/>
            <a:t>子任务一：涵咏品味，感悟主旨</a:t>
          </a:r>
        </a:p>
      </dgm:t>
    </dgm:pt>
    <dgm:pt modelId="{7C51BA91-43E6-41BB-9B57-A1B36166B22B}" type="parTrans" cxnId="{7CD92B14-F989-4FE1-ACCD-C1956AFA8A3C}">
      <dgm:prSet/>
      <dgm:spPr/>
      <dgm:t>
        <a:bodyPr/>
        <a:lstStyle/>
        <a:p>
          <a:endParaRPr lang="zh-CN" altLang="en-US"/>
        </a:p>
      </dgm:t>
    </dgm:pt>
    <dgm:pt modelId="{5317049D-75CD-4FA1-B120-4A03443B5927}" type="sibTrans" cxnId="{7CD92B14-F989-4FE1-ACCD-C1956AFA8A3C}">
      <dgm:prSet/>
      <dgm:spPr/>
      <dgm:t>
        <a:bodyPr/>
        <a:lstStyle/>
        <a:p>
          <a:endParaRPr lang="zh-CN" altLang="en-US"/>
        </a:p>
      </dgm:t>
    </dgm:pt>
    <dgm:pt modelId="{8B4B4B3B-7BF5-44EF-8592-E55563B75482}">
      <dgm:prSet phldrT="[文本]"/>
      <dgm:spPr/>
      <dgm:t>
        <a:bodyPr/>
        <a:lstStyle/>
        <a:p>
          <a:r>
            <a:rPr lang="zh-CN" altLang="en-US" dirty="0"/>
            <a:t>子任务二：比较鉴赏，读出异同</a:t>
          </a:r>
        </a:p>
      </dgm:t>
    </dgm:pt>
    <dgm:pt modelId="{F635133D-3478-47EB-A49A-C78DFB51E7BA}" type="parTrans" cxnId="{D835BBA8-8013-4F8A-BE74-045FD71154F2}">
      <dgm:prSet/>
      <dgm:spPr/>
      <dgm:t>
        <a:bodyPr/>
        <a:lstStyle/>
        <a:p>
          <a:endParaRPr lang="zh-CN" altLang="en-US"/>
        </a:p>
      </dgm:t>
    </dgm:pt>
    <dgm:pt modelId="{4A34E499-CDD1-4CA0-9E95-191816751646}" type="sibTrans" cxnId="{D835BBA8-8013-4F8A-BE74-045FD71154F2}">
      <dgm:prSet/>
      <dgm:spPr/>
      <dgm:t>
        <a:bodyPr/>
        <a:lstStyle/>
        <a:p>
          <a:endParaRPr lang="zh-CN" altLang="en-US"/>
        </a:p>
      </dgm:t>
    </dgm:pt>
    <dgm:pt modelId="{F8B73BC1-D295-4E30-B351-54729DFE1304}">
      <dgm:prSet phldrT="[文本]"/>
      <dgm:spPr/>
      <dgm:t>
        <a:bodyPr/>
        <a:lstStyle/>
        <a:p>
          <a:r>
            <a:rPr lang="zh-CN" altLang="en-US"/>
            <a:t>任务二：面对自然的感悟与作者人生经历的关系</a:t>
          </a:r>
        </a:p>
      </dgm:t>
    </dgm:pt>
    <dgm:pt modelId="{BFA33CE0-3472-4C01-9156-8578448B3189}" type="parTrans" cxnId="{DFDC03FB-F003-4799-B629-F546F3F77608}">
      <dgm:prSet/>
      <dgm:spPr/>
      <dgm:t>
        <a:bodyPr/>
        <a:lstStyle/>
        <a:p>
          <a:endParaRPr lang="zh-CN" altLang="en-US"/>
        </a:p>
      </dgm:t>
    </dgm:pt>
    <dgm:pt modelId="{D252A7D1-0D6D-45A1-B8CD-8A8D8D260A83}" type="sibTrans" cxnId="{DFDC03FB-F003-4799-B629-F546F3F77608}">
      <dgm:prSet/>
      <dgm:spPr/>
      <dgm:t>
        <a:bodyPr/>
        <a:lstStyle/>
        <a:p>
          <a:endParaRPr lang="zh-CN" altLang="en-US"/>
        </a:p>
      </dgm:t>
    </dgm:pt>
    <dgm:pt modelId="{F1ED4584-A4EC-4D7E-B369-161C834AEEBC}">
      <dgm:prSet phldrT="[文本]"/>
      <dgm:spPr/>
      <dgm:t>
        <a:bodyPr/>
        <a:lstStyle/>
        <a:p>
          <a:r>
            <a:rPr lang="zh-CN" altLang="en-US"/>
            <a:t>子任务一：梳理生平，走近作者</a:t>
          </a:r>
        </a:p>
      </dgm:t>
    </dgm:pt>
    <dgm:pt modelId="{93507C02-4981-44C2-8226-D166A4B480CB}" type="parTrans" cxnId="{491DF073-5F11-4B06-A0B8-7F10C8D9D794}">
      <dgm:prSet/>
      <dgm:spPr/>
      <dgm:t>
        <a:bodyPr/>
        <a:lstStyle/>
        <a:p>
          <a:endParaRPr lang="zh-CN" altLang="en-US"/>
        </a:p>
      </dgm:t>
    </dgm:pt>
    <dgm:pt modelId="{66782CCD-1C67-4753-817A-E700CA0C1624}" type="sibTrans" cxnId="{491DF073-5F11-4B06-A0B8-7F10C8D9D794}">
      <dgm:prSet/>
      <dgm:spPr/>
      <dgm:t>
        <a:bodyPr/>
        <a:lstStyle/>
        <a:p>
          <a:endParaRPr lang="zh-CN" altLang="en-US"/>
        </a:p>
      </dgm:t>
    </dgm:pt>
    <dgm:pt modelId="{7A3AC576-3B40-4A24-9724-3F9A7F4B013E}">
      <dgm:prSet/>
      <dgm:spPr/>
      <dgm:t>
        <a:bodyPr/>
        <a:lstStyle/>
        <a:p>
          <a:r>
            <a:rPr lang="zh-CN" altLang="en-US"/>
            <a:t>任务三：面对自然的感悟与作者思维方式的关系</a:t>
          </a:r>
        </a:p>
      </dgm:t>
    </dgm:pt>
    <dgm:pt modelId="{26382845-5A17-4D15-A675-98F71200662A}" type="parTrans" cxnId="{23C11EB3-F0D0-45D0-AC83-2255D1CC51BB}">
      <dgm:prSet/>
      <dgm:spPr/>
      <dgm:t>
        <a:bodyPr/>
        <a:lstStyle/>
        <a:p>
          <a:endParaRPr lang="zh-CN" altLang="en-US"/>
        </a:p>
      </dgm:t>
    </dgm:pt>
    <dgm:pt modelId="{18756681-7C7D-4110-B010-C33103707D85}" type="sibTrans" cxnId="{23C11EB3-F0D0-45D0-AC83-2255D1CC51BB}">
      <dgm:prSet/>
      <dgm:spPr/>
      <dgm:t>
        <a:bodyPr/>
        <a:lstStyle/>
        <a:p>
          <a:endParaRPr lang="zh-CN" altLang="en-US"/>
        </a:p>
      </dgm:t>
    </dgm:pt>
    <dgm:pt modelId="{5D0E746D-1B9E-4815-86B0-8D2ECD1272A7}">
      <dgm:prSet/>
      <dgm:spPr/>
      <dgm:t>
        <a:bodyPr/>
        <a:lstStyle/>
        <a:p>
          <a:r>
            <a:rPr lang="zh-CN" altLang="en-US"/>
            <a:t>子任务三：探求共性，追根溯源</a:t>
          </a:r>
        </a:p>
      </dgm:t>
    </dgm:pt>
    <dgm:pt modelId="{0C47C9AD-3BC3-4556-B5E9-FE055B56CEAD}" type="parTrans" cxnId="{AA67987A-C791-4FBB-94FE-3C81CB9F93F3}">
      <dgm:prSet/>
      <dgm:spPr/>
      <dgm:t>
        <a:bodyPr/>
        <a:lstStyle/>
        <a:p>
          <a:endParaRPr lang="zh-CN" altLang="en-US"/>
        </a:p>
      </dgm:t>
    </dgm:pt>
    <dgm:pt modelId="{7872F618-6758-4A73-986E-832318D4957F}" type="sibTrans" cxnId="{AA67987A-C791-4FBB-94FE-3C81CB9F93F3}">
      <dgm:prSet/>
      <dgm:spPr/>
      <dgm:t>
        <a:bodyPr/>
        <a:lstStyle/>
        <a:p>
          <a:endParaRPr lang="zh-CN" altLang="en-US"/>
        </a:p>
      </dgm:t>
    </dgm:pt>
    <dgm:pt modelId="{E6306BAF-695C-4F9F-926E-B90F3B626239}">
      <dgm:prSet/>
      <dgm:spPr/>
      <dgm:t>
        <a:bodyPr/>
        <a:lstStyle/>
        <a:p>
          <a:r>
            <a:rPr lang="zh-CN" altLang="en-US"/>
            <a:t>子任务二：鉴赏语段，品悟哲理</a:t>
          </a:r>
        </a:p>
      </dgm:t>
    </dgm:pt>
    <dgm:pt modelId="{C074DDAA-E4FC-4F5F-BCDC-49E0C37DEC45}" type="parTrans" cxnId="{8C5A68AE-0E5E-4978-9269-01D36AD49F5E}">
      <dgm:prSet/>
      <dgm:spPr/>
      <dgm:t>
        <a:bodyPr/>
        <a:lstStyle/>
        <a:p>
          <a:endParaRPr lang="zh-CN" altLang="en-US"/>
        </a:p>
      </dgm:t>
    </dgm:pt>
    <dgm:pt modelId="{34995A30-AE75-4A3D-B7CF-2B4B6046533C}" type="sibTrans" cxnId="{8C5A68AE-0E5E-4978-9269-01D36AD49F5E}">
      <dgm:prSet/>
      <dgm:spPr/>
      <dgm:t>
        <a:bodyPr/>
        <a:lstStyle/>
        <a:p>
          <a:endParaRPr lang="zh-CN" altLang="en-US"/>
        </a:p>
      </dgm:t>
    </dgm:pt>
    <dgm:pt modelId="{E52B3869-9F21-4D93-9D08-F33035FFA663}">
      <dgm:prSet/>
      <dgm:spPr/>
      <dgm:t>
        <a:bodyPr/>
        <a:lstStyle/>
        <a:p>
          <a:r>
            <a:rPr lang="zh-CN" altLang="en-US"/>
            <a:t>子任务三：景理结合，感悟人生</a:t>
          </a:r>
        </a:p>
      </dgm:t>
    </dgm:pt>
    <dgm:pt modelId="{D27B8CA6-64F5-498C-8B6E-7B0E52637B8D}" type="parTrans" cxnId="{EB920D4F-D37D-44DB-8A90-059ACBBB0BE2}">
      <dgm:prSet/>
      <dgm:spPr/>
      <dgm:t>
        <a:bodyPr/>
        <a:lstStyle/>
        <a:p>
          <a:endParaRPr lang="zh-CN" altLang="en-US"/>
        </a:p>
      </dgm:t>
    </dgm:pt>
    <dgm:pt modelId="{5DA8026D-873C-4A48-87DA-9FFCB5A4FFFC}" type="sibTrans" cxnId="{EB920D4F-D37D-44DB-8A90-059ACBBB0BE2}">
      <dgm:prSet/>
      <dgm:spPr/>
      <dgm:t>
        <a:bodyPr/>
        <a:lstStyle/>
        <a:p>
          <a:endParaRPr lang="zh-CN" altLang="en-US"/>
        </a:p>
      </dgm:t>
    </dgm:pt>
    <dgm:pt modelId="{01EB1F82-2A3A-421F-8F47-AD45B0DFAB54}">
      <dgm:prSet/>
      <dgm:spPr/>
      <dgm:t>
        <a:bodyPr/>
        <a:lstStyle/>
        <a:p>
          <a:r>
            <a:rPr lang="zh-CN" altLang="en-US"/>
            <a:t>子任务一：查阅生平，洞悉背景</a:t>
          </a:r>
        </a:p>
      </dgm:t>
    </dgm:pt>
    <dgm:pt modelId="{00613235-BD5A-4E23-87E9-286F04F96E09}" type="parTrans" cxnId="{66180669-00D3-4451-BAD8-6B1C8CC326A2}">
      <dgm:prSet/>
      <dgm:spPr/>
      <dgm:t>
        <a:bodyPr/>
        <a:lstStyle/>
        <a:p>
          <a:endParaRPr lang="zh-CN" altLang="en-US"/>
        </a:p>
      </dgm:t>
    </dgm:pt>
    <dgm:pt modelId="{0D783704-438B-4E75-8042-BD2BD8F271EC}" type="sibTrans" cxnId="{66180669-00D3-4451-BAD8-6B1C8CC326A2}">
      <dgm:prSet/>
      <dgm:spPr/>
      <dgm:t>
        <a:bodyPr/>
        <a:lstStyle/>
        <a:p>
          <a:endParaRPr lang="zh-CN" altLang="en-US"/>
        </a:p>
      </dgm:t>
    </dgm:pt>
    <dgm:pt modelId="{0756A5B4-E971-4D01-A09F-28EDF19BD3B8}">
      <dgm:prSet/>
      <dgm:spPr/>
      <dgm:t>
        <a:bodyPr/>
        <a:lstStyle/>
        <a:p>
          <a:r>
            <a:rPr lang="zh-CN" altLang="en-US"/>
            <a:t>子任务二：整理拓展，追寻本质</a:t>
          </a:r>
        </a:p>
      </dgm:t>
    </dgm:pt>
    <dgm:pt modelId="{9AEE36F9-F331-4501-BF4A-F478DC8252B0}" type="parTrans" cxnId="{4C17FB4A-E4C2-495F-9B25-9635F13F2A2E}">
      <dgm:prSet/>
      <dgm:spPr/>
      <dgm:t>
        <a:bodyPr/>
        <a:lstStyle/>
        <a:p>
          <a:endParaRPr lang="zh-CN" altLang="en-US"/>
        </a:p>
      </dgm:t>
    </dgm:pt>
    <dgm:pt modelId="{0728CEFB-DE42-4BA7-84ED-059CE3CD849F}" type="sibTrans" cxnId="{4C17FB4A-E4C2-495F-9B25-9635F13F2A2E}">
      <dgm:prSet/>
      <dgm:spPr/>
      <dgm:t>
        <a:bodyPr/>
        <a:lstStyle/>
        <a:p>
          <a:endParaRPr lang="zh-CN" altLang="en-US"/>
        </a:p>
      </dgm:t>
    </dgm:pt>
    <dgm:pt modelId="{46AFAAB5-2417-4B86-AB84-6C29A314A6DB}">
      <dgm:prSet/>
      <dgm:spPr/>
      <dgm:t>
        <a:bodyPr/>
        <a:lstStyle/>
        <a:p>
          <a:r>
            <a:rPr lang="zh-CN" altLang="en-US"/>
            <a:t>子任务三：游山玩水，启示不同</a:t>
          </a:r>
        </a:p>
      </dgm:t>
    </dgm:pt>
    <dgm:pt modelId="{CDFD203E-03DA-45F9-B4DB-95AC45A39EAA}" type="parTrans" cxnId="{63ED83C0-0FFD-49B3-92B2-89DBFDF3FCFD}">
      <dgm:prSet/>
      <dgm:spPr/>
      <dgm:t>
        <a:bodyPr/>
        <a:lstStyle/>
        <a:p>
          <a:endParaRPr lang="zh-CN" altLang="en-US"/>
        </a:p>
      </dgm:t>
    </dgm:pt>
    <dgm:pt modelId="{C88D3E36-4468-4048-B745-04C62A2736B3}" type="sibTrans" cxnId="{63ED83C0-0FFD-49B3-92B2-89DBFDF3FCFD}">
      <dgm:prSet/>
      <dgm:spPr/>
      <dgm:t>
        <a:bodyPr/>
        <a:lstStyle/>
        <a:p>
          <a:endParaRPr lang="zh-CN" altLang="en-US"/>
        </a:p>
      </dgm:t>
    </dgm:pt>
    <dgm:pt modelId="{E55EA6D5-F65E-42B7-848B-408885DC36D0}">
      <dgm:prSet/>
      <dgm:spPr/>
      <dgm:t>
        <a:bodyPr/>
        <a:lstStyle/>
        <a:p>
          <a:r>
            <a:rPr lang="zh-CN" altLang="en-US"/>
            <a:t> 任务四：走近自然，热爱自然，感悟自然</a:t>
          </a:r>
        </a:p>
      </dgm:t>
    </dgm:pt>
    <dgm:pt modelId="{676F2A82-CFC6-41D7-9EC7-42652B293D28}" type="parTrans" cxnId="{BF780624-9BE2-42AD-A455-471B35F99124}">
      <dgm:prSet/>
      <dgm:spPr/>
      <dgm:t>
        <a:bodyPr/>
        <a:lstStyle/>
        <a:p>
          <a:endParaRPr lang="zh-CN" altLang="en-US"/>
        </a:p>
      </dgm:t>
    </dgm:pt>
    <dgm:pt modelId="{354052D6-1FB7-4638-9793-A88582600CB7}" type="sibTrans" cxnId="{BF780624-9BE2-42AD-A455-471B35F99124}">
      <dgm:prSet/>
      <dgm:spPr/>
      <dgm:t>
        <a:bodyPr/>
        <a:lstStyle/>
        <a:p>
          <a:endParaRPr lang="zh-CN" altLang="en-US"/>
        </a:p>
      </dgm:t>
    </dgm:pt>
    <dgm:pt modelId="{4A0FEF28-3484-401C-8E49-21553A49648C}">
      <dgm:prSet/>
      <dgm:spPr/>
      <dgm:t>
        <a:bodyPr/>
        <a:lstStyle/>
        <a:p>
          <a:r>
            <a:rPr lang="zh-CN" altLang="en-US"/>
            <a:t>子任务一：整合主题，感悟自然</a:t>
          </a:r>
        </a:p>
      </dgm:t>
    </dgm:pt>
    <dgm:pt modelId="{72903370-C893-4356-98F9-AE97A67A9318}" type="parTrans" cxnId="{F21831E9-76C3-4570-8871-D737A15C5863}">
      <dgm:prSet/>
      <dgm:spPr/>
      <dgm:t>
        <a:bodyPr/>
        <a:lstStyle/>
        <a:p>
          <a:endParaRPr lang="zh-CN" altLang="en-US"/>
        </a:p>
      </dgm:t>
    </dgm:pt>
    <dgm:pt modelId="{93DF8DE0-0B32-473D-86C4-E974C52EF70E}" type="sibTrans" cxnId="{F21831E9-76C3-4570-8871-D737A15C5863}">
      <dgm:prSet/>
      <dgm:spPr/>
      <dgm:t>
        <a:bodyPr/>
        <a:lstStyle/>
        <a:p>
          <a:endParaRPr lang="zh-CN" altLang="en-US"/>
        </a:p>
      </dgm:t>
    </dgm:pt>
    <dgm:pt modelId="{49B7AF85-D45C-4998-AF2D-F2BF28B9B881}">
      <dgm:prSet/>
      <dgm:spPr/>
      <dgm:t>
        <a:bodyPr/>
        <a:lstStyle/>
        <a:p>
          <a:r>
            <a:rPr lang="zh-CN" altLang="en-US"/>
            <a:t>子任务二：自制视频，弘扬主题</a:t>
          </a:r>
        </a:p>
      </dgm:t>
    </dgm:pt>
    <dgm:pt modelId="{3F5B0584-CC80-4087-BD41-83EC426C4E79}" type="parTrans" cxnId="{BD973BC9-A114-46F5-B3AD-1C189F88B1AA}">
      <dgm:prSet/>
      <dgm:spPr/>
      <dgm:t>
        <a:bodyPr/>
        <a:lstStyle/>
        <a:p>
          <a:endParaRPr lang="zh-CN" altLang="en-US"/>
        </a:p>
      </dgm:t>
    </dgm:pt>
    <dgm:pt modelId="{4D5C434C-38BF-4245-9B1E-7CE8C87814F5}" type="sibTrans" cxnId="{BD973BC9-A114-46F5-B3AD-1C189F88B1AA}">
      <dgm:prSet/>
      <dgm:spPr/>
      <dgm:t>
        <a:bodyPr/>
        <a:lstStyle/>
        <a:p>
          <a:endParaRPr lang="zh-CN" altLang="en-US"/>
        </a:p>
      </dgm:t>
    </dgm:pt>
    <dgm:pt modelId="{E94B78CF-E6BA-47FF-B2FE-E7F2828CE4D9}" type="pres">
      <dgm:prSet presAssocID="{C4C66DBA-FF19-4C18-A855-99FB9B5F84FC}" presName="diagram" presStyleCnt="0">
        <dgm:presLayoutVars>
          <dgm:chPref val="1"/>
          <dgm:dir/>
          <dgm:animOne val="branch"/>
          <dgm:animLvl val="lvl"/>
          <dgm:resizeHandles val="exact"/>
        </dgm:presLayoutVars>
      </dgm:prSet>
      <dgm:spPr/>
      <dgm:t>
        <a:bodyPr/>
        <a:lstStyle/>
        <a:p>
          <a:endParaRPr lang="zh-CN" altLang="en-US"/>
        </a:p>
      </dgm:t>
    </dgm:pt>
    <dgm:pt modelId="{3F5759F3-C9F5-4A33-8A38-0A7E05C06441}" type="pres">
      <dgm:prSet presAssocID="{B082E5CD-3157-4117-9B5D-5967E948B12A}" presName="root1" presStyleCnt="0"/>
      <dgm:spPr/>
    </dgm:pt>
    <dgm:pt modelId="{69BBE7DA-F146-40E9-B07C-E8FB015A8516}" type="pres">
      <dgm:prSet presAssocID="{B082E5CD-3157-4117-9B5D-5967E948B12A}" presName="LevelOneTextNode" presStyleLbl="node0" presStyleIdx="0" presStyleCnt="1" custScaleX="222573" custScaleY="129663">
        <dgm:presLayoutVars>
          <dgm:chPref val="3"/>
        </dgm:presLayoutVars>
      </dgm:prSet>
      <dgm:spPr/>
      <dgm:t>
        <a:bodyPr/>
        <a:lstStyle/>
        <a:p>
          <a:endParaRPr lang="zh-CN" altLang="en-US"/>
        </a:p>
      </dgm:t>
    </dgm:pt>
    <dgm:pt modelId="{9AAA2761-E81E-4F5D-84E7-789729234AE6}" type="pres">
      <dgm:prSet presAssocID="{B082E5CD-3157-4117-9B5D-5967E948B12A}" presName="level2hierChild" presStyleCnt="0"/>
      <dgm:spPr/>
    </dgm:pt>
    <dgm:pt modelId="{62F36B7F-2A2D-4BEC-8D10-89CABADBAB2B}" type="pres">
      <dgm:prSet presAssocID="{6F98202B-A5CC-48B9-A15E-CC117818CFE4}" presName="conn2-1" presStyleLbl="parChTrans1D2" presStyleIdx="0" presStyleCnt="4"/>
      <dgm:spPr/>
      <dgm:t>
        <a:bodyPr/>
        <a:lstStyle/>
        <a:p>
          <a:endParaRPr lang="zh-CN" altLang="en-US"/>
        </a:p>
      </dgm:t>
    </dgm:pt>
    <dgm:pt modelId="{A1F32907-D564-4469-BC21-9FB2B73D641A}" type="pres">
      <dgm:prSet presAssocID="{6F98202B-A5CC-48B9-A15E-CC117818CFE4}" presName="connTx" presStyleLbl="parChTrans1D2" presStyleIdx="0" presStyleCnt="4"/>
      <dgm:spPr/>
      <dgm:t>
        <a:bodyPr/>
        <a:lstStyle/>
        <a:p>
          <a:endParaRPr lang="zh-CN" altLang="en-US"/>
        </a:p>
      </dgm:t>
    </dgm:pt>
    <dgm:pt modelId="{08248637-579D-41FF-9115-0BADA0DC665B}" type="pres">
      <dgm:prSet presAssocID="{B28FAE77-EAD0-4785-94B2-21461337528E}" presName="root2" presStyleCnt="0"/>
      <dgm:spPr/>
    </dgm:pt>
    <dgm:pt modelId="{897A28EA-3E10-4351-B0F9-A1D56F0E1769}" type="pres">
      <dgm:prSet presAssocID="{B28FAE77-EAD0-4785-94B2-21461337528E}" presName="LevelTwoTextNode" presStyleLbl="node2" presStyleIdx="0" presStyleCnt="4">
        <dgm:presLayoutVars>
          <dgm:chPref val="3"/>
        </dgm:presLayoutVars>
      </dgm:prSet>
      <dgm:spPr/>
      <dgm:t>
        <a:bodyPr/>
        <a:lstStyle/>
        <a:p>
          <a:endParaRPr lang="zh-CN" altLang="en-US"/>
        </a:p>
      </dgm:t>
    </dgm:pt>
    <dgm:pt modelId="{E47CCD35-4E6A-441E-A2A7-2A7F15B01CCC}" type="pres">
      <dgm:prSet presAssocID="{B28FAE77-EAD0-4785-94B2-21461337528E}" presName="level3hierChild" presStyleCnt="0"/>
      <dgm:spPr/>
    </dgm:pt>
    <dgm:pt modelId="{2FA056BD-DE0A-447A-BABF-9975CDF603E4}" type="pres">
      <dgm:prSet presAssocID="{7C51BA91-43E6-41BB-9B57-A1B36166B22B}" presName="conn2-1" presStyleLbl="parChTrans1D3" presStyleIdx="0" presStyleCnt="11"/>
      <dgm:spPr/>
      <dgm:t>
        <a:bodyPr/>
        <a:lstStyle/>
        <a:p>
          <a:endParaRPr lang="zh-CN" altLang="en-US"/>
        </a:p>
      </dgm:t>
    </dgm:pt>
    <dgm:pt modelId="{B20C0EA0-F88C-4766-BB9F-0F6BE132871F}" type="pres">
      <dgm:prSet presAssocID="{7C51BA91-43E6-41BB-9B57-A1B36166B22B}" presName="connTx" presStyleLbl="parChTrans1D3" presStyleIdx="0" presStyleCnt="11"/>
      <dgm:spPr/>
      <dgm:t>
        <a:bodyPr/>
        <a:lstStyle/>
        <a:p>
          <a:endParaRPr lang="zh-CN" altLang="en-US"/>
        </a:p>
      </dgm:t>
    </dgm:pt>
    <dgm:pt modelId="{FF0B5A28-342B-4F68-8262-F76CBB8871BB}" type="pres">
      <dgm:prSet presAssocID="{F6A3383C-E788-4C10-88C8-77DF1DBE72A5}" presName="root2" presStyleCnt="0"/>
      <dgm:spPr/>
    </dgm:pt>
    <dgm:pt modelId="{FA7C5414-989F-4CB1-90B3-A3917F2C18F8}" type="pres">
      <dgm:prSet presAssocID="{F6A3383C-E788-4C10-88C8-77DF1DBE72A5}" presName="LevelTwoTextNode" presStyleLbl="node3" presStyleIdx="0" presStyleCnt="11" custScaleX="209533">
        <dgm:presLayoutVars>
          <dgm:chPref val="3"/>
        </dgm:presLayoutVars>
      </dgm:prSet>
      <dgm:spPr/>
      <dgm:t>
        <a:bodyPr/>
        <a:lstStyle/>
        <a:p>
          <a:endParaRPr lang="zh-CN" altLang="en-US"/>
        </a:p>
      </dgm:t>
    </dgm:pt>
    <dgm:pt modelId="{A32F8642-A8CE-46B6-B79F-85A7ADE765FB}" type="pres">
      <dgm:prSet presAssocID="{F6A3383C-E788-4C10-88C8-77DF1DBE72A5}" presName="level3hierChild" presStyleCnt="0"/>
      <dgm:spPr/>
    </dgm:pt>
    <dgm:pt modelId="{D8E9D30A-0231-4DF5-B95C-577D65635C18}" type="pres">
      <dgm:prSet presAssocID="{F635133D-3478-47EB-A49A-C78DFB51E7BA}" presName="conn2-1" presStyleLbl="parChTrans1D3" presStyleIdx="1" presStyleCnt="11"/>
      <dgm:spPr/>
      <dgm:t>
        <a:bodyPr/>
        <a:lstStyle/>
        <a:p>
          <a:endParaRPr lang="zh-CN" altLang="en-US"/>
        </a:p>
      </dgm:t>
    </dgm:pt>
    <dgm:pt modelId="{E1C468F4-AAB6-48C7-A849-0D49A184B618}" type="pres">
      <dgm:prSet presAssocID="{F635133D-3478-47EB-A49A-C78DFB51E7BA}" presName="connTx" presStyleLbl="parChTrans1D3" presStyleIdx="1" presStyleCnt="11"/>
      <dgm:spPr/>
      <dgm:t>
        <a:bodyPr/>
        <a:lstStyle/>
        <a:p>
          <a:endParaRPr lang="zh-CN" altLang="en-US"/>
        </a:p>
      </dgm:t>
    </dgm:pt>
    <dgm:pt modelId="{4D83A920-CAAD-4663-9369-D720D9AC1365}" type="pres">
      <dgm:prSet presAssocID="{8B4B4B3B-7BF5-44EF-8592-E55563B75482}" presName="root2" presStyleCnt="0"/>
      <dgm:spPr/>
    </dgm:pt>
    <dgm:pt modelId="{F2CE9B70-0A9A-401C-A539-FA72ABFD2BE1}" type="pres">
      <dgm:prSet presAssocID="{8B4B4B3B-7BF5-44EF-8592-E55563B75482}" presName="LevelTwoTextNode" presStyleLbl="node3" presStyleIdx="1" presStyleCnt="11" custScaleX="209533">
        <dgm:presLayoutVars>
          <dgm:chPref val="3"/>
        </dgm:presLayoutVars>
      </dgm:prSet>
      <dgm:spPr/>
      <dgm:t>
        <a:bodyPr/>
        <a:lstStyle/>
        <a:p>
          <a:endParaRPr lang="zh-CN" altLang="en-US"/>
        </a:p>
      </dgm:t>
    </dgm:pt>
    <dgm:pt modelId="{C865C963-F91B-4A96-A039-A7B8E72A829C}" type="pres">
      <dgm:prSet presAssocID="{8B4B4B3B-7BF5-44EF-8592-E55563B75482}" presName="level3hierChild" presStyleCnt="0"/>
      <dgm:spPr/>
    </dgm:pt>
    <dgm:pt modelId="{A47747BE-DEBB-441F-9801-13D6FDB9A8C8}" type="pres">
      <dgm:prSet presAssocID="{0C47C9AD-3BC3-4556-B5E9-FE055B56CEAD}" presName="conn2-1" presStyleLbl="parChTrans1D3" presStyleIdx="2" presStyleCnt="11"/>
      <dgm:spPr/>
      <dgm:t>
        <a:bodyPr/>
        <a:lstStyle/>
        <a:p>
          <a:endParaRPr lang="zh-CN" altLang="en-US"/>
        </a:p>
      </dgm:t>
    </dgm:pt>
    <dgm:pt modelId="{995AF68E-3668-4773-A13D-8FB4C3099CE9}" type="pres">
      <dgm:prSet presAssocID="{0C47C9AD-3BC3-4556-B5E9-FE055B56CEAD}" presName="connTx" presStyleLbl="parChTrans1D3" presStyleIdx="2" presStyleCnt="11"/>
      <dgm:spPr/>
      <dgm:t>
        <a:bodyPr/>
        <a:lstStyle/>
        <a:p>
          <a:endParaRPr lang="zh-CN" altLang="en-US"/>
        </a:p>
      </dgm:t>
    </dgm:pt>
    <dgm:pt modelId="{931B520C-8F22-4EE6-96AE-E39042D3FB53}" type="pres">
      <dgm:prSet presAssocID="{5D0E746D-1B9E-4815-86B0-8D2ECD1272A7}" presName="root2" presStyleCnt="0"/>
      <dgm:spPr/>
    </dgm:pt>
    <dgm:pt modelId="{B6466510-EA4D-4D3E-B868-7EB13400409C}" type="pres">
      <dgm:prSet presAssocID="{5D0E746D-1B9E-4815-86B0-8D2ECD1272A7}" presName="LevelTwoTextNode" presStyleLbl="node3" presStyleIdx="2" presStyleCnt="11" custScaleX="210861">
        <dgm:presLayoutVars>
          <dgm:chPref val="3"/>
        </dgm:presLayoutVars>
      </dgm:prSet>
      <dgm:spPr/>
      <dgm:t>
        <a:bodyPr/>
        <a:lstStyle/>
        <a:p>
          <a:endParaRPr lang="zh-CN" altLang="en-US"/>
        </a:p>
      </dgm:t>
    </dgm:pt>
    <dgm:pt modelId="{13B2DD2D-F913-474C-82B7-AD3123CE2269}" type="pres">
      <dgm:prSet presAssocID="{5D0E746D-1B9E-4815-86B0-8D2ECD1272A7}" presName="level3hierChild" presStyleCnt="0"/>
      <dgm:spPr/>
    </dgm:pt>
    <dgm:pt modelId="{97A24FB1-7EDA-4009-90EA-12CA49DB885C}" type="pres">
      <dgm:prSet presAssocID="{BFA33CE0-3472-4C01-9156-8578448B3189}" presName="conn2-1" presStyleLbl="parChTrans1D2" presStyleIdx="1" presStyleCnt="4"/>
      <dgm:spPr/>
      <dgm:t>
        <a:bodyPr/>
        <a:lstStyle/>
        <a:p>
          <a:endParaRPr lang="zh-CN" altLang="en-US"/>
        </a:p>
      </dgm:t>
    </dgm:pt>
    <dgm:pt modelId="{FF851A5A-44DB-4476-A942-29BD9057C0FA}" type="pres">
      <dgm:prSet presAssocID="{BFA33CE0-3472-4C01-9156-8578448B3189}" presName="connTx" presStyleLbl="parChTrans1D2" presStyleIdx="1" presStyleCnt="4"/>
      <dgm:spPr/>
      <dgm:t>
        <a:bodyPr/>
        <a:lstStyle/>
        <a:p>
          <a:endParaRPr lang="zh-CN" altLang="en-US"/>
        </a:p>
      </dgm:t>
    </dgm:pt>
    <dgm:pt modelId="{2DBE956B-9819-4A93-8575-8E6CDBB2B104}" type="pres">
      <dgm:prSet presAssocID="{F8B73BC1-D295-4E30-B351-54729DFE1304}" presName="root2" presStyleCnt="0"/>
      <dgm:spPr/>
    </dgm:pt>
    <dgm:pt modelId="{4D74032B-315F-4295-A36A-31D31E7D5695}" type="pres">
      <dgm:prSet presAssocID="{F8B73BC1-D295-4E30-B351-54729DFE1304}" presName="LevelTwoTextNode" presStyleLbl="node2" presStyleIdx="1" presStyleCnt="4">
        <dgm:presLayoutVars>
          <dgm:chPref val="3"/>
        </dgm:presLayoutVars>
      </dgm:prSet>
      <dgm:spPr/>
      <dgm:t>
        <a:bodyPr/>
        <a:lstStyle/>
        <a:p>
          <a:endParaRPr lang="zh-CN" altLang="en-US"/>
        </a:p>
      </dgm:t>
    </dgm:pt>
    <dgm:pt modelId="{D539AD9D-9BE7-4F3A-9751-BEEFCE3F303D}" type="pres">
      <dgm:prSet presAssocID="{F8B73BC1-D295-4E30-B351-54729DFE1304}" presName="level3hierChild" presStyleCnt="0"/>
      <dgm:spPr/>
    </dgm:pt>
    <dgm:pt modelId="{358AC9EF-8BF6-4940-8FCA-EF19F39E5351}" type="pres">
      <dgm:prSet presAssocID="{93507C02-4981-44C2-8226-D166A4B480CB}" presName="conn2-1" presStyleLbl="parChTrans1D3" presStyleIdx="3" presStyleCnt="11"/>
      <dgm:spPr/>
      <dgm:t>
        <a:bodyPr/>
        <a:lstStyle/>
        <a:p>
          <a:endParaRPr lang="zh-CN" altLang="en-US"/>
        </a:p>
      </dgm:t>
    </dgm:pt>
    <dgm:pt modelId="{AA0ECFB2-95A5-411D-A00E-5B67564F00A9}" type="pres">
      <dgm:prSet presAssocID="{93507C02-4981-44C2-8226-D166A4B480CB}" presName="connTx" presStyleLbl="parChTrans1D3" presStyleIdx="3" presStyleCnt="11"/>
      <dgm:spPr/>
      <dgm:t>
        <a:bodyPr/>
        <a:lstStyle/>
        <a:p>
          <a:endParaRPr lang="zh-CN" altLang="en-US"/>
        </a:p>
      </dgm:t>
    </dgm:pt>
    <dgm:pt modelId="{2AF6339A-6217-44C1-8272-2DC4814A95BE}" type="pres">
      <dgm:prSet presAssocID="{F1ED4584-A4EC-4D7E-B369-161C834AEEBC}" presName="root2" presStyleCnt="0"/>
      <dgm:spPr/>
    </dgm:pt>
    <dgm:pt modelId="{F6E8053B-468E-46BF-9D03-80C19A7710BA}" type="pres">
      <dgm:prSet presAssocID="{F1ED4584-A4EC-4D7E-B369-161C834AEEBC}" presName="LevelTwoTextNode" presStyleLbl="node3" presStyleIdx="3" presStyleCnt="11" custScaleX="211516">
        <dgm:presLayoutVars>
          <dgm:chPref val="3"/>
        </dgm:presLayoutVars>
      </dgm:prSet>
      <dgm:spPr/>
      <dgm:t>
        <a:bodyPr/>
        <a:lstStyle/>
        <a:p>
          <a:endParaRPr lang="zh-CN" altLang="en-US"/>
        </a:p>
      </dgm:t>
    </dgm:pt>
    <dgm:pt modelId="{532EB664-BE9A-43EA-A993-1A93D23DFA24}" type="pres">
      <dgm:prSet presAssocID="{F1ED4584-A4EC-4D7E-B369-161C834AEEBC}" presName="level3hierChild" presStyleCnt="0"/>
      <dgm:spPr/>
    </dgm:pt>
    <dgm:pt modelId="{7D0B6148-8927-4E43-A009-D484EE40D7F8}" type="pres">
      <dgm:prSet presAssocID="{C074DDAA-E4FC-4F5F-BCDC-49E0C37DEC45}" presName="conn2-1" presStyleLbl="parChTrans1D3" presStyleIdx="4" presStyleCnt="11"/>
      <dgm:spPr/>
      <dgm:t>
        <a:bodyPr/>
        <a:lstStyle/>
        <a:p>
          <a:endParaRPr lang="zh-CN" altLang="en-US"/>
        </a:p>
      </dgm:t>
    </dgm:pt>
    <dgm:pt modelId="{6A3BDA95-8CE5-442D-8CD5-B572BF356AF4}" type="pres">
      <dgm:prSet presAssocID="{C074DDAA-E4FC-4F5F-BCDC-49E0C37DEC45}" presName="connTx" presStyleLbl="parChTrans1D3" presStyleIdx="4" presStyleCnt="11"/>
      <dgm:spPr/>
      <dgm:t>
        <a:bodyPr/>
        <a:lstStyle/>
        <a:p>
          <a:endParaRPr lang="zh-CN" altLang="en-US"/>
        </a:p>
      </dgm:t>
    </dgm:pt>
    <dgm:pt modelId="{36835E96-00A4-4E58-BDF1-18D4153CF5D1}" type="pres">
      <dgm:prSet presAssocID="{E6306BAF-695C-4F9F-926E-B90F3B626239}" presName="root2" presStyleCnt="0"/>
      <dgm:spPr/>
    </dgm:pt>
    <dgm:pt modelId="{6301230F-D158-459F-A781-5258B1CFACEF}" type="pres">
      <dgm:prSet presAssocID="{E6306BAF-695C-4F9F-926E-B90F3B626239}" presName="LevelTwoTextNode" presStyleLbl="node3" presStyleIdx="4" presStyleCnt="11" custScaleX="210861">
        <dgm:presLayoutVars>
          <dgm:chPref val="3"/>
        </dgm:presLayoutVars>
      </dgm:prSet>
      <dgm:spPr/>
      <dgm:t>
        <a:bodyPr/>
        <a:lstStyle/>
        <a:p>
          <a:endParaRPr lang="zh-CN" altLang="en-US"/>
        </a:p>
      </dgm:t>
    </dgm:pt>
    <dgm:pt modelId="{4B960B36-E81C-48FA-977B-F6D68C16B96D}" type="pres">
      <dgm:prSet presAssocID="{E6306BAF-695C-4F9F-926E-B90F3B626239}" presName="level3hierChild" presStyleCnt="0"/>
      <dgm:spPr/>
    </dgm:pt>
    <dgm:pt modelId="{2CC9C3CB-9356-4C1F-9D67-8C4EA330A9A7}" type="pres">
      <dgm:prSet presAssocID="{D27B8CA6-64F5-498C-8B6E-7B0E52637B8D}" presName="conn2-1" presStyleLbl="parChTrans1D3" presStyleIdx="5" presStyleCnt="11"/>
      <dgm:spPr/>
      <dgm:t>
        <a:bodyPr/>
        <a:lstStyle/>
        <a:p>
          <a:endParaRPr lang="zh-CN" altLang="en-US"/>
        </a:p>
      </dgm:t>
    </dgm:pt>
    <dgm:pt modelId="{EA2C34EC-9913-4042-9993-CDC53925E4E2}" type="pres">
      <dgm:prSet presAssocID="{D27B8CA6-64F5-498C-8B6E-7B0E52637B8D}" presName="connTx" presStyleLbl="parChTrans1D3" presStyleIdx="5" presStyleCnt="11"/>
      <dgm:spPr/>
      <dgm:t>
        <a:bodyPr/>
        <a:lstStyle/>
        <a:p>
          <a:endParaRPr lang="zh-CN" altLang="en-US"/>
        </a:p>
      </dgm:t>
    </dgm:pt>
    <dgm:pt modelId="{9F675770-4220-4FF5-9CEB-1B5B1BFF60D9}" type="pres">
      <dgm:prSet presAssocID="{E52B3869-9F21-4D93-9D08-F33035FFA663}" presName="root2" presStyleCnt="0"/>
      <dgm:spPr/>
    </dgm:pt>
    <dgm:pt modelId="{E61C5131-3025-4DD8-8624-6F07FC3A98E5}" type="pres">
      <dgm:prSet presAssocID="{E52B3869-9F21-4D93-9D08-F33035FFA663}" presName="LevelTwoTextNode" presStyleLbl="node3" presStyleIdx="5" presStyleCnt="11" custScaleX="211535">
        <dgm:presLayoutVars>
          <dgm:chPref val="3"/>
        </dgm:presLayoutVars>
      </dgm:prSet>
      <dgm:spPr/>
      <dgm:t>
        <a:bodyPr/>
        <a:lstStyle/>
        <a:p>
          <a:endParaRPr lang="zh-CN" altLang="en-US"/>
        </a:p>
      </dgm:t>
    </dgm:pt>
    <dgm:pt modelId="{0800BC7F-E695-4F30-83C8-3438A303AC47}" type="pres">
      <dgm:prSet presAssocID="{E52B3869-9F21-4D93-9D08-F33035FFA663}" presName="level3hierChild" presStyleCnt="0"/>
      <dgm:spPr/>
    </dgm:pt>
    <dgm:pt modelId="{9B56AD51-B302-4D5C-B732-DD1819A4749C}" type="pres">
      <dgm:prSet presAssocID="{26382845-5A17-4D15-A675-98F71200662A}" presName="conn2-1" presStyleLbl="parChTrans1D2" presStyleIdx="2" presStyleCnt="4"/>
      <dgm:spPr/>
      <dgm:t>
        <a:bodyPr/>
        <a:lstStyle/>
        <a:p>
          <a:endParaRPr lang="zh-CN" altLang="en-US"/>
        </a:p>
      </dgm:t>
    </dgm:pt>
    <dgm:pt modelId="{646D208D-EFB4-47E0-9F22-FAA0C49C779F}" type="pres">
      <dgm:prSet presAssocID="{26382845-5A17-4D15-A675-98F71200662A}" presName="connTx" presStyleLbl="parChTrans1D2" presStyleIdx="2" presStyleCnt="4"/>
      <dgm:spPr/>
      <dgm:t>
        <a:bodyPr/>
        <a:lstStyle/>
        <a:p>
          <a:endParaRPr lang="zh-CN" altLang="en-US"/>
        </a:p>
      </dgm:t>
    </dgm:pt>
    <dgm:pt modelId="{9B334E30-4048-483E-9955-56C17F95C9AA}" type="pres">
      <dgm:prSet presAssocID="{7A3AC576-3B40-4A24-9724-3F9A7F4B013E}" presName="root2" presStyleCnt="0"/>
      <dgm:spPr/>
    </dgm:pt>
    <dgm:pt modelId="{E7D1C63D-97C5-4077-A3E3-25783545236C}" type="pres">
      <dgm:prSet presAssocID="{7A3AC576-3B40-4A24-9724-3F9A7F4B013E}" presName="LevelTwoTextNode" presStyleLbl="node2" presStyleIdx="2" presStyleCnt="4">
        <dgm:presLayoutVars>
          <dgm:chPref val="3"/>
        </dgm:presLayoutVars>
      </dgm:prSet>
      <dgm:spPr/>
      <dgm:t>
        <a:bodyPr/>
        <a:lstStyle/>
        <a:p>
          <a:endParaRPr lang="zh-CN" altLang="en-US"/>
        </a:p>
      </dgm:t>
    </dgm:pt>
    <dgm:pt modelId="{3DABFC44-B7F5-4066-BA5D-4A36E4C32756}" type="pres">
      <dgm:prSet presAssocID="{7A3AC576-3B40-4A24-9724-3F9A7F4B013E}" presName="level3hierChild" presStyleCnt="0"/>
      <dgm:spPr/>
    </dgm:pt>
    <dgm:pt modelId="{65CC5AAE-BCB4-453C-9524-66E7EC0BD7DC}" type="pres">
      <dgm:prSet presAssocID="{00613235-BD5A-4E23-87E9-286F04F96E09}" presName="conn2-1" presStyleLbl="parChTrans1D3" presStyleIdx="6" presStyleCnt="11"/>
      <dgm:spPr/>
      <dgm:t>
        <a:bodyPr/>
        <a:lstStyle/>
        <a:p>
          <a:endParaRPr lang="zh-CN" altLang="en-US"/>
        </a:p>
      </dgm:t>
    </dgm:pt>
    <dgm:pt modelId="{25BC17FF-CB54-4C97-9F62-18F8F17849C2}" type="pres">
      <dgm:prSet presAssocID="{00613235-BD5A-4E23-87E9-286F04F96E09}" presName="connTx" presStyleLbl="parChTrans1D3" presStyleIdx="6" presStyleCnt="11"/>
      <dgm:spPr/>
      <dgm:t>
        <a:bodyPr/>
        <a:lstStyle/>
        <a:p>
          <a:endParaRPr lang="zh-CN" altLang="en-US"/>
        </a:p>
      </dgm:t>
    </dgm:pt>
    <dgm:pt modelId="{292464A0-CB09-45AB-AEA1-47BF04F0BAED}" type="pres">
      <dgm:prSet presAssocID="{01EB1F82-2A3A-421F-8F47-AD45B0DFAB54}" presName="root2" presStyleCnt="0"/>
      <dgm:spPr/>
    </dgm:pt>
    <dgm:pt modelId="{0BB1C021-BDC4-4849-B0BF-E187F88C9E57}" type="pres">
      <dgm:prSet presAssocID="{01EB1F82-2A3A-421F-8F47-AD45B0DFAB54}" presName="LevelTwoTextNode" presStyleLbl="node3" presStyleIdx="6" presStyleCnt="11" custScaleX="211534">
        <dgm:presLayoutVars>
          <dgm:chPref val="3"/>
        </dgm:presLayoutVars>
      </dgm:prSet>
      <dgm:spPr/>
      <dgm:t>
        <a:bodyPr/>
        <a:lstStyle/>
        <a:p>
          <a:endParaRPr lang="zh-CN" altLang="en-US"/>
        </a:p>
      </dgm:t>
    </dgm:pt>
    <dgm:pt modelId="{F1E7B778-6C50-4A92-86FA-D8D11683802D}" type="pres">
      <dgm:prSet presAssocID="{01EB1F82-2A3A-421F-8F47-AD45B0DFAB54}" presName="level3hierChild" presStyleCnt="0"/>
      <dgm:spPr/>
    </dgm:pt>
    <dgm:pt modelId="{A8634772-7DA5-4882-A9BE-D251354D6535}" type="pres">
      <dgm:prSet presAssocID="{9AEE36F9-F331-4501-BF4A-F478DC8252B0}" presName="conn2-1" presStyleLbl="parChTrans1D3" presStyleIdx="7" presStyleCnt="11"/>
      <dgm:spPr/>
      <dgm:t>
        <a:bodyPr/>
        <a:lstStyle/>
        <a:p>
          <a:endParaRPr lang="zh-CN" altLang="en-US"/>
        </a:p>
      </dgm:t>
    </dgm:pt>
    <dgm:pt modelId="{0F8D76B8-C0ED-4BF5-935A-55B5ADB5478B}" type="pres">
      <dgm:prSet presAssocID="{9AEE36F9-F331-4501-BF4A-F478DC8252B0}" presName="connTx" presStyleLbl="parChTrans1D3" presStyleIdx="7" presStyleCnt="11"/>
      <dgm:spPr/>
      <dgm:t>
        <a:bodyPr/>
        <a:lstStyle/>
        <a:p>
          <a:endParaRPr lang="zh-CN" altLang="en-US"/>
        </a:p>
      </dgm:t>
    </dgm:pt>
    <dgm:pt modelId="{37DB300B-F1ED-4F6B-9736-858C11E2A965}" type="pres">
      <dgm:prSet presAssocID="{0756A5B4-E971-4D01-A09F-28EDF19BD3B8}" presName="root2" presStyleCnt="0"/>
      <dgm:spPr/>
    </dgm:pt>
    <dgm:pt modelId="{B5A3F709-2C71-461F-88D1-8FB0F7729380}" type="pres">
      <dgm:prSet presAssocID="{0756A5B4-E971-4D01-A09F-28EDF19BD3B8}" presName="LevelTwoTextNode" presStyleLbl="node3" presStyleIdx="7" presStyleCnt="11" custScaleX="211535">
        <dgm:presLayoutVars>
          <dgm:chPref val="3"/>
        </dgm:presLayoutVars>
      </dgm:prSet>
      <dgm:spPr/>
      <dgm:t>
        <a:bodyPr/>
        <a:lstStyle/>
        <a:p>
          <a:endParaRPr lang="zh-CN" altLang="en-US"/>
        </a:p>
      </dgm:t>
    </dgm:pt>
    <dgm:pt modelId="{23DC8639-C944-42CA-B3DB-4C2DA46676B2}" type="pres">
      <dgm:prSet presAssocID="{0756A5B4-E971-4D01-A09F-28EDF19BD3B8}" presName="level3hierChild" presStyleCnt="0"/>
      <dgm:spPr/>
    </dgm:pt>
    <dgm:pt modelId="{C2FB29A7-8C6A-4451-8249-66DFFD9AB445}" type="pres">
      <dgm:prSet presAssocID="{CDFD203E-03DA-45F9-B4DB-95AC45A39EAA}" presName="conn2-1" presStyleLbl="parChTrans1D3" presStyleIdx="8" presStyleCnt="11"/>
      <dgm:spPr/>
      <dgm:t>
        <a:bodyPr/>
        <a:lstStyle/>
        <a:p>
          <a:endParaRPr lang="zh-CN" altLang="en-US"/>
        </a:p>
      </dgm:t>
    </dgm:pt>
    <dgm:pt modelId="{B879F317-0304-4F7D-A47D-FE49A8065862}" type="pres">
      <dgm:prSet presAssocID="{CDFD203E-03DA-45F9-B4DB-95AC45A39EAA}" presName="connTx" presStyleLbl="parChTrans1D3" presStyleIdx="8" presStyleCnt="11"/>
      <dgm:spPr/>
      <dgm:t>
        <a:bodyPr/>
        <a:lstStyle/>
        <a:p>
          <a:endParaRPr lang="zh-CN" altLang="en-US"/>
        </a:p>
      </dgm:t>
    </dgm:pt>
    <dgm:pt modelId="{25E58356-B0E8-460D-9D72-16E3726F822D}" type="pres">
      <dgm:prSet presAssocID="{46AFAAB5-2417-4B86-AB84-6C29A314A6DB}" presName="root2" presStyleCnt="0"/>
      <dgm:spPr/>
    </dgm:pt>
    <dgm:pt modelId="{0D8C6372-3FE7-4AD2-8929-B346785B5CB3}" type="pres">
      <dgm:prSet presAssocID="{46AFAAB5-2417-4B86-AB84-6C29A314A6DB}" presName="LevelTwoTextNode" presStyleLbl="node3" presStyleIdx="8" presStyleCnt="11" custScaleX="211535">
        <dgm:presLayoutVars>
          <dgm:chPref val="3"/>
        </dgm:presLayoutVars>
      </dgm:prSet>
      <dgm:spPr/>
      <dgm:t>
        <a:bodyPr/>
        <a:lstStyle/>
        <a:p>
          <a:endParaRPr lang="zh-CN" altLang="en-US"/>
        </a:p>
      </dgm:t>
    </dgm:pt>
    <dgm:pt modelId="{4C6EE6A9-4895-4BB2-B0F1-9A563502D5FC}" type="pres">
      <dgm:prSet presAssocID="{46AFAAB5-2417-4B86-AB84-6C29A314A6DB}" presName="level3hierChild" presStyleCnt="0"/>
      <dgm:spPr/>
    </dgm:pt>
    <dgm:pt modelId="{0D97A7DA-A5AC-4EEC-95D8-43D0C07B5D32}" type="pres">
      <dgm:prSet presAssocID="{676F2A82-CFC6-41D7-9EC7-42652B293D28}" presName="conn2-1" presStyleLbl="parChTrans1D2" presStyleIdx="3" presStyleCnt="4"/>
      <dgm:spPr/>
      <dgm:t>
        <a:bodyPr/>
        <a:lstStyle/>
        <a:p>
          <a:endParaRPr lang="zh-CN" altLang="en-US"/>
        </a:p>
      </dgm:t>
    </dgm:pt>
    <dgm:pt modelId="{18288422-9A2E-4094-852D-15381C06A5CE}" type="pres">
      <dgm:prSet presAssocID="{676F2A82-CFC6-41D7-9EC7-42652B293D28}" presName="connTx" presStyleLbl="parChTrans1D2" presStyleIdx="3" presStyleCnt="4"/>
      <dgm:spPr/>
      <dgm:t>
        <a:bodyPr/>
        <a:lstStyle/>
        <a:p>
          <a:endParaRPr lang="zh-CN" altLang="en-US"/>
        </a:p>
      </dgm:t>
    </dgm:pt>
    <dgm:pt modelId="{82B43B92-B90F-43DF-8C97-9AEA2F847B06}" type="pres">
      <dgm:prSet presAssocID="{E55EA6D5-F65E-42B7-848B-408885DC36D0}" presName="root2" presStyleCnt="0"/>
      <dgm:spPr/>
    </dgm:pt>
    <dgm:pt modelId="{9ED6FC34-47AF-45D5-86F4-0469D553634B}" type="pres">
      <dgm:prSet presAssocID="{E55EA6D5-F65E-42B7-848B-408885DC36D0}" presName="LevelTwoTextNode" presStyleLbl="node2" presStyleIdx="3" presStyleCnt="4">
        <dgm:presLayoutVars>
          <dgm:chPref val="3"/>
        </dgm:presLayoutVars>
      </dgm:prSet>
      <dgm:spPr/>
      <dgm:t>
        <a:bodyPr/>
        <a:lstStyle/>
        <a:p>
          <a:endParaRPr lang="zh-CN" altLang="en-US"/>
        </a:p>
      </dgm:t>
    </dgm:pt>
    <dgm:pt modelId="{FD797939-6B91-4503-B81E-F1A7C53AF185}" type="pres">
      <dgm:prSet presAssocID="{E55EA6D5-F65E-42B7-848B-408885DC36D0}" presName="level3hierChild" presStyleCnt="0"/>
      <dgm:spPr/>
    </dgm:pt>
    <dgm:pt modelId="{96E8BC7E-CD1E-444E-8E5B-A78F05DF9133}" type="pres">
      <dgm:prSet presAssocID="{72903370-C893-4356-98F9-AE97A67A9318}" presName="conn2-1" presStyleLbl="parChTrans1D3" presStyleIdx="9" presStyleCnt="11"/>
      <dgm:spPr/>
      <dgm:t>
        <a:bodyPr/>
        <a:lstStyle/>
        <a:p>
          <a:endParaRPr lang="zh-CN" altLang="en-US"/>
        </a:p>
      </dgm:t>
    </dgm:pt>
    <dgm:pt modelId="{B19C41BE-DABE-4695-9921-F1AE65D71CD7}" type="pres">
      <dgm:prSet presAssocID="{72903370-C893-4356-98F9-AE97A67A9318}" presName="connTx" presStyleLbl="parChTrans1D3" presStyleIdx="9" presStyleCnt="11"/>
      <dgm:spPr/>
      <dgm:t>
        <a:bodyPr/>
        <a:lstStyle/>
        <a:p>
          <a:endParaRPr lang="zh-CN" altLang="en-US"/>
        </a:p>
      </dgm:t>
    </dgm:pt>
    <dgm:pt modelId="{8415CCE7-091E-451D-86C4-40B2E3B29F0F}" type="pres">
      <dgm:prSet presAssocID="{4A0FEF28-3484-401C-8E49-21553A49648C}" presName="root2" presStyleCnt="0"/>
      <dgm:spPr/>
    </dgm:pt>
    <dgm:pt modelId="{C2C9212A-2970-4AB9-B566-C4E1BBA3A68C}" type="pres">
      <dgm:prSet presAssocID="{4A0FEF28-3484-401C-8E49-21553A49648C}" presName="LevelTwoTextNode" presStyleLbl="node3" presStyleIdx="9" presStyleCnt="11" custScaleX="210207">
        <dgm:presLayoutVars>
          <dgm:chPref val="3"/>
        </dgm:presLayoutVars>
      </dgm:prSet>
      <dgm:spPr/>
      <dgm:t>
        <a:bodyPr/>
        <a:lstStyle/>
        <a:p>
          <a:endParaRPr lang="zh-CN" altLang="en-US"/>
        </a:p>
      </dgm:t>
    </dgm:pt>
    <dgm:pt modelId="{40C7F53D-2AFE-4B56-B2BE-1AD6C3FA7816}" type="pres">
      <dgm:prSet presAssocID="{4A0FEF28-3484-401C-8E49-21553A49648C}" presName="level3hierChild" presStyleCnt="0"/>
      <dgm:spPr/>
    </dgm:pt>
    <dgm:pt modelId="{4D56C287-64CF-4CE6-9D49-02CC30AC959B}" type="pres">
      <dgm:prSet presAssocID="{3F5B0584-CC80-4087-BD41-83EC426C4E79}" presName="conn2-1" presStyleLbl="parChTrans1D3" presStyleIdx="10" presStyleCnt="11"/>
      <dgm:spPr/>
      <dgm:t>
        <a:bodyPr/>
        <a:lstStyle/>
        <a:p>
          <a:endParaRPr lang="zh-CN" altLang="en-US"/>
        </a:p>
      </dgm:t>
    </dgm:pt>
    <dgm:pt modelId="{37835B28-CAAF-4E70-B454-5CBBD81EFBFA}" type="pres">
      <dgm:prSet presAssocID="{3F5B0584-CC80-4087-BD41-83EC426C4E79}" presName="connTx" presStyleLbl="parChTrans1D3" presStyleIdx="10" presStyleCnt="11"/>
      <dgm:spPr/>
      <dgm:t>
        <a:bodyPr/>
        <a:lstStyle/>
        <a:p>
          <a:endParaRPr lang="zh-CN" altLang="en-US"/>
        </a:p>
      </dgm:t>
    </dgm:pt>
    <dgm:pt modelId="{64FD474F-F4E6-4BDA-A092-50098ADEFC80}" type="pres">
      <dgm:prSet presAssocID="{49B7AF85-D45C-4998-AF2D-F2BF28B9B881}" presName="root2" presStyleCnt="0"/>
      <dgm:spPr/>
    </dgm:pt>
    <dgm:pt modelId="{88A2DE9B-4601-418B-8C21-8FE7B09B7B7A}" type="pres">
      <dgm:prSet presAssocID="{49B7AF85-D45C-4998-AF2D-F2BF28B9B881}" presName="LevelTwoTextNode" presStyleLbl="node3" presStyleIdx="10" presStyleCnt="11" custScaleX="211535">
        <dgm:presLayoutVars>
          <dgm:chPref val="3"/>
        </dgm:presLayoutVars>
      </dgm:prSet>
      <dgm:spPr/>
      <dgm:t>
        <a:bodyPr/>
        <a:lstStyle/>
        <a:p>
          <a:endParaRPr lang="zh-CN" altLang="en-US"/>
        </a:p>
      </dgm:t>
    </dgm:pt>
    <dgm:pt modelId="{35530155-C9EE-467B-81D5-AFAF5CEAF889}" type="pres">
      <dgm:prSet presAssocID="{49B7AF85-D45C-4998-AF2D-F2BF28B9B881}" presName="level3hierChild" presStyleCnt="0"/>
      <dgm:spPr/>
    </dgm:pt>
  </dgm:ptLst>
  <dgm:cxnLst>
    <dgm:cxn modelId="{A54B6354-39B2-4C15-AA4E-C35DDA3A4B75}" type="presOf" srcId="{72903370-C893-4356-98F9-AE97A67A9318}" destId="{B19C41BE-DABE-4695-9921-F1AE65D71CD7}" srcOrd="1" destOrd="0" presId="urn:microsoft.com/office/officeart/2005/8/layout/hierarchy2"/>
    <dgm:cxn modelId="{DFCA7042-BFFF-4698-8BE3-62B7B8E2DCD6}" type="presOf" srcId="{C074DDAA-E4FC-4F5F-BCDC-49E0C37DEC45}" destId="{7D0B6148-8927-4E43-A009-D484EE40D7F8}" srcOrd="0" destOrd="0" presId="urn:microsoft.com/office/officeart/2005/8/layout/hierarchy2"/>
    <dgm:cxn modelId="{C979B9CD-6A52-4531-807C-5BA5829C6A93}" type="presOf" srcId="{7A3AC576-3B40-4A24-9724-3F9A7F4B013E}" destId="{E7D1C63D-97C5-4077-A3E3-25783545236C}" srcOrd="0" destOrd="0" presId="urn:microsoft.com/office/officeart/2005/8/layout/hierarchy2"/>
    <dgm:cxn modelId="{1FFE6F2B-A7EB-44B9-BD19-844AF28C5D9C}" type="presOf" srcId="{7C51BA91-43E6-41BB-9B57-A1B36166B22B}" destId="{2FA056BD-DE0A-447A-BABF-9975CDF603E4}" srcOrd="0" destOrd="0" presId="urn:microsoft.com/office/officeart/2005/8/layout/hierarchy2"/>
    <dgm:cxn modelId="{DFDC03FB-F003-4799-B629-F546F3F77608}" srcId="{B082E5CD-3157-4117-9B5D-5967E948B12A}" destId="{F8B73BC1-D295-4E30-B351-54729DFE1304}" srcOrd="1" destOrd="0" parTransId="{BFA33CE0-3472-4C01-9156-8578448B3189}" sibTransId="{D252A7D1-0D6D-45A1-B8CD-8A8D8D260A83}"/>
    <dgm:cxn modelId="{8A54F583-6772-4E40-9DF9-A63C3CBFC14A}" type="presOf" srcId="{00613235-BD5A-4E23-87E9-286F04F96E09}" destId="{65CC5AAE-BCB4-453C-9524-66E7EC0BD7DC}" srcOrd="0" destOrd="0" presId="urn:microsoft.com/office/officeart/2005/8/layout/hierarchy2"/>
    <dgm:cxn modelId="{93E0335A-09C8-4CFF-87CB-7CC0713CA5EE}" srcId="{C4C66DBA-FF19-4C18-A855-99FB9B5F84FC}" destId="{B082E5CD-3157-4117-9B5D-5967E948B12A}" srcOrd="0" destOrd="0" parTransId="{C2B62D40-071C-44B3-9E1A-81E6CEBC117F}" sibTransId="{17355202-05C7-44CA-BBEA-B260592A291F}"/>
    <dgm:cxn modelId="{162E3A6F-E47E-4B0C-8781-10507D22AFD8}" type="presOf" srcId="{F6A3383C-E788-4C10-88C8-77DF1DBE72A5}" destId="{FA7C5414-989F-4CB1-90B3-A3917F2C18F8}" srcOrd="0" destOrd="0" presId="urn:microsoft.com/office/officeart/2005/8/layout/hierarchy2"/>
    <dgm:cxn modelId="{E8066364-67C4-4A4F-8327-D6BE2E69C819}" type="presOf" srcId="{9AEE36F9-F331-4501-BF4A-F478DC8252B0}" destId="{0F8D76B8-C0ED-4BF5-935A-55B5ADB5478B}" srcOrd="1" destOrd="0" presId="urn:microsoft.com/office/officeart/2005/8/layout/hierarchy2"/>
    <dgm:cxn modelId="{CF5B14B9-E3E0-4D0F-8E54-4FF4A947C925}" type="presOf" srcId="{E52B3869-9F21-4D93-9D08-F33035FFA663}" destId="{E61C5131-3025-4DD8-8624-6F07FC3A98E5}" srcOrd="0" destOrd="0" presId="urn:microsoft.com/office/officeart/2005/8/layout/hierarchy2"/>
    <dgm:cxn modelId="{6FC7D703-BBFB-4628-A2AB-2DEEE979A3C4}" type="presOf" srcId="{B082E5CD-3157-4117-9B5D-5967E948B12A}" destId="{69BBE7DA-F146-40E9-B07C-E8FB015A8516}" srcOrd="0" destOrd="0" presId="urn:microsoft.com/office/officeart/2005/8/layout/hierarchy2"/>
    <dgm:cxn modelId="{E60E25A6-2CFE-48D6-B451-6E7D1D9F67BE}" type="presOf" srcId="{4A0FEF28-3484-401C-8E49-21553A49648C}" destId="{C2C9212A-2970-4AB9-B566-C4E1BBA3A68C}" srcOrd="0" destOrd="0" presId="urn:microsoft.com/office/officeart/2005/8/layout/hierarchy2"/>
    <dgm:cxn modelId="{98BD9ED0-4B3F-4F5C-AA5A-FC7683817602}" type="presOf" srcId="{46AFAAB5-2417-4B86-AB84-6C29A314A6DB}" destId="{0D8C6372-3FE7-4AD2-8929-B346785B5CB3}" srcOrd="0" destOrd="0" presId="urn:microsoft.com/office/officeart/2005/8/layout/hierarchy2"/>
    <dgm:cxn modelId="{F999D42B-62ED-401F-B1A5-E55D8D91A3C8}" type="presOf" srcId="{9AEE36F9-F331-4501-BF4A-F478DC8252B0}" destId="{A8634772-7DA5-4882-A9BE-D251354D6535}" srcOrd="0" destOrd="0" presId="urn:microsoft.com/office/officeart/2005/8/layout/hierarchy2"/>
    <dgm:cxn modelId="{63ED83C0-0FFD-49B3-92B2-89DBFDF3FCFD}" srcId="{7A3AC576-3B40-4A24-9724-3F9A7F4B013E}" destId="{46AFAAB5-2417-4B86-AB84-6C29A314A6DB}" srcOrd="2" destOrd="0" parTransId="{CDFD203E-03DA-45F9-B4DB-95AC45A39EAA}" sibTransId="{C88D3E36-4468-4048-B745-04C62A2736B3}"/>
    <dgm:cxn modelId="{97615F6D-44E7-482F-B663-3470FC2C1C1E}" type="presOf" srcId="{BFA33CE0-3472-4C01-9156-8578448B3189}" destId="{FF851A5A-44DB-4476-A942-29BD9057C0FA}" srcOrd="1" destOrd="0" presId="urn:microsoft.com/office/officeart/2005/8/layout/hierarchy2"/>
    <dgm:cxn modelId="{2038D6CB-7459-4EA0-8535-62EEFA645618}" type="presOf" srcId="{00613235-BD5A-4E23-87E9-286F04F96E09}" destId="{25BC17FF-CB54-4C97-9F62-18F8F17849C2}" srcOrd="1" destOrd="0" presId="urn:microsoft.com/office/officeart/2005/8/layout/hierarchy2"/>
    <dgm:cxn modelId="{D579AF85-93A2-4C57-A070-AD77277CA93B}" type="presOf" srcId="{BFA33CE0-3472-4C01-9156-8578448B3189}" destId="{97A24FB1-7EDA-4009-90EA-12CA49DB885C}" srcOrd="0" destOrd="0" presId="urn:microsoft.com/office/officeart/2005/8/layout/hierarchy2"/>
    <dgm:cxn modelId="{8ECE14B8-89EF-4E43-9724-CDC1701E6E81}" type="presOf" srcId="{5D0E746D-1B9E-4815-86B0-8D2ECD1272A7}" destId="{B6466510-EA4D-4D3E-B868-7EB13400409C}" srcOrd="0" destOrd="0" presId="urn:microsoft.com/office/officeart/2005/8/layout/hierarchy2"/>
    <dgm:cxn modelId="{D835BBA8-8013-4F8A-BE74-045FD71154F2}" srcId="{B28FAE77-EAD0-4785-94B2-21461337528E}" destId="{8B4B4B3B-7BF5-44EF-8592-E55563B75482}" srcOrd="1" destOrd="0" parTransId="{F635133D-3478-47EB-A49A-C78DFB51E7BA}" sibTransId="{4A34E499-CDD1-4CA0-9E95-191816751646}"/>
    <dgm:cxn modelId="{F8FF6A31-33F1-458F-9AD1-B9C93DDCA1DF}" srcId="{B082E5CD-3157-4117-9B5D-5967E948B12A}" destId="{B28FAE77-EAD0-4785-94B2-21461337528E}" srcOrd="0" destOrd="0" parTransId="{6F98202B-A5CC-48B9-A15E-CC117818CFE4}" sibTransId="{661EBF19-DCD2-4E5C-B890-51CBED6679B0}"/>
    <dgm:cxn modelId="{6222F86F-93DC-4CEE-A79A-C44BBC1948A6}" type="presOf" srcId="{CDFD203E-03DA-45F9-B4DB-95AC45A39EAA}" destId="{C2FB29A7-8C6A-4451-8249-66DFFD9AB445}" srcOrd="0" destOrd="0" presId="urn:microsoft.com/office/officeart/2005/8/layout/hierarchy2"/>
    <dgm:cxn modelId="{B2D6D337-DBA8-490D-ACA4-8E66DDB148F4}" type="presOf" srcId="{0C47C9AD-3BC3-4556-B5E9-FE055B56CEAD}" destId="{A47747BE-DEBB-441F-9801-13D6FDB9A8C8}" srcOrd="0" destOrd="0" presId="urn:microsoft.com/office/officeart/2005/8/layout/hierarchy2"/>
    <dgm:cxn modelId="{7CD92B14-F989-4FE1-ACCD-C1956AFA8A3C}" srcId="{B28FAE77-EAD0-4785-94B2-21461337528E}" destId="{F6A3383C-E788-4C10-88C8-77DF1DBE72A5}" srcOrd="0" destOrd="0" parTransId="{7C51BA91-43E6-41BB-9B57-A1B36166B22B}" sibTransId="{5317049D-75CD-4FA1-B120-4A03443B5927}"/>
    <dgm:cxn modelId="{66180669-00D3-4451-BAD8-6B1C8CC326A2}" srcId="{7A3AC576-3B40-4A24-9724-3F9A7F4B013E}" destId="{01EB1F82-2A3A-421F-8F47-AD45B0DFAB54}" srcOrd="0" destOrd="0" parTransId="{00613235-BD5A-4E23-87E9-286F04F96E09}" sibTransId="{0D783704-438B-4E75-8042-BD2BD8F271EC}"/>
    <dgm:cxn modelId="{BD973BC9-A114-46F5-B3AD-1C189F88B1AA}" srcId="{E55EA6D5-F65E-42B7-848B-408885DC36D0}" destId="{49B7AF85-D45C-4998-AF2D-F2BF28B9B881}" srcOrd="1" destOrd="0" parTransId="{3F5B0584-CC80-4087-BD41-83EC426C4E79}" sibTransId="{4D5C434C-38BF-4245-9B1E-7CE8C87814F5}"/>
    <dgm:cxn modelId="{6F54E2B3-520B-4EAA-8053-44BB3B59652A}" type="presOf" srcId="{0C47C9AD-3BC3-4556-B5E9-FE055B56CEAD}" destId="{995AF68E-3668-4773-A13D-8FB4C3099CE9}" srcOrd="1" destOrd="0" presId="urn:microsoft.com/office/officeart/2005/8/layout/hierarchy2"/>
    <dgm:cxn modelId="{D9DB587E-5E1C-4842-89A5-575AB22DEED9}" type="presOf" srcId="{0756A5B4-E971-4D01-A09F-28EDF19BD3B8}" destId="{B5A3F709-2C71-461F-88D1-8FB0F7729380}" srcOrd="0" destOrd="0" presId="urn:microsoft.com/office/officeart/2005/8/layout/hierarchy2"/>
    <dgm:cxn modelId="{D97C8E81-358C-4923-965A-F02C25AFF621}" type="presOf" srcId="{93507C02-4981-44C2-8226-D166A4B480CB}" destId="{358AC9EF-8BF6-4940-8FCA-EF19F39E5351}" srcOrd="0" destOrd="0" presId="urn:microsoft.com/office/officeart/2005/8/layout/hierarchy2"/>
    <dgm:cxn modelId="{C12EE961-65DD-493C-A7AA-A89D1A3680D6}" type="presOf" srcId="{93507C02-4981-44C2-8226-D166A4B480CB}" destId="{AA0ECFB2-95A5-411D-A00E-5B67564F00A9}" srcOrd="1" destOrd="0" presId="urn:microsoft.com/office/officeart/2005/8/layout/hierarchy2"/>
    <dgm:cxn modelId="{35DB5152-3AC7-4C53-A45F-03D5CC878DF3}" type="presOf" srcId="{D27B8CA6-64F5-498C-8B6E-7B0E52637B8D}" destId="{2CC9C3CB-9356-4C1F-9D67-8C4EA330A9A7}" srcOrd="0" destOrd="0" presId="urn:microsoft.com/office/officeart/2005/8/layout/hierarchy2"/>
    <dgm:cxn modelId="{F6FE6BDE-8D77-4223-ABE3-B3984A0A6D4C}" type="presOf" srcId="{C4C66DBA-FF19-4C18-A855-99FB9B5F84FC}" destId="{E94B78CF-E6BA-47FF-B2FE-E7F2828CE4D9}" srcOrd="0" destOrd="0" presId="urn:microsoft.com/office/officeart/2005/8/layout/hierarchy2"/>
    <dgm:cxn modelId="{B04E240A-3B3B-4782-9AB5-4E460906B694}" type="presOf" srcId="{8B4B4B3B-7BF5-44EF-8592-E55563B75482}" destId="{F2CE9B70-0A9A-401C-A539-FA72ABFD2BE1}" srcOrd="0" destOrd="0" presId="urn:microsoft.com/office/officeart/2005/8/layout/hierarchy2"/>
    <dgm:cxn modelId="{4409DA6B-231D-48EE-B00F-740A56C1D0C5}" type="presOf" srcId="{72903370-C893-4356-98F9-AE97A67A9318}" destId="{96E8BC7E-CD1E-444E-8E5B-A78F05DF9133}" srcOrd="0" destOrd="0" presId="urn:microsoft.com/office/officeart/2005/8/layout/hierarchy2"/>
    <dgm:cxn modelId="{F21831E9-76C3-4570-8871-D737A15C5863}" srcId="{E55EA6D5-F65E-42B7-848B-408885DC36D0}" destId="{4A0FEF28-3484-401C-8E49-21553A49648C}" srcOrd="0" destOrd="0" parTransId="{72903370-C893-4356-98F9-AE97A67A9318}" sibTransId="{93DF8DE0-0B32-473D-86C4-E974C52EF70E}"/>
    <dgm:cxn modelId="{FAC2B507-18A1-42C9-B642-17D8B63C1180}" type="presOf" srcId="{F8B73BC1-D295-4E30-B351-54729DFE1304}" destId="{4D74032B-315F-4295-A36A-31D31E7D5695}" srcOrd="0" destOrd="0" presId="urn:microsoft.com/office/officeart/2005/8/layout/hierarchy2"/>
    <dgm:cxn modelId="{125350C0-EA08-4F45-95E6-C4FE5E29A3EE}" type="presOf" srcId="{6F98202B-A5CC-48B9-A15E-CC117818CFE4}" destId="{A1F32907-D564-4469-BC21-9FB2B73D641A}" srcOrd="1" destOrd="0" presId="urn:microsoft.com/office/officeart/2005/8/layout/hierarchy2"/>
    <dgm:cxn modelId="{C509438B-3B26-469B-9EC7-CB17EB3C560D}" type="presOf" srcId="{E6306BAF-695C-4F9F-926E-B90F3B626239}" destId="{6301230F-D158-459F-A781-5258B1CFACEF}" srcOrd="0" destOrd="0" presId="urn:microsoft.com/office/officeart/2005/8/layout/hierarchy2"/>
    <dgm:cxn modelId="{A399BB59-C9EB-467C-ADCE-91824178E77A}" type="presOf" srcId="{F1ED4584-A4EC-4D7E-B369-161C834AEEBC}" destId="{F6E8053B-468E-46BF-9D03-80C19A7710BA}" srcOrd="0" destOrd="0" presId="urn:microsoft.com/office/officeart/2005/8/layout/hierarchy2"/>
    <dgm:cxn modelId="{4DB621D5-1B82-406A-95F5-6238790AB8CA}" type="presOf" srcId="{B28FAE77-EAD0-4785-94B2-21461337528E}" destId="{897A28EA-3E10-4351-B0F9-A1D56F0E1769}" srcOrd="0" destOrd="0" presId="urn:microsoft.com/office/officeart/2005/8/layout/hierarchy2"/>
    <dgm:cxn modelId="{EB920D4F-D37D-44DB-8A90-059ACBBB0BE2}" srcId="{F8B73BC1-D295-4E30-B351-54729DFE1304}" destId="{E52B3869-9F21-4D93-9D08-F33035FFA663}" srcOrd="2" destOrd="0" parTransId="{D27B8CA6-64F5-498C-8B6E-7B0E52637B8D}" sibTransId="{5DA8026D-873C-4A48-87DA-9FFCB5A4FFFC}"/>
    <dgm:cxn modelId="{4C17FB4A-E4C2-495F-9B25-9635F13F2A2E}" srcId="{7A3AC576-3B40-4A24-9724-3F9A7F4B013E}" destId="{0756A5B4-E971-4D01-A09F-28EDF19BD3B8}" srcOrd="1" destOrd="0" parTransId="{9AEE36F9-F331-4501-BF4A-F478DC8252B0}" sibTransId="{0728CEFB-DE42-4BA7-84ED-059CE3CD849F}"/>
    <dgm:cxn modelId="{457C3149-6876-413D-8733-DA43F9BE5D3A}" type="presOf" srcId="{E55EA6D5-F65E-42B7-848B-408885DC36D0}" destId="{9ED6FC34-47AF-45D5-86F4-0469D553634B}" srcOrd="0" destOrd="0" presId="urn:microsoft.com/office/officeart/2005/8/layout/hierarchy2"/>
    <dgm:cxn modelId="{8C5A68AE-0E5E-4978-9269-01D36AD49F5E}" srcId="{F8B73BC1-D295-4E30-B351-54729DFE1304}" destId="{E6306BAF-695C-4F9F-926E-B90F3B626239}" srcOrd="1" destOrd="0" parTransId="{C074DDAA-E4FC-4F5F-BCDC-49E0C37DEC45}" sibTransId="{34995A30-AE75-4A3D-B7CF-2B4B6046533C}"/>
    <dgm:cxn modelId="{1AE6A09D-CB9C-4BC6-B472-25ABCD25905C}" type="presOf" srcId="{F635133D-3478-47EB-A49A-C78DFB51E7BA}" destId="{E1C468F4-AAB6-48C7-A849-0D49A184B618}" srcOrd="1" destOrd="0" presId="urn:microsoft.com/office/officeart/2005/8/layout/hierarchy2"/>
    <dgm:cxn modelId="{F9CB6FCB-18E7-429B-A91A-387621CC3381}" type="presOf" srcId="{3F5B0584-CC80-4087-BD41-83EC426C4E79}" destId="{4D56C287-64CF-4CE6-9D49-02CC30AC959B}" srcOrd="0" destOrd="0" presId="urn:microsoft.com/office/officeart/2005/8/layout/hierarchy2"/>
    <dgm:cxn modelId="{AA67987A-C791-4FBB-94FE-3C81CB9F93F3}" srcId="{B28FAE77-EAD0-4785-94B2-21461337528E}" destId="{5D0E746D-1B9E-4815-86B0-8D2ECD1272A7}" srcOrd="2" destOrd="0" parTransId="{0C47C9AD-3BC3-4556-B5E9-FE055B56CEAD}" sibTransId="{7872F618-6758-4A73-986E-832318D4957F}"/>
    <dgm:cxn modelId="{00442BA8-8CAB-442B-BC40-74AAB17DF120}" type="presOf" srcId="{3F5B0584-CC80-4087-BD41-83EC426C4E79}" destId="{37835B28-CAAF-4E70-B454-5CBBD81EFBFA}" srcOrd="1" destOrd="0" presId="urn:microsoft.com/office/officeart/2005/8/layout/hierarchy2"/>
    <dgm:cxn modelId="{23C11EB3-F0D0-45D0-AC83-2255D1CC51BB}" srcId="{B082E5CD-3157-4117-9B5D-5967E948B12A}" destId="{7A3AC576-3B40-4A24-9724-3F9A7F4B013E}" srcOrd="2" destOrd="0" parTransId="{26382845-5A17-4D15-A675-98F71200662A}" sibTransId="{18756681-7C7D-4110-B010-C33103707D85}"/>
    <dgm:cxn modelId="{39246D17-E40A-40B3-BBF7-29580D352151}" type="presOf" srcId="{6F98202B-A5CC-48B9-A15E-CC117818CFE4}" destId="{62F36B7F-2A2D-4BEC-8D10-89CABADBAB2B}" srcOrd="0" destOrd="0" presId="urn:microsoft.com/office/officeart/2005/8/layout/hierarchy2"/>
    <dgm:cxn modelId="{BF780624-9BE2-42AD-A455-471B35F99124}" srcId="{B082E5CD-3157-4117-9B5D-5967E948B12A}" destId="{E55EA6D5-F65E-42B7-848B-408885DC36D0}" srcOrd="3" destOrd="0" parTransId="{676F2A82-CFC6-41D7-9EC7-42652B293D28}" sibTransId="{354052D6-1FB7-4638-9793-A88582600CB7}"/>
    <dgm:cxn modelId="{53E9CCFC-BA4C-432B-87F9-3B5D98133E45}" type="presOf" srcId="{26382845-5A17-4D15-A675-98F71200662A}" destId="{646D208D-EFB4-47E0-9F22-FAA0C49C779F}" srcOrd="1" destOrd="0" presId="urn:microsoft.com/office/officeart/2005/8/layout/hierarchy2"/>
    <dgm:cxn modelId="{B4D5FA11-6CBF-476C-B8D1-08C90A7AEE57}" type="presOf" srcId="{D27B8CA6-64F5-498C-8B6E-7B0E52637B8D}" destId="{EA2C34EC-9913-4042-9993-CDC53925E4E2}" srcOrd="1" destOrd="0" presId="urn:microsoft.com/office/officeart/2005/8/layout/hierarchy2"/>
    <dgm:cxn modelId="{ACE24528-BD18-4CC4-9E1A-47F0D7BB0C8F}" type="presOf" srcId="{676F2A82-CFC6-41D7-9EC7-42652B293D28}" destId="{18288422-9A2E-4094-852D-15381C06A5CE}" srcOrd="1" destOrd="0" presId="urn:microsoft.com/office/officeart/2005/8/layout/hierarchy2"/>
    <dgm:cxn modelId="{E8B77D68-B3C7-40C8-AF45-33568FFA2828}" type="presOf" srcId="{26382845-5A17-4D15-A675-98F71200662A}" destId="{9B56AD51-B302-4D5C-B732-DD1819A4749C}" srcOrd="0" destOrd="0" presId="urn:microsoft.com/office/officeart/2005/8/layout/hierarchy2"/>
    <dgm:cxn modelId="{491DF073-5F11-4B06-A0B8-7F10C8D9D794}" srcId="{F8B73BC1-D295-4E30-B351-54729DFE1304}" destId="{F1ED4584-A4EC-4D7E-B369-161C834AEEBC}" srcOrd="0" destOrd="0" parTransId="{93507C02-4981-44C2-8226-D166A4B480CB}" sibTransId="{66782CCD-1C67-4753-817A-E700CA0C1624}"/>
    <dgm:cxn modelId="{983AFEC6-E4D4-472B-AC3A-1A49B5F4CA93}" type="presOf" srcId="{F635133D-3478-47EB-A49A-C78DFB51E7BA}" destId="{D8E9D30A-0231-4DF5-B95C-577D65635C18}" srcOrd="0" destOrd="0" presId="urn:microsoft.com/office/officeart/2005/8/layout/hierarchy2"/>
    <dgm:cxn modelId="{2F1D6C3D-EF96-475B-B482-E089FE5B917F}" type="presOf" srcId="{C074DDAA-E4FC-4F5F-BCDC-49E0C37DEC45}" destId="{6A3BDA95-8CE5-442D-8CD5-B572BF356AF4}" srcOrd="1" destOrd="0" presId="urn:microsoft.com/office/officeart/2005/8/layout/hierarchy2"/>
    <dgm:cxn modelId="{2A5C9898-1F72-49FA-85CC-36E64F618026}" type="presOf" srcId="{01EB1F82-2A3A-421F-8F47-AD45B0DFAB54}" destId="{0BB1C021-BDC4-4849-B0BF-E187F88C9E57}" srcOrd="0" destOrd="0" presId="urn:microsoft.com/office/officeart/2005/8/layout/hierarchy2"/>
    <dgm:cxn modelId="{D08B2743-FCC2-421D-87A8-A59A76D118DF}" type="presOf" srcId="{676F2A82-CFC6-41D7-9EC7-42652B293D28}" destId="{0D97A7DA-A5AC-4EEC-95D8-43D0C07B5D32}" srcOrd="0" destOrd="0" presId="urn:microsoft.com/office/officeart/2005/8/layout/hierarchy2"/>
    <dgm:cxn modelId="{11461611-A2CC-4D1F-8DC8-5B84158D9A3B}" type="presOf" srcId="{CDFD203E-03DA-45F9-B4DB-95AC45A39EAA}" destId="{B879F317-0304-4F7D-A47D-FE49A8065862}" srcOrd="1" destOrd="0" presId="urn:microsoft.com/office/officeart/2005/8/layout/hierarchy2"/>
    <dgm:cxn modelId="{D5065A9C-2661-4ED4-B31D-DC5C8A2135A5}" type="presOf" srcId="{7C51BA91-43E6-41BB-9B57-A1B36166B22B}" destId="{B20C0EA0-F88C-4766-BB9F-0F6BE132871F}" srcOrd="1" destOrd="0" presId="urn:microsoft.com/office/officeart/2005/8/layout/hierarchy2"/>
    <dgm:cxn modelId="{F3B16094-1A46-4764-BDE4-633F9EF63D19}" type="presOf" srcId="{49B7AF85-D45C-4998-AF2D-F2BF28B9B881}" destId="{88A2DE9B-4601-418B-8C21-8FE7B09B7B7A}" srcOrd="0" destOrd="0" presId="urn:microsoft.com/office/officeart/2005/8/layout/hierarchy2"/>
    <dgm:cxn modelId="{83FA05CB-5969-49EC-A461-34746CE49E15}" type="presParOf" srcId="{E94B78CF-E6BA-47FF-B2FE-E7F2828CE4D9}" destId="{3F5759F3-C9F5-4A33-8A38-0A7E05C06441}" srcOrd="0" destOrd="0" presId="urn:microsoft.com/office/officeart/2005/8/layout/hierarchy2"/>
    <dgm:cxn modelId="{78089738-7848-49A6-83DE-B4C8BFBC4D1A}" type="presParOf" srcId="{3F5759F3-C9F5-4A33-8A38-0A7E05C06441}" destId="{69BBE7DA-F146-40E9-B07C-E8FB015A8516}" srcOrd="0" destOrd="0" presId="urn:microsoft.com/office/officeart/2005/8/layout/hierarchy2"/>
    <dgm:cxn modelId="{7EF0CB1E-51D4-4FCA-B06B-1A3B39FB3A5C}" type="presParOf" srcId="{3F5759F3-C9F5-4A33-8A38-0A7E05C06441}" destId="{9AAA2761-E81E-4F5D-84E7-789729234AE6}" srcOrd="1" destOrd="0" presId="urn:microsoft.com/office/officeart/2005/8/layout/hierarchy2"/>
    <dgm:cxn modelId="{60A37F07-A201-4860-89DF-570F80EEF4FB}" type="presParOf" srcId="{9AAA2761-E81E-4F5D-84E7-789729234AE6}" destId="{62F36B7F-2A2D-4BEC-8D10-89CABADBAB2B}" srcOrd="0" destOrd="0" presId="urn:microsoft.com/office/officeart/2005/8/layout/hierarchy2"/>
    <dgm:cxn modelId="{08FD808E-80A5-4B44-8C9D-D71E644688E7}" type="presParOf" srcId="{62F36B7F-2A2D-4BEC-8D10-89CABADBAB2B}" destId="{A1F32907-D564-4469-BC21-9FB2B73D641A}" srcOrd="0" destOrd="0" presId="urn:microsoft.com/office/officeart/2005/8/layout/hierarchy2"/>
    <dgm:cxn modelId="{5AC475A3-B564-4CC8-8133-F03E0E4B461F}" type="presParOf" srcId="{9AAA2761-E81E-4F5D-84E7-789729234AE6}" destId="{08248637-579D-41FF-9115-0BADA0DC665B}" srcOrd="1" destOrd="0" presId="urn:microsoft.com/office/officeart/2005/8/layout/hierarchy2"/>
    <dgm:cxn modelId="{16445BC9-2E24-4AF7-B41C-F35258F89F9D}" type="presParOf" srcId="{08248637-579D-41FF-9115-0BADA0DC665B}" destId="{897A28EA-3E10-4351-B0F9-A1D56F0E1769}" srcOrd="0" destOrd="0" presId="urn:microsoft.com/office/officeart/2005/8/layout/hierarchy2"/>
    <dgm:cxn modelId="{3A739778-C44D-4BCD-A4F7-23F28C2BA3DC}" type="presParOf" srcId="{08248637-579D-41FF-9115-0BADA0DC665B}" destId="{E47CCD35-4E6A-441E-A2A7-2A7F15B01CCC}" srcOrd="1" destOrd="0" presId="urn:microsoft.com/office/officeart/2005/8/layout/hierarchy2"/>
    <dgm:cxn modelId="{7722FF93-396F-42D7-9315-34861D3E7A73}" type="presParOf" srcId="{E47CCD35-4E6A-441E-A2A7-2A7F15B01CCC}" destId="{2FA056BD-DE0A-447A-BABF-9975CDF603E4}" srcOrd="0" destOrd="0" presId="urn:microsoft.com/office/officeart/2005/8/layout/hierarchy2"/>
    <dgm:cxn modelId="{F68303D2-9B86-484E-9C6C-655B2EA50767}" type="presParOf" srcId="{2FA056BD-DE0A-447A-BABF-9975CDF603E4}" destId="{B20C0EA0-F88C-4766-BB9F-0F6BE132871F}" srcOrd="0" destOrd="0" presId="urn:microsoft.com/office/officeart/2005/8/layout/hierarchy2"/>
    <dgm:cxn modelId="{BA772197-819E-4E9E-A845-E49741648F8C}" type="presParOf" srcId="{E47CCD35-4E6A-441E-A2A7-2A7F15B01CCC}" destId="{FF0B5A28-342B-4F68-8262-F76CBB8871BB}" srcOrd="1" destOrd="0" presId="urn:microsoft.com/office/officeart/2005/8/layout/hierarchy2"/>
    <dgm:cxn modelId="{C9EAB1CD-FA3E-479F-8794-8D8753D69224}" type="presParOf" srcId="{FF0B5A28-342B-4F68-8262-F76CBB8871BB}" destId="{FA7C5414-989F-4CB1-90B3-A3917F2C18F8}" srcOrd="0" destOrd="0" presId="urn:microsoft.com/office/officeart/2005/8/layout/hierarchy2"/>
    <dgm:cxn modelId="{A67124A2-D101-492B-945C-8D2EEE509ED4}" type="presParOf" srcId="{FF0B5A28-342B-4F68-8262-F76CBB8871BB}" destId="{A32F8642-A8CE-46B6-B79F-85A7ADE765FB}" srcOrd="1" destOrd="0" presId="urn:microsoft.com/office/officeart/2005/8/layout/hierarchy2"/>
    <dgm:cxn modelId="{5F73AB12-B8F4-47AE-9586-BC1BC1DB63AC}" type="presParOf" srcId="{E47CCD35-4E6A-441E-A2A7-2A7F15B01CCC}" destId="{D8E9D30A-0231-4DF5-B95C-577D65635C18}" srcOrd="2" destOrd="0" presId="urn:microsoft.com/office/officeart/2005/8/layout/hierarchy2"/>
    <dgm:cxn modelId="{A43B4ECF-EA34-4C27-BE9B-0505937CD062}" type="presParOf" srcId="{D8E9D30A-0231-4DF5-B95C-577D65635C18}" destId="{E1C468F4-AAB6-48C7-A849-0D49A184B618}" srcOrd="0" destOrd="0" presId="urn:microsoft.com/office/officeart/2005/8/layout/hierarchy2"/>
    <dgm:cxn modelId="{1AA765C9-6672-49FC-83C7-A90A0D2F3EDF}" type="presParOf" srcId="{E47CCD35-4E6A-441E-A2A7-2A7F15B01CCC}" destId="{4D83A920-CAAD-4663-9369-D720D9AC1365}" srcOrd="3" destOrd="0" presId="urn:microsoft.com/office/officeart/2005/8/layout/hierarchy2"/>
    <dgm:cxn modelId="{31FEC6F2-B6B9-4EA9-AF73-25E0AEC74B1B}" type="presParOf" srcId="{4D83A920-CAAD-4663-9369-D720D9AC1365}" destId="{F2CE9B70-0A9A-401C-A539-FA72ABFD2BE1}" srcOrd="0" destOrd="0" presId="urn:microsoft.com/office/officeart/2005/8/layout/hierarchy2"/>
    <dgm:cxn modelId="{F2422A3F-74EB-463F-B985-E9498E20E051}" type="presParOf" srcId="{4D83A920-CAAD-4663-9369-D720D9AC1365}" destId="{C865C963-F91B-4A96-A039-A7B8E72A829C}" srcOrd="1" destOrd="0" presId="urn:microsoft.com/office/officeart/2005/8/layout/hierarchy2"/>
    <dgm:cxn modelId="{2126628C-8B24-4F47-B3B9-F25A58EB521A}" type="presParOf" srcId="{E47CCD35-4E6A-441E-A2A7-2A7F15B01CCC}" destId="{A47747BE-DEBB-441F-9801-13D6FDB9A8C8}" srcOrd="4" destOrd="0" presId="urn:microsoft.com/office/officeart/2005/8/layout/hierarchy2"/>
    <dgm:cxn modelId="{402BBE53-9CC7-4FDA-BDA2-98B91257D00A}" type="presParOf" srcId="{A47747BE-DEBB-441F-9801-13D6FDB9A8C8}" destId="{995AF68E-3668-4773-A13D-8FB4C3099CE9}" srcOrd="0" destOrd="0" presId="urn:microsoft.com/office/officeart/2005/8/layout/hierarchy2"/>
    <dgm:cxn modelId="{08BABC24-647B-48A0-8ECC-62054375C9FB}" type="presParOf" srcId="{E47CCD35-4E6A-441E-A2A7-2A7F15B01CCC}" destId="{931B520C-8F22-4EE6-96AE-E39042D3FB53}" srcOrd="5" destOrd="0" presId="urn:microsoft.com/office/officeart/2005/8/layout/hierarchy2"/>
    <dgm:cxn modelId="{A893B74A-A124-4BB0-B99B-158D65C96D85}" type="presParOf" srcId="{931B520C-8F22-4EE6-96AE-E39042D3FB53}" destId="{B6466510-EA4D-4D3E-B868-7EB13400409C}" srcOrd="0" destOrd="0" presId="urn:microsoft.com/office/officeart/2005/8/layout/hierarchy2"/>
    <dgm:cxn modelId="{6600839F-E063-4560-903C-A1DC9C1CD081}" type="presParOf" srcId="{931B520C-8F22-4EE6-96AE-E39042D3FB53}" destId="{13B2DD2D-F913-474C-82B7-AD3123CE2269}" srcOrd="1" destOrd="0" presId="urn:microsoft.com/office/officeart/2005/8/layout/hierarchy2"/>
    <dgm:cxn modelId="{F107E66C-59D6-40C7-8B98-42FCC597BC2C}" type="presParOf" srcId="{9AAA2761-E81E-4F5D-84E7-789729234AE6}" destId="{97A24FB1-7EDA-4009-90EA-12CA49DB885C}" srcOrd="2" destOrd="0" presId="urn:microsoft.com/office/officeart/2005/8/layout/hierarchy2"/>
    <dgm:cxn modelId="{4055199D-346C-479B-B1DB-C7F83AC835B4}" type="presParOf" srcId="{97A24FB1-7EDA-4009-90EA-12CA49DB885C}" destId="{FF851A5A-44DB-4476-A942-29BD9057C0FA}" srcOrd="0" destOrd="0" presId="urn:microsoft.com/office/officeart/2005/8/layout/hierarchy2"/>
    <dgm:cxn modelId="{A0E59A0C-982D-48AC-B3A3-1F5E0CB961AE}" type="presParOf" srcId="{9AAA2761-E81E-4F5D-84E7-789729234AE6}" destId="{2DBE956B-9819-4A93-8575-8E6CDBB2B104}" srcOrd="3" destOrd="0" presId="urn:microsoft.com/office/officeart/2005/8/layout/hierarchy2"/>
    <dgm:cxn modelId="{0CF7AB86-314A-4C00-B6C7-0D37CC24380D}" type="presParOf" srcId="{2DBE956B-9819-4A93-8575-8E6CDBB2B104}" destId="{4D74032B-315F-4295-A36A-31D31E7D5695}" srcOrd="0" destOrd="0" presId="urn:microsoft.com/office/officeart/2005/8/layout/hierarchy2"/>
    <dgm:cxn modelId="{9036176D-C9D7-4936-A9FA-3D5B404430DE}" type="presParOf" srcId="{2DBE956B-9819-4A93-8575-8E6CDBB2B104}" destId="{D539AD9D-9BE7-4F3A-9751-BEEFCE3F303D}" srcOrd="1" destOrd="0" presId="urn:microsoft.com/office/officeart/2005/8/layout/hierarchy2"/>
    <dgm:cxn modelId="{1AA830F1-C61D-46F4-9D25-A77E037E3D41}" type="presParOf" srcId="{D539AD9D-9BE7-4F3A-9751-BEEFCE3F303D}" destId="{358AC9EF-8BF6-4940-8FCA-EF19F39E5351}" srcOrd="0" destOrd="0" presId="urn:microsoft.com/office/officeart/2005/8/layout/hierarchy2"/>
    <dgm:cxn modelId="{A22CA7E8-A92A-4B7E-B846-ABC481692A1A}" type="presParOf" srcId="{358AC9EF-8BF6-4940-8FCA-EF19F39E5351}" destId="{AA0ECFB2-95A5-411D-A00E-5B67564F00A9}" srcOrd="0" destOrd="0" presId="urn:microsoft.com/office/officeart/2005/8/layout/hierarchy2"/>
    <dgm:cxn modelId="{FAF4249E-6B54-41C8-9F1B-794F790DC55A}" type="presParOf" srcId="{D539AD9D-9BE7-4F3A-9751-BEEFCE3F303D}" destId="{2AF6339A-6217-44C1-8272-2DC4814A95BE}" srcOrd="1" destOrd="0" presId="urn:microsoft.com/office/officeart/2005/8/layout/hierarchy2"/>
    <dgm:cxn modelId="{F90416D5-8FDE-463D-B752-323D28F71234}" type="presParOf" srcId="{2AF6339A-6217-44C1-8272-2DC4814A95BE}" destId="{F6E8053B-468E-46BF-9D03-80C19A7710BA}" srcOrd="0" destOrd="0" presId="urn:microsoft.com/office/officeart/2005/8/layout/hierarchy2"/>
    <dgm:cxn modelId="{1EF3E324-8C1D-43F1-A2AA-9F775E6B5EAA}" type="presParOf" srcId="{2AF6339A-6217-44C1-8272-2DC4814A95BE}" destId="{532EB664-BE9A-43EA-A993-1A93D23DFA24}" srcOrd="1" destOrd="0" presId="urn:microsoft.com/office/officeart/2005/8/layout/hierarchy2"/>
    <dgm:cxn modelId="{069EF1BB-9EEF-40BD-8B8E-CC5A972A36B3}" type="presParOf" srcId="{D539AD9D-9BE7-4F3A-9751-BEEFCE3F303D}" destId="{7D0B6148-8927-4E43-A009-D484EE40D7F8}" srcOrd="2" destOrd="0" presId="urn:microsoft.com/office/officeart/2005/8/layout/hierarchy2"/>
    <dgm:cxn modelId="{3F17D531-5973-4F68-A17F-C76EE5475138}" type="presParOf" srcId="{7D0B6148-8927-4E43-A009-D484EE40D7F8}" destId="{6A3BDA95-8CE5-442D-8CD5-B572BF356AF4}" srcOrd="0" destOrd="0" presId="urn:microsoft.com/office/officeart/2005/8/layout/hierarchy2"/>
    <dgm:cxn modelId="{6107C723-211C-43F4-8331-282BF74E7FCA}" type="presParOf" srcId="{D539AD9D-9BE7-4F3A-9751-BEEFCE3F303D}" destId="{36835E96-00A4-4E58-BDF1-18D4153CF5D1}" srcOrd="3" destOrd="0" presId="urn:microsoft.com/office/officeart/2005/8/layout/hierarchy2"/>
    <dgm:cxn modelId="{AB68BA95-F87F-4FD2-9989-BF5D8EEA929B}" type="presParOf" srcId="{36835E96-00A4-4E58-BDF1-18D4153CF5D1}" destId="{6301230F-D158-459F-A781-5258B1CFACEF}" srcOrd="0" destOrd="0" presId="urn:microsoft.com/office/officeart/2005/8/layout/hierarchy2"/>
    <dgm:cxn modelId="{0FF4F51B-A50E-4E05-AE67-6ABA761EFD5C}" type="presParOf" srcId="{36835E96-00A4-4E58-BDF1-18D4153CF5D1}" destId="{4B960B36-E81C-48FA-977B-F6D68C16B96D}" srcOrd="1" destOrd="0" presId="urn:microsoft.com/office/officeart/2005/8/layout/hierarchy2"/>
    <dgm:cxn modelId="{2D1A1EC1-6AED-4571-B05B-892C141E6715}" type="presParOf" srcId="{D539AD9D-9BE7-4F3A-9751-BEEFCE3F303D}" destId="{2CC9C3CB-9356-4C1F-9D67-8C4EA330A9A7}" srcOrd="4" destOrd="0" presId="urn:microsoft.com/office/officeart/2005/8/layout/hierarchy2"/>
    <dgm:cxn modelId="{EDD3D0A6-256B-4EF3-810A-C6A6A6E5B975}" type="presParOf" srcId="{2CC9C3CB-9356-4C1F-9D67-8C4EA330A9A7}" destId="{EA2C34EC-9913-4042-9993-CDC53925E4E2}" srcOrd="0" destOrd="0" presId="urn:microsoft.com/office/officeart/2005/8/layout/hierarchy2"/>
    <dgm:cxn modelId="{E0EA32C4-4617-488E-8C4B-114E214ACA49}" type="presParOf" srcId="{D539AD9D-9BE7-4F3A-9751-BEEFCE3F303D}" destId="{9F675770-4220-4FF5-9CEB-1B5B1BFF60D9}" srcOrd="5" destOrd="0" presId="urn:microsoft.com/office/officeart/2005/8/layout/hierarchy2"/>
    <dgm:cxn modelId="{656B104A-37E0-4DF2-B078-23D0D06F5D5F}" type="presParOf" srcId="{9F675770-4220-4FF5-9CEB-1B5B1BFF60D9}" destId="{E61C5131-3025-4DD8-8624-6F07FC3A98E5}" srcOrd="0" destOrd="0" presId="urn:microsoft.com/office/officeart/2005/8/layout/hierarchy2"/>
    <dgm:cxn modelId="{EBC03AA2-E102-4A07-A1AE-BF205AAC69BB}" type="presParOf" srcId="{9F675770-4220-4FF5-9CEB-1B5B1BFF60D9}" destId="{0800BC7F-E695-4F30-83C8-3438A303AC47}" srcOrd="1" destOrd="0" presId="urn:microsoft.com/office/officeart/2005/8/layout/hierarchy2"/>
    <dgm:cxn modelId="{CAB6C7BF-F787-41BD-9A26-2EBC821F8193}" type="presParOf" srcId="{9AAA2761-E81E-4F5D-84E7-789729234AE6}" destId="{9B56AD51-B302-4D5C-B732-DD1819A4749C}" srcOrd="4" destOrd="0" presId="urn:microsoft.com/office/officeart/2005/8/layout/hierarchy2"/>
    <dgm:cxn modelId="{2F07E153-CD80-45EC-9ECB-2AC0C4A11EB2}" type="presParOf" srcId="{9B56AD51-B302-4D5C-B732-DD1819A4749C}" destId="{646D208D-EFB4-47E0-9F22-FAA0C49C779F}" srcOrd="0" destOrd="0" presId="urn:microsoft.com/office/officeart/2005/8/layout/hierarchy2"/>
    <dgm:cxn modelId="{53099798-7206-4D68-8B2B-6BEDF76EA506}" type="presParOf" srcId="{9AAA2761-E81E-4F5D-84E7-789729234AE6}" destId="{9B334E30-4048-483E-9955-56C17F95C9AA}" srcOrd="5" destOrd="0" presId="urn:microsoft.com/office/officeart/2005/8/layout/hierarchy2"/>
    <dgm:cxn modelId="{BEC7F1DC-1B6B-47F5-B4D9-1AA02F0BB7EB}" type="presParOf" srcId="{9B334E30-4048-483E-9955-56C17F95C9AA}" destId="{E7D1C63D-97C5-4077-A3E3-25783545236C}" srcOrd="0" destOrd="0" presId="urn:microsoft.com/office/officeart/2005/8/layout/hierarchy2"/>
    <dgm:cxn modelId="{E019A5CB-CE6B-4E0C-B39D-04BCE05AB574}" type="presParOf" srcId="{9B334E30-4048-483E-9955-56C17F95C9AA}" destId="{3DABFC44-B7F5-4066-BA5D-4A36E4C32756}" srcOrd="1" destOrd="0" presId="urn:microsoft.com/office/officeart/2005/8/layout/hierarchy2"/>
    <dgm:cxn modelId="{3A76BC68-45F1-452E-8838-1F6461D0A3DB}" type="presParOf" srcId="{3DABFC44-B7F5-4066-BA5D-4A36E4C32756}" destId="{65CC5AAE-BCB4-453C-9524-66E7EC0BD7DC}" srcOrd="0" destOrd="0" presId="urn:microsoft.com/office/officeart/2005/8/layout/hierarchy2"/>
    <dgm:cxn modelId="{0FCC73D6-3577-449A-A938-815E039DC3E0}" type="presParOf" srcId="{65CC5AAE-BCB4-453C-9524-66E7EC0BD7DC}" destId="{25BC17FF-CB54-4C97-9F62-18F8F17849C2}" srcOrd="0" destOrd="0" presId="urn:microsoft.com/office/officeart/2005/8/layout/hierarchy2"/>
    <dgm:cxn modelId="{03DF7330-E90F-4C7F-9350-0B30CCEA5493}" type="presParOf" srcId="{3DABFC44-B7F5-4066-BA5D-4A36E4C32756}" destId="{292464A0-CB09-45AB-AEA1-47BF04F0BAED}" srcOrd="1" destOrd="0" presId="urn:microsoft.com/office/officeart/2005/8/layout/hierarchy2"/>
    <dgm:cxn modelId="{C5D68749-AD2F-4B8C-8C28-9D338F2603E7}" type="presParOf" srcId="{292464A0-CB09-45AB-AEA1-47BF04F0BAED}" destId="{0BB1C021-BDC4-4849-B0BF-E187F88C9E57}" srcOrd="0" destOrd="0" presId="urn:microsoft.com/office/officeart/2005/8/layout/hierarchy2"/>
    <dgm:cxn modelId="{6209D448-3DD6-4096-9409-90DD742C0A7E}" type="presParOf" srcId="{292464A0-CB09-45AB-AEA1-47BF04F0BAED}" destId="{F1E7B778-6C50-4A92-86FA-D8D11683802D}" srcOrd="1" destOrd="0" presId="urn:microsoft.com/office/officeart/2005/8/layout/hierarchy2"/>
    <dgm:cxn modelId="{EBC902BD-D049-40BA-AE37-1A0FCE2D34DA}" type="presParOf" srcId="{3DABFC44-B7F5-4066-BA5D-4A36E4C32756}" destId="{A8634772-7DA5-4882-A9BE-D251354D6535}" srcOrd="2" destOrd="0" presId="urn:microsoft.com/office/officeart/2005/8/layout/hierarchy2"/>
    <dgm:cxn modelId="{3D3D896E-E7EA-4E56-9D80-4FB734D3904F}" type="presParOf" srcId="{A8634772-7DA5-4882-A9BE-D251354D6535}" destId="{0F8D76B8-C0ED-4BF5-935A-55B5ADB5478B}" srcOrd="0" destOrd="0" presId="urn:microsoft.com/office/officeart/2005/8/layout/hierarchy2"/>
    <dgm:cxn modelId="{3FB1684B-8CC4-4FBD-8AC3-32022EEFCAB2}" type="presParOf" srcId="{3DABFC44-B7F5-4066-BA5D-4A36E4C32756}" destId="{37DB300B-F1ED-4F6B-9736-858C11E2A965}" srcOrd="3" destOrd="0" presId="urn:microsoft.com/office/officeart/2005/8/layout/hierarchy2"/>
    <dgm:cxn modelId="{88A7A88F-85CA-4750-809F-6D5AFD4B8DE0}" type="presParOf" srcId="{37DB300B-F1ED-4F6B-9736-858C11E2A965}" destId="{B5A3F709-2C71-461F-88D1-8FB0F7729380}" srcOrd="0" destOrd="0" presId="urn:microsoft.com/office/officeart/2005/8/layout/hierarchy2"/>
    <dgm:cxn modelId="{B74E2E12-C1E7-44A0-BFA6-D64D7A478D46}" type="presParOf" srcId="{37DB300B-F1ED-4F6B-9736-858C11E2A965}" destId="{23DC8639-C944-42CA-B3DB-4C2DA46676B2}" srcOrd="1" destOrd="0" presId="urn:microsoft.com/office/officeart/2005/8/layout/hierarchy2"/>
    <dgm:cxn modelId="{DDAC0D55-7870-43EA-9010-898E2215FE9E}" type="presParOf" srcId="{3DABFC44-B7F5-4066-BA5D-4A36E4C32756}" destId="{C2FB29A7-8C6A-4451-8249-66DFFD9AB445}" srcOrd="4" destOrd="0" presId="urn:microsoft.com/office/officeart/2005/8/layout/hierarchy2"/>
    <dgm:cxn modelId="{153CBF9D-2525-4D15-95FF-A309780493BF}" type="presParOf" srcId="{C2FB29A7-8C6A-4451-8249-66DFFD9AB445}" destId="{B879F317-0304-4F7D-A47D-FE49A8065862}" srcOrd="0" destOrd="0" presId="urn:microsoft.com/office/officeart/2005/8/layout/hierarchy2"/>
    <dgm:cxn modelId="{A64C9752-5671-4E28-85AB-B34066A31827}" type="presParOf" srcId="{3DABFC44-B7F5-4066-BA5D-4A36E4C32756}" destId="{25E58356-B0E8-460D-9D72-16E3726F822D}" srcOrd="5" destOrd="0" presId="urn:microsoft.com/office/officeart/2005/8/layout/hierarchy2"/>
    <dgm:cxn modelId="{EFCDB114-950F-426A-9043-5B8F2F5F6345}" type="presParOf" srcId="{25E58356-B0E8-460D-9D72-16E3726F822D}" destId="{0D8C6372-3FE7-4AD2-8929-B346785B5CB3}" srcOrd="0" destOrd="0" presId="urn:microsoft.com/office/officeart/2005/8/layout/hierarchy2"/>
    <dgm:cxn modelId="{780D374A-7A96-4CF2-A1A6-5F9E2CEF0EA3}" type="presParOf" srcId="{25E58356-B0E8-460D-9D72-16E3726F822D}" destId="{4C6EE6A9-4895-4BB2-B0F1-9A563502D5FC}" srcOrd="1" destOrd="0" presId="urn:microsoft.com/office/officeart/2005/8/layout/hierarchy2"/>
    <dgm:cxn modelId="{617D2C76-45B4-455C-8CD9-2979E18864BB}" type="presParOf" srcId="{9AAA2761-E81E-4F5D-84E7-789729234AE6}" destId="{0D97A7DA-A5AC-4EEC-95D8-43D0C07B5D32}" srcOrd="6" destOrd="0" presId="urn:microsoft.com/office/officeart/2005/8/layout/hierarchy2"/>
    <dgm:cxn modelId="{C77DF939-67EA-4997-9CE0-FCB92423D4DF}" type="presParOf" srcId="{0D97A7DA-A5AC-4EEC-95D8-43D0C07B5D32}" destId="{18288422-9A2E-4094-852D-15381C06A5CE}" srcOrd="0" destOrd="0" presId="urn:microsoft.com/office/officeart/2005/8/layout/hierarchy2"/>
    <dgm:cxn modelId="{A6AEBC58-D660-4DA4-97BC-E545E59407E5}" type="presParOf" srcId="{9AAA2761-E81E-4F5D-84E7-789729234AE6}" destId="{82B43B92-B90F-43DF-8C97-9AEA2F847B06}" srcOrd="7" destOrd="0" presId="urn:microsoft.com/office/officeart/2005/8/layout/hierarchy2"/>
    <dgm:cxn modelId="{DF92535A-F30F-4A32-A88D-306C51D9864B}" type="presParOf" srcId="{82B43B92-B90F-43DF-8C97-9AEA2F847B06}" destId="{9ED6FC34-47AF-45D5-86F4-0469D553634B}" srcOrd="0" destOrd="0" presId="urn:microsoft.com/office/officeart/2005/8/layout/hierarchy2"/>
    <dgm:cxn modelId="{76583899-8693-4AB6-8BE1-32A29124F61E}" type="presParOf" srcId="{82B43B92-B90F-43DF-8C97-9AEA2F847B06}" destId="{FD797939-6B91-4503-B81E-F1A7C53AF185}" srcOrd="1" destOrd="0" presId="urn:microsoft.com/office/officeart/2005/8/layout/hierarchy2"/>
    <dgm:cxn modelId="{7895C873-280E-465A-9E61-8DDFB5AD02CB}" type="presParOf" srcId="{FD797939-6B91-4503-B81E-F1A7C53AF185}" destId="{96E8BC7E-CD1E-444E-8E5B-A78F05DF9133}" srcOrd="0" destOrd="0" presId="urn:microsoft.com/office/officeart/2005/8/layout/hierarchy2"/>
    <dgm:cxn modelId="{583BC3DB-4457-4F04-A6A5-9D5B8B71FC60}" type="presParOf" srcId="{96E8BC7E-CD1E-444E-8E5B-A78F05DF9133}" destId="{B19C41BE-DABE-4695-9921-F1AE65D71CD7}" srcOrd="0" destOrd="0" presId="urn:microsoft.com/office/officeart/2005/8/layout/hierarchy2"/>
    <dgm:cxn modelId="{7DAF4A4A-AFBA-44F2-BCB6-739D5B7E55C6}" type="presParOf" srcId="{FD797939-6B91-4503-B81E-F1A7C53AF185}" destId="{8415CCE7-091E-451D-86C4-40B2E3B29F0F}" srcOrd="1" destOrd="0" presId="urn:microsoft.com/office/officeart/2005/8/layout/hierarchy2"/>
    <dgm:cxn modelId="{5271FB4C-411F-4007-92F6-D3DCF84A5BC1}" type="presParOf" srcId="{8415CCE7-091E-451D-86C4-40B2E3B29F0F}" destId="{C2C9212A-2970-4AB9-B566-C4E1BBA3A68C}" srcOrd="0" destOrd="0" presId="urn:microsoft.com/office/officeart/2005/8/layout/hierarchy2"/>
    <dgm:cxn modelId="{97AC6097-A429-4069-9F32-7E03EB611D22}" type="presParOf" srcId="{8415CCE7-091E-451D-86C4-40B2E3B29F0F}" destId="{40C7F53D-2AFE-4B56-B2BE-1AD6C3FA7816}" srcOrd="1" destOrd="0" presId="urn:microsoft.com/office/officeart/2005/8/layout/hierarchy2"/>
    <dgm:cxn modelId="{C25E2525-7F50-4558-86FC-FAE1B3F426EF}" type="presParOf" srcId="{FD797939-6B91-4503-B81E-F1A7C53AF185}" destId="{4D56C287-64CF-4CE6-9D49-02CC30AC959B}" srcOrd="2" destOrd="0" presId="urn:microsoft.com/office/officeart/2005/8/layout/hierarchy2"/>
    <dgm:cxn modelId="{7BCB3F5C-13A6-43B7-BEE1-E690C14C7C22}" type="presParOf" srcId="{4D56C287-64CF-4CE6-9D49-02CC30AC959B}" destId="{37835B28-CAAF-4E70-B454-5CBBD81EFBFA}" srcOrd="0" destOrd="0" presId="urn:microsoft.com/office/officeart/2005/8/layout/hierarchy2"/>
    <dgm:cxn modelId="{0AFD2A1C-1FD6-4928-8861-D78BA8C52EB6}" type="presParOf" srcId="{FD797939-6B91-4503-B81E-F1A7C53AF185}" destId="{64FD474F-F4E6-4BDA-A092-50098ADEFC80}" srcOrd="3" destOrd="0" presId="urn:microsoft.com/office/officeart/2005/8/layout/hierarchy2"/>
    <dgm:cxn modelId="{98A4DCCE-4CAF-4584-9D4E-0A702144301E}" type="presParOf" srcId="{64FD474F-F4E6-4BDA-A092-50098ADEFC80}" destId="{88A2DE9B-4601-418B-8C21-8FE7B09B7B7A}" srcOrd="0" destOrd="0" presId="urn:microsoft.com/office/officeart/2005/8/layout/hierarchy2"/>
    <dgm:cxn modelId="{18899B17-CA2E-43F2-9473-20EEFFC8595E}" type="presParOf" srcId="{64FD474F-F4E6-4BDA-A092-50098ADEFC80}" destId="{35530155-C9EE-467B-81D5-AFAF5CEAF889}"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a:ext uri="{C62137D5-CB1D-491B-B009-E17868A290BF}">
      <dgm14:recolorImg xmlns:dgm14="http://schemas.microsoft.com/office/drawing/2010/diagram" xmlns=""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BBE7DA-F146-40E9-B07C-E8FB015A8516}">
      <dsp:nvSpPr>
        <dsp:cNvPr id="0" name=""/>
        <dsp:cNvSpPr/>
      </dsp:nvSpPr>
      <dsp:spPr>
        <a:xfrm>
          <a:off x="465461" y="2953127"/>
          <a:ext cx="2230879" cy="6498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sz="1200" b="1" kern="1200"/>
            <a:t>自然与心灵的映射</a:t>
          </a:r>
          <a:endParaRPr lang="zh-CN" altLang="en-US" sz="1200" kern="1200"/>
        </a:p>
      </dsp:txBody>
      <dsp:txXfrm>
        <a:off x="484493" y="2972159"/>
        <a:ext cx="2192815" cy="611751"/>
      </dsp:txXfrm>
    </dsp:sp>
    <dsp:sp modelId="{62F36B7F-2A2D-4BEC-8D10-89CABADBAB2B}">
      <dsp:nvSpPr>
        <dsp:cNvPr id="0" name=""/>
        <dsp:cNvSpPr/>
      </dsp:nvSpPr>
      <dsp:spPr>
        <a:xfrm rot="16757754">
          <a:off x="1655804" y="2046136"/>
          <a:ext cx="2481999" cy="14392"/>
        </a:xfrm>
        <a:custGeom>
          <a:avLst/>
          <a:gdLst/>
          <a:ahLst/>
          <a:cxnLst/>
          <a:rect l="0" t="0" r="0" b="0"/>
          <a:pathLst>
            <a:path>
              <a:moveTo>
                <a:pt x="0" y="7196"/>
              </a:moveTo>
              <a:lnTo>
                <a:pt x="2481999" y="71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2834754" y="1991282"/>
        <a:ext cx="124099" cy="124099"/>
      </dsp:txXfrm>
    </dsp:sp>
    <dsp:sp modelId="{897A28EA-3E10-4351-B0F9-A1D56F0E1769}">
      <dsp:nvSpPr>
        <dsp:cNvPr id="0" name=""/>
        <dsp:cNvSpPr/>
      </dsp:nvSpPr>
      <dsp:spPr>
        <a:xfrm>
          <a:off x="3097266" y="578051"/>
          <a:ext cx="1002313"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dirty="0"/>
            <a:t>任务一：面对自然的个性感悟与共性感悟</a:t>
          </a:r>
        </a:p>
      </dsp:txBody>
      <dsp:txXfrm>
        <a:off x="3111944" y="592729"/>
        <a:ext cx="972957" cy="471800"/>
      </dsp:txXfrm>
    </dsp:sp>
    <dsp:sp modelId="{2FA056BD-DE0A-447A-BABF-9975CDF603E4}">
      <dsp:nvSpPr>
        <dsp:cNvPr id="0" name=""/>
        <dsp:cNvSpPr/>
      </dsp:nvSpPr>
      <dsp:spPr>
        <a:xfrm rot="18289469">
          <a:off x="3949009" y="533269"/>
          <a:ext cx="702066" cy="14392"/>
        </a:xfrm>
        <a:custGeom>
          <a:avLst/>
          <a:gdLst/>
          <a:ahLst/>
          <a:cxnLst/>
          <a:rect l="0" t="0" r="0" b="0"/>
          <a:pathLst>
            <a:path>
              <a:moveTo>
                <a:pt x="0" y="7196"/>
              </a:moveTo>
              <a:lnTo>
                <a:pt x="702066"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82491" y="522913"/>
        <a:ext cx="35103" cy="35103"/>
      </dsp:txXfrm>
    </dsp:sp>
    <dsp:sp modelId="{FA7C5414-989F-4CB1-90B3-A3917F2C18F8}">
      <dsp:nvSpPr>
        <dsp:cNvPr id="0" name=""/>
        <dsp:cNvSpPr/>
      </dsp:nvSpPr>
      <dsp:spPr>
        <a:xfrm>
          <a:off x="4500506" y="1721"/>
          <a:ext cx="2100178"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dirty="0"/>
            <a:t>子任务一：涵咏品味，感悟主旨</a:t>
          </a:r>
        </a:p>
      </dsp:txBody>
      <dsp:txXfrm>
        <a:off x="4515184" y="16399"/>
        <a:ext cx="2070822" cy="471800"/>
      </dsp:txXfrm>
    </dsp:sp>
    <dsp:sp modelId="{D8E9D30A-0231-4DF5-B95C-577D65635C18}">
      <dsp:nvSpPr>
        <dsp:cNvPr id="0" name=""/>
        <dsp:cNvSpPr/>
      </dsp:nvSpPr>
      <dsp:spPr>
        <a:xfrm>
          <a:off x="4099580" y="821434"/>
          <a:ext cx="400925" cy="14392"/>
        </a:xfrm>
        <a:custGeom>
          <a:avLst/>
          <a:gdLst/>
          <a:ahLst/>
          <a:cxnLst/>
          <a:rect l="0" t="0" r="0" b="0"/>
          <a:pathLst>
            <a:path>
              <a:moveTo>
                <a:pt x="0" y="7196"/>
              </a:moveTo>
              <a:lnTo>
                <a:pt x="400925"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90020" y="818607"/>
        <a:ext cx="20046" cy="20046"/>
      </dsp:txXfrm>
    </dsp:sp>
    <dsp:sp modelId="{F2CE9B70-0A9A-401C-A539-FA72ABFD2BE1}">
      <dsp:nvSpPr>
        <dsp:cNvPr id="0" name=""/>
        <dsp:cNvSpPr/>
      </dsp:nvSpPr>
      <dsp:spPr>
        <a:xfrm>
          <a:off x="4500506" y="578051"/>
          <a:ext cx="2100178"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dirty="0"/>
            <a:t>子任务二：比较鉴赏，读出异同</a:t>
          </a:r>
        </a:p>
      </dsp:txBody>
      <dsp:txXfrm>
        <a:off x="4515184" y="592729"/>
        <a:ext cx="2070822" cy="471800"/>
      </dsp:txXfrm>
    </dsp:sp>
    <dsp:sp modelId="{A47747BE-DEBB-441F-9801-13D6FDB9A8C8}">
      <dsp:nvSpPr>
        <dsp:cNvPr id="0" name=""/>
        <dsp:cNvSpPr/>
      </dsp:nvSpPr>
      <dsp:spPr>
        <a:xfrm rot="3310531">
          <a:off x="3949009" y="1109599"/>
          <a:ext cx="702066" cy="14392"/>
        </a:xfrm>
        <a:custGeom>
          <a:avLst/>
          <a:gdLst/>
          <a:ahLst/>
          <a:cxnLst/>
          <a:rect l="0" t="0" r="0" b="0"/>
          <a:pathLst>
            <a:path>
              <a:moveTo>
                <a:pt x="0" y="7196"/>
              </a:moveTo>
              <a:lnTo>
                <a:pt x="702066"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82491" y="1099243"/>
        <a:ext cx="35103" cy="35103"/>
      </dsp:txXfrm>
    </dsp:sp>
    <dsp:sp modelId="{B6466510-EA4D-4D3E-B868-7EB13400409C}">
      <dsp:nvSpPr>
        <dsp:cNvPr id="0" name=""/>
        <dsp:cNvSpPr/>
      </dsp:nvSpPr>
      <dsp:spPr>
        <a:xfrm>
          <a:off x="4500506" y="1154382"/>
          <a:ext cx="2113488"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子任务三：探求共性，追根溯源</a:t>
          </a:r>
        </a:p>
      </dsp:txBody>
      <dsp:txXfrm>
        <a:off x="4515184" y="1169060"/>
        <a:ext cx="2084132" cy="471800"/>
      </dsp:txXfrm>
    </dsp:sp>
    <dsp:sp modelId="{97A24FB1-7EDA-4009-90EA-12CA49DB885C}">
      <dsp:nvSpPr>
        <dsp:cNvPr id="0" name=""/>
        <dsp:cNvSpPr/>
      </dsp:nvSpPr>
      <dsp:spPr>
        <a:xfrm rot="17945813">
          <a:off x="2484573" y="2910632"/>
          <a:ext cx="824461" cy="14392"/>
        </a:xfrm>
        <a:custGeom>
          <a:avLst/>
          <a:gdLst/>
          <a:ahLst/>
          <a:cxnLst/>
          <a:rect l="0" t="0" r="0" b="0"/>
          <a:pathLst>
            <a:path>
              <a:moveTo>
                <a:pt x="0" y="7196"/>
              </a:moveTo>
              <a:lnTo>
                <a:pt x="824461" y="71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876192" y="2897216"/>
        <a:ext cx="41223" cy="41223"/>
      </dsp:txXfrm>
    </dsp:sp>
    <dsp:sp modelId="{4D74032B-315F-4295-A36A-31D31E7D5695}">
      <dsp:nvSpPr>
        <dsp:cNvPr id="0" name=""/>
        <dsp:cNvSpPr/>
      </dsp:nvSpPr>
      <dsp:spPr>
        <a:xfrm>
          <a:off x="3097266" y="2307043"/>
          <a:ext cx="1002313"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任务二：面对自然的感悟与作者人生经历的关系</a:t>
          </a:r>
        </a:p>
      </dsp:txBody>
      <dsp:txXfrm>
        <a:off x="3111944" y="2321721"/>
        <a:ext cx="972957" cy="471800"/>
      </dsp:txXfrm>
    </dsp:sp>
    <dsp:sp modelId="{358AC9EF-8BF6-4940-8FCA-EF19F39E5351}">
      <dsp:nvSpPr>
        <dsp:cNvPr id="0" name=""/>
        <dsp:cNvSpPr/>
      </dsp:nvSpPr>
      <dsp:spPr>
        <a:xfrm rot="18289469">
          <a:off x="3949009" y="2262260"/>
          <a:ext cx="702066" cy="14392"/>
        </a:xfrm>
        <a:custGeom>
          <a:avLst/>
          <a:gdLst/>
          <a:ahLst/>
          <a:cxnLst/>
          <a:rect l="0" t="0" r="0" b="0"/>
          <a:pathLst>
            <a:path>
              <a:moveTo>
                <a:pt x="0" y="7196"/>
              </a:moveTo>
              <a:lnTo>
                <a:pt x="702066"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82491" y="2251904"/>
        <a:ext cx="35103" cy="35103"/>
      </dsp:txXfrm>
    </dsp:sp>
    <dsp:sp modelId="{F6E8053B-468E-46BF-9D03-80C19A7710BA}">
      <dsp:nvSpPr>
        <dsp:cNvPr id="0" name=""/>
        <dsp:cNvSpPr/>
      </dsp:nvSpPr>
      <dsp:spPr>
        <a:xfrm>
          <a:off x="4500506" y="1730712"/>
          <a:ext cx="2120053"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子任务一：梳理生平，走近作者</a:t>
          </a:r>
        </a:p>
      </dsp:txBody>
      <dsp:txXfrm>
        <a:off x="4515184" y="1745390"/>
        <a:ext cx="2090697" cy="471800"/>
      </dsp:txXfrm>
    </dsp:sp>
    <dsp:sp modelId="{7D0B6148-8927-4E43-A009-D484EE40D7F8}">
      <dsp:nvSpPr>
        <dsp:cNvPr id="0" name=""/>
        <dsp:cNvSpPr/>
      </dsp:nvSpPr>
      <dsp:spPr>
        <a:xfrm>
          <a:off x="4099580" y="2550425"/>
          <a:ext cx="400925" cy="14392"/>
        </a:xfrm>
        <a:custGeom>
          <a:avLst/>
          <a:gdLst/>
          <a:ahLst/>
          <a:cxnLst/>
          <a:rect l="0" t="0" r="0" b="0"/>
          <a:pathLst>
            <a:path>
              <a:moveTo>
                <a:pt x="0" y="7196"/>
              </a:moveTo>
              <a:lnTo>
                <a:pt x="400925"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90020" y="2547598"/>
        <a:ext cx="20046" cy="20046"/>
      </dsp:txXfrm>
    </dsp:sp>
    <dsp:sp modelId="{6301230F-D158-459F-A781-5258B1CFACEF}">
      <dsp:nvSpPr>
        <dsp:cNvPr id="0" name=""/>
        <dsp:cNvSpPr/>
      </dsp:nvSpPr>
      <dsp:spPr>
        <a:xfrm>
          <a:off x="4500506" y="2307043"/>
          <a:ext cx="2113488"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子任务二：鉴赏语段，品悟哲理</a:t>
          </a:r>
        </a:p>
      </dsp:txBody>
      <dsp:txXfrm>
        <a:off x="4515184" y="2321721"/>
        <a:ext cx="2084132" cy="471800"/>
      </dsp:txXfrm>
    </dsp:sp>
    <dsp:sp modelId="{2CC9C3CB-9356-4C1F-9D67-8C4EA330A9A7}">
      <dsp:nvSpPr>
        <dsp:cNvPr id="0" name=""/>
        <dsp:cNvSpPr/>
      </dsp:nvSpPr>
      <dsp:spPr>
        <a:xfrm rot="3310531">
          <a:off x="3949009" y="2838590"/>
          <a:ext cx="702066" cy="14392"/>
        </a:xfrm>
        <a:custGeom>
          <a:avLst/>
          <a:gdLst/>
          <a:ahLst/>
          <a:cxnLst/>
          <a:rect l="0" t="0" r="0" b="0"/>
          <a:pathLst>
            <a:path>
              <a:moveTo>
                <a:pt x="0" y="7196"/>
              </a:moveTo>
              <a:lnTo>
                <a:pt x="702066"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82491" y="2828235"/>
        <a:ext cx="35103" cy="35103"/>
      </dsp:txXfrm>
    </dsp:sp>
    <dsp:sp modelId="{E61C5131-3025-4DD8-8624-6F07FC3A98E5}">
      <dsp:nvSpPr>
        <dsp:cNvPr id="0" name=""/>
        <dsp:cNvSpPr/>
      </dsp:nvSpPr>
      <dsp:spPr>
        <a:xfrm>
          <a:off x="4500506" y="2883373"/>
          <a:ext cx="2120244"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子任务三：景理结合，感悟人生</a:t>
          </a:r>
        </a:p>
      </dsp:txBody>
      <dsp:txXfrm>
        <a:off x="4515184" y="2898051"/>
        <a:ext cx="2090888" cy="471800"/>
      </dsp:txXfrm>
    </dsp:sp>
    <dsp:sp modelId="{9B56AD51-B302-4D5C-B732-DD1819A4749C}">
      <dsp:nvSpPr>
        <dsp:cNvPr id="0" name=""/>
        <dsp:cNvSpPr/>
      </dsp:nvSpPr>
      <dsp:spPr>
        <a:xfrm rot="4099285">
          <a:off x="2354132" y="3775127"/>
          <a:ext cx="1085343" cy="14392"/>
        </a:xfrm>
        <a:custGeom>
          <a:avLst/>
          <a:gdLst/>
          <a:ahLst/>
          <a:cxnLst/>
          <a:rect l="0" t="0" r="0" b="0"/>
          <a:pathLst>
            <a:path>
              <a:moveTo>
                <a:pt x="0" y="7196"/>
              </a:moveTo>
              <a:lnTo>
                <a:pt x="1085343" y="71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869670" y="3755190"/>
        <a:ext cx="54267" cy="54267"/>
      </dsp:txXfrm>
    </dsp:sp>
    <dsp:sp modelId="{E7D1C63D-97C5-4077-A3E3-25783545236C}">
      <dsp:nvSpPr>
        <dsp:cNvPr id="0" name=""/>
        <dsp:cNvSpPr/>
      </dsp:nvSpPr>
      <dsp:spPr>
        <a:xfrm>
          <a:off x="3097266" y="4036034"/>
          <a:ext cx="1002313"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任务三：面对自然的感悟与作者思维方式的关系</a:t>
          </a:r>
        </a:p>
      </dsp:txBody>
      <dsp:txXfrm>
        <a:off x="3111944" y="4050712"/>
        <a:ext cx="972957" cy="471800"/>
      </dsp:txXfrm>
    </dsp:sp>
    <dsp:sp modelId="{65CC5AAE-BCB4-453C-9524-66E7EC0BD7DC}">
      <dsp:nvSpPr>
        <dsp:cNvPr id="0" name=""/>
        <dsp:cNvSpPr/>
      </dsp:nvSpPr>
      <dsp:spPr>
        <a:xfrm rot="18289469">
          <a:off x="3949009" y="3991251"/>
          <a:ext cx="702066" cy="14392"/>
        </a:xfrm>
        <a:custGeom>
          <a:avLst/>
          <a:gdLst/>
          <a:ahLst/>
          <a:cxnLst/>
          <a:rect l="0" t="0" r="0" b="0"/>
          <a:pathLst>
            <a:path>
              <a:moveTo>
                <a:pt x="0" y="7196"/>
              </a:moveTo>
              <a:lnTo>
                <a:pt x="702066"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82491" y="3980895"/>
        <a:ext cx="35103" cy="35103"/>
      </dsp:txXfrm>
    </dsp:sp>
    <dsp:sp modelId="{0BB1C021-BDC4-4849-B0BF-E187F88C9E57}">
      <dsp:nvSpPr>
        <dsp:cNvPr id="0" name=""/>
        <dsp:cNvSpPr/>
      </dsp:nvSpPr>
      <dsp:spPr>
        <a:xfrm>
          <a:off x="4500506" y="3459703"/>
          <a:ext cx="2120234"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子任务一：查阅生平，洞悉背景</a:t>
          </a:r>
        </a:p>
      </dsp:txBody>
      <dsp:txXfrm>
        <a:off x="4515184" y="3474381"/>
        <a:ext cx="2090878" cy="471800"/>
      </dsp:txXfrm>
    </dsp:sp>
    <dsp:sp modelId="{A8634772-7DA5-4882-A9BE-D251354D6535}">
      <dsp:nvSpPr>
        <dsp:cNvPr id="0" name=""/>
        <dsp:cNvSpPr/>
      </dsp:nvSpPr>
      <dsp:spPr>
        <a:xfrm>
          <a:off x="4099580" y="4279416"/>
          <a:ext cx="400925" cy="14392"/>
        </a:xfrm>
        <a:custGeom>
          <a:avLst/>
          <a:gdLst/>
          <a:ahLst/>
          <a:cxnLst/>
          <a:rect l="0" t="0" r="0" b="0"/>
          <a:pathLst>
            <a:path>
              <a:moveTo>
                <a:pt x="0" y="7196"/>
              </a:moveTo>
              <a:lnTo>
                <a:pt x="400925"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90020" y="4276589"/>
        <a:ext cx="20046" cy="20046"/>
      </dsp:txXfrm>
    </dsp:sp>
    <dsp:sp modelId="{B5A3F709-2C71-461F-88D1-8FB0F7729380}">
      <dsp:nvSpPr>
        <dsp:cNvPr id="0" name=""/>
        <dsp:cNvSpPr/>
      </dsp:nvSpPr>
      <dsp:spPr>
        <a:xfrm>
          <a:off x="4500506" y="4036034"/>
          <a:ext cx="2120244"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子任务二：整理拓展，追寻本质</a:t>
          </a:r>
        </a:p>
      </dsp:txBody>
      <dsp:txXfrm>
        <a:off x="4515184" y="4050712"/>
        <a:ext cx="2090888" cy="471800"/>
      </dsp:txXfrm>
    </dsp:sp>
    <dsp:sp modelId="{C2FB29A7-8C6A-4451-8249-66DFFD9AB445}">
      <dsp:nvSpPr>
        <dsp:cNvPr id="0" name=""/>
        <dsp:cNvSpPr/>
      </dsp:nvSpPr>
      <dsp:spPr>
        <a:xfrm rot="3310531">
          <a:off x="3949009" y="4567581"/>
          <a:ext cx="702066" cy="14392"/>
        </a:xfrm>
        <a:custGeom>
          <a:avLst/>
          <a:gdLst/>
          <a:ahLst/>
          <a:cxnLst/>
          <a:rect l="0" t="0" r="0" b="0"/>
          <a:pathLst>
            <a:path>
              <a:moveTo>
                <a:pt x="0" y="7196"/>
              </a:moveTo>
              <a:lnTo>
                <a:pt x="702066"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82491" y="4557226"/>
        <a:ext cx="35103" cy="35103"/>
      </dsp:txXfrm>
    </dsp:sp>
    <dsp:sp modelId="{0D8C6372-3FE7-4AD2-8929-B346785B5CB3}">
      <dsp:nvSpPr>
        <dsp:cNvPr id="0" name=""/>
        <dsp:cNvSpPr/>
      </dsp:nvSpPr>
      <dsp:spPr>
        <a:xfrm>
          <a:off x="4500506" y="4612364"/>
          <a:ext cx="2120244"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子任务三：游山玩水，启示不同</a:t>
          </a:r>
        </a:p>
      </dsp:txBody>
      <dsp:txXfrm>
        <a:off x="4515184" y="4627042"/>
        <a:ext cx="2090888" cy="471800"/>
      </dsp:txXfrm>
    </dsp:sp>
    <dsp:sp modelId="{0D97A7DA-A5AC-4EEC-95D8-43D0C07B5D32}">
      <dsp:nvSpPr>
        <dsp:cNvPr id="0" name=""/>
        <dsp:cNvSpPr/>
      </dsp:nvSpPr>
      <dsp:spPr>
        <a:xfrm rot="4842246">
          <a:off x="1655804" y="4495540"/>
          <a:ext cx="2481999" cy="14392"/>
        </a:xfrm>
        <a:custGeom>
          <a:avLst/>
          <a:gdLst/>
          <a:ahLst/>
          <a:cxnLst/>
          <a:rect l="0" t="0" r="0" b="0"/>
          <a:pathLst>
            <a:path>
              <a:moveTo>
                <a:pt x="0" y="7196"/>
              </a:moveTo>
              <a:lnTo>
                <a:pt x="2481999" y="71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2834754" y="4440686"/>
        <a:ext cx="124099" cy="124099"/>
      </dsp:txXfrm>
    </dsp:sp>
    <dsp:sp modelId="{9ED6FC34-47AF-45D5-86F4-0469D553634B}">
      <dsp:nvSpPr>
        <dsp:cNvPr id="0" name=""/>
        <dsp:cNvSpPr/>
      </dsp:nvSpPr>
      <dsp:spPr>
        <a:xfrm>
          <a:off x="3097266" y="5476860"/>
          <a:ext cx="1002313"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 任务四：走近自然，热爱自然，感悟自然</a:t>
          </a:r>
        </a:p>
      </dsp:txBody>
      <dsp:txXfrm>
        <a:off x="3111944" y="5491538"/>
        <a:ext cx="972957" cy="471800"/>
      </dsp:txXfrm>
    </dsp:sp>
    <dsp:sp modelId="{96E8BC7E-CD1E-444E-8E5B-A78F05DF9133}">
      <dsp:nvSpPr>
        <dsp:cNvPr id="0" name=""/>
        <dsp:cNvSpPr/>
      </dsp:nvSpPr>
      <dsp:spPr>
        <a:xfrm rot="19457599">
          <a:off x="4053172" y="5576160"/>
          <a:ext cx="493741" cy="14392"/>
        </a:xfrm>
        <a:custGeom>
          <a:avLst/>
          <a:gdLst/>
          <a:ahLst/>
          <a:cxnLst/>
          <a:rect l="0" t="0" r="0" b="0"/>
          <a:pathLst>
            <a:path>
              <a:moveTo>
                <a:pt x="0" y="7196"/>
              </a:moveTo>
              <a:lnTo>
                <a:pt x="493741"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87699" y="5571012"/>
        <a:ext cx="24687" cy="24687"/>
      </dsp:txXfrm>
    </dsp:sp>
    <dsp:sp modelId="{C2C9212A-2970-4AB9-B566-C4E1BBA3A68C}">
      <dsp:nvSpPr>
        <dsp:cNvPr id="0" name=""/>
        <dsp:cNvSpPr/>
      </dsp:nvSpPr>
      <dsp:spPr>
        <a:xfrm>
          <a:off x="4500506" y="5188695"/>
          <a:ext cx="2106933"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子任务一：整合主题，感悟自然</a:t>
          </a:r>
        </a:p>
      </dsp:txBody>
      <dsp:txXfrm>
        <a:off x="4515184" y="5203373"/>
        <a:ext cx="2077577" cy="471800"/>
      </dsp:txXfrm>
    </dsp:sp>
    <dsp:sp modelId="{4D56C287-64CF-4CE6-9D49-02CC30AC959B}">
      <dsp:nvSpPr>
        <dsp:cNvPr id="0" name=""/>
        <dsp:cNvSpPr/>
      </dsp:nvSpPr>
      <dsp:spPr>
        <a:xfrm rot="2142401">
          <a:off x="4053172" y="5864325"/>
          <a:ext cx="493741" cy="14392"/>
        </a:xfrm>
        <a:custGeom>
          <a:avLst/>
          <a:gdLst/>
          <a:ahLst/>
          <a:cxnLst/>
          <a:rect l="0" t="0" r="0" b="0"/>
          <a:pathLst>
            <a:path>
              <a:moveTo>
                <a:pt x="0" y="7196"/>
              </a:moveTo>
              <a:lnTo>
                <a:pt x="493741" y="7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87699" y="5859177"/>
        <a:ext cx="24687" cy="24687"/>
      </dsp:txXfrm>
    </dsp:sp>
    <dsp:sp modelId="{88A2DE9B-4601-418B-8C21-8FE7B09B7B7A}">
      <dsp:nvSpPr>
        <dsp:cNvPr id="0" name=""/>
        <dsp:cNvSpPr/>
      </dsp:nvSpPr>
      <dsp:spPr>
        <a:xfrm>
          <a:off x="4500506" y="5765025"/>
          <a:ext cx="2120244" cy="5011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a:t>子任务二：自制视频，弘扬主题</a:t>
          </a:r>
        </a:p>
      </dsp:txBody>
      <dsp:txXfrm>
        <a:off x="4515184" y="5779703"/>
        <a:ext cx="2090888" cy="47180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5721B2-5957-48ED-94A8-DFDA37C4E8F3}" type="datetimeFigureOut">
              <a:rPr lang="zh-CN" altLang="en-US" smtClean="0"/>
              <a:pPr/>
              <a:t>2020/1/8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9D621C-CB01-4943-AA0D-4B2FD0CCBDBB}" type="slidenum">
              <a:rPr lang="zh-CN" altLang="en-US" smtClean="0"/>
              <a:pPr/>
              <a:t>‹#›</a:t>
            </a:fld>
            <a:endParaRPr lang="zh-CN" altLang="en-US"/>
          </a:p>
        </p:txBody>
      </p:sp>
    </p:spTree>
    <p:extLst>
      <p:ext uri="{BB962C8B-B14F-4D97-AF65-F5344CB8AC3E}">
        <p14:creationId xmlns:p14="http://schemas.microsoft.com/office/powerpoint/2010/main" xmlns="" val="3741897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D9D621C-CB01-4943-AA0D-4B2FD0CCBDBB}" type="slidenum">
              <a:rPr lang="zh-CN" altLang="en-US" smtClean="0"/>
              <a:pPr/>
              <a:t>2</a:t>
            </a:fld>
            <a:endParaRPr lang="zh-CN" altLang="en-US"/>
          </a:p>
        </p:txBody>
      </p:sp>
    </p:spTree>
    <p:extLst>
      <p:ext uri="{BB962C8B-B14F-4D97-AF65-F5344CB8AC3E}">
        <p14:creationId xmlns:p14="http://schemas.microsoft.com/office/powerpoint/2010/main" xmlns="" val="3216582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3AC68E6-98FB-47B6-858C-F7928BF7CD1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D1C74A45-263E-42CC-8E1E-F13CE887D0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980A90F2-1BBE-4879-A934-ACFFC7182C6B}"/>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5" name="页脚占位符 4">
            <a:extLst>
              <a:ext uri="{FF2B5EF4-FFF2-40B4-BE49-F238E27FC236}">
                <a16:creationId xmlns:a16="http://schemas.microsoft.com/office/drawing/2014/main" xmlns="" id="{BDA47950-EA3F-4CA0-B287-5509EF2F311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9311EB-2F7A-4414-B6A2-1A226746CFB0}"/>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915752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126D612-B11E-4FCF-A4E2-EAC7A32F5FD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DEECD8B4-BFF8-41CC-A746-F6F42083185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3585EFA-8A27-411B-A3CE-C5DDF6BF1EE3}"/>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5" name="页脚占位符 4">
            <a:extLst>
              <a:ext uri="{FF2B5EF4-FFF2-40B4-BE49-F238E27FC236}">
                <a16:creationId xmlns:a16="http://schemas.microsoft.com/office/drawing/2014/main" xmlns="" id="{9BC6AFC7-0EEF-4E93-919A-C85AAEDD91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E5B5972-C692-41A4-BEB5-BCDEA5E37265}"/>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695029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FC0C2EE-7B61-4E8A-975C-6A089826C9F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26DD8E4C-3F08-4943-81ED-EC89D8A96070}"/>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72D7CB8-0D2E-42D8-A0C6-FFAF3AED9ECD}"/>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5" name="页脚占位符 4">
            <a:extLst>
              <a:ext uri="{FF2B5EF4-FFF2-40B4-BE49-F238E27FC236}">
                <a16:creationId xmlns:a16="http://schemas.microsoft.com/office/drawing/2014/main" xmlns="" id="{7A35A78A-D7D6-4DF0-9C6E-7F3F71D425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8F23D8C-696E-40CA-B4A7-7BCAEDA444E3}"/>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1933900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81C25B6-A509-48EE-99C5-38518D9BA71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8F45CEA-12F0-48C1-B927-6CB2E280C26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5A4F99A-F1A7-4BA6-86AA-3B5BCDFB2493}"/>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5" name="页脚占位符 4">
            <a:extLst>
              <a:ext uri="{FF2B5EF4-FFF2-40B4-BE49-F238E27FC236}">
                <a16:creationId xmlns:a16="http://schemas.microsoft.com/office/drawing/2014/main" xmlns="" id="{BD06FD11-8FCE-46B8-9CC2-1659472112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F64E46E-66F3-4112-8C38-F878D403721B}"/>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3685358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52D547-DC6C-412C-B080-685F97852F5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257EA23-FF72-4714-9B54-0EF520F5471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EA6B0742-2645-47E1-89A4-6ADA912181C9}"/>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5" name="页脚占位符 4">
            <a:extLst>
              <a:ext uri="{FF2B5EF4-FFF2-40B4-BE49-F238E27FC236}">
                <a16:creationId xmlns:a16="http://schemas.microsoft.com/office/drawing/2014/main" xmlns="" id="{5836A2B1-3C2F-4F80-BB31-8AD91603530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EA03621-604E-4B94-8513-B8CB7398B374}"/>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742204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DA7563F-89DA-4249-8E7C-9A202D0AEA2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0607589-7E70-4F9B-897E-7F0BDDDD407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9E896F4D-3E36-4A15-936F-EFC5638A6E8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06475B5C-70C8-444A-824A-E8E701E5D7C4}"/>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6" name="页脚占位符 5">
            <a:extLst>
              <a:ext uri="{FF2B5EF4-FFF2-40B4-BE49-F238E27FC236}">
                <a16:creationId xmlns:a16="http://schemas.microsoft.com/office/drawing/2014/main" xmlns="" id="{10FE24B6-0B52-4D59-A64C-88F45451930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A867B2D-C470-4372-8491-6271A20AC8F2}"/>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1877933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470C26-0217-4C0A-80E6-A14C26B5842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D203756-CA44-4420-A226-1117B63551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39CC61FA-D58D-49D2-ACE4-0C8B75A5D69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02130713-DD47-4F6D-8A1D-2977F55BB8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BC3B7627-CF2A-4224-998B-6830A926C4D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6F91AE6F-4426-4F27-8119-63E7E8313882}"/>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8" name="页脚占位符 7">
            <a:extLst>
              <a:ext uri="{FF2B5EF4-FFF2-40B4-BE49-F238E27FC236}">
                <a16:creationId xmlns:a16="http://schemas.microsoft.com/office/drawing/2014/main" xmlns="" id="{B9DE6DCB-B9D1-424A-B8D7-57D9CD8BF6C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BFEDAE78-2F23-425E-9174-D5395C0207F4}"/>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1460510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E67179-10DA-47FB-9777-7A83EB06518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3722CEE-39D9-4BD8-AB10-EBB17B8D88F3}"/>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4" name="页脚占位符 3">
            <a:extLst>
              <a:ext uri="{FF2B5EF4-FFF2-40B4-BE49-F238E27FC236}">
                <a16:creationId xmlns:a16="http://schemas.microsoft.com/office/drawing/2014/main" xmlns="" id="{6832BEBF-8301-415B-A222-FB1A63480F5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D905250-DD2D-4A32-B3EF-66CBB8CBE0A3}"/>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3298100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D3D68CF-DFFA-43C4-8CFF-5BBF3CF82CB8}"/>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3" name="页脚占位符 2">
            <a:extLst>
              <a:ext uri="{FF2B5EF4-FFF2-40B4-BE49-F238E27FC236}">
                <a16:creationId xmlns:a16="http://schemas.microsoft.com/office/drawing/2014/main" xmlns="" id="{3AB407A0-319C-4978-B883-A62C594C35A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F402C71-597F-40AE-BFC5-594F9D2DE27D}"/>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523335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DC695E-67A9-4990-B125-486AD355CB9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575B7D2-F723-4B7E-BEC5-2FCCC76782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9BE6470E-B246-4F5B-AB57-49647B63F5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94284DE-07CF-4ABD-8E48-F15D352CEA0F}"/>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6" name="页脚占位符 5">
            <a:extLst>
              <a:ext uri="{FF2B5EF4-FFF2-40B4-BE49-F238E27FC236}">
                <a16:creationId xmlns:a16="http://schemas.microsoft.com/office/drawing/2014/main" xmlns="" id="{3DA46992-A693-42B9-B077-70374AA206A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67B2A21-0FC1-443D-91DA-8FEB04F28AD3}"/>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723557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5E01D5E-B794-4C56-ABD2-9E3B300BBDC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7685D317-9024-4577-B101-AA202019F9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4E5E311-903C-4BCB-8BEC-35526F6E2C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11721180-2FC6-4918-820E-EF296D4EEFC5}"/>
              </a:ext>
            </a:extLst>
          </p:cNvPr>
          <p:cNvSpPr>
            <a:spLocks noGrp="1"/>
          </p:cNvSpPr>
          <p:nvPr>
            <p:ph type="dt" sz="half" idx="10"/>
          </p:nvPr>
        </p:nvSpPr>
        <p:spPr/>
        <p:txBody>
          <a:bodyPr/>
          <a:lstStyle/>
          <a:p>
            <a:fld id="{DE1B6A29-18EC-4762-A5A3-79A4B7E42351}" type="datetimeFigureOut">
              <a:rPr lang="zh-CN" altLang="en-US" smtClean="0"/>
              <a:pPr/>
              <a:t>2020/1/8</a:t>
            </a:fld>
            <a:endParaRPr lang="zh-CN" altLang="en-US"/>
          </a:p>
        </p:txBody>
      </p:sp>
      <p:sp>
        <p:nvSpPr>
          <p:cNvPr id="6" name="页脚占位符 5">
            <a:extLst>
              <a:ext uri="{FF2B5EF4-FFF2-40B4-BE49-F238E27FC236}">
                <a16:creationId xmlns:a16="http://schemas.microsoft.com/office/drawing/2014/main" xmlns="" id="{27E71C67-8F87-4879-98DC-B3BF6388F83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5ECC30C-D2A2-4038-8613-662900EA2F3F}"/>
              </a:ext>
            </a:extLst>
          </p:cNvPr>
          <p:cNvSpPr>
            <a:spLocks noGrp="1"/>
          </p:cNvSpPr>
          <p:nvPr>
            <p:ph type="sldNum" sz="quarter" idx="12"/>
          </p:nvPr>
        </p:nvSpPr>
        <p:spPr/>
        <p:txBody>
          <a:body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2837135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35F32D9-5B60-4EBB-BED0-AA71F602EB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EC376CD-87AE-4935-9973-85C2E03923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1C356FC-1296-4232-B838-A5C9F3A611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1B6A29-18EC-4762-A5A3-79A4B7E42351}" type="datetimeFigureOut">
              <a:rPr lang="zh-CN" altLang="en-US" smtClean="0"/>
              <a:pPr/>
              <a:t>2020/1/8</a:t>
            </a:fld>
            <a:endParaRPr lang="zh-CN" altLang="en-US"/>
          </a:p>
        </p:txBody>
      </p:sp>
      <p:sp>
        <p:nvSpPr>
          <p:cNvPr id="5" name="页脚占位符 4">
            <a:extLst>
              <a:ext uri="{FF2B5EF4-FFF2-40B4-BE49-F238E27FC236}">
                <a16:creationId xmlns:a16="http://schemas.microsoft.com/office/drawing/2014/main" xmlns="" id="{274D83FB-3476-4B75-85D8-892BB2F5FE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54D4344-1B3D-4517-9624-306437BE70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C7DA3F-55AF-4163-A139-E9495D1F885B}" type="slidenum">
              <a:rPr lang="zh-CN" altLang="en-US" smtClean="0"/>
              <a:pPr/>
              <a:t>‹#›</a:t>
            </a:fld>
            <a:endParaRPr lang="zh-CN" altLang="en-US"/>
          </a:p>
        </p:txBody>
      </p:sp>
    </p:spTree>
    <p:extLst>
      <p:ext uri="{BB962C8B-B14F-4D97-AF65-F5344CB8AC3E}">
        <p14:creationId xmlns:p14="http://schemas.microsoft.com/office/powerpoint/2010/main" xmlns="" val="13946718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C3AFAD7-C481-4A8B-82E4-BDCA126F760D}"/>
              </a:ext>
            </a:extLst>
          </p:cNvPr>
          <p:cNvSpPr>
            <a:spLocks noGrp="1"/>
          </p:cNvSpPr>
          <p:nvPr>
            <p:ph type="ctrTitle"/>
          </p:nvPr>
        </p:nvSpPr>
        <p:spPr>
          <a:xfrm>
            <a:off x="192024" y="1122363"/>
            <a:ext cx="11999976" cy="2387600"/>
          </a:xfrm>
        </p:spPr>
        <p:txBody>
          <a:bodyPr>
            <a:normAutofit/>
          </a:bodyPr>
          <a:lstStyle/>
          <a:p>
            <a:r>
              <a:rPr lang="zh-CN" altLang="en-US" sz="4800" dirty="0">
                <a:latin typeface="+mn-ea"/>
                <a:ea typeface="+mn-ea"/>
              </a:rPr>
              <a:t>必修上</a:t>
            </a:r>
            <a:r>
              <a:rPr lang="en-US" altLang="zh-CN" sz="4800" dirty="0">
                <a:latin typeface="+mn-ea"/>
                <a:ea typeface="+mn-ea"/>
              </a:rPr>
              <a:t>·</a:t>
            </a:r>
            <a:r>
              <a:rPr lang="zh-CN" altLang="en-US" sz="4800" dirty="0">
                <a:latin typeface="+mn-ea"/>
                <a:ea typeface="+mn-ea"/>
              </a:rPr>
              <a:t>第七单元教学思路与教学设计分享</a:t>
            </a:r>
          </a:p>
        </p:txBody>
      </p:sp>
    </p:spTree>
    <p:extLst>
      <p:ext uri="{BB962C8B-B14F-4D97-AF65-F5344CB8AC3E}">
        <p14:creationId xmlns:p14="http://schemas.microsoft.com/office/powerpoint/2010/main" xmlns="" val="3426709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5043C9A-1D5F-425A-9194-4F38ABF9A90D}"/>
              </a:ext>
            </a:extLst>
          </p:cNvPr>
          <p:cNvSpPr>
            <a:spLocks noGrp="1"/>
          </p:cNvSpPr>
          <p:nvPr>
            <p:ph idx="1"/>
          </p:nvPr>
        </p:nvSpPr>
        <p:spPr>
          <a:xfrm>
            <a:off x="544529" y="462337"/>
            <a:ext cx="11147461" cy="6395663"/>
          </a:xfrm>
        </p:spPr>
        <p:txBody>
          <a:bodyPr>
            <a:normAutofit/>
          </a:bodyPr>
          <a:lstStyle/>
          <a:p>
            <a:r>
              <a:rPr lang="zh-CN" altLang="zh-CN" dirty="0">
                <a:latin typeface="华文楷体" panose="02010600040101010101" pitchFamily="2" charset="-122"/>
                <a:ea typeface="华文楷体" panose="02010600040101010101" pitchFamily="2" charset="-122"/>
              </a:rPr>
              <a:t>《百合花》、《哦，香雪》革命战争年代的战士的青春</a:t>
            </a:r>
            <a:r>
              <a:rPr lang="en-US" altLang="zh-CN" dirty="0">
                <a:latin typeface="华文楷体" panose="02010600040101010101" pitchFamily="2" charset="-122"/>
                <a:ea typeface="华文楷体" panose="02010600040101010101" pitchFamily="2" charset="-122"/>
              </a:rPr>
              <a:t>VS</a:t>
            </a:r>
            <a:r>
              <a:rPr lang="zh-CN" altLang="zh-CN" dirty="0">
                <a:latin typeface="华文楷体" panose="02010600040101010101" pitchFamily="2" charset="-122"/>
                <a:ea typeface="华文楷体" panose="02010600040101010101" pitchFamily="2" charset="-122"/>
              </a:rPr>
              <a:t>改革开放初期山村少女的青春</a:t>
            </a:r>
          </a:p>
          <a:p>
            <a:r>
              <a:rPr lang="zh-CN" altLang="zh-CN" dirty="0">
                <a:latin typeface="华文楷体" panose="02010600040101010101" pitchFamily="2" charset="-122"/>
                <a:ea typeface="华文楷体" panose="02010600040101010101" pitchFamily="2" charset="-122"/>
              </a:rPr>
              <a:t>《短歌行》、《归园田居》乱世中士人不同的人生选择的对比阅读</a:t>
            </a:r>
          </a:p>
          <a:p>
            <a:r>
              <a:rPr lang="zh-CN" altLang="zh-CN" dirty="0">
                <a:latin typeface="华文楷体" panose="02010600040101010101" pitchFamily="2" charset="-122"/>
                <a:ea typeface="华文楷体" panose="02010600040101010101" pitchFamily="2" charset="-122"/>
              </a:rPr>
              <a:t>《梦游天姥吟留别》、《登高》 夸张浪漫的诗仙诗</a:t>
            </a:r>
            <a:r>
              <a:rPr lang="en-US" altLang="zh-CN" dirty="0">
                <a:latin typeface="华文楷体" panose="02010600040101010101" pitchFamily="2" charset="-122"/>
                <a:ea typeface="华文楷体" panose="02010600040101010101" pitchFamily="2" charset="-122"/>
              </a:rPr>
              <a:t>VS </a:t>
            </a:r>
            <a:r>
              <a:rPr lang="zh-CN" altLang="zh-CN" dirty="0">
                <a:latin typeface="华文楷体" panose="02010600040101010101" pitchFamily="2" charset="-122"/>
                <a:ea typeface="华文楷体" panose="02010600040101010101" pitchFamily="2" charset="-122"/>
              </a:rPr>
              <a:t>沉重悲苦的诗圣诗</a:t>
            </a:r>
          </a:p>
          <a:p>
            <a:r>
              <a:rPr lang="zh-CN" altLang="zh-CN" dirty="0">
                <a:latin typeface="华文楷体" panose="02010600040101010101" pitchFamily="2" charset="-122"/>
                <a:ea typeface="华文楷体" panose="02010600040101010101" pitchFamily="2" charset="-122"/>
              </a:rPr>
              <a:t>《赤壁怀古》、《京口北固亭怀古》、《声声慢》</a:t>
            </a:r>
            <a:r>
              <a:rPr lang="zh-CN" altLang="en-US" dirty="0">
                <a:latin typeface="华文楷体" panose="02010600040101010101" pitchFamily="2" charset="-122"/>
                <a:ea typeface="华文楷体" panose="02010600040101010101" pitchFamily="2" charset="-122"/>
              </a:rPr>
              <a:t>词风比较</a:t>
            </a:r>
            <a:endParaRPr lang="zh-CN" altLang="zh-CN" dirty="0">
              <a:latin typeface="华文楷体" panose="02010600040101010101" pitchFamily="2" charset="-122"/>
              <a:ea typeface="华文楷体" panose="02010600040101010101" pitchFamily="2" charset="-122"/>
            </a:endParaRPr>
          </a:p>
          <a:p>
            <a:r>
              <a:rPr lang="zh-CN" altLang="zh-CN" dirty="0">
                <a:solidFill>
                  <a:srgbClr val="FF0000"/>
                </a:solidFill>
                <a:latin typeface="华文楷体" panose="02010600040101010101" pitchFamily="2" charset="-122"/>
                <a:ea typeface="华文楷体" panose="02010600040101010101" pitchFamily="2" charset="-122"/>
              </a:rPr>
              <a:t>《故都的秋》、《荷塘月色》 “两名篇都像传统中国画，《荷》像一幅工笔画，精秒细绘，纤毫毕现；《故》像一幅写意画，随意点染，自由开合。”（人民教育出版社 刘真福）</a:t>
            </a:r>
          </a:p>
          <a:p>
            <a:r>
              <a:rPr lang="zh-CN" altLang="zh-CN" dirty="0">
                <a:solidFill>
                  <a:srgbClr val="FF0000"/>
                </a:solidFill>
                <a:latin typeface="华文楷体" panose="02010600040101010101" pitchFamily="2" charset="-122"/>
                <a:ea typeface="华文楷体" panose="02010600040101010101" pitchFamily="2" charset="-122"/>
              </a:rPr>
              <a:t>《故都的秋》、《荷塘月色》、《我与地坛》，在北京的自然景物的描绘上呈现出多姿多样的美</a:t>
            </a:r>
            <a:r>
              <a:rPr lang="zh-CN" altLang="en-US" dirty="0">
                <a:solidFill>
                  <a:srgbClr val="FF0000"/>
                </a:solidFill>
                <a:latin typeface="华文楷体" panose="02010600040101010101" pitchFamily="2" charset="-122"/>
                <a:ea typeface="华文楷体" panose="02010600040101010101" pitchFamily="2" charset="-122"/>
              </a:rPr>
              <a:t>和不同感悟</a:t>
            </a:r>
            <a:r>
              <a:rPr lang="zh-CN" altLang="zh-CN" dirty="0">
                <a:solidFill>
                  <a:srgbClr val="FF0000"/>
                </a:solidFill>
                <a:latin typeface="华文楷体" panose="02010600040101010101" pitchFamily="2" charset="-122"/>
                <a:ea typeface="华文楷体" panose="02010600040101010101" pitchFamily="2" charset="-122"/>
              </a:rPr>
              <a:t>。</a:t>
            </a:r>
          </a:p>
          <a:p>
            <a:r>
              <a:rPr lang="zh-CN" altLang="zh-CN" dirty="0">
                <a:solidFill>
                  <a:srgbClr val="FF0000"/>
                </a:solidFill>
                <a:latin typeface="华文楷体" panose="02010600040101010101" pitchFamily="2" charset="-122"/>
                <a:ea typeface="华文楷体" panose="02010600040101010101" pitchFamily="2" charset="-122"/>
              </a:rPr>
              <a:t>《赤壁赋》、《登泰山记》“智者乐水，仁者乐山”“失意人生的不同选择”</a:t>
            </a:r>
            <a:endParaRPr lang="zh-CN" altLang="en-US" dirty="0">
              <a:solidFill>
                <a:srgbClr val="FF0000"/>
              </a:solidFill>
              <a:latin typeface="华文楷体" panose="02010600040101010101" pitchFamily="2" charset="-122"/>
              <a:ea typeface="华文楷体" panose="02010600040101010101" pitchFamily="2" charset="-122"/>
            </a:endParaRPr>
          </a:p>
          <a:p>
            <a:endParaRPr lang="zh-CN" altLang="en-US" dirty="0"/>
          </a:p>
        </p:txBody>
      </p:sp>
    </p:spTree>
    <p:extLst>
      <p:ext uri="{BB962C8B-B14F-4D97-AF65-F5344CB8AC3E}">
        <p14:creationId xmlns:p14="http://schemas.microsoft.com/office/powerpoint/2010/main" xmlns="" val="300009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CB9698C8-C0A1-4533-9702-C48C60651CA4}"/>
              </a:ext>
            </a:extLst>
          </p:cNvPr>
          <p:cNvSpPr>
            <a:spLocks noGrp="1"/>
          </p:cNvSpPr>
          <p:nvPr>
            <p:ph idx="1"/>
          </p:nvPr>
        </p:nvSpPr>
        <p:spPr>
          <a:xfrm>
            <a:off x="838199" y="904126"/>
            <a:ext cx="10977081" cy="5272837"/>
          </a:xfrm>
        </p:spPr>
        <p:txBody>
          <a:bodyPr>
            <a:normAutofit/>
          </a:bodyPr>
          <a:lstStyle/>
          <a:p>
            <a:pPr marL="0" indent="0">
              <a:lnSpc>
                <a:spcPct val="150000"/>
              </a:lnSpc>
              <a:buNone/>
            </a:pPr>
            <a:r>
              <a:rPr lang="zh-CN" altLang="zh-CN"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2</a:t>
            </a:r>
            <a:r>
              <a:rPr lang="zh-CN" altLang="zh-CN" sz="3200" b="1" dirty="0">
                <a:latin typeface="宋体" panose="02010600030101010101" pitchFamily="2" charset="-122"/>
                <a:ea typeface="宋体" panose="02010600030101010101" pitchFamily="2" charset="-122"/>
              </a:rPr>
              <a:t>）专题教学</a:t>
            </a:r>
          </a:p>
          <a:p>
            <a:pPr>
              <a:lnSpc>
                <a:spcPct val="150000"/>
              </a:lnSpc>
            </a:pPr>
            <a:r>
              <a:rPr lang="zh-CN" altLang="zh-CN" sz="3200" dirty="0">
                <a:latin typeface="华文楷体" panose="02010600040101010101" pitchFamily="2" charset="-122"/>
                <a:ea typeface="华文楷体" panose="02010600040101010101" pitchFamily="2" charset="-122"/>
              </a:rPr>
              <a:t>语文专题教学是按作品、作家、</a:t>
            </a:r>
            <a:r>
              <a:rPr lang="zh-CN" altLang="zh-CN" sz="3200" dirty="0">
                <a:solidFill>
                  <a:srgbClr val="FF0000"/>
                </a:solidFill>
                <a:latin typeface="华文楷体" panose="02010600040101010101" pitchFamily="2" charset="-122"/>
                <a:ea typeface="华文楷体" panose="02010600040101010101" pitchFamily="2" charset="-122"/>
              </a:rPr>
              <a:t>主题</a:t>
            </a:r>
            <a:r>
              <a:rPr lang="zh-CN" altLang="zh-CN" sz="3200" dirty="0">
                <a:latin typeface="华文楷体" panose="02010600040101010101" pitchFamily="2" charset="-122"/>
                <a:ea typeface="华文楷体" panose="02010600040101010101" pitchFamily="2" charset="-122"/>
              </a:rPr>
              <a:t>、学生的视角“聚篇为类”，在一定的问题情境下，通过设计</a:t>
            </a:r>
            <a:r>
              <a:rPr lang="zh-CN" altLang="zh-CN" sz="3200" dirty="0">
                <a:solidFill>
                  <a:srgbClr val="FF0000"/>
                </a:solidFill>
                <a:latin typeface="华文楷体" panose="02010600040101010101" pitchFamily="2" charset="-122"/>
                <a:ea typeface="华文楷体" panose="02010600040101010101" pitchFamily="2" charset="-122"/>
              </a:rPr>
              <a:t>更开放、更贴近生活且具有可操作性的外显性学习任务</a:t>
            </a:r>
            <a:r>
              <a:rPr lang="zh-CN" altLang="zh-CN" sz="3200" dirty="0">
                <a:latin typeface="华文楷体" panose="02010600040101010101" pitchFamily="2" charset="-122"/>
                <a:ea typeface="华文楷体" panose="02010600040101010101" pitchFamily="2" charset="-122"/>
              </a:rPr>
              <a:t>，旨在提升学生语文核心素养的思维建构的课堂组织形式。</a:t>
            </a:r>
            <a:endParaRPr lang="en-US" altLang="zh-CN" sz="3200" dirty="0">
              <a:latin typeface="华文楷体" panose="02010600040101010101" pitchFamily="2" charset="-122"/>
              <a:ea typeface="华文楷体" panose="02010600040101010101" pitchFamily="2" charset="-122"/>
            </a:endParaRPr>
          </a:p>
          <a:p>
            <a:pPr marL="0" indent="0">
              <a:lnSpc>
                <a:spcPct val="150000"/>
              </a:lnSpc>
              <a:buNone/>
            </a:pP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朱俊阳</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语文专题教学的本质</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语文教学</a:t>
            </a:r>
            <a:r>
              <a:rPr lang="zh-CN" altLang="en-US" sz="3200" dirty="0">
                <a:latin typeface="华文楷体" panose="02010600040101010101" pitchFamily="2" charset="-122"/>
                <a:ea typeface="华文楷体" panose="02010600040101010101" pitchFamily="2" charset="-122"/>
              </a:rPr>
              <a:t>通</a:t>
            </a:r>
            <a:r>
              <a:rPr lang="zh-CN" altLang="zh-CN" sz="3200" dirty="0">
                <a:latin typeface="华文楷体" panose="02010600040101010101" pitchFamily="2" charset="-122"/>
                <a:ea typeface="华文楷体" panose="02010600040101010101" pitchFamily="2" charset="-122"/>
              </a:rPr>
              <a:t>讯</a:t>
            </a:r>
            <a:r>
              <a:rPr lang="en-US" altLang="zh-CN" sz="3200" dirty="0">
                <a:latin typeface="华文楷体" panose="02010600040101010101" pitchFamily="2" charset="-122"/>
                <a:ea typeface="华文楷体" panose="02010600040101010101" pitchFamily="2" charset="-122"/>
              </a:rPr>
              <a:t>.2017.11</a:t>
            </a:r>
            <a:r>
              <a:rPr lang="zh-CN" altLang="zh-CN" sz="3200" dirty="0">
                <a:latin typeface="华文楷体" panose="02010600040101010101" pitchFamily="2" charset="-122"/>
                <a:ea typeface="华文楷体" panose="02010600040101010101" pitchFamily="2" charset="-122"/>
              </a:rPr>
              <a:t>）</a:t>
            </a:r>
          </a:p>
          <a:p>
            <a:endParaRPr lang="zh-CN" altLang="en-US" dirty="0"/>
          </a:p>
        </p:txBody>
      </p:sp>
    </p:spTree>
    <p:extLst>
      <p:ext uri="{BB962C8B-B14F-4D97-AF65-F5344CB8AC3E}">
        <p14:creationId xmlns:p14="http://schemas.microsoft.com/office/powerpoint/2010/main" xmlns="" val="2978946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FA1531E1-B4E5-4FB1-9C13-5AE4DBC2E9C0}"/>
              </a:ext>
            </a:extLst>
          </p:cNvPr>
          <p:cNvSpPr>
            <a:spLocks noGrp="1"/>
          </p:cNvSpPr>
          <p:nvPr>
            <p:ph idx="1"/>
          </p:nvPr>
        </p:nvSpPr>
        <p:spPr>
          <a:xfrm>
            <a:off x="550951" y="513708"/>
            <a:ext cx="11090098" cy="6246688"/>
          </a:xfrm>
        </p:spPr>
        <p:txBody>
          <a:bodyPr>
            <a:normAutofit/>
          </a:bodyPr>
          <a:lstStyle/>
          <a:p>
            <a:pPr marL="0" indent="0">
              <a:lnSpc>
                <a:spcPct val="100000"/>
              </a:lnSpc>
              <a:buNone/>
            </a:pPr>
            <a:r>
              <a:rPr lang="zh-CN" altLang="zh-CN"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3</a:t>
            </a:r>
            <a:r>
              <a:rPr lang="zh-CN" altLang="zh-CN" sz="3200" b="1" dirty="0">
                <a:latin typeface="宋体" panose="02010600030101010101" pitchFamily="2" charset="-122"/>
                <a:ea typeface="宋体" panose="02010600030101010101" pitchFamily="2" charset="-122"/>
              </a:rPr>
              <a:t>）任务情境化</a:t>
            </a:r>
          </a:p>
          <a:p>
            <a:pPr>
              <a:lnSpc>
                <a:spcPct val="100000"/>
              </a:lnSpc>
            </a:pPr>
            <a:r>
              <a:rPr lang="zh-CN" altLang="zh-CN" sz="3200" dirty="0">
                <a:latin typeface="华文楷体" panose="02010600040101010101" pitchFamily="2" charset="-122"/>
                <a:ea typeface="华文楷体" panose="02010600040101010101" pitchFamily="2" charset="-122"/>
              </a:rPr>
              <a:t>情境素材是设计的基础，情境是与体验过程相联系的具体环境和背景，包括两个部分，一是唤醒学生知识储备的</a:t>
            </a:r>
            <a:r>
              <a:rPr lang="zh-CN" altLang="zh-CN" sz="3200" dirty="0">
                <a:solidFill>
                  <a:srgbClr val="FF0000"/>
                </a:solidFill>
                <a:latin typeface="华文楷体" panose="02010600040101010101" pitchFamily="2" charset="-122"/>
                <a:ea typeface="华文楷体" panose="02010600040101010101" pitchFamily="2" charset="-122"/>
              </a:rPr>
              <a:t>背景情境</a:t>
            </a:r>
            <a:r>
              <a:rPr lang="zh-CN" altLang="zh-CN" sz="3200" dirty="0">
                <a:latin typeface="华文楷体" panose="02010600040101010101" pitchFamily="2" charset="-122"/>
                <a:ea typeface="华文楷体" panose="02010600040101010101" pitchFamily="2" charset="-122"/>
              </a:rPr>
              <a:t>，一是激发学生实践热情的</a:t>
            </a:r>
            <a:r>
              <a:rPr lang="zh-CN" altLang="zh-CN" sz="3200" dirty="0">
                <a:solidFill>
                  <a:srgbClr val="FF0000"/>
                </a:solidFill>
                <a:latin typeface="华文楷体" panose="02010600040101010101" pitchFamily="2" charset="-122"/>
                <a:ea typeface="华文楷体" panose="02010600040101010101" pitchFamily="2" charset="-122"/>
              </a:rPr>
              <a:t>任务情境</a:t>
            </a:r>
            <a:r>
              <a:rPr lang="zh-CN" altLang="zh-CN" sz="3200" dirty="0">
                <a:latin typeface="华文楷体" panose="02010600040101010101" pitchFamily="2" charset="-122"/>
                <a:ea typeface="华文楷体" panose="02010600040101010101" pitchFamily="2" charset="-122"/>
              </a:rPr>
              <a:t>两部分相辅相成。</a:t>
            </a:r>
          </a:p>
          <a:p>
            <a:pPr marL="0" indent="0" algn="r">
              <a:lnSpc>
                <a:spcPct val="100000"/>
              </a:lnSpc>
              <a:buNone/>
            </a:pPr>
            <a:r>
              <a:rPr lang="zh-CN" altLang="zh-CN" sz="3200" dirty="0">
                <a:latin typeface="华文楷体" panose="02010600040101010101" pitchFamily="2" charset="-122"/>
                <a:ea typeface="华文楷体" panose="02010600040101010101" pitchFamily="2" charset="-122"/>
              </a:rPr>
              <a:t>——吴欣歆</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体验式学习活动链</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教学科学研究</a:t>
            </a:r>
            <a:r>
              <a:rPr lang="en-US" altLang="zh-CN" sz="3200" dirty="0" smtClean="0">
                <a:latin typeface="华文楷体" panose="02010600040101010101" pitchFamily="2" charset="-122"/>
                <a:ea typeface="华文楷体" panose="02010600040101010101" pitchFamily="2" charset="-122"/>
              </a:rPr>
              <a:t>.</a:t>
            </a:r>
            <a:endParaRPr lang="zh-CN" altLang="zh-CN" sz="3200" dirty="0">
              <a:latin typeface="华文楷体" panose="02010600040101010101" pitchFamily="2" charset="-122"/>
              <a:ea typeface="华文楷体" panose="02010600040101010101" pitchFamily="2" charset="-122"/>
            </a:endParaRPr>
          </a:p>
          <a:p>
            <a:pPr>
              <a:lnSpc>
                <a:spcPct val="100000"/>
              </a:lnSpc>
            </a:pPr>
            <a:r>
              <a:rPr lang="zh-CN" altLang="zh-CN" sz="3200" dirty="0">
                <a:latin typeface="华文楷体" panose="02010600040101010101" pitchFamily="2" charset="-122"/>
                <a:ea typeface="华文楷体" panose="02010600040101010101" pitchFamily="2" charset="-122"/>
              </a:rPr>
              <a:t>对语文学习而言，外在的言语材料以及蕴涵其中的丰富意义只有与</a:t>
            </a:r>
            <a:r>
              <a:rPr lang="zh-CN" altLang="zh-CN" sz="3200" dirty="0">
                <a:solidFill>
                  <a:srgbClr val="FF0000"/>
                </a:solidFill>
                <a:latin typeface="华文楷体" panose="02010600040101010101" pitchFamily="2" charset="-122"/>
                <a:ea typeface="华文楷体" panose="02010600040101010101" pitchFamily="2" charset="-122"/>
              </a:rPr>
              <a:t>言语主体原有的图式结构发生联系</a:t>
            </a:r>
            <a:r>
              <a:rPr lang="zh-CN" altLang="zh-CN" sz="3200" dirty="0">
                <a:latin typeface="华文楷体" panose="02010600040101010101" pitchFamily="2" charset="-122"/>
                <a:ea typeface="华文楷体" panose="02010600040101010101" pitchFamily="2" charset="-122"/>
              </a:rPr>
              <a:t>，并且被纳入言语主体的心理结构之中，成为这个心理结构的有机组成部分或组成要素，内化才能真正实现。</a:t>
            </a:r>
          </a:p>
          <a:p>
            <a:pPr marL="0" indent="0" algn="r">
              <a:lnSpc>
                <a:spcPct val="100000"/>
              </a:lnSpc>
              <a:buNone/>
            </a:pPr>
            <a:r>
              <a:rPr lang="en-US" altLang="zh-CN" sz="3200" dirty="0">
                <a:latin typeface="华文楷体" panose="02010600040101010101" pitchFamily="2" charset="-122"/>
                <a:ea typeface="华文楷体" panose="02010600040101010101" pitchFamily="2" charset="-122"/>
              </a:rPr>
              <a:t> </a:t>
            </a:r>
            <a:r>
              <a:rPr lang="zh-CN" altLang="zh-CN" sz="3200" dirty="0">
                <a:latin typeface="华文楷体" panose="02010600040101010101" pitchFamily="2" charset="-122"/>
                <a:ea typeface="华文楷体" panose="02010600040101010101" pitchFamily="2" charset="-122"/>
              </a:rPr>
              <a:t>——郑国民、陈晓波</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新世纪语文教科书编排方式的探索</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课程</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教材</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教法</a:t>
            </a:r>
            <a:r>
              <a:rPr lang="zh-CN" altLang="en-US" sz="3200" dirty="0" smtClean="0">
                <a:latin typeface="华文楷体" panose="02010600040101010101" pitchFamily="2" charset="-122"/>
                <a:ea typeface="华文楷体" panose="02010600040101010101" pitchFamily="2" charset="-122"/>
              </a:rPr>
              <a:t>。</a:t>
            </a:r>
            <a:endParaRPr lang="zh-CN" altLang="zh-CN" sz="3200" dirty="0">
              <a:latin typeface="华文楷体" panose="02010600040101010101" pitchFamily="2" charset="-122"/>
              <a:ea typeface="华文楷体" panose="02010600040101010101" pitchFamily="2" charset="-122"/>
            </a:endParaRPr>
          </a:p>
          <a:p>
            <a:endParaRPr lang="zh-CN" altLang="en-US" sz="3200" dirty="0"/>
          </a:p>
        </p:txBody>
      </p:sp>
    </p:spTree>
    <p:extLst>
      <p:ext uri="{BB962C8B-B14F-4D97-AF65-F5344CB8AC3E}">
        <p14:creationId xmlns:p14="http://schemas.microsoft.com/office/powerpoint/2010/main" xmlns="" val="2551571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1A0E0EE-81C8-451E-9AEC-B8F37FFD03DA}"/>
              </a:ext>
            </a:extLst>
          </p:cNvPr>
          <p:cNvSpPr>
            <a:spLocks noGrp="1"/>
          </p:cNvSpPr>
          <p:nvPr>
            <p:ph idx="1"/>
          </p:nvPr>
        </p:nvSpPr>
        <p:spPr>
          <a:xfrm>
            <a:off x="838200" y="1476303"/>
            <a:ext cx="10515600" cy="4351338"/>
          </a:xfrm>
        </p:spPr>
        <p:txBody>
          <a:bodyPr>
            <a:normAutofit/>
          </a:bodyPr>
          <a:lstStyle/>
          <a:p>
            <a:pPr>
              <a:lnSpc>
                <a:spcPct val="150000"/>
              </a:lnSpc>
            </a:pPr>
            <a:r>
              <a:rPr lang="zh-CN" altLang="zh-CN" sz="3600" dirty="0">
                <a:latin typeface="华文楷体" panose="02010600040101010101" pitchFamily="2" charset="-122"/>
                <a:ea typeface="华文楷体" panose="02010600040101010101" pitchFamily="2" charset="-122"/>
              </a:rPr>
              <a:t>《</a:t>
            </a:r>
            <a:r>
              <a:rPr lang="zh-CN" altLang="en-US" sz="3600" dirty="0">
                <a:latin typeface="华文楷体" panose="02010600040101010101" pitchFamily="2" charset="-122"/>
                <a:ea typeface="华文楷体" panose="02010600040101010101" pitchFamily="2" charset="-122"/>
              </a:rPr>
              <a:t>语文必修上</a:t>
            </a:r>
            <a:r>
              <a:rPr lang="en-US" altLang="zh-CN" sz="3600" dirty="0">
                <a:latin typeface="华文楷体" panose="02010600040101010101" pitchFamily="2" charset="-122"/>
                <a:ea typeface="华文楷体" panose="02010600040101010101" pitchFamily="2" charset="-122"/>
              </a:rPr>
              <a:t>·</a:t>
            </a:r>
            <a:r>
              <a:rPr lang="zh-CN" altLang="zh-CN" sz="3600" dirty="0">
                <a:latin typeface="华文楷体" panose="02010600040101010101" pitchFamily="2" charset="-122"/>
                <a:ea typeface="华文楷体" panose="02010600040101010101" pitchFamily="2" charset="-122"/>
              </a:rPr>
              <a:t>教师教学用书》：“</a:t>
            </a:r>
            <a:r>
              <a:rPr lang="zh-CN" altLang="zh-CN" sz="3600" dirty="0">
                <a:solidFill>
                  <a:srgbClr val="FF0000"/>
                </a:solidFill>
                <a:latin typeface="华文楷体" panose="02010600040101010101" pitchFamily="2" charset="-122"/>
                <a:ea typeface="华文楷体" panose="02010600040101010101" pitchFamily="2" charset="-122"/>
              </a:rPr>
              <a:t>整合教学、群文阅读</a:t>
            </a:r>
            <a:r>
              <a:rPr lang="zh-CN" altLang="zh-CN" sz="3600" dirty="0">
                <a:latin typeface="华文楷体" panose="02010600040101010101" pitchFamily="2" charset="-122"/>
                <a:ea typeface="华文楷体" panose="02010600040101010101" pitchFamily="2" charset="-122"/>
              </a:rPr>
              <a:t>是新课程的常态，从以前的‘单点’变成现在的‘套餐’，加大了思维的容量，更能形成</a:t>
            </a:r>
            <a:r>
              <a:rPr lang="zh-CN" altLang="zh-CN" sz="3600" dirty="0">
                <a:solidFill>
                  <a:srgbClr val="FF0000"/>
                </a:solidFill>
                <a:latin typeface="华文楷体" panose="02010600040101010101" pitchFamily="2" charset="-122"/>
                <a:ea typeface="华文楷体" panose="02010600040101010101" pitchFamily="2" charset="-122"/>
              </a:rPr>
              <a:t>贯通、比较式的思维</a:t>
            </a:r>
            <a:r>
              <a:rPr lang="zh-CN" altLang="zh-CN" sz="3600" dirty="0">
                <a:latin typeface="华文楷体" panose="02010600040101010101" pitchFamily="2" charset="-122"/>
                <a:ea typeface="华文楷体" panose="02010600040101010101" pitchFamily="2" charset="-122"/>
              </a:rPr>
              <a:t>，进而让学生形成文学鉴赏的眼光，促进语文核心素养的发展。”</a:t>
            </a:r>
          </a:p>
          <a:p>
            <a:pPr>
              <a:lnSpc>
                <a:spcPct val="150000"/>
              </a:lnSpc>
            </a:pPr>
            <a:endParaRPr lang="zh-CN" altLang="en-US" sz="32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2377511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BC87879-CFEB-42C6-913D-23E106FA2BE0}"/>
              </a:ext>
            </a:extLst>
          </p:cNvPr>
          <p:cNvSpPr>
            <a:spLocks noGrp="1"/>
          </p:cNvSpPr>
          <p:nvPr>
            <p:ph idx="1"/>
          </p:nvPr>
        </p:nvSpPr>
        <p:spPr/>
        <p:txBody>
          <a:bodyPr>
            <a:normAutofit/>
          </a:bodyPr>
          <a:lstStyle/>
          <a:p>
            <a:pPr marL="0" indent="0">
              <a:lnSpc>
                <a:spcPct val="150000"/>
              </a:lnSpc>
              <a:buNone/>
            </a:pPr>
            <a:r>
              <a:rPr lang="zh-CN" altLang="zh-CN" sz="3600" dirty="0">
                <a:latin typeface="宋体" panose="02010600030101010101" pitchFamily="2" charset="-122"/>
                <a:ea typeface="宋体" panose="02010600030101010101" pitchFamily="2" charset="-122"/>
              </a:rPr>
              <a:t>《教师教学用书》提供了两个教学设计样例</a:t>
            </a:r>
          </a:p>
          <a:p>
            <a:pPr>
              <a:lnSpc>
                <a:spcPct val="150000"/>
              </a:lnSpc>
            </a:pPr>
            <a:r>
              <a:rPr lang="zh-CN" altLang="zh-CN" sz="3600" dirty="0">
                <a:latin typeface="宋体" panose="02010600030101010101" pitchFamily="2" charset="-122"/>
                <a:ea typeface="宋体" panose="02010600030101010101" pitchFamily="2" charset="-122"/>
              </a:rPr>
              <a:t>教学设计一：独抒性灵，情思悠远——品出“这一篇”散文的情味（</a:t>
            </a:r>
            <a:r>
              <a:rPr lang="en-US" altLang="zh-CN" sz="3600" dirty="0">
                <a:latin typeface="宋体" panose="02010600030101010101" pitchFamily="2" charset="-122"/>
                <a:ea typeface="宋体" panose="02010600030101010101" pitchFamily="2" charset="-122"/>
              </a:rPr>
              <a:t>14.15</a:t>
            </a:r>
            <a:r>
              <a:rPr lang="zh-CN" altLang="zh-CN" sz="3600" dirty="0">
                <a:latin typeface="宋体" panose="02010600030101010101" pitchFamily="2" charset="-122"/>
                <a:ea typeface="宋体" panose="02010600030101010101" pitchFamily="2" charset="-122"/>
              </a:rPr>
              <a:t>课）</a:t>
            </a:r>
          </a:p>
          <a:p>
            <a:pPr>
              <a:lnSpc>
                <a:spcPct val="150000"/>
              </a:lnSpc>
            </a:pPr>
            <a:r>
              <a:rPr lang="zh-CN" altLang="zh-CN" sz="3600" dirty="0">
                <a:latin typeface="宋体" panose="02010600030101010101" pitchFamily="2" charset="-122"/>
                <a:ea typeface="宋体" panose="02010600030101010101" pitchFamily="2" charset="-122"/>
              </a:rPr>
              <a:t>教学设计二：心灵的远游——探寻山水文化（</a:t>
            </a:r>
            <a:r>
              <a:rPr lang="en-US" altLang="zh-CN" sz="3600" dirty="0">
                <a:latin typeface="宋体" panose="02010600030101010101" pitchFamily="2" charset="-122"/>
                <a:ea typeface="宋体" panose="02010600030101010101" pitchFamily="2" charset="-122"/>
              </a:rPr>
              <a:t>16</a:t>
            </a:r>
            <a:r>
              <a:rPr lang="zh-CN" altLang="zh-CN" sz="3600" dirty="0">
                <a:latin typeface="宋体" panose="02010600030101010101" pitchFamily="2" charset="-122"/>
                <a:ea typeface="宋体" panose="02010600030101010101" pitchFamily="2" charset="-122"/>
              </a:rPr>
              <a:t>课）</a:t>
            </a:r>
          </a:p>
          <a:p>
            <a:endParaRPr lang="zh-CN" altLang="en-US" sz="36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4602202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3">
            <a:extLst>
              <a:ext uri="{FF2B5EF4-FFF2-40B4-BE49-F238E27FC236}">
                <a16:creationId xmlns:a16="http://schemas.microsoft.com/office/drawing/2014/main" xmlns="" id="{3EC339A3-478D-472B-8477-07E604CB11B7}"/>
              </a:ext>
            </a:extLst>
          </p:cNvPr>
          <p:cNvGraphicFramePr>
            <a:graphicFrameLocks/>
          </p:cNvGraphicFramePr>
          <p:nvPr>
            <p:extLst>
              <p:ext uri="{D42A27DB-BD31-4B8C-83A1-F6EECF244321}">
                <p14:modId xmlns:p14="http://schemas.microsoft.com/office/powerpoint/2010/main" xmlns="" val="3478083582"/>
              </p:ext>
            </p:extLst>
          </p:nvPr>
        </p:nvGraphicFramePr>
        <p:xfrm>
          <a:off x="263512" y="431663"/>
          <a:ext cx="7086212" cy="62679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圆角矩形 4">
            <a:extLst>
              <a:ext uri="{FF2B5EF4-FFF2-40B4-BE49-F238E27FC236}">
                <a16:creationId xmlns:a16="http://schemas.microsoft.com/office/drawing/2014/main" xmlns="" id="{F0091E13-2052-4351-B950-90D3A4FE4A6A}"/>
              </a:ext>
            </a:extLst>
          </p:cNvPr>
          <p:cNvSpPr/>
          <p:nvPr/>
        </p:nvSpPr>
        <p:spPr>
          <a:xfrm>
            <a:off x="7501631" y="365395"/>
            <a:ext cx="4101483" cy="626763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r>
              <a:rPr lang="zh-CN" altLang="en-US" dirty="0"/>
              <a:t>设计说明：新教材单元下的课文编排，有单独成“课”，也有组合编排。教材编写者解说这样编排除意在强调群文阅读的两种方式</a:t>
            </a:r>
            <a:r>
              <a:rPr lang="en-US" altLang="zh-CN" dirty="0"/>
              <a:t>——</a:t>
            </a:r>
            <a:r>
              <a:rPr lang="zh-CN" altLang="en-US" dirty="0"/>
              <a:t>单篇延伸阅读与篇章对比阅读外，还意在通过简单的篇章归类将学习任务进行初步分解，以便于教师引领操持，完成篇章学习向任务群的过渡。本单元五篇文章共分为三课，针对此种编排，本单元任务群拟设计四项学习任务，前三项分别针对三课教学内容，缩小学习范围，减轻学习任务，以求学习的深化；第四项学习任务在完成前三项学习任务基础上，针对全单元学习内容进行设计，是前三项学习任务成果的总结提升及树德立人目标的内化。</a:t>
            </a:r>
          </a:p>
        </p:txBody>
      </p:sp>
    </p:spTree>
    <p:extLst>
      <p:ext uri="{BB962C8B-B14F-4D97-AF65-F5344CB8AC3E}">
        <p14:creationId xmlns:p14="http://schemas.microsoft.com/office/powerpoint/2010/main" xmlns="" val="3248523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FA2B1EBB-8D7D-4380-96AC-7EE21A5528AD}"/>
              </a:ext>
            </a:extLst>
          </p:cNvPr>
          <p:cNvSpPr>
            <a:spLocks noGrp="1"/>
          </p:cNvSpPr>
          <p:nvPr>
            <p:ph idx="1"/>
          </p:nvPr>
        </p:nvSpPr>
        <p:spPr>
          <a:xfrm>
            <a:off x="745732" y="1414659"/>
            <a:ext cx="10515600" cy="4351338"/>
          </a:xfrm>
        </p:spPr>
        <p:txBody>
          <a:bodyPr>
            <a:normAutofit/>
          </a:bodyPr>
          <a:lstStyle/>
          <a:p>
            <a:pPr>
              <a:lnSpc>
                <a:spcPct val="150000"/>
              </a:lnSpc>
            </a:pPr>
            <a:r>
              <a:rPr lang="zh-CN" altLang="zh-CN" sz="3600" dirty="0">
                <a:latin typeface="华文楷体" panose="02010600040101010101" pitchFamily="2" charset="-122"/>
                <a:ea typeface="华文楷体" panose="02010600040101010101" pitchFamily="2" charset="-122"/>
              </a:rPr>
              <a:t>个人教学设计，倾向于先通过简单的、表层性、初步感知性的任务，在对比阅读</a:t>
            </a:r>
            <a:r>
              <a:rPr lang="zh-CN" altLang="en-US" sz="3600" dirty="0">
                <a:latin typeface="华文楷体" panose="02010600040101010101" pitchFamily="2" charset="-122"/>
                <a:ea typeface="华文楷体" panose="02010600040101010101" pitchFamily="2" charset="-122"/>
              </a:rPr>
              <a:t>中</a:t>
            </a:r>
            <a:r>
              <a:rPr lang="zh-CN" altLang="zh-CN" sz="3600" dirty="0">
                <a:latin typeface="华文楷体" panose="02010600040101010101" pitchFamily="2" charset="-122"/>
                <a:ea typeface="华文楷体" panose="02010600040101010101" pitchFamily="2" charset="-122"/>
              </a:rPr>
              <a:t>让学生熟悉文本，感受散文的景物</a:t>
            </a:r>
            <a:r>
              <a:rPr lang="zh-CN" altLang="en-US" sz="3600" dirty="0">
                <a:latin typeface="华文楷体" panose="02010600040101010101" pitchFamily="2" charset="-122"/>
                <a:ea typeface="华文楷体" panose="02010600040101010101" pitchFamily="2" charset="-122"/>
              </a:rPr>
              <a:t>描写</a:t>
            </a:r>
            <a:r>
              <a:rPr lang="zh-CN" altLang="zh-CN" sz="3600" dirty="0">
                <a:latin typeface="华文楷体" panose="02010600040101010101" pitchFamily="2" charset="-122"/>
                <a:ea typeface="华文楷体" panose="02010600040101010101" pitchFamily="2" charset="-122"/>
              </a:rPr>
              <a:t>和语言美；然后再通过</a:t>
            </a:r>
            <a:r>
              <a:rPr lang="zh-CN" altLang="en-US" sz="3600" dirty="0">
                <a:latin typeface="华文楷体" panose="02010600040101010101" pitchFamily="2" charset="-122"/>
                <a:ea typeface="华文楷体" panose="02010600040101010101" pitchFamily="2" charset="-122"/>
              </a:rPr>
              <a:t>深入研读或</a:t>
            </a:r>
            <a:r>
              <a:rPr lang="zh-CN" altLang="zh-CN" sz="3600" dirty="0">
                <a:latin typeface="华文楷体" panose="02010600040101010101" pitchFamily="2" charset="-122"/>
                <a:ea typeface="华文楷体" panose="02010600040101010101" pitchFamily="2" charset="-122"/>
              </a:rPr>
              <a:t>专题教学，加深学生对散文中作者思想情感、文化意蕴的理解；然后再进行延展性的文学性写作</a:t>
            </a:r>
            <a:endParaRPr lang="zh-CN" altLang="en-US" sz="36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3046185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7B568A5-D7C6-4FC0-A6E5-204D46CF76D1}"/>
              </a:ext>
            </a:extLst>
          </p:cNvPr>
          <p:cNvSpPr>
            <a:spLocks noGrp="1"/>
          </p:cNvSpPr>
          <p:nvPr>
            <p:ph type="title"/>
          </p:nvPr>
        </p:nvSpPr>
        <p:spPr>
          <a:xfrm>
            <a:off x="647272" y="365125"/>
            <a:ext cx="10706528" cy="1325563"/>
          </a:xfrm>
        </p:spPr>
        <p:txBody>
          <a:bodyPr>
            <a:normAutofit fontScale="90000"/>
          </a:bodyPr>
          <a:lstStyle/>
          <a:p>
            <a:r>
              <a:rPr lang="zh-CN" altLang="en-US" dirty="0">
                <a:latin typeface="+mn-ea"/>
                <a:ea typeface="+mn-ea"/>
              </a:rPr>
              <a:t>教学设计（一）</a:t>
            </a:r>
            <a:r>
              <a:rPr lang="zh-CN" altLang="zh-CN" dirty="0">
                <a:latin typeface="+mn-ea"/>
                <a:ea typeface="+mn-ea"/>
              </a:rPr>
              <a:t> “秋都荷月，各美其美”——《故都的秋》、《荷塘月色》</a:t>
            </a:r>
            <a:r>
              <a:rPr lang="zh-CN" altLang="en-US" dirty="0">
                <a:latin typeface="+mn-ea"/>
                <a:ea typeface="+mn-ea"/>
              </a:rPr>
              <a:t>整合、</a:t>
            </a:r>
            <a:r>
              <a:rPr lang="zh-CN" altLang="zh-CN" dirty="0">
                <a:latin typeface="+mn-ea"/>
                <a:ea typeface="+mn-ea"/>
              </a:rPr>
              <a:t>比较阅读</a:t>
            </a:r>
            <a:endParaRPr lang="zh-CN" altLang="en-US" dirty="0">
              <a:latin typeface="+mn-ea"/>
              <a:ea typeface="+mn-ea"/>
            </a:endParaRPr>
          </a:p>
        </p:txBody>
      </p:sp>
      <p:sp>
        <p:nvSpPr>
          <p:cNvPr id="3" name="内容占位符 2">
            <a:extLst>
              <a:ext uri="{FF2B5EF4-FFF2-40B4-BE49-F238E27FC236}">
                <a16:creationId xmlns:a16="http://schemas.microsoft.com/office/drawing/2014/main" xmlns="" id="{C9D9AB0D-31DF-4312-9B26-6D400A95AEEB}"/>
              </a:ext>
            </a:extLst>
          </p:cNvPr>
          <p:cNvSpPr>
            <a:spLocks noGrp="1"/>
          </p:cNvSpPr>
          <p:nvPr>
            <p:ph idx="1"/>
          </p:nvPr>
        </p:nvSpPr>
        <p:spPr>
          <a:xfrm>
            <a:off x="647272" y="1825624"/>
            <a:ext cx="10706528" cy="5032375"/>
          </a:xfrm>
        </p:spPr>
        <p:txBody>
          <a:bodyPr>
            <a:normAutofit/>
          </a:bodyPr>
          <a:lstStyle/>
          <a:p>
            <a:pPr>
              <a:lnSpc>
                <a:spcPct val="100000"/>
              </a:lnSpc>
            </a:pPr>
            <a:r>
              <a:rPr lang="zh-CN" altLang="zh-CN" sz="3200" b="1" dirty="0">
                <a:latin typeface="宋体" panose="02010600030101010101" pitchFamily="2" charset="-122"/>
                <a:ea typeface="宋体" panose="02010600030101010101" pitchFamily="2" charset="-122"/>
              </a:rPr>
              <a:t>任务</a:t>
            </a:r>
            <a:r>
              <a:rPr lang="en-US" altLang="zh-CN" sz="3200" b="1" dirty="0">
                <a:latin typeface="宋体" panose="02010600030101010101" pitchFamily="2" charset="-122"/>
                <a:ea typeface="宋体" panose="02010600030101010101" pitchFamily="2" charset="-122"/>
              </a:rPr>
              <a:t>1</a:t>
            </a:r>
            <a:r>
              <a:rPr lang="zh-CN" altLang="zh-CN" sz="3200" b="1" dirty="0">
                <a:latin typeface="宋体" panose="02010600030101010101" pitchFamily="2" charset="-122"/>
                <a:ea typeface="宋体" panose="02010600030101010101" pitchFamily="2" charset="-122"/>
              </a:rPr>
              <a:t>：批文缘景</a:t>
            </a:r>
          </a:p>
          <a:p>
            <a:pPr marL="0" indent="0">
              <a:lnSpc>
                <a:spcPct val="100000"/>
              </a:lnSpc>
              <a:buNone/>
            </a:pPr>
            <a:r>
              <a:rPr lang="zh-CN" altLang="zh-CN" dirty="0">
                <a:latin typeface="宋体" panose="02010600030101010101" pitchFamily="2" charset="-122"/>
                <a:ea typeface="宋体" panose="02010600030101010101" pitchFamily="2" charset="-122"/>
              </a:rPr>
              <a:t>子任务（</a:t>
            </a:r>
            <a:r>
              <a:rPr lang="en-US" altLang="zh-CN" dirty="0">
                <a:latin typeface="宋体" panose="02010600030101010101" pitchFamily="2" charset="-122"/>
                <a:ea typeface="宋体" panose="02010600030101010101" pitchFamily="2" charset="-122"/>
              </a:rPr>
              <a:t>1</a:t>
            </a:r>
            <a:r>
              <a:rPr lang="zh-CN"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pPr>
              <a:lnSpc>
                <a:spcPct val="100000"/>
              </a:lnSpc>
              <a:buFont typeface="Wingdings" panose="05000000000000000000" pitchFamily="2" charset="2"/>
              <a:buChar char="Ø"/>
            </a:pPr>
            <a:r>
              <a:rPr lang="zh-CN" altLang="zh-CN" dirty="0">
                <a:latin typeface="华文楷体" panose="02010600040101010101" pitchFamily="2" charset="-122"/>
                <a:ea typeface="华文楷体" panose="02010600040101010101" pitchFamily="2" charset="-122"/>
              </a:rPr>
              <a:t>《故都的秋》描绘了几幅秋景图？分别给这几幅画面取一个名字。</a:t>
            </a:r>
            <a:endParaRPr lang="en-US" altLang="zh-CN"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Ø"/>
            </a:pP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荷塘月色》作者描绘了月下荷塘及周围环境几幅画面？分别给这几幅画面取一个名字。</a:t>
            </a:r>
          </a:p>
          <a:p>
            <a:pPr marL="0" indent="0">
              <a:lnSpc>
                <a:spcPct val="100000"/>
              </a:lnSpc>
              <a:buNone/>
            </a:pPr>
            <a:r>
              <a:rPr lang="zh-CN" altLang="zh-CN" dirty="0">
                <a:latin typeface="宋体" panose="02010600030101010101" pitchFamily="2" charset="-122"/>
                <a:ea typeface="宋体" panose="02010600030101010101" pitchFamily="2" charset="-122"/>
              </a:rPr>
              <a:t>子任务（</a:t>
            </a:r>
            <a:r>
              <a:rPr lang="en-US" altLang="zh-CN" dirty="0">
                <a:latin typeface="宋体" panose="02010600030101010101" pitchFamily="2" charset="-122"/>
                <a:ea typeface="宋体" panose="02010600030101010101" pitchFamily="2" charset="-122"/>
              </a:rPr>
              <a:t>2</a:t>
            </a:r>
            <a:r>
              <a:rPr lang="zh-CN"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pPr>
              <a:lnSpc>
                <a:spcPct val="100000"/>
              </a:lnSpc>
              <a:buFont typeface="Wingdings" panose="05000000000000000000" pitchFamily="2" charset="2"/>
              <a:buChar char="Ø"/>
            </a:pPr>
            <a:r>
              <a:rPr lang="zh-CN" altLang="zh-CN" dirty="0">
                <a:latin typeface="华文楷体" panose="02010600040101010101" pitchFamily="2" charset="-122"/>
                <a:ea typeface="华文楷体" panose="02010600040101010101" pitchFamily="2" charset="-122"/>
              </a:rPr>
              <a:t>仿造马致远《天净沙·秋思》，改写《天净沙·故都的秋》</a:t>
            </a:r>
            <a:endParaRPr lang="en-US" altLang="zh-CN"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Ø"/>
            </a:pPr>
            <a:r>
              <a:rPr lang="zh-CN" altLang="zh-CN" dirty="0">
                <a:latin typeface="华文楷体" panose="02010600040101010101" pitchFamily="2" charset="-122"/>
                <a:ea typeface="华文楷体" panose="02010600040101010101" pitchFamily="2" charset="-122"/>
              </a:rPr>
              <a:t>选择《荷塘月色》中的“月下荷塘图”（第</a:t>
            </a:r>
            <a:r>
              <a:rPr lang="en-US" altLang="zh-CN" dirty="0">
                <a:latin typeface="华文楷体" panose="02010600040101010101" pitchFamily="2" charset="-122"/>
                <a:ea typeface="华文楷体" panose="02010600040101010101" pitchFamily="2" charset="-122"/>
              </a:rPr>
              <a:t>4</a:t>
            </a:r>
            <a:r>
              <a:rPr lang="zh-CN" altLang="zh-CN" dirty="0">
                <a:latin typeface="华文楷体" panose="02010600040101010101" pitchFamily="2" charset="-122"/>
                <a:ea typeface="华文楷体" panose="02010600040101010101" pitchFamily="2" charset="-122"/>
              </a:rPr>
              <a:t>段）或“荷塘月色图”（第</a:t>
            </a:r>
            <a:r>
              <a:rPr lang="en-US" altLang="zh-CN" dirty="0">
                <a:latin typeface="华文楷体" panose="02010600040101010101" pitchFamily="2" charset="-122"/>
                <a:ea typeface="华文楷体" panose="02010600040101010101" pitchFamily="2" charset="-122"/>
              </a:rPr>
              <a:t>5</a:t>
            </a:r>
            <a:r>
              <a:rPr lang="zh-CN" altLang="zh-CN" dirty="0">
                <a:latin typeface="华文楷体" panose="02010600040101010101" pitchFamily="2" charset="-122"/>
                <a:ea typeface="华文楷体" panose="02010600040101010101" pitchFamily="2" charset="-122"/>
              </a:rPr>
              <a:t>段），改写为诗歌的形式</a:t>
            </a:r>
          </a:p>
          <a:p>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101075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855D6BF5-59BF-46B9-8909-6EB0B1A23297}"/>
              </a:ext>
            </a:extLst>
          </p:cNvPr>
          <p:cNvSpPr>
            <a:spLocks noGrp="1"/>
          </p:cNvSpPr>
          <p:nvPr>
            <p:ph idx="1"/>
          </p:nvPr>
        </p:nvSpPr>
        <p:spPr>
          <a:xfrm>
            <a:off x="663967" y="318499"/>
            <a:ext cx="10864065" cy="6236413"/>
          </a:xfrm>
        </p:spPr>
        <p:txBody>
          <a:bodyPr>
            <a:normAutofit fontScale="92500" lnSpcReduction="10000"/>
          </a:bodyPr>
          <a:lstStyle/>
          <a:p>
            <a:pPr>
              <a:lnSpc>
                <a:spcPct val="150000"/>
              </a:lnSpc>
            </a:pPr>
            <a:r>
              <a:rPr lang="zh-CN" altLang="zh-CN" sz="3200" b="1" dirty="0">
                <a:latin typeface="宋体" panose="02010600030101010101" pitchFamily="2" charset="-122"/>
                <a:ea typeface="宋体" panose="02010600030101010101" pitchFamily="2" charset="-122"/>
              </a:rPr>
              <a:t>任务</a:t>
            </a:r>
            <a:r>
              <a:rPr lang="en-US" altLang="zh-CN" sz="3200" b="1" dirty="0">
                <a:latin typeface="宋体" panose="02010600030101010101" pitchFamily="2" charset="-122"/>
                <a:ea typeface="宋体" panose="02010600030101010101" pitchFamily="2" charset="-122"/>
              </a:rPr>
              <a:t>2</a:t>
            </a:r>
            <a:r>
              <a:rPr lang="zh-CN" altLang="zh-CN" sz="3200" b="1" dirty="0">
                <a:latin typeface="宋体" panose="02010600030101010101" pitchFamily="2" charset="-122"/>
                <a:ea typeface="宋体" panose="02010600030101010101" pitchFamily="2" charset="-122"/>
              </a:rPr>
              <a:t>：入境得意</a:t>
            </a:r>
          </a:p>
          <a:p>
            <a:pPr marL="0" indent="0">
              <a:lnSpc>
                <a:spcPct val="150000"/>
              </a:lnSpc>
              <a:buNone/>
            </a:pPr>
            <a:r>
              <a:rPr lang="zh-CN" altLang="zh-CN" sz="3200" dirty="0">
                <a:latin typeface="宋体" panose="02010600030101010101" pitchFamily="2" charset="-122"/>
                <a:ea typeface="宋体" panose="02010600030101010101" pitchFamily="2" charset="-122"/>
              </a:rPr>
              <a:t>子任务（</a:t>
            </a:r>
            <a:r>
              <a:rPr lang="en-US" altLang="zh-CN" sz="3200" dirty="0">
                <a:latin typeface="宋体" panose="02010600030101010101" pitchFamily="2" charset="-122"/>
                <a:ea typeface="宋体" panose="02010600030101010101" pitchFamily="2" charset="-122"/>
              </a:rPr>
              <a:t>1</a:t>
            </a:r>
            <a:r>
              <a:rPr lang="zh-CN" altLang="zh-CN" sz="3200" dirty="0">
                <a:latin typeface="宋体" panose="02010600030101010101" pitchFamily="2" charset="-122"/>
                <a:ea typeface="宋体" panose="02010600030101010101" pitchFamily="2" charset="-122"/>
              </a:rPr>
              <a:t>）</a:t>
            </a:r>
            <a:r>
              <a:rPr lang="zh-CN" altLang="zh-CN" sz="3200" dirty="0">
                <a:latin typeface="华文楷体" panose="02010600040101010101" pitchFamily="2" charset="-122"/>
                <a:ea typeface="华文楷体" panose="02010600040101010101" pitchFamily="2" charset="-122"/>
              </a:rPr>
              <a:t>学校举行名家名作朗诵会，每个作品不超过</a:t>
            </a:r>
            <a:r>
              <a:rPr lang="en-US" altLang="zh-CN" sz="3200" dirty="0">
                <a:latin typeface="华文楷体" panose="02010600040101010101" pitchFamily="2" charset="-122"/>
                <a:ea typeface="华文楷体" panose="02010600040101010101" pitchFamily="2" charset="-122"/>
              </a:rPr>
              <a:t>5</a:t>
            </a:r>
            <a:r>
              <a:rPr lang="zh-CN" altLang="zh-CN" sz="3200" dirty="0">
                <a:latin typeface="华文楷体" panose="02010600040101010101" pitchFamily="2" charset="-122"/>
                <a:ea typeface="华文楷体" panose="02010600040101010101" pitchFamily="2" charset="-122"/>
              </a:rPr>
              <a:t>分钟，你抽到了《故都的秋》</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《荷塘月色》，你会选择哪个</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哪些</a:t>
            </a:r>
            <a:r>
              <a:rPr lang="zh-CN" altLang="zh-CN" sz="3200" dirty="0">
                <a:solidFill>
                  <a:srgbClr val="FF0000"/>
                </a:solidFill>
                <a:latin typeface="华文楷体" panose="02010600040101010101" pitchFamily="2" charset="-122"/>
                <a:ea typeface="华文楷体" panose="02010600040101010101" pitchFamily="2" charset="-122"/>
              </a:rPr>
              <a:t>语段朗诵</a:t>
            </a:r>
            <a:r>
              <a:rPr lang="zh-CN" altLang="zh-CN" sz="3200" dirty="0">
                <a:latin typeface="华文楷体" panose="02010600040101010101" pitchFamily="2" charset="-122"/>
                <a:ea typeface="华文楷体" panose="02010600040101010101" pitchFamily="2" charset="-122"/>
              </a:rPr>
              <a:t>？思考你</a:t>
            </a:r>
            <a:r>
              <a:rPr lang="zh-CN" altLang="zh-CN" sz="3200" dirty="0">
                <a:solidFill>
                  <a:srgbClr val="FF0000"/>
                </a:solidFill>
                <a:latin typeface="华文楷体" panose="02010600040101010101" pitchFamily="2" charset="-122"/>
                <a:ea typeface="华文楷体" panose="02010600040101010101" pitchFamily="2" charset="-122"/>
              </a:rPr>
              <a:t>选择</a:t>
            </a:r>
            <a:r>
              <a:rPr lang="zh-CN" altLang="zh-CN" sz="3200" dirty="0">
                <a:latin typeface="华文楷体" panose="02010600040101010101" pitchFamily="2" charset="-122"/>
                <a:ea typeface="华文楷体" panose="02010600040101010101" pitchFamily="2" charset="-122"/>
              </a:rPr>
              <a:t>的理由，并在全班含有情感地朗诵后说出</a:t>
            </a:r>
            <a:r>
              <a:rPr lang="zh-CN" altLang="zh-CN" sz="3200" dirty="0">
                <a:solidFill>
                  <a:srgbClr val="FF0000"/>
                </a:solidFill>
                <a:latin typeface="华文楷体" panose="02010600040101010101" pitchFamily="2" charset="-122"/>
                <a:ea typeface="华文楷体" panose="02010600040101010101" pitchFamily="2" charset="-122"/>
              </a:rPr>
              <a:t>理由</a:t>
            </a:r>
            <a:r>
              <a:rPr lang="zh-CN" altLang="zh-CN" sz="3200" dirty="0">
                <a:latin typeface="华文楷体" panose="02010600040101010101" pitchFamily="2" charset="-122"/>
                <a:ea typeface="华文楷体" panose="02010600040101010101" pitchFamily="2" charset="-122"/>
              </a:rPr>
              <a:t>。</a:t>
            </a:r>
            <a:endParaRPr lang="en-US" altLang="zh-CN" sz="3200" dirty="0">
              <a:latin typeface="华文楷体" panose="02010600040101010101" pitchFamily="2" charset="-122"/>
              <a:ea typeface="华文楷体" panose="02010600040101010101" pitchFamily="2" charset="-122"/>
            </a:endParaRPr>
          </a:p>
          <a:p>
            <a:pPr marL="0" indent="0">
              <a:lnSpc>
                <a:spcPct val="150000"/>
              </a:lnSpc>
              <a:buNone/>
            </a:pPr>
            <a:r>
              <a:rPr lang="zh-CN" altLang="en-US" sz="3200" dirty="0">
                <a:latin typeface="华文楷体" panose="02010600040101010101" pitchFamily="2" charset="-122"/>
                <a:ea typeface="华文楷体" panose="02010600040101010101" pitchFamily="2" charset="-122"/>
              </a:rPr>
              <a:t>或者：郁达夫最爱故都秋景哪一景，为什么？结合文本和你对作家的了解给出理由。</a:t>
            </a:r>
            <a:endParaRPr lang="zh-CN" altLang="zh-CN" sz="3200" dirty="0">
              <a:latin typeface="华文楷体" panose="02010600040101010101" pitchFamily="2" charset="-122"/>
              <a:ea typeface="华文楷体" panose="02010600040101010101" pitchFamily="2" charset="-122"/>
            </a:endParaRPr>
          </a:p>
          <a:p>
            <a:pPr marL="0" indent="0">
              <a:lnSpc>
                <a:spcPct val="150000"/>
              </a:lnSpc>
              <a:buNone/>
            </a:pPr>
            <a:r>
              <a:rPr lang="zh-CN" altLang="zh-CN" sz="3200" dirty="0">
                <a:latin typeface="宋体" panose="02010600030101010101" pitchFamily="2" charset="-122"/>
                <a:ea typeface="宋体" panose="02010600030101010101" pitchFamily="2" charset="-122"/>
              </a:rPr>
              <a:t>子任务（</a:t>
            </a:r>
            <a:r>
              <a:rPr lang="en-US" altLang="zh-CN" sz="3200" dirty="0">
                <a:latin typeface="宋体" panose="02010600030101010101" pitchFamily="2" charset="-122"/>
                <a:ea typeface="宋体" panose="02010600030101010101" pitchFamily="2" charset="-122"/>
              </a:rPr>
              <a:t>2</a:t>
            </a:r>
            <a:r>
              <a:rPr lang="zh-CN" altLang="zh-CN" sz="3200" dirty="0">
                <a:latin typeface="宋体" panose="02010600030101010101" pitchFamily="2" charset="-122"/>
                <a:ea typeface="宋体" panose="02010600030101010101" pitchFamily="2" charset="-122"/>
              </a:rPr>
              <a:t>）</a:t>
            </a:r>
            <a:r>
              <a:rPr lang="zh-CN" altLang="zh-CN" sz="3200" dirty="0">
                <a:latin typeface="华文楷体" panose="02010600040101010101" pitchFamily="2" charset="-122"/>
                <a:ea typeface="华文楷体" panose="02010600040101010101" pitchFamily="2" charset="-122"/>
              </a:rPr>
              <a:t>查找</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提供郁达夫的生平资料及《故都的秋》的写作背景，探究议论段（</a:t>
            </a:r>
            <a:r>
              <a:rPr lang="en-US" altLang="zh-CN" sz="3200" dirty="0">
                <a:latin typeface="华文楷体" panose="02010600040101010101" pitchFamily="2" charset="-122"/>
                <a:ea typeface="华文楷体" panose="02010600040101010101" pitchFamily="2" charset="-122"/>
              </a:rPr>
              <a:t>12</a:t>
            </a:r>
            <a:r>
              <a:rPr lang="zh-CN" altLang="zh-CN" sz="3200" dirty="0">
                <a:latin typeface="华文楷体" panose="02010600040101010101" pitchFamily="2" charset="-122"/>
                <a:ea typeface="华文楷体" panose="02010600040101010101" pitchFamily="2" charset="-122"/>
              </a:rPr>
              <a:t>段）的作用，并思考郁达夫作为一个南方人（浙江人）为什么认为南国之秋比不了北国之秋？</a:t>
            </a:r>
          </a:p>
          <a:p>
            <a:pPr>
              <a:lnSpc>
                <a:spcPct val="150000"/>
              </a:lnSpc>
            </a:pP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546215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0AC5D3AE-1D59-4A5E-9D72-70A36C0C4E06}"/>
              </a:ext>
            </a:extLst>
          </p:cNvPr>
          <p:cNvSpPr>
            <a:spLocks noGrp="1"/>
          </p:cNvSpPr>
          <p:nvPr>
            <p:ph idx="1"/>
          </p:nvPr>
        </p:nvSpPr>
        <p:spPr>
          <a:xfrm>
            <a:off x="481173" y="462337"/>
            <a:ext cx="11229654" cy="6780943"/>
          </a:xfrm>
        </p:spPr>
        <p:txBody>
          <a:bodyPr>
            <a:normAutofit/>
          </a:bodyPr>
          <a:lstStyle/>
          <a:p>
            <a:pPr marL="0" indent="0">
              <a:buNone/>
            </a:pPr>
            <a:r>
              <a:rPr lang="en-US" altLang="zh-CN" dirty="0"/>
              <a:t>      </a:t>
            </a:r>
            <a:r>
              <a:rPr lang="en-US" altLang="zh-CN" dirty="0">
                <a:latin typeface="华文楷体" panose="02010600040101010101" pitchFamily="2" charset="-122"/>
                <a:ea typeface="华文楷体" panose="02010600040101010101" pitchFamily="2" charset="-122"/>
              </a:rPr>
              <a:t>1932</a:t>
            </a:r>
            <a:r>
              <a:rPr lang="zh-CN" altLang="zh-CN" dirty="0">
                <a:latin typeface="华文楷体" panose="02010600040101010101" pitchFamily="2" charset="-122"/>
                <a:ea typeface="华文楷体" panose="02010600040101010101" pitchFamily="2" charset="-122"/>
              </a:rPr>
              <a:t>年</a:t>
            </a:r>
            <a:r>
              <a:rPr lang="en-US" altLang="zh-CN" dirty="0">
                <a:latin typeface="华文楷体" panose="02010600040101010101" pitchFamily="2" charset="-122"/>
                <a:ea typeface="华文楷体" panose="02010600040101010101" pitchFamily="2" charset="-122"/>
              </a:rPr>
              <a:t>10</a:t>
            </a:r>
            <a:r>
              <a:rPr lang="zh-CN" altLang="zh-CN" dirty="0">
                <a:latin typeface="华文楷体" panose="02010600040101010101" pitchFamily="2" charset="-122"/>
                <a:ea typeface="华文楷体" panose="02010600040101010101" pitchFamily="2" charset="-122"/>
              </a:rPr>
              <a:t>月一直在上海从事各项革命斗争的郁达夫因肺病复发，身体的巨大痛苦让他决定到杭州疗养。在杭州的时候，郁达夫不时接受公家的接待，游山玩水。</a:t>
            </a:r>
            <a:endParaRPr lang="en-US" altLang="zh-CN" dirty="0">
              <a:latin typeface="华文楷体" panose="02010600040101010101" pitchFamily="2" charset="-122"/>
              <a:ea typeface="华文楷体" panose="02010600040101010101" pitchFamily="2" charset="-122"/>
            </a:endParaRPr>
          </a:p>
          <a:p>
            <a:pPr marL="0" indent="0">
              <a:buNone/>
            </a:pPr>
            <a:r>
              <a:rPr lang="en-US" altLang="zh-CN" dirty="0">
                <a:latin typeface="华文楷体" panose="02010600040101010101" pitchFamily="2" charset="-122"/>
                <a:ea typeface="华文楷体" panose="02010600040101010101" pitchFamily="2" charset="-122"/>
              </a:rPr>
              <a:t>     1933</a:t>
            </a:r>
            <a:r>
              <a:rPr lang="zh-CN" altLang="zh-CN" dirty="0">
                <a:latin typeface="华文楷体" panose="02010600040101010101" pitchFamily="2" charset="-122"/>
                <a:ea typeface="华文楷体" panose="02010600040101010101" pitchFamily="2" charset="-122"/>
              </a:rPr>
              <a:t>年</a:t>
            </a:r>
            <a:r>
              <a:rPr lang="en-US" altLang="zh-CN" dirty="0">
                <a:latin typeface="华文楷体" panose="02010600040101010101" pitchFamily="2" charset="-122"/>
                <a:ea typeface="华文楷体" panose="02010600040101010101" pitchFamily="2" charset="-122"/>
              </a:rPr>
              <a:t>11</a:t>
            </a:r>
            <a:r>
              <a:rPr lang="zh-CN" altLang="zh-CN" dirty="0">
                <a:latin typeface="华文楷体" panose="02010600040101010101" pitchFamily="2" charset="-122"/>
                <a:ea typeface="华文楷体" panose="02010600040101010101" pitchFamily="2" charset="-122"/>
              </a:rPr>
              <a:t>月，杭州铁路局邀请郁达夫等人自杭州出发，沿铁路线漫游，将耳闻目睹的景物，写成游记，以便向中外游客宣传介绍。期间，郁达夫沉浸在大自然怀抱，流连忘返。</a:t>
            </a:r>
            <a:r>
              <a:rPr lang="en-US" altLang="zh-CN" dirty="0">
                <a:latin typeface="华文楷体" panose="02010600040101010101" pitchFamily="2" charset="-122"/>
                <a:ea typeface="华文楷体" panose="02010600040101010101" pitchFamily="2" charset="-122"/>
              </a:rPr>
              <a:t>1934</a:t>
            </a:r>
            <a:r>
              <a:rPr lang="zh-CN" altLang="zh-CN" dirty="0">
                <a:latin typeface="华文楷体" panose="02010600040101010101" pitchFamily="2" charset="-122"/>
                <a:ea typeface="华文楷体" panose="02010600040101010101" pitchFamily="2" charset="-122"/>
              </a:rPr>
              <a:t>年</a:t>
            </a:r>
            <a:r>
              <a:rPr lang="en-US" altLang="zh-CN" dirty="0">
                <a:latin typeface="华文楷体" panose="02010600040101010101" pitchFamily="2" charset="-122"/>
                <a:ea typeface="华文楷体" panose="02010600040101010101" pitchFamily="2" charset="-122"/>
              </a:rPr>
              <a:t>3</a:t>
            </a:r>
            <a:r>
              <a:rPr lang="zh-CN" altLang="zh-CN" dirty="0">
                <a:latin typeface="华文楷体" panose="02010600040101010101" pitchFamily="2" charset="-122"/>
                <a:ea typeface="华文楷体" panose="02010600040101010101" pitchFamily="2" charset="-122"/>
              </a:rPr>
              <a:t>月，郁达夫又应东南五省交通周览会的邀请，与好友林语堂同行，去浙西、皖南一带，游览名山古迹，期间他分外高兴。</a:t>
            </a:r>
            <a:endParaRPr lang="en-US" altLang="zh-CN" dirty="0">
              <a:latin typeface="华文楷体" panose="02010600040101010101" pitchFamily="2" charset="-122"/>
              <a:ea typeface="华文楷体" panose="02010600040101010101" pitchFamily="2" charset="-122"/>
            </a:endParaRPr>
          </a:p>
          <a:p>
            <a:pPr marL="0" indent="0">
              <a:buNone/>
            </a:pPr>
            <a:r>
              <a:rPr lang="en-US" altLang="zh-CN" dirty="0">
                <a:latin typeface="华文楷体" panose="02010600040101010101" pitchFamily="2" charset="-122"/>
                <a:ea typeface="华文楷体" panose="02010600040101010101" pitchFamily="2" charset="-122"/>
              </a:rPr>
              <a:t>     </a:t>
            </a:r>
            <a:r>
              <a:rPr lang="en-US" altLang="zh-CN" dirty="0">
                <a:solidFill>
                  <a:srgbClr val="FF0000"/>
                </a:solidFill>
                <a:latin typeface="华文楷体" panose="02010600040101010101" pitchFamily="2" charset="-122"/>
                <a:ea typeface="华文楷体" panose="02010600040101010101" pitchFamily="2" charset="-122"/>
              </a:rPr>
              <a:t>1934</a:t>
            </a:r>
            <a:r>
              <a:rPr lang="zh-CN" altLang="zh-CN" dirty="0">
                <a:solidFill>
                  <a:srgbClr val="FF0000"/>
                </a:solidFill>
                <a:latin typeface="华文楷体" panose="02010600040101010101" pitchFamily="2" charset="-122"/>
                <a:ea typeface="华文楷体" panose="02010600040101010101" pitchFamily="2" charset="-122"/>
              </a:rPr>
              <a:t>年</a:t>
            </a:r>
            <a:r>
              <a:rPr lang="zh-CN" altLang="zh-CN" dirty="0">
                <a:latin typeface="华文楷体" panose="02010600040101010101" pitchFamily="2" charset="-122"/>
                <a:ea typeface="华文楷体" panose="02010600040101010101" pitchFamily="2" charset="-122"/>
              </a:rPr>
              <a:t>７月，郁达夫携夫人王映霞及儿子郁飞坐船来到青岛避暑，在青岛的三四十天里，郁达夫尽情欣赏碧海蓝天，清晨或薄暮，他几乎都是在海滩上度过这段时光的。所有的世俗烦恼都被冲刷得干干净净。</a:t>
            </a:r>
            <a:r>
              <a:rPr lang="en-US" altLang="zh-CN" dirty="0">
                <a:latin typeface="华文楷体" panose="02010600040101010101" pitchFamily="2" charset="-122"/>
                <a:ea typeface="华文楷体" panose="02010600040101010101" pitchFamily="2" charset="-122"/>
              </a:rPr>
              <a:t>8</a:t>
            </a:r>
            <a:r>
              <a:rPr lang="zh-CN" altLang="zh-CN" dirty="0">
                <a:latin typeface="华文楷体" panose="02010600040101010101" pitchFamily="2" charset="-122"/>
                <a:ea typeface="华文楷体" panose="02010600040101010101" pitchFamily="2" charset="-122"/>
              </a:rPr>
              <a:t>月</a:t>
            </a:r>
            <a:r>
              <a:rPr lang="en-US" altLang="zh-CN" dirty="0">
                <a:latin typeface="华文楷体" panose="02010600040101010101" pitchFamily="2" charset="-122"/>
                <a:ea typeface="华文楷体" panose="02010600040101010101" pitchFamily="2" charset="-122"/>
              </a:rPr>
              <a:t>12</a:t>
            </a:r>
            <a:r>
              <a:rPr lang="zh-CN" altLang="zh-CN" dirty="0">
                <a:latin typeface="华文楷体" panose="02010600040101010101" pitchFamily="2" charset="-122"/>
                <a:ea typeface="华文楷体" panose="02010600040101010101" pitchFamily="2" charset="-122"/>
              </a:rPr>
              <a:t>日，</a:t>
            </a:r>
            <a:r>
              <a:rPr lang="zh-CN" altLang="zh-CN" dirty="0">
                <a:solidFill>
                  <a:srgbClr val="FF0000"/>
                </a:solidFill>
                <a:latin typeface="华文楷体" panose="02010600040101010101" pitchFamily="2" charset="-122"/>
                <a:ea typeface="华文楷体" panose="02010600040101010101" pitchFamily="2" charset="-122"/>
              </a:rPr>
              <a:t>郁达夫带着家人乘车离开青岛来到北京，他会晤了不少故交旧友，与他们欢聚畅叙。《故都的秋》就写作于此时。期间，郁达夫还应朋友之邀，到北戴河游览，心旷神怡，诗兴大发写了不少诗歌</a:t>
            </a:r>
            <a:r>
              <a:rPr lang="zh-CN" altLang="zh-CN"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marL="0" indent="0" algn="r">
              <a:buNone/>
            </a:pPr>
            <a:r>
              <a:rPr lang="zh-CN" altLang="zh-CN" dirty="0">
                <a:latin typeface="华文楷体" panose="02010600040101010101" pitchFamily="2" charset="-122"/>
                <a:ea typeface="华文楷体" panose="02010600040101010101" pitchFamily="2" charset="-122"/>
              </a:rPr>
              <a:t>——方忠《郁达夫传》</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2098531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A47A38-9A4C-42B9-A22F-E77C248B9756}"/>
              </a:ext>
            </a:extLst>
          </p:cNvPr>
          <p:cNvSpPr>
            <a:spLocks noGrp="1"/>
          </p:cNvSpPr>
          <p:nvPr>
            <p:ph type="title"/>
          </p:nvPr>
        </p:nvSpPr>
        <p:spPr/>
        <p:txBody>
          <a:bodyPr/>
          <a:lstStyle/>
          <a:p>
            <a:r>
              <a:rPr lang="zh-CN" altLang="zh-CN" dirty="0">
                <a:latin typeface="+mn-ea"/>
                <a:ea typeface="+mn-ea"/>
              </a:rPr>
              <a:t>一、本单元教学内容定位</a:t>
            </a:r>
            <a:endParaRPr lang="zh-CN" altLang="en-US" dirty="0">
              <a:latin typeface="+mn-ea"/>
              <a:ea typeface="+mn-ea"/>
            </a:endParaRPr>
          </a:p>
        </p:txBody>
      </p:sp>
      <p:sp>
        <p:nvSpPr>
          <p:cNvPr id="3" name="内容占位符 2">
            <a:extLst>
              <a:ext uri="{FF2B5EF4-FFF2-40B4-BE49-F238E27FC236}">
                <a16:creationId xmlns:a16="http://schemas.microsoft.com/office/drawing/2014/main" xmlns="" id="{209A6193-C630-464D-ABE7-627F0D0BC9A5}"/>
              </a:ext>
            </a:extLst>
          </p:cNvPr>
          <p:cNvSpPr>
            <a:spLocks noGrp="1"/>
          </p:cNvSpPr>
          <p:nvPr>
            <p:ph idx="1"/>
          </p:nvPr>
        </p:nvSpPr>
        <p:spPr>
          <a:xfrm>
            <a:off x="714910" y="1505361"/>
            <a:ext cx="10515600" cy="4987514"/>
          </a:xfrm>
        </p:spPr>
        <p:txBody>
          <a:bodyPr>
            <a:normAutofit/>
          </a:bodyPr>
          <a:lstStyle/>
          <a:p>
            <a:r>
              <a:rPr lang="zh-CN" altLang="zh-CN" sz="3600" b="1" dirty="0">
                <a:latin typeface="宋体" panose="02010600030101010101" pitchFamily="2" charset="-122"/>
                <a:ea typeface="宋体" panose="02010600030101010101" pitchFamily="2" charset="-122"/>
              </a:rPr>
              <a:t>人文主题指向</a:t>
            </a:r>
            <a:r>
              <a:rPr lang="zh-CN" altLang="zh-CN" sz="3600" dirty="0">
                <a:latin typeface="宋体" panose="02010600030101010101" pitchFamily="2" charset="-122"/>
                <a:ea typeface="宋体" panose="02010600030101010101" pitchFamily="2" charset="-122"/>
              </a:rPr>
              <a:t>：自然情怀</a:t>
            </a:r>
            <a:endParaRPr lang="en-US" altLang="zh-CN" sz="3600" dirty="0">
              <a:latin typeface="宋体" panose="02010600030101010101" pitchFamily="2" charset="-122"/>
              <a:ea typeface="宋体" panose="02010600030101010101" pitchFamily="2" charset="-122"/>
            </a:endParaRPr>
          </a:p>
          <a:p>
            <a:pPr marL="0" indent="0">
              <a:buNone/>
            </a:pPr>
            <a:r>
              <a:rPr lang="en-US" altLang="zh-CN" sz="3600" dirty="0">
                <a:latin typeface="宋体" panose="02010600030101010101" pitchFamily="2" charset="-122"/>
                <a:ea typeface="宋体" panose="02010600030101010101" pitchFamily="2" charset="-122"/>
              </a:rPr>
              <a:t>    </a:t>
            </a:r>
            <a:r>
              <a:rPr lang="zh-CN" altLang="zh-CN" sz="3600" dirty="0">
                <a:latin typeface="宋体" panose="02010600030101010101" pitchFamily="2" charset="-122"/>
                <a:ea typeface="宋体" panose="02010600030101010101" pitchFamily="2" charset="-122"/>
              </a:rPr>
              <a:t>通过文学作品对自然的描写与反观自然，提升对自然美的感悟力，激发对自然和生活的热爱之情。</a:t>
            </a:r>
          </a:p>
          <a:p>
            <a:r>
              <a:rPr lang="zh-CN" altLang="zh-CN" sz="3600" b="1" dirty="0">
                <a:latin typeface="宋体" panose="02010600030101010101" pitchFamily="2" charset="-122"/>
                <a:ea typeface="宋体" panose="02010600030101010101" pitchFamily="2" charset="-122"/>
              </a:rPr>
              <a:t>学科素养指向</a:t>
            </a:r>
            <a:r>
              <a:rPr lang="zh-CN" altLang="zh-CN" sz="3600" dirty="0">
                <a:latin typeface="宋体" panose="02010600030101010101" pitchFamily="2" charset="-122"/>
                <a:ea typeface="宋体" panose="02010600030101010101" pitchFamily="2" charset="-122"/>
              </a:rPr>
              <a:t>：任务群</a:t>
            </a:r>
            <a:r>
              <a:rPr lang="en-US" altLang="zh-CN" sz="3600" dirty="0">
                <a:latin typeface="宋体" panose="02010600030101010101" pitchFamily="2" charset="-122"/>
                <a:ea typeface="宋体" panose="02010600030101010101" pitchFamily="2" charset="-122"/>
              </a:rPr>
              <a:t>5 </a:t>
            </a:r>
            <a:r>
              <a:rPr lang="zh-CN" altLang="en-US" sz="3600" dirty="0">
                <a:latin typeface="宋体" panose="02010600030101010101" pitchFamily="2" charset="-122"/>
                <a:ea typeface="宋体" panose="02010600030101010101" pitchFamily="2" charset="-122"/>
              </a:rPr>
              <a:t>“</a:t>
            </a:r>
            <a:r>
              <a:rPr lang="zh-CN" altLang="zh-CN" sz="3600" dirty="0">
                <a:latin typeface="宋体" panose="02010600030101010101" pitchFamily="2" charset="-122"/>
                <a:ea typeface="宋体" panose="02010600030101010101" pitchFamily="2" charset="-122"/>
              </a:rPr>
              <a:t>文学阅读与写作</a:t>
            </a:r>
            <a:r>
              <a:rPr lang="zh-CN" altLang="en-US" sz="3600" dirty="0">
                <a:latin typeface="宋体" panose="02010600030101010101" pitchFamily="2" charset="-122"/>
                <a:ea typeface="宋体" panose="02010600030101010101" pitchFamily="2" charset="-122"/>
              </a:rPr>
              <a:t>”</a:t>
            </a:r>
            <a:endParaRPr lang="zh-CN" altLang="zh-CN" sz="3600" dirty="0">
              <a:latin typeface="宋体" panose="02010600030101010101" pitchFamily="2" charset="-122"/>
              <a:ea typeface="宋体" panose="02010600030101010101" pitchFamily="2" charset="-122"/>
            </a:endParaRPr>
          </a:p>
          <a:p>
            <a:pPr>
              <a:lnSpc>
                <a:spcPct val="110000"/>
              </a:lnSpc>
            </a:pPr>
            <a:r>
              <a:rPr lang="zh-CN" altLang="zh-CN" dirty="0">
                <a:latin typeface="华文楷体" panose="02010600040101010101" pitchFamily="2" charset="-122"/>
                <a:ea typeface="华文楷体" panose="02010600040101010101" pitchFamily="2" charset="-122"/>
              </a:rPr>
              <a:t>从语言、构思、形象、意蕴、情感等多个角度欣赏作品，获得审美体验，认识作品的美学价值，发现作者独特的艺术创造。</a:t>
            </a:r>
            <a:endParaRPr lang="en-US" altLang="zh-CN" dirty="0">
              <a:latin typeface="华文楷体" panose="02010600040101010101" pitchFamily="2" charset="-122"/>
              <a:ea typeface="华文楷体" panose="02010600040101010101" pitchFamily="2" charset="-122"/>
            </a:endParaRPr>
          </a:p>
          <a:p>
            <a:pPr>
              <a:lnSpc>
                <a:spcPct val="110000"/>
              </a:lnSpc>
            </a:pPr>
            <a:r>
              <a:rPr lang="zh-CN" altLang="zh-CN" dirty="0">
                <a:latin typeface="华文楷体" panose="02010600040101010101" pitchFamily="2" charset="-122"/>
                <a:ea typeface="华文楷体" panose="02010600040101010101" pitchFamily="2" charset="-122"/>
              </a:rPr>
              <a:t>体会</a:t>
            </a:r>
            <a:r>
              <a:rPr lang="zh-CN" altLang="zh-CN" dirty="0">
                <a:solidFill>
                  <a:srgbClr val="FF0000"/>
                </a:solidFill>
                <a:latin typeface="华文楷体" panose="02010600040101010101" pitchFamily="2" charset="-122"/>
                <a:ea typeface="华文楷体" panose="02010600040101010101" pitchFamily="2" charset="-122"/>
              </a:rPr>
              <a:t>民族审美心理</a:t>
            </a:r>
            <a:r>
              <a:rPr lang="zh-CN" altLang="zh-CN" dirty="0">
                <a:latin typeface="华文楷体" panose="02010600040101010101" pitchFamily="2" charset="-122"/>
                <a:ea typeface="华文楷体" panose="02010600040101010101" pitchFamily="2" charset="-122"/>
              </a:rPr>
              <a:t>，关注作品中的</a:t>
            </a:r>
            <a:r>
              <a:rPr lang="zh-CN" altLang="zh-CN" dirty="0">
                <a:solidFill>
                  <a:srgbClr val="FF0000"/>
                </a:solidFill>
                <a:latin typeface="华文楷体" panose="02010600040101010101" pitchFamily="2" charset="-122"/>
                <a:ea typeface="华文楷体" panose="02010600040101010101" pitchFamily="2" charset="-122"/>
              </a:rPr>
              <a:t>自然景物描写</a:t>
            </a:r>
            <a:r>
              <a:rPr lang="zh-CN" altLang="zh-CN" dirty="0">
                <a:latin typeface="华文楷体" panose="02010600040101010101" pitchFamily="2" charset="-122"/>
                <a:ea typeface="华文楷体" panose="02010600040101010101" pitchFamily="2" charset="-122"/>
              </a:rPr>
              <a:t>和</a:t>
            </a:r>
            <a:r>
              <a:rPr lang="zh-CN" altLang="zh-CN" dirty="0">
                <a:solidFill>
                  <a:srgbClr val="FF0000"/>
                </a:solidFill>
                <a:latin typeface="华文楷体" panose="02010600040101010101" pitchFamily="2" charset="-122"/>
                <a:ea typeface="华文楷体" panose="02010600040101010101" pitchFamily="2" charset="-122"/>
              </a:rPr>
              <a:t>人生思考</a:t>
            </a:r>
            <a:r>
              <a:rPr lang="zh-CN" altLang="zh-CN" dirty="0">
                <a:latin typeface="华文楷体" panose="02010600040101010101" pitchFamily="2" charset="-122"/>
                <a:ea typeface="华文楷体" panose="02010600040101010101" pitchFamily="2" charset="-122"/>
              </a:rPr>
              <a:t>，体会作者观察、欣赏和表现自然景物的</a:t>
            </a:r>
            <a:r>
              <a:rPr lang="zh-CN" altLang="zh-CN" dirty="0">
                <a:solidFill>
                  <a:srgbClr val="FF0000"/>
                </a:solidFill>
                <a:latin typeface="华文楷体" panose="02010600040101010101" pitchFamily="2" charset="-122"/>
                <a:ea typeface="华文楷体" panose="02010600040101010101" pitchFamily="2" charset="-122"/>
              </a:rPr>
              <a:t>角度</a:t>
            </a:r>
            <a:r>
              <a:rPr lang="zh-CN" altLang="zh-CN" dirty="0">
                <a:latin typeface="华文楷体" panose="02010600040101010101" pitchFamily="2" charset="-122"/>
                <a:ea typeface="华文楷体" panose="02010600040101010101" pitchFamily="2" charset="-122"/>
              </a:rPr>
              <a:t>，分析情景交融、情理结合的</a:t>
            </a:r>
            <a:r>
              <a:rPr lang="zh-CN" altLang="zh-CN" dirty="0">
                <a:solidFill>
                  <a:srgbClr val="FF0000"/>
                </a:solidFill>
                <a:latin typeface="华文楷体" panose="02010600040101010101" pitchFamily="2" charset="-122"/>
                <a:ea typeface="华文楷体" panose="02010600040101010101" pitchFamily="2" charset="-122"/>
              </a:rPr>
              <a:t>手法</a:t>
            </a:r>
            <a:r>
              <a:rPr lang="zh-CN" altLang="zh-CN" dirty="0">
                <a:latin typeface="华文楷体" panose="02010600040101010101" pitchFamily="2" charset="-122"/>
                <a:ea typeface="华文楷体" panose="02010600040101010101" pitchFamily="2" charset="-122"/>
              </a:rPr>
              <a:t>；反复涵咏咀嚼，感受作品</a:t>
            </a:r>
            <a:r>
              <a:rPr lang="zh-CN" altLang="zh-CN" dirty="0">
                <a:solidFill>
                  <a:srgbClr val="FF0000"/>
                </a:solidFill>
                <a:latin typeface="华文楷体" panose="02010600040101010101" pitchFamily="2" charset="-122"/>
                <a:ea typeface="华文楷体" panose="02010600040101010101" pitchFamily="2" charset="-122"/>
              </a:rPr>
              <a:t>文辞</a:t>
            </a:r>
            <a:r>
              <a:rPr lang="zh-CN" altLang="zh-CN" dirty="0">
                <a:latin typeface="华文楷体" panose="02010600040101010101" pitchFamily="2" charset="-122"/>
                <a:ea typeface="华文楷体" panose="02010600040101010101" pitchFamily="2" charset="-122"/>
              </a:rPr>
              <a:t>之美</a:t>
            </a:r>
          </a:p>
          <a:p>
            <a:endParaRPr lang="zh-CN" altLang="en-US" sz="36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9544689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0A924C0-64E1-4C7E-8615-03FB2041840E}"/>
              </a:ext>
            </a:extLst>
          </p:cNvPr>
          <p:cNvSpPr>
            <a:spLocks noGrp="1"/>
          </p:cNvSpPr>
          <p:nvPr>
            <p:ph idx="1"/>
          </p:nvPr>
        </p:nvSpPr>
        <p:spPr>
          <a:xfrm>
            <a:off x="838200" y="606175"/>
            <a:ext cx="10515600" cy="5630238"/>
          </a:xfrm>
        </p:spPr>
        <p:txBody>
          <a:bodyPr>
            <a:normAutofit lnSpcReduction="10000"/>
          </a:bodyPr>
          <a:lstStyle/>
          <a:p>
            <a:pPr>
              <a:lnSpc>
                <a:spcPct val="150000"/>
              </a:lnSpc>
            </a:pPr>
            <a:r>
              <a:rPr lang="zh-CN" altLang="en-US" dirty="0">
                <a:latin typeface="华文楷体" panose="02010600040101010101" pitchFamily="2" charset="-122"/>
                <a:ea typeface="华文楷体" panose="02010600040101010101" pitchFamily="2" charset="-122"/>
              </a:rPr>
              <a:t>中国的文人学士，尤其是诗人，都带着很浓厚的</a:t>
            </a:r>
            <a:r>
              <a:rPr lang="zh-CN" altLang="en-US" dirty="0">
                <a:solidFill>
                  <a:srgbClr val="FF0000"/>
                </a:solidFill>
                <a:latin typeface="华文楷体" panose="02010600040101010101" pitchFamily="2" charset="-122"/>
                <a:ea typeface="华文楷体" panose="02010600040101010101" pitchFamily="2" charset="-122"/>
              </a:rPr>
              <a:t>颓废色彩</a:t>
            </a:r>
            <a:r>
              <a:rPr lang="zh-CN" altLang="en-US" dirty="0">
                <a:latin typeface="华文楷体" panose="02010600040101010101" pitchFamily="2" charset="-122"/>
                <a:ea typeface="华文楷体" panose="02010600040101010101" pitchFamily="2" charset="-122"/>
              </a:rPr>
              <a:t>，所以</a:t>
            </a:r>
            <a:r>
              <a:rPr lang="zh-CN" altLang="en-US" dirty="0">
                <a:solidFill>
                  <a:srgbClr val="FF0000"/>
                </a:solidFill>
                <a:latin typeface="华文楷体" panose="02010600040101010101" pitchFamily="2" charset="-122"/>
                <a:ea typeface="华文楷体" panose="02010600040101010101" pitchFamily="2" charset="-122"/>
              </a:rPr>
              <a:t>中国的诗文里，颂赞秋的文字特别的多</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对于秋，</a:t>
            </a:r>
            <a:r>
              <a:rPr lang="zh-CN" altLang="en-US" dirty="0">
                <a:solidFill>
                  <a:srgbClr val="FF0000"/>
                </a:solidFill>
                <a:latin typeface="华文楷体" panose="02010600040101010101" pitchFamily="2" charset="-122"/>
                <a:ea typeface="华文楷体" panose="02010600040101010101" pitchFamily="2" charset="-122"/>
              </a:rPr>
              <a:t>总是一样的能特别引起深沉，幽远，严厉，萧索的感触来的</a:t>
            </a:r>
            <a:r>
              <a:rPr lang="zh-CN" altLang="en-US" dirty="0">
                <a:latin typeface="华文楷体" panose="02010600040101010101" pitchFamily="2" charset="-122"/>
                <a:ea typeface="华文楷体" panose="02010600040101010101" pitchFamily="2" charset="-122"/>
              </a:rPr>
              <a:t>。不单是诗人，就是被关在牢狱里的囚犯，</a:t>
            </a:r>
            <a:r>
              <a:rPr lang="zh-CN" altLang="en-US" dirty="0">
                <a:solidFill>
                  <a:srgbClr val="FF0000"/>
                </a:solidFill>
                <a:latin typeface="华文楷体" panose="02010600040101010101" pitchFamily="2" charset="-122"/>
                <a:ea typeface="华文楷体" panose="02010600040101010101" pitchFamily="2" charset="-122"/>
              </a:rPr>
              <a:t>到了秋天，我想也一定会感到一种不能自己的深情</a:t>
            </a:r>
            <a:r>
              <a:rPr lang="zh-CN" altLang="en-US" dirty="0">
                <a:latin typeface="华文楷体" panose="02010600040101010101" pitchFamily="2" charset="-122"/>
                <a:ea typeface="华文楷体" panose="02010600040101010101" pitchFamily="2" charset="-122"/>
              </a:rPr>
              <a:t>；秋之于人，何尝有别，更何尝有人种阶级之分呢？不过在中国，文字里有一个“秋士”的成语，读本里又有着很普遍的欧阳子的秋声与苏东坡的赤壁赋等，就觉得</a:t>
            </a:r>
            <a:r>
              <a:rPr lang="zh-CN" altLang="en-US" dirty="0">
                <a:solidFill>
                  <a:srgbClr val="FF0000"/>
                </a:solidFill>
                <a:latin typeface="华文楷体" panose="02010600040101010101" pitchFamily="2" charset="-122"/>
                <a:ea typeface="华文楷体" panose="02010600040101010101" pitchFamily="2" charset="-122"/>
              </a:rPr>
              <a:t>中国的文人，与秋的关系特别深了</a:t>
            </a:r>
            <a:endParaRPr lang="en-US" altLang="zh-CN" dirty="0">
              <a:solidFill>
                <a:srgbClr val="FF0000"/>
              </a:solidFill>
              <a:latin typeface="华文楷体" panose="02010600040101010101" pitchFamily="2" charset="-122"/>
              <a:ea typeface="华文楷体" panose="02010600040101010101" pitchFamily="2" charset="-122"/>
            </a:endParaRPr>
          </a:p>
          <a:p>
            <a:pPr marL="0" indent="0">
              <a:lnSpc>
                <a:spcPct val="150000"/>
              </a:lnSpc>
              <a:buNone/>
            </a:pPr>
            <a:r>
              <a:rPr lang="zh-CN" altLang="en-US" b="1" dirty="0">
                <a:latin typeface="宋体" panose="02010600030101010101" pitchFamily="2" charset="-122"/>
                <a:ea typeface="宋体" panose="02010600030101010101" pitchFamily="2" charset="-122"/>
              </a:rPr>
              <a:t>① </a:t>
            </a:r>
            <a:r>
              <a:rPr lang="zh-CN" altLang="zh-CN" b="1" dirty="0">
                <a:latin typeface="宋体" panose="02010600030101010101" pitchFamily="2" charset="-122"/>
                <a:ea typeface="宋体" panose="02010600030101010101" pitchFamily="2" charset="-122"/>
              </a:rPr>
              <a:t>民族“悲秋”审美</a:t>
            </a:r>
            <a:r>
              <a:rPr lang="zh-CN" altLang="en-US" b="1" dirty="0">
                <a:latin typeface="宋体" panose="02010600030101010101" pitchFamily="2" charset="-122"/>
                <a:ea typeface="宋体" panose="02010600030101010101" pitchFamily="2" charset="-122"/>
              </a:rPr>
              <a:t>传统</a:t>
            </a:r>
            <a:r>
              <a:rPr lang="zh-CN" altLang="zh-CN" b="1" dirty="0">
                <a:latin typeface="宋体" panose="02010600030101010101" pitchFamily="2" charset="-122"/>
                <a:ea typeface="宋体" panose="02010600030101010101" pitchFamily="2" charset="-122"/>
              </a:rPr>
              <a:t>心理的积淀。“悲哉，秋之为气也”</a:t>
            </a:r>
          </a:p>
          <a:p>
            <a:pPr>
              <a:lnSpc>
                <a:spcPct val="150000"/>
              </a:lnSpc>
            </a:pPr>
            <a:endParaRPr lang="zh-CN" altLang="en-US" dirty="0">
              <a:solidFill>
                <a:srgbClr val="FF00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24226810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E718986E-FCCA-414F-8E02-49497249F8EF}"/>
              </a:ext>
            </a:extLst>
          </p:cNvPr>
          <p:cNvSpPr>
            <a:spLocks noGrp="1"/>
          </p:cNvSpPr>
          <p:nvPr>
            <p:ph idx="1"/>
          </p:nvPr>
        </p:nvSpPr>
        <p:spPr>
          <a:xfrm>
            <a:off x="838200" y="719190"/>
            <a:ext cx="10515600" cy="5825447"/>
          </a:xfrm>
        </p:spPr>
        <p:txBody>
          <a:bodyPr>
            <a:normAutofit/>
          </a:bodyPr>
          <a:lstStyle/>
          <a:p>
            <a:pPr marL="0" indent="0">
              <a:lnSpc>
                <a:spcPct val="100000"/>
              </a:lnSpc>
              <a:buNone/>
            </a:pPr>
            <a:r>
              <a:rPr lang="zh-CN" altLang="en-US" sz="3200" dirty="0">
                <a:latin typeface="华文楷体" panose="02010600040101010101" pitchFamily="2" charset="-122"/>
                <a:ea typeface="华文楷体" panose="02010600040101010101" pitchFamily="2" charset="-122"/>
              </a:rPr>
              <a:t>        秋蝉的衰弱的残声，更是北国的特产；因为北平处处全长着树，屋子又低，所以无论在什么地方，都听得见它们的啼唱。在南方是非要上郊外或山上去才听得到的。这秋蝉的嘶叫，在北平可和蟋蟀耗子一样，简直象是家家户户都养在家里的家虫。</a:t>
            </a:r>
            <a:endParaRPr lang="en-US" altLang="zh-CN" sz="3200" dirty="0">
              <a:latin typeface="华文楷体" panose="02010600040101010101" pitchFamily="2" charset="-122"/>
              <a:ea typeface="华文楷体" panose="02010600040101010101" pitchFamily="2" charset="-122"/>
            </a:endParaRPr>
          </a:p>
          <a:p>
            <a:pPr>
              <a:lnSpc>
                <a:spcPct val="100000"/>
              </a:lnSpc>
            </a:pPr>
            <a:r>
              <a:rPr lang="zh-CN" altLang="en-US" sz="3200" dirty="0">
                <a:latin typeface="宋体" panose="02010600030101010101" pitchFamily="2" charset="-122"/>
                <a:ea typeface="宋体" panose="02010600030101010101" pitchFamily="2" charset="-122"/>
              </a:rPr>
              <a:t>中国传统文化中</a:t>
            </a:r>
            <a:r>
              <a:rPr lang="zh-CN" altLang="zh-CN" sz="3200" dirty="0">
                <a:latin typeface="宋体" panose="02010600030101010101" pitchFamily="2" charset="-122"/>
                <a:ea typeface="宋体" panose="02010600030101010101" pitchFamily="2" charset="-122"/>
              </a:rPr>
              <a:t>“蝉”</a:t>
            </a:r>
            <a:r>
              <a:rPr lang="zh-CN" altLang="en-US" sz="3200" dirty="0">
                <a:latin typeface="宋体" panose="02010600030101010101" pitchFamily="2" charset="-122"/>
                <a:ea typeface="宋体" panose="02010600030101010101" pitchFamily="2" charset="-122"/>
              </a:rPr>
              <a:t>的意象</a:t>
            </a:r>
            <a:endParaRPr lang="en-US" altLang="zh-CN" sz="3200" dirty="0">
              <a:latin typeface="宋体" panose="02010600030101010101" pitchFamily="2" charset="-122"/>
              <a:ea typeface="宋体" panose="02010600030101010101" pitchFamily="2" charset="-122"/>
            </a:endParaRPr>
          </a:p>
          <a:p>
            <a:pPr>
              <a:lnSpc>
                <a:spcPct val="100000"/>
              </a:lnSpc>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rPr>
              <a:t>柳永</a:t>
            </a:r>
            <a:r>
              <a:rPr lang="zh-CN" altLang="zh-CN" sz="3200" dirty="0">
                <a:latin typeface="华文楷体" panose="02010600040101010101" pitchFamily="2" charset="-122"/>
                <a:ea typeface="华文楷体" panose="02010600040101010101" pitchFamily="2" charset="-122"/>
              </a:rPr>
              <a:t>“寒蝉</a:t>
            </a:r>
            <a:r>
              <a:rPr lang="zh-CN" altLang="zh-CN" sz="3200" dirty="0">
                <a:solidFill>
                  <a:srgbClr val="FF0000"/>
                </a:solidFill>
                <a:latin typeface="华文楷体" panose="02010600040101010101" pitchFamily="2" charset="-122"/>
                <a:ea typeface="华文楷体" panose="02010600040101010101" pitchFamily="2" charset="-122"/>
              </a:rPr>
              <a:t>凄切</a:t>
            </a:r>
            <a:r>
              <a:rPr lang="zh-CN" altLang="zh-CN" sz="3200" dirty="0">
                <a:latin typeface="华文楷体" panose="02010600040101010101" pitchFamily="2" charset="-122"/>
                <a:ea typeface="华文楷体" panose="02010600040101010101" pitchFamily="2" charset="-122"/>
              </a:rPr>
              <a:t>，对长亭晚”</a:t>
            </a:r>
            <a:endParaRPr lang="en-US" altLang="zh-CN" sz="3200"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rPr>
              <a:t>骆宾王</a:t>
            </a:r>
            <a:r>
              <a:rPr lang="zh-CN" altLang="zh-CN" sz="3200" dirty="0">
                <a:latin typeface="华文楷体" panose="02010600040101010101" pitchFamily="2" charset="-122"/>
                <a:ea typeface="华文楷体" panose="02010600040101010101" pitchFamily="2" charset="-122"/>
              </a:rPr>
              <a:t>“西陆蝉声唱，</a:t>
            </a:r>
            <a:r>
              <a:rPr lang="zh-CN" altLang="zh-CN" sz="3200" dirty="0">
                <a:solidFill>
                  <a:srgbClr val="FF0000"/>
                </a:solidFill>
                <a:latin typeface="华文楷体" panose="02010600040101010101" pitchFamily="2" charset="-122"/>
                <a:ea typeface="华文楷体" panose="02010600040101010101" pitchFamily="2" charset="-122"/>
              </a:rPr>
              <a:t>南冠</a:t>
            </a:r>
            <a:r>
              <a:rPr lang="zh-CN" altLang="zh-CN" sz="3200" dirty="0">
                <a:latin typeface="华文楷体" panose="02010600040101010101" pitchFamily="2" charset="-122"/>
                <a:ea typeface="华文楷体" panose="02010600040101010101" pitchFamily="2" charset="-122"/>
              </a:rPr>
              <a:t>客思深”</a:t>
            </a:r>
            <a:endParaRPr lang="en-US" altLang="zh-CN" sz="3200"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刘禹锡“蝉声未发前，已自感</a:t>
            </a:r>
            <a:r>
              <a:rPr lang="zh-CN" altLang="zh-CN" sz="3200" dirty="0">
                <a:solidFill>
                  <a:srgbClr val="FF0000"/>
                </a:solidFill>
                <a:latin typeface="华文楷体" panose="02010600040101010101" pitchFamily="2" charset="-122"/>
                <a:ea typeface="华文楷体" panose="02010600040101010101" pitchFamily="2" charset="-122"/>
              </a:rPr>
              <a:t>流年</a:t>
            </a:r>
            <a:r>
              <a:rPr lang="zh-CN" altLang="zh-CN" sz="3200" dirty="0">
                <a:latin typeface="华文楷体" panose="02010600040101010101" pitchFamily="2" charset="-122"/>
                <a:ea typeface="华文楷体" panose="02010600040101010101" pitchFamily="2" charset="-122"/>
              </a:rPr>
              <a:t>”</a:t>
            </a:r>
            <a:endParaRPr lang="en-US" altLang="zh-CN" sz="3200"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孟浩然“日夕凉风至，闻蝉但</a:t>
            </a:r>
            <a:r>
              <a:rPr lang="zh-CN" altLang="zh-CN" sz="3200" dirty="0">
                <a:solidFill>
                  <a:srgbClr val="FF0000"/>
                </a:solidFill>
                <a:latin typeface="华文楷体" panose="02010600040101010101" pitchFamily="2" charset="-122"/>
                <a:ea typeface="华文楷体" panose="02010600040101010101" pitchFamily="2" charset="-122"/>
              </a:rPr>
              <a:t>益悲</a:t>
            </a:r>
            <a:r>
              <a:rPr lang="zh-CN" altLang="zh-CN" sz="3200" dirty="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42559483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591424B-8FDD-4714-BF95-008001082228}"/>
              </a:ext>
            </a:extLst>
          </p:cNvPr>
          <p:cNvSpPr>
            <a:spLocks noGrp="1"/>
          </p:cNvSpPr>
          <p:nvPr>
            <p:ph idx="1"/>
          </p:nvPr>
        </p:nvSpPr>
        <p:spPr>
          <a:xfrm>
            <a:off x="612167" y="567893"/>
            <a:ext cx="11254484" cy="6110310"/>
          </a:xfrm>
        </p:spPr>
        <p:txBody>
          <a:bodyPr>
            <a:normAutofit/>
          </a:bodyPr>
          <a:lstStyle/>
          <a:p>
            <a:pPr>
              <a:lnSpc>
                <a:spcPct val="100000"/>
              </a:lnSpc>
            </a:pPr>
            <a:r>
              <a:rPr lang="zh-CN" altLang="zh-CN" sz="3600" dirty="0">
                <a:latin typeface="华文楷体" panose="02010600040101010101" pitchFamily="2" charset="-122"/>
                <a:ea typeface="华文楷体" panose="02010600040101010101" pitchFamily="2" charset="-122"/>
              </a:rPr>
              <a:t>爱宕山野的朝露，鸟部山麓的青烟，若永无消失的时候，为人在世，也想这样的长活下去，那人生的风趣，还有什么？</a:t>
            </a:r>
            <a:r>
              <a:rPr lang="zh-CN" altLang="zh-CN" sz="3600" dirty="0">
                <a:solidFill>
                  <a:srgbClr val="FF0000"/>
                </a:solidFill>
                <a:latin typeface="华文楷体" panose="02010600040101010101" pitchFamily="2" charset="-122"/>
                <a:ea typeface="华文楷体" panose="02010600040101010101" pitchFamily="2" charset="-122"/>
              </a:rPr>
              <a:t>正唯其人世之无常，才感得到人生的有味。</a:t>
            </a:r>
            <a:r>
              <a:rPr lang="en-US" altLang="zh-CN" sz="3600" dirty="0">
                <a:latin typeface="华文楷体" panose="02010600040101010101" pitchFamily="2" charset="-122"/>
                <a:ea typeface="华文楷体" panose="02010600040101010101" pitchFamily="2" charset="-122"/>
              </a:rPr>
              <a:t></a:t>
            </a:r>
          </a:p>
          <a:p>
            <a:pPr marL="0" indent="0" algn="r">
              <a:lnSpc>
                <a:spcPct val="100000"/>
              </a:lnSpc>
              <a:buNone/>
            </a:pPr>
            <a:r>
              <a:rPr lang="zh-CN" altLang="zh-CN" sz="3600" dirty="0">
                <a:latin typeface="华文楷体" panose="02010600040101010101" pitchFamily="2" charset="-122"/>
                <a:ea typeface="华文楷体" panose="02010600040101010101" pitchFamily="2" charset="-122"/>
              </a:rPr>
              <a:t>——郁达夫译《徒然草》</a:t>
            </a:r>
            <a:r>
              <a:rPr lang="zh-CN" altLang="en-US" dirty="0">
                <a:latin typeface="华文楷体" panose="02010600040101010101" pitchFamily="2" charset="-122"/>
                <a:ea typeface="华文楷体" panose="02010600040101010101" pitchFamily="2" charset="-122"/>
              </a:rPr>
              <a:t>（日本南北朝时期随笔集）</a:t>
            </a:r>
            <a:r>
              <a:rPr lang="en-US" altLang="zh-CN" sz="3600" dirty="0">
                <a:latin typeface="华文楷体" panose="02010600040101010101" pitchFamily="2" charset="-122"/>
                <a:ea typeface="华文楷体" panose="02010600040101010101" pitchFamily="2" charset="-122"/>
              </a:rPr>
              <a:t></a:t>
            </a:r>
            <a:endParaRPr lang="zh-CN" altLang="zh-CN" sz="3600" dirty="0">
              <a:latin typeface="华文楷体" panose="02010600040101010101" pitchFamily="2" charset="-122"/>
              <a:ea typeface="华文楷体" panose="02010600040101010101" pitchFamily="2" charset="-122"/>
            </a:endParaRPr>
          </a:p>
          <a:p>
            <a:pPr>
              <a:lnSpc>
                <a:spcPct val="100000"/>
              </a:lnSpc>
            </a:pPr>
            <a:r>
              <a:rPr lang="zh-CN" altLang="en-US" sz="3600" dirty="0">
                <a:latin typeface="华文楷体" panose="02010600040101010101" pitchFamily="2" charset="-122"/>
                <a:ea typeface="华文楷体" panose="02010600040101010101" pitchFamily="2" charset="-122"/>
              </a:rPr>
              <a:t>“足见有感觉的动物，有情趣的人类，对于秋，总是一样地特别能引起深沉，</a:t>
            </a:r>
            <a:r>
              <a:rPr lang="zh-CN" altLang="en-US" sz="3600" dirty="0">
                <a:solidFill>
                  <a:srgbClr val="FF0000"/>
                </a:solidFill>
                <a:latin typeface="华文楷体" panose="02010600040101010101" pitchFamily="2" charset="-122"/>
                <a:ea typeface="华文楷体" panose="02010600040101010101" pitchFamily="2" charset="-122"/>
              </a:rPr>
              <a:t>幽远、严厉、萧索</a:t>
            </a:r>
            <a:r>
              <a:rPr lang="zh-CN" altLang="en-US" sz="3600" dirty="0">
                <a:latin typeface="华文楷体" panose="02010600040101010101" pitchFamily="2" charset="-122"/>
                <a:ea typeface="华文楷体" panose="02010600040101010101" pitchFamily="2" charset="-122"/>
              </a:rPr>
              <a:t>的感触来的。”体现的正是日本</a:t>
            </a:r>
            <a:r>
              <a:rPr lang="zh-CN" altLang="en-US" sz="3600" dirty="0">
                <a:solidFill>
                  <a:srgbClr val="FF0000"/>
                </a:solidFill>
                <a:latin typeface="华文楷体" panose="02010600040101010101" pitchFamily="2" charset="-122"/>
                <a:ea typeface="华文楷体" panose="02010600040101010101" pitchFamily="2" charset="-122"/>
              </a:rPr>
              <a:t>物哀</a:t>
            </a:r>
            <a:r>
              <a:rPr lang="zh-CN" altLang="en-US" sz="3600" dirty="0">
                <a:latin typeface="华文楷体" panose="02010600040101010101" pitchFamily="2" charset="-122"/>
                <a:ea typeface="华文楷体" panose="02010600040101010101" pitchFamily="2" charset="-122"/>
              </a:rPr>
              <a:t>美学追求的“幽寂、玄妙”之美。</a:t>
            </a:r>
            <a:endParaRPr lang="en-US" altLang="zh-CN" sz="3600" dirty="0">
              <a:latin typeface="华文楷体" panose="02010600040101010101" pitchFamily="2" charset="-122"/>
              <a:ea typeface="华文楷体" panose="02010600040101010101" pitchFamily="2" charset="-122"/>
            </a:endParaRPr>
          </a:p>
          <a:p>
            <a:pPr marL="0" indent="0">
              <a:lnSpc>
                <a:spcPct val="100000"/>
              </a:lnSpc>
              <a:buNone/>
            </a:pPr>
            <a:r>
              <a:rPr lang="zh-CN" altLang="en-US" b="1" dirty="0">
                <a:latin typeface="宋体" panose="02010600030101010101" pitchFamily="2" charset="-122"/>
                <a:ea typeface="宋体" panose="02010600030101010101" pitchFamily="2" charset="-122"/>
              </a:rPr>
              <a:t>②</a:t>
            </a:r>
            <a:r>
              <a:rPr lang="zh-CN" altLang="zh-CN" b="1" dirty="0">
                <a:latin typeface="宋体" panose="02010600030101010101" pitchFamily="2" charset="-122"/>
                <a:ea typeface="宋体" panose="02010600030101010101" pitchFamily="2" charset="-122"/>
              </a:rPr>
              <a:t>日本“物哀”美学思想的影响</a:t>
            </a:r>
            <a:endParaRPr lang="zh-CN" altLang="en-US"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160205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572CDDD-4255-4D00-86C2-3633285D3F3D}"/>
              </a:ext>
            </a:extLst>
          </p:cNvPr>
          <p:cNvSpPr>
            <a:spLocks noGrp="1"/>
          </p:cNvSpPr>
          <p:nvPr>
            <p:ph idx="1"/>
          </p:nvPr>
        </p:nvSpPr>
        <p:spPr>
          <a:xfrm>
            <a:off x="930667" y="1445481"/>
            <a:ext cx="10515600" cy="4351338"/>
          </a:xfrm>
        </p:spPr>
        <p:txBody>
          <a:bodyPr>
            <a:normAutofit/>
          </a:bodyPr>
          <a:lstStyle/>
          <a:p>
            <a:pPr marL="0" indent="0">
              <a:lnSpc>
                <a:spcPct val="150000"/>
              </a:lnSpc>
              <a:buNone/>
            </a:pPr>
            <a:r>
              <a:rPr lang="zh-CN" altLang="en-US" sz="3200" b="1" dirty="0">
                <a:latin typeface="宋体" panose="02010600030101010101" pitchFamily="2" charset="-122"/>
                <a:ea typeface="宋体" panose="02010600030101010101" pitchFamily="2" charset="-122"/>
              </a:rPr>
              <a:t>③ </a:t>
            </a:r>
            <a:r>
              <a:rPr lang="zh-CN" altLang="zh-CN" sz="3200" b="1" dirty="0">
                <a:latin typeface="宋体" panose="02010600030101010101" pitchFamily="2" charset="-122"/>
                <a:ea typeface="宋体" panose="02010600030101010101" pitchFamily="2" charset="-122"/>
              </a:rPr>
              <a:t>时代情绪和作家本身气质。</a:t>
            </a:r>
            <a:endParaRPr lang="en-US" altLang="zh-CN" sz="3200" b="1" dirty="0">
              <a:latin typeface="宋体" panose="02010600030101010101" pitchFamily="2" charset="-122"/>
              <a:ea typeface="宋体" panose="02010600030101010101" pitchFamily="2" charset="-122"/>
            </a:endParaRPr>
          </a:p>
          <a:p>
            <a:pPr>
              <a:lnSpc>
                <a:spcPct val="150000"/>
              </a:lnSpc>
            </a:pPr>
            <a:r>
              <a:rPr lang="zh-CN" altLang="zh-CN" sz="3200" dirty="0">
                <a:latin typeface="宋体" panose="02010600030101010101" pitchFamily="2" charset="-122"/>
                <a:ea typeface="宋体" panose="02010600030101010101" pitchFamily="2" charset="-122"/>
              </a:rPr>
              <a:t>为什么叫“故都的秋”，不叫北平的秋</a:t>
            </a:r>
            <a:r>
              <a:rPr lang="zh-CN" altLang="en-US" sz="3200" dirty="0">
                <a:latin typeface="宋体" panose="02010600030101010101" pitchFamily="2" charset="-122"/>
                <a:ea typeface="宋体" panose="02010600030101010101" pitchFamily="2" charset="-122"/>
              </a:rPr>
              <a:t>？</a:t>
            </a:r>
            <a:endParaRPr lang="en-US" altLang="zh-CN" sz="3200" dirty="0">
              <a:latin typeface="宋体" panose="02010600030101010101" pitchFamily="2" charset="-122"/>
              <a:ea typeface="宋体" panose="02010600030101010101" pitchFamily="2" charset="-122"/>
            </a:endParaRPr>
          </a:p>
          <a:p>
            <a:pPr>
              <a:lnSpc>
                <a:spcPct val="150000"/>
              </a:lnSpc>
            </a:pPr>
            <a:r>
              <a:rPr lang="zh-CN" altLang="zh-CN" sz="3200" dirty="0">
                <a:latin typeface="宋体" panose="02010600030101010101" pitchFamily="2" charset="-122"/>
                <a:ea typeface="宋体" panose="02010600030101010101" pitchFamily="2" charset="-122"/>
              </a:rPr>
              <a:t>“都”意味着丰厚的历史文化积淀，“故”意味着过去，消逝在时间深处，有一种物是人非，沧海桑田的苍凉沉重感。</a:t>
            </a:r>
          </a:p>
          <a:p>
            <a:pPr>
              <a:lnSpc>
                <a:spcPct val="150000"/>
              </a:lnSpc>
            </a:pPr>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356531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0272F60-1F2C-4261-A42F-AF8C40EAD7EE}"/>
              </a:ext>
            </a:extLst>
          </p:cNvPr>
          <p:cNvSpPr>
            <a:spLocks noGrp="1"/>
          </p:cNvSpPr>
          <p:nvPr>
            <p:ph idx="1"/>
          </p:nvPr>
        </p:nvSpPr>
        <p:spPr>
          <a:xfrm>
            <a:off x="735457" y="547099"/>
            <a:ext cx="10853791" cy="5763802"/>
          </a:xfrm>
        </p:spPr>
        <p:txBody>
          <a:bodyPr>
            <a:normAutofit/>
          </a:bodyPr>
          <a:lstStyle/>
          <a:p>
            <a:pPr marL="0" indent="0">
              <a:lnSpc>
                <a:spcPct val="120000"/>
              </a:lnSpc>
              <a:buNone/>
            </a:pPr>
            <a:r>
              <a:rPr lang="zh-CN" altLang="en-US" sz="3500" dirty="0"/>
              <a:t>子任务（</a:t>
            </a:r>
            <a:r>
              <a:rPr lang="en-US" altLang="zh-CN" sz="3500" dirty="0"/>
              <a:t>3</a:t>
            </a:r>
            <a:r>
              <a:rPr lang="zh-CN" altLang="en-US" sz="3500" dirty="0"/>
              <a:t>）</a:t>
            </a:r>
            <a:endParaRPr lang="zh-CN" altLang="zh-CN" sz="3500" dirty="0"/>
          </a:p>
          <a:p>
            <a:pPr>
              <a:lnSpc>
                <a:spcPct val="120000"/>
              </a:lnSpc>
              <a:buFont typeface="Wingdings" panose="05000000000000000000" pitchFamily="2" charset="2"/>
              <a:buChar char="Ø"/>
            </a:pPr>
            <a:r>
              <a:rPr lang="zh-CN" altLang="zh-CN" sz="3500" dirty="0">
                <a:latin typeface="华文楷体" panose="02010600040101010101" pitchFamily="2" charset="-122"/>
                <a:ea typeface="华文楷体" panose="02010600040101010101" pitchFamily="2" charset="-122"/>
              </a:rPr>
              <a:t>梳理作者夜游荷塘的</a:t>
            </a:r>
            <a:r>
              <a:rPr lang="zh-CN" altLang="zh-CN" sz="3500" u="sng" dirty="0">
                <a:latin typeface="华文楷体" panose="02010600040101010101" pitchFamily="2" charset="-122"/>
                <a:ea typeface="华文楷体" panose="02010600040101010101" pitchFamily="2" charset="-122"/>
              </a:rPr>
              <a:t>活动轨迹</a:t>
            </a:r>
            <a:r>
              <a:rPr lang="zh-CN" altLang="en-US" sz="3500" dirty="0">
                <a:latin typeface="华文楷体" panose="02010600040101010101" pitchFamily="2" charset="-122"/>
                <a:ea typeface="华文楷体" panose="02010600040101010101" pitchFamily="2" charset="-122"/>
              </a:rPr>
              <a:t>和</a:t>
            </a:r>
            <a:r>
              <a:rPr lang="zh-CN" altLang="en-US" sz="3500" u="sng" dirty="0">
                <a:latin typeface="华文楷体" panose="02010600040101010101" pitchFamily="2" charset="-122"/>
                <a:ea typeface="华文楷体" panose="02010600040101010101" pitchFamily="2" charset="-122"/>
              </a:rPr>
              <a:t>心灵轨迹</a:t>
            </a:r>
            <a:r>
              <a:rPr lang="zh-CN" altLang="zh-CN" sz="3500" dirty="0">
                <a:latin typeface="华文楷体" panose="02010600040101010101" pitchFamily="2" charset="-122"/>
                <a:ea typeface="华文楷体" panose="02010600040101010101" pitchFamily="2" charset="-122"/>
              </a:rPr>
              <a:t>，和在不同地点、面对不同景物时的情绪高低，</a:t>
            </a:r>
            <a:r>
              <a:rPr lang="zh-CN" altLang="zh-CN" sz="3500" dirty="0">
                <a:solidFill>
                  <a:srgbClr val="FF0000"/>
                </a:solidFill>
                <a:latin typeface="华文楷体" panose="02010600040101010101" pitchFamily="2" charset="-122"/>
                <a:ea typeface="华文楷体" panose="02010600040101010101" pitchFamily="2" charset="-122"/>
              </a:rPr>
              <a:t>以作者活动轨迹</a:t>
            </a:r>
            <a:r>
              <a:rPr lang="zh-CN" altLang="en-US" sz="3500" dirty="0">
                <a:solidFill>
                  <a:srgbClr val="FF0000"/>
                </a:solidFill>
                <a:latin typeface="华文楷体" panose="02010600040101010101" pitchFamily="2" charset="-122"/>
                <a:ea typeface="华文楷体" panose="02010600040101010101" pitchFamily="2" charset="-122"/>
              </a:rPr>
              <a:t>和心灵轨迹</a:t>
            </a:r>
            <a:r>
              <a:rPr lang="zh-CN" altLang="zh-CN" sz="3500" dirty="0">
                <a:solidFill>
                  <a:srgbClr val="FF0000"/>
                </a:solidFill>
                <a:latin typeface="华文楷体" panose="02010600040101010101" pitchFamily="2" charset="-122"/>
                <a:ea typeface="华文楷体" panose="02010600040101010101" pitchFamily="2" charset="-122"/>
              </a:rPr>
              <a:t>为坐标系横轴</a:t>
            </a:r>
            <a:r>
              <a:rPr lang="zh-CN" altLang="zh-CN" sz="3500" dirty="0">
                <a:latin typeface="华文楷体" panose="02010600040101010101" pitchFamily="2" charset="-122"/>
                <a:ea typeface="华文楷体" panose="02010600040101010101" pitchFamily="2" charset="-122"/>
              </a:rPr>
              <a:t>，</a:t>
            </a:r>
            <a:r>
              <a:rPr lang="zh-CN" altLang="zh-CN" sz="3500" dirty="0">
                <a:solidFill>
                  <a:srgbClr val="FF0000"/>
                </a:solidFill>
                <a:latin typeface="华文楷体" panose="02010600040101010101" pitchFamily="2" charset="-122"/>
                <a:ea typeface="华文楷体" panose="02010600040101010101" pitchFamily="2" charset="-122"/>
              </a:rPr>
              <a:t>以作者情绪高低为纵轴</a:t>
            </a:r>
            <a:r>
              <a:rPr lang="zh-CN" altLang="zh-CN" sz="3500" dirty="0">
                <a:latin typeface="华文楷体" panose="02010600040101010101" pitchFamily="2" charset="-122"/>
                <a:ea typeface="华文楷体" panose="02010600040101010101" pitchFamily="2" charset="-122"/>
              </a:rPr>
              <a:t>，</a:t>
            </a:r>
            <a:r>
              <a:rPr lang="zh-CN" altLang="zh-CN" sz="3500" dirty="0">
                <a:solidFill>
                  <a:srgbClr val="FF0000"/>
                </a:solidFill>
                <a:latin typeface="华文楷体" panose="02010600040101010101" pitchFamily="2" charset="-122"/>
                <a:ea typeface="华文楷体" panose="02010600040101010101" pitchFamily="2" charset="-122"/>
              </a:rPr>
              <a:t>画出作者情绪变化的曲线</a:t>
            </a:r>
            <a:r>
              <a:rPr lang="zh-CN" altLang="zh-CN" sz="3500" dirty="0">
                <a:latin typeface="华文楷体" panose="02010600040101010101" pitchFamily="2" charset="-122"/>
                <a:ea typeface="华文楷体" panose="02010600040101010101" pitchFamily="2" charset="-122"/>
              </a:rPr>
              <a:t>。</a:t>
            </a:r>
          </a:p>
          <a:p>
            <a:pPr>
              <a:lnSpc>
                <a:spcPct val="120000"/>
              </a:lnSpc>
              <a:buFont typeface="Wingdings" panose="05000000000000000000" pitchFamily="2" charset="2"/>
              <a:buChar char="Ø"/>
            </a:pPr>
            <a:r>
              <a:rPr lang="zh-CN" altLang="en-US" sz="3500" dirty="0">
                <a:latin typeface="华文楷体" panose="02010600040101010101" pitchFamily="2" charset="-122"/>
                <a:ea typeface="华文楷体" panose="02010600040101010101" pitchFamily="2" charset="-122"/>
              </a:rPr>
              <a:t>合适的词语分别描述作者在不同地点和思绪时的情绪</a:t>
            </a:r>
            <a:endParaRPr lang="zh-CN" altLang="zh-CN" sz="3500" dirty="0">
              <a:latin typeface="华文楷体" panose="02010600040101010101" pitchFamily="2" charset="-122"/>
              <a:ea typeface="华文楷体" panose="02010600040101010101" pitchFamily="2" charset="-122"/>
            </a:endParaRPr>
          </a:p>
          <a:p>
            <a:pPr>
              <a:lnSpc>
                <a:spcPct val="120000"/>
              </a:lnSpc>
              <a:buFont typeface="Wingdings" panose="05000000000000000000" pitchFamily="2" charset="2"/>
              <a:buChar char="Ø"/>
            </a:pPr>
            <a:r>
              <a:rPr lang="zh-CN" altLang="zh-CN" sz="3500" dirty="0">
                <a:latin typeface="华文楷体" panose="02010600040101010101" pitchFamily="2" charset="-122"/>
                <a:ea typeface="华文楷体" panose="02010600040101010101" pitchFamily="2" charset="-122"/>
              </a:rPr>
              <a:t>讨论作者活动空间与情绪变化之间的关系。</a:t>
            </a:r>
          </a:p>
          <a:p>
            <a:pPr>
              <a:lnSpc>
                <a:spcPct val="120000"/>
              </a:lnSpc>
            </a:pPr>
            <a:endParaRPr lang="zh-CN" altLang="en-US" dirty="0"/>
          </a:p>
        </p:txBody>
      </p:sp>
    </p:spTree>
    <p:extLst>
      <p:ext uri="{BB962C8B-B14F-4D97-AF65-F5344CB8AC3E}">
        <p14:creationId xmlns:p14="http://schemas.microsoft.com/office/powerpoint/2010/main" xmlns="" val="10050755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xmlns="" id="{237F6677-9C6B-4BD7-8179-92FFDB211EDC}"/>
              </a:ext>
            </a:extLst>
          </p:cNvPr>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429392" y="10274"/>
            <a:ext cx="9333216" cy="6858000"/>
          </a:xfrm>
        </p:spPr>
      </p:pic>
    </p:spTree>
    <p:extLst>
      <p:ext uri="{BB962C8B-B14F-4D97-AF65-F5344CB8AC3E}">
        <p14:creationId xmlns:p14="http://schemas.microsoft.com/office/powerpoint/2010/main" xmlns="" val="2764931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3AB8222-08DA-4ADC-AB62-00BCCFFCF0AB}"/>
              </a:ext>
            </a:extLst>
          </p:cNvPr>
          <p:cNvSpPr>
            <a:spLocks noGrp="1"/>
          </p:cNvSpPr>
          <p:nvPr>
            <p:ph idx="1"/>
          </p:nvPr>
        </p:nvSpPr>
        <p:spPr>
          <a:xfrm>
            <a:off x="642991" y="811659"/>
            <a:ext cx="10515600" cy="5396127"/>
          </a:xfrm>
        </p:spPr>
        <p:txBody>
          <a:bodyPr>
            <a:normAutofit lnSpcReduction="10000"/>
          </a:bodyPr>
          <a:lstStyle/>
          <a:p>
            <a:pPr marL="0" indent="0">
              <a:lnSpc>
                <a:spcPct val="120000"/>
              </a:lnSpc>
              <a:buNone/>
            </a:pPr>
            <a:r>
              <a:rPr lang="en-US" altLang="zh-CN" sz="3600" b="1" dirty="0">
                <a:latin typeface="宋体" panose="02010600030101010101" pitchFamily="2" charset="-122"/>
                <a:ea typeface="宋体" panose="02010600030101010101" pitchFamily="2" charset="-122"/>
              </a:rPr>
              <a:t> </a:t>
            </a:r>
            <a:r>
              <a:rPr lang="zh-CN" altLang="zh-CN" sz="3600" b="1" dirty="0">
                <a:latin typeface="宋体" panose="02010600030101010101" pitchFamily="2" charset="-122"/>
                <a:ea typeface="宋体" panose="02010600030101010101" pitchFamily="2" charset="-122"/>
              </a:rPr>
              <a:t>任务</a:t>
            </a:r>
            <a:r>
              <a:rPr lang="en-US" altLang="zh-CN" sz="3600" b="1" dirty="0">
                <a:latin typeface="宋体" panose="02010600030101010101" pitchFamily="2" charset="-122"/>
                <a:ea typeface="宋体" panose="02010600030101010101" pitchFamily="2" charset="-122"/>
              </a:rPr>
              <a:t>3</a:t>
            </a:r>
            <a:r>
              <a:rPr lang="zh-CN" altLang="zh-CN" sz="3600" b="1" dirty="0">
                <a:latin typeface="宋体" panose="02010600030101010101" pitchFamily="2" charset="-122"/>
                <a:ea typeface="宋体" panose="02010600030101010101" pitchFamily="2" charset="-122"/>
              </a:rPr>
              <a:t>：让隐匿的“我”浮出水面</a:t>
            </a:r>
          </a:p>
          <a:p>
            <a:pPr>
              <a:lnSpc>
                <a:spcPct val="120000"/>
              </a:lnSpc>
            </a:pPr>
            <a:r>
              <a:rPr lang="zh-CN" altLang="zh-CN" sz="3200" dirty="0">
                <a:latin typeface="华文楷体" panose="02010600040101010101" pitchFamily="2" charset="-122"/>
                <a:ea typeface="华文楷体" panose="02010600040101010101" pitchFamily="2" charset="-122"/>
              </a:rPr>
              <a:t>王漫：散文贵在有“我”。欣赏散文的关键是，</a:t>
            </a:r>
            <a:r>
              <a:rPr lang="zh-CN" altLang="zh-CN" sz="3200" dirty="0">
                <a:solidFill>
                  <a:srgbClr val="FF0000"/>
                </a:solidFill>
                <a:latin typeface="华文楷体" panose="02010600040101010101" pitchFamily="2" charset="-122"/>
                <a:ea typeface="华文楷体" panose="02010600040101010101" pitchFamily="2" charset="-122"/>
              </a:rPr>
              <a:t>看其是否真的写出了鲜明的自我和个性</a:t>
            </a:r>
            <a:r>
              <a:rPr lang="zh-CN" altLang="en-US" sz="3200" dirty="0">
                <a:latin typeface="华文楷体" panose="02010600040101010101" pitchFamily="2" charset="-122"/>
                <a:ea typeface="华文楷体" panose="02010600040101010101" pitchFamily="2" charset="-122"/>
              </a:rPr>
              <a:t>。</a:t>
            </a:r>
            <a:endParaRPr lang="zh-CN" altLang="zh-CN" sz="3200" dirty="0">
              <a:latin typeface="华文楷体" panose="02010600040101010101" pitchFamily="2" charset="-122"/>
              <a:ea typeface="华文楷体" panose="02010600040101010101" pitchFamily="2" charset="-122"/>
            </a:endParaRPr>
          </a:p>
          <a:p>
            <a:pPr>
              <a:lnSpc>
                <a:spcPct val="120000"/>
              </a:lnSpc>
            </a:pPr>
            <a:r>
              <a:rPr lang="zh-CN" altLang="zh-CN" sz="3200" dirty="0">
                <a:latin typeface="华文楷体" panose="02010600040101010101" pitchFamily="2" charset="-122"/>
                <a:ea typeface="华文楷体" panose="02010600040101010101" pitchFamily="2" charset="-122"/>
              </a:rPr>
              <a:t>李卫东《散文河里有规矩》散文的教学内容应紧紧抓住</a:t>
            </a:r>
            <a:r>
              <a:rPr lang="en-US" altLang="zh-CN" sz="3200" u="sng" dirty="0">
                <a:latin typeface="华文楷体" panose="02010600040101010101" pitchFamily="2" charset="-122"/>
                <a:ea typeface="华文楷体" panose="02010600040101010101" pitchFamily="2" charset="-122"/>
              </a:rPr>
              <a:t>“</a:t>
            </a:r>
            <a:r>
              <a:rPr lang="zh-CN" altLang="zh-CN" sz="3200" u="sng" dirty="0">
                <a:latin typeface="华文楷体" panose="02010600040101010101" pitchFamily="2" charset="-122"/>
                <a:ea typeface="华文楷体" panose="02010600040101010101" pitchFamily="2" charset="-122"/>
              </a:rPr>
              <a:t>情</a:t>
            </a:r>
            <a:r>
              <a:rPr lang="en-US" altLang="zh-CN" sz="3200" u="sng" dirty="0">
                <a:latin typeface="华文楷体" panose="02010600040101010101" pitchFamily="2" charset="-122"/>
                <a:ea typeface="华文楷体" panose="02010600040101010101" pitchFamily="2" charset="-122"/>
              </a:rPr>
              <a:t>”</a:t>
            </a:r>
            <a:r>
              <a:rPr lang="zh-CN" altLang="zh-CN" sz="3200" u="sng" dirty="0">
                <a:latin typeface="华文楷体" panose="02010600040101010101" pitchFamily="2" charset="-122"/>
                <a:ea typeface="华文楷体" panose="02010600040101010101" pitchFamily="2" charset="-122"/>
              </a:rPr>
              <a:t>和</a:t>
            </a:r>
            <a:r>
              <a:rPr lang="en-US" altLang="zh-CN" sz="3200" u="sng" dirty="0">
                <a:latin typeface="华文楷体" panose="02010600040101010101" pitchFamily="2" charset="-122"/>
                <a:ea typeface="华文楷体" panose="02010600040101010101" pitchFamily="2" charset="-122"/>
              </a:rPr>
              <a:t>“</a:t>
            </a:r>
            <a:r>
              <a:rPr lang="zh-CN" altLang="zh-CN" sz="3200" u="sng" dirty="0">
                <a:latin typeface="华文楷体" panose="02010600040101010101" pitchFamily="2" charset="-122"/>
                <a:ea typeface="华文楷体" panose="02010600040101010101" pitchFamily="2" charset="-122"/>
              </a:rPr>
              <a:t>我</a:t>
            </a:r>
            <a:r>
              <a:rPr lang="en-US" altLang="zh-CN" sz="3200" u="sng"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，教学散文就要深究“我”之“情”怎样统摄人、事、景、理。也就是说，教学散文，不应只把目光放在事如何之奇，景如何之妙上，而应去深究人、事、景、理之后的“情”，</a:t>
            </a:r>
            <a:r>
              <a:rPr lang="zh-CN" altLang="zh-CN" sz="3200" dirty="0">
                <a:solidFill>
                  <a:srgbClr val="FF0000"/>
                </a:solidFill>
                <a:latin typeface="华文楷体" panose="02010600040101010101" pitchFamily="2" charset="-122"/>
                <a:ea typeface="华文楷体" panose="02010600040101010101" pitchFamily="2" charset="-122"/>
              </a:rPr>
              <a:t>深究“情”之投射如何使人、事、景、理变形、纯化、美化</a:t>
            </a:r>
            <a:r>
              <a:rPr lang="zh-CN" altLang="zh-CN" sz="3200" dirty="0">
                <a:latin typeface="华文楷体" panose="02010600040101010101" pitchFamily="2" charset="-122"/>
                <a:ea typeface="华文楷体" panose="02010600040101010101" pitchFamily="2" charset="-122"/>
              </a:rPr>
              <a:t>。</a:t>
            </a:r>
          </a:p>
          <a:p>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41757627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C1756431-D5A1-46D5-94D0-77113CDA806D}"/>
              </a:ext>
            </a:extLst>
          </p:cNvPr>
          <p:cNvSpPr>
            <a:spLocks noGrp="1"/>
          </p:cNvSpPr>
          <p:nvPr>
            <p:ph idx="1"/>
          </p:nvPr>
        </p:nvSpPr>
        <p:spPr>
          <a:xfrm>
            <a:off x="653266" y="626723"/>
            <a:ext cx="10515600" cy="5876818"/>
          </a:xfrm>
        </p:spPr>
        <p:txBody>
          <a:bodyPr>
            <a:normAutofit lnSpcReduction="10000"/>
          </a:bodyPr>
          <a:lstStyle/>
          <a:p>
            <a:pPr marL="0" indent="0">
              <a:lnSpc>
                <a:spcPct val="150000"/>
              </a:lnSpc>
              <a:buNone/>
            </a:pPr>
            <a:r>
              <a:rPr lang="zh-CN" altLang="zh-CN" b="1" dirty="0">
                <a:latin typeface="宋体" panose="02010600030101010101" pitchFamily="2" charset="-122"/>
                <a:ea typeface="宋体" panose="02010600030101010101" pitchFamily="2" charset="-122"/>
              </a:rPr>
              <a:t>子任务</a:t>
            </a:r>
            <a:r>
              <a:rPr lang="zh-CN" altLang="en-US" b="1" dirty="0">
                <a:latin typeface="宋体" panose="02010600030101010101" pitchFamily="2" charset="-122"/>
                <a:ea typeface="宋体" panose="02010600030101010101" pitchFamily="2" charset="-122"/>
              </a:rPr>
              <a:t>：细读文本，发现“我”的存在</a:t>
            </a:r>
            <a:endParaRPr lang="zh-CN" altLang="zh-CN" b="1" dirty="0">
              <a:latin typeface="宋体" panose="02010600030101010101" pitchFamily="2" charset="-122"/>
              <a:ea typeface="宋体" panose="02010600030101010101" pitchFamily="2" charset="-122"/>
            </a:endParaRPr>
          </a:p>
          <a:p>
            <a:pPr marL="0" indent="0">
              <a:lnSpc>
                <a:spcPct val="150000"/>
              </a:lnSpc>
              <a:buNone/>
            </a:pPr>
            <a:r>
              <a:rPr lang="zh-CN" altLang="zh-CN" dirty="0">
                <a:latin typeface="华文楷体" panose="02010600040101010101" pitchFamily="2" charset="-122"/>
                <a:ea typeface="华文楷体" panose="02010600040101010101" pitchFamily="2" charset="-122"/>
              </a:rPr>
              <a:t>陈日亮：“（郁达夫）融进了太多</a:t>
            </a:r>
            <a:r>
              <a:rPr lang="zh-CN" altLang="zh-CN" dirty="0">
                <a:solidFill>
                  <a:srgbClr val="FF0000"/>
                </a:solidFill>
                <a:latin typeface="华文楷体" panose="02010600040101010101" pitchFamily="2" charset="-122"/>
                <a:ea typeface="华文楷体" panose="02010600040101010101" pitchFamily="2" charset="-122"/>
              </a:rPr>
              <a:t>只属于他个人的独特的审美感受</a:t>
            </a:r>
            <a:r>
              <a:rPr lang="zh-CN" altLang="zh-CN" dirty="0">
                <a:latin typeface="华文楷体" panose="02010600040101010101" pitchFamily="2" charset="-122"/>
                <a:ea typeface="华文楷体" panose="02010600040101010101" pitchFamily="2" charset="-122"/>
              </a:rPr>
              <a:t>。故都的秋，与其说是故都北平所独有的，不如说是专属于郁达夫，</a:t>
            </a:r>
            <a:r>
              <a:rPr lang="zh-CN" altLang="zh-CN" dirty="0">
                <a:solidFill>
                  <a:srgbClr val="FF0000"/>
                </a:solidFill>
                <a:latin typeface="华文楷体" panose="02010600040101010101" pitchFamily="2" charset="-122"/>
                <a:ea typeface="华文楷体" panose="02010600040101010101" pitchFamily="2" charset="-122"/>
              </a:rPr>
              <a:t>只是郁达夫的秋</a:t>
            </a:r>
            <a:r>
              <a:rPr lang="zh-CN" altLang="zh-CN" dirty="0">
                <a:latin typeface="华文楷体" panose="02010600040101010101" pitchFamily="2" charset="-122"/>
                <a:ea typeface="华文楷体" panose="02010600040101010101" pitchFamily="2" charset="-122"/>
              </a:rPr>
              <a:t>。”</a:t>
            </a:r>
          </a:p>
          <a:p>
            <a:pPr marL="0" indent="0">
              <a:lnSpc>
                <a:spcPct val="150000"/>
              </a:lnSpc>
              <a:buNone/>
            </a:pPr>
            <a:r>
              <a:rPr lang="zh-CN" altLang="zh-CN" dirty="0">
                <a:latin typeface="华文楷体" panose="02010600040101010101" pitchFamily="2" charset="-122"/>
                <a:ea typeface="华文楷体" panose="02010600040101010101" pitchFamily="2" charset="-122"/>
              </a:rPr>
              <a:t>王荣生：“《荷塘月色》中的荷塘是朱自清眼中的荷塘，是</a:t>
            </a:r>
            <a:r>
              <a:rPr lang="zh-CN" altLang="zh-CN" dirty="0">
                <a:solidFill>
                  <a:srgbClr val="FF0000"/>
                </a:solidFill>
                <a:latin typeface="华文楷体" panose="02010600040101010101" pitchFamily="2" charset="-122"/>
                <a:ea typeface="华文楷体" panose="02010600040101010101" pitchFamily="2" charset="-122"/>
              </a:rPr>
              <a:t>朱自清心灵中独有的镜像，它是世界上任何从从未见过，也是平日的朱自清所未尝见过的荷塘</a:t>
            </a:r>
            <a:r>
              <a:rPr lang="zh-CN" altLang="zh-CN" dirty="0">
                <a:latin typeface="华文楷体" panose="02010600040101010101" pitchFamily="2" charset="-122"/>
                <a:ea typeface="华文楷体" panose="02010600040101010101" pitchFamily="2" charset="-122"/>
              </a:rPr>
              <a:t>。”</a:t>
            </a:r>
          </a:p>
          <a:p>
            <a:pPr>
              <a:lnSpc>
                <a:spcPct val="150000"/>
              </a:lnSpc>
            </a:pPr>
            <a:r>
              <a:rPr lang="zh-CN" altLang="zh-CN" dirty="0">
                <a:latin typeface="宋体" panose="02010600030101010101" pitchFamily="2" charset="-122"/>
                <a:ea typeface="宋体" panose="02010600030101010101" pitchFamily="2" charset="-122"/>
              </a:rPr>
              <a:t>两位学者都</a:t>
            </a:r>
            <a:r>
              <a:rPr lang="zh-CN" altLang="en-US" dirty="0">
                <a:latin typeface="宋体" panose="02010600030101010101" pitchFamily="2" charset="-122"/>
                <a:ea typeface="宋体" panose="02010600030101010101" pitchFamily="2" charset="-122"/>
              </a:rPr>
              <a:t>认为两篇</a:t>
            </a:r>
            <a:r>
              <a:rPr lang="zh-CN" altLang="zh-CN" dirty="0">
                <a:latin typeface="宋体" panose="02010600030101010101" pitchFamily="2" charset="-122"/>
                <a:ea typeface="宋体" panose="02010600030101010101" pitchFamily="2" charset="-122"/>
              </a:rPr>
              <a:t>散文“景”背后灌注了“我”的审美和情感。选取一篇文章，结合</a:t>
            </a:r>
            <a:r>
              <a:rPr lang="zh-CN" altLang="en-US" dirty="0">
                <a:latin typeface="宋体" panose="02010600030101010101" pitchFamily="2" charset="-122"/>
                <a:ea typeface="宋体" panose="02010600030101010101" pitchFamily="2" charset="-122"/>
              </a:rPr>
              <a:t>具体句段</a:t>
            </a:r>
            <a:r>
              <a:rPr lang="zh-CN"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针</a:t>
            </a:r>
            <a:r>
              <a:rPr lang="zh-CN" altLang="zh-CN" dirty="0">
                <a:latin typeface="宋体" panose="02010600030101010101" pitchFamily="2" charset="-122"/>
                <a:ea typeface="宋体" panose="02010600030101010101" pitchFamily="2" charset="-122"/>
              </a:rPr>
              <a:t>对上述观点</a:t>
            </a:r>
            <a:r>
              <a:rPr lang="zh-CN" altLang="en-US" dirty="0">
                <a:latin typeface="宋体" panose="02010600030101010101" pitchFamily="2" charset="-122"/>
                <a:ea typeface="宋体" panose="02010600030101010101" pitchFamily="2" charset="-122"/>
              </a:rPr>
              <a:t>写一段点评文字</a:t>
            </a:r>
            <a:r>
              <a:rPr lang="zh-CN" altLang="zh-CN" dirty="0">
                <a:latin typeface="宋体" panose="02010600030101010101" pitchFamily="2" charset="-122"/>
                <a:ea typeface="宋体" panose="02010600030101010101" pitchFamily="2" charset="-122"/>
              </a:rPr>
              <a:t>。</a:t>
            </a:r>
          </a:p>
          <a:p>
            <a:endParaRPr lang="zh-CN" altLang="en-US" dirty="0"/>
          </a:p>
        </p:txBody>
      </p:sp>
    </p:spTree>
    <p:extLst>
      <p:ext uri="{BB962C8B-B14F-4D97-AF65-F5344CB8AC3E}">
        <p14:creationId xmlns:p14="http://schemas.microsoft.com/office/powerpoint/2010/main" xmlns="" val="30937837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3FCC091A-0558-493C-BEF4-30B3808CB150}"/>
              </a:ext>
            </a:extLst>
          </p:cNvPr>
          <p:cNvSpPr>
            <a:spLocks noGrp="1"/>
          </p:cNvSpPr>
          <p:nvPr>
            <p:ph idx="1"/>
          </p:nvPr>
        </p:nvSpPr>
        <p:spPr>
          <a:xfrm>
            <a:off x="714910" y="369870"/>
            <a:ext cx="10515600" cy="6801492"/>
          </a:xfrm>
        </p:spPr>
        <p:txBody>
          <a:bodyPr>
            <a:normAutofit/>
          </a:bodyPr>
          <a:lstStyle/>
          <a:p>
            <a:pPr marL="0" indent="0">
              <a:buNone/>
            </a:pPr>
            <a:r>
              <a:rPr lang="zh-CN" altLang="en-US" dirty="0">
                <a:latin typeface="华文楷体" panose="02010600040101010101" pitchFamily="2" charset="-122"/>
                <a:ea typeface="华文楷体" panose="02010600040101010101" pitchFamily="2" charset="-122"/>
              </a:rPr>
              <a:t>   </a:t>
            </a:r>
            <a:r>
              <a:rPr lang="zh-CN" altLang="en-US" b="1" dirty="0">
                <a:latin typeface="宋体" panose="02010600030101010101" pitchFamily="2" charset="-122"/>
                <a:ea typeface="宋体" panose="02010600030101010101" pitchFamily="2" charset="-122"/>
              </a:rPr>
              <a:t>示例</a:t>
            </a:r>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：对比文字和原文有什么不同？</a:t>
            </a:r>
            <a:endParaRPr lang="en-US" altLang="zh-CN" b="1" dirty="0">
              <a:latin typeface="宋体" panose="02010600030101010101" pitchFamily="2" charset="-122"/>
              <a:ea typeface="宋体" panose="02010600030101010101" pitchFamily="2" charset="-122"/>
            </a:endParaRPr>
          </a:p>
          <a:p>
            <a:pPr>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原文</a:t>
            </a:r>
            <a:r>
              <a:rPr lang="en-US" altLang="zh-CN" dirty="0">
                <a:latin typeface="华文楷体" panose="02010600040101010101" pitchFamily="2" charset="-122"/>
                <a:ea typeface="华文楷体" panose="02010600040101010101" pitchFamily="2" charset="-122"/>
              </a:rPr>
              <a:t>1</a:t>
            </a:r>
            <a:r>
              <a:rPr lang="zh-CN" altLang="zh-CN" dirty="0">
                <a:latin typeface="华文楷体" panose="02010600040101010101" pitchFamily="2" charset="-122"/>
                <a:ea typeface="华文楷体" panose="02010600040101010101" pitchFamily="2" charset="-122"/>
              </a:rPr>
              <a:t>：</a:t>
            </a:r>
            <a:r>
              <a:rPr lang="zh-CN" altLang="zh-CN" dirty="0">
                <a:solidFill>
                  <a:srgbClr val="FF0000"/>
                </a:solidFill>
                <a:latin typeface="华文楷体" panose="02010600040101010101" pitchFamily="2" charset="-122"/>
                <a:ea typeface="华文楷体" panose="02010600040101010101" pitchFamily="2" charset="-122"/>
              </a:rPr>
              <a:t>租人家一椽破屋</a:t>
            </a:r>
            <a:r>
              <a:rPr lang="zh-CN" altLang="zh-CN" dirty="0">
                <a:latin typeface="华文楷体" panose="02010600040101010101" pitchFamily="2" charset="-122"/>
                <a:ea typeface="华文楷体" panose="02010600040101010101" pitchFamily="2" charset="-122"/>
              </a:rPr>
              <a:t>来住着，早晨起来，泡一碗浓茶、</a:t>
            </a:r>
            <a:r>
              <a:rPr lang="zh-CN" altLang="zh-CN" dirty="0">
                <a:solidFill>
                  <a:srgbClr val="FF0000"/>
                </a:solidFill>
                <a:latin typeface="华文楷体" panose="02010600040101010101" pitchFamily="2" charset="-122"/>
                <a:ea typeface="华文楷体" panose="02010600040101010101" pitchFamily="2" charset="-122"/>
              </a:rPr>
              <a:t>向院子里</a:t>
            </a:r>
            <a:r>
              <a:rPr lang="zh-CN" altLang="zh-CN" dirty="0">
                <a:latin typeface="华文楷体" panose="02010600040101010101" pitchFamily="2" charset="-122"/>
                <a:ea typeface="华文楷体" panose="02010600040101010101" pitchFamily="2" charset="-122"/>
              </a:rPr>
              <a:t>一坐，你也能看得到……</a:t>
            </a:r>
          </a:p>
          <a:p>
            <a:pPr>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对比</a:t>
            </a:r>
            <a:r>
              <a:rPr lang="en-US" altLang="zh-CN" dirty="0">
                <a:latin typeface="华文楷体" panose="02010600040101010101" pitchFamily="2" charset="-122"/>
                <a:ea typeface="华文楷体" panose="02010600040101010101" pitchFamily="2" charset="-122"/>
              </a:rPr>
              <a:t>1</a:t>
            </a:r>
            <a:r>
              <a:rPr lang="zh-CN" altLang="zh-CN" dirty="0">
                <a:latin typeface="华文楷体" panose="02010600040101010101" pitchFamily="2" charset="-122"/>
                <a:ea typeface="华文楷体" panose="02010600040101010101" pitchFamily="2" charset="-122"/>
              </a:rPr>
              <a:t>：住在一椽破屋里，早晨起来，泡一碗浓茶，坐在院子里，你也能看到……</a:t>
            </a:r>
          </a:p>
          <a:p>
            <a:pPr>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原文</a:t>
            </a:r>
            <a:r>
              <a:rPr lang="en-US" altLang="zh-CN" dirty="0">
                <a:latin typeface="华文楷体" panose="02010600040101010101" pitchFamily="2" charset="-122"/>
                <a:ea typeface="华文楷体" panose="02010600040101010101" pitchFamily="2" charset="-122"/>
              </a:rPr>
              <a:t>2</a:t>
            </a:r>
            <a:r>
              <a:rPr lang="zh-CN" altLang="zh-CN" dirty="0">
                <a:latin typeface="华文楷体" panose="02010600040101010101" pitchFamily="2" charset="-122"/>
                <a:ea typeface="华文楷体" panose="02010600040101010101" pitchFamily="2" charset="-122"/>
              </a:rPr>
              <a:t>：从槐树叶底，</a:t>
            </a:r>
            <a:r>
              <a:rPr lang="zh-CN" altLang="zh-CN" dirty="0">
                <a:solidFill>
                  <a:srgbClr val="FF0000"/>
                </a:solidFill>
                <a:latin typeface="华文楷体" panose="02010600040101010101" pitchFamily="2" charset="-122"/>
                <a:ea typeface="华文楷体" panose="02010600040101010101" pitchFamily="2" charset="-122"/>
              </a:rPr>
              <a:t>朝东细数着</a:t>
            </a:r>
            <a:r>
              <a:rPr lang="zh-CN" altLang="zh-CN" dirty="0">
                <a:latin typeface="华文楷体" panose="02010600040101010101" pitchFamily="2" charset="-122"/>
                <a:ea typeface="华文楷体" panose="02010600040101010101" pitchFamily="2" charset="-122"/>
              </a:rPr>
              <a:t>一丝一丝漏下来的日光，或在破壁腰中，</a:t>
            </a:r>
            <a:r>
              <a:rPr lang="zh-CN" altLang="zh-CN" dirty="0">
                <a:solidFill>
                  <a:srgbClr val="FF0000"/>
                </a:solidFill>
                <a:latin typeface="华文楷体" panose="02010600040101010101" pitchFamily="2" charset="-122"/>
                <a:ea typeface="华文楷体" panose="02010600040101010101" pitchFamily="2" charset="-122"/>
              </a:rPr>
              <a:t>静对着</a:t>
            </a:r>
            <a:r>
              <a:rPr lang="zh-CN" altLang="zh-CN" dirty="0">
                <a:latin typeface="华文楷体" panose="02010600040101010101" pitchFamily="2" charset="-122"/>
                <a:ea typeface="华文楷体" panose="02010600040101010101" pitchFamily="2" charset="-122"/>
              </a:rPr>
              <a:t>象喇叭似的牵牛花（朝荣）的蓝朵……</a:t>
            </a:r>
          </a:p>
          <a:p>
            <a:pPr>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对比</a:t>
            </a:r>
            <a:r>
              <a:rPr lang="en-US" altLang="zh-CN" dirty="0">
                <a:latin typeface="华文楷体" panose="02010600040101010101" pitchFamily="2" charset="-122"/>
                <a:ea typeface="华文楷体" panose="02010600040101010101" pitchFamily="2" charset="-122"/>
              </a:rPr>
              <a:t>2</a:t>
            </a:r>
            <a:r>
              <a:rPr lang="zh-CN" altLang="zh-CN" dirty="0">
                <a:latin typeface="华文楷体" panose="02010600040101010101" pitchFamily="2" charset="-122"/>
                <a:ea typeface="华文楷体" panose="02010600040101010101" pitchFamily="2" charset="-122"/>
              </a:rPr>
              <a:t>：从槐树叶底，一丝一丝漏下来的日光，或在破壁腰中，开着像喇叭似的牵牛花（朝荣）的蓝朵……</a:t>
            </a:r>
          </a:p>
          <a:p>
            <a:pPr>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原文</a:t>
            </a:r>
            <a:r>
              <a:rPr lang="en-US" altLang="zh-CN" dirty="0">
                <a:latin typeface="华文楷体" panose="02010600040101010101" pitchFamily="2" charset="-122"/>
                <a:ea typeface="华文楷体" panose="02010600040101010101" pitchFamily="2" charset="-122"/>
              </a:rPr>
              <a:t>3</a:t>
            </a:r>
            <a:r>
              <a:rPr lang="zh-CN" altLang="zh-CN" dirty="0">
                <a:latin typeface="华文楷体" panose="02010600040101010101" pitchFamily="2" charset="-122"/>
                <a:ea typeface="华文楷体" panose="02010600040101010101" pitchFamily="2" charset="-122"/>
              </a:rPr>
              <a:t>：最好，还要在牵牛花底，</a:t>
            </a:r>
            <a:r>
              <a:rPr lang="zh-CN" altLang="zh-CN" dirty="0">
                <a:solidFill>
                  <a:srgbClr val="FF0000"/>
                </a:solidFill>
                <a:latin typeface="华文楷体" panose="02010600040101010101" pitchFamily="2" charset="-122"/>
                <a:ea typeface="华文楷体" panose="02010600040101010101" pitchFamily="2" charset="-122"/>
              </a:rPr>
              <a:t>教长着</a:t>
            </a:r>
            <a:r>
              <a:rPr lang="zh-CN" altLang="zh-CN" dirty="0">
                <a:latin typeface="华文楷体" panose="02010600040101010101" pitchFamily="2" charset="-122"/>
                <a:ea typeface="华文楷体" panose="02010600040101010101" pitchFamily="2" charset="-122"/>
              </a:rPr>
              <a:t>几根疏疏落落的尖细且长的秋草，</a:t>
            </a:r>
            <a:r>
              <a:rPr lang="zh-CN" altLang="zh-CN" dirty="0">
                <a:solidFill>
                  <a:srgbClr val="FF0000"/>
                </a:solidFill>
                <a:latin typeface="华文楷体" panose="02010600040101010101" pitchFamily="2" charset="-122"/>
                <a:ea typeface="华文楷体" panose="02010600040101010101" pitchFamily="2" charset="-122"/>
              </a:rPr>
              <a:t>使作陪衬</a:t>
            </a:r>
            <a:r>
              <a:rPr lang="zh-CN" altLang="zh-CN" dirty="0">
                <a:latin typeface="华文楷体" panose="02010600040101010101" pitchFamily="2" charset="-122"/>
                <a:ea typeface="华文楷体" panose="02010600040101010101" pitchFamily="2" charset="-122"/>
              </a:rPr>
              <a:t>。</a:t>
            </a:r>
          </a:p>
          <a:p>
            <a:pPr>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对比</a:t>
            </a:r>
            <a:r>
              <a:rPr lang="en-US" altLang="zh-CN" dirty="0">
                <a:latin typeface="华文楷体" panose="02010600040101010101" pitchFamily="2" charset="-122"/>
                <a:ea typeface="华文楷体" panose="02010600040101010101" pitchFamily="2" charset="-122"/>
              </a:rPr>
              <a:t>3</a:t>
            </a:r>
            <a:r>
              <a:rPr lang="zh-CN" altLang="zh-CN" dirty="0">
                <a:latin typeface="华文楷体" panose="02010600040101010101" pitchFamily="2" charset="-122"/>
                <a:ea typeface="华文楷体" panose="02010600040101010101" pitchFamily="2" charset="-122"/>
              </a:rPr>
              <a:t>：在牵牛花底，还长着几根疏疏落落的尖细且长的秋草，作为陪衬。</a:t>
            </a:r>
            <a:endParaRPr lang="en-US" altLang="zh-CN" dirty="0">
              <a:latin typeface="华文楷体" panose="02010600040101010101" pitchFamily="2" charset="-122"/>
              <a:ea typeface="华文楷体" panose="02010600040101010101" pitchFamily="2" charset="-122"/>
            </a:endParaRPr>
          </a:p>
          <a:p>
            <a:pPr marL="0" indent="0" algn="r">
              <a:buNone/>
            </a:pP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陈日亮</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《故都的秋》的秋味品读</a:t>
            </a:r>
          </a:p>
          <a:p>
            <a:endParaRPr lang="zh-CN" altLang="zh-CN" dirty="0">
              <a:latin typeface="华文楷体" panose="02010600040101010101" pitchFamily="2" charset="-122"/>
              <a:ea typeface="华文楷体" panose="02010600040101010101" pitchFamily="2" charset="-122"/>
            </a:endParaRPr>
          </a:p>
          <a:p>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28887456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4CC4636-DA10-4791-B2A3-4C970CABEF22}"/>
              </a:ext>
            </a:extLst>
          </p:cNvPr>
          <p:cNvSpPr>
            <a:spLocks noGrp="1"/>
          </p:cNvSpPr>
          <p:nvPr>
            <p:ph idx="1"/>
          </p:nvPr>
        </p:nvSpPr>
        <p:spPr>
          <a:xfrm>
            <a:off x="246580" y="674919"/>
            <a:ext cx="11496781" cy="5946775"/>
          </a:xfrm>
        </p:spPr>
        <p:txBody>
          <a:bodyPr>
            <a:normAutofit/>
          </a:bodyPr>
          <a:lstStyle/>
          <a:p>
            <a:pPr>
              <a:lnSpc>
                <a:spcPct val="150000"/>
              </a:lnSpc>
            </a:pPr>
            <a:r>
              <a:rPr lang="zh-CN" altLang="en-US" dirty="0">
                <a:latin typeface="宋体" panose="02010600030101010101" pitchFamily="2" charset="-122"/>
                <a:ea typeface="宋体" panose="02010600030101010101" pitchFamily="2" charset="-122"/>
              </a:rPr>
              <a:t>作者在描写故都的秋时，加入了许多主观性很强的词，</a:t>
            </a:r>
            <a:r>
              <a:rPr lang="zh-CN" altLang="zh-CN" dirty="0">
                <a:latin typeface="宋体" panose="02010600030101010101" pitchFamily="2" charset="-122"/>
                <a:ea typeface="宋体" panose="02010600030101010101" pitchFamily="2" charset="-122"/>
              </a:rPr>
              <a:t>请找出</a:t>
            </a:r>
            <a:r>
              <a:rPr lang="zh-CN" altLang="en-US" dirty="0">
                <a:latin typeface="宋体" panose="02010600030101010101" pitchFamily="2" charset="-122"/>
                <a:ea typeface="宋体" panose="02010600030101010101" pitchFamily="2" charset="-122"/>
              </a:rPr>
              <a:t>几</a:t>
            </a:r>
            <a:r>
              <a:rPr lang="zh-CN" altLang="zh-CN" dirty="0">
                <a:latin typeface="宋体" panose="02010600030101010101" pitchFamily="2" charset="-122"/>
                <a:ea typeface="宋体" panose="02010600030101010101" pitchFamily="2" charset="-122"/>
              </a:rPr>
              <a:t>个这一类的词进行品味，说说这种</a:t>
            </a:r>
            <a:r>
              <a:rPr lang="en-US" altLang="zh-CN" dirty="0">
                <a:solidFill>
                  <a:srgbClr val="FF0000"/>
                </a:solidFill>
                <a:latin typeface="宋体" panose="02010600030101010101" pitchFamily="2" charset="-122"/>
                <a:ea typeface="宋体" panose="02010600030101010101" pitchFamily="2" charset="-122"/>
              </a:rPr>
              <a:t>“</a:t>
            </a:r>
            <a:r>
              <a:rPr lang="zh-CN" altLang="zh-CN" dirty="0">
                <a:solidFill>
                  <a:srgbClr val="FF0000"/>
                </a:solidFill>
                <a:latin typeface="宋体" panose="02010600030101010101" pitchFamily="2" charset="-122"/>
                <a:ea typeface="宋体" panose="02010600030101010101" pitchFamily="2" charset="-122"/>
              </a:rPr>
              <a:t>主观性</a:t>
            </a:r>
            <a:r>
              <a:rPr lang="en-US" altLang="zh-CN" dirty="0">
                <a:solidFill>
                  <a:srgbClr val="FF0000"/>
                </a:solidFill>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词语的意义</a:t>
            </a:r>
            <a:r>
              <a:rPr lang="zh-CN" altLang="en-US"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pPr>
              <a:lnSpc>
                <a:spcPct val="150000"/>
              </a:lnSpc>
            </a:pPr>
            <a:r>
              <a:rPr lang="zh-CN" altLang="en-US" dirty="0">
                <a:latin typeface="华文楷体" panose="02010600040101010101" pitchFamily="2" charset="-122"/>
                <a:ea typeface="华文楷体" panose="02010600040101010101" pitchFamily="2" charset="-122"/>
              </a:rPr>
              <a:t>说到了牵牛花，</a:t>
            </a:r>
            <a:r>
              <a:rPr lang="zh-CN" altLang="en-US" dirty="0">
                <a:solidFill>
                  <a:srgbClr val="FF0000"/>
                </a:solidFill>
                <a:latin typeface="华文楷体" panose="02010600040101010101" pitchFamily="2" charset="-122"/>
                <a:ea typeface="华文楷体" panose="02010600040101010101" pitchFamily="2" charset="-122"/>
              </a:rPr>
              <a:t>我以为</a:t>
            </a:r>
            <a:r>
              <a:rPr lang="zh-CN" altLang="en-US" dirty="0">
                <a:latin typeface="华文楷体" panose="02010600040101010101" pitchFamily="2" charset="-122"/>
                <a:ea typeface="华文楷体" panose="02010600040101010101" pitchFamily="2" charset="-122"/>
              </a:rPr>
              <a:t>以蓝色或白色为佳，紫黑色次之，淡红者最下</a:t>
            </a:r>
            <a:endParaRPr lang="en-US" altLang="zh-CN" dirty="0">
              <a:latin typeface="华文楷体" panose="02010600040101010101" pitchFamily="2" charset="-122"/>
              <a:ea typeface="华文楷体" panose="02010600040101010101" pitchFamily="2" charset="-122"/>
            </a:endParaRPr>
          </a:p>
          <a:p>
            <a:pPr>
              <a:lnSpc>
                <a:spcPct val="150000"/>
              </a:lnSpc>
            </a:pPr>
            <a:r>
              <a:rPr lang="en-US" altLang="zh-CN" dirty="0">
                <a:latin typeface="华文楷体" panose="02010600040101010101" pitchFamily="2" charset="-122"/>
                <a:ea typeface="华文楷体" panose="02010600040101010101" pitchFamily="2" charset="-122"/>
              </a:rPr>
              <a:t> </a:t>
            </a:r>
            <a:r>
              <a:rPr lang="zh-CN" altLang="zh-CN" dirty="0">
                <a:solidFill>
                  <a:srgbClr val="FF0000"/>
                </a:solidFill>
                <a:latin typeface="华文楷体" panose="02010600040101010101" pitchFamily="2" charset="-122"/>
                <a:ea typeface="华文楷体" panose="02010600040101010101" pitchFamily="2" charset="-122"/>
              </a:rPr>
              <a:t>只能感出</a:t>
            </a:r>
            <a:r>
              <a:rPr lang="zh-CN" altLang="zh-CN" dirty="0">
                <a:latin typeface="华文楷体" panose="02010600040101010101" pitchFamily="2" charset="-122"/>
                <a:ea typeface="华文楷体" panose="02010600040101010101" pitchFamily="2" charset="-122"/>
              </a:rPr>
              <a:t>一点点极微细极柔软的触觉</a:t>
            </a:r>
            <a:endParaRPr lang="en-US" altLang="zh-CN" dirty="0">
              <a:latin typeface="华文楷体" panose="02010600040101010101" pitchFamily="2" charset="-122"/>
              <a:ea typeface="华文楷体" panose="02010600040101010101" pitchFamily="2" charset="-122"/>
            </a:endParaRPr>
          </a:p>
          <a:p>
            <a:pPr>
              <a:lnSpc>
                <a:spcPct val="150000"/>
              </a:lnSpc>
            </a:pPr>
            <a:r>
              <a:rPr lang="zh-CN" altLang="en-US" dirty="0">
                <a:latin typeface="华文楷体" panose="02010600040101010101" pitchFamily="2" charset="-122"/>
                <a:ea typeface="华文楷体" panose="02010600040101010101" pitchFamily="2" charset="-122"/>
              </a:rPr>
              <a:t>看起来</a:t>
            </a:r>
            <a:r>
              <a:rPr lang="zh-CN" altLang="en-US" dirty="0">
                <a:solidFill>
                  <a:srgbClr val="FF0000"/>
                </a:solidFill>
                <a:latin typeface="华文楷体" panose="02010600040101010101" pitchFamily="2" charset="-122"/>
                <a:ea typeface="华文楷体" panose="02010600040101010101" pitchFamily="2" charset="-122"/>
              </a:rPr>
              <a:t>既觉得</a:t>
            </a:r>
            <a:r>
              <a:rPr lang="zh-CN" altLang="en-US" dirty="0">
                <a:latin typeface="华文楷体" panose="02010600040101010101" pitchFamily="2" charset="-122"/>
                <a:ea typeface="华文楷体" panose="02010600040101010101" pitchFamily="2" charset="-122"/>
              </a:rPr>
              <a:t>细腻，</a:t>
            </a:r>
            <a:r>
              <a:rPr lang="zh-CN" altLang="en-US" dirty="0">
                <a:solidFill>
                  <a:srgbClr val="FF0000"/>
                </a:solidFill>
                <a:latin typeface="华文楷体" panose="02010600040101010101" pitchFamily="2" charset="-122"/>
                <a:ea typeface="华文楷体" panose="02010600040101010101" pitchFamily="2" charset="-122"/>
              </a:rPr>
              <a:t>又觉得</a:t>
            </a:r>
            <a:r>
              <a:rPr lang="zh-CN" altLang="en-US" dirty="0">
                <a:latin typeface="华文楷体" panose="02010600040101010101" pitchFamily="2" charset="-122"/>
                <a:ea typeface="华文楷体" panose="02010600040101010101" pitchFamily="2" charset="-122"/>
              </a:rPr>
              <a:t>清闲，潜意识下并且</a:t>
            </a:r>
            <a:r>
              <a:rPr lang="zh-CN" altLang="en-US" dirty="0">
                <a:solidFill>
                  <a:srgbClr val="FF0000"/>
                </a:solidFill>
                <a:latin typeface="华文楷体" panose="02010600040101010101" pitchFamily="2" charset="-122"/>
                <a:ea typeface="华文楷体" panose="02010600040101010101" pitchFamily="2" charset="-122"/>
              </a:rPr>
              <a:t>还觉得</a:t>
            </a:r>
            <a:r>
              <a:rPr lang="zh-CN" altLang="en-US" dirty="0">
                <a:latin typeface="华文楷体" panose="02010600040101010101" pitchFamily="2" charset="-122"/>
                <a:ea typeface="华文楷体" panose="02010600040101010101" pitchFamily="2" charset="-122"/>
              </a:rPr>
              <a:t>有点儿落寞</a:t>
            </a:r>
            <a:endParaRPr lang="en-US" altLang="zh-CN" dirty="0">
              <a:latin typeface="华文楷体" panose="02010600040101010101" pitchFamily="2" charset="-122"/>
              <a:ea typeface="华文楷体" panose="02010600040101010101" pitchFamily="2" charset="-122"/>
            </a:endParaRPr>
          </a:p>
          <a:p>
            <a:pPr>
              <a:lnSpc>
                <a:spcPct val="150000"/>
              </a:lnSpc>
            </a:pPr>
            <a:r>
              <a:rPr lang="zh-CN" altLang="en-US" dirty="0">
                <a:latin typeface="华文楷体" panose="02010600040101010101" pitchFamily="2" charset="-122"/>
                <a:ea typeface="华文楷体" panose="02010600040101010101" pitchFamily="2" charset="-122"/>
              </a:rPr>
              <a:t> 北方的秋雨，也</a:t>
            </a:r>
            <a:r>
              <a:rPr lang="zh-CN" altLang="en-US" dirty="0">
                <a:solidFill>
                  <a:srgbClr val="FF0000"/>
                </a:solidFill>
                <a:latin typeface="华文楷体" panose="02010600040101010101" pitchFamily="2" charset="-122"/>
                <a:ea typeface="华文楷体" panose="02010600040101010101" pitchFamily="2" charset="-122"/>
              </a:rPr>
              <a:t>似乎</a:t>
            </a:r>
            <a:r>
              <a:rPr lang="zh-CN" altLang="en-US" dirty="0">
                <a:latin typeface="华文楷体" panose="02010600040101010101" pitchFamily="2" charset="-122"/>
                <a:ea typeface="华文楷体" panose="02010600040101010101" pitchFamily="2" charset="-122"/>
              </a:rPr>
              <a:t>比南方的下得奇，下得有味，下得更像样</a:t>
            </a:r>
            <a:endParaRPr lang="en-US" altLang="zh-CN" dirty="0">
              <a:latin typeface="华文楷体" panose="02010600040101010101" pitchFamily="2" charset="-122"/>
              <a:ea typeface="华文楷体" panose="02010600040101010101" pitchFamily="2" charset="-122"/>
            </a:endParaRPr>
          </a:p>
          <a:p>
            <a:pPr>
              <a:lnSpc>
                <a:spcPct val="150000"/>
              </a:lnSpc>
            </a:pPr>
            <a:r>
              <a:rPr lang="zh-CN" altLang="en-US" dirty="0">
                <a:latin typeface="华文楷体" panose="02010600040101010101" pitchFamily="2" charset="-122"/>
                <a:ea typeface="华文楷体" panose="02010600040101010101" pitchFamily="2" charset="-122"/>
              </a:rPr>
              <a:t>这念错的歧韵，</a:t>
            </a:r>
            <a:r>
              <a:rPr lang="zh-CN" altLang="en-US" dirty="0">
                <a:solidFill>
                  <a:srgbClr val="FF0000"/>
                </a:solidFill>
                <a:latin typeface="华文楷体" panose="02010600040101010101" pitchFamily="2" charset="-122"/>
                <a:ea typeface="华文楷体" panose="02010600040101010101" pitchFamily="2" charset="-122"/>
              </a:rPr>
              <a:t>倒来得正好</a:t>
            </a:r>
            <a:endParaRPr lang="zh-CN" altLang="zh-CN" dirty="0">
              <a:solidFill>
                <a:srgbClr val="FF0000"/>
              </a:solidFill>
              <a:latin typeface="华文楷体" panose="02010600040101010101" pitchFamily="2" charset="-122"/>
              <a:ea typeface="华文楷体" panose="02010600040101010101" pitchFamily="2" charset="-122"/>
            </a:endParaRPr>
          </a:p>
          <a:p>
            <a:endParaRPr lang="zh-CN" altLang="en-US" dirty="0"/>
          </a:p>
        </p:txBody>
      </p:sp>
    </p:spTree>
    <p:extLst>
      <p:ext uri="{BB962C8B-B14F-4D97-AF65-F5344CB8AC3E}">
        <p14:creationId xmlns:p14="http://schemas.microsoft.com/office/powerpoint/2010/main" xmlns="" val="1088293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75B1702B-A874-4504-B93F-80479D9BB17D}"/>
              </a:ext>
            </a:extLst>
          </p:cNvPr>
          <p:cNvSpPr>
            <a:spLocks noGrp="1"/>
          </p:cNvSpPr>
          <p:nvPr>
            <p:ph idx="1"/>
          </p:nvPr>
        </p:nvSpPr>
        <p:spPr>
          <a:xfrm>
            <a:off x="838200" y="1404385"/>
            <a:ext cx="10515600" cy="4351338"/>
          </a:xfrm>
        </p:spPr>
        <p:txBody>
          <a:bodyPr>
            <a:normAutofit/>
          </a:bodyPr>
          <a:lstStyle/>
          <a:p>
            <a:pPr>
              <a:lnSpc>
                <a:spcPct val="150000"/>
              </a:lnSpc>
            </a:pPr>
            <a:r>
              <a:rPr lang="zh-CN" altLang="zh-CN" sz="3600" b="1" dirty="0">
                <a:latin typeface="宋体" panose="02010600030101010101" pitchFamily="2" charset="-122"/>
                <a:ea typeface="宋体" panose="02010600030101010101" pitchFamily="2" charset="-122"/>
              </a:rPr>
              <a:t>学科素养指向</a:t>
            </a:r>
            <a:r>
              <a:rPr lang="zh-CN" altLang="zh-CN" sz="3600" dirty="0">
                <a:latin typeface="宋体" panose="02010600030101010101" pitchFamily="2" charset="-122"/>
                <a:ea typeface="宋体" panose="02010600030101010101" pitchFamily="2" charset="-122"/>
              </a:rPr>
              <a:t>：任务群</a:t>
            </a:r>
            <a:r>
              <a:rPr lang="en-US" altLang="zh-CN" sz="3600" dirty="0">
                <a:latin typeface="宋体" panose="02010600030101010101" pitchFamily="2" charset="-122"/>
                <a:ea typeface="宋体" panose="02010600030101010101" pitchFamily="2" charset="-122"/>
              </a:rPr>
              <a:t>5 </a:t>
            </a:r>
            <a:r>
              <a:rPr lang="zh-CN" altLang="en-US" sz="3600" dirty="0">
                <a:latin typeface="宋体" panose="02010600030101010101" pitchFamily="2" charset="-122"/>
                <a:ea typeface="宋体" panose="02010600030101010101" pitchFamily="2" charset="-122"/>
              </a:rPr>
              <a:t>“</a:t>
            </a:r>
            <a:r>
              <a:rPr lang="zh-CN" altLang="zh-CN" sz="3600" dirty="0">
                <a:latin typeface="宋体" panose="02010600030101010101" pitchFamily="2" charset="-122"/>
                <a:ea typeface="宋体" panose="02010600030101010101" pitchFamily="2" charset="-122"/>
              </a:rPr>
              <a:t>文学阅读与写作</a:t>
            </a:r>
            <a:r>
              <a:rPr lang="zh-CN" altLang="en-US" sz="3600" dirty="0">
                <a:latin typeface="宋体" panose="02010600030101010101" pitchFamily="2" charset="-122"/>
                <a:ea typeface="宋体" panose="02010600030101010101" pitchFamily="2" charset="-122"/>
              </a:rPr>
              <a:t>”</a:t>
            </a:r>
            <a:endParaRPr lang="en-US" altLang="zh-CN" sz="3600" dirty="0">
              <a:latin typeface="宋体" panose="02010600030101010101" pitchFamily="2" charset="-122"/>
              <a:ea typeface="宋体" panose="02010600030101010101" pitchFamily="2" charset="-122"/>
            </a:endParaRPr>
          </a:p>
          <a:p>
            <a:pPr>
              <a:lnSpc>
                <a:spcPct val="150000"/>
              </a:lnSpc>
            </a:pPr>
            <a:r>
              <a:rPr lang="zh-CN" altLang="zh-CN" dirty="0">
                <a:latin typeface="华文楷体" panose="02010600040101010101" pitchFamily="2" charset="-122"/>
                <a:ea typeface="华文楷体" panose="02010600040101010101" pitchFamily="2" charset="-122"/>
              </a:rPr>
              <a:t>根据需求，可选用杂感、随笔、评论、研究论文的方式，写出自己感受和见解，与他人分享，积累、丰富、提升文学鉴赏经验。</a:t>
            </a:r>
          </a:p>
          <a:p>
            <a:pPr>
              <a:lnSpc>
                <a:spcPct val="150000"/>
              </a:lnSpc>
            </a:pPr>
            <a:r>
              <a:rPr lang="zh-CN" altLang="zh-CN" dirty="0">
                <a:latin typeface="华文楷体" panose="02010600040101010101" pitchFamily="2" charset="-122"/>
                <a:ea typeface="华文楷体" panose="02010600040101010101" pitchFamily="2" charset="-122"/>
              </a:rPr>
              <a:t>能对优美的</a:t>
            </a:r>
            <a:r>
              <a:rPr lang="zh-CN" altLang="zh-CN" dirty="0">
                <a:solidFill>
                  <a:srgbClr val="FF0000"/>
                </a:solidFill>
                <a:latin typeface="华文楷体" panose="02010600040101010101" pitchFamily="2" charset="-122"/>
                <a:ea typeface="华文楷体" panose="02010600040101010101" pitchFamily="2" charset="-122"/>
              </a:rPr>
              <a:t>写景抒情</a:t>
            </a:r>
            <a:r>
              <a:rPr lang="zh-CN" altLang="zh-CN" dirty="0">
                <a:latin typeface="华文楷体" panose="02010600040101010101" pitchFamily="2" charset="-122"/>
                <a:ea typeface="华文楷体" panose="02010600040101010101" pitchFamily="2" charset="-122"/>
              </a:rPr>
              <a:t>段落进行</a:t>
            </a:r>
            <a:r>
              <a:rPr lang="zh-CN" altLang="zh-CN" dirty="0">
                <a:solidFill>
                  <a:srgbClr val="FF0000"/>
                </a:solidFill>
                <a:latin typeface="华文楷体" panose="02010600040101010101" pitchFamily="2" charset="-122"/>
                <a:ea typeface="华文楷体" panose="02010600040101010101" pitchFamily="2" charset="-122"/>
              </a:rPr>
              <a:t>评点</a:t>
            </a:r>
            <a:r>
              <a:rPr lang="zh-CN" altLang="zh-CN" dirty="0">
                <a:latin typeface="华文楷体" panose="02010600040101010101" pitchFamily="2" charset="-122"/>
                <a:ea typeface="华文楷体" panose="02010600040101010101" pitchFamily="2" charset="-122"/>
              </a:rPr>
              <a:t>；</a:t>
            </a:r>
            <a:r>
              <a:rPr lang="zh-CN" altLang="zh-CN" dirty="0">
                <a:solidFill>
                  <a:srgbClr val="FF0000"/>
                </a:solidFill>
                <a:latin typeface="华文楷体" panose="02010600040101010101" pitchFamily="2" charset="-122"/>
                <a:ea typeface="华文楷体" panose="02010600040101010101" pitchFamily="2" charset="-122"/>
              </a:rPr>
              <a:t>探讨评价</a:t>
            </a:r>
            <a:r>
              <a:rPr lang="zh-CN" altLang="zh-CN" dirty="0">
                <a:latin typeface="华文楷体" panose="02010600040101010101" pitchFamily="2" charset="-122"/>
                <a:ea typeface="华文楷体" panose="02010600040101010101" pitchFamily="2" charset="-122"/>
              </a:rPr>
              <a:t>作者的</a:t>
            </a:r>
            <a:r>
              <a:rPr lang="zh-CN" altLang="zh-CN" dirty="0">
                <a:solidFill>
                  <a:srgbClr val="FF0000"/>
                </a:solidFill>
                <a:latin typeface="华文楷体" panose="02010600040101010101" pitchFamily="2" charset="-122"/>
                <a:ea typeface="华文楷体" panose="02010600040101010101" pitchFamily="2" charset="-122"/>
              </a:rPr>
              <a:t>审美</a:t>
            </a:r>
            <a:r>
              <a:rPr lang="zh-CN" altLang="zh-CN" dirty="0">
                <a:latin typeface="华文楷体" panose="02010600040101010101" pitchFamily="2" charset="-122"/>
                <a:ea typeface="华文楷体" panose="02010600040101010101" pitchFamily="2" charset="-122"/>
              </a:rPr>
              <a:t>倾向和人生</a:t>
            </a:r>
            <a:r>
              <a:rPr lang="zh-CN" altLang="zh-CN" dirty="0">
                <a:solidFill>
                  <a:srgbClr val="FF0000"/>
                </a:solidFill>
                <a:latin typeface="华文楷体" panose="02010600040101010101" pitchFamily="2" charset="-122"/>
                <a:ea typeface="华文楷体" panose="02010600040101010101" pitchFamily="2" charset="-122"/>
              </a:rPr>
              <a:t>思考</a:t>
            </a:r>
            <a:r>
              <a:rPr lang="zh-CN" altLang="zh-CN" dirty="0">
                <a:latin typeface="华文楷体" panose="02010600040101010101" pitchFamily="2" charset="-122"/>
                <a:ea typeface="华文楷体" panose="02010600040101010101" pitchFamily="2" charset="-122"/>
              </a:rPr>
              <a:t>；借鉴文章的写法，进行写景</a:t>
            </a:r>
            <a:r>
              <a:rPr lang="zh-CN" altLang="zh-CN" dirty="0">
                <a:solidFill>
                  <a:srgbClr val="FF0000"/>
                </a:solidFill>
                <a:latin typeface="华文楷体" panose="02010600040101010101" pitchFamily="2" charset="-122"/>
                <a:ea typeface="华文楷体" panose="02010600040101010101" pitchFamily="2" charset="-122"/>
              </a:rPr>
              <a:t>抒情散文</a:t>
            </a:r>
            <a:r>
              <a:rPr lang="zh-CN" altLang="zh-CN" dirty="0">
                <a:latin typeface="华文楷体" panose="02010600040101010101" pitchFamily="2" charset="-122"/>
                <a:ea typeface="华文楷体" panose="02010600040101010101" pitchFamily="2" charset="-122"/>
              </a:rPr>
              <a:t>的</a:t>
            </a:r>
            <a:r>
              <a:rPr lang="zh-CN" altLang="zh-CN" dirty="0">
                <a:solidFill>
                  <a:srgbClr val="FF0000"/>
                </a:solidFill>
                <a:latin typeface="华文楷体" panose="02010600040101010101" pitchFamily="2" charset="-122"/>
                <a:ea typeface="华文楷体" panose="02010600040101010101" pitchFamily="2" charset="-122"/>
              </a:rPr>
              <a:t>写作</a:t>
            </a:r>
            <a:r>
              <a:rPr lang="zh-CN" altLang="zh-CN" dirty="0">
                <a:latin typeface="华文楷体" panose="02010600040101010101" pitchFamily="2" charset="-122"/>
                <a:ea typeface="华文楷体" panose="02010600040101010101" pitchFamily="2" charset="-122"/>
              </a:rPr>
              <a:t>。</a:t>
            </a:r>
          </a:p>
          <a:p>
            <a:endParaRPr lang="zh-CN" altLang="en-US" dirty="0"/>
          </a:p>
        </p:txBody>
      </p:sp>
    </p:spTree>
    <p:extLst>
      <p:ext uri="{BB962C8B-B14F-4D97-AF65-F5344CB8AC3E}">
        <p14:creationId xmlns:p14="http://schemas.microsoft.com/office/powerpoint/2010/main" xmlns="" val="1791935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984A968-3790-42E3-BD9F-6EB28593F902}"/>
              </a:ext>
            </a:extLst>
          </p:cNvPr>
          <p:cNvSpPr>
            <a:spLocks noGrp="1"/>
          </p:cNvSpPr>
          <p:nvPr>
            <p:ph idx="1"/>
          </p:nvPr>
        </p:nvSpPr>
        <p:spPr>
          <a:xfrm>
            <a:off x="704636" y="619391"/>
            <a:ext cx="10515600" cy="6007439"/>
          </a:xfrm>
        </p:spPr>
        <p:txBody>
          <a:bodyPr>
            <a:normAutofit fontScale="92500" lnSpcReduction="10000"/>
          </a:bodyPr>
          <a:lstStyle/>
          <a:p>
            <a:pPr>
              <a:lnSpc>
                <a:spcPct val="140000"/>
              </a:lnSpc>
            </a:pPr>
            <a:r>
              <a:rPr lang="zh-CN" altLang="en-US" sz="3200" b="1" dirty="0">
                <a:latin typeface="宋体" panose="02010600030101010101" pitchFamily="2" charset="-122"/>
                <a:ea typeface="宋体" panose="02010600030101010101" pitchFamily="2" charset="-122"/>
              </a:rPr>
              <a:t>示例</a:t>
            </a: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：“这念错的歧韵，倒来的正好”</a:t>
            </a:r>
            <a:endParaRPr lang="en-US" altLang="zh-CN" sz="3200" b="1" dirty="0">
              <a:latin typeface="宋体" panose="02010600030101010101" pitchFamily="2" charset="-122"/>
              <a:ea typeface="宋体" panose="02010600030101010101" pitchFamily="2" charset="-122"/>
            </a:endParaRPr>
          </a:p>
          <a:p>
            <a:pPr>
              <a:lnSpc>
                <a:spcPct val="140000"/>
              </a:lnSpc>
            </a:pPr>
            <a:r>
              <a:rPr lang="zh-CN" altLang="en-US" sz="3200" dirty="0">
                <a:latin typeface="华文楷体" panose="02010600040101010101" pitchFamily="2" charset="-122"/>
                <a:ea typeface="华文楷体" panose="02010600040101010101" pitchFamily="2" charset="-122"/>
              </a:rPr>
              <a:t>“唉，天可真凉了</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（这了字念得很高，拖得很长。）</a:t>
            </a:r>
            <a:br>
              <a:rPr lang="zh-CN" altLang="en-US" sz="3200" dirty="0">
                <a:latin typeface="华文楷体" panose="02010600040101010101" pitchFamily="2" charset="-122"/>
                <a:ea typeface="华文楷体" panose="02010600040101010101" pitchFamily="2" charset="-122"/>
              </a:rPr>
            </a:br>
            <a:r>
              <a:rPr lang="zh-CN" altLang="en-US" sz="3200" dirty="0">
                <a:latin typeface="华文楷体" panose="02010600040101010101" pitchFamily="2" charset="-122"/>
                <a:ea typeface="华文楷体" panose="02010600040101010101" pitchFamily="2" charset="-122"/>
              </a:rPr>
              <a:t>“可不是么？一层秋雨一层凉了！”</a:t>
            </a:r>
            <a:br>
              <a:rPr lang="zh-CN" altLang="en-US" sz="3200" dirty="0">
                <a:latin typeface="华文楷体" panose="02010600040101010101" pitchFamily="2" charset="-122"/>
                <a:ea typeface="华文楷体" panose="02010600040101010101" pitchFamily="2" charset="-122"/>
              </a:rPr>
            </a:br>
            <a:r>
              <a:rPr lang="zh-CN" altLang="en-US" sz="3200" dirty="0">
                <a:latin typeface="华文楷体" panose="02010600040101010101" pitchFamily="2" charset="-122"/>
                <a:ea typeface="华文楷体" panose="02010600040101010101" pitchFamily="2" charset="-122"/>
              </a:rPr>
              <a:t>北方人念字，总老象是层字，平平仄仄起来，</a:t>
            </a:r>
            <a:r>
              <a:rPr lang="zh-CN" altLang="en-US" sz="3200" dirty="0">
                <a:solidFill>
                  <a:srgbClr val="FF0000"/>
                </a:solidFill>
                <a:latin typeface="华文楷体" panose="02010600040101010101" pitchFamily="2" charset="-122"/>
                <a:ea typeface="华文楷体" panose="02010600040101010101" pitchFamily="2" charset="-122"/>
              </a:rPr>
              <a:t>这念错的岐韵，倒来得正好</a:t>
            </a:r>
            <a:r>
              <a:rPr lang="zh-CN" altLang="en-US" sz="3200" dirty="0">
                <a:latin typeface="华文楷体" panose="02010600040101010101" pitchFamily="2" charset="-122"/>
                <a:ea typeface="华文楷体" panose="02010600040101010101" pitchFamily="2" charset="-122"/>
              </a:rPr>
              <a:t>。</a:t>
            </a:r>
            <a:endParaRPr lang="en-US" altLang="zh-CN" sz="3200" dirty="0">
              <a:latin typeface="华文楷体" panose="02010600040101010101" pitchFamily="2" charset="-122"/>
              <a:ea typeface="华文楷体" panose="02010600040101010101" pitchFamily="2" charset="-122"/>
            </a:endParaRPr>
          </a:p>
          <a:p>
            <a:pPr>
              <a:lnSpc>
                <a:spcPct val="140000"/>
              </a:lnSpc>
            </a:pPr>
            <a:r>
              <a:rPr lang="zh-CN" altLang="en-US" sz="3200" dirty="0">
                <a:latin typeface="宋体" panose="02010600030101010101" pitchFamily="2" charset="-122"/>
                <a:ea typeface="宋体" panose="02010600030101010101" pitchFamily="2" charset="-122"/>
              </a:rPr>
              <a:t>按</a:t>
            </a:r>
            <a:r>
              <a:rPr lang="zh-CN" altLang="zh-CN" sz="3200" dirty="0">
                <a:latin typeface="宋体" panose="02010600030101010101" pitchFamily="2" charset="-122"/>
                <a:ea typeface="宋体" panose="02010600030101010101" pitchFamily="2" charset="-122"/>
              </a:rPr>
              <a:t>普通话</a:t>
            </a:r>
            <a:r>
              <a:rPr lang="zh-CN" altLang="en-US" sz="3200" dirty="0">
                <a:latin typeface="宋体" panose="02010600030101010101" pitchFamily="2" charset="-122"/>
                <a:ea typeface="宋体" panose="02010600030101010101" pitchFamily="2" charset="-122"/>
              </a:rPr>
              <a:t>发</a:t>
            </a:r>
            <a:r>
              <a:rPr lang="zh-CN" altLang="zh-CN" sz="3200" dirty="0">
                <a:latin typeface="宋体" panose="02010600030101010101" pitchFamily="2" charset="-122"/>
                <a:ea typeface="宋体" panose="02010600030101010101" pitchFamily="2" charset="-122"/>
              </a:rPr>
              <a:t>音，“一阵秋雨”读起来，“一”字读平声；</a:t>
            </a:r>
            <a:r>
              <a:rPr lang="en-US" altLang="zh-CN" sz="3200" dirty="0">
                <a:latin typeface="宋体" panose="02010600030101010101" pitchFamily="2" charset="-122"/>
                <a:ea typeface="宋体" panose="02010600030101010101" pitchFamily="2" charset="-122"/>
              </a:rPr>
              <a:t>“</a:t>
            </a:r>
            <a:r>
              <a:rPr lang="zh-CN" altLang="zh-CN" sz="3200" dirty="0">
                <a:latin typeface="宋体" panose="02010600030101010101" pitchFamily="2" charset="-122"/>
                <a:ea typeface="宋体" panose="02010600030101010101" pitchFamily="2" charset="-122"/>
              </a:rPr>
              <a:t>一层秋雨”读起来，“一”读仄声</a:t>
            </a:r>
            <a:r>
              <a:rPr lang="zh-CN" altLang="en-US" sz="3200" dirty="0">
                <a:latin typeface="宋体" panose="02010600030101010101" pitchFamily="2" charset="-122"/>
                <a:ea typeface="宋体" panose="02010600030101010101" pitchFamily="2" charset="-122"/>
              </a:rPr>
              <a:t>。</a:t>
            </a:r>
            <a:endParaRPr lang="en-US" altLang="zh-CN" sz="3200" dirty="0">
              <a:latin typeface="宋体" panose="02010600030101010101" pitchFamily="2" charset="-122"/>
              <a:ea typeface="宋体" panose="02010600030101010101" pitchFamily="2" charset="-122"/>
            </a:endParaRPr>
          </a:p>
          <a:p>
            <a:pPr>
              <a:lnSpc>
                <a:spcPct val="140000"/>
              </a:lnSpc>
            </a:pPr>
            <a:r>
              <a:rPr lang="zh-CN" altLang="zh-CN" sz="3200" dirty="0">
                <a:latin typeface="宋体" panose="02010600030101010101" pitchFamily="2" charset="-122"/>
                <a:ea typeface="宋体" panose="02010600030101010101" pitchFamily="2" charset="-122"/>
              </a:rPr>
              <a:t>“一阵秋雨一阵凉”的平仄是</a:t>
            </a:r>
            <a:r>
              <a:rPr lang="en-US" altLang="zh-CN" sz="3200" dirty="0">
                <a:latin typeface="宋体" panose="02010600030101010101" pitchFamily="2" charset="-122"/>
                <a:ea typeface="宋体" panose="02010600030101010101" pitchFamily="2" charset="-122"/>
              </a:rPr>
              <a:t>“</a:t>
            </a:r>
            <a:r>
              <a:rPr lang="zh-CN" altLang="zh-CN" sz="3200" dirty="0">
                <a:latin typeface="宋体" panose="02010600030101010101" pitchFamily="2" charset="-122"/>
                <a:ea typeface="宋体" panose="02010600030101010101" pitchFamily="2" charset="-122"/>
              </a:rPr>
              <a:t>平仄平仄平仄平</a:t>
            </a:r>
            <a:r>
              <a:rPr lang="en-US" altLang="zh-CN" sz="3200" dirty="0">
                <a:latin typeface="宋体" panose="02010600030101010101" pitchFamily="2" charset="-122"/>
                <a:ea typeface="宋体" panose="02010600030101010101" pitchFamily="2" charset="-122"/>
              </a:rPr>
              <a:t>”</a:t>
            </a:r>
          </a:p>
          <a:p>
            <a:pPr>
              <a:lnSpc>
                <a:spcPct val="140000"/>
              </a:lnSpc>
            </a:pPr>
            <a:r>
              <a:rPr lang="en-US" altLang="zh-CN" sz="3200" dirty="0">
                <a:latin typeface="宋体" panose="02010600030101010101" pitchFamily="2" charset="-122"/>
                <a:ea typeface="宋体" panose="02010600030101010101" pitchFamily="2" charset="-122"/>
              </a:rPr>
              <a:t>“</a:t>
            </a:r>
            <a:r>
              <a:rPr lang="zh-CN" altLang="zh-CN" sz="3200" dirty="0">
                <a:latin typeface="宋体" panose="02010600030101010101" pitchFamily="2" charset="-122"/>
                <a:ea typeface="宋体" panose="02010600030101010101" pitchFamily="2" charset="-122"/>
              </a:rPr>
              <a:t>一层秋雨一层凉</a:t>
            </a:r>
            <a:r>
              <a:rPr lang="en-US" altLang="zh-CN" sz="3200" dirty="0">
                <a:latin typeface="宋体" panose="02010600030101010101" pitchFamily="2" charset="-122"/>
                <a:ea typeface="宋体" panose="02010600030101010101" pitchFamily="2" charset="-122"/>
              </a:rPr>
              <a:t>”</a:t>
            </a:r>
            <a:r>
              <a:rPr lang="zh-CN" altLang="zh-CN" sz="3200" dirty="0">
                <a:latin typeface="宋体" panose="02010600030101010101" pitchFamily="2" charset="-122"/>
                <a:ea typeface="宋体" panose="02010600030101010101" pitchFamily="2" charset="-122"/>
              </a:rPr>
              <a:t>的平仄是“仄</a:t>
            </a:r>
            <a:r>
              <a:rPr lang="zh-CN" altLang="zh-CN" sz="3200" dirty="0">
                <a:solidFill>
                  <a:srgbClr val="FF0000"/>
                </a:solidFill>
                <a:latin typeface="宋体" panose="02010600030101010101" pitchFamily="2" charset="-122"/>
                <a:ea typeface="宋体" panose="02010600030101010101" pitchFamily="2" charset="-122"/>
              </a:rPr>
              <a:t>平平</a:t>
            </a:r>
            <a:r>
              <a:rPr lang="zh-CN" altLang="zh-CN" sz="3200" dirty="0">
                <a:latin typeface="宋体" panose="02010600030101010101" pitchFamily="2" charset="-122"/>
                <a:ea typeface="宋体" panose="02010600030101010101" pitchFamily="2" charset="-122"/>
              </a:rPr>
              <a:t>仄仄</a:t>
            </a:r>
            <a:r>
              <a:rPr lang="zh-CN" altLang="zh-CN" sz="3200" dirty="0">
                <a:solidFill>
                  <a:srgbClr val="FF0000"/>
                </a:solidFill>
                <a:latin typeface="宋体" panose="02010600030101010101" pitchFamily="2" charset="-122"/>
                <a:ea typeface="宋体" panose="02010600030101010101" pitchFamily="2" charset="-122"/>
              </a:rPr>
              <a:t>平平</a:t>
            </a:r>
            <a:r>
              <a:rPr lang="en-US" altLang="zh-CN" sz="3200" dirty="0">
                <a:latin typeface="宋体" panose="02010600030101010101" pitchFamily="2" charset="-122"/>
                <a:ea typeface="宋体" panose="02010600030101010101" pitchFamily="2" charset="-122"/>
              </a:rPr>
              <a:t>”</a:t>
            </a:r>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9271422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8D4B14E1-A064-4437-9AD9-3FFB9EE19949}"/>
              </a:ext>
            </a:extLst>
          </p:cNvPr>
          <p:cNvSpPr>
            <a:spLocks noGrp="1"/>
          </p:cNvSpPr>
          <p:nvPr>
            <p:ph idx="1"/>
          </p:nvPr>
        </p:nvSpPr>
        <p:spPr>
          <a:xfrm>
            <a:off x="606175" y="472612"/>
            <a:ext cx="10747625" cy="6215865"/>
          </a:xfrm>
        </p:spPr>
        <p:txBody>
          <a:bodyPr>
            <a:normAutofit lnSpcReduction="10000"/>
          </a:bodyPr>
          <a:lstStyle/>
          <a:p>
            <a:pPr marL="0" indent="0">
              <a:lnSpc>
                <a:spcPct val="135000"/>
              </a:lnSpc>
              <a:buNone/>
            </a:pPr>
            <a:r>
              <a:rPr lang="en-US" altLang="zh-CN" dirty="0">
                <a:latin typeface="宋体" panose="02010600030101010101" pitchFamily="2" charset="-122"/>
                <a:ea typeface="宋体" panose="02010600030101010101" pitchFamily="2" charset="-122"/>
              </a:rPr>
              <a:t>  </a:t>
            </a:r>
            <a:r>
              <a:rPr lang="zh-CN" altLang="zh-CN" b="1" dirty="0">
                <a:latin typeface="宋体" panose="02010600030101010101" pitchFamily="2" charset="-122"/>
                <a:ea typeface="宋体" panose="02010600030101010101" pitchFamily="2" charset="-122"/>
              </a:rPr>
              <a:t>示例</a:t>
            </a:r>
            <a:r>
              <a:rPr lang="en-US" altLang="zh-CN" b="1" dirty="0">
                <a:latin typeface="宋体" panose="02010600030101010101" pitchFamily="2" charset="-122"/>
                <a:ea typeface="宋体" panose="02010600030101010101" pitchFamily="2" charset="-122"/>
              </a:rPr>
              <a:t>3</a:t>
            </a:r>
            <a:r>
              <a:rPr lang="zh-CN" altLang="zh-CN" b="1" dirty="0">
                <a:latin typeface="宋体" panose="02010600030101010101" pitchFamily="2" charset="-122"/>
                <a:ea typeface="宋体" panose="02010600030101010101" pitchFamily="2" charset="-122"/>
              </a:rPr>
              <a:t>：教材上的问题</a:t>
            </a:r>
            <a:endParaRPr lang="en-US" altLang="zh-CN" b="1" dirty="0">
              <a:latin typeface="宋体" panose="02010600030101010101" pitchFamily="2" charset="-122"/>
              <a:ea typeface="宋体" panose="02010600030101010101" pitchFamily="2" charset="-122"/>
            </a:endParaRPr>
          </a:p>
          <a:p>
            <a:pPr>
              <a:lnSpc>
                <a:spcPct val="135000"/>
              </a:lnSpc>
            </a:pPr>
            <a:r>
              <a:rPr lang="zh-CN" altLang="zh-CN" dirty="0">
                <a:latin typeface="宋体" panose="02010600030101010101" pitchFamily="2" charset="-122"/>
                <a:ea typeface="宋体" panose="02010600030101010101" pitchFamily="2" charset="-122"/>
              </a:rPr>
              <a:t>《故都的秋》作者为什么并不重点描写“陶然亭的芦花、钓鱼台的柳影、西山的虫唱、玉泉的夜月、潭柘寺的钟声”这些经典的大众的秋景？而是着重描写牵牛花、槐蕊、秋雨、秋枣一类平凡细小的事物。</a:t>
            </a:r>
          </a:p>
          <a:p>
            <a:pPr>
              <a:lnSpc>
                <a:spcPct val="135000"/>
              </a:lnSpc>
            </a:pPr>
            <a:r>
              <a:rPr lang="zh-CN" altLang="en-US" dirty="0">
                <a:latin typeface="华文楷体" panose="02010600040101010101" pitchFamily="2" charset="-122"/>
                <a:ea typeface="华文楷体" panose="02010600040101010101" pitchFamily="2" charset="-122"/>
              </a:rPr>
              <a:t>因为作者要表现他所偏爱的“清静悲凉”的秋味，陶然亭等经典的景致这些是外来人最容易注目和把握的，必定是人头攒动，热闹喧嚣的，不为作者所喜。而无论是牵牛花的冷色调，槐蕊的来去无踪的落痕，秋蝉的衰弱，还是秋雨的微凉，以及秋枣全盛之后生命凋零，尘沙灰土的北方世界。这些都是作者审美情绪的反映，是最能够体现郁达夫悲凉情绪统摄下的“秋味”的。</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1435151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C64A598-002E-4219-9FBF-A527643FC873}"/>
              </a:ext>
            </a:extLst>
          </p:cNvPr>
          <p:cNvSpPr>
            <a:spLocks noGrp="1"/>
          </p:cNvSpPr>
          <p:nvPr>
            <p:ph idx="1"/>
          </p:nvPr>
        </p:nvSpPr>
        <p:spPr>
          <a:xfrm>
            <a:off x="838200" y="719190"/>
            <a:ext cx="10515600" cy="6328881"/>
          </a:xfrm>
        </p:spPr>
        <p:txBody>
          <a:bodyPr>
            <a:normAutofit/>
          </a:bodyPr>
          <a:lstStyle/>
          <a:p>
            <a:pPr>
              <a:lnSpc>
                <a:spcPct val="110000"/>
              </a:lnSpc>
            </a:pPr>
            <a:r>
              <a:rPr lang="zh-CN" altLang="en-US" b="1" dirty="0">
                <a:latin typeface="宋体" panose="02010600030101010101" pitchFamily="2" charset="-122"/>
                <a:ea typeface="宋体" panose="02010600030101010101" pitchFamily="2" charset="-122"/>
              </a:rPr>
              <a:t>示例</a:t>
            </a:r>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从</a:t>
            </a:r>
            <a:r>
              <a:rPr lang="zh-CN" altLang="en-US"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有我之境</a:t>
            </a:r>
            <a:r>
              <a:rPr lang="zh-CN" altLang="en-US"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赏析</a:t>
            </a:r>
            <a:r>
              <a:rPr lang="zh-CN" altLang="en-US" b="1" dirty="0">
                <a:latin typeface="宋体" panose="02010600030101010101" pitchFamily="2" charset="-122"/>
                <a:ea typeface="宋体" panose="02010600030101010101" pitchFamily="2" charset="-122"/>
              </a:rPr>
              <a:t>第</a:t>
            </a:r>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段</a:t>
            </a:r>
            <a:r>
              <a:rPr lang="zh-CN" altLang="zh-CN" b="1" dirty="0">
                <a:latin typeface="宋体" panose="02010600030101010101" pitchFamily="2" charset="-122"/>
                <a:ea typeface="宋体" panose="02010600030101010101" pitchFamily="2" charset="-122"/>
              </a:rPr>
              <a:t>的写景</a:t>
            </a:r>
            <a:endParaRPr lang="en-US" altLang="zh-CN" b="1" dirty="0">
              <a:latin typeface="宋体" panose="02010600030101010101" pitchFamily="2" charset="-122"/>
              <a:ea typeface="宋体" panose="02010600030101010101" pitchFamily="2" charset="-122"/>
            </a:endParaRPr>
          </a:p>
          <a:p>
            <a:pPr>
              <a:lnSpc>
                <a:spcPct val="110000"/>
              </a:lnSpc>
            </a:pPr>
            <a:r>
              <a:rPr lang="zh-CN" altLang="en-US" dirty="0">
                <a:latin typeface="华文楷体" panose="02010600040101010101" pitchFamily="2" charset="-122"/>
                <a:ea typeface="华文楷体" panose="02010600040101010101" pitchFamily="2" charset="-122"/>
              </a:rPr>
              <a:t>曲曲折折的荷塘上面，弥望的是田田的叶子。叶子出水很高，像</a:t>
            </a:r>
            <a:r>
              <a:rPr lang="zh-CN" altLang="en-US" dirty="0">
                <a:solidFill>
                  <a:srgbClr val="FF0000"/>
                </a:solidFill>
                <a:latin typeface="华文楷体" panose="02010600040101010101" pitchFamily="2" charset="-122"/>
                <a:ea typeface="华文楷体" panose="02010600040101010101" pitchFamily="2" charset="-122"/>
              </a:rPr>
              <a:t>亭亭的舞女的裙</a:t>
            </a:r>
            <a:r>
              <a:rPr lang="zh-CN" altLang="en-US" dirty="0">
                <a:latin typeface="华文楷体" panose="02010600040101010101" pitchFamily="2" charset="-122"/>
                <a:ea typeface="华文楷体" panose="02010600040101010101" pitchFamily="2" charset="-122"/>
              </a:rPr>
              <a:t>。层层的叶子中间，零星地点缀着些白花，</a:t>
            </a:r>
            <a:r>
              <a:rPr lang="zh-CN" altLang="en-US" dirty="0">
                <a:solidFill>
                  <a:srgbClr val="FF0000"/>
                </a:solidFill>
                <a:latin typeface="华文楷体" panose="02010600040101010101" pitchFamily="2" charset="-122"/>
                <a:ea typeface="华文楷体" panose="02010600040101010101" pitchFamily="2" charset="-122"/>
              </a:rPr>
              <a:t>有袅娜地开着</a:t>
            </a:r>
            <a:r>
              <a:rPr lang="zh-CN" altLang="en-US" dirty="0">
                <a:latin typeface="华文楷体" panose="02010600040101010101" pitchFamily="2" charset="-122"/>
                <a:ea typeface="华文楷体" panose="02010600040101010101" pitchFamily="2" charset="-122"/>
              </a:rPr>
              <a:t>的，有</a:t>
            </a:r>
            <a:r>
              <a:rPr lang="zh-CN" altLang="en-US" dirty="0">
                <a:solidFill>
                  <a:srgbClr val="FF0000"/>
                </a:solidFill>
                <a:latin typeface="华文楷体" panose="02010600040101010101" pitchFamily="2" charset="-122"/>
                <a:ea typeface="华文楷体" panose="02010600040101010101" pitchFamily="2" charset="-122"/>
              </a:rPr>
              <a:t>羞涩地打着朵儿</a:t>
            </a:r>
            <a:r>
              <a:rPr lang="zh-CN" altLang="en-US" dirty="0">
                <a:latin typeface="华文楷体" panose="02010600040101010101" pitchFamily="2" charset="-122"/>
                <a:ea typeface="华文楷体" panose="02010600040101010101" pitchFamily="2" charset="-122"/>
              </a:rPr>
              <a:t>的；正如一粒粒的</a:t>
            </a:r>
            <a:r>
              <a:rPr lang="zh-CN" altLang="en-US" dirty="0">
                <a:solidFill>
                  <a:srgbClr val="FF0000"/>
                </a:solidFill>
                <a:latin typeface="华文楷体" panose="02010600040101010101" pitchFamily="2" charset="-122"/>
                <a:ea typeface="华文楷体" panose="02010600040101010101" pitchFamily="2" charset="-122"/>
              </a:rPr>
              <a:t>明珠</a:t>
            </a:r>
            <a:r>
              <a:rPr lang="zh-CN" altLang="en-US" dirty="0">
                <a:latin typeface="华文楷体" panose="02010600040101010101" pitchFamily="2" charset="-122"/>
                <a:ea typeface="华文楷体" panose="02010600040101010101" pitchFamily="2" charset="-122"/>
              </a:rPr>
              <a:t>，又如碧天里的</a:t>
            </a:r>
            <a:r>
              <a:rPr lang="zh-CN" altLang="en-US" dirty="0">
                <a:solidFill>
                  <a:srgbClr val="FF0000"/>
                </a:solidFill>
                <a:latin typeface="华文楷体" panose="02010600040101010101" pitchFamily="2" charset="-122"/>
                <a:ea typeface="华文楷体" panose="02010600040101010101" pitchFamily="2" charset="-122"/>
              </a:rPr>
              <a:t>星星</a:t>
            </a:r>
            <a:r>
              <a:rPr lang="zh-CN" altLang="en-US" dirty="0">
                <a:latin typeface="华文楷体" panose="02010600040101010101" pitchFamily="2" charset="-122"/>
                <a:ea typeface="华文楷体" panose="02010600040101010101" pitchFamily="2" charset="-122"/>
              </a:rPr>
              <a:t>，又如</a:t>
            </a:r>
            <a:r>
              <a:rPr lang="zh-CN" altLang="en-US" dirty="0">
                <a:solidFill>
                  <a:srgbClr val="FF0000"/>
                </a:solidFill>
                <a:latin typeface="华文楷体" panose="02010600040101010101" pitchFamily="2" charset="-122"/>
                <a:ea typeface="华文楷体" panose="02010600040101010101" pitchFamily="2" charset="-122"/>
              </a:rPr>
              <a:t>刚出浴的美人</a:t>
            </a:r>
            <a:r>
              <a:rPr lang="zh-CN" altLang="en-US" dirty="0">
                <a:latin typeface="华文楷体" panose="02010600040101010101" pitchFamily="2" charset="-122"/>
                <a:ea typeface="华文楷体" panose="02010600040101010101" pitchFamily="2" charset="-122"/>
              </a:rPr>
              <a:t>。微风过处，送来缕缕清香，仿佛远处高楼上</a:t>
            </a:r>
            <a:r>
              <a:rPr lang="zh-CN" altLang="en-US" dirty="0">
                <a:solidFill>
                  <a:srgbClr val="FF0000"/>
                </a:solidFill>
                <a:latin typeface="华文楷体" panose="02010600040101010101" pitchFamily="2" charset="-122"/>
                <a:ea typeface="华文楷体" panose="02010600040101010101" pitchFamily="2" charset="-122"/>
              </a:rPr>
              <a:t>渺茫的歌声</a:t>
            </a:r>
            <a:r>
              <a:rPr lang="zh-CN" altLang="en-US" dirty="0">
                <a:latin typeface="华文楷体" panose="02010600040101010101" pitchFamily="2" charset="-122"/>
                <a:ea typeface="华文楷体" panose="02010600040101010101" pitchFamily="2" charset="-122"/>
              </a:rPr>
              <a:t>似的。这时候叶子与花也有一丝的颤动，像闪电般，霎时传过荷塘的那边去了。叶子本是肩并肩密密地挨着，这便宛然有了一道凝碧的波痕。叶子底下是</a:t>
            </a:r>
            <a:r>
              <a:rPr lang="zh-CN" altLang="en-US" dirty="0">
                <a:solidFill>
                  <a:srgbClr val="FF0000"/>
                </a:solidFill>
                <a:latin typeface="华文楷体" panose="02010600040101010101" pitchFamily="2" charset="-122"/>
                <a:ea typeface="华文楷体" panose="02010600040101010101" pitchFamily="2" charset="-122"/>
              </a:rPr>
              <a:t>脉脉的流水</a:t>
            </a:r>
            <a:r>
              <a:rPr lang="zh-CN" altLang="en-US" dirty="0">
                <a:latin typeface="华文楷体" panose="02010600040101010101" pitchFamily="2" charset="-122"/>
                <a:ea typeface="华文楷体" panose="02010600040101010101" pitchFamily="2" charset="-122"/>
              </a:rPr>
              <a:t>，遮住了，不能见一些颜色；而叶子却更见风致了。</a:t>
            </a:r>
            <a:endParaRPr lang="en-US" altLang="zh-CN" dirty="0">
              <a:latin typeface="华文楷体" panose="02010600040101010101" pitchFamily="2" charset="-122"/>
              <a:ea typeface="华文楷体" panose="02010600040101010101" pitchFamily="2" charset="-122"/>
            </a:endParaRPr>
          </a:p>
          <a:p>
            <a:pPr>
              <a:lnSpc>
                <a:spcPct val="110000"/>
              </a:lnSpc>
            </a:pPr>
            <a:r>
              <a:rPr lang="zh-CN" altLang="en-US" dirty="0">
                <a:latin typeface="宋体" panose="02010600030101010101" pitchFamily="2" charset="-122"/>
                <a:ea typeface="宋体" panose="02010600030101010101" pitchFamily="2" charset="-122"/>
              </a:rPr>
              <a:t>荷塘月色景物特点是什么？那么朱自清此时的心境也是宁静的吗？</a:t>
            </a:r>
            <a:endParaRPr lang="en-US" altLang="zh-CN" dirty="0">
              <a:latin typeface="宋体" panose="02010600030101010101" pitchFamily="2" charset="-122"/>
              <a:ea typeface="宋体" panose="02010600030101010101" pitchFamily="2" charset="-122"/>
            </a:endParaRPr>
          </a:p>
          <a:p>
            <a:pPr>
              <a:lnSpc>
                <a:spcPct val="110000"/>
              </a:lnSpc>
            </a:pPr>
            <a:r>
              <a:rPr lang="zh-CN" altLang="en-US" dirty="0">
                <a:latin typeface="宋体" panose="02010600030101010101" pitchFamily="2" charset="-122"/>
                <a:ea typeface="宋体" panose="02010600030101010101" pitchFamily="2" charset="-122"/>
              </a:rPr>
              <a:t>推测并描述作者面对荷塘时的神情</a:t>
            </a:r>
          </a:p>
        </p:txBody>
      </p:sp>
    </p:spTree>
    <p:extLst>
      <p:ext uri="{BB962C8B-B14F-4D97-AF65-F5344CB8AC3E}">
        <p14:creationId xmlns:p14="http://schemas.microsoft.com/office/powerpoint/2010/main" xmlns="" val="20452726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8B2E215-FD92-4818-BB97-4A698EDBCEE5}"/>
              </a:ext>
            </a:extLst>
          </p:cNvPr>
          <p:cNvSpPr>
            <a:spLocks noGrp="1"/>
          </p:cNvSpPr>
          <p:nvPr>
            <p:ph idx="1"/>
          </p:nvPr>
        </p:nvSpPr>
        <p:spPr>
          <a:xfrm>
            <a:off x="642991" y="657546"/>
            <a:ext cx="10515600" cy="5887092"/>
          </a:xfrm>
        </p:spPr>
        <p:txBody>
          <a:bodyPr>
            <a:normAutofit fontScale="92500" lnSpcReduction="10000"/>
          </a:bodyPr>
          <a:lstStyle/>
          <a:p>
            <a:pPr>
              <a:lnSpc>
                <a:spcPct val="150000"/>
              </a:lnSpc>
            </a:pPr>
            <a:r>
              <a:rPr lang="zh-CN" altLang="zh-CN" dirty="0">
                <a:latin typeface="华文楷体" panose="02010600040101010101" pitchFamily="2" charset="-122"/>
                <a:ea typeface="华文楷体" panose="02010600040101010101" pitchFamily="2" charset="-122"/>
              </a:rPr>
              <a:t>《荷塘月色》是朱自清的</a:t>
            </a:r>
            <a:r>
              <a:rPr lang="zh-CN" altLang="zh-CN" dirty="0">
                <a:solidFill>
                  <a:srgbClr val="FF0000"/>
                </a:solidFill>
                <a:latin typeface="华文楷体" panose="02010600040101010101" pitchFamily="2" charset="-122"/>
                <a:ea typeface="华文楷体" panose="02010600040101010101" pitchFamily="2" charset="-122"/>
              </a:rPr>
              <a:t>一种潜意识愿望的表现</a:t>
            </a:r>
            <a:r>
              <a:rPr lang="zh-CN" altLang="zh-CN" dirty="0">
                <a:latin typeface="华文楷体" panose="02010600040101010101" pitchFamily="2" charset="-122"/>
                <a:ea typeface="华文楷体" panose="02010600040101010101" pitchFamily="2" charset="-122"/>
              </a:rPr>
              <a:t>。朱自清以</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荷塘月色</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的幻梦似的描写，把潜意识中的美人原型和爱欲投射在了荷花的意象上，这就使荷花</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《荷塘月色》成为朱自清潜意识愿望的象征。</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朱自清</a:t>
            </a:r>
            <a:r>
              <a:rPr lang="zh-CN" altLang="zh-CN" dirty="0">
                <a:solidFill>
                  <a:srgbClr val="FF0000"/>
                </a:solidFill>
                <a:latin typeface="华文楷体" panose="02010600040101010101" pitchFamily="2" charset="-122"/>
                <a:ea typeface="华文楷体" panose="02010600040101010101" pitchFamily="2" charset="-122"/>
              </a:rPr>
              <a:t>所描写的荷花的结构形式与他潜意识中美人的结构形式是</a:t>
            </a:r>
            <a:r>
              <a:rPr lang="en-US" altLang="zh-CN" dirty="0">
                <a:solidFill>
                  <a:srgbClr val="FF0000"/>
                </a:solidFill>
                <a:latin typeface="华文楷体" panose="02010600040101010101" pitchFamily="2" charset="-122"/>
                <a:ea typeface="华文楷体" panose="02010600040101010101" pitchFamily="2" charset="-122"/>
              </a:rPr>
              <a:t>“</a:t>
            </a:r>
            <a:r>
              <a:rPr lang="zh-CN" altLang="zh-CN" dirty="0">
                <a:solidFill>
                  <a:srgbClr val="FF0000"/>
                </a:solidFill>
                <a:latin typeface="华文楷体" panose="02010600040101010101" pitchFamily="2" charset="-122"/>
                <a:ea typeface="华文楷体" panose="02010600040101010101" pitchFamily="2" charset="-122"/>
              </a:rPr>
              <a:t>同构</a:t>
            </a:r>
            <a:r>
              <a:rPr lang="en-US" altLang="zh-CN" dirty="0">
                <a:solidFill>
                  <a:srgbClr val="FF0000"/>
                </a:solidFill>
                <a:latin typeface="华文楷体" panose="02010600040101010101" pitchFamily="2" charset="-122"/>
                <a:ea typeface="华文楷体" panose="02010600040101010101" pitchFamily="2" charset="-122"/>
              </a:rPr>
              <a:t>”</a:t>
            </a:r>
            <a:r>
              <a:rPr lang="zh-CN" altLang="zh-CN" dirty="0">
                <a:solidFill>
                  <a:srgbClr val="FF0000"/>
                </a:solidFill>
                <a:latin typeface="华文楷体" panose="02010600040101010101" pitchFamily="2" charset="-122"/>
                <a:ea typeface="华文楷体" panose="02010600040101010101" pitchFamily="2" charset="-122"/>
              </a:rPr>
              <a:t>的</a:t>
            </a:r>
            <a:r>
              <a:rPr lang="zh-CN" altLang="zh-CN" dirty="0">
                <a:latin typeface="华文楷体" panose="02010600040101010101" pitchFamily="2" charset="-122"/>
                <a:ea typeface="华文楷体" panose="02010600040101010101" pitchFamily="2" charset="-122"/>
              </a:rPr>
              <a:t>。从整体上看，荷叶、荷花、清香、叶子与花的颤动和叶子的风致等等组合在一起是一位美女象征。荷花成了美人的象征。荷叶像亭亭舞女的裙，荷花像出浴的美人，荷花的清香是美人的歌声，荷叶的颤动是美人的舞蹈，荷叶的浮动是美人的风致。这是一位亭亭玉立、风姿绰约、婀娜多姿、轻盈娇美、脉脉含情的美人。</a:t>
            </a:r>
            <a:endParaRPr lang="en-US" altLang="zh-CN" dirty="0">
              <a:latin typeface="华文楷体" panose="02010600040101010101" pitchFamily="2" charset="-122"/>
              <a:ea typeface="华文楷体" panose="02010600040101010101" pitchFamily="2" charset="-122"/>
            </a:endParaRPr>
          </a:p>
          <a:p>
            <a:pPr marL="0" indent="0" algn="r">
              <a:lnSpc>
                <a:spcPct val="150000"/>
              </a:lnSpc>
              <a:buNone/>
            </a:pP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杨朴</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荷塘月色的精神分析</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 文学评论</a:t>
            </a:r>
            <a:r>
              <a:rPr lang="en-US" altLang="zh-CN" dirty="0">
                <a:latin typeface="华文楷体" panose="02010600040101010101" pitchFamily="2" charset="-122"/>
                <a:ea typeface="华文楷体" panose="02010600040101010101" pitchFamily="2" charset="-122"/>
              </a:rPr>
              <a:t>.2004.04</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6317083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111A6D-CA96-4DEF-B928-BAB6AF6159B7}"/>
              </a:ext>
            </a:extLst>
          </p:cNvPr>
          <p:cNvSpPr>
            <a:spLocks noGrp="1"/>
          </p:cNvSpPr>
          <p:nvPr>
            <p:ph type="title"/>
          </p:nvPr>
        </p:nvSpPr>
        <p:spPr>
          <a:xfrm>
            <a:off x="633573" y="595902"/>
            <a:ext cx="10905161" cy="1629043"/>
          </a:xfrm>
        </p:spPr>
        <p:txBody>
          <a:bodyPr>
            <a:noAutofit/>
          </a:bodyPr>
          <a:lstStyle/>
          <a:p>
            <a:pPr>
              <a:lnSpc>
                <a:spcPct val="120000"/>
              </a:lnSpc>
            </a:pPr>
            <a:r>
              <a:rPr lang="zh-CN" altLang="en-US" sz="2800" b="1" dirty="0">
                <a:latin typeface="宋体" panose="02010600030101010101" pitchFamily="2" charset="-122"/>
                <a:ea typeface="宋体" panose="02010600030101010101" pitchFamily="2" charset="-122"/>
              </a:rPr>
              <a:t>任务</a:t>
            </a:r>
            <a:r>
              <a:rPr lang="en-US" altLang="zh-CN" sz="2800" b="1" dirty="0">
                <a:latin typeface="宋体" panose="02010600030101010101" pitchFamily="2" charset="-122"/>
                <a:ea typeface="宋体" panose="02010600030101010101" pitchFamily="2" charset="-122"/>
              </a:rPr>
              <a:t>4</a:t>
            </a:r>
            <a:r>
              <a:rPr lang="zh-CN" altLang="en-US" sz="2800" b="1" dirty="0">
                <a:latin typeface="宋体" panose="02010600030101010101" pitchFamily="2" charset="-122"/>
                <a:ea typeface="宋体" panose="02010600030101010101" pitchFamily="2" charset="-122"/>
              </a:rPr>
              <a:t>：经典常读</a:t>
            </a:r>
            <a:r>
              <a:rPr lang="zh-CN" altLang="zh-CN" sz="2800" dirty="0">
                <a:latin typeface="宋体" panose="02010600030101010101" pitchFamily="2" charset="-122"/>
                <a:ea typeface="宋体" panose="02010600030101010101" pitchFamily="2" charset="-122"/>
              </a:rPr>
              <a:t/>
            </a:r>
            <a:br>
              <a:rPr lang="zh-CN" altLang="zh-CN" sz="2800" dirty="0">
                <a:latin typeface="宋体" panose="02010600030101010101" pitchFamily="2" charset="-122"/>
                <a:ea typeface="宋体" panose="02010600030101010101" pitchFamily="2" charset="-122"/>
              </a:rPr>
            </a:br>
            <a:r>
              <a:rPr lang="zh-CN" altLang="zh-CN" sz="2800" dirty="0">
                <a:latin typeface="宋体" panose="02010600030101010101" pitchFamily="2" charset="-122"/>
                <a:ea typeface="宋体" panose="02010600030101010101" pitchFamily="2" charset="-122"/>
              </a:rPr>
              <a:t>从以下几篇《荷塘月色》或《故都的秋》的评论文章中任选一篇，概括其主要观点并结合文章谈谈你的看法，撰写一篇小研读报告。</a:t>
            </a:r>
            <a:br>
              <a:rPr lang="zh-CN" altLang="zh-CN" sz="2800" dirty="0">
                <a:latin typeface="宋体" panose="02010600030101010101" pitchFamily="2" charset="-122"/>
                <a:ea typeface="宋体" panose="02010600030101010101" pitchFamily="2" charset="-122"/>
              </a:rPr>
            </a:br>
            <a:endParaRPr lang="zh-CN" altLang="en-US" sz="28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xmlns="" id="{45E86E06-FBC7-4254-9D6D-2C302071A328}"/>
              </a:ext>
            </a:extLst>
          </p:cNvPr>
          <p:cNvSpPr>
            <a:spLocks noGrp="1"/>
          </p:cNvSpPr>
          <p:nvPr>
            <p:ph sz="half" idx="1"/>
          </p:nvPr>
        </p:nvSpPr>
        <p:spPr>
          <a:xfrm>
            <a:off x="0" y="2496155"/>
            <a:ext cx="6110554" cy="4351338"/>
          </a:xfrm>
        </p:spPr>
        <p:txBody>
          <a:bodyPr>
            <a:normAutofit/>
          </a:bodyPr>
          <a:lstStyle/>
          <a:p>
            <a:pPr>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钱理群《关于朱自清的“不平静”》</a:t>
            </a:r>
          </a:p>
          <a:p>
            <a:pPr>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孙绍振《超出平常的自己和伦理的自由》</a:t>
            </a:r>
          </a:p>
          <a:p>
            <a:pPr>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吴周文《谈</a:t>
            </a:r>
            <a:r>
              <a:rPr lang="en-US" altLang="zh-CN" sz="3200" dirty="0">
                <a:latin typeface="华文楷体" panose="02010600040101010101" pitchFamily="2" charset="-122"/>
                <a:ea typeface="华文楷体" panose="02010600040101010101" pitchFamily="2" charset="-122"/>
              </a:rPr>
              <a:t>&lt;</a:t>
            </a:r>
            <a:r>
              <a:rPr lang="zh-CN" altLang="zh-CN" sz="3200" dirty="0">
                <a:latin typeface="华文楷体" panose="02010600040101010101" pitchFamily="2" charset="-122"/>
                <a:ea typeface="华文楷体" panose="02010600040101010101" pitchFamily="2" charset="-122"/>
              </a:rPr>
              <a:t>荷塘月色</a:t>
            </a:r>
            <a:r>
              <a:rPr lang="en-US" altLang="zh-CN" sz="3200" dirty="0">
                <a:latin typeface="华文楷体" panose="02010600040101010101" pitchFamily="2" charset="-122"/>
                <a:ea typeface="华文楷体" panose="02010600040101010101" pitchFamily="2" charset="-122"/>
              </a:rPr>
              <a:t>&gt;</a:t>
            </a:r>
            <a:r>
              <a:rPr lang="zh-CN" altLang="zh-CN" sz="3200" dirty="0">
                <a:latin typeface="华文楷体" panose="02010600040101010101" pitchFamily="2" charset="-122"/>
                <a:ea typeface="华文楷体" panose="02010600040101010101" pitchFamily="2" charset="-122"/>
              </a:rPr>
              <a:t>》</a:t>
            </a:r>
          </a:p>
          <a:p>
            <a:pPr>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余光中《论朱自清的散文》</a:t>
            </a:r>
            <a:endParaRPr lang="zh-CN"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endParaRPr lang="zh-CN" altLang="en-US" dirty="0">
              <a:latin typeface="华文楷体" panose="02010600040101010101" pitchFamily="2" charset="-122"/>
              <a:ea typeface="华文楷体" panose="02010600040101010101" pitchFamily="2" charset="-122"/>
            </a:endParaRPr>
          </a:p>
        </p:txBody>
      </p:sp>
      <p:sp>
        <p:nvSpPr>
          <p:cNvPr id="4" name="内容占位符 3">
            <a:extLst>
              <a:ext uri="{FF2B5EF4-FFF2-40B4-BE49-F238E27FC236}">
                <a16:creationId xmlns:a16="http://schemas.microsoft.com/office/drawing/2014/main" xmlns="" id="{355B5004-3110-44AF-B6C3-C80ABD19C234}"/>
              </a:ext>
            </a:extLst>
          </p:cNvPr>
          <p:cNvSpPr>
            <a:spLocks noGrp="1"/>
          </p:cNvSpPr>
          <p:nvPr>
            <p:ph sz="half" idx="2"/>
          </p:nvPr>
        </p:nvSpPr>
        <p:spPr>
          <a:xfrm>
            <a:off x="6086154" y="2485416"/>
            <a:ext cx="5972709" cy="4351338"/>
          </a:xfrm>
        </p:spPr>
        <p:txBody>
          <a:bodyPr>
            <a:normAutofit/>
          </a:bodyPr>
          <a:lstStyle/>
          <a:p>
            <a:pPr>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钱理群《品一品故都的秋味》</a:t>
            </a:r>
          </a:p>
          <a:p>
            <a:pPr>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孙绍振《</a:t>
            </a:r>
            <a:r>
              <a:rPr lang="en-US" altLang="zh-CN" sz="3200" dirty="0">
                <a:latin typeface="华文楷体" panose="02010600040101010101" pitchFamily="2" charset="-122"/>
                <a:ea typeface="华文楷体" panose="02010600040101010101" pitchFamily="2" charset="-122"/>
              </a:rPr>
              <a:t>&lt;</a:t>
            </a:r>
            <a:r>
              <a:rPr lang="zh-CN" altLang="zh-CN" sz="3200" dirty="0">
                <a:latin typeface="华文楷体" panose="02010600040101010101" pitchFamily="2" charset="-122"/>
                <a:ea typeface="华文楷体" panose="02010600040101010101" pitchFamily="2" charset="-122"/>
              </a:rPr>
              <a:t>故都的秋</a:t>
            </a:r>
            <a:r>
              <a:rPr lang="en-US" altLang="zh-CN" sz="3200" dirty="0">
                <a:latin typeface="华文楷体" panose="02010600040101010101" pitchFamily="2" charset="-122"/>
                <a:ea typeface="华文楷体" panose="02010600040101010101" pitchFamily="2" charset="-122"/>
              </a:rPr>
              <a:t>&gt;:</a:t>
            </a:r>
            <a:r>
              <a:rPr lang="zh-CN" altLang="zh-CN" sz="3200" dirty="0">
                <a:latin typeface="华文楷体" panose="02010600040101010101" pitchFamily="2" charset="-122"/>
                <a:ea typeface="华文楷体" panose="02010600040101010101" pitchFamily="2" charset="-122"/>
              </a:rPr>
              <a:t>悲凉美、雅趣和俗趣》</a:t>
            </a:r>
          </a:p>
          <a:p>
            <a:pPr>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梁平《两种生命形态的对比与选择——郁达夫</a:t>
            </a:r>
            <a:r>
              <a:rPr lang="en-US" altLang="zh-CN" sz="3200" dirty="0">
                <a:latin typeface="华文楷体" panose="02010600040101010101" pitchFamily="2" charset="-122"/>
                <a:ea typeface="华文楷体" panose="02010600040101010101" pitchFamily="2" charset="-122"/>
              </a:rPr>
              <a:t>&lt;</a:t>
            </a:r>
            <a:r>
              <a:rPr lang="zh-CN" altLang="zh-CN" sz="3200" dirty="0">
                <a:latin typeface="华文楷体" panose="02010600040101010101" pitchFamily="2" charset="-122"/>
                <a:ea typeface="华文楷体" panose="02010600040101010101" pitchFamily="2" charset="-122"/>
              </a:rPr>
              <a:t>故都的秋</a:t>
            </a:r>
            <a:r>
              <a:rPr lang="en-US" altLang="zh-CN" sz="3200" dirty="0">
                <a:latin typeface="华文楷体" panose="02010600040101010101" pitchFamily="2" charset="-122"/>
                <a:ea typeface="华文楷体" panose="02010600040101010101" pitchFamily="2" charset="-122"/>
              </a:rPr>
              <a:t>&gt;</a:t>
            </a:r>
            <a:r>
              <a:rPr lang="zh-CN" altLang="zh-CN" sz="3200" dirty="0">
                <a:latin typeface="华文楷体" panose="02010600040101010101" pitchFamily="2" charset="-122"/>
                <a:ea typeface="华文楷体" panose="02010600040101010101" pitchFamily="2" charset="-122"/>
              </a:rPr>
              <a:t>主题新探》</a:t>
            </a:r>
          </a:p>
          <a:p>
            <a:pPr>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张勇《</a:t>
            </a:r>
            <a:r>
              <a:rPr lang="en-US" altLang="zh-CN" sz="3200" dirty="0">
                <a:latin typeface="华文楷体" panose="02010600040101010101" pitchFamily="2" charset="-122"/>
                <a:ea typeface="华文楷体" panose="02010600040101010101" pitchFamily="2" charset="-122"/>
              </a:rPr>
              <a:t>&lt;</a:t>
            </a:r>
            <a:r>
              <a:rPr lang="zh-CN" altLang="zh-CN" sz="3200" dirty="0">
                <a:latin typeface="华文楷体" panose="02010600040101010101" pitchFamily="2" charset="-122"/>
                <a:ea typeface="华文楷体" panose="02010600040101010101" pitchFamily="2" charset="-122"/>
              </a:rPr>
              <a:t>故都的秋</a:t>
            </a:r>
            <a:r>
              <a:rPr lang="en-US" altLang="zh-CN" sz="3200" dirty="0">
                <a:latin typeface="华文楷体" panose="02010600040101010101" pitchFamily="2" charset="-122"/>
                <a:ea typeface="华文楷体" panose="02010600040101010101" pitchFamily="2" charset="-122"/>
              </a:rPr>
              <a:t>&gt;</a:t>
            </a:r>
            <a:r>
              <a:rPr lang="zh-CN" altLang="zh-CN" sz="3200" dirty="0">
                <a:latin typeface="华文楷体" panose="02010600040101010101" pitchFamily="2" charset="-122"/>
                <a:ea typeface="华文楷体" panose="02010600040101010101" pitchFamily="2" charset="-122"/>
              </a:rPr>
              <a:t>的物哀之美》</a:t>
            </a:r>
          </a:p>
          <a:p>
            <a:endParaRPr lang="zh-CN" altLang="en-US" dirty="0"/>
          </a:p>
        </p:txBody>
      </p:sp>
    </p:spTree>
    <p:extLst>
      <p:ext uri="{BB962C8B-B14F-4D97-AF65-F5344CB8AC3E}">
        <p14:creationId xmlns:p14="http://schemas.microsoft.com/office/powerpoint/2010/main" xmlns="" val="2579490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xmlns="" id="{E84D044B-5BDA-4F1F-8F3A-C6B0606B42EB}"/>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566709" y="1690688"/>
            <a:ext cx="3092877" cy="483440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标题 1">
            <a:extLst>
              <a:ext uri="{FF2B5EF4-FFF2-40B4-BE49-F238E27FC236}">
                <a16:creationId xmlns:a16="http://schemas.microsoft.com/office/drawing/2014/main" xmlns="" id="{4E8AB804-46D4-42FE-BC0C-B90A7BA1A53C}"/>
              </a:ext>
            </a:extLst>
          </p:cNvPr>
          <p:cNvSpPr>
            <a:spLocks noGrp="1"/>
          </p:cNvSpPr>
          <p:nvPr>
            <p:ph type="title"/>
          </p:nvPr>
        </p:nvSpPr>
        <p:spPr>
          <a:xfrm>
            <a:off x="787834" y="297537"/>
            <a:ext cx="10515600" cy="1325563"/>
          </a:xfrm>
        </p:spPr>
        <p:txBody>
          <a:bodyPr/>
          <a:lstStyle/>
          <a:p>
            <a:r>
              <a:rPr lang="zh-CN" altLang="en-US" dirty="0">
                <a:latin typeface="+mn-ea"/>
                <a:ea typeface="+mn-ea"/>
              </a:rPr>
              <a:t>教学设计（二）</a:t>
            </a:r>
            <a:r>
              <a:rPr lang="en-US" altLang="zh-CN" dirty="0">
                <a:latin typeface="+mn-ea"/>
                <a:ea typeface="+mn-ea"/>
              </a:rPr>
              <a:t>《</a:t>
            </a:r>
            <a:r>
              <a:rPr lang="zh-CN" altLang="en-US" dirty="0">
                <a:latin typeface="+mn-ea"/>
                <a:ea typeface="+mn-ea"/>
              </a:rPr>
              <a:t>我与地坛</a:t>
            </a:r>
            <a:r>
              <a:rPr lang="en-US" altLang="zh-CN" dirty="0">
                <a:latin typeface="+mn-ea"/>
                <a:ea typeface="+mn-ea"/>
              </a:rPr>
              <a:t>》</a:t>
            </a:r>
            <a:r>
              <a:rPr lang="zh-CN" altLang="en-US" dirty="0">
                <a:latin typeface="+mn-ea"/>
                <a:ea typeface="+mn-ea"/>
              </a:rPr>
              <a:t>全文阅读</a:t>
            </a:r>
          </a:p>
        </p:txBody>
      </p:sp>
      <p:sp>
        <p:nvSpPr>
          <p:cNvPr id="3" name="内容占位符 2">
            <a:extLst>
              <a:ext uri="{FF2B5EF4-FFF2-40B4-BE49-F238E27FC236}">
                <a16:creationId xmlns:a16="http://schemas.microsoft.com/office/drawing/2014/main" xmlns="" id="{83BDA13C-8F22-4594-AC47-52AE71BA8C34}"/>
              </a:ext>
            </a:extLst>
          </p:cNvPr>
          <p:cNvSpPr>
            <a:spLocks noGrp="1"/>
          </p:cNvSpPr>
          <p:nvPr>
            <p:ph idx="1"/>
          </p:nvPr>
        </p:nvSpPr>
        <p:spPr>
          <a:xfrm>
            <a:off x="787834" y="1589516"/>
            <a:ext cx="6066034" cy="5032375"/>
          </a:xfrm>
        </p:spPr>
        <p:txBody>
          <a:bodyPr>
            <a:normAutofit/>
          </a:bodyPr>
          <a:lstStyle/>
          <a:p>
            <a:pPr marL="0" indent="0">
              <a:buNone/>
            </a:pPr>
            <a:r>
              <a:rPr lang="en-US" altLang="zh-CN" dirty="0">
                <a:latin typeface="宋体" panose="02010600030101010101" pitchFamily="2" charset="-122"/>
                <a:ea typeface="宋体" panose="02010600030101010101" pitchFamily="2" charset="-122"/>
              </a:rPr>
              <a:t> </a:t>
            </a:r>
            <a:r>
              <a:rPr lang="zh-CN" altLang="zh-CN" b="1" dirty="0">
                <a:latin typeface="宋体" panose="02010600030101010101" pitchFamily="2" charset="-122"/>
                <a:ea typeface="宋体" panose="02010600030101010101" pitchFamily="2" charset="-122"/>
              </a:rPr>
              <a:t>任务一：走进文本</a:t>
            </a:r>
          </a:p>
          <a:p>
            <a:r>
              <a:rPr lang="zh-CN" altLang="zh-CN" dirty="0">
                <a:latin typeface="宋体" panose="02010600030101010101" pitchFamily="2" charset="-122"/>
                <a:ea typeface="宋体" panose="02010600030101010101" pitchFamily="2" charset="-122"/>
              </a:rPr>
              <a:t>子任务（</a:t>
            </a:r>
            <a:r>
              <a:rPr lang="en-US" altLang="zh-CN" dirty="0">
                <a:latin typeface="宋体" panose="02010600030101010101" pitchFamily="2" charset="-122"/>
                <a:ea typeface="宋体" panose="02010600030101010101" pitchFamily="2" charset="-122"/>
              </a:rPr>
              <a:t>1</a:t>
            </a:r>
            <a:r>
              <a:rPr lang="zh-CN" altLang="zh-CN" dirty="0">
                <a:latin typeface="宋体" panose="02010600030101010101" pitchFamily="2" charset="-122"/>
                <a:ea typeface="宋体" panose="02010600030101010101" pitchFamily="2" charset="-122"/>
              </a:rPr>
              <a:t>）用</a:t>
            </a:r>
            <a:r>
              <a:rPr lang="en-US" altLang="zh-CN" dirty="0">
                <a:latin typeface="宋体" panose="02010600030101010101" pitchFamily="2" charset="-122"/>
                <a:ea typeface="宋体" panose="02010600030101010101" pitchFamily="2" charset="-122"/>
              </a:rPr>
              <a:t>2-3</a:t>
            </a:r>
            <a:r>
              <a:rPr lang="zh-CN" altLang="zh-CN" dirty="0">
                <a:latin typeface="宋体" panose="02010600030101010101" pitchFamily="2" charset="-122"/>
                <a:ea typeface="宋体" panose="02010600030101010101" pitchFamily="2" charset="-122"/>
              </a:rPr>
              <a:t>个词语给每一小节取一个标题</a:t>
            </a:r>
          </a:p>
          <a:p>
            <a:pPr marL="0" indent="0">
              <a:buNone/>
            </a:pPr>
            <a:r>
              <a:rPr lang="zh-CN" altLang="zh-CN" dirty="0">
                <a:latin typeface="华文楷体" panose="02010600040101010101" pitchFamily="2" charset="-122"/>
                <a:ea typeface="华文楷体" panose="02010600040101010101" pitchFamily="2" charset="-122"/>
              </a:rPr>
              <a:t>一、地坛·缘分·生死</a:t>
            </a:r>
          </a:p>
          <a:p>
            <a:pPr marL="0" indent="0">
              <a:buNone/>
            </a:pPr>
            <a:r>
              <a:rPr lang="zh-CN" altLang="zh-CN" dirty="0">
                <a:latin typeface="华文楷体" panose="02010600040101010101" pitchFamily="2" charset="-122"/>
                <a:ea typeface="华文楷体" panose="02010600040101010101" pitchFamily="2" charset="-122"/>
              </a:rPr>
              <a:t>二、地坛·母亲·悔恨</a:t>
            </a:r>
          </a:p>
          <a:p>
            <a:pPr marL="0" indent="0">
              <a:buNone/>
            </a:pPr>
            <a:r>
              <a:rPr lang="zh-CN" altLang="zh-CN" dirty="0">
                <a:latin typeface="华文楷体" panose="02010600040101010101" pitchFamily="2" charset="-122"/>
                <a:ea typeface="华文楷体" panose="02010600040101010101" pitchFamily="2" charset="-122"/>
              </a:rPr>
              <a:t>三、地坛·四季·感恩</a:t>
            </a:r>
          </a:p>
          <a:p>
            <a:pPr marL="0" indent="0">
              <a:buNone/>
            </a:pPr>
            <a:r>
              <a:rPr lang="zh-CN" altLang="zh-CN" dirty="0">
                <a:latin typeface="华文楷体" panose="02010600040101010101" pitchFamily="2" charset="-122"/>
                <a:ea typeface="华文楷体" panose="02010600040101010101" pitchFamily="2" charset="-122"/>
              </a:rPr>
              <a:t>四、地坛·众生·流年</a:t>
            </a:r>
          </a:p>
          <a:p>
            <a:pPr marL="0" indent="0">
              <a:buNone/>
            </a:pPr>
            <a:r>
              <a:rPr lang="zh-CN" altLang="zh-CN" dirty="0">
                <a:latin typeface="华文楷体" panose="02010600040101010101" pitchFamily="2" charset="-122"/>
                <a:ea typeface="华文楷体" panose="02010600040101010101" pitchFamily="2" charset="-122"/>
              </a:rPr>
              <a:t>五、地坛·兄妹·苦难</a:t>
            </a:r>
            <a:endParaRPr lang="en-US" altLang="zh-CN" dirty="0">
              <a:latin typeface="华文楷体" panose="02010600040101010101" pitchFamily="2" charset="-122"/>
              <a:ea typeface="华文楷体" panose="02010600040101010101" pitchFamily="2" charset="-122"/>
            </a:endParaRPr>
          </a:p>
          <a:p>
            <a:pPr marL="0" indent="0">
              <a:buNone/>
            </a:pPr>
            <a:r>
              <a:rPr lang="zh-CN" altLang="zh-CN" dirty="0">
                <a:latin typeface="华文楷体" panose="02010600040101010101" pitchFamily="2" charset="-122"/>
                <a:ea typeface="华文楷体" panose="02010600040101010101" pitchFamily="2" charset="-122"/>
              </a:rPr>
              <a:t>六、地坛·写作·活着</a:t>
            </a:r>
          </a:p>
          <a:p>
            <a:pPr marL="0" indent="0">
              <a:buNone/>
            </a:pPr>
            <a:r>
              <a:rPr lang="zh-CN" altLang="zh-CN" dirty="0">
                <a:latin typeface="华文楷体" panose="02010600040101010101" pitchFamily="2" charset="-122"/>
                <a:ea typeface="华文楷体" panose="02010600040101010101" pitchFamily="2" charset="-122"/>
              </a:rPr>
              <a:t>七、地坛·离开·永恒</a:t>
            </a:r>
          </a:p>
          <a:p>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7335356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8887A37A-DBC9-42AB-A1FA-9F1675F1AF29}"/>
              </a:ext>
            </a:extLst>
          </p:cNvPr>
          <p:cNvSpPr>
            <a:spLocks noGrp="1"/>
          </p:cNvSpPr>
          <p:nvPr>
            <p:ph idx="1"/>
          </p:nvPr>
        </p:nvSpPr>
        <p:spPr/>
        <p:txBody>
          <a:bodyPr/>
          <a:lstStyle/>
          <a:p>
            <a:pPr>
              <a:lnSpc>
                <a:spcPct val="150000"/>
              </a:lnSpc>
            </a:pPr>
            <a:r>
              <a:rPr lang="zh-CN" altLang="zh-CN" sz="3600" dirty="0">
                <a:latin typeface="宋体" panose="02010600030101010101" pitchFamily="2" charset="-122"/>
                <a:ea typeface="宋体" panose="02010600030101010101" pitchFamily="2" charset="-122"/>
              </a:rPr>
              <a:t>子任务（</a:t>
            </a:r>
            <a:r>
              <a:rPr lang="en-US" altLang="zh-CN" sz="3600" dirty="0">
                <a:latin typeface="宋体" panose="02010600030101010101" pitchFamily="2" charset="-122"/>
                <a:ea typeface="宋体" panose="02010600030101010101" pitchFamily="2" charset="-122"/>
              </a:rPr>
              <a:t>2</a:t>
            </a:r>
            <a:r>
              <a:rPr lang="zh-CN" altLang="zh-CN" sz="3600" dirty="0">
                <a:latin typeface="宋体" panose="02010600030101010101" pitchFamily="2" charset="-122"/>
                <a:ea typeface="宋体" panose="02010600030101010101" pitchFamily="2" charset="-122"/>
              </a:rPr>
              <a:t>）再次阅读全文七个章节，找出十</a:t>
            </a:r>
            <a:r>
              <a:rPr lang="zh-CN" altLang="en-US" sz="3600" dirty="0">
                <a:latin typeface="宋体" panose="02010600030101010101" pitchFamily="2" charset="-122"/>
                <a:ea typeface="宋体" panose="02010600030101010101" pitchFamily="2" charset="-122"/>
              </a:rPr>
              <a:t>条</a:t>
            </a:r>
            <a:r>
              <a:rPr lang="zh-CN" altLang="zh-CN" sz="3600" dirty="0">
                <a:latin typeface="宋体" panose="02010600030101010101" pitchFamily="2" charset="-122"/>
                <a:ea typeface="宋体" panose="02010600030101010101" pitchFamily="2" charset="-122"/>
              </a:rPr>
              <a:t>最</a:t>
            </a:r>
            <a:r>
              <a:rPr lang="zh-CN" altLang="zh-CN" sz="3600" dirty="0">
                <a:solidFill>
                  <a:srgbClr val="FF0000"/>
                </a:solidFill>
                <a:latin typeface="宋体" panose="02010600030101010101" pitchFamily="2" charset="-122"/>
                <a:ea typeface="宋体" panose="02010600030101010101" pitchFamily="2" charset="-122"/>
              </a:rPr>
              <a:t>打动</a:t>
            </a:r>
            <a:r>
              <a:rPr lang="zh-CN" altLang="zh-CN" sz="3600" dirty="0">
                <a:latin typeface="宋体" panose="02010600030101010101" pitchFamily="2" charset="-122"/>
                <a:ea typeface="宋体" panose="02010600030101010101" pitchFamily="2" charset="-122"/>
              </a:rPr>
              <a:t>你的词</a:t>
            </a:r>
            <a:r>
              <a:rPr lang="zh-CN" altLang="en-US" sz="3600" dirty="0">
                <a:latin typeface="宋体" panose="02010600030101010101" pitchFamily="2" charset="-122"/>
                <a:ea typeface="宋体" panose="02010600030101010101" pitchFamily="2" charset="-122"/>
              </a:rPr>
              <a:t>句</a:t>
            </a:r>
            <a:r>
              <a:rPr lang="zh-CN" altLang="zh-CN" sz="3600" dirty="0">
                <a:latin typeface="宋体" panose="02010600030101010101" pitchFamily="2" charset="-122"/>
                <a:ea typeface="宋体" panose="02010600030101010101" pitchFamily="2" charset="-122"/>
              </a:rPr>
              <a:t>，并说出理由，小组交流，再选出小组的十个词</a:t>
            </a:r>
            <a:r>
              <a:rPr lang="zh-CN" altLang="en-US" sz="3600" dirty="0">
                <a:latin typeface="宋体" panose="02010600030101010101" pitchFamily="2" charset="-122"/>
                <a:ea typeface="宋体" panose="02010600030101010101" pitchFamily="2" charset="-122"/>
              </a:rPr>
              <a:t>句</a:t>
            </a:r>
            <a:r>
              <a:rPr lang="zh-CN" altLang="zh-CN" sz="3600" dirty="0">
                <a:latin typeface="宋体" panose="02010600030101010101" pitchFamily="2" charset="-122"/>
                <a:ea typeface="宋体" panose="02010600030101010101" pitchFamily="2" charset="-122"/>
              </a:rPr>
              <a:t>。</a:t>
            </a:r>
            <a:endParaRPr lang="en-US" altLang="zh-CN" sz="3600" dirty="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8084424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8D176C7E-272B-461F-8D9F-93EDE1833611}"/>
              </a:ext>
            </a:extLst>
          </p:cNvPr>
          <p:cNvSpPr>
            <a:spLocks noGrp="1"/>
          </p:cNvSpPr>
          <p:nvPr>
            <p:ph idx="1"/>
          </p:nvPr>
        </p:nvSpPr>
        <p:spPr>
          <a:xfrm>
            <a:off x="745733" y="684703"/>
            <a:ext cx="10515600" cy="5488594"/>
          </a:xfrm>
        </p:spPr>
        <p:txBody>
          <a:bodyPr/>
          <a:lstStyle/>
          <a:p>
            <a:pPr marL="0" indent="0">
              <a:lnSpc>
                <a:spcPct val="100000"/>
              </a:lnSpc>
              <a:buNone/>
            </a:pPr>
            <a:r>
              <a:rPr lang="zh-CN" altLang="en-US" sz="3200" b="1" dirty="0"/>
              <a:t>   </a:t>
            </a:r>
            <a:r>
              <a:rPr lang="zh-CN" altLang="en-US" sz="3200" b="1" dirty="0">
                <a:latin typeface="宋体" panose="02010600030101010101" pitchFamily="2" charset="-122"/>
                <a:ea typeface="宋体" panose="02010600030101010101" pitchFamily="2" charset="-122"/>
              </a:rPr>
              <a:t>任务二：</a:t>
            </a:r>
            <a:r>
              <a:rPr lang="zh-CN" altLang="zh-CN" sz="3200" b="1" dirty="0">
                <a:latin typeface="宋体" panose="02010600030101010101" pitchFamily="2" charset="-122"/>
                <a:ea typeface="宋体" panose="02010600030101010101" pitchFamily="2" charset="-122"/>
              </a:rPr>
              <a:t>感悟文本</a:t>
            </a:r>
          </a:p>
          <a:p>
            <a:pPr>
              <a:lnSpc>
                <a:spcPct val="100000"/>
              </a:lnSpc>
            </a:pPr>
            <a:r>
              <a:rPr lang="zh-CN" altLang="en-US" sz="3200" dirty="0">
                <a:latin typeface="宋体" panose="02010600030101010101" pitchFamily="2" charset="-122"/>
                <a:ea typeface="宋体" panose="02010600030101010101" pitchFamily="2" charset="-122"/>
              </a:rPr>
              <a:t>子任务（</a:t>
            </a:r>
            <a:r>
              <a:rPr lang="en-US" altLang="zh-CN" sz="3200" dirty="0">
                <a:latin typeface="宋体" panose="02010600030101010101" pitchFamily="2" charset="-122"/>
                <a:ea typeface="宋体" panose="02010600030101010101" pitchFamily="2" charset="-122"/>
              </a:rPr>
              <a:t>1</a:t>
            </a:r>
            <a:r>
              <a:rPr lang="zh-CN" altLang="en-US" sz="3200" dirty="0">
                <a:latin typeface="宋体" panose="02010600030101010101" pitchFamily="2" charset="-122"/>
                <a:ea typeface="宋体" panose="02010600030101010101" pitchFamily="2" charset="-122"/>
              </a:rPr>
              <a:t>）</a:t>
            </a:r>
            <a:r>
              <a:rPr lang="zh-CN" altLang="zh-CN" sz="3200" dirty="0">
                <a:latin typeface="宋体" panose="02010600030101010101" pitchFamily="2" charset="-122"/>
                <a:ea typeface="宋体" panose="02010600030101010101" pitchFamily="2" charset="-122"/>
              </a:rPr>
              <a:t>“三点式”阅读，进入史铁生的心灵密室（参考苏州孙晋诺老师公号</a:t>
            </a:r>
            <a:r>
              <a:rPr lang="zh-CN" altLang="en-US" sz="3200" dirty="0">
                <a:latin typeface="宋体" panose="02010600030101010101" pitchFamily="2" charset="-122"/>
                <a:ea typeface="宋体" panose="02010600030101010101" pitchFamily="2" charset="-122"/>
              </a:rPr>
              <a:t>“孙晋诺工作室”</a:t>
            </a:r>
            <a:r>
              <a:rPr lang="zh-CN" altLang="zh-CN" sz="3200" dirty="0">
                <a:latin typeface="宋体" panose="02010600030101010101" pitchFamily="2" charset="-122"/>
                <a:ea typeface="宋体" panose="02010600030101010101" pitchFamily="2" charset="-122"/>
              </a:rPr>
              <a:t>文章）</a:t>
            </a:r>
          </a:p>
          <a:p>
            <a:pPr>
              <a:lnSpc>
                <a:spcPct val="100000"/>
              </a:lnSpc>
              <a:buFont typeface="Wingdings" panose="05000000000000000000" pitchFamily="2" charset="2"/>
              <a:buChar char="Ø"/>
            </a:pPr>
            <a:r>
              <a:rPr lang="zh-CN" altLang="zh-CN" sz="3200" dirty="0">
                <a:latin typeface="华文楷体" panose="02010600040101010101" pitchFamily="2" charset="-122"/>
                <a:ea typeface="华文楷体" panose="02010600040101010101" pitchFamily="2" charset="-122"/>
              </a:rPr>
              <a:t>痛点：人生艰难、伤心之处</a:t>
            </a:r>
          </a:p>
          <a:p>
            <a:pPr>
              <a:lnSpc>
                <a:spcPct val="100000"/>
              </a:lnSpc>
              <a:buFont typeface="Wingdings" panose="05000000000000000000" pitchFamily="2" charset="2"/>
              <a:buChar char="Ø"/>
            </a:pPr>
            <a:r>
              <a:rPr lang="zh-CN" altLang="zh-CN" sz="3200" dirty="0">
                <a:latin typeface="华文楷体" panose="02010600040101010101" pitchFamily="2" charset="-122"/>
                <a:ea typeface="华文楷体" panose="02010600040101010101" pitchFamily="2" charset="-122"/>
              </a:rPr>
              <a:t>悟点：生命感悟、思索之点</a:t>
            </a:r>
          </a:p>
          <a:p>
            <a:pPr>
              <a:lnSpc>
                <a:spcPct val="100000"/>
              </a:lnSpc>
              <a:buFont typeface="Wingdings" panose="05000000000000000000" pitchFamily="2" charset="2"/>
              <a:buChar char="Ø"/>
            </a:pPr>
            <a:r>
              <a:rPr lang="zh-CN" altLang="zh-CN" sz="3200" dirty="0">
                <a:latin typeface="华文楷体" panose="02010600040101010101" pitchFamily="2" charset="-122"/>
                <a:ea typeface="华文楷体" panose="02010600040101010101" pitchFamily="2" charset="-122"/>
              </a:rPr>
              <a:t>美点：表达独到、有味之语</a:t>
            </a:r>
          </a:p>
          <a:p>
            <a:pPr>
              <a:lnSpc>
                <a:spcPct val="100000"/>
              </a:lnSpc>
            </a:pPr>
            <a:r>
              <a:rPr lang="zh-CN" altLang="zh-CN" sz="3200" dirty="0">
                <a:latin typeface="宋体" panose="02010600030101010101" pitchFamily="2" charset="-122"/>
                <a:ea typeface="宋体" panose="02010600030101010101" pitchFamily="2" charset="-122"/>
              </a:rPr>
              <a:t>重读全文，从这三个角度来梳理并摘抄原文语句，并附上自己的解读，在个人阅读基础之上，小组内讨论，每组每点推选一个语句。</a:t>
            </a:r>
          </a:p>
          <a:p>
            <a:endParaRPr lang="zh-CN" altLang="en-US" dirty="0"/>
          </a:p>
        </p:txBody>
      </p:sp>
    </p:spTree>
    <p:extLst>
      <p:ext uri="{BB962C8B-B14F-4D97-AF65-F5344CB8AC3E}">
        <p14:creationId xmlns:p14="http://schemas.microsoft.com/office/powerpoint/2010/main" xmlns="" val="22914101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5B079C8-ADEC-43DD-BAEE-9A6463BB0D0B}"/>
              </a:ext>
            </a:extLst>
          </p:cNvPr>
          <p:cNvSpPr>
            <a:spLocks noGrp="1"/>
          </p:cNvSpPr>
          <p:nvPr>
            <p:ph idx="1"/>
          </p:nvPr>
        </p:nvSpPr>
        <p:spPr>
          <a:xfrm>
            <a:off x="575353" y="452063"/>
            <a:ext cx="10665431" cy="6205591"/>
          </a:xfrm>
        </p:spPr>
        <p:txBody>
          <a:bodyPr>
            <a:normAutofit fontScale="92500" lnSpcReduction="10000"/>
          </a:bodyPr>
          <a:lstStyle/>
          <a:p>
            <a:r>
              <a:rPr lang="zh-CN" altLang="zh-CN" b="1" dirty="0">
                <a:latin typeface="宋体" panose="02010600030101010101" pitchFamily="2" charset="-122"/>
                <a:ea typeface="宋体" panose="02010600030101010101" pitchFamily="2" charset="-122"/>
              </a:rPr>
              <a:t>“痛点”</a:t>
            </a:r>
          </a:p>
          <a:p>
            <a:pPr>
              <a:buFont typeface="Wingdings" panose="05000000000000000000" pitchFamily="2" charset="2"/>
              <a:buChar char="ü"/>
            </a:pPr>
            <a:r>
              <a:rPr lang="en-US" altLang="zh-CN" dirty="0">
                <a:latin typeface="华文楷体" panose="02010600040101010101" pitchFamily="2" charset="-122"/>
                <a:ea typeface="华文楷体" panose="02010600040101010101" pitchFamily="2" charset="-122"/>
              </a:rPr>
              <a:t>1.</a:t>
            </a:r>
            <a:r>
              <a:rPr lang="zh-CN" altLang="zh-CN" dirty="0">
                <a:latin typeface="华文楷体" panose="02010600040101010101" pitchFamily="2" charset="-122"/>
                <a:ea typeface="华文楷体" panose="02010600040101010101" pitchFamily="2" charset="-122"/>
              </a:rPr>
              <a:t>那是个晴朗而令人心碎的上午，时隔多年，我竟发现那个漂亮的小姑娘</a:t>
            </a:r>
            <a:r>
              <a:rPr lang="zh-CN" altLang="zh-CN" dirty="0">
                <a:solidFill>
                  <a:srgbClr val="FF0000"/>
                </a:solidFill>
                <a:latin typeface="华文楷体" panose="02010600040101010101" pitchFamily="2" charset="-122"/>
                <a:ea typeface="华文楷体" panose="02010600040101010101" pitchFamily="2" charset="-122"/>
              </a:rPr>
              <a:t>原来是个弱智</a:t>
            </a:r>
            <a:r>
              <a:rPr lang="zh-CN" altLang="zh-CN" dirty="0">
                <a:latin typeface="华文楷体" panose="02010600040101010101" pitchFamily="2" charset="-122"/>
                <a:ea typeface="华文楷体" panose="02010600040101010101" pitchFamily="2" charset="-122"/>
              </a:rPr>
              <a:t>的孩子。</a:t>
            </a:r>
          </a:p>
          <a:p>
            <a:pPr>
              <a:buFont typeface="Wingdings" panose="05000000000000000000" pitchFamily="2" charset="2"/>
              <a:buChar char="ü"/>
            </a:pPr>
            <a:r>
              <a:rPr lang="en-US" altLang="zh-CN" dirty="0">
                <a:latin typeface="华文楷体" panose="02010600040101010101" pitchFamily="2" charset="-122"/>
                <a:ea typeface="华文楷体" panose="02010600040101010101" pitchFamily="2" charset="-122"/>
              </a:rPr>
              <a:t>2.</a:t>
            </a:r>
            <a:r>
              <a:rPr lang="zh-CN" altLang="zh-CN" dirty="0">
                <a:latin typeface="华文楷体" panose="02010600040101010101" pitchFamily="2" charset="-122"/>
                <a:ea typeface="华文楷体" panose="02010600040101010101" pitchFamily="2" charset="-122"/>
              </a:rPr>
              <a:t>算了吧你，我</a:t>
            </a:r>
            <a:r>
              <a:rPr lang="zh-CN" altLang="zh-CN" dirty="0">
                <a:solidFill>
                  <a:srgbClr val="FF0000"/>
                </a:solidFill>
                <a:latin typeface="华文楷体" panose="02010600040101010101" pitchFamily="2" charset="-122"/>
                <a:ea typeface="华文楷体" panose="02010600040101010101" pitchFamily="2" charset="-122"/>
              </a:rPr>
              <a:t>怎么可能自由</a:t>
            </a:r>
            <a:r>
              <a:rPr lang="zh-CN" altLang="zh-CN" dirty="0">
                <a:latin typeface="华文楷体" panose="02010600040101010101" pitchFamily="2" charset="-122"/>
                <a:ea typeface="华文楷体" panose="02010600040101010101" pitchFamily="2" charset="-122"/>
              </a:rPr>
              <a:t>呢？</a:t>
            </a:r>
          </a:p>
          <a:p>
            <a:pPr>
              <a:buFont typeface="Wingdings" panose="05000000000000000000" pitchFamily="2" charset="2"/>
              <a:buChar char="ü"/>
            </a:pPr>
            <a:r>
              <a:rPr lang="en-US" altLang="zh-CN" dirty="0">
                <a:latin typeface="华文楷体" panose="02010600040101010101" pitchFamily="2" charset="-122"/>
                <a:ea typeface="华文楷体" panose="02010600040101010101" pitchFamily="2" charset="-122"/>
              </a:rPr>
              <a:t>3.</a:t>
            </a:r>
            <a:r>
              <a:rPr lang="zh-CN" altLang="zh-CN" dirty="0">
                <a:latin typeface="华文楷体" panose="02010600040101010101" pitchFamily="2" charset="-122"/>
                <a:ea typeface="华文楷体" panose="02010600040101010101" pitchFamily="2" charset="-122"/>
              </a:rPr>
              <a:t>大树下，破碎的阳光星星点点，风把遍地的小灯笼吹得滚动，仿佛</a:t>
            </a:r>
            <a:r>
              <a:rPr lang="zh-CN" altLang="zh-CN" dirty="0">
                <a:solidFill>
                  <a:srgbClr val="FF0000"/>
                </a:solidFill>
                <a:latin typeface="华文楷体" panose="02010600040101010101" pitchFamily="2" charset="-122"/>
                <a:ea typeface="华文楷体" panose="02010600040101010101" pitchFamily="2" charset="-122"/>
              </a:rPr>
              <a:t>喑哑地响着</a:t>
            </a:r>
            <a:r>
              <a:rPr lang="zh-CN" altLang="zh-CN" dirty="0">
                <a:latin typeface="华文楷体" panose="02010600040101010101" pitchFamily="2" charset="-122"/>
                <a:ea typeface="华文楷体" panose="02010600040101010101" pitchFamily="2" charset="-122"/>
              </a:rPr>
              <a:t>的无数小铃铛。</a:t>
            </a:r>
          </a:p>
          <a:p>
            <a:pPr>
              <a:buFont typeface="Wingdings" panose="05000000000000000000" pitchFamily="2" charset="2"/>
              <a:buChar char="ü"/>
            </a:pPr>
            <a:r>
              <a:rPr lang="en-US" altLang="zh-CN" dirty="0">
                <a:latin typeface="华文楷体" panose="02010600040101010101" pitchFamily="2" charset="-122"/>
                <a:ea typeface="华文楷体" panose="02010600040101010101" pitchFamily="2" charset="-122"/>
              </a:rPr>
              <a:t>4.</a:t>
            </a:r>
            <a:r>
              <a:rPr lang="zh-CN" altLang="zh-CN" dirty="0">
                <a:latin typeface="华文楷体" panose="02010600040101010101" pitchFamily="2" charset="-122"/>
                <a:ea typeface="华文楷体" panose="02010600040101010101" pitchFamily="2" charset="-122"/>
              </a:rPr>
              <a:t>然后又等到我活到</a:t>
            </a:r>
            <a:r>
              <a:rPr lang="zh-CN" altLang="zh-CN" dirty="0">
                <a:solidFill>
                  <a:srgbClr val="FF0000"/>
                </a:solidFill>
                <a:latin typeface="华文楷体" panose="02010600040101010101" pitchFamily="2" charset="-122"/>
                <a:ea typeface="华文楷体" panose="02010600040101010101" pitchFamily="2" charset="-122"/>
              </a:rPr>
              <a:t>最狂妄的年龄上忽地残废了双腿</a:t>
            </a:r>
            <a:r>
              <a:rPr lang="zh-CN" altLang="zh-CN" dirty="0">
                <a:latin typeface="华文楷体" panose="02010600040101010101" pitchFamily="2" charset="-122"/>
                <a:ea typeface="华文楷体" panose="02010600040101010101" pitchFamily="2" charset="-122"/>
              </a:rPr>
              <a:t>。</a:t>
            </a:r>
          </a:p>
          <a:p>
            <a:pPr>
              <a:buFont typeface="Wingdings" panose="05000000000000000000" pitchFamily="2" charset="2"/>
              <a:buChar char="ü"/>
            </a:pPr>
            <a:r>
              <a:rPr lang="en-US" altLang="zh-CN" dirty="0">
                <a:latin typeface="华文楷体" panose="02010600040101010101" pitchFamily="2" charset="-122"/>
                <a:ea typeface="华文楷体" panose="02010600040101010101" pitchFamily="2" charset="-122"/>
              </a:rPr>
              <a:t>5.</a:t>
            </a:r>
            <a:r>
              <a:rPr lang="zh-CN" altLang="zh-CN" dirty="0">
                <a:latin typeface="华文楷体" panose="02010600040101010101" pitchFamily="2" charset="-122"/>
                <a:ea typeface="华文楷体" panose="02010600040101010101" pitchFamily="2" charset="-122"/>
              </a:rPr>
              <a:t>多年来，我</a:t>
            </a:r>
            <a:r>
              <a:rPr lang="zh-CN" altLang="zh-CN" dirty="0">
                <a:solidFill>
                  <a:srgbClr val="FF0000"/>
                </a:solidFill>
                <a:latin typeface="华文楷体" panose="02010600040101010101" pitchFamily="2" charset="-122"/>
                <a:ea typeface="华文楷体" panose="02010600040101010101" pitchFamily="2" charset="-122"/>
              </a:rPr>
              <a:t>头一次意识到</a:t>
            </a:r>
            <a:r>
              <a:rPr lang="zh-CN" altLang="zh-CN" dirty="0">
                <a:latin typeface="华文楷体" panose="02010600040101010101" pitchFamily="2" charset="-122"/>
                <a:ea typeface="华文楷体" panose="02010600040101010101" pitchFamily="2" charset="-122"/>
              </a:rPr>
              <a:t>，这园中不单单是有我的车辙，有我的车辙的地方</a:t>
            </a:r>
            <a:r>
              <a:rPr lang="zh-CN" altLang="zh-CN" dirty="0">
                <a:solidFill>
                  <a:srgbClr val="FF0000"/>
                </a:solidFill>
                <a:latin typeface="华文楷体" panose="02010600040101010101" pitchFamily="2" charset="-122"/>
                <a:ea typeface="华文楷体" panose="02010600040101010101" pitchFamily="2" charset="-122"/>
              </a:rPr>
              <a:t>也都有过母亲的脚印</a:t>
            </a:r>
            <a:r>
              <a:rPr lang="zh-CN" altLang="zh-CN" dirty="0">
                <a:latin typeface="华文楷体" panose="02010600040101010101" pitchFamily="2" charset="-122"/>
                <a:ea typeface="华文楷体" panose="02010600040101010101" pitchFamily="2" charset="-122"/>
              </a:rPr>
              <a:t>。</a:t>
            </a:r>
          </a:p>
          <a:p>
            <a:pPr>
              <a:buFont typeface="Wingdings" panose="05000000000000000000" pitchFamily="2" charset="2"/>
              <a:buChar char="ü"/>
            </a:pPr>
            <a:r>
              <a:rPr lang="en-US" altLang="zh-CN" dirty="0">
                <a:latin typeface="华文楷体" panose="02010600040101010101" pitchFamily="2" charset="-122"/>
                <a:ea typeface="华文楷体" panose="02010600040101010101" pitchFamily="2" charset="-122"/>
              </a:rPr>
              <a:t>6.</a:t>
            </a:r>
            <a:r>
              <a:rPr lang="zh-CN" altLang="zh-CN" dirty="0">
                <a:latin typeface="华文楷体" panose="02010600040101010101" pitchFamily="2" charset="-122"/>
                <a:ea typeface="华文楷体" panose="02010600040101010101" pitchFamily="2" charset="-122"/>
              </a:rPr>
              <a:t>只是</a:t>
            </a:r>
            <a:r>
              <a:rPr lang="zh-CN" altLang="zh-CN" dirty="0">
                <a:solidFill>
                  <a:srgbClr val="FF0000"/>
                </a:solidFill>
                <a:latin typeface="华文楷体" panose="02010600040101010101" pitchFamily="2" charset="-122"/>
                <a:ea typeface="华文楷体" panose="02010600040101010101" pitchFamily="2" charset="-122"/>
              </a:rPr>
              <a:t>到了这时候</a:t>
            </a:r>
            <a:r>
              <a:rPr lang="zh-CN" altLang="zh-CN" dirty="0">
                <a:latin typeface="华文楷体" panose="02010600040101010101" pitchFamily="2" charset="-122"/>
                <a:ea typeface="华文楷体" panose="02010600040101010101" pitchFamily="2" charset="-122"/>
              </a:rPr>
              <a:t>，纷纭的往事才在我的眼前幻现得清晰，母亲的苦难与伟大才在我心中渗透得深彻。</a:t>
            </a:r>
          </a:p>
          <a:p>
            <a:pPr>
              <a:buFont typeface="Wingdings" panose="05000000000000000000" pitchFamily="2" charset="2"/>
              <a:buChar char="ü"/>
            </a:pPr>
            <a:r>
              <a:rPr lang="en-US" altLang="zh-CN" dirty="0">
                <a:latin typeface="华文楷体" panose="02010600040101010101" pitchFamily="2" charset="-122"/>
                <a:ea typeface="华文楷体" panose="02010600040101010101" pitchFamily="2" charset="-122"/>
              </a:rPr>
              <a:t>7.</a:t>
            </a:r>
            <a:r>
              <a:rPr lang="zh-CN" altLang="zh-CN" dirty="0">
                <a:latin typeface="华文楷体" panose="02010600040101010101" pitchFamily="2" charset="-122"/>
                <a:ea typeface="华文楷体" panose="02010600040101010101" pitchFamily="2" charset="-122"/>
              </a:rPr>
              <a:t>母亲</a:t>
            </a:r>
            <a:r>
              <a:rPr lang="zh-CN" altLang="zh-CN" dirty="0">
                <a:solidFill>
                  <a:srgbClr val="FF0000"/>
                </a:solidFill>
                <a:latin typeface="华文楷体" panose="02010600040101010101" pitchFamily="2" charset="-122"/>
                <a:ea typeface="华文楷体" panose="02010600040101010101" pitchFamily="2" charset="-122"/>
              </a:rPr>
              <a:t>为什么就不能</a:t>
            </a:r>
            <a:r>
              <a:rPr lang="zh-CN" altLang="zh-CN" dirty="0">
                <a:latin typeface="华文楷体" panose="02010600040101010101" pitchFamily="2" charset="-122"/>
                <a:ea typeface="华文楷体" panose="02010600040101010101" pitchFamily="2" charset="-122"/>
              </a:rPr>
              <a:t>再多活两年？</a:t>
            </a:r>
            <a:r>
              <a:rPr lang="zh-CN" altLang="zh-CN" dirty="0">
                <a:solidFill>
                  <a:srgbClr val="FF0000"/>
                </a:solidFill>
                <a:latin typeface="华文楷体" panose="02010600040101010101" pitchFamily="2" charset="-122"/>
                <a:ea typeface="华文楷体" panose="02010600040101010101" pitchFamily="2" charset="-122"/>
              </a:rPr>
              <a:t>为什么</a:t>
            </a:r>
            <a:r>
              <a:rPr lang="zh-CN" altLang="zh-CN" dirty="0">
                <a:latin typeface="华文楷体" panose="02010600040101010101" pitchFamily="2" charset="-122"/>
                <a:ea typeface="华文楷体" panose="02010600040101010101" pitchFamily="2" charset="-122"/>
              </a:rPr>
              <a:t>在她儿子就快要碰撞开一条路的时候，她却忽然熬不住了？莫非她来这世上只是为了替儿子担忧，却不该分享我的一点点快乐？她匆匆离我去时</a:t>
            </a:r>
            <a:r>
              <a:rPr lang="zh-CN" altLang="zh-CN" dirty="0">
                <a:solidFill>
                  <a:srgbClr val="FF0000"/>
                </a:solidFill>
                <a:latin typeface="华文楷体" panose="02010600040101010101" pitchFamily="2" charset="-122"/>
                <a:ea typeface="华文楷体" panose="02010600040101010101" pitchFamily="2" charset="-122"/>
              </a:rPr>
              <a:t>才只有四十九岁</a:t>
            </a:r>
            <a:r>
              <a:rPr lang="zh-CN" altLang="zh-CN" dirty="0">
                <a:latin typeface="华文楷体" panose="02010600040101010101" pitchFamily="2" charset="-122"/>
                <a:ea typeface="华文楷体" panose="02010600040101010101" pitchFamily="2" charset="-122"/>
              </a:rPr>
              <a:t>呀！</a:t>
            </a:r>
          </a:p>
          <a:p>
            <a:pPr>
              <a:buFont typeface="Wingdings" panose="05000000000000000000" pitchFamily="2" charset="2"/>
              <a:buChar char="ü"/>
            </a:pPr>
            <a:r>
              <a:rPr lang="en-US" altLang="zh-CN" dirty="0">
                <a:latin typeface="华文楷体" panose="02010600040101010101" pitchFamily="2" charset="-122"/>
                <a:ea typeface="华文楷体" panose="02010600040101010101" pitchFamily="2" charset="-122"/>
              </a:rPr>
              <a:t>8.</a:t>
            </a:r>
            <a:r>
              <a:rPr lang="zh-CN" altLang="zh-CN" dirty="0">
                <a:latin typeface="华文楷体" panose="02010600040101010101" pitchFamily="2" charset="-122"/>
                <a:ea typeface="华文楷体" panose="02010600040101010101" pitchFamily="2" charset="-122"/>
              </a:rPr>
              <a:t>她仍然算得漂亮，但双眸迟滞没有光彩。</a:t>
            </a:r>
            <a:r>
              <a:rPr lang="zh-CN" altLang="zh-CN" dirty="0">
                <a:solidFill>
                  <a:srgbClr val="FF0000"/>
                </a:solidFill>
                <a:latin typeface="华文楷体" panose="02010600040101010101" pitchFamily="2" charset="-122"/>
                <a:ea typeface="华文楷体" panose="02010600040101010101" pitchFamily="2" charset="-122"/>
              </a:rPr>
              <a:t>她呆呆地望着</a:t>
            </a:r>
            <a:r>
              <a:rPr lang="zh-CN" altLang="zh-CN" dirty="0">
                <a:latin typeface="华文楷体" panose="02010600040101010101" pitchFamily="2" charset="-122"/>
                <a:ea typeface="华文楷体" panose="02010600040101010101" pitchFamily="2" charset="-122"/>
              </a:rPr>
              <a:t>那群跑散的家伙，望着极目之处的空寂，凭她的智力绝不可能把这个世界想明白吧？</a:t>
            </a:r>
          </a:p>
          <a:p>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3793108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FEB2C66-35F3-4AAC-A998-10ACC580F38C}"/>
              </a:ext>
            </a:extLst>
          </p:cNvPr>
          <p:cNvSpPr>
            <a:spLocks noGrp="1"/>
          </p:cNvSpPr>
          <p:nvPr>
            <p:ph idx="1"/>
          </p:nvPr>
        </p:nvSpPr>
        <p:spPr>
          <a:xfrm>
            <a:off x="167812" y="369870"/>
            <a:ext cx="11856376" cy="6323744"/>
          </a:xfrm>
        </p:spPr>
        <p:txBody>
          <a:bodyPr>
            <a:normAutofit fontScale="92500" lnSpcReduction="10000"/>
          </a:bodyPr>
          <a:lstStyle/>
          <a:p>
            <a:r>
              <a:rPr lang="zh-CN" altLang="en-US" b="1" dirty="0">
                <a:latin typeface="宋体" panose="02010600030101010101" pitchFamily="2" charset="-122"/>
                <a:ea typeface="宋体" panose="02010600030101010101" pitchFamily="2" charset="-122"/>
              </a:rPr>
              <a:t>“悟点”</a:t>
            </a:r>
            <a:endParaRPr lang="en-US" altLang="zh-CN" b="1" dirty="0">
              <a:latin typeface="宋体" panose="02010600030101010101" pitchFamily="2" charset="-122"/>
              <a:ea typeface="宋体" panose="0201060003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仿佛这古园就是为了等我，而历经沧桑在那儿等待了四百多年。</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一个人，</a:t>
            </a:r>
            <a:r>
              <a:rPr lang="zh-CN" altLang="en-US" dirty="0">
                <a:solidFill>
                  <a:srgbClr val="FF0000"/>
                </a:solidFill>
                <a:latin typeface="华文楷体" panose="02010600040101010101" pitchFamily="2" charset="-122"/>
                <a:ea typeface="华文楷体" panose="02010600040101010101" pitchFamily="2" charset="-122"/>
              </a:rPr>
              <a:t>出生了</a:t>
            </a:r>
            <a:r>
              <a:rPr lang="zh-CN" altLang="en-US" dirty="0">
                <a:latin typeface="华文楷体" panose="02010600040101010101" pitchFamily="2" charset="-122"/>
                <a:ea typeface="华文楷体" panose="02010600040101010101" pitchFamily="2" charset="-122"/>
              </a:rPr>
              <a:t>，这就不再是一个可以辩论的问题，而</a:t>
            </a:r>
            <a:r>
              <a:rPr lang="zh-CN" altLang="en-US" dirty="0">
                <a:solidFill>
                  <a:srgbClr val="FF0000"/>
                </a:solidFill>
                <a:latin typeface="华文楷体" panose="02010600040101010101" pitchFamily="2" charset="-122"/>
                <a:ea typeface="华文楷体" panose="02010600040101010101" pitchFamily="2" charset="-122"/>
              </a:rPr>
              <a:t>只是上帝交给他的一个事实</a:t>
            </a:r>
            <a:r>
              <a:rPr lang="zh-CN" altLang="en-US"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所以</a:t>
            </a:r>
            <a:r>
              <a:rPr lang="zh-CN" altLang="en-US" dirty="0">
                <a:solidFill>
                  <a:srgbClr val="FF0000"/>
                </a:solidFill>
                <a:latin typeface="华文楷体" panose="02010600040101010101" pitchFamily="2" charset="-122"/>
                <a:ea typeface="华文楷体" panose="02010600040101010101" pitchFamily="2" charset="-122"/>
              </a:rPr>
              <a:t>死是一件不必急于求成的事</a:t>
            </a:r>
            <a:r>
              <a:rPr lang="zh-CN" altLang="en-US" dirty="0">
                <a:latin typeface="华文楷体" panose="02010600040101010101" pitchFamily="2" charset="-122"/>
                <a:ea typeface="华文楷体" panose="02010600040101010101" pitchFamily="2" charset="-122"/>
              </a:rPr>
              <a:t>，死是一个必然会降临的</a:t>
            </a:r>
            <a:r>
              <a:rPr lang="zh-CN" altLang="en-US" dirty="0">
                <a:solidFill>
                  <a:srgbClr val="FF0000"/>
                </a:solidFill>
                <a:latin typeface="华文楷体" panose="02010600040101010101" pitchFamily="2" charset="-122"/>
                <a:ea typeface="华文楷体" panose="02010600040101010101" pitchFamily="2" charset="-122"/>
              </a:rPr>
              <a:t>节日</a:t>
            </a:r>
            <a:r>
              <a:rPr lang="zh-CN" altLang="en-US"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一心以为自己是世上最不幸的一个，不知道</a:t>
            </a:r>
            <a:r>
              <a:rPr lang="zh-CN" altLang="en-US" dirty="0">
                <a:solidFill>
                  <a:srgbClr val="FF0000"/>
                </a:solidFill>
                <a:latin typeface="华文楷体" panose="02010600040101010101" pitchFamily="2" charset="-122"/>
                <a:ea typeface="华文楷体" panose="02010600040101010101" pitchFamily="2" charset="-122"/>
              </a:rPr>
              <a:t>儿子的不幸在母亲那儿总是要加倍的</a:t>
            </a:r>
            <a:r>
              <a:rPr lang="zh-CN" altLang="en-US"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solidFill>
                  <a:srgbClr val="FF0000"/>
                </a:solidFill>
                <a:latin typeface="华文楷体" panose="02010600040101010101" pitchFamily="2" charset="-122"/>
                <a:ea typeface="华文楷体" panose="02010600040101010101" pitchFamily="2" charset="-122"/>
              </a:rPr>
              <a:t>我真想告诫所有长大的男孩子</a:t>
            </a:r>
            <a:r>
              <a:rPr lang="zh-CN" altLang="en-US" dirty="0">
                <a:latin typeface="华文楷体" panose="02010600040101010101" pitchFamily="2" charset="-122"/>
                <a:ea typeface="华文楷体" panose="02010600040101010101" pitchFamily="2" charset="-122"/>
              </a:rPr>
              <a:t>，千万不要跟母亲来这套倔强，羞涩就更不必了，我已经懂了可我已经来不及了。</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一个</a:t>
            </a:r>
            <a:r>
              <a:rPr lang="zh-CN" altLang="en-US" dirty="0">
                <a:solidFill>
                  <a:srgbClr val="FF0000"/>
                </a:solidFill>
                <a:latin typeface="华文楷体" panose="02010600040101010101" pitchFamily="2" charset="-122"/>
                <a:ea typeface="华文楷体" panose="02010600040101010101" pitchFamily="2" charset="-122"/>
              </a:rPr>
              <a:t>失去差别的世界将是一条死水</a:t>
            </a:r>
            <a:r>
              <a:rPr lang="zh-CN" altLang="en-US" dirty="0">
                <a:latin typeface="华文楷体" panose="02010600040101010101" pitchFamily="2" charset="-122"/>
                <a:ea typeface="华文楷体" panose="02010600040101010101" pitchFamily="2" charset="-122"/>
              </a:rPr>
              <a:t>，是一块没有感觉没有肥力的沙漠</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要是上帝把漂亮和弱智这两样东西都给了这个小姑娘，就只有无言和回家去是对的。</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消灭恐慌是最有效的办法就是消灭欲望。可是我还知道，消灭人性的最有效的办法也是消灭欲望。那么，</a:t>
            </a:r>
            <a:r>
              <a:rPr lang="zh-CN" altLang="en-US" dirty="0">
                <a:solidFill>
                  <a:srgbClr val="FF0000"/>
                </a:solidFill>
                <a:latin typeface="华文楷体" panose="02010600040101010101" pitchFamily="2" charset="-122"/>
                <a:ea typeface="华文楷体" panose="02010600040101010101" pitchFamily="2" charset="-122"/>
              </a:rPr>
              <a:t>消灭欲望同时也消灭恐慌呢？还是保留欲望同时也保留人生</a:t>
            </a:r>
            <a:r>
              <a:rPr lang="zh-CN" altLang="en-US"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孩子，这不是别的，这是你的罪孽和福祉。</a:t>
            </a:r>
          </a:p>
        </p:txBody>
      </p:sp>
    </p:spTree>
    <p:extLst>
      <p:ext uri="{BB962C8B-B14F-4D97-AF65-F5344CB8AC3E}">
        <p14:creationId xmlns:p14="http://schemas.microsoft.com/office/powerpoint/2010/main" xmlns="" val="3810161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8ED0FC2-4EA7-4B30-8D49-800EB66C6CE3}"/>
              </a:ext>
            </a:extLst>
          </p:cNvPr>
          <p:cNvSpPr>
            <a:spLocks noGrp="1"/>
          </p:cNvSpPr>
          <p:nvPr>
            <p:ph type="title"/>
          </p:nvPr>
        </p:nvSpPr>
        <p:spPr/>
        <p:txBody>
          <a:bodyPr/>
          <a:lstStyle/>
          <a:p>
            <a:r>
              <a:rPr lang="zh-CN" altLang="zh-CN" dirty="0">
                <a:latin typeface="+mn-ea"/>
                <a:ea typeface="+mn-ea"/>
              </a:rPr>
              <a:t>二、本单元课文概览</a:t>
            </a:r>
            <a:endParaRPr lang="zh-CN" altLang="en-US" dirty="0">
              <a:latin typeface="+mn-ea"/>
              <a:ea typeface="+mn-ea"/>
            </a:endParaRPr>
          </a:p>
        </p:txBody>
      </p:sp>
      <p:sp>
        <p:nvSpPr>
          <p:cNvPr id="3" name="内容占位符 2">
            <a:extLst>
              <a:ext uri="{FF2B5EF4-FFF2-40B4-BE49-F238E27FC236}">
                <a16:creationId xmlns:a16="http://schemas.microsoft.com/office/drawing/2014/main" xmlns="" id="{1B1FE3AB-AC99-4A4F-BF18-F7FE7B44B6E2}"/>
              </a:ext>
            </a:extLst>
          </p:cNvPr>
          <p:cNvSpPr>
            <a:spLocks noGrp="1"/>
          </p:cNvSpPr>
          <p:nvPr>
            <p:ph idx="1"/>
          </p:nvPr>
        </p:nvSpPr>
        <p:spPr>
          <a:xfrm>
            <a:off x="838200" y="1825625"/>
            <a:ext cx="11203112" cy="4351338"/>
          </a:xfrm>
        </p:spPr>
        <p:txBody>
          <a:bodyPr/>
          <a:lstStyle/>
          <a:p>
            <a:pPr>
              <a:lnSpc>
                <a:spcPct val="150000"/>
              </a:lnSpc>
            </a:pPr>
            <a:r>
              <a:rPr lang="en-US" altLang="zh-CN" sz="3600" dirty="0">
                <a:latin typeface="华文楷体" panose="02010600040101010101" pitchFamily="2" charset="-122"/>
                <a:ea typeface="华文楷体" panose="02010600040101010101" pitchFamily="2" charset="-122"/>
              </a:rPr>
              <a:t>14.</a:t>
            </a:r>
            <a:r>
              <a:rPr lang="zh-CN" altLang="zh-CN" sz="3600" dirty="0">
                <a:latin typeface="华文楷体" panose="02010600040101010101" pitchFamily="2" charset="-122"/>
                <a:ea typeface="华文楷体" panose="02010600040101010101" pitchFamily="2" charset="-122"/>
              </a:rPr>
              <a:t>故都的秋；荷塘月色</a:t>
            </a:r>
            <a:r>
              <a:rPr lang="en-US" altLang="zh-CN" sz="3600"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两篇现代写景抒情散文</a:t>
            </a:r>
            <a:endParaRPr lang="zh-CN" altLang="zh-CN" sz="3600" dirty="0">
              <a:latin typeface="华文楷体" panose="02010600040101010101" pitchFamily="2" charset="-122"/>
              <a:ea typeface="华文楷体" panose="02010600040101010101" pitchFamily="2" charset="-122"/>
            </a:endParaRPr>
          </a:p>
          <a:p>
            <a:pPr>
              <a:lnSpc>
                <a:spcPct val="150000"/>
              </a:lnSpc>
            </a:pPr>
            <a:r>
              <a:rPr lang="en-US" altLang="zh-CN" sz="3600" dirty="0">
                <a:latin typeface="华文楷体" panose="02010600040101010101" pitchFamily="2" charset="-122"/>
                <a:ea typeface="华文楷体" panose="02010600040101010101" pitchFamily="2" charset="-122"/>
              </a:rPr>
              <a:t>15.</a:t>
            </a:r>
            <a:r>
              <a:rPr lang="zh-CN" altLang="zh-CN" sz="3600" dirty="0">
                <a:latin typeface="华文楷体" panose="02010600040101010101" pitchFamily="2" charset="-122"/>
                <a:ea typeface="华文楷体" panose="02010600040101010101" pitchFamily="2" charset="-122"/>
              </a:rPr>
              <a:t>我与地坛</a:t>
            </a:r>
            <a:r>
              <a:rPr lang="en-US" altLang="zh-CN" sz="3600"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一篇当代写景抒情哲理散文</a:t>
            </a:r>
            <a:endParaRPr lang="zh-CN" altLang="zh-CN" sz="3200" dirty="0">
              <a:latin typeface="华文楷体" panose="02010600040101010101" pitchFamily="2" charset="-122"/>
              <a:ea typeface="华文楷体" panose="02010600040101010101" pitchFamily="2" charset="-122"/>
            </a:endParaRPr>
          </a:p>
          <a:p>
            <a:pPr>
              <a:lnSpc>
                <a:spcPct val="150000"/>
              </a:lnSpc>
            </a:pPr>
            <a:r>
              <a:rPr lang="en-US" altLang="zh-CN" sz="3600" dirty="0">
                <a:latin typeface="华文楷体" panose="02010600040101010101" pitchFamily="2" charset="-122"/>
                <a:ea typeface="华文楷体" panose="02010600040101010101" pitchFamily="2" charset="-122"/>
              </a:rPr>
              <a:t>16.</a:t>
            </a:r>
            <a:r>
              <a:rPr lang="zh-CN" altLang="zh-CN" sz="3600" dirty="0">
                <a:latin typeface="华文楷体" panose="02010600040101010101" pitchFamily="2" charset="-122"/>
                <a:ea typeface="华文楷体" panose="02010600040101010101" pitchFamily="2" charset="-122"/>
              </a:rPr>
              <a:t>赤壁赋；登泰山记</a:t>
            </a:r>
            <a:r>
              <a:rPr lang="en-US" altLang="zh-CN" sz="3600"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两篇古代山水游记散文</a:t>
            </a:r>
            <a:endParaRPr lang="zh-CN" altLang="zh-CN" sz="3200" dirty="0">
              <a:latin typeface="华文楷体" panose="02010600040101010101" pitchFamily="2" charset="-122"/>
              <a:ea typeface="华文楷体" panose="02010600040101010101" pitchFamily="2" charset="-122"/>
            </a:endParaRPr>
          </a:p>
          <a:p>
            <a:endParaRPr lang="zh-CN" altLang="en-US" dirty="0"/>
          </a:p>
        </p:txBody>
      </p:sp>
    </p:spTree>
    <p:extLst>
      <p:ext uri="{BB962C8B-B14F-4D97-AF65-F5344CB8AC3E}">
        <p14:creationId xmlns:p14="http://schemas.microsoft.com/office/powerpoint/2010/main" xmlns="" val="38236443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889C58D1-F4F2-4C40-893A-41AF83360AAE}"/>
              </a:ext>
            </a:extLst>
          </p:cNvPr>
          <p:cNvSpPr>
            <a:spLocks noGrp="1"/>
          </p:cNvSpPr>
          <p:nvPr>
            <p:ph idx="1"/>
          </p:nvPr>
        </p:nvSpPr>
        <p:spPr>
          <a:xfrm>
            <a:off x="647272" y="595901"/>
            <a:ext cx="10706528" cy="6030930"/>
          </a:xfrm>
        </p:spPr>
        <p:txBody>
          <a:bodyPr>
            <a:normAutofit lnSpcReduction="10000"/>
          </a:bodyPr>
          <a:lstStyle/>
          <a:p>
            <a:r>
              <a:rPr lang="zh-CN" altLang="en-US" b="1" dirty="0">
                <a:latin typeface="宋体" panose="02010600030101010101" pitchFamily="2" charset="-122"/>
                <a:ea typeface="宋体" panose="02010600030101010101" pitchFamily="2" charset="-122"/>
              </a:rPr>
              <a:t>“美点”</a:t>
            </a:r>
            <a:endParaRPr lang="en-US" altLang="zh-CN" b="1" dirty="0">
              <a:latin typeface="宋体" panose="02010600030101010101" pitchFamily="2" charset="-122"/>
              <a:ea typeface="宋体" panose="0201060003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太阳循着亘古不变的路途正越来越大，也越红。在满园弥漫的沉静光芒中，一个人更容易看到时间，并看见自己的身影。</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露水在草叶上滚动、聚集，压弯了草叶轰然坠地</a:t>
            </a:r>
            <a:r>
              <a:rPr lang="zh-CN" altLang="en-US" dirty="0">
                <a:solidFill>
                  <a:srgbClr val="FF0000"/>
                </a:solidFill>
                <a:latin typeface="华文楷体" panose="02010600040101010101" pitchFamily="2" charset="-122"/>
                <a:ea typeface="华文楷体" panose="02010600040101010101" pitchFamily="2" charset="-122"/>
              </a:rPr>
              <a:t>摔开</a:t>
            </a:r>
            <a:r>
              <a:rPr lang="zh-CN" altLang="en-US" dirty="0">
                <a:latin typeface="华文楷体" panose="02010600040101010101" pitchFamily="2" charset="-122"/>
                <a:ea typeface="华文楷体" panose="02010600040101010101" pitchFamily="2" charset="-122"/>
              </a:rPr>
              <a:t>万道金光。</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譬如那些苍黑的古柏，你忧郁的时候它们镇静地站在那儿，你欣喜的时候它们依然镇静地站在那儿，</a:t>
            </a:r>
            <a:r>
              <a:rPr lang="zh-CN" altLang="en-US" dirty="0">
                <a:solidFill>
                  <a:srgbClr val="FF0000"/>
                </a:solidFill>
                <a:latin typeface="华文楷体" panose="02010600040101010101" pitchFamily="2" charset="-122"/>
                <a:ea typeface="华文楷体" panose="02010600040101010101" pitchFamily="2" charset="-122"/>
              </a:rPr>
              <a:t>它们没日没夜地站在那儿，从你没有出生一直站到这个世界上又没了你的时候</a:t>
            </a:r>
            <a:r>
              <a:rPr lang="zh-CN" altLang="en-US"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以梦对应四季呢？春天是树尖上的呼喊，夏天是呼喊中的细雨，秋天是细雨中的土地，</a:t>
            </a:r>
            <a:r>
              <a:rPr lang="zh-CN" altLang="zh-CN" dirty="0">
                <a:solidFill>
                  <a:srgbClr val="FF0000"/>
                </a:solidFill>
                <a:latin typeface="华文楷体" panose="02010600040101010101" pitchFamily="2" charset="-122"/>
                <a:ea typeface="华文楷体" panose="02010600040101010101" pitchFamily="2" charset="-122"/>
              </a:rPr>
              <a:t>冬天是干净的土地上的一只孤零零的烟斗</a:t>
            </a:r>
            <a:r>
              <a:rPr lang="zh-CN" altLang="zh-CN"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我常以为是丑女造就了美人。我常以为是愚氓举出了智者。我常以为是懦夫衬照了英雄。我常以为是众生度化了佛祖。 </a:t>
            </a:r>
          </a:p>
          <a:p>
            <a:pPr>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但是太阳，他每时每刻都是夕阳也都是旭日。当他熄灭着走下山去</a:t>
            </a:r>
            <a:r>
              <a:rPr lang="zh-CN" altLang="zh-CN" dirty="0">
                <a:solidFill>
                  <a:srgbClr val="FF0000"/>
                </a:solidFill>
                <a:latin typeface="华文楷体" panose="02010600040101010101" pitchFamily="2" charset="-122"/>
                <a:ea typeface="华文楷体" panose="02010600040101010101" pitchFamily="2" charset="-122"/>
              </a:rPr>
              <a:t>收尽苍凉残照之际</a:t>
            </a:r>
            <a:r>
              <a:rPr lang="zh-CN" altLang="zh-CN" dirty="0">
                <a:latin typeface="华文楷体" panose="02010600040101010101" pitchFamily="2" charset="-122"/>
                <a:ea typeface="华文楷体" panose="02010600040101010101" pitchFamily="2" charset="-122"/>
              </a:rPr>
              <a:t>，正是他在另一面燃烧着爬上山巅</a:t>
            </a:r>
            <a:r>
              <a:rPr lang="zh-CN" altLang="zh-CN" dirty="0">
                <a:solidFill>
                  <a:srgbClr val="FF0000"/>
                </a:solidFill>
                <a:latin typeface="华文楷体" panose="02010600040101010101" pitchFamily="2" charset="-122"/>
                <a:ea typeface="华文楷体" panose="02010600040101010101" pitchFamily="2" charset="-122"/>
              </a:rPr>
              <a:t>布散烈烈朝辉之时</a:t>
            </a:r>
            <a:r>
              <a:rPr lang="zh-CN" altLang="zh-CN" dirty="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14170716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0CF9758-275F-4C0F-8BDC-76D6D0D601EE}"/>
              </a:ext>
            </a:extLst>
          </p:cNvPr>
          <p:cNvSpPr>
            <a:spLocks noGrp="1"/>
          </p:cNvSpPr>
          <p:nvPr>
            <p:ph idx="1"/>
          </p:nvPr>
        </p:nvSpPr>
        <p:spPr>
          <a:xfrm>
            <a:off x="462337" y="251717"/>
            <a:ext cx="10912011" cy="6606283"/>
          </a:xfrm>
        </p:spPr>
        <p:txBody>
          <a:bodyPr>
            <a:normAutofit/>
          </a:bodyPr>
          <a:lstStyle/>
          <a:p>
            <a:r>
              <a:rPr lang="zh-CN" altLang="en-US" dirty="0">
                <a:latin typeface="宋体" panose="02010600030101010101" pitchFamily="2" charset="-122"/>
                <a:ea typeface="宋体" panose="02010600030101010101" pitchFamily="2" charset="-122"/>
              </a:rPr>
              <a:t>根据学生的阅读摘抄情况，有选择、有重点地对部分句段的理解加以追问</a:t>
            </a:r>
            <a:endParaRPr lang="en-US" altLang="zh-CN"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子任务（</a:t>
            </a:r>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算了吧你，我怎么可能自由呢</a:t>
            </a:r>
            <a:r>
              <a:rPr lang="zh-CN" altLang="en-US" b="1" dirty="0">
                <a:latin typeface="宋体" panose="02010600030101010101" pitchFamily="2" charset="-122"/>
                <a:ea typeface="宋体" panose="02010600030101010101" pitchFamily="2" charset="-122"/>
              </a:rPr>
              <a:t>”不说“算了吧我，我怎么可能自由呢”找出文章中类似这样人称变化的表达，说说作者这样表达的好处。</a:t>
            </a:r>
            <a:endParaRPr lang="en-US" altLang="zh-CN" b="1" dirty="0">
              <a:latin typeface="宋体" panose="02010600030101010101" pitchFamily="2" charset="-122"/>
              <a:ea typeface="宋体" panose="02010600030101010101" pitchFamily="2" charset="-122"/>
            </a:endParaRPr>
          </a:p>
          <a:p>
            <a:pPr marL="0" indent="0">
              <a:lnSpc>
                <a:spcPct val="110000"/>
              </a:lnSpc>
              <a:buNone/>
            </a:pPr>
            <a:r>
              <a:rPr lang="en-US" altLang="zh-CN" dirty="0">
                <a:latin typeface="华文楷体" panose="02010600040101010101" pitchFamily="2" charset="-122"/>
                <a:ea typeface="华文楷体" panose="02010600040101010101" pitchFamily="2" charset="-122"/>
              </a:rPr>
              <a:t>        </a:t>
            </a:r>
            <a:r>
              <a:rPr lang="zh-CN" altLang="zh-CN" b="1" dirty="0">
                <a:solidFill>
                  <a:srgbClr val="FF0000"/>
                </a:solidFill>
                <a:latin typeface="华文楷体" panose="02010600040101010101" pitchFamily="2" charset="-122"/>
                <a:ea typeface="华文楷体" panose="02010600040101010101" pitchFamily="2" charset="-122"/>
              </a:rPr>
              <a:t>你</a:t>
            </a:r>
            <a:r>
              <a:rPr lang="zh-CN" altLang="zh-CN" dirty="0">
                <a:latin typeface="华文楷体" panose="02010600040101010101" pitchFamily="2" charset="-122"/>
                <a:ea typeface="华文楷体" panose="02010600040101010101" pitchFamily="2" charset="-122"/>
              </a:rPr>
              <a:t>说，</a:t>
            </a:r>
            <a:r>
              <a:rPr lang="zh-CN" altLang="zh-CN" b="1" dirty="0">
                <a:solidFill>
                  <a:srgbClr val="FF0000"/>
                </a:solidFill>
                <a:latin typeface="华文楷体" panose="02010600040101010101" pitchFamily="2" charset="-122"/>
                <a:ea typeface="华文楷体" panose="02010600040101010101" pitchFamily="2" charset="-122"/>
              </a:rPr>
              <a:t>你</a:t>
            </a:r>
            <a:r>
              <a:rPr lang="zh-CN" altLang="zh-CN" dirty="0">
                <a:latin typeface="华文楷体" panose="02010600040101010101" pitchFamily="2" charset="-122"/>
                <a:ea typeface="华文楷体" panose="02010600040101010101" pitchFamily="2" charset="-122"/>
              </a:rPr>
              <a:t>看穿了死是一件无需乎着急去做的事，是一件无论怎样耽搁也不会错过的事……那时</a:t>
            </a:r>
            <a:r>
              <a:rPr lang="zh-CN" altLang="zh-CN" b="1" dirty="0">
                <a:solidFill>
                  <a:srgbClr val="FF0000"/>
                </a:solidFill>
                <a:latin typeface="华文楷体" panose="02010600040101010101" pitchFamily="2" charset="-122"/>
                <a:ea typeface="华文楷体" panose="02010600040101010101" pitchFamily="2" charset="-122"/>
              </a:rPr>
              <a:t>我</a:t>
            </a:r>
            <a:r>
              <a:rPr lang="zh-CN" altLang="zh-CN" dirty="0">
                <a:latin typeface="华文楷体" panose="02010600040101010101" pitchFamily="2" charset="-122"/>
                <a:ea typeface="华文楷体" panose="02010600040101010101" pitchFamily="2" charset="-122"/>
              </a:rPr>
              <a:t>完全是为了写作活着。结果</a:t>
            </a:r>
            <a:r>
              <a:rPr lang="zh-CN" altLang="zh-CN" b="1" dirty="0">
                <a:solidFill>
                  <a:srgbClr val="FF0000"/>
                </a:solidFill>
                <a:latin typeface="华文楷体" panose="02010600040101010101" pitchFamily="2" charset="-122"/>
                <a:ea typeface="华文楷体" panose="02010600040101010101" pitchFamily="2" charset="-122"/>
              </a:rPr>
              <a:t>你</a:t>
            </a:r>
            <a:r>
              <a:rPr lang="zh-CN" altLang="zh-CN" dirty="0">
                <a:latin typeface="华文楷体" panose="02010600040101010101" pitchFamily="2" charset="-122"/>
                <a:ea typeface="华文楷体" panose="02010600040101010101" pitchFamily="2" charset="-122"/>
              </a:rPr>
              <a:t>又发表了几篇，并且出了一点小名，可这时</a:t>
            </a:r>
            <a:r>
              <a:rPr lang="zh-CN" altLang="zh-CN" b="1" dirty="0">
                <a:solidFill>
                  <a:srgbClr val="FF0000"/>
                </a:solidFill>
                <a:latin typeface="华文楷体" panose="02010600040101010101" pitchFamily="2" charset="-122"/>
                <a:ea typeface="华文楷体" panose="02010600040101010101" pitchFamily="2" charset="-122"/>
              </a:rPr>
              <a:t>你</a:t>
            </a:r>
            <a:r>
              <a:rPr lang="zh-CN" altLang="zh-CN" dirty="0">
                <a:latin typeface="华文楷体" panose="02010600040101010101" pitchFamily="2" charset="-122"/>
                <a:ea typeface="华文楷体" panose="02010600040101010101" pitchFamily="2" charset="-122"/>
              </a:rPr>
              <a:t>越来越感到恐慌。</a:t>
            </a:r>
            <a:r>
              <a:rPr lang="zh-CN" altLang="zh-CN" b="1" dirty="0">
                <a:solidFill>
                  <a:srgbClr val="FF0000"/>
                </a:solidFill>
                <a:latin typeface="华文楷体" panose="02010600040101010101" pitchFamily="2" charset="-122"/>
                <a:ea typeface="华文楷体" panose="02010600040101010101" pitchFamily="2" charset="-122"/>
              </a:rPr>
              <a:t>我</a:t>
            </a:r>
            <a:r>
              <a:rPr lang="zh-CN" altLang="zh-CN" dirty="0">
                <a:latin typeface="华文楷体" panose="02010600040101010101" pitchFamily="2" charset="-122"/>
                <a:ea typeface="华文楷体" panose="02010600040101010101" pitchFamily="2" charset="-122"/>
              </a:rPr>
              <a:t>忽然觉得自己活得像个人质，刚刚有点像个人了却又过了头，像个人质，被一个什么阴谋抓了来当人质，不定哪天被处决，不定哪天就完蛋。</a:t>
            </a:r>
            <a:r>
              <a:rPr lang="zh-CN" altLang="zh-CN" b="1" dirty="0">
                <a:solidFill>
                  <a:srgbClr val="FF0000"/>
                </a:solidFill>
                <a:latin typeface="华文楷体" panose="02010600040101010101" pitchFamily="2" charset="-122"/>
                <a:ea typeface="华文楷体" panose="02010600040101010101" pitchFamily="2" charset="-122"/>
              </a:rPr>
              <a:t>你</a:t>
            </a:r>
            <a:r>
              <a:rPr lang="zh-CN" altLang="zh-CN" dirty="0">
                <a:latin typeface="华文楷体" panose="02010600040101010101" pitchFamily="2" charset="-122"/>
                <a:ea typeface="华文楷体" panose="02010600040101010101" pitchFamily="2" charset="-122"/>
              </a:rPr>
              <a:t>担心要不了多久你就会文思枯竭，那样</a:t>
            </a:r>
            <a:r>
              <a:rPr lang="zh-CN" altLang="zh-CN" b="1" dirty="0">
                <a:solidFill>
                  <a:srgbClr val="FF0000"/>
                </a:solidFill>
                <a:latin typeface="华文楷体" panose="02010600040101010101" pitchFamily="2" charset="-122"/>
                <a:ea typeface="华文楷体" panose="02010600040101010101" pitchFamily="2" charset="-122"/>
              </a:rPr>
              <a:t>你</a:t>
            </a:r>
            <a:r>
              <a:rPr lang="zh-CN" altLang="zh-CN" dirty="0">
                <a:latin typeface="华文楷体" panose="02010600040101010101" pitchFamily="2" charset="-122"/>
                <a:ea typeface="华文楷体" panose="02010600040101010101" pitchFamily="2" charset="-122"/>
              </a:rPr>
              <a:t>就又完了。凭什么</a:t>
            </a:r>
            <a:r>
              <a:rPr lang="zh-CN" altLang="zh-CN" b="1" dirty="0">
                <a:solidFill>
                  <a:srgbClr val="FF0000"/>
                </a:solidFill>
                <a:latin typeface="华文楷体" panose="02010600040101010101" pitchFamily="2" charset="-122"/>
                <a:ea typeface="华文楷体" panose="02010600040101010101" pitchFamily="2" charset="-122"/>
              </a:rPr>
              <a:t>我</a:t>
            </a:r>
            <a:r>
              <a:rPr lang="zh-CN" altLang="zh-CN" dirty="0">
                <a:latin typeface="华文楷体" panose="02010600040101010101" pitchFamily="2" charset="-122"/>
                <a:ea typeface="华文楷体" panose="02010600040101010101" pitchFamily="2" charset="-122"/>
              </a:rPr>
              <a:t>总能写出小说来呢？凭什么那些适合作小说的生活素材就总能送到一个截瘫者跟前来呢？人家满世界跑都有枯竭的危险，而</a:t>
            </a:r>
            <a:r>
              <a:rPr lang="zh-CN" altLang="zh-CN" b="1" dirty="0">
                <a:solidFill>
                  <a:srgbClr val="FF0000"/>
                </a:solidFill>
                <a:latin typeface="华文楷体" panose="02010600040101010101" pitchFamily="2" charset="-122"/>
                <a:ea typeface="华文楷体" panose="02010600040101010101" pitchFamily="2" charset="-122"/>
              </a:rPr>
              <a:t>我</a:t>
            </a:r>
            <a:r>
              <a:rPr lang="zh-CN" altLang="zh-CN" dirty="0">
                <a:latin typeface="华文楷体" panose="02010600040101010101" pitchFamily="2" charset="-122"/>
                <a:ea typeface="华文楷体" panose="02010600040101010101" pitchFamily="2" charset="-122"/>
              </a:rPr>
              <a:t>坐在这园子里凭什么可以一篇接一篇地写呢？</a:t>
            </a:r>
            <a:r>
              <a:rPr lang="zh-CN" altLang="zh-CN" b="1" dirty="0">
                <a:solidFill>
                  <a:srgbClr val="FF0000"/>
                </a:solidFill>
                <a:latin typeface="华文楷体" panose="02010600040101010101" pitchFamily="2" charset="-122"/>
                <a:ea typeface="华文楷体" panose="02010600040101010101" pitchFamily="2" charset="-122"/>
              </a:rPr>
              <a:t>你</a:t>
            </a:r>
            <a:r>
              <a:rPr lang="zh-CN" altLang="zh-CN" dirty="0">
                <a:latin typeface="华文楷体" panose="02010600040101010101" pitchFamily="2" charset="-122"/>
                <a:ea typeface="华文楷体" panose="02010600040101010101" pitchFamily="2" charset="-122"/>
              </a:rPr>
              <a:t>又想到死了。</a:t>
            </a:r>
          </a:p>
          <a:p>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6659816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90A3DDE4-73CB-471E-97D6-7688A2E73C79}"/>
              </a:ext>
            </a:extLst>
          </p:cNvPr>
          <p:cNvSpPr>
            <a:spLocks noGrp="1"/>
          </p:cNvSpPr>
          <p:nvPr>
            <p:ph idx="1"/>
          </p:nvPr>
        </p:nvSpPr>
        <p:spPr>
          <a:xfrm>
            <a:off x="838200" y="565079"/>
            <a:ext cx="10515600" cy="5979559"/>
          </a:xfrm>
        </p:spPr>
        <p:txBody>
          <a:bodyPr>
            <a:normAutofit/>
          </a:bodyPr>
          <a:lstStyle/>
          <a:p>
            <a:pPr>
              <a:lnSpc>
                <a:spcPct val="130000"/>
              </a:lnSpc>
            </a:pPr>
            <a:r>
              <a:rPr lang="zh-CN" altLang="zh-CN" dirty="0">
                <a:latin typeface="宋体" panose="02010600030101010101" pitchFamily="2" charset="-122"/>
                <a:ea typeface="宋体" panose="02010600030101010101" pitchFamily="2" charset="-122"/>
              </a:rPr>
              <a:t>从语言表达效果上避免了语感的单调，更关键的是，</a:t>
            </a:r>
            <a:r>
              <a:rPr lang="zh-CN" altLang="en-US" dirty="0">
                <a:latin typeface="宋体" panose="02010600030101010101" pitchFamily="2" charset="-122"/>
                <a:ea typeface="宋体" panose="02010600030101010101" pitchFamily="2" charset="-122"/>
              </a:rPr>
              <a:t>说“你”的时候</a:t>
            </a:r>
            <a:r>
              <a:rPr lang="zh-CN" altLang="zh-CN" dirty="0">
                <a:latin typeface="宋体" panose="02010600030101010101" pitchFamily="2" charset="-122"/>
                <a:ea typeface="宋体" panose="02010600030101010101" pitchFamily="2" charset="-122"/>
              </a:rPr>
              <a:t>使得</a:t>
            </a:r>
            <a:r>
              <a:rPr lang="zh-CN" altLang="zh-CN" dirty="0">
                <a:solidFill>
                  <a:srgbClr val="FF0000"/>
                </a:solidFill>
                <a:latin typeface="宋体" panose="02010600030101010101" pitchFamily="2" charset="-122"/>
                <a:ea typeface="宋体" panose="02010600030101010101" pitchFamily="2" charset="-122"/>
              </a:rPr>
              <a:t>自我质疑、自我审视</a:t>
            </a:r>
            <a:r>
              <a:rPr lang="zh-CN" altLang="zh-CN" dirty="0">
                <a:latin typeface="宋体" panose="02010600030101010101" pitchFamily="2" charset="-122"/>
                <a:ea typeface="宋体" panose="02010600030101010101" pitchFamily="2" charset="-122"/>
              </a:rPr>
              <a:t>的意味大大加强。</a:t>
            </a:r>
            <a:r>
              <a:rPr lang="zh-CN" altLang="zh-CN" dirty="0">
                <a:solidFill>
                  <a:srgbClr val="FF0000"/>
                </a:solidFill>
                <a:latin typeface="宋体" panose="02010600030101010101" pitchFamily="2" charset="-122"/>
                <a:ea typeface="宋体" panose="02010600030101010101" pitchFamily="2" charset="-122"/>
              </a:rPr>
              <a:t>两个史铁生时时在对话、争吵</a:t>
            </a:r>
            <a:r>
              <a:rPr lang="zh-CN" altLang="zh-CN" dirty="0">
                <a:latin typeface="宋体" panose="02010600030101010101" pitchFamily="2" charset="-122"/>
                <a:ea typeface="宋体" panose="02010600030101010101" pitchFamily="2" charset="-122"/>
              </a:rPr>
              <a:t>，一个可以说是</a:t>
            </a:r>
            <a:r>
              <a:rPr lang="zh-CN" altLang="zh-CN" dirty="0">
                <a:solidFill>
                  <a:srgbClr val="FF0000"/>
                </a:solidFill>
                <a:latin typeface="宋体" panose="02010600030101010101" pitchFamily="2" charset="-122"/>
                <a:ea typeface="宋体" panose="02010600030101010101" pitchFamily="2" charset="-122"/>
              </a:rPr>
              <a:t>本我的史铁生</a:t>
            </a:r>
            <a:r>
              <a:rPr lang="zh-CN" altLang="zh-CN" dirty="0">
                <a:latin typeface="宋体" panose="02010600030101010101" pitchFamily="2" charset="-122"/>
                <a:ea typeface="宋体" panose="02010600030101010101" pitchFamily="2" charset="-122"/>
              </a:rPr>
              <a:t>，遭受了打击，对人生绝望的，觉得生不如死，所有的活着理由都是借口的并加以质疑的史铁生；另一个是</a:t>
            </a:r>
            <a:r>
              <a:rPr lang="zh-CN" altLang="zh-CN" dirty="0">
                <a:solidFill>
                  <a:srgbClr val="FF0000"/>
                </a:solidFill>
                <a:latin typeface="宋体" panose="02010600030101010101" pitchFamily="2" charset="-122"/>
                <a:ea typeface="宋体" panose="02010600030101010101" pitchFamily="2" charset="-122"/>
              </a:rPr>
              <a:t>超我的史铁生</a:t>
            </a:r>
            <a:r>
              <a:rPr lang="zh-CN" altLang="zh-CN" dirty="0">
                <a:latin typeface="宋体" panose="02010600030101010101" pitchFamily="2" charset="-122"/>
                <a:ea typeface="宋体" panose="02010600030101010101" pitchFamily="2" charset="-122"/>
              </a:rPr>
              <a:t>，主张无论如何都要活着，并且为了活着寻找理由。这么写就把他内心的矛盾冲突展现的更加鲜明、立体和感人。</a:t>
            </a:r>
            <a:endParaRPr lang="en-US" altLang="zh-CN" dirty="0">
              <a:latin typeface="宋体" panose="02010600030101010101" pitchFamily="2" charset="-122"/>
              <a:ea typeface="宋体" panose="02010600030101010101" pitchFamily="2" charset="-122"/>
            </a:endParaRPr>
          </a:p>
          <a:p>
            <a:pPr>
              <a:lnSpc>
                <a:spcPct val="130000"/>
              </a:lnSpc>
            </a:pPr>
            <a:r>
              <a:rPr lang="zh-CN" altLang="zh-CN" dirty="0">
                <a:latin typeface="华文楷体" panose="02010600040101010101" pitchFamily="2" charset="-122"/>
                <a:ea typeface="华文楷体" panose="02010600040101010101" pitchFamily="2" charset="-122"/>
              </a:rPr>
              <a:t>这下好了</a:t>
            </a:r>
            <a:r>
              <a:rPr lang="zh-CN" altLang="en-US" dirty="0">
                <a:latin typeface="华文楷体" panose="02010600040101010101" pitchFamily="2" charset="-122"/>
                <a:ea typeface="华文楷体" panose="02010600040101010101" pitchFamily="2" charset="-122"/>
              </a:rPr>
              <a:t>，</a:t>
            </a:r>
            <a:r>
              <a:rPr lang="zh-CN" altLang="zh-CN" b="1" dirty="0">
                <a:solidFill>
                  <a:srgbClr val="FF0000"/>
                </a:solidFill>
                <a:latin typeface="华文楷体" panose="02010600040101010101" pitchFamily="2" charset="-122"/>
                <a:ea typeface="华文楷体" panose="02010600040101010101" pitchFamily="2" charset="-122"/>
              </a:rPr>
              <a:t>您</a:t>
            </a:r>
            <a:r>
              <a:rPr lang="zh-CN" altLang="zh-CN" dirty="0">
                <a:latin typeface="华文楷体" panose="02010600040101010101" pitchFamily="2" charset="-122"/>
                <a:ea typeface="华文楷体" panose="02010600040101010101" pitchFamily="2" charset="-122"/>
              </a:rPr>
              <a:t>不再恐慌了不再是个人质了</a:t>
            </a:r>
            <a:r>
              <a:rPr lang="zh-CN" altLang="en-US" dirty="0">
                <a:latin typeface="华文楷体" panose="02010600040101010101" pitchFamily="2" charset="-122"/>
                <a:ea typeface="华文楷体" panose="02010600040101010101" pitchFamily="2" charset="-122"/>
              </a:rPr>
              <a:t>，</a:t>
            </a:r>
            <a:r>
              <a:rPr lang="zh-CN" altLang="zh-CN" b="1" dirty="0">
                <a:solidFill>
                  <a:srgbClr val="FF0000"/>
                </a:solidFill>
                <a:latin typeface="华文楷体" panose="02010600040101010101" pitchFamily="2" charset="-122"/>
                <a:ea typeface="华文楷体" panose="02010600040101010101" pitchFamily="2" charset="-122"/>
              </a:rPr>
              <a:t>您</a:t>
            </a:r>
            <a:r>
              <a:rPr lang="zh-CN" altLang="zh-CN" dirty="0">
                <a:latin typeface="华文楷体" panose="02010600040101010101" pitchFamily="2" charset="-122"/>
                <a:ea typeface="华文楷体" panose="02010600040101010101" pitchFamily="2" charset="-122"/>
              </a:rPr>
              <a:t>自由了。算了吧你</a:t>
            </a:r>
            <a:r>
              <a:rPr lang="zh-CN" altLang="en-US"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我怎么可能自由呢</a:t>
            </a:r>
            <a:r>
              <a:rPr lang="zh-CN" altLang="en-US"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别忘了人真正的名字是</a:t>
            </a:r>
            <a:r>
              <a:rPr lang="zh-CN" altLang="en-US"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欲望。所以</a:t>
            </a:r>
            <a:r>
              <a:rPr lang="zh-CN" altLang="zh-CN" b="1" dirty="0">
                <a:solidFill>
                  <a:srgbClr val="FF0000"/>
                </a:solidFill>
                <a:latin typeface="华文楷体" panose="02010600040101010101" pitchFamily="2" charset="-122"/>
                <a:ea typeface="华文楷体" panose="02010600040101010101" pitchFamily="2" charset="-122"/>
              </a:rPr>
              <a:t>您</a:t>
            </a:r>
            <a:r>
              <a:rPr lang="zh-CN" altLang="zh-CN" dirty="0">
                <a:latin typeface="华文楷体" panose="02010600040101010101" pitchFamily="2" charset="-122"/>
                <a:ea typeface="华文楷体" panose="02010600040101010101" pitchFamily="2" charset="-122"/>
              </a:rPr>
              <a:t>得知道，消灭恐慌的最好办法就是消灭欲望</a:t>
            </a:r>
            <a:r>
              <a:rPr lang="zh-CN" altLang="en-US" dirty="0">
                <a:latin typeface="华文楷体" panose="02010600040101010101" pitchFamily="2" charset="-122"/>
                <a:ea typeface="华文楷体" panose="02010600040101010101" pitchFamily="2" charset="-122"/>
              </a:rPr>
              <a:t>。</a:t>
            </a:r>
            <a:endParaRPr lang="zh-CN" altLang="zh-CN" dirty="0">
              <a:latin typeface="华文楷体" panose="02010600040101010101" pitchFamily="2" charset="-122"/>
              <a:ea typeface="华文楷体" panose="02010600040101010101" pitchFamily="2" charset="-122"/>
            </a:endParaRPr>
          </a:p>
          <a:p>
            <a:pPr>
              <a:lnSpc>
                <a:spcPct val="130000"/>
              </a:lnSpc>
            </a:pPr>
            <a:endParaRPr lang="zh-CN" altLang="en-US" dirty="0"/>
          </a:p>
        </p:txBody>
      </p:sp>
    </p:spTree>
    <p:extLst>
      <p:ext uri="{BB962C8B-B14F-4D97-AF65-F5344CB8AC3E}">
        <p14:creationId xmlns:p14="http://schemas.microsoft.com/office/powerpoint/2010/main" xmlns="" val="7770951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91EF4E7F-AD5B-4A43-853A-05F51D4B4A72}"/>
              </a:ext>
            </a:extLst>
          </p:cNvPr>
          <p:cNvSpPr>
            <a:spLocks noGrp="1"/>
          </p:cNvSpPr>
          <p:nvPr>
            <p:ph idx="1"/>
          </p:nvPr>
        </p:nvSpPr>
        <p:spPr>
          <a:xfrm>
            <a:off x="684515" y="667820"/>
            <a:ext cx="10822969" cy="5784351"/>
          </a:xfrm>
        </p:spPr>
        <p:txBody>
          <a:bodyPr/>
          <a:lstStyle/>
          <a:p>
            <a:pPr>
              <a:lnSpc>
                <a:spcPct val="150000"/>
              </a:lnSpc>
            </a:pPr>
            <a:r>
              <a:rPr lang="zh-CN" altLang="en-US" dirty="0">
                <a:latin typeface="宋体" panose="02010600030101010101" pitchFamily="2" charset="-122"/>
                <a:ea typeface="宋体" panose="02010600030101010101" pitchFamily="2" charset="-122"/>
              </a:rPr>
              <a:t>人称的变化</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另一个人称“他”的出现：</a:t>
            </a:r>
            <a:endParaRPr lang="en-US" altLang="zh-CN" dirty="0">
              <a:latin typeface="宋体" panose="02010600030101010101" pitchFamily="2" charset="-122"/>
              <a:ea typeface="宋体" panose="02010600030101010101" pitchFamily="2" charset="-122"/>
            </a:endParaRPr>
          </a:p>
          <a:p>
            <a:pPr>
              <a:lnSpc>
                <a:spcPct val="150000"/>
              </a:lnSpc>
            </a:pPr>
            <a:r>
              <a:rPr lang="zh-CN" altLang="zh-CN" dirty="0">
                <a:latin typeface="华文楷体" panose="02010600040101010101" pitchFamily="2" charset="-122"/>
                <a:ea typeface="华文楷体" panose="02010600040101010101" pitchFamily="2" charset="-122"/>
              </a:rPr>
              <a:t>在那段日子里——那是好几年前的一段日子，</a:t>
            </a:r>
            <a:r>
              <a:rPr lang="zh-CN" altLang="zh-CN" b="1" dirty="0">
                <a:solidFill>
                  <a:srgbClr val="FF0000"/>
                </a:solidFill>
                <a:latin typeface="华文楷体" panose="02010600040101010101" pitchFamily="2" charset="-122"/>
                <a:ea typeface="华文楷体" panose="02010600040101010101" pitchFamily="2" charset="-122"/>
              </a:rPr>
              <a:t>我</a:t>
            </a:r>
            <a:r>
              <a:rPr lang="zh-CN" altLang="zh-CN" dirty="0">
                <a:latin typeface="华文楷体" panose="02010600040101010101" pitchFamily="2" charset="-122"/>
                <a:ea typeface="华文楷体" panose="02010600040101010101" pitchFamily="2" charset="-122"/>
              </a:rPr>
              <a:t>想我一定使母亲作过了最坏的准备了，但她从来没有对我说过：“你为我想想。”事实上我也真的没为她想过。那时</a:t>
            </a:r>
            <a:r>
              <a:rPr lang="zh-CN" altLang="zh-CN" b="1" dirty="0">
                <a:solidFill>
                  <a:srgbClr val="FF0000"/>
                </a:solidFill>
                <a:latin typeface="华文楷体" panose="02010600040101010101" pitchFamily="2" charset="-122"/>
                <a:ea typeface="华文楷体" panose="02010600040101010101" pitchFamily="2" charset="-122"/>
              </a:rPr>
              <a:t>她的儿子</a:t>
            </a:r>
            <a:r>
              <a:rPr lang="zh-CN" altLang="zh-CN" dirty="0">
                <a:latin typeface="华文楷体" panose="02010600040101010101" pitchFamily="2" charset="-122"/>
                <a:ea typeface="华文楷体" panose="02010600040101010101" pitchFamily="2" charset="-122"/>
              </a:rPr>
              <a:t>还太年轻，还来不及为母亲想，</a:t>
            </a:r>
            <a:r>
              <a:rPr lang="zh-CN" altLang="zh-CN" b="1" dirty="0">
                <a:solidFill>
                  <a:srgbClr val="FF0000"/>
                </a:solidFill>
                <a:latin typeface="华文楷体" panose="02010600040101010101" pitchFamily="2" charset="-122"/>
                <a:ea typeface="华文楷体" panose="02010600040101010101" pitchFamily="2" charset="-122"/>
              </a:rPr>
              <a:t>他</a:t>
            </a:r>
            <a:r>
              <a:rPr lang="zh-CN" altLang="zh-CN" dirty="0">
                <a:latin typeface="华文楷体" panose="02010600040101010101" pitchFamily="2" charset="-122"/>
                <a:ea typeface="华文楷体" panose="02010600040101010101" pitchFamily="2" charset="-122"/>
              </a:rPr>
              <a:t>被命运击昏了头，一心以为</a:t>
            </a:r>
            <a:r>
              <a:rPr lang="zh-CN" altLang="zh-CN" b="1" dirty="0">
                <a:solidFill>
                  <a:srgbClr val="FF0000"/>
                </a:solidFill>
                <a:latin typeface="华文楷体" panose="02010600040101010101" pitchFamily="2" charset="-122"/>
                <a:ea typeface="华文楷体" panose="02010600040101010101" pitchFamily="2" charset="-122"/>
              </a:rPr>
              <a:t>自己</a:t>
            </a:r>
            <a:r>
              <a:rPr lang="zh-CN" altLang="zh-CN" dirty="0">
                <a:latin typeface="华文楷体" panose="02010600040101010101" pitchFamily="2" charset="-122"/>
                <a:ea typeface="华文楷体" panose="02010600040101010101" pitchFamily="2" charset="-122"/>
              </a:rPr>
              <a:t>是世上最不幸的一个……</a:t>
            </a:r>
          </a:p>
          <a:p>
            <a:pPr>
              <a:lnSpc>
                <a:spcPct val="150000"/>
              </a:lnSpc>
            </a:pPr>
            <a:r>
              <a:rPr lang="zh-CN" altLang="zh-CN" dirty="0">
                <a:latin typeface="宋体" panose="02010600030101010101" pitchFamily="2" charset="-122"/>
                <a:ea typeface="宋体" panose="02010600030101010101" pitchFamily="2" charset="-122"/>
              </a:rPr>
              <a:t>“她的儿子”、“他”</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当年任性的</a:t>
            </a:r>
            <a:r>
              <a:rPr lang="zh-CN" altLang="en-US" dirty="0">
                <a:latin typeface="宋体" panose="02010600030101010101" pitchFamily="2" charset="-122"/>
                <a:ea typeface="宋体" panose="02010600030101010101" pitchFamily="2" charset="-122"/>
              </a:rPr>
              <a:t>、给母亲出了难题的“我”，与现在的“我”拉开距离，拉开了叙事者和言说对象的距离，增强了忏悔的效果</a:t>
            </a:r>
          </a:p>
        </p:txBody>
      </p:sp>
    </p:spTree>
    <p:extLst>
      <p:ext uri="{BB962C8B-B14F-4D97-AF65-F5344CB8AC3E}">
        <p14:creationId xmlns:p14="http://schemas.microsoft.com/office/powerpoint/2010/main" xmlns="" val="22998731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0549C3E-BE8F-4A16-B5C1-FB37A9BEACB2}"/>
              </a:ext>
            </a:extLst>
          </p:cNvPr>
          <p:cNvSpPr>
            <a:spLocks noGrp="1"/>
          </p:cNvSpPr>
          <p:nvPr>
            <p:ph idx="1"/>
          </p:nvPr>
        </p:nvSpPr>
        <p:spPr>
          <a:xfrm>
            <a:off x="838200" y="513708"/>
            <a:ext cx="10515600" cy="5979559"/>
          </a:xfrm>
        </p:spPr>
        <p:txBody>
          <a:bodyPr>
            <a:normAutofit fontScale="92500"/>
          </a:bodyPr>
          <a:lstStyle/>
          <a:p>
            <a:pPr>
              <a:lnSpc>
                <a:spcPct val="150000"/>
              </a:lnSpc>
            </a:pPr>
            <a:r>
              <a:rPr lang="zh-CN" altLang="en-US" dirty="0">
                <a:latin typeface="宋体" panose="02010600030101010101" pitchFamily="2" charset="-122"/>
                <a:ea typeface="宋体" panose="02010600030101010101" pitchFamily="2" charset="-122"/>
              </a:rPr>
              <a:t>“美点”句子选析</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关注“有我”的环境描写</a:t>
            </a:r>
            <a:endParaRPr lang="en-US" altLang="zh-CN" dirty="0">
              <a:latin typeface="宋体" panose="02010600030101010101" pitchFamily="2" charset="-122"/>
              <a:ea typeface="宋体" panose="02010600030101010101" pitchFamily="2" charset="-122"/>
            </a:endParaRPr>
          </a:p>
          <a:p>
            <a:pPr marL="0" indent="0">
              <a:lnSpc>
                <a:spcPct val="150000"/>
              </a:lnSpc>
              <a:buNone/>
            </a:pPr>
            <a:r>
              <a:rPr lang="en-US" altLang="zh-CN" dirty="0">
                <a:latin typeface="华文楷体" panose="02010600040101010101" pitchFamily="2" charset="-122"/>
                <a:ea typeface="华文楷体" panose="02010600040101010101" pitchFamily="2" charset="-122"/>
              </a:rPr>
              <a:t>    </a:t>
            </a:r>
            <a:r>
              <a:rPr lang="zh-CN" altLang="zh-CN" dirty="0">
                <a:latin typeface="华文楷体" panose="02010600040101010101" pitchFamily="2" charset="-122"/>
                <a:ea typeface="华文楷体" panose="02010600040101010101" pitchFamily="2" charset="-122"/>
              </a:rPr>
              <a:t>“园墙在金晃晃的空气中斜切下一溜荫凉，我把轮椅开进去，把椅背放倒，坐着或是躺着，看书或者想事，撅一杈树枝左右拍打，驱赶那些和我一样不明白为什么要来这世上的小昆虫。”“</a:t>
            </a:r>
            <a:r>
              <a:rPr lang="zh-CN" altLang="zh-CN" dirty="0">
                <a:solidFill>
                  <a:srgbClr val="FF0000"/>
                </a:solidFill>
                <a:latin typeface="华文楷体" panose="02010600040101010101" pitchFamily="2" charset="-122"/>
                <a:ea typeface="华文楷体" panose="02010600040101010101" pitchFamily="2" charset="-122"/>
              </a:rPr>
              <a:t>蜂儿</a:t>
            </a:r>
            <a:r>
              <a:rPr lang="zh-CN" altLang="zh-CN" dirty="0">
                <a:latin typeface="华文楷体" panose="02010600040101010101" pitchFamily="2" charset="-122"/>
                <a:ea typeface="华文楷体" panose="02010600040101010101" pitchFamily="2" charset="-122"/>
              </a:rPr>
              <a:t>如一朵小雾稳稳地停在半空；</a:t>
            </a:r>
            <a:r>
              <a:rPr lang="zh-CN" altLang="zh-CN" dirty="0">
                <a:solidFill>
                  <a:srgbClr val="FF0000"/>
                </a:solidFill>
                <a:latin typeface="华文楷体" panose="02010600040101010101" pitchFamily="2" charset="-122"/>
                <a:ea typeface="华文楷体" panose="02010600040101010101" pitchFamily="2" charset="-122"/>
              </a:rPr>
              <a:t>蚂蚁</a:t>
            </a:r>
            <a:r>
              <a:rPr lang="zh-CN" altLang="zh-CN" dirty="0">
                <a:latin typeface="华文楷体" panose="02010600040101010101" pitchFamily="2" charset="-122"/>
                <a:ea typeface="华文楷体" panose="02010600040101010101" pitchFamily="2" charset="-122"/>
              </a:rPr>
              <a:t>摇头晃脑捋着触须，</a:t>
            </a:r>
            <a:r>
              <a:rPr lang="zh-CN" altLang="zh-CN" dirty="0">
                <a:solidFill>
                  <a:srgbClr val="FF0000"/>
                </a:solidFill>
                <a:latin typeface="华文楷体" panose="02010600040101010101" pitchFamily="2" charset="-122"/>
                <a:ea typeface="华文楷体" panose="02010600040101010101" pitchFamily="2" charset="-122"/>
              </a:rPr>
              <a:t>猛然间想透了什么</a:t>
            </a:r>
            <a:r>
              <a:rPr lang="zh-CN" altLang="zh-CN" dirty="0">
                <a:latin typeface="华文楷体" panose="02010600040101010101" pitchFamily="2" charset="-122"/>
                <a:ea typeface="华文楷体" panose="02010600040101010101" pitchFamily="2" charset="-122"/>
              </a:rPr>
              <a:t>，转身疾行而去；</a:t>
            </a:r>
            <a:r>
              <a:rPr lang="zh-CN" altLang="zh-CN" dirty="0">
                <a:solidFill>
                  <a:srgbClr val="FF0000"/>
                </a:solidFill>
                <a:latin typeface="华文楷体" panose="02010600040101010101" pitchFamily="2" charset="-122"/>
                <a:ea typeface="华文楷体" panose="02010600040101010101" pitchFamily="2" charset="-122"/>
              </a:rPr>
              <a:t>瓢虫</a:t>
            </a:r>
            <a:r>
              <a:rPr lang="zh-CN" altLang="zh-CN" dirty="0">
                <a:latin typeface="华文楷体" panose="02010600040101010101" pitchFamily="2" charset="-122"/>
                <a:ea typeface="华文楷体" panose="02010600040101010101" pitchFamily="2" charset="-122"/>
              </a:rPr>
              <a:t>爬得不耐烦了，累了祈祷一回便支开翅膀，</a:t>
            </a:r>
            <a:r>
              <a:rPr lang="zh-CN" altLang="zh-CN" dirty="0">
                <a:solidFill>
                  <a:srgbClr val="FF0000"/>
                </a:solidFill>
                <a:latin typeface="华文楷体" panose="02010600040101010101" pitchFamily="2" charset="-122"/>
                <a:ea typeface="华文楷体" panose="02010600040101010101" pitchFamily="2" charset="-122"/>
              </a:rPr>
              <a:t>忽悠一下升空了</a:t>
            </a:r>
            <a:r>
              <a:rPr lang="zh-CN" altLang="zh-CN" dirty="0">
                <a:latin typeface="华文楷体" panose="02010600040101010101" pitchFamily="2" charset="-122"/>
                <a:ea typeface="华文楷体" panose="02010600040101010101" pitchFamily="2" charset="-122"/>
              </a:rPr>
              <a:t>；树干上留着一只蝉蜕，寂寞如一间空屋；</a:t>
            </a:r>
            <a:r>
              <a:rPr lang="zh-CN" altLang="zh-CN" dirty="0">
                <a:solidFill>
                  <a:srgbClr val="FF0000"/>
                </a:solidFill>
                <a:latin typeface="华文楷体" panose="02010600040101010101" pitchFamily="2" charset="-122"/>
                <a:ea typeface="华文楷体" panose="02010600040101010101" pitchFamily="2" charset="-122"/>
              </a:rPr>
              <a:t>露水</a:t>
            </a:r>
            <a:r>
              <a:rPr lang="zh-CN" altLang="zh-CN" dirty="0">
                <a:latin typeface="华文楷体" panose="02010600040101010101" pitchFamily="2" charset="-122"/>
                <a:ea typeface="华文楷体" panose="02010600040101010101" pitchFamily="2" charset="-122"/>
              </a:rPr>
              <a:t>在草叶上滚动，聚集，压弯了草叶轰然坠地</a:t>
            </a:r>
            <a:r>
              <a:rPr lang="zh-CN" altLang="zh-CN" dirty="0">
                <a:solidFill>
                  <a:srgbClr val="FF0000"/>
                </a:solidFill>
                <a:latin typeface="华文楷体" panose="02010600040101010101" pitchFamily="2" charset="-122"/>
                <a:ea typeface="华文楷体" panose="02010600040101010101" pitchFamily="2" charset="-122"/>
              </a:rPr>
              <a:t>摔开万道金光</a:t>
            </a:r>
            <a:r>
              <a:rPr lang="zh-CN" altLang="zh-CN" dirty="0">
                <a:latin typeface="华文楷体" panose="02010600040101010101" pitchFamily="2" charset="-122"/>
                <a:ea typeface="华文楷体" panose="02010600040101010101" pitchFamily="2" charset="-122"/>
              </a:rPr>
              <a:t>。”“满园子都是</a:t>
            </a:r>
            <a:r>
              <a:rPr lang="zh-CN" altLang="zh-CN" dirty="0">
                <a:solidFill>
                  <a:srgbClr val="FF0000"/>
                </a:solidFill>
                <a:latin typeface="华文楷体" panose="02010600040101010101" pitchFamily="2" charset="-122"/>
                <a:ea typeface="华文楷体" panose="02010600040101010101" pitchFamily="2" charset="-122"/>
              </a:rPr>
              <a:t>草木竞相生长</a:t>
            </a:r>
            <a:r>
              <a:rPr lang="zh-CN" altLang="zh-CN" dirty="0">
                <a:latin typeface="华文楷体" panose="02010600040101010101" pitchFamily="2" charset="-122"/>
                <a:ea typeface="华文楷体" panose="02010600040101010101" pitchFamily="2" charset="-122"/>
              </a:rPr>
              <a:t>弄出的响动，窸窸窣窣片刻不息。”这都是真实的记录，园子荒芜但并不衰败。</a:t>
            </a:r>
          </a:p>
          <a:p>
            <a:pPr>
              <a:lnSpc>
                <a:spcPct val="150000"/>
              </a:lnSpc>
            </a:pPr>
            <a:endParaRPr lang="zh-CN" altLang="en-US" dirty="0"/>
          </a:p>
        </p:txBody>
      </p:sp>
    </p:spTree>
    <p:extLst>
      <p:ext uri="{BB962C8B-B14F-4D97-AF65-F5344CB8AC3E}">
        <p14:creationId xmlns:p14="http://schemas.microsoft.com/office/powerpoint/2010/main" xmlns="" val="3804717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A63BAA14-C55E-49D2-B462-678984FA6247}"/>
              </a:ext>
            </a:extLst>
          </p:cNvPr>
          <p:cNvSpPr>
            <a:spLocks noGrp="1"/>
          </p:cNvSpPr>
          <p:nvPr>
            <p:ph idx="1"/>
          </p:nvPr>
        </p:nvSpPr>
        <p:spPr>
          <a:xfrm>
            <a:off x="838200" y="184935"/>
            <a:ext cx="10515600" cy="6770670"/>
          </a:xfrm>
        </p:spPr>
        <p:txBody>
          <a:bodyPr>
            <a:normAutofit lnSpcReduction="10000"/>
          </a:bodyPr>
          <a:lstStyle/>
          <a:p>
            <a:r>
              <a:rPr lang="zh-CN" altLang="en-US" b="1" dirty="0">
                <a:latin typeface="宋体" panose="02010600030101010101" pitchFamily="2" charset="-122"/>
                <a:ea typeface="宋体" panose="02010600030101010101" pitchFamily="2" charset="-122"/>
              </a:rPr>
              <a:t>子任务（</a:t>
            </a:r>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）在第二节，许多句子用到了词语的反复，试着找出这样的句子，并说说你从这样的反复中读到了什么？</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“反复”的手法之于本节文字的表达效果</a:t>
            </a:r>
            <a:endParaRPr lang="en-US" altLang="zh-CN" b="1" dirty="0">
              <a:latin typeface="宋体" panose="02010600030101010101" pitchFamily="2" charset="-122"/>
              <a:ea typeface="宋体" panose="02010600030101010101" pitchFamily="2" charset="-122"/>
            </a:endParaRPr>
          </a:p>
          <a:p>
            <a:pPr marL="0" indent="0">
              <a:lnSpc>
                <a:spcPct val="130000"/>
              </a:lnSpc>
              <a:buNone/>
            </a:pPr>
            <a:r>
              <a:rPr lang="zh-CN" altLang="en-US" dirty="0">
                <a:latin typeface="华文楷体" panose="02010600040101010101" pitchFamily="2" charset="-122"/>
                <a:ea typeface="华文楷体" panose="02010600040101010101" pitchFamily="2" charset="-122"/>
              </a:rPr>
              <a:t>①</a:t>
            </a:r>
            <a:r>
              <a:rPr lang="zh-CN" altLang="zh-CN" dirty="0">
                <a:latin typeface="华文楷体" panose="02010600040101010101" pitchFamily="2" charset="-122"/>
                <a:ea typeface="华文楷体" panose="02010600040101010101" pitchFamily="2" charset="-122"/>
              </a:rPr>
              <a:t>许多年以后</a:t>
            </a:r>
            <a:r>
              <a:rPr lang="zh-CN" altLang="zh-CN" b="1" dirty="0">
                <a:solidFill>
                  <a:srgbClr val="FF0000"/>
                </a:solidFill>
                <a:latin typeface="华文楷体" panose="02010600040101010101" pitchFamily="2" charset="-122"/>
                <a:ea typeface="华文楷体" panose="02010600040101010101" pitchFamily="2" charset="-122"/>
              </a:rPr>
              <a:t>我才渐渐听出</a:t>
            </a:r>
            <a:r>
              <a:rPr lang="zh-CN" altLang="zh-CN" dirty="0">
                <a:latin typeface="华文楷体" panose="02010600040101010101" pitchFamily="2" charset="-122"/>
                <a:ea typeface="华文楷体" panose="02010600040101010101" pitchFamily="2" charset="-122"/>
              </a:rPr>
              <a:t>，母亲这话实际上是自我安慰，是暗自的祷告，是给我的提示，是恳求与嘱咐。只是在她猝然去世之后，</a:t>
            </a:r>
            <a:r>
              <a:rPr lang="zh-CN" altLang="zh-CN" b="1" dirty="0">
                <a:solidFill>
                  <a:srgbClr val="FF0000"/>
                </a:solidFill>
                <a:latin typeface="华文楷体" panose="02010600040101010101" pitchFamily="2" charset="-122"/>
                <a:ea typeface="华文楷体" panose="02010600040101010101" pitchFamily="2" charset="-122"/>
              </a:rPr>
              <a:t>我才有余暇设想</a:t>
            </a:r>
            <a:r>
              <a:rPr lang="zh-CN" altLang="zh-CN" dirty="0">
                <a:latin typeface="华文楷体" panose="02010600040101010101" pitchFamily="2" charset="-122"/>
                <a:ea typeface="华文楷体" panose="02010600040101010101" pitchFamily="2" charset="-122"/>
              </a:rPr>
              <a:t>，当我不在家里的那些漫长的时间，她是怎样心神不定坐卧难宁，兼着痛苦与惊恐与一个母亲最低限度的祈求。</a:t>
            </a:r>
          </a:p>
          <a:p>
            <a:pPr marL="0" indent="0">
              <a:lnSpc>
                <a:spcPct val="130000"/>
              </a:lnSpc>
              <a:buNone/>
            </a:pPr>
            <a:r>
              <a:rPr lang="zh-CN" altLang="en-US" dirty="0">
                <a:latin typeface="华文楷体" panose="02010600040101010101" pitchFamily="2" charset="-122"/>
                <a:ea typeface="华文楷体" panose="02010600040101010101" pitchFamily="2" charset="-122"/>
              </a:rPr>
              <a:t>②</a:t>
            </a:r>
            <a:r>
              <a:rPr lang="zh-CN" altLang="zh-CN" dirty="0">
                <a:latin typeface="华文楷体" panose="02010600040101010101" pitchFamily="2" charset="-122"/>
                <a:ea typeface="华文楷体" panose="02010600040101010101" pitchFamily="2" charset="-122"/>
              </a:rPr>
              <a:t>摇着轮椅在园中慢慢走，</a:t>
            </a:r>
            <a:r>
              <a:rPr lang="zh-CN" altLang="zh-CN" b="1" dirty="0">
                <a:solidFill>
                  <a:srgbClr val="FF0000"/>
                </a:solidFill>
                <a:latin typeface="华文楷体" panose="02010600040101010101" pitchFamily="2" charset="-122"/>
                <a:ea typeface="华文楷体" panose="02010600040101010101" pitchFamily="2" charset="-122"/>
              </a:rPr>
              <a:t>又是</a:t>
            </a:r>
            <a:r>
              <a:rPr lang="zh-CN" altLang="zh-CN" dirty="0">
                <a:latin typeface="华文楷体" panose="02010600040101010101" pitchFamily="2" charset="-122"/>
                <a:ea typeface="华文楷体" panose="02010600040101010101" pitchFamily="2" charset="-122"/>
              </a:rPr>
              <a:t>雾罩的清晨，</a:t>
            </a:r>
            <a:r>
              <a:rPr lang="zh-CN" altLang="zh-CN" b="1" dirty="0">
                <a:solidFill>
                  <a:srgbClr val="FF0000"/>
                </a:solidFill>
                <a:latin typeface="华文楷体" panose="02010600040101010101" pitchFamily="2" charset="-122"/>
                <a:ea typeface="华文楷体" panose="02010600040101010101" pitchFamily="2" charset="-122"/>
              </a:rPr>
              <a:t>又是</a:t>
            </a:r>
            <a:r>
              <a:rPr lang="zh-CN" altLang="zh-CN" dirty="0">
                <a:latin typeface="华文楷体" panose="02010600040101010101" pitchFamily="2" charset="-122"/>
                <a:ea typeface="华文楷体" panose="02010600040101010101" pitchFamily="2" charset="-122"/>
              </a:rPr>
              <a:t>骄阳高悬的白昼，我只想着一件事：</a:t>
            </a:r>
            <a:r>
              <a:rPr lang="zh-CN" altLang="zh-CN" b="1" dirty="0">
                <a:solidFill>
                  <a:srgbClr val="FF0000"/>
                </a:solidFill>
                <a:latin typeface="华文楷体" panose="02010600040101010101" pitchFamily="2" charset="-122"/>
                <a:ea typeface="华文楷体" panose="02010600040101010101" pitchFamily="2" charset="-122"/>
              </a:rPr>
              <a:t>母亲已经不在了</a:t>
            </a:r>
            <a:r>
              <a:rPr lang="zh-CN" altLang="zh-CN" dirty="0">
                <a:latin typeface="华文楷体" panose="02010600040101010101" pitchFamily="2" charset="-122"/>
                <a:ea typeface="华文楷体" panose="02010600040101010101" pitchFamily="2" charset="-122"/>
              </a:rPr>
              <a:t>。在老柏树旁停下，在草地上在颓墙边停下，</a:t>
            </a:r>
            <a:r>
              <a:rPr lang="zh-CN" altLang="zh-CN" b="1" dirty="0">
                <a:solidFill>
                  <a:srgbClr val="FF0000"/>
                </a:solidFill>
                <a:latin typeface="华文楷体" panose="02010600040101010101" pitchFamily="2" charset="-122"/>
                <a:ea typeface="华文楷体" panose="02010600040101010101" pitchFamily="2" charset="-122"/>
              </a:rPr>
              <a:t>又是</a:t>
            </a:r>
            <a:r>
              <a:rPr lang="zh-CN" altLang="zh-CN" dirty="0">
                <a:latin typeface="华文楷体" panose="02010600040101010101" pitchFamily="2" charset="-122"/>
                <a:ea typeface="华文楷体" panose="02010600040101010101" pitchFamily="2" charset="-122"/>
              </a:rPr>
              <a:t>处处虫鸣的午后，</a:t>
            </a:r>
            <a:r>
              <a:rPr lang="zh-CN" altLang="zh-CN" b="1" dirty="0">
                <a:solidFill>
                  <a:srgbClr val="FF0000"/>
                </a:solidFill>
                <a:latin typeface="华文楷体" panose="02010600040101010101" pitchFamily="2" charset="-122"/>
                <a:ea typeface="华文楷体" panose="02010600040101010101" pitchFamily="2" charset="-122"/>
              </a:rPr>
              <a:t>又是</a:t>
            </a:r>
            <a:r>
              <a:rPr lang="zh-CN" altLang="zh-CN" dirty="0">
                <a:latin typeface="华文楷体" panose="02010600040101010101" pitchFamily="2" charset="-122"/>
                <a:ea typeface="华文楷体" panose="02010600040101010101" pitchFamily="2" charset="-122"/>
              </a:rPr>
              <a:t>鸟儿归巢的傍晚，我心里只默念着一句话：可是</a:t>
            </a:r>
            <a:r>
              <a:rPr lang="zh-CN" altLang="zh-CN" b="1" dirty="0">
                <a:solidFill>
                  <a:srgbClr val="FF0000"/>
                </a:solidFill>
                <a:latin typeface="华文楷体" panose="02010600040101010101" pitchFamily="2" charset="-122"/>
                <a:ea typeface="华文楷体" panose="02010600040101010101" pitchFamily="2" charset="-122"/>
              </a:rPr>
              <a:t>母亲已经不在了</a:t>
            </a:r>
            <a:r>
              <a:rPr lang="zh-CN" altLang="zh-CN" dirty="0">
                <a:latin typeface="华文楷体" panose="02010600040101010101" pitchFamily="2" charset="-122"/>
                <a:ea typeface="华文楷体" panose="02010600040101010101" pitchFamily="2" charset="-122"/>
              </a:rPr>
              <a:t>。</a:t>
            </a:r>
          </a:p>
          <a:p>
            <a:pPr marL="0" indent="0">
              <a:lnSpc>
                <a:spcPct val="130000"/>
              </a:lnSpc>
              <a:buNone/>
            </a:pPr>
            <a:r>
              <a:rPr lang="zh-CN" altLang="en-US" dirty="0">
                <a:latin typeface="华文楷体" panose="02010600040101010101" pitchFamily="2" charset="-122"/>
                <a:ea typeface="华文楷体" panose="02010600040101010101" pitchFamily="2" charset="-122"/>
              </a:rPr>
              <a:t>③</a:t>
            </a:r>
            <a:r>
              <a:rPr lang="zh-CN" altLang="zh-CN" b="1" dirty="0">
                <a:solidFill>
                  <a:srgbClr val="FF0000"/>
                </a:solidFill>
                <a:latin typeface="华文楷体" panose="02010600040101010101" pitchFamily="2" charset="-122"/>
                <a:ea typeface="华文楷体" panose="02010600040101010101" pitchFamily="2" charset="-122"/>
              </a:rPr>
              <a:t>年年月月我</a:t>
            </a:r>
            <a:r>
              <a:rPr lang="zh-CN" altLang="zh-CN" dirty="0">
                <a:latin typeface="华文楷体" panose="02010600040101010101" pitchFamily="2" charset="-122"/>
                <a:ea typeface="华文楷体" panose="02010600040101010101" pitchFamily="2" charset="-122"/>
              </a:rPr>
              <a:t>都到这园子里来，</a:t>
            </a:r>
            <a:r>
              <a:rPr lang="zh-CN" altLang="zh-CN" b="1" dirty="0">
                <a:solidFill>
                  <a:srgbClr val="FF0000"/>
                </a:solidFill>
                <a:latin typeface="华文楷体" panose="02010600040101010101" pitchFamily="2" charset="-122"/>
                <a:ea typeface="华文楷体" panose="02010600040101010101" pitchFamily="2" charset="-122"/>
              </a:rPr>
              <a:t>年年月月我</a:t>
            </a:r>
            <a:r>
              <a:rPr lang="zh-CN" altLang="zh-CN" dirty="0">
                <a:latin typeface="华文楷体" panose="02010600040101010101" pitchFamily="2" charset="-122"/>
                <a:ea typeface="华文楷体" panose="02010600040101010101" pitchFamily="2" charset="-122"/>
              </a:rPr>
              <a:t>都要想，母亲盼望我找到的那条路到底是什么。</a:t>
            </a:r>
          </a:p>
          <a:p>
            <a:endParaRPr lang="zh-CN" altLang="en-US" dirty="0"/>
          </a:p>
        </p:txBody>
      </p:sp>
    </p:spTree>
    <p:extLst>
      <p:ext uri="{BB962C8B-B14F-4D97-AF65-F5344CB8AC3E}">
        <p14:creationId xmlns:p14="http://schemas.microsoft.com/office/powerpoint/2010/main" xmlns="" val="27275773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C1CDC4B-3790-4B5B-88B4-93DC55E8C2F0}"/>
              </a:ext>
            </a:extLst>
          </p:cNvPr>
          <p:cNvSpPr>
            <a:spLocks noGrp="1"/>
          </p:cNvSpPr>
          <p:nvPr>
            <p:ph idx="1"/>
          </p:nvPr>
        </p:nvSpPr>
        <p:spPr>
          <a:xfrm>
            <a:off x="838200" y="503433"/>
            <a:ext cx="10515600" cy="6082302"/>
          </a:xfrm>
        </p:spPr>
        <p:txBody>
          <a:bodyPr>
            <a:normAutofit lnSpcReduction="10000"/>
          </a:bodyPr>
          <a:lstStyle/>
          <a:p>
            <a:pPr marL="0" indent="0">
              <a:lnSpc>
                <a:spcPct val="130000"/>
              </a:lnSpc>
              <a:buNone/>
            </a:pPr>
            <a:r>
              <a:rPr lang="zh-CN" altLang="en-US" dirty="0">
                <a:latin typeface="华文楷体" panose="02010600040101010101" pitchFamily="2" charset="-122"/>
                <a:ea typeface="华文楷体" panose="02010600040101010101" pitchFamily="2" charset="-122"/>
              </a:rPr>
              <a:t>④</a:t>
            </a:r>
            <a:r>
              <a:rPr lang="zh-CN" altLang="zh-CN" dirty="0">
                <a:latin typeface="华文楷体" panose="02010600040101010101" pitchFamily="2" charset="-122"/>
                <a:ea typeface="华文楷体" panose="02010600040101010101" pitchFamily="2" charset="-122"/>
              </a:rPr>
              <a:t>她一个人在园子里走，</a:t>
            </a:r>
            <a:r>
              <a:rPr lang="zh-CN" altLang="zh-CN" b="1" dirty="0">
                <a:solidFill>
                  <a:srgbClr val="FF0000"/>
                </a:solidFill>
                <a:latin typeface="华文楷体" panose="02010600040101010101" pitchFamily="2" charset="-122"/>
                <a:ea typeface="华文楷体" panose="02010600040101010101" pitchFamily="2" charset="-122"/>
              </a:rPr>
              <a:t>走过我</a:t>
            </a:r>
            <a:r>
              <a:rPr lang="zh-CN" altLang="zh-CN" dirty="0">
                <a:latin typeface="华文楷体" panose="02010600040101010101" pitchFamily="2" charset="-122"/>
                <a:ea typeface="华文楷体" panose="02010600040101010101" pitchFamily="2" charset="-122"/>
              </a:rPr>
              <a:t>的身旁，</a:t>
            </a:r>
            <a:r>
              <a:rPr lang="zh-CN" altLang="zh-CN" b="1" dirty="0">
                <a:solidFill>
                  <a:srgbClr val="FF0000"/>
                </a:solidFill>
                <a:latin typeface="华文楷体" panose="02010600040101010101" pitchFamily="2" charset="-122"/>
                <a:ea typeface="华文楷体" panose="02010600040101010101" pitchFamily="2" charset="-122"/>
              </a:rPr>
              <a:t>走过我</a:t>
            </a:r>
            <a:r>
              <a:rPr lang="zh-CN" altLang="zh-CN" dirty="0">
                <a:latin typeface="华文楷体" panose="02010600040101010101" pitchFamily="2" charset="-122"/>
                <a:ea typeface="华文楷体" panose="02010600040101010101" pitchFamily="2" charset="-122"/>
              </a:rPr>
              <a:t>经常呆的一些地方，步履茫然又急迫。</a:t>
            </a:r>
            <a:r>
              <a:rPr lang="zh-CN" altLang="zh-CN" b="1" dirty="0">
                <a:solidFill>
                  <a:srgbClr val="FF0000"/>
                </a:solidFill>
                <a:latin typeface="华文楷体" panose="02010600040101010101" pitchFamily="2" charset="-122"/>
                <a:ea typeface="华文楷体" panose="02010600040101010101" pitchFamily="2" charset="-122"/>
              </a:rPr>
              <a:t>我不知道</a:t>
            </a:r>
            <a:r>
              <a:rPr lang="zh-CN" altLang="zh-CN" dirty="0">
                <a:latin typeface="华文楷体" panose="02010600040101010101" pitchFamily="2" charset="-122"/>
                <a:ea typeface="华文楷体" panose="02010600040101010101" pitchFamily="2" charset="-122"/>
              </a:rPr>
              <a:t>她已经找了多久还要找多久，</a:t>
            </a:r>
            <a:r>
              <a:rPr lang="zh-CN" altLang="zh-CN" b="1" dirty="0">
                <a:solidFill>
                  <a:srgbClr val="FF0000"/>
                </a:solidFill>
                <a:latin typeface="华文楷体" panose="02010600040101010101" pitchFamily="2" charset="-122"/>
                <a:ea typeface="华文楷体" panose="02010600040101010101" pitchFamily="2" charset="-122"/>
              </a:rPr>
              <a:t>我不知道</a:t>
            </a:r>
            <a:r>
              <a:rPr lang="zh-CN" altLang="zh-CN" dirty="0">
                <a:latin typeface="华文楷体" panose="02010600040101010101" pitchFamily="2" charset="-122"/>
                <a:ea typeface="华文楷体" panose="02010600040101010101" pitchFamily="2" charset="-122"/>
              </a:rPr>
              <a:t>为什么我决意不喊她。</a:t>
            </a:r>
          </a:p>
          <a:p>
            <a:pPr marL="0" indent="0">
              <a:lnSpc>
                <a:spcPct val="130000"/>
              </a:lnSpc>
              <a:buNone/>
            </a:pPr>
            <a:r>
              <a:rPr lang="zh-CN" altLang="en-US" dirty="0">
                <a:latin typeface="华文楷体" panose="02010600040101010101" pitchFamily="2" charset="-122"/>
                <a:ea typeface="华文楷体" panose="02010600040101010101" pitchFamily="2" charset="-122"/>
              </a:rPr>
              <a:t>⑤</a:t>
            </a:r>
            <a:r>
              <a:rPr lang="zh-CN" altLang="zh-CN" b="1" dirty="0">
                <a:solidFill>
                  <a:srgbClr val="FF0000"/>
                </a:solidFill>
                <a:latin typeface="华文楷体" panose="02010600040101010101" pitchFamily="2" charset="-122"/>
                <a:ea typeface="华文楷体" panose="02010600040101010101" pitchFamily="2" charset="-122"/>
              </a:rPr>
              <a:t>她知道</a:t>
            </a:r>
            <a:r>
              <a:rPr lang="zh-CN" altLang="zh-CN" dirty="0">
                <a:latin typeface="华文楷体" panose="02010600040101010101" pitchFamily="2" charset="-122"/>
                <a:ea typeface="华文楷体" panose="02010600040101010101" pitchFamily="2" charset="-122"/>
              </a:rPr>
              <a:t>我心里的苦闷，</a:t>
            </a:r>
            <a:r>
              <a:rPr lang="zh-CN" altLang="zh-CN" b="1" dirty="0">
                <a:solidFill>
                  <a:srgbClr val="FF0000"/>
                </a:solidFill>
                <a:latin typeface="华文楷体" panose="02010600040101010101" pitchFamily="2" charset="-122"/>
                <a:ea typeface="华文楷体" panose="02010600040101010101" pitchFamily="2" charset="-122"/>
              </a:rPr>
              <a:t>知道</a:t>
            </a:r>
            <a:r>
              <a:rPr lang="zh-CN" altLang="zh-CN" dirty="0">
                <a:latin typeface="华文楷体" panose="02010600040101010101" pitchFamily="2" charset="-122"/>
                <a:ea typeface="华文楷体" panose="02010600040101010101" pitchFamily="2" charset="-122"/>
              </a:rPr>
              <a:t>不该阻止我出去走走，</a:t>
            </a:r>
            <a:r>
              <a:rPr lang="zh-CN" altLang="zh-CN" b="1" dirty="0">
                <a:solidFill>
                  <a:srgbClr val="FF0000"/>
                </a:solidFill>
                <a:latin typeface="华文楷体" panose="02010600040101010101" pitchFamily="2" charset="-122"/>
                <a:ea typeface="华文楷体" panose="02010600040101010101" pitchFamily="2" charset="-122"/>
              </a:rPr>
              <a:t>知道</a:t>
            </a:r>
            <a:r>
              <a:rPr lang="zh-CN" altLang="zh-CN" dirty="0">
                <a:latin typeface="华文楷体" panose="02010600040101010101" pitchFamily="2" charset="-122"/>
                <a:ea typeface="华文楷体" panose="02010600040101010101" pitchFamily="2" charset="-122"/>
              </a:rPr>
              <a:t>我要是老呆在家里结果会更糟，但她又担心我一个人在那荒僻的园子里整天都想些什么。我那时脾气坏到极点，经常是发了疯一样地离开家，从那园子里回来又中了魔似的什么话都不说。</a:t>
            </a:r>
            <a:r>
              <a:rPr lang="zh-CN" altLang="zh-CN" b="1" dirty="0">
                <a:solidFill>
                  <a:srgbClr val="FF0000"/>
                </a:solidFill>
                <a:latin typeface="华文楷体" panose="02010600040101010101" pitchFamily="2" charset="-122"/>
                <a:ea typeface="华文楷体" panose="02010600040101010101" pitchFamily="2" charset="-122"/>
              </a:rPr>
              <a:t>母亲知道</a:t>
            </a:r>
            <a:r>
              <a:rPr lang="zh-CN" altLang="zh-CN" dirty="0">
                <a:latin typeface="华文楷体" panose="02010600040101010101" pitchFamily="2" charset="-122"/>
                <a:ea typeface="华文楷体" panose="02010600040101010101" pitchFamily="2" charset="-122"/>
              </a:rPr>
              <a:t>有些事不宜问，便犹犹豫豫地想问而终于不敢问，因为她自己心里也没有答案。她料想我不会愿意她跟我一同去，所以她从未这样要求过，</a:t>
            </a:r>
            <a:r>
              <a:rPr lang="zh-CN" altLang="zh-CN" b="1" dirty="0">
                <a:solidFill>
                  <a:srgbClr val="FF0000"/>
                </a:solidFill>
                <a:latin typeface="华文楷体" panose="02010600040101010101" pitchFamily="2" charset="-122"/>
                <a:ea typeface="华文楷体" panose="02010600040101010101" pitchFamily="2" charset="-122"/>
              </a:rPr>
              <a:t>她知道</a:t>
            </a:r>
            <a:r>
              <a:rPr lang="zh-CN" altLang="zh-CN" dirty="0">
                <a:latin typeface="华文楷体" panose="02010600040101010101" pitchFamily="2" charset="-122"/>
                <a:ea typeface="华文楷体" panose="02010600040101010101" pitchFamily="2" charset="-122"/>
              </a:rPr>
              <a:t>得给我一点独处的时间，得有这样一段过程。她只是</a:t>
            </a:r>
            <a:r>
              <a:rPr lang="zh-CN" altLang="zh-CN" b="1" dirty="0">
                <a:solidFill>
                  <a:srgbClr val="FF0000"/>
                </a:solidFill>
                <a:latin typeface="华文楷体" panose="02010600040101010101" pitchFamily="2" charset="-122"/>
                <a:ea typeface="华文楷体" panose="02010600040101010101" pitchFamily="2" charset="-122"/>
              </a:rPr>
              <a:t>不知道</a:t>
            </a:r>
            <a:r>
              <a:rPr lang="zh-CN" altLang="zh-CN" dirty="0">
                <a:latin typeface="华文楷体" panose="02010600040101010101" pitchFamily="2" charset="-122"/>
                <a:ea typeface="华文楷体" panose="02010600040101010101" pitchFamily="2" charset="-122"/>
              </a:rPr>
              <a:t>这过程得要多久，和这过程的尽头究竟是什么。</a:t>
            </a:r>
          </a:p>
          <a:p>
            <a:pPr>
              <a:lnSpc>
                <a:spcPct val="100000"/>
              </a:lnSpc>
            </a:pP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21734784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20B5211-9D57-4205-B79E-45D1CD380F5D}"/>
              </a:ext>
            </a:extLst>
          </p:cNvPr>
          <p:cNvSpPr>
            <a:spLocks noGrp="1"/>
          </p:cNvSpPr>
          <p:nvPr>
            <p:ph idx="1"/>
          </p:nvPr>
        </p:nvSpPr>
        <p:spPr>
          <a:xfrm>
            <a:off x="838200" y="729464"/>
            <a:ext cx="10515600" cy="5231741"/>
          </a:xfrm>
        </p:spPr>
        <p:txBody>
          <a:bodyPr/>
          <a:lstStyle/>
          <a:p>
            <a:pPr marL="0" indent="0">
              <a:lnSpc>
                <a:spcPct val="150000"/>
              </a:lnSpc>
              <a:buNone/>
            </a:pPr>
            <a:r>
              <a:rPr lang="en-US" altLang="zh-CN" dirty="0">
                <a:latin typeface="宋体" panose="02010600030101010101" pitchFamily="2" charset="-122"/>
                <a:ea typeface="宋体" panose="02010600030101010101" pitchFamily="2" charset="-122"/>
              </a:rPr>
              <a:t> </a:t>
            </a:r>
            <a:r>
              <a:rPr lang="zh-CN" altLang="zh-CN" b="1" dirty="0">
                <a:latin typeface="宋体" panose="02010600030101010101" pitchFamily="2" charset="-122"/>
                <a:ea typeface="宋体" panose="02010600030101010101" pitchFamily="2" charset="-122"/>
              </a:rPr>
              <a:t>任务三：拓展读写</a:t>
            </a:r>
          </a:p>
          <a:p>
            <a:pPr>
              <a:lnSpc>
                <a:spcPct val="150000"/>
              </a:lnSpc>
            </a:pPr>
            <a:r>
              <a:rPr lang="zh-CN" altLang="zh-CN" dirty="0">
                <a:latin typeface="宋体" panose="02010600030101010101" pitchFamily="2" charset="-122"/>
                <a:ea typeface="宋体" panose="02010600030101010101" pitchFamily="2" charset="-122"/>
              </a:rPr>
              <a:t>有人提议，在读者心中，史铁生与地坛已经血脉相连、不可分割，可以在地坛安放史铁生的塑像。如果提议成为现实，请你写一份发言稿，阐说史铁生与地坛之间相互成就，相互拯救的关系。</a:t>
            </a:r>
          </a:p>
          <a:p>
            <a:pPr>
              <a:lnSpc>
                <a:spcPct val="150000"/>
              </a:lnSpc>
            </a:pPr>
            <a:r>
              <a:rPr lang="zh-CN" altLang="en-US" dirty="0">
                <a:latin typeface="宋体" panose="02010600030101010101" pitchFamily="2" charset="-122"/>
                <a:ea typeface="宋体" panose="02010600030101010101" pitchFamily="2" charset="-122"/>
              </a:rPr>
              <a:t>用“生命与苦难”视角来审察更多文本</a:t>
            </a:r>
            <a:endParaRPr lang="en-US" altLang="zh-CN" dirty="0">
              <a:latin typeface="宋体" panose="02010600030101010101" pitchFamily="2" charset="-122"/>
              <a:ea typeface="宋体" panose="02010600030101010101" pitchFamily="2" charset="-122"/>
            </a:endParaRPr>
          </a:p>
          <a:p>
            <a:pPr>
              <a:lnSpc>
                <a:spcPct val="150000"/>
              </a:lnSpc>
            </a:pPr>
            <a:r>
              <a:rPr lang="zh-CN" altLang="en-US" dirty="0">
                <a:latin typeface="宋体" panose="02010600030101010101" pitchFamily="2" charset="-122"/>
                <a:ea typeface="宋体" panose="02010600030101010101" pitchFamily="2" charset="-122"/>
              </a:rPr>
              <a:t>请以“我与</a:t>
            </a:r>
            <a:r>
              <a:rPr lang="en-US" altLang="zh-CN" dirty="0">
                <a:latin typeface="宋体" panose="02010600030101010101" pitchFamily="2" charset="-122"/>
                <a:ea typeface="宋体" panose="02010600030101010101" pitchFamily="2" charset="-122"/>
              </a:rPr>
              <a:t>_____”</a:t>
            </a:r>
            <a:r>
              <a:rPr lang="zh-CN" altLang="en-US" dirty="0">
                <a:latin typeface="宋体" panose="02010600030101010101" pitchFamily="2" charset="-122"/>
                <a:ea typeface="宋体" panose="02010600030101010101" pitchFamily="2" charset="-122"/>
              </a:rPr>
              <a:t>为题，写一篇文章来表现自己与某处某物之间的特殊关系，并表达属于自己的思考的内容。</a:t>
            </a:r>
          </a:p>
          <a:p>
            <a:pPr>
              <a:lnSpc>
                <a:spcPct val="150000"/>
              </a:lnSpc>
            </a:pP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4977884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AFAC5E5-6E77-45F6-A6FB-F5983BFFF1D5}"/>
              </a:ext>
            </a:extLst>
          </p:cNvPr>
          <p:cNvSpPr>
            <a:spLocks noGrp="1"/>
          </p:cNvSpPr>
          <p:nvPr>
            <p:ph type="title"/>
          </p:nvPr>
        </p:nvSpPr>
        <p:spPr/>
        <p:txBody>
          <a:bodyPr/>
          <a:lstStyle/>
          <a:p>
            <a:r>
              <a:rPr lang="zh-CN" altLang="en-US" dirty="0">
                <a:latin typeface="+mn-ea"/>
                <a:ea typeface="+mn-ea"/>
              </a:rPr>
              <a:t>教学设计（三）困境与超越</a:t>
            </a:r>
            <a:r>
              <a:rPr lang="en-US" altLang="zh-CN" dirty="0">
                <a:latin typeface="+mn-ea"/>
                <a:ea typeface="+mn-ea"/>
              </a:rPr>
              <a:t>——</a:t>
            </a:r>
            <a:r>
              <a:rPr lang="zh-CN" altLang="zh-CN" dirty="0">
                <a:latin typeface="+mn-ea"/>
                <a:ea typeface="+mn-ea"/>
              </a:rPr>
              <a:t>中国文人的</a:t>
            </a:r>
            <a:r>
              <a:rPr lang="zh-CN" altLang="en-US" dirty="0">
                <a:latin typeface="+mn-ea"/>
                <a:ea typeface="+mn-ea"/>
              </a:rPr>
              <a:t>“</a:t>
            </a:r>
            <a:r>
              <a:rPr lang="zh-CN" altLang="zh-CN" dirty="0">
                <a:latin typeface="+mn-ea"/>
                <a:ea typeface="+mn-ea"/>
              </a:rPr>
              <a:t>治愈系</a:t>
            </a:r>
            <a:r>
              <a:rPr lang="zh-CN" altLang="en-US" dirty="0">
                <a:latin typeface="+mn-ea"/>
                <a:ea typeface="+mn-ea"/>
              </a:rPr>
              <a:t>”</a:t>
            </a:r>
          </a:p>
        </p:txBody>
      </p:sp>
      <p:sp>
        <p:nvSpPr>
          <p:cNvPr id="3" name="内容占位符 2">
            <a:extLst>
              <a:ext uri="{FF2B5EF4-FFF2-40B4-BE49-F238E27FC236}">
                <a16:creationId xmlns:a16="http://schemas.microsoft.com/office/drawing/2014/main" xmlns="" id="{2CA9A4C9-66AE-4F63-8493-3151CD2FDDA2}"/>
              </a:ext>
            </a:extLst>
          </p:cNvPr>
          <p:cNvSpPr>
            <a:spLocks noGrp="1"/>
          </p:cNvSpPr>
          <p:nvPr>
            <p:ph idx="1"/>
          </p:nvPr>
        </p:nvSpPr>
        <p:spPr>
          <a:xfrm>
            <a:off x="678094" y="1825624"/>
            <a:ext cx="10952252" cy="4575175"/>
          </a:xfrm>
        </p:spPr>
        <p:txBody>
          <a:bodyPr>
            <a:normAutofit lnSpcReduction="10000"/>
          </a:bodyPr>
          <a:lstStyle/>
          <a:p>
            <a:pPr>
              <a:lnSpc>
                <a:spcPct val="125000"/>
              </a:lnSpc>
            </a:pPr>
            <a:r>
              <a:rPr lang="zh-CN" altLang="zh-CN" sz="3200" dirty="0">
                <a:latin typeface="宋体" panose="02010600030101010101" pitchFamily="2" charset="-122"/>
                <a:ea typeface="宋体" panose="02010600030101010101" pitchFamily="2" charset="-122"/>
              </a:rPr>
              <a:t>专题教学：</a:t>
            </a:r>
            <a:r>
              <a:rPr lang="zh-CN" altLang="en-US" sz="3200" dirty="0">
                <a:latin typeface="宋体" panose="02010600030101010101" pitchFamily="2" charset="-122"/>
                <a:ea typeface="宋体" panose="02010600030101010101" pitchFamily="2" charset="-122"/>
              </a:rPr>
              <a:t>中国文人的“苦难与超越”（</a:t>
            </a:r>
            <a:r>
              <a:rPr lang="zh-CN" altLang="zh-CN" sz="3200" dirty="0">
                <a:latin typeface="宋体" panose="02010600030101010101" pitchFamily="2" charset="-122"/>
                <a:ea typeface="宋体" panose="02010600030101010101" pitchFamily="2" charset="-122"/>
              </a:rPr>
              <a:t>困境与自我治愈</a:t>
            </a:r>
            <a:r>
              <a:rPr lang="zh-CN" altLang="en-US" sz="3200" dirty="0">
                <a:latin typeface="宋体" panose="02010600030101010101" pitchFamily="2" charset="-122"/>
                <a:ea typeface="宋体" panose="02010600030101010101" pitchFamily="2" charset="-122"/>
              </a:rPr>
              <a:t>）</a:t>
            </a:r>
            <a:endParaRPr lang="en-US" altLang="zh-CN" sz="3200" dirty="0">
              <a:latin typeface="宋体" panose="02010600030101010101" pitchFamily="2" charset="-122"/>
              <a:ea typeface="宋体" panose="02010600030101010101" pitchFamily="2" charset="-122"/>
            </a:endParaRPr>
          </a:p>
          <a:p>
            <a:pPr>
              <a:lnSpc>
                <a:spcPct val="125000"/>
              </a:lnSpc>
            </a:pPr>
            <a:r>
              <a:rPr lang="zh-CN" altLang="en-US" sz="3200" dirty="0">
                <a:latin typeface="宋体" panose="02010600030101010101" pitchFamily="2" charset="-122"/>
                <a:ea typeface="宋体" panose="02010600030101010101" pitchFamily="2" charset="-122"/>
              </a:rPr>
              <a:t>部分内容参考 我校刘帆老师相关教学设计</a:t>
            </a:r>
            <a:endParaRPr lang="en-US" altLang="zh-CN" sz="3200" dirty="0">
              <a:latin typeface="宋体" panose="02010600030101010101" pitchFamily="2" charset="-122"/>
              <a:ea typeface="宋体" panose="02010600030101010101" pitchFamily="2" charset="-122"/>
            </a:endParaRPr>
          </a:p>
          <a:p>
            <a:pPr>
              <a:lnSpc>
                <a:spcPct val="125000"/>
              </a:lnSpc>
            </a:pPr>
            <a:r>
              <a:rPr lang="zh-CN" altLang="en-US" sz="3200" dirty="0">
                <a:latin typeface="宋体" panose="02010600030101010101" pitchFamily="2" charset="-122"/>
                <a:ea typeface="宋体" panose="02010600030101010101" pitchFamily="2" charset="-122"/>
              </a:rPr>
              <a:t>“治愈系”，是日本在</a:t>
            </a:r>
            <a:r>
              <a:rPr lang="en-US" altLang="zh-CN" sz="3200" dirty="0">
                <a:latin typeface="宋体" panose="02010600030101010101" pitchFamily="2" charset="-122"/>
                <a:ea typeface="宋体" panose="02010600030101010101" pitchFamily="2" charset="-122"/>
              </a:rPr>
              <a:t>1999</a:t>
            </a:r>
            <a:r>
              <a:rPr lang="zh-CN" altLang="en-US" sz="3200" dirty="0">
                <a:latin typeface="宋体" panose="02010600030101010101" pitchFamily="2" charset="-122"/>
                <a:ea typeface="宋体" panose="02010600030101010101" pitchFamily="2" charset="-122"/>
              </a:rPr>
              <a:t>年开始出现的词语，原本是指其表演能让人感到平静、舒畅的女性艺人。这个概念进入我国之后，含义变广，所有有助于抚平心理创伤、舒缓放松心情的方式都可以称之为“治愈系”。</a:t>
            </a:r>
            <a:endParaRPr lang="en-US" altLang="zh-CN" sz="3200" dirty="0">
              <a:latin typeface="宋体" panose="02010600030101010101" pitchFamily="2" charset="-122"/>
              <a:ea typeface="宋体" panose="02010600030101010101" pitchFamily="2" charset="-122"/>
            </a:endParaRPr>
          </a:p>
          <a:p>
            <a:pPr>
              <a:lnSpc>
                <a:spcPct val="125000"/>
              </a:lnSpc>
            </a:pP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荷塘月色</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我与地坛</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赤壁赋</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登泰山记</a:t>
            </a:r>
            <a:r>
              <a:rPr lang="en-US" altLang="zh-CN" sz="3200" dirty="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4699621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01C0C1B-1973-4F54-9A05-5EA520EACAF2}"/>
              </a:ext>
            </a:extLst>
          </p:cNvPr>
          <p:cNvSpPr>
            <a:spLocks noGrp="1"/>
          </p:cNvSpPr>
          <p:nvPr>
            <p:ph idx="1"/>
          </p:nvPr>
        </p:nvSpPr>
        <p:spPr>
          <a:xfrm>
            <a:off x="715338" y="934949"/>
            <a:ext cx="10761324" cy="5211192"/>
          </a:xfrm>
        </p:spPr>
        <p:txBody>
          <a:bodyPr>
            <a:normAutofit fontScale="92500"/>
          </a:bodyPr>
          <a:lstStyle/>
          <a:p>
            <a:pPr>
              <a:lnSpc>
                <a:spcPct val="150000"/>
              </a:lnSpc>
            </a:pPr>
            <a:r>
              <a:rPr lang="zh-CN" altLang="zh-CN" sz="3500" dirty="0">
                <a:latin typeface="宋体" panose="02010600030101010101" pitchFamily="2" charset="-122"/>
                <a:ea typeface="宋体" panose="02010600030101010101" pitchFamily="2" charset="-122"/>
              </a:rPr>
              <a:t>几个层次的教学目标：</a:t>
            </a:r>
          </a:p>
          <a:p>
            <a:pPr>
              <a:lnSpc>
                <a:spcPct val="150000"/>
              </a:lnSpc>
              <a:buFont typeface="Wingdings" panose="05000000000000000000" pitchFamily="2" charset="2"/>
              <a:buChar char="ü"/>
            </a:pPr>
            <a:r>
              <a:rPr lang="en-US" altLang="zh-CN" sz="3500" dirty="0">
                <a:latin typeface="宋体" panose="02010600030101010101" pitchFamily="2" charset="-122"/>
                <a:ea typeface="宋体" panose="02010600030101010101" pitchFamily="2" charset="-122"/>
              </a:rPr>
              <a:t>1.</a:t>
            </a:r>
            <a:r>
              <a:rPr lang="zh-CN" altLang="zh-CN" sz="3500" dirty="0">
                <a:latin typeface="宋体" panose="02010600030101010101" pitchFamily="2" charset="-122"/>
                <a:ea typeface="宋体" panose="02010600030101010101" pitchFamily="2" charset="-122"/>
              </a:rPr>
              <a:t>梳理文章行文逻辑，把握每篇作品情感脉络和基本内涵</a:t>
            </a:r>
          </a:p>
          <a:p>
            <a:pPr>
              <a:lnSpc>
                <a:spcPct val="150000"/>
              </a:lnSpc>
              <a:buFont typeface="Wingdings" panose="05000000000000000000" pitchFamily="2" charset="2"/>
              <a:buChar char="ü"/>
            </a:pPr>
            <a:r>
              <a:rPr lang="en-US" altLang="zh-CN" sz="3500" dirty="0">
                <a:latin typeface="宋体" panose="02010600030101010101" pitchFamily="2" charset="-122"/>
                <a:ea typeface="宋体" panose="02010600030101010101" pitchFamily="2" charset="-122"/>
              </a:rPr>
              <a:t>2.</a:t>
            </a:r>
            <a:r>
              <a:rPr lang="zh-CN" altLang="zh-CN" sz="3500" dirty="0">
                <a:latin typeface="宋体" panose="02010600030101010101" pitchFamily="2" charset="-122"/>
                <a:ea typeface="宋体" panose="02010600030101010101" pitchFamily="2" charset="-122"/>
              </a:rPr>
              <a:t>通过整合，自主发现有价值的比较维度，深入探究作者的人生遭遇，情感生命，生命态度</a:t>
            </a:r>
          </a:p>
          <a:p>
            <a:pPr>
              <a:lnSpc>
                <a:spcPct val="150000"/>
              </a:lnSpc>
              <a:buFont typeface="Wingdings" panose="05000000000000000000" pitchFamily="2" charset="2"/>
              <a:buChar char="ü"/>
            </a:pPr>
            <a:r>
              <a:rPr lang="en-US" altLang="zh-CN" sz="3500" dirty="0">
                <a:latin typeface="宋体" panose="02010600030101010101" pitchFamily="2" charset="-122"/>
                <a:ea typeface="宋体" panose="02010600030101010101" pitchFamily="2" charset="-122"/>
              </a:rPr>
              <a:t>3.</a:t>
            </a:r>
            <a:r>
              <a:rPr lang="zh-CN" altLang="zh-CN" sz="3500" dirty="0">
                <a:latin typeface="宋体" panose="02010600030101010101" pitchFamily="2" charset="-122"/>
                <a:ea typeface="宋体" panose="02010600030101010101" pitchFamily="2" charset="-122"/>
              </a:rPr>
              <a:t>激活、书写并分享交流自己的生命体验，或进行理性反思与自我评价</a:t>
            </a:r>
          </a:p>
          <a:p>
            <a:endParaRPr lang="zh-CN" altLang="en-US" dirty="0"/>
          </a:p>
        </p:txBody>
      </p:sp>
    </p:spTree>
    <p:extLst>
      <p:ext uri="{BB962C8B-B14F-4D97-AF65-F5344CB8AC3E}">
        <p14:creationId xmlns:p14="http://schemas.microsoft.com/office/powerpoint/2010/main" xmlns="" val="2118456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FBE5B9-12EC-4B6B-9350-84B6E2BD6395}"/>
              </a:ext>
            </a:extLst>
          </p:cNvPr>
          <p:cNvSpPr>
            <a:spLocks noGrp="1"/>
          </p:cNvSpPr>
          <p:nvPr>
            <p:ph type="title"/>
          </p:nvPr>
        </p:nvSpPr>
        <p:spPr/>
        <p:txBody>
          <a:bodyPr/>
          <a:lstStyle/>
          <a:p>
            <a:r>
              <a:rPr lang="zh-CN" altLang="zh-CN" dirty="0">
                <a:latin typeface="+mn-ea"/>
                <a:ea typeface="+mn-ea"/>
              </a:rPr>
              <a:t>三、单元设计</a:t>
            </a:r>
            <a:r>
              <a:rPr lang="zh-CN" altLang="en-US" dirty="0">
                <a:latin typeface="+mn-ea"/>
                <a:ea typeface="+mn-ea"/>
              </a:rPr>
              <a:t>思路</a:t>
            </a:r>
            <a:r>
              <a:rPr lang="zh-CN" altLang="zh-CN" dirty="0">
                <a:latin typeface="+mn-ea"/>
                <a:ea typeface="+mn-ea"/>
              </a:rPr>
              <a:t>与</a:t>
            </a:r>
            <a:r>
              <a:rPr lang="zh-CN" altLang="en-US" dirty="0">
                <a:latin typeface="+mn-ea"/>
                <a:ea typeface="+mn-ea"/>
              </a:rPr>
              <a:t>分享</a:t>
            </a:r>
          </a:p>
        </p:txBody>
      </p:sp>
      <p:sp>
        <p:nvSpPr>
          <p:cNvPr id="3" name="内容占位符 2">
            <a:extLst>
              <a:ext uri="{FF2B5EF4-FFF2-40B4-BE49-F238E27FC236}">
                <a16:creationId xmlns:a16="http://schemas.microsoft.com/office/drawing/2014/main" xmlns="" id="{DA120163-050C-40C4-A312-44DCB0541934}"/>
              </a:ext>
            </a:extLst>
          </p:cNvPr>
          <p:cNvSpPr>
            <a:spLocks noGrp="1"/>
          </p:cNvSpPr>
          <p:nvPr>
            <p:ph idx="1"/>
          </p:nvPr>
        </p:nvSpPr>
        <p:spPr>
          <a:xfrm>
            <a:off x="622442" y="1784527"/>
            <a:ext cx="10894888" cy="4564901"/>
          </a:xfrm>
        </p:spPr>
        <p:txBody>
          <a:bodyPr>
            <a:normAutofit/>
          </a:bodyPr>
          <a:lstStyle/>
          <a:p>
            <a:pPr marL="0" indent="0">
              <a:buNone/>
            </a:pPr>
            <a:r>
              <a:rPr lang="en-US" altLang="zh-CN" sz="3200" b="1" dirty="0">
                <a:latin typeface="宋体" panose="02010600030101010101" pitchFamily="2" charset="-122"/>
                <a:ea typeface="宋体" panose="02010600030101010101" pitchFamily="2" charset="-122"/>
              </a:rPr>
              <a:t>1.</a:t>
            </a:r>
            <a:r>
              <a:rPr lang="zh-CN" altLang="zh-CN" sz="3200" b="1" dirty="0">
                <a:latin typeface="宋体" panose="02010600030101010101" pitchFamily="2" charset="-122"/>
                <a:ea typeface="宋体" panose="02010600030101010101" pitchFamily="2" charset="-122"/>
              </a:rPr>
              <a:t>单篇</a:t>
            </a:r>
            <a:r>
              <a:rPr lang="zh-CN" altLang="en-US" sz="3200" b="1" dirty="0">
                <a:latin typeface="宋体" panose="02010600030101010101" pitchFamily="2" charset="-122"/>
                <a:ea typeface="宋体" panose="02010600030101010101" pitchFamily="2" charset="-122"/>
              </a:rPr>
              <a:t>讲授式</a:t>
            </a:r>
            <a:r>
              <a:rPr lang="zh-CN" altLang="zh-CN" sz="3200" b="1" dirty="0">
                <a:latin typeface="宋体" panose="02010600030101010101" pitchFamily="2" charset="-122"/>
                <a:ea typeface="宋体" panose="02010600030101010101" pitchFamily="2" charset="-122"/>
              </a:rPr>
              <a:t>传统教学</a:t>
            </a:r>
          </a:p>
          <a:p>
            <a:pPr>
              <a:lnSpc>
                <a:spcPct val="100000"/>
              </a:lnSpc>
            </a:pPr>
            <a:r>
              <a:rPr lang="zh-CN" altLang="zh-CN" dirty="0">
                <a:latin typeface="华文楷体" panose="02010600040101010101" pitchFamily="2" charset="-122"/>
                <a:ea typeface="华文楷体" panose="02010600040101010101" pitchFamily="2" charset="-122"/>
              </a:rPr>
              <a:t>“《荷塘月色》有文眼‘这几天心里颇不宁静’照应全篇，《故都的秋》也有</a:t>
            </a:r>
            <a:r>
              <a:rPr lang="zh-CN" altLang="zh-CN" dirty="0">
                <a:solidFill>
                  <a:srgbClr val="FF0000"/>
                </a:solidFill>
                <a:latin typeface="华文楷体" panose="02010600040101010101" pitchFamily="2" charset="-122"/>
                <a:ea typeface="华文楷体" panose="02010600040101010101" pitchFamily="2" charset="-122"/>
              </a:rPr>
              <a:t>文眼</a:t>
            </a:r>
            <a:r>
              <a:rPr lang="zh-CN" altLang="zh-CN" dirty="0">
                <a:latin typeface="华文楷体" panose="02010600040101010101" pitchFamily="2" charset="-122"/>
                <a:ea typeface="华文楷体" panose="02010600040101010101" pitchFamily="2" charset="-122"/>
              </a:rPr>
              <a:t>‘来的清，来的静，来得悲凉’笼罩全文；两篇文章在</a:t>
            </a:r>
            <a:r>
              <a:rPr lang="zh-CN" altLang="zh-CN" dirty="0">
                <a:solidFill>
                  <a:srgbClr val="FF0000"/>
                </a:solidFill>
                <a:latin typeface="华文楷体" panose="02010600040101010101" pitchFamily="2" charset="-122"/>
                <a:ea typeface="华文楷体" panose="02010600040101010101" pitchFamily="2" charset="-122"/>
              </a:rPr>
              <a:t>结构</a:t>
            </a:r>
            <a:r>
              <a:rPr lang="zh-CN" altLang="zh-CN" dirty="0">
                <a:latin typeface="华文楷体" panose="02010600040101010101" pitchFamily="2" charset="-122"/>
                <a:ea typeface="华文楷体" panose="02010600040101010101" pitchFamily="2" charset="-122"/>
              </a:rPr>
              <a:t>上都是</a:t>
            </a:r>
            <a:r>
              <a:rPr lang="zh-CN" altLang="zh-CN" dirty="0">
                <a:solidFill>
                  <a:srgbClr val="FF0000"/>
                </a:solidFill>
                <a:latin typeface="华文楷体" panose="02010600040101010101" pitchFamily="2" charset="-122"/>
                <a:ea typeface="华文楷体" panose="02010600040101010101" pitchFamily="2" charset="-122"/>
              </a:rPr>
              <a:t>首尾照应</a:t>
            </a:r>
            <a:r>
              <a:rPr lang="zh-CN" altLang="zh-CN" dirty="0">
                <a:latin typeface="华文楷体" panose="02010600040101010101" pitchFamily="2" charset="-122"/>
                <a:ea typeface="华文楷体" panose="02010600040101010101" pitchFamily="2" charset="-122"/>
              </a:rPr>
              <a:t>；而写景都是充分调动视觉、听觉、触觉、嗅觉等</a:t>
            </a:r>
            <a:r>
              <a:rPr lang="zh-CN" altLang="zh-CN" dirty="0">
                <a:solidFill>
                  <a:srgbClr val="FF0000"/>
                </a:solidFill>
                <a:latin typeface="华文楷体" panose="02010600040101010101" pitchFamily="2" charset="-122"/>
                <a:ea typeface="华文楷体" panose="02010600040101010101" pitchFamily="2" charset="-122"/>
              </a:rPr>
              <a:t>多种感觉器官</a:t>
            </a:r>
            <a:r>
              <a:rPr lang="zh-CN" altLang="zh-CN" dirty="0">
                <a:latin typeface="华文楷体" panose="02010600040101010101" pitchFamily="2" charset="-122"/>
                <a:ea typeface="华文楷体" panose="02010600040101010101" pitchFamily="2" charset="-122"/>
              </a:rPr>
              <a:t>来表达；两篇文章都有精彩的</a:t>
            </a:r>
            <a:r>
              <a:rPr lang="zh-CN" altLang="zh-CN" dirty="0">
                <a:solidFill>
                  <a:srgbClr val="FF0000"/>
                </a:solidFill>
                <a:latin typeface="华文楷体" panose="02010600040101010101" pitchFamily="2" charset="-122"/>
                <a:ea typeface="华文楷体" panose="02010600040101010101" pitchFamily="2" charset="-122"/>
              </a:rPr>
              <a:t>比喻</a:t>
            </a:r>
            <a:r>
              <a:rPr lang="zh-CN" altLang="zh-CN" dirty="0">
                <a:latin typeface="华文楷体" panose="02010600040101010101" pitchFamily="2" charset="-122"/>
                <a:ea typeface="华文楷体" panose="02010600040101010101" pitchFamily="2" charset="-122"/>
              </a:rPr>
              <a:t>值得欣赏；最大的欣赏点都是</a:t>
            </a:r>
            <a:r>
              <a:rPr lang="zh-CN" altLang="zh-CN" dirty="0">
                <a:solidFill>
                  <a:srgbClr val="FF0000"/>
                </a:solidFill>
                <a:latin typeface="华文楷体" panose="02010600040101010101" pitchFamily="2" charset="-122"/>
                <a:ea typeface="华文楷体" panose="02010600040101010101" pitchFamily="2" charset="-122"/>
              </a:rPr>
              <a:t>情景交融，借景抒情</a:t>
            </a:r>
            <a:r>
              <a:rPr lang="zh-CN" altLang="zh-CN" dirty="0">
                <a:latin typeface="华文楷体" panose="02010600040101010101" pitchFamily="2" charset="-122"/>
                <a:ea typeface="华文楷体" panose="02010600040101010101" pitchFamily="2" charset="-122"/>
              </a:rPr>
              <a:t>，还有许多一样的地方呢……这难道不是孪生兄弟吗？照此标准，来套我的那篇《秋天的校园》也不为过呢，好像天下写景的文章都是这个样子的。”</a:t>
            </a:r>
            <a:endParaRPr lang="en-US" altLang="zh-CN" dirty="0">
              <a:latin typeface="华文楷体" panose="02010600040101010101" pitchFamily="2" charset="-122"/>
              <a:ea typeface="华文楷体" panose="02010600040101010101" pitchFamily="2" charset="-122"/>
            </a:endParaRPr>
          </a:p>
          <a:p>
            <a:pPr marL="0" indent="0" algn="r">
              <a:lnSpc>
                <a:spcPct val="100000"/>
              </a:lnSpc>
              <a:buNone/>
            </a:pP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张广录</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根据学生需求确定教学内容</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中学语文教学</a:t>
            </a:r>
            <a:r>
              <a:rPr lang="en-US" altLang="zh-CN" dirty="0">
                <a:latin typeface="华文楷体" panose="02010600040101010101" pitchFamily="2" charset="-122"/>
                <a:ea typeface="华文楷体" panose="02010600040101010101" pitchFamily="2" charset="-122"/>
              </a:rPr>
              <a:t>.2011.01</a:t>
            </a:r>
            <a:endParaRPr lang="zh-CN" altLang="en-US" sz="36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8999335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E4C42CFE-4C4C-4FFE-B0BC-9DBBDC9B90B2}"/>
              </a:ext>
            </a:extLst>
          </p:cNvPr>
          <p:cNvSpPr>
            <a:spLocks noGrp="1"/>
          </p:cNvSpPr>
          <p:nvPr>
            <p:ph idx="1"/>
          </p:nvPr>
        </p:nvSpPr>
        <p:spPr>
          <a:xfrm>
            <a:off x="745733" y="514198"/>
            <a:ext cx="10515600" cy="6194827"/>
          </a:xfrm>
        </p:spPr>
        <p:txBody>
          <a:bodyPr>
            <a:normAutofit lnSpcReduction="10000"/>
          </a:bodyPr>
          <a:lstStyle/>
          <a:p>
            <a:pPr marL="0" indent="0">
              <a:lnSpc>
                <a:spcPct val="150000"/>
              </a:lnSpc>
              <a:buNone/>
            </a:pPr>
            <a:r>
              <a:rPr lang="en-US" altLang="zh-CN" b="1" dirty="0">
                <a:latin typeface="宋体" panose="02010600030101010101" pitchFamily="2" charset="-122"/>
                <a:ea typeface="宋体" panose="02010600030101010101" pitchFamily="2" charset="-122"/>
              </a:rPr>
              <a:t> </a:t>
            </a:r>
            <a:r>
              <a:rPr lang="zh-CN" altLang="zh-CN" b="1" dirty="0">
                <a:latin typeface="宋体" panose="02010600030101010101" pitchFamily="2" charset="-122"/>
                <a:ea typeface="宋体" panose="02010600030101010101" pitchFamily="2" charset="-122"/>
              </a:rPr>
              <a:t>任务</a:t>
            </a:r>
            <a:r>
              <a:rPr lang="zh-CN" altLang="en-US" b="1" dirty="0">
                <a:latin typeface="宋体" panose="02010600030101010101" pitchFamily="2" charset="-122"/>
                <a:ea typeface="宋体" panose="02010600030101010101" pitchFamily="2" charset="-122"/>
              </a:rPr>
              <a:t>一</a:t>
            </a:r>
            <a:r>
              <a:rPr lang="zh-CN" altLang="zh-CN" b="1" dirty="0">
                <a:latin typeface="宋体" panose="02010600030101010101" pitchFamily="2" charset="-122"/>
                <a:ea typeface="宋体" panose="02010600030101010101" pitchFamily="2" charset="-122"/>
              </a:rPr>
              <a:t>：明确情境，走进文本</a:t>
            </a:r>
          </a:p>
          <a:p>
            <a:pPr>
              <a:lnSpc>
                <a:spcPct val="150000"/>
              </a:lnSpc>
            </a:pPr>
            <a:r>
              <a:rPr lang="zh-CN" altLang="zh-CN" dirty="0">
                <a:latin typeface="宋体" panose="02010600030101010101" pitchFamily="2" charset="-122"/>
                <a:ea typeface="宋体" panose="02010600030101010101" pitchFamily="2" charset="-122"/>
              </a:rPr>
              <a:t>子任务（</a:t>
            </a:r>
            <a:r>
              <a:rPr lang="en-US" altLang="zh-CN" dirty="0">
                <a:latin typeface="宋体" panose="02010600030101010101" pitchFamily="2" charset="-122"/>
                <a:ea typeface="宋体" panose="02010600030101010101" pitchFamily="2" charset="-122"/>
              </a:rPr>
              <a:t>1</a:t>
            </a:r>
            <a:r>
              <a:rPr lang="zh-CN" altLang="zh-CN" dirty="0">
                <a:latin typeface="宋体" panose="02010600030101010101" pitchFamily="2" charset="-122"/>
                <a:ea typeface="宋体" panose="02010600030101010101" pitchFamily="2" charset="-122"/>
              </a:rPr>
              <a:t>）情境体验</a:t>
            </a:r>
          </a:p>
          <a:p>
            <a:pPr marL="0" indent="0">
              <a:lnSpc>
                <a:spcPct val="150000"/>
              </a:lnSpc>
              <a:buNone/>
            </a:pPr>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写写自己常用的“治愈系”经历或方式，回忆通常什么情况下会选择主动治愈自己，通常效果如何？</a:t>
            </a:r>
            <a:endParaRPr lang="en-US" altLang="zh-CN" dirty="0">
              <a:latin typeface="宋体" panose="02010600030101010101" pitchFamily="2" charset="-122"/>
              <a:ea typeface="宋体" panose="02010600030101010101" pitchFamily="2" charset="-122"/>
            </a:endParaRPr>
          </a:p>
          <a:p>
            <a:pPr>
              <a:lnSpc>
                <a:spcPct val="150000"/>
              </a:lnSpc>
            </a:pPr>
            <a:r>
              <a:rPr lang="zh-CN" altLang="en-US" dirty="0">
                <a:latin typeface="宋体" panose="02010600030101010101" pitchFamily="2" charset="-122"/>
                <a:ea typeface="宋体" panose="02010600030101010101" pitchFamily="2" charset="-122"/>
              </a:rPr>
              <a:t>子任务（</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）梳理脉络</a:t>
            </a:r>
          </a:p>
          <a:p>
            <a:pPr marL="0" indent="0">
              <a:lnSpc>
                <a:spcPct val="150000"/>
              </a:lnSpc>
              <a:buNone/>
            </a:pPr>
            <a:r>
              <a:rPr lang="zh-CN" altLang="en-US" dirty="0">
                <a:latin typeface="华文楷体" panose="02010600040101010101" pitchFamily="2" charset="-122"/>
                <a:ea typeface="华文楷体" panose="02010600040101010101" pitchFamily="2" charset="-122"/>
              </a:rPr>
              <a:t>   “诗歌的教学抓‘意象’，小说教学抓‘人物’和‘叙事技巧’，而散文教学可以抓‘情思’、抓‘线索’”“</a:t>
            </a:r>
            <a:r>
              <a:rPr lang="zh-CN" altLang="en-US" dirty="0">
                <a:solidFill>
                  <a:srgbClr val="FF0000"/>
                </a:solidFill>
                <a:latin typeface="华文楷体" panose="02010600040101010101" pitchFamily="2" charset="-122"/>
                <a:ea typeface="华文楷体" panose="02010600040101010101" pitchFamily="2" charset="-122"/>
              </a:rPr>
              <a:t>最好的线索不是事物，而是人的感情变化</a:t>
            </a:r>
            <a:r>
              <a:rPr lang="zh-CN" altLang="en-US"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marL="0" indent="0" algn="r">
              <a:lnSpc>
                <a:spcPct val="150000"/>
              </a:lnSpc>
              <a:buNone/>
            </a:pP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王漫</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重构散文的本体知识和教学知识</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语文教学通讯</a:t>
            </a:r>
            <a:r>
              <a:rPr lang="en-US" altLang="zh-CN" dirty="0">
                <a:latin typeface="华文楷体" panose="02010600040101010101" pitchFamily="2" charset="-122"/>
                <a:ea typeface="华文楷体" panose="02010600040101010101" pitchFamily="2" charset="-122"/>
              </a:rPr>
              <a:t>.2010</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9426341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CAB95AC5-7FF1-4485-8BF0-DD67333A6996}"/>
              </a:ext>
            </a:extLst>
          </p:cNvPr>
          <p:cNvSpPr>
            <a:spLocks noGrp="1"/>
          </p:cNvSpPr>
          <p:nvPr>
            <p:ph idx="1"/>
          </p:nvPr>
        </p:nvSpPr>
        <p:spPr>
          <a:xfrm>
            <a:off x="554804" y="336478"/>
            <a:ext cx="10901737" cy="6185043"/>
          </a:xfrm>
        </p:spPr>
        <p:txBody>
          <a:bodyPr>
            <a:normAutofit lnSpcReduction="10000"/>
          </a:bodyPr>
          <a:lstStyle/>
          <a:p>
            <a:pPr marL="0" indent="0">
              <a:lnSpc>
                <a:spcPct val="120000"/>
              </a:lnSpc>
              <a:buNone/>
            </a:pPr>
            <a:r>
              <a:rPr lang="zh-CN" altLang="zh-CN" dirty="0">
                <a:latin typeface="宋体" panose="02010600030101010101" pitchFamily="2" charset="-122"/>
                <a:ea typeface="宋体" panose="02010600030101010101" pitchFamily="2" charset="-122"/>
              </a:rPr>
              <a:t>①《荷塘月色》梳理作者夜游荷塘的活动轨迹，和在不同地点、面对不同景物时的情绪高低，以作者活动轨迹为坐标系横轴，以作者情绪高低为纵轴，画出作者情绪变化的曲线。</a:t>
            </a:r>
          </a:p>
          <a:p>
            <a:pPr marL="0" indent="0">
              <a:lnSpc>
                <a:spcPct val="120000"/>
              </a:lnSpc>
              <a:buNone/>
            </a:pPr>
            <a:r>
              <a:rPr lang="zh-CN" altLang="zh-CN" dirty="0">
                <a:latin typeface="宋体" panose="02010600030101010101" pitchFamily="2" charset="-122"/>
                <a:ea typeface="宋体" panose="02010600030101010101" pitchFamily="2" charset="-122"/>
              </a:rPr>
              <a:t>②《我与地坛》用</a:t>
            </a:r>
            <a:r>
              <a:rPr lang="en-US" altLang="zh-CN" dirty="0">
                <a:latin typeface="宋体" panose="02010600030101010101" pitchFamily="2" charset="-122"/>
                <a:ea typeface="宋体" panose="02010600030101010101" pitchFamily="2" charset="-122"/>
              </a:rPr>
              <a:t>2-3</a:t>
            </a:r>
            <a:r>
              <a:rPr lang="zh-CN" altLang="zh-CN" dirty="0">
                <a:latin typeface="宋体" panose="02010600030101010101" pitchFamily="2" charset="-122"/>
                <a:ea typeface="宋体" panose="02010600030101010101" pitchFamily="2" charset="-122"/>
              </a:rPr>
              <a:t>个关键词为每一小节取小标题</a:t>
            </a:r>
          </a:p>
          <a:p>
            <a:pPr marL="0" indent="0">
              <a:lnSpc>
                <a:spcPct val="120000"/>
              </a:lnSpc>
              <a:buNone/>
            </a:pPr>
            <a:r>
              <a:rPr lang="zh-CN" altLang="en-US" b="1" dirty="0">
                <a:latin typeface="宋体" panose="02010600030101010101" pitchFamily="2" charset="-122"/>
                <a:ea typeface="宋体" panose="02010600030101010101" pitchFamily="2" charset="-122"/>
              </a:rPr>
              <a:t>③</a:t>
            </a:r>
            <a:r>
              <a:rPr lang="zh-CN" altLang="zh-CN" b="1" dirty="0">
                <a:latin typeface="宋体" panose="02010600030101010101" pitchFamily="2" charset="-122"/>
                <a:ea typeface="宋体" panose="02010600030101010101" pitchFamily="2" charset="-122"/>
              </a:rPr>
              <a:t>《赤壁赋》从文章中找出体现苏轼夜游赤壁中情感变化的关键词句</a:t>
            </a:r>
          </a:p>
          <a:p>
            <a:pPr>
              <a:lnSpc>
                <a:spcPct val="120000"/>
              </a:lnSpc>
            </a:pPr>
            <a:r>
              <a:rPr lang="zh-CN" altLang="zh-CN" dirty="0">
                <a:latin typeface="宋体" panose="02010600030101010101" pitchFamily="2" charset="-122"/>
                <a:ea typeface="宋体" panose="02010600030101010101" pitchFamily="2" charset="-122"/>
              </a:rPr>
              <a:t>“于是饮酒乐甚”——“苏子愀然”——“客喜而笑”</a:t>
            </a:r>
          </a:p>
          <a:p>
            <a:pPr>
              <a:lnSpc>
                <a:spcPct val="120000"/>
              </a:lnSpc>
            </a:pPr>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乐——悲——（悟）——喜</a:t>
            </a:r>
            <a:endParaRPr lang="en-US" altLang="zh-CN" dirty="0">
              <a:latin typeface="宋体" panose="02010600030101010101" pitchFamily="2" charset="-122"/>
              <a:ea typeface="宋体" panose="02010600030101010101" pitchFamily="2" charset="-122"/>
            </a:endParaRPr>
          </a:p>
          <a:p>
            <a:pPr marL="0" indent="0">
              <a:lnSpc>
                <a:spcPct val="120000"/>
              </a:lnSpc>
              <a:buNone/>
            </a:pPr>
            <a:r>
              <a:rPr lang="zh-CN" altLang="en-US" b="1" dirty="0">
                <a:latin typeface="宋体" panose="02010600030101010101" pitchFamily="2" charset="-122"/>
                <a:ea typeface="宋体" panose="02010600030101010101" pitchFamily="2" charset="-122"/>
              </a:rPr>
              <a:t>④</a:t>
            </a:r>
            <a:r>
              <a:rPr lang="zh-CN" altLang="zh-CN" b="1" dirty="0">
                <a:latin typeface="宋体" panose="02010600030101010101" pitchFamily="2" charset="-122"/>
                <a:ea typeface="宋体" panose="02010600030101010101" pitchFamily="2" charset="-122"/>
              </a:rPr>
              <a:t>《登泰山记》文章各段分别如何围绕“登”字展开记叙和描写的？</a:t>
            </a:r>
          </a:p>
          <a:p>
            <a:pPr marL="0" indent="0">
              <a:lnSpc>
                <a:spcPct val="120000"/>
              </a:lnSpc>
              <a:buNone/>
            </a:pPr>
            <a:r>
              <a:rPr lang="zh-CN" altLang="en-US" dirty="0">
                <a:latin typeface="华文楷体" panose="02010600040101010101" pitchFamily="2" charset="-122"/>
                <a:ea typeface="华文楷体" panose="02010600040101010101" pitchFamily="2" charset="-122"/>
              </a:rPr>
              <a:t>     所登之山的介绍（</a:t>
            </a:r>
            <a:r>
              <a:rPr lang="en-US" altLang="zh-CN" dirty="0">
                <a:latin typeface="华文楷体" panose="02010600040101010101" pitchFamily="2" charset="-122"/>
                <a:ea typeface="华文楷体" panose="02010600040101010101" pitchFamily="2" charset="-122"/>
              </a:rPr>
              <a:t>1</a:t>
            </a: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登山的时间、同伴（</a:t>
            </a:r>
            <a:r>
              <a:rPr lang="en-US" altLang="zh-CN" dirty="0">
                <a:latin typeface="华文楷体" panose="02010600040101010101" pitchFamily="2" charset="-122"/>
                <a:ea typeface="华文楷体" panose="02010600040101010101" pitchFamily="2" charset="-122"/>
              </a:rPr>
              <a:t>2</a:t>
            </a: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登山路线和山顶所见（</a:t>
            </a:r>
            <a:r>
              <a:rPr lang="en-US" altLang="zh-CN" dirty="0">
                <a:latin typeface="华文楷体" panose="02010600040101010101" pitchFamily="2" charset="-122"/>
                <a:ea typeface="华文楷体" panose="02010600040101010101" pitchFamily="2" charset="-122"/>
              </a:rPr>
              <a:t>3</a:t>
            </a: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山顶观日出（</a:t>
            </a:r>
            <a:r>
              <a:rPr lang="en-US" altLang="zh-CN" dirty="0">
                <a:latin typeface="华文楷体" panose="02010600040101010101" pitchFamily="2" charset="-122"/>
                <a:ea typeface="华文楷体" panose="02010600040101010101" pitchFamily="2" charset="-122"/>
              </a:rPr>
              <a:t>4</a:t>
            </a: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山上人文景观（</a:t>
            </a:r>
            <a:r>
              <a:rPr lang="en-US" altLang="zh-CN" dirty="0">
                <a:latin typeface="华文楷体" panose="02010600040101010101" pitchFamily="2" charset="-122"/>
                <a:ea typeface="华文楷体" panose="02010600040101010101" pitchFamily="2" charset="-122"/>
              </a:rPr>
              <a:t>5</a:t>
            </a:r>
            <a:r>
              <a:rPr lang="zh-CN" altLang="en-US" dirty="0">
                <a:latin typeface="华文楷体" panose="02010600040101010101" pitchFamily="2" charset="-122"/>
                <a:ea typeface="华文楷体" panose="02010600040101010101" pitchFamily="2" charset="-122"/>
              </a:rPr>
              <a:t>）、自然景观（</a:t>
            </a:r>
            <a:r>
              <a:rPr lang="en-US" altLang="zh-CN" dirty="0">
                <a:latin typeface="华文楷体" panose="02010600040101010101" pitchFamily="2" charset="-122"/>
                <a:ea typeface="华文楷体" panose="02010600040101010101" pitchFamily="2" charset="-122"/>
              </a:rPr>
              <a:t>6</a:t>
            </a:r>
            <a:r>
              <a:rPr lang="zh-CN" altLang="en-US" dirty="0">
                <a:latin typeface="华文楷体" panose="02010600040101010101" pitchFamily="2" charset="-122"/>
                <a:ea typeface="华文楷体" panose="02010600040101010101" pitchFamily="2" charset="-122"/>
              </a:rPr>
              <a:t>）</a:t>
            </a:r>
            <a:endParaRPr lang="zh-CN" altLang="zh-CN" dirty="0">
              <a:latin typeface="华文楷体" panose="02010600040101010101" pitchFamily="2" charset="-122"/>
              <a:ea typeface="华文楷体" panose="02010600040101010101" pitchFamily="2" charset="-122"/>
            </a:endParaRPr>
          </a:p>
          <a:p>
            <a:pPr marL="0" indent="0">
              <a:buNone/>
            </a:pPr>
            <a:endParaRPr lang="zh-CN" altLang="en-US" dirty="0"/>
          </a:p>
        </p:txBody>
      </p:sp>
    </p:spTree>
    <p:extLst>
      <p:ext uri="{BB962C8B-B14F-4D97-AF65-F5344CB8AC3E}">
        <p14:creationId xmlns:p14="http://schemas.microsoft.com/office/powerpoint/2010/main" xmlns="" val="35272716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05B872C4-8A2D-4F6C-852A-50FBF0249A80}"/>
              </a:ext>
            </a:extLst>
          </p:cNvPr>
          <p:cNvSpPr>
            <a:spLocks noGrp="1"/>
          </p:cNvSpPr>
          <p:nvPr>
            <p:ph idx="1"/>
          </p:nvPr>
        </p:nvSpPr>
        <p:spPr>
          <a:xfrm>
            <a:off x="838200" y="1253331"/>
            <a:ext cx="10515600" cy="4351338"/>
          </a:xfrm>
        </p:spPr>
        <p:txBody>
          <a:bodyPr>
            <a:normAutofit/>
          </a:bodyPr>
          <a:lstStyle/>
          <a:p>
            <a:pPr marL="0" indent="0">
              <a:lnSpc>
                <a:spcPct val="150000"/>
              </a:lnSpc>
              <a:buNone/>
            </a:pPr>
            <a:r>
              <a:rPr lang="zh-CN" altLang="en-US" sz="3200" b="1" dirty="0">
                <a:latin typeface="宋体" panose="02010600030101010101" pitchFamily="2" charset="-122"/>
                <a:ea typeface="宋体" panose="02010600030101010101" pitchFamily="2" charset="-122"/>
              </a:rPr>
              <a:t> 任务二：围绕专题，单篇研读</a:t>
            </a:r>
            <a:endParaRPr lang="en-US" altLang="zh-CN" sz="3200" b="1" dirty="0">
              <a:latin typeface="宋体" panose="02010600030101010101" pitchFamily="2" charset="-122"/>
              <a:ea typeface="宋体" panose="02010600030101010101" pitchFamily="2" charset="-122"/>
            </a:endParaRPr>
          </a:p>
          <a:p>
            <a:pPr>
              <a:lnSpc>
                <a:spcPct val="150000"/>
              </a:lnSpc>
            </a:pPr>
            <a:r>
              <a:rPr lang="zh-CN" altLang="zh-CN" sz="3200" dirty="0">
                <a:latin typeface="宋体" panose="02010600030101010101" pitchFamily="2" charset="-122"/>
                <a:ea typeface="宋体" panose="02010600030101010101" pitchFamily="2" charset="-122"/>
              </a:rPr>
              <a:t>探寻朱自清在《荷塘月色》中那一夜的“治愈系”</a:t>
            </a:r>
          </a:p>
          <a:p>
            <a:pPr>
              <a:lnSpc>
                <a:spcPct val="150000"/>
              </a:lnSpc>
            </a:pPr>
            <a:r>
              <a:rPr lang="zh-CN" altLang="en-US" sz="3200" dirty="0">
                <a:latin typeface="宋体" panose="02010600030101010101" pitchFamily="2" charset="-122"/>
                <a:ea typeface="宋体" panose="02010600030101010101" pitchFamily="2" charset="-122"/>
              </a:rPr>
              <a:t>探寻苏轼夜游赤壁那一个月夜及黄州的“治愈系”</a:t>
            </a:r>
            <a:endParaRPr lang="en-US" altLang="zh-CN" sz="3200" dirty="0">
              <a:latin typeface="宋体" panose="02010600030101010101" pitchFamily="2" charset="-122"/>
              <a:ea typeface="宋体" panose="02010600030101010101" pitchFamily="2" charset="-122"/>
            </a:endParaRPr>
          </a:p>
          <a:p>
            <a:pPr>
              <a:lnSpc>
                <a:spcPct val="150000"/>
              </a:lnSpc>
            </a:pPr>
            <a:r>
              <a:rPr lang="zh-CN" altLang="en-US" sz="3200" dirty="0">
                <a:latin typeface="宋体" panose="02010600030101010101" pitchFamily="2" charset="-122"/>
                <a:ea typeface="宋体" panose="02010600030101010101" pitchFamily="2" charset="-122"/>
              </a:rPr>
              <a:t>探寻史铁生在地坛十多年的“治愈系”</a:t>
            </a:r>
            <a:endParaRPr lang="en-US" altLang="zh-CN" sz="3200" dirty="0">
              <a:latin typeface="宋体" panose="02010600030101010101" pitchFamily="2" charset="-122"/>
              <a:ea typeface="宋体" panose="02010600030101010101" pitchFamily="2" charset="-122"/>
            </a:endParaRPr>
          </a:p>
          <a:p>
            <a:pPr>
              <a:lnSpc>
                <a:spcPct val="150000"/>
              </a:lnSpc>
            </a:pPr>
            <a:r>
              <a:rPr lang="zh-CN" altLang="en-US" sz="3200" dirty="0">
                <a:latin typeface="宋体" panose="02010600030101010101" pitchFamily="2" charset="-122"/>
                <a:ea typeface="宋体" panose="02010600030101010101" pitchFamily="2" charset="-122"/>
              </a:rPr>
              <a:t>探寻姚鼐登泰山背后的“治愈系”</a:t>
            </a:r>
          </a:p>
        </p:txBody>
      </p:sp>
    </p:spTree>
    <p:extLst>
      <p:ext uri="{BB962C8B-B14F-4D97-AF65-F5344CB8AC3E}">
        <p14:creationId xmlns:p14="http://schemas.microsoft.com/office/powerpoint/2010/main" xmlns="" val="4112560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D8CAF30-A2CC-4109-8844-1746FC75732E}"/>
              </a:ext>
            </a:extLst>
          </p:cNvPr>
          <p:cNvSpPr>
            <a:spLocks noGrp="1"/>
          </p:cNvSpPr>
          <p:nvPr>
            <p:ph type="title"/>
          </p:nvPr>
        </p:nvSpPr>
        <p:spPr>
          <a:xfrm>
            <a:off x="773170" y="293206"/>
            <a:ext cx="10515600" cy="1325563"/>
          </a:xfrm>
        </p:spPr>
        <p:txBody>
          <a:bodyPr/>
          <a:lstStyle/>
          <a:p>
            <a:r>
              <a:rPr lang="zh-CN" altLang="en-US" dirty="0">
                <a:latin typeface="+mn-ea"/>
                <a:ea typeface="+mn-ea"/>
              </a:rPr>
              <a:t>朱自清的“治愈系”</a:t>
            </a:r>
          </a:p>
        </p:txBody>
      </p:sp>
      <p:sp>
        <p:nvSpPr>
          <p:cNvPr id="3" name="内容占位符 2">
            <a:extLst>
              <a:ext uri="{FF2B5EF4-FFF2-40B4-BE49-F238E27FC236}">
                <a16:creationId xmlns:a16="http://schemas.microsoft.com/office/drawing/2014/main" xmlns="" id="{438FA645-8907-4B79-805E-757F70F95F43}"/>
              </a:ext>
            </a:extLst>
          </p:cNvPr>
          <p:cNvSpPr>
            <a:spLocks noGrp="1"/>
          </p:cNvSpPr>
          <p:nvPr>
            <p:ph idx="1"/>
          </p:nvPr>
        </p:nvSpPr>
        <p:spPr>
          <a:xfrm>
            <a:off x="690976" y="1618769"/>
            <a:ext cx="11206497" cy="5089863"/>
          </a:xfrm>
        </p:spPr>
        <p:txBody>
          <a:bodyPr>
            <a:normAutofit/>
          </a:bodyPr>
          <a:lstStyle/>
          <a:p>
            <a:pPr marL="0" indent="0">
              <a:buNone/>
            </a:pPr>
            <a:r>
              <a:rPr lang="en-US" altLang="zh-CN" sz="3200" dirty="0"/>
              <a:t>       </a:t>
            </a:r>
            <a:r>
              <a:rPr lang="zh-CN" altLang="zh-CN" dirty="0">
                <a:latin typeface="宋体" panose="02010600030101010101" pitchFamily="2" charset="-122"/>
                <a:ea typeface="宋体" panose="02010600030101010101" pitchFamily="2" charset="-122"/>
              </a:rPr>
              <a:t>子任务（</a:t>
            </a:r>
            <a:r>
              <a:rPr lang="en-US" altLang="zh-CN" dirty="0">
                <a:latin typeface="宋体" panose="02010600030101010101" pitchFamily="2" charset="-122"/>
                <a:ea typeface="宋体" panose="02010600030101010101" pitchFamily="2" charset="-122"/>
              </a:rPr>
              <a:t>1</a:t>
            </a:r>
            <a:r>
              <a:rPr lang="zh-CN" altLang="zh-CN" dirty="0">
                <a:latin typeface="宋体" panose="02010600030101010101" pitchFamily="2" charset="-122"/>
                <a:ea typeface="宋体" panose="02010600030101010101" pitchFamily="2" charset="-122"/>
              </a:rPr>
              <a:t>）“心里颇不宁静”是为文的起点和缘由。从全文看，有哪些途径可以让作者治愈“不宁静”？每个途径的效果（结果）如何？</a:t>
            </a:r>
            <a:endParaRPr lang="en-US" altLang="zh-CN" dirty="0">
              <a:latin typeface="宋体" panose="02010600030101010101" pitchFamily="2" charset="-122"/>
              <a:ea typeface="宋体" panose="02010600030101010101" pitchFamily="2" charset="-122"/>
            </a:endParaRPr>
          </a:p>
          <a:p>
            <a:pPr marL="0" indent="0">
              <a:buNone/>
            </a:pP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分析示例：</a:t>
            </a:r>
            <a:r>
              <a:rPr lang="en-US" altLang="zh-CN" dirty="0">
                <a:latin typeface="华文楷体" panose="02010600040101010101" pitchFamily="2" charset="-122"/>
                <a:ea typeface="华文楷体" panose="02010600040101010101" pitchFamily="2" charset="-122"/>
              </a:rPr>
              <a:t>    </a:t>
            </a:r>
            <a:r>
              <a:rPr lang="zh-CN" altLang="zh-CN" dirty="0">
                <a:latin typeface="华文楷体" panose="02010600040101010101" pitchFamily="2" charset="-122"/>
                <a:ea typeface="华文楷体" panose="02010600040101010101" pitchFamily="2" charset="-122"/>
              </a:rPr>
              <a:t>沿着荷塘，是一条曲折的小煤屑路。这是一条幽僻的路；白天也少人走，夜晚更加寂寞。荷塘四面，长着许多树，蓊蓊郁郁的。路的一旁，是些杨柳，和一些不知道名字的树。没有月光的晚上，这路上阴森森的，有些怕人。</a:t>
            </a:r>
            <a:r>
              <a:rPr lang="zh-CN" altLang="zh-CN" dirty="0">
                <a:solidFill>
                  <a:srgbClr val="FF0000"/>
                </a:solidFill>
                <a:latin typeface="华文楷体" panose="02010600040101010101" pitchFamily="2" charset="-122"/>
                <a:ea typeface="华文楷体" panose="02010600040101010101" pitchFamily="2" charset="-122"/>
              </a:rPr>
              <a:t>今晚却很好</a:t>
            </a:r>
            <a:r>
              <a:rPr lang="zh-CN" altLang="zh-CN" dirty="0">
                <a:latin typeface="华文楷体" panose="02010600040101010101" pitchFamily="2" charset="-122"/>
                <a:ea typeface="华文楷体" panose="02010600040101010101" pitchFamily="2" charset="-122"/>
              </a:rPr>
              <a:t>，虽然月光也还是淡淡的。</a:t>
            </a:r>
          </a:p>
          <a:p>
            <a:pPr marL="0" indent="0">
              <a:buNone/>
            </a:pPr>
            <a:r>
              <a:rPr lang="en-US" altLang="zh-CN" dirty="0">
                <a:latin typeface="华文楷体" panose="02010600040101010101" pitchFamily="2" charset="-122"/>
                <a:ea typeface="华文楷体" panose="02010600040101010101" pitchFamily="2" charset="-122"/>
              </a:rPr>
              <a:t>        </a:t>
            </a:r>
            <a:r>
              <a:rPr lang="zh-CN" altLang="zh-CN" dirty="0">
                <a:latin typeface="华文楷体" panose="02010600040101010101" pitchFamily="2" charset="-122"/>
                <a:ea typeface="华文楷体" panose="02010600040101010101" pitchFamily="2" charset="-122"/>
              </a:rPr>
              <a:t>路上只我一个人，背着手踱着。这一片天地好像是我的；</a:t>
            </a:r>
            <a:r>
              <a:rPr lang="zh-CN" altLang="zh-CN" dirty="0">
                <a:solidFill>
                  <a:srgbClr val="FF0000"/>
                </a:solidFill>
                <a:latin typeface="华文楷体" panose="02010600040101010101" pitchFamily="2" charset="-122"/>
                <a:ea typeface="华文楷体" panose="02010600040101010101" pitchFamily="2" charset="-122"/>
              </a:rPr>
              <a:t>我也像超出了平常的自己，到了另一个世界里</a:t>
            </a:r>
            <a:r>
              <a:rPr lang="zh-CN" altLang="zh-CN" dirty="0">
                <a:latin typeface="华文楷体" panose="02010600040101010101" pitchFamily="2" charset="-122"/>
                <a:ea typeface="华文楷体" panose="02010600040101010101" pitchFamily="2" charset="-122"/>
              </a:rPr>
              <a:t>。我爱热闹，也爱冷静；爱群居，也爱独处。像今晚上，一个人在这苍茫的月下，</a:t>
            </a:r>
            <a:r>
              <a:rPr lang="zh-CN" altLang="zh-CN" dirty="0">
                <a:solidFill>
                  <a:srgbClr val="FF0000"/>
                </a:solidFill>
                <a:latin typeface="华文楷体" panose="02010600040101010101" pitchFamily="2" charset="-122"/>
                <a:ea typeface="华文楷体" panose="02010600040101010101" pitchFamily="2" charset="-122"/>
              </a:rPr>
              <a:t>什么都可以想，什么都可以不想，便觉是个自由的人</a:t>
            </a:r>
            <a:r>
              <a:rPr lang="zh-CN" altLang="zh-CN" dirty="0">
                <a:latin typeface="华文楷体" panose="02010600040101010101" pitchFamily="2" charset="-122"/>
                <a:ea typeface="华文楷体" panose="02010600040101010101" pitchFamily="2" charset="-122"/>
              </a:rPr>
              <a:t>。</a:t>
            </a:r>
            <a:r>
              <a:rPr lang="zh-CN" altLang="zh-CN" dirty="0">
                <a:solidFill>
                  <a:srgbClr val="FF0000"/>
                </a:solidFill>
                <a:latin typeface="华文楷体" panose="02010600040101010101" pitchFamily="2" charset="-122"/>
                <a:ea typeface="华文楷体" panose="02010600040101010101" pitchFamily="2" charset="-122"/>
              </a:rPr>
              <a:t>白天里一定要做的事，一定要说的话，现在都可不理。这是独处的妙处</a:t>
            </a:r>
            <a:r>
              <a:rPr lang="zh-CN" altLang="zh-CN" dirty="0">
                <a:latin typeface="华文楷体" panose="02010600040101010101" pitchFamily="2" charset="-122"/>
                <a:ea typeface="华文楷体" panose="02010600040101010101" pitchFamily="2" charset="-122"/>
              </a:rPr>
              <a:t>，我且受用这无边的荷香月色好了。</a:t>
            </a:r>
          </a:p>
          <a:p>
            <a:pPr marL="0" indent="0">
              <a:buNone/>
            </a:pPr>
            <a:endParaRPr lang="zh-CN" altLang="zh-CN"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xmlns="" val="16007598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239EC62-34DE-446E-BFF1-20C94A7312BE}"/>
              </a:ext>
            </a:extLst>
          </p:cNvPr>
          <p:cNvSpPr>
            <a:spLocks noGrp="1"/>
          </p:cNvSpPr>
          <p:nvPr>
            <p:ph idx="1"/>
          </p:nvPr>
        </p:nvSpPr>
        <p:spPr>
          <a:xfrm>
            <a:off x="764101" y="893736"/>
            <a:ext cx="10515600" cy="4351338"/>
          </a:xfrm>
        </p:spPr>
        <p:txBody>
          <a:bodyPr>
            <a:normAutofit/>
          </a:bodyPr>
          <a:lstStyle/>
          <a:p>
            <a:r>
              <a:rPr lang="zh-CN" altLang="en-US" sz="3200" dirty="0">
                <a:latin typeface="宋体" panose="02010600030101010101" pitchFamily="2" charset="-122"/>
                <a:ea typeface="宋体" panose="02010600030101010101" pitchFamily="2" charset="-122"/>
              </a:rPr>
              <a:t>教师示例，学生模仿梳理</a:t>
            </a:r>
            <a:endParaRPr lang="en-US" altLang="zh-CN" sz="3200" dirty="0">
              <a:latin typeface="宋体" panose="02010600030101010101" pitchFamily="2" charset="-122"/>
              <a:ea typeface="宋体" panose="02010600030101010101" pitchFamily="2" charset="-122"/>
            </a:endParaRPr>
          </a:p>
          <a:p>
            <a:pPr marL="0" indent="0">
              <a:buNone/>
            </a:pPr>
            <a:r>
              <a:rPr lang="en-US" altLang="zh-CN" sz="3200"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有哪些途径可以让作者治愈“不宁静”？每个途径的效果（结果）如何？</a:t>
            </a:r>
            <a:endParaRPr lang="en-US" altLang="zh-CN" dirty="0">
              <a:latin typeface="宋体" panose="02010600030101010101" pitchFamily="2" charset="-122"/>
              <a:ea typeface="宋体" panose="02010600030101010101" pitchFamily="2" charset="-122"/>
            </a:endParaRPr>
          </a:p>
          <a:p>
            <a:endParaRPr lang="zh-CN" altLang="en-US" sz="3200" dirty="0">
              <a:latin typeface="宋体" panose="02010600030101010101" pitchFamily="2" charset="-122"/>
              <a:ea typeface="宋体" panose="02010600030101010101" pitchFamily="2" charset="-122"/>
            </a:endParaRPr>
          </a:p>
        </p:txBody>
      </p:sp>
      <p:graphicFrame>
        <p:nvGraphicFramePr>
          <p:cNvPr id="4" name="表格 3">
            <a:extLst>
              <a:ext uri="{FF2B5EF4-FFF2-40B4-BE49-F238E27FC236}">
                <a16:creationId xmlns:a16="http://schemas.microsoft.com/office/drawing/2014/main" xmlns="" id="{C03A8B15-BF74-47AF-B5FB-CA7710CA95F6}"/>
              </a:ext>
            </a:extLst>
          </p:cNvPr>
          <p:cNvGraphicFramePr/>
          <p:nvPr>
            <p:extLst>
              <p:ext uri="{D42A27DB-BD31-4B8C-83A1-F6EECF244321}">
                <p14:modId xmlns:p14="http://schemas.microsoft.com/office/powerpoint/2010/main" xmlns="" val="216934077"/>
              </p:ext>
            </p:extLst>
          </p:nvPr>
        </p:nvGraphicFramePr>
        <p:xfrm>
          <a:off x="838200" y="2769394"/>
          <a:ext cx="10367402" cy="3420902"/>
        </p:xfrm>
        <a:graphic>
          <a:graphicData uri="http://schemas.openxmlformats.org/drawingml/2006/table">
            <a:tbl>
              <a:tblPr firstRow="1" bandRow="1">
                <a:tableStyleId>{5940675A-B579-460E-94D1-54222C63F5DA}</a:tableStyleId>
              </a:tblPr>
              <a:tblGrid>
                <a:gridCol w="1160980">
                  <a:extLst>
                    <a:ext uri="{9D8B030D-6E8A-4147-A177-3AD203B41FA5}">
                      <a16:colId xmlns:a16="http://schemas.microsoft.com/office/drawing/2014/main" xmlns="" val="20000"/>
                    </a:ext>
                  </a:extLst>
                </a:gridCol>
                <a:gridCol w="1856428">
                  <a:extLst>
                    <a:ext uri="{9D8B030D-6E8A-4147-A177-3AD203B41FA5}">
                      <a16:colId xmlns:a16="http://schemas.microsoft.com/office/drawing/2014/main" xmlns="" val="20001"/>
                    </a:ext>
                  </a:extLst>
                </a:gridCol>
                <a:gridCol w="2003884">
                  <a:extLst>
                    <a:ext uri="{9D8B030D-6E8A-4147-A177-3AD203B41FA5}">
                      <a16:colId xmlns:a16="http://schemas.microsoft.com/office/drawing/2014/main" xmlns="" val="20002"/>
                    </a:ext>
                  </a:extLst>
                </a:gridCol>
                <a:gridCol w="1946237">
                  <a:extLst>
                    <a:ext uri="{9D8B030D-6E8A-4147-A177-3AD203B41FA5}">
                      <a16:colId xmlns:a16="http://schemas.microsoft.com/office/drawing/2014/main" xmlns="" val="20003"/>
                    </a:ext>
                  </a:extLst>
                </a:gridCol>
                <a:gridCol w="2362183">
                  <a:extLst>
                    <a:ext uri="{9D8B030D-6E8A-4147-A177-3AD203B41FA5}">
                      <a16:colId xmlns:a16="http://schemas.microsoft.com/office/drawing/2014/main" xmlns="" val="20004"/>
                    </a:ext>
                  </a:extLst>
                </a:gridCol>
                <a:gridCol w="1037690">
                  <a:extLst>
                    <a:ext uri="{9D8B030D-6E8A-4147-A177-3AD203B41FA5}">
                      <a16:colId xmlns:a16="http://schemas.microsoft.com/office/drawing/2014/main" xmlns="" val="20005"/>
                    </a:ext>
                  </a:extLst>
                </a:gridCol>
              </a:tblGrid>
              <a:tr h="445518">
                <a:tc>
                  <a:txBody>
                    <a:bodyPr/>
                    <a:lstStyle/>
                    <a:p>
                      <a:pPr indent="0" algn="ctr">
                        <a:buNone/>
                      </a:pPr>
                      <a:r>
                        <a:rPr lang="en-US" sz="2000" dirty="0">
                          <a:solidFill>
                            <a:schemeClr val="tx1"/>
                          </a:solidFill>
                          <a:latin typeface="华文楷体" panose="02010600040101010101" pitchFamily="2" charset="-122"/>
                          <a:ea typeface="华文楷体" panose="02010600040101010101" pitchFamily="2" charset="-122"/>
                        </a:rPr>
                        <a:t> </a:t>
                      </a:r>
                      <a:endParaRPr lang="en-US" altLang="en-US" sz="2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000" dirty="0" err="1">
                          <a:solidFill>
                            <a:schemeClr val="tx1"/>
                          </a:solidFill>
                          <a:latin typeface="华文楷体" panose="02010600040101010101" pitchFamily="2" charset="-122"/>
                          <a:ea typeface="华文楷体" panose="02010600040101010101" pitchFamily="2" charset="-122"/>
                        </a:rPr>
                        <a:t>途径</a:t>
                      </a:r>
                      <a:endParaRPr lang="en-US" altLang="en-US" sz="2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000">
                          <a:solidFill>
                            <a:schemeClr val="tx1"/>
                          </a:solidFill>
                          <a:latin typeface="华文楷体" panose="02010600040101010101" pitchFamily="2" charset="-122"/>
                          <a:ea typeface="华文楷体" panose="02010600040101010101" pitchFamily="2" charset="-122"/>
                        </a:rPr>
                        <a:t>原因</a:t>
                      </a:r>
                      <a:endParaRPr lang="en-US" altLang="en-US" sz="20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000" dirty="0" err="1">
                          <a:solidFill>
                            <a:schemeClr val="tx1"/>
                          </a:solidFill>
                          <a:latin typeface="华文楷体" panose="02010600040101010101" pitchFamily="2" charset="-122"/>
                          <a:ea typeface="华文楷体" panose="02010600040101010101" pitchFamily="2" charset="-122"/>
                        </a:rPr>
                        <a:t>特征</a:t>
                      </a:r>
                      <a:endParaRPr lang="en-US" altLang="en-US" sz="2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000">
                          <a:solidFill>
                            <a:schemeClr val="tx1"/>
                          </a:solidFill>
                          <a:latin typeface="华文楷体" panose="02010600040101010101" pitchFamily="2" charset="-122"/>
                          <a:ea typeface="华文楷体" panose="02010600040101010101" pitchFamily="2" charset="-122"/>
                        </a:rPr>
                        <a:t>结果</a:t>
                      </a:r>
                      <a:endParaRPr lang="en-US" altLang="en-US" sz="20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000">
                          <a:solidFill>
                            <a:schemeClr val="tx1"/>
                          </a:solidFill>
                          <a:latin typeface="华文楷体" panose="02010600040101010101" pitchFamily="2" charset="-122"/>
                          <a:ea typeface="华文楷体" panose="02010600040101010101" pitchFamily="2" charset="-122"/>
                        </a:rPr>
                        <a:t>评价</a:t>
                      </a:r>
                      <a:endParaRPr lang="en-US" altLang="en-US" sz="20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0"/>
                  </a:ext>
                </a:extLst>
              </a:tr>
              <a:tr h="743964">
                <a:tc>
                  <a:txBody>
                    <a:bodyPr/>
                    <a:lstStyle/>
                    <a:p>
                      <a:pPr indent="0" algn="ctr">
                        <a:buNone/>
                      </a:pPr>
                      <a:r>
                        <a:rPr lang="en-US" sz="2000" dirty="0" err="1">
                          <a:solidFill>
                            <a:schemeClr val="tx1"/>
                          </a:solidFill>
                          <a:latin typeface="华文楷体" panose="02010600040101010101" pitchFamily="2" charset="-122"/>
                          <a:ea typeface="华文楷体" panose="02010600040101010101" pitchFamily="2" charset="-122"/>
                        </a:rPr>
                        <a:t>途径一</a:t>
                      </a:r>
                      <a:endParaRPr lang="en-US" altLang="en-US" sz="2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000" dirty="0">
                          <a:solidFill>
                            <a:schemeClr val="tx1"/>
                          </a:solidFill>
                          <a:latin typeface="华文楷体" panose="02010600040101010101" pitchFamily="2" charset="-122"/>
                          <a:ea typeface="华文楷体" panose="02010600040101010101" pitchFamily="2" charset="-122"/>
                        </a:rPr>
                        <a:t> </a:t>
                      </a:r>
                      <a:endParaRPr lang="en-US" altLang="en-US" sz="2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1"/>
                  </a:ext>
                </a:extLst>
              </a:tr>
              <a:tr h="744434">
                <a:tc>
                  <a:txBody>
                    <a:bodyPr/>
                    <a:lstStyle/>
                    <a:p>
                      <a:pPr indent="0" algn="ctr">
                        <a:buNone/>
                      </a:pPr>
                      <a:r>
                        <a:rPr lang="en-US" sz="2000">
                          <a:solidFill>
                            <a:schemeClr val="tx1"/>
                          </a:solidFill>
                          <a:latin typeface="华文楷体" panose="02010600040101010101" pitchFamily="2" charset="-122"/>
                          <a:ea typeface="华文楷体" panose="02010600040101010101" pitchFamily="2" charset="-122"/>
                        </a:rPr>
                        <a:t>途径二</a:t>
                      </a:r>
                      <a:endParaRPr lang="en-US" altLang="en-US" sz="20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000">
                          <a:solidFill>
                            <a:schemeClr val="tx1"/>
                          </a:solidFill>
                          <a:latin typeface="华文楷体" panose="02010600040101010101" pitchFamily="2" charset="-122"/>
                          <a:ea typeface="华文楷体" panose="02010600040101010101" pitchFamily="2" charset="-122"/>
                        </a:rPr>
                        <a:t> </a:t>
                      </a:r>
                      <a:endParaRPr lang="en-US" altLang="en-US" sz="20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2"/>
                  </a:ext>
                </a:extLst>
              </a:tr>
              <a:tr h="1239155">
                <a:tc>
                  <a:txBody>
                    <a:bodyPr/>
                    <a:lstStyle/>
                    <a:p>
                      <a:pPr indent="0" algn="ctr">
                        <a:buNone/>
                      </a:pPr>
                      <a:r>
                        <a:rPr lang="en-US" sz="2000">
                          <a:solidFill>
                            <a:schemeClr val="tx1"/>
                          </a:solidFill>
                          <a:latin typeface="华文楷体" panose="02010600040101010101" pitchFamily="2" charset="-122"/>
                          <a:ea typeface="华文楷体" panose="02010600040101010101" pitchFamily="2" charset="-122"/>
                        </a:rPr>
                        <a:t>途径三</a:t>
                      </a:r>
                      <a:endParaRPr lang="en-US" altLang="en-US" sz="20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0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000" dirty="0">
                          <a:solidFill>
                            <a:schemeClr val="tx1"/>
                          </a:solidFill>
                          <a:latin typeface="华文楷体" panose="02010600040101010101" pitchFamily="2" charset="-122"/>
                          <a:ea typeface="华文楷体" panose="02010600040101010101" pitchFamily="2" charset="-122"/>
                        </a:rPr>
                        <a:t> </a:t>
                      </a:r>
                      <a:endParaRPr lang="en-US" altLang="en-US" sz="2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3"/>
                  </a:ext>
                </a:extLst>
              </a:tr>
              <a:tr h="247831">
                <a:tc>
                  <a:txBody>
                    <a:bodyPr/>
                    <a:lstStyle/>
                    <a:p>
                      <a:pPr indent="0" algn="ctr">
                        <a:buNone/>
                      </a:pPr>
                      <a:r>
                        <a:rPr lang="en-US" sz="1000">
                          <a:solidFill>
                            <a:schemeClr val="tx1"/>
                          </a:solidFill>
                          <a:latin typeface="华文楷体" panose="02010600040101010101" pitchFamily="2" charset="-122"/>
                          <a:ea typeface="华文楷体" panose="02010600040101010101" pitchFamily="2" charset="-122"/>
                        </a:rPr>
                        <a:t>……</a:t>
                      </a:r>
                      <a:endParaRPr lang="en-US" altLang="en-US" sz="10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1000" dirty="0">
                          <a:solidFill>
                            <a:schemeClr val="tx1"/>
                          </a:solidFill>
                          <a:latin typeface="华文楷体" panose="02010600040101010101" pitchFamily="2" charset="-122"/>
                          <a:ea typeface="华文楷体" panose="02010600040101010101" pitchFamily="2" charset="-122"/>
                        </a:rPr>
                        <a:t> </a:t>
                      </a:r>
                      <a:endParaRPr lang="en-US" altLang="en-US" sz="1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1000">
                          <a:solidFill>
                            <a:schemeClr val="tx1"/>
                          </a:solidFill>
                          <a:latin typeface="华文楷体" panose="02010600040101010101" pitchFamily="2" charset="-122"/>
                          <a:ea typeface="华文楷体" panose="02010600040101010101" pitchFamily="2" charset="-122"/>
                        </a:rPr>
                        <a:t> </a:t>
                      </a:r>
                      <a:endParaRPr lang="en-US" altLang="en-US" sz="1000" b="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1000">
                          <a:solidFill>
                            <a:schemeClr val="tx1"/>
                          </a:solidFill>
                          <a:latin typeface="华文楷体" panose="02010600040101010101" pitchFamily="2" charset="-122"/>
                          <a:ea typeface="华文楷体" panose="02010600040101010101" pitchFamily="2" charset="-122"/>
                        </a:rPr>
                        <a:t> </a:t>
                      </a:r>
                      <a:endParaRPr lang="en-US" altLang="en-US" sz="10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1000" dirty="0">
                          <a:solidFill>
                            <a:schemeClr val="tx1"/>
                          </a:solidFill>
                          <a:latin typeface="华文楷体" panose="02010600040101010101" pitchFamily="2" charset="-122"/>
                          <a:ea typeface="华文楷体" panose="02010600040101010101" pitchFamily="2" charset="-122"/>
                        </a:rPr>
                        <a:t> </a:t>
                      </a:r>
                      <a:endParaRPr lang="en-US" altLang="en-US" sz="1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10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xmlns="" val="2382160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xmlns="" id="{76A2D8A4-E89A-4B6C-BF6D-2858567639C5}"/>
              </a:ext>
            </a:extLst>
          </p:cNvPr>
          <p:cNvGraphicFramePr/>
          <p:nvPr>
            <p:extLst>
              <p:ext uri="{D42A27DB-BD31-4B8C-83A1-F6EECF244321}">
                <p14:modId xmlns:p14="http://schemas.microsoft.com/office/powerpoint/2010/main" xmlns="" val="2527498719"/>
              </p:ext>
            </p:extLst>
          </p:nvPr>
        </p:nvGraphicFramePr>
        <p:xfrm>
          <a:off x="766281" y="1043631"/>
          <a:ext cx="10884613" cy="5120263"/>
        </p:xfrm>
        <a:graphic>
          <a:graphicData uri="http://schemas.openxmlformats.org/drawingml/2006/table">
            <a:tbl>
              <a:tblPr firstRow="1" bandRow="1">
                <a:tableStyleId>{5940675A-B579-460E-94D1-54222C63F5DA}</a:tableStyleId>
              </a:tblPr>
              <a:tblGrid>
                <a:gridCol w="1160980">
                  <a:extLst>
                    <a:ext uri="{9D8B030D-6E8A-4147-A177-3AD203B41FA5}">
                      <a16:colId xmlns:a16="http://schemas.microsoft.com/office/drawing/2014/main" xmlns="" val="20000"/>
                    </a:ext>
                  </a:extLst>
                </a:gridCol>
                <a:gridCol w="2254321">
                  <a:extLst>
                    <a:ext uri="{9D8B030D-6E8A-4147-A177-3AD203B41FA5}">
                      <a16:colId xmlns:a16="http://schemas.microsoft.com/office/drawing/2014/main" xmlns="" val="20001"/>
                    </a:ext>
                  </a:extLst>
                </a:gridCol>
                <a:gridCol w="2003461">
                  <a:extLst>
                    <a:ext uri="{9D8B030D-6E8A-4147-A177-3AD203B41FA5}">
                      <a16:colId xmlns:a16="http://schemas.microsoft.com/office/drawing/2014/main" xmlns="" val="20002"/>
                    </a:ext>
                  </a:extLst>
                </a:gridCol>
                <a:gridCol w="2260314">
                  <a:extLst>
                    <a:ext uri="{9D8B030D-6E8A-4147-A177-3AD203B41FA5}">
                      <a16:colId xmlns:a16="http://schemas.microsoft.com/office/drawing/2014/main" xmlns="" val="20003"/>
                    </a:ext>
                  </a:extLst>
                </a:gridCol>
                <a:gridCol w="1962364">
                  <a:extLst>
                    <a:ext uri="{9D8B030D-6E8A-4147-A177-3AD203B41FA5}">
                      <a16:colId xmlns:a16="http://schemas.microsoft.com/office/drawing/2014/main" xmlns="" val="20004"/>
                    </a:ext>
                  </a:extLst>
                </a:gridCol>
                <a:gridCol w="1243173">
                  <a:extLst>
                    <a:ext uri="{9D8B030D-6E8A-4147-A177-3AD203B41FA5}">
                      <a16:colId xmlns:a16="http://schemas.microsoft.com/office/drawing/2014/main" xmlns="" val="20005"/>
                    </a:ext>
                  </a:extLst>
                </a:gridCol>
              </a:tblGrid>
              <a:tr h="470398">
                <a:tc>
                  <a:txBody>
                    <a:bodyPr/>
                    <a:lstStyle/>
                    <a:p>
                      <a:pPr indent="0" algn="ctr">
                        <a:buNone/>
                      </a:pPr>
                      <a:r>
                        <a:rPr lang="en-US" sz="2400" dirty="0">
                          <a:solidFill>
                            <a:schemeClr val="tx1"/>
                          </a:solidFill>
                          <a:latin typeface="华文楷体" panose="02010600040101010101" pitchFamily="2" charset="-122"/>
                          <a:ea typeface="华文楷体" panose="02010600040101010101" pitchFamily="2" charset="-122"/>
                        </a:rPr>
                        <a:t> </a:t>
                      </a: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途径</a:t>
                      </a: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a:solidFill>
                            <a:schemeClr val="tx1"/>
                          </a:solidFill>
                          <a:latin typeface="华文楷体" panose="02010600040101010101" pitchFamily="2" charset="-122"/>
                          <a:ea typeface="华文楷体" panose="02010600040101010101" pitchFamily="2" charset="-122"/>
                        </a:rPr>
                        <a:t>原因</a:t>
                      </a:r>
                      <a:endParaRPr lang="en-US" altLang="en-US" sz="24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特征</a:t>
                      </a: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a:solidFill>
                            <a:schemeClr val="tx1"/>
                          </a:solidFill>
                          <a:latin typeface="华文楷体" panose="02010600040101010101" pitchFamily="2" charset="-122"/>
                          <a:ea typeface="华文楷体" panose="02010600040101010101" pitchFamily="2" charset="-122"/>
                        </a:rPr>
                        <a:t>结果</a:t>
                      </a:r>
                      <a:endParaRPr lang="en-US" altLang="en-US" sz="24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a:solidFill>
                            <a:schemeClr val="tx1"/>
                          </a:solidFill>
                          <a:latin typeface="华文楷体" panose="02010600040101010101" pitchFamily="2" charset="-122"/>
                          <a:ea typeface="华文楷体" panose="02010600040101010101" pitchFamily="2" charset="-122"/>
                        </a:rPr>
                        <a:t>评价</a:t>
                      </a:r>
                      <a:endParaRPr lang="en-US" altLang="en-US" sz="24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0"/>
                  </a:ext>
                </a:extLst>
              </a:tr>
              <a:tr h="371982">
                <a:tc>
                  <a:txBody>
                    <a:bodyPr/>
                    <a:lstStyle/>
                    <a:p>
                      <a:pPr indent="0" algn="ctr">
                        <a:buNone/>
                      </a:pPr>
                      <a:r>
                        <a:rPr lang="zh-CN"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rPr>
                        <a:t>途径一</a:t>
                      </a:r>
                      <a:endParaRPr lang="en-US"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zh-CN"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rPr>
                        <a:t>出门漫步</a:t>
                      </a:r>
                      <a:endParaRPr lang="en-US"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zh-CN"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rPr>
                        <a:t>颇不宁静</a:t>
                      </a:r>
                      <a:endParaRPr lang="en-US"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zh-CN"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rPr>
                        <a:t>超出平常自己、自由的人、不管不理、独处</a:t>
                      </a:r>
                      <a:endParaRPr lang="en-US"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zh-CN"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rPr>
                        <a:t>受用无边荷香月色</a:t>
                      </a:r>
                      <a:endParaRPr lang="en-US" altLang="en-US" sz="2400" b="0" dirty="0">
                        <a:solidFill>
                          <a:srgbClr val="FF0000"/>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a:solidFill>
                            <a:srgbClr val="FF0000"/>
                          </a:solidFill>
                          <a:latin typeface="华文楷体" panose="02010600040101010101" pitchFamily="2" charset="-122"/>
                          <a:ea typeface="华文楷体" panose="02010600040101010101" pitchFamily="2" charset="-122"/>
                        </a:rPr>
                        <a:t> </a:t>
                      </a:r>
                      <a:endParaRPr lang="en-US" altLang="en-US" sz="2400" b="1" dirty="0">
                        <a:solidFill>
                          <a:srgbClr val="FF0000"/>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1"/>
                  </a:ext>
                </a:extLst>
              </a:tr>
              <a:tr h="3719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err="1">
                          <a:solidFill>
                            <a:schemeClr val="tx1"/>
                          </a:solidFill>
                          <a:latin typeface="华文楷体" panose="02010600040101010101" pitchFamily="2" charset="-122"/>
                          <a:ea typeface="华文楷体" panose="02010600040101010101" pitchFamily="2" charset="-122"/>
                        </a:rPr>
                        <a:t>途径</a:t>
                      </a:r>
                      <a:r>
                        <a:rPr lang="zh-CN" altLang="en-US" sz="2400" dirty="0">
                          <a:solidFill>
                            <a:schemeClr val="tx1"/>
                          </a:solidFill>
                          <a:latin typeface="华文楷体" panose="02010600040101010101" pitchFamily="2" charset="-122"/>
                          <a:ea typeface="华文楷体" panose="02010600040101010101" pitchFamily="2" charset="-122"/>
                        </a:rPr>
                        <a:t>二</a:t>
                      </a: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p>
                      <a:pPr indent="0" algn="ctr">
                        <a:buNone/>
                      </a:pP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err="1">
                          <a:solidFill>
                            <a:schemeClr val="tx1"/>
                          </a:solidFill>
                          <a:latin typeface="华文楷体" panose="02010600040101010101" pitchFamily="2" charset="-122"/>
                          <a:ea typeface="华文楷体" panose="02010600040101010101" pitchFamily="2" charset="-122"/>
                        </a:rPr>
                        <a:t>赏荷塘</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p>
                      <a:pPr indent="0" algn="ctr">
                        <a:buNone/>
                      </a:pP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err="1">
                          <a:solidFill>
                            <a:schemeClr val="tx1"/>
                          </a:solidFill>
                          <a:latin typeface="华文楷体" panose="02010600040101010101" pitchFamily="2" charset="-122"/>
                          <a:ea typeface="华文楷体" panose="02010600040101010101" pitchFamily="2" charset="-122"/>
                        </a:rPr>
                        <a:t>颇不宁静</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p>
                      <a:pPr indent="0" algn="ctr">
                        <a:buNone/>
                      </a:pP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1" dirty="0" err="1">
                          <a:solidFill>
                            <a:schemeClr val="tx1"/>
                          </a:solidFill>
                          <a:latin typeface="华文楷体" panose="02010600040101010101" pitchFamily="2" charset="-122"/>
                          <a:ea typeface="华文楷体" panose="02010600040101010101" pitchFamily="2" charset="-122"/>
                        </a:rPr>
                        <a:t>安静、干净、多女性美</a:t>
                      </a: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err="1">
                          <a:solidFill>
                            <a:schemeClr val="tx1"/>
                          </a:solidFill>
                          <a:latin typeface="华文楷体" panose="02010600040101010101" pitchFamily="2" charset="-122"/>
                          <a:ea typeface="华文楷体" panose="02010600040101010101" pitchFamily="2" charset="-122"/>
                        </a:rPr>
                        <a:t>被“热闹”所扰，失去了宁静</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3966389622"/>
                  </a:ext>
                </a:extLst>
              </a:tr>
              <a:tr h="744434">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途径</a:t>
                      </a:r>
                      <a:r>
                        <a:rPr lang="zh-CN" altLang="en-US" sz="2400" dirty="0">
                          <a:solidFill>
                            <a:schemeClr val="tx1"/>
                          </a:solidFill>
                          <a:latin typeface="华文楷体" panose="02010600040101010101" pitchFamily="2" charset="-122"/>
                          <a:ea typeface="华文楷体" panose="02010600040101010101" pitchFamily="2" charset="-122"/>
                        </a:rPr>
                        <a:t>三</a:t>
                      </a: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想《采莲赋</a:t>
                      </a:r>
                      <a:r>
                        <a:rPr lang="en-US" sz="2400" dirty="0">
                          <a:solidFill>
                            <a:schemeClr val="tx1"/>
                          </a:solidFill>
                          <a:latin typeface="华文楷体" panose="02010600040101010101" pitchFamily="2" charset="-122"/>
                          <a:ea typeface="华文楷体" panose="02010600040101010101" pitchFamily="2" charset="-122"/>
                        </a:rPr>
                        <a:t>》</a:t>
                      </a:r>
                    </a:p>
                    <a:p>
                      <a:pPr indent="0" algn="ctr">
                        <a:buNone/>
                      </a:pPr>
                      <a:r>
                        <a:rPr lang="zh-CN"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rPr>
                        <a:t>和采莲旧俗</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既然不宁静，想想热闹</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属于年轻人的热闹、风流</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a:solidFill>
                            <a:schemeClr val="tx1"/>
                          </a:solidFill>
                          <a:latin typeface="华文楷体" panose="02010600040101010101" pitchFamily="2" charset="-122"/>
                          <a:ea typeface="华文楷体" panose="02010600040101010101" pitchFamily="2" charset="-122"/>
                        </a:rPr>
                        <a:t>无福消受</a:t>
                      </a:r>
                      <a:endParaRPr lang="en-US" altLang="en-US" sz="2400" b="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a:solidFill>
                            <a:schemeClr val="tx1"/>
                          </a:solidFill>
                          <a:latin typeface="华文楷体" panose="02010600040101010101" pitchFamily="2" charset="-122"/>
                          <a:ea typeface="华文楷体" panose="02010600040101010101" pitchFamily="2" charset="-122"/>
                        </a:rPr>
                        <a:t> </a:t>
                      </a:r>
                      <a:endParaRPr lang="en-US" altLang="en-US" sz="240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2"/>
                  </a:ext>
                </a:extLst>
              </a:tr>
              <a:tr h="1239155">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途径</a:t>
                      </a:r>
                      <a:r>
                        <a:rPr lang="zh-CN" altLang="en-US" sz="2400" dirty="0">
                          <a:solidFill>
                            <a:schemeClr val="tx1"/>
                          </a:solidFill>
                          <a:latin typeface="华文楷体" panose="02010600040101010101" pitchFamily="2" charset="-122"/>
                          <a:ea typeface="华文楷体" panose="02010600040101010101" pitchFamily="2" charset="-122"/>
                        </a:rPr>
                        <a:t>四</a:t>
                      </a: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想《西洲曲</a:t>
                      </a:r>
                      <a:r>
                        <a:rPr lang="en-US" sz="2400" dirty="0">
                          <a:solidFill>
                            <a:schemeClr val="tx1"/>
                          </a:solidFill>
                          <a:latin typeface="华文楷体" panose="02010600040101010101" pitchFamily="2" charset="-122"/>
                          <a:ea typeface="华文楷体" panose="02010600040101010101" pitchFamily="2" charset="-122"/>
                        </a:rPr>
                        <a:t>》</a:t>
                      </a:r>
                    </a:p>
                    <a:p>
                      <a:pPr indent="0" algn="ctr">
                        <a:buNone/>
                      </a:pPr>
                      <a:r>
                        <a:rPr lang="zh-CN"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rPr>
                        <a:t>思乡</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不能热闹风流，就再次试图在安静中愉悦起来</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安静</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err="1">
                          <a:solidFill>
                            <a:schemeClr val="tx1"/>
                          </a:solidFill>
                          <a:latin typeface="华文楷体" panose="02010600040101010101" pitchFamily="2" charset="-122"/>
                          <a:ea typeface="华文楷体" panose="02010600040101010101" pitchFamily="2" charset="-122"/>
                        </a:rPr>
                        <a:t>不行</a:t>
                      </a:r>
                      <a:r>
                        <a:rPr lang="zh-CN" altLang="en-US" sz="2400" dirty="0">
                          <a:solidFill>
                            <a:schemeClr val="tx1"/>
                          </a:solidFill>
                          <a:latin typeface="华文楷体" panose="02010600040101010101" pitchFamily="2" charset="-122"/>
                          <a:ea typeface="华文楷体" panose="02010600040101010101" pitchFamily="2" charset="-122"/>
                        </a:rPr>
                        <a:t>，到家</a:t>
                      </a:r>
                      <a:endParaRPr lang="en-US" altLang="en-US" sz="2400" b="0"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2400" dirty="0">
                          <a:solidFill>
                            <a:schemeClr val="tx1"/>
                          </a:solidFill>
                          <a:latin typeface="华文楷体" panose="02010600040101010101" pitchFamily="2" charset="-122"/>
                          <a:ea typeface="华文楷体" panose="02010600040101010101" pitchFamily="2" charset="-122"/>
                        </a:rPr>
                        <a:t> </a:t>
                      </a:r>
                      <a:endParaRPr lang="en-US" altLang="en-US" sz="240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3"/>
                  </a:ext>
                </a:extLst>
              </a:tr>
              <a:tr h="247831">
                <a:tc>
                  <a:txBody>
                    <a:bodyPr/>
                    <a:lstStyle/>
                    <a:p>
                      <a:pPr indent="0" algn="ctr">
                        <a:buNone/>
                      </a:pPr>
                      <a:r>
                        <a:rPr lang="en-US" sz="1050">
                          <a:solidFill>
                            <a:schemeClr val="tx1"/>
                          </a:solidFill>
                          <a:latin typeface="华文楷体" panose="02010600040101010101" pitchFamily="2" charset="-122"/>
                          <a:ea typeface="华文楷体" panose="02010600040101010101" pitchFamily="2" charset="-122"/>
                        </a:rPr>
                        <a:t>……</a:t>
                      </a:r>
                      <a:endParaRPr lang="en-US" altLang="en-US" sz="105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1050" dirty="0">
                          <a:solidFill>
                            <a:schemeClr val="tx1"/>
                          </a:solidFill>
                          <a:latin typeface="华文楷体" panose="02010600040101010101" pitchFamily="2" charset="-122"/>
                          <a:ea typeface="华文楷体" panose="02010600040101010101" pitchFamily="2" charset="-122"/>
                        </a:rPr>
                        <a:t> </a:t>
                      </a:r>
                      <a:endParaRPr lang="en-US" altLang="en-US" sz="105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1050">
                          <a:solidFill>
                            <a:schemeClr val="tx1"/>
                          </a:solidFill>
                          <a:latin typeface="华文楷体" panose="02010600040101010101" pitchFamily="2" charset="-122"/>
                          <a:ea typeface="华文楷体" panose="02010600040101010101" pitchFamily="2" charset="-122"/>
                        </a:rPr>
                        <a:t> </a:t>
                      </a:r>
                      <a:endParaRPr lang="en-US" altLang="en-US" sz="1050" b="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1050">
                          <a:solidFill>
                            <a:schemeClr val="tx1"/>
                          </a:solidFill>
                          <a:latin typeface="华文楷体" panose="02010600040101010101" pitchFamily="2" charset="-122"/>
                          <a:ea typeface="华文楷体" panose="02010600040101010101" pitchFamily="2" charset="-122"/>
                        </a:rPr>
                        <a:t> </a:t>
                      </a:r>
                      <a:endParaRPr lang="en-US" altLang="en-US" sz="1050" b="1">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r>
                        <a:rPr lang="en-US" sz="1050" dirty="0">
                          <a:solidFill>
                            <a:schemeClr val="tx1"/>
                          </a:solidFill>
                          <a:latin typeface="华文楷体" panose="02010600040101010101" pitchFamily="2" charset="-122"/>
                          <a:ea typeface="华文楷体" panose="02010600040101010101" pitchFamily="2" charset="-122"/>
                        </a:rPr>
                        <a:t> </a:t>
                      </a:r>
                      <a:endParaRPr lang="en-US" altLang="en-US" sz="105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tc>
                  <a:txBody>
                    <a:bodyPr/>
                    <a:lstStyle/>
                    <a:p>
                      <a:pPr indent="0" algn="ctr">
                        <a:buNone/>
                      </a:pPr>
                      <a:endParaRPr lang="en-US" altLang="en-US" sz="1050" b="1" dirty="0">
                        <a:solidFill>
                          <a:schemeClr val="tx1"/>
                        </a:solidFill>
                        <a:latin typeface="华文楷体" panose="02010600040101010101" pitchFamily="2" charset="-122"/>
                        <a:ea typeface="华文楷体" panose="02010600040101010101" pitchFamily="2" charset="-122"/>
                        <a:cs typeface="宋体" panose="02010600030101010101" pitchFamily="2" charset="-122"/>
                      </a:endParaRPr>
                    </a:p>
                  </a:txBody>
                  <a:tcPr marL="67509" marR="67509" marT="0" marB="0" anchor="ctr">
                    <a:lnL w="12700" cap="flat" cmpd="sng" algn="ctr">
                      <a:solidFill>
                        <a:srgbClr val="E5D4C2"/>
                      </a:solidFill>
                      <a:prstDash val="solid"/>
                      <a:round/>
                      <a:headEnd type="none" w="med" len="med"/>
                      <a:tailEnd type="none" w="med" len="med"/>
                    </a:lnL>
                    <a:lnR w="12700" cap="flat" cmpd="sng" algn="ctr">
                      <a:solidFill>
                        <a:srgbClr val="E5D4C2"/>
                      </a:solidFill>
                      <a:prstDash val="solid"/>
                      <a:round/>
                      <a:headEnd type="none" w="med" len="med"/>
                      <a:tailEnd type="none" w="med" len="med"/>
                    </a:lnR>
                    <a:lnT w="12700" cap="flat" cmpd="sng" algn="ctr">
                      <a:solidFill>
                        <a:srgbClr val="E5D4C2"/>
                      </a:solidFill>
                      <a:prstDash val="solid"/>
                      <a:round/>
                      <a:headEnd type="none" w="med" len="med"/>
                      <a:tailEnd type="none" w="med" len="med"/>
                    </a:lnT>
                    <a:lnB w="12700" cap="flat" cmpd="sng" algn="ctr">
                      <a:solidFill>
                        <a:srgbClr val="E5D4C2"/>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xmlns="" val="23602438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913A5B8-738B-45C7-8DD5-1C7A7FCA9411}"/>
              </a:ext>
            </a:extLst>
          </p:cNvPr>
          <p:cNvSpPr>
            <a:spLocks noGrp="1"/>
          </p:cNvSpPr>
          <p:nvPr>
            <p:ph idx="1"/>
          </p:nvPr>
        </p:nvSpPr>
        <p:spPr>
          <a:xfrm>
            <a:off x="657546" y="520807"/>
            <a:ext cx="10696254" cy="5941638"/>
          </a:xfrm>
        </p:spPr>
        <p:txBody>
          <a:bodyPr>
            <a:normAutofit fontScale="85000" lnSpcReduction="10000"/>
          </a:bodyPr>
          <a:lstStyle/>
          <a:p>
            <a:pPr marL="0" indent="0">
              <a:lnSpc>
                <a:spcPct val="150000"/>
              </a:lnSpc>
              <a:buNone/>
            </a:pPr>
            <a:r>
              <a:rPr lang="en-US" altLang="zh-CN" sz="3200" b="1" dirty="0"/>
              <a:t>   </a:t>
            </a:r>
            <a:r>
              <a:rPr lang="zh-CN" altLang="zh-CN" sz="3200" b="1" dirty="0">
                <a:latin typeface="宋体" panose="02010600030101010101" pitchFamily="2" charset="-122"/>
                <a:ea typeface="宋体" panose="02010600030101010101" pitchFamily="2" charset="-122"/>
              </a:rPr>
              <a:t>子任务（</a:t>
            </a:r>
            <a:r>
              <a:rPr lang="en-US" altLang="zh-CN" sz="3200" b="1" dirty="0">
                <a:latin typeface="宋体" panose="02010600030101010101" pitchFamily="2" charset="-122"/>
                <a:ea typeface="宋体" panose="02010600030101010101" pitchFamily="2" charset="-122"/>
              </a:rPr>
              <a:t>2</a:t>
            </a:r>
            <a:r>
              <a:rPr lang="zh-CN"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理解朱自清寻求治愈的本质和效果</a:t>
            </a:r>
            <a:endParaRPr lang="zh-CN" altLang="zh-CN" sz="3200" b="1" dirty="0">
              <a:latin typeface="宋体" panose="02010600030101010101" pitchFamily="2" charset="-122"/>
              <a:ea typeface="宋体" panose="02010600030101010101" pitchFamily="2" charset="-122"/>
            </a:endParaRPr>
          </a:p>
          <a:p>
            <a:pPr>
              <a:lnSpc>
                <a:spcPct val="150000"/>
              </a:lnSpc>
            </a:pPr>
            <a:r>
              <a:rPr lang="zh-CN" altLang="zh-CN" sz="3200" dirty="0">
                <a:latin typeface="宋体" panose="02010600030101010101" pitchFamily="2" charset="-122"/>
                <a:ea typeface="宋体" panose="02010600030101010101" pitchFamily="2" charset="-122"/>
              </a:rPr>
              <a:t>你如何评价当天晚上作者治愈自己的过程？</a:t>
            </a:r>
          </a:p>
          <a:p>
            <a:pPr>
              <a:lnSpc>
                <a:spcPct val="150000"/>
              </a:lnSpc>
            </a:pPr>
            <a:r>
              <a:rPr lang="zh-CN" altLang="zh-CN" sz="3200" dirty="0">
                <a:latin typeface="宋体" panose="02010600030101010101" pitchFamily="2" charset="-122"/>
                <a:ea typeface="宋体" panose="02010600030101010101" pitchFamily="2" charset="-122"/>
              </a:rPr>
              <a:t>作者到家时被“治愈”了没有？推测作者在“家”这个活动空间里的情绪</a:t>
            </a:r>
            <a:r>
              <a:rPr lang="zh-CN" altLang="en-US" sz="3200" dirty="0">
                <a:latin typeface="宋体" panose="02010600030101010101" pitchFamily="2" charset="-122"/>
                <a:ea typeface="宋体" panose="02010600030101010101" pitchFamily="2" charset="-122"/>
              </a:rPr>
              <a:t>。</a:t>
            </a:r>
            <a:endParaRPr lang="zh-CN" altLang="zh-CN" sz="3200" dirty="0">
              <a:latin typeface="宋体" panose="02010600030101010101" pitchFamily="2" charset="-122"/>
              <a:ea typeface="宋体" panose="02010600030101010101" pitchFamily="2" charset="-122"/>
            </a:endParaRPr>
          </a:p>
          <a:p>
            <a:pPr>
              <a:lnSpc>
                <a:spcPct val="150000"/>
              </a:lnSpc>
            </a:pPr>
            <a:r>
              <a:rPr lang="zh-CN" altLang="zh-CN" dirty="0">
                <a:latin typeface="华文楷体" panose="02010600040101010101" pitchFamily="2" charset="-122"/>
                <a:ea typeface="华文楷体" panose="02010600040101010101" pitchFamily="2" charset="-122"/>
              </a:rPr>
              <a:t>作为“斗士”他对政治的敏感远不及他对自然风光、人情掌故来（得）细致传神，他可以把梅雨潭的“绿”写出七八个以上的感受，却常常辨不明政局的好坏，政党的是非，甚至不知道该把自己的名字签到什么样的文件上。</a:t>
            </a:r>
            <a:r>
              <a:rPr lang="en-US" altLang="zh-CN" dirty="0">
                <a:latin typeface="华文楷体" panose="02010600040101010101" pitchFamily="2" charset="-122"/>
                <a:ea typeface="华文楷体" panose="02010600040101010101" pitchFamily="2" charset="-122"/>
              </a:rPr>
              <a:t>1927</a:t>
            </a:r>
            <a:r>
              <a:rPr lang="zh-CN" altLang="zh-CN" dirty="0">
                <a:latin typeface="华文楷体" panose="02010600040101010101" pitchFamily="2" charset="-122"/>
                <a:ea typeface="华文楷体" panose="02010600040101010101" pitchFamily="2" charset="-122"/>
              </a:rPr>
              <a:t>年，朱自清先生的家庭陷入了深刻的危机。他的父子、（继）母子、婆媳等之间的矛盾和作者为了应付这些矛盾在事业和感情上作出的巨大损失才是他“心里颇不宁静”的主要原因。——刘勇民</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模糊的背影</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名作欣赏</a:t>
            </a:r>
            <a:r>
              <a:rPr lang="en-US" altLang="zh-CN" dirty="0">
                <a:latin typeface="华文楷体" panose="02010600040101010101" pitchFamily="2" charset="-122"/>
                <a:ea typeface="华文楷体" panose="02010600040101010101" pitchFamily="2" charset="-122"/>
              </a:rPr>
              <a:t>.1999</a:t>
            </a:r>
            <a:endParaRPr lang="zh-CN" altLang="zh-CN" dirty="0">
              <a:latin typeface="华文楷体" panose="02010600040101010101" pitchFamily="2" charset="-122"/>
              <a:ea typeface="华文楷体" panose="02010600040101010101" pitchFamily="2" charset="-122"/>
            </a:endParaRPr>
          </a:p>
          <a:p>
            <a:pPr>
              <a:lnSpc>
                <a:spcPct val="150000"/>
              </a:lnSpc>
            </a:pPr>
            <a:endParaRPr lang="zh-CN" altLang="en-US" sz="3200" dirty="0"/>
          </a:p>
        </p:txBody>
      </p:sp>
    </p:spTree>
    <p:extLst>
      <p:ext uri="{BB962C8B-B14F-4D97-AF65-F5344CB8AC3E}">
        <p14:creationId xmlns:p14="http://schemas.microsoft.com/office/powerpoint/2010/main" xmlns="" val="5866691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5749356-89CD-489B-A8B1-14F8981E01C5}"/>
              </a:ext>
            </a:extLst>
          </p:cNvPr>
          <p:cNvSpPr>
            <a:spLocks noGrp="1"/>
          </p:cNvSpPr>
          <p:nvPr>
            <p:ph idx="1"/>
          </p:nvPr>
        </p:nvSpPr>
        <p:spPr>
          <a:xfrm>
            <a:off x="501722" y="708916"/>
            <a:ext cx="11188556" cy="5784351"/>
          </a:xfrm>
        </p:spPr>
        <p:txBody>
          <a:bodyPr>
            <a:normAutofit/>
          </a:bodyPr>
          <a:lstStyle/>
          <a:p>
            <a:pPr>
              <a:lnSpc>
                <a:spcPct val="150000"/>
              </a:lnSpc>
            </a:pPr>
            <a:r>
              <a:rPr lang="zh-CN" altLang="en-US" sz="3200" dirty="0">
                <a:latin typeface="宋体" panose="02010600030101010101" pitchFamily="2" charset="-122"/>
                <a:ea typeface="宋体" panose="02010600030101010101" pitchFamily="2" charset="-122"/>
              </a:rPr>
              <a:t>不一定非探究“不宁静”背后的本事是什么，但至少可以了解</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荷塘月色</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中“家”是不宁静的一种外在象征。</a:t>
            </a:r>
            <a:endParaRPr lang="en-US" altLang="zh-CN" sz="3200" dirty="0">
              <a:latin typeface="宋体" panose="02010600030101010101" pitchFamily="2" charset="-122"/>
              <a:ea typeface="宋体" panose="02010600030101010101" pitchFamily="2" charset="-122"/>
            </a:endParaRPr>
          </a:p>
          <a:p>
            <a:pPr marL="0" indent="0">
              <a:lnSpc>
                <a:spcPct val="150000"/>
              </a:lnSpc>
              <a:buNone/>
            </a:pPr>
            <a:r>
              <a:rPr lang="zh-CN" altLang="en-US" sz="3200" dirty="0">
                <a:latin typeface="华文楷体" panose="02010600040101010101" pitchFamily="2" charset="-122"/>
                <a:ea typeface="华文楷体" panose="02010600040101010101" pitchFamily="2" charset="-122"/>
              </a:rPr>
              <a:t>         一个“颇不宁静”地离开家一段时间的丈夫回到家希望看到什么样的情景呢？我们也是可以想象的。如果我们的想象力不够的话，我们可以联系</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荷花淀</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中的一个情景</a:t>
            </a:r>
            <a:r>
              <a:rPr lang="en-US" altLang="zh-CN" sz="3200" dirty="0">
                <a:latin typeface="华文楷体" panose="02010600040101010101" pitchFamily="2" charset="-122"/>
                <a:ea typeface="华文楷体" panose="02010600040101010101" pitchFamily="2" charset="-122"/>
              </a:rPr>
              <a:t>——</a:t>
            </a:r>
            <a:r>
              <a:rPr lang="en-US" altLang="zh-CN" sz="3200" dirty="0">
                <a:solidFill>
                  <a:srgbClr val="FF0000"/>
                </a:solidFill>
                <a:latin typeface="华文楷体" panose="02010600040101010101" pitchFamily="2" charset="-122"/>
                <a:ea typeface="华文楷体" panose="02010600040101010101" pitchFamily="2" charset="-122"/>
              </a:rPr>
              <a:t>“</a:t>
            </a:r>
            <a:r>
              <a:rPr lang="zh-CN" altLang="en-US" sz="3200" dirty="0">
                <a:solidFill>
                  <a:srgbClr val="FF0000"/>
                </a:solidFill>
                <a:latin typeface="华文楷体" panose="02010600040101010101" pitchFamily="2" charset="-122"/>
                <a:ea typeface="华文楷体" panose="02010600040101010101" pitchFamily="2" charset="-122"/>
              </a:rPr>
              <a:t>但是大门还没关，丈夫还没回来”</a:t>
            </a:r>
            <a:r>
              <a:rPr lang="zh-CN" altLang="en-US" sz="3200" dirty="0">
                <a:latin typeface="华文楷体" panose="02010600040101010101" pitchFamily="2" charset="-122"/>
                <a:ea typeface="华文楷体" panose="02010600040101010101" pitchFamily="2" charset="-122"/>
              </a:rPr>
              <a:t>想一想。</a:t>
            </a:r>
          </a:p>
          <a:p>
            <a:pPr marL="0" indent="0" algn="r">
              <a:lnSpc>
                <a:spcPct val="150000"/>
              </a:lnSpc>
              <a:buNone/>
            </a:pP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郑桂华</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从两个句子理解</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荷塘月色</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的两处关键</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语文学习</a:t>
            </a:r>
            <a:r>
              <a:rPr lang="en-US" altLang="zh-CN" dirty="0">
                <a:latin typeface="华文楷体" panose="02010600040101010101" pitchFamily="2" charset="-122"/>
                <a:ea typeface="华文楷体" panose="02010600040101010101" pitchFamily="2" charset="-122"/>
              </a:rPr>
              <a:t>.2011.11</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24062640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4187F4B7-1E11-428F-8074-29C60B7F89E4}"/>
              </a:ext>
            </a:extLst>
          </p:cNvPr>
          <p:cNvSpPr>
            <a:spLocks noGrp="1"/>
          </p:cNvSpPr>
          <p:nvPr>
            <p:ph idx="1"/>
          </p:nvPr>
        </p:nvSpPr>
        <p:spPr>
          <a:xfrm>
            <a:off x="838200" y="359596"/>
            <a:ext cx="10515600" cy="6246687"/>
          </a:xfrm>
        </p:spPr>
        <p:txBody>
          <a:bodyPr>
            <a:normAutofit fontScale="92500"/>
          </a:bodyPr>
          <a:lstStyle/>
          <a:p>
            <a:pPr marL="0" indent="0">
              <a:lnSpc>
                <a:spcPct val="150000"/>
              </a:lnSpc>
              <a:buNone/>
            </a:pPr>
            <a:r>
              <a:rPr lang="en-US" altLang="zh-CN" dirty="0">
                <a:latin typeface="宋体" panose="02010600030101010101" pitchFamily="2" charset="-122"/>
                <a:ea typeface="宋体" panose="02010600030101010101" pitchFamily="2" charset="-122"/>
              </a:rPr>
              <a:t>1927</a:t>
            </a:r>
            <a:r>
              <a:rPr lang="zh-CN" altLang="en-US" dirty="0">
                <a:latin typeface="宋体" panose="02010600030101010101" pitchFamily="2" charset="-122"/>
                <a:ea typeface="宋体" panose="02010600030101010101" pitchFamily="2" charset="-122"/>
              </a:rPr>
              <a:t>年</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荷塘月色</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创作前后，朱自清的文章</a:t>
            </a:r>
            <a:endParaRPr lang="en-US" altLang="zh-CN" dirty="0">
              <a:latin typeface="宋体" panose="02010600030101010101" pitchFamily="2" charset="-122"/>
              <a:ea typeface="宋体" panose="02010600030101010101" pitchFamily="2" charset="-122"/>
            </a:endParaRPr>
          </a:p>
          <a:p>
            <a:pPr>
              <a:lnSpc>
                <a:spcPct val="150000"/>
              </a:lnSpc>
            </a:pPr>
            <a:r>
              <a:rPr lang="zh-CN" altLang="zh-CN" dirty="0">
                <a:latin typeface="华文楷体" panose="02010600040101010101" pitchFamily="2" charset="-122"/>
                <a:ea typeface="华文楷体" panose="02010600040101010101" pitchFamily="2" charset="-122"/>
              </a:rPr>
              <a:t>我的体力也不太成。</a:t>
            </a:r>
            <a:r>
              <a:rPr lang="zh-CN" altLang="zh-CN" dirty="0">
                <a:solidFill>
                  <a:srgbClr val="FF0000"/>
                </a:solidFill>
                <a:latin typeface="华文楷体" panose="02010600040101010101" pitchFamily="2" charset="-122"/>
                <a:ea typeface="华文楷体" panose="02010600040101010101" pitchFamily="2" charset="-122"/>
              </a:rPr>
              <a:t>况且妻子儿女一大家，都指望我活</a:t>
            </a:r>
            <a:r>
              <a:rPr lang="zh-CN" altLang="zh-CN" dirty="0">
                <a:latin typeface="华文楷体" panose="02010600040101010101" pitchFamily="2" charset="-122"/>
                <a:ea typeface="华文楷体" panose="02010600040101010101" pitchFamily="2" charset="-122"/>
              </a:rPr>
              <a:t>，也不忍丢下走自己的路。在旧时代正在崩坏，新局面尚未到来的时候，衰颓与骚动使得大家惶惶然……只有参加革命或反革命才能解决这惶惶然。不能或不愿参加革命或反革命，总得找一个依据，才可以姑作安心地过日子……我终于在国学里找着了一个题目。——《哪里走》</a:t>
            </a:r>
          </a:p>
          <a:p>
            <a:pPr>
              <a:lnSpc>
                <a:spcPct val="150000"/>
              </a:lnSpc>
            </a:pPr>
            <a:r>
              <a:rPr lang="zh-CN" altLang="zh-CN" dirty="0">
                <a:solidFill>
                  <a:srgbClr val="FF0000"/>
                </a:solidFill>
                <a:latin typeface="华文楷体" panose="02010600040101010101" pitchFamily="2" charset="-122"/>
                <a:ea typeface="华文楷体" panose="02010600040101010101" pitchFamily="2" charset="-122"/>
              </a:rPr>
              <a:t>这几天似乎有些异样</a:t>
            </a:r>
            <a:r>
              <a:rPr lang="zh-CN" altLang="zh-CN" dirty="0">
                <a:latin typeface="华文楷体" panose="02010600040101010101" pitchFamily="2" charset="-122"/>
                <a:ea typeface="华文楷体" panose="02010600040101010101" pitchFamily="2" charset="-122"/>
              </a:rPr>
              <a:t>，像一叶扁舟在无边的大海上，像一个猎人在无尽的森林里……</a:t>
            </a:r>
            <a:r>
              <a:rPr lang="zh-CN" altLang="zh-CN" dirty="0">
                <a:solidFill>
                  <a:srgbClr val="FF0000"/>
                </a:solidFill>
                <a:latin typeface="华文楷体" panose="02010600040101010101" pitchFamily="2" charset="-122"/>
                <a:ea typeface="华文楷体" panose="02010600040101010101" pitchFamily="2" charset="-122"/>
              </a:rPr>
              <a:t>心里是一团乱麻，也可以说是一团火</a:t>
            </a:r>
            <a:r>
              <a:rPr lang="zh-CN" altLang="zh-CN" dirty="0">
                <a:latin typeface="华文楷体" panose="02010600040101010101" pitchFamily="2" charset="-122"/>
                <a:ea typeface="华文楷体" panose="02010600040101010101" pitchFamily="2" charset="-122"/>
              </a:rPr>
              <a:t>。似乎在挣扎，要明白些什么，但似乎什么也没有明白。——《一封信》</a:t>
            </a:r>
          </a:p>
          <a:p>
            <a:pPr>
              <a:lnSpc>
                <a:spcPct val="150000"/>
              </a:lnSpc>
            </a:pP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21932366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638F125-A90C-4000-B335-05F3AFFF9405}"/>
              </a:ext>
            </a:extLst>
          </p:cNvPr>
          <p:cNvSpPr>
            <a:spLocks noGrp="1"/>
          </p:cNvSpPr>
          <p:nvPr>
            <p:ph type="title"/>
          </p:nvPr>
        </p:nvSpPr>
        <p:spPr/>
        <p:txBody>
          <a:bodyPr/>
          <a:lstStyle/>
          <a:p>
            <a:r>
              <a:rPr lang="zh-CN" altLang="en-US" dirty="0">
                <a:latin typeface="+mn-ea"/>
                <a:ea typeface="+mn-ea"/>
              </a:rPr>
              <a:t>苏轼的“治愈系”</a:t>
            </a:r>
          </a:p>
        </p:txBody>
      </p:sp>
      <p:sp>
        <p:nvSpPr>
          <p:cNvPr id="3" name="内容占位符 2">
            <a:extLst>
              <a:ext uri="{FF2B5EF4-FFF2-40B4-BE49-F238E27FC236}">
                <a16:creationId xmlns:a16="http://schemas.microsoft.com/office/drawing/2014/main" xmlns="" id="{AC9BBE7D-7FFB-41E3-9BCF-B291F033C7F8}"/>
              </a:ext>
            </a:extLst>
          </p:cNvPr>
          <p:cNvSpPr>
            <a:spLocks noGrp="1"/>
          </p:cNvSpPr>
          <p:nvPr>
            <p:ph idx="1"/>
          </p:nvPr>
        </p:nvSpPr>
        <p:spPr>
          <a:xfrm>
            <a:off x="725184" y="1690688"/>
            <a:ext cx="11018178" cy="4832029"/>
          </a:xfrm>
        </p:spPr>
        <p:txBody>
          <a:bodyPr>
            <a:normAutofit lnSpcReduction="10000"/>
          </a:bodyPr>
          <a:lstStyle/>
          <a:p>
            <a:pPr>
              <a:lnSpc>
                <a:spcPct val="150000"/>
              </a:lnSpc>
            </a:pPr>
            <a:r>
              <a:rPr lang="zh-CN" altLang="zh-CN" b="1" dirty="0">
                <a:latin typeface="宋体" panose="02010600030101010101" pitchFamily="2" charset="-122"/>
                <a:ea typeface="宋体" panose="02010600030101010101" pitchFamily="2" charset="-122"/>
              </a:rPr>
              <a:t>子任务（</a:t>
            </a:r>
            <a:r>
              <a:rPr lang="en-US" altLang="zh-CN" b="1" dirty="0">
                <a:latin typeface="宋体" panose="02010600030101010101" pitchFamily="2" charset="-122"/>
                <a:ea typeface="宋体" panose="02010600030101010101" pitchFamily="2" charset="-122"/>
              </a:rPr>
              <a:t>1</a:t>
            </a:r>
            <a:r>
              <a:rPr lang="zh-CN" altLang="zh-CN" b="1" dirty="0">
                <a:latin typeface="宋体" panose="02010600030101010101" pitchFamily="2" charset="-122"/>
                <a:ea typeface="宋体" panose="02010600030101010101" pitchFamily="2" charset="-122"/>
              </a:rPr>
              <a:t>）《赤壁赋》中苏轼的困境是什么？</a:t>
            </a:r>
            <a:r>
              <a:rPr lang="zh-CN" altLang="en-US" b="1" dirty="0">
                <a:latin typeface="宋体" panose="02010600030101010101" pitchFamily="2" charset="-122"/>
                <a:ea typeface="宋体" panose="02010600030101010101" pitchFamily="2" charset="-122"/>
              </a:rPr>
              <a:t>他</a:t>
            </a:r>
            <a:r>
              <a:rPr lang="zh-CN" altLang="zh-CN" b="1" dirty="0">
                <a:latin typeface="宋体" panose="02010600030101010101" pitchFamily="2" charset="-122"/>
                <a:ea typeface="宋体" panose="02010600030101010101" pitchFamily="2" charset="-122"/>
              </a:rPr>
              <a:t>找到的自我“治愈”的方式有哪些？</a:t>
            </a:r>
          </a:p>
          <a:p>
            <a:pPr>
              <a:lnSpc>
                <a:spcPct val="150000"/>
              </a:lnSpc>
              <a:buFont typeface="Wingdings" panose="05000000000000000000" pitchFamily="2" charset="2"/>
              <a:buChar char="ü"/>
            </a:pPr>
            <a:r>
              <a:rPr lang="zh-CN" altLang="zh-CN" dirty="0">
                <a:latin typeface="宋体" panose="02010600030101010101" pitchFamily="2" charset="-122"/>
                <a:ea typeface="宋体" panose="02010600030101010101" pitchFamily="2" charset="-122"/>
              </a:rPr>
              <a:t>困境</a:t>
            </a:r>
            <a:r>
              <a:rPr lang="en-US" altLang="zh-CN" dirty="0">
                <a:latin typeface="宋体" panose="02010600030101010101" pitchFamily="2" charset="-122"/>
                <a:ea typeface="宋体" panose="02010600030101010101" pitchFamily="2" charset="-122"/>
              </a:rPr>
              <a:t>1</a:t>
            </a:r>
            <a:r>
              <a:rPr lang="zh-CN" altLang="zh-CN" dirty="0">
                <a:latin typeface="宋体" panose="02010600030101010101" pitchFamily="2" charset="-122"/>
                <a:ea typeface="宋体" panose="02010600030101010101" pitchFamily="2" charset="-122"/>
              </a:rPr>
              <a:t>：</a:t>
            </a:r>
            <a:r>
              <a:rPr lang="zh-CN" altLang="zh-CN" dirty="0">
                <a:latin typeface="华文楷体" panose="02010600040101010101" pitchFamily="2" charset="-122"/>
                <a:ea typeface="华文楷体" panose="02010600040101010101" pitchFamily="2" charset="-122"/>
              </a:rPr>
              <a:t>“</a:t>
            </a:r>
            <a:r>
              <a:rPr lang="zh-CN" altLang="zh-CN" dirty="0">
                <a:solidFill>
                  <a:srgbClr val="FF0000"/>
                </a:solidFill>
                <a:latin typeface="华文楷体" panose="02010600040101010101" pitchFamily="2" charset="-122"/>
                <a:ea typeface="华文楷体" panose="02010600040101010101" pitchFamily="2" charset="-122"/>
              </a:rPr>
              <a:t>桂</a:t>
            </a:r>
            <a:r>
              <a:rPr lang="zh-CN" altLang="zh-CN" dirty="0">
                <a:latin typeface="华文楷体" panose="02010600040101010101" pitchFamily="2" charset="-122"/>
                <a:ea typeface="华文楷体" panose="02010600040101010101" pitchFamily="2" charset="-122"/>
              </a:rPr>
              <a:t>棹兮</a:t>
            </a:r>
            <a:r>
              <a:rPr lang="zh-CN" altLang="zh-CN" dirty="0">
                <a:solidFill>
                  <a:srgbClr val="FF0000"/>
                </a:solidFill>
                <a:latin typeface="华文楷体" panose="02010600040101010101" pitchFamily="2" charset="-122"/>
                <a:ea typeface="华文楷体" panose="02010600040101010101" pitchFamily="2" charset="-122"/>
              </a:rPr>
              <a:t>兰</a:t>
            </a:r>
            <a:r>
              <a:rPr lang="zh-CN" altLang="zh-CN" dirty="0">
                <a:latin typeface="华文楷体" panose="02010600040101010101" pitchFamily="2" charset="-122"/>
                <a:ea typeface="华文楷体" panose="02010600040101010101" pitchFamily="2" charset="-122"/>
              </a:rPr>
              <a:t>桨，击空明兮溯流光。渺渺兮予</a:t>
            </a:r>
            <a:r>
              <a:rPr lang="zh-CN" altLang="zh-CN" dirty="0">
                <a:solidFill>
                  <a:srgbClr val="FF0000"/>
                </a:solidFill>
                <a:latin typeface="华文楷体" panose="02010600040101010101" pitchFamily="2" charset="-122"/>
                <a:ea typeface="华文楷体" panose="02010600040101010101" pitchFamily="2" charset="-122"/>
              </a:rPr>
              <a:t>怀</a:t>
            </a:r>
            <a:r>
              <a:rPr lang="zh-CN" altLang="zh-CN" dirty="0">
                <a:latin typeface="华文楷体" panose="02010600040101010101" pitchFamily="2" charset="-122"/>
                <a:ea typeface="华文楷体" panose="02010600040101010101" pitchFamily="2" charset="-122"/>
              </a:rPr>
              <a:t>，</a:t>
            </a:r>
            <a:r>
              <a:rPr lang="zh-CN" altLang="zh-CN" dirty="0">
                <a:solidFill>
                  <a:srgbClr val="FF0000"/>
                </a:solidFill>
                <a:latin typeface="华文楷体" panose="02010600040101010101" pitchFamily="2" charset="-122"/>
                <a:ea typeface="华文楷体" panose="02010600040101010101" pitchFamily="2" charset="-122"/>
              </a:rPr>
              <a:t>望美人</a:t>
            </a:r>
            <a:r>
              <a:rPr lang="zh-CN" altLang="zh-CN" dirty="0">
                <a:latin typeface="华文楷体" panose="02010600040101010101" pitchFamily="2" charset="-122"/>
                <a:ea typeface="华文楷体" panose="02010600040101010101" pitchFamily="2" charset="-122"/>
              </a:rPr>
              <a:t>兮天一方。”</a:t>
            </a:r>
            <a:r>
              <a:rPr lang="zh-CN" altLang="zh-CN" dirty="0">
                <a:latin typeface="宋体" panose="02010600030101010101" pitchFamily="2" charset="-122"/>
                <a:ea typeface="宋体" panose="02010600030101010101" pitchFamily="2" charset="-122"/>
              </a:rPr>
              <a:t>（怀才不遇，壮志难酬）</a:t>
            </a:r>
          </a:p>
          <a:p>
            <a:pPr>
              <a:lnSpc>
                <a:spcPct val="150000"/>
              </a:lnSpc>
              <a:buFont typeface="Wingdings" panose="05000000000000000000" pitchFamily="2" charset="2"/>
              <a:buChar char="ü"/>
            </a:pPr>
            <a:r>
              <a:rPr lang="zh-CN" altLang="zh-CN" dirty="0">
                <a:latin typeface="宋体" panose="02010600030101010101" pitchFamily="2" charset="-122"/>
                <a:ea typeface="宋体" panose="02010600030101010101" pitchFamily="2" charset="-122"/>
              </a:rPr>
              <a:t>困境</a:t>
            </a:r>
            <a:r>
              <a:rPr lang="en-US" altLang="zh-CN" dirty="0">
                <a:latin typeface="宋体" panose="02010600030101010101" pitchFamily="2" charset="-122"/>
                <a:ea typeface="宋体" panose="02010600030101010101" pitchFamily="2" charset="-122"/>
              </a:rPr>
              <a:t>2</a:t>
            </a:r>
            <a:r>
              <a:rPr lang="zh-CN" altLang="zh-CN" dirty="0">
                <a:latin typeface="宋体" panose="02010600030101010101" pitchFamily="2" charset="-122"/>
                <a:ea typeface="宋体" panose="02010600030101010101" pitchFamily="2" charset="-122"/>
              </a:rPr>
              <a:t>：</a:t>
            </a:r>
            <a:r>
              <a:rPr lang="zh-CN" altLang="zh-CN" dirty="0">
                <a:latin typeface="华文楷体" panose="02010600040101010101" pitchFamily="2" charset="-122"/>
                <a:ea typeface="华文楷体" panose="02010600040101010101" pitchFamily="2" charset="-122"/>
              </a:rPr>
              <a:t>“而今安在哉？”</a:t>
            </a:r>
            <a:r>
              <a:rPr lang="zh-CN" altLang="zh-CN" dirty="0">
                <a:latin typeface="宋体" panose="02010600030101010101" pitchFamily="2" charset="-122"/>
                <a:ea typeface="宋体" panose="02010600030101010101" pitchFamily="2" charset="-122"/>
              </a:rPr>
              <a:t>（英雄不再、功业未成）</a:t>
            </a:r>
          </a:p>
          <a:p>
            <a:pPr>
              <a:lnSpc>
                <a:spcPct val="150000"/>
              </a:lnSpc>
              <a:buFont typeface="Wingdings" panose="05000000000000000000" pitchFamily="2" charset="2"/>
              <a:buChar char="ü"/>
            </a:pPr>
            <a:r>
              <a:rPr lang="zh-CN" altLang="zh-CN" dirty="0">
                <a:latin typeface="宋体" panose="02010600030101010101" pitchFamily="2" charset="-122"/>
                <a:ea typeface="宋体" panose="02010600030101010101" pitchFamily="2" charset="-122"/>
              </a:rPr>
              <a:t>困境</a:t>
            </a:r>
            <a:r>
              <a:rPr lang="en-US" altLang="zh-CN" dirty="0">
                <a:latin typeface="宋体" panose="02010600030101010101" pitchFamily="2" charset="-122"/>
                <a:ea typeface="宋体" panose="02010600030101010101" pitchFamily="2" charset="-122"/>
              </a:rPr>
              <a:t>3</a:t>
            </a:r>
            <a:r>
              <a:rPr lang="zh-CN" altLang="zh-CN" dirty="0">
                <a:latin typeface="宋体" panose="02010600030101010101" pitchFamily="2" charset="-122"/>
                <a:ea typeface="宋体" panose="02010600030101010101" pitchFamily="2" charset="-122"/>
              </a:rPr>
              <a:t>：</a:t>
            </a:r>
            <a:r>
              <a:rPr lang="zh-CN" altLang="zh-CN" dirty="0">
                <a:latin typeface="华文楷体" panose="02010600040101010101" pitchFamily="2" charset="-122"/>
                <a:ea typeface="华文楷体" panose="02010600040101010101" pitchFamily="2" charset="-122"/>
              </a:rPr>
              <a:t>“寄蜉蝣于天地，渺沧海之一粟。哀吾生之须臾，羡长江之无穷。”</a:t>
            </a:r>
            <a:r>
              <a:rPr lang="zh-CN" altLang="zh-CN" dirty="0">
                <a:latin typeface="宋体" panose="02010600030101010101" pitchFamily="2" charset="-122"/>
                <a:ea typeface="宋体" panose="02010600030101010101" pitchFamily="2" charset="-122"/>
              </a:rPr>
              <a:t>（人生渺小、生命短暂）</a:t>
            </a:r>
          </a:p>
          <a:p>
            <a:pPr>
              <a:lnSpc>
                <a:spcPct val="150000"/>
              </a:lnSpc>
            </a:pPr>
            <a:endParaRPr lang="zh-CN" altLang="en-US" dirty="0"/>
          </a:p>
        </p:txBody>
      </p:sp>
    </p:spTree>
    <p:extLst>
      <p:ext uri="{BB962C8B-B14F-4D97-AF65-F5344CB8AC3E}">
        <p14:creationId xmlns:p14="http://schemas.microsoft.com/office/powerpoint/2010/main" xmlns="" val="3840783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4A59FC4F-8490-405C-9F11-9A8A62CDF326}"/>
              </a:ext>
            </a:extLst>
          </p:cNvPr>
          <p:cNvSpPr>
            <a:spLocks noGrp="1"/>
          </p:cNvSpPr>
          <p:nvPr>
            <p:ph idx="1"/>
          </p:nvPr>
        </p:nvSpPr>
        <p:spPr/>
        <p:txBody>
          <a:bodyPr>
            <a:normAutofit/>
          </a:bodyPr>
          <a:lstStyle/>
          <a:p>
            <a:pPr>
              <a:lnSpc>
                <a:spcPct val="150000"/>
              </a:lnSpc>
            </a:pPr>
            <a:r>
              <a:rPr lang="zh-CN" altLang="zh-CN" sz="3600" dirty="0">
                <a:latin typeface="华文楷体" panose="02010600040101010101" pitchFamily="2" charset="-122"/>
                <a:ea typeface="华文楷体" panose="02010600040101010101" pitchFamily="2" charset="-122"/>
              </a:rPr>
              <a:t>王荣生</a:t>
            </a:r>
            <a:r>
              <a:rPr lang="en-US" altLang="zh-CN" sz="3600" dirty="0">
                <a:latin typeface="华文楷体" panose="02010600040101010101" pitchFamily="2" charset="-122"/>
                <a:ea typeface="华文楷体" panose="02010600040101010101" pitchFamily="2" charset="-122"/>
              </a:rPr>
              <a:t>《</a:t>
            </a:r>
            <a:r>
              <a:rPr lang="zh-CN" altLang="en-US" sz="3600" dirty="0">
                <a:latin typeface="华文楷体" panose="02010600040101010101" pitchFamily="2" charset="-122"/>
                <a:ea typeface="华文楷体" panose="02010600040101010101" pitchFamily="2" charset="-122"/>
              </a:rPr>
              <a:t>散文教学教什么</a:t>
            </a:r>
            <a:r>
              <a:rPr lang="en-US" altLang="zh-CN" sz="3600" dirty="0">
                <a:latin typeface="华文楷体" panose="02010600040101010101" pitchFamily="2" charset="-122"/>
                <a:ea typeface="华文楷体" panose="02010600040101010101" pitchFamily="2" charset="-122"/>
              </a:rPr>
              <a:t>》</a:t>
            </a:r>
            <a:r>
              <a:rPr lang="zh-CN" altLang="zh-CN" sz="3600" dirty="0">
                <a:latin typeface="华文楷体" panose="02010600040101010101" pitchFamily="2" charset="-122"/>
                <a:ea typeface="华文楷体" panose="02010600040101010101" pitchFamily="2" charset="-122"/>
              </a:rPr>
              <a:t>：“散文教学的实质是建立学生与“这一篇”课文的链接，是建立学生的已有经验与“这一篇”散文所传达的作者独特经验的链接”。</a:t>
            </a:r>
            <a:endParaRPr lang="zh-CN" altLang="en-US" sz="36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13295245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84715B5-9240-41BC-98D4-9E46CDC3D0EF}"/>
              </a:ext>
            </a:extLst>
          </p:cNvPr>
          <p:cNvSpPr>
            <a:spLocks noGrp="1"/>
          </p:cNvSpPr>
          <p:nvPr>
            <p:ph idx="1"/>
          </p:nvPr>
        </p:nvSpPr>
        <p:spPr>
          <a:xfrm>
            <a:off x="814654" y="652409"/>
            <a:ext cx="10562690" cy="1019711"/>
          </a:xfrm>
        </p:spPr>
        <p:txBody>
          <a:bodyPr>
            <a:normAutofit/>
          </a:bodyPr>
          <a:lstStyle/>
          <a:p>
            <a:pPr marL="0" indent="0">
              <a:buNone/>
            </a:pPr>
            <a:r>
              <a:rPr lang="zh-CN" altLang="zh-CN" sz="3200" dirty="0">
                <a:latin typeface="宋体" panose="02010600030101010101" pitchFamily="2" charset="-122"/>
                <a:ea typeface="宋体" panose="02010600030101010101" pitchFamily="2" charset="-122"/>
              </a:rPr>
              <a:t>治愈</a:t>
            </a:r>
            <a:r>
              <a:rPr lang="en-US" altLang="zh-CN" sz="3200" dirty="0">
                <a:latin typeface="宋体" panose="02010600030101010101" pitchFamily="2" charset="-122"/>
                <a:ea typeface="宋体" panose="02010600030101010101" pitchFamily="2" charset="-122"/>
              </a:rPr>
              <a:t>1</a:t>
            </a:r>
            <a:r>
              <a:rPr lang="zh-CN" altLang="zh-CN" sz="3200" dirty="0">
                <a:latin typeface="宋体" panose="02010600030101010101" pitchFamily="2" charset="-122"/>
                <a:ea typeface="宋体" panose="02010600030101010101" pitchFamily="2" charset="-122"/>
              </a:rPr>
              <a:t>：用“物我无尽”化解生命短暂之悲</a:t>
            </a:r>
          </a:p>
          <a:p>
            <a:endParaRPr lang="zh-CN" altLang="en-US" dirty="0"/>
          </a:p>
        </p:txBody>
      </p:sp>
      <p:graphicFrame>
        <p:nvGraphicFramePr>
          <p:cNvPr id="5" name="表格 5">
            <a:extLst>
              <a:ext uri="{FF2B5EF4-FFF2-40B4-BE49-F238E27FC236}">
                <a16:creationId xmlns:a16="http://schemas.microsoft.com/office/drawing/2014/main" xmlns="" id="{675023C5-7B4D-4051-89E4-D73CE9567A41}"/>
              </a:ext>
            </a:extLst>
          </p:cNvPr>
          <p:cNvGraphicFramePr>
            <a:graphicFrameLocks noGrp="1"/>
          </p:cNvGraphicFramePr>
          <p:nvPr>
            <p:extLst>
              <p:ext uri="{D42A27DB-BD31-4B8C-83A1-F6EECF244321}">
                <p14:modId xmlns:p14="http://schemas.microsoft.com/office/powerpoint/2010/main" xmlns="" val="1193980941"/>
              </p:ext>
            </p:extLst>
          </p:nvPr>
        </p:nvGraphicFramePr>
        <p:xfrm>
          <a:off x="765210" y="1589927"/>
          <a:ext cx="10661579" cy="4520629"/>
        </p:xfrm>
        <a:graphic>
          <a:graphicData uri="http://schemas.openxmlformats.org/drawingml/2006/table">
            <a:tbl>
              <a:tblPr firstRow="1" bandRow="1">
                <a:tableStyleId>{8799B23B-EC83-4686-B30A-512413B5E67A}</a:tableStyleId>
              </a:tblPr>
              <a:tblGrid>
                <a:gridCol w="2995060">
                  <a:extLst>
                    <a:ext uri="{9D8B030D-6E8A-4147-A177-3AD203B41FA5}">
                      <a16:colId xmlns:a16="http://schemas.microsoft.com/office/drawing/2014/main" xmlns="" val="3010933356"/>
                    </a:ext>
                  </a:extLst>
                </a:gridCol>
                <a:gridCol w="3595955">
                  <a:extLst>
                    <a:ext uri="{9D8B030D-6E8A-4147-A177-3AD203B41FA5}">
                      <a16:colId xmlns:a16="http://schemas.microsoft.com/office/drawing/2014/main" xmlns="" val="1461108116"/>
                    </a:ext>
                  </a:extLst>
                </a:gridCol>
                <a:gridCol w="4070564">
                  <a:extLst>
                    <a:ext uri="{9D8B030D-6E8A-4147-A177-3AD203B41FA5}">
                      <a16:colId xmlns:a16="http://schemas.microsoft.com/office/drawing/2014/main" xmlns="" val="428611908"/>
                    </a:ext>
                  </a:extLst>
                </a:gridCol>
              </a:tblGrid>
              <a:tr h="750013">
                <a:tc>
                  <a:txBody>
                    <a:bodyPr/>
                    <a:lstStyle/>
                    <a:p>
                      <a:pPr algn="ctr">
                        <a:lnSpc>
                          <a:spcPts val="1800"/>
                        </a:lnSpc>
                        <a:spcAft>
                          <a:spcPts val="0"/>
                        </a:spcAft>
                      </a:pPr>
                      <a:r>
                        <a:rPr lang="en-US" sz="2400" kern="100" dirty="0">
                          <a:ln>
                            <a:noFill/>
                          </a:ln>
                          <a:effectLst/>
                          <a:latin typeface="宋体" panose="02010600030101010101" pitchFamily="2" charset="-122"/>
                          <a:ea typeface="宋体" panose="02010600030101010101" pitchFamily="2" charset="-122"/>
                        </a:rPr>
                        <a:t> </a:t>
                      </a:r>
                      <a:endParaRPr lang="zh-CN" sz="2400" kern="100" dirty="0">
                        <a:ln>
                          <a:noFill/>
                        </a:ln>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lnL w="12700" cmpd="sng">
                      <a:noFill/>
                    </a:lnL>
                    <a:lnR w="12700" cmpd="sng">
                      <a:noFill/>
                    </a:lnR>
                    <a:lnT w="12700" cmpd="sng">
                      <a:noFill/>
                    </a:lnT>
                    <a:lnB w="254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800" kern="100" dirty="0">
                          <a:ln>
                            <a:noFill/>
                          </a:ln>
                          <a:effectLst/>
                          <a:latin typeface="华文楷体" panose="02010600040101010101" pitchFamily="2" charset="-122"/>
                          <a:ea typeface="华文楷体" panose="02010600040101010101" pitchFamily="2" charset="-122"/>
                        </a:rPr>
                        <a:t>自其变者而观</a:t>
                      </a:r>
                      <a:r>
                        <a:rPr lang="zh-CN" altLang="en-US" sz="2800" kern="100" dirty="0">
                          <a:ln>
                            <a:noFill/>
                          </a:ln>
                          <a:effectLst/>
                          <a:latin typeface="华文楷体" panose="02010600040101010101" pitchFamily="2" charset="-122"/>
                          <a:ea typeface="华文楷体" panose="02010600040101010101" pitchFamily="2" charset="-122"/>
                        </a:rPr>
                        <a:t>之</a:t>
                      </a:r>
                      <a:endParaRPr lang="en-US" altLang="zh-CN" sz="28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254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800" kern="100" dirty="0">
                          <a:ln>
                            <a:noFill/>
                          </a:ln>
                          <a:effectLst/>
                          <a:latin typeface="华文楷体" panose="02010600040101010101" pitchFamily="2" charset="-122"/>
                          <a:ea typeface="华文楷体" panose="02010600040101010101" pitchFamily="2" charset="-122"/>
                        </a:rPr>
                        <a:t>自其不变者而观之</a:t>
                      </a:r>
                      <a:endParaRPr lang="zh-CN" sz="28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xmlns="" val="2608065851"/>
                  </a:ext>
                </a:extLst>
              </a:tr>
              <a:tr h="626723">
                <a:tc>
                  <a:txBody>
                    <a:bodyPr/>
                    <a:lstStyle/>
                    <a:p>
                      <a:pPr algn="ctr">
                        <a:lnSpc>
                          <a:spcPts val="1800"/>
                        </a:lnSpc>
                        <a:spcAft>
                          <a:spcPts val="0"/>
                        </a:spcAft>
                      </a:pPr>
                      <a:r>
                        <a:rPr lang="zh-CN" sz="2400" kern="100" dirty="0">
                          <a:ln>
                            <a:noFill/>
                          </a:ln>
                          <a:effectLst/>
                          <a:latin typeface="宋体" panose="02010600030101010101" pitchFamily="2" charset="-122"/>
                          <a:ea typeface="宋体" panose="02010600030101010101" pitchFamily="2" charset="-122"/>
                        </a:rPr>
                        <a:t>苏轼《赤壁赋》</a:t>
                      </a:r>
                      <a:endParaRPr lang="zh-CN" sz="2400" kern="100" dirty="0">
                        <a:ln>
                          <a:noFill/>
                        </a:ln>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lnL w="12700" cmpd="sng">
                      <a:noFill/>
                    </a:lnL>
                    <a:lnR w="12700" cmpd="sng">
                      <a:noFill/>
                    </a:lnR>
                    <a:lnT w="254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水逝者如斯（水在流逝）</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254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未尝往（水还是水）</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254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033746059"/>
                  </a:ext>
                </a:extLst>
              </a:tr>
              <a:tr h="585627">
                <a:tc>
                  <a:txBody>
                    <a:bodyPr/>
                    <a:lstStyle/>
                    <a:p>
                      <a:pPr algn="ctr">
                        <a:lnSpc>
                          <a:spcPts val="1800"/>
                        </a:lnSpc>
                        <a:spcAft>
                          <a:spcPts val="0"/>
                        </a:spcAft>
                      </a:pPr>
                      <a:r>
                        <a:rPr lang="zh-CN" sz="2400" kern="100" dirty="0">
                          <a:ln>
                            <a:noFill/>
                          </a:ln>
                          <a:effectLst/>
                          <a:latin typeface="宋体" panose="02010600030101010101" pitchFamily="2" charset="-122"/>
                          <a:ea typeface="宋体" panose="02010600030101010101" pitchFamily="2" charset="-122"/>
                        </a:rPr>
                        <a:t>苏轼《赤壁赋》</a:t>
                      </a:r>
                      <a:endParaRPr lang="zh-CN" sz="2400" kern="100" dirty="0">
                        <a:ln>
                          <a:noFill/>
                        </a:ln>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月盈虚如彼（月圆月缺）</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卒莫消长（月还是月）</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436076146"/>
                  </a:ext>
                </a:extLst>
              </a:tr>
              <a:tr h="698643">
                <a:tc>
                  <a:txBody>
                    <a:bodyPr/>
                    <a:lstStyle/>
                    <a:p>
                      <a:pPr algn="ctr">
                        <a:lnSpc>
                          <a:spcPts val="1800"/>
                        </a:lnSpc>
                        <a:spcAft>
                          <a:spcPts val="0"/>
                        </a:spcAft>
                      </a:pPr>
                      <a:r>
                        <a:rPr lang="zh-CN" sz="2400" kern="100" dirty="0">
                          <a:ln>
                            <a:noFill/>
                          </a:ln>
                          <a:effectLst/>
                          <a:latin typeface="宋体" panose="02010600030101010101" pitchFamily="2" charset="-122"/>
                          <a:ea typeface="宋体" panose="02010600030101010101" pitchFamily="2" charset="-122"/>
                        </a:rPr>
                        <a:t>刘希夷《代悲白头翁》</a:t>
                      </a:r>
                      <a:endParaRPr lang="zh-CN" sz="2400" kern="100" dirty="0">
                        <a:ln>
                          <a:noFill/>
                        </a:ln>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岁岁年年人不同（人在变）</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年年岁岁花相似（花不变）</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51906469"/>
                  </a:ext>
                </a:extLst>
              </a:tr>
              <a:tr h="616449">
                <a:tc>
                  <a:txBody>
                    <a:bodyPr/>
                    <a:lstStyle/>
                    <a:p>
                      <a:pPr algn="ctr">
                        <a:lnSpc>
                          <a:spcPts val="1800"/>
                        </a:lnSpc>
                        <a:spcAft>
                          <a:spcPts val="0"/>
                        </a:spcAft>
                      </a:pPr>
                      <a:r>
                        <a:rPr lang="zh-CN" sz="2400" kern="100" dirty="0">
                          <a:ln>
                            <a:noFill/>
                          </a:ln>
                          <a:effectLst/>
                          <a:latin typeface="宋体" panose="02010600030101010101" pitchFamily="2" charset="-122"/>
                          <a:ea typeface="宋体" panose="02010600030101010101" pitchFamily="2" charset="-122"/>
                        </a:rPr>
                        <a:t>张若虚《春江花月夜》</a:t>
                      </a:r>
                      <a:endParaRPr lang="zh-CN" sz="2400" kern="100" dirty="0">
                        <a:ln>
                          <a:noFill/>
                        </a:ln>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人生代代无穷已（人更迭）</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江月年年只相似（月永恒）</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801378777"/>
                  </a:ext>
                </a:extLst>
              </a:tr>
              <a:tr h="667821">
                <a:tc>
                  <a:txBody>
                    <a:bodyPr/>
                    <a:lstStyle/>
                    <a:p>
                      <a:pPr algn="ctr">
                        <a:lnSpc>
                          <a:spcPts val="1800"/>
                        </a:lnSpc>
                        <a:spcAft>
                          <a:spcPts val="0"/>
                        </a:spcAft>
                      </a:pPr>
                      <a:r>
                        <a:rPr lang="zh-CN" sz="2400" kern="100" dirty="0">
                          <a:ln>
                            <a:noFill/>
                          </a:ln>
                          <a:effectLst/>
                          <a:latin typeface="宋体" panose="02010600030101010101" pitchFamily="2" charset="-122"/>
                          <a:ea typeface="宋体" panose="02010600030101010101" pitchFamily="2" charset="-122"/>
                        </a:rPr>
                        <a:t>李白《月下独酌》</a:t>
                      </a:r>
                      <a:endParaRPr lang="zh-CN" sz="2400" kern="100" dirty="0">
                        <a:ln>
                          <a:noFill/>
                        </a:ln>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今人不见古时月（人更迭）</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今月曾经照古人（月永恒）</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112298976"/>
                  </a:ext>
                </a:extLst>
              </a:tr>
              <a:tr h="575353">
                <a:tc>
                  <a:txBody>
                    <a:bodyPr/>
                    <a:lstStyle/>
                    <a:p>
                      <a:pPr algn="ctr">
                        <a:lnSpc>
                          <a:spcPts val="1800"/>
                        </a:lnSpc>
                        <a:spcAft>
                          <a:spcPts val="0"/>
                        </a:spcAft>
                      </a:pPr>
                      <a:r>
                        <a:rPr lang="zh-CN" altLang="en-US" sz="2400" kern="100" dirty="0">
                          <a:ln>
                            <a:noFill/>
                          </a:ln>
                          <a:effectLst/>
                          <a:latin typeface="宋体" panose="02010600030101010101" pitchFamily="2" charset="-122"/>
                          <a:ea typeface="宋体" panose="02010600030101010101" pitchFamily="2" charset="-122"/>
                          <a:cs typeface="Times New Roman" panose="02020603050405020304" pitchFamily="18" charset="0"/>
                        </a:rPr>
                        <a:t>哲思</a:t>
                      </a:r>
                      <a:endParaRPr lang="zh-CN" sz="2400" kern="100" dirty="0">
                        <a:ln>
                          <a:noFill/>
                        </a:ln>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天地曾不能以一瞬</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lnSpc>
                          <a:spcPts val="1800"/>
                        </a:lnSpc>
                        <a:spcAft>
                          <a:spcPts val="0"/>
                        </a:spcAft>
                      </a:pPr>
                      <a:r>
                        <a:rPr lang="zh-CN" sz="2400" kern="100" dirty="0">
                          <a:ln>
                            <a:noFill/>
                          </a:ln>
                          <a:effectLst/>
                          <a:latin typeface="华文楷体" panose="02010600040101010101" pitchFamily="2" charset="-122"/>
                          <a:ea typeface="华文楷体" panose="02010600040101010101" pitchFamily="2" charset="-122"/>
                        </a:rPr>
                        <a:t>物与我皆无尽</a:t>
                      </a:r>
                      <a:endParaRPr lang="zh-CN" sz="2400" kern="100" dirty="0">
                        <a:ln>
                          <a:noFill/>
                        </a:ln>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503481354"/>
                  </a:ext>
                </a:extLst>
              </a:tr>
            </a:tbl>
          </a:graphicData>
        </a:graphic>
      </p:graphicFrame>
    </p:spTree>
    <p:extLst>
      <p:ext uri="{BB962C8B-B14F-4D97-AF65-F5344CB8AC3E}">
        <p14:creationId xmlns:p14="http://schemas.microsoft.com/office/powerpoint/2010/main" xmlns="" val="702882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0E693C1A-56C5-4F53-AEAB-77A370C379AB}"/>
              </a:ext>
            </a:extLst>
          </p:cNvPr>
          <p:cNvSpPr>
            <a:spLocks noGrp="1"/>
          </p:cNvSpPr>
          <p:nvPr>
            <p:ph idx="1"/>
          </p:nvPr>
        </p:nvSpPr>
        <p:spPr>
          <a:xfrm>
            <a:off x="684086" y="848207"/>
            <a:ext cx="11254483" cy="5213546"/>
          </a:xfrm>
        </p:spPr>
        <p:txBody>
          <a:bodyPr>
            <a:normAutofit lnSpcReduction="10000"/>
          </a:bodyPr>
          <a:lstStyle/>
          <a:p>
            <a:pPr marL="0" indent="0">
              <a:lnSpc>
                <a:spcPct val="150000"/>
              </a:lnSpc>
              <a:buNone/>
            </a:pPr>
            <a:r>
              <a:rPr lang="zh-CN" altLang="en-US" dirty="0"/>
              <a:t>  </a:t>
            </a:r>
            <a:r>
              <a:rPr lang="zh-CN" altLang="en-US" sz="3200" dirty="0">
                <a:latin typeface="宋体" panose="02010600030101010101" pitchFamily="2" charset="-122"/>
                <a:ea typeface="宋体" panose="02010600030101010101" pitchFamily="2" charset="-122"/>
              </a:rPr>
              <a:t>治愈</a:t>
            </a:r>
            <a:r>
              <a:rPr lang="en-US" altLang="zh-CN" sz="3200" dirty="0">
                <a:latin typeface="宋体" panose="02010600030101010101" pitchFamily="2" charset="-122"/>
                <a:ea typeface="宋体" panose="02010600030101010101" pitchFamily="2" charset="-122"/>
              </a:rPr>
              <a:t>2</a:t>
            </a:r>
            <a:r>
              <a:rPr lang="zh-CN" altLang="en-US" sz="3200" dirty="0">
                <a:latin typeface="宋体" panose="02010600030101010101" pitchFamily="2" charset="-122"/>
                <a:ea typeface="宋体" panose="02010600030101010101" pitchFamily="2" charset="-122"/>
              </a:rPr>
              <a:t>：</a:t>
            </a:r>
            <a:r>
              <a:rPr lang="zh-CN" altLang="zh-CN" sz="3200" dirty="0">
                <a:latin typeface="宋体" panose="02010600030101010101" pitchFamily="2" charset="-122"/>
                <a:ea typeface="宋体" panose="02010600030101010101" pitchFamily="2" charset="-122"/>
              </a:rPr>
              <a:t>用“物各有主”化解功业未成之悲</a:t>
            </a:r>
            <a:endParaRPr lang="en-US" altLang="zh-CN" sz="3200" dirty="0">
              <a:latin typeface="宋体" panose="02010600030101010101" pitchFamily="2" charset="-122"/>
              <a:ea typeface="宋体" panose="02010600030101010101" pitchFamily="2" charset="-122"/>
            </a:endParaRPr>
          </a:p>
          <a:p>
            <a:pPr>
              <a:lnSpc>
                <a:spcPct val="150000"/>
              </a:lnSpc>
            </a:pPr>
            <a:r>
              <a:rPr lang="zh-CN" altLang="zh-CN" sz="3200" dirty="0">
                <a:latin typeface="华文楷体" panose="02010600040101010101" pitchFamily="2" charset="-122"/>
                <a:ea typeface="华文楷体" panose="02010600040101010101" pitchFamily="2" charset="-122"/>
              </a:rPr>
              <a:t>非吾之所有</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（功业、名利）</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一毫而莫取</a:t>
            </a:r>
          </a:p>
          <a:p>
            <a:pPr>
              <a:lnSpc>
                <a:spcPct val="150000"/>
              </a:lnSpc>
            </a:pPr>
            <a:r>
              <a:rPr lang="zh-CN" altLang="zh-CN" sz="3200" dirty="0">
                <a:latin typeface="华文楷体" panose="02010600040101010101" pitchFamily="2" charset="-122"/>
                <a:ea typeface="华文楷体" panose="02010600040101010101" pitchFamily="2" charset="-122"/>
              </a:rPr>
              <a:t>为我所有</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江上之清风，山间之明月</a:t>
            </a:r>
            <a:r>
              <a:rPr lang="en-US" altLang="zh-CN" sz="3200" dirty="0">
                <a:latin typeface="华文楷体" panose="02010600040101010101" pitchFamily="2" charset="-122"/>
                <a:ea typeface="华文楷体" panose="02010600040101010101" pitchFamily="2" charset="-122"/>
              </a:rPr>
              <a:t>——</a:t>
            </a:r>
            <a:r>
              <a:rPr lang="zh-CN" altLang="zh-CN" sz="3200" dirty="0">
                <a:latin typeface="华文楷体" panose="02010600040101010101" pitchFamily="2" charset="-122"/>
                <a:ea typeface="华文楷体" panose="02010600040101010101" pitchFamily="2" charset="-122"/>
              </a:rPr>
              <a:t>取之无禁，用之不竭，造物者之无尽藏。</a:t>
            </a:r>
            <a:endParaRPr lang="en-US" altLang="zh-CN" sz="3200" dirty="0">
              <a:latin typeface="华文楷体" panose="02010600040101010101" pitchFamily="2" charset="-122"/>
              <a:ea typeface="华文楷体" panose="02010600040101010101" pitchFamily="2" charset="-122"/>
            </a:endParaRPr>
          </a:p>
          <a:p>
            <a:pPr>
              <a:lnSpc>
                <a:spcPct val="150000"/>
              </a:lnSpc>
            </a:pPr>
            <a:endParaRPr lang="zh-CN" altLang="zh-CN" sz="3200" dirty="0">
              <a:latin typeface="华文楷体" panose="02010600040101010101" pitchFamily="2" charset="-122"/>
              <a:ea typeface="华文楷体" panose="02010600040101010101" pitchFamily="2" charset="-122"/>
            </a:endParaRPr>
          </a:p>
          <a:p>
            <a:r>
              <a:rPr lang="zh-CN" altLang="zh-CN" sz="3200" b="1" dirty="0">
                <a:latin typeface="宋体" panose="02010600030101010101" pitchFamily="2" charset="-122"/>
                <a:ea typeface="宋体" panose="02010600030101010101" pitchFamily="2" charset="-122"/>
              </a:rPr>
              <a:t>物我无尽（解决人生短暂之痛苦：时间之累）</a:t>
            </a:r>
            <a:endParaRPr lang="zh-CN" altLang="zh-CN" sz="3200" dirty="0">
              <a:latin typeface="宋体" panose="02010600030101010101" pitchFamily="2" charset="-122"/>
              <a:ea typeface="宋体" panose="02010600030101010101" pitchFamily="2" charset="-122"/>
            </a:endParaRPr>
          </a:p>
          <a:p>
            <a:r>
              <a:rPr lang="zh-CN" altLang="zh-CN" sz="3200" b="1" dirty="0">
                <a:latin typeface="宋体" panose="02010600030101010101" pitchFamily="2" charset="-122"/>
                <a:ea typeface="宋体" panose="02010600030101010101" pitchFamily="2" charset="-122"/>
              </a:rPr>
              <a:t>物各有主（解决仕途失意之痛苦：名利之累）</a:t>
            </a:r>
            <a:endParaRPr lang="zh-CN" altLang="zh-CN" sz="32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xmlns="" val="14668798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EA13D919-8384-49D5-B7F8-7DF4F9CB2444}"/>
              </a:ext>
            </a:extLst>
          </p:cNvPr>
          <p:cNvSpPr>
            <a:spLocks noGrp="1"/>
          </p:cNvSpPr>
          <p:nvPr>
            <p:ph idx="1"/>
          </p:nvPr>
        </p:nvSpPr>
        <p:spPr>
          <a:xfrm>
            <a:off x="838200" y="606174"/>
            <a:ext cx="10515600" cy="6462445"/>
          </a:xfrm>
        </p:spPr>
        <p:txBody>
          <a:bodyPr>
            <a:normAutofit/>
          </a:bodyPr>
          <a:lstStyle/>
          <a:p>
            <a:pPr>
              <a:lnSpc>
                <a:spcPct val="100000"/>
              </a:lnSpc>
            </a:pPr>
            <a:r>
              <a:rPr lang="zh-CN" altLang="zh-CN" b="1" dirty="0">
                <a:latin typeface="宋体" panose="02010600030101010101" pitchFamily="2" charset="-122"/>
                <a:ea typeface="宋体" panose="02010600030101010101" pitchFamily="2" charset="-122"/>
              </a:rPr>
              <a:t>子任务（</a:t>
            </a:r>
            <a:r>
              <a:rPr lang="en-US" altLang="zh-CN" b="1" dirty="0">
                <a:latin typeface="宋体" panose="02010600030101010101" pitchFamily="2" charset="-122"/>
                <a:ea typeface="宋体" panose="02010600030101010101" pitchFamily="2" charset="-122"/>
              </a:rPr>
              <a:t>2</a:t>
            </a:r>
            <a:r>
              <a:rPr lang="zh-CN"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苏轼</a:t>
            </a:r>
            <a:r>
              <a:rPr lang="zh-CN" altLang="zh-CN" b="1" dirty="0">
                <a:latin typeface="宋体" panose="02010600030101010101" pitchFamily="2" charset="-122"/>
                <a:ea typeface="宋体" panose="02010600030101010101" pitchFamily="2" charset="-122"/>
              </a:rPr>
              <a:t>困境的根源、治愈的</a:t>
            </a:r>
            <a:r>
              <a:rPr lang="zh-CN" altLang="en-US" b="1" dirty="0">
                <a:latin typeface="宋体" panose="02010600030101010101" pitchFamily="2" charset="-122"/>
                <a:ea typeface="宋体" panose="02010600030101010101" pitchFamily="2" charset="-122"/>
              </a:rPr>
              <a:t>方法</a:t>
            </a:r>
            <a:r>
              <a:rPr lang="zh-CN" altLang="zh-CN" b="1" dirty="0">
                <a:latin typeface="宋体" panose="02010600030101010101" pitchFamily="2" charset="-122"/>
                <a:ea typeface="宋体" panose="02010600030101010101" pitchFamily="2" charset="-122"/>
              </a:rPr>
              <a:t>和效果</a:t>
            </a:r>
          </a:p>
          <a:p>
            <a:pPr>
              <a:lnSpc>
                <a:spcPct val="100000"/>
              </a:lnSpc>
            </a:pPr>
            <a:r>
              <a:rPr lang="zh-CN" altLang="zh-CN" dirty="0">
                <a:latin typeface="宋体" panose="02010600030101010101" pitchFamily="2" charset="-122"/>
                <a:ea typeface="宋体" panose="02010600030101010101" pitchFamily="2" charset="-122"/>
              </a:rPr>
              <a:t>苏子“困境”的根源：儒家“兼济天下”的责任感和使命感</a:t>
            </a:r>
          </a:p>
          <a:p>
            <a:pPr marL="0" indent="0">
              <a:lnSpc>
                <a:spcPct val="100000"/>
              </a:lnSpc>
              <a:buNone/>
            </a:pPr>
            <a:r>
              <a:rPr lang="zh-CN" altLang="zh-CN" dirty="0">
                <a:latin typeface="华文楷体" panose="02010600040101010101" pitchFamily="2" charset="-122"/>
                <a:ea typeface="华文楷体" panose="02010600040101010101" pitchFamily="2" charset="-122"/>
              </a:rPr>
              <a:t>“对酒当歌，人生几何。譬如朝露，去日苦多”曹操《短歌行》</a:t>
            </a:r>
          </a:p>
          <a:p>
            <a:pPr marL="0" indent="0">
              <a:lnSpc>
                <a:spcPct val="100000"/>
              </a:lnSpc>
              <a:buNone/>
            </a:pPr>
            <a:r>
              <a:rPr lang="zh-CN" altLang="zh-CN" dirty="0">
                <a:latin typeface="华文楷体" panose="02010600040101010101" pitchFamily="2" charset="-122"/>
                <a:ea typeface="华文楷体" panose="02010600040101010101" pitchFamily="2" charset="-122"/>
              </a:rPr>
              <a:t>“盛衰各有时，立身苦不早。人生非金石，岂能长寿考？奄忽随物化，荣名以为宝。”《古诗十九首》</a:t>
            </a:r>
          </a:p>
          <a:p>
            <a:pPr marL="0" indent="0">
              <a:lnSpc>
                <a:spcPct val="100000"/>
              </a:lnSpc>
              <a:buNone/>
            </a:pPr>
            <a:r>
              <a:rPr lang="zh-CN" altLang="zh-CN" dirty="0">
                <a:latin typeface="华文楷体" panose="02010600040101010101" pitchFamily="2" charset="-122"/>
                <a:ea typeface="华文楷体" panose="02010600040101010101" pitchFamily="2" charset="-122"/>
              </a:rPr>
              <a:t>“万里悲秋常作客，百年多病独登台”杜甫《登高》</a:t>
            </a:r>
          </a:p>
          <a:p>
            <a:pPr>
              <a:lnSpc>
                <a:spcPct val="100000"/>
              </a:lnSpc>
            </a:pPr>
            <a:r>
              <a:rPr lang="zh-CN" altLang="zh-CN" dirty="0">
                <a:latin typeface="宋体" panose="02010600030101010101" pitchFamily="2" charset="-122"/>
                <a:ea typeface="宋体" panose="02010600030101010101" pitchFamily="2" charset="-122"/>
              </a:rPr>
              <a:t>苏轼“治愈”的原因：道家（庄子）思想</a:t>
            </a:r>
          </a:p>
          <a:p>
            <a:pPr marL="0" indent="0">
              <a:lnSpc>
                <a:spcPct val="100000"/>
              </a:lnSpc>
              <a:buNone/>
            </a:pPr>
            <a:r>
              <a:rPr lang="zh-CN" altLang="zh-CN" dirty="0">
                <a:latin typeface="华文楷体" panose="02010600040101010101" pitchFamily="2" charset="-122"/>
                <a:ea typeface="华文楷体" panose="02010600040101010101" pitchFamily="2" charset="-122"/>
              </a:rPr>
              <a:t>《庄子·德充符》仲尼曰：“死生亦大矣，而不得与之变，</a:t>
            </a:r>
            <a:r>
              <a:rPr lang="zh-CN" altLang="zh-CN" dirty="0">
                <a:solidFill>
                  <a:srgbClr val="FF0000"/>
                </a:solidFill>
                <a:latin typeface="华文楷体" panose="02010600040101010101" pitchFamily="2" charset="-122"/>
                <a:ea typeface="华文楷体" panose="02010600040101010101" pitchFamily="2" charset="-122"/>
              </a:rPr>
              <a:t>虽天地覆坠，亦将不与之遗</a:t>
            </a:r>
            <a:r>
              <a:rPr lang="zh-CN" altLang="zh-CN" dirty="0">
                <a:latin typeface="华文楷体" panose="02010600040101010101" pitchFamily="2" charset="-122"/>
                <a:ea typeface="华文楷体" panose="02010600040101010101" pitchFamily="2" charset="-122"/>
              </a:rPr>
              <a:t>。审乎无假而不与物迁，命物之化而守其宗也。</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常季曰：</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何谓也？</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仲尼曰：</a:t>
            </a:r>
            <a:r>
              <a:rPr lang="en-US" altLang="zh-CN" dirty="0">
                <a:latin typeface="华文楷体" panose="02010600040101010101" pitchFamily="2" charset="-122"/>
                <a:ea typeface="华文楷体" panose="02010600040101010101" pitchFamily="2" charset="-122"/>
              </a:rPr>
              <a:t>“</a:t>
            </a:r>
            <a:r>
              <a:rPr lang="zh-CN" altLang="zh-CN" dirty="0">
                <a:solidFill>
                  <a:srgbClr val="FF0000"/>
                </a:solidFill>
                <a:latin typeface="华文楷体" panose="02010600040101010101" pitchFamily="2" charset="-122"/>
                <a:ea typeface="华文楷体" panose="02010600040101010101" pitchFamily="2" charset="-122"/>
              </a:rPr>
              <a:t>自其异者视之，肝胆楚越也；自其同者视之，万物皆一也</a:t>
            </a:r>
            <a:r>
              <a:rPr lang="zh-CN" altLang="zh-CN" dirty="0">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xmlns="" val="4020525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330178AF-9C98-4FE7-8954-91EE1A2164AF}"/>
              </a:ext>
            </a:extLst>
          </p:cNvPr>
          <p:cNvSpPr>
            <a:spLocks noGrp="1"/>
          </p:cNvSpPr>
          <p:nvPr>
            <p:ph idx="1"/>
          </p:nvPr>
        </p:nvSpPr>
        <p:spPr>
          <a:xfrm>
            <a:off x="838200" y="647272"/>
            <a:ext cx="10515600" cy="5959011"/>
          </a:xfrm>
        </p:spPr>
        <p:txBody>
          <a:bodyPr>
            <a:normAutofit fontScale="92500" lnSpcReduction="20000"/>
          </a:bodyPr>
          <a:lstStyle/>
          <a:p>
            <a:pPr>
              <a:lnSpc>
                <a:spcPct val="140000"/>
              </a:lnSpc>
            </a:pPr>
            <a:r>
              <a:rPr lang="zh-CN" altLang="zh-CN" sz="3000" dirty="0">
                <a:latin typeface="宋体" panose="02010600030101010101" pitchFamily="2" charset="-122"/>
                <a:ea typeface="宋体" panose="02010600030101010101" pitchFamily="2" charset="-122"/>
              </a:rPr>
              <a:t>治愈的效果</a:t>
            </a:r>
            <a:r>
              <a:rPr lang="zh-CN" altLang="en-US" sz="3000" dirty="0">
                <a:latin typeface="宋体" panose="02010600030101010101" pitchFamily="2" charset="-122"/>
                <a:ea typeface="宋体" panose="02010600030101010101" pitchFamily="2" charset="-122"/>
              </a:rPr>
              <a:t>：</a:t>
            </a:r>
            <a:r>
              <a:rPr lang="zh-CN" altLang="zh-CN" sz="3000" dirty="0">
                <a:latin typeface="宋体" panose="02010600030101010101" pitchFamily="2" charset="-122"/>
                <a:ea typeface="宋体" panose="02010600030101010101" pitchFamily="2" charset="-122"/>
              </a:rPr>
              <a:t>暂时的解脱</a:t>
            </a:r>
            <a:r>
              <a:rPr lang="en-US" altLang="zh-CN" sz="3000" dirty="0">
                <a:latin typeface="宋体" panose="02010600030101010101" pitchFamily="2" charset="-122"/>
                <a:ea typeface="宋体" panose="02010600030101010101" pitchFamily="2" charset="-122"/>
              </a:rPr>
              <a:t>/</a:t>
            </a:r>
            <a:r>
              <a:rPr lang="zh-CN" altLang="zh-CN" sz="3000" dirty="0">
                <a:latin typeface="宋体" panose="02010600030101010101" pitchFamily="2" charset="-122"/>
                <a:ea typeface="宋体" panose="02010600030101010101" pitchFamily="2" charset="-122"/>
              </a:rPr>
              <a:t>彻底的解脱？</a:t>
            </a:r>
          </a:p>
          <a:p>
            <a:pPr>
              <a:lnSpc>
                <a:spcPct val="140000"/>
              </a:lnSpc>
            </a:pPr>
            <a:r>
              <a:rPr lang="zh-CN" altLang="en-US" sz="3000" dirty="0">
                <a:latin typeface="宋体" panose="02010600030101010101" pitchFamily="2" charset="-122"/>
                <a:ea typeface="宋体" panose="02010600030101010101" pitchFamily="2" charset="-122"/>
              </a:rPr>
              <a:t>子任务（</a:t>
            </a:r>
            <a:r>
              <a:rPr lang="en-US" altLang="zh-CN" sz="3000" dirty="0">
                <a:latin typeface="宋体" panose="02010600030101010101" pitchFamily="2" charset="-122"/>
                <a:ea typeface="宋体" panose="02010600030101010101" pitchFamily="2" charset="-122"/>
              </a:rPr>
              <a:t>3</a:t>
            </a:r>
            <a:r>
              <a:rPr lang="zh-CN" altLang="en-US" sz="3000" dirty="0">
                <a:latin typeface="宋体" panose="02010600030101010101" pitchFamily="2" charset="-122"/>
                <a:ea typeface="宋体" panose="02010600030101010101" pitchFamily="2" charset="-122"/>
              </a:rPr>
              <a:t>）</a:t>
            </a:r>
            <a:r>
              <a:rPr lang="zh-CN" altLang="zh-CN" sz="3000" dirty="0">
                <a:latin typeface="宋体" panose="02010600030101010101" pitchFamily="2" charset="-122"/>
                <a:ea typeface="宋体" panose="02010600030101010101" pitchFamily="2" charset="-122"/>
              </a:rPr>
              <a:t>查阅苏轼在黄州期间（抑或其它时期）的诗文作品，从“治愈与拯救”的角度选择</a:t>
            </a:r>
            <a:r>
              <a:rPr lang="en-US" altLang="zh-CN" sz="3000" dirty="0">
                <a:latin typeface="宋体" panose="02010600030101010101" pitchFamily="2" charset="-122"/>
                <a:ea typeface="宋体" panose="02010600030101010101" pitchFamily="2" charset="-122"/>
              </a:rPr>
              <a:t>1-2</a:t>
            </a:r>
            <a:r>
              <a:rPr lang="zh-CN" altLang="zh-CN" sz="3000" dirty="0">
                <a:latin typeface="宋体" panose="02010600030101010101" pitchFamily="2" charset="-122"/>
                <a:ea typeface="宋体" panose="02010600030101010101" pitchFamily="2" charset="-122"/>
              </a:rPr>
              <a:t>篇诗文，与《前赤壁赋》构成一组作品，并阐释</a:t>
            </a:r>
            <a:r>
              <a:rPr lang="zh-CN" altLang="en-US" sz="3000" dirty="0">
                <a:latin typeface="宋体" panose="02010600030101010101" pitchFamily="2" charset="-122"/>
                <a:ea typeface="宋体" panose="02010600030101010101" pitchFamily="2" charset="-122"/>
              </a:rPr>
              <a:t>你</a:t>
            </a:r>
            <a:r>
              <a:rPr lang="zh-CN" altLang="zh-CN" sz="3000" dirty="0">
                <a:latin typeface="宋体" panose="02010600030101010101" pitchFamily="2" charset="-122"/>
                <a:ea typeface="宋体" panose="02010600030101010101" pitchFamily="2" charset="-122"/>
              </a:rPr>
              <a:t>选择该作品的理由。</a:t>
            </a:r>
          </a:p>
          <a:p>
            <a:pPr>
              <a:lnSpc>
                <a:spcPct val="140000"/>
              </a:lnSpc>
              <a:buFont typeface="Wingdings" panose="05000000000000000000" pitchFamily="2" charset="2"/>
              <a:buChar char="ü"/>
            </a:pPr>
            <a:r>
              <a:rPr lang="zh-CN" altLang="zh-CN" sz="3000" dirty="0">
                <a:latin typeface="华文楷体" panose="02010600040101010101" pitchFamily="2" charset="-122"/>
                <a:ea typeface="华文楷体" panose="02010600040101010101" pitchFamily="2" charset="-122"/>
              </a:rPr>
              <a:t>可关注治愈途径的一致性，从而看到苏轼作为中国文人代表的典型治愈系。《定风波·莫听穿林打叶声》</a:t>
            </a:r>
          </a:p>
          <a:p>
            <a:pPr>
              <a:lnSpc>
                <a:spcPct val="140000"/>
              </a:lnSpc>
              <a:buFont typeface="Wingdings" panose="05000000000000000000" pitchFamily="2" charset="2"/>
              <a:buChar char="ü"/>
            </a:pPr>
            <a:r>
              <a:rPr lang="zh-CN" altLang="zh-CN" sz="3000" dirty="0">
                <a:latin typeface="华文楷体" panose="02010600040101010101" pitchFamily="2" charset="-122"/>
                <a:ea typeface="华文楷体" panose="02010600040101010101" pitchFamily="2" charset="-122"/>
              </a:rPr>
              <a:t>可关注治愈途径的差异性，从而看到苏轼的更丰富的视野和智慧。《水调歌头·黄州快哉亭赠张偓佺》</a:t>
            </a:r>
            <a:r>
              <a:rPr lang="zh-CN" altLang="en-US" sz="3000" dirty="0">
                <a:latin typeface="华文楷体" panose="02010600040101010101" pitchFamily="2" charset="-122"/>
                <a:ea typeface="华文楷体" panose="02010600040101010101" pitchFamily="2" charset="-122"/>
              </a:rPr>
              <a:t>、</a:t>
            </a:r>
            <a:r>
              <a:rPr lang="en-US" altLang="zh-CN" sz="3000" dirty="0">
                <a:latin typeface="华文楷体" panose="02010600040101010101" pitchFamily="2" charset="-122"/>
                <a:ea typeface="华文楷体" panose="02010600040101010101" pitchFamily="2" charset="-122"/>
              </a:rPr>
              <a:t>《</a:t>
            </a:r>
            <a:r>
              <a:rPr lang="zh-CN" altLang="en-US" sz="3000" dirty="0">
                <a:latin typeface="华文楷体" panose="02010600040101010101" pitchFamily="2" charset="-122"/>
                <a:ea typeface="华文楷体" panose="02010600040101010101" pitchFamily="2" charset="-122"/>
              </a:rPr>
              <a:t>六月二十日夜渡海</a:t>
            </a:r>
            <a:r>
              <a:rPr lang="en-US" altLang="zh-CN" sz="3000" dirty="0">
                <a:latin typeface="华文楷体" panose="02010600040101010101" pitchFamily="2" charset="-122"/>
                <a:ea typeface="华文楷体" panose="02010600040101010101" pitchFamily="2" charset="-122"/>
              </a:rPr>
              <a:t>》</a:t>
            </a:r>
            <a:endParaRPr lang="zh-CN" altLang="zh-CN" sz="3000" dirty="0">
              <a:latin typeface="华文楷体" panose="02010600040101010101" pitchFamily="2" charset="-122"/>
              <a:ea typeface="华文楷体" panose="02010600040101010101" pitchFamily="2" charset="-122"/>
            </a:endParaRPr>
          </a:p>
          <a:p>
            <a:pPr>
              <a:lnSpc>
                <a:spcPct val="140000"/>
              </a:lnSpc>
              <a:buFont typeface="Wingdings" panose="05000000000000000000" pitchFamily="2" charset="2"/>
              <a:buChar char="ü"/>
            </a:pPr>
            <a:r>
              <a:rPr lang="zh-CN" altLang="zh-CN" sz="3000" dirty="0">
                <a:latin typeface="华文楷体" panose="02010600040101010101" pitchFamily="2" charset="-122"/>
                <a:ea typeface="华文楷体" panose="02010600040101010101" pitchFamily="2" charset="-122"/>
              </a:rPr>
              <a:t>可关注治愈效果的一致性，从而看到苏轼生命阶段的韧性或无奈。</a:t>
            </a:r>
            <a:r>
              <a:rPr lang="zh-CN" altLang="en-US" sz="3000" dirty="0">
                <a:latin typeface="华文楷体" panose="02010600040101010101" pitchFamily="2" charset="-122"/>
                <a:ea typeface="华文楷体" panose="02010600040101010101" pitchFamily="2" charset="-122"/>
              </a:rPr>
              <a:t>、</a:t>
            </a:r>
            <a:r>
              <a:rPr lang="zh-CN" altLang="zh-CN" sz="3000" dirty="0">
                <a:latin typeface="华文楷体" panose="02010600040101010101" pitchFamily="2" charset="-122"/>
                <a:ea typeface="华文楷体" panose="02010600040101010101" pitchFamily="2" charset="-122"/>
              </a:rPr>
              <a:t>《鹧鸪天·林断山明竹隐墙》</a:t>
            </a:r>
            <a:r>
              <a:rPr lang="en-US" altLang="zh-CN" sz="3000" dirty="0">
                <a:latin typeface="华文楷体" panose="02010600040101010101" pitchFamily="2" charset="-122"/>
                <a:ea typeface="华文楷体" panose="02010600040101010101" pitchFamily="2" charset="-122"/>
              </a:rPr>
              <a:t>《</a:t>
            </a:r>
            <a:r>
              <a:rPr lang="zh-CN" altLang="en-US" sz="3000" dirty="0">
                <a:latin typeface="华文楷体" panose="02010600040101010101" pitchFamily="2" charset="-122"/>
                <a:ea typeface="华文楷体" panose="02010600040101010101" pitchFamily="2" charset="-122"/>
              </a:rPr>
              <a:t>念奴娇</a:t>
            </a:r>
            <a:r>
              <a:rPr lang="en-US" altLang="zh-CN" sz="3000" dirty="0">
                <a:latin typeface="华文楷体" panose="02010600040101010101" pitchFamily="2" charset="-122"/>
                <a:ea typeface="华文楷体" panose="02010600040101010101" pitchFamily="2" charset="-122"/>
              </a:rPr>
              <a:t>·</a:t>
            </a:r>
            <a:r>
              <a:rPr lang="zh-CN" altLang="en-US" sz="3000" dirty="0">
                <a:latin typeface="华文楷体" panose="02010600040101010101" pitchFamily="2" charset="-122"/>
                <a:ea typeface="华文楷体" panose="02010600040101010101" pitchFamily="2" charset="-122"/>
              </a:rPr>
              <a:t>赤壁怀古</a:t>
            </a:r>
            <a:r>
              <a:rPr lang="en-US" altLang="zh-CN" sz="3000" dirty="0">
                <a:latin typeface="华文楷体" panose="02010600040101010101" pitchFamily="2" charset="-122"/>
                <a:ea typeface="华文楷体" panose="02010600040101010101" pitchFamily="2" charset="-122"/>
              </a:rPr>
              <a:t>》</a:t>
            </a:r>
            <a:endParaRPr lang="zh-CN" altLang="zh-CN" sz="3000" dirty="0">
              <a:latin typeface="华文楷体" panose="02010600040101010101" pitchFamily="2" charset="-122"/>
              <a:ea typeface="华文楷体" panose="02010600040101010101" pitchFamily="2" charset="-122"/>
            </a:endParaRPr>
          </a:p>
          <a:p>
            <a:pPr>
              <a:lnSpc>
                <a:spcPct val="140000"/>
              </a:lnSpc>
            </a:pPr>
            <a:endParaRPr lang="zh-CN" altLang="en-US" dirty="0"/>
          </a:p>
        </p:txBody>
      </p:sp>
    </p:spTree>
    <p:extLst>
      <p:ext uri="{BB962C8B-B14F-4D97-AF65-F5344CB8AC3E}">
        <p14:creationId xmlns:p14="http://schemas.microsoft.com/office/powerpoint/2010/main" xmlns="" val="180634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8C8312-0F4E-4916-8248-4A7B9C80D5C7}"/>
              </a:ext>
            </a:extLst>
          </p:cNvPr>
          <p:cNvSpPr>
            <a:spLocks noGrp="1"/>
          </p:cNvSpPr>
          <p:nvPr>
            <p:ph type="title"/>
          </p:nvPr>
        </p:nvSpPr>
        <p:spPr/>
        <p:txBody>
          <a:bodyPr/>
          <a:lstStyle/>
          <a:p>
            <a:r>
              <a:rPr lang="zh-CN" altLang="en-US" dirty="0">
                <a:latin typeface="+mn-ea"/>
                <a:ea typeface="+mn-ea"/>
              </a:rPr>
              <a:t>史铁生的 “治愈系”</a:t>
            </a:r>
          </a:p>
        </p:txBody>
      </p:sp>
      <p:sp>
        <p:nvSpPr>
          <p:cNvPr id="3" name="内容占位符 2">
            <a:extLst>
              <a:ext uri="{FF2B5EF4-FFF2-40B4-BE49-F238E27FC236}">
                <a16:creationId xmlns:a16="http://schemas.microsoft.com/office/drawing/2014/main" xmlns="" id="{CD8097AE-00BA-4805-8056-2674F855E5EC}"/>
              </a:ext>
            </a:extLst>
          </p:cNvPr>
          <p:cNvSpPr>
            <a:spLocks noGrp="1"/>
          </p:cNvSpPr>
          <p:nvPr>
            <p:ph idx="1"/>
          </p:nvPr>
        </p:nvSpPr>
        <p:spPr>
          <a:xfrm>
            <a:off x="735458" y="1803704"/>
            <a:ext cx="10515600" cy="4351338"/>
          </a:xfrm>
        </p:spPr>
        <p:txBody>
          <a:bodyPr>
            <a:normAutofit fontScale="92500" lnSpcReduction="20000"/>
          </a:bodyPr>
          <a:lstStyle/>
          <a:p>
            <a:pPr>
              <a:lnSpc>
                <a:spcPct val="150000"/>
              </a:lnSpc>
            </a:pPr>
            <a:r>
              <a:rPr lang="zh-CN" altLang="zh-CN" sz="3200" dirty="0">
                <a:latin typeface="宋体" panose="02010600030101010101" pitchFamily="2" charset="-122"/>
                <a:ea typeface="宋体" panose="02010600030101010101" pitchFamily="2" charset="-122"/>
              </a:rPr>
              <a:t>地坛是离史铁生家很近的一个古园，因此也成了他双腿残废后最开始选择“可以逃避一个世界的另一个世界”，但慢慢的地坛之于史铁生不只是供自己与世隔绝的避难所，而是他得以</a:t>
            </a:r>
            <a:r>
              <a:rPr lang="zh-CN" altLang="zh-CN" sz="3200" dirty="0">
                <a:solidFill>
                  <a:srgbClr val="FF0000"/>
                </a:solidFill>
                <a:latin typeface="宋体" panose="02010600030101010101" pitchFamily="2" charset="-122"/>
                <a:ea typeface="宋体" panose="02010600030101010101" pitchFamily="2" charset="-122"/>
              </a:rPr>
              <a:t>思考生死、体会母爱、品味四季、静观人世、理解苦难、坚持写作、获得超脱</a:t>
            </a:r>
            <a:r>
              <a:rPr lang="zh-CN" altLang="zh-CN" sz="3200" dirty="0">
                <a:latin typeface="宋体" panose="02010600030101010101" pitchFamily="2" charset="-122"/>
                <a:ea typeface="宋体" panose="02010600030101010101" pitchFamily="2" charset="-122"/>
              </a:rPr>
              <a:t>的大地之母、精神家园。地坛承载和其中过往的一切景与人让作者产生了独特的充满深邃哲学思考的人生感悟，找到了一条自我救赎之路。</a:t>
            </a:r>
          </a:p>
          <a:p>
            <a:endParaRPr lang="zh-CN" altLang="en-US" sz="3200" dirty="0"/>
          </a:p>
        </p:txBody>
      </p:sp>
    </p:spTree>
    <p:extLst>
      <p:ext uri="{BB962C8B-B14F-4D97-AF65-F5344CB8AC3E}">
        <p14:creationId xmlns:p14="http://schemas.microsoft.com/office/powerpoint/2010/main" xmlns="" val="5944594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0BB1D63B-09AA-4CC2-913F-A36BF029EBEA}"/>
              </a:ext>
            </a:extLst>
          </p:cNvPr>
          <p:cNvSpPr>
            <a:spLocks noGrp="1"/>
          </p:cNvSpPr>
          <p:nvPr>
            <p:ph idx="1"/>
          </p:nvPr>
        </p:nvSpPr>
        <p:spPr>
          <a:xfrm>
            <a:off x="838200" y="1140315"/>
            <a:ext cx="10515600" cy="4351338"/>
          </a:xfrm>
        </p:spPr>
        <p:txBody>
          <a:bodyPr>
            <a:normAutofit/>
          </a:bodyPr>
          <a:lstStyle/>
          <a:p>
            <a:pPr>
              <a:lnSpc>
                <a:spcPct val="150000"/>
              </a:lnSpc>
            </a:pPr>
            <a:r>
              <a:rPr lang="zh-CN" altLang="zh-CN" sz="3600" dirty="0">
                <a:latin typeface="宋体" panose="02010600030101010101" pitchFamily="2" charset="-122"/>
                <a:ea typeface="宋体" panose="02010600030101010101" pitchFamily="2" charset="-122"/>
              </a:rPr>
              <a:t>核心任务：</a:t>
            </a:r>
            <a:r>
              <a:rPr lang="zh-CN" altLang="en-US" sz="3600" dirty="0">
                <a:latin typeface="宋体" panose="02010600030101010101" pitchFamily="2" charset="-122"/>
                <a:ea typeface="宋体" panose="02010600030101010101" pitchFamily="2" charset="-122"/>
              </a:rPr>
              <a:t>史铁生面临的困境是什么？</a:t>
            </a:r>
            <a:r>
              <a:rPr lang="zh-CN" altLang="zh-CN" sz="3600" dirty="0">
                <a:latin typeface="宋体" panose="02010600030101010101" pitchFamily="2" charset="-122"/>
                <a:ea typeface="宋体" panose="02010600030101010101" pitchFamily="2" charset="-122"/>
              </a:rPr>
              <a:t>总结提炼</a:t>
            </a:r>
            <a:r>
              <a:rPr lang="zh-CN" altLang="en-US" sz="3600" dirty="0">
                <a:latin typeface="宋体" panose="02010600030101010101" pitchFamily="2" charset="-122"/>
                <a:ea typeface="宋体" panose="02010600030101010101" pitchFamily="2" charset="-122"/>
              </a:rPr>
              <a:t>，</a:t>
            </a:r>
            <a:r>
              <a:rPr lang="zh-CN" altLang="zh-CN" sz="3600" dirty="0">
                <a:latin typeface="宋体" panose="02010600030101010101" pitchFamily="2" charset="-122"/>
                <a:ea typeface="宋体" panose="02010600030101010101" pitchFamily="2" charset="-122"/>
              </a:rPr>
              <a:t>在地坛里，史铁生找到了</a:t>
            </a:r>
            <a:r>
              <a:rPr lang="zh-CN" altLang="en-US" sz="3600" dirty="0">
                <a:latin typeface="宋体" panose="02010600030101010101" pitchFamily="2" charset="-122"/>
                <a:ea typeface="宋体" panose="02010600030101010101" pitchFamily="2" charset="-122"/>
              </a:rPr>
              <a:t>哪些</a:t>
            </a:r>
            <a:r>
              <a:rPr lang="zh-CN" altLang="zh-CN" sz="3600" dirty="0">
                <a:latin typeface="宋体" panose="02010600030101010101" pitchFamily="2" charset="-122"/>
                <a:ea typeface="宋体" panose="02010600030101010101" pitchFamily="2" charset="-122"/>
              </a:rPr>
              <a:t>自我救赎，自我“治愈”的途径</a:t>
            </a:r>
            <a:r>
              <a:rPr lang="zh-CN" altLang="en-US" sz="3600" dirty="0">
                <a:latin typeface="宋体" panose="02010600030101010101" pitchFamily="2" charset="-122"/>
                <a:ea typeface="宋体" panose="02010600030101010101" pitchFamily="2" charset="-122"/>
              </a:rPr>
              <a:t>？</a:t>
            </a:r>
            <a:endParaRPr lang="zh-CN" altLang="zh-CN" sz="3600" dirty="0">
              <a:latin typeface="宋体" panose="02010600030101010101" pitchFamily="2" charset="-122"/>
              <a:ea typeface="宋体" panose="02010600030101010101" pitchFamily="2" charset="-122"/>
            </a:endParaRPr>
          </a:p>
          <a:p>
            <a:pPr>
              <a:lnSpc>
                <a:spcPct val="150000"/>
              </a:lnSpc>
            </a:pPr>
            <a:r>
              <a:rPr lang="zh-CN" altLang="zh-CN" sz="3600" dirty="0">
                <a:latin typeface="华文楷体" panose="02010600040101010101" pitchFamily="2" charset="-122"/>
                <a:ea typeface="华文楷体" panose="02010600040101010101" pitchFamily="2" charset="-122"/>
              </a:rPr>
              <a:t>史铁生的困境：身体的残废，人生幸福路途的找寻</a:t>
            </a:r>
            <a:r>
              <a:rPr lang="zh-CN" altLang="en-US" sz="3600" dirty="0">
                <a:latin typeface="华文楷体" panose="02010600040101010101" pitchFamily="2" charset="-122"/>
                <a:ea typeface="华文楷体" panose="02010600040101010101" pitchFamily="2" charset="-122"/>
              </a:rPr>
              <a:t>，</a:t>
            </a:r>
            <a:r>
              <a:rPr lang="zh-CN" altLang="zh-CN" sz="3600" dirty="0">
                <a:latin typeface="华文楷体" panose="02010600040101010101" pitchFamily="2" charset="-122"/>
                <a:ea typeface="华文楷体" panose="02010600040101010101" pitchFamily="2" charset="-122"/>
              </a:rPr>
              <a:t>生存的意义</a:t>
            </a:r>
            <a:r>
              <a:rPr lang="zh-CN" altLang="en-US" sz="3600" dirty="0">
                <a:latin typeface="华文楷体" panose="02010600040101010101" pitchFamily="2" charset="-122"/>
                <a:ea typeface="华文楷体" panose="02010600040101010101" pitchFamily="2" charset="-122"/>
              </a:rPr>
              <a:t>。</a:t>
            </a:r>
            <a:endParaRPr lang="zh-CN" altLang="zh-CN" sz="3600" dirty="0">
              <a:latin typeface="华文楷体" panose="02010600040101010101" pitchFamily="2" charset="-122"/>
              <a:ea typeface="华文楷体" panose="02010600040101010101" pitchFamily="2" charset="-122"/>
            </a:endParaRPr>
          </a:p>
          <a:p>
            <a:pPr>
              <a:lnSpc>
                <a:spcPct val="150000"/>
              </a:lnSpc>
            </a:pPr>
            <a:endParaRPr lang="zh-CN" altLang="en-US" sz="36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11927310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7356F41-B543-43C5-8388-E59D962C9860}"/>
              </a:ext>
            </a:extLst>
          </p:cNvPr>
          <p:cNvSpPr>
            <a:spLocks noGrp="1"/>
          </p:cNvSpPr>
          <p:nvPr>
            <p:ph idx="1"/>
          </p:nvPr>
        </p:nvSpPr>
        <p:spPr>
          <a:xfrm>
            <a:off x="287676" y="626724"/>
            <a:ext cx="11568702" cy="5917913"/>
          </a:xfrm>
        </p:spPr>
        <p:txBody>
          <a:bodyPr>
            <a:normAutofit/>
          </a:bodyPr>
          <a:lstStyle/>
          <a:p>
            <a:r>
              <a:rPr lang="zh-CN" altLang="zh-CN" sz="3200" b="1" dirty="0">
                <a:latin typeface="宋体" panose="02010600030101010101" pitchFamily="2" charset="-122"/>
                <a:ea typeface="宋体" panose="02010600030101010101" pitchFamily="2" charset="-122"/>
              </a:rPr>
              <a:t>途径</a:t>
            </a:r>
            <a:r>
              <a:rPr lang="en-US" altLang="zh-CN" sz="3200" b="1" dirty="0">
                <a:latin typeface="宋体" panose="02010600030101010101" pitchFamily="2" charset="-122"/>
                <a:ea typeface="宋体" panose="02010600030101010101" pitchFamily="2" charset="-122"/>
              </a:rPr>
              <a:t>1</a:t>
            </a:r>
            <a:r>
              <a:rPr lang="zh-CN"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与地坛的缘分与宿命（第</a:t>
            </a: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节）</a:t>
            </a:r>
            <a:endParaRPr lang="en-US" altLang="zh-CN" sz="3200" b="1" dirty="0">
              <a:latin typeface="宋体" panose="02010600030101010101" pitchFamily="2" charset="-122"/>
              <a:ea typeface="宋体" panose="02010600030101010101" pitchFamily="2" charset="-122"/>
            </a:endParaRPr>
          </a:p>
          <a:p>
            <a:pPr>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sym typeface="+mn-ea"/>
              </a:rPr>
              <a:t>仿佛这古园就是为了等我，而历尽沧桑在那儿等待了四百多年。</a:t>
            </a:r>
            <a:endParaRPr lang="en-US" altLang="zh-CN" sz="3200" dirty="0">
              <a:latin typeface="华文楷体" panose="02010600040101010101" pitchFamily="2" charset="-122"/>
              <a:ea typeface="华文楷体" panose="02010600040101010101" pitchFamily="2" charset="-122"/>
              <a:sym typeface="+mn-ea"/>
            </a:endParaRPr>
          </a:p>
          <a:p>
            <a:pPr lvl="0">
              <a:lnSpc>
                <a:spcPct val="130000"/>
              </a:lnSpc>
              <a:buFont typeface="Wingdings" panose="05000000000000000000" pitchFamily="2" charset="2"/>
              <a:buChar char="ü"/>
            </a:pPr>
            <a:r>
              <a:rPr lang="zh-CN" altLang="en-US" sz="3200" u="sng" dirty="0">
                <a:latin typeface="华文楷体" panose="02010600040101010101" pitchFamily="2" charset="-122"/>
                <a:ea typeface="华文楷体" panose="02010600040101010101" pitchFamily="2" charset="-122"/>
                <a:sym typeface="+mn-ea"/>
              </a:rPr>
              <a:t>它等待我出生，然后又等待我</a:t>
            </a:r>
            <a:r>
              <a:rPr lang="zh-CN" altLang="en-US" sz="3200" dirty="0">
                <a:latin typeface="华文楷体" panose="02010600040101010101" pitchFamily="2" charset="-122"/>
                <a:ea typeface="华文楷体" panose="02010600040101010101" pitchFamily="2" charset="-122"/>
                <a:sym typeface="+mn-ea"/>
              </a:rPr>
              <a:t>活到最狂妄的年龄上忽地</a:t>
            </a:r>
            <a:r>
              <a:rPr lang="zh-CN" altLang="en-US" sz="3200" dirty="0">
                <a:solidFill>
                  <a:srgbClr val="FF0000"/>
                </a:solidFill>
                <a:latin typeface="华文楷体" panose="02010600040101010101" pitchFamily="2" charset="-122"/>
                <a:ea typeface="华文楷体" panose="02010600040101010101" pitchFamily="2" charset="-122"/>
                <a:sym typeface="+mn-ea"/>
              </a:rPr>
              <a:t>残废了</a:t>
            </a:r>
            <a:r>
              <a:rPr lang="zh-CN" altLang="en-US" sz="3200" dirty="0">
                <a:latin typeface="华文楷体" panose="02010600040101010101" pitchFamily="2" charset="-122"/>
                <a:ea typeface="华文楷体" panose="02010600040101010101" pitchFamily="2" charset="-122"/>
                <a:sym typeface="+mn-ea"/>
              </a:rPr>
              <a:t>双腿。四百多年里，它一面</a:t>
            </a:r>
            <a:r>
              <a:rPr lang="zh-CN" altLang="en-US" sz="3200" dirty="0">
                <a:solidFill>
                  <a:srgbClr val="FF0000"/>
                </a:solidFill>
                <a:latin typeface="华文楷体" panose="02010600040101010101" pitchFamily="2" charset="-122"/>
                <a:ea typeface="华文楷体" panose="02010600040101010101" pitchFamily="2" charset="-122"/>
                <a:sym typeface="+mn-ea"/>
              </a:rPr>
              <a:t>剥蚀了</a:t>
            </a:r>
            <a:r>
              <a:rPr lang="zh-CN" altLang="en-US" sz="3200" dirty="0">
                <a:latin typeface="华文楷体" panose="02010600040101010101" pitchFamily="2" charset="-122"/>
                <a:ea typeface="华文楷体" panose="02010600040101010101" pitchFamily="2" charset="-122"/>
                <a:sym typeface="+mn-ea"/>
              </a:rPr>
              <a:t>古殿檐头浮夸的琉璃，</a:t>
            </a:r>
            <a:r>
              <a:rPr lang="zh-CN" altLang="en-US" sz="3200" dirty="0">
                <a:solidFill>
                  <a:srgbClr val="FF0000"/>
                </a:solidFill>
                <a:latin typeface="华文楷体" panose="02010600040101010101" pitchFamily="2" charset="-122"/>
                <a:ea typeface="华文楷体" panose="02010600040101010101" pitchFamily="2" charset="-122"/>
                <a:sym typeface="+mn-ea"/>
              </a:rPr>
              <a:t>淡褪了</a:t>
            </a:r>
            <a:r>
              <a:rPr lang="zh-CN" altLang="en-US" sz="3200" dirty="0">
                <a:latin typeface="华文楷体" panose="02010600040101010101" pitchFamily="2" charset="-122"/>
                <a:ea typeface="华文楷体" panose="02010600040101010101" pitchFamily="2" charset="-122"/>
                <a:sym typeface="+mn-ea"/>
              </a:rPr>
              <a:t>门壁上炫耀的朱红，</a:t>
            </a:r>
            <a:r>
              <a:rPr lang="zh-CN" altLang="en-US" sz="3200" dirty="0">
                <a:solidFill>
                  <a:srgbClr val="FF0000"/>
                </a:solidFill>
                <a:latin typeface="华文楷体" panose="02010600040101010101" pitchFamily="2" charset="-122"/>
                <a:ea typeface="华文楷体" panose="02010600040101010101" pitchFamily="2" charset="-122"/>
                <a:sym typeface="+mn-ea"/>
              </a:rPr>
              <a:t>坍圮了</a:t>
            </a:r>
            <a:r>
              <a:rPr lang="zh-CN" altLang="en-US" sz="3200" dirty="0">
                <a:latin typeface="华文楷体" panose="02010600040101010101" pitchFamily="2" charset="-122"/>
                <a:ea typeface="华文楷体" panose="02010600040101010101" pitchFamily="2" charset="-122"/>
                <a:sym typeface="+mn-ea"/>
              </a:rPr>
              <a:t>一段段高墙又散落了玉砌雕栏，祭坛四周的老柏树愈见苍幽，到处的野草荒藤也都茂盛得自在坦荡。</a:t>
            </a:r>
          </a:p>
          <a:p>
            <a:pPr lvl="0">
              <a:lnSpc>
                <a:spcPct val="130000"/>
              </a:lnSpc>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sym typeface="+mn-ea"/>
              </a:rPr>
              <a:t>这时候想必我是该来了。十五年前的一个下午，我摇着轮椅进入园中，它为一个失魂落魄的人把一切都准备好了。</a:t>
            </a:r>
            <a:endParaRPr lang="zh-CN" altLang="en-US" sz="3200" dirty="0">
              <a:latin typeface="华文楷体" panose="02010600040101010101" pitchFamily="2" charset="-122"/>
              <a:ea typeface="华文楷体" panose="02010600040101010101" pitchFamily="2" charset="-122"/>
            </a:endParaRPr>
          </a:p>
          <a:p>
            <a:endParaRPr lang="zh-CN" altLang="zh-CN" sz="3200" dirty="0"/>
          </a:p>
          <a:p>
            <a:endParaRPr lang="zh-CN" altLang="en-US" sz="3200" dirty="0"/>
          </a:p>
        </p:txBody>
      </p:sp>
    </p:spTree>
    <p:extLst>
      <p:ext uri="{BB962C8B-B14F-4D97-AF65-F5344CB8AC3E}">
        <p14:creationId xmlns:p14="http://schemas.microsoft.com/office/powerpoint/2010/main" xmlns="" val="30516928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21560C6-8CBB-45B8-8028-444975AAA089}"/>
              </a:ext>
            </a:extLst>
          </p:cNvPr>
          <p:cNvSpPr>
            <a:spLocks noGrp="1"/>
          </p:cNvSpPr>
          <p:nvPr>
            <p:ph idx="1"/>
          </p:nvPr>
        </p:nvSpPr>
        <p:spPr>
          <a:xfrm>
            <a:off x="523982" y="667819"/>
            <a:ext cx="10860640" cy="5784351"/>
          </a:xfrm>
        </p:spPr>
        <p:txBody>
          <a:bodyPr>
            <a:normAutofit/>
          </a:bodyPr>
          <a:lstStyle/>
          <a:p>
            <a:pPr>
              <a:lnSpc>
                <a:spcPct val="100000"/>
              </a:lnSpc>
            </a:pPr>
            <a:r>
              <a:rPr lang="zh-CN" altLang="zh-CN" sz="3200" b="1" dirty="0">
                <a:latin typeface="宋体" panose="02010600030101010101" pitchFamily="2" charset="-122"/>
                <a:ea typeface="宋体" panose="02010600030101010101" pitchFamily="2" charset="-122"/>
              </a:rPr>
              <a:t>途径</a:t>
            </a:r>
            <a:r>
              <a:rPr lang="en-US" altLang="zh-CN" sz="3200" b="1" dirty="0">
                <a:latin typeface="宋体" panose="02010600030101010101" pitchFamily="2" charset="-122"/>
                <a:ea typeface="宋体" panose="02010600030101010101" pitchFamily="2" charset="-122"/>
              </a:rPr>
              <a:t>2</a:t>
            </a:r>
            <a:r>
              <a:rPr lang="zh-CN" altLang="zh-CN" sz="3200" b="1" dirty="0">
                <a:latin typeface="宋体" panose="02010600030101010101" pitchFamily="2" charset="-122"/>
                <a:ea typeface="宋体" panose="02010600030101010101" pitchFamily="2" charset="-122"/>
              </a:rPr>
              <a:t>：不张扬的母爱</a:t>
            </a:r>
            <a:r>
              <a:rPr lang="zh-CN" altLang="en-US" sz="3200" b="1" dirty="0">
                <a:latin typeface="宋体" panose="02010600030101010101" pitchFamily="2" charset="-122"/>
                <a:ea typeface="宋体" panose="02010600030101010101" pitchFamily="2" charset="-122"/>
              </a:rPr>
              <a:t>（第</a:t>
            </a: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节）</a:t>
            </a:r>
            <a:endParaRPr lang="zh-CN" altLang="zh-CN" sz="3200" b="1" dirty="0">
              <a:latin typeface="宋体" panose="02010600030101010101" pitchFamily="2" charset="-122"/>
              <a:ea typeface="宋体" panose="02010600030101010101" pitchFamily="2" charset="-122"/>
            </a:endParaRPr>
          </a:p>
          <a:p>
            <a:pPr>
              <a:lnSpc>
                <a:spcPct val="100000"/>
              </a:lnSpc>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那时她的儿子还太年轻，还来不及为母亲想，他被命运击昏了头，一心以为自己是世上最不幸的一个，</a:t>
            </a:r>
            <a:r>
              <a:rPr lang="zh-CN" altLang="zh-CN" sz="3200" dirty="0">
                <a:solidFill>
                  <a:srgbClr val="FF0000"/>
                </a:solidFill>
                <a:latin typeface="华文楷体" panose="02010600040101010101" pitchFamily="2" charset="-122"/>
                <a:ea typeface="华文楷体" panose="02010600040101010101" pitchFamily="2" charset="-122"/>
              </a:rPr>
              <a:t>不知道儿子的不幸在母亲那儿总是要加倍的</a:t>
            </a:r>
            <a:r>
              <a:rPr lang="zh-CN" altLang="zh-CN" sz="3200" dirty="0">
                <a:latin typeface="华文楷体" panose="02010600040101010101" pitchFamily="2" charset="-122"/>
                <a:ea typeface="华文楷体" panose="02010600040101010101" pitchFamily="2" charset="-122"/>
              </a:rPr>
              <a:t>。她有一个长到二十岁上忽然截瘫了的儿子，这是她唯一的儿子；</a:t>
            </a:r>
            <a:r>
              <a:rPr lang="zh-CN" altLang="zh-CN" sz="3200" dirty="0">
                <a:solidFill>
                  <a:srgbClr val="FF0000"/>
                </a:solidFill>
                <a:latin typeface="华文楷体" panose="02010600040101010101" pitchFamily="2" charset="-122"/>
                <a:ea typeface="华文楷体" panose="02010600040101010101" pitchFamily="2" charset="-122"/>
              </a:rPr>
              <a:t>她情愿截瘫的是自己而不是儿子</a:t>
            </a:r>
            <a:r>
              <a:rPr lang="zh-CN" altLang="zh-CN" sz="3200" dirty="0">
                <a:latin typeface="华文楷体" panose="02010600040101010101" pitchFamily="2" charset="-122"/>
                <a:ea typeface="华文楷体" panose="02010600040101010101" pitchFamily="2" charset="-122"/>
              </a:rPr>
              <a:t>，可这事无法代替；她想，</a:t>
            </a:r>
            <a:r>
              <a:rPr lang="zh-CN" altLang="zh-CN" sz="3200" dirty="0">
                <a:solidFill>
                  <a:srgbClr val="FF0000"/>
                </a:solidFill>
                <a:latin typeface="华文楷体" panose="02010600040101010101" pitchFamily="2" charset="-122"/>
                <a:ea typeface="华文楷体" panose="02010600040101010101" pitchFamily="2" charset="-122"/>
              </a:rPr>
              <a:t>只要儿子能活下去哪怕自己去死呢也行</a:t>
            </a:r>
            <a:r>
              <a:rPr lang="zh-CN" altLang="zh-CN" sz="3200" dirty="0">
                <a:latin typeface="华文楷体" panose="02010600040101010101" pitchFamily="2" charset="-122"/>
                <a:ea typeface="华文楷体" panose="02010600040101010101" pitchFamily="2" charset="-122"/>
              </a:rPr>
              <a:t>，可她又确信一个人不能仅仅是活着，儿子得有一条路走向自己的幸福</a:t>
            </a:r>
            <a:r>
              <a:rPr lang="zh-CN" altLang="en-US" sz="3200" dirty="0">
                <a:latin typeface="华文楷体" panose="02010600040101010101" pitchFamily="2" charset="-122"/>
                <a:ea typeface="华文楷体" panose="02010600040101010101" pitchFamily="2" charset="-122"/>
              </a:rPr>
              <a:t>。</a:t>
            </a:r>
            <a:endParaRPr lang="en-US" altLang="zh-CN" sz="3200"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ü"/>
            </a:pPr>
            <a:r>
              <a:rPr lang="zh-CN" altLang="zh-CN" sz="3200" dirty="0">
                <a:latin typeface="华文楷体" panose="02010600040101010101" pitchFamily="2" charset="-122"/>
                <a:ea typeface="华文楷体" panose="02010600040101010101" pitchFamily="2" charset="-122"/>
              </a:rPr>
              <a:t>母亲生前没给我留下过什么隽永的哲言，或要我恪守的教诲，只是在她去世之后，</a:t>
            </a:r>
            <a:r>
              <a:rPr lang="zh-CN" altLang="zh-CN" sz="3200" dirty="0">
                <a:solidFill>
                  <a:srgbClr val="FF0000"/>
                </a:solidFill>
                <a:latin typeface="华文楷体" panose="02010600040101010101" pitchFamily="2" charset="-122"/>
                <a:ea typeface="华文楷体" panose="02010600040101010101" pitchFamily="2" charset="-122"/>
              </a:rPr>
              <a:t>她艰难的命运，坚忍的意志和毫不张扬的爱，随光阴流转，在我的印象中愈加鲜明深刻</a:t>
            </a:r>
            <a:r>
              <a:rPr lang="zh-CN" altLang="zh-CN" sz="3200" dirty="0">
                <a:latin typeface="华文楷体" panose="02010600040101010101" pitchFamily="2" charset="-122"/>
                <a:ea typeface="华文楷体" panose="02010600040101010101" pitchFamily="2" charset="-122"/>
              </a:rPr>
              <a:t>。</a:t>
            </a:r>
          </a:p>
          <a:p>
            <a:pPr>
              <a:lnSpc>
                <a:spcPct val="100000"/>
              </a:lnSpc>
            </a:pPr>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1125157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CD535F2B-2A72-4F88-B677-A76FACFEC914}"/>
              </a:ext>
            </a:extLst>
          </p:cNvPr>
          <p:cNvSpPr>
            <a:spLocks noGrp="1"/>
          </p:cNvSpPr>
          <p:nvPr>
            <p:ph idx="1"/>
          </p:nvPr>
        </p:nvSpPr>
        <p:spPr>
          <a:xfrm>
            <a:off x="636997" y="606175"/>
            <a:ext cx="11075542" cy="6133672"/>
          </a:xfrm>
        </p:spPr>
        <p:txBody>
          <a:bodyPr/>
          <a:lstStyle/>
          <a:p>
            <a:r>
              <a:rPr lang="zh-CN" altLang="zh-CN" b="1" dirty="0">
                <a:latin typeface="宋体" panose="02010600030101010101" pitchFamily="2" charset="-122"/>
                <a:ea typeface="宋体" panose="02010600030101010101" pitchFamily="2" charset="-122"/>
              </a:rPr>
              <a:t>途径</a:t>
            </a:r>
            <a:r>
              <a:rPr lang="en-US" altLang="zh-CN" b="1" dirty="0">
                <a:latin typeface="宋体" panose="02010600030101010101" pitchFamily="2" charset="-122"/>
                <a:ea typeface="宋体" panose="02010600030101010101" pitchFamily="2" charset="-122"/>
              </a:rPr>
              <a:t>3</a:t>
            </a:r>
            <a:r>
              <a:rPr lang="zh-CN" altLang="zh-CN" b="1" dirty="0">
                <a:latin typeface="宋体" panose="02010600030101010101" pitchFamily="2" charset="-122"/>
                <a:ea typeface="宋体" panose="02010600030101010101" pitchFamily="2" charset="-122"/>
              </a:rPr>
              <a:t>：执着无声的爱情</a:t>
            </a:r>
            <a:r>
              <a:rPr lang="zh-CN" altLang="en-US" b="1" dirty="0">
                <a:latin typeface="宋体" panose="02010600030101010101" pitchFamily="2" charset="-122"/>
                <a:ea typeface="宋体" panose="02010600030101010101" pitchFamily="2" charset="-122"/>
              </a:rPr>
              <a:t>（第</a:t>
            </a:r>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节）</a:t>
            </a:r>
            <a:endParaRPr lang="zh-CN" altLang="zh-CN" b="1" dirty="0">
              <a:latin typeface="宋体" panose="02010600030101010101" pitchFamily="2" charset="-122"/>
              <a:ea typeface="宋体" panose="02010600030101010101" pitchFamily="2" charset="-122"/>
            </a:endParaRPr>
          </a:p>
          <a:p>
            <a:pPr>
              <a:lnSpc>
                <a:spcPct val="100000"/>
              </a:lnSpc>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他们总是在薄暮时分来园中散步，我不大弄得清他们是从哪边的园门进来，一般来说他们是逆时针绕这园子走。男人个子很高，肩宽腿长，走起路来目不斜视，胯以上直至脖颈挺直不动；他的妻子攀了他一条胳膊走，也不能使他的上身稍有松懈。女人个子却矮，也不算漂亮，我无端地相信她必出身于家道中衰的名门富族；她攀在丈夫胳膊上像个娇弱的孩子，她向四周观望时总含着恐惧，她轻声与丈夫谈话，见有人走近就立刻怯怯地收住话头</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十五年中，他们或许注意到一个小伙子进入了中年，</a:t>
            </a:r>
            <a:r>
              <a:rPr lang="zh-CN" altLang="zh-CN" dirty="0">
                <a:solidFill>
                  <a:srgbClr val="FF0000"/>
                </a:solidFill>
                <a:latin typeface="华文楷体" panose="02010600040101010101" pitchFamily="2" charset="-122"/>
                <a:ea typeface="华文楷体" panose="02010600040101010101" pitchFamily="2" charset="-122"/>
              </a:rPr>
              <a:t>我则看着一对令人羡慕的中年情侣不觉中成了两个老人</a:t>
            </a:r>
            <a:r>
              <a:rPr lang="zh-CN" altLang="en-US"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ü"/>
            </a:pPr>
            <a:r>
              <a:rPr lang="zh-CN" altLang="en-US" dirty="0">
                <a:latin typeface="华文楷体" panose="02010600040101010101" pitchFamily="2" charset="-122"/>
                <a:ea typeface="华文楷体" panose="02010600040101010101" pitchFamily="2" charset="-122"/>
              </a:rPr>
              <a:t>幸好过了一个冬天那女人又来了，</a:t>
            </a:r>
            <a:r>
              <a:rPr lang="zh-CN" altLang="en-US" dirty="0">
                <a:solidFill>
                  <a:srgbClr val="FF0000"/>
                </a:solidFill>
                <a:latin typeface="华文楷体" panose="02010600040101010101" pitchFamily="2" charset="-122"/>
                <a:ea typeface="华文楷体" panose="02010600040101010101" pitchFamily="2" charset="-122"/>
              </a:rPr>
              <a:t>两个人仍是逆时针绕着园子走</a:t>
            </a:r>
            <a:r>
              <a:rPr lang="zh-CN" altLang="en-US" dirty="0">
                <a:latin typeface="华文楷体" panose="02010600040101010101" pitchFamily="2" charset="-122"/>
                <a:ea typeface="华文楷体" panose="02010600040101010101" pitchFamily="2" charset="-122"/>
              </a:rPr>
              <a:t>，一长一短两个身影恰似钟表的两支指针；女人的头发白了许多，但</a:t>
            </a:r>
            <a:r>
              <a:rPr lang="zh-CN" altLang="en-US" dirty="0">
                <a:solidFill>
                  <a:srgbClr val="FF0000"/>
                </a:solidFill>
                <a:latin typeface="华文楷体" panose="02010600040101010101" pitchFamily="2" charset="-122"/>
                <a:ea typeface="华文楷体" panose="02010600040101010101" pitchFamily="2" charset="-122"/>
              </a:rPr>
              <a:t>依旧攀着丈夫的胳膊走得像个孩子</a:t>
            </a:r>
            <a:r>
              <a:rPr lang="zh-CN" altLang="en-US" dirty="0">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xmlns="" val="1542631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A07F8A1A-A5C4-408F-B1A0-81642EBB0DF4}"/>
              </a:ext>
            </a:extLst>
          </p:cNvPr>
          <p:cNvSpPr>
            <a:spLocks noGrp="1"/>
          </p:cNvSpPr>
          <p:nvPr>
            <p:ph idx="1"/>
          </p:nvPr>
        </p:nvSpPr>
        <p:spPr>
          <a:xfrm>
            <a:off x="565078" y="554805"/>
            <a:ext cx="10891463" cy="5917914"/>
          </a:xfrm>
        </p:spPr>
        <p:txBody>
          <a:bodyPr>
            <a:normAutofit fontScale="92500" lnSpcReduction="10000"/>
          </a:bodyPr>
          <a:lstStyle/>
          <a:p>
            <a:pPr>
              <a:lnSpc>
                <a:spcPct val="150000"/>
              </a:lnSpc>
            </a:pPr>
            <a:r>
              <a:rPr lang="zh-CN" altLang="zh-CN" sz="3200" b="1" dirty="0">
                <a:latin typeface="宋体" panose="02010600030101010101" pitchFamily="2" charset="-122"/>
                <a:ea typeface="宋体" panose="02010600030101010101" pitchFamily="2" charset="-122"/>
              </a:rPr>
              <a:t>途径</a:t>
            </a:r>
            <a:r>
              <a:rPr lang="en-US" altLang="zh-CN" sz="3200" b="1" dirty="0">
                <a:latin typeface="宋体" panose="02010600030101010101" pitchFamily="2" charset="-122"/>
                <a:ea typeface="宋体" panose="02010600030101010101" pitchFamily="2" charset="-122"/>
              </a:rPr>
              <a:t>4</a:t>
            </a:r>
            <a:r>
              <a:rPr lang="zh-CN" altLang="zh-CN" sz="3200" b="1" dirty="0">
                <a:latin typeface="宋体" panose="02010600030101010101" pitchFamily="2" charset="-122"/>
                <a:ea typeface="宋体" panose="02010600030101010101" pitchFamily="2" charset="-122"/>
              </a:rPr>
              <a:t>：热爱生活与追求生命的过程</a:t>
            </a:r>
            <a:r>
              <a:rPr lang="zh-CN" altLang="en-US" sz="3200" b="1" dirty="0">
                <a:latin typeface="宋体" panose="02010600030101010101" pitchFamily="2" charset="-122"/>
                <a:ea typeface="宋体" panose="02010600030101010101" pitchFamily="2" charset="-122"/>
              </a:rPr>
              <a:t>（第</a:t>
            </a:r>
            <a:r>
              <a:rPr lang="en-US" altLang="zh-CN" sz="3200" b="1" dirty="0">
                <a:latin typeface="宋体" panose="02010600030101010101" pitchFamily="2" charset="-122"/>
                <a:ea typeface="宋体" panose="02010600030101010101" pitchFamily="2" charset="-122"/>
              </a:rPr>
              <a:t>4</a:t>
            </a:r>
            <a:r>
              <a:rPr lang="zh-CN" altLang="en-US" sz="3200" b="1" dirty="0">
                <a:latin typeface="宋体" panose="02010600030101010101" pitchFamily="2" charset="-122"/>
                <a:ea typeface="宋体" panose="02010600030101010101" pitchFamily="2" charset="-122"/>
              </a:rPr>
              <a:t>节）</a:t>
            </a:r>
            <a:endParaRPr lang="en-US" altLang="zh-CN" sz="3200" b="1" dirty="0">
              <a:latin typeface="宋体" panose="02010600030101010101" pitchFamily="2" charset="-122"/>
              <a:ea typeface="宋体" panose="02010600030101010101" pitchFamily="2" charset="-122"/>
            </a:endParaRPr>
          </a:p>
          <a:p>
            <a:pPr>
              <a:lnSpc>
                <a:spcPct val="150000"/>
              </a:lnSpc>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rPr>
              <a:t>热爱唱歌的小伙子</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享受艺术生活、重在参与的人生态度</a:t>
            </a:r>
            <a:endParaRPr lang="en-US" altLang="zh-CN" sz="3200" dirty="0">
              <a:latin typeface="华文楷体" panose="02010600040101010101" pitchFamily="2" charset="-122"/>
              <a:ea typeface="华文楷体" panose="02010600040101010101" pitchFamily="2" charset="-122"/>
            </a:endParaRPr>
          </a:p>
          <a:p>
            <a:pPr>
              <a:lnSpc>
                <a:spcPct val="150000"/>
              </a:lnSpc>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rPr>
              <a:t>饮酒的老头</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随性不羁、自由洒脱的人生态度</a:t>
            </a:r>
            <a:endParaRPr lang="en-US" altLang="zh-CN" sz="3200" dirty="0">
              <a:latin typeface="华文楷体" panose="02010600040101010101" pitchFamily="2" charset="-122"/>
              <a:ea typeface="华文楷体" panose="02010600040101010101" pitchFamily="2" charset="-122"/>
            </a:endParaRPr>
          </a:p>
          <a:p>
            <a:pPr>
              <a:lnSpc>
                <a:spcPct val="150000"/>
              </a:lnSpc>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rPr>
              <a:t>捕鸟的汉子</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为一件事的执着与等待</a:t>
            </a:r>
            <a:endParaRPr lang="en-US" altLang="zh-CN" sz="3200" dirty="0">
              <a:latin typeface="华文楷体" panose="02010600040101010101" pitchFamily="2" charset="-122"/>
              <a:ea typeface="华文楷体" panose="02010600040101010101" pitchFamily="2" charset="-122"/>
            </a:endParaRPr>
          </a:p>
          <a:p>
            <a:pPr>
              <a:lnSpc>
                <a:spcPct val="150000"/>
              </a:lnSpc>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rPr>
              <a:t>中年女工程师</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对美的美好想象和守卫</a:t>
            </a:r>
            <a:endParaRPr lang="en-US" altLang="zh-CN" sz="3200" dirty="0">
              <a:latin typeface="华文楷体" panose="02010600040101010101" pitchFamily="2" charset="-122"/>
              <a:ea typeface="华文楷体" panose="02010600040101010101" pitchFamily="2" charset="-122"/>
            </a:endParaRPr>
          </a:p>
          <a:p>
            <a:pPr>
              <a:lnSpc>
                <a:spcPct val="150000"/>
              </a:lnSpc>
              <a:buFont typeface="Wingdings" panose="05000000000000000000" pitchFamily="2" charset="2"/>
              <a:buChar char="ü"/>
            </a:pPr>
            <a:r>
              <a:rPr lang="zh-CN" altLang="en-US" sz="3200" dirty="0">
                <a:solidFill>
                  <a:srgbClr val="FF0000"/>
                </a:solidFill>
                <a:latin typeface="华文楷体" panose="02010600040101010101" pitchFamily="2" charset="-122"/>
                <a:ea typeface="华文楷体" panose="02010600040101010101" pitchFamily="2" charset="-122"/>
              </a:rPr>
              <a:t>长跑家</a:t>
            </a:r>
            <a:r>
              <a:rPr lang="en-US" altLang="zh-CN" sz="3200" dirty="0">
                <a:solidFill>
                  <a:srgbClr val="FF0000"/>
                </a:solidFill>
                <a:latin typeface="华文楷体" panose="02010600040101010101" pitchFamily="2" charset="-122"/>
                <a:ea typeface="华文楷体" panose="02010600040101010101" pitchFamily="2" charset="-122"/>
              </a:rPr>
              <a:t>——</a:t>
            </a:r>
            <a:r>
              <a:rPr lang="zh-CN" altLang="en-US" sz="3200" dirty="0">
                <a:solidFill>
                  <a:srgbClr val="FF0000"/>
                </a:solidFill>
                <a:latin typeface="华文楷体" panose="02010600040101010101" pitchFamily="2" charset="-122"/>
                <a:ea typeface="华文楷体" panose="02010600040101010101" pitchFamily="2" charset="-122"/>
              </a:rPr>
              <a:t>“先别去死，再试着活一活看”命运是无常和无奈的，尽管如此我们仍然要抗争，即生命的价值在于过程，而不是结局；过程往往比结局更美丽，也更具有哲学意味。</a:t>
            </a:r>
            <a:endParaRPr lang="zh-CN" altLang="zh-CN" sz="3200" dirty="0">
              <a:solidFill>
                <a:srgbClr val="FF0000"/>
              </a:solidFill>
              <a:latin typeface="华文楷体" panose="02010600040101010101" pitchFamily="2" charset="-122"/>
              <a:ea typeface="华文楷体" panose="02010600040101010101" pitchFamily="2" charset="-122"/>
            </a:endParaRPr>
          </a:p>
          <a:p>
            <a:pPr>
              <a:lnSpc>
                <a:spcPct val="150000"/>
              </a:lnSpc>
            </a:pPr>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1170061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E836FF42-A8B3-4365-BC07-4A94E783A0CE}"/>
              </a:ext>
            </a:extLst>
          </p:cNvPr>
          <p:cNvSpPr>
            <a:spLocks noGrp="1"/>
          </p:cNvSpPr>
          <p:nvPr>
            <p:ph idx="1"/>
          </p:nvPr>
        </p:nvSpPr>
        <p:spPr/>
        <p:txBody>
          <a:bodyPr>
            <a:normAutofit/>
          </a:bodyPr>
          <a:lstStyle/>
          <a:p>
            <a:pPr>
              <a:lnSpc>
                <a:spcPct val="150000"/>
              </a:lnSpc>
            </a:pPr>
            <a:r>
              <a:rPr lang="zh-CN" altLang="zh-CN" sz="3600" dirty="0">
                <a:latin typeface="宋体" panose="02010600030101010101" pitchFamily="2" charset="-122"/>
                <a:ea typeface="宋体" panose="02010600030101010101" pitchFamily="2" charset="-122"/>
              </a:rPr>
              <a:t>创设</a:t>
            </a:r>
            <a:r>
              <a:rPr lang="zh-CN" altLang="zh-CN" sz="3600" dirty="0">
                <a:solidFill>
                  <a:srgbClr val="FF0000"/>
                </a:solidFill>
                <a:latin typeface="宋体" panose="02010600030101010101" pitchFamily="2" charset="-122"/>
                <a:ea typeface="宋体" panose="02010600030101010101" pitchFamily="2" charset="-122"/>
              </a:rPr>
              <a:t>情境化的学习任务</a:t>
            </a:r>
            <a:r>
              <a:rPr lang="zh-CN" altLang="zh-CN" sz="3600" dirty="0">
                <a:latin typeface="宋体" panose="02010600030101010101" pitchFamily="2" charset="-122"/>
                <a:ea typeface="宋体" panose="02010600030101010101" pitchFamily="2" charset="-122"/>
              </a:rPr>
              <a:t>，创设整体学习情境，以任务为核心，突出真实情境下的语文自主实践活动，让学生获得成就感，应该成为本单元设计的指导原则。</a:t>
            </a:r>
            <a:endParaRPr lang="zh-CN" altLang="en-US" sz="36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8566773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AF4E0843-204C-46C4-9094-89EB8B8303BC}"/>
              </a:ext>
            </a:extLst>
          </p:cNvPr>
          <p:cNvSpPr>
            <a:spLocks noGrp="1"/>
          </p:cNvSpPr>
          <p:nvPr>
            <p:ph idx="1"/>
          </p:nvPr>
        </p:nvSpPr>
        <p:spPr>
          <a:xfrm>
            <a:off x="647272" y="482885"/>
            <a:ext cx="10706528" cy="6375115"/>
          </a:xfrm>
        </p:spPr>
        <p:txBody>
          <a:bodyPr/>
          <a:lstStyle/>
          <a:p>
            <a:pPr>
              <a:lnSpc>
                <a:spcPct val="100000"/>
              </a:lnSpc>
            </a:pPr>
            <a:r>
              <a:rPr lang="zh-CN" altLang="zh-CN" b="1" dirty="0">
                <a:latin typeface="宋体" panose="02010600030101010101" pitchFamily="2" charset="-122"/>
                <a:ea typeface="宋体" panose="02010600030101010101" pitchFamily="2" charset="-122"/>
              </a:rPr>
              <a:t>途径</a:t>
            </a:r>
            <a:r>
              <a:rPr lang="en-US" altLang="zh-CN" b="1" dirty="0">
                <a:latin typeface="宋体" panose="02010600030101010101" pitchFamily="2" charset="-122"/>
                <a:ea typeface="宋体" panose="02010600030101010101" pitchFamily="2" charset="-122"/>
              </a:rPr>
              <a:t>5</a:t>
            </a:r>
            <a:r>
              <a:rPr lang="zh-CN" altLang="zh-CN" b="1" dirty="0">
                <a:latin typeface="宋体" panose="02010600030101010101" pitchFamily="2" charset="-122"/>
                <a:ea typeface="宋体" panose="02010600030101010101" pitchFamily="2" charset="-122"/>
              </a:rPr>
              <a:t>：承认差别</a:t>
            </a:r>
            <a:r>
              <a:rPr lang="zh-CN" altLang="en-US" b="1" dirty="0">
                <a:latin typeface="宋体" panose="02010600030101010101" pitchFamily="2" charset="-122"/>
                <a:ea typeface="宋体" panose="02010600030101010101" pitchFamily="2" charset="-122"/>
              </a:rPr>
              <a:t>（第</a:t>
            </a:r>
            <a:r>
              <a:rPr lang="en-US" altLang="zh-CN" b="1" dirty="0">
                <a:latin typeface="宋体" panose="02010600030101010101" pitchFamily="2" charset="-122"/>
                <a:ea typeface="宋体" panose="02010600030101010101" pitchFamily="2" charset="-122"/>
              </a:rPr>
              <a:t>5</a:t>
            </a:r>
            <a:r>
              <a:rPr lang="zh-CN" altLang="en-US" b="1" dirty="0">
                <a:latin typeface="宋体" panose="02010600030101010101" pitchFamily="2" charset="-122"/>
                <a:ea typeface="宋体" panose="02010600030101010101" pitchFamily="2" charset="-122"/>
              </a:rPr>
              <a:t>节）</a:t>
            </a:r>
            <a:endParaRPr lang="zh-CN" altLang="zh-CN" b="1" dirty="0">
              <a:latin typeface="宋体" panose="02010600030101010101" pitchFamily="2" charset="-122"/>
              <a:ea typeface="宋体" panose="02010600030101010101" pitchFamily="2" charset="-122"/>
            </a:endParaRPr>
          </a:p>
          <a:p>
            <a:pPr>
              <a:lnSpc>
                <a:spcPct val="100000"/>
              </a:lnSpc>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那是个礼拜日的上午。那是个晴朗而令人心碎的上午，时隔多年，我竟发现那个漂亮的小姑娘原来是个弱智的孩子。</a:t>
            </a:r>
            <a:endParaRPr lang="en-US" altLang="zh-CN"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ü"/>
            </a:pPr>
            <a:r>
              <a:rPr lang="zh-CN" altLang="zh-CN" dirty="0">
                <a:latin typeface="华文楷体" panose="02010600040101010101" pitchFamily="2" charset="-122"/>
                <a:ea typeface="华文楷体" panose="02010600040101010101" pitchFamily="2" charset="-122"/>
              </a:rPr>
              <a:t>我常梦想着在人间彻底消灭残疾，但可以相信，那时将由患病者代替残疾人去承担同样的苦难。如果能够把疾病也全数消灭，那么这份苦难又将由（比如说）相貌丑陋的人去承担了。就算我们连丑陋，连愚昧和卑鄙和一切我们所不喜欢的事物和行为，也都可以统统消灭掉，所有的人都一样健康、漂亮、聪慧、高尚，结果会怎样呢？怕是人间的剧目就全要收场了，</a:t>
            </a:r>
            <a:r>
              <a:rPr lang="zh-CN" altLang="zh-CN" dirty="0">
                <a:solidFill>
                  <a:srgbClr val="FF0000"/>
                </a:solidFill>
                <a:latin typeface="华文楷体" panose="02010600040101010101" pitchFamily="2" charset="-122"/>
                <a:ea typeface="华文楷体" panose="02010600040101010101" pitchFamily="2" charset="-122"/>
              </a:rPr>
              <a:t>一个失去差别的世界将是一条死水，是一块没有感觉没有肥力的沙漠</a:t>
            </a:r>
            <a:r>
              <a:rPr lang="zh-CN" altLang="zh-CN" dirty="0">
                <a:latin typeface="华文楷体" panose="02010600040101010101" pitchFamily="2" charset="-122"/>
                <a:ea typeface="华文楷体" panose="02010600040101010101" pitchFamily="2" charset="-122"/>
              </a:rPr>
              <a:t>。</a:t>
            </a:r>
          </a:p>
          <a:p>
            <a:pPr>
              <a:lnSpc>
                <a:spcPct val="100000"/>
              </a:lnSpc>
            </a:pPr>
            <a:r>
              <a:rPr lang="zh-CN" altLang="en-US" dirty="0">
                <a:latin typeface="华文楷体" panose="02010600040101010101" pitchFamily="2" charset="-122"/>
                <a:ea typeface="华文楷体" panose="02010600040101010101" pitchFamily="2" charset="-122"/>
              </a:rPr>
              <a:t>看来差别永远是要有的。看来就只好接受苦难</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人类的全部剧目需要它，存在的本身需要它。</a:t>
            </a:r>
          </a:p>
        </p:txBody>
      </p:sp>
    </p:spTree>
    <p:extLst>
      <p:ext uri="{BB962C8B-B14F-4D97-AF65-F5344CB8AC3E}">
        <p14:creationId xmlns:p14="http://schemas.microsoft.com/office/powerpoint/2010/main" xmlns="" val="10772799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DA8165A-5898-4632-BD3B-A0DB5830995F}"/>
              </a:ext>
            </a:extLst>
          </p:cNvPr>
          <p:cNvSpPr>
            <a:spLocks noGrp="1"/>
          </p:cNvSpPr>
          <p:nvPr>
            <p:ph idx="1"/>
          </p:nvPr>
        </p:nvSpPr>
        <p:spPr>
          <a:xfrm>
            <a:off x="513708" y="729464"/>
            <a:ext cx="11229654" cy="6030932"/>
          </a:xfrm>
        </p:spPr>
        <p:txBody>
          <a:bodyPr>
            <a:normAutofit fontScale="92500" lnSpcReduction="10000"/>
          </a:bodyPr>
          <a:lstStyle/>
          <a:p>
            <a:pPr>
              <a:lnSpc>
                <a:spcPct val="110000"/>
              </a:lnSpc>
            </a:pPr>
            <a:r>
              <a:rPr lang="zh-CN" altLang="zh-CN" sz="3200" b="1" dirty="0">
                <a:latin typeface="宋体" panose="02010600030101010101" pitchFamily="2" charset="-122"/>
                <a:ea typeface="宋体" panose="02010600030101010101" pitchFamily="2" charset="-122"/>
              </a:rPr>
              <a:t>途径</a:t>
            </a:r>
            <a:r>
              <a:rPr lang="en-US" altLang="zh-CN" sz="3200" b="1" dirty="0">
                <a:latin typeface="宋体" panose="02010600030101010101" pitchFamily="2" charset="-122"/>
                <a:ea typeface="宋体" panose="02010600030101010101" pitchFamily="2" charset="-122"/>
              </a:rPr>
              <a:t>6</a:t>
            </a:r>
            <a:r>
              <a:rPr lang="zh-CN" altLang="zh-CN" sz="3200" b="1" dirty="0">
                <a:latin typeface="宋体" panose="02010600030101010101" pitchFamily="2" charset="-122"/>
                <a:ea typeface="宋体" panose="02010600030101010101" pitchFamily="2" charset="-122"/>
              </a:rPr>
              <a:t>：肯定欲望与写作的意义</a:t>
            </a:r>
            <a:endParaRPr lang="en-US" altLang="zh-CN" sz="3200" b="1" dirty="0">
              <a:latin typeface="宋体" panose="02010600030101010101" pitchFamily="2" charset="-122"/>
              <a:ea typeface="宋体" panose="02010600030101010101" pitchFamily="2" charset="-122"/>
            </a:endParaRPr>
          </a:p>
          <a:p>
            <a:pPr>
              <a:lnSpc>
                <a:spcPct val="110000"/>
              </a:lnSpc>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rPr>
              <a:t>我为什么活得恐慌，就像个人质？后来你明白了，你明白你错了，活着不是为了写作，而写作是为了活着。你明白了这一点是在一个挺滑稽的时刻。那天你又说你不如死了好，你的一个朋友劝你：你不能死，你还得写呢，还有好多好作品等着你去写呢。这时候你忽然明白了，你说：</a:t>
            </a:r>
            <a:r>
              <a:rPr lang="zh-CN" altLang="en-US" sz="3200" dirty="0">
                <a:solidFill>
                  <a:srgbClr val="FF0000"/>
                </a:solidFill>
                <a:latin typeface="华文楷体" panose="02010600040101010101" pitchFamily="2" charset="-122"/>
                <a:ea typeface="华文楷体" panose="02010600040101010101" pitchFamily="2" charset="-122"/>
              </a:rPr>
              <a:t>只是因为我活着，我才不得不写作。或者说只是因为你还想活下去，你才不得不写作</a:t>
            </a:r>
            <a:r>
              <a:rPr lang="zh-CN" altLang="en-US" sz="3200" dirty="0">
                <a:latin typeface="华文楷体" panose="02010600040101010101" pitchFamily="2" charset="-122"/>
                <a:ea typeface="华文楷体" panose="02010600040101010101" pitchFamily="2" charset="-122"/>
              </a:rPr>
              <a:t>。</a:t>
            </a:r>
            <a:endParaRPr lang="en-US" altLang="zh-CN" sz="3200" dirty="0">
              <a:latin typeface="华文楷体" panose="02010600040101010101" pitchFamily="2" charset="-122"/>
              <a:ea typeface="华文楷体" panose="02010600040101010101" pitchFamily="2" charset="-122"/>
            </a:endParaRPr>
          </a:p>
          <a:p>
            <a:pPr>
              <a:lnSpc>
                <a:spcPct val="110000"/>
              </a:lnSpc>
              <a:buFont typeface="Wingdings" panose="05000000000000000000" pitchFamily="2" charset="2"/>
              <a:buChar char="ü"/>
            </a:pPr>
            <a:r>
              <a:rPr lang="zh-CN" altLang="en-US" sz="3200" dirty="0">
                <a:latin typeface="华文楷体" panose="02010600040101010101" pitchFamily="2" charset="-122"/>
                <a:ea typeface="华文楷体" panose="02010600040101010101" pitchFamily="2" charset="-122"/>
              </a:rPr>
              <a:t>这下好了，您不再恐慌了不再是个人质了，您自由了。算了吧你，我怎么可能自由呢？别忘了人真正的名字是：欲望。所以您得知道，</a:t>
            </a:r>
            <a:r>
              <a:rPr lang="zh-CN" altLang="en-US" sz="3200" dirty="0">
                <a:solidFill>
                  <a:srgbClr val="FF0000"/>
                </a:solidFill>
                <a:latin typeface="华文楷体" panose="02010600040101010101" pitchFamily="2" charset="-122"/>
                <a:ea typeface="华文楷体" panose="02010600040101010101" pitchFamily="2" charset="-122"/>
              </a:rPr>
              <a:t>消灭恐慌的最有效的办法就是消灭欲望。可是我还知道，消灭人性的最有效的办法也是消灭欲望。那么，是消灭欲望同时也消灭恐慌呢？还是保留欲望同时也保留人生</a:t>
            </a:r>
            <a:r>
              <a:rPr lang="zh-CN" altLang="en-US" sz="3200" dirty="0">
                <a:latin typeface="华文楷体" panose="02010600040101010101" pitchFamily="2" charset="-122"/>
                <a:ea typeface="华文楷体" panose="02010600040101010101" pitchFamily="2" charset="-122"/>
              </a:rPr>
              <a:t>？</a:t>
            </a:r>
            <a:endParaRPr lang="zh-CN" altLang="zh-CN" sz="3200" dirty="0">
              <a:latin typeface="华文楷体" panose="02010600040101010101" pitchFamily="2" charset="-122"/>
              <a:ea typeface="华文楷体" panose="02010600040101010101" pitchFamily="2" charset="-122"/>
            </a:endParaRPr>
          </a:p>
          <a:p>
            <a:pPr>
              <a:lnSpc>
                <a:spcPct val="110000"/>
              </a:lnSpc>
            </a:pPr>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7839613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7B244BA-E306-4B03-B150-3BBC5161EBFE}"/>
              </a:ext>
            </a:extLst>
          </p:cNvPr>
          <p:cNvSpPr>
            <a:spLocks noGrp="1"/>
          </p:cNvSpPr>
          <p:nvPr>
            <p:ph idx="1"/>
          </p:nvPr>
        </p:nvSpPr>
        <p:spPr>
          <a:xfrm>
            <a:off x="838200" y="688370"/>
            <a:ext cx="10515600" cy="5825446"/>
          </a:xfrm>
        </p:spPr>
        <p:txBody>
          <a:bodyPr>
            <a:normAutofit/>
          </a:bodyPr>
          <a:lstStyle/>
          <a:p>
            <a:r>
              <a:rPr lang="zh-CN" altLang="zh-CN" b="1" dirty="0">
                <a:latin typeface="宋体" panose="02010600030101010101" pitchFamily="2" charset="-122"/>
                <a:ea typeface="宋体" panose="02010600030101010101" pitchFamily="2" charset="-122"/>
              </a:rPr>
              <a:t>途径</a:t>
            </a:r>
            <a:r>
              <a:rPr lang="en-US" altLang="zh-CN" b="1" dirty="0">
                <a:latin typeface="宋体" panose="02010600030101010101" pitchFamily="2" charset="-122"/>
                <a:ea typeface="宋体" panose="02010600030101010101" pitchFamily="2" charset="-122"/>
              </a:rPr>
              <a:t>7</a:t>
            </a:r>
            <a:r>
              <a:rPr lang="zh-CN"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物我无尽（第</a:t>
            </a:r>
            <a:r>
              <a:rPr lang="en-US" altLang="zh-CN" b="1" dirty="0">
                <a:latin typeface="宋体" panose="02010600030101010101" pitchFamily="2" charset="-122"/>
                <a:ea typeface="宋体" panose="02010600030101010101" pitchFamily="2" charset="-122"/>
              </a:rPr>
              <a:t>7</a:t>
            </a:r>
            <a:r>
              <a:rPr lang="zh-CN" altLang="en-US" b="1" dirty="0">
                <a:latin typeface="宋体" panose="02010600030101010101" pitchFamily="2" charset="-122"/>
                <a:ea typeface="宋体" panose="02010600030101010101" pitchFamily="2" charset="-122"/>
              </a:rPr>
              <a:t>节）</a:t>
            </a:r>
            <a:endParaRPr lang="zh-CN" altLang="zh-CN" b="1" dirty="0">
              <a:latin typeface="宋体" panose="02010600030101010101" pitchFamily="2" charset="-122"/>
              <a:ea typeface="宋体" panose="02010600030101010101" pitchFamily="2" charset="-122"/>
            </a:endParaRPr>
          </a:p>
          <a:p>
            <a:r>
              <a:rPr lang="zh-CN" altLang="en-US" dirty="0">
                <a:latin typeface="华文楷体" panose="02010600040101010101" pitchFamily="2" charset="-122"/>
                <a:ea typeface="华文楷体" panose="02010600040101010101" pitchFamily="2" charset="-122"/>
              </a:rPr>
              <a:t>不管多么漫长的时光也是稍纵即逝，那时他便明白，每一步每一步，其实一步步都是走在回去的路上。当牵牛花初开的时节，葬礼的号角就已吹响。</a:t>
            </a:r>
          </a:p>
          <a:p>
            <a:r>
              <a:rPr lang="zh-CN" altLang="zh-CN" dirty="0">
                <a:latin typeface="华文楷体" panose="02010600040101010101" pitchFamily="2" charset="-122"/>
                <a:ea typeface="华文楷体" panose="02010600040101010101" pitchFamily="2" charset="-122"/>
              </a:rPr>
              <a:t>但是太阳，他每时每刻都是夕阳也都是旭日。当他熄灭着走下山去收尽苍凉残照之际，正是他在另一面燃烧着爬上山巅布散烈烈朝辉之时。有一天，我也将沉静着走下山去，扶着我的拐杖。那一天，在某一处山洼里，势必会跑上来一个欢蹦的孩子，抱着他的玩具。  </a:t>
            </a:r>
          </a:p>
          <a:p>
            <a:r>
              <a:rPr lang="zh-CN" altLang="zh-CN" dirty="0">
                <a:latin typeface="华文楷体" panose="02010600040101010101" pitchFamily="2" charset="-122"/>
                <a:ea typeface="华文楷体" panose="02010600040101010101" pitchFamily="2" charset="-122"/>
              </a:rPr>
              <a:t>当然，那不是我。 </a:t>
            </a:r>
          </a:p>
          <a:p>
            <a:r>
              <a:rPr lang="zh-CN" altLang="zh-CN" dirty="0">
                <a:latin typeface="华文楷体" panose="02010600040101010101" pitchFamily="2" charset="-122"/>
                <a:ea typeface="华文楷体" panose="02010600040101010101" pitchFamily="2" charset="-122"/>
              </a:rPr>
              <a:t>但是，那不是我吗？ </a:t>
            </a:r>
          </a:p>
          <a:p>
            <a:r>
              <a:rPr lang="zh-CN" altLang="zh-CN" dirty="0">
                <a:latin typeface="华文楷体" panose="02010600040101010101" pitchFamily="2" charset="-122"/>
                <a:ea typeface="华文楷体" panose="02010600040101010101" pitchFamily="2" charset="-122"/>
              </a:rPr>
              <a:t>宇宙以其不息的欲望将一个歌舞炼为永恒。这欲望有怎样一个人间的姓名，大可忽略不计</a:t>
            </a:r>
            <a:r>
              <a:rPr lang="zh-CN" altLang="zh-CN" dirty="0"/>
              <a:t>。</a:t>
            </a:r>
          </a:p>
          <a:p>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35815325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9C5F6678-3096-45F2-B4DB-D242984CB98D}"/>
              </a:ext>
            </a:extLst>
          </p:cNvPr>
          <p:cNvSpPr>
            <a:spLocks noGrp="1"/>
          </p:cNvSpPr>
          <p:nvPr>
            <p:ph idx="1"/>
          </p:nvPr>
        </p:nvSpPr>
        <p:spPr/>
        <p:txBody>
          <a:bodyPr>
            <a:normAutofit/>
          </a:bodyPr>
          <a:lstStyle/>
          <a:p>
            <a:pPr>
              <a:lnSpc>
                <a:spcPct val="150000"/>
              </a:lnSpc>
            </a:pPr>
            <a:r>
              <a:rPr lang="zh-CN" altLang="zh-CN" sz="3600" dirty="0">
                <a:latin typeface="宋体" panose="02010600030101010101" pitchFamily="2" charset="-122"/>
                <a:ea typeface="宋体" panose="02010600030101010101" pitchFamily="2" charset="-122"/>
              </a:rPr>
              <a:t>子任务（</a:t>
            </a:r>
            <a:r>
              <a:rPr lang="en-US" altLang="zh-CN" sz="3600" dirty="0">
                <a:latin typeface="宋体" panose="02010600030101010101" pitchFamily="2" charset="-122"/>
                <a:ea typeface="宋体" panose="02010600030101010101" pitchFamily="2" charset="-122"/>
              </a:rPr>
              <a:t>2</a:t>
            </a:r>
            <a:r>
              <a:rPr lang="zh-CN" altLang="zh-CN" sz="3600" dirty="0">
                <a:latin typeface="宋体" panose="02010600030101010101" pitchFamily="2" charset="-122"/>
                <a:ea typeface="宋体" panose="02010600030101010101" pitchFamily="2" charset="-122"/>
              </a:rPr>
              <a:t>）阅读史铁生相关小说和随笔《病隙碎笔》、《命若琴弦》等，进一步思考史铁生在</a:t>
            </a:r>
            <a:r>
              <a:rPr lang="zh-CN" altLang="en-US" sz="3600" dirty="0">
                <a:latin typeface="宋体" panose="02010600030101010101" pitchFamily="2" charset="-122"/>
                <a:ea typeface="宋体" panose="02010600030101010101" pitchFamily="2" charset="-122"/>
              </a:rPr>
              <a:t>“</a:t>
            </a:r>
            <a:r>
              <a:rPr lang="zh-CN" altLang="zh-CN" sz="3600" dirty="0">
                <a:latin typeface="宋体" panose="02010600030101010101" pitchFamily="2" charset="-122"/>
                <a:ea typeface="宋体" panose="02010600030101010101" pitchFamily="2" charset="-122"/>
              </a:rPr>
              <a:t>困境</a:t>
            </a:r>
            <a:r>
              <a:rPr lang="zh-CN" altLang="en-US" sz="3600" dirty="0">
                <a:latin typeface="宋体" panose="02010600030101010101" pitchFamily="2" charset="-122"/>
                <a:ea typeface="宋体" panose="02010600030101010101" pitchFamily="2" charset="-122"/>
              </a:rPr>
              <a:t>与</a:t>
            </a:r>
            <a:r>
              <a:rPr lang="zh-CN" altLang="zh-CN" sz="3600" dirty="0">
                <a:latin typeface="宋体" panose="02010600030101010101" pitchFamily="2" charset="-122"/>
                <a:ea typeface="宋体" panose="02010600030101010101" pitchFamily="2" charset="-122"/>
              </a:rPr>
              <a:t>自我拯救</a:t>
            </a:r>
            <a:r>
              <a:rPr lang="zh-CN" altLang="en-US" sz="3600" dirty="0">
                <a:latin typeface="宋体" panose="02010600030101010101" pitchFamily="2" charset="-122"/>
                <a:ea typeface="宋体" panose="02010600030101010101" pitchFamily="2" charset="-122"/>
              </a:rPr>
              <a:t>”</a:t>
            </a:r>
            <a:r>
              <a:rPr lang="zh-CN" altLang="zh-CN" sz="3600" dirty="0">
                <a:latin typeface="宋体" panose="02010600030101010101" pitchFamily="2" charset="-122"/>
                <a:ea typeface="宋体" panose="02010600030101010101" pitchFamily="2" charset="-122"/>
              </a:rPr>
              <a:t>的主题上的思考</a:t>
            </a:r>
            <a:r>
              <a:rPr lang="zh-CN" altLang="en-US" sz="3600" dirty="0">
                <a:latin typeface="宋体" panose="02010600030101010101" pitchFamily="2" charset="-122"/>
                <a:ea typeface="宋体" panose="02010600030101010101" pitchFamily="2" charset="-122"/>
              </a:rPr>
              <a:t>。</a:t>
            </a:r>
            <a:endParaRPr lang="zh-CN" altLang="zh-CN" sz="3600" dirty="0">
              <a:latin typeface="宋体" panose="02010600030101010101" pitchFamily="2" charset="-122"/>
              <a:ea typeface="宋体" panose="02010600030101010101" pitchFamily="2" charset="-122"/>
            </a:endParaRPr>
          </a:p>
          <a:p>
            <a:endParaRPr lang="zh-CN" altLang="en-US" sz="36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0053534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D1E53E-908D-4337-A899-7CB8F811B1BD}"/>
              </a:ext>
            </a:extLst>
          </p:cNvPr>
          <p:cNvSpPr>
            <a:spLocks noGrp="1"/>
          </p:cNvSpPr>
          <p:nvPr>
            <p:ph type="title"/>
          </p:nvPr>
        </p:nvSpPr>
        <p:spPr/>
        <p:txBody>
          <a:bodyPr/>
          <a:lstStyle/>
          <a:p>
            <a:r>
              <a:rPr lang="zh-CN" altLang="zh-CN" dirty="0">
                <a:latin typeface="+mn-ea"/>
                <a:ea typeface="+mn-ea"/>
              </a:rPr>
              <a:t>姚鼐“的“治愈系”</a:t>
            </a:r>
            <a:endParaRPr lang="zh-CN" altLang="en-US" dirty="0">
              <a:latin typeface="+mn-ea"/>
              <a:ea typeface="+mn-ea"/>
            </a:endParaRPr>
          </a:p>
        </p:txBody>
      </p:sp>
      <p:sp>
        <p:nvSpPr>
          <p:cNvPr id="3" name="内容占位符 2">
            <a:extLst>
              <a:ext uri="{FF2B5EF4-FFF2-40B4-BE49-F238E27FC236}">
                <a16:creationId xmlns:a16="http://schemas.microsoft.com/office/drawing/2014/main" xmlns="" id="{4EC31226-94BD-407A-B6FA-507C31603FAB}"/>
              </a:ext>
            </a:extLst>
          </p:cNvPr>
          <p:cNvSpPr>
            <a:spLocks noGrp="1"/>
          </p:cNvSpPr>
          <p:nvPr>
            <p:ph idx="1"/>
          </p:nvPr>
        </p:nvSpPr>
        <p:spPr>
          <a:xfrm>
            <a:off x="688369" y="1690688"/>
            <a:ext cx="10665431" cy="5167311"/>
          </a:xfrm>
        </p:spPr>
        <p:txBody>
          <a:bodyPr/>
          <a:lstStyle/>
          <a:p>
            <a:pPr>
              <a:lnSpc>
                <a:spcPct val="100000"/>
              </a:lnSpc>
            </a:pPr>
            <a:r>
              <a:rPr lang="zh-CN" altLang="zh-CN" dirty="0">
                <a:latin typeface="宋体" panose="02010600030101010101" pitchFamily="2" charset="-122"/>
                <a:ea typeface="宋体" panose="02010600030101010101" pitchFamily="2" charset="-122"/>
              </a:rPr>
              <a:t>让学生查找</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提供姚鼐创作《登泰山记》的写作背景</a:t>
            </a:r>
          </a:p>
          <a:p>
            <a:pPr>
              <a:lnSpc>
                <a:spcPct val="100000"/>
              </a:lnSpc>
            </a:pPr>
            <a:r>
              <a:rPr lang="zh-CN" altLang="zh-CN" dirty="0">
                <a:latin typeface="宋体" panose="02010600030101010101" pitchFamily="2" charset="-122"/>
                <a:ea typeface="宋体" panose="02010600030101010101" pitchFamily="2" charset="-122"/>
              </a:rPr>
              <a:t>陈立今：苏轼《赤壁赋》与姚鼐《登泰山记》放在一起该怎么教</a:t>
            </a:r>
          </a:p>
          <a:p>
            <a:pPr>
              <a:lnSpc>
                <a:spcPct val="100000"/>
              </a:lnSpc>
            </a:pPr>
            <a:r>
              <a:rPr lang="zh-CN" altLang="zh-CN" dirty="0">
                <a:latin typeface="华文楷体" panose="02010600040101010101" pitchFamily="2" charset="-122"/>
                <a:ea typeface="华文楷体" panose="02010600040101010101" pitchFamily="2" charset="-122"/>
              </a:rPr>
              <a:t>“自京师乘风雪，历齐河、长清，穿泰山西北谷，越长城之限，至于泰安”，他不怕路途艰辛；“古时登山，循东谷入”，但他“道少半，越中岭，复循西谷，遂至其巅”，他不怕走“异路”；正因为如此，他看到了“苍山负雪，明烛天南”的夕阳壮丽，看到了“正赤如丹，下有红光，动摇承之”的朝日磅礴。登泰山的历程其实就是姚鼐面对不公正人生的选择历程的写照，他不走常人之路，不怕另起炉灶，敢于舍弃已有的“坛坛罐罐”。</a:t>
            </a:r>
          </a:p>
          <a:p>
            <a:pPr>
              <a:lnSpc>
                <a:spcPct val="100000"/>
              </a:lnSpc>
            </a:pP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1539699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3E4EAFAC-377A-4AF8-9A19-6D1E5D859858}"/>
              </a:ext>
            </a:extLst>
          </p:cNvPr>
          <p:cNvSpPr>
            <a:spLocks noGrp="1"/>
          </p:cNvSpPr>
          <p:nvPr>
            <p:ph idx="1"/>
          </p:nvPr>
        </p:nvSpPr>
        <p:spPr>
          <a:xfrm>
            <a:off x="838200" y="1243173"/>
            <a:ext cx="10515600" cy="4933790"/>
          </a:xfrm>
        </p:spPr>
        <p:txBody>
          <a:bodyPr>
            <a:normAutofit/>
          </a:bodyPr>
          <a:lstStyle/>
          <a:p>
            <a:pPr>
              <a:lnSpc>
                <a:spcPct val="150000"/>
              </a:lnSpc>
            </a:pPr>
            <a:r>
              <a:rPr lang="zh-CN" altLang="en-US" dirty="0">
                <a:latin typeface="华文楷体" panose="02010600040101010101" pitchFamily="2" charset="-122"/>
                <a:ea typeface="华文楷体" panose="02010600040101010101" pitchFamily="2" charset="-122"/>
              </a:rPr>
              <a:t>如果说苏轼和姚鼐面对的现实都是一个大黑球，苏轼能从这黑中看到一丝自慰的光明，并把它扩大，知黑守白，黑白交融，形成一个太极球；这个太极球向前滚动，可以走很远很远，但人终究只能在这个球中生存，变化。空间有限，改变亦有限。而姚鼐虽受的打压相对温和，但他的解脱之法却异常决绝，他没有滚太极，而是把这个大黑球捅破，他选择的是对旧有选择的放弃，另寻了一片天地。</a:t>
            </a:r>
          </a:p>
        </p:txBody>
      </p:sp>
    </p:spTree>
    <p:extLst>
      <p:ext uri="{BB962C8B-B14F-4D97-AF65-F5344CB8AC3E}">
        <p14:creationId xmlns:p14="http://schemas.microsoft.com/office/powerpoint/2010/main" xmlns="" val="223969122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3D807A2-66B3-4100-A356-5194E3E0DA28}"/>
              </a:ext>
            </a:extLst>
          </p:cNvPr>
          <p:cNvSpPr>
            <a:spLocks noGrp="1"/>
          </p:cNvSpPr>
          <p:nvPr>
            <p:ph idx="1"/>
          </p:nvPr>
        </p:nvSpPr>
        <p:spPr>
          <a:xfrm>
            <a:off x="838200" y="678094"/>
            <a:ext cx="10515600" cy="5498869"/>
          </a:xfrm>
        </p:spPr>
        <p:txBody>
          <a:bodyPr>
            <a:normAutofit fontScale="92500" lnSpcReduction="10000"/>
          </a:bodyPr>
          <a:lstStyle/>
          <a:p>
            <a:pPr>
              <a:lnSpc>
                <a:spcPct val="120000"/>
              </a:lnSpc>
            </a:pPr>
            <a:r>
              <a:rPr lang="zh-CN" altLang="zh-CN" sz="3000" b="1" dirty="0">
                <a:latin typeface="宋体" panose="02010600030101010101" pitchFamily="2" charset="-122"/>
                <a:ea typeface="宋体" panose="02010600030101010101" pitchFamily="2" charset="-122"/>
              </a:rPr>
              <a:t>任务</a:t>
            </a:r>
            <a:r>
              <a:rPr lang="zh-CN" altLang="en-US" sz="3000" b="1" dirty="0">
                <a:latin typeface="宋体" panose="02010600030101010101" pitchFamily="2" charset="-122"/>
                <a:ea typeface="宋体" panose="02010600030101010101" pitchFamily="2" charset="-122"/>
              </a:rPr>
              <a:t>三</a:t>
            </a:r>
            <a:r>
              <a:rPr lang="zh-CN" altLang="zh-CN" sz="3000" b="1" dirty="0">
                <a:latin typeface="宋体" panose="02010600030101010101" pitchFamily="2" charset="-122"/>
                <a:ea typeface="宋体" panose="02010600030101010101" pitchFamily="2" charset="-122"/>
              </a:rPr>
              <a:t>：群文整合，贯通研讨</a:t>
            </a:r>
          </a:p>
          <a:p>
            <a:pPr>
              <a:lnSpc>
                <a:spcPct val="120000"/>
              </a:lnSpc>
            </a:pPr>
            <a:r>
              <a:rPr lang="zh-CN" altLang="zh-CN" sz="3000" dirty="0">
                <a:latin typeface="宋体" panose="02010600030101010101" pitchFamily="2" charset="-122"/>
                <a:ea typeface="宋体" panose="02010600030101010101" pitchFamily="2" charset="-122"/>
              </a:rPr>
              <a:t>在“文人的治愈系”专题中，自定研究话题，进一步拓展必要的阅读范围，写一篇探究报告。</a:t>
            </a:r>
          </a:p>
          <a:p>
            <a:pPr>
              <a:lnSpc>
                <a:spcPct val="120000"/>
              </a:lnSpc>
            </a:pPr>
            <a:r>
              <a:rPr lang="zh-CN" altLang="zh-CN" sz="3000" dirty="0">
                <a:latin typeface="华文楷体" panose="02010600040101010101" pitchFamily="2" charset="-122"/>
                <a:ea typeface="华文楷体" panose="02010600040101010101" pitchFamily="2" charset="-122"/>
              </a:rPr>
              <a:t>选题</a:t>
            </a:r>
            <a:r>
              <a:rPr lang="en-US" altLang="zh-CN" sz="3000" dirty="0">
                <a:latin typeface="华文楷体" panose="02010600040101010101" pitchFamily="2" charset="-122"/>
                <a:ea typeface="华文楷体" panose="02010600040101010101" pitchFamily="2" charset="-122"/>
              </a:rPr>
              <a:t>1</a:t>
            </a:r>
            <a:r>
              <a:rPr lang="zh-CN" altLang="zh-CN" sz="3000" dirty="0">
                <a:latin typeface="华文楷体" panose="02010600040101010101" pitchFamily="2" charset="-122"/>
                <a:ea typeface="华文楷体" panose="02010600040101010101" pitchFamily="2" charset="-122"/>
              </a:rPr>
              <a:t>：中国知识分子的“治愈系”相对丰富，有一些是专属于知识分子（文人）的，梳理过之后，</a:t>
            </a:r>
            <a:r>
              <a:rPr lang="zh-CN" altLang="zh-CN" sz="3000" dirty="0">
                <a:solidFill>
                  <a:srgbClr val="FF0000"/>
                </a:solidFill>
                <a:latin typeface="华文楷体" panose="02010600040101010101" pitchFamily="2" charset="-122"/>
                <a:ea typeface="华文楷体" panose="02010600040101010101" pitchFamily="2" charset="-122"/>
              </a:rPr>
              <a:t>再凝视反思自己的治愈系</a:t>
            </a:r>
            <a:r>
              <a:rPr lang="zh-CN" altLang="zh-CN" sz="3000" dirty="0">
                <a:latin typeface="华文楷体" panose="02010600040101010101" pitchFamily="2" charset="-122"/>
                <a:ea typeface="华文楷体" panose="02010600040101010101" pitchFamily="2" charset="-122"/>
              </a:rPr>
              <a:t>：你有</a:t>
            </a:r>
            <a:r>
              <a:rPr lang="zh-CN" altLang="zh-CN" sz="3000" dirty="0">
                <a:solidFill>
                  <a:srgbClr val="FF0000"/>
                </a:solidFill>
                <a:latin typeface="华文楷体" panose="02010600040101010101" pitchFamily="2" charset="-122"/>
                <a:ea typeface="华文楷体" panose="02010600040101010101" pitchFamily="2" charset="-122"/>
              </a:rPr>
              <a:t>新的</a:t>
            </a:r>
            <a:r>
              <a:rPr lang="zh-CN" altLang="zh-CN" sz="3000" dirty="0">
                <a:latin typeface="华文楷体" panose="02010600040101010101" pitchFamily="2" charset="-122"/>
                <a:ea typeface="华文楷体" panose="02010600040101010101" pitchFamily="2" charset="-122"/>
              </a:rPr>
              <a:t>被“激活”的“治愈系”吗？和朱自清、苏轼、史铁生、姚鼐的有交集吗？效果如何？……以</a:t>
            </a:r>
            <a:r>
              <a:rPr lang="zh-CN" altLang="zh-CN" sz="3000" dirty="0">
                <a:solidFill>
                  <a:srgbClr val="FF0000"/>
                </a:solidFill>
                <a:latin typeface="华文楷体" panose="02010600040101010101" pitchFamily="2" charset="-122"/>
                <a:ea typeface="华文楷体" panose="02010600040101010101" pitchFamily="2" charset="-122"/>
              </a:rPr>
              <a:t>“我的治愈系”</a:t>
            </a:r>
            <a:r>
              <a:rPr lang="zh-CN" altLang="zh-CN" sz="3000" dirty="0">
                <a:latin typeface="华文楷体" panose="02010600040101010101" pitchFamily="2" charset="-122"/>
                <a:ea typeface="华文楷体" panose="02010600040101010101" pitchFamily="2" charset="-122"/>
              </a:rPr>
              <a:t>或</a:t>
            </a:r>
            <a:r>
              <a:rPr lang="zh-CN" altLang="zh-CN" sz="3000" dirty="0">
                <a:solidFill>
                  <a:srgbClr val="FF0000"/>
                </a:solidFill>
                <a:latin typeface="华文楷体" panose="02010600040101010101" pitchFamily="2" charset="-122"/>
                <a:ea typeface="华文楷体" panose="02010600040101010101" pitchFamily="2" charset="-122"/>
              </a:rPr>
              <a:t>“我看我的治愈系”</a:t>
            </a:r>
            <a:r>
              <a:rPr lang="zh-CN" altLang="zh-CN" sz="3000" dirty="0">
                <a:latin typeface="华文楷体" panose="02010600040101010101" pitchFamily="2" charset="-122"/>
                <a:ea typeface="华文楷体" panose="02010600040101010101" pitchFamily="2" charset="-122"/>
              </a:rPr>
              <a:t>为题，写一篇文章。</a:t>
            </a:r>
          </a:p>
          <a:p>
            <a:pPr>
              <a:lnSpc>
                <a:spcPct val="120000"/>
              </a:lnSpc>
            </a:pPr>
            <a:r>
              <a:rPr lang="zh-CN" altLang="zh-CN" sz="3000" dirty="0">
                <a:latin typeface="华文楷体" panose="02010600040101010101" pitchFamily="2" charset="-122"/>
                <a:ea typeface="华文楷体" panose="02010600040101010101" pitchFamily="2" charset="-122"/>
              </a:rPr>
              <a:t>选题</a:t>
            </a:r>
            <a:r>
              <a:rPr lang="en-US" altLang="zh-CN" sz="3000" dirty="0">
                <a:latin typeface="华文楷体" panose="02010600040101010101" pitchFamily="2" charset="-122"/>
                <a:ea typeface="华文楷体" panose="02010600040101010101" pitchFamily="2" charset="-122"/>
              </a:rPr>
              <a:t>2</a:t>
            </a:r>
            <a:r>
              <a:rPr lang="zh-CN" altLang="en-US" sz="3000" dirty="0">
                <a:latin typeface="华文楷体" panose="02010600040101010101" pitchFamily="2" charset="-122"/>
                <a:ea typeface="华文楷体" panose="02010600040101010101" pitchFamily="2" charset="-122"/>
              </a:rPr>
              <a:t>：</a:t>
            </a:r>
            <a:r>
              <a:rPr lang="zh-CN" altLang="zh-CN" sz="3000" dirty="0">
                <a:latin typeface="华文楷体" panose="02010600040101010101" pitchFamily="2" charset="-122"/>
                <a:ea typeface="华文楷体" panose="02010600040101010101" pitchFamily="2" charset="-122"/>
              </a:rPr>
              <a:t>谁是最会自救的大英雄？</a:t>
            </a:r>
          </a:p>
          <a:p>
            <a:pPr>
              <a:lnSpc>
                <a:spcPct val="120000"/>
              </a:lnSpc>
            </a:pPr>
            <a:r>
              <a:rPr lang="zh-CN" altLang="zh-CN" sz="3000" dirty="0">
                <a:latin typeface="华文楷体" panose="02010600040101010101" pitchFamily="2" charset="-122"/>
                <a:ea typeface="华文楷体" panose="02010600040101010101" pitchFamily="2" charset="-122"/>
              </a:rPr>
              <a:t>选题</a:t>
            </a:r>
            <a:r>
              <a:rPr lang="en-US" altLang="zh-CN" sz="3000" dirty="0">
                <a:latin typeface="华文楷体" panose="02010600040101010101" pitchFamily="2" charset="-122"/>
                <a:ea typeface="华文楷体" panose="02010600040101010101" pitchFamily="2" charset="-122"/>
              </a:rPr>
              <a:t>3</a:t>
            </a:r>
            <a:r>
              <a:rPr lang="zh-CN" altLang="zh-CN" sz="3000" dirty="0">
                <a:latin typeface="华文楷体" panose="02010600040101010101" pitchFamily="2" charset="-122"/>
                <a:ea typeface="华文楷体" panose="02010600040101010101" pitchFamily="2" charset="-122"/>
              </a:rPr>
              <a:t>：中外（东西方）文人治愈系比较探究</a:t>
            </a:r>
          </a:p>
          <a:p>
            <a:pPr marL="0" indent="0">
              <a:lnSpc>
                <a:spcPct val="120000"/>
              </a:lnSpc>
              <a:buNone/>
            </a:pPr>
            <a:endParaRPr lang="zh-CN" altLang="zh-CN" sz="3000" dirty="0"/>
          </a:p>
        </p:txBody>
      </p:sp>
    </p:spTree>
    <p:extLst>
      <p:ext uri="{BB962C8B-B14F-4D97-AF65-F5344CB8AC3E}">
        <p14:creationId xmlns:p14="http://schemas.microsoft.com/office/powerpoint/2010/main" xmlns="" val="2403319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3C3632A1-F685-4136-8E0C-05B4E803F8F0}"/>
              </a:ext>
            </a:extLst>
          </p:cNvPr>
          <p:cNvSpPr>
            <a:spLocks noGrp="1"/>
          </p:cNvSpPr>
          <p:nvPr>
            <p:ph idx="1"/>
          </p:nvPr>
        </p:nvSpPr>
        <p:spPr>
          <a:xfrm>
            <a:off x="1002587" y="2627009"/>
            <a:ext cx="10515600" cy="2160748"/>
          </a:xfrm>
        </p:spPr>
        <p:txBody>
          <a:bodyPr>
            <a:normAutofit/>
          </a:bodyPr>
          <a:lstStyle/>
          <a:p>
            <a:pPr marL="0" indent="0" algn="ctr">
              <a:buNone/>
            </a:pPr>
            <a:r>
              <a:rPr lang="zh-CN" altLang="en-US" sz="6600" dirty="0" smtClean="0">
                <a:latin typeface="+mn-ea"/>
              </a:rPr>
              <a:t>谢谢！</a:t>
            </a:r>
            <a:endParaRPr lang="zh-CN" altLang="en-US" sz="6600" dirty="0">
              <a:latin typeface="+mn-ea"/>
            </a:endParaRPr>
          </a:p>
        </p:txBody>
      </p:sp>
    </p:spTree>
    <p:extLst>
      <p:ext uri="{BB962C8B-B14F-4D97-AF65-F5344CB8AC3E}">
        <p14:creationId xmlns:p14="http://schemas.microsoft.com/office/powerpoint/2010/main" xmlns="" val="1013139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C9A319E3-2497-4C20-A3E3-1895B14C57A2}"/>
              </a:ext>
            </a:extLst>
          </p:cNvPr>
          <p:cNvSpPr>
            <a:spLocks noGrp="1"/>
          </p:cNvSpPr>
          <p:nvPr>
            <p:ph idx="1"/>
          </p:nvPr>
        </p:nvSpPr>
        <p:spPr>
          <a:xfrm>
            <a:off x="673813" y="839306"/>
            <a:ext cx="10515600" cy="5592316"/>
          </a:xfrm>
        </p:spPr>
        <p:txBody>
          <a:bodyPr>
            <a:normAutofit fontScale="92500"/>
          </a:bodyPr>
          <a:lstStyle/>
          <a:p>
            <a:pPr marL="0" indent="0">
              <a:lnSpc>
                <a:spcPct val="170000"/>
              </a:lnSpc>
              <a:buNone/>
            </a:pPr>
            <a:r>
              <a:rPr lang="en-US" altLang="zh-CN" sz="3600" b="1" dirty="0">
                <a:latin typeface="宋体" panose="02010600030101010101" pitchFamily="2" charset="-122"/>
                <a:ea typeface="宋体" panose="02010600030101010101" pitchFamily="2" charset="-122"/>
              </a:rPr>
              <a:t> 2.</a:t>
            </a:r>
            <a:r>
              <a:rPr lang="zh-CN" altLang="en-US" sz="3600" b="1" dirty="0">
                <a:latin typeface="宋体" panose="02010600030101010101" pitchFamily="2" charset="-122"/>
                <a:ea typeface="宋体" panose="02010600030101010101" pitchFamily="2" charset="-122"/>
              </a:rPr>
              <a:t>创设</a:t>
            </a:r>
            <a:r>
              <a:rPr lang="zh-CN" altLang="zh-CN" sz="3600" b="1" dirty="0">
                <a:latin typeface="宋体" panose="02010600030101010101" pitchFamily="2" charset="-122"/>
                <a:ea typeface="宋体" panose="02010600030101010101" pitchFamily="2" charset="-122"/>
              </a:rPr>
              <a:t>情境化</a:t>
            </a:r>
            <a:r>
              <a:rPr lang="zh-CN" altLang="en-US" sz="3600" b="1" dirty="0">
                <a:latin typeface="宋体" panose="02010600030101010101" pitchFamily="2" charset="-122"/>
                <a:ea typeface="宋体" panose="02010600030101010101" pitchFamily="2" charset="-122"/>
              </a:rPr>
              <a:t>的学习任务式</a:t>
            </a:r>
            <a:r>
              <a:rPr lang="zh-CN" altLang="zh-CN" sz="3600" b="1" dirty="0">
                <a:latin typeface="宋体" panose="02010600030101010101" pitchFamily="2" charset="-122"/>
                <a:ea typeface="宋体" panose="02010600030101010101" pitchFamily="2" charset="-122"/>
              </a:rPr>
              <a:t>的教学</a:t>
            </a:r>
          </a:p>
          <a:p>
            <a:pPr>
              <a:lnSpc>
                <a:spcPct val="170000"/>
              </a:lnSpc>
            </a:pPr>
            <a:r>
              <a:rPr lang="zh-CN" altLang="en-US" sz="3600" dirty="0">
                <a:latin typeface="宋体" panose="02010600030101010101" pitchFamily="2" charset="-122"/>
                <a:ea typeface="宋体" panose="02010600030101010101" pitchFamily="2" charset="-122"/>
              </a:rPr>
              <a:t>运用</a:t>
            </a:r>
            <a:r>
              <a:rPr lang="zh-CN" altLang="en-US" sz="3600" dirty="0">
                <a:solidFill>
                  <a:srgbClr val="FF0000"/>
                </a:solidFill>
                <a:latin typeface="宋体" panose="02010600030101010101" pitchFamily="2" charset="-122"/>
                <a:ea typeface="宋体" panose="02010600030101010101" pitchFamily="2" charset="-122"/>
              </a:rPr>
              <a:t>比较阅读</a:t>
            </a:r>
            <a:r>
              <a:rPr lang="zh-CN" altLang="en-US" sz="3600" dirty="0">
                <a:latin typeface="宋体" panose="02010600030101010101" pitchFamily="2" charset="-122"/>
                <a:ea typeface="宋体" panose="02010600030101010101" pitchFamily="2" charset="-122"/>
              </a:rPr>
              <a:t>、</a:t>
            </a:r>
            <a:r>
              <a:rPr lang="zh-CN" altLang="en-US" sz="3600" dirty="0">
                <a:solidFill>
                  <a:srgbClr val="FF0000"/>
                </a:solidFill>
                <a:latin typeface="宋体" panose="02010600030101010101" pitchFamily="2" charset="-122"/>
                <a:ea typeface="宋体" panose="02010600030101010101" pitchFamily="2" charset="-122"/>
              </a:rPr>
              <a:t>专题阅读</a:t>
            </a:r>
            <a:r>
              <a:rPr lang="zh-CN" altLang="en-US" sz="3600" dirty="0">
                <a:latin typeface="宋体" panose="02010600030101010101" pitchFamily="2" charset="-122"/>
                <a:ea typeface="宋体" panose="02010600030101010101" pitchFamily="2" charset="-122"/>
              </a:rPr>
              <a:t>等方式，设置</a:t>
            </a:r>
            <a:r>
              <a:rPr lang="zh-CN" altLang="en-US" sz="3600" dirty="0">
                <a:solidFill>
                  <a:srgbClr val="FF0000"/>
                </a:solidFill>
                <a:latin typeface="宋体" panose="02010600030101010101" pitchFamily="2" charset="-122"/>
                <a:ea typeface="宋体" panose="02010600030101010101" pitchFamily="2" charset="-122"/>
              </a:rPr>
              <a:t>阅读情境</a:t>
            </a:r>
            <a:r>
              <a:rPr lang="zh-CN" altLang="en-US" sz="3600" dirty="0">
                <a:latin typeface="宋体" panose="02010600030101010101" pitchFamily="2" charset="-122"/>
                <a:ea typeface="宋体" panose="02010600030101010101" pitchFamily="2" charset="-122"/>
              </a:rPr>
              <a:t>，激发学生阅读兴趣，引导学生阅读、鉴赏、探究与写作。</a:t>
            </a:r>
            <a:endParaRPr lang="en-US" altLang="zh-CN" sz="3600" dirty="0">
              <a:latin typeface="宋体" panose="02010600030101010101" pitchFamily="2" charset="-122"/>
              <a:ea typeface="宋体" panose="02010600030101010101" pitchFamily="2" charset="-122"/>
            </a:endParaRPr>
          </a:p>
          <a:p>
            <a:pPr>
              <a:lnSpc>
                <a:spcPct val="170000"/>
              </a:lnSpc>
            </a:pPr>
            <a:r>
              <a:rPr lang="zh-CN" altLang="en-US" sz="3600" dirty="0">
                <a:latin typeface="宋体" panose="02010600030101010101" pitchFamily="2" charset="-122"/>
                <a:ea typeface="宋体" panose="02010600030101010101" pitchFamily="2" charset="-122"/>
              </a:rPr>
              <a:t>应以</a:t>
            </a:r>
            <a:r>
              <a:rPr lang="zh-CN" altLang="en-US" sz="3600" dirty="0">
                <a:solidFill>
                  <a:srgbClr val="FF0000"/>
                </a:solidFill>
                <a:latin typeface="宋体" panose="02010600030101010101" pitchFamily="2" charset="-122"/>
                <a:ea typeface="宋体" panose="02010600030101010101" pitchFamily="2" charset="-122"/>
              </a:rPr>
              <a:t>学生自主阅读、讨论、写作、交流为主</a:t>
            </a:r>
            <a:r>
              <a:rPr lang="zh-CN" altLang="en-US" sz="3600" dirty="0">
                <a:latin typeface="宋体" panose="02010600030101010101" pitchFamily="2" charset="-122"/>
                <a:ea typeface="宋体" panose="02010600030101010101" pitchFamily="2" charset="-122"/>
              </a:rPr>
              <a:t>。应结合作品的学习和写作实践，由</a:t>
            </a:r>
            <a:r>
              <a:rPr lang="zh-CN" altLang="en-US" sz="3600" dirty="0">
                <a:solidFill>
                  <a:srgbClr val="FF0000"/>
                </a:solidFill>
                <a:latin typeface="宋体" panose="02010600030101010101" pitchFamily="2" charset="-122"/>
                <a:ea typeface="宋体" panose="02010600030101010101" pitchFamily="2" charset="-122"/>
              </a:rPr>
              <a:t>学生自主梳理探究</a:t>
            </a:r>
            <a:r>
              <a:rPr lang="zh-CN" altLang="en-US" sz="3600" dirty="0">
                <a:latin typeface="宋体" panose="02010600030101010101" pitchFamily="2" charset="-122"/>
                <a:ea typeface="宋体" panose="02010600030101010101" pitchFamily="2" charset="-122"/>
              </a:rPr>
              <a:t>，使所学的文学知识结构化。</a:t>
            </a:r>
          </a:p>
        </p:txBody>
      </p:sp>
    </p:spTree>
    <p:extLst>
      <p:ext uri="{BB962C8B-B14F-4D97-AF65-F5344CB8AC3E}">
        <p14:creationId xmlns:p14="http://schemas.microsoft.com/office/powerpoint/2010/main" xmlns="" val="4190483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45BD0710-4110-45FE-9C0D-CB47A049AC2D}"/>
              </a:ext>
            </a:extLst>
          </p:cNvPr>
          <p:cNvSpPr>
            <a:spLocks noGrp="1"/>
          </p:cNvSpPr>
          <p:nvPr>
            <p:ph idx="1"/>
          </p:nvPr>
        </p:nvSpPr>
        <p:spPr>
          <a:xfrm>
            <a:off x="501721" y="506002"/>
            <a:ext cx="11188558" cy="5845996"/>
          </a:xfrm>
        </p:spPr>
        <p:txBody>
          <a:bodyPr>
            <a:normAutofit/>
          </a:bodyPr>
          <a:lstStyle/>
          <a:p>
            <a:pPr marL="0" indent="0">
              <a:lnSpc>
                <a:spcPct val="200000"/>
              </a:lnSpc>
              <a:buNone/>
            </a:pPr>
            <a:r>
              <a:rPr lang="zh-CN" altLang="en-US" sz="3600" b="1" dirty="0">
                <a:latin typeface="宋体" panose="02010600030101010101" pitchFamily="2" charset="-122"/>
                <a:ea typeface="宋体" panose="02010600030101010101" pitchFamily="2" charset="-122"/>
              </a:rPr>
              <a:t>（</a:t>
            </a:r>
            <a:r>
              <a:rPr lang="en-US" altLang="zh-CN" sz="3600" b="1" dirty="0">
                <a:latin typeface="宋体" panose="02010600030101010101" pitchFamily="2" charset="-122"/>
                <a:ea typeface="宋体" panose="02010600030101010101" pitchFamily="2" charset="-122"/>
              </a:rPr>
              <a:t>1</a:t>
            </a:r>
            <a:r>
              <a:rPr lang="zh-CN" altLang="en-US" sz="3600" b="1" dirty="0">
                <a:latin typeface="宋体" panose="02010600030101010101" pitchFamily="2" charset="-122"/>
                <a:ea typeface="宋体" panose="02010600030101010101" pitchFamily="2" charset="-122"/>
              </a:rPr>
              <a:t>）比较阅读</a:t>
            </a:r>
            <a:endParaRPr lang="en-US" altLang="zh-CN" sz="3600" b="1" dirty="0">
              <a:latin typeface="宋体" panose="02010600030101010101" pitchFamily="2" charset="-122"/>
              <a:ea typeface="宋体" panose="02010600030101010101" pitchFamily="2" charset="-122"/>
            </a:endParaRPr>
          </a:p>
          <a:p>
            <a:pPr>
              <a:lnSpc>
                <a:spcPct val="200000"/>
              </a:lnSpc>
            </a:pPr>
            <a:r>
              <a:rPr lang="zh-CN" altLang="zh-CN" sz="3600" dirty="0">
                <a:latin typeface="宋体" panose="02010600030101010101" pitchFamily="2" charset="-122"/>
                <a:ea typeface="宋体" panose="02010600030101010101" pitchFamily="2" charset="-122"/>
              </a:rPr>
              <a:t>把内容相似或相近的两篇或多篇文本放在一起，根据问题的导向对比着阅读，主要分析彼此间在</a:t>
            </a:r>
            <a:r>
              <a:rPr lang="zh-CN" altLang="zh-CN" sz="3600" dirty="0">
                <a:solidFill>
                  <a:srgbClr val="FF0000"/>
                </a:solidFill>
                <a:latin typeface="宋体" panose="02010600030101010101" pitchFamily="2" charset="-122"/>
                <a:ea typeface="宋体" panose="02010600030101010101" pitchFamily="2" charset="-122"/>
              </a:rPr>
              <a:t>内容、手法及情感等方面的</a:t>
            </a:r>
            <a:r>
              <a:rPr lang="zh-CN" altLang="en-US" sz="3600" dirty="0">
                <a:solidFill>
                  <a:srgbClr val="FF0000"/>
                </a:solidFill>
                <a:latin typeface="宋体" panose="02010600030101010101" pitchFamily="2" charset="-122"/>
                <a:ea typeface="宋体" panose="02010600030101010101" pitchFamily="2" charset="-122"/>
              </a:rPr>
              <a:t>相似或</a:t>
            </a:r>
            <a:r>
              <a:rPr lang="zh-CN" altLang="zh-CN" sz="3600" dirty="0">
                <a:solidFill>
                  <a:srgbClr val="FF0000"/>
                </a:solidFill>
                <a:latin typeface="宋体" panose="02010600030101010101" pitchFamily="2" charset="-122"/>
                <a:ea typeface="宋体" panose="02010600030101010101" pitchFamily="2" charset="-122"/>
              </a:rPr>
              <a:t>不同</a:t>
            </a:r>
            <a:r>
              <a:rPr lang="zh-CN" altLang="zh-CN" sz="3600" dirty="0">
                <a:latin typeface="宋体" panose="02010600030101010101" pitchFamily="2" charset="-122"/>
                <a:ea typeface="宋体" panose="02010600030101010101" pitchFamily="2" charset="-122"/>
              </a:rPr>
              <a:t>。在对比</a:t>
            </a:r>
            <a:r>
              <a:rPr lang="zh-CN" altLang="en-US" sz="3600" dirty="0">
                <a:latin typeface="宋体" panose="02010600030101010101" pitchFamily="2" charset="-122"/>
                <a:ea typeface="宋体" panose="02010600030101010101" pitchFamily="2" charset="-122"/>
              </a:rPr>
              <a:t>互参</a:t>
            </a:r>
            <a:r>
              <a:rPr lang="zh-CN" altLang="zh-CN" sz="3600" dirty="0">
                <a:latin typeface="宋体" panose="02010600030101010101" pitchFamily="2" charset="-122"/>
                <a:ea typeface="宋体" panose="02010600030101010101" pitchFamily="2" charset="-122"/>
              </a:rPr>
              <a:t>中，更容易营造更具体更真实、更</a:t>
            </a:r>
            <a:r>
              <a:rPr lang="zh-CN" altLang="en-US" sz="3600" dirty="0">
                <a:latin typeface="宋体" panose="02010600030101010101" pitchFamily="2" charset="-122"/>
                <a:ea typeface="宋体" panose="02010600030101010101" pitchFamily="2" charset="-122"/>
              </a:rPr>
              <a:t>明确</a:t>
            </a:r>
            <a:r>
              <a:rPr lang="zh-CN" altLang="zh-CN" sz="3600" dirty="0">
                <a:latin typeface="宋体" panose="02010600030101010101" pitchFamily="2" charset="-122"/>
                <a:ea typeface="宋体" panose="02010600030101010101" pitchFamily="2" charset="-122"/>
              </a:rPr>
              <a:t>的阅读情境。</a:t>
            </a:r>
          </a:p>
        </p:txBody>
      </p:sp>
    </p:spTree>
    <p:extLst>
      <p:ext uri="{BB962C8B-B14F-4D97-AF65-F5344CB8AC3E}">
        <p14:creationId xmlns:p14="http://schemas.microsoft.com/office/powerpoint/2010/main" xmlns="" val="68363773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3554</TotalTime>
  <Words>9937</Words>
  <Application>Microsoft Office PowerPoint</Application>
  <PresentationFormat>自定义</PresentationFormat>
  <Paragraphs>391</Paragraphs>
  <Slides>77</Slides>
  <Notes>1</Notes>
  <HiddenSlides>0</HiddenSlides>
  <MMClips>0</MMClips>
  <ScaleCrop>false</ScaleCrop>
  <HeadingPairs>
    <vt:vector size="4" baseType="variant">
      <vt:variant>
        <vt:lpstr>主题</vt:lpstr>
      </vt:variant>
      <vt:variant>
        <vt:i4>1</vt:i4>
      </vt:variant>
      <vt:variant>
        <vt:lpstr>幻灯片标题</vt:lpstr>
      </vt:variant>
      <vt:variant>
        <vt:i4>77</vt:i4>
      </vt:variant>
    </vt:vector>
  </HeadingPairs>
  <TitlesOfParts>
    <vt:vector size="78" baseType="lpstr">
      <vt:lpstr>Office 主题​​</vt:lpstr>
      <vt:lpstr>必修上·第七单元教学思路与教学设计分享</vt:lpstr>
      <vt:lpstr>一、本单元教学内容定位</vt:lpstr>
      <vt:lpstr>幻灯片 3</vt:lpstr>
      <vt:lpstr>二、本单元课文概览</vt:lpstr>
      <vt:lpstr>三、单元设计思路与分享</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教学设计（一） “秋都荷月，各美其美”——《故都的秋》、《荷塘月色》整合、比较阅读</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任务4：经典常读 从以下几篇《荷塘月色》或《故都的秋》的评论文章中任选一篇，概括其主要观点并结合文章谈谈你的看法，撰写一篇小研读报告。 </vt:lpstr>
      <vt:lpstr>教学设计（二）《我与地坛》全文阅读</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教学设计（三）困境与超越——中国文人的“治愈系”</vt:lpstr>
      <vt:lpstr>幻灯片 49</vt:lpstr>
      <vt:lpstr>幻灯片 50</vt:lpstr>
      <vt:lpstr>幻灯片 51</vt:lpstr>
      <vt:lpstr>幻灯片 52</vt:lpstr>
      <vt:lpstr>朱自清的“治愈系”</vt:lpstr>
      <vt:lpstr>幻灯片 54</vt:lpstr>
      <vt:lpstr>幻灯片 55</vt:lpstr>
      <vt:lpstr>幻灯片 56</vt:lpstr>
      <vt:lpstr>幻灯片 57</vt:lpstr>
      <vt:lpstr>幻灯片 58</vt:lpstr>
      <vt:lpstr>苏轼的“治愈系”</vt:lpstr>
      <vt:lpstr>幻灯片 60</vt:lpstr>
      <vt:lpstr>幻灯片 61</vt:lpstr>
      <vt:lpstr>幻灯片 62</vt:lpstr>
      <vt:lpstr>幻灯片 63</vt:lpstr>
      <vt:lpstr>史铁生的 “治愈系”</vt:lpstr>
      <vt:lpstr>幻灯片 65</vt:lpstr>
      <vt:lpstr>幻灯片 66</vt:lpstr>
      <vt:lpstr>幻灯片 67</vt:lpstr>
      <vt:lpstr>幻灯片 68</vt:lpstr>
      <vt:lpstr>幻灯片 69</vt:lpstr>
      <vt:lpstr>幻灯片 70</vt:lpstr>
      <vt:lpstr>幻灯片 71</vt:lpstr>
      <vt:lpstr>幻灯片 72</vt:lpstr>
      <vt:lpstr>幻灯片 73</vt:lpstr>
      <vt:lpstr>姚鼐“的“治愈系”</vt:lpstr>
      <vt:lpstr>幻灯片 75</vt:lpstr>
      <vt:lpstr>幻灯片 76</vt:lpstr>
      <vt:lpstr>幻灯片 77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hp</cp:lastModifiedBy>
  <cp:revision>183</cp:revision>
  <dcterms:created xsi:type="dcterms:W3CDTF">2019-11-21T03:26:53Z</dcterms:created>
  <dcterms:modified xsi:type="dcterms:W3CDTF">2020-01-08T11:53:17Z</dcterms:modified>
</cp:coreProperties>
</file>