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87" r:id="rId5"/>
    <p:sldId id="288" r:id="rId6"/>
    <p:sldId id="286" r:id="rId7"/>
    <p:sldId id="289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E5E363-B0E6-449A-BBCC-C9D47371E2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AE6308-DDCF-4841-8FD2-62CAA707433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433B1528-5399-4ED9-A370-074FFF9F9465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3DB9-3A5A-4FF0-9D1E-3CFD66CE3F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2EDE8-0CC8-4ECE-A734-B012F660F6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3DB9-3A5A-4FF0-9D1E-3CFD66CE3F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2EDE8-0CC8-4ECE-A734-B012F660F6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3DB9-3A5A-4FF0-9D1E-3CFD66CE3F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2EDE8-0CC8-4ECE-A734-B012F660F6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3DB9-3A5A-4FF0-9D1E-3CFD66CE3F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2EDE8-0CC8-4ECE-A734-B012F660F6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3DB9-3A5A-4FF0-9D1E-3CFD66CE3F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2EDE8-0CC8-4ECE-A734-B012F660F6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3DB9-3A5A-4FF0-9D1E-3CFD66CE3F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2EDE8-0CC8-4ECE-A734-B012F660F6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3DB9-3A5A-4FF0-9D1E-3CFD66CE3F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2EDE8-0CC8-4ECE-A734-B012F660F6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3DB9-3A5A-4FF0-9D1E-3CFD66CE3F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2EDE8-0CC8-4ECE-A734-B012F660F6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3DB9-3A5A-4FF0-9D1E-3CFD66CE3F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2EDE8-0CC8-4ECE-A734-B012F660F6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3DB9-3A5A-4FF0-9D1E-3CFD66CE3F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2EDE8-0CC8-4ECE-A734-B012F660F6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73DB9-3A5A-4FF0-9D1E-3CFD66CE3F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2EDE8-0CC8-4ECE-A734-B012F660F6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6" Type="http://schemas.openxmlformats.org/officeDocument/2006/relationships/theme" Target="../theme/theme1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273DB9-3A5A-4FF0-9D1E-3CFD66CE3F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2EDE8-0CC8-4ECE-A734-B012F660F69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0588" y="1056640"/>
            <a:ext cx="7362825" cy="12979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1300"/>
              </a:spcBef>
              <a:spcAft>
                <a:spcPts val="1300"/>
              </a:spcAft>
              <a:defRPr/>
            </a:pPr>
            <a:r>
              <a:rPr lang="zh-CN" altLang="zh-CN" sz="6000" b="1" kern="100" dirty="0" smtClean="0">
                <a:latin typeface="Cambria" panose="02040503050406030204"/>
                <a:ea typeface="黑体" panose="02010609060101010101" charset="-122"/>
              </a:rPr>
              <a:t>议</a:t>
            </a:r>
            <a:r>
              <a:rPr lang="zh-CN" altLang="zh-CN" sz="6000" b="1" kern="100" dirty="0">
                <a:latin typeface="Cambria" panose="02040503050406030204"/>
                <a:ea typeface="黑体" panose="02010609060101010101" charset="-122"/>
              </a:rPr>
              <a:t>论文</a:t>
            </a:r>
            <a:r>
              <a:rPr lang="en-US" altLang="zh-CN" sz="6000" b="1" kern="100" dirty="0">
                <a:latin typeface="Cambria" panose="02040503050406030204"/>
                <a:ea typeface="黑体" panose="02010609060101010101" charset="-122"/>
              </a:rPr>
              <a:t>4</a:t>
            </a:r>
            <a:r>
              <a:rPr lang="zh-CN" altLang="zh-CN" sz="6000" b="1" kern="100" dirty="0">
                <a:latin typeface="Cambria" panose="02040503050406030204"/>
                <a:ea typeface="黑体" panose="02010609060101010101" charset="-122"/>
              </a:rPr>
              <a:t>种开篇方式</a:t>
            </a:r>
            <a:endParaRPr lang="zh-CN" altLang="zh-CN" sz="6000" b="1" kern="100" dirty="0">
              <a:latin typeface="Cambria" panose="02040503050406030204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/>
        </p:nvSpPr>
        <p:spPr bwMode="auto">
          <a:xfrm>
            <a:off x="179388" y="620713"/>
            <a:ext cx="8816975" cy="417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佳作品评</a:t>
            </a:r>
            <a:r>
              <a:rPr lang="zh-CN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　</a:t>
            </a:r>
            <a:r>
              <a:rPr lang="en-US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1.</a:t>
            </a:r>
            <a:r>
              <a:rPr lang="zh-CN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这篇文章的开头</a:t>
            </a:r>
            <a:r>
              <a:rPr lang="zh-CN" altLang="zh-CN" sz="2400" b="1" dirty="0">
                <a:latin typeface="宋体" panose="02010600030101010101" pitchFamily="2" charset="-122"/>
                <a:ea typeface="仿宋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化用诗词名句</a:t>
            </a:r>
            <a:r>
              <a:rPr lang="zh-CN" altLang="zh-CN" sz="2400" b="1" dirty="0">
                <a:latin typeface="宋体" panose="02010600030101010101" pitchFamily="2" charset="-122"/>
                <a:ea typeface="仿宋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营造了美妙的意境</a:t>
            </a:r>
            <a:r>
              <a:rPr lang="zh-CN" altLang="zh-CN" sz="2400" b="1" dirty="0">
                <a:latin typeface="宋体" panose="02010600030101010101" pitchFamily="2" charset="-122"/>
                <a:ea typeface="仿宋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写出了故乡在人们心中的地位</a:t>
            </a:r>
            <a:r>
              <a:rPr lang="zh-CN" altLang="zh-CN" sz="2400" b="1" dirty="0">
                <a:latin typeface="宋体" panose="02010600030101010101" pitchFamily="2" charset="-122"/>
                <a:ea typeface="仿宋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可谓字字珠玑</a:t>
            </a:r>
            <a:r>
              <a:rPr lang="zh-CN" altLang="zh-CN" sz="2400" b="1" dirty="0">
                <a:latin typeface="宋体" panose="02010600030101010101" pitchFamily="2" charset="-122"/>
                <a:ea typeface="仿宋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感情浓郁。作者善于抓取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得意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失意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逢年过节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酒阑灯</a:t>
            </a:r>
            <a:r>
              <a:rPr lang="zh-CN" altLang="zh-CN" sz="2400" b="1" dirty="0">
                <a:latin typeface="宋体" panose="02010600030101010101" pitchFamily="2" charset="-122"/>
              </a:rPr>
              <a:t>灺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和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良辰美景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这样最易触动情感的节点和环境</a:t>
            </a:r>
            <a:r>
              <a:rPr lang="zh-CN" altLang="zh-CN" sz="2400" b="1" dirty="0">
                <a:latin typeface="宋体" panose="02010600030101010101" pitchFamily="2" charset="-122"/>
                <a:ea typeface="仿宋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渲染情绪</a:t>
            </a:r>
            <a:r>
              <a:rPr lang="zh-CN" altLang="zh-CN" sz="2400" b="1" dirty="0">
                <a:latin typeface="宋体" panose="02010600030101010101" pitchFamily="2" charset="-122"/>
                <a:ea typeface="仿宋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营造意境。给人以美不胜收之感</a:t>
            </a:r>
            <a:r>
              <a:rPr lang="zh-CN" altLang="zh-CN" sz="2400" b="1" dirty="0">
                <a:latin typeface="宋体" panose="02010600030101010101" pitchFamily="2" charset="-122"/>
                <a:ea typeface="仿宋_GB2312" pitchFamily="49" charset="-122"/>
              </a:rPr>
              <a:t>，有“凤头”之妙。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2</a:t>
            </a:r>
            <a:r>
              <a:rPr lang="en-US" altLang="zh-CN" sz="2400" b="1" dirty="0">
                <a:latin typeface="仿宋_GB2312" pitchFamily="49" charset="-122"/>
                <a:ea typeface="仿宋_GB2312" pitchFamily="49" charset="-122"/>
              </a:rPr>
              <a:t>.</a:t>
            </a:r>
            <a:r>
              <a:rPr lang="zh-CN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这篇文章的结尾写得诗情画意</a:t>
            </a:r>
            <a:r>
              <a:rPr lang="zh-CN" altLang="zh-CN" sz="2400" b="1" dirty="0">
                <a:latin typeface="宋体" panose="02010600030101010101" pitchFamily="2" charset="-122"/>
                <a:ea typeface="仿宋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美不胜收</a:t>
            </a:r>
            <a:r>
              <a:rPr lang="zh-CN" altLang="zh-CN" sz="2400" b="1" dirty="0">
                <a:latin typeface="宋体" panose="02010600030101010101" pitchFamily="2" charset="-122"/>
                <a:ea typeface="仿宋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既升华了感情</a:t>
            </a:r>
            <a:r>
              <a:rPr lang="zh-CN" altLang="zh-CN" sz="2400" b="1" dirty="0">
                <a:latin typeface="宋体" panose="02010600030101010101" pitchFamily="2" charset="-122"/>
                <a:ea typeface="仿宋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又产生了耐人寻味的效果。且从结构上看</a:t>
            </a:r>
            <a:r>
              <a:rPr lang="zh-CN" altLang="zh-CN" sz="2400" b="1" dirty="0">
                <a:latin typeface="宋体" panose="02010600030101010101" pitchFamily="2" charset="-122"/>
                <a:ea typeface="仿宋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仿宋_GB2312" pitchFamily="49" charset="-122"/>
              </a:rPr>
              <a:t>又照应了题目。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endParaRPr lang="zh-CN" altLang="zh-CN" sz="10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179388" y="1054100"/>
            <a:ext cx="8816975" cy="443775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一、熟悉写作中开头常用的　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种修辞手法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20090" algn="just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.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比喻：即表示两种不同程度的事物</a:t>
            </a:r>
            <a:r>
              <a:rPr lang="zh-CN" altLang="zh-CN" sz="2400" b="1" dirty="0">
                <a:latin typeface="宋体" panose="02010600030101010101" pitchFamily="2" charset="-122"/>
                <a:ea typeface="黑体" panose="02010609060101010101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彼此有相似点</a:t>
            </a:r>
            <a:r>
              <a:rPr lang="zh-CN" altLang="zh-CN" sz="2400" b="1" dirty="0">
                <a:latin typeface="宋体" panose="02010600030101010101" pitchFamily="2" charset="-122"/>
                <a:ea typeface="黑体" panose="02010609060101010101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使用一事物来比方另一事物的修辞方法。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20090" algn="just">
              <a:lnSpc>
                <a:spcPct val="150000"/>
              </a:lnSpc>
              <a:defRPr/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作用：</a:t>
            </a:r>
            <a:r>
              <a:rPr lang="en-US" altLang="zh-CN" sz="24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(1)</a:t>
            </a: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化平淡为生动；</a:t>
            </a:r>
            <a:r>
              <a:rPr lang="en-US" altLang="zh-CN" sz="24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(2)</a:t>
            </a: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化深奥为浅显；</a:t>
            </a:r>
            <a:r>
              <a:rPr lang="en-US" altLang="zh-CN" sz="24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(3)</a:t>
            </a: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化抽象为具体。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【典例】　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宽广的心灵是人与人之间沟通的桥梁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心中装有他人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才能与他人为友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融入社会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升华自我。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defRPr/>
            </a:pP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803275" y="4870450"/>
            <a:ext cx="8089900" cy="111376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2140" algn="r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满分作文《心中请装有他人》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620520" algn="l"/>
                <a:tab pos="4231005" algn="l"/>
              </a:tabLst>
              <a:defRPr/>
            </a:pP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8196" name="矩形 2"/>
          <p:cNvSpPr>
            <a:spLocks noChangeArrowheads="1"/>
          </p:cNvSpPr>
          <p:nvPr/>
        </p:nvSpPr>
        <p:spPr bwMode="auto">
          <a:xfrm>
            <a:off x="3603625" y="431800"/>
            <a:ext cx="1936750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</a:rPr>
              <a:t>[</a:t>
            </a:r>
            <a:r>
              <a:rPr lang="zh-CN" altLang="zh-CN" b="1">
                <a:latin typeface="Times New Roman" panose="02020603050405020304" pitchFamily="18" charset="0"/>
                <a:ea typeface="黑体" panose="02010609060101010101" charset="-122"/>
              </a:rPr>
              <a:t>感悟　写法</a:t>
            </a: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</a:rPr>
              <a:t>]</a:t>
            </a:r>
            <a:endParaRPr lang="zh-CN" altLang="zh-CN" sz="10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179388" y="188913"/>
            <a:ext cx="8816975" cy="5837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.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排比：把三个或以上结构和长度均类似、语气一致、意义相关或相同的句子排列起来。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作用：加强语势、语言气氛，使文章的节奏感加强，条理性更好，更利于表达强烈的感情</a:t>
            </a:r>
            <a:r>
              <a:rPr lang="en-US" altLang="zh-CN" sz="24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表达效果</a:t>
            </a:r>
            <a:r>
              <a:rPr lang="en-US" altLang="zh-CN" sz="24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。增强语势，突出某事物某特征，表达作者某情感。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【典例】　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人们常说：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人非草木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孰能无情？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然而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有多少人认真思考过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草木是否真的无情呢？年年岁岁花相似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岁岁年年人不同。亲爱的朋友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你可曾注意过这美好的自然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你可曾热爱过这可爱的花草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你可曾感悟过它们的真情？我家后院里的那棵芍药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就已经成为了时时牵挂的挚友。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endParaRPr lang="zh-CN" altLang="zh-CN" sz="10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874713" y="5661025"/>
            <a:ext cx="8089900" cy="111376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2140" algn="r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(2015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年北京卷满分作文《深入灵魂的热爱》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620520" algn="l"/>
                <a:tab pos="4231005" algn="l"/>
              </a:tabLst>
              <a:defRPr/>
            </a:pP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>
            <a:spLocks noChangeArrowheads="1"/>
          </p:cNvSpPr>
          <p:nvPr/>
        </p:nvSpPr>
        <p:spPr bwMode="auto">
          <a:xfrm>
            <a:off x="179388" y="225425"/>
            <a:ext cx="8816975" cy="5940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11505" algn="just">
              <a:lnSpc>
                <a:spcPts val="4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24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.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对偶：字数相等</a:t>
            </a:r>
            <a:r>
              <a:rPr lang="zh-CN" altLang="zh-CN" sz="2400" b="1" dirty="0">
                <a:latin typeface="宋体" panose="02010600030101010101" pitchFamily="2" charset="-122"/>
                <a:ea typeface="黑体" panose="02010609060101010101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结构形式相同或基本相同</a:t>
            </a:r>
            <a:r>
              <a:rPr lang="zh-CN" altLang="zh-CN" sz="2400" b="1" dirty="0">
                <a:latin typeface="宋体" panose="02010600030101010101" pitchFamily="2" charset="-122"/>
                <a:ea typeface="黑体" panose="02010609060101010101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意义对称的一对短语或句子</a:t>
            </a:r>
            <a:r>
              <a:rPr lang="zh-CN" altLang="zh-CN" sz="2400" b="1" dirty="0">
                <a:latin typeface="宋体" panose="02010600030101010101" pitchFamily="2" charset="-122"/>
                <a:ea typeface="黑体" panose="02010609060101010101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表达两个相对或相近的意思。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ts val="4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作用：整齐匀称，节奏感强，高度概括，易于记忆，有音乐美感。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ts val="4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【典例】　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言必信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行必果　满招损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谦受益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ts val="4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4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.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设问：为了引起别人的注意</a:t>
            </a:r>
            <a:r>
              <a:rPr lang="zh-CN" altLang="zh-CN" sz="2400" b="1" dirty="0">
                <a:latin typeface="宋体" panose="02010600030101010101" pitchFamily="2" charset="-122"/>
                <a:ea typeface="黑体" panose="02010609060101010101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故意先提出问题</a:t>
            </a:r>
            <a:r>
              <a:rPr lang="zh-CN" altLang="zh-CN" sz="2400" b="1" dirty="0">
                <a:latin typeface="宋体" panose="02010600030101010101" pitchFamily="2" charset="-122"/>
                <a:ea typeface="黑体" panose="02010609060101010101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然后自己回答。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ts val="4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作用：引起注意，启发读者思考；使层次分明，结构紧凑；可以更好地描写人物的思想活动。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ts val="4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【典例】　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人生在世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需有立身之本。何为本？我想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就是扎进地层的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树根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我们内心深处的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灵魂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endParaRPr lang="zh-CN" altLang="zh-CN" sz="10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803275" y="5780088"/>
            <a:ext cx="8089900" cy="8508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2140" algn="r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(2013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年福建省满分作文《守住内心的</a:t>
            </a:r>
            <a:r>
              <a:rPr lang="en-US" altLang="zh-CN" sz="2400" b="1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灵魂</a:t>
            </a:r>
            <a:r>
              <a:rPr lang="en-US" altLang="zh-CN" sz="2400" b="1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》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620520" algn="l"/>
                <a:tab pos="4231005" algn="l"/>
              </a:tabLst>
              <a:defRPr/>
            </a:pP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179388" y="692150"/>
            <a:ext cx="8816975" cy="4729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5</a:t>
            </a:r>
            <a:r>
              <a:rPr lang="en-US" altLang="zh-CN" sz="24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.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反问：又称激问、反诘、诘问。用疑问形式表达确定的意思</a:t>
            </a:r>
            <a:r>
              <a:rPr lang="zh-CN" altLang="zh-CN" sz="2400" b="1" dirty="0">
                <a:latin typeface="宋体" panose="02010600030101010101" pitchFamily="2" charset="-122"/>
                <a:ea typeface="黑体" panose="02010609060101010101" charset="-122"/>
              </a:rPr>
              <a:t>，用肯定形式反问表否定，用否定形式反问表肯定，只问不答，答案暗含在反问句中。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作用：加强语气，发人深思，激发读者感情，加深读者印象，增强文中的气势和说服力。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【典例】　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雄鹰拥有双翼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能够在天空自由翱翔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领略一望无际的苍穹。没有无数次从山崖上摔下来的痛苦经历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它又怎能冲上云霄？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endParaRPr lang="zh-CN" altLang="zh-CN" sz="10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803275" y="5060950"/>
            <a:ext cx="8089900" cy="8508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(2013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年安徽省满分作文《梦想成就未来》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620520" algn="l"/>
                <a:tab pos="4231005" algn="l"/>
              </a:tabLst>
              <a:defRPr/>
            </a:pP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>
            <a:spLocks noChangeArrowheads="1"/>
          </p:cNvSpPr>
          <p:nvPr/>
        </p:nvSpPr>
        <p:spPr bwMode="auto">
          <a:xfrm>
            <a:off x="179388" y="157163"/>
            <a:ext cx="8816975" cy="6143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11505" algn="just">
              <a:lnSpc>
                <a:spcPts val="38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en-US" altLang="zh-CN" sz="24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.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引用：指写文章时</a:t>
            </a:r>
            <a:r>
              <a:rPr lang="zh-CN" altLang="zh-CN" sz="2400" b="1" dirty="0">
                <a:latin typeface="宋体" panose="02010600030101010101" pitchFamily="2" charset="-122"/>
                <a:ea typeface="黑体" panose="02010609060101010101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有意引用成语、诗句、格言、典故等</a:t>
            </a:r>
            <a:r>
              <a:rPr lang="zh-CN" altLang="zh-CN" sz="2400" b="1" dirty="0">
                <a:latin typeface="宋体" panose="02010600030101010101" pitchFamily="2" charset="-122"/>
                <a:ea typeface="黑体" panose="02010609060101010101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以表达自己的思想感情</a:t>
            </a:r>
            <a:r>
              <a:rPr lang="zh-CN" altLang="zh-CN" sz="2400" b="1" dirty="0">
                <a:latin typeface="宋体" panose="02010600030101010101" pitchFamily="2" charset="-122"/>
                <a:ea typeface="黑体" panose="02010609060101010101" charset="-122"/>
              </a:rPr>
              <a:t>，说明自己对新问题、新道理的见解。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ts val="3800"/>
              </a:lnSpc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作用：在文章开头嵌入诗词佳句。以此领起全篇，则能够使语言精炼，含蓄典雅，更能让阅卷者立刻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窥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到作者的文化积淀和人文素养，给他们留下较佳的第一印象。在文章收尾处引用古典诗文，则具有画龙点睛之效，能够启人心智、升华主题，收到言有尽而意无穷的表达效果，令读者掩卷沉思，回味无穷。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ts val="38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【典例】　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人的内心很坚硬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会为坚定信念宁死不屈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会对一腔情怀视死如归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会澎湃出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臣心一片磁针石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不指南方不肯休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的坚贞勇敢。人的内心也很柔软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，对新生的枝芽徒生怜爱，会对婆娑的落红感春伤悲，会吟咏出“花谢花飞花满天，红消香断有谁怜？”的伤情悲赋。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endParaRPr lang="zh-CN" altLang="zh-CN" sz="10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946150" y="5853113"/>
            <a:ext cx="8089900" cy="8508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2140" algn="r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(2015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年上海卷优秀作文《既念百炼钢，亦取绕指柔》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620520" algn="l"/>
                <a:tab pos="4231005" algn="l"/>
              </a:tabLst>
              <a:defRPr/>
            </a:pP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107950" y="620713"/>
            <a:ext cx="8816975" cy="58372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二、掌握新颖的有特色的　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种开篇方式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20090" algn="just">
              <a:lnSpc>
                <a:spcPct val="150000"/>
              </a:lnSpc>
              <a:defRPr/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良好的开篇能力，不仅有助于考生迅速进入写作状态，也有助于给阅卷人一个良好的第一印象，那么，作文怎么开头好呢？简单说就是应该出语不凡，应该一开始就抓住阅卷老师的目光。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20090" algn="just">
              <a:lnSpc>
                <a:spcPct val="15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.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开门见山式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20090" algn="just">
              <a:lnSpc>
                <a:spcPct val="150000"/>
              </a:lnSpc>
              <a:defRPr/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在开头直接点明文章立意，亮出自己的观点，表明自己的态度，彰显文章的题旨，使读者对自己的行文意图有所洞彻，以便确定文章是否跑题。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20090" algn="just">
              <a:lnSpc>
                <a:spcPct val="150000"/>
              </a:lnSpc>
              <a:defRPr/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一般性的议论文或者议论散文，在开头就应该摆明观点。记叙文，一般都是直接进入事件的记叙，表明主旨。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defRPr/>
            </a:pPr>
            <a:endParaRPr lang="zh-CN" altLang="zh-CN" sz="10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179388" y="404813"/>
            <a:ext cx="8816975" cy="2220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719455" algn="just">
              <a:lnSpc>
                <a:spcPct val="150000"/>
              </a:lnSpc>
              <a:tabLst>
                <a:tab pos="1619250" algn="l"/>
                <a:tab pos="4230370" algn="l"/>
              </a:tabLst>
            </a:pPr>
            <a:r>
              <a:rPr lang="zh-CN" altLang="zh-CN" sz="2400" b="1" dirty="0">
                <a:ea typeface="黑体" panose="02010609060101010101" charset="-122"/>
              </a:rPr>
              <a:t>【典例</a:t>
            </a:r>
            <a:r>
              <a:rPr lang="en-US" altLang="zh-CN" sz="2400" b="1" dirty="0">
                <a:ea typeface="黑体" panose="02010609060101010101" charset="-122"/>
              </a:rPr>
              <a:t>1</a:t>
            </a:r>
            <a:r>
              <a:rPr lang="zh-CN" altLang="zh-CN" sz="2400" b="1" dirty="0">
                <a:ea typeface="黑体" panose="02010609060101010101" charset="-122"/>
              </a:rPr>
              <a:t>】</a:t>
            </a:r>
            <a:r>
              <a:rPr lang="zh-CN" altLang="zh-CN" sz="2400" b="1" dirty="0">
                <a:cs typeface="Arial" panose="020B0604020202020204" pitchFamily="34" charset="0"/>
              </a:rPr>
              <a:t> 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人的心中总是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坚硬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和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柔软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并存</a:t>
            </a:r>
            <a:r>
              <a:rPr lang="zh-CN" altLang="zh-CN" sz="2400" b="1" dirty="0"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如何对待它们关系到我们能否造就和谐的自我。这诚然正确。那究竟如何对待它们？我以为</a:t>
            </a:r>
            <a:r>
              <a:rPr lang="zh-CN" altLang="zh-CN" sz="2400" b="1" dirty="0"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Calibri" panose="020F0502020204030204" charset="0"/>
                <a:ea typeface="楷体_GB2312" pitchFamily="49" charset="-122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软硬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兼施</a:t>
            </a:r>
            <a:r>
              <a:rPr lang="zh-CN" altLang="zh-CN" sz="2400" b="1" dirty="0"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理性与感性并存</a:t>
            </a:r>
            <a:r>
              <a:rPr lang="zh-CN" altLang="zh-CN" sz="2400" b="1" dirty="0"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方为处世之大道。</a:t>
            </a:r>
            <a:r>
              <a:rPr lang="en-US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		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803275" y="2613025"/>
            <a:ext cx="8089900" cy="8874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(2015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年上海高考佳作《</a:t>
            </a:r>
            <a:r>
              <a:rPr lang="en-US" altLang="zh-CN" sz="2400" b="1" kern="100" dirty="0">
                <a:latin typeface="宋体" panose="02010600030101010101" pitchFamily="2" charset="-122"/>
                <a:cs typeface="Times New Roman" panose="02020603050405020304"/>
              </a:rPr>
              <a:t>“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软硬</a:t>
            </a:r>
            <a:r>
              <a:rPr lang="en-US" altLang="zh-CN" sz="2400" b="1" kern="100" dirty="0">
                <a:latin typeface="宋体" panose="02010600030101010101" pitchFamily="2" charset="-122"/>
                <a:cs typeface="Times New Roman" panose="02020603050405020304"/>
              </a:rPr>
              <a:t>”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兼施，处世大道》</a:t>
            </a:r>
            <a:r>
              <a:rPr lang="en-US" altLang="zh-CN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620520" algn="l"/>
                <a:tab pos="4231005" algn="l"/>
              </a:tabLst>
              <a:defRPr/>
            </a:pP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340" name="矩形 1"/>
          <p:cNvSpPr>
            <a:spLocks noChangeArrowheads="1"/>
          </p:cNvSpPr>
          <p:nvPr/>
        </p:nvSpPr>
        <p:spPr bwMode="auto">
          <a:xfrm>
            <a:off x="179388" y="3141663"/>
            <a:ext cx="8816975" cy="2221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zh-CN" altLang="zh-CN" sz="2400" b="1" dirty="0">
                <a:ea typeface="黑体" panose="02010609060101010101" charset="-122"/>
              </a:rPr>
              <a:t>【典例</a:t>
            </a:r>
            <a:r>
              <a:rPr lang="en-US" altLang="zh-CN" sz="2400" b="1" dirty="0">
                <a:ea typeface="黑体" panose="02010609060101010101" charset="-122"/>
              </a:rPr>
              <a:t>2</a:t>
            </a:r>
            <a:r>
              <a:rPr lang="zh-CN" altLang="zh-CN" sz="2400" b="1" dirty="0">
                <a:ea typeface="黑体" panose="02010609060101010101" charset="-122"/>
              </a:rPr>
              <a:t>】</a:t>
            </a:r>
            <a:r>
              <a:rPr lang="zh-CN" altLang="zh-CN" sz="2400" b="1" dirty="0">
                <a:latin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泉水喷发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众人瞩目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其能如此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是因为底部的泉水积蓄着力量。人事亦是如此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厚积方能薄发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方能达到人生的新高度。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803275" y="4845050"/>
            <a:ext cx="8089900" cy="8508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(2015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年湖北高考佳作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《厚积方能薄发》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620520" algn="l"/>
                <a:tab pos="4231005" algn="l"/>
              </a:tabLst>
              <a:defRPr/>
            </a:pP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179388" y="188913"/>
            <a:ext cx="8816975" cy="6143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11505" algn="just">
              <a:lnSpc>
                <a:spcPts val="3800"/>
              </a:lnSpc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这两个例子一起笔就紧扣材料，亮出观点，直接将读者的思维引向对本质问题的思索，文章的立意显得十分深刻。这样的入题方式，简洁，却分量十足。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ts val="38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.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排比入题式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ts val="3800"/>
              </a:lnSpc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排比，能先声夺人，增加文章气势，朗朗上口，使文章结构整齐匀称，富有节奏感和音韵美，语言畅达华丽。用来状物，能景象纷呈；用来叙事，能酣畅淋漓；用来说理，能气势磅礴；用来辩论，能排山倒海；用来抒情，能汪洋恣肆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ts val="3800"/>
              </a:lnSpc>
            </a:pPr>
            <a:r>
              <a:rPr lang="zh-CN" altLang="zh-CN" sz="2400" b="1" dirty="0">
                <a:ea typeface="黑体" panose="02010609060101010101" charset="-122"/>
              </a:rPr>
              <a:t>【典例</a:t>
            </a:r>
            <a:r>
              <a:rPr lang="en-US" altLang="zh-CN" sz="2400" b="1" dirty="0">
                <a:ea typeface="黑体" panose="02010609060101010101" charset="-122"/>
              </a:rPr>
              <a:t>1</a:t>
            </a:r>
            <a:r>
              <a:rPr lang="zh-CN" altLang="zh-CN" sz="2400" b="1" dirty="0">
                <a:ea typeface="黑体" panose="02010609060101010101" charset="-122"/>
              </a:rPr>
              <a:t>】</a:t>
            </a:r>
            <a:r>
              <a:rPr lang="zh-CN" altLang="zh-CN" sz="2400" b="1" dirty="0">
                <a:latin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一方苍穹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需要朵朵白云才可衬托出那温柔的湛蓝；一片沃土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拥有潺潺细流方能延续那美丽的生命；一池碧波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接纳尾尾鱼儿方能构成那温暖的家园。而这样繁华喧嚣的世界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不可缺少的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是每个人深深隐藏而又伴随左右的佛心。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endParaRPr lang="zh-CN" altLang="zh-CN" sz="10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803275" y="5853113"/>
            <a:ext cx="8089900" cy="8508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(2015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年重庆高考佳作《佛心》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620520" algn="l"/>
                <a:tab pos="4231005" algn="l"/>
              </a:tabLst>
              <a:defRPr/>
            </a:pP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"/>
          <p:cNvSpPr>
            <a:spLocks noChangeArrowheads="1"/>
          </p:cNvSpPr>
          <p:nvPr/>
        </p:nvSpPr>
        <p:spPr bwMode="auto">
          <a:xfrm>
            <a:off x="107950" y="44450"/>
            <a:ext cx="8816975" cy="1443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zh-CN" altLang="zh-CN" sz="2400" b="1" dirty="0">
                <a:ea typeface="黑体" panose="02010609060101010101" charset="-122"/>
              </a:rPr>
              <a:t>【典例</a:t>
            </a:r>
            <a:r>
              <a:rPr lang="en-US" altLang="zh-CN" sz="2400" b="1" dirty="0">
                <a:ea typeface="黑体" panose="02010609060101010101" charset="-122"/>
              </a:rPr>
              <a:t>2</a:t>
            </a:r>
            <a:r>
              <a:rPr lang="zh-CN" altLang="zh-CN" sz="2400" b="1" dirty="0">
                <a:ea typeface="黑体" panose="02010609060101010101" charset="-122"/>
              </a:rPr>
              <a:t>】</a:t>
            </a:r>
            <a:r>
              <a:rPr lang="zh-CN" altLang="zh-CN" sz="2400" b="1" dirty="0">
                <a:latin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有一种关爱能使抱怨沉默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有一种善行能让冷漠融化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有一种尊重能够悄然无声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它的名字叫作等待。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endParaRPr lang="zh-CN" altLang="zh-CN" sz="10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658813" y="1100138"/>
            <a:ext cx="8089900" cy="8508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2140" algn="r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(2015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年重庆高考佳作《等待是最美的姿势》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620520" algn="l"/>
                <a:tab pos="4231005" algn="l"/>
              </a:tabLst>
              <a:defRPr/>
            </a:pP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260350" y="1700213"/>
            <a:ext cx="8816975" cy="47990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2140" algn="just">
              <a:lnSpc>
                <a:spcPts val="3900"/>
              </a:lnSpc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这两段开头，以优雅的语言、和谐的音节、丰富的形象、充沛的气势来打动读者，深深感染读者。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612140" algn="just">
              <a:lnSpc>
                <a:spcPts val="39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3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400" b="1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引用名句式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612140" algn="just">
              <a:lnSpc>
                <a:spcPts val="3900"/>
              </a:lnSpc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在广阔的文学殿堂里，优秀诗词、名言警句浩如烟海。如果我们能够掌握积累大量的诗词名句，又能在作文开头引用之，就能达到意想不到的结果。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612140" algn="just">
              <a:lnSpc>
                <a:spcPts val="3900"/>
              </a:lnSpc>
              <a:spcAft>
                <a:spcPts val="0"/>
              </a:spcAft>
              <a:defRPr/>
            </a:pP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这种方式在考场作文中最易采用，不仅开篇可用，全篇亦可用，以彰显文化底蕴。需注意的是引用要准确，也不可胡乱安置出处。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620520" algn="l"/>
                <a:tab pos="4231005" algn="l"/>
              </a:tabLst>
              <a:defRPr/>
            </a:pP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2849245" cy="72517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101</a:t>
            </a:r>
            <a:r>
              <a:rPr dirty="0" smtClean="0"/>
              <a:t>吴语彤</a:t>
            </a:r>
            <a:endParaRPr dirty="0" smtClean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52145" y="1000125"/>
            <a:ext cx="8199120" cy="534098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en-US" b="1" dirty="0" smtClean="0"/>
              <a:t>风雨过后见彩虹</a:t>
            </a:r>
            <a:endParaRPr lang="zh-CN" altLang="en-US" b="1" dirty="0" smtClean="0"/>
          </a:p>
          <a:p>
            <a:r>
              <a:rPr lang="zh-CN" altLang="en-US" b="1" dirty="0" smtClean="0"/>
              <a:t>“世上没有走不通的路 只有不敢走的人。”人生何尝不是一条路，每个人所要走的路也各不相同，或平坦；或崎岖；或风和日丽；或荆棘丛生。既然踏上了征程，便只管向前去。在顺风中遇风遇雨，在逆境中抵风抵雨，勇敢向前，勇敢去闯，因为风雨过后见彩虹!毛毛虫选择了短暂的束缚，才有了蝴蝶破茧而出的翩翩起舞；牡蛎选择了短暂的痛苦，才有了珍珠脱壳而出的晶莹光泽。为了到达理想的彼岸，为了想要的自由，我们必须穿越沙漠。即使当人生中的某一步路走错了，我们也要乐观旷达，坚定信念，勇敢面对，开辟一条新的道路。</a:t>
            </a:r>
            <a:endParaRPr lang="zh-CN" altLang="en-US" b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929190" y="285728"/>
            <a:ext cx="12553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评</a:t>
            </a:r>
            <a:r>
              <a:rPr lang="zh-CN" altLang="en-US" sz="2800" b="1" dirty="0" smtClean="0"/>
              <a:t>分：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>
            <a:spLocks noChangeArrowheads="1"/>
          </p:cNvSpPr>
          <p:nvPr/>
        </p:nvSpPr>
        <p:spPr bwMode="auto">
          <a:xfrm>
            <a:off x="165100" y="115888"/>
            <a:ext cx="8816975" cy="2309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tabLst>
                <a:tab pos="1619250" algn="l"/>
                <a:tab pos="4230370" algn="l"/>
              </a:tabLst>
            </a:pPr>
            <a:r>
              <a:rPr lang="en-US" altLang="zh-CN" sz="2400" b="1" dirty="0">
                <a:ea typeface="黑体" panose="02010609060101010101" charset="-122"/>
              </a:rPr>
              <a:t>     </a:t>
            </a:r>
            <a:r>
              <a:rPr lang="zh-CN" altLang="zh-CN" sz="2400" b="1" dirty="0">
                <a:ea typeface="黑体" panose="02010609060101010101" charset="-122"/>
              </a:rPr>
              <a:t>【典例</a:t>
            </a:r>
            <a:r>
              <a:rPr lang="en-US" altLang="zh-CN" sz="2400" b="1" dirty="0">
                <a:ea typeface="黑体" panose="02010609060101010101" charset="-122"/>
              </a:rPr>
              <a:t>1</a:t>
            </a:r>
            <a:r>
              <a:rPr lang="zh-CN" altLang="zh-CN" sz="2400" b="1" dirty="0">
                <a:ea typeface="黑体" panose="02010609060101010101" charset="-122"/>
              </a:rPr>
              <a:t>】</a:t>
            </a:r>
            <a:r>
              <a:rPr lang="zh-CN" altLang="zh-CN" sz="2400" b="1" dirty="0">
                <a:cs typeface="Arial" panose="020B0604020202020204" pitchFamily="34" charset="0"/>
              </a:rPr>
              <a:t> 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诗人海顿曾言：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人的最大痛苦就在于苦求而不得。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诚然</a:t>
            </a:r>
            <a:r>
              <a:rPr lang="zh-CN" altLang="zh-CN" sz="2400" b="1" dirty="0"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每个人都有自己的局限性</a:t>
            </a:r>
            <a:r>
              <a:rPr lang="zh-CN" altLang="zh-CN" sz="2400" b="1" dirty="0"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但是</a:t>
            </a:r>
            <a:r>
              <a:rPr lang="zh-CN" altLang="zh-CN" sz="2400" b="1" dirty="0"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拘囿者死</a:t>
            </a:r>
            <a:r>
              <a:rPr lang="zh-CN" altLang="zh-CN" sz="2400" b="1" dirty="0"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超脱者生。你可见那破篱下的蔷薇静株</a:t>
            </a:r>
            <a:r>
              <a:rPr lang="zh-CN" altLang="zh-CN" sz="2400" b="1" dirty="0"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超越围篱</a:t>
            </a:r>
            <a:r>
              <a:rPr lang="zh-CN" altLang="zh-CN" sz="2400" b="1" dirty="0"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香气馥郁</a:t>
            </a:r>
            <a:r>
              <a:rPr lang="zh-CN" altLang="zh-CN" sz="2400" b="1" dirty="0"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别样鲜红！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788988" y="2179638"/>
            <a:ext cx="8089900" cy="8508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(2015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年湖北省高考佳作《蔷薇出篱别样红》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620520" algn="l"/>
                <a:tab pos="4231005" algn="l"/>
              </a:tabLst>
              <a:defRPr/>
            </a:pP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7412" name="矩形 1"/>
          <p:cNvSpPr>
            <a:spLocks noChangeArrowheads="1"/>
          </p:cNvSpPr>
          <p:nvPr/>
        </p:nvSpPr>
        <p:spPr bwMode="auto">
          <a:xfrm>
            <a:off x="133350" y="2773363"/>
            <a:ext cx="8816975" cy="310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zh-CN" altLang="zh-CN" sz="2400" b="1" dirty="0">
                <a:ea typeface="黑体" panose="02010609060101010101" charset="-122"/>
              </a:rPr>
              <a:t>【典例</a:t>
            </a:r>
            <a:r>
              <a:rPr lang="en-US" altLang="zh-CN" sz="2400" b="1" dirty="0">
                <a:ea typeface="黑体" panose="02010609060101010101" charset="-122"/>
              </a:rPr>
              <a:t>2</a:t>
            </a:r>
            <a:r>
              <a:rPr lang="zh-CN" altLang="zh-CN" sz="2400" b="1" dirty="0">
                <a:ea typeface="黑体" panose="02010609060101010101" charset="-122"/>
              </a:rPr>
              <a:t>】</a:t>
            </a:r>
            <a:r>
              <a:rPr lang="zh-CN" altLang="zh-CN" sz="2400" b="1" dirty="0">
                <a:latin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2400" b="1" dirty="0"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绿塘摇滟接星津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轧轧兰桡人白苹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莲荷轻敛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芬芳无限；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万壑有声含晚籁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数峰无语立斜阳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山随日映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清延秀绝。如莲荷流连津塘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如峰壑痴迷斜阳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是实诚静默的固守成就了这旖旎千年的美丽。人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亦应老实忠厚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坚守本心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使人生永远美如四月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芳香馥郁。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endParaRPr lang="zh-CN" altLang="zh-CN" sz="10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891858" y="5445125"/>
            <a:ext cx="8089900" cy="8508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2140" algn="r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(2015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年四川省高考佳作《出自幽谷，迁于乔木》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620520" algn="l"/>
                <a:tab pos="4231005" algn="l"/>
              </a:tabLst>
              <a:defRPr/>
            </a:pP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/>
          <p:cNvSpPr>
            <a:spLocks noChangeArrowheads="1"/>
          </p:cNvSpPr>
          <p:nvPr/>
        </p:nvSpPr>
        <p:spPr bwMode="auto">
          <a:xfrm>
            <a:off x="179388" y="115888"/>
            <a:ext cx="8816975" cy="6561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11505" algn="just">
              <a:lnSpc>
                <a:spcPts val="3600"/>
              </a:lnSpc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这两个例子，引用名人名言和诗词名句，语言精练，含蓄典雅，富有文采，起到了提纲挈领，总领全篇，引人入胜的作用。</a:t>
            </a:r>
            <a:r>
              <a:rPr lang="en-US" altLang="zh-CN" sz="24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 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ts val="36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4</a:t>
            </a:r>
            <a:r>
              <a:rPr lang="en-US" altLang="zh-CN" sz="24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.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设问导入式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ts val="3600"/>
              </a:lnSpc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在文章的开头设置疑问，或反问，或设问，往往能抓住读者的注意力，激发读者的阅读欲望，引人深思。高考作文也不例外，在高考作文中巧妙的设疑发问，更能引起阅卷老师的注意，赢得高分。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ts val="3600"/>
              </a:lnSpc>
            </a:pPr>
            <a:r>
              <a:rPr lang="zh-CN" altLang="zh-CN" sz="2400" b="1" dirty="0">
                <a:ea typeface="黑体" panose="02010609060101010101" charset="-122"/>
              </a:rPr>
              <a:t>【典例</a:t>
            </a:r>
            <a:r>
              <a:rPr lang="en-US" altLang="zh-CN" sz="2400" b="1" dirty="0">
                <a:ea typeface="黑体" panose="02010609060101010101" charset="-122"/>
              </a:rPr>
              <a:t>1</a:t>
            </a:r>
            <a:r>
              <a:rPr lang="zh-CN" altLang="zh-CN" sz="2400" b="1" dirty="0">
                <a:ea typeface="黑体" panose="02010609060101010101" charset="-122"/>
              </a:rPr>
              <a:t>】</a:t>
            </a:r>
            <a:r>
              <a:rPr lang="zh-CN" altLang="zh-CN" sz="2400" b="1" dirty="0">
                <a:latin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蝴蝶带着无色的翅膀破茧而出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以翼为光屏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在阳光沐浴下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获得色彩斑斓的华衣。我们同样有着对阳光的渴盼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怀着本真的初心降临于世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以心为画布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由流光绘彩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得到多彩的人生。然而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蝴蝶的翅膀在显微镜的观察下依旧保留了纯洁的颜色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，而我们身处这五光十色滚滚红尘中，是否还保留了那颗本真的初心？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874713" y="5780088"/>
            <a:ext cx="8089900" cy="8508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2140" algn="r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(2015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年安徽高考佳作《握紧初心，笑迎阳光》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620520" algn="l"/>
                <a:tab pos="4231005" algn="l"/>
              </a:tabLst>
              <a:defRPr/>
            </a:pP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"/>
          <p:cNvSpPr>
            <a:spLocks noChangeArrowheads="1"/>
          </p:cNvSpPr>
          <p:nvPr/>
        </p:nvSpPr>
        <p:spPr bwMode="auto">
          <a:xfrm>
            <a:off x="179388" y="620713"/>
            <a:ext cx="8816975" cy="1668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  <a:tabLst>
                <a:tab pos="1619250" algn="l"/>
                <a:tab pos="4230370" algn="l"/>
              </a:tabLst>
            </a:pPr>
            <a:r>
              <a:rPr lang="zh-CN" altLang="zh-CN" sz="2400" b="1" dirty="0">
                <a:ea typeface="黑体" panose="02010609060101010101" charset="-122"/>
              </a:rPr>
              <a:t>【典例</a:t>
            </a:r>
            <a:r>
              <a:rPr lang="en-US" altLang="zh-CN" sz="2400" b="1" dirty="0">
                <a:ea typeface="黑体" panose="02010609060101010101" charset="-122"/>
              </a:rPr>
              <a:t>2</a:t>
            </a:r>
            <a:r>
              <a:rPr lang="zh-CN" altLang="zh-CN" sz="2400" b="1" dirty="0">
                <a:ea typeface="黑体" panose="02010609060101010101" charset="-122"/>
              </a:rPr>
              <a:t>】</a:t>
            </a:r>
            <a:r>
              <a:rPr lang="zh-CN" altLang="zh-CN" sz="2400" b="1" dirty="0">
                <a:cs typeface="Arial" panose="020B0604020202020204" pitchFamily="34" charset="0"/>
              </a:rPr>
              <a:t> 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每个人都有自己心目中的英雄</a:t>
            </a:r>
            <a:r>
              <a:rPr lang="zh-CN" altLang="zh-CN" sz="2400" b="1" dirty="0"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也许他早已湮没在历史的长河中</a:t>
            </a:r>
            <a:r>
              <a:rPr lang="zh-CN" altLang="zh-CN" sz="2400" b="1" dirty="0"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但他始终在你的心里。假如我能和我心中的英雄生活一天</a:t>
            </a:r>
            <a:r>
              <a:rPr lang="zh-CN" altLang="zh-CN" sz="2400" b="1" dirty="0"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那将是怎样的情景呢？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179388" y="2274888"/>
            <a:ext cx="8899525" cy="111376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2140" algn="r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(2015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年北京高考佳作《假如我与心中的英雄生活一天》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620520" algn="l"/>
                <a:tab pos="4231005" algn="l"/>
              </a:tabLst>
              <a:defRPr/>
            </a:pP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331788" y="2890838"/>
            <a:ext cx="8816975" cy="11144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0"/>
              </a:spcAft>
              <a:tabLst>
                <a:tab pos="1620520" algn="l"/>
                <a:tab pos="4231005" algn="l"/>
              </a:tabLst>
              <a:defRPr/>
            </a:pPr>
            <a:r>
              <a:rPr lang="zh-CN" altLang="zh-CN" sz="2400" b="1" kern="100" dirty="0">
                <a:latin typeface="Times New Roman" panose="02020603050405020304"/>
                <a:ea typeface="宋体" panose="02010600030101010101" pitchFamily="2" charset="-122"/>
                <a:cs typeface="Times New Roman" panose="02020603050405020304"/>
              </a:rPr>
              <a:t>两个典例，均采用设置疑问的形式，材料先行，留下疑问，引人思考。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65113" y="620713"/>
            <a:ext cx="8556625" cy="11144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252095" indent="-266700"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1.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请结合以上所学内容，运用以上四种开篇方式的任一种，为下面的作文题目写一段新颖而有特色的开头。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20483" name="Picture 5" descr="实战演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66675"/>
            <a:ext cx="900112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矩形 1"/>
          <p:cNvSpPr>
            <a:spLocks noChangeArrowheads="1"/>
          </p:cNvSpPr>
          <p:nvPr/>
        </p:nvSpPr>
        <p:spPr bwMode="auto">
          <a:xfrm>
            <a:off x="623888" y="1624013"/>
            <a:ext cx="8197850" cy="5354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ts val="3800"/>
              </a:lnSpc>
            </a:pPr>
            <a:r>
              <a:rPr lang="en-US" altLang="zh-CN" sz="2400" b="1" dirty="0">
                <a:ea typeface="黑体" panose="02010609060101010101" charset="-122"/>
              </a:rPr>
              <a:t>(2015·</a:t>
            </a:r>
            <a:r>
              <a:rPr lang="zh-CN" altLang="zh-CN" sz="2400" b="1" dirty="0">
                <a:ea typeface="黑体" panose="02010609060101010101" charset="-122"/>
              </a:rPr>
              <a:t>福建卷</a:t>
            </a:r>
            <a:r>
              <a:rPr lang="en-US" altLang="zh-CN" sz="2400" b="1" dirty="0">
                <a:ea typeface="黑体" panose="02010609060101010101" charset="-122"/>
              </a:rPr>
              <a:t>)</a:t>
            </a: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阅读下面的材料，根据要求作文。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ts val="3800"/>
              </a:lnSpc>
            </a:pP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●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地上本没有路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走的人多了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便也成了路。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ts val="3800"/>
              </a:lnSpc>
            </a:pP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●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有时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走错路也是一件有意思的事情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如果没有走错了路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就不会发现新的路。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ts val="3800"/>
              </a:lnSpc>
            </a:pP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●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世上没有走不通的路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只有不敢走的人。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ts val="3800"/>
              </a:lnSpc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上面三则材料，引发你怎样的感悟和联想？请就此写一篇不少于</a:t>
            </a:r>
            <a:r>
              <a:rPr lang="en-US" altLang="zh-CN" sz="24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800</a:t>
            </a: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字的议论文或记叙文。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ts val="3800"/>
              </a:lnSpc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要求：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必须符合文体要求；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角度自选，立意自定，标题自拟；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不要脱离材料内容及含意的范围；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④</a:t>
            </a: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不得抄袭，不得套作。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ts val="3800"/>
              </a:lnSpc>
            </a:pPr>
            <a:endParaRPr lang="zh-CN" altLang="zh-CN" sz="10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"/>
          <p:cNvSpPr>
            <a:spLocks noChangeArrowheads="1"/>
          </p:cNvSpPr>
          <p:nvPr/>
        </p:nvSpPr>
        <p:spPr bwMode="auto">
          <a:xfrm>
            <a:off x="-180975" y="115888"/>
            <a:ext cx="8816975" cy="113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我的开篇：</a:t>
            </a:r>
            <a:r>
              <a:rPr lang="en-US" altLang="zh-CN" sz="24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__________________________________________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____________________________________________________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03225" y="1196975"/>
            <a:ext cx="8416925" cy="55457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答案　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笛卡尔曾说：</a:t>
            </a:r>
            <a:r>
              <a:rPr lang="en-US" altLang="zh-CN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没有正确的方法，即便有眼睛的博学者也会像瞎子一样盲目摸索。</a:t>
            </a:r>
            <a:r>
              <a:rPr lang="en-US" altLang="zh-CN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当我们在人生的这条路上</a:t>
            </a:r>
            <a:r>
              <a:rPr lang="en-US" altLang="zh-CN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走的人多了</a:t>
            </a:r>
            <a:r>
              <a:rPr lang="en-US" altLang="zh-CN" sz="2400" b="1" dirty="0">
                <a:solidFill>
                  <a:srgbClr val="FF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时，我们就不应该盲目跟随，而要正确地判断：这条路是不是很拥挤了？是不是很适合自己走？唯有适合自己的，才是最好的。走适合自己的路，我们的人生将更加美好。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引用式开篇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世上没有走不通的路，只有不敢走的人。首要的是我们要锁定目标，即便一路荆棘，一路坎坷，一路鲜花，也要勇往直前。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排比式开篇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179388" y="404813"/>
            <a:ext cx="8816975" cy="576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266065" indent="-266700"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2.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下面是一篇学生作文，请补写合适的开头段，字数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100</a:t>
            </a:r>
            <a:r>
              <a:rPr lang="zh-CN" altLang="zh-CN" sz="2400" b="1" kern="100" dirty="0">
                <a:latin typeface="Times New Roman" panose="02020603050405020304"/>
                <a:cs typeface="Times New Roman" panose="02020603050405020304"/>
              </a:rPr>
              <a:t>字左右。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2531" name="矩形 1"/>
          <p:cNvSpPr>
            <a:spLocks noChangeArrowheads="1"/>
          </p:cNvSpPr>
          <p:nvPr/>
        </p:nvSpPr>
        <p:spPr bwMode="auto">
          <a:xfrm>
            <a:off x="642910" y="1785926"/>
            <a:ext cx="8089900" cy="113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[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开头段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]</a:t>
            </a:r>
            <a:r>
              <a:rPr lang="en-US" altLang="zh-CN" sz="24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___________________________________________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___________________________________________________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2532" name="矩形 2"/>
          <p:cNvSpPr>
            <a:spLocks noChangeArrowheads="1"/>
          </p:cNvSpPr>
          <p:nvPr/>
        </p:nvSpPr>
        <p:spPr bwMode="auto">
          <a:xfrm>
            <a:off x="3087688" y="1052513"/>
            <a:ext cx="2969083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咀嚼苦痛</a:t>
            </a:r>
            <a:r>
              <a:rPr lang="zh-CN" altLang="zh-CN" sz="2400" b="1" dirty="0">
                <a:latin typeface="宋体" panose="02010600030101010101" pitchFamily="2" charset="-122"/>
                <a:ea typeface="黑体" panose="02010609060101010101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拒绝平庸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2533" name="矩形 1"/>
          <p:cNvSpPr>
            <a:spLocks noChangeArrowheads="1"/>
          </p:cNvSpPr>
          <p:nvPr/>
        </p:nvSpPr>
        <p:spPr bwMode="auto">
          <a:xfrm>
            <a:off x="539750" y="2914650"/>
            <a:ext cx="8089900" cy="3609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且看古人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屈原咀嚼苦痛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才有了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长太息以掩涕兮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哀民生之多艰</a:t>
            </a:r>
            <a:r>
              <a:rPr lang="zh-CN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的情怀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才有了“吾将上下而求索”的执着；陶渊明拒绝平庸，归隐田园，才有了“采菊东篱下，悠然见南山”的畅快，才有了桃花源的神秘与期待；李白咀嚼苦痛，拒绝平庸，才有了“安能摧眉折腰事权贵，使我不得开心颜”的雄奇</a:t>
            </a:r>
            <a:r>
              <a:rPr lang="en-US" altLang="zh-CN" sz="2400" b="1" dirty="0">
                <a:latin typeface="宋体" panose="02010600030101010101" pitchFamily="2" charset="-122"/>
                <a:ea typeface="楷体_GB2312" pitchFamily="49" charset="-122"/>
              </a:rPr>
              <a:t>,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才有了“与尔同销万古愁”的豪迈。</a:t>
            </a:r>
            <a:r>
              <a:rPr lang="zh-CN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endParaRPr lang="zh-CN" altLang="zh-CN" sz="10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1"/>
          <p:cNvSpPr>
            <a:spLocks noChangeArrowheads="1"/>
          </p:cNvSpPr>
          <p:nvPr/>
        </p:nvSpPr>
        <p:spPr bwMode="auto">
          <a:xfrm>
            <a:off x="584200" y="115888"/>
            <a:ext cx="8089900" cy="6100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再看今人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不甘平庸的俞敏洪不想种一辈子田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于是以惊人的毅力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考入了北大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创建了新东方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创造了中国教育界的奇迹。李娜有一颗追求高远的心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敢于和国家体制叫板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走上职业化道路继续奋斗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最终夺得法网冠军。《超女》《星光大道》《中国达人秀》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这些大众喜爱的节目迎合着普通追梦者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，源于他们想过一种不平凡的生活，寻找梦想，张扬个性，追求卓越，创造辉煌，而在这条道上，哪怕布满了荆棘，也一如既往地执着、坚持。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拒绝平庸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首先甘于平凡。平凡是人生的常态。绝大多数人岗位平凡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角色普通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生活平淡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琐事连连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感受人生的喜怒哀乐。从容面对平凡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摆正心态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多一份宁静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>
            <a:spLocks noChangeArrowheads="1"/>
          </p:cNvSpPr>
          <p:nvPr/>
        </p:nvSpPr>
        <p:spPr bwMode="auto">
          <a:xfrm>
            <a:off x="584200" y="361950"/>
            <a:ext cx="8089900" cy="2916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ts val="38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少一份浮躁。其次创造不凡。从平凡中掘取激情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积极向上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勇于进取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挖掘潜力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奉献自己的光和热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执着追求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少一份抱怨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多一份从容。你会远离灯红酒绿纸醉金迷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不会贪图享受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碌碌无为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不求显达于世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但求有所作为。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ts val="3800"/>
              </a:lnSpc>
            </a:pPr>
            <a:endParaRPr lang="zh-CN" altLang="zh-CN" sz="10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ts val="3800"/>
              </a:lnSpc>
            </a:pPr>
            <a:endParaRPr lang="zh-CN" altLang="zh-CN" sz="10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4579" name="矩形 1"/>
          <p:cNvSpPr>
            <a:spLocks noChangeArrowheads="1"/>
          </p:cNvSpPr>
          <p:nvPr/>
        </p:nvSpPr>
        <p:spPr bwMode="auto">
          <a:xfrm>
            <a:off x="611188" y="2362200"/>
            <a:ext cx="8089900" cy="4379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11505" algn="just">
              <a:lnSpc>
                <a:spcPts val="38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咀嚼苦痛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需要勇气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志向远大信念坚定义无反顾勇往直前；需要意志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没有毅力不能铲除荆棘的羁绊；需要学习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脱离低级庸俗而变得不再害怕；需要吐纳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才能嚼尽苦痛迎来心灵的芬芳。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ts val="38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拒绝平庸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你会拥有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会当凌绝顶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一览众山小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的气魄；咀嚼苦痛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你会领略到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乘风破浪会有时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直挂云帆济沧海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的快意；咀嚼苦痛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拒绝平庸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你会独享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奏裂帛之音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荡回肠之曲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的幸福。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ts val="3800"/>
              </a:lnSpc>
            </a:pPr>
            <a:endParaRPr lang="zh-CN" altLang="zh-CN" sz="10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84200" y="188913"/>
            <a:ext cx="8089900" cy="63912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  <a:defRPr/>
            </a:pP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平庸是失败者聊以自慰的借口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痛苦是懦夫们一事无成的理由。咀嚼苦痛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拒绝平庸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是对成功的追求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让生命绽放光彩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也是对个人、国家和社会的一份责任。处于青春年少风华正茂者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，放飞梦想，追求卓越，身处平凡进而超越平凡，直面苦痛进而咀嚼苦痛，让生活阳光灿烂，让心灵云淡风轻，奏响时代的最强音。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答案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大海如果失去巨浪的翻滚，也就失去了雄浑；沙漠如果失去了飞沙的狂舞，也就失去了壮美；人生如果失去了坚强的神韵，也就成了绝对平庸之人。所以作为普通平凡的人，切不可存平庸之志，害怕痛苦，理应追求高远，咀嚼苦痛，拒绝平庸。</a:t>
            </a:r>
            <a:endParaRPr lang="zh-CN" altLang="zh-CN" sz="2400" dirty="0">
              <a:solidFill>
                <a:srgbClr val="FF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  <a:defRPr/>
            </a:pPr>
            <a:endParaRPr lang="zh-CN" altLang="zh-CN" sz="10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2849245" cy="72517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102</a:t>
            </a:r>
            <a:r>
              <a:rPr dirty="0" smtClean="0"/>
              <a:t>周冠钦</a:t>
            </a:r>
            <a:endParaRPr dirty="0" smtClean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61950" y="999490"/>
            <a:ext cx="8378190" cy="54102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b="1" dirty="0" smtClean="0"/>
              <a:t>不断向前</a:t>
            </a:r>
            <a:endParaRPr lang="zh-CN" altLang="en-US" b="1" dirty="0" smtClean="0"/>
          </a:p>
          <a:p>
            <a:r>
              <a:rPr lang="zh-CN" altLang="en-US" b="1" dirty="0" smtClean="0"/>
              <a:t>“路漫漫其修远兮，吾将上下而求索。”每个人前进的道路都是坎坷艰难的，国家与民族亦是如此。我们会遇到各种各样的挫折，但这些挫折正是我们不断探索下去的动力，使人类走向了今天的辉煌。所以，唯有含笑迎面困难，坚定信念，才能开辟前方的星光大道。</a:t>
            </a:r>
            <a:endParaRPr lang="zh-CN" altLang="en-US" b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929190" y="285728"/>
            <a:ext cx="12553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评</a:t>
            </a:r>
            <a:r>
              <a:rPr lang="zh-CN" altLang="en-US" sz="2800" b="1" dirty="0" smtClean="0"/>
              <a:t>分：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2849245" cy="72517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103</a:t>
            </a:r>
            <a:r>
              <a:rPr lang="zh-CN" dirty="0" smtClean="0"/>
              <a:t>陈家弘</a:t>
            </a:r>
            <a:endParaRPr lang="zh-CN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45540"/>
            <a:ext cx="7868285" cy="519557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b="1" dirty="0" smtClean="0"/>
              <a:t>心路</a:t>
            </a:r>
            <a:endParaRPr lang="zh-CN" altLang="en-US" b="1" dirty="0" smtClean="0"/>
          </a:p>
          <a:p>
            <a:r>
              <a:rPr lang="zh-CN" altLang="en-US" b="1" dirty="0" smtClean="0"/>
              <a:t>前路慢慢遥无边际，我们走在各自的道路上，或是阳光大道，享受着前人的荫蔽，坚实地迈向成功的彼岸。又或是羊肠小道，推陈出新劈荆斩棘，坚决地走出崭新的天地。无论艰难与否都是心的选择，没有什么无路可走，只是你有没有前行的勇气罢了。</a:t>
            </a:r>
            <a:endParaRPr lang="zh-CN" altLang="en-US" b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929190" y="285728"/>
            <a:ext cx="12553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评</a:t>
            </a:r>
            <a:r>
              <a:rPr lang="zh-CN" altLang="en-US" sz="2800" b="1" dirty="0" smtClean="0"/>
              <a:t>分：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2849245" cy="72517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104</a:t>
            </a:r>
            <a:r>
              <a:rPr dirty="0" smtClean="0"/>
              <a:t>许杰</a:t>
            </a:r>
            <a:endParaRPr dirty="0" smtClean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31570"/>
            <a:ext cx="8103235" cy="520954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b="1" dirty="0" smtClean="0"/>
              <a:t>衔霜当路发</a:t>
            </a:r>
            <a:endParaRPr lang="zh-CN" altLang="en-US" b="1" dirty="0" smtClean="0"/>
          </a:p>
          <a:p>
            <a:r>
              <a:rPr lang="zh-CN" altLang="en-US" b="1" dirty="0" smtClean="0"/>
              <a:t>零霜落雪之时，原有的阡陌小巷，无不被这昙花一般的精灵隐去，那路又从何而来，答案是:心之所向。即使大雪填埋了人生无数条路坚持心中那执着的信念，总会在雪地上踏出一条自己的大道。衔霜当路发，映雪拟寒开。雪已落，花已开。 </a:t>
            </a:r>
            <a:endParaRPr lang="zh-CN" altLang="en-US" b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929190" y="285728"/>
            <a:ext cx="12553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/>
              <a:t>评</a:t>
            </a:r>
            <a:r>
              <a:rPr lang="zh-CN" altLang="en-US" sz="2800" b="1" dirty="0" smtClean="0"/>
              <a:t>分：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134938" y="1485900"/>
            <a:ext cx="8816975" cy="41751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阅读下面的文字，按要求作文。</a:t>
            </a:r>
            <a:endParaRPr lang="zh-CN" altLang="zh-CN" sz="10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20090" algn="just">
              <a:lnSpc>
                <a:spcPct val="150000"/>
              </a:lnSpc>
              <a:defRPr/>
            </a:pP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江畔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一盏渔火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闪烁在烟雾茫茫的江面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点亮了远游者思乡的眼眸；绝境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一束灯光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照射进漆黑一团的洞穴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燃起了濒死者求生的希望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灯火给人们送来光明、温暖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也给人们送来了丰富的生活、美好的情怀、精神的力量、思想的启迪。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20090" algn="just">
              <a:lnSpc>
                <a:spcPct val="150000"/>
              </a:lnSpc>
              <a:defRPr/>
            </a:pP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请以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不灭的灯火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为题，写一篇不少于</a:t>
            </a:r>
            <a:r>
              <a:rPr lang="en-US" altLang="zh-CN" sz="2400" b="1" dirty="0">
                <a:latin typeface="Times New Roman" panose="02020603050405020304" pitchFamily="18" charset="0"/>
                <a:cs typeface="Courier New" panose="02070309020205020404" pitchFamily="49" charset="0"/>
              </a:rPr>
              <a:t>800</a:t>
            </a:r>
            <a:r>
              <a:rPr lang="zh-CN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字的作文，立意自定，除诗歌外文体不限，不得抄袭</a:t>
            </a:r>
            <a:r>
              <a:rPr lang="zh-CN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10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defRPr/>
            </a:pPr>
            <a:endParaRPr lang="zh-CN" altLang="zh-CN" sz="10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3075" name="Picture 5" descr="佳作悟法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333375"/>
            <a:ext cx="900112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矩形 2"/>
          <p:cNvSpPr>
            <a:spLocks noChangeArrowheads="1"/>
          </p:cNvSpPr>
          <p:nvPr/>
        </p:nvSpPr>
        <p:spPr bwMode="auto">
          <a:xfrm>
            <a:off x="3603625" y="836613"/>
            <a:ext cx="19367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</a:rPr>
              <a:t>[</a:t>
            </a:r>
            <a:r>
              <a:rPr lang="zh-CN" altLang="zh-CN" b="1">
                <a:latin typeface="Times New Roman" panose="02020603050405020304" pitchFamily="18" charset="0"/>
                <a:ea typeface="黑体" panose="02010609060101010101" charset="-122"/>
              </a:rPr>
              <a:t>品读　佳作</a:t>
            </a:r>
            <a:r>
              <a:rPr lang="en-US" altLang="zh-CN" b="1">
                <a:latin typeface="Times New Roman" panose="02020603050405020304" pitchFamily="18" charset="0"/>
                <a:ea typeface="黑体" panose="02010609060101010101" charset="-122"/>
              </a:rPr>
              <a:t>]</a:t>
            </a:r>
            <a:endParaRPr lang="zh-CN" altLang="zh-CN" sz="10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"/>
          <p:cNvSpPr>
            <a:spLocks noChangeArrowheads="1"/>
          </p:cNvSpPr>
          <p:nvPr/>
        </p:nvSpPr>
        <p:spPr bwMode="auto">
          <a:xfrm>
            <a:off x="179388" y="749300"/>
            <a:ext cx="8816975" cy="563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每个人的心中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都有一方魂牵梦绕的土地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得意时想到它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失意时念着它。逢年过节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触景生情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随时随地想到它。海天茫茫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风尘碌碌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酒阑灯</a:t>
            </a:r>
            <a:r>
              <a:rPr lang="zh-CN" altLang="zh-CN" sz="2400" b="1" dirty="0">
                <a:latin typeface="宋体" panose="02010600030101010101" pitchFamily="2" charset="-122"/>
              </a:rPr>
              <a:t>灺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人散后，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良辰美景奈何天。洛阳秋风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巴山夜雨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都会情不自禁惦念它。离得久远了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使人愁肠百结。不论历史的车轮如何转动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故乡永远是人心中不灭的灯火。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客舍并州已十霜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归心日夜忆咸阳。无端又渡桑乾水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却望并州是故乡。</a:t>
            </a:r>
            <a:r>
              <a:rPr lang="en-US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人一离开乡土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就成了失根的兰花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逐浪的浮萍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因风四散的蒲公英。多少人仗着年少气盛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，横一横心，咬一咬牙，扬一扬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手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向恋恋不舍的故乡告别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去追求自己的理想。在外面漂泊久了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无间断的辗转也使他的心疲倦了。这时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他就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099" name="矩形 2"/>
          <p:cNvSpPr>
            <a:spLocks noChangeArrowheads="1"/>
          </p:cNvSpPr>
          <p:nvPr/>
        </p:nvSpPr>
        <p:spPr bwMode="auto">
          <a:xfrm>
            <a:off x="3706813" y="188913"/>
            <a:ext cx="173156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charset="-122"/>
              </a:rPr>
              <a:t>不灭的灯火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147638" y="260350"/>
            <a:ext cx="8816975" cy="30570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1619250" algn="l"/>
                <a:tab pos="4230370" algn="l"/>
              </a:tabLst>
            </a:pP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会想到自己的故乡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乡土的梦也开始在脑海中萦绕。更多的人却因为身不由己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为了金钱、荣誉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为了开创更大的天地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回乡的情景也只能成为梦中的景象了。可是为了抚慰自己离乡的痛楚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他们就迫切希望自己的居住地成为自己的故乡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渴求着在这片新天地中扎下根。但故乡的梦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如同不灭的灯火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永远追随着他们。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tabLst>
                <a:tab pos="1619250" algn="l"/>
                <a:tab pos="4230370" algn="l"/>
              </a:tabLst>
            </a:pPr>
            <a:endParaRPr lang="zh-CN" altLang="zh-CN" sz="10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123" name="矩形 1"/>
          <p:cNvSpPr>
            <a:spLocks noChangeArrowheads="1"/>
          </p:cNvSpPr>
          <p:nvPr/>
        </p:nvSpPr>
        <p:spPr bwMode="auto">
          <a:xfrm>
            <a:off x="0" y="3286124"/>
            <a:ext cx="8816975" cy="33297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那一缕缕淡淡的炊烟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柔柔绵绵化作故乡的家园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满目烟波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，融入了低回的游子吟唱。月是故乡明，披一袭月亮的轻纱，望雁行横穿天塔，心儿在归途的钢琴上弹奏，是故乡山林中萤火虫灯下的温馨，那一缕缕淡淡的炊烟，是屡经发酵的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语言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，是熟透的心结乡梦。”现代人久离故土，心中难免也会积郁起一叠叠沉甸甸的乡情。乡情就像一条柔韧而绵长的丝线，无论走到哪里，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107950" y="404813"/>
            <a:ext cx="8816975" cy="27749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400" b="1" kern="100" dirty="0">
                <a:latin typeface="宋体" panose="02010600030101010101" pitchFamily="2" charset="-122"/>
                <a:ea typeface="楷体_GB2312"/>
                <a:cs typeface="楷体_GB2312"/>
              </a:rPr>
              <a:t>它总会伴你同行。山隔不断，水剪不断，一头系着故乡，一头系着离乡人的心头。故乡的一山一水，一草一木，一虫一鸟，一星一月，日出日落，包括童年挖塘泥捏泥人的乐趣，母亲呼唤孩子回家吃饭的声音，以及祖母夜晚给孩子讲过的故事，这些都在人的心里留下了深深地烙印，任凭时间的冲磨也不能使它褪去颜色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147" name="矩形 1"/>
          <p:cNvSpPr>
            <a:spLocks noChangeArrowheads="1"/>
          </p:cNvSpPr>
          <p:nvPr/>
        </p:nvSpPr>
        <p:spPr bwMode="auto">
          <a:xfrm>
            <a:off x="179388" y="3148013"/>
            <a:ext cx="8816975" cy="27757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611505" algn="just">
              <a:lnSpc>
                <a:spcPct val="150000"/>
              </a:lnSpc>
            </a:pP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故乡如一弯新月，悄然挂在情感的枝丫，如一缕微风，轻柔吹拂着漂泊的灵魂。流淌的岁月，如梦的故乡，似浮雕镌刻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itchFamily="49" charset="-122"/>
              </a:rPr>
              <a:t>于心灵的丰碑</a:t>
            </a: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，读不尽那深刻的内涵。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r>
              <a:rPr lang="zh-CN" altLang="zh-CN" sz="2400" b="1" dirty="0">
                <a:latin typeface="宋体" panose="02010600030101010101" pitchFamily="2" charset="-122"/>
                <a:ea typeface="楷体_GB2312" pitchFamily="49" charset="-122"/>
              </a:rPr>
              <a:t>故乡，是人生旅途中永远不灭的灯火</a:t>
            </a:r>
            <a:r>
              <a:rPr lang="zh-CN" altLang="zh-CN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11505" algn="just">
              <a:lnSpc>
                <a:spcPct val="150000"/>
              </a:lnSpc>
            </a:pPr>
            <a:endParaRPr lang="zh-CN" altLang="zh-CN" sz="24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6318</Words>
  <Application>WPS 演示</Application>
  <PresentationFormat>全屏显示(4:3)</PresentationFormat>
  <Paragraphs>211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6" baseType="lpstr">
      <vt:lpstr>Arial</vt:lpstr>
      <vt:lpstr>宋体</vt:lpstr>
      <vt:lpstr>Wingdings</vt:lpstr>
      <vt:lpstr>Cambria</vt:lpstr>
      <vt:lpstr>黑体</vt:lpstr>
      <vt:lpstr>Times New Roman</vt:lpstr>
      <vt:lpstr>Courier New</vt:lpstr>
      <vt:lpstr>楷体_GB2312</vt:lpstr>
      <vt:lpstr>新宋体</vt:lpstr>
      <vt:lpstr>楷体_GB2312</vt:lpstr>
      <vt:lpstr>Courier New</vt:lpstr>
      <vt:lpstr>仿宋_GB2312</vt:lpstr>
      <vt:lpstr>仿宋</vt:lpstr>
      <vt:lpstr>Times New Roman</vt:lpstr>
      <vt:lpstr>微软雅黑</vt:lpstr>
      <vt:lpstr>Arial Unicode MS</vt:lpstr>
      <vt:lpstr>Calibri</vt:lpstr>
      <vt:lpstr>Office 主题</vt:lpstr>
      <vt:lpstr>PowerPoint 演示文稿</vt:lpstr>
      <vt:lpstr>费安欣</vt:lpstr>
      <vt:lpstr>费安欣</vt:lpstr>
      <vt:lpstr>费安欣</vt:lpstr>
      <vt:lpstr>费安欣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蒋^_^亮</cp:lastModifiedBy>
  <cp:revision>5</cp:revision>
  <dcterms:created xsi:type="dcterms:W3CDTF">2020-02-03T09:15:00Z</dcterms:created>
  <dcterms:modified xsi:type="dcterms:W3CDTF">2020-02-11T14:53:04Z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