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9" r:id="rId2"/>
    <p:sldId id="258" r:id="rId3"/>
    <p:sldId id="264" r:id="rId4"/>
    <p:sldId id="265" r:id="rId5"/>
    <p:sldId id="266" r:id="rId6"/>
    <p:sldId id="289" r:id="rId7"/>
    <p:sldId id="267" r:id="rId8"/>
    <p:sldId id="268" r:id="rId9"/>
    <p:sldId id="269" r:id="rId10"/>
    <p:sldId id="288"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6" r:id="rId24"/>
    <p:sldId id="261" r:id="rId25"/>
    <p:sldId id="285" r:id="rId26"/>
    <p:sldId id="284" r:id="rId27"/>
    <p:sldId id="283" r:id="rId28"/>
    <p:sldId id="282" r:id="rId29"/>
    <p:sldId id="262" r:id="rId30"/>
    <p:sldId id="263" r:id="rId31"/>
    <p:sldId id="260" r:id="rId32"/>
  </p:sldIdLst>
  <p:sldSz cx="9144000" cy="6858000" type="screen4x3"/>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tags" Target="tags/tag1.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defPPr/>
          </a:lstStyle>
          <a:p>
            <a:pPr/>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defPPr/>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defPPr/>
          </a:lstStyle>
          <a:p>
            <a:pPr/>
            <a:fld id="{D98D1763-965C-4FDE-AF5B-7F386F10E734}" type="datetimeFigureOut">
              <a:rPr lang="zh-CN" altLang="en-US" smtClean="0"/>
              <a:pPr/>
              <a:t>2020/7/15</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362349D6-8A80-414A-A09B-EEE31689D069}" type="slidenum">
              <a:rPr lang="zh-CN" altLang="en-US" smtClean="0"/>
              <a:pPr/>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def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defPPr/>
          </a:lstStyle>
          <a:p>
            <a:pPr/>
            <a:fld id="{D98D1763-965C-4FDE-AF5B-7F386F10E734}" type="datetimeFigureOut">
              <a:rPr lang="zh-CN" altLang="en-US" smtClean="0"/>
              <a:pPr/>
              <a:t>2020/7/15</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362349D6-8A80-414A-A09B-EEE31689D069}" type="slidenum">
              <a:rPr lang="zh-CN" altLang="en-US" smtClean="0"/>
              <a:pPr/>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defPPr/>
          </a:lstStyle>
          <a:p>
            <a:pPr/>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def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defPPr/>
          </a:lstStyle>
          <a:p>
            <a:pPr/>
            <a:fld id="{D98D1763-965C-4FDE-AF5B-7F386F10E734}" type="datetimeFigureOut">
              <a:rPr lang="zh-CN" altLang="en-US" smtClean="0"/>
              <a:pPr/>
              <a:t>2020/7/15</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362349D6-8A80-414A-A09B-EEE31689D069}" type="slidenum">
              <a:rPr lang="zh-CN" altLang="en-US" smtClean="0"/>
              <a:pPr/>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内容占位符 2"/>
          <p:cNvSpPr>
            <a:spLocks noGrp="1"/>
          </p:cNvSpPr>
          <p:nvPr>
            <p:ph idx="1"/>
          </p:nvPr>
        </p:nvSpPr>
        <p:spPr/>
        <p:txBody>
          <a:bodyPr/>
          <a:lstStyle>
            <a:def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defPPr/>
          </a:lstStyle>
          <a:p>
            <a:pPr/>
            <a:fld id="{D98D1763-965C-4FDE-AF5B-7F386F10E734}" type="datetimeFigureOut">
              <a:rPr lang="zh-CN" altLang="en-US" smtClean="0"/>
              <a:pPr/>
              <a:t>2020/7/15</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362349D6-8A80-414A-A09B-EEE31689D069}" type="slidenum">
              <a:rPr lang="zh-CN" altLang="en-US" smtClean="0"/>
              <a:pPr/>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defPPr/>
            <a:lvl1pPr algn="l">
              <a:defRPr sz="4000" b="1" cap="all"/>
            </a:lvl1pPr>
          </a:lstStyle>
          <a:p>
            <a:pPr/>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defPPr/>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defPPr/>
          </a:lstStyle>
          <a:p>
            <a:pPr/>
            <a:fld id="{D98D1763-965C-4FDE-AF5B-7F386F10E734}" type="datetimeFigureOut">
              <a:rPr lang="zh-CN" altLang="en-US" smtClean="0"/>
              <a:pPr/>
              <a:t>2020/7/15</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362349D6-8A80-414A-A09B-EEE31689D069}" type="slidenum">
              <a:rPr lang="zh-CN" altLang="en-US" smtClean="0"/>
              <a:pPr/>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defPPr/>
          </a:lstStyle>
          <a:p>
            <a:pPr/>
            <a:fld id="{D98D1763-965C-4FDE-AF5B-7F386F10E734}" type="datetimeFigureOut">
              <a:rPr lang="zh-CN" altLang="en-US" smtClean="0"/>
              <a:pPr/>
              <a:t>2020/7/15</a:t>
            </a:fld>
            <a:endParaRPr lang="zh-CN" altLang="en-US"/>
          </a:p>
        </p:txBody>
      </p:sp>
      <p:sp>
        <p:nvSpPr>
          <p:cNvPr id="6" name="页脚占位符 5"/>
          <p:cNvSpPr>
            <a:spLocks noGrp="1"/>
          </p:cNvSpPr>
          <p:nvPr>
            <p:ph type="ftr" sz="quarter" idx="11"/>
          </p:nvPr>
        </p:nvSpPr>
        <p:spPr/>
        <p:txBody>
          <a:bodyPr/>
          <a:lstStyle>
            <a:defPPr/>
          </a:lstStyle>
          <a:p>
            <a:pPr/>
            <a:endParaRPr lang="zh-CN" altLang="en-US"/>
          </a:p>
        </p:txBody>
      </p:sp>
      <p:sp>
        <p:nvSpPr>
          <p:cNvPr id="7" name="灯片编号占位符 6"/>
          <p:cNvSpPr>
            <a:spLocks noGrp="1"/>
          </p:cNvSpPr>
          <p:nvPr>
            <p:ph type="sldNum" sz="quarter" idx="12"/>
          </p:nvPr>
        </p:nvSpPr>
        <p:spPr/>
        <p:txBody>
          <a:bodyPr/>
          <a:lstStyle>
            <a:defPPr/>
          </a:lstStyle>
          <a:p>
            <a:pPr/>
            <a:fld id="{362349D6-8A80-414A-A09B-EEE31689D069}" type="slidenum">
              <a:rPr lang="zh-CN" altLang="en-US" smtClean="0"/>
              <a:pPr/>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defPPr/>
            <a:lvl1pPr>
              <a:defRPr/>
            </a:lvl1pPr>
          </a:lstStyle>
          <a:p>
            <a:pPr/>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defPPr/>
          </a:lstStyle>
          <a:p>
            <a:pPr/>
            <a:fld id="{D98D1763-965C-4FDE-AF5B-7F386F10E734}" type="datetimeFigureOut">
              <a:rPr lang="zh-CN" altLang="en-US" smtClean="0"/>
              <a:pPr/>
              <a:t>2020/7/15</a:t>
            </a:fld>
            <a:endParaRPr lang="zh-CN" altLang="en-US"/>
          </a:p>
        </p:txBody>
      </p:sp>
      <p:sp>
        <p:nvSpPr>
          <p:cNvPr id="8" name="页脚占位符 7"/>
          <p:cNvSpPr>
            <a:spLocks noGrp="1"/>
          </p:cNvSpPr>
          <p:nvPr>
            <p:ph type="ftr" sz="quarter" idx="11"/>
          </p:nvPr>
        </p:nvSpPr>
        <p:spPr/>
        <p:txBody>
          <a:bodyPr/>
          <a:lstStyle>
            <a:defPPr/>
          </a:lstStyle>
          <a:p>
            <a:pPr/>
            <a:endParaRPr lang="zh-CN" altLang="en-US"/>
          </a:p>
        </p:txBody>
      </p:sp>
      <p:sp>
        <p:nvSpPr>
          <p:cNvPr id="9" name="灯片编号占位符 8"/>
          <p:cNvSpPr>
            <a:spLocks noGrp="1"/>
          </p:cNvSpPr>
          <p:nvPr>
            <p:ph type="sldNum" sz="quarter" idx="12"/>
          </p:nvPr>
        </p:nvSpPr>
        <p:spPr/>
        <p:txBody>
          <a:bodyPr/>
          <a:lstStyle>
            <a:defPPr/>
          </a:lstStyle>
          <a:p>
            <a:pPr/>
            <a:fld id="{362349D6-8A80-414A-A09B-EEE31689D069}" type="slidenum">
              <a:rPr lang="zh-CN" altLang="en-US" smtClean="0"/>
              <a:pPr/>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D98D1763-965C-4FDE-AF5B-7F386F10E734}" type="datetimeFigureOut">
              <a:rPr lang="zh-CN" altLang="en-US" smtClean="0"/>
              <a:pPr/>
              <a:t>2020/7/15</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362349D6-8A80-414A-A09B-EEE31689D069}" type="slidenum">
              <a:rPr lang="zh-CN" altLang="en-US" smtClean="0"/>
              <a:pPr/>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defPPr/>
          </a:lstStyle>
          <a:p>
            <a:pPr/>
            <a:fld id="{D98D1763-965C-4FDE-AF5B-7F386F10E734}" type="datetimeFigureOut">
              <a:rPr lang="zh-CN" altLang="en-US" smtClean="0"/>
              <a:pPr/>
              <a:t>2020/7/15</a:t>
            </a:fld>
            <a:endParaRPr lang="zh-CN" altLang="en-US"/>
          </a:p>
        </p:txBody>
      </p:sp>
      <p:sp>
        <p:nvSpPr>
          <p:cNvPr id="3" name="页脚占位符 2"/>
          <p:cNvSpPr>
            <a:spLocks noGrp="1"/>
          </p:cNvSpPr>
          <p:nvPr>
            <p:ph type="ftr" sz="quarter" idx="11"/>
          </p:nvPr>
        </p:nvSpPr>
        <p:spPr/>
        <p:txBody>
          <a:bodyPr/>
          <a:lstStyle>
            <a:defPPr/>
          </a:lstStyle>
          <a:p>
            <a:pPr/>
            <a:endParaRPr lang="zh-CN" altLang="en-US"/>
          </a:p>
        </p:txBody>
      </p:sp>
      <p:sp>
        <p:nvSpPr>
          <p:cNvPr id="4" name="灯片编号占位符 3"/>
          <p:cNvSpPr>
            <a:spLocks noGrp="1"/>
          </p:cNvSpPr>
          <p:nvPr>
            <p:ph type="sldNum" sz="quarter" idx="12"/>
          </p:nvPr>
        </p:nvSpPr>
        <p:spPr/>
        <p:txBody>
          <a:bodyPr/>
          <a:lstStyle>
            <a:defPPr/>
          </a:lstStyle>
          <a:p>
            <a:pPr/>
            <a:fld id="{362349D6-8A80-414A-A09B-EEE31689D069}" type="slidenum">
              <a:rPr lang="zh-CN" altLang="en-US" smtClean="0"/>
              <a:pPr/>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defPPr/>
            <a:lvl1pPr algn="l">
              <a:defRPr sz="2000" b="1"/>
            </a:lvl1pPr>
          </a:lstStyle>
          <a:p>
            <a:pPr/>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defPPr/>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defPPr/>
          </a:lstStyle>
          <a:p>
            <a:pPr/>
            <a:fld id="{D98D1763-965C-4FDE-AF5B-7F386F10E734}" type="datetimeFigureOut">
              <a:rPr lang="zh-CN" altLang="en-US" smtClean="0"/>
              <a:pPr/>
              <a:t>2020/7/15</a:t>
            </a:fld>
            <a:endParaRPr lang="zh-CN" altLang="en-US"/>
          </a:p>
        </p:txBody>
      </p:sp>
      <p:sp>
        <p:nvSpPr>
          <p:cNvPr id="6" name="页脚占位符 5"/>
          <p:cNvSpPr>
            <a:spLocks noGrp="1"/>
          </p:cNvSpPr>
          <p:nvPr>
            <p:ph type="ftr" sz="quarter" idx="11"/>
          </p:nvPr>
        </p:nvSpPr>
        <p:spPr/>
        <p:txBody>
          <a:bodyPr/>
          <a:lstStyle>
            <a:defPPr/>
          </a:lstStyle>
          <a:p>
            <a:pPr/>
            <a:endParaRPr lang="zh-CN" altLang="en-US"/>
          </a:p>
        </p:txBody>
      </p:sp>
      <p:sp>
        <p:nvSpPr>
          <p:cNvPr id="7" name="灯片编号占位符 6"/>
          <p:cNvSpPr>
            <a:spLocks noGrp="1"/>
          </p:cNvSpPr>
          <p:nvPr>
            <p:ph type="sldNum" sz="quarter" idx="12"/>
          </p:nvPr>
        </p:nvSpPr>
        <p:spPr/>
        <p:txBody>
          <a:bodyPr/>
          <a:lstStyle>
            <a:defPPr/>
          </a:lstStyle>
          <a:p>
            <a:pPr/>
            <a:fld id="{362349D6-8A80-414A-A09B-EEE31689D069}" type="slidenum">
              <a:rPr lang="zh-CN" altLang="en-US" smtClean="0"/>
              <a:pPr/>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defPPr/>
            <a:lvl1pPr algn="l">
              <a:defRPr sz="2000" b="1"/>
            </a:lvl1pPr>
          </a:lstStyle>
          <a:p>
            <a:pPr/>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defPPr/>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endParaRPr lang="zh-CN" altLang="en-US"/>
          </a:p>
        </p:txBody>
      </p:sp>
      <p:sp>
        <p:nvSpPr>
          <p:cNvPr id="4" name="文本占位符 3"/>
          <p:cNvSpPr>
            <a:spLocks noGrp="1"/>
          </p:cNvSpPr>
          <p:nvPr>
            <p:ph type="body" sz="half" idx="2"/>
          </p:nvPr>
        </p:nvSpPr>
        <p:spPr>
          <a:xfrm>
            <a:off x="1792288" y="5367338"/>
            <a:ext cx="5486400" cy="804862"/>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defPPr/>
          </a:lstStyle>
          <a:p>
            <a:pPr/>
            <a:fld id="{D98D1763-965C-4FDE-AF5B-7F386F10E734}" type="datetimeFigureOut">
              <a:rPr lang="zh-CN" altLang="en-US" smtClean="0"/>
              <a:pPr/>
              <a:t>2020/7/15</a:t>
            </a:fld>
            <a:endParaRPr lang="zh-CN" altLang="en-US"/>
          </a:p>
        </p:txBody>
      </p:sp>
      <p:sp>
        <p:nvSpPr>
          <p:cNvPr id="6" name="页脚占位符 5"/>
          <p:cNvSpPr>
            <a:spLocks noGrp="1"/>
          </p:cNvSpPr>
          <p:nvPr>
            <p:ph type="ftr" sz="quarter" idx="11"/>
          </p:nvPr>
        </p:nvSpPr>
        <p:spPr/>
        <p:txBody>
          <a:bodyPr/>
          <a:lstStyle>
            <a:defPPr/>
          </a:lstStyle>
          <a:p>
            <a:pPr/>
            <a:endParaRPr lang="zh-CN" altLang="en-US"/>
          </a:p>
        </p:txBody>
      </p:sp>
      <p:sp>
        <p:nvSpPr>
          <p:cNvPr id="7" name="灯片编号占位符 6"/>
          <p:cNvSpPr>
            <a:spLocks noGrp="1"/>
          </p:cNvSpPr>
          <p:nvPr>
            <p:ph type="sldNum" sz="quarter" idx="12"/>
          </p:nvPr>
        </p:nvSpPr>
        <p:spPr/>
        <p:txBody>
          <a:bodyPr/>
          <a:lstStyle>
            <a:defPPr/>
          </a:lstStyle>
          <a:p>
            <a:pPr/>
            <a:fld id="{362349D6-8A80-414A-A09B-EEE31689D069}" type="slidenum">
              <a:rPr lang="zh-CN" altLang="en-US" smtClean="0"/>
              <a:pPr/>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def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def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defPPr/>
            <a:lvl1pPr algn="l">
              <a:defRPr sz="1200">
                <a:solidFill>
                  <a:schemeClr val="tx1">
                    <a:tint val="75000"/>
                  </a:schemeClr>
                </a:solidFill>
              </a:defRPr>
            </a:lvl1pPr>
          </a:lstStyle>
          <a:p>
            <a:pPr/>
            <a:fld id="{D98D1763-965C-4FDE-AF5B-7F386F10E734}" type="datetimeFigureOut">
              <a:rPr lang="zh-CN" altLang="en-US" smtClean="0"/>
              <a:pPr/>
              <a:t>2020/7/15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defPPr/>
            <a:lvl1pPr algn="ctr">
              <a:defRPr sz="1200">
                <a:solidFill>
                  <a:schemeClr val="tx1">
                    <a:tint val="75000"/>
                  </a:schemeClr>
                </a:solidFill>
              </a:defRPr>
            </a:lvl1pPr>
          </a:lstStyle>
          <a:p>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defPPr/>
            <a:lvl1pPr algn="r">
              <a:defRPr sz="1200">
                <a:solidFill>
                  <a:schemeClr val="tx1">
                    <a:tint val="75000"/>
                  </a:schemeClr>
                </a:solidFill>
              </a:defRPr>
            </a:lvl1pPr>
          </a:lstStyle>
          <a:p>
            <a:pPr/>
            <a:fld id="{362349D6-8A80-414A-A09B-EEE31689D06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jpeg" /><Relationship Id="rId3" Type="http://schemas.openxmlformats.org/officeDocument/2006/relationships/image" Target="../media/image9.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74" name="Picture 2" descr="https://timgsa.baidu.com/timg?image&amp;quality=80&amp;size=b9999_10000&amp;sec=1594809595285&amp;di=61934bdc8c3c2b0890e1b00ecd2d56c6&amp;imgtype=0&amp;src=http%3A%2F%2Fpic26.nipic.com%2F20121224%2F11563916_214853349131_2.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4" name="矩形 3"/>
          <p:cNvSpPr/>
          <p:nvPr/>
        </p:nvSpPr>
        <p:spPr>
          <a:xfrm>
            <a:off x="2857488" y="428604"/>
            <a:ext cx="6131807" cy="1107996"/>
          </a:xfrm>
          <a:prstGeom prst="rect">
            <a:avLst/>
          </a:prstGeom>
          <a:solidFill>
            <a:srgbClr val="FFFF00"/>
          </a:solidFill>
        </p:spPr>
        <p:txBody>
          <a:bodyPr wrap="none">
            <a:spAutoFit/>
          </a:bodyPr>
          <a:lstStyle>
            <a:defPPr/>
          </a:lstStyle>
          <a:p>
            <a:r>
              <a:rPr lang="zh-CN" altLang="en-US" sz="6600" b="1" smtClean="0">
                <a:solidFill>
                  <a:srgbClr val="FF0000"/>
                </a:solidFill>
              </a:rPr>
              <a:t>峨</a:t>
            </a:r>
            <a:r>
              <a:rPr lang="zh-CN" altLang="en-US" sz="6600" b="1">
                <a:solidFill>
                  <a:srgbClr val="FF0000"/>
                </a:solidFill>
              </a:rPr>
              <a:t>日朵雪峰之侧</a:t>
            </a:r>
            <a:endParaRPr lang="zh-CN" altLang="en-US" sz="6600">
              <a:solidFill>
                <a:srgbClr val="FF0000"/>
              </a:solidFill>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5842" name="Picture 2" descr="https://ss1.bdstatic.com/70cFuXSh_Q1YnxGkpoWK1HF6hhy/it/u=1127249209,4176540038&amp;fm=26&amp;gp=0.jpg"/>
          <p:cNvPicPr>
            <a:picLocks noChangeAspect="1" noChangeArrowheads="1"/>
          </p:cNvPicPr>
          <p:nvPr/>
        </p:nvPicPr>
        <p:blipFill>
          <a:blip r:embed="rId2"/>
          <a:stretch>
            <a:fillRect/>
          </a:stretch>
        </p:blipFill>
        <p:spPr bwMode="auto">
          <a:xfrm>
            <a:off x="0" y="0"/>
            <a:ext cx="9144000" cy="6429396"/>
          </a:xfrm>
          <a:prstGeom prst="rect">
            <a:avLst/>
          </a:prstGeom>
          <a:noFill/>
        </p:spPr>
      </p:pic>
      <p:sp>
        <p:nvSpPr>
          <p:cNvPr id="45057" name="Rectangle 1"/>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prstTxWarp prst="textNoShape">
              <a:avLst/>
            </a:prstTxWarp>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pP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6" name="矩形 5"/>
          <p:cNvSpPr/>
          <p:nvPr/>
        </p:nvSpPr>
        <p:spPr>
          <a:xfrm>
            <a:off x="1071538" y="214289"/>
            <a:ext cx="7786742" cy="6740307"/>
          </a:xfrm>
          <a:prstGeom prst="rect">
            <a:avLst/>
          </a:prstGeom>
        </p:spPr>
        <p:txBody>
          <a:bodyPr wrap="square">
            <a:spAutoFit/>
          </a:bodyPr>
          <a:lstStyle>
            <a:defPPr/>
          </a:lstStyle>
          <a:p>
            <a:pPr/>
            <a:br>
              <a:rPr lang="en-US" altLang="zh-CN" smtClean="0"/>
            </a:br>
            <a:br>
              <a:rPr lang="en-US" altLang="zh-CN" smtClean="0"/>
            </a:br>
            <a:r>
              <a:rPr lang="zh-CN" altLang="en-US" sz="1400" b="1" smtClean="0">
                <a:solidFill>
                  <a:srgbClr val="FF0000"/>
                </a:solidFill>
                <a:effectLst>
                  <a:outerShdw blurRad="38100" dist="38100" dir="2700000" algn="tl">
                    <a:srgbClr val="000000">
                      <a:alpha val="43137"/>
                    </a:srgbClr>
                  </a:outerShdw>
                </a:effectLst>
              </a:rPr>
              <a:t>这是我此刻仅能征服的高度了：</a:t>
            </a:r>
            <a:br>
              <a:rPr lang="zh-CN" altLang="en-US" sz="1400" b="1" smtClean="0">
                <a:solidFill>
                  <a:srgbClr val="FF0000"/>
                </a:solidFill>
                <a:effectLst>
                  <a:outerShdw blurRad="38100" dist="38100" dir="2700000" algn="tl">
                    <a:srgbClr val="000000">
                      <a:alpha val="43137"/>
                    </a:srgbClr>
                  </a:outerShdw>
                </a:effectLst>
              </a:rPr>
            </a:br>
            <a:br>
              <a:rPr lang="zh-CN" altLang="en-US" sz="1400" b="1" smtClean="0">
                <a:solidFill>
                  <a:srgbClr val="FF0000"/>
                </a:solidFill>
                <a:effectLst>
                  <a:outerShdw blurRad="38100" dist="38100" dir="2700000" algn="tl">
                    <a:srgbClr val="000000">
                      <a:alpha val="43137"/>
                    </a:srgbClr>
                  </a:outerShdw>
                </a:effectLst>
              </a:rPr>
            </a:br>
            <a:r>
              <a:rPr lang="zh-CN" altLang="en-US" sz="1400" b="1" smtClean="0">
                <a:solidFill>
                  <a:srgbClr val="FF0000"/>
                </a:solidFill>
                <a:effectLst>
                  <a:outerShdw blurRad="38100" dist="38100" dir="2700000" algn="tl">
                    <a:srgbClr val="000000">
                      <a:alpha val="43137"/>
                    </a:srgbClr>
                  </a:outerShdw>
                </a:effectLst>
              </a:rPr>
              <a:t>我小心翼翼探出前额，</a:t>
            </a:r>
            <a:br>
              <a:rPr lang="zh-CN" altLang="en-US" sz="1400" b="1" smtClean="0">
                <a:solidFill>
                  <a:srgbClr val="FF0000"/>
                </a:solidFill>
                <a:effectLst>
                  <a:outerShdw blurRad="38100" dist="38100" dir="2700000" algn="tl">
                    <a:srgbClr val="000000">
                      <a:alpha val="43137"/>
                    </a:srgbClr>
                  </a:outerShdw>
                </a:effectLst>
              </a:rPr>
            </a:br>
            <a:br>
              <a:rPr lang="zh-CN" altLang="en-US" sz="1400" b="1" smtClean="0">
                <a:solidFill>
                  <a:srgbClr val="FF0000"/>
                </a:solidFill>
                <a:effectLst>
                  <a:outerShdw blurRad="38100" dist="38100" dir="2700000" algn="tl">
                    <a:srgbClr val="000000">
                      <a:alpha val="43137"/>
                    </a:srgbClr>
                  </a:outerShdw>
                </a:effectLst>
              </a:rPr>
            </a:br>
            <a:r>
              <a:rPr lang="zh-CN" altLang="en-US" sz="1400" b="1" smtClean="0">
                <a:solidFill>
                  <a:srgbClr val="FF0000"/>
                </a:solidFill>
                <a:effectLst>
                  <a:outerShdw blurRad="38100" dist="38100" dir="2700000" algn="tl">
                    <a:srgbClr val="000000">
                      <a:alpha val="43137"/>
                    </a:srgbClr>
                  </a:outerShdw>
                </a:effectLst>
              </a:rPr>
              <a:t>惊异于薄壁那边</a:t>
            </a:r>
            <a:br>
              <a:rPr lang="zh-CN" altLang="en-US" sz="1400" b="1" smtClean="0">
                <a:solidFill>
                  <a:srgbClr val="FF0000"/>
                </a:solidFill>
                <a:effectLst>
                  <a:outerShdw blurRad="38100" dist="38100" dir="2700000" algn="tl">
                    <a:srgbClr val="000000">
                      <a:alpha val="43137"/>
                    </a:srgbClr>
                  </a:outerShdw>
                </a:effectLst>
              </a:rPr>
            </a:br>
            <a:br>
              <a:rPr lang="zh-CN" altLang="en-US" sz="1400" b="1" smtClean="0">
                <a:solidFill>
                  <a:srgbClr val="FF0000"/>
                </a:solidFill>
                <a:effectLst>
                  <a:outerShdw blurRad="38100" dist="38100" dir="2700000" algn="tl">
                    <a:srgbClr val="000000">
                      <a:alpha val="43137"/>
                    </a:srgbClr>
                  </a:outerShdw>
                </a:effectLst>
              </a:rPr>
            </a:br>
            <a:r>
              <a:rPr lang="zh-CN" altLang="en-US" sz="1400" b="1" smtClean="0">
                <a:solidFill>
                  <a:srgbClr val="FF0000"/>
                </a:solidFill>
                <a:effectLst>
                  <a:outerShdw blurRad="38100" dist="38100" dir="2700000" algn="tl">
                    <a:srgbClr val="000000">
                      <a:alpha val="43137"/>
                    </a:srgbClr>
                  </a:outerShdw>
                </a:effectLst>
              </a:rPr>
              <a:t>朝向峨日朵之雪彷徨许久的太阳</a:t>
            </a:r>
            <a:br>
              <a:rPr lang="zh-CN" altLang="en-US" sz="1400" b="1" smtClean="0">
                <a:solidFill>
                  <a:srgbClr val="FF0000"/>
                </a:solidFill>
                <a:effectLst>
                  <a:outerShdw blurRad="38100" dist="38100" dir="2700000" algn="tl">
                    <a:srgbClr val="000000">
                      <a:alpha val="43137"/>
                    </a:srgbClr>
                  </a:outerShdw>
                </a:effectLst>
              </a:rPr>
            </a:br>
            <a:br>
              <a:rPr lang="zh-CN" altLang="en-US" sz="1400" b="1" smtClean="0">
                <a:solidFill>
                  <a:srgbClr val="FF0000"/>
                </a:solidFill>
                <a:effectLst>
                  <a:outerShdw blurRad="38100" dist="38100" dir="2700000" algn="tl">
                    <a:srgbClr val="000000">
                      <a:alpha val="43137"/>
                    </a:srgbClr>
                  </a:outerShdw>
                </a:effectLst>
              </a:rPr>
            </a:br>
            <a:r>
              <a:rPr lang="zh-CN" altLang="en-US" sz="1400" b="1" smtClean="0">
                <a:solidFill>
                  <a:srgbClr val="FF0000"/>
                </a:solidFill>
                <a:effectLst>
                  <a:outerShdw blurRad="38100" dist="38100" dir="2700000" algn="tl">
                    <a:srgbClr val="000000">
                      <a:alpha val="43137"/>
                    </a:srgbClr>
                  </a:outerShdw>
                </a:effectLst>
              </a:rPr>
              <a:t>正决然跃入一片引力无穷的山海。</a:t>
            </a:r>
            <a:br>
              <a:rPr lang="zh-CN" altLang="en-US" sz="1400" b="1" smtClean="0">
                <a:solidFill>
                  <a:srgbClr val="FF0000"/>
                </a:solidFill>
                <a:effectLst>
                  <a:outerShdw blurRad="38100" dist="38100" dir="2700000" algn="tl">
                    <a:srgbClr val="000000">
                      <a:alpha val="43137"/>
                    </a:srgbClr>
                  </a:outerShdw>
                </a:effectLst>
              </a:rPr>
            </a:br>
            <a:br>
              <a:rPr lang="zh-CN" altLang="en-US" sz="1400" b="1" smtClean="0">
                <a:solidFill>
                  <a:srgbClr val="FF0000"/>
                </a:solidFill>
                <a:effectLst>
                  <a:outerShdw blurRad="38100" dist="38100" dir="2700000" algn="tl">
                    <a:srgbClr val="000000">
                      <a:alpha val="43137"/>
                    </a:srgbClr>
                  </a:outerShdw>
                </a:effectLst>
              </a:rPr>
            </a:br>
            <a:r>
              <a:rPr lang="zh-CN" altLang="en-US" sz="1400" b="1" smtClean="0">
                <a:solidFill>
                  <a:srgbClr val="FF0000"/>
                </a:solidFill>
                <a:effectLst>
                  <a:outerShdw blurRad="38100" dist="38100" dir="2700000" algn="tl">
                    <a:srgbClr val="000000">
                      <a:alpha val="43137"/>
                    </a:srgbClr>
                  </a:outerShdw>
                </a:effectLst>
              </a:rPr>
              <a:t> </a:t>
            </a:r>
            <a:br>
              <a:rPr lang="zh-CN" altLang="en-US" sz="1400" b="1" smtClean="0">
                <a:solidFill>
                  <a:srgbClr val="FF0000"/>
                </a:solidFill>
                <a:effectLst>
                  <a:outerShdw blurRad="38100" dist="38100" dir="2700000" algn="tl">
                    <a:srgbClr val="000000">
                      <a:alpha val="43137"/>
                    </a:srgbClr>
                  </a:outerShdw>
                </a:effectLst>
              </a:rPr>
            </a:br>
            <a:r>
              <a:rPr lang="zh-CN" altLang="en-US" sz="1400" b="1" smtClean="0">
                <a:solidFill>
                  <a:srgbClr val="FF0000"/>
                </a:solidFill>
                <a:effectLst>
                  <a:outerShdw blurRad="38100" dist="38100" dir="2700000" algn="tl">
                    <a:srgbClr val="000000">
                      <a:alpha val="43137"/>
                    </a:srgbClr>
                  </a:outerShdw>
                </a:effectLst>
              </a:rPr>
              <a:t>石砾不时滑坡引动棕色深渊自上而下一派嚣鸣，</a:t>
            </a:r>
            <a:br>
              <a:rPr lang="zh-CN" altLang="en-US" sz="1400" b="1" smtClean="0">
                <a:solidFill>
                  <a:srgbClr val="FF0000"/>
                </a:solidFill>
                <a:effectLst>
                  <a:outerShdw blurRad="38100" dist="38100" dir="2700000" algn="tl">
                    <a:srgbClr val="000000">
                      <a:alpha val="43137"/>
                    </a:srgbClr>
                  </a:outerShdw>
                </a:effectLst>
              </a:rPr>
            </a:br>
            <a:br>
              <a:rPr lang="zh-CN" altLang="en-US" sz="1400" b="1" smtClean="0">
                <a:solidFill>
                  <a:srgbClr val="FF0000"/>
                </a:solidFill>
                <a:effectLst>
                  <a:outerShdw blurRad="38100" dist="38100" dir="2700000" algn="tl">
                    <a:srgbClr val="000000">
                      <a:alpha val="43137"/>
                    </a:srgbClr>
                  </a:outerShdw>
                </a:effectLst>
              </a:rPr>
            </a:br>
            <a:r>
              <a:rPr lang="zh-CN" altLang="en-US" sz="1400" b="1" smtClean="0">
                <a:solidFill>
                  <a:srgbClr val="FF0000"/>
                </a:solidFill>
                <a:effectLst>
                  <a:outerShdw blurRad="38100" dist="38100" dir="2700000" algn="tl">
                    <a:srgbClr val="000000">
                      <a:alpha val="43137"/>
                    </a:srgbClr>
                  </a:outerShdw>
                </a:effectLst>
              </a:rPr>
              <a:t>像军旅远去的喊杀声。我的指关节铆钉一般</a:t>
            </a:r>
            <a:br>
              <a:rPr lang="zh-CN" altLang="en-US" sz="1400" b="1" smtClean="0">
                <a:solidFill>
                  <a:srgbClr val="FF0000"/>
                </a:solidFill>
                <a:effectLst>
                  <a:outerShdw blurRad="38100" dist="38100" dir="2700000" algn="tl">
                    <a:srgbClr val="000000">
                      <a:alpha val="43137"/>
                    </a:srgbClr>
                  </a:outerShdw>
                </a:effectLst>
              </a:rPr>
            </a:br>
            <a:br>
              <a:rPr lang="zh-CN" altLang="en-US" sz="1400" b="1" smtClean="0">
                <a:solidFill>
                  <a:srgbClr val="FF0000"/>
                </a:solidFill>
                <a:effectLst>
                  <a:outerShdw blurRad="38100" dist="38100" dir="2700000" algn="tl">
                    <a:srgbClr val="000000">
                      <a:alpha val="43137"/>
                    </a:srgbClr>
                  </a:outerShdw>
                </a:effectLst>
              </a:rPr>
            </a:br>
            <a:r>
              <a:rPr lang="zh-CN" altLang="en-US" sz="1400" b="1" smtClean="0">
                <a:solidFill>
                  <a:srgbClr val="FF0000"/>
                </a:solidFill>
                <a:effectLst>
                  <a:outerShdw blurRad="38100" dist="38100" dir="2700000" algn="tl">
                    <a:srgbClr val="000000">
                      <a:alpha val="43137"/>
                    </a:srgbClr>
                  </a:outerShdw>
                </a:effectLst>
              </a:rPr>
              <a:t>楔入巨石罅隙。血滴，从脚下撕裂的鞋底渗出。</a:t>
            </a:r>
            <a:br>
              <a:rPr lang="zh-CN" altLang="en-US" sz="1400" b="1" smtClean="0">
                <a:solidFill>
                  <a:srgbClr val="FF0000"/>
                </a:solidFill>
                <a:effectLst>
                  <a:outerShdw blurRad="38100" dist="38100" dir="2700000" algn="tl">
                    <a:srgbClr val="000000">
                      <a:alpha val="43137"/>
                    </a:srgbClr>
                  </a:outerShdw>
                </a:effectLst>
              </a:rPr>
            </a:br>
            <a:br>
              <a:rPr lang="zh-CN" altLang="en-US" sz="1400" b="1" smtClean="0">
                <a:solidFill>
                  <a:srgbClr val="FF0000"/>
                </a:solidFill>
                <a:effectLst>
                  <a:outerShdw blurRad="38100" dist="38100" dir="2700000" algn="tl">
                    <a:srgbClr val="000000">
                      <a:alpha val="43137"/>
                    </a:srgbClr>
                  </a:outerShdw>
                </a:effectLst>
              </a:rPr>
            </a:br>
            <a:r>
              <a:rPr lang="zh-CN" altLang="en-US" sz="1400" b="1" smtClean="0">
                <a:solidFill>
                  <a:srgbClr val="FF0000"/>
                </a:solidFill>
                <a:effectLst>
                  <a:outerShdw blurRad="38100" dist="38100" dir="2700000" algn="tl">
                    <a:srgbClr val="000000">
                      <a:alpha val="43137"/>
                    </a:srgbClr>
                  </a:outerShdw>
                </a:effectLst>
              </a:rPr>
              <a:t> </a:t>
            </a:r>
            <a:br>
              <a:rPr lang="zh-CN" altLang="en-US" sz="1400" b="1" smtClean="0">
                <a:solidFill>
                  <a:srgbClr val="FF0000"/>
                </a:solidFill>
                <a:effectLst>
                  <a:outerShdw blurRad="38100" dist="38100" dir="2700000" algn="tl">
                    <a:srgbClr val="000000">
                      <a:alpha val="43137"/>
                    </a:srgbClr>
                  </a:outerShdw>
                </a:effectLst>
              </a:rPr>
            </a:br>
            <a:r>
              <a:rPr lang="zh-CN" altLang="en-US" sz="1400" b="1" smtClean="0">
                <a:solidFill>
                  <a:srgbClr val="FF0000"/>
                </a:solidFill>
                <a:effectLst>
                  <a:outerShdw blurRad="38100" dist="38100" dir="2700000" algn="tl">
                    <a:srgbClr val="000000">
                      <a:alpha val="43137"/>
                    </a:srgbClr>
                  </a:outerShdw>
                </a:effectLst>
              </a:rPr>
              <a:t>啊，此刻真渴望有一只雄鹰或雪豹与我为伍。</a:t>
            </a:r>
            <a:br>
              <a:rPr lang="zh-CN" altLang="en-US" sz="1400" b="1" smtClean="0">
                <a:solidFill>
                  <a:srgbClr val="FF0000"/>
                </a:solidFill>
                <a:effectLst>
                  <a:outerShdw blurRad="38100" dist="38100" dir="2700000" algn="tl">
                    <a:srgbClr val="000000">
                      <a:alpha val="43137"/>
                    </a:srgbClr>
                  </a:outerShdw>
                </a:effectLst>
              </a:rPr>
            </a:br>
            <a:br>
              <a:rPr lang="zh-CN" altLang="en-US" sz="1400" b="1" smtClean="0">
                <a:solidFill>
                  <a:srgbClr val="FF0000"/>
                </a:solidFill>
                <a:effectLst>
                  <a:outerShdw blurRad="38100" dist="38100" dir="2700000" algn="tl">
                    <a:srgbClr val="000000">
                      <a:alpha val="43137"/>
                    </a:srgbClr>
                  </a:outerShdw>
                </a:effectLst>
              </a:rPr>
            </a:br>
            <a:r>
              <a:rPr lang="zh-CN" altLang="en-US" sz="1400" b="1" smtClean="0">
                <a:solidFill>
                  <a:srgbClr val="FF0000"/>
                </a:solidFill>
                <a:effectLst>
                  <a:outerShdw blurRad="38100" dist="38100" dir="2700000" algn="tl">
                    <a:srgbClr val="000000">
                      <a:alpha val="43137"/>
                    </a:srgbClr>
                  </a:outerShdw>
                </a:effectLst>
              </a:rPr>
              <a:t>在锈蚀的岩壁但有一只小的可怜的蜘蛛</a:t>
            </a:r>
            <a:br>
              <a:rPr lang="zh-CN" altLang="en-US" sz="1400" b="1" smtClean="0">
                <a:solidFill>
                  <a:srgbClr val="FF0000"/>
                </a:solidFill>
                <a:effectLst>
                  <a:outerShdw blurRad="38100" dist="38100" dir="2700000" algn="tl">
                    <a:srgbClr val="000000">
                      <a:alpha val="43137"/>
                    </a:srgbClr>
                  </a:outerShdw>
                </a:effectLst>
              </a:rPr>
            </a:br>
            <a:br>
              <a:rPr lang="zh-CN" altLang="en-US" sz="1400" b="1" smtClean="0">
                <a:solidFill>
                  <a:srgbClr val="FF0000"/>
                </a:solidFill>
                <a:effectLst>
                  <a:outerShdw blurRad="38100" dist="38100" dir="2700000" algn="tl">
                    <a:srgbClr val="000000">
                      <a:alpha val="43137"/>
                    </a:srgbClr>
                  </a:outerShdw>
                </a:effectLst>
              </a:rPr>
            </a:br>
            <a:r>
              <a:rPr lang="zh-CN" altLang="en-US" sz="1400" b="1" smtClean="0">
                <a:solidFill>
                  <a:srgbClr val="FF0000"/>
                </a:solidFill>
                <a:effectLst>
                  <a:outerShdw blurRad="38100" dist="38100" dir="2700000" algn="tl">
                    <a:srgbClr val="000000">
                      <a:alpha val="43137"/>
                    </a:srgbClr>
                  </a:outerShdw>
                </a:effectLst>
              </a:rPr>
              <a:t>与我一同默想着这大自然赐予的</a:t>
            </a:r>
            <a:br>
              <a:rPr lang="zh-CN" altLang="en-US" sz="1400" b="1" smtClean="0">
                <a:solidFill>
                  <a:srgbClr val="FF0000"/>
                </a:solidFill>
                <a:effectLst>
                  <a:outerShdw blurRad="38100" dist="38100" dir="2700000" algn="tl">
                    <a:srgbClr val="000000">
                      <a:alpha val="43137"/>
                    </a:srgbClr>
                  </a:outerShdw>
                </a:effectLst>
              </a:rPr>
            </a:br>
            <a:br>
              <a:rPr lang="zh-CN" altLang="en-US" sz="1400" b="1" smtClean="0">
                <a:solidFill>
                  <a:srgbClr val="FF0000"/>
                </a:solidFill>
                <a:effectLst>
                  <a:outerShdw blurRad="38100" dist="38100" dir="2700000" algn="tl">
                    <a:srgbClr val="000000">
                      <a:alpha val="43137"/>
                    </a:srgbClr>
                  </a:outerShdw>
                </a:effectLst>
              </a:rPr>
            </a:br>
            <a:r>
              <a:rPr lang="zh-CN" altLang="en-US" sz="1400" b="1" smtClean="0">
                <a:solidFill>
                  <a:srgbClr val="FF0000"/>
                </a:solidFill>
                <a:effectLst>
                  <a:outerShdw blurRad="38100" dist="38100" dir="2700000" algn="tl">
                    <a:srgbClr val="000000">
                      <a:alpha val="43137"/>
                    </a:srgbClr>
                  </a:outerShdw>
                </a:effectLst>
              </a:rPr>
              <a:t>快慰。</a:t>
            </a:r>
            <a:br>
              <a:rPr lang="zh-CN" altLang="en-US" sz="1400" b="1" smtClean="0">
                <a:solidFill>
                  <a:srgbClr val="FF0000"/>
                </a:solidFill>
                <a:effectLst>
                  <a:outerShdw blurRad="38100" dist="38100" dir="2700000" algn="tl">
                    <a:srgbClr val="000000">
                      <a:alpha val="43137"/>
                    </a:srgbClr>
                  </a:outerShdw>
                </a:effectLst>
              </a:rPr>
            </a:br>
            <a:br>
              <a:rPr lang="zh-CN" altLang="en-US" sz="1400" b="1" smtClean="0">
                <a:solidFill>
                  <a:srgbClr val="FF0000"/>
                </a:solidFill>
                <a:effectLst>
                  <a:outerShdw blurRad="38100" dist="38100" dir="2700000" algn="tl">
                    <a:srgbClr val="000000">
                      <a:alpha val="43137"/>
                    </a:srgbClr>
                  </a:outerShdw>
                </a:effectLst>
              </a:rPr>
            </a:br>
            <a:r>
              <a:rPr lang="zh-CN" altLang="en-US" sz="1400" b="1" smtClean="0">
                <a:solidFill>
                  <a:srgbClr val="FF0000"/>
                </a:solidFill>
                <a:effectLst>
                  <a:outerShdw blurRad="38100" dist="38100" dir="2700000" algn="tl">
                    <a:srgbClr val="000000">
                      <a:alpha val="43137"/>
                    </a:srgbClr>
                  </a:outerShdw>
                </a:effectLst>
              </a:rPr>
              <a:t> </a:t>
            </a:r>
            <a:br>
              <a:rPr lang="zh-CN" altLang="en-US" sz="1400" b="1" smtClean="0">
                <a:solidFill>
                  <a:srgbClr val="FF0000"/>
                </a:solidFill>
                <a:effectLst>
                  <a:outerShdw blurRad="38100" dist="38100" dir="2700000" algn="tl">
                    <a:srgbClr val="000000">
                      <a:alpha val="43137"/>
                    </a:srgbClr>
                  </a:outerShdw>
                </a:effectLst>
              </a:rPr>
            </a:br>
            <a:r>
              <a:rPr lang="zh-CN" altLang="en-US" sz="1400" b="1" smtClean="0">
                <a:solidFill>
                  <a:srgbClr val="FF0000"/>
                </a:solidFill>
                <a:effectLst>
                  <a:outerShdw blurRad="38100" dist="38100" dir="2700000" algn="tl">
                    <a:srgbClr val="000000">
                      <a:alpha val="43137"/>
                    </a:srgbClr>
                  </a:outerShdw>
                </a:effectLst>
              </a:rPr>
              <a:t>                                                  </a:t>
            </a:r>
            <a:r>
              <a:rPr lang="en-US" altLang="zh-CN" sz="1400" b="1" smtClean="0">
                <a:solidFill>
                  <a:srgbClr val="FF0000"/>
                </a:solidFill>
                <a:effectLst>
                  <a:outerShdw blurRad="38100" dist="38100" dir="2700000" algn="tl">
                    <a:srgbClr val="000000">
                      <a:alpha val="43137"/>
                    </a:srgbClr>
                  </a:outerShdw>
                </a:effectLst>
              </a:rPr>
              <a:t>2014</a:t>
            </a:r>
            <a:r>
              <a:rPr lang="zh-CN" altLang="en-US" sz="1400" b="1" smtClean="0">
                <a:solidFill>
                  <a:srgbClr val="FF0000"/>
                </a:solidFill>
                <a:effectLst>
                  <a:outerShdw blurRad="38100" dist="38100" dir="2700000" algn="tl">
                    <a:srgbClr val="000000">
                      <a:alpha val="43137"/>
                    </a:srgbClr>
                  </a:outerShdw>
                </a:effectLst>
              </a:rPr>
              <a:t>年</a:t>
            </a:r>
            <a:r>
              <a:rPr lang="en-US" altLang="zh-CN" sz="1400" b="1" smtClean="0">
                <a:solidFill>
                  <a:srgbClr val="FF0000"/>
                </a:solidFill>
                <a:effectLst>
                  <a:outerShdw blurRad="38100" dist="38100" dir="2700000" algn="tl">
                    <a:srgbClr val="000000">
                      <a:alpha val="43137"/>
                    </a:srgbClr>
                  </a:outerShdw>
                </a:effectLst>
              </a:rPr>
              <a:t>1</a:t>
            </a:r>
            <a:r>
              <a:rPr lang="zh-CN" altLang="en-US" sz="1400" b="1" smtClean="0">
                <a:solidFill>
                  <a:srgbClr val="FF0000"/>
                </a:solidFill>
                <a:effectLst>
                  <a:outerShdw blurRad="38100" dist="38100" dir="2700000" algn="tl">
                    <a:srgbClr val="000000">
                      <a:alpha val="43137"/>
                    </a:srgbClr>
                  </a:outerShdw>
                </a:effectLst>
              </a:rPr>
              <a:t>月</a:t>
            </a:r>
            <a:r>
              <a:rPr lang="en-US" altLang="zh-CN" sz="1400" b="1" smtClean="0">
                <a:solidFill>
                  <a:srgbClr val="FF0000"/>
                </a:solidFill>
                <a:effectLst>
                  <a:outerShdw blurRad="38100" dist="38100" dir="2700000" algn="tl">
                    <a:srgbClr val="000000">
                      <a:alpha val="43137"/>
                    </a:srgbClr>
                  </a:outerShdw>
                </a:effectLst>
              </a:rPr>
              <a:t>5</a:t>
            </a:r>
            <a:r>
              <a:rPr lang="zh-CN" altLang="en-US" sz="1400" b="1" smtClean="0">
                <a:solidFill>
                  <a:srgbClr val="FF0000"/>
                </a:solidFill>
                <a:effectLst>
                  <a:outerShdw blurRad="38100" dist="38100" dir="2700000" algn="tl">
                    <a:srgbClr val="000000">
                      <a:alpha val="43137"/>
                    </a:srgbClr>
                  </a:outerShdw>
                </a:effectLst>
              </a:rPr>
              <a:t>日 晨</a:t>
            </a:r>
            <a:r>
              <a:rPr lang="zh-CN" altLang="en-US" b="1" smtClean="0">
                <a:solidFill>
                  <a:srgbClr val="FF0000"/>
                </a:solidFill>
                <a:effectLst>
                  <a:outerShdw blurRad="38100" dist="38100" dir="2700000" algn="tl">
                    <a:srgbClr val="000000">
                      <a:alpha val="43137"/>
                    </a:srgbClr>
                  </a:outerShdw>
                </a:effectLst>
              </a:rPr>
              <a:t>。</a:t>
            </a:r>
            <a:endParaRPr lang="zh-CN" altLang="en-US" b="1">
              <a:solidFill>
                <a:srgbClr val="FF0000"/>
              </a:solidFill>
              <a:effectLst>
                <a:outerShdw blurRad="38100" dist="38100" dir="2700000" algn="tl">
                  <a:srgbClr val="000000">
                    <a:alpha val="43137"/>
                  </a:srgbClr>
                </a:outerShdw>
              </a:effectLst>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33793" name="Rectangle 1"/>
          <p:cNvSpPr>
            <a:spLocks noChangeArrowheads="1"/>
          </p:cNvSpPr>
          <p:nvPr/>
        </p:nvSpPr>
        <p:spPr bwMode="auto">
          <a:xfrm>
            <a:off x="285720" y="214290"/>
            <a:ext cx="8715436" cy="120032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2. </a:t>
            </a:r>
            <a:r>
              <a:rPr kumimoji="0" lang="zh-CN" altLang="en-US" sz="36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说说你对这首诗的总体感受以及你读到了哪些内容。</a:t>
            </a:r>
            <a:endParaRPr kumimoji="0" lang="zh-CN" altLang="en-US" sz="3600" b="1" i="0" u="none" strike="noStrike" cap="none" normalizeH="0" baseline="0" smtClean="0">
              <a:ln>
                <a:noFill/>
              </a:ln>
              <a:solidFill>
                <a:srgbClr val="FF0000"/>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
        <p:nvSpPr>
          <p:cNvPr id="4" name="TextBox 3"/>
          <p:cNvSpPr txBox="1"/>
          <p:nvPr/>
        </p:nvSpPr>
        <p:spPr>
          <a:xfrm>
            <a:off x="1285852" y="2786058"/>
            <a:ext cx="5857916" cy="1200329"/>
          </a:xfrm>
          <a:prstGeom prst="rect">
            <a:avLst/>
          </a:prstGeom>
          <a:noFill/>
        </p:spPr>
        <p:txBody>
          <a:bodyPr wrap="square" rtlCol="0">
            <a:spAutoFit/>
          </a:bodyPr>
          <a:lstStyle>
            <a:defPPr/>
          </a:lstStyle>
          <a:p>
            <a:pPr/>
            <a:r>
              <a:rPr lang="zh-CN" altLang="en-US" sz="3600" b="1" smtClean="0">
                <a:effectLst>
                  <a:outerShdw blurRad="38100" dist="38100" dir="2700000" algn="tl">
                    <a:srgbClr val="000000">
                      <a:alpha val="43137"/>
                    </a:srgbClr>
                  </a:outerShdw>
                </a:effectLst>
              </a:rPr>
              <a:t>方法：学生可以各抒己见，谈自己体会到的内容。</a:t>
            </a:r>
            <a:endParaRPr lang="zh-CN" altLang="en-US" sz="3600" b="1">
              <a:effectLst>
                <a:outerShdw blurRad="38100" dist="38100" dir="2700000" algn="tl">
                  <a:srgbClr val="000000">
                    <a:alpha val="43137"/>
                  </a:srgbClr>
                </a:outerShdw>
              </a:effectLst>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32769" name="Rectangle 1"/>
          <p:cNvSpPr>
            <a:spLocks noChangeArrowheads="1"/>
          </p:cNvSpPr>
          <p:nvPr/>
        </p:nvSpPr>
        <p:spPr bwMode="auto">
          <a:xfrm>
            <a:off x="285720" y="285728"/>
            <a:ext cx="7929618" cy="3416320"/>
          </a:xfrm>
          <a:prstGeom prst="rect">
            <a:avLst/>
          </a:prstGeom>
          <a:solidFill>
            <a:schemeClr val="accent1">
              <a:lumMod val="20000"/>
              <a:lumOff val="80000"/>
            </a:schemeClr>
          </a:solidFill>
          <a:ln w="9525">
            <a:noFill/>
            <a:miter lim="800000"/>
          </a:ln>
          <a:effectLst/>
        </p:spPr>
        <p:txBody>
          <a:bodyPr vert="horz" wrap="square" lIns="91440" tIns="45720" rIns="91440" bIns="45720" numCol="1" anchor="ctr" anchorCtr="0" compatLnSpc="1">
            <a:prstTxWarp prst="textNoShape">
              <a:avLst/>
            </a:prstTxWarp>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smtClean="0">
                <a:ln>
                  <a:noFill/>
                </a:ln>
                <a:solidFill>
                  <a:srgbClr val="0000FF"/>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示例</a:t>
            </a:r>
            <a:r>
              <a:rPr kumimoji="0" lang="en-US" altLang="zh-CN" sz="2400" b="1" i="0" u="none" strike="noStrike" cap="none" normalizeH="0" baseline="0" smtClean="0">
                <a:ln>
                  <a:noFill/>
                </a:ln>
                <a:solidFill>
                  <a:srgbClr val="0000FF"/>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1</a:t>
            </a:r>
            <a:r>
              <a:rPr kumimoji="0" lang="zh-CN" altLang="en-US" sz="2400" b="1" i="0" u="none" strike="noStrike" cap="none" normalizeH="0" baseline="0" smtClean="0">
                <a:ln>
                  <a:noFill/>
                </a:ln>
                <a:solidFill>
                  <a:srgbClr val="0000FF"/>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这首诗写的是作者在登峰途中的体验与感怀。诗题交待了作者所处的位置。“这是我此刻仅能征服的高度了”暗含着此刻诗人因身体疲惫而打算暂歇，但并未放弃征服新的高度之意。“小心探出前额”的举动说明海拔之高。薄壁那边上演的是雪峰日落的一幕，情势危急。脱离险境后，诗人体会到征服自然的成就感，因此渴望与雄鹰雪豹这些征服自然的勇者为伍。但小蜘蛛的出现，使诗人也领悟到：在大自然面前众生是平等的，个体生命在“默享这大自然所赐予的快慰”之时，是没有大小之分的。</a:t>
            </a:r>
            <a:endParaRPr kumimoji="0" lang="zh-CN" altLang="en-US" sz="2400" b="1" i="0" u="none" strike="noStrike" cap="none" normalizeH="0" baseline="0" smtClean="0">
              <a:ln>
                <a:noFill/>
              </a:ln>
              <a:solidFill>
                <a:srgbClr val="0000FF"/>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31745" name="Rectangle 1"/>
          <p:cNvSpPr>
            <a:spLocks noChangeArrowheads="1"/>
          </p:cNvSpPr>
          <p:nvPr/>
        </p:nvSpPr>
        <p:spPr bwMode="auto">
          <a:xfrm>
            <a:off x="357158" y="285728"/>
            <a:ext cx="7715304" cy="403187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200" b="1" i="0" u="none" strike="noStrike" cap="none" normalizeH="0" baseline="0" smtClean="0">
                <a:ln>
                  <a:noFill/>
                </a:ln>
                <a:solidFill>
                  <a:schemeClr val="bg1"/>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示例</a:t>
            </a:r>
            <a:r>
              <a:rPr kumimoji="0" lang="en-US" altLang="zh-CN" sz="3200" b="1" i="0" u="none" strike="noStrike" cap="none" normalizeH="0" baseline="0" smtClean="0">
                <a:ln>
                  <a:noFill/>
                </a:ln>
                <a:solidFill>
                  <a:schemeClr val="bg1"/>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2</a:t>
            </a:r>
            <a:r>
              <a:rPr kumimoji="0" lang="zh-CN" altLang="en-US" sz="3200" b="1" i="0" u="none" strike="noStrike" cap="none" normalizeH="0" baseline="0" smtClean="0">
                <a:ln>
                  <a:noFill/>
                </a:ln>
                <a:solidFill>
                  <a:schemeClr val="bg1"/>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：这是登山勇士的自我写照。这是一次历尽艰辛的征服。“我”吃惊地看到一派壮丽的雪峰落日景象，然后由“我”眼中的壮观景象转入自身状态的描述</a:t>
            </a:r>
            <a:r>
              <a:rPr kumimoji="0" lang="en-US" altLang="zh-CN" sz="3200" b="1" i="0" u="none" strike="noStrike" cap="none" normalizeH="0" baseline="0" smtClean="0">
                <a:ln>
                  <a:noFill/>
                </a:ln>
                <a:solidFill>
                  <a:schemeClr val="bg1"/>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3200" b="1" i="0" u="none" strike="noStrike" cap="none" normalizeH="0" baseline="0" smtClean="0">
                <a:ln>
                  <a:noFill/>
                </a:ln>
                <a:solidFill>
                  <a:schemeClr val="bg1"/>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手指插入岩缝，血滴渗出鞋底，这就是此时此地贴身绝壁的登山勇士的生命体验。一只小小的蜘蛛出现在岩壁上让我感悟到对生命的热爱、对生命力的赞颂。</a:t>
            </a:r>
            <a:endParaRPr kumimoji="0" lang="zh-CN" altLang="en-US" sz="3200" b="1" i="0" u="none" strike="noStrike" cap="none" normalizeH="0" baseline="0" smtClean="0">
              <a:ln>
                <a:noFill/>
              </a:ln>
              <a:solidFill>
                <a:schemeClr val="bg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30721" name="Rectangle 1"/>
          <p:cNvSpPr>
            <a:spLocks noChangeArrowheads="1"/>
          </p:cNvSpPr>
          <p:nvPr/>
        </p:nvSpPr>
        <p:spPr bwMode="auto">
          <a:xfrm>
            <a:off x="785786" y="500042"/>
            <a:ext cx="7000924" cy="267765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bg1"/>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3. </a:t>
            </a:r>
            <a:r>
              <a:rPr kumimoji="0" lang="zh-CN" altLang="en-US" sz="2400" b="1" i="0" u="none" strike="noStrike" cap="none" normalizeH="0" baseline="0" smtClean="0">
                <a:ln>
                  <a:noFill/>
                </a:ln>
                <a:solidFill>
                  <a:schemeClr val="bg1"/>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如果用一两个词语形容这首诗的风格，你会想到什么词语？</a:t>
            </a:r>
            <a:endParaRPr kumimoji="0" lang="zh-CN" altLang="en-US" sz="2400" b="1" i="0" u="none" strike="noStrike" cap="none" normalizeH="0" baseline="0" smtClean="0">
              <a:ln>
                <a:noFill/>
              </a:ln>
              <a:solidFill>
                <a:schemeClr val="bg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bg1"/>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示例：节制、内敛、沉思、理智、冷静、清醒</a:t>
            </a:r>
            <a:r>
              <a:rPr kumimoji="0" lang="en-US" altLang="zh-CN" sz="2400" b="1" i="0" u="none" strike="noStrike" cap="none" normalizeH="0" baseline="0" smtClean="0">
                <a:ln>
                  <a:noFill/>
                </a:ln>
                <a:solidFill>
                  <a:schemeClr val="bg1"/>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endParaRPr kumimoji="0" lang="en-US" altLang="zh-CN" sz="2400" b="1" i="0" u="none" strike="noStrike" cap="none" normalizeH="0" baseline="0" smtClean="0">
              <a:ln>
                <a:noFill/>
              </a:ln>
              <a:solidFill>
                <a:schemeClr val="bg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bg1"/>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点拨：诗人前期的诗以张扬生命在深重困境中的亢奋见长，感悟和激情融于凝重、壮美的意象之中，将饱经沧桑的情怀、古老开阔的西部人文背景、博大的生命意识，构成协调的整体。</a:t>
            </a:r>
            <a:endParaRPr kumimoji="0" lang="zh-CN" altLang="en-US" sz="2400" b="1" i="0" u="none" strike="noStrike" cap="none" normalizeH="0" baseline="0" smtClean="0">
              <a:ln>
                <a:noFill/>
              </a:ln>
              <a:solidFill>
                <a:schemeClr val="bg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3" name="矩形 2"/>
          <p:cNvSpPr/>
          <p:nvPr/>
        </p:nvSpPr>
        <p:spPr>
          <a:xfrm>
            <a:off x="1142976" y="1071546"/>
            <a:ext cx="5572164" cy="954107"/>
          </a:xfrm>
          <a:prstGeom prst="rect">
            <a:avLst/>
          </a:prstGeom>
        </p:spPr>
        <p:txBody>
          <a:bodyPr wrap="square">
            <a:spAutoFit/>
          </a:bodyPr>
          <a:lstStyle>
            <a:defPPr/>
          </a:lstStyle>
          <a:p>
            <a:pPr/>
            <a:r>
              <a:rPr lang="en-US" sz="2800" b="1">
                <a:solidFill>
                  <a:schemeClr val="bg1"/>
                </a:solidFill>
                <a:effectLst>
                  <a:outerShdw blurRad="38100" dist="38100" dir="2700000" algn="tl">
                    <a:srgbClr val="000000">
                      <a:alpha val="43137"/>
                    </a:srgbClr>
                  </a:outerShdw>
                </a:effectLst>
              </a:rPr>
              <a:t>4.</a:t>
            </a:r>
            <a:r>
              <a:rPr lang="zh-CN" altLang="en-US" sz="2800" b="1">
                <a:solidFill>
                  <a:schemeClr val="bg1"/>
                </a:solidFill>
                <a:effectLst>
                  <a:outerShdw blurRad="38100" dist="38100" dir="2700000" algn="tl">
                    <a:srgbClr val="000000">
                      <a:alpha val="43137"/>
                    </a:srgbClr>
                  </a:outerShdw>
                </a:effectLst>
              </a:rPr>
              <a:t>自告奋勇朗读诗歌，要求读出诗歌的韵味和情感，其他同学点评。</a:t>
            </a:r>
          </a:p>
        </p:txBody>
      </p:sp>
      <p:sp>
        <p:nvSpPr>
          <p:cNvPr id="4" name="TextBox 3"/>
          <p:cNvSpPr txBox="1"/>
          <p:nvPr/>
        </p:nvSpPr>
        <p:spPr>
          <a:xfrm>
            <a:off x="1071538" y="3071810"/>
            <a:ext cx="7572428" cy="1569660"/>
          </a:xfrm>
          <a:prstGeom prst="rect">
            <a:avLst/>
          </a:prstGeom>
          <a:noFill/>
        </p:spPr>
        <p:txBody>
          <a:bodyPr wrap="square" rtlCol="0">
            <a:spAutoFit/>
          </a:bodyPr>
          <a:lstStyle>
            <a:defPPr/>
          </a:lstStyle>
          <a:p>
            <a:pPr/>
            <a:r>
              <a:rPr lang="zh-CN" altLang="en-US" sz="2400" b="1" smtClean="0">
                <a:effectLst>
                  <a:outerShdw blurRad="38100" dist="38100" dir="2700000" algn="tl">
                    <a:srgbClr val="000000">
                      <a:alpha val="43137"/>
                    </a:srgbClr>
                  </a:outerShdw>
                </a:effectLst>
              </a:rPr>
              <a:t>点评要点：</a:t>
            </a:r>
            <a:endParaRPr lang="en-US" altLang="zh-CN" sz="2400" b="1" smtClean="0">
              <a:effectLst>
                <a:outerShdw blurRad="38100" dist="38100" dir="2700000" algn="tl">
                  <a:srgbClr val="000000">
                    <a:alpha val="43137"/>
                  </a:srgbClr>
                </a:outerShdw>
              </a:effectLst>
            </a:endParaRPr>
          </a:p>
          <a:p>
            <a:pPr/>
            <a:r>
              <a:rPr lang="en-US" altLang="zh-CN" sz="2400" b="1" smtClean="0">
                <a:effectLst>
                  <a:outerShdw blurRad="38100" dist="38100" dir="2700000" algn="tl">
                    <a:srgbClr val="000000">
                      <a:alpha val="43137"/>
                    </a:srgbClr>
                  </a:outerShdw>
                </a:effectLst>
              </a:rPr>
              <a:t>1</a:t>
            </a:r>
            <a:r>
              <a:rPr lang="zh-CN" altLang="en-US" sz="2400" b="1" smtClean="0">
                <a:effectLst>
                  <a:outerShdw blurRad="38100" dist="38100" dir="2700000" algn="tl">
                    <a:srgbClr val="000000">
                      <a:alpha val="43137"/>
                    </a:srgbClr>
                  </a:outerShdw>
                </a:effectLst>
              </a:rPr>
              <a:t>、读音准确；</a:t>
            </a:r>
            <a:endParaRPr lang="en-US" altLang="zh-CN" sz="2400" b="1" smtClean="0">
              <a:effectLst>
                <a:outerShdw blurRad="38100" dist="38100" dir="2700000" algn="tl">
                  <a:srgbClr val="000000">
                    <a:alpha val="43137"/>
                  </a:srgbClr>
                </a:outerShdw>
              </a:effectLst>
            </a:endParaRPr>
          </a:p>
          <a:p>
            <a:pPr/>
            <a:r>
              <a:rPr lang="en-US" altLang="zh-CN" sz="2400" b="1" smtClean="0">
                <a:effectLst>
                  <a:outerShdw blurRad="38100" dist="38100" dir="2700000" algn="tl">
                    <a:srgbClr val="000000">
                      <a:alpha val="43137"/>
                    </a:srgbClr>
                  </a:outerShdw>
                </a:effectLst>
              </a:rPr>
              <a:t>2</a:t>
            </a:r>
            <a:r>
              <a:rPr lang="zh-CN" altLang="en-US" sz="2400" b="1" smtClean="0">
                <a:effectLst>
                  <a:outerShdw blurRad="38100" dist="38100" dir="2700000" algn="tl">
                    <a:srgbClr val="000000">
                      <a:alpha val="43137"/>
                    </a:srgbClr>
                  </a:outerShdw>
                </a:effectLst>
              </a:rPr>
              <a:t>、读出韵律和节奏；</a:t>
            </a:r>
            <a:endParaRPr lang="en-US" altLang="zh-CN" sz="2400" b="1" smtClean="0">
              <a:effectLst>
                <a:outerShdw blurRad="38100" dist="38100" dir="2700000" algn="tl">
                  <a:srgbClr val="000000">
                    <a:alpha val="43137"/>
                  </a:srgbClr>
                </a:outerShdw>
              </a:effectLst>
            </a:endParaRPr>
          </a:p>
          <a:p>
            <a:pPr/>
            <a:r>
              <a:rPr lang="en-US" altLang="zh-CN" sz="2400" b="1" smtClean="0">
                <a:effectLst>
                  <a:outerShdw blurRad="38100" dist="38100" dir="2700000" algn="tl">
                    <a:srgbClr val="000000">
                      <a:alpha val="43137"/>
                    </a:srgbClr>
                  </a:outerShdw>
                </a:effectLst>
              </a:rPr>
              <a:t>3</a:t>
            </a:r>
            <a:r>
              <a:rPr lang="zh-CN" altLang="en-US" sz="2400" b="1" smtClean="0">
                <a:effectLst>
                  <a:outerShdw blurRad="38100" dist="38100" dir="2700000" algn="tl">
                    <a:srgbClr val="000000">
                      <a:alpha val="43137"/>
                    </a:srgbClr>
                  </a:outerShdw>
                </a:effectLst>
              </a:rPr>
              <a:t>、带有情感来读，读出诗人所要表达的情感。</a:t>
            </a:r>
            <a:endParaRPr lang="zh-CN" altLang="en-US" sz="2400" b="1">
              <a:effectLst>
                <a:outerShdw blurRad="38100" dist="38100" dir="2700000" algn="tl">
                  <a:srgbClr val="000000">
                    <a:alpha val="43137"/>
                  </a:srgbClr>
                </a:outerShdw>
              </a:effectLst>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3" name="矩形 2"/>
          <p:cNvSpPr/>
          <p:nvPr/>
        </p:nvSpPr>
        <p:spPr>
          <a:xfrm>
            <a:off x="857224" y="1285860"/>
            <a:ext cx="4929222" cy="1200329"/>
          </a:xfrm>
          <a:prstGeom prst="rect">
            <a:avLst/>
          </a:prstGeom>
          <a:solidFill>
            <a:srgbClr val="FFFF00"/>
          </a:solid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lstStyle>
          <a:p>
            <a:pPr algn="ctr"/>
            <a:r>
              <a:rPr lang="zh-CN" altLang="en-US" sz="7200" b="1" cap="none" spc="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精读品味</a:t>
            </a:r>
            <a:endParaRPr lang="zh-CN" altLang="en-US" sz="7200" b="1" cap="none" spc="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3" name="矩形 2"/>
          <p:cNvSpPr/>
          <p:nvPr/>
        </p:nvSpPr>
        <p:spPr>
          <a:xfrm>
            <a:off x="285720" y="1071546"/>
            <a:ext cx="8572561" cy="3416320"/>
          </a:xfrm>
          <a:prstGeom prst="rect">
            <a:avLst/>
          </a:prstGeom>
          <a:noFill/>
        </p:spPr>
        <p:txBody>
          <a:bodyPr wrap="square" lIns="91440" tIns="45720" rIns="91440" bIns="45720">
            <a:spAutoFit/>
          </a:bodyPr>
          <a:lstStyle>
            <a:defPPr/>
          </a:lstStyle>
          <a:p>
            <a:pPr/>
            <a:r>
              <a:rPr lang="en-US" sz="5400" b="1">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rPr>
              <a:t>1.</a:t>
            </a:r>
            <a:r>
              <a:rPr lang="zh-CN" altLang="en-US" sz="5400" b="1">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rPr>
              <a:t>诗中写了哪些意象？</a:t>
            </a:r>
          </a:p>
          <a:p>
            <a:pPr/>
            <a:r>
              <a:rPr lang="zh-CN" altLang="en-US" sz="5400" b="1">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rPr>
              <a:t>意象：太阳、滑坡、石砾、雄鹰、雪豹、蜘蛛。</a:t>
            </a:r>
          </a:p>
          <a:p>
            <a:pPr algn="ctr"/>
            <a:endParaRPr lang="zh-CN" altLang="en-US" sz="5400" b="1" cap="none" spc="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26625" name="Rectangle 1"/>
          <p:cNvSpPr>
            <a:spLocks noChangeArrowheads="1"/>
          </p:cNvSpPr>
          <p:nvPr/>
        </p:nvSpPr>
        <p:spPr bwMode="auto">
          <a:xfrm>
            <a:off x="357158" y="357166"/>
            <a:ext cx="8786842" cy="526297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defPPr/>
          </a:lstStyle>
          <a:p>
            <a:pPr marL="0" marR="0" lvl="0" indent="13335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bg1"/>
                </a:solidFill>
                <a:effectLst>
                  <a:outerShdw blurRad="38100" dist="38100" dir="2700000" algn="tl">
                    <a:srgbClr val="000000">
                      <a:alpha val="43137"/>
                    </a:srgbClr>
                  </a:outerShdw>
                </a:effectLst>
                <a:latin typeface="方正姚体" pitchFamily="2" charset="-122"/>
                <a:ea typeface="方正姚体" pitchFamily="2" charset="-122"/>
                <a:cs typeface="Times New Roman" pitchFamily="18" charset="0"/>
              </a:rPr>
              <a:t>2. </a:t>
            </a:r>
            <a:r>
              <a:rPr kumimoji="0" lang="zh-CN" alt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方正姚体" pitchFamily="2" charset="-122"/>
                <a:ea typeface="方正姚体" pitchFamily="2" charset="-122"/>
                <a:cs typeface="Times New Roman" pitchFamily="18" charset="0"/>
              </a:rPr>
              <a:t>为什么要描绘这些意象？</a:t>
            </a:r>
            <a:endParaRPr kumimoji="0" lang="zh-CN" alt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方正姚体" pitchFamily="2" charset="-122"/>
              <a:ea typeface="方正姚体" pitchFamily="2" charset="-122"/>
              <a:cs typeface="宋体" panose="02010600030101010101" pitchFamily="2" charset="-122"/>
            </a:endParaRPr>
          </a:p>
          <a:p>
            <a:pPr marL="0" marR="0" lvl="0" indent="13335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方正姚体" pitchFamily="2" charset="-122"/>
                <a:ea typeface="方正姚体" pitchFamily="2" charset="-122"/>
                <a:cs typeface="Times New Roman" pitchFamily="18" charset="0"/>
              </a:rPr>
              <a:t>学生自由发言后教师点拨：</a:t>
            </a:r>
            <a:endParaRPr kumimoji="0" lang="en-US" altLang="zh-CN" sz="2800" b="1" i="0" u="none" strike="noStrike" cap="none" normalizeH="0" baseline="0" smtClean="0">
              <a:ln>
                <a:noFill/>
              </a:ln>
              <a:solidFill>
                <a:schemeClr val="bg1"/>
              </a:solidFill>
              <a:effectLst>
                <a:outerShdw blurRad="38100" dist="38100" dir="2700000" algn="tl">
                  <a:srgbClr val="000000">
                    <a:alpha val="43137"/>
                  </a:srgbClr>
                </a:outerShdw>
              </a:effectLst>
              <a:latin typeface="方正姚体" pitchFamily="2" charset="-122"/>
              <a:ea typeface="方正姚体" pitchFamily="2" charset="-122"/>
              <a:cs typeface="Times New Roman" panose="02020603050405020304" pitchFamily="18" charset="0"/>
            </a:endParaRPr>
          </a:p>
          <a:p>
            <a:pPr marL="0" marR="0" lvl="0" indent="133350" algn="l" defTabSz="914400" rtl="0" eaLnBrk="0" fontAlgn="base" latinLnBrk="0" hangingPunct="0">
              <a:lnSpc>
                <a:spcPct val="100000"/>
              </a:lnSpc>
              <a:spcBef>
                <a:spcPct val="0"/>
              </a:spcBef>
              <a:spcAft>
                <a:spcPct val="0"/>
              </a:spcAft>
              <a:buClrTx/>
              <a:buSzTx/>
              <a:buFontTx/>
              <a:buNone/>
            </a:pPr>
            <a:r>
              <a:rPr lang="en-US" altLang="zh-CN" sz="2800" b="1">
                <a:solidFill>
                  <a:schemeClr val="bg1"/>
                </a:solidFill>
                <a:effectLst>
                  <a:outerShdw blurRad="38100" dist="38100" dir="2700000" algn="tl">
                    <a:srgbClr val="000000">
                      <a:alpha val="43137"/>
                    </a:srgbClr>
                  </a:outerShdw>
                </a:effectLst>
                <a:latin typeface="方正姚体" pitchFamily="2" charset="-122"/>
                <a:ea typeface="方正姚体" pitchFamily="2" charset="-122"/>
                <a:cs typeface="Times New Roman" pitchFamily="18" charset="0"/>
              </a:rPr>
              <a:t> </a:t>
            </a:r>
            <a:r>
              <a:rPr lang="en-US" altLang="zh-CN" sz="2800" b="1" smtClean="0">
                <a:solidFill>
                  <a:schemeClr val="bg1"/>
                </a:solidFill>
                <a:effectLst>
                  <a:outerShdw blurRad="38100" dist="38100" dir="2700000" algn="tl">
                    <a:srgbClr val="000000">
                      <a:alpha val="43137"/>
                    </a:srgbClr>
                  </a:outerShdw>
                </a:effectLst>
                <a:latin typeface="方正姚体" pitchFamily="2" charset="-122"/>
                <a:ea typeface="方正姚体" pitchFamily="2" charset="-122"/>
                <a:cs typeface="Times New Roman" pitchFamily="18" charset="0"/>
              </a:rPr>
              <a:t>               </a:t>
            </a:r>
            <a:r>
              <a:rPr kumimoji="0" lang="zh-CN" alt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方正姚体" pitchFamily="2" charset="-122"/>
                <a:ea typeface="方正姚体" pitchFamily="2" charset="-122"/>
                <a:cs typeface="Times New Roman" pitchFamily="18" charset="0"/>
              </a:rPr>
              <a:t>心象（情）</a:t>
            </a:r>
            <a:r>
              <a:rPr kumimoji="0" lang="en-US" altLang="zh-CN" sz="2800" b="1" i="0" u="none" strike="noStrike" cap="none" normalizeH="0" baseline="0" smtClean="0">
                <a:ln>
                  <a:noFill/>
                </a:ln>
                <a:solidFill>
                  <a:schemeClr val="bg1"/>
                </a:solidFill>
                <a:effectLst>
                  <a:outerShdw blurRad="38100" dist="38100" dir="2700000" algn="tl">
                    <a:srgbClr val="000000">
                      <a:alpha val="43137"/>
                    </a:srgbClr>
                  </a:outerShdw>
                </a:effectLst>
                <a:latin typeface="方正姚体" pitchFamily="2" charset="-122"/>
                <a:ea typeface="方正姚体" pitchFamily="2" charset="-122"/>
                <a:cs typeface="Times New Roman" pitchFamily="18" charset="0"/>
              </a:rPr>
              <a:t>+</a:t>
            </a:r>
            <a:r>
              <a:rPr kumimoji="0" lang="zh-CN" alt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方正姚体" pitchFamily="2" charset="-122"/>
                <a:ea typeface="方正姚体" pitchFamily="2" charset="-122"/>
                <a:cs typeface="Times New Roman" pitchFamily="18" charset="0"/>
              </a:rPr>
              <a:t>物象（美）</a:t>
            </a:r>
            <a:r>
              <a:rPr kumimoji="0" lang="en-US" altLang="zh-CN" sz="2800" b="1" i="0" u="none" strike="noStrike" cap="none" normalizeH="0" baseline="0" smtClean="0">
                <a:ln>
                  <a:noFill/>
                </a:ln>
                <a:solidFill>
                  <a:schemeClr val="bg1"/>
                </a:solidFill>
                <a:effectLst>
                  <a:outerShdw blurRad="38100" dist="38100" dir="2700000" algn="tl">
                    <a:srgbClr val="000000">
                      <a:alpha val="43137"/>
                    </a:srgbClr>
                  </a:outerShdw>
                </a:effectLst>
                <a:latin typeface="方正姚体" pitchFamily="2" charset="-122"/>
                <a:ea typeface="方正姚体" pitchFamily="2" charset="-122"/>
                <a:cs typeface="Times New Roman" pitchFamily="18" charset="0"/>
              </a:rPr>
              <a:t>=</a:t>
            </a:r>
            <a:r>
              <a:rPr kumimoji="0" lang="zh-CN" alt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方正姚体" pitchFamily="2" charset="-122"/>
                <a:ea typeface="方正姚体" pitchFamily="2" charset="-122"/>
                <a:cs typeface="Times New Roman" pitchFamily="18" charset="0"/>
              </a:rPr>
              <a:t>诗。</a:t>
            </a:r>
            <a:endParaRPr kumimoji="0" lang="zh-CN" alt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方正姚体" pitchFamily="2" charset="-122"/>
              <a:ea typeface="方正姚体" pitchFamily="2" charset="-122"/>
              <a:cs typeface="宋体" pitchFamily="2" charset="-122"/>
            </a:endParaRPr>
          </a:p>
          <a:p>
            <a:pPr marL="0" marR="0" lvl="0" indent="13335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方正姚体" pitchFamily="2" charset="-122"/>
                <a:ea typeface="方正姚体" pitchFamily="2" charset="-122"/>
                <a:cs typeface="Times New Roman" pitchFamily="18" charset="0"/>
              </a:rPr>
              <a:t>落日的动势和石砾滑坡的动势都是下坠的，而“我”作为攀登者的动势却正好相反，努力向上；那一片“引力无穷的山海”也在竭力使我下坠。由此可见，日落和滑坡等意象是用来表现贴身绝壁的登山勇士的生命体验的。</a:t>
            </a:r>
            <a:endParaRPr kumimoji="0" lang="zh-CN" alt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方正姚体" pitchFamily="2" charset="-122"/>
              <a:ea typeface="方正姚体" pitchFamily="2" charset="-122"/>
              <a:cs typeface="宋体" pitchFamily="2" charset="-122"/>
            </a:endParaRPr>
          </a:p>
          <a:p>
            <a:pPr marL="0" marR="0" lvl="0" indent="13335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方正姚体" pitchFamily="2" charset="-122"/>
                <a:ea typeface="方正姚体" pitchFamily="2" charset="-122"/>
                <a:cs typeface="Times New Roman" pitchFamily="18" charset="0"/>
              </a:rPr>
              <a:t>   “雄鹰”“雪豹”的形象是作者理想中的精神、意志和心灵的象征，代表着一种真正强大、雄壮和坚韧。“蜘蛛”则是作者现实状态的写照，是他“囚徒”身份的一种反映。</a:t>
            </a:r>
            <a:endParaRPr kumimoji="0" lang="zh-CN" alt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方正姚体" pitchFamily="2" charset="-122"/>
              <a:ea typeface="方正姚体" pitchFamily="2" charset="-122"/>
              <a:cs typeface="宋体" pitchFamily="2"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5" name="矩形 4"/>
          <p:cNvSpPr/>
          <p:nvPr/>
        </p:nvSpPr>
        <p:spPr>
          <a:xfrm>
            <a:off x="571472" y="1428736"/>
            <a:ext cx="8429685" cy="1754326"/>
          </a:xfrm>
          <a:prstGeom prst="rect">
            <a:avLst/>
          </a:prstGeom>
          <a:noFill/>
        </p:spPr>
        <p:txBody>
          <a:bodyPr wrap="square" lIns="91440" tIns="45720" rIns="91440" bIns="45720">
            <a:spAutoFit/>
          </a:bodyPr>
          <a:lstStyle>
            <a:defPPr/>
          </a:lstStyle>
          <a:p>
            <a:pPr lvl="0" indent="133350" fontAlgn="base">
              <a:spcBef>
                <a:spcPct val="0"/>
              </a:spcBef>
              <a:spcAft>
                <a:spcPct val="0"/>
              </a:spcAft>
            </a:pPr>
            <a:r>
              <a:rPr kumimoji="0" lang="en-US" altLang="zh-CN" sz="5400" b="1" i="0" u="none" strike="noStrike" normalizeH="0" baseline="0" smtClean="0">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latin typeface="Calibri" pitchFamily="34" charset="0"/>
                <a:ea typeface="宋体" pitchFamily="2" charset="-122"/>
                <a:cs typeface="Times New Roman" pitchFamily="18" charset="0"/>
              </a:rPr>
              <a:t>3. </a:t>
            </a:r>
            <a:r>
              <a:rPr kumimoji="0" lang="zh-CN" altLang="en-US" sz="5400" b="1" i="0" u="none" strike="noStrike" normalizeH="0" baseline="0" smtClean="0">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latin typeface="Calibri" pitchFamily="34" charset="0"/>
                <a:ea typeface="宋体" pitchFamily="2" charset="-122"/>
                <a:cs typeface="Times New Roman" pitchFamily="18" charset="0"/>
              </a:rPr>
              <a:t>描绘画面的时候采用了哪些表现方法？</a:t>
            </a:r>
            <a:endParaRPr kumimoji="0" lang="zh-CN" altLang="en-US" sz="9600" b="1" i="0" u="none" strike="noStrike" normalizeH="0" baseline="0" smtClean="0">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98" name="Picture 2" descr="https://ss1.bdstatic.com/70cFuXSh_Q1YnxGkpoWK1HF6hhy/it/u=1151581951,1536162910&amp;fm=15&amp;gp=0.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4099" name="Rectangle 3"/>
          <p:cNvSpPr>
            <a:spLocks noChangeArrowheads="1"/>
          </p:cNvSpPr>
          <p:nvPr/>
        </p:nvSpPr>
        <p:spPr bwMode="auto">
          <a:xfrm>
            <a:off x="285720" y="285728"/>
            <a:ext cx="8858280" cy="3046988"/>
          </a:xfrm>
          <a:prstGeom prst="rect">
            <a:avLst/>
          </a:prstGeom>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教学目标</a:t>
            </a:r>
            <a:endParaRPr kumimoji="0" 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理解重要句子的含义，把握诗歌内容，提升诗歌鉴赏水平。</a:t>
            </a:r>
            <a:endParaRPr kumimoji="0" 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理解诗人内心深处向往的乌托邦理想，培养学生辩证思辨能力。</a:t>
            </a:r>
            <a:endParaRPr kumimoji="0" 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掌握诗人塑造的众多审美意象，感知它们共同营造出的凝重壮美的艺术氛围。</a:t>
            </a:r>
            <a:endParaRPr kumimoji="0" 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解时代背景和作者思想情感的关系，理解诗人表现的饱含沧桑的情怀。</a:t>
            </a:r>
            <a:endParaRPr kumimoji="0" 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3" name="矩形 2"/>
          <p:cNvSpPr/>
          <p:nvPr/>
        </p:nvSpPr>
        <p:spPr>
          <a:xfrm>
            <a:off x="642911" y="1357299"/>
            <a:ext cx="8215370" cy="3108543"/>
          </a:xfrm>
          <a:prstGeom prst="rect">
            <a:avLst/>
          </a:prstGeom>
          <a:noFill/>
        </p:spPr>
        <p:txBody>
          <a:bodyPr wrap="square" lIns="91440" tIns="45720" rIns="91440" bIns="45720">
            <a:spAutoFit/>
          </a:bodyPr>
          <a:lstStyle>
            <a:defPPr/>
          </a:lstStyle>
          <a:p>
            <a:pPr algn="ctr"/>
            <a:r>
              <a:rPr lang="zh-CN" altLang="en-US" sz="2800" b="1">
                <a:solidFill>
                  <a:schemeClr val="bg1"/>
                </a:solidFill>
              </a:rPr>
              <a:t>视听合一</a:t>
            </a:r>
            <a:r>
              <a:rPr lang="zh-CN" altLang="en-US" sz="2800" b="1" smtClean="0">
                <a:solidFill>
                  <a:schemeClr val="bg1"/>
                </a:solidFill>
              </a:rPr>
              <a:t>：</a:t>
            </a:r>
            <a:endParaRPr lang="en-US" altLang="zh-CN" sz="2800" b="1" smtClean="0">
              <a:solidFill>
                <a:schemeClr val="bg1"/>
              </a:solidFill>
            </a:endParaRPr>
          </a:p>
          <a:p>
            <a:pPr/>
            <a:r>
              <a:rPr lang="zh-CN" altLang="en-US" sz="2800" b="1" smtClean="0">
                <a:solidFill>
                  <a:schemeClr val="bg1"/>
                </a:solidFill>
              </a:rPr>
              <a:t>视觉</a:t>
            </a:r>
            <a:r>
              <a:rPr lang="en-US" altLang="zh-CN" sz="2800" b="1">
                <a:solidFill>
                  <a:schemeClr val="bg1"/>
                </a:solidFill>
              </a:rPr>
              <a:t>——“</a:t>
            </a:r>
            <a:r>
              <a:rPr lang="zh-CN" altLang="en-US" sz="2800" b="1">
                <a:solidFill>
                  <a:schemeClr val="bg1"/>
                </a:solidFill>
              </a:rPr>
              <a:t>我”吃惊地看到一派壮丽的雪峰落日景象</a:t>
            </a:r>
            <a:r>
              <a:rPr lang="zh-CN" altLang="en-US" sz="2800" b="1" smtClean="0">
                <a:solidFill>
                  <a:schemeClr val="bg1"/>
                </a:solidFill>
              </a:rPr>
              <a:t>；</a:t>
            </a:r>
            <a:endParaRPr lang="en-US" altLang="zh-CN" sz="2800" b="1" smtClean="0">
              <a:solidFill>
                <a:schemeClr val="bg1"/>
              </a:solidFill>
            </a:endParaRPr>
          </a:p>
          <a:p>
            <a:pPr/>
            <a:r>
              <a:rPr lang="zh-CN" altLang="en-US" sz="2800" b="1" smtClean="0">
                <a:solidFill>
                  <a:schemeClr val="bg1"/>
                </a:solidFill>
              </a:rPr>
              <a:t>听觉</a:t>
            </a:r>
            <a:r>
              <a:rPr lang="en-US" altLang="zh-CN" sz="2800" b="1" smtClean="0">
                <a:solidFill>
                  <a:schemeClr val="bg1"/>
                </a:solidFill>
              </a:rPr>
              <a:t>——</a:t>
            </a:r>
            <a:r>
              <a:rPr lang="zh-CN" altLang="en-US" sz="2800" b="1">
                <a:solidFill>
                  <a:schemeClr val="bg1"/>
                </a:solidFill>
              </a:rPr>
              <a:t>滑坡的石砾引动深渊的嚣鸣，如军旅的杀声渐远而去</a:t>
            </a:r>
            <a:r>
              <a:rPr lang="zh-CN" altLang="en-US" sz="2800" b="1" smtClean="0">
                <a:solidFill>
                  <a:schemeClr val="bg1"/>
                </a:solidFill>
              </a:rPr>
              <a:t>。</a:t>
            </a:r>
            <a:endParaRPr lang="en-US" altLang="zh-CN" sz="2800" b="1" smtClean="0">
              <a:solidFill>
                <a:schemeClr val="bg1"/>
              </a:solidFill>
            </a:endParaRPr>
          </a:p>
          <a:p>
            <a:pPr/>
            <a:r>
              <a:rPr lang="zh-CN" altLang="en-US" sz="2800" b="1" smtClean="0">
                <a:solidFill>
                  <a:schemeClr val="bg1"/>
                </a:solidFill>
              </a:rPr>
              <a:t>视听</a:t>
            </a:r>
            <a:r>
              <a:rPr lang="zh-CN" altLang="en-US" sz="2800" b="1">
                <a:solidFill>
                  <a:schemeClr val="bg1"/>
                </a:solidFill>
              </a:rPr>
              <a:t>合一，表明“我“在这个高度上的坚持决非易事。</a:t>
            </a:r>
          </a:p>
          <a:p>
            <a:pPr algn="ctr"/>
            <a:endParaRPr lang="zh-CN" altLang="en-US" sz="2800" b="1" cap="none" spc="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23553" name="Rectangle 1"/>
          <p:cNvSpPr>
            <a:spLocks noChangeArrowheads="1"/>
          </p:cNvSpPr>
          <p:nvPr/>
        </p:nvSpPr>
        <p:spPr bwMode="auto">
          <a:xfrm>
            <a:off x="214282" y="285728"/>
            <a:ext cx="8643998" cy="3785652"/>
          </a:xfrm>
          <a:prstGeom prst="rect">
            <a:avLst/>
          </a:prstGeom>
          <a:solidFill>
            <a:schemeClr val="bg2"/>
          </a:solidFill>
          <a:ln w="9525">
            <a:noFill/>
            <a:miter lim="800000"/>
          </a:ln>
          <a:effectLst/>
        </p:spPr>
        <p:txBody>
          <a:bodyPr vert="horz" wrap="square" lIns="91440" tIns="45720" rIns="91440" bIns="45720" numCol="1" anchor="ctr" anchorCtr="0" compatLnSpc="1">
            <a:prstTxWarp prst="textNoShape">
              <a:avLst/>
            </a:prstTxWarp>
            <a:spAutoFit/>
          </a:bodyPr>
          <a:lstStyle>
            <a:defPPr/>
          </a:lstStyle>
          <a:p>
            <a:pPr marL="0" marR="0" lvl="0" indent="133350" algn="l" defTabSz="914400" rtl="0" eaLnBrk="1" fontAlgn="base" latinLnBrk="0" hangingPunct="1">
              <a:lnSpc>
                <a:spcPct val="100000"/>
              </a:lnSpc>
              <a:spcBef>
                <a:spcPct val="0"/>
              </a:spcBef>
              <a:spcAft>
                <a:spcPct val="0"/>
              </a:spcAft>
              <a:buClrTx/>
              <a:buSzTx/>
              <a:buFontTx/>
              <a:buNone/>
            </a:pPr>
            <a:r>
              <a:rPr kumimoji="0" lang="zh-CN" sz="4000" b="1" i="0" u="none" strike="noStrike" cap="none" normalizeH="0" baseline="0" smtClean="0">
                <a:ln>
                  <a:noFill/>
                </a:ln>
                <a:solidFill>
                  <a:srgbClr val="FF0000"/>
                </a:solidFill>
                <a:effectLst/>
                <a:latin typeface="Calibri" pitchFamily="34" charset="0"/>
                <a:ea typeface="宋体" pitchFamily="2" charset="-122"/>
                <a:cs typeface="Times New Roman" pitchFamily="18" charset="0"/>
              </a:rPr>
              <a:t>特写镜头</a:t>
            </a:r>
            <a:r>
              <a:rPr lang="zh-CN" altLang="en-US" sz="4000" b="1" smtClean="0">
                <a:solidFill>
                  <a:srgbClr val="FF0000"/>
                </a:solidFill>
                <a:latin typeface="Calibri" pitchFamily="34" charset="0"/>
                <a:ea typeface="宋体" pitchFamily="2" charset="-122"/>
                <a:cs typeface="Times New Roman" pitchFamily="18" charset="0"/>
                <a:sym typeface="Wingdings" pitchFamily="2" charset="2"/>
              </a:rPr>
              <a:t>（细节描写）</a:t>
            </a:r>
            <a:endParaRPr lang="en-US" altLang="zh-CN" sz="4000" b="1">
              <a:solidFill>
                <a:srgbClr val="FF0000"/>
              </a:solidFill>
              <a:latin typeface="Calibri" pitchFamily="34" charset="0"/>
              <a:ea typeface="宋体" panose="02010600030101010101" pitchFamily="2" charset="-122"/>
              <a:cs typeface="Times New Roman" panose="02020603050405020304" pitchFamily="18" charset="0"/>
              <a:sym typeface="Wingdings" pitchFamily="2" charset="2"/>
            </a:endParaRPr>
          </a:p>
          <a:p>
            <a:pPr marL="0" marR="0" lvl="0" indent="133350" algn="l" defTabSz="914400" rtl="0" eaLnBrk="1" fontAlgn="base" latinLnBrk="0" hangingPunct="1">
              <a:lnSpc>
                <a:spcPct val="100000"/>
              </a:lnSpc>
              <a:spcBef>
                <a:spcPct val="0"/>
              </a:spcBef>
              <a:spcAft>
                <a:spcPct val="0"/>
              </a:spcAft>
              <a:buClrTx/>
              <a:buSzTx/>
              <a:buFontTx/>
              <a:buNone/>
            </a:pPr>
            <a:r>
              <a:rPr kumimoji="0" lang="en-US" altLang="zh-CN" sz="4000" b="1" i="0" u="none" strike="noStrike" cap="none" normalizeH="0" smtClean="0">
                <a:ln>
                  <a:noFill/>
                </a:ln>
                <a:solidFill>
                  <a:srgbClr val="FF0000"/>
                </a:solidFill>
                <a:effectLst/>
                <a:latin typeface="Calibri" pitchFamily="34" charset="0"/>
                <a:ea typeface="宋体" pitchFamily="2" charset="-122"/>
                <a:cs typeface="Times New Roman" pitchFamily="18" charset="0"/>
                <a:sym typeface="Wingdings" pitchFamily="2" charset="2"/>
              </a:rPr>
              <a:t>         </a:t>
            </a:r>
            <a:r>
              <a:rPr kumimoji="0" lang="zh-CN" sz="4000" b="1" i="0" u="none" strike="noStrike" cap="none" normalizeH="0" baseline="0" smtClean="0">
                <a:ln>
                  <a:noFill/>
                </a:ln>
                <a:solidFill>
                  <a:srgbClr val="FF0000"/>
                </a:solidFill>
                <a:effectLst/>
                <a:latin typeface="Calibri" pitchFamily="34" charset="0"/>
                <a:ea typeface="宋体" pitchFamily="2" charset="-122"/>
                <a:cs typeface="Times New Roman" pitchFamily="18" charset="0"/>
              </a:rPr>
              <a:t>一只小小的蜘蛛在岩壁上与“我“同在</a:t>
            </a:r>
            <a:r>
              <a:rPr kumimoji="0" lang="en-US" altLang="zh-CN" sz="4000" b="1" i="0" u="none" strike="noStrike" cap="none" normalizeH="0" baseline="0" smtClean="0">
                <a:ln>
                  <a:noFill/>
                </a:ln>
                <a:solidFill>
                  <a:srgbClr val="FF0000"/>
                </a:solidFill>
                <a:effectLst/>
                <a:latin typeface="Calibri" pitchFamily="34" charset="0"/>
                <a:ea typeface="宋体" pitchFamily="2" charset="-122"/>
                <a:cs typeface="Times New Roman" pitchFamily="18" charset="0"/>
              </a:rPr>
              <a:t>!</a:t>
            </a:r>
            <a:r>
              <a:rPr kumimoji="0" lang="zh-CN" altLang="en-US" sz="4000" b="1" i="0" u="none" strike="noStrike" cap="none" normalizeH="0" baseline="0" smtClean="0">
                <a:ln>
                  <a:noFill/>
                </a:ln>
                <a:solidFill>
                  <a:srgbClr val="FF0000"/>
                </a:solidFill>
                <a:effectLst/>
                <a:latin typeface="Calibri" pitchFamily="34" charset="0"/>
                <a:ea typeface="宋体" pitchFamily="2" charset="-122"/>
                <a:cs typeface="Times New Roman" pitchFamily="18" charset="0"/>
              </a:rPr>
              <a:t>对生命的热爱、对生命力的赞颂，就是从这只小小的蜘蛛表露出来的。很多时候，不起眼的细小意象比司空见惯的“波澜壮阔“更有力量。</a:t>
            </a:r>
            <a:endParaRPr kumimoji="0" lang="zh-CN" altLang="en-US" sz="4000" b="1" i="0" u="none" strike="noStrike" cap="none" normalizeH="0" baseline="0" smtClean="0">
              <a:ln>
                <a:noFill/>
              </a:ln>
              <a:solidFill>
                <a:srgbClr val="FF0000"/>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22529" name="Rectangle 1"/>
          <p:cNvSpPr>
            <a:spLocks noChangeArrowheads="1"/>
          </p:cNvSpPr>
          <p:nvPr/>
        </p:nvSpPr>
        <p:spPr bwMode="auto">
          <a:xfrm>
            <a:off x="285720" y="214291"/>
            <a:ext cx="8358246" cy="4544082"/>
          </a:xfrm>
          <a:prstGeom prst="rect">
            <a:avLst/>
          </a:prstGeom>
          <a:solidFill>
            <a:srgbClr val="92D050"/>
          </a:solidFill>
          <a:ln w="9525">
            <a:noFill/>
            <a:miter lim="800000"/>
          </a:ln>
          <a:effectLst/>
        </p:spPr>
        <p:txBody>
          <a:bodyPr vert="horz" wrap="square" lIns="91440" tIns="45720" rIns="91440" bIns="45720" numCol="1" anchor="ctr" anchorCtr="0" compatLnSpc="1">
            <a:prstTxWarp prst="textNoShape">
              <a:avLst/>
            </a:prstTxWarp>
            <a:spAutoFit/>
          </a:bodyPr>
          <a:lstStyle>
            <a:defPPr/>
          </a:lstStyle>
          <a:p>
            <a:pPr marL="0" marR="0" lvl="0" indent="133350" algn="l"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强烈的对比：两组意象形成鲜明而浓烈的对比：强大和弱小、光明与幽暗、热闹与沉寂、高拔与低矮。在峨日朵雪峰之侧坚守住高度的不是强大的雄鹰或雪豹，而是弱小得可怜的蜘蛛；光明的太阳不过是虚妄的神明和幻象的真理的别称，堆砌的石砾不过是狂热的信念、迷信的追求、廉价的乐观的代号，而它们正在跃入幽暗却引力无穷的山海，正在滑向棕色的深渊；一派嚣鸣的、象军旅的喊杀声的，原来是在“滑坡”，是在“远去”，而接纳和归结它们的恰恰是沉寂和冷静</a:t>
            </a:r>
            <a:r>
              <a:rPr kumimoji="0" lang="zh-CN" sz="10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endParaRPr kumimoji="0" lang="zh-CN" sz="1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39937" name="Rectangle 1"/>
          <p:cNvSpPr>
            <a:spLocks noChangeArrowheads="1"/>
          </p:cNvSpPr>
          <p:nvPr/>
        </p:nvSpPr>
        <p:spPr bwMode="auto">
          <a:xfrm>
            <a:off x="285720" y="285728"/>
            <a:ext cx="7072362" cy="353943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defPPr/>
          </a:lstStyle>
          <a:p>
            <a:pPr marL="0" marR="0" lvl="0" indent="13335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4.</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小结：在这首诗中，诗人为我们塑造了众多审美意象，有太阳、俄日朵之雪、巨石、岩壁、蜘蛛，它们共同营造出一个凝重壮美的氛围，将饱含沧桑的情怀，古老开阔的高原背景，博大的生命意识，构成一个协调的整体。通过意象之间的的变化与相互作用，描绘出诗人内心深处向往的乌托邦，那是一个仅存于诗人心中的天堂。</a:t>
            </a:r>
            <a:endPar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6" name="Picture 2" descr="https://ss2.bdstatic.com/70cFvnSh_Q1YnxGkpoWK1HF6hhy/it/u=170163303,1595305571&amp;fm=26&amp;gp=0.jpg"/>
          <p:cNvPicPr>
            <a:picLocks noChangeAspect="1" noChangeArrowheads="1"/>
          </p:cNvPicPr>
          <p:nvPr/>
        </p:nvPicPr>
        <p:blipFill>
          <a:blip r:embed="rId2"/>
          <a:stretch>
            <a:fillRect/>
          </a:stretch>
        </p:blipFill>
        <p:spPr bwMode="auto">
          <a:xfrm>
            <a:off x="0" y="1"/>
            <a:ext cx="9144000" cy="6858000"/>
          </a:xfrm>
          <a:prstGeom prst="rect">
            <a:avLst/>
          </a:prstGeom>
          <a:noFill/>
        </p:spPr>
      </p:pic>
      <p:sp>
        <p:nvSpPr>
          <p:cNvPr id="3" name="矩形 2"/>
          <p:cNvSpPr/>
          <p:nvPr/>
        </p:nvSpPr>
        <p:spPr>
          <a:xfrm>
            <a:off x="928662" y="1571612"/>
            <a:ext cx="664373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lstStyle>
          <a:p>
            <a:pPr algn="ctr"/>
            <a:r>
              <a:rPr lang="zh-CN" altLang="en-US" sz="5400" b="1">
                <a:effectLst>
                  <a:outerShdw blurRad="38100" dist="38100" dir="2700000" algn="tl">
                    <a:srgbClr val="000000">
                      <a:alpha val="43137"/>
                    </a:srgbClr>
                  </a:outerShdw>
                </a:effectLst>
              </a:rPr>
              <a:t>（三）拓读明理</a:t>
            </a:r>
          </a:p>
          <a:p>
            <a:pPr algn="ctr"/>
            <a:endParaRPr lang="zh-CN" altLang="en-US" sz="5400" b="1" cap="none" spc="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71414"/>
            <a:ext cx="9144000" cy="6786586"/>
          </a:xfrm>
          <a:prstGeom prst="rect">
            <a:avLst/>
          </a:prstGeom>
          <a:noFill/>
        </p:spPr>
      </p:pic>
      <p:sp>
        <p:nvSpPr>
          <p:cNvPr id="3" name="矩形 2"/>
          <p:cNvSpPr/>
          <p:nvPr/>
        </p:nvSpPr>
        <p:spPr>
          <a:xfrm>
            <a:off x="428596" y="1142984"/>
            <a:ext cx="8490702" cy="2062103"/>
          </a:xfrm>
          <a:prstGeom prst="rect">
            <a:avLst/>
          </a:prstGeom>
          <a:solidFill>
            <a:schemeClr val="bg2"/>
          </a:solid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lstStyle>
          <a:p>
            <a:pPr/>
            <a:r>
              <a:rPr lang="en-US" sz="3200" b="1">
                <a:effectLst>
                  <a:outerShdw blurRad="38100" dist="38100" dir="2700000" algn="tl">
                    <a:srgbClr val="000000">
                      <a:alpha val="43137"/>
                    </a:srgbClr>
                  </a:outerShdw>
                </a:effectLst>
              </a:rPr>
              <a:t>1.</a:t>
            </a:r>
            <a:r>
              <a:rPr lang="zh-CN" altLang="en-US" sz="3200" b="1">
                <a:effectLst>
                  <a:outerShdw blurRad="38100" dist="38100" dir="2700000" algn="tl">
                    <a:srgbClr val="000000">
                      <a:alpha val="43137"/>
                    </a:srgbClr>
                  </a:outerShdw>
                </a:effectLst>
              </a:rPr>
              <a:t>诗人李以亮曾这样点评</a:t>
            </a:r>
            <a:r>
              <a:rPr lang="en-US" altLang="zh-CN" sz="3200" b="1">
                <a:effectLst>
                  <a:outerShdw blurRad="38100" dist="38100" dir="2700000" algn="tl">
                    <a:srgbClr val="000000">
                      <a:alpha val="43137"/>
                    </a:srgbClr>
                  </a:outerShdw>
                </a:effectLst>
              </a:rPr>
              <a:t>《</a:t>
            </a:r>
            <a:r>
              <a:rPr lang="zh-CN" altLang="en-US" sz="3200" b="1">
                <a:effectLst>
                  <a:outerShdw blurRad="38100" dist="38100" dir="2700000" algn="tl">
                    <a:srgbClr val="000000">
                      <a:alpha val="43137"/>
                    </a:srgbClr>
                  </a:outerShdw>
                </a:effectLst>
              </a:rPr>
              <a:t>峨日朵雪峰之侧</a:t>
            </a:r>
            <a:r>
              <a:rPr lang="en-US" altLang="zh-CN" sz="3200" b="1">
                <a:effectLst>
                  <a:outerShdw blurRad="38100" dist="38100" dir="2700000" algn="tl">
                    <a:srgbClr val="000000">
                      <a:alpha val="43137"/>
                    </a:srgbClr>
                  </a:outerShdw>
                </a:effectLst>
              </a:rPr>
              <a:t>》</a:t>
            </a:r>
            <a:r>
              <a:rPr lang="zh-CN" altLang="en-US" sz="3200" b="1">
                <a:effectLst>
                  <a:outerShdw blurRad="38100" dist="38100" dir="2700000" algn="tl">
                    <a:srgbClr val="000000">
                      <a:alpha val="43137"/>
                    </a:srgbClr>
                  </a:outerShdw>
                </a:effectLst>
              </a:rPr>
              <a:t>这首诗：一首孤绝的超越之诗。那么你认为这首诗表现的是孤绝之境的超越还是超越之后落入的孤绝？</a:t>
            </a: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3" name="矩形 2"/>
          <p:cNvSpPr/>
          <p:nvPr/>
        </p:nvSpPr>
        <p:spPr>
          <a:xfrm>
            <a:off x="500034" y="357167"/>
            <a:ext cx="8429684"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lstStyle>
          <a:p>
            <a:pPr/>
            <a:r>
              <a:rPr lang="zh-CN" altLang="en-US" sz="3600" b="1">
                <a:solidFill>
                  <a:srgbClr val="FF0000"/>
                </a:solidFill>
                <a:effectLst>
                  <a:outerShdw blurRad="38100" dist="38100" dir="2700000" algn="tl">
                    <a:srgbClr val="000000">
                      <a:alpha val="43137"/>
                    </a:srgbClr>
                  </a:outerShdw>
                </a:effectLst>
              </a:rPr>
              <a:t>明确：这首诗表现的是孤绝之境的超越：</a:t>
            </a:r>
          </a:p>
          <a:p>
            <a:pPr/>
            <a:r>
              <a:rPr lang="zh-CN" altLang="en-US" sz="3600" b="1">
                <a:solidFill>
                  <a:srgbClr val="FF0000"/>
                </a:solidFill>
                <a:effectLst>
                  <a:outerShdw blurRad="38100" dist="38100" dir="2700000" algn="tl">
                    <a:srgbClr val="000000">
                      <a:alpha val="43137"/>
                    </a:srgbClr>
                  </a:outerShdw>
                </a:effectLst>
              </a:rPr>
              <a:t>昌耀是一个孤独的诗人，他自始自终有着一种震动人心的忧郁和伤感，而隐藏在这背后的是诗人对生命本真与尊严的追寻和捍卫。在这首诗中诗人似乎是一个冷静的旁观者，又似乎是一个积极的生命体验者，他在这首诗中开始他的征服之旅，继而完成旅途，继而完成了自我超越。</a:t>
            </a: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43009" name="Rectangle 1"/>
          <p:cNvSpPr>
            <a:spLocks noChangeArrowheads="1"/>
          </p:cNvSpPr>
          <p:nvPr/>
        </p:nvSpPr>
        <p:spPr bwMode="auto">
          <a:xfrm>
            <a:off x="214282" y="214290"/>
            <a:ext cx="7643866" cy="304698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defPPr/>
          </a:lstStyle>
          <a:p>
            <a:pPr marL="0" marR="0" lvl="0" indent="133350" algn="l" defTabSz="914400" rtl="0" eaLnBrk="1" fontAlgn="base" latinLnBrk="0" hangingPunct="1">
              <a:lnSpc>
                <a:spcPct val="100000"/>
              </a:lnSpc>
              <a:spcBef>
                <a:spcPct val="0"/>
              </a:spcBef>
              <a:spcAft>
                <a:spcPct val="0"/>
              </a:spcAft>
              <a:buClrTx/>
              <a:buSzTx/>
              <a:buFontTx/>
              <a:buNone/>
            </a:pPr>
            <a:r>
              <a:rPr kumimoji="0" lang="zh-CN" sz="3200" b="1" i="0" u="none" strike="noStrike" cap="none" normalizeH="0" baseline="0" smtClean="0">
                <a:ln>
                  <a:noFill/>
                </a:ln>
                <a:solidFill>
                  <a:schemeClr val="bg2"/>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联系写作背景，昌耀并没有与那个时代一同“滑坡”，而是在峨日朵雪峰之侧占稳了自己的高度。这是生命意志和生命强力的伟岸展示，呈示在这种高度的生命必定是强健和雄壮者的生命，定格在这种险峰的姿态必定是胜利者的姿态！</a:t>
            </a:r>
            <a:endParaRPr kumimoji="0" lang="zh-CN" sz="3200" b="1" i="0" u="none" strike="noStrike" cap="none" normalizeH="0" baseline="0" smtClean="0">
              <a:ln>
                <a:noFill/>
              </a:ln>
              <a:solidFill>
                <a:schemeClr val="bg2"/>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3" name="矩形 2"/>
          <p:cNvSpPr/>
          <p:nvPr/>
        </p:nvSpPr>
        <p:spPr>
          <a:xfrm>
            <a:off x="642910" y="1500174"/>
            <a:ext cx="813354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lstStyle>
          <a:p>
            <a:pPr/>
            <a:r>
              <a:rPr lang="en-US" sz="5400"/>
              <a:t>2. </a:t>
            </a:r>
            <a:r>
              <a:rPr lang="zh-CN" altLang="en-US" sz="5400"/>
              <a:t>如果我们不幸身处孤绝之境，应该怎么做？</a:t>
            </a: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3" name="矩形 2"/>
          <p:cNvSpPr/>
          <p:nvPr/>
        </p:nvSpPr>
        <p:spPr>
          <a:xfrm>
            <a:off x="1285852" y="928670"/>
            <a:ext cx="6858048" cy="2677656"/>
          </a:xfrm>
          <a:prstGeom prst="rect">
            <a:avLst/>
          </a:prstGeom>
        </p:spPr>
        <p:txBody>
          <a:bodyPr wrap="square">
            <a:spAutoFit/>
          </a:bodyPr>
          <a:lstStyle>
            <a:defPPr/>
          </a:lstStyle>
          <a:p>
            <a:pPr/>
            <a:r>
              <a:rPr lang="en-US" sz="2800" b="1">
                <a:effectLst>
                  <a:outerShdw blurRad="38100" dist="38100" dir="2700000" algn="tl">
                    <a:srgbClr val="000000">
                      <a:alpha val="43137"/>
                    </a:srgbClr>
                  </a:outerShdw>
                </a:effectLst>
              </a:rPr>
              <a:t>3. </a:t>
            </a:r>
            <a:r>
              <a:rPr lang="zh-CN" altLang="en-US" sz="2800" b="1">
                <a:effectLst>
                  <a:outerShdw blurRad="38100" dist="38100" dir="2700000" algn="tl">
                    <a:srgbClr val="000000">
                      <a:alpha val="43137"/>
                    </a:srgbClr>
                  </a:outerShdw>
                </a:effectLst>
              </a:rPr>
              <a:t>结束语：人生的苦难和挫折</a:t>
            </a:r>
            <a:r>
              <a:rPr lang="en-US" sz="2800" b="1">
                <a:effectLst>
                  <a:outerShdw blurRad="38100" dist="38100" dir="2700000" algn="tl">
                    <a:srgbClr val="000000">
                      <a:alpha val="43137"/>
                    </a:srgbClr>
                  </a:outerShdw>
                </a:effectLst>
              </a:rPr>
              <a:t>,</a:t>
            </a:r>
            <a:r>
              <a:rPr lang="zh-CN" altLang="en-US" sz="2800" b="1">
                <a:effectLst>
                  <a:outerShdw blurRad="38100" dist="38100" dir="2700000" algn="tl">
                    <a:srgbClr val="000000">
                      <a:alpha val="43137"/>
                    </a:srgbClr>
                  </a:outerShdw>
                </a:effectLst>
              </a:rPr>
              <a:t>实在是对人生的一种造就</a:t>
            </a:r>
            <a:r>
              <a:rPr lang="en-US" sz="2800" b="1">
                <a:effectLst>
                  <a:outerShdw blurRad="38100" dist="38100" dir="2700000" algn="tl">
                    <a:srgbClr val="000000">
                      <a:alpha val="43137"/>
                    </a:srgbClr>
                  </a:outerShdw>
                </a:effectLst>
              </a:rPr>
              <a:t>,</a:t>
            </a:r>
            <a:r>
              <a:rPr lang="zh-CN" altLang="en-US" sz="2800" b="1">
                <a:effectLst>
                  <a:outerShdw blurRad="38100" dist="38100" dir="2700000" algn="tl">
                    <a:srgbClr val="000000">
                      <a:alpha val="43137"/>
                    </a:srgbClr>
                  </a:outerShdw>
                </a:effectLst>
              </a:rPr>
              <a:t>战胜挫折和苦难就会赢得财富。今天我们领悟了昌耀的人生体验</a:t>
            </a:r>
            <a:r>
              <a:rPr lang="en-US" sz="2800" b="1">
                <a:effectLst>
                  <a:outerShdw blurRad="38100" dist="38100" dir="2700000" algn="tl">
                    <a:srgbClr val="000000">
                      <a:alpha val="43137"/>
                    </a:srgbClr>
                  </a:outerShdw>
                </a:effectLst>
              </a:rPr>
              <a:t>,</a:t>
            </a:r>
            <a:r>
              <a:rPr lang="zh-CN" altLang="en-US" sz="2800" b="1">
                <a:effectLst>
                  <a:outerShdw blurRad="38100" dist="38100" dir="2700000" algn="tl">
                    <a:srgbClr val="000000">
                      <a:alpha val="43137"/>
                    </a:srgbClr>
                  </a:outerShdw>
                </a:effectLst>
              </a:rPr>
              <a:t>明天我们也要像他那样用自己的顽强意志去直面挫折</a:t>
            </a:r>
            <a:r>
              <a:rPr lang="en-US" sz="2800" b="1">
                <a:effectLst>
                  <a:outerShdw blurRad="38100" dist="38100" dir="2700000" algn="tl">
                    <a:srgbClr val="000000">
                      <a:alpha val="43137"/>
                    </a:srgbClr>
                  </a:outerShdw>
                </a:effectLst>
              </a:rPr>
              <a:t>,</a:t>
            </a:r>
            <a:r>
              <a:rPr lang="zh-CN" altLang="en-US" sz="2800" b="1">
                <a:effectLst>
                  <a:outerShdw blurRad="38100" dist="38100" dir="2700000" algn="tl">
                    <a:srgbClr val="000000">
                      <a:alpha val="43137"/>
                    </a:srgbClr>
                  </a:outerShdw>
                </a:effectLst>
              </a:rPr>
              <a:t>即使身处孤绝之境，也要笑对人生，走向成功的彼岸！</a:t>
            </a:r>
            <a:r>
              <a:rPr lang="en-US" sz="2800" b="1">
                <a:effectLst>
                  <a:outerShdw blurRad="38100" dist="38100" dir="2700000" algn="tl">
                    <a:srgbClr val="000000">
                      <a:alpha val="43137"/>
                    </a:srgbClr>
                  </a:outerShdw>
                </a:effectLst>
              </a:rPr>
              <a:t> </a:t>
            </a:r>
            <a:endParaRPr lang="zh-CN" altLang="en-US" sz="2800" b="1">
              <a:effectLst>
                <a:outerShdw blurRad="38100" dist="38100" dir="2700000" algn="tl">
                  <a:srgbClr val="000000">
                    <a:alpha val="43137"/>
                  </a:srgbClr>
                </a:outerShdw>
              </a:effectLst>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21505" name="Rectangle 1"/>
          <p:cNvSpPr>
            <a:spLocks noChangeArrowheads="1"/>
          </p:cNvSpPr>
          <p:nvPr/>
        </p:nvSpPr>
        <p:spPr bwMode="auto">
          <a:xfrm>
            <a:off x="214282" y="285728"/>
            <a:ext cx="8929718" cy="317009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pPr>
            <a:r>
              <a:rPr kumimoji="0" lang="zh-CN" sz="40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教学重点</a:t>
            </a:r>
            <a:r>
              <a:rPr kumimoji="0" lang="zh-CN" altLang="en-US" sz="40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  把握作品意象意境</a:t>
            </a:r>
            <a:r>
              <a:rPr kumimoji="0" lang="en-US" altLang="zh-CN" sz="40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40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分析手法。</a:t>
            </a:r>
            <a:endParaRPr kumimoji="0" lang="zh-CN" altLang="en-US" sz="40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40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40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教学难点  感知作者情怀，辩证思辨。</a:t>
            </a:r>
            <a:endParaRPr kumimoji="0" lang="zh-CN" altLang="en-US" sz="4000" b="1" i="0" u="none" strike="noStrike" cap="none" normalizeH="0" baseline="0" smtClean="0">
              <a:ln>
                <a:noFill/>
              </a:ln>
              <a:solidFill>
                <a:srgbClr val="FF0000"/>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40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40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教学课时  </a:t>
            </a:r>
            <a:r>
              <a:rPr kumimoji="0" lang="en-US" altLang="zh-CN" sz="40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1</a:t>
            </a:r>
            <a:r>
              <a:rPr kumimoji="0" lang="zh-CN" altLang="en-US" sz="40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课时。</a:t>
            </a:r>
            <a:endParaRPr kumimoji="0" lang="zh-CN" altLang="en-US" sz="4000" b="1" i="0" u="none" strike="noStrike" cap="none" normalizeH="0" baseline="0" smtClean="0">
              <a:ln>
                <a:noFill/>
              </a:ln>
              <a:solidFill>
                <a:srgbClr val="FF0000"/>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458" name="Picture 2" descr="https://timgsa.baidu.com/timg?image&amp;quality=80&amp;size=b9999_10000&amp;sec=1594809850091&amp;di=4f429ae3a0ed99905b31b057eb92a873&amp;imgtype=0&amp;src=http%3A%2F%2Fcdn.52ppt.com%2Fd%2Ffile%2Fbeijing%2F201408%2F2014081513042604.jpg"/>
          <p:cNvPicPr>
            <a:picLocks noChangeAspect="1" noChangeArrowheads="1"/>
          </p:cNvPicPr>
          <p:nvPr/>
        </p:nvPicPr>
        <p:blipFill>
          <a:blip r:embed="rId2"/>
          <a:stretch>
            <a:fillRect/>
          </a:stretch>
        </p:blipFill>
        <p:spPr bwMode="auto">
          <a:xfrm>
            <a:off x="5834086" y="4994991"/>
            <a:ext cx="3309914" cy="1863009"/>
          </a:xfrm>
          <a:prstGeom prst="rect">
            <a:avLst/>
          </a:prstGeom>
          <a:noFill/>
        </p:spPr>
      </p:pic>
      <p:sp>
        <p:nvSpPr>
          <p:cNvPr id="3" name="矩形 2"/>
          <p:cNvSpPr/>
          <p:nvPr/>
        </p:nvSpPr>
        <p:spPr>
          <a:xfrm>
            <a:off x="642910" y="1000108"/>
            <a:ext cx="1883850" cy="110799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lstStyle>
          <a:p>
            <a:pPr algn="ctr"/>
            <a:r>
              <a:rPr lang="zh-CN" altLang="en-US" sz="6600" b="1" cap="none" spc="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作业</a:t>
            </a:r>
            <a:endParaRPr lang="zh-CN" altLang="en-US" sz="6600" b="1" cap="none" spc="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矩形 3"/>
          <p:cNvSpPr/>
          <p:nvPr/>
        </p:nvSpPr>
        <p:spPr>
          <a:xfrm>
            <a:off x="653298" y="2967335"/>
            <a:ext cx="3890809"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lstStyle>
          <a:p>
            <a:pPr algn="ctr"/>
            <a:r>
              <a:rPr lang="zh-CN" altLang="en-US" sz="3600" b="1" cap="none" spc="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将本诗歌熟读成诵</a:t>
            </a:r>
            <a:endParaRPr lang="zh-CN" altLang="en-US" sz="3600" b="1" cap="none" spc="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https://timgsa.baidu.com/timg?image&amp;quality=80&amp;size=b9999_10000&amp;sec=1594809595285&amp;di=8bbc2622473721d421fbff8d2787019f&amp;imgtype=0&amp;src=http%3A%2F%2Fimg.redocn.com%2Fsheying%2F20160525%2Fguilindeshanfeng_6369327.jpg"/>
          <p:cNvPicPr>
            <a:picLocks noChangeAspect="1" noChangeArrowheads="1"/>
          </p:cNvPicPr>
          <p:nvPr/>
        </p:nvPicPr>
        <p:blipFill>
          <a:blip r:embed="rId2"/>
          <a:stretch>
            <a:fillRect/>
          </a:stretch>
        </p:blipFill>
        <p:spPr bwMode="auto">
          <a:xfrm>
            <a:off x="0" y="1"/>
            <a:ext cx="9144000" cy="6858000"/>
          </a:xfrm>
          <a:prstGeom prst="rect">
            <a:avLst/>
          </a:prstGeom>
          <a:noFill/>
        </p:spPr>
      </p:pic>
      <p:sp>
        <p:nvSpPr>
          <p:cNvPr id="3" name="矩形 2"/>
          <p:cNvSpPr/>
          <p:nvPr/>
        </p:nvSpPr>
        <p:spPr>
          <a:xfrm>
            <a:off x="3500430" y="1571612"/>
            <a:ext cx="2451313" cy="14465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lstStyle>
          <a:p>
            <a:pPr algn="ctr"/>
            <a:r>
              <a:rPr lang="zh-CN" altLang="en-US" sz="8800" b="1" cap="none" spc="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谢谢</a:t>
            </a:r>
            <a:endParaRPr lang="zh-CN" altLang="en-US" sz="8800" b="1" cap="none" spc="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2051" name="New picture" hidden="1"/>
          <p:cNvPicPr/>
          <p:nvPr/>
        </p:nvPicPr>
        <p:blipFill>
          <a:blip r:embed="rId3"/>
          <a:stretch>
            <a:fillRect/>
          </a:stretch>
        </p:blipFill>
        <p:spPr>
          <a:xfrm>
            <a:off x="10566400" y="11341100"/>
            <a:ext cx="292100" cy="3683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38913" name="Rectangle 1"/>
          <p:cNvSpPr>
            <a:spLocks noChangeArrowheads="1"/>
          </p:cNvSpPr>
          <p:nvPr/>
        </p:nvSpPr>
        <p:spPr bwMode="auto">
          <a:xfrm>
            <a:off x="285720" y="214290"/>
            <a:ext cx="8643998" cy="624786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def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4800" b="0" i="0" u="none" strike="noStrike" cap="none" normalizeH="0" baseline="0" smtClean="0">
                <a:ln>
                  <a:noFill/>
                </a:ln>
                <a:solidFill>
                  <a:srgbClr val="FF3399"/>
                </a:solidFill>
                <a:effectLst/>
                <a:latin typeface="Calibri" pitchFamily="34" charset="0"/>
                <a:ea typeface="宋体" pitchFamily="2" charset="-122"/>
                <a:cs typeface="Times New Roman" pitchFamily="18" charset="0"/>
              </a:rPr>
              <a:t>1.</a:t>
            </a:r>
            <a:r>
              <a:rPr kumimoji="0" lang="zh-CN" altLang="en-US" sz="4800" b="0" i="0" u="none" strike="noStrike" cap="none" normalizeH="0" baseline="0" smtClean="0">
                <a:ln>
                  <a:noFill/>
                </a:ln>
                <a:solidFill>
                  <a:srgbClr val="FF3399"/>
                </a:solidFill>
                <a:effectLst/>
                <a:latin typeface="Calibri" pitchFamily="34" charset="0"/>
                <a:ea typeface="宋体" pitchFamily="2" charset="-122"/>
                <a:cs typeface="Times New Roman" pitchFamily="18" charset="0"/>
              </a:rPr>
              <a:t>激情导入 ：</a:t>
            </a:r>
            <a:endParaRPr kumimoji="0" lang="zh-CN" altLang="en-US" sz="4800" b="0" i="0" u="none" strike="noStrike" cap="none" normalizeH="0" baseline="0" smtClean="0">
              <a:ln>
                <a:noFill/>
              </a:ln>
              <a:solidFill>
                <a:srgbClr val="FF3399"/>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2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每个日落的黄昏，每个月圆的夜晚，每阵歌楼的雨点，每阵西风里断雁的叫声，都会牵动诗人的的情感神经，都会勾起诗人的无限感慨，诗人们都会把难以排遣的各种情感诉诸笔端，于是我们便能欣赏到那一首首或凄婉或深沉或怅惘的诗歌，感受着诗人那绵绵的思念，那柔美的哀伤，那无尽的感慨。今天我们来学习将深刻体验到的生命理念、立场、情感，倾注、融贯到精心选择的生命意象中，雕铸成一幅幅真实而顽强的生命图画的一首短诗</a:t>
            </a:r>
            <a:r>
              <a:rPr kumimoji="0" lang="en-US" altLang="zh-CN" sz="32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32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峨日朵雪峰之侧</a:t>
            </a:r>
            <a:r>
              <a:rPr kumimoji="0" lang="en-US" altLang="zh-CN" sz="32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32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endParaRPr kumimoji="0" lang="zh-CN" altLang="en-US" sz="32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37889" name="Rectangle 1"/>
          <p:cNvSpPr>
            <a:spLocks noChangeArrowheads="1"/>
          </p:cNvSpPr>
          <p:nvPr/>
        </p:nvSpPr>
        <p:spPr bwMode="auto">
          <a:xfrm>
            <a:off x="214282" y="142852"/>
            <a:ext cx="8858312" cy="569386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def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2.</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作者简介</a:t>
            </a:r>
            <a:endPar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王昌耀（</a:t>
            </a:r>
            <a:r>
              <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1936</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2000</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），笔名昌耀，湖南桃源人。</a:t>
            </a:r>
            <a:r>
              <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1950</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年参军，</a:t>
            </a:r>
            <a:r>
              <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1951</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年春赴朝鲜作战，其间曾两度回国参加文化培训。</a:t>
            </a:r>
            <a:r>
              <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1953</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年“停战协定”签字前十余日，身负重伤，从此永远离开了部队。</a:t>
            </a:r>
            <a:r>
              <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1955</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年赴青海参加大西北开发。</a:t>
            </a:r>
            <a:r>
              <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1957</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年因一首短诗被定为右派，遭受了二十余年的坎坷与磨难。</a:t>
            </a:r>
            <a:r>
              <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1979</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年重返文坛，任青海省作协副主席、荣誉主席，专业作家。</a:t>
            </a:r>
            <a:r>
              <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1985</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年加入中国作家协会。著有</a:t>
            </a:r>
            <a:r>
              <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昌耀抒情诗集</a:t>
            </a:r>
            <a:r>
              <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一个挑战的旅行者步行在上帝的沙盘</a:t>
            </a:r>
            <a:r>
              <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昌耀的诗</a:t>
            </a:r>
            <a:r>
              <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等。他被人誉为“他那一辈人中唯一可以被称作诗人的人”“最信赖的诗人”“中国当代最杰出的诗人之一”“当代诗歌史上的一个传奇”。</a:t>
            </a:r>
            <a:endPar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866" name="Picture 2" descr="https://ss1.bdstatic.com/70cFvXSh_Q1YnxGkpoWK1HF6hhy/it/u=2444331613,127529250&amp;fm=26&amp;gp=0.jpg"/>
          <p:cNvPicPr>
            <a:picLocks noChangeAspect="1" noChangeArrowheads="1"/>
          </p:cNvPicPr>
          <p:nvPr/>
        </p:nvPicPr>
        <p:blipFill>
          <a:blip r:embed="rId2"/>
          <a:stretch>
            <a:fillRect/>
          </a:stretch>
        </p:blipFill>
        <p:spPr bwMode="auto">
          <a:xfrm>
            <a:off x="44450" y="0"/>
            <a:ext cx="9099550" cy="6858000"/>
          </a:xfrm>
          <a:prstGeom prst="rect">
            <a:avLst/>
          </a:prstGeom>
          <a:noFill/>
        </p:spPr>
      </p:pic>
      <p:sp>
        <p:nvSpPr>
          <p:cNvPr id="3" name="矩形 2"/>
          <p:cNvSpPr/>
          <p:nvPr/>
        </p:nvSpPr>
        <p:spPr>
          <a:xfrm>
            <a:off x="1928794" y="1428736"/>
            <a:ext cx="6215106" cy="3539430"/>
          </a:xfrm>
          <a:prstGeom prst="rect">
            <a:avLst/>
          </a:prstGeom>
        </p:spPr>
        <p:txBody>
          <a:bodyPr wrap="square">
            <a:spAutoFit/>
          </a:bodyPr>
          <a:lstStyle>
            <a:defPPr/>
          </a:lstStyle>
          <a:p>
            <a:pPr/>
            <a:r>
              <a:rPr lang="zh-CN" altLang="en-US" sz="2800" b="1" smtClean="0">
                <a:solidFill>
                  <a:srgbClr val="FF0000"/>
                </a:solidFill>
                <a:effectLst>
                  <a:outerShdw blurRad="38100" dist="38100" dir="2700000" algn="tl">
                    <a:srgbClr val="000000">
                      <a:alpha val="43137"/>
                    </a:srgbClr>
                  </a:outerShdw>
                </a:effectLst>
              </a:rPr>
              <a:t>昌耀的诗，以张扬精神困境中的生命意识见长，融感悟和激情于一体；意象凝重、壮美。饱经沧桑的情怀、辽阔旷远的人文背景、强烈的生命意识，构成作者宏大的诗歌整体。诗人后期的诗作趋向反思静悟，语言略趋平和，很多诗作以不分行来表达，有很强的知性张力，形成宏大的诗歌个性。 </a:t>
            </a:r>
            <a:endParaRPr lang="zh-CN" altLang="en-US" sz="2800" b="1">
              <a:solidFill>
                <a:srgbClr val="FF0000"/>
              </a:solidFill>
              <a:effectLst>
                <a:outerShdw blurRad="38100" dist="38100" dir="2700000" algn="tl">
                  <a:srgbClr val="000000">
                    <a:alpha val="43137"/>
                  </a:srgbClr>
                </a:outerShdw>
              </a:effectLst>
            </a:endParaRPr>
          </a:p>
        </p:txBody>
      </p:sp>
      <p:pic>
        <p:nvPicPr>
          <p:cNvPr id="4" name="Picture 2" descr="https://ss1.bdstatic.com/70cFvXSh_Q1YnxGkpoWK1HF6hhy/it/u=2444331613,127529250&amp;fm=26&amp;gp=0.jpg"/>
          <p:cNvPicPr>
            <a:picLocks noChangeAspect="1" noChangeArrowheads="1"/>
          </p:cNvPicPr>
          <p:nvPr/>
        </p:nvPicPr>
        <p:blipFill>
          <a:blip r:embed="rId2"/>
          <a:stretch>
            <a:fillRect/>
          </a:stretch>
        </p:blipFill>
        <p:spPr bwMode="auto">
          <a:xfrm>
            <a:off x="44450" y="0"/>
            <a:ext cx="9099550" cy="6643710"/>
          </a:xfrm>
          <a:prstGeom prst="rect">
            <a:avLst/>
          </a:prstGeom>
          <a:noFill/>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36865" name="Rectangle 1"/>
          <p:cNvSpPr>
            <a:spLocks noChangeArrowheads="1"/>
          </p:cNvSpPr>
          <p:nvPr/>
        </p:nvSpPr>
        <p:spPr bwMode="auto">
          <a:xfrm>
            <a:off x="285720" y="0"/>
            <a:ext cx="7572428" cy="1569660"/>
          </a:xfrm>
          <a:prstGeom prst="rect">
            <a:avLst/>
          </a:prstGeom>
          <a:solidFill>
            <a:srgbClr val="FFFF00"/>
          </a:solidFill>
          <a:ln w="9525">
            <a:noFill/>
            <a:miter lim="800000"/>
          </a:ln>
          <a:effectLst/>
        </p:spPr>
        <p:txBody>
          <a:bodyPr vert="horz" wrap="square" lIns="91440" tIns="45720" rIns="91440" bIns="45720" numCol="1" anchor="ctr" anchorCtr="0" compatLnSpc="1">
            <a:prstTxWarp prst="textNoShape">
              <a:avLst/>
            </a:prstTxWarp>
            <a:spAutoFit/>
          </a:bodyPr>
          <a:lstStyle>
            <a:defPPr/>
          </a:lstStyle>
          <a:p>
            <a:pPr marL="0" marR="0" lvl="0" indent="200025" algn="l" defTabSz="914400" rtl="0" eaLnBrk="1" fontAlgn="base" latinLnBrk="0" hangingPunct="1">
              <a:lnSpc>
                <a:spcPct val="100000"/>
              </a:lnSpc>
              <a:spcBef>
                <a:spcPct val="0"/>
              </a:spcBef>
              <a:spcAft>
                <a:spcPct val="0"/>
              </a:spcAft>
              <a:buClrTx/>
              <a:buSzTx/>
              <a:buFontTx/>
              <a:buNone/>
            </a:pPr>
            <a:endParaRPr kumimoji="0" lang="en-US" altLang="zh-CN" sz="2800" b="0" i="0" u="none" strike="noStrike" cap="none" normalizeH="0" baseline="0" smtClean="0">
              <a:ln>
                <a:noFill/>
              </a:ln>
              <a:solidFill>
                <a:srgbClr val="1E1E1E"/>
              </a:solidFill>
              <a:effectLst/>
              <a:latin typeface="Calibri" pitchFamily="34" charset="0"/>
              <a:ea typeface="宋体" panose="02010600030101010101" pitchFamily="2" charset="-122"/>
              <a:cs typeface="Times New Roman" panose="02020603050405020304" pitchFamily="18" charset="0"/>
            </a:endParaRPr>
          </a:p>
          <a:p>
            <a:pPr marL="0" marR="0" lvl="0" indent="200025" algn="l" defTabSz="914400" rtl="0" eaLnBrk="1" fontAlgn="base" latinLnBrk="0" hangingPunct="1">
              <a:lnSpc>
                <a:spcPct val="100000"/>
              </a:lnSpc>
              <a:spcBef>
                <a:spcPct val="0"/>
              </a:spcBef>
              <a:spcAft>
                <a:spcPct val="0"/>
              </a:spcAft>
              <a:buClrTx/>
              <a:buSzTx/>
              <a:buFontTx/>
              <a:buNone/>
            </a:pPr>
            <a:r>
              <a:rPr kumimoji="0" lang="en-US" altLang="zh-CN" sz="4000" b="0" i="0" u="none" strike="noStrike" cap="none" normalizeH="0" baseline="0" smtClean="0">
                <a:ln>
                  <a:noFill/>
                </a:ln>
                <a:solidFill>
                  <a:srgbClr val="1E1E1E"/>
                </a:solidFill>
                <a:effectLst/>
                <a:latin typeface="Calibri" pitchFamily="34" charset="0"/>
                <a:ea typeface="宋体" pitchFamily="2" charset="-122"/>
                <a:cs typeface="Times New Roman" pitchFamily="18" charset="0"/>
              </a:rPr>
              <a:t>3.</a:t>
            </a:r>
            <a:r>
              <a:rPr kumimoji="0" lang="zh-CN" altLang="en-US" sz="4000" b="0" i="0" u="none" strike="noStrike" cap="none" normalizeH="0" baseline="0" smtClean="0">
                <a:ln>
                  <a:noFill/>
                </a:ln>
                <a:solidFill>
                  <a:srgbClr val="1E1E1E"/>
                </a:solidFill>
                <a:effectLst/>
                <a:latin typeface="Calibri" pitchFamily="34" charset="0"/>
                <a:ea typeface="宋体" pitchFamily="2" charset="-122"/>
                <a:cs typeface="Times New Roman" pitchFamily="18" charset="0"/>
              </a:rPr>
              <a:t>写作背景</a:t>
            </a:r>
            <a:endParaRPr kumimoji="0" lang="zh-CN" altLang="en-US" sz="4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200025" algn="l" defTabSz="914400" rtl="0" eaLnBrk="0" fontAlgn="base" latinLnBrk="0" hangingPunct="0">
              <a:lnSpc>
                <a:spcPct val="100000"/>
              </a:lnSpc>
              <a:spcBef>
                <a:spcPct val="0"/>
              </a:spcBef>
              <a:spcAft>
                <a:spcPct val="0"/>
              </a:spcAft>
              <a:buClrTx/>
              <a:buSzTx/>
              <a:buFontTx/>
              <a:buNone/>
            </a:pPr>
            <a:r>
              <a:rPr kumimoji="0" lang="en-US" altLang="zh-CN" sz="2800" b="0" i="0" u="none" strike="noStrike" cap="none" normalizeH="0" baseline="0" smtClean="0">
                <a:ln>
                  <a:noFill/>
                </a:ln>
                <a:solidFill>
                  <a:srgbClr val="1E1E1E"/>
                </a:solidFill>
                <a:effectLst/>
                <a:latin typeface="Calibri" pitchFamily="34" charset="0"/>
                <a:ea typeface="宋体" pitchFamily="2" charset="-122"/>
                <a:cs typeface="Times New Roman" pitchFamily="18" charset="0"/>
              </a:rPr>
              <a:t>       </a:t>
            </a: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矩形 3"/>
          <p:cNvSpPr/>
          <p:nvPr/>
        </p:nvSpPr>
        <p:spPr>
          <a:xfrm>
            <a:off x="1142976" y="2274838"/>
            <a:ext cx="7572428" cy="3539430"/>
          </a:xfrm>
          <a:prstGeom prst="rect">
            <a:avLst/>
          </a:prstGeom>
        </p:spPr>
        <p:txBody>
          <a:bodyPr wrap="square">
            <a:spAutoFit/>
          </a:bodyPr>
          <a:lstStyle>
            <a:defPPr/>
          </a:lstStyle>
          <a:p>
            <a:pPr/>
            <a:r>
              <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1957</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年，中共中央发出指示，在全国范围内开展了一场波及社会各阶层的群众性反右派斗争。这一运动后来被严重扩大化，一大批响应党的号召仗义执言的知识分子和民主党派人士被错误的确定为“右派分子”，遭到不同程度的迫害。这首诗写于</a:t>
            </a:r>
            <a:r>
              <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1962</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年</a:t>
            </a:r>
            <a:r>
              <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8</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月，作者因被打成右派，正在距峨堡乡不远的青海省八宝农场接受劳动改造。</a:t>
            </a:r>
            <a:endParaRPr lang="zh-CN" altLang="en-US" sz="2800" b="1">
              <a:solidFill>
                <a:srgbClr val="FF0000"/>
              </a:solidFill>
              <a:effectLst>
                <a:outerShdw blurRad="38100" dist="38100" dir="2700000" algn="tl">
                  <a:srgbClr val="000000">
                    <a:alpha val="43137"/>
                  </a:srgbClr>
                </a:outerShdw>
              </a:effectLst>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35841" name="Rectangle 1"/>
          <p:cNvSpPr>
            <a:spLocks noChangeArrowheads="1"/>
          </p:cNvSpPr>
          <p:nvPr/>
        </p:nvSpPr>
        <p:spPr bwMode="auto">
          <a:xfrm>
            <a:off x="285720" y="285728"/>
            <a:ext cx="8001056" cy="403187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defPPr/>
          </a:lstStyle>
          <a:p>
            <a:pPr marL="0" marR="0" lvl="0" indent="200025" algn="l"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     </a:t>
            </a:r>
          </a:p>
          <a:p>
            <a:pPr marL="0" marR="0" lvl="0" indent="200025" algn="l" defTabSz="914400" rtl="0" eaLnBrk="1" fontAlgn="base" latinLnBrk="0" hangingPunct="1">
              <a:lnSpc>
                <a:spcPct val="100000"/>
              </a:lnSpc>
              <a:spcBef>
                <a:spcPct val="0"/>
              </a:spcBef>
              <a:spcAft>
                <a:spcPct val="0"/>
              </a:spcAft>
              <a:buClrTx/>
              <a:buSzTx/>
              <a:buFontTx/>
              <a:buNone/>
            </a:pPr>
            <a:endParaRPr lang="en-US" altLang="zh-CN" sz="3200" b="1">
              <a:solidFill>
                <a:srgbClr val="FF0000"/>
              </a:solidFill>
              <a:effectLst>
                <a:outerShdw blurRad="38100" dist="38100" dir="2700000" algn="tl">
                  <a:srgbClr val="000000">
                    <a:alpha val="43137"/>
                  </a:srgbClr>
                </a:outerShdw>
              </a:effectLst>
              <a:latin typeface="Calibri" pitchFamily="34" charset="0"/>
              <a:ea typeface="宋体" panose="02010600030101010101" pitchFamily="2" charset="-122"/>
              <a:cs typeface="Times New Roman" panose="02020603050405020304" pitchFamily="18" charset="0"/>
            </a:endParaRPr>
          </a:p>
          <a:p>
            <a:pPr marL="0" marR="0" lvl="0" indent="200025" algn="l"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        </a:t>
            </a:r>
            <a:r>
              <a:rPr kumimoji="0" lang="zh-CN" altLang="zh-CN" sz="32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32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峨日朵”是现在的海北藏族自治州祁连县的峨堡镇的老百姓对“峨堡”一词的口语发音，“峨日朵雪峰”便是峨堡乡境内的祁连山脉中一座或者几座小雪峰。它们原本没有自己独立的名字，诗人拿来作为诗中一个如画的诗作之远景而已。</a:t>
            </a:r>
            <a:endParaRPr kumimoji="0" lang="zh-CN" sz="32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s://timgsa.baidu.com/timg?image&amp;quality=80&amp;size=b9999_10000&amp;sec=1594809850088&amp;di=65dcc34f865c8e940d78ac55883ce368&amp;imgtype=0&amp;src=http%3A%2F%2Fwww.xxjxsj.cn%2Farticle%2FUploadPic%2F2010-3%2F20103219584648351.jpg"/>
          <p:cNvPicPr>
            <a:picLocks noChangeAspect="1" noChangeArrowheads="1"/>
          </p:cNvPicPr>
          <p:nvPr/>
        </p:nvPicPr>
        <p:blipFill>
          <a:blip r:embed="rId2"/>
          <a:stretch>
            <a:fillRect/>
          </a:stretch>
        </p:blipFill>
        <p:spPr bwMode="auto">
          <a:xfrm>
            <a:off x="0" y="0"/>
            <a:ext cx="9144000" cy="6786586"/>
          </a:xfrm>
          <a:prstGeom prst="rect">
            <a:avLst/>
          </a:prstGeom>
          <a:noFill/>
        </p:spPr>
      </p:pic>
      <p:sp>
        <p:nvSpPr>
          <p:cNvPr id="34817" name="Rectangle 1"/>
          <p:cNvSpPr>
            <a:spLocks noChangeArrowheads="1"/>
          </p:cNvSpPr>
          <p:nvPr/>
        </p:nvSpPr>
        <p:spPr bwMode="auto">
          <a:xfrm>
            <a:off x="428596" y="214290"/>
            <a:ext cx="8715404" cy="452431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二、读文：（一）泛读会意</a:t>
            </a:r>
            <a:endParaRPr kumimoji="0" lang="zh-CN" sz="36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6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1.</a:t>
            </a:r>
            <a:r>
              <a:rPr kumimoji="0" lang="zh-CN" altLang="en-US" sz="36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教师范读诗歌。</a:t>
            </a:r>
            <a:endParaRPr kumimoji="0" lang="zh-CN" altLang="en-US" sz="36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3600" b="0" i="0" u="none" strike="noStrike" cap="none" normalizeH="0" baseline="0" smtClean="0">
              <a:ln>
                <a:noFill/>
              </a:ln>
              <a:solidFill>
                <a:srgbClr val="1E1E1E"/>
              </a:solidFill>
              <a:effectLst/>
              <a:latin typeface="Calibri" pitchFamily="34"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600" b="1" i="0" u="none" strike="noStrike" cap="none" normalizeH="0" baseline="0" smtClean="0">
                <a:ln>
                  <a:noFill/>
                </a:ln>
                <a:solidFill>
                  <a:srgbClr val="FF0000"/>
                </a:solidFill>
                <a:effectLst/>
                <a:latin typeface="Calibri" pitchFamily="34" charset="0"/>
                <a:ea typeface="宋体" pitchFamily="2" charset="-122"/>
                <a:cs typeface="Times New Roman" pitchFamily="18" charset="0"/>
              </a:rPr>
              <a:t>字词点拨：</a:t>
            </a:r>
            <a:endParaRPr kumimoji="0" lang="en-US" altLang="zh-CN" sz="3600" b="1" i="0" u="none" strike="noStrike" cap="none" normalizeH="0" baseline="0" smtClean="0">
              <a:ln>
                <a:noFill/>
              </a:ln>
              <a:solidFill>
                <a:srgbClr val="FF0000"/>
              </a:solidFill>
              <a:effectLst/>
              <a:latin typeface="Calibri" pitchFamily="34"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600" b="1" i="0" u="none" strike="noStrike" cap="none" normalizeH="0" baseline="0" smtClean="0">
                <a:ln>
                  <a:noFill/>
                </a:ln>
                <a:solidFill>
                  <a:srgbClr val="FF0000"/>
                </a:solidFill>
                <a:effectLst/>
                <a:latin typeface="Calibri" pitchFamily="34" charset="0"/>
                <a:ea typeface="宋体" pitchFamily="2" charset="-122"/>
                <a:cs typeface="Times New Roman" pitchFamily="18" charset="0"/>
              </a:rPr>
              <a:t>嚣：</a:t>
            </a:r>
            <a:r>
              <a:rPr kumimoji="0" lang="en-US" altLang="zh-CN" sz="3600" b="1" i="0" u="none" strike="noStrike" cap="none" normalizeH="0" baseline="0" err="1" smtClean="0">
                <a:ln>
                  <a:noFill/>
                </a:ln>
                <a:solidFill>
                  <a:srgbClr val="FF0000"/>
                </a:solidFill>
                <a:effectLst/>
                <a:latin typeface="Calibri" pitchFamily="34" charset="0"/>
                <a:ea typeface="宋体" pitchFamily="2" charset="-122"/>
                <a:cs typeface="Times New Roman" pitchFamily="18" charset="0"/>
              </a:rPr>
              <a:t>xiāo</a:t>
            </a:r>
            <a:r>
              <a:rPr kumimoji="0" lang="zh-CN" altLang="en-US" sz="3600" b="1" i="0" u="none" strike="noStrike" cap="none" normalizeH="0" baseline="0" smtClean="0">
                <a:ln>
                  <a:noFill/>
                </a:ln>
                <a:solidFill>
                  <a:srgbClr val="FF0000"/>
                </a:solidFill>
                <a:effectLst/>
                <a:latin typeface="Calibri" pitchFamily="34" charset="0"/>
                <a:ea typeface="宋体" pitchFamily="2" charset="-122"/>
                <a:cs typeface="Times New Roman" pitchFamily="18" charset="0"/>
              </a:rPr>
              <a:t>，喧哗。 </a:t>
            </a:r>
            <a:endParaRPr kumimoji="0" lang="en-US" altLang="zh-CN" sz="3600" b="1" i="0" u="none" strike="noStrike" cap="none" normalizeH="0" baseline="0" smtClean="0">
              <a:ln>
                <a:noFill/>
              </a:ln>
              <a:solidFill>
                <a:srgbClr val="FF0000"/>
              </a:solidFill>
              <a:effectLst/>
              <a:latin typeface="Calibri" pitchFamily="34"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600" b="1" i="0" u="none" strike="noStrike" cap="none" normalizeH="0" baseline="0" smtClean="0">
                <a:ln>
                  <a:noFill/>
                </a:ln>
                <a:solidFill>
                  <a:srgbClr val="FF0000"/>
                </a:solidFill>
                <a:effectLst/>
                <a:latin typeface="Calibri" pitchFamily="34" charset="0"/>
                <a:ea typeface="宋体" pitchFamily="2" charset="-122"/>
                <a:cs typeface="Times New Roman" pitchFamily="18" charset="0"/>
              </a:rPr>
              <a:t>揳：</a:t>
            </a:r>
            <a:r>
              <a:rPr kumimoji="0" lang="en-US" altLang="zh-CN" sz="3600" b="1" i="0" u="none" strike="noStrike" cap="none" normalizeH="0" baseline="0" err="1" smtClean="0">
                <a:ln>
                  <a:noFill/>
                </a:ln>
                <a:solidFill>
                  <a:srgbClr val="FF0000"/>
                </a:solidFill>
                <a:effectLst/>
                <a:latin typeface="Calibri" pitchFamily="34" charset="0"/>
                <a:ea typeface="宋体" pitchFamily="2" charset="-122"/>
                <a:cs typeface="Times New Roman" pitchFamily="18" charset="0"/>
              </a:rPr>
              <a:t>xiē</a:t>
            </a:r>
            <a:r>
              <a:rPr kumimoji="0" lang="zh-CN" altLang="en-US" sz="3600" b="1" i="0" u="none" strike="noStrike" cap="none" normalizeH="0" baseline="0" smtClean="0">
                <a:ln>
                  <a:noFill/>
                </a:ln>
                <a:solidFill>
                  <a:srgbClr val="FF0000"/>
                </a:solidFill>
                <a:effectLst/>
                <a:latin typeface="Calibri" pitchFamily="34" charset="0"/>
                <a:ea typeface="宋体" pitchFamily="2" charset="-122"/>
                <a:cs typeface="Times New Roman" pitchFamily="18" charset="0"/>
              </a:rPr>
              <a:t>，捶打。</a:t>
            </a:r>
            <a:endParaRPr kumimoji="0" lang="en-US" altLang="zh-CN" sz="3600" b="1" i="0" u="none" strike="noStrike" cap="none" normalizeH="0" baseline="0" smtClean="0">
              <a:ln>
                <a:noFill/>
              </a:ln>
              <a:solidFill>
                <a:srgbClr val="FF0000"/>
              </a:solidFill>
              <a:effectLst/>
              <a:latin typeface="Calibri" pitchFamily="34"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600" b="1" i="0" u="none" strike="noStrike" cap="none" normalizeH="0" baseline="0" smtClean="0">
                <a:ln>
                  <a:noFill/>
                </a:ln>
                <a:solidFill>
                  <a:srgbClr val="FF0000"/>
                </a:solidFill>
                <a:effectLst/>
                <a:latin typeface="Calibri" pitchFamily="34" charset="0"/>
                <a:ea typeface="宋体" pitchFamily="2" charset="-122"/>
                <a:cs typeface="Times New Roman" pitchFamily="18" charset="0"/>
              </a:rPr>
              <a:t>罅隙：</a:t>
            </a:r>
            <a:r>
              <a:rPr kumimoji="0" lang="en-US" altLang="zh-CN" sz="3600" b="1" i="0" u="none" strike="noStrike" cap="none" normalizeH="0" baseline="0" err="1" smtClean="0">
                <a:ln>
                  <a:noFill/>
                </a:ln>
                <a:solidFill>
                  <a:srgbClr val="FF0000"/>
                </a:solidFill>
                <a:effectLst/>
                <a:latin typeface="Calibri" pitchFamily="34" charset="0"/>
                <a:ea typeface="宋体" pitchFamily="2" charset="-122"/>
                <a:cs typeface="Times New Roman" pitchFamily="18" charset="0"/>
              </a:rPr>
              <a:t>xiàxì</a:t>
            </a:r>
            <a:r>
              <a:rPr kumimoji="0" lang="zh-CN" altLang="en-US" sz="3600" b="1" i="0" u="none" strike="noStrike" cap="none" normalizeH="0" baseline="0" smtClean="0">
                <a:ln>
                  <a:noFill/>
                </a:ln>
                <a:solidFill>
                  <a:srgbClr val="FF0000"/>
                </a:solidFill>
                <a:effectLst/>
                <a:latin typeface="Calibri" pitchFamily="34" charset="0"/>
                <a:ea typeface="宋体" pitchFamily="2" charset="-122"/>
                <a:cs typeface="Times New Roman" pitchFamily="18" charset="0"/>
              </a:rPr>
              <a:t>，裂缝</a:t>
            </a:r>
            <a:r>
              <a:rPr kumimoji="0" lang="en-US" altLang="zh-CN" sz="3600" b="1" i="0" u="none" strike="noStrike" cap="none" normalizeH="0" baseline="0" smtClean="0">
                <a:ln>
                  <a:noFill/>
                </a:ln>
                <a:solidFill>
                  <a:srgbClr val="FF0000"/>
                </a:solidFill>
                <a:effectLst/>
                <a:latin typeface="Calibri" pitchFamily="34" charset="0"/>
                <a:ea typeface="宋体" pitchFamily="2" charset="-122"/>
                <a:cs typeface="Times New Roman" pitchFamily="18" charset="0"/>
              </a:rPr>
              <a:t>;</a:t>
            </a:r>
            <a:r>
              <a:rPr kumimoji="0" lang="zh-CN" altLang="en-US" sz="3600" b="1" i="0" u="none" strike="noStrike" cap="none" normalizeH="0" baseline="0" smtClean="0">
                <a:ln>
                  <a:noFill/>
                </a:ln>
                <a:solidFill>
                  <a:srgbClr val="FF0000"/>
                </a:solidFill>
                <a:effectLst/>
                <a:latin typeface="Calibri" pitchFamily="34" charset="0"/>
                <a:ea typeface="宋体" pitchFamily="2" charset="-122"/>
                <a:cs typeface="Times New Roman" pitchFamily="18" charset="0"/>
              </a:rPr>
              <a:t>缝隙。</a:t>
            </a:r>
            <a:endParaRPr kumimoji="0" lang="en-US" altLang="zh-CN" sz="3600" b="1" i="0" u="none" strike="noStrike" cap="none" normalizeH="0" baseline="0" smtClean="0">
              <a:ln>
                <a:noFill/>
              </a:ln>
              <a:solidFill>
                <a:srgbClr val="FF0000"/>
              </a:solidFill>
              <a:effectLst/>
              <a:latin typeface="Calibri" pitchFamily="34"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600" b="1" i="0" u="none" strike="noStrike" cap="none" normalizeH="0" baseline="0" smtClean="0">
                <a:ln>
                  <a:noFill/>
                </a:ln>
                <a:solidFill>
                  <a:srgbClr val="FF0000"/>
                </a:solidFill>
                <a:effectLst/>
                <a:latin typeface="Calibri" pitchFamily="34" charset="0"/>
                <a:ea typeface="宋体" pitchFamily="2" charset="-122"/>
                <a:cs typeface="Times New Roman" pitchFamily="18" charset="0"/>
              </a:rPr>
              <a:t>但有：只有。</a:t>
            </a:r>
            <a:endParaRPr kumimoji="0" lang="zh-CN" altLang="en-US" sz="3600" b="1" i="0" u="none" strike="noStrike" cap="none" normalizeH="0" baseline="0" smtClean="0">
              <a:ln>
                <a:noFill/>
              </a:ln>
              <a:solidFill>
                <a:srgbClr val="FF0000"/>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67</Paragraphs>
  <Slides>31</Slides>
  <Notes>0</Notes>
  <TotalTime>162</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31</vt:i4>
      </vt:variant>
    </vt:vector>
  </HeadingPairs>
  <TitlesOfParts>
    <vt:vector baseType="lpstr" size="38">
      <vt:lpstr>Arial</vt:lpstr>
      <vt:lpstr>Calibri</vt:lpstr>
      <vt:lpstr>宋体</vt:lpstr>
      <vt:lpstr>Times New Roman</vt:lpstr>
      <vt:lpstr>方正姚体</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幻灯片 1</dc:title>
  <dc:creator>Windows 用户</dc:creator>
  <cp:lastModifiedBy>Windows 用户</cp:lastModifiedBy>
  <cp:revision>18</cp:revision>
  <dcterms:created xsi:type="dcterms:W3CDTF">2020-07-15T07:52:09Z</dcterms:created>
  <dcterms:modified xsi:type="dcterms:W3CDTF">2020-07-16T06:19:23Z</dcterms:modified>
</cp:coreProperties>
</file>