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96" r:id="rId4"/>
    <p:sldId id="275" r:id="rId5"/>
    <p:sldId id="278" r:id="rId6"/>
    <p:sldId id="285" r:id="rId7"/>
    <p:sldId id="288" r:id="rId8"/>
    <p:sldId id="258" r:id="rId9"/>
    <p:sldId id="269" r:id="rId10"/>
    <p:sldId id="292" r:id="rId11"/>
    <p:sldId id="271" r:id="rId12"/>
    <p:sldId id="291" r:id="rId13"/>
    <p:sldId id="310" r:id="rId14"/>
    <p:sldId id="297" r:id="rId15"/>
    <p:sldId id="260" r:id="rId16"/>
    <p:sldId id="261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5pPr>
    <a:lvl6pPr marL="2286000" algn="l" defTabSz="914400" rtl="0" eaLnBrk="1" latinLnBrk="0" hangingPunct="1"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6pPr>
    <a:lvl7pPr marL="2743200" algn="l" defTabSz="914400" rtl="0" eaLnBrk="1" latinLnBrk="0" hangingPunct="1"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7pPr>
    <a:lvl8pPr marL="3200400" algn="l" defTabSz="914400" rtl="0" eaLnBrk="1" latinLnBrk="0" hangingPunct="1"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8pPr>
    <a:lvl9pPr marL="3657600" algn="l" defTabSz="914400" rtl="0" eaLnBrk="1" latinLnBrk="0" hangingPunct="1">
      <a:defRPr sz="4000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新宋体-18030" pitchFamily="1" charset="-122"/>
        <a:ea typeface="新宋体-18030" pitchFamily="1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CC00"/>
    <a:srgbClr val="FF0000"/>
    <a:srgbClr val="00CC00"/>
    <a:srgbClr val="FF0066"/>
    <a:srgbClr val="FFFF00"/>
    <a:srgbClr val="9900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41071-E79D-4C74-A59B-90BF441400FD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DB6DAA-BD14-4029-B562-D823FB6825F0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55F7B-9BAA-4E6F-A7E6-B9580CBDB041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C255078-B3D5-48D0-AE8A-DD689D56905F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5762A-0E8B-437C-9170-4A906F905BC1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8F5C1-2EF2-4E76-9625-4BD9C5387C46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E25A8-0D4B-4537-A109-DF420415DFBE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28BB9-3541-4349-8573-97AAB2DB79A9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C8C21-0693-45A4-9217-40CD3E55899D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A28DF-DAF1-4E6C-9C7C-57B52EFC94FC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BB422-3C8A-4321-9B99-EB1842C7EAD4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95931-EA4D-47FA-805F-C5096918C189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  <a:latin typeface="+mn-lt"/>
                <a:ea typeface="+mn-ea"/>
              </a:defRPr>
            </a:lvl1pPr>
          </a:lstStyle>
          <a:p>
            <a:fld id="{0FBDACCA-7740-4685-BF29-529B2129912C}" type="slidenum">
              <a:rPr lang="zh-CN" altLang="zh-CN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22825;&#20142;&#20102;.mp3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flash_swf_14-4558.sw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62200" y="1676400"/>
            <a:ext cx="40386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7200">
                <a:solidFill>
                  <a:srgbClr val="FFFF00"/>
                </a:solidFill>
                <a:effectLst/>
                <a:latin typeface="Times New Roman" pitchFamily="18" charset="0"/>
                <a:ea typeface="华文新魏" pitchFamily="2" charset="-122"/>
              </a:rPr>
              <a:t>七颗钻石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971800" y="31242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solidFill>
                  <a:srgbClr val="FFFF00"/>
                </a:solidFill>
                <a:effectLst/>
                <a:latin typeface="Times New Roman" pitchFamily="18" charset="0"/>
                <a:ea typeface="宋体" pitchFamily="2" charset="-122"/>
              </a:rPr>
              <a:t>列夫</a:t>
            </a:r>
            <a:r>
              <a:rPr lang="en-US" sz="3200" b="1">
                <a:solidFill>
                  <a:srgbClr val="FFFF00"/>
                </a:solidFill>
                <a:effectLst/>
                <a:latin typeface="Times New Roman" pitchFamily="18" charset="0"/>
                <a:ea typeface="宋体" pitchFamily="2" charset="-122"/>
              </a:rPr>
              <a:t>·</a:t>
            </a:r>
            <a:r>
              <a:rPr lang="zh-CN" sz="3200" b="1">
                <a:solidFill>
                  <a:srgbClr val="FFFF00"/>
                </a:solidFill>
                <a:effectLst/>
                <a:latin typeface="Times New Roman" pitchFamily="18" charset="0"/>
                <a:ea typeface="宋体" pitchFamily="2" charset="-122"/>
              </a:rPr>
              <a:t>托尔斯泰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029200" y="5334000"/>
            <a:ext cx="228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>
                <a:solidFill>
                  <a:srgbClr val="FFFF66"/>
                </a:solidFill>
                <a:effectLst/>
                <a:latin typeface="方正舒体" pitchFamily="2" charset="-122"/>
                <a:ea typeface="方正舒体" pitchFamily="2" charset="-122"/>
              </a:rPr>
              <a:t>   </a:t>
            </a:r>
            <a:r>
              <a:rPr lang="zh-CN" altLang="zh-CN" sz="3600" b="1">
                <a:solidFill>
                  <a:srgbClr val="FFFF00"/>
                </a:solidFill>
                <a:effectLst/>
                <a:latin typeface="方正舒体" pitchFamily="2" charset="-122"/>
                <a:ea typeface="方正舒体" pitchFamily="2" charset="-122"/>
              </a:rPr>
              <a:t>    </a:t>
            </a:r>
          </a:p>
        </p:txBody>
      </p:sp>
      <p:pic>
        <p:nvPicPr>
          <p:cNvPr id="3077" name="Picture 5" descr="白雪公主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0663"/>
            <a:ext cx="9448800" cy="730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WordArt 6" descr="窄竖线"/>
          <p:cNvSpPr>
            <a:spLocks noChangeArrowheads="1" noChangeShapeType="1"/>
          </p:cNvSpPr>
          <p:nvPr/>
        </p:nvSpPr>
        <p:spPr bwMode="auto">
          <a:xfrm>
            <a:off x="2209800" y="0"/>
            <a:ext cx="4495800" cy="86836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zh-CN" altLang="en-US" sz="44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/>
                  </a:outerShdw>
                </a:effectLst>
                <a:latin typeface="宋体"/>
                <a:ea typeface="宋体"/>
              </a:rPr>
              <a:t>还记得他们吗？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 bwMode="auto"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ph type="title"/>
          </p:nvPr>
        </p:nvSpPr>
        <p:spPr>
          <a:xfrm>
            <a:off x="0" y="1752600"/>
            <a:ext cx="7772400" cy="1143000"/>
          </a:xfrm>
        </p:spPr>
        <p:txBody>
          <a:bodyPr/>
          <a:lstStyle/>
          <a:p>
            <a:r>
              <a:rPr lang="zh-CN" altLang="en-US" sz="5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行楷" pitchFamily="2" charset="-122"/>
              </a:rPr>
              <a:t>大胆想象</a:t>
            </a:r>
          </a:p>
        </p:txBody>
      </p:sp>
      <p:sp>
        <p:nvSpPr>
          <p:cNvPr id="12291" name="Rectangle 3"/>
          <p:cNvSpPr>
            <a:spLocks noChangeArrowheads="1"/>
          </p:cNvSpPr>
          <p:nvPr>
            <p:ph type="body" idx="1"/>
          </p:nvPr>
        </p:nvSpPr>
        <p:spPr>
          <a:xfrm>
            <a:off x="762000" y="3124200"/>
            <a:ext cx="7772400" cy="4114800"/>
          </a:xfrm>
        </p:spPr>
        <p:txBody>
          <a:bodyPr/>
          <a:lstStyle/>
          <a:p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rPr>
              <a:t>童话中说：“小姑娘哪儿也找不到水，累得倒在草地上睡着了。”如果小姑娘这时候做了一个梦，她会做一个什么样的梦呢？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7200" y="52578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隶书" pitchFamily="49" charset="-122"/>
              </a:rPr>
              <a:t>发挥你的想象说说梦中的情景。</a:t>
            </a:r>
          </a:p>
        </p:txBody>
      </p:sp>
      <p:pic>
        <p:nvPicPr>
          <p:cNvPr id="12293" name="Picture 5" descr="ts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3838" y="0"/>
            <a:ext cx="1671638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752600" y="685800"/>
            <a:ext cx="3429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练一练</a:t>
            </a:r>
          </a:p>
        </p:txBody>
      </p:sp>
      <p:pic>
        <p:nvPicPr>
          <p:cNvPr id="12295" name="Picture 7" descr="27c1118fe4b90e1e9006300339d3ea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457200"/>
            <a:ext cx="2590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 advAuto="0"/>
      <p:bldP spid="12292" grpId="0" autoUpdateAnimBg="0"/>
      <p:bldP spid="1229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38200" y="838200"/>
            <a:ext cx="7345363" cy="581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zh-CN" altLang="zh-CN" b="1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       </a:t>
            </a:r>
            <a:r>
              <a:rPr lang="zh-CN" b="1">
                <a:solidFill>
                  <a:srgbClr val="66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动听的歌曲里动人的故事</a:t>
            </a:r>
            <a:r>
              <a:rPr lang="zh-CN"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/>
            </a:r>
            <a:br>
              <a:rPr lang="zh-CN"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</a:br>
            <a:r>
              <a:rPr lang="zh-CN"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       </a:t>
            </a:r>
            <a:r>
              <a:rPr lang="en-US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1999</a:t>
            </a:r>
            <a:r>
              <a:rPr lang="zh-CN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年</a:t>
            </a:r>
            <a:r>
              <a:rPr lang="en-US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10</a:t>
            </a:r>
            <a:r>
              <a:rPr lang="zh-CN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月</a:t>
            </a:r>
            <a:r>
              <a:rPr lang="en-US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3</a:t>
            </a:r>
            <a:r>
              <a:rPr lang="zh-CN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日，本该愉快的假日里，一个幸福的三口之家在高高的缆车上放飞他们的欢笑，欣赏着被枫叶染红的峡谷美景。就在这时，缆车突然间离开了缆索，急速地坠落。十几条生命一瞬间就要消失了。就在缆车坠地的一刹那，父母用双手奋力托起了年仅</a:t>
            </a:r>
            <a:r>
              <a:rPr lang="en-US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2</a:t>
            </a:r>
            <a:r>
              <a:rPr lang="zh-CN" sz="2400" b="1">
                <a:solidFill>
                  <a:schemeClr val="accent2"/>
                </a:solidFill>
                <a:effectLst/>
                <a:latin typeface="宋体" pitchFamily="2" charset="-122"/>
                <a:ea typeface="宋体" pitchFamily="2" charset="-122"/>
              </a:rPr>
              <a:t>岁的孩子。父母双双遇难了，而他们却用双手托起了孩子的重生。这个孩子叫潘子洁。</a:t>
            </a:r>
            <a:r>
              <a:rPr lang="zh-CN" sz="2400" b="1">
                <a:solidFill>
                  <a:schemeClr val="accent2"/>
                </a:solidFill>
                <a:effectLst/>
                <a:latin typeface="Tahoma" pitchFamily="34" charset="0"/>
                <a:ea typeface="宋体" pitchFamily="2" charset="-122"/>
              </a:rPr>
              <a:t>韩红把孩子接到家里做自己的儿子，就这样韩红当了一个未婚妈妈。每年到了孩子父母的遇难日子，韩红总带着孩子去他亲生父母的坟前祭拜他们，每次看到孩子那副伤心的样子，就感到心酸，于是发誓要把孩子抚养成人，重新给他一个温暖的家。然后，韩红写下了</a:t>
            </a:r>
            <a:r>
              <a:rPr lang="en-US" sz="2400" b="1">
                <a:solidFill>
                  <a:schemeClr val="accent2"/>
                </a:solidFill>
                <a:effectLst/>
                <a:latin typeface="Tahoma" pitchFamily="34" charset="0"/>
                <a:ea typeface="宋体" pitchFamily="2" charset="-122"/>
              </a:rPr>
              <a:t>《</a:t>
            </a:r>
            <a:r>
              <a:rPr lang="zh-CN" sz="2400" b="1">
                <a:solidFill>
                  <a:schemeClr val="accent2"/>
                </a:solidFill>
                <a:effectLst/>
                <a:latin typeface="Tahoma" pitchFamily="34" charset="0"/>
                <a:ea typeface="宋体" pitchFamily="2" charset="-122"/>
              </a:rPr>
              <a:t>天亮了</a:t>
            </a:r>
            <a:r>
              <a:rPr lang="en-US" sz="2400" b="1">
                <a:solidFill>
                  <a:schemeClr val="accent2"/>
                </a:solidFill>
                <a:effectLst/>
                <a:latin typeface="Tahoma" pitchFamily="34" charset="0"/>
                <a:ea typeface="宋体" pitchFamily="2" charset="-122"/>
              </a:rPr>
              <a:t>》</a:t>
            </a:r>
            <a:r>
              <a:rPr lang="zh-CN" sz="2400" b="1">
                <a:solidFill>
                  <a:schemeClr val="accent2"/>
                </a:solidFill>
                <a:effectLst/>
                <a:latin typeface="Tahoma" pitchFamily="34" charset="0"/>
                <a:ea typeface="宋体" pitchFamily="2" charset="-122"/>
              </a:rPr>
              <a:t>这首歌。</a:t>
            </a:r>
            <a:br>
              <a:rPr lang="zh-CN" sz="2400" b="1">
                <a:solidFill>
                  <a:schemeClr val="accent2"/>
                </a:solidFill>
                <a:effectLst/>
                <a:latin typeface="Tahoma" pitchFamily="34" charset="0"/>
                <a:ea typeface="宋体" pitchFamily="2" charset="-122"/>
              </a:rPr>
            </a:br>
            <a:endParaRPr lang="zh-CN" sz="2400" b="1">
              <a:solidFill>
                <a:schemeClr val="accent2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13315" name="WordArt 3"/>
          <p:cNvSpPr>
            <a:spLocks noChangeArrowheads="1" noChangeShapeType="1"/>
          </p:cNvSpPr>
          <p:nvPr/>
        </p:nvSpPr>
        <p:spPr bwMode="auto">
          <a:xfrm>
            <a:off x="381000" y="152400"/>
            <a:ext cx="182880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b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宋体"/>
                <a:ea typeface="宋体"/>
              </a:rPr>
              <a:t>爱心故事</a:t>
            </a:r>
          </a:p>
        </p:txBody>
      </p:sp>
      <p:pic>
        <p:nvPicPr>
          <p:cNvPr id="13316" name="Picture 4" descr="Gif0405_0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81600"/>
            <a:ext cx="12287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200509041546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WordArt 3" descr="纸袋"/>
          <p:cNvSpPr>
            <a:spLocks noChangeArrowheads="1" noChangeShapeType="1"/>
          </p:cNvSpPr>
          <p:nvPr/>
        </p:nvSpPr>
        <p:spPr bwMode="auto">
          <a:xfrm>
            <a:off x="685800" y="457200"/>
            <a:ext cx="27432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1727"/>
              </a:avLst>
            </a:prstTxWarp>
          </a:bodyPr>
          <a:lstStyle/>
          <a:p>
            <a:pPr algn="ctr"/>
            <a:r>
              <a:rPr lang="zh-CN" altLang="en-US" sz="4400" b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华文中宋"/>
              </a:rPr>
              <a:t>品一品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57225" y="2528888"/>
            <a:ext cx="71675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zh-CN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      </a:t>
            </a:r>
            <a:r>
              <a:rPr lang="zh-CN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在这个故事里，爱心体现在</a:t>
            </a:r>
          </a:p>
          <a:p>
            <a:r>
              <a:rPr lang="zh-CN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哪里？爱心创造了什么奇迹？</a:t>
            </a:r>
          </a:p>
        </p:txBody>
      </p:sp>
      <p:pic>
        <p:nvPicPr>
          <p:cNvPr id="14341" name="天亮了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885113" y="51577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4330" fill="hold"/>
                                        <p:tgtEl>
                                          <p:spTgt spid="143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1"/>
                </p:tgtEl>
              </p:cMediaNode>
            </p:audio>
          </p:childTnLst>
        </p:cTn>
      </p:par>
    </p:tnLst>
    <p:bldLst>
      <p:bldP spid="14339" grpId="0" animBg="1"/>
      <p:bldP spid="143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>
            <p:ph type="body" idx="1"/>
          </p:nvPr>
        </p:nvSpPr>
        <p:spPr>
          <a:xfrm>
            <a:off x="612775" y="1125538"/>
            <a:ext cx="7848600" cy="48244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>
                <a:latin typeface="隶书" pitchFamily="49" charset="-122"/>
                <a:ea typeface="隶书" pitchFamily="49" charset="-122"/>
              </a:rPr>
              <a:t>  </a:t>
            </a:r>
            <a:r>
              <a:rPr lang="zh-CN" altLang="en-US" sz="4400" b="1" i="1">
                <a:solidFill>
                  <a:srgbClr val="000066"/>
                </a:solidFill>
                <a:latin typeface="隶书" pitchFamily="49" charset="-122"/>
                <a:ea typeface="隶书" pitchFamily="49" charset="-122"/>
              </a:rPr>
              <a:t>关注盐城  热爱家乡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>
                <a:latin typeface="隶书" pitchFamily="49" charset="-122"/>
                <a:ea typeface="隶书" pitchFamily="49" charset="-122"/>
              </a:rPr>
              <a:t>     </a:t>
            </a:r>
            <a:r>
              <a:rPr lang="zh-CN" altLang="en-US" sz="2800" b="1">
                <a:solidFill>
                  <a:schemeClr val="accent2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这是一个真实的故事，故事里的女孩叫徐秀娟。她从小爱鹤，跟随父亲在扎龙养鹤。</a:t>
            </a:r>
            <a:r>
              <a:rPr lang="en-US" altLang="zh-CN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1986</a:t>
            </a:r>
            <a:r>
              <a:rPr lang="zh-CN" altLang="en-US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年，盐城丹顶鹤自然保护区刚成立不久，她应邀到盐城，帮助那里的工作人员进行人工孵化丹顶鹤的工作。可是，在一个风雨交加的黑夜，她为了拯救一只受伤的丹顶鹤，不幸落水身亡。那一年，她年仅</a:t>
            </a:r>
            <a:r>
              <a:rPr lang="en-US" altLang="zh-CN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24</a:t>
            </a:r>
            <a:r>
              <a:rPr lang="zh-CN" altLang="en-US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岁。</a:t>
            </a:r>
            <a:r>
              <a:rPr lang="en-US" altLang="zh-CN" b="1">
                <a:solidFill>
                  <a:schemeClr val="accent2"/>
                </a:solidFill>
                <a:latin typeface="隶书" pitchFamily="49" charset="-122"/>
                <a:ea typeface="隶书" pitchFamily="49" charset="-122"/>
                <a:hlinkClick r:id="rId2" action="ppaction://hlinkfile"/>
              </a:rPr>
              <a:t>hflash_swf_14-4558.swf</a:t>
            </a:r>
            <a:endParaRPr lang="en-US" altLang="zh-CN" b="1">
              <a:solidFill>
                <a:schemeClr val="accent2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2339975" y="6526213"/>
            <a:ext cx="914400" cy="914400"/>
          </a:xfrm>
          <a:prstGeom prst="smileyFace">
            <a:avLst>
              <a:gd name="adj" fmla="val 4653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wx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3400" y="2133600"/>
            <a:ext cx="480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sz="3200" b="1">
                <a:solidFill>
                  <a:srgbClr val="00FF00"/>
                </a:solidFill>
                <a:effectLst/>
                <a:latin typeface="Times New Roman" pitchFamily="18" charset="0"/>
                <a:ea typeface="楷体_GB2312" pitchFamily="49" charset="-122"/>
              </a:rPr>
              <a:t>说说你准备的爱心故事！</a:t>
            </a:r>
            <a:r>
              <a:rPr lang="zh-CN" sz="3200" b="1">
                <a:solidFill>
                  <a:srgbClr val="00FF00"/>
                </a:solidFill>
                <a:effectLst/>
                <a:latin typeface="宋体" pitchFamily="2" charset="-122"/>
                <a:ea typeface="宋体" pitchFamily="2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7411" name="Picture 3" descr="船上看星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46888"/>
          </a:xfrm>
          <a:noFill/>
          <a:ln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981075"/>
            <a:ext cx="91440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4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让我们用爱的箴言结束这堂课。</a:t>
            </a:r>
          </a:p>
          <a:p>
            <a:pPr>
              <a:spcBef>
                <a:spcPct val="50000"/>
              </a:spcBef>
            </a:pPr>
            <a:r>
              <a:rPr lang="zh-CN" sz="5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请以“从这里，我懂得了</a:t>
            </a:r>
            <a:r>
              <a:rPr 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……”</a:t>
            </a:r>
            <a:r>
              <a:rPr lang="zh-CN" sz="5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的句式写出你的感想。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船上看星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914400" y="1981200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600200" y="304800"/>
            <a:ext cx="64531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        </a:t>
            </a:r>
            <a:r>
              <a:rPr 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从这里</a:t>
            </a:r>
            <a:r>
              <a:rPr lang="en-US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,</a:t>
            </a:r>
            <a:r>
              <a:rPr 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我懂得了</a:t>
            </a:r>
            <a:r>
              <a:rPr lang="en-US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:</a:t>
            </a:r>
            <a:r>
              <a:rPr lang="zh-CN" sz="3600" b="1">
                <a:solidFill>
                  <a:srgbClr val="FFFFCC"/>
                </a:solidFill>
                <a:effectLst/>
                <a:latin typeface="Times New Roman" pitchFamily="18" charset="0"/>
                <a:ea typeface="宋体" pitchFamily="2" charset="-122"/>
              </a:rPr>
              <a:t>爱心是一片照射在冬日的阳光，使贫病交加的人感到人间的温暖。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600200" y="4114800"/>
            <a:ext cx="666432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         </a:t>
            </a:r>
            <a:r>
              <a:rPr 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从这里</a:t>
            </a:r>
            <a:r>
              <a:rPr lang="en-US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,</a:t>
            </a:r>
            <a:r>
              <a:rPr 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我懂得了</a:t>
            </a:r>
            <a:r>
              <a:rPr lang="en-US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:</a:t>
            </a:r>
            <a:r>
              <a:rPr lang="zh-CN" sz="3600" b="1">
                <a:solidFill>
                  <a:srgbClr val="FFFFFF"/>
                </a:solidFill>
                <a:effectLst/>
                <a:latin typeface="Times New Roman" pitchFamily="18" charset="0"/>
                <a:ea typeface="宋体" pitchFamily="2" charset="-122"/>
              </a:rPr>
              <a:t>爱心是一泓出现在沙漠的泉水，使长途跋涉的人品味到滋润甘甜。</a:t>
            </a:r>
          </a:p>
          <a:p>
            <a:pPr>
              <a:spcBef>
                <a:spcPct val="50000"/>
              </a:spcBef>
            </a:pPr>
            <a:endParaRPr lang="zh-CN" altLang="zh-CN" sz="3600" b="1">
              <a:solidFill>
                <a:srgbClr val="FFFF66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676400" y="2133600"/>
            <a:ext cx="6840538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         </a:t>
            </a:r>
            <a:r>
              <a:rPr 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从这里</a:t>
            </a:r>
            <a:r>
              <a:rPr lang="en-US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,</a:t>
            </a:r>
            <a:r>
              <a:rPr lang="zh-CN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我懂得了</a:t>
            </a:r>
            <a:r>
              <a:rPr lang="en-US" sz="2800" b="1">
                <a:solidFill>
                  <a:srgbClr val="FF9900"/>
                </a:solidFill>
                <a:effectLst/>
                <a:latin typeface="Times New Roman" pitchFamily="18" charset="0"/>
                <a:ea typeface="宋体" pitchFamily="2" charset="-122"/>
              </a:rPr>
              <a:t>:</a:t>
            </a:r>
            <a:r>
              <a:rPr lang="zh-CN" sz="3600" b="1">
                <a:solidFill>
                  <a:srgbClr val="FFFFCC"/>
                </a:solidFill>
                <a:effectLst/>
                <a:latin typeface="Times New Roman" pitchFamily="18" charset="0"/>
                <a:ea typeface="宋体" pitchFamily="2" charset="-122"/>
              </a:rPr>
              <a:t>爱心是一座连接你我的桥梁，使人们之间的距离缩短。</a:t>
            </a:r>
          </a:p>
          <a:p>
            <a:pPr>
              <a:spcBef>
                <a:spcPct val="50000"/>
              </a:spcBef>
            </a:pPr>
            <a:endParaRPr lang="zh-CN" altLang="zh-CN" sz="3600" b="1">
              <a:solidFill>
                <a:srgbClr val="FFFFCC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18439" name="Picture 7" descr="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81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267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286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-1414463" y="990600"/>
            <a:ext cx="255746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6600">
                <a:solidFill>
                  <a:srgbClr val="FF0000"/>
                </a:solidFill>
                <a:effectLst/>
                <a:latin typeface="Times New Roman" pitchFamily="18" charset="0"/>
                <a:ea typeface="华文行楷" pitchFamily="2" charset="-122"/>
              </a:rPr>
              <a:t>心的领悟</a:t>
            </a:r>
          </a:p>
          <a:p>
            <a:pPr>
              <a:spcBef>
                <a:spcPct val="50000"/>
              </a:spcBef>
            </a:pPr>
            <a:endParaRPr lang="zh-CN" altLang="zh-CN" sz="6000">
              <a:solidFill>
                <a:schemeClr val="tx1"/>
              </a:solidFill>
              <a:effectLst/>
              <a:latin typeface="Times New Roman" pitchFamily="18" charset="0"/>
              <a:ea typeface="华文行楷" pitchFamily="2" charset="-122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7953375" y="1295400"/>
            <a:ext cx="11906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6600">
                <a:solidFill>
                  <a:srgbClr val="FF3300"/>
                </a:solidFill>
                <a:effectLst/>
                <a:latin typeface="Times New Roman" pitchFamily="18" charset="0"/>
                <a:ea typeface="华文行楷" pitchFamily="2" charset="-122"/>
              </a:rPr>
              <a:t>爱的箴言</a:t>
            </a:r>
          </a:p>
        </p:txBody>
      </p:sp>
      <p:pic>
        <p:nvPicPr>
          <p:cNvPr id="18444" name="Picture 12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533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3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3962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4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228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5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2895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6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81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17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533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18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895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Picture 19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00" y="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Picture 20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46482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1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1143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22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8382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23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143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6" name="Picture 24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371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25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10668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26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1143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9" name="Picture 27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14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28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609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29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27432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30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3" name="Picture 31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191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4" name="Picture 32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9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5" name="Picture 33" descr="star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2895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utoUpdateAnimBg="0"/>
      <p:bldP spid="18437" grpId="0" autoUpdateAnimBg="0"/>
      <p:bldP spid="18438" grpId="0" autoUpdateAnimBg="0"/>
      <p:bldP spid="18442" grpId="0" autoUpdateAnimBg="0"/>
      <p:bldP spid="1844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9" name="Picture 3" descr="海的女儿"/>
          <p:cNvPicPr>
            <a:picLocks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enghuan"/>
          <p:cNvPicPr>
            <a:picLocks noChangeAspect="1" noChangeArrowheads="1"/>
          </p:cNvPicPr>
          <p:nvPr/>
        </p:nvPicPr>
        <p:blipFill>
          <a:blip r:embed="rId2">
            <a:lum bright="5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85800" y="1547813"/>
            <a:ext cx="7996238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solidFill>
                  <a:srgbClr val="FFFF00"/>
                </a:solidFill>
                <a:effectLst/>
                <a:latin typeface="隶书" pitchFamily="49" charset="-122"/>
                <a:ea typeface="隶书" pitchFamily="49" charset="-122"/>
              </a:rPr>
              <a:t>   </a:t>
            </a:r>
            <a:r>
              <a:rPr lang="zh-CN" sz="3600" b="1">
                <a:solidFill>
                  <a:srgbClr val="1C1C1C"/>
                </a:solidFill>
                <a:effectLst/>
                <a:latin typeface="隶书" pitchFamily="49" charset="-122"/>
                <a:ea typeface="隶书" pitchFamily="49" charset="-122"/>
              </a:rPr>
              <a:t>童话，是儿童文学的一种。这种作品通过丰富的</a:t>
            </a:r>
            <a:r>
              <a:rPr lang="zh-CN" sz="3600" b="1">
                <a:solidFill>
                  <a:srgbClr val="FF0066"/>
                </a:solidFill>
                <a:effectLst/>
                <a:latin typeface="隶书" pitchFamily="49" charset="-122"/>
                <a:ea typeface="隶书" pitchFamily="49" charset="-122"/>
              </a:rPr>
              <a:t>想象、幻想和夸张</a:t>
            </a:r>
            <a:r>
              <a:rPr lang="zh-CN" sz="3600" b="1">
                <a:solidFill>
                  <a:srgbClr val="1C1C1C"/>
                </a:solidFill>
                <a:effectLst/>
                <a:latin typeface="隶书" pitchFamily="49" charset="-122"/>
                <a:ea typeface="隶书" pitchFamily="49" charset="-122"/>
              </a:rPr>
              <a:t>来塑造形象，反映生活，对儿童进行思想教育。</a:t>
            </a:r>
            <a:r>
              <a:rPr lang="zh-CN" sz="3600" b="1">
                <a:solidFill>
                  <a:srgbClr val="FF0066"/>
                </a:solidFill>
                <a:effectLst/>
                <a:latin typeface="隶书" pitchFamily="49" charset="-122"/>
                <a:ea typeface="隶书" pitchFamily="49" charset="-122"/>
              </a:rPr>
              <a:t>语言通俗、生动</a:t>
            </a:r>
            <a:r>
              <a:rPr lang="zh-CN" sz="3600" b="1">
                <a:solidFill>
                  <a:srgbClr val="1C1C1C"/>
                </a:solidFill>
                <a:effectLst/>
                <a:latin typeface="隶书" pitchFamily="49" charset="-122"/>
                <a:ea typeface="隶书" pitchFamily="49" charset="-122"/>
              </a:rPr>
              <a:t>，故事情节往往</a:t>
            </a:r>
            <a:r>
              <a:rPr lang="zh-CN" sz="3600" b="1">
                <a:solidFill>
                  <a:srgbClr val="FF0066"/>
                </a:solidFill>
                <a:effectLst/>
                <a:latin typeface="隶书" pitchFamily="49" charset="-122"/>
                <a:ea typeface="隶书" pitchFamily="49" charset="-122"/>
              </a:rPr>
              <a:t>离奇曲折</a:t>
            </a:r>
            <a:r>
              <a:rPr lang="zh-CN" sz="3600" b="1">
                <a:solidFill>
                  <a:srgbClr val="1C1C1C"/>
                </a:solidFill>
                <a:effectLst/>
                <a:latin typeface="隶书" pitchFamily="49" charset="-122"/>
                <a:ea typeface="隶书" pitchFamily="49" charset="-122"/>
              </a:rPr>
              <a:t>，引人入胜。童话又往往采用</a:t>
            </a:r>
            <a:r>
              <a:rPr lang="zh-CN" sz="3600" b="1">
                <a:solidFill>
                  <a:srgbClr val="FF0066"/>
                </a:solidFill>
                <a:effectLst/>
                <a:latin typeface="隶书" pitchFamily="49" charset="-122"/>
                <a:ea typeface="隶书" pitchFamily="49" charset="-122"/>
              </a:rPr>
              <a:t>拟人</a:t>
            </a:r>
            <a:r>
              <a:rPr lang="zh-CN" sz="3600" b="1">
                <a:solidFill>
                  <a:srgbClr val="1C1C1C"/>
                </a:solidFill>
                <a:effectLst/>
                <a:latin typeface="隶书" pitchFamily="49" charset="-122"/>
                <a:ea typeface="隶书" pitchFamily="49" charset="-122"/>
              </a:rPr>
              <a:t>的方法，让整个大自然以及家具、玩具都赋予生命，注入思想感情，使它们人格化</a:t>
            </a:r>
            <a:r>
              <a:rPr lang="zh-CN" sz="3600" b="1">
                <a:solidFill>
                  <a:schemeClr val="tx1"/>
                </a:solidFill>
                <a:effectLst/>
                <a:latin typeface="隶书" pitchFamily="49" charset="-122"/>
                <a:ea typeface="隶书" pitchFamily="49" charset="-122"/>
              </a:rPr>
              <a:t>。</a:t>
            </a:r>
          </a:p>
          <a:p>
            <a:pPr>
              <a:spcBef>
                <a:spcPct val="50000"/>
              </a:spcBef>
            </a:pPr>
            <a:endParaRPr lang="zh-CN" altLang="zh-CN" sz="3600" b="1">
              <a:solidFill>
                <a:srgbClr val="FF0000"/>
              </a:solidFill>
              <a:effectLst/>
              <a:latin typeface="Times New Roman" pitchFamily="18" charset="0"/>
              <a:ea typeface="方正舒体" pitchFamily="2" charset="-122"/>
            </a:endParaRPr>
          </a:p>
        </p:txBody>
      </p:sp>
      <p:pic>
        <p:nvPicPr>
          <p:cNvPr id="5124" name="Picture 4" descr="00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13360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147" name="Rectangle 3"/>
          <p:cNvSpPr txBox="1">
            <a:spLocks noChangeArrowheads="1"/>
          </p:cNvSpPr>
          <p:nvPr>
            <p:ph type="body" sz="half" idx="1"/>
          </p:nvPr>
        </p:nvSpPr>
        <p:spPr>
          <a:xfrm>
            <a:off x="685800" y="1981200"/>
            <a:ext cx="3816350" cy="4114800"/>
          </a:xfrm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zh-CN" altLang="en-US" sz="1600"/>
          </a:p>
        </p:txBody>
      </p:sp>
      <p:pic>
        <p:nvPicPr>
          <p:cNvPr id="6148" name="Picture 4" descr="82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37288" y="2654300"/>
            <a:ext cx="623887" cy="638175"/>
          </a:xfrm>
          <a:noFill/>
          <a:ln/>
        </p:spPr>
      </p:pic>
      <p:pic>
        <p:nvPicPr>
          <p:cNvPr id="6149" name="Picture 5" descr="meng36"/>
          <p:cNvPicPr>
            <a:picLocks noChangeAspect="1" noChangeArrowheads="1"/>
          </p:cNvPicPr>
          <p:nvPr/>
        </p:nvPicPr>
        <p:blipFill>
          <a:blip r:embed="rId3"/>
          <a:srcRect b="4724"/>
          <a:stretch>
            <a:fillRect/>
          </a:stretch>
        </p:blipFill>
        <p:spPr bwMode="auto">
          <a:xfrm>
            <a:off x="-681038" y="-1062038"/>
            <a:ext cx="10723563" cy="7843838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336675" y="376238"/>
            <a:ext cx="63246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6600" b="1">
                <a:solidFill>
                  <a:srgbClr val="CC00CC"/>
                </a:solidFill>
                <a:effectLst/>
                <a:latin typeface="Times New Roman" pitchFamily="18" charset="0"/>
                <a:ea typeface="方正舒体" pitchFamily="2" charset="-122"/>
              </a:rPr>
              <a:t>  </a:t>
            </a:r>
            <a:r>
              <a:rPr lang="zh-CN" sz="10600" b="1">
                <a:solidFill>
                  <a:srgbClr val="FF0000"/>
                </a:solidFill>
                <a:effectLst/>
                <a:latin typeface="Times New Roman" pitchFamily="18" charset="0"/>
                <a:ea typeface="方正舒体" pitchFamily="2" charset="-122"/>
              </a:rPr>
              <a:t>七颗钻石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555875" y="2708275"/>
            <a:ext cx="43783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>
                <a:solidFill>
                  <a:srgbClr val="04A022"/>
                </a:solidFill>
                <a:effectLst/>
                <a:latin typeface="Times New Roman" pitchFamily="18" charset="0"/>
                <a:ea typeface="方正舒体" pitchFamily="2" charset="-122"/>
              </a:rPr>
              <a:t>列夫  </a:t>
            </a:r>
            <a:r>
              <a:rPr lang="en-US">
                <a:solidFill>
                  <a:srgbClr val="04A022"/>
                </a:solidFill>
                <a:effectLst/>
                <a:latin typeface="Times New Roman" pitchFamily="18" charset="0"/>
                <a:ea typeface="方正舒体" pitchFamily="2" charset="-122"/>
              </a:rPr>
              <a:t>• </a:t>
            </a:r>
            <a:r>
              <a:rPr lang="zh-CN">
                <a:solidFill>
                  <a:srgbClr val="04A022"/>
                </a:solidFill>
                <a:effectLst/>
                <a:latin typeface="Times New Roman" pitchFamily="18" charset="0"/>
                <a:ea typeface="方正舒体" pitchFamily="2" charset="-122"/>
              </a:rPr>
              <a:t>托尔斯泰</a:t>
            </a:r>
            <a:r>
              <a:rPr lang="zh-CN" sz="2800" b="1">
                <a:solidFill>
                  <a:srgbClr val="FFFF00"/>
                </a:solidFill>
                <a:effectLst/>
                <a:latin typeface="Times New Roman" pitchFamily="18" charset="0"/>
                <a:ea typeface="仿宋_GB2312" pitchFamily="49" charset="-122"/>
              </a:rPr>
              <a:t>                                    </a:t>
            </a:r>
          </a:p>
        </p:txBody>
      </p:sp>
      <p:pic>
        <p:nvPicPr>
          <p:cNvPr id="6152" name="Picture 8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205038"/>
            <a:ext cx="401637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565400"/>
            <a:ext cx="40163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213100"/>
            <a:ext cx="401637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8338" y="3890963"/>
            <a:ext cx="401637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6400" y="4395788"/>
            <a:ext cx="40163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3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463" y="4611688"/>
            <a:ext cx="401637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14" descr="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9063" y="4899025"/>
            <a:ext cx="401637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utoUpdateAnimBg="0"/>
      <p:bldP spid="615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708400" y="900113"/>
            <a:ext cx="5181600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zh-CN" sz="3200" b="1">
                <a:effectLst/>
                <a:latin typeface="隶书" pitchFamily="49" charset="-122"/>
                <a:ea typeface="隶书" pitchFamily="49" charset="-122"/>
              </a:rPr>
              <a:t>列夫</a:t>
            </a:r>
            <a:r>
              <a:rPr lang="en-US" sz="3200" b="1">
                <a:effectLst/>
                <a:latin typeface="Arial"/>
                <a:ea typeface="隶书" pitchFamily="49" charset="-122"/>
              </a:rPr>
              <a:t>·</a:t>
            </a:r>
            <a:r>
              <a:rPr lang="zh-CN" sz="3200" b="1">
                <a:effectLst/>
                <a:latin typeface="隶书" pitchFamily="49" charset="-122"/>
                <a:ea typeface="隶书" pitchFamily="49" charset="-122"/>
              </a:rPr>
              <a:t>托尔斯泰：</a:t>
            </a:r>
            <a:r>
              <a:rPr lang="en-US" sz="3600" b="1"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19</a:t>
            </a:r>
            <a:r>
              <a:rPr lang="zh-CN" sz="3600" b="1"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世纪俄国</a:t>
            </a:r>
            <a:r>
              <a:rPr lang="zh-CN" sz="3200" b="1">
                <a:effectLst/>
                <a:latin typeface="隶书" pitchFamily="49" charset="-122"/>
                <a:ea typeface="隶书" pitchFamily="49" charset="-122"/>
              </a:rPr>
              <a:t>最伟大的作家！</a:t>
            </a:r>
            <a:r>
              <a:rPr lang="zh-CN" sz="3200" b="1">
                <a:effectLst/>
                <a:latin typeface="Arial" pitchFamily="34" charset="0"/>
                <a:ea typeface="隶书" pitchFamily="49" charset="-122"/>
              </a:rPr>
              <a:t>作品：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《</a:t>
            </a: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复活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》</a:t>
            </a: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、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《</a:t>
            </a: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战争与和平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》</a:t>
            </a: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、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《</a:t>
            </a: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安娜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·</a:t>
            </a: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卡列尼娜</a:t>
            </a: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隶书" pitchFamily="49" charset="-122"/>
              </a:rPr>
              <a:t>》</a:t>
            </a:r>
            <a:endParaRPr lang="en-US" sz="3600" b="1">
              <a:solidFill>
                <a:srgbClr val="FF0000"/>
              </a:solidFill>
              <a:effectLst/>
              <a:latin typeface="隶书" pitchFamily="49" charset="-122"/>
              <a:ea typeface="隶书" pitchFamily="49" charset="-122"/>
            </a:endParaRPr>
          </a:p>
          <a:p>
            <a:pPr>
              <a:spcBef>
                <a:spcPct val="50000"/>
              </a:spcBef>
            </a:pPr>
            <a:endParaRPr lang="zh-CN" altLang="zh-CN" sz="3600" b="1">
              <a:solidFill>
                <a:srgbClr val="FF0000"/>
              </a:solidFill>
              <a:effectLst/>
              <a:latin typeface="Tahoma" pitchFamily="34" charset="0"/>
              <a:ea typeface="隶书" pitchFamily="49" charset="-122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81000" y="304800"/>
            <a:ext cx="335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5400" b="1">
                <a:solidFill>
                  <a:srgbClr val="990099"/>
                </a:solidFill>
                <a:effectLst/>
                <a:latin typeface="Tahoma" pitchFamily="34" charset="0"/>
                <a:ea typeface="华文行楷" pitchFamily="2" charset="-122"/>
              </a:rPr>
              <a:t>亲近作者</a:t>
            </a:r>
          </a:p>
        </p:txBody>
      </p:sp>
      <p:pic>
        <p:nvPicPr>
          <p:cNvPr id="7172" name="Picture 4" descr="托尔斯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268413"/>
            <a:ext cx="309562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3581400" y="3352800"/>
            <a:ext cx="5562600" cy="1676400"/>
          </a:xfrm>
          <a:prstGeom prst="cloudCallout">
            <a:avLst>
              <a:gd name="adj1" fmla="val -13782"/>
              <a:gd name="adj2" fmla="val 9819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r>
              <a:rPr lang="zh-CN" sz="3600"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rPr>
              <a:t>他可是位了不起的大作家！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195" name="Rectangle 3"/>
          <p:cNvSpPr>
            <a:spLocks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6" name="Picture 4" descr="menghuan"/>
          <p:cNvPicPr>
            <a:picLocks noChangeAspect="1" noChangeArrowheads="1"/>
          </p:cNvPicPr>
          <p:nvPr/>
        </p:nvPicPr>
        <p:blipFill>
          <a:blip r:embed="rId2">
            <a:lum bright="5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81000" y="8382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8198" name="Picture 6" descr="boy2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1939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743200" y="609600"/>
            <a:ext cx="3429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6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行楷" pitchFamily="2" charset="-122"/>
              </a:rPr>
              <a:t>展示自己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457200" y="2057400"/>
            <a:ext cx="8153400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600" b="1">
                <a:solidFill>
                  <a:schemeClr val="tx1"/>
                </a:solidFill>
                <a:effectLst/>
                <a:latin typeface="楷体_GB2312" pitchFamily="49" charset="-122"/>
                <a:ea typeface="楷体_GB2312" pitchFamily="49" charset="-122"/>
              </a:rPr>
              <a:t>如果</a:t>
            </a:r>
            <a:r>
              <a:rPr lang="zh-CN"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电视台来我们中学招聘少儿节目的主持人，要求就是给现场的小观众讲</a:t>
            </a:r>
            <a:r>
              <a:rPr lang="en-US"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《</a:t>
            </a:r>
            <a:r>
              <a:rPr lang="zh-CN"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七颗钻石</a:t>
            </a:r>
            <a:r>
              <a:rPr lang="en-US"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》</a:t>
            </a:r>
            <a:r>
              <a:rPr lang="zh-CN"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这则童话故事。</a:t>
            </a:r>
          </a:p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33400" y="4038600"/>
            <a:ext cx="7924800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华文新魏" pitchFamily="2" charset="-122"/>
              </a:rPr>
              <a:t>你能用简洁的语言为大家讲述这个故事吗？勇敢一点！你能行！</a:t>
            </a:r>
          </a:p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  <p:bldP spid="8200" grpId="0" autoUpdateAnimBg="0"/>
      <p:bldP spid="820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004928119315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WordArt 3" descr="weave"/>
          <p:cNvSpPr>
            <a:spLocks noChangeArrowheads="1" noChangeShapeType="1"/>
          </p:cNvSpPr>
          <p:nvPr/>
        </p:nvSpPr>
        <p:spPr bwMode="auto">
          <a:xfrm>
            <a:off x="228600" y="1143000"/>
            <a:ext cx="25717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zh-CN" altLang="en-US">
                <a:ln w="9525">
                  <a:noFill/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楷体_GB2312"/>
                <a:ea typeface="楷体_GB2312"/>
              </a:rPr>
              <a:t>思考交流：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81000" y="2286000"/>
            <a:ext cx="79406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1</a:t>
            </a:r>
            <a:r>
              <a:rPr lang="zh-CN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、童话中水罐和罐内经历了怎样</a:t>
            </a:r>
          </a:p>
          <a:p>
            <a:r>
              <a:rPr lang="zh-CN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的变化过程？</a:t>
            </a:r>
          </a:p>
          <a:p>
            <a:endParaRPr lang="zh-CN" b="1"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  <a:p>
            <a:r>
              <a:rPr lang="zh-CN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  </a:t>
            </a:r>
            <a:r>
              <a:rPr lang="en-US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2</a:t>
            </a:r>
            <a:r>
              <a:rPr lang="zh-CN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、这些神奇的变化是在人物什么</a:t>
            </a:r>
          </a:p>
          <a:p>
            <a:r>
              <a:rPr lang="zh-CN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行动后发生的？作者为什么把水罐</a:t>
            </a:r>
          </a:p>
          <a:p>
            <a:r>
              <a:rPr lang="zh-CN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写得这么神奇呢？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219200" y="1616075"/>
            <a:ext cx="1524000" cy="466725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变出了水</a:t>
            </a: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1752600" y="2590800"/>
            <a:ext cx="457200" cy="1295400"/>
          </a:xfrm>
          <a:prstGeom prst="downArrow">
            <a:avLst>
              <a:gd name="adj1" fmla="val 50000"/>
              <a:gd name="adj2" fmla="val 70833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219200" y="4197350"/>
            <a:ext cx="1524000" cy="137953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变得端端正正</a:t>
            </a:r>
          </a:p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86200" y="4191000"/>
            <a:ext cx="1371600" cy="137953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木的变成银的</a:t>
            </a:r>
          </a:p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2895600" y="4419600"/>
            <a:ext cx="9144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553200" y="4197350"/>
            <a:ext cx="1600200" cy="137953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银的变成金的</a:t>
            </a:r>
          </a:p>
          <a:p>
            <a:pPr>
              <a:spcBef>
                <a:spcPct val="50000"/>
              </a:spcBef>
            </a:pPr>
            <a:endParaRPr lang="zh-CN" altLang="zh-CN" sz="2400"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791200" y="1676400"/>
            <a:ext cx="2286000" cy="466725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  </a:t>
            </a:r>
            <a:r>
              <a:rPr 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宋体" pitchFamily="2" charset="-122"/>
              </a:rPr>
              <a:t>变成了星星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-542925" y="1828800"/>
            <a:ext cx="14573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为生病的母亲找水</a:t>
            </a:r>
          </a:p>
          <a:p>
            <a:pPr>
              <a:spcBef>
                <a:spcPct val="50000"/>
              </a:spcBef>
            </a:pPr>
            <a:endParaRPr lang="zh-CN" altLang="zh-CN" sz="24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宋体" pitchFamily="2" charset="-122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38125" y="3611563"/>
            <a:ext cx="54927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endParaRPr lang="zh-CN" altLang="zh-CN" sz="2400"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</a:endParaRP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04800" y="3657600"/>
            <a:ext cx="549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将水省给母亲喝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581400" y="5791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倒水给小狗喝</a:t>
            </a:r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5486400" y="4419600"/>
            <a:ext cx="9144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6400800" y="5562600"/>
            <a:ext cx="2209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母亲让水给小姑娘喝</a:t>
            </a:r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6934200" y="2743200"/>
            <a:ext cx="457200" cy="1219200"/>
          </a:xfrm>
          <a:prstGeom prst="upArrow">
            <a:avLst>
              <a:gd name="adj1" fmla="val 50000"/>
              <a:gd name="adj2" fmla="val 66667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7696200" y="2286000"/>
            <a:ext cx="914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</a:rPr>
              <a:t>小姑娘把水让给过路人喝</a:t>
            </a:r>
          </a:p>
        </p:txBody>
      </p:sp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3276600" y="1981200"/>
            <a:ext cx="2438400" cy="1905000"/>
            <a:chOff x="0" y="0"/>
            <a:chExt cx="1536" cy="1200"/>
          </a:xfrm>
        </p:grpSpPr>
        <p:sp>
          <p:nvSpPr>
            <p:cNvPr id="10258" name="AutoShape 18"/>
            <p:cNvSpPr>
              <a:spLocks noChangeArrowheads="1"/>
            </p:cNvSpPr>
            <p:nvPr/>
          </p:nvSpPr>
          <p:spPr bwMode="auto">
            <a:xfrm>
              <a:off x="0" y="0"/>
              <a:ext cx="1536" cy="1200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9" name="Text Box 19"/>
            <p:cNvSpPr txBox="1">
              <a:spLocks noChangeArrowheads="1"/>
            </p:cNvSpPr>
            <p:nvPr/>
          </p:nvSpPr>
          <p:spPr bwMode="auto">
            <a:xfrm>
              <a:off x="240" y="240"/>
              <a:ext cx="10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  <a:ea typeface="华文行楷" pitchFamily="2" charset="-122"/>
                </a:rPr>
                <a:t>爱  心</a:t>
              </a:r>
            </a:p>
          </p:txBody>
        </p:sp>
      </p:grp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038600" y="533400"/>
            <a:ext cx="1447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神奇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43" grpId="0" animBg="1"/>
      <p:bldP spid="10244" grpId="0" animBg="1" autoUpdateAnimBg="0"/>
      <p:bldP spid="10245" grpId="0" animBg="1" autoUpdateAnimBg="0"/>
      <p:bldP spid="10246" grpId="0" animBg="1"/>
      <p:bldP spid="10247" grpId="0" animBg="1" autoUpdateAnimBg="0"/>
      <p:bldP spid="10248" grpId="0" animBg="1" autoUpdateAnimBg="0"/>
      <p:bldP spid="10249" grpId="0" autoUpdateAnimBg="0"/>
      <p:bldP spid="10251" grpId="0" autoUpdateAnimBg="0"/>
      <p:bldP spid="10252" grpId="0" autoUpdateAnimBg="0"/>
      <p:bldP spid="10253" grpId="0" animBg="1"/>
      <p:bldP spid="10254" grpId="0" autoUpdateAnimBg="0"/>
      <p:bldP spid="10255" grpId="0" animBg="1"/>
      <p:bldP spid="10256" grpId="0" autoUpdateAnimBg="0"/>
      <p:bldP spid="1026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星星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蓝星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33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4290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990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8200" y="2133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2514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5334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5562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2133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53340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2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0668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13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9624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4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35814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15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5943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Picture 16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42672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17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18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3276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19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3810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20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0" y="11430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5" name="Picture 21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5181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Picture 22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21336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7" name="Picture 23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8862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8" name="Picture 24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124200"/>
            <a:ext cx="1936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89" name="Group 25"/>
          <p:cNvGrpSpPr>
            <a:grpSpLocks noChangeAspect="1"/>
          </p:cNvGrpSpPr>
          <p:nvPr/>
        </p:nvGrpSpPr>
        <p:grpSpPr bwMode="auto">
          <a:xfrm>
            <a:off x="1600200" y="609600"/>
            <a:ext cx="3581400" cy="2286000"/>
            <a:chOff x="0" y="0"/>
            <a:chExt cx="2256" cy="1440"/>
          </a:xfrm>
        </p:grpSpPr>
        <p:pic>
          <p:nvPicPr>
            <p:cNvPr id="11290" name="Picture 26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2" y="144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1" name="Picture 27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20" y="528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2" name="Picture 28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960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3" name="Picture 29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40" y="672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4" name="Picture 30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32" y="1248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5" name="Picture 31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64" y="672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6" name="Picture 32" descr="3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297" name="Picture 33" descr="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6726238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98" name="AutoShape 34">
            <a:hlinkClick r:id="" action="ppaction://hlinkshowjump?jump=nextslide"/>
            <a:hlinkHover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001000" y="5181600"/>
            <a:ext cx="381000" cy="381000"/>
          </a:xfrm>
          <a:prstGeom prst="star4">
            <a:avLst>
              <a:gd name="adj" fmla="val 125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1584325" y="4778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zh-CN" altLang="zh-CN" sz="2400"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11300" name="Picture 36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4572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1" name="Picture 37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9144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2" name="Picture 38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16764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3" name="Picture 39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24384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4" name="Picture 40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25908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5" name="Picture 41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35052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6" name="Picture 42" descr="五星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3505200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7" name="Picture 43" descr="爱心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636838"/>
            <a:ext cx="12954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08" name="Text Box 44"/>
          <p:cNvSpPr txBox="1">
            <a:spLocks noChangeArrowheads="1"/>
          </p:cNvSpPr>
          <p:nvPr/>
        </p:nvSpPr>
        <p:spPr bwMode="auto">
          <a:xfrm>
            <a:off x="468313" y="4221163"/>
            <a:ext cx="84963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b="1">
                <a:effectLst/>
                <a:latin typeface="Times New Roman" pitchFamily="18" charset="0"/>
                <a:ea typeface="宋体" pitchFamily="2" charset="-122"/>
              </a:rPr>
              <a:t>      </a:t>
            </a:r>
            <a:r>
              <a:rPr lang="zh-CN" b="1">
                <a:effectLst/>
                <a:latin typeface="Times New Roman" pitchFamily="18" charset="0"/>
                <a:ea typeface="宋体" pitchFamily="2" charset="-122"/>
              </a:rPr>
              <a:t>愿</a:t>
            </a:r>
            <a:r>
              <a:rPr lang="zh-CN" sz="5400" b="1">
                <a:solidFill>
                  <a:srgbClr val="FF0000"/>
                </a:solidFill>
                <a:effectLst/>
                <a:latin typeface="Times New Roman" pitchFamily="18" charset="0"/>
                <a:ea typeface="隶书" pitchFamily="49" charset="-122"/>
              </a:rPr>
              <a:t>爱心</a:t>
            </a:r>
            <a:r>
              <a:rPr lang="zh-CN" b="1">
                <a:effectLst/>
                <a:latin typeface="Times New Roman" pitchFamily="18" charset="0"/>
                <a:ea typeface="宋体" pitchFamily="2" charset="-122"/>
              </a:rPr>
              <a:t>像大熊星座一样在人们需要的时候，</a:t>
            </a:r>
            <a:r>
              <a:rPr lang="zh-CN" sz="6000" b="1">
                <a:solidFill>
                  <a:srgbClr val="FF0000"/>
                </a:solidFill>
                <a:effectLst/>
                <a:latin typeface="Times New Roman" pitchFamily="18" charset="0"/>
                <a:ea typeface="隶书" pitchFamily="49" charset="-122"/>
              </a:rPr>
              <a:t>普照人间</a:t>
            </a:r>
            <a:r>
              <a:rPr lang="zh-CN" b="1">
                <a:effectLst/>
                <a:latin typeface="Times New Roman" pitchFamily="18" charset="0"/>
                <a:ea typeface="宋体" pitchFamily="2" charset="-122"/>
              </a:rPr>
              <a:t>，温暖人间！</a:t>
            </a:r>
            <a:br>
              <a:rPr lang="zh-CN" b="1">
                <a:effectLst/>
                <a:latin typeface="Times New Roman" pitchFamily="18" charset="0"/>
                <a:ea typeface="宋体" pitchFamily="2" charset="-122"/>
              </a:rPr>
            </a:br>
            <a:endParaRPr lang="zh-CN" b="1"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75"/>
                            </p:stCondLst>
                            <p:childTnLst>
                              <p:par>
                                <p:cTn id="2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5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8" grpId="0" animBg="1"/>
      <p:bldP spid="11308" grpId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000" b="0" i="0" u="none" strike="noStrike" cap="none" normalizeH="0" baseline="0" smtClean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新宋体-18030" pitchFamily="1" charset="-122"/>
            <a:ea typeface="新宋体-18030" pitchFamily="1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000" b="0" i="0" u="none" strike="noStrike" cap="none" normalizeH="0" baseline="0" smtClean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新宋体-18030" pitchFamily="1" charset="-122"/>
            <a:ea typeface="新宋体-18030" pitchFamily="1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Pages>0</Pages>
  <Words>886</Words>
  <Characters>0</Characters>
  <Application>Microsoft PowerPoint</Application>
  <DocSecurity>0</DocSecurity>
  <PresentationFormat>全屏显示(4:3)</PresentationFormat>
  <Lines>0</Lines>
  <Paragraphs>52</Paragraphs>
  <Slides>16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Times New Roman</vt:lpstr>
      <vt:lpstr>宋体</vt:lpstr>
      <vt:lpstr>华文新魏</vt:lpstr>
      <vt:lpstr>方正舒体</vt:lpstr>
      <vt:lpstr>隶书</vt:lpstr>
      <vt:lpstr>BatangChe</vt:lpstr>
      <vt:lpstr>Arial</vt:lpstr>
      <vt:lpstr>仿宋_GB2312</vt:lpstr>
      <vt:lpstr>Tahoma</vt:lpstr>
      <vt:lpstr>华文行楷</vt:lpstr>
      <vt:lpstr>楷体_GB2312</vt:lpstr>
      <vt:lpstr>新宋体-18030</vt:lpstr>
      <vt:lpstr>Wingdings</vt:lpstr>
      <vt:lpstr>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大胆想象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Manager/>
  <Company> </Company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七颗钻石</dc:title>
  <dc:subject/>
  <dc:creator>孙大升</dc:creator>
  <cp:keywords/>
  <dc:description/>
  <cp:lastModifiedBy>Administrator</cp:lastModifiedBy>
  <cp:revision>62</cp:revision>
  <cp:lastPrinted>1899-12-30T00:00:00Z</cp:lastPrinted>
  <dcterms:created xsi:type="dcterms:W3CDTF">2006-10-10T02:20:15Z</dcterms:created>
  <dcterms:modified xsi:type="dcterms:W3CDTF">2010-09-19T06:32:22Z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2052-6.3.0.1705</vt:lpwstr>
  </property>
</Properties>
</file>