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6" r:id="rId2"/>
    <p:sldId id="264" r:id="rId3"/>
    <p:sldId id="265" r:id="rId4"/>
    <p:sldId id="268" r:id="rId5"/>
    <p:sldId id="270" r:id="rId6"/>
    <p:sldId id="263" r:id="rId7"/>
    <p:sldId id="258" r:id="rId8"/>
    <p:sldId id="271" r:id="rId9"/>
    <p:sldId id="273" r:id="rId10"/>
    <p:sldId id="259" r:id="rId11"/>
    <p:sldId id="260" r:id="rId12"/>
    <p:sldId id="257" r:id="rId13"/>
    <p:sldId id="269" r:id="rId14"/>
    <p:sldId id="272" r:id="rId15"/>
    <p:sldId id="261" r:id="rId16"/>
    <p:sldId id="26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301"/>
    <a:srgbClr val="003000"/>
    <a:srgbClr val="132300"/>
    <a:srgbClr val="6E01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3B9EE-D0FE-4CD2-A701-305F3F51D6CA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A7B0E-37E6-4457-8980-DF4722A04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64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拜 倒 在 石 榴 树 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" t="1945" r="3099" b="2349"/>
          <a:stretch/>
        </p:blipFill>
        <p:spPr bwMode="auto">
          <a:xfrm>
            <a:off x="0" y="0"/>
            <a:ext cx="328473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3563888" y="686186"/>
            <a:ext cx="1800200" cy="1350150"/>
          </a:xfrm>
          <a:prstGeom prst="ellipse">
            <a:avLst/>
          </a:prstGeom>
          <a:solidFill>
            <a:srgbClr val="B50301"/>
          </a:solidFill>
          <a:ln>
            <a:solidFill>
              <a:srgbClr val="B50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88138" y="2139702"/>
            <a:ext cx="1800200" cy="1350150"/>
          </a:xfrm>
          <a:prstGeom prst="ellipse">
            <a:avLst/>
          </a:prstGeom>
          <a:solidFill>
            <a:srgbClr val="C00000"/>
          </a:solidFill>
          <a:ln>
            <a:solidFill>
              <a:srgbClr val="B50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833918" y="686186"/>
            <a:ext cx="126014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石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2175215"/>
            <a:ext cx="1224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榴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948264" y="3291830"/>
            <a:ext cx="1800200" cy="1350150"/>
          </a:xfrm>
          <a:prstGeom prst="ellipse">
            <a:avLst/>
          </a:prstGeom>
          <a:solidFill>
            <a:srgbClr val="C00000"/>
          </a:solidFill>
          <a:ln>
            <a:solidFill>
              <a:srgbClr val="B50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696236" y="3705295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郭沫若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53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54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40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03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心形 5"/>
          <p:cNvSpPr/>
          <p:nvPr/>
        </p:nvSpPr>
        <p:spPr>
          <a:xfrm>
            <a:off x="467544" y="1299447"/>
            <a:ext cx="5040560" cy="3360536"/>
          </a:xfrm>
          <a:prstGeom prst="heart">
            <a:avLst/>
          </a:prstGeom>
          <a:solidFill>
            <a:schemeClr val="bg1"/>
          </a:solidFill>
          <a:ln>
            <a:solidFill>
              <a:srgbClr val="B50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b="1" dirty="0" smtClean="0">
              <a:solidFill>
                <a:srgbClr val="B5030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石榴</a:t>
            </a:r>
            <a:r>
              <a:rPr lang="zh-CN" altLang="en-US" sz="3200" b="1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不惧炎热</a:t>
            </a:r>
            <a:r>
              <a:rPr lang="zh-CN" altLang="en-US" sz="3200" b="1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、   在</a:t>
            </a:r>
            <a:r>
              <a:rPr lang="zh-CN" altLang="en-US" sz="3200" b="1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夏天开花带</a:t>
            </a:r>
            <a:r>
              <a:rPr lang="zh-CN" altLang="en-US" sz="3200" b="1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给 人</a:t>
            </a:r>
            <a:r>
              <a:rPr lang="zh-CN" altLang="en-US" sz="3200" b="1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以美的享受。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7"/>
          <a:stretch/>
        </p:blipFill>
        <p:spPr>
          <a:xfrm>
            <a:off x="5439322" y="3057804"/>
            <a:ext cx="3597173" cy="2038727"/>
          </a:xfrm>
          <a:prstGeom prst="hear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504" y="59156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石榴是夏天的心脏。你如何理解？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82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4788024" y="267494"/>
            <a:ext cx="4248472" cy="4616648"/>
          </a:xfrm>
          <a:prstGeom prst="rect">
            <a:avLst/>
          </a:prstGeom>
          <a:solidFill>
            <a:srgbClr val="6E0106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中国共产党则高举抗日救亡大旗，坚持抗战，力挽狂澜。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背景下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，托物言志，借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石榴寄托情怀，通过对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石榴的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描绘，歌颂真善美，赞扬了不怕威压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、奋发向上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的品格和精神，也含蓄地抒发了自己执著坚定的信念和热切的追求。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267494"/>
            <a:ext cx="3888432" cy="4524315"/>
          </a:xfrm>
          <a:prstGeom prst="rect">
            <a:avLst/>
          </a:prstGeom>
          <a:solidFill>
            <a:srgbClr val="6E0106"/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这篇文章写于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1942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年，正是抗日战争极端困难的关头：国民党反动派妥协投降，镇压抗日爱国运动，亲日顽固派大肆鼓吹崇外媚日、投降屈从的反动论调，许多文化人士变节投敌；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8827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540" y="94406"/>
            <a:ext cx="8923336" cy="987573"/>
          </a:xfrm>
          <a:prstGeom prst="rect">
            <a:avLst/>
          </a:prstGeom>
          <a:solidFill>
            <a:srgbClr val="B50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9539" y="1131589"/>
            <a:ext cx="8923336" cy="3662541"/>
          </a:xfrm>
          <a:prstGeom prst="rect">
            <a:avLst/>
          </a:prstGeom>
          <a:solidFill>
            <a:srgbClr val="B5030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20676" y="94406"/>
            <a:ext cx="85010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读了本文后，你最喜欢的句子有哪些？仿照下面的示例，说说你喜欢的理由：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3200" b="1" dirty="0">
                <a:solidFill>
                  <a:schemeClr val="accent2"/>
                </a:solidFill>
              </a:rPr>
              <a:t>    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09539" y="1131589"/>
            <a:ext cx="8923336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32300"/>
                </a:solidFill>
                <a:latin typeface="微软雅黑" pitchFamily="34" charset="-122"/>
                <a:ea typeface="微软雅黑" pitchFamily="34" charset="-122"/>
              </a:rPr>
              <a:t>示例：</a:t>
            </a:r>
            <a:r>
              <a:rPr lang="zh-CN" altLang="en-US" sz="2800" dirty="0">
                <a:solidFill>
                  <a:srgbClr val="132300"/>
                </a:solidFill>
                <a:latin typeface="微软雅黑" pitchFamily="34" charset="-122"/>
                <a:ea typeface="微软雅黑" pitchFamily="34" charset="-122"/>
              </a:rPr>
              <a:t>“你看，它逐渐翻红，</a:t>
            </a:r>
            <a:r>
              <a:rPr lang="en-US" altLang="zh-CN" sz="2800" dirty="0">
                <a:solidFill>
                  <a:srgbClr val="132300"/>
                </a:solidFill>
                <a:latin typeface="微软雅黑" pitchFamily="34" charset="-122"/>
                <a:ea typeface="微软雅黑" pitchFamily="34" charset="-122"/>
              </a:rPr>
              <a:t>······</a:t>
            </a:r>
            <a:r>
              <a:rPr lang="zh-CN" altLang="en-US" sz="2800" dirty="0">
                <a:solidFill>
                  <a:srgbClr val="132300"/>
                </a:solidFill>
                <a:latin typeface="微软雅黑" pitchFamily="34" charset="-122"/>
                <a:ea typeface="微软雅黑" pitchFamily="34" charset="-122"/>
              </a:rPr>
              <a:t>，而且还精巧地插上了花？” </a:t>
            </a:r>
          </a:p>
          <a:p>
            <a:pPr eaLnBrk="1" hangingPunct="1"/>
            <a:r>
              <a:rPr lang="zh-CN" altLang="en-US" sz="28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用“红玛瑙琢成</a:t>
            </a:r>
            <a:r>
              <a:rPr lang="en-US" altLang="zh-CN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······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花瓶儿”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比喻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石榴花前期逐渐翻红、逐渐从顶端匀称地整裂为四个厚实花瓣的成长过程</a:t>
            </a:r>
            <a:r>
              <a:rPr lang="zh-CN" altLang="en-US" sz="2800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dirty="0" smtClean="0">
              <a:solidFill>
                <a:srgbClr val="B5030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“精巧地插上了花”的“花瓶儿”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比喻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后期的形状</a:t>
            </a:r>
            <a:r>
              <a:rPr lang="zh-CN" altLang="en-US" sz="2800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。   </a:t>
            </a:r>
            <a:endParaRPr lang="en-US" altLang="zh-CN" sz="2800" dirty="0" smtClean="0">
              <a:solidFill>
                <a:srgbClr val="B5030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生动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形象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地展现了石榴花开放成长过程中形态色彩的变化，巧妙地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赞美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了它的形态美和灵秀美，使读者由衷的产生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喜爱和赞美</a:t>
            </a:r>
            <a:r>
              <a:rPr lang="zh-CN" altLang="en-US" sz="2800" dirty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石榴花的感情。</a:t>
            </a:r>
          </a:p>
        </p:txBody>
      </p:sp>
    </p:spTree>
    <p:extLst>
      <p:ext uri="{BB962C8B-B14F-4D97-AF65-F5344CB8AC3E}">
        <p14:creationId xmlns:p14="http://schemas.microsoft.com/office/powerpoint/2010/main" val="366431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utoUpdateAnimBg="0"/>
      <p:bldP spid="4813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40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28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051" y="627532"/>
            <a:ext cx="4320480" cy="345859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6654" rIns="0" bIns="6665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      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榴花</a:t>
            </a:r>
            <a:b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          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唐：韩愈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五月榴花照眼明，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枝间时见子初成。 </a:t>
            </a:r>
            <a:b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可怜此地无车马，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颠倒青苔落绛英。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endParaRPr kumimoji="0" lang="zh-CN" sz="48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32040" y="630597"/>
            <a:ext cx="3672408" cy="345859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6654" rIns="0" bIns="6665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山石榴寄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唐：白居易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r>
              <a:rPr kumimoji="0" lang="zh-CN" sz="360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闲折两枝持在手，细看不似人间有。 </a:t>
            </a:r>
            <a:br>
              <a:rPr kumimoji="0" lang="zh-CN" sz="360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r>
              <a:rPr kumimoji="0" lang="zh-CN" sz="360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花中此物是西施，芙蓉芍药皆嫫母。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endParaRPr kumimoji="0" lang="zh-CN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524170"/>
            <a:ext cx="4320480" cy="4320480"/>
          </a:xfrm>
          <a:prstGeom prst="rect">
            <a:avLst/>
          </a:prstGeom>
          <a:noFill/>
          <a:ln w="63500">
            <a:solidFill>
              <a:srgbClr val="6E01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8004" y="524167"/>
            <a:ext cx="4320480" cy="4320480"/>
          </a:xfrm>
          <a:prstGeom prst="rect">
            <a:avLst/>
          </a:prstGeom>
          <a:noFill/>
          <a:ln w="63500">
            <a:solidFill>
              <a:srgbClr val="6E01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6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01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五边形 10"/>
          <p:cNvSpPr/>
          <p:nvPr/>
        </p:nvSpPr>
        <p:spPr>
          <a:xfrm>
            <a:off x="107504" y="51470"/>
            <a:ext cx="3168352" cy="2736304"/>
          </a:xfrm>
          <a:prstGeom prst="pent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正五边形 8"/>
          <p:cNvSpPr/>
          <p:nvPr/>
        </p:nvSpPr>
        <p:spPr>
          <a:xfrm>
            <a:off x="287524" y="123478"/>
            <a:ext cx="2808312" cy="2592288"/>
          </a:xfrm>
          <a:prstGeom prst="pent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51920" y="771550"/>
            <a:ext cx="49685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郭沫若（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1892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1978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），原名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郭开贞，字鼎堂，号尚武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，笔名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沫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若。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1]  1892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日出生于四川乐山沙湾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 毕业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于日本九州帝国大学，现代文学家、历史学家、新诗奠基人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之一。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2]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中国科学院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首任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院长。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3]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科学技术大学首任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校长。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[4]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苏联科学院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外籍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院士。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[5]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发表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第一本新诗集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女神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17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971550" y="847516"/>
            <a:ext cx="6553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争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妍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斗艳  </a:t>
            </a:r>
            <a:r>
              <a:rPr lang="zh-CN" altLang="en-US" sz="3600" b="1" dirty="0">
                <a:latin typeface="Cambria Math" pitchFamily="18" charset="0"/>
                <a:ea typeface="微软雅黑" pitchFamily="34" charset="-122"/>
              </a:rPr>
              <a:t>       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    奇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崛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枯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瘠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盎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然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忍俊不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禁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             丰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腴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   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金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罍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                    安普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犀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利                        玛</a:t>
            </a:r>
            <a:r>
              <a:rPr lang="zh-CN" altLang="en-US" sz="36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瑙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203575" y="892919"/>
            <a:ext cx="12969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隶书" pitchFamily="49" charset="-122"/>
                <a:ea typeface="隶书" pitchFamily="49" charset="-122"/>
              </a:rPr>
              <a:t>y</a:t>
            </a:r>
            <a:r>
              <a:rPr lang="en-US" altLang="zh-CN" sz="3200" b="1" dirty="0" err="1">
                <a:solidFill>
                  <a:srgbClr val="132300"/>
                </a:solidFill>
                <a:latin typeface="Arial" pitchFamily="34" charset="0"/>
                <a:ea typeface="隶书" pitchFamily="49" charset="-122"/>
              </a:rPr>
              <a:t>á</a:t>
            </a:r>
            <a:r>
              <a:rPr lang="en-US" altLang="zh-CN" sz="3200" b="1" dirty="0" err="1">
                <a:solidFill>
                  <a:srgbClr val="132300"/>
                </a:solidFill>
                <a:latin typeface="隶书" pitchFamily="49" charset="-122"/>
                <a:ea typeface="隶书" pitchFamily="49" charset="-122"/>
              </a:rPr>
              <a:t>n</a:t>
            </a:r>
            <a:endParaRPr lang="en-US" altLang="zh-CN" sz="3200" b="1" dirty="0">
              <a:solidFill>
                <a:srgbClr val="132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373814" y="892919"/>
            <a:ext cx="12239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jué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339975" y="1707356"/>
            <a:ext cx="172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jí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516689" y="1653779"/>
            <a:ext cx="936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àng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276601" y="2540287"/>
            <a:ext cx="1008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jīn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516689" y="2427734"/>
            <a:ext cx="1008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yú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2373086" y="3363838"/>
            <a:ext cx="1368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léi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6732589" y="3302282"/>
            <a:ext cx="8651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l</a:t>
            </a:r>
            <a:r>
              <a:rPr lang="en-US" altLang="zh-CN" sz="36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ā</a:t>
            </a:r>
            <a:endParaRPr lang="en-US" altLang="zh-CN" sz="36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2233613" y="4122632"/>
            <a:ext cx="1368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xī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6373814" y="4233059"/>
            <a:ext cx="1079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132300"/>
                </a:solidFill>
                <a:latin typeface="Cambria Math" pitchFamily="18" charset="0"/>
                <a:ea typeface="Cambria Math" pitchFamily="18" charset="0"/>
              </a:rPr>
              <a:t>nǎo</a:t>
            </a:r>
            <a:endParaRPr lang="en-US" altLang="zh-CN" sz="3200" b="1" dirty="0">
              <a:solidFill>
                <a:srgbClr val="132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917826" y="123478"/>
            <a:ext cx="40671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6E0106"/>
                </a:solidFill>
                <a:latin typeface="Arial" pitchFamily="34" charset="0"/>
                <a:ea typeface="黑体" pitchFamily="49" charset="-122"/>
              </a:rPr>
              <a:t>预习检查</a:t>
            </a:r>
          </a:p>
        </p:txBody>
      </p:sp>
    </p:spTree>
    <p:extLst>
      <p:ext uri="{BB962C8B-B14F-4D97-AF65-F5344CB8AC3E}">
        <p14:creationId xmlns:p14="http://schemas.microsoft.com/office/powerpoint/2010/main" val="127198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251520" y="126742"/>
            <a:ext cx="8676579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奇崛      枯瘠     辟</a:t>
            </a:r>
            <a:r>
              <a:rPr lang="zh-CN" altLang="en-US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易     锈彩      </a:t>
            </a:r>
            <a:r>
              <a:rPr lang="zh-CN" altLang="en-US" sz="3200" dirty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犀利      玛瑙</a:t>
            </a:r>
          </a:p>
          <a:p>
            <a:pPr eaLnBrk="1" hangingPunct="1"/>
            <a:endParaRPr lang="zh-CN" altLang="en-US" sz="3200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3200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</a:p>
          <a:p>
            <a:r>
              <a:rPr lang="zh-CN" altLang="en-US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安</a:t>
            </a:r>
            <a:r>
              <a:rPr lang="zh-CN" altLang="en-US" sz="3200" dirty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普剌      金罍     博古</a:t>
            </a:r>
            <a:r>
              <a:rPr lang="zh-CN" altLang="en-US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家     陆离</a:t>
            </a:r>
            <a:endParaRPr lang="zh-CN" altLang="en-US" sz="3200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3200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3200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3200" dirty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忍俊不禁      丰腴    唾津    </a:t>
            </a:r>
            <a:r>
              <a:rPr lang="zh-CN" altLang="en-US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   柔媚        </a:t>
            </a:r>
          </a:p>
          <a:p>
            <a:pPr eaLnBrk="1" hangingPunct="1"/>
            <a:endParaRPr lang="zh-CN" altLang="en-US" sz="3200" dirty="0" smtClean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争</a:t>
            </a:r>
            <a:r>
              <a:rPr lang="zh-CN" altLang="en-US" sz="3200" dirty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妍斗艳     </a:t>
            </a:r>
            <a:r>
              <a:rPr lang="zh-CN" altLang="en-US" sz="3200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 皓齿    潜溢       束缚</a:t>
            </a:r>
            <a:endParaRPr lang="zh-CN" altLang="en-US" sz="3200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611981" y="672099"/>
            <a:ext cx="719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jué</a:t>
            </a:r>
            <a:endParaRPr lang="en-US" altLang="zh-CN" sz="3200" dirty="0"/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2182701" y="672099"/>
            <a:ext cx="719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jí</a:t>
            </a:r>
            <a:endParaRPr lang="en-US" altLang="zh-CN" sz="3200" dirty="0"/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3230451" y="640536"/>
            <a:ext cx="719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bì</a:t>
            </a:r>
            <a:endParaRPr lang="en-US" altLang="zh-CN" sz="3200" dirty="0"/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6160584" y="640536"/>
            <a:ext cx="719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xī</a:t>
            </a:r>
            <a:endParaRPr lang="en-US" altLang="zh-CN" sz="3200" dirty="0"/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7507742" y="627534"/>
            <a:ext cx="1547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mǎ</a:t>
            </a:r>
            <a:r>
              <a:rPr lang="en-US" altLang="zh-CN" sz="3200" dirty="0"/>
              <a:t> </a:t>
            </a:r>
            <a:r>
              <a:rPr lang="en-US" altLang="zh-CN" sz="3200" dirty="0" err="1"/>
              <a:t>nǎo</a:t>
            </a:r>
            <a:endParaRPr lang="en-US" altLang="zh-CN" sz="3200" dirty="0"/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1067427" y="1581645"/>
            <a:ext cx="719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lá</a:t>
            </a:r>
            <a:endParaRPr lang="en-US" altLang="zh-CN" sz="3200" dirty="0"/>
          </a:p>
        </p:txBody>
      </p:sp>
      <p:sp>
        <p:nvSpPr>
          <p:cNvPr id="20490" name="Text Box 13"/>
          <p:cNvSpPr txBox="1">
            <a:spLocks noChangeArrowheads="1"/>
          </p:cNvSpPr>
          <p:nvPr/>
        </p:nvSpPr>
        <p:spPr bwMode="auto">
          <a:xfrm>
            <a:off x="2676065" y="1573830"/>
            <a:ext cx="719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léi</a:t>
            </a:r>
            <a:endParaRPr lang="en-US" altLang="zh-CN" sz="3200" dirty="0"/>
          </a:p>
        </p:txBody>
      </p: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4733097" y="676850"/>
            <a:ext cx="719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xiù</a:t>
            </a:r>
            <a:endParaRPr lang="en-US" altLang="zh-CN" sz="3200" dirty="0"/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1494072" y="2917532"/>
            <a:ext cx="719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jīn</a:t>
            </a:r>
            <a:endParaRPr lang="en-US" altLang="zh-CN" sz="3200" dirty="0"/>
          </a:p>
        </p:txBody>
      </p:sp>
      <p:sp>
        <p:nvSpPr>
          <p:cNvPr id="20493" name="Text Box 16"/>
          <p:cNvSpPr txBox="1">
            <a:spLocks noChangeArrowheads="1"/>
          </p:cNvSpPr>
          <p:nvPr/>
        </p:nvSpPr>
        <p:spPr bwMode="auto">
          <a:xfrm>
            <a:off x="3132139" y="3003947"/>
            <a:ext cx="719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yú</a:t>
            </a:r>
          </a:p>
        </p:txBody>
      </p:sp>
      <p:sp>
        <p:nvSpPr>
          <p:cNvPr id="20494" name="Text Box 21"/>
          <p:cNvSpPr txBox="1">
            <a:spLocks noChangeArrowheads="1"/>
          </p:cNvSpPr>
          <p:nvPr/>
        </p:nvSpPr>
        <p:spPr bwMode="auto">
          <a:xfrm>
            <a:off x="3924300" y="3003947"/>
            <a:ext cx="719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tuò</a:t>
            </a:r>
          </a:p>
        </p:txBody>
      </p:sp>
      <p:sp>
        <p:nvSpPr>
          <p:cNvPr id="20495" name="Text Box 22"/>
          <p:cNvSpPr txBox="1">
            <a:spLocks noChangeArrowheads="1"/>
          </p:cNvSpPr>
          <p:nvPr/>
        </p:nvSpPr>
        <p:spPr bwMode="auto">
          <a:xfrm>
            <a:off x="5380797" y="3003947"/>
            <a:ext cx="1439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róu</a:t>
            </a:r>
            <a:r>
              <a:rPr lang="en-US" altLang="zh-CN" sz="3200" dirty="0"/>
              <a:t> </a:t>
            </a:r>
            <a:r>
              <a:rPr lang="en-US" altLang="zh-CN" sz="3200" dirty="0" err="1" smtClean="0"/>
              <a:t>mèi</a:t>
            </a:r>
            <a:r>
              <a:rPr lang="en-US" altLang="zh-CN" sz="3200" dirty="0" smtClean="0"/>
              <a:t> </a:t>
            </a:r>
            <a:endParaRPr lang="en-US" altLang="zh-CN" sz="3200" dirty="0"/>
          </a:p>
        </p:txBody>
      </p:sp>
      <p:sp>
        <p:nvSpPr>
          <p:cNvPr id="20496" name="Text Box 23"/>
          <p:cNvSpPr txBox="1">
            <a:spLocks noChangeArrowheads="1"/>
          </p:cNvSpPr>
          <p:nvPr/>
        </p:nvSpPr>
        <p:spPr bwMode="auto">
          <a:xfrm>
            <a:off x="5452234" y="4137423"/>
            <a:ext cx="1368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shù</a:t>
            </a:r>
            <a:r>
              <a:rPr lang="en-US" altLang="zh-CN" sz="3200" dirty="0"/>
              <a:t> </a:t>
            </a:r>
            <a:r>
              <a:rPr lang="en-US" altLang="zh-CN" sz="3200" dirty="0" err="1"/>
              <a:t>fù</a:t>
            </a:r>
            <a:endParaRPr lang="en-US" altLang="zh-CN" sz="3200" dirty="0"/>
          </a:p>
        </p:txBody>
      </p:sp>
      <p:sp>
        <p:nvSpPr>
          <p:cNvPr id="20497" name="Text Box 24"/>
          <p:cNvSpPr txBox="1">
            <a:spLocks noChangeArrowheads="1"/>
          </p:cNvSpPr>
          <p:nvPr/>
        </p:nvSpPr>
        <p:spPr bwMode="auto">
          <a:xfrm>
            <a:off x="634834" y="4074659"/>
            <a:ext cx="7921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yán</a:t>
            </a:r>
            <a:endParaRPr lang="en-US" altLang="zh-CN" sz="3200" dirty="0"/>
          </a:p>
        </p:txBody>
      </p:sp>
      <p:sp>
        <p:nvSpPr>
          <p:cNvPr id="20498" name="Text Box 25"/>
          <p:cNvSpPr txBox="1">
            <a:spLocks noChangeArrowheads="1"/>
          </p:cNvSpPr>
          <p:nvPr/>
        </p:nvSpPr>
        <p:spPr bwMode="auto">
          <a:xfrm>
            <a:off x="2555875" y="4137423"/>
            <a:ext cx="863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hào</a:t>
            </a:r>
          </a:p>
        </p:txBody>
      </p:sp>
      <p:sp>
        <p:nvSpPr>
          <p:cNvPr id="20499" name="Text Box 26"/>
          <p:cNvSpPr txBox="1">
            <a:spLocks noChangeArrowheads="1"/>
          </p:cNvSpPr>
          <p:nvPr/>
        </p:nvSpPr>
        <p:spPr bwMode="auto">
          <a:xfrm>
            <a:off x="3851276" y="4074658"/>
            <a:ext cx="1368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/>
              <a:t>qián</a:t>
            </a:r>
            <a:r>
              <a:rPr lang="en-US" altLang="zh-CN" sz="3200" dirty="0"/>
              <a:t> </a:t>
            </a:r>
            <a:r>
              <a:rPr lang="en-US" altLang="zh-CN" sz="3200" dirty="0" err="1"/>
              <a:t>yì</a:t>
            </a:r>
            <a:endParaRPr lang="en-US" altLang="zh-CN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7943094" y="2158605"/>
            <a:ext cx="677108" cy="20740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6E0106"/>
                </a:solidFill>
                <a:latin typeface="微软雅黑" pitchFamily="34" charset="-122"/>
                <a:ea typeface="微软雅黑" pitchFamily="34" charset="-122"/>
              </a:rPr>
              <a:t>预习检查</a:t>
            </a:r>
            <a:endParaRPr lang="zh-CN" altLang="en-US" sz="3200" b="1" dirty="0">
              <a:solidFill>
                <a:srgbClr val="6E010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8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五边形 9"/>
          <p:cNvSpPr/>
          <p:nvPr/>
        </p:nvSpPr>
        <p:spPr>
          <a:xfrm>
            <a:off x="5247483" y="949289"/>
            <a:ext cx="3672408" cy="2808312"/>
          </a:xfrm>
          <a:prstGeom prst="pentagon">
            <a:avLst/>
          </a:prstGeom>
          <a:solidFill>
            <a:srgbClr val="003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正五边形 1"/>
          <p:cNvSpPr/>
          <p:nvPr/>
        </p:nvSpPr>
        <p:spPr>
          <a:xfrm>
            <a:off x="395536" y="915566"/>
            <a:ext cx="3672408" cy="2808312"/>
          </a:xfrm>
          <a:prstGeom prst="pentagon">
            <a:avLst/>
          </a:prstGeom>
          <a:solidFill>
            <a:srgbClr val="003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>
            <a:off x="539552" y="1059582"/>
            <a:ext cx="3384376" cy="2556284"/>
          </a:xfrm>
          <a:prstGeom prst="pent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正五边形 4"/>
          <p:cNvSpPr/>
          <p:nvPr/>
        </p:nvSpPr>
        <p:spPr>
          <a:xfrm>
            <a:off x="5436097" y="1057301"/>
            <a:ext cx="3240358" cy="2592288"/>
          </a:xfrm>
          <a:prstGeom prst="pent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19572" y="3723878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崎岖而不枯瘠</a:t>
            </a:r>
            <a:endParaRPr lang="zh-CN" altLang="en-US" sz="2400" b="1" dirty="0">
              <a:solidFill>
                <a:srgbClr val="B503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806" y="3723878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B50301"/>
                </a:solidFill>
                <a:latin typeface="微软雅黑" pitchFamily="34" charset="-122"/>
                <a:ea typeface="微软雅黑" pitchFamily="34" charset="-122"/>
              </a:rPr>
              <a:t>清新而不柔媚</a:t>
            </a:r>
            <a:endParaRPr lang="zh-CN" altLang="en-US" sz="2400" b="1" dirty="0">
              <a:solidFill>
                <a:srgbClr val="B503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36451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枝干</a:t>
            </a:r>
            <a:endParaRPr lang="zh-CN" altLang="en-US" sz="3200" b="1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8910" y="456778"/>
            <a:ext cx="1915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3000"/>
                </a:solidFill>
                <a:latin typeface="微软雅黑" pitchFamily="34" charset="-122"/>
                <a:ea typeface="微软雅黑" pitchFamily="34" charset="-122"/>
              </a:rPr>
              <a:t>叶片</a:t>
            </a:r>
            <a:endParaRPr lang="zh-CN" altLang="en-US" sz="3200" b="1" dirty="0">
              <a:solidFill>
                <a:srgbClr val="003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72000" y="548830"/>
            <a:ext cx="0" cy="3535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20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联系 13"/>
          <p:cNvSpPr/>
          <p:nvPr/>
        </p:nvSpPr>
        <p:spPr>
          <a:xfrm>
            <a:off x="6516216" y="3417562"/>
            <a:ext cx="2304256" cy="1728192"/>
          </a:xfrm>
          <a:prstGeom prst="flowChartConnector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2267744" y="1131590"/>
            <a:ext cx="2304256" cy="1728192"/>
          </a:xfrm>
          <a:prstGeom prst="flowChartConnecto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179512" y="45096"/>
            <a:ext cx="2304256" cy="1728192"/>
          </a:xfrm>
          <a:prstGeom prst="flowChartConnector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4355976" y="2268668"/>
            <a:ext cx="2304256" cy="1728192"/>
          </a:xfrm>
          <a:prstGeom prst="flowChartConnector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-539392" y="3172494"/>
            <a:ext cx="3960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石榴花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15516" y="3996860"/>
            <a:ext cx="2376264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6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0" y="484585"/>
            <a:ext cx="15183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爱石榴：</a:t>
            </a: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0" y="1564482"/>
            <a:ext cx="15183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画石榴：</a:t>
            </a:r>
          </a:p>
        </p:txBody>
      </p:sp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0" y="3350955"/>
            <a:ext cx="16466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赞石榴</a:t>
            </a:r>
            <a:r>
              <a:rPr lang="zh-CN" altLang="en-US" sz="30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23557" name="Text Box 8"/>
          <p:cNvSpPr txBox="1">
            <a:spLocks noChangeArrowheads="1"/>
          </p:cNvSpPr>
          <p:nvPr/>
        </p:nvSpPr>
        <p:spPr bwMode="auto">
          <a:xfrm>
            <a:off x="159364" y="1054592"/>
            <a:ext cx="976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accent2"/>
                </a:solidFill>
              </a:rPr>
              <a:t>(</a:t>
            </a:r>
            <a:r>
              <a:rPr lang="zh-CN" altLang="en-US" sz="1600" b="1">
                <a:solidFill>
                  <a:schemeClr val="accent2"/>
                </a:solidFill>
              </a:rPr>
              <a:t>第</a:t>
            </a:r>
            <a:r>
              <a:rPr lang="en-US" altLang="zh-CN" sz="1600" b="1">
                <a:solidFill>
                  <a:schemeClr val="accent2"/>
                </a:solidFill>
              </a:rPr>
              <a:t>1</a:t>
            </a:r>
            <a:r>
              <a:rPr lang="zh-CN" altLang="en-US" sz="1600" b="1">
                <a:solidFill>
                  <a:schemeClr val="accent2"/>
                </a:solidFill>
              </a:rPr>
              <a:t>段</a:t>
            </a:r>
            <a:r>
              <a:rPr lang="en-US" altLang="zh-CN" sz="16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23558" name="Text Box 9"/>
          <p:cNvSpPr txBox="1">
            <a:spLocks noChangeArrowheads="1"/>
          </p:cNvSpPr>
          <p:nvPr/>
        </p:nvSpPr>
        <p:spPr bwMode="auto">
          <a:xfrm>
            <a:off x="61544" y="2367946"/>
            <a:ext cx="1079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chemeClr val="accent2"/>
                </a:solidFill>
              </a:rPr>
              <a:t>(</a:t>
            </a:r>
            <a:r>
              <a:rPr lang="zh-CN" altLang="en-US" sz="1600" b="1" dirty="0">
                <a:solidFill>
                  <a:schemeClr val="accent2"/>
                </a:solidFill>
              </a:rPr>
              <a:t>第</a:t>
            </a:r>
            <a:r>
              <a:rPr lang="en-US" altLang="zh-CN" sz="1600" b="1" dirty="0">
                <a:solidFill>
                  <a:schemeClr val="accent2"/>
                </a:solidFill>
              </a:rPr>
              <a:t>2--6</a:t>
            </a:r>
            <a:r>
              <a:rPr lang="zh-CN" altLang="en-US" sz="1600" b="1" dirty="0">
                <a:solidFill>
                  <a:schemeClr val="accent2"/>
                </a:solidFill>
              </a:rPr>
              <a:t>段</a:t>
            </a:r>
            <a:r>
              <a:rPr lang="en-US" altLang="zh-CN" sz="1600" b="1" dirty="0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23559" name="Text Box 10"/>
          <p:cNvSpPr txBox="1">
            <a:spLocks noChangeArrowheads="1"/>
          </p:cNvSpPr>
          <p:nvPr/>
        </p:nvSpPr>
        <p:spPr bwMode="auto">
          <a:xfrm>
            <a:off x="107951" y="3813572"/>
            <a:ext cx="1148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accent2"/>
                </a:solidFill>
              </a:rPr>
              <a:t>(</a:t>
            </a:r>
            <a:r>
              <a:rPr lang="zh-CN" altLang="en-US" sz="1600" b="1">
                <a:solidFill>
                  <a:schemeClr val="accent2"/>
                </a:solidFill>
              </a:rPr>
              <a:t>第</a:t>
            </a:r>
            <a:r>
              <a:rPr lang="en-US" altLang="zh-CN" sz="1600" b="1">
                <a:solidFill>
                  <a:schemeClr val="accent2"/>
                </a:solidFill>
              </a:rPr>
              <a:t>7</a:t>
            </a:r>
            <a:r>
              <a:rPr lang="zh-CN" altLang="en-US" sz="1600" b="1">
                <a:solidFill>
                  <a:schemeClr val="accent2"/>
                </a:solidFill>
              </a:rPr>
              <a:t>－</a:t>
            </a:r>
            <a:r>
              <a:rPr lang="en-US" altLang="zh-CN" sz="1600" b="1">
                <a:solidFill>
                  <a:schemeClr val="accent2"/>
                </a:solidFill>
              </a:rPr>
              <a:t>9</a:t>
            </a:r>
            <a:r>
              <a:rPr lang="zh-CN" altLang="en-US" sz="1600" b="1">
                <a:solidFill>
                  <a:schemeClr val="accent2"/>
                </a:solidFill>
              </a:rPr>
              <a:t>段</a:t>
            </a:r>
            <a:r>
              <a:rPr lang="en-US" altLang="zh-CN" sz="16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7451725" y="465535"/>
            <a:ext cx="151288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最可爱”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547813" y="3386235"/>
            <a:ext cx="273685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我本来就喜欢夏天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148178" y="2571750"/>
            <a:ext cx="55399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6159" name="AutoShape 15"/>
          <p:cNvSpPr>
            <a:spLocks/>
          </p:cNvSpPr>
          <p:nvPr/>
        </p:nvSpPr>
        <p:spPr bwMode="auto">
          <a:xfrm>
            <a:off x="1331914" y="1275160"/>
            <a:ext cx="71437" cy="1890713"/>
          </a:xfrm>
          <a:prstGeom prst="leftBrace">
            <a:avLst>
              <a:gd name="adj1" fmla="val 29407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377949" y="4141471"/>
            <a:ext cx="824522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颂扬民族美好情操，表达了正义必胜的坚定信念，讴歌民族气节和高尚情操。含蓄地表达了自己的理想和追求。</a:t>
            </a: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957803" y="2537223"/>
            <a:ext cx="553998" cy="9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6183" name="AutoShape 39"/>
          <p:cNvSpPr>
            <a:spLocks noChangeArrowheads="1"/>
          </p:cNvSpPr>
          <p:nvPr/>
        </p:nvSpPr>
        <p:spPr bwMode="auto">
          <a:xfrm>
            <a:off x="4969029" y="1046560"/>
            <a:ext cx="2952750" cy="457200"/>
          </a:xfrm>
          <a:prstGeom prst="cloudCallout">
            <a:avLst>
              <a:gd name="adj1" fmla="val -57903"/>
              <a:gd name="adj2" fmla="val 1015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2000" b="1">
                <a:solidFill>
                  <a:srgbClr val="FF0000"/>
                </a:solidFill>
              </a:rPr>
              <a:t>奇崛而</a:t>
            </a:r>
            <a:r>
              <a:rPr lang="zh-CN" altLang="en-US" sz="2000" b="1">
                <a:solidFill>
                  <a:srgbClr val="0000FF"/>
                </a:solidFill>
              </a:rPr>
              <a:t>不</a:t>
            </a:r>
            <a:r>
              <a:rPr lang="zh-CN" altLang="en-US" sz="2000" b="1"/>
              <a:t>枯脊</a:t>
            </a:r>
          </a:p>
        </p:txBody>
      </p:sp>
      <p:sp>
        <p:nvSpPr>
          <p:cNvPr id="23567" name="Text Box 42"/>
          <p:cNvSpPr txBox="1">
            <a:spLocks noChangeArrowheads="1"/>
          </p:cNvSpPr>
          <p:nvPr/>
        </p:nvSpPr>
        <p:spPr bwMode="auto">
          <a:xfrm>
            <a:off x="2700338" y="2864539"/>
            <a:ext cx="3600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/>
              <a:t>子粒透明光嫩、丰腴酸甜</a:t>
            </a:r>
          </a:p>
        </p:txBody>
      </p:sp>
      <p:sp>
        <p:nvSpPr>
          <p:cNvPr id="23568" name="Text Box 44"/>
          <p:cNvSpPr txBox="1">
            <a:spLocks noChangeArrowheads="1"/>
          </p:cNvSpPr>
          <p:nvPr/>
        </p:nvSpPr>
        <p:spPr bwMode="auto">
          <a:xfrm>
            <a:off x="1331913" y="573882"/>
            <a:ext cx="2665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状写对象：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石榴树</a:t>
            </a:r>
          </a:p>
        </p:txBody>
      </p:sp>
      <p:sp>
        <p:nvSpPr>
          <p:cNvPr id="23569" name="AutoShape 45"/>
          <p:cNvSpPr>
            <a:spLocks/>
          </p:cNvSpPr>
          <p:nvPr/>
        </p:nvSpPr>
        <p:spPr bwMode="auto">
          <a:xfrm>
            <a:off x="3563939" y="303610"/>
            <a:ext cx="73025" cy="864394"/>
          </a:xfrm>
          <a:prstGeom prst="leftBrace">
            <a:avLst>
              <a:gd name="adj1" fmla="val 1315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3570" name="Text Box 46"/>
          <p:cNvSpPr txBox="1">
            <a:spLocks noChangeArrowheads="1"/>
          </p:cNvSpPr>
          <p:nvPr/>
        </p:nvSpPr>
        <p:spPr bwMode="auto">
          <a:xfrm>
            <a:off x="3708400" y="303610"/>
            <a:ext cx="1441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/>
              <a:t>一般树木</a:t>
            </a:r>
          </a:p>
        </p:txBody>
      </p:sp>
      <p:sp>
        <p:nvSpPr>
          <p:cNvPr id="23571" name="Text Box 47"/>
          <p:cNvSpPr txBox="1">
            <a:spLocks noChangeArrowheads="1"/>
          </p:cNvSpPr>
          <p:nvPr/>
        </p:nvSpPr>
        <p:spPr bwMode="auto">
          <a:xfrm>
            <a:off x="3664634" y="583942"/>
            <a:ext cx="1223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少数树木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（如石榴）</a:t>
            </a:r>
          </a:p>
        </p:txBody>
      </p:sp>
      <p:sp>
        <p:nvSpPr>
          <p:cNvPr id="23572" name="Line 48"/>
          <p:cNvSpPr>
            <a:spLocks noChangeShapeType="1"/>
          </p:cNvSpPr>
          <p:nvPr/>
        </p:nvSpPr>
        <p:spPr bwMode="auto">
          <a:xfrm>
            <a:off x="4932364" y="411957"/>
            <a:ext cx="503237" cy="2702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3" name="Line 49"/>
          <p:cNvSpPr>
            <a:spLocks noChangeShapeType="1"/>
          </p:cNvSpPr>
          <p:nvPr/>
        </p:nvSpPr>
        <p:spPr bwMode="auto">
          <a:xfrm flipV="1">
            <a:off x="5076826" y="735806"/>
            <a:ext cx="358775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4" name="Text Box 50"/>
          <p:cNvSpPr txBox="1">
            <a:spLocks noChangeArrowheads="1"/>
          </p:cNvSpPr>
          <p:nvPr/>
        </p:nvSpPr>
        <p:spPr bwMode="auto">
          <a:xfrm>
            <a:off x="5421994" y="315307"/>
            <a:ext cx="5048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对比</a:t>
            </a:r>
          </a:p>
        </p:txBody>
      </p:sp>
      <p:sp>
        <p:nvSpPr>
          <p:cNvPr id="23575" name="AutoShape 51"/>
          <p:cNvSpPr>
            <a:spLocks noChangeArrowheads="1"/>
          </p:cNvSpPr>
          <p:nvPr/>
        </p:nvSpPr>
        <p:spPr bwMode="auto">
          <a:xfrm>
            <a:off x="5867400" y="573882"/>
            <a:ext cx="431800" cy="216694"/>
          </a:xfrm>
          <a:prstGeom prst="rightArrow">
            <a:avLst>
              <a:gd name="adj1" fmla="val 50000"/>
              <a:gd name="adj2" fmla="val 373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3576" name="Text Box 52"/>
          <p:cNvSpPr txBox="1">
            <a:spLocks noChangeArrowheads="1"/>
          </p:cNvSpPr>
          <p:nvPr/>
        </p:nvSpPr>
        <p:spPr bwMode="auto">
          <a:xfrm>
            <a:off x="6372225" y="357813"/>
            <a:ext cx="7191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</a:rPr>
              <a:t>不畏炎热</a:t>
            </a:r>
          </a:p>
        </p:txBody>
      </p:sp>
      <p:sp>
        <p:nvSpPr>
          <p:cNvPr id="23577" name="AutoShape 53"/>
          <p:cNvSpPr>
            <a:spLocks noChangeArrowheads="1"/>
          </p:cNvSpPr>
          <p:nvPr/>
        </p:nvSpPr>
        <p:spPr bwMode="auto">
          <a:xfrm>
            <a:off x="7092950" y="573882"/>
            <a:ext cx="431800" cy="216694"/>
          </a:xfrm>
          <a:prstGeom prst="rightArrow">
            <a:avLst>
              <a:gd name="adj1" fmla="val 50000"/>
              <a:gd name="adj2" fmla="val 373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3578" name="Text Box 54"/>
          <p:cNvSpPr txBox="1">
            <a:spLocks noChangeArrowheads="1"/>
          </p:cNvSpPr>
          <p:nvPr/>
        </p:nvSpPr>
        <p:spPr bwMode="auto">
          <a:xfrm>
            <a:off x="1403351" y="1275160"/>
            <a:ext cx="208756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枝干叶片美</a:t>
            </a:r>
          </a:p>
        </p:txBody>
      </p:sp>
      <p:sp>
        <p:nvSpPr>
          <p:cNvPr id="23579" name="AutoShape 55"/>
          <p:cNvSpPr>
            <a:spLocks/>
          </p:cNvSpPr>
          <p:nvPr/>
        </p:nvSpPr>
        <p:spPr bwMode="auto">
          <a:xfrm>
            <a:off x="3419476" y="1275160"/>
            <a:ext cx="73025" cy="648890"/>
          </a:xfrm>
          <a:prstGeom prst="leftBrace">
            <a:avLst>
              <a:gd name="adj1" fmla="val 9873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3580" name="Text Box 61"/>
          <p:cNvSpPr txBox="1">
            <a:spLocks noChangeArrowheads="1"/>
          </p:cNvSpPr>
          <p:nvPr/>
        </p:nvSpPr>
        <p:spPr bwMode="auto">
          <a:xfrm>
            <a:off x="1403351" y="2031207"/>
            <a:ext cx="13684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花朵美</a:t>
            </a:r>
          </a:p>
        </p:txBody>
      </p:sp>
      <p:sp>
        <p:nvSpPr>
          <p:cNvPr id="6206" name="AutoShape 62"/>
          <p:cNvSpPr>
            <a:spLocks noChangeArrowheads="1"/>
          </p:cNvSpPr>
          <p:nvPr/>
        </p:nvSpPr>
        <p:spPr bwMode="auto">
          <a:xfrm>
            <a:off x="4356100" y="1594455"/>
            <a:ext cx="2952750" cy="457200"/>
          </a:xfrm>
          <a:prstGeom prst="cloudCallout">
            <a:avLst>
              <a:gd name="adj1" fmla="val -57903"/>
              <a:gd name="adj2" fmla="val 1015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</a:rPr>
              <a:t>清新而</a:t>
            </a:r>
            <a:r>
              <a:rPr lang="zh-CN" altLang="en-US" sz="2000" b="1" dirty="0">
                <a:solidFill>
                  <a:srgbClr val="0000FF"/>
                </a:solidFill>
              </a:rPr>
              <a:t>不</a:t>
            </a:r>
            <a:r>
              <a:rPr lang="zh-CN" altLang="en-US" sz="2000" b="1" dirty="0"/>
              <a:t>柔媚</a:t>
            </a:r>
          </a:p>
        </p:txBody>
      </p:sp>
      <p:sp>
        <p:nvSpPr>
          <p:cNvPr id="23582" name="AutoShape 63"/>
          <p:cNvSpPr>
            <a:spLocks/>
          </p:cNvSpPr>
          <p:nvPr/>
        </p:nvSpPr>
        <p:spPr bwMode="auto">
          <a:xfrm>
            <a:off x="2700339" y="2085975"/>
            <a:ext cx="71437" cy="540544"/>
          </a:xfrm>
          <a:prstGeom prst="leftBrace">
            <a:avLst>
              <a:gd name="adj1" fmla="val 8407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3583" name="Text Box 64"/>
          <p:cNvSpPr txBox="1">
            <a:spLocks noChangeArrowheads="1"/>
          </p:cNvSpPr>
          <p:nvPr/>
        </p:nvSpPr>
        <p:spPr bwMode="auto">
          <a:xfrm>
            <a:off x="2843214" y="2031207"/>
            <a:ext cx="40338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深红色，单瓣已陆离，双瓣更华贵</a:t>
            </a:r>
          </a:p>
        </p:txBody>
      </p:sp>
      <p:sp>
        <p:nvSpPr>
          <p:cNvPr id="23584" name="Text Box 65"/>
          <p:cNvSpPr txBox="1">
            <a:spLocks noChangeArrowheads="1"/>
          </p:cNvSpPr>
          <p:nvPr/>
        </p:nvSpPr>
        <p:spPr bwMode="auto">
          <a:xfrm>
            <a:off x="2916238" y="2506445"/>
            <a:ext cx="2736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毫不直射炎阳的直射</a:t>
            </a:r>
          </a:p>
        </p:txBody>
      </p:sp>
      <p:sp>
        <p:nvSpPr>
          <p:cNvPr id="23585" name="Line 66"/>
          <p:cNvSpPr>
            <a:spLocks noChangeShapeType="1"/>
          </p:cNvSpPr>
          <p:nvPr/>
        </p:nvSpPr>
        <p:spPr bwMode="auto">
          <a:xfrm flipV="1">
            <a:off x="6012657" y="2431317"/>
            <a:ext cx="1512093" cy="1521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6" name="Line 67"/>
          <p:cNvSpPr>
            <a:spLocks noChangeShapeType="1"/>
          </p:cNvSpPr>
          <p:nvPr/>
        </p:nvSpPr>
        <p:spPr bwMode="auto">
          <a:xfrm>
            <a:off x="7308850" y="2247304"/>
            <a:ext cx="288925" cy="10834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7" name="Text Box 68"/>
          <p:cNvSpPr txBox="1">
            <a:spLocks noChangeArrowheads="1"/>
          </p:cNvSpPr>
          <p:nvPr/>
        </p:nvSpPr>
        <p:spPr bwMode="auto">
          <a:xfrm>
            <a:off x="7451725" y="2139554"/>
            <a:ext cx="18728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夏季的心脏”</a:t>
            </a:r>
          </a:p>
        </p:txBody>
      </p:sp>
      <p:sp>
        <p:nvSpPr>
          <p:cNvPr id="23588" name="Text Box 69"/>
          <p:cNvSpPr txBox="1">
            <a:spLocks noChangeArrowheads="1"/>
          </p:cNvSpPr>
          <p:nvPr/>
        </p:nvSpPr>
        <p:spPr bwMode="auto">
          <a:xfrm>
            <a:off x="1403351" y="2787254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果实美</a:t>
            </a:r>
          </a:p>
        </p:txBody>
      </p:sp>
      <p:sp>
        <p:nvSpPr>
          <p:cNvPr id="23589" name="Text Box 70"/>
          <p:cNvSpPr txBox="1">
            <a:spLocks noChangeArrowheads="1"/>
          </p:cNvSpPr>
          <p:nvPr/>
        </p:nvSpPr>
        <p:spPr bwMode="auto">
          <a:xfrm>
            <a:off x="1619251" y="1691802"/>
            <a:ext cx="12239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/>
              <a:t>第</a:t>
            </a:r>
            <a:r>
              <a:rPr lang="en-US" altLang="zh-CN" sz="1600"/>
              <a:t>2</a:t>
            </a:r>
            <a:r>
              <a:rPr lang="zh-CN" altLang="en-US" sz="1600"/>
              <a:t>段</a:t>
            </a:r>
          </a:p>
        </p:txBody>
      </p:sp>
      <p:sp>
        <p:nvSpPr>
          <p:cNvPr id="23590" name="Text Box 71"/>
          <p:cNvSpPr txBox="1">
            <a:spLocks noChangeArrowheads="1"/>
          </p:cNvSpPr>
          <p:nvPr/>
        </p:nvSpPr>
        <p:spPr bwMode="auto">
          <a:xfrm>
            <a:off x="1476375" y="2409825"/>
            <a:ext cx="12239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dirty="0"/>
              <a:t>第</a:t>
            </a:r>
            <a:r>
              <a:rPr lang="en-US" altLang="zh-CN" sz="1600" dirty="0"/>
              <a:t>3—5</a:t>
            </a:r>
            <a:r>
              <a:rPr lang="zh-CN" altLang="en-US" sz="1600" dirty="0"/>
              <a:t>段</a:t>
            </a:r>
          </a:p>
        </p:txBody>
      </p:sp>
      <p:sp>
        <p:nvSpPr>
          <p:cNvPr id="23591" name="Line 72"/>
          <p:cNvSpPr>
            <a:spLocks noChangeShapeType="1"/>
          </p:cNvSpPr>
          <p:nvPr/>
        </p:nvSpPr>
        <p:spPr bwMode="auto">
          <a:xfrm>
            <a:off x="4211639" y="3651647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2" name="Text Box 73"/>
          <p:cNvSpPr txBox="1">
            <a:spLocks noChangeArrowheads="1"/>
          </p:cNvSpPr>
          <p:nvPr/>
        </p:nvSpPr>
        <p:spPr bwMode="auto">
          <a:xfrm>
            <a:off x="4787900" y="3307456"/>
            <a:ext cx="4140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我更喜欢这夏天的心脏“石榴”</a:t>
            </a:r>
          </a:p>
        </p:txBody>
      </p:sp>
      <p:sp>
        <p:nvSpPr>
          <p:cNvPr id="23593" name="Text Box 74"/>
          <p:cNvSpPr txBox="1">
            <a:spLocks noChangeArrowheads="1"/>
          </p:cNvSpPr>
          <p:nvPr/>
        </p:nvSpPr>
        <p:spPr bwMode="auto">
          <a:xfrm>
            <a:off x="6624637" y="2031207"/>
            <a:ext cx="936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CC"/>
                </a:solidFill>
              </a:rPr>
              <a:t>色彩</a:t>
            </a:r>
          </a:p>
        </p:txBody>
      </p:sp>
      <p:sp>
        <p:nvSpPr>
          <p:cNvPr id="23594" name="Text Box 75"/>
          <p:cNvSpPr txBox="1">
            <a:spLocks noChangeArrowheads="1"/>
          </p:cNvSpPr>
          <p:nvPr/>
        </p:nvSpPr>
        <p:spPr bwMode="auto">
          <a:xfrm>
            <a:off x="5364163" y="2356248"/>
            <a:ext cx="936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33CC"/>
                </a:solidFill>
              </a:rPr>
              <a:t>习性</a:t>
            </a:r>
          </a:p>
        </p:txBody>
      </p:sp>
      <p:sp>
        <p:nvSpPr>
          <p:cNvPr id="23595" name="Text Box 76"/>
          <p:cNvSpPr txBox="1">
            <a:spLocks noChangeArrowheads="1"/>
          </p:cNvSpPr>
          <p:nvPr/>
        </p:nvSpPr>
        <p:spPr bwMode="auto">
          <a:xfrm>
            <a:off x="6048375" y="3772139"/>
            <a:ext cx="338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（热烈、充满活力、积极向上</a:t>
            </a:r>
            <a:r>
              <a:rPr lang="zh-CN" altLang="en-US" sz="1200" b="1" dirty="0">
                <a:solidFill>
                  <a:srgbClr val="FF33CC"/>
                </a:solidFill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17981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utoUpdateAnimBg="0"/>
      <p:bldP spid="6157" grpId="0" autoUpdateAnimBg="0"/>
      <p:bldP spid="6158" grpId="0" autoUpdateAnimBg="0"/>
      <p:bldP spid="6159" grpId="0" animBg="1"/>
      <p:bldP spid="6169" grpId="0" autoUpdateAnimBg="0"/>
      <p:bldP spid="6171" grpId="0" autoUpdateAnimBg="0"/>
      <p:bldP spid="6183" grpId="0" animBg="1" autoUpdateAnimBg="0"/>
      <p:bldP spid="620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01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101出自【趣你的PPT】(微信:qunideppt)：最优质的PPT资源库"/>
          <p:cNvGrpSpPr>
            <a:grpSpLocks/>
          </p:cNvGrpSpPr>
          <p:nvPr/>
        </p:nvGrpSpPr>
        <p:grpSpPr bwMode="auto">
          <a:xfrm>
            <a:off x="1037035" y="1077516"/>
            <a:ext cx="4580334" cy="3000375"/>
            <a:chOff x="1049020" y="1133754"/>
            <a:chExt cx="7034802" cy="4606584"/>
          </a:xfrm>
        </p:grpSpPr>
        <p:sp>
          <p:nvSpPr>
            <p:cNvPr id="22" name="出自【趣你的PPT】(微信:qunideppt)：最优质的PPT资源库"/>
            <p:cNvSpPr/>
            <p:nvPr/>
          </p:nvSpPr>
          <p:spPr>
            <a:xfrm rot="5400000">
              <a:off x="1732819" y="1450224"/>
              <a:ext cx="4590131" cy="3957191"/>
            </a:xfrm>
            <a:prstGeom prst="hexagon">
              <a:avLst/>
            </a:prstGeom>
            <a:solidFill>
              <a:srgbClr val="E71F3C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出自【趣你的PPT】(微信:qunideppt)：最优质的PPT资源库"/>
            <p:cNvSpPr/>
            <p:nvPr/>
          </p:nvSpPr>
          <p:spPr>
            <a:xfrm rot="5400000">
              <a:off x="889417" y="3578369"/>
              <a:ext cx="2321572" cy="2002367"/>
            </a:xfrm>
            <a:prstGeom prst="hexagon">
              <a:avLst/>
            </a:prstGeom>
            <a:solidFill>
              <a:srgbClr val="E71F3C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>
            <a:xfrm rot="5400000">
              <a:off x="4952614" y="1353726"/>
              <a:ext cx="1996186" cy="1735385"/>
            </a:xfrm>
            <a:prstGeom prst="hexagon">
              <a:avLst/>
            </a:prstGeom>
            <a:solidFill>
              <a:srgbClr val="E71F3C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>
            <a:xfrm rot="5400000">
              <a:off x="6910050" y="1777023"/>
              <a:ext cx="1255843" cy="1091701"/>
            </a:xfrm>
            <a:prstGeom prst="hexagon">
              <a:avLst/>
            </a:prstGeom>
            <a:solidFill>
              <a:srgbClr val="E71F3C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出自【趣你的PPT】(微信:qunideppt)：最优质的PPT资源库"/>
            <p:cNvSpPr/>
            <p:nvPr/>
          </p:nvSpPr>
          <p:spPr>
            <a:xfrm rot="5400000">
              <a:off x="6465671" y="2919545"/>
              <a:ext cx="1147990" cy="998441"/>
            </a:xfrm>
            <a:prstGeom prst="hexagon">
              <a:avLst/>
            </a:prstGeom>
            <a:solidFill>
              <a:srgbClr val="E71F3C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1827610" y="2312194"/>
            <a:ext cx="2297906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4793456" y="2312194"/>
            <a:ext cx="3829050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59418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618</Words>
  <Application>Microsoft Office PowerPoint</Application>
  <PresentationFormat>全屏显示(16:9)</PresentationFormat>
  <Paragraphs>106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133</cp:revision>
  <dcterms:created xsi:type="dcterms:W3CDTF">2017-02-01T09:25:40Z</dcterms:created>
  <dcterms:modified xsi:type="dcterms:W3CDTF">2017-02-04T00:49:00Z</dcterms:modified>
</cp:coreProperties>
</file>