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4" r:id="rId14"/>
    <p:sldId id="272" r:id="rId15"/>
    <p:sldId id="273" r:id="rId16"/>
    <p:sldId id="275" r:id="rId17"/>
    <p:sldId id="27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CE83B-EA40-4632-876D-F7C18D144AC6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96C73-2E83-4BB9-A52B-F894DB387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84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96C73-2E83-4BB9-A52B-F894DB38793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46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61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498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9D39A6A-8BF6-4610-B270-3102CA265C6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057041"/>
      </p:ext>
    </p:extLst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86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6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838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06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84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27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152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954B5-C637-4B8D-A96D-5B6F153B8E0B}" type="datetimeFigureOut">
              <a:rPr lang="zh-CN" altLang="en-US" smtClean="0"/>
              <a:t>2017/2/26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A1001-A927-482B-BBA7-B65916E8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1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79" name="Picture 3" descr="huanghe01a"/>
          <p:cNvPicPr>
            <a:picLocks noGrp="1" noChangeAspect="1" noChangeArrowheads="1"/>
          </p:cNvPicPr>
          <p:nvPr>
            <p:ph type="ctr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 eaLnBrk="0" hangingPunct="0">
              <a:spcBef>
                <a:spcPct val="20000"/>
              </a:spcBef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algn="ctr" eaLnBrk="0" hangingPunct="0">
              <a:spcBef>
                <a:spcPct val="20000"/>
              </a:spcBef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algn="ctr" eaLnBrk="0" hangingPunct="0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algn="ctr" eaLnBrk="0" hangingPunct="0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algn="ctr" eaLnBrk="0" hangingPunct="0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i="1">
                <a:ea typeface="楷体_GB2312" pitchFamily="49" charset="-122"/>
              </a:rPr>
              <a:t>冼星海作曲</a:t>
            </a:r>
          </a:p>
          <a:p>
            <a:r>
              <a:rPr lang="zh-CN" altLang="en-US" i="1">
                <a:ea typeface="楷体_GB2312" pitchFamily="49" charset="-122"/>
              </a:rPr>
              <a:t>光未然作词</a:t>
            </a:r>
          </a:p>
        </p:txBody>
      </p:sp>
    </p:spTree>
    <p:extLst>
      <p:ext uri="{BB962C8B-B14F-4D97-AF65-F5344CB8AC3E}">
        <p14:creationId xmlns:p14="http://schemas.microsoft.com/office/powerpoint/2010/main" val="179726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tu177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9144000" cy="688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115888"/>
            <a:ext cx="9144000" cy="606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4000">
                <a:solidFill>
                  <a:srgbClr val="FF3300"/>
                </a:solidFill>
              </a:rPr>
              <a:t>背景介绍：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1938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年，抗战正在激烈进行，日本侵略者的铁蹄正践踏着华北大地。在中华民族到最危险的时刻，英勇无畏的华夏儿女将全国抗日救亡运动推入高潮， 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1938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年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9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月，诗人光未然带领抗敌演出队来到了黄河，来到了壶口瀑布。滔滔的黄河水，在诗人心中掀起了万丈狂澜，他挥笔写下了不朽的诗篇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——《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黄河颂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。人民音乐家冼星海读到了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黄河颂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这首组诗也是异常激动，触发了他的创作灵感。他和光未然合作，连续写作六天，完成了一部史诗性的音乐作品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黄河大合唱</a:t>
            </a:r>
            <a:r>
              <a:rPr lang="en-US" altLang="zh-CN" sz="3200">
                <a:solidFill>
                  <a:schemeClr val="tx1"/>
                </a:solidFill>
                <a:ea typeface="楷体_GB2312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ea typeface="楷体_GB2312" pitchFamily="49" charset="-122"/>
              </a:rPr>
              <a:t>。这组歌随后唱过大江上下，激励着中华儿女为祖国的尊严而战。</a:t>
            </a:r>
          </a:p>
        </p:txBody>
      </p:sp>
    </p:spTree>
    <p:extLst>
      <p:ext uri="{BB962C8B-B14F-4D97-AF65-F5344CB8AC3E}">
        <p14:creationId xmlns:p14="http://schemas.microsoft.com/office/powerpoint/2010/main" val="91567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5" name="Picture 7" descr="图片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0" y="1981200"/>
            <a:ext cx="9009063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66FF"/>
                </a:solidFill>
              </a:rPr>
              <a:t>深情地读：</a:t>
            </a:r>
            <a:br>
              <a:rPr lang="zh-CN" altLang="en-US" sz="4400">
                <a:solidFill>
                  <a:srgbClr val="0066FF"/>
                </a:solidFill>
              </a:rPr>
            </a:br>
            <a:r>
              <a:rPr lang="zh-CN" altLang="en-US" sz="4400">
                <a:solidFill>
                  <a:srgbClr val="0066FF"/>
                </a:solidFill>
              </a:rPr>
              <a:t>   一、读出节奏与重音，把握好语</a:t>
            </a:r>
          </a:p>
          <a:p>
            <a:r>
              <a:rPr lang="zh-CN" altLang="en-US" sz="4400">
                <a:solidFill>
                  <a:srgbClr val="0066FF"/>
                </a:solidFill>
              </a:rPr>
              <a:t>速和语调。 </a:t>
            </a:r>
            <a:br>
              <a:rPr lang="zh-CN" altLang="en-US" sz="4400">
                <a:solidFill>
                  <a:srgbClr val="0066FF"/>
                </a:solidFill>
              </a:rPr>
            </a:br>
            <a:r>
              <a:rPr lang="zh-CN" altLang="en-US" sz="4400">
                <a:solidFill>
                  <a:srgbClr val="0066FF"/>
                </a:solidFill>
              </a:rPr>
              <a:t>   二、有感情的朗诵，读出气势，读</a:t>
            </a:r>
          </a:p>
          <a:p>
            <a:r>
              <a:rPr lang="zh-CN" altLang="en-US" sz="4400">
                <a:solidFill>
                  <a:srgbClr val="0066FF"/>
                </a:solidFill>
              </a:rPr>
              <a:t>出诗人要表达的感情。</a:t>
            </a:r>
            <a:br>
              <a:rPr lang="zh-CN" altLang="en-US" sz="4400">
                <a:solidFill>
                  <a:srgbClr val="0066FF"/>
                </a:solidFill>
              </a:rPr>
            </a:br>
            <a:endParaRPr lang="zh-CN" altLang="en-US" sz="4400">
              <a:solidFill>
                <a:srgbClr val="0066FF"/>
              </a:solidFill>
            </a:endParaRPr>
          </a:p>
        </p:txBody>
      </p:sp>
      <p:pic>
        <p:nvPicPr>
          <p:cNvPr id="2" name="中国交响乐团合唱团 - 黄河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6296" y="5301208"/>
            <a:ext cx="609600" cy="65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9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4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349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Text Box 6"/>
          <p:cNvSpPr txBox="1">
            <a:spLocks noChangeArrowheads="1"/>
          </p:cNvSpPr>
          <p:nvPr/>
        </p:nvSpPr>
        <p:spPr bwMode="auto">
          <a:xfrm>
            <a:off x="323850" y="2708920"/>
            <a:ext cx="882015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 marL="742950" indent="-28575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 marL="11430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 marL="16002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 marL="20574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 eaLnBrk="1" hangingPunct="1"/>
            <a:r>
              <a:rPr kumimoji="0"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答：歌颂</a:t>
            </a:r>
            <a:r>
              <a:rPr kumimoji="0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黄河的英雄气魄及其所表现的我们伟大而又坚强的民族精神，作用是引出下文的</a:t>
            </a:r>
            <a:r>
              <a:rPr kumimoji="0"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颂歌。</a:t>
            </a:r>
            <a:r>
              <a:rPr kumimoji="0" lang="zh-CN" altLang="en-US" dirty="0" smtClean="0">
                <a:solidFill>
                  <a:srgbClr val="0000FF"/>
                </a:solidFill>
              </a:rPr>
              <a:t> </a:t>
            </a:r>
            <a:endParaRPr kumimoji="0" lang="zh-CN" altLang="en-US" dirty="0">
              <a:solidFill>
                <a:srgbClr val="0000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24" y="260648"/>
            <a:ext cx="89496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CC0000"/>
                </a:solidFill>
              </a:rPr>
              <a:t>1</a:t>
            </a:r>
            <a:r>
              <a:rPr lang="zh-CN" altLang="en-US" sz="4400" dirty="0" smtClean="0">
                <a:solidFill>
                  <a:srgbClr val="CC0000"/>
                </a:solidFill>
              </a:rPr>
              <a:t>、</a:t>
            </a:r>
            <a:r>
              <a:rPr lang="zh-CN" altLang="en-US" sz="4400" dirty="0" smtClean="0">
                <a:solidFill>
                  <a:srgbClr val="CC0000"/>
                </a:solidFill>
              </a:rPr>
              <a:t>全诗分成朗诵词和歌词两大部分，朗诵词可以看作是一个序曲，它的主要内容和作用是什么？ </a:t>
            </a:r>
            <a:endParaRPr lang="zh-CN" altLang="en-US" sz="44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4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7772400" cy="114300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>
            <a:solidFill>
              <a:srgbClr val="000000"/>
            </a:solidFill>
            <a:round/>
            <a:headEnd/>
            <a:tailEnd/>
          </a:ln>
        </p:spPr>
        <p:txBody>
          <a:bodyPr anchor="t">
            <a:normAutofit fontScale="90000"/>
          </a:bodyPr>
          <a:lstStyle/>
          <a:p>
            <a:r>
              <a:rPr lang="zh-CN" altLang="en-US"/>
              <a:t>黄河颂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3352800" y="1447800"/>
            <a:ext cx="2286000" cy="7620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3600">
                <a:solidFill>
                  <a:srgbClr val="FF0000"/>
                </a:solidFill>
              </a:rPr>
              <a:t>颂</a:t>
            </a:r>
            <a:r>
              <a:rPr lang="zh-CN" altLang="en-US" sz="3600"/>
              <a:t>黄河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6705600" y="1447800"/>
            <a:ext cx="2286000" cy="7620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学</a:t>
            </a:r>
            <a:r>
              <a:rPr lang="zh-CN" altLang="en-US" sz="3600" dirty="0"/>
              <a:t>黄河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6858000" y="2514600"/>
            <a:ext cx="13716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endParaRPr lang="zh-CN" altLang="en-US" b="0"/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152400" y="1447800"/>
            <a:ext cx="2286000" cy="7620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绘</a:t>
            </a:r>
            <a:r>
              <a:rPr lang="zh-CN" altLang="en-US" sz="3600" dirty="0"/>
              <a:t>黄河</a:t>
            </a:r>
          </a:p>
        </p:txBody>
      </p:sp>
      <p:sp>
        <p:nvSpPr>
          <p:cNvPr id="58386" name="AutoShape 18"/>
          <p:cNvSpPr>
            <a:spLocks noChangeArrowheads="1"/>
          </p:cNvSpPr>
          <p:nvPr/>
        </p:nvSpPr>
        <p:spPr bwMode="auto">
          <a:xfrm>
            <a:off x="2362200" y="1676400"/>
            <a:ext cx="990600" cy="228600"/>
          </a:xfrm>
          <a:prstGeom prst="rightArrow">
            <a:avLst>
              <a:gd name="adj1" fmla="val 50000"/>
              <a:gd name="adj2" fmla="val 108333"/>
            </a:avLst>
          </a:prstGeom>
          <a:solidFill>
            <a:srgbClr val="00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87" name="AutoShape 19"/>
          <p:cNvSpPr>
            <a:spLocks noChangeArrowheads="1"/>
          </p:cNvSpPr>
          <p:nvPr/>
        </p:nvSpPr>
        <p:spPr bwMode="auto">
          <a:xfrm>
            <a:off x="5562600" y="1676400"/>
            <a:ext cx="1066800" cy="228600"/>
          </a:xfrm>
          <a:prstGeom prst="rightArrow">
            <a:avLst>
              <a:gd name="adj1" fmla="val 50000"/>
              <a:gd name="adj2" fmla="val 116667"/>
            </a:avLst>
          </a:prstGeom>
          <a:solidFill>
            <a:srgbClr val="00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89" name="Text Box 21"/>
          <p:cNvSpPr txBox="1">
            <a:spLocks noChangeArrowheads="1"/>
          </p:cNvSpPr>
          <p:nvPr/>
        </p:nvSpPr>
        <p:spPr bwMode="auto">
          <a:xfrm>
            <a:off x="179388" y="260350"/>
            <a:ext cx="32400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7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3" grpId="0" animBg="1"/>
      <p:bldP spid="583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188913"/>
            <a:ext cx="3419475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FF0066"/>
                </a:solidFill>
                <a:ea typeface="宋体" pitchFamily="2" charset="-122"/>
              </a:rPr>
              <a:t>惊涛澎湃</a:t>
            </a:r>
            <a:r>
              <a:rPr lang="en-US" altLang="zh-CN" sz="3600" u="sng">
                <a:solidFill>
                  <a:srgbClr val="FF0066"/>
                </a:solidFill>
                <a:ea typeface="宋体" pitchFamily="2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FF0066"/>
                </a:solidFill>
                <a:ea typeface="宋体" pitchFamily="2" charset="-122"/>
              </a:rPr>
              <a:t>掀起万丈狂澜</a:t>
            </a:r>
            <a:r>
              <a:rPr lang="en-US" altLang="zh-CN" sz="3600" u="sng">
                <a:solidFill>
                  <a:srgbClr val="FF0066"/>
                </a:solidFill>
                <a:ea typeface="宋体" pitchFamily="2" charset="-122"/>
              </a:rPr>
              <a:t>;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1916113"/>
            <a:ext cx="3348038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宋体" pitchFamily="2" charset="-122"/>
              </a:rPr>
              <a:t>浊流宛转</a:t>
            </a:r>
            <a:r>
              <a:rPr lang="en-US" altLang="zh-CN" sz="3600">
                <a:solidFill>
                  <a:srgbClr val="FF0066"/>
                </a:solidFill>
                <a:ea typeface="宋体" pitchFamily="2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宋体" pitchFamily="2" charset="-122"/>
              </a:rPr>
              <a:t>结成九曲连环</a:t>
            </a:r>
            <a:r>
              <a:rPr lang="en-US" altLang="zh-CN" sz="3600">
                <a:solidFill>
                  <a:srgbClr val="FF0066"/>
                </a:solidFill>
                <a:ea typeface="宋体" pitchFamily="2" charset="-122"/>
              </a:rPr>
              <a:t>;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3500438"/>
            <a:ext cx="3563938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宋体" pitchFamily="2" charset="-122"/>
              </a:rPr>
              <a:t>从昆仑山下奔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宋体" pitchFamily="2" charset="-122"/>
              </a:rPr>
              <a:t>向黄河之边</a:t>
            </a:r>
            <a:r>
              <a:rPr lang="en-US" altLang="zh-CN" sz="3600">
                <a:solidFill>
                  <a:srgbClr val="FF0066"/>
                </a:solidFill>
                <a:ea typeface="宋体" pitchFamily="2" charset="-122"/>
              </a:rPr>
              <a:t>;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5229225"/>
            <a:ext cx="4562475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宋体" pitchFamily="2" charset="-122"/>
              </a:rPr>
              <a:t>把中原大地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宋体" pitchFamily="2" charset="-122"/>
              </a:rPr>
              <a:t>劈成南北两面。</a:t>
            </a:r>
          </a:p>
        </p:txBody>
      </p:sp>
      <p:sp>
        <p:nvSpPr>
          <p:cNvPr id="27657" name="AutoShape 9"/>
          <p:cNvSpPr>
            <a:spLocks/>
          </p:cNvSpPr>
          <p:nvPr/>
        </p:nvSpPr>
        <p:spPr bwMode="auto">
          <a:xfrm>
            <a:off x="3132138" y="333375"/>
            <a:ext cx="596900" cy="1150938"/>
          </a:xfrm>
          <a:prstGeom prst="rightBrace">
            <a:avLst>
              <a:gd name="adj1" fmla="val 16068"/>
              <a:gd name="adj2" fmla="val 50000"/>
            </a:avLst>
          </a:prstGeom>
          <a:noFill/>
          <a:ln w="63500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3333CC"/>
              </a:solidFill>
            </a:endParaRPr>
          </a:p>
        </p:txBody>
      </p:sp>
      <p:sp>
        <p:nvSpPr>
          <p:cNvPr id="27658" name="AutoShape 10"/>
          <p:cNvSpPr>
            <a:spLocks/>
          </p:cNvSpPr>
          <p:nvPr/>
        </p:nvSpPr>
        <p:spPr bwMode="auto">
          <a:xfrm>
            <a:off x="3059113" y="2060575"/>
            <a:ext cx="669925" cy="1223963"/>
          </a:xfrm>
          <a:prstGeom prst="rightBrace">
            <a:avLst>
              <a:gd name="adj1" fmla="val 15225"/>
              <a:gd name="adj2" fmla="val 50000"/>
            </a:avLst>
          </a:prstGeom>
          <a:noFill/>
          <a:ln w="63500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9" name="AutoShape 11"/>
          <p:cNvSpPr>
            <a:spLocks/>
          </p:cNvSpPr>
          <p:nvPr/>
        </p:nvSpPr>
        <p:spPr bwMode="auto">
          <a:xfrm>
            <a:off x="2916238" y="3716338"/>
            <a:ext cx="668337" cy="1152525"/>
          </a:xfrm>
          <a:prstGeom prst="rightBrace">
            <a:avLst>
              <a:gd name="adj1" fmla="val 14371"/>
              <a:gd name="adj2" fmla="val 50000"/>
            </a:avLst>
          </a:prstGeom>
          <a:noFill/>
          <a:ln w="63500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0" name="AutoShape 12"/>
          <p:cNvSpPr>
            <a:spLocks/>
          </p:cNvSpPr>
          <p:nvPr/>
        </p:nvSpPr>
        <p:spPr bwMode="auto">
          <a:xfrm>
            <a:off x="3059113" y="5445125"/>
            <a:ext cx="741362" cy="1058863"/>
          </a:xfrm>
          <a:prstGeom prst="rightBrace">
            <a:avLst>
              <a:gd name="adj1" fmla="val 11902"/>
              <a:gd name="adj2" fmla="val 50000"/>
            </a:avLst>
          </a:prstGeom>
          <a:noFill/>
          <a:ln w="63500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4140200" y="692150"/>
            <a:ext cx="170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66"/>
                </a:solidFill>
              </a:rPr>
              <a:t>近镜头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3924300" y="2276475"/>
            <a:ext cx="2292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66"/>
                </a:solidFill>
              </a:rPr>
              <a:t>俯瞰全景</a:t>
            </a:r>
            <a:r>
              <a:rPr lang="zh-CN" altLang="en-US" sz="2400" b="0">
                <a:solidFill>
                  <a:srgbClr val="FF0066"/>
                </a:solidFill>
                <a:ea typeface="宋体" pitchFamily="2" charset="-122"/>
              </a:rPr>
              <a:t> </a:t>
            </a: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779838" y="3933825"/>
            <a:ext cx="2216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66"/>
                </a:solidFill>
              </a:rPr>
              <a:t>纵向描写</a:t>
            </a: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3851275" y="5516563"/>
            <a:ext cx="2216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66"/>
                </a:solidFill>
              </a:rPr>
              <a:t>横向展开</a:t>
            </a:r>
          </a:p>
        </p:txBody>
      </p:sp>
      <p:sp>
        <p:nvSpPr>
          <p:cNvPr id="27667" name="AutoShape 19"/>
          <p:cNvSpPr>
            <a:spLocks/>
          </p:cNvSpPr>
          <p:nvPr/>
        </p:nvSpPr>
        <p:spPr bwMode="auto">
          <a:xfrm>
            <a:off x="5940425" y="981075"/>
            <a:ext cx="765175" cy="5040313"/>
          </a:xfrm>
          <a:prstGeom prst="rightBrace">
            <a:avLst>
              <a:gd name="adj1" fmla="val 54893"/>
              <a:gd name="adj2" fmla="val 50000"/>
            </a:avLst>
          </a:prstGeom>
          <a:noFill/>
          <a:ln w="63500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6804025" y="3213100"/>
            <a:ext cx="2017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ea typeface="楷体_GB2312" pitchFamily="49" charset="-122"/>
              </a:rPr>
              <a:t>“望”统领</a:t>
            </a:r>
          </a:p>
        </p:txBody>
      </p:sp>
    </p:spTree>
    <p:extLst>
      <p:ext uri="{BB962C8B-B14F-4D97-AF65-F5344CB8AC3E}">
        <p14:creationId xmlns:p14="http://schemas.microsoft.com/office/powerpoint/2010/main" val="83585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  <p:bldP spid="27654" grpId="0" autoUpdateAnimBg="0"/>
      <p:bldP spid="27655" grpId="0" autoUpdateAnimBg="0"/>
      <p:bldP spid="27656" grpId="0" autoUpdateAnimBg="0"/>
      <p:bldP spid="27657" grpId="0" animBg="1"/>
      <p:bldP spid="27658" grpId="0" animBg="1"/>
      <p:bldP spid="27659" grpId="0" animBg="1"/>
      <p:bldP spid="27660" grpId="0" animBg="1"/>
      <p:bldP spid="27661" grpId="0" autoUpdateAnimBg="0"/>
      <p:bldP spid="27662" grpId="0" autoUpdateAnimBg="0"/>
      <p:bldP spid="27663" grpId="0" autoUpdateAnimBg="0"/>
      <p:bldP spid="27666" grpId="0" autoUpdateAnimBg="0"/>
      <p:bldP spid="27667" grpId="0" animBg="1"/>
      <p:bldP spid="2766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028_hs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333375"/>
            <a:ext cx="882015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400" dirty="0">
                <a:solidFill>
                  <a:srgbClr val="0000FF"/>
                </a:solidFill>
              </a:rPr>
              <a:t>歌颂黄河的部分能分为几个层次？分别是从那些方面对黄河进行赞颂的？ </a:t>
            </a:r>
            <a:r>
              <a:rPr lang="zh-CN" altLang="en-US" sz="44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4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0" y="2381875"/>
            <a:ext cx="885666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66"/>
                </a:solidFill>
              </a:rPr>
              <a:t>“啊</a:t>
            </a:r>
            <a:r>
              <a:rPr lang="en-US" altLang="zh-CN" sz="4400" dirty="0">
                <a:solidFill>
                  <a:srgbClr val="FF0066"/>
                </a:solidFill>
              </a:rPr>
              <a:t>!</a:t>
            </a:r>
            <a:r>
              <a:rPr lang="zh-CN" altLang="en-US" sz="4400" dirty="0">
                <a:solidFill>
                  <a:srgbClr val="FF0066"/>
                </a:solidFill>
              </a:rPr>
              <a:t>黄河</a:t>
            </a:r>
            <a:r>
              <a:rPr lang="en-US" altLang="zh-CN" sz="4400" dirty="0">
                <a:solidFill>
                  <a:srgbClr val="FF0066"/>
                </a:solidFill>
              </a:rPr>
              <a:t>!”</a:t>
            </a:r>
            <a:r>
              <a:rPr lang="zh-CN" altLang="en-US" sz="4400" dirty="0">
                <a:solidFill>
                  <a:srgbClr val="0000FF"/>
                </a:solidFill>
              </a:rPr>
              <a:t>反复出现，把歌词主体</a:t>
            </a:r>
            <a:r>
              <a:rPr lang="zh-CN" altLang="en-US" sz="4400" dirty="0" smtClean="0">
                <a:solidFill>
                  <a:srgbClr val="0000FF"/>
                </a:solidFill>
              </a:rPr>
              <a:t>部分</a:t>
            </a:r>
            <a:r>
              <a:rPr lang="zh-CN" altLang="en-US" sz="4400" u="sng" dirty="0" smtClean="0">
                <a:solidFill>
                  <a:srgbClr val="0000FF"/>
                </a:solidFill>
              </a:rPr>
              <a:t>分为</a:t>
            </a:r>
            <a:r>
              <a:rPr lang="zh-CN" altLang="en-US" sz="4400" u="sng" dirty="0">
                <a:solidFill>
                  <a:srgbClr val="FF0066"/>
                </a:solidFill>
              </a:rPr>
              <a:t>三个层次。</a:t>
            </a:r>
          </a:p>
        </p:txBody>
      </p:sp>
      <p:sp>
        <p:nvSpPr>
          <p:cNvPr id="2" name="矩形 1"/>
          <p:cNvSpPr/>
          <p:nvPr/>
        </p:nvSpPr>
        <p:spPr>
          <a:xfrm>
            <a:off x="1" y="3774079"/>
            <a:ext cx="9036496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3600" dirty="0"/>
              <a:t>从黄河的</a:t>
            </a:r>
            <a:r>
              <a:rPr lang="zh-CN" altLang="en-US" sz="3600" dirty="0">
                <a:solidFill>
                  <a:srgbClr val="FF0066"/>
                </a:solidFill>
              </a:rPr>
              <a:t>历史贡献</a:t>
            </a:r>
            <a:r>
              <a:rPr lang="zh-CN" altLang="en-US" sz="3600" dirty="0"/>
              <a:t>方面赞颂了黄河</a:t>
            </a:r>
            <a:r>
              <a:rPr lang="zh-CN" altLang="en-US" sz="3600" dirty="0">
                <a:solidFill>
                  <a:srgbClr val="CC0000"/>
                </a:solidFill>
              </a:rPr>
              <a:t>养育</a:t>
            </a:r>
            <a:r>
              <a:rPr lang="zh-CN" altLang="en-US" sz="3600" dirty="0"/>
              <a:t>了中华民族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dirty="0"/>
              <a:t>从黄河的</a:t>
            </a:r>
            <a:r>
              <a:rPr lang="zh-CN" altLang="en-US" sz="3600" dirty="0">
                <a:solidFill>
                  <a:srgbClr val="FF0066"/>
                </a:solidFill>
              </a:rPr>
              <a:t>地理特征</a:t>
            </a:r>
            <a:r>
              <a:rPr lang="zh-CN" altLang="en-US" sz="3600" dirty="0"/>
              <a:t>方面赞颂黄河</a:t>
            </a:r>
            <a:r>
              <a:rPr lang="zh-CN" altLang="en-US" sz="3600" dirty="0">
                <a:solidFill>
                  <a:srgbClr val="CC0000"/>
                </a:solidFill>
              </a:rPr>
              <a:t>保卫</a:t>
            </a:r>
            <a:r>
              <a:rPr lang="zh-CN" altLang="en-US" sz="3600" dirty="0"/>
              <a:t>了中华民族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dirty="0"/>
              <a:t>从黄河的</a:t>
            </a:r>
            <a:r>
              <a:rPr lang="zh-CN" altLang="en-US" sz="3600" dirty="0">
                <a:solidFill>
                  <a:srgbClr val="FF0066"/>
                </a:solidFill>
              </a:rPr>
              <a:t>自然特点</a:t>
            </a:r>
            <a:r>
              <a:rPr lang="zh-CN" altLang="en-US" sz="3600" dirty="0"/>
              <a:t>方面赞颂黄河</a:t>
            </a:r>
            <a:r>
              <a:rPr lang="zh-CN" altLang="en-US" sz="3600" dirty="0">
                <a:solidFill>
                  <a:srgbClr val="CC0000"/>
                </a:solidFill>
              </a:rPr>
              <a:t>激励</a:t>
            </a:r>
            <a:r>
              <a:rPr lang="zh-CN" altLang="en-US" sz="3600" dirty="0"/>
              <a:t>了中华民族</a:t>
            </a: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179388" y="260350"/>
            <a:ext cx="32400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6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33375"/>
            <a:ext cx="8569325" cy="64770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>
            <a:solidFill>
              <a:srgbClr val="000000"/>
            </a:solidFill>
            <a:round/>
            <a:headEnd/>
            <a:tailEnd/>
          </a:ln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、如何理解黄河是</a:t>
            </a:r>
            <a:r>
              <a:rPr lang="zh-CN" altLang="en-US" sz="3600">
                <a:ea typeface="华文新魏" pitchFamily="2" charset="-122"/>
              </a:rPr>
              <a:t>“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摇篮</a:t>
            </a:r>
            <a:r>
              <a:rPr lang="zh-CN" altLang="en-US" sz="3600">
                <a:ea typeface="华文新魏" pitchFamily="2" charset="-122"/>
              </a:rPr>
              <a:t>”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，是</a:t>
            </a:r>
            <a:r>
              <a:rPr lang="zh-CN" altLang="en-US" sz="3600">
                <a:ea typeface="华文新魏" pitchFamily="2" charset="-122"/>
              </a:rPr>
              <a:t>“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屏障</a:t>
            </a:r>
            <a:r>
              <a:rPr lang="zh-CN" altLang="en-US" sz="3600">
                <a:ea typeface="华文新魏" pitchFamily="2" charset="-122"/>
              </a:rPr>
              <a:t>”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？</a:t>
            </a:r>
          </a:p>
        </p:txBody>
      </p:sp>
      <p:pic>
        <p:nvPicPr>
          <p:cNvPr id="26627" name="Picture 3" descr="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41438"/>
            <a:ext cx="9144000" cy="1754187"/>
          </a:xfrm>
          <a:solidFill>
            <a:srgbClr val="FFFF99">
              <a:alpha val="38039"/>
            </a:srgbClr>
          </a:solidFill>
          <a:ln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6628" name="Picture 4" descr="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644900"/>
            <a:ext cx="9144000" cy="2425700"/>
          </a:xfrm>
          <a:noFill/>
        </p:spPr>
      </p:pic>
    </p:spTree>
    <p:extLst>
      <p:ext uri="{BB962C8B-B14F-4D97-AF65-F5344CB8AC3E}">
        <p14:creationId xmlns:p14="http://schemas.microsoft.com/office/powerpoint/2010/main" val="83259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039_hh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1828800"/>
            <a:ext cx="17510125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66FF"/>
                </a:solidFill>
              </a:rPr>
              <a:t>     </a:t>
            </a:r>
            <a:r>
              <a:rPr lang="zh-CN" altLang="en-US" sz="4000">
                <a:solidFill>
                  <a:srgbClr val="FF3300"/>
                </a:solidFill>
              </a:rPr>
              <a:t>在漫长的历史岁月里，伟大的黄河，</a:t>
            </a:r>
          </a:p>
          <a:p>
            <a:r>
              <a:rPr lang="zh-CN" altLang="en-US" sz="4000">
                <a:solidFill>
                  <a:srgbClr val="FF3300"/>
                </a:solidFill>
              </a:rPr>
              <a:t>哺育了中华民族，英雄的儿女，维护</a:t>
            </a:r>
          </a:p>
          <a:p>
            <a:r>
              <a:rPr lang="zh-CN" altLang="en-US" sz="4000">
                <a:solidFill>
                  <a:srgbClr val="FF3300"/>
                </a:solidFill>
              </a:rPr>
              <a:t>了祖国尊严，我们为民族自豪、为祖</a:t>
            </a:r>
          </a:p>
          <a:p>
            <a:r>
              <a:rPr lang="zh-CN" altLang="en-US" sz="4000">
                <a:solidFill>
                  <a:srgbClr val="FF3300"/>
                </a:solidFill>
              </a:rPr>
              <a:t>国歌唱。让我们以黄河为榜样，团结</a:t>
            </a:r>
          </a:p>
          <a:p>
            <a:r>
              <a:rPr lang="zh-CN" altLang="en-US" sz="4000">
                <a:solidFill>
                  <a:srgbClr val="FF3300"/>
                </a:solidFill>
              </a:rPr>
              <a:t>奋斗，为使我们的民族跻身世界强国</a:t>
            </a:r>
          </a:p>
          <a:p>
            <a:r>
              <a:rPr lang="zh-CN" altLang="en-US" sz="4000">
                <a:solidFill>
                  <a:srgbClr val="FF3300"/>
                </a:solidFill>
              </a:rPr>
              <a:t>之林而贡献自己的力量。</a:t>
            </a:r>
          </a:p>
          <a:p>
            <a:endParaRPr lang="zh-CN" altLang="en-US" sz="4000">
              <a:solidFill>
                <a:srgbClr val="FF3300"/>
              </a:solidFill>
            </a:endParaRPr>
          </a:p>
          <a:p>
            <a:endParaRPr lang="zh-CN" altLang="en-US" sz="4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533400" y="609600"/>
            <a:ext cx="8029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66FF"/>
                </a:solidFill>
                <a:ea typeface="楷体_GB2312" pitchFamily="49" charset="-122"/>
              </a:rPr>
              <a:t>今天学这首诗有什么现实意义？</a:t>
            </a:r>
          </a:p>
        </p:txBody>
      </p:sp>
      <p:sp>
        <p:nvSpPr>
          <p:cNvPr id="72709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534400" y="6248400"/>
            <a:ext cx="609600" cy="609600"/>
          </a:xfrm>
          <a:prstGeom prst="actionButtonReturn">
            <a:avLst/>
          </a:prstGeom>
          <a:solidFill>
            <a:srgbClr val="00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7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utoUpdateAnimBg="0"/>
      <p:bldP spid="7270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039_hh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5" name="AutoShape 3"/>
          <p:cNvSpPr>
            <a:spLocks noChangeArrowheads="1"/>
          </p:cNvSpPr>
          <p:nvPr/>
        </p:nvSpPr>
        <p:spPr bwMode="auto">
          <a:xfrm>
            <a:off x="539750" y="260350"/>
            <a:ext cx="2881313" cy="1296988"/>
          </a:xfrm>
          <a:prstGeom prst="wave">
            <a:avLst>
              <a:gd name="adj1" fmla="val 13005"/>
              <a:gd name="adj2" fmla="val 28"/>
            </a:avLst>
          </a:prstGeom>
          <a:solidFill>
            <a:srgbClr val="00CC99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 marL="742950" indent="-28575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 marL="11430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 marL="16002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 marL="20574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FF0000"/>
                </a:solidFill>
                <a:ea typeface="宋体" pitchFamily="2" charset="-122"/>
              </a:rPr>
              <a:t>考考你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258888" y="2492375"/>
            <a:ext cx="7561262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</a:rPr>
              <a:t>有关黄河的知识你知道多少？</a:t>
            </a:r>
          </a:p>
        </p:txBody>
      </p:sp>
      <p:sp>
        <p:nvSpPr>
          <p:cNvPr id="51208" name="Rectangle 8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42897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039_hh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5" name="Rectangle 5"/>
          <p:cNvSpPr>
            <a:spLocks noGrp="1" noChangeArrowheads="1"/>
          </p:cNvSpPr>
          <p:nvPr>
            <p:ph/>
          </p:nvPr>
        </p:nvSpPr>
        <p:spPr>
          <a:xfrm>
            <a:off x="0" y="0"/>
            <a:ext cx="9144000" cy="67421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/>
              <a:t> </a:t>
            </a:r>
            <a:r>
              <a:rPr lang="zh-CN" altLang="en-US" sz="3600">
                <a:solidFill>
                  <a:srgbClr val="FF00FF"/>
                </a:solidFill>
              </a:rPr>
              <a:t>黄河是中国第二长河，世界第五长河，世界上含沙量最多的河流。被誉为中国的“母亲河”。黄河长达</a:t>
            </a:r>
            <a:r>
              <a:rPr lang="en-US" altLang="zh-CN" sz="3600">
                <a:solidFill>
                  <a:srgbClr val="FF00FF"/>
                </a:solidFill>
              </a:rPr>
              <a:t>6300</a:t>
            </a:r>
            <a:r>
              <a:rPr lang="zh-CN" altLang="en-US" sz="3600">
                <a:solidFill>
                  <a:srgbClr val="FF00FF"/>
                </a:solidFill>
              </a:rPr>
              <a:t>千米。从高空俯瞰，它非常像一个巨大的“几”字。上、中游分界点是内蒙古自治区的河口镇，中、下游分界点是河南省的旧孟津。黄河源于青藏高原巴颜喀拉山，在山东省东营市垦利县注入渤海。干流贯穿九个省、自治区，分别为：青海、四川、甘肃、宁夏、内蒙古、陕西、山西、河南、山东，注入渤海。年径流量</a:t>
            </a:r>
            <a:r>
              <a:rPr lang="en-US" altLang="zh-CN" sz="3600">
                <a:solidFill>
                  <a:srgbClr val="FF00FF"/>
                </a:solidFill>
              </a:rPr>
              <a:t>574</a:t>
            </a:r>
            <a:r>
              <a:rPr lang="zh-CN" altLang="en-US" sz="3600">
                <a:solidFill>
                  <a:srgbClr val="FF00FF"/>
                </a:solidFill>
              </a:rPr>
              <a:t>亿立方米，平均径流深度</a:t>
            </a:r>
            <a:r>
              <a:rPr lang="en-US" altLang="zh-CN" sz="3600">
                <a:solidFill>
                  <a:srgbClr val="FF00FF"/>
                </a:solidFill>
              </a:rPr>
              <a:t>79</a:t>
            </a:r>
            <a:r>
              <a:rPr lang="zh-CN" altLang="en-US" sz="3600">
                <a:solidFill>
                  <a:srgbClr val="FF00FF"/>
                </a:solidFill>
              </a:rPr>
              <a:t>米。 </a:t>
            </a:r>
          </a:p>
        </p:txBody>
      </p:sp>
    </p:spTree>
    <p:extLst>
      <p:ext uri="{BB962C8B-B14F-4D97-AF65-F5344CB8AC3E}">
        <p14:creationId xmlns:p14="http://schemas.microsoft.com/office/powerpoint/2010/main" val="168858241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由地图看黄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7991475" cy="556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1" name="Freeform 3"/>
          <p:cNvSpPr>
            <a:spLocks/>
          </p:cNvSpPr>
          <p:nvPr/>
        </p:nvSpPr>
        <p:spPr bwMode="auto">
          <a:xfrm>
            <a:off x="3379788" y="3184525"/>
            <a:ext cx="2916237" cy="1068388"/>
          </a:xfrm>
          <a:custGeom>
            <a:avLst/>
            <a:gdLst>
              <a:gd name="T0" fmla="*/ 2101 w 2101"/>
              <a:gd name="T1" fmla="*/ 213 h 709"/>
              <a:gd name="T2" fmla="*/ 1994 w 2101"/>
              <a:gd name="T3" fmla="*/ 266 h 709"/>
              <a:gd name="T4" fmla="*/ 1985 w 2101"/>
              <a:gd name="T5" fmla="*/ 293 h 709"/>
              <a:gd name="T6" fmla="*/ 1959 w 2101"/>
              <a:gd name="T7" fmla="*/ 301 h 709"/>
              <a:gd name="T8" fmla="*/ 1897 w 2101"/>
              <a:gd name="T9" fmla="*/ 328 h 709"/>
              <a:gd name="T10" fmla="*/ 1746 w 2101"/>
              <a:gd name="T11" fmla="*/ 505 h 709"/>
              <a:gd name="T12" fmla="*/ 1560 w 2101"/>
              <a:gd name="T13" fmla="*/ 532 h 709"/>
              <a:gd name="T14" fmla="*/ 1418 w 2101"/>
              <a:gd name="T15" fmla="*/ 558 h 709"/>
              <a:gd name="T16" fmla="*/ 1365 w 2101"/>
              <a:gd name="T17" fmla="*/ 576 h 709"/>
              <a:gd name="T18" fmla="*/ 1321 w 2101"/>
              <a:gd name="T19" fmla="*/ 567 h 709"/>
              <a:gd name="T20" fmla="*/ 1339 w 2101"/>
              <a:gd name="T21" fmla="*/ 514 h 709"/>
              <a:gd name="T22" fmla="*/ 1312 w 2101"/>
              <a:gd name="T23" fmla="*/ 346 h 709"/>
              <a:gd name="T24" fmla="*/ 1374 w 2101"/>
              <a:gd name="T25" fmla="*/ 301 h 709"/>
              <a:gd name="T26" fmla="*/ 1339 w 2101"/>
              <a:gd name="T27" fmla="*/ 248 h 709"/>
              <a:gd name="T28" fmla="*/ 1374 w 2101"/>
              <a:gd name="T29" fmla="*/ 160 h 709"/>
              <a:gd name="T30" fmla="*/ 1383 w 2101"/>
              <a:gd name="T31" fmla="*/ 133 h 709"/>
              <a:gd name="T32" fmla="*/ 1401 w 2101"/>
              <a:gd name="T33" fmla="*/ 107 h 709"/>
              <a:gd name="T34" fmla="*/ 1374 w 2101"/>
              <a:gd name="T35" fmla="*/ 89 h 709"/>
              <a:gd name="T36" fmla="*/ 1356 w 2101"/>
              <a:gd name="T37" fmla="*/ 36 h 709"/>
              <a:gd name="T38" fmla="*/ 1135 w 2101"/>
              <a:gd name="T39" fmla="*/ 9 h 709"/>
              <a:gd name="T40" fmla="*/ 984 w 2101"/>
              <a:gd name="T41" fmla="*/ 62 h 709"/>
              <a:gd name="T42" fmla="*/ 966 w 2101"/>
              <a:gd name="T43" fmla="*/ 133 h 709"/>
              <a:gd name="T44" fmla="*/ 984 w 2101"/>
              <a:gd name="T45" fmla="*/ 186 h 709"/>
              <a:gd name="T46" fmla="*/ 922 w 2101"/>
              <a:gd name="T47" fmla="*/ 257 h 709"/>
              <a:gd name="T48" fmla="*/ 816 w 2101"/>
              <a:gd name="T49" fmla="*/ 337 h 709"/>
              <a:gd name="T50" fmla="*/ 763 w 2101"/>
              <a:gd name="T51" fmla="*/ 372 h 709"/>
              <a:gd name="T52" fmla="*/ 789 w 2101"/>
              <a:gd name="T53" fmla="*/ 390 h 709"/>
              <a:gd name="T54" fmla="*/ 780 w 2101"/>
              <a:gd name="T55" fmla="*/ 426 h 709"/>
              <a:gd name="T56" fmla="*/ 727 w 2101"/>
              <a:gd name="T57" fmla="*/ 443 h 709"/>
              <a:gd name="T58" fmla="*/ 603 w 2101"/>
              <a:gd name="T59" fmla="*/ 479 h 709"/>
              <a:gd name="T60" fmla="*/ 550 w 2101"/>
              <a:gd name="T61" fmla="*/ 470 h 709"/>
              <a:gd name="T62" fmla="*/ 497 w 2101"/>
              <a:gd name="T63" fmla="*/ 452 h 709"/>
              <a:gd name="T64" fmla="*/ 408 w 2101"/>
              <a:gd name="T65" fmla="*/ 461 h 709"/>
              <a:gd name="T66" fmla="*/ 399 w 2101"/>
              <a:gd name="T67" fmla="*/ 567 h 709"/>
              <a:gd name="T68" fmla="*/ 444 w 2101"/>
              <a:gd name="T69" fmla="*/ 576 h 709"/>
              <a:gd name="T70" fmla="*/ 550 w 2101"/>
              <a:gd name="T71" fmla="*/ 674 h 709"/>
              <a:gd name="T72" fmla="*/ 532 w 2101"/>
              <a:gd name="T73" fmla="*/ 709 h 709"/>
              <a:gd name="T74" fmla="*/ 426 w 2101"/>
              <a:gd name="T75" fmla="*/ 665 h 709"/>
              <a:gd name="T76" fmla="*/ 275 w 2101"/>
              <a:gd name="T77" fmla="*/ 647 h 709"/>
              <a:gd name="T78" fmla="*/ 240 w 2101"/>
              <a:gd name="T79" fmla="*/ 594 h 709"/>
              <a:gd name="T80" fmla="*/ 213 w 2101"/>
              <a:gd name="T81" fmla="*/ 585 h 709"/>
              <a:gd name="T82" fmla="*/ 204 w 2101"/>
              <a:gd name="T83" fmla="*/ 558 h 709"/>
              <a:gd name="T84" fmla="*/ 151 w 2101"/>
              <a:gd name="T85" fmla="*/ 541 h 709"/>
              <a:gd name="T86" fmla="*/ 71 w 2101"/>
              <a:gd name="T87" fmla="*/ 541 h 709"/>
              <a:gd name="T88" fmla="*/ 45 w 2101"/>
              <a:gd name="T89" fmla="*/ 523 h 709"/>
              <a:gd name="T90" fmla="*/ 0 w 2101"/>
              <a:gd name="T91" fmla="*/ 52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1" h="709">
                <a:moveTo>
                  <a:pt x="2101" y="213"/>
                </a:moveTo>
                <a:cubicBezTo>
                  <a:pt x="2069" y="234"/>
                  <a:pt x="2031" y="254"/>
                  <a:pt x="1994" y="266"/>
                </a:cubicBezTo>
                <a:cubicBezTo>
                  <a:pt x="1991" y="275"/>
                  <a:pt x="1992" y="286"/>
                  <a:pt x="1985" y="293"/>
                </a:cubicBezTo>
                <a:cubicBezTo>
                  <a:pt x="1979" y="299"/>
                  <a:pt x="1967" y="297"/>
                  <a:pt x="1959" y="301"/>
                </a:cubicBezTo>
                <a:cubicBezTo>
                  <a:pt x="1866" y="340"/>
                  <a:pt x="1969" y="303"/>
                  <a:pt x="1897" y="328"/>
                </a:cubicBezTo>
                <a:cubicBezTo>
                  <a:pt x="1872" y="401"/>
                  <a:pt x="1811" y="462"/>
                  <a:pt x="1746" y="505"/>
                </a:cubicBezTo>
                <a:cubicBezTo>
                  <a:pt x="1704" y="532"/>
                  <a:pt x="1602" y="528"/>
                  <a:pt x="1560" y="532"/>
                </a:cubicBezTo>
                <a:cubicBezTo>
                  <a:pt x="1495" y="575"/>
                  <a:pt x="1565" y="535"/>
                  <a:pt x="1418" y="558"/>
                </a:cubicBezTo>
                <a:cubicBezTo>
                  <a:pt x="1400" y="561"/>
                  <a:pt x="1365" y="576"/>
                  <a:pt x="1365" y="576"/>
                </a:cubicBezTo>
                <a:cubicBezTo>
                  <a:pt x="1350" y="573"/>
                  <a:pt x="1327" y="581"/>
                  <a:pt x="1321" y="567"/>
                </a:cubicBezTo>
                <a:cubicBezTo>
                  <a:pt x="1314" y="550"/>
                  <a:pt x="1339" y="514"/>
                  <a:pt x="1339" y="514"/>
                </a:cubicBezTo>
                <a:cubicBezTo>
                  <a:pt x="1333" y="455"/>
                  <a:pt x="1327" y="403"/>
                  <a:pt x="1312" y="346"/>
                </a:cubicBezTo>
                <a:cubicBezTo>
                  <a:pt x="1374" y="325"/>
                  <a:pt x="1359" y="346"/>
                  <a:pt x="1374" y="301"/>
                </a:cubicBezTo>
                <a:cubicBezTo>
                  <a:pt x="1362" y="283"/>
                  <a:pt x="1334" y="269"/>
                  <a:pt x="1339" y="248"/>
                </a:cubicBezTo>
                <a:cubicBezTo>
                  <a:pt x="1347" y="212"/>
                  <a:pt x="1353" y="190"/>
                  <a:pt x="1374" y="160"/>
                </a:cubicBezTo>
                <a:cubicBezTo>
                  <a:pt x="1377" y="151"/>
                  <a:pt x="1379" y="141"/>
                  <a:pt x="1383" y="133"/>
                </a:cubicBezTo>
                <a:cubicBezTo>
                  <a:pt x="1388" y="124"/>
                  <a:pt x="1403" y="117"/>
                  <a:pt x="1401" y="107"/>
                </a:cubicBezTo>
                <a:cubicBezTo>
                  <a:pt x="1399" y="96"/>
                  <a:pt x="1383" y="95"/>
                  <a:pt x="1374" y="89"/>
                </a:cubicBezTo>
                <a:cubicBezTo>
                  <a:pt x="1368" y="71"/>
                  <a:pt x="1374" y="42"/>
                  <a:pt x="1356" y="36"/>
                </a:cubicBezTo>
                <a:cubicBezTo>
                  <a:pt x="1286" y="12"/>
                  <a:pt x="1135" y="9"/>
                  <a:pt x="1135" y="9"/>
                </a:cubicBezTo>
                <a:cubicBezTo>
                  <a:pt x="1047" y="16"/>
                  <a:pt x="1027" y="0"/>
                  <a:pt x="984" y="62"/>
                </a:cubicBezTo>
                <a:cubicBezTo>
                  <a:pt x="978" y="80"/>
                  <a:pt x="965" y="117"/>
                  <a:pt x="966" y="133"/>
                </a:cubicBezTo>
                <a:cubicBezTo>
                  <a:pt x="968" y="152"/>
                  <a:pt x="984" y="186"/>
                  <a:pt x="984" y="186"/>
                </a:cubicBezTo>
                <a:cubicBezTo>
                  <a:pt x="965" y="215"/>
                  <a:pt x="942" y="229"/>
                  <a:pt x="922" y="257"/>
                </a:cubicBezTo>
                <a:cubicBezTo>
                  <a:pt x="896" y="334"/>
                  <a:pt x="905" y="324"/>
                  <a:pt x="816" y="337"/>
                </a:cubicBezTo>
                <a:cubicBezTo>
                  <a:pt x="803" y="341"/>
                  <a:pt x="763" y="350"/>
                  <a:pt x="763" y="372"/>
                </a:cubicBezTo>
                <a:cubicBezTo>
                  <a:pt x="763" y="383"/>
                  <a:pt x="780" y="384"/>
                  <a:pt x="789" y="390"/>
                </a:cubicBezTo>
                <a:cubicBezTo>
                  <a:pt x="786" y="402"/>
                  <a:pt x="789" y="418"/>
                  <a:pt x="780" y="426"/>
                </a:cubicBezTo>
                <a:cubicBezTo>
                  <a:pt x="766" y="438"/>
                  <a:pt x="745" y="437"/>
                  <a:pt x="727" y="443"/>
                </a:cubicBezTo>
                <a:cubicBezTo>
                  <a:pt x="686" y="456"/>
                  <a:pt x="644" y="465"/>
                  <a:pt x="603" y="479"/>
                </a:cubicBezTo>
                <a:cubicBezTo>
                  <a:pt x="585" y="476"/>
                  <a:pt x="567" y="474"/>
                  <a:pt x="550" y="470"/>
                </a:cubicBezTo>
                <a:cubicBezTo>
                  <a:pt x="532" y="465"/>
                  <a:pt x="497" y="452"/>
                  <a:pt x="497" y="452"/>
                </a:cubicBezTo>
                <a:cubicBezTo>
                  <a:pt x="467" y="455"/>
                  <a:pt x="436" y="451"/>
                  <a:pt x="408" y="461"/>
                </a:cubicBezTo>
                <a:cubicBezTo>
                  <a:pt x="374" y="472"/>
                  <a:pt x="380" y="537"/>
                  <a:pt x="399" y="567"/>
                </a:cubicBezTo>
                <a:cubicBezTo>
                  <a:pt x="407" y="580"/>
                  <a:pt x="429" y="573"/>
                  <a:pt x="444" y="576"/>
                </a:cubicBezTo>
                <a:cubicBezTo>
                  <a:pt x="462" y="637"/>
                  <a:pt x="502" y="642"/>
                  <a:pt x="550" y="674"/>
                </a:cubicBezTo>
                <a:cubicBezTo>
                  <a:pt x="558" y="697"/>
                  <a:pt x="572" y="709"/>
                  <a:pt x="532" y="709"/>
                </a:cubicBezTo>
                <a:cubicBezTo>
                  <a:pt x="518" y="709"/>
                  <a:pt x="437" y="669"/>
                  <a:pt x="426" y="665"/>
                </a:cubicBezTo>
                <a:cubicBezTo>
                  <a:pt x="361" y="643"/>
                  <a:pt x="404" y="656"/>
                  <a:pt x="275" y="647"/>
                </a:cubicBezTo>
                <a:cubicBezTo>
                  <a:pt x="215" y="626"/>
                  <a:pt x="284" y="658"/>
                  <a:pt x="240" y="594"/>
                </a:cubicBezTo>
                <a:cubicBezTo>
                  <a:pt x="235" y="586"/>
                  <a:pt x="222" y="588"/>
                  <a:pt x="213" y="585"/>
                </a:cubicBezTo>
                <a:cubicBezTo>
                  <a:pt x="210" y="576"/>
                  <a:pt x="212" y="563"/>
                  <a:pt x="204" y="558"/>
                </a:cubicBezTo>
                <a:cubicBezTo>
                  <a:pt x="189" y="547"/>
                  <a:pt x="151" y="541"/>
                  <a:pt x="151" y="541"/>
                </a:cubicBezTo>
                <a:cubicBezTo>
                  <a:pt x="114" y="551"/>
                  <a:pt x="112" y="556"/>
                  <a:pt x="71" y="541"/>
                </a:cubicBezTo>
                <a:cubicBezTo>
                  <a:pt x="61" y="537"/>
                  <a:pt x="55" y="526"/>
                  <a:pt x="45" y="523"/>
                </a:cubicBezTo>
                <a:cubicBezTo>
                  <a:pt x="30" y="519"/>
                  <a:pt x="15" y="523"/>
                  <a:pt x="0" y="523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059113" y="260350"/>
            <a:ext cx="3313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中宋" pitchFamily="2" charset="-122"/>
              </a:rPr>
              <a:t>黄河的基本走向</a:t>
            </a:r>
          </a:p>
        </p:txBody>
      </p:sp>
    </p:spTree>
    <p:extLst>
      <p:ext uri="{BB962C8B-B14F-4D97-AF65-F5344CB8AC3E}">
        <p14:creationId xmlns:p14="http://schemas.microsoft.com/office/powerpoint/2010/main" val="207751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395288" y="1484313"/>
            <a:ext cx="8416925" cy="3662362"/>
            <a:chOff x="204" y="1207"/>
            <a:chExt cx="5302" cy="1808"/>
          </a:xfrm>
        </p:grpSpPr>
        <p:pic>
          <p:nvPicPr>
            <p:cNvPr id="54275" name="Picture 3" descr="发源地景观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207"/>
              <a:ext cx="2631" cy="1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276" name="Picture 4" descr="发源地景观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1221"/>
              <a:ext cx="2581" cy="1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454400" y="5589588"/>
            <a:ext cx="568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>
                <a:solidFill>
                  <a:srgbClr val="993300"/>
                </a:solidFill>
                <a:latin typeface="Arial" charset="0"/>
                <a:ea typeface="华文中宋" pitchFamily="2" charset="-122"/>
              </a:rPr>
              <a:t>注：黄河源于青海省巴颜喀拉山脉 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284663" y="404813"/>
            <a:ext cx="3384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中宋" pitchFamily="2" charset="-122"/>
              </a:rPr>
              <a:t>黄河源头景观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0" y="0"/>
            <a:ext cx="3708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欣赏黄河</a:t>
            </a:r>
          </a:p>
        </p:txBody>
      </p:sp>
    </p:spTree>
    <p:extLst>
      <p:ext uri="{BB962C8B-B14F-4D97-AF65-F5344CB8AC3E}">
        <p14:creationId xmlns:p14="http://schemas.microsoft.com/office/powerpoint/2010/main" val="59919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8" grpId="0"/>
      <p:bldP spid="5427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黄河上游景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6959600" cy="488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8027988" y="1628775"/>
            <a:ext cx="733425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中宋" pitchFamily="2" charset="-122"/>
              </a:rPr>
              <a:t>黄河上游景观</a:t>
            </a:r>
          </a:p>
        </p:txBody>
      </p:sp>
    </p:spTree>
    <p:extLst>
      <p:ext uri="{BB962C8B-B14F-4D97-AF65-F5344CB8AC3E}">
        <p14:creationId xmlns:p14="http://schemas.microsoft.com/office/powerpoint/2010/main" val="21205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黄河中游景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4"/>
          <a:stretch>
            <a:fillRect/>
          </a:stretch>
        </p:blipFill>
        <p:spPr bwMode="auto">
          <a:xfrm>
            <a:off x="971550" y="1196975"/>
            <a:ext cx="7488238" cy="481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203575" y="404813"/>
            <a:ext cx="28082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中宋" pitchFamily="2" charset="-122"/>
              </a:rPr>
              <a:t>黄河中游景观</a:t>
            </a:r>
          </a:p>
        </p:txBody>
      </p:sp>
    </p:spTree>
    <p:extLst>
      <p:ext uri="{BB962C8B-B14F-4D97-AF65-F5344CB8AC3E}">
        <p14:creationId xmlns:p14="http://schemas.microsoft.com/office/powerpoint/2010/main" val="380384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52400"/>
            <a:ext cx="9144000" cy="5257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zh-CN" altLang="en-US" sz="4800" b="1"/>
              <a:t>  光未然：原名张光年。现代诗人，文学评论家。</a:t>
            </a:r>
            <a:r>
              <a:rPr lang="en-US" altLang="zh-CN" sz="4800" b="1"/>
              <a:t>1936</a:t>
            </a:r>
            <a:r>
              <a:rPr lang="zh-CN" altLang="en-US" sz="4800" b="1"/>
              <a:t>年到延安，创作了歌颂中华民族精神的组诗</a:t>
            </a:r>
            <a:r>
              <a:rPr lang="en-US" altLang="zh-CN" sz="4800" b="1"/>
              <a:t>《</a:t>
            </a:r>
            <a:r>
              <a:rPr lang="zh-CN" altLang="en-US" sz="4800" b="1"/>
              <a:t>黄河大合唱</a:t>
            </a:r>
            <a:r>
              <a:rPr lang="en-US" altLang="zh-CN" sz="4800" b="1"/>
              <a:t>》</a:t>
            </a:r>
            <a:r>
              <a:rPr lang="zh-CN" altLang="en-US" sz="4800" b="1"/>
              <a:t>，经冼星海谱曲后风行全国。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3" t="5991"/>
          <a:stretch>
            <a:fillRect/>
          </a:stretch>
        </p:blipFill>
        <p:spPr bwMode="auto">
          <a:xfrm>
            <a:off x="4800600" y="3200400"/>
            <a:ext cx="43434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08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987824" y="1282909"/>
            <a:ext cx="4695825" cy="4752975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>
            <a:solidFill>
              <a:srgbClr val="000000"/>
            </a:solidFill>
            <a:round/>
            <a:headEnd/>
            <a:tailEnd/>
          </a:ln>
        </p:spPr>
        <p:txBody>
          <a:bodyPr>
            <a:normAutofit fontScale="25000" lnSpcReduction="20000"/>
          </a:bodyPr>
          <a:lstStyle/>
          <a:p>
            <a:pPr marL="0" indent="0" eaLnBrk="1" hangingPunct="1"/>
            <a:r>
              <a:rPr lang="zh-CN" altLang="en-US" sz="2800" dirty="0">
                <a:solidFill>
                  <a:srgbClr val="CC0000"/>
                </a:solidFill>
              </a:rPr>
              <a:t> </a:t>
            </a:r>
            <a:r>
              <a:rPr lang="zh-CN" altLang="en-US" sz="12800" dirty="0" smtClean="0">
                <a:solidFill>
                  <a:srgbClr val="CC0000"/>
                </a:solidFill>
              </a:rPr>
              <a:t>冼星海：</a:t>
            </a:r>
            <a:r>
              <a:rPr lang="zh-CN" altLang="en-US" sz="12800" dirty="0" smtClean="0"/>
              <a:t>（</a:t>
            </a:r>
            <a:r>
              <a:rPr lang="en-US" altLang="zh-CN" sz="12800" dirty="0" smtClean="0"/>
              <a:t>1905-1945</a:t>
            </a:r>
            <a:r>
              <a:rPr lang="zh-CN" altLang="en-US" sz="12800" dirty="0"/>
              <a:t>） </a:t>
            </a:r>
            <a:r>
              <a:rPr lang="zh-CN" altLang="en-US" sz="12800" b="1" u="sng" dirty="0">
                <a:solidFill>
                  <a:srgbClr val="CC0000"/>
                </a:solidFill>
              </a:rPr>
              <a:t>中国近</a:t>
            </a:r>
            <a:r>
              <a:rPr lang="zh-CN" altLang="en-US" sz="12800" b="1" u="sng" dirty="0" smtClean="0">
                <a:solidFill>
                  <a:srgbClr val="CC0000"/>
                </a:solidFill>
              </a:rPr>
              <a:t>现</a:t>
            </a:r>
            <a:endParaRPr lang="en-US" altLang="zh-CN" sz="12800" b="1" u="sng" dirty="0" smtClean="0">
              <a:solidFill>
                <a:srgbClr val="CC0000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2800" b="1" u="sng" dirty="0" smtClean="0">
                <a:solidFill>
                  <a:srgbClr val="CC0000"/>
                </a:solidFill>
              </a:rPr>
              <a:t>代著名的</a:t>
            </a:r>
            <a:r>
              <a:rPr lang="zh-CN" altLang="en-US" sz="12800" b="1" u="sng" dirty="0">
                <a:solidFill>
                  <a:srgbClr val="CC0000"/>
                </a:solidFill>
              </a:rPr>
              <a:t>音乐家</a:t>
            </a:r>
            <a:r>
              <a:rPr lang="zh-CN" altLang="en-US" sz="12800" dirty="0"/>
              <a:t>他积极参加</a:t>
            </a:r>
            <a:r>
              <a:rPr lang="zh-CN" altLang="en-US" sz="12800" dirty="0" smtClean="0"/>
              <a:t>抗日救</a:t>
            </a:r>
            <a:endParaRPr lang="en-US" altLang="zh-CN" sz="12800" dirty="0" smtClean="0"/>
          </a:p>
          <a:p>
            <a:pPr marL="0" indent="0" eaLnBrk="1" hangingPunct="1">
              <a:buNone/>
            </a:pPr>
            <a:r>
              <a:rPr lang="zh-CN" altLang="en-US" sz="12800" dirty="0" smtClean="0"/>
              <a:t>亡运动</a:t>
            </a:r>
            <a:r>
              <a:rPr lang="zh-CN" altLang="en-US" sz="12800" dirty="0"/>
              <a:t>，创作了</a:t>
            </a:r>
            <a:r>
              <a:rPr lang="en-US" altLang="zh-CN" sz="12800" dirty="0"/>
              <a:t>《</a:t>
            </a:r>
            <a:r>
              <a:rPr lang="zh-CN" altLang="en-US" sz="12800" dirty="0"/>
              <a:t>救国军歌</a:t>
            </a:r>
            <a:r>
              <a:rPr lang="en-US" altLang="zh-CN" sz="12800" dirty="0" smtClean="0"/>
              <a:t>》</a:t>
            </a:r>
            <a:endParaRPr lang="en-US" altLang="zh-CN" sz="12800" dirty="0"/>
          </a:p>
          <a:p>
            <a:pPr marL="0" indent="0" eaLnBrk="1" hangingPunct="1">
              <a:buNone/>
            </a:pPr>
            <a:r>
              <a:rPr lang="en-US" altLang="zh-CN" sz="12800" b="1" u="sng" dirty="0" smtClean="0">
                <a:solidFill>
                  <a:srgbClr val="CC0000"/>
                </a:solidFill>
              </a:rPr>
              <a:t>《</a:t>
            </a:r>
            <a:r>
              <a:rPr lang="zh-CN" altLang="en-US" sz="12800" b="1" u="sng" dirty="0">
                <a:solidFill>
                  <a:srgbClr val="CC0000"/>
                </a:solidFill>
              </a:rPr>
              <a:t>游击</a:t>
            </a:r>
            <a:r>
              <a:rPr lang="zh-CN" altLang="en-US" sz="12800" b="1" u="sng" dirty="0" smtClean="0">
                <a:solidFill>
                  <a:srgbClr val="CC0000"/>
                </a:solidFill>
              </a:rPr>
              <a:t>军歌</a:t>
            </a:r>
            <a:r>
              <a:rPr lang="en-US" altLang="zh-CN" sz="12800" b="1" u="sng" dirty="0">
                <a:solidFill>
                  <a:srgbClr val="CC0000"/>
                </a:solidFill>
              </a:rPr>
              <a:t>》</a:t>
            </a:r>
            <a:r>
              <a:rPr lang="en-US" altLang="zh-CN" sz="12800" dirty="0" smtClean="0"/>
              <a:t>《</a:t>
            </a:r>
            <a:r>
              <a:rPr lang="zh-CN" altLang="en-US" sz="12800" dirty="0"/>
              <a:t>茫茫的西伯利亚</a:t>
            </a:r>
            <a:r>
              <a:rPr lang="en-US" altLang="zh-CN" sz="12800" dirty="0"/>
              <a:t>》</a:t>
            </a:r>
            <a:r>
              <a:rPr lang="zh-CN" altLang="en-US" sz="12800" dirty="0" smtClean="0"/>
              <a:t>、</a:t>
            </a:r>
            <a:endParaRPr lang="en-US" altLang="zh-CN" sz="12800" dirty="0" smtClean="0"/>
          </a:p>
          <a:p>
            <a:pPr marL="0" indent="0" eaLnBrk="1" hangingPunct="1">
              <a:buNone/>
            </a:pPr>
            <a:r>
              <a:rPr lang="en-US" altLang="zh-CN" sz="12800" b="1" u="sng" dirty="0" smtClean="0">
                <a:solidFill>
                  <a:srgbClr val="CC0000"/>
                </a:solidFill>
              </a:rPr>
              <a:t>《</a:t>
            </a:r>
            <a:r>
              <a:rPr lang="zh-CN" altLang="en-US" sz="12800" b="1" u="sng" dirty="0">
                <a:solidFill>
                  <a:srgbClr val="CC0000"/>
                </a:solidFill>
              </a:rPr>
              <a:t>在太行山上</a:t>
            </a:r>
            <a:r>
              <a:rPr lang="en-US" altLang="zh-CN" sz="12800" b="1" u="sng" dirty="0">
                <a:solidFill>
                  <a:srgbClr val="CC0000"/>
                </a:solidFill>
              </a:rPr>
              <a:t>》</a:t>
            </a:r>
            <a:r>
              <a:rPr lang="zh-CN" altLang="en-US" sz="12800" dirty="0"/>
              <a:t>等各种类型的</a:t>
            </a:r>
            <a:r>
              <a:rPr lang="zh-CN" altLang="en-US" sz="12800" dirty="0" smtClean="0"/>
              <a:t>声乐</a:t>
            </a:r>
            <a:endParaRPr lang="en-US" altLang="zh-CN" sz="12800" dirty="0" smtClean="0"/>
          </a:p>
          <a:p>
            <a:pPr marL="0" indent="0" eaLnBrk="1" hangingPunct="1">
              <a:buNone/>
            </a:pPr>
            <a:r>
              <a:rPr lang="zh-CN" altLang="en-US" sz="12800" dirty="0" smtClean="0"/>
              <a:t>作品。由于</a:t>
            </a:r>
            <a:r>
              <a:rPr lang="zh-CN" altLang="en-US" sz="12800" dirty="0"/>
              <a:t>他对发展我国</a:t>
            </a:r>
            <a:r>
              <a:rPr lang="zh-CN" altLang="en-US" sz="12800" b="1" dirty="0">
                <a:solidFill>
                  <a:srgbClr val="FF0000"/>
                </a:solidFill>
              </a:rPr>
              <a:t>革命</a:t>
            </a:r>
            <a:r>
              <a:rPr lang="zh-CN" altLang="en-US" sz="12800" b="1" dirty="0" smtClean="0">
                <a:solidFill>
                  <a:srgbClr val="FF0000"/>
                </a:solidFill>
              </a:rPr>
              <a:t>音乐</a:t>
            </a:r>
            <a:endParaRPr lang="en-US" altLang="zh-CN" sz="12800" b="1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2800" dirty="0" smtClean="0"/>
              <a:t>所</a:t>
            </a:r>
            <a:r>
              <a:rPr lang="zh-CN" altLang="en-US" sz="12800" dirty="0"/>
              <a:t>作</a:t>
            </a:r>
            <a:r>
              <a:rPr lang="zh-CN" altLang="en-US" sz="12800" dirty="0" smtClean="0"/>
              <a:t>的巨大贡献，</a:t>
            </a:r>
            <a:r>
              <a:rPr lang="zh-CN" altLang="en-US" sz="12800" dirty="0"/>
              <a:t>赢得</a:t>
            </a:r>
            <a:r>
              <a:rPr lang="zh-CN" altLang="en-US" sz="12800" dirty="0" smtClean="0"/>
              <a:t>了</a:t>
            </a:r>
            <a:endParaRPr lang="en-US" altLang="zh-CN" sz="12800" dirty="0" smtClean="0"/>
          </a:p>
          <a:p>
            <a:pPr marL="0" indent="0" eaLnBrk="1" hangingPunct="1">
              <a:buNone/>
            </a:pPr>
            <a:r>
              <a:rPr lang="zh-CN" altLang="en-US" sz="12800" b="1" u="sng" dirty="0" smtClean="0">
                <a:solidFill>
                  <a:srgbClr val="CC0000"/>
                </a:solidFill>
              </a:rPr>
              <a:t>“人民音乐家</a:t>
            </a:r>
            <a:r>
              <a:rPr lang="zh-CN" altLang="en-US" sz="12800" dirty="0" smtClean="0">
                <a:solidFill>
                  <a:srgbClr val="CC0000"/>
                </a:solidFill>
              </a:rPr>
              <a:t>”</a:t>
            </a:r>
            <a:r>
              <a:rPr lang="zh-CN" altLang="en-US" sz="12800" dirty="0"/>
              <a:t>的光荣称号。 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492500" y="404813"/>
            <a:ext cx="2663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 marL="742950" indent="-28575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 marL="11430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 marL="16002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 marL="2057400" indent="-228600" eaLnBrk="0" hangingPunct="0"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 eaLnBrk="1" hangingPunct="1"/>
            <a:r>
              <a:rPr lang="zh-CN" altLang="en-US" sz="2400" b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ea typeface="宋体" pitchFamily="2" charset="-122"/>
              </a:rPr>
              <a:t>词的作曲者</a:t>
            </a:r>
          </a:p>
        </p:txBody>
      </p:sp>
      <p:pic>
        <p:nvPicPr>
          <p:cNvPr id="19460" name="Picture 6" descr="002053_xingha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14" y="1195706"/>
            <a:ext cx="1970088" cy="280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537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5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695</Words>
  <Application>Microsoft Office PowerPoint</Application>
  <PresentationFormat>全屏显示(4:3)</PresentationFormat>
  <Paragraphs>59</Paragraphs>
  <Slides>17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黄河颂</vt:lpstr>
      <vt:lpstr>PowerPoint 演示文稿</vt:lpstr>
      <vt:lpstr>PowerPoint 演示文稿</vt:lpstr>
      <vt:lpstr>4、如何理解黄河是“摇篮”，是“屏障”？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angel</dc:creator>
  <cp:lastModifiedBy>angel</cp:lastModifiedBy>
  <cp:revision>10</cp:revision>
  <dcterms:created xsi:type="dcterms:W3CDTF">2017-02-26T03:07:45Z</dcterms:created>
  <dcterms:modified xsi:type="dcterms:W3CDTF">2017-02-26T14:32:07Z</dcterms:modified>
</cp:coreProperties>
</file>