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6" r:id="rId9"/>
    <p:sldId id="278" r:id="rId10"/>
    <p:sldId id="260" r:id="rId11"/>
    <p:sldId id="279" r:id="rId12"/>
    <p:sldId id="280" r:id="rId13"/>
    <p:sldId id="281" r:id="rId14"/>
    <p:sldId id="265" r:id="rId15"/>
    <p:sldId id="282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E5E46-6B31-4D71-BE3A-515D5019FFF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284B2-1433-4F8B-86AB-09C317B2FD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40" r:id="rId27"/>
    <p:sldLayoutId id="2147483841" r:id="rId28"/>
    <p:sldLayoutId id="2147483839" r:id="rId29"/>
    <p:sldLayoutId id="2147483844" r:id="rId30"/>
    <p:sldLayoutId id="2147483847" r:id="rId3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20</a:t>
            </a:r>
            <a:r>
              <a:rPr lang="zh-CN" altLang="en-US" sz="3600">
                <a:solidFill>
                  <a:schemeClr val="tx1"/>
                </a:solidFill>
              </a:rPr>
              <a:t>　兴　贤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国以任贤使能而兴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弃贤专己而衰。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国家因为任用贤能之士而兴盛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因为不任用贤能的人自负专断而衰亡。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此句开篇点题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的重要性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任贤能兴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弃贤而衰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这是古今通鉴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国家因为任用贤能之士而兴盛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因为不任用有德行、有才能的人而衰亡。文章开篇概括力极强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语言精练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紧紧吸引住读者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让读者不得不读下去。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2784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396342"/>
            <a:ext cx="8128000" cy="1976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商之兴也有仲虺、伊尹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其衰也亦有三仁。周之兴也同心者十人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其衰也亦有祭公谋父、内史过。两汉之兴也有萧、曹、寇、邓之徒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其衰也亦有王嘉、傅喜、陈蕃、李固之众。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商朝的兴盛是有仲虺、伊尹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它衰亡时也有微子、箕子、比干三人。周朝的兴盛是有十位开国功臣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它衰亡时也有祭公谋父、内史过这样的贤人。东汉、西汉的兴盛有萧何、曹参、寇恂、邓禹一类人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它衰亡时也有王嘉、傅喜、陈蕃、李固等人。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此句列举了商朝、周朝、两汉、魏晋选人之功和用人之过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运用事实论证和正反对比论证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使文章内容更加深入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论证更加有力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最后由此得出结论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有贤而用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国之福也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有之而不用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犹无有也。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60506"/>
            <a:ext cx="8128000" cy="15885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149080"/>
            <a:ext cx="812800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43546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古虽扰攘之际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犹有贤能若是之众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况今太宁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岂曰无之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在君上用之而已。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古代即使有纷扰的时候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还尚有贤能之士像这样众多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况且现在太平安宁了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怎么说没有了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关键在于君主是否任用罢了。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此句是对比论证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古时纷扰之际贤能众多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现今太平安宁也要重用贤能之士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再次强调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的重要性。它关系到一个国家政权的稳固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关系到一个国家的兴旺发达。所以无论是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古时扰攘之际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今之太宁之时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一定要任用贤能之士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得贤才者得天下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14668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383162"/>
            <a:ext cx="8128000" cy="2494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74793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今犹古也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然后践五帝、三皇之涂哉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这是文章的第二段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从当今政治现实出发阐述了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实际上关系着一个政权、一个国家的兴亡。执政者亲君子远小人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国家就兴旺发达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反之就会衰亡。怎样才能使国家兴旺起来呢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此段首先从当今政治现实出发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进行古今对比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然后从五个方面来阐述如何走治国安邦的道路。要广听众言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以谋求人才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没有忌讳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打开忠言之谏的言路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亲贤臣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远小人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明辨是非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果断办事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不责备别人的小过错。翻开中外历史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不难发现任人唯贤方能治国安邦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任人唯贤方能兴盛发达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任人唯贤方能得民心而得天下。说理非常透彻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感情充沛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给我们展现了一个杰出政治家以天下为己任的博大胸襟。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988840"/>
            <a:ext cx="8128000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52977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与国家的兴衰有何联系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王安石作为北宋时期著名的政治家、文学家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提出变法主张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要求改变现状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实行新政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有远大的抱负。要使新法得以顺利执行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必须起用一批德才兼备的贤士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而且变法会涉及社会的多方面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特别是触及官场的腐败和用人体制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如果朝廷能够广开贤路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招揽英才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君王能任贤使能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虚心纳谏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那么国家兴邦就有希望。如果有贤不用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必将导致国家衰亡。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564904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本文运用了哪些论证方法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请结合课文分析。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本文采用了多种论证方法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如正反对比论证、假设论证、举例论证等。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兴贤则昌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从正面例证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反之则亡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从反面例证。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苟行此道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则何虑不跨两汉、轶三代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然后践五帝、三皇之涂哉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运用了假设论证。举例论证也颇具气势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商朝的兴起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有仲虺、伊尹这样的贤臣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等到衰败时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也有三仁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微子、箕子、比干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这样的贤人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周朝兴起时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有与武王同心同德的十位贤臣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等到衰败时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也有祭公谋父、内史过这样的贤臣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两汉兴起时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有萧何、曹参、寇恂、邓禹这样的人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等到衰败时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也有王嘉、傅喜、陈蕃、李固这样众多的贤人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佐证有力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说服力强。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72816"/>
            <a:ext cx="8128000" cy="4176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619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0437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王安石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王安石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(1021—1086),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字介甫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晚号半山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抚州临川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今江西临川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人。北宋政治家、文学家。宋仁宗时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他上万言书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主张实行新法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改革政治。后拜相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不顾保守派的反对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积极推行新法。其诗文有很多揭露时弊、反映社会矛盾之作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体现了他的政治主张和抱负。散文雄健峭拔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被列为唐宋八大家之一。其作品有《王文公文集》《临川先生文集》。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5.eps" descr="id:214749210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491880" y="1404056"/>
            <a:ext cx="1872208" cy="2128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仁宗庆历年间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国家的军队庞大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但百万大军缺乏严格的训练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养成了骄堕习气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战事多以宋军败北而告终。真宗景德元年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宋与契丹订立了屈辱的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澶渊之盟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。北宋存在冗官、冗兵的弊政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政治腐败极深。神宗即位后为了改变国家积贫积弱的局面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他把希望寄托在王安石变法上。变法触及社会的方方面面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特别是触及官场的腐败、用人体制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在统治阶级内部引起轩然大波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变法以失败而告终。但有一点是明确的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在封建时代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任贤使能还是弃贤专己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是辨别明君与昏君的标尺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也是关系到国家兴衰治乱的关键。王安石在《兴贤》中提出的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国以任贤使能而兴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弃贤专己而衰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的观点是值得肯定的。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74660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24981179"/>
              </p:ext>
            </p:extLst>
          </p:nvPr>
        </p:nvGraphicFramePr>
        <p:xfrm>
          <a:off x="508000" y="2132856"/>
          <a:ext cx="8128000" cy="2308563"/>
        </p:xfrm>
        <a:graphic>
          <a:graphicData uri="http://schemas.openxmlformats.org/presentationml/2006/ole">
            <p:oleObj spid="_x0000_s2052" name="文档" r:id="rId5" imgW="3896414" imgH="1106117" progId="Word.Document.12">
              <p:embed/>
            </p:oleObj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6498" y="4592014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027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然后践五帝、三皇之涂哉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涂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途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指治世的境界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13514" y="4452305"/>
            <a:ext cx="309634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01242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4168085"/>
              </p:ext>
            </p:extLst>
          </p:nvPr>
        </p:nvGraphicFramePr>
        <p:xfrm>
          <a:off x="755576" y="1095176"/>
          <a:ext cx="8128000" cy="5358160"/>
        </p:xfrm>
        <a:graphic>
          <a:graphicData uri="http://schemas.openxmlformats.org/presentationml/2006/ole">
            <p:oleObj spid="_x0000_s3076" name="文档" r:id="rId5" imgW="3839157" imgH="252981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737789" y="1132972"/>
            <a:ext cx="120236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61724" y="1699412"/>
            <a:ext cx="9143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1764" y="2220664"/>
            <a:ext cx="177842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11759" y="2752802"/>
            <a:ext cx="185063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3370" y="3295826"/>
            <a:ext cx="185063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52055" y="3817078"/>
            <a:ext cx="8280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79165" y="4386876"/>
            <a:ext cx="82805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67744" y="4890932"/>
            <a:ext cx="50405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6739" y="5454714"/>
            <a:ext cx="199465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249115" y="5958770"/>
            <a:ext cx="83918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6852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6862502"/>
              </p:ext>
            </p:extLst>
          </p:nvPr>
        </p:nvGraphicFramePr>
        <p:xfrm>
          <a:off x="508000" y="1012466"/>
          <a:ext cx="8128000" cy="5307740"/>
        </p:xfrm>
        <a:graphic>
          <a:graphicData uri="http://schemas.openxmlformats.org/presentationml/2006/ole">
            <p:oleObj spid="_x0000_s4100" name="文档" r:id="rId5" imgW="3839157" imgH="2507127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635897" y="1039376"/>
            <a:ext cx="122413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87052" y="1607028"/>
            <a:ext cx="149846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8261" y="2158047"/>
            <a:ext cx="122413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61924" y="2709066"/>
            <a:ext cx="122413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62917" y="3211580"/>
            <a:ext cx="299947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35220" y="3751713"/>
            <a:ext cx="122413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28719" y="4291700"/>
            <a:ext cx="122413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22663" y="4776779"/>
            <a:ext cx="92970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69958" y="5345988"/>
            <a:ext cx="149526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08575" y="5861646"/>
            <a:ext cx="149658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93599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54360190"/>
              </p:ext>
            </p:extLst>
          </p:nvPr>
        </p:nvGraphicFramePr>
        <p:xfrm>
          <a:off x="508000" y="1418114"/>
          <a:ext cx="8128000" cy="4275772"/>
        </p:xfrm>
        <a:graphic>
          <a:graphicData uri="http://schemas.openxmlformats.org/presentationml/2006/ole">
            <p:oleObj spid="_x0000_s5124" name="文档" r:id="rId5" imgW="3839157" imgH="201924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570376" y="1434138"/>
            <a:ext cx="20898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42140" y="1977954"/>
            <a:ext cx="242938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80584" y="2554018"/>
            <a:ext cx="20898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57940" y="3090732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74364" y="3585784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03038" y="4181783"/>
            <a:ext cx="41044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38260" y="4673512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57940" y="5216080"/>
            <a:ext cx="13179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49742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8617" y="3915002"/>
            <a:ext cx="615749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6380" y="3090846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56858" y="3090846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国以任贤使能而兴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贤、能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贤能的人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魏、晋而下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至于李唐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一般用于下一句的开头表示另提一事。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11488" y="2921014"/>
            <a:ext cx="313569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15501" y="4161912"/>
            <a:ext cx="742230" cy="32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26092" y="4172798"/>
            <a:ext cx="5309908" cy="32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3737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有贤而用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国之福也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不责人以细过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今犹古也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今之天下亦古之天下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今之士民犹古之士民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犹有贤能若是之众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不拘文牵俗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省略句兼被动句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不畏浮云遮望眼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自缘身在最高层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《登飞来峰》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春风又绿江南岸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明月何时照我还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《泊船瓜州》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千门万户曈曈日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总把新桃换旧符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《元日》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看似寻常最奇崛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成如容易却艰辛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《题张司业诗》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92041" y="1707791"/>
            <a:ext cx="83594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66052" y="2102831"/>
            <a:ext cx="167795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63772" y="2507811"/>
            <a:ext cx="82465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91880" y="2912662"/>
            <a:ext cx="115212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88906" y="3315838"/>
            <a:ext cx="195510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8080" y="4115414"/>
            <a:ext cx="19911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07194" y="4520006"/>
            <a:ext cx="19911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07194" y="4928886"/>
            <a:ext cx="19911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07194" y="5328421"/>
            <a:ext cx="199110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27059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1573</Words>
  <Application>Microsoft Office PowerPoint</Application>
  <PresentationFormat>全屏显示(4:3)</PresentationFormat>
  <Paragraphs>80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2016-09-16T15:06:25Z</dcterms:modified>
</cp:coreProperties>
</file>