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01" r:id="rId2"/>
    <p:sldId id="256" r:id="rId3"/>
    <p:sldId id="290" r:id="rId4"/>
    <p:sldId id="295" r:id="rId5"/>
    <p:sldId id="261" r:id="rId6"/>
    <p:sldId id="298" r:id="rId7"/>
    <p:sldId id="297" r:id="rId8"/>
    <p:sldId id="285" r:id="rId9"/>
    <p:sldId id="300" r:id="rId10"/>
    <p:sldId id="299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>
      <p:cViewPr varScale="1">
        <p:scale>
          <a:sx n="99" d="100"/>
          <a:sy n="99" d="100"/>
        </p:scale>
        <p:origin x="190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01DC7-8140-406E-8E60-1A95D53B7376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51E26-1DB3-43CB-9FCC-CF8DC9E88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17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19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40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74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937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9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36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42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236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868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909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80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613DD-82D8-487E-BE83-BC10D473D4CB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FB368-29A6-4067-ABA2-640FF22AD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78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ffff\Desktop\图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1470025"/>
          </a:xfrm>
          <a:solidFill>
            <a:schemeClr val="bg1"/>
          </a:solidFill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理清课内考点，明晰命题意图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4293096"/>
            <a:ext cx="7776864" cy="76693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altLang="zh-CN" b="1" dirty="0">
                <a:solidFill>
                  <a:schemeClr val="tx1"/>
                </a:solidFill>
              </a:rPr>
              <a:t>——</a:t>
            </a:r>
            <a:r>
              <a:rPr lang="zh-CN" altLang="en-US" b="1" dirty="0">
                <a:solidFill>
                  <a:schemeClr val="tx1"/>
                </a:solidFill>
              </a:rPr>
              <a:t>以</a:t>
            </a:r>
            <a:r>
              <a:rPr lang="en-US" altLang="zh-CN" b="1" dirty="0">
                <a:solidFill>
                  <a:schemeClr val="tx1"/>
                </a:solidFill>
              </a:rPr>
              <a:t>《</a:t>
            </a:r>
            <a:r>
              <a:rPr lang="zh-CN" altLang="en-US" b="1" dirty="0">
                <a:solidFill>
                  <a:schemeClr val="tx1"/>
                </a:solidFill>
              </a:rPr>
              <a:t>诲人不倦</a:t>
            </a:r>
            <a:r>
              <a:rPr lang="en-US" altLang="zh-CN" b="1" dirty="0">
                <a:solidFill>
                  <a:schemeClr val="tx1"/>
                </a:solidFill>
              </a:rPr>
              <a:t>》</a:t>
            </a:r>
            <a:r>
              <a:rPr lang="zh-CN" altLang="en-US" b="1" dirty="0">
                <a:solidFill>
                  <a:schemeClr val="tx1"/>
                </a:solidFill>
              </a:rPr>
              <a:t>为例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85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3663022"/>
            <a:ext cx="8496944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sz="2400" b="1" dirty="0">
                <a:solidFill>
                  <a:prstClr val="black"/>
                </a:solidFill>
              </a:rPr>
              <a:t>【答案】</a:t>
            </a:r>
            <a:endParaRPr lang="zh-CN" altLang="zh-CN" sz="2400" dirty="0">
              <a:solidFill>
                <a:prstClr val="black"/>
              </a:solidFill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b="1" dirty="0">
                <a:solidFill>
                  <a:prstClr val="black"/>
                </a:solidFill>
              </a:rPr>
              <a:t>①</a:t>
            </a:r>
            <a:r>
              <a:rPr lang="zh-CN" altLang="en-US" sz="2400" b="1" dirty="0">
                <a:solidFill>
                  <a:prstClr val="black"/>
                </a:solidFill>
              </a:rPr>
              <a:t>“诲人不倦”侧重于教师的育人态度，针对的是自身有求学之心的学生。</a:t>
            </a:r>
            <a:endParaRPr lang="en-US" altLang="zh-CN" sz="2400" b="1" dirty="0">
              <a:solidFill>
                <a:prstClr val="black"/>
              </a:solidFill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b="1" dirty="0">
                <a:solidFill>
                  <a:prstClr val="black"/>
                </a:solidFill>
              </a:rPr>
              <a:t>②孔子注重学生自身的学习主动性，只有在学生没有良好的学习态度时，他才“则不复也”。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080" y="566678"/>
            <a:ext cx="8496944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sz="2400" b="1" dirty="0">
                <a:solidFill>
                  <a:prstClr val="black"/>
                </a:solidFill>
              </a:rPr>
              <a:t>【模拟命题】</a:t>
            </a:r>
            <a:endParaRPr lang="zh-CN" altLang="zh-CN" sz="2400" dirty="0">
              <a:solidFill>
                <a:prstClr val="black"/>
              </a:solidFill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b="1" dirty="0">
                <a:solidFill>
                  <a:prstClr val="black"/>
                </a:solidFill>
              </a:rPr>
              <a:t>【题目】</a:t>
            </a:r>
            <a:r>
              <a:rPr lang="en-US" altLang="zh-CN" sz="2400" b="1" dirty="0">
                <a:solidFill>
                  <a:prstClr val="black"/>
                </a:solidFill>
              </a:rPr>
              <a:t>22.</a:t>
            </a:r>
            <a:r>
              <a:rPr lang="zh-CN" altLang="zh-CN" sz="2400" b="1" dirty="0">
                <a:solidFill>
                  <a:prstClr val="black"/>
                </a:solidFill>
              </a:rPr>
              <a:t>材料二、三中，教导学生，按孔子的说法，应该“诲人不倦”，但孔子也有“则不复也”的时候，有人认为，两者有矛盾之处</a:t>
            </a:r>
            <a:r>
              <a:rPr lang="zh-CN" altLang="en-US" sz="2400" b="1" dirty="0">
                <a:solidFill>
                  <a:prstClr val="black"/>
                </a:solidFill>
              </a:rPr>
              <a:t>，你怎么理解？（</a:t>
            </a:r>
            <a:r>
              <a:rPr lang="en-US" altLang="zh-CN" sz="2400" b="1" dirty="0">
                <a:solidFill>
                  <a:prstClr val="black"/>
                </a:solidFill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</a:rPr>
              <a:t>分）</a:t>
            </a:r>
            <a:endParaRPr lang="en-US" altLang="zh-CN" sz="2400" b="1" dirty="0">
              <a:solidFill>
                <a:prstClr val="black"/>
              </a:solidFill>
            </a:endParaRPr>
          </a:p>
          <a:p>
            <a:pPr fontAlgn="ctr">
              <a:lnSpc>
                <a:spcPct val="150000"/>
              </a:lnSpc>
            </a:pPr>
            <a:endParaRPr lang="zh-CN" altLang="zh-CN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4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ffff\Desktop\图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79511" y="1190357"/>
            <a:ext cx="8784977" cy="526297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en-US" altLang="zh-CN" sz="2400" b="1" dirty="0"/>
              <a:t>2019</a:t>
            </a:r>
            <a:r>
              <a:rPr lang="zh-CN" altLang="zh-CN" sz="2400" b="1" dirty="0"/>
              <a:t>年</a:t>
            </a:r>
            <a:r>
              <a:rPr lang="en-US" altLang="zh-CN" sz="2400" b="1" dirty="0"/>
              <a:t>11</a:t>
            </a:r>
            <a:r>
              <a:rPr lang="zh-CN" altLang="zh-CN" sz="2400" b="1" dirty="0"/>
              <a:t>月温州一模卷】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（三）阅读下面的材料，完成</a:t>
            </a:r>
            <a:r>
              <a:rPr lang="en-US" altLang="zh-CN" sz="2400" b="1" dirty="0"/>
              <a:t>21-22</a:t>
            </a:r>
            <a:r>
              <a:rPr lang="zh-CN" altLang="zh-CN" sz="2400" b="1" dirty="0"/>
              <a:t>题。（</a:t>
            </a:r>
            <a:r>
              <a:rPr lang="en-US" altLang="zh-CN" sz="2400" b="1" dirty="0"/>
              <a:t>6</a:t>
            </a:r>
            <a:r>
              <a:rPr lang="zh-CN" altLang="zh-CN" sz="2400" b="1" dirty="0"/>
              <a:t>分）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材料一 </a:t>
            </a:r>
            <a:r>
              <a:rPr lang="en-US" altLang="zh-CN" sz="2400" b="1" dirty="0"/>
              <a:t>  </a:t>
            </a:r>
            <a:r>
              <a:rPr lang="zh-CN" altLang="zh-CN" sz="2400" b="1" dirty="0"/>
              <a:t>子曰：“乡原，德之贼也。”（《论语·阳货》）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材料二</a:t>
            </a:r>
            <a:r>
              <a:rPr lang="en-US" altLang="zh-CN" sz="2400" b="1" dirty="0"/>
              <a:t>  </a:t>
            </a:r>
            <a:r>
              <a:rPr lang="zh-CN" altLang="zh-CN" sz="2400" b="1" dirty="0"/>
              <a:t> 曾子曰：“士不可以不弘毅，任重而道远。仁以为己任，不亦重乎？死而后已，不亦远乎？”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材料三 </a:t>
            </a:r>
            <a:r>
              <a:rPr lang="en-US" altLang="zh-CN" sz="2400" b="1" dirty="0"/>
              <a:t>  </a:t>
            </a:r>
            <a:r>
              <a:rPr lang="zh-CN" altLang="zh-CN" sz="2400" b="1" dirty="0"/>
              <a:t>孟子谓乐正子曰：“子之从于子敖来，徒哺啜也。我不意子学古之道而以哺啜也。”（《孟子·离娄上》）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21.</a:t>
            </a:r>
            <a:r>
              <a:rPr lang="zh-CN" altLang="zh-CN" sz="2800" b="1" dirty="0">
                <a:solidFill>
                  <a:srgbClr val="FF0000"/>
                </a:solidFill>
              </a:rPr>
              <a:t>材料一中“贼”的意思是</a:t>
            </a:r>
            <a:r>
              <a:rPr lang="en-US" altLang="zh-CN" sz="2800" b="1" dirty="0">
                <a:solidFill>
                  <a:srgbClr val="FF0000"/>
                </a:solidFill>
              </a:rPr>
              <a:t>______</a:t>
            </a:r>
            <a:r>
              <a:rPr lang="zh-CN" altLang="zh-CN" sz="2800" b="1" dirty="0">
                <a:solidFill>
                  <a:srgbClr val="FF0000"/>
                </a:solidFill>
              </a:rPr>
              <a:t>；材料二中成语</a:t>
            </a:r>
            <a:r>
              <a:rPr lang="en-US" altLang="zh-CN" sz="2800" b="1" dirty="0">
                <a:solidFill>
                  <a:srgbClr val="FF0000"/>
                </a:solidFill>
              </a:rPr>
              <a:t>_________</a:t>
            </a:r>
            <a:r>
              <a:rPr lang="zh-CN" altLang="zh-CN" sz="2800" b="1" dirty="0">
                <a:solidFill>
                  <a:srgbClr val="FF0000"/>
                </a:solidFill>
              </a:rPr>
              <a:t>说明了士应当“弘毅”的原因。（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</a:rPr>
              <a:t>分）</a:t>
            </a:r>
          </a:p>
        </p:txBody>
      </p:sp>
      <p:sp>
        <p:nvSpPr>
          <p:cNvPr id="3" name="矩形 2"/>
          <p:cNvSpPr/>
          <p:nvPr/>
        </p:nvSpPr>
        <p:spPr>
          <a:xfrm>
            <a:off x="395536" y="260648"/>
            <a:ext cx="2348720" cy="738664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理清课内考点</a:t>
            </a:r>
          </a:p>
        </p:txBody>
      </p:sp>
    </p:spTree>
    <p:extLst>
      <p:ext uri="{BB962C8B-B14F-4D97-AF65-F5344CB8AC3E}">
        <p14:creationId xmlns:p14="http://schemas.microsoft.com/office/powerpoint/2010/main" val="1937677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C:\Users\ffff\Desktop\图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1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5336048"/>
            <a:ext cx="9144000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 fontAlgn="ctr"/>
            <a:r>
              <a:rPr lang="zh-CN" altLang="zh-CN" b="1" dirty="0"/>
              <a:t>子曰：</a:t>
            </a:r>
            <a:r>
              <a:rPr lang="en-US" altLang="zh-CN" b="1" dirty="0"/>
              <a:t>“</a:t>
            </a:r>
            <a:r>
              <a:rPr lang="zh-CN" altLang="zh-CN" b="1" dirty="0"/>
              <a:t>君子道者三，我无能焉：仁者不忧，知者不惑，勇者不惧。</a:t>
            </a:r>
            <a:r>
              <a:rPr lang="en-US" altLang="zh-CN" b="1" dirty="0"/>
              <a:t>”</a:t>
            </a:r>
            <a:r>
              <a:rPr lang="zh-CN" altLang="zh-CN" b="1" dirty="0"/>
              <a:t>子贡曰：</a:t>
            </a:r>
            <a:r>
              <a:rPr lang="en-US" altLang="zh-CN" b="1" dirty="0"/>
              <a:t>“</a:t>
            </a:r>
            <a:r>
              <a:rPr lang="zh-CN" altLang="zh-CN" b="1" dirty="0"/>
              <a:t>夫子自道也。</a:t>
            </a:r>
            <a:r>
              <a:rPr lang="en-US" altLang="zh-CN" b="1" dirty="0"/>
              <a:t>”</a:t>
            </a:r>
            <a:r>
              <a:rPr lang="zh-CN" altLang="zh-CN" b="1" dirty="0"/>
              <a:t>（《论语</a:t>
            </a:r>
            <a:r>
              <a:rPr lang="en-US" altLang="zh-CN" b="1" dirty="0"/>
              <a:t>·</a:t>
            </a:r>
            <a:r>
              <a:rPr lang="zh-CN" altLang="zh-CN" b="1" dirty="0"/>
              <a:t>宪问》）</a:t>
            </a:r>
          </a:p>
          <a:p>
            <a:pPr fontAlgn="ctr"/>
            <a:r>
              <a:rPr lang="en-US" altLang="zh-CN" b="1" dirty="0"/>
              <a:t>         </a:t>
            </a:r>
            <a:r>
              <a:rPr lang="zh-CN" altLang="zh-CN" b="1" dirty="0"/>
              <a:t>尧以不得舜为己忧，舜以不得禹、率陶为己忧。（《孟子</a:t>
            </a:r>
            <a:r>
              <a:rPr lang="en-US" altLang="zh-CN" b="1" dirty="0"/>
              <a:t>·</a:t>
            </a:r>
            <a:r>
              <a:rPr lang="zh-CN" altLang="zh-CN" b="1" dirty="0"/>
              <a:t>滕文公上》）</a:t>
            </a:r>
          </a:p>
          <a:p>
            <a:pPr fontAlgn="ctr"/>
            <a:r>
              <a:rPr lang="zh-CN" altLang="zh-CN" dirty="0"/>
              <a:t>【注】相传尧传天下给舜，舜传天下给禹。</a:t>
            </a:r>
          </a:p>
          <a:p>
            <a:pPr fontAlgn="ctr"/>
            <a:r>
              <a:rPr lang="en-US" altLang="zh-CN" sz="1600" b="1" dirty="0">
                <a:solidFill>
                  <a:srgbClr val="0000FF"/>
                </a:solidFill>
              </a:rPr>
              <a:t>21. “</a:t>
            </a:r>
            <a:r>
              <a:rPr lang="zh-CN" altLang="zh-CN" sz="1600" b="1" dirty="0">
                <a:solidFill>
                  <a:srgbClr val="0000FF"/>
                </a:solidFill>
              </a:rPr>
              <a:t>夫子自道</a:t>
            </a:r>
            <a:r>
              <a:rPr lang="en-US" altLang="zh-CN" sz="1600" b="1" dirty="0">
                <a:solidFill>
                  <a:srgbClr val="0000FF"/>
                </a:solidFill>
              </a:rPr>
              <a:t>”</a:t>
            </a:r>
            <a:r>
              <a:rPr lang="zh-CN" altLang="zh-CN" sz="1600" b="1" dirty="0">
                <a:solidFill>
                  <a:srgbClr val="0000FF"/>
                </a:solidFill>
              </a:rPr>
              <a:t>在句中的意思是</a:t>
            </a:r>
            <a:r>
              <a:rPr lang="en-US" altLang="zh-CN" sz="1600" b="1" u="sng" dirty="0">
                <a:solidFill>
                  <a:srgbClr val="0000FF"/>
                </a:solidFill>
              </a:rPr>
              <a:t>____________ </a:t>
            </a:r>
            <a:r>
              <a:rPr lang="zh-CN" altLang="zh-CN" sz="1600" b="1" dirty="0">
                <a:solidFill>
                  <a:srgbClr val="0000FF"/>
                </a:solidFill>
              </a:rPr>
              <a:t>。子贡认为孔子的</a:t>
            </a:r>
            <a:r>
              <a:rPr lang="en-US" altLang="zh-CN" sz="1600" b="1" dirty="0">
                <a:solidFill>
                  <a:srgbClr val="0000FF"/>
                </a:solidFill>
              </a:rPr>
              <a:t>“</a:t>
            </a:r>
            <a:r>
              <a:rPr lang="zh-CN" altLang="zh-CN" sz="1600" b="1" dirty="0">
                <a:solidFill>
                  <a:srgbClr val="0000FF"/>
                </a:solidFill>
              </a:rPr>
              <a:t>我无能</a:t>
            </a:r>
            <a:r>
              <a:rPr lang="en-US" altLang="zh-CN" sz="1600" b="1" dirty="0">
                <a:solidFill>
                  <a:srgbClr val="0000FF"/>
                </a:solidFill>
              </a:rPr>
              <a:t>”</a:t>
            </a:r>
            <a:r>
              <a:rPr lang="zh-CN" altLang="zh-CN" sz="1600" b="1" dirty="0">
                <a:solidFill>
                  <a:srgbClr val="0000FF"/>
                </a:solidFill>
              </a:rPr>
              <a:t>是</a:t>
            </a:r>
            <a:r>
              <a:rPr lang="en-US" altLang="zh-CN" sz="1600" b="1" dirty="0">
                <a:solidFill>
                  <a:srgbClr val="0000FF"/>
                </a:solidFill>
              </a:rPr>
              <a:t>_______</a:t>
            </a:r>
            <a:r>
              <a:rPr lang="zh-CN" altLang="zh-CN" sz="1600" b="1" dirty="0">
                <a:solidFill>
                  <a:srgbClr val="0000FF"/>
                </a:solidFill>
              </a:rPr>
              <a:t>的说法。</a:t>
            </a:r>
            <a:r>
              <a:rPr lang="zh-CN" altLang="en-US" sz="1600" b="1" dirty="0">
                <a:solidFill>
                  <a:srgbClr val="0000FF"/>
                </a:solidFill>
              </a:rPr>
              <a:t>（</a:t>
            </a:r>
            <a:r>
              <a:rPr lang="en-US" altLang="zh-CN" sz="1600" b="1" dirty="0">
                <a:solidFill>
                  <a:srgbClr val="0000FF"/>
                </a:solidFill>
              </a:rPr>
              <a:t>2</a:t>
            </a:r>
            <a:r>
              <a:rPr lang="zh-CN" altLang="en-US" sz="1600" b="1" dirty="0">
                <a:solidFill>
                  <a:srgbClr val="0000FF"/>
                </a:solidFill>
              </a:rPr>
              <a:t>分）</a:t>
            </a:r>
            <a:endParaRPr lang="zh-CN" altLang="zh-CN" sz="1600" b="1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823880"/>
            <a:ext cx="914400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b="1" dirty="0"/>
              <a:t>子谓子贡曰：“女与回也孰愈？对曰：赐也何敢望回？回也闻一知十，赐也闻一以知二。”子曰：弗如也；吾与女，弗如也。”（《论语·公治长》）</a:t>
            </a:r>
          </a:p>
          <a:p>
            <a:r>
              <a:rPr lang="en-US" altLang="zh-CN" b="1" dirty="0"/>
              <a:t>        </a:t>
            </a:r>
            <a:r>
              <a:rPr lang="zh-CN" altLang="zh-CN" b="1" dirty="0"/>
              <a:t>子谓颜渊曰：“用之则行，舍之则藏，惟我与尔有是夫！”（《论语·述而》）</a:t>
            </a:r>
          </a:p>
          <a:p>
            <a:r>
              <a:rPr lang="en-US" altLang="zh-CN" b="1" dirty="0">
                <a:solidFill>
                  <a:srgbClr val="0000FF"/>
                </a:solidFill>
              </a:rPr>
              <a:t>21</a:t>
            </a:r>
            <a:r>
              <a:rPr lang="zh-CN" altLang="zh-CN" b="1" dirty="0">
                <a:solidFill>
                  <a:srgbClr val="0000FF"/>
                </a:solidFill>
              </a:rPr>
              <a:t>．孔子的弟子各有所长，《论语》先进篇以德行、言语、政事、文学“四科”区分，其中颜渊属于</a:t>
            </a:r>
            <a:r>
              <a:rPr lang="en-US" altLang="zh-CN" b="1" u="sng" dirty="0">
                <a:solidFill>
                  <a:srgbClr val="0000FF"/>
                </a:solidFill>
              </a:rPr>
              <a:t>__________</a:t>
            </a:r>
            <a:r>
              <a:rPr lang="zh-CN" altLang="zh-CN" b="1" dirty="0">
                <a:solidFill>
                  <a:srgbClr val="0000FF"/>
                </a:solidFill>
              </a:rPr>
              <a:t>，子贡属于</a:t>
            </a:r>
            <a:r>
              <a:rPr lang="en-US" altLang="zh-CN" b="1" u="sng" dirty="0">
                <a:solidFill>
                  <a:srgbClr val="0000FF"/>
                </a:solidFill>
              </a:rPr>
              <a:t>____________</a:t>
            </a:r>
            <a:r>
              <a:rPr lang="zh-CN" altLang="zh-CN" b="1" dirty="0">
                <a:solidFill>
                  <a:srgbClr val="0000FF"/>
                </a:solidFill>
              </a:rPr>
              <a:t>。</a:t>
            </a:r>
            <a:r>
              <a:rPr lang="zh-CN" altLang="en-US" b="1" dirty="0">
                <a:solidFill>
                  <a:srgbClr val="0000FF"/>
                </a:solidFill>
              </a:rPr>
              <a:t>（</a:t>
            </a:r>
            <a:r>
              <a:rPr lang="en-US" altLang="zh-CN" b="1" dirty="0">
                <a:solidFill>
                  <a:srgbClr val="0000FF"/>
                </a:solidFill>
              </a:rPr>
              <a:t>2</a:t>
            </a:r>
            <a:r>
              <a:rPr lang="zh-CN" altLang="en-US" b="1" dirty="0">
                <a:solidFill>
                  <a:srgbClr val="0000FF"/>
                </a:solidFill>
              </a:rPr>
              <a:t>分）</a:t>
            </a:r>
            <a:endParaRPr lang="zh-CN" altLang="zh-CN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6402814"/>
            <a:ext cx="1579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先生在说自己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76256" y="6372036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自谦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14718" y="486916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德行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37170" y="486916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言语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2034714"/>
            <a:ext cx="9144000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endParaRPr lang="en-US" altLang="zh-CN" b="1" dirty="0"/>
          </a:p>
          <a:p>
            <a:pPr algn="r"/>
            <a:r>
              <a:rPr lang="zh-CN" altLang="en-US" b="1" dirty="0"/>
              <a:t>孔子曰：“益者三友，损者三友。友直，友谅，友多闻，益矣。友便辟，友善柔，友便佞，损矣。”（</a:t>
            </a:r>
            <a:r>
              <a:rPr lang="en-US" altLang="zh-CN" b="1" dirty="0"/>
              <a:t>《</a:t>
            </a:r>
            <a:r>
              <a:rPr lang="zh-CN" altLang="en-US" b="1" dirty="0"/>
              <a:t>论语</a:t>
            </a:r>
            <a:r>
              <a:rPr lang="en-US" altLang="zh-CN" b="1" dirty="0"/>
              <a:t>•</a:t>
            </a:r>
            <a:r>
              <a:rPr lang="zh-CN" altLang="en-US" b="1" dirty="0"/>
              <a:t>季氏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        子曰：“孰谓微生高①直？或乞醯②焉，乞诸其邻而与之。” （</a:t>
            </a:r>
            <a:r>
              <a:rPr lang="en-US" altLang="zh-CN" b="1" dirty="0"/>
              <a:t>《</a:t>
            </a:r>
            <a:r>
              <a:rPr lang="zh-CN" altLang="en-US" b="1" dirty="0"/>
              <a:t>论语</a:t>
            </a:r>
            <a:r>
              <a:rPr lang="en-US" altLang="zh-CN" b="1" dirty="0"/>
              <a:t>•</a:t>
            </a:r>
            <a:r>
              <a:rPr lang="zh-CN" altLang="en-US" b="1" dirty="0"/>
              <a:t>公冶长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en-US" altLang="zh-CN" dirty="0"/>
              <a:t>[</a:t>
            </a:r>
            <a:r>
              <a:rPr lang="zh-CN" altLang="en-US" dirty="0"/>
              <a:t>注</a:t>
            </a:r>
            <a:r>
              <a:rPr lang="en-US" altLang="zh-CN" dirty="0"/>
              <a:t>] ①</a:t>
            </a:r>
            <a:r>
              <a:rPr lang="zh-CN" altLang="en-US" dirty="0"/>
              <a:t>微生高：春秋时鲁国人。 ②醯（</a:t>
            </a:r>
            <a:r>
              <a:rPr lang="en-US" altLang="zh-CN" dirty="0" err="1"/>
              <a:t>xī</a:t>
            </a:r>
            <a:r>
              <a:rPr lang="zh-CN" altLang="en-US" dirty="0"/>
              <a:t>）</a:t>
            </a:r>
            <a:r>
              <a:rPr lang="en-US" altLang="zh-CN" dirty="0"/>
              <a:t>:</a:t>
            </a:r>
            <a:r>
              <a:rPr lang="zh-CN" altLang="en-US" dirty="0"/>
              <a:t>醋。</a:t>
            </a:r>
          </a:p>
          <a:p>
            <a:r>
              <a:rPr lang="en-US" altLang="zh-CN" b="1" dirty="0">
                <a:solidFill>
                  <a:srgbClr val="0000FF"/>
                </a:solidFill>
              </a:rPr>
              <a:t>23.</a:t>
            </a:r>
            <a:r>
              <a:rPr lang="zh-CN" altLang="en-US" b="1" dirty="0">
                <a:solidFill>
                  <a:srgbClr val="0000FF"/>
                </a:solidFill>
              </a:rPr>
              <a:t>第一则材料主要体现了孔子的</a:t>
            </a:r>
            <a:r>
              <a:rPr lang="en-US" altLang="zh-CN" b="1" dirty="0">
                <a:solidFill>
                  <a:srgbClr val="0000FF"/>
                </a:solidFill>
              </a:rPr>
              <a:t>____________</a:t>
            </a:r>
            <a:r>
              <a:rPr lang="zh-CN" altLang="en-US" b="1" dirty="0">
                <a:solidFill>
                  <a:srgbClr val="0000FF"/>
                </a:solidFill>
              </a:rPr>
              <a:t>观。（</a:t>
            </a:r>
            <a:r>
              <a:rPr lang="en-US" altLang="zh-CN" b="1" dirty="0">
                <a:solidFill>
                  <a:srgbClr val="0000FF"/>
                </a:solidFill>
              </a:rPr>
              <a:t>1</a:t>
            </a:r>
            <a:r>
              <a:rPr lang="zh-CN" altLang="en-US" b="1" dirty="0">
                <a:solidFill>
                  <a:srgbClr val="0000FF"/>
                </a:solidFill>
              </a:rPr>
              <a:t>分）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72682" y="334770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择友</a:t>
            </a:r>
          </a:p>
        </p:txBody>
      </p:sp>
      <p:sp>
        <p:nvSpPr>
          <p:cNvPr id="20" name="矩形 19"/>
          <p:cNvSpPr/>
          <p:nvPr/>
        </p:nvSpPr>
        <p:spPr>
          <a:xfrm>
            <a:off x="6875430" y="5013176"/>
            <a:ext cx="226857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b="1" dirty="0"/>
              <a:t>【2019</a:t>
            </a:r>
            <a:r>
              <a:rPr lang="zh-CN" altLang="en-US" b="1" dirty="0"/>
              <a:t>年浙江高考</a:t>
            </a:r>
            <a:r>
              <a:rPr lang="en-US" altLang="zh-CN" b="1" dirty="0"/>
              <a:t>】</a:t>
            </a:r>
          </a:p>
        </p:txBody>
      </p:sp>
      <p:sp>
        <p:nvSpPr>
          <p:cNvPr id="13" name="矩形 12"/>
          <p:cNvSpPr/>
          <p:nvPr/>
        </p:nvSpPr>
        <p:spPr>
          <a:xfrm>
            <a:off x="0" y="-27384"/>
            <a:ext cx="9144000" cy="20621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zh-CN" altLang="zh-CN" b="1" dirty="0"/>
              <a:t>【</a:t>
            </a:r>
            <a:r>
              <a:rPr lang="en-US" altLang="zh-CN" b="1" dirty="0"/>
              <a:t>2011</a:t>
            </a:r>
            <a:r>
              <a:rPr lang="zh-CN" altLang="zh-CN" b="1" dirty="0"/>
              <a:t>年浙江高考】</a:t>
            </a:r>
            <a:endParaRPr lang="zh-CN" altLang="zh-CN" dirty="0"/>
          </a:p>
          <a:p>
            <a:r>
              <a:rPr lang="zh-CN" altLang="zh-CN" b="1" dirty="0"/>
              <a:t>子曰：道之以政，齐之以刑，民免而无耻；道之以德，齐之以礼，有耻且格。（《论语》）</a:t>
            </a:r>
          </a:p>
          <a:p>
            <a:r>
              <a:rPr lang="zh-CN" altLang="zh-CN" b="1" dirty="0"/>
              <a:t>夫圣人之治国，不恃人之为吾善也，而用其不得为非也。恃人之为善也，境内不什数；用人不得为非，一国可使齐。为治者用众而舍寡，故不务德而务法。《韩非子》</a:t>
            </a:r>
          </a:p>
          <a:p>
            <a:r>
              <a:rPr lang="zh-CN" altLang="zh-CN" b="1" dirty="0"/>
              <a:t>【注】为吾善：自我完善。用：使。不计数：不能用十来计算，不用十个。</a:t>
            </a:r>
          </a:p>
          <a:p>
            <a:r>
              <a:rPr lang="en-US" altLang="zh-CN" sz="1600" b="1" dirty="0">
                <a:solidFill>
                  <a:srgbClr val="0000FF"/>
                </a:solidFill>
              </a:rPr>
              <a:t>23.</a:t>
            </a:r>
            <a:r>
              <a:rPr lang="zh-CN" altLang="zh-CN" sz="1600" b="1" dirty="0">
                <a:solidFill>
                  <a:srgbClr val="0000FF"/>
                </a:solidFill>
              </a:rPr>
              <a:t>从上面两段文字中，概括出孔子和韩非子的为政观</a:t>
            </a:r>
            <a:r>
              <a:rPr lang="zh-CN" altLang="zh-CN" dirty="0">
                <a:solidFill>
                  <a:srgbClr val="0000FF"/>
                </a:solidFill>
              </a:rPr>
              <a:t>。</a:t>
            </a:r>
            <a:r>
              <a:rPr lang="zh-CN" altLang="en-US" sz="1600" b="1" dirty="0">
                <a:solidFill>
                  <a:srgbClr val="0000FF"/>
                </a:solidFill>
              </a:rPr>
              <a:t>孔子：</a:t>
            </a:r>
            <a:r>
              <a:rPr lang="en-US" altLang="zh-CN" sz="1600" b="1" dirty="0">
                <a:solidFill>
                  <a:srgbClr val="0000FF"/>
                </a:solidFill>
              </a:rPr>
              <a:t>________</a:t>
            </a:r>
            <a:r>
              <a:rPr lang="zh-CN" altLang="en-US" sz="1600" b="1" dirty="0">
                <a:solidFill>
                  <a:srgbClr val="0000FF"/>
                </a:solidFill>
              </a:rPr>
              <a:t>；韩非子：</a:t>
            </a:r>
            <a:r>
              <a:rPr lang="en-US" altLang="zh-CN" sz="1600" b="1" dirty="0">
                <a:solidFill>
                  <a:srgbClr val="0000FF"/>
                </a:solidFill>
              </a:rPr>
              <a:t>________</a:t>
            </a:r>
            <a:r>
              <a:rPr lang="zh-CN" altLang="en-US" sz="1600" b="1" dirty="0">
                <a:solidFill>
                  <a:srgbClr val="0000FF"/>
                </a:solidFill>
              </a:rPr>
              <a:t>（</a:t>
            </a:r>
            <a:r>
              <a:rPr lang="en-US" altLang="zh-CN" sz="1600" b="1" dirty="0">
                <a:solidFill>
                  <a:srgbClr val="0000FF"/>
                </a:solidFill>
              </a:rPr>
              <a:t>1</a:t>
            </a:r>
            <a:r>
              <a:rPr lang="zh-CN" altLang="en-US" sz="1600" b="1" dirty="0">
                <a:solidFill>
                  <a:srgbClr val="0000FF"/>
                </a:solidFill>
              </a:rPr>
              <a:t>分）</a:t>
            </a:r>
            <a:endParaRPr lang="zh-CN" altLang="zh-CN" sz="1600" b="1" dirty="0">
              <a:solidFill>
                <a:srgbClr val="0000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5430" y="1928904"/>
            <a:ext cx="226857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b="1" dirty="0"/>
              <a:t>【2014</a:t>
            </a:r>
            <a:r>
              <a:rPr lang="zh-CN" altLang="en-US" b="1" dirty="0"/>
              <a:t>年浙江高考</a:t>
            </a:r>
            <a:r>
              <a:rPr lang="en-US" altLang="zh-CN" b="1" dirty="0"/>
              <a:t>】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67302" y="1556792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为政以德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53337" y="1519623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依法治国</a:t>
            </a:r>
          </a:p>
        </p:txBody>
      </p:sp>
      <p:sp>
        <p:nvSpPr>
          <p:cNvPr id="2" name="矩形 1"/>
          <p:cNvSpPr/>
          <p:nvPr/>
        </p:nvSpPr>
        <p:spPr>
          <a:xfrm>
            <a:off x="6900714" y="3525500"/>
            <a:ext cx="226857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b="1" dirty="0"/>
              <a:t>【2017</a:t>
            </a:r>
            <a:r>
              <a:rPr lang="zh-CN" altLang="en-US" b="1" dirty="0"/>
              <a:t>年浙江高考</a:t>
            </a:r>
            <a:r>
              <a:rPr lang="en-US" altLang="zh-CN" b="1" dirty="0"/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27629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6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654636"/>
              </p:ext>
            </p:extLst>
          </p:nvPr>
        </p:nvGraphicFramePr>
        <p:xfrm>
          <a:off x="107503" y="107185"/>
          <a:ext cx="8928993" cy="6706191"/>
        </p:xfrm>
        <a:graphic>
          <a:graphicData uri="http://schemas.openxmlformats.org/drawingml/2006/table">
            <a:tbl>
              <a:tblPr firstRow="1" firstCol="1" bandRow="1"/>
              <a:tblGrid>
                <a:gridCol w="1224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2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01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试   卷</a:t>
                      </a:r>
                      <a:endParaRPr lang="zh-CN" sz="20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考</a:t>
                      </a:r>
                      <a:r>
                        <a:rPr lang="en-US" sz="2000" b="1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    </a:t>
                      </a:r>
                      <a:r>
                        <a:rPr lang="zh-CN" sz="2000" b="1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课内《论语》考什么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24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dirty="0"/>
                        <a:t>【</a:t>
                      </a:r>
                      <a:r>
                        <a:rPr lang="en-US" altLang="zh-CN" sz="2000" b="1" dirty="0"/>
                        <a:t>2011</a:t>
                      </a:r>
                      <a:r>
                        <a:rPr lang="zh-CN" altLang="zh-CN" sz="2000" b="1" dirty="0"/>
                        <a:t>年浙江高考】</a:t>
                      </a:r>
                      <a:endParaRPr lang="zh-CN" altLang="zh-CN" sz="2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23.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从上面两段文字中，</a:t>
                      </a:r>
                      <a:r>
                        <a:rPr lang="zh-CN" altLang="en-US" sz="2000" b="1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概括出孔子和韩非子的为政观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。孔子：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________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；韩非子：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___________</a:t>
                      </a:r>
                      <a:endParaRPr lang="zh-CN" altLang="en-US" sz="2000" b="1" kern="100" dirty="0"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6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【2014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年浙江高考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23.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第一则材料主要</a:t>
                      </a:r>
                      <a:r>
                        <a:rPr lang="zh-CN" altLang="en-US" sz="2000" b="1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体现了孔子的</a:t>
                      </a:r>
                      <a:r>
                        <a:rPr lang="en-US" altLang="zh-CN" sz="2000" b="1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____________</a:t>
                      </a:r>
                      <a:r>
                        <a:rPr lang="zh-CN" altLang="en-US" sz="2000" b="1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观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。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6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【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2017</a:t>
                      </a: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年</a:t>
                      </a:r>
                      <a:endParaRPr lang="en-US" altLang="zh-CN" sz="2000" b="1" kern="100" dirty="0"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浙江高考】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21</a:t>
                      </a: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．孔子的弟子各有所长，《论语》先进篇以德行、言语、政事、文学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“</a:t>
                      </a: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四科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”</a:t>
                      </a: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区分，其中</a:t>
                      </a:r>
                      <a:r>
                        <a:rPr lang="zh-CN" altLang="zh-CN" sz="2000" b="1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颜渊属于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__________</a:t>
                      </a: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，</a:t>
                      </a:r>
                      <a:r>
                        <a:rPr lang="zh-CN" altLang="zh-CN" sz="2000" b="1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子贡属于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____________</a:t>
                      </a: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。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6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【</a:t>
                      </a: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2019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endParaRPr lang="en-US" altLang="zh-CN" sz="20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浙江高考】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21</a:t>
                      </a: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.</a:t>
                      </a: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2000" b="1" kern="100" dirty="0">
                          <a:solidFill>
                            <a:srgbClr val="0000FF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000" b="1" kern="100" dirty="0">
                          <a:solidFill>
                            <a:srgbClr val="0000FF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夫子自道</a:t>
                      </a:r>
                      <a:r>
                        <a:rPr lang="en-US" sz="2000" b="1" kern="100" dirty="0">
                          <a:solidFill>
                            <a:srgbClr val="0000FF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000" b="1" kern="100" dirty="0">
                          <a:solidFill>
                            <a:srgbClr val="0000FF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在句中的意思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是</a:t>
                      </a: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____________ 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。子贡认为孔子的</a:t>
                      </a: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我无能</a:t>
                      </a: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是</a:t>
                      </a: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_______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的说法。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60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【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2019</a:t>
                      </a: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年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11</a:t>
                      </a:r>
                      <a:r>
                        <a:rPr lang="zh-CN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月温州一模】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21.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材料一中</a:t>
                      </a:r>
                      <a:r>
                        <a:rPr lang="zh-CN" altLang="en-US" sz="2000" b="1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“贼”的意思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是</a:t>
                      </a:r>
                      <a:r>
                        <a:rPr lang="en-US" altLang="zh-CN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______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；材料二中</a:t>
                      </a:r>
                      <a:r>
                        <a:rPr lang="zh-CN" altLang="en-US" sz="2000" b="1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成语</a:t>
                      </a:r>
                      <a:r>
                        <a:rPr lang="en-US" altLang="zh-CN" sz="2000" b="1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_________</a:t>
                      </a:r>
                      <a:r>
                        <a:rPr lang="zh-CN" altLang="en-US" sz="20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说明了士应当“弘毅”的原因。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7206398" y="5805264"/>
            <a:ext cx="18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solidFill>
                  <a:srgbClr val="FF0000"/>
                </a:solidFill>
                <a:cs typeface="Times New Roman"/>
              </a:rPr>
              <a:t>考重点注释</a:t>
            </a:r>
            <a:endParaRPr lang="en-US" altLang="zh-CN" sz="2400" b="1" kern="100" dirty="0">
              <a:solidFill>
                <a:srgbClr val="FF0000"/>
              </a:solidFill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solidFill>
                  <a:srgbClr val="FF0000"/>
                </a:solidFill>
                <a:cs typeface="Times New Roman"/>
              </a:rPr>
              <a:t>考句中成语</a:t>
            </a:r>
            <a:endParaRPr lang="en-US" altLang="zh-CN" sz="2400" b="1" kern="100" dirty="0">
              <a:solidFill>
                <a:srgbClr val="FF0000"/>
              </a:solidFill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06398" y="980728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solidFill>
                  <a:srgbClr val="FF0000"/>
                </a:solidFill>
                <a:cs typeface="Times New Roman"/>
              </a:rPr>
              <a:t>考文章篇名</a:t>
            </a:r>
            <a:endParaRPr lang="en-US" altLang="zh-CN" sz="2400" b="1" kern="100" dirty="0">
              <a:solidFill>
                <a:srgbClr val="FF0000"/>
              </a:solidFill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41044" y="2132856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solidFill>
                  <a:srgbClr val="FF0000"/>
                </a:solidFill>
                <a:cs typeface="Times New Roman"/>
              </a:rPr>
              <a:t>考基本观点</a:t>
            </a:r>
            <a:endParaRPr lang="en-US" altLang="zh-CN" sz="2400" b="1" kern="100" dirty="0">
              <a:solidFill>
                <a:srgbClr val="FF0000"/>
              </a:solidFill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1044" y="3515816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solidFill>
                  <a:srgbClr val="FF0000"/>
                </a:solidFill>
                <a:cs typeface="Times New Roman"/>
              </a:rPr>
              <a:t>考相关章节</a:t>
            </a:r>
            <a:endParaRPr lang="en-US" altLang="zh-CN" sz="2400" b="1" kern="100" dirty="0">
              <a:solidFill>
                <a:srgbClr val="FF0000"/>
              </a:solidFill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87339" y="4797152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solidFill>
                  <a:srgbClr val="FF0000"/>
                </a:solidFill>
                <a:cs typeface="Times New Roman"/>
              </a:rPr>
              <a:t>考重点译文</a:t>
            </a:r>
            <a:endParaRPr lang="en-US" altLang="zh-CN" sz="2400" b="1" kern="100" dirty="0">
              <a:solidFill>
                <a:srgbClr val="FF0000"/>
              </a:solidFill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25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1447031"/>
            <a:ext cx="8424936" cy="507831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en-US" altLang="zh-CN" sz="2400" b="1" dirty="0"/>
              <a:t>2019</a:t>
            </a:r>
            <a:r>
              <a:rPr lang="zh-CN" altLang="zh-CN" sz="2400" b="1" dirty="0"/>
              <a:t>年</a:t>
            </a:r>
            <a:r>
              <a:rPr lang="en-US" altLang="zh-CN" sz="2400" b="1" dirty="0"/>
              <a:t>11</a:t>
            </a:r>
            <a:r>
              <a:rPr lang="zh-CN" altLang="zh-CN" sz="2400" b="1" dirty="0"/>
              <a:t>月温州一模】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（三）阅读下面的材料，</a:t>
            </a:r>
            <a:r>
              <a:rPr lang="zh-CN" altLang="en-US" sz="2400" b="1" dirty="0"/>
              <a:t>完成</a:t>
            </a:r>
            <a:r>
              <a:rPr lang="en-US" altLang="zh-CN" sz="2400" b="1" dirty="0"/>
              <a:t>21-22</a:t>
            </a:r>
            <a:r>
              <a:rPr lang="zh-CN" altLang="zh-CN" sz="2400" b="1" dirty="0"/>
              <a:t>题。（</a:t>
            </a:r>
            <a:r>
              <a:rPr lang="en-US" altLang="zh-CN" sz="2400" b="1" dirty="0"/>
              <a:t>6</a:t>
            </a:r>
            <a:r>
              <a:rPr lang="zh-CN" altLang="zh-CN" sz="2400" b="1" dirty="0"/>
              <a:t>分）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材料一 子曰：“乡原，德之贼也。”（《论语·阳货》）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材料二 曾子曰：“士不可以不弘毅，任重而道远。仁以为己任，不亦重乎？死而后已，不亦远乎？”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材料三 孟子谓乐正子曰：“子之从于子敖来，徒哺啜也。我不意子学古之道而以哺啜也。”（《孟子·离娄上》）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</a:rPr>
              <a:t>22.</a:t>
            </a:r>
            <a:r>
              <a:rPr lang="zh-CN" altLang="zh-CN" sz="2400" b="1" dirty="0">
                <a:solidFill>
                  <a:srgbClr val="0000FF"/>
                </a:solidFill>
              </a:rPr>
              <a:t>对照三则材料中儒家对“士”的操守要求，说说当代学子应具备哪些品格。（</a:t>
            </a:r>
            <a:r>
              <a:rPr lang="en-US" altLang="zh-CN" sz="2400" b="1" dirty="0">
                <a:solidFill>
                  <a:srgbClr val="0000FF"/>
                </a:solidFill>
              </a:rPr>
              <a:t>4</a:t>
            </a:r>
            <a:r>
              <a:rPr lang="zh-CN" altLang="zh-CN" sz="2400" b="1" dirty="0">
                <a:solidFill>
                  <a:srgbClr val="0000FF"/>
                </a:solidFill>
              </a:rPr>
              <a:t>分）</a:t>
            </a:r>
          </a:p>
        </p:txBody>
      </p:sp>
      <p:sp>
        <p:nvSpPr>
          <p:cNvPr id="5" name="矩形 4"/>
          <p:cNvSpPr/>
          <p:nvPr/>
        </p:nvSpPr>
        <p:spPr>
          <a:xfrm>
            <a:off x="395536" y="404664"/>
            <a:ext cx="2348720" cy="664862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明晰命题意图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111469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946392"/>
            <a:ext cx="9144000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/>
              <a:t>材料一：子曰：“君子道者三，我无能焉：仁者不忧，知者不惑，勇者不惧。”子贡曰：“夫子自道也。”（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论语</a:t>
            </a:r>
            <a:r>
              <a:rPr lang="en-US" altLang="zh-CN" sz="2000" b="1" dirty="0"/>
              <a:t>·</a:t>
            </a:r>
            <a:r>
              <a:rPr lang="zh-CN" altLang="en-US" sz="2000" b="1" dirty="0"/>
              <a:t>宪问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）</a:t>
            </a:r>
          </a:p>
          <a:p>
            <a:r>
              <a:rPr lang="zh-CN" altLang="en-US" sz="2000" b="1" dirty="0"/>
              <a:t>材料二：尧以不得舜为己忧，舜以不得禹、率陶为己忧。（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孟子</a:t>
            </a:r>
            <a:r>
              <a:rPr lang="en-US" altLang="zh-CN" sz="2000" b="1" dirty="0"/>
              <a:t>·</a:t>
            </a:r>
            <a:r>
              <a:rPr lang="zh-CN" altLang="en-US" sz="2000" b="1" dirty="0"/>
              <a:t>滕文公上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）</a:t>
            </a:r>
          </a:p>
          <a:p>
            <a:r>
              <a:rPr lang="en-US" altLang="zh-CN" sz="2000" b="1" dirty="0"/>
              <a:t>【</a:t>
            </a:r>
            <a:r>
              <a:rPr lang="zh-CN" altLang="en-US" sz="2000" b="1" dirty="0"/>
              <a:t>注</a:t>
            </a:r>
            <a:r>
              <a:rPr lang="en-US" altLang="zh-CN" sz="2000" b="1" dirty="0"/>
              <a:t>】</a:t>
            </a:r>
            <a:r>
              <a:rPr lang="zh-CN" altLang="en-US" sz="2000" b="1" dirty="0"/>
              <a:t>相传尧传天下给舜，舜传天下给禹。</a:t>
            </a:r>
            <a:endParaRPr lang="zh-CN" altLang="zh-CN" sz="2000" b="1" dirty="0"/>
          </a:p>
          <a:p>
            <a:pPr fontAlgn="ctr"/>
            <a:r>
              <a:rPr lang="en-US" altLang="zh-CN" sz="2000" b="1" dirty="0">
                <a:solidFill>
                  <a:srgbClr val="0000FF"/>
                </a:solidFill>
              </a:rPr>
              <a:t>22. </a:t>
            </a:r>
            <a:r>
              <a:rPr lang="zh-CN" altLang="zh-CN" sz="2000" b="1" dirty="0">
                <a:solidFill>
                  <a:srgbClr val="0000FF"/>
                </a:solidFill>
              </a:rPr>
              <a:t>尧、舜是孔子、孟子推崇的</a:t>
            </a:r>
            <a:r>
              <a:rPr lang="en-US" altLang="zh-CN" sz="2000" b="1" dirty="0">
                <a:solidFill>
                  <a:srgbClr val="0000FF"/>
                </a:solidFill>
              </a:rPr>
              <a:t>“</a:t>
            </a:r>
            <a:r>
              <a:rPr lang="zh-CN" altLang="zh-CN" sz="2000" b="1" dirty="0">
                <a:solidFill>
                  <a:srgbClr val="0000FF"/>
                </a:solidFill>
              </a:rPr>
              <a:t>仁者</a:t>
            </a:r>
            <a:r>
              <a:rPr lang="en-US" altLang="zh-CN" sz="2000" b="1" dirty="0">
                <a:solidFill>
                  <a:srgbClr val="0000FF"/>
                </a:solidFill>
              </a:rPr>
              <a:t>”</a:t>
            </a:r>
            <a:r>
              <a:rPr lang="zh-CN" altLang="zh-CN" sz="2000" b="1" dirty="0">
                <a:solidFill>
                  <a:srgbClr val="0000FF"/>
                </a:solidFill>
              </a:rPr>
              <a:t>，按孔子说法，应该</a:t>
            </a:r>
            <a:r>
              <a:rPr lang="en-US" altLang="zh-CN" sz="2000" b="1" dirty="0">
                <a:solidFill>
                  <a:srgbClr val="0000FF"/>
                </a:solidFill>
              </a:rPr>
              <a:t>“</a:t>
            </a:r>
            <a:r>
              <a:rPr lang="zh-CN" altLang="zh-CN" sz="2000" b="1" dirty="0">
                <a:solidFill>
                  <a:srgbClr val="0000FF"/>
                </a:solidFill>
              </a:rPr>
              <a:t>不忧</a:t>
            </a:r>
            <a:r>
              <a:rPr lang="en-US" altLang="zh-CN" sz="2000" b="1" dirty="0">
                <a:solidFill>
                  <a:srgbClr val="0000FF"/>
                </a:solidFill>
              </a:rPr>
              <a:t>”</a:t>
            </a:r>
            <a:r>
              <a:rPr lang="zh-CN" altLang="zh-CN" sz="2000" b="1" dirty="0">
                <a:solidFill>
                  <a:srgbClr val="0000FF"/>
                </a:solidFill>
              </a:rPr>
              <a:t>；按孟子说法，却又会</a:t>
            </a:r>
            <a:r>
              <a:rPr lang="en-US" altLang="zh-CN" sz="2000" b="1" dirty="0">
                <a:solidFill>
                  <a:srgbClr val="0000FF"/>
                </a:solidFill>
              </a:rPr>
              <a:t>“</a:t>
            </a:r>
            <a:r>
              <a:rPr lang="zh-CN" altLang="zh-CN" sz="2000" b="1" dirty="0">
                <a:solidFill>
                  <a:srgbClr val="0000FF"/>
                </a:solidFill>
              </a:rPr>
              <a:t>忧</a:t>
            </a:r>
            <a:r>
              <a:rPr lang="en-US" altLang="zh-CN" sz="2000" b="1" dirty="0">
                <a:solidFill>
                  <a:srgbClr val="0000FF"/>
                </a:solidFill>
              </a:rPr>
              <a:t>”</a:t>
            </a:r>
            <a:r>
              <a:rPr lang="zh-CN" altLang="zh-CN" sz="2000" b="1" dirty="0">
                <a:solidFill>
                  <a:srgbClr val="0000FF"/>
                </a:solidFill>
              </a:rPr>
              <a:t>。根据材料，简述孔子、孟子这么说的原因。</a:t>
            </a:r>
            <a:endParaRPr lang="en-US" altLang="zh-CN" sz="2000" b="1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391832"/>
            <a:ext cx="9145866" cy="15388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材料一  </a:t>
            </a:r>
            <a:r>
              <a:rPr lang="zh-CN" altLang="zh-CN" b="1" dirty="0"/>
              <a:t>子谓子贡曰：“女与回也孰愈？对曰：赐也何敢望回？回也闻一知十，赐也闻一以知二。”子曰：弗如也；吾与女，弗如也。”（《论语·公治长》）</a:t>
            </a:r>
          </a:p>
          <a:p>
            <a:r>
              <a:rPr lang="zh-CN" altLang="en-US" b="1" dirty="0"/>
              <a:t>材料二  </a:t>
            </a:r>
            <a:r>
              <a:rPr lang="zh-CN" altLang="zh-CN" b="1" dirty="0"/>
              <a:t>子谓颜渊曰：“用之则行，舍之则藏，惟我与尔有是夫！”（《论语·述而》）</a:t>
            </a:r>
          </a:p>
          <a:p>
            <a:r>
              <a:rPr lang="en-US" altLang="zh-CN" sz="2000" b="1" dirty="0">
                <a:solidFill>
                  <a:srgbClr val="0000FF"/>
                </a:solidFill>
              </a:rPr>
              <a:t>22</a:t>
            </a:r>
            <a:r>
              <a:rPr lang="zh-CN" altLang="zh-CN" sz="2000" b="1" dirty="0">
                <a:solidFill>
                  <a:srgbClr val="0000FF"/>
                </a:solidFill>
              </a:rPr>
              <a:t>．一语“吾与女，弗如也”中的“与”为连词，可断为“吾与女弗如也”。根据这样断句，综合上述材料，分析孔子的教育技巧。</a:t>
            </a:r>
            <a:endParaRPr lang="en-US" altLang="zh-CN" sz="2000" dirty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012647"/>
            <a:ext cx="9144000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/>
              <a:t>         厩焚。子退朝，曰：“伤人乎？”不问马。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论语</a:t>
            </a:r>
            <a:r>
              <a:rPr lang="en-US" altLang="zh-CN" sz="2000" b="1" dirty="0"/>
              <a:t>·</a:t>
            </a:r>
            <a:r>
              <a:rPr lang="zh-CN" altLang="en-US" sz="2000" b="1" dirty="0"/>
              <a:t>乡党</a:t>
            </a:r>
            <a:r>
              <a:rPr lang="en-US" altLang="zh-CN" sz="2000" b="1" dirty="0"/>
              <a:t>》</a:t>
            </a:r>
          </a:p>
          <a:p>
            <a:r>
              <a:rPr lang="zh-CN" altLang="en-US" sz="2000" b="1" dirty="0"/>
              <a:t>        这段文字，据唐人陆德明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经典释文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的句读可以标点为：“厩焚。子退朝，曰：“伤人乎？”“不。”问马。”</a:t>
            </a:r>
          </a:p>
          <a:p>
            <a:r>
              <a:rPr lang="en-US" altLang="zh-CN" sz="2000" b="1" dirty="0">
                <a:solidFill>
                  <a:srgbClr val="0000FF"/>
                </a:solidFill>
              </a:rPr>
              <a:t>24.</a:t>
            </a:r>
            <a:r>
              <a:rPr lang="zh-CN" altLang="en-US" sz="2000" b="1" dirty="0">
                <a:solidFill>
                  <a:srgbClr val="0000FF"/>
                </a:solidFill>
              </a:rPr>
              <a:t>对照孔子的仁爱观，谈谈你对后一种句读的看法。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03736"/>
            <a:ext cx="9144000" cy="17851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材料一：子曰：道之以政，齐之以刑，民免而无耻；道之以德，齐之以礼，有耻且格。（</a:t>
            </a:r>
            <a:r>
              <a:rPr lang="en-US" altLang="zh-CN" b="1" dirty="0"/>
              <a:t>《</a:t>
            </a:r>
            <a:r>
              <a:rPr lang="zh-CN" altLang="en-US" b="1" dirty="0"/>
              <a:t>论语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材料二：夫圣人之治国，不恃人之为吾善也，而用其不得为非也。恃人之为善也，境内不什数；用人不得为非，一国可使齐。为治者用众而舍寡，故不务德而务法。</a:t>
            </a:r>
            <a:r>
              <a:rPr lang="en-US" altLang="zh-CN" b="1" dirty="0"/>
              <a:t>《</a:t>
            </a:r>
            <a:r>
              <a:rPr lang="zh-CN" altLang="en-US" b="1" dirty="0"/>
              <a:t>韩非子</a:t>
            </a:r>
            <a:r>
              <a:rPr lang="en-US" altLang="zh-CN" b="1" dirty="0"/>
              <a:t>》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注</a:t>
            </a:r>
            <a:r>
              <a:rPr lang="en-US" altLang="zh-CN" b="1" dirty="0"/>
              <a:t>】</a:t>
            </a:r>
            <a:r>
              <a:rPr lang="zh-CN" altLang="en-US" b="1" dirty="0"/>
              <a:t>为吾善：自我完善。用：使。不计数：不能用十来计算，不用十个。</a:t>
            </a:r>
          </a:p>
          <a:p>
            <a:r>
              <a:rPr lang="en-US" altLang="zh-CN" sz="2000" b="1" dirty="0">
                <a:solidFill>
                  <a:srgbClr val="0000FF"/>
                </a:solidFill>
              </a:rPr>
              <a:t>24.</a:t>
            </a:r>
            <a:r>
              <a:rPr lang="zh-CN" altLang="en-US" sz="2000" b="1" dirty="0">
                <a:solidFill>
                  <a:srgbClr val="0000FF"/>
                </a:solidFill>
              </a:rPr>
              <a:t>对孔子和韩非子的为政观进行简要评析。</a:t>
            </a:r>
          </a:p>
        </p:txBody>
      </p:sp>
      <p:sp>
        <p:nvSpPr>
          <p:cNvPr id="6" name="矩形 5"/>
          <p:cNvSpPr/>
          <p:nvPr/>
        </p:nvSpPr>
        <p:spPr>
          <a:xfrm>
            <a:off x="6877296" y="1700808"/>
            <a:ext cx="226857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b="1" dirty="0"/>
              <a:t>【2012</a:t>
            </a:r>
            <a:r>
              <a:rPr lang="zh-CN" altLang="en-US" b="1" dirty="0"/>
              <a:t>年浙江高考</a:t>
            </a:r>
            <a:r>
              <a:rPr lang="en-US" altLang="zh-CN" b="1" dirty="0"/>
              <a:t>】</a:t>
            </a:r>
          </a:p>
        </p:txBody>
      </p:sp>
      <p:sp>
        <p:nvSpPr>
          <p:cNvPr id="7" name="矩形 6"/>
          <p:cNvSpPr/>
          <p:nvPr/>
        </p:nvSpPr>
        <p:spPr>
          <a:xfrm>
            <a:off x="6838918" y="3068960"/>
            <a:ext cx="230694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【2017</a:t>
            </a:r>
            <a:r>
              <a:rPr lang="zh-CN" altLang="en-US" b="1" dirty="0"/>
              <a:t>年浙江高考</a:t>
            </a:r>
            <a:r>
              <a:rPr lang="en-US" altLang="zh-CN" b="1" dirty="0"/>
              <a:t>】</a:t>
            </a:r>
          </a:p>
        </p:txBody>
      </p:sp>
      <p:sp>
        <p:nvSpPr>
          <p:cNvPr id="8" name="矩形 7"/>
          <p:cNvSpPr/>
          <p:nvPr/>
        </p:nvSpPr>
        <p:spPr>
          <a:xfrm>
            <a:off x="6877296" y="4571836"/>
            <a:ext cx="226857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b="1" dirty="0"/>
              <a:t>【2019</a:t>
            </a:r>
            <a:r>
              <a:rPr lang="zh-CN" altLang="en-US" b="1" dirty="0"/>
              <a:t>年浙江高考</a:t>
            </a:r>
            <a:r>
              <a:rPr lang="en-US" altLang="zh-CN" b="1" dirty="0"/>
              <a:t>】</a:t>
            </a:r>
          </a:p>
        </p:txBody>
      </p:sp>
      <p:sp>
        <p:nvSpPr>
          <p:cNvPr id="10" name="矩形 9"/>
          <p:cNvSpPr/>
          <p:nvPr/>
        </p:nvSpPr>
        <p:spPr>
          <a:xfrm>
            <a:off x="6911942" y="0"/>
            <a:ext cx="223205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【2011</a:t>
            </a:r>
            <a:r>
              <a:rPr lang="zh-CN" altLang="en-US" b="1" dirty="0"/>
              <a:t>年浙江高考</a:t>
            </a:r>
            <a:r>
              <a:rPr lang="en-US" altLang="zh-CN" b="1" dirty="0"/>
              <a:t>】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ECB89CDB-7D2A-9F41-8273-B90A17F89041}"/>
              </a:ext>
            </a:extLst>
          </p:cNvPr>
          <p:cNvSpPr txBox="1"/>
          <p:nvPr/>
        </p:nvSpPr>
        <p:spPr>
          <a:xfrm>
            <a:off x="5211283" y="1523109"/>
            <a:ext cx="3897221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概括并评价不同派别的观点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7FE83376-0E90-1F4C-8FDD-99AA9617ED6C}"/>
              </a:ext>
            </a:extLst>
          </p:cNvPr>
          <p:cNvSpPr txBox="1"/>
          <p:nvPr/>
        </p:nvSpPr>
        <p:spPr>
          <a:xfrm>
            <a:off x="3707904" y="2564904"/>
            <a:ext cx="5409389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概</a:t>
            </a:r>
            <a:r>
              <a:rPr lang="zh-CN" altLang="zh-CN" sz="2400" b="1" dirty="0">
                <a:solidFill>
                  <a:srgbClr val="FF0000"/>
                </a:solidFill>
              </a:rPr>
              <a:t>辨析并评价后世对儒家观点的曲解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5955D3BC-1A32-EA40-A06B-FE3197187DA3}"/>
              </a:ext>
            </a:extLst>
          </p:cNvPr>
          <p:cNvSpPr txBox="1"/>
          <p:nvPr/>
        </p:nvSpPr>
        <p:spPr>
          <a:xfrm>
            <a:off x="5148064" y="3717032"/>
            <a:ext cx="3942147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理解并分析儒家的基本观点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C61FAB39-CA2A-BD44-8749-E0EC8778E33F}"/>
              </a:ext>
            </a:extLst>
          </p:cNvPr>
          <p:cNvSpPr txBox="1"/>
          <p:nvPr/>
        </p:nvSpPr>
        <p:spPr>
          <a:xfrm>
            <a:off x="3995936" y="5847655"/>
            <a:ext cx="5121357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辨析儒家内部对本派观点的不同理解</a:t>
            </a:r>
          </a:p>
        </p:txBody>
      </p:sp>
    </p:spTree>
    <p:extLst>
      <p:ext uri="{BB962C8B-B14F-4D97-AF65-F5344CB8AC3E}">
        <p14:creationId xmlns:p14="http://schemas.microsoft.com/office/powerpoint/2010/main" val="290869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003914"/>
              </p:ext>
            </p:extLst>
          </p:nvPr>
        </p:nvGraphicFramePr>
        <p:xfrm>
          <a:off x="107504" y="188640"/>
          <a:ext cx="8928992" cy="6480720"/>
        </p:xfrm>
        <a:graphic>
          <a:graphicData uri="http://schemas.openxmlformats.org/drawingml/2006/table">
            <a:tbl>
              <a:tblPr firstRow="1" firstCol="1" bandRow="1"/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27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浙江高考试卷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命题内容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命题角度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39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2011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24.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对孔子和韩非子的为政观进行简要评析。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11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2012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24.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对照孔子的仁爱观，谈谈你对后一种句读的看法。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33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2013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24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．根据上面的材料，简析孔子的观点</a:t>
                      </a: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alt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endParaRPr lang="zh-CN" sz="20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56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2014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24.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孔子为什么说微生高不直？对孔子这种评价，你怎么看？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34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2017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22</a:t>
                      </a:r>
                      <a:r>
                        <a:rPr lang="zh-CN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．一语</a:t>
                      </a:r>
                      <a:r>
                        <a:rPr lang="en-US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吾与女，弗如也</a:t>
                      </a:r>
                      <a:r>
                        <a:rPr lang="en-US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中的</a:t>
                      </a:r>
                      <a:r>
                        <a:rPr lang="en-US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与</a:t>
                      </a:r>
                      <a:r>
                        <a:rPr lang="en-US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为连词，可断为</a:t>
                      </a:r>
                      <a:r>
                        <a:rPr lang="en-US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吾与女弗如也</a:t>
                      </a:r>
                      <a:r>
                        <a:rPr lang="en-US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0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。根据这样断句，综合上述材料，分析孔子的教育技巧。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5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2018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22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．概括第二则材料的主旨，并加以分析。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749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2019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22. </a:t>
                      </a:r>
                      <a:r>
                        <a:rPr lang="zh-CN" sz="20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尧、舜是孔子、孟子推崇的“仁者”，按孔子说法，应该“不忧”；按孟子说法，却又会“忧”。根据材料，简述孔子、孟子这么说的原因。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092280" y="992922"/>
            <a:ext cx="17300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概括并评价不同派别的观点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6908481" y="1893698"/>
            <a:ext cx="22322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辨析并评价后世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000" b="1" dirty="0">
                <a:solidFill>
                  <a:srgbClr val="FF0000"/>
                </a:solidFill>
              </a:rPr>
              <a:t>对儒家观点的曲解</a:t>
            </a:r>
          </a:p>
        </p:txBody>
      </p:sp>
      <p:sp>
        <p:nvSpPr>
          <p:cNvPr id="5" name="矩形 4"/>
          <p:cNvSpPr/>
          <p:nvPr/>
        </p:nvSpPr>
        <p:spPr>
          <a:xfrm>
            <a:off x="7092280" y="3403600"/>
            <a:ext cx="18797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理解并分析儒家的基本观点（为政观、修身观、教学观、哲学观等）</a:t>
            </a:r>
          </a:p>
        </p:txBody>
      </p:sp>
      <p:sp>
        <p:nvSpPr>
          <p:cNvPr id="6" name="矩形 5"/>
          <p:cNvSpPr/>
          <p:nvPr/>
        </p:nvSpPr>
        <p:spPr>
          <a:xfrm>
            <a:off x="7017432" y="5661248"/>
            <a:ext cx="18797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辨析儒家内部对本派观点的不同理解</a:t>
            </a:r>
          </a:p>
        </p:txBody>
      </p:sp>
    </p:spTree>
    <p:extLst>
      <p:ext uri="{BB962C8B-B14F-4D97-AF65-F5344CB8AC3E}">
        <p14:creationId xmlns:p14="http://schemas.microsoft.com/office/powerpoint/2010/main" val="139547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6512" y="-27384"/>
            <a:ext cx="2460764" cy="30008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b="1" dirty="0"/>
              <a:t>《</a:t>
            </a:r>
            <a:r>
              <a:rPr lang="zh-CN" altLang="en-US" b="1" dirty="0"/>
              <a:t>论语</a:t>
            </a:r>
            <a:r>
              <a:rPr lang="en-US" altLang="zh-CN" b="1" dirty="0"/>
              <a:t>》</a:t>
            </a:r>
            <a:r>
              <a:rPr lang="zh-CN" altLang="en-US" b="1" dirty="0"/>
              <a:t>课内考什么？</a:t>
            </a:r>
            <a:endParaRPr lang="en-US" altLang="zh-CN" b="1" dirty="0"/>
          </a:p>
          <a:p>
            <a:pPr fontAlgn="ctr"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en-US" b="1" dirty="0"/>
              <a:t>考</a:t>
            </a:r>
            <a:r>
              <a:rPr lang="zh-CN" altLang="en-US" b="1" dirty="0">
                <a:solidFill>
                  <a:srgbClr val="FF0000"/>
                </a:solidFill>
              </a:rPr>
              <a:t>文章篇名</a:t>
            </a:r>
            <a:r>
              <a:rPr lang="zh-CN" altLang="en-US" b="1" dirty="0"/>
              <a:t>；</a:t>
            </a:r>
            <a:endParaRPr lang="en-US" altLang="zh-CN" b="1" dirty="0">
              <a:solidFill>
                <a:srgbClr val="FF0000"/>
              </a:solidFill>
            </a:endParaRPr>
          </a:p>
          <a:p>
            <a:pPr fontAlgn="ctr"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en-US" b="1" dirty="0"/>
              <a:t>考</a:t>
            </a:r>
            <a:r>
              <a:rPr lang="zh-CN" altLang="en-US" b="1" dirty="0">
                <a:solidFill>
                  <a:srgbClr val="FF0000"/>
                </a:solidFill>
              </a:rPr>
              <a:t>句中成语</a:t>
            </a:r>
            <a:r>
              <a:rPr lang="zh-CN" altLang="en-US" b="1" dirty="0"/>
              <a:t>；</a:t>
            </a:r>
            <a:endParaRPr lang="en-US" altLang="zh-CN" b="1" dirty="0"/>
          </a:p>
          <a:p>
            <a:pPr fontAlgn="ctr">
              <a:lnSpc>
                <a:spcPct val="150000"/>
              </a:lnSpc>
            </a:pPr>
            <a:r>
              <a:rPr lang="en-US" altLang="zh-CN" b="1" dirty="0"/>
              <a:t>3.</a:t>
            </a:r>
            <a:r>
              <a:rPr lang="zh-CN" altLang="en-US" b="1" dirty="0"/>
              <a:t>考</a:t>
            </a:r>
            <a:r>
              <a:rPr lang="zh-CN" altLang="en-US" b="1" dirty="0">
                <a:solidFill>
                  <a:srgbClr val="FF0000"/>
                </a:solidFill>
              </a:rPr>
              <a:t>重点注释</a:t>
            </a:r>
            <a:r>
              <a:rPr lang="zh-CN" altLang="en-US" b="1" dirty="0"/>
              <a:t>；</a:t>
            </a:r>
            <a:endParaRPr lang="en-US" altLang="zh-CN" b="1" dirty="0">
              <a:solidFill>
                <a:srgbClr val="FF0000"/>
              </a:solidFill>
            </a:endParaRPr>
          </a:p>
          <a:p>
            <a:pPr fontAlgn="ctr">
              <a:lnSpc>
                <a:spcPct val="150000"/>
              </a:lnSpc>
            </a:pPr>
            <a:r>
              <a:rPr lang="en-US" altLang="zh-CN" b="1" dirty="0"/>
              <a:t>4.</a:t>
            </a:r>
            <a:r>
              <a:rPr lang="zh-CN" altLang="en-US" b="1" dirty="0"/>
              <a:t>考</a:t>
            </a:r>
            <a:r>
              <a:rPr lang="zh-CN" altLang="en-US" b="1" dirty="0">
                <a:solidFill>
                  <a:srgbClr val="FF0000"/>
                </a:solidFill>
              </a:rPr>
              <a:t>重点译文</a:t>
            </a:r>
            <a:r>
              <a:rPr lang="zh-CN" altLang="en-US" b="1" dirty="0"/>
              <a:t>；</a:t>
            </a:r>
            <a:endParaRPr lang="en-US" altLang="zh-CN" b="1" dirty="0"/>
          </a:p>
          <a:p>
            <a:pPr fontAlgn="ctr">
              <a:lnSpc>
                <a:spcPct val="150000"/>
              </a:lnSpc>
            </a:pPr>
            <a:r>
              <a:rPr lang="en-US" altLang="zh-CN" b="1" dirty="0"/>
              <a:t>5.</a:t>
            </a:r>
            <a:r>
              <a:rPr lang="zh-CN" altLang="en-US" b="1" dirty="0"/>
              <a:t>考</a:t>
            </a:r>
            <a:r>
              <a:rPr lang="zh-CN" altLang="en-US" b="1" dirty="0">
                <a:solidFill>
                  <a:srgbClr val="FF0000"/>
                </a:solidFill>
              </a:rPr>
              <a:t>文章内容</a:t>
            </a:r>
            <a:r>
              <a:rPr lang="zh-CN" altLang="en-US" b="1" dirty="0"/>
              <a:t>；</a:t>
            </a:r>
            <a:endParaRPr lang="en-US" altLang="zh-CN" b="1" dirty="0"/>
          </a:p>
          <a:p>
            <a:pPr fontAlgn="ctr">
              <a:lnSpc>
                <a:spcPct val="150000"/>
              </a:lnSpc>
            </a:pPr>
            <a:r>
              <a:rPr lang="en-US" altLang="zh-CN" b="1" dirty="0"/>
              <a:t>6.</a:t>
            </a:r>
            <a:r>
              <a:rPr lang="zh-CN" altLang="en-US" b="1" dirty="0"/>
              <a:t>考</a:t>
            </a:r>
            <a:r>
              <a:rPr lang="zh-CN" altLang="en-US" b="1" dirty="0">
                <a:solidFill>
                  <a:srgbClr val="FF0000"/>
                </a:solidFill>
              </a:rPr>
              <a:t>基本观点</a:t>
            </a:r>
            <a:r>
              <a:rPr lang="zh-CN" altLang="en-US" b="1" dirty="0"/>
              <a:t>。</a:t>
            </a:r>
            <a:endParaRPr lang="en-US" altLang="zh-CN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11760" y="76562"/>
            <a:ext cx="4055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阅读所选材料，完成下面的题目。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1760" y="404664"/>
            <a:ext cx="66967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材料一：子夏问曰：“‘巧笑倩兮，美目盼兮，素以为绚兮。’何谓也？”子曰：“绘事后素① 。”曰：“礼后乎？”子曰：“起②予者商也！始可与言</a:t>
            </a:r>
            <a:r>
              <a:rPr lang="en-US" altLang="zh-CN" b="1" dirty="0"/>
              <a:t>《</a:t>
            </a:r>
            <a:r>
              <a:rPr lang="zh-CN" altLang="en-US" b="1" dirty="0"/>
              <a:t>诗</a:t>
            </a:r>
            <a:r>
              <a:rPr lang="en-US" altLang="zh-CN" b="1" dirty="0"/>
              <a:t>》</a:t>
            </a:r>
            <a:r>
              <a:rPr lang="zh-CN" altLang="en-US" b="1" dirty="0"/>
              <a:t>已矣。”</a:t>
            </a:r>
            <a:endParaRPr lang="en-US" altLang="zh-CN" b="1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 </a:t>
            </a:r>
            <a:endParaRPr lang="en-US" altLang="zh-CN" dirty="0"/>
          </a:p>
          <a:p>
            <a:r>
              <a:rPr lang="zh-CN" altLang="en-US" b="1" dirty="0"/>
              <a:t>材料二：子曰：“不愤不启，不悱不发。举一隅①不以三隅反，则不复也。”</a:t>
            </a:r>
            <a:endParaRPr lang="en-US" altLang="zh-CN" b="1" dirty="0"/>
          </a:p>
          <a:p>
            <a:endParaRPr lang="en-US" altLang="zh-CN" b="1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b="1" dirty="0"/>
              <a:t>材料三 ：子曰：“若圣与仁，则吾岂敢？抑为之不厌，诲人不倦，则可谓云尔已矣。”公西华曰：“正唯弟子不能学也。”</a:t>
            </a:r>
            <a:endParaRPr lang="en-US" altLang="zh-CN" b="1" dirty="0"/>
          </a:p>
        </p:txBody>
      </p:sp>
      <p:sp>
        <p:nvSpPr>
          <p:cNvPr id="9" name="矩形 8"/>
          <p:cNvSpPr/>
          <p:nvPr/>
        </p:nvSpPr>
        <p:spPr>
          <a:xfrm>
            <a:off x="2424252" y="1196752"/>
            <a:ext cx="66842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①绘事后素：画的事后于素地，即先有了底子然后绘画。②起：启发。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子夏问道：“‘美好的笑容多动人啊，黑白分明的眼睛多传神啊，洁白的底子上绘彩文啊。’这几句诗是什么意思？”孔子说：“彩绘的事后于白底子。”子夏说：“那么礼仪是不是后于仁义呢？”孔子说：“启发我的是卜商啊！从此可以跟你讨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了。”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2596" y="4077072"/>
            <a:ext cx="6455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①隅：方位。一般有四方。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孔子说：“不到想求明白而不得的时候，不去开导他；不到想说出来而不能的时候，不去启发他。举一方给他看而他不能联想到其他三方，就不再教他了。”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4252" y="5890046"/>
            <a:ext cx="66842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参考译文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孔子说：“说到圣和仁，那我怎么敢当？只不过在这上面做起来不厌烦，叫别人不懈怠，只可说是如此罢了。”公西华说：“这正是我们做底子的学不到的。”</a:t>
            </a:r>
          </a:p>
        </p:txBody>
      </p:sp>
      <p:sp>
        <p:nvSpPr>
          <p:cNvPr id="13" name="矩形 12"/>
          <p:cNvSpPr/>
          <p:nvPr/>
        </p:nvSpPr>
        <p:spPr>
          <a:xfrm>
            <a:off x="-36512" y="2924944"/>
            <a:ext cx="2460764" cy="38779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1600" b="1" dirty="0"/>
              <a:t>《</a:t>
            </a:r>
            <a:r>
              <a:rPr lang="zh-CN" altLang="en-US" sz="1600" b="1" dirty="0"/>
              <a:t>论语</a:t>
            </a:r>
            <a:r>
              <a:rPr lang="en-US" altLang="zh-CN" sz="1600" b="1" dirty="0"/>
              <a:t>》</a:t>
            </a:r>
            <a:r>
              <a:rPr lang="zh-CN" altLang="en-US" sz="1600" b="1" dirty="0"/>
              <a:t>第二题</a:t>
            </a:r>
            <a:endParaRPr lang="en-US" altLang="zh-CN" sz="1600" b="1" dirty="0"/>
          </a:p>
          <a:p>
            <a:pPr fontAlgn="ctr">
              <a:lnSpc>
                <a:spcPct val="150000"/>
              </a:lnSpc>
            </a:pPr>
            <a:r>
              <a:rPr lang="zh-CN" altLang="en-US" sz="1600" b="1" dirty="0"/>
              <a:t>命题角度：</a:t>
            </a:r>
            <a:endParaRPr lang="en-US" altLang="zh-CN" sz="1600" b="1" dirty="0"/>
          </a:p>
          <a:p>
            <a:pPr fontAlgn="ctr">
              <a:lnSpc>
                <a:spcPct val="150000"/>
              </a:lnSpc>
            </a:pPr>
            <a:r>
              <a:rPr lang="en-US" altLang="zh-CN" sz="1600" b="1" dirty="0"/>
              <a:t>1.</a:t>
            </a:r>
            <a:r>
              <a:rPr lang="zh-CN" altLang="en-US" sz="1600" b="1" dirty="0"/>
              <a:t>命</a:t>
            </a:r>
            <a:r>
              <a:rPr lang="zh-CN" altLang="en-US" sz="1600" b="1" dirty="0">
                <a:solidFill>
                  <a:srgbClr val="FF0000"/>
                </a:solidFill>
              </a:rPr>
              <a:t>概括并评价不同派别的观点</a:t>
            </a:r>
            <a:r>
              <a:rPr lang="zh-CN" altLang="en-US" sz="1600" b="1" dirty="0"/>
              <a:t>；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2.</a:t>
            </a:r>
            <a:r>
              <a:rPr lang="zh-CN" altLang="en-US" sz="1600" b="1" dirty="0"/>
              <a:t>命</a:t>
            </a:r>
            <a:r>
              <a:rPr lang="zh-CN" altLang="en-US" sz="1600" b="1" dirty="0">
                <a:solidFill>
                  <a:srgbClr val="FF0000"/>
                </a:solidFill>
              </a:rPr>
              <a:t>辨析并评价后世对儒家观点的曲解</a:t>
            </a:r>
            <a:r>
              <a:rPr lang="zh-CN" altLang="en-US" sz="1600" b="1" dirty="0"/>
              <a:t>；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3.</a:t>
            </a:r>
            <a:r>
              <a:rPr lang="zh-CN" altLang="en-US" sz="1600" b="1" dirty="0"/>
              <a:t>命</a:t>
            </a:r>
            <a:r>
              <a:rPr lang="zh-CN" altLang="en-US" sz="1600" b="1" dirty="0">
                <a:solidFill>
                  <a:srgbClr val="FF0000"/>
                </a:solidFill>
              </a:rPr>
              <a:t>理解并分析儒家的基本观点</a:t>
            </a:r>
            <a:r>
              <a:rPr lang="zh-CN" altLang="en-US" sz="1600" b="1" dirty="0"/>
              <a:t>；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4.</a:t>
            </a:r>
            <a:r>
              <a:rPr lang="zh-CN" altLang="en-US" sz="1600" b="1" dirty="0"/>
              <a:t>命辨析</a:t>
            </a:r>
            <a:r>
              <a:rPr lang="zh-CN" altLang="en-US" sz="1600" b="1" dirty="0">
                <a:solidFill>
                  <a:srgbClr val="FF0000"/>
                </a:solidFill>
              </a:rPr>
              <a:t>儒家本身对内部观点的不同理解</a:t>
            </a:r>
            <a:r>
              <a:rPr lang="zh-CN" altLang="en-US" sz="16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1739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905658"/>
              </p:ext>
            </p:extLst>
          </p:nvPr>
        </p:nvGraphicFramePr>
        <p:xfrm>
          <a:off x="107504" y="188639"/>
          <a:ext cx="8928992" cy="5731756"/>
        </p:xfrm>
        <a:graphic>
          <a:graphicData uri="http://schemas.openxmlformats.org/drawingml/2006/table">
            <a:tbl>
              <a:tblPr firstRow="1" firstCol="1" bandRow="1"/>
              <a:tblGrid>
                <a:gridCol w="6840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80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题干设置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命题角度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1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24.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对</a:t>
                      </a:r>
                      <a:r>
                        <a:rPr lang="zh-CN" alt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甲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zh-CN" alt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乙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的</a:t>
                      </a:r>
                      <a:r>
                        <a:rPr lang="en-US" alt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_______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观进行简要评析。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24.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对照</a:t>
                      </a:r>
                      <a:r>
                        <a:rPr lang="en-US" alt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altLang="zh-CN" sz="2400" b="1" u="sng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_______</a:t>
                      </a:r>
                      <a:r>
                        <a:rPr lang="en-US" altLang="zh-CN" sz="2400" b="1" kern="100" baseline="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，谈谈你对</a:t>
                      </a:r>
                      <a:r>
                        <a:rPr lang="en-US" alt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altLang="zh-CN" sz="2400" b="1" u="sng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________</a:t>
                      </a:r>
                      <a:r>
                        <a:rPr lang="en-US" alt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的看法。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61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22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．综合上述材料，分析孔子的</a:t>
                      </a:r>
                      <a:r>
                        <a:rPr lang="en-US" alt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 _________ 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52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22. 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按</a:t>
                      </a:r>
                      <a:r>
                        <a:rPr lang="zh-CN" altLang="en-US" sz="24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甲的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说法，应该</a:t>
                      </a:r>
                      <a:r>
                        <a:rPr lang="en-US" alt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_________</a:t>
                      </a:r>
                      <a:r>
                        <a:rPr lang="zh-CN" alt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，但乙的说法是</a:t>
                      </a:r>
                      <a:r>
                        <a:rPr lang="en-US" alt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________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。根据材料，简述</a:t>
                      </a:r>
                      <a:r>
                        <a:rPr lang="zh-CN" alt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甲和乙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这么说的原因。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092280" y="1136938"/>
            <a:ext cx="17300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概括并评价不同派别的观点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7092280" y="1916832"/>
            <a:ext cx="19061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辨析并评价后世对儒家观点的曲解</a:t>
            </a:r>
          </a:p>
        </p:txBody>
      </p:sp>
      <p:sp>
        <p:nvSpPr>
          <p:cNvPr id="5" name="矩形 4"/>
          <p:cNvSpPr/>
          <p:nvPr/>
        </p:nvSpPr>
        <p:spPr>
          <a:xfrm>
            <a:off x="7092280" y="3140968"/>
            <a:ext cx="18797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理解并分析儒家的基本观点（为政观、修身观、教学观、哲学观等）</a:t>
            </a:r>
          </a:p>
        </p:txBody>
      </p:sp>
      <p:sp>
        <p:nvSpPr>
          <p:cNvPr id="6" name="矩形 5"/>
          <p:cNvSpPr/>
          <p:nvPr/>
        </p:nvSpPr>
        <p:spPr>
          <a:xfrm>
            <a:off x="7017432" y="4797152"/>
            <a:ext cx="18797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辨析儒家内部对本派观点的不同理解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ADAE277-83E8-6341-9A78-3552971E0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734167"/>
              </p:ext>
            </p:extLst>
          </p:nvPr>
        </p:nvGraphicFramePr>
        <p:xfrm>
          <a:off x="107504" y="5917052"/>
          <a:ext cx="8928992" cy="824316"/>
        </p:xfrm>
        <a:graphic>
          <a:graphicData uri="http://schemas.openxmlformats.org/drawingml/2006/table">
            <a:tbl>
              <a:tblPr firstRow="1" firstCol="1" bandRow="1"/>
              <a:tblGrid>
                <a:gridCol w="6840760">
                  <a:extLst>
                    <a:ext uri="{9D8B030D-6E8A-4147-A177-3AD203B41FA5}">
                      <a16:colId xmlns:a16="http://schemas.microsoft.com/office/drawing/2014/main" val="2716364878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87846687"/>
                    </a:ext>
                  </a:extLst>
                </a:gridCol>
              </a:tblGrid>
              <a:tr h="8243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22.    … …</a:t>
                      </a:r>
                      <a:endParaRPr lang="zh-CN" sz="24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solidFill>
                            <a:srgbClr val="0000FF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可模仿</a:t>
                      </a:r>
                      <a:endParaRPr lang="en-US" altLang="zh-CN" sz="2000" b="1" kern="100" dirty="0">
                        <a:solidFill>
                          <a:srgbClr val="0000FF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solidFill>
                            <a:srgbClr val="0000FF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也可超越我喔～</a:t>
                      </a:r>
                      <a:endParaRPr lang="zh-CN" sz="2000" b="1" kern="100" dirty="0">
                        <a:solidFill>
                          <a:srgbClr val="0000FF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572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850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</TotalTime>
  <Words>2674</Words>
  <Application>Microsoft Macintosh PowerPoint</Application>
  <PresentationFormat>全屏显示(4:3)</PresentationFormat>
  <Paragraphs>161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黑体</vt:lpstr>
      <vt:lpstr>楷体</vt:lpstr>
      <vt:lpstr>Arial</vt:lpstr>
      <vt:lpstr>Calibri</vt:lpstr>
      <vt:lpstr>Office 主题​​</vt:lpstr>
      <vt:lpstr>理清课内考点，明晰命题意图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ffff</dc:creator>
  <cp:lastModifiedBy>-</cp:lastModifiedBy>
  <cp:revision>143</cp:revision>
  <dcterms:created xsi:type="dcterms:W3CDTF">2019-11-20T02:27:35Z</dcterms:created>
  <dcterms:modified xsi:type="dcterms:W3CDTF">2019-11-27T00:19:54Z</dcterms:modified>
</cp:coreProperties>
</file>