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5" r:id="rId4"/>
  </p:sldMasterIdLst>
  <p:notesMasterIdLst>
    <p:notesMasterId r:id="rId39"/>
  </p:notesMasterIdLst>
  <p:handoutMasterIdLst>
    <p:handoutMasterId r:id="rId40"/>
  </p:handoutMasterIdLst>
  <p:sldIdLst>
    <p:sldId id="256" r:id="rId5"/>
    <p:sldId id="327" r:id="rId6"/>
    <p:sldId id="293" r:id="rId7"/>
    <p:sldId id="288" r:id="rId8"/>
    <p:sldId id="328" r:id="rId9"/>
    <p:sldId id="292" r:id="rId10"/>
    <p:sldId id="298" r:id="rId11"/>
    <p:sldId id="294" r:id="rId12"/>
    <p:sldId id="295" r:id="rId13"/>
    <p:sldId id="299" r:id="rId14"/>
    <p:sldId id="300" r:id="rId15"/>
    <p:sldId id="321" r:id="rId16"/>
    <p:sldId id="302" r:id="rId17"/>
    <p:sldId id="303" r:id="rId18"/>
    <p:sldId id="304" r:id="rId19"/>
    <p:sldId id="305" r:id="rId20"/>
    <p:sldId id="306" r:id="rId21"/>
    <p:sldId id="307" r:id="rId22"/>
    <p:sldId id="308" r:id="rId23"/>
    <p:sldId id="309" r:id="rId24"/>
    <p:sldId id="310" r:id="rId25"/>
    <p:sldId id="311" r:id="rId26"/>
    <p:sldId id="312" r:id="rId27"/>
    <p:sldId id="313" r:id="rId28"/>
    <p:sldId id="314" r:id="rId29"/>
    <p:sldId id="315" r:id="rId30"/>
    <p:sldId id="316" r:id="rId31"/>
    <p:sldId id="317" r:id="rId32"/>
    <p:sldId id="318" r:id="rId33"/>
    <p:sldId id="322" r:id="rId34"/>
    <p:sldId id="323" r:id="rId35"/>
    <p:sldId id="324" r:id="rId36"/>
    <p:sldId id="325" r:id="rId37"/>
    <p:sldId id="326" r:id="rId38"/>
  </p:sldIdLst>
  <p:sldSz cx="12192000" cy="6858000"/>
  <p:notesSz cx="6858000" cy="9144000"/>
  <p:defaultTextStyle>
    <a:defPPr rtl="0">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pos="3840" userDrawn="1">
          <p15:clr>
            <a:srgbClr val="A4A3A4"/>
          </p15:clr>
        </p15:guide>
        <p15:guide id="2" orient="horz" pos="2160" userDrawn="1">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C04EC3"/>
    <a:srgbClr val="0000CC"/>
    <a:srgbClr val="FF9900"/>
    <a:srgbClr val="E6E6E6"/>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16D9F66E-5EB9-4882-86FB-DCBF35E3C3E4}">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0" autoAdjust="0"/>
    <p:restoredTop sz="95274" autoAdjust="0"/>
  </p:normalViewPr>
  <p:slideViewPr>
    <p:cSldViewPr snapToGrid="0">
      <p:cViewPr>
        <p:scale>
          <a:sx n="66" d="100"/>
          <a:sy n="66" d="100"/>
        </p:scale>
        <p:origin x="-696" y="-198"/>
      </p:cViewPr>
      <p:guideLst>
        <p:guide orient="horz" pos="2160"/>
        <p:guide pos="3840"/>
      </p:guideLst>
    </p:cSldViewPr>
  </p:slideViewPr>
  <p:outlineViewPr>
    <p:cViewPr>
      <p:scale>
        <a:sx n="33" d="100"/>
        <a:sy n="33" d="100"/>
      </p:scale>
      <p:origin x="0" y="6258"/>
    </p:cViewPr>
  </p:outlineViewPr>
  <p:notesTextViewPr>
    <p:cViewPr>
      <p:scale>
        <a:sx n="1" d="1"/>
        <a:sy n="1" d="1"/>
      </p:scale>
      <p:origin x="0" y="0"/>
    </p:cViewPr>
  </p:notesTextViewPr>
  <p:notesViewPr>
    <p:cSldViewPr snapToGrid="0">
      <p:cViewPr varScale="1">
        <p:scale>
          <a:sx n="87" d="100"/>
          <a:sy n="87" d="100"/>
        </p:scale>
        <p:origin x="3090" y="96"/>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zh-CN" altLang="en-US" dirty="0">
              <a:latin typeface="宋体" panose="02010600030101010101" pitchFamily="2" charset="-122"/>
              <a:ea typeface="宋体" panose="02010600030101010101" pitchFamily="2"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E05B5160-A803-4BAD-AB18-8A742185055B}" type="datetime2">
              <a:rPr lang="zh-CN" altLang="en-US" smtClean="0">
                <a:latin typeface="宋体" panose="02010600030101010101" pitchFamily="2" charset="-122"/>
                <a:ea typeface="宋体" panose="02010600030101010101" pitchFamily="2" charset="-122"/>
              </a:rPr>
              <a:pPr rtl="0"/>
              <a:t>2018年7月17日</a:t>
            </a:fld>
            <a:endParaRPr dirty="0">
              <a:latin typeface="宋体" panose="02010600030101010101" pitchFamily="2" charset="-122"/>
              <a:ea typeface="宋体" panose="02010600030101010101" pitchFamily="2"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zh-CN" altLang="en-US" dirty="0">
              <a:latin typeface="宋体" panose="02010600030101010101" pitchFamily="2" charset="-122"/>
              <a:ea typeface="宋体" panose="02010600030101010101" pitchFamily="2" charset="-122"/>
            </a:endParaRPr>
          </a:p>
        </p:txBody>
      </p:sp>
      <p:sp>
        <p:nvSpPr>
          <p:cNvPr id="5" name="幻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7BAE14B8-3CC9-472D-9BC5-A84D80684DE2}" type="slidenum">
              <a:rPr lang="en-US" altLang="zh-CN">
                <a:latin typeface="宋体" panose="02010600030101010101" pitchFamily="2" charset="-122"/>
                <a:ea typeface="宋体" panose="02010600030101010101" pitchFamily="2" charset="-122"/>
              </a:rPr>
              <a:pPr rtl="0"/>
              <a:t>‹#›</a:t>
            </a:fld>
            <a:endParaRPr lang="zh-CN" altLang="en-US" dirty="0">
              <a:latin typeface="宋体" panose="02010600030101010101" pitchFamily="2" charset="-122"/>
              <a:ea typeface="宋体" panose="02010600030101010101" pitchFamily="2" charset="-122"/>
            </a:endParaRPr>
          </a:p>
        </p:txBody>
      </p:sp>
    </p:spTree>
    <p:extLst>
      <p:ext uri="{BB962C8B-B14F-4D97-AF65-F5344CB8AC3E}">
        <p14:creationId xmlns="" xmlns:p14="http://schemas.microsoft.com/office/powerpoint/2010/main" val="257782754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宋体" panose="02010600030101010101" pitchFamily="2" charset="-122"/>
                <a:ea typeface="宋体" panose="02010600030101010101" pitchFamily="2" charset="-122"/>
              </a:defRPr>
            </a:lvl1pPr>
          </a:lstStyle>
          <a:p>
            <a:endParaRPr lang="zh-CN" altLang="en-US" noProof="0"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宋体" panose="02010600030101010101" pitchFamily="2" charset="-122"/>
                <a:ea typeface="宋体" panose="02010600030101010101" pitchFamily="2" charset="-122"/>
              </a:defRPr>
            </a:lvl1pPr>
          </a:lstStyle>
          <a:p>
            <a:fld id="{E51B7F78-EF4A-406B-8C87-40760BEA4848}" type="datetime2">
              <a:rPr lang="zh-CN" altLang="en-US" smtClean="0"/>
              <a:pPr/>
              <a:t>2018年7月17日</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a:p>
        </p:txBody>
      </p:sp>
      <p:sp>
        <p:nvSpPr>
          <p:cNvPr id="5" name="备注占位符 4"/>
          <p:cNvSpPr>
            <a:spLocks noGrp="1"/>
          </p:cNvSpPr>
          <p:nvPr>
            <p:ph type="body" sz="quarter" idx="3"/>
          </p:nvPr>
        </p:nvSpPr>
        <p:spPr>
          <a:xfrm>
            <a:off x="685800" y="4400550"/>
            <a:ext cx="5486400" cy="3086100"/>
          </a:xfrm>
          <a:prstGeom prst="rect">
            <a:avLst/>
          </a:prstGeom>
        </p:spPr>
        <p:txBody>
          <a:bodyPr vert="horz" lIns="91440" tIns="45720" rIns="91440" bIns="45720" rtlCol="0"/>
          <a:lstStyle/>
          <a:p>
            <a:pPr lvl="0" rtl="0"/>
            <a:r>
              <a:rPr lang="zh-CN" altLang="en-US" noProof="0" dirty="0"/>
              <a:t>单击此处编辑母版文本样式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宋体" panose="02010600030101010101" pitchFamily="2" charset="-122"/>
                <a:ea typeface="宋体" panose="02010600030101010101" pitchFamily="2" charset="-122"/>
              </a:defRPr>
            </a:lvl1pPr>
          </a:lstStyle>
          <a:p>
            <a:endParaRPr lang="zh-CN" altLang="en-US" noProof="0" dirty="0"/>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宋体" panose="02010600030101010101" pitchFamily="2" charset="-122"/>
                <a:ea typeface="宋体" panose="02010600030101010101" pitchFamily="2" charset="-122"/>
              </a:defRPr>
            </a:lvl1pPr>
          </a:lstStyle>
          <a:p>
            <a:fld id="{7FB667E1-E601-4AAF-B95C-B25720D70A60}" type="slidenum">
              <a:rPr lang="en-US" altLang="zh-CN" smtClean="0"/>
              <a:pPr/>
              <a:t>‹#›</a:t>
            </a:fld>
            <a:endParaRPr lang="en-US" altLang="zh-CN" dirty="0"/>
          </a:p>
        </p:txBody>
      </p:sp>
    </p:spTree>
    <p:extLst>
      <p:ext uri="{BB962C8B-B14F-4D97-AF65-F5344CB8AC3E}">
        <p14:creationId xmlns="" xmlns:p14="http://schemas.microsoft.com/office/powerpoint/2010/main" val="711136715"/>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1pPr>
    <a:lvl2pPr marL="4572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2pPr>
    <a:lvl3pPr marL="9144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3pPr>
    <a:lvl4pPr marL="13716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4pPr>
    <a:lvl5pPr marL="18288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latin typeface="宋体" panose="02010600030101010101" pitchFamily="2" charset="-122"/>
              <a:ea typeface="宋体" panose="02010600030101010101" pitchFamily="2" charset="-122"/>
            </a:endParaRPr>
          </a:p>
        </p:txBody>
      </p:sp>
      <p:sp>
        <p:nvSpPr>
          <p:cNvPr id="4" name="幻灯片编号占位符 3"/>
          <p:cNvSpPr>
            <a:spLocks noGrp="1"/>
          </p:cNvSpPr>
          <p:nvPr>
            <p:ph type="sldNum" sz="quarter" idx="10"/>
          </p:nvPr>
        </p:nvSpPr>
        <p:spPr/>
        <p:txBody>
          <a:bodyPr/>
          <a:lstStyle/>
          <a:p>
            <a:pPr rtl="0"/>
            <a:fld id="{7FB667E1-E601-4AAF-B95C-B25720D70A60}" type="slidenum">
              <a:rPr lang="en-US" altLang="zh-CN" smtClean="0">
                <a:latin typeface="宋体" panose="02010600030101010101" pitchFamily="2" charset="-122"/>
                <a:ea typeface="宋体" panose="02010600030101010101" pitchFamily="2" charset="-122"/>
              </a:rPr>
              <a:pPr rtl="0"/>
              <a:t>1</a:t>
            </a:fld>
            <a:endParaRPr lang="zh-CN" altLang="en-US" dirty="0">
              <a:latin typeface="宋体" panose="02010600030101010101" pitchFamily="2" charset="-122"/>
              <a:ea typeface="宋体" panose="02010600030101010101" pitchFamily="2" charset="-122"/>
            </a:endParaRPr>
          </a:p>
        </p:txBody>
      </p:sp>
    </p:spTree>
    <p:extLst>
      <p:ext uri="{BB962C8B-B14F-4D97-AF65-F5344CB8AC3E}">
        <p14:creationId xmlns="" xmlns:p14="http://schemas.microsoft.com/office/powerpoint/2010/main" val="26283011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latin typeface="宋体" panose="02010600030101010101" pitchFamily="2" charset="-122"/>
              <a:ea typeface="宋体" panose="02010600030101010101" pitchFamily="2" charset="-122"/>
            </a:endParaRPr>
          </a:p>
        </p:txBody>
      </p:sp>
      <p:sp>
        <p:nvSpPr>
          <p:cNvPr id="4" name="幻灯片编号占位符 3"/>
          <p:cNvSpPr>
            <a:spLocks noGrp="1"/>
          </p:cNvSpPr>
          <p:nvPr>
            <p:ph type="sldNum" sz="quarter" idx="10"/>
          </p:nvPr>
        </p:nvSpPr>
        <p:spPr/>
        <p:txBody>
          <a:bodyPr/>
          <a:lstStyle/>
          <a:p>
            <a:pPr rtl="0"/>
            <a:fld id="{7FB667E1-E601-4AAF-B95C-B25720D70A60}" type="slidenum">
              <a:rPr lang="en-US" altLang="zh-CN" smtClean="0">
                <a:latin typeface="宋体" panose="02010600030101010101" pitchFamily="2" charset="-122"/>
                <a:ea typeface="宋体" panose="02010600030101010101" pitchFamily="2" charset="-122"/>
              </a:rPr>
              <a:pPr rtl="0"/>
              <a:t>2</a:t>
            </a:fld>
            <a:endParaRPr lang="zh-CN" altLang="en-US" dirty="0">
              <a:latin typeface="宋体" panose="02010600030101010101" pitchFamily="2" charset="-122"/>
              <a:ea typeface="宋体" panose="02010600030101010101" pitchFamily="2" charset="-122"/>
            </a:endParaRPr>
          </a:p>
        </p:txBody>
      </p:sp>
    </p:spTree>
    <p:extLst>
      <p:ext uri="{BB962C8B-B14F-4D97-AF65-F5344CB8AC3E}">
        <p14:creationId xmlns="" xmlns:p14="http://schemas.microsoft.com/office/powerpoint/2010/main" val="35130495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latin typeface="宋体" panose="02010600030101010101" pitchFamily="2" charset="-122"/>
              <a:ea typeface="宋体" panose="02010600030101010101" pitchFamily="2" charset="-122"/>
            </a:endParaRPr>
          </a:p>
        </p:txBody>
      </p:sp>
      <p:sp>
        <p:nvSpPr>
          <p:cNvPr id="4" name="幻灯片编号占位符 3"/>
          <p:cNvSpPr>
            <a:spLocks noGrp="1"/>
          </p:cNvSpPr>
          <p:nvPr>
            <p:ph type="sldNum" sz="quarter" idx="10"/>
          </p:nvPr>
        </p:nvSpPr>
        <p:spPr/>
        <p:txBody>
          <a:bodyPr/>
          <a:lstStyle/>
          <a:p>
            <a:pPr rtl="0"/>
            <a:fld id="{7FB667E1-E601-4AAF-B95C-B25720D70A60}" type="slidenum">
              <a:rPr lang="en-US" altLang="zh-CN" smtClean="0">
                <a:latin typeface="宋体" panose="02010600030101010101" pitchFamily="2" charset="-122"/>
                <a:ea typeface="宋体" panose="02010600030101010101" pitchFamily="2" charset="-122"/>
              </a:rPr>
              <a:pPr rtl="0"/>
              <a:t>3</a:t>
            </a:fld>
            <a:endParaRPr lang="zh-CN" altLang="en-US" dirty="0">
              <a:latin typeface="宋体" panose="02010600030101010101" pitchFamily="2" charset="-122"/>
              <a:ea typeface="宋体" panose="02010600030101010101" pitchFamily="2" charset="-122"/>
            </a:endParaRPr>
          </a:p>
        </p:txBody>
      </p:sp>
    </p:spTree>
    <p:extLst>
      <p:ext uri="{BB962C8B-B14F-4D97-AF65-F5344CB8AC3E}">
        <p14:creationId xmlns="" xmlns:p14="http://schemas.microsoft.com/office/powerpoint/2010/main" val="34524834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latin typeface="宋体" panose="02010600030101010101" pitchFamily="2" charset="-122"/>
              <a:ea typeface="宋体" panose="02010600030101010101" pitchFamily="2" charset="-122"/>
            </a:endParaRPr>
          </a:p>
        </p:txBody>
      </p:sp>
      <p:sp>
        <p:nvSpPr>
          <p:cNvPr id="4" name="幻灯片编号占位符 3"/>
          <p:cNvSpPr>
            <a:spLocks noGrp="1"/>
          </p:cNvSpPr>
          <p:nvPr>
            <p:ph type="sldNum" sz="quarter" idx="10"/>
          </p:nvPr>
        </p:nvSpPr>
        <p:spPr/>
        <p:txBody>
          <a:bodyPr/>
          <a:lstStyle/>
          <a:p>
            <a:pPr rtl="0"/>
            <a:fld id="{7FB667E1-E601-4AAF-B95C-B25720D70A60}" type="slidenum">
              <a:rPr lang="en-US" altLang="zh-CN" smtClean="0">
                <a:latin typeface="宋体" panose="02010600030101010101" pitchFamily="2" charset="-122"/>
                <a:ea typeface="宋体" panose="02010600030101010101" pitchFamily="2" charset="-122"/>
              </a:rPr>
              <a:pPr rtl="0"/>
              <a:t>4</a:t>
            </a:fld>
            <a:endParaRPr lang="zh-CN" altLang="en-US" dirty="0">
              <a:latin typeface="宋体" panose="02010600030101010101" pitchFamily="2" charset="-122"/>
              <a:ea typeface="宋体" panose="02010600030101010101" pitchFamily="2" charset="-122"/>
            </a:endParaRPr>
          </a:p>
        </p:txBody>
      </p:sp>
    </p:spTree>
    <p:extLst>
      <p:ext uri="{BB962C8B-B14F-4D97-AF65-F5344CB8AC3E}">
        <p14:creationId xmlns="" xmlns:p14="http://schemas.microsoft.com/office/powerpoint/2010/main" val="35130495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latin typeface="宋体" panose="02010600030101010101" pitchFamily="2" charset="-122"/>
              <a:ea typeface="宋体" panose="02010600030101010101" pitchFamily="2" charset="-122"/>
            </a:endParaRPr>
          </a:p>
        </p:txBody>
      </p:sp>
      <p:sp>
        <p:nvSpPr>
          <p:cNvPr id="4" name="幻灯片编号占位符 3"/>
          <p:cNvSpPr>
            <a:spLocks noGrp="1"/>
          </p:cNvSpPr>
          <p:nvPr>
            <p:ph type="sldNum" sz="quarter" idx="10"/>
          </p:nvPr>
        </p:nvSpPr>
        <p:spPr/>
        <p:txBody>
          <a:bodyPr/>
          <a:lstStyle/>
          <a:p>
            <a:pPr rtl="0"/>
            <a:fld id="{7FB667E1-E601-4AAF-B95C-B25720D70A60}" type="slidenum">
              <a:rPr lang="en-US" altLang="zh-CN" smtClean="0">
                <a:latin typeface="宋体" panose="02010600030101010101" pitchFamily="2" charset="-122"/>
                <a:ea typeface="宋体" panose="02010600030101010101" pitchFamily="2" charset="-122"/>
              </a:rPr>
              <a:pPr rtl="0"/>
              <a:t>5</a:t>
            </a:fld>
            <a:endParaRPr lang="zh-CN" altLang="en-US" dirty="0">
              <a:latin typeface="宋体" panose="02010600030101010101" pitchFamily="2" charset="-122"/>
              <a:ea typeface="宋体" panose="02010600030101010101" pitchFamily="2" charset="-122"/>
            </a:endParaRPr>
          </a:p>
        </p:txBody>
      </p:sp>
    </p:spTree>
    <p:extLst>
      <p:ext uri="{BB962C8B-B14F-4D97-AF65-F5344CB8AC3E}">
        <p14:creationId xmlns="" xmlns:p14="http://schemas.microsoft.com/office/powerpoint/2010/main" val="34524834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latin typeface="宋体" panose="02010600030101010101" pitchFamily="2" charset="-122"/>
              <a:ea typeface="宋体" panose="02010600030101010101" pitchFamily="2" charset="-122"/>
            </a:endParaRPr>
          </a:p>
        </p:txBody>
      </p:sp>
      <p:sp>
        <p:nvSpPr>
          <p:cNvPr id="4" name="幻灯片编号占位符 3"/>
          <p:cNvSpPr>
            <a:spLocks noGrp="1"/>
          </p:cNvSpPr>
          <p:nvPr>
            <p:ph type="sldNum" sz="quarter" idx="10"/>
          </p:nvPr>
        </p:nvSpPr>
        <p:spPr/>
        <p:txBody>
          <a:bodyPr/>
          <a:lstStyle/>
          <a:p>
            <a:pPr rtl="0"/>
            <a:fld id="{7FB667E1-E601-4AAF-B95C-B25720D70A60}" type="slidenum">
              <a:rPr lang="en-US" altLang="zh-CN" smtClean="0">
                <a:latin typeface="宋体" panose="02010600030101010101" pitchFamily="2" charset="-122"/>
                <a:ea typeface="宋体" panose="02010600030101010101" pitchFamily="2" charset="-122"/>
              </a:rPr>
              <a:pPr rtl="0"/>
              <a:t>6</a:t>
            </a:fld>
            <a:endParaRPr lang="zh-CN" altLang="en-US" dirty="0">
              <a:latin typeface="宋体" panose="02010600030101010101" pitchFamily="2" charset="-122"/>
              <a:ea typeface="宋体" panose="02010600030101010101" pitchFamily="2" charset="-122"/>
            </a:endParaRPr>
          </a:p>
        </p:txBody>
      </p:sp>
    </p:spTree>
    <p:extLst>
      <p:ext uri="{BB962C8B-B14F-4D97-AF65-F5344CB8AC3E}">
        <p14:creationId xmlns="" xmlns:p14="http://schemas.microsoft.com/office/powerpoint/2010/main" val="11347393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latin typeface="宋体" panose="02010600030101010101" pitchFamily="2" charset="-122"/>
              <a:ea typeface="宋体" panose="02010600030101010101" pitchFamily="2" charset="-122"/>
            </a:endParaRPr>
          </a:p>
        </p:txBody>
      </p:sp>
      <p:sp>
        <p:nvSpPr>
          <p:cNvPr id="4" name="幻灯片编号占位符 3"/>
          <p:cNvSpPr>
            <a:spLocks noGrp="1"/>
          </p:cNvSpPr>
          <p:nvPr>
            <p:ph type="sldNum" sz="quarter" idx="10"/>
          </p:nvPr>
        </p:nvSpPr>
        <p:spPr/>
        <p:txBody>
          <a:bodyPr/>
          <a:lstStyle/>
          <a:p>
            <a:pPr rtl="0"/>
            <a:fld id="{7FB667E1-E601-4AAF-B95C-B25720D70A60}" type="slidenum">
              <a:rPr lang="en-US" altLang="zh-CN" smtClean="0">
                <a:latin typeface="宋体" panose="02010600030101010101" pitchFamily="2" charset="-122"/>
                <a:ea typeface="宋体" panose="02010600030101010101" pitchFamily="2" charset="-122"/>
              </a:rPr>
              <a:pPr rtl="0"/>
              <a:t>7</a:t>
            </a:fld>
            <a:endParaRPr lang="zh-CN" altLang="en-US" dirty="0">
              <a:latin typeface="宋体" panose="02010600030101010101" pitchFamily="2" charset="-122"/>
              <a:ea typeface="宋体" panose="02010600030101010101" pitchFamily="2" charset="-122"/>
            </a:endParaRPr>
          </a:p>
        </p:txBody>
      </p:sp>
    </p:spTree>
    <p:extLst>
      <p:ext uri="{BB962C8B-B14F-4D97-AF65-F5344CB8AC3E}">
        <p14:creationId xmlns="" xmlns:p14="http://schemas.microsoft.com/office/powerpoint/2010/main" val="15251352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latin typeface="宋体" panose="02010600030101010101" pitchFamily="2" charset="-122"/>
              <a:ea typeface="宋体" panose="02010600030101010101" pitchFamily="2" charset="-122"/>
            </a:endParaRPr>
          </a:p>
        </p:txBody>
      </p:sp>
      <p:sp>
        <p:nvSpPr>
          <p:cNvPr id="4" name="幻灯片编号占位符 3"/>
          <p:cNvSpPr>
            <a:spLocks noGrp="1"/>
          </p:cNvSpPr>
          <p:nvPr>
            <p:ph type="sldNum" sz="quarter" idx="10"/>
          </p:nvPr>
        </p:nvSpPr>
        <p:spPr/>
        <p:txBody>
          <a:bodyPr/>
          <a:lstStyle/>
          <a:p>
            <a:pPr rtl="0"/>
            <a:fld id="{7FB667E1-E601-4AAF-B95C-B25720D70A60}" type="slidenum">
              <a:rPr lang="en-US" altLang="zh-CN" smtClean="0">
                <a:latin typeface="宋体" panose="02010600030101010101" pitchFamily="2" charset="-122"/>
                <a:ea typeface="宋体" panose="02010600030101010101" pitchFamily="2" charset="-122"/>
              </a:rPr>
              <a:pPr rtl="0"/>
              <a:t>8</a:t>
            </a:fld>
            <a:endParaRPr lang="zh-CN" altLang="en-US" dirty="0">
              <a:latin typeface="宋体" panose="02010600030101010101" pitchFamily="2" charset="-122"/>
              <a:ea typeface="宋体" panose="02010600030101010101" pitchFamily="2" charset="-122"/>
            </a:endParaRPr>
          </a:p>
        </p:txBody>
      </p:sp>
    </p:spTree>
    <p:extLst>
      <p:ext uri="{BB962C8B-B14F-4D97-AF65-F5344CB8AC3E}">
        <p14:creationId xmlns="" xmlns:p14="http://schemas.microsoft.com/office/powerpoint/2010/main" val="32772844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latin typeface="宋体" panose="02010600030101010101" pitchFamily="2" charset="-122"/>
              <a:ea typeface="宋体" panose="02010600030101010101" pitchFamily="2" charset="-122"/>
            </a:endParaRPr>
          </a:p>
        </p:txBody>
      </p:sp>
      <p:sp>
        <p:nvSpPr>
          <p:cNvPr id="4" name="幻灯片编号占位符 3"/>
          <p:cNvSpPr>
            <a:spLocks noGrp="1"/>
          </p:cNvSpPr>
          <p:nvPr>
            <p:ph type="sldNum" sz="quarter" idx="10"/>
          </p:nvPr>
        </p:nvSpPr>
        <p:spPr/>
        <p:txBody>
          <a:bodyPr/>
          <a:lstStyle/>
          <a:p>
            <a:pPr rtl="0"/>
            <a:fld id="{7FB667E1-E601-4AAF-B95C-B25720D70A60}" type="slidenum">
              <a:rPr lang="en-US" altLang="zh-CN" smtClean="0">
                <a:latin typeface="宋体" panose="02010600030101010101" pitchFamily="2" charset="-122"/>
                <a:ea typeface="宋体" panose="02010600030101010101" pitchFamily="2" charset="-122"/>
              </a:rPr>
              <a:pPr rtl="0"/>
              <a:t>9</a:t>
            </a:fld>
            <a:endParaRPr lang="zh-CN" altLang="en-US" dirty="0">
              <a:latin typeface="宋体" panose="02010600030101010101" pitchFamily="2" charset="-122"/>
              <a:ea typeface="宋体" panose="02010600030101010101" pitchFamily="2" charset="-122"/>
            </a:endParaRPr>
          </a:p>
        </p:txBody>
      </p:sp>
    </p:spTree>
    <p:extLst>
      <p:ext uri="{BB962C8B-B14F-4D97-AF65-F5344CB8AC3E}">
        <p14:creationId xmlns="" xmlns:p14="http://schemas.microsoft.com/office/powerpoint/2010/main" val="8125588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11674D4-C3D0-4BE1-83F7-480B4CFBE5E8}" type="datetimeFigureOut">
              <a:rPr lang="zh-CN" altLang="en-US" smtClean="0"/>
              <a:t>2018/7/17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67D4F0-2727-4379-A84C-4EF724A31472}" type="slidenum">
              <a:rPr lang="zh-CN" altLang="en-US" smtClean="0"/>
              <a:t>‹#›</a:t>
            </a:fld>
            <a:endParaRPr lang="zh-CN" altLang="en-US"/>
          </a:p>
        </p:txBody>
      </p:sp>
    </p:spTree>
  </p:cSld>
  <p:clrMapOvr>
    <a:masterClrMapping/>
  </p:clrMapOvr>
  <p:transition spd="med">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rtl="0"/>
            <a:fld id="{59CB81EC-BB10-4DE9-9238-6F7A87BBC34B}" type="datetime2">
              <a:rPr lang="zh-CN" altLang="en-US" smtClean="0"/>
              <a:pPr rtl="0"/>
              <a:t>2018年7月17日</a:t>
            </a:fld>
            <a:endParaRPr lang="zh-CN" altLang="en-US"/>
          </a:p>
        </p:txBody>
      </p:sp>
      <p:sp>
        <p:nvSpPr>
          <p:cNvPr id="5" name="页脚占位符 4"/>
          <p:cNvSpPr>
            <a:spLocks noGrp="1"/>
          </p:cNvSpPr>
          <p:nvPr>
            <p:ph type="ftr" sz="quarter" idx="11"/>
          </p:nvPr>
        </p:nvSpPr>
        <p:spPr/>
        <p:txBody>
          <a:bodyPr/>
          <a:lstStyle/>
          <a:p>
            <a:pPr rtl="0"/>
            <a:r>
              <a:rPr lang="zh-CN" smtClean="0"/>
              <a:t>添加页脚</a:t>
            </a:r>
            <a:endParaRPr lang="zh-CN"/>
          </a:p>
        </p:txBody>
      </p:sp>
      <p:sp>
        <p:nvSpPr>
          <p:cNvPr id="6" name="灯片编号占位符 5"/>
          <p:cNvSpPr>
            <a:spLocks noGrp="1"/>
          </p:cNvSpPr>
          <p:nvPr>
            <p:ph type="sldNum" sz="quarter" idx="12"/>
          </p:nvPr>
        </p:nvSpPr>
        <p:spPr/>
        <p:txBody>
          <a:bodyPr/>
          <a:lstStyle/>
          <a:p>
            <a:pPr rtl="0"/>
            <a:fld id="{CA8D9AD5-F248-4919-864A-CFD76CC027D6}" type="slidenum">
              <a:rPr lang="en-US" altLang="zh-CN" smtClean="0"/>
              <a:pPr rtl="0"/>
              <a:t>‹#›</a:t>
            </a:fld>
            <a:endParaRPr lang="en-US" altLang="zh-CN"/>
          </a:p>
        </p:txBody>
      </p:sp>
    </p:spTree>
  </p:cSld>
  <p:clrMapOvr>
    <a:masterClrMapping/>
  </p:clrMapOvr>
  <p:transition spd="med">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41"/>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rtl="0"/>
            <a:fld id="{8CCA4083-3ABB-4AF9-B882-9DCEABB79821}" type="datetime2">
              <a:rPr lang="zh-CN" altLang="en-US" smtClean="0"/>
              <a:pPr rtl="0"/>
              <a:t>2018年7月17日</a:t>
            </a:fld>
            <a:endParaRPr lang="zh-CN" altLang="en-US"/>
          </a:p>
        </p:txBody>
      </p:sp>
      <p:sp>
        <p:nvSpPr>
          <p:cNvPr id="5" name="页脚占位符 4"/>
          <p:cNvSpPr>
            <a:spLocks noGrp="1"/>
          </p:cNvSpPr>
          <p:nvPr>
            <p:ph type="ftr" sz="quarter" idx="11"/>
          </p:nvPr>
        </p:nvSpPr>
        <p:spPr/>
        <p:txBody>
          <a:bodyPr/>
          <a:lstStyle/>
          <a:p>
            <a:pPr rtl="0"/>
            <a:r>
              <a:rPr lang="zh-CN" smtClean="0"/>
              <a:t>添加页脚</a:t>
            </a:r>
            <a:endParaRPr lang="zh-CN" dirty="0"/>
          </a:p>
        </p:txBody>
      </p:sp>
      <p:sp>
        <p:nvSpPr>
          <p:cNvPr id="6" name="灯片编号占位符 5"/>
          <p:cNvSpPr>
            <a:spLocks noGrp="1"/>
          </p:cNvSpPr>
          <p:nvPr>
            <p:ph type="sldNum" sz="quarter" idx="12"/>
          </p:nvPr>
        </p:nvSpPr>
        <p:spPr/>
        <p:txBody>
          <a:bodyPr/>
          <a:lstStyle/>
          <a:p>
            <a:pPr rtl="0"/>
            <a:fld id="{CA8D9AD5-F248-4919-864A-CFD76CC027D6}" type="slidenum">
              <a:rPr lang="en-US" altLang="zh-CN" smtClean="0"/>
              <a:pPr rtl="0"/>
              <a:t>‹#›</a:t>
            </a:fld>
            <a:endParaRPr lang="en-US" altLang="zh-CN"/>
          </a:p>
        </p:txBody>
      </p:sp>
    </p:spTree>
  </p:cSld>
  <p:clrMapOvr>
    <a:masterClrMapping/>
  </p:clrMapOvr>
  <p:transition spd="med">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rtl="0"/>
            <a:fld id="{54002E73-C82B-48C7-8F47-E594D1AB498C}" type="datetime2">
              <a:rPr lang="zh-CN" altLang="en-US" smtClean="0"/>
              <a:pPr rtl="0"/>
              <a:t>2018年7月17日</a:t>
            </a:fld>
            <a:endParaRPr lang="zh-CN" altLang="en-US" dirty="0"/>
          </a:p>
        </p:txBody>
      </p:sp>
      <p:sp>
        <p:nvSpPr>
          <p:cNvPr id="5" name="页脚占位符 4"/>
          <p:cNvSpPr>
            <a:spLocks noGrp="1"/>
          </p:cNvSpPr>
          <p:nvPr>
            <p:ph type="ftr" sz="quarter" idx="11"/>
          </p:nvPr>
        </p:nvSpPr>
        <p:spPr/>
        <p:txBody>
          <a:bodyPr/>
          <a:lstStyle/>
          <a:p>
            <a:pPr rtl="0"/>
            <a:r>
              <a:rPr lang="zh-CN" smtClean="0"/>
              <a:t>添加页脚</a:t>
            </a:r>
            <a:endParaRPr lang="zh-CN" dirty="0"/>
          </a:p>
        </p:txBody>
      </p:sp>
      <p:sp>
        <p:nvSpPr>
          <p:cNvPr id="6" name="灯片编号占位符 5"/>
          <p:cNvSpPr>
            <a:spLocks noGrp="1"/>
          </p:cNvSpPr>
          <p:nvPr>
            <p:ph type="sldNum" sz="quarter" idx="12"/>
          </p:nvPr>
        </p:nvSpPr>
        <p:spPr/>
        <p:txBody>
          <a:bodyPr/>
          <a:lstStyle/>
          <a:p>
            <a:pPr rtl="0"/>
            <a:fld id="{CA8D9AD5-F248-4919-864A-CFD76CC027D6}" type="slidenum">
              <a:rPr lang="en-US" altLang="zh-CN" smtClean="0"/>
              <a:pPr rtl="0"/>
              <a:t>‹#›</a:t>
            </a:fld>
            <a:endParaRPr lang="en-US" altLang="zh-CN"/>
          </a:p>
        </p:txBody>
      </p:sp>
    </p:spTree>
  </p:cSld>
  <p:clrMapOvr>
    <a:masterClrMapping/>
  </p:clrMapOvr>
  <p:transition spd="med">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rtl="0"/>
            <a:fld id="{FF828455-AE8F-4149-9E9F-3A0B284E13A1}" type="datetime2">
              <a:rPr lang="zh-CN" altLang="en-US" smtClean="0"/>
              <a:pPr rtl="0"/>
              <a:t>2018年7月17日</a:t>
            </a:fld>
            <a:endParaRPr lang="zh-CN" altLang="en-US" dirty="0"/>
          </a:p>
        </p:txBody>
      </p:sp>
      <p:sp>
        <p:nvSpPr>
          <p:cNvPr id="5" name="页脚占位符 4"/>
          <p:cNvSpPr>
            <a:spLocks noGrp="1"/>
          </p:cNvSpPr>
          <p:nvPr>
            <p:ph type="ftr" sz="quarter" idx="11"/>
          </p:nvPr>
        </p:nvSpPr>
        <p:spPr/>
        <p:txBody>
          <a:bodyPr/>
          <a:lstStyle/>
          <a:p>
            <a:pPr rtl="0"/>
            <a:r>
              <a:rPr lang="zh-CN" smtClean="0"/>
              <a:t>添加页脚</a:t>
            </a:r>
            <a:endParaRPr lang="zh-CN" dirty="0"/>
          </a:p>
        </p:txBody>
      </p:sp>
      <p:sp>
        <p:nvSpPr>
          <p:cNvPr id="6" name="灯片编号占位符 5"/>
          <p:cNvSpPr>
            <a:spLocks noGrp="1"/>
          </p:cNvSpPr>
          <p:nvPr>
            <p:ph type="sldNum" sz="quarter" idx="12"/>
          </p:nvPr>
        </p:nvSpPr>
        <p:spPr/>
        <p:txBody>
          <a:bodyPr/>
          <a:lstStyle/>
          <a:p>
            <a:pPr rtl="0"/>
            <a:fld id="{CA8D9AD5-F248-4919-864A-CFD76CC027D6}" type="slidenum">
              <a:rPr lang="en-US" altLang="zh-CN" smtClean="0"/>
              <a:pPr rtl="0"/>
              <a:t>‹#›</a:t>
            </a:fld>
            <a:endParaRPr lang="en-US" altLang="zh-CN"/>
          </a:p>
        </p:txBody>
      </p:sp>
    </p:spTree>
  </p:cSld>
  <p:clrMapOvr>
    <a:masterClrMapping/>
  </p:clrMapOvr>
  <p:transition spd="med">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rtl="0"/>
            <a:fld id="{617449F5-E588-4587-95A6-99F8067CC9CD}" type="datetime2">
              <a:rPr lang="zh-CN" altLang="en-US" smtClean="0"/>
              <a:pPr rtl="0"/>
              <a:t>2018年7月17日</a:t>
            </a:fld>
            <a:endParaRPr lang="en-US"/>
          </a:p>
        </p:txBody>
      </p:sp>
      <p:sp>
        <p:nvSpPr>
          <p:cNvPr id="6" name="页脚占位符 5"/>
          <p:cNvSpPr>
            <a:spLocks noGrp="1"/>
          </p:cNvSpPr>
          <p:nvPr>
            <p:ph type="ftr" sz="quarter" idx="11"/>
          </p:nvPr>
        </p:nvSpPr>
        <p:spPr/>
        <p:txBody>
          <a:bodyPr/>
          <a:lstStyle/>
          <a:p>
            <a:pPr rtl="0"/>
            <a:r>
              <a:rPr lang="zh-CN" smtClean="0"/>
              <a:t>添加页脚</a:t>
            </a:r>
            <a:endParaRPr lang="zh-CN" dirty="0"/>
          </a:p>
        </p:txBody>
      </p:sp>
      <p:sp>
        <p:nvSpPr>
          <p:cNvPr id="7" name="灯片编号占位符 6"/>
          <p:cNvSpPr>
            <a:spLocks noGrp="1"/>
          </p:cNvSpPr>
          <p:nvPr>
            <p:ph type="sldNum" sz="quarter" idx="12"/>
          </p:nvPr>
        </p:nvSpPr>
        <p:spPr/>
        <p:txBody>
          <a:bodyPr/>
          <a:lstStyle/>
          <a:p>
            <a:pPr rtl="0"/>
            <a:fld id="{4FAB73BC-B049-4115-A692-8D63A059BFB8}" type="slidenum">
              <a:rPr lang="en-US" smtClean="0"/>
              <a:pPr rtl="0"/>
              <a:t>‹#›</a:t>
            </a:fld>
            <a:endParaRPr lang="en-US"/>
          </a:p>
        </p:txBody>
      </p:sp>
    </p:spTree>
  </p:cSld>
  <p:clrMapOvr>
    <a:masterClrMapping/>
  </p:clrMapOvr>
  <p:transition spd="med">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rtl="0"/>
            <a:fld id="{DDD9F1B2-D5D6-4FC0-83B7-D4057A124299}" type="datetime2">
              <a:rPr lang="zh-CN" altLang="en-US" smtClean="0"/>
              <a:pPr rtl="0"/>
              <a:t>2018年7月17日</a:t>
            </a:fld>
            <a:endParaRPr lang="en-US"/>
          </a:p>
        </p:txBody>
      </p:sp>
      <p:sp>
        <p:nvSpPr>
          <p:cNvPr id="8" name="页脚占位符 7"/>
          <p:cNvSpPr>
            <a:spLocks noGrp="1"/>
          </p:cNvSpPr>
          <p:nvPr>
            <p:ph type="ftr" sz="quarter" idx="11"/>
          </p:nvPr>
        </p:nvSpPr>
        <p:spPr/>
        <p:txBody>
          <a:bodyPr/>
          <a:lstStyle/>
          <a:p>
            <a:pPr rtl="0"/>
            <a:r>
              <a:rPr lang="zh-CN" smtClean="0"/>
              <a:t>添加页脚</a:t>
            </a:r>
            <a:endParaRPr lang="zh-CN"/>
          </a:p>
        </p:txBody>
      </p:sp>
      <p:sp>
        <p:nvSpPr>
          <p:cNvPr id="9" name="灯片编号占位符 8"/>
          <p:cNvSpPr>
            <a:spLocks noGrp="1"/>
          </p:cNvSpPr>
          <p:nvPr>
            <p:ph type="sldNum" sz="quarter" idx="12"/>
          </p:nvPr>
        </p:nvSpPr>
        <p:spPr/>
        <p:txBody>
          <a:bodyPr/>
          <a:lstStyle/>
          <a:p>
            <a:pPr rtl="0"/>
            <a:fld id="{4FAB73BC-B049-4115-A692-8D63A059BFB8}" type="slidenum">
              <a:rPr lang="en-US" smtClean="0"/>
              <a:pPr rtl="0"/>
              <a:t>‹#›</a:t>
            </a:fld>
            <a:endParaRPr lang="en-US"/>
          </a:p>
        </p:txBody>
      </p:sp>
    </p:spTree>
  </p:cSld>
  <p:clrMapOvr>
    <a:masterClrMapping/>
  </p:clrMapOvr>
  <p:transition spd="med">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rtl="0"/>
            <a:fld id="{41A0C3A2-CAB4-4F57-B067-F3CD55646879}" type="datetime2">
              <a:rPr lang="zh-CN" altLang="en-US" smtClean="0"/>
              <a:pPr rtl="0"/>
              <a:t>2018年7月17日</a:t>
            </a:fld>
            <a:endParaRPr lang="zh-CN" altLang="en-US"/>
          </a:p>
        </p:txBody>
      </p:sp>
      <p:sp>
        <p:nvSpPr>
          <p:cNvPr id="4" name="页脚占位符 3"/>
          <p:cNvSpPr>
            <a:spLocks noGrp="1"/>
          </p:cNvSpPr>
          <p:nvPr>
            <p:ph type="ftr" sz="quarter" idx="11"/>
          </p:nvPr>
        </p:nvSpPr>
        <p:spPr/>
        <p:txBody>
          <a:bodyPr/>
          <a:lstStyle/>
          <a:p>
            <a:pPr rtl="0"/>
            <a:r>
              <a:rPr lang="zh-CN" smtClean="0"/>
              <a:t>添加页脚</a:t>
            </a:r>
            <a:endParaRPr lang="zh-CN" dirty="0"/>
          </a:p>
        </p:txBody>
      </p:sp>
      <p:sp>
        <p:nvSpPr>
          <p:cNvPr id="5" name="灯片编号占位符 4"/>
          <p:cNvSpPr>
            <a:spLocks noGrp="1"/>
          </p:cNvSpPr>
          <p:nvPr>
            <p:ph type="sldNum" sz="quarter" idx="12"/>
          </p:nvPr>
        </p:nvSpPr>
        <p:spPr/>
        <p:txBody>
          <a:bodyPr/>
          <a:lstStyle/>
          <a:p>
            <a:pPr rtl="0"/>
            <a:fld id="{CA8D9AD5-F248-4919-864A-CFD76CC027D6}" type="slidenum">
              <a:rPr lang="en-US" altLang="zh-CN" smtClean="0"/>
              <a:pPr rtl="0"/>
              <a:t>‹#›</a:t>
            </a:fld>
            <a:endParaRPr lang="en-US" altLang="zh-CN"/>
          </a:p>
        </p:txBody>
      </p:sp>
    </p:spTree>
  </p:cSld>
  <p:clrMapOvr>
    <a:masterClrMapping/>
  </p:clrMapOvr>
  <p:transition spd="med">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rtl="0"/>
            <a:fld id="{AB8FB5F9-0D71-4620-BF42-152040C8F4E8}" type="datetime2">
              <a:rPr lang="zh-CN" altLang="en-US" smtClean="0"/>
              <a:pPr rtl="0"/>
              <a:t>2018年7月17日</a:t>
            </a:fld>
            <a:endParaRPr lang="zh-CN" altLang="en-US"/>
          </a:p>
        </p:txBody>
      </p:sp>
      <p:sp>
        <p:nvSpPr>
          <p:cNvPr id="3" name="页脚占位符 2"/>
          <p:cNvSpPr>
            <a:spLocks noGrp="1"/>
          </p:cNvSpPr>
          <p:nvPr>
            <p:ph type="ftr" sz="quarter" idx="11"/>
          </p:nvPr>
        </p:nvSpPr>
        <p:spPr/>
        <p:txBody>
          <a:bodyPr/>
          <a:lstStyle/>
          <a:p>
            <a:pPr rtl="0"/>
            <a:r>
              <a:rPr lang="zh-CN" smtClean="0"/>
              <a:t>添加页脚</a:t>
            </a:r>
            <a:endParaRPr lang="zh-CN"/>
          </a:p>
        </p:txBody>
      </p:sp>
      <p:sp>
        <p:nvSpPr>
          <p:cNvPr id="4" name="灯片编号占位符 3"/>
          <p:cNvSpPr>
            <a:spLocks noGrp="1"/>
          </p:cNvSpPr>
          <p:nvPr>
            <p:ph type="sldNum" sz="quarter" idx="12"/>
          </p:nvPr>
        </p:nvSpPr>
        <p:spPr/>
        <p:txBody>
          <a:bodyPr/>
          <a:lstStyle/>
          <a:p>
            <a:pPr rtl="0"/>
            <a:fld id="{CA8D9AD5-F248-4919-864A-CFD76CC027D6}" type="slidenum">
              <a:rPr lang="en-US" altLang="zh-CN" smtClean="0"/>
              <a:pPr rtl="0"/>
              <a:t>‹#›</a:t>
            </a:fld>
            <a:endParaRPr lang="en-US" altLang="zh-CN"/>
          </a:p>
        </p:txBody>
      </p:sp>
    </p:spTree>
  </p:cSld>
  <p:clrMapOvr>
    <a:masterClrMapping/>
  </p:clrMapOvr>
  <p:transition spd="med">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4" y="273053"/>
            <a:ext cx="6815666"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A4C57A5-9EC3-44BE-A8FF-80A364A47F3C}" type="datetime2">
              <a:rPr lang="zh-CN" altLang="en-US" smtClean="0"/>
              <a:pPr/>
              <a:t>2018年7月17日</a:t>
            </a:fld>
            <a:endParaRPr lang="en-US" dirty="0"/>
          </a:p>
        </p:txBody>
      </p:sp>
      <p:sp>
        <p:nvSpPr>
          <p:cNvPr id="6" name="页脚占位符 5"/>
          <p:cNvSpPr>
            <a:spLocks noGrp="1"/>
          </p:cNvSpPr>
          <p:nvPr>
            <p:ph type="ftr" sz="quarter" idx="11"/>
          </p:nvPr>
        </p:nvSpPr>
        <p:spPr/>
        <p:txBody>
          <a:bodyPr/>
          <a:lstStyle/>
          <a:p>
            <a:r>
              <a:rPr lang="zh-CN" smtClean="0"/>
              <a:t>添加页脚</a:t>
            </a:r>
            <a:endParaRPr lang="zh-CN" dirty="0"/>
          </a:p>
        </p:txBody>
      </p:sp>
      <p:sp>
        <p:nvSpPr>
          <p:cNvPr id="7" name="灯片编号占位符 6"/>
          <p:cNvSpPr>
            <a:spLocks noGrp="1"/>
          </p:cNvSpPr>
          <p:nvPr>
            <p:ph type="sldNum" sz="quarter" idx="12"/>
          </p:nvPr>
        </p:nvSpPr>
        <p:spPr/>
        <p:txBody>
          <a:bodyPr/>
          <a:lstStyle/>
          <a:p>
            <a:fld id="{CA8D9AD5-F248-4919-864A-CFD76CC027D6}" type="slidenum">
              <a:rPr lang="en-US" smtClean="0"/>
              <a:pPr/>
              <a:t>‹#›</a:t>
            </a:fld>
            <a:endParaRPr lang="en-US" dirty="0"/>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A4C57A5-9EC3-44BE-A8FF-80A364A47F3C}" type="datetime2">
              <a:rPr lang="zh-CN" altLang="en-US" smtClean="0"/>
              <a:pPr/>
              <a:t>2018年7月17日</a:t>
            </a:fld>
            <a:endParaRPr lang="en-US" dirty="0"/>
          </a:p>
        </p:txBody>
      </p:sp>
      <p:sp>
        <p:nvSpPr>
          <p:cNvPr id="6" name="页脚占位符 5"/>
          <p:cNvSpPr>
            <a:spLocks noGrp="1"/>
          </p:cNvSpPr>
          <p:nvPr>
            <p:ph type="ftr" sz="quarter" idx="11"/>
          </p:nvPr>
        </p:nvSpPr>
        <p:spPr/>
        <p:txBody>
          <a:bodyPr/>
          <a:lstStyle/>
          <a:p>
            <a:r>
              <a:rPr lang="zh-CN" smtClean="0"/>
              <a:t>添加页脚</a:t>
            </a:r>
            <a:endParaRPr lang="zh-CN" dirty="0"/>
          </a:p>
        </p:txBody>
      </p:sp>
      <p:sp>
        <p:nvSpPr>
          <p:cNvPr id="7" name="灯片编号占位符 6"/>
          <p:cNvSpPr>
            <a:spLocks noGrp="1"/>
          </p:cNvSpPr>
          <p:nvPr>
            <p:ph type="sldNum" sz="quarter" idx="12"/>
          </p:nvPr>
        </p:nvSpPr>
        <p:spPr/>
        <p:txBody>
          <a:bodyPr/>
          <a:lstStyle/>
          <a:p>
            <a:fld id="{CA8D9AD5-F248-4919-864A-CFD76CC027D6}" type="slidenum">
              <a:rPr lang="en-US" smtClean="0"/>
              <a:pPr/>
              <a:t>‹#›</a:t>
            </a:fld>
            <a:endParaRPr lang="en-US" dirty="0"/>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4C57A5-9EC3-44BE-A8FF-80A364A47F3C}" type="datetime2">
              <a:rPr lang="zh-CN" altLang="en-US" smtClean="0"/>
              <a:pPr/>
              <a:t>2018年7月17日</a:t>
            </a:fld>
            <a:endParaRPr lang="en-US" dirty="0"/>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zh-CN" smtClean="0"/>
              <a:t>添加页脚</a:t>
            </a:r>
            <a:endParaRPr lang="zh-CN" dirty="0"/>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8D9AD5-F248-4919-864A-CFD76CC027D6}"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ransition spd="med">
    <p:fade/>
  </p:transition>
  <p:timing>
    <p:tnLst>
      <p:par>
        <p:cTn id="1" dur="indefinite" restart="never" nodeType="tmRoot"/>
      </p:par>
    </p:tnLst>
  </p:timing>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49940" y="1872333"/>
            <a:ext cx="11277600" cy="3425362"/>
          </a:xfrm>
        </p:spPr>
        <p:txBody>
          <a:bodyPr rtlCol="0">
            <a:normAutofit/>
          </a:bodyPr>
          <a:lstStyle/>
          <a:p>
            <a:r>
              <a:rPr lang="zh-CN" altLang="en-US" sz="8800" b="1" dirty="0" smtClean="0">
                <a:latin typeface="黑体" panose="02010609060101010101" pitchFamily="49" charset="-122"/>
                <a:ea typeface="黑体" panose="02010609060101010101" pitchFamily="49" charset="-122"/>
              </a:rPr>
              <a:t>关于“洋地名”的材料作文讲评及例文</a:t>
            </a:r>
            <a:endParaRPr lang="zh-CN" altLang="en-US" sz="8800" b="1" dirty="0">
              <a:latin typeface="黑体" panose="02010609060101010101" pitchFamily="49" charset="-122"/>
              <a:ea typeface="黑体" panose="02010609060101010101" pitchFamily="49" charset="-122"/>
            </a:endParaRPr>
          </a:p>
        </p:txBody>
      </p:sp>
    </p:spTree>
    <p:extLst>
      <p:ext uri="{BB962C8B-B14F-4D97-AF65-F5344CB8AC3E}">
        <p14:creationId xmlns="" xmlns:p14="http://schemas.microsoft.com/office/powerpoint/2010/main" val="325067004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E70C314-8A60-481F-A772-FFFCA0A9AAB3}"/>
              </a:ext>
            </a:extLst>
          </p:cNvPr>
          <p:cNvSpPr>
            <a:spLocks noGrp="1"/>
          </p:cNvSpPr>
          <p:nvPr>
            <p:ph type="title"/>
          </p:nvPr>
        </p:nvSpPr>
        <p:spPr>
          <a:xfrm>
            <a:off x="3252789" y="270546"/>
            <a:ext cx="6311922" cy="697109"/>
          </a:xfrm>
        </p:spPr>
        <p:txBody>
          <a:bodyPr>
            <a:normAutofit fontScale="90000"/>
          </a:bodyPr>
          <a:lstStyle/>
          <a:p>
            <a:r>
              <a:rPr lang="en-US" altLang="zh-CN" sz="4000" b="1" dirty="0">
                <a:solidFill>
                  <a:srgbClr val="FF0000"/>
                </a:solidFill>
                <a:latin typeface="黑体" panose="02010609060101010101" pitchFamily="49" charset="-122"/>
                <a:ea typeface="黑体" panose="02010609060101010101" pitchFamily="49" charset="-122"/>
              </a:rPr>
              <a:t>1.</a:t>
            </a:r>
            <a:r>
              <a:rPr lang="zh-CN" altLang="zh-CN" sz="4000" b="1" dirty="0">
                <a:solidFill>
                  <a:srgbClr val="FF0000"/>
                </a:solidFill>
                <a:latin typeface="黑体" panose="02010609060101010101" pitchFamily="49" charset="-122"/>
                <a:ea typeface="黑体" panose="02010609060101010101" pitchFamily="49" charset="-122"/>
              </a:rPr>
              <a:t>不赞同地名洋化</a:t>
            </a:r>
            <a:endParaRPr lang="zh-CN" altLang="en-US" sz="4000" b="1" dirty="0">
              <a:solidFill>
                <a:srgbClr val="FF0000"/>
              </a:solidFill>
              <a:latin typeface="黑体" panose="02010609060101010101" pitchFamily="49" charset="-122"/>
              <a:ea typeface="黑体" panose="02010609060101010101" pitchFamily="49" charset="-122"/>
            </a:endParaRPr>
          </a:p>
        </p:txBody>
      </p:sp>
      <p:sp>
        <p:nvSpPr>
          <p:cNvPr id="3" name="内容占位符 2">
            <a:extLst>
              <a:ext uri="{FF2B5EF4-FFF2-40B4-BE49-F238E27FC236}">
                <a16:creationId xmlns="" xmlns:a16="http://schemas.microsoft.com/office/drawing/2014/main" id="{5C8D7490-941A-416D-B4A1-0FDFD30F6E8D}"/>
              </a:ext>
            </a:extLst>
          </p:cNvPr>
          <p:cNvSpPr>
            <a:spLocks noGrp="1"/>
          </p:cNvSpPr>
          <p:nvPr>
            <p:ph idx="1"/>
          </p:nvPr>
        </p:nvSpPr>
        <p:spPr>
          <a:xfrm>
            <a:off x="270459" y="1165540"/>
            <a:ext cx="11616741" cy="5452974"/>
          </a:xfrm>
        </p:spPr>
        <p:txBody>
          <a:bodyPr>
            <a:noAutofit/>
          </a:bodyPr>
          <a:lstStyle/>
          <a:p>
            <a:pPr marL="45720" indent="0">
              <a:buNone/>
            </a:pPr>
            <a:r>
              <a:rPr lang="zh-CN" altLang="en-US" sz="4000" b="1" dirty="0">
                <a:latin typeface="黑体" panose="02010609060101010101" pitchFamily="49" charset="-122"/>
                <a:ea typeface="黑体" panose="02010609060101010101" pitchFamily="49" charset="-122"/>
              </a:rPr>
              <a:t>（</a:t>
            </a:r>
            <a:r>
              <a:rPr lang="en-US" altLang="zh-CN" sz="4000" b="1" dirty="0">
                <a:latin typeface="黑体" panose="02010609060101010101" pitchFamily="49" charset="-122"/>
                <a:ea typeface="黑体" panose="02010609060101010101" pitchFamily="49" charset="-122"/>
              </a:rPr>
              <a:t>1</a:t>
            </a:r>
            <a:r>
              <a:rPr lang="zh-CN" altLang="en-US" sz="4000" b="1" dirty="0">
                <a:latin typeface="黑体" panose="02010609060101010101" pitchFamily="49" charset="-122"/>
                <a:ea typeface="黑体" panose="02010609060101010101" pitchFamily="49" charset="-122"/>
              </a:rPr>
              <a:t>）</a:t>
            </a:r>
            <a:r>
              <a:rPr lang="zh-CN" altLang="zh-CN" sz="4000" b="1" dirty="0">
                <a:latin typeface="黑体" panose="02010609060101010101" pitchFamily="49" charset="-122"/>
                <a:ea typeface="黑体" panose="02010609060101010101" pitchFamily="49" charset="-122"/>
              </a:rPr>
              <a:t>地名洋化对传统文化构成了巨大的威胁和冲击。</a:t>
            </a:r>
            <a:endParaRPr lang="en-US" altLang="zh-CN" sz="4000" b="1" dirty="0">
              <a:latin typeface="黑体" panose="02010609060101010101" pitchFamily="49" charset="-122"/>
              <a:ea typeface="黑体" panose="02010609060101010101" pitchFamily="49" charset="-122"/>
            </a:endParaRPr>
          </a:p>
          <a:p>
            <a:pPr marL="45720" indent="0">
              <a:buNone/>
            </a:pPr>
            <a:r>
              <a:rPr lang="zh-CN" altLang="en-US" sz="4000" b="1" dirty="0">
                <a:latin typeface="黑体" panose="02010609060101010101" pitchFamily="49" charset="-122"/>
                <a:ea typeface="黑体" panose="02010609060101010101" pitchFamily="49" charset="-122"/>
              </a:rPr>
              <a:t>（</a:t>
            </a:r>
            <a:r>
              <a:rPr lang="en-US" altLang="zh-CN" sz="4000" b="1" dirty="0">
                <a:latin typeface="黑体" panose="02010609060101010101" pitchFamily="49" charset="-122"/>
                <a:ea typeface="黑体" panose="02010609060101010101" pitchFamily="49" charset="-122"/>
              </a:rPr>
              <a:t>2</a:t>
            </a:r>
            <a:r>
              <a:rPr lang="zh-CN" altLang="en-US" sz="4000" b="1" dirty="0">
                <a:latin typeface="黑体" panose="02010609060101010101" pitchFamily="49" charset="-122"/>
                <a:ea typeface="黑体" panose="02010609060101010101" pitchFamily="49" charset="-122"/>
              </a:rPr>
              <a:t>）</a:t>
            </a:r>
            <a:r>
              <a:rPr lang="zh-CN" altLang="zh-CN" sz="4000" b="1" dirty="0">
                <a:latin typeface="黑体" panose="02010609060101010101" pitchFamily="49" charset="-122"/>
                <a:ea typeface="黑体" panose="02010609060101010101" pitchFamily="49" charset="-122"/>
              </a:rPr>
              <a:t>地名洋化冲击传统，隔绝记忆，可导致文化的断层。</a:t>
            </a:r>
            <a:endParaRPr lang="en-US" altLang="zh-CN" sz="4000" b="1" dirty="0">
              <a:latin typeface="黑体" panose="02010609060101010101" pitchFamily="49" charset="-122"/>
              <a:ea typeface="黑体" panose="02010609060101010101" pitchFamily="49" charset="-122"/>
            </a:endParaRPr>
          </a:p>
          <a:p>
            <a:pPr marL="45720" indent="0">
              <a:buNone/>
            </a:pPr>
            <a:r>
              <a:rPr lang="zh-CN" altLang="en-US" sz="4000" b="1" dirty="0">
                <a:latin typeface="黑体" panose="02010609060101010101" pitchFamily="49" charset="-122"/>
                <a:ea typeface="黑体" panose="02010609060101010101" pitchFamily="49" charset="-122"/>
              </a:rPr>
              <a:t>（</a:t>
            </a:r>
            <a:r>
              <a:rPr lang="en-US" altLang="zh-CN" sz="4000" b="1" dirty="0">
                <a:latin typeface="黑体" panose="02010609060101010101" pitchFamily="49" charset="-122"/>
                <a:ea typeface="黑体" panose="02010609060101010101" pitchFamily="49" charset="-122"/>
              </a:rPr>
              <a:t>3</a:t>
            </a:r>
            <a:r>
              <a:rPr lang="zh-CN" altLang="en-US" sz="4000" b="1" dirty="0">
                <a:latin typeface="黑体" panose="02010609060101010101" pitchFamily="49" charset="-122"/>
                <a:ea typeface="黑体" panose="02010609060101010101" pitchFamily="49" charset="-122"/>
              </a:rPr>
              <a:t>）</a:t>
            </a:r>
            <a:r>
              <a:rPr lang="zh-CN" altLang="zh-CN" sz="4000" b="1" dirty="0">
                <a:latin typeface="黑体" panose="02010609060101010101" pitchFamily="49" charset="-122"/>
                <a:ea typeface="黑体" panose="02010609060101010101" pitchFamily="49" charset="-122"/>
              </a:rPr>
              <a:t>失去自我，丧失民族特色。</a:t>
            </a:r>
            <a:endParaRPr lang="en-US" altLang="zh-CN" sz="4000" b="1" dirty="0">
              <a:latin typeface="黑体" panose="02010609060101010101" pitchFamily="49" charset="-122"/>
              <a:ea typeface="黑体" panose="02010609060101010101" pitchFamily="49" charset="-122"/>
            </a:endParaRPr>
          </a:p>
          <a:p>
            <a:pPr marL="45720" indent="0">
              <a:buNone/>
            </a:pPr>
            <a:r>
              <a:rPr lang="zh-CN" altLang="en-US" sz="4000" b="1" dirty="0">
                <a:latin typeface="黑体" panose="02010609060101010101" pitchFamily="49" charset="-122"/>
                <a:ea typeface="黑体" panose="02010609060101010101" pitchFamily="49" charset="-122"/>
              </a:rPr>
              <a:t>（</a:t>
            </a:r>
            <a:r>
              <a:rPr lang="en-US" altLang="zh-CN" sz="4000" b="1" dirty="0">
                <a:latin typeface="黑体" panose="02010609060101010101" pitchFamily="49" charset="-122"/>
                <a:ea typeface="黑体" panose="02010609060101010101" pitchFamily="49" charset="-122"/>
              </a:rPr>
              <a:t>4</a:t>
            </a:r>
            <a:r>
              <a:rPr lang="zh-CN" altLang="en-US" sz="4000" b="1" dirty="0">
                <a:latin typeface="黑体" panose="02010609060101010101" pitchFamily="49" charset="-122"/>
                <a:ea typeface="黑体" panose="02010609060101010101" pitchFamily="49" charset="-122"/>
              </a:rPr>
              <a:t>）</a:t>
            </a:r>
            <a:r>
              <a:rPr lang="zh-CN" altLang="zh-CN" sz="4000" b="1" dirty="0">
                <a:latin typeface="黑体" panose="02010609060101010101" pitchFamily="49" charset="-122"/>
                <a:ea typeface="黑体" panose="02010609060101010101" pitchFamily="49" charset="-122"/>
              </a:rPr>
              <a:t>淆乱文化特色，扭曲价值取向，可能造成民族传统文化被侵略。</a:t>
            </a:r>
            <a:endParaRPr lang="en-US" altLang="zh-CN" sz="4000" b="1" dirty="0">
              <a:latin typeface="黑体" panose="02010609060101010101" pitchFamily="49" charset="-122"/>
              <a:ea typeface="黑体" panose="02010609060101010101" pitchFamily="49" charset="-122"/>
            </a:endParaRPr>
          </a:p>
          <a:p>
            <a:pPr marL="45720" indent="0">
              <a:buNone/>
            </a:pPr>
            <a:r>
              <a:rPr lang="zh-CN" altLang="en-US" sz="4000" b="1" dirty="0">
                <a:latin typeface="黑体" panose="02010609060101010101" pitchFamily="49" charset="-122"/>
                <a:ea typeface="黑体" panose="02010609060101010101" pitchFamily="49" charset="-122"/>
              </a:rPr>
              <a:t>（</a:t>
            </a:r>
            <a:r>
              <a:rPr lang="en-US" altLang="zh-CN" sz="4000" b="1" dirty="0">
                <a:latin typeface="黑体" panose="02010609060101010101" pitchFamily="49" charset="-122"/>
                <a:ea typeface="黑体" panose="02010609060101010101" pitchFamily="49" charset="-122"/>
              </a:rPr>
              <a:t>5</a:t>
            </a:r>
            <a:r>
              <a:rPr lang="zh-CN" altLang="en-US" sz="4000" b="1" dirty="0">
                <a:latin typeface="黑体" panose="02010609060101010101" pitchFamily="49" charset="-122"/>
                <a:ea typeface="黑体" panose="02010609060101010101" pitchFamily="49" charset="-122"/>
              </a:rPr>
              <a:t>）</a:t>
            </a:r>
            <a:r>
              <a:rPr lang="zh-CN" altLang="zh-CN" sz="4000" b="1" dirty="0">
                <a:latin typeface="黑体" panose="02010609060101010101" pitchFamily="49" charset="-122"/>
                <a:ea typeface="黑体" panose="02010609060101010101" pitchFamily="49" charset="-122"/>
              </a:rPr>
              <a:t>制造生活混乱，不利民生。</a:t>
            </a:r>
            <a:endParaRPr lang="zh-CN" altLang="en-US" sz="4000" b="1" dirty="0">
              <a:latin typeface="黑体" panose="02010609060101010101" pitchFamily="49" charset="-122"/>
              <a:ea typeface="黑体" panose="02010609060101010101" pitchFamily="49" charset="-122"/>
            </a:endParaRPr>
          </a:p>
        </p:txBody>
      </p:sp>
    </p:spTree>
    <p:extLst>
      <p:ext uri="{BB962C8B-B14F-4D97-AF65-F5344CB8AC3E}">
        <p14:creationId xmlns="" xmlns:p14="http://schemas.microsoft.com/office/powerpoint/2010/main" val="91595965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AFA8525-A02A-4B86-B769-A5D3FA589DDD}"/>
              </a:ext>
            </a:extLst>
          </p:cNvPr>
          <p:cNvSpPr>
            <a:spLocks noGrp="1"/>
          </p:cNvSpPr>
          <p:nvPr>
            <p:ph type="title"/>
          </p:nvPr>
        </p:nvSpPr>
        <p:spPr>
          <a:xfrm>
            <a:off x="1120463" y="418564"/>
            <a:ext cx="10161430" cy="893771"/>
          </a:xfrm>
        </p:spPr>
        <p:txBody>
          <a:bodyPr>
            <a:normAutofit/>
          </a:bodyPr>
          <a:lstStyle/>
          <a:p>
            <a:r>
              <a:rPr lang="en-US" altLang="zh-CN" sz="4000" b="1" dirty="0">
                <a:solidFill>
                  <a:srgbClr val="FF0000"/>
                </a:solidFill>
                <a:latin typeface="黑体" panose="02010609060101010101" pitchFamily="49" charset="-122"/>
                <a:ea typeface="黑体" panose="02010609060101010101" pitchFamily="49" charset="-122"/>
              </a:rPr>
              <a:t>2.</a:t>
            </a:r>
            <a:r>
              <a:rPr lang="zh-CN" altLang="zh-CN" sz="4000" b="1" dirty="0">
                <a:solidFill>
                  <a:srgbClr val="FF0000"/>
                </a:solidFill>
                <a:latin typeface="黑体" panose="02010609060101010101" pitchFamily="49" charset="-122"/>
                <a:ea typeface="黑体" panose="02010609060101010101" pitchFamily="49" charset="-122"/>
              </a:rPr>
              <a:t>地名洋化应适当</a:t>
            </a:r>
            <a:r>
              <a:rPr lang="en-US" altLang="zh-CN" sz="4000" b="1" dirty="0">
                <a:solidFill>
                  <a:srgbClr val="FF0000"/>
                </a:solidFill>
                <a:latin typeface="黑体" panose="02010609060101010101" pitchFamily="49" charset="-122"/>
                <a:ea typeface="黑体" panose="02010609060101010101" pitchFamily="49" charset="-122"/>
              </a:rPr>
              <a:t>(</a:t>
            </a:r>
            <a:r>
              <a:rPr lang="zh-CN" altLang="zh-CN" sz="4000" b="1" dirty="0">
                <a:solidFill>
                  <a:srgbClr val="FF0000"/>
                </a:solidFill>
                <a:latin typeface="黑体" panose="02010609060101010101" pitchFamily="49" charset="-122"/>
                <a:ea typeface="黑体" panose="02010609060101010101" pitchFamily="49" charset="-122"/>
              </a:rPr>
              <a:t>有条件地赞同地名洋化</a:t>
            </a:r>
            <a:r>
              <a:rPr lang="en-US" altLang="zh-CN" sz="4000" b="1" dirty="0">
                <a:solidFill>
                  <a:srgbClr val="FF0000"/>
                </a:solidFill>
                <a:latin typeface="黑体" panose="02010609060101010101" pitchFamily="49" charset="-122"/>
                <a:ea typeface="黑体" panose="02010609060101010101" pitchFamily="49" charset="-122"/>
              </a:rPr>
              <a:t>)</a:t>
            </a:r>
            <a:endParaRPr lang="zh-CN" altLang="en-US" sz="4000" b="1" dirty="0">
              <a:solidFill>
                <a:srgbClr val="FF0000"/>
              </a:solidFill>
              <a:latin typeface="黑体" panose="02010609060101010101" pitchFamily="49" charset="-122"/>
              <a:ea typeface="黑体" panose="02010609060101010101" pitchFamily="49" charset="-122"/>
            </a:endParaRPr>
          </a:p>
        </p:txBody>
      </p:sp>
      <p:sp>
        <p:nvSpPr>
          <p:cNvPr id="3" name="内容占位符 2">
            <a:extLst>
              <a:ext uri="{FF2B5EF4-FFF2-40B4-BE49-F238E27FC236}">
                <a16:creationId xmlns="" xmlns:a16="http://schemas.microsoft.com/office/drawing/2014/main" id="{36E44333-6EFA-41EE-85A6-880D0842DAB7}"/>
              </a:ext>
            </a:extLst>
          </p:cNvPr>
          <p:cNvSpPr>
            <a:spLocks noGrp="1"/>
          </p:cNvSpPr>
          <p:nvPr>
            <p:ph idx="1"/>
          </p:nvPr>
        </p:nvSpPr>
        <p:spPr>
          <a:xfrm>
            <a:off x="188686" y="1796602"/>
            <a:ext cx="11785599" cy="4295107"/>
          </a:xfrm>
        </p:spPr>
        <p:txBody>
          <a:bodyPr>
            <a:noAutofit/>
          </a:bodyPr>
          <a:lstStyle/>
          <a:p>
            <a:pPr marL="45720" indent="0">
              <a:buNone/>
            </a:pPr>
            <a:r>
              <a:rPr lang="en-US" altLang="zh-CN" sz="4800" b="1" dirty="0">
                <a:latin typeface="黑体" panose="02010609060101010101" pitchFamily="49" charset="-122"/>
                <a:ea typeface="黑体" panose="02010609060101010101" pitchFamily="49" charset="-122"/>
              </a:rPr>
              <a:t>(1)</a:t>
            </a:r>
            <a:r>
              <a:rPr lang="zh-CN" altLang="zh-CN" sz="4800" b="1" dirty="0">
                <a:latin typeface="黑体" panose="02010609060101010101" pitchFamily="49" charset="-122"/>
                <a:ea typeface="黑体" panose="02010609060101010101" pitchFamily="49" charset="-122"/>
              </a:rPr>
              <a:t>重要地名不能洋化，无关紧要的地名洋化无妨。</a:t>
            </a:r>
            <a:endParaRPr lang="en-US" altLang="zh-CN" sz="4800" b="1" dirty="0">
              <a:latin typeface="黑体" panose="02010609060101010101" pitchFamily="49" charset="-122"/>
              <a:ea typeface="黑体" panose="02010609060101010101" pitchFamily="49" charset="-122"/>
            </a:endParaRPr>
          </a:p>
          <a:p>
            <a:pPr marL="45720" indent="0">
              <a:buNone/>
            </a:pPr>
            <a:r>
              <a:rPr lang="en-US" altLang="zh-CN" sz="4800" b="1" dirty="0" smtClean="0">
                <a:latin typeface="黑体" panose="02010609060101010101" pitchFamily="49" charset="-122"/>
                <a:ea typeface="黑体" panose="02010609060101010101" pitchFamily="49" charset="-122"/>
              </a:rPr>
              <a:t>(</a:t>
            </a:r>
            <a:r>
              <a:rPr lang="en-US" altLang="zh-CN" sz="4800" b="1" dirty="0">
                <a:latin typeface="黑体" panose="02010609060101010101" pitchFamily="49" charset="-122"/>
                <a:ea typeface="黑体" panose="02010609060101010101" pitchFamily="49" charset="-122"/>
              </a:rPr>
              <a:t>2)</a:t>
            </a:r>
            <a:r>
              <a:rPr lang="zh-CN" altLang="zh-CN" sz="4800" b="1" dirty="0">
                <a:latin typeface="黑体" panose="02010609060101010101" pitchFamily="49" charset="-122"/>
                <a:ea typeface="黑体" panose="02010609060101010101" pitchFamily="49" charset="-122"/>
              </a:rPr>
              <a:t>拿出自信，适度吸收，化洋为中。</a:t>
            </a:r>
            <a:endParaRPr lang="en-US" altLang="zh-CN" sz="4800" b="1" dirty="0">
              <a:latin typeface="黑体" panose="02010609060101010101" pitchFamily="49" charset="-122"/>
              <a:ea typeface="黑体" panose="02010609060101010101" pitchFamily="49" charset="-122"/>
            </a:endParaRPr>
          </a:p>
          <a:p>
            <a:pPr marL="45720" indent="0">
              <a:buNone/>
            </a:pPr>
            <a:r>
              <a:rPr lang="en-US" altLang="zh-CN" sz="4800" b="1" dirty="0" smtClean="0">
                <a:latin typeface="黑体" panose="02010609060101010101" pitchFamily="49" charset="-122"/>
                <a:ea typeface="黑体" panose="02010609060101010101" pitchFamily="49" charset="-122"/>
              </a:rPr>
              <a:t>(</a:t>
            </a:r>
            <a:r>
              <a:rPr lang="en-US" altLang="zh-CN" sz="4800" b="1" dirty="0">
                <a:latin typeface="黑体" panose="02010609060101010101" pitchFamily="49" charset="-122"/>
                <a:ea typeface="黑体" panose="02010609060101010101" pitchFamily="49" charset="-122"/>
              </a:rPr>
              <a:t>3)</a:t>
            </a:r>
            <a:r>
              <a:rPr lang="zh-CN" altLang="zh-CN" sz="4800" b="1" dirty="0">
                <a:latin typeface="黑体" panose="02010609060101010101" pitchFamily="49" charset="-122"/>
                <a:ea typeface="黑体" panose="02010609060101010101" pitchFamily="49" charset="-122"/>
              </a:rPr>
              <a:t>洋化也要规范，不能唯洋是崇。</a:t>
            </a:r>
            <a:endParaRPr lang="en-US" altLang="zh-CN" sz="4800" b="1" dirty="0">
              <a:latin typeface="黑体" panose="02010609060101010101" pitchFamily="49" charset="-122"/>
              <a:ea typeface="黑体" panose="02010609060101010101" pitchFamily="49" charset="-122"/>
            </a:endParaRPr>
          </a:p>
          <a:p>
            <a:pPr marL="45720" indent="0">
              <a:buNone/>
            </a:pPr>
            <a:r>
              <a:rPr lang="en-US" altLang="zh-CN" sz="4800" b="1" dirty="0" smtClean="0">
                <a:latin typeface="黑体" panose="02010609060101010101" pitchFamily="49" charset="-122"/>
                <a:ea typeface="黑体" panose="02010609060101010101" pitchFamily="49" charset="-122"/>
              </a:rPr>
              <a:t>(4)</a:t>
            </a:r>
            <a:r>
              <a:rPr lang="zh-CN" altLang="zh-CN" sz="4800" b="1" dirty="0">
                <a:latin typeface="黑体" panose="02010609060101010101" pitchFamily="49" charset="-122"/>
                <a:ea typeface="黑体" panose="02010609060101010101" pitchFamily="49" charset="-122"/>
              </a:rPr>
              <a:t>洋化可以，但要提防文化侵略。</a:t>
            </a:r>
            <a:endParaRPr lang="zh-CN" altLang="en-US" sz="4800" b="1" dirty="0">
              <a:latin typeface="黑体" panose="02010609060101010101" pitchFamily="49" charset="-122"/>
              <a:ea typeface="黑体" panose="02010609060101010101" pitchFamily="49" charset="-122"/>
            </a:endParaRPr>
          </a:p>
        </p:txBody>
      </p:sp>
    </p:spTree>
    <p:extLst>
      <p:ext uri="{BB962C8B-B14F-4D97-AF65-F5344CB8AC3E}">
        <p14:creationId xmlns="" xmlns:p14="http://schemas.microsoft.com/office/powerpoint/2010/main" val="231392711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7A440F6-75D3-4FCF-B4AB-7C30F3BCFD08}"/>
              </a:ext>
            </a:extLst>
          </p:cNvPr>
          <p:cNvSpPr>
            <a:spLocks noGrp="1"/>
          </p:cNvSpPr>
          <p:nvPr>
            <p:ph type="title"/>
          </p:nvPr>
        </p:nvSpPr>
        <p:spPr>
          <a:xfrm>
            <a:off x="1524000" y="373488"/>
            <a:ext cx="9133730" cy="938847"/>
          </a:xfrm>
        </p:spPr>
        <p:txBody>
          <a:bodyPr>
            <a:normAutofit/>
          </a:bodyPr>
          <a:lstStyle/>
          <a:p>
            <a:r>
              <a:rPr lang="en-US" altLang="zh-CN" sz="4000" b="1" dirty="0">
                <a:solidFill>
                  <a:srgbClr val="FF0000"/>
                </a:solidFill>
                <a:latin typeface="黑体" panose="02010609060101010101" pitchFamily="49" charset="-122"/>
                <a:ea typeface="黑体" panose="02010609060101010101" pitchFamily="49" charset="-122"/>
              </a:rPr>
              <a:t>3.</a:t>
            </a:r>
            <a:r>
              <a:rPr lang="zh-CN" altLang="en-US" sz="4000" b="1" dirty="0">
                <a:solidFill>
                  <a:srgbClr val="FF0000"/>
                </a:solidFill>
                <a:latin typeface="黑体" panose="02010609060101010101" pitchFamily="49" charset="-122"/>
                <a:ea typeface="黑体" panose="02010609060101010101" pitchFamily="49" charset="-122"/>
              </a:rPr>
              <a:t>赞</a:t>
            </a:r>
            <a:r>
              <a:rPr lang="zh-CN" altLang="zh-CN" sz="4000" b="1" dirty="0">
                <a:solidFill>
                  <a:srgbClr val="FF0000"/>
                </a:solidFill>
                <a:latin typeface="黑体" panose="02010609060101010101" pitchFamily="49" charset="-122"/>
                <a:ea typeface="黑体" panose="02010609060101010101" pitchFamily="49" charset="-122"/>
              </a:rPr>
              <a:t>同地名洋化</a:t>
            </a:r>
            <a:endParaRPr lang="zh-CN" altLang="en-US" sz="4000" b="1" dirty="0">
              <a:solidFill>
                <a:srgbClr val="FF0000"/>
              </a:solidFill>
              <a:latin typeface="黑体" panose="02010609060101010101" pitchFamily="49" charset="-122"/>
              <a:ea typeface="黑体" panose="02010609060101010101" pitchFamily="49" charset="-122"/>
            </a:endParaRPr>
          </a:p>
        </p:txBody>
      </p:sp>
      <p:sp>
        <p:nvSpPr>
          <p:cNvPr id="3" name="内容占位符 2">
            <a:extLst>
              <a:ext uri="{FF2B5EF4-FFF2-40B4-BE49-F238E27FC236}">
                <a16:creationId xmlns="" xmlns:a16="http://schemas.microsoft.com/office/drawing/2014/main" id="{73E16E4E-53ED-46CA-A7C8-91FDBDE0B862}"/>
              </a:ext>
            </a:extLst>
          </p:cNvPr>
          <p:cNvSpPr>
            <a:spLocks noGrp="1"/>
          </p:cNvSpPr>
          <p:nvPr>
            <p:ph idx="1"/>
          </p:nvPr>
        </p:nvSpPr>
        <p:spPr>
          <a:xfrm>
            <a:off x="377371" y="1484091"/>
            <a:ext cx="11466285" cy="5061852"/>
          </a:xfrm>
        </p:spPr>
        <p:txBody>
          <a:bodyPr>
            <a:noAutofit/>
          </a:bodyPr>
          <a:lstStyle/>
          <a:p>
            <a:pPr marL="45720" indent="0">
              <a:buNone/>
            </a:pPr>
            <a:r>
              <a:rPr lang="en-US" altLang="zh-CN" sz="5400" b="1" dirty="0">
                <a:latin typeface="黑体" panose="02010609060101010101" pitchFamily="49" charset="-122"/>
                <a:ea typeface="黑体" panose="02010609060101010101" pitchFamily="49" charset="-122"/>
              </a:rPr>
              <a:t>(1)</a:t>
            </a:r>
            <a:r>
              <a:rPr lang="zh-CN" altLang="zh-CN" sz="5400" b="1" dirty="0">
                <a:latin typeface="黑体" panose="02010609060101010101" pitchFamily="49" charset="-122"/>
                <a:ea typeface="黑体" panose="02010609060101010101" pitchFamily="49" charset="-122"/>
              </a:rPr>
              <a:t>洋为中用，</a:t>
            </a:r>
            <a:r>
              <a:rPr lang="en-US" altLang="zh-CN" sz="5400" b="1" dirty="0">
                <a:latin typeface="黑体" panose="02010609060101010101" pitchFamily="49" charset="-122"/>
                <a:ea typeface="黑体" panose="02010609060101010101" pitchFamily="49" charset="-122"/>
              </a:rPr>
              <a:t>“</a:t>
            </a:r>
            <a:r>
              <a:rPr lang="zh-CN" altLang="zh-CN" sz="5400" b="1" dirty="0">
                <a:latin typeface="黑体" panose="02010609060101010101" pitchFamily="49" charset="-122"/>
                <a:ea typeface="黑体" panose="02010609060101010101" pitchFamily="49" charset="-122"/>
              </a:rPr>
              <a:t>拿来</a:t>
            </a:r>
            <a:r>
              <a:rPr lang="en-US" altLang="zh-CN" sz="5400" b="1" dirty="0">
                <a:latin typeface="黑体" panose="02010609060101010101" pitchFamily="49" charset="-122"/>
                <a:ea typeface="黑体" panose="02010609060101010101" pitchFamily="49" charset="-122"/>
              </a:rPr>
              <a:t>”</a:t>
            </a:r>
            <a:r>
              <a:rPr lang="zh-CN" altLang="zh-CN" sz="5400" b="1" dirty="0">
                <a:latin typeface="黑体" panose="02010609060101010101" pitchFamily="49" charset="-122"/>
                <a:ea typeface="黑体" panose="02010609060101010101" pitchFamily="49" charset="-122"/>
              </a:rPr>
              <a:t>无妨。</a:t>
            </a:r>
            <a:r>
              <a:rPr lang="en-US" altLang="zh-CN" sz="5400" b="1" dirty="0">
                <a:latin typeface="黑体" panose="02010609060101010101" pitchFamily="49" charset="-122"/>
                <a:ea typeface="黑体" panose="02010609060101010101" pitchFamily="49" charset="-122"/>
              </a:rPr>
              <a:t/>
            </a:r>
            <a:br>
              <a:rPr lang="en-US" altLang="zh-CN" sz="5400" b="1" dirty="0">
                <a:latin typeface="黑体" panose="02010609060101010101" pitchFamily="49" charset="-122"/>
                <a:ea typeface="黑体" panose="02010609060101010101" pitchFamily="49" charset="-122"/>
              </a:rPr>
            </a:br>
            <a:r>
              <a:rPr lang="en-US" altLang="zh-CN" sz="5400" b="1" dirty="0" smtClean="0">
                <a:latin typeface="黑体" panose="02010609060101010101" pitchFamily="49" charset="-122"/>
                <a:ea typeface="黑体" panose="02010609060101010101" pitchFamily="49" charset="-122"/>
              </a:rPr>
              <a:t>(</a:t>
            </a:r>
            <a:r>
              <a:rPr lang="en-US" altLang="zh-CN" sz="5400" b="1" dirty="0">
                <a:latin typeface="黑体" panose="02010609060101010101" pitchFamily="49" charset="-122"/>
                <a:ea typeface="黑体" panose="02010609060101010101" pitchFamily="49" charset="-122"/>
              </a:rPr>
              <a:t>2)</a:t>
            </a:r>
            <a:r>
              <a:rPr lang="zh-CN" altLang="zh-CN" sz="5400" b="1" dirty="0">
                <a:latin typeface="黑体" panose="02010609060101010101" pitchFamily="49" charset="-122"/>
                <a:ea typeface="黑体" panose="02010609060101010101" pitchFamily="49" charset="-122"/>
              </a:rPr>
              <a:t>打开心结，地名洋化正可丰富中华文化。</a:t>
            </a:r>
            <a:r>
              <a:rPr lang="en-US" altLang="zh-CN" sz="5400" b="1" dirty="0">
                <a:latin typeface="黑体" panose="02010609060101010101" pitchFamily="49" charset="-122"/>
                <a:ea typeface="黑体" panose="02010609060101010101" pitchFamily="49" charset="-122"/>
              </a:rPr>
              <a:t/>
            </a:r>
            <a:br>
              <a:rPr lang="en-US" altLang="zh-CN" sz="5400" b="1" dirty="0">
                <a:latin typeface="黑体" panose="02010609060101010101" pitchFamily="49" charset="-122"/>
                <a:ea typeface="黑体" panose="02010609060101010101" pitchFamily="49" charset="-122"/>
              </a:rPr>
            </a:br>
            <a:r>
              <a:rPr lang="en-US" altLang="zh-CN" sz="5400" b="1" dirty="0" smtClean="0">
                <a:latin typeface="黑体" panose="02010609060101010101" pitchFamily="49" charset="-122"/>
                <a:ea typeface="黑体" panose="02010609060101010101" pitchFamily="49" charset="-122"/>
              </a:rPr>
              <a:t>(</a:t>
            </a:r>
            <a:r>
              <a:rPr lang="en-US" altLang="zh-CN" sz="5400" b="1" dirty="0">
                <a:latin typeface="黑体" panose="02010609060101010101" pitchFamily="49" charset="-122"/>
                <a:ea typeface="黑体" panose="02010609060101010101" pitchFamily="49" charset="-122"/>
              </a:rPr>
              <a:t>3)</a:t>
            </a:r>
            <a:r>
              <a:rPr lang="zh-CN" altLang="zh-CN" sz="5400" b="1" dirty="0">
                <a:latin typeface="黑体" panose="02010609060101010101" pitchFamily="49" charset="-122"/>
                <a:ea typeface="黑体" panose="02010609060101010101" pitchFamily="49" charset="-122"/>
              </a:rPr>
              <a:t>与世界接轨，中外相融，中外共荣。</a:t>
            </a:r>
            <a:r>
              <a:rPr lang="en-US" altLang="zh-CN" sz="5400" b="1" dirty="0">
                <a:latin typeface="黑体" panose="02010609060101010101" pitchFamily="49" charset="-122"/>
                <a:ea typeface="黑体" panose="02010609060101010101" pitchFamily="49" charset="-122"/>
              </a:rPr>
              <a:t/>
            </a:r>
            <a:br>
              <a:rPr lang="en-US" altLang="zh-CN" sz="5400" b="1" dirty="0">
                <a:latin typeface="黑体" panose="02010609060101010101" pitchFamily="49" charset="-122"/>
                <a:ea typeface="黑体" panose="02010609060101010101" pitchFamily="49" charset="-122"/>
              </a:rPr>
            </a:br>
            <a:r>
              <a:rPr lang="en-US" altLang="zh-CN" sz="5400" b="1" dirty="0" smtClean="0">
                <a:latin typeface="黑体" panose="02010609060101010101" pitchFamily="49" charset="-122"/>
                <a:ea typeface="黑体" panose="02010609060101010101" pitchFamily="49" charset="-122"/>
              </a:rPr>
              <a:t>(</a:t>
            </a:r>
            <a:r>
              <a:rPr lang="en-US" altLang="zh-CN" sz="5400" b="1" dirty="0">
                <a:latin typeface="黑体" panose="02010609060101010101" pitchFamily="49" charset="-122"/>
                <a:ea typeface="黑体" panose="02010609060101010101" pitchFamily="49" charset="-122"/>
              </a:rPr>
              <a:t>4)</a:t>
            </a:r>
            <a:r>
              <a:rPr lang="zh-CN" altLang="zh-CN" sz="5400" b="1" dirty="0">
                <a:latin typeface="黑体" panose="02010609060101010101" pitchFamily="49" charset="-122"/>
                <a:ea typeface="黑体" panose="02010609060101010101" pitchFamily="49" charset="-122"/>
              </a:rPr>
              <a:t>开阔视野，为世界一体化做准备。</a:t>
            </a:r>
            <a:endParaRPr lang="zh-CN" altLang="en-US" sz="5400" b="1" dirty="0">
              <a:latin typeface="黑体" panose="02010609060101010101" pitchFamily="49" charset="-122"/>
              <a:ea typeface="黑体" panose="02010609060101010101" pitchFamily="49" charset="-122"/>
            </a:endParaRPr>
          </a:p>
        </p:txBody>
      </p:sp>
    </p:spTree>
    <p:extLst>
      <p:ext uri="{BB962C8B-B14F-4D97-AF65-F5344CB8AC3E}">
        <p14:creationId xmlns="" xmlns:p14="http://schemas.microsoft.com/office/powerpoint/2010/main" val="424175093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E4C5865-87E6-4D08-B111-78293D5512A1}"/>
              </a:ext>
            </a:extLst>
          </p:cNvPr>
          <p:cNvSpPr>
            <a:spLocks noGrp="1"/>
          </p:cNvSpPr>
          <p:nvPr>
            <p:ph type="title"/>
          </p:nvPr>
        </p:nvSpPr>
        <p:spPr/>
        <p:txBody>
          <a:bodyPr>
            <a:normAutofit/>
          </a:bodyPr>
          <a:lstStyle/>
          <a:p>
            <a:r>
              <a:rPr lang="zh-CN" altLang="en-US" sz="4000" b="1" dirty="0">
                <a:latin typeface="黑体" panose="02010609060101010101" pitchFamily="49" charset="-122"/>
                <a:ea typeface="黑体" panose="02010609060101010101" pitchFamily="49" charset="-122"/>
              </a:rPr>
              <a:t>例文</a:t>
            </a:r>
            <a:r>
              <a:rPr lang="en-US" altLang="zh-CN" sz="4000" b="1" dirty="0">
                <a:latin typeface="黑体" panose="02010609060101010101" pitchFamily="49" charset="-122"/>
                <a:ea typeface="黑体" panose="02010609060101010101" pitchFamily="49" charset="-122"/>
              </a:rPr>
              <a:t>1</a:t>
            </a:r>
            <a:r>
              <a:rPr lang="zh-CN" altLang="en-US" sz="4000" b="1" dirty="0">
                <a:latin typeface="黑体" panose="02010609060101010101" pitchFamily="49" charset="-122"/>
                <a:ea typeface="黑体" panose="02010609060101010101" pitchFamily="49" charset="-122"/>
              </a:rPr>
              <a:t>：</a:t>
            </a:r>
            <a:r>
              <a:rPr lang="zh-CN" altLang="zh-CN" sz="4000" b="1" dirty="0">
                <a:latin typeface="黑体" panose="02010609060101010101" pitchFamily="49" charset="-122"/>
                <a:ea typeface="黑体" panose="02010609060101010101" pitchFamily="49" charset="-122"/>
              </a:rPr>
              <a:t>地名洋化</a:t>
            </a:r>
            <a:r>
              <a:rPr lang="zh-CN" altLang="zh-CN" sz="4000" b="1" dirty="0">
                <a:solidFill>
                  <a:srgbClr val="FF0000"/>
                </a:solidFill>
                <a:latin typeface="黑体" panose="02010609060101010101" pitchFamily="49" charset="-122"/>
                <a:ea typeface="黑体" panose="02010609060101010101" pitchFamily="49" charset="-122"/>
              </a:rPr>
              <a:t>利弊</a:t>
            </a:r>
            <a:r>
              <a:rPr lang="zh-CN" altLang="zh-CN" sz="4000" b="1" dirty="0">
                <a:latin typeface="黑体" panose="02010609060101010101" pitchFamily="49" charset="-122"/>
                <a:ea typeface="黑体" panose="02010609060101010101" pitchFamily="49" charset="-122"/>
              </a:rPr>
              <a:t>谈</a:t>
            </a:r>
            <a:endParaRPr lang="zh-CN" altLang="en-US" sz="4000" b="1" dirty="0">
              <a:latin typeface="黑体" panose="02010609060101010101" pitchFamily="49" charset="-122"/>
              <a:ea typeface="黑体" panose="02010609060101010101" pitchFamily="49" charset="-122"/>
            </a:endParaRPr>
          </a:p>
        </p:txBody>
      </p:sp>
      <p:sp>
        <p:nvSpPr>
          <p:cNvPr id="3" name="内容占位符 2">
            <a:extLst>
              <a:ext uri="{FF2B5EF4-FFF2-40B4-BE49-F238E27FC236}">
                <a16:creationId xmlns="" xmlns:a16="http://schemas.microsoft.com/office/drawing/2014/main" id="{03336F4B-5C49-4E64-9AA5-9497294DD2E9}"/>
              </a:ext>
            </a:extLst>
          </p:cNvPr>
          <p:cNvSpPr>
            <a:spLocks noGrp="1"/>
          </p:cNvSpPr>
          <p:nvPr>
            <p:ph idx="1"/>
          </p:nvPr>
        </p:nvSpPr>
        <p:spPr>
          <a:xfrm>
            <a:off x="697885" y="1440826"/>
            <a:ext cx="9134857" cy="4152901"/>
          </a:xfrm>
        </p:spPr>
        <p:txBody>
          <a:bodyPr>
            <a:normAutofit/>
          </a:bodyPr>
          <a:lstStyle/>
          <a:p>
            <a:r>
              <a:rPr lang="zh-CN" altLang="zh-CN" sz="3600" b="1" dirty="0">
                <a:latin typeface="黑体" panose="02010609060101010101" pitchFamily="49" charset="-122"/>
                <a:ea typeface="黑体" panose="02010609060101010101" pitchFamily="49" charset="-122"/>
              </a:rPr>
              <a:t>随着我国城市的</a:t>
            </a:r>
            <a:r>
              <a:rPr lang="zh-CN" altLang="zh-CN" sz="3600" b="1" dirty="0">
                <a:solidFill>
                  <a:srgbClr val="C04EC3"/>
                </a:solidFill>
                <a:latin typeface="黑体" panose="02010609060101010101" pitchFamily="49" charset="-122"/>
                <a:ea typeface="黑体" panose="02010609060101010101" pitchFamily="49" charset="-122"/>
              </a:rPr>
              <a:t>新街道和新兴建筑</a:t>
            </a:r>
            <a:r>
              <a:rPr lang="zh-CN" altLang="zh-CN" sz="3600" b="1" dirty="0">
                <a:latin typeface="黑体" panose="02010609060101010101" pitchFamily="49" charset="-122"/>
                <a:ea typeface="黑体" panose="02010609060101010101" pitchFamily="49" charset="-122"/>
              </a:rPr>
              <a:t>如雨后春笋般的涌现，</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卡地亚</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塞纳维</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这样的洋地名也如雷贯耳，渐渐的也就</a:t>
            </a:r>
            <a:r>
              <a:rPr lang="zh-CN" altLang="zh-CN" sz="3600" b="1" dirty="0">
                <a:solidFill>
                  <a:srgbClr val="C04EC3"/>
                </a:solidFill>
                <a:latin typeface="黑体" panose="02010609060101010101" pitchFamily="49" charset="-122"/>
                <a:ea typeface="黑体" panose="02010609060101010101" pitchFamily="49" charset="-122"/>
              </a:rPr>
              <a:t>习以为常</a:t>
            </a:r>
            <a:r>
              <a:rPr lang="zh-CN" altLang="zh-CN" sz="3600" b="1" dirty="0">
                <a:latin typeface="黑体" panose="02010609060101010101" pitchFamily="49" charset="-122"/>
                <a:ea typeface="黑体" panose="02010609060101010101" pitchFamily="49" charset="-122"/>
              </a:rPr>
              <a:t>了。但</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洋名称</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的大量出现，却使我国许多古老传统地名的</a:t>
            </a:r>
            <a:r>
              <a:rPr lang="zh-CN" altLang="zh-CN" sz="3600" b="1" dirty="0">
                <a:solidFill>
                  <a:srgbClr val="FF0000"/>
                </a:solidFill>
                <a:latin typeface="黑体" panose="02010609060101010101" pitchFamily="49" charset="-122"/>
                <a:ea typeface="黑体" panose="02010609060101010101" pitchFamily="49" charset="-122"/>
              </a:rPr>
              <a:t>消亡</a:t>
            </a:r>
            <a:r>
              <a:rPr lang="zh-CN" altLang="zh-CN" sz="3600" b="1" dirty="0">
                <a:latin typeface="黑体" panose="02010609060101010101" pitchFamily="49" charset="-122"/>
                <a:ea typeface="黑体" panose="02010609060101010101" pitchFamily="49" charset="-122"/>
              </a:rPr>
              <a:t>和具有名族特色地名的</a:t>
            </a:r>
            <a:r>
              <a:rPr lang="zh-CN" altLang="zh-CN" sz="3600" b="1" dirty="0">
                <a:solidFill>
                  <a:srgbClr val="FF0000"/>
                </a:solidFill>
                <a:latin typeface="黑体" panose="02010609060101010101" pitchFamily="49" charset="-122"/>
                <a:ea typeface="黑体" panose="02010609060101010101" pitchFamily="49" charset="-122"/>
              </a:rPr>
              <a:t>弱化</a:t>
            </a:r>
            <a:r>
              <a:rPr lang="zh-CN" altLang="zh-CN" sz="3600" b="1" dirty="0">
                <a:latin typeface="黑体" panose="02010609060101010101" pitchFamily="49" charset="-122"/>
                <a:ea typeface="黑体" panose="02010609060101010101" pitchFamily="49" charset="-122"/>
              </a:rPr>
              <a:t>。由此引发了许多问题，我觉得应</a:t>
            </a:r>
            <a:r>
              <a:rPr lang="zh-CN" altLang="zh-CN" sz="3600" b="1" dirty="0">
                <a:solidFill>
                  <a:srgbClr val="FF0000"/>
                </a:solidFill>
                <a:latin typeface="黑体" panose="02010609060101010101" pitchFamily="49" charset="-122"/>
                <a:ea typeface="黑体" panose="02010609060101010101" pitchFamily="49" charset="-122"/>
              </a:rPr>
              <a:t>理性思考</a:t>
            </a:r>
            <a:r>
              <a:rPr lang="zh-CN" altLang="zh-CN" sz="3600" b="1" dirty="0">
                <a:latin typeface="黑体" panose="02010609060101010101" pitchFamily="49" charset="-122"/>
                <a:ea typeface="黑体" panose="02010609060101010101" pitchFamily="49" charset="-122"/>
              </a:rPr>
              <a:t>一下地名洋化。</a:t>
            </a:r>
            <a:endParaRPr lang="zh-CN" altLang="en-US" sz="3600" b="1" dirty="0">
              <a:latin typeface="黑体" panose="02010609060101010101" pitchFamily="49" charset="-122"/>
              <a:ea typeface="黑体" panose="02010609060101010101" pitchFamily="49" charset="-122"/>
            </a:endParaRPr>
          </a:p>
        </p:txBody>
      </p:sp>
      <p:sp>
        <p:nvSpPr>
          <p:cNvPr id="4" name="矩形: 圆角 3">
            <a:extLst>
              <a:ext uri="{FF2B5EF4-FFF2-40B4-BE49-F238E27FC236}">
                <a16:creationId xmlns="" xmlns:a16="http://schemas.microsoft.com/office/drawing/2014/main" id="{A61A0FCD-ED11-42F3-9C06-7DA335B5982A}"/>
              </a:ext>
            </a:extLst>
          </p:cNvPr>
          <p:cNvSpPr/>
          <p:nvPr/>
        </p:nvSpPr>
        <p:spPr>
          <a:xfrm>
            <a:off x="9736429" y="1564785"/>
            <a:ext cx="1918953" cy="5666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t>现状</a:t>
            </a:r>
          </a:p>
        </p:txBody>
      </p:sp>
      <p:sp>
        <p:nvSpPr>
          <p:cNvPr id="5" name="矩形: 圆角 4">
            <a:extLst>
              <a:ext uri="{FF2B5EF4-FFF2-40B4-BE49-F238E27FC236}">
                <a16:creationId xmlns="" xmlns:a16="http://schemas.microsoft.com/office/drawing/2014/main" id="{5FEAEB59-DBA0-4C41-BC3C-66C2157D3B1D}"/>
              </a:ext>
            </a:extLst>
          </p:cNvPr>
          <p:cNvSpPr/>
          <p:nvPr/>
        </p:nvSpPr>
        <p:spPr>
          <a:xfrm>
            <a:off x="9698254" y="3681214"/>
            <a:ext cx="1918953" cy="5666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t>后果</a:t>
            </a:r>
          </a:p>
        </p:txBody>
      </p:sp>
      <p:sp>
        <p:nvSpPr>
          <p:cNvPr id="6" name="矩形: 圆角 5">
            <a:extLst>
              <a:ext uri="{FF2B5EF4-FFF2-40B4-BE49-F238E27FC236}">
                <a16:creationId xmlns="" xmlns:a16="http://schemas.microsoft.com/office/drawing/2014/main" id="{72566315-6F2B-457C-83BC-C5CE7B3F111A}"/>
              </a:ext>
            </a:extLst>
          </p:cNvPr>
          <p:cNvSpPr/>
          <p:nvPr/>
        </p:nvSpPr>
        <p:spPr>
          <a:xfrm>
            <a:off x="9698254" y="4803289"/>
            <a:ext cx="1918953" cy="5666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t>引思</a:t>
            </a:r>
          </a:p>
        </p:txBody>
      </p:sp>
    </p:spTree>
    <p:extLst>
      <p:ext uri="{BB962C8B-B14F-4D97-AF65-F5344CB8AC3E}">
        <p14:creationId xmlns="" xmlns:p14="http://schemas.microsoft.com/office/powerpoint/2010/main" val="101301243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3B30B998-72E3-452F-BFBE-69BB47B92177}"/>
              </a:ext>
            </a:extLst>
          </p:cNvPr>
          <p:cNvSpPr>
            <a:spLocks noGrp="1"/>
          </p:cNvSpPr>
          <p:nvPr>
            <p:ph idx="1"/>
          </p:nvPr>
        </p:nvSpPr>
        <p:spPr>
          <a:xfrm>
            <a:off x="682580" y="579550"/>
            <a:ext cx="10393250" cy="5731098"/>
          </a:xfrm>
        </p:spPr>
        <p:txBody>
          <a:bodyPr>
            <a:noAutofit/>
          </a:bodyPr>
          <a:lstStyle/>
          <a:p>
            <a:pPr marL="45720" indent="0">
              <a:buNone/>
            </a:pPr>
            <a:r>
              <a:rPr lang="en-US" altLang="zh-CN" sz="3200" b="1" dirty="0">
                <a:latin typeface="黑体" panose="02010609060101010101" pitchFamily="49" charset="-122"/>
                <a:ea typeface="黑体" panose="02010609060101010101" pitchFamily="49" charset="-122"/>
              </a:rPr>
              <a:t>    </a:t>
            </a:r>
            <a:r>
              <a:rPr lang="zh-CN" altLang="zh-CN" sz="3200" b="1" dirty="0">
                <a:latin typeface="黑体" panose="02010609060101010101" pitchFamily="49" charset="-122"/>
                <a:ea typeface="黑体" panose="02010609060101010101" pitchFamily="49" charset="-122"/>
              </a:rPr>
              <a:t>地名洋化确实</a:t>
            </a:r>
            <a:r>
              <a:rPr lang="zh-CN" altLang="zh-CN" sz="3200" b="1" dirty="0">
                <a:solidFill>
                  <a:srgbClr val="C04EC3"/>
                </a:solidFill>
                <a:latin typeface="黑体" panose="02010609060101010101" pitchFamily="49" charset="-122"/>
                <a:ea typeface="黑体" panose="02010609060101010101" pitchFamily="49" charset="-122"/>
              </a:rPr>
              <a:t>冲击了民族文化传统，隔绝人们历史记忆，导致文化的断层化。</a:t>
            </a:r>
            <a:r>
              <a:rPr lang="en-US" altLang="zh-CN" sz="3200" b="1" dirty="0">
                <a:latin typeface="黑体" panose="02010609060101010101" pitchFamily="49" charset="-122"/>
                <a:ea typeface="黑体" panose="02010609060101010101" pitchFamily="49" charset="-122"/>
              </a:rPr>
              <a:t/>
            </a:r>
            <a:br>
              <a:rPr lang="en-US" altLang="zh-CN" sz="3200" b="1" dirty="0">
                <a:latin typeface="黑体" panose="02010609060101010101" pitchFamily="49" charset="-122"/>
                <a:ea typeface="黑体" panose="02010609060101010101" pitchFamily="49" charset="-122"/>
              </a:rPr>
            </a:br>
            <a:r>
              <a:rPr lang="zh-CN" altLang="zh-CN" sz="3200" b="1" dirty="0">
                <a:latin typeface="黑体" panose="02010609060101010101" pitchFamily="49" charset="-122"/>
                <a:ea typeface="黑体" panose="02010609060101010101" pitchFamily="49" charset="-122"/>
              </a:rPr>
              <a:t>　　有人说：</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老地名承载着古老文化，记载着古代的地理人文，是祖先留给我们的宝贵财富，是我们民族的根，绝不能被洋化。</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随着时移世易，历史留下的痕迹也在逐渐消逝。隐入草丛的青石板、瓦片上隐约的纹路、小巷中吟唱的歌谣，逐渐淡出我们的视野。在这里，小巷有了新的洋名字，青石板被水泥替换，瓦片被现代机械无情碾压化作尘土。街道、小巷披上了新装，但这光鲜的</a:t>
            </a:r>
            <a:r>
              <a:rPr lang="zh-CN" altLang="zh-CN" sz="3200" b="1" dirty="0">
                <a:solidFill>
                  <a:srgbClr val="C04EC3"/>
                </a:solidFill>
                <a:latin typeface="黑体" panose="02010609060101010101" pitchFamily="49" charset="-122"/>
                <a:ea typeface="黑体" panose="02010609060101010101" pitchFamily="49" charset="-122"/>
              </a:rPr>
              <a:t>背后总让人感到空虚</a:t>
            </a:r>
            <a:r>
              <a:rPr lang="zh-CN" altLang="zh-CN" sz="3200" b="1" dirty="0">
                <a:latin typeface="黑体" panose="02010609060101010101" pitchFamily="49" charset="-122"/>
                <a:ea typeface="黑体" panose="02010609060101010101" pitchFamily="49" charset="-122"/>
              </a:rPr>
              <a:t>，仿佛顶着明媚的阳光，却</a:t>
            </a:r>
            <a:r>
              <a:rPr lang="zh-CN" altLang="zh-CN" sz="3200" b="1" dirty="0">
                <a:solidFill>
                  <a:srgbClr val="C04EC3"/>
                </a:solidFill>
                <a:latin typeface="黑体" panose="02010609060101010101" pitchFamily="49" charset="-122"/>
                <a:ea typeface="黑体" panose="02010609060101010101" pitchFamily="49" charset="-122"/>
              </a:rPr>
              <a:t>丢弃了古老传统文化的影子，丧失了魂魄</a:t>
            </a:r>
            <a:r>
              <a:rPr lang="zh-CN" altLang="zh-CN" sz="3200" b="1" dirty="0">
                <a:latin typeface="黑体" panose="02010609060101010101" pitchFamily="49" charset="-122"/>
                <a:ea typeface="黑体" panose="02010609060101010101" pitchFamily="49" charset="-122"/>
              </a:rPr>
              <a:t>。</a:t>
            </a:r>
            <a:endParaRPr lang="zh-CN" altLang="en-US" sz="3200" b="1" dirty="0">
              <a:latin typeface="黑体" panose="02010609060101010101" pitchFamily="49" charset="-122"/>
              <a:ea typeface="黑体" panose="02010609060101010101" pitchFamily="49" charset="-122"/>
            </a:endParaRPr>
          </a:p>
        </p:txBody>
      </p:sp>
      <p:sp>
        <p:nvSpPr>
          <p:cNvPr id="4" name="矩形: 圆角 3">
            <a:extLst>
              <a:ext uri="{FF2B5EF4-FFF2-40B4-BE49-F238E27FC236}">
                <a16:creationId xmlns="" xmlns:a16="http://schemas.microsoft.com/office/drawing/2014/main" id="{6DA8FBD8-AEA7-494B-9329-C92CBD62F3A7}"/>
              </a:ext>
            </a:extLst>
          </p:cNvPr>
          <p:cNvSpPr/>
          <p:nvPr/>
        </p:nvSpPr>
        <p:spPr>
          <a:xfrm>
            <a:off x="10719760" y="1622292"/>
            <a:ext cx="1246172" cy="5666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t>引用</a:t>
            </a:r>
          </a:p>
        </p:txBody>
      </p:sp>
      <p:sp>
        <p:nvSpPr>
          <p:cNvPr id="5" name="矩形: 圆角 4">
            <a:extLst>
              <a:ext uri="{FF2B5EF4-FFF2-40B4-BE49-F238E27FC236}">
                <a16:creationId xmlns="" xmlns:a16="http://schemas.microsoft.com/office/drawing/2014/main" id="{E33917FE-3050-4E31-B72F-AFD6BCCADF4B}"/>
              </a:ext>
            </a:extLst>
          </p:cNvPr>
          <p:cNvSpPr/>
          <p:nvPr/>
        </p:nvSpPr>
        <p:spPr>
          <a:xfrm>
            <a:off x="10719760" y="2611457"/>
            <a:ext cx="1246172" cy="5666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t>变化</a:t>
            </a:r>
          </a:p>
        </p:txBody>
      </p:sp>
      <p:sp>
        <p:nvSpPr>
          <p:cNvPr id="6" name="矩形: 圆角 5">
            <a:extLst>
              <a:ext uri="{FF2B5EF4-FFF2-40B4-BE49-F238E27FC236}">
                <a16:creationId xmlns="" xmlns:a16="http://schemas.microsoft.com/office/drawing/2014/main" id="{57AF1219-1E14-4973-BB21-1961A3854728}"/>
              </a:ext>
            </a:extLst>
          </p:cNvPr>
          <p:cNvSpPr/>
          <p:nvPr/>
        </p:nvSpPr>
        <p:spPr>
          <a:xfrm>
            <a:off x="10719760" y="4681272"/>
            <a:ext cx="1246172" cy="5666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t>结果</a:t>
            </a:r>
          </a:p>
        </p:txBody>
      </p:sp>
    </p:spTree>
    <p:extLst>
      <p:ext uri="{BB962C8B-B14F-4D97-AF65-F5344CB8AC3E}">
        <p14:creationId xmlns="" xmlns:p14="http://schemas.microsoft.com/office/powerpoint/2010/main" val="57132196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AD373267-FFEF-4B9B-8EA7-8E40E7F42B22}"/>
              </a:ext>
            </a:extLst>
          </p:cNvPr>
          <p:cNvSpPr>
            <a:spLocks noGrp="1"/>
          </p:cNvSpPr>
          <p:nvPr>
            <p:ph idx="1"/>
          </p:nvPr>
        </p:nvSpPr>
        <p:spPr>
          <a:xfrm>
            <a:off x="502274" y="154548"/>
            <a:ext cx="10702346" cy="6445877"/>
          </a:xfrm>
        </p:spPr>
        <p:txBody>
          <a:bodyPr>
            <a:noAutofit/>
          </a:bodyPr>
          <a:lstStyle/>
          <a:p>
            <a:pPr marL="45720" indent="0">
              <a:buNone/>
            </a:pPr>
            <a:r>
              <a:rPr lang="en-US" altLang="zh-CN" sz="3200" b="1" dirty="0">
                <a:latin typeface="黑体" panose="02010609060101010101" pitchFamily="49" charset="-122"/>
                <a:ea typeface="黑体" panose="02010609060101010101" pitchFamily="49" charset="-122"/>
              </a:rPr>
              <a:t>    </a:t>
            </a:r>
            <a:r>
              <a:rPr lang="zh-CN" altLang="zh-CN" sz="3200" b="1" dirty="0">
                <a:solidFill>
                  <a:srgbClr val="C04EC3"/>
                </a:solidFill>
                <a:latin typeface="黑体" panose="02010609060101010101" pitchFamily="49" charset="-122"/>
                <a:ea typeface="黑体" panose="02010609060101010101" pitchFamily="49" charset="-122"/>
              </a:rPr>
              <a:t>地名洋化</a:t>
            </a:r>
            <a:r>
              <a:rPr lang="zh-CN" altLang="zh-CN" sz="3200" b="1" dirty="0">
                <a:latin typeface="黑体" panose="02010609060101010101" pitchFamily="49" charset="-122"/>
                <a:ea typeface="黑体" panose="02010609060101010101" pitchFamily="49" charset="-122"/>
              </a:rPr>
              <a:t>一定程度上反映了</a:t>
            </a:r>
            <a:r>
              <a:rPr lang="zh-CN" altLang="zh-CN" sz="3200" b="1" dirty="0">
                <a:solidFill>
                  <a:srgbClr val="C04EC3"/>
                </a:solidFill>
                <a:latin typeface="黑体" panose="02010609060101010101" pitchFamily="49" charset="-122"/>
                <a:ea typeface="黑体" panose="02010609060101010101" pitchFamily="49" charset="-122"/>
              </a:rPr>
              <a:t>中外文化的交流、碰撞</a:t>
            </a:r>
            <a:r>
              <a:rPr lang="zh-CN" altLang="zh-CN" sz="3200" b="1" dirty="0">
                <a:latin typeface="黑体" panose="02010609060101010101" pitchFamily="49" charset="-122"/>
                <a:ea typeface="黑体" panose="02010609060101010101" pitchFamily="49" charset="-122"/>
              </a:rPr>
              <a:t>，</a:t>
            </a:r>
            <a:r>
              <a:rPr lang="zh-CN" altLang="zh-CN" sz="3200" b="1" dirty="0">
                <a:solidFill>
                  <a:srgbClr val="C04EC3"/>
                </a:solidFill>
                <a:latin typeface="黑体" panose="02010609060101010101" pitchFamily="49" charset="-122"/>
                <a:ea typeface="黑体" panose="02010609060101010101" pitchFamily="49" charset="-122"/>
              </a:rPr>
              <a:t>应拿来为我所用，但不能唯洋是崇</a:t>
            </a:r>
            <a:r>
              <a:rPr lang="zh-CN" altLang="zh-CN" sz="3200" b="1" dirty="0">
                <a:latin typeface="黑体" panose="02010609060101010101" pitchFamily="49" charset="-122"/>
                <a:ea typeface="黑体" panose="02010609060101010101" pitchFamily="49" charset="-122"/>
              </a:rPr>
              <a:t>。</a:t>
            </a:r>
            <a:r>
              <a:rPr lang="en-US" altLang="zh-CN" sz="3200" b="1" dirty="0">
                <a:latin typeface="黑体" panose="02010609060101010101" pitchFamily="49" charset="-122"/>
                <a:ea typeface="黑体" panose="02010609060101010101" pitchFamily="49" charset="-122"/>
              </a:rPr>
              <a:t/>
            </a:r>
            <a:br>
              <a:rPr lang="en-US" altLang="zh-CN" sz="3200" b="1" dirty="0">
                <a:latin typeface="黑体" panose="02010609060101010101" pitchFamily="49" charset="-122"/>
                <a:ea typeface="黑体" panose="02010609060101010101" pitchFamily="49" charset="-122"/>
              </a:rPr>
            </a:br>
            <a:r>
              <a:rPr lang="zh-CN" altLang="zh-CN" sz="3200" b="1" dirty="0">
                <a:latin typeface="黑体" panose="02010609060101010101" pitchFamily="49" charset="-122"/>
                <a:ea typeface="黑体" panose="02010609060101010101" pitchFamily="49" charset="-122"/>
              </a:rPr>
              <a:t>　　现今，我国打开国门，与其他国家的交流非常频繁，也促进了</a:t>
            </a:r>
            <a:r>
              <a:rPr lang="zh-CN" altLang="zh-CN" sz="3200" b="1" dirty="0">
                <a:solidFill>
                  <a:srgbClr val="C04EC3"/>
                </a:solidFill>
                <a:latin typeface="黑体" panose="02010609060101010101" pitchFamily="49" charset="-122"/>
                <a:ea typeface="黑体" panose="02010609060101010101" pitchFamily="49" charset="-122"/>
              </a:rPr>
              <a:t>文化的交流</a:t>
            </a:r>
            <a:r>
              <a:rPr lang="zh-CN" altLang="zh-CN" sz="3200" b="1" dirty="0">
                <a:latin typeface="黑体" panose="02010609060101010101" pitchFamily="49" charset="-122"/>
                <a:ea typeface="黑体" panose="02010609060101010101" pitchFamily="49" charset="-122"/>
              </a:rPr>
              <a:t>。各地都形成了许多</a:t>
            </a:r>
            <a:r>
              <a:rPr lang="zh-CN" altLang="zh-CN" sz="3200" b="1" dirty="0">
                <a:solidFill>
                  <a:srgbClr val="C04EC3"/>
                </a:solidFill>
                <a:latin typeface="黑体" panose="02010609060101010101" pitchFamily="49" charset="-122"/>
                <a:ea typeface="黑体" panose="02010609060101010101" pitchFamily="49" charset="-122"/>
              </a:rPr>
              <a:t>外国人的聚居地</a:t>
            </a:r>
            <a:r>
              <a:rPr lang="zh-CN" altLang="zh-CN" sz="3200" b="1" dirty="0">
                <a:latin typeface="黑体" panose="02010609060101010101" pitchFamily="49" charset="-122"/>
                <a:ea typeface="黑体" panose="02010609060101010101" pitchFamily="49" charset="-122"/>
              </a:rPr>
              <a:t>。像在北京的望京，许多韩国人都居住在那里，为了使他们能够生活得更方便些，那里的街道、店铺都取的是韩国</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洋名</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。这不是崇洋媚外，而是中外相融，丰富中华文化。相对于这些无关紧要的地名洋化，但涉及到历史文化重要的地名是不能洋化</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比如不能把</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望京</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改为</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首尔</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再如新兴建筑取洋名，为的是吸引人们的注意力，又或是满足人们心理上的</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洋名新奇观</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。但故宫门前的天安门广场是永远不能改名的</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因为它承载着历史的痕迹，是一个民族精神的象征。</a:t>
            </a:r>
            <a:endParaRPr lang="zh-CN" altLang="en-US" sz="3200" b="1" dirty="0">
              <a:latin typeface="黑体" panose="02010609060101010101" pitchFamily="49" charset="-122"/>
              <a:ea typeface="黑体" panose="02010609060101010101" pitchFamily="49" charset="-122"/>
            </a:endParaRPr>
          </a:p>
        </p:txBody>
      </p:sp>
      <p:sp>
        <p:nvSpPr>
          <p:cNvPr id="4" name="矩形: 圆角 3">
            <a:extLst>
              <a:ext uri="{FF2B5EF4-FFF2-40B4-BE49-F238E27FC236}">
                <a16:creationId xmlns="" xmlns:a16="http://schemas.microsoft.com/office/drawing/2014/main" id="{D70E1BEE-E2CB-443C-9E51-9093FCA53634}"/>
              </a:ext>
            </a:extLst>
          </p:cNvPr>
          <p:cNvSpPr/>
          <p:nvPr/>
        </p:nvSpPr>
        <p:spPr>
          <a:xfrm>
            <a:off x="10777270" y="257579"/>
            <a:ext cx="1246172" cy="5666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t>观点</a:t>
            </a:r>
          </a:p>
        </p:txBody>
      </p:sp>
      <p:sp>
        <p:nvSpPr>
          <p:cNvPr id="5" name="矩形: 圆角 4">
            <a:extLst>
              <a:ext uri="{FF2B5EF4-FFF2-40B4-BE49-F238E27FC236}">
                <a16:creationId xmlns="" xmlns:a16="http://schemas.microsoft.com/office/drawing/2014/main" id="{532623BC-31E4-4284-B48E-DB3747D4FA46}"/>
              </a:ext>
            </a:extLst>
          </p:cNvPr>
          <p:cNvSpPr/>
          <p:nvPr/>
        </p:nvSpPr>
        <p:spPr>
          <a:xfrm>
            <a:off x="10777270" y="1144442"/>
            <a:ext cx="1246172" cy="5666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t>现状</a:t>
            </a:r>
          </a:p>
        </p:txBody>
      </p:sp>
      <p:sp>
        <p:nvSpPr>
          <p:cNvPr id="6" name="矩形: 圆角 5">
            <a:extLst>
              <a:ext uri="{FF2B5EF4-FFF2-40B4-BE49-F238E27FC236}">
                <a16:creationId xmlns="" xmlns:a16="http://schemas.microsoft.com/office/drawing/2014/main" id="{BE55080E-E3BA-489A-9498-30FAE3B86E1F}"/>
              </a:ext>
            </a:extLst>
          </p:cNvPr>
          <p:cNvSpPr/>
          <p:nvPr/>
        </p:nvSpPr>
        <p:spPr>
          <a:xfrm>
            <a:off x="10852032" y="2616683"/>
            <a:ext cx="1246172" cy="5666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t>举例</a:t>
            </a:r>
          </a:p>
        </p:txBody>
      </p:sp>
      <p:sp>
        <p:nvSpPr>
          <p:cNvPr id="7" name="矩形: 圆角 6">
            <a:extLst>
              <a:ext uri="{FF2B5EF4-FFF2-40B4-BE49-F238E27FC236}">
                <a16:creationId xmlns="" xmlns:a16="http://schemas.microsoft.com/office/drawing/2014/main" id="{7F1A5FD6-5CF4-4957-81E2-96597685846B}"/>
              </a:ext>
            </a:extLst>
          </p:cNvPr>
          <p:cNvSpPr/>
          <p:nvPr/>
        </p:nvSpPr>
        <p:spPr>
          <a:xfrm>
            <a:off x="11317858" y="3429001"/>
            <a:ext cx="795657" cy="300055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t>两种情况</a:t>
            </a:r>
          </a:p>
        </p:txBody>
      </p:sp>
    </p:spTree>
    <p:extLst>
      <p:ext uri="{BB962C8B-B14F-4D97-AF65-F5344CB8AC3E}">
        <p14:creationId xmlns="" xmlns:p14="http://schemas.microsoft.com/office/powerpoint/2010/main" val="19516428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EDB8C45A-1E53-43B2-8A78-CE5548F93594}"/>
              </a:ext>
            </a:extLst>
          </p:cNvPr>
          <p:cNvSpPr>
            <a:spLocks noGrp="1"/>
          </p:cNvSpPr>
          <p:nvPr>
            <p:ph idx="1"/>
          </p:nvPr>
        </p:nvSpPr>
        <p:spPr>
          <a:xfrm>
            <a:off x="450762" y="489397"/>
            <a:ext cx="10343760" cy="6078828"/>
          </a:xfrm>
        </p:spPr>
        <p:txBody>
          <a:bodyPr>
            <a:noAutofit/>
          </a:bodyPr>
          <a:lstStyle/>
          <a:p>
            <a:pPr marL="45720" indent="0">
              <a:buNone/>
            </a:pPr>
            <a:r>
              <a:rPr lang="en-US" altLang="zh-CN" sz="3200" b="1" dirty="0">
                <a:latin typeface="黑体" panose="02010609060101010101" pitchFamily="49" charset="-122"/>
                <a:ea typeface="黑体" panose="02010609060101010101" pitchFamily="49" charset="-122"/>
              </a:rPr>
              <a:t>    </a:t>
            </a:r>
            <a:r>
              <a:rPr lang="zh-CN" altLang="zh-CN" sz="3200" b="1" dirty="0">
                <a:latin typeface="黑体" panose="02010609060101010101" pitchFamily="49" charset="-122"/>
                <a:ea typeface="黑体" panose="02010609060101010101" pitchFamily="49" charset="-122"/>
              </a:rPr>
              <a:t>对</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地名洋化</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要有</a:t>
            </a:r>
            <a:r>
              <a:rPr lang="zh-CN" altLang="zh-CN" sz="3200" b="1" dirty="0">
                <a:solidFill>
                  <a:srgbClr val="C04EC3"/>
                </a:solidFill>
                <a:latin typeface="黑体" panose="02010609060101010101" pitchFamily="49" charset="-122"/>
                <a:ea typeface="黑体" panose="02010609060101010101" pitchFamily="49" charset="-122"/>
              </a:rPr>
              <a:t>清醒</a:t>
            </a:r>
            <a:r>
              <a:rPr lang="zh-CN" altLang="zh-CN" sz="3200" b="1" dirty="0">
                <a:latin typeface="黑体" panose="02010609060101010101" pitchFamily="49" charset="-122"/>
                <a:ea typeface="黑体" panose="02010609060101010101" pitchFamily="49" charset="-122"/>
              </a:rPr>
              <a:t>的认识，要</a:t>
            </a:r>
            <a:r>
              <a:rPr lang="zh-CN" altLang="zh-CN" sz="3200" b="1" dirty="0">
                <a:solidFill>
                  <a:srgbClr val="C04EC3"/>
                </a:solidFill>
                <a:latin typeface="黑体" panose="02010609060101010101" pitchFamily="49" charset="-122"/>
                <a:ea typeface="黑体" panose="02010609060101010101" pitchFamily="49" charset="-122"/>
              </a:rPr>
              <a:t>批判性的吸收</a:t>
            </a:r>
            <a:r>
              <a:rPr lang="zh-CN" altLang="zh-CN" sz="3200" b="1" dirty="0">
                <a:latin typeface="黑体" panose="02010609060101010101" pitchFamily="49" charset="-122"/>
                <a:ea typeface="黑体" panose="02010609060101010101" pitchFamily="49" charset="-122"/>
              </a:rPr>
              <a:t>，</a:t>
            </a:r>
            <a:r>
              <a:rPr lang="zh-CN" altLang="zh-CN" sz="3200" b="1" dirty="0">
                <a:solidFill>
                  <a:srgbClr val="C04EC3"/>
                </a:solidFill>
                <a:latin typeface="黑体" panose="02010609060101010101" pitchFamily="49" charset="-122"/>
                <a:ea typeface="黑体" panose="02010609060101010101" pitchFamily="49" charset="-122"/>
              </a:rPr>
              <a:t>切不可迷失了自己</a:t>
            </a:r>
            <a:r>
              <a:rPr lang="zh-CN" altLang="zh-CN" sz="3200" b="1" dirty="0">
                <a:latin typeface="黑体" panose="02010609060101010101" pitchFamily="49" charset="-122"/>
                <a:ea typeface="黑体" panose="02010609060101010101" pitchFamily="49" charset="-122"/>
              </a:rPr>
              <a:t>。</a:t>
            </a:r>
            <a:r>
              <a:rPr lang="en-US" altLang="zh-CN" sz="3200" b="1" dirty="0">
                <a:latin typeface="黑体" panose="02010609060101010101" pitchFamily="49" charset="-122"/>
                <a:ea typeface="黑体" panose="02010609060101010101" pitchFamily="49" charset="-122"/>
              </a:rPr>
              <a:t/>
            </a:r>
            <a:br>
              <a:rPr lang="en-US" altLang="zh-CN" sz="3200" b="1" dirty="0">
                <a:latin typeface="黑体" panose="02010609060101010101" pitchFamily="49" charset="-122"/>
                <a:ea typeface="黑体" panose="02010609060101010101" pitchFamily="49" charset="-122"/>
              </a:rPr>
            </a:br>
            <a:r>
              <a:rPr lang="zh-CN" altLang="zh-CN" sz="3200" b="1" dirty="0">
                <a:latin typeface="黑体" panose="02010609060101010101" pitchFamily="49" charset="-122"/>
                <a:ea typeface="黑体" panose="02010609060101010101" pitchFamily="49" charset="-122"/>
              </a:rPr>
              <a:t>　　人们偏爱</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洋名</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的现象</a:t>
            </a:r>
            <a:r>
              <a:rPr lang="zh-CN" altLang="zh-CN" sz="3200" b="1" dirty="0">
                <a:solidFill>
                  <a:srgbClr val="C04EC3"/>
                </a:solidFill>
                <a:latin typeface="黑体" panose="02010609060101010101" pitchFamily="49" charset="-122"/>
                <a:ea typeface="黑体" panose="02010609060101010101" pitchFamily="49" charset="-122"/>
              </a:rPr>
              <a:t>泛滥</a:t>
            </a:r>
            <a:r>
              <a:rPr lang="zh-CN" altLang="zh-CN" sz="3200" b="1" dirty="0">
                <a:latin typeface="黑体" panose="02010609060101010101" pitchFamily="49" charset="-122"/>
                <a:ea typeface="黑体" panose="02010609060101010101" pitchFamily="49" charset="-122"/>
              </a:rPr>
              <a:t>值得人们深思，央视《焦点访谈》、《人民日报》等多家媒体对此给予了</a:t>
            </a:r>
            <a:r>
              <a:rPr lang="zh-CN" altLang="zh-CN" sz="3200" b="1" dirty="0">
                <a:solidFill>
                  <a:srgbClr val="C04EC3"/>
                </a:solidFill>
                <a:latin typeface="黑体" panose="02010609060101010101" pitchFamily="49" charset="-122"/>
                <a:ea typeface="黑体" panose="02010609060101010101" pitchFamily="49" charset="-122"/>
              </a:rPr>
              <a:t>批评</a:t>
            </a:r>
            <a:r>
              <a:rPr lang="zh-CN" altLang="zh-CN" sz="3200" b="1" dirty="0">
                <a:latin typeface="黑体" panose="02010609060101010101" pitchFamily="49" charset="-122"/>
                <a:ea typeface="黑体" panose="02010609060101010101" pitchFamily="49" charset="-122"/>
              </a:rPr>
              <a:t>。洋化地名可以，但我们一定要</a:t>
            </a:r>
            <a:r>
              <a:rPr lang="zh-CN" altLang="zh-CN" sz="3200" b="1" dirty="0">
                <a:solidFill>
                  <a:srgbClr val="C04EC3"/>
                </a:solidFill>
                <a:latin typeface="黑体" panose="02010609060101010101" pitchFamily="49" charset="-122"/>
                <a:ea typeface="黑体" panose="02010609060101010101" pitchFamily="49" charset="-122"/>
              </a:rPr>
              <a:t>提防文化侵略</a:t>
            </a:r>
            <a:r>
              <a:rPr lang="zh-CN" altLang="zh-CN" sz="3200" b="1" dirty="0">
                <a:latin typeface="黑体" panose="02010609060101010101" pitchFamily="49" charset="-122"/>
                <a:ea typeface="黑体" panose="02010609060101010101" pitchFamily="49" charset="-122"/>
              </a:rPr>
              <a:t>。简而言之，我们</a:t>
            </a:r>
            <a:r>
              <a:rPr lang="zh-CN" altLang="zh-CN" sz="3200" b="1" dirty="0">
                <a:solidFill>
                  <a:srgbClr val="C04EC3"/>
                </a:solidFill>
                <a:latin typeface="黑体" panose="02010609060101010101" pitchFamily="49" charset="-122"/>
                <a:ea typeface="黑体" panose="02010609060101010101" pitchFamily="49" charset="-122"/>
              </a:rPr>
              <a:t>可以</a:t>
            </a:r>
            <a:r>
              <a:rPr lang="zh-CN" altLang="zh-CN" sz="3200" b="1" dirty="0">
                <a:latin typeface="黑体" panose="02010609060101010101" pitchFamily="49" charset="-122"/>
                <a:ea typeface="黑体" panose="02010609060101010101" pitchFamily="49" charset="-122"/>
              </a:rPr>
              <a:t>住在叫</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罗托鲁拉小镇</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或</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亚特兰蒂斯</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这样的小区，</a:t>
            </a:r>
            <a:r>
              <a:rPr lang="zh-CN" altLang="zh-CN" sz="3200" b="1" dirty="0">
                <a:solidFill>
                  <a:srgbClr val="C04EC3"/>
                </a:solidFill>
                <a:latin typeface="黑体" panose="02010609060101010101" pitchFamily="49" charset="-122"/>
                <a:ea typeface="黑体" panose="02010609060101010101" pitchFamily="49" charset="-122"/>
              </a:rPr>
              <a:t>但</a:t>
            </a:r>
            <a:r>
              <a:rPr lang="zh-CN" altLang="zh-CN" sz="3200" b="1" dirty="0">
                <a:latin typeface="黑体" panose="02010609060101010101" pitchFamily="49" charset="-122"/>
                <a:ea typeface="黑体" panose="02010609060101010101" pitchFamily="49" charset="-122"/>
              </a:rPr>
              <a:t>我们依旧是中国人，我们的</a:t>
            </a:r>
            <a:r>
              <a:rPr lang="zh-CN" altLang="zh-CN" sz="3200" b="1" dirty="0">
                <a:solidFill>
                  <a:srgbClr val="FF0000"/>
                </a:solidFill>
                <a:latin typeface="黑体" panose="02010609060101010101" pitchFamily="49" charset="-122"/>
                <a:ea typeface="黑体" panose="02010609060101010101" pitchFamily="49" charset="-122"/>
              </a:rPr>
              <a:t>心中时刻铭记着中国传统文化的</a:t>
            </a:r>
            <a:r>
              <a:rPr lang="en-US" altLang="zh-CN" sz="3200" b="1" dirty="0">
                <a:solidFill>
                  <a:srgbClr val="FF0000"/>
                </a:solidFill>
                <a:latin typeface="黑体" panose="02010609060101010101" pitchFamily="49" charset="-122"/>
                <a:ea typeface="黑体" panose="02010609060101010101" pitchFamily="49" charset="-122"/>
              </a:rPr>
              <a:t>“</a:t>
            </a:r>
            <a:r>
              <a:rPr lang="zh-CN" altLang="zh-CN" sz="3200" b="1" dirty="0">
                <a:solidFill>
                  <a:srgbClr val="FF0000"/>
                </a:solidFill>
                <a:latin typeface="黑体" panose="02010609060101010101" pitchFamily="49" charset="-122"/>
                <a:ea typeface="黑体" panose="02010609060101010101" pitchFamily="49" charset="-122"/>
              </a:rPr>
              <a:t>根</a:t>
            </a:r>
            <a:r>
              <a:rPr lang="en-US" altLang="zh-CN" sz="3200" b="1" dirty="0">
                <a:solidFill>
                  <a:srgbClr val="FF0000"/>
                </a:solidFill>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。若是</a:t>
            </a:r>
            <a:r>
              <a:rPr lang="zh-CN" altLang="zh-CN" sz="3200" b="1" dirty="0">
                <a:solidFill>
                  <a:srgbClr val="C04EC3"/>
                </a:solidFill>
                <a:latin typeface="黑体" panose="02010609060101010101" pitchFamily="49" charset="-122"/>
                <a:ea typeface="黑体" panose="02010609060101010101" pitchFamily="49" charset="-122"/>
              </a:rPr>
              <a:t>过度</a:t>
            </a:r>
            <a:r>
              <a:rPr lang="zh-CN" altLang="zh-CN" sz="3200" b="1" dirty="0">
                <a:latin typeface="黑体" panose="02010609060101010101" pitchFamily="49" charset="-122"/>
                <a:ea typeface="黑体" panose="02010609060101010101" pitchFamily="49" charset="-122"/>
              </a:rPr>
              <a:t>制造出地名洋化的风潮，将会</a:t>
            </a:r>
            <a:r>
              <a:rPr lang="zh-CN" altLang="zh-CN" sz="3200" b="1" dirty="0">
                <a:solidFill>
                  <a:srgbClr val="C04EC3"/>
                </a:solidFill>
                <a:latin typeface="黑体" panose="02010609060101010101" pitchFamily="49" charset="-122"/>
                <a:ea typeface="黑体" panose="02010609060101010101" pitchFamily="49" charset="-122"/>
              </a:rPr>
              <a:t>混淆中外不同民族的文化特色，扭曲人们的价值取向，造成民族传统文化被侵略、被弱化局面。与世界接轨，与时俱进，可以开阔视野，但不能迷失了本性。</a:t>
            </a:r>
            <a:endParaRPr lang="zh-CN" altLang="en-US" sz="3200" b="1" dirty="0">
              <a:solidFill>
                <a:srgbClr val="C04EC3"/>
              </a:solidFill>
              <a:latin typeface="黑体" panose="02010609060101010101" pitchFamily="49" charset="-122"/>
              <a:ea typeface="黑体" panose="02010609060101010101" pitchFamily="49" charset="-122"/>
            </a:endParaRPr>
          </a:p>
        </p:txBody>
      </p:sp>
      <p:sp>
        <p:nvSpPr>
          <p:cNvPr id="4" name="矩形: 圆角 3">
            <a:extLst>
              <a:ext uri="{FF2B5EF4-FFF2-40B4-BE49-F238E27FC236}">
                <a16:creationId xmlns="" xmlns:a16="http://schemas.microsoft.com/office/drawing/2014/main" id="{B4C0F9BA-6D1B-4F86-8751-2299FE7FD2C0}"/>
              </a:ext>
            </a:extLst>
          </p:cNvPr>
          <p:cNvSpPr/>
          <p:nvPr/>
        </p:nvSpPr>
        <p:spPr>
          <a:xfrm>
            <a:off x="10644998" y="867179"/>
            <a:ext cx="1246172" cy="5666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t>观点</a:t>
            </a:r>
          </a:p>
        </p:txBody>
      </p:sp>
      <p:sp>
        <p:nvSpPr>
          <p:cNvPr id="5" name="矩形: 圆角 4">
            <a:extLst>
              <a:ext uri="{FF2B5EF4-FFF2-40B4-BE49-F238E27FC236}">
                <a16:creationId xmlns="" xmlns:a16="http://schemas.microsoft.com/office/drawing/2014/main" id="{C5547188-20D4-4A39-9080-EBD56B4F4EF1}"/>
              </a:ext>
            </a:extLst>
          </p:cNvPr>
          <p:cNvSpPr/>
          <p:nvPr/>
        </p:nvSpPr>
        <p:spPr>
          <a:xfrm>
            <a:off x="10644998" y="1754042"/>
            <a:ext cx="1246172" cy="5666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t>议论</a:t>
            </a:r>
          </a:p>
        </p:txBody>
      </p:sp>
      <p:sp>
        <p:nvSpPr>
          <p:cNvPr id="6" name="矩形: 圆角 5">
            <a:extLst>
              <a:ext uri="{FF2B5EF4-FFF2-40B4-BE49-F238E27FC236}">
                <a16:creationId xmlns="" xmlns:a16="http://schemas.microsoft.com/office/drawing/2014/main" id="{458C4521-A2B3-4B4D-99F1-F798A094FB85}"/>
              </a:ext>
            </a:extLst>
          </p:cNvPr>
          <p:cNvSpPr/>
          <p:nvPr/>
        </p:nvSpPr>
        <p:spPr>
          <a:xfrm>
            <a:off x="10581736" y="4836547"/>
            <a:ext cx="1246172" cy="5666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t>假设</a:t>
            </a:r>
          </a:p>
        </p:txBody>
      </p:sp>
    </p:spTree>
    <p:extLst>
      <p:ext uri="{BB962C8B-B14F-4D97-AF65-F5344CB8AC3E}">
        <p14:creationId xmlns="" xmlns:p14="http://schemas.microsoft.com/office/powerpoint/2010/main" val="261045462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C48BC839-696A-4F1B-8B5A-404F6839DE60}"/>
              </a:ext>
            </a:extLst>
          </p:cNvPr>
          <p:cNvSpPr>
            <a:spLocks noGrp="1"/>
          </p:cNvSpPr>
          <p:nvPr>
            <p:ph idx="1"/>
          </p:nvPr>
        </p:nvSpPr>
        <p:spPr>
          <a:xfrm>
            <a:off x="1528572" y="553792"/>
            <a:ext cx="6741285" cy="5271914"/>
          </a:xfrm>
        </p:spPr>
        <p:txBody>
          <a:bodyPr>
            <a:normAutofit/>
          </a:bodyPr>
          <a:lstStyle/>
          <a:p>
            <a:pPr marL="45720" indent="0">
              <a:buNone/>
            </a:pPr>
            <a:r>
              <a:rPr lang="en-US" altLang="zh-CN" sz="4000" b="1" dirty="0">
                <a:latin typeface="黑体" panose="02010609060101010101" pitchFamily="49" charset="-122"/>
                <a:ea typeface="黑体" panose="02010609060101010101" pitchFamily="49" charset="-122"/>
              </a:rPr>
              <a:t>    </a:t>
            </a:r>
            <a:r>
              <a:rPr lang="zh-CN" altLang="zh-CN" sz="4000" b="1" dirty="0">
                <a:latin typeface="黑体" panose="02010609060101010101" pitchFamily="49" charset="-122"/>
                <a:ea typeface="黑体" panose="02010609060101010101" pitchFamily="49" charset="-122"/>
              </a:rPr>
              <a:t>地名洋化，就像是在我们民族文化大树上挂起一盏盏华丽的彩灯，可以进一步</a:t>
            </a:r>
            <a:r>
              <a:rPr lang="zh-CN" altLang="zh-CN" sz="4000" b="1" dirty="0">
                <a:solidFill>
                  <a:srgbClr val="FF0000"/>
                </a:solidFill>
                <a:latin typeface="黑体" panose="02010609060101010101" pitchFamily="49" charset="-122"/>
                <a:ea typeface="黑体" panose="02010609060101010101" pitchFamily="49" charset="-122"/>
              </a:rPr>
              <a:t>增加我国传统文化的魅力</a:t>
            </a:r>
            <a:r>
              <a:rPr lang="zh-CN" altLang="zh-CN" sz="4000" b="1" dirty="0">
                <a:latin typeface="黑体" panose="02010609060101010101" pitchFamily="49" charset="-122"/>
                <a:ea typeface="黑体" panose="02010609060101010101" pitchFamily="49" charset="-122"/>
              </a:rPr>
              <a:t>。但我们一定要</a:t>
            </a:r>
            <a:r>
              <a:rPr lang="zh-CN" altLang="zh-CN" sz="4000" b="1" dirty="0">
                <a:solidFill>
                  <a:srgbClr val="FF0000"/>
                </a:solidFill>
                <a:latin typeface="黑体" panose="02010609060101010101" pitchFamily="49" charset="-122"/>
                <a:ea typeface="黑体" panose="02010609060101010101" pitchFamily="49" charset="-122"/>
              </a:rPr>
              <a:t>扎牢传统文化坚固的根基</a:t>
            </a:r>
            <a:r>
              <a:rPr lang="zh-CN" altLang="zh-CN" sz="4000" b="1" dirty="0">
                <a:latin typeface="黑体" panose="02010609060101010101" pitchFamily="49" charset="-122"/>
                <a:ea typeface="黑体" panose="02010609060101010101" pitchFamily="49" charset="-122"/>
              </a:rPr>
              <a:t>，方能屹立于世界民族之林。</a:t>
            </a:r>
            <a:endParaRPr lang="zh-CN" altLang="en-US" sz="4000" b="1" dirty="0">
              <a:latin typeface="黑体" panose="02010609060101010101" pitchFamily="49" charset="-122"/>
              <a:ea typeface="黑体" panose="02010609060101010101" pitchFamily="49" charset="-122"/>
            </a:endParaRPr>
          </a:p>
        </p:txBody>
      </p:sp>
      <p:sp>
        <p:nvSpPr>
          <p:cNvPr id="4" name="矩形: 圆角 3">
            <a:extLst>
              <a:ext uri="{FF2B5EF4-FFF2-40B4-BE49-F238E27FC236}">
                <a16:creationId xmlns="" xmlns:a16="http://schemas.microsoft.com/office/drawing/2014/main" id="{AAB96324-9DF5-4F82-872D-C73DC2FA1032}"/>
              </a:ext>
            </a:extLst>
          </p:cNvPr>
          <p:cNvSpPr/>
          <p:nvPr/>
        </p:nvSpPr>
        <p:spPr>
          <a:xfrm>
            <a:off x="8419382" y="1672310"/>
            <a:ext cx="2996242" cy="823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t>照应：利弊</a:t>
            </a:r>
          </a:p>
        </p:txBody>
      </p:sp>
      <p:sp>
        <p:nvSpPr>
          <p:cNvPr id="5" name="矩形: 圆角 4">
            <a:extLst>
              <a:ext uri="{FF2B5EF4-FFF2-40B4-BE49-F238E27FC236}">
                <a16:creationId xmlns="" xmlns:a16="http://schemas.microsoft.com/office/drawing/2014/main" id="{B21D0055-478F-42A8-AA1D-A7FC41485CC3}"/>
              </a:ext>
            </a:extLst>
          </p:cNvPr>
          <p:cNvSpPr/>
          <p:nvPr/>
        </p:nvSpPr>
        <p:spPr>
          <a:xfrm>
            <a:off x="8419381" y="3017201"/>
            <a:ext cx="2846718" cy="17100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t>升华：文化、世界</a:t>
            </a:r>
          </a:p>
        </p:txBody>
      </p:sp>
    </p:spTree>
    <p:extLst>
      <p:ext uri="{BB962C8B-B14F-4D97-AF65-F5344CB8AC3E}">
        <p14:creationId xmlns="" xmlns:p14="http://schemas.microsoft.com/office/powerpoint/2010/main" val="128624233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C52E0BB-8285-4DF5-BD75-8193F96C9EF2}"/>
              </a:ext>
            </a:extLst>
          </p:cNvPr>
          <p:cNvSpPr>
            <a:spLocks noGrp="1"/>
          </p:cNvSpPr>
          <p:nvPr>
            <p:ph type="title"/>
          </p:nvPr>
        </p:nvSpPr>
        <p:spPr/>
        <p:txBody>
          <a:bodyPr>
            <a:normAutofit/>
          </a:bodyPr>
          <a:lstStyle/>
          <a:p>
            <a:r>
              <a:rPr lang="zh-CN" altLang="en-US" sz="4000" b="1" dirty="0">
                <a:latin typeface="黑体" panose="02010609060101010101" pitchFamily="49" charset="-122"/>
                <a:ea typeface="黑体" panose="02010609060101010101" pitchFamily="49" charset="-122"/>
              </a:rPr>
              <a:t>例文</a:t>
            </a:r>
            <a:r>
              <a:rPr lang="en-US" altLang="zh-CN" sz="4000" b="1" dirty="0">
                <a:latin typeface="黑体" panose="02010609060101010101" pitchFamily="49" charset="-122"/>
                <a:ea typeface="黑体" panose="02010609060101010101" pitchFamily="49" charset="-122"/>
              </a:rPr>
              <a:t>2</a:t>
            </a:r>
            <a:r>
              <a:rPr lang="zh-CN" altLang="en-US" sz="4000" b="1" dirty="0">
                <a:latin typeface="黑体" panose="02010609060101010101" pitchFamily="49" charset="-122"/>
                <a:ea typeface="黑体" panose="02010609060101010101" pitchFamily="49" charset="-122"/>
              </a:rPr>
              <a:t>：</a:t>
            </a:r>
            <a:r>
              <a:rPr lang="zh-CN" altLang="zh-CN" sz="4000" b="1" dirty="0">
                <a:latin typeface="黑体" panose="02010609060101010101" pitchFamily="49" charset="-122"/>
                <a:ea typeface="黑体" panose="02010609060101010101" pitchFamily="49" charset="-122"/>
              </a:rPr>
              <a:t>踏着</a:t>
            </a:r>
            <a:r>
              <a:rPr lang="zh-CN" altLang="zh-CN" sz="4000" b="1" dirty="0">
                <a:solidFill>
                  <a:srgbClr val="FF0000"/>
                </a:solidFill>
                <a:latin typeface="黑体" panose="02010609060101010101" pitchFamily="49" charset="-122"/>
                <a:ea typeface="黑体" panose="02010609060101010101" pitchFamily="49" charset="-122"/>
              </a:rPr>
              <a:t>民族自信</a:t>
            </a:r>
            <a:r>
              <a:rPr lang="zh-CN" altLang="zh-CN" sz="4000" b="1" dirty="0">
                <a:latin typeface="黑体" panose="02010609060101010101" pitchFamily="49" charset="-122"/>
                <a:ea typeface="黑体" panose="02010609060101010101" pitchFamily="49" charset="-122"/>
              </a:rPr>
              <a:t>，昂首向前</a:t>
            </a:r>
            <a:endParaRPr lang="zh-CN" altLang="en-US" sz="4000" b="1" dirty="0">
              <a:latin typeface="黑体" panose="02010609060101010101" pitchFamily="49" charset="-122"/>
              <a:ea typeface="黑体" panose="02010609060101010101" pitchFamily="49" charset="-122"/>
            </a:endParaRPr>
          </a:p>
        </p:txBody>
      </p:sp>
      <p:sp>
        <p:nvSpPr>
          <p:cNvPr id="3" name="内容占位符 2">
            <a:extLst>
              <a:ext uri="{FF2B5EF4-FFF2-40B4-BE49-F238E27FC236}">
                <a16:creationId xmlns="" xmlns:a16="http://schemas.microsoft.com/office/drawing/2014/main" id="{206F2984-9E0C-4590-A83C-B4AE467ED9C0}"/>
              </a:ext>
            </a:extLst>
          </p:cNvPr>
          <p:cNvSpPr>
            <a:spLocks noGrp="1"/>
          </p:cNvSpPr>
          <p:nvPr>
            <p:ph idx="1"/>
          </p:nvPr>
        </p:nvSpPr>
        <p:spPr>
          <a:xfrm>
            <a:off x="867214" y="1526159"/>
            <a:ext cx="9134857" cy="4152901"/>
          </a:xfrm>
        </p:spPr>
        <p:txBody>
          <a:bodyPr>
            <a:normAutofit/>
          </a:bodyPr>
          <a:lstStyle/>
          <a:p>
            <a:r>
              <a:rPr lang="zh-CN" altLang="zh-CN" sz="3600" b="1" dirty="0">
                <a:latin typeface="黑体" panose="02010609060101010101" pitchFamily="49" charset="-122"/>
                <a:ea typeface="黑体" panose="02010609060101010101" pitchFamily="49" charset="-122"/>
              </a:rPr>
              <a:t>随着经济的发展，时代的进步，中国加快了融入世界，与时俱进的步伐，一些城市的街道已不满足于古老的地名，而加入了浪漫的</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洋文化</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。不仅新修大街，就是普通的古街道、幽深小巷也改为焕然一新的</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洋地名</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，这背后反映的是</a:t>
            </a:r>
            <a:r>
              <a:rPr lang="zh-CN" altLang="zh-CN" sz="3600" b="1" dirty="0">
                <a:solidFill>
                  <a:srgbClr val="FF0000"/>
                </a:solidFill>
                <a:latin typeface="黑体" panose="02010609060101010101" pitchFamily="49" charset="-122"/>
                <a:ea typeface="黑体" panose="02010609060101010101" pitchFamily="49" charset="-122"/>
              </a:rPr>
              <a:t>地方对经济的追求</a:t>
            </a:r>
            <a:r>
              <a:rPr lang="zh-CN" altLang="zh-CN" sz="3600" b="1" dirty="0">
                <a:latin typeface="黑体" panose="02010609060101010101" pitchFamily="49" charset="-122"/>
                <a:ea typeface="黑体" panose="02010609060101010101" pitchFamily="49" charset="-122"/>
              </a:rPr>
              <a:t>，亦是</a:t>
            </a:r>
            <a:r>
              <a:rPr lang="zh-CN" altLang="zh-CN" sz="3600" b="1" dirty="0">
                <a:solidFill>
                  <a:srgbClr val="FF0000"/>
                </a:solidFill>
                <a:latin typeface="黑体" panose="02010609060101010101" pitchFamily="49" charset="-122"/>
                <a:ea typeface="黑体" panose="02010609060101010101" pitchFamily="49" charset="-122"/>
              </a:rPr>
              <a:t>百姓对民族文化的否定</a:t>
            </a:r>
            <a:r>
              <a:rPr lang="zh-CN" altLang="zh-CN" sz="3600" b="1" dirty="0">
                <a:latin typeface="黑体" panose="02010609060101010101" pitchFamily="49" charset="-122"/>
                <a:ea typeface="黑体" panose="02010609060101010101" pitchFamily="49" charset="-122"/>
              </a:rPr>
              <a:t>。</a:t>
            </a:r>
            <a:endParaRPr lang="zh-CN" altLang="en-US" sz="3600" b="1" dirty="0">
              <a:latin typeface="黑体" panose="02010609060101010101" pitchFamily="49" charset="-122"/>
              <a:ea typeface="黑体" panose="02010609060101010101" pitchFamily="49" charset="-122"/>
            </a:endParaRPr>
          </a:p>
        </p:txBody>
      </p:sp>
      <p:sp>
        <p:nvSpPr>
          <p:cNvPr id="4" name="矩形: 圆角 3">
            <a:extLst>
              <a:ext uri="{FF2B5EF4-FFF2-40B4-BE49-F238E27FC236}">
                <a16:creationId xmlns="" xmlns:a16="http://schemas.microsoft.com/office/drawing/2014/main" id="{F9883FEC-2BC4-4DF2-933F-AEAEF2142712}"/>
              </a:ext>
            </a:extLst>
          </p:cNvPr>
          <p:cNvSpPr/>
          <p:nvPr/>
        </p:nvSpPr>
        <p:spPr>
          <a:xfrm>
            <a:off x="9736429" y="1564785"/>
            <a:ext cx="1918953" cy="5666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t>现状</a:t>
            </a:r>
          </a:p>
        </p:txBody>
      </p:sp>
      <p:sp>
        <p:nvSpPr>
          <p:cNvPr id="5" name="矩形: 圆角 4">
            <a:extLst>
              <a:ext uri="{FF2B5EF4-FFF2-40B4-BE49-F238E27FC236}">
                <a16:creationId xmlns="" xmlns:a16="http://schemas.microsoft.com/office/drawing/2014/main" id="{23F0E7F6-A6CB-459E-A75E-295FA8E9E75D}"/>
              </a:ext>
            </a:extLst>
          </p:cNvPr>
          <p:cNvSpPr/>
          <p:nvPr/>
        </p:nvSpPr>
        <p:spPr>
          <a:xfrm>
            <a:off x="9736429" y="4377078"/>
            <a:ext cx="1918953" cy="5666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t>本质</a:t>
            </a:r>
          </a:p>
        </p:txBody>
      </p:sp>
    </p:spTree>
    <p:extLst>
      <p:ext uri="{BB962C8B-B14F-4D97-AF65-F5344CB8AC3E}">
        <p14:creationId xmlns="" xmlns:p14="http://schemas.microsoft.com/office/powerpoint/2010/main" val="160258517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39CA9464-CC1F-4D80-8B11-D71BDC5A78D6}"/>
              </a:ext>
            </a:extLst>
          </p:cNvPr>
          <p:cNvSpPr>
            <a:spLocks noGrp="1"/>
          </p:cNvSpPr>
          <p:nvPr>
            <p:ph idx="1"/>
          </p:nvPr>
        </p:nvSpPr>
        <p:spPr>
          <a:xfrm>
            <a:off x="490653" y="905248"/>
            <a:ext cx="9678194" cy="4917584"/>
          </a:xfrm>
        </p:spPr>
        <p:txBody>
          <a:bodyPr>
            <a:noAutofit/>
          </a:bodyPr>
          <a:lstStyle/>
          <a:p>
            <a:pPr marL="45720" indent="0">
              <a:buNone/>
            </a:pPr>
            <a:r>
              <a:rPr lang="en-US" altLang="zh-CN" sz="3600" b="1" dirty="0">
                <a:latin typeface="黑体" panose="02010609060101010101" pitchFamily="49" charset="-122"/>
                <a:ea typeface="黑体" panose="02010609060101010101" pitchFamily="49" charset="-122"/>
              </a:rPr>
              <a:t>    </a:t>
            </a:r>
            <a:r>
              <a:rPr lang="zh-CN" altLang="zh-CN" sz="3600" b="1" dirty="0">
                <a:latin typeface="黑体" panose="02010609060101010101" pitchFamily="49" charset="-122"/>
                <a:ea typeface="黑体" panose="02010609060101010101" pitchFamily="49" charset="-122"/>
              </a:rPr>
              <a:t>地方地名</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从古变洋</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a:t>
            </a:r>
            <a:r>
              <a:rPr lang="zh-CN" altLang="zh-CN" sz="3600" b="1" dirty="0">
                <a:solidFill>
                  <a:srgbClr val="FF0000"/>
                </a:solidFill>
                <a:latin typeface="黑体" panose="02010609060101010101" pitchFamily="49" charset="-122"/>
                <a:ea typeface="黑体" panose="02010609060101010101" pitchFamily="49" charset="-122"/>
              </a:rPr>
              <a:t>既是地方有关部门之过，亦是百姓之愚。</a:t>
            </a:r>
            <a:r>
              <a:rPr lang="en-US" altLang="zh-CN" sz="3600" b="1" dirty="0">
                <a:latin typeface="黑体" panose="02010609060101010101" pitchFamily="49" charset="-122"/>
                <a:ea typeface="黑体" panose="02010609060101010101" pitchFamily="49" charset="-122"/>
              </a:rPr>
              <a:t/>
            </a:r>
            <a:br>
              <a:rPr lang="en-US" altLang="zh-CN" sz="3600" b="1" dirty="0">
                <a:latin typeface="黑体" panose="02010609060101010101" pitchFamily="49" charset="-122"/>
                <a:ea typeface="黑体" panose="02010609060101010101" pitchFamily="49" charset="-122"/>
              </a:rPr>
            </a:br>
            <a:r>
              <a:rPr lang="zh-CN" altLang="zh-CN" sz="3600" b="1" dirty="0">
                <a:latin typeface="黑体" panose="02010609060101010101" pitchFamily="49" charset="-122"/>
                <a:ea typeface="黑体" panose="02010609060101010101" pitchFamily="49" charset="-122"/>
              </a:rPr>
              <a:t>　　老地名替换，是地方有关部门的决定，他们希望通过该换地名来提高地方土地价值，使老地方</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焕然一新</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，刺激游客及当地人的更多关注，以此提高经济效益。那么，</a:t>
            </a:r>
            <a:r>
              <a:rPr lang="zh-CN" altLang="zh-CN" sz="3600" b="1" dirty="0">
                <a:solidFill>
                  <a:srgbClr val="FF0000"/>
                </a:solidFill>
                <a:latin typeface="黑体" panose="02010609060101010101" pitchFamily="49" charset="-122"/>
                <a:ea typeface="黑体" panose="02010609060101010101" pitchFamily="49" charset="-122"/>
              </a:rPr>
              <a:t>为什么</a:t>
            </a:r>
            <a:r>
              <a:rPr lang="zh-CN" altLang="zh-CN" sz="3600" b="1" dirty="0">
                <a:latin typeface="黑体" panose="02010609060101010101" pitchFamily="49" charset="-122"/>
                <a:ea typeface="黑体" panose="02010609060101010101" pitchFamily="49" charset="-122"/>
              </a:rPr>
              <a:t>他们就那么确定这样的改动会产生好的影响呢</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一招鲜</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不可能</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一世名</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这是一种</a:t>
            </a:r>
            <a:r>
              <a:rPr lang="zh-CN" altLang="zh-CN" sz="3600" b="1" dirty="0">
                <a:solidFill>
                  <a:srgbClr val="FF0000"/>
                </a:solidFill>
                <a:latin typeface="黑体" panose="02010609060101010101" pitchFamily="49" charset="-122"/>
                <a:ea typeface="黑体" panose="02010609060101010101" pitchFamily="49" charset="-122"/>
              </a:rPr>
              <a:t>短视</a:t>
            </a:r>
            <a:r>
              <a:rPr lang="zh-CN" altLang="zh-CN" sz="3600" b="1" dirty="0">
                <a:latin typeface="黑体" panose="02010609060101010101" pitchFamily="49" charset="-122"/>
                <a:ea typeface="黑体" panose="02010609060101010101" pitchFamily="49" charset="-122"/>
              </a:rPr>
              <a:t>。</a:t>
            </a:r>
            <a:endParaRPr lang="zh-CN" altLang="en-US" sz="3600" b="1" dirty="0">
              <a:latin typeface="黑体" panose="02010609060101010101" pitchFamily="49" charset="-122"/>
              <a:ea typeface="黑体" panose="02010609060101010101" pitchFamily="49" charset="-122"/>
            </a:endParaRPr>
          </a:p>
        </p:txBody>
      </p:sp>
      <p:sp>
        <p:nvSpPr>
          <p:cNvPr id="5" name="矩形: 圆角 4">
            <a:extLst>
              <a:ext uri="{FF2B5EF4-FFF2-40B4-BE49-F238E27FC236}">
                <a16:creationId xmlns="" xmlns:a16="http://schemas.microsoft.com/office/drawing/2014/main" id="{73DB53A8-F192-41FB-96D8-6B48BBD10AFB}"/>
              </a:ext>
            </a:extLst>
          </p:cNvPr>
          <p:cNvSpPr/>
          <p:nvPr/>
        </p:nvSpPr>
        <p:spPr>
          <a:xfrm>
            <a:off x="10133503" y="2880199"/>
            <a:ext cx="1567844" cy="116908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t>原因分析</a:t>
            </a:r>
          </a:p>
        </p:txBody>
      </p:sp>
    </p:spTree>
    <p:extLst>
      <p:ext uri="{BB962C8B-B14F-4D97-AF65-F5344CB8AC3E}">
        <p14:creationId xmlns="" xmlns:p14="http://schemas.microsoft.com/office/powerpoint/2010/main" val="50994521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13"/>
          <p:cNvSpPr>
            <a:spLocks noGrp="1"/>
          </p:cNvSpPr>
          <p:nvPr>
            <p:ph idx="1"/>
          </p:nvPr>
        </p:nvSpPr>
        <p:spPr>
          <a:xfrm>
            <a:off x="232229" y="414070"/>
            <a:ext cx="11654971" cy="6113253"/>
          </a:xfrm>
        </p:spPr>
        <p:txBody>
          <a:bodyPr rtlCol="0">
            <a:noAutofit/>
          </a:bodyPr>
          <a:lstStyle/>
          <a:p>
            <a:r>
              <a:rPr lang="zh-CN" altLang="en-US" sz="40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作文题目</a:t>
            </a:r>
            <a:r>
              <a:rPr lang="en-US" altLang="zh-CN" sz="40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a:t>
            </a:r>
            <a:r>
              <a:rPr lang="zh-CN" altLang="en-US" sz="40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卡地亚</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赛纳维</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罗托鲁拉小镇</a:t>
            </a:r>
            <a:r>
              <a:rPr lang="en-US" altLang="zh-CN" sz="3200" b="1" dirty="0">
                <a:latin typeface="黑体" panose="02010609060101010101" pitchFamily="49" charset="-122"/>
                <a:ea typeface="黑体" panose="02010609060101010101" pitchFamily="49" charset="-122"/>
              </a:rPr>
              <a:t>” “</a:t>
            </a:r>
            <a:r>
              <a:rPr lang="zh-CN" altLang="zh-CN" sz="3200" b="1" dirty="0">
                <a:latin typeface="黑体" panose="02010609060101010101" pitchFamily="49" charset="-122"/>
                <a:ea typeface="黑体" panose="02010609060101010101" pitchFamily="49" charset="-122"/>
              </a:rPr>
              <a:t>卡布奇诺</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普罗旺斯</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地中海</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亚特兰蒂斯</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这样的地名并非位于大洋彼岸，而就在我们身边。当前我国城市的新街道和新兴建筑，特别偏爱</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洋名称</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，其结果是古老传统地名的消亡和具有民族特色地名的弱化。为此，央视《焦点访谈》、《人民日报》等多家媒体对地名洋化现象的泛滥给与了批评。网友们也议论纷纷，有人说：</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老地名承载着古老文化，记载着古代的地理人文，是祖先留给我们的宝贵财富，是我们的根，绝不能被洋化。</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有人说：</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放着本国、本民族的名称不用，乱用一些外国的名字，这是崇洋媚外。</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也有人说：</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这不算什么，与时俱进，与国际接轨，何必抱残守缺呢。</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也有人说</a:t>
            </a:r>
            <a:r>
              <a:rPr lang="en-US" altLang="zh-CN" sz="3200" b="1" dirty="0">
                <a:latin typeface="黑体" panose="02010609060101010101" pitchFamily="49" charset="-122"/>
                <a:ea typeface="黑体" panose="02010609060101010101" pitchFamily="49" charset="-122"/>
              </a:rPr>
              <a:t>……</a:t>
            </a:r>
            <a:br>
              <a:rPr lang="en-US" altLang="zh-CN" sz="3200" b="1" dirty="0">
                <a:latin typeface="黑体" panose="02010609060101010101" pitchFamily="49" charset="-122"/>
                <a:ea typeface="黑体" panose="02010609060101010101" pitchFamily="49" charset="-122"/>
              </a:rPr>
            </a:br>
            <a:endParaRPr lang="zh-CN" altLang="en-US" sz="3200" b="1" dirty="0">
              <a:latin typeface="黑体" panose="02010609060101010101" pitchFamily="49" charset="-122"/>
              <a:ea typeface="黑体" panose="02010609060101010101" pitchFamily="49" charset="-122"/>
            </a:endParaRPr>
          </a:p>
        </p:txBody>
      </p:sp>
    </p:spTree>
    <p:extLst>
      <p:ext uri="{BB962C8B-B14F-4D97-AF65-F5344CB8AC3E}">
        <p14:creationId xmlns="" xmlns:p14="http://schemas.microsoft.com/office/powerpoint/2010/main" val="140386622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9B4F709F-D455-4877-84EC-99AD63E1503C}"/>
              </a:ext>
            </a:extLst>
          </p:cNvPr>
          <p:cNvSpPr>
            <a:spLocks noGrp="1"/>
          </p:cNvSpPr>
          <p:nvPr>
            <p:ph idx="1"/>
          </p:nvPr>
        </p:nvSpPr>
        <p:spPr>
          <a:xfrm>
            <a:off x="734098" y="511836"/>
            <a:ext cx="8611186" cy="5560555"/>
          </a:xfrm>
        </p:spPr>
        <p:txBody>
          <a:bodyPr>
            <a:noAutofit/>
          </a:bodyPr>
          <a:lstStyle/>
          <a:p>
            <a:pPr marL="45720" indent="0">
              <a:buNone/>
            </a:pPr>
            <a:r>
              <a:rPr lang="en-US" altLang="zh-CN" sz="3600" b="1" dirty="0">
                <a:latin typeface="黑体" panose="02010609060101010101" pitchFamily="49" charset="-122"/>
                <a:ea typeface="黑体" panose="02010609060101010101" pitchFamily="49" charset="-122"/>
              </a:rPr>
              <a:t>    </a:t>
            </a:r>
            <a:r>
              <a:rPr lang="zh-CN" altLang="zh-CN" sz="3600" b="1" dirty="0">
                <a:solidFill>
                  <a:srgbClr val="FF0000"/>
                </a:solidFill>
                <a:latin typeface="黑体" panose="02010609060101010101" pitchFamily="49" charset="-122"/>
                <a:ea typeface="黑体" panose="02010609060101010101" pitchFamily="49" charset="-122"/>
              </a:rPr>
              <a:t>中国消费市场长期崇尚</a:t>
            </a:r>
            <a:r>
              <a:rPr lang="en-US" altLang="zh-CN" sz="3600" b="1" dirty="0">
                <a:solidFill>
                  <a:srgbClr val="FF0000"/>
                </a:solidFill>
                <a:latin typeface="黑体" panose="02010609060101010101" pitchFamily="49" charset="-122"/>
                <a:ea typeface="黑体" panose="02010609060101010101" pitchFamily="49" charset="-122"/>
              </a:rPr>
              <a:t>“</a:t>
            </a:r>
            <a:r>
              <a:rPr lang="zh-CN" altLang="zh-CN" sz="3600" b="1" dirty="0">
                <a:solidFill>
                  <a:srgbClr val="FF0000"/>
                </a:solidFill>
                <a:latin typeface="黑体" panose="02010609060101010101" pitchFamily="49" charset="-122"/>
                <a:ea typeface="黑体" panose="02010609060101010101" pitchFamily="49" charset="-122"/>
              </a:rPr>
              <a:t>洋品牌</a:t>
            </a:r>
            <a:r>
              <a:rPr lang="en-US" altLang="zh-CN" sz="3600" b="1" dirty="0">
                <a:solidFill>
                  <a:srgbClr val="FF0000"/>
                </a:solidFill>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，似乎一串字母或由个性符号构成的品牌就档次更高。</a:t>
            </a:r>
            <a:r>
              <a:rPr lang="zh-CN" altLang="zh-CN" sz="3600" b="1" dirty="0">
                <a:solidFill>
                  <a:srgbClr val="FF0000"/>
                </a:solidFill>
                <a:latin typeface="黑体" panose="02010609060101010101" pitchFamily="49" charset="-122"/>
                <a:ea typeface="黑体" panose="02010609060101010101" pitchFamily="49" charset="-122"/>
              </a:rPr>
              <a:t>这种盲目跟风的消费心理铸成了</a:t>
            </a:r>
            <a:r>
              <a:rPr lang="en-US" altLang="zh-CN" sz="3600" b="1" dirty="0">
                <a:solidFill>
                  <a:srgbClr val="FF0000"/>
                </a:solidFill>
                <a:latin typeface="黑体" panose="02010609060101010101" pitchFamily="49" charset="-122"/>
                <a:ea typeface="黑体" panose="02010609060101010101" pitchFamily="49" charset="-122"/>
              </a:rPr>
              <a:t>“</a:t>
            </a:r>
            <a:r>
              <a:rPr lang="zh-CN" altLang="zh-CN" sz="3600" b="1" dirty="0">
                <a:solidFill>
                  <a:srgbClr val="FF0000"/>
                </a:solidFill>
                <a:latin typeface="黑体" panose="02010609060101010101" pitchFamily="49" charset="-122"/>
                <a:ea typeface="黑体" panose="02010609060101010101" pitchFamily="49" charset="-122"/>
              </a:rPr>
              <a:t>崇洋媚外</a:t>
            </a:r>
            <a:r>
              <a:rPr lang="en-US" altLang="zh-CN" sz="3600" b="1" dirty="0">
                <a:solidFill>
                  <a:srgbClr val="FF0000"/>
                </a:solidFill>
                <a:latin typeface="黑体" panose="02010609060101010101" pitchFamily="49" charset="-122"/>
                <a:ea typeface="黑体" panose="02010609060101010101" pitchFamily="49" charset="-122"/>
              </a:rPr>
              <a:t>”</a:t>
            </a:r>
            <a:r>
              <a:rPr lang="zh-CN" altLang="zh-CN" sz="3600" b="1" dirty="0">
                <a:solidFill>
                  <a:srgbClr val="FF0000"/>
                </a:solidFill>
                <a:latin typeface="黑体" panose="02010609060101010101" pitchFamily="49" charset="-122"/>
                <a:ea typeface="黑体" panose="02010609060101010101" pitchFamily="49" charset="-122"/>
              </a:rPr>
              <a:t>的消费基础</a:t>
            </a:r>
            <a:r>
              <a:rPr lang="zh-CN" altLang="zh-CN" sz="3600" b="1" dirty="0">
                <a:latin typeface="黑体" panose="02010609060101010101" pitchFamily="49" charset="-122"/>
                <a:ea typeface="黑体" panose="02010609060101010101" pitchFamily="49" charset="-122"/>
              </a:rPr>
              <a:t>，随之成为企业为追求经济效益</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风向标</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，纷纷将许多民族品牌换成了稀奇古怪的的外文品牌。甚至有些地方名胜景点也取个</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洋名</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引得游客先睹为快，良好的效果对地方旅游消费经济提供了灵感，</a:t>
            </a:r>
            <a:r>
              <a:rPr lang="zh-CN" altLang="zh-CN" sz="3600" b="1" dirty="0">
                <a:solidFill>
                  <a:srgbClr val="FF0000"/>
                </a:solidFill>
                <a:latin typeface="黑体" panose="02010609060101010101" pitchFamily="49" charset="-122"/>
                <a:ea typeface="黑体" panose="02010609060101010101" pitchFamily="49" charset="-122"/>
              </a:rPr>
              <a:t>更换地名以</a:t>
            </a:r>
            <a:r>
              <a:rPr lang="en-US" altLang="zh-CN" sz="3600" b="1" dirty="0">
                <a:solidFill>
                  <a:srgbClr val="FF0000"/>
                </a:solidFill>
                <a:latin typeface="黑体" panose="02010609060101010101" pitchFamily="49" charset="-122"/>
                <a:ea typeface="黑体" panose="02010609060101010101" pitchFamily="49" charset="-122"/>
              </a:rPr>
              <a:t>“</a:t>
            </a:r>
            <a:r>
              <a:rPr lang="zh-CN" altLang="zh-CN" sz="3600" b="1" dirty="0">
                <a:solidFill>
                  <a:srgbClr val="FF0000"/>
                </a:solidFill>
                <a:latin typeface="黑体" panose="02010609060101010101" pitchFamily="49" charset="-122"/>
                <a:ea typeface="黑体" panose="02010609060101010101" pitchFamily="49" charset="-122"/>
              </a:rPr>
              <a:t>改头换面</a:t>
            </a:r>
            <a:r>
              <a:rPr lang="en-US" altLang="zh-CN" sz="3600" b="1" dirty="0">
                <a:solidFill>
                  <a:srgbClr val="FF0000"/>
                </a:solidFill>
                <a:latin typeface="黑体" panose="02010609060101010101" pitchFamily="49" charset="-122"/>
                <a:ea typeface="黑体" panose="02010609060101010101" pitchFamily="49" charset="-122"/>
              </a:rPr>
              <a:t>”</a:t>
            </a:r>
            <a:r>
              <a:rPr lang="zh-CN" altLang="zh-CN" sz="3600" b="1" dirty="0">
                <a:solidFill>
                  <a:srgbClr val="FF0000"/>
                </a:solidFill>
                <a:latin typeface="黑体" panose="02010609060101010101" pitchFamily="49" charset="-122"/>
                <a:ea typeface="黑体" panose="02010609060101010101" pitchFamily="49" charset="-122"/>
              </a:rPr>
              <a:t>源于经济效益的冲动</a:t>
            </a:r>
            <a:r>
              <a:rPr lang="zh-CN" altLang="zh-CN" sz="3600" b="1" dirty="0">
                <a:latin typeface="黑体" panose="02010609060101010101" pitchFamily="49" charset="-122"/>
                <a:ea typeface="黑体" panose="02010609060101010101" pitchFamily="49" charset="-122"/>
              </a:rPr>
              <a:t>。</a:t>
            </a:r>
            <a:endParaRPr lang="zh-CN" altLang="en-US" sz="3600" b="1" dirty="0">
              <a:latin typeface="黑体" panose="02010609060101010101" pitchFamily="49" charset="-122"/>
              <a:ea typeface="黑体" panose="02010609060101010101" pitchFamily="49" charset="-122"/>
            </a:endParaRPr>
          </a:p>
        </p:txBody>
      </p:sp>
      <p:sp>
        <p:nvSpPr>
          <p:cNvPr id="4" name="矩形: 圆角 3">
            <a:extLst>
              <a:ext uri="{FF2B5EF4-FFF2-40B4-BE49-F238E27FC236}">
                <a16:creationId xmlns="" xmlns:a16="http://schemas.microsoft.com/office/drawing/2014/main" id="{27A270C8-EBD7-4D0C-B702-4ED9C6ADAC7C}"/>
              </a:ext>
            </a:extLst>
          </p:cNvPr>
          <p:cNvSpPr/>
          <p:nvPr/>
        </p:nvSpPr>
        <p:spPr>
          <a:xfrm>
            <a:off x="10133504" y="1938070"/>
            <a:ext cx="1324401" cy="255916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t>深入分析原因：经济</a:t>
            </a:r>
          </a:p>
        </p:txBody>
      </p:sp>
    </p:spTree>
    <p:extLst>
      <p:ext uri="{BB962C8B-B14F-4D97-AF65-F5344CB8AC3E}">
        <p14:creationId xmlns="" xmlns:p14="http://schemas.microsoft.com/office/powerpoint/2010/main" val="330777458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063676D0-6467-4900-9102-781EC1595B48}"/>
              </a:ext>
            </a:extLst>
          </p:cNvPr>
          <p:cNvSpPr>
            <a:spLocks noGrp="1"/>
          </p:cNvSpPr>
          <p:nvPr>
            <p:ph idx="1"/>
          </p:nvPr>
        </p:nvSpPr>
        <p:spPr>
          <a:xfrm>
            <a:off x="660180" y="914887"/>
            <a:ext cx="9134857" cy="4827432"/>
          </a:xfrm>
        </p:spPr>
        <p:txBody>
          <a:bodyPr>
            <a:normAutofit/>
          </a:bodyPr>
          <a:lstStyle/>
          <a:p>
            <a:pPr marL="45720" indent="0">
              <a:buNone/>
            </a:pPr>
            <a:r>
              <a:rPr lang="en-US" altLang="zh-CN" sz="3600" b="1" dirty="0">
                <a:latin typeface="黑体" panose="02010609060101010101" pitchFamily="49" charset="-122"/>
                <a:ea typeface="黑体" panose="02010609060101010101" pitchFamily="49" charset="-122"/>
              </a:rPr>
              <a:t>    </a:t>
            </a:r>
            <a:r>
              <a:rPr lang="zh-CN" altLang="zh-CN" sz="3600" b="1" dirty="0">
                <a:solidFill>
                  <a:srgbClr val="FF0000"/>
                </a:solidFill>
                <a:latin typeface="黑体" panose="02010609060101010101" pitchFamily="49" charset="-122"/>
                <a:ea typeface="黑体" panose="02010609060101010101" pitchFamily="49" charset="-122"/>
              </a:rPr>
              <a:t>坚守古地名，就是坚守对民族文化的自信，而非</a:t>
            </a:r>
            <a:r>
              <a:rPr lang="en-US" altLang="zh-CN" sz="3600" b="1" dirty="0">
                <a:solidFill>
                  <a:srgbClr val="FF0000"/>
                </a:solidFill>
                <a:latin typeface="黑体" panose="02010609060101010101" pitchFamily="49" charset="-122"/>
                <a:ea typeface="黑体" panose="02010609060101010101" pitchFamily="49" charset="-122"/>
              </a:rPr>
              <a:t>“</a:t>
            </a:r>
            <a:r>
              <a:rPr lang="zh-CN" altLang="zh-CN" sz="3600" b="1" dirty="0">
                <a:solidFill>
                  <a:srgbClr val="FF0000"/>
                </a:solidFill>
                <a:latin typeface="黑体" panose="02010609060101010101" pitchFamily="49" charset="-122"/>
                <a:ea typeface="黑体" panose="02010609060101010101" pitchFamily="49" charset="-122"/>
              </a:rPr>
              <a:t>抱残守缺</a:t>
            </a:r>
            <a:r>
              <a:rPr lang="en-US" altLang="zh-CN" sz="3600" b="1" dirty="0">
                <a:solidFill>
                  <a:srgbClr val="FF0000"/>
                </a:solidFill>
                <a:latin typeface="黑体" panose="02010609060101010101" pitchFamily="49" charset="-122"/>
                <a:ea typeface="黑体" panose="02010609060101010101" pitchFamily="49" charset="-122"/>
              </a:rPr>
              <a:t>”</a:t>
            </a:r>
            <a:r>
              <a:rPr lang="zh-CN" altLang="zh-CN" sz="3600" b="1" dirty="0">
                <a:solidFill>
                  <a:srgbClr val="FF0000"/>
                </a:solidFill>
                <a:latin typeface="黑体" panose="02010609060101010101" pitchFamily="49" charset="-122"/>
                <a:ea typeface="黑体" panose="02010609060101010101" pitchFamily="49" charset="-122"/>
              </a:rPr>
              <a:t>。</a:t>
            </a:r>
            <a:r>
              <a:rPr lang="en-US" altLang="zh-CN" sz="3600" b="1" dirty="0">
                <a:solidFill>
                  <a:srgbClr val="FF0000"/>
                </a:solidFill>
                <a:latin typeface="黑体" panose="02010609060101010101" pitchFamily="49" charset="-122"/>
                <a:ea typeface="黑体" panose="02010609060101010101" pitchFamily="49" charset="-122"/>
              </a:rPr>
              <a:t/>
            </a:r>
            <a:br>
              <a:rPr lang="en-US" altLang="zh-CN" sz="3600" b="1" dirty="0">
                <a:solidFill>
                  <a:srgbClr val="FF0000"/>
                </a:solidFill>
                <a:latin typeface="黑体" panose="02010609060101010101" pitchFamily="49" charset="-122"/>
                <a:ea typeface="黑体" panose="02010609060101010101" pitchFamily="49" charset="-122"/>
              </a:rPr>
            </a:br>
            <a:r>
              <a:rPr lang="zh-CN" altLang="zh-CN" sz="3600" b="1" dirty="0">
                <a:latin typeface="黑体" panose="02010609060101010101" pitchFamily="49" charset="-122"/>
                <a:ea typeface="黑体" panose="02010609060101010101" pitchFamily="49" charset="-122"/>
              </a:rPr>
              <a:t>　　老地名</a:t>
            </a:r>
            <a:r>
              <a:rPr lang="zh-CN" altLang="zh-CN" sz="3600" b="1" dirty="0">
                <a:solidFill>
                  <a:srgbClr val="C04EC3"/>
                </a:solidFill>
                <a:latin typeface="黑体" panose="02010609060101010101" pitchFamily="49" charset="-122"/>
                <a:ea typeface="黑体" panose="02010609060101010101" pitchFamily="49" charset="-122"/>
              </a:rPr>
              <a:t>承载</a:t>
            </a:r>
            <a:r>
              <a:rPr lang="zh-CN" altLang="zh-CN" sz="3600" b="1" dirty="0">
                <a:latin typeface="黑体" panose="02010609060101010101" pitchFamily="49" charset="-122"/>
                <a:ea typeface="黑体" panose="02010609060101010101" pitchFamily="49" charset="-122"/>
              </a:rPr>
              <a:t>着古老民族文化，</a:t>
            </a:r>
            <a:r>
              <a:rPr lang="zh-CN" altLang="zh-CN" sz="3600" b="1" dirty="0">
                <a:solidFill>
                  <a:srgbClr val="C04EC3"/>
                </a:solidFill>
                <a:latin typeface="黑体" panose="02010609060101010101" pitchFamily="49" charset="-122"/>
                <a:ea typeface="黑体" panose="02010609060101010101" pitchFamily="49" charset="-122"/>
              </a:rPr>
              <a:t>记载</a:t>
            </a:r>
            <a:r>
              <a:rPr lang="zh-CN" altLang="zh-CN" sz="3600" b="1" dirty="0">
                <a:latin typeface="黑体" panose="02010609060101010101" pitchFamily="49" charset="-122"/>
                <a:ea typeface="黑体" panose="02010609060101010101" pitchFamily="49" charset="-122"/>
              </a:rPr>
              <a:t>着古代地理人文，有时，一个地名就是一个历史故事，一个地名就是一段不可磨灭的</a:t>
            </a:r>
            <a:r>
              <a:rPr lang="zh-CN" altLang="zh-CN" sz="3600" b="1" dirty="0">
                <a:solidFill>
                  <a:srgbClr val="C04EC3"/>
                </a:solidFill>
                <a:latin typeface="黑体" panose="02010609060101010101" pitchFamily="49" charset="-122"/>
                <a:ea typeface="黑体" panose="02010609060101010101" pitchFamily="49" charset="-122"/>
              </a:rPr>
              <a:t>历史</a:t>
            </a:r>
            <a:r>
              <a:rPr lang="zh-CN" altLang="zh-CN" sz="3600" b="1" dirty="0">
                <a:latin typeface="黑体" panose="02010609060101010101" pitchFamily="49" charset="-122"/>
                <a:ea typeface="黑体" panose="02010609060101010101" pitchFamily="49" charset="-122"/>
              </a:rPr>
              <a:t>，是</a:t>
            </a:r>
            <a:r>
              <a:rPr lang="zh-CN" altLang="zh-CN" sz="3600" b="1" dirty="0">
                <a:solidFill>
                  <a:srgbClr val="C04EC3"/>
                </a:solidFill>
                <a:latin typeface="黑体" panose="02010609060101010101" pitchFamily="49" charset="-122"/>
                <a:ea typeface="黑体" panose="02010609060101010101" pitchFamily="49" charset="-122"/>
              </a:rPr>
              <a:t>民族的魂魄</a:t>
            </a:r>
            <a:r>
              <a:rPr lang="zh-CN" altLang="zh-CN" sz="3600" b="1" dirty="0">
                <a:latin typeface="黑体" panose="02010609060101010101" pitchFamily="49" charset="-122"/>
                <a:ea typeface="黑体" panose="02010609060101010101" pitchFamily="49" charset="-122"/>
              </a:rPr>
              <a:t>。如若洋化，便是对历史的否定，对民族文化的否定，长此以往，我们的民族文化传承将成为无根之浮萍。</a:t>
            </a:r>
            <a:endParaRPr lang="zh-CN" altLang="en-US" sz="3600" b="1" dirty="0">
              <a:latin typeface="黑体" panose="02010609060101010101" pitchFamily="49" charset="-122"/>
              <a:ea typeface="黑体" panose="02010609060101010101" pitchFamily="49" charset="-122"/>
            </a:endParaRPr>
          </a:p>
        </p:txBody>
      </p:sp>
      <p:sp>
        <p:nvSpPr>
          <p:cNvPr id="4" name="矩形: 圆角 3">
            <a:extLst>
              <a:ext uri="{FF2B5EF4-FFF2-40B4-BE49-F238E27FC236}">
                <a16:creationId xmlns="" xmlns:a16="http://schemas.microsoft.com/office/drawing/2014/main" id="{311BCF85-3116-4217-9870-824F12635DF5}"/>
              </a:ext>
            </a:extLst>
          </p:cNvPr>
          <p:cNvSpPr/>
          <p:nvPr/>
        </p:nvSpPr>
        <p:spPr>
          <a:xfrm>
            <a:off x="10012474" y="1133464"/>
            <a:ext cx="1918953" cy="5666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t>观点</a:t>
            </a:r>
            <a:r>
              <a:rPr lang="en-US" altLang="zh-CN" sz="3600" b="1" dirty="0"/>
              <a:t>1</a:t>
            </a:r>
            <a:endParaRPr lang="zh-CN" altLang="en-US" sz="3600" b="1" dirty="0"/>
          </a:p>
        </p:txBody>
      </p:sp>
      <p:sp>
        <p:nvSpPr>
          <p:cNvPr id="5" name="矩形: 圆角 4">
            <a:extLst>
              <a:ext uri="{FF2B5EF4-FFF2-40B4-BE49-F238E27FC236}">
                <a16:creationId xmlns="" xmlns:a16="http://schemas.microsoft.com/office/drawing/2014/main" id="{DBE10007-A30E-4608-926E-BFF96394747B}"/>
              </a:ext>
            </a:extLst>
          </p:cNvPr>
          <p:cNvSpPr/>
          <p:nvPr/>
        </p:nvSpPr>
        <p:spPr>
          <a:xfrm>
            <a:off x="10012474" y="2448878"/>
            <a:ext cx="1567844" cy="116908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t>意义分析</a:t>
            </a:r>
          </a:p>
        </p:txBody>
      </p:sp>
      <p:sp>
        <p:nvSpPr>
          <p:cNvPr id="6" name="矩形: 圆角 5">
            <a:extLst>
              <a:ext uri="{FF2B5EF4-FFF2-40B4-BE49-F238E27FC236}">
                <a16:creationId xmlns="" xmlns:a16="http://schemas.microsoft.com/office/drawing/2014/main" id="{80B1A659-CCEE-4B30-A434-00D059EE573D}"/>
              </a:ext>
            </a:extLst>
          </p:cNvPr>
          <p:cNvSpPr/>
          <p:nvPr/>
        </p:nvSpPr>
        <p:spPr>
          <a:xfrm>
            <a:off x="10012474" y="3941248"/>
            <a:ext cx="1567844" cy="116908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t>假设恶果</a:t>
            </a:r>
          </a:p>
        </p:txBody>
      </p:sp>
    </p:spTree>
    <p:extLst>
      <p:ext uri="{BB962C8B-B14F-4D97-AF65-F5344CB8AC3E}">
        <p14:creationId xmlns="" xmlns:p14="http://schemas.microsoft.com/office/powerpoint/2010/main" val="333878569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2E0FBE6D-6623-4CEA-9F44-3486A3C52409}"/>
              </a:ext>
            </a:extLst>
          </p:cNvPr>
          <p:cNvSpPr>
            <a:spLocks noGrp="1"/>
          </p:cNvSpPr>
          <p:nvPr>
            <p:ph idx="1"/>
          </p:nvPr>
        </p:nvSpPr>
        <p:spPr>
          <a:xfrm>
            <a:off x="450761" y="482957"/>
            <a:ext cx="9734160" cy="6193887"/>
          </a:xfrm>
        </p:spPr>
        <p:txBody>
          <a:bodyPr>
            <a:noAutofit/>
          </a:bodyPr>
          <a:lstStyle/>
          <a:p>
            <a:pPr marL="45720" indent="0">
              <a:buNone/>
            </a:pPr>
            <a:r>
              <a:rPr lang="en-US" altLang="zh-CN" sz="3600" b="1" dirty="0">
                <a:latin typeface="黑体" panose="02010609060101010101" pitchFamily="49" charset="-122"/>
                <a:ea typeface="黑体" panose="02010609060101010101" pitchFamily="49" charset="-122"/>
              </a:rPr>
              <a:t>    </a:t>
            </a:r>
            <a:r>
              <a:rPr lang="zh-CN" altLang="zh-CN" sz="3600" b="1" dirty="0">
                <a:solidFill>
                  <a:srgbClr val="0000CC"/>
                </a:solidFill>
                <a:latin typeface="黑体" panose="02010609060101010101" pitchFamily="49" charset="-122"/>
                <a:ea typeface="黑体" panose="02010609060101010101" pitchFamily="49" charset="-122"/>
              </a:rPr>
              <a:t>正如不断掠夺中国文化历史主权的韩国，因为对自己历史的质疑和不自信，才会如此费尽心思地去寻找牵强的历史依据，来填补</a:t>
            </a:r>
            <a:r>
              <a:rPr lang="zh-CN" altLang="zh-CN" sz="3600" b="1" dirty="0">
                <a:solidFill>
                  <a:srgbClr val="C04EC3"/>
                </a:solidFill>
                <a:latin typeface="黑体" panose="02010609060101010101" pitchFamily="49" charset="-122"/>
                <a:ea typeface="黑体" panose="02010609060101010101" pitchFamily="49" charset="-122"/>
              </a:rPr>
              <a:t>民族文化自信</a:t>
            </a:r>
            <a:r>
              <a:rPr lang="zh-CN" altLang="zh-CN" sz="3600" b="1" dirty="0">
                <a:solidFill>
                  <a:srgbClr val="0000CC"/>
                </a:solidFill>
                <a:latin typeface="黑体" panose="02010609060101010101" pitchFamily="49" charset="-122"/>
                <a:ea typeface="黑体" panose="02010609060101010101" pitchFamily="49" charset="-122"/>
              </a:rPr>
              <a:t>的空缺。</a:t>
            </a:r>
            <a:r>
              <a:rPr lang="zh-CN" altLang="zh-CN" sz="3600" b="1" dirty="0">
                <a:latin typeface="黑体" panose="02010609060101010101" pitchFamily="49" charset="-122"/>
                <a:ea typeface="黑体" panose="02010609060101010101" pitchFamily="49" charset="-122"/>
              </a:rPr>
              <a:t>而古老的中国文化上下五千年，拥有足够的历史文化底蕴，丰富多彩的历史资源。</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读史使人明智，鉴古方能知今</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，丰厚的中国历史和中华文化反映在古迹中，反应在节日里，融化在祖国的山山水水之间。每一个中国人应当有足够的民族自信来相信我们的</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老地方</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，更具有民族人文价值，更是民族的根。</a:t>
            </a:r>
            <a:endParaRPr lang="zh-CN" altLang="en-US" sz="3600" b="1" dirty="0">
              <a:latin typeface="黑体" panose="02010609060101010101" pitchFamily="49" charset="-122"/>
              <a:ea typeface="黑体" panose="02010609060101010101" pitchFamily="49" charset="-122"/>
            </a:endParaRPr>
          </a:p>
        </p:txBody>
      </p:sp>
      <p:sp>
        <p:nvSpPr>
          <p:cNvPr id="4" name="矩形: 圆角 3">
            <a:extLst>
              <a:ext uri="{FF2B5EF4-FFF2-40B4-BE49-F238E27FC236}">
                <a16:creationId xmlns="" xmlns:a16="http://schemas.microsoft.com/office/drawing/2014/main" id="{D3581E25-EE84-4417-B301-C607C7CBA1A8}"/>
              </a:ext>
            </a:extLst>
          </p:cNvPr>
          <p:cNvSpPr/>
          <p:nvPr/>
        </p:nvSpPr>
        <p:spPr>
          <a:xfrm>
            <a:off x="10069984" y="996765"/>
            <a:ext cx="1351390" cy="131511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t>举例论证</a:t>
            </a:r>
            <a:endParaRPr lang="en-US" altLang="zh-CN" sz="3600" b="1" dirty="0"/>
          </a:p>
        </p:txBody>
      </p:sp>
      <p:sp>
        <p:nvSpPr>
          <p:cNvPr id="5" name="矩形: 圆角 4">
            <a:extLst>
              <a:ext uri="{FF2B5EF4-FFF2-40B4-BE49-F238E27FC236}">
                <a16:creationId xmlns="" xmlns:a16="http://schemas.microsoft.com/office/drawing/2014/main" id="{29B3C9A1-962A-46B8-9958-A0F22314CA1C}"/>
              </a:ext>
            </a:extLst>
          </p:cNvPr>
          <p:cNvSpPr/>
          <p:nvPr/>
        </p:nvSpPr>
        <p:spPr>
          <a:xfrm>
            <a:off x="10069984" y="2604154"/>
            <a:ext cx="1351390" cy="131511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t>对比论证</a:t>
            </a:r>
            <a:endParaRPr lang="en-US" altLang="zh-CN" sz="3600" b="1" dirty="0"/>
          </a:p>
        </p:txBody>
      </p:sp>
      <p:sp>
        <p:nvSpPr>
          <p:cNvPr id="6" name="矩形: 圆角 5">
            <a:extLst>
              <a:ext uri="{FF2B5EF4-FFF2-40B4-BE49-F238E27FC236}">
                <a16:creationId xmlns="" xmlns:a16="http://schemas.microsoft.com/office/drawing/2014/main" id="{9069B87F-DCED-40C5-8F6B-8A643861A1F3}"/>
              </a:ext>
            </a:extLst>
          </p:cNvPr>
          <p:cNvSpPr/>
          <p:nvPr/>
        </p:nvSpPr>
        <p:spPr>
          <a:xfrm>
            <a:off x="10069984" y="4211544"/>
            <a:ext cx="1351390" cy="240779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t>民族自信的重要性</a:t>
            </a:r>
            <a:endParaRPr lang="en-US" altLang="zh-CN" sz="3600" b="1" dirty="0"/>
          </a:p>
        </p:txBody>
      </p:sp>
    </p:spTree>
    <p:extLst>
      <p:ext uri="{BB962C8B-B14F-4D97-AF65-F5344CB8AC3E}">
        <p14:creationId xmlns="" xmlns:p14="http://schemas.microsoft.com/office/powerpoint/2010/main" val="75441955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DC1F6C95-A1FD-4164-B686-E905505DE134}"/>
              </a:ext>
            </a:extLst>
          </p:cNvPr>
          <p:cNvSpPr>
            <a:spLocks noGrp="1"/>
          </p:cNvSpPr>
          <p:nvPr>
            <p:ph idx="1"/>
          </p:nvPr>
        </p:nvSpPr>
        <p:spPr>
          <a:xfrm>
            <a:off x="502277" y="655609"/>
            <a:ext cx="8538207" cy="5946474"/>
          </a:xfrm>
        </p:spPr>
        <p:txBody>
          <a:bodyPr>
            <a:normAutofit/>
          </a:bodyPr>
          <a:lstStyle/>
          <a:p>
            <a:pPr marL="45720" indent="0">
              <a:buNone/>
            </a:pPr>
            <a:r>
              <a:rPr lang="en-US" altLang="zh-CN" sz="3600" b="1" dirty="0">
                <a:latin typeface="黑体" panose="02010609060101010101" pitchFamily="49" charset="-122"/>
                <a:ea typeface="黑体" panose="02010609060101010101" pitchFamily="49" charset="-122"/>
              </a:rPr>
              <a:t>    </a:t>
            </a:r>
            <a:r>
              <a:rPr lang="zh-CN" altLang="zh-CN" sz="3600" b="1" dirty="0">
                <a:latin typeface="黑体" panose="02010609060101010101" pitchFamily="49" charset="-122"/>
                <a:ea typeface="黑体" panose="02010609060101010101" pitchFamily="49" charset="-122"/>
              </a:rPr>
              <a:t>深入探究老地名的历史文化，让独一无二的</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老地方</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成为一道金流传千古的字招牌。</a:t>
            </a:r>
            <a:r>
              <a:rPr lang="en-US" altLang="zh-CN" sz="3600" b="1" dirty="0">
                <a:latin typeface="黑体" panose="02010609060101010101" pitchFamily="49" charset="-122"/>
                <a:ea typeface="黑体" panose="02010609060101010101" pitchFamily="49" charset="-122"/>
              </a:rPr>
              <a:t/>
            </a:r>
            <a:br>
              <a:rPr lang="en-US" altLang="zh-CN" sz="3600" b="1" dirty="0">
                <a:latin typeface="黑体" panose="02010609060101010101" pitchFamily="49" charset="-122"/>
                <a:ea typeface="黑体" panose="02010609060101010101" pitchFamily="49" charset="-122"/>
              </a:rPr>
            </a:br>
            <a:r>
              <a:rPr lang="zh-CN" altLang="zh-CN" sz="3600" b="1" dirty="0">
                <a:latin typeface="黑体" panose="02010609060101010101" pitchFamily="49" charset="-122"/>
                <a:ea typeface="黑体" panose="02010609060101010101" pitchFamily="49" charset="-122"/>
              </a:rPr>
              <a:t>　　要想吸引人群，</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改个洋地名</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是个馊主意，鼠目寸光</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不如着手从历史的角度不断深入探究古老地名的历史文化底蕴，挖掘古地名在对外文化、经济交往的地位、作用，既丰富古老文化，也能与时俱进</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也可将老地名的故事书写在地名旁，增添适量标志建筑，定会收到事半功倍的效果。</a:t>
            </a:r>
            <a:endParaRPr lang="zh-CN" altLang="en-US" sz="3600" b="1" dirty="0">
              <a:latin typeface="黑体" panose="02010609060101010101" pitchFamily="49" charset="-122"/>
              <a:ea typeface="黑体" panose="02010609060101010101" pitchFamily="49" charset="-122"/>
            </a:endParaRPr>
          </a:p>
        </p:txBody>
      </p:sp>
      <p:sp>
        <p:nvSpPr>
          <p:cNvPr id="4" name="矩形: 圆角 3">
            <a:extLst>
              <a:ext uri="{FF2B5EF4-FFF2-40B4-BE49-F238E27FC236}">
                <a16:creationId xmlns="" xmlns:a16="http://schemas.microsoft.com/office/drawing/2014/main" id="{D6B34BF5-C8DD-4E9F-A99D-979222467475}"/>
              </a:ext>
            </a:extLst>
          </p:cNvPr>
          <p:cNvSpPr/>
          <p:nvPr/>
        </p:nvSpPr>
        <p:spPr>
          <a:xfrm>
            <a:off x="9402874" y="1081706"/>
            <a:ext cx="1918953" cy="5666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t>怎么办</a:t>
            </a:r>
          </a:p>
        </p:txBody>
      </p:sp>
      <p:sp>
        <p:nvSpPr>
          <p:cNvPr id="6" name="矩形: 圆角 5">
            <a:extLst>
              <a:ext uri="{FF2B5EF4-FFF2-40B4-BE49-F238E27FC236}">
                <a16:creationId xmlns="" xmlns:a16="http://schemas.microsoft.com/office/drawing/2014/main" id="{15C3DD23-ADA0-403A-B4DD-ABD9650D4821}"/>
              </a:ext>
            </a:extLst>
          </p:cNvPr>
          <p:cNvSpPr/>
          <p:nvPr/>
        </p:nvSpPr>
        <p:spPr>
          <a:xfrm>
            <a:off x="9402874" y="3243532"/>
            <a:ext cx="1567844" cy="1815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t>做法</a:t>
            </a:r>
            <a:endParaRPr lang="en-US" altLang="zh-CN" sz="3600" b="1" dirty="0"/>
          </a:p>
          <a:p>
            <a:pPr algn="ctr"/>
            <a:endParaRPr lang="en-US" altLang="zh-CN" sz="3600" b="1" dirty="0"/>
          </a:p>
          <a:p>
            <a:pPr algn="ctr"/>
            <a:r>
              <a:rPr lang="zh-CN" altLang="en-US" sz="3600" b="1" dirty="0"/>
              <a:t>效果</a:t>
            </a:r>
          </a:p>
        </p:txBody>
      </p:sp>
    </p:spTree>
    <p:extLst>
      <p:ext uri="{BB962C8B-B14F-4D97-AF65-F5344CB8AC3E}">
        <p14:creationId xmlns="" xmlns:p14="http://schemas.microsoft.com/office/powerpoint/2010/main" val="326800345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E5B42C1A-CC1D-4CEC-9B6C-E8776346210B}"/>
              </a:ext>
            </a:extLst>
          </p:cNvPr>
          <p:cNvSpPr>
            <a:spLocks noGrp="1"/>
          </p:cNvSpPr>
          <p:nvPr>
            <p:ph idx="1"/>
          </p:nvPr>
        </p:nvSpPr>
        <p:spPr>
          <a:xfrm>
            <a:off x="482959" y="978794"/>
            <a:ext cx="8822068" cy="5473764"/>
          </a:xfrm>
        </p:spPr>
        <p:txBody>
          <a:bodyPr>
            <a:normAutofit/>
          </a:bodyPr>
          <a:lstStyle/>
          <a:p>
            <a:pPr marL="45720" indent="0">
              <a:buNone/>
            </a:pPr>
            <a:r>
              <a:rPr lang="en-US" altLang="zh-CN" sz="3600" b="1" dirty="0">
                <a:latin typeface="黑体" panose="02010609060101010101" pitchFamily="49" charset="-122"/>
                <a:ea typeface="黑体" panose="02010609060101010101" pitchFamily="49" charset="-122"/>
              </a:rPr>
              <a:t>    </a:t>
            </a:r>
            <a:r>
              <a:rPr lang="zh-CN" altLang="zh-CN" sz="3600" b="1" dirty="0">
                <a:latin typeface="黑体" panose="02010609060101010101" pitchFamily="49" charset="-122"/>
                <a:ea typeface="黑体" panose="02010609060101010101" pitchFamily="49" charset="-122"/>
              </a:rPr>
              <a:t>地名洋化，是对传统文化的不尊重和地方特色的亵渎，我们难道要放着丰富的历史不去珍惜，反而让外国那些宵小之辈来窥视吗</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相信自己民族的悠久历史，相信自己民族的灿烂文化，踏着民族自信，昂首向前，才能踏出一条康庄大路，通向</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中国复兴梦</a:t>
            </a:r>
            <a:r>
              <a:rPr lang="en-US" altLang="zh-CN" sz="3600" b="1" dirty="0">
                <a:latin typeface="黑体" panose="02010609060101010101" pitchFamily="49" charset="-122"/>
                <a:ea typeface="黑体" panose="02010609060101010101" pitchFamily="49" charset="-122"/>
              </a:rPr>
              <a:t>”!</a:t>
            </a:r>
            <a:endParaRPr lang="zh-CN" altLang="en-US" sz="3600" b="1" dirty="0">
              <a:latin typeface="黑体" panose="02010609060101010101" pitchFamily="49" charset="-122"/>
              <a:ea typeface="黑体" panose="02010609060101010101" pitchFamily="49" charset="-122"/>
            </a:endParaRPr>
          </a:p>
        </p:txBody>
      </p:sp>
      <p:sp>
        <p:nvSpPr>
          <p:cNvPr id="4" name="矩形: 圆角 3">
            <a:extLst>
              <a:ext uri="{FF2B5EF4-FFF2-40B4-BE49-F238E27FC236}">
                <a16:creationId xmlns="" xmlns:a16="http://schemas.microsoft.com/office/drawing/2014/main" id="{C28785B8-2054-421B-9E65-E5EB0B1334FB}"/>
              </a:ext>
            </a:extLst>
          </p:cNvPr>
          <p:cNvSpPr/>
          <p:nvPr/>
        </p:nvSpPr>
        <p:spPr>
          <a:xfrm>
            <a:off x="9494889" y="1167970"/>
            <a:ext cx="1918953" cy="5666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t>结论</a:t>
            </a:r>
          </a:p>
        </p:txBody>
      </p:sp>
    </p:spTree>
    <p:extLst>
      <p:ext uri="{BB962C8B-B14F-4D97-AF65-F5344CB8AC3E}">
        <p14:creationId xmlns="" xmlns:p14="http://schemas.microsoft.com/office/powerpoint/2010/main" val="245795122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E9B6F84-0CBF-45AE-BD47-3A20FDA697FE}"/>
              </a:ext>
            </a:extLst>
          </p:cNvPr>
          <p:cNvSpPr>
            <a:spLocks noGrp="1"/>
          </p:cNvSpPr>
          <p:nvPr>
            <p:ph type="title"/>
          </p:nvPr>
        </p:nvSpPr>
        <p:spPr>
          <a:xfrm>
            <a:off x="1524000" y="78910"/>
            <a:ext cx="9133730" cy="835490"/>
          </a:xfrm>
        </p:spPr>
        <p:txBody>
          <a:bodyPr>
            <a:normAutofit/>
          </a:bodyPr>
          <a:lstStyle/>
          <a:p>
            <a:r>
              <a:rPr lang="zh-CN" altLang="en-US" sz="4000" b="1" dirty="0">
                <a:solidFill>
                  <a:srgbClr val="FF0000"/>
                </a:solidFill>
                <a:latin typeface="黑体" panose="02010609060101010101" pitchFamily="49" charset="-122"/>
                <a:ea typeface="黑体" panose="02010609060101010101" pitchFamily="49" charset="-122"/>
              </a:rPr>
              <a:t>例文</a:t>
            </a:r>
            <a:r>
              <a:rPr lang="en-US" altLang="zh-CN" sz="4000" b="1" dirty="0">
                <a:solidFill>
                  <a:srgbClr val="FF0000"/>
                </a:solidFill>
                <a:latin typeface="黑体" panose="02010609060101010101" pitchFamily="49" charset="-122"/>
                <a:ea typeface="黑体" panose="02010609060101010101" pitchFamily="49" charset="-122"/>
              </a:rPr>
              <a:t>3</a:t>
            </a:r>
            <a:r>
              <a:rPr lang="zh-CN" altLang="en-US" sz="4000" b="1" dirty="0">
                <a:solidFill>
                  <a:srgbClr val="FF0000"/>
                </a:solidFill>
                <a:latin typeface="黑体" panose="02010609060101010101" pitchFamily="49" charset="-122"/>
                <a:ea typeface="黑体" panose="02010609060101010101" pitchFamily="49" charset="-122"/>
              </a:rPr>
              <a:t>：</a:t>
            </a:r>
            <a:r>
              <a:rPr lang="zh-CN" altLang="zh-CN" sz="4000" b="1" dirty="0">
                <a:solidFill>
                  <a:srgbClr val="FF0000"/>
                </a:solidFill>
                <a:latin typeface="黑体" panose="02010609060101010101" pitchFamily="49" charset="-122"/>
                <a:ea typeface="黑体" panose="02010609060101010101" pitchFamily="49" charset="-122"/>
              </a:rPr>
              <a:t>故土冠以洋名称，不合适宜</a:t>
            </a:r>
            <a:endParaRPr lang="zh-CN" altLang="en-US" sz="4000" b="1" dirty="0">
              <a:solidFill>
                <a:srgbClr val="FF0000"/>
              </a:solidFill>
              <a:latin typeface="黑体" panose="02010609060101010101" pitchFamily="49" charset="-122"/>
              <a:ea typeface="黑体" panose="02010609060101010101" pitchFamily="49" charset="-122"/>
            </a:endParaRPr>
          </a:p>
        </p:txBody>
      </p:sp>
      <p:sp>
        <p:nvSpPr>
          <p:cNvPr id="3" name="内容占位符 2">
            <a:extLst>
              <a:ext uri="{FF2B5EF4-FFF2-40B4-BE49-F238E27FC236}">
                <a16:creationId xmlns="" xmlns:a16="http://schemas.microsoft.com/office/drawing/2014/main" id="{8749E7C4-DB60-456E-BCC8-EC0FEA58702E}"/>
              </a:ext>
            </a:extLst>
          </p:cNvPr>
          <p:cNvSpPr>
            <a:spLocks noGrp="1"/>
          </p:cNvSpPr>
          <p:nvPr>
            <p:ph idx="1"/>
          </p:nvPr>
        </p:nvSpPr>
        <p:spPr>
          <a:xfrm>
            <a:off x="289776" y="998114"/>
            <a:ext cx="11114466" cy="5537914"/>
          </a:xfrm>
        </p:spPr>
        <p:txBody>
          <a:bodyPr>
            <a:noAutofit/>
          </a:bodyPr>
          <a:lstStyle/>
          <a:p>
            <a:pPr marL="45720" indent="0">
              <a:buNone/>
            </a:pPr>
            <a:r>
              <a:rPr lang="en-US" altLang="zh-CN" sz="3600" b="1" dirty="0">
                <a:latin typeface="黑体" panose="02010609060101010101" pitchFamily="49" charset="-122"/>
                <a:ea typeface="黑体" panose="02010609060101010101" pitchFamily="49" charset="-122"/>
              </a:rPr>
              <a:t>    </a:t>
            </a:r>
            <a:r>
              <a:rPr lang="zh-CN" altLang="zh-CN" sz="3600" b="1" dirty="0">
                <a:latin typeface="黑体" panose="02010609060101010101" pitchFamily="49" charset="-122"/>
                <a:ea typeface="黑体" panose="02010609060101010101" pitchFamily="49" charset="-122"/>
              </a:rPr>
              <a:t>对于故土冠以洋名称泛滥的现象，我认为是不合时宜的。</a:t>
            </a:r>
            <a:r>
              <a:rPr lang="en-US" altLang="zh-CN" sz="3600" b="1" dirty="0">
                <a:latin typeface="黑体" panose="02010609060101010101" pitchFamily="49" charset="-122"/>
                <a:ea typeface="黑体" panose="02010609060101010101" pitchFamily="49" charset="-122"/>
              </a:rPr>
              <a:t/>
            </a:r>
            <a:br>
              <a:rPr lang="en-US" altLang="zh-CN" sz="3600" b="1" dirty="0">
                <a:latin typeface="黑体" panose="02010609060101010101" pitchFamily="49" charset="-122"/>
                <a:ea typeface="黑体" panose="02010609060101010101" pitchFamily="49" charset="-122"/>
              </a:rPr>
            </a:br>
            <a:r>
              <a:rPr lang="en-US" altLang="zh-CN" sz="3600" b="1" dirty="0">
                <a:latin typeface="黑体" panose="02010609060101010101" pitchFamily="49" charset="-122"/>
                <a:ea typeface="黑体" panose="02010609060101010101" pitchFamily="49" charset="-122"/>
              </a:rPr>
              <a:t>    </a:t>
            </a:r>
            <a:r>
              <a:rPr lang="zh-CN" altLang="zh-CN" sz="3600" b="1" dirty="0">
                <a:latin typeface="黑体" panose="02010609060101010101" pitchFamily="49" charset="-122"/>
                <a:ea typeface="黑体" panose="02010609060101010101" pitchFamily="49" charset="-122"/>
              </a:rPr>
              <a:t>当凭着</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与时俱进，国际接轨</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的底气撕开这个城市的血肉，大张旗鼓地贴上了洋名标签时，直接粗暴的无知糟蹋了文化的传承、地域的记忆，人们的情感时，一切还显得那么合乎情理，无关紧要吗？</a:t>
            </a:r>
            <a:r>
              <a:rPr lang="en-US" altLang="zh-CN" sz="3600" b="1" dirty="0">
                <a:latin typeface="黑体" panose="02010609060101010101" pitchFamily="49" charset="-122"/>
                <a:ea typeface="黑体" panose="02010609060101010101" pitchFamily="49" charset="-122"/>
              </a:rPr>
              <a:t/>
            </a:r>
            <a:br>
              <a:rPr lang="en-US" altLang="zh-CN" sz="3600" b="1" dirty="0">
                <a:latin typeface="黑体" panose="02010609060101010101" pitchFamily="49" charset="-122"/>
                <a:ea typeface="黑体" panose="02010609060101010101" pitchFamily="49" charset="-122"/>
              </a:rPr>
            </a:br>
            <a:r>
              <a:rPr lang="en-US" altLang="zh-CN" sz="3600" b="1" dirty="0">
                <a:latin typeface="黑体" panose="02010609060101010101" pitchFamily="49" charset="-122"/>
                <a:ea typeface="黑体" panose="02010609060101010101" pitchFamily="49" charset="-122"/>
              </a:rPr>
              <a:t>    </a:t>
            </a:r>
            <a:r>
              <a:rPr lang="zh-CN" altLang="zh-CN" sz="3600" b="1" dirty="0">
                <a:latin typeface="黑体" panose="02010609060101010101" pitchFamily="49" charset="-122"/>
                <a:ea typeface="黑体" panose="02010609060101010101" pitchFamily="49" charset="-122"/>
              </a:rPr>
              <a:t>老地名承载着古老文化，记载着古代的地理人文，是祖先留给我的宝贵财宝，是我们的根，绝不能被洋化。</a:t>
            </a:r>
            <a:endParaRPr lang="zh-CN" altLang="en-US" sz="3600" b="1" dirty="0">
              <a:latin typeface="黑体" panose="02010609060101010101" pitchFamily="49" charset="-122"/>
              <a:ea typeface="黑体" panose="02010609060101010101" pitchFamily="49" charset="-122"/>
            </a:endParaRPr>
          </a:p>
        </p:txBody>
      </p:sp>
    </p:spTree>
    <p:extLst>
      <p:ext uri="{BB962C8B-B14F-4D97-AF65-F5344CB8AC3E}">
        <p14:creationId xmlns="" xmlns:p14="http://schemas.microsoft.com/office/powerpoint/2010/main" val="155076771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18AD3FE5-35D7-4A27-B116-5DC90CBB9799}"/>
              </a:ext>
            </a:extLst>
          </p:cNvPr>
          <p:cNvSpPr>
            <a:spLocks noGrp="1"/>
          </p:cNvSpPr>
          <p:nvPr>
            <p:ph idx="1"/>
          </p:nvPr>
        </p:nvSpPr>
        <p:spPr>
          <a:xfrm>
            <a:off x="907962" y="740536"/>
            <a:ext cx="10045521" cy="4898266"/>
          </a:xfrm>
        </p:spPr>
        <p:txBody>
          <a:bodyPr>
            <a:noAutofit/>
          </a:bodyPr>
          <a:lstStyle/>
          <a:p>
            <a:pPr marL="45720" indent="0">
              <a:buNone/>
            </a:pPr>
            <a:r>
              <a:rPr lang="en-US" altLang="zh-CN" sz="3600" b="1" dirty="0">
                <a:latin typeface="黑体" panose="02010609060101010101" pitchFamily="49" charset="-122"/>
                <a:ea typeface="黑体" panose="02010609060101010101" pitchFamily="49" charset="-122"/>
              </a:rPr>
              <a:t>    </a:t>
            </a:r>
            <a:r>
              <a:rPr lang="zh-CN" altLang="zh-CN" sz="3600" b="1" dirty="0">
                <a:latin typeface="黑体" panose="02010609060101010101" pitchFamily="49" charset="-122"/>
                <a:ea typeface="黑体" panose="02010609060101010101" pitchFamily="49" charset="-122"/>
              </a:rPr>
              <a:t>老地名可以准确地勾起人们对历史的理解与记忆。比如，谈到和县，我们就会自然而然想到瑟瑟秋风中身负重伤的一代霸王项羽在乌江自刎的悲壮；提到赤壁，我们就会不约而同地提到谈笑风生的诸葛孔明以及年少风发的周公瑾，他们在滚滚硝烟中气定神闲地指挥着一场决定历史走向的战争时的豪迈</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五千年的历史，每一个或大或小的地方总发生这样那样值得铭记的历史事件。</a:t>
            </a:r>
            <a:endParaRPr lang="zh-CN" altLang="en-US" sz="3600" b="1" dirty="0">
              <a:latin typeface="黑体" panose="02010609060101010101" pitchFamily="49" charset="-122"/>
              <a:ea typeface="黑体" panose="02010609060101010101" pitchFamily="49" charset="-122"/>
            </a:endParaRPr>
          </a:p>
        </p:txBody>
      </p:sp>
    </p:spTree>
    <p:extLst>
      <p:ext uri="{BB962C8B-B14F-4D97-AF65-F5344CB8AC3E}">
        <p14:creationId xmlns="" xmlns:p14="http://schemas.microsoft.com/office/powerpoint/2010/main" val="63115814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159DC85E-0021-4F3D-B4B9-ADDE7B238BAB}"/>
              </a:ext>
            </a:extLst>
          </p:cNvPr>
          <p:cNvSpPr>
            <a:spLocks noGrp="1"/>
          </p:cNvSpPr>
          <p:nvPr>
            <p:ph idx="1"/>
          </p:nvPr>
        </p:nvSpPr>
        <p:spPr>
          <a:xfrm>
            <a:off x="701900" y="837128"/>
            <a:ext cx="9961529" cy="4801674"/>
          </a:xfrm>
        </p:spPr>
        <p:txBody>
          <a:bodyPr>
            <a:normAutofit/>
          </a:bodyPr>
          <a:lstStyle/>
          <a:p>
            <a:pPr marL="45720" indent="0">
              <a:buNone/>
            </a:pPr>
            <a:r>
              <a:rPr lang="en-US" altLang="zh-CN" sz="3600" b="1" dirty="0">
                <a:latin typeface="黑体" panose="02010609060101010101" pitchFamily="49" charset="-122"/>
                <a:ea typeface="黑体" panose="02010609060101010101" pitchFamily="49" charset="-122"/>
              </a:rPr>
              <a:t>    </a:t>
            </a:r>
            <a:r>
              <a:rPr lang="zh-CN" altLang="zh-CN" sz="3600" b="1" dirty="0">
                <a:latin typeface="黑体" panose="02010609060101010101" pitchFamily="49" charset="-122"/>
                <a:ea typeface="黑体" panose="02010609060101010101" pitchFamily="49" charset="-122"/>
              </a:rPr>
              <a:t>老地名让古诗词熠熠生辉。杜子美高唱</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即从巴峡穿巫峡，便向襄阳向洛阳</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时的喜悦，苏子瞻浅吟</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不妨长作岭南人</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的旷达，汤显祖梦呓</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一生痴绝处，无梦到徽州</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时的迷恋，这些诗文与地名的结合，将文人骚客对一地的情感表达得淋漓尽致。</a:t>
            </a:r>
            <a:endParaRPr lang="zh-CN" altLang="en-US" sz="3600" b="1" dirty="0">
              <a:latin typeface="黑体" panose="02010609060101010101" pitchFamily="49" charset="-122"/>
              <a:ea typeface="黑体" panose="02010609060101010101" pitchFamily="49" charset="-122"/>
            </a:endParaRPr>
          </a:p>
        </p:txBody>
      </p:sp>
    </p:spTree>
    <p:extLst>
      <p:ext uri="{BB962C8B-B14F-4D97-AF65-F5344CB8AC3E}">
        <p14:creationId xmlns="" xmlns:p14="http://schemas.microsoft.com/office/powerpoint/2010/main" val="134130463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3EFA7FD6-997C-4998-AA91-C01260BFF34C}"/>
              </a:ext>
            </a:extLst>
          </p:cNvPr>
          <p:cNvSpPr>
            <a:spLocks noGrp="1"/>
          </p:cNvSpPr>
          <p:nvPr>
            <p:ph idx="1"/>
          </p:nvPr>
        </p:nvSpPr>
        <p:spPr>
          <a:xfrm>
            <a:off x="740536" y="895084"/>
            <a:ext cx="9922894" cy="4743719"/>
          </a:xfrm>
        </p:spPr>
        <p:txBody>
          <a:bodyPr>
            <a:normAutofit/>
          </a:bodyPr>
          <a:lstStyle/>
          <a:p>
            <a:pPr marL="45720" indent="0">
              <a:buNone/>
            </a:pPr>
            <a:r>
              <a:rPr lang="en-US" altLang="zh-CN" sz="3600" b="1" dirty="0">
                <a:latin typeface="黑体" panose="02010609060101010101" pitchFamily="49" charset="-122"/>
                <a:ea typeface="黑体" panose="02010609060101010101" pitchFamily="49" charset="-122"/>
              </a:rPr>
              <a:t>    </a:t>
            </a:r>
            <a:r>
              <a:rPr lang="zh-CN" altLang="zh-CN" sz="3600" b="1" dirty="0">
                <a:latin typeface="黑体" panose="02010609060101010101" pitchFamily="49" charset="-122"/>
                <a:ea typeface="黑体" panose="02010609060101010101" pitchFamily="49" charset="-122"/>
              </a:rPr>
              <a:t>很多老地名，本身就被赋予了厚重的文化内涵。有如泰山，五岳之首，是古代皇帝封禅之地，是秦汉以降珍贵石刻之所在，其厚重的历史内涵不言而喻。又如崤山函谷关，凭借天险成就了中国历史上第一个封建王朝。正如</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孔子登东山而小鲁，登泰山而小天下</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一样，这些有着历史内涵的地名，确实能让炎黄子孙肃然起敬。</a:t>
            </a:r>
            <a:endParaRPr lang="zh-CN" altLang="en-US" sz="3600" b="1" dirty="0">
              <a:latin typeface="黑体" panose="02010609060101010101" pitchFamily="49" charset="-122"/>
              <a:ea typeface="黑体" panose="02010609060101010101" pitchFamily="49" charset="-122"/>
            </a:endParaRPr>
          </a:p>
        </p:txBody>
      </p:sp>
    </p:spTree>
    <p:extLst>
      <p:ext uri="{BB962C8B-B14F-4D97-AF65-F5344CB8AC3E}">
        <p14:creationId xmlns="" xmlns:p14="http://schemas.microsoft.com/office/powerpoint/2010/main" val="55148125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7C9B818D-ED9A-459B-8861-3F2DCCBBF90F}"/>
              </a:ext>
            </a:extLst>
          </p:cNvPr>
          <p:cNvSpPr>
            <a:spLocks noGrp="1"/>
          </p:cNvSpPr>
          <p:nvPr>
            <p:ph idx="1"/>
          </p:nvPr>
        </p:nvSpPr>
        <p:spPr>
          <a:xfrm>
            <a:off x="418563" y="244699"/>
            <a:ext cx="11269014" cy="6149662"/>
          </a:xfrm>
        </p:spPr>
        <p:txBody>
          <a:bodyPr>
            <a:normAutofit fontScale="85000" lnSpcReduction="10000"/>
          </a:bodyPr>
          <a:lstStyle/>
          <a:p>
            <a:r>
              <a:rPr lang="zh-CN" altLang="zh-CN" sz="3600" b="1" dirty="0">
                <a:latin typeface="黑体" panose="02010609060101010101" pitchFamily="49" charset="-122"/>
                <a:ea typeface="黑体" panose="02010609060101010101" pitchFamily="49" charset="-122"/>
              </a:rPr>
              <a:t>我们支持国际交流文化交融，但绝不会妄自菲薄地动摇传统的根基。那是千载岁月留给我们的遗礼。</a:t>
            </a:r>
            <a:endParaRPr lang="en-US" altLang="zh-CN" sz="3600" b="1" dirty="0">
              <a:latin typeface="黑体" panose="02010609060101010101" pitchFamily="49" charset="-122"/>
              <a:ea typeface="黑体" panose="02010609060101010101" pitchFamily="49" charset="-122"/>
            </a:endParaRPr>
          </a:p>
          <a:p>
            <a:r>
              <a:rPr lang="zh-CN" altLang="zh-CN" sz="3600" b="1" dirty="0">
                <a:latin typeface="黑体" panose="02010609060101010101" pitchFamily="49" charset="-122"/>
                <a:ea typeface="黑体" panose="02010609060101010101" pitchFamily="49" charset="-122"/>
              </a:rPr>
              <a:t>如今</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洋名称</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的泛滥，大抵是出于人们的急功近利。向往</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普罗旺斯</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的浪漫，却无法复制那一片花海，便自以为是地取巧，直接套用地名，妄图以此提升格调品味。殊不知，这是消费情调的土方子，没有架构出预料的浪漫，徒添几分滑稽效果。再者洋名称里蕴含的外邦文化诚然会让人感叹，但是缺少了那份感同身受的文化共识，它便无力引起情感的共鸣。感叹只会挑起一时的猎奇，终逃不过冗长的时间。没有传统的支撑，它只会被消磨成尘埃，灰飞烟灭于某日。</a:t>
            </a:r>
            <a:endParaRPr lang="en-US" altLang="zh-CN" sz="3600" b="1" dirty="0">
              <a:latin typeface="黑体" panose="02010609060101010101" pitchFamily="49" charset="-122"/>
              <a:ea typeface="黑体" panose="02010609060101010101" pitchFamily="49" charset="-122"/>
            </a:endParaRPr>
          </a:p>
          <a:p>
            <a:r>
              <a:rPr lang="zh-CN" altLang="zh-CN" sz="3600" b="1" dirty="0">
                <a:latin typeface="黑体" panose="02010609060101010101" pitchFamily="49" charset="-122"/>
                <a:ea typeface="黑体" panose="02010609060101010101" pitchFamily="49" charset="-122"/>
              </a:rPr>
              <a:t>故此，洋名称的横行霸道应该适可而止了。我们也应该把欣赏投注在旧地名中，挖掘出隐匿于记忆中的美丽，感悟文化的洗礼，保持民族的特色，传承古老而优秀的中华文明。</a:t>
            </a:r>
            <a:endParaRPr lang="zh-CN" altLang="en-US" sz="3600" b="1" dirty="0">
              <a:latin typeface="黑体" panose="02010609060101010101" pitchFamily="49" charset="-122"/>
              <a:ea typeface="黑体" panose="02010609060101010101" pitchFamily="49" charset="-122"/>
            </a:endParaRPr>
          </a:p>
          <a:p>
            <a:endParaRPr lang="zh-CN" altLang="en-US" sz="3600" b="1" dirty="0">
              <a:latin typeface="黑体" panose="02010609060101010101" pitchFamily="49" charset="-122"/>
              <a:ea typeface="黑体" panose="02010609060101010101" pitchFamily="49" charset="-122"/>
            </a:endParaRPr>
          </a:p>
          <a:p>
            <a:endParaRPr lang="zh-CN" altLang="en-US" sz="3600" b="1" dirty="0">
              <a:latin typeface="黑体" panose="02010609060101010101" pitchFamily="49" charset="-122"/>
              <a:ea typeface="黑体" panose="02010609060101010101" pitchFamily="49" charset="-122"/>
            </a:endParaRPr>
          </a:p>
        </p:txBody>
      </p:sp>
    </p:spTree>
    <p:extLst>
      <p:ext uri="{BB962C8B-B14F-4D97-AF65-F5344CB8AC3E}">
        <p14:creationId xmlns="" xmlns:p14="http://schemas.microsoft.com/office/powerpoint/2010/main" val="8479656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548641" y="925831"/>
            <a:ext cx="11372850" cy="4838700"/>
          </a:xfrm>
        </p:spPr>
        <p:txBody>
          <a:bodyPr rtlCol="0">
            <a:noAutofit/>
          </a:bodyPr>
          <a:lstStyle/>
          <a:p>
            <a:r>
              <a:rPr lang="en-US" altLang="zh-CN" sz="3600" b="1" dirty="0">
                <a:latin typeface="黑体" panose="02010609060101010101" pitchFamily="49" charset="-122"/>
                <a:ea typeface="黑体" panose="02010609060101010101" pitchFamily="49" charset="-122"/>
              </a:rPr>
              <a:t> </a:t>
            </a:r>
            <a:r>
              <a:rPr lang="en-US" altLang="zh-CN" sz="3600" b="1" dirty="0" smtClean="0">
                <a:latin typeface="黑体" panose="02010609060101010101" pitchFamily="49" charset="-122"/>
                <a:ea typeface="黑体" panose="02010609060101010101" pitchFamily="49" charset="-122"/>
              </a:rPr>
              <a:t>   </a:t>
            </a:r>
            <a:r>
              <a:rPr lang="zh-CN" altLang="zh-CN" sz="4400" b="1" dirty="0" smtClean="0">
                <a:solidFill>
                  <a:schemeClr val="tx1"/>
                </a:solidFill>
                <a:latin typeface="黑体" panose="02010609060101010101" pitchFamily="49" charset="-122"/>
                <a:ea typeface="黑体" panose="02010609060101010101" pitchFamily="49" charset="-122"/>
              </a:rPr>
              <a:t>对于</a:t>
            </a:r>
            <a:r>
              <a:rPr lang="zh-CN" altLang="zh-CN" sz="4400" b="1" dirty="0">
                <a:solidFill>
                  <a:schemeClr val="tx1"/>
                </a:solidFill>
                <a:latin typeface="黑体" panose="02010609060101010101" pitchFamily="49" charset="-122"/>
                <a:ea typeface="黑体" panose="02010609060101010101" pitchFamily="49" charset="-122"/>
              </a:rPr>
              <a:t>地名洋化，你有怎样的思考</a:t>
            </a:r>
            <a:r>
              <a:rPr lang="en-US" altLang="zh-CN" sz="4400" b="1" dirty="0">
                <a:solidFill>
                  <a:schemeClr val="tx1"/>
                </a:solidFill>
                <a:latin typeface="黑体" panose="02010609060101010101" pitchFamily="49" charset="-122"/>
                <a:ea typeface="黑体" panose="02010609060101010101" pitchFamily="49" charset="-122"/>
              </a:rPr>
              <a:t>?</a:t>
            </a:r>
            <a:r>
              <a:rPr lang="zh-CN" altLang="zh-CN" sz="4400" b="1" dirty="0">
                <a:solidFill>
                  <a:schemeClr val="tx1"/>
                </a:solidFill>
                <a:latin typeface="黑体" panose="02010609060101010101" pitchFamily="49" charset="-122"/>
                <a:ea typeface="黑体" panose="02010609060101010101" pitchFamily="49" charset="-122"/>
              </a:rPr>
              <a:t>请综合材料内容及含意作文，表明你的态度，阐述你的看法。</a:t>
            </a:r>
            <a:r>
              <a:rPr lang="en-US" altLang="zh-CN" sz="4400" b="1" dirty="0">
                <a:solidFill>
                  <a:schemeClr val="tx1"/>
                </a:solidFill>
                <a:latin typeface="黑体" panose="02010609060101010101" pitchFamily="49" charset="-122"/>
                <a:ea typeface="黑体" panose="02010609060101010101" pitchFamily="49" charset="-122"/>
              </a:rPr>
              <a:t/>
            </a:r>
            <a:br>
              <a:rPr lang="en-US" altLang="zh-CN" sz="4400" b="1" dirty="0">
                <a:solidFill>
                  <a:schemeClr val="tx1"/>
                </a:solidFill>
                <a:latin typeface="黑体" panose="02010609060101010101" pitchFamily="49" charset="-122"/>
                <a:ea typeface="黑体" panose="02010609060101010101" pitchFamily="49" charset="-122"/>
              </a:rPr>
            </a:br>
            <a:r>
              <a:rPr lang="en-US" altLang="zh-CN" sz="4400" b="1" dirty="0">
                <a:solidFill>
                  <a:schemeClr val="tx1"/>
                </a:solidFill>
                <a:latin typeface="黑体" panose="02010609060101010101" pitchFamily="49" charset="-122"/>
                <a:ea typeface="黑体" panose="02010609060101010101" pitchFamily="49" charset="-122"/>
              </a:rPr>
              <a:t/>
            </a:r>
            <a:br>
              <a:rPr lang="en-US" altLang="zh-CN" sz="4400" b="1" dirty="0">
                <a:solidFill>
                  <a:schemeClr val="tx1"/>
                </a:solidFill>
                <a:latin typeface="黑体" panose="02010609060101010101" pitchFamily="49" charset="-122"/>
                <a:ea typeface="黑体" panose="02010609060101010101" pitchFamily="49" charset="-122"/>
              </a:rPr>
            </a:br>
            <a:r>
              <a:rPr lang="zh-CN" altLang="zh-CN" sz="4400" b="1" dirty="0">
                <a:solidFill>
                  <a:schemeClr val="tx1"/>
                </a:solidFill>
                <a:latin typeface="黑体" panose="02010609060101010101" pitchFamily="49" charset="-122"/>
                <a:ea typeface="黑体" panose="02010609060101010101" pitchFamily="49" charset="-122"/>
              </a:rPr>
              <a:t>　　要求选好角度，确定立意，明确文体，自拟题目，不要脱离材料内容和含意作文，不得套作，不得抄袭。</a:t>
            </a:r>
            <a:endParaRPr lang="zh-CN" altLang="en-US" sz="3600" b="1" dirty="0">
              <a:solidFill>
                <a:schemeClr val="tx1"/>
              </a:solidFill>
              <a:latin typeface="黑体" panose="02010609060101010101" pitchFamily="49" charset="-122"/>
              <a:ea typeface="黑体" panose="02010609060101010101" pitchFamily="49" charset="-122"/>
            </a:endParaRPr>
          </a:p>
        </p:txBody>
      </p:sp>
    </p:spTree>
    <p:extLst>
      <p:ext uri="{BB962C8B-B14F-4D97-AF65-F5344CB8AC3E}">
        <p14:creationId xmlns="" xmlns:p14="http://schemas.microsoft.com/office/powerpoint/2010/main" val="211129034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5BCB1BB-E12B-41B0-B189-250EB7C5ABE8}"/>
              </a:ext>
            </a:extLst>
          </p:cNvPr>
          <p:cNvSpPr>
            <a:spLocks noGrp="1"/>
          </p:cNvSpPr>
          <p:nvPr>
            <p:ph type="title"/>
          </p:nvPr>
        </p:nvSpPr>
        <p:spPr/>
        <p:txBody>
          <a:bodyPr>
            <a:normAutofit/>
          </a:bodyPr>
          <a:lstStyle/>
          <a:p>
            <a:r>
              <a:rPr lang="zh-CN" altLang="en-US" sz="4000" b="1" dirty="0">
                <a:solidFill>
                  <a:srgbClr val="FF0000"/>
                </a:solidFill>
                <a:latin typeface="黑体" panose="02010609060101010101" pitchFamily="49" charset="-122"/>
                <a:ea typeface="黑体" panose="02010609060101010101" pitchFamily="49" charset="-122"/>
              </a:rPr>
              <a:t>例文</a:t>
            </a:r>
            <a:r>
              <a:rPr lang="en-US" altLang="zh-CN" sz="4000" b="1" dirty="0">
                <a:solidFill>
                  <a:srgbClr val="FF0000"/>
                </a:solidFill>
                <a:latin typeface="黑体" panose="02010609060101010101" pitchFamily="49" charset="-122"/>
                <a:ea typeface="黑体" panose="02010609060101010101" pitchFamily="49" charset="-122"/>
              </a:rPr>
              <a:t>4</a:t>
            </a:r>
            <a:r>
              <a:rPr lang="zh-CN" altLang="en-US" sz="4000" b="1" dirty="0">
                <a:solidFill>
                  <a:srgbClr val="FF0000"/>
                </a:solidFill>
                <a:latin typeface="黑体" panose="02010609060101010101" pitchFamily="49" charset="-122"/>
                <a:ea typeface="黑体" panose="02010609060101010101" pitchFamily="49" charset="-122"/>
              </a:rPr>
              <a:t>：</a:t>
            </a:r>
            <a:r>
              <a:rPr lang="zh-CN" altLang="zh-CN" sz="4000" b="1" dirty="0">
                <a:solidFill>
                  <a:srgbClr val="FF0000"/>
                </a:solidFill>
                <a:latin typeface="黑体" panose="02010609060101010101" pitchFamily="49" charset="-122"/>
                <a:ea typeface="黑体" panose="02010609060101010101" pitchFamily="49" charset="-122"/>
              </a:rPr>
              <a:t>洋为中用，相得益彰</a:t>
            </a:r>
            <a:endParaRPr lang="zh-CN" altLang="en-US" sz="4000" b="1" dirty="0">
              <a:solidFill>
                <a:srgbClr val="FF0000"/>
              </a:solidFill>
              <a:latin typeface="黑体" panose="02010609060101010101" pitchFamily="49" charset="-122"/>
              <a:ea typeface="黑体" panose="02010609060101010101" pitchFamily="49" charset="-122"/>
            </a:endParaRPr>
          </a:p>
        </p:txBody>
      </p:sp>
      <p:sp>
        <p:nvSpPr>
          <p:cNvPr id="3" name="内容占位符 2">
            <a:extLst>
              <a:ext uri="{FF2B5EF4-FFF2-40B4-BE49-F238E27FC236}">
                <a16:creationId xmlns="" xmlns:a16="http://schemas.microsoft.com/office/drawing/2014/main" id="{E33E651F-8531-4CEE-8FEC-B3892BF1C673}"/>
              </a:ext>
            </a:extLst>
          </p:cNvPr>
          <p:cNvSpPr>
            <a:spLocks noGrp="1"/>
          </p:cNvSpPr>
          <p:nvPr>
            <p:ph idx="1"/>
          </p:nvPr>
        </p:nvSpPr>
        <p:spPr>
          <a:xfrm>
            <a:off x="721218" y="1485902"/>
            <a:ext cx="10200068" cy="4152901"/>
          </a:xfrm>
        </p:spPr>
        <p:txBody>
          <a:bodyPr>
            <a:normAutofit/>
          </a:bodyPr>
          <a:lstStyle/>
          <a:p>
            <a:pPr marL="45720" indent="0">
              <a:buNone/>
            </a:pPr>
            <a:r>
              <a:rPr lang="en-US" altLang="zh-CN" sz="3200" b="1" dirty="0">
                <a:latin typeface="黑体" panose="02010609060101010101" pitchFamily="49" charset="-122"/>
                <a:ea typeface="黑体" panose="02010609060101010101" pitchFamily="49" charset="-122"/>
              </a:rPr>
              <a:t>    “</a:t>
            </a:r>
            <a:r>
              <a:rPr lang="zh-CN" altLang="zh-CN" sz="3200" b="1" dirty="0">
                <a:latin typeface="黑体" panose="02010609060101010101" pitchFamily="49" charset="-122"/>
                <a:ea typeface="黑体" panose="02010609060101010101" pitchFamily="49" charset="-122"/>
              </a:rPr>
              <a:t>卡布奇诺</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普罗旺斯</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，我们的文化，我们的财富？看着当前这些更富有国际风情，更贴合全球化表面上所谓的</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需要</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城市新兴建筑上这些洋名称，很多人都有耳目一新的感觉。可这种起名现象备受争议，有人给予批评，有人连连称赞。在我看来，中国渊源的历史绝不会因为仅将地名与国际接轨而丢失，只要我们能做到洋为中用，相得益彰，不失为文化共存发展的好方法。</a:t>
            </a:r>
            <a:endParaRPr lang="zh-CN" altLang="en-US" sz="3200" b="1" dirty="0">
              <a:latin typeface="黑体" panose="02010609060101010101" pitchFamily="49" charset="-122"/>
              <a:ea typeface="黑体" panose="02010609060101010101" pitchFamily="49" charset="-122"/>
            </a:endParaRPr>
          </a:p>
        </p:txBody>
      </p:sp>
    </p:spTree>
    <p:extLst>
      <p:ext uri="{BB962C8B-B14F-4D97-AF65-F5344CB8AC3E}">
        <p14:creationId xmlns="" xmlns:p14="http://schemas.microsoft.com/office/powerpoint/2010/main" val="106839792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68D78D3A-6479-48AD-945D-D15ACF3568CA}"/>
              </a:ext>
            </a:extLst>
          </p:cNvPr>
          <p:cNvSpPr>
            <a:spLocks noGrp="1"/>
          </p:cNvSpPr>
          <p:nvPr>
            <p:ph idx="1"/>
          </p:nvPr>
        </p:nvSpPr>
        <p:spPr>
          <a:xfrm>
            <a:off x="579550" y="856445"/>
            <a:ext cx="10200068" cy="5215943"/>
          </a:xfrm>
        </p:spPr>
        <p:txBody>
          <a:bodyPr>
            <a:normAutofit/>
          </a:bodyPr>
          <a:lstStyle/>
          <a:p>
            <a:pPr marL="45720" indent="0">
              <a:buNone/>
            </a:pPr>
            <a:r>
              <a:rPr lang="en-US" altLang="zh-CN" sz="3600" b="1" dirty="0">
                <a:latin typeface="黑体" panose="02010609060101010101" pitchFamily="49" charset="-122"/>
                <a:ea typeface="黑体" panose="02010609060101010101" pitchFamily="49" charset="-122"/>
              </a:rPr>
              <a:t>    </a:t>
            </a:r>
            <a:r>
              <a:rPr lang="zh-CN" altLang="zh-CN" sz="3600" b="1" dirty="0">
                <a:latin typeface="黑体" panose="02010609060101010101" pitchFamily="49" charset="-122"/>
                <a:ea typeface="黑体" panose="02010609060101010101" pitchFamily="49" charset="-122"/>
              </a:rPr>
              <a:t>那么，怎样才能做到洋为中用，相得益彰呢？在保持古老地名能不断地维系民族精神，将从另一个角度给中华子孙的潜移默化的影响之下，接受洋化地名，即将地名洋化作为保持城市国际化，时代化的小小调味剂，使中国更富有外来的活力。比如，在各式的弄堂、老街里闲游，品味着中国古老而神秘的气息；在名品街上，西式的名称让我们体会到来自西方的琦丽，让我们积极地走进国际。</a:t>
            </a:r>
            <a:endParaRPr lang="zh-CN" altLang="en-US" sz="3600" b="1" dirty="0">
              <a:latin typeface="黑体" panose="02010609060101010101" pitchFamily="49" charset="-122"/>
              <a:ea typeface="黑体" panose="02010609060101010101" pitchFamily="49" charset="-122"/>
            </a:endParaRPr>
          </a:p>
        </p:txBody>
      </p:sp>
    </p:spTree>
    <p:extLst>
      <p:ext uri="{BB962C8B-B14F-4D97-AF65-F5344CB8AC3E}">
        <p14:creationId xmlns="" xmlns:p14="http://schemas.microsoft.com/office/powerpoint/2010/main" val="78940656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8E169590-CD6A-4A24-AB86-B3BF7A22287B}"/>
              </a:ext>
            </a:extLst>
          </p:cNvPr>
          <p:cNvSpPr>
            <a:spLocks noGrp="1"/>
          </p:cNvSpPr>
          <p:nvPr>
            <p:ph idx="1"/>
          </p:nvPr>
        </p:nvSpPr>
        <p:spPr>
          <a:xfrm>
            <a:off x="412123" y="746977"/>
            <a:ext cx="10599313" cy="4932607"/>
          </a:xfrm>
        </p:spPr>
        <p:txBody>
          <a:bodyPr>
            <a:normAutofit/>
          </a:bodyPr>
          <a:lstStyle/>
          <a:p>
            <a:pPr marL="45720" indent="0">
              <a:buNone/>
            </a:pPr>
            <a:r>
              <a:rPr lang="en-US" altLang="zh-CN" sz="3200" b="1" dirty="0">
                <a:latin typeface="黑体" panose="02010609060101010101" pitchFamily="49" charset="-122"/>
                <a:ea typeface="黑体" panose="02010609060101010101" pitchFamily="49" charset="-122"/>
              </a:rPr>
              <a:t>    </a:t>
            </a:r>
            <a:r>
              <a:rPr lang="zh-CN" altLang="zh-CN" sz="3200" b="1" dirty="0">
                <a:latin typeface="黑体" panose="02010609060101010101" pitchFamily="49" charset="-122"/>
                <a:ea typeface="黑体" panose="02010609060101010101" pitchFamily="49" charset="-122"/>
              </a:rPr>
              <a:t>其实，我们知道，传统地名与洋化地名并无冲突。它们有着各自独特的风味，是保持地名多元化，尊重文化多样化的体现之一。传统地名能衬出洋化地名的时代性，同时，洋化地名又能反衬传统地名的独特性和民族性。片面地反对或支持地名洋化都是不合理的。只有做到洋为中用，让外来文化在地名上一展风采，使之与既有的传统地名共存，才能使二者摩擦出与时俱进、独具特色的火花；才能让传统地名在不失本色的情况下与洋化地名一起使世界文化更加丰富多彩。</a:t>
            </a:r>
            <a:endParaRPr lang="zh-CN" altLang="en-US" sz="3200" b="1" dirty="0">
              <a:latin typeface="黑体" panose="02010609060101010101" pitchFamily="49" charset="-122"/>
              <a:ea typeface="黑体" panose="02010609060101010101" pitchFamily="49" charset="-122"/>
            </a:endParaRPr>
          </a:p>
        </p:txBody>
      </p:sp>
    </p:spTree>
    <p:extLst>
      <p:ext uri="{BB962C8B-B14F-4D97-AF65-F5344CB8AC3E}">
        <p14:creationId xmlns="" xmlns:p14="http://schemas.microsoft.com/office/powerpoint/2010/main" val="160118714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9368834D-6B15-4360-B382-1B7ABBECE265}"/>
              </a:ext>
            </a:extLst>
          </p:cNvPr>
          <p:cNvSpPr>
            <a:spLocks noGrp="1"/>
          </p:cNvSpPr>
          <p:nvPr>
            <p:ph idx="1"/>
          </p:nvPr>
        </p:nvSpPr>
        <p:spPr>
          <a:xfrm>
            <a:off x="676142" y="856446"/>
            <a:ext cx="9987287" cy="4782356"/>
          </a:xfrm>
        </p:spPr>
        <p:txBody>
          <a:bodyPr>
            <a:normAutofit/>
          </a:bodyPr>
          <a:lstStyle/>
          <a:p>
            <a:pPr marL="45720" indent="0">
              <a:buNone/>
            </a:pPr>
            <a:r>
              <a:rPr lang="en-US" altLang="zh-CN" sz="3600" b="1" dirty="0">
                <a:latin typeface="黑体" panose="02010609060101010101" pitchFamily="49" charset="-122"/>
                <a:ea typeface="黑体" panose="02010609060101010101" pitchFamily="49" charset="-122"/>
              </a:rPr>
              <a:t>    </a:t>
            </a:r>
            <a:r>
              <a:rPr lang="zh-CN" altLang="zh-CN" sz="3600" b="1" dirty="0">
                <a:latin typeface="黑体" panose="02010609060101010101" pitchFamily="49" charset="-122"/>
                <a:ea typeface="黑体" panose="02010609060101010101" pitchFamily="49" charset="-122"/>
              </a:rPr>
              <a:t>名字只是一个代号，更重要的是其中的内涵。作为一座建筑，当它用洋名字将国际友人吸引来后便可以让他们领略建筑内部的中国元素，让名字成为一座桥梁，使旁人更易接受我们的传统。而这</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洋名称</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也就从一个侧面更能体现出我们国家开放和包容的态度，从而彰显出我们与国际接轨与时俱进的精神。</a:t>
            </a:r>
            <a:endParaRPr lang="zh-CN" altLang="en-US" sz="3600" b="1" dirty="0">
              <a:latin typeface="黑体" panose="02010609060101010101" pitchFamily="49" charset="-122"/>
              <a:ea typeface="黑体" panose="02010609060101010101" pitchFamily="49" charset="-122"/>
            </a:endParaRPr>
          </a:p>
        </p:txBody>
      </p:sp>
    </p:spTree>
    <p:extLst>
      <p:ext uri="{BB962C8B-B14F-4D97-AF65-F5344CB8AC3E}">
        <p14:creationId xmlns="" xmlns:p14="http://schemas.microsoft.com/office/powerpoint/2010/main" val="13401219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FBCAF363-1A68-459B-B60E-DF0374DE432F}"/>
              </a:ext>
            </a:extLst>
          </p:cNvPr>
          <p:cNvSpPr>
            <a:spLocks noGrp="1"/>
          </p:cNvSpPr>
          <p:nvPr>
            <p:ph idx="1"/>
          </p:nvPr>
        </p:nvSpPr>
        <p:spPr>
          <a:xfrm>
            <a:off x="850007" y="972356"/>
            <a:ext cx="9813422" cy="4666446"/>
          </a:xfrm>
        </p:spPr>
        <p:txBody>
          <a:bodyPr>
            <a:normAutofit/>
          </a:bodyPr>
          <a:lstStyle/>
          <a:p>
            <a:pPr marL="45720" indent="0">
              <a:buNone/>
            </a:pPr>
            <a:r>
              <a:rPr lang="en-US" altLang="zh-CN" sz="3600" b="1" dirty="0">
                <a:latin typeface="黑体" panose="02010609060101010101" pitchFamily="49" charset="-122"/>
                <a:ea typeface="黑体" panose="02010609060101010101" pitchFamily="49" charset="-122"/>
              </a:rPr>
              <a:t>    “</a:t>
            </a:r>
            <a:r>
              <a:rPr lang="zh-CN" altLang="zh-CN" sz="3600" b="1" dirty="0">
                <a:latin typeface="黑体" panose="02010609060101010101" pitchFamily="49" charset="-122"/>
                <a:ea typeface="黑体" panose="02010609060101010101" pitchFamily="49" charset="-122"/>
              </a:rPr>
              <a:t>晚来天欲雪，能饮一杯无</a:t>
            </a:r>
            <a:r>
              <a:rPr lang="en-US" altLang="zh-CN" sz="3600" b="1" dirty="0">
                <a:latin typeface="黑体" panose="02010609060101010101" pitchFamily="49" charset="-122"/>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当洋为中用时，我们便如亭中的主人一般，一亭，一壶酒，这壶酒便是中华文化，作为国人，我们应该有自信历史不会因地名而丧失，而我们给壶上贴一洋标签，就更历久弥香。洋为中用，相得益彰，才是文化共存发展的好方法。</a:t>
            </a:r>
            <a:endParaRPr lang="zh-CN" altLang="en-US" sz="3600" b="1" dirty="0">
              <a:latin typeface="黑体" panose="02010609060101010101" pitchFamily="49" charset="-122"/>
              <a:ea typeface="黑体" panose="02010609060101010101" pitchFamily="49" charset="-122"/>
            </a:endParaRPr>
          </a:p>
        </p:txBody>
      </p:sp>
    </p:spTree>
    <p:extLst>
      <p:ext uri="{BB962C8B-B14F-4D97-AF65-F5344CB8AC3E}">
        <p14:creationId xmlns="" xmlns:p14="http://schemas.microsoft.com/office/powerpoint/2010/main" val="4005002264"/>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13"/>
          <p:cNvSpPr>
            <a:spLocks noGrp="1"/>
          </p:cNvSpPr>
          <p:nvPr>
            <p:ph idx="1"/>
          </p:nvPr>
        </p:nvSpPr>
        <p:spPr>
          <a:xfrm>
            <a:off x="261257" y="414070"/>
            <a:ext cx="11698514" cy="6113253"/>
          </a:xfrm>
        </p:spPr>
        <p:txBody>
          <a:bodyPr rtlCol="0">
            <a:noAutofit/>
          </a:bodyPr>
          <a:lstStyle/>
          <a:p>
            <a:r>
              <a:rPr lang="zh-CN" altLang="en-US" sz="40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作文题目</a:t>
            </a:r>
            <a:r>
              <a:rPr lang="en-US" altLang="zh-CN" sz="40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a:t>
            </a:r>
            <a:r>
              <a:rPr lang="zh-CN" altLang="en-US" sz="40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卡地亚</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赛纳维</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罗托鲁拉小镇</a:t>
            </a:r>
            <a:r>
              <a:rPr lang="en-US" altLang="zh-CN" sz="3200" b="1" dirty="0">
                <a:latin typeface="黑体" panose="02010609060101010101" pitchFamily="49" charset="-122"/>
                <a:ea typeface="黑体" panose="02010609060101010101" pitchFamily="49" charset="-122"/>
              </a:rPr>
              <a:t>” “</a:t>
            </a:r>
            <a:r>
              <a:rPr lang="zh-CN" altLang="zh-CN" sz="3200" b="1" dirty="0">
                <a:latin typeface="黑体" panose="02010609060101010101" pitchFamily="49" charset="-122"/>
                <a:ea typeface="黑体" panose="02010609060101010101" pitchFamily="49" charset="-122"/>
              </a:rPr>
              <a:t>卡布奇诺</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普罗旺斯</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地中海</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亚特兰蒂斯</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这样的地名并非位于大洋彼岸，而就在我们身边。当前我国城市的新街道和新兴建筑，特别偏爱</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洋名称</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，其结果是古老传统地名的消亡和具有民族特色地名的弱化。为此，央视《焦点访谈》、《人民日报》等多家媒体对地名洋化现象的泛滥给与了批评。网友们也议论纷纷，有人说：</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老地名承载着古老文化，记载着古代的地理人文，是祖先留给我们的宝贵财富，是我们的根，绝不能被洋化。</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有人说：</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放着本国、本民族的名称不用，乱用一些外国的名字，这是崇洋媚外。</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也有人说：</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这不算什么，与时俱进，与国际接轨，何必抱残守缺呢。</a:t>
            </a:r>
            <a:r>
              <a:rPr lang="en-US" altLang="zh-CN" sz="3200" b="1" dirty="0">
                <a:latin typeface="黑体" panose="02010609060101010101" pitchFamily="49" charset="-122"/>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也有人说</a:t>
            </a:r>
            <a:r>
              <a:rPr lang="en-US" altLang="zh-CN" sz="3200" b="1" dirty="0">
                <a:latin typeface="黑体" panose="02010609060101010101" pitchFamily="49" charset="-122"/>
                <a:ea typeface="黑体" panose="02010609060101010101" pitchFamily="49" charset="-122"/>
              </a:rPr>
              <a:t>……</a:t>
            </a:r>
            <a:br>
              <a:rPr lang="en-US" altLang="zh-CN" sz="3200" b="1" dirty="0">
                <a:latin typeface="黑体" panose="02010609060101010101" pitchFamily="49" charset="-122"/>
                <a:ea typeface="黑体" panose="02010609060101010101" pitchFamily="49" charset="-122"/>
              </a:rPr>
            </a:br>
            <a:endParaRPr lang="zh-CN" altLang="en-US" sz="3200" b="1" dirty="0">
              <a:latin typeface="黑体" panose="02010609060101010101" pitchFamily="49" charset="-122"/>
              <a:ea typeface="黑体" panose="02010609060101010101" pitchFamily="49" charset="-122"/>
            </a:endParaRPr>
          </a:p>
        </p:txBody>
      </p:sp>
      <p:cxnSp>
        <p:nvCxnSpPr>
          <p:cNvPr id="5" name="直接连接符 4">
            <a:extLst>
              <a:ext uri="{FF2B5EF4-FFF2-40B4-BE49-F238E27FC236}">
                <a16:creationId xmlns="" xmlns:a16="http://schemas.microsoft.com/office/drawing/2014/main" id="{DFD9302B-7993-42FB-85EC-8EAFA1191CFB}"/>
              </a:ext>
            </a:extLst>
          </p:cNvPr>
          <p:cNvCxnSpPr/>
          <p:nvPr/>
        </p:nvCxnSpPr>
        <p:spPr>
          <a:xfrm>
            <a:off x="9753601" y="2058838"/>
            <a:ext cx="1673525" cy="0"/>
          </a:xfrm>
          <a:prstGeom prst="line">
            <a:avLst/>
          </a:prstGeom>
          <a:ln w="63500">
            <a:solidFill>
              <a:srgbClr val="C04EC3"/>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 xmlns:a16="http://schemas.microsoft.com/office/drawing/2014/main" id="{4281DA3C-1439-45EC-9D9A-1F04FD7F906F}"/>
              </a:ext>
            </a:extLst>
          </p:cNvPr>
          <p:cNvCxnSpPr>
            <a:cxnSpLocks/>
          </p:cNvCxnSpPr>
          <p:nvPr/>
        </p:nvCxnSpPr>
        <p:spPr>
          <a:xfrm>
            <a:off x="703009" y="2543077"/>
            <a:ext cx="3795250" cy="0"/>
          </a:xfrm>
          <a:prstGeom prst="line">
            <a:avLst/>
          </a:prstGeom>
          <a:ln w="63500">
            <a:solidFill>
              <a:srgbClr val="C04EC3"/>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7F882D05-ED77-47B6-A0CA-B70AF03E17AD}"/>
              </a:ext>
            </a:extLst>
          </p:cNvPr>
          <p:cNvCxnSpPr>
            <a:cxnSpLocks/>
          </p:cNvCxnSpPr>
          <p:nvPr/>
        </p:nvCxnSpPr>
        <p:spPr>
          <a:xfrm>
            <a:off x="6828504" y="2543077"/>
            <a:ext cx="1437968" cy="0"/>
          </a:xfrm>
          <a:prstGeom prst="line">
            <a:avLst/>
          </a:prstGeom>
          <a:ln w="63500">
            <a:solidFill>
              <a:srgbClr val="C04EC3"/>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CB95F506-6480-461B-9410-A2D7C1E7E9EA}"/>
              </a:ext>
            </a:extLst>
          </p:cNvPr>
          <p:cNvCxnSpPr>
            <a:cxnSpLocks/>
          </p:cNvCxnSpPr>
          <p:nvPr/>
        </p:nvCxnSpPr>
        <p:spPr>
          <a:xfrm>
            <a:off x="10552473" y="2577490"/>
            <a:ext cx="985682" cy="0"/>
          </a:xfrm>
          <a:prstGeom prst="line">
            <a:avLst/>
          </a:prstGeom>
          <a:ln w="63500">
            <a:solidFill>
              <a:srgbClr val="C04EC3"/>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6="http://schemas.microsoft.com/office/drawing/2014/main" id="{D6FC7F0D-C7AA-4D8A-AD62-833BF0277CBB}"/>
              </a:ext>
            </a:extLst>
          </p:cNvPr>
          <p:cNvCxnSpPr>
            <a:cxnSpLocks/>
          </p:cNvCxnSpPr>
          <p:nvPr/>
        </p:nvCxnSpPr>
        <p:spPr>
          <a:xfrm>
            <a:off x="703008" y="3042064"/>
            <a:ext cx="7917425" cy="0"/>
          </a:xfrm>
          <a:prstGeom prst="line">
            <a:avLst/>
          </a:prstGeom>
          <a:ln w="63500">
            <a:solidFill>
              <a:srgbClr val="C04EC3"/>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19AA9BCC-5D71-4355-88E6-C8B902712C6C}"/>
              </a:ext>
            </a:extLst>
          </p:cNvPr>
          <p:cNvCxnSpPr>
            <a:cxnSpLocks/>
          </p:cNvCxnSpPr>
          <p:nvPr/>
        </p:nvCxnSpPr>
        <p:spPr>
          <a:xfrm>
            <a:off x="703008" y="4015457"/>
            <a:ext cx="897193" cy="0"/>
          </a:xfrm>
          <a:prstGeom prst="line">
            <a:avLst/>
          </a:prstGeom>
          <a:ln w="63500">
            <a:solidFill>
              <a:srgbClr val="C04EC3"/>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 xmlns:a16="http://schemas.microsoft.com/office/drawing/2014/main" id="{C9136CA8-0AE0-4567-9A70-02EEBB7D05F5}"/>
              </a:ext>
            </a:extLst>
          </p:cNvPr>
          <p:cNvCxnSpPr>
            <a:cxnSpLocks/>
          </p:cNvCxnSpPr>
          <p:nvPr/>
        </p:nvCxnSpPr>
        <p:spPr>
          <a:xfrm>
            <a:off x="2809570" y="4024269"/>
            <a:ext cx="897193" cy="0"/>
          </a:xfrm>
          <a:prstGeom prst="line">
            <a:avLst/>
          </a:prstGeom>
          <a:ln w="63500">
            <a:solidFill>
              <a:srgbClr val="C04EC3"/>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 xmlns:a16="http://schemas.microsoft.com/office/drawing/2014/main" id="{383843AC-8654-4B58-9B7B-2EAABDAF912A}"/>
              </a:ext>
            </a:extLst>
          </p:cNvPr>
          <p:cNvCxnSpPr>
            <a:cxnSpLocks/>
          </p:cNvCxnSpPr>
          <p:nvPr/>
        </p:nvCxnSpPr>
        <p:spPr>
          <a:xfrm>
            <a:off x="2809570" y="4971644"/>
            <a:ext cx="2204882" cy="0"/>
          </a:xfrm>
          <a:prstGeom prst="line">
            <a:avLst/>
          </a:prstGeom>
          <a:ln w="63500">
            <a:solidFill>
              <a:srgbClr val="C04EC3"/>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 xmlns:a16="http://schemas.microsoft.com/office/drawing/2014/main" id="{34771618-B28F-4501-89F9-6F74856177F3}"/>
              </a:ext>
            </a:extLst>
          </p:cNvPr>
          <p:cNvCxnSpPr>
            <a:cxnSpLocks/>
          </p:cNvCxnSpPr>
          <p:nvPr/>
        </p:nvCxnSpPr>
        <p:spPr>
          <a:xfrm>
            <a:off x="10529933" y="5473090"/>
            <a:ext cx="897193" cy="0"/>
          </a:xfrm>
          <a:prstGeom prst="line">
            <a:avLst/>
          </a:prstGeom>
          <a:ln w="63500">
            <a:solidFill>
              <a:srgbClr val="C04EC3"/>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 xmlns:a16="http://schemas.microsoft.com/office/drawing/2014/main" id="{44574842-3481-4091-B7F6-A79B722E5365}"/>
              </a:ext>
            </a:extLst>
          </p:cNvPr>
          <p:cNvCxnSpPr>
            <a:cxnSpLocks/>
          </p:cNvCxnSpPr>
          <p:nvPr/>
        </p:nvCxnSpPr>
        <p:spPr>
          <a:xfrm>
            <a:off x="703008" y="5959786"/>
            <a:ext cx="897193" cy="0"/>
          </a:xfrm>
          <a:prstGeom prst="line">
            <a:avLst/>
          </a:prstGeom>
          <a:ln w="63500">
            <a:solidFill>
              <a:srgbClr val="C04EC3"/>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 xmlns:a16="http://schemas.microsoft.com/office/drawing/2014/main" id="{CD1F3FCF-B2AD-4AFD-9C1C-856658B4419E}"/>
              </a:ext>
            </a:extLst>
          </p:cNvPr>
          <p:cNvCxnSpPr>
            <a:cxnSpLocks/>
          </p:cNvCxnSpPr>
          <p:nvPr/>
        </p:nvCxnSpPr>
        <p:spPr>
          <a:xfrm>
            <a:off x="7293079" y="5983346"/>
            <a:ext cx="4134047" cy="0"/>
          </a:xfrm>
          <a:prstGeom prst="line">
            <a:avLst/>
          </a:prstGeom>
          <a:ln w="63500">
            <a:solidFill>
              <a:srgbClr val="C04EC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140386622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500"/>
                                        <p:tgtEl>
                                          <p:spTgt spid="22"/>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548641" y="925831"/>
            <a:ext cx="11372850" cy="4838700"/>
          </a:xfrm>
        </p:spPr>
        <p:txBody>
          <a:bodyPr rtlCol="0">
            <a:noAutofit/>
          </a:bodyPr>
          <a:lstStyle/>
          <a:p>
            <a:r>
              <a:rPr lang="en-US" altLang="zh-CN" sz="3600" b="1" dirty="0">
                <a:latin typeface="黑体" panose="02010609060101010101" pitchFamily="49" charset="-122"/>
                <a:ea typeface="黑体" panose="02010609060101010101" pitchFamily="49" charset="-122"/>
              </a:rPr>
              <a:t> </a:t>
            </a:r>
            <a:r>
              <a:rPr lang="en-US" altLang="zh-CN" sz="3600" b="1" dirty="0" smtClean="0">
                <a:latin typeface="黑体" panose="02010609060101010101" pitchFamily="49" charset="-122"/>
                <a:ea typeface="黑体" panose="02010609060101010101" pitchFamily="49" charset="-122"/>
              </a:rPr>
              <a:t>   </a:t>
            </a:r>
            <a:r>
              <a:rPr lang="zh-CN" altLang="zh-CN" sz="4400" b="1" dirty="0" smtClean="0">
                <a:solidFill>
                  <a:schemeClr val="tx1"/>
                </a:solidFill>
                <a:latin typeface="黑体" panose="02010609060101010101" pitchFamily="49" charset="-122"/>
                <a:ea typeface="黑体" panose="02010609060101010101" pitchFamily="49" charset="-122"/>
              </a:rPr>
              <a:t>对于</a:t>
            </a:r>
            <a:r>
              <a:rPr lang="zh-CN" altLang="zh-CN" sz="4400" b="1" dirty="0">
                <a:solidFill>
                  <a:schemeClr val="tx1"/>
                </a:solidFill>
                <a:latin typeface="黑体" panose="02010609060101010101" pitchFamily="49" charset="-122"/>
                <a:ea typeface="黑体" panose="02010609060101010101" pitchFamily="49" charset="-122"/>
              </a:rPr>
              <a:t>地名洋化，你有怎样的思考</a:t>
            </a:r>
            <a:r>
              <a:rPr lang="en-US" altLang="zh-CN" sz="4400" b="1" dirty="0">
                <a:solidFill>
                  <a:schemeClr val="tx1"/>
                </a:solidFill>
                <a:latin typeface="黑体" panose="02010609060101010101" pitchFamily="49" charset="-122"/>
                <a:ea typeface="黑体" panose="02010609060101010101" pitchFamily="49" charset="-122"/>
              </a:rPr>
              <a:t>?</a:t>
            </a:r>
            <a:r>
              <a:rPr lang="zh-CN" altLang="zh-CN" sz="4400" b="1" dirty="0">
                <a:solidFill>
                  <a:schemeClr val="tx1"/>
                </a:solidFill>
                <a:latin typeface="黑体" panose="02010609060101010101" pitchFamily="49" charset="-122"/>
                <a:ea typeface="黑体" panose="02010609060101010101" pitchFamily="49" charset="-122"/>
              </a:rPr>
              <a:t>请</a:t>
            </a:r>
            <a:r>
              <a:rPr lang="zh-CN" altLang="zh-CN" sz="4400" b="1" dirty="0">
                <a:solidFill>
                  <a:srgbClr val="FF0000"/>
                </a:solidFill>
                <a:latin typeface="黑体" panose="02010609060101010101" pitchFamily="49" charset="-122"/>
                <a:ea typeface="黑体" panose="02010609060101010101" pitchFamily="49" charset="-122"/>
              </a:rPr>
              <a:t>综合材料内容及含意</a:t>
            </a:r>
            <a:r>
              <a:rPr lang="zh-CN" altLang="zh-CN" sz="4400" b="1" dirty="0">
                <a:solidFill>
                  <a:schemeClr val="tx1"/>
                </a:solidFill>
                <a:latin typeface="黑体" panose="02010609060101010101" pitchFamily="49" charset="-122"/>
                <a:ea typeface="黑体" panose="02010609060101010101" pitchFamily="49" charset="-122"/>
              </a:rPr>
              <a:t>作文，表明你的态度，阐述你的看法。</a:t>
            </a:r>
            <a:r>
              <a:rPr lang="en-US" altLang="zh-CN" sz="4400" b="1" dirty="0">
                <a:solidFill>
                  <a:schemeClr val="tx1"/>
                </a:solidFill>
                <a:latin typeface="黑体" panose="02010609060101010101" pitchFamily="49" charset="-122"/>
                <a:ea typeface="黑体" panose="02010609060101010101" pitchFamily="49" charset="-122"/>
              </a:rPr>
              <a:t/>
            </a:r>
            <a:br>
              <a:rPr lang="en-US" altLang="zh-CN" sz="4400" b="1" dirty="0">
                <a:solidFill>
                  <a:schemeClr val="tx1"/>
                </a:solidFill>
                <a:latin typeface="黑体" panose="02010609060101010101" pitchFamily="49" charset="-122"/>
                <a:ea typeface="黑体" panose="02010609060101010101" pitchFamily="49" charset="-122"/>
              </a:rPr>
            </a:br>
            <a:r>
              <a:rPr lang="en-US" altLang="zh-CN" sz="4400" b="1" dirty="0">
                <a:solidFill>
                  <a:schemeClr val="tx1"/>
                </a:solidFill>
                <a:latin typeface="黑体" panose="02010609060101010101" pitchFamily="49" charset="-122"/>
                <a:ea typeface="黑体" panose="02010609060101010101" pitchFamily="49" charset="-122"/>
              </a:rPr>
              <a:t/>
            </a:r>
            <a:br>
              <a:rPr lang="en-US" altLang="zh-CN" sz="4400" b="1" dirty="0">
                <a:solidFill>
                  <a:schemeClr val="tx1"/>
                </a:solidFill>
                <a:latin typeface="黑体" panose="02010609060101010101" pitchFamily="49" charset="-122"/>
                <a:ea typeface="黑体" panose="02010609060101010101" pitchFamily="49" charset="-122"/>
              </a:rPr>
            </a:br>
            <a:r>
              <a:rPr lang="zh-CN" altLang="zh-CN" sz="4400" b="1" dirty="0">
                <a:solidFill>
                  <a:schemeClr val="tx1"/>
                </a:solidFill>
                <a:latin typeface="黑体" panose="02010609060101010101" pitchFamily="49" charset="-122"/>
                <a:ea typeface="黑体" panose="02010609060101010101" pitchFamily="49" charset="-122"/>
              </a:rPr>
              <a:t>　　要求选好角度，确定立意，明确文体，自拟题目，</a:t>
            </a:r>
            <a:r>
              <a:rPr lang="zh-CN" altLang="zh-CN" sz="4400" b="1" dirty="0">
                <a:solidFill>
                  <a:srgbClr val="FF0000"/>
                </a:solidFill>
                <a:latin typeface="黑体" panose="02010609060101010101" pitchFamily="49" charset="-122"/>
                <a:ea typeface="黑体" panose="02010609060101010101" pitchFamily="49" charset="-122"/>
              </a:rPr>
              <a:t>不要脱离材料内容和含意</a:t>
            </a:r>
            <a:r>
              <a:rPr lang="zh-CN" altLang="zh-CN" sz="4400" b="1" dirty="0">
                <a:solidFill>
                  <a:schemeClr val="tx1"/>
                </a:solidFill>
                <a:latin typeface="黑体" panose="02010609060101010101" pitchFamily="49" charset="-122"/>
                <a:ea typeface="黑体" panose="02010609060101010101" pitchFamily="49" charset="-122"/>
              </a:rPr>
              <a:t>作文，不得套作，不得抄袭。</a:t>
            </a:r>
            <a:endParaRPr lang="zh-CN" altLang="en-US" sz="3600" b="1" dirty="0">
              <a:solidFill>
                <a:schemeClr val="tx1"/>
              </a:solidFill>
              <a:latin typeface="黑体" panose="02010609060101010101" pitchFamily="49" charset="-122"/>
              <a:ea typeface="黑体" panose="02010609060101010101" pitchFamily="49" charset="-122"/>
            </a:endParaRPr>
          </a:p>
        </p:txBody>
      </p:sp>
    </p:spTree>
    <p:extLst>
      <p:ext uri="{BB962C8B-B14F-4D97-AF65-F5344CB8AC3E}">
        <p14:creationId xmlns="" xmlns:p14="http://schemas.microsoft.com/office/powerpoint/2010/main" val="211129034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1"/>
          </p:nvPr>
        </p:nvSpPr>
        <p:spPr>
          <a:xfrm>
            <a:off x="290286" y="264545"/>
            <a:ext cx="11669485" cy="6354793"/>
          </a:xfrm>
        </p:spPr>
        <p:txBody>
          <a:bodyPr rtlCol="0">
            <a:noAutofit/>
          </a:bodyPr>
          <a:lstStyle/>
          <a:p>
            <a:r>
              <a:rPr lang="zh-CN" altLang="en-US" sz="4000"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作文题目</a:t>
            </a:r>
            <a:r>
              <a:rPr lang="en-US" altLang="zh-CN" sz="4000"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a:t>
            </a:r>
            <a:r>
              <a:rPr lang="zh-CN" altLang="en-US" sz="4000"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en-US" altLang="zh-CN" sz="3200" dirty="0">
                <a:latin typeface="黑体" panose="02010609060101010101" pitchFamily="49" charset="-122"/>
                <a:ea typeface="黑体" panose="02010609060101010101" pitchFamily="49" charset="-122"/>
              </a:rPr>
              <a:t>“</a:t>
            </a:r>
            <a:r>
              <a:rPr lang="zh-CN" altLang="zh-CN" sz="3200" dirty="0">
                <a:latin typeface="黑体" panose="02010609060101010101" pitchFamily="49" charset="-122"/>
                <a:ea typeface="黑体" panose="02010609060101010101" pitchFamily="49" charset="-122"/>
              </a:rPr>
              <a:t>卡布奇诺</a:t>
            </a:r>
            <a:r>
              <a:rPr lang="en-US" altLang="zh-CN" sz="3200" dirty="0">
                <a:latin typeface="黑体" panose="02010609060101010101" pitchFamily="49" charset="-122"/>
                <a:ea typeface="黑体" panose="02010609060101010101" pitchFamily="49" charset="-122"/>
              </a:rPr>
              <a:t>”“</a:t>
            </a:r>
            <a:r>
              <a:rPr lang="zh-CN" altLang="zh-CN" sz="3200" dirty="0">
                <a:latin typeface="黑体" panose="02010609060101010101" pitchFamily="49" charset="-122"/>
                <a:ea typeface="黑体" panose="02010609060101010101" pitchFamily="49" charset="-122"/>
              </a:rPr>
              <a:t>罗托鲁拉小镇</a:t>
            </a:r>
            <a:r>
              <a:rPr lang="en-US" altLang="zh-CN" sz="3200" dirty="0">
                <a:latin typeface="黑体" panose="02010609060101010101" pitchFamily="49" charset="-122"/>
                <a:ea typeface="黑体" panose="02010609060101010101" pitchFamily="49" charset="-122"/>
              </a:rPr>
              <a:t>”“</a:t>
            </a:r>
            <a:r>
              <a:rPr lang="zh-CN" altLang="zh-CN" sz="3200" dirty="0">
                <a:latin typeface="黑体" panose="02010609060101010101" pitchFamily="49" charset="-122"/>
                <a:ea typeface="黑体" panose="02010609060101010101" pitchFamily="49" charset="-122"/>
              </a:rPr>
              <a:t>普罗旺斯</a:t>
            </a:r>
            <a:r>
              <a:rPr lang="en-US" altLang="zh-CN" sz="3200" dirty="0">
                <a:latin typeface="黑体" panose="02010609060101010101" pitchFamily="49" charset="-122"/>
                <a:ea typeface="黑体" panose="02010609060101010101" pitchFamily="49" charset="-122"/>
              </a:rPr>
              <a:t>”“BOHO</a:t>
            </a:r>
            <a:r>
              <a:rPr lang="zh-CN" altLang="zh-CN" sz="3200" dirty="0">
                <a:latin typeface="黑体" panose="02010609060101010101" pitchFamily="49" charset="-122"/>
                <a:ea typeface="黑体" panose="02010609060101010101" pitchFamily="49" charset="-122"/>
              </a:rPr>
              <a:t>天明圆</a:t>
            </a:r>
            <a:r>
              <a:rPr lang="en-US" altLang="zh-CN" sz="3200" dirty="0">
                <a:latin typeface="黑体" panose="02010609060101010101" pitchFamily="49" charset="-122"/>
                <a:ea typeface="黑体" panose="02010609060101010101" pitchFamily="49" charset="-122"/>
              </a:rPr>
              <a:t>”“</a:t>
            </a:r>
            <a:r>
              <a:rPr lang="zh-CN" altLang="zh-CN" sz="3200" dirty="0">
                <a:latin typeface="黑体" panose="02010609060101010101" pitchFamily="49" charset="-122"/>
                <a:ea typeface="黑体" panose="02010609060101010101" pitchFamily="49" charset="-122"/>
              </a:rPr>
              <a:t>广汇</a:t>
            </a:r>
            <a:r>
              <a:rPr lang="en-US" altLang="zh-CN" sz="3200" dirty="0">
                <a:latin typeface="黑体" panose="02010609060101010101" pitchFamily="49" charset="-122"/>
                <a:ea typeface="黑体" panose="02010609060101010101" pitchFamily="49" charset="-122"/>
              </a:rPr>
              <a:t>·PAMA”</a:t>
            </a:r>
            <a:r>
              <a:rPr lang="zh-CN" altLang="zh-CN" sz="3200" dirty="0">
                <a:latin typeface="黑体" panose="02010609060101010101" pitchFamily="49" charset="-122"/>
                <a:ea typeface="黑体" panose="02010609060101010101" pitchFamily="49" charset="-122"/>
              </a:rPr>
              <a:t>这样的地名并非位于大洋彼岸，而就在我们身边。当前我国城市的</a:t>
            </a:r>
            <a:r>
              <a:rPr lang="zh-CN" altLang="zh-CN" sz="3200" dirty="0">
                <a:solidFill>
                  <a:srgbClr val="FF0000"/>
                </a:solidFill>
                <a:latin typeface="黑体" panose="02010609060101010101" pitchFamily="49" charset="-122"/>
                <a:ea typeface="黑体" panose="02010609060101010101" pitchFamily="49" charset="-122"/>
              </a:rPr>
              <a:t>新兴建筑，特别偏爱</a:t>
            </a:r>
            <a:r>
              <a:rPr lang="en-US" altLang="zh-CN" sz="3200" dirty="0">
                <a:solidFill>
                  <a:srgbClr val="FF0000"/>
                </a:solidFill>
                <a:latin typeface="黑体" panose="02010609060101010101" pitchFamily="49" charset="-122"/>
                <a:ea typeface="黑体" panose="02010609060101010101" pitchFamily="49" charset="-122"/>
              </a:rPr>
              <a:t>“</a:t>
            </a:r>
            <a:r>
              <a:rPr lang="zh-CN" altLang="zh-CN" sz="3200" dirty="0">
                <a:solidFill>
                  <a:srgbClr val="FF0000"/>
                </a:solidFill>
                <a:latin typeface="黑体" panose="02010609060101010101" pitchFamily="49" charset="-122"/>
                <a:ea typeface="黑体" panose="02010609060101010101" pitchFamily="49" charset="-122"/>
              </a:rPr>
              <a:t>洋名称</a:t>
            </a:r>
            <a:r>
              <a:rPr lang="en-US" altLang="zh-CN" sz="3200" dirty="0">
                <a:solidFill>
                  <a:srgbClr val="FF0000"/>
                </a:solidFill>
                <a:latin typeface="黑体" panose="02010609060101010101" pitchFamily="49" charset="-122"/>
                <a:ea typeface="黑体" panose="02010609060101010101" pitchFamily="49" charset="-122"/>
              </a:rPr>
              <a:t>”</a:t>
            </a:r>
            <a:r>
              <a:rPr lang="zh-CN" altLang="zh-CN" sz="3200" dirty="0">
                <a:latin typeface="黑体" panose="02010609060101010101" pitchFamily="49" charset="-122"/>
                <a:ea typeface="黑体" panose="02010609060101010101" pitchFamily="49" charset="-122"/>
              </a:rPr>
              <a:t>，而与此同时发生的是</a:t>
            </a:r>
            <a:r>
              <a:rPr lang="zh-CN" altLang="zh-CN" sz="3200" dirty="0">
                <a:solidFill>
                  <a:srgbClr val="FF0000"/>
                </a:solidFill>
                <a:latin typeface="黑体" panose="02010609060101010101" pitchFamily="49" charset="-122"/>
                <a:ea typeface="黑体" panose="02010609060101010101" pitchFamily="49" charset="-122"/>
              </a:rPr>
              <a:t>古老传统地名的消亡和具有民族特色地名的弱化。</a:t>
            </a:r>
            <a:r>
              <a:rPr lang="en-US" altLang="zh-CN" sz="3200" dirty="0">
                <a:latin typeface="黑体" panose="02010609060101010101" pitchFamily="49" charset="-122"/>
                <a:ea typeface="黑体" panose="02010609060101010101" pitchFamily="49" charset="-122"/>
              </a:rPr>
              <a:t/>
            </a:r>
            <a:br>
              <a:rPr lang="en-US" altLang="zh-CN" sz="3200" dirty="0">
                <a:latin typeface="黑体" panose="02010609060101010101" pitchFamily="49" charset="-122"/>
                <a:ea typeface="黑体" panose="02010609060101010101" pitchFamily="49" charset="-122"/>
              </a:rPr>
            </a:br>
            <a:r>
              <a:rPr lang="zh-CN" altLang="zh-CN" sz="3200" dirty="0">
                <a:latin typeface="黑体" panose="02010609060101010101" pitchFamily="49" charset="-122"/>
                <a:ea typeface="黑体" panose="02010609060101010101" pitchFamily="49" charset="-122"/>
              </a:rPr>
              <a:t>为此，央视《焦点访谈》《人民日报》等多家媒体对地名洋化现象的泛滥给与了批评。网友们也议论纷纷，有人说：</a:t>
            </a:r>
            <a:r>
              <a:rPr lang="en-US" altLang="zh-CN" sz="3200" dirty="0">
                <a:latin typeface="黑体" panose="02010609060101010101" pitchFamily="49" charset="-122"/>
                <a:ea typeface="黑体" panose="02010609060101010101" pitchFamily="49" charset="-122"/>
              </a:rPr>
              <a:t>“</a:t>
            </a:r>
            <a:r>
              <a:rPr lang="zh-CN" altLang="zh-CN" sz="3200" dirty="0">
                <a:latin typeface="黑体" panose="02010609060101010101" pitchFamily="49" charset="-122"/>
                <a:ea typeface="黑体" panose="02010609060101010101" pitchFamily="49" charset="-122"/>
              </a:rPr>
              <a:t>老地名承载着古老文化，记载着古代的地理人文，是祖先留给我的宝贵财宝，是我们的根，绝不能被洋化。</a:t>
            </a:r>
            <a:r>
              <a:rPr lang="en-US" altLang="zh-CN" sz="3200" dirty="0">
                <a:latin typeface="黑体" panose="02010609060101010101" pitchFamily="49" charset="-122"/>
                <a:ea typeface="黑体" panose="02010609060101010101" pitchFamily="49" charset="-122"/>
              </a:rPr>
              <a:t>”</a:t>
            </a:r>
            <a:r>
              <a:rPr lang="zh-CN" altLang="zh-CN" sz="3200" dirty="0">
                <a:latin typeface="黑体" panose="02010609060101010101" pitchFamily="49" charset="-122"/>
                <a:ea typeface="黑体" panose="02010609060101010101" pitchFamily="49" charset="-122"/>
              </a:rPr>
              <a:t>有人说：</a:t>
            </a:r>
            <a:r>
              <a:rPr lang="en-US" altLang="zh-CN" sz="3200" dirty="0">
                <a:latin typeface="黑体" panose="02010609060101010101" pitchFamily="49" charset="-122"/>
                <a:ea typeface="黑体" panose="02010609060101010101" pitchFamily="49" charset="-122"/>
              </a:rPr>
              <a:t>“</a:t>
            </a:r>
            <a:r>
              <a:rPr lang="zh-CN" altLang="zh-CN" sz="3200" dirty="0">
                <a:latin typeface="黑体" panose="02010609060101010101" pitchFamily="49" charset="-122"/>
                <a:ea typeface="黑体" panose="02010609060101010101" pitchFamily="49" charset="-122"/>
              </a:rPr>
              <a:t>放着本国、本民族的名称不用，乱用一些外国的名字，这是崇洋媚外。</a:t>
            </a:r>
            <a:r>
              <a:rPr lang="en-US" altLang="zh-CN" sz="3200" dirty="0">
                <a:latin typeface="黑体" panose="02010609060101010101" pitchFamily="49" charset="-122"/>
                <a:ea typeface="黑体" panose="02010609060101010101" pitchFamily="49" charset="-122"/>
              </a:rPr>
              <a:t>”</a:t>
            </a:r>
            <a:r>
              <a:rPr lang="zh-CN" altLang="zh-CN" sz="3200" dirty="0">
                <a:latin typeface="黑体" panose="02010609060101010101" pitchFamily="49" charset="-122"/>
                <a:ea typeface="黑体" panose="02010609060101010101" pitchFamily="49" charset="-122"/>
              </a:rPr>
              <a:t>也有人说：</a:t>
            </a:r>
            <a:r>
              <a:rPr lang="en-US" altLang="zh-CN" sz="3200" dirty="0">
                <a:latin typeface="黑体" panose="02010609060101010101" pitchFamily="49" charset="-122"/>
                <a:ea typeface="黑体" panose="02010609060101010101" pitchFamily="49" charset="-122"/>
              </a:rPr>
              <a:t>“</a:t>
            </a:r>
            <a:r>
              <a:rPr lang="zh-CN" altLang="zh-CN" sz="3200" dirty="0">
                <a:latin typeface="黑体" panose="02010609060101010101" pitchFamily="49" charset="-122"/>
                <a:ea typeface="黑体" panose="02010609060101010101" pitchFamily="49" charset="-122"/>
              </a:rPr>
              <a:t>这不算什么，与时俱进，与国际接轨，何必抱残守缺呢。</a:t>
            </a:r>
            <a:r>
              <a:rPr lang="en-US" altLang="zh-CN" sz="3200" dirty="0">
                <a:latin typeface="黑体" panose="02010609060101010101" pitchFamily="49" charset="-122"/>
                <a:ea typeface="黑体" panose="02010609060101010101" pitchFamily="49" charset="-122"/>
              </a:rPr>
              <a:t>”</a:t>
            </a:r>
            <a:r>
              <a:rPr lang="zh-CN" altLang="zh-CN" sz="3200" dirty="0">
                <a:latin typeface="黑体" panose="02010609060101010101" pitchFamily="49" charset="-122"/>
                <a:ea typeface="黑体" panose="02010609060101010101" pitchFamily="49" charset="-122"/>
              </a:rPr>
              <a:t>也有人说</a:t>
            </a:r>
            <a:r>
              <a:rPr lang="en-US" altLang="zh-CN" sz="3200" dirty="0">
                <a:latin typeface="黑体" panose="02010609060101010101" pitchFamily="49" charset="-122"/>
                <a:ea typeface="黑体" panose="02010609060101010101" pitchFamily="49" charset="-122"/>
              </a:rPr>
              <a:t>……</a:t>
            </a:r>
            <a:endParaRPr lang="zh-CN" altLang="en-US" sz="3200" dirty="0">
              <a:latin typeface="黑体" panose="02010609060101010101" pitchFamily="49" charset="-122"/>
              <a:ea typeface="黑体" panose="02010609060101010101" pitchFamily="49" charset="-122"/>
            </a:endParaRPr>
          </a:p>
        </p:txBody>
      </p:sp>
    </p:spTree>
    <p:extLst>
      <p:ext uri="{BB962C8B-B14F-4D97-AF65-F5344CB8AC3E}">
        <p14:creationId xmlns="" xmlns:p14="http://schemas.microsoft.com/office/powerpoint/2010/main" val="19506077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1"/>
          </p:nvPr>
        </p:nvSpPr>
        <p:spPr>
          <a:xfrm>
            <a:off x="232229" y="1567521"/>
            <a:ext cx="11684000" cy="3783027"/>
          </a:xfrm>
        </p:spPr>
        <p:txBody>
          <a:bodyPr rtlCol="0">
            <a:noAutofit/>
          </a:bodyPr>
          <a:lstStyle/>
          <a:p>
            <a:r>
              <a:rPr lang="en-US" altLang="zh-CN" sz="4800" dirty="0" smtClean="0">
                <a:latin typeface="黑体" panose="02010609060101010101" pitchFamily="49" charset="-122"/>
                <a:ea typeface="黑体" panose="02010609060101010101" pitchFamily="49" charset="-122"/>
              </a:rPr>
              <a:t>    </a:t>
            </a:r>
            <a:r>
              <a:rPr lang="zh-CN" altLang="zh-CN" sz="4800" dirty="0" smtClean="0">
                <a:latin typeface="黑体" panose="02010609060101010101" pitchFamily="49" charset="-122"/>
                <a:ea typeface="黑体" panose="02010609060101010101" pitchFamily="49" charset="-122"/>
              </a:rPr>
              <a:t>对于</a:t>
            </a:r>
            <a:r>
              <a:rPr lang="zh-CN" altLang="zh-CN" sz="4800" dirty="0">
                <a:latin typeface="黑体" panose="02010609060101010101" pitchFamily="49" charset="-122"/>
                <a:ea typeface="黑体" panose="02010609060101010101" pitchFamily="49" charset="-122"/>
              </a:rPr>
              <a:t>地名洋化，你有怎样的思考？请综合材料内容及含意作文，表明你的态度，阐述你的看法。要求选好角度，确定立意，明确文体，自拟题目，不要脱离材料内容和含意作文，不得套作，不得抄袭。</a:t>
            </a:r>
            <a:endParaRPr lang="zh-CN" altLang="en-US" sz="4800" dirty="0">
              <a:latin typeface="黑体" panose="02010609060101010101" pitchFamily="49" charset="-122"/>
              <a:ea typeface="黑体" panose="02010609060101010101" pitchFamily="49" charset="-122"/>
            </a:endParaRPr>
          </a:p>
        </p:txBody>
      </p:sp>
    </p:spTree>
    <p:extLst>
      <p:ext uri="{BB962C8B-B14F-4D97-AF65-F5344CB8AC3E}">
        <p14:creationId xmlns="" xmlns:p14="http://schemas.microsoft.com/office/powerpoint/2010/main" val="1354549714"/>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78972" y="1386331"/>
            <a:ext cx="11059886" cy="3834981"/>
          </a:xfrm>
        </p:spPr>
        <p:txBody>
          <a:bodyPr rtlCol="0">
            <a:normAutofit/>
          </a:bodyPr>
          <a:lstStyle/>
          <a:p>
            <a:pPr algn="l"/>
            <a:r>
              <a:rPr lang="zh-CN" altLang="en-US" sz="6600" b="1" dirty="0" smtClean="0">
                <a:latin typeface="黑体" panose="02010609060101010101" pitchFamily="49" charset="-122"/>
                <a:ea typeface="黑体" panose="02010609060101010101" pitchFamily="49" charset="-122"/>
              </a:rPr>
              <a:t>    两篇作文题目的大方向</a:t>
            </a:r>
            <a:r>
              <a:rPr lang="zh-CN" altLang="en-US" sz="6600" b="1" dirty="0">
                <a:latin typeface="黑体" panose="02010609060101010101" pitchFamily="49" charset="-122"/>
                <a:ea typeface="黑体" panose="02010609060101010101" pitchFamily="49" charset="-122"/>
              </a:rPr>
              <a:t>：</a:t>
            </a:r>
            <a:r>
              <a:rPr lang="zh-CN" altLang="zh-CN" sz="6600" b="1" dirty="0">
                <a:latin typeface="黑体" panose="02010609060101010101" pitchFamily="49" charset="-122"/>
                <a:ea typeface="黑体" panose="02010609060101010101" pitchFamily="49" charset="-122"/>
              </a:rPr>
              <a:t>对地名洋化的思考。</a:t>
            </a:r>
            <a:r>
              <a:rPr lang="en-US" altLang="zh-CN" sz="6600" b="1" dirty="0">
                <a:latin typeface="黑体" panose="02010609060101010101" pitchFamily="49" charset="-122"/>
                <a:ea typeface="黑体" panose="02010609060101010101" pitchFamily="49" charset="-122"/>
              </a:rPr>
              <a:t>“</a:t>
            </a:r>
            <a:r>
              <a:rPr lang="zh-CN" altLang="zh-CN" sz="6600" b="1" dirty="0">
                <a:latin typeface="黑体" panose="02010609060101010101" pitchFamily="49" charset="-122"/>
                <a:ea typeface="黑体" panose="02010609060101010101" pitchFamily="49" charset="-122"/>
              </a:rPr>
              <a:t>对于地名洋化，你有怎样的思考</a:t>
            </a:r>
            <a:r>
              <a:rPr lang="en-US" altLang="zh-CN" sz="6600" b="1" dirty="0">
                <a:latin typeface="黑体" panose="02010609060101010101" pitchFamily="49" charset="-122"/>
                <a:ea typeface="黑体" panose="02010609060101010101" pitchFamily="49" charset="-122"/>
              </a:rPr>
              <a:t>?”</a:t>
            </a:r>
            <a:endParaRPr lang="zh-CN" altLang="en-US" sz="6600" b="1" spc="-30" dirty="0">
              <a:latin typeface="黑体" panose="02010609060101010101" pitchFamily="49" charset="-122"/>
              <a:ea typeface="黑体" panose="02010609060101010101" pitchFamily="49" charset="-122"/>
            </a:endParaRPr>
          </a:p>
        </p:txBody>
      </p:sp>
    </p:spTree>
    <p:extLst>
      <p:ext uri="{BB962C8B-B14F-4D97-AF65-F5344CB8AC3E}">
        <p14:creationId xmlns="" xmlns:p14="http://schemas.microsoft.com/office/powerpoint/2010/main" val="417014920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1019E3BE-F314-496A-92B4-6B74BB490412}"/>
              </a:ext>
            </a:extLst>
          </p:cNvPr>
          <p:cNvSpPr/>
          <p:nvPr/>
        </p:nvSpPr>
        <p:spPr>
          <a:xfrm>
            <a:off x="261257" y="971551"/>
            <a:ext cx="11669486" cy="5016758"/>
          </a:xfrm>
          <a:prstGeom prst="rect">
            <a:avLst/>
          </a:prstGeom>
        </p:spPr>
        <p:txBody>
          <a:bodyPr wrap="square">
            <a:spAutoFit/>
          </a:bodyPr>
          <a:lstStyle/>
          <a:p>
            <a:r>
              <a:rPr lang="en-US" altLang="zh-CN" sz="4000" b="1" kern="0" dirty="0" smtClean="0">
                <a:latin typeface="黑体" panose="02010609060101010101" pitchFamily="49" charset="-122"/>
                <a:ea typeface="黑体" panose="02010609060101010101" pitchFamily="49" charset="-122"/>
                <a:cs typeface="宋体" panose="02010600030101010101" pitchFamily="2" charset="-122"/>
              </a:rPr>
              <a:t>    </a:t>
            </a:r>
            <a:r>
              <a:rPr lang="zh-CN" altLang="zh-CN" sz="4000" b="1" kern="0" dirty="0" smtClean="0">
                <a:latin typeface="黑体" panose="02010609060101010101" pitchFamily="49" charset="-122"/>
                <a:ea typeface="黑体" panose="02010609060101010101" pitchFamily="49" charset="-122"/>
                <a:cs typeface="宋体" panose="02010600030101010101" pitchFamily="2" charset="-122"/>
              </a:rPr>
              <a:t>立意</a:t>
            </a:r>
            <a:r>
              <a:rPr lang="zh-CN" altLang="en-US" sz="4000" b="1" kern="0" dirty="0">
                <a:latin typeface="黑体" panose="02010609060101010101" pitchFamily="49" charset="-122"/>
                <a:ea typeface="黑体" panose="02010609060101010101" pitchFamily="49" charset="-122"/>
                <a:cs typeface="宋体" panose="02010600030101010101" pitchFamily="2" charset="-122"/>
              </a:rPr>
              <a:t>：</a:t>
            </a:r>
            <a:r>
              <a:rPr lang="zh-CN" altLang="zh-CN" sz="4000" b="1" kern="0" dirty="0">
                <a:latin typeface="黑体" panose="02010609060101010101" pitchFamily="49" charset="-122"/>
                <a:ea typeface="黑体" panose="02010609060101010101" pitchFamily="49" charset="-122"/>
                <a:cs typeface="宋体" panose="02010600030101010101" pitchFamily="2" charset="-122"/>
              </a:rPr>
              <a:t>根据</a:t>
            </a:r>
            <a:r>
              <a:rPr lang="en-US" altLang="zh-CN" sz="4000" b="1" kern="0" dirty="0">
                <a:latin typeface="黑体" panose="02010609060101010101" pitchFamily="49" charset="-122"/>
                <a:ea typeface="黑体" panose="02010609060101010101" pitchFamily="49" charset="-122"/>
                <a:cs typeface="宋体" panose="02010600030101010101" pitchFamily="2" charset="-122"/>
              </a:rPr>
              <a:t>“</a:t>
            </a:r>
            <a:r>
              <a:rPr lang="zh-CN" altLang="zh-CN" sz="4000" b="1" kern="0" dirty="0">
                <a:latin typeface="黑体" panose="02010609060101010101" pitchFamily="49" charset="-122"/>
                <a:ea typeface="黑体" panose="02010609060101010101" pitchFamily="49" charset="-122"/>
                <a:cs typeface="宋体" panose="02010600030101010101" pitchFamily="2" charset="-122"/>
              </a:rPr>
              <a:t>新兴建筑偏爱洋名</a:t>
            </a:r>
            <a:r>
              <a:rPr lang="en-US" altLang="zh-CN" sz="4000" b="1" kern="0" dirty="0">
                <a:latin typeface="黑体" panose="02010609060101010101" pitchFamily="49" charset="-122"/>
                <a:ea typeface="黑体" panose="02010609060101010101" pitchFamily="49" charset="-122"/>
                <a:cs typeface="宋体" panose="02010600030101010101" pitchFamily="2" charset="-122"/>
              </a:rPr>
              <a:t>”“</a:t>
            </a:r>
            <a:r>
              <a:rPr lang="zh-CN" altLang="zh-CN" sz="4000" b="1" kern="0" dirty="0">
                <a:latin typeface="黑体" panose="02010609060101010101" pitchFamily="49" charset="-122"/>
                <a:ea typeface="黑体" panose="02010609060101010101" pitchFamily="49" charset="-122"/>
                <a:cs typeface="宋体" panose="02010600030101010101" pitchFamily="2" charset="-122"/>
              </a:rPr>
              <a:t>古老传统地名的消亡和具有民族特色地名的弱化</a:t>
            </a:r>
            <a:r>
              <a:rPr lang="en-US" altLang="zh-CN" sz="4000" b="1" kern="0" dirty="0">
                <a:latin typeface="黑体" panose="02010609060101010101" pitchFamily="49" charset="-122"/>
                <a:ea typeface="黑体" panose="02010609060101010101" pitchFamily="49" charset="-122"/>
                <a:cs typeface="宋体" panose="02010600030101010101" pitchFamily="2" charset="-122"/>
              </a:rPr>
              <a:t>”</a:t>
            </a:r>
            <a:r>
              <a:rPr lang="zh-CN" altLang="zh-CN" sz="4000" b="1" kern="0" dirty="0">
                <a:latin typeface="黑体" panose="02010609060101010101" pitchFamily="49" charset="-122"/>
                <a:ea typeface="黑体" panose="02010609060101010101" pitchFamily="49" charset="-122"/>
                <a:cs typeface="宋体" panose="02010600030101010101" pitchFamily="2" charset="-122"/>
              </a:rPr>
              <a:t>及多家</a:t>
            </a:r>
            <a:r>
              <a:rPr lang="zh-CN" altLang="zh-CN" sz="4000" b="1" kern="0" dirty="0">
                <a:solidFill>
                  <a:srgbClr val="C04EC3"/>
                </a:solidFill>
                <a:latin typeface="黑体" panose="02010609060101010101" pitchFamily="49" charset="-122"/>
                <a:ea typeface="黑体" panose="02010609060101010101" pitchFamily="49" charset="-122"/>
                <a:cs typeface="宋体" panose="02010600030101010101" pitchFamily="2" charset="-122"/>
              </a:rPr>
              <a:t>权威媒体</a:t>
            </a:r>
            <a:r>
              <a:rPr lang="zh-CN" altLang="zh-CN" sz="4000" b="1" kern="0" dirty="0">
                <a:latin typeface="黑体" panose="02010609060101010101" pitchFamily="49" charset="-122"/>
                <a:ea typeface="黑体" panose="02010609060101010101" pitchFamily="49" charset="-122"/>
                <a:cs typeface="宋体" panose="02010600030101010101" pitchFamily="2" charset="-122"/>
              </a:rPr>
              <a:t>的批评可知，</a:t>
            </a:r>
            <a:r>
              <a:rPr lang="zh-CN" altLang="zh-CN" sz="4000" b="1" kern="0" dirty="0">
                <a:solidFill>
                  <a:srgbClr val="C04EC3"/>
                </a:solidFill>
                <a:latin typeface="黑体" panose="02010609060101010101" pitchFamily="49" charset="-122"/>
                <a:ea typeface="黑体" panose="02010609060101010101" pitchFamily="49" charset="-122"/>
                <a:cs typeface="宋体" panose="02010600030101010101" pitchFamily="2" charset="-122"/>
              </a:rPr>
              <a:t>主流意识</a:t>
            </a:r>
            <a:r>
              <a:rPr lang="zh-CN" altLang="zh-CN" sz="4000" b="1" kern="0" dirty="0">
                <a:latin typeface="黑体" panose="02010609060101010101" pitchFamily="49" charset="-122"/>
                <a:ea typeface="黑体" panose="02010609060101010101" pitchFamily="49" charset="-122"/>
                <a:cs typeface="宋体" panose="02010600030101010101" pitchFamily="2" charset="-122"/>
              </a:rPr>
              <a:t>对</a:t>
            </a:r>
            <a:r>
              <a:rPr lang="en-US" altLang="zh-CN" sz="4000" b="1" kern="0" dirty="0">
                <a:latin typeface="黑体" panose="02010609060101010101" pitchFamily="49" charset="-122"/>
                <a:ea typeface="黑体" panose="02010609060101010101" pitchFamily="49" charset="-122"/>
                <a:cs typeface="宋体" panose="02010600030101010101" pitchFamily="2" charset="-122"/>
              </a:rPr>
              <a:t>“</a:t>
            </a:r>
            <a:r>
              <a:rPr lang="zh-CN" altLang="zh-CN" sz="4000" b="1" kern="0" dirty="0">
                <a:latin typeface="黑体" panose="02010609060101010101" pitchFamily="49" charset="-122"/>
                <a:ea typeface="黑体" panose="02010609060101010101" pitchFamily="49" charset="-122"/>
                <a:cs typeface="宋体" panose="02010600030101010101" pitchFamily="2" charset="-122"/>
              </a:rPr>
              <a:t>地名洋化</a:t>
            </a:r>
            <a:r>
              <a:rPr lang="en-US" altLang="zh-CN" sz="4000" b="1" kern="0" dirty="0">
                <a:latin typeface="黑体" panose="02010609060101010101" pitchFamily="49" charset="-122"/>
                <a:ea typeface="黑体" panose="02010609060101010101" pitchFamily="49" charset="-122"/>
                <a:cs typeface="宋体" panose="02010600030101010101" pitchFamily="2" charset="-122"/>
              </a:rPr>
              <a:t>”</a:t>
            </a:r>
            <a:r>
              <a:rPr lang="zh-CN" altLang="zh-CN" sz="4000" b="1" kern="0" dirty="0">
                <a:latin typeface="黑体" panose="02010609060101010101" pitchFamily="49" charset="-122"/>
                <a:ea typeface="黑体" panose="02010609060101010101" pitchFamily="49" charset="-122"/>
                <a:cs typeface="宋体" panose="02010600030101010101" pitchFamily="2" charset="-122"/>
              </a:rPr>
              <a:t>持</a:t>
            </a:r>
            <a:r>
              <a:rPr lang="zh-CN" altLang="zh-CN" sz="4000" b="1" kern="0" dirty="0">
                <a:solidFill>
                  <a:srgbClr val="C04EC3"/>
                </a:solidFill>
                <a:latin typeface="黑体" panose="02010609060101010101" pitchFamily="49" charset="-122"/>
                <a:ea typeface="黑体" panose="02010609060101010101" pitchFamily="49" charset="-122"/>
                <a:cs typeface="宋体" panose="02010600030101010101" pitchFamily="2" charset="-122"/>
              </a:rPr>
              <a:t>否定</a:t>
            </a:r>
            <a:r>
              <a:rPr lang="zh-CN" altLang="zh-CN" sz="4000" b="1" kern="0" dirty="0">
                <a:latin typeface="黑体" panose="02010609060101010101" pitchFamily="49" charset="-122"/>
                <a:ea typeface="黑体" panose="02010609060101010101" pitchFamily="49" charset="-122"/>
                <a:cs typeface="宋体" panose="02010600030101010101" pitchFamily="2" charset="-122"/>
              </a:rPr>
              <a:t>态度。当然也不是强迫考生必须达成</a:t>
            </a:r>
            <a:r>
              <a:rPr lang="en-US" altLang="zh-CN" sz="4000" b="1" kern="0" dirty="0">
                <a:latin typeface="黑体" panose="02010609060101010101" pitchFamily="49" charset="-122"/>
                <a:ea typeface="黑体" panose="02010609060101010101" pitchFamily="49" charset="-122"/>
                <a:cs typeface="宋体" panose="02010600030101010101" pitchFamily="2" charset="-122"/>
              </a:rPr>
              <a:t>“</a:t>
            </a:r>
            <a:r>
              <a:rPr lang="zh-CN" altLang="zh-CN" sz="4000" b="1" kern="0" dirty="0">
                <a:latin typeface="黑体" panose="02010609060101010101" pitchFamily="49" charset="-122"/>
                <a:ea typeface="黑体" panose="02010609060101010101" pitchFamily="49" charset="-122"/>
                <a:cs typeface="宋体" panose="02010600030101010101" pitchFamily="2" charset="-122"/>
              </a:rPr>
              <a:t>统一共识</a:t>
            </a:r>
            <a:r>
              <a:rPr lang="en-US" altLang="zh-CN" sz="4000" b="1" kern="0" dirty="0">
                <a:latin typeface="黑体" panose="02010609060101010101" pitchFamily="49" charset="-122"/>
                <a:ea typeface="黑体" panose="02010609060101010101" pitchFamily="49" charset="-122"/>
                <a:cs typeface="宋体" panose="02010600030101010101" pitchFamily="2" charset="-122"/>
              </a:rPr>
              <a:t>”</a:t>
            </a:r>
            <a:r>
              <a:rPr lang="zh-CN" altLang="zh-CN" sz="4000" b="1" kern="0" dirty="0">
                <a:latin typeface="黑体" panose="02010609060101010101" pitchFamily="49" charset="-122"/>
                <a:ea typeface="黑体" panose="02010609060101010101" pitchFamily="49" charset="-122"/>
                <a:cs typeface="宋体" panose="02010600030101010101" pitchFamily="2" charset="-122"/>
              </a:rPr>
              <a:t>，这势必会束缚了学生健康、合理、多角度的思考，况且对</a:t>
            </a:r>
            <a:r>
              <a:rPr lang="en-US" altLang="zh-CN" sz="4000" b="1" kern="0" dirty="0">
                <a:latin typeface="黑体" panose="02010609060101010101" pitchFamily="49" charset="-122"/>
                <a:ea typeface="黑体" panose="02010609060101010101" pitchFamily="49" charset="-122"/>
                <a:cs typeface="宋体" panose="02010600030101010101" pitchFamily="2" charset="-122"/>
              </a:rPr>
              <a:t>“</a:t>
            </a:r>
            <a:r>
              <a:rPr lang="zh-CN" altLang="zh-CN" sz="4000" b="1" kern="0" dirty="0">
                <a:latin typeface="黑体" panose="02010609060101010101" pitchFamily="49" charset="-122"/>
                <a:ea typeface="黑体" panose="02010609060101010101" pitchFamily="49" charset="-122"/>
                <a:cs typeface="宋体" panose="02010600030101010101" pitchFamily="2" charset="-122"/>
              </a:rPr>
              <a:t>地名洋化</a:t>
            </a:r>
            <a:r>
              <a:rPr lang="en-US" altLang="zh-CN" sz="4000" b="1" kern="0" dirty="0">
                <a:latin typeface="黑体" panose="02010609060101010101" pitchFamily="49" charset="-122"/>
                <a:ea typeface="黑体" panose="02010609060101010101" pitchFamily="49" charset="-122"/>
                <a:cs typeface="宋体" panose="02010600030101010101" pitchFamily="2" charset="-122"/>
              </a:rPr>
              <a:t>”</a:t>
            </a:r>
            <a:r>
              <a:rPr lang="zh-CN" altLang="zh-CN" sz="4000" b="1" kern="0" dirty="0">
                <a:latin typeface="黑体" panose="02010609060101010101" pitchFamily="49" charset="-122"/>
                <a:ea typeface="黑体" panose="02010609060101010101" pitchFamily="49" charset="-122"/>
                <a:cs typeface="宋体" panose="02010600030101010101" pitchFamily="2" charset="-122"/>
              </a:rPr>
              <a:t>都持否定意见也未必符合生活实际。故既</a:t>
            </a:r>
            <a:r>
              <a:rPr lang="zh-CN" altLang="zh-CN" sz="4000" b="1" kern="0" dirty="0">
                <a:solidFill>
                  <a:srgbClr val="C04EC3"/>
                </a:solidFill>
                <a:latin typeface="黑体" panose="02010609060101010101" pitchFamily="49" charset="-122"/>
                <a:ea typeface="黑体" panose="02010609060101010101" pitchFamily="49" charset="-122"/>
                <a:cs typeface="宋体" panose="02010600030101010101" pitchFamily="2" charset="-122"/>
              </a:rPr>
              <a:t>可赞同主流意识</a:t>
            </a:r>
            <a:r>
              <a:rPr lang="zh-CN" altLang="zh-CN" sz="4000" b="1" kern="0" dirty="0">
                <a:latin typeface="黑体" panose="02010609060101010101" pitchFamily="49" charset="-122"/>
                <a:ea typeface="黑体" panose="02010609060101010101" pitchFamily="49" charset="-122"/>
                <a:cs typeface="宋体" panose="02010600030101010101" pitchFamily="2" charset="-122"/>
              </a:rPr>
              <a:t>，否定</a:t>
            </a:r>
            <a:r>
              <a:rPr lang="en-US" altLang="zh-CN" sz="4000" b="1" kern="0" dirty="0">
                <a:latin typeface="黑体" panose="02010609060101010101" pitchFamily="49" charset="-122"/>
                <a:ea typeface="黑体" panose="02010609060101010101" pitchFamily="49" charset="-122"/>
                <a:cs typeface="宋体" panose="02010600030101010101" pitchFamily="2" charset="-122"/>
              </a:rPr>
              <a:t>“</a:t>
            </a:r>
            <a:r>
              <a:rPr lang="zh-CN" altLang="zh-CN" sz="4000" b="1" kern="0" dirty="0">
                <a:latin typeface="黑体" panose="02010609060101010101" pitchFamily="49" charset="-122"/>
                <a:ea typeface="黑体" panose="02010609060101010101" pitchFamily="49" charset="-122"/>
                <a:cs typeface="宋体" panose="02010600030101010101" pitchFamily="2" charset="-122"/>
              </a:rPr>
              <a:t>地名洋化</a:t>
            </a:r>
            <a:r>
              <a:rPr lang="en-US" altLang="zh-CN" sz="4000" b="1" kern="0" dirty="0">
                <a:latin typeface="黑体" panose="02010609060101010101" pitchFamily="49" charset="-122"/>
                <a:ea typeface="黑体" panose="02010609060101010101" pitchFamily="49" charset="-122"/>
                <a:cs typeface="宋体" panose="02010600030101010101" pitchFamily="2" charset="-122"/>
              </a:rPr>
              <a:t>”;</a:t>
            </a:r>
            <a:r>
              <a:rPr lang="zh-CN" altLang="zh-CN" sz="4000" b="1" kern="0" dirty="0">
                <a:latin typeface="黑体" panose="02010609060101010101" pitchFamily="49" charset="-122"/>
                <a:ea typeface="黑体" panose="02010609060101010101" pitchFamily="49" charset="-122"/>
                <a:cs typeface="宋体" panose="02010600030101010101" pitchFamily="2" charset="-122"/>
              </a:rPr>
              <a:t>也可独出机杼，</a:t>
            </a:r>
            <a:r>
              <a:rPr lang="zh-CN" altLang="zh-CN" sz="4000" b="1" kern="0" dirty="0">
                <a:solidFill>
                  <a:srgbClr val="C04EC3"/>
                </a:solidFill>
                <a:latin typeface="黑体" panose="02010609060101010101" pitchFamily="49" charset="-122"/>
                <a:ea typeface="黑体" panose="02010609060101010101" pitchFamily="49" charset="-122"/>
                <a:cs typeface="宋体" panose="02010600030101010101" pitchFamily="2" charset="-122"/>
              </a:rPr>
              <a:t>赞同</a:t>
            </a:r>
            <a:r>
              <a:rPr lang="en-US" altLang="zh-CN" sz="4000" b="1" kern="0" dirty="0">
                <a:solidFill>
                  <a:srgbClr val="C04EC3"/>
                </a:solidFill>
                <a:latin typeface="黑体" panose="02010609060101010101" pitchFamily="49" charset="-122"/>
                <a:ea typeface="黑体" panose="02010609060101010101" pitchFamily="49" charset="-122"/>
                <a:cs typeface="宋体" panose="02010600030101010101" pitchFamily="2" charset="-122"/>
              </a:rPr>
              <a:t>“</a:t>
            </a:r>
            <a:r>
              <a:rPr lang="zh-CN" altLang="zh-CN" sz="4000" b="1" kern="0" dirty="0">
                <a:solidFill>
                  <a:srgbClr val="C04EC3"/>
                </a:solidFill>
                <a:latin typeface="黑体" panose="02010609060101010101" pitchFamily="49" charset="-122"/>
                <a:ea typeface="黑体" panose="02010609060101010101" pitchFamily="49" charset="-122"/>
                <a:cs typeface="宋体" panose="02010600030101010101" pitchFamily="2" charset="-122"/>
              </a:rPr>
              <a:t>地名洋化</a:t>
            </a:r>
            <a:r>
              <a:rPr lang="en-US" altLang="zh-CN" sz="4000" b="1" kern="0" dirty="0">
                <a:solidFill>
                  <a:srgbClr val="C04EC3"/>
                </a:solidFill>
                <a:latin typeface="黑体" panose="02010609060101010101" pitchFamily="49" charset="-122"/>
                <a:ea typeface="黑体" panose="02010609060101010101" pitchFamily="49" charset="-122"/>
                <a:cs typeface="宋体" panose="02010600030101010101" pitchFamily="2" charset="-122"/>
              </a:rPr>
              <a:t>”</a:t>
            </a:r>
            <a:r>
              <a:rPr lang="zh-CN" altLang="zh-CN" sz="4000" b="1" kern="0" dirty="0">
                <a:latin typeface="黑体" panose="02010609060101010101" pitchFamily="49" charset="-122"/>
                <a:ea typeface="黑体" panose="02010609060101010101" pitchFamily="49" charset="-122"/>
                <a:cs typeface="宋体" panose="02010600030101010101" pitchFamily="2" charset="-122"/>
              </a:rPr>
              <a:t>。</a:t>
            </a:r>
            <a:endParaRPr lang="zh-CN" altLang="en-US" sz="4000" b="1" dirty="0">
              <a:latin typeface="黑体" panose="02010609060101010101" pitchFamily="49" charset="-122"/>
              <a:ea typeface="黑体" panose="02010609060101010101" pitchFamily="49" charset="-122"/>
            </a:endParaRPr>
          </a:p>
        </p:txBody>
      </p:sp>
    </p:spTree>
    <p:extLst>
      <p:ext uri="{BB962C8B-B14F-4D97-AF65-F5344CB8AC3E}">
        <p14:creationId xmlns="" xmlns:p14="http://schemas.microsoft.com/office/powerpoint/2010/main" val="336545306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办公室主题">
  <a:themeElements>
    <a:clrScheme name="Back_To_School">
      <a:dk1>
        <a:sysClr val="windowText" lastClr="000000"/>
      </a:dk1>
      <a:lt1>
        <a:sysClr val="window" lastClr="FFFFFF"/>
      </a:lt1>
      <a:dk2>
        <a:srgbClr val="404040"/>
      </a:dk2>
      <a:lt2>
        <a:srgbClr val="FFF7D3"/>
      </a:lt2>
      <a:accent1>
        <a:srgbClr val="EB7F23"/>
      </a:accent1>
      <a:accent2>
        <a:srgbClr val="AFAF51"/>
      </a:accent2>
      <a:accent3>
        <a:srgbClr val="84491F"/>
      </a:accent3>
      <a:accent4>
        <a:srgbClr val="FEBE2F"/>
      </a:accent4>
      <a:accent5>
        <a:srgbClr val="6E1C1C"/>
      </a:accent5>
      <a:accent6>
        <a:srgbClr val="9EE0F8"/>
      </a:accent6>
      <a:hlink>
        <a:srgbClr val="EB7F23"/>
      </a:hlink>
      <a:folHlink>
        <a:srgbClr val="404040"/>
      </a:folHlink>
    </a:clrScheme>
    <a:fontScheme name="Cambria">
      <a:maj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3.xml><?xml version="1.0" encoding="utf-8"?>
<a:theme xmlns:a="http://schemas.openxmlformats.org/drawingml/2006/main" name="办公室主题">
  <a:themeElements>
    <a:clrScheme name="Back_To_School">
      <a:dk1>
        <a:sysClr val="windowText" lastClr="000000"/>
      </a:dk1>
      <a:lt1>
        <a:sysClr val="window" lastClr="FFFFFF"/>
      </a:lt1>
      <a:dk2>
        <a:srgbClr val="404040"/>
      </a:dk2>
      <a:lt2>
        <a:srgbClr val="FFF7D3"/>
      </a:lt2>
      <a:accent1>
        <a:srgbClr val="EB7F23"/>
      </a:accent1>
      <a:accent2>
        <a:srgbClr val="AFAF51"/>
      </a:accent2>
      <a:accent3>
        <a:srgbClr val="84491F"/>
      </a:accent3>
      <a:accent4>
        <a:srgbClr val="FEBE2F"/>
      </a:accent4>
      <a:accent5>
        <a:srgbClr val="6E1C1C"/>
      </a:accent5>
      <a:accent6>
        <a:srgbClr val="9EE0F8"/>
      </a:accent6>
      <a:hlink>
        <a:srgbClr val="EB7F23"/>
      </a:hlink>
      <a:folHlink>
        <a:srgbClr val="404040"/>
      </a:folHlink>
    </a:clrScheme>
    <a:fontScheme name="Cambria">
      <a:maj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A3F7D94069FF64A86F7DFF56D60E3BE" ma:contentTypeVersion="6" ma:contentTypeDescription="Create a new document." ma:contentTypeScope="" ma:versionID="c32302c77d4085ecf495bdddb7f5e889">
  <xsd:schema xmlns:xsd="http://www.w3.org/2001/XMLSchema" xmlns:xs="http://www.w3.org/2001/XMLSchema" xmlns:p="http://schemas.microsoft.com/office/2006/metadata/properties" xmlns:ns2="a4f35948-e619-41b3-aa29-22878b09cfd2" xmlns:ns3="40262f94-9f35-4ac3-9a90-690165a166b7" targetNamespace="http://schemas.microsoft.com/office/2006/metadata/properties" ma:root="true" ma:fieldsID="4ab5ae46be95f9d0be6107e8200be7a2" ns2:_="" ns3:_="">
    <xsd:import namespace="a4f35948-e619-41b3-aa29-22878b09cfd2"/>
    <xsd:import namespace="40262f94-9f35-4ac3-9a90-690165a166b7"/>
    <xsd:element name="properties">
      <xsd:complexType>
        <xsd:sequence>
          <xsd:element name="documentManagement">
            <xsd:complexType>
              <xsd:all>
                <xsd:element ref="ns2:SharedWithUsers" minOccurs="0"/>
                <xsd:element ref="ns2:SharedWithDetails" minOccurs="0"/>
                <xsd:element ref="ns3:VSO_x0020_item_x0020_id" minOccurs="0"/>
                <xsd:element ref="ns3:Item_x0020_Details" minOccurs="0"/>
                <xsd:element ref="ns3:Template_x0020_details" minOccurs="0"/>
                <xsd:element ref="ns3:Assetid_x0020_"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4f35948-e619-41b3-aa29-22878b09cfd2"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0262f94-9f35-4ac3-9a90-690165a166b7" elementFormDefault="qualified">
    <xsd:import namespace="http://schemas.microsoft.com/office/2006/documentManagement/types"/>
    <xsd:import namespace="http://schemas.microsoft.com/office/infopath/2007/PartnerControls"/>
    <xsd:element name="VSO_x0020_item_x0020_id" ma:index="10" nillable="true" ma:displayName="VSO item id" ma:description="Please add the bug number to refer to VSO items." ma:internalName="VSO_x0020_item_x0020_id">
      <xsd:simpleType>
        <xsd:restriction base="dms:Text">
          <xsd:maxLength value="255"/>
        </xsd:restriction>
      </xsd:simpleType>
    </xsd:element>
    <xsd:element name="Item_x0020_Details" ma:index="11" nillable="true" ma:displayName="Item Details" ma:internalName="Item_x0020_Details">
      <xsd:simpleType>
        <xsd:restriction base="dms:Note">
          <xsd:maxLength value="255"/>
        </xsd:restriction>
      </xsd:simpleType>
    </xsd:element>
    <xsd:element name="Template_x0020_details" ma:index="12" nillable="true" ma:displayName="Template details" ma:internalName="Template_x0020_details">
      <xsd:simpleType>
        <xsd:restriction base="dms:Text"/>
      </xsd:simpleType>
    </xsd:element>
    <xsd:element name="Assetid_x0020_" ma:index="13" nillable="true" ma:displayName="Assetid " ma:internalName="Assetid_x0020_">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VSO_x0020_item_x0020_id xmlns="40262f94-9f35-4ac3-9a90-690165a166b7" xsi:nil="true"/>
    <Assetid_x0020_ xmlns="40262f94-9f35-4ac3-9a90-690165a166b7" xsi:nil="true"/>
    <Item_x0020_Details xmlns="40262f94-9f35-4ac3-9a90-690165a166b7" xsi:nil="true"/>
    <Template_x0020_details xmlns="40262f94-9f35-4ac3-9a90-690165a166b7" xsi:nil="true"/>
  </documentManagement>
</p:properties>
</file>

<file path=customXml/itemProps1.xml><?xml version="1.0" encoding="utf-8"?>
<ds:datastoreItem xmlns:ds="http://schemas.openxmlformats.org/officeDocument/2006/customXml" ds:itemID="{D59B8A7B-DB68-4625-86A7-7FECB4C2AE0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4f35948-e619-41b3-aa29-22878b09cfd2"/>
    <ds:schemaRef ds:uri="40262f94-9f35-4ac3-9a90-690165a166b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CC9A7CA-BEC5-41E5-AAE1-C9D7FC518E00}">
  <ds:schemaRefs>
    <ds:schemaRef ds:uri="http://schemas.microsoft.com/sharepoint/v3/contenttype/forms"/>
  </ds:schemaRefs>
</ds:datastoreItem>
</file>

<file path=customXml/itemProps3.xml><?xml version="1.0" encoding="utf-8"?>
<ds:datastoreItem xmlns:ds="http://schemas.openxmlformats.org/officeDocument/2006/customXml" ds:itemID="{B5F5AFAE-B80F-42D3-94B4-729362BC1BCB}">
  <ds:schemaRefs>
    <ds:schemaRef ds:uri="http://purl.org/dc/elements/1.1/"/>
    <ds:schemaRef ds:uri="http://schemas.microsoft.com/office/2006/metadata/properties"/>
    <ds:schemaRef ds:uri="http://schemas.microsoft.com/office/2006/documentManagement/types"/>
    <ds:schemaRef ds:uri="http://schemas.openxmlformats.org/package/2006/metadata/core-properties"/>
    <ds:schemaRef ds:uri="http://schemas.microsoft.com/office/infopath/2007/PartnerControls"/>
    <ds:schemaRef ds:uri="http://purl.org/dc/dcmitype/"/>
    <ds:schemaRef ds:uri="40262f94-9f35-4ac3-9a90-690165a166b7"/>
    <ds:schemaRef ds:uri="a4f35948-e619-41b3-aa29-22878b09cfd2"/>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157</TotalTime>
  <Words>2294</Words>
  <Application>Microsoft Office PowerPoint</Application>
  <PresentationFormat>自定义</PresentationFormat>
  <Paragraphs>89</Paragraphs>
  <Slides>34</Slides>
  <Notes>9</Notes>
  <HiddenSlides>0</HiddenSlides>
  <MMClips>0</MMClips>
  <ScaleCrop>false</ScaleCrop>
  <HeadingPairs>
    <vt:vector size="4" baseType="variant">
      <vt:variant>
        <vt:lpstr>主题</vt:lpstr>
      </vt:variant>
      <vt:variant>
        <vt:i4>1</vt:i4>
      </vt:variant>
      <vt:variant>
        <vt:lpstr>幻灯片标题</vt:lpstr>
      </vt:variant>
      <vt:variant>
        <vt:i4>34</vt:i4>
      </vt:variant>
    </vt:vector>
  </HeadingPairs>
  <TitlesOfParts>
    <vt:vector size="35" baseType="lpstr">
      <vt:lpstr>Office 主题</vt:lpstr>
      <vt:lpstr>关于“洋地名”的材料作文讲评及例文</vt:lpstr>
      <vt:lpstr>幻灯片 2</vt:lpstr>
      <vt:lpstr>幻灯片 3</vt:lpstr>
      <vt:lpstr>幻灯片 4</vt:lpstr>
      <vt:lpstr>幻灯片 5</vt:lpstr>
      <vt:lpstr>幻灯片 6</vt:lpstr>
      <vt:lpstr>幻灯片 7</vt:lpstr>
      <vt:lpstr>    两篇作文题目的大方向：对地名洋化的思考。“对于地名洋化，你有怎样的思考?”</vt:lpstr>
      <vt:lpstr>幻灯片 9</vt:lpstr>
      <vt:lpstr>1.不赞同地名洋化</vt:lpstr>
      <vt:lpstr>2.地名洋化应适当(有条件地赞同地名洋化)</vt:lpstr>
      <vt:lpstr>3.赞同地名洋化</vt:lpstr>
      <vt:lpstr>例文1：地名洋化利弊谈</vt:lpstr>
      <vt:lpstr>幻灯片 14</vt:lpstr>
      <vt:lpstr>幻灯片 15</vt:lpstr>
      <vt:lpstr>幻灯片 16</vt:lpstr>
      <vt:lpstr>幻灯片 17</vt:lpstr>
      <vt:lpstr>例文2：踏着民族自信，昂首向前</vt:lpstr>
      <vt:lpstr>幻灯片 19</vt:lpstr>
      <vt:lpstr>幻灯片 20</vt:lpstr>
      <vt:lpstr>幻灯片 21</vt:lpstr>
      <vt:lpstr>幻灯片 22</vt:lpstr>
      <vt:lpstr>幻灯片 23</vt:lpstr>
      <vt:lpstr>幻灯片 24</vt:lpstr>
      <vt:lpstr>例文3：故土冠以洋名称，不合适宜</vt:lpstr>
      <vt:lpstr>幻灯片 26</vt:lpstr>
      <vt:lpstr>幻灯片 27</vt:lpstr>
      <vt:lpstr>幻灯片 28</vt:lpstr>
      <vt:lpstr>幻灯片 29</vt:lpstr>
      <vt:lpstr>例文4：洋为中用，相得益彰</vt:lpstr>
      <vt:lpstr>幻灯片 31</vt:lpstr>
      <vt:lpstr>幻灯片 32</vt:lpstr>
      <vt:lpstr>幻灯片 33</vt:lpstr>
      <vt:lpstr>幻灯片 34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洋地名</dc:title>
  <dc:creator>li</dc:creator>
  <cp:lastModifiedBy>微软用户</cp:lastModifiedBy>
  <cp:revision>23</cp:revision>
  <dcterms:created xsi:type="dcterms:W3CDTF">2018-03-03T22:20:54Z</dcterms:created>
  <dcterms:modified xsi:type="dcterms:W3CDTF">2018-07-17T03:34:51Z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ContentTypeId">
    <vt:lpwstr>0x010100AA3F7D94069FF64A86F7DFF56D60E3BE</vt:lpwstr>
  </property>
  <property fmtid="{D5CDD505-2E9C-101B-9397-08002B2CF9AE}" pid="4" name="FeatureTags">
    <vt:lpwstr/>
  </property>
  <property fmtid="{D5CDD505-2E9C-101B-9397-08002B2CF9AE}" pid="5" name="LocalizationTags">
    <vt:lpwstr/>
  </property>
  <property fmtid="{D5CDD505-2E9C-101B-9397-08002B2CF9AE}" pid="6" name="ScenarioTags">
    <vt:lpwstr/>
  </property>
  <property fmtid="{D5CDD505-2E9C-101B-9397-08002B2CF9AE}" pid="7" name="CampaignTags">
    <vt:lpwstr/>
  </property>
</Properties>
</file>