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FED5AB-D06B-4F9A-ACF1-8DF18BF10A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26B7E5-3AA2-493B-A908-E98329CC48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3B5A-983B-4EED-B516-166B38E022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F859E-D2FB-48C5-9BD9-E1DE83B7F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3B5A-983B-4EED-B516-166B38E022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F859E-D2FB-48C5-9BD9-E1DE83B7F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3B5A-983B-4EED-B516-166B38E022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F859E-D2FB-48C5-9BD9-E1DE83B7F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3B5A-983B-4EED-B516-166B38E022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F859E-D2FB-48C5-9BD9-E1DE83B7F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3B5A-983B-4EED-B516-166B38E022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F859E-D2FB-48C5-9BD9-E1DE83B7F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3B5A-983B-4EED-B516-166B38E022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F859E-D2FB-48C5-9BD9-E1DE83B7F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3B5A-983B-4EED-B516-166B38E022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F859E-D2FB-48C5-9BD9-E1DE83B7F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3B5A-983B-4EED-B516-166B38E022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F859E-D2FB-48C5-9BD9-E1DE83B7F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3B5A-983B-4EED-B516-166B38E022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F859E-D2FB-48C5-9BD9-E1DE83B7F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3B5A-983B-4EED-B516-166B38E022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F859E-D2FB-48C5-9BD9-E1DE83B7F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3B5A-983B-4EED-B516-166B38E022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F859E-D2FB-48C5-9BD9-E1DE83B7F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83B5A-983B-4EED-B516-166B38E022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F859E-D2FB-48C5-9BD9-E1DE83B7F6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83B5A-983B-4EED-B516-166B38E022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F859E-D2FB-48C5-9BD9-E1DE83B7F6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9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50000" b="-5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1538" y="1571612"/>
            <a:ext cx="44291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srgbClr val="FF0000"/>
                </a:solidFill>
              </a:rPr>
              <a:t>   </a:t>
            </a:r>
            <a:r>
              <a:rPr lang="zh-CN" altLang="en-US" sz="8000" b="1" dirty="0" smtClean="0">
                <a:solidFill>
                  <a:srgbClr val="FF0000"/>
                </a:solidFill>
              </a:rPr>
              <a:t> 醉花阴</a:t>
            </a:r>
            <a:endParaRPr lang="zh-CN" altLang="en-US" sz="80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00430" y="3571876"/>
            <a:ext cx="25026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李清照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2714620"/>
            <a:ext cx="728667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/>
              <a:t>莫道不销魂，帘卷西风</a:t>
            </a:r>
            <a:endParaRPr lang="en-US" altLang="zh-CN" sz="5400" dirty="0" smtClean="0"/>
          </a:p>
          <a:p>
            <a:endParaRPr lang="zh-CN" altLang="en-US" sz="4400" dirty="0"/>
          </a:p>
        </p:txBody>
      </p:sp>
      <p:sp>
        <p:nvSpPr>
          <p:cNvPr id="3" name="矩形标注 2"/>
          <p:cNvSpPr/>
          <p:nvPr/>
        </p:nvSpPr>
        <p:spPr>
          <a:xfrm>
            <a:off x="2571736" y="1071546"/>
            <a:ext cx="3571900" cy="1428760"/>
          </a:xfrm>
          <a:prstGeom prst="wedgeRectCallou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solidFill>
                  <a:schemeClr val="tx1"/>
                </a:solidFill>
              </a:rPr>
              <a:t>黯然神伤</a:t>
            </a:r>
            <a:endParaRPr lang="zh-CN" altLang="en-US" sz="4800" b="1" dirty="0">
              <a:solidFill>
                <a:schemeClr val="tx1"/>
              </a:solidFill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6929454" y="3571876"/>
            <a:ext cx="285752" cy="1143008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929190" y="4714884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秋风，肃杀冷冽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allAtOnce"/>
      <p:bldP spid="5" grpId="0" animBg="1"/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7422" y="1142984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/>
              <a:t>人比黄花瘦</a:t>
            </a:r>
            <a:endParaRPr lang="zh-CN" altLang="en-US" sz="6000" dirty="0"/>
          </a:p>
        </p:txBody>
      </p:sp>
      <p:sp>
        <p:nvSpPr>
          <p:cNvPr id="3" name="TextBox 2"/>
          <p:cNvSpPr txBox="1"/>
          <p:nvPr/>
        </p:nvSpPr>
        <p:spPr>
          <a:xfrm>
            <a:off x="714348" y="3000372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瘦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2786058"/>
            <a:ext cx="57259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/>
              <a:t>{</a:t>
            </a:r>
            <a:endParaRPr lang="zh-CN" altLang="en-US" sz="9600" dirty="0"/>
          </a:p>
        </p:txBody>
      </p:sp>
      <p:sp>
        <p:nvSpPr>
          <p:cNvPr id="7" name="TextBox 6"/>
          <p:cNvSpPr txBox="1"/>
          <p:nvPr/>
        </p:nvSpPr>
        <p:spPr>
          <a:xfrm>
            <a:off x="2714612" y="2643182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/>
              <a:t>菊花</a:t>
            </a:r>
            <a:endParaRPr lang="zh-CN" altLang="en-US" sz="4400" dirty="0"/>
          </a:p>
        </p:txBody>
      </p:sp>
      <p:sp>
        <p:nvSpPr>
          <p:cNvPr id="9" name="TextBox 8"/>
          <p:cNvSpPr txBox="1"/>
          <p:nvPr/>
        </p:nvSpPr>
        <p:spPr>
          <a:xfrm>
            <a:off x="2714612" y="3786190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/>
              <a:t>思妇</a:t>
            </a:r>
            <a:endParaRPr lang="zh-CN" altLang="en-US" sz="4400" dirty="0"/>
          </a:p>
        </p:txBody>
      </p:sp>
      <p:sp>
        <p:nvSpPr>
          <p:cNvPr id="10" name="右箭头 9"/>
          <p:cNvSpPr/>
          <p:nvPr/>
        </p:nvSpPr>
        <p:spPr>
          <a:xfrm>
            <a:off x="4357686" y="3429000"/>
            <a:ext cx="1357322" cy="42862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6143636" y="2857496"/>
            <a:ext cx="2441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/>
              <a:t>思念之苦</a:t>
            </a:r>
            <a:endParaRPr lang="en-US" altLang="zh-CN" sz="4400" dirty="0" smtClean="0"/>
          </a:p>
          <a:p>
            <a:r>
              <a:rPr lang="zh-CN" altLang="en-US" sz="4400" dirty="0"/>
              <a:t>思念之深</a:t>
            </a:r>
            <a:endParaRPr lang="zh-CN" altLang="en-US" sz="4400" dirty="0"/>
          </a:p>
        </p:txBody>
      </p:sp>
      <p:sp>
        <p:nvSpPr>
          <p:cNvPr id="12" name="下箭头 11"/>
          <p:cNvSpPr/>
          <p:nvPr/>
        </p:nvSpPr>
        <p:spPr>
          <a:xfrm>
            <a:off x="1071538" y="4000504"/>
            <a:ext cx="571504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500034" y="4929198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/>
              <a:t>夸张，对比</a:t>
            </a:r>
            <a:endParaRPr lang="zh-CN" altLang="en-US" sz="4400" b="1" dirty="0"/>
          </a:p>
        </p:txBody>
      </p:sp>
      <p:sp>
        <p:nvSpPr>
          <p:cNvPr id="4" name="五角星 3">
            <a:hlinkClick r:id="rId2" action="ppaction://hlinksldjump"/>
          </p:cNvPr>
          <p:cNvSpPr/>
          <p:nvPr/>
        </p:nvSpPr>
        <p:spPr>
          <a:xfrm>
            <a:off x="7380605" y="5732780"/>
            <a:ext cx="504190" cy="43243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  <p:bldP spid="7" grpId="0" build="allAtOnce"/>
      <p:bldP spid="9" grpId="0" build="p"/>
      <p:bldP spid="10" grpId="0" animBg="1"/>
      <p:bldP spid="11" grpId="0" build="p"/>
      <p:bldP spid="12" grpId="0" animBg="1"/>
      <p:bldP spid="1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785794"/>
            <a:ext cx="85011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 </a:t>
            </a:r>
            <a:r>
              <a:rPr lang="zh-CN" altLang="en-US" sz="2400" dirty="0" smtClean="0"/>
              <a:t>     </a:t>
            </a:r>
            <a:r>
              <a:rPr lang="zh-CN" altLang="en-US" sz="2400" b="1" dirty="0" smtClean="0"/>
              <a:t>父亲李格非为当时著名学者兼散文家，母亲出身于官宦人家，也有文学才能。夫赵明诚为金石考据家。早期生活优裕，与明诚共同致力于书画金石的搜集整理。金兵入据中原后，流寓南方，明诚病死，境遇孤苦。</a:t>
            </a:r>
            <a:endParaRPr lang="zh-CN" altLang="en-US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2333685"/>
            <a:ext cx="87154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18-42</a:t>
            </a:r>
            <a:r>
              <a:rPr lang="zh-CN" altLang="en-US" sz="2400" b="1" dirty="0" smtClean="0"/>
              <a:t>岁：与赵明诚结婚，婚后融洽欢娱，度过了这生中最安宁、幸福的日子。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 </a:t>
            </a:r>
            <a:r>
              <a:rPr lang="en-US" altLang="zh-CN" sz="2400" b="1" dirty="0" smtClean="0"/>
              <a:t>42</a:t>
            </a:r>
            <a:r>
              <a:rPr lang="zh-CN" altLang="en-US" sz="2400" b="1" dirty="0" smtClean="0"/>
              <a:t>岁： 北宋末日，朝廷腐败，金兵入侵，围困京师。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 </a:t>
            </a:r>
            <a:r>
              <a:rPr lang="en-US" altLang="zh-CN" sz="2400" b="1" dirty="0" smtClean="0"/>
              <a:t>43</a:t>
            </a:r>
            <a:r>
              <a:rPr lang="zh-CN" altLang="en-US" sz="2400" b="1" dirty="0" smtClean="0"/>
              <a:t>岁：金灭北宋，二人所存的十余屋金石书画在战火中焚为灰烬。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 </a:t>
            </a:r>
            <a:r>
              <a:rPr lang="en-US" altLang="zh-CN" sz="2400" b="1" dirty="0" smtClean="0"/>
              <a:t>46</a:t>
            </a:r>
            <a:r>
              <a:rPr lang="zh-CN" altLang="en-US" sz="2400" b="1" dirty="0" smtClean="0"/>
              <a:t>岁：赵明诚孤身赴任，身染重病，八月十八日去世， 终年</a:t>
            </a:r>
            <a:r>
              <a:rPr lang="en-US" altLang="zh-CN" sz="2400" b="1" dirty="0" smtClean="0"/>
              <a:t>49</a:t>
            </a:r>
            <a:r>
              <a:rPr lang="zh-CN" altLang="en-US" sz="2400" b="1" dirty="0" smtClean="0"/>
              <a:t>岁。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 </a:t>
            </a:r>
            <a:r>
              <a:rPr lang="en-US" altLang="zh-CN" sz="2400" b="1" dirty="0" smtClean="0"/>
              <a:t>47</a:t>
            </a:r>
            <a:r>
              <a:rPr lang="zh-CN" altLang="en-US" sz="2400" b="1" dirty="0" smtClean="0"/>
              <a:t>岁：寄居浙江会稽，又逢盗贼，重病缠身，几欲丧命。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 </a:t>
            </a:r>
            <a:r>
              <a:rPr lang="en-US" altLang="zh-CN" sz="2400" b="1" dirty="0" smtClean="0"/>
              <a:t>48</a:t>
            </a:r>
            <a:r>
              <a:rPr lang="zh-CN" altLang="en-US" sz="2400" b="1" dirty="0" smtClean="0"/>
              <a:t>岁：再嫁张汝舟不足百日便诉讼离婚。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 </a:t>
            </a:r>
            <a:r>
              <a:rPr lang="en-US" altLang="zh-CN" sz="2400" b="1" dirty="0" smtClean="0"/>
              <a:t>50</a:t>
            </a:r>
            <a:r>
              <a:rPr lang="zh-CN" altLang="en-US" sz="2400" b="1" dirty="0" smtClean="0"/>
              <a:t>岁：整理完成赵明诚遗著</a:t>
            </a:r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金石录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 </a:t>
            </a:r>
            <a:r>
              <a:rPr lang="en-US" altLang="zh-CN" sz="2400" b="1" dirty="0" smtClean="0"/>
              <a:t>67—71</a:t>
            </a:r>
            <a:r>
              <a:rPr lang="zh-CN" altLang="en-US" sz="2400" b="1" dirty="0" smtClean="0"/>
              <a:t>岁：李清照没有子嗣，凄然一身，悲苦地离开人世。无人知道死于何时，葬于何处。</a:t>
            </a:r>
            <a:endParaRPr lang="zh-CN" alt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500430" y="21429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李清照大事记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1" y="2357430"/>
            <a:ext cx="8286807" cy="3754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        薄雾</a:t>
            </a:r>
            <a:r>
              <a:rPr lang="zh-CN" altLang="en-US" sz="4000" b="1" dirty="0"/>
              <a:t>浓云愁永昼。瑞脑销金兽。佳节又重阳，玉枕纱橱，半夜凉初透。</a:t>
            </a:r>
            <a:br>
              <a:rPr lang="zh-CN" altLang="en-US" sz="4000" b="1" dirty="0" smtClean="0"/>
            </a:br>
            <a:r>
              <a:rPr lang="zh-CN" altLang="en-US" sz="4000" b="1" dirty="0" smtClean="0"/>
              <a:t>        东</a:t>
            </a:r>
            <a:r>
              <a:rPr lang="zh-CN" altLang="en-US" sz="4000" b="1" dirty="0"/>
              <a:t>篱把酒黄昏后。有暗香盈袖。莫道不销魂，帘卷西风，人比黄花瘦。</a:t>
            </a:r>
            <a:endParaRPr lang="zh-CN" altLang="en-US" sz="4000" b="1" dirty="0"/>
          </a:p>
        </p:txBody>
      </p:sp>
      <p:sp>
        <p:nvSpPr>
          <p:cNvPr id="3" name="六角星 2">
            <a:hlinkClick r:id="rId2" action="ppaction://hlinksldjump"/>
          </p:cNvPr>
          <p:cNvSpPr/>
          <p:nvPr/>
        </p:nvSpPr>
        <p:spPr>
          <a:xfrm>
            <a:off x="8244205" y="6092825"/>
            <a:ext cx="648335" cy="648335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1214422"/>
            <a:ext cx="66479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/>
              <a:t>薄雾浓云愁永昼</a:t>
            </a:r>
            <a:endParaRPr lang="zh-CN" altLang="en-US" sz="7200" dirty="0"/>
          </a:p>
        </p:txBody>
      </p:sp>
      <p:sp>
        <p:nvSpPr>
          <p:cNvPr id="3" name="等腰三角形 2"/>
          <p:cNvSpPr/>
          <p:nvPr/>
        </p:nvSpPr>
        <p:spPr>
          <a:xfrm>
            <a:off x="5000628" y="2428868"/>
            <a:ext cx="571504" cy="71438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5143504" y="3214686"/>
            <a:ext cx="461665" cy="9239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214678" y="3929066"/>
            <a:ext cx="32111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/>
              <a:t>  </a:t>
            </a:r>
            <a:r>
              <a:rPr lang="zh-CN" altLang="en-US" sz="5400" dirty="0" smtClean="0"/>
              <a:t>相思之愁</a:t>
            </a:r>
            <a:endParaRPr lang="zh-CN" altLang="en-US" sz="5400" dirty="0"/>
          </a:p>
        </p:txBody>
      </p:sp>
      <p:sp>
        <p:nvSpPr>
          <p:cNvPr id="12" name="矩形标注 11"/>
          <p:cNvSpPr/>
          <p:nvPr/>
        </p:nvSpPr>
        <p:spPr>
          <a:xfrm>
            <a:off x="6143636" y="428604"/>
            <a:ext cx="1500198" cy="714380"/>
          </a:xfrm>
          <a:prstGeom prst="wedgeRectCallou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</a:rPr>
              <a:t> 时间</a:t>
            </a:r>
            <a:r>
              <a:rPr lang="zh-CN" altLang="en-US" sz="3200" dirty="0" smtClean="0"/>
              <a:t>间</a:t>
            </a:r>
            <a:endParaRPr lang="zh-CN" altLang="en-US" sz="3200" dirty="0"/>
          </a:p>
        </p:txBody>
      </p:sp>
      <p:sp>
        <p:nvSpPr>
          <p:cNvPr id="13" name="流程图: 过程 12"/>
          <p:cNvSpPr/>
          <p:nvPr/>
        </p:nvSpPr>
        <p:spPr>
          <a:xfrm>
            <a:off x="5929322" y="2285992"/>
            <a:ext cx="1500198" cy="45719"/>
          </a:xfrm>
          <a:prstGeom prst="flowChartProces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build="allAtOnce"/>
      <p:bldP spid="12" grpId="0" animBg="1" build="allAtOnce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2000240"/>
            <a:ext cx="172354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/>
              <a:t>薄雾</a:t>
            </a:r>
            <a:endParaRPr lang="en-US" altLang="zh-CN" sz="6000" dirty="0" smtClean="0"/>
          </a:p>
          <a:p>
            <a:r>
              <a:rPr lang="zh-CN" altLang="en-US" sz="6000" dirty="0"/>
              <a:t>浓云</a:t>
            </a:r>
            <a:endParaRPr lang="zh-CN" altLang="en-US" sz="6000" dirty="0"/>
          </a:p>
        </p:txBody>
      </p:sp>
      <p:sp>
        <p:nvSpPr>
          <p:cNvPr id="3" name="右箭头 2"/>
          <p:cNvSpPr/>
          <p:nvPr/>
        </p:nvSpPr>
        <p:spPr>
          <a:xfrm>
            <a:off x="3143240" y="2571744"/>
            <a:ext cx="2571768" cy="3571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714744" y="192880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对比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15074" y="1928802"/>
            <a:ext cx="172354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/>
              <a:t>沉重</a:t>
            </a:r>
            <a:endParaRPr lang="en-US" altLang="zh-CN" sz="6000" dirty="0" smtClean="0"/>
          </a:p>
          <a:p>
            <a:r>
              <a:rPr lang="zh-CN" altLang="en-US" sz="6000" dirty="0"/>
              <a:t>压抑</a:t>
            </a:r>
            <a:endParaRPr lang="zh-CN" altLang="en-US" sz="60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animBg="1"/>
      <p:bldP spid="4" grpId="0" build="p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36" y="1428736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/>
              <a:t>瑞脑销金兽</a:t>
            </a:r>
            <a:endParaRPr lang="zh-CN" altLang="en-US" sz="6000" dirty="0"/>
          </a:p>
        </p:txBody>
      </p:sp>
      <p:sp>
        <p:nvSpPr>
          <p:cNvPr id="4" name="下箭头 3"/>
          <p:cNvSpPr/>
          <p:nvPr/>
        </p:nvSpPr>
        <p:spPr>
          <a:xfrm>
            <a:off x="4071934" y="2571744"/>
            <a:ext cx="642942" cy="128588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357554" y="3929066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002060"/>
                </a:solidFill>
              </a:rPr>
              <a:t>孤寂冷清</a:t>
            </a:r>
            <a:endParaRPr lang="zh-CN" altLang="en-US" sz="5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14546" y="3214686"/>
            <a:ext cx="4000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/>
              <a:t>佳节又重阳</a:t>
            </a:r>
            <a:endParaRPr lang="zh-CN" altLang="en-US" sz="6000" dirty="0"/>
          </a:p>
        </p:txBody>
      </p:sp>
      <p:sp>
        <p:nvSpPr>
          <p:cNvPr id="3" name="流程图: 过程 2"/>
          <p:cNvSpPr/>
          <p:nvPr/>
        </p:nvSpPr>
        <p:spPr>
          <a:xfrm>
            <a:off x="4714876" y="4143380"/>
            <a:ext cx="1357322" cy="142876"/>
          </a:xfrm>
          <a:prstGeom prst="flowChartProces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形标注 8"/>
          <p:cNvSpPr/>
          <p:nvPr/>
        </p:nvSpPr>
        <p:spPr>
          <a:xfrm>
            <a:off x="3286116" y="1000108"/>
            <a:ext cx="3500462" cy="2000264"/>
          </a:xfrm>
          <a:prstGeom prst="wedgeEllipseCallout">
            <a:avLst/>
          </a:prstGeom>
          <a:solidFill>
            <a:schemeClr val="bg1"/>
          </a:solidFill>
          <a:ln>
            <a:solidFill>
              <a:srgbClr val="FF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</a:rPr>
              <a:t>离别之久</a:t>
            </a:r>
            <a:endParaRPr lang="en-US" altLang="zh-CN" sz="3200" b="1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sz="3200" b="1" dirty="0">
                <a:solidFill>
                  <a:schemeClr val="tx1"/>
                </a:solidFill>
              </a:rPr>
              <a:t>寂寞孤独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08" y="1428736"/>
            <a:ext cx="4801314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/>
              <a:t>玉枕纱橱，</a:t>
            </a:r>
            <a:endParaRPr lang="en-US" altLang="zh-CN" sz="6000" dirty="0" smtClean="0"/>
          </a:p>
          <a:p>
            <a:r>
              <a:rPr lang="zh-CN" altLang="en-US" sz="6000" dirty="0"/>
              <a:t>半夜凉初</a:t>
            </a:r>
            <a:r>
              <a:rPr lang="zh-CN" altLang="en-US" sz="6000" dirty="0" smtClean="0"/>
              <a:t>透。</a:t>
            </a:r>
            <a:endParaRPr lang="zh-CN" altLang="en-US" sz="6000" dirty="0"/>
          </a:p>
        </p:txBody>
      </p:sp>
      <p:sp>
        <p:nvSpPr>
          <p:cNvPr id="3" name="等腰三角形 2"/>
          <p:cNvSpPr/>
          <p:nvPr/>
        </p:nvSpPr>
        <p:spPr>
          <a:xfrm>
            <a:off x="4000496" y="3214686"/>
            <a:ext cx="500066" cy="500066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14348" y="4143380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/>
              <a:t>天气之凉</a:t>
            </a:r>
            <a:endParaRPr lang="zh-CN" altLang="en-US" sz="4400" dirty="0"/>
          </a:p>
        </p:txBody>
      </p:sp>
      <p:sp>
        <p:nvSpPr>
          <p:cNvPr id="5" name="右箭头 4"/>
          <p:cNvSpPr/>
          <p:nvPr/>
        </p:nvSpPr>
        <p:spPr>
          <a:xfrm>
            <a:off x="3428992" y="4357694"/>
            <a:ext cx="1714512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500694" y="4143380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/>
              <a:t>内心的凄凉</a:t>
            </a:r>
            <a:endParaRPr lang="zh-CN" altLang="en-US" sz="4400" dirty="0"/>
          </a:p>
        </p:txBody>
      </p:sp>
      <p:sp>
        <p:nvSpPr>
          <p:cNvPr id="7" name="爆炸形 1 6">
            <a:hlinkClick r:id="rId2" action="ppaction://hlinksldjump"/>
          </p:cNvPr>
          <p:cNvSpPr/>
          <p:nvPr/>
        </p:nvSpPr>
        <p:spPr>
          <a:xfrm>
            <a:off x="7668260" y="5588635"/>
            <a:ext cx="504190" cy="50419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/>
      <p:bldP spid="5" grpId="0" animBg="1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331" y="1412541"/>
            <a:ext cx="8215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东篱把酒黄昏后，有暗香盈袖。</a:t>
            </a:r>
            <a:endParaRPr lang="zh-CN" altLang="en-US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971524" y="249268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东篱</a:t>
            </a:r>
            <a:endParaRPr lang="zh-CN" altLang="en-US" sz="4000" dirty="0"/>
          </a:p>
        </p:txBody>
      </p:sp>
      <p:sp>
        <p:nvSpPr>
          <p:cNvPr id="4" name="右箭头 3"/>
          <p:cNvSpPr/>
          <p:nvPr/>
        </p:nvSpPr>
        <p:spPr>
          <a:xfrm>
            <a:off x="3000364" y="2786058"/>
            <a:ext cx="2000264" cy="21431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214942" y="2500306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（采菊）东篱下</a:t>
            </a:r>
            <a:endParaRPr lang="zh-CN" altLang="en-US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928662" y="357187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把酒</a:t>
            </a:r>
            <a:endParaRPr lang="zh-CN" altLang="en-US" sz="4000" dirty="0"/>
          </a:p>
        </p:txBody>
      </p:sp>
      <p:sp>
        <p:nvSpPr>
          <p:cNvPr id="8" name="右箭头 7"/>
          <p:cNvSpPr/>
          <p:nvPr/>
        </p:nvSpPr>
        <p:spPr>
          <a:xfrm>
            <a:off x="3000364" y="3857628"/>
            <a:ext cx="2000264" cy="21431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286380" y="3643314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把（菊花）酒</a:t>
            </a:r>
            <a:endParaRPr lang="zh-CN" altLang="en-US" sz="4000" dirty="0"/>
          </a:p>
        </p:txBody>
      </p:sp>
      <p:sp>
        <p:nvSpPr>
          <p:cNvPr id="10" name="TextBox 9"/>
          <p:cNvSpPr txBox="1"/>
          <p:nvPr/>
        </p:nvSpPr>
        <p:spPr>
          <a:xfrm>
            <a:off x="971842" y="4796482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暗香</a:t>
            </a:r>
            <a:endParaRPr lang="zh-CN" altLang="en-US" sz="4000" dirty="0"/>
          </a:p>
        </p:txBody>
      </p:sp>
      <p:sp>
        <p:nvSpPr>
          <p:cNvPr id="11" name="右箭头 10"/>
          <p:cNvSpPr/>
          <p:nvPr/>
        </p:nvSpPr>
        <p:spPr>
          <a:xfrm flipV="1">
            <a:off x="2928926" y="5000636"/>
            <a:ext cx="2143140" cy="188594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000760" y="4786322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/>
              <a:t>菊花香</a:t>
            </a:r>
            <a:endParaRPr lang="zh-CN" altLang="en-US" sz="4000" dirty="0"/>
          </a:p>
        </p:txBody>
      </p:sp>
      <p:sp>
        <p:nvSpPr>
          <p:cNvPr id="5" name="左右箭头 4"/>
          <p:cNvSpPr/>
          <p:nvPr/>
        </p:nvSpPr>
        <p:spPr>
          <a:xfrm>
            <a:off x="4067810" y="548640"/>
            <a:ext cx="935990" cy="36004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987675" y="332105"/>
            <a:ext cx="670560" cy="12877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乐景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31130" y="332740"/>
            <a:ext cx="670560" cy="10166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哀情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6" grpId="0" build="p"/>
      <p:bldP spid="7" grpId="0" build="p"/>
      <p:bldP spid="8" grpId="0" animBg="1"/>
      <p:bldP spid="9" grpId="0" build="p"/>
      <p:bldP spid="10" grpId="0" build="p"/>
      <p:bldP spid="11" grpId="0" animBg="1"/>
      <p:bldP spid="12" grpId="0" build="p"/>
      <p:bldP spid="5" grpId="0" animBg="1"/>
      <p:bldP spid="13" grpId="0" build="p"/>
      <p:bldP spid="14" grpId="0" build="p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585</Words>
  <Application>Kingsoft Office WPP</Application>
  <PresentationFormat>全屏显示(4:3)</PresentationFormat>
  <Paragraphs>89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asus</dc:creator>
  <cp:lastModifiedBy>asus</cp:lastModifiedBy>
  <cp:revision>22</cp:revision>
  <dcterms:created xsi:type="dcterms:W3CDTF">2016-05-15T12:36:00Z</dcterms:created>
  <dcterms:modified xsi:type="dcterms:W3CDTF">2016-05-24T05:32:31Z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