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413" r:id="rId6"/>
    <p:sldId id="277" r:id="rId7"/>
    <p:sldId id="313" r:id="rId8"/>
    <p:sldId id="430" r:id="rId9"/>
    <p:sldId id="256" r:id="rId10"/>
    <p:sldId id="362" r:id="rId11"/>
    <p:sldId id="441" r:id="rId12"/>
    <p:sldId id="439" r:id="rId13"/>
    <p:sldId id="428" r:id="rId14"/>
    <p:sldId id="429" r:id="rId15"/>
    <p:sldId id="440" r:id="rId16"/>
    <p:sldId id="431" r:id="rId17"/>
    <p:sldId id="432" r:id="rId18"/>
    <p:sldId id="433" r:id="rId19"/>
    <p:sldId id="434" r:id="rId20"/>
    <p:sldId id="435" r:id="rId21"/>
    <p:sldId id="436" r:id="rId22"/>
    <p:sldId id="437" r:id="rId23"/>
    <p:sldId id="438" r:id="rId24"/>
    <p:sldId id="366" r:id="rId25"/>
    <p:sldId id="345" r:id="rId26"/>
    <p:sldId id="367" r:id="rId27"/>
    <p:sldId id="401" r:id="rId28"/>
    <p:sldId id="402" r:id="rId29"/>
    <p:sldId id="403" r:id="rId30"/>
    <p:sldId id="404" r:id="rId31"/>
    <p:sldId id="411" r:id="rId32"/>
    <p:sldId id="412" r:id="rId33"/>
    <p:sldId id="419" r:id="rId34"/>
    <p:sldId id="418" r:id="rId35"/>
    <p:sldId id="442" r:id="rId36"/>
    <p:sldId id="423" r:id="rId37"/>
    <p:sldId id="420" r:id="rId38"/>
    <p:sldId id="405" r:id="rId39"/>
    <p:sldId id="406" r:id="rId40"/>
    <p:sldId id="407" r:id="rId41"/>
    <p:sldId id="408" r:id="rId42"/>
    <p:sldId id="447" r:id="rId43"/>
    <p:sldId id="409" r:id="rId44"/>
    <p:sldId id="410" r:id="rId45"/>
    <p:sldId id="443" r:id="rId46"/>
    <p:sldId id="444" r:id="rId47"/>
    <p:sldId id="445" r:id="rId48"/>
    <p:sldId id="446" r:id="rId49"/>
    <p:sldId id="425" r:id="rId50"/>
    <p:sldId id="426" r:id="rId51"/>
    <p:sldId id="397" r:id="rId52"/>
    <p:sldId id="414" r:id="rId53"/>
    <p:sldId id="416" r:id="rId5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66FF"/>
    <a:srgbClr val="FF0000"/>
    <a:srgbClr val="000099"/>
    <a:srgbClr val="FF3399"/>
    <a:srgbClr val="663300"/>
    <a:srgbClr val="0099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80"/>
    <p:restoredTop sz="94660"/>
  </p:normalViewPr>
  <p:slideViewPr>
    <p:cSldViewPr showGuides="1">
      <p:cViewPr varScale="1">
        <p:scale>
          <a:sx n="72" d="100"/>
          <a:sy n="72" d="100"/>
        </p:scale>
        <p:origin x="-7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3667" name="副标题 113666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3668" name="日期占位符 113667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3669" name="页脚占位符 113668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latin typeface="Arial" panose="02080604020202020204" pitchFamily="34" charset="0"/>
            </a:endParaRPr>
          </a:p>
        </p:txBody>
      </p:sp>
      <p:sp>
        <p:nvSpPr>
          <p:cNvPr id="113670" name="灯片编号占位符 113669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dissolve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82" name="Group 5"/>
            <p:cNvGrpSpPr/>
            <p:nvPr/>
          </p:nvGrpSpPr>
          <p:grpSpPr>
            <a:xfrm>
              <a:off x="0" y="672"/>
              <a:ext cx="1806" cy="1989"/>
              <a:chOff x="0" y="0"/>
              <a:chExt cx="1806" cy="1989"/>
            </a:xfrm>
          </p:grpSpPr>
          <p:sp>
            <p:nvSpPr>
              <p:cNvPr id="4102" name="Rectangle 6"/>
              <p:cNvSpPr>
                <a:spLocks noChangeArrowheads="1"/>
              </p:cNvSpPr>
              <p:nvPr/>
            </p:nvSpPr>
            <p:spPr bwMode="auto">
              <a:xfrm>
                <a:off x="361" y="1585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3" name="Rectangle 7"/>
              <p:cNvSpPr>
                <a:spLocks noChangeArrowheads="1"/>
              </p:cNvSpPr>
              <p:nvPr/>
            </p:nvSpPr>
            <p:spPr bwMode="auto">
              <a:xfrm>
                <a:off x="1081" y="393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4" name="Rectangle 8"/>
              <p:cNvSpPr>
                <a:spLocks noChangeArrowheads="1"/>
              </p:cNvSpPr>
              <p:nvPr/>
            </p:nvSpPr>
            <p:spPr bwMode="auto">
              <a:xfrm>
                <a:off x="1437" y="0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5" name="Rectangle 9"/>
              <p:cNvSpPr>
                <a:spLocks noChangeArrowheads="1"/>
              </p:cNvSpPr>
              <p:nvPr/>
            </p:nvSpPr>
            <p:spPr bwMode="auto">
              <a:xfrm>
                <a:off x="719" y="1585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6" name="Rectangle 10"/>
              <p:cNvSpPr>
                <a:spLocks noChangeArrowheads="1"/>
              </p:cNvSpPr>
              <p:nvPr/>
            </p:nvSpPr>
            <p:spPr bwMode="auto">
              <a:xfrm>
                <a:off x="1437" y="393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7" name="Rectangle 11"/>
              <p:cNvSpPr>
                <a:spLocks noChangeArrowheads="1"/>
              </p:cNvSpPr>
              <p:nvPr/>
            </p:nvSpPr>
            <p:spPr bwMode="auto">
              <a:xfrm>
                <a:off x="719" y="792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8" name="Rectangle 12"/>
              <p:cNvSpPr>
                <a:spLocks noChangeArrowheads="1"/>
              </p:cNvSpPr>
              <p:nvPr/>
            </p:nvSpPr>
            <p:spPr bwMode="auto">
              <a:xfrm>
                <a:off x="0" y="792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9" name="Rectangle 13"/>
              <p:cNvSpPr>
                <a:spLocks noChangeArrowheads="1"/>
              </p:cNvSpPr>
              <p:nvPr/>
            </p:nvSpPr>
            <p:spPr bwMode="auto">
              <a:xfrm>
                <a:off x="1081" y="792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0" name="Rectangle 14"/>
              <p:cNvSpPr>
                <a:spLocks noChangeArrowheads="1"/>
              </p:cNvSpPr>
              <p:nvPr/>
            </p:nvSpPr>
            <p:spPr bwMode="auto">
              <a:xfrm>
                <a:off x="361" y="1185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1" name="Rectangle 15"/>
              <p:cNvSpPr>
                <a:spLocks noChangeArrowheads="1"/>
              </p:cNvSpPr>
              <p:nvPr/>
            </p:nvSpPr>
            <p:spPr bwMode="auto">
              <a:xfrm>
                <a:off x="719" y="1185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8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075" name="Rectangle 1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Rectangle 15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1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6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itchFamily="34" charset="0"/>
              </a:rPr>
            </a:fld>
            <a:endParaRPr lang="en-US" altLang="zh-CN" sz="1200" dirty="0"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dissolv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4" name="日期占位符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页脚占位符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灯片编号占位符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latin typeface="Arial" panose="02080604020202020204" pitchFamily="34" charset="0"/>
              </a:rPr>
            </a:fld>
            <a:endParaRPr lang="en-US" altLang="zh-CN" sz="1400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dissolv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2643" name="文本占位符 112642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44" name="日期占位符 112643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8060402020202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12645" name="页脚占位符 112644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8060402020202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12646" name="灯片编号占位符 112645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8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dissolve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microsoft.com/office/2007/relationships/media" Target="file:///H:\&#35838;&#20214;\1&#26149;\zmj-4875-14625.MP3" TargetMode="External"/><Relationship Id="rId2" Type="http://schemas.openxmlformats.org/officeDocument/2006/relationships/audio" Target="file:///H:\&#35838;&#20214;\1&#26149;\zmj-4875-14625.MP3" TargetMode="Externa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microsoft.com/office/2007/relationships/media" Target="file:///C:\Users\Administrator\Desktop\&#12298;&#26149;&#12299;&#37197;&#20048;&#26391;&#35835;.mp3" TargetMode="External"/><Relationship Id="rId2" Type="http://schemas.openxmlformats.org/officeDocument/2006/relationships/audio" Target="file:///C:\Users\Administrator\Desktop\&#12298;&#26149;&#12299;&#37197;&#20048;&#26391;&#35835;.mp3" TargetMode="Externa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slide" Target="slide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" Target="slide5.xm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4.GIF"/><Relationship Id="rId1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26.png"/><Relationship Id="rId3" Type="http://schemas.microsoft.com/office/2007/relationships/media" Target="file:///F:\&#26149;\sym04.avi" TargetMode="External"/><Relationship Id="rId2" Type="http://schemas.openxmlformats.org/officeDocument/2006/relationships/video" Target="file:///F:\&#26149;\sym04.avi" TargetMode="Externa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7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8.jpeg"/><Relationship Id="rId1" Type="http://schemas.openxmlformats.org/officeDocument/2006/relationships/slide" Target="slide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8.jpeg"/><Relationship Id="rId1" Type="http://schemas.openxmlformats.org/officeDocument/2006/relationships/slide" Target="slide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32.png"/><Relationship Id="rId3" Type="http://schemas.microsoft.com/office/2007/relationships/media" Target="file:///E:\&#21608;&#23071;\&#26149;&#20043;&#22768;&#22278;&#33310;&#26354;&#26045;&#29305;&#21171;&#26031;.mp3" TargetMode="External"/><Relationship Id="rId2" Type="http://schemas.openxmlformats.org/officeDocument/2006/relationships/audio" Target="file:///E:\&#21608;&#23071;\&#26149;&#20043;&#22768;&#22278;&#33310;&#26354;&#26045;&#29305;&#21171;&#26031;.mp3" TargetMode="External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file:///D:\&#30422;&#24314;&#32418;\103.MID" TargetMode="External"/><Relationship Id="rId2" Type="http://schemas.openxmlformats.org/officeDocument/2006/relationships/audio" Target="file:///D:\&#30422;&#24314;&#32418;\103.MID" TargetMode="Externa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2.wav"/><Relationship Id="rId2" Type="http://schemas.openxmlformats.org/officeDocument/2006/relationships/image" Target="../media/image34.GIF"/><Relationship Id="rId1" Type="http://schemas.openxmlformats.org/officeDocument/2006/relationships/image" Target="../media/image33.GIF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audio" Target="../media/audio1.wav"/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9.GI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7772400" cy="1143000"/>
          </a:xfrm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ea typeface="华文行楷" pitchFamily="2" charset="-122"/>
              </a:rPr>
              <a:t>春</a:t>
            </a:r>
            <a:endParaRPr lang="zh-CN" altLang="en-US" sz="96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971550" y="404813"/>
            <a:ext cx="733425" cy="6048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3600" b="1" dirty="0">
                <a:solidFill>
                  <a:srgbClr val="FF66FF"/>
                </a:solidFill>
                <a:latin typeface="Times New Roman" pitchFamily="18" charset="0"/>
                <a:ea typeface="黑体" pitchFamily="49" charset="-122"/>
              </a:rPr>
              <a:t>能勾起你什么美好的印象？</a:t>
            </a:r>
            <a:endParaRPr lang="zh-CN" altLang="en-US" sz="3600" dirty="0">
              <a:solidFill>
                <a:srgbClr val="FF66FF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250825" y="244475"/>
            <a:ext cx="8591550" cy="808038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5400" dirty="0">
                <a:ea typeface="黑体" pitchFamily="49" charset="-122"/>
              </a:rPr>
              <a:t>辨识下列多音字：</a:t>
            </a:r>
            <a:endParaRPr lang="zh-CN" altLang="en-US" sz="5400" dirty="0">
              <a:ea typeface="黑体" pitchFamily="49" charset="-122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/>
          </p:nvPr>
        </p:nvSpPr>
        <p:spPr>
          <a:xfrm>
            <a:off x="250825" y="1196975"/>
            <a:ext cx="3673475" cy="5445125"/>
          </a:xfrm>
        </p:spPr>
        <p:txBody>
          <a:bodyPr vert="horz" wrap="square" lIns="91440" tIns="45720" rIns="91440" bIns="45720" anchor="t"/>
          <a:p>
            <a:pPr lvl="0" eaLnBrk="1" hangingPunct="1">
              <a:buNone/>
            </a:pPr>
            <a:r>
              <a:rPr lang="en-US" altLang="zh-CN" sz="4800" b="1" dirty="0">
                <a:latin typeface="宋体" panose="02010600030101010101" pitchFamily="2" charset="-122"/>
              </a:rPr>
              <a:t> </a:t>
            </a:r>
            <a:r>
              <a:rPr lang="zh-CN" altLang="en-US" sz="4800" b="1" dirty="0">
                <a:latin typeface="宋体" panose="02010600030101010101" pitchFamily="2" charset="-122"/>
              </a:rPr>
              <a:t>水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涨</a:t>
            </a:r>
            <a:r>
              <a:rPr lang="zh-CN" altLang="en-US" sz="4800" b="1" dirty="0">
                <a:latin typeface="宋体" panose="02010600030101010101" pitchFamily="2" charset="-122"/>
              </a:rPr>
              <a:t>起来了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他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涨</a:t>
            </a:r>
            <a:r>
              <a:rPr lang="zh-CN" altLang="en-US" sz="4800" b="1" dirty="0">
                <a:latin typeface="宋体" panose="02010600030101010101" pitchFamily="2" charset="-122"/>
              </a:rPr>
              <a:t>红了脸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应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和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4800" b="1" dirty="0">
                <a:latin typeface="宋体" panose="02010600030101010101" pitchFamily="2" charset="-122"/>
              </a:rPr>
              <a:t>平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迷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藏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宝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藏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endParaRPr lang="en-US" altLang="x-none" sz="4800" b="1" dirty="0">
              <a:latin typeface="宋体" panose="02010600030101010101" pitchFamily="2" charset="-122"/>
            </a:endParaRPr>
          </a:p>
        </p:txBody>
      </p:sp>
      <p:sp>
        <p:nvSpPr>
          <p:cNvPr id="14340" name="AutoShape 4"/>
          <p:cNvSpPr/>
          <p:nvPr/>
        </p:nvSpPr>
        <p:spPr>
          <a:xfrm>
            <a:off x="395288" y="1557338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AutoShape 5"/>
          <p:cNvSpPr/>
          <p:nvPr/>
        </p:nvSpPr>
        <p:spPr>
          <a:xfrm>
            <a:off x="395288" y="3357563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AutoShape 6"/>
          <p:cNvSpPr/>
          <p:nvPr/>
        </p:nvSpPr>
        <p:spPr>
          <a:xfrm>
            <a:off x="395288" y="5084763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4343" name="Rectangle 7"/>
          <p:cNvSpPr>
            <a:spLocks noRot="1"/>
          </p:cNvSpPr>
          <p:nvPr/>
        </p:nvSpPr>
        <p:spPr>
          <a:xfrm>
            <a:off x="4500563" y="1412875"/>
            <a:ext cx="3673475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Rectangle 8"/>
          <p:cNvSpPr>
            <a:spLocks noRot="1"/>
          </p:cNvSpPr>
          <p:nvPr/>
        </p:nvSpPr>
        <p:spPr>
          <a:xfrm>
            <a:off x="5219700" y="2997200"/>
            <a:ext cx="3673475" cy="3429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黄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晕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头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晕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似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相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似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5" name="AutoShape 9"/>
          <p:cNvSpPr/>
          <p:nvPr/>
        </p:nvSpPr>
        <p:spPr>
          <a:xfrm>
            <a:off x="5292725" y="3429000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4346" name="AutoShape 10"/>
          <p:cNvSpPr/>
          <p:nvPr/>
        </p:nvSpPr>
        <p:spPr>
          <a:xfrm>
            <a:off x="5292725" y="5084763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58379" name="Rectangle 11"/>
          <p:cNvSpPr>
            <a:spLocks noRot="1"/>
          </p:cNvSpPr>
          <p:nvPr/>
        </p:nvSpPr>
        <p:spPr>
          <a:xfrm>
            <a:off x="4067175" y="1196975"/>
            <a:ext cx="201612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zhǎng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zhàng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80" name="Rectangle 12"/>
          <p:cNvSpPr>
            <a:spLocks noRot="1"/>
          </p:cNvSpPr>
          <p:nvPr/>
        </p:nvSpPr>
        <p:spPr>
          <a:xfrm>
            <a:off x="2339975" y="2997200"/>
            <a:ext cx="1584325" cy="3455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hè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hé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cáng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zàng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81" name="Rectangle 13"/>
          <p:cNvSpPr>
            <a:spLocks noRot="1"/>
          </p:cNvSpPr>
          <p:nvPr/>
        </p:nvSpPr>
        <p:spPr>
          <a:xfrm>
            <a:off x="7235825" y="2924175"/>
            <a:ext cx="1223963" cy="3455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yùn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yūn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sì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7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38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38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380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380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80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80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38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38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38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38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381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381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9" name="Rectangle 3"/>
          <p:cNvSpPr>
            <a:spLocks noGrp="1"/>
          </p:cNvSpPr>
          <p:nvPr>
            <p:ph idx="1"/>
          </p:nvPr>
        </p:nvSpPr>
        <p:spPr>
          <a:xfrm>
            <a:off x="0" y="1484313"/>
            <a:ext cx="8843963" cy="1152525"/>
          </a:xfrm>
        </p:spPr>
        <p:txBody>
          <a:bodyPr vert="horz" wrap="square" lIns="91440" tIns="45720" rIns="91440" bIns="45720" anchor="t"/>
          <a:p>
            <a:pPr lvl="0">
              <a:spcBef>
                <a:spcPct val="50000"/>
              </a:spcBef>
              <a:buNone/>
            </a:pPr>
            <a:r>
              <a:rPr lang="en-US" altLang="zh-CN" b="1" dirty="0"/>
              <a:t>   </a:t>
            </a:r>
            <a:r>
              <a:rPr lang="zh-CN" altLang="en-US" b="1" dirty="0"/>
              <a:t>听朗读，注意字词音形，并用心去捕捉文章通过几幅图画来表现春天？</a:t>
            </a:r>
            <a:endParaRPr lang="en-US" altLang="zh-CN" dirty="0"/>
          </a:p>
        </p:txBody>
      </p:sp>
      <p:pic>
        <p:nvPicPr>
          <p:cNvPr id="10244" name="Picture 4" descr="桃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068638"/>
            <a:ext cx="78486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Rectangle 3"/>
          <p:cNvSpPr/>
          <p:nvPr/>
        </p:nvSpPr>
        <p:spPr>
          <a:xfrm>
            <a:off x="0" y="333375"/>
            <a:ext cx="2843213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008000"/>
                </a:solidFill>
                <a:latin typeface="Calibri" pitchFamily="34" charset="0"/>
                <a:ea typeface="华文行楷" pitchFamily="2" charset="-122"/>
              </a:rPr>
              <a:t>走进课文</a:t>
            </a:r>
            <a:endParaRPr lang="zh-CN" altLang="en-US" sz="4400" b="1" dirty="0">
              <a:solidFill>
                <a:srgbClr val="008000"/>
              </a:solidFill>
              <a:latin typeface="Calibri" pitchFamily="34" charset="0"/>
              <a:ea typeface="华文行楷" pitchFamily="2" charset="-122"/>
            </a:endParaRPr>
          </a:p>
        </p:txBody>
      </p:sp>
      <p:pic>
        <p:nvPicPr>
          <p:cNvPr id="6" name="zmj-4875-14625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1013" y="3429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932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42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Oval 3"/>
          <p:cNvSpPr>
            <a:spLocks noChangeArrowheads="1"/>
          </p:cNvSpPr>
          <p:nvPr/>
        </p:nvSpPr>
        <p:spPr bwMode="auto">
          <a:xfrm>
            <a:off x="2268538" y="765175"/>
            <a:ext cx="5975350" cy="838200"/>
          </a:xfrm>
          <a:prstGeom prst="ellipse">
            <a:avLst/>
          </a:prstGeom>
          <a:gradFill rotWithShape="0">
            <a:gsLst>
              <a:gs pos="0">
                <a:srgbClr val="0000FF"/>
              </a:gs>
              <a:gs pos="50000">
                <a:srgbClr val="FFFF00"/>
              </a:gs>
              <a:gs pos="100000">
                <a:srgbClr val="0000FF"/>
              </a:gs>
            </a:gsLst>
            <a:lin ang="5400000" scaled="1"/>
          </a:gradFill>
          <a:ln w="12700" cap="sq">
            <a:solidFill>
              <a:srgbClr val="000000"/>
            </a:solidFill>
            <a:round/>
          </a:ln>
        </p:spPr>
        <p:txBody>
          <a:bodyPr wrap="none" anchor="ctr"/>
          <a:p>
            <a:pPr lvl="0" algn="ctr" eaLnBrk="0" hangingPunct="0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按要求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朗读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60420" name="Text Box 4"/>
          <p:cNvSpPr txBox="1"/>
          <p:nvPr/>
        </p:nvSpPr>
        <p:spPr>
          <a:xfrm>
            <a:off x="914400" y="2286000"/>
            <a:ext cx="6034088" cy="6413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、读音正确 ，声音清晰。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0421" name="Text Box 5"/>
          <p:cNvSpPr txBox="1"/>
          <p:nvPr/>
        </p:nvSpPr>
        <p:spPr>
          <a:xfrm>
            <a:off x="914400" y="3429000"/>
            <a:ext cx="7086600" cy="6413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、把握好感情的变化。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971550" y="4437063"/>
            <a:ext cx="8172450" cy="6461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、读出轻重缓急，读出对春的赞美。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423" name="《春》配乐朗读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7988" y="2997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0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58171" fill="hold"/>
                                        <p:tgtEl>
                                          <p:spTgt spid="604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3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3"/>
                </p:tgtEl>
              </p:cMediaNode>
            </p:audio>
          </p:childTnLst>
        </p:cTn>
      </p:par>
    </p:tnLst>
    <p:bldLst>
      <p:bldP spid="60420" grpId="0" animBg="1"/>
      <p:bldP spid="60421" grpId="0" animBg="1"/>
      <p:bldP spid="604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春</a:t>
            </a:r>
            <a:endParaRPr lang="zh-CN" altLang="en-US" dirty="0"/>
          </a:p>
        </p:txBody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r>
              <a:rPr lang="en-US" altLang="zh-CN" b="1" dirty="0"/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盼望</a:t>
            </a:r>
            <a:r>
              <a:rPr lang="zh-CN" altLang="en-US" b="1" dirty="0"/>
              <a:t>着，</a:t>
            </a:r>
            <a:r>
              <a:rPr lang="zh-CN" altLang="en-US" b="1" dirty="0">
                <a:solidFill>
                  <a:srgbClr val="FF0000"/>
                </a:solidFill>
              </a:rPr>
              <a:t>盼望</a:t>
            </a:r>
            <a:r>
              <a:rPr lang="zh-CN" altLang="en-US" b="1" dirty="0"/>
              <a:t>着，</a:t>
            </a:r>
            <a:r>
              <a:rPr lang="zh-CN" altLang="en-US" b="1" dirty="0">
                <a:solidFill>
                  <a:srgbClr val="FF0000"/>
                </a:solidFill>
              </a:rPr>
              <a:t>东风</a:t>
            </a:r>
            <a:r>
              <a:rPr lang="zh-CN" altLang="en-US" b="1" dirty="0"/>
              <a:t>来了，春天的脚步</a:t>
            </a:r>
            <a:r>
              <a:rPr lang="en-US" altLang="zh-CN" b="1" dirty="0"/>
              <a:t>/</a:t>
            </a:r>
            <a:r>
              <a:rPr lang="zh-CN" altLang="en-US" b="1" dirty="0">
                <a:solidFill>
                  <a:srgbClr val="FF0000"/>
                </a:solidFill>
              </a:rPr>
              <a:t>近了</a:t>
            </a:r>
            <a:r>
              <a:rPr lang="zh-CN" altLang="en-US" b="1" dirty="0"/>
              <a:t>。（盼春）</a:t>
            </a:r>
            <a:endParaRPr lang="zh-CN" altLang="en-US" b="1" dirty="0"/>
          </a:p>
          <a:p>
            <a:pPr lvl="0" eaLnBrk="1" hangingPunct="1"/>
            <a:r>
              <a:rPr lang="zh-CN" altLang="en-US" b="1" dirty="0"/>
              <a:t> </a:t>
            </a:r>
            <a:br>
              <a:rPr lang="zh-CN" altLang="en-US" b="1" dirty="0"/>
            </a:br>
            <a:r>
              <a:rPr lang="zh-CN" altLang="en-US" b="1" dirty="0"/>
              <a:t>     一切</a:t>
            </a:r>
            <a:r>
              <a:rPr lang="en-US" altLang="zh-CN" b="1" dirty="0"/>
              <a:t>/</a:t>
            </a:r>
            <a:r>
              <a:rPr lang="zh-CN" altLang="en-US" b="1" dirty="0"/>
              <a:t>都像刚睡醒的样子，欣欣然</a:t>
            </a:r>
            <a:r>
              <a:rPr lang="en-US" altLang="zh-CN" b="1" dirty="0"/>
              <a:t>/</a:t>
            </a:r>
            <a:r>
              <a:rPr lang="zh-CN" altLang="en-US" b="1" dirty="0"/>
              <a:t>张开了眼。山</a:t>
            </a:r>
            <a:r>
              <a:rPr lang="en-US" altLang="zh-CN" b="1" dirty="0"/>
              <a:t>/</a:t>
            </a:r>
            <a:r>
              <a:rPr lang="zh-CN" altLang="en-US" b="1" dirty="0"/>
              <a:t>朗润起来了，水</a:t>
            </a:r>
            <a:r>
              <a:rPr lang="en-US" altLang="zh-CN" b="1" dirty="0"/>
              <a:t>/</a:t>
            </a:r>
            <a:r>
              <a:rPr lang="zh-CN" altLang="en-US" b="1" dirty="0"/>
              <a:t>涨起来了，太阳的脸</a:t>
            </a:r>
            <a:r>
              <a:rPr lang="en-US" altLang="zh-CN" b="1" dirty="0"/>
              <a:t>/</a:t>
            </a:r>
            <a:r>
              <a:rPr lang="zh-CN" altLang="en-US" b="1" dirty="0"/>
              <a:t>红起来了。</a:t>
            </a:r>
            <a:r>
              <a:rPr lang="en-US" altLang="zh-CN" b="1" dirty="0"/>
              <a:t>(</a:t>
            </a:r>
            <a:r>
              <a:rPr lang="zh-CN" altLang="en-US" b="1" dirty="0"/>
              <a:t>总绘春景</a:t>
            </a:r>
            <a:r>
              <a:rPr lang="en-US" altLang="zh-CN" b="1" dirty="0"/>
              <a:t>) </a:t>
            </a:r>
            <a:br>
              <a:rPr lang="en-US" altLang="zh-CN" b="1" dirty="0"/>
            </a:br>
            <a:endParaRPr lang="en-US" altLang="zh-CN" b="1" dirty="0"/>
          </a:p>
        </p:txBody>
      </p:sp>
    </p:spTree>
  </p:cSld>
  <p:clrMapOvr>
    <a:masterClrMapping/>
  </p:clrMapOvr>
  <p:transition spd="med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春草图</a:t>
            </a:r>
            <a:endParaRPr lang="zh-CN" altLang="en-US" dirty="0"/>
          </a:p>
        </p:txBody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>
          <a:xfrm>
            <a:off x="684213" y="1700213"/>
            <a:ext cx="7772400" cy="4611687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en-US" altLang="zh-CN" b="1" dirty="0"/>
              <a:t>     </a:t>
            </a:r>
            <a:r>
              <a:rPr lang="zh-CN" altLang="en-US" b="1" dirty="0"/>
              <a:t>小草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u="sng" dirty="0"/>
              <a:t>偷偷</a:t>
            </a:r>
            <a:r>
              <a:rPr lang="zh-CN" altLang="en-US" b="1" dirty="0"/>
              <a:t>地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从土地里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u="sng" dirty="0"/>
              <a:t>钻</a:t>
            </a:r>
            <a:r>
              <a:rPr lang="zh-CN" altLang="en-US" b="1" dirty="0"/>
              <a:t>出来，</a:t>
            </a:r>
            <a:r>
              <a:rPr lang="zh-CN" altLang="en-US" b="1" u="sng" dirty="0"/>
              <a:t>嫩嫩</a:t>
            </a:r>
            <a:r>
              <a:rPr lang="zh-CN" altLang="en-US" b="1" dirty="0"/>
              <a:t>的，</a:t>
            </a:r>
            <a:r>
              <a:rPr lang="zh-CN" altLang="en-US" b="1" u="sng" dirty="0"/>
              <a:t>绿绿</a:t>
            </a:r>
            <a:r>
              <a:rPr lang="zh-CN" altLang="en-US" b="1" dirty="0"/>
              <a:t>的。园子里，田野里，</a:t>
            </a:r>
            <a:r>
              <a:rPr lang="zh-CN" altLang="en-US" b="1" u="sng" dirty="0"/>
              <a:t>瞧去</a:t>
            </a:r>
            <a:r>
              <a:rPr lang="zh-CN" altLang="en-US" b="1" dirty="0"/>
              <a:t>，</a:t>
            </a:r>
            <a:r>
              <a:rPr lang="zh-CN" altLang="en-US" b="1" u="sng" dirty="0"/>
              <a:t>一大片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u="sng" dirty="0"/>
              <a:t>一大片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u="sng" dirty="0"/>
              <a:t>满是</a:t>
            </a:r>
            <a:r>
              <a:rPr lang="zh-CN" altLang="en-US" b="1" dirty="0"/>
              <a:t>的。坐着，躺着，打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两个滚，踢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几脚球，赛</a:t>
            </a:r>
            <a:r>
              <a:rPr lang="en-US" altLang="zh-CN" b="1" dirty="0"/>
              <a:t>/</a:t>
            </a:r>
            <a:r>
              <a:rPr lang="zh-CN" altLang="en-US" b="1" dirty="0"/>
              <a:t>几趟跑，捉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几回迷藏。风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u="sng" dirty="0"/>
              <a:t>轻悄悄</a:t>
            </a:r>
            <a:r>
              <a:rPr lang="zh-CN" altLang="en-US" b="1" dirty="0"/>
              <a:t>的，草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u="sng" dirty="0"/>
              <a:t>软绵绵</a:t>
            </a:r>
            <a:r>
              <a:rPr lang="zh-CN" altLang="en-US" b="1" dirty="0"/>
              <a:t>的</a:t>
            </a:r>
            <a:r>
              <a:rPr lang="zh-CN" altLang="en-US" dirty="0"/>
              <a:t> 。</a:t>
            </a:r>
            <a:endParaRPr lang="zh-CN" altLang="en-US" dirty="0"/>
          </a:p>
        </p:txBody>
      </p:sp>
    </p:spTree>
  </p:cSld>
  <p:clrMapOvr>
    <a:masterClrMapping/>
  </p:clrMapOvr>
  <p:transition spd="med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春花图</a:t>
            </a:r>
            <a:endParaRPr lang="zh-CN" altLang="en-US" dirty="0"/>
          </a:p>
        </p:txBody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>
          <a:xfrm>
            <a:off x="684213" y="1412875"/>
            <a:ext cx="7772400" cy="4114800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en-US" altLang="zh-CN" b="1" dirty="0"/>
              <a:t>     </a:t>
            </a:r>
            <a:r>
              <a:rPr lang="zh-CN" altLang="en-US" b="1" dirty="0"/>
              <a:t>桃树，杏树，梨树，你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不让我，我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不让你，都开满了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花赶趟儿。红的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像火，粉的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像霞，白的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像雪。花里带着甜味；闭了眼，树上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仿佛已经</a:t>
            </a:r>
            <a:r>
              <a:rPr lang="en-US" altLang="zh-CN" b="1" dirty="0"/>
              <a:t>/</a:t>
            </a:r>
            <a:r>
              <a:rPr lang="zh-CN" altLang="en-US" b="1" dirty="0"/>
              <a:t>满是桃儿，杏儿，梨儿。花下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成千成百的蜜蜂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嗡嗡的闹着，大小的蝴蝶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飞来飞去。野花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遍地是：杂样儿，有名字的，没名字的，散在草丛里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像眼睛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像星星，还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/>
              <a:t>眨呀眨的。 </a:t>
            </a:r>
            <a:br>
              <a:rPr lang="zh-CN" altLang="en-US" b="1" dirty="0"/>
            </a:br>
            <a:endParaRPr lang="zh-CN" altLang="en-US" b="1" dirty="0"/>
          </a:p>
        </p:txBody>
      </p:sp>
    </p:spTree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春风图</a:t>
            </a:r>
            <a:endParaRPr lang="zh-CN" altLang="en-US" dirty="0"/>
          </a:p>
        </p:txBody>
      </p:sp>
      <p:sp>
        <p:nvSpPr>
          <p:cNvPr id="20483" name="Rectangle 3"/>
          <p:cNvSpPr>
            <a:spLocks noGrp="1"/>
          </p:cNvSpPr>
          <p:nvPr>
            <p:ph type="body"/>
          </p:nvPr>
        </p:nvSpPr>
        <p:spPr>
          <a:xfrm>
            <a:off x="250825" y="1484313"/>
            <a:ext cx="8713788" cy="4114800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90000"/>
              </a:lnSpc>
            </a:pPr>
            <a:r>
              <a:rPr lang="en-US" altLang="zh-CN" sz="3600" b="1" dirty="0"/>
              <a:t>       “</a:t>
            </a:r>
            <a:r>
              <a:rPr lang="zh-CN" altLang="en-US" sz="3600" b="1" dirty="0"/>
              <a:t>吹面不寒</a:t>
            </a:r>
            <a:r>
              <a:rPr lang="en-US" altLang="zh-CN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杨柳风”，不错的，像母亲的手</a:t>
            </a:r>
            <a:r>
              <a:rPr lang="en-US" altLang="zh-CN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抚摸</a:t>
            </a:r>
            <a:r>
              <a:rPr lang="zh-CN" altLang="en-US" sz="3600" b="1" dirty="0"/>
              <a:t>着你，风里</a:t>
            </a:r>
            <a:r>
              <a:rPr lang="en-US" altLang="zh-CN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带着些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新翻</a:t>
            </a:r>
            <a:r>
              <a:rPr lang="zh-CN" altLang="en-US" sz="3600" b="1" dirty="0"/>
              <a:t>的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泥土</a:t>
            </a:r>
            <a:r>
              <a:rPr lang="zh-CN" altLang="en-US" sz="3600" b="1" dirty="0"/>
              <a:t>的气息，</a:t>
            </a:r>
            <a:r>
              <a:rPr lang="zh-CN" altLang="en-US" sz="3600" b="1" i="1" dirty="0">
                <a:solidFill>
                  <a:srgbClr val="FF0000"/>
                </a:solidFill>
              </a:rPr>
              <a:t>混着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青草味儿</a:t>
            </a:r>
            <a:r>
              <a:rPr lang="zh-CN" altLang="en-US" sz="3600" b="1" dirty="0"/>
              <a:t>，还有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各种花的</a:t>
            </a:r>
            <a:r>
              <a:rPr lang="zh-CN" altLang="en-US" sz="3600" b="1" i="1" dirty="0">
                <a:solidFill>
                  <a:srgbClr val="FF0000"/>
                </a:solidFill>
              </a:rPr>
              <a:t>香</a:t>
            </a:r>
            <a:r>
              <a:rPr lang="zh-CN" altLang="en-US" sz="3600" b="1" dirty="0"/>
              <a:t>，都在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微微润湿</a:t>
            </a:r>
            <a:r>
              <a:rPr lang="zh-CN" altLang="en-US" sz="3600" b="1" dirty="0"/>
              <a:t>的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空气里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酝酿</a:t>
            </a:r>
            <a:r>
              <a:rPr lang="zh-CN" altLang="en-US" sz="3600" b="1" dirty="0"/>
              <a:t>。鸟儿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将巢安在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繁花嫩叶当中</a:t>
            </a:r>
            <a:r>
              <a:rPr lang="zh-CN" altLang="en-US" sz="3600" b="1" dirty="0"/>
              <a:t>，高兴起来了，呼朋引伴的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卖弄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清脆</a:t>
            </a:r>
            <a:r>
              <a:rPr lang="zh-CN" altLang="en-US" sz="3600" b="1" dirty="0"/>
              <a:t>的</a:t>
            </a:r>
            <a:r>
              <a:rPr lang="zh-CN" altLang="en-US" sz="3600" b="1" i="1" dirty="0">
                <a:solidFill>
                  <a:srgbClr val="FF0000"/>
                </a:solidFill>
              </a:rPr>
              <a:t>歌喉</a:t>
            </a:r>
            <a:r>
              <a:rPr lang="zh-CN" altLang="en-US" sz="3600" b="1" dirty="0"/>
              <a:t>，唱出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婉转</a:t>
            </a:r>
            <a:r>
              <a:rPr lang="zh-CN" altLang="en-US" sz="3600" b="1" dirty="0"/>
              <a:t>的曲子，跟清风流水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应和</a:t>
            </a:r>
            <a:r>
              <a:rPr lang="zh-CN" altLang="en-US" sz="3600" b="1" dirty="0"/>
              <a:t>着。牛背上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牧童的短笛，这时候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也成天</a:t>
            </a:r>
            <a:r>
              <a:rPr lang="en-US" altLang="zh-CN" sz="3600" b="1" dirty="0"/>
              <a:t>/</a:t>
            </a:r>
            <a:r>
              <a:rPr lang="zh-CN" altLang="en-US" sz="3600" b="1" i="1" dirty="0">
                <a:solidFill>
                  <a:srgbClr val="FF0000"/>
                </a:solidFill>
              </a:rPr>
              <a:t>嘹亮</a:t>
            </a:r>
            <a:r>
              <a:rPr lang="zh-CN" altLang="en-US" sz="3600" b="1" dirty="0"/>
              <a:t>的响着。 </a:t>
            </a:r>
            <a:br>
              <a:rPr lang="zh-CN" altLang="en-US" sz="3600" b="1" dirty="0"/>
            </a:br>
            <a:r>
              <a:rPr lang="zh-CN" altLang="en-US" sz="3600" b="1" dirty="0"/>
              <a:t> 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春雨图</a:t>
            </a:r>
            <a:endParaRPr lang="zh-CN" altLang="en-US" dirty="0"/>
          </a:p>
        </p:txBody>
      </p:sp>
      <p:sp>
        <p:nvSpPr>
          <p:cNvPr id="21507" name="Rectangle 3"/>
          <p:cNvSpPr>
            <a:spLocks noGrp="1"/>
          </p:cNvSpPr>
          <p:nvPr>
            <p:ph type="body"/>
          </p:nvPr>
        </p:nvSpPr>
        <p:spPr>
          <a:xfrm>
            <a:off x="539750" y="1557338"/>
            <a:ext cx="8208963" cy="4114800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en-US" altLang="zh-CN" b="1" dirty="0"/>
              <a:t>       </a:t>
            </a:r>
            <a:r>
              <a:rPr lang="zh-CN" altLang="en-US" b="1" dirty="0"/>
              <a:t>雨</a:t>
            </a:r>
            <a:r>
              <a:rPr lang="en-US" altLang="zh-CN" b="1" dirty="0"/>
              <a:t>/</a:t>
            </a:r>
            <a:r>
              <a:rPr lang="zh-CN" altLang="en-US" b="1" dirty="0"/>
              <a:t>是最寻常的，一下</a:t>
            </a:r>
            <a:r>
              <a:rPr lang="en-US" altLang="zh-CN" b="1" dirty="0"/>
              <a:t>/</a:t>
            </a:r>
            <a:r>
              <a:rPr lang="zh-CN" altLang="en-US" b="1" dirty="0"/>
              <a:t>就是三两天。可别恼。看，像牛毛，像花针，像细丝，密密地</a:t>
            </a:r>
            <a:r>
              <a:rPr lang="en-US" altLang="zh-CN" b="1" dirty="0"/>
              <a:t>/</a:t>
            </a:r>
            <a:r>
              <a:rPr lang="zh-CN" altLang="en-US" b="1" dirty="0"/>
              <a:t>斜织着，人家屋顶上</a:t>
            </a:r>
            <a:r>
              <a:rPr lang="en-US" altLang="zh-CN" b="1" dirty="0"/>
              <a:t>/</a:t>
            </a:r>
            <a:r>
              <a:rPr lang="zh-CN" altLang="en-US" b="1" dirty="0"/>
              <a:t>全笼着</a:t>
            </a:r>
            <a:r>
              <a:rPr lang="en-US" altLang="zh-CN" b="1" dirty="0"/>
              <a:t>/</a:t>
            </a:r>
            <a:r>
              <a:rPr lang="zh-CN" altLang="en-US" b="1" dirty="0"/>
              <a:t>一层薄烟。树叶</a:t>
            </a:r>
            <a:r>
              <a:rPr lang="en-US" altLang="zh-CN" b="1" dirty="0"/>
              <a:t>/</a:t>
            </a:r>
            <a:r>
              <a:rPr lang="zh-CN" altLang="en-US" b="1" dirty="0"/>
              <a:t>却绿得</a:t>
            </a:r>
            <a:r>
              <a:rPr lang="en-US" altLang="zh-CN" b="1" dirty="0"/>
              <a:t>/</a:t>
            </a:r>
            <a:r>
              <a:rPr lang="zh-CN" altLang="en-US" b="1" dirty="0"/>
              <a:t>发亮，小草</a:t>
            </a:r>
            <a:r>
              <a:rPr lang="en-US" altLang="zh-CN" b="1" dirty="0"/>
              <a:t>/</a:t>
            </a:r>
            <a:r>
              <a:rPr lang="zh-CN" altLang="en-US" b="1" dirty="0"/>
              <a:t>也青得</a:t>
            </a:r>
            <a:r>
              <a:rPr lang="en-US" altLang="zh-CN" b="1" dirty="0"/>
              <a:t>/</a:t>
            </a:r>
            <a:r>
              <a:rPr lang="zh-CN" altLang="en-US" b="1" dirty="0"/>
              <a:t>逼你的眼。傍晚时候，上灯了，一点点</a:t>
            </a:r>
            <a:r>
              <a:rPr lang="en-US" altLang="zh-CN" b="1" dirty="0"/>
              <a:t>/</a:t>
            </a:r>
            <a:r>
              <a:rPr lang="zh-CN" altLang="en-US" b="1" dirty="0"/>
              <a:t>黄晕的光，烘托出</a:t>
            </a:r>
            <a:r>
              <a:rPr lang="en-US" altLang="zh-CN" b="1" dirty="0"/>
              <a:t>/</a:t>
            </a:r>
            <a:r>
              <a:rPr lang="zh-CN" altLang="en-US" b="1" dirty="0"/>
              <a:t>一片安静</a:t>
            </a:r>
            <a:r>
              <a:rPr lang="en-US" altLang="zh-CN" b="1" dirty="0"/>
              <a:t>/</a:t>
            </a:r>
            <a:r>
              <a:rPr lang="zh-CN" altLang="en-US" b="1" dirty="0"/>
              <a:t>而和平的夜。在乡下，小路上，石桥边，有撑着伞</a:t>
            </a:r>
            <a:r>
              <a:rPr lang="en-US" altLang="zh-CN" b="1" dirty="0"/>
              <a:t>/</a:t>
            </a:r>
            <a:r>
              <a:rPr lang="zh-CN" altLang="en-US" b="1" dirty="0"/>
              <a:t>慢慢走着的人，地里</a:t>
            </a:r>
            <a:r>
              <a:rPr lang="en-US" altLang="zh-CN" b="1" dirty="0"/>
              <a:t>/</a:t>
            </a:r>
            <a:r>
              <a:rPr lang="zh-CN" altLang="en-US" b="1" dirty="0"/>
              <a:t>还有</a:t>
            </a:r>
            <a:r>
              <a:rPr lang="en-US" altLang="zh-CN" b="1" dirty="0"/>
              <a:t>/</a:t>
            </a:r>
            <a:r>
              <a:rPr lang="zh-CN" altLang="en-US" b="1" dirty="0"/>
              <a:t>工作的农民，披着蓑</a:t>
            </a:r>
            <a:r>
              <a:rPr lang="en-US" altLang="zh-CN" b="1" dirty="0"/>
              <a:t>/</a:t>
            </a:r>
            <a:r>
              <a:rPr lang="zh-CN" altLang="en-US" b="1" dirty="0"/>
              <a:t>戴着笠。他们的房屋</a:t>
            </a:r>
            <a:r>
              <a:rPr lang="en-US" altLang="zh-CN" b="1" dirty="0"/>
              <a:t>/</a:t>
            </a:r>
            <a:r>
              <a:rPr lang="zh-CN" altLang="en-US" b="1" dirty="0"/>
              <a:t>稀稀疏疏的，在雨里</a:t>
            </a:r>
            <a:r>
              <a:rPr lang="en-US" altLang="zh-CN" b="1" dirty="0"/>
              <a:t>/</a:t>
            </a:r>
            <a:r>
              <a:rPr lang="zh-CN" altLang="en-US" b="1" dirty="0"/>
              <a:t>静默着。 </a:t>
            </a:r>
            <a:endParaRPr lang="zh-CN" altLang="en-US" b="1" dirty="0"/>
          </a:p>
          <a:p>
            <a:pPr lvl="0" eaLnBrk="1" hangingPunct="1"/>
            <a:endParaRPr lang="en-US" altLang="zh-CN" b="1" dirty="0"/>
          </a:p>
        </p:txBody>
      </p:sp>
    </p:spTree>
  </p:cSld>
  <p:clrMapOvr>
    <a:masterClrMapping/>
  </p:clrMapOvr>
  <p:transition spd="med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迎春、赞春</a:t>
            </a:r>
            <a:endParaRPr lang="zh-CN" altLang="en-US" dirty="0"/>
          </a:p>
        </p:txBody>
      </p:sp>
      <p:sp>
        <p:nvSpPr>
          <p:cNvPr id="22531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>
              <a:lnSpc>
                <a:spcPct val="90000"/>
              </a:lnSpc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天上的风筝渐渐多了，地上的孩子也多了。城里乡下，家家户户，老老小小，也赶趟似的，一个个都出来了。舒活舒活筋骨，抖擞抖擞精神，各做各的一份事儿去。“一年之计在于春”，刚起头儿，有的是功夫，有的是希望。</a:t>
            </a:r>
            <a:br>
              <a:rPr lang="zh-CN" altLang="en-US" sz="2800" b="1" dirty="0"/>
            </a:br>
            <a:r>
              <a:rPr lang="zh-CN" altLang="en-US" sz="2800" b="1" dirty="0"/>
              <a:t>  春天像刚落地的娃娃，从头到脚都是新的，它生长着。 </a:t>
            </a:r>
            <a:br>
              <a:rPr lang="zh-CN" altLang="en-US" sz="2800" b="1" dirty="0"/>
            </a:br>
            <a:r>
              <a:rPr lang="zh-CN" altLang="en-US" sz="2800" b="1" dirty="0"/>
              <a:t>  春天像小姑娘，花枝招展的，笑着走着。 </a:t>
            </a:r>
            <a:br>
              <a:rPr lang="zh-CN" altLang="en-US" sz="2800" b="1" dirty="0"/>
            </a:br>
            <a:r>
              <a:rPr lang="zh-CN" altLang="en-US" sz="2800" b="1" dirty="0"/>
              <a:t>  春天像健壮的青年，有铁一般的胳膊和腰脚，领着我们向前去。 </a:t>
            </a:r>
            <a:endParaRPr lang="zh-CN" altLang="en-US" sz="2800" b="1" dirty="0"/>
          </a:p>
        </p:txBody>
      </p:sp>
    </p:spTree>
  </p:cSld>
  <p:clrMapOvr>
    <a:masterClrMapping/>
  </p:clrMapOvr>
  <p:transition spd="med"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>
                <a:solidFill>
                  <a:srgbClr val="FF0000"/>
                </a:solidFill>
              </a:rPr>
              <a:t>怎样的朗读才动人？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7587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朗读方法总结：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1</a:t>
            </a:r>
            <a:r>
              <a:rPr lang="zh-CN" altLang="en-US" b="1" dirty="0">
                <a:solidFill>
                  <a:srgbClr val="0000FF"/>
                </a:solidFill>
              </a:rPr>
              <a:t>、发音准确、吐字清晰。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2</a:t>
            </a:r>
            <a:r>
              <a:rPr lang="zh-CN" altLang="en-US" b="1" dirty="0">
                <a:solidFill>
                  <a:srgbClr val="0000FF"/>
                </a:solidFill>
              </a:rPr>
              <a:t>、深入理解句子或语段（篇章）的内容、情感等。（朗读的基础）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、气息处理得当。（难点）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4</a:t>
            </a:r>
            <a:r>
              <a:rPr lang="zh-CN" altLang="en-US" b="1" dirty="0">
                <a:solidFill>
                  <a:srgbClr val="0000FF"/>
                </a:solidFill>
              </a:rPr>
              <a:t>、掌握一定的朗诵技巧：停顿、重音、语速、语调等。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做到声情并茂、引人入胜，你就是最好的朗诵者！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2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6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92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8012" y="0"/>
            <a:ext cx="102854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/>
          <p:nvPr/>
        </p:nvSpPr>
        <p:spPr>
          <a:xfrm>
            <a:off x="-881062" y="-420687"/>
            <a:ext cx="9142412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200410201583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3" descr="2004102015830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275"/>
            <a:ext cx="395288" cy="630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4" descr="200410201583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53188"/>
            <a:ext cx="9144000" cy="40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5" descr="2004102015830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713" y="0"/>
            <a:ext cx="3952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Rectangle 6"/>
          <p:cNvSpPr/>
          <p:nvPr/>
        </p:nvSpPr>
        <p:spPr>
          <a:xfrm>
            <a:off x="2339975" y="3573463"/>
            <a:ext cx="1441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绘春</a:t>
            </a:r>
            <a:endParaRPr lang="zh-CN" altLang="en-US" sz="4400" b="1" dirty="0">
              <a:solidFill>
                <a:srgbClr val="0000FF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9463" name="AutoShape 7"/>
          <p:cNvSpPr/>
          <p:nvPr/>
        </p:nvSpPr>
        <p:spPr>
          <a:xfrm>
            <a:off x="3995738" y="1773238"/>
            <a:ext cx="157162" cy="3816350"/>
          </a:xfrm>
          <a:prstGeom prst="leftBrace">
            <a:avLst>
              <a:gd name="adj1" fmla="val 20235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4356100" y="2133600"/>
            <a:ext cx="3524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春草图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(3)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4356100" y="2852738"/>
            <a:ext cx="3019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春花图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(4)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4356100" y="3716338"/>
            <a:ext cx="2732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春风图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(5)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4356100" y="4437063"/>
            <a:ext cx="2947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春雨图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(6)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4356100" y="5229225"/>
            <a:ext cx="2947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迎春图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(7)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4592" name="文本框 24591"/>
          <p:cNvSpPr txBox="1"/>
          <p:nvPr/>
        </p:nvSpPr>
        <p:spPr>
          <a:xfrm>
            <a:off x="539750" y="476250"/>
            <a:ext cx="6048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9900"/>
                </a:solidFill>
                <a:latin typeface="Times New Roman" pitchFamily="18" charset="0"/>
                <a:ea typeface="黑体" pitchFamily="49" charset="-122"/>
              </a:rPr>
              <a:t>文章用了几幅画面来描绘春天？</a:t>
            </a:r>
            <a:endParaRPr lang="zh-CN" altLang="en-US" sz="3200" dirty="0">
              <a:solidFill>
                <a:srgbClr val="FF99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4593" name="文本框 24592"/>
          <p:cNvSpPr txBox="1"/>
          <p:nvPr/>
        </p:nvSpPr>
        <p:spPr>
          <a:xfrm>
            <a:off x="539750" y="5805488"/>
            <a:ext cx="74882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段和</a:t>
            </a:r>
            <a:r>
              <a:rPr lang="en-US" altLang="zh-CN" sz="320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dirty="0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段是什么关系？</a:t>
            </a:r>
            <a:endParaRPr lang="zh-CN" altLang="en-US" sz="3200" dirty="0">
              <a:solidFill>
                <a:srgbClr val="8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594" name="文本框 24593"/>
          <p:cNvSpPr txBox="1"/>
          <p:nvPr/>
        </p:nvSpPr>
        <p:spPr>
          <a:xfrm>
            <a:off x="4356100" y="1412875"/>
            <a:ext cx="2592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整体勾勒（</a:t>
            </a:r>
            <a:r>
              <a:rPr lang="en-US" altLang="zh-CN" sz="32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）</a:t>
            </a:r>
            <a:endParaRPr lang="zh-CN" altLang="en-US" sz="3200" dirty="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 animBg="1"/>
      <p:bldP spid="19464" grpId="0"/>
      <p:bldP spid="19465" grpId="0"/>
      <p:bldP spid="19466" grpId="0"/>
      <p:bldP spid="19467" grpId="0"/>
      <p:bldP spid="19468" grpId="0"/>
      <p:bldP spid="24593" grpId="0"/>
      <p:bldP spid="245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200410201583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 descr="2004102015830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275"/>
            <a:ext cx="395288" cy="630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 descr="200410201583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53188"/>
            <a:ext cx="9144000" cy="40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5" descr="2004102015830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713" y="0"/>
            <a:ext cx="3952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AutoShape 7"/>
          <p:cNvSpPr/>
          <p:nvPr/>
        </p:nvSpPr>
        <p:spPr>
          <a:xfrm>
            <a:off x="3924300" y="2492375"/>
            <a:ext cx="576263" cy="3097213"/>
          </a:xfrm>
          <a:prstGeom prst="leftBrace">
            <a:avLst>
              <a:gd name="adj1" fmla="val 4478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Text Box 8"/>
          <p:cNvSpPr txBox="1"/>
          <p:nvPr/>
        </p:nvSpPr>
        <p:spPr>
          <a:xfrm>
            <a:off x="4643438" y="2276475"/>
            <a:ext cx="3524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春草图</a:t>
            </a:r>
            <a:r>
              <a:rPr lang="en-US" altLang="zh-CN" sz="32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(3)</a:t>
            </a:r>
            <a:endParaRPr lang="en-US" altLang="zh-CN" sz="3200" b="1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7416" name="Text Box 9"/>
          <p:cNvSpPr txBox="1"/>
          <p:nvPr/>
        </p:nvSpPr>
        <p:spPr>
          <a:xfrm>
            <a:off x="4643438" y="2997200"/>
            <a:ext cx="3019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春花图</a:t>
            </a:r>
            <a:r>
              <a:rPr lang="en-US" altLang="zh-CN" sz="32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(4)</a:t>
            </a:r>
            <a:endParaRPr lang="en-US" altLang="zh-CN" sz="3200" b="1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7417" name="Text Box 10"/>
          <p:cNvSpPr txBox="1"/>
          <p:nvPr/>
        </p:nvSpPr>
        <p:spPr>
          <a:xfrm>
            <a:off x="4572000" y="3644900"/>
            <a:ext cx="2732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春风图</a:t>
            </a:r>
            <a:r>
              <a:rPr lang="en-US" altLang="zh-CN" sz="32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(5)</a:t>
            </a:r>
            <a:endParaRPr lang="en-US" altLang="zh-CN" sz="3200" b="1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7418" name="Text Box 11"/>
          <p:cNvSpPr txBox="1"/>
          <p:nvPr/>
        </p:nvSpPr>
        <p:spPr>
          <a:xfrm>
            <a:off x="4643438" y="4365625"/>
            <a:ext cx="29479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春雨图</a:t>
            </a:r>
            <a:r>
              <a:rPr lang="en-US" altLang="zh-CN" sz="32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(6)</a:t>
            </a:r>
            <a:endParaRPr lang="en-US" altLang="zh-CN" sz="3200" b="1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7419" name="Text Box 12"/>
          <p:cNvSpPr txBox="1"/>
          <p:nvPr/>
        </p:nvSpPr>
        <p:spPr>
          <a:xfrm>
            <a:off x="4643438" y="5013325"/>
            <a:ext cx="29479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迎春图</a:t>
            </a:r>
            <a:r>
              <a:rPr lang="en-US" altLang="zh-CN" sz="32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(7)</a:t>
            </a:r>
            <a:endParaRPr lang="en-US" altLang="zh-CN" sz="3200" b="1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25612" name="Text Box 13"/>
          <p:cNvSpPr txBox="1"/>
          <p:nvPr/>
        </p:nvSpPr>
        <p:spPr>
          <a:xfrm>
            <a:off x="395288" y="188913"/>
            <a:ext cx="43354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理清文章思路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7421" name="Text Box 14"/>
          <p:cNvSpPr txBox="1"/>
          <p:nvPr/>
        </p:nvSpPr>
        <p:spPr>
          <a:xfrm>
            <a:off x="539750" y="981075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（一）盼春</a:t>
            </a:r>
            <a:endParaRPr lang="zh-CN" altLang="en-US" sz="36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7422" name="Text Box 15"/>
          <p:cNvSpPr txBox="1"/>
          <p:nvPr/>
        </p:nvSpPr>
        <p:spPr>
          <a:xfrm>
            <a:off x="468313" y="314166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（二）绘春</a:t>
            </a:r>
            <a:endParaRPr lang="zh-CN" altLang="en-US" sz="3600" b="1" dirty="0">
              <a:solidFill>
                <a:srgbClr val="0000FF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7423" name="Text Box 16"/>
          <p:cNvSpPr txBox="1"/>
          <p:nvPr/>
        </p:nvSpPr>
        <p:spPr>
          <a:xfrm>
            <a:off x="539750" y="5589588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（三）颂春</a:t>
            </a:r>
            <a:endParaRPr lang="zh-CN" altLang="en-US" sz="3600" b="1" dirty="0">
              <a:solidFill>
                <a:srgbClr val="0000FF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7424" name="Text Box 17">
            <a:hlinkClick r:id="rId4" action="ppaction://hlinksldjump"/>
          </p:cNvPr>
          <p:cNvSpPr txBox="1"/>
          <p:nvPr/>
        </p:nvSpPr>
        <p:spPr>
          <a:xfrm>
            <a:off x="4284663" y="1557338"/>
            <a:ext cx="28082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整体勾勒（</a:t>
            </a:r>
            <a:r>
              <a:rPr lang="en-US" altLang="zh-CN" sz="32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7425" name="Text Box 18"/>
          <p:cNvSpPr txBox="1"/>
          <p:nvPr/>
        </p:nvSpPr>
        <p:spPr>
          <a:xfrm>
            <a:off x="4643438" y="5734050"/>
            <a:ext cx="1765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10</a:t>
            </a:r>
            <a:endParaRPr lang="en-US" altLang="zh-CN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/>
      <p:bldP spid="17416" grpId="0"/>
      <p:bldP spid="17417" grpId="0"/>
      <p:bldP spid="17418" grpId="0"/>
      <p:bldP spid="17419" grpId="0"/>
      <p:bldP spid="17421" grpId="0"/>
      <p:bldP spid="17424" grpId="0"/>
      <p:bldP spid="174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200410201583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2004102015830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275"/>
            <a:ext cx="395288" cy="630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200410201583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53188"/>
            <a:ext cx="9144000" cy="40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5" descr="2004102015830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713" y="0"/>
            <a:ext cx="3952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 Box 6"/>
          <p:cNvSpPr txBox="1"/>
          <p:nvPr/>
        </p:nvSpPr>
        <p:spPr>
          <a:xfrm>
            <a:off x="611188" y="1700213"/>
            <a:ext cx="7827962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Times New Roman" pitchFamily="18" charset="0"/>
                <a:ea typeface="宋体" panose="02010600030101010101" pitchFamily="2" charset="-122"/>
              </a:rPr>
              <a:t>本文围绕春天表达了一种怎样的思</a:t>
            </a:r>
            <a:endParaRPr lang="zh-CN" altLang="en-US" sz="4000" b="1" dirty="0">
              <a:latin typeface="Times New Roman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Times New Roman" pitchFamily="18" charset="0"/>
                <a:ea typeface="宋体" panose="02010600030101010101" pitchFamily="2" charset="-122"/>
              </a:rPr>
              <a:t>想感情？</a:t>
            </a:r>
            <a:endParaRPr lang="zh-CN" altLang="en-US" sz="4000" b="1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1042988" y="4437063"/>
            <a:ext cx="628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表达了作者对春天的热爱。</a:t>
            </a:r>
            <a:endParaRPr lang="zh-CN" altLang="en-US" sz="4000" b="1" dirty="0">
              <a:solidFill>
                <a:srgbClr val="0000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BJ2041"/>
          <p:cNvPicPr>
            <a:picLocks noChangeAspect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350838" y="698500"/>
            <a:ext cx="1719262" cy="1081088"/>
          </a:xfrm>
        </p:spPr>
      </p:pic>
      <p:pic>
        <p:nvPicPr>
          <p:cNvPr id="27651" name="Picture 3" descr="BJ2037"/>
          <p:cNvPicPr>
            <a:picLocks noChangeAspect="1"/>
          </p:cNvPicPr>
          <p:nvPr>
            <p:ph type="body"/>
          </p:nvPr>
        </p:nvPicPr>
        <p:blipFill>
          <a:blip r:embed="rId2"/>
          <a:srcRect/>
          <a:stretch>
            <a:fillRect/>
          </a:stretch>
        </p:blipFill>
        <p:spPr>
          <a:xfrm>
            <a:off x="1409700" y="2125663"/>
            <a:ext cx="6280150" cy="3597275"/>
          </a:xfrm>
        </p:spPr>
      </p:pic>
      <p:sp>
        <p:nvSpPr>
          <p:cNvPr id="27652" name="Rectangle 4"/>
          <p:cNvSpPr/>
          <p:nvPr/>
        </p:nvSpPr>
        <p:spPr>
          <a:xfrm>
            <a:off x="1908175" y="908050"/>
            <a:ext cx="547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（一）盼春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7653" name="Rectangle 5"/>
          <p:cNvSpPr/>
          <p:nvPr/>
        </p:nvSpPr>
        <p:spPr>
          <a:xfrm>
            <a:off x="323850" y="1844675"/>
            <a:ext cx="7740650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思考：怎样朗读</a:t>
            </a:r>
            <a:r>
              <a:rPr lang="en-US" altLang="zh-CN" sz="3200" b="1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?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情感？修辞手法？</a:t>
            </a:r>
            <a:endParaRPr lang="zh-CN" altLang="en-US" sz="32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   在文章中起什么作用</a:t>
            </a:r>
            <a:r>
              <a:rPr lang="en-US" altLang="zh-CN" sz="3200" b="1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?</a:t>
            </a:r>
            <a:endParaRPr lang="en-US" altLang="zh-CN" sz="3200" b="1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endParaRPr lang="en-US" altLang="x-none" sz="3200" b="1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179388" y="4005263"/>
            <a:ext cx="86407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9703" name="Rectangle 7"/>
          <p:cNvSpPr/>
          <p:nvPr/>
        </p:nvSpPr>
        <p:spPr>
          <a:xfrm>
            <a:off x="539750" y="3213100"/>
            <a:ext cx="8208963" cy="26908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两个“盼望着”，写出了人们盼望春天的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殷切</a:t>
            </a: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心情。（</a:t>
            </a:r>
            <a:r>
              <a:rPr lang="zh-CN" altLang="en-US" sz="3200" b="1" dirty="0">
                <a:solidFill>
                  <a:srgbClr val="FF9900"/>
                </a:solidFill>
                <a:latin typeface="Arial" panose="02080604020202020204" pitchFamily="34" charset="0"/>
                <a:ea typeface="黑体" pitchFamily="49" charset="-122"/>
              </a:rPr>
              <a:t>反复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“春天的脚步近了”这一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拟人</a:t>
            </a: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手法，</a:t>
            </a:r>
            <a:r>
              <a:rPr lang="zh-CN" altLang="en-US" sz="3200" b="1" dirty="0">
                <a:solidFill>
                  <a:srgbClr val="FF9900"/>
                </a:solidFill>
                <a:latin typeface="Arial" panose="02080604020202020204" pitchFamily="34" charset="0"/>
                <a:ea typeface="黑体" pitchFamily="49" charset="-122"/>
              </a:rPr>
              <a:t>赋予春天感情和生命</a:t>
            </a: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，写出了人们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喜悦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的心情。</a:t>
            </a:r>
            <a:endParaRPr lang="zh-CN" altLang="en-US" sz="32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总领全篇</a:t>
            </a:r>
            <a:endParaRPr lang="zh-CN" altLang="en-US" sz="32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endParaRPr lang="en-US" altLang="x-none" sz="3200" b="1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684213" y="5876925"/>
            <a:ext cx="7993062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4500563" y="260350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探究与</a:t>
            </a:r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赏析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7658" name="Text Box 10"/>
          <p:cNvSpPr txBox="1"/>
          <p:nvPr/>
        </p:nvSpPr>
        <p:spPr>
          <a:xfrm>
            <a:off x="2051050" y="333375"/>
            <a:ext cx="1871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itchFamily="18" charset="0"/>
                <a:ea typeface="黑体" pitchFamily="49" charset="-122"/>
              </a:rPr>
              <a:t>第二课时</a:t>
            </a:r>
            <a:endParaRPr lang="zh-CN" altLang="en-US" sz="3200" b="1" dirty="0">
              <a:solidFill>
                <a:srgbClr val="990033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3200400" y="288925"/>
            <a:ext cx="247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990099"/>
                </a:solidFill>
                <a:latin typeface="Times New Roman" pitchFamily="18" charset="0"/>
                <a:ea typeface="华文新魏" pitchFamily="2" charset="-122"/>
              </a:rPr>
              <a:t>春草图</a:t>
            </a:r>
            <a:endParaRPr lang="zh-CN" altLang="en-US" sz="6000" b="1" dirty="0">
              <a:solidFill>
                <a:srgbClr val="990099"/>
              </a:solidFill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28675" name="Picture 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9144000" cy="546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4162" y="-212725"/>
            <a:ext cx="9713912" cy="728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WordArt 3"/>
          <p:cNvSpPr>
            <a:spLocks noTextEdit="1"/>
          </p:cNvSpPr>
          <p:nvPr/>
        </p:nvSpPr>
        <p:spPr>
          <a:xfrm rot="5400000">
            <a:off x="-685800" y="946150"/>
            <a:ext cx="2133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春草图</a:t>
            </a:r>
            <a:endParaRPr lang="zh-CN" altLang="en-US" sz="3600"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066800" y="381000"/>
            <a:ext cx="76962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黑体" pitchFamily="49" charset="-122"/>
              </a:rPr>
              <a:t>作者使用了哪些词语描绘春草？描绘了春草的什么特点？</a:t>
            </a:r>
            <a:endParaRPr lang="zh-CN" altLang="en-US" sz="36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49" name="Text Box 5"/>
          <p:cNvSpPr txBox="1"/>
          <p:nvPr/>
        </p:nvSpPr>
        <p:spPr>
          <a:xfrm>
            <a:off x="990600" y="1981200"/>
            <a:ext cx="29718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偷偷、钻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0" name="Line 6"/>
          <p:cNvSpPr/>
          <p:nvPr/>
        </p:nvSpPr>
        <p:spPr>
          <a:xfrm>
            <a:off x="3810000" y="2286000"/>
            <a:ext cx="685800" cy="0"/>
          </a:xfrm>
          <a:prstGeom prst="line">
            <a:avLst/>
          </a:prstGeom>
          <a:ln w="508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51" name="Text Box 7"/>
          <p:cNvSpPr txBox="1"/>
          <p:nvPr/>
        </p:nvSpPr>
        <p:spPr>
          <a:xfrm>
            <a:off x="4876800" y="1905000"/>
            <a:ext cx="34290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旺盛的生命力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457200" y="2743200"/>
            <a:ext cx="33528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嫩嫩、软绵绵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4953000" y="2743200"/>
            <a:ext cx="30480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草的质地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1524000" y="3581400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绿绿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4953000" y="3581400"/>
            <a:ext cx="26670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颜色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6" name="Text Box 12"/>
          <p:cNvSpPr txBox="1"/>
          <p:nvPr/>
        </p:nvSpPr>
        <p:spPr>
          <a:xfrm>
            <a:off x="914400" y="4343400"/>
            <a:ext cx="27432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一大片</a:t>
            </a:r>
            <a:r>
              <a:rPr lang="en-US" altLang="zh-CN" sz="4000" b="1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……</a:t>
            </a:r>
            <a:endParaRPr lang="en-US" altLang="zh-CN" sz="4000">
              <a:solidFill>
                <a:srgbClr val="008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1757" name="Text Box 13"/>
          <p:cNvSpPr txBox="1"/>
          <p:nvPr/>
        </p:nvSpPr>
        <p:spPr>
          <a:xfrm>
            <a:off x="4953000" y="4495800"/>
            <a:ext cx="34290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草的长势</a:t>
            </a:r>
            <a:endParaRPr lang="zh-CN" altLang="en-US" sz="4000" b="1" dirty="0">
              <a:solidFill>
                <a:srgbClr val="008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8" name="Text Box 14"/>
          <p:cNvSpPr txBox="1"/>
          <p:nvPr/>
        </p:nvSpPr>
        <p:spPr>
          <a:xfrm>
            <a:off x="838200" y="5622925"/>
            <a:ext cx="29718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66FF"/>
                </a:solidFill>
                <a:latin typeface="Times New Roman" pitchFamily="18" charset="0"/>
                <a:ea typeface="黑体" pitchFamily="49" charset="-122"/>
              </a:rPr>
              <a:t>叠用形容词</a:t>
            </a:r>
            <a:endParaRPr lang="zh-CN" altLang="en-US" sz="4000" b="1" dirty="0">
              <a:solidFill>
                <a:srgbClr val="FF66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59" name="Text Box 15"/>
          <p:cNvSpPr txBox="1"/>
          <p:nvPr/>
        </p:nvSpPr>
        <p:spPr>
          <a:xfrm>
            <a:off x="4876800" y="5410200"/>
            <a:ext cx="2895600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66FF"/>
                </a:solidFill>
                <a:latin typeface="Times New Roman" pitchFamily="18" charset="0"/>
                <a:ea typeface="黑体" pitchFamily="49" charset="-122"/>
              </a:rPr>
              <a:t>细致描绘春草的生机</a:t>
            </a:r>
            <a:endParaRPr lang="zh-CN" altLang="en-US" sz="4000" dirty="0">
              <a:solidFill>
                <a:srgbClr val="FF66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1760" name="Line 16"/>
          <p:cNvSpPr/>
          <p:nvPr/>
        </p:nvSpPr>
        <p:spPr>
          <a:xfrm>
            <a:off x="3810000" y="3124200"/>
            <a:ext cx="685800" cy="0"/>
          </a:xfrm>
          <a:prstGeom prst="line">
            <a:avLst/>
          </a:prstGeom>
          <a:ln w="508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1" name="Line 17"/>
          <p:cNvSpPr/>
          <p:nvPr/>
        </p:nvSpPr>
        <p:spPr>
          <a:xfrm>
            <a:off x="3810000" y="3962400"/>
            <a:ext cx="685800" cy="0"/>
          </a:xfrm>
          <a:prstGeom prst="line">
            <a:avLst/>
          </a:prstGeom>
          <a:ln w="508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2" name="Line 18"/>
          <p:cNvSpPr/>
          <p:nvPr/>
        </p:nvSpPr>
        <p:spPr>
          <a:xfrm>
            <a:off x="3886200" y="4800600"/>
            <a:ext cx="685800" cy="0"/>
          </a:xfrm>
          <a:prstGeom prst="line">
            <a:avLst/>
          </a:prstGeom>
          <a:ln w="508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3" name="Line 19"/>
          <p:cNvSpPr/>
          <p:nvPr/>
        </p:nvSpPr>
        <p:spPr>
          <a:xfrm>
            <a:off x="3886200" y="6019800"/>
            <a:ext cx="685800" cy="0"/>
          </a:xfrm>
          <a:prstGeom prst="line">
            <a:avLst/>
          </a:prstGeom>
          <a:ln w="508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4" name="AutoShape 20"/>
          <p:cNvSpPr/>
          <p:nvPr/>
        </p:nvSpPr>
        <p:spPr>
          <a:xfrm>
            <a:off x="1828800" y="5105400"/>
            <a:ext cx="6096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00FF"/>
          </a:solidFill>
          <a:ln w="95250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7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7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17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17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3175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7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7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175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  <p:bldP spid="31751" grpId="0" build="p"/>
      <p:bldP spid="31752" grpId="0" build="p"/>
      <p:bldP spid="31753" grpId="0" build="p"/>
      <p:bldP spid="31754" grpId="0" build="p"/>
      <p:bldP spid="31755" grpId="0" build="p"/>
      <p:bldP spid="31756" grpId="0" build="p"/>
      <p:bldP spid="31757" grpId="0" build="p"/>
      <p:bldP spid="31758" grpId="0" build="p"/>
      <p:bldP spid="31759" grpId="0" build="p"/>
      <p:bldP spid="3176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2262" y="-227012"/>
            <a:ext cx="9790112" cy="731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3200400" y="288925"/>
            <a:ext cx="2470150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008000"/>
                </a:solidFill>
                <a:latin typeface="Times New Roman" pitchFamily="18" charset="0"/>
                <a:ea typeface="华文新魏" pitchFamily="2" charset="-122"/>
              </a:rPr>
              <a:t>春草图</a:t>
            </a:r>
            <a:endParaRPr lang="zh-CN" altLang="en-US" sz="6000" b="1" dirty="0">
              <a:solidFill>
                <a:srgbClr val="008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755650" y="3573463"/>
            <a:ext cx="8928100" cy="15541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坐、躺、滚、踢、跑、捉</a:t>
            </a:r>
            <a:r>
              <a:rPr lang="en-US" altLang="zh-CN" sz="3200" b="1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人（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在草地上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兴致勃勃地嬉戏侧面衬托春草勃发给人的欢乐）</a:t>
            </a:r>
            <a:r>
              <a:rPr lang="zh-CN" altLang="en-US" sz="3200" b="1" dirty="0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喜悦、高兴）</a:t>
            </a:r>
            <a:endParaRPr lang="zh-CN" altLang="en-US" sz="3200" b="1" dirty="0">
              <a:solidFill>
                <a:srgbClr val="008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755650" y="2205038"/>
            <a:ext cx="838835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嫩、绿、满、软</a:t>
            </a:r>
            <a:r>
              <a:rPr lang="en-US" altLang="zh-CN" sz="3200" b="1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草（生机勃勃）</a:t>
            </a:r>
            <a:r>
              <a:rPr lang="zh-CN" altLang="en-US" sz="3200" b="1" dirty="0">
                <a:solidFill>
                  <a:srgbClr val="FF3399"/>
                </a:solidFill>
                <a:latin typeface="Times New Roman" pitchFamily="18" charset="0"/>
                <a:ea typeface="宋体" panose="02010600030101010101" pitchFamily="2" charset="-122"/>
              </a:rPr>
              <a:t>正面</a:t>
            </a:r>
            <a:endParaRPr lang="zh-CN" altLang="en-US" sz="3200" b="1" dirty="0">
              <a:solidFill>
                <a:srgbClr val="FF3399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2916238" y="4581525"/>
            <a:ext cx="3743325" cy="1720850"/>
            <a:chOff x="0" y="0"/>
            <a:chExt cx="2358" cy="1084"/>
          </a:xfrm>
        </p:grpSpPr>
        <p:sp>
          <p:nvSpPr>
            <p:cNvPr id="30727" name="AutoShape 7"/>
            <p:cNvSpPr/>
            <p:nvPr/>
          </p:nvSpPr>
          <p:spPr>
            <a:xfrm>
              <a:off x="998" y="0"/>
              <a:ext cx="498" cy="680"/>
            </a:xfrm>
            <a:prstGeom prst="downArrow">
              <a:avLst>
                <a:gd name="adj1" fmla="val 50000"/>
                <a:gd name="adj2" fmla="val 34136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28" name="Text Box 8"/>
            <p:cNvSpPr txBox="1"/>
            <p:nvPr/>
          </p:nvSpPr>
          <p:spPr>
            <a:xfrm>
              <a:off x="0" y="680"/>
              <a:ext cx="2358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8000"/>
                  </a:solidFill>
                  <a:latin typeface="Arial" panose="02080604020202020204" pitchFamily="34" charset="0"/>
                  <a:ea typeface="宋体" panose="02010600030101010101" pitchFamily="2" charset="-122"/>
                </a:rPr>
                <a:t>人与自然的和谐</a:t>
              </a:r>
              <a:endParaRPr lang="zh-CN" altLang="en-US" sz="3600" b="1" dirty="0">
                <a:solidFill>
                  <a:srgbClr val="008000"/>
                </a:solidFill>
                <a:latin typeface="Arial" panose="0208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7740650" y="2286000"/>
            <a:ext cx="1098550" cy="24638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990099"/>
                </a:solidFill>
                <a:latin typeface="Times New Roman" pitchFamily="18" charset="0"/>
                <a:ea typeface="华文新魏" pitchFamily="2" charset="-122"/>
              </a:rPr>
              <a:t>春花图</a:t>
            </a:r>
            <a:endParaRPr lang="zh-CN" altLang="en-US" sz="6000" b="1" dirty="0">
              <a:solidFill>
                <a:srgbClr val="990099"/>
              </a:solidFill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31747" name="Picture 3" descr="图片6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20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WordArt 3"/>
          <p:cNvSpPr>
            <a:spLocks noTextEdit="1"/>
          </p:cNvSpPr>
          <p:nvPr/>
        </p:nvSpPr>
        <p:spPr>
          <a:xfrm rot="5400000">
            <a:off x="482600" y="1181100"/>
            <a:ext cx="1163638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春花图</a:t>
            </a:r>
            <a:endParaRPr lang="zh-CN" altLang="en-US" sz="3600"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Text Box 4"/>
          <p:cNvSpPr txBox="1"/>
          <p:nvPr/>
        </p:nvSpPr>
        <p:spPr>
          <a:xfrm>
            <a:off x="1905000" y="836613"/>
            <a:ext cx="7239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  <a:ea typeface="黑体" pitchFamily="49" charset="-122"/>
              </a:rPr>
              <a:t>作者如何全方位的描写春花？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Text Box 5"/>
          <p:cNvSpPr txBox="1"/>
          <p:nvPr/>
        </p:nvSpPr>
        <p:spPr>
          <a:xfrm>
            <a:off x="0" y="2133600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树上繁花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1" name="Text Box 6"/>
          <p:cNvSpPr txBox="1"/>
          <p:nvPr/>
        </p:nvSpPr>
        <p:spPr>
          <a:xfrm>
            <a:off x="2590800" y="210185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花下昆虫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2" name="Text Box 7"/>
          <p:cNvSpPr txBox="1"/>
          <p:nvPr/>
        </p:nvSpPr>
        <p:spPr>
          <a:xfrm>
            <a:off x="5029200" y="2101850"/>
            <a:ext cx="281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地上野花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3" name="Text Box 8"/>
          <p:cNvSpPr txBox="1"/>
          <p:nvPr/>
        </p:nvSpPr>
        <p:spPr>
          <a:xfrm>
            <a:off x="6934200" y="2101850"/>
            <a:ext cx="266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高低结合</a:t>
            </a:r>
            <a:endParaRPr lang="zh-CN" altLang="en-US" sz="3600" b="1" dirty="0">
              <a:solidFill>
                <a:srgbClr val="FF3399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4824" name="Text Box 9"/>
          <p:cNvSpPr txBox="1"/>
          <p:nvPr/>
        </p:nvSpPr>
        <p:spPr>
          <a:xfrm>
            <a:off x="0" y="3068638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眼前花儿争春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5" name="Text Box 10"/>
          <p:cNvSpPr txBox="1"/>
          <p:nvPr/>
        </p:nvSpPr>
        <p:spPr>
          <a:xfrm>
            <a:off x="3581400" y="30480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想象结果实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6" name="Text Box 11"/>
          <p:cNvSpPr txBox="1"/>
          <p:nvPr/>
        </p:nvSpPr>
        <p:spPr>
          <a:xfrm>
            <a:off x="6781800" y="30480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虚实结合</a:t>
            </a:r>
            <a:endParaRPr lang="zh-CN" altLang="en-US" sz="3600" b="1" dirty="0">
              <a:solidFill>
                <a:srgbClr val="FF3399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4827" name="Text Box 12"/>
          <p:cNvSpPr txBox="1"/>
          <p:nvPr/>
        </p:nvSpPr>
        <p:spPr>
          <a:xfrm>
            <a:off x="457200" y="4038600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花的色彩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8" name="Text Box 13"/>
          <p:cNvSpPr txBox="1"/>
          <p:nvPr/>
        </p:nvSpPr>
        <p:spPr>
          <a:xfrm>
            <a:off x="3581400" y="4038600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楷体_GB2312" pitchFamily="1" charset="-122"/>
              </a:rPr>
              <a:t>花的味道</a:t>
            </a:r>
            <a:endParaRPr lang="zh-CN" altLang="en-US" sz="36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9" name="Text Box 14"/>
          <p:cNvSpPr txBox="1"/>
          <p:nvPr/>
        </p:nvSpPr>
        <p:spPr>
          <a:xfrm>
            <a:off x="6781800" y="4038600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色味结合</a:t>
            </a:r>
            <a:endParaRPr lang="zh-CN" altLang="en-US" sz="3600" b="1" dirty="0">
              <a:solidFill>
                <a:srgbClr val="FF3399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2785" name="Text Box 18"/>
          <p:cNvSpPr txBox="1"/>
          <p:nvPr/>
        </p:nvSpPr>
        <p:spPr>
          <a:xfrm>
            <a:off x="6096000" y="60198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4834" name="Text Box 19"/>
          <p:cNvSpPr txBox="1"/>
          <p:nvPr/>
        </p:nvSpPr>
        <p:spPr>
          <a:xfrm>
            <a:off x="4800600" y="5589588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全方位描绘春花的美</a:t>
            </a:r>
            <a:endParaRPr lang="zh-CN" altLang="en-US" sz="3600" b="1" dirty="0">
              <a:solidFill>
                <a:srgbClr val="FF3399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4835" name="Line 20"/>
          <p:cNvSpPr/>
          <p:nvPr/>
        </p:nvSpPr>
        <p:spPr>
          <a:xfrm>
            <a:off x="2209800" y="2438400"/>
            <a:ext cx="4572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6" name="Line 21"/>
          <p:cNvSpPr/>
          <p:nvPr/>
        </p:nvSpPr>
        <p:spPr>
          <a:xfrm>
            <a:off x="4648200" y="2438400"/>
            <a:ext cx="4572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7" name="Line 22"/>
          <p:cNvSpPr/>
          <p:nvPr/>
        </p:nvSpPr>
        <p:spPr>
          <a:xfrm>
            <a:off x="2971800" y="3429000"/>
            <a:ext cx="457200" cy="0"/>
          </a:xfrm>
          <a:prstGeom prst="line">
            <a:avLst/>
          </a:prstGeom>
          <a:ln w="4127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8" name="Line 23"/>
          <p:cNvSpPr/>
          <p:nvPr/>
        </p:nvSpPr>
        <p:spPr>
          <a:xfrm>
            <a:off x="2971800" y="4419600"/>
            <a:ext cx="4572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40" name="AutoShape 25"/>
          <p:cNvSpPr/>
          <p:nvPr/>
        </p:nvSpPr>
        <p:spPr>
          <a:xfrm>
            <a:off x="7380288" y="4868863"/>
            <a:ext cx="533400" cy="5191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pic>
        <p:nvPicPr>
          <p:cNvPr id="32793" name="Picture 26" descr="图片7"/>
          <p:cNvPicPr>
            <a:picLocks noChangeAspect="1"/>
          </p:cNvPicPr>
          <p:nvPr/>
        </p:nvPicPr>
        <p:blipFill>
          <a:blip r:embed="rId1">
            <a:lum bright="-14001" contrast="-20000"/>
          </a:blip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2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2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8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82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82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/>
      <p:bldP spid="34821" grpId="0" build="p"/>
      <p:bldP spid="34822" grpId="0" build="p"/>
      <p:bldP spid="34823" grpId="0" build="p"/>
      <p:bldP spid="34824" grpId="0" build="p"/>
      <p:bldP spid="34825" grpId="0" build="p"/>
      <p:bldP spid="34826" grpId="0" build="p"/>
      <p:bldP spid="34827" grpId="0" build="p"/>
      <p:bldP spid="34828" grpId="0" build="p"/>
      <p:bldP spid="34829" grpId="0" build="p"/>
      <p:bldP spid="34834" grpId="0" build="p"/>
      <p:bldP spid="3484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395288" y="260350"/>
            <a:ext cx="793750" cy="15922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990099"/>
                </a:solidFill>
                <a:latin typeface="Times New Roman" pitchFamily="18" charset="0"/>
                <a:ea typeface="楷体_GB2312" pitchFamily="1" charset="-122"/>
              </a:rPr>
              <a:t>春风图</a:t>
            </a:r>
            <a:endParaRPr lang="zh-CN" altLang="en-US" sz="4000" b="1" dirty="0">
              <a:solidFill>
                <a:srgbClr val="990099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1403350" y="692150"/>
            <a:ext cx="693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黑体" pitchFamily="49" charset="-122"/>
              </a:rPr>
              <a:t>调动多种感觉来写春风：</a:t>
            </a:r>
            <a:endParaRPr lang="zh-CN" altLang="en-US" sz="36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228600" y="2209800"/>
            <a:ext cx="487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Times New Roman" pitchFamily="18" charset="0"/>
                <a:ea typeface="楷体_GB2312" pitchFamily="1" charset="-122"/>
              </a:rPr>
              <a:t>像母亲的手抚摸着你</a:t>
            </a:r>
            <a:endParaRPr lang="zh-CN" altLang="en-US" sz="4000" b="1" dirty="0">
              <a:solidFill>
                <a:srgbClr val="000099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45" name="Text Box 5"/>
          <p:cNvSpPr txBox="1"/>
          <p:nvPr/>
        </p:nvSpPr>
        <p:spPr>
          <a:xfrm>
            <a:off x="304800" y="3352800"/>
            <a:ext cx="41957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Times New Roman" pitchFamily="18" charset="0"/>
                <a:ea typeface="楷体_GB2312" pitchFamily="1" charset="-122"/>
              </a:rPr>
              <a:t>泥土的气息、草味、花香</a:t>
            </a:r>
            <a:endParaRPr lang="zh-CN" altLang="en-US" sz="4000" b="1" dirty="0">
              <a:solidFill>
                <a:srgbClr val="000099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0" y="4581525"/>
            <a:ext cx="464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Times New Roman" pitchFamily="18" charset="0"/>
                <a:ea typeface="楷体_GB2312" pitchFamily="1" charset="-122"/>
              </a:rPr>
              <a:t>鸟鸣、流水、短笛</a:t>
            </a:r>
            <a:endParaRPr lang="zh-CN" altLang="en-US" sz="4000" b="1" dirty="0">
              <a:solidFill>
                <a:srgbClr val="000099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5486400" y="2209800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触觉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5486400" y="3352800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嗅觉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49" name="Text Box 9"/>
          <p:cNvSpPr txBox="1"/>
          <p:nvPr/>
        </p:nvSpPr>
        <p:spPr>
          <a:xfrm>
            <a:off x="5508625" y="4508500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听觉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50" name="Text Box 10"/>
          <p:cNvSpPr txBox="1"/>
          <p:nvPr/>
        </p:nvSpPr>
        <p:spPr>
          <a:xfrm>
            <a:off x="179388" y="5546725"/>
            <a:ext cx="70564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运用各种感觉描绘春风柔、暖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5851" name="AutoShape 11"/>
          <p:cNvSpPr/>
          <p:nvPr/>
        </p:nvSpPr>
        <p:spPr>
          <a:xfrm>
            <a:off x="5795963" y="5229225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pic>
        <p:nvPicPr>
          <p:cNvPr id="33804" name="Picture 1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6138" y="0"/>
            <a:ext cx="19478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5" name="AutoShape 13">
            <a:hlinkClick r:id="rId2" action="ppaction://hlinksldjump"/>
          </p:cNvPr>
          <p:cNvSpPr/>
          <p:nvPr/>
        </p:nvSpPr>
        <p:spPr>
          <a:xfrm>
            <a:off x="7524750" y="6092825"/>
            <a:ext cx="504825" cy="404813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8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584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8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58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8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85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  <p:bldP spid="35845" grpId="0" build="p"/>
      <p:bldP spid="35846" grpId="0" build="p"/>
      <p:bldP spid="35847" grpId="0" build="p"/>
      <p:bldP spid="35848" grpId="0" build="p"/>
      <p:bldP spid="35849" grpId="0" build="p"/>
      <p:bldP spid="35850" grpId="0" build="p"/>
      <p:bldP spid="358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026DU50P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3" descr="ag00001_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313" y="5629275"/>
            <a:ext cx="1055687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4"/>
          <p:cNvSpPr/>
          <p:nvPr/>
        </p:nvSpPr>
        <p:spPr>
          <a:xfrm>
            <a:off x="381000" y="381000"/>
            <a:ext cx="8153400" cy="16541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400" b="1" dirty="0">
                <a:solidFill>
                  <a:srgbClr val="000099"/>
                </a:solidFill>
                <a:latin typeface="Times New Roman" pitchFamily="18" charset="0"/>
                <a:ea typeface="楷体_GB2312" pitchFamily="1" charset="-122"/>
              </a:rPr>
              <a:t>从触觉、嗅觉、视觉、听觉等方面，把无形、无味、无色的春风写得有声有味，有情有感。</a:t>
            </a:r>
            <a:endParaRPr lang="zh-CN" altLang="en-US" sz="3400" b="1" dirty="0">
              <a:solidFill>
                <a:srgbClr val="000099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0" name="Rectangle 5"/>
          <p:cNvSpPr/>
          <p:nvPr/>
        </p:nvSpPr>
        <p:spPr>
          <a:xfrm>
            <a:off x="228600" y="2565400"/>
            <a:ext cx="38385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400" b="1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吹面不寒杨柳风”</a:t>
            </a:r>
            <a:endParaRPr lang="zh-CN" altLang="en-US" sz="34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1" name="Rectangle 6"/>
          <p:cNvSpPr/>
          <p:nvPr/>
        </p:nvSpPr>
        <p:spPr>
          <a:xfrm>
            <a:off x="0" y="3860800"/>
            <a:ext cx="50038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400" b="1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像母亲的手抚摸着你”</a:t>
            </a:r>
            <a:endParaRPr lang="zh-CN" altLang="en-US" sz="34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4822" name="Rectangle 7"/>
          <p:cNvSpPr/>
          <p:nvPr/>
        </p:nvSpPr>
        <p:spPr>
          <a:xfrm>
            <a:off x="304800" y="5516563"/>
            <a:ext cx="2754313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400" b="1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呼朋引伴”</a:t>
            </a:r>
            <a:endParaRPr lang="zh-CN" altLang="en-US" sz="3400" b="1" dirty="0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6871" name="Rectangle 8"/>
          <p:cNvSpPr/>
          <p:nvPr/>
        </p:nvSpPr>
        <p:spPr>
          <a:xfrm>
            <a:off x="4140200" y="2276475"/>
            <a:ext cx="4343400" cy="11366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运用</a:t>
            </a:r>
            <a:r>
              <a:rPr lang="zh-CN" altLang="en-US" sz="34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引用、借代</a:t>
            </a:r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，写出</a:t>
            </a:r>
            <a:r>
              <a:rPr lang="zh-CN" altLang="en-US" sz="34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春风的温暖</a:t>
            </a:r>
            <a:r>
              <a:rPr lang="zh-CN" altLang="en-US" sz="3400" b="1" dirty="0">
                <a:solidFill>
                  <a:srgbClr val="FF9900"/>
                </a:solidFill>
                <a:latin typeface="Times New Roman" pitchFamily="18" charset="0"/>
                <a:ea typeface="楷体_GB2312" pitchFamily="1" charset="-122"/>
              </a:rPr>
              <a:t>。</a:t>
            </a:r>
            <a:endParaRPr lang="zh-CN" altLang="en-US" sz="3400" b="1" dirty="0">
              <a:solidFill>
                <a:srgbClr val="FF99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6872" name="Rectangle 9"/>
          <p:cNvSpPr/>
          <p:nvPr/>
        </p:nvSpPr>
        <p:spPr>
          <a:xfrm>
            <a:off x="4724400" y="3657600"/>
            <a:ext cx="3903663" cy="11366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运用</a:t>
            </a:r>
            <a:r>
              <a:rPr lang="zh-CN" altLang="en-US" sz="34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比喻、拟人</a:t>
            </a:r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，写出</a:t>
            </a:r>
            <a:r>
              <a:rPr lang="zh-CN" altLang="en-US" sz="34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春风的柔和</a:t>
            </a:r>
            <a:r>
              <a:rPr lang="zh-CN" altLang="en-US" sz="3400" b="1" dirty="0">
                <a:solidFill>
                  <a:srgbClr val="FF9900"/>
                </a:solidFill>
                <a:latin typeface="Times New Roman" pitchFamily="18" charset="0"/>
                <a:ea typeface="楷体_GB2312" pitchFamily="1" charset="-122"/>
              </a:rPr>
              <a:t>。</a:t>
            </a:r>
            <a:endParaRPr lang="zh-CN" altLang="en-US" sz="3400" b="1" dirty="0">
              <a:solidFill>
                <a:srgbClr val="FF99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6873" name="Rectangle 10"/>
          <p:cNvSpPr/>
          <p:nvPr/>
        </p:nvSpPr>
        <p:spPr>
          <a:xfrm>
            <a:off x="3886200" y="5181600"/>
            <a:ext cx="3940175" cy="11366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400" b="1" dirty="0">
                <a:latin typeface="Times New Roman" pitchFamily="18" charset="0"/>
                <a:ea typeface="楷体_GB2312" pitchFamily="1" charset="-122"/>
              </a:rPr>
              <a:t>运用</a:t>
            </a:r>
            <a:r>
              <a:rPr lang="zh-CN" altLang="en-US" sz="34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拟人，写鸟儿迎春的欢悦。</a:t>
            </a:r>
            <a:endParaRPr lang="zh-CN" altLang="en-US" sz="34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第三课时</a:t>
            </a:r>
            <a:endParaRPr lang="zh-CN" altLang="en-US" dirty="0"/>
          </a:p>
        </p:txBody>
      </p:sp>
      <p:sp>
        <p:nvSpPr>
          <p:cNvPr id="99331" name="文本占位符 9933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</p:spTree>
  </p:cSld>
  <p:clrMapOvr>
    <a:masterClrMapping/>
  </p:clrMapOvr>
  <p:transition spd="med"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  <p:sp>
        <p:nvSpPr>
          <p:cNvPr id="35843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pic>
        <p:nvPicPr>
          <p:cNvPr id="35844" name="Picture 4" descr="BAS00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sym04.avi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67175" y="1052513"/>
            <a:ext cx="4608513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Text Box 6"/>
          <p:cNvSpPr txBox="1"/>
          <p:nvPr/>
        </p:nvSpPr>
        <p:spPr>
          <a:xfrm>
            <a:off x="4716463" y="1052513"/>
            <a:ext cx="37433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000" u="sng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6156325" y="26035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春雨图</a:t>
            </a:r>
            <a:endParaRPr lang="zh-CN" altLang="en-US" sz="3600" b="1" dirty="0">
              <a:solidFill>
                <a:srgbClr val="0000FF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755650" y="2349500"/>
            <a:ext cx="3384550" cy="2830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>
                <a:latin typeface="Arial" panose="0208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Arial" panose="02080604020202020204" pitchFamily="34" charset="0"/>
                <a:ea typeface="宋体" panose="02010600030101010101" pitchFamily="2" charset="-122"/>
              </a:rPr>
              <a:t>、作者抓住春雨的什么特征来写的？运用了什么样的方法？（划出出具体的语句）</a:t>
            </a:r>
            <a:endParaRPr lang="zh-CN" altLang="en-US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b="1">
                <a:latin typeface="Arial" panose="0208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Arial" panose="02080604020202020204" pitchFamily="34" charset="0"/>
                <a:ea typeface="宋体" panose="02010600030101010101" pitchFamily="2" charset="-122"/>
              </a:rPr>
              <a:t>、这幅图中还写了雨中的那些景物？是按什么顺序写的？</a:t>
            </a:r>
            <a:endParaRPr lang="zh-CN" altLang="en-US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Text Box 11"/>
          <p:cNvSpPr txBox="1"/>
          <p:nvPr/>
        </p:nvSpPr>
        <p:spPr>
          <a:xfrm>
            <a:off x="2590800" y="4724400"/>
            <a:ext cx="4724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（树叶、小草、灯光、撑伞的人、工作的农民、房屋    从上到下的顺序写的）</a:t>
            </a:r>
            <a:endParaRPr lang="zh-CN" altLang="en-US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78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3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7893"/>
                </p:tgtEl>
              </p:cMediaNode>
            </p:video>
          </p:childTnLst>
        </p:cTn>
      </p:par>
    </p:tnLst>
    <p:bldLst>
      <p:bldP spid="3789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 descr="20050726010508706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20050726010508706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Text Box 4"/>
          <p:cNvSpPr txBox="1"/>
          <p:nvPr/>
        </p:nvSpPr>
        <p:spPr>
          <a:xfrm>
            <a:off x="1600200" y="476250"/>
            <a:ext cx="786765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rPr>
              <a:t>正面、侧面相结合描写春雨：</a:t>
            </a:r>
            <a:endParaRPr lang="zh-CN" altLang="en-US" sz="4400" b="1" dirty="0">
              <a:solidFill>
                <a:srgbClr val="CC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250825" y="1916113"/>
            <a:ext cx="5270500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楷体_GB2312" pitchFamily="1" charset="-122"/>
              </a:rPr>
              <a:t>一下就是三两天，像牛毛、像花针</a:t>
            </a:r>
            <a:r>
              <a:rPr lang="en-US" altLang="zh-CN" sz="4000" b="1">
                <a:solidFill>
                  <a:srgbClr val="000000"/>
                </a:solidFill>
                <a:latin typeface="Times New Roman" pitchFamily="18" charset="0"/>
                <a:ea typeface="楷体_GB2312" pitchFamily="1" charset="-122"/>
              </a:rPr>
              <a:t>……</a:t>
            </a:r>
            <a:endParaRPr lang="en-US" altLang="zh-CN" sz="4000" b="1">
              <a:solidFill>
                <a:srgbClr val="00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5651500" y="1916113"/>
            <a:ext cx="3313113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绵长、细密</a:t>
            </a:r>
            <a:r>
              <a:rPr lang="zh-CN" altLang="en-US" sz="4000" b="1" dirty="0">
                <a:solidFill>
                  <a:srgbClr val="FF00FF"/>
                </a:solidFill>
                <a:latin typeface="Times New Roman" pitchFamily="18" charset="0"/>
                <a:ea typeface="楷体_GB2312" pitchFamily="1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正面描写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684213" y="3500438"/>
            <a:ext cx="3455987" cy="2286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屋顶上全笼着一层薄烟  树叶绿得发亮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……</a:t>
            </a:r>
            <a:endParaRPr lang="en-US" altLang="zh-CN" sz="32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20" name="Text Box 8"/>
          <p:cNvSpPr txBox="1"/>
          <p:nvPr/>
        </p:nvSpPr>
        <p:spPr>
          <a:xfrm>
            <a:off x="4860925" y="3789363"/>
            <a:ext cx="4284663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轻盈、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润物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：侧面描写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6873" name="WordArt 11"/>
          <p:cNvSpPr>
            <a:spLocks noTextEdit="1"/>
          </p:cNvSpPr>
          <p:nvPr/>
        </p:nvSpPr>
        <p:spPr>
          <a:xfrm rot="5400000">
            <a:off x="-100012" y="495300"/>
            <a:ext cx="182880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春雨图</a:t>
            </a:r>
            <a:endParaRPr lang="zh-CN" altLang="en-US" sz="3600"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2" name="AutoShape 13"/>
          <p:cNvSpPr/>
          <p:nvPr/>
        </p:nvSpPr>
        <p:spPr>
          <a:xfrm>
            <a:off x="7162800" y="52578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8923" name="Text Box 14"/>
          <p:cNvSpPr txBox="1"/>
          <p:nvPr/>
        </p:nvSpPr>
        <p:spPr>
          <a:xfrm>
            <a:off x="5292725" y="5661025"/>
            <a:ext cx="38512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66FF"/>
                </a:solidFill>
                <a:latin typeface="Times New Roman" pitchFamily="18" charset="0"/>
                <a:ea typeface="宋体" panose="02010600030101010101" pitchFamily="2" charset="-122"/>
              </a:rPr>
              <a:t>从静景写到动态，从物写到人，由近写到远</a:t>
            </a:r>
            <a:endParaRPr lang="zh-CN" altLang="en-US" sz="2800" b="1" dirty="0">
              <a:solidFill>
                <a:srgbClr val="FF66FF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8924" name="Text Box 16"/>
          <p:cNvSpPr txBox="1"/>
          <p:nvPr/>
        </p:nvSpPr>
        <p:spPr>
          <a:xfrm>
            <a:off x="5076825" y="4724400"/>
            <a:ext cx="3851275" cy="17986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从静景写到动态，从物写到人，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由近写到远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8925" name="Text Box 17"/>
          <p:cNvSpPr txBox="1"/>
          <p:nvPr/>
        </p:nvSpPr>
        <p:spPr>
          <a:xfrm>
            <a:off x="323850" y="5445125"/>
            <a:ext cx="4392613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比喻、排比、拟人。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91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891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build="p"/>
      <p:bldP spid="38918" grpId="0" build="p"/>
      <p:bldP spid="38919" grpId="0" build="p"/>
      <p:bldP spid="38920" grpId="0" build="p"/>
      <p:bldP spid="38922" grpId="0" animBg="1"/>
      <p:bldP spid="38923" grpId="0"/>
      <p:bldP spid="38924" grpId="0" animBg="1"/>
      <p:bldP spid="389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  <p:sp>
        <p:nvSpPr>
          <p:cNvPr id="37891" name="AutoShape 3">
            <a:hlinkClick r:id="rId1" action="ppaction://hlinksldjump"/>
          </p:cNvPr>
          <p:cNvSpPr/>
          <p:nvPr/>
        </p:nvSpPr>
        <p:spPr>
          <a:xfrm>
            <a:off x="8604250" y="6165850"/>
            <a:ext cx="539750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4294967295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pic>
        <p:nvPicPr>
          <p:cNvPr id="37893" name="Picture 5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学步"/>
          <p:cNvPicPr>
            <a:picLocks noChangeAspect="1"/>
          </p:cNvPicPr>
          <p:nvPr/>
        </p:nvPicPr>
        <p:blipFill>
          <a:blip r:embed="rId1">
            <a:lum bright="12000" contrast="18000"/>
          </a:blip>
          <a:stretch>
            <a:fillRect/>
          </a:stretch>
        </p:blipFill>
        <p:spPr>
          <a:xfrm>
            <a:off x="1763713" y="3141663"/>
            <a:ext cx="5761037" cy="3487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Text Box 3"/>
          <p:cNvSpPr txBox="1"/>
          <p:nvPr/>
        </p:nvSpPr>
        <p:spPr>
          <a:xfrm>
            <a:off x="430213" y="0"/>
            <a:ext cx="8713787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b="1">
                <a:latin typeface="隶书" pitchFamily="49" charset="-122"/>
                <a:ea typeface="隶书" pitchFamily="49" charset="-122"/>
              </a:rPr>
              <a:t>                    </a:t>
            </a:r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迎春图</a:t>
            </a:r>
            <a:endParaRPr lang="zh-CN" altLang="en-US" sz="4000" b="1" dirty="0">
              <a:latin typeface="隶书" pitchFamily="49" charset="-122"/>
              <a:ea typeface="隶书" pitchFamily="49" charset="-122"/>
            </a:endParaRPr>
          </a:p>
          <a:p>
            <a:pPr lvl="0" eaLnBrk="1" hangingPunct="1"/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天上风筝渐渐多了，地上孩子也多了。城里乡下，家家户户，老老小小，也赶趟儿似的，一个个都出来了。舒活舒活筋骨，抖擞抖擞精神，各做各的一份儿事去。</a:t>
            </a:r>
            <a:r>
              <a:rPr lang="zh-CN" altLang="en-US" sz="3200" b="1" dirty="0">
                <a:latin typeface="Arial" panose="02080604020202020204" pitchFamily="34" charset="0"/>
                <a:ea typeface="隶书" pitchFamily="49" charset="-122"/>
              </a:rPr>
              <a:t>“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一年之际在于春</a:t>
            </a:r>
            <a:r>
              <a:rPr lang="zh-CN" altLang="en-US" sz="3200" b="1" dirty="0">
                <a:latin typeface="Arial" panose="02080604020202020204" pitchFamily="34" charset="0"/>
                <a:ea typeface="隶书" pitchFamily="49" charset="-122"/>
              </a:rPr>
              <a:t>”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，刚起头儿，有的是工夫，有的是希望。</a:t>
            </a:r>
            <a:r>
              <a:rPr lang="zh-CN" altLang="en-US" sz="3200" b="1" dirty="0">
                <a:latin typeface="Arial" panose="02080604020202020204" pitchFamily="34" charset="0"/>
                <a:ea typeface="隶书" pitchFamily="49" charset="-122"/>
              </a:rPr>
              <a:t> </a:t>
            </a:r>
            <a:endParaRPr lang="zh-CN" altLang="en-US" sz="3200" b="1" dirty="0">
              <a:latin typeface="Arial" panose="0208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  <p:sp>
        <p:nvSpPr>
          <p:cNvPr id="39939" name="AutoShape 3">
            <a:hlinkClick r:id="rId1" action="ppaction://hlinksldjump"/>
          </p:cNvPr>
          <p:cNvSpPr/>
          <p:nvPr/>
        </p:nvSpPr>
        <p:spPr>
          <a:xfrm>
            <a:off x="8604250" y="6165850"/>
            <a:ext cx="539750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Rectangle 4"/>
          <p:cNvSpPr>
            <a:spLocks noGrp="1"/>
          </p:cNvSpPr>
          <p:nvPr>
            <p:ph idx="4294967295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pic>
        <p:nvPicPr>
          <p:cNvPr id="39941" name="Picture 5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2" name="Text Box 6"/>
          <p:cNvSpPr txBox="1"/>
          <p:nvPr/>
        </p:nvSpPr>
        <p:spPr>
          <a:xfrm>
            <a:off x="755650" y="476250"/>
            <a:ext cx="7777163" cy="405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黑体" pitchFamily="49" charset="-122"/>
              </a:rPr>
              <a:t>思考：</a:t>
            </a:r>
            <a:endParaRPr lang="zh-CN" altLang="en-US" sz="4000" dirty="0"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黑体" pitchFamily="49" charset="-122"/>
              </a:rPr>
              <a:t>描绘了四幅春景图，为何还要写“迎春图”？</a:t>
            </a:r>
            <a:endParaRPr lang="zh-CN" altLang="en-US" sz="4000" dirty="0"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黑体" pitchFamily="49" charset="-122"/>
              </a:rPr>
              <a:t>引用这个俗语有什么好处？</a:t>
            </a:r>
            <a:endParaRPr lang="zh-CN" altLang="en-US" sz="4000" dirty="0"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4000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kuang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Rectangle 3"/>
          <p:cNvSpPr/>
          <p:nvPr/>
        </p:nvSpPr>
        <p:spPr>
          <a:xfrm>
            <a:off x="684213" y="260350"/>
            <a:ext cx="57673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由景及人，春到人欢，与开头呼应。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43012" name="Rectangle 4"/>
          <p:cNvSpPr/>
          <p:nvPr/>
        </p:nvSpPr>
        <p:spPr>
          <a:xfrm>
            <a:off x="323850" y="1700213"/>
            <a:ext cx="80629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4000" b="1" dirty="0">
                <a:latin typeface="Times New Roman" pitchFamily="18" charset="0"/>
                <a:ea typeface="楷体_GB2312" pitchFamily="1" charset="-122"/>
              </a:rPr>
              <a:t>一年之计在于春”启迪人们</a:t>
            </a:r>
            <a:r>
              <a:rPr lang="en-US" altLang="zh-CN" sz="4000" b="1">
                <a:latin typeface="Times New Roman" pitchFamily="18" charset="0"/>
                <a:ea typeface="楷体_GB2312" pitchFamily="1" charset="-122"/>
              </a:rPr>
              <a:t>:</a:t>
            </a:r>
            <a:endParaRPr lang="en-US" altLang="zh-CN" sz="4000" b="1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40965" name="Rectangle 5"/>
          <p:cNvSpPr/>
          <p:nvPr/>
        </p:nvSpPr>
        <p:spPr>
          <a:xfrm>
            <a:off x="609600" y="320040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4800" b="1" dirty="0">
              <a:solidFill>
                <a:srgbClr val="00CC0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539750" y="2714625"/>
            <a:ext cx="7827963" cy="2530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3399"/>
                </a:solidFill>
                <a:latin typeface="Times New Roman" pitchFamily="18" charset="0"/>
                <a:ea typeface="宋体" panose="02010600030101010101" pitchFamily="2" charset="-122"/>
              </a:rPr>
              <a:t>把握时光，奋发向上，辛勤劳作，</a:t>
            </a:r>
            <a:endParaRPr lang="zh-CN" altLang="en-US" sz="4000" b="1" dirty="0">
              <a:solidFill>
                <a:srgbClr val="FF3399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3399"/>
                </a:solidFill>
                <a:latin typeface="Times New Roman" pitchFamily="18" charset="0"/>
                <a:ea typeface="宋体" panose="02010600030101010101" pitchFamily="2" charset="-122"/>
              </a:rPr>
              <a:t>也抒发了作者热爱生活，进而要</a:t>
            </a:r>
            <a:endParaRPr lang="zh-CN" altLang="en-US" sz="4000" b="1" dirty="0">
              <a:solidFill>
                <a:srgbClr val="FF3399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3399"/>
                </a:solidFill>
                <a:latin typeface="Times New Roman" pitchFamily="18" charset="0"/>
                <a:ea typeface="宋体" panose="02010600030101010101" pitchFamily="2" charset="-122"/>
              </a:rPr>
              <a:t>创造美好生活，积极向上的感情。</a:t>
            </a:r>
            <a:endParaRPr lang="zh-CN" altLang="en-US" sz="4000" b="1" dirty="0">
              <a:solidFill>
                <a:srgbClr val="FF3399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anose="02010600030101010101" pitchFamily="2" charset="-122"/>
              </a:rPr>
              <a:t>体现了文章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主旨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。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 noRot="1"/>
          </p:cNvSpPr>
          <p:nvPr>
            <p:ph type="title"/>
          </p:nvPr>
        </p:nvSpPr>
        <p:spPr>
          <a:xfrm>
            <a:off x="827088" y="549275"/>
            <a:ext cx="7366000" cy="798513"/>
          </a:xfrm>
        </p:spPr>
        <p:txBody>
          <a:bodyPr anchor="ctr"/>
          <a:p>
            <a:r>
              <a:rPr lang="zh-CN" altLang="en-US" sz="3600" dirty="0">
                <a:solidFill>
                  <a:srgbClr val="800000"/>
                </a:solidFill>
                <a:ea typeface="黑体" pitchFamily="49" charset="-122"/>
              </a:rPr>
              <a:t>朗读整体勾勒部分，思考以下问题</a:t>
            </a:r>
            <a:endParaRPr lang="zh-CN" altLang="en-US" sz="3600" dirty="0">
              <a:solidFill>
                <a:srgbClr val="800000"/>
              </a:solidFill>
              <a:ea typeface="黑体" pitchFamily="49" charset="-122"/>
            </a:endParaRPr>
          </a:p>
        </p:txBody>
      </p:sp>
      <p:sp>
        <p:nvSpPr>
          <p:cNvPr id="104451" name="文本占位符 104450"/>
          <p:cNvSpPr>
            <a:spLocks noGrp="1" noRot="1"/>
          </p:cNvSpPr>
          <p:nvPr>
            <p:ph type="body" idx="1"/>
          </p:nvPr>
        </p:nvSpPr>
        <p:spPr>
          <a:xfrm>
            <a:off x="468313" y="1844675"/>
            <a:ext cx="8361362" cy="4249738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、从哪个词语可以看出是整体勾勒，又描写了哪几样景物？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   “一切”；山、水、太阳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en-US" altLang="zh-CN" sz="2800">
                <a:solidFill>
                  <a:srgbClr val="FF0000"/>
                </a:solidFill>
              </a:rPr>
              <a:t>2</a:t>
            </a:r>
            <a:r>
              <a:rPr lang="zh-CN" altLang="en-US" sz="2800" dirty="0">
                <a:solidFill>
                  <a:srgbClr val="FF0000"/>
                </a:solidFill>
              </a:rPr>
              <a:t>、这个部分采用了哪些修辞手法，总体呈现了春天什么样的特点？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  拟人、排比；万物复苏，生机勃发。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en-US" altLang="zh-CN" sz="2800">
                <a:solidFill>
                  <a:srgbClr val="FF0000"/>
                </a:solidFill>
              </a:rPr>
              <a:t>3</a:t>
            </a:r>
            <a:r>
              <a:rPr lang="zh-CN" altLang="en-US" sz="2800" dirty="0">
                <a:solidFill>
                  <a:srgbClr val="FF0000"/>
                </a:solidFill>
              </a:rPr>
              <a:t>、作者为什么选取了草、花、风、雨、人这几幅图画来表现春，他们和春有什么关系？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        </a:t>
            </a:r>
            <a:r>
              <a:rPr lang="zh-CN" altLang="en-US" sz="2800" dirty="0"/>
              <a:t>草</a:t>
            </a:r>
            <a:r>
              <a:rPr lang="zh-CN" altLang="en-US" sz="2800" dirty="0">
                <a:solidFill>
                  <a:srgbClr val="663300"/>
                </a:solidFill>
                <a:ea typeface="黑体" pitchFamily="49" charset="-122"/>
              </a:rPr>
              <a:t>报</a:t>
            </a:r>
            <a:r>
              <a:rPr lang="zh-CN" altLang="en-US" sz="2800" dirty="0"/>
              <a:t>春、花</a:t>
            </a:r>
            <a:r>
              <a:rPr lang="zh-CN" altLang="en-US" sz="2800" dirty="0">
                <a:solidFill>
                  <a:srgbClr val="663300"/>
                </a:solidFill>
                <a:ea typeface="黑体" pitchFamily="49" charset="-122"/>
              </a:rPr>
              <a:t>争</a:t>
            </a:r>
            <a:r>
              <a:rPr lang="zh-CN" altLang="en-US" sz="2800" dirty="0"/>
              <a:t>春、风</a:t>
            </a:r>
            <a:r>
              <a:rPr lang="zh-CN" altLang="en-US" sz="2800" dirty="0">
                <a:solidFill>
                  <a:srgbClr val="663300"/>
                </a:solidFill>
                <a:ea typeface="黑体" pitchFamily="49" charset="-122"/>
              </a:rPr>
              <a:t>唱</a:t>
            </a:r>
            <a:r>
              <a:rPr lang="zh-CN" altLang="en-US" sz="2800" dirty="0"/>
              <a:t>春、雨</a:t>
            </a:r>
            <a:r>
              <a:rPr lang="zh-CN" altLang="en-US" sz="2800" dirty="0">
                <a:solidFill>
                  <a:srgbClr val="663300"/>
                </a:solidFill>
                <a:ea typeface="黑体" pitchFamily="49" charset="-122"/>
              </a:rPr>
              <a:t>润</a:t>
            </a:r>
            <a:r>
              <a:rPr lang="zh-CN" altLang="en-US" sz="2800" dirty="0"/>
              <a:t>春、人</a:t>
            </a:r>
            <a:r>
              <a:rPr lang="zh-CN" altLang="en-US" sz="2800" dirty="0">
                <a:ea typeface="黑体" pitchFamily="49" charset="-122"/>
              </a:rPr>
              <a:t>迎</a:t>
            </a:r>
            <a:r>
              <a:rPr lang="zh-CN" altLang="en-US" sz="2800" dirty="0"/>
              <a:t>春</a:t>
            </a:r>
            <a:endParaRPr lang="zh-CN" altLang="en-US" sz="2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4451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107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4451">
                                            <p:txEl>
                                              <p:charRg st="107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14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4451">
                                            <p:txEl>
                                              <p:charRg st="147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476250"/>
            <a:ext cx="8569325" cy="5976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春之声圆舞曲施特劳斯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50" y="54451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Rectangle 4"/>
          <p:cNvSpPr/>
          <p:nvPr/>
        </p:nvSpPr>
        <p:spPr>
          <a:xfrm>
            <a:off x="1476375" y="1484313"/>
            <a:ext cx="7042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天像刚落地的娃娃，从头到脚都是</a:t>
            </a:r>
            <a:endParaRPr lang="zh-CN" altLang="en-US" sz="36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4037" name="Rectangle 5"/>
          <p:cNvSpPr/>
          <p:nvPr/>
        </p:nvSpPr>
        <p:spPr>
          <a:xfrm>
            <a:off x="755650" y="2133600"/>
            <a:ext cx="398780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新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的，它</a:t>
            </a:r>
            <a:r>
              <a:rPr lang="zh-CN" altLang="en-US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生长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着。 </a:t>
            </a:r>
            <a:b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　</a:t>
            </a:r>
            <a:endParaRPr lang="zh-CN" altLang="en-US" sz="1800" dirty="0">
              <a:solidFill>
                <a:schemeClr val="bg1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1606550" y="5373688"/>
            <a:ext cx="5903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春天像</a:t>
            </a:r>
            <a:r>
              <a:rPr lang="en-US" altLang="zh-CN" sz="36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  <a:endParaRPr lang="en-US" altLang="zh-CN" sz="360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4039" name="Rectangle 7"/>
          <p:cNvSpPr/>
          <p:nvPr/>
        </p:nvSpPr>
        <p:spPr>
          <a:xfrm>
            <a:off x="696913" y="2924175"/>
            <a:ext cx="8375650" cy="9159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36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春天像小姑娘，</a:t>
            </a:r>
            <a:r>
              <a:rPr lang="zh-CN" altLang="en-US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花枝招展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的，笑着，</a:t>
            </a:r>
            <a:endParaRPr lang="zh-CN" altLang="en-US" sz="36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lvl="0" eaLnBrk="1" hangingPunct="1"/>
            <a:endParaRPr lang="en-US" altLang="zh-CN" sz="1800">
              <a:solidFill>
                <a:schemeClr val="bg1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0" name="Rectangle 8"/>
          <p:cNvSpPr/>
          <p:nvPr/>
        </p:nvSpPr>
        <p:spPr>
          <a:xfrm>
            <a:off x="798513" y="2924175"/>
            <a:ext cx="1701800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36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endParaRPr lang="en-US" altLang="zh-CN" sz="360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lvl="0" eaLnBrk="1" hangingPunct="1"/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走着。 </a:t>
            </a:r>
            <a:b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　　</a:t>
            </a:r>
            <a:endParaRPr lang="zh-CN" altLang="en-US" sz="1800" dirty="0">
              <a:solidFill>
                <a:schemeClr val="bg1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Rectangle 9"/>
          <p:cNvSpPr/>
          <p:nvPr/>
        </p:nvSpPr>
        <p:spPr>
          <a:xfrm>
            <a:off x="712788" y="4149725"/>
            <a:ext cx="7918450" cy="9159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36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春天像</a:t>
            </a:r>
            <a:r>
              <a:rPr lang="zh-CN" altLang="en-US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健壮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的青年，有</a:t>
            </a:r>
            <a:r>
              <a:rPr lang="zh-CN" altLang="en-US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铁一般</a:t>
            </a:r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的胳</a:t>
            </a:r>
            <a:endParaRPr lang="zh-CN" altLang="en-US" sz="36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lvl="0" eaLnBrk="1" hangingPunct="1"/>
            <a:endParaRPr lang="en-US" altLang="zh-CN" sz="1800">
              <a:solidFill>
                <a:schemeClr val="bg1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2" name="Rectangle 10"/>
          <p:cNvSpPr/>
          <p:nvPr/>
        </p:nvSpPr>
        <p:spPr>
          <a:xfrm>
            <a:off x="827088" y="4724400"/>
            <a:ext cx="61912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6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膊和腰脚，领着我们上前去。</a:t>
            </a:r>
            <a:r>
              <a:rPr lang="zh-CN" altLang="en-US" sz="1800" dirty="0">
                <a:solidFill>
                  <a:schemeClr val="bg1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0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35"/>
                </p:tgtEl>
              </p:cMediaNode>
            </p:audio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  <p:bldP spid="44041" grpId="0"/>
      <p:bldP spid="440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0412" y="0"/>
            <a:ext cx="1371441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5" name="103.MID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561012" y="7543800"/>
            <a:ext cx="457200" cy="396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9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body"/>
          </p:nvPr>
        </p:nvSpPr>
        <p:spPr>
          <a:xfrm>
            <a:off x="3251200" y="2349500"/>
            <a:ext cx="8305800" cy="2506663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ea typeface="黑体" pitchFamily="49" charset="-122"/>
              </a:rPr>
              <a:t>新</a:t>
            </a:r>
            <a:r>
              <a:rPr lang="zh-CN" altLang="en-US" sz="4400" b="1" dirty="0">
                <a:ea typeface="黑体" pitchFamily="49" charset="-122"/>
              </a:rPr>
              <a:t>：</a:t>
            </a:r>
            <a:r>
              <a:rPr lang="zh-CN" altLang="en-US" sz="4400" b="1" dirty="0">
                <a:solidFill>
                  <a:srgbClr val="FF3399"/>
                </a:solidFill>
                <a:ea typeface="黑体" pitchFamily="49" charset="-122"/>
              </a:rPr>
              <a:t>有旺盛的生命力。</a:t>
            </a:r>
            <a:endParaRPr lang="zh-CN" altLang="en-US" sz="4400" b="1" dirty="0">
              <a:solidFill>
                <a:srgbClr val="FF3399"/>
              </a:solidFill>
              <a:ea typeface="黑体" pitchFamily="49" charset="-122"/>
            </a:endParaRPr>
          </a:p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ea typeface="黑体" pitchFamily="49" charset="-122"/>
              </a:rPr>
              <a:t>美</a:t>
            </a:r>
            <a:r>
              <a:rPr lang="zh-CN" altLang="en-US" sz="4400" b="1" dirty="0">
                <a:solidFill>
                  <a:srgbClr val="FF3399"/>
                </a:solidFill>
                <a:ea typeface="黑体" pitchFamily="49" charset="-122"/>
              </a:rPr>
              <a:t>：活泼生动。</a:t>
            </a:r>
            <a:endParaRPr lang="zh-CN" altLang="en-US" sz="4400" b="1" dirty="0">
              <a:solidFill>
                <a:srgbClr val="FF3399"/>
              </a:solidFill>
              <a:ea typeface="黑体" pitchFamily="49" charset="-122"/>
            </a:endParaRPr>
          </a:p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ea typeface="黑体" pitchFamily="49" charset="-122"/>
              </a:rPr>
              <a:t>力</a:t>
            </a:r>
            <a:r>
              <a:rPr lang="zh-CN" altLang="en-US" sz="4400" b="1" dirty="0">
                <a:solidFill>
                  <a:srgbClr val="FF3399"/>
                </a:solidFill>
                <a:ea typeface="黑体" pitchFamily="49" charset="-122"/>
              </a:rPr>
              <a:t>：健壮有力。</a:t>
            </a:r>
            <a:endParaRPr lang="zh-CN" altLang="en-US" sz="4400" b="1" dirty="0">
              <a:solidFill>
                <a:srgbClr val="FF3399"/>
              </a:solidFill>
              <a:ea typeface="黑体" pitchFamily="49" charset="-122"/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type="title"/>
          </p:nvPr>
        </p:nvSpPr>
        <p:spPr>
          <a:xfrm>
            <a:off x="684213" y="765175"/>
            <a:ext cx="6916737" cy="1143000"/>
          </a:xfrm>
        </p:spPr>
        <p:txBody>
          <a:bodyPr vert="horz" wrap="square" lIns="91440" tIns="45720" rIns="91440" bIns="45720" anchor="b"/>
          <a:p>
            <a:pPr lvl="0" eaLnBrk="1" hangingPunct="1"/>
            <a:r>
              <a:rPr lang="zh-CN" altLang="en-US" sz="8000" b="1" dirty="0">
                <a:solidFill>
                  <a:srgbClr val="FF0000"/>
                </a:solidFill>
                <a:ea typeface="华文彩云" pitchFamily="2" charset="-122"/>
              </a:rPr>
              <a:t>赞  春</a:t>
            </a:r>
            <a:endParaRPr lang="zh-CN" altLang="en-US" sz="8000" b="1" dirty="0">
              <a:solidFill>
                <a:srgbClr val="FF0000"/>
              </a:solidFill>
              <a:ea typeface="华文彩云" pitchFamily="2" charset="-122"/>
            </a:endParaRPr>
          </a:p>
        </p:txBody>
      </p:sp>
      <p:sp>
        <p:nvSpPr>
          <p:cNvPr id="45060" name="AutoShape 4"/>
          <p:cNvSpPr/>
          <p:nvPr/>
        </p:nvSpPr>
        <p:spPr>
          <a:xfrm>
            <a:off x="3419475" y="2636838"/>
            <a:ext cx="142875" cy="1800225"/>
          </a:xfrm>
          <a:prstGeom prst="leftBrace">
            <a:avLst>
              <a:gd name="adj1" fmla="val 10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334963" y="2420938"/>
            <a:ext cx="3203575" cy="3995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黑体" pitchFamily="49" charset="-122"/>
              </a:rPr>
              <a:t>娃娃</a:t>
            </a:r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—    </a:t>
            </a:r>
            <a:endParaRPr lang="en-US" altLang="zh-CN" sz="3600" b="1"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黑体" pitchFamily="49" charset="-122"/>
              </a:rPr>
              <a:t>小姑娘</a:t>
            </a:r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—</a:t>
            </a:r>
            <a:endParaRPr lang="en-US" altLang="zh-CN" sz="3600" b="1"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  <a:ea typeface="黑体" pitchFamily="49" charset="-122"/>
              </a:rPr>
              <a:t>青年</a:t>
            </a:r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------</a:t>
            </a:r>
            <a:endParaRPr lang="en-US" altLang="zh-CN" sz="3600" b="1">
              <a:latin typeface="Times New Roman" pitchFamily="18" charset="0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比喻，形象地点明了春天的成长进程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505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505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058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058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5058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5058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/>
      <p:bldP spid="45059" grpId="0"/>
      <p:bldP spid="4506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Picture 2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3"/>
          <p:cNvSpPr/>
          <p:nvPr>
            <p:ph type="title"/>
          </p:nvPr>
        </p:nvSpPr>
        <p:spPr>
          <a:xfrm>
            <a:off x="1692275" y="0"/>
            <a:ext cx="7267575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p>
            <a:pPr lvl="0"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   </a:t>
            </a:r>
            <a:r>
              <a:rPr lang="zh-CN" altLang="en-US" b="1" dirty="0">
                <a:solidFill>
                  <a:srgbClr val="FF0000"/>
                </a:solidFill>
              </a:rPr>
              <a:t>思考</a:t>
            </a:r>
            <a:r>
              <a:rPr lang="en-US" altLang="zh-CN" b="1">
                <a:solidFill>
                  <a:srgbClr val="FF0000"/>
                </a:solidFill>
              </a:rPr>
              <a:t>:</a:t>
            </a:r>
            <a:r>
              <a:rPr lang="zh-CN" altLang="en-US" b="1" dirty="0">
                <a:solidFill>
                  <a:srgbClr val="FF0000"/>
                </a:solidFill>
              </a:rPr>
              <a:t>文章如何写景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6" name="Text Box 4"/>
          <p:cNvSpPr txBox="1"/>
          <p:nvPr/>
        </p:nvSpPr>
        <p:spPr>
          <a:xfrm>
            <a:off x="1547813" y="1341438"/>
            <a:ext cx="7345362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一、运用各种修辞手法，如比喻、拟人、排比等；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9157" name="Text Box 5"/>
          <p:cNvSpPr txBox="1"/>
          <p:nvPr/>
        </p:nvSpPr>
        <p:spPr>
          <a:xfrm>
            <a:off x="468313" y="2781300"/>
            <a:ext cx="8424862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二、从不同的感官角度来描写，如视觉、听      觉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触觉等；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9158" name="Text Box 6"/>
          <p:cNvSpPr txBox="1"/>
          <p:nvPr/>
        </p:nvSpPr>
        <p:spPr>
          <a:xfrm>
            <a:off x="612775" y="4221163"/>
            <a:ext cx="8351838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三、按照一定的顺序来描写，如从高到低、从近到远等；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9159" name="Text Box 7"/>
          <p:cNvSpPr txBox="1"/>
          <p:nvPr/>
        </p:nvSpPr>
        <p:spPr>
          <a:xfrm>
            <a:off x="217488" y="5734050"/>
            <a:ext cx="83820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四、虚实结合，动静结合，正侧结合。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49156" grpId="0" animBg="1"/>
      <p:bldP spid="49157" grpId="0" animBg="1"/>
      <p:bldP spid="49158" grpId="0" animBg="1"/>
      <p:bldP spid="4915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Text Box 3"/>
          <p:cNvSpPr txBox="1"/>
          <p:nvPr/>
        </p:nvSpPr>
        <p:spPr>
          <a:xfrm>
            <a:off x="1143000" y="762000"/>
            <a:ext cx="5334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妙笔 生花</a:t>
            </a:r>
            <a:endParaRPr lang="zh-CN" altLang="en-US" sz="6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3252" name="Text Box 4"/>
          <p:cNvSpPr txBox="1"/>
          <p:nvPr/>
        </p:nvSpPr>
        <p:spPr>
          <a:xfrm>
            <a:off x="2057400" y="2492375"/>
            <a:ext cx="70866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运用你所学的描写景物的方法，描绘出校园秋景。</a:t>
            </a:r>
            <a:endParaRPr lang="zh-CN" altLang="en-US" sz="4400" dirty="0">
              <a:solidFill>
                <a:srgbClr val="FF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101380" name="Picture 7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0" y="5791200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1" name="Picture 8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6172200"/>
            <a:ext cx="9144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2" name="Picture 9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86500"/>
            <a:ext cx="7620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3" name="Picture 10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6115050"/>
            <a:ext cx="990600" cy="74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Picture 2" descr="BJ12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3" name="Picture 3" descr="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1196975"/>
            <a:ext cx="1511300" cy="147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4" name="Picture 4" descr="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0" y="1196975"/>
            <a:ext cx="1584325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Text Box 5"/>
          <p:cNvSpPr txBox="1"/>
          <p:nvPr/>
        </p:nvSpPr>
        <p:spPr>
          <a:xfrm>
            <a:off x="1908175" y="2781300"/>
            <a:ext cx="5400675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>
                <a:solidFill>
                  <a:srgbClr val="CC3300"/>
                </a:solidFill>
                <a:latin typeface="Arial" panose="02080604020202020204" pitchFamily="34" charset="0"/>
                <a:ea typeface="隶书" pitchFamily="49" charset="-122"/>
              </a:rPr>
              <a:t>    </a:t>
            </a:r>
            <a:r>
              <a:rPr lang="zh-CN" altLang="en-US" sz="5400" dirty="0">
                <a:solidFill>
                  <a:srgbClr val="CC3300"/>
                </a:solidFill>
                <a:latin typeface="Arial" panose="02080604020202020204" pitchFamily="34" charset="0"/>
                <a:ea typeface="隶书" pitchFamily="49" charset="-122"/>
              </a:rPr>
              <a:t>你还知道古人笔下描写春天的诗句吗？</a:t>
            </a:r>
            <a:endParaRPr lang="zh-CN" altLang="en-US" sz="5400" dirty="0">
              <a:solidFill>
                <a:srgbClr val="CC3300"/>
              </a:solidFill>
              <a:latin typeface="Arial" panose="02080604020202020204" pitchFamily="34" charset="0"/>
              <a:ea typeface="隶书" pitchFamily="49" charset="-122"/>
            </a:endParaRPr>
          </a:p>
        </p:txBody>
      </p:sp>
      <p:sp>
        <p:nvSpPr>
          <p:cNvPr id="102406" name="Text Box 6"/>
          <p:cNvSpPr txBox="1"/>
          <p:nvPr/>
        </p:nvSpPr>
        <p:spPr>
          <a:xfrm>
            <a:off x="3995738" y="1916113"/>
            <a:ext cx="194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拓展延伸</a:t>
            </a:r>
            <a:endParaRPr lang="zh-CN" altLang="en-US" sz="3200" b="1" dirty="0">
              <a:solidFill>
                <a:srgbClr val="0000FF"/>
              </a:solidFill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  <p:sp>
        <p:nvSpPr>
          <p:cNvPr id="103427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pic>
        <p:nvPicPr>
          <p:cNvPr id="103428" name="Picture 4" descr="BJ1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52229" name="Rectangle 5"/>
          <p:cNvSpPr/>
          <p:nvPr/>
        </p:nvSpPr>
        <p:spPr>
          <a:xfrm>
            <a:off x="0" y="2060575"/>
            <a:ext cx="9144000" cy="3168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lvl="0" indent="-342900" eaLnBrk="1" fontAlgn="t" hangingPunct="1"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春眠不觉晓，处处闻啼鸟。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孟浩然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春晓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fontAlgn="t" hangingPunct="1"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好雨知时节，当春乃发生。 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春夜喜雨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fontAlgn="t" hangingPunct="1"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迟日江山丽，春风花草香。 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绝句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fontAlgn="t" hangingPunct="1"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日出江花红胜火，春来江水绿如蓝。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忆江南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等闲识得东风面，万紫千红总是春。 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朱熹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春日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春色满园关不住，一支红杏出墙来。 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叶绍翁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游园不值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春风又绿江南岸，明月何时照我还。 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王安石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泊船瓜洲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竹外桃花三两枝，春江水暖鸭先知。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苏轼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惠崇春江晚景二首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fontAlgn="t" hangingPunct="1">
              <a:buFont typeface="Arial" panose="02080604020202020204" pitchFamily="34" charset="0"/>
              <a:buChar char="•"/>
            </a:pPr>
            <a:endParaRPr lang="en-US" altLang="x-none" sz="2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9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9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9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29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9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9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7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229">
                                            <p:txEl>
                                              <p:charRg st="74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9">
                                            <p:txEl>
                                              <p:charRg st="7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9">
                                            <p:txEl>
                                              <p:charRg st="7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229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9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29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131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229">
                                            <p:txEl>
                                              <p:charRg st="131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29">
                                            <p:txEl>
                                              <p:charRg st="131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29">
                                            <p:txEl>
                                              <p:charRg st="131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162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229">
                                            <p:txEl>
                                              <p:charRg st="162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29">
                                            <p:txEl>
                                              <p:charRg st="162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229">
                                            <p:txEl>
                                              <p:charRg st="162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193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229">
                                            <p:txEl>
                                              <p:charRg st="193" end="2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229">
                                            <p:txEl>
                                              <p:charRg st="193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229">
                                            <p:txEl>
                                              <p:charRg st="193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3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>
                <a:solidFill>
                  <a:srgbClr val="0000FF"/>
                </a:solidFill>
                <a:ea typeface="黑体" pitchFamily="49" charset="-122"/>
              </a:rPr>
              <a:t>随堂练习</a:t>
            </a:r>
            <a:endParaRPr lang="zh-CN" altLang="en-US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45059" name="Rectangle 4"/>
          <p:cNvSpPr>
            <a:spLocks noGrp="1"/>
          </p:cNvSpPr>
          <p:nvPr>
            <p:ph type="body" sz="half"/>
          </p:nvPr>
        </p:nvSpPr>
        <p:spPr>
          <a:xfrm>
            <a:off x="539750" y="1125538"/>
            <a:ext cx="8604250" cy="4454525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/>
            <a:r>
              <a:rPr lang="zh-CN" altLang="en-US" b="1" dirty="0"/>
              <a:t>默读“</a:t>
            </a:r>
            <a:r>
              <a:rPr lang="zh-CN" altLang="en-US" b="1" dirty="0">
                <a:solidFill>
                  <a:srgbClr val="0000FF"/>
                </a:solidFill>
              </a:rPr>
              <a:t>春风图</a:t>
            </a:r>
            <a:r>
              <a:rPr lang="zh-CN" altLang="en-US" b="1" dirty="0"/>
              <a:t>”，把每一句标上序号，做一做</a:t>
            </a:r>
            <a:endParaRPr lang="zh-CN" altLang="en-US" b="1" dirty="0"/>
          </a:p>
          <a:p>
            <a:pPr lvl="0" eaLnBrk="1" hangingPunct="1"/>
            <a:r>
              <a:rPr lang="en-US" altLang="zh-CN" b="1"/>
              <a:t>1</a:t>
            </a:r>
            <a:r>
              <a:rPr lang="zh-CN" altLang="en-US" b="1" dirty="0"/>
              <a:t>、这段文字的第一句从</a:t>
            </a:r>
            <a:r>
              <a:rPr lang="en-US" altLang="zh-CN" b="1"/>
              <a:t>____</a:t>
            </a:r>
            <a:r>
              <a:rPr lang="zh-CN" altLang="en-US" b="1" dirty="0"/>
              <a:t>觉写春风的</a:t>
            </a:r>
            <a:r>
              <a:rPr lang="en-US" altLang="zh-CN" b="1"/>
              <a:t>_____</a:t>
            </a:r>
            <a:r>
              <a:rPr lang="zh-CN" altLang="en-US" b="1" dirty="0"/>
              <a:t>，第二句从</a:t>
            </a:r>
            <a:r>
              <a:rPr lang="en-US" altLang="zh-CN" b="1"/>
              <a:t>___</a:t>
            </a:r>
            <a:r>
              <a:rPr lang="zh-CN" altLang="en-US" b="1" dirty="0"/>
              <a:t>觉写春风的</a:t>
            </a:r>
            <a:r>
              <a:rPr lang="en-US" altLang="zh-CN" b="1"/>
              <a:t>_____</a:t>
            </a:r>
            <a:r>
              <a:rPr lang="zh-CN" altLang="en-US" b="1" dirty="0"/>
              <a:t>，第三四句从</a:t>
            </a:r>
            <a:r>
              <a:rPr lang="en-US" altLang="zh-CN" b="1"/>
              <a:t>______</a:t>
            </a:r>
            <a:r>
              <a:rPr lang="zh-CN" altLang="en-US" b="1" dirty="0"/>
              <a:t>觉写春风的</a:t>
            </a:r>
            <a:r>
              <a:rPr lang="en-US" altLang="zh-CN" b="1"/>
              <a:t>_______  </a:t>
            </a:r>
            <a:r>
              <a:rPr lang="zh-CN" altLang="en-US" b="1" dirty="0"/>
              <a:t>，从而把难以捉摸的春风写的</a:t>
            </a:r>
            <a:r>
              <a:rPr lang="en-US" altLang="zh-CN" b="1"/>
              <a:t>_____</a:t>
            </a:r>
            <a:r>
              <a:rPr lang="zh-CN" altLang="en-US" b="1" dirty="0"/>
              <a:t>、</a:t>
            </a:r>
            <a:r>
              <a:rPr lang="en-US" altLang="zh-CN" b="1"/>
              <a:t>_____</a:t>
            </a:r>
            <a:r>
              <a:rPr lang="zh-CN" altLang="en-US" b="1" dirty="0"/>
              <a:t>、</a:t>
            </a:r>
            <a:r>
              <a:rPr lang="en-US" altLang="zh-CN" b="1"/>
              <a:t>______</a:t>
            </a:r>
            <a:r>
              <a:rPr lang="zh-CN" altLang="en-US" b="1" dirty="0"/>
              <a:t>、</a:t>
            </a:r>
            <a:r>
              <a:rPr lang="en-US" altLang="zh-CN" b="1"/>
              <a:t>______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pPr lvl="0" eaLnBrk="1" hangingPunct="1"/>
            <a:r>
              <a:rPr lang="en-US" altLang="zh-CN" b="1"/>
              <a:t>2</a:t>
            </a:r>
            <a:r>
              <a:rPr lang="zh-CN" altLang="en-US" b="1" dirty="0"/>
              <a:t>、“卖弄”本属</a:t>
            </a:r>
            <a:r>
              <a:rPr lang="en-US" altLang="zh-CN" b="1"/>
              <a:t>__  _</a:t>
            </a:r>
            <a:r>
              <a:rPr lang="zh-CN" altLang="en-US" b="1" dirty="0"/>
              <a:t>的感情色彩，这里却带着</a:t>
            </a:r>
            <a:r>
              <a:rPr lang="en-US" altLang="zh-CN" b="1"/>
              <a:t>____</a:t>
            </a:r>
            <a:r>
              <a:rPr lang="zh-CN" altLang="en-US" b="1" dirty="0"/>
              <a:t>的感情色彩，运用了</a:t>
            </a:r>
            <a:r>
              <a:rPr lang="en-US" altLang="zh-CN" b="1"/>
              <a:t>____</a:t>
            </a:r>
            <a:r>
              <a:rPr lang="zh-CN" altLang="en-US" b="1" dirty="0"/>
              <a:t>的修辞手法，写出了鸟儿的</a:t>
            </a:r>
            <a:r>
              <a:rPr lang="en-US" altLang="zh-CN" b="1"/>
              <a:t>_____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pPr lvl="0" eaLnBrk="1" hangingPunct="1"/>
            <a:r>
              <a:rPr lang="en-US" altLang="zh-CN" b="1"/>
              <a:t>3</a:t>
            </a:r>
            <a:r>
              <a:rPr lang="zh-CN" altLang="en-US" b="1" dirty="0"/>
              <a:t>、“像母亲的手抚摸着你”从修辞手法看，既有</a:t>
            </a:r>
            <a:r>
              <a:rPr lang="en-US" altLang="zh-CN" b="1"/>
              <a:t>____</a:t>
            </a:r>
            <a:r>
              <a:rPr lang="zh-CN" altLang="en-US" b="1" dirty="0"/>
              <a:t>又有</a:t>
            </a:r>
            <a:r>
              <a:rPr lang="en-US" altLang="zh-CN" b="1"/>
              <a:t>____</a:t>
            </a:r>
            <a:r>
              <a:rPr lang="zh-CN" altLang="en-US" b="1" dirty="0"/>
              <a:t>，写出了春风</a:t>
            </a:r>
            <a:r>
              <a:rPr lang="en-US" altLang="zh-CN" b="1"/>
              <a:t>____</a:t>
            </a:r>
            <a:r>
              <a:rPr lang="zh-CN" altLang="en-US" b="1" dirty="0"/>
              <a:t>的特点。</a:t>
            </a:r>
            <a:endParaRPr lang="zh-CN" altLang="en-US" b="1" dirty="0"/>
          </a:p>
        </p:txBody>
      </p:sp>
      <p:pic>
        <p:nvPicPr>
          <p:cNvPr id="45060" name="Picture 5" descr="1_12"/>
          <p:cNvPicPr>
            <a:picLocks noChangeAspect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451725" y="-457200"/>
            <a:ext cx="1333500" cy="1570038"/>
          </a:xfrm>
        </p:spPr>
      </p:pic>
      <p:sp>
        <p:nvSpPr>
          <p:cNvPr id="47109" name="Text Box 6"/>
          <p:cNvSpPr txBox="1"/>
          <p:nvPr/>
        </p:nvSpPr>
        <p:spPr>
          <a:xfrm>
            <a:off x="4859338" y="1628775"/>
            <a:ext cx="10810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触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0" name="Text Box 7"/>
          <p:cNvSpPr txBox="1"/>
          <p:nvPr/>
        </p:nvSpPr>
        <p:spPr>
          <a:xfrm>
            <a:off x="7164388" y="1628775"/>
            <a:ext cx="1295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和煦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1" name="Text Box 8"/>
          <p:cNvSpPr txBox="1"/>
          <p:nvPr/>
        </p:nvSpPr>
        <p:spPr>
          <a:xfrm>
            <a:off x="1764030" y="1970088"/>
            <a:ext cx="5762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味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2" name="Text Box 9"/>
          <p:cNvSpPr txBox="1"/>
          <p:nvPr/>
        </p:nvSpPr>
        <p:spPr>
          <a:xfrm>
            <a:off x="3921443" y="2060575"/>
            <a:ext cx="10080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芳香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3" name="Text Box 10"/>
          <p:cNvSpPr txBox="1"/>
          <p:nvPr/>
        </p:nvSpPr>
        <p:spPr>
          <a:xfrm>
            <a:off x="7164705" y="2060575"/>
            <a:ext cx="6492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听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4" name="Text Box 11"/>
          <p:cNvSpPr txBox="1"/>
          <p:nvPr/>
        </p:nvSpPr>
        <p:spPr>
          <a:xfrm>
            <a:off x="1870393" y="2492375"/>
            <a:ext cx="12969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和悦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5" name="Text Box 12"/>
          <p:cNvSpPr txBox="1"/>
          <p:nvPr/>
        </p:nvSpPr>
        <p:spPr>
          <a:xfrm>
            <a:off x="7555548" y="2492375"/>
            <a:ext cx="10080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有形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6" name="Text Box 13"/>
          <p:cNvSpPr txBox="1"/>
          <p:nvPr/>
        </p:nvSpPr>
        <p:spPr>
          <a:xfrm>
            <a:off x="2070100" y="2924175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有声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7" name="Text Box 14"/>
          <p:cNvSpPr txBox="1"/>
          <p:nvPr/>
        </p:nvSpPr>
        <p:spPr>
          <a:xfrm>
            <a:off x="1043305" y="2924175"/>
            <a:ext cx="936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有味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18" name="Text Box 15"/>
          <p:cNvSpPr txBox="1"/>
          <p:nvPr/>
        </p:nvSpPr>
        <p:spPr>
          <a:xfrm>
            <a:off x="3167063" y="2924175"/>
            <a:ext cx="41767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有情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5071" name="Text Box 16"/>
          <p:cNvSpPr txBox="1"/>
          <p:nvPr/>
        </p:nvSpPr>
        <p:spPr>
          <a:xfrm>
            <a:off x="971550" y="0"/>
            <a:ext cx="19446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0" name="Text Box 17"/>
          <p:cNvSpPr txBox="1"/>
          <p:nvPr/>
        </p:nvSpPr>
        <p:spPr>
          <a:xfrm>
            <a:off x="3504565" y="3365818"/>
            <a:ext cx="12239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贬义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5073" name="Text Box 18"/>
          <p:cNvSpPr txBox="1"/>
          <p:nvPr/>
        </p:nvSpPr>
        <p:spPr>
          <a:xfrm>
            <a:off x="1908175" y="0"/>
            <a:ext cx="18716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1800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2" name="Text Box 19"/>
          <p:cNvSpPr txBox="1"/>
          <p:nvPr/>
        </p:nvSpPr>
        <p:spPr>
          <a:xfrm flipH="1">
            <a:off x="8061643" y="336581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褒义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23" name="Text Box 20"/>
          <p:cNvSpPr txBox="1"/>
          <p:nvPr/>
        </p:nvSpPr>
        <p:spPr>
          <a:xfrm>
            <a:off x="4031615" y="3831908"/>
            <a:ext cx="10810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拟人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24" name="Text Box 21"/>
          <p:cNvSpPr txBox="1"/>
          <p:nvPr/>
        </p:nvSpPr>
        <p:spPr>
          <a:xfrm>
            <a:off x="1476375" y="4292600"/>
            <a:ext cx="1152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欢快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25" name="Text Box 22"/>
          <p:cNvSpPr txBox="1"/>
          <p:nvPr/>
        </p:nvSpPr>
        <p:spPr>
          <a:xfrm>
            <a:off x="971550" y="5157788"/>
            <a:ext cx="1008063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比喻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26" name="Text Box 23"/>
          <p:cNvSpPr txBox="1"/>
          <p:nvPr/>
        </p:nvSpPr>
        <p:spPr>
          <a:xfrm>
            <a:off x="2484438" y="5229225"/>
            <a:ext cx="15113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拟人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7127" name="Text Box 24"/>
          <p:cNvSpPr txBox="1"/>
          <p:nvPr/>
        </p:nvSpPr>
        <p:spPr>
          <a:xfrm>
            <a:off x="5033645" y="5229225"/>
            <a:ext cx="10810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80604020202020204" pitchFamily="34" charset="0"/>
                <a:ea typeface="黑体" pitchFamily="49" charset="-122"/>
              </a:rPr>
              <a:t>和煦</a:t>
            </a:r>
            <a:endParaRPr lang="zh-CN" altLang="en-US" sz="2800" b="1" dirty="0">
              <a:solidFill>
                <a:srgbClr val="0000FF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1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1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1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1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1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1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1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1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1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1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12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12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1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1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1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1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  <p:pic>
        <p:nvPicPr>
          <p:cNvPr id="46083" name="Picture 3" descr="BAS001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Rectangle 4"/>
          <p:cNvSpPr/>
          <p:nvPr/>
        </p:nvSpPr>
        <p:spPr>
          <a:xfrm>
            <a:off x="0" y="1600200"/>
            <a:ext cx="814705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在“像牛毛，像花针，像细丝”一句中，这三个比喻都是在描绘</a:t>
            </a:r>
            <a:r>
              <a:rPr lang="zh-CN" altLang="en-US" sz="2800" b="1" u="sng" dirty="0">
                <a:latin typeface="Times New Roman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的春雨，不同的是：“像牛毛”，侧重写春雨的</a:t>
            </a:r>
            <a:r>
              <a:rPr lang="zh-CN" altLang="en-US" sz="2800" b="1" u="sng" dirty="0">
                <a:latin typeface="Times New Roman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，“像花针”，侧重写春雨的</a:t>
            </a:r>
            <a:r>
              <a:rPr lang="zh-CN" altLang="en-US" sz="2800" b="1" u="sng" dirty="0">
                <a:latin typeface="Times New Roman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，“像细丝”侧重写春雨的</a:t>
            </a:r>
            <a:r>
              <a:rPr lang="zh-CN" altLang="en-US" sz="2800" b="1" u="sng" dirty="0">
                <a:latin typeface="Times New Roman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endParaRPr lang="zh-CN" altLang="en-US" sz="2800" b="1" dirty="0">
              <a:latin typeface="Times New Roman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“</a:t>
            </a:r>
            <a:r>
              <a:rPr lang="en-US" altLang="zh-CN" sz="2800" b="1">
                <a:latin typeface="Times New Roman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密密地斜织着”一个“斜”字，不仅在写春雨，而且也写了</a:t>
            </a:r>
            <a:r>
              <a:rPr lang="zh-CN" altLang="en-US" sz="2800" b="1" u="sng" dirty="0">
                <a:latin typeface="Times New Roman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。“织”字是承上句像</a:t>
            </a:r>
            <a:r>
              <a:rPr lang="zh-CN" altLang="en-US" sz="2800" b="1" u="sng" dirty="0">
                <a:latin typeface="Times New Roman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宋体" panose="02010600030101010101" pitchFamily="2" charset="-122"/>
              </a:rPr>
              <a:t>的比喻，准确表现了春雨的动态。</a:t>
            </a:r>
            <a:endParaRPr lang="zh-CN" altLang="en-US" sz="2800" b="1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6085" name="AutoShape 5">
            <a:hlinkClick r:id="" action="ppaction://hlinkshowjump?jump=previousslide"/>
          </p:cNvPr>
          <p:cNvSpPr/>
          <p:nvPr/>
        </p:nvSpPr>
        <p:spPr>
          <a:xfrm>
            <a:off x="7812088" y="5516563"/>
            <a:ext cx="935037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8134" name="Text Box 6"/>
          <p:cNvSpPr txBox="1"/>
          <p:nvPr/>
        </p:nvSpPr>
        <p:spPr>
          <a:xfrm>
            <a:off x="2927668" y="2037080"/>
            <a:ext cx="1195387" cy="39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细密</a:t>
            </a:r>
            <a:endParaRPr lang="zh-CN" altLang="en-US" sz="2000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8135" name="Text Box 7"/>
          <p:cNvSpPr txBox="1"/>
          <p:nvPr/>
        </p:nvSpPr>
        <p:spPr>
          <a:xfrm>
            <a:off x="4070033" y="2534920"/>
            <a:ext cx="720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细密</a:t>
            </a:r>
            <a:endParaRPr lang="zh-CN" altLang="en-US" sz="2000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8136" name="Text Box 8"/>
          <p:cNvSpPr txBox="1"/>
          <p:nvPr/>
        </p:nvSpPr>
        <p:spPr>
          <a:xfrm>
            <a:off x="2268538" y="2931478"/>
            <a:ext cx="5746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亮</a:t>
            </a:r>
            <a:endParaRPr lang="zh-CN" altLang="en-US" sz="2000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8137" name="Text Box 9"/>
          <p:cNvSpPr txBox="1"/>
          <p:nvPr/>
        </p:nvSpPr>
        <p:spPr>
          <a:xfrm>
            <a:off x="906145" y="3393123"/>
            <a:ext cx="431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长</a:t>
            </a:r>
            <a:endParaRPr lang="zh-CN" altLang="en-US" sz="2000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8138" name="Text Box 10"/>
          <p:cNvSpPr txBox="1"/>
          <p:nvPr/>
        </p:nvSpPr>
        <p:spPr>
          <a:xfrm>
            <a:off x="3219133" y="4926330"/>
            <a:ext cx="850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风</a:t>
            </a:r>
            <a:endParaRPr lang="zh-CN" altLang="en-US" sz="2000" b="1" dirty="0">
              <a:solidFill>
                <a:srgbClr val="FF0000"/>
              </a:solidFill>
              <a:latin typeface="Arial" panose="02080604020202020204" pitchFamily="34" charset="0"/>
              <a:ea typeface="黑体" pitchFamily="49" charset="-122"/>
            </a:endParaRPr>
          </a:p>
        </p:txBody>
      </p:sp>
      <p:sp>
        <p:nvSpPr>
          <p:cNvPr id="48139" name="Text Box 11"/>
          <p:cNvSpPr txBox="1"/>
          <p:nvPr/>
        </p:nvSpPr>
        <p:spPr>
          <a:xfrm>
            <a:off x="6804025" y="4365625"/>
            <a:ext cx="7270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80604020202020204" pitchFamily="34" charset="0"/>
                <a:ea typeface="黑体" pitchFamily="49" charset="-122"/>
              </a:rPr>
              <a:t>花针</a:t>
            </a:r>
            <a:r>
              <a:rPr lang="zh-CN" altLang="en-US" sz="1800" dirty="0">
                <a:latin typeface="Arial" panose="0208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5" grpId="0"/>
      <p:bldP spid="48136" grpId="0"/>
      <p:bldP spid="48137" grpId="0"/>
      <p:bldP spid="48138" grpId="0"/>
      <p:bldP spid="4813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7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905000" y="1066800"/>
            <a:ext cx="5791200" cy="4789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春</a:t>
            </a: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是一篇诗意盎然的抒情散文。春本来是自然界的一个季节，本文用了多种修辞手法赋予它以感情和生命。作者抓住春的主要特征，虚实结合，动静结合，从不同角度，用极富表现力的语言，描绘了大地回春、万物复苏、生机勃发、草木争荣的景象，抒写出作者热爱春天、憧憬未来的欣喜心情。这是一首抒情诗，一幅风景画，更是一曲春的赞歌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8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0" name="Text Box 4"/>
          <p:cNvSpPr txBox="1"/>
          <p:nvPr/>
        </p:nvSpPr>
        <p:spPr>
          <a:xfrm>
            <a:off x="3492500" y="549275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小结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作业</a:t>
            </a:r>
            <a:endParaRPr lang="zh-CN" altLang="en-US" dirty="0"/>
          </a:p>
        </p:txBody>
      </p:sp>
      <p:sp>
        <p:nvSpPr>
          <p:cNvPr id="52227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r>
              <a:rPr lang="zh-CN" altLang="en-US" sz="3600" b="1" dirty="0"/>
              <a:t>本周随笔：</a:t>
            </a:r>
            <a:r>
              <a:rPr lang="en-US" altLang="zh-CN" sz="3600" b="1"/>
              <a:t>《</a:t>
            </a:r>
            <a:r>
              <a:rPr lang="zh-CN" altLang="en-US" sz="3600" b="1"/>
              <a:t>春天</a:t>
            </a:r>
            <a:r>
              <a:rPr lang="zh-CN" altLang="en-US" sz="3600" b="1" dirty="0"/>
              <a:t>的高级中学</a:t>
            </a:r>
            <a:r>
              <a:rPr lang="en-US" altLang="zh-CN" sz="3600" b="1"/>
              <a:t>》</a:t>
            </a:r>
            <a:r>
              <a:rPr lang="zh-CN" altLang="en-US" sz="3600" b="1" dirty="0"/>
              <a:t>（</a:t>
            </a:r>
            <a:r>
              <a:rPr lang="en-US" altLang="zh-CN" sz="3600" b="1"/>
              <a:t>500</a:t>
            </a:r>
            <a:r>
              <a:rPr lang="zh-CN" altLang="en-US" sz="3600" b="1" dirty="0"/>
              <a:t>字左右）</a:t>
            </a:r>
            <a:endParaRPr lang="zh-CN" altLang="en-US" sz="3600" b="1" dirty="0"/>
          </a:p>
          <a:p>
            <a:pPr lvl="0" eaLnBrk="1" hangingPunct="1"/>
            <a:r>
              <a:rPr lang="en-US" altLang="zh-CN" sz="3600" b="1"/>
              <a:t>1</a:t>
            </a:r>
            <a:r>
              <a:rPr lang="zh-CN" altLang="en-US" sz="3600" b="1" dirty="0"/>
              <a:t>、先观察后写作。</a:t>
            </a:r>
            <a:endParaRPr lang="zh-CN" altLang="en-US" sz="3600" b="1" dirty="0"/>
          </a:p>
          <a:p>
            <a:pPr lvl="0" eaLnBrk="1" hangingPunct="1"/>
            <a:r>
              <a:rPr lang="en-US" altLang="zh-CN" sz="3600" b="1"/>
              <a:t>2</a:t>
            </a:r>
            <a:r>
              <a:rPr lang="zh-CN" altLang="en-US" sz="3600" b="1" dirty="0"/>
              <a:t>、至少使用两种描写景物的方法。</a:t>
            </a:r>
            <a:endParaRPr lang="zh-CN" altLang="en-US" sz="3600" b="1" dirty="0"/>
          </a:p>
          <a:p>
            <a:pPr lvl="0" eaLnBrk="1" hangingPunct="1"/>
            <a:r>
              <a:rPr lang="en-US" altLang="zh-CN" sz="3600" b="1"/>
              <a:t>3</a:t>
            </a:r>
            <a:r>
              <a:rPr lang="zh-CN" altLang="en-US" sz="3600" b="1" dirty="0"/>
              <a:t>、写完后自己写点评（</a:t>
            </a:r>
            <a:r>
              <a:rPr lang="en-US" altLang="zh-CN" sz="3600" b="1"/>
              <a:t>50</a:t>
            </a:r>
            <a:r>
              <a:rPr lang="zh-CN" altLang="en-US" sz="3600" b="1" dirty="0"/>
              <a:t>字以上）。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dissolv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 Box 2"/>
          <p:cNvSpPr txBox="1"/>
          <p:nvPr/>
        </p:nvSpPr>
        <p:spPr>
          <a:xfrm>
            <a:off x="1828800" y="2438400"/>
            <a:ext cx="57912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sz="28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  <a:sym typeface="Wingdings 2" panose="05020102010507070707" pitchFamily="18" charset="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800" b="1" dirty="0">
              <a:solidFill>
                <a:srgbClr val="FF6600"/>
              </a:solidFill>
              <a:latin typeface="Times New Roman" pitchFamily="18" charset="0"/>
              <a:ea typeface="隶书" pitchFamily="49" charset="-122"/>
              <a:sym typeface="Wingdings 2" panose="05020102010507070707" pitchFamily="18" charset="2"/>
            </a:endParaRPr>
          </a:p>
        </p:txBody>
      </p:sp>
      <p:pic>
        <p:nvPicPr>
          <p:cNvPr id="55299" name="Picture 3" descr="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Text Box 4"/>
          <p:cNvSpPr txBox="1"/>
          <p:nvPr/>
        </p:nvSpPr>
        <p:spPr>
          <a:xfrm>
            <a:off x="1752600" y="2286000"/>
            <a:ext cx="64008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  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作业：从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“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春的畅想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”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、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“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夏雨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”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、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“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秋风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”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 、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“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冬雪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  <a:sym typeface="Wingdings 2" panose="05020102010507070707" pitchFamily="18" charset="2"/>
              </a:rPr>
              <a:t>”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中选取你感兴趣的题目写一段</a:t>
            </a:r>
            <a:r>
              <a:rPr lang="en-US" altLang="zh-CN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150</a:t>
            </a: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Wingdings 2" panose="05020102010507070707" pitchFamily="18" charset="2"/>
              </a:rPr>
              <a:t>字左右的文字。</a:t>
            </a:r>
            <a:endParaRPr lang="zh-CN" altLang="en-US" sz="36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x-none" sz="3600" b="1" dirty="0">
              <a:solidFill>
                <a:srgbClr val="FF6600"/>
              </a:solidFill>
              <a:latin typeface="Times New Roman" pitchFamily="18" charset="0"/>
              <a:ea typeface="隶书" pitchFamily="49" charset="-122"/>
              <a:sym typeface="Wingdings 2" panose="05020102010507070707" pitchFamily="18" charset="2"/>
            </a:endParaRPr>
          </a:p>
        </p:txBody>
      </p:sp>
      <p:sp>
        <p:nvSpPr>
          <p:cNvPr id="53253" name="Rectangle 5"/>
          <p:cNvSpPr>
            <a:spLocks noGrp="1"/>
          </p:cNvSpPr>
          <p:nvPr>
            <p:ph type="title"/>
          </p:nvPr>
        </p:nvSpPr>
        <p:spPr>
          <a:xfrm flipH="1">
            <a:off x="0" y="228600"/>
            <a:ext cx="76200" cy="1143000"/>
          </a:xfrm>
        </p:spPr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9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7772400" cy="1143000"/>
          </a:xfrm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ea typeface="华文行楷" pitchFamily="2" charset="-122"/>
              </a:rPr>
              <a:t>春</a:t>
            </a:r>
            <a:endParaRPr lang="zh-CN" altLang="en-US" sz="96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12292" name="Rectangle 3"/>
          <p:cNvSpPr>
            <a:spLocks noGrp="1"/>
          </p:cNvSpPr>
          <p:nvPr>
            <p:ph type="subTitle"/>
          </p:nvPr>
        </p:nvSpPr>
        <p:spPr>
          <a:xfrm>
            <a:off x="1371600" y="3505200"/>
            <a:ext cx="6400800" cy="1752600"/>
          </a:xfrm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eaLnBrk="1" hangingPunct="1"/>
            <a:r>
              <a:rPr lang="zh-CN" altLang="en-US" sz="4400" b="1" dirty="0">
                <a:solidFill>
                  <a:srgbClr val="0000FF"/>
                </a:solidFill>
                <a:ea typeface="华文琥珀" pitchFamily="2" charset="-122"/>
              </a:rPr>
              <a:t>朱自清</a:t>
            </a:r>
            <a:endParaRPr lang="zh-CN" altLang="en-US" sz="4400" b="1" dirty="0">
              <a:solidFill>
                <a:srgbClr val="0000FF"/>
              </a:solidFill>
              <a:ea typeface="华文琥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29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611188" y="188913"/>
            <a:ext cx="7772400" cy="792162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/>
          </p:cNvSpPr>
          <p:nvPr>
            <p:ph type="body"/>
          </p:nvPr>
        </p:nvSpPr>
        <p:spPr>
          <a:xfrm>
            <a:off x="323850" y="908050"/>
            <a:ext cx="8642350" cy="4538663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知识与技能目标：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>
              <a:lnSpc>
                <a:spcPct val="80000"/>
              </a:lnSpc>
            </a:pPr>
            <a:r>
              <a:rPr lang="en-US" altLang="zh-CN" b="1" dirty="0"/>
              <a:t>1</a:t>
            </a:r>
            <a:r>
              <a:rPr lang="zh-CN" altLang="en-US" b="1" dirty="0"/>
              <a:t>、理清文章的思路，读懂文章内容，理解作者对春天的赞美之情。</a:t>
            </a: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、理解比喻拟人手法在写景中的表达效果。</a:t>
            </a: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r>
              <a:rPr lang="en-US" altLang="zh-CN" b="1" dirty="0"/>
              <a:t>3</a:t>
            </a:r>
            <a:r>
              <a:rPr lang="zh-CN" altLang="en-US" b="1" dirty="0"/>
              <a:t>、掌握多角度写景的方法。</a:t>
            </a: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过程与方法</a:t>
            </a:r>
            <a:r>
              <a:rPr lang="zh-CN" altLang="en-US" b="1" dirty="0"/>
              <a:t>：自主阅读、自主朗读，质疑赏析，由读至写。</a:t>
            </a: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情感目标</a:t>
            </a:r>
            <a:r>
              <a:rPr lang="zh-CN" altLang="en-US" b="1" dirty="0"/>
              <a:t>：用心感受春天的美好，培养学生热爱大自然的感情。</a:t>
            </a:r>
            <a:endParaRPr lang="zh-CN" altLang="en-US" b="1" dirty="0"/>
          </a:p>
          <a:p>
            <a:pPr lvl="0" eaLnBrk="1" hangingPunct="1">
              <a:lnSpc>
                <a:spcPct val="80000"/>
              </a:lnSpc>
              <a:buNone/>
            </a:pP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endParaRPr lang="zh-CN" altLang="en-US" b="1" dirty="0"/>
          </a:p>
          <a:p>
            <a:pPr lvl="0" eaLnBrk="1" hangingPunct="1">
              <a:lnSpc>
                <a:spcPct val="80000"/>
              </a:lnSpc>
            </a:pPr>
            <a:endParaRPr lang="en-US" altLang="x-none" b="1" dirty="0"/>
          </a:p>
        </p:txBody>
      </p:sp>
    </p:spTree>
  </p:cSld>
  <p:clrMapOvr>
    <a:masterClrMapping/>
  </p:clrMapOvr>
  <p:transition spd="med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627313" y="0"/>
            <a:ext cx="4752975" cy="11430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3600" dirty="0">
                <a:ea typeface="黑体" pitchFamily="49" charset="-122"/>
              </a:rPr>
              <a:t>自主学习</a:t>
            </a:r>
            <a:endParaRPr lang="zh-CN" altLang="en-US" sz="3600" dirty="0">
              <a:ea typeface="黑体" pitchFamily="49" charset="-122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97888" cy="5256213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、你对朱自清知多少？查资料，了解作者及写作背景。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一读课文（默读）：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过关生字词，完成</a:t>
            </a:r>
            <a:r>
              <a:rPr lang="zh-CN" altLang="en-US" b="1" dirty="0"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读一读，写一写</a:t>
            </a:r>
            <a:r>
              <a:rPr lang="zh-CN" altLang="en-US" b="1" dirty="0"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生字注音。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、二读课文（小声读）：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①理清文章思路结构：本文可分成几个部分？哪一部分是文章的重点？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②本文表达了一种怎样的思想感情？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(3)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文章描写了春天哪几个方面的内容？请分点概括。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250825" y="188913"/>
            <a:ext cx="2305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第一课时</a:t>
            </a:r>
            <a:endParaRPr lang="zh-CN" altLang="en-US" sz="3200" b="1" dirty="0">
              <a:solidFill>
                <a:srgbClr val="FF3399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/>
          <p:nvPr/>
        </p:nvSpPr>
        <p:spPr>
          <a:xfrm>
            <a:off x="3851275" y="1557338"/>
            <a:ext cx="4897438" cy="449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3200" b="1" i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朱自清：</a:t>
            </a:r>
            <a:r>
              <a:rPr lang="en-US" altLang="zh-CN" sz="2600" b="1" dirty="0">
                <a:latin typeface="黑体" pitchFamily="49" charset="-122"/>
                <a:ea typeface="黑体" pitchFamily="49" charset="-122"/>
              </a:rPr>
              <a:t>(1898-1948)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字佩弦，现代著名的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散文家</a:t>
            </a:r>
            <a:r>
              <a:rPr lang="zh-CN" altLang="en-US" sz="26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诗人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、学者、民主战士。</a:t>
            </a:r>
            <a:endParaRPr lang="zh-CN" altLang="en-US" sz="2600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600" b="1" dirty="0">
                <a:latin typeface="黑体" pitchFamily="49" charset="-122"/>
                <a:ea typeface="黑体" pitchFamily="49" charset="-122"/>
              </a:rPr>
              <a:t>    他</a:t>
            </a:r>
            <a:r>
              <a:rPr lang="en-US" altLang="en-US" sz="2600" b="1" dirty="0">
                <a:latin typeface="黑体" pitchFamily="49" charset="-122"/>
                <a:ea typeface="黑体" pitchFamily="49" charset="-122"/>
              </a:rPr>
              <a:t>是一个很有骨气的人，他的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en-US" sz="2600" b="1" dirty="0">
                <a:latin typeface="黑体" pitchFamily="49" charset="-122"/>
                <a:ea typeface="黑体" pitchFamily="49" charset="-122"/>
              </a:rPr>
              <a:t>些诗和散文表现了对黑暗现实的不满，对光明未来的期待。</a:t>
            </a:r>
            <a:endParaRPr lang="en-US" altLang="en-US" sz="2600" b="1" dirty="0">
              <a:latin typeface="黑体" pitchFamily="49" charset="-122"/>
              <a:ea typeface="黑体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en-US" sz="2600" b="1" dirty="0">
                <a:latin typeface="黑体" pitchFamily="49" charset="-122"/>
                <a:ea typeface="黑体" pitchFamily="49" charset="-122"/>
              </a:rPr>
              <a:t>    他的散文秀丽朴素、真挚质朴、独树一帜，</a:t>
            </a:r>
            <a:r>
              <a:rPr lang="en-US" altLang="en-US" sz="2600" b="1" dirty="0">
                <a:latin typeface="宋体" panose="02010600030101010101" pitchFamily="2" charset="-122"/>
                <a:ea typeface="黑体" pitchFamily="49" charset="-122"/>
              </a:rPr>
              <a:t>“</a:t>
            </a:r>
            <a:r>
              <a:rPr lang="en-US" altLang="en-US" sz="2600" b="1" dirty="0">
                <a:latin typeface="黑体" pitchFamily="49" charset="-122"/>
                <a:ea typeface="黑体" pitchFamily="49" charset="-122"/>
              </a:rPr>
              <a:t>建立了一种纯正朴实的新鲜作风</a:t>
            </a:r>
            <a:r>
              <a:rPr lang="en-US" altLang="en-US" sz="2600" b="1" dirty="0">
                <a:latin typeface="宋体" panose="02010600030101010101" pitchFamily="2" charset="-122"/>
                <a:ea typeface="黑体" pitchFamily="49" charset="-122"/>
              </a:rPr>
              <a:t>”</a:t>
            </a:r>
            <a:r>
              <a:rPr lang="en-US" altLang="en-US" sz="26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代表作有：</a:t>
            </a:r>
            <a:r>
              <a:rPr lang="en-US" altLang="zh-CN" sz="26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春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荷塘月色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背影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绿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等。</a:t>
            </a:r>
            <a:endParaRPr lang="zh-CN" altLang="en-US" sz="2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199" name="Picture 2" descr="朱自清"/>
          <p:cNvPicPr>
            <a:picLocks noChangeAspect="1"/>
          </p:cNvPicPr>
          <p:nvPr/>
        </p:nvPicPr>
        <p:blipFill>
          <a:blip r:embed="rId1">
            <a:clrChange>
              <a:clrFrom>
                <a:srgbClr val="FCF7FD"/>
              </a:clrFrom>
              <a:clrTo>
                <a:srgbClr val="FCF7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1557338"/>
            <a:ext cx="3390900" cy="458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Rectangle 3"/>
          <p:cNvSpPr/>
          <p:nvPr/>
        </p:nvSpPr>
        <p:spPr>
          <a:xfrm>
            <a:off x="250825" y="404813"/>
            <a:ext cx="2843213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008000"/>
                </a:solidFill>
                <a:latin typeface="Calibri" pitchFamily="34" charset="0"/>
                <a:ea typeface="华文行楷" pitchFamily="2" charset="-122"/>
              </a:rPr>
              <a:t>作家作品</a:t>
            </a:r>
            <a:endParaRPr lang="zh-CN" altLang="en-US" sz="4400" b="1" dirty="0">
              <a:solidFill>
                <a:srgbClr val="008000"/>
              </a:solidFill>
              <a:latin typeface="Calibri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323850" y="244475"/>
            <a:ext cx="8424863" cy="7366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5400" dirty="0">
                <a:ea typeface="黑体" pitchFamily="49" charset="-122"/>
              </a:rPr>
              <a:t>读准字音：</a:t>
            </a:r>
            <a:endParaRPr lang="zh-CN" altLang="en-US" sz="5400" dirty="0">
              <a:ea typeface="黑体" pitchFamily="49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/>
          </p:nvPr>
        </p:nvSpPr>
        <p:spPr>
          <a:xfrm>
            <a:off x="179388" y="1557338"/>
            <a:ext cx="1871662" cy="4464050"/>
          </a:xfrm>
        </p:spPr>
        <p:txBody>
          <a:bodyPr vert="horz" wrap="square" lIns="91440" tIns="45720" rIns="91440" bIns="45720" anchor="t"/>
          <a:p>
            <a:pPr lvl="0" eaLnBrk="1" hangingPunct="1"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朗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润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钻</a:t>
            </a:r>
            <a:r>
              <a:rPr lang="zh-CN" altLang="en-US" sz="4800" b="1" dirty="0">
                <a:latin typeface="宋体" panose="02010600030101010101" pitchFamily="2" charset="-122"/>
              </a:rPr>
              <a:t>出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嫩</a:t>
            </a:r>
            <a:r>
              <a:rPr lang="zh-CN" altLang="en-US" sz="4800" b="1" dirty="0">
                <a:latin typeface="宋体" panose="02010600030101010101" pitchFamily="2" charset="-122"/>
              </a:rPr>
              <a:t>绿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眨</a:t>
            </a:r>
            <a:r>
              <a:rPr lang="zh-CN" altLang="en-US" sz="4800" b="1" dirty="0">
                <a:latin typeface="宋体" panose="02010600030101010101" pitchFamily="2" charset="-122"/>
              </a:rPr>
              <a:t>眼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酝酿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sp>
        <p:nvSpPr>
          <p:cNvPr id="13316" name="Rectangle 4"/>
          <p:cNvSpPr>
            <a:spLocks noRot="1"/>
          </p:cNvSpPr>
          <p:nvPr/>
        </p:nvSpPr>
        <p:spPr>
          <a:xfrm>
            <a:off x="4643438" y="1557338"/>
            <a:ext cx="2808287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鸟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巢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宛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转 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蓑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稀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疏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抖</a:t>
            </a: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擞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精神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9" name="Rectangle 5"/>
          <p:cNvSpPr>
            <a:spLocks noRot="1"/>
          </p:cNvSpPr>
          <p:nvPr/>
        </p:nvSpPr>
        <p:spPr>
          <a:xfrm>
            <a:off x="1619250" y="1557338"/>
            <a:ext cx="3097213" cy="4464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4800" dirty="0">
                <a:solidFill>
                  <a:srgbClr val="0000FF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ùn</a:t>
            </a:r>
            <a:endParaRPr lang="en-US" altLang="zh-CN" sz="48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zuān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nèn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zhǎ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yùn niàng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0" name="Rectangle 6"/>
          <p:cNvSpPr>
            <a:spLocks noRot="1"/>
          </p:cNvSpPr>
          <p:nvPr/>
        </p:nvSpPr>
        <p:spPr>
          <a:xfrm>
            <a:off x="7164388" y="1557338"/>
            <a:ext cx="1584325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cháo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wǎn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suō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shū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sǒu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charRg st="4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>
                                            <p:txEl>
                                              <p:charRg st="4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>
                                            <p:txEl>
                                              <p:charRg st="4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9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9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9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9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35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5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350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350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350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350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35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35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350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350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8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8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ixel">
  <a:themeElements>
    <a:clrScheme name="1_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1_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8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8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8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8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4306</Words>
  <Application>WPS 演示</Application>
  <PresentationFormat>在屏幕上显示</PresentationFormat>
  <Paragraphs>490</Paragraphs>
  <Slides>49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49</vt:i4>
      </vt:variant>
    </vt:vector>
  </HeadingPairs>
  <TitlesOfParts>
    <vt:vector size="76" baseType="lpstr">
      <vt:lpstr>Arial</vt:lpstr>
      <vt:lpstr>宋体</vt:lpstr>
      <vt:lpstr>Wingdings</vt:lpstr>
      <vt:lpstr>Times New Roman</vt:lpstr>
      <vt:lpstr>Arial Black</vt:lpstr>
      <vt:lpstr>华文行楷</vt:lpstr>
      <vt:lpstr>黑体</vt:lpstr>
      <vt:lpstr>华文琥珀</vt:lpstr>
      <vt:lpstr>Calibri</vt:lpstr>
      <vt:lpstr>Bookman Old Style</vt:lpstr>
      <vt:lpstr>Arial Narrow</vt:lpstr>
      <vt:lpstr>微软雅黑</vt:lpstr>
      <vt:lpstr>Microsoft Sans Serif</vt:lpstr>
      <vt:lpstr>隶书</vt:lpstr>
      <vt:lpstr>楷体_GB2312</vt:lpstr>
      <vt:lpstr>仿宋_GB2312</vt:lpstr>
      <vt:lpstr>华文新魏</vt:lpstr>
      <vt:lpstr>华文中宋</vt:lpstr>
      <vt:lpstr>华文彩云</vt:lpstr>
      <vt:lpstr>方正舒体</vt:lpstr>
      <vt:lpstr>Wingdings 2</vt:lpstr>
      <vt:lpstr>新宋体</vt:lpstr>
      <vt:lpstr>Wingdings 2</vt:lpstr>
      <vt:lpstr>默认设计模板</vt:lpstr>
      <vt:lpstr>1_Pixel</vt:lpstr>
      <vt:lpstr>2_默认设计模板</vt:lpstr>
      <vt:lpstr>古瓶荷花</vt:lpstr>
      <vt:lpstr>春</vt:lpstr>
      <vt:lpstr>PowerPoint 演示文稿</vt:lpstr>
      <vt:lpstr>PowerPoint 演示文稿</vt:lpstr>
      <vt:lpstr>PowerPoint 演示文稿</vt:lpstr>
      <vt:lpstr>春</vt:lpstr>
      <vt:lpstr>学习目标</vt:lpstr>
      <vt:lpstr>自主学习</vt:lpstr>
      <vt:lpstr>PowerPoint 演示文稿</vt:lpstr>
      <vt:lpstr>读准字音：</vt:lpstr>
      <vt:lpstr>辨识下列多音字：</vt:lpstr>
      <vt:lpstr>PowerPoint 演示文稿</vt:lpstr>
      <vt:lpstr>PowerPoint 演示文稿</vt:lpstr>
      <vt:lpstr>春</vt:lpstr>
      <vt:lpstr>春草图</vt:lpstr>
      <vt:lpstr>春花图</vt:lpstr>
      <vt:lpstr>春风图</vt:lpstr>
      <vt:lpstr>春雨图</vt:lpstr>
      <vt:lpstr>迎春、赞春</vt:lpstr>
      <vt:lpstr>怎样的朗读才动人？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朗读整体勾勒部分，思考以下问题</vt:lpstr>
      <vt:lpstr>PowerPoint 演示文稿</vt:lpstr>
      <vt:lpstr>赞  春</vt:lpstr>
      <vt:lpstr>   思考:文章如何写景</vt:lpstr>
      <vt:lpstr>PowerPoint 演示文稿</vt:lpstr>
      <vt:lpstr>PowerPoint 演示文稿</vt:lpstr>
      <vt:lpstr>PowerPoint 演示文稿</vt:lpstr>
      <vt:lpstr>随堂练习</vt:lpstr>
      <vt:lpstr>PowerPoint 演示文稿</vt:lpstr>
      <vt:lpstr>PowerPoint 演示文稿</vt:lpstr>
      <vt:lpstr>作业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</dc:title>
  <dc:creator>Administrator</dc:creator>
  <cp:lastModifiedBy>Administrator</cp:lastModifiedBy>
  <cp:revision>185</cp:revision>
  <dcterms:created xsi:type="dcterms:W3CDTF">2003-11-27T12:45:00Z</dcterms:created>
  <dcterms:modified xsi:type="dcterms:W3CDTF">2017-02-06T14:43:22Z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