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removePersonalInfoOnSave="1">
  <p:sldMasterIdLst>
    <p:sldMasterId id="2147483648" r:id="rId1"/>
  </p:sldMasterIdLst>
  <p:notesMasterIdLst>
    <p:notesMasterId r:id="rId49"/>
  </p:notesMasterIdLst>
  <p:handoutMasterIdLst>
    <p:handoutMasterId r:id="rId50"/>
  </p:handoutMasterIdLst>
  <p:sldIdLst>
    <p:sldId id="257" r:id="rId3"/>
    <p:sldId id="451" r:id="rId4"/>
    <p:sldId id="383" r:id="rId5"/>
    <p:sldId id="382" r:id="rId6"/>
    <p:sldId id="386" r:id="rId7"/>
    <p:sldId id="384" r:id="rId8"/>
    <p:sldId id="385" r:id="rId9"/>
    <p:sldId id="494" r:id="rId10"/>
    <p:sldId id="387" r:id="rId11"/>
    <p:sldId id="453" r:id="rId12"/>
    <p:sldId id="258" r:id="rId13"/>
    <p:sldId id="533" r:id="rId14"/>
    <p:sldId id="454" r:id="rId15"/>
    <p:sldId id="388" r:id="rId16"/>
    <p:sldId id="496" r:id="rId17"/>
    <p:sldId id="424" r:id="rId18"/>
    <p:sldId id="534" r:id="rId19"/>
    <p:sldId id="535" r:id="rId20"/>
    <p:sldId id="536" r:id="rId21"/>
    <p:sldId id="390" r:id="rId22"/>
    <p:sldId id="537" r:id="rId23"/>
    <p:sldId id="425" r:id="rId24"/>
    <p:sldId id="391" r:id="rId25"/>
    <p:sldId id="392" r:id="rId26"/>
    <p:sldId id="259" r:id="rId27"/>
    <p:sldId id="394" r:id="rId28"/>
    <p:sldId id="395" r:id="rId29"/>
    <p:sldId id="396" r:id="rId30"/>
    <p:sldId id="539" r:id="rId31"/>
    <p:sldId id="398" r:id="rId32"/>
    <p:sldId id="399" r:id="rId33"/>
    <p:sldId id="540" r:id="rId34"/>
    <p:sldId id="401" r:id="rId35"/>
    <p:sldId id="402" r:id="rId36"/>
    <p:sldId id="403" r:id="rId37"/>
    <p:sldId id="541" r:id="rId38"/>
    <p:sldId id="413" r:id="rId39"/>
    <p:sldId id="414" r:id="rId40"/>
    <p:sldId id="417" r:id="rId41"/>
    <p:sldId id="415" r:id="rId42"/>
    <p:sldId id="429" r:id="rId43"/>
    <p:sldId id="416" r:id="rId44"/>
    <p:sldId id="418" r:id="rId45"/>
    <p:sldId id="426" r:id="rId46"/>
    <p:sldId id="427" r:id="rId47"/>
    <p:sldId id="422" r:id="rId48"/>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2FDB2607-1784-4EEB-B798-7EB5836EED8A}">
        <p14:showMediaCtrls xmlns:p14="http://schemas.microsoft.com/office/powerpoint/2010/main" val="1"/>
      </p:ext>
    </p:extLst>
  </p:showPr>
  <p:clrMru>
    <a:srgbClr val="0000CC"/>
    <a:srgbClr val="9BA8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4" autoAdjust="0"/>
    <p:restoredTop sz="93981" autoAdjust="0"/>
  </p:normalViewPr>
  <p:slideViewPr>
    <p:cSldViewPr snapToGrid="0">
      <p:cViewPr>
        <p:scale>
          <a:sx n="60" d="100"/>
          <a:sy n="60" d="100"/>
        </p:scale>
        <p:origin x="-732" y="-438"/>
      </p:cViewPr>
      <p:guideLst>
        <p:guide orient="horz" pos="2160"/>
        <p:guide pos="3859"/>
      </p:guideLst>
    </p:cSldViewPr>
  </p:slideViewPr>
  <p:notesTextViewPr>
    <p:cViewPr>
      <p:scale>
        <a:sx n="1" d="1"/>
        <a:sy n="1" d="1"/>
      </p:scale>
      <p:origin x="0" y="0"/>
    </p:cViewPr>
  </p:notesTextViewPr>
  <p:notesViewPr>
    <p:cSldViewPr snapToGrid="0">
      <p:cViewPr varScale="1">
        <p:scale>
          <a:sx n="100" d="100"/>
          <a:sy n="100" d="100"/>
        </p:scale>
        <p:origin x="3552" y="7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976"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p>
        </p:txBody>
      </p:sp>
      <p:sp>
        <p:nvSpPr>
          <p:cNvPr id="1048977"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23A8DBB9-FF4D-4FDA-AD34-27FA86519578}" type="datetime1">
              <a:rPr lang="zh-CN" altLang="en-US" smtClean="0"/>
            </a:fld>
            <a:endParaRPr lang="en-US" dirty="0"/>
          </a:p>
        </p:txBody>
      </p:sp>
      <p:sp>
        <p:nvSpPr>
          <p:cNvPr id="1048978"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p>
        </p:txBody>
      </p:sp>
      <p:sp>
        <p:nvSpPr>
          <p:cNvPr id="1048979"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D92CB86-0DB9-4A70-B1CF-B23508471F6B}" type="slidenum">
              <a:rPr lang="en-US" smtClean="0"/>
            </a:fld>
            <a:endParaRPr lang="en-US" dirty="0"/>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970"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p>
        </p:txBody>
      </p:sp>
      <p:sp>
        <p:nvSpPr>
          <p:cNvPr id="1048971"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E1CCE20-FD2F-40C5-ABE3-3369F20AA0E6}" type="datetime1">
              <a:rPr lang="zh-CN" altLang="en-US" smtClean="0"/>
            </a:fld>
            <a:endParaRPr lang="en-US" dirty="0"/>
          </a:p>
        </p:txBody>
      </p:sp>
      <p:sp>
        <p:nvSpPr>
          <p:cNvPr id="1048972"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dirty="0"/>
          </a:p>
        </p:txBody>
      </p:sp>
      <p:sp>
        <p:nvSpPr>
          <p:cNvPr id="1048973"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t>单击此处编辑母版文本样式</a:t>
            </a:r>
            <a:endParaRPr lang="en-US"/>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en-US"/>
          </a:p>
        </p:txBody>
      </p:sp>
      <p:sp>
        <p:nvSpPr>
          <p:cNvPr id="1048974"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p>
        </p:txBody>
      </p:sp>
      <p:sp>
        <p:nvSpPr>
          <p:cNvPr id="1048975"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2B151B-D7D1-48E5-8230-5AADBC794F88}" type="slidenum">
              <a:rPr lang="en-US" smtClean="0"/>
            </a:fld>
            <a:endParaRPr lang="en-US" dirty="0"/>
          </a:p>
        </p:txBody>
      </p:sp>
    </p:spTree>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48583" name="标题 1"/>
          <p:cNvSpPr>
            <a:spLocks noGrp="1"/>
          </p:cNvSpPr>
          <p:nvPr>
            <p:ph type="ctrTitle"/>
          </p:nvPr>
        </p:nvSpPr>
        <p:spPr>
          <a:xfrm>
            <a:off x="1097280" y="758952"/>
            <a:ext cx="10058400" cy="3566160"/>
          </a:xfrm>
        </p:spPr>
        <p:txBody>
          <a:bodyPr rtlCol="0" anchor="b">
            <a:normAutofit/>
          </a:bodyPr>
          <a:lstStyle>
            <a:lvl1pPr algn="l">
              <a:lnSpc>
                <a:spcPct val="90000"/>
              </a:lnSpc>
              <a:defRPr sz="8000" spc="-50" baseline="0">
                <a:solidFill>
                  <a:schemeClr val="tx1">
                    <a:lumMod val="85000"/>
                    <a:lumOff val="15000"/>
                  </a:schemeClr>
                </a:solidFill>
              </a:defRPr>
            </a:lvl1pPr>
          </a:lstStyle>
          <a:p>
            <a:pPr rtl="0"/>
            <a:r>
              <a:rPr lang="zh-CN" altLang="en-US"/>
              <a:t>单击此处编辑母版标题样式</a:t>
            </a:r>
            <a:endParaRPr lang="en-US" dirty="0"/>
          </a:p>
        </p:txBody>
      </p:sp>
      <p:sp>
        <p:nvSpPr>
          <p:cNvPr id="1048584" name="副标题 2"/>
          <p:cNvSpPr>
            <a:spLocks noGrp="1"/>
          </p:cNvSpPr>
          <p:nvPr>
            <p:ph type="subTitle" idx="1"/>
          </p:nvPr>
        </p:nvSpPr>
        <p:spPr>
          <a:xfrm>
            <a:off x="1100051" y="4645152"/>
            <a:ext cx="10058400" cy="1143000"/>
          </a:xfrm>
        </p:spPr>
        <p:txBody>
          <a:bodyPr lIns="91440" rIns="91440" rtlCol="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zh-CN" altLang="en-US"/>
              <a:t>单击此处编辑母版副标题样式</a:t>
            </a:r>
            <a:endParaRPr lang="en-US" dirty="0"/>
          </a:p>
        </p:txBody>
      </p:sp>
      <p:cxnSp>
        <p:nvCxnSpPr>
          <p:cNvPr id="3145729" name="直接连接符​​(S) 8"/>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85" name="日期占位符 3"/>
          <p:cNvSpPr>
            <a:spLocks noGrp="1"/>
          </p:cNvSpPr>
          <p:nvPr>
            <p:ph type="dt" sz="half" idx="10"/>
          </p:nvPr>
        </p:nvSpPr>
        <p:spPr/>
        <p:txBody>
          <a:bodyPr rtlCol="0"/>
          <a:lstStyle/>
          <a:p>
            <a:pPr rtl="0"/>
            <a:fld id="{E203234F-2943-4AD6-8E73-34C216403FC9}" type="datetime1">
              <a:rPr lang="zh-CN" altLang="en-US" smtClean="0"/>
            </a:fld>
            <a:endParaRPr lang="en-US" dirty="0"/>
          </a:p>
        </p:txBody>
      </p:sp>
      <p:sp>
        <p:nvSpPr>
          <p:cNvPr id="1048586" name="页脚占位符 4"/>
          <p:cNvSpPr>
            <a:spLocks noGrp="1"/>
          </p:cNvSpPr>
          <p:nvPr>
            <p:ph type="ftr" sz="quarter" idx="11"/>
          </p:nvPr>
        </p:nvSpPr>
        <p:spPr/>
        <p:txBody>
          <a:bodyPr rtlCol="0"/>
          <a:lstStyle/>
          <a:p>
            <a:pPr rtl="0"/>
            <a:endParaRPr lang="en-US" dirty="0"/>
          </a:p>
        </p:txBody>
      </p:sp>
      <p:sp>
        <p:nvSpPr>
          <p:cNvPr id="1048587" name="灯片编号占位符 5"/>
          <p:cNvSpPr>
            <a:spLocks noGrp="1"/>
          </p:cNvSpPr>
          <p:nvPr>
            <p:ph type="sldNum" sz="quarter" idx="12"/>
          </p:nvPr>
        </p:nvSpPr>
        <p:spPr/>
        <p:txBody>
          <a:bodyPr rtlCol="0"/>
          <a:lstStyle/>
          <a:p>
            <a:pPr rtl="0"/>
            <a:fld id="{3A98EE3D-8CD1-4C3F-BD1C-C98C9596463C}" type="slidenum">
              <a:rPr lang="en-US" smtClean="0"/>
            </a:fld>
            <a:endParaRPr lang="en-US" dirty="0"/>
          </a:p>
        </p:txBody>
      </p:sp>
    </p:spTree>
  </p:cSld>
  <p:clrMapOvr>
    <a:masterClrMapping/>
  </p:clrMapOvr>
  <p:transition>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592" name="标题 1"/>
          <p:cNvSpPr>
            <a:spLocks noGrp="1"/>
          </p:cNvSpPr>
          <p:nvPr>
            <p:ph type="title"/>
          </p:nvPr>
        </p:nvSpPr>
        <p:spPr/>
        <p:txBody>
          <a:bodyPr rtlCol="0"/>
          <a:lstStyle/>
          <a:p>
            <a:pPr rtl="0"/>
            <a:r>
              <a:rPr lang="zh-CN" altLang="en-US"/>
              <a:t>单击此处编辑母版标题样式</a:t>
            </a:r>
            <a:endParaRPr lang="en-US" dirty="0"/>
          </a:p>
        </p:txBody>
      </p:sp>
      <p:sp>
        <p:nvSpPr>
          <p:cNvPr id="1048593" name="内容占位符 2"/>
          <p:cNvSpPr>
            <a:spLocks noGrp="1"/>
          </p:cNvSpPr>
          <p:nvPr>
            <p:ph idx="1"/>
          </p:nvPr>
        </p:nvSpPr>
        <p:spPr/>
        <p:txBody>
          <a:bodyPr rtlCol="0"/>
          <a:lstStyle/>
          <a:p>
            <a:pPr lvl="0" rtl="0"/>
            <a:r>
              <a:rPr lang="zh-CN" altLang="en-US"/>
              <a:t>单击此处编辑母版文本样式</a:t>
            </a:r>
            <a:endParaRPr lang="zh-CN" altLang="en-US"/>
          </a:p>
          <a:p>
            <a:pPr lvl="1" rtl="0"/>
            <a:r>
              <a:rPr lang="zh-CN" altLang="en-US"/>
              <a:t>二级</a:t>
            </a:r>
            <a:endParaRPr lang="zh-CN" altLang="en-US"/>
          </a:p>
          <a:p>
            <a:pPr lvl="2" rtl="0"/>
            <a:r>
              <a:rPr lang="zh-CN" altLang="en-US"/>
              <a:t>三级</a:t>
            </a:r>
            <a:endParaRPr lang="zh-CN" altLang="en-US"/>
          </a:p>
          <a:p>
            <a:pPr lvl="3" rtl="0"/>
            <a:r>
              <a:rPr lang="zh-CN" altLang="en-US"/>
              <a:t>四级</a:t>
            </a:r>
            <a:endParaRPr lang="zh-CN" altLang="en-US"/>
          </a:p>
          <a:p>
            <a:pPr lvl="4" rtl="0"/>
            <a:r>
              <a:rPr lang="zh-CN" altLang="en-US"/>
              <a:t>五级</a:t>
            </a:r>
            <a:endParaRPr lang="en-US" dirty="0"/>
          </a:p>
        </p:txBody>
      </p:sp>
      <p:sp>
        <p:nvSpPr>
          <p:cNvPr id="1048594" name="日期占位符 6"/>
          <p:cNvSpPr>
            <a:spLocks noGrp="1"/>
          </p:cNvSpPr>
          <p:nvPr>
            <p:ph type="dt" sz="half" idx="10"/>
          </p:nvPr>
        </p:nvSpPr>
        <p:spPr/>
        <p:txBody>
          <a:bodyPr rtlCol="0"/>
          <a:lstStyle/>
          <a:p>
            <a:pPr rtl="0"/>
            <a:fld id="{A24A4C0A-F292-41BE-9CD1-530467B1B9F8}" type="datetime1">
              <a:rPr lang="zh-CN" altLang="en-US" smtClean="0"/>
            </a:fld>
            <a:endParaRPr lang="en-US" dirty="0"/>
          </a:p>
        </p:txBody>
      </p:sp>
      <p:sp>
        <p:nvSpPr>
          <p:cNvPr id="1048595" name="页脚占位符 7"/>
          <p:cNvSpPr>
            <a:spLocks noGrp="1"/>
          </p:cNvSpPr>
          <p:nvPr>
            <p:ph type="ftr" sz="quarter" idx="11"/>
          </p:nvPr>
        </p:nvSpPr>
        <p:spPr/>
        <p:txBody>
          <a:bodyPr rtlCol="0"/>
          <a:lstStyle/>
          <a:p>
            <a:pPr rtl="0"/>
            <a:endParaRPr lang="en-US" dirty="0"/>
          </a:p>
        </p:txBody>
      </p:sp>
      <p:sp>
        <p:nvSpPr>
          <p:cNvPr id="1048596" name="灯片编号占位符 8"/>
          <p:cNvSpPr>
            <a:spLocks noGrp="1"/>
          </p:cNvSpPr>
          <p:nvPr>
            <p:ph type="sldNum" sz="quarter" idx="12"/>
          </p:nvPr>
        </p:nvSpPr>
        <p:spPr/>
        <p:txBody>
          <a:bodyPr rtlCol="0"/>
          <a:lstStyle/>
          <a:p>
            <a:pPr rtl="0"/>
            <a:fld id="{3A98EE3D-8CD1-4C3F-BD1C-C98C9596463C}" type="slidenum">
              <a:rPr lang="en-US" smtClean="0"/>
            </a:fld>
            <a:endParaRPr lang="en-US" dirty="0"/>
          </a:p>
        </p:txBody>
      </p:sp>
    </p:spTree>
  </p:cSld>
  <p:clrMapOvr>
    <a:masterClrMapping/>
  </p:clrMapOvr>
  <p:transition>
    <p:randomBa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7" name="标题占位符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pPr rtl="0"/>
            <a:r>
              <a:rPr lang="zh-CN" dirty="0"/>
              <a:t>单击此处编辑母版标题样式</a:t>
            </a:r>
            <a:endParaRPr lang="en-US" dirty="0"/>
          </a:p>
        </p:txBody>
      </p:sp>
      <p:sp>
        <p:nvSpPr>
          <p:cNvPr id="1048578" name="文本占位符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en-US" dirty="0"/>
          </a:p>
        </p:txBody>
      </p:sp>
      <p:sp>
        <p:nvSpPr>
          <p:cNvPr id="1048579" name="日期占位符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latin typeface="Microsoft YaHei UI" panose="020B0503020204020204" pitchFamily="34" charset="-122"/>
                <a:ea typeface="Microsoft YaHei UI" panose="020B0503020204020204" pitchFamily="34" charset="-122"/>
              </a:defRPr>
            </a:lvl1pPr>
          </a:lstStyle>
          <a:p>
            <a:fld id="{4ECCA8BC-1B61-46E2-9581-00FC2FDA063C}" type="datetime1">
              <a:rPr lang="zh-CN" altLang="en-US" smtClean="0"/>
            </a:fld>
            <a:endParaRPr lang="en-US" dirty="0"/>
          </a:p>
        </p:txBody>
      </p:sp>
      <p:sp>
        <p:nvSpPr>
          <p:cNvPr id="1048580" name="页脚占位符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latin typeface="Microsoft YaHei UI" panose="020B0503020204020204" pitchFamily="34" charset="-122"/>
                <a:ea typeface="Microsoft YaHei UI" panose="020B0503020204020204" pitchFamily="34" charset="-122"/>
              </a:defRPr>
            </a:lvl1pPr>
          </a:lstStyle>
          <a:p>
            <a:endParaRPr lang="en-US" dirty="0"/>
          </a:p>
        </p:txBody>
      </p:sp>
      <p:sp>
        <p:nvSpPr>
          <p:cNvPr id="1048581" name="幻灯片编号占位符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latin typeface="Microsoft YaHei UI" panose="020B0503020204020204" pitchFamily="34" charset="-122"/>
                <a:ea typeface="Microsoft YaHei UI" panose="020B0503020204020204" pitchFamily="34" charset="-122"/>
              </a:defRPr>
            </a:lvl1pPr>
          </a:lstStyle>
          <a:p>
            <a:fld id="{3A98EE3D-8CD1-4C3F-BD1C-C98C9596463C}" type="slidenum">
              <a:rPr lang="en-US" smtClean="0"/>
            </a:fld>
            <a:endParaRPr lang="en-US" dirty="0"/>
          </a:p>
        </p:txBody>
      </p:sp>
      <p:cxnSp>
        <p:nvCxnSpPr>
          <p:cNvPr id="3145728" name="直接连接符​​(S) 9"/>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randomBar/>
  </p:transition>
  <p:hf sldNum="0" hdr="0" ftr="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48588" name="长方形 21"/>
          <p:cNvSpPr>
            <a:spLocks noGrp="1" noRot="1" noChangeAspect="1" noMove="1" noResize="1" noEditPoints="1" noAdjustHandles="1" noChangeArrowheads="1" noChangeShapeType="1" noTextEdit="1"/>
          </p:cNvSpPr>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cxnSp>
        <p:nvCxnSpPr>
          <p:cNvPr id="3145730" name="直接连接符​​(S) 23"/>
          <p:cNvCxnSpPr>
            <a:cxnSpLocks noGrp="1" noRot="1" noChangeAspect="1" noMove="1" noResize="1" noEditPoints="1" noAdjustHandles="1" noChangeArrowheads="1" noChangeShapeType="1"/>
          </p:cNvCxnSpPr>
          <p:nvPr/>
        </p:nvCxnSpPr>
        <p:spPr>
          <a:xfrm>
            <a:off x="1263650" y="3429000"/>
            <a:ext cx="85826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48591" name="文本框 12"/>
          <p:cNvSpPr txBox="1"/>
          <p:nvPr/>
        </p:nvSpPr>
        <p:spPr>
          <a:xfrm>
            <a:off x="220345" y="210185"/>
            <a:ext cx="5598795" cy="583565"/>
          </a:xfrm>
          <a:prstGeom prst="rect">
            <a:avLst/>
          </a:prstGeom>
          <a:noFill/>
        </p:spPr>
        <p:txBody>
          <a:bodyPr wrap="square" rtlCol="0">
            <a:spAutoFit/>
          </a:bodyPr>
          <a:lstStyle/>
          <a:p>
            <a:endParaRPr lang="zh-CN" altLang="en-US" sz="32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97166" name="图片 5"/>
          <p:cNvPicPr>
            <a:picLocks noChangeAspect="1"/>
          </p:cNvPicPr>
          <p:nvPr/>
        </p:nvPicPr>
        <p:blipFill>
          <a:blip r:embed="rId1" cstate="print"/>
          <a:stretch>
            <a:fillRect/>
          </a:stretch>
        </p:blipFill>
        <p:spPr>
          <a:xfrm>
            <a:off x="10105390" y="210185"/>
            <a:ext cx="1784985" cy="2715895"/>
          </a:xfrm>
          <a:prstGeom prst="rect">
            <a:avLst/>
          </a:prstGeom>
        </p:spPr>
      </p:pic>
      <p:sp>
        <p:nvSpPr>
          <p:cNvPr id="2" name="文本框 12"/>
          <p:cNvSpPr txBox="1"/>
          <p:nvPr/>
        </p:nvSpPr>
        <p:spPr>
          <a:xfrm>
            <a:off x="1087120" y="1504950"/>
            <a:ext cx="8935720" cy="1568450"/>
          </a:xfrm>
          <a:prstGeom prst="rect">
            <a:avLst/>
          </a:prstGeom>
          <a:noFill/>
        </p:spPr>
        <p:txBody>
          <a:bodyPr wrap="square" rtlCol="0">
            <a:spAutoFit/>
          </a:bodyPr>
          <a:lstStyle/>
          <a:p>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9600" b="1" dirty="0">
                <a:solidFill>
                  <a:srgbClr val="C00000"/>
                </a:solidFill>
                <a:latin typeface="楷体" panose="02010609060101010101" pitchFamily="49" charset="-122"/>
                <a:ea typeface="楷体" panose="02010609060101010101" pitchFamily="49" charset="-122"/>
                <a:cs typeface="楷体" panose="02010609060101010101" pitchFamily="49" charset="-122"/>
              </a:rPr>
              <a:t>新闻类语段压缩</a:t>
            </a:r>
            <a:r>
              <a:rPr lang="zh-CN" altLang="en-US" sz="6600" b="1" dirty="0">
                <a:latin typeface="楷体" panose="02010609060101010101" pitchFamily="49" charset="-122"/>
                <a:ea typeface="楷体" panose="02010609060101010101" pitchFamily="49" charset="-122"/>
                <a:cs typeface="楷体" panose="02010609060101010101" pitchFamily="49" charset="-122"/>
              </a:rPr>
              <a:t> </a:t>
            </a:r>
            <a:endParaRPr lang="zh-CN" altLang="en-US" sz="6600" b="1" dirty="0">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1887855" y="4022090"/>
            <a:ext cx="7317105" cy="706755"/>
          </a:xfrm>
          <a:prstGeom prst="rect">
            <a:avLst/>
          </a:prstGeom>
          <a:noFill/>
        </p:spPr>
        <p:txBody>
          <a:bodyPr wrap="square" rtlCol="0">
            <a:spAutoFit/>
          </a:bodyPr>
          <a:p>
            <a:r>
              <a:rPr lang="en-US" altLang="zh-CN" sz="4000" b="1">
                <a:solidFill>
                  <a:srgbClr val="0000CC"/>
                </a:solidFill>
              </a:rPr>
              <a:t>     </a:t>
            </a:r>
            <a:r>
              <a:rPr lang="zh-CN" altLang="en-US" sz="4000" b="1">
                <a:solidFill>
                  <a:srgbClr val="0000CC"/>
                </a:solidFill>
              </a:rPr>
              <a:t>南京市临江高级中学     秦葆</a:t>
            </a:r>
            <a:r>
              <a:rPr lang="en-US" altLang="zh-CN" sz="4000" b="1">
                <a:solidFill>
                  <a:srgbClr val="0000CC"/>
                </a:solidFill>
              </a:rPr>
              <a:t>            </a:t>
            </a:r>
            <a:endParaRPr lang="en-US" altLang="zh-CN" sz="4000" b="1">
              <a:solidFill>
                <a:srgbClr val="0000CC"/>
              </a:solidFill>
            </a:endParaRPr>
          </a:p>
        </p:txBody>
      </p:sp>
    </p:spTree>
  </p:cSld>
  <p:clrMapOvr>
    <a:masterClrMapping/>
  </p:clrMapOvr>
  <p:transition>
    <p:randomBa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77078"/>
            <a:ext cx="10058400" cy="1450757"/>
          </a:xfrm>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01 </a:t>
            </a:r>
            <a:r>
              <a:rPr lang="zh-CN" altLang="en-US" sz="4800" b="1" dirty="0">
                <a:solidFill>
                  <a:srgbClr val="0000CC"/>
                </a:solidFill>
                <a:latin typeface="楷体" panose="02010609060101010101" pitchFamily="49" charset="-122"/>
                <a:ea typeface="楷体" panose="02010609060101010101" pitchFamily="49" charset="-122"/>
                <a:sym typeface="+mn-ea"/>
              </a:rPr>
              <a:t>了解</a:t>
            </a:r>
            <a:r>
              <a:rPr lang="en-US" sz="4800" b="1" dirty="0">
                <a:solidFill>
                  <a:srgbClr val="0000CC"/>
                </a:solidFill>
                <a:latin typeface="楷体" panose="02010609060101010101" pitchFamily="49" charset="-122"/>
                <a:ea typeface="楷体" panose="02010609060101010101" pitchFamily="49" charset="-122"/>
                <a:sym typeface="+mn-ea"/>
              </a:rPr>
              <a:t>题型，明确答题要求</a:t>
            </a:r>
            <a:r>
              <a:rPr lang="zh-CN" altLang="en-US" sz="4400" dirty="0">
                <a:solidFill>
                  <a:schemeClr val="tx1"/>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988695" y="2167255"/>
            <a:ext cx="9970135" cy="2020570"/>
          </a:xfrm>
        </p:spPr>
        <p:txBody>
          <a:bodyPr>
            <a:normAutofit fontScale="32500" lnSpcReduction="10000"/>
          </a:bodyPr>
          <a:lstStyle/>
          <a:p>
            <a:pPr fontAlgn="auto">
              <a:lnSpc>
                <a:spcPct val="150000"/>
              </a:lnSpc>
            </a:pPr>
            <a:r>
              <a:rPr lang="en-US" sz="2400" b="1" dirty="0">
                <a:solidFill>
                  <a:schemeClr val="tx1"/>
                </a:solidFill>
                <a:latin typeface="+mn-ea"/>
                <a:ea typeface="+mn-ea"/>
              </a:rPr>
              <a:t>                      </a:t>
            </a:r>
            <a:r>
              <a:rPr lang="zh-CN" altLang="en-US" sz="12310" b="1" dirty="0">
                <a:solidFill>
                  <a:schemeClr val="tx1"/>
                </a:solidFill>
                <a:latin typeface="宋体" panose="02010600030101010101" pitchFamily="2" charset="-122"/>
                <a:ea typeface="宋体" panose="02010600030101010101" pitchFamily="2" charset="-122"/>
                <a:cs typeface="宋体" panose="02010600030101010101" pitchFamily="2" charset="-122"/>
              </a:rPr>
              <a:t>从全国三套试卷和新高考一卷的题目了解此类题目的</a:t>
            </a:r>
            <a:r>
              <a:rPr lang="zh-CN" altLang="en-US" sz="1231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常规</a:t>
            </a:r>
            <a:r>
              <a:rPr lang="en-US" altLang="zh-CN" sz="1231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a:t>
            </a:r>
            <a:r>
              <a:rPr lang="zh-CN" altLang="en-US" sz="1231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套路</a:t>
            </a:r>
            <a:r>
              <a:rPr lang="en-US" altLang="zh-CN" sz="1231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a:t>
            </a:r>
            <a:endParaRPr lang="en-US" altLang="zh-CN" sz="1231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2" name="内容占位符 2"/>
          <p:cNvSpPr>
            <a:spLocks noGrp="1"/>
          </p:cNvSpPr>
          <p:nvPr/>
        </p:nvSpPr>
        <p:spPr>
          <a:xfrm>
            <a:off x="833120" y="4187825"/>
            <a:ext cx="9970135" cy="1318895"/>
          </a:xfrm>
          <a:prstGeom prst="rect">
            <a:avLst/>
          </a:prstGeom>
        </p:spPr>
        <p:txBody>
          <a:bodyPr vert="horz" lIns="0" tIns="45720" rIns="0" bIns="45720" rtlCol="0">
            <a:normAutofit fontScale="975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fontAlgn="auto">
              <a:lnSpc>
                <a:spcPct val="150000"/>
              </a:lnSpc>
            </a:pPr>
            <a:r>
              <a:rPr lang="en-US" sz="2400" b="1" dirty="0">
                <a:solidFill>
                  <a:schemeClr val="tx1"/>
                </a:solidFill>
                <a:latin typeface="+mn-ea"/>
                <a:ea typeface="+mn-ea"/>
              </a:rPr>
              <a:t>         </a:t>
            </a:r>
            <a:r>
              <a:rPr lang="zh-CN" altLang="en-US" sz="4000" b="1" dirty="0">
                <a:solidFill>
                  <a:srgbClr val="0000CC"/>
                </a:solidFill>
                <a:latin typeface="楷体" panose="02010609060101010101" pitchFamily="49" charset="-122"/>
                <a:ea typeface="楷体" panose="02010609060101010101" pitchFamily="49" charset="-122"/>
              </a:rPr>
              <a:t>请简述这四套高考题目要求的共性的哪些？</a:t>
            </a:r>
            <a:r>
              <a:rPr lang="en-US" sz="2400" b="1" dirty="0">
                <a:solidFill>
                  <a:schemeClr val="tx1"/>
                </a:solidFill>
                <a:latin typeface="+mn-ea"/>
                <a:ea typeface="+mn-ea"/>
              </a:rPr>
              <a:t>    </a:t>
            </a:r>
            <a:endParaRPr lang="zh-CN" altLang="en-US" sz="150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graphicFrame>
        <p:nvGraphicFramePr>
          <p:cNvPr id="2" name="表格 1"/>
          <p:cNvGraphicFramePr/>
          <p:nvPr>
            <p:custDataLst>
              <p:tags r:id="rId1"/>
            </p:custDataLst>
          </p:nvPr>
        </p:nvGraphicFramePr>
        <p:xfrm>
          <a:off x="0" y="0"/>
          <a:ext cx="12192000" cy="6858635"/>
        </p:xfrm>
        <a:graphic>
          <a:graphicData uri="http://schemas.openxmlformats.org/drawingml/2006/table">
            <a:tbl>
              <a:tblPr firstRow="1" bandRow="1">
                <a:tableStyleId>{5C22544A-7EE6-4342-B048-85BDC9FD1C3A}</a:tableStyleId>
              </a:tblPr>
              <a:tblGrid>
                <a:gridCol w="2121535"/>
                <a:gridCol w="6386830"/>
                <a:gridCol w="963295"/>
                <a:gridCol w="877570"/>
                <a:gridCol w="1842770"/>
              </a:tblGrid>
              <a:tr h="909955">
                <a:tc>
                  <a:txBody>
                    <a:bodyPr/>
                    <a:lstStyle/>
                    <a:p>
                      <a:pPr algn="ctr">
                        <a:buNone/>
                      </a:pPr>
                      <a:endParaRPr lang="en-US" altLang="zh-CN" sz="2400">
                        <a:solidFill>
                          <a:srgbClr val="0000CC"/>
                        </a:solidFill>
                        <a:latin typeface="微软雅黑" panose="020B0503020204020204" charset="-122"/>
                        <a:ea typeface="微软雅黑" panose="020B0503020204020204" charset="-122"/>
                        <a:cs typeface="微软雅黑" panose="020B0503020204020204" charset="-122"/>
                      </a:endParaRPr>
                    </a:p>
                    <a:p>
                      <a:pPr algn="ctr">
                        <a:buNone/>
                      </a:pPr>
                      <a:r>
                        <a:rPr lang="en-US" altLang="zh-CN" sz="2400">
                          <a:solidFill>
                            <a:srgbClr val="0000CC"/>
                          </a:solidFill>
                          <a:latin typeface="微软雅黑" panose="020B0503020204020204" charset="-122"/>
                          <a:ea typeface="微软雅黑" panose="020B0503020204020204" charset="-122"/>
                          <a:cs typeface="微软雅黑" panose="020B0503020204020204" charset="-122"/>
                        </a:rPr>
                        <a:t>2020</a:t>
                      </a:r>
                      <a:r>
                        <a:rPr lang="zh-CN" altLang="en-US" sz="2400">
                          <a:solidFill>
                            <a:srgbClr val="0000CC"/>
                          </a:solidFill>
                          <a:latin typeface="微软雅黑" panose="020B0503020204020204" charset="-122"/>
                          <a:ea typeface="微软雅黑" panose="020B0503020204020204" charset="-122"/>
                          <a:cs typeface="微软雅黑" panose="020B0503020204020204" charset="-122"/>
                        </a:rPr>
                        <a:t>高考</a:t>
                      </a:r>
                      <a:endParaRPr lang="zh-CN" altLang="en-US" sz="2400">
                        <a:solidFill>
                          <a:srgbClr val="0000CC"/>
                        </a:solidFill>
                        <a:latin typeface="微软雅黑" panose="020B0503020204020204" charset="-122"/>
                        <a:ea typeface="微软雅黑" panose="020B0503020204020204" charset="-122"/>
                        <a:cs typeface="微软雅黑" panose="020B0503020204020204" charset="-122"/>
                      </a:endParaRPr>
                    </a:p>
                  </a:txBody>
                  <a:tcPr/>
                </a:tc>
                <a:tc>
                  <a:txBody>
                    <a:bodyPr/>
                    <a:lstStyle/>
                    <a:p>
                      <a:pPr algn="ctr">
                        <a:buNone/>
                      </a:pPr>
                      <a:endParaRPr lang="zh-CN" altLang="en-US" sz="2400">
                        <a:solidFill>
                          <a:srgbClr val="0000CC"/>
                        </a:solidFill>
                        <a:latin typeface="微软雅黑" panose="020B0503020204020204" charset="-122"/>
                        <a:ea typeface="微软雅黑" panose="020B0503020204020204" charset="-122"/>
                      </a:endParaRPr>
                    </a:p>
                    <a:p>
                      <a:pPr algn="ctr">
                        <a:buNone/>
                      </a:pPr>
                      <a:r>
                        <a:rPr lang="zh-CN" altLang="en-US" sz="2400">
                          <a:solidFill>
                            <a:srgbClr val="0000CC"/>
                          </a:solidFill>
                          <a:latin typeface="微软雅黑" panose="020B0503020204020204" charset="-122"/>
                          <a:ea typeface="微软雅黑" panose="020B0503020204020204" charset="-122"/>
                        </a:rPr>
                        <a:t>题目内容</a:t>
                      </a:r>
                      <a:endParaRPr lang="zh-CN" altLang="en-US" sz="2400">
                        <a:solidFill>
                          <a:srgbClr val="0000CC"/>
                        </a:solidFill>
                        <a:latin typeface="微软雅黑" panose="020B0503020204020204" charset="-122"/>
                        <a:ea typeface="微软雅黑" panose="020B0503020204020204" charset="-122"/>
                      </a:endParaRPr>
                    </a:p>
                  </a:txBody>
                  <a:tcPr/>
                </a:tc>
                <a:tc>
                  <a:txBody>
                    <a:bodyPr/>
                    <a:lstStyle/>
                    <a:p>
                      <a:pPr algn="ctr">
                        <a:buNone/>
                      </a:pPr>
                      <a:r>
                        <a:rPr lang="zh-CN" altLang="en-US" sz="2400">
                          <a:solidFill>
                            <a:srgbClr val="0000CC"/>
                          </a:solidFill>
                          <a:latin typeface="黑体" panose="02010609060101010101" pitchFamily="49" charset="-122"/>
                          <a:ea typeface="黑体" panose="02010609060101010101" pitchFamily="49" charset="-122"/>
                        </a:rPr>
                        <a:t>序号位置</a:t>
                      </a:r>
                      <a:endParaRPr lang="zh-CN" altLang="en-US" sz="2400">
                        <a:solidFill>
                          <a:srgbClr val="0000CC"/>
                        </a:solidFill>
                        <a:latin typeface="黑体" panose="02010609060101010101" pitchFamily="49" charset="-122"/>
                        <a:ea typeface="黑体" panose="02010609060101010101" pitchFamily="49" charset="-122"/>
                      </a:endParaRPr>
                    </a:p>
                  </a:txBody>
                  <a:tcPr/>
                </a:tc>
                <a:tc>
                  <a:txBody>
                    <a:bodyPr/>
                    <a:lstStyle/>
                    <a:p>
                      <a:pPr algn="ctr">
                        <a:buNone/>
                      </a:pP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题目分值 </a:t>
                      </a:r>
                      <a:endPar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endParaRP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题目共性</a:t>
                      </a:r>
                      <a:endParaRPr lang="zh-CN" altLang="en-US" sz="2400">
                        <a:solidFill>
                          <a:srgbClr val="0000CC"/>
                        </a:solidFill>
                        <a:latin typeface="黑体" panose="02010609060101010101" pitchFamily="49" charset="-122"/>
                        <a:ea typeface="黑体" panose="02010609060101010101" pitchFamily="49" charset="-122"/>
                      </a:endParaRPr>
                    </a:p>
                  </a:txBody>
                  <a:tcPr/>
                </a:tc>
              </a:tr>
              <a:tr h="137985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rgbClr val="FF0000"/>
                          </a:solidFill>
                          <a:latin typeface="微软雅黑" panose="020B0503020204020204" charset="-122"/>
                          <a:ea typeface="微软雅黑" panose="020B0503020204020204" charset="-122"/>
                          <a:cs typeface="微软雅黑" panose="020B0503020204020204" charset="-122"/>
                          <a:sym typeface="+mn-ea"/>
                        </a:rPr>
                        <a:t>Ⅰ</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卷</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请对下面这段新闻报道的文字进行压缩。要求保留关键信息，句子简洁流畅，不超过70个字。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rowSpan="4">
                  <a:txBody>
                    <a:bodyPr/>
                    <a:lstStyle/>
                    <a:p>
                      <a:pPr>
                        <a:buNone/>
                      </a:pPr>
                      <a:endParaRPr lang="zh-CN" altLang="en-US"/>
                    </a:p>
                  </a:txBody>
                  <a:tcPr/>
                </a:tc>
              </a:tr>
              <a:tr h="180911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全国Ⅱ卷</a:t>
                      </a: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句子简洁流畅，不超过75个字。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endParaRPr>
                    </a:p>
                    <a:p>
                      <a:pPr>
                        <a:buNone/>
                      </a:pP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vMerge="1">
                  <a:tcPr/>
                </a:tc>
              </a:tr>
              <a:tr h="137985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全国Ⅲ卷</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请对下面这段新闻报道的文字进行压缩，要求保留关键信息，句子简洁流畅，不超过80个字。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21</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vMerge="1">
                  <a:tcPr/>
                </a:tc>
              </a:tr>
              <a:tr h="1379855">
                <a:tc>
                  <a:txBody>
                    <a:bodyPr/>
                    <a:lstStyle/>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新高考卷Ⅰ</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（山东卷）</a:t>
                      </a: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请对下面这段新闻报道的文字进行压缩，要求保留关键信息，句子简洁流畅，不超过60个字。</a:t>
                      </a:r>
                      <a:endParaRPr lang="en-US"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22</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a:txBody>
                    <a:bodyPr/>
                    <a:lstStyle/>
                    <a:p>
                      <a:pPr>
                        <a:buNone/>
                      </a:pPr>
                      <a:r>
                        <a:rPr lang="en-US" altLang="zh-CN" sz="4000">
                          <a:gradFill>
                            <a:gsLst>
                              <a:gs pos="0">
                                <a:srgbClr val="E30000"/>
                              </a:gs>
                              <a:gs pos="100000">
                                <a:srgbClr val="760303"/>
                              </a:gs>
                            </a:gsLst>
                            <a:lin scaled="0"/>
                          </a:gradFill>
                          <a:latin typeface="微软雅黑" panose="020B0503020204020204" charset="-122"/>
                          <a:ea typeface="微软雅黑" panose="020B0503020204020204" charset="-122"/>
                        </a:rPr>
                        <a:t>5</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vMerge="1">
                  <a:tcPr/>
                </a:tc>
              </a:tr>
            </a:tbl>
          </a:graphicData>
        </a:graphic>
      </p:graphicFrame>
      <p:sp>
        <p:nvSpPr>
          <p:cNvPr id="4" name="标题 1"/>
          <p:cNvSpPr>
            <a:spLocks noGrp="1"/>
          </p:cNvSpPr>
          <p:nvPr/>
        </p:nvSpPr>
        <p:spPr>
          <a:xfrm>
            <a:off x="10291445" y="991235"/>
            <a:ext cx="2035175"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一是新闻</a:t>
            </a:r>
            <a:endPar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endParaRP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语段压缩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5" name="标题 1"/>
          <p:cNvSpPr>
            <a:spLocks noGrp="1"/>
          </p:cNvSpPr>
          <p:nvPr/>
        </p:nvSpPr>
        <p:spPr>
          <a:xfrm>
            <a:off x="10292715" y="2047875"/>
            <a:ext cx="2035175"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二是保留</a:t>
            </a:r>
            <a:endPar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endParaRP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关键信息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6" name="标题 1"/>
          <p:cNvSpPr>
            <a:spLocks noGrp="1"/>
          </p:cNvSpPr>
          <p:nvPr/>
        </p:nvSpPr>
        <p:spPr>
          <a:xfrm>
            <a:off x="10426065" y="3133090"/>
            <a:ext cx="1765300"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三是句子</a:t>
            </a:r>
            <a:endPar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endParaRPr>
          </a:p>
          <a:p>
            <a:pPr algn="ctr">
              <a:buClrTx/>
              <a:buSzTx/>
              <a:buNone/>
            </a:pP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简洁流畅 </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7" name="标题 1"/>
          <p:cNvSpPr>
            <a:spLocks noGrp="1"/>
          </p:cNvSpPr>
          <p:nvPr/>
        </p:nvSpPr>
        <p:spPr>
          <a:xfrm>
            <a:off x="10427970" y="4247515"/>
            <a:ext cx="1765300" cy="903605"/>
          </a:xfrm>
          <a:prstGeom prst="rect">
            <a:avLst/>
          </a:prstGeom>
        </p:spPr>
        <p:txBody>
          <a:bodyPr vert="horz" lIns="91440" tIns="45720" rIns="91440" bIns="45720" rtlCol="0" anchor="b">
            <a:normAutofit fontScale="900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四是字数限定要求</a:t>
            </a:r>
            <a:r>
              <a:rPr lang="en-US" sz="2800" b="1" dirty="0">
                <a:solidFill>
                  <a:schemeClr val="bg1">
                    <a:lumMod val="50000"/>
                  </a:schemeClr>
                </a:solidFill>
                <a:latin typeface="黑体" panose="02010609060101010101" pitchFamily="49" charset="-122"/>
                <a:ea typeface="黑体" panose="02010609060101010101" pitchFamily="49" charset="-122"/>
                <a:sym typeface="+mn-ea"/>
              </a:rPr>
              <a:t> </a:t>
            </a:r>
            <a:r>
              <a:rPr lang="en-US" sz="2800" b="1" dirty="0">
                <a:solidFill>
                  <a:schemeClr val="bg1">
                    <a:lumMod val="50000"/>
                  </a:schemeClr>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3" name="标题 1"/>
          <p:cNvSpPr>
            <a:spLocks noGrp="1"/>
          </p:cNvSpPr>
          <p:nvPr/>
        </p:nvSpPr>
        <p:spPr>
          <a:xfrm>
            <a:off x="10426065" y="5620385"/>
            <a:ext cx="1765300" cy="903605"/>
          </a:xfrm>
          <a:prstGeom prst="rect">
            <a:avLst/>
          </a:prstGeom>
        </p:spPr>
        <p:txBody>
          <a:bodyPr vert="horz" lIns="91440" tIns="45720" rIns="91440" bIns="45720" rtlCol="0" anchor="b">
            <a:normAutofit fontScale="875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zh-CN"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五</a:t>
            </a:r>
            <a:r>
              <a:rPr 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是</a:t>
            </a:r>
            <a:r>
              <a:rPr lang="zh-CN" alt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分值都是</a:t>
            </a:r>
            <a:r>
              <a:rPr lang="en-US" altLang="zh-CN"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5</a:t>
            </a:r>
            <a:r>
              <a:rPr lang="zh-CN" altLang="en-US" sz="3430" b="1" dirty="0">
                <a:gradFill>
                  <a:gsLst>
                    <a:gs pos="0">
                      <a:srgbClr val="E30000"/>
                    </a:gs>
                    <a:gs pos="100000">
                      <a:srgbClr val="760303"/>
                    </a:gs>
                  </a:gsLst>
                  <a:lin scaled="0"/>
                </a:gradFill>
                <a:latin typeface="黑体" panose="02010609060101010101" pitchFamily="49" charset="-122"/>
                <a:ea typeface="黑体" panose="02010609060101010101" pitchFamily="49" charset="-122"/>
                <a:sym typeface="+mn-ea"/>
              </a:rPr>
              <a:t>分</a:t>
            </a:r>
            <a:r>
              <a:rPr lang="en-US" sz="2800" b="1" dirty="0">
                <a:solidFill>
                  <a:schemeClr val="bg1">
                    <a:lumMod val="50000"/>
                  </a:schemeClr>
                </a:solidFill>
                <a:latin typeface="黑体" panose="02010609060101010101" pitchFamily="49" charset="-122"/>
                <a:ea typeface="黑体" panose="02010609060101010101" pitchFamily="49" charset="-122"/>
                <a:sym typeface="+mn-ea"/>
              </a:rPr>
              <a:t> </a:t>
            </a:r>
            <a:r>
              <a:rPr lang="en-US" sz="2800" b="1" dirty="0">
                <a:solidFill>
                  <a:schemeClr val="bg1">
                    <a:lumMod val="50000"/>
                  </a:schemeClr>
                </a:solidFill>
                <a:latin typeface="黑体" panose="02010609060101010101" pitchFamily="49" charset="-122"/>
                <a:ea typeface="黑体" panose="02010609060101010101" pitchFamily="49" charset="-122"/>
              </a:rPr>
              <a:t> </a:t>
            </a:r>
            <a:endParaRPr lang="zh-CN" altLang="en-US" sz="4400"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heel(1)">
                                      <p:cBhvr>
                                        <p:cTn id="2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graphicFrame>
        <p:nvGraphicFramePr>
          <p:cNvPr id="2" name="表格 1"/>
          <p:cNvGraphicFramePr/>
          <p:nvPr>
            <p:custDataLst>
              <p:tags r:id="rId1"/>
            </p:custDataLst>
          </p:nvPr>
        </p:nvGraphicFramePr>
        <p:xfrm>
          <a:off x="0" y="0"/>
          <a:ext cx="12192000" cy="6857365"/>
        </p:xfrm>
        <a:graphic>
          <a:graphicData uri="http://schemas.openxmlformats.org/drawingml/2006/table">
            <a:tbl>
              <a:tblPr firstRow="1" bandRow="1">
                <a:tableStyleId>{5C22544A-7EE6-4342-B048-85BDC9FD1C3A}</a:tableStyleId>
              </a:tblPr>
              <a:tblGrid>
                <a:gridCol w="2121535"/>
                <a:gridCol w="2875915"/>
                <a:gridCol w="1735455"/>
                <a:gridCol w="1857375"/>
                <a:gridCol w="3601720"/>
              </a:tblGrid>
              <a:tr h="1263015">
                <a:tc>
                  <a:txBody>
                    <a:bodyPr/>
                    <a:lstStyle/>
                    <a:p>
                      <a:pPr algn="ctr">
                        <a:buNone/>
                      </a:pPr>
                      <a:endParaRPr lang="en-US" altLang="zh-CN" sz="2400">
                        <a:solidFill>
                          <a:srgbClr val="0000CC"/>
                        </a:solidFill>
                        <a:latin typeface="微软雅黑" panose="020B0503020204020204" charset="-122"/>
                        <a:ea typeface="微软雅黑" panose="020B0503020204020204" charset="-122"/>
                        <a:cs typeface="微软雅黑" panose="020B0503020204020204" charset="-122"/>
                      </a:endParaRPr>
                    </a:p>
                    <a:p>
                      <a:pPr algn="ctr">
                        <a:buNone/>
                      </a:pPr>
                      <a:r>
                        <a:rPr lang="en-US" altLang="zh-CN" sz="2400">
                          <a:solidFill>
                            <a:srgbClr val="0000CC"/>
                          </a:solidFill>
                          <a:latin typeface="微软雅黑" panose="020B0503020204020204" charset="-122"/>
                          <a:ea typeface="微软雅黑" panose="020B0503020204020204" charset="-122"/>
                          <a:cs typeface="微软雅黑" panose="020B0503020204020204" charset="-122"/>
                        </a:rPr>
                        <a:t>2020</a:t>
                      </a:r>
                      <a:r>
                        <a:rPr lang="zh-CN" altLang="en-US" sz="2400">
                          <a:solidFill>
                            <a:srgbClr val="0000CC"/>
                          </a:solidFill>
                          <a:latin typeface="微软雅黑" panose="020B0503020204020204" charset="-122"/>
                          <a:ea typeface="微软雅黑" panose="020B0503020204020204" charset="-122"/>
                          <a:cs typeface="微软雅黑" panose="020B0503020204020204" charset="-122"/>
                        </a:rPr>
                        <a:t>高考</a:t>
                      </a:r>
                      <a:endParaRPr lang="zh-CN" altLang="en-US" sz="2400">
                        <a:solidFill>
                          <a:srgbClr val="0000CC"/>
                        </a:solidFill>
                        <a:latin typeface="微软雅黑" panose="020B0503020204020204" charset="-122"/>
                        <a:ea typeface="微软雅黑" panose="020B0503020204020204" charset="-122"/>
                        <a:cs typeface="微软雅黑" panose="020B0503020204020204" charset="-122"/>
                      </a:endParaRPr>
                    </a:p>
                  </a:txBody>
                  <a:tcPr/>
                </a:tc>
                <a:tc>
                  <a:txBody>
                    <a:bodyPr/>
                    <a:lstStyle/>
                    <a:p>
                      <a:pPr algn="ctr">
                        <a:buNone/>
                      </a:pPr>
                      <a:endParaRPr lang="zh-CN" altLang="en-US" sz="2400">
                        <a:solidFill>
                          <a:srgbClr val="0000CC"/>
                        </a:solidFill>
                        <a:latin typeface="微软雅黑" panose="020B0503020204020204" charset="-122"/>
                        <a:ea typeface="微软雅黑" panose="020B0503020204020204" charset="-122"/>
                      </a:endParaRPr>
                    </a:p>
                    <a:p>
                      <a:pPr algn="ctr">
                        <a:buNone/>
                      </a:pPr>
                      <a:r>
                        <a:rPr lang="zh-CN" altLang="en-US" sz="2400">
                          <a:solidFill>
                            <a:srgbClr val="0000CC"/>
                          </a:solidFill>
                          <a:latin typeface="微软雅黑" panose="020B0503020204020204" charset="-122"/>
                          <a:ea typeface="微软雅黑" panose="020B0503020204020204" charset="-122"/>
                        </a:rPr>
                        <a:t>新闻 内容字数</a:t>
                      </a:r>
                      <a:endParaRPr lang="zh-CN" altLang="en-US" sz="2400">
                        <a:solidFill>
                          <a:srgbClr val="0000CC"/>
                        </a:solidFill>
                        <a:latin typeface="微软雅黑" panose="020B0503020204020204" charset="-122"/>
                        <a:ea typeface="微软雅黑" panose="020B0503020204020204" charset="-122"/>
                      </a:endParaRP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新闻时间</a:t>
                      </a: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rPr>
                        <a:t>（</a:t>
                      </a:r>
                      <a:r>
                        <a:rPr lang="en-US" altLang="zh-CN" sz="2400">
                          <a:solidFill>
                            <a:srgbClr val="0000CC"/>
                          </a:solidFill>
                          <a:latin typeface="黑体" panose="02010609060101010101" pitchFamily="49" charset="-122"/>
                          <a:ea typeface="黑体" panose="02010609060101010101" pitchFamily="49" charset="-122"/>
                        </a:rPr>
                        <a:t>2020</a:t>
                      </a:r>
                      <a:r>
                        <a:rPr lang="zh-CN" altLang="en-US" sz="2400">
                          <a:solidFill>
                            <a:srgbClr val="0000CC"/>
                          </a:solidFill>
                          <a:latin typeface="黑体" panose="02010609060101010101" pitchFamily="49" charset="-122"/>
                          <a:ea typeface="黑体" panose="02010609060101010101" pitchFamily="49" charset="-122"/>
                        </a:rPr>
                        <a:t>）</a:t>
                      </a:r>
                      <a:endParaRPr lang="zh-CN" altLang="en-US" sz="2400">
                        <a:solidFill>
                          <a:srgbClr val="0000CC"/>
                        </a:solidFill>
                        <a:latin typeface="黑体" panose="02010609060101010101" pitchFamily="49" charset="-122"/>
                        <a:ea typeface="黑体" panose="02010609060101010101" pitchFamily="49" charset="-122"/>
                      </a:endParaRP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endParaRPr>
                    </a:p>
                    <a:p>
                      <a:pPr algn="ctr">
                        <a:buNone/>
                      </a:pP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原文字</a:t>
                      </a:r>
                      <a:r>
                        <a:rPr lang="en-US" altLang="zh-CN" sz="2400">
                          <a:solidFill>
                            <a:srgbClr val="0000CC"/>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rPr>
                        <a:t>压缩字 </a:t>
                      </a:r>
                      <a:endParaRPr lang="zh-CN" altLang="en-US" sz="2400">
                        <a:solidFill>
                          <a:srgbClr val="0000CC"/>
                        </a:solidFill>
                        <a:latin typeface="黑体" panose="02010609060101010101" pitchFamily="49" charset="-122"/>
                        <a:ea typeface="黑体" panose="02010609060101010101" pitchFamily="49" charset="-122"/>
                        <a:cs typeface="黑体" panose="02010609060101010101" pitchFamily="49" charset="-122"/>
                      </a:endParaRPr>
                    </a:p>
                  </a:txBody>
                  <a:tcPr/>
                </a:tc>
                <a:tc>
                  <a:txBody>
                    <a:bodyPr/>
                    <a:lstStyle/>
                    <a:p>
                      <a:pPr algn="ctr">
                        <a:buNone/>
                      </a:pPr>
                      <a:endParaRPr lang="zh-CN" altLang="en-US" sz="2400">
                        <a:solidFill>
                          <a:srgbClr val="0000CC"/>
                        </a:solidFill>
                        <a:latin typeface="黑体" panose="02010609060101010101" pitchFamily="49" charset="-122"/>
                        <a:ea typeface="黑体" panose="02010609060101010101" pitchFamily="49" charset="-122"/>
                      </a:endParaRPr>
                    </a:p>
                    <a:p>
                      <a:pPr algn="ctr">
                        <a:buNone/>
                      </a:pP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题目</a:t>
                      </a:r>
                      <a:r>
                        <a:rPr lang="zh-CN" altLang="en-US" sz="2400">
                          <a:solidFill>
                            <a:srgbClr val="0000CC"/>
                          </a:solidFill>
                          <a:latin typeface="黑体" panose="02010609060101010101" pitchFamily="49" charset="-122"/>
                          <a:ea typeface="黑体" panose="02010609060101010101" pitchFamily="49" charset="-122"/>
                        </a:rPr>
                        <a:t>共性</a:t>
                      </a:r>
                      <a:endParaRPr lang="zh-CN" altLang="en-US" sz="2400">
                        <a:solidFill>
                          <a:srgbClr val="0000CC"/>
                        </a:solidFill>
                        <a:latin typeface="黑体" panose="02010609060101010101" pitchFamily="49" charset="-122"/>
                        <a:ea typeface="黑体" panose="02010609060101010101" pitchFamily="49" charset="-122"/>
                      </a:endParaRPr>
                    </a:p>
                  </a:txBody>
                  <a:tcPr/>
                </a:tc>
              </a:tr>
              <a:tr h="1466850">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rgbClr val="FF0000"/>
                          </a:solidFill>
                          <a:latin typeface="微软雅黑" panose="020B0503020204020204" charset="-122"/>
                          <a:ea typeface="微软雅黑" panose="020B0503020204020204" charset="-122"/>
                          <a:cs typeface="微软雅黑" panose="020B0503020204020204" charset="-122"/>
                          <a:sym typeface="+mn-ea"/>
                        </a:rPr>
                        <a:t>Ⅰ</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卷</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buNone/>
                      </a:pPr>
                      <a:r>
                        <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“中国航天日”启动仪式</a:t>
                      </a:r>
                      <a:endPar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tc>
                <a:tc>
                  <a:txBody>
                    <a:bodyPr/>
                    <a:lstStyle/>
                    <a:p>
                      <a:pPr>
                        <a:buNone/>
                      </a:pPr>
                      <a:r>
                        <a:rPr lang="en-US" altLang="zh-CN" sz="4000">
                          <a:gradFill>
                            <a:gsLst>
                              <a:gs pos="0">
                                <a:srgbClr val="E30000"/>
                              </a:gs>
                              <a:gs pos="100000">
                                <a:srgbClr val="760303"/>
                              </a:gs>
                            </a:gsLst>
                            <a:lin scaled="0"/>
                          </a:gradFill>
                          <a:latin typeface="华文楷体" panose="02010600040101010101" charset="-122"/>
                          <a:ea typeface="华文楷体" panose="02010600040101010101" charset="-122"/>
                        </a:rPr>
                        <a:t>4.24</a:t>
                      </a:r>
                      <a:endParaRPr lang="en-US" altLang="zh-CN" sz="4000">
                        <a:gradFill>
                          <a:gsLst>
                            <a:gs pos="0">
                              <a:srgbClr val="E30000"/>
                            </a:gs>
                            <a:gs pos="100000">
                              <a:srgbClr val="760303"/>
                            </a:gs>
                          </a:gsLst>
                          <a:lin scaled="0"/>
                        </a:gradFill>
                        <a:latin typeface="华文楷体" panose="02010600040101010101" charset="-122"/>
                        <a:ea typeface="华文楷体" panose="02010600040101010101" charset="-122"/>
                      </a:endParaRPr>
                    </a:p>
                  </a:txBody>
                  <a:tcPr/>
                </a:tc>
                <a:tc>
                  <a:txBody>
                    <a:bodyPr/>
                    <a:lstStyle/>
                    <a:p>
                      <a:pPr>
                        <a:buNone/>
                      </a:pPr>
                      <a:r>
                        <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rPr>
                        <a:t>192/70</a:t>
                      </a:r>
                      <a:endPar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endParaRPr>
                    </a:p>
                  </a:txBody>
                  <a:tcPr/>
                </a:tc>
                <a:tc rowSpan="4">
                  <a:txBody>
                    <a:bodyPr/>
                    <a:lstStyle/>
                    <a:p>
                      <a:pPr>
                        <a:buNone/>
                      </a:pPr>
                      <a:endParaRPr lang="zh-CN" altLang="en-US"/>
                    </a:p>
                  </a:txBody>
                  <a:tcPr/>
                </a:tc>
              </a:tr>
              <a:tr h="1457325">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rgbClr val="FF0000"/>
                          </a:solidFill>
                          <a:latin typeface="微软雅黑" panose="020B0503020204020204" charset="-122"/>
                          <a:ea typeface="微软雅黑" panose="020B0503020204020204" charset="-122"/>
                          <a:cs typeface="微软雅黑" panose="020B0503020204020204" charset="-122"/>
                          <a:sym typeface="+mn-ea"/>
                        </a:rPr>
                        <a:t>Ⅱ</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卷</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lgn="l">
                        <a:buClrTx/>
                        <a:buSzTx/>
                        <a:buFontTx/>
                        <a:buNone/>
                      </a:pPr>
                      <a:r>
                        <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《海南自由贸易港建设总体方案》公布实施</a:t>
                      </a:r>
                      <a:endPar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a:tc>
                <a:tc>
                  <a:txBody>
                    <a:bodyPr/>
                    <a:lstStyle/>
                    <a:p>
                      <a:pPr>
                        <a:buNone/>
                      </a:pPr>
                      <a:r>
                        <a:rPr lang="en-US" altLang="zh-CN" sz="4000">
                          <a:gradFill>
                            <a:gsLst>
                              <a:gs pos="0">
                                <a:srgbClr val="E30000"/>
                              </a:gs>
                              <a:gs pos="100000">
                                <a:srgbClr val="760303"/>
                              </a:gs>
                            </a:gsLst>
                            <a:lin scaled="0"/>
                          </a:gradFill>
                          <a:latin typeface="华文楷体" panose="02010600040101010101" charset="-122"/>
                          <a:ea typeface="华文楷体" panose="02010600040101010101" charset="-122"/>
                        </a:rPr>
                        <a:t>6.1</a:t>
                      </a:r>
                      <a:endParaRPr lang="en-US" altLang="zh-CN" sz="4000">
                        <a:gradFill>
                          <a:gsLst>
                            <a:gs pos="0">
                              <a:srgbClr val="E30000"/>
                            </a:gs>
                            <a:gs pos="100000">
                              <a:srgbClr val="760303"/>
                            </a:gs>
                          </a:gsLst>
                          <a:lin scaled="0"/>
                        </a:gradFill>
                        <a:latin typeface="微软雅黑" panose="020B0503020204020204" charset="-122"/>
                        <a:ea typeface="微软雅黑" panose="020B0503020204020204" charset="-122"/>
                      </a:endParaRPr>
                    </a:p>
                  </a:txBody>
                  <a:tcPr/>
                </a:tc>
                <a:tc>
                  <a:txBody>
                    <a:bodyPr/>
                    <a:lstStyle/>
                    <a:p>
                      <a:pPr algn="l">
                        <a:buClrTx/>
                        <a:buSzTx/>
                        <a:buFontTx/>
                        <a:buNone/>
                      </a:pPr>
                      <a:r>
                        <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rPr>
                        <a:t>2</a:t>
                      </a:r>
                      <a:r>
                        <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rPr>
                        <a:t>33/75</a:t>
                      </a:r>
                      <a:endPar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endParaRPr>
                    </a:p>
                  </a:txBody>
                  <a:tcPr/>
                </a:tc>
                <a:tc vMerge="1">
                  <a:tcPr/>
                </a:tc>
              </a:tr>
              <a:tr h="1203960">
                <a:tc>
                  <a:txBody>
                    <a:bodyPr/>
                    <a:lstStyle/>
                    <a:p>
                      <a:pPr algn="ctr">
                        <a:buNone/>
                      </a:pPr>
                      <a:endParaRPr lang="zh-CN" altLang="en-US" sz="2800" b="1" dirty="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buNone/>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全国</a:t>
                      </a:r>
                      <a:r>
                        <a:rPr lang="en-US" altLang="zh-CN" sz="2800" b="1" dirty="0">
                          <a:solidFill>
                            <a:srgbClr val="FF0000"/>
                          </a:solidFill>
                          <a:latin typeface="微软雅黑" panose="020B0503020204020204" charset="-122"/>
                          <a:ea typeface="微软雅黑" panose="020B0503020204020204" charset="-122"/>
                          <a:cs typeface="微软雅黑" panose="020B0503020204020204" charset="-122"/>
                          <a:sym typeface="+mn-ea"/>
                        </a:rPr>
                        <a:t>Ⅲ</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卷</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lgn="l">
                        <a:buClrTx/>
                        <a:buSzTx/>
                        <a:buFontTx/>
                        <a:buNone/>
                      </a:pPr>
                      <a:r>
                        <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国资委助力湖北疫后重振</a:t>
                      </a:r>
                      <a:endPar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tc>
                <a:tc>
                  <a:txBody>
                    <a:bodyPr/>
                    <a:lstStyle/>
                    <a:p>
                      <a:pPr algn="l">
                        <a:buClrTx/>
                        <a:buSzTx/>
                        <a:buFontTx/>
                        <a:buNone/>
                      </a:pPr>
                      <a:r>
                        <a:rPr lang="en-US" altLang="zh-CN" sz="4000">
                          <a:gradFill>
                            <a:gsLst>
                              <a:gs pos="0">
                                <a:srgbClr val="E30000"/>
                              </a:gs>
                              <a:gs pos="100000">
                                <a:srgbClr val="760303"/>
                              </a:gs>
                            </a:gsLst>
                            <a:lin scaled="0"/>
                          </a:gradFill>
                          <a:latin typeface="华文楷体" panose="02010600040101010101" charset="-122"/>
                          <a:ea typeface="华文楷体" panose="02010600040101010101" charset="-122"/>
                        </a:rPr>
                        <a:t>6.3</a:t>
                      </a:r>
                      <a:endParaRPr lang="en-US" altLang="zh-CN" sz="4000">
                        <a:gradFill>
                          <a:gsLst>
                            <a:gs pos="0">
                              <a:srgbClr val="E30000"/>
                            </a:gs>
                            <a:gs pos="100000">
                              <a:srgbClr val="760303"/>
                            </a:gs>
                          </a:gsLst>
                          <a:lin scaled="0"/>
                        </a:gradFill>
                        <a:latin typeface="华文楷体" panose="02010600040101010101" charset="-122"/>
                        <a:ea typeface="华文楷体" panose="02010600040101010101" charset="-122"/>
                      </a:endParaRPr>
                    </a:p>
                  </a:txBody>
                  <a:tcPr/>
                </a:tc>
                <a:tc>
                  <a:txBody>
                    <a:bodyPr/>
                    <a:lstStyle/>
                    <a:p>
                      <a:pPr algn="l">
                        <a:buClrTx/>
                        <a:buSzTx/>
                        <a:buFontTx/>
                        <a:buNone/>
                      </a:pPr>
                      <a:r>
                        <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rPr>
                        <a:t>181/80</a:t>
                      </a:r>
                      <a:endPar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endParaRPr>
                    </a:p>
                  </a:txBody>
                  <a:tcPr/>
                </a:tc>
                <a:tc vMerge="1">
                  <a:tcPr/>
                </a:tc>
              </a:tr>
              <a:tr h="1466215">
                <a:tc>
                  <a:txBody>
                    <a:bodyPr/>
                    <a:lstStyle/>
                    <a:p>
                      <a:pPr algn="ctr">
                        <a:buNone/>
                      </a:pPr>
                      <a:r>
                        <a:rPr 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新高考卷Ⅰ</a:t>
                      </a:r>
                      <a:endParaRPr 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ctr">
                        <a:buNone/>
                      </a:pPr>
                      <a:r>
                        <a:rPr 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（山东卷</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txBody>
                  <a:tcPr/>
                </a:tc>
                <a:tc>
                  <a:txBody>
                    <a:bodyPr/>
                    <a:lstStyle/>
                    <a:p>
                      <a:pPr algn="l">
                        <a:buClrTx/>
                        <a:buSzTx/>
                        <a:buFontTx/>
                        <a:buNone/>
                      </a:pPr>
                      <a:r>
                        <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世界经济论坛发布新闻公报</a:t>
                      </a:r>
                      <a:endParaRPr 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tc>
                <a:tc>
                  <a:txBody>
                    <a:bodyPr/>
                    <a:lstStyle/>
                    <a:p>
                      <a:pPr algn="l">
                        <a:buClrTx/>
                        <a:buSzTx/>
                        <a:buFontTx/>
                        <a:buNone/>
                      </a:pPr>
                      <a:r>
                        <a:rPr lang="en-US" altLang="zh-CN" sz="4000">
                          <a:gradFill>
                            <a:gsLst>
                              <a:gs pos="0">
                                <a:srgbClr val="E30000"/>
                              </a:gs>
                              <a:gs pos="100000">
                                <a:srgbClr val="760303"/>
                              </a:gs>
                            </a:gsLst>
                            <a:lin scaled="0"/>
                          </a:gradFill>
                          <a:latin typeface="华文楷体" panose="02010600040101010101" charset="-122"/>
                          <a:ea typeface="华文楷体" panose="02010600040101010101" charset="-122"/>
                        </a:rPr>
                        <a:t>6.3</a:t>
                      </a:r>
                      <a:endParaRPr lang="en-US" altLang="zh-CN" sz="4000">
                        <a:gradFill>
                          <a:gsLst>
                            <a:gs pos="0">
                              <a:srgbClr val="E30000"/>
                            </a:gs>
                            <a:gs pos="100000">
                              <a:srgbClr val="760303"/>
                            </a:gs>
                          </a:gsLst>
                          <a:lin scaled="0"/>
                        </a:gradFill>
                        <a:latin typeface="华文楷体" panose="02010600040101010101" charset="-122"/>
                        <a:ea typeface="华文楷体" panose="02010600040101010101" charset="-122"/>
                      </a:endParaRPr>
                    </a:p>
                  </a:txBody>
                  <a:tcPr/>
                </a:tc>
                <a:tc>
                  <a:txBody>
                    <a:bodyPr/>
                    <a:lstStyle/>
                    <a:p>
                      <a:pPr algn="l">
                        <a:buClrTx/>
                        <a:buSzTx/>
                        <a:buFontTx/>
                        <a:buNone/>
                      </a:pPr>
                      <a:r>
                        <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rPr>
                        <a:t>172/60</a:t>
                      </a:r>
                      <a:endParaRPr lang="en-US" altLang="zh-CN" sz="4000">
                        <a:gradFill>
                          <a:gsLst>
                            <a:gs pos="0">
                              <a:srgbClr val="E30000"/>
                            </a:gs>
                            <a:gs pos="100000">
                              <a:srgbClr val="760303"/>
                            </a:gs>
                          </a:gsLst>
                          <a:lin scaled="0"/>
                        </a:gradFill>
                        <a:latin typeface="宋体" panose="02010600030101010101" pitchFamily="2" charset="-122"/>
                        <a:ea typeface="宋体" panose="02010600030101010101" pitchFamily="2" charset="-122"/>
                      </a:endParaRPr>
                    </a:p>
                  </a:txBody>
                  <a:tcPr/>
                </a:tc>
                <a:tc vMerge="1">
                  <a:tcPr/>
                </a:tc>
              </a:tr>
            </a:tbl>
          </a:graphicData>
        </a:graphic>
      </p:graphicFrame>
      <p:sp>
        <p:nvSpPr>
          <p:cNvPr id="3" name="标题 1"/>
          <p:cNvSpPr>
            <a:spLocks noGrp="1"/>
          </p:cNvSpPr>
          <p:nvPr/>
        </p:nvSpPr>
        <p:spPr>
          <a:xfrm>
            <a:off x="8776335" y="1464310"/>
            <a:ext cx="3129915" cy="4937125"/>
          </a:xfrm>
          <a:prstGeom prst="rect">
            <a:avLst/>
          </a:prstGeom>
        </p:spPr>
        <p:txBody>
          <a:bodyPr vert="horz" lIns="91440" tIns="45720" rIns="91440" bIns="45720" rtlCol="0" anchor="b">
            <a:normAutofit fontScale="25000"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新宋体" panose="02010609030101010101" pitchFamily="49" charset="-122"/>
                <a:ea typeface="新宋体" panose="02010609030101010101" pitchFamily="49" charset="-122"/>
                <a:cs typeface="+mj-cs"/>
              </a:defRPr>
            </a:lvl1pPr>
          </a:lstStyle>
          <a:p>
            <a:pPr algn="ctr"/>
            <a:r>
              <a:rPr lang="en-US" altLang="zh-CN" sz="12800" b="1" dirty="0">
                <a:solidFill>
                  <a:schemeClr val="bg1">
                    <a:lumMod val="50000"/>
                  </a:schemeClr>
                </a:solidFill>
                <a:latin typeface="黑体" panose="02010609060101010101" pitchFamily="49" charset="-122"/>
                <a:ea typeface="黑体" panose="02010609060101010101" pitchFamily="49" charset="-122"/>
                <a:sym typeface="+mn-ea"/>
              </a:rPr>
              <a:t>    </a:t>
            </a:r>
            <a:r>
              <a:rPr lang="zh-CN" sz="12800" b="1" dirty="0">
                <a:solidFill>
                  <a:srgbClr val="FF0000"/>
                </a:solidFill>
                <a:latin typeface="华文楷体" panose="02010600040101010101" charset="-122"/>
                <a:ea typeface="华文楷体" panose="02010600040101010101" charset="-122"/>
                <a:cs typeface="华文楷体" panose="02010600040101010101" charset="-122"/>
                <a:sym typeface="+mn-ea"/>
              </a:rPr>
              <a:t>内容有科技、政治、社会、经济；范围有中国和世界；时间在高考前一到两个月发生的社会热点；新闻原文段字数都不长，170到230字之间；压缩的字数占原语段的1/3左右。</a:t>
            </a:r>
            <a:r>
              <a:rPr lang="zh-CN" sz="12800" b="1" dirty="0">
                <a:solidFill>
                  <a:srgbClr val="FF0000"/>
                </a:solidFill>
                <a:latin typeface="华文楷体" panose="02010600040101010101" charset="-122"/>
                <a:ea typeface="华文楷体" panose="02010600040101010101" charset="-122"/>
                <a:cs typeface="华文楷体" panose="02010600040101010101" charset="-122"/>
              </a:rPr>
              <a:t> </a:t>
            </a:r>
            <a:endParaRPr lang="zh-CN" sz="12800" b="1" dirty="0">
              <a:solidFill>
                <a:srgbClr val="FF00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pic>
        <p:nvPicPr>
          <p:cNvPr id="2" name="图片 1" descr="A7}){BN4UKKV%MJ{}R@9GIT"/>
          <p:cNvPicPr>
            <a:picLocks noChangeAspect="1"/>
          </p:cNvPicPr>
          <p:nvPr/>
        </p:nvPicPr>
        <p:blipFill>
          <a:blip r:embed="rId1" cstate="print"/>
          <a:stretch>
            <a:fillRect/>
          </a:stretch>
        </p:blipFill>
        <p:spPr>
          <a:xfrm>
            <a:off x="993140" y="1946910"/>
            <a:ext cx="10047605" cy="4046220"/>
          </a:xfrm>
          <a:prstGeom prst="rect">
            <a:avLst/>
          </a:prstGeom>
        </p:spPr>
      </p:pic>
    </p:spTree>
  </p:cSld>
  <p:clrMapOvr>
    <a:masterClrMapping/>
  </p:clrMapOvr>
  <p:transition>
    <p:randomBa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sz="4800" b="1" dirty="0">
                <a:solidFill>
                  <a:srgbClr val="0000CC"/>
                </a:solidFill>
                <a:latin typeface="楷体" panose="02010609060101010101" pitchFamily="49" charset="-122"/>
                <a:ea typeface="楷体" panose="02010609060101010101" pitchFamily="49" charset="-122"/>
                <a:sym typeface="+mn-ea"/>
              </a:rPr>
              <a:t>新闻</a:t>
            </a:r>
            <a:r>
              <a:rPr lang="zh-CN" altLang="en-US" sz="4800" b="1" dirty="0">
                <a:solidFill>
                  <a:srgbClr val="0000CC"/>
                </a:solidFill>
                <a:latin typeface="楷体" panose="02010609060101010101" pitchFamily="49" charset="-122"/>
                <a:ea typeface="楷体" panose="02010609060101010101" pitchFamily="49" charset="-122"/>
                <a:sym typeface="+mn-ea"/>
              </a:rPr>
              <a:t>结构</a:t>
            </a:r>
            <a:endParaRPr lang="zh-CN" alt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79" y="2108201"/>
            <a:ext cx="10208029" cy="3760891"/>
          </a:xfrm>
        </p:spPr>
        <p:txBody>
          <a:bodyPr>
            <a:normAutofit fontScale="42500" lnSpcReduction="10000"/>
          </a:bodyPr>
          <a:lstStyle/>
          <a:p>
            <a:pPr fontAlgn="auto">
              <a:lnSpc>
                <a:spcPct val="100000"/>
              </a:lnSpc>
            </a:pPr>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新闻在结构上，一般包括</a:t>
            </a:r>
            <a:r>
              <a:rPr lang="en-US" sz="889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标题、导语、主体、背景和结语</a:t>
            </a: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五部分。</a:t>
            </a:r>
            <a:endPar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endPar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889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前三者是主要部分，后二者是辅助部分。</a:t>
            </a:r>
            <a:endPar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sz="4800" b="1" dirty="0">
                <a:solidFill>
                  <a:srgbClr val="0000CC"/>
                </a:solidFill>
                <a:latin typeface="楷体" panose="02010609060101010101" pitchFamily="49" charset="-122"/>
                <a:ea typeface="楷体" panose="02010609060101010101" pitchFamily="49" charset="-122"/>
                <a:sym typeface="+mn-ea"/>
              </a:rPr>
              <a:t>新闻</a:t>
            </a:r>
            <a:r>
              <a:rPr lang="zh-CN" altLang="en-US" sz="4800" b="1" dirty="0">
                <a:solidFill>
                  <a:srgbClr val="0000CC"/>
                </a:solidFill>
                <a:latin typeface="楷体" panose="02010609060101010101" pitchFamily="49" charset="-122"/>
                <a:ea typeface="楷体" panose="02010609060101010101" pitchFamily="49" charset="-122"/>
                <a:sym typeface="+mn-ea"/>
              </a:rPr>
              <a:t>结构</a:t>
            </a:r>
            <a:endParaRPr lang="zh-CN" alt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79" y="2108201"/>
            <a:ext cx="10208029" cy="3760891"/>
          </a:xfrm>
        </p:spPr>
        <p:txBody>
          <a:bodyPr>
            <a:normAutofit fontScale="25000" lnSpcReduction="20000"/>
          </a:bodyPr>
          <a:lstStyle/>
          <a:p>
            <a:pPr fontAlgn="auto">
              <a:lnSpc>
                <a:spcPct val="100000"/>
              </a:lnSpc>
            </a:pPr>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lang="en-US" sz="80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标题一般包括引标题、正标题和副标题；</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导语是新闻开头的第一段或第一句话，它扼要地揭示新闻的核心内容。</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主体是新闻的躯干，它用充足的事实来表现主题，是对导语内容的进一步扩展和阐释；</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背景指的是新闻发生的社会环境和自然环境。背景和结语有时也可以暗含在主体中。</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en-US" sz="11200" b="1"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739775" y="1910080"/>
            <a:ext cx="10774045" cy="3761105"/>
          </a:xfrm>
        </p:spPr>
        <p:txBody>
          <a:bodyPr>
            <a:normAutofit fontScale="250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sz="11200" b="1" dirty="0">
                <a:solidFill>
                  <a:schemeClr val="tx1"/>
                </a:solidFill>
                <a:latin typeface="微软雅黑" panose="020B0503020204020204" charset="-122"/>
                <a:ea typeface="微软雅黑" panose="020B0503020204020204" charset="-122"/>
                <a:cs typeface="微软雅黑" panose="020B0503020204020204" charset="-122"/>
              </a:rPr>
              <a:t>总部位于日内瓦的世界经济论坛2020年6月3日发布新闻公报宣布，第51届世界经济论坛年会将于2021年1月举行，年会主题为“世界的复兴”。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新闻公报介绍，““世界的复兴”这一目标将致力于共同迅速地建立起世界范围内经济和社会体系的基础，以塑造一个更加公平，更可持续和更具韧性的未来</a:t>
            </a:r>
            <a:r>
              <a:rPr lang="zh-CN" sz="11200" b="1" dirty="0">
                <a:solidFill>
                  <a:srgbClr val="0000CC"/>
                </a:solidFill>
                <a:latin typeface="微软雅黑" panose="020B0503020204020204" charset="-122"/>
                <a:ea typeface="微软雅黑" panose="020B0503020204020204" charset="-122"/>
                <a:cs typeface="微软雅黑" panose="020B0503020204020204" charset="-122"/>
              </a:rPr>
              <a:t>。           </a:t>
            </a:r>
            <a:r>
              <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届时，年会将以线下和线上两种方式进行，世界经济论坛将和瑞士政府一道，确保会议安全。</a:t>
            </a:r>
            <a:endParaRPr lang="zh-CN"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4" name="内容占位符 2"/>
          <p:cNvSpPr>
            <a:spLocks noGrp="1"/>
          </p:cNvSpPr>
          <p:nvPr/>
        </p:nvSpPr>
        <p:spPr>
          <a:xfrm>
            <a:off x="2254885" y="3179445"/>
            <a:ext cx="326834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7336155" y="3927475"/>
            <a:ext cx="1518920"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nvSpPr>
        <p:spPr>
          <a:xfrm>
            <a:off x="2376170" y="4943475"/>
            <a:ext cx="447484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48597"/>
                                        </p:tgtEl>
                                        <p:attrNameLst>
                                          <p:attrName>style.visibility</p:attrName>
                                        </p:attrNameLst>
                                      </p:cBhvr>
                                      <p:to>
                                        <p:strVal val="visible"/>
                                      </p:to>
                                    </p:set>
                                    <p:anim calcmode="lin" valueType="num">
                                      <p:cBhvr>
                                        <p:cTn id="7" dur="1000" fill="hold"/>
                                        <p:tgtEl>
                                          <p:spTgt spid="1048597"/>
                                        </p:tgtEl>
                                        <p:attrNameLst>
                                          <p:attrName>ppt_x</p:attrName>
                                        </p:attrNameLst>
                                      </p:cBhvr>
                                      <p:tavLst>
                                        <p:tav tm="0">
                                          <p:val>
                                            <p:strVal val="#ppt_x-.2"/>
                                          </p:val>
                                        </p:tav>
                                        <p:tav tm="100000">
                                          <p:val>
                                            <p:strVal val="#ppt_x"/>
                                          </p:val>
                                        </p:tav>
                                      </p:tavLst>
                                    </p:anim>
                                    <p:anim calcmode="lin" valueType="num">
                                      <p:cBhvr>
                                        <p:cTn id="8" dur="1000" fill="hold"/>
                                        <p:tgtEl>
                                          <p:spTgt spid="104859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4859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48598">
                                            <p:txEl>
                                              <p:pRg st="1" end="1"/>
                                            </p:txEl>
                                          </p:spTgt>
                                        </p:tgtEl>
                                        <p:attrNameLst>
                                          <p:attrName>style.visibility</p:attrName>
                                        </p:attrNameLst>
                                      </p:cBhvr>
                                      <p:to>
                                        <p:strVal val="visible"/>
                                      </p:to>
                                    </p:set>
                                    <p:anim calcmode="lin" valueType="num">
                                      <p:cBhvr>
                                        <p:cTn id="14" dur="1000" fill="hold"/>
                                        <p:tgtEl>
                                          <p:spTgt spid="1048598">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104859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4859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diamond(in)">
                                      <p:cBhvr>
                                        <p:cTn id="26" dur="2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P spid="1048597" grpId="1"/>
      <p:bldP spid="4" grpId="0"/>
      <p:bldP spid="4" grpId="1"/>
      <p:bldP spid="2" grpId="0"/>
      <p:bldP spid="2" grpId="1"/>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77078"/>
            <a:ext cx="10058400" cy="1450757"/>
          </a:xfrm>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3600" b="1" dirty="0">
                <a:sym typeface="+mn-ea"/>
              </a:rPr>
              <a:t>2020年山东省高考语文试卷</a:t>
            </a:r>
            <a:br>
              <a:rPr sz="3600" b="1" dirty="0">
                <a:sym typeface="+mn-ea"/>
              </a:rPr>
            </a:br>
            <a:r>
              <a:rPr sz="3600" b="1" dirty="0">
                <a:sym typeface="+mn-ea"/>
              </a:rPr>
              <a:t>（新高考全国Ⅰ卷)</a:t>
            </a:r>
            <a:endParaRPr lang="en-US" sz="36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583565" y="1913890"/>
            <a:ext cx="10841990" cy="2694940"/>
          </a:xfrm>
        </p:spPr>
        <p:txBody>
          <a:bodyPr>
            <a:normAutofit fontScale="250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宋体" panose="02010600030101010101" pitchFamily="2" charset="-122"/>
                <a:ea typeface="宋体" panose="02010600030101010101" pitchFamily="2" charset="-122"/>
                <a:cs typeface="宋体" panose="02010600030101010101" pitchFamily="2" charset="-122"/>
              </a:rPr>
              <a:t>【导语】</a:t>
            </a:r>
            <a:r>
              <a:rPr sz="6000" b="1" dirty="0">
                <a:latin typeface="宋体" panose="02010600030101010101" pitchFamily="2" charset="-122"/>
                <a:ea typeface="宋体" panose="02010600030101010101" pitchFamily="2" charset="-122"/>
                <a:cs typeface="宋体" panose="02010600030101010101" pitchFamily="2" charset="-122"/>
              </a:rPr>
              <a:t> </a:t>
            </a:r>
            <a:r>
              <a:rPr sz="11200" b="1" dirty="0">
                <a:solidFill>
                  <a:schemeClr val="tx1"/>
                </a:solidFill>
                <a:latin typeface="宋体" panose="02010600030101010101" pitchFamily="2" charset="-122"/>
                <a:ea typeface="宋体" panose="02010600030101010101" pitchFamily="2" charset="-122"/>
                <a:cs typeface="宋体" panose="02010600030101010101" pitchFamily="2" charset="-122"/>
              </a:rPr>
              <a:t>总部位于日内瓦的世界经济论坛2020年6月3日发布新闻公报宣布，第51届世界经济论坛年会将于2021年1月举行，年会主题为“世界的复兴”。</a:t>
            </a:r>
            <a:endParaRPr sz="11200" b="1" dirty="0">
              <a:solidFill>
                <a:schemeClr val="tx1"/>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导语是新闻开头的第一段或第一句话，它扼要地揭示新闻的核心内容。</a:t>
            </a:r>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4" name="内容占位符 2"/>
          <p:cNvSpPr>
            <a:spLocks noGrp="1"/>
          </p:cNvSpPr>
          <p:nvPr/>
        </p:nvSpPr>
        <p:spPr>
          <a:xfrm>
            <a:off x="761365" y="4413250"/>
            <a:ext cx="10793095" cy="1361440"/>
          </a:xfrm>
          <a:prstGeom prst="rect">
            <a:avLst/>
          </a:prstGeom>
        </p:spPr>
        <p:txBody>
          <a:bodyPr vert="horz" lIns="0" tIns="45720" rIns="0" bIns="45720" rtlCol="0">
            <a:normAutofit fontScale="4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fontAlgn="auto">
              <a:lnSpc>
                <a:spcPct val="150000"/>
              </a:lnSpc>
            </a:pPr>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554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554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en-US" sz="554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新闻的核心内容：</a:t>
            </a:r>
            <a:r>
              <a:rPr lang="zh-CN" altLang="en-US" sz="5540" b="1" dirty="0">
                <a:solidFill>
                  <a:srgbClr val="0000CC"/>
                </a:solidFill>
                <a:latin typeface="楷体" panose="02010609060101010101" pitchFamily="49" charset="-122"/>
                <a:ea typeface="楷体" panose="02010609060101010101" pitchFamily="49" charset="-122"/>
                <a:cs typeface="楷体" panose="02010609060101010101" pitchFamily="49" charset="-122"/>
              </a:rPr>
              <a:t> ①2020年6月3日，②世界经济论坛宣布，③第51届论坛年会将于2021年1日举行，④主题为“世界的复兴”。</a:t>
            </a:r>
            <a:r>
              <a:rPr lang="zh-CN" altLang="en-US" sz="554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altLang="en-US" sz="5540" b="1" dirty="0">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048597"/>
                                        </p:tgtEl>
                                        <p:attrNameLst>
                                          <p:attrName>style.visibility</p:attrName>
                                        </p:attrNameLst>
                                      </p:cBhvr>
                                      <p:to>
                                        <p:strVal val="visible"/>
                                      </p:to>
                                    </p:set>
                                    <p:anim calcmode="lin" valueType="num">
                                      <p:cBhvr>
                                        <p:cTn id="19" dur="1000" fill="hold"/>
                                        <p:tgtEl>
                                          <p:spTgt spid="1048597"/>
                                        </p:tgtEl>
                                        <p:attrNameLst>
                                          <p:attrName>ppt_x</p:attrName>
                                        </p:attrNameLst>
                                      </p:cBhvr>
                                      <p:tavLst>
                                        <p:tav tm="0">
                                          <p:val>
                                            <p:strVal val="#ppt_x-.2"/>
                                          </p:val>
                                        </p:tav>
                                        <p:tav tm="100000">
                                          <p:val>
                                            <p:strVal val="#ppt_x"/>
                                          </p:val>
                                        </p:tav>
                                      </p:tavLst>
                                    </p:anim>
                                    <p:anim calcmode="lin" valueType="num">
                                      <p:cBhvr>
                                        <p:cTn id="20" dur="1000" fill="hold"/>
                                        <p:tgtEl>
                                          <p:spTgt spid="104859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4859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048598">
                                            <p:txEl>
                                              <p:pRg st="0" end="0"/>
                                            </p:txEl>
                                          </p:spTgt>
                                        </p:tgtEl>
                                        <p:attrNameLst>
                                          <p:attrName>style.visibility</p:attrName>
                                        </p:attrNameLst>
                                      </p:cBhvr>
                                      <p:to>
                                        <p:strVal val="visible"/>
                                      </p:to>
                                    </p:set>
                                    <p:anim calcmode="lin" valueType="num">
                                      <p:cBhvr additive="base">
                                        <p:cTn id="26" dur="500"/>
                                        <p:tgtEl>
                                          <p:spTgt spid="1048598">
                                            <p:txEl>
                                              <p:pRg st="0" end="0"/>
                                            </p:txEl>
                                          </p:spTgt>
                                        </p:tgtEl>
                                        <p:attrNameLst>
                                          <p:attrName>ppt_y</p:attrName>
                                        </p:attrNameLst>
                                      </p:cBhvr>
                                      <p:tavLst>
                                        <p:tav tm="0">
                                          <p:val>
                                            <p:strVal val="#ppt_y+#ppt_h*1.125000"/>
                                          </p:val>
                                        </p:tav>
                                        <p:tav tm="100000">
                                          <p:val>
                                            <p:strVal val="#ppt_y"/>
                                          </p:val>
                                        </p:tav>
                                      </p:tavLst>
                                    </p:anim>
                                    <p:animEffect transition="in" filter="wipe(up)">
                                      <p:cBhvr>
                                        <p:cTn id="27" dur="500"/>
                                        <p:tgtEl>
                                          <p:spTgt spid="104859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1048598">
                                            <p:txEl>
                                              <p:pRg st="1" end="1"/>
                                            </p:txEl>
                                          </p:spTgt>
                                        </p:tgtEl>
                                        <p:attrNameLst>
                                          <p:attrName>style.visibility</p:attrName>
                                        </p:attrNameLst>
                                      </p:cBhvr>
                                      <p:to>
                                        <p:strVal val="visible"/>
                                      </p:to>
                                    </p:set>
                                    <p:anim calcmode="lin" valueType="num">
                                      <p:cBhvr>
                                        <p:cTn id="32" dur="1000" fill="hold"/>
                                        <p:tgtEl>
                                          <p:spTgt spid="1048598">
                                            <p:txEl>
                                              <p:pRg st="1" end="1"/>
                                            </p:txEl>
                                          </p:spTgt>
                                        </p:tgtEl>
                                        <p:attrNameLst>
                                          <p:attrName>ppt_x</p:attrName>
                                        </p:attrNameLst>
                                      </p:cBhvr>
                                      <p:tavLst>
                                        <p:tav tm="0">
                                          <p:val>
                                            <p:strVal val="#ppt_x-.2"/>
                                          </p:val>
                                        </p:tav>
                                        <p:tav tm="100000">
                                          <p:val>
                                            <p:strVal val="#ppt_x"/>
                                          </p:val>
                                        </p:tav>
                                      </p:tavLst>
                                    </p:anim>
                                    <p:anim calcmode="lin" valueType="num">
                                      <p:cBhvr>
                                        <p:cTn id="33" dur="1000" fill="hold"/>
                                        <p:tgtEl>
                                          <p:spTgt spid="104859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048598">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anim calcmode="lin" valueType="num">
                                      <p:cBhvr additive="base">
                                        <p:cTn id="39"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4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48597" grpId="0"/>
      <p:bldP spid="104859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800" b="1" dirty="0">
                <a:sym typeface="+mn-ea"/>
              </a:rPr>
              <a:t>2020年山东省高考语文试卷</a:t>
            </a:r>
            <a:br>
              <a:rPr sz="4800" b="1" dirty="0">
                <a:sym typeface="+mn-ea"/>
              </a:rPr>
            </a:br>
            <a:r>
              <a:rPr sz="4800" b="1" dirty="0">
                <a:sym typeface="+mn-ea"/>
              </a:rPr>
              <a:t>（新高考全国Ⅰ卷)</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939925"/>
            <a:ext cx="10457180" cy="2776855"/>
          </a:xfrm>
        </p:spPr>
        <p:txBody>
          <a:bodyPr>
            <a:normAutofit fontScale="25000" lnSpcReduction="2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sz="6000" b="1" dirty="0"/>
              <a:t> </a:t>
            </a:r>
            <a:r>
              <a:rPr sz="11200" b="1" dirty="0">
                <a:solidFill>
                  <a:srgbClr val="0000CC"/>
                </a:solidFill>
                <a:latin typeface="微软雅黑" panose="020B0503020204020204" charset="-122"/>
                <a:ea typeface="微软雅黑" panose="020B0503020204020204" charset="-122"/>
                <a:cs typeface="微软雅黑" panose="020B0503020204020204" charset="-122"/>
              </a:rPr>
              <a:t>新闻公报介绍，“世界的复兴”这一目标将致力于共同迅速地建立起世界范围内经济和社会体系的基础，以塑造一个更加公平，更可持续和更具韧性的未来</a:t>
            </a:r>
            <a:r>
              <a:rPr lang="zh-CN" sz="11200" b="1" dirty="0">
                <a:solidFill>
                  <a:srgbClr val="0000CC"/>
                </a:solidFill>
                <a:latin typeface="微软雅黑" panose="020B0503020204020204" charset="-122"/>
                <a:ea typeface="微软雅黑" panose="020B0503020204020204" charset="-122"/>
                <a:cs typeface="微软雅黑" panose="020B0503020204020204" charset="-122"/>
              </a:rPr>
              <a:t>。</a:t>
            </a:r>
            <a:endParaRPr sz="11200" b="1" dirty="0">
              <a:solidFill>
                <a:srgbClr val="0000CC"/>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主体是新闻的躯干，它用充足的事实来表现主题，是对导语内容的进一步扩展和阐释</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endParaRPr sz="11200" b="1" dirty="0">
              <a:solidFill>
                <a:schemeClr val="tx1"/>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4" name="内容占位符 2"/>
          <p:cNvSpPr>
            <a:spLocks noGrp="1"/>
          </p:cNvSpPr>
          <p:nvPr/>
        </p:nvSpPr>
        <p:spPr>
          <a:xfrm>
            <a:off x="897890" y="4919980"/>
            <a:ext cx="10457180" cy="1073785"/>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主体对导语的会议主题进一步阐释</a:t>
            </a:r>
            <a:r>
              <a:rPr lang="zh-CN" altLang="en-US" sz="36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solidFill>
                  <a:srgbClr val="0000CC"/>
                </a:solidFill>
                <a:latin typeface="楷体" panose="02010609060101010101" pitchFamily="49" charset="-122"/>
                <a:ea typeface="楷体" panose="02010609060101010101" pitchFamily="49" charset="-122"/>
                <a:cs typeface="楷体" panose="02010609060101010101" pitchFamily="49" charset="-122"/>
              </a:rPr>
              <a:t>“世界的复兴</a:t>
            </a:r>
            <a:r>
              <a:rPr lang="en-US" altLang="zh-CN" sz="3600"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dirty="0">
                <a:solidFill>
                  <a:srgbClr val="0000CC"/>
                </a:solidFill>
                <a:latin typeface="楷体" panose="02010609060101010101" pitchFamily="49" charset="-122"/>
                <a:ea typeface="楷体" panose="02010609060101010101" pitchFamily="49" charset="-122"/>
                <a:cs typeface="楷体" panose="02010609060101010101" pitchFamily="49" charset="-122"/>
              </a:rPr>
              <a:t>的目的意义 。</a:t>
            </a:r>
            <a:r>
              <a:rPr lang="zh-CN" altLang="en-US" sz="36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 </a:t>
            </a:r>
            <a:r>
              <a:rPr sz="4000" b="1" dirty="0">
                <a:solidFill>
                  <a:srgbClr val="0000CC"/>
                </a:solidFill>
                <a:sym typeface="+mn-ea"/>
              </a:rPr>
              <a:t>2020年山东省高考语文试卷</a:t>
            </a:r>
            <a:br>
              <a:rPr sz="4000" b="1" dirty="0">
                <a:solidFill>
                  <a:srgbClr val="0000CC"/>
                </a:solidFill>
                <a:sym typeface="+mn-ea"/>
              </a:rPr>
            </a:br>
            <a:r>
              <a:rPr sz="4000" b="1" dirty="0">
                <a:solidFill>
                  <a:srgbClr val="0000CC"/>
                </a:solidFill>
                <a:sym typeface="+mn-ea"/>
              </a:rPr>
              <a:t>（新高考全国Ⅰ卷)</a:t>
            </a:r>
            <a:endParaRPr lang="en-US" sz="40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939925"/>
            <a:ext cx="10457180" cy="2278380"/>
          </a:xfrm>
        </p:spPr>
        <p:txBody>
          <a:bodyPr>
            <a:normAutofit fontScale="32500" lnSpcReduction="1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sz="6000" b="1" dirty="0"/>
              <a:t> </a:t>
            </a:r>
            <a:r>
              <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届时，年会将以线下和线上两种方式进行，世界经济论坛将和瑞士政府一道，确保会议安全</a:t>
            </a:r>
            <a:r>
              <a:rPr lang="zh-CN"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endParaRPr sz="112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a:p>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背景指的是新闻发生的社会环境和自然环境。</a:t>
            </a:r>
            <a:r>
              <a:rPr sz="11200" b="1" dirty="0">
                <a:solidFill>
                  <a:schemeClr val="tx1"/>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4" name="内容占位符 2"/>
          <p:cNvSpPr>
            <a:spLocks noGrp="1"/>
          </p:cNvSpPr>
          <p:nvPr/>
        </p:nvSpPr>
        <p:spPr>
          <a:xfrm>
            <a:off x="1028065" y="4918710"/>
            <a:ext cx="10457180" cy="1073785"/>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solidFill>
                  <a:schemeClr val="tx1"/>
                </a:solidFill>
                <a:latin typeface="楷体" panose="02010609060101010101" pitchFamily="49" charset="-122"/>
                <a:ea typeface="楷体" panose="02010609060101010101" pitchFamily="49" charset="-122"/>
                <a:cs typeface="楷体" panose="02010609060101010101" pitchFamily="49" charset="-122"/>
              </a:rPr>
              <a:t>背景对会议的进行的方式、会议的组织方和会议安全进行交待。</a:t>
            </a:r>
            <a:r>
              <a:rPr lang="zh-CN" altLang="en-US" sz="36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sz="4400" dirty="0">
                <a:solidFill>
                  <a:srgbClr val="FF0000"/>
                </a:solidFill>
                <a:latin typeface="黑体" panose="02010609060101010101" pitchFamily="49" charset="-122"/>
                <a:ea typeface="黑体" panose="02010609060101010101" pitchFamily="49" charset="-122"/>
              </a:rPr>
              <a:t>新闻类压缩</a:t>
            </a:r>
            <a:r>
              <a:rPr lang="en-US" sz="4400" dirty="0">
                <a:solidFill>
                  <a:srgbClr val="FF0000"/>
                </a:solidFill>
                <a:latin typeface="黑体" panose="02010609060101010101" pitchFamily="49" charset="-122"/>
                <a:ea typeface="黑体" panose="02010609060101010101" pitchFamily="49" charset="-122"/>
              </a:rPr>
              <a:t>——</a:t>
            </a:r>
            <a:r>
              <a:rPr lang="zh-CN" altLang="en-US" sz="4400" dirty="0">
                <a:solidFill>
                  <a:srgbClr val="0000CC"/>
                </a:solidFill>
                <a:latin typeface="黑体" panose="02010609060101010101" pitchFamily="49" charset="-122"/>
                <a:ea typeface="黑体" panose="02010609060101010101" pitchFamily="49" charset="-122"/>
              </a:rPr>
              <a:t>不同题型</a:t>
            </a:r>
            <a:r>
              <a:rPr lang="zh-CN" altLang="en-US" sz="4400" dirty="0">
                <a:solidFill>
                  <a:srgbClr val="FF0000"/>
                </a:solidFill>
                <a:latin typeface="黑体" panose="02010609060101010101" pitchFamily="49" charset="-122"/>
                <a:ea typeface="黑体" panose="02010609060101010101" pitchFamily="49" charset="-122"/>
              </a:rPr>
              <a:t> </a:t>
            </a:r>
            <a:endParaRPr lang="zh-CN" altLang="en-US" sz="4400" dirty="0">
              <a:solidFill>
                <a:srgbClr val="FF0000"/>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019301"/>
            <a:ext cx="10208029" cy="3760891"/>
          </a:xfrm>
        </p:spPr>
        <p:txBody>
          <a:bodyPr>
            <a:normAutofit fontScale="90000"/>
          </a:bodyPr>
          <a:lstStyle/>
          <a:p>
            <a:pPr marL="0" indent="0" algn="l">
              <a:buNone/>
            </a:pPr>
            <a:r>
              <a:rPr lang="en-US" altLang="zh-CN"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拟写标题</a:t>
            </a:r>
            <a:endPar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一句话新闻</a:t>
            </a:r>
            <a:endPar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提炼关键词</a:t>
            </a:r>
            <a:endPar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altLang="en-US" sz="4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cs typeface="微软雅黑" panose="020B0503020204020204" charset="-122"/>
              </a:rPr>
              <a:t>提炼关键信息 </a:t>
            </a:r>
            <a:endParaRPr lang="zh-CN" altLang="en-US" sz="4000" b="1" dirty="0">
              <a:solidFill>
                <a:srgbClr val="0000CC"/>
              </a:solidFill>
              <a:latin typeface="微软雅黑" panose="020B0503020204020204" charset="-122"/>
              <a:ea typeface="微软雅黑" panose="020B0503020204020204" charset="-122"/>
              <a:cs typeface="微软雅黑" panose="020B0503020204020204" charset="-122"/>
            </a:endParaRPr>
          </a:p>
          <a:p>
            <a:pPr algn="l"/>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倒金字塔结构</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新闻的结构为“</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倒金字塔结构</a:t>
            </a:r>
            <a:r>
              <a:rPr lang="en-US" sz="3600" b="1" dirty="0">
                <a:solidFill>
                  <a:schemeClr val="tx1">
                    <a:lumMod val="95000"/>
                    <a:lumOff val="5000"/>
                  </a:schemeClr>
                </a:solidFill>
                <a:latin typeface="+mn-ea"/>
                <a:ea typeface="+mn-ea"/>
              </a:rPr>
              <a:t>”，也就是倒三角结构，上面大，下面小；上面重，下面轻；上面重要，下面次要。</a:t>
            </a:r>
            <a:r>
              <a:rPr lang="zh-CN" altLang="en-US" sz="3600" b="1" dirty="0">
                <a:solidFill>
                  <a:schemeClr val="tx1">
                    <a:lumMod val="95000"/>
                    <a:lumOff val="5000"/>
                  </a:schemeClr>
                </a:solidFill>
                <a:latin typeface="+mn-ea"/>
                <a:ea typeface="+mn-ea"/>
              </a:rPr>
              <a:t>导语在前面，最重要。新闻背景在后面，相对导语，是次要内容。</a:t>
            </a:r>
            <a:endParaRPr lang="en-US" altLang="zh-CN" sz="3600" b="1" dirty="0">
              <a:solidFill>
                <a:schemeClr val="tx1">
                  <a:lumMod val="95000"/>
                  <a:lumOff val="5000"/>
                </a:schemeClr>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3200" b="1" dirty="0">
                <a:solidFill>
                  <a:schemeClr val="tx1"/>
                </a:solidFill>
                <a:latin typeface="楷体" panose="02010609060101010101" pitchFamily="49" charset="-122"/>
                <a:ea typeface="楷体" panose="02010609060101010101" pitchFamily="49" charset="-122"/>
                <a:sym typeface="+mn-ea"/>
              </a:rPr>
              <a:t>2020</a:t>
            </a:r>
            <a:r>
              <a:rPr lang="zh-CN" sz="3200" b="1" dirty="0">
                <a:solidFill>
                  <a:schemeClr val="tx1"/>
                </a:solidFill>
                <a:latin typeface="楷体" panose="02010609060101010101" pitchFamily="49" charset="-122"/>
                <a:ea typeface="楷体" panose="02010609060101010101" pitchFamily="49" charset="-122"/>
                <a:sym typeface="+mn-ea"/>
              </a:rPr>
              <a:t>高考</a:t>
            </a:r>
            <a:r>
              <a:rPr sz="3200" b="1" dirty="0">
                <a:solidFill>
                  <a:schemeClr val="tx1"/>
                </a:solidFill>
                <a:latin typeface="楷体" panose="02010609060101010101" pitchFamily="49" charset="-122"/>
                <a:ea typeface="楷体" panose="02010609060101010101" pitchFamily="49" charset="-122"/>
                <a:sym typeface="+mn-ea"/>
              </a:rPr>
              <a:t>全国Ⅱ卷</a:t>
            </a:r>
            <a:r>
              <a:rPr lang="zh-CN" sz="3600" b="1" dirty="0">
                <a:solidFill>
                  <a:schemeClr val="tx1"/>
                </a:solidFill>
                <a:latin typeface="楷体" panose="02010609060101010101" pitchFamily="49" charset="-122"/>
                <a:ea typeface="楷体" panose="02010609060101010101" pitchFamily="49" charset="-122"/>
                <a:sym typeface="+mn-ea"/>
              </a:rPr>
              <a:t>（找出</a:t>
            </a:r>
            <a:r>
              <a:rPr lang="zh-CN" sz="3600" b="1" dirty="0">
                <a:solidFill>
                  <a:srgbClr val="0000CC"/>
                </a:solidFill>
                <a:latin typeface="黑体" panose="02010609060101010101" pitchFamily="49" charset="-122"/>
                <a:ea typeface="黑体" panose="02010609060101010101" pitchFamily="49" charset="-122"/>
                <a:sym typeface="+mn-ea"/>
              </a:rPr>
              <a:t>导语、主体和背景</a:t>
            </a:r>
            <a:r>
              <a:rPr lang="zh-CN" sz="3600" b="1" dirty="0">
                <a:solidFill>
                  <a:schemeClr val="tx1"/>
                </a:solidFill>
                <a:latin typeface="楷体" panose="02010609060101010101" pitchFamily="49" charset="-122"/>
                <a:ea typeface="楷体" panose="02010609060101010101" pitchFamily="49" charset="-122"/>
                <a:sym typeface="+mn-ea"/>
              </a:rPr>
              <a:t>）</a:t>
            </a:r>
            <a:endParaRPr lang="zh-CN" sz="3600" b="1" dirty="0">
              <a:solidFill>
                <a:schemeClr val="tx1"/>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1849755"/>
            <a:ext cx="10208260" cy="4485005"/>
          </a:xfrm>
        </p:spPr>
        <p:txBody>
          <a:bodyPr>
            <a:normAutofit fontScale="25000" lnSpcReduction="10000"/>
          </a:bodyPr>
          <a:lstStyle/>
          <a:p>
            <a:r>
              <a:rPr lang="en-US" sz="6000" b="1" dirty="0">
                <a:solidFill>
                  <a:schemeClr val="tx1"/>
                </a:solidFill>
                <a:latin typeface="+mj-ea"/>
                <a:ea typeface="+mj-ea"/>
                <a:cs typeface="+mj-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sz="12800" dirty="0">
                <a:latin typeface="微软雅黑" panose="020B0503020204020204" charset="-122"/>
                <a:ea typeface="微软雅黑" panose="020B0503020204020204" charset="-122"/>
                <a:cs typeface="微软雅黑" panose="020B0503020204020204" charset="-122"/>
              </a:rPr>
              <a:t>2020年“中国航天日”启动仪式于4月24日在国家航天局网站举行。备受关注的中国首次火星探测任务名称、任务标识在启动仪式上公布。中国行星探测任务被命名为“天问系列”，首次火星探测任务被命名为“天问一号”，后续行星任务将依次编号。据介绍，该名称源于屈原长诗《天问》，体现了探索自然和宇宙空间的文化传承，寓意追求科技创新永无止境。而象征“揽星九天”的任务标识，展现出中国航天开放合作的理念与态度。</a:t>
            </a:r>
            <a:r>
              <a:rPr sz="12800"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endPar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4400" b="1" dirty="0">
                <a:solidFill>
                  <a:srgbClr val="0000CC"/>
                </a:solidFill>
                <a:latin typeface="楷体" panose="02010609060101010101" pitchFamily="49" charset="-122"/>
                <a:ea typeface="楷体" panose="02010609060101010101" pitchFamily="49" charset="-122"/>
                <a:sym typeface="+mn-ea"/>
              </a:rPr>
              <a:t>2020</a:t>
            </a:r>
            <a:r>
              <a:rPr lang="zh-CN" sz="4400" b="1" dirty="0">
                <a:solidFill>
                  <a:srgbClr val="0000CC"/>
                </a:solidFill>
                <a:latin typeface="楷体" panose="02010609060101010101" pitchFamily="49" charset="-122"/>
                <a:ea typeface="楷体" panose="02010609060101010101" pitchFamily="49" charset="-122"/>
                <a:sym typeface="+mn-ea"/>
              </a:rPr>
              <a:t>高考</a:t>
            </a:r>
            <a:r>
              <a:rPr sz="4400" b="1" dirty="0">
                <a:solidFill>
                  <a:srgbClr val="0000CC"/>
                </a:solidFill>
                <a:latin typeface="楷体" panose="02010609060101010101" pitchFamily="49" charset="-122"/>
                <a:ea typeface="楷体" panose="02010609060101010101" pitchFamily="49" charset="-122"/>
                <a:sym typeface="+mn-ea"/>
              </a:rPr>
              <a:t>全国Ⅱ卷</a:t>
            </a:r>
            <a:endParaRPr sz="44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28065" y="1737360"/>
            <a:ext cx="10712450" cy="4237355"/>
          </a:xfrm>
        </p:spPr>
        <p:txBody>
          <a:bodyPr>
            <a:normAutofit fontScale="25000" lnSpcReduction="10000"/>
          </a:bodyPr>
          <a:lstStyle/>
          <a:p>
            <a:r>
              <a:rPr lang="en-US" sz="6000" b="1" dirty="0">
                <a:solidFill>
                  <a:schemeClr val="tx1"/>
                </a:solidFill>
                <a:latin typeface="+mj-ea"/>
                <a:ea typeface="+mj-ea"/>
                <a:cs typeface="+mj-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sz="11200" dirty="0">
                <a:latin typeface="微软雅黑" panose="020B0503020204020204" charset="-122"/>
                <a:ea typeface="微软雅黑" panose="020B0503020204020204" charset="-122"/>
                <a:cs typeface="微软雅黑" panose="020B0503020204020204" charset="-122"/>
              </a:rPr>
              <a:t>2020年“中国航天日”启动仪式于4月24日在国家航天局网站举行。    </a:t>
            </a:r>
            <a:r>
              <a:rPr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r>
              <a:rPr sz="11200" dirty="0">
                <a:latin typeface="微软雅黑" panose="020B0503020204020204" charset="-122"/>
                <a:ea typeface="微软雅黑" panose="020B0503020204020204" charset="-122"/>
                <a:cs typeface="微软雅黑" panose="020B0503020204020204" charset="-122"/>
              </a:rPr>
              <a:t>备受关注的中国首次火星探测任务名称、任务标识在启动仪式上公布。中国行星探测任务被命名为“天问系列”，首次火星探测任务被命名为“天问一号”，后续行星任务将依次编号。      </a:t>
            </a:r>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lang="zh-CN" alt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dirty="0">
                <a:latin typeface="微软雅黑" panose="020B0503020204020204" charset="-122"/>
                <a:ea typeface="微软雅黑" panose="020B0503020204020204" charset="-122"/>
                <a:cs typeface="微软雅黑" panose="020B0503020204020204" charset="-122"/>
              </a:rPr>
              <a:t>据介绍，该名称源于屈原长诗《天问》，体现了探索自然和宇宙空间的文化传承，寓意追求科技创新永无止境。而象征“揽星九天”的任务标识，展现出中国航天开放合作的理念与态度。</a:t>
            </a: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3" name="内容占位符 2"/>
          <p:cNvSpPr>
            <a:spLocks noGrp="1"/>
          </p:cNvSpPr>
          <p:nvPr/>
        </p:nvSpPr>
        <p:spPr>
          <a:xfrm>
            <a:off x="2372995" y="2116455"/>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2070100" y="2138680"/>
            <a:ext cx="63881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内容占位符 2"/>
          <p:cNvSpPr>
            <a:spLocks noGrp="1"/>
          </p:cNvSpPr>
          <p:nvPr/>
        </p:nvSpPr>
        <p:spPr>
          <a:xfrm flipV="1">
            <a:off x="1050290" y="3508375"/>
            <a:ext cx="512445" cy="628015"/>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内容占位符 2"/>
          <p:cNvSpPr>
            <a:spLocks noGrp="1"/>
          </p:cNvSpPr>
          <p:nvPr/>
        </p:nvSpPr>
        <p:spPr>
          <a:xfrm flipV="1">
            <a:off x="1240790" y="5108575"/>
            <a:ext cx="512445" cy="628015"/>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6" name="内容占位符 2"/>
          <p:cNvSpPr>
            <a:spLocks noGrp="1"/>
          </p:cNvSpPr>
          <p:nvPr/>
        </p:nvSpPr>
        <p:spPr>
          <a:xfrm>
            <a:off x="1419860" y="3508375"/>
            <a:ext cx="141033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内容占位符 2"/>
          <p:cNvSpPr>
            <a:spLocks noGrp="1"/>
          </p:cNvSpPr>
          <p:nvPr/>
        </p:nvSpPr>
        <p:spPr>
          <a:xfrm>
            <a:off x="2242820" y="5099050"/>
            <a:ext cx="1449070"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48597"/>
                                        </p:tgtEl>
                                        <p:attrNameLst>
                                          <p:attrName>style.visibility</p:attrName>
                                        </p:attrNameLst>
                                      </p:cBhvr>
                                      <p:to>
                                        <p:strVal val="visible"/>
                                      </p:to>
                                    </p:set>
                                    <p:anim calcmode="lin" valueType="num">
                                      <p:cBhvr additive="base">
                                        <p:cTn id="13" dur="500"/>
                                        <p:tgtEl>
                                          <p:spTgt spid="1048597"/>
                                        </p:tgtEl>
                                        <p:attrNameLst>
                                          <p:attrName>ppt_y</p:attrName>
                                        </p:attrNameLst>
                                      </p:cBhvr>
                                      <p:tavLst>
                                        <p:tav tm="0">
                                          <p:val>
                                            <p:strVal val="#ppt_y+#ppt_h*1.125000"/>
                                          </p:val>
                                        </p:tav>
                                        <p:tav tm="100000">
                                          <p:val>
                                            <p:strVal val="#ppt_y"/>
                                          </p:val>
                                        </p:tav>
                                      </p:tavLst>
                                    </p:anim>
                                    <p:animEffect transition="in" filter="wipe(up)">
                                      <p:cBhvr>
                                        <p:cTn id="14" dur="500"/>
                                        <p:tgtEl>
                                          <p:spTgt spid="1048597"/>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048598">
                                            <p:txEl>
                                              <p:pRg st="0" end="0"/>
                                            </p:txEl>
                                          </p:spTgt>
                                        </p:tgtEl>
                                        <p:attrNameLst>
                                          <p:attrName>style.visibility</p:attrName>
                                        </p:attrNameLst>
                                      </p:cBhvr>
                                      <p:to>
                                        <p:strVal val="visible"/>
                                      </p:to>
                                    </p:set>
                                    <p:anim calcmode="lin" valueType="num">
                                      <p:cBhvr>
                                        <p:cTn id="19" dur="1000" fill="hold"/>
                                        <p:tgtEl>
                                          <p:spTgt spid="1048598">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104859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48598">
                                            <p:txEl>
                                              <p:pRg st="0" end="0"/>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1048598">
                                            <p:txEl>
                                              <p:pRg st="1" end="1"/>
                                            </p:txEl>
                                          </p:spTgt>
                                        </p:tgtEl>
                                        <p:attrNameLst>
                                          <p:attrName>style.visibility</p:attrName>
                                        </p:attrNameLst>
                                      </p:cBhvr>
                                      <p:to>
                                        <p:strVal val="visible"/>
                                      </p:to>
                                    </p:set>
                                    <p:anim calcmode="lin" valueType="num">
                                      <p:cBhvr>
                                        <p:cTn id="24" dur="1000" fill="hold"/>
                                        <p:tgtEl>
                                          <p:spTgt spid="1048598">
                                            <p:txEl>
                                              <p:pRg st="1" end="1"/>
                                            </p:txEl>
                                          </p:spTgt>
                                        </p:tgtEl>
                                        <p:attrNameLst>
                                          <p:attrName>ppt_x</p:attrName>
                                        </p:attrNameLst>
                                      </p:cBhvr>
                                      <p:tavLst>
                                        <p:tav tm="0">
                                          <p:val>
                                            <p:strVal val="#ppt_x-.2"/>
                                          </p:val>
                                        </p:tav>
                                        <p:tav tm="100000">
                                          <p:val>
                                            <p:strVal val="#ppt_x"/>
                                          </p:val>
                                        </p:tav>
                                      </p:tavLst>
                                    </p:anim>
                                    <p:anim calcmode="lin" valueType="num">
                                      <p:cBhvr>
                                        <p:cTn id="25" dur="1000" fill="hold"/>
                                        <p:tgtEl>
                                          <p:spTgt spid="104859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048598">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Left)">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ox(in)">
                                      <p:cBhvr>
                                        <p:cTn id="40" dur="2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strips(downLeft)">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heel(1)">
                                      <p:cBhvr>
                                        <p:cTn id="50" dur="20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nodeType="clickEffect">
                                  <p:stCondLst>
                                    <p:cond delay="0"/>
                                  </p:stCondLst>
                                  <p:childTnLst>
                                    <p:set>
                                      <p:cBhvr>
                                        <p:cTn id="54" dur="1" fill="hold">
                                          <p:stCondLst>
                                            <p:cond delay="0"/>
                                          </p:stCondLst>
                                        </p:cTn>
                                        <p:tgtEl>
                                          <p:spTgt spid="7">
                                            <p:txEl>
                                              <p:pRg st="0" end="0"/>
                                            </p:txEl>
                                          </p:spTgt>
                                        </p:tgtEl>
                                        <p:attrNameLst>
                                          <p:attrName>style.visibility</p:attrName>
                                        </p:attrNameLst>
                                      </p:cBhvr>
                                      <p:to>
                                        <p:strVal val="visible"/>
                                      </p:to>
                                    </p:set>
                                    <p:anim calcmode="lin" valueType="num">
                                      <p:cBhvr>
                                        <p:cTn id="55"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56"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48597" grpId="0"/>
      <p:bldP spid="1048597" grpId="1"/>
      <p:bldP spid="2" grpId="0"/>
      <p:bldP spid="2" grpId="1"/>
      <p:bldP spid="4" grpId="0"/>
      <p:bldP spid="4" grpId="1"/>
      <p:bldP spid="5" grpId="0"/>
      <p:bldP spid="5" grpId="1"/>
      <p:bldP spid="3" grpId="0"/>
      <p:bldP spid="3" grpId="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02 </a:t>
            </a:r>
            <a:r>
              <a:rPr lang="en-US" sz="4800" b="1" dirty="0">
                <a:solidFill>
                  <a:srgbClr val="0000CC"/>
                </a:solidFill>
                <a:latin typeface="楷体" panose="02010609060101010101" pitchFamily="49" charset="-122"/>
                <a:ea typeface="楷体" panose="02010609060101010101" pitchFamily="49" charset="-122"/>
                <a:sym typeface="+mn-ea"/>
              </a:rPr>
              <a:t>认识新闻，</a:t>
            </a:r>
            <a:r>
              <a:rPr lang="zh-CN" altLang="en-US" sz="4800" b="1" dirty="0">
                <a:solidFill>
                  <a:srgbClr val="0000CC"/>
                </a:solidFill>
                <a:latin typeface="楷体" panose="02010609060101010101" pitchFamily="49" charset="-122"/>
                <a:ea typeface="楷体" panose="02010609060101010101" pitchFamily="49" charset="-122"/>
                <a:sym typeface="+mn-ea"/>
              </a:rPr>
              <a:t>弄清</a:t>
            </a:r>
            <a:r>
              <a:rPr lang="en-US" sz="4800" b="1" dirty="0">
                <a:solidFill>
                  <a:srgbClr val="0000CC"/>
                </a:solidFill>
                <a:latin typeface="楷体" panose="02010609060101010101" pitchFamily="49" charset="-122"/>
                <a:ea typeface="楷体" panose="02010609060101010101" pitchFamily="49" charset="-122"/>
                <a:sym typeface="+mn-ea"/>
              </a:rPr>
              <a:t>新闻结构</a:t>
            </a:r>
            <a:endParaRPr lang="zh-CN" altLang="en-US" sz="4400" dirty="0">
              <a:solidFill>
                <a:schemeClr val="tx1"/>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3600" b="1" dirty="0">
              <a:solidFill>
                <a:schemeClr val="tx1">
                  <a:lumMod val="95000"/>
                  <a:lumOff val="5000"/>
                </a:schemeClr>
              </a:solidFill>
              <a:latin typeface="+mn-ea"/>
              <a:ea typeface="+mn-ea"/>
            </a:endParaRPr>
          </a:p>
        </p:txBody>
      </p:sp>
      <p:pic>
        <p:nvPicPr>
          <p:cNvPr id="2" name="图片 1" descr="QQ图片20200902121244"/>
          <p:cNvPicPr>
            <a:picLocks noChangeAspect="1"/>
          </p:cNvPicPr>
          <p:nvPr>
            <p:custDataLst>
              <p:tags r:id="rId1"/>
            </p:custDataLst>
          </p:nvPr>
        </p:nvPicPr>
        <p:blipFill>
          <a:blip r:embed="rId2" cstate="print"/>
          <a:stretch>
            <a:fillRect/>
          </a:stretch>
        </p:blipFill>
        <p:spPr>
          <a:xfrm>
            <a:off x="1965960" y="2048510"/>
            <a:ext cx="2538730" cy="3248660"/>
          </a:xfrm>
          <a:prstGeom prst="rect">
            <a:avLst/>
          </a:prstGeom>
        </p:spPr>
      </p:pic>
      <p:sp>
        <p:nvSpPr>
          <p:cNvPr id="100" name="文本框 99"/>
          <p:cNvSpPr txBox="1"/>
          <p:nvPr/>
        </p:nvSpPr>
        <p:spPr>
          <a:xfrm>
            <a:off x="6769735" y="4547235"/>
            <a:ext cx="3005455" cy="1322070"/>
          </a:xfrm>
          <a:prstGeom prst="rect">
            <a:avLst/>
          </a:prstGeom>
          <a:noFill/>
          <a:ln w="9525">
            <a:noFill/>
          </a:ln>
        </p:spPr>
        <p:txBody>
          <a:bodyPr wrap="square">
            <a:spAutoFit/>
          </a:bodyPr>
          <a:lstStyle/>
          <a:p>
            <a:pPr indent="266700" fontAlgn="auto"/>
            <a:r>
              <a:rPr lang="en-US" altLang="zh-CN" sz="2000" b="1" dirty="0">
                <a:solidFill>
                  <a:srgbClr val="0000CC"/>
                </a:solidFill>
                <a:latin typeface="+mn-ea"/>
              </a:rPr>
              <a:t>↓↓↓</a:t>
            </a:r>
            <a:r>
              <a:rPr lang="zh-CN" altLang="en-US" sz="2000" b="1" dirty="0">
                <a:solidFill>
                  <a:srgbClr val="0000CC"/>
                </a:solidFill>
                <a:latin typeface="+mn-ea"/>
              </a:rPr>
              <a:t>【背景</a:t>
            </a:r>
            <a:r>
              <a:rPr lang="en-US" altLang="zh-CN" sz="2000" b="1" dirty="0">
                <a:solidFill>
                  <a:srgbClr val="0000CC"/>
                </a:solidFill>
                <a:latin typeface="+mn-ea"/>
              </a:rPr>
              <a:t>·</a:t>
            </a:r>
            <a:r>
              <a:rPr lang="zh-CN" altLang="en-US" sz="2000" b="1" dirty="0">
                <a:solidFill>
                  <a:srgbClr val="0000CC"/>
                </a:solidFill>
                <a:latin typeface="+mn-ea"/>
              </a:rPr>
              <a:t>次次要】</a:t>
            </a:r>
            <a:r>
              <a:rPr lang="en-US" sz="2000" b="1" dirty="0">
                <a:solidFill>
                  <a:schemeClr val="tx1">
                    <a:lumMod val="95000"/>
                    <a:lumOff val="5000"/>
                  </a:schemeClr>
                </a:solidFill>
                <a:latin typeface="+mn-ea"/>
              </a:rPr>
              <a:t> “天问一号”的名称来源、寓意，“揽星九天”的象征意义。</a:t>
            </a:r>
            <a:endParaRPr lang="en-US" sz="2000" b="1" dirty="0">
              <a:solidFill>
                <a:schemeClr val="tx1">
                  <a:lumMod val="95000"/>
                  <a:lumOff val="5000"/>
                </a:schemeClr>
              </a:solidFill>
              <a:latin typeface="+mn-ea"/>
            </a:endParaRPr>
          </a:p>
        </p:txBody>
      </p:sp>
      <p:sp>
        <p:nvSpPr>
          <p:cNvPr id="5" name="文本框 0"/>
          <p:cNvSpPr txBox="1"/>
          <p:nvPr/>
        </p:nvSpPr>
        <p:spPr>
          <a:xfrm>
            <a:off x="6617335" y="3107690"/>
            <a:ext cx="3005455" cy="1322070"/>
          </a:xfrm>
          <a:prstGeom prst="rect">
            <a:avLst/>
          </a:prstGeom>
          <a:noFill/>
          <a:ln w="9525">
            <a:noFill/>
          </a:ln>
        </p:spPr>
        <p:txBody>
          <a:bodyPr wrap="square">
            <a:spAutoFit/>
          </a:bodyPr>
          <a:lstStyle/>
          <a:p>
            <a:pPr indent="266700" fontAlgn="auto"/>
            <a:r>
              <a:rPr lang="en-US" sz="2000" b="1" dirty="0">
                <a:solidFill>
                  <a:srgbClr val="0000CC"/>
                </a:solidFill>
                <a:latin typeface="+mn-ea"/>
              </a:rPr>
              <a:t> </a:t>
            </a:r>
            <a:r>
              <a:rPr lang="en-US" altLang="zh-CN" sz="2000" b="1" dirty="0">
                <a:solidFill>
                  <a:srgbClr val="0000CC"/>
                </a:solidFill>
                <a:latin typeface="+mn-ea"/>
              </a:rPr>
              <a:t>↓↓</a:t>
            </a:r>
            <a:r>
              <a:rPr lang="zh-CN" altLang="en-US" sz="2000" b="1" dirty="0">
                <a:solidFill>
                  <a:srgbClr val="0000CC"/>
                </a:solidFill>
                <a:latin typeface="+mn-ea"/>
              </a:rPr>
              <a:t>【主体</a:t>
            </a:r>
            <a:r>
              <a:rPr lang="en-US" altLang="zh-CN" sz="2000" b="1" dirty="0">
                <a:solidFill>
                  <a:srgbClr val="0000CC"/>
                </a:solidFill>
                <a:latin typeface="+mn-ea"/>
              </a:rPr>
              <a:t>·</a:t>
            </a:r>
            <a:r>
              <a:rPr lang="zh-CN" altLang="en-US" sz="2000" b="1" dirty="0">
                <a:solidFill>
                  <a:srgbClr val="0000CC"/>
                </a:solidFill>
                <a:latin typeface="+mn-ea"/>
              </a:rPr>
              <a:t>次要】</a:t>
            </a:r>
            <a:r>
              <a:rPr lang="en-US" sz="2000" b="1" dirty="0">
                <a:solidFill>
                  <a:schemeClr val="tx1">
                    <a:lumMod val="95000"/>
                    <a:lumOff val="5000"/>
                  </a:schemeClr>
                </a:solidFill>
                <a:latin typeface="+mn-ea"/>
              </a:rPr>
              <a:t>中国首次火星探测任务名称</a:t>
            </a:r>
            <a:r>
              <a:rPr lang="en-US" sz="2000" b="1" dirty="0">
                <a:solidFill>
                  <a:schemeClr val="tx1">
                    <a:lumMod val="95000"/>
                    <a:lumOff val="5000"/>
                  </a:schemeClr>
                </a:solidFill>
                <a:latin typeface="+mn-ea"/>
                <a:sym typeface="+mn-ea"/>
              </a:rPr>
              <a:t>“天问一号”</a:t>
            </a:r>
            <a:r>
              <a:rPr lang="en-US" sz="2000" b="1" dirty="0">
                <a:solidFill>
                  <a:schemeClr val="tx1">
                    <a:lumMod val="95000"/>
                    <a:lumOff val="5000"/>
                  </a:schemeClr>
                </a:solidFill>
                <a:latin typeface="+mn-ea"/>
              </a:rPr>
              <a:t>、任务标识</a:t>
            </a:r>
            <a:r>
              <a:rPr lang="en-US" sz="2000" b="1" dirty="0">
                <a:solidFill>
                  <a:schemeClr val="tx1">
                    <a:lumMod val="95000"/>
                    <a:lumOff val="5000"/>
                  </a:schemeClr>
                </a:solidFill>
                <a:latin typeface="+mn-ea"/>
                <a:sym typeface="+mn-ea"/>
              </a:rPr>
              <a:t>“揽星九天”</a:t>
            </a:r>
            <a:r>
              <a:rPr lang="en-US" sz="2000" b="1" dirty="0">
                <a:solidFill>
                  <a:schemeClr val="tx1">
                    <a:lumMod val="95000"/>
                    <a:lumOff val="5000"/>
                  </a:schemeClr>
                </a:solidFill>
                <a:latin typeface="+mn-ea"/>
              </a:rPr>
              <a:t>。     </a:t>
            </a:r>
            <a:endParaRPr lang="en-US" sz="2000" b="1" dirty="0">
              <a:solidFill>
                <a:schemeClr val="tx1">
                  <a:lumMod val="95000"/>
                  <a:lumOff val="5000"/>
                </a:schemeClr>
              </a:solidFill>
              <a:latin typeface="+mn-ea"/>
            </a:endParaRPr>
          </a:p>
        </p:txBody>
      </p:sp>
      <p:sp>
        <p:nvSpPr>
          <p:cNvPr id="4" name="文本框 3"/>
          <p:cNvSpPr txBox="1"/>
          <p:nvPr/>
        </p:nvSpPr>
        <p:spPr>
          <a:xfrm>
            <a:off x="6492875" y="2048510"/>
            <a:ext cx="3005455" cy="1014730"/>
          </a:xfrm>
          <a:prstGeom prst="rect">
            <a:avLst/>
          </a:prstGeom>
          <a:noFill/>
          <a:ln w="9525">
            <a:noFill/>
          </a:ln>
        </p:spPr>
        <p:txBody>
          <a:bodyPr wrap="square">
            <a:spAutoFit/>
          </a:bodyPr>
          <a:lstStyle/>
          <a:p>
            <a:pPr indent="266700" algn="l" fontAlgn="auto"/>
            <a:r>
              <a:rPr lang="en-US" altLang="zh-CN" sz="2000" b="1" dirty="0">
                <a:solidFill>
                  <a:srgbClr val="0000CC"/>
                </a:solidFill>
                <a:latin typeface="+mn-ea"/>
              </a:rPr>
              <a:t>↓</a:t>
            </a:r>
            <a:r>
              <a:rPr lang="zh-CN" altLang="en-US" sz="2000" b="1" dirty="0">
                <a:solidFill>
                  <a:srgbClr val="0000CC"/>
                </a:solidFill>
                <a:latin typeface="+mn-ea"/>
              </a:rPr>
              <a:t>【导语</a:t>
            </a:r>
            <a:r>
              <a:rPr lang="en-US" altLang="zh-CN" sz="2000" b="1" dirty="0">
                <a:solidFill>
                  <a:srgbClr val="0000CC"/>
                </a:solidFill>
                <a:latin typeface="+mn-ea"/>
              </a:rPr>
              <a:t>·</a:t>
            </a:r>
            <a:r>
              <a:rPr lang="zh-CN" altLang="en-US" sz="2000" b="1" dirty="0">
                <a:solidFill>
                  <a:srgbClr val="0000CC"/>
                </a:solidFill>
                <a:latin typeface="+mn-ea"/>
              </a:rPr>
              <a:t>主要】</a:t>
            </a:r>
            <a:r>
              <a:rPr lang="en-US" sz="2000" b="1" dirty="0">
                <a:solidFill>
                  <a:schemeClr val="tx1">
                    <a:lumMod val="95000"/>
                    <a:lumOff val="5000"/>
                  </a:schemeClr>
                </a:solidFill>
                <a:latin typeface="+mn-ea"/>
              </a:rPr>
              <a:t> </a:t>
            </a:r>
            <a:r>
              <a:rPr lang="zh-CN" altLang="en-US" sz="2000" b="1" dirty="0">
                <a:solidFill>
                  <a:schemeClr val="tx1">
                    <a:lumMod val="95000"/>
                    <a:lumOff val="5000"/>
                  </a:schemeClr>
                </a:solidFill>
                <a:latin typeface="+mn-ea"/>
              </a:rPr>
              <a:t>举行</a:t>
            </a:r>
            <a:r>
              <a:rPr lang="en-US" sz="2000" b="1" dirty="0">
                <a:solidFill>
                  <a:schemeClr val="tx1">
                    <a:lumMod val="95000"/>
                    <a:lumOff val="5000"/>
                  </a:schemeClr>
                </a:solidFill>
                <a:latin typeface="+mn-ea"/>
              </a:rPr>
              <a:t>“中国航天日”启动仪式 </a:t>
            </a:r>
            <a:r>
              <a:rPr lang="zh-CN" altLang="en-US" sz="2000" b="1" dirty="0">
                <a:solidFill>
                  <a:schemeClr val="tx1">
                    <a:lumMod val="95000"/>
                    <a:lumOff val="5000"/>
                  </a:schemeClr>
                </a:solidFill>
                <a:latin typeface="+mn-ea"/>
              </a:rPr>
              <a:t>。</a:t>
            </a:r>
            <a:r>
              <a:rPr lang="en-US" sz="2000" b="1" dirty="0">
                <a:solidFill>
                  <a:schemeClr val="tx1">
                    <a:lumMod val="95000"/>
                    <a:lumOff val="5000"/>
                  </a:schemeClr>
                </a:solidFill>
                <a:latin typeface="+mn-ea"/>
              </a:rPr>
              <a:t> </a:t>
            </a:r>
            <a:endParaRPr lang="en-US" sz="2000" b="1" dirty="0">
              <a:solidFill>
                <a:schemeClr val="tx1">
                  <a:lumMod val="95000"/>
                  <a:lumOff val="5000"/>
                </a:schemeClr>
              </a:solidFill>
              <a:latin typeface="+mn-ea"/>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48597"/>
                                        </p:tgtEl>
                                        <p:attrNameLst>
                                          <p:attrName>style.visibility</p:attrName>
                                        </p:attrNameLst>
                                      </p:cBhvr>
                                      <p:to>
                                        <p:strVal val="visible"/>
                                      </p:to>
                                    </p:set>
                                    <p:anim calcmode="lin" valueType="num">
                                      <p:cBhvr>
                                        <p:cTn id="7" dur="1000" fill="hold"/>
                                        <p:tgtEl>
                                          <p:spTgt spid="1048597"/>
                                        </p:tgtEl>
                                        <p:attrNameLst>
                                          <p:attrName>ppt_x</p:attrName>
                                        </p:attrNameLst>
                                      </p:cBhvr>
                                      <p:tavLst>
                                        <p:tav tm="0">
                                          <p:val>
                                            <p:strVal val="#ppt_x-.2"/>
                                          </p:val>
                                        </p:tav>
                                        <p:tav tm="100000">
                                          <p:val>
                                            <p:strVal val="#ppt_x"/>
                                          </p:val>
                                        </p:tav>
                                      </p:tavLst>
                                    </p:anim>
                                    <p:anim calcmode="lin" valueType="num">
                                      <p:cBhvr>
                                        <p:cTn id="8" dur="1000" fill="hold"/>
                                        <p:tgtEl>
                                          <p:spTgt spid="104859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48597"/>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0" fill="hold"/>
                                        <p:tgtEl>
                                          <p:spTgt spid="4"/>
                                        </p:tgtEl>
                                        <p:attrNameLst>
                                          <p:attrName>ppt_x</p:attrName>
                                        </p:attrNameLst>
                                      </p:cBhvr>
                                      <p:tavLst>
                                        <p:tav tm="0">
                                          <p:val>
                                            <p:strVal val="#ppt_x"/>
                                          </p:val>
                                        </p:tav>
                                        <p:tav tm="100000">
                                          <p:val>
                                            <p:strVal val="#ppt_x"/>
                                          </p:val>
                                        </p:tav>
                                      </p:tavLst>
                                    </p:anim>
                                    <p:anim calcmode="lin" valueType="num">
                                      <p:cBhvr additive="base">
                                        <p:cTn id="20"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checkerboard(across)">
                                      <p:cBhvr>
                                        <p:cTn id="3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P spid="1048597" grpId="1"/>
      <p:bldP spid="4" grpId="0"/>
      <p:bldP spid="4" grpId="1"/>
      <p:bldP spid="5" grpId="0"/>
      <p:bldP spid="5" grpId="1"/>
      <p:bldP spid="100" grpId="0"/>
      <p:bldP spid="10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03 </a:t>
            </a:r>
            <a:r>
              <a:rPr lang="zh-CN" altLang="en-US" sz="4800" b="1" dirty="0">
                <a:solidFill>
                  <a:srgbClr val="0000CC"/>
                </a:solidFill>
                <a:latin typeface="楷体" panose="02010609060101010101" pitchFamily="49" charset="-122"/>
                <a:ea typeface="楷体" panose="02010609060101010101" pitchFamily="49" charset="-122"/>
                <a:sym typeface="+mn-ea"/>
              </a:rPr>
              <a:t>死盯</a:t>
            </a:r>
            <a:r>
              <a:rPr lang="en-US" sz="4800" b="1" dirty="0">
                <a:solidFill>
                  <a:srgbClr val="0000CC"/>
                </a:solidFill>
                <a:latin typeface="楷体" panose="02010609060101010101" pitchFamily="49" charset="-122"/>
                <a:ea typeface="楷体" panose="02010609060101010101" pitchFamily="49" charset="-122"/>
                <a:sym typeface="+mn-ea"/>
              </a:rPr>
              <a:t>导语，</a:t>
            </a:r>
            <a:r>
              <a:rPr lang="zh-CN" altLang="en-US" sz="4800" b="1" dirty="0">
                <a:solidFill>
                  <a:srgbClr val="0000CC"/>
                </a:solidFill>
                <a:latin typeface="楷体" panose="02010609060101010101" pitchFamily="49" charset="-122"/>
                <a:ea typeface="楷体" panose="02010609060101010101" pitchFamily="49" charset="-122"/>
                <a:sym typeface="+mn-ea"/>
              </a:rPr>
              <a:t>抓住</a:t>
            </a:r>
            <a:r>
              <a:rPr lang="en-US" sz="4800" b="1" dirty="0">
                <a:solidFill>
                  <a:srgbClr val="0000CC"/>
                </a:solidFill>
                <a:latin typeface="楷体" panose="02010609060101010101" pitchFamily="49" charset="-122"/>
                <a:ea typeface="楷体" panose="02010609060101010101" pitchFamily="49" charset="-122"/>
                <a:sym typeface="+mn-ea"/>
              </a:rPr>
              <a:t>压缩</a:t>
            </a:r>
            <a:r>
              <a:rPr lang="zh-CN" altLang="en-US" sz="4800" b="1" dirty="0">
                <a:solidFill>
                  <a:srgbClr val="0000CC"/>
                </a:solidFill>
                <a:latin typeface="楷体" panose="02010609060101010101" pitchFamily="49" charset="-122"/>
                <a:ea typeface="楷体" panose="02010609060101010101" pitchFamily="49" charset="-122"/>
                <a:sym typeface="+mn-ea"/>
              </a:rPr>
              <a:t>核心</a:t>
            </a:r>
            <a:endParaRPr lang="zh-CN" alt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79" y="2108201"/>
            <a:ext cx="10208029" cy="3760891"/>
          </a:xfrm>
        </p:spPr>
        <p:txBody>
          <a:bodyPr>
            <a:normAutofit/>
          </a:bodyPr>
          <a:lstStyle/>
          <a:p>
            <a:r>
              <a:rPr lang="en-US" sz="2400" b="1" dirty="0">
                <a:solidFill>
                  <a:schemeClr val="tx1"/>
                </a:solidFill>
                <a:latin typeface="+mn-ea"/>
                <a:ea typeface="+mn-ea"/>
              </a:rPr>
              <a:t>     </a:t>
            </a:r>
            <a:r>
              <a:rPr lang="en-US" sz="3200" b="1" dirty="0">
                <a:solidFill>
                  <a:schemeClr val="tx1">
                    <a:lumMod val="95000"/>
                    <a:lumOff val="5000"/>
                  </a:schemeClr>
                </a:solidFill>
                <a:latin typeface="+mn-ea"/>
                <a:ea typeface="+mn-ea"/>
              </a:rPr>
              <a:t> </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导语部分在</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倒金字塔的顶端</a:t>
            </a:r>
            <a:r>
              <a:rPr lang="en-US" sz="3600" b="1" dirty="0">
                <a:solidFill>
                  <a:schemeClr val="tx1">
                    <a:lumMod val="95000"/>
                    <a:lumOff val="5000"/>
                  </a:schemeClr>
                </a:solidFill>
                <a:latin typeface="+mn-ea"/>
                <a:ea typeface="+mn-ea"/>
              </a:rPr>
              <a:t>，也是就是新闻的最重要内容，更是</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关键信息</a:t>
            </a:r>
            <a:r>
              <a:rPr lang="en-US" sz="3600" b="1" dirty="0">
                <a:solidFill>
                  <a:schemeClr val="tx1">
                    <a:lumMod val="95000"/>
                    <a:lumOff val="5000"/>
                  </a:schemeClr>
                </a:solidFill>
                <a:latin typeface="+mn-ea"/>
                <a:ea typeface="+mn-ea"/>
              </a:rPr>
              <a:t>。压缩时这一部分内容必须要慎重对待，</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有时可原文照录。</a:t>
            </a:r>
            <a:endParaRPr lang="en-US" sz="3600" b="1" dirty="0">
              <a:solidFill>
                <a:schemeClr val="tx1">
                  <a:lumMod val="95000"/>
                  <a:lumOff val="5000"/>
                </a:schemeClr>
              </a:solidFill>
              <a:latin typeface="+mn-ea"/>
              <a:ea typeface="+mn-ea"/>
            </a:endParaRPr>
          </a:p>
        </p:txBody>
      </p:sp>
    </p:spTree>
  </p:cSld>
  <p:clrMapOvr>
    <a:masterClrMapping/>
  </p:clrMapOvr>
  <p:transition>
    <p:randomBa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【2020年高考新课标Ⅰ卷】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238885" y="2078990"/>
            <a:ext cx="9832340" cy="1339215"/>
          </a:xfrm>
        </p:spPr>
        <p:txBody>
          <a:bodyPr>
            <a:normAutofit fontScale="25000" lnSpcReduction="2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13335" b="1" dirty="0">
                <a:solidFill>
                  <a:schemeClr val="tx1"/>
                </a:solidFill>
                <a:latin typeface="微软雅黑" panose="020B0503020204020204" charset="-122"/>
                <a:ea typeface="微软雅黑" panose="020B0503020204020204" charset="-122"/>
                <a:cs typeface="微软雅黑" panose="020B0503020204020204" charset="-122"/>
              </a:rPr>
              <a:t>【原文】</a:t>
            </a:r>
            <a:r>
              <a:rPr sz="13335" b="1" dirty="0">
                <a:solidFill>
                  <a:schemeClr val="tx1"/>
                </a:solidFill>
                <a:latin typeface="+mj-ea"/>
                <a:ea typeface="+mj-ea"/>
                <a:cs typeface="+mj-ea"/>
              </a:rPr>
              <a:t>2020年“中国航天日”启动仪式于4月24日在国家航天局网站举行。</a:t>
            </a:r>
            <a:r>
              <a:rPr sz="13335" b="1" dirty="0">
                <a:solidFill>
                  <a:srgbClr val="0000CC"/>
                </a:solidFill>
                <a:latin typeface="微软雅黑" panose="020B0503020204020204" charset="-122"/>
                <a:ea typeface="微软雅黑" panose="020B0503020204020204" charset="-122"/>
                <a:cs typeface="微软雅黑" panose="020B0503020204020204" charset="-122"/>
              </a:rPr>
              <a:t>【导语】</a:t>
            </a:r>
            <a:r>
              <a:rPr sz="666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endParaRPr sz="666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pic>
        <p:nvPicPr>
          <p:cNvPr id="2097164" name="Picture 4" descr="http://image.tupian114.com/20120421/06203528.jpg.238.jpg"/>
          <p:cNvPicPr>
            <a:picLocks noChangeAspect="1" noChangeArrowheads="1"/>
          </p:cNvPicPr>
          <p:nvPr/>
        </p:nvPicPr>
        <p:blipFill>
          <a:blip r:embed="rId1" cstate="print"/>
          <a:srcRect/>
          <a:stretch>
            <a:fillRect/>
          </a:stretch>
        </p:blipFill>
        <p:spPr bwMode="auto">
          <a:xfrm>
            <a:off x="9822815" y="340360"/>
            <a:ext cx="1430020" cy="1397000"/>
          </a:xfrm>
          <a:prstGeom prst="rect">
            <a:avLst/>
          </a:prstGeom>
          <a:noFill/>
        </p:spPr>
      </p:pic>
      <p:sp>
        <p:nvSpPr>
          <p:cNvPr id="2" name="内容占位符 2"/>
          <p:cNvSpPr>
            <a:spLocks noGrp="1"/>
          </p:cNvSpPr>
          <p:nvPr/>
        </p:nvSpPr>
        <p:spPr>
          <a:xfrm>
            <a:off x="959485" y="3805555"/>
            <a:ext cx="10738485" cy="158623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14400" b="1" dirty="0">
                <a:solidFill>
                  <a:srgbClr val="FF0000"/>
                </a:solidFill>
                <a:latin typeface="楷体" panose="02010609060101010101" pitchFamily="49" charset="-122"/>
                <a:ea typeface="楷体" panose="02010609060101010101" pitchFamily="49" charset="-122"/>
                <a:cs typeface="楷体" panose="02010609060101010101" pitchFamily="49" charset="-122"/>
              </a:rPr>
              <a:t>【答案】</a:t>
            </a:r>
            <a:r>
              <a:rPr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①2020年4月24日②“中国航天日”启动仪式③在国家航天局网站举行</a:t>
            </a:r>
            <a:r>
              <a:rPr lang="zh-CN"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（答案</a:t>
            </a:r>
            <a:r>
              <a:rPr lang="zh-CN"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含</a:t>
            </a:r>
            <a:r>
              <a:rPr sz="14400" b="1" dirty="0">
                <a:solidFill>
                  <a:srgbClr val="0000CC"/>
                </a:solidFill>
                <a:latin typeface="楷体" panose="02010609060101010101" pitchFamily="49" charset="-122"/>
                <a:ea typeface="楷体" panose="02010609060101010101" pitchFamily="49" charset="-122"/>
                <a:cs typeface="楷体" panose="02010609060101010101" pitchFamily="49" charset="-122"/>
              </a:rPr>
              <a:t>三个得分点）</a:t>
            </a:r>
            <a:endParaRPr sz="144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8600"/>
                                        </p:tgtEl>
                                        <p:attrNameLst>
                                          <p:attrName>style.visibility</p:attrName>
                                        </p:attrNameLst>
                                      </p:cBhvr>
                                      <p:to>
                                        <p:strVal val="visible"/>
                                      </p:to>
                                    </p:set>
                                    <p:animEffect transition="in" filter="checkerboard(across)">
                                      <p:cBhvr>
                                        <p:cTn id="7" dur="500"/>
                                        <p:tgtEl>
                                          <p:spTgt spid="10486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48601">
                                            <p:txEl>
                                              <p:pRg st="0" end="0"/>
                                            </p:txEl>
                                          </p:spTgt>
                                        </p:tgtEl>
                                        <p:attrNameLst>
                                          <p:attrName>style.visibility</p:attrName>
                                        </p:attrNameLst>
                                      </p:cBhvr>
                                      <p:to>
                                        <p:strVal val="visible"/>
                                      </p:to>
                                    </p:set>
                                    <p:animEffect transition="in" filter="checkerboard(across)">
                                      <p:cBhvr>
                                        <p:cTn id="12" dur="500"/>
                                        <p:tgtEl>
                                          <p:spTgt spid="104860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0" grpId="0"/>
      <p:bldP spid="104860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导语是压缩的</a:t>
            </a:r>
            <a:r>
              <a:rPr sz="4400" b="1" dirty="0">
                <a:solidFill>
                  <a:srgbClr val="0000CC"/>
                </a:solidFill>
                <a:latin typeface="楷体" panose="02010609060101010101" pitchFamily="49" charset="-122"/>
                <a:ea typeface="楷体" panose="02010609060101010101" pitchFamily="49" charset="-122"/>
                <a:cs typeface="楷体" panose="02010609060101010101" pitchFamily="49" charset="-122"/>
              </a:rPr>
              <a:t>重中之重</a:t>
            </a:r>
            <a:endParaRPr sz="44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内容占位符 2"/>
          <p:cNvSpPr>
            <a:spLocks noGrp="1"/>
          </p:cNvSpPr>
          <p:nvPr>
            <p:ph idx="1"/>
          </p:nvPr>
        </p:nvSpPr>
        <p:spPr>
          <a:xfrm>
            <a:off x="1097280" y="2108200"/>
            <a:ext cx="10263505" cy="3863975"/>
          </a:xfrm>
        </p:spPr>
        <p:txBody>
          <a:bodyPr>
            <a:normAutofit fontScale="87500" lnSpcReduction="20000"/>
          </a:bodyPr>
          <a:lstStyle/>
          <a:p>
            <a:r>
              <a:rPr lang="en-US"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新闻常有5个W，指一则新闻报必须具备的五个基本因素，分别为何时（when）、何地（where ）、何事（what）、何因（why ）、何人（who ）</a:t>
            </a:r>
            <a:r>
              <a:rPr lang="zh-CN"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a:t>
            </a:r>
            <a:r>
              <a:rPr lang="zh-CN" sz="3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什么时间、什么地点、什么人、做了什么事。</a:t>
            </a:r>
            <a:endParaRPr sz="3200" b="1" dirty="0">
              <a:solidFill>
                <a:schemeClr val="tx2"/>
              </a:solidFill>
              <a:latin typeface="楷体" panose="02010609060101010101" pitchFamily="49" charset="-122"/>
              <a:ea typeface="楷体" panose="02010609060101010101" pitchFamily="49" charset="-122"/>
              <a:cs typeface="楷体" panose="02010609060101010101" pitchFamily="49" charset="-122"/>
            </a:endParaRP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如：2020年4月24日</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（何时）</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“中国航天日”启动仪式</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人</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在国家航天局网站</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（何地）</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举行</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（何</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事</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这五个要素在导语部分多有呈现。重大新闻，时间不能省。</a:t>
            </a:r>
            <a:endParaRPr sz="3200" b="1" dirty="0">
              <a:solidFill>
                <a:schemeClr val="tx2"/>
              </a:solidFill>
              <a:latin typeface="楷体" panose="02010609060101010101" pitchFamily="49" charset="-122"/>
              <a:ea typeface="楷体" panose="02010609060101010101" pitchFamily="49" charset="-122"/>
              <a:cs typeface="楷体" panose="02010609060101010101" pitchFamily="49" charset="-122"/>
            </a:endParaRPr>
          </a:p>
          <a:p>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chemeClr val="tx2"/>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Ba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a:t>
            </a:r>
            <a:r>
              <a:rPr 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Ⅱ</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633095" y="2210435"/>
            <a:ext cx="5447030" cy="3679190"/>
          </a:xfrm>
        </p:spPr>
        <p:txBody>
          <a:bodyPr>
            <a:normAutofit fontScale="25000" lnSpcReduction="1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10000" b="1" dirty="0">
                <a:solidFill>
                  <a:schemeClr val="tx2"/>
                </a:solidFill>
                <a:latin typeface="微软雅黑" panose="020B0503020204020204" charset="-122"/>
                <a:ea typeface="微软雅黑" panose="020B0503020204020204" charset="-122"/>
                <a:cs typeface="微软雅黑" panose="020B0503020204020204" charset="-122"/>
              </a:rPr>
              <a:t>   </a:t>
            </a:r>
            <a:r>
              <a:rPr sz="12800" b="1" dirty="0">
                <a:solidFill>
                  <a:schemeClr val="tx2"/>
                </a:solidFill>
                <a:latin typeface="微软雅黑" panose="020B0503020204020204" charset="-122"/>
                <a:ea typeface="微软雅黑" panose="020B0503020204020204" charset="-122"/>
                <a:cs typeface="微软雅黑" panose="020B0503020204020204" charset="-122"/>
              </a:rPr>
              <a:t> </a:t>
            </a:r>
            <a:r>
              <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[原文]</a:t>
            </a:r>
            <a:r>
              <a:rPr sz="12800" b="1" dirty="0">
                <a:solidFill>
                  <a:schemeClr val="tx2"/>
                </a:solidFill>
                <a:latin typeface="微软雅黑" panose="020B0503020204020204" charset="-122"/>
                <a:ea typeface="微软雅黑" panose="020B0503020204020204" charset="-122"/>
                <a:cs typeface="微软雅黑" panose="020B0503020204020204" charset="-122"/>
              </a:rPr>
              <a:t>2020年6月1日，中共中央、国务院公布《海南自由贸易港建设总体方案》(以下简称《方案》)对建设海南自贸港做了全面部署和具体安排。海南自贸港建设有了明确的时间表和路线图……</a:t>
            </a:r>
            <a:r>
              <a:rPr sz="12800" b="1" dirty="0">
                <a:solidFill>
                  <a:srgbClr val="0000CC"/>
                </a:solidFill>
                <a:latin typeface="微软雅黑" panose="020B0503020204020204" charset="-122"/>
                <a:ea typeface="微软雅黑" panose="020B0503020204020204" charset="-122"/>
                <a:cs typeface="微软雅黑" panose="020B0503020204020204" charset="-122"/>
              </a:rPr>
              <a:t>【导语】</a:t>
            </a:r>
            <a:r>
              <a:rPr sz="12800" b="1" dirty="0">
                <a:solidFill>
                  <a:schemeClr val="accent2">
                    <a:lumMod val="75000"/>
                  </a:schemeClr>
                </a:solidFill>
                <a:latin typeface="微软雅黑" panose="020B0503020204020204" charset="-122"/>
                <a:ea typeface="微软雅黑" panose="020B0503020204020204" charset="-122"/>
                <a:cs typeface="微软雅黑" panose="020B0503020204020204" charset="-122"/>
              </a:rPr>
              <a:t> </a:t>
            </a:r>
            <a:endParaRPr sz="12800" b="1" dirty="0">
              <a:solidFill>
                <a:schemeClr val="accent2">
                  <a:lumMod val="75000"/>
                </a:schemeClr>
              </a:solidFill>
              <a:latin typeface="微软雅黑" panose="020B0503020204020204" charset="-122"/>
              <a:ea typeface="微软雅黑" panose="020B0503020204020204" charset="-122"/>
              <a:cs typeface="微软雅黑" panose="020B0503020204020204"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2" name="内容占位符 2"/>
          <p:cNvSpPr>
            <a:spLocks noGrp="1"/>
          </p:cNvSpPr>
          <p:nvPr/>
        </p:nvSpPr>
        <p:spPr>
          <a:xfrm>
            <a:off x="6644640" y="1878965"/>
            <a:ext cx="4158615" cy="3745865"/>
          </a:xfrm>
          <a:prstGeom prst="rect">
            <a:avLst/>
          </a:prstGeom>
        </p:spPr>
        <p:txBody>
          <a:bodyPr vert="horz" lIns="0" tIns="45720" rIns="0" bIns="45720" rtlCol="0">
            <a:normAutofit fontScale="47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endParaRPr>
          </a:p>
          <a:p>
            <a:pPr marL="0" indent="0">
              <a:buFont typeface="Wingdings" panose="05000000000000000000" pitchFamily="2" charset="2"/>
              <a:buNone/>
            </a:pPr>
            <a:r>
              <a:rPr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  </a:t>
            </a:r>
            <a:r>
              <a:rPr sz="5715"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rgbClr val="FF0000"/>
                </a:solidFill>
                <a:latin typeface="楷体" panose="02010609060101010101" pitchFamily="49" charset="-122"/>
                <a:ea typeface="楷体" panose="02010609060101010101" pitchFamily="49" charset="-122"/>
                <a:cs typeface="楷体" panose="02010609060101010101" pitchFamily="49" charset="-122"/>
              </a:rPr>
              <a:t>导语压缩</a:t>
            </a:r>
            <a:r>
              <a:rPr sz="5715"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①2020年6月1</a:t>
            </a:r>
            <a:r>
              <a:rPr lang="en-US" alt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（何时）</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，②中共中央、国务院</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（何人）</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公布《海南自由贸易港建设总体方案》</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（何事）</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，③对建设海南自贸港做了全面部署和具体安排</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（何事）</a:t>
            </a:r>
            <a:r>
              <a:rPr lang="zh-CN" sz="5715"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rPr>
              <a:t>……</a:t>
            </a:r>
            <a:r>
              <a:rPr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（答案</a:t>
            </a:r>
            <a:r>
              <a:rPr lang="zh-CN"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含</a:t>
            </a:r>
            <a:r>
              <a:rPr sz="5715" b="1" dirty="0">
                <a:solidFill>
                  <a:srgbClr val="0000CC"/>
                </a:solidFill>
                <a:latin typeface="楷体" panose="02010609060101010101" pitchFamily="49" charset="-122"/>
                <a:ea typeface="楷体" panose="02010609060101010101" pitchFamily="49" charset="-122"/>
                <a:cs typeface="楷体" panose="02010609060101010101" pitchFamily="49" charset="-122"/>
              </a:rPr>
              <a:t>三个得分点</a:t>
            </a:r>
            <a:r>
              <a:rPr lang="zh-CN" altLang="en-US" sz="5715"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【2020年高考新课标</a:t>
            </a:r>
            <a:r>
              <a:rPr 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Ⅲ</a:t>
            </a:r>
            <a:r>
              <a:rPr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卷】</a:t>
            </a:r>
            <a:endParaRPr lang="zh-CN" altLang="en-US"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1169670" y="2018665"/>
            <a:ext cx="10219055" cy="1626870"/>
          </a:xfrm>
        </p:spPr>
        <p:txBody>
          <a:bodyPr>
            <a:normAutofit/>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【导语】</a:t>
            </a:r>
            <a:r>
              <a:rPr sz="3200" b="1" dirty="0">
                <a:solidFill>
                  <a:schemeClr val="tx2"/>
                </a:solidFill>
                <a:latin typeface="微软雅黑" panose="020B0503020204020204" charset="-122"/>
                <a:ea typeface="微软雅黑" panose="020B0503020204020204" charset="-122"/>
                <a:cs typeface="微软雅黑" panose="020B0503020204020204" charset="-122"/>
              </a:rPr>
              <a:t>2020年6月3日，国资委召开中央企业助力湖北疫后重振发展视频会议。 </a:t>
            </a:r>
            <a:endPar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2" name="文本框 1"/>
          <p:cNvSpPr txBox="1"/>
          <p:nvPr/>
        </p:nvSpPr>
        <p:spPr>
          <a:xfrm>
            <a:off x="748665" y="3733800"/>
            <a:ext cx="10695305" cy="1568450"/>
          </a:xfrm>
          <a:prstGeom prst="rect">
            <a:avLst/>
          </a:prstGeom>
          <a:noFill/>
        </p:spPr>
        <p:txBody>
          <a:bodyPr wrap="square" rtlCol="0" anchor="t">
            <a:spAutoFit/>
          </a:bodyPr>
          <a:lstStyle/>
          <a:p>
            <a:r>
              <a:rPr lang="zh-CN" sz="3200" b="1"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【导语压缩答案】</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①2020年6月3日</a:t>
            </a:r>
            <a:r>
              <a:rPr lang="zh-CN" altLang="en-US"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（何时）</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，②国资委</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（何人）</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召开中央企业助力湖北疫后重振发展视频会议</a:t>
            </a:r>
            <a:r>
              <a:rPr lang="zh-CN" sz="3200" b="1" dirty="0">
                <a:solidFill>
                  <a:schemeClr val="accent2">
                    <a:lumMod val="75000"/>
                  </a:schemeClr>
                </a:solidFill>
                <a:latin typeface="楷体" panose="02010609060101010101" pitchFamily="49" charset="-122"/>
                <a:ea typeface="楷体" panose="02010609060101010101" pitchFamily="49" charset="-122"/>
                <a:cs typeface="楷体" panose="02010609060101010101" pitchFamily="49" charset="-122"/>
                <a:sym typeface="+mn-ea"/>
              </a:rPr>
              <a:t>（何事）</a:t>
            </a:r>
            <a:r>
              <a:rPr sz="3200" b="1" dirty="0">
                <a:solidFill>
                  <a:schemeClr val="tx2"/>
                </a:solidFill>
                <a:latin typeface="楷体" panose="02010609060101010101" pitchFamily="49" charset="-122"/>
                <a:ea typeface="楷体" panose="02010609060101010101" pitchFamily="49" charset="-122"/>
                <a:cs typeface="楷体" panose="02010609060101010101" pitchFamily="49" charset="-122"/>
                <a:sym typeface="+mn-ea"/>
              </a:rPr>
              <a:t>……</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（答案</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含两</a:t>
            </a:r>
            <a:r>
              <a:rPr sz="32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个得分点） </a:t>
            </a:r>
            <a:endParaRPr lang="zh-CN" altLang="en-US"/>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0" name="标题 1"/>
          <p:cNvSpPr>
            <a:spLocks noGrp="1"/>
          </p:cNvSpPr>
          <p:nvPr>
            <p:ph type="title"/>
          </p:nvPr>
        </p:nvSpPr>
        <p:spPr/>
        <p:txBody>
          <a:bodyPr>
            <a:normAutofit/>
          </a:bodyPr>
          <a:lstStyle/>
          <a:p>
            <a:pPr algn="ctr"/>
            <a:r>
              <a:rPr lang="zh-CN" sz="44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重要感悟</a:t>
            </a:r>
            <a:r>
              <a:rPr lang="zh-CN"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sz="4400" b="1" dirty="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01" name="内容占位符 2"/>
          <p:cNvSpPr>
            <a:spLocks noGrp="1"/>
          </p:cNvSpPr>
          <p:nvPr>
            <p:ph idx="1"/>
          </p:nvPr>
        </p:nvSpPr>
        <p:spPr>
          <a:xfrm>
            <a:off x="991870" y="2018665"/>
            <a:ext cx="10396855" cy="2901950"/>
          </a:xfrm>
        </p:spPr>
        <p:txBody>
          <a:bodyPr>
            <a:normAutofit fontScale="80000"/>
          </a:bodyPr>
          <a:lstStyle/>
          <a:p>
            <a:pPr marL="0" indent="0">
              <a:buFont typeface="Wingdings" panose="05000000000000000000" pitchFamily="2" charset="2"/>
              <a:buNone/>
            </a:pPr>
            <a:r>
              <a:rPr 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【导语】</a:t>
            </a:r>
            <a:endPar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endParaRPr>
          </a:p>
          <a:p>
            <a:pPr marL="0" algn="l">
              <a:buSzTx/>
              <a:buFont typeface="Wingdings" panose="05000000000000000000" pitchFamily="2" charset="2"/>
              <a:buNone/>
            </a:pPr>
            <a:r>
              <a:rPr lang="zh-CN" sz="3200" b="1" dirty="0">
                <a:solidFill>
                  <a:srgbClr val="0000CC"/>
                </a:solidFill>
                <a:latin typeface="楷体" panose="02010609060101010101" pitchFamily="49" charset="-122"/>
                <a:ea typeface="楷体" panose="02010609060101010101" pitchFamily="49" charset="-122"/>
                <a:cs typeface="楷体" panose="02010609060101010101" pitchFamily="49" charset="-122"/>
              </a:rPr>
              <a:t>    </a:t>
            </a:r>
            <a:r>
              <a:rPr sz="3200" b="1" dirty="0">
                <a:solidFill>
                  <a:schemeClr val="tx2"/>
                </a:solidFill>
                <a:latin typeface="微软雅黑" panose="020B0503020204020204" charset="-122"/>
                <a:ea typeface="微软雅黑" panose="020B0503020204020204" charset="-122"/>
                <a:cs typeface="微软雅黑" panose="020B0503020204020204" charset="-122"/>
                <a:sym typeface="+mn-ea"/>
              </a:rPr>
              <a:t>导语部分包含许多关键信息，压缩时要注意文段的第一句话内容。</a:t>
            </a:r>
            <a:r>
              <a:rPr sz="3200" b="1" dirty="0">
                <a:solidFill>
                  <a:schemeClr val="tx2"/>
                </a:solidFill>
                <a:latin typeface="微软雅黑" panose="020B0503020204020204" charset="-122"/>
                <a:ea typeface="微软雅黑" panose="020B0503020204020204" charset="-122"/>
                <a:cs typeface="微软雅黑" panose="020B0503020204020204" charset="-122"/>
              </a:rPr>
              <a:t> 有很多内容可以大胆照录。</a:t>
            </a:r>
            <a:endParaRPr sz="3200" b="1" dirty="0">
              <a:solidFill>
                <a:schemeClr val="tx2"/>
              </a:solidFill>
              <a:latin typeface="微软雅黑" panose="020B0503020204020204" charset="-122"/>
              <a:ea typeface="微软雅黑" panose="020B0503020204020204" charset="-122"/>
              <a:cs typeface="微软雅黑" panose="020B0503020204020204" charset="-122"/>
            </a:endParaRPr>
          </a:p>
          <a:p>
            <a:pPr marL="0" algn="l">
              <a:buSzTx/>
              <a:buFont typeface="Wingdings" panose="05000000000000000000" pitchFamily="2" charset="2"/>
              <a:buNone/>
            </a:pPr>
            <a:r>
              <a:rPr sz="3200" b="1" dirty="0">
                <a:solidFill>
                  <a:schemeClr val="tx2"/>
                </a:solidFill>
                <a:latin typeface="微软雅黑" panose="020B0503020204020204" charset="-122"/>
                <a:ea typeface="微软雅黑" panose="020B0503020204020204" charset="-122"/>
                <a:cs typeface="微软雅黑" panose="020B0503020204020204" charset="-122"/>
              </a:rPr>
              <a:t>      抓住</a:t>
            </a:r>
            <a:r>
              <a:rPr sz="3200" b="1" dirty="0">
                <a:solidFill>
                  <a:srgbClr val="0000CC"/>
                </a:solidFill>
                <a:latin typeface="微软雅黑" panose="020B0503020204020204" charset="-122"/>
                <a:ea typeface="微软雅黑" panose="020B0503020204020204" charset="-122"/>
                <a:cs typeface="微软雅黑" panose="020B0503020204020204" charset="-122"/>
              </a:rPr>
              <a:t>什么时间、什么地点、什么人、做了什么事</a:t>
            </a:r>
            <a:r>
              <a:rPr sz="3200" b="1" dirty="0">
                <a:solidFill>
                  <a:schemeClr val="tx2"/>
                </a:solidFill>
                <a:latin typeface="微软雅黑" panose="020B0503020204020204" charset="-122"/>
                <a:ea typeface="微软雅黑" panose="020B0503020204020204" charset="-122"/>
                <a:cs typeface="微软雅黑" panose="020B0503020204020204" charset="-122"/>
              </a:rPr>
              <a:t>，这些关键要素。</a:t>
            </a:r>
            <a:endParaRPr sz="3200" b="1" dirty="0">
              <a:solidFill>
                <a:schemeClr val="tx2"/>
              </a:solidFill>
              <a:latin typeface="微软雅黑" panose="020B0503020204020204" charset="-122"/>
              <a:ea typeface="微软雅黑" panose="020B0503020204020204" charset="-122"/>
              <a:cs typeface="微软雅黑" panose="020B0503020204020204" charset="-122"/>
            </a:endParaRPr>
          </a:p>
          <a:p>
            <a:pPr marL="0" algn="l">
              <a:buSzTx/>
              <a:buFont typeface="Wingdings" panose="05000000000000000000" pitchFamily="2" charset="2"/>
              <a:buNone/>
            </a:pPr>
            <a:r>
              <a:rPr sz="3200" b="1" dirty="0">
                <a:solidFill>
                  <a:schemeClr val="tx2"/>
                </a:solidFill>
                <a:latin typeface="微软雅黑" panose="020B0503020204020204" charset="-122"/>
                <a:ea typeface="微软雅黑" panose="020B0503020204020204" charset="-122"/>
                <a:cs typeface="微软雅黑" panose="020B0503020204020204" charset="-122"/>
              </a:rPr>
              <a:t>     导语就是送分给我们。有时不止</a:t>
            </a:r>
            <a:r>
              <a:rPr sz="3200" b="1" dirty="0">
                <a:solidFill>
                  <a:srgbClr val="0000CC"/>
                </a:solidFill>
                <a:latin typeface="微软雅黑" panose="020B0503020204020204" charset="-122"/>
                <a:ea typeface="微软雅黑" panose="020B0503020204020204" charset="-122"/>
                <a:cs typeface="微软雅黑" panose="020B0503020204020204" charset="-122"/>
              </a:rPr>
              <a:t>送一分</a:t>
            </a:r>
            <a:r>
              <a:rPr sz="3200" b="1" dirty="0">
                <a:solidFill>
                  <a:schemeClr val="tx2"/>
                </a:solidFill>
                <a:latin typeface="微软雅黑" panose="020B0503020204020204" charset="-122"/>
                <a:ea typeface="微软雅黑" panose="020B0503020204020204" charset="-122"/>
                <a:cs typeface="微软雅黑" panose="020B0503020204020204" charset="-122"/>
              </a:rPr>
              <a:t>，多的高达</a:t>
            </a:r>
            <a:r>
              <a:rPr sz="3200" b="1" dirty="0">
                <a:solidFill>
                  <a:srgbClr val="0000CC"/>
                </a:solidFill>
                <a:latin typeface="微软雅黑" panose="020B0503020204020204" charset="-122"/>
                <a:ea typeface="微软雅黑" panose="020B0503020204020204" charset="-122"/>
                <a:cs typeface="微软雅黑" panose="020B0503020204020204" charset="-122"/>
              </a:rPr>
              <a:t>送三分</a:t>
            </a:r>
            <a:r>
              <a:rPr lang="zh-CN" sz="3200" b="1" dirty="0">
                <a:solidFill>
                  <a:schemeClr val="tx2"/>
                </a:solidFill>
                <a:latin typeface="微软雅黑" panose="020B0503020204020204" charset="-122"/>
                <a:ea typeface="微软雅黑" panose="020B0503020204020204" charset="-122"/>
                <a:cs typeface="微软雅黑" panose="020B0503020204020204" charset="-122"/>
              </a:rPr>
              <a:t>。</a:t>
            </a:r>
            <a:endParaRPr lang="zh-CN" sz="3200" b="1" dirty="0">
              <a:solidFill>
                <a:schemeClr val="tx2"/>
              </a:solidFill>
              <a:latin typeface="微软雅黑" panose="020B0503020204020204" charset="-122"/>
              <a:ea typeface="微软雅黑" panose="020B0503020204020204" charset="-122"/>
              <a:cs typeface="微软雅黑" panose="020B0503020204020204" charset="-122"/>
            </a:endParaRPr>
          </a:p>
          <a:p>
            <a:pPr marL="0" indent="0">
              <a:buFont typeface="Wingdings" panose="05000000000000000000" pitchFamily="2" charset="2"/>
              <a:buNone/>
            </a:pPr>
            <a:endParaRPr lang="zh-CN" sz="3200" b="1" dirty="0">
              <a:solidFill>
                <a:schemeClr val="tx2"/>
              </a:solidFill>
              <a:latin typeface="微软雅黑" panose="020B0503020204020204" charset="-122"/>
              <a:ea typeface="微软雅黑" panose="020B0503020204020204" charset="-122"/>
              <a:cs typeface="微软雅黑" panose="020B0503020204020204" charset="-122"/>
            </a:endParaRPr>
          </a:p>
          <a:p>
            <a:pPr marL="0" indent="0">
              <a:buFont typeface="Wingdings" panose="05000000000000000000" pitchFamily="2" charset="2"/>
              <a:buNone/>
            </a:pPr>
            <a:endParaRPr lang="zh-CN" sz="3200" b="1" dirty="0">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84872"/>
            <a:ext cx="10058400" cy="1450757"/>
          </a:xfrm>
        </p:spPr>
        <p:txBody>
          <a:bodyPr>
            <a:normAutofit/>
          </a:bodyPr>
          <a:lstStyle/>
          <a:p>
            <a:r>
              <a:rPr lang="en-US" altLang="zh-CN" sz="3600" dirty="0">
                <a:solidFill>
                  <a:srgbClr val="0000CC"/>
                </a:solidFill>
                <a:latin typeface="黑体" panose="02010609060101010101" pitchFamily="49" charset="-122"/>
                <a:ea typeface="黑体" panose="02010609060101010101" pitchFamily="49" charset="-122"/>
              </a:rPr>
              <a:t>2020</a:t>
            </a:r>
            <a:r>
              <a:rPr lang="zh-CN" altLang="en-US" sz="3600" dirty="0">
                <a:solidFill>
                  <a:srgbClr val="0000CC"/>
                </a:solidFill>
                <a:latin typeface="黑体" panose="02010609060101010101" pitchFamily="49" charset="-122"/>
                <a:ea typeface="黑体" panose="02010609060101010101" pitchFamily="49" charset="-122"/>
              </a:rPr>
              <a:t>高考真题</a:t>
            </a:r>
            <a:r>
              <a:rPr lang="en-US" sz="36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（全国Ⅰ卷）</a:t>
            </a:r>
            <a:r>
              <a:rPr lang="zh-CN" altLang="en-US"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分值</a:t>
            </a:r>
            <a:r>
              <a:rPr lang="en-US" altLang="zh-CN"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5</a:t>
            </a:r>
            <a:r>
              <a:rPr lang="zh-CN" altLang="en-US"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rPr>
              <a:t>分</a:t>
            </a:r>
            <a:endParaRPr lang="zh-CN" altLang="en-US" sz="36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838835" y="2061845"/>
            <a:ext cx="10514330" cy="3712210"/>
          </a:xfrm>
        </p:spPr>
        <p:txBody>
          <a:bodyPr>
            <a:normAutofit fontScale="27500" lnSpcReduction="20000"/>
          </a:bodyPr>
          <a:lstStyle/>
          <a:p>
            <a:r>
              <a:rPr lang="en-US" sz="2400" b="1" dirty="0">
                <a:solidFill>
                  <a:schemeClr val="tx1"/>
                </a:solidFill>
                <a:latin typeface="+mn-ea"/>
                <a:ea typeface="+mn-ea"/>
              </a:rPr>
              <a:t>   </a:t>
            </a:r>
            <a:r>
              <a:rPr lang="en-US" altLang="zh-CN" sz="10180" spc="-50" dirty="0">
                <a:solidFill>
                  <a:srgbClr val="0000CC"/>
                </a:solidFill>
                <a:latin typeface="黑体" panose="02010609060101010101" pitchFamily="49" charset="-122"/>
                <a:ea typeface="黑体" panose="02010609060101010101" pitchFamily="49" charset="-122"/>
                <a:cs typeface="+mj-cs"/>
              </a:rPr>
              <a:t>21.请对下面这段新闻报道的文字进行压缩。要求保留关键信息，句子简洁流畅，不超过70个字。</a:t>
            </a:r>
            <a:endParaRPr lang="en-US" altLang="zh-CN" sz="10180" spc="-50" dirty="0">
              <a:solidFill>
                <a:srgbClr val="0000CC"/>
              </a:solidFill>
              <a:latin typeface="黑体" panose="02010609060101010101" pitchFamily="49" charset="-122"/>
              <a:ea typeface="黑体" panose="02010609060101010101" pitchFamily="49" charset="-122"/>
              <a:cs typeface="+mj-cs"/>
            </a:endParaRPr>
          </a:p>
          <a:p>
            <a:r>
              <a:rPr lang="en-US" sz="4800" b="1" dirty="0">
                <a:solidFill>
                  <a:schemeClr val="tx1"/>
                </a:solidFill>
                <a:latin typeface="+mn-ea"/>
                <a:ea typeface="+mn-ea"/>
              </a:rPr>
              <a:t>       </a:t>
            </a:r>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2020年“中国航天日”启动仪式于4月24日在国家航天局网站举行。备受关注的中国首次火星探测任务名称、任务标识在启动仪式上公布。中国行星探测任务被命名为“天问系列”，首次火星探测任务被命名为“天问一号”，后续行星任务将依次编号。据介绍，该名称源于屈原长诗《天问》，体现了探索自然和宇宙空间的文化传承，寓意追求科技创新永无止境。而象征“揽星九天”的任务标识，展现出中国航天开放合作的理念与态度。</a:t>
            </a:r>
            <a:endPar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04  </a:t>
            </a:r>
            <a:r>
              <a:rPr lang="en-US" sz="4800" b="1" dirty="0">
                <a:solidFill>
                  <a:srgbClr val="0000CC"/>
                </a:solidFill>
                <a:latin typeface="楷体" panose="02010609060101010101" pitchFamily="49" charset="-122"/>
                <a:ea typeface="楷体" panose="02010609060101010101" pitchFamily="49" charset="-122"/>
                <a:sym typeface="+mn-ea"/>
              </a:rPr>
              <a:t>分清主次，</a:t>
            </a:r>
            <a:r>
              <a:rPr lang="zh-CN" altLang="en-US" sz="4800" b="1" dirty="0">
                <a:solidFill>
                  <a:srgbClr val="0000CC"/>
                </a:solidFill>
                <a:latin typeface="楷体" panose="02010609060101010101" pitchFamily="49" charset="-122"/>
                <a:ea typeface="楷体" panose="02010609060101010101" pitchFamily="49" charset="-122"/>
                <a:sym typeface="+mn-ea"/>
              </a:rPr>
              <a:t>提炼关键信息</a:t>
            </a:r>
            <a:endParaRPr lang="zh-CN" alt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2108200"/>
            <a:ext cx="10457180" cy="3761105"/>
          </a:xfrm>
        </p:spPr>
        <p:txBody>
          <a:bodyPr>
            <a:normAutofit lnSpcReduction="10000"/>
          </a:bodyPr>
          <a:lstStyle/>
          <a:p>
            <a:r>
              <a:rPr lang="en-US" sz="2400" b="1" dirty="0">
                <a:solidFill>
                  <a:schemeClr val="tx1"/>
                </a:solidFill>
                <a:latin typeface="+mn-ea"/>
                <a:ea typeface="+mn-ea"/>
              </a:rPr>
              <a:t>    </a:t>
            </a:r>
            <a:r>
              <a:rPr lang="en-US" sz="2400" b="1" dirty="0">
                <a:solidFill>
                  <a:schemeClr val="bg1">
                    <a:lumMod val="50000"/>
                  </a:schemeClr>
                </a:solidFill>
                <a:latin typeface="+mn-ea"/>
                <a:ea typeface="+mn-ea"/>
              </a:rPr>
              <a:t> </a:t>
            </a:r>
            <a:r>
              <a:rPr 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难点：</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新闻</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主体和</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背景</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的压缩 </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a:t>
            </a:r>
            <a:r>
              <a:rPr sz="3600" b="1" dirty="0"/>
              <a:t>新闻</a:t>
            </a:r>
            <a:r>
              <a:rPr lang="zh-CN" sz="3600" b="1" dirty="0"/>
              <a:t>主体和</a:t>
            </a:r>
            <a:r>
              <a:rPr sz="3600" b="1" dirty="0"/>
              <a:t>背景部分，是对新闻内容的补充，相对于导语，这一部分内容</a:t>
            </a:r>
            <a:r>
              <a:rPr lang="zh-CN" sz="3600" b="1" dirty="0"/>
              <a:t>相对次要</a:t>
            </a:r>
            <a:r>
              <a:rPr sz="3600" b="1" dirty="0"/>
              <a:t>，压缩时要抓住关键信息。对于学生来讲，这是压缩的难点，很多学生</a:t>
            </a:r>
            <a:r>
              <a:rPr sz="3600" b="1" dirty="0">
                <a:solidFill>
                  <a:srgbClr val="0000CC"/>
                </a:solidFill>
              </a:rPr>
              <a:t>抓不</a:t>
            </a:r>
            <a:r>
              <a:rPr lang="zh-CN" sz="3600" b="1" dirty="0">
                <a:solidFill>
                  <a:srgbClr val="0000CC"/>
                </a:solidFill>
              </a:rPr>
              <a:t>住</a:t>
            </a:r>
            <a:r>
              <a:rPr sz="3600" b="1" dirty="0">
                <a:solidFill>
                  <a:srgbClr val="0000CC"/>
                </a:solidFill>
              </a:rPr>
              <a:t>新闻背景的关键信息，也就不能抓住得分点。</a:t>
            </a:r>
            <a:endParaRPr sz="3600" b="1" dirty="0">
              <a:solidFill>
                <a:srgbClr val="0000CC"/>
              </a:solidFill>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04 </a:t>
            </a:r>
            <a:r>
              <a:rPr lang="en-US" sz="4800" b="1" dirty="0">
                <a:solidFill>
                  <a:srgbClr val="0000CC"/>
                </a:solidFill>
                <a:latin typeface="楷体" panose="02010609060101010101" pitchFamily="49" charset="-122"/>
                <a:ea typeface="楷体" panose="02010609060101010101" pitchFamily="49" charset="-122"/>
                <a:sym typeface="+mn-ea"/>
              </a:rPr>
              <a:t>分清主次，</a:t>
            </a:r>
            <a:r>
              <a:rPr lang="zh-CN" altLang="en-US" sz="4800" b="1" dirty="0">
                <a:solidFill>
                  <a:srgbClr val="0000CC"/>
                </a:solidFill>
                <a:latin typeface="楷体" panose="02010609060101010101" pitchFamily="49" charset="-122"/>
                <a:ea typeface="楷体" panose="02010609060101010101" pitchFamily="49" charset="-122"/>
                <a:sym typeface="+mn-ea"/>
              </a:rPr>
              <a:t>提炼关键信息</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2108200"/>
            <a:ext cx="10457180" cy="3761105"/>
          </a:xfrm>
        </p:spPr>
        <p:txBody>
          <a:bodyPr>
            <a:normAutofit lnSpcReduction="20000"/>
          </a:bodyPr>
          <a:lstStyle/>
          <a:p>
            <a:r>
              <a:rPr lang="en-US" sz="2400" b="1" dirty="0">
                <a:solidFill>
                  <a:schemeClr val="tx1"/>
                </a:solidFill>
                <a:latin typeface="+mn-ea"/>
                <a:ea typeface="+mn-ea"/>
              </a:rPr>
              <a:t>    </a:t>
            </a:r>
            <a:r>
              <a:rPr lang="en-US" sz="2400" b="1" dirty="0">
                <a:solidFill>
                  <a:schemeClr val="bg1">
                    <a:lumMod val="50000"/>
                  </a:schemeClr>
                </a:solidFill>
                <a:latin typeface="+mn-ea"/>
                <a:ea typeface="+mn-ea"/>
              </a:rPr>
              <a:t> </a:t>
            </a:r>
            <a:r>
              <a:rPr lang="zh-CN" alt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方法</a:t>
            </a:r>
            <a:r>
              <a:rPr lang="en-US" sz="36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分清主次</a:t>
            </a:r>
            <a:endParaRPr lang="en-US" sz="3600" b="1" dirty="0">
              <a:solidFill>
                <a:schemeClr val="tx1">
                  <a:lumMod val="95000"/>
                  <a:lumOff val="5000"/>
                </a:schemeClr>
              </a:solidFill>
              <a:latin typeface="+mn-ea"/>
              <a:ea typeface="+mn-ea"/>
            </a:endParaRPr>
          </a:p>
          <a:p>
            <a:r>
              <a:rPr lang="en-US" sz="3600" b="1" dirty="0">
                <a:solidFill>
                  <a:schemeClr val="tx1">
                    <a:lumMod val="95000"/>
                    <a:lumOff val="5000"/>
                  </a:schemeClr>
                </a:solidFill>
                <a:latin typeface="+mn-ea"/>
                <a:ea typeface="+mn-ea"/>
              </a:rPr>
              <a:t>     </a:t>
            </a:r>
            <a:r>
              <a:rPr lang="zh-CN" altLang="en-US" sz="3600" b="1" dirty="0">
                <a:solidFill>
                  <a:schemeClr val="tx1">
                    <a:lumMod val="95000"/>
                    <a:lumOff val="5000"/>
                  </a:schemeClr>
                </a:solidFill>
                <a:latin typeface="+mn-ea"/>
                <a:ea typeface="+mn-ea"/>
              </a:rPr>
              <a:t>关键信息的分布点：</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导语</a:t>
            </a:r>
            <a:r>
              <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&gt;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主体</a:t>
            </a:r>
            <a:r>
              <a:rPr lang="en-US" altLang="zh-CN"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&gt;</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背景</a:t>
            </a:r>
            <a:endParaRPr 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lang="en-US" sz="3600" b="1" dirty="0">
                <a:solidFill>
                  <a:schemeClr val="tx1">
                    <a:lumMod val="95000"/>
                    <a:lumOff val="5000"/>
                  </a:schemeClr>
                </a:solidFill>
                <a:latin typeface="+mn-ea"/>
                <a:ea typeface="+mn-ea"/>
              </a:rPr>
              <a:t>      </a:t>
            </a:r>
            <a:r>
              <a:rPr sz="3600" b="1" dirty="0"/>
              <a:t>压缩语段是相对关键信息而言的。次要信息也是相对主要信息而言的</a:t>
            </a:r>
            <a:r>
              <a:rPr lang="zh-CN" sz="3600" b="1" dirty="0"/>
              <a:t>。</a:t>
            </a:r>
            <a:r>
              <a:rPr sz="3600" b="1" dirty="0">
                <a:gradFill>
                  <a:gsLst>
                    <a:gs pos="0">
                      <a:srgbClr val="E30000"/>
                    </a:gs>
                    <a:gs pos="100000">
                      <a:srgbClr val="760303"/>
                    </a:gs>
                  </a:gsLst>
                  <a:lin scaled="0"/>
                </a:gradFill>
              </a:rPr>
              <a:t>在字数要求范围内，先主要，再次要</a:t>
            </a:r>
            <a:r>
              <a:rPr sz="3600" b="1" dirty="0"/>
              <a:t>。字数超标，则再来删除相对次要的内容。</a:t>
            </a:r>
            <a:endParaRPr sz="3600" b="1" dirty="0"/>
          </a:p>
        </p:txBody>
      </p:sp>
    </p:spTree>
  </p:cSld>
  <p:clrMapOvr>
    <a:masterClrMapping/>
  </p:clrMapOvr>
  <p:transition>
    <p:randomBa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随堂练</a:t>
            </a:r>
            <a:r>
              <a:rPr lang="en-US" altLang="zh-CN" sz="3600" b="1" dirty="0">
                <a:gradFill>
                  <a:gsLst>
                    <a:gs pos="0">
                      <a:srgbClr val="E30000"/>
                    </a:gs>
                    <a:gs pos="100000">
                      <a:srgbClr val="760303"/>
                    </a:gs>
                  </a:gsLst>
                  <a:lin scaled="0"/>
                </a:gradFill>
                <a:latin typeface="楷体" panose="02010609060101010101" pitchFamily="49" charset="-122"/>
                <a:ea typeface="楷体" panose="02010609060101010101" pitchFamily="49" charset="-122"/>
                <a:sym typeface="+mn-ea"/>
              </a:rPr>
              <a:t>·</a:t>
            </a:r>
            <a:r>
              <a:rPr sz="3600" b="1" dirty="0">
                <a:solidFill>
                  <a:srgbClr val="0000CC"/>
                </a:solidFill>
                <a:latin typeface="楷体" panose="02010609060101010101" pitchFamily="49" charset="-122"/>
                <a:ea typeface="楷体" panose="02010609060101010101" pitchFamily="49" charset="-122"/>
                <a:sym typeface="+mn-ea"/>
              </a:rPr>
              <a:t>2020年高考新课标Ⅰ卷 </a:t>
            </a:r>
            <a:r>
              <a:rPr lang="zh-CN" sz="3600" b="1" dirty="0">
                <a:solidFill>
                  <a:srgbClr val="FF0000"/>
                </a:solidFill>
                <a:latin typeface="黑体" panose="02010609060101010101" pitchFamily="49" charset="-122"/>
                <a:ea typeface="黑体" panose="02010609060101010101" pitchFamily="49" charset="-122"/>
                <a:sym typeface="+mn-ea"/>
              </a:rPr>
              <a:t>找出主要信息</a:t>
            </a:r>
            <a:endParaRPr lang="zh-CN" sz="3600" b="1" dirty="0">
              <a:solidFill>
                <a:srgbClr val="FF0000"/>
              </a:solidFill>
              <a:latin typeface="黑体" panose="02010609060101010101" pitchFamily="49" charset="-122"/>
              <a:ea typeface="黑体" panose="02010609060101010101" pitchFamily="49" charset="-122"/>
              <a:sym typeface="+mn-ea"/>
            </a:endParaRPr>
          </a:p>
        </p:txBody>
      </p:sp>
      <p:sp>
        <p:nvSpPr>
          <p:cNvPr id="1048598" name="内容占位符 2"/>
          <p:cNvSpPr>
            <a:spLocks noGrp="1"/>
          </p:cNvSpPr>
          <p:nvPr>
            <p:ph idx="1"/>
          </p:nvPr>
        </p:nvSpPr>
        <p:spPr>
          <a:xfrm>
            <a:off x="1097280" y="1965325"/>
            <a:ext cx="10457180" cy="4131310"/>
          </a:xfrm>
        </p:spPr>
        <p:txBody>
          <a:bodyPr>
            <a:normAutofit fontScale="4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【主体】</a:t>
            </a:r>
            <a:r>
              <a:rPr sz="8000" b="1" dirty="0">
                <a:latin typeface="微软雅黑" panose="020B0503020204020204" charset="-122"/>
                <a:ea typeface="微软雅黑" panose="020B0503020204020204" charset="-122"/>
                <a:cs typeface="微软雅黑" panose="020B0503020204020204" charset="-122"/>
              </a:rPr>
              <a:t>备受关注的中国首次火星探测任务名称、任务标识在启动仪式上公布。中国行星探测任务被命名为“天问系列”，首次火星探测任务被命名为“天问一号”，后续行星任务将依次编号。</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【背景】</a:t>
            </a:r>
            <a:r>
              <a:rPr sz="8000" b="1" dirty="0">
                <a:latin typeface="微软雅黑" panose="020B0503020204020204" charset="-122"/>
                <a:ea typeface="微软雅黑" panose="020B0503020204020204" charset="-122"/>
                <a:cs typeface="微软雅黑" panose="020B0503020204020204" charset="-122"/>
              </a:rPr>
              <a:t>据介绍，该名称源于屈原长诗《天问》，体现了探索自然和宇宙空间的文化传承，寓意追求科技创新永无止境。而象征“揽星九天”的任务标识，展现出中国航天开放合作的理念与态度。</a:t>
            </a:r>
            <a:endParaRPr sz="80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zh-CN" altLang="en-US" sz="4800" b="1" dirty="0">
                <a:gradFill>
                  <a:gsLst>
                    <a:gs pos="0">
                      <a:srgbClr val="E30000"/>
                    </a:gs>
                    <a:gs pos="100000">
                      <a:srgbClr val="760303"/>
                    </a:gs>
                  </a:gsLst>
                  <a:lin scaled="0"/>
                </a:gradFill>
                <a:latin typeface="微软雅黑" panose="020B0503020204020204" charset="-122"/>
                <a:ea typeface="微软雅黑" panose="020B0503020204020204" charset="-122"/>
                <a:sym typeface="+mn-ea"/>
              </a:rPr>
              <a:t>先找出主要信息</a:t>
            </a:r>
            <a:endParaRPr lang="en-US"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097280" y="1868805"/>
            <a:ext cx="10457180" cy="3761105"/>
          </a:xfrm>
        </p:spPr>
        <p:txBody>
          <a:bodyPr>
            <a:normAutofit fontScale="25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rPr>
              <a:t>备受关注的</a:t>
            </a:r>
            <a:r>
              <a:rPr sz="12800" b="1" dirty="0">
                <a:solidFill>
                  <a:srgbClr val="0000CC"/>
                </a:solidFill>
                <a:latin typeface="微软雅黑" panose="020B0503020204020204" charset="-122"/>
                <a:ea typeface="微软雅黑" panose="020B0503020204020204" charset="-122"/>
                <a:cs typeface="微软雅黑" panose="020B0503020204020204" charset="-122"/>
              </a:rPr>
              <a:t>中国首次火星探测任务名称、任务标识</a:t>
            </a:r>
            <a:r>
              <a:rPr sz="12800" b="1" dirty="0">
                <a:latin typeface="微软雅黑" panose="020B0503020204020204" charset="-122"/>
                <a:ea typeface="微软雅黑" panose="020B0503020204020204" charset="-122"/>
                <a:cs typeface="微软雅黑" panose="020B0503020204020204" charset="-122"/>
              </a:rPr>
              <a:t>在启动仪式上公布。中国行星探测任务</a:t>
            </a:r>
            <a:r>
              <a:rPr sz="12800" b="1" dirty="0">
                <a:solidFill>
                  <a:srgbClr val="0000CC"/>
                </a:solidFill>
                <a:latin typeface="微软雅黑" panose="020B0503020204020204" charset="-122"/>
                <a:ea typeface="微软雅黑" panose="020B0503020204020204" charset="-122"/>
                <a:cs typeface="微软雅黑" panose="020B0503020204020204" charset="-122"/>
              </a:rPr>
              <a:t>被命名为“天问系列”</a:t>
            </a:r>
            <a:r>
              <a:rPr sz="12800" b="1" dirty="0">
                <a:latin typeface="微软雅黑" panose="020B0503020204020204" charset="-122"/>
                <a:ea typeface="微软雅黑" panose="020B0503020204020204" charset="-122"/>
                <a:cs typeface="微软雅黑" panose="020B0503020204020204" charset="-122"/>
              </a:rPr>
              <a:t>，首次火星</a:t>
            </a:r>
            <a:r>
              <a:rPr sz="12800" b="1" dirty="0">
                <a:solidFill>
                  <a:srgbClr val="0000CC"/>
                </a:solidFill>
                <a:latin typeface="微软雅黑" panose="020B0503020204020204" charset="-122"/>
                <a:ea typeface="微软雅黑" panose="020B0503020204020204" charset="-122"/>
                <a:cs typeface="微软雅黑" panose="020B0503020204020204" charset="-122"/>
              </a:rPr>
              <a:t>探测任务被命名为“天问一号”</a:t>
            </a:r>
            <a:r>
              <a:rPr sz="12800" b="1" dirty="0">
                <a:latin typeface="微软雅黑" panose="020B0503020204020204" charset="-122"/>
                <a:ea typeface="微软雅黑" panose="020B0503020204020204" charset="-122"/>
                <a:cs typeface="微软雅黑" panose="020B0503020204020204" charset="-122"/>
              </a:rPr>
              <a:t>，后续行星任务将依次编号。据介绍，该</a:t>
            </a:r>
            <a:r>
              <a:rPr sz="12800" b="1" dirty="0">
                <a:solidFill>
                  <a:srgbClr val="0000CC"/>
                </a:solidFill>
                <a:latin typeface="微软雅黑" panose="020B0503020204020204" charset="-122"/>
                <a:ea typeface="微软雅黑" panose="020B0503020204020204" charset="-122"/>
                <a:cs typeface="微软雅黑" panose="020B0503020204020204" charset="-122"/>
              </a:rPr>
              <a:t>名称源于</a:t>
            </a:r>
            <a:r>
              <a:rPr sz="12800" b="1" dirty="0">
                <a:latin typeface="微软雅黑" panose="020B0503020204020204" charset="-122"/>
                <a:ea typeface="微软雅黑" panose="020B0503020204020204" charset="-122"/>
                <a:cs typeface="微软雅黑" panose="020B0503020204020204" charset="-122"/>
              </a:rPr>
              <a:t>屈原长诗</a:t>
            </a:r>
            <a:r>
              <a:rPr sz="12800" b="1" dirty="0">
                <a:solidFill>
                  <a:srgbClr val="0000CC"/>
                </a:solidFill>
                <a:latin typeface="微软雅黑" panose="020B0503020204020204" charset="-122"/>
                <a:ea typeface="微软雅黑" panose="020B0503020204020204" charset="-122"/>
                <a:cs typeface="微软雅黑" panose="020B0503020204020204" charset="-122"/>
              </a:rPr>
              <a:t>《天问》</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体现了</a:t>
            </a:r>
            <a:r>
              <a:rPr sz="12800" b="1" dirty="0">
                <a:latin typeface="微软雅黑" panose="020B0503020204020204" charset="-122"/>
                <a:ea typeface="微软雅黑" panose="020B0503020204020204" charset="-122"/>
                <a:cs typeface="微软雅黑" panose="020B0503020204020204" charset="-122"/>
              </a:rPr>
              <a:t>探索自然和宇宙空间的</a:t>
            </a:r>
            <a:r>
              <a:rPr sz="12800" b="1" dirty="0">
                <a:solidFill>
                  <a:srgbClr val="0000CC"/>
                </a:solidFill>
                <a:latin typeface="微软雅黑" panose="020B0503020204020204" charset="-122"/>
                <a:ea typeface="微软雅黑" panose="020B0503020204020204" charset="-122"/>
                <a:cs typeface="微软雅黑" panose="020B0503020204020204" charset="-122"/>
              </a:rPr>
              <a:t>文化传承</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寓意追求</a:t>
            </a:r>
            <a:r>
              <a:rPr sz="12800" b="1" dirty="0">
                <a:latin typeface="微软雅黑" panose="020B0503020204020204" charset="-122"/>
                <a:ea typeface="微软雅黑" panose="020B0503020204020204" charset="-122"/>
                <a:cs typeface="微软雅黑" panose="020B0503020204020204" charset="-122"/>
              </a:rPr>
              <a:t>科技创新</a:t>
            </a:r>
            <a:r>
              <a:rPr sz="12800" b="1" dirty="0">
                <a:solidFill>
                  <a:srgbClr val="0000CC"/>
                </a:solidFill>
                <a:latin typeface="微软雅黑" panose="020B0503020204020204" charset="-122"/>
                <a:ea typeface="微软雅黑" panose="020B0503020204020204" charset="-122"/>
                <a:cs typeface="微软雅黑" panose="020B0503020204020204" charset="-122"/>
              </a:rPr>
              <a:t>永无止境</a:t>
            </a:r>
            <a:r>
              <a:rPr sz="12800" b="1" dirty="0">
                <a:latin typeface="微软雅黑" panose="020B0503020204020204" charset="-122"/>
                <a:ea typeface="微软雅黑" panose="020B0503020204020204" charset="-122"/>
                <a:cs typeface="微软雅黑" panose="020B0503020204020204" charset="-122"/>
              </a:rPr>
              <a:t>。而象征</a:t>
            </a:r>
            <a:r>
              <a:rPr sz="12800" b="1" dirty="0">
                <a:solidFill>
                  <a:srgbClr val="0000CC"/>
                </a:solidFill>
                <a:latin typeface="微软雅黑" panose="020B0503020204020204" charset="-122"/>
                <a:ea typeface="微软雅黑" panose="020B0503020204020204" charset="-122"/>
                <a:cs typeface="微软雅黑" panose="020B0503020204020204" charset="-122"/>
              </a:rPr>
              <a:t>“揽星九天”的任务标识</a:t>
            </a:r>
            <a:r>
              <a:rPr sz="12800" b="1" dirty="0">
                <a:latin typeface="微软雅黑" panose="020B0503020204020204" charset="-122"/>
                <a:ea typeface="微软雅黑" panose="020B0503020204020204" charset="-122"/>
                <a:cs typeface="微软雅黑" panose="020B0503020204020204" charset="-122"/>
              </a:rPr>
              <a:t>，</a:t>
            </a:r>
            <a:r>
              <a:rPr sz="12800" b="1" dirty="0">
                <a:solidFill>
                  <a:srgbClr val="0000CC"/>
                </a:solidFill>
                <a:latin typeface="微软雅黑" panose="020B0503020204020204" charset="-122"/>
                <a:ea typeface="微软雅黑" panose="020B0503020204020204" charset="-122"/>
                <a:cs typeface="微软雅黑" panose="020B0503020204020204" charset="-122"/>
              </a:rPr>
              <a:t>展现出中国航天</a:t>
            </a:r>
            <a:r>
              <a:rPr sz="12800" b="1" dirty="0">
                <a:latin typeface="微软雅黑" panose="020B0503020204020204" charset="-122"/>
                <a:ea typeface="微软雅黑" panose="020B0503020204020204" charset="-122"/>
                <a:cs typeface="微软雅黑" panose="020B0503020204020204" charset="-122"/>
              </a:rPr>
              <a:t>开放合作的</a:t>
            </a:r>
            <a:r>
              <a:rPr sz="12800" b="1" dirty="0">
                <a:solidFill>
                  <a:srgbClr val="0000CC"/>
                </a:solidFill>
                <a:latin typeface="微软雅黑" panose="020B0503020204020204" charset="-122"/>
                <a:ea typeface="微软雅黑" panose="020B0503020204020204" charset="-122"/>
                <a:cs typeface="微软雅黑" panose="020B0503020204020204" charset="-122"/>
              </a:rPr>
              <a:t>理念与态度</a:t>
            </a:r>
            <a:r>
              <a:rPr sz="12800" b="1" dirty="0">
                <a:latin typeface="微软雅黑" panose="020B0503020204020204" charset="-122"/>
                <a:ea typeface="微软雅黑" panose="020B0503020204020204" charset="-122"/>
                <a:cs typeface="微软雅黑" panose="020B0503020204020204" charset="-122"/>
              </a:rPr>
              <a:t>。</a:t>
            </a:r>
            <a:endParaRPr sz="128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742315" y="286385"/>
            <a:ext cx="1041336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初步整合主要信息</a:t>
            </a:r>
            <a:endPar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598" name="内容占位符 2"/>
          <p:cNvSpPr>
            <a:spLocks noGrp="1"/>
          </p:cNvSpPr>
          <p:nvPr>
            <p:ph idx="1"/>
          </p:nvPr>
        </p:nvSpPr>
        <p:spPr>
          <a:xfrm>
            <a:off x="1087755" y="1936115"/>
            <a:ext cx="10457180" cy="3761105"/>
          </a:xfrm>
        </p:spPr>
        <p:txBody>
          <a:bodyPr>
            <a:normAutofit fontScale="60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lang="en-US" sz="5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t>    </a:t>
            </a:r>
            <a:r>
              <a:rPr sz="6000" b="1" dirty="0">
                <a:latin typeface="微软雅黑" panose="020B0503020204020204" charset="-122"/>
                <a:ea typeface="微软雅黑" panose="020B0503020204020204" charset="-122"/>
                <a:cs typeface="微软雅黑" panose="020B0503020204020204" charset="-122"/>
              </a:rPr>
              <a:t>首次火星探测任务名为“天问一号”，源于屈原长诗《天问》，体现了文化传承，寓意追求科技创新永无止境；任务标识为“揽星九天”，展现出中国航天开放合作的理念与态度。</a:t>
            </a:r>
            <a:r>
              <a:rPr lang="zh-CN" sz="6000" b="1" dirty="0">
                <a:solidFill>
                  <a:srgbClr val="0000CC"/>
                </a:solidFill>
                <a:latin typeface="微软雅黑" panose="020B0503020204020204" charset="-122"/>
                <a:ea typeface="微软雅黑" panose="020B0503020204020204" charset="-122"/>
                <a:cs typeface="微软雅黑" panose="020B0503020204020204" charset="-122"/>
              </a:rPr>
              <a:t>（</a:t>
            </a:r>
            <a:r>
              <a:rPr lang="en-US" altLang="zh-CN" sz="6000" b="1" dirty="0">
                <a:solidFill>
                  <a:srgbClr val="0000CC"/>
                </a:solidFill>
                <a:latin typeface="微软雅黑" panose="020B0503020204020204" charset="-122"/>
                <a:ea typeface="微软雅黑" panose="020B0503020204020204" charset="-122"/>
                <a:cs typeface="微软雅黑" panose="020B0503020204020204" charset="-122"/>
              </a:rPr>
              <a:t>79</a:t>
            </a:r>
            <a:r>
              <a:rPr lang="zh-CN" altLang="en-US" sz="6000" b="1" dirty="0">
                <a:solidFill>
                  <a:srgbClr val="0000CC"/>
                </a:solidFill>
                <a:latin typeface="微软雅黑" panose="020B0503020204020204" charset="-122"/>
                <a:ea typeface="微软雅黑" panose="020B0503020204020204" charset="-122"/>
                <a:cs typeface="微软雅黑" panose="020B0503020204020204" charset="-122"/>
              </a:rPr>
              <a:t>字</a:t>
            </a:r>
            <a:r>
              <a:rPr lang="zh-CN" sz="6000" b="1" dirty="0">
                <a:solidFill>
                  <a:srgbClr val="0000CC"/>
                </a:solidFill>
                <a:latin typeface="微软雅黑" panose="020B0503020204020204" charset="-122"/>
                <a:ea typeface="微软雅黑" panose="020B0503020204020204" charset="-122"/>
                <a:cs typeface="微软雅黑" panose="020B0503020204020204" charset="-122"/>
              </a:rPr>
              <a:t>）</a:t>
            </a:r>
            <a:endParaRPr lang="zh-CN" sz="6000" b="1" dirty="0">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848995" y="286385"/>
            <a:ext cx="1030668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根据字数再压缩</a:t>
            </a:r>
            <a:endPar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598" name="内容占位符 2"/>
          <p:cNvSpPr>
            <a:spLocks noGrp="1"/>
          </p:cNvSpPr>
          <p:nvPr>
            <p:ph idx="1"/>
          </p:nvPr>
        </p:nvSpPr>
        <p:spPr>
          <a:xfrm>
            <a:off x="848995" y="1910715"/>
            <a:ext cx="10861675" cy="1824990"/>
          </a:xfrm>
        </p:spPr>
        <p:txBody>
          <a:bodyPr>
            <a:normAutofit fontScale="25000"/>
          </a:body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en-US" sz="6000" b="1" dirty="0">
                <a:solidFill>
                  <a:schemeClr val="bg1">
                    <a:lumMod val="50000"/>
                  </a:schemeClr>
                </a:solidFill>
                <a:latin typeface="+mn-ea"/>
                <a:ea typeface="+mn-ea"/>
              </a:rPr>
              <a:t> </a:t>
            </a:r>
            <a:r>
              <a:rPr sz="6000" b="1" dirty="0"/>
              <a:t> </a:t>
            </a:r>
            <a:r>
              <a:rPr lang="zh-CN" sz="8000" b="1" dirty="0">
                <a:latin typeface="微软雅黑" panose="020B0503020204020204" charset="-122"/>
                <a:ea typeface="微软雅黑" panose="020B0503020204020204" charset="-122"/>
                <a:cs typeface="微软雅黑" panose="020B0503020204020204" charset="-122"/>
              </a:rPr>
              <a:t>题目：请对下面这段新闻报道的文字进行压缩。要求保留关键信息，句子简洁流畅，</a:t>
            </a:r>
            <a:r>
              <a:rPr lang="zh-CN"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不超过70个字。</a:t>
            </a:r>
            <a:endParaRPr lang="zh-CN" sz="8000" b="1" dirty="0">
              <a:latin typeface="微软雅黑" panose="020B0503020204020204" charset="-122"/>
              <a:ea typeface="微软雅黑" panose="020B0503020204020204" charset="-122"/>
              <a:cs typeface="微软雅黑" panose="020B0503020204020204" charset="-122"/>
            </a:endParaRPr>
          </a:p>
          <a:p>
            <a:r>
              <a:rPr sz="8000" b="1" dirty="0">
                <a:latin typeface="微软雅黑" panose="020B0503020204020204" charset="-122"/>
                <a:ea typeface="微软雅黑" panose="020B0503020204020204" charset="-122"/>
                <a:cs typeface="微软雅黑" panose="020B0503020204020204" charset="-122"/>
              </a:rPr>
              <a:t>    </a:t>
            </a:r>
            <a:r>
              <a:rPr lang="zh-CN" sz="8000" b="1" dirty="0">
                <a:latin typeface="微软雅黑" panose="020B0503020204020204" charset="-122"/>
                <a:ea typeface="微软雅黑" panose="020B0503020204020204" charset="-122"/>
                <a:cs typeface="微软雅黑" panose="020B0503020204020204" charset="-122"/>
              </a:rPr>
              <a:t>导语压缩：</a:t>
            </a:r>
            <a:r>
              <a:rPr lang="zh-CN" sz="8000" b="1" dirty="0">
                <a:solidFill>
                  <a:srgbClr val="0000CC"/>
                </a:solidFill>
                <a:latin typeface="微软雅黑" panose="020B0503020204020204" charset="-122"/>
                <a:ea typeface="微软雅黑" panose="020B0503020204020204" charset="-122"/>
                <a:cs typeface="微软雅黑" panose="020B0503020204020204" charset="-122"/>
              </a:rPr>
              <a:t>2020年4月24日“中国航天日”启动仪式在国家航天局网站举行举行</a:t>
            </a:r>
            <a:r>
              <a:rPr lang="en-US" altLang="zh-CN" sz="8000" b="1" dirty="0">
                <a:solidFill>
                  <a:srgbClr val="0000CC"/>
                </a:solidFill>
                <a:latin typeface="微软雅黑" panose="020B0503020204020204" charset="-122"/>
                <a:ea typeface="微软雅黑" panose="020B0503020204020204" charset="-122"/>
                <a:cs typeface="微软雅黑" panose="020B0503020204020204" charset="-122"/>
              </a:rPr>
              <a:t>:</a:t>
            </a:r>
            <a:r>
              <a:rPr lang="zh-CN" altLang="en-US" sz="8000" b="1" dirty="0">
                <a:solidFill>
                  <a:srgbClr val="0000CC"/>
                </a:solidFill>
                <a:latin typeface="微软雅黑" panose="020B0503020204020204" charset="-122"/>
                <a:ea typeface="微软雅黑" panose="020B0503020204020204" charset="-122"/>
                <a:cs typeface="微软雅黑" panose="020B0503020204020204" charset="-122"/>
              </a:rPr>
              <a:t>（</a:t>
            </a:r>
            <a:r>
              <a:rPr lang="en-US" altLang="zh-CN" sz="8000" b="1" dirty="0">
                <a:solidFill>
                  <a:srgbClr val="0000CC"/>
                </a:solidFill>
                <a:latin typeface="微软雅黑" panose="020B0503020204020204" charset="-122"/>
                <a:ea typeface="微软雅黑" panose="020B0503020204020204" charset="-122"/>
                <a:cs typeface="微软雅黑" panose="020B0503020204020204" charset="-122"/>
              </a:rPr>
              <a:t>31</a:t>
            </a:r>
            <a:r>
              <a:rPr lang="zh-CN" altLang="en-US" sz="8000" b="1" dirty="0">
                <a:solidFill>
                  <a:srgbClr val="0000CC"/>
                </a:solidFill>
                <a:latin typeface="微软雅黑" panose="020B0503020204020204" charset="-122"/>
                <a:ea typeface="微软雅黑" panose="020B0503020204020204" charset="-122"/>
                <a:cs typeface="微软雅黑" panose="020B0503020204020204" charset="-122"/>
              </a:rPr>
              <a:t>字）</a:t>
            </a:r>
            <a:endParaRPr lang="zh-CN" sz="8000" b="1" dirty="0">
              <a:latin typeface="微软雅黑" panose="020B0503020204020204" charset="-122"/>
              <a:ea typeface="微软雅黑" panose="020B0503020204020204" charset="-122"/>
              <a:cs typeface="微软雅黑" panose="020B0503020204020204" charset="-122"/>
            </a:endParaRPr>
          </a:p>
          <a:p>
            <a:r>
              <a:rPr sz="8000" b="1" dirty="0">
                <a:latin typeface="微软雅黑" panose="020B0503020204020204" charset="-122"/>
                <a:ea typeface="微软雅黑" panose="020B0503020204020204" charset="-122"/>
                <a:cs typeface="微软雅黑" panose="020B0503020204020204" charset="-122"/>
              </a:rPr>
              <a:t>    </a:t>
            </a:r>
            <a:r>
              <a:rPr lang="zh-CN" sz="8000" b="1" dirty="0">
                <a:latin typeface="微软雅黑" panose="020B0503020204020204" charset="-122"/>
                <a:ea typeface="微软雅黑" panose="020B0503020204020204" charset="-122"/>
                <a:cs typeface="微软雅黑" panose="020B0503020204020204" charset="-122"/>
              </a:rPr>
              <a:t>留给主体和背景的字数：</a:t>
            </a:r>
            <a:r>
              <a:rPr sz="8000" b="1" dirty="0">
                <a:latin typeface="微软雅黑" panose="020B0503020204020204" charset="-122"/>
                <a:ea typeface="微软雅黑" panose="020B0503020204020204" charset="-122"/>
                <a:cs typeface="微软雅黑" panose="020B0503020204020204" charset="-122"/>
              </a:rPr>
              <a:t>    </a:t>
            </a:r>
            <a:r>
              <a:rPr lang="en-US" sz="8000" b="1" dirty="0">
                <a:latin typeface="微软雅黑" panose="020B0503020204020204" charset="-122"/>
                <a:ea typeface="微软雅黑" panose="020B0503020204020204" charset="-122"/>
                <a:cs typeface="微软雅黑" panose="020B0503020204020204" charset="-122"/>
              </a:rPr>
              <a:t>70—31=39</a:t>
            </a:r>
            <a:r>
              <a:rPr lang="zh-CN" altLang="en-US" sz="8000" b="1" dirty="0">
                <a:latin typeface="微软雅黑" panose="020B0503020204020204" charset="-122"/>
                <a:ea typeface="微软雅黑" panose="020B0503020204020204" charset="-122"/>
                <a:cs typeface="微软雅黑" panose="020B0503020204020204" charset="-122"/>
              </a:rPr>
              <a:t>字     </a:t>
            </a:r>
            <a:r>
              <a:rPr lang="zh-CN"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（再压缩，留主要，删次要）</a:t>
            </a:r>
            <a:endParaRPr lang="zh-CN" altLang="en-US"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2"/>
          <p:cNvSpPr>
            <a:spLocks noGrp="1"/>
          </p:cNvSpPr>
          <p:nvPr/>
        </p:nvSpPr>
        <p:spPr>
          <a:xfrm>
            <a:off x="605790" y="3735705"/>
            <a:ext cx="10793095" cy="2367280"/>
          </a:xfrm>
          <a:prstGeom prst="rect">
            <a:avLst/>
          </a:prstGeom>
        </p:spPr>
        <p:txBody>
          <a:bodyPr vert="horz" lIns="0" tIns="45720" rIns="0" bIns="45720" rtlCol="0">
            <a:normAutofit fontScale="6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r>
              <a:rPr sz="5145" b="1" dirty="0">
                <a:latin typeface="微软雅黑" panose="020B0503020204020204" charset="-122"/>
                <a:ea typeface="微软雅黑" panose="020B0503020204020204" charset="-122"/>
                <a:cs typeface="微软雅黑" panose="020B0503020204020204" charset="-122"/>
              </a:rPr>
              <a:t>首次火星探测任务名称为“天问一号”，</a:t>
            </a:r>
            <a:r>
              <a:rPr lang="zh-CN" sz="5145" b="1" dirty="0">
                <a:solidFill>
                  <a:srgbClr val="FF0000"/>
                </a:solidFill>
                <a:latin typeface="微软雅黑" panose="020B0503020204020204" charset="-122"/>
                <a:ea typeface="微软雅黑" panose="020B0503020204020204" charset="-122"/>
                <a:cs typeface="微软雅黑" panose="020B0503020204020204" charset="-122"/>
              </a:rPr>
              <a:t>（</a:t>
            </a:r>
            <a:r>
              <a:rPr sz="5145" b="1" dirty="0">
                <a:solidFill>
                  <a:srgbClr val="FF0000"/>
                </a:solidFill>
                <a:latin typeface="微软雅黑" panose="020B0503020204020204" charset="-122"/>
                <a:ea typeface="微软雅黑" panose="020B0503020204020204" charset="-122"/>
                <a:cs typeface="微软雅黑" panose="020B0503020204020204" charset="-122"/>
              </a:rPr>
              <a:t>源于屈原长诗《天问》，体现了文化传承，寓意追求科技创新永无止境；</a:t>
            </a:r>
            <a:r>
              <a:rPr lang="zh-CN" sz="5145" b="1" dirty="0">
                <a:solidFill>
                  <a:srgbClr val="FF0000"/>
                </a:solidFill>
                <a:latin typeface="微软雅黑" panose="020B0503020204020204" charset="-122"/>
                <a:ea typeface="微软雅黑" panose="020B0503020204020204" charset="-122"/>
                <a:cs typeface="微软雅黑" panose="020B0503020204020204" charset="-122"/>
              </a:rPr>
              <a:t>）</a:t>
            </a:r>
            <a:r>
              <a:rPr sz="5145" b="1" dirty="0">
                <a:latin typeface="微软雅黑" panose="020B0503020204020204" charset="-122"/>
                <a:ea typeface="微软雅黑" panose="020B0503020204020204" charset="-122"/>
                <a:cs typeface="微软雅黑" panose="020B0503020204020204" charset="-122"/>
              </a:rPr>
              <a:t>任务标识为“揽星九天”，</a:t>
            </a:r>
            <a:r>
              <a:rPr lang="zh-CN" sz="5145" b="1" dirty="0">
                <a:solidFill>
                  <a:srgbClr val="FF0000"/>
                </a:solidFill>
                <a:latin typeface="微软雅黑" panose="020B0503020204020204" charset="-122"/>
                <a:ea typeface="微软雅黑" panose="020B0503020204020204" charset="-122"/>
                <a:cs typeface="微软雅黑" panose="020B0503020204020204" charset="-122"/>
              </a:rPr>
              <a:t>（展现出中国航天开放合作的理念与态度。）</a:t>
            </a:r>
            <a:endParaRPr lang="zh-CN" sz="5145" b="1"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597"/>
                                        </p:tgtEl>
                                        <p:attrNameLst>
                                          <p:attrName>style.visibility</p:attrName>
                                        </p:attrNameLst>
                                      </p:cBhvr>
                                      <p:to>
                                        <p:strVal val="visible"/>
                                      </p:to>
                                    </p:set>
                                    <p:animEffect transition="in" filter="blinds(horizontal)">
                                      <p:cBhvr>
                                        <p:cTn id="7" dur="500"/>
                                        <p:tgtEl>
                                          <p:spTgt spid="10485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48598">
                                            <p:txEl>
                                              <p:pRg st="0" end="0"/>
                                            </p:txEl>
                                          </p:spTgt>
                                        </p:tgtEl>
                                        <p:attrNameLst>
                                          <p:attrName>style.visibility</p:attrName>
                                        </p:attrNameLst>
                                      </p:cBhvr>
                                      <p:to>
                                        <p:strVal val="visible"/>
                                      </p:to>
                                    </p:set>
                                    <p:animEffect transition="in" filter="blinds(horizontal)">
                                      <p:cBhvr>
                                        <p:cTn id="12" dur="500"/>
                                        <p:tgtEl>
                                          <p:spTgt spid="1048598">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48598">
                                            <p:txEl>
                                              <p:pRg st="1" end="1"/>
                                            </p:txEl>
                                          </p:spTgt>
                                        </p:tgtEl>
                                        <p:attrNameLst>
                                          <p:attrName>style.visibility</p:attrName>
                                        </p:attrNameLst>
                                      </p:cBhvr>
                                      <p:to>
                                        <p:strVal val="visible"/>
                                      </p:to>
                                    </p:set>
                                    <p:animEffect transition="in" filter="blinds(horizontal)">
                                      <p:cBhvr>
                                        <p:cTn id="15" dur="500"/>
                                        <p:tgtEl>
                                          <p:spTgt spid="104859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048598">
                                            <p:txEl>
                                              <p:pRg st="2" end="2"/>
                                            </p:txEl>
                                          </p:spTgt>
                                        </p:tgtEl>
                                        <p:attrNameLst>
                                          <p:attrName>style.visibility</p:attrName>
                                        </p:attrNameLst>
                                      </p:cBhvr>
                                      <p:to>
                                        <p:strVal val="visible"/>
                                      </p:to>
                                    </p:set>
                                    <p:animEffect transition="in" filter="checkerboard(across)">
                                      <p:cBhvr>
                                        <p:cTn id="20" dur="500"/>
                                        <p:tgtEl>
                                          <p:spTgt spid="104859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wheel(1)">
                                      <p:cBhvr>
                                        <p:cTn id="25"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P spid="104859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848995" y="286385"/>
            <a:ext cx="10306685" cy="1450975"/>
          </a:xfrm>
        </p:spPr>
        <p:txBody>
          <a:bodyPr>
            <a:normAutofit/>
          </a:bodyPr>
          <a:lstStyle/>
          <a:p>
            <a:pPr algn="ctr"/>
            <a:r>
              <a:rPr lang="zh-CN" altLang="en-US"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随堂练</a:t>
            </a:r>
            <a:r>
              <a:rPr lang="en-US" altLang="zh-CN" sz="48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rPr>
              <a:t>根据字数再压缩</a:t>
            </a:r>
            <a:endParaRPr lang="zh-CN" altLang="en-US" sz="4800" b="1" dirty="0">
              <a:solidFill>
                <a:srgbClr val="0000C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内容占位符 2"/>
          <p:cNvSpPr>
            <a:spLocks noGrp="1"/>
          </p:cNvSpPr>
          <p:nvPr/>
        </p:nvSpPr>
        <p:spPr>
          <a:xfrm>
            <a:off x="848995" y="2559050"/>
            <a:ext cx="10793095" cy="2367280"/>
          </a:xfrm>
          <a:prstGeom prst="rect">
            <a:avLst/>
          </a:prstGeom>
        </p:spPr>
        <p:txBody>
          <a:bodyPr vert="horz" lIns="0" tIns="45720" rIns="0" bIns="45720" rtlCol="0">
            <a:normAutofit fontScale="90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zh-CN" altLang="en-US" sz="36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r>
              <a:rPr sz="5145" b="1" dirty="0">
                <a:latin typeface="微软雅黑" panose="020B0503020204020204" charset="-122"/>
                <a:ea typeface="微软雅黑" panose="020B0503020204020204" charset="-122"/>
                <a:cs typeface="微软雅黑" panose="020B0503020204020204" charset="-122"/>
              </a:rPr>
              <a:t>首次火星探测任务名称为“天问一号”，</a:t>
            </a:r>
            <a:r>
              <a:rPr lang="zh-CN" sz="5145" b="1"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sz="5145" b="1" dirty="0">
                <a:latin typeface="微软雅黑" panose="020B0503020204020204" charset="-122"/>
                <a:ea typeface="微软雅黑" panose="020B0503020204020204" charset="-122"/>
                <a:cs typeface="微软雅黑" panose="020B0503020204020204" charset="-122"/>
              </a:rPr>
              <a:t>任务标识为“揽星九天”</a:t>
            </a:r>
            <a:r>
              <a:rPr lang="zh-CN" sz="5145" b="1" dirty="0">
                <a:latin typeface="微软雅黑" panose="020B0503020204020204" charset="-122"/>
                <a:ea typeface="微软雅黑" panose="020B0503020204020204" charset="-122"/>
                <a:cs typeface="微软雅黑" panose="020B0503020204020204" charset="-122"/>
              </a:rPr>
              <a:t>。</a:t>
            </a:r>
            <a:r>
              <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r>
              <a:rPr lang="en-US" alt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32</a:t>
            </a:r>
            <a:r>
              <a:rPr lang="zh-CN" altLang="en-US"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字</a:t>
            </a:r>
            <a:r>
              <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a:t>
            </a:r>
            <a:endParaRPr lang="zh-CN" sz="514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语言简洁</a:t>
            </a:r>
            <a:endParaRPr lang="zh-CN"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16940" y="2108200"/>
            <a:ext cx="7802880" cy="3761105"/>
          </a:xfrm>
        </p:spPr>
        <p:txBody>
          <a:bodyPr>
            <a:normAutofit/>
          </a:bodyPr>
          <a:lstStyle/>
          <a:p>
            <a:r>
              <a:rPr lang="en-US" sz="2400" b="1" dirty="0">
                <a:solidFill>
                  <a:schemeClr val="tx1"/>
                </a:solidFill>
                <a:latin typeface="+mn-ea"/>
                <a:ea typeface="+mn-ea"/>
              </a:rPr>
              <a:t>     </a:t>
            </a:r>
            <a:r>
              <a:rPr lang="en-US" sz="4400" b="1" dirty="0">
                <a:solidFill>
                  <a:schemeClr val="tx1"/>
                </a:solidFill>
                <a:latin typeface="+mn-ea"/>
                <a:ea typeface="+mn-ea"/>
              </a:rPr>
              <a:t>   </a:t>
            </a:r>
            <a:r>
              <a:rPr lang="en-US" sz="4400" b="1" dirty="0">
                <a:solidFill>
                  <a:srgbClr val="0000CC"/>
                </a:solidFill>
                <a:latin typeface="+mn-ea"/>
                <a:ea typeface="+mn-ea"/>
              </a:rPr>
              <a:t> </a:t>
            </a:r>
            <a:r>
              <a:rPr sz="4400" b="1" dirty="0">
                <a:solidFill>
                  <a:srgbClr val="0000CC"/>
                </a:solidFill>
              </a:rPr>
              <a:t>一是简洁。</a:t>
            </a:r>
            <a:r>
              <a:rPr sz="4400" b="1" dirty="0"/>
              <a:t>简洁，就是语言表达不啰嗦，简明达意，不需要修饰赘余成份。</a:t>
            </a:r>
            <a:r>
              <a:rPr sz="4400" b="1" dirty="0">
                <a:gradFill>
                  <a:gsLst>
                    <a:gs pos="0">
                      <a:srgbClr val="E30000"/>
                    </a:gs>
                    <a:gs pos="100000">
                      <a:srgbClr val="760303"/>
                    </a:gs>
                  </a:gsLst>
                  <a:lin scaled="0"/>
                </a:gradFill>
              </a:rPr>
              <a:t>惜字如金，能合并的合并，能节省的节省。</a:t>
            </a:r>
            <a:endParaRPr sz="4400" b="1" dirty="0">
              <a:gradFill>
                <a:gsLst>
                  <a:gs pos="0">
                    <a:srgbClr val="E30000"/>
                  </a:gs>
                  <a:gs pos="100000">
                    <a:srgbClr val="760303"/>
                  </a:gs>
                </a:gsLst>
                <a:lin scaled="0"/>
              </a:gradFill>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pic>
        <p:nvPicPr>
          <p:cNvPr id="2097153" name="Picture 11" descr="http://hbimg.b0.upaiyun.com/57ddbbc10ca09c446f48e0f380996aa2ef45764a2857f-l9xE06_fw658"/>
          <p:cNvPicPr>
            <a:picLocks noChangeAspect="1" noChangeArrowheads="1"/>
          </p:cNvPicPr>
          <p:nvPr/>
        </p:nvPicPr>
        <p:blipFill>
          <a:blip r:embed="rId1" cstate="print"/>
          <a:srcRect/>
          <a:stretch>
            <a:fillRect/>
          </a:stretch>
        </p:blipFill>
        <p:spPr bwMode="auto">
          <a:xfrm>
            <a:off x="8814238" y="1958223"/>
            <a:ext cx="2492420" cy="1738633"/>
          </a:xfrm>
          <a:prstGeom prst="rect">
            <a:avLst/>
          </a:prstGeom>
          <a:noFill/>
        </p:spPr>
      </p:pic>
    </p:spTree>
  </p:cSld>
  <p:clrMapOvr>
    <a:masterClrMapping/>
  </p:clrMapOvr>
  <p:transition>
    <p:randomBa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语言简洁</a:t>
            </a:r>
            <a:endParaRPr lang="zh-CN"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16940" y="2108200"/>
            <a:ext cx="10388600" cy="3761105"/>
          </a:xfrm>
        </p:spPr>
        <p:txBody>
          <a:bodyPr>
            <a:normAutofit fontScale="90000"/>
          </a:bodyPr>
          <a:lstStyle/>
          <a:p>
            <a:r>
              <a:rPr lang="en-US" sz="2400" b="1" dirty="0">
                <a:solidFill>
                  <a:schemeClr val="tx1"/>
                </a:solidFill>
                <a:latin typeface="+mn-ea"/>
                <a:ea typeface="+mn-ea"/>
              </a:rPr>
              <a:t>         </a:t>
            </a:r>
            <a:r>
              <a:rPr sz="3430" b="1" dirty="0">
                <a:solidFill>
                  <a:schemeClr val="bg1">
                    <a:lumMod val="50000"/>
                  </a:schemeClr>
                </a:solidFill>
              </a:rPr>
              <a:t>【例】</a:t>
            </a:r>
            <a:r>
              <a:rPr sz="3430" b="1" dirty="0">
                <a:gradFill>
                  <a:gsLst>
                    <a:gs pos="0">
                      <a:srgbClr val="E30000"/>
                    </a:gs>
                    <a:gs pos="100000">
                      <a:srgbClr val="760303"/>
                    </a:gs>
                  </a:gsLst>
                  <a:lin scaled="0"/>
                </a:gradFill>
              </a:rPr>
              <a:t>2020年高考新课标Ⅰ卷</a:t>
            </a:r>
            <a:endParaRPr sz="3430" b="1" dirty="0">
              <a:gradFill>
                <a:gsLst>
                  <a:gs pos="0">
                    <a:srgbClr val="E30000"/>
                  </a:gs>
                  <a:gs pos="100000">
                    <a:srgbClr val="760303"/>
                  </a:gs>
                </a:gsLst>
                <a:lin scaled="0"/>
              </a:gradFill>
            </a:endParaRPr>
          </a:p>
          <a:p>
            <a:r>
              <a:rPr sz="4400" b="1" dirty="0"/>
              <a:t>  【答案】2020年4月24日“中国航天日”启动仪式在国家航天局网站举行举行。仪式上公布中国首次火星探测</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任务名称是“天问一号”、任务标识“揽星九天”</a:t>
            </a:r>
            <a:r>
              <a:rPr sz="4400" b="1" dirty="0"/>
              <a:t>。</a:t>
            </a:r>
            <a:r>
              <a:rPr lang="zh-CN" sz="4400" b="1" dirty="0">
                <a:solidFill>
                  <a:srgbClr val="0000CC"/>
                </a:solidFill>
              </a:rPr>
              <a:t>（合并主语）</a:t>
            </a:r>
            <a:r>
              <a:rPr sz="4400" b="1" dirty="0"/>
              <a:t> </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66800" y="216753"/>
            <a:ext cx="10058400" cy="1450757"/>
          </a:xfrm>
        </p:spPr>
        <p:txBody>
          <a:bodyPr>
            <a:normAutofit/>
          </a:bodyPr>
          <a:lstStyle/>
          <a:p>
            <a:pPr algn="ctr"/>
            <a:r>
              <a:rPr lang="zh-CN" sz="4800" b="1" dirty="0">
                <a:solidFill>
                  <a:schemeClr val="bg1">
                    <a:lumMod val="50000"/>
                  </a:schemeClr>
                </a:solidFill>
                <a:latin typeface="楷体" panose="02010609060101010101" pitchFamily="49" charset="-122"/>
                <a:ea typeface="楷体" panose="02010609060101010101" pitchFamily="49" charset="-122"/>
                <a:sym typeface="+mn-ea"/>
              </a:rPr>
              <a:t>随堂练</a:t>
            </a:r>
            <a:r>
              <a:rPr lang="en-US" altLang="zh-CN" sz="4800" b="1" dirty="0">
                <a:solidFill>
                  <a:schemeClr val="bg1">
                    <a:lumMod val="50000"/>
                  </a:schemeClr>
                </a:solidFill>
                <a:latin typeface="楷体" panose="02010609060101010101" pitchFamily="49" charset="-122"/>
                <a:ea typeface="楷体" panose="02010609060101010101" pitchFamily="49" charset="-122"/>
                <a:sym typeface="+mn-ea"/>
              </a:rPr>
              <a:t>·</a:t>
            </a:r>
            <a:r>
              <a:rPr sz="4800" b="1" dirty="0">
                <a:solidFill>
                  <a:srgbClr val="0000CC"/>
                </a:solidFill>
                <a:latin typeface="楷体" panose="02010609060101010101" pitchFamily="49" charset="-122"/>
                <a:ea typeface="楷体" panose="02010609060101010101" pitchFamily="49" charset="-122"/>
                <a:sym typeface="+mn-ea"/>
              </a:rPr>
              <a:t>2020年高考新课标Ⅲ卷</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822325" y="1914525"/>
            <a:ext cx="10931525" cy="2178685"/>
          </a:xfrm>
        </p:spPr>
        <p:txBody>
          <a:bodyPr>
            <a:normAutofit fontScale="25000" lnSpcReduction="20000"/>
          </a:bodyPr>
          <a:lstStyle/>
          <a:p>
            <a:r>
              <a:rPr lang="en-US" sz="2400" b="1" dirty="0">
                <a:solidFill>
                  <a:schemeClr val="tx1"/>
                </a:solidFill>
                <a:latin typeface="+mn-ea"/>
                <a:ea typeface="+mn-ea"/>
              </a:rPr>
              <a:t>  </a:t>
            </a:r>
            <a:r>
              <a:rPr lang="en-US" sz="6000" b="1" dirty="0">
                <a:solidFill>
                  <a:schemeClr val="tx1"/>
                </a:solidFill>
                <a:latin typeface="+mn-ea"/>
                <a:ea typeface="+mn-ea"/>
              </a:rPr>
              <a:t>       </a:t>
            </a:r>
            <a:r>
              <a:rPr lang="zh-CN" sz="9600" b="1" dirty="0">
                <a:latin typeface="黑体" panose="02010609060101010101" pitchFamily="49" charset="-122"/>
                <a:ea typeface="黑体" panose="02010609060101010101" pitchFamily="49" charset="-122"/>
                <a:cs typeface="黑体" panose="02010609060101010101" pitchFamily="49" charset="-122"/>
              </a:rPr>
              <a:t>导语：</a:t>
            </a:r>
            <a:r>
              <a:rPr lang="en-US" sz="9600" b="1" dirty="0">
                <a:latin typeface="黑体" panose="02010609060101010101" pitchFamily="49" charset="-122"/>
                <a:ea typeface="黑体" panose="02010609060101010101" pitchFamily="49" charset="-122"/>
                <a:cs typeface="黑体" panose="02010609060101010101" pitchFamily="49" charset="-122"/>
              </a:rPr>
              <a:t>2</a:t>
            </a:r>
            <a:r>
              <a:rPr sz="9600" b="1" dirty="0">
                <a:latin typeface="黑体" panose="02010609060101010101" pitchFamily="49" charset="-122"/>
                <a:ea typeface="黑体" panose="02010609060101010101" pitchFamily="49" charset="-122"/>
                <a:cs typeface="黑体" panose="02010609060101010101" pitchFamily="49" charset="-122"/>
              </a:rPr>
              <a:t>020年6月3日，国资委召开中央企业助力湖北疫后重振发展视频会议.</a:t>
            </a:r>
            <a:endParaRPr sz="9600" b="1" dirty="0">
              <a:latin typeface="黑体" panose="02010609060101010101" pitchFamily="49" charset="-122"/>
              <a:ea typeface="黑体" panose="02010609060101010101" pitchFamily="49" charset="-122"/>
              <a:cs typeface="黑体" panose="02010609060101010101" pitchFamily="49" charset="-122"/>
            </a:endParaRPr>
          </a:p>
          <a:p>
            <a:r>
              <a:rPr sz="9600" b="1" dirty="0">
                <a:latin typeface="黑体" panose="02010609060101010101" pitchFamily="49" charset="-122"/>
                <a:ea typeface="黑体" panose="02010609060101010101" pitchFamily="49" charset="-122"/>
                <a:cs typeface="黑体" panose="02010609060101010101" pitchFamily="49" charset="-122"/>
              </a:rPr>
              <a:t>   </a:t>
            </a:r>
            <a:r>
              <a:rPr lang="zh-CN" sz="9600" b="1" dirty="0">
                <a:latin typeface="黑体" panose="02010609060101010101" pitchFamily="49" charset="-122"/>
                <a:ea typeface="黑体" panose="02010609060101010101" pitchFamily="49" charset="-122"/>
                <a:cs typeface="黑体" panose="02010609060101010101" pitchFamily="49" charset="-122"/>
              </a:rPr>
              <a:t>主体</a:t>
            </a:r>
            <a:r>
              <a:rPr lang="en-US" altLang="zh-CN" sz="9600" b="1" dirty="0">
                <a:latin typeface="黑体" panose="02010609060101010101" pitchFamily="49" charset="-122"/>
                <a:ea typeface="黑体" panose="02010609060101010101" pitchFamily="49" charset="-122"/>
                <a:cs typeface="黑体" panose="02010609060101010101" pitchFamily="49" charset="-122"/>
              </a:rPr>
              <a:t>1</a:t>
            </a:r>
            <a:r>
              <a:rPr lang="zh-CN" altLang="en-US" sz="9600" b="1" dirty="0">
                <a:latin typeface="黑体" panose="02010609060101010101" pitchFamily="49" charset="-122"/>
                <a:ea typeface="黑体" panose="02010609060101010101" pitchFamily="49" charset="-122"/>
                <a:cs typeface="黑体" panose="02010609060101010101" pitchFamily="49" charset="-122"/>
              </a:rPr>
              <a:t>：</a:t>
            </a:r>
            <a:r>
              <a:rPr sz="9600" b="1" dirty="0">
                <a:latin typeface="黑体" panose="02010609060101010101" pitchFamily="49" charset="-122"/>
                <a:ea typeface="黑体" panose="02010609060101010101" pitchFamily="49" charset="-122"/>
                <a:cs typeface="黑体" panose="02010609060101010101" pitchFamily="49" charset="-122"/>
              </a:rPr>
              <a:t>国资委表示支持将武汉纳入区域性国资国企综合改革试验区。</a:t>
            </a:r>
            <a:endParaRPr sz="9600" b="1" dirty="0">
              <a:latin typeface="黑体" panose="02010609060101010101" pitchFamily="49" charset="-122"/>
              <a:ea typeface="黑体" panose="02010609060101010101" pitchFamily="49" charset="-122"/>
              <a:cs typeface="黑体" panose="02010609060101010101" pitchFamily="49" charset="-122"/>
            </a:endParaRPr>
          </a:p>
          <a:p>
            <a:r>
              <a:rPr sz="9600" b="1" dirty="0">
                <a:latin typeface="黑体" panose="02010609060101010101" pitchFamily="49" charset="-122"/>
                <a:ea typeface="黑体" panose="02010609060101010101" pitchFamily="49" charset="-122"/>
                <a:cs typeface="黑体" panose="02010609060101010101" pitchFamily="49" charset="-122"/>
              </a:rPr>
              <a:t>   </a:t>
            </a:r>
            <a:r>
              <a:rPr lang="zh-CN" sz="9600" b="1" dirty="0">
                <a:latin typeface="黑体" panose="02010609060101010101" pitchFamily="49" charset="-122"/>
                <a:ea typeface="黑体" panose="02010609060101010101" pitchFamily="49" charset="-122"/>
                <a:cs typeface="黑体" panose="02010609060101010101" pitchFamily="49" charset="-122"/>
              </a:rPr>
              <a:t>主体</a:t>
            </a:r>
            <a:r>
              <a:rPr lang="en-US" altLang="zh-CN" sz="9600" b="1" dirty="0">
                <a:latin typeface="黑体" panose="02010609060101010101" pitchFamily="49" charset="-122"/>
                <a:ea typeface="黑体" panose="02010609060101010101" pitchFamily="49" charset="-122"/>
                <a:cs typeface="黑体" panose="02010609060101010101" pitchFamily="49" charset="-122"/>
              </a:rPr>
              <a:t>2</a:t>
            </a:r>
            <a:r>
              <a:rPr lang="zh-CN" altLang="en-US" sz="9600" b="1" dirty="0">
                <a:latin typeface="黑体" panose="02010609060101010101" pitchFamily="49" charset="-122"/>
                <a:ea typeface="黑体" panose="02010609060101010101" pitchFamily="49" charset="-122"/>
                <a:cs typeface="黑体" panose="02010609060101010101" pitchFamily="49" charset="-122"/>
              </a:rPr>
              <a:t>：</a:t>
            </a:r>
            <a:r>
              <a:rPr sz="9600" b="1" dirty="0">
                <a:latin typeface="黑体" panose="02010609060101010101" pitchFamily="49" charset="-122"/>
                <a:ea typeface="黑体" panose="02010609060101010101" pitchFamily="49" charset="-122"/>
                <a:cs typeface="黑体" panose="02010609060101010101" pitchFamily="49" charset="-122"/>
              </a:rPr>
              <a:t>央企和湖北省签署72个项目，在原定今年对湖北计划上将新增投资超过3200亿元。  </a:t>
            </a:r>
            <a:endParaRPr sz="4400" b="1" dirty="0"/>
          </a:p>
          <a:p>
            <a:r>
              <a:rPr sz="4400" b="1" dirty="0"/>
              <a:t> </a:t>
            </a:r>
            <a:r>
              <a:rPr sz="10665" b="1" dirty="0"/>
              <a:t>  </a:t>
            </a:r>
            <a:r>
              <a:rPr lang="zh-CN" sz="10665" b="1" dirty="0"/>
              <a:t> </a:t>
            </a:r>
            <a:r>
              <a:rPr sz="6000" b="1" dirty="0"/>
              <a:t> </a:t>
            </a:r>
            <a:endParaRPr sz="6000" b="1" dirty="0"/>
          </a:p>
        </p:txBody>
      </p:sp>
      <p:sp>
        <p:nvSpPr>
          <p:cNvPr id="2" name="内容占位符 2"/>
          <p:cNvSpPr>
            <a:spLocks noGrp="1"/>
          </p:cNvSpPr>
          <p:nvPr/>
        </p:nvSpPr>
        <p:spPr>
          <a:xfrm>
            <a:off x="733425" y="4093210"/>
            <a:ext cx="11020425" cy="2178685"/>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2400" b="1" dirty="0">
                <a:solidFill>
                  <a:schemeClr val="tx1"/>
                </a:solidFill>
                <a:latin typeface="+mn-ea"/>
                <a:ea typeface="+mn-ea"/>
              </a:rPr>
              <a:t>  </a:t>
            </a:r>
            <a:r>
              <a:rPr lang="en-US" sz="6000" b="1" dirty="0">
                <a:solidFill>
                  <a:schemeClr val="tx1"/>
                </a:solidFill>
                <a:latin typeface="+mn-ea"/>
                <a:ea typeface="+mn-ea"/>
              </a:rPr>
              <a:t>       </a:t>
            </a:r>
            <a:r>
              <a:rPr lang="zh-CN" sz="9600" b="1" dirty="0">
                <a:latin typeface="黑体" panose="02010609060101010101" pitchFamily="49" charset="-122"/>
                <a:ea typeface="黑体" panose="02010609060101010101" pitchFamily="49" charset="-122"/>
                <a:cs typeface="黑体" panose="02010609060101010101" pitchFamily="49" charset="-122"/>
              </a:rPr>
              <a:t> </a:t>
            </a:r>
            <a:r>
              <a:rPr sz="4400" b="1" dirty="0"/>
              <a:t> </a:t>
            </a:r>
            <a:r>
              <a:rPr sz="10665" b="1" dirty="0"/>
              <a:t>  </a:t>
            </a:r>
            <a:r>
              <a:rPr lang="zh-CN" sz="10665" b="1" dirty="0"/>
              <a:t>【简洁】</a:t>
            </a:r>
            <a:r>
              <a:rPr sz="10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2020年6月3日，国资委召开中央企业助力湖北疫后重振发展视频会议，支持将武汉纳入区域性国资国企综合改革试验区。</a:t>
            </a:r>
            <a:r>
              <a:rPr lang="zh-CN" sz="10665" b="1" dirty="0">
                <a:solidFill>
                  <a:srgbClr val="0000CC"/>
                </a:solidFill>
                <a:latin typeface="微软雅黑" panose="020B0503020204020204" charset="-122"/>
                <a:ea typeface="微软雅黑" panose="020B0503020204020204" charset="-122"/>
                <a:cs typeface="微软雅黑" panose="020B0503020204020204" charset="-122"/>
              </a:rPr>
              <a:t>（合并主语）</a:t>
            </a:r>
            <a:r>
              <a:rPr sz="10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会上，央企和湖北省签署72个项目，将新增投资3200多亿元。</a:t>
            </a:r>
            <a:r>
              <a:rPr lang="zh-CN" sz="10665" b="1" dirty="0">
                <a:solidFill>
                  <a:srgbClr val="0000CC"/>
                </a:solidFill>
                <a:latin typeface="微软雅黑" panose="020B0503020204020204" charset="-122"/>
                <a:ea typeface="微软雅黑" panose="020B0503020204020204" charset="-122"/>
                <a:cs typeface="微软雅黑" panose="020B0503020204020204" charset="-122"/>
              </a:rPr>
              <a:t>（突出核心，抓主要，删次要；抓事实，删补充） </a:t>
            </a:r>
            <a:r>
              <a:rPr sz="10665" b="1" dirty="0"/>
              <a:t> </a:t>
            </a:r>
            <a:endParaRPr sz="10665" b="1" dirty="0"/>
          </a:p>
          <a:p>
            <a:r>
              <a:rPr sz="6000" b="1" dirty="0"/>
              <a:t> </a:t>
            </a:r>
            <a:endParaRPr sz="6000" b="1" dirty="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598">
                                            <p:txEl>
                                              <p:pRg st="1" end="1"/>
                                            </p:txEl>
                                          </p:spTgt>
                                        </p:tgtEl>
                                        <p:attrNameLst>
                                          <p:attrName>style.visibility</p:attrName>
                                        </p:attrNameLst>
                                      </p:cBhvr>
                                      <p:to>
                                        <p:strVal val="visible"/>
                                      </p:to>
                                    </p:set>
                                    <p:anim calcmode="lin" valueType="num">
                                      <p:cBhvr additive="base">
                                        <p:cTn id="13" dur="500" fill="hold"/>
                                        <p:tgtEl>
                                          <p:spTgt spid="10485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85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598">
                                            <p:txEl>
                                              <p:pRg st="2" end="2"/>
                                            </p:txEl>
                                          </p:spTgt>
                                        </p:tgtEl>
                                        <p:attrNameLst>
                                          <p:attrName>style.visibility</p:attrName>
                                        </p:attrNameLst>
                                      </p:cBhvr>
                                      <p:to>
                                        <p:strVal val="visible"/>
                                      </p:to>
                                    </p:set>
                                    <p:anim calcmode="lin" valueType="num">
                                      <p:cBhvr additive="base">
                                        <p:cTn id="19" dur="500" fill="hold"/>
                                        <p:tgtEl>
                                          <p:spTgt spid="10485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85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8598">
                                            <p:txEl>
                                              <p:pRg st="3" end="3"/>
                                            </p:txEl>
                                          </p:spTgt>
                                        </p:tgtEl>
                                        <p:attrNameLst>
                                          <p:attrName>style.visibility</p:attrName>
                                        </p:attrNameLst>
                                      </p:cBhvr>
                                      <p:to>
                                        <p:strVal val="visible"/>
                                      </p:to>
                                    </p:set>
                                    <p:anim calcmode="lin" valueType="num">
                                      <p:cBhvr additive="base">
                                        <p:cTn id="25" dur="500" fill="hold"/>
                                        <p:tgtEl>
                                          <p:spTgt spid="10485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85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en-US" sz="4400" dirty="0">
                <a:solidFill>
                  <a:srgbClr val="FF0000"/>
                </a:solidFill>
                <a:latin typeface="黑体" panose="02010609060101010101" pitchFamily="49" charset="-122"/>
                <a:ea typeface="黑体" panose="02010609060101010101" pitchFamily="49" charset="-122"/>
              </a:rPr>
              <a:t>2020高考语用压轴题——</a:t>
            </a:r>
            <a:r>
              <a:rPr lang="zh-CN" altLang="en-US" sz="4400" dirty="0">
                <a:solidFill>
                  <a:srgbClr val="0000CC"/>
                </a:solidFill>
                <a:latin typeface="黑体" panose="02010609060101010101" pitchFamily="49" charset="-122"/>
                <a:ea typeface="黑体" panose="02010609060101010101" pitchFamily="49" charset="-122"/>
              </a:rPr>
              <a:t>语段压缩</a:t>
            </a:r>
            <a:r>
              <a:rPr lang="zh-CN" altLang="en-US" sz="4400" dirty="0">
                <a:solidFill>
                  <a:srgbClr val="FF0000"/>
                </a:solidFill>
                <a:latin typeface="黑体" panose="02010609060101010101" pitchFamily="49" charset="-122"/>
                <a:ea typeface="黑体" panose="02010609060101010101" pitchFamily="49" charset="-122"/>
              </a:rPr>
              <a:t> </a:t>
            </a:r>
            <a:endParaRPr lang="zh-CN" altLang="en-US" sz="4400" dirty="0">
              <a:solidFill>
                <a:srgbClr val="FF0000"/>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lnSpcReduction="10000"/>
          </a:bodyPr>
          <a:lstStyle/>
          <a:p>
            <a:r>
              <a:rPr lang="en-US" sz="2400" b="1" dirty="0">
                <a:solidFill>
                  <a:schemeClr val="tx1"/>
                </a:solidFill>
                <a:latin typeface="+mn-ea"/>
                <a:ea typeface="+mn-ea"/>
              </a:rPr>
              <a:t>           </a:t>
            </a:r>
            <a:endParaRPr lang="en-US" sz="2400" b="1" dirty="0">
              <a:solidFill>
                <a:schemeClr val="tx1"/>
              </a:solidFill>
              <a:latin typeface="+mn-ea"/>
              <a:ea typeface="+mn-ea"/>
            </a:endParaRPr>
          </a:p>
          <a:p>
            <a:r>
              <a:rPr lang="en-US" sz="2400" b="1" dirty="0">
                <a:solidFill>
                  <a:schemeClr val="tx1"/>
                </a:solidFill>
                <a:latin typeface="+mn-ea"/>
                <a:ea typeface="+mn-ea"/>
              </a:rPr>
              <a:t>           </a:t>
            </a:r>
            <a:r>
              <a:rPr lang="en-US" sz="2400" b="1" dirty="0">
                <a:solidFill>
                  <a:srgbClr val="0000CC"/>
                </a:solidFill>
                <a:latin typeface="+mn-ea"/>
                <a:ea typeface="+mn-ea"/>
              </a:rPr>
              <a:t> </a:t>
            </a:r>
            <a:r>
              <a:rPr lang="zh-CN" altLang="en-US" sz="4800" b="1" dirty="0">
                <a:solidFill>
                  <a:srgbClr val="0000CC"/>
                </a:solidFill>
                <a:latin typeface="黑体" panose="02010609060101010101" pitchFamily="49" charset="-122"/>
                <a:ea typeface="黑体" panose="02010609060101010101" pitchFamily="49" charset="-122"/>
              </a:rPr>
              <a:t>能力考查</a:t>
            </a:r>
            <a:r>
              <a:rPr lang="zh-CN" altLang="en-US" sz="4800" b="1" dirty="0">
                <a:solidFill>
                  <a:schemeClr val="tx1"/>
                </a:solidFill>
                <a:latin typeface="+mn-ea"/>
                <a:ea typeface="+mn-ea"/>
              </a:rPr>
              <a:t>：</a:t>
            </a:r>
            <a:r>
              <a:rPr lang="en-US" sz="4800" b="1" dirty="0">
                <a:solidFill>
                  <a:schemeClr val="tx1"/>
                </a:solidFill>
                <a:latin typeface="+mn-ea"/>
                <a:ea typeface="+mn-ea"/>
              </a:rPr>
              <a:t>压缩语段考查学生对语段核心信息的</a:t>
            </a:r>
            <a:r>
              <a:rPr lang="zh-CN" altLang="en-US" sz="4800" b="1" dirty="0">
                <a:solidFill>
                  <a:schemeClr val="tx1"/>
                </a:solidFill>
                <a:latin typeface="+mn-ea"/>
                <a:ea typeface="+mn-ea"/>
              </a:rPr>
              <a:t>提炼</a:t>
            </a:r>
            <a:r>
              <a:rPr lang="en-US" sz="4800" b="1" dirty="0">
                <a:solidFill>
                  <a:schemeClr val="tx1"/>
                </a:solidFill>
                <a:latin typeface="+mn-ea"/>
                <a:ea typeface="+mn-ea"/>
              </a:rPr>
              <a:t>能力。</a:t>
            </a:r>
            <a:endParaRPr lang="en-US" sz="4800" b="1" dirty="0">
              <a:solidFill>
                <a:schemeClr val="tx1"/>
              </a:solidFill>
              <a:latin typeface="+mn-ea"/>
              <a:ea typeface="+mn-ea"/>
            </a:endParaRPr>
          </a:p>
          <a:p>
            <a:r>
              <a:rPr lang="en-US" sz="4800" b="1" dirty="0">
                <a:solidFill>
                  <a:schemeClr val="tx1"/>
                </a:solidFill>
                <a:latin typeface="+mn-ea"/>
                <a:ea typeface="+mn-ea"/>
              </a:rPr>
              <a:t>      </a:t>
            </a:r>
            <a:r>
              <a:rPr lang="zh-CN" altLang="en-US" sz="4800" b="1" dirty="0">
                <a:solidFill>
                  <a:srgbClr val="0000CC"/>
                </a:solidFill>
                <a:latin typeface="黑体" panose="02010609060101010101" pitchFamily="49" charset="-122"/>
                <a:ea typeface="黑体" panose="02010609060101010101" pitchFamily="49" charset="-122"/>
              </a:rPr>
              <a:t>题目位置</a:t>
            </a:r>
            <a:r>
              <a:rPr lang="zh-CN" altLang="en-US" sz="4800" b="1" dirty="0">
                <a:solidFill>
                  <a:schemeClr val="tx1"/>
                </a:solidFill>
                <a:latin typeface="+mn-ea"/>
                <a:ea typeface="+mn-ea"/>
              </a:rPr>
              <a:t>：</a:t>
            </a:r>
            <a:r>
              <a:rPr lang="zh-CN" sz="4800" b="1" dirty="0">
                <a:solidFill>
                  <a:schemeClr val="tx1"/>
                </a:solidFill>
                <a:latin typeface="+mn-ea"/>
                <a:ea typeface="+mn-ea"/>
              </a:rPr>
              <a:t>语用最后一题，压轴题；分值</a:t>
            </a:r>
            <a:r>
              <a:rPr lang="en-US" altLang="zh-CN" sz="4800" b="1" dirty="0">
                <a:solidFill>
                  <a:schemeClr val="tx1"/>
                </a:solidFill>
                <a:latin typeface="+mn-ea"/>
                <a:ea typeface="+mn-ea"/>
              </a:rPr>
              <a:t>5</a:t>
            </a:r>
            <a:r>
              <a:rPr lang="zh-CN" altLang="en-US" sz="4800" b="1" dirty="0">
                <a:solidFill>
                  <a:schemeClr val="tx1"/>
                </a:solidFill>
                <a:latin typeface="+mn-ea"/>
                <a:ea typeface="+mn-ea"/>
              </a:rPr>
              <a:t>分。</a:t>
            </a:r>
            <a:endParaRPr lang="zh-CN" altLang="en-US" sz="4800" b="1" dirty="0">
              <a:solidFill>
                <a:schemeClr val="tx1"/>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lang="zh-CN"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16940" y="2108200"/>
            <a:ext cx="9064625" cy="3761105"/>
          </a:xfrm>
        </p:spPr>
        <p:txBody>
          <a:bodyPr>
            <a:normAutofit fontScale="87500" lnSpcReduction="10000"/>
          </a:bodyPr>
          <a:lstStyle/>
          <a:p>
            <a:r>
              <a:rPr lang="en-US" sz="2400" b="1" dirty="0">
                <a:solidFill>
                  <a:schemeClr val="tx1"/>
                </a:solidFill>
                <a:latin typeface="+mn-ea"/>
                <a:ea typeface="+mn-ea"/>
              </a:rPr>
              <a:t>     </a:t>
            </a:r>
            <a:r>
              <a:rPr lang="en-US" sz="4400" b="1" dirty="0">
                <a:solidFill>
                  <a:schemeClr val="tx1"/>
                </a:solidFill>
                <a:latin typeface="+mn-ea"/>
                <a:ea typeface="+mn-ea"/>
              </a:rPr>
              <a:t>  </a:t>
            </a:r>
            <a:r>
              <a:rPr lang="en-US" sz="4400" b="1" dirty="0">
                <a:solidFill>
                  <a:srgbClr val="0000CC"/>
                </a:solidFill>
                <a:latin typeface="+mn-ea"/>
                <a:ea typeface="+mn-ea"/>
              </a:rPr>
              <a:t> </a:t>
            </a:r>
            <a:r>
              <a:rPr sz="4400" b="1" dirty="0">
                <a:solidFill>
                  <a:srgbClr val="0000CC"/>
                </a:solidFill>
              </a:rPr>
              <a:t>二是流畅。</a:t>
            </a:r>
            <a:r>
              <a:rPr sz="4400" b="1" dirty="0"/>
              <a:t>所谓流畅，就是在压缩关键信息的基础上，把关键信息连在一起，成为语意连贯、读起来通顺的一句或一段话。要做到流畅，就得适当地加上一些字词，这些字词如同润滑剂一样，起到连结关键信息的润滑作用。</a:t>
            </a:r>
            <a:endParaRPr sz="4400" b="1" dirty="0"/>
          </a:p>
        </p:txBody>
      </p:sp>
      <p:pic>
        <p:nvPicPr>
          <p:cNvPr id="2097165" name="Picture 2" descr="http://img5.duitang.com/uploads/item/201410/02/20141002112447_LwYNv.thumb.224_0.jpeg"/>
          <p:cNvPicPr>
            <a:picLocks noChangeAspect="1" noChangeArrowheads="1"/>
          </p:cNvPicPr>
          <p:nvPr/>
        </p:nvPicPr>
        <p:blipFill>
          <a:blip r:embed="rId1" cstate="print"/>
          <a:srcRect b="5708"/>
          <a:stretch>
            <a:fillRect/>
          </a:stretch>
        </p:blipFill>
        <p:spPr bwMode="auto">
          <a:xfrm>
            <a:off x="10102850" y="4159885"/>
            <a:ext cx="1388110" cy="1644015"/>
          </a:xfrm>
          <a:prstGeom prst="rect">
            <a:avLst/>
          </a:prstGeom>
          <a:noFill/>
        </p:spPr>
      </p:pic>
    </p:spTree>
  </p:cSld>
  <p:clrMapOvr>
    <a:masterClrMapping/>
  </p:clrMapOvr>
  <p:transition>
    <p:randomBa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228600" y="2038985"/>
            <a:ext cx="11363325" cy="3761105"/>
          </a:xfrm>
        </p:spPr>
        <p:txBody>
          <a:bodyPr>
            <a:normAutofit fontScale="97500" lnSpcReduction="10000"/>
          </a:bodyPr>
          <a:lstStyle/>
          <a:p>
            <a:r>
              <a:rPr lang="en-US" sz="2400" b="1" dirty="0">
                <a:solidFill>
                  <a:schemeClr val="tx1"/>
                </a:solidFill>
                <a:latin typeface="+mn-ea"/>
                <a:ea typeface="+mn-ea"/>
              </a:rPr>
              <a:t>         </a:t>
            </a:r>
            <a:r>
              <a:rPr sz="3430" b="1" dirty="0">
                <a:gradFill>
                  <a:gsLst>
                    <a:gs pos="0">
                      <a:srgbClr val="E30000"/>
                    </a:gs>
                    <a:gs pos="100000">
                      <a:srgbClr val="760303"/>
                    </a:gs>
                  </a:gsLst>
                  <a:lin scaled="0"/>
                </a:gradFill>
              </a:rPr>
              <a:t>2020年高考新课标Ⅰ卷</a:t>
            </a:r>
            <a:endParaRPr sz="3430" b="1" dirty="0">
              <a:gradFill>
                <a:gsLst>
                  <a:gs pos="0">
                    <a:srgbClr val="E30000"/>
                  </a:gs>
                  <a:gs pos="100000">
                    <a:srgbClr val="760303"/>
                  </a:gs>
                </a:gsLst>
                <a:lin scaled="0"/>
              </a:gradFill>
            </a:endParaRPr>
          </a:p>
          <a:p>
            <a:r>
              <a:rPr sz="4400" b="1" dirty="0"/>
              <a:t>  【答案】2020年4月24日“中国航天日”启动仪式在国家航天局网站举行举行。    </a:t>
            </a:r>
            <a:endParaRPr sz="4400" b="1" dirty="0"/>
          </a:p>
          <a:p>
            <a:r>
              <a:rPr sz="4400" b="1" dirty="0"/>
              <a:t>      公布中国首次火星探测任务名称是“天问一号”、任务标识“揽星九天”。 </a:t>
            </a:r>
            <a:r>
              <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sz="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7" name="内容占位符 2"/>
          <p:cNvSpPr>
            <a:spLocks noGrp="1"/>
          </p:cNvSpPr>
          <p:nvPr/>
        </p:nvSpPr>
        <p:spPr>
          <a:xfrm>
            <a:off x="8368665" y="3497580"/>
            <a:ext cx="1517650" cy="637540"/>
          </a:xfrm>
          <a:prstGeom prst="rect">
            <a:avLst/>
          </a:prstGeom>
        </p:spPr>
        <p:txBody>
          <a:bodyPr vert="horz" lIns="0" tIns="45720" rIns="0" bIns="45720" rtlCol="0">
            <a:normAutofit fontScale="25000" lnSpcReduction="2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仪式上</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9658985" y="3500120"/>
            <a:ext cx="193230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solidFill>
                  <a:srgbClr val="0000CC"/>
                </a:solidFill>
                <a:latin typeface="微软雅黑" panose="020B0503020204020204" charset="-122"/>
                <a:ea typeface="微软雅黑" panose="020B0503020204020204" charset="-122"/>
                <a:cs typeface="微软雅黑" panose="020B0503020204020204" charset="-122"/>
              </a:rPr>
              <a:t>【连接部分】</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901700" y="1884680"/>
            <a:ext cx="10586720" cy="3969385"/>
          </a:xfrm>
        </p:spPr>
        <p:txBody>
          <a:bodyPr>
            <a:normAutofit fontScale="25000" lnSpcReduction="20000"/>
          </a:bodyPr>
          <a:lstStyle/>
          <a:p>
            <a:r>
              <a:rPr lang="en-US" sz="2400" b="1" dirty="0">
                <a:solidFill>
                  <a:schemeClr val="tx1"/>
                </a:solidFill>
                <a:latin typeface="+mn-ea"/>
                <a:ea typeface="+mn-ea"/>
              </a:rPr>
              <a:t>        </a:t>
            </a:r>
            <a:r>
              <a:rPr lang="en-US" sz="8000" b="1" dirty="0">
                <a:solidFill>
                  <a:schemeClr val="tx1"/>
                </a:solidFill>
                <a:latin typeface="微软雅黑" panose="020B0503020204020204" charset="-122"/>
                <a:ea typeface="微软雅黑" panose="020B0503020204020204" charset="-122"/>
                <a:cs typeface="微软雅黑" panose="020B0503020204020204" charset="-122"/>
              </a:rPr>
              <a:t> </a:t>
            </a:r>
            <a:r>
              <a:rPr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2020年高考新课标</a:t>
            </a:r>
            <a:r>
              <a:rPr lang="en-US"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Ⅱ</a:t>
            </a:r>
            <a:r>
              <a:rPr sz="8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卷</a:t>
            </a:r>
            <a:endParaRPr sz="3430" b="1" dirty="0">
              <a:gradFill>
                <a:gsLst>
                  <a:gs pos="0">
                    <a:srgbClr val="E30000"/>
                  </a:gs>
                  <a:gs pos="100000">
                    <a:srgbClr val="760303"/>
                  </a:gs>
                </a:gsLst>
                <a:lin scaled="0"/>
              </a:gradFill>
            </a:endParaRPr>
          </a:p>
          <a:p>
            <a:pPr fontAlgn="auto">
              <a:lnSpc>
                <a:spcPct val="150000"/>
              </a:lnSpc>
            </a:pPr>
            <a:r>
              <a:rPr sz="4400" b="1" dirty="0"/>
              <a:t>      </a:t>
            </a:r>
            <a:r>
              <a:rPr sz="12800" b="1" dirty="0">
                <a:solidFill>
                  <a:schemeClr val="bg1">
                    <a:lumMod val="50000"/>
                  </a:schemeClr>
                </a:solidFill>
                <a:latin typeface="微软雅黑" panose="020B0503020204020204" charset="-122"/>
                <a:ea typeface="微软雅黑" panose="020B0503020204020204" charset="-122"/>
                <a:cs typeface="微软雅黑" panose="020B0503020204020204" charset="-122"/>
              </a:rPr>
              <a:t>【答案】</a:t>
            </a:r>
            <a:r>
              <a:rPr sz="12800" b="1" dirty="0">
                <a:latin typeface="微软雅黑" panose="020B0503020204020204" charset="-122"/>
                <a:ea typeface="微软雅黑" panose="020B0503020204020204" charset="-122"/>
                <a:cs typeface="微软雅黑" panose="020B0503020204020204" charset="-122"/>
              </a:rPr>
              <a:t>2020年6月1日，中共中央、国务院公布《海南自由贸易港建设总体方案》，对建设海南自贸港做了全面部署和具体安排，</a:t>
            </a:r>
            <a:r>
              <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sym typeface="+mn-ea"/>
              </a:rPr>
              <a:t>标志着海南自贸港建设进入全面实施阶段。</a:t>
            </a:r>
            <a:endParaRPr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r>
              <a:rPr sz="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000" b="1" dirty="0"/>
              <a:t>  </a:t>
            </a:r>
            <a:endParaRPr sz="6000" b="1" dirty="0"/>
          </a:p>
          <a:p>
            <a:r>
              <a:rPr sz="6000" b="1" dirty="0"/>
              <a:t> </a:t>
            </a:r>
            <a:endParaRPr sz="6000" b="1" dirty="0"/>
          </a:p>
        </p:txBody>
      </p:sp>
      <p:sp>
        <p:nvSpPr>
          <p:cNvPr id="7" name="内容占位符 2"/>
          <p:cNvSpPr>
            <a:spLocks noGrp="1"/>
          </p:cNvSpPr>
          <p:nvPr/>
        </p:nvSpPr>
        <p:spPr>
          <a:xfrm>
            <a:off x="4253865" y="3720465"/>
            <a:ext cx="727075" cy="709295"/>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这</a:t>
            </a:r>
            <a:r>
              <a:rPr sz="160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4803140" y="3754120"/>
            <a:ext cx="240855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solidFill>
                  <a:srgbClr val="0000CC"/>
                </a:solidFill>
                <a:latin typeface="微软雅黑" panose="020B0503020204020204" charset="-122"/>
                <a:ea typeface="微软雅黑" panose="020B0503020204020204" charset="-122"/>
                <a:cs typeface="微软雅黑" panose="020B0503020204020204" charset="-122"/>
              </a:rPr>
              <a:t>（连接部分）</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05 </a:t>
            </a:r>
            <a:r>
              <a:rPr sz="4800" b="1" dirty="0">
                <a:solidFill>
                  <a:srgbClr val="0000CC"/>
                </a:solidFill>
                <a:latin typeface="楷体" panose="02010609060101010101" pitchFamily="49" charset="-122"/>
                <a:ea typeface="楷体" panose="02010609060101010101" pitchFamily="49" charset="-122"/>
                <a:sym typeface="+mn-ea"/>
              </a:rPr>
              <a:t>精益求精，</a:t>
            </a:r>
            <a:r>
              <a:rPr lang="zh-CN" sz="4800" b="1" dirty="0">
                <a:solidFill>
                  <a:srgbClr val="0000CC"/>
                </a:solidFill>
                <a:latin typeface="楷体" panose="02010609060101010101" pitchFamily="49" charset="-122"/>
                <a:ea typeface="楷体" panose="02010609060101010101" pitchFamily="49" charset="-122"/>
                <a:sym typeface="+mn-ea"/>
              </a:rPr>
              <a:t>语言流畅</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555625" y="1943735"/>
            <a:ext cx="10388600" cy="3761105"/>
          </a:xfrm>
        </p:spPr>
        <p:txBody>
          <a:bodyPr>
            <a:normAutofit fontScale="47500" lnSpcReduction="10000"/>
          </a:bodyPr>
          <a:lstStyle/>
          <a:p>
            <a:r>
              <a:rPr lang="en-US" sz="2400" b="1" dirty="0">
                <a:solidFill>
                  <a:schemeClr val="tx1"/>
                </a:solidFill>
                <a:latin typeface="+mn-ea"/>
                <a:ea typeface="+mn-ea"/>
              </a:rPr>
              <a:t>         </a:t>
            </a:r>
            <a:r>
              <a:rPr sz="3430" b="1" dirty="0">
                <a:gradFill>
                  <a:gsLst>
                    <a:gs pos="0">
                      <a:srgbClr val="E30000"/>
                    </a:gs>
                    <a:gs pos="100000">
                      <a:srgbClr val="760303"/>
                    </a:gs>
                  </a:gsLst>
                  <a:lin scaled="0"/>
                </a:gradFill>
              </a:rPr>
              <a:t>新高考卷Ⅰ（山东卷）</a:t>
            </a:r>
            <a:endParaRPr sz="3430" b="1" dirty="0">
              <a:gradFill>
                <a:gsLst>
                  <a:gs pos="0">
                    <a:srgbClr val="E30000"/>
                  </a:gs>
                  <a:gs pos="100000">
                    <a:srgbClr val="760303"/>
                  </a:gs>
                </a:gsLst>
                <a:lin scaled="0"/>
              </a:gradFill>
            </a:endParaRPr>
          </a:p>
          <a:p>
            <a:pPr fontAlgn="auto">
              <a:lnSpc>
                <a:spcPct val="150000"/>
              </a:lnSpc>
            </a:pPr>
            <a:r>
              <a:rPr sz="4400" b="1" dirty="0"/>
              <a:t>   </a:t>
            </a:r>
            <a:r>
              <a:rPr sz="6665" b="1" dirty="0">
                <a:latin typeface="微软雅黑" panose="020B0503020204020204" charset="-122"/>
                <a:ea typeface="微软雅黑" panose="020B0503020204020204" charset="-122"/>
                <a:cs typeface="微软雅黑" panose="020B0503020204020204" charset="-122"/>
              </a:rPr>
              <a:t>【答案】2020年6月3日，世界经济论坛宣布，第51届论坛年会将于2021年1月</a:t>
            </a: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665" b="1" dirty="0">
                <a:latin typeface="微软雅黑" panose="020B0503020204020204" charset="-122"/>
                <a:ea typeface="微软雅黑" panose="020B0503020204020204" charset="-122"/>
                <a:cs typeface="微软雅黑" panose="020B0503020204020204" charset="-122"/>
              </a:rPr>
              <a:t>线下和线上</a:t>
            </a: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endPar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a:p>
            <a:pPr fontAlgn="auto">
              <a:lnSpc>
                <a:spcPct val="150000"/>
              </a:lnSpc>
            </a:pPr>
            <a:r>
              <a:rPr sz="6665"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6665" b="1" dirty="0">
                <a:latin typeface="微软雅黑" panose="020B0503020204020204" charset="-122"/>
                <a:ea typeface="微软雅黑" panose="020B0503020204020204" charset="-122"/>
                <a:cs typeface="微软雅黑" panose="020B0503020204020204" charset="-122"/>
              </a:rPr>
              <a:t>举行，主题为“世界的复兴”。</a:t>
            </a:r>
            <a:r>
              <a:rPr sz="6000" b="1" dirty="0"/>
              <a:t>  </a:t>
            </a:r>
            <a:endParaRPr sz="6000" b="1" dirty="0"/>
          </a:p>
          <a:p>
            <a:r>
              <a:rPr sz="6000" b="1" dirty="0"/>
              <a:t> </a:t>
            </a:r>
            <a:endParaRPr sz="6000" b="1" dirty="0"/>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
        <p:nvSpPr>
          <p:cNvPr id="7" name="内容占位符 2"/>
          <p:cNvSpPr>
            <a:spLocks noGrp="1"/>
          </p:cNvSpPr>
          <p:nvPr/>
        </p:nvSpPr>
        <p:spPr>
          <a:xfrm>
            <a:off x="5250815" y="3164205"/>
            <a:ext cx="728345" cy="637540"/>
          </a:xfrm>
          <a:prstGeom prst="rect">
            <a:avLst/>
          </a:prstGeom>
        </p:spPr>
        <p:txBody>
          <a:bodyPr vert="horz" lIns="0" tIns="45720" rIns="0" bIns="45720" rtlCol="0">
            <a:normAutofit fontScale="325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28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以</a:t>
            </a:r>
            <a:r>
              <a:rPr sz="128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nvSpPr>
        <p:spPr>
          <a:xfrm>
            <a:off x="8000365" y="3183255"/>
            <a:ext cx="1923415"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44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两种方式</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rPr>
              <a:t>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内容占位符 2"/>
          <p:cNvSpPr>
            <a:spLocks noGrp="1"/>
          </p:cNvSpPr>
          <p:nvPr/>
        </p:nvSpPr>
        <p:spPr>
          <a:xfrm>
            <a:off x="440055" y="4039235"/>
            <a:ext cx="2773680" cy="637540"/>
          </a:xfrm>
          <a:prstGeom prst="rect">
            <a:avLst/>
          </a:prstGeom>
        </p:spPr>
        <p:txBody>
          <a:bodyPr vert="horz" lIns="0" tIns="45720" rIns="0" bIns="4572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1200" b="1" dirty="0">
                <a:solidFill>
                  <a:srgbClr val="0000CC"/>
                </a:solidFill>
                <a:latin typeface="微软雅黑" panose="020B0503020204020204" charset="-122"/>
                <a:ea typeface="微软雅黑" panose="020B0503020204020204" charset="-122"/>
                <a:cs typeface="微软雅黑" panose="020B0503020204020204" charset="-122"/>
              </a:rPr>
              <a:t>（连接部分） </a:t>
            </a:r>
            <a:r>
              <a:rPr sz="11200" b="1" dirty="0">
                <a:solidFill>
                  <a:srgbClr val="0000CC"/>
                </a:solidFill>
                <a:latin typeface="微软雅黑" panose="020B0503020204020204" charset="-122"/>
                <a:ea typeface="微软雅黑" panose="020B0503020204020204" charset="-122"/>
                <a:cs typeface="微软雅黑" panose="020B0503020204020204" charset="-122"/>
              </a:rPr>
              <a:t> </a:t>
            </a:r>
            <a:r>
              <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 </a:t>
            </a:r>
            <a:endParaRPr lang="zh-CN" sz="11200" b="1" dirty="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sz="4800" b="1" dirty="0">
                <a:solidFill>
                  <a:srgbClr val="0000CC"/>
                </a:solidFill>
                <a:latin typeface="楷体" panose="02010609060101010101" pitchFamily="49" charset="-122"/>
                <a:ea typeface="楷体" panose="02010609060101010101" pitchFamily="49" charset="-122"/>
                <a:sym typeface="+mn-ea"/>
              </a:rPr>
              <a:t>课</a:t>
            </a:r>
            <a:r>
              <a:rPr lang="zh-CN" sz="4800" b="1" dirty="0">
                <a:solidFill>
                  <a:srgbClr val="0000CC"/>
                </a:solidFill>
                <a:latin typeface="楷体" panose="02010609060101010101" pitchFamily="49" charset="-122"/>
                <a:ea typeface="楷体" panose="02010609060101010101" pitchFamily="49" charset="-122"/>
                <a:sym typeface="+mn-ea"/>
              </a:rPr>
              <a:t>堂练习</a:t>
            </a:r>
            <a:r>
              <a:rPr lang="en-US" altLang="zh-CN" sz="4800" b="1" dirty="0">
                <a:solidFill>
                  <a:srgbClr val="0000CC"/>
                </a:solidFill>
                <a:latin typeface="楷体" panose="02010609060101010101" pitchFamily="49" charset="-122"/>
                <a:ea typeface="楷体" panose="02010609060101010101" pitchFamily="49" charset="-122"/>
                <a:sym typeface="+mn-ea"/>
              </a:rPr>
              <a:t>·</a:t>
            </a:r>
            <a:r>
              <a:rPr sz="4800" dirty="0">
                <a:latin typeface="微软雅黑" panose="020B0503020204020204" charset="-122"/>
                <a:ea typeface="微软雅黑" panose="020B0503020204020204" charset="-122"/>
                <a:cs typeface="微软雅黑" panose="020B0503020204020204" charset="-122"/>
                <a:sym typeface="+mn-ea"/>
              </a:rPr>
              <a:t>2019年高考新课标Ⅱ卷</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767080" y="1862455"/>
            <a:ext cx="10522585" cy="4408170"/>
          </a:xfrm>
        </p:spPr>
        <p:txBody>
          <a:bodyPr>
            <a:normAutofit fontScale="25000" lnSpcReduction="20000"/>
          </a:bodyPr>
          <a:lstStyle/>
          <a:p>
            <a:pPr algn="l"/>
            <a:r>
              <a:rPr lang="en-US" sz="2400" b="1" dirty="0">
                <a:solidFill>
                  <a:schemeClr val="tx1"/>
                </a:solidFill>
                <a:latin typeface="+mn-ea"/>
                <a:ea typeface="+mn-ea"/>
              </a:rPr>
              <a:t>           </a:t>
            </a:r>
            <a:r>
              <a:rPr lang="en-US" sz="10285" b="1" dirty="0">
                <a:solidFill>
                  <a:schemeClr val="tx1"/>
                </a:solidFill>
                <a:latin typeface="微软雅黑" panose="020B0503020204020204" charset="-122"/>
                <a:ea typeface="微软雅黑" panose="020B0503020204020204" charset="-122"/>
                <a:cs typeface="微软雅黑" panose="020B0503020204020204" charset="-122"/>
              </a:rPr>
              <a:t>  </a:t>
            </a:r>
            <a:r>
              <a:rPr sz="10285" dirty="0">
                <a:latin typeface="微软雅黑" panose="020B0503020204020204" charset="-122"/>
                <a:ea typeface="微软雅黑" panose="020B0503020204020204" charset="-122"/>
                <a:cs typeface="微软雅黑" panose="020B0503020204020204" charset="-122"/>
              </a:rPr>
              <a:t>请对下面这段新闻报道的文字进行压缩。要求保留关键信息，句子简洁流畅，不超过60个字。（5分）</a:t>
            </a:r>
            <a:endParaRPr sz="10285" dirty="0">
              <a:latin typeface="微软雅黑" panose="020B0503020204020204" charset="-122"/>
              <a:ea typeface="微软雅黑" panose="020B0503020204020204" charset="-122"/>
              <a:cs typeface="微软雅黑" panose="020B0503020204020204" charset="-122"/>
            </a:endParaRPr>
          </a:p>
          <a:p>
            <a:pPr algn="l"/>
            <a:r>
              <a:rPr sz="10285" dirty="0">
                <a:latin typeface="微软雅黑" panose="020B0503020204020204" charset="-122"/>
                <a:ea typeface="微软雅黑" panose="020B0503020204020204" charset="-122"/>
                <a:cs typeface="微软雅黑" panose="020B0503020204020204" charset="-122"/>
              </a:rPr>
              <a:t>     </a:t>
            </a:r>
            <a:r>
              <a:rPr sz="12800" b="1" dirty="0">
                <a:latin typeface="微软雅黑" panose="020B0503020204020204" charset="-122"/>
                <a:ea typeface="微软雅黑" panose="020B0503020204020204" charset="-122"/>
                <a:cs typeface="微软雅黑" panose="020B0503020204020204" charset="-122"/>
              </a:rPr>
              <a:t>2019年的永定河补水工程于3月13日启动。本次补水工程加大了补水力度，到4月2日，已累计输水3 100万立方米。另外，拦截在河道上的官厅水库发电站、珠窝水库下马岭发电站、落坡岭水库的下苇甸发电站全都停用，以保证补水全部灌入河道。目前，门头沟区城内102公里的永定河山峡段，近40年来首次实现全级通水。</a:t>
            </a:r>
            <a:r>
              <a:rPr lang="zh-CN" sz="10285" b="1" dirty="0">
                <a:solidFill>
                  <a:srgbClr val="C00000"/>
                </a:solidFill>
                <a:latin typeface="微软雅黑" panose="020B0503020204020204" charset="-122"/>
                <a:ea typeface="微软雅黑" panose="020B0503020204020204" charset="-122"/>
                <a:cs typeface="微软雅黑" panose="020B0503020204020204" charset="-122"/>
              </a:rPr>
              <a:t> </a:t>
            </a:r>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endParaRPr sz="6000" b="1" dirty="0"/>
          </a:p>
          <a:p>
            <a:r>
              <a:rPr sz="6000" b="1" dirty="0"/>
              <a:t> </a:t>
            </a:r>
            <a:endParaRPr sz="6000" b="1" dirty="0"/>
          </a:p>
        </p:txBody>
      </p:sp>
    </p:spTree>
  </p:cSld>
  <p:clrMapOvr>
    <a:masterClrMapping/>
  </p:clrMapOvr>
  <p:transition>
    <p:randomBa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767080" y="1862455"/>
            <a:ext cx="10522585" cy="4230370"/>
          </a:xfrm>
        </p:spPr>
        <p:txBody>
          <a:bodyPr>
            <a:normAutofit fontScale="25000" lnSpcReduction="20000"/>
          </a:bodyPr>
          <a:lstStyle/>
          <a:p>
            <a:pPr algn="l"/>
            <a:r>
              <a:rPr lang="en-US" sz="2400" b="1" dirty="0">
                <a:solidFill>
                  <a:schemeClr val="tx1"/>
                </a:solidFill>
                <a:latin typeface="+mn-ea"/>
                <a:ea typeface="+mn-ea"/>
              </a:rPr>
              <a:t>           </a:t>
            </a:r>
            <a:r>
              <a:rPr lang="en-US" sz="10285" b="1" dirty="0">
                <a:solidFill>
                  <a:schemeClr val="tx1"/>
                </a:solidFill>
                <a:latin typeface="微软雅黑" panose="020B0503020204020204" charset="-122"/>
                <a:ea typeface="微软雅黑" panose="020B0503020204020204" charset="-122"/>
                <a:cs typeface="微软雅黑" panose="020B0503020204020204" charset="-122"/>
              </a:rPr>
              <a:t>  </a:t>
            </a:r>
            <a:r>
              <a:rPr sz="10285" dirty="0">
                <a:solidFill>
                  <a:schemeClr val="bg1">
                    <a:lumMod val="50000"/>
                  </a:schemeClr>
                </a:solidFill>
                <a:latin typeface="微软雅黑" panose="020B0503020204020204" charset="-122"/>
                <a:ea typeface="微软雅黑" panose="020B0503020204020204" charset="-122"/>
                <a:cs typeface="微软雅黑" panose="020B0503020204020204" charset="-122"/>
              </a:rPr>
              <a:t> </a:t>
            </a:r>
            <a:r>
              <a:rPr lang="zh-CN" sz="14400" dirty="0">
                <a:solidFill>
                  <a:srgbClr val="0000CC"/>
                </a:solidFill>
                <a:latin typeface="黑体" panose="02010609060101010101" pitchFamily="49" charset="-122"/>
                <a:ea typeface="黑体" panose="02010609060101010101" pitchFamily="49" charset="-122"/>
                <a:cs typeface="黑体" panose="02010609060101010101" pitchFamily="49" charset="-122"/>
              </a:rPr>
              <a:t>【答案】</a:t>
            </a:r>
            <a:r>
              <a:rPr sz="14400" dirty="0">
                <a:latin typeface="黑体" panose="02010609060101010101" pitchFamily="49" charset="-122"/>
                <a:ea typeface="黑体" panose="02010609060101010101" pitchFamily="49" charset="-122"/>
                <a:cs typeface="黑体" panose="02010609060101010101" pitchFamily="49" charset="-122"/>
              </a:rPr>
              <a:t> </a:t>
            </a:r>
            <a:r>
              <a:rPr sz="10285" dirty="0">
                <a:latin typeface="微软雅黑" panose="020B0503020204020204" charset="-122"/>
                <a:ea typeface="微软雅黑" panose="020B0503020204020204" charset="-122"/>
                <a:cs typeface="微软雅黑" panose="020B0503020204020204" charset="-122"/>
              </a:rPr>
              <a:t>   </a:t>
            </a:r>
            <a:r>
              <a:rPr sz="14665" dirty="0">
                <a:latin typeface="微软雅黑" panose="020B0503020204020204" charset="-122"/>
                <a:ea typeface="微软雅黑" panose="020B0503020204020204" charset="-122"/>
                <a:cs typeface="微软雅黑" panose="020B0503020204020204" charset="-122"/>
              </a:rPr>
              <a:t> </a:t>
            </a:r>
            <a:endParaRPr sz="14665" dirty="0">
              <a:latin typeface="微软雅黑" panose="020B0503020204020204" charset="-122"/>
              <a:ea typeface="微软雅黑" panose="020B0503020204020204" charset="-122"/>
              <a:cs typeface="微软雅黑" panose="020B0503020204020204" charset="-122"/>
            </a:endParaRPr>
          </a:p>
          <a:p>
            <a:pPr algn="l"/>
            <a:r>
              <a:rPr sz="14665" dirty="0">
                <a:latin typeface="微软雅黑" panose="020B0503020204020204" charset="-122"/>
                <a:ea typeface="微软雅黑" panose="020B0503020204020204" charset="-122"/>
                <a:cs typeface="微软雅黑" panose="020B0503020204020204" charset="-122"/>
              </a:rPr>
              <a:t>      </a:t>
            </a:r>
            <a:r>
              <a:rPr sz="14665" b="1" dirty="0">
                <a:latin typeface="微软雅黑" panose="020B0503020204020204" charset="-122"/>
                <a:ea typeface="微软雅黑" panose="020B0503020204020204" charset="-122"/>
                <a:cs typeface="微软雅黑" panose="020B0503020204020204" charset="-122"/>
              </a:rPr>
              <a:t>①2019年3月13日</a:t>
            </a:r>
            <a:r>
              <a:rPr lang="zh-CN" sz="14665" b="1" dirty="0">
                <a:latin typeface="微软雅黑" panose="020B0503020204020204" charset="-122"/>
                <a:ea typeface="微软雅黑" panose="020B0503020204020204" charset="-122"/>
                <a:cs typeface="微软雅黑" panose="020B0503020204020204" charset="-122"/>
              </a:rPr>
              <a:t>，</a:t>
            </a:r>
            <a:r>
              <a:rPr sz="14665" b="1" dirty="0">
                <a:latin typeface="微软雅黑" panose="020B0503020204020204" charset="-122"/>
                <a:ea typeface="微软雅黑" panose="020B0503020204020204" charset="-122"/>
                <a:cs typeface="微软雅黑" panose="020B0503020204020204" charset="-122"/>
              </a:rPr>
              <a:t>②永定河补水工程启动</a:t>
            </a:r>
            <a:r>
              <a:rPr lang="zh-CN" sz="14665" b="1" dirty="0">
                <a:latin typeface="微软雅黑" panose="020B0503020204020204" charset="-122"/>
                <a:ea typeface="微软雅黑" panose="020B0503020204020204" charset="-122"/>
                <a:cs typeface="微软雅黑" panose="020B0503020204020204" charset="-122"/>
              </a:rPr>
              <a:t>。</a:t>
            </a:r>
            <a:r>
              <a:rPr sz="14665" b="1" dirty="0">
                <a:latin typeface="微软雅黑" panose="020B0503020204020204" charset="-122"/>
                <a:ea typeface="微软雅黑" panose="020B0503020204020204" charset="-122"/>
                <a:cs typeface="微软雅黑" panose="020B0503020204020204" charset="-122"/>
              </a:rPr>
              <a:t>③</a:t>
            </a:r>
            <a:r>
              <a:rPr lang="zh-CN" sz="14665" b="1" dirty="0">
                <a:latin typeface="微软雅黑" panose="020B0503020204020204" charset="-122"/>
                <a:ea typeface="微软雅黑" panose="020B0503020204020204" charset="-122"/>
                <a:cs typeface="微软雅黑" panose="020B0503020204020204" charset="-122"/>
              </a:rPr>
              <a:t>该工程</a:t>
            </a:r>
            <a:r>
              <a:rPr sz="14660" b="1" dirty="0">
                <a:latin typeface="微软雅黑" panose="020B0503020204020204" charset="-122"/>
                <a:ea typeface="微软雅黑" panose="020B0503020204020204" charset="-122"/>
                <a:cs typeface="微软雅黑" panose="020B0503020204020204" charset="-122"/>
                <a:sym typeface="+mn-ea"/>
              </a:rPr>
              <a:t>停用</a:t>
            </a:r>
            <a:r>
              <a:rPr lang="zh-CN" sz="14660" b="1" dirty="0">
                <a:latin typeface="微软雅黑" panose="020B0503020204020204" charset="-122"/>
                <a:ea typeface="微软雅黑" panose="020B0503020204020204" charset="-122"/>
                <a:cs typeface="微软雅黑" panose="020B0503020204020204" charset="-122"/>
                <a:sym typeface="+mn-ea"/>
              </a:rPr>
              <a:t>上流</a:t>
            </a:r>
            <a:r>
              <a:rPr sz="14660" b="1" dirty="0">
                <a:latin typeface="微软雅黑" panose="020B0503020204020204" charset="-122"/>
                <a:ea typeface="微软雅黑" panose="020B0503020204020204" charset="-122"/>
                <a:cs typeface="微软雅黑" panose="020B0503020204020204" charset="-122"/>
                <a:sym typeface="+mn-ea"/>
              </a:rPr>
              <a:t>发电站</a:t>
            </a:r>
            <a:r>
              <a:rPr lang="zh-CN" sz="14660" b="1" dirty="0">
                <a:latin typeface="微软雅黑" panose="020B0503020204020204" charset="-122"/>
                <a:ea typeface="微软雅黑" panose="020B0503020204020204" charset="-122"/>
                <a:cs typeface="微软雅黑" panose="020B0503020204020204" charset="-122"/>
                <a:sym typeface="+mn-ea"/>
              </a:rPr>
              <a:t>，</a:t>
            </a:r>
            <a:r>
              <a:rPr sz="14665" b="1" dirty="0">
                <a:latin typeface="微软雅黑" panose="020B0503020204020204" charset="-122"/>
                <a:ea typeface="微软雅黑" panose="020B0503020204020204" charset="-122"/>
                <a:cs typeface="微软雅黑" panose="020B0503020204020204" charset="-122"/>
              </a:rPr>
              <a:t>加大补水力度，</a:t>
            </a:r>
            <a:r>
              <a:rPr lang="zh-CN" sz="14665" b="1" dirty="0">
                <a:latin typeface="微软雅黑" panose="020B0503020204020204" charset="-122"/>
                <a:ea typeface="微软雅黑" panose="020B0503020204020204" charset="-122"/>
                <a:cs typeface="微软雅黑" panose="020B0503020204020204" charset="-122"/>
              </a:rPr>
              <a:t>使</a:t>
            </a:r>
            <a:r>
              <a:rPr sz="14665" b="1" dirty="0">
                <a:latin typeface="微软雅黑" panose="020B0503020204020204" charset="-122"/>
                <a:ea typeface="微软雅黑" panose="020B0503020204020204" charset="-122"/>
                <a:cs typeface="微软雅黑" panose="020B0503020204020204" charset="-122"/>
              </a:rPr>
              <a:t>永定河山峡段近40年来首次全线通水。</a:t>
            </a:r>
            <a:r>
              <a:rPr lang="zh-CN" sz="14665" b="1" dirty="0">
                <a:solidFill>
                  <a:srgbClr val="0000CC"/>
                </a:solidFill>
                <a:latin typeface="微软雅黑" panose="020B0503020204020204" charset="-122"/>
                <a:ea typeface="微软雅黑" panose="020B0503020204020204" charset="-122"/>
                <a:cs typeface="微软雅黑" panose="020B0503020204020204" charset="-122"/>
              </a:rPr>
              <a:t>（含标点</a:t>
            </a:r>
            <a:r>
              <a:rPr lang="en-US" altLang="zh-CN" sz="14665" b="1" dirty="0">
                <a:solidFill>
                  <a:srgbClr val="0000CC"/>
                </a:solidFill>
                <a:latin typeface="微软雅黑" panose="020B0503020204020204" charset="-122"/>
                <a:ea typeface="微软雅黑" panose="020B0503020204020204" charset="-122"/>
                <a:cs typeface="微软雅黑" panose="020B0503020204020204" charset="-122"/>
              </a:rPr>
              <a:t>54</a:t>
            </a:r>
            <a:r>
              <a:rPr lang="zh-CN" altLang="en-US" sz="14665" b="1" dirty="0">
                <a:solidFill>
                  <a:srgbClr val="0000CC"/>
                </a:solidFill>
                <a:latin typeface="微软雅黑" panose="020B0503020204020204" charset="-122"/>
                <a:ea typeface="微软雅黑" panose="020B0503020204020204" charset="-122"/>
                <a:cs typeface="微软雅黑" panose="020B0503020204020204" charset="-122"/>
              </a:rPr>
              <a:t>字</a:t>
            </a:r>
            <a:r>
              <a:rPr lang="zh-CN" sz="14665" b="1" dirty="0">
                <a:solidFill>
                  <a:srgbClr val="0000CC"/>
                </a:solidFill>
                <a:latin typeface="微软雅黑" panose="020B0503020204020204" charset="-122"/>
                <a:ea typeface="微软雅黑" panose="020B0503020204020204" charset="-122"/>
                <a:cs typeface="微软雅黑" panose="020B0503020204020204" charset="-122"/>
              </a:rPr>
              <a:t>）</a:t>
            </a:r>
            <a:r>
              <a:rPr lang="zh-CN" sz="14665" b="1" dirty="0">
                <a:solidFill>
                  <a:srgbClr val="C00000"/>
                </a:solidFill>
                <a:latin typeface="微软雅黑" panose="020B0503020204020204" charset="-122"/>
                <a:ea typeface="微软雅黑" panose="020B0503020204020204" charset="-122"/>
                <a:cs typeface="微软雅黑" panose="020B0503020204020204" charset="-122"/>
              </a:rPr>
              <a:t> </a:t>
            </a:r>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endParaRPr sz="6000" b="1" dirty="0"/>
          </a:p>
          <a:p>
            <a:r>
              <a:rPr sz="6000" b="1" dirty="0"/>
              <a:t> </a:t>
            </a:r>
            <a:endParaRPr sz="6000" b="1" dirty="0"/>
          </a:p>
        </p:txBody>
      </p:sp>
    </p:spTree>
  </p:cSld>
  <p:clrMapOvr>
    <a:masterClrMapping/>
  </p:clrMapOvr>
  <p:transition>
    <p:randomBa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pPr algn="ctr"/>
            <a:r>
              <a:rPr sz="4800" b="1" dirty="0">
                <a:solidFill>
                  <a:srgbClr val="0000CC"/>
                </a:solidFill>
                <a:latin typeface="楷体" panose="02010609060101010101" pitchFamily="49" charset="-122"/>
                <a:ea typeface="楷体" panose="02010609060101010101" pitchFamily="49" charset="-122"/>
                <a:sym typeface="+mn-ea"/>
              </a:rPr>
              <a:t>本课小结</a:t>
            </a:r>
            <a:r>
              <a:rPr lang="en-US" altLang="zh-CN" sz="4800" b="1" i="1" dirty="0">
                <a:solidFill>
                  <a:schemeClr val="tx1">
                    <a:lumMod val="95000"/>
                    <a:lumOff val="5000"/>
                  </a:schemeClr>
                </a:solidFill>
                <a:latin typeface="楷体" panose="02010609060101010101" pitchFamily="49" charset="-122"/>
                <a:ea typeface="楷体" panose="02010609060101010101" pitchFamily="49" charset="-122"/>
                <a:sym typeface="+mn-ea"/>
              </a:rPr>
              <a:t> </a:t>
            </a:r>
            <a:r>
              <a:rPr sz="4800" b="1" dirty="0">
                <a:solidFill>
                  <a:srgbClr val="0000CC"/>
                </a:solidFill>
                <a:latin typeface="楷体" panose="02010609060101010101" pitchFamily="49" charset="-122"/>
                <a:ea typeface="楷体" panose="02010609060101010101" pitchFamily="49" charset="-122"/>
                <a:sym typeface="+mn-ea"/>
              </a:rPr>
              <a:t> </a:t>
            </a:r>
            <a:endParaRPr sz="4800" b="1" dirty="0">
              <a:solidFill>
                <a:srgbClr val="0000CC"/>
              </a:solidFill>
              <a:latin typeface="楷体" panose="02010609060101010101" pitchFamily="49" charset="-122"/>
              <a:ea typeface="楷体" panose="02010609060101010101" pitchFamily="49" charset="-122"/>
              <a:sym typeface="+mn-ea"/>
            </a:endParaRPr>
          </a:p>
        </p:txBody>
      </p:sp>
      <p:sp>
        <p:nvSpPr>
          <p:cNvPr id="1048598" name="内容占位符 2"/>
          <p:cNvSpPr>
            <a:spLocks noGrp="1"/>
          </p:cNvSpPr>
          <p:nvPr>
            <p:ph idx="1"/>
          </p:nvPr>
        </p:nvSpPr>
        <p:spPr>
          <a:xfrm>
            <a:off x="1721485" y="2115820"/>
            <a:ext cx="6029960" cy="4023360"/>
          </a:xfrm>
        </p:spPr>
        <p:txBody>
          <a:bodyPr>
            <a:normAutofit fontScale="25000" lnSpcReduction="20000"/>
          </a:bodyPr>
          <a:lstStyle/>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认识新闻结构</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    死盯新闻导语</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        按照字数限制 </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            留住主要信息</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               整合完整答案</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sz="16000" dirty="0">
                <a:solidFill>
                  <a:srgbClr val="C00000"/>
                </a:solidFill>
                <a:latin typeface="微软雅黑" panose="020B0503020204020204" charset="-122"/>
                <a:ea typeface="微软雅黑" panose="020B0503020204020204" charset="-122"/>
                <a:cs typeface="微软雅黑" panose="020B0503020204020204" charset="-122"/>
              </a:rPr>
              <a:t>                   表达简洁流畅</a:t>
            </a:r>
            <a:endParaRPr lang="zh-CN" sz="16000" dirty="0">
              <a:solidFill>
                <a:srgbClr val="C00000"/>
              </a:solidFill>
              <a:latin typeface="微软雅黑" panose="020B0503020204020204" charset="-122"/>
              <a:ea typeface="微软雅黑" panose="020B0503020204020204" charset="-122"/>
              <a:cs typeface="微软雅黑" panose="020B0503020204020204" charset="-122"/>
            </a:endParaRPr>
          </a:p>
          <a:p>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8000" b="1" dirty="0">
                <a:solidFill>
                  <a:srgbClr val="C00000"/>
                </a:solidFill>
              </a:rPr>
              <a:t>     </a:t>
            </a:r>
            <a:endParaRPr lang="zh-CN" sz="8000" b="1" dirty="0">
              <a:solidFill>
                <a:srgbClr val="C00000"/>
              </a:solidFill>
            </a:endParaRPr>
          </a:p>
          <a:p>
            <a:r>
              <a:rPr lang="zh-CN" sz="3430" b="1" dirty="0">
                <a:solidFill>
                  <a:schemeClr val="bg1">
                    <a:lumMod val="50000"/>
                  </a:schemeClr>
                </a:solidFill>
              </a:rPr>
              <a:t>     </a:t>
            </a:r>
            <a:endParaRPr sz="3430" b="1" dirty="0">
              <a:gradFill>
                <a:gsLst>
                  <a:gs pos="0">
                    <a:srgbClr val="E30000"/>
                  </a:gs>
                  <a:gs pos="100000">
                    <a:srgbClr val="760303"/>
                  </a:gs>
                </a:gsLst>
                <a:lin scaled="0"/>
              </a:gradFill>
            </a:endParaRPr>
          </a:p>
          <a:p>
            <a:r>
              <a:rPr sz="4400" b="1" dirty="0"/>
              <a:t>    </a:t>
            </a:r>
            <a:r>
              <a:rPr sz="6000" b="1" dirty="0"/>
              <a:t> </a:t>
            </a:r>
            <a:endParaRPr sz="6000" b="1" dirty="0"/>
          </a:p>
          <a:p>
            <a:r>
              <a:rPr sz="6000" b="1" dirty="0"/>
              <a:t> </a:t>
            </a:r>
            <a:endParaRPr sz="6000" b="1" dirty="0"/>
          </a:p>
        </p:txBody>
      </p:sp>
      <p:pic>
        <p:nvPicPr>
          <p:cNvPr id="2097164" name="Picture 4" descr="http://image.tupian114.com/20120421/06203528.jpg.238.jpg"/>
          <p:cNvPicPr>
            <a:picLocks noChangeAspect="1" noChangeArrowheads="1"/>
          </p:cNvPicPr>
          <p:nvPr/>
        </p:nvPicPr>
        <p:blipFill>
          <a:blip r:embed="rId1" cstate="print"/>
          <a:srcRect/>
          <a:stretch>
            <a:fillRect/>
          </a:stretch>
        </p:blipFill>
        <p:spPr bwMode="auto">
          <a:xfrm>
            <a:off x="8110855" y="2115820"/>
            <a:ext cx="2715260" cy="4105910"/>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Effect transition="in" filter="wheel(1)">
                                      <p:cBhvr>
                                        <p:cTn id="7" dur="2000"/>
                                        <p:tgtEl>
                                          <p:spTgt spid="10485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48598">
                                            <p:txEl>
                                              <p:pRg st="1" end="1"/>
                                            </p:txEl>
                                          </p:spTgt>
                                        </p:tgtEl>
                                        <p:attrNameLst>
                                          <p:attrName>style.visibility</p:attrName>
                                        </p:attrNameLst>
                                      </p:cBhvr>
                                      <p:to>
                                        <p:strVal val="visible"/>
                                      </p:to>
                                    </p:set>
                                    <p:animEffect transition="in" filter="wheel(1)">
                                      <p:cBhvr>
                                        <p:cTn id="12" dur="2000"/>
                                        <p:tgtEl>
                                          <p:spTgt spid="10485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48598">
                                            <p:txEl>
                                              <p:pRg st="2" end="2"/>
                                            </p:txEl>
                                          </p:spTgt>
                                        </p:tgtEl>
                                        <p:attrNameLst>
                                          <p:attrName>style.visibility</p:attrName>
                                        </p:attrNameLst>
                                      </p:cBhvr>
                                      <p:to>
                                        <p:strVal val="visible"/>
                                      </p:to>
                                    </p:set>
                                    <p:animEffect transition="in" filter="wheel(1)">
                                      <p:cBhvr>
                                        <p:cTn id="17" dur="2000"/>
                                        <p:tgtEl>
                                          <p:spTgt spid="10485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48598">
                                            <p:txEl>
                                              <p:pRg st="3" end="3"/>
                                            </p:txEl>
                                          </p:spTgt>
                                        </p:tgtEl>
                                        <p:attrNameLst>
                                          <p:attrName>style.visibility</p:attrName>
                                        </p:attrNameLst>
                                      </p:cBhvr>
                                      <p:to>
                                        <p:strVal val="visible"/>
                                      </p:to>
                                    </p:set>
                                    <p:animEffect transition="in" filter="wheel(1)">
                                      <p:cBhvr>
                                        <p:cTn id="22" dur="2000"/>
                                        <p:tgtEl>
                                          <p:spTgt spid="104859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48598">
                                            <p:txEl>
                                              <p:pRg st="4" end="4"/>
                                            </p:txEl>
                                          </p:spTgt>
                                        </p:tgtEl>
                                        <p:attrNameLst>
                                          <p:attrName>style.visibility</p:attrName>
                                        </p:attrNameLst>
                                      </p:cBhvr>
                                      <p:to>
                                        <p:strVal val="visible"/>
                                      </p:to>
                                    </p:set>
                                    <p:animEffect transition="in" filter="wheel(1)">
                                      <p:cBhvr>
                                        <p:cTn id="27" dur="2000"/>
                                        <p:tgtEl>
                                          <p:spTgt spid="104859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48598">
                                            <p:txEl>
                                              <p:pRg st="5" end="5"/>
                                            </p:txEl>
                                          </p:spTgt>
                                        </p:tgtEl>
                                        <p:attrNameLst>
                                          <p:attrName>style.visibility</p:attrName>
                                        </p:attrNameLst>
                                      </p:cBhvr>
                                      <p:to>
                                        <p:strVal val="visible"/>
                                      </p:to>
                                    </p:set>
                                    <p:animEffect transition="in" filter="wheel(1)">
                                      <p:cBhvr>
                                        <p:cTn id="32" dur="2000"/>
                                        <p:tgtEl>
                                          <p:spTgt spid="104859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048598">
                                            <p:txEl>
                                              <p:pRg st="6" end="6"/>
                                            </p:txEl>
                                          </p:spTgt>
                                        </p:tgtEl>
                                        <p:attrNameLst>
                                          <p:attrName>style.visibility</p:attrName>
                                        </p:attrNameLst>
                                      </p:cBhvr>
                                      <p:to>
                                        <p:strVal val="visible"/>
                                      </p:to>
                                    </p:set>
                                    <p:animEffect transition="in" filter="wheel(1)">
                                      <p:cBhvr>
                                        <p:cTn id="37" dur="2000"/>
                                        <p:tgtEl>
                                          <p:spTgt spid="104859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048598">
                                            <p:txEl>
                                              <p:pRg st="7" end="7"/>
                                            </p:txEl>
                                          </p:spTgt>
                                        </p:tgtEl>
                                        <p:attrNameLst>
                                          <p:attrName>style.visibility</p:attrName>
                                        </p:attrNameLst>
                                      </p:cBhvr>
                                      <p:to>
                                        <p:strVal val="visible"/>
                                      </p:to>
                                    </p:set>
                                    <p:animEffect transition="in" filter="wheel(1)">
                                      <p:cBhvr>
                                        <p:cTn id="42" dur="2000"/>
                                        <p:tgtEl>
                                          <p:spTgt spid="104859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048598">
                                            <p:txEl>
                                              <p:pRg st="8" end="8"/>
                                            </p:txEl>
                                          </p:spTgt>
                                        </p:tgtEl>
                                        <p:attrNameLst>
                                          <p:attrName>style.visibility</p:attrName>
                                        </p:attrNameLst>
                                      </p:cBhvr>
                                      <p:to>
                                        <p:strVal val="visible"/>
                                      </p:to>
                                    </p:set>
                                    <p:animEffect transition="in" filter="wheel(1)">
                                      <p:cBhvr>
                                        <p:cTn id="47" dur="2000"/>
                                        <p:tgtEl>
                                          <p:spTgt spid="104859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1048598">
                                            <p:txEl>
                                              <p:pRg st="9" end="9"/>
                                            </p:txEl>
                                          </p:spTgt>
                                        </p:tgtEl>
                                        <p:attrNameLst>
                                          <p:attrName>style.visibility</p:attrName>
                                        </p:attrNameLst>
                                      </p:cBhvr>
                                      <p:to>
                                        <p:strVal val="visible"/>
                                      </p:to>
                                    </p:set>
                                    <p:animEffect transition="in" filter="wheel(1)">
                                      <p:cBhvr>
                                        <p:cTn id="52" dur="2000"/>
                                        <p:tgtEl>
                                          <p:spTgt spid="104859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048598">
                                            <p:txEl>
                                              <p:pRg st="10" end="10"/>
                                            </p:txEl>
                                          </p:spTgt>
                                        </p:tgtEl>
                                        <p:attrNameLst>
                                          <p:attrName>style.visibility</p:attrName>
                                        </p:attrNameLst>
                                      </p:cBhvr>
                                      <p:to>
                                        <p:strVal val="visible"/>
                                      </p:to>
                                    </p:set>
                                    <p:animEffect transition="in" filter="wheel(1)">
                                      <p:cBhvr>
                                        <p:cTn id="57" dur="2000"/>
                                        <p:tgtEl>
                                          <p:spTgt spid="104859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 fill="hold">
                                          <p:stCondLst>
                                            <p:cond delay="0"/>
                                          </p:stCondLst>
                                        </p:cTn>
                                        <p:tgtEl>
                                          <p:spTgt spid="1048598">
                                            <p:txEl>
                                              <p:pRg st="11" end="11"/>
                                            </p:txEl>
                                          </p:spTgt>
                                        </p:tgtEl>
                                        <p:attrNameLst>
                                          <p:attrName>style.visibility</p:attrName>
                                        </p:attrNameLst>
                                      </p:cBhvr>
                                      <p:to>
                                        <p:strVal val="visible"/>
                                      </p:to>
                                    </p:set>
                                    <p:animEffect transition="in" filter="wheel(1)">
                                      <p:cBhvr>
                                        <p:cTn id="62" dur="2000"/>
                                        <p:tgtEl>
                                          <p:spTgt spid="104859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a:xfrm>
            <a:off x="1097280" y="286604"/>
            <a:ext cx="10058400" cy="989304"/>
          </a:xfrm>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（全国Ⅱ卷）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25000" lnSpcReduction="20000"/>
          </a:bodyPr>
          <a:lstStyle/>
          <a:p>
            <a:r>
              <a:rPr lang="en-US" sz="11200" b="1" dirty="0">
                <a:solidFill>
                  <a:srgbClr val="0000CC"/>
                </a:solidFill>
                <a:latin typeface="+mj-ea"/>
                <a:ea typeface="+mj-ea"/>
                <a:cs typeface="+mj-ea"/>
              </a:rPr>
              <a:t>请对下面这段新闻报道的文字进行压缩。要求保留关键信息。句子简洁流畅，不超过75个字。</a:t>
            </a:r>
            <a:r>
              <a:rPr lang="en-US" sz="11200" b="1" dirty="0">
                <a:solidFill>
                  <a:srgbClr val="0000CC"/>
                </a:solidFill>
                <a:latin typeface="+mj-ea"/>
                <a:ea typeface="+mj-ea"/>
                <a:cs typeface="+mj-ea"/>
                <a:sym typeface="+mn-ea"/>
              </a:rPr>
              <a:t>（5分）</a:t>
            </a:r>
            <a:endParaRPr lang="en-US" sz="11200" b="1" dirty="0">
              <a:solidFill>
                <a:srgbClr val="0000CC"/>
              </a:solidFill>
              <a:latin typeface="+mj-ea"/>
              <a:ea typeface="+mj-ea"/>
              <a:cs typeface="+mj-ea"/>
            </a:endParaRPr>
          </a:p>
          <a:p>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en-US" sz="9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2020年6月1日，中共中央、国务院公布《海南自由贸易港建设总体方案》（以下简称《方案》），对建设海南自贸港做了全面部署和具体安排。海南自贸港建设有了明确的时间表和路线图。《方案》明确海南自贸港的实施范围为海南岛全岛。《方案》提出，海南自贸港的发展目标是，到2025年初步建立以贸易自由便利和投资自由便利为重点的自由贸易港政策制度体系，到2035年成为我国开放型经济新高地，到本世纪中叶全面建成具有较强国际影响力的高水平自由贸易港。《</a:t>
            </a:r>
            <a:r>
              <a:rPr lang="en-US" sz="9600" b="1" dirty="0" err="1">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方案》的公布标志着海南自贸港建设进入全面实施阶段</a:t>
            </a:r>
            <a:r>
              <a:rPr lang="en-US" sz="9600" b="1" dirty="0" smtClean="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a:t>
            </a:r>
            <a:endParaRPr lang="en-US" sz="96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（全国Ⅲ卷）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25000" lnSpcReduction="20000"/>
          </a:bodyPr>
          <a:lstStyle/>
          <a:p>
            <a:r>
              <a:rPr lang="en-US" sz="2400" b="1" dirty="0">
                <a:solidFill>
                  <a:schemeClr val="tx1"/>
                </a:solidFill>
                <a:latin typeface="+mn-ea"/>
                <a:ea typeface="+mn-ea"/>
              </a:rPr>
              <a:t>         </a:t>
            </a:r>
            <a:r>
              <a:rPr lang="en-US" sz="8615" b="1" dirty="0">
                <a:solidFill>
                  <a:srgbClr val="0000CC"/>
                </a:solidFill>
                <a:latin typeface="+mj-ea"/>
                <a:ea typeface="+mj-ea"/>
                <a:cs typeface="+mj-ea"/>
              </a:rPr>
              <a:t> 21.请对下面这段新闻报道的文字进行压缩，要求保留关键信息，句子简洁流畅，不超过80个字。</a:t>
            </a:r>
            <a:endParaRPr lang="en-US" sz="8615" b="1" dirty="0">
              <a:solidFill>
                <a:srgbClr val="0000CC"/>
              </a:solidFill>
              <a:latin typeface="+mj-ea"/>
              <a:ea typeface="+mj-ea"/>
              <a:cs typeface="+mj-ea"/>
            </a:endParaRPr>
          </a:p>
          <a:p>
            <a:r>
              <a:rPr lang="en-US" sz="90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a:t>
            </a:r>
            <a:r>
              <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 2020年6月3日，国资委召开中央企业助力湖北疫后重振发展视频会议。在视频会议上，国资委表示，支持将武汉纳入区域性国资国企综合改革试验区，打造改革高地，要继续加大力度，推动各项政策措施在湖北早落地、早见效、早受益，把政策优势转化为发展优势，更好地助力湖北疫后重振。在视频会议现场，央企和湖北省签署72个项目，在原定今年对湖北计划总投资3900亿元基础上，将新增投资超过3200亿元。</a:t>
            </a:r>
            <a:endPar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altLang="zh-CN" sz="4400" dirty="0">
                <a:solidFill>
                  <a:srgbClr val="0000CC"/>
                </a:solidFill>
                <a:latin typeface="黑体" panose="02010609060101010101" pitchFamily="49" charset="-122"/>
                <a:ea typeface="黑体" panose="02010609060101010101" pitchFamily="49" charset="-122"/>
              </a:rPr>
              <a:t>2020</a:t>
            </a:r>
            <a:r>
              <a:rPr lang="zh-CN" altLang="en-US" sz="4400" dirty="0">
                <a:solidFill>
                  <a:srgbClr val="0000CC"/>
                </a:solidFill>
                <a:latin typeface="黑体" panose="02010609060101010101" pitchFamily="49" charset="-122"/>
                <a:ea typeface="黑体" panose="02010609060101010101" pitchFamily="49" charset="-122"/>
              </a:rPr>
              <a:t>高考</a:t>
            </a:r>
            <a:r>
              <a:rPr 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新高考卷Ⅰ（山东卷）</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分值</a:t>
            </a:r>
            <a:r>
              <a:rPr lang="en-US" altLang="zh-CN"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4000" b="1" spc="0" dirty="0">
                <a:solidFill>
                  <a:schemeClr val="bg1">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分</a:t>
            </a:r>
            <a:endParaRPr lang="en-US" altLang="en-US" sz="4000" b="1" spc="0"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8" name="内容占位符 2"/>
          <p:cNvSpPr>
            <a:spLocks noGrp="1"/>
          </p:cNvSpPr>
          <p:nvPr>
            <p:ph idx="1"/>
          </p:nvPr>
        </p:nvSpPr>
        <p:spPr>
          <a:xfrm>
            <a:off x="613410" y="2108200"/>
            <a:ext cx="10919460" cy="3761105"/>
          </a:xfrm>
        </p:spPr>
        <p:txBody>
          <a:bodyPr>
            <a:normAutofit fontScale="25000" lnSpcReduction="20000"/>
          </a:bodyPr>
          <a:lstStyle/>
          <a:p>
            <a:r>
              <a:rPr lang="en-US" sz="2400" b="1" dirty="0">
                <a:solidFill>
                  <a:schemeClr val="tx1"/>
                </a:solidFill>
                <a:latin typeface="+mn-ea"/>
                <a:ea typeface="+mn-ea"/>
              </a:rPr>
              <a:t>         </a:t>
            </a:r>
            <a:r>
              <a:rPr lang="en-US" sz="2400" b="1" dirty="0">
                <a:solidFill>
                  <a:schemeClr val="tx1"/>
                </a:solidFill>
                <a:latin typeface="+mj-ea"/>
                <a:ea typeface="+mj-ea"/>
                <a:cs typeface="+mj-ea"/>
              </a:rPr>
              <a:t>   </a:t>
            </a:r>
            <a:r>
              <a:rPr lang="en-US" sz="11200" b="1" dirty="0">
                <a:solidFill>
                  <a:srgbClr val="0000CC"/>
                </a:solidFill>
                <a:latin typeface="+mj-ea"/>
                <a:ea typeface="+mj-ea"/>
                <a:cs typeface="+mj-ea"/>
              </a:rPr>
              <a:t> 22.请对下面这段新闻报道的文字进行压缩，要求保留关键信息，句子简洁流畅，不超过60个字。</a:t>
            </a:r>
            <a:endParaRPr lang="en-US" sz="11200" b="1" dirty="0">
              <a:solidFill>
                <a:srgbClr val="0000CC"/>
              </a:solidFill>
              <a:latin typeface="+mj-ea"/>
              <a:ea typeface="+mj-ea"/>
              <a:cs typeface="+mj-ea"/>
            </a:endParaRPr>
          </a:p>
          <a:p>
            <a:r>
              <a:rPr lang="en-US" sz="6000" b="1" dirty="0">
                <a:solidFill>
                  <a:schemeClr val="tx1"/>
                </a:solidFill>
                <a:latin typeface="+mj-ea"/>
                <a:ea typeface="+mj-ea"/>
                <a:cs typeface="+mj-ea"/>
              </a:rPr>
              <a:t>           </a:t>
            </a:r>
            <a:r>
              <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rPr>
              <a:t>总部位于日内瓦的世界经济论坛2020年6月3日发布新闻公报宣布，第51届世界经济论坛年会将于2021年1月举行，年会主题为“世界的复兴”。新闻公报介绍，“世界的复兴”这一目标将致力于共同迅速地建立起世界范围内经济和社会体系的基础，以塑造一个更加公平，更可持续和更具韧性的未来。届时，年会将以线下和线上两种方式进行，世界经济论坛将和瑞士政府一道，确保会议安全。</a:t>
            </a:r>
            <a:endParaRPr lang="en-US" sz="11200" b="1" dirty="0">
              <a:gradFill>
                <a:gsLst>
                  <a:gs pos="0">
                    <a:srgbClr val="E30000"/>
                  </a:gs>
                  <a:gs pos="100000">
                    <a:srgbClr val="760303"/>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spTree>
  </p:cSld>
  <p:clrMapOvr>
    <a:masterClrMapping/>
  </p:clrMapOvr>
  <p:transition>
    <p:randomBa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altLang="en-US" sz="4000" dirty="0">
                <a:solidFill>
                  <a:schemeClr val="tx1">
                    <a:lumMod val="95000"/>
                    <a:lumOff val="5000"/>
                  </a:schemeClr>
                </a:solidFill>
                <a:latin typeface="楷体" panose="02010609060101010101" pitchFamily="49" charset="-122"/>
                <a:ea typeface="楷体" panose="02010609060101010101" pitchFamily="49" charset="-122"/>
                <a:sym typeface="+mn-ea"/>
              </a:rPr>
              <a:t>本课任务：</a:t>
            </a:r>
            <a:r>
              <a:rPr lang="zh-CN" altLang="en-US" sz="4000" dirty="0">
                <a:solidFill>
                  <a:srgbClr val="FF0000"/>
                </a:solidFill>
                <a:latin typeface="黑体" panose="02010609060101010101" pitchFamily="49" charset="-122"/>
                <a:ea typeface="黑体" panose="02010609060101010101" pitchFamily="49" charset="-122"/>
              </a:rPr>
              <a:t>紧跟新高考</a:t>
            </a:r>
            <a:r>
              <a:rPr lang="en-US" altLang="zh-CN" sz="4000" dirty="0">
                <a:solidFill>
                  <a:srgbClr val="FF0000"/>
                </a:solidFill>
                <a:latin typeface="黑体" panose="02010609060101010101" pitchFamily="49" charset="-122"/>
                <a:ea typeface="黑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新闻类语段压缩 </a:t>
            </a:r>
            <a:endParaRPr lang="zh-CN" altLang="en-US" sz="4000" dirty="0">
              <a:solidFill>
                <a:srgbClr val="FF0000"/>
              </a:solidFill>
              <a:latin typeface="黑体" panose="02010609060101010101" pitchFamily="49" charset="-122"/>
              <a:ea typeface="黑体" panose="02010609060101010101" pitchFamily="49"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pic>
        <p:nvPicPr>
          <p:cNvPr id="2097153" name="Picture 11" descr="http://hbimg.b0.upaiyun.com/57ddbbc10ca09c446f48e0f380996aa2ef45764a2857f-l9xE06_fw658"/>
          <p:cNvPicPr>
            <a:picLocks noChangeAspect="1" noChangeArrowheads="1"/>
          </p:cNvPicPr>
          <p:nvPr/>
        </p:nvPicPr>
        <p:blipFill>
          <a:blip r:embed="rId1" cstate="print"/>
          <a:srcRect/>
          <a:stretch>
            <a:fillRect/>
          </a:stretch>
        </p:blipFill>
        <p:spPr bwMode="auto">
          <a:xfrm>
            <a:off x="3342640" y="2249170"/>
            <a:ext cx="4785995" cy="3338195"/>
          </a:xfrm>
          <a:prstGeom prst="rect">
            <a:avLst/>
          </a:prstGeom>
          <a:noFill/>
        </p:spPr>
      </p:pic>
    </p:spTree>
  </p:cSld>
  <p:clrMapOvr>
    <a:masterClrMapping/>
  </p:clrMapOvr>
  <p:transition>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标题 1"/>
          <p:cNvSpPr>
            <a:spLocks noGrp="1"/>
          </p:cNvSpPr>
          <p:nvPr>
            <p:ph type="title"/>
          </p:nvPr>
        </p:nvSpPr>
        <p:spPr/>
        <p:txBody>
          <a:bodyPr>
            <a:normAutofit/>
          </a:bodyPr>
          <a:lstStyle/>
          <a:p>
            <a:r>
              <a:rPr lang="en-US" sz="4400" dirty="0">
                <a:solidFill>
                  <a:schemeClr val="tx1"/>
                </a:solidFill>
                <a:latin typeface="黑体" panose="02010609060101010101" pitchFamily="49" charset="-122"/>
                <a:ea typeface="黑体" panose="02010609060101010101" pitchFamily="49" charset="-122"/>
              </a:rPr>
              <a:t> </a:t>
            </a:r>
            <a:r>
              <a:rPr lang="zh-CN" altLang="en-US" sz="4000" dirty="0">
                <a:solidFill>
                  <a:srgbClr val="FF0000"/>
                </a:solidFill>
                <a:latin typeface="黑体" panose="02010609060101010101" pitchFamily="49" charset="-122"/>
                <a:ea typeface="黑体" panose="02010609060101010101" pitchFamily="49" charset="-122"/>
              </a:rPr>
              <a:t>新闻类语段压缩</a:t>
            </a:r>
            <a:r>
              <a:rPr lang="en-US" altLang="zh-CN" sz="4000" dirty="0">
                <a:solidFill>
                  <a:srgbClr val="0000CC"/>
                </a:solidFill>
                <a:latin typeface="黑体" panose="02010609060101010101" pitchFamily="49" charset="-122"/>
                <a:ea typeface="黑体" panose="02010609060101010101" pitchFamily="49" charset="-122"/>
              </a:rPr>
              <a:t>——</a:t>
            </a:r>
            <a:r>
              <a:rPr lang="zh-CN" altLang="en-US" sz="4000" dirty="0">
                <a:solidFill>
                  <a:srgbClr val="0000CC"/>
                </a:solidFill>
                <a:latin typeface="黑体" panose="02010609060101010101" pitchFamily="49" charset="-122"/>
                <a:ea typeface="黑体" panose="02010609060101010101" pitchFamily="49" charset="-122"/>
              </a:rPr>
              <a:t>技法指导</a:t>
            </a:r>
            <a:r>
              <a:rPr lang="zh-CN" altLang="en-US" sz="4000" dirty="0">
                <a:solidFill>
                  <a:schemeClr val="bg1">
                    <a:lumMod val="50000"/>
                  </a:schemeClr>
                </a:solidFill>
                <a:latin typeface="楷体" panose="02010609060101010101" pitchFamily="49" charset="-122"/>
                <a:ea typeface="楷体" panose="02010609060101010101" pitchFamily="49" charset="-122"/>
              </a:rPr>
              <a:t>（</a:t>
            </a:r>
            <a:r>
              <a:rPr lang="zh-CN" altLang="en-US" sz="4000" dirty="0">
                <a:solidFill>
                  <a:schemeClr val="bg1">
                    <a:lumMod val="50000"/>
                  </a:schemeClr>
                </a:solidFill>
                <a:latin typeface="微软雅黑" panose="020B0503020204020204" charset="-122"/>
                <a:ea typeface="微软雅黑" panose="020B0503020204020204" charset="-122"/>
              </a:rPr>
              <a:t>五点技巧</a:t>
            </a:r>
            <a:r>
              <a:rPr lang="zh-CN" altLang="en-US" sz="4000" dirty="0">
                <a:solidFill>
                  <a:schemeClr val="bg1">
                    <a:lumMod val="50000"/>
                  </a:schemeClr>
                </a:solidFill>
                <a:latin typeface="楷体" panose="02010609060101010101" pitchFamily="49" charset="-122"/>
                <a:ea typeface="楷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 </a:t>
            </a:r>
            <a:endParaRPr lang="zh-CN" altLang="en-US" sz="4000" dirty="0">
              <a:solidFill>
                <a:srgbClr val="FF0000"/>
              </a:solidFill>
              <a:latin typeface="黑体" panose="02010609060101010101" pitchFamily="49" charset="-122"/>
              <a:ea typeface="黑体" panose="02010609060101010101" pitchFamily="49" charset="-122"/>
            </a:endParaRPr>
          </a:p>
        </p:txBody>
      </p:sp>
      <p:sp>
        <p:nvSpPr>
          <p:cNvPr id="1048598" name="内容占位符 2"/>
          <p:cNvSpPr>
            <a:spLocks noGrp="1"/>
          </p:cNvSpPr>
          <p:nvPr>
            <p:ph idx="1"/>
          </p:nvPr>
        </p:nvSpPr>
        <p:spPr>
          <a:xfrm>
            <a:off x="1097279" y="2108201"/>
            <a:ext cx="10208029" cy="3760891"/>
          </a:xfrm>
        </p:spPr>
        <p:txBody>
          <a:bodyPr>
            <a:normAutofit fontScale="90000" lnSpcReduction="20000"/>
          </a:bodyPr>
          <a:lstStyle/>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认识</a:t>
            </a:r>
            <a:r>
              <a:rPr lang="en-US" sz="4000" b="1" dirty="0">
                <a:solidFill>
                  <a:schemeClr val="tx1"/>
                </a:solidFill>
                <a:latin typeface="+mn-ea"/>
                <a:ea typeface="+mn-ea"/>
              </a:rPr>
              <a:t>题型，明确答题要求</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了解新闻，弄清新闻结构</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死盯导语，抓住压缩核心 </a:t>
            </a:r>
            <a:r>
              <a:rPr lang="en-US" sz="4445" b="1" dirty="0">
                <a:solidFill>
                  <a:schemeClr val="tx1"/>
                </a:solidFill>
                <a:latin typeface="+mn-ea"/>
                <a:ea typeface="+mn-ea"/>
              </a:rPr>
              <a:t> </a:t>
            </a:r>
            <a:endParaRPr lang="zh-CN" altLang="en-US" sz="4445" b="1" dirty="0">
              <a:gradFill>
                <a:gsLst>
                  <a:gs pos="0">
                    <a:srgbClr val="E30000"/>
                  </a:gs>
                  <a:gs pos="100000">
                    <a:srgbClr val="760303"/>
                  </a:gs>
                </a:gsLst>
                <a:lin scaled="0"/>
              </a:gra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sym typeface="+mn-ea"/>
              </a:rPr>
              <a:t>分清主次，</a:t>
            </a:r>
            <a:r>
              <a:rPr lang="zh-CN" altLang="en-US" sz="4000" b="1" dirty="0">
                <a:solidFill>
                  <a:schemeClr val="tx1"/>
                </a:solidFill>
                <a:latin typeface="+mn-ea"/>
                <a:ea typeface="+mn-ea"/>
              </a:rPr>
              <a:t>提炼关键信息</a:t>
            </a:r>
            <a:endParaRPr lang="en-US" sz="4445" b="1" dirty="0">
              <a:solidFill>
                <a:schemeClr val="tx1"/>
              </a:solidFill>
              <a:latin typeface="+mn-ea"/>
              <a:ea typeface="+mn-ea"/>
            </a:endParaRPr>
          </a:p>
          <a:p>
            <a:r>
              <a:rPr lang="zh-CN" altLang="en-US" sz="4445" b="1" dirty="0">
                <a:gradFill>
                  <a:gsLst>
                    <a:gs pos="0">
                      <a:srgbClr val="E30000"/>
                    </a:gs>
                    <a:gs pos="100000">
                      <a:srgbClr val="760303"/>
                    </a:gs>
                  </a:gsLst>
                  <a:lin scaled="0"/>
                </a:gradFill>
                <a:latin typeface="+mn-ea"/>
                <a:ea typeface="+mn-ea"/>
              </a:rPr>
              <a:t>□</a:t>
            </a:r>
            <a:r>
              <a:rPr lang="zh-CN" altLang="en-US" sz="4000" b="1" dirty="0">
                <a:solidFill>
                  <a:schemeClr val="tx1"/>
                </a:solidFill>
                <a:latin typeface="+mn-ea"/>
                <a:ea typeface="+mn-ea"/>
              </a:rPr>
              <a:t>精益求精，语言简洁流畅 </a:t>
            </a:r>
            <a:endParaRPr lang="en-US" sz="4445" b="1" dirty="0">
              <a:solidFill>
                <a:schemeClr val="tx1"/>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mtClean="0"/>
            </a:fld>
            <a:endParaRPr lang="en-US" dirty="0"/>
          </a:p>
        </p:txBody>
      </p:sp>
      <p:pic>
        <p:nvPicPr>
          <p:cNvPr id="8197" name="Picture 4" descr="5b08d7d07defe1ff562c8404"/>
          <p:cNvPicPr>
            <a:picLocks noChangeAspect="1"/>
          </p:cNvPicPr>
          <p:nvPr/>
        </p:nvPicPr>
        <p:blipFill>
          <a:blip r:embed="rId1" cstate="print"/>
          <a:stretch>
            <a:fillRect/>
          </a:stretch>
        </p:blipFill>
        <p:spPr>
          <a:xfrm>
            <a:off x="8326755" y="2355850"/>
            <a:ext cx="2367915" cy="2712085"/>
          </a:xfrm>
          <a:prstGeom prst="rect">
            <a:avLst/>
          </a:prstGeom>
          <a:noFill/>
          <a:ln w="9525">
            <a:noFill/>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859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4859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4859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4859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85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1" build="p"/>
    </p:bldLst>
  </p:timing>
</p:sld>
</file>

<file path=ppt/tags/tag1.xml><?xml version="1.0" encoding="utf-8"?>
<p:tagLst xmlns:p="http://schemas.openxmlformats.org/presentationml/2006/main">
  <p:tag name="KSO_WM_UNIT_TABLE_BEAUTIFY" val="smartTable{174790f6-3b1a-4f80-b793-c451b1a0e1e8}"/>
</p:tagLst>
</file>

<file path=ppt/tags/tag2.xml><?xml version="1.0" encoding="utf-8"?>
<p:tagLst xmlns:p="http://schemas.openxmlformats.org/presentationml/2006/main">
  <p:tag name="KSO_WM_UNIT_TABLE_BEAUTIFY" val="smartTable{174790f6-3b1a-4f80-b793-c451b1a0e1e8}"/>
</p:tagLst>
</file>

<file path=ppt/tags/tag3.xml><?xml version="1.0" encoding="utf-8"?>
<p:tagLst xmlns:p="http://schemas.openxmlformats.org/presentationml/2006/main">
  <p:tag name="KSO_WM_UNIT_PLACING_PICTURE_USER_VIEWPORT" val="{&quot;height&quot;:9540,&quot;width&quot;:8895}"/>
</p:tagLst>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Retrospect">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7614</Words>
  <Application>WPS 演示</Application>
  <PresentationFormat>自定义</PresentationFormat>
  <Paragraphs>471</Paragraphs>
  <Slides>46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46</vt:i4>
      </vt:variant>
    </vt:vector>
  </HeadingPairs>
  <TitlesOfParts>
    <vt:vector size="61" baseType="lpstr">
      <vt:lpstr>Arial</vt:lpstr>
      <vt:lpstr>宋体</vt:lpstr>
      <vt:lpstr>Wingdings</vt:lpstr>
      <vt:lpstr>Microsoft YaHei UI</vt:lpstr>
      <vt:lpstr>新宋体</vt:lpstr>
      <vt:lpstr>Calibri</vt:lpstr>
      <vt:lpstr>楷体</vt:lpstr>
      <vt:lpstr>黑体</vt:lpstr>
      <vt:lpstr>微软雅黑</vt:lpstr>
      <vt:lpstr>Franklin Gothic Book</vt:lpstr>
      <vt:lpstr>Arial Unicode MS</vt:lpstr>
      <vt:lpstr>等线</vt:lpstr>
      <vt:lpstr>华文楷体</vt:lpstr>
      <vt:lpstr>Bookman Old Style</vt:lpstr>
      <vt:lpstr>1_RetrospectVTI</vt:lpstr>
      <vt:lpstr>PowerPoint 演示文稿</vt:lpstr>
      <vt:lpstr> 新闻类压缩——不同题型 </vt:lpstr>
      <vt:lpstr>2020高考真题（全国Ⅰ卷）分值5分</vt:lpstr>
      <vt:lpstr> 2020高考语用压轴题——语段压缩 </vt:lpstr>
      <vt:lpstr>2020高考（全国Ⅱ卷）分值5分</vt:lpstr>
      <vt:lpstr>2020高考（全国Ⅲ卷）分值5分</vt:lpstr>
      <vt:lpstr>2020高考新高考卷Ⅰ（山东卷）分值5分</vt:lpstr>
      <vt:lpstr> 本课任务：紧跟新高考——新闻类语段压缩 </vt:lpstr>
      <vt:lpstr> 新闻类语段压缩——技法指导（五点技巧） </vt:lpstr>
      <vt:lpstr>01 了解题型，明确答题要求 </vt:lpstr>
      <vt:lpstr>PowerPoint 演示文稿</vt:lpstr>
      <vt:lpstr>PowerPoint 演示文稿</vt:lpstr>
      <vt:lpstr>02 认识新闻，弄清新闻结构</vt:lpstr>
      <vt:lpstr>新闻结构</vt:lpstr>
      <vt:lpstr>新闻结构</vt:lpstr>
      <vt:lpstr> 2020年山东省高考语文试卷 （新高考全国Ⅰ卷)</vt:lpstr>
      <vt:lpstr> 2020年山东省高考语文试卷 （新高考全国Ⅰ卷)</vt:lpstr>
      <vt:lpstr> 2020年山东省高考语文试卷 （新高考全国Ⅰ卷)</vt:lpstr>
      <vt:lpstr> 2020年山东省高考语文试卷 （新高考全国Ⅰ卷)</vt:lpstr>
      <vt:lpstr>02 认识新闻，弄清新闻结构</vt:lpstr>
      <vt:lpstr>随堂练·2020高考全国Ⅱ卷（找出导语、主体和背景）</vt:lpstr>
      <vt:lpstr>随堂练·2020高考全国Ⅱ卷</vt:lpstr>
      <vt:lpstr>02 认识新闻，弄清新闻结构</vt:lpstr>
      <vt:lpstr>03 死盯导语，抓住压缩核心</vt:lpstr>
      <vt:lpstr>【2020年高考新课标Ⅰ卷】</vt:lpstr>
      <vt:lpstr>导语是压缩的重中之重</vt:lpstr>
      <vt:lpstr>随堂练【2020年高考新课标Ⅱ卷】</vt:lpstr>
      <vt:lpstr>随堂练【2020年高考新课标Ⅲ卷】</vt:lpstr>
      <vt:lpstr>重要感悟 </vt:lpstr>
      <vt:lpstr>04  分清主次，提炼关键信息</vt:lpstr>
      <vt:lpstr>04 分清主次，提炼关键信息</vt:lpstr>
      <vt:lpstr>随堂练·2020年高考新课标Ⅰ卷 找出主要信息</vt:lpstr>
      <vt:lpstr>先找出主要信息</vt:lpstr>
      <vt:lpstr>随堂练·初步整合主要信息</vt:lpstr>
      <vt:lpstr>随堂练·根据字数再压缩</vt:lpstr>
      <vt:lpstr>随堂练·根据字数再压缩</vt:lpstr>
      <vt:lpstr>05 精益求精，语言简洁</vt:lpstr>
      <vt:lpstr>05 精益求精，语言简洁</vt:lpstr>
      <vt:lpstr>随堂练·2020年高考新课标Ⅲ卷</vt:lpstr>
      <vt:lpstr>05 精益求精，语言流畅</vt:lpstr>
      <vt:lpstr>05 精益求精，语言流畅</vt:lpstr>
      <vt:lpstr>05 精益求精，语言流畅</vt:lpstr>
      <vt:lpstr>05 精益求精，语言流畅</vt:lpstr>
      <vt:lpstr>课堂练习·2019年高考新课标Ⅱ卷  </vt:lpstr>
      <vt:lpstr>PowerPoint 演示文稿</vt:lpstr>
      <vt:lpstr>本课小结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牧野</cp:lastModifiedBy>
  <cp:revision>64</cp:revision>
  <dcterms:created xsi:type="dcterms:W3CDTF">2020-09-02T03:15:00Z</dcterms:created>
  <dcterms:modified xsi:type="dcterms:W3CDTF">2020-12-21T06:36:40Z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