
<file path=[Content_Types].xml><?xml version="1.0" encoding="utf-8"?>
<Types xmlns="http://schemas.openxmlformats.org/package/2006/content-types">
  <Default Extension="jpeg" ContentType="image/jpeg"/>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388" r:id="rId3"/>
    <p:sldId id="345" r:id="rId4"/>
    <p:sldId id="462" r:id="rId6"/>
    <p:sldId id="390" r:id="rId7"/>
    <p:sldId id="463" r:id="rId8"/>
    <p:sldId id="495" r:id="rId9"/>
    <p:sldId id="497" r:id="rId10"/>
    <p:sldId id="498" r:id="rId11"/>
    <p:sldId id="499" r:id="rId12"/>
    <p:sldId id="501" r:id="rId13"/>
    <p:sldId id="502" r:id="rId14"/>
    <p:sldId id="503" r:id="rId15"/>
    <p:sldId id="504" r:id="rId16"/>
    <p:sldId id="505" r:id="rId17"/>
    <p:sldId id="506" r:id="rId18"/>
    <p:sldId id="548" r:id="rId19"/>
    <p:sldId id="537" r:id="rId20"/>
    <p:sldId id="538" r:id="rId21"/>
    <p:sldId id="429" r:id="rId22"/>
    <p:sldId id="590" r:id="rId23"/>
    <p:sldId id="591" r:id="rId24"/>
    <p:sldId id="592" r:id="rId25"/>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0000"/>
    <a:srgbClr val="DB07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383" autoAdjust="0"/>
    <p:restoredTop sz="94660"/>
  </p:normalViewPr>
  <p:slideViewPr>
    <p:cSldViewPr snapToGrid="0">
      <p:cViewPr varScale="1">
        <p:scale>
          <a:sx n="67" d="100"/>
          <a:sy n="67" d="100"/>
        </p:scale>
        <p:origin x="476" y="56"/>
      </p:cViewPr>
      <p:guideLst>
        <p:guide orient="horz" pos="2058"/>
        <p:guide pos="3858"/>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9" Type="http://schemas.openxmlformats.org/officeDocument/2006/relationships/tags" Target="tags/tag100.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D4A891-F9A3-44B5-B733-09602E748DC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68F1ADB-5708-424B-B98F-4FE8806552F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533DCF-755D-4C09-8C77-B4C66B47F23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533DCF-755D-4C09-8C77-B4C66B47F23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533DCF-755D-4C09-8C77-B4C66B47F236}"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533DCF-755D-4C09-8C77-B4C66B47F23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17C6DB3A-3B93-40C9-A1AB-6EE1EEC468B0}"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a:p>
        </p:txBody>
      </p:sp>
      <p:sp>
        <p:nvSpPr>
          <p:cNvPr id="18" name="灯片编号占位符 17"/>
          <p:cNvSpPr>
            <a:spLocks noGrp="1"/>
          </p:cNvSpPr>
          <p:nvPr>
            <p:ph type="sldNum" sz="quarter" idx="12"/>
            <p:custDataLst>
              <p:tags r:id="rId6"/>
            </p:custDataLst>
          </p:nvPr>
        </p:nvSpPr>
        <p:spPr/>
        <p:txBody>
          <a:bodyPr/>
          <a:lstStyle/>
          <a:p>
            <a:fld id="{832F5C27-6D11-4E26-AC15-28C94D33544F}" type="slidenum">
              <a:rPr lang="zh-CN" altLang="en-US" smtClean="0"/>
            </a:fld>
            <a:endParaRPr lang="zh-CN" altLang="en-US"/>
          </a:p>
        </p:txBody>
      </p:sp>
    </p:spTree>
  </p:cSld>
  <p:clrMapOvr>
    <a:masterClrMapping/>
  </p:clrMapOvr>
  <p:transition spd="slow">
    <p:fade/>
  </p:transition>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A7299A6B-0115-4F4D-82E6-9E49BB5B72E3}"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1D6D833F-A95A-44FC-B0D7-486FA2684572}" type="slidenum">
              <a:rPr lang="zh-CN" altLang="en-US" smtClean="0"/>
            </a:fld>
            <a:endParaRPr lang="zh-CN" altLang="en-US"/>
          </a:p>
        </p:txBody>
      </p:sp>
    </p:spTree>
  </p:cSld>
  <p:clrMapOvr>
    <a:masterClrMapping/>
  </p:clrMapOvr>
  <p:transition spd="slow">
    <p:fade/>
  </p:transition>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transition spd="slow">
    <p:fade/>
  </p:transition>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endParaRPr>
              <a:sym typeface="+mn-ea"/>
            </a:endParaRPr>
          </a:p>
        </p:txBody>
      </p:sp>
    </p:spTree>
  </p:cSld>
  <p:clrMapOvr>
    <a:masterClrMapping/>
  </p:clrMapOvr>
  <p:transition spd="slow">
    <p:fade/>
  </p:transition>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r>
              <a:rPr lang="zh-CN" altLang="en-US" dirty="0"/>
              <a:t>灵璧县高级职业技术学校</a:t>
            </a:r>
            <a:endParaRPr lang="zh-CN" altLang="en-US" dirty="0"/>
          </a:p>
        </p:txBody>
      </p:sp>
      <p:sp>
        <p:nvSpPr>
          <p:cNvPr id="5" name="灯片编号占位符 4"/>
          <p:cNvSpPr>
            <a:spLocks noGrp="1"/>
          </p:cNvSpPr>
          <p:nvPr>
            <p:ph type="sldNum" sz="quarter" idx="12"/>
          </p:nvPr>
        </p:nvSpPr>
        <p:spPr/>
        <p:txBody>
          <a:bodyPr/>
          <a:lstStyle/>
          <a:p>
            <a:r>
              <a:rPr lang="zh-CN" altLang="en-US" smtClean="0"/>
              <a:t>张敬彬</a:t>
            </a:r>
            <a:endParaRPr lang="zh-CN" altLang="en-US" dirty="0"/>
          </a:p>
        </p:txBody>
      </p:sp>
    </p:spTree>
  </p:cSld>
  <p:clrMapOvr>
    <a:masterClrMapping/>
  </p:clrMapOvr>
  <p:transition spd="slow">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r>
              <a:rPr lang="zh-CN" altLang="en-US" dirty="0"/>
              <a:t>灵璧县高级职业技术学校</a:t>
            </a:r>
            <a:endParaRPr lang="zh-CN" altLang="en-US" dirty="0"/>
          </a:p>
        </p:txBody>
      </p:sp>
      <p:sp>
        <p:nvSpPr>
          <p:cNvPr id="5" name="灯片编号占位符 4"/>
          <p:cNvSpPr>
            <a:spLocks noGrp="1"/>
          </p:cNvSpPr>
          <p:nvPr>
            <p:ph type="sldNum" sz="quarter" idx="12"/>
          </p:nvPr>
        </p:nvSpPr>
        <p:spPr/>
        <p:txBody>
          <a:bodyPr/>
          <a:lstStyle/>
          <a:p>
            <a:r>
              <a:rPr lang="zh-CN" altLang="en-US" smtClean="0"/>
              <a:t>张敬彬</a:t>
            </a:r>
            <a:endParaRPr lang="zh-CN" altLang="en-US" dirty="0"/>
          </a:p>
        </p:txBody>
      </p:sp>
    </p:spTree>
  </p:cSld>
  <p:clrMapOvr>
    <a:masterClrMapping/>
  </p:clrMapOvr>
  <p:transition spd="slow">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r>
              <a:rPr lang="zh-CN" altLang="en-US" dirty="0"/>
              <a:t>灵璧县高级职业技术学校</a:t>
            </a:r>
            <a:endParaRPr lang="zh-CN" altLang="en-US" dirty="0"/>
          </a:p>
        </p:txBody>
      </p:sp>
      <p:sp>
        <p:nvSpPr>
          <p:cNvPr id="5" name="灯片编号占位符 4"/>
          <p:cNvSpPr>
            <a:spLocks noGrp="1"/>
          </p:cNvSpPr>
          <p:nvPr>
            <p:ph type="sldNum" sz="quarter" idx="12"/>
          </p:nvPr>
        </p:nvSpPr>
        <p:spPr/>
        <p:txBody>
          <a:bodyPr/>
          <a:lstStyle/>
          <a:p>
            <a:r>
              <a:rPr lang="zh-CN" altLang="en-US" smtClean="0"/>
              <a:t>张敬彬</a:t>
            </a:r>
            <a:endParaRPr lang="zh-CN" altLang="en-US" dirty="0"/>
          </a:p>
        </p:txBody>
      </p:sp>
    </p:spTree>
  </p:cSld>
  <p:clrMapOvr>
    <a:masterClrMapping/>
  </p:clrMapOvr>
  <p:transition spd="slow">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r>
              <a:rPr lang="zh-CN" altLang="en-US" dirty="0"/>
              <a:t>灵璧县高级职业技术学校</a:t>
            </a:r>
            <a:endParaRPr lang="zh-CN" altLang="en-US" dirty="0"/>
          </a:p>
        </p:txBody>
      </p:sp>
      <p:sp>
        <p:nvSpPr>
          <p:cNvPr id="5" name="灯片编号占位符 4"/>
          <p:cNvSpPr>
            <a:spLocks noGrp="1"/>
          </p:cNvSpPr>
          <p:nvPr>
            <p:ph type="sldNum" sz="quarter" idx="12"/>
          </p:nvPr>
        </p:nvSpPr>
        <p:spPr/>
        <p:txBody>
          <a:bodyPr/>
          <a:lstStyle/>
          <a:p>
            <a:r>
              <a:rPr lang="zh-CN" altLang="en-US" smtClean="0"/>
              <a:t>张敬彬</a:t>
            </a:r>
            <a:endParaRPr lang="zh-CN" altLang="en-US" dirty="0"/>
          </a:p>
        </p:txBody>
      </p:sp>
    </p:spTree>
  </p:cSld>
  <p:clrMapOvr>
    <a:masterClrMapping/>
  </p:clrMapOvr>
  <p:transition spd="slow">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r>
              <a:rPr lang="zh-CN" altLang="en-US" dirty="0"/>
              <a:t>灵璧县高级职业技术学校</a:t>
            </a:r>
            <a:endParaRPr lang="zh-CN" altLang="en-US" dirty="0"/>
          </a:p>
        </p:txBody>
      </p:sp>
      <p:sp>
        <p:nvSpPr>
          <p:cNvPr id="5" name="灯片编号占位符 4"/>
          <p:cNvSpPr>
            <a:spLocks noGrp="1"/>
          </p:cNvSpPr>
          <p:nvPr>
            <p:ph type="sldNum" sz="quarter" idx="12"/>
          </p:nvPr>
        </p:nvSpPr>
        <p:spPr/>
        <p:txBody>
          <a:bodyPr/>
          <a:lstStyle/>
          <a:p>
            <a:r>
              <a:rPr lang="zh-CN" altLang="en-US" smtClean="0"/>
              <a:t>张敬彬</a:t>
            </a:r>
            <a:endParaRPr lang="zh-CN" altLang="en-US" dirty="0"/>
          </a:p>
        </p:txBody>
      </p:sp>
    </p:spTree>
  </p:cSld>
  <p:clrMapOvr>
    <a:masterClrMapping/>
  </p:clrMapOvr>
  <p:transition spd="slow">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r>
              <a:rPr lang="zh-CN" altLang="en-US" dirty="0"/>
              <a:t>灵璧县高级职业技术学校</a:t>
            </a:r>
            <a:endParaRPr lang="zh-CN" altLang="en-US" dirty="0"/>
          </a:p>
        </p:txBody>
      </p:sp>
      <p:sp>
        <p:nvSpPr>
          <p:cNvPr id="5" name="灯片编号占位符 4"/>
          <p:cNvSpPr>
            <a:spLocks noGrp="1"/>
          </p:cNvSpPr>
          <p:nvPr>
            <p:ph type="sldNum" sz="quarter" idx="12"/>
          </p:nvPr>
        </p:nvSpPr>
        <p:spPr/>
        <p:txBody>
          <a:bodyPr/>
          <a:lstStyle/>
          <a:p>
            <a:r>
              <a:rPr lang="zh-CN" altLang="en-US" smtClean="0"/>
              <a:t>张敬彬</a:t>
            </a:r>
            <a:endParaRPr lang="zh-CN" altLang="en-US" dirty="0"/>
          </a:p>
        </p:txBody>
      </p:sp>
    </p:spTree>
  </p:cSld>
  <p:clrMapOvr>
    <a:masterClrMapping/>
  </p:clrMapOvr>
  <p:transition spd="slow">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r>
              <a:rPr lang="zh-CN" altLang="en-US" dirty="0"/>
              <a:t>灵璧县高级职业技术学校</a:t>
            </a:r>
            <a:endParaRPr lang="zh-CN" altLang="en-US" dirty="0"/>
          </a:p>
        </p:txBody>
      </p:sp>
      <p:sp>
        <p:nvSpPr>
          <p:cNvPr id="5" name="灯片编号占位符 4"/>
          <p:cNvSpPr>
            <a:spLocks noGrp="1"/>
          </p:cNvSpPr>
          <p:nvPr>
            <p:ph type="sldNum" sz="quarter" idx="12"/>
          </p:nvPr>
        </p:nvSpPr>
        <p:spPr/>
        <p:txBody>
          <a:bodyPr/>
          <a:lstStyle/>
          <a:p>
            <a:r>
              <a:rPr lang="zh-CN" altLang="en-US" smtClean="0"/>
              <a:t>张敬彬</a:t>
            </a:r>
            <a:endParaRPr lang="zh-CN" altLang="en-US" dirty="0"/>
          </a:p>
        </p:txBody>
      </p:sp>
    </p:spTree>
  </p:cSld>
  <p:clrMapOvr>
    <a:masterClrMapping/>
  </p:clrMapOvr>
  <p:transition spd="slow">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transition spd="slow">
    <p:fade/>
  </p:transition>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r>
              <a:rPr lang="zh-CN" altLang="en-US" dirty="0"/>
              <a:t>灵璧县高级职业技术学校</a:t>
            </a:r>
            <a:endParaRPr lang="zh-CN" altLang="en-US" dirty="0"/>
          </a:p>
        </p:txBody>
      </p:sp>
      <p:sp>
        <p:nvSpPr>
          <p:cNvPr id="5" name="灯片编号占位符 4"/>
          <p:cNvSpPr>
            <a:spLocks noGrp="1"/>
          </p:cNvSpPr>
          <p:nvPr>
            <p:ph type="sldNum" sz="quarter" idx="12"/>
          </p:nvPr>
        </p:nvSpPr>
        <p:spPr/>
        <p:txBody>
          <a:bodyPr/>
          <a:lstStyle/>
          <a:p>
            <a:r>
              <a:rPr lang="zh-CN" altLang="en-US" smtClean="0"/>
              <a:t>张敬彬</a:t>
            </a:r>
            <a:endParaRPr lang="zh-CN" altLang="en-US" dirty="0"/>
          </a:p>
        </p:txBody>
      </p:sp>
    </p:spTree>
  </p:cSld>
  <p:clrMapOvr>
    <a:masterClrMapping/>
  </p:clrMapOvr>
  <p:transition spd="slow">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r>
              <a:rPr lang="zh-CN" altLang="en-US" dirty="0"/>
              <a:t>灵璧县高级职业技术学校</a:t>
            </a:r>
            <a:endParaRPr lang="zh-CN" altLang="en-US" dirty="0"/>
          </a:p>
        </p:txBody>
      </p:sp>
      <p:sp>
        <p:nvSpPr>
          <p:cNvPr id="5" name="灯片编号占位符 4"/>
          <p:cNvSpPr>
            <a:spLocks noGrp="1"/>
          </p:cNvSpPr>
          <p:nvPr>
            <p:ph type="sldNum" sz="quarter" idx="12"/>
          </p:nvPr>
        </p:nvSpPr>
        <p:spPr/>
        <p:txBody>
          <a:bodyPr/>
          <a:lstStyle/>
          <a:p>
            <a:r>
              <a:rPr lang="zh-CN" altLang="en-US" smtClean="0"/>
              <a:t>张敬彬</a:t>
            </a:r>
            <a:endParaRPr lang="zh-CN" altLang="en-US" dirty="0"/>
          </a:p>
        </p:txBody>
      </p:sp>
    </p:spTree>
  </p:cSld>
  <p:clrMapOvr>
    <a:masterClrMapping/>
  </p:clrMapOvr>
  <p:transition spd="slow">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r>
              <a:rPr lang="zh-CN" altLang="en-US" dirty="0"/>
              <a:t>灵璧县高级职业技术学校</a:t>
            </a:r>
            <a:endParaRPr lang="zh-CN" altLang="en-US" dirty="0"/>
          </a:p>
        </p:txBody>
      </p:sp>
      <p:sp>
        <p:nvSpPr>
          <p:cNvPr id="5" name="灯片编号占位符 4"/>
          <p:cNvSpPr>
            <a:spLocks noGrp="1"/>
          </p:cNvSpPr>
          <p:nvPr>
            <p:ph type="sldNum" sz="quarter" idx="12"/>
          </p:nvPr>
        </p:nvSpPr>
        <p:spPr/>
        <p:txBody>
          <a:bodyPr/>
          <a:lstStyle/>
          <a:p>
            <a:r>
              <a:rPr lang="zh-CN" altLang="en-US" smtClean="0"/>
              <a:t>张敬彬</a:t>
            </a:r>
            <a:endParaRPr lang="zh-CN" altLang="en-US" dirty="0"/>
          </a:p>
        </p:txBody>
      </p:sp>
    </p:spTree>
  </p:cSld>
  <p:clrMapOvr>
    <a:masterClrMapping/>
  </p:clrMapOvr>
  <p:transition spd="slow">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r>
              <a:rPr lang="zh-CN" altLang="en-US" dirty="0"/>
              <a:t>灵璧县高级职业技术学校</a:t>
            </a:r>
            <a:endParaRPr lang="zh-CN" altLang="en-US" dirty="0"/>
          </a:p>
        </p:txBody>
      </p:sp>
      <p:sp>
        <p:nvSpPr>
          <p:cNvPr id="5" name="灯片编号占位符 4"/>
          <p:cNvSpPr>
            <a:spLocks noGrp="1"/>
          </p:cNvSpPr>
          <p:nvPr>
            <p:ph type="sldNum" sz="quarter" idx="12"/>
          </p:nvPr>
        </p:nvSpPr>
        <p:spPr/>
        <p:txBody>
          <a:bodyPr/>
          <a:lstStyle/>
          <a:p>
            <a:r>
              <a:rPr lang="zh-CN" altLang="en-US" smtClean="0"/>
              <a:t>张敬彬</a:t>
            </a:r>
            <a:endParaRPr lang="zh-CN" altLang="en-US" dirty="0"/>
          </a:p>
        </p:txBody>
      </p:sp>
    </p:spTree>
  </p:cSld>
  <p:clrMapOvr>
    <a:masterClrMapping/>
  </p:clrMapOvr>
  <p:transition spd="slow">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r>
              <a:rPr lang="zh-CN" altLang="en-US" dirty="0"/>
              <a:t>灵璧县高级职业技术学校</a:t>
            </a:r>
            <a:endParaRPr lang="zh-CN" altLang="en-US" dirty="0"/>
          </a:p>
        </p:txBody>
      </p:sp>
      <p:sp>
        <p:nvSpPr>
          <p:cNvPr id="5" name="灯片编号占位符 4"/>
          <p:cNvSpPr>
            <a:spLocks noGrp="1"/>
          </p:cNvSpPr>
          <p:nvPr>
            <p:ph type="sldNum" sz="quarter" idx="12"/>
          </p:nvPr>
        </p:nvSpPr>
        <p:spPr/>
        <p:txBody>
          <a:bodyPr/>
          <a:lstStyle/>
          <a:p>
            <a:r>
              <a:rPr lang="zh-CN" altLang="en-US" smtClean="0"/>
              <a:t>张敬彬</a:t>
            </a:r>
            <a:endParaRPr lang="zh-CN" altLang="en-US" dirty="0"/>
          </a:p>
        </p:txBody>
      </p:sp>
    </p:spTree>
  </p:cSld>
  <p:clrMapOvr>
    <a:masterClrMapping/>
  </p:clrMapOvr>
  <p:transition spd="slow">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r>
              <a:rPr lang="zh-CN" altLang="en-US" dirty="0"/>
              <a:t>灵璧县高级职业技术学校</a:t>
            </a:r>
            <a:endParaRPr lang="zh-CN" altLang="en-US" dirty="0"/>
          </a:p>
        </p:txBody>
      </p:sp>
      <p:sp>
        <p:nvSpPr>
          <p:cNvPr id="5" name="灯片编号占位符 4"/>
          <p:cNvSpPr>
            <a:spLocks noGrp="1"/>
          </p:cNvSpPr>
          <p:nvPr>
            <p:ph type="sldNum" sz="quarter" idx="12"/>
          </p:nvPr>
        </p:nvSpPr>
        <p:spPr/>
        <p:txBody>
          <a:bodyPr/>
          <a:lstStyle/>
          <a:p>
            <a:r>
              <a:rPr lang="zh-CN" altLang="en-US" smtClean="0"/>
              <a:t>张敬彬</a:t>
            </a:r>
            <a:endParaRPr lang="zh-CN" altLang="en-US" dirty="0"/>
          </a:p>
        </p:txBody>
      </p:sp>
    </p:spTree>
  </p:cSld>
  <p:clrMapOvr>
    <a:masterClrMapping/>
  </p:clrMapOvr>
  <p:transition spd="slow">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r>
              <a:rPr lang="zh-CN" altLang="en-US" dirty="0"/>
              <a:t>灵璧县高级职业技术学校</a:t>
            </a:r>
            <a:endParaRPr lang="zh-CN" altLang="en-US" dirty="0"/>
          </a:p>
        </p:txBody>
      </p:sp>
      <p:sp>
        <p:nvSpPr>
          <p:cNvPr id="5" name="灯片编号占位符 4"/>
          <p:cNvSpPr>
            <a:spLocks noGrp="1"/>
          </p:cNvSpPr>
          <p:nvPr>
            <p:ph type="sldNum" sz="quarter" idx="12"/>
          </p:nvPr>
        </p:nvSpPr>
        <p:spPr/>
        <p:txBody>
          <a:bodyPr/>
          <a:lstStyle/>
          <a:p>
            <a:r>
              <a:rPr lang="zh-CN" altLang="en-US" smtClean="0"/>
              <a:t>张敬彬</a:t>
            </a:r>
            <a:endParaRPr lang="zh-CN" altLang="en-US" dirty="0"/>
          </a:p>
        </p:txBody>
      </p:sp>
    </p:spTree>
  </p:cSld>
  <p:clrMapOvr>
    <a:masterClrMapping/>
  </p:clrMapOvr>
  <p:transition spd="slow">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r>
              <a:rPr lang="zh-CN" altLang="en-US" dirty="0"/>
              <a:t>灵璧县高级职业技术学校</a:t>
            </a:r>
            <a:endParaRPr lang="zh-CN" altLang="en-US" dirty="0"/>
          </a:p>
        </p:txBody>
      </p:sp>
      <p:sp>
        <p:nvSpPr>
          <p:cNvPr id="5" name="灯片编号占位符 4"/>
          <p:cNvSpPr>
            <a:spLocks noGrp="1"/>
          </p:cNvSpPr>
          <p:nvPr>
            <p:ph type="sldNum" sz="quarter" idx="12"/>
          </p:nvPr>
        </p:nvSpPr>
        <p:spPr/>
        <p:txBody>
          <a:bodyPr/>
          <a:lstStyle/>
          <a:p>
            <a:r>
              <a:rPr lang="zh-CN" altLang="en-US" smtClean="0"/>
              <a:t>张敬彬</a:t>
            </a:r>
            <a:endParaRPr lang="zh-CN" altLang="en-US" dirty="0"/>
          </a:p>
        </p:txBody>
      </p:sp>
    </p:spTree>
  </p:cSld>
  <p:clrMapOvr>
    <a:masterClrMapping/>
  </p:clrMapOvr>
  <p:transition spd="slow">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r>
              <a:rPr lang="zh-CN" altLang="en-US" dirty="0"/>
              <a:t>灵璧县高级职业技术学校</a:t>
            </a:r>
            <a:endParaRPr lang="zh-CN" altLang="en-US" dirty="0"/>
          </a:p>
        </p:txBody>
      </p:sp>
      <p:sp>
        <p:nvSpPr>
          <p:cNvPr id="5" name="灯片编号占位符 4"/>
          <p:cNvSpPr>
            <a:spLocks noGrp="1"/>
          </p:cNvSpPr>
          <p:nvPr>
            <p:ph type="sldNum" sz="quarter" idx="12"/>
          </p:nvPr>
        </p:nvSpPr>
        <p:spPr/>
        <p:txBody>
          <a:bodyPr/>
          <a:lstStyle/>
          <a:p>
            <a:r>
              <a:rPr lang="zh-CN" altLang="en-US" smtClean="0"/>
              <a:t>张敬彬</a:t>
            </a:r>
            <a:endParaRPr lang="zh-CN" altLang="en-US" dirty="0"/>
          </a:p>
        </p:txBody>
      </p:sp>
    </p:spTree>
  </p:cSld>
  <p:clrMapOvr>
    <a:masterClrMapping/>
  </p:clrMapOvr>
  <p:transition spd="slow">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r>
              <a:rPr lang="zh-CN" altLang="en-US" dirty="0"/>
              <a:t>灵璧县高级职业技术学校</a:t>
            </a:r>
            <a:endParaRPr lang="zh-CN" altLang="en-US" dirty="0"/>
          </a:p>
        </p:txBody>
      </p:sp>
      <p:sp>
        <p:nvSpPr>
          <p:cNvPr id="5" name="灯片编号占位符 4"/>
          <p:cNvSpPr>
            <a:spLocks noGrp="1"/>
          </p:cNvSpPr>
          <p:nvPr>
            <p:ph type="sldNum" sz="quarter" idx="12"/>
          </p:nvPr>
        </p:nvSpPr>
        <p:spPr/>
        <p:txBody>
          <a:bodyPr/>
          <a:lstStyle/>
          <a:p>
            <a:r>
              <a:rPr lang="zh-CN" altLang="en-US" smtClean="0"/>
              <a:t>张敬彬</a:t>
            </a:r>
            <a:endParaRPr lang="zh-CN" altLang="en-US" dirty="0"/>
          </a:p>
        </p:txBody>
      </p:sp>
    </p:spTree>
  </p:cSld>
  <p:clrMapOvr>
    <a:masterClrMapping/>
  </p:clrMapOvr>
  <p:transition spd="slow">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A7299A6B-0115-4F4D-82E6-9E49BB5B72E3}"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1D6D833F-A95A-44FC-B0D7-486FA2684572}" type="slidenum">
              <a:rPr lang="zh-CN" altLang="en-US" smtClean="0"/>
            </a:fld>
            <a:endParaRPr lang="zh-CN" altLang="en-US"/>
          </a:p>
        </p:txBody>
      </p:sp>
    </p:spTree>
  </p:cSld>
  <p:clrMapOvr>
    <a:masterClrMapping/>
  </p:clrMapOvr>
  <p:transition spd="slow">
    <p:fade/>
  </p:transition>
  <p:hf sldNum="0"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r>
              <a:rPr lang="zh-CN" altLang="en-US" dirty="0"/>
              <a:t>灵璧县高级职业技术学校</a:t>
            </a:r>
            <a:endParaRPr lang="zh-CN" altLang="en-US" dirty="0"/>
          </a:p>
        </p:txBody>
      </p:sp>
      <p:sp>
        <p:nvSpPr>
          <p:cNvPr id="5" name="灯片编号占位符 4"/>
          <p:cNvSpPr>
            <a:spLocks noGrp="1"/>
          </p:cNvSpPr>
          <p:nvPr>
            <p:ph type="sldNum" sz="quarter" idx="12"/>
          </p:nvPr>
        </p:nvSpPr>
        <p:spPr/>
        <p:txBody>
          <a:bodyPr/>
          <a:lstStyle/>
          <a:p>
            <a:r>
              <a:rPr lang="zh-CN" altLang="en-US" smtClean="0"/>
              <a:t>张敬彬</a:t>
            </a:r>
            <a:endParaRPr lang="zh-CN" altLang="en-US" dirty="0"/>
          </a:p>
        </p:txBody>
      </p:sp>
    </p:spTree>
  </p:cSld>
  <p:clrMapOvr>
    <a:masterClrMapping/>
  </p:clrMapOvr>
  <p:transition spd="slow">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r>
              <a:rPr lang="zh-CN" altLang="en-US" dirty="0"/>
              <a:t>灵璧县高级职业技术学校</a:t>
            </a:r>
            <a:endParaRPr lang="zh-CN" altLang="en-US" dirty="0"/>
          </a:p>
        </p:txBody>
      </p:sp>
      <p:sp>
        <p:nvSpPr>
          <p:cNvPr id="5" name="灯片编号占位符 4"/>
          <p:cNvSpPr>
            <a:spLocks noGrp="1"/>
          </p:cNvSpPr>
          <p:nvPr>
            <p:ph type="sldNum" sz="quarter" idx="12"/>
          </p:nvPr>
        </p:nvSpPr>
        <p:spPr/>
        <p:txBody>
          <a:bodyPr/>
          <a:lstStyle/>
          <a:p>
            <a:r>
              <a:rPr lang="zh-CN" altLang="en-US" smtClean="0"/>
              <a:t>张敬彬</a:t>
            </a:r>
            <a:endParaRPr lang="zh-CN" altLang="en-US" dirty="0"/>
          </a:p>
        </p:txBody>
      </p:sp>
    </p:spTree>
  </p:cSld>
  <p:clrMapOvr>
    <a:masterClrMapping/>
  </p:clrMapOvr>
  <p:transition spd="slow">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r>
              <a:rPr lang="zh-CN" altLang="en-US" dirty="0"/>
              <a:t>灵璧县高级职业技术学校</a:t>
            </a:r>
            <a:endParaRPr lang="zh-CN" altLang="en-US" dirty="0"/>
          </a:p>
        </p:txBody>
      </p:sp>
      <p:sp>
        <p:nvSpPr>
          <p:cNvPr id="5" name="灯片编号占位符 4"/>
          <p:cNvSpPr>
            <a:spLocks noGrp="1"/>
          </p:cNvSpPr>
          <p:nvPr>
            <p:ph type="sldNum" sz="quarter" idx="12"/>
          </p:nvPr>
        </p:nvSpPr>
        <p:spPr/>
        <p:txBody>
          <a:bodyPr/>
          <a:lstStyle/>
          <a:p>
            <a:r>
              <a:rPr lang="zh-CN" altLang="en-US" smtClean="0"/>
              <a:t>张敬彬</a:t>
            </a:r>
            <a:endParaRPr lang="zh-CN" altLang="en-US" dirty="0"/>
          </a:p>
        </p:txBody>
      </p:sp>
    </p:spTree>
  </p:cSld>
  <p:clrMapOvr>
    <a:masterClrMapping/>
  </p:clrMapOvr>
  <p:transition spd="slow">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r>
              <a:rPr lang="zh-CN" altLang="en-US" dirty="0"/>
              <a:t>灵璧县高级职业技术学校</a:t>
            </a:r>
            <a:endParaRPr lang="zh-CN" altLang="en-US" dirty="0"/>
          </a:p>
        </p:txBody>
      </p:sp>
      <p:sp>
        <p:nvSpPr>
          <p:cNvPr id="5" name="灯片编号占位符 4"/>
          <p:cNvSpPr>
            <a:spLocks noGrp="1"/>
          </p:cNvSpPr>
          <p:nvPr>
            <p:ph type="sldNum" sz="quarter" idx="12"/>
          </p:nvPr>
        </p:nvSpPr>
        <p:spPr/>
        <p:txBody>
          <a:bodyPr/>
          <a:lstStyle/>
          <a:p>
            <a:r>
              <a:rPr lang="zh-CN" altLang="en-US" smtClean="0"/>
              <a:t>张敬彬</a:t>
            </a:r>
            <a:endParaRPr lang="zh-CN" altLang="en-US" dirty="0"/>
          </a:p>
        </p:txBody>
      </p:sp>
    </p:spTree>
  </p:cSld>
  <p:clrMapOvr>
    <a:masterClrMapping/>
  </p:clrMapOvr>
  <p:transition spd="slow">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r>
              <a:rPr lang="zh-CN" altLang="en-US" dirty="0"/>
              <a:t>灵璧县高级职业技术学校</a:t>
            </a:r>
            <a:endParaRPr lang="zh-CN" altLang="en-US" dirty="0"/>
          </a:p>
        </p:txBody>
      </p:sp>
      <p:sp>
        <p:nvSpPr>
          <p:cNvPr id="5" name="灯片编号占位符 4"/>
          <p:cNvSpPr>
            <a:spLocks noGrp="1"/>
          </p:cNvSpPr>
          <p:nvPr>
            <p:ph type="sldNum" sz="quarter" idx="12"/>
          </p:nvPr>
        </p:nvSpPr>
        <p:spPr/>
        <p:txBody>
          <a:bodyPr/>
          <a:lstStyle/>
          <a:p>
            <a:r>
              <a:rPr lang="zh-CN" altLang="en-US" smtClean="0"/>
              <a:t>张敬彬</a:t>
            </a:r>
            <a:endParaRPr lang="zh-CN" altLang="en-US" dirty="0"/>
          </a:p>
        </p:txBody>
      </p:sp>
    </p:spTree>
  </p:cSld>
  <p:clrMapOvr>
    <a:masterClrMapping/>
  </p:clrMapOvr>
  <p:transition spd="slow">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r>
              <a:rPr lang="zh-CN" altLang="en-US" dirty="0"/>
              <a:t>灵璧县高级职业技术学校</a:t>
            </a:r>
            <a:endParaRPr lang="zh-CN" altLang="en-US" dirty="0"/>
          </a:p>
        </p:txBody>
      </p:sp>
      <p:sp>
        <p:nvSpPr>
          <p:cNvPr id="5" name="灯片编号占位符 4"/>
          <p:cNvSpPr>
            <a:spLocks noGrp="1"/>
          </p:cNvSpPr>
          <p:nvPr>
            <p:ph type="sldNum" sz="quarter" idx="12"/>
          </p:nvPr>
        </p:nvSpPr>
        <p:spPr/>
        <p:txBody>
          <a:bodyPr/>
          <a:lstStyle/>
          <a:p>
            <a:r>
              <a:rPr lang="zh-CN" altLang="en-US" smtClean="0"/>
              <a:t>张敬彬</a:t>
            </a:r>
            <a:endParaRPr lang="zh-CN" altLang="en-US" dirty="0"/>
          </a:p>
        </p:txBody>
      </p:sp>
    </p:spTree>
  </p:cSld>
  <p:clrMapOvr>
    <a:masterClrMapping/>
  </p:clrMapOvr>
  <p:transition spd="slow">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r>
              <a:rPr lang="zh-CN" altLang="en-US" dirty="0"/>
              <a:t>灵璧县高级职业技术学校</a:t>
            </a:r>
            <a:endParaRPr lang="zh-CN" altLang="en-US" dirty="0"/>
          </a:p>
        </p:txBody>
      </p:sp>
      <p:sp>
        <p:nvSpPr>
          <p:cNvPr id="5" name="灯片编号占位符 4"/>
          <p:cNvSpPr>
            <a:spLocks noGrp="1"/>
          </p:cNvSpPr>
          <p:nvPr>
            <p:ph type="sldNum" sz="quarter" idx="12"/>
          </p:nvPr>
        </p:nvSpPr>
        <p:spPr/>
        <p:txBody>
          <a:bodyPr/>
          <a:lstStyle/>
          <a:p>
            <a:r>
              <a:rPr lang="zh-CN" altLang="en-US" smtClean="0"/>
              <a:t>张敬彬</a:t>
            </a:r>
            <a:endParaRPr lang="zh-CN" altLang="en-US" dirty="0"/>
          </a:p>
        </p:txBody>
      </p:sp>
    </p:spTree>
  </p:cSld>
  <p:clrMapOvr>
    <a:masterClrMapping/>
  </p:clrMapOvr>
  <p:transition spd="slow">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r>
              <a:rPr lang="zh-CN" altLang="en-US" dirty="0"/>
              <a:t>灵璧县高级职业技术学校</a:t>
            </a:r>
            <a:endParaRPr lang="zh-CN" altLang="en-US" dirty="0"/>
          </a:p>
        </p:txBody>
      </p:sp>
      <p:sp>
        <p:nvSpPr>
          <p:cNvPr id="5" name="灯片编号占位符 4"/>
          <p:cNvSpPr>
            <a:spLocks noGrp="1"/>
          </p:cNvSpPr>
          <p:nvPr>
            <p:ph type="sldNum" sz="quarter" idx="12"/>
          </p:nvPr>
        </p:nvSpPr>
        <p:spPr/>
        <p:txBody>
          <a:bodyPr/>
          <a:lstStyle/>
          <a:p>
            <a:r>
              <a:rPr lang="zh-CN" altLang="en-US" smtClean="0"/>
              <a:t>张敬彬</a:t>
            </a:r>
            <a:endParaRPr lang="zh-CN" altLang="en-US" dirty="0"/>
          </a:p>
        </p:txBody>
      </p:sp>
    </p:spTree>
  </p:cSld>
  <p:clrMapOvr>
    <a:masterClrMapping/>
  </p:clrMapOvr>
  <p:transition spd="slow">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r>
              <a:rPr lang="zh-CN" altLang="en-US" dirty="0"/>
              <a:t>灵璧县高级职业技术学校</a:t>
            </a:r>
            <a:endParaRPr lang="zh-CN" altLang="en-US" dirty="0"/>
          </a:p>
        </p:txBody>
      </p:sp>
      <p:sp>
        <p:nvSpPr>
          <p:cNvPr id="5" name="灯片编号占位符 4"/>
          <p:cNvSpPr>
            <a:spLocks noGrp="1"/>
          </p:cNvSpPr>
          <p:nvPr>
            <p:ph type="sldNum" sz="quarter" idx="12"/>
          </p:nvPr>
        </p:nvSpPr>
        <p:spPr/>
        <p:txBody>
          <a:bodyPr/>
          <a:lstStyle/>
          <a:p>
            <a:r>
              <a:rPr lang="zh-CN" altLang="en-US" smtClean="0"/>
              <a:t>张敬彬</a:t>
            </a:r>
            <a:endParaRPr lang="zh-CN" altLang="en-US" dirty="0"/>
          </a:p>
        </p:txBody>
      </p:sp>
    </p:spTree>
  </p:cSld>
  <p:clrMapOvr>
    <a:masterClrMapping/>
  </p:clrMapOvr>
  <p:transition spd="slow">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r>
              <a:rPr lang="zh-CN" altLang="en-US" dirty="0"/>
              <a:t>灵璧县高级职业技术学校</a:t>
            </a:r>
            <a:endParaRPr lang="zh-CN" altLang="en-US" dirty="0"/>
          </a:p>
        </p:txBody>
      </p:sp>
      <p:sp>
        <p:nvSpPr>
          <p:cNvPr id="5" name="灯片编号占位符 4"/>
          <p:cNvSpPr>
            <a:spLocks noGrp="1"/>
          </p:cNvSpPr>
          <p:nvPr>
            <p:ph type="sldNum" sz="quarter" idx="12"/>
          </p:nvPr>
        </p:nvSpPr>
        <p:spPr/>
        <p:txBody>
          <a:bodyPr/>
          <a:lstStyle/>
          <a:p>
            <a:r>
              <a:rPr lang="zh-CN" altLang="en-US" smtClean="0"/>
              <a:t>张敬彬</a:t>
            </a:r>
            <a:endParaRPr lang="zh-CN" altLang="en-US" dirty="0"/>
          </a:p>
        </p:txBody>
      </p:sp>
    </p:spTree>
  </p:cSld>
  <p:clrMapOvr>
    <a:masterClrMapping/>
  </p:clrMapOvr>
  <p:transition spd="slow">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24880" y="431800"/>
            <a:ext cx="5497195" cy="647700"/>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pic>
        <p:nvPicPr>
          <p:cNvPr id="6" name="图片 5" descr="校徽"/>
          <p:cNvPicPr>
            <a:picLocks noChangeAspect="1"/>
          </p:cNvPicPr>
          <p:nvPr/>
        </p:nvPicPr>
        <p:blipFill>
          <a:blip r:embed="rId2"/>
          <a:stretch>
            <a:fillRect/>
          </a:stretch>
        </p:blipFill>
        <p:spPr>
          <a:xfrm>
            <a:off x="132080" y="115570"/>
            <a:ext cx="1276350" cy="1276350"/>
          </a:xfrm>
          <a:prstGeom prst="rect">
            <a:avLst/>
          </a:prstGeom>
        </p:spPr>
      </p:pic>
    </p:spTree>
  </p:cSld>
  <p:clrMapOvr>
    <a:masterClrMapping/>
  </p:clrMapOvr>
  <p:transition spd="slow">
    <p:fade/>
  </p:transition>
  <p:hf sldNum="0"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r>
              <a:rPr lang="zh-CN" altLang="en-US" dirty="0"/>
              <a:t>灵璧县高级职业技术学校</a:t>
            </a:r>
            <a:endParaRPr lang="zh-CN" altLang="en-US" dirty="0"/>
          </a:p>
        </p:txBody>
      </p:sp>
      <p:sp>
        <p:nvSpPr>
          <p:cNvPr id="5" name="灯片编号占位符 4"/>
          <p:cNvSpPr>
            <a:spLocks noGrp="1"/>
          </p:cNvSpPr>
          <p:nvPr>
            <p:ph type="sldNum" sz="quarter" idx="12"/>
          </p:nvPr>
        </p:nvSpPr>
        <p:spPr/>
        <p:txBody>
          <a:bodyPr/>
          <a:lstStyle/>
          <a:p>
            <a:r>
              <a:rPr lang="zh-CN" altLang="en-US" smtClean="0"/>
              <a:t>张敬彬</a:t>
            </a:r>
            <a:endParaRPr lang="zh-CN" altLang="en-US" dirty="0"/>
          </a:p>
        </p:txBody>
      </p:sp>
    </p:spTree>
  </p:cSld>
  <p:clrMapOvr>
    <a:masterClrMapping/>
  </p:clrMapOvr>
  <p:transition spd="slow">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r>
              <a:rPr lang="zh-CN" altLang="en-US" dirty="0"/>
              <a:t>灵璧县高级职业技术学校</a:t>
            </a:r>
            <a:endParaRPr lang="zh-CN" altLang="en-US" dirty="0"/>
          </a:p>
        </p:txBody>
      </p:sp>
      <p:sp>
        <p:nvSpPr>
          <p:cNvPr id="5" name="灯片编号占位符 4"/>
          <p:cNvSpPr>
            <a:spLocks noGrp="1"/>
          </p:cNvSpPr>
          <p:nvPr>
            <p:ph type="sldNum" sz="quarter" idx="12"/>
          </p:nvPr>
        </p:nvSpPr>
        <p:spPr/>
        <p:txBody>
          <a:bodyPr/>
          <a:lstStyle/>
          <a:p>
            <a:r>
              <a:rPr lang="zh-CN" altLang="en-US" smtClean="0"/>
              <a:t>张敬彬</a:t>
            </a:r>
            <a:endParaRPr lang="zh-CN" altLang="en-US" dirty="0"/>
          </a:p>
        </p:txBody>
      </p:sp>
    </p:spTree>
  </p:cSld>
  <p:clrMapOvr>
    <a:masterClrMapping/>
  </p:clrMapOvr>
  <p:transition spd="slow">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r>
              <a:rPr lang="zh-CN" altLang="en-US" dirty="0"/>
              <a:t>灵璧县高级职业技术学校</a:t>
            </a:r>
            <a:endParaRPr lang="zh-CN" altLang="en-US" dirty="0"/>
          </a:p>
        </p:txBody>
      </p:sp>
      <p:sp>
        <p:nvSpPr>
          <p:cNvPr id="5" name="灯片编号占位符 4"/>
          <p:cNvSpPr>
            <a:spLocks noGrp="1"/>
          </p:cNvSpPr>
          <p:nvPr>
            <p:ph type="sldNum" sz="quarter" idx="12"/>
          </p:nvPr>
        </p:nvSpPr>
        <p:spPr/>
        <p:txBody>
          <a:bodyPr/>
          <a:lstStyle/>
          <a:p>
            <a:r>
              <a:rPr lang="zh-CN" altLang="en-US" smtClean="0"/>
              <a:t>张敬彬</a:t>
            </a:r>
            <a:endParaRPr lang="zh-CN" altLang="en-US" dirty="0"/>
          </a:p>
        </p:txBody>
      </p:sp>
    </p:spTree>
  </p:cSld>
  <p:clrMapOvr>
    <a:masterClrMapping/>
  </p:clrMapOvr>
  <p:transition spd="slow">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r>
              <a:rPr lang="zh-CN" altLang="en-US" dirty="0"/>
              <a:t>灵璧县高级职业技术学校</a:t>
            </a:r>
            <a:endParaRPr lang="zh-CN" altLang="en-US" dirty="0"/>
          </a:p>
        </p:txBody>
      </p:sp>
      <p:sp>
        <p:nvSpPr>
          <p:cNvPr id="5" name="灯片编号占位符 4"/>
          <p:cNvSpPr>
            <a:spLocks noGrp="1"/>
          </p:cNvSpPr>
          <p:nvPr>
            <p:ph type="sldNum" sz="quarter" idx="12"/>
          </p:nvPr>
        </p:nvSpPr>
        <p:spPr/>
        <p:txBody>
          <a:bodyPr/>
          <a:lstStyle/>
          <a:p>
            <a:r>
              <a:rPr lang="zh-CN" altLang="en-US" smtClean="0"/>
              <a:t>张敬彬</a:t>
            </a:r>
            <a:endParaRPr lang="zh-CN" altLang="en-US" dirty="0"/>
          </a:p>
        </p:txBody>
      </p:sp>
    </p:spTree>
  </p:cSld>
  <p:clrMapOvr>
    <a:masterClrMapping/>
  </p:clrMapOvr>
  <p:transition spd="slow">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r>
              <a:rPr lang="zh-CN" altLang="en-US" dirty="0"/>
              <a:t>灵璧县高级职业技术学校</a:t>
            </a:r>
            <a:endParaRPr lang="zh-CN" altLang="en-US" dirty="0"/>
          </a:p>
        </p:txBody>
      </p:sp>
      <p:sp>
        <p:nvSpPr>
          <p:cNvPr id="5" name="灯片编号占位符 4"/>
          <p:cNvSpPr>
            <a:spLocks noGrp="1"/>
          </p:cNvSpPr>
          <p:nvPr>
            <p:ph type="sldNum" sz="quarter" idx="12"/>
          </p:nvPr>
        </p:nvSpPr>
        <p:spPr/>
        <p:txBody>
          <a:bodyPr/>
          <a:lstStyle/>
          <a:p>
            <a:r>
              <a:rPr lang="zh-CN" altLang="en-US" smtClean="0"/>
              <a:t>张敬彬</a:t>
            </a:r>
            <a:endParaRPr lang="zh-CN" altLang="en-US" dirty="0"/>
          </a:p>
        </p:txBody>
      </p:sp>
    </p:spTree>
  </p:cSld>
  <p:clrMapOvr>
    <a:masterClrMapping/>
  </p:clrMapOvr>
  <p:transition spd="slow">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r>
              <a:rPr lang="zh-CN" altLang="en-US" dirty="0"/>
              <a:t>灵璧县高级职业技术学校</a:t>
            </a:r>
            <a:endParaRPr lang="zh-CN" altLang="en-US" dirty="0"/>
          </a:p>
        </p:txBody>
      </p:sp>
      <p:sp>
        <p:nvSpPr>
          <p:cNvPr id="5" name="灯片编号占位符 4"/>
          <p:cNvSpPr>
            <a:spLocks noGrp="1"/>
          </p:cNvSpPr>
          <p:nvPr>
            <p:ph type="sldNum" sz="quarter" idx="12"/>
          </p:nvPr>
        </p:nvSpPr>
        <p:spPr/>
        <p:txBody>
          <a:bodyPr/>
          <a:lstStyle/>
          <a:p>
            <a:r>
              <a:rPr lang="zh-CN" altLang="en-US" smtClean="0"/>
              <a:t>张敬彬</a:t>
            </a:r>
            <a:endParaRPr lang="zh-CN" altLang="en-US" dirty="0"/>
          </a:p>
        </p:txBody>
      </p:sp>
    </p:spTree>
  </p:cSld>
  <p:clrMapOvr>
    <a:masterClrMapping/>
  </p:clrMapOvr>
  <p:transition spd="slow">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r>
              <a:rPr lang="zh-CN" altLang="en-US" dirty="0"/>
              <a:t>灵璧县高级职业技术学校</a:t>
            </a:r>
            <a:endParaRPr lang="zh-CN" altLang="en-US" dirty="0"/>
          </a:p>
        </p:txBody>
      </p:sp>
      <p:sp>
        <p:nvSpPr>
          <p:cNvPr id="5" name="灯片编号占位符 4"/>
          <p:cNvSpPr>
            <a:spLocks noGrp="1"/>
          </p:cNvSpPr>
          <p:nvPr>
            <p:ph type="sldNum" sz="quarter" idx="12"/>
          </p:nvPr>
        </p:nvSpPr>
        <p:spPr/>
        <p:txBody>
          <a:bodyPr/>
          <a:lstStyle/>
          <a:p>
            <a:r>
              <a:rPr lang="zh-CN" altLang="en-US" smtClean="0"/>
              <a:t>张敬彬</a:t>
            </a:r>
            <a:endParaRPr lang="zh-CN" altLang="en-US" dirty="0"/>
          </a:p>
        </p:txBody>
      </p:sp>
    </p:spTree>
  </p:cSld>
  <p:clrMapOvr>
    <a:masterClrMapping/>
  </p:clrMapOvr>
  <p:transition spd="slow">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A7299A6B-0115-4F4D-82E6-9E49BB5B72E3}"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1D6D833F-A95A-44FC-B0D7-486FA2684572}" type="slidenum">
              <a:rPr lang="zh-CN" altLang="en-US" smtClean="0"/>
            </a:fld>
            <a:endParaRPr lang="zh-CN" altLang="en-US"/>
          </a:p>
        </p:txBody>
      </p:sp>
    </p:spTree>
  </p:cSld>
  <p:clrMapOvr>
    <a:masterClrMapping/>
  </p:clrMapOvr>
  <p:transition spd="slow">
    <p:fade/>
  </p:transition>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A7299A6B-0115-4F4D-82E6-9E49BB5B72E3}"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1D6D833F-A95A-44FC-B0D7-486FA2684572}" type="slidenum">
              <a:rPr lang="zh-CN" altLang="en-US" smtClean="0"/>
            </a:fld>
            <a:endParaRPr lang="zh-CN" altLang="en-US"/>
          </a:p>
        </p:txBody>
      </p:sp>
    </p:spTree>
  </p:cSld>
  <p:clrMapOvr>
    <a:masterClrMapping/>
  </p:clrMapOvr>
  <p:transition spd="slow">
    <p:fade/>
  </p:transition>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A7299A6B-0115-4F4D-82E6-9E49BB5B72E3}"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1D6D833F-A95A-44FC-B0D7-486FA2684572}" type="slidenum">
              <a:rPr lang="zh-CN" altLang="en-US" smtClean="0"/>
            </a:fld>
            <a:endParaRPr lang="zh-CN" altLang="en-US"/>
          </a:p>
        </p:txBody>
      </p:sp>
    </p:spTree>
  </p:cSld>
  <p:clrMapOvr>
    <a:masterClrMapping/>
  </p:clrMapOvr>
  <p:transition spd="slow">
    <p:fade/>
  </p:transition>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A7299A6B-0115-4F4D-82E6-9E49BB5B72E3}"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1D6D833F-A95A-44FC-B0D7-486FA2684572}" type="slidenum">
              <a:rPr lang="zh-CN" altLang="en-US" smtClean="0"/>
            </a:fld>
            <a:endParaRPr lang="zh-CN" altLang="en-US"/>
          </a:p>
        </p:txBody>
      </p:sp>
    </p:spTree>
  </p:cSld>
  <p:clrMapOvr>
    <a:masterClrMapping/>
  </p:clrMapOvr>
  <p:transition spd="slow">
    <p:fade/>
  </p:transition>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A7299A6B-0115-4F4D-82E6-9E49BB5B72E3}" type="datetimeFigureOut">
              <a:rPr lang="zh-CN" altLang="en-US" smtClean="0"/>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1D6D833F-A95A-44FC-B0D7-486FA2684572}"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transition spd="slow">
    <p:fade/>
  </p:transition>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5" Type="http://schemas.openxmlformats.org/officeDocument/2006/relationships/theme" Target="../theme/theme1.xml"/><Relationship Id="rId54" Type="http://schemas.openxmlformats.org/officeDocument/2006/relationships/image" Target="../media/image1.jpeg"/><Relationship Id="rId53" Type="http://schemas.openxmlformats.org/officeDocument/2006/relationships/image" Target="../media/image2.png"/><Relationship Id="rId52" Type="http://schemas.openxmlformats.org/officeDocument/2006/relationships/tags" Target="../tags/tag61.xml"/><Relationship Id="rId51" Type="http://schemas.openxmlformats.org/officeDocument/2006/relationships/tags" Target="../tags/tag60.xml"/><Relationship Id="rId50" Type="http://schemas.openxmlformats.org/officeDocument/2006/relationships/tags" Target="../tags/tag59.xml"/><Relationship Id="rId5" Type="http://schemas.openxmlformats.org/officeDocument/2006/relationships/slideLayout" Target="../slideLayouts/slideLayout5.xml"/><Relationship Id="rId49" Type="http://schemas.openxmlformats.org/officeDocument/2006/relationships/tags" Target="../tags/tag58.xml"/><Relationship Id="rId48" Type="http://schemas.openxmlformats.org/officeDocument/2006/relationships/tags" Target="../tags/tag57.xml"/><Relationship Id="rId47" Type="http://schemas.openxmlformats.org/officeDocument/2006/relationships/tags" Target="../tags/tag56.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47"/>
            </p:custDataLst>
          </p:nvPr>
        </p:nvSpPr>
        <p:spPr>
          <a:xfrm>
            <a:off x="3425190" y="431800"/>
            <a:ext cx="5543550" cy="647700"/>
          </a:xfrm>
          <a:prstGeom prst="rect">
            <a:avLst/>
          </a:prstGeom>
        </p:spPr>
        <p:txBody>
          <a:bodyPr vert="horz" lIns="101600" tIns="38100" rIns="76200" bIns="38100" rtlCol="0" anchor="ctr" anchorCtr="0">
            <a:noAutofit/>
          </a:bodyPr>
          <a:lstStyle/>
          <a:p>
            <a:r>
              <a:rPr lang="zh-CN" altLang="en-US" dirty="0"/>
              <a:t>古文诗歌用模板</a:t>
            </a:r>
            <a:endParaRPr lang="zh-CN" altLang="en-US" dirty="0"/>
          </a:p>
        </p:txBody>
      </p:sp>
      <p:sp>
        <p:nvSpPr>
          <p:cNvPr id="3" name="文本占位符 2"/>
          <p:cNvSpPr>
            <a:spLocks noGrp="1"/>
          </p:cNvSpPr>
          <p:nvPr>
            <p:ph type="body" idx="1"/>
            <p:custDataLst>
              <p:tags r:id="rId48"/>
            </p:custDataLst>
          </p:nvPr>
        </p:nvSpPr>
        <p:spPr>
          <a:xfrm>
            <a:off x="669882" y="1296000"/>
            <a:ext cx="10852237" cy="5040000"/>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49"/>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50"/>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rgbClr val="FF0000"/>
                </a:solidFill>
              </a:defRPr>
            </a:lvl1pPr>
          </a:lstStyle>
          <a:p>
            <a:r>
              <a:rPr lang="zh-CN" altLang="en-US" dirty="0"/>
              <a:t>灵璧县高级职业技术学校</a:t>
            </a:r>
            <a:endParaRPr lang="zh-CN" altLang="en-US" dirty="0"/>
          </a:p>
        </p:txBody>
      </p:sp>
      <p:sp>
        <p:nvSpPr>
          <p:cNvPr id="6" name="灯片编号占位符 5"/>
          <p:cNvSpPr>
            <a:spLocks noGrp="1"/>
          </p:cNvSpPr>
          <p:nvPr>
            <p:ph type="sldNum" sz="quarter" idx="4"/>
            <p:custDataLst>
              <p:tags r:id="rId51"/>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rgbClr val="FF0000"/>
                </a:solidFill>
              </a:defRPr>
            </a:lvl1pPr>
          </a:lstStyle>
          <a:p>
            <a:r>
              <a:rPr lang="zh-CN" altLang="en-US" smtClean="0"/>
              <a:t>张敬彬</a:t>
            </a:r>
            <a:endParaRPr lang="zh-CN" altLang="en-US" dirty="0"/>
          </a:p>
        </p:txBody>
      </p:sp>
      <p:sp>
        <p:nvSpPr>
          <p:cNvPr id="7" name="KSO_TEMPLATE" hidden="1"/>
          <p:cNvSpPr/>
          <p:nvPr>
            <p:custDataLst>
              <p:tags r:id="rId5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古文模板"/>
          <p:cNvPicPr>
            <a:picLocks noChangeAspect="1"/>
          </p:cNvPicPr>
          <p:nvPr/>
        </p:nvPicPr>
        <p:blipFill>
          <a:blip r:embed="rId53"/>
          <a:stretch>
            <a:fillRect/>
          </a:stretch>
        </p:blipFill>
        <p:spPr>
          <a:xfrm>
            <a:off x="669290" y="1296670"/>
            <a:ext cx="10852785" cy="5039360"/>
          </a:xfrm>
          <a:prstGeom prst="rect">
            <a:avLst/>
          </a:prstGeom>
        </p:spPr>
      </p:pic>
      <p:pic>
        <p:nvPicPr>
          <p:cNvPr id="9" name="图片 8" descr="校徽"/>
          <p:cNvPicPr>
            <a:picLocks noChangeAspect="1"/>
          </p:cNvPicPr>
          <p:nvPr/>
        </p:nvPicPr>
        <p:blipFill>
          <a:blip r:embed="rId54"/>
          <a:stretch>
            <a:fillRect/>
          </a:stretch>
        </p:blipFill>
        <p:spPr>
          <a:xfrm>
            <a:off x="132080" y="3175"/>
            <a:ext cx="1076325" cy="107632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Lst>
  <p:transition spd="slow">
    <p:fade/>
  </p:transition>
  <p:hf sldNum="0" hdr="0" ftr="0" dt="0"/>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30.xml"/><Relationship Id="rId4" Type="http://schemas.openxmlformats.org/officeDocument/2006/relationships/tags" Target="../tags/tag81.xml"/><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tags" Target="../tags/tag78.xml"/></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31.xml"/><Relationship Id="rId5" Type="http://schemas.openxmlformats.org/officeDocument/2006/relationships/tags" Target="../tags/tag86.xml"/><Relationship Id="rId4" Type="http://schemas.openxmlformats.org/officeDocument/2006/relationships/tags" Target="../tags/tag85.xml"/><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tags" Target="../tags/tag82.xml"/></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32.xml"/><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tags" Target="../tags/tag88.xml"/><Relationship Id="rId1" Type="http://schemas.openxmlformats.org/officeDocument/2006/relationships/tags" Target="../tags/tag87.xml"/></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33.xml"/><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tags" Target="../tags/tag91.xml"/></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34.xml"/><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tags" Target="../tags/tag96.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36.xml"/><Relationship Id="rId3" Type="http://schemas.openxmlformats.org/officeDocument/2006/relationships/image" Target="../media/image4.png"/><Relationship Id="rId2" Type="http://schemas.microsoft.com/office/2007/relationships/media" Target="../media/audio1.wav"/><Relationship Id="rId1" Type="http://schemas.openxmlformats.org/officeDocument/2006/relationships/audio" Target="../media/audio1.wav"/></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46.xml"/><Relationship Id="rId1" Type="http://schemas.openxmlformats.org/officeDocument/2006/relationships/image" Target="../media/image5.jpe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6.xml"/><Relationship Id="rId3" Type="http://schemas.openxmlformats.org/officeDocument/2006/relationships/tags" Target="../tags/tag63.xml"/><Relationship Id="rId2" Type="http://schemas.openxmlformats.org/officeDocument/2006/relationships/image" Target="../media/image3.jpeg"/><Relationship Id="rId1" Type="http://schemas.openxmlformats.org/officeDocument/2006/relationships/tags" Target="../tags/tag6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18.xml"/><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tags" Target="../tags/tag70.xml"/><Relationship Id="rId1" Type="http://schemas.openxmlformats.org/officeDocument/2006/relationships/tags" Target="../tags/tag69.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1.xml"/><Relationship Id="rId1" Type="http://schemas.openxmlformats.org/officeDocument/2006/relationships/tags" Target="../tags/tag71.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73.xml"/><Relationship Id="rId1" Type="http://schemas.openxmlformats.org/officeDocument/2006/relationships/tags" Target="../tags/tag7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6.xml"/><Relationship Id="rId1" Type="http://schemas.openxmlformats.org/officeDocument/2006/relationships/tags" Target="../tags/tag74.xml"/></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7.xml"/><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338830" y="4692015"/>
            <a:ext cx="5097780" cy="368300"/>
          </a:xfrm>
          <a:prstGeom prst="rect">
            <a:avLst/>
          </a:prstGeom>
          <a:noFill/>
        </p:spPr>
        <p:txBody>
          <a:bodyPr wrap="none" rtlCol="0">
            <a:spAutoFit/>
          </a:bodyPr>
          <a:p>
            <a:r>
              <a:rPr lang="zh-CN" altLang="en-US"/>
              <a:t>灵璧县高级职业技术学校   艺术教育系      张敬彬</a:t>
            </a:r>
            <a:endParaRPr lang="zh-CN" altLang="en-US"/>
          </a:p>
        </p:txBody>
      </p:sp>
      <p:sp>
        <p:nvSpPr>
          <p:cNvPr id="5" name="文本框 4"/>
          <p:cNvSpPr txBox="1"/>
          <p:nvPr/>
        </p:nvSpPr>
        <p:spPr>
          <a:xfrm>
            <a:off x="4258945" y="2030095"/>
            <a:ext cx="3257550" cy="1722120"/>
          </a:xfrm>
          <a:prstGeom prst="rect">
            <a:avLst/>
          </a:prstGeom>
          <a:noFill/>
        </p:spPr>
        <p:txBody>
          <a:bodyPr wrap="none" rtlCol="0">
            <a:spAutoFit/>
          </a:bodyPr>
          <a:p>
            <a:pPr algn="ctr"/>
            <a:r>
              <a:rPr lang="zh-CN" altLang="en-US" sz="6600" b="1">
                <a:solidFill>
                  <a:srgbClr val="FF0000"/>
                </a:solidFill>
              </a:rPr>
              <a:t>红      烛</a:t>
            </a:r>
            <a:endParaRPr lang="zh-CN" altLang="en-US" sz="4000">
              <a:solidFill>
                <a:srgbClr val="FF0000"/>
              </a:solidFill>
            </a:endParaRPr>
          </a:p>
          <a:p>
            <a:pPr algn="ctr"/>
            <a:r>
              <a:rPr lang="zh-CN" altLang="en-US" sz="4000">
                <a:solidFill>
                  <a:srgbClr val="FF0000"/>
                </a:solidFill>
              </a:rPr>
              <a:t>闻一多</a:t>
            </a:r>
            <a:endParaRPr lang="zh-CN" altLang="en-US" sz="4000">
              <a:solidFill>
                <a:srgbClr val="FF0000"/>
              </a:solidFill>
            </a:endParaRPr>
          </a:p>
        </p:txBody>
      </p:sp>
    </p:spTree>
  </p:cSld>
  <p:clrMapOvr>
    <a:masterClrMapping/>
  </p:clrMapOvr>
  <p:transition spd="slow" advTm="0">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771390" y="762635"/>
            <a:ext cx="2952115" cy="521970"/>
          </a:xfrm>
          <a:prstGeom prst="rect">
            <a:avLst/>
          </a:prstGeom>
          <a:noFill/>
          <a:ln w="9525">
            <a:noFill/>
          </a:ln>
        </p:spPr>
        <p:txBody>
          <a:bodyPr wrap="square">
            <a:spAutoFit/>
          </a:bodyPr>
          <a:lstStyle/>
          <a:p>
            <a:pPr indent="0"/>
            <a:r>
              <a:rPr lang="zh-CN" sz="2800" b="1">
                <a:solidFill>
                  <a:srgbClr val="FF0000"/>
                </a:solidFill>
                <a:latin typeface="微软雅黑" panose="020B0503020204020204" charset="-122"/>
                <a:ea typeface="微软雅黑" panose="020B0503020204020204" charset="-122"/>
              </a:rPr>
              <a:t>探究，研读课文</a:t>
            </a:r>
            <a:endParaRPr lang="zh-CN" altLang="en-US" sz="2800" b="1">
              <a:solidFill>
                <a:srgbClr val="FF0000"/>
              </a:solidFill>
              <a:latin typeface="微软雅黑" panose="020B0503020204020204" charset="-122"/>
              <a:ea typeface="微软雅黑" panose="020B0503020204020204" charset="-122"/>
            </a:endParaRPr>
          </a:p>
        </p:txBody>
      </p:sp>
      <p:sp>
        <p:nvSpPr>
          <p:cNvPr id="7" name="文本框 6"/>
          <p:cNvSpPr txBox="1"/>
          <p:nvPr/>
        </p:nvSpPr>
        <p:spPr>
          <a:xfrm>
            <a:off x="681990" y="1741170"/>
            <a:ext cx="10653395" cy="2014855"/>
          </a:xfrm>
          <a:prstGeom prst="rect">
            <a:avLst/>
          </a:prstGeom>
          <a:noFill/>
          <a:ln w="9525">
            <a:noFill/>
          </a:ln>
        </p:spPr>
        <p:txBody>
          <a:bodyPr wrap="square">
            <a:spAutoFit/>
          </a:bodyPr>
          <a:lstStyle/>
          <a:p>
            <a:pPr indent="269240" fontAlgn="auto">
              <a:lnSpc>
                <a:spcPts val="3000"/>
              </a:lnSpc>
            </a:pPr>
            <a:r>
              <a:rPr lang="zh-CN" sz="2800" b="0">
                <a:solidFill>
                  <a:srgbClr val="0070C0"/>
                </a:solidFill>
                <a:latin typeface="黑体" panose="02010609060101010101" charset="-122"/>
                <a:ea typeface="黑体" panose="02010609060101010101" charset="-122"/>
              </a:rPr>
              <a:t>探究的主要问题（不必面面俱到，可侧重其中的一辆各方面）：</a:t>
            </a:r>
            <a:endParaRPr lang="en-US" sz="2800" b="0">
              <a:solidFill>
                <a:srgbClr val="0070C0"/>
              </a:solidFill>
              <a:latin typeface="黑体" panose="02010609060101010101" charset="-122"/>
              <a:ea typeface="黑体" panose="02010609060101010101" charset="-122"/>
            </a:endParaRPr>
          </a:p>
          <a:p>
            <a:pPr indent="269240" fontAlgn="auto">
              <a:lnSpc>
                <a:spcPts val="3000"/>
              </a:lnSpc>
            </a:pPr>
            <a:r>
              <a:rPr lang="en-US" sz="2800" b="0">
                <a:solidFill>
                  <a:srgbClr val="0070C0"/>
                </a:solidFill>
                <a:latin typeface="黑体" panose="02010609060101010101" charset="-122"/>
                <a:ea typeface="黑体" panose="02010609060101010101" charset="-122"/>
              </a:rPr>
              <a:t>①</a:t>
            </a:r>
            <a:r>
              <a:rPr lang="zh-CN" sz="2800" b="0">
                <a:solidFill>
                  <a:srgbClr val="0070C0"/>
                </a:solidFill>
                <a:latin typeface="黑体" panose="02010609060101010101" charset="-122"/>
                <a:ea typeface="黑体" panose="02010609060101010101" charset="-122"/>
              </a:rPr>
              <a:t>这一（几）节写了什么内容？</a:t>
            </a:r>
            <a:endParaRPr lang="zh-CN" sz="2800" b="0">
              <a:solidFill>
                <a:srgbClr val="0070C0"/>
              </a:solidFill>
              <a:latin typeface="黑体" panose="02010609060101010101" charset="-122"/>
              <a:ea typeface="黑体" panose="02010609060101010101" charset="-122"/>
            </a:endParaRPr>
          </a:p>
          <a:p>
            <a:pPr indent="269240" fontAlgn="auto">
              <a:lnSpc>
                <a:spcPts val="3000"/>
              </a:lnSpc>
            </a:pPr>
            <a:r>
              <a:rPr lang="zh-CN" sz="2800" b="0">
                <a:solidFill>
                  <a:srgbClr val="0070C0"/>
                </a:solidFill>
                <a:latin typeface="黑体" panose="02010609060101010101" charset="-122"/>
                <a:ea typeface="黑体" panose="02010609060101010101" charset="-122"/>
              </a:rPr>
              <a:t>②用了哪些表现手法？</a:t>
            </a:r>
            <a:endParaRPr lang="zh-CN" sz="2800" b="0">
              <a:solidFill>
                <a:srgbClr val="0070C0"/>
              </a:solidFill>
              <a:latin typeface="黑体" panose="02010609060101010101" charset="-122"/>
              <a:ea typeface="黑体" panose="02010609060101010101" charset="-122"/>
            </a:endParaRPr>
          </a:p>
          <a:p>
            <a:pPr indent="269240" fontAlgn="auto">
              <a:lnSpc>
                <a:spcPts val="3000"/>
              </a:lnSpc>
            </a:pPr>
            <a:r>
              <a:rPr lang="zh-CN" sz="2800" b="0">
                <a:solidFill>
                  <a:srgbClr val="0070C0"/>
                </a:solidFill>
                <a:latin typeface="黑体" panose="02010609060101010101" charset="-122"/>
                <a:ea typeface="黑体" panose="02010609060101010101" charset="-122"/>
              </a:rPr>
              <a:t>③诗人有哪些困惑？有哪些感悟？为什么会产生这些感悟？</a:t>
            </a:r>
            <a:endParaRPr lang="zh-CN" sz="2800" b="0">
              <a:solidFill>
                <a:srgbClr val="0070C0"/>
              </a:solidFill>
              <a:latin typeface="黑体" panose="02010609060101010101" charset="-122"/>
              <a:ea typeface="黑体" panose="02010609060101010101" charset="-122"/>
            </a:endParaRPr>
          </a:p>
          <a:p>
            <a:pPr indent="269240" fontAlgn="auto">
              <a:lnSpc>
                <a:spcPts val="3000"/>
              </a:lnSpc>
            </a:pPr>
            <a:r>
              <a:rPr lang="zh-CN" sz="2800" b="0">
                <a:solidFill>
                  <a:srgbClr val="0070C0"/>
                </a:solidFill>
                <a:latin typeface="黑体" panose="02010609060101010101" charset="-122"/>
                <a:ea typeface="黑体" panose="02010609060101010101" charset="-122"/>
              </a:rPr>
              <a:t>④语言上有哪些特色？哪些词用得比较好？</a:t>
            </a:r>
            <a:endParaRPr lang="zh-CN" altLang="en-US" sz="2800" b="0">
              <a:solidFill>
                <a:srgbClr val="0070C0"/>
              </a:solidFill>
              <a:latin typeface="黑体" panose="02010609060101010101" charset="-122"/>
              <a:ea typeface="黑体" panose="02010609060101010101" charset="-122"/>
            </a:endParaRPr>
          </a:p>
        </p:txBody>
      </p:sp>
      <p:sp>
        <p:nvSpPr>
          <p:cNvPr id="8" name="文本框 7"/>
          <p:cNvSpPr txBox="1"/>
          <p:nvPr/>
        </p:nvSpPr>
        <p:spPr>
          <a:xfrm>
            <a:off x="906780" y="4078605"/>
            <a:ext cx="10428605" cy="475615"/>
          </a:xfrm>
          <a:prstGeom prst="rect">
            <a:avLst/>
          </a:prstGeom>
          <a:noFill/>
          <a:ln w="9525">
            <a:noFill/>
          </a:ln>
        </p:spPr>
        <p:txBody>
          <a:bodyPr wrap="square">
            <a:spAutoFit/>
          </a:bodyPr>
          <a:lstStyle/>
          <a:p>
            <a:pPr indent="269240" fontAlgn="auto">
              <a:lnSpc>
                <a:spcPts val="3000"/>
              </a:lnSpc>
            </a:pPr>
            <a:r>
              <a:rPr lang="zh-CN" sz="2000" b="0">
                <a:solidFill>
                  <a:srgbClr val="FF0000"/>
                </a:solidFill>
                <a:latin typeface="黑体" panose="02010609060101010101" charset="-122"/>
                <a:ea typeface="黑体" panose="02010609060101010101" charset="-122"/>
              </a:rPr>
              <a:t>分别探究第一节、第二三节、第四节、第五六七节、第八九节。</a:t>
            </a:r>
            <a:endParaRPr lang="zh-CN" altLang="en-US" sz="2000" b="0">
              <a:solidFill>
                <a:srgbClr val="FF0000"/>
              </a:solidFill>
              <a:latin typeface="黑体" panose="02010609060101010101" charset="-122"/>
              <a:ea typeface="黑体" panose="02010609060101010101" charset="-122"/>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diamond(in)">
                                      <p:cBhvr>
                                        <p:cTn id="7" dur="20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2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7"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4998085" y="220345"/>
            <a:ext cx="1847215" cy="647700"/>
          </a:xfrm>
        </p:spPr>
        <p:txBody>
          <a:bodyPr/>
          <a:p>
            <a:r>
              <a:rPr lang="zh-CN" altLang="en-US">
                <a:solidFill>
                  <a:srgbClr val="FF0000"/>
                </a:solidFill>
              </a:rPr>
              <a:t>第一节</a:t>
            </a:r>
            <a:endParaRPr lang="zh-CN" altLang="en-US">
              <a:solidFill>
                <a:srgbClr val="FF0000"/>
              </a:solidFill>
            </a:endParaRPr>
          </a:p>
        </p:txBody>
      </p:sp>
      <p:sp>
        <p:nvSpPr>
          <p:cNvPr id="17" name="Title 6"/>
          <p:cNvSpPr txBox="1"/>
          <p:nvPr>
            <p:custDataLst>
              <p:tags r:id="rId1"/>
            </p:custDataLst>
          </p:nvPr>
        </p:nvSpPr>
        <p:spPr>
          <a:xfrm>
            <a:off x="1235710" y="2941955"/>
            <a:ext cx="10043795" cy="151066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auto">
              <a:lnSpc>
                <a:spcPct val="130000"/>
              </a:lnSpc>
              <a:spcBef>
                <a:spcPts val="800"/>
              </a:spcBef>
              <a:spcAft>
                <a:spcPts val="0"/>
              </a:spcAft>
              <a:buSzPct val="100000"/>
              <a:buFont typeface="+mj-lt"/>
            </a:pPr>
            <a:r>
              <a:rPr lang="zh-CN" altLang="en-US" sz="2400" spc="160"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rPr>
              <a:t>在这样的红烛面前，他提出了</a:t>
            </a:r>
            <a:r>
              <a:rPr lang="zh-CN" altLang="en-US" sz="2400" u="sng" spc="160"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rPr>
              <a:t>自我要求</a:t>
            </a:r>
            <a:r>
              <a:rPr lang="zh-CN" altLang="en-US" sz="2400" spc="160"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rPr>
              <a:t>：“诗人啊/吐出你的心来比比，/可是一般颜色？”诗人的心应该也这样的红，否则就不配做诗人。</a:t>
            </a:r>
            <a:endParaRPr lang="zh-CN" altLang="en-US" sz="2400" spc="160"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3" name="Title 6"/>
          <p:cNvSpPr txBox="1"/>
          <p:nvPr>
            <p:custDataLst>
              <p:tags r:id="rId2"/>
            </p:custDataLst>
          </p:nvPr>
        </p:nvSpPr>
        <p:spPr>
          <a:xfrm>
            <a:off x="2078353" y="1342390"/>
            <a:ext cx="62801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800"/>
              </a:spcBef>
              <a:spcAft>
                <a:spcPts val="0"/>
              </a:spcAft>
              <a:buSzPct val="100000"/>
              <a:buNone/>
            </a:pPr>
            <a:r>
              <a:rPr lang="zh-CN" altLang="en-US" sz="2800" b="1" u="sng" spc="222" dirty="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诗人怀着敬慕的心情赞叹荧荧的红烛</a:t>
            </a:r>
            <a:endParaRPr lang="zh-CN" altLang="en-US" sz="2800" b="1" u="sng" spc="222" dirty="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15" name="Title 6"/>
          <p:cNvSpPr txBox="1"/>
          <p:nvPr>
            <p:custDataLst>
              <p:tags r:id="rId3"/>
            </p:custDataLst>
          </p:nvPr>
        </p:nvSpPr>
        <p:spPr>
          <a:xfrm>
            <a:off x="1235710" y="1845310"/>
            <a:ext cx="9727565" cy="119189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auto">
              <a:lnSpc>
                <a:spcPct val="130000"/>
              </a:lnSpc>
              <a:spcBef>
                <a:spcPts val="800"/>
              </a:spcBef>
              <a:spcAft>
                <a:spcPts val="0"/>
              </a:spcAft>
              <a:buSzPct val="100000"/>
              <a:buFont typeface="+mj-lt"/>
            </a:pPr>
            <a:r>
              <a:rPr lang="zh-CN" altLang="en-US" sz="2800" spc="160"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rPr>
              <a:t>“红”是</a:t>
            </a:r>
            <a:r>
              <a:rPr lang="zh-CN" altLang="en-US" sz="2800" u="sng" spc="160"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rPr>
              <a:t>赤诚的象征</a:t>
            </a:r>
            <a:r>
              <a:rPr lang="zh-CN" altLang="en-US" sz="2800" spc="160"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rPr>
              <a:t>。红烛，在诗人眼里，</a:t>
            </a:r>
            <a:r>
              <a:rPr lang="zh-CN" altLang="en-US" sz="2800" u="sng" spc="160"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rPr>
              <a:t>是理想的人格的化身</a:t>
            </a:r>
            <a:r>
              <a:rPr lang="zh-CN" altLang="en-US" sz="2800" spc="160"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rPr>
              <a:t>。</a:t>
            </a:r>
            <a:endParaRPr lang="zh-CN" altLang="en-US" sz="2800" spc="160"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9" name="Title 6"/>
          <p:cNvSpPr txBox="1"/>
          <p:nvPr>
            <p:custDataLst>
              <p:tags r:id="rId4"/>
            </p:custDataLst>
          </p:nvPr>
        </p:nvSpPr>
        <p:spPr>
          <a:xfrm>
            <a:off x="1235710" y="4312920"/>
            <a:ext cx="9867265" cy="19907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auto">
              <a:lnSpc>
                <a:spcPct val="130000"/>
              </a:lnSpc>
              <a:spcBef>
                <a:spcPts val="800"/>
              </a:spcBef>
              <a:spcAft>
                <a:spcPts val="0"/>
              </a:spcAft>
              <a:buSzPct val="100000"/>
              <a:buFont typeface="+mj-lt"/>
            </a:pPr>
            <a:r>
              <a:rPr lang="zh-CN" altLang="en-US" sz="2400" spc="160"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rPr>
              <a:t>我们可以感受到，诗人的那颗心，真是一颗赤子之心，是那么纯洁率真，晶明透亮，灼灼发热。在这首诗中，可以说红烛就是诗人，诗人就是红烛，“人与物化，意与境融”。</a:t>
            </a:r>
            <a:r>
              <a:rPr lang="zh-CN" altLang="en-US" sz="2400" u="sng" spc="160"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rPr>
              <a:t>一个“吐”字；逼真的描状了诗人那种火热的爱国情感不吐不快的神态。</a:t>
            </a:r>
            <a:endParaRPr lang="zh-CN" altLang="en-US" sz="2400" u="sng" spc="160"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ppt_x"/>
                                          </p:val>
                                        </p:tav>
                                        <p:tav tm="100000">
                                          <p:val>
                                            <p:strVal val="#ppt_x"/>
                                          </p:val>
                                        </p:tav>
                                      </p:tavLst>
                                    </p:anim>
                                    <p:anim calcmode="lin" valueType="num">
                                      <p:cBhvr additive="base">
                                        <p:cTn id="2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7" grpId="0"/>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6"/>
          <p:cNvSpPr txBox="1"/>
          <p:nvPr>
            <p:custDataLst>
              <p:tags r:id="rId1"/>
            </p:custDataLst>
          </p:nvPr>
        </p:nvSpPr>
        <p:spPr>
          <a:xfrm>
            <a:off x="1489075" y="2755900"/>
            <a:ext cx="6406515" cy="5518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auto">
              <a:lnSpc>
                <a:spcPct val="130000"/>
              </a:lnSpc>
              <a:spcBef>
                <a:spcPts val="800"/>
              </a:spcBef>
              <a:spcAft>
                <a:spcPts val="0"/>
              </a:spcAft>
              <a:buSzPct val="100000"/>
              <a:buFont typeface="+mj-lt"/>
            </a:pPr>
            <a:r>
              <a:rPr lang="zh-CN" altLang="en-US" sz="2400" b="1" spc="160"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rPr>
              <a:t>比喻，把蜡比作躯体，把火比做灵魂。</a:t>
            </a:r>
            <a:endParaRPr lang="zh-CN" altLang="en-US" sz="2400" b="1" spc="160"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3" name="Title 6"/>
          <p:cNvSpPr txBox="1"/>
          <p:nvPr>
            <p:custDataLst>
              <p:tags r:id="rId2"/>
            </p:custDataLst>
          </p:nvPr>
        </p:nvSpPr>
        <p:spPr>
          <a:xfrm>
            <a:off x="2790190" y="1190625"/>
            <a:ext cx="6592570" cy="6318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42545" lvl="0" indent="0" algn="l" fontAlgn="auto">
              <a:lnSpc>
                <a:spcPct val="130000"/>
              </a:lnSpc>
              <a:spcBef>
                <a:spcPts val="935"/>
              </a:spcBef>
              <a:spcAft>
                <a:spcPts val="0"/>
              </a:spcAft>
              <a:buSzPct val="100000"/>
              <a:buFont typeface="+mj-lt"/>
            </a:pPr>
            <a:r>
              <a:rPr lang="zh-CN" altLang="en-US" sz="2800" b="1" spc="226"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rPr>
              <a:t>对红烛自我牺牲精神的讴歌</a:t>
            </a:r>
            <a:endParaRPr lang="zh-CN" altLang="en-US" sz="2800" b="1" spc="226"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5" name="Title 6"/>
          <p:cNvSpPr txBox="1"/>
          <p:nvPr>
            <p:custDataLst>
              <p:tags r:id="rId3"/>
            </p:custDataLst>
          </p:nvPr>
        </p:nvSpPr>
        <p:spPr>
          <a:xfrm>
            <a:off x="1323975" y="1822450"/>
            <a:ext cx="9237345" cy="79121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auto">
              <a:lnSpc>
                <a:spcPct val="130000"/>
              </a:lnSpc>
              <a:spcBef>
                <a:spcPts val="800"/>
              </a:spcBef>
              <a:spcAft>
                <a:spcPts val="0"/>
              </a:spcAft>
              <a:buSzPct val="100000"/>
              <a:buFont typeface="+mj-lt"/>
            </a:pPr>
            <a:r>
              <a:rPr lang="zh-CN" altLang="en-US" sz="1800" spc="160"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rPr>
              <a:t>这两节诗用设问手法，自问自答，生动的表现了一个思考觉悟的过程。前后两种截然相反的回答；表明了诗人的醒悟，同时也更有力的表现了红烛精神的可贵。</a:t>
            </a:r>
            <a:endParaRPr lang="zh-CN" altLang="en-US" sz="1800" spc="160"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5027295" y="405765"/>
            <a:ext cx="2137410" cy="645160"/>
          </a:xfrm>
          <a:prstGeom prst="rect">
            <a:avLst/>
          </a:prstGeom>
          <a:noFill/>
          <a:ln w="9525">
            <a:noFill/>
          </a:ln>
        </p:spPr>
        <p:txBody>
          <a:bodyPr wrap="square">
            <a:spAutoFit/>
          </a:bodyPr>
          <a:lstStyle/>
          <a:p>
            <a:pPr indent="0"/>
            <a:r>
              <a:rPr lang="zh-CN" altLang="en-US" sz="3600" b="1">
                <a:solidFill>
                  <a:srgbClr val="FF0000"/>
                </a:solidFill>
                <a:latin typeface="微软雅黑" panose="020B0503020204020204" charset="-122"/>
                <a:ea typeface="微软雅黑" panose="020B0503020204020204" charset="-122"/>
              </a:rPr>
              <a:t>第二三节</a:t>
            </a:r>
            <a:endParaRPr lang="zh-CN" altLang="en-US" sz="3600" b="1">
              <a:solidFill>
                <a:srgbClr val="FF0000"/>
              </a:solidFill>
              <a:latin typeface="微软雅黑" panose="020B0503020204020204" charset="-122"/>
              <a:ea typeface="微软雅黑" panose="020B0503020204020204" charset="-122"/>
            </a:endParaRPr>
          </a:p>
        </p:txBody>
      </p:sp>
      <p:sp>
        <p:nvSpPr>
          <p:cNvPr id="21" name="Title 6"/>
          <p:cNvSpPr txBox="1"/>
          <p:nvPr>
            <p:custDataLst>
              <p:tags r:id="rId4"/>
            </p:custDataLst>
          </p:nvPr>
        </p:nvSpPr>
        <p:spPr>
          <a:xfrm>
            <a:off x="1323340" y="3475355"/>
            <a:ext cx="9526905" cy="115125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auto">
              <a:lnSpc>
                <a:spcPct val="130000"/>
              </a:lnSpc>
              <a:spcBef>
                <a:spcPts val="800"/>
              </a:spcBef>
              <a:spcAft>
                <a:spcPts val="0"/>
              </a:spcAft>
              <a:buSzPct val="100000"/>
              <a:buFont typeface="+mj-lt"/>
            </a:pPr>
            <a:r>
              <a:rPr lang="zh-CN" altLang="en-US" sz="1800" spc="160"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rPr>
              <a:t>起初觉得大惑不解的，认为红烛自己“一误再误”。但诗人最终理解了红烛，彻悟了，对先前的认识来了一个彻底的自我否定。诗人理解了红烛，由衷的赞美红烛的奉献精神。</a:t>
            </a:r>
            <a:endParaRPr lang="zh-CN" altLang="en-US" sz="1800" spc="160"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3" name="Title 6"/>
          <p:cNvSpPr txBox="1"/>
          <p:nvPr>
            <p:custDataLst>
              <p:tags r:id="rId5"/>
            </p:custDataLst>
          </p:nvPr>
        </p:nvSpPr>
        <p:spPr>
          <a:xfrm>
            <a:off x="1323340" y="4822825"/>
            <a:ext cx="9877425" cy="103124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auto">
              <a:lnSpc>
                <a:spcPct val="130000"/>
              </a:lnSpc>
              <a:spcBef>
                <a:spcPts val="800"/>
              </a:spcBef>
              <a:spcAft>
                <a:spcPts val="0"/>
              </a:spcAft>
              <a:buSzPct val="100000"/>
              <a:buFont typeface="+mj-lt"/>
            </a:pPr>
            <a:r>
              <a:rPr lang="zh-CN" altLang="en-US" sz="2400" b="1" spc="160"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rPr>
              <a:t>诗人的思考，实际上反映了那个时代进步青年在探索人生真谛的思想历程中所遇到的矛盾和获得的觉悟。</a:t>
            </a:r>
            <a:endParaRPr lang="zh-CN" altLang="en-US" sz="2400" b="1" spc="160"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fill="hold"/>
                                        <p:tgtEl>
                                          <p:spTgt spid="23"/>
                                        </p:tgtEl>
                                        <p:attrNameLst>
                                          <p:attrName>ppt_x</p:attrName>
                                        </p:attrNameLst>
                                      </p:cBhvr>
                                      <p:tavLst>
                                        <p:tav tm="0">
                                          <p:val>
                                            <p:strVal val="#ppt_x"/>
                                          </p:val>
                                        </p:tav>
                                        <p:tav tm="100000">
                                          <p:val>
                                            <p:strVal val="#ppt_x"/>
                                          </p:val>
                                        </p:tav>
                                      </p:tavLst>
                                    </p:anim>
                                    <p:anim calcmode="lin" valueType="num">
                                      <p:cBhvr additive="base">
                                        <p:cTn id="26"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9" grpId="0"/>
      <p:bldP spid="21" grpId="0"/>
      <p:bldP spid="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5326380" y="401320"/>
            <a:ext cx="1938020" cy="647700"/>
          </a:xfrm>
        </p:spPr>
        <p:txBody>
          <a:bodyPr/>
          <a:p>
            <a:r>
              <a:rPr lang="zh-CN" altLang="en-US" sz="3200">
                <a:solidFill>
                  <a:srgbClr val="FF0000"/>
                </a:solidFill>
              </a:rPr>
              <a:t>第四节</a:t>
            </a:r>
            <a:endParaRPr lang="zh-CN" altLang="en-US" sz="3200">
              <a:solidFill>
                <a:srgbClr val="FF0000"/>
              </a:solidFill>
            </a:endParaRPr>
          </a:p>
        </p:txBody>
      </p:sp>
      <p:sp>
        <p:nvSpPr>
          <p:cNvPr id="95" name="Title 6"/>
          <p:cNvSpPr txBox="1"/>
          <p:nvPr>
            <p:custDataLst>
              <p:tags r:id="rId1"/>
            </p:custDataLst>
          </p:nvPr>
        </p:nvSpPr>
        <p:spPr>
          <a:xfrm>
            <a:off x="2030095" y="1551305"/>
            <a:ext cx="7856220" cy="6318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30000"/>
              </a:lnSpc>
              <a:spcBef>
                <a:spcPts val="800"/>
              </a:spcBef>
              <a:spcAft>
                <a:spcPts val="0"/>
              </a:spcAft>
              <a:buSzPct val="100000"/>
              <a:buNone/>
            </a:pPr>
            <a:r>
              <a:rPr lang="zh-CN" altLang="en-US" sz="2800" b="1" spc="224" dirty="0" err="1">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rPr>
              <a:t>诗人对红烛的殷殷寄语，也是诗人的自勉自励</a:t>
            </a:r>
            <a:endParaRPr lang="zh-CN" altLang="en-US" sz="2800" b="1" spc="224" dirty="0" err="1">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4" name="Title 6"/>
          <p:cNvSpPr txBox="1"/>
          <p:nvPr>
            <p:custDataLst>
              <p:tags r:id="rId2"/>
            </p:custDataLst>
          </p:nvPr>
        </p:nvSpPr>
        <p:spPr>
          <a:xfrm>
            <a:off x="1803400" y="2339340"/>
            <a:ext cx="8082915" cy="5518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auto">
              <a:lnSpc>
                <a:spcPct val="130000"/>
              </a:lnSpc>
              <a:spcBef>
                <a:spcPts val="800"/>
              </a:spcBef>
              <a:spcAft>
                <a:spcPts val="0"/>
              </a:spcAft>
              <a:buSzPct val="100000"/>
              <a:buFont typeface="+mj-lt"/>
            </a:pPr>
            <a:r>
              <a:rPr lang="zh-CN" altLang="en-US" sz="2400" spc="160"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rPr>
              <a:t>诗人借着红烛的形象激励自己，表达自己的信念和心愿。</a:t>
            </a:r>
            <a:endParaRPr lang="zh-CN" altLang="en-US" sz="2400" spc="160"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0" name="Title 6"/>
          <p:cNvSpPr txBox="1"/>
          <p:nvPr>
            <p:custDataLst>
              <p:tags r:id="rId3"/>
            </p:custDataLst>
          </p:nvPr>
        </p:nvSpPr>
        <p:spPr>
          <a:xfrm>
            <a:off x="1803400" y="3214370"/>
            <a:ext cx="9024620" cy="207264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auto">
              <a:lnSpc>
                <a:spcPct val="130000"/>
              </a:lnSpc>
              <a:spcBef>
                <a:spcPts val="800"/>
              </a:spcBef>
              <a:spcAft>
                <a:spcPts val="0"/>
              </a:spcAft>
              <a:buSzPct val="100000"/>
              <a:buFont typeface="+mj-lt"/>
            </a:pPr>
            <a:r>
              <a:rPr lang="zh-CN" altLang="en-US" sz="2000" spc="160"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rPr>
              <a:t>“烧罢！烧罢！……监狱！”当时，民众深受封建主义帝国主义思想文化的毒害，如沉睡梦中尚未觉醒，血性犹存然而麻木不仁，有如身陷囵圄受着禁锢。诗人认为：</a:t>
            </a:r>
            <a:r>
              <a:rPr lang="zh-CN" altLang="en-US" sz="2000" u="sng" spc="160"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rPr>
              <a:t>自己的职责，就在于从梦中唤醒世人、救治世人的灵魂。使民众觉悟，使民众奋起，使民众热血沸腾，使民众走向光明，从封建主义帝国主义所设置的精神监狱中解放出来。</a:t>
            </a:r>
            <a:endParaRPr lang="zh-CN" altLang="en-US" sz="2000" u="sng" spc="160"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2" name="Title 6"/>
          <p:cNvSpPr txBox="1"/>
          <p:nvPr>
            <p:custDataLst>
              <p:tags r:id="rId4"/>
            </p:custDataLst>
          </p:nvPr>
        </p:nvSpPr>
        <p:spPr>
          <a:xfrm>
            <a:off x="1803400" y="5287010"/>
            <a:ext cx="8284845" cy="5518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auto">
              <a:lnSpc>
                <a:spcPct val="130000"/>
              </a:lnSpc>
              <a:spcBef>
                <a:spcPts val="800"/>
              </a:spcBef>
              <a:spcAft>
                <a:spcPts val="0"/>
              </a:spcAft>
              <a:buSzPct val="100000"/>
              <a:buFont typeface="+mj-lt"/>
            </a:pPr>
            <a:r>
              <a:rPr lang="zh-CN" altLang="en-US" sz="2400" b="1" spc="160"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rPr>
              <a:t>诗人爱国的赤诚之心是与祖国人民的命运，联系在一起的。</a:t>
            </a:r>
            <a:endParaRPr lang="zh-CN" altLang="en-US" sz="2400" b="1" spc="160"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5"/>
                                        </p:tgtEl>
                                        <p:attrNameLst>
                                          <p:attrName>style.visibility</p:attrName>
                                        </p:attrNameLst>
                                      </p:cBhvr>
                                      <p:to>
                                        <p:strVal val="visible"/>
                                      </p:to>
                                    </p:set>
                                    <p:anim calcmode="lin" valueType="num">
                                      <p:cBhvr additive="base">
                                        <p:cTn id="7" dur="500" fill="hold"/>
                                        <p:tgtEl>
                                          <p:spTgt spid="95"/>
                                        </p:tgtEl>
                                        <p:attrNameLst>
                                          <p:attrName>ppt_x</p:attrName>
                                        </p:attrNameLst>
                                      </p:cBhvr>
                                      <p:tavLst>
                                        <p:tav tm="0">
                                          <p:val>
                                            <p:strVal val="#ppt_x"/>
                                          </p:val>
                                        </p:tav>
                                        <p:tav tm="100000">
                                          <p:val>
                                            <p:strVal val="#ppt_x"/>
                                          </p:val>
                                        </p:tav>
                                      </p:tavLst>
                                    </p:anim>
                                    <p:anim calcmode="lin" valueType="num">
                                      <p:cBhvr additive="base">
                                        <p:cTn id="8" dur="500" fill="hold"/>
                                        <p:tgtEl>
                                          <p:spTgt spid="9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p:bldP spid="14" grpId="0"/>
      <p:bldP spid="10"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4734560" y="461645"/>
            <a:ext cx="3054350" cy="647700"/>
          </a:xfrm>
        </p:spPr>
        <p:txBody>
          <a:bodyPr/>
          <a:p>
            <a:r>
              <a:rPr lang="zh-CN" altLang="en-US" sz="3600">
                <a:solidFill>
                  <a:srgbClr val="FF0000"/>
                </a:solidFill>
              </a:rPr>
              <a:t>第五六七节</a:t>
            </a:r>
            <a:endParaRPr lang="zh-CN" altLang="en-US" sz="3600">
              <a:solidFill>
                <a:srgbClr val="FF0000"/>
              </a:solidFill>
            </a:endParaRPr>
          </a:p>
        </p:txBody>
      </p:sp>
      <p:sp>
        <p:nvSpPr>
          <p:cNvPr id="10" name="同心圆 1"/>
          <p:cNvSpPr/>
          <p:nvPr>
            <p:custDataLst>
              <p:tags r:id="rId1"/>
            </p:custDataLst>
          </p:nvPr>
        </p:nvSpPr>
        <p:spPr>
          <a:xfrm>
            <a:off x="6930072" y="1043305"/>
            <a:ext cx="635005" cy="635005"/>
          </a:xfrm>
          <a:prstGeom prst="donu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Title 6"/>
          <p:cNvSpPr txBox="1"/>
          <p:nvPr>
            <p:custDataLst>
              <p:tags r:id="rId2"/>
            </p:custDataLst>
          </p:nvPr>
        </p:nvSpPr>
        <p:spPr>
          <a:xfrm>
            <a:off x="3078798" y="1209040"/>
            <a:ext cx="6630035" cy="5645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3200" b="1" spc="205"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rPr>
              <a:t>诗人对烛泪的思考、对红烛的劝慰</a:t>
            </a:r>
            <a:endParaRPr lang="zh-CN" altLang="en-US" sz="3200" b="1" spc="205"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3" name="Title 6"/>
          <p:cNvSpPr txBox="1"/>
          <p:nvPr>
            <p:custDataLst>
              <p:tags r:id="rId3"/>
            </p:custDataLst>
          </p:nvPr>
        </p:nvSpPr>
        <p:spPr>
          <a:xfrm>
            <a:off x="1920240" y="2173605"/>
            <a:ext cx="7788910" cy="47244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auto">
              <a:lnSpc>
                <a:spcPct val="130000"/>
              </a:lnSpc>
              <a:spcBef>
                <a:spcPts val="800"/>
              </a:spcBef>
              <a:spcAft>
                <a:spcPts val="0"/>
              </a:spcAft>
              <a:buSzPct val="100000"/>
              <a:buFont typeface="+mj-lt"/>
            </a:pPr>
            <a:r>
              <a:rPr lang="zh-CN" altLang="en-US" sz="2000" spc="160"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rPr>
              <a:t>第五节</a:t>
            </a:r>
            <a:r>
              <a:rPr lang="zh-CN" altLang="en-US" sz="2000" b="1" u="sng" spc="160"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rPr>
              <a:t>拟人</a:t>
            </a:r>
            <a:r>
              <a:rPr lang="zh-CN" altLang="en-US" sz="2000" spc="160"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rPr>
              <a:t>，呼唤，是同情的呼唤，是惊疑的呼唤。</a:t>
            </a:r>
            <a:endParaRPr lang="zh-CN" altLang="en-US" sz="2000" spc="160"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5" name="Title 6"/>
          <p:cNvSpPr txBox="1"/>
          <p:nvPr>
            <p:custDataLst>
              <p:tags r:id="rId4"/>
            </p:custDataLst>
          </p:nvPr>
        </p:nvSpPr>
        <p:spPr>
          <a:xfrm>
            <a:off x="1901190" y="2913380"/>
            <a:ext cx="8940165" cy="127254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auto">
              <a:lnSpc>
                <a:spcPct val="130000"/>
              </a:lnSpc>
              <a:spcBef>
                <a:spcPts val="800"/>
              </a:spcBef>
              <a:spcAft>
                <a:spcPts val="0"/>
              </a:spcAft>
              <a:buSzPct val="100000"/>
              <a:buFont typeface="+mj-lt"/>
            </a:pPr>
            <a:r>
              <a:rPr lang="zh-CN" altLang="en-US" sz="2000" spc="160"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rPr>
              <a:t>第六节诗人驰骋想象，亲切的问讯红烛：“何苦伤心流泪？”诗人同情，惊疑，思索。</a:t>
            </a:r>
            <a:r>
              <a:rPr lang="zh-CN" altLang="en-US" sz="2000" b="1" u="sng" spc="160"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rPr>
              <a:t>这里抒发的正是诗人在现实生活的漩涡中，内心所涌现的矛盾，痛苦和挣扎。</a:t>
            </a:r>
            <a:r>
              <a:rPr lang="zh-CN" altLang="en-US" sz="2000" spc="160"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rPr>
              <a:t>诗人经过一番求索，他恍然大悟。</a:t>
            </a:r>
            <a:endParaRPr lang="zh-CN" altLang="en-US" sz="2000" spc="160"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7" name="Title 6"/>
          <p:cNvSpPr txBox="1"/>
          <p:nvPr>
            <p:custDataLst>
              <p:tags r:id="rId5"/>
            </p:custDataLst>
          </p:nvPr>
        </p:nvSpPr>
        <p:spPr>
          <a:xfrm>
            <a:off x="1920240" y="4655820"/>
            <a:ext cx="8921115" cy="127254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auto">
              <a:lnSpc>
                <a:spcPct val="130000"/>
              </a:lnSpc>
              <a:spcBef>
                <a:spcPts val="800"/>
              </a:spcBef>
              <a:spcAft>
                <a:spcPts val="0"/>
              </a:spcAft>
              <a:buSzPct val="100000"/>
              <a:buFont typeface="+mj-lt"/>
            </a:pPr>
            <a:r>
              <a:rPr lang="zh-CN" altLang="en-US" sz="2000" spc="160"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rPr>
              <a:t>第七小节</a:t>
            </a:r>
            <a:r>
              <a:rPr lang="zh-CN" altLang="en-US" sz="2000" b="1" u="sng" spc="160"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rPr>
              <a:t>托物言志</a:t>
            </a:r>
            <a:r>
              <a:rPr lang="zh-CN" altLang="en-US" sz="2000" spc="160"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rPr>
              <a:t>，以烛泪比喻自己带泪的诗行，这些诗行中有诗人爱国之情，忧国之心，它能慰藉人间，使痛苦而麻木的世人感到欣慰，</a:t>
            </a:r>
            <a:r>
              <a:rPr lang="zh-CN" altLang="en-US" sz="2000" b="1" u="sng" spc="160"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rPr>
              <a:t>唤起他们的爱国之情，使祖国走向光明</a:t>
            </a:r>
            <a:r>
              <a:rPr lang="zh-CN" altLang="en-US" sz="2000" spc="160"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rPr>
              <a:t>。</a:t>
            </a:r>
            <a:endParaRPr lang="zh-CN" altLang="en-US" sz="2000" spc="160"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ppt_x"/>
                                          </p:val>
                                        </p:tav>
                                        <p:tav tm="100000">
                                          <p:val>
                                            <p:strVal val="#ppt_x"/>
                                          </p:val>
                                        </p:tav>
                                      </p:tavLst>
                                    </p:anim>
                                    <p:anim calcmode="lin" valueType="num">
                                      <p:cBhvr additive="base">
                                        <p:cTn id="2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5" grpId="0"/>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4938395" y="492125"/>
            <a:ext cx="2314575" cy="647700"/>
          </a:xfrm>
        </p:spPr>
        <p:txBody>
          <a:bodyPr/>
          <a:p>
            <a:r>
              <a:rPr lang="zh-CN" altLang="en-US" sz="3200">
                <a:solidFill>
                  <a:srgbClr val="FF0000"/>
                </a:solidFill>
              </a:rPr>
              <a:t>第八九节</a:t>
            </a:r>
            <a:endParaRPr lang="zh-CN" altLang="en-US" sz="3200">
              <a:solidFill>
                <a:srgbClr val="FF0000"/>
              </a:solidFill>
            </a:endParaRPr>
          </a:p>
        </p:txBody>
      </p:sp>
      <p:sp>
        <p:nvSpPr>
          <p:cNvPr id="16" name="Title 6"/>
          <p:cNvSpPr txBox="1"/>
          <p:nvPr>
            <p:custDataLst>
              <p:tags r:id="rId1"/>
            </p:custDataLst>
          </p:nvPr>
        </p:nvSpPr>
        <p:spPr>
          <a:xfrm>
            <a:off x="4624705" y="1296035"/>
            <a:ext cx="2458085" cy="62611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ts val="800"/>
              </a:spcBef>
              <a:spcAft>
                <a:spcPts val="0"/>
              </a:spcAft>
              <a:buSzPct val="100000"/>
              <a:buNone/>
            </a:pPr>
            <a:r>
              <a:rPr lang="zh-CN" altLang="en-US" sz="3600" b="1" spc="222" dirty="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深情呼唤</a:t>
            </a:r>
            <a:endParaRPr lang="zh-CN" altLang="en-US" sz="3600" b="1" spc="222" dirty="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60" name="Title 6"/>
          <p:cNvSpPr txBox="1"/>
          <p:nvPr>
            <p:custDataLst>
              <p:tags r:id="rId2"/>
            </p:custDataLst>
          </p:nvPr>
        </p:nvSpPr>
        <p:spPr>
          <a:xfrm>
            <a:off x="1787525" y="2130425"/>
            <a:ext cx="8615680" cy="6318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30000"/>
              </a:lnSpc>
              <a:spcBef>
                <a:spcPts val="800"/>
              </a:spcBef>
              <a:spcAft>
                <a:spcPts val="0"/>
              </a:spcAft>
              <a:buSzPct val="100000"/>
              <a:buNone/>
            </a:pPr>
            <a:r>
              <a:rPr lang="zh-CN" altLang="en-US" sz="2800" spc="160"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rPr>
              <a:t>一声是同情的呼唤，一声是劝导鼓励的呼唤。</a:t>
            </a:r>
            <a:endParaRPr lang="zh-CN" altLang="en-US" sz="2800" spc="160"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2" name="Title 6"/>
          <p:cNvSpPr txBox="1"/>
          <p:nvPr>
            <p:custDataLst>
              <p:tags r:id="rId3"/>
            </p:custDataLst>
          </p:nvPr>
        </p:nvSpPr>
        <p:spPr>
          <a:xfrm>
            <a:off x="1860550" y="2762250"/>
            <a:ext cx="8909685" cy="103124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auto">
              <a:lnSpc>
                <a:spcPct val="130000"/>
              </a:lnSpc>
              <a:spcBef>
                <a:spcPts val="800"/>
              </a:spcBef>
              <a:spcAft>
                <a:spcPts val="0"/>
              </a:spcAft>
              <a:buSzPct val="100000"/>
              <a:buFont typeface="+mj-lt"/>
            </a:pPr>
            <a:r>
              <a:rPr lang="zh-CN" altLang="en-US" sz="2400" spc="160"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rPr>
              <a:t>诗人劝勉红烛，也就是劝勉自己：“红烛啊！/‘莫问收获，但问耕耘’。”</a:t>
            </a:r>
            <a:r>
              <a:rPr lang="zh-CN" altLang="en-US" sz="2400" b="1" spc="160"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rPr>
              <a:t>收束得精辟有力，诗情得到了凝聚与升华</a:t>
            </a:r>
            <a:r>
              <a:rPr lang="zh-CN" altLang="en-US" sz="2400" spc="160"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rPr>
              <a:t>。</a:t>
            </a:r>
            <a:endParaRPr lang="zh-CN" altLang="en-US" sz="2400" spc="160"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4" name="Title 6"/>
          <p:cNvSpPr txBox="1"/>
          <p:nvPr>
            <p:custDataLst>
              <p:tags r:id="rId4"/>
            </p:custDataLst>
          </p:nvPr>
        </p:nvSpPr>
        <p:spPr>
          <a:xfrm>
            <a:off x="1860550" y="3883025"/>
            <a:ext cx="9585960" cy="247015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auto">
              <a:lnSpc>
                <a:spcPct val="130000"/>
              </a:lnSpc>
              <a:spcBef>
                <a:spcPts val="800"/>
              </a:spcBef>
              <a:spcAft>
                <a:spcPts val="0"/>
              </a:spcAft>
              <a:buSzPct val="100000"/>
              <a:buFont typeface="+mj-lt"/>
            </a:pPr>
            <a:r>
              <a:rPr lang="zh-CN" altLang="en-US" sz="2400" spc="160"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rPr>
              <a:t>人们常说，“一分耕耘，一分收获”，这本是理所当然的。但是，在不合理的社会里，耕耘者需要更高的思想品格，只要创造光明，个人的得失荣辱一切在所不计。</a:t>
            </a:r>
            <a:r>
              <a:rPr lang="zh-CN" altLang="en-US" sz="2400" u="sng" spc="160"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rPr>
              <a:t>这正是闻一多人格美的集中体现。他热爱祖国，热爱人民，毫不顾惜个人的得失荣辱，那是极其伟大崇高的献身精神。</a:t>
            </a:r>
            <a:endParaRPr lang="zh-CN" altLang="en-US" sz="2400" u="sng" spc="160"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0"/>
                                        </p:tgtEl>
                                        <p:attrNameLst>
                                          <p:attrName>style.visibility</p:attrName>
                                        </p:attrNameLst>
                                      </p:cBhvr>
                                      <p:to>
                                        <p:strVal val="visible"/>
                                      </p:to>
                                    </p:set>
                                    <p:anim calcmode="lin" valueType="num">
                                      <p:cBhvr additive="base">
                                        <p:cTn id="13" dur="500" fill="hold"/>
                                        <p:tgtEl>
                                          <p:spTgt spid="60"/>
                                        </p:tgtEl>
                                        <p:attrNameLst>
                                          <p:attrName>ppt_x</p:attrName>
                                        </p:attrNameLst>
                                      </p:cBhvr>
                                      <p:tavLst>
                                        <p:tav tm="0">
                                          <p:val>
                                            <p:strVal val="#ppt_x"/>
                                          </p:val>
                                        </p:tav>
                                        <p:tav tm="100000">
                                          <p:val>
                                            <p:strVal val="#ppt_x"/>
                                          </p:val>
                                        </p:tav>
                                      </p:tavLst>
                                    </p:anim>
                                    <p:anim calcmode="lin" valueType="num">
                                      <p:cBhvr additive="base">
                                        <p:cTn id="14" dur="500" fill="hold"/>
                                        <p:tgtEl>
                                          <p:spTgt spid="6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2"/>
                                        </p:tgtEl>
                                        <p:attrNameLst>
                                          <p:attrName>style.visibility</p:attrName>
                                        </p:attrNameLst>
                                      </p:cBhvr>
                                      <p:to>
                                        <p:strVal val="visible"/>
                                      </p:to>
                                    </p:set>
                                    <p:anim calcmode="lin" valueType="num">
                                      <p:cBhvr additive="base">
                                        <p:cTn id="19" dur="500" fill="hold"/>
                                        <p:tgtEl>
                                          <p:spTgt spid="62"/>
                                        </p:tgtEl>
                                        <p:attrNameLst>
                                          <p:attrName>ppt_x</p:attrName>
                                        </p:attrNameLst>
                                      </p:cBhvr>
                                      <p:tavLst>
                                        <p:tav tm="0">
                                          <p:val>
                                            <p:strVal val="#ppt_x"/>
                                          </p:val>
                                        </p:tav>
                                        <p:tav tm="100000">
                                          <p:val>
                                            <p:strVal val="#ppt_x"/>
                                          </p:val>
                                        </p:tav>
                                      </p:tavLst>
                                    </p:anim>
                                    <p:anim calcmode="lin" valueType="num">
                                      <p:cBhvr additive="base">
                                        <p:cTn id="20"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4"/>
                                        </p:tgtEl>
                                        <p:attrNameLst>
                                          <p:attrName>style.visibility</p:attrName>
                                        </p:attrNameLst>
                                      </p:cBhvr>
                                      <p:to>
                                        <p:strVal val="visible"/>
                                      </p:to>
                                    </p:set>
                                    <p:anim calcmode="lin" valueType="num">
                                      <p:cBhvr additive="base">
                                        <p:cTn id="25" dur="500" fill="hold"/>
                                        <p:tgtEl>
                                          <p:spTgt spid="64"/>
                                        </p:tgtEl>
                                        <p:attrNameLst>
                                          <p:attrName>ppt_x</p:attrName>
                                        </p:attrNameLst>
                                      </p:cBhvr>
                                      <p:tavLst>
                                        <p:tav tm="0">
                                          <p:val>
                                            <p:strVal val="#ppt_x"/>
                                          </p:val>
                                        </p:tav>
                                        <p:tav tm="100000">
                                          <p:val>
                                            <p:strVal val="#ppt_x"/>
                                          </p:val>
                                        </p:tav>
                                      </p:tavLst>
                                    </p:anim>
                                    <p:anim calcmode="lin" valueType="num">
                                      <p:cBhvr additive="base">
                                        <p:cTn id="26" dur="500" fill="hold"/>
                                        <p:tgtEl>
                                          <p:spTgt spid="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60" grpId="0"/>
      <p:bldP spid="62" grpId="0"/>
      <p:bldP spid="6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741805" y="490855"/>
            <a:ext cx="7413625" cy="521970"/>
          </a:xfrm>
          <a:prstGeom prst="rect">
            <a:avLst/>
          </a:prstGeom>
          <a:noFill/>
          <a:ln w="9525">
            <a:noFill/>
          </a:ln>
        </p:spPr>
        <p:txBody>
          <a:bodyPr wrap="square">
            <a:spAutoFit/>
          </a:bodyPr>
          <a:lstStyle/>
          <a:p>
            <a:pPr indent="0"/>
            <a:r>
              <a:rPr lang="zh-CN" sz="2800" b="1">
                <a:solidFill>
                  <a:srgbClr val="00B0F0"/>
                </a:solidFill>
                <a:latin typeface="微软雅黑" panose="020B0503020204020204" charset="-122"/>
                <a:ea typeface="微软雅黑" panose="020B0503020204020204" charset="-122"/>
              </a:rPr>
              <a:t>听视频朗诵，分析诗人的情感经历有哪些变化</a:t>
            </a:r>
            <a:endParaRPr lang="zh-CN" altLang="en-US" sz="2800" b="1">
              <a:solidFill>
                <a:srgbClr val="00B0F0"/>
              </a:solidFill>
              <a:latin typeface="微软雅黑" panose="020B0503020204020204" charset="-122"/>
              <a:ea typeface="微软雅黑" panose="020B0503020204020204" charset="-122"/>
            </a:endParaRPr>
          </a:p>
        </p:txBody>
      </p:sp>
      <p:pic>
        <p:nvPicPr>
          <p:cNvPr id="2" name="《红烛》朗诵">
            <a:hlinkClick r:id="" action="ppaction://media"/>
          </p:cNvPr>
          <p:cNvPicPr/>
          <p:nvPr>
            <a:audioFile r:link="rId1"/>
            <p:extLst>
              <p:ext uri="{DAA4B4D4-6D71-4841-9C94-3DE7FCFB9230}">
                <p14:media xmlns:p14="http://schemas.microsoft.com/office/powerpoint/2010/main" r:embed="rId2"/>
              </p:ext>
            </p:extLst>
          </p:nvPr>
        </p:nvPicPr>
        <p:blipFill>
          <a:blip r:embed="rId3"/>
          <a:stretch>
            <a:fillRect/>
          </a:stretch>
        </p:blipFill>
        <p:spPr>
          <a:xfrm>
            <a:off x="5247005" y="2597150"/>
            <a:ext cx="619125" cy="619125"/>
          </a:xfrm>
          <a:prstGeom prst="rect">
            <a:avLst/>
          </a:prstGeom>
        </p:spPr>
      </p:pic>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par>
                          <p:cTn id="8" fill="hold">
                            <p:stCondLst>
                              <p:cond delay="2000"/>
                            </p:stCondLst>
                            <p:childTnLst>
                              <p:par>
                                <p:cTn id="9" presetID="1" presetClass="mediacall" presetSubtype="0" fill="hold" nodeType="afterEffect">
                                  <p:stCondLst>
                                    <p:cond delay="0"/>
                                  </p:stCondLst>
                                  <p:childTnLst>
                                    <p:cmd type="call" cmd="playFrom(0.0)">
                                      <p:cBhvr additive="base">
                                        <p:cTn id="10" dur="17065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11" fill="hold" display="1">
                  <p:stCondLst>
                    <p:cond delay="indefinite"/>
                  </p:stCondLst>
                  <p:endCondLst>
                    <p:cond evt="onNext">
                      <p:tgtEl>
                        <p:sldTgt/>
                      </p:tgtEl>
                    </p:cond>
                    <p:cond evt="onPrev">
                      <p:tgtEl>
                        <p:sldTgt/>
                      </p:tgtEl>
                    </p:cond>
                    <p:cond evt="onStopAudio">
                      <p:tgtEl>
                        <p:sldTgt/>
                      </p:tgtEl>
                    </p:cond>
                  </p:endCondLst>
                </p:cTn>
                <p:tgtEl>
                  <p:spTgt spid="2"/>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54025" y="1768475"/>
            <a:ext cx="675005" cy="2766060"/>
          </a:xfrm>
          <a:prstGeom prst="rect">
            <a:avLst/>
          </a:prstGeom>
          <a:noFill/>
        </p:spPr>
        <p:txBody>
          <a:bodyPr vert="eaVert" wrap="square" rtlCol="0">
            <a:spAutoFit/>
          </a:bodyPr>
          <a:lstStyle/>
          <a:p>
            <a:r>
              <a:rPr lang="zh-CN" altLang="en-US" sz="3200" b="1" dirty="0">
                <a:solidFill>
                  <a:srgbClr val="FF0000"/>
                </a:solidFill>
                <a:latin typeface="微软雅黑" panose="020B0503020204020204" charset="-122"/>
                <a:ea typeface="微软雅黑" panose="020B0503020204020204" charset="-122"/>
              </a:rPr>
              <a:t>四  扬  三  抑</a:t>
            </a:r>
            <a:endParaRPr lang="zh-CN" altLang="en-US" sz="3200" b="1" dirty="0">
              <a:solidFill>
                <a:srgbClr val="FF0000"/>
              </a:solidFill>
              <a:latin typeface="微软雅黑" panose="020B0503020204020204" charset="-122"/>
              <a:ea typeface="微软雅黑" panose="020B0503020204020204" charset="-122"/>
            </a:endParaRPr>
          </a:p>
        </p:txBody>
      </p:sp>
      <p:sp>
        <p:nvSpPr>
          <p:cNvPr id="5" name="文本框 4"/>
          <p:cNvSpPr txBox="1"/>
          <p:nvPr/>
        </p:nvSpPr>
        <p:spPr>
          <a:xfrm>
            <a:off x="1461952" y="1350010"/>
            <a:ext cx="4800600" cy="553085"/>
          </a:xfrm>
          <a:prstGeom prst="rect">
            <a:avLst/>
          </a:prstGeom>
          <a:noFill/>
        </p:spPr>
        <p:txBody>
          <a:bodyPr wrap="square" rtlCol="0">
            <a:spAutoFit/>
          </a:bodyPr>
          <a:lstStyle/>
          <a:p>
            <a:pPr>
              <a:lnSpc>
                <a:spcPct val="150000"/>
              </a:lnSpc>
            </a:pPr>
            <a:r>
              <a:rPr lang="zh-CN" altLang="en-US" sz="2000" dirty="0">
                <a:solidFill>
                  <a:srgbClr val="FF0000"/>
                </a:solidFill>
                <a:latin typeface="微软雅黑" panose="020B0503020204020204" charset="-122"/>
                <a:ea typeface="微软雅黑" panose="020B0503020204020204" charset="-122"/>
                <a:cs typeface="微软雅黑" panose="020B0503020204020204" charset="-122"/>
              </a:rPr>
              <a:t>第1节：赞叹红烛的“红”——</a:t>
            </a:r>
            <a:r>
              <a:rPr lang="zh-CN" altLang="en-US" sz="2000" b="1" dirty="0">
                <a:solidFill>
                  <a:srgbClr val="FF0000"/>
                </a:solidFill>
                <a:latin typeface="微软雅黑" panose="020B0503020204020204" charset="-122"/>
                <a:ea typeface="微软雅黑" panose="020B0503020204020204" charset="-122"/>
                <a:cs typeface="微软雅黑" panose="020B0503020204020204" charset="-122"/>
              </a:rPr>
              <a:t>扬</a:t>
            </a:r>
            <a:endParaRPr lang="zh-CN" altLang="en-US" sz="2000" b="1"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4192270" y="545465"/>
            <a:ext cx="3807460" cy="521970"/>
          </a:xfrm>
          <a:prstGeom prst="rect">
            <a:avLst/>
          </a:prstGeom>
          <a:noFill/>
          <a:ln w="9525">
            <a:noFill/>
          </a:ln>
        </p:spPr>
        <p:txBody>
          <a:bodyPr wrap="square">
            <a:spAutoFit/>
          </a:bodyPr>
          <a:lstStyle/>
          <a:p>
            <a:pPr indent="0"/>
            <a:r>
              <a:rPr lang="zh-CN" sz="2800" b="1">
                <a:solidFill>
                  <a:srgbClr val="FF0000"/>
                </a:solidFill>
                <a:latin typeface="微软雅黑" panose="020B0503020204020204" charset="-122"/>
                <a:ea typeface="微软雅黑" panose="020B0503020204020204" charset="-122"/>
              </a:rPr>
              <a:t>诗人情感的变化过程</a:t>
            </a:r>
            <a:endParaRPr lang="zh-CN" altLang="en-US" sz="2800" b="1">
              <a:solidFill>
                <a:srgbClr val="FF0000"/>
              </a:solidFill>
              <a:latin typeface="微软雅黑" panose="020B0503020204020204" charset="-122"/>
              <a:ea typeface="微软雅黑" panose="020B0503020204020204" charset="-122"/>
            </a:endParaRPr>
          </a:p>
        </p:txBody>
      </p:sp>
      <p:sp>
        <p:nvSpPr>
          <p:cNvPr id="6" name="文本框 5"/>
          <p:cNvSpPr txBox="1"/>
          <p:nvPr/>
        </p:nvSpPr>
        <p:spPr>
          <a:xfrm>
            <a:off x="1461952" y="1903468"/>
            <a:ext cx="7290708" cy="553085"/>
          </a:xfrm>
          <a:prstGeom prst="rect">
            <a:avLst/>
          </a:prstGeom>
          <a:noFill/>
        </p:spPr>
        <p:txBody>
          <a:bodyPr wrap="square" rtlCol="0">
            <a:spAutoFit/>
          </a:bodyPr>
          <a:lstStyle/>
          <a:p>
            <a:pPr>
              <a:lnSpc>
                <a:spcPct val="150000"/>
              </a:lnSpc>
            </a:pPr>
            <a:r>
              <a:rPr lang="zh-CN" altLang="en-US" sz="2000" dirty="0">
                <a:solidFill>
                  <a:srgbClr val="FF0000"/>
                </a:solidFill>
                <a:latin typeface="微软雅黑" panose="020B0503020204020204" charset="-122"/>
                <a:ea typeface="微软雅黑" panose="020B0503020204020204" charset="-122"/>
                <a:cs typeface="微软雅黑" panose="020B0503020204020204" charset="-122"/>
              </a:rPr>
              <a:t>第2节：困惑于红烛的自焚——</a:t>
            </a:r>
            <a:r>
              <a:rPr lang="zh-CN" altLang="en-US" sz="2000" b="1" dirty="0">
                <a:solidFill>
                  <a:srgbClr val="FF0000"/>
                </a:solidFill>
                <a:latin typeface="微软雅黑" panose="020B0503020204020204" charset="-122"/>
                <a:ea typeface="微软雅黑" panose="020B0503020204020204" charset="-122"/>
                <a:cs typeface="微软雅黑" panose="020B0503020204020204" charset="-122"/>
              </a:rPr>
              <a:t>抑</a:t>
            </a:r>
            <a:endParaRPr lang="zh-CN" altLang="en-US" sz="2000" b="1"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1461952" y="2456553"/>
            <a:ext cx="7290708" cy="553085"/>
          </a:xfrm>
          <a:prstGeom prst="rect">
            <a:avLst/>
          </a:prstGeom>
          <a:noFill/>
        </p:spPr>
        <p:txBody>
          <a:bodyPr wrap="square" rtlCol="0">
            <a:spAutoFit/>
          </a:bodyPr>
          <a:lstStyle/>
          <a:p>
            <a:pPr>
              <a:lnSpc>
                <a:spcPct val="150000"/>
              </a:lnSpc>
            </a:pPr>
            <a:r>
              <a:rPr lang="zh-CN" altLang="en-US" sz="2000" dirty="0">
                <a:solidFill>
                  <a:srgbClr val="FF0000"/>
                </a:solidFill>
                <a:latin typeface="微软雅黑" panose="020B0503020204020204" charset="-122"/>
                <a:ea typeface="微软雅黑" panose="020B0503020204020204" charset="-122"/>
                <a:cs typeface="微软雅黑" panose="020B0503020204020204" charset="-122"/>
              </a:rPr>
              <a:t>第3节：振奋于红烛的创造能量——</a:t>
            </a:r>
            <a:r>
              <a:rPr lang="zh-CN" altLang="en-US" sz="2000" b="1" dirty="0">
                <a:solidFill>
                  <a:srgbClr val="FF0000"/>
                </a:solidFill>
                <a:latin typeface="微软雅黑" panose="020B0503020204020204" charset="-122"/>
                <a:ea typeface="微软雅黑" panose="020B0503020204020204" charset="-122"/>
                <a:cs typeface="微软雅黑" panose="020B0503020204020204" charset="-122"/>
              </a:rPr>
              <a:t>扬</a:t>
            </a:r>
            <a:endParaRPr lang="zh-CN" altLang="en-US" sz="2000" b="1"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1461952" y="2989953"/>
            <a:ext cx="7290708" cy="553085"/>
          </a:xfrm>
          <a:prstGeom prst="rect">
            <a:avLst/>
          </a:prstGeom>
          <a:noFill/>
        </p:spPr>
        <p:txBody>
          <a:bodyPr wrap="square" rtlCol="0">
            <a:spAutoFit/>
          </a:bodyPr>
          <a:lstStyle/>
          <a:p>
            <a:pPr>
              <a:lnSpc>
                <a:spcPct val="150000"/>
              </a:lnSpc>
            </a:pPr>
            <a:r>
              <a:rPr lang="zh-CN" altLang="en-US" sz="2000" dirty="0">
                <a:solidFill>
                  <a:srgbClr val="FF0000"/>
                </a:solidFill>
                <a:latin typeface="微软雅黑" panose="020B0503020204020204" charset="-122"/>
                <a:ea typeface="微软雅黑" panose="020B0503020204020204" charset="-122"/>
                <a:cs typeface="微软雅黑" panose="020B0503020204020204" charset="-122"/>
              </a:rPr>
              <a:t>第4节：追问红烛的伤心流泪——</a:t>
            </a:r>
            <a:r>
              <a:rPr lang="zh-CN" altLang="en-US" sz="2000" b="1" dirty="0">
                <a:solidFill>
                  <a:srgbClr val="FF0000"/>
                </a:solidFill>
                <a:latin typeface="微软雅黑" panose="020B0503020204020204" charset="-122"/>
                <a:ea typeface="微软雅黑" panose="020B0503020204020204" charset="-122"/>
                <a:cs typeface="微软雅黑" panose="020B0503020204020204" charset="-122"/>
              </a:rPr>
              <a:t>抑</a:t>
            </a:r>
            <a:endParaRPr lang="zh-CN" altLang="en-US" sz="2000" b="1"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1461952" y="3543038"/>
            <a:ext cx="7290708" cy="553085"/>
          </a:xfrm>
          <a:prstGeom prst="rect">
            <a:avLst/>
          </a:prstGeom>
          <a:noFill/>
        </p:spPr>
        <p:txBody>
          <a:bodyPr wrap="square" rtlCol="0">
            <a:spAutoFit/>
          </a:bodyPr>
          <a:lstStyle/>
          <a:p>
            <a:pPr>
              <a:lnSpc>
                <a:spcPct val="150000"/>
              </a:lnSpc>
            </a:pPr>
            <a:r>
              <a:rPr lang="zh-CN" altLang="en-US" sz="2000" dirty="0">
                <a:solidFill>
                  <a:srgbClr val="FF0000"/>
                </a:solidFill>
                <a:latin typeface="微软雅黑" panose="020B0503020204020204" charset="-122"/>
                <a:ea typeface="微软雅黑" panose="020B0503020204020204" charset="-122"/>
                <a:cs typeface="微软雅黑" panose="020B0503020204020204" charset="-122"/>
              </a:rPr>
              <a:t>第5-7节：欣喜于红烛的伟绩——</a:t>
            </a:r>
            <a:r>
              <a:rPr lang="zh-CN" altLang="en-US" sz="2000" b="1" dirty="0">
                <a:solidFill>
                  <a:srgbClr val="FF0000"/>
                </a:solidFill>
                <a:latin typeface="微软雅黑" panose="020B0503020204020204" charset="-122"/>
                <a:ea typeface="微软雅黑" panose="020B0503020204020204" charset="-122"/>
                <a:cs typeface="微软雅黑" panose="020B0503020204020204" charset="-122"/>
              </a:rPr>
              <a:t>扬</a:t>
            </a:r>
            <a:endParaRPr lang="zh-CN" altLang="en-US" sz="2000" b="1"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1461952" y="4096123"/>
            <a:ext cx="7290708" cy="553085"/>
          </a:xfrm>
          <a:prstGeom prst="rect">
            <a:avLst/>
          </a:prstGeom>
          <a:noFill/>
        </p:spPr>
        <p:txBody>
          <a:bodyPr wrap="square" rtlCol="0">
            <a:spAutoFit/>
          </a:bodyPr>
          <a:lstStyle/>
          <a:p>
            <a:pPr>
              <a:lnSpc>
                <a:spcPct val="150000"/>
              </a:lnSpc>
            </a:pPr>
            <a:r>
              <a:rPr lang="zh-CN" altLang="en-US" sz="2000" dirty="0">
                <a:solidFill>
                  <a:srgbClr val="FF0000"/>
                </a:solidFill>
                <a:latin typeface="微软雅黑" panose="020B0503020204020204" charset="-122"/>
                <a:ea typeface="微软雅黑" panose="020B0503020204020204" charset="-122"/>
                <a:cs typeface="微软雅黑" panose="020B0503020204020204" charset="-122"/>
              </a:rPr>
              <a:t>第8节：掂量灰心与创造的份量——</a:t>
            </a:r>
            <a:r>
              <a:rPr lang="zh-CN" altLang="en-US" sz="2000" b="1" dirty="0">
                <a:solidFill>
                  <a:srgbClr val="FF0000"/>
                </a:solidFill>
                <a:latin typeface="微软雅黑" panose="020B0503020204020204" charset="-122"/>
                <a:ea typeface="微软雅黑" panose="020B0503020204020204" charset="-122"/>
                <a:cs typeface="微软雅黑" panose="020B0503020204020204" charset="-122"/>
              </a:rPr>
              <a:t>抑</a:t>
            </a:r>
            <a:endParaRPr lang="zh-CN" altLang="en-US" sz="2000" b="1"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1461952" y="4629523"/>
            <a:ext cx="7290708" cy="553085"/>
          </a:xfrm>
          <a:prstGeom prst="rect">
            <a:avLst/>
          </a:prstGeom>
          <a:noFill/>
        </p:spPr>
        <p:txBody>
          <a:bodyPr wrap="square" rtlCol="0">
            <a:spAutoFit/>
          </a:bodyPr>
          <a:lstStyle/>
          <a:p>
            <a:pPr>
              <a:lnSpc>
                <a:spcPct val="150000"/>
              </a:lnSpc>
            </a:pPr>
            <a:r>
              <a:rPr lang="zh-CN" altLang="en-US" sz="2000" dirty="0">
                <a:solidFill>
                  <a:srgbClr val="FF0000"/>
                </a:solidFill>
                <a:latin typeface="微软雅黑" panose="020B0503020204020204" charset="-122"/>
                <a:ea typeface="微软雅黑" panose="020B0503020204020204" charset="-122"/>
                <a:cs typeface="微软雅黑" panose="020B0503020204020204" charset="-122"/>
              </a:rPr>
              <a:t>第9节：红烛精神的总结——</a:t>
            </a:r>
            <a:r>
              <a:rPr lang="zh-CN" altLang="en-US" sz="2000" b="1" dirty="0">
                <a:solidFill>
                  <a:srgbClr val="FF0000"/>
                </a:solidFill>
                <a:latin typeface="微软雅黑" panose="020B0503020204020204" charset="-122"/>
                <a:ea typeface="微软雅黑" panose="020B0503020204020204" charset="-122"/>
                <a:cs typeface="微软雅黑" panose="020B0503020204020204" charset="-122"/>
              </a:rPr>
              <a:t>扬</a:t>
            </a:r>
            <a:endParaRPr lang="zh-CN" altLang="en-US" sz="2000" b="1"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7439660" y="1721485"/>
            <a:ext cx="2547620" cy="3415030"/>
          </a:xfrm>
          <a:prstGeom prst="rect">
            <a:avLst/>
          </a:prstGeom>
          <a:noFill/>
          <a:ln w="9525">
            <a:noFill/>
          </a:ln>
        </p:spPr>
        <p:txBody>
          <a:bodyPr wrap="square">
            <a:spAutoFit/>
          </a:bodyPr>
          <a:lstStyle/>
          <a:p>
            <a:pPr indent="269240"/>
            <a:r>
              <a:rPr lang="zh-CN" sz="2400" b="0">
                <a:solidFill>
                  <a:srgbClr val="0070C0"/>
                </a:solidFill>
                <a:latin typeface="黑体" panose="02010609060101010101" charset="-122"/>
                <a:ea typeface="黑体" panose="02010609060101010101" charset="-122"/>
              </a:rPr>
              <a:t>诗人面对红烛，心绪起伏，或惊叹赞美，或惊疑发问，或自求解答，诗情的流动形成起伏的波澜，诗篇的节奏抑扬顿挫，形象鲜明而又饱含哲理。</a:t>
            </a:r>
            <a:endParaRPr lang="zh-CN" altLang="en-US" sz="2400" b="0">
              <a:solidFill>
                <a:srgbClr val="0070C0"/>
              </a:solidFill>
              <a:latin typeface="黑体" panose="02010609060101010101" charset="-122"/>
              <a:ea typeface="黑体" panose="02010609060101010101" charset="-122"/>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diamond(in)">
                                      <p:cBhvr>
                                        <p:cTn id="7" dur="20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90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1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190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1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190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10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190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10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190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10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190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10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1900"/>
                                  </p:stCondLst>
                                  <p:childTnLst>
                                    <p:set>
                                      <p:cBhvr>
                                        <p:cTn id="41" dur="1" fill="hold">
                                          <p:stCondLst>
                                            <p:cond delay="0"/>
                                          </p:stCondLst>
                                        </p:cTn>
                                        <p:tgtEl>
                                          <p:spTgt spid="10"/>
                                        </p:tgtEl>
                                        <p:attrNameLst>
                                          <p:attrName>style.visibility</p:attrName>
                                        </p:attrNameLst>
                                      </p:cBhvr>
                                      <p:to>
                                        <p:strVal val="visible"/>
                                      </p:to>
                                    </p:set>
                                    <p:animEffect transition="in" filter="wipe(left)">
                                      <p:cBhvr>
                                        <p:cTn id="42" dur="10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190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10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20" presetClass="entr" presetSubtype="0"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edge">
                                      <p:cBhvr>
                                        <p:cTn id="52"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00" grpId="0"/>
      <p:bldP spid="6" grpId="0"/>
      <p:bldP spid="7" grpId="0"/>
      <p:bldP spid="8" grpId="0"/>
      <p:bldP spid="9" grpId="0"/>
      <p:bldP spid="10" grpId="0"/>
      <p:bldP spid="11"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156835" y="855980"/>
            <a:ext cx="2088515" cy="647700"/>
          </a:xfrm>
        </p:spPr>
        <p:txBody>
          <a:bodyPr/>
          <a:p>
            <a:r>
              <a:rPr lang="zh-CN" altLang="en-US">
                <a:solidFill>
                  <a:srgbClr val="FF0000"/>
                </a:solidFill>
              </a:rPr>
              <a:t>诗歌主题</a:t>
            </a:r>
            <a:endParaRPr lang="zh-CN" altLang="en-US">
              <a:solidFill>
                <a:srgbClr val="FF0000"/>
              </a:solidFill>
            </a:endParaRPr>
          </a:p>
        </p:txBody>
      </p:sp>
      <p:sp>
        <p:nvSpPr>
          <p:cNvPr id="5" name="文本框 4"/>
          <p:cNvSpPr txBox="1"/>
          <p:nvPr/>
        </p:nvSpPr>
        <p:spPr>
          <a:xfrm>
            <a:off x="1546860" y="2209165"/>
            <a:ext cx="9852025" cy="1476375"/>
          </a:xfrm>
          <a:prstGeom prst="rect">
            <a:avLst/>
          </a:prstGeom>
          <a:noFill/>
        </p:spPr>
        <p:txBody>
          <a:bodyPr wrap="square" rtlCol="0">
            <a:spAutoFit/>
          </a:bodyPr>
          <a:lstStyle/>
          <a:p>
            <a:pPr>
              <a:lnSpc>
                <a:spcPct val="150000"/>
              </a:lnSpc>
            </a:pPr>
            <a:r>
              <a:rPr lang="en-US" altLang="zh-CN" sz="2000" dirty="0">
                <a:solidFill>
                  <a:srgbClr val="FF0000"/>
                </a:solidFill>
                <a:latin typeface="微软雅黑" panose="020B0503020204020204" charset="-122"/>
                <a:ea typeface="微软雅黑" panose="020B0503020204020204" charset="-122"/>
                <a:cs typeface="微软雅黑" panose="020B0503020204020204" charset="-122"/>
              </a:rPr>
              <a:t>       </a:t>
            </a:r>
            <a:r>
              <a:rPr lang="zh-CN" altLang="en-US" sz="2000" dirty="0">
                <a:solidFill>
                  <a:srgbClr val="FF0000"/>
                </a:solidFill>
                <a:latin typeface="微软雅黑" panose="020B0503020204020204" charset="-122"/>
                <a:ea typeface="微软雅黑" panose="020B0503020204020204" charset="-122"/>
                <a:cs typeface="微软雅黑" panose="020B0503020204020204" charset="-122"/>
              </a:rPr>
              <a:t>本诗抒发的</a:t>
            </a:r>
            <a:r>
              <a:rPr lang="zh-CN" altLang="en-US" sz="2000" u="sng" dirty="0">
                <a:solidFill>
                  <a:srgbClr val="FF0000"/>
                </a:solidFill>
                <a:latin typeface="微软雅黑" panose="020B0503020204020204" charset="-122"/>
                <a:ea typeface="微软雅黑" panose="020B0503020204020204" charset="-122"/>
                <a:cs typeface="微软雅黑" panose="020B0503020204020204" charset="-122"/>
              </a:rPr>
              <a:t>爱国主义激情</a:t>
            </a:r>
            <a:r>
              <a:rPr lang="zh-CN" altLang="en-US" sz="2000" dirty="0">
                <a:solidFill>
                  <a:srgbClr val="FF0000"/>
                </a:solidFill>
                <a:latin typeface="微软雅黑" panose="020B0503020204020204" charset="-122"/>
                <a:ea typeface="微软雅黑" panose="020B0503020204020204" charset="-122"/>
                <a:cs typeface="微软雅黑" panose="020B0503020204020204" charset="-122"/>
              </a:rPr>
              <a:t>，</a:t>
            </a:r>
            <a:r>
              <a:rPr lang="zh-CN" altLang="en-US" sz="2000" u="sng" dirty="0">
                <a:solidFill>
                  <a:srgbClr val="FF0000"/>
                </a:solidFill>
                <a:latin typeface="微软雅黑" panose="020B0503020204020204" charset="-122"/>
                <a:ea typeface="微软雅黑" panose="020B0503020204020204" charset="-122"/>
                <a:cs typeface="微软雅黑" panose="020B0503020204020204" charset="-122"/>
              </a:rPr>
              <a:t>具有震撼人们灵魂的力量</a:t>
            </a:r>
            <a:r>
              <a:rPr lang="zh-CN" altLang="en-US" sz="2000" dirty="0">
                <a:solidFill>
                  <a:srgbClr val="FF0000"/>
                </a:solidFill>
                <a:latin typeface="微软雅黑" panose="020B0503020204020204" charset="-122"/>
                <a:ea typeface="微软雅黑" panose="020B0503020204020204" charset="-122"/>
                <a:cs typeface="微软雅黑" panose="020B0503020204020204" charset="-122"/>
              </a:rPr>
              <a:t>。</a:t>
            </a:r>
            <a:r>
              <a:rPr lang="zh-CN" altLang="en-US" sz="2000" u="sng" dirty="0">
                <a:solidFill>
                  <a:srgbClr val="FF0000"/>
                </a:solidFill>
                <a:latin typeface="微软雅黑" panose="020B0503020204020204" charset="-122"/>
                <a:ea typeface="微软雅黑" panose="020B0503020204020204" charset="-122"/>
                <a:cs typeface="微软雅黑" panose="020B0503020204020204" charset="-122"/>
              </a:rPr>
              <a:t>红烛的精神是献身祖国的精神</a:t>
            </a:r>
            <a:r>
              <a:rPr lang="zh-CN" altLang="en-US" sz="2000" dirty="0">
                <a:solidFill>
                  <a:srgbClr val="FF0000"/>
                </a:solidFill>
                <a:latin typeface="微软雅黑" panose="020B0503020204020204" charset="-122"/>
                <a:ea typeface="微软雅黑" panose="020B0503020204020204" charset="-122"/>
                <a:cs typeface="微软雅黑" panose="020B0503020204020204" charset="-122"/>
              </a:rPr>
              <a:t>。红烛烧蜡成灰，为创造光明而彻底的自我牺牲；红烛伤心落泪，为创造光明而忍受被摧残的痛苦，红烛以“莫问收获，但问耕耘”为宗旨，唯愿为世人创造光明。</a:t>
            </a:r>
            <a:endParaRPr lang="zh-CN" altLang="en-US" sz="20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318260" y="4390390"/>
            <a:ext cx="9765665" cy="1476375"/>
          </a:xfrm>
          <a:prstGeom prst="rect">
            <a:avLst/>
          </a:prstGeom>
          <a:noFill/>
        </p:spPr>
        <p:txBody>
          <a:bodyPr wrap="square" rtlCol="0">
            <a:spAutoFit/>
          </a:bodyPr>
          <a:lstStyle/>
          <a:p>
            <a:pPr>
              <a:lnSpc>
                <a:spcPct val="150000"/>
              </a:lnSpc>
            </a:pPr>
            <a:r>
              <a:rPr lang="en-US" altLang="zh-CN" sz="2000" b="1" dirty="0">
                <a:solidFill>
                  <a:srgbClr val="FF0000"/>
                </a:solidFill>
                <a:latin typeface="微软雅黑" panose="020B0503020204020204" charset="-122"/>
                <a:ea typeface="微软雅黑" panose="020B0503020204020204" charset="-122"/>
                <a:cs typeface="微软雅黑" panose="020B0503020204020204" charset="-122"/>
              </a:rPr>
              <a:t>       </a:t>
            </a:r>
            <a:r>
              <a:rPr lang="zh-CN" altLang="en-US" sz="2000" b="1" dirty="0">
                <a:solidFill>
                  <a:srgbClr val="FF0000"/>
                </a:solidFill>
                <a:latin typeface="微软雅黑" panose="020B0503020204020204" charset="-122"/>
                <a:ea typeface="微软雅黑" panose="020B0503020204020204" charset="-122"/>
                <a:cs typeface="微软雅黑" panose="020B0503020204020204" charset="-122"/>
              </a:rPr>
              <a:t>这首诗是</a:t>
            </a:r>
            <a:r>
              <a:rPr lang="zh-CN" altLang="en-US" sz="2000" b="1" u="sng" dirty="0">
                <a:solidFill>
                  <a:srgbClr val="FF0000"/>
                </a:solidFill>
                <a:latin typeface="微软雅黑" panose="020B0503020204020204" charset="-122"/>
                <a:ea typeface="微软雅黑" panose="020B0503020204020204" charset="-122"/>
                <a:cs typeface="微软雅黑" panose="020B0503020204020204" charset="-122"/>
              </a:rPr>
              <a:t>一个伟大的爱国者的心声</a:t>
            </a:r>
            <a:r>
              <a:rPr lang="zh-CN" altLang="en-US" sz="2000" b="1" dirty="0">
                <a:solidFill>
                  <a:srgbClr val="FF0000"/>
                </a:solidFill>
                <a:latin typeface="微软雅黑" panose="020B0503020204020204" charset="-122"/>
                <a:ea typeface="微软雅黑" panose="020B0503020204020204" charset="-122"/>
                <a:cs typeface="微软雅黑" panose="020B0503020204020204" charset="-122"/>
              </a:rPr>
              <a:t>，他赤诚的热爱祖国，热爱人民。拯救世人的灵魂，结成快乐的果子，表明作者的诗歌创作一开始就有严肃的社会责任感。红烛的形象是诗人光辉人格的写照。诗篇闪耀着诗人人格美的光辉！</a:t>
            </a:r>
            <a:endParaRPr lang="zh-CN" altLang="en-US" sz="2000" b="1" dirty="0">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190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190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90925" y="205740"/>
            <a:ext cx="5543550" cy="647700"/>
          </a:xfrm>
        </p:spPr>
        <p:txBody>
          <a:bodyPr/>
          <a:p>
            <a:r>
              <a:rPr lang="zh-CN" altLang="en-US">
                <a:solidFill>
                  <a:srgbClr val="FF0000"/>
                </a:solidFill>
              </a:rPr>
              <a:t>诗人已去，精神永存</a:t>
            </a:r>
            <a:endParaRPr lang="zh-CN" altLang="en-US">
              <a:solidFill>
                <a:srgbClr val="FF0000"/>
              </a:solidFill>
            </a:endParaRPr>
          </a:p>
        </p:txBody>
      </p:sp>
      <p:pic>
        <p:nvPicPr>
          <p:cNvPr id="4" name="图片 3" descr="3676546_080023402308_2"/>
          <p:cNvPicPr>
            <a:picLocks noChangeAspect="1"/>
          </p:cNvPicPr>
          <p:nvPr/>
        </p:nvPicPr>
        <p:blipFill>
          <a:blip r:embed="rId1"/>
          <a:stretch>
            <a:fillRect/>
          </a:stretch>
        </p:blipFill>
        <p:spPr>
          <a:xfrm>
            <a:off x="1014730" y="973455"/>
            <a:ext cx="10162540" cy="5710555"/>
          </a:xfrm>
          <a:prstGeom prst="rect">
            <a:avLst/>
          </a:prstGeom>
        </p:spPr>
      </p:pic>
    </p:spTree>
  </p:cSld>
  <p:clrMapOvr>
    <a:masterClrMapping/>
  </p:clrMapOvr>
  <p:transition spd="slow" advTm="0">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56860" y="293370"/>
            <a:ext cx="2677160" cy="647700"/>
          </a:xfrm>
        </p:spPr>
        <p:txBody>
          <a:bodyPr/>
          <a:p>
            <a:r>
              <a:rPr lang="zh-CN" altLang="en-US">
                <a:solidFill>
                  <a:srgbClr val="FF0000"/>
                </a:solidFill>
              </a:rPr>
              <a:t>作 者 其 人</a:t>
            </a:r>
            <a:endParaRPr lang="zh-CN" altLang="en-US">
              <a:solidFill>
                <a:srgbClr val="FF0000"/>
              </a:solidFill>
            </a:endParaRPr>
          </a:p>
        </p:txBody>
      </p:sp>
      <p:sp>
        <p:nvSpPr>
          <p:cNvPr id="5" name="Title 6"/>
          <p:cNvSpPr txBox="1"/>
          <p:nvPr>
            <p:custDataLst>
              <p:tags r:id="rId1"/>
            </p:custDataLst>
          </p:nvPr>
        </p:nvSpPr>
        <p:spPr>
          <a:xfrm>
            <a:off x="4968240" y="1584325"/>
            <a:ext cx="6184265" cy="486854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42545" lvl="0" indent="0" algn="l" fontAlgn="auto">
              <a:lnSpc>
                <a:spcPct val="130000"/>
              </a:lnSpc>
              <a:spcBef>
                <a:spcPts val="935"/>
              </a:spcBef>
              <a:spcAft>
                <a:spcPts val="0"/>
              </a:spcAft>
              <a:buSzPct val="100000"/>
              <a:buFont typeface="+mj-lt"/>
            </a:pPr>
            <a:r>
              <a:rPr altLang="zh-CN" sz="2400" b="1" spc="226"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2400" b="1" spc="226"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闻一多(1899--1946),原名闻家骅,改名多，字友三，又改名一多。1899年11月24日生于湖北浠水。现代爱国诗人，学者，战士。自幼喜爱古典诗歌、绘画和戏曲。五四运动后开始发表新诗。曾留学美国。先后在中山大学、武汉大学、青岛大学、清华大学、西南联大任教。1946年7月15日发表了著名的《最后的一次演讲》，当日下午，即遭到国民党特务的杀害。</a:t>
            </a:r>
            <a:endParaRPr lang="zh-CN" altLang="en-US" sz="2400" b="1" spc="226"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3" name="图片 2" descr="200909181116091185c"/>
          <p:cNvPicPr>
            <a:picLocks noChangeAspect="1"/>
          </p:cNvPicPr>
          <p:nvPr/>
        </p:nvPicPr>
        <p:blipFill>
          <a:blip r:embed="rId2"/>
          <a:stretch>
            <a:fillRect/>
          </a:stretch>
        </p:blipFill>
        <p:spPr>
          <a:xfrm>
            <a:off x="567055" y="1096645"/>
            <a:ext cx="4252595" cy="5309870"/>
          </a:xfrm>
          <a:prstGeom prst="rect">
            <a:avLst/>
          </a:prstGeom>
        </p:spPr>
      </p:pic>
    </p:spTree>
    <p:custDataLst>
      <p:tags r:id="rId3"/>
    </p:custData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1197610" y="234315"/>
            <a:ext cx="7562850" cy="899160"/>
          </a:xfrm>
        </p:spPr>
        <p:txBody>
          <a:bodyPr/>
          <a:p>
            <a:r>
              <a:rPr lang="zh-CN" altLang="en-US"/>
              <a:t>课外拓展</a:t>
            </a:r>
            <a:endParaRPr lang="zh-CN" altLang="en-US"/>
          </a:p>
        </p:txBody>
      </p:sp>
      <p:sp>
        <p:nvSpPr>
          <p:cNvPr id="4" name="文本框 3"/>
          <p:cNvSpPr txBox="1"/>
          <p:nvPr/>
        </p:nvSpPr>
        <p:spPr>
          <a:xfrm>
            <a:off x="1197610" y="1456690"/>
            <a:ext cx="10015855" cy="2306955"/>
          </a:xfrm>
          <a:prstGeom prst="rect">
            <a:avLst/>
          </a:prstGeom>
          <a:noFill/>
        </p:spPr>
        <p:txBody>
          <a:bodyPr wrap="square" rtlCol="0" anchor="t">
            <a:spAutoFit/>
          </a:bodyPr>
          <a:p>
            <a:r>
              <a:rPr lang="zh-CN" altLang="en-US" sz="2400">
                <a:solidFill>
                  <a:srgbClr val="FF0000"/>
                </a:solidFill>
              </a:rPr>
              <a:t>徐志摩 ，现代新月派代表诗人。</a:t>
            </a:r>
            <a:endParaRPr lang="zh-CN" altLang="en-US" sz="2400">
              <a:solidFill>
                <a:srgbClr val="FF0000"/>
              </a:solidFill>
            </a:endParaRPr>
          </a:p>
          <a:p>
            <a:r>
              <a:rPr lang="zh-CN" altLang="en-US" sz="2400">
                <a:solidFill>
                  <a:srgbClr val="FF0000"/>
                </a:solidFill>
              </a:rPr>
              <a:t>徐志摩（1897年1月15日—1931年11月19日），原名章垿[xù]，字槱[yǒu]森，留学英国时改名志摩。</a:t>
            </a:r>
            <a:endParaRPr lang="zh-CN" altLang="en-US" sz="2400">
              <a:solidFill>
                <a:srgbClr val="FF0000"/>
              </a:solidFill>
            </a:endParaRPr>
          </a:p>
          <a:p>
            <a:r>
              <a:rPr lang="zh-CN" altLang="en-US" sz="2400">
                <a:solidFill>
                  <a:srgbClr val="FF0000"/>
                </a:solidFill>
              </a:rPr>
              <a:t>浙江海宁硖石人。现代诗人、散文家，新月派代表诗人，新月诗社成员。</a:t>
            </a:r>
            <a:endParaRPr lang="zh-CN" altLang="en-US" sz="2400">
              <a:solidFill>
                <a:srgbClr val="FF0000"/>
              </a:solidFill>
            </a:endParaRPr>
          </a:p>
          <a:p>
            <a:r>
              <a:rPr lang="zh-CN" altLang="en-US" sz="2400">
                <a:solidFill>
                  <a:srgbClr val="FF0000"/>
                </a:solidFill>
              </a:rPr>
              <a:t>其中著名诗歌精选：《再别康桥》《沙扬娜拉》《雪花的快乐》《偶然》《我不知道风是在哪一个方向吹》</a:t>
            </a:r>
            <a:endParaRPr lang="zh-CN" altLang="en-US" sz="2400">
              <a:solidFill>
                <a:srgbClr val="FF0000"/>
              </a:solidFill>
            </a:endParaRPr>
          </a:p>
        </p:txBody>
      </p:sp>
      <p:sp>
        <p:nvSpPr>
          <p:cNvPr id="5" name="文本框 4"/>
          <p:cNvSpPr txBox="1"/>
          <p:nvPr/>
        </p:nvSpPr>
        <p:spPr>
          <a:xfrm>
            <a:off x="1198245" y="3763645"/>
            <a:ext cx="10015855" cy="2306955"/>
          </a:xfrm>
          <a:prstGeom prst="rect">
            <a:avLst/>
          </a:prstGeom>
          <a:noFill/>
        </p:spPr>
        <p:txBody>
          <a:bodyPr wrap="square" rtlCol="0" anchor="t">
            <a:spAutoFit/>
          </a:bodyPr>
          <a:p>
            <a:r>
              <a:rPr lang="zh-CN" altLang="en-US" sz="2400">
                <a:solidFill>
                  <a:srgbClr val="FF0000"/>
                </a:solidFill>
              </a:rPr>
              <a:t>戴望舒（1905年11月5日－1950年2月28日），男，名承，字朝安，小名海山，浙江省杭州市人。后曾用笔名梦鸥、梦鸥生、信芳、江思等。中国现代派象征主义诗人、翻译家等。曾经和杜衡、张天翼和施蛰存等人成立了一个名谓“兰社”的文学小团体，创办了《兰友》旬刊。1950年戴望舒在北京病逝，享年45岁。</a:t>
            </a:r>
            <a:endParaRPr lang="zh-CN" altLang="en-US" sz="2400">
              <a:solidFill>
                <a:srgbClr val="FF0000"/>
              </a:solidFill>
            </a:endParaRPr>
          </a:p>
          <a:p>
            <a:r>
              <a:rPr lang="zh-CN" altLang="en-US" sz="2400">
                <a:solidFill>
                  <a:srgbClr val="FF0000"/>
                </a:solidFill>
              </a:rPr>
              <a:t>著名诗作《雨巷》，又被称为</a:t>
            </a:r>
            <a:r>
              <a:rPr lang="en-US" altLang="zh-CN" sz="2400">
                <a:solidFill>
                  <a:srgbClr val="FF0000"/>
                </a:solidFill>
              </a:rPr>
              <a:t>“</a:t>
            </a:r>
            <a:r>
              <a:rPr lang="zh-CN" altLang="en-US" sz="2400">
                <a:solidFill>
                  <a:srgbClr val="FF0000"/>
                </a:solidFill>
              </a:rPr>
              <a:t>雨巷诗人</a:t>
            </a:r>
            <a:r>
              <a:rPr lang="en-US" altLang="zh-CN" sz="2400">
                <a:solidFill>
                  <a:srgbClr val="FF0000"/>
                </a:solidFill>
              </a:rPr>
              <a:t>”</a:t>
            </a:r>
            <a:r>
              <a:rPr lang="zh-CN" altLang="en-US" sz="2400">
                <a:solidFill>
                  <a:srgbClr val="FF0000"/>
                </a:solidFill>
              </a:rPr>
              <a:t>。</a:t>
            </a:r>
            <a:endParaRPr lang="zh-CN" altLang="en-US" sz="2400">
              <a:solidFill>
                <a:srgbClr val="FF0000"/>
              </a:solidFill>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38125" y="1389380"/>
            <a:ext cx="6085205" cy="4154170"/>
          </a:xfrm>
          <a:prstGeom prst="rect">
            <a:avLst/>
          </a:prstGeom>
          <a:noFill/>
        </p:spPr>
        <p:txBody>
          <a:bodyPr wrap="square" rtlCol="0" anchor="t">
            <a:spAutoFit/>
          </a:bodyPr>
          <a:p>
            <a:r>
              <a:rPr lang="en-US" altLang="zh-CN" sz="2400">
                <a:solidFill>
                  <a:srgbClr val="FF0000"/>
                </a:solidFill>
              </a:rPr>
              <a:t>       </a:t>
            </a:r>
            <a:r>
              <a:rPr lang="zh-CN" altLang="en-US" sz="2400">
                <a:solidFill>
                  <a:srgbClr val="FF0000"/>
                </a:solidFill>
              </a:rPr>
              <a:t>轻轻的我走了，正如我轻轻的来；</a:t>
            </a:r>
            <a:endParaRPr lang="zh-CN" altLang="en-US" sz="2400">
              <a:solidFill>
                <a:srgbClr val="FF0000"/>
              </a:solidFill>
            </a:endParaRPr>
          </a:p>
          <a:p>
            <a:r>
              <a:rPr lang="zh-CN" altLang="en-US" sz="2400">
                <a:solidFill>
                  <a:srgbClr val="FF0000"/>
                </a:solidFill>
              </a:rPr>
              <a:t>我轻轻的招手，作别西天的云彩。</a:t>
            </a:r>
            <a:endParaRPr lang="zh-CN" altLang="en-US" sz="2400">
              <a:solidFill>
                <a:srgbClr val="FF0000"/>
              </a:solidFill>
            </a:endParaRPr>
          </a:p>
          <a:p>
            <a:endParaRPr lang="zh-CN" altLang="en-US" sz="2400">
              <a:solidFill>
                <a:srgbClr val="FF0000"/>
              </a:solidFill>
            </a:endParaRPr>
          </a:p>
          <a:p>
            <a:r>
              <a:rPr lang="zh-CN" altLang="en-US" sz="2400">
                <a:solidFill>
                  <a:srgbClr val="FF0000"/>
                </a:solidFill>
              </a:rPr>
              <a:t>　　那河畔的金柳，是夕阳中的新娘；</a:t>
            </a:r>
            <a:endParaRPr lang="zh-CN" altLang="en-US" sz="2400">
              <a:solidFill>
                <a:srgbClr val="FF0000"/>
              </a:solidFill>
            </a:endParaRPr>
          </a:p>
          <a:p>
            <a:r>
              <a:rPr lang="zh-CN" altLang="en-US" sz="2400">
                <a:solidFill>
                  <a:srgbClr val="FF0000"/>
                </a:solidFill>
              </a:rPr>
              <a:t>波光里的艳影，在我的心头荡漾。</a:t>
            </a:r>
            <a:endParaRPr lang="zh-CN" altLang="en-US" sz="2400">
              <a:solidFill>
                <a:srgbClr val="FF0000"/>
              </a:solidFill>
            </a:endParaRPr>
          </a:p>
          <a:p>
            <a:endParaRPr lang="zh-CN" altLang="en-US" sz="2400">
              <a:solidFill>
                <a:srgbClr val="FF0000"/>
              </a:solidFill>
            </a:endParaRPr>
          </a:p>
          <a:p>
            <a:r>
              <a:rPr lang="zh-CN" altLang="en-US" sz="2400">
                <a:solidFill>
                  <a:srgbClr val="FF0000"/>
                </a:solidFill>
              </a:rPr>
              <a:t>　　软泥上的青荇，油油的在水底招摇；</a:t>
            </a:r>
            <a:endParaRPr lang="zh-CN" altLang="en-US" sz="2400">
              <a:solidFill>
                <a:srgbClr val="FF0000"/>
              </a:solidFill>
            </a:endParaRPr>
          </a:p>
          <a:p>
            <a:r>
              <a:rPr lang="zh-CN" altLang="en-US" sz="2400">
                <a:solidFill>
                  <a:srgbClr val="FF0000"/>
                </a:solidFill>
              </a:rPr>
              <a:t>在康河的柔波里，我甘心做一条水草！</a:t>
            </a:r>
            <a:endParaRPr lang="zh-CN" altLang="en-US" sz="2400">
              <a:solidFill>
                <a:srgbClr val="FF0000"/>
              </a:solidFill>
            </a:endParaRPr>
          </a:p>
          <a:p>
            <a:r>
              <a:rPr lang="zh-CN" altLang="en-US" sz="2400">
                <a:solidFill>
                  <a:srgbClr val="FF0000"/>
                </a:solidFill>
              </a:rPr>
              <a:t>　　那榆荫下的一潭，不是清泉，是天上虹；</a:t>
            </a:r>
            <a:endParaRPr lang="zh-CN" altLang="en-US" sz="2400">
              <a:solidFill>
                <a:srgbClr val="FF0000"/>
              </a:solidFill>
            </a:endParaRPr>
          </a:p>
          <a:p>
            <a:r>
              <a:rPr lang="zh-CN" altLang="en-US" sz="2400">
                <a:solidFill>
                  <a:srgbClr val="FF0000"/>
                </a:solidFill>
              </a:rPr>
              <a:t>揉碎在浮藻间，沉淀着彩虹似的梦。</a:t>
            </a:r>
            <a:endParaRPr lang="zh-CN" altLang="en-US" sz="2400">
              <a:solidFill>
                <a:srgbClr val="FF0000"/>
              </a:solidFill>
            </a:endParaRPr>
          </a:p>
          <a:p>
            <a:r>
              <a:rPr lang="zh-CN" altLang="en-US" sz="2400">
                <a:solidFill>
                  <a:srgbClr val="FF0000"/>
                </a:solidFill>
              </a:rPr>
              <a:t>　　</a:t>
            </a:r>
            <a:endParaRPr lang="zh-CN" altLang="en-US" sz="2400">
              <a:solidFill>
                <a:srgbClr val="FF0000"/>
              </a:solidFill>
            </a:endParaRPr>
          </a:p>
        </p:txBody>
      </p:sp>
      <p:sp>
        <p:nvSpPr>
          <p:cNvPr id="4" name="文本框 3"/>
          <p:cNvSpPr txBox="1"/>
          <p:nvPr/>
        </p:nvSpPr>
        <p:spPr>
          <a:xfrm>
            <a:off x="6323330" y="2355215"/>
            <a:ext cx="5513070" cy="3415030"/>
          </a:xfrm>
          <a:prstGeom prst="rect">
            <a:avLst/>
          </a:prstGeom>
          <a:noFill/>
        </p:spPr>
        <p:txBody>
          <a:bodyPr wrap="square" rtlCol="0" anchor="t">
            <a:spAutoFit/>
          </a:bodyPr>
          <a:p>
            <a:r>
              <a:rPr lang="en-US" altLang="zh-CN" sz="2400">
                <a:solidFill>
                  <a:srgbClr val="FF0000"/>
                </a:solidFill>
                <a:sym typeface="+mn-ea"/>
              </a:rPr>
              <a:t>       </a:t>
            </a:r>
            <a:r>
              <a:rPr lang="zh-CN" altLang="en-US" sz="2400">
                <a:solidFill>
                  <a:srgbClr val="FF0000"/>
                </a:solidFill>
                <a:sym typeface="+mn-ea"/>
              </a:rPr>
              <a:t>寻梦？撑一支长篙，向青草更青处漫溯；</a:t>
            </a:r>
            <a:endParaRPr lang="zh-CN" altLang="en-US" sz="2400">
              <a:solidFill>
                <a:srgbClr val="FF0000"/>
              </a:solidFill>
            </a:endParaRPr>
          </a:p>
          <a:p>
            <a:r>
              <a:rPr lang="zh-CN" altLang="en-US" sz="2400">
                <a:solidFill>
                  <a:srgbClr val="FF0000"/>
                </a:solidFill>
                <a:sym typeface="+mn-ea"/>
              </a:rPr>
              <a:t>满载一船星辉，在星辉斑斓里放歌。</a:t>
            </a:r>
            <a:endParaRPr lang="zh-CN" altLang="en-US" sz="2400">
              <a:solidFill>
                <a:srgbClr val="FF0000"/>
              </a:solidFill>
              <a:sym typeface="+mn-ea"/>
            </a:endParaRPr>
          </a:p>
          <a:p>
            <a:endParaRPr lang="zh-CN" altLang="en-US" sz="2400">
              <a:solidFill>
                <a:srgbClr val="FF0000"/>
              </a:solidFill>
            </a:endParaRPr>
          </a:p>
          <a:p>
            <a:r>
              <a:rPr lang="zh-CN" altLang="en-US" sz="2400">
                <a:solidFill>
                  <a:srgbClr val="FF0000"/>
                </a:solidFill>
                <a:sym typeface="+mn-ea"/>
              </a:rPr>
              <a:t>　　但我不能放歌，悄悄是别离的笙箫；</a:t>
            </a:r>
            <a:endParaRPr lang="zh-CN" altLang="en-US" sz="2400">
              <a:solidFill>
                <a:srgbClr val="FF0000"/>
              </a:solidFill>
            </a:endParaRPr>
          </a:p>
          <a:p>
            <a:r>
              <a:rPr lang="zh-CN" altLang="en-US" sz="2400">
                <a:solidFill>
                  <a:srgbClr val="FF0000"/>
                </a:solidFill>
                <a:sym typeface="+mn-ea"/>
              </a:rPr>
              <a:t>夏虫也为我沉默，沉默是今晚的康桥！</a:t>
            </a:r>
            <a:endParaRPr lang="zh-CN" altLang="en-US" sz="2400">
              <a:solidFill>
                <a:srgbClr val="FF0000"/>
              </a:solidFill>
              <a:sym typeface="+mn-ea"/>
            </a:endParaRPr>
          </a:p>
          <a:p>
            <a:endParaRPr lang="zh-CN" altLang="en-US" sz="2400">
              <a:solidFill>
                <a:srgbClr val="FF0000"/>
              </a:solidFill>
            </a:endParaRPr>
          </a:p>
          <a:p>
            <a:r>
              <a:rPr lang="zh-CN" altLang="en-US" sz="2400">
                <a:solidFill>
                  <a:srgbClr val="FF0000"/>
                </a:solidFill>
                <a:sym typeface="+mn-ea"/>
              </a:rPr>
              <a:t>　　悄悄的我走了，正如我悄悄的来；</a:t>
            </a:r>
            <a:endParaRPr lang="zh-CN" altLang="en-US" sz="2400">
              <a:solidFill>
                <a:srgbClr val="FF0000"/>
              </a:solidFill>
            </a:endParaRPr>
          </a:p>
          <a:p>
            <a:r>
              <a:rPr lang="zh-CN" altLang="en-US" sz="2400">
                <a:solidFill>
                  <a:srgbClr val="FF0000"/>
                </a:solidFill>
                <a:sym typeface="+mn-ea"/>
              </a:rPr>
              <a:t>我挥一挥衣袖，不带走一片云彩。</a:t>
            </a:r>
            <a:endParaRPr lang="zh-CN" altLang="en-US" sz="2400">
              <a:solidFill>
                <a:srgbClr val="FF0000"/>
              </a:solidFill>
              <a:sym typeface="+mn-ea"/>
            </a:endParaRPr>
          </a:p>
        </p:txBody>
      </p:sp>
      <p:sp>
        <p:nvSpPr>
          <p:cNvPr id="5" name="文本框 4"/>
          <p:cNvSpPr txBox="1"/>
          <p:nvPr/>
        </p:nvSpPr>
        <p:spPr>
          <a:xfrm>
            <a:off x="5433060" y="170815"/>
            <a:ext cx="1808480" cy="583565"/>
          </a:xfrm>
          <a:prstGeom prst="rect">
            <a:avLst/>
          </a:prstGeom>
          <a:noFill/>
        </p:spPr>
        <p:txBody>
          <a:bodyPr wrap="none" rtlCol="0" anchor="t">
            <a:spAutoFit/>
          </a:bodyPr>
          <a:p>
            <a:pPr algn="ctr"/>
            <a:r>
              <a:rPr lang="zh-CN" altLang="en-US" sz="3200">
                <a:solidFill>
                  <a:srgbClr val="FF0000"/>
                </a:solidFill>
                <a:sym typeface="+mn-ea"/>
              </a:rPr>
              <a:t>再别康桥</a:t>
            </a:r>
            <a:endParaRPr lang="zh-CN" altLang="en-US" sz="3200">
              <a:solidFill>
                <a:srgbClr val="FF0000"/>
              </a:solidFill>
              <a:sym typeface="+mn-ea"/>
            </a:endParaRPr>
          </a:p>
        </p:txBody>
      </p:sp>
    </p:spTree>
  </p:cSld>
  <p:clrMapOvr>
    <a:masterClrMapping/>
  </p:clrMapOvr>
  <p:transition spd="slow">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024880" y="431800"/>
            <a:ext cx="1544320" cy="647700"/>
          </a:xfrm>
        </p:spPr>
        <p:txBody>
          <a:bodyPr/>
          <a:p>
            <a:r>
              <a:rPr lang="zh-CN" altLang="en-US">
                <a:solidFill>
                  <a:srgbClr val="FF0000"/>
                </a:solidFill>
                <a:sym typeface="+mn-ea"/>
              </a:rPr>
              <a:t>雨巷</a:t>
            </a:r>
            <a:endParaRPr lang="zh-CN" altLang="en-US">
              <a:solidFill>
                <a:srgbClr val="FF0000"/>
              </a:solidFill>
              <a:sym typeface="+mn-ea"/>
            </a:endParaRPr>
          </a:p>
        </p:txBody>
      </p:sp>
      <p:sp>
        <p:nvSpPr>
          <p:cNvPr id="3" name="文本框 2"/>
          <p:cNvSpPr txBox="1"/>
          <p:nvPr/>
        </p:nvSpPr>
        <p:spPr>
          <a:xfrm>
            <a:off x="1641475" y="720725"/>
            <a:ext cx="2948940" cy="5631180"/>
          </a:xfrm>
          <a:prstGeom prst="rect">
            <a:avLst/>
          </a:prstGeom>
          <a:noFill/>
        </p:spPr>
        <p:txBody>
          <a:bodyPr wrap="square" rtlCol="0" anchor="t">
            <a:spAutoFit/>
          </a:bodyPr>
          <a:p>
            <a:r>
              <a:rPr lang="zh-CN" altLang="en-US">
                <a:solidFill>
                  <a:srgbClr val="FF0000"/>
                </a:solidFill>
              </a:rPr>
              <a:t>撑着油纸伞，独自</a:t>
            </a:r>
            <a:endParaRPr lang="zh-CN" altLang="en-US">
              <a:solidFill>
                <a:srgbClr val="FF0000"/>
              </a:solidFill>
            </a:endParaRPr>
          </a:p>
          <a:p>
            <a:r>
              <a:rPr lang="zh-CN" altLang="en-US">
                <a:solidFill>
                  <a:srgbClr val="FF0000"/>
                </a:solidFill>
              </a:rPr>
              <a:t>彷徨在悠长，悠长</a:t>
            </a:r>
            <a:endParaRPr lang="zh-CN" altLang="en-US">
              <a:solidFill>
                <a:srgbClr val="FF0000"/>
              </a:solidFill>
            </a:endParaRPr>
          </a:p>
          <a:p>
            <a:r>
              <a:rPr lang="zh-CN" altLang="en-US">
                <a:solidFill>
                  <a:srgbClr val="FF0000"/>
                </a:solidFill>
              </a:rPr>
              <a:t>又寂寥的雨巷，</a:t>
            </a:r>
            <a:endParaRPr lang="zh-CN" altLang="en-US">
              <a:solidFill>
                <a:srgbClr val="FF0000"/>
              </a:solidFill>
            </a:endParaRPr>
          </a:p>
          <a:p>
            <a:r>
              <a:rPr lang="zh-CN" altLang="en-US">
                <a:solidFill>
                  <a:srgbClr val="FF0000"/>
                </a:solidFill>
              </a:rPr>
              <a:t>我希望逢着</a:t>
            </a:r>
            <a:endParaRPr lang="zh-CN" altLang="en-US">
              <a:solidFill>
                <a:srgbClr val="FF0000"/>
              </a:solidFill>
            </a:endParaRPr>
          </a:p>
          <a:p>
            <a:r>
              <a:rPr lang="zh-CN" altLang="en-US">
                <a:solidFill>
                  <a:srgbClr val="FF0000"/>
                </a:solidFill>
              </a:rPr>
              <a:t>一个丁香一样地</a:t>
            </a:r>
            <a:endParaRPr lang="zh-CN" altLang="en-US">
              <a:solidFill>
                <a:srgbClr val="FF0000"/>
              </a:solidFill>
            </a:endParaRPr>
          </a:p>
          <a:p>
            <a:r>
              <a:rPr lang="zh-CN" altLang="en-US">
                <a:solidFill>
                  <a:srgbClr val="FF0000"/>
                </a:solidFill>
              </a:rPr>
              <a:t>结着愁怨的姑娘。</a:t>
            </a:r>
            <a:endParaRPr lang="zh-CN" altLang="en-US">
              <a:solidFill>
                <a:srgbClr val="FF0000"/>
              </a:solidFill>
            </a:endParaRPr>
          </a:p>
          <a:p>
            <a:endParaRPr lang="zh-CN" altLang="en-US">
              <a:solidFill>
                <a:srgbClr val="FF0000"/>
              </a:solidFill>
            </a:endParaRPr>
          </a:p>
          <a:p>
            <a:r>
              <a:rPr lang="zh-CN" altLang="en-US">
                <a:solidFill>
                  <a:srgbClr val="FF0000"/>
                </a:solidFill>
              </a:rPr>
              <a:t>　　她是有</a:t>
            </a:r>
            <a:endParaRPr lang="zh-CN" altLang="en-US">
              <a:solidFill>
                <a:srgbClr val="FF0000"/>
              </a:solidFill>
            </a:endParaRPr>
          </a:p>
          <a:p>
            <a:r>
              <a:rPr lang="zh-CN" altLang="en-US">
                <a:solidFill>
                  <a:srgbClr val="FF0000"/>
                </a:solidFill>
              </a:rPr>
              <a:t>丁香一样的颜色，</a:t>
            </a:r>
            <a:endParaRPr lang="zh-CN" altLang="en-US">
              <a:solidFill>
                <a:srgbClr val="FF0000"/>
              </a:solidFill>
            </a:endParaRPr>
          </a:p>
          <a:p>
            <a:r>
              <a:rPr lang="zh-CN" altLang="en-US">
                <a:solidFill>
                  <a:srgbClr val="FF0000"/>
                </a:solidFill>
              </a:rPr>
              <a:t>丁香一样的芬芳，</a:t>
            </a:r>
            <a:endParaRPr lang="zh-CN" altLang="en-US">
              <a:solidFill>
                <a:srgbClr val="FF0000"/>
              </a:solidFill>
            </a:endParaRPr>
          </a:p>
          <a:p>
            <a:r>
              <a:rPr lang="zh-CN" altLang="en-US">
                <a:solidFill>
                  <a:srgbClr val="FF0000"/>
                </a:solidFill>
              </a:rPr>
              <a:t>丁香一样的忧愁，</a:t>
            </a:r>
            <a:endParaRPr lang="zh-CN" altLang="en-US">
              <a:solidFill>
                <a:srgbClr val="FF0000"/>
              </a:solidFill>
            </a:endParaRPr>
          </a:p>
          <a:p>
            <a:r>
              <a:rPr lang="zh-CN" altLang="en-US">
                <a:solidFill>
                  <a:srgbClr val="FF0000"/>
                </a:solidFill>
              </a:rPr>
              <a:t>在雨中哀怨，</a:t>
            </a:r>
            <a:endParaRPr lang="zh-CN" altLang="en-US">
              <a:solidFill>
                <a:srgbClr val="FF0000"/>
              </a:solidFill>
            </a:endParaRPr>
          </a:p>
          <a:p>
            <a:r>
              <a:rPr lang="zh-CN" altLang="en-US">
                <a:solidFill>
                  <a:srgbClr val="FF0000"/>
                </a:solidFill>
              </a:rPr>
              <a:t>哀怨又彷徨；</a:t>
            </a:r>
            <a:endParaRPr lang="zh-CN" altLang="en-US">
              <a:solidFill>
                <a:srgbClr val="FF0000"/>
              </a:solidFill>
            </a:endParaRPr>
          </a:p>
          <a:p>
            <a:endParaRPr lang="zh-CN" altLang="en-US">
              <a:solidFill>
                <a:srgbClr val="FF0000"/>
              </a:solidFill>
            </a:endParaRPr>
          </a:p>
          <a:p>
            <a:r>
              <a:rPr lang="zh-CN" altLang="en-US">
                <a:solidFill>
                  <a:srgbClr val="FF0000"/>
                </a:solidFill>
              </a:rPr>
              <a:t>　　她彷徨在这寂寥的雨巷，</a:t>
            </a:r>
            <a:endParaRPr lang="zh-CN" altLang="en-US">
              <a:solidFill>
                <a:srgbClr val="FF0000"/>
              </a:solidFill>
            </a:endParaRPr>
          </a:p>
          <a:p>
            <a:r>
              <a:rPr lang="zh-CN" altLang="en-US">
                <a:solidFill>
                  <a:srgbClr val="FF0000"/>
                </a:solidFill>
              </a:rPr>
              <a:t>撑着油纸伞</a:t>
            </a:r>
            <a:endParaRPr lang="zh-CN" altLang="en-US">
              <a:solidFill>
                <a:srgbClr val="FF0000"/>
              </a:solidFill>
            </a:endParaRPr>
          </a:p>
          <a:p>
            <a:r>
              <a:rPr lang="zh-CN" altLang="en-US">
                <a:solidFill>
                  <a:srgbClr val="FF0000"/>
                </a:solidFill>
              </a:rPr>
              <a:t>像我一样，</a:t>
            </a:r>
            <a:endParaRPr lang="zh-CN" altLang="en-US">
              <a:solidFill>
                <a:srgbClr val="FF0000"/>
              </a:solidFill>
            </a:endParaRPr>
          </a:p>
          <a:p>
            <a:r>
              <a:rPr lang="zh-CN" altLang="en-US">
                <a:solidFill>
                  <a:srgbClr val="FF0000"/>
                </a:solidFill>
              </a:rPr>
              <a:t>像我一样地</a:t>
            </a:r>
            <a:endParaRPr lang="zh-CN" altLang="en-US">
              <a:solidFill>
                <a:srgbClr val="FF0000"/>
              </a:solidFill>
            </a:endParaRPr>
          </a:p>
          <a:p>
            <a:r>
              <a:rPr lang="zh-CN" altLang="en-US">
                <a:solidFill>
                  <a:srgbClr val="FF0000"/>
                </a:solidFill>
              </a:rPr>
              <a:t>默默彳亍着，</a:t>
            </a:r>
            <a:endParaRPr lang="zh-CN" altLang="en-US">
              <a:solidFill>
                <a:srgbClr val="FF0000"/>
              </a:solidFill>
            </a:endParaRPr>
          </a:p>
          <a:p>
            <a:r>
              <a:rPr lang="zh-CN" altLang="en-US">
                <a:solidFill>
                  <a:srgbClr val="FF0000"/>
                </a:solidFill>
              </a:rPr>
              <a:t>冷漠，凄清，又惆怅。</a:t>
            </a:r>
            <a:endParaRPr lang="zh-CN" altLang="en-US">
              <a:solidFill>
                <a:srgbClr val="FF0000"/>
              </a:solidFill>
            </a:endParaRPr>
          </a:p>
        </p:txBody>
      </p:sp>
      <p:sp>
        <p:nvSpPr>
          <p:cNvPr id="4" name="文本框 3"/>
          <p:cNvSpPr txBox="1"/>
          <p:nvPr/>
        </p:nvSpPr>
        <p:spPr>
          <a:xfrm>
            <a:off x="8363585" y="2268855"/>
            <a:ext cx="2540000" cy="3692525"/>
          </a:xfrm>
          <a:prstGeom prst="rect">
            <a:avLst/>
          </a:prstGeom>
          <a:noFill/>
        </p:spPr>
        <p:txBody>
          <a:bodyPr wrap="square" rtlCol="0" anchor="t">
            <a:spAutoFit/>
          </a:bodyPr>
          <a:p>
            <a:r>
              <a:rPr lang="zh-CN" altLang="en-US">
                <a:solidFill>
                  <a:srgbClr val="FF0000"/>
                </a:solidFill>
                <a:sym typeface="+mn-ea"/>
              </a:rPr>
              <a:t>她静默地走近</a:t>
            </a:r>
            <a:endParaRPr lang="zh-CN" altLang="en-US">
              <a:solidFill>
                <a:srgbClr val="FF0000"/>
              </a:solidFill>
            </a:endParaRPr>
          </a:p>
          <a:p>
            <a:r>
              <a:rPr lang="zh-CN" altLang="en-US">
                <a:solidFill>
                  <a:srgbClr val="FF0000"/>
                </a:solidFill>
                <a:sym typeface="+mn-ea"/>
              </a:rPr>
              <a:t>走近，又投出太息</a:t>
            </a:r>
            <a:endParaRPr lang="zh-CN" altLang="en-US">
              <a:solidFill>
                <a:srgbClr val="FF0000"/>
              </a:solidFill>
              <a:sym typeface="+mn-ea"/>
            </a:endParaRPr>
          </a:p>
          <a:p>
            <a:r>
              <a:rPr lang="zh-CN" altLang="en-US">
                <a:solidFill>
                  <a:srgbClr val="FF0000"/>
                </a:solidFill>
                <a:sym typeface="+mn-ea"/>
              </a:rPr>
              <a:t>一般的眼光，</a:t>
            </a:r>
            <a:endParaRPr lang="zh-CN" altLang="en-US">
              <a:solidFill>
                <a:srgbClr val="FF0000"/>
              </a:solidFill>
            </a:endParaRPr>
          </a:p>
          <a:p>
            <a:r>
              <a:rPr lang="zh-CN" altLang="en-US">
                <a:solidFill>
                  <a:srgbClr val="FF0000"/>
                </a:solidFill>
                <a:sym typeface="+mn-ea"/>
              </a:rPr>
              <a:t>她飘过</a:t>
            </a:r>
            <a:endParaRPr lang="zh-CN" altLang="en-US">
              <a:solidFill>
                <a:srgbClr val="FF0000"/>
              </a:solidFill>
            </a:endParaRPr>
          </a:p>
          <a:p>
            <a:r>
              <a:rPr lang="zh-CN" altLang="en-US">
                <a:solidFill>
                  <a:srgbClr val="FF0000"/>
                </a:solidFill>
                <a:sym typeface="+mn-ea"/>
              </a:rPr>
              <a:t>像梦一般的，</a:t>
            </a:r>
            <a:endParaRPr lang="zh-CN" altLang="en-US">
              <a:solidFill>
                <a:srgbClr val="FF0000"/>
              </a:solidFill>
            </a:endParaRPr>
          </a:p>
          <a:p>
            <a:r>
              <a:rPr lang="zh-CN" altLang="en-US">
                <a:solidFill>
                  <a:srgbClr val="FF0000"/>
                </a:solidFill>
                <a:sym typeface="+mn-ea"/>
              </a:rPr>
              <a:t>像梦一般的凄婉迷茫。</a:t>
            </a:r>
            <a:endParaRPr lang="zh-CN" altLang="en-US">
              <a:solidFill>
                <a:srgbClr val="FF0000"/>
              </a:solidFill>
              <a:sym typeface="+mn-ea"/>
            </a:endParaRPr>
          </a:p>
          <a:p>
            <a:endParaRPr lang="zh-CN" altLang="en-US">
              <a:solidFill>
                <a:srgbClr val="FF0000"/>
              </a:solidFill>
              <a:sym typeface="+mn-ea"/>
            </a:endParaRPr>
          </a:p>
          <a:p>
            <a:r>
              <a:rPr lang="zh-CN" altLang="en-US">
                <a:solidFill>
                  <a:srgbClr val="FF0000"/>
                </a:solidFill>
              </a:rPr>
              <a:t>像梦中飘过</a:t>
            </a:r>
            <a:endParaRPr lang="zh-CN" altLang="en-US">
              <a:solidFill>
                <a:srgbClr val="FF0000"/>
              </a:solidFill>
            </a:endParaRPr>
          </a:p>
          <a:p>
            <a:r>
              <a:rPr lang="zh-CN" altLang="en-US">
                <a:solidFill>
                  <a:srgbClr val="FF0000"/>
                </a:solidFill>
              </a:rPr>
              <a:t>一枝丁香的，</a:t>
            </a:r>
            <a:endParaRPr lang="zh-CN" altLang="en-US">
              <a:solidFill>
                <a:srgbClr val="FF0000"/>
              </a:solidFill>
            </a:endParaRPr>
          </a:p>
          <a:p>
            <a:r>
              <a:rPr lang="zh-CN" altLang="en-US">
                <a:solidFill>
                  <a:srgbClr val="FF0000"/>
                </a:solidFill>
              </a:rPr>
              <a:t>我身旁飘过这女郎；</a:t>
            </a:r>
            <a:endParaRPr lang="zh-CN" altLang="en-US">
              <a:solidFill>
                <a:srgbClr val="FF0000"/>
              </a:solidFill>
            </a:endParaRPr>
          </a:p>
          <a:p>
            <a:r>
              <a:rPr lang="zh-CN" altLang="en-US">
                <a:solidFill>
                  <a:srgbClr val="FF0000"/>
                </a:solidFill>
              </a:rPr>
              <a:t>她静默地远了，远了，</a:t>
            </a:r>
            <a:endParaRPr lang="zh-CN" altLang="en-US">
              <a:solidFill>
                <a:srgbClr val="FF0000"/>
              </a:solidFill>
            </a:endParaRPr>
          </a:p>
          <a:p>
            <a:r>
              <a:rPr lang="zh-CN" altLang="en-US">
                <a:solidFill>
                  <a:srgbClr val="FF0000"/>
                </a:solidFill>
              </a:rPr>
              <a:t>到了颓圮4的篱墙，</a:t>
            </a:r>
            <a:endParaRPr lang="zh-CN" altLang="en-US">
              <a:solidFill>
                <a:srgbClr val="FF0000"/>
              </a:solidFill>
            </a:endParaRPr>
          </a:p>
          <a:p>
            <a:r>
              <a:rPr lang="zh-CN" altLang="en-US">
                <a:solidFill>
                  <a:srgbClr val="FF0000"/>
                </a:solidFill>
              </a:rPr>
              <a:t>走尽这雨巷。</a:t>
            </a:r>
            <a:endParaRPr lang="zh-CN" altLang="en-US">
              <a:solidFill>
                <a:srgbClr val="FF0000"/>
              </a:solidFill>
            </a:endParaRPr>
          </a:p>
        </p:txBody>
      </p:sp>
      <p:sp>
        <p:nvSpPr>
          <p:cNvPr id="5" name="文本框 4"/>
          <p:cNvSpPr txBox="1"/>
          <p:nvPr/>
        </p:nvSpPr>
        <p:spPr>
          <a:xfrm>
            <a:off x="4826000" y="2268855"/>
            <a:ext cx="2540000" cy="3692525"/>
          </a:xfrm>
          <a:prstGeom prst="rect">
            <a:avLst/>
          </a:prstGeom>
          <a:noFill/>
        </p:spPr>
        <p:txBody>
          <a:bodyPr wrap="square" rtlCol="0" anchor="t">
            <a:spAutoFit/>
          </a:bodyPr>
          <a:p>
            <a:r>
              <a:rPr lang="zh-CN" altLang="en-US">
                <a:solidFill>
                  <a:srgbClr val="FF0000"/>
                </a:solidFill>
                <a:sym typeface="+mn-ea"/>
              </a:rPr>
              <a:t>　在雨的哀曲里，</a:t>
            </a:r>
            <a:endParaRPr lang="zh-CN" altLang="en-US">
              <a:solidFill>
                <a:srgbClr val="FF0000"/>
              </a:solidFill>
            </a:endParaRPr>
          </a:p>
          <a:p>
            <a:r>
              <a:rPr lang="zh-CN" altLang="en-US">
                <a:solidFill>
                  <a:srgbClr val="FF0000"/>
                </a:solidFill>
                <a:sym typeface="+mn-ea"/>
              </a:rPr>
              <a:t>消了她的颜色，</a:t>
            </a:r>
            <a:endParaRPr lang="zh-CN" altLang="en-US">
              <a:solidFill>
                <a:srgbClr val="FF0000"/>
              </a:solidFill>
            </a:endParaRPr>
          </a:p>
          <a:p>
            <a:r>
              <a:rPr lang="zh-CN" altLang="en-US">
                <a:solidFill>
                  <a:srgbClr val="FF0000"/>
                </a:solidFill>
                <a:sym typeface="+mn-ea"/>
              </a:rPr>
              <a:t>散了她的芬芳</a:t>
            </a:r>
            <a:endParaRPr lang="zh-CN" altLang="en-US">
              <a:solidFill>
                <a:srgbClr val="FF0000"/>
              </a:solidFill>
            </a:endParaRPr>
          </a:p>
          <a:p>
            <a:r>
              <a:rPr lang="zh-CN" altLang="en-US">
                <a:solidFill>
                  <a:srgbClr val="FF0000"/>
                </a:solidFill>
                <a:sym typeface="+mn-ea"/>
              </a:rPr>
              <a:t>消散了，甚至她的</a:t>
            </a:r>
            <a:endParaRPr lang="zh-CN" altLang="en-US">
              <a:solidFill>
                <a:srgbClr val="FF0000"/>
              </a:solidFill>
            </a:endParaRPr>
          </a:p>
          <a:p>
            <a:r>
              <a:rPr lang="zh-CN" altLang="en-US">
                <a:solidFill>
                  <a:srgbClr val="FF0000"/>
                </a:solidFill>
                <a:sym typeface="+mn-ea"/>
              </a:rPr>
              <a:t>太息般的眼光，</a:t>
            </a:r>
            <a:endParaRPr lang="zh-CN" altLang="en-US">
              <a:solidFill>
                <a:srgbClr val="FF0000"/>
              </a:solidFill>
            </a:endParaRPr>
          </a:p>
          <a:p>
            <a:r>
              <a:rPr lang="zh-CN" altLang="en-US">
                <a:solidFill>
                  <a:srgbClr val="FF0000"/>
                </a:solidFill>
                <a:sym typeface="+mn-ea"/>
              </a:rPr>
              <a:t>丁香般的惆怅。</a:t>
            </a:r>
            <a:endParaRPr lang="zh-CN" altLang="en-US">
              <a:solidFill>
                <a:srgbClr val="FF0000"/>
              </a:solidFill>
            </a:endParaRPr>
          </a:p>
          <a:p>
            <a:endParaRPr lang="zh-CN" altLang="en-US">
              <a:solidFill>
                <a:srgbClr val="FF0000"/>
              </a:solidFill>
            </a:endParaRPr>
          </a:p>
          <a:p>
            <a:r>
              <a:rPr lang="zh-CN" altLang="en-US">
                <a:solidFill>
                  <a:srgbClr val="FF0000"/>
                </a:solidFill>
                <a:sym typeface="+mn-ea"/>
              </a:rPr>
              <a:t>　　撑着油纸伞，独自</a:t>
            </a:r>
            <a:endParaRPr lang="zh-CN" altLang="en-US">
              <a:solidFill>
                <a:srgbClr val="FF0000"/>
              </a:solidFill>
            </a:endParaRPr>
          </a:p>
          <a:p>
            <a:r>
              <a:rPr lang="zh-CN" altLang="en-US">
                <a:solidFill>
                  <a:srgbClr val="FF0000"/>
                </a:solidFill>
                <a:sym typeface="+mn-ea"/>
              </a:rPr>
              <a:t>彷徨在悠长，悠长</a:t>
            </a:r>
            <a:endParaRPr lang="zh-CN" altLang="en-US">
              <a:solidFill>
                <a:srgbClr val="FF0000"/>
              </a:solidFill>
            </a:endParaRPr>
          </a:p>
          <a:p>
            <a:r>
              <a:rPr lang="zh-CN" altLang="en-US">
                <a:solidFill>
                  <a:srgbClr val="FF0000"/>
                </a:solidFill>
                <a:sym typeface="+mn-ea"/>
              </a:rPr>
              <a:t>又寂寥的雨巷，</a:t>
            </a:r>
            <a:endParaRPr lang="zh-CN" altLang="en-US">
              <a:solidFill>
                <a:srgbClr val="FF0000"/>
              </a:solidFill>
            </a:endParaRPr>
          </a:p>
          <a:p>
            <a:r>
              <a:rPr lang="zh-CN" altLang="en-US">
                <a:solidFill>
                  <a:srgbClr val="FF0000"/>
                </a:solidFill>
                <a:sym typeface="+mn-ea"/>
              </a:rPr>
              <a:t>我希望飘过</a:t>
            </a:r>
            <a:endParaRPr lang="zh-CN" altLang="en-US">
              <a:solidFill>
                <a:srgbClr val="FF0000"/>
              </a:solidFill>
            </a:endParaRPr>
          </a:p>
          <a:p>
            <a:r>
              <a:rPr lang="zh-CN" altLang="en-US">
                <a:solidFill>
                  <a:srgbClr val="FF0000"/>
                </a:solidFill>
                <a:sym typeface="+mn-ea"/>
              </a:rPr>
              <a:t>一个丁香一样地</a:t>
            </a:r>
            <a:endParaRPr lang="zh-CN" altLang="en-US">
              <a:solidFill>
                <a:srgbClr val="FF0000"/>
              </a:solidFill>
            </a:endParaRPr>
          </a:p>
          <a:p>
            <a:r>
              <a:rPr lang="zh-CN" altLang="en-US">
                <a:solidFill>
                  <a:srgbClr val="FF0000"/>
                </a:solidFill>
                <a:sym typeface="+mn-ea"/>
              </a:rPr>
              <a:t>结着愁怨的姑娘。</a:t>
            </a:r>
            <a:endParaRPr lang="zh-CN" altLang="en-US">
              <a:solidFill>
                <a:srgbClr val="FF0000"/>
              </a:solidFill>
              <a:sym typeface="+mn-ea"/>
            </a:endParaRPr>
          </a:p>
        </p:txBody>
      </p:sp>
    </p:spTree>
  </p:cSld>
  <p:clrMapOvr>
    <a:masterClrMapping/>
  </p:clrMapOvr>
  <p:transition spd="slow">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145405" y="447040"/>
            <a:ext cx="2314575" cy="647700"/>
          </a:xfrm>
        </p:spPr>
        <p:txBody>
          <a:bodyPr/>
          <a:p>
            <a:r>
              <a:rPr lang="zh-CN" altLang="en-US">
                <a:solidFill>
                  <a:srgbClr val="FF0000"/>
                </a:solidFill>
              </a:rPr>
              <a:t>诗歌理论</a:t>
            </a:r>
            <a:endParaRPr lang="zh-CN" altLang="en-US">
              <a:solidFill>
                <a:srgbClr val="FF0000"/>
              </a:solidFill>
            </a:endParaRPr>
          </a:p>
        </p:txBody>
      </p:sp>
      <p:sp>
        <p:nvSpPr>
          <p:cNvPr id="7" name="Title 6"/>
          <p:cNvSpPr txBox="1"/>
          <p:nvPr>
            <p:custDataLst>
              <p:tags r:id="rId1"/>
            </p:custDataLst>
          </p:nvPr>
        </p:nvSpPr>
        <p:spPr>
          <a:xfrm>
            <a:off x="2345690" y="1341120"/>
            <a:ext cx="6119495" cy="1391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42545" lvl="0" indent="0" algn="l" fontAlgn="auto">
              <a:lnSpc>
                <a:spcPct val="130000"/>
              </a:lnSpc>
              <a:spcBef>
                <a:spcPts val="935"/>
              </a:spcBef>
              <a:spcAft>
                <a:spcPts val="0"/>
              </a:spcAft>
              <a:buSzPct val="100000"/>
              <a:buFont typeface="+mj-lt"/>
            </a:pPr>
            <a:r>
              <a:rPr lang="zh-CN" altLang="en-US" sz="2200" spc="226"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新月派代表闻一多提出了“新诗格律化”的主张，提倡诗歌创作三美：</a:t>
            </a:r>
            <a:r>
              <a:rPr lang="zh-CN" altLang="en-US" sz="2200" b="1" u="sng" spc="226"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rPr>
              <a:t>音乐美、建筑美、绘画美。</a:t>
            </a:r>
            <a:endParaRPr lang="zh-CN" altLang="en-US" sz="2200" b="1" u="sng" spc="226"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6" name="Title 6"/>
          <p:cNvSpPr txBox="1"/>
          <p:nvPr>
            <p:custDataLst>
              <p:tags r:id="rId2"/>
            </p:custDataLst>
          </p:nvPr>
        </p:nvSpPr>
        <p:spPr>
          <a:xfrm>
            <a:off x="2493645" y="4358005"/>
            <a:ext cx="5903595" cy="51181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42545" lvl="0" indent="0" algn="l" fontAlgn="auto">
              <a:lnSpc>
                <a:spcPct val="130000"/>
              </a:lnSpc>
              <a:spcBef>
                <a:spcPts val="935"/>
              </a:spcBef>
              <a:spcAft>
                <a:spcPts val="0"/>
              </a:spcAft>
              <a:buSzPct val="100000"/>
              <a:buFont typeface="+mj-lt"/>
            </a:pPr>
            <a:r>
              <a:rPr altLang="zh-CN" sz="2200" spc="226"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rPr>
              <a:t>2.</a:t>
            </a:r>
            <a:r>
              <a:rPr lang="zh-CN" altLang="en-US" sz="2200" spc="226"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rPr>
              <a:t>音乐美</a:t>
            </a:r>
            <a:r>
              <a:rPr lang="zh-CN" altLang="en-US" sz="2200" spc="226"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，指的是音节和旋律的美。</a:t>
            </a:r>
            <a:endParaRPr lang="zh-CN" altLang="en-US" sz="2200" spc="226"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Title 6"/>
          <p:cNvSpPr txBox="1"/>
          <p:nvPr>
            <p:custDataLst>
              <p:tags r:id="rId3"/>
            </p:custDataLst>
          </p:nvPr>
        </p:nvSpPr>
        <p:spPr>
          <a:xfrm>
            <a:off x="2493645" y="2877820"/>
            <a:ext cx="7061200" cy="1391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508000" lvl="0" indent="-465455" algn="l" fontAlgn="auto">
              <a:lnSpc>
                <a:spcPct val="130000"/>
              </a:lnSpc>
              <a:spcBef>
                <a:spcPts val="935"/>
              </a:spcBef>
              <a:spcAft>
                <a:spcPts val="0"/>
              </a:spcAft>
              <a:buSzPct val="100000"/>
              <a:buFont typeface="+mj-lt"/>
              <a:buAutoNum type="arabicPeriod"/>
            </a:pPr>
            <a:r>
              <a:rPr lang="zh-CN" altLang="en-US" sz="2200" spc="226"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rPr>
              <a:t>建筑美</a:t>
            </a:r>
            <a:r>
              <a:rPr lang="zh-CN" altLang="en-US" sz="2200" spc="226"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，指的是词藻的运用，要体现出中国象形文字的视觉方面的印象（即富有形象感、色彩感和画面感）。</a:t>
            </a:r>
            <a:endParaRPr lang="zh-CN" altLang="en-US" sz="2200" spc="226"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0" name="Title 6"/>
          <p:cNvSpPr txBox="1"/>
          <p:nvPr>
            <p:custDataLst>
              <p:tags r:id="rId4"/>
            </p:custDataLst>
          </p:nvPr>
        </p:nvSpPr>
        <p:spPr>
          <a:xfrm>
            <a:off x="2553970" y="5222240"/>
            <a:ext cx="6115050" cy="51181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42545" lvl="0" indent="0" algn="l" fontAlgn="auto">
              <a:lnSpc>
                <a:spcPct val="130000"/>
              </a:lnSpc>
              <a:spcBef>
                <a:spcPts val="935"/>
              </a:spcBef>
              <a:spcAft>
                <a:spcPts val="0"/>
              </a:spcAft>
              <a:buSzPct val="100000"/>
              <a:buFont typeface="+mj-lt"/>
            </a:pPr>
            <a:r>
              <a:rPr altLang="zh-CN" sz="2200" spc="226"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rPr>
              <a:t>3.</a:t>
            </a:r>
            <a:r>
              <a:rPr lang="zh-CN" altLang="en-US" sz="2200" spc="226"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rPr>
              <a:t>绘画美</a:t>
            </a:r>
            <a:r>
              <a:rPr lang="zh-CN" altLang="en-US" sz="2200" spc="226"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，指诗的对称和句的整齐。</a:t>
            </a:r>
            <a:endParaRPr lang="zh-CN" altLang="en-US" sz="2200" spc="226"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5"/>
    </p:custData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0"/>
                                        </p:tgtEl>
                                        <p:attrNameLst>
                                          <p:attrName>style.visibility</p:attrName>
                                        </p:attrNameLst>
                                      </p:cBhvr>
                                      <p:to>
                                        <p:strVal val="visible"/>
                                      </p:to>
                                    </p:set>
                                    <p:anim calcmode="lin" valueType="num">
                                      <p:cBhvr additive="base">
                                        <p:cTn id="18" dur="500" fill="hold"/>
                                        <p:tgtEl>
                                          <p:spTgt spid="30"/>
                                        </p:tgtEl>
                                        <p:attrNameLst>
                                          <p:attrName>ppt_x</p:attrName>
                                        </p:attrNameLst>
                                      </p:cBhvr>
                                      <p:tavLst>
                                        <p:tav tm="0">
                                          <p:val>
                                            <p:strVal val="#ppt_x"/>
                                          </p:val>
                                        </p:tav>
                                        <p:tav tm="100000">
                                          <p:val>
                                            <p:strVal val="#ppt_x"/>
                                          </p:val>
                                        </p:tav>
                                      </p:tavLst>
                                    </p:anim>
                                    <p:anim calcmode="lin" valueType="num">
                                      <p:cBhvr additive="base">
                                        <p:cTn id="19"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6" grpId="0"/>
      <p:bldP spid="3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6"/>
          <p:cNvSpPr txBox="1"/>
          <p:nvPr>
            <p:custDataLst>
              <p:tags r:id="rId1"/>
            </p:custDataLst>
          </p:nvPr>
        </p:nvSpPr>
        <p:spPr>
          <a:xfrm>
            <a:off x="1659255" y="1800860"/>
            <a:ext cx="9217660" cy="167259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42545" lvl="0" indent="0" algn="l" fontAlgn="auto">
              <a:lnSpc>
                <a:spcPct val="130000"/>
              </a:lnSpc>
              <a:spcBef>
                <a:spcPts val="935"/>
              </a:spcBef>
              <a:spcAft>
                <a:spcPts val="0"/>
              </a:spcAft>
              <a:buSzPct val="100000"/>
              <a:buFont typeface="+mj-lt"/>
            </a:pPr>
            <a:r>
              <a:rPr lang="zh-CN" altLang="en-US" sz="2000" spc="226"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1922年闻一多赴美国留学，他不堪忍受受到的歧视，写过许多爱国诗篇。1926年从美国归来，但看到的是北洋军阀统治下民不聊生、政治腐败、经济凋弊的黑暗现实，极为失望。正是这种为现实所冷却了的爱和期望，成为了其诗的深层根基。</a:t>
            </a:r>
            <a:endParaRPr lang="zh-CN" altLang="en-US" sz="2000" spc="226"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8" name="文本框 17"/>
          <p:cNvSpPr txBox="1"/>
          <p:nvPr/>
        </p:nvSpPr>
        <p:spPr>
          <a:xfrm>
            <a:off x="5166995" y="998855"/>
            <a:ext cx="1612900" cy="521970"/>
          </a:xfrm>
          <a:prstGeom prst="rect">
            <a:avLst/>
          </a:prstGeom>
          <a:noFill/>
        </p:spPr>
        <p:txBody>
          <a:bodyPr wrap="none" rtlCol="0">
            <a:spAutoFit/>
          </a:bodyPr>
          <a:p>
            <a:r>
              <a:rPr lang="zh-CN" altLang="en-US" sz="2800" b="1">
                <a:solidFill>
                  <a:srgbClr val="FF0000"/>
                </a:solidFill>
              </a:rPr>
              <a:t>写作背景</a:t>
            </a:r>
            <a:endParaRPr lang="zh-CN" altLang="en-US" sz="2800" b="1">
              <a:solidFill>
                <a:srgbClr val="FF0000"/>
              </a:solidFill>
            </a:endParaRPr>
          </a:p>
        </p:txBody>
      </p:sp>
      <p:sp>
        <p:nvSpPr>
          <p:cNvPr id="19" name="Title 6"/>
          <p:cNvSpPr txBox="1"/>
          <p:nvPr>
            <p:custDataLst>
              <p:tags r:id="rId2"/>
            </p:custDataLst>
          </p:nvPr>
        </p:nvSpPr>
        <p:spPr>
          <a:xfrm>
            <a:off x="2051050" y="3661410"/>
            <a:ext cx="8434070" cy="167259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42545" lvl="0" indent="0" algn="l" fontAlgn="auto">
              <a:lnSpc>
                <a:spcPct val="130000"/>
              </a:lnSpc>
              <a:spcBef>
                <a:spcPts val="935"/>
              </a:spcBef>
              <a:spcAft>
                <a:spcPts val="0"/>
              </a:spcAft>
              <a:buSzPct val="100000"/>
              <a:buFont typeface="+mj-lt"/>
            </a:pPr>
            <a:r>
              <a:rPr lang="zh-CN" altLang="en-US" sz="2000" spc="226"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rPr>
              <a:t>诗集《红烛》由诗人在清华和美国两个时期的作品组成。不但以浓烈的色彩独树一帜，而且还以丰富的想象、精炼的语言、典型的东方风格，形成了自己的独特个性。这首与诗集同名的诗篇，就是诗集《红烛》的序诗。</a:t>
            </a:r>
            <a:endParaRPr lang="zh-CN" altLang="en-US" sz="2000" spc="226"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spd="slow" advTm="0">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783455" y="307975"/>
            <a:ext cx="2284730" cy="647700"/>
          </a:xfrm>
        </p:spPr>
        <p:txBody>
          <a:bodyPr/>
          <a:p>
            <a:r>
              <a:rPr lang="zh-CN" altLang="en-US">
                <a:solidFill>
                  <a:srgbClr val="FF0000"/>
                </a:solidFill>
              </a:rPr>
              <a:t>新诗的发展</a:t>
            </a:r>
            <a:endParaRPr lang="zh-CN" altLang="en-US">
              <a:solidFill>
                <a:srgbClr val="FF0000"/>
              </a:solidFill>
            </a:endParaRPr>
          </a:p>
        </p:txBody>
      </p:sp>
      <p:graphicFrame>
        <p:nvGraphicFramePr>
          <p:cNvPr id="2" name="表格 1"/>
          <p:cNvGraphicFramePr/>
          <p:nvPr>
            <p:custDataLst>
              <p:tags r:id="rId1"/>
            </p:custDataLst>
          </p:nvPr>
        </p:nvGraphicFramePr>
        <p:xfrm>
          <a:off x="1568450" y="1061720"/>
          <a:ext cx="9876155" cy="5139690"/>
        </p:xfrm>
        <a:graphic>
          <a:graphicData uri="http://schemas.openxmlformats.org/drawingml/2006/table">
            <a:tbl>
              <a:tblPr firstRow="1" bandRow="1">
                <a:tableStyleId>{5940675A-B579-460E-94D1-54222C63F5DA}</a:tableStyleId>
              </a:tblPr>
              <a:tblGrid>
                <a:gridCol w="1069340"/>
                <a:gridCol w="1750695"/>
                <a:gridCol w="1784350"/>
                <a:gridCol w="1617345"/>
                <a:gridCol w="3654425"/>
              </a:tblGrid>
              <a:tr h="344805">
                <a:tc>
                  <a:txBody>
                    <a:bodyPr/>
                    <a:lstStyle/>
                    <a:p>
                      <a:pPr indent="0" algn="ctr">
                        <a:buNone/>
                      </a:pPr>
                      <a:r>
                        <a:rPr lang="en-US" sz="2400" b="1">
                          <a:solidFill>
                            <a:srgbClr val="FF0000"/>
                          </a:solidFill>
                          <a:latin typeface="微软雅黑" panose="020B0503020204020204" charset="-122"/>
                          <a:ea typeface="微软雅黑" panose="020B0503020204020204" charset="-122"/>
                          <a:cs typeface="新宋体" panose="02010609030101010101" charset="-122"/>
                        </a:rPr>
                        <a:t>时  期</a:t>
                      </a:r>
                      <a:endParaRPr lang="en-US" altLang="en-US" sz="2400" b="1">
                        <a:solidFill>
                          <a:srgbClr val="FF0000"/>
                        </a:solidFill>
                        <a:latin typeface="微软雅黑" panose="020B0503020204020204" charset="-122"/>
                        <a:ea typeface="微软雅黑" panose="020B0503020204020204" charset="-122"/>
                        <a:cs typeface="新宋体" panose="02010609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400" b="1">
                          <a:solidFill>
                            <a:srgbClr val="FF0000"/>
                          </a:solidFill>
                          <a:latin typeface="微软雅黑" panose="020B0503020204020204" charset="-122"/>
                          <a:ea typeface="微软雅黑" panose="020B0503020204020204" charset="-122"/>
                          <a:cs typeface="新宋体" panose="02010609030101010101" charset="-122"/>
                        </a:rPr>
                        <a:t>特  点</a:t>
                      </a:r>
                      <a:endParaRPr lang="en-US" altLang="en-US" sz="2400" b="1">
                        <a:solidFill>
                          <a:srgbClr val="FF0000"/>
                        </a:solidFill>
                        <a:latin typeface="微软雅黑" panose="020B0503020204020204" charset="-122"/>
                        <a:ea typeface="微软雅黑" panose="020B0503020204020204" charset="-122"/>
                        <a:cs typeface="新宋体" panose="02010609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400" b="1">
                          <a:solidFill>
                            <a:srgbClr val="FF0000"/>
                          </a:solidFill>
                          <a:latin typeface="微软雅黑" panose="020B0503020204020204" charset="-122"/>
                          <a:ea typeface="微软雅黑" panose="020B0503020204020204" charset="-122"/>
                          <a:cs typeface="新宋体" panose="02010609030101010101" charset="-122"/>
                        </a:rPr>
                        <a:t>代表诗人</a:t>
                      </a:r>
                      <a:endParaRPr lang="en-US" altLang="en-US" sz="2400" b="1">
                        <a:solidFill>
                          <a:srgbClr val="FF0000"/>
                        </a:solidFill>
                        <a:latin typeface="微软雅黑" panose="020B0503020204020204" charset="-122"/>
                        <a:ea typeface="微软雅黑" panose="020B0503020204020204" charset="-122"/>
                        <a:cs typeface="新宋体" panose="02010609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400" b="1">
                          <a:solidFill>
                            <a:srgbClr val="FF0000"/>
                          </a:solidFill>
                          <a:latin typeface="微软雅黑" panose="020B0503020204020204" charset="-122"/>
                          <a:ea typeface="微软雅黑" panose="020B0503020204020204" charset="-122"/>
                          <a:cs typeface="新宋体" panose="02010609030101010101" charset="-122"/>
                        </a:rPr>
                        <a:t>代  表  作</a:t>
                      </a:r>
                      <a:endParaRPr lang="en-US" altLang="en-US" sz="2400" b="1">
                        <a:solidFill>
                          <a:srgbClr val="FF0000"/>
                        </a:solidFill>
                        <a:latin typeface="微软雅黑" panose="020B0503020204020204" charset="-122"/>
                        <a:ea typeface="微软雅黑" panose="020B0503020204020204" charset="-122"/>
                        <a:cs typeface="新宋体" panose="02010609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400" b="1">
                          <a:solidFill>
                            <a:srgbClr val="FF0000"/>
                          </a:solidFill>
                          <a:latin typeface="微软雅黑" panose="020B0503020204020204" charset="-122"/>
                          <a:ea typeface="微软雅黑" panose="020B0503020204020204" charset="-122"/>
                          <a:cs typeface="新宋体" panose="02010609030101010101" charset="-122"/>
                        </a:rPr>
                        <a:t>内    容</a:t>
                      </a:r>
                      <a:endParaRPr lang="en-US" altLang="en-US" sz="2400" b="1">
                        <a:solidFill>
                          <a:srgbClr val="FF0000"/>
                        </a:solidFill>
                        <a:latin typeface="微软雅黑" panose="020B0503020204020204" charset="-122"/>
                        <a:ea typeface="微软雅黑" panose="020B0503020204020204" charset="-122"/>
                        <a:cs typeface="新宋体" panose="02010609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87755">
                <a:tc>
                  <a:txBody>
                    <a:bodyPr/>
                    <a:lstStyle/>
                    <a:p>
                      <a:pPr indent="0">
                        <a:buNone/>
                      </a:pPr>
                      <a:r>
                        <a:rPr lang="en-US" sz="2400" b="0">
                          <a:latin typeface="黑体" panose="02010609060101010101" charset="-122"/>
                          <a:ea typeface="黑体" panose="02010609060101010101" charset="-122"/>
                          <a:cs typeface="新宋体" panose="02010609030101010101" charset="-122"/>
                        </a:rPr>
                        <a:t>新文化运动时期</a:t>
                      </a:r>
                      <a:endParaRPr lang="en-US" altLang="en-US" sz="2400" b="0">
                        <a:latin typeface="黑体" panose="02010609060101010101" charset="-122"/>
                        <a:ea typeface="黑体" panose="02010609060101010101" charset="-122"/>
                        <a:cs typeface="新宋体" panose="02010609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latin typeface="黑体" panose="02010609060101010101" charset="-122"/>
                          <a:ea typeface="黑体" panose="02010609060101010101" charset="-122"/>
                          <a:cs typeface="黑体" panose="02010609060101010101" charset="-122"/>
                        </a:rPr>
                        <a:t>新诗的“尝试”</a:t>
                      </a:r>
                      <a:endParaRPr lang="en-US" altLang="en-US" sz="2400" b="0">
                        <a:latin typeface="黑体" panose="02010609060101010101" charset="-122"/>
                        <a:ea typeface="黑体" panose="02010609060101010101" charset="-122"/>
                        <a:cs typeface="黑体" panose="0201060906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latin typeface="黑体" panose="02010609060101010101" charset="-122"/>
                          <a:ea typeface="黑体" panose="02010609060101010101" charset="-122"/>
                          <a:cs typeface="新宋体" panose="02010609030101010101" charset="-122"/>
                        </a:rPr>
                        <a:t>胡适等</a:t>
                      </a:r>
                      <a:endParaRPr lang="en-US" altLang="en-US" sz="2400" b="0">
                        <a:latin typeface="黑体" panose="02010609060101010101" charset="-122"/>
                        <a:ea typeface="黑体" panose="02010609060101010101" charset="-122"/>
                        <a:cs typeface="新宋体" panose="02010609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latin typeface="黑体" panose="02010609060101010101" charset="-122"/>
                          <a:ea typeface="黑体" panose="02010609060101010101" charset="-122"/>
                          <a:cs typeface="新宋体" panose="02010609030101010101" charset="-122"/>
                        </a:rPr>
                        <a:t>胡适《尝试集》等</a:t>
                      </a:r>
                      <a:endParaRPr lang="en-US" altLang="en-US" sz="2400" b="0">
                        <a:latin typeface="黑体" panose="02010609060101010101" charset="-122"/>
                        <a:ea typeface="黑体" panose="02010609060101010101" charset="-122"/>
                        <a:cs typeface="新宋体" panose="02010609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latin typeface="黑体" panose="02010609060101010101" charset="-122"/>
                          <a:ea typeface="黑体" panose="02010609060101010101" charset="-122"/>
                          <a:cs typeface="新宋体" panose="02010609030101010101" charset="-122"/>
                        </a:rPr>
                        <a:t>废除</a:t>
                      </a:r>
                      <a:r>
                        <a:rPr lang="zh-CN" sz="2400" b="0">
                          <a:latin typeface="黑体" panose="02010609060101010101" charset="-122"/>
                          <a:ea typeface="黑体" panose="02010609060101010101" charset="-122"/>
                        </a:rPr>
                        <a:t>形式上的束缚，主张白话俗语入诗，以表现诗人的真情实感</a:t>
                      </a:r>
                      <a:endParaRPr lang="zh-CN" altLang="en-US" sz="2400" b="0">
                        <a:latin typeface="黑体" panose="02010609060101010101" charset="-122"/>
                        <a:ea typeface="黑体" panose="02010609060101010101" charset="-122"/>
                        <a:cs typeface="新宋体" panose="02010609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35685">
                <a:tc>
                  <a:txBody>
                    <a:bodyPr/>
                    <a:lstStyle/>
                    <a:p>
                      <a:pPr indent="0">
                        <a:buNone/>
                      </a:pPr>
                      <a:r>
                        <a:rPr lang="en-US" sz="2400" b="0">
                          <a:solidFill>
                            <a:srgbClr val="00B0F0"/>
                          </a:solidFill>
                          <a:latin typeface="黑体" panose="02010609060101010101" charset="-122"/>
                          <a:ea typeface="黑体" panose="02010609060101010101" charset="-122"/>
                          <a:cs typeface="黑体" panose="02010609060101010101" charset="-122"/>
                        </a:rPr>
                        <a:t>20年代</a:t>
                      </a:r>
                      <a:endParaRPr lang="en-US" altLang="en-US" sz="2400" b="0">
                        <a:solidFill>
                          <a:srgbClr val="00B0F0"/>
                        </a:solidFill>
                        <a:latin typeface="黑体" panose="02010609060101010101" charset="-122"/>
                        <a:ea typeface="黑体" panose="02010609060101010101" charset="-122"/>
                        <a:cs typeface="黑体" panose="0201060906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B0F0"/>
                          </a:solidFill>
                          <a:latin typeface="黑体" panose="02010609060101010101" charset="-122"/>
                          <a:ea typeface="黑体" panose="02010609060101010101" charset="-122"/>
                          <a:cs typeface="新宋体" panose="02010609030101010101" charset="-122"/>
                        </a:rPr>
                        <a:t>新诗的奠基与开创</a:t>
                      </a:r>
                      <a:endParaRPr lang="en-US" altLang="en-US" sz="2400" b="0">
                        <a:solidFill>
                          <a:srgbClr val="00B0F0"/>
                        </a:solidFill>
                        <a:latin typeface="黑体" panose="02010609060101010101" charset="-122"/>
                        <a:ea typeface="黑体" panose="02010609060101010101" charset="-122"/>
                        <a:cs typeface="新宋体" panose="02010609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B0F0"/>
                          </a:solidFill>
                          <a:latin typeface="黑体" panose="02010609060101010101" charset="-122"/>
                          <a:ea typeface="黑体" panose="02010609060101010101" charset="-122"/>
                          <a:cs typeface="新宋体" panose="02010609030101010101" charset="-122"/>
                        </a:rPr>
                        <a:t>郭沫若等</a:t>
                      </a:r>
                      <a:endParaRPr lang="en-US" altLang="en-US" sz="2400" b="0">
                        <a:solidFill>
                          <a:srgbClr val="00B0F0"/>
                        </a:solidFill>
                        <a:latin typeface="黑体" panose="02010609060101010101" charset="-122"/>
                        <a:ea typeface="黑体" panose="02010609060101010101" charset="-122"/>
                        <a:cs typeface="新宋体" panose="02010609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B0F0"/>
                          </a:solidFill>
                          <a:latin typeface="黑体" panose="02010609060101010101" charset="-122"/>
                          <a:ea typeface="黑体" panose="02010609060101010101" charset="-122"/>
                          <a:cs typeface="新宋体" panose="02010609030101010101" charset="-122"/>
                        </a:rPr>
                        <a:t>郭沫若《女神》等</a:t>
                      </a:r>
                      <a:endParaRPr lang="en-US" altLang="en-US" sz="2400" b="0">
                        <a:solidFill>
                          <a:srgbClr val="00B0F0"/>
                        </a:solidFill>
                        <a:latin typeface="黑体" panose="02010609060101010101" charset="-122"/>
                        <a:ea typeface="黑体" panose="02010609060101010101" charset="-122"/>
                        <a:cs typeface="新宋体" panose="02010609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B0F0"/>
                          </a:solidFill>
                          <a:latin typeface="黑体" panose="02010609060101010101" charset="-122"/>
                          <a:ea typeface="黑体" panose="02010609060101010101" charset="-122"/>
                          <a:cs typeface="新宋体" panose="02010609030101010101" charset="-122"/>
                        </a:rPr>
                        <a:t>五四时期狂飙突进、反帝反封建的时代精神，成为时代的最强音</a:t>
                      </a:r>
                      <a:endParaRPr lang="en-US" altLang="en-US" sz="2400" b="0">
                        <a:solidFill>
                          <a:srgbClr val="00B0F0"/>
                        </a:solidFill>
                        <a:latin typeface="黑体" panose="02010609060101010101" charset="-122"/>
                        <a:ea typeface="黑体" panose="02010609060101010101" charset="-122"/>
                        <a:cs typeface="新宋体" panose="02010609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116330">
                <a:tc>
                  <a:txBody>
                    <a:bodyPr/>
                    <a:lstStyle/>
                    <a:p>
                      <a:pPr indent="0">
                        <a:buNone/>
                      </a:pPr>
                      <a:r>
                        <a:rPr lang="en-US" sz="2400" b="0">
                          <a:solidFill>
                            <a:srgbClr val="7030A0"/>
                          </a:solidFill>
                          <a:latin typeface="黑体" panose="02010609060101010101" charset="-122"/>
                          <a:ea typeface="黑体" panose="02010609060101010101" charset="-122"/>
                          <a:cs typeface="黑体" panose="02010609060101010101" charset="-122"/>
                        </a:rPr>
                        <a:t>30年代</a:t>
                      </a:r>
                      <a:endParaRPr lang="en-US" altLang="en-US" sz="2400" b="0">
                        <a:solidFill>
                          <a:srgbClr val="7030A0"/>
                        </a:solidFill>
                        <a:latin typeface="黑体" panose="02010609060101010101" charset="-122"/>
                        <a:ea typeface="黑体" panose="02010609060101010101" charset="-122"/>
                        <a:cs typeface="黑体" panose="0201060906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solidFill>
                            <a:srgbClr val="7030A0"/>
                          </a:solidFill>
                          <a:latin typeface="黑体" panose="02010609060101010101" charset="-122"/>
                          <a:ea typeface="黑体" panose="02010609060101010101" charset="-122"/>
                          <a:cs typeface="新宋体" panose="02010609030101010101" charset="-122"/>
                        </a:rPr>
                        <a:t>新诗的规范</a:t>
                      </a:r>
                      <a:endParaRPr lang="en-US" altLang="en-US" sz="2400" b="0">
                        <a:solidFill>
                          <a:srgbClr val="7030A0"/>
                        </a:solidFill>
                        <a:latin typeface="黑体" panose="02010609060101010101" charset="-122"/>
                        <a:ea typeface="黑体" panose="02010609060101010101" charset="-122"/>
                        <a:cs typeface="新宋体" panose="02010609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solidFill>
                            <a:srgbClr val="7030A0"/>
                          </a:solidFill>
                          <a:latin typeface="黑体" panose="02010609060101010101" charset="-122"/>
                          <a:ea typeface="黑体" panose="02010609060101010101" charset="-122"/>
                          <a:cs typeface="新宋体" panose="02010609030101010101" charset="-122"/>
                        </a:rPr>
                        <a:t>闻一多、徐志摩与新月派</a:t>
                      </a:r>
                      <a:endParaRPr lang="en-US" altLang="en-US" sz="2400" b="0">
                        <a:solidFill>
                          <a:srgbClr val="7030A0"/>
                        </a:solidFill>
                        <a:latin typeface="黑体" panose="02010609060101010101" charset="-122"/>
                        <a:ea typeface="黑体" panose="02010609060101010101" charset="-122"/>
                        <a:cs typeface="新宋体" panose="02010609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solidFill>
                            <a:srgbClr val="7030A0"/>
                          </a:solidFill>
                          <a:latin typeface="黑体" panose="02010609060101010101" charset="-122"/>
                          <a:ea typeface="黑体" panose="02010609060101010101" charset="-122"/>
                          <a:cs typeface="新宋体" panose="02010609030101010101" charset="-122"/>
                        </a:rPr>
                        <a:t>戴望舒《雨巷》等</a:t>
                      </a:r>
                      <a:endParaRPr lang="en-US" altLang="en-US" sz="2400" b="0">
                        <a:solidFill>
                          <a:srgbClr val="7030A0"/>
                        </a:solidFill>
                        <a:latin typeface="黑体" panose="02010609060101010101" charset="-122"/>
                        <a:ea typeface="黑体" panose="02010609060101010101" charset="-122"/>
                        <a:cs typeface="新宋体" panose="02010609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solidFill>
                            <a:srgbClr val="7030A0"/>
                          </a:solidFill>
                          <a:latin typeface="黑体" panose="02010609060101010101" charset="-122"/>
                          <a:ea typeface="黑体" panose="02010609060101010101" charset="-122"/>
                          <a:cs typeface="新宋体" panose="02010609030101010101" charset="-122"/>
                        </a:rPr>
                        <a:t>二三十年代大革命前后知识分子的思想形态和精神风貌，时代的一面镜子</a:t>
                      </a:r>
                      <a:endParaRPr lang="en-US" altLang="en-US" sz="2400" b="0">
                        <a:solidFill>
                          <a:srgbClr val="7030A0"/>
                        </a:solidFill>
                        <a:latin typeface="黑体" panose="02010609060101010101" charset="-122"/>
                        <a:ea typeface="黑体" panose="02010609060101010101" charset="-122"/>
                        <a:cs typeface="新宋体" panose="02010609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380490">
                <a:tc>
                  <a:txBody>
                    <a:bodyPr/>
                    <a:lstStyle/>
                    <a:p>
                      <a:pPr indent="0">
                        <a:buNone/>
                      </a:pPr>
                      <a:r>
                        <a:rPr lang="en-US" sz="2400" b="0">
                          <a:solidFill>
                            <a:srgbClr val="00B050"/>
                          </a:solidFill>
                          <a:latin typeface="黑体" panose="02010609060101010101" charset="-122"/>
                          <a:ea typeface="黑体" panose="02010609060101010101" charset="-122"/>
                          <a:cs typeface="黑体" panose="02010609060101010101" charset="-122"/>
                        </a:rPr>
                        <a:t>40年代</a:t>
                      </a:r>
                      <a:endParaRPr lang="en-US" altLang="en-US" sz="2400" b="0">
                        <a:solidFill>
                          <a:srgbClr val="00B050"/>
                        </a:solidFill>
                        <a:latin typeface="黑体" panose="02010609060101010101" charset="-122"/>
                        <a:ea typeface="黑体" panose="02010609060101010101" charset="-122"/>
                        <a:cs typeface="黑体" panose="0201060906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B050"/>
                          </a:solidFill>
                          <a:latin typeface="黑体" panose="02010609060101010101" charset="-122"/>
                          <a:ea typeface="黑体" panose="02010609060101010101" charset="-122"/>
                          <a:cs typeface="新宋体" panose="02010609030101010101" charset="-122"/>
                        </a:rPr>
                        <a:t>新诗的成熟与深化</a:t>
                      </a:r>
                      <a:endParaRPr lang="en-US" altLang="en-US" sz="2400" b="0">
                        <a:solidFill>
                          <a:srgbClr val="00B050"/>
                        </a:solidFill>
                        <a:latin typeface="黑体" panose="02010609060101010101" charset="-122"/>
                        <a:ea typeface="黑体" panose="02010609060101010101" charset="-122"/>
                        <a:cs typeface="新宋体" panose="02010609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B050"/>
                          </a:solidFill>
                          <a:latin typeface="黑体" panose="02010609060101010101" charset="-122"/>
                          <a:ea typeface="黑体" panose="02010609060101010101" charset="-122"/>
                          <a:cs typeface="新宋体" panose="02010609030101010101" charset="-122"/>
                        </a:rPr>
                        <a:t>戴望舒、卞之琳与现代派</a:t>
                      </a:r>
                      <a:endParaRPr lang="en-US" altLang="en-US" sz="2400" b="0">
                        <a:solidFill>
                          <a:srgbClr val="00B050"/>
                        </a:solidFill>
                        <a:latin typeface="黑体" panose="02010609060101010101" charset="-122"/>
                        <a:ea typeface="黑体" panose="02010609060101010101" charset="-122"/>
                        <a:cs typeface="新宋体" panose="02010609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B050"/>
                          </a:solidFill>
                          <a:latin typeface="黑体" panose="02010609060101010101" charset="-122"/>
                          <a:ea typeface="黑体" panose="02010609060101010101" charset="-122"/>
                          <a:cs typeface="新宋体" panose="02010609030101010101" charset="-122"/>
                        </a:rPr>
                        <a:t>艾青《大堰河我的保姆》等</a:t>
                      </a:r>
                      <a:endParaRPr lang="en-US" altLang="en-US" sz="2400" b="0">
                        <a:solidFill>
                          <a:srgbClr val="00B050"/>
                        </a:solidFill>
                        <a:latin typeface="黑体" panose="02010609060101010101" charset="-122"/>
                        <a:ea typeface="黑体" panose="02010609060101010101" charset="-122"/>
                        <a:cs typeface="新宋体" panose="0201060903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400" b="0">
                          <a:solidFill>
                            <a:srgbClr val="00B050"/>
                          </a:solidFill>
                          <a:latin typeface="黑体" panose="02010609060101010101" charset="-122"/>
                          <a:ea typeface="黑体" panose="02010609060101010101" charset="-122"/>
                          <a:cs typeface="黑体" panose="02010609060101010101" charset="-122"/>
                        </a:rPr>
                        <a:t>三四十年代战争与和平、革命与救亡的严酷斗争和中国社会变迁与民族情绪的“吹号者”</a:t>
                      </a:r>
                      <a:endParaRPr lang="en-US" altLang="en-US" sz="2400" b="0">
                        <a:solidFill>
                          <a:srgbClr val="00B050"/>
                        </a:solidFill>
                        <a:latin typeface="黑体" panose="02010609060101010101" charset="-122"/>
                        <a:ea typeface="黑体" panose="02010609060101010101" charset="-122"/>
                        <a:cs typeface="黑体" panose="0201060906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6"/>
          <p:cNvSpPr txBox="1"/>
          <p:nvPr>
            <p:custDataLst>
              <p:tags r:id="rId1"/>
            </p:custDataLst>
          </p:nvPr>
        </p:nvSpPr>
        <p:spPr>
          <a:xfrm>
            <a:off x="1588770" y="2062480"/>
            <a:ext cx="7300595" cy="103124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auto">
              <a:lnSpc>
                <a:spcPct val="130000"/>
              </a:lnSpc>
              <a:spcBef>
                <a:spcPts val="800"/>
              </a:spcBef>
              <a:spcAft>
                <a:spcPts val="0"/>
              </a:spcAft>
              <a:buSzPct val="100000"/>
              <a:buFont typeface="+mj-lt"/>
            </a:pPr>
            <a:r>
              <a:rPr lang="zh-CN" altLang="en-US" sz="2400" b="1" spc="160"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rPr>
              <a:t>这是一首咏物诗。咏物诗是托物言志的诗歌，通过对事物的咏叹体现人文思想。</a:t>
            </a:r>
            <a:endParaRPr lang="zh-CN" altLang="en-US" sz="2400" b="1" spc="160"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5" name="矩形 14"/>
          <p:cNvSpPr/>
          <p:nvPr/>
        </p:nvSpPr>
        <p:spPr>
          <a:xfrm>
            <a:off x="5450205" y="4618355"/>
            <a:ext cx="1536700" cy="876300"/>
          </a:xfrm>
          <a:prstGeom prst="rect">
            <a:avLst/>
          </a:prstGeom>
        </p:spPr>
        <p:txBody>
          <a:bodyPr vert="eaVert" wrap="square">
            <a:spAutoFit/>
          </a:bodyPr>
          <a:lstStyle/>
          <a:p>
            <a:pPr algn="ctr">
              <a:spcAft>
                <a:spcPts val="0"/>
              </a:spcAft>
            </a:pPr>
            <a:r>
              <a:rPr lang="zh-CN" altLang="zh-CN" sz="4400" b="1" kern="100" dirty="0">
                <a:solidFill>
                  <a:schemeClr val="bg1"/>
                </a:solidFill>
                <a:latin typeface="微软雅黑" panose="020B0503020204020204" charset="-122"/>
                <a:ea typeface="微软雅黑" panose="020B0503020204020204" charset="-122"/>
                <a:cs typeface="Times New Roman" panose="02020603050405020304" pitchFamily="18" charset="0"/>
              </a:rPr>
              <a:t>特</a:t>
            </a:r>
            <a:endParaRPr lang="zh-CN" altLang="zh-CN" sz="4400" b="1" kern="100" dirty="0">
              <a:solidFill>
                <a:schemeClr val="bg1"/>
              </a:solidFill>
              <a:latin typeface="微软雅黑" panose="020B0503020204020204" charset="-122"/>
              <a:ea typeface="微软雅黑" panose="020B0503020204020204" charset="-122"/>
              <a:cs typeface="Times New Roman" panose="02020603050405020304" pitchFamily="18" charset="0"/>
            </a:endParaRPr>
          </a:p>
          <a:p>
            <a:pPr algn="ctr">
              <a:spcAft>
                <a:spcPts val="0"/>
              </a:spcAft>
            </a:pPr>
            <a:r>
              <a:rPr lang="zh-CN" altLang="zh-CN" sz="4400" b="1" kern="100" dirty="0">
                <a:solidFill>
                  <a:schemeClr val="bg1"/>
                </a:solidFill>
                <a:latin typeface="微软雅黑" panose="020B0503020204020204" charset="-122"/>
                <a:ea typeface="微软雅黑" panose="020B0503020204020204" charset="-122"/>
                <a:cs typeface="Times New Roman" panose="02020603050405020304" pitchFamily="18" charset="0"/>
              </a:rPr>
              <a:t>点</a:t>
            </a:r>
            <a:endParaRPr lang="zh-CN" altLang="zh-CN" sz="4400" b="1" kern="100" dirty="0">
              <a:solidFill>
                <a:schemeClr val="bg1"/>
              </a:solidFill>
              <a:latin typeface="微软雅黑" panose="020B0503020204020204" charset="-122"/>
              <a:ea typeface="微软雅黑" panose="020B0503020204020204" charset="-122"/>
              <a:cs typeface="Times New Roman" panose="02020603050405020304" pitchFamily="18" charset="0"/>
            </a:endParaRPr>
          </a:p>
        </p:txBody>
      </p:sp>
      <p:sp>
        <p:nvSpPr>
          <p:cNvPr id="100" name="文本框 99"/>
          <p:cNvSpPr txBox="1"/>
          <p:nvPr/>
        </p:nvSpPr>
        <p:spPr>
          <a:xfrm>
            <a:off x="1400810" y="882015"/>
            <a:ext cx="9634855" cy="460375"/>
          </a:xfrm>
          <a:prstGeom prst="rect">
            <a:avLst/>
          </a:prstGeom>
          <a:noFill/>
          <a:ln w="9525">
            <a:noFill/>
          </a:ln>
        </p:spPr>
        <p:txBody>
          <a:bodyPr wrap="square">
            <a:spAutoFit/>
          </a:bodyPr>
          <a:lstStyle/>
          <a:p>
            <a:pPr indent="0"/>
            <a:r>
              <a:rPr lang="zh-CN" sz="2400" b="1">
                <a:solidFill>
                  <a:srgbClr val="00B0F0"/>
                </a:solidFill>
                <a:latin typeface="微软雅黑" panose="020B0503020204020204" charset="-122"/>
                <a:ea typeface="微软雅黑" panose="020B0503020204020204" charset="-122"/>
              </a:rPr>
              <a:t>从诗歌题材的特点来看，这是一首什么题材的诗？这种诗有什么特点？</a:t>
            </a:r>
            <a:endParaRPr lang="zh-CN" altLang="en-US" sz="2400" b="1">
              <a:solidFill>
                <a:srgbClr val="00B0F0"/>
              </a:solidFill>
              <a:latin typeface="微软雅黑" panose="020B0503020204020204" charset="-122"/>
              <a:ea typeface="微软雅黑" panose="020B0503020204020204" charset="-122"/>
            </a:endParaRPr>
          </a:p>
        </p:txBody>
      </p:sp>
      <p:sp>
        <p:nvSpPr>
          <p:cNvPr id="25" name="Title 6"/>
          <p:cNvSpPr txBox="1"/>
          <p:nvPr>
            <p:custDataLst>
              <p:tags r:id="rId2"/>
            </p:custDataLst>
          </p:nvPr>
        </p:nvSpPr>
        <p:spPr>
          <a:xfrm>
            <a:off x="1588770" y="3624580"/>
            <a:ext cx="9058275" cy="19907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indent="0" algn="l" fontAlgn="auto">
              <a:lnSpc>
                <a:spcPct val="130000"/>
              </a:lnSpc>
              <a:spcBef>
                <a:spcPts val="755"/>
              </a:spcBef>
              <a:spcAft>
                <a:spcPts val="0"/>
              </a:spcAft>
              <a:buSzPct val="100000"/>
              <a:buFont typeface="+mj-lt"/>
            </a:pPr>
            <a:r>
              <a:rPr lang="zh-CN" altLang="en-US" sz="2400" b="1" spc="137"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rPr>
              <a:t>咏物诗中所咏之“物”往往是作者的自况，与诗人的自我形象完全融合在一起，作者在描摹事物中寄托了一定的感情，或流露出自己的人生态度，或寄寓美好的愿望，或包涵生活的哲理，或表现作者的生活情趣。</a:t>
            </a:r>
            <a:endParaRPr lang="zh-CN" altLang="en-US" sz="2400" b="1" spc="137"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diamond(in)">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12190" y="911860"/>
            <a:ext cx="9634855" cy="460375"/>
          </a:xfrm>
          <a:prstGeom prst="rect">
            <a:avLst/>
          </a:prstGeom>
          <a:noFill/>
          <a:ln w="9525">
            <a:noFill/>
          </a:ln>
        </p:spPr>
        <p:txBody>
          <a:bodyPr wrap="square">
            <a:spAutoFit/>
          </a:bodyPr>
          <a:lstStyle/>
          <a:p>
            <a:pPr indent="0"/>
            <a:r>
              <a:rPr lang="zh-CN" sz="2400" b="1">
                <a:solidFill>
                  <a:srgbClr val="00B0F0"/>
                </a:solidFill>
                <a:latin typeface="微软雅黑" panose="020B0503020204020204" charset="-122"/>
                <a:ea typeface="微软雅黑" panose="020B0503020204020204" charset="-122"/>
              </a:rPr>
              <a:t>李商隐的诗句“蜡炬成灰泪始干”放在开头，有什么作用？</a:t>
            </a:r>
            <a:endParaRPr lang="zh-CN" sz="2400" b="1">
              <a:solidFill>
                <a:srgbClr val="00B0F0"/>
              </a:solidFill>
              <a:latin typeface="微软雅黑" panose="020B0503020204020204" charset="-122"/>
              <a:ea typeface="微软雅黑" panose="020B0503020204020204" charset="-122"/>
            </a:endParaRPr>
          </a:p>
        </p:txBody>
      </p:sp>
      <p:sp>
        <p:nvSpPr>
          <p:cNvPr id="4" name="文本框 3"/>
          <p:cNvSpPr txBox="1"/>
          <p:nvPr/>
        </p:nvSpPr>
        <p:spPr>
          <a:xfrm>
            <a:off x="1212850" y="2068195"/>
            <a:ext cx="9047480" cy="3046095"/>
          </a:xfrm>
          <a:prstGeom prst="rect">
            <a:avLst/>
          </a:prstGeom>
          <a:noFill/>
          <a:ln w="9525">
            <a:noFill/>
          </a:ln>
        </p:spPr>
        <p:txBody>
          <a:bodyPr wrap="square">
            <a:spAutoFit/>
          </a:bodyPr>
          <a:lstStyle/>
          <a:p>
            <a:pPr indent="269240" fontAlgn="auto">
              <a:lnSpc>
                <a:spcPct val="200000"/>
              </a:lnSpc>
            </a:pPr>
            <a:r>
              <a:rPr lang="zh-CN" sz="3200" b="1">
                <a:latin typeface="黑体" panose="02010609060101010101" charset="-122"/>
                <a:ea typeface="黑体" panose="02010609060101010101" charset="-122"/>
                <a:cs typeface="黑体" panose="02010609060101010101" charset="-122"/>
              </a:rPr>
              <a:t>“蜡炬成灰泪始干”是</a:t>
            </a:r>
            <a:r>
              <a:rPr lang="zh-CN" sz="3200" b="1" u="sng">
                <a:solidFill>
                  <a:srgbClr val="FF0000"/>
                </a:solidFill>
                <a:latin typeface="黑体" panose="02010609060101010101" charset="-122"/>
                <a:ea typeface="黑体" panose="02010609060101010101" charset="-122"/>
                <a:cs typeface="黑体" panose="02010609060101010101" charset="-122"/>
              </a:rPr>
              <a:t>全诗的引子</a:t>
            </a:r>
            <a:r>
              <a:rPr lang="zh-CN" sz="3200" b="1">
                <a:latin typeface="黑体" panose="02010609060101010101" charset="-122"/>
                <a:ea typeface="黑体" panose="02010609060101010101" charset="-122"/>
                <a:cs typeface="黑体" panose="02010609060101010101" charset="-122"/>
              </a:rPr>
              <a:t>，诗歌的主体部分就是扣住</a:t>
            </a:r>
            <a:r>
              <a:rPr lang="zh-CN" sz="3200" b="1" u="sng">
                <a:solidFill>
                  <a:srgbClr val="FF0000"/>
                </a:solidFill>
                <a:latin typeface="黑体" panose="02010609060101010101" charset="-122"/>
                <a:ea typeface="黑体" panose="02010609060101010101" charset="-122"/>
                <a:cs typeface="黑体" panose="02010609060101010101" charset="-122"/>
              </a:rPr>
              <a:t>“灰”</a:t>
            </a:r>
            <a:r>
              <a:rPr lang="zh-CN" sz="3200" b="1">
                <a:latin typeface="黑体" panose="02010609060101010101" charset="-122"/>
                <a:ea typeface="黑体" panose="02010609060101010101" charset="-122"/>
                <a:cs typeface="黑体" panose="02010609060101010101" charset="-122"/>
              </a:rPr>
              <a:t>与</a:t>
            </a:r>
            <a:r>
              <a:rPr lang="zh-CN" sz="3200" b="1" u="sng">
                <a:solidFill>
                  <a:srgbClr val="FF0000"/>
                </a:solidFill>
                <a:latin typeface="黑体" panose="02010609060101010101" charset="-122"/>
                <a:ea typeface="黑体" panose="02010609060101010101" charset="-122"/>
                <a:cs typeface="黑体" panose="02010609060101010101" charset="-122"/>
              </a:rPr>
              <a:t>“泪”</a:t>
            </a:r>
            <a:r>
              <a:rPr lang="zh-CN" sz="3200" b="1">
                <a:latin typeface="黑体" panose="02010609060101010101" charset="-122"/>
                <a:ea typeface="黑体" panose="02010609060101010101" charset="-122"/>
                <a:cs typeface="黑体" panose="02010609060101010101" charset="-122"/>
              </a:rPr>
              <a:t>（“</a:t>
            </a:r>
            <a:r>
              <a:rPr lang="zh-CN" sz="3200" b="1" u="sng">
                <a:latin typeface="黑体" panose="02010609060101010101" charset="-122"/>
                <a:ea typeface="黑体" panose="02010609060101010101" charset="-122"/>
                <a:cs typeface="黑体" panose="02010609060101010101" charset="-122"/>
              </a:rPr>
              <a:t>自焚”与“流泪”</a:t>
            </a:r>
            <a:r>
              <a:rPr lang="zh-CN" sz="3200" b="1">
                <a:latin typeface="黑体" panose="02010609060101010101" charset="-122"/>
                <a:ea typeface="黑体" panose="02010609060101010101" charset="-122"/>
                <a:cs typeface="黑体" panose="02010609060101010101" charset="-122"/>
              </a:rPr>
              <a:t>）分两层来展开抒情的。</a:t>
            </a:r>
            <a:endParaRPr lang="zh-CN" altLang="en-US" sz="3200" b="1">
              <a:latin typeface="黑体" panose="02010609060101010101" charset="-122"/>
              <a:ea typeface="黑体" panose="02010609060101010101" charset="-122"/>
              <a:cs typeface="黑体" panose="02010609060101010101" charset="-122"/>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diamond(in)">
                                      <p:cBhvr>
                                        <p:cTn id="7" dur="20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513329" y="1866899"/>
            <a:ext cx="5198746" cy="3550285"/>
            <a:chOff x="695068" y="2302632"/>
            <a:chExt cx="4843344" cy="2490315"/>
          </a:xfrm>
        </p:grpSpPr>
        <p:sp>
          <p:nvSpPr>
            <p:cNvPr id="7" name="TextBox 53"/>
            <p:cNvSpPr txBox="1">
              <a:spLocks noChangeArrowheads="1"/>
            </p:cNvSpPr>
            <p:nvPr/>
          </p:nvSpPr>
          <p:spPr bwMode="auto">
            <a:xfrm>
              <a:off x="889110" y="2302632"/>
              <a:ext cx="4604932" cy="40933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anose="02010609060101010101" pitchFamily="49" charset="-122"/>
                  <a:ea typeface="楷体" panose="02010609060101010101" pitchFamily="49" charset="-122"/>
                </a:defRPr>
              </a:lvl1pPr>
            </a:lstStyle>
            <a:p>
              <a:pPr algn="r"/>
              <a:r>
                <a:rPr lang="zh-CN" altLang="en-US" sz="3200" dirty="0">
                  <a:latin typeface="隶书" panose="02010509060101010101" charset="-122"/>
                  <a:ea typeface="隶书" panose="02010509060101010101" charset="-122"/>
                </a:rPr>
                <a:t>第一问：红烛为什么这样红？</a:t>
              </a:r>
              <a:endParaRPr lang="zh-CN" altLang="en-US" sz="3200" dirty="0">
                <a:latin typeface="隶书" panose="02010509060101010101" charset="-122"/>
                <a:ea typeface="隶书" panose="02010509060101010101" charset="-122"/>
              </a:endParaRPr>
            </a:p>
          </p:txBody>
        </p:sp>
        <p:sp>
          <p:nvSpPr>
            <p:cNvPr id="9" name="TextBox 53"/>
            <p:cNvSpPr txBox="1">
              <a:spLocks noChangeArrowheads="1"/>
            </p:cNvSpPr>
            <p:nvPr/>
          </p:nvSpPr>
          <p:spPr bwMode="auto">
            <a:xfrm>
              <a:off x="889111" y="3396572"/>
              <a:ext cx="4649301" cy="40933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anose="02010609060101010101" pitchFamily="49" charset="-122"/>
                  <a:ea typeface="楷体" panose="02010609060101010101" pitchFamily="49" charset="-122"/>
                </a:defRPr>
              </a:lvl1pPr>
            </a:lstStyle>
            <a:p>
              <a:pPr algn="r"/>
              <a:r>
                <a:rPr lang="zh-CN" altLang="en-US" sz="3200" dirty="0">
                  <a:latin typeface="隶书" panose="02010509060101010101" charset="-122"/>
                  <a:ea typeface="隶书" panose="02010509060101010101" charset="-122"/>
                </a:rPr>
                <a:t>第二问：红烛为什么要自焚？</a:t>
              </a:r>
              <a:endParaRPr lang="zh-CN" altLang="en-US" sz="3200" dirty="0">
                <a:latin typeface="隶书" panose="02010509060101010101" charset="-122"/>
                <a:ea typeface="隶书" panose="02010509060101010101" charset="-122"/>
              </a:endParaRPr>
            </a:p>
          </p:txBody>
        </p:sp>
        <p:sp>
          <p:nvSpPr>
            <p:cNvPr id="11" name="TextBox 53"/>
            <p:cNvSpPr txBox="1">
              <a:spLocks noChangeArrowheads="1"/>
            </p:cNvSpPr>
            <p:nvPr/>
          </p:nvSpPr>
          <p:spPr bwMode="auto">
            <a:xfrm>
              <a:off x="695068" y="4383611"/>
              <a:ext cx="4843342" cy="40933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anose="02010609060101010101" pitchFamily="49" charset="-122"/>
                  <a:ea typeface="楷体" panose="02010609060101010101" pitchFamily="49" charset="-122"/>
                </a:defRPr>
              </a:lvl1pPr>
            </a:lstStyle>
            <a:p>
              <a:pPr algn="r"/>
              <a:r>
                <a:rPr lang="zh-CN" altLang="en-US" sz="3200" dirty="0">
                  <a:latin typeface="隶书" panose="02010509060101010101" charset="-122"/>
                  <a:ea typeface="隶书" panose="02010509060101010101" charset="-122"/>
                </a:rPr>
                <a:t>第三问：红烛为什么要流泪？</a:t>
              </a:r>
              <a:endParaRPr lang="zh-CN" altLang="en-US" sz="3200" dirty="0">
                <a:latin typeface="隶书" panose="02010509060101010101" charset="-122"/>
                <a:ea typeface="隶书" panose="02010509060101010101" charset="-122"/>
              </a:endParaRPr>
            </a:p>
          </p:txBody>
        </p:sp>
      </p:grpSp>
      <p:sp>
        <p:nvSpPr>
          <p:cNvPr id="100" name="文本框 99"/>
          <p:cNvSpPr txBox="1"/>
          <p:nvPr/>
        </p:nvSpPr>
        <p:spPr>
          <a:xfrm>
            <a:off x="1903095" y="864235"/>
            <a:ext cx="7801610" cy="460375"/>
          </a:xfrm>
          <a:prstGeom prst="rect">
            <a:avLst/>
          </a:prstGeom>
          <a:noFill/>
          <a:ln w="9525">
            <a:noFill/>
          </a:ln>
        </p:spPr>
        <p:txBody>
          <a:bodyPr wrap="square">
            <a:spAutoFit/>
          </a:bodyPr>
          <a:lstStyle/>
          <a:p>
            <a:pPr indent="0"/>
            <a:r>
              <a:rPr lang="zh-CN" sz="2400" b="1">
                <a:solidFill>
                  <a:srgbClr val="00B0F0"/>
                </a:solidFill>
                <a:latin typeface="微软雅黑" panose="020B0503020204020204" charset="-122"/>
                <a:ea typeface="微软雅黑" panose="020B0503020204020204" charset="-122"/>
              </a:rPr>
              <a:t>诗歌以问答的形式展开抒情，一共有几处问？问什么？</a:t>
            </a:r>
            <a:endParaRPr lang="zh-CN" altLang="en-US" sz="2400" b="1">
              <a:solidFill>
                <a:srgbClr val="00B0F0"/>
              </a:solidFill>
              <a:latin typeface="微软雅黑" panose="020B0503020204020204" charset="-122"/>
              <a:ea typeface="微软雅黑" panose="020B0503020204020204" charset="-122"/>
            </a:endParaRPr>
          </a:p>
        </p:txBody>
      </p:sp>
    </p:spTree>
    <p:custDataLst>
      <p:tags r:id="rId1"/>
    </p:custData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diamond(in)">
                                      <p:cBhvr>
                                        <p:cTn id="7" dur="20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circle(in)">
                                      <p:cBhvr>
                                        <p:cTn id="12"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07790" y="447040"/>
            <a:ext cx="2767330" cy="647700"/>
          </a:xfrm>
        </p:spPr>
        <p:txBody>
          <a:bodyPr/>
          <a:p>
            <a:r>
              <a:rPr lang="zh-CN" altLang="en-US">
                <a:solidFill>
                  <a:srgbClr val="FF0000"/>
                </a:solidFill>
              </a:rPr>
              <a:t>总 览 课 文</a:t>
            </a:r>
            <a:endParaRPr lang="zh-CN" altLang="en-US">
              <a:solidFill>
                <a:srgbClr val="FF0000"/>
              </a:solidFill>
            </a:endParaRPr>
          </a:p>
        </p:txBody>
      </p:sp>
      <p:sp>
        <p:nvSpPr>
          <p:cNvPr id="9" name="Title 6"/>
          <p:cNvSpPr txBox="1"/>
          <p:nvPr>
            <p:custDataLst>
              <p:tags r:id="rId1"/>
            </p:custDataLst>
          </p:nvPr>
        </p:nvSpPr>
        <p:spPr>
          <a:xfrm>
            <a:off x="5598795" y="1594485"/>
            <a:ext cx="6018530" cy="390906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14605" lvl="0" indent="0" algn="l" fontAlgn="auto">
              <a:lnSpc>
                <a:spcPct val="130000"/>
              </a:lnSpc>
              <a:spcBef>
                <a:spcPts val="845"/>
              </a:spcBef>
              <a:spcAft>
                <a:spcPts val="0"/>
              </a:spcAft>
              <a:buSzPct val="100000"/>
              <a:buFont typeface="+mj-lt"/>
            </a:pPr>
            <a:r>
              <a:rPr lang="zh-CN" altLang="en-US" sz="2400" spc="182"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rPr>
              <a:t>本诗共九节，开头一节着眼于红烛的颜色，将红烛精神集中在一个“红”字上面，凸现了红烛的总体形象，</a:t>
            </a:r>
            <a:r>
              <a:rPr lang="zh-CN" altLang="en-US" sz="2400" u="sng" spc="182"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rPr>
              <a:t>由红烛形象即刻联想到诗人自身，“物”与“我”就完全交融起来。</a:t>
            </a:r>
            <a:r>
              <a:rPr lang="zh-CN" altLang="en-US" sz="2400" spc="182"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rPr>
              <a:t>最后一节归结到“莫问收获，但问耕耘”这样一个哲理，也就是</a:t>
            </a:r>
            <a:r>
              <a:rPr lang="zh-CN" altLang="en-US" sz="2400" u="sng" spc="182"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rPr>
              <a:t>将红烛精神归结到一种彻底奉献的人生哲学，也就表明了自己的人生宗旨。</a:t>
            </a:r>
            <a:endParaRPr lang="zh-CN" altLang="en-US" sz="2400" u="sng" spc="182"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endParaRPr>
          </a:p>
        </p:txBody>
      </p:sp>
      <p:sp>
        <p:nvSpPr>
          <p:cNvPr id="7" name="Title 6"/>
          <p:cNvSpPr txBox="1"/>
          <p:nvPr>
            <p:custDataLst>
              <p:tags r:id="rId2"/>
            </p:custDataLst>
          </p:nvPr>
        </p:nvSpPr>
        <p:spPr>
          <a:xfrm>
            <a:off x="690880" y="1594485"/>
            <a:ext cx="4516120" cy="438848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14605" lvl="0" indent="0" algn="l" fontAlgn="auto">
              <a:lnSpc>
                <a:spcPct val="130000"/>
              </a:lnSpc>
              <a:spcBef>
                <a:spcPts val="845"/>
              </a:spcBef>
              <a:spcAft>
                <a:spcPts val="0"/>
              </a:spcAft>
              <a:buSzPct val="100000"/>
              <a:buFont typeface="+mj-lt"/>
            </a:pPr>
            <a:r>
              <a:rPr lang="zh-CN" altLang="en-US" sz="2400" spc="182"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rPr>
              <a:t>全诗将唐代诗人李商隐的一句诗“蜡炬成灰泪始干”作为引子，</a:t>
            </a:r>
            <a:r>
              <a:rPr lang="zh-CN" altLang="en-US" sz="2400" u="sng" spc="182"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rPr>
              <a:t>诗的主体部分就是扣住“灰”与“泪”分两层来展开抒情的。</a:t>
            </a:r>
            <a:r>
              <a:rPr lang="zh-CN" altLang="en-US" sz="2400" spc="182"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rPr>
              <a:t>全诗以诗人对“红烛”心迹的交流为线索，用问答的形式展开诗意、抒发诗情，显示了诗人对人生真谛对诗歌创作的宗旨求索的过程和结果。</a:t>
            </a:r>
            <a:endParaRPr lang="zh-CN" altLang="en-US" sz="2400" spc="182" dirty="0">
              <a:ln w="3175">
                <a:noFill/>
                <a:prstDash val="dash"/>
              </a:ln>
              <a:solidFill>
                <a:srgbClr val="FF0000"/>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3"/>
    </p:custDataLst>
  </p:cSld>
  <p:clrMapOvr>
    <a:masterClrMapping/>
  </p:clrMapOvr>
  <p:transition spd="slow" advClick="0" advTm="0">
    <p:fade/>
  </p:transition>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ISPRING_PRESENTATION_TITLE" val="388"/>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TEMPLATE_THUMBS_INDEX" val="1"/>
  <p:tag name="KSO_WM_TEMPLATE_SUBCATEGORY" val="0"/>
  <p:tag name="KSO_WM_TAG_VERSION" val="1.0"/>
  <p:tag name="KSO_WM_BEAUTIFY_FLAG" val="#wm#"/>
  <p:tag name="KSO_WM_TEMPLATE_CATEGORY" val="custom"/>
  <p:tag name="KSO_WM_TEMPLATE_INDEX" val="20187308"/>
</p:tagLst>
</file>

<file path=ppt/tags/tag62.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7_6*f*1"/>
  <p:tag name="KSO_WM_TEMPLATE_CATEGORY" val="mixed"/>
  <p:tag name="KSO_WM_TEMPLATE_INDEX" val="20201947"/>
  <p:tag name="KSO_WM_UNIT_LAYERLEVEL" val="1"/>
  <p:tag name="KSO_WM_TAG_VERSION" val="1.0"/>
  <p:tag name="KSO_WM_BEAUTIFY_FLAG" val="#wm#"/>
  <p:tag name="KSO_WM_UNIT_TEXTBOXSTYLE_GUID" val="{103ec297-adf8-443a-85d1-927f47eb53a1}"/>
  <p:tag name="KSO_WM_UNIT_TEXTBOXSTYLE_TEMPLATEID" val="3132578"/>
  <p:tag name="KSO_WM_UNIT_TEXTBOXSTYLE_TYPE" val="8"/>
</p:tagLst>
</file>

<file path=ppt/tags/tag63.xml><?xml version="1.0" encoding="utf-8"?>
<p:tagLst xmlns:p="http://schemas.openxmlformats.org/presentationml/2006/main">
  <p:tag name="ISPRING_SLIDE_ID_2" val="{7867B293-6DEA-4730-AE96-0A0EE27C0307}"/>
  <p:tag name="GENSWF_ADVANCE_TIME" val="5"/>
  <p:tag name="ISPRING_CUSTOM_TIMING_USED" val="1"/>
</p:tagLst>
</file>

<file path=ppt/tags/tag64.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7_6*f*1"/>
  <p:tag name="KSO_WM_TEMPLATE_CATEGORY" val="mixed"/>
  <p:tag name="KSO_WM_TEMPLATE_INDEX" val="20201947"/>
  <p:tag name="KSO_WM_UNIT_LAYERLEVEL" val="1"/>
  <p:tag name="KSO_WM_TAG_VERSION" val="1.0"/>
  <p:tag name="KSO_WM_BEAUTIFY_FLAG" val="#wm#"/>
  <p:tag name="KSO_WM_UNIT_TEXTBOXSTYLE_GUID" val="{821a62a3-f453-4e6a-a883-212f74bd9723}"/>
  <p:tag name="KSO_WM_UNIT_TEXTBOXSTYLE_TEMPLATEID" val="3132578"/>
  <p:tag name="KSO_WM_UNIT_TEXTBOXSTYLE_TYPE" val="8"/>
</p:tagLst>
</file>

<file path=ppt/tags/tag65.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7_6*f*1"/>
  <p:tag name="KSO_WM_TEMPLATE_CATEGORY" val="mixed"/>
  <p:tag name="KSO_WM_TEMPLATE_INDEX" val="20201947"/>
  <p:tag name="KSO_WM_UNIT_LAYERLEVEL" val="1"/>
  <p:tag name="KSO_WM_TAG_VERSION" val="1.0"/>
  <p:tag name="KSO_WM_BEAUTIFY_FLAG" val="#wm#"/>
  <p:tag name="KSO_WM_UNIT_TEXTBOXSTYLE_GUID" val="{5cfe12b1-9bbf-48c4-b21f-b1d549282fcc}"/>
  <p:tag name="KSO_WM_UNIT_TEXTBOXSTYLE_TEMPLATEID" val="3132578"/>
  <p:tag name="KSO_WM_UNIT_TEXTBOXSTYLE_TYPE" val="8"/>
</p:tagLst>
</file>

<file path=ppt/tags/tag66.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7_6*f*1"/>
  <p:tag name="KSO_WM_TEMPLATE_CATEGORY" val="mixed"/>
  <p:tag name="KSO_WM_TEMPLATE_INDEX" val="20201947"/>
  <p:tag name="KSO_WM_UNIT_LAYERLEVEL" val="1"/>
  <p:tag name="KSO_WM_TAG_VERSION" val="1.0"/>
  <p:tag name="KSO_WM_BEAUTIFY_FLAG" val="#wm#"/>
  <p:tag name="KSO_WM_UNIT_TEXTBOXSTYLE_GUID" val="{2bed6a94-0671-4084-bde2-751c6efaca6b}"/>
  <p:tag name="KSO_WM_UNIT_TEXTBOXSTYLE_TEMPLATEID" val="3132578"/>
  <p:tag name="KSO_WM_UNIT_TEXTBOXSTYLE_TYPE" val="8"/>
</p:tagLst>
</file>

<file path=ppt/tags/tag67.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7_6*f*1"/>
  <p:tag name="KSO_WM_TEMPLATE_CATEGORY" val="mixed"/>
  <p:tag name="KSO_WM_TEMPLATE_INDEX" val="20201947"/>
  <p:tag name="KSO_WM_UNIT_LAYERLEVEL" val="1"/>
  <p:tag name="KSO_WM_TAG_VERSION" val="1.0"/>
  <p:tag name="KSO_WM_BEAUTIFY_FLAG" val="#wm#"/>
  <p:tag name="KSO_WM_UNIT_TEXTBOXSTYLE_GUID" val="{9710e4ea-258a-45cc-aaed-c60246802104}"/>
  <p:tag name="KSO_WM_UNIT_TEXTBOXSTYLE_TEMPLATEID" val="3132578"/>
  <p:tag name="KSO_WM_UNIT_TEXTBOXSTYLE_TYPE" val="8"/>
</p:tagLst>
</file>

<file path=ppt/tags/tag68.xml><?xml version="1.0" encoding="utf-8"?>
<p:tagLst xmlns:p="http://schemas.openxmlformats.org/presentationml/2006/main">
  <p:tag name="ISPRING_SLIDE_ID_2" val="{7867B293-6DEA-4730-AE96-0A0EE27C0307}"/>
  <p:tag name="GENSWF_ADVANCE_TIME" val="5"/>
  <p:tag name="ISPRING_CUSTOM_TIMING_USED" val="1"/>
</p:tagLst>
</file>

<file path=ppt/tags/tag69.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7_6*f*1"/>
  <p:tag name="KSO_WM_TEMPLATE_CATEGORY" val="mixed"/>
  <p:tag name="KSO_WM_TEMPLATE_INDEX" val="20201947"/>
  <p:tag name="KSO_WM_UNIT_LAYERLEVEL" val="1"/>
  <p:tag name="KSO_WM_TAG_VERSION" val="1.0"/>
  <p:tag name="KSO_WM_BEAUTIFY_FLAG" val="#wm#"/>
  <p:tag name="KSO_WM_UNIT_TEXTBOXSTYLE_GUID" val="{139add91-c918-422e-af58-0bd281792e29}"/>
  <p:tag name="KSO_WM_UNIT_TEXTBOXSTYLE_TEMPLATEID" val="3132578"/>
  <p:tag name="KSO_WM_UNIT_TEXTBOXSTYLE_TYPE" val="8"/>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7_6*f*1"/>
  <p:tag name="KSO_WM_TEMPLATE_CATEGORY" val="mixed"/>
  <p:tag name="KSO_WM_TEMPLATE_INDEX" val="20201947"/>
  <p:tag name="KSO_WM_UNIT_LAYERLEVEL" val="1"/>
  <p:tag name="KSO_WM_TAG_VERSION" val="1.0"/>
  <p:tag name="KSO_WM_BEAUTIFY_FLAG" val="#wm#"/>
  <p:tag name="KSO_WM_UNIT_TEXTBOXSTYLE_GUID" val="{40bc67d8-5b04-45a7-95e4-19b968cbe0bf}"/>
  <p:tag name="KSO_WM_UNIT_TEXTBOXSTYLE_TEMPLATEID" val="3132578"/>
  <p:tag name="KSO_WM_UNIT_TEXTBOXSTYLE_TYPE" val="8"/>
</p:tagLst>
</file>

<file path=ppt/tags/tag71.xml><?xml version="1.0" encoding="utf-8"?>
<p:tagLst xmlns:p="http://schemas.openxmlformats.org/presentationml/2006/main">
  <p:tag name="KSO_WM_UNIT_TABLE_BEAUTIFY" val="smartTable{548fdcd3-e159-4959-887e-9b329f55af4f}"/>
</p:tagLst>
</file>

<file path=ppt/tags/tag72.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7_3*f*1"/>
  <p:tag name="KSO_WM_TEMPLATE_CATEGORY" val="mixed"/>
  <p:tag name="KSO_WM_TEMPLATE_INDEX" val="20201947"/>
  <p:tag name="KSO_WM_UNIT_LAYERLEVEL" val="1"/>
  <p:tag name="KSO_WM_TAG_VERSION" val="1.0"/>
  <p:tag name="KSO_WM_BEAUTIFY_FLAG" val="#wm#"/>
  <p:tag name="KSO_WM_UNIT_TEXTBOXSTYLE_GUID" val="{3e250846-a0c2-4e78-b3fb-873ebdb00d06}"/>
  <p:tag name="KSO_WM_UNIT_TEXTBOXSTYLE_TEMPLATEID" val="3132575"/>
  <p:tag name="KSO_WM_UNIT_TEXTBOXSTYLE_TYPE" val="8"/>
</p:tagLst>
</file>

<file path=ppt/tags/tag73.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7_2*f*1"/>
  <p:tag name="KSO_WM_TEMPLATE_CATEGORY" val="mixed"/>
  <p:tag name="KSO_WM_TEMPLATE_INDEX" val="20201947"/>
  <p:tag name="KSO_WM_UNIT_LAYERLEVEL" val="1"/>
  <p:tag name="KSO_WM_TAG_VERSION" val="1.0"/>
  <p:tag name="KSO_WM_BEAUTIFY_FLAG" val="#wm#"/>
  <p:tag name="KSO_WM_UNIT_TEXTBOXSTYLE_GUID" val="{36786373-e575-46dc-9597-d7ddd6affcbd}"/>
  <p:tag name="KSO_WM_UNIT_TEXTBOXSTYLE_TEMPLATEID" val="3132574"/>
  <p:tag name="KSO_WM_UNIT_TEXTBOXSTYLE_TYPE" val="8"/>
</p:tagLst>
</file>

<file path=ppt/tags/tag74.xml><?xml version="1.0" encoding="utf-8"?>
<p:tagLst xmlns:p="http://schemas.openxmlformats.org/presentationml/2006/main">
  <p:tag name="ISPRING_SLIDE_ID_2" val="{98373076-2998-40D8-8A9E-6DA4F1D20ACF}"/>
  <p:tag name="GENSWF_ADVANCE_TIME" val="5"/>
  <p:tag name="ISPRING_CUSTOM_TIMING_USED" val="1"/>
</p:tagLst>
</file>

<file path=ppt/tags/tag75.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7_4*f*1"/>
  <p:tag name="KSO_WM_TEMPLATE_CATEGORY" val="mixed"/>
  <p:tag name="KSO_WM_TEMPLATE_INDEX" val="20201947"/>
  <p:tag name="KSO_WM_UNIT_LAYERLEVEL" val="1"/>
  <p:tag name="KSO_WM_TAG_VERSION" val="1.0"/>
  <p:tag name="KSO_WM_BEAUTIFY_FLAG" val="#wm#"/>
  <p:tag name="KSO_WM_UNIT_TEXTBOXSTYLE_GUID" val="{a0f682a8-ec41-4d7e-bed6-a842a03a00a8}"/>
  <p:tag name="KSO_WM_UNIT_TEXTBOXSTYLE_TEMPLATEID" val="3132576"/>
  <p:tag name="KSO_WM_UNIT_TEXTBOXSTYLE_TYPE" val="8"/>
</p:tagLst>
</file>

<file path=ppt/tags/tag76.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7_4*f*1"/>
  <p:tag name="KSO_WM_TEMPLATE_CATEGORY" val="mixed"/>
  <p:tag name="KSO_WM_TEMPLATE_INDEX" val="20201947"/>
  <p:tag name="KSO_WM_UNIT_LAYERLEVEL" val="1"/>
  <p:tag name="KSO_WM_TAG_VERSION" val="1.0"/>
  <p:tag name="KSO_WM_BEAUTIFY_FLAG" val="#wm#"/>
  <p:tag name="KSO_WM_UNIT_TEXTBOXSTYLE_GUID" val="{66ccb497-2829-4516-a9e3-50af10166150}"/>
  <p:tag name="KSO_WM_UNIT_TEXTBOXSTYLE_TEMPLATEID" val="3132576"/>
  <p:tag name="KSO_WM_UNIT_TEXTBOXSTYLE_TYPE" val="8"/>
</p:tagLst>
</file>

<file path=ppt/tags/tag77.xml><?xml version="1.0" encoding="utf-8"?>
<p:tagLst xmlns:p="http://schemas.openxmlformats.org/presentationml/2006/main">
  <p:tag name="ISPRING_SLIDE_ID_2" val="{98373076-2998-40D8-8A9E-6DA4F1D20ACF}"/>
  <p:tag name="GENSWF_ADVANCE_TIME" val="5"/>
  <p:tag name="ISPRING_CUSTOM_TIMING_USED" val="1"/>
</p:tagLst>
</file>

<file path=ppt/tags/tag78.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7_3*f*1"/>
  <p:tag name="KSO_WM_TEMPLATE_CATEGORY" val="mixed"/>
  <p:tag name="KSO_WM_TEMPLATE_INDEX" val="20201947"/>
  <p:tag name="KSO_WM_UNIT_LAYERLEVEL" val="1"/>
  <p:tag name="KSO_WM_TAG_VERSION" val="1.0"/>
  <p:tag name="KSO_WM_BEAUTIFY_FLAG" val="#wm#"/>
  <p:tag name="KSO_WM_UNIT_TEXTBOXSTYLE_GUID" val="{ff0cdef5-3c8f-4005-977d-59da7f66324f}"/>
  <p:tag name="KSO_WM_UNIT_TEXTBOXSTYLE_TEMPLATEID" val="3132575"/>
  <p:tag name="KSO_WM_UNIT_TEXTBOXSTYLE_TYPE" val="8"/>
</p:tagLst>
</file>

<file path=ppt/tags/tag79.xml><?xml version="1.0" encoding="utf-8"?>
<p:tagLst xmlns:p="http://schemas.openxmlformats.org/presentationml/2006/main">
  <p:tag name="KSO_WM_UNIT_TEXTBOXSTYLE_SHAPETYPE" val="0"/>
  <p:tag name="KSO_WM_UNIT_TEXTBOXSTYLE_TEMPLATETYPE" val="1"/>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UNIT_TYPE" val="f"/>
  <p:tag name="KSO_WM_UNIT_INDEX" val="1"/>
  <p:tag name="KSO_WM_UNIT_ID" val="mixed20201885_126*f*1"/>
  <p:tag name="KSO_WM_TEMPLATE_CATEGORY" val="mixed"/>
  <p:tag name="KSO_WM_TEMPLATE_INDEX" val="20201885"/>
  <p:tag name="KSO_WM_UNIT_LAYERLEVEL" val="1"/>
  <p:tag name="KSO_WM_TAG_VERSION" val="1.0"/>
  <p:tag name="KSO_WM_BEAUTIFY_FLAG" val="#wm#"/>
  <p:tag name="KSO_WM_UNIT_PRESET_TEXT" val="单击此处输入小标题"/>
  <p:tag name="KSO_WM_UNIT_TEXTBOXSTYLE_GUID" val="{7683dc3b-95aa-468d-9410-a05d903dc5f7}"/>
  <p:tag name="KSO_WM_UNIT_TEXTBOXSTYLE_TEMPLATEID" val="3133147"/>
  <p:tag name="KSO_WM_UNIT_TEXTBOXSTYLE_TYPE" val="5"/>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7_3*f*1"/>
  <p:tag name="KSO_WM_TEMPLATE_CATEGORY" val="mixed"/>
  <p:tag name="KSO_WM_TEMPLATE_INDEX" val="20201947"/>
  <p:tag name="KSO_WM_UNIT_LAYERLEVEL" val="1"/>
  <p:tag name="KSO_WM_TAG_VERSION" val="1.0"/>
  <p:tag name="KSO_WM_BEAUTIFY_FLAG" val="#wm#"/>
  <p:tag name="KSO_WM_UNIT_TEXTBOXSTYLE_GUID" val="{8386ee46-a441-4816-9ec5-e2727d3a1832}"/>
  <p:tag name="KSO_WM_UNIT_TEXTBOXSTYLE_TEMPLATEID" val="3132575"/>
  <p:tag name="KSO_WM_UNIT_TEXTBOXSTYLE_TYPE" val="8"/>
</p:tagLst>
</file>

<file path=ppt/tags/tag81.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7_3*f*1"/>
  <p:tag name="KSO_WM_TEMPLATE_CATEGORY" val="mixed"/>
  <p:tag name="KSO_WM_TEMPLATE_INDEX" val="20201947"/>
  <p:tag name="KSO_WM_UNIT_LAYERLEVEL" val="1"/>
  <p:tag name="KSO_WM_TAG_VERSION" val="1.0"/>
  <p:tag name="KSO_WM_BEAUTIFY_FLAG" val="#wm#"/>
  <p:tag name="KSO_WM_UNIT_TEXTBOXSTYLE_GUID" val="{14d6c489-357c-45fa-b6ee-d066d7be7482}"/>
  <p:tag name="KSO_WM_UNIT_TEXTBOXSTYLE_TEMPLATEID" val="3132575"/>
  <p:tag name="KSO_WM_UNIT_TEXTBOXSTYLE_TYPE" val="8"/>
</p:tagLst>
</file>

<file path=ppt/tags/tag82.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7_3*f*1"/>
  <p:tag name="KSO_WM_TEMPLATE_CATEGORY" val="mixed"/>
  <p:tag name="KSO_WM_TEMPLATE_INDEX" val="20201947"/>
  <p:tag name="KSO_WM_UNIT_LAYERLEVEL" val="1"/>
  <p:tag name="KSO_WM_TAG_VERSION" val="1.0"/>
  <p:tag name="KSO_WM_BEAUTIFY_FLAG" val="#wm#"/>
  <p:tag name="KSO_WM_UNIT_TEXTBOXSTYLE_GUID" val="{97697b60-1289-4112-9a19-f5f1629e2402}"/>
  <p:tag name="KSO_WM_UNIT_TEXTBOXSTYLE_TEMPLATEID" val="3132575"/>
  <p:tag name="KSO_WM_UNIT_TEXTBOXSTYLE_TYPE" val="8"/>
</p:tagLst>
</file>

<file path=ppt/tags/tag83.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7_6*f*1"/>
  <p:tag name="KSO_WM_TEMPLATE_CATEGORY" val="mixed"/>
  <p:tag name="KSO_WM_TEMPLATE_INDEX" val="20201947"/>
  <p:tag name="KSO_WM_UNIT_LAYERLEVEL" val="1"/>
  <p:tag name="KSO_WM_TAG_VERSION" val="1.0"/>
  <p:tag name="KSO_WM_BEAUTIFY_FLAG" val="#wm#"/>
  <p:tag name="KSO_WM_UNIT_TEXTBOXSTYLE_GUID" val="{9a3ed460-5142-4ce2-8653-af0e0f5b4b0e}"/>
  <p:tag name="KSO_WM_UNIT_TEXTBOXSTYLE_TEMPLATEID" val="3132578"/>
  <p:tag name="KSO_WM_UNIT_TEXTBOXSTYLE_TYPE" val="8"/>
</p:tagLst>
</file>

<file path=ppt/tags/tag84.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7_3*f*1"/>
  <p:tag name="KSO_WM_TEMPLATE_CATEGORY" val="mixed"/>
  <p:tag name="KSO_WM_TEMPLATE_INDEX" val="20201947"/>
  <p:tag name="KSO_WM_UNIT_LAYERLEVEL" val="1"/>
  <p:tag name="KSO_WM_TAG_VERSION" val="1.0"/>
  <p:tag name="KSO_WM_BEAUTIFY_FLAG" val="#wm#"/>
  <p:tag name="KSO_WM_UNIT_TEXTBOXSTYLE_GUID" val="{b025f20f-0a63-4e81-af4d-2cf2231161bf}"/>
  <p:tag name="KSO_WM_UNIT_TEXTBOXSTYLE_TEMPLATEID" val="3132575"/>
  <p:tag name="KSO_WM_UNIT_TEXTBOXSTYLE_TYPE" val="8"/>
</p:tagLst>
</file>

<file path=ppt/tags/tag85.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7_3*f*1"/>
  <p:tag name="KSO_WM_TEMPLATE_CATEGORY" val="mixed"/>
  <p:tag name="KSO_WM_TEMPLATE_INDEX" val="20201947"/>
  <p:tag name="KSO_WM_UNIT_LAYERLEVEL" val="1"/>
  <p:tag name="KSO_WM_TAG_VERSION" val="1.0"/>
  <p:tag name="KSO_WM_BEAUTIFY_FLAG" val="#wm#"/>
  <p:tag name="KSO_WM_UNIT_TEXTBOXSTYLE_GUID" val="{796b2bde-17e9-4f01-b5bd-b9a804fe6aa8}"/>
  <p:tag name="KSO_WM_UNIT_TEXTBOXSTYLE_TEMPLATEID" val="3132575"/>
  <p:tag name="KSO_WM_UNIT_TEXTBOXSTYLE_TYPE" val="8"/>
</p:tagLst>
</file>

<file path=ppt/tags/tag86.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7_3*f*1"/>
  <p:tag name="KSO_WM_TEMPLATE_CATEGORY" val="mixed"/>
  <p:tag name="KSO_WM_TEMPLATE_INDEX" val="20201947"/>
  <p:tag name="KSO_WM_UNIT_LAYERLEVEL" val="1"/>
  <p:tag name="KSO_WM_TAG_VERSION" val="1.0"/>
  <p:tag name="KSO_WM_BEAUTIFY_FLAG" val="#wm#"/>
  <p:tag name="KSO_WM_UNIT_TEXTBOXSTYLE_GUID" val="{10f9c59c-92d9-4c60-a743-714f99c1f1db}"/>
  <p:tag name="KSO_WM_UNIT_TEXTBOXSTYLE_TEMPLATEID" val="3132575"/>
  <p:tag name="KSO_WM_UNIT_TEXTBOXSTYLE_TYPE" val="8"/>
</p:tagLst>
</file>

<file path=ppt/tags/tag87.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您的正文已经经简明扼要，字字珠玑。但信息却千丝万缕、错综复杂。"/>
  <p:tag name="KSO_WM_UNIT_NOCLEAR" val="0"/>
  <p:tag name="KSO_WM_UNIT_VALUE" val="3586"/>
  <p:tag name="KSO_WM_UNIT_HIGHLIGHT" val="0"/>
  <p:tag name="KSO_WM_UNIT_COMPATIBLE" val="0"/>
  <p:tag name="KSO_WM_UNIT_DIAGRAM_ISNUMVISUAL" val="0"/>
  <p:tag name="KSO_WM_UNIT_DIAGRAM_ISREFERUNIT" val="0"/>
  <p:tag name="KSO_WM_UNIT_TYPE" val="f"/>
  <p:tag name="KSO_WM_UNIT_INDEX" val="1"/>
  <p:tag name="KSO_WM_UNIT_ID" val="mixed20201889_263*f*1"/>
  <p:tag name="KSO_WM_TEMPLATE_CATEGORY" val="mixed"/>
  <p:tag name="KSO_WM_TEMPLATE_INDEX" val="20201889"/>
  <p:tag name="KSO_WM_UNIT_LAYERLEVEL" val="1"/>
  <p:tag name="KSO_WM_TAG_VERSION" val="1.0"/>
  <p:tag name="KSO_WM_BEAUTIFY_FLAG" val="#wm#"/>
  <p:tag name="KSO_WM_UNIT_TEXTBOXSTYLE_GUID" val="{5ff72017-7770-4b3f-9b03-b17182adfc6b}"/>
  <p:tag name="KSO_WM_UNIT_TEXTBOXSTYLE_TEMPLATEID" val="3134002"/>
  <p:tag name="KSO_WM_UNIT_TEXTBOXSTYLE_TYPE" val="6"/>
</p:tagLst>
</file>

<file path=ppt/tags/tag88.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7_3*f*1"/>
  <p:tag name="KSO_WM_TEMPLATE_CATEGORY" val="mixed"/>
  <p:tag name="KSO_WM_TEMPLATE_INDEX" val="20201947"/>
  <p:tag name="KSO_WM_UNIT_LAYERLEVEL" val="1"/>
  <p:tag name="KSO_WM_TAG_VERSION" val="1.0"/>
  <p:tag name="KSO_WM_BEAUTIFY_FLAG" val="#wm#"/>
  <p:tag name="KSO_WM_UNIT_TEXTBOXSTYLE_GUID" val="{88b470cc-923f-4435-b0a0-40782e29b10b}"/>
  <p:tag name="KSO_WM_UNIT_TEXTBOXSTYLE_TEMPLATEID" val="3132575"/>
  <p:tag name="KSO_WM_UNIT_TEXTBOXSTYLE_TYPE" val="8"/>
</p:tagLst>
</file>

<file path=ppt/tags/tag89.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7_3*f*1"/>
  <p:tag name="KSO_WM_TEMPLATE_CATEGORY" val="mixed"/>
  <p:tag name="KSO_WM_TEMPLATE_INDEX" val="20201947"/>
  <p:tag name="KSO_WM_UNIT_LAYERLEVEL" val="1"/>
  <p:tag name="KSO_WM_TAG_VERSION" val="1.0"/>
  <p:tag name="KSO_WM_BEAUTIFY_FLAG" val="#wm#"/>
  <p:tag name="KSO_WM_UNIT_TEXTBOXSTYLE_GUID" val="{67b5025f-b827-40f7-858e-84682c868fa5}"/>
  <p:tag name="KSO_WM_UNIT_TEXTBOXSTYLE_TEMPLATEID" val="3132575"/>
  <p:tag name="KSO_WM_UNIT_TEXTBOXSTYLE_TYPE" val="8"/>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7_3*f*1"/>
  <p:tag name="KSO_WM_TEMPLATE_CATEGORY" val="mixed"/>
  <p:tag name="KSO_WM_TEMPLATE_INDEX" val="20201947"/>
  <p:tag name="KSO_WM_UNIT_LAYERLEVEL" val="1"/>
  <p:tag name="KSO_WM_TAG_VERSION" val="1.0"/>
  <p:tag name="KSO_WM_BEAUTIFY_FLAG" val="#wm#"/>
  <p:tag name="KSO_WM_UNIT_TEXTBOXSTYLE_GUID" val="{40d4ee50-1d6d-45bf-85f6-16dc27b990c1}"/>
  <p:tag name="KSO_WM_UNIT_TEXTBOXSTYLE_TEMPLATEID" val="3132575"/>
  <p:tag name="KSO_WM_UNIT_TEXTBOXSTYLE_TYPE" val="8"/>
</p:tagLst>
</file>

<file path=ppt/tags/tag91.xml><?xml version="1.0" encoding="utf-8"?>
<p:tagLst xmlns:p="http://schemas.openxmlformats.org/presentationml/2006/main">
  <p:tag name="KSO_WM_UNIT_TEXTBOXSTYLE_SHAPETYPE" val="1"/>
  <p:tag name="KSO_WM_UNIT_TEXTBOXSTYLE_ADJUSTLEFT" val="0_-26.40008"/>
  <p:tag name="KSO_WM_UNIT_TEXTBOXSTYLE_ADJUSTTOP" val="0_-5.199999"/>
  <p:tag name="KSO_WM_UNIT_HIGHLIGHT" val="0"/>
  <p:tag name="KSO_WM_UNIT_COMPATIBLE" val="0"/>
  <p:tag name="KSO_WM_UNIT_DIAGRAM_ISNUMVISUAL" val="0"/>
  <p:tag name="KSO_WM_UNIT_DIAGRAM_ISREFERUNIT" val="0"/>
  <p:tag name="KSO_WM_UNIT_TYPE" val="i"/>
  <p:tag name="KSO_WM_UNIT_INDEX" val="1"/>
  <p:tag name="KSO_WM_UNIT_ID" val="mixed20201883_54*i*1"/>
  <p:tag name="KSO_WM_TEMPLATE_CATEGORY" val="mixed"/>
  <p:tag name="KSO_WM_TEMPLATE_INDEX" val="20201883"/>
  <p:tag name="KSO_WM_UNIT_LAYERLEVEL" val="1"/>
  <p:tag name="KSO_WM_TAG_VERSION" val="1.0"/>
  <p:tag name="KSO_WM_BEAUTIFY_FLAG" val="#wm#"/>
  <p:tag name="KSO_WM_UNIT_TEXTBOXSTYLE_GUID" val="{a965b99f-e12a-4648-8034-e024986e6b9e}"/>
</p:tagLst>
</file>

<file path=ppt/tags/tag92.xml><?xml version="1.0" encoding="utf-8"?>
<p:tagLst xmlns:p="http://schemas.openxmlformats.org/presentationml/2006/main">
  <p:tag name="KSO_WM_UNIT_TEXTBOXSTYLE_SHAPETYPE" val="0"/>
  <p:tag name="KSO_WM_UNIT_TEXTBOXSTYLE_TEMPLATETYPE" val="1"/>
  <p:tag name="KSO_WM_UNIT_ISCONTENTSTITLE" val="0"/>
  <p:tag name="KSO_WM_UNIT_NOCLEAR" val="0"/>
  <p:tag name="KSO_WM_UNIT_VALUE" val="35"/>
  <p:tag name="KSO_WM_UNIT_HIGHLIGHT" val="0"/>
  <p:tag name="KSO_WM_UNIT_COMPATIBLE" val="0"/>
  <p:tag name="KSO_WM_UNIT_DIAGRAM_ISNUMVISUAL" val="0"/>
  <p:tag name="KSO_WM_UNIT_DIAGRAM_ISREFERUNIT" val="0"/>
  <p:tag name="KSO_WM_UNIT_TYPE" val="a"/>
  <p:tag name="KSO_WM_UNIT_INDEX" val="1"/>
  <p:tag name="KSO_WM_UNIT_ID" val="mixed20201883_54*a*1"/>
  <p:tag name="KSO_WM_TEMPLATE_CATEGORY" val="mixed"/>
  <p:tag name="KSO_WM_TEMPLATE_INDEX" val="20201883"/>
  <p:tag name="KSO_WM_UNIT_LAYERLEVEL" val="1"/>
  <p:tag name="KSO_WM_TAG_VERSION" val="1.0"/>
  <p:tag name="KSO_WM_BEAUTIFY_FLAG" val="#wm#"/>
  <p:tag name="KSO_WM_UNIT_PRESET_TEXT" val="单击此处输入正文标题内容"/>
  <p:tag name="KSO_WM_UNIT_TEXTBOXSTYLE_GUID" val="{a965b99f-e12a-4648-8034-e024986e6b9e}"/>
  <p:tag name="KSO_WM_UNIT_TEXTBOXSTYLE_TEMPLATEID" val="3131077"/>
  <p:tag name="KSO_WM_UNIT_TEXTBOXSTYLE_TYPE" val="3"/>
</p:tagLst>
</file>

<file path=ppt/tags/tag93.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7_3*f*1"/>
  <p:tag name="KSO_WM_TEMPLATE_CATEGORY" val="mixed"/>
  <p:tag name="KSO_WM_TEMPLATE_INDEX" val="20201947"/>
  <p:tag name="KSO_WM_UNIT_LAYERLEVEL" val="1"/>
  <p:tag name="KSO_WM_TAG_VERSION" val="1.0"/>
  <p:tag name="KSO_WM_BEAUTIFY_FLAG" val="#wm#"/>
  <p:tag name="KSO_WM_UNIT_TEXTBOXSTYLE_GUID" val="{dd5d5b17-db45-469b-8bb6-6fe871683a9d}"/>
  <p:tag name="KSO_WM_UNIT_TEXTBOXSTYLE_TEMPLATEID" val="3132575"/>
  <p:tag name="KSO_WM_UNIT_TEXTBOXSTYLE_TYPE" val="8"/>
</p:tagLst>
</file>

<file path=ppt/tags/tag94.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7_3*f*1"/>
  <p:tag name="KSO_WM_TEMPLATE_CATEGORY" val="mixed"/>
  <p:tag name="KSO_WM_TEMPLATE_INDEX" val="20201947"/>
  <p:tag name="KSO_WM_UNIT_LAYERLEVEL" val="1"/>
  <p:tag name="KSO_WM_TAG_VERSION" val="1.0"/>
  <p:tag name="KSO_WM_BEAUTIFY_FLAG" val="#wm#"/>
  <p:tag name="KSO_WM_UNIT_TEXTBOXSTYLE_GUID" val="{f2a770a9-59b4-4326-9646-6c6b6adecaf4}"/>
  <p:tag name="KSO_WM_UNIT_TEXTBOXSTYLE_TEMPLATEID" val="3132575"/>
  <p:tag name="KSO_WM_UNIT_TEXTBOXSTYLE_TYPE" val="8"/>
</p:tagLst>
</file>

<file path=ppt/tags/tag95.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7_3*f*1"/>
  <p:tag name="KSO_WM_TEMPLATE_CATEGORY" val="mixed"/>
  <p:tag name="KSO_WM_TEMPLATE_INDEX" val="20201947"/>
  <p:tag name="KSO_WM_UNIT_LAYERLEVEL" val="1"/>
  <p:tag name="KSO_WM_TAG_VERSION" val="1.0"/>
  <p:tag name="KSO_WM_BEAUTIFY_FLAG" val="#wm#"/>
  <p:tag name="KSO_WM_UNIT_TEXTBOXSTYLE_GUID" val="{b71fcb3b-4b2d-471a-a0e2-7cb305f070bc}"/>
  <p:tag name="KSO_WM_UNIT_TEXTBOXSTYLE_TEMPLATEID" val="3132575"/>
  <p:tag name="KSO_WM_UNIT_TEXTBOXSTYLE_TYPE" val="8"/>
</p:tagLst>
</file>

<file path=ppt/tags/tag96.xml><?xml version="1.0" encoding="utf-8"?>
<p:tagLst xmlns:p="http://schemas.openxmlformats.org/presentationml/2006/main">
  <p:tag name="KSO_WM_UNIT_TEXTBOXSTYLE_SHAPETYPE" val="0"/>
  <p:tag name="KSO_WM_UNIT_TEXTBOXSTYLE_TEMPLATETYPE" val="1"/>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UNIT_TYPE" val="f"/>
  <p:tag name="KSO_WM_UNIT_INDEX" val="1"/>
  <p:tag name="KSO_WM_UNIT_ID" val="mixed20201885_126*f*1"/>
  <p:tag name="KSO_WM_TEMPLATE_CATEGORY" val="mixed"/>
  <p:tag name="KSO_WM_TEMPLATE_INDEX" val="20201885"/>
  <p:tag name="KSO_WM_UNIT_LAYERLEVEL" val="1"/>
  <p:tag name="KSO_WM_TAG_VERSION" val="1.0"/>
  <p:tag name="KSO_WM_BEAUTIFY_FLAG" val="#wm#"/>
  <p:tag name="KSO_WM_UNIT_PRESET_TEXT" val="单击此处输入小标题"/>
  <p:tag name="KSO_WM_UNIT_TEXTBOXSTYLE_GUID" val="{ce6999a7-0232-4530-b93c-07004dca5b24}"/>
  <p:tag name="KSO_WM_UNIT_TEXTBOXSTYLE_TEMPLATEID" val="3133147"/>
  <p:tag name="KSO_WM_UNIT_TEXTBOXSTYLE_TYPE" val="5"/>
</p:tagLst>
</file>

<file path=ppt/tags/tag97.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您的正文已经经简明扼要，字字珠玑。但信息却千丝万缕、错综复杂。"/>
  <p:tag name="KSO_WM_UNIT_NOCLEAR" val="1"/>
  <p:tag name="KSO_WM_UNIT_VALUE" val="68"/>
  <p:tag name="KSO_WM_UNIT_HIGHLIGHT" val="0"/>
  <p:tag name="KSO_WM_UNIT_COMPATIBLE" val="0"/>
  <p:tag name="KSO_WM_UNIT_DIAGRAM_ISNUMVISUAL" val="0"/>
  <p:tag name="KSO_WM_UNIT_DIAGRAM_ISREFERUNIT" val="0"/>
  <p:tag name="KSO_WM_UNIT_TYPE" val="f"/>
  <p:tag name="KSO_WM_UNIT_INDEX" val="1"/>
  <p:tag name="KSO_WM_UNIT_ID" val="mixed20201887_40*f*1"/>
  <p:tag name="KSO_WM_TEMPLATE_CATEGORY" val="mixed"/>
  <p:tag name="KSO_WM_TEMPLATE_INDEX" val="20201887"/>
  <p:tag name="KSO_WM_UNIT_LAYERLEVEL" val="1"/>
  <p:tag name="KSO_WM_TAG_VERSION" val="1.0"/>
  <p:tag name="KSO_WM_BEAUTIFY_FLAG" val="#wm#"/>
  <p:tag name="KSO_WM_UNIT_TEXTBOXSTYLE_GUID" val="{1212ef23-088d-45af-9e7d-3c24fff7fb65}"/>
  <p:tag name="KSO_WM_UNIT_TEXTBOXSTYLE_TEMPLATEID" val="3131450"/>
  <p:tag name="KSO_WM_UNIT_TEXTBOXSTYLE_TYPE" val="6"/>
</p:tagLst>
</file>

<file path=ppt/tags/tag98.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7_3*f*1"/>
  <p:tag name="KSO_WM_TEMPLATE_CATEGORY" val="mixed"/>
  <p:tag name="KSO_WM_TEMPLATE_INDEX" val="20201947"/>
  <p:tag name="KSO_WM_UNIT_LAYERLEVEL" val="1"/>
  <p:tag name="KSO_WM_TAG_VERSION" val="1.0"/>
  <p:tag name="KSO_WM_BEAUTIFY_FLAG" val="#wm#"/>
  <p:tag name="KSO_WM_UNIT_TEXTBOXSTYLE_GUID" val="{ae3d6144-63b6-41ec-a4ba-a739b64a62c9}"/>
  <p:tag name="KSO_WM_UNIT_TEXTBOXSTYLE_TEMPLATEID" val="3132575"/>
  <p:tag name="KSO_WM_UNIT_TEXTBOXSTYLE_TYPE" val="8"/>
</p:tagLst>
</file>

<file path=ppt/tags/tag99.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7_3*f*1"/>
  <p:tag name="KSO_WM_TEMPLATE_CATEGORY" val="mixed"/>
  <p:tag name="KSO_WM_TEMPLATE_INDEX" val="20201947"/>
  <p:tag name="KSO_WM_UNIT_LAYERLEVEL" val="1"/>
  <p:tag name="KSO_WM_TAG_VERSION" val="1.0"/>
  <p:tag name="KSO_WM_BEAUTIFY_FLAG" val="#wm#"/>
  <p:tag name="KSO_WM_UNIT_TEXTBOXSTYLE_GUID" val="{fca7583a-8a0c-4ffe-9f9f-360187f2993b}"/>
  <p:tag name="KSO_WM_UNIT_TEXTBOXSTYLE_TEMPLATEID" val="3132575"/>
  <p:tag name="KSO_WM_UNIT_TEXTBOXSTYLE_TYPE" val="8"/>
</p:tagLst>
</file>

<file path=ppt/theme/theme1.xml><?xml version="1.0" encoding="utf-8"?>
<a:theme xmlns:a="http://schemas.openxmlformats.org/drawingml/2006/main" name="Office 主题​​">
  <a:themeElements>
    <a:clrScheme name="Adjacency">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3940</Words>
  <Application>WPS 演示</Application>
  <PresentationFormat>宽屏</PresentationFormat>
  <Paragraphs>280</Paragraphs>
  <Slides>22</Slides>
  <Notes>7</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22</vt:i4>
      </vt:variant>
    </vt:vector>
  </HeadingPairs>
  <TitlesOfParts>
    <vt:vector size="35" baseType="lpstr">
      <vt:lpstr>Arial</vt:lpstr>
      <vt:lpstr>宋体</vt:lpstr>
      <vt:lpstr>Wingdings</vt:lpstr>
      <vt:lpstr>Segoe UI</vt:lpstr>
      <vt:lpstr>微软雅黑</vt:lpstr>
      <vt:lpstr>新宋体</vt:lpstr>
      <vt:lpstr>黑体</vt:lpstr>
      <vt:lpstr>Times New Roman</vt:lpstr>
      <vt:lpstr>楷体</vt:lpstr>
      <vt:lpstr>隶书</vt:lpstr>
      <vt:lpstr>Arial Unicode MS</vt:lpstr>
      <vt:lpstr>Calibri</vt:lpstr>
      <vt:lpstr>Office 主题​​</vt:lpstr>
      <vt:lpstr>PowerPoint 演示文稿</vt:lpstr>
      <vt:lpstr>作 者 其 人</vt:lpstr>
      <vt:lpstr>诗歌理论</vt:lpstr>
      <vt:lpstr>PowerPoint 演示文稿</vt:lpstr>
      <vt:lpstr>新诗的发展</vt:lpstr>
      <vt:lpstr>PowerPoint 演示文稿</vt:lpstr>
      <vt:lpstr>PowerPoint 演示文稿</vt:lpstr>
      <vt:lpstr>PowerPoint 演示文稿</vt:lpstr>
      <vt:lpstr>总 览 课 文</vt:lpstr>
      <vt:lpstr>PowerPoint 演示文稿</vt:lpstr>
      <vt:lpstr>第一节</vt:lpstr>
      <vt:lpstr>PowerPoint 演示文稿</vt:lpstr>
      <vt:lpstr>第四节</vt:lpstr>
      <vt:lpstr>第五六七节</vt:lpstr>
      <vt:lpstr>第八九节</vt:lpstr>
      <vt:lpstr>PowerPoint 演示文稿</vt:lpstr>
      <vt:lpstr>PowerPoint 演示文稿</vt:lpstr>
      <vt:lpstr>诗歌主题</vt:lpstr>
      <vt:lpstr>诗人已去，精神永存</vt:lpstr>
      <vt:lpstr>课外拓展</vt:lpstr>
      <vt:lpstr>PowerPoint 演示文稿</vt:lpstr>
      <vt:lpstr>雨巷</vt:lpstr>
    </vt:vector>
  </TitlesOfParts>
  <Company>语图像影</Company>
  <LinksUpToDate>false</LinksUpToDate>
  <SharedDoc>false</SharedDoc>
  <HyperlinksChanged>false</HyperlinksChanged>
  <AppVersion>14.0000</AppVersion>
  <Manager>联系QQ352124530</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388</dc:title>
  <dc:creator>卢浮宫</dc:creator>
  <cp:lastModifiedBy>张敬彬</cp:lastModifiedBy>
  <cp:revision>179</cp:revision>
  <dcterms:created xsi:type="dcterms:W3CDTF">2016-05-09T13:01:00Z</dcterms:created>
  <dcterms:modified xsi:type="dcterms:W3CDTF">2020-10-13T11:32:08Z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