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3"/>
  </p:notesMasterIdLst>
  <p:sldIdLst>
    <p:sldId id="294" r:id="rId4"/>
    <p:sldId id="257" r:id="rId5"/>
    <p:sldId id="259" r:id="rId6"/>
    <p:sldId id="272" r:id="rId7"/>
    <p:sldId id="271" r:id="rId8"/>
    <p:sldId id="278" r:id="rId9"/>
    <p:sldId id="295" r:id="rId10"/>
    <p:sldId id="269" r:id="rId11"/>
    <p:sldId id="296" r:id="rId12"/>
    <p:sldId id="298" r:id="rId14"/>
    <p:sldId id="326" r:id="rId15"/>
    <p:sldId id="327" r:id="rId16"/>
    <p:sldId id="300" r:id="rId17"/>
    <p:sldId id="324" r:id="rId18"/>
    <p:sldId id="301" r:id="rId19"/>
    <p:sldId id="302" r:id="rId20"/>
    <p:sldId id="303" r:id="rId21"/>
    <p:sldId id="304" r:id="rId22"/>
    <p:sldId id="305" r:id="rId23"/>
    <p:sldId id="328" r:id="rId24"/>
    <p:sldId id="306" r:id="rId25"/>
    <p:sldId id="307" r:id="rId26"/>
    <p:sldId id="308" r:id="rId27"/>
    <p:sldId id="309" r:id="rId28"/>
    <p:sldId id="310" r:id="rId29"/>
    <p:sldId id="279" r:id="rId30"/>
    <p:sldId id="276" r:id="rId31"/>
    <p:sldId id="265" r:id="rId32"/>
    <p:sldId id="274" r:id="rId33"/>
    <p:sldId id="264" r:id="rId34"/>
    <p:sldId id="262" r:id="rId35"/>
    <p:sldId id="261" r:id="rId36"/>
    <p:sldId id="280" r:id="rId37"/>
    <p:sldId id="275" r:id="rId38"/>
    <p:sldId id="329" r:id="rId39"/>
  </p:sldIdLst>
  <p:sldSz cx="24385905" cy="13717905"/>
  <p:notesSz cx="6858000" cy="9144000"/>
  <p:defaultTextStyle>
    <a:defPPr>
      <a:defRPr lang="zh-CN"/>
    </a:defPPr>
    <a:lvl1pPr marL="0" lvl="0" indent="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219200" lvl="1" indent="-762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438400" lvl="2" indent="-1524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657600" lvl="3" indent="-2286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876800" lvl="4" indent="-3048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048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048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048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048000" algn="l" defTabSz="2438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571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967" y="1143000"/>
            <a:ext cx="5486067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E:\2017初中微课项目PPT模板设计\2017七年语文模板首页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11112"/>
            <a:ext cx="24379238" cy="1371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2" descr="C:\Users\lyc\Desktop\公司LOGO 透明版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1875" y="738188"/>
            <a:ext cx="30956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2" descr="E:\2017学易微课堂（部编教材）项目\PPT模板设计\教育部组织编写•人教版-细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25" y="1098550"/>
            <a:ext cx="21040725" cy="1182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28919" y="4261345"/>
            <a:ext cx="20727750" cy="294039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57838" y="7773300"/>
            <a:ext cx="17069912" cy="35056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9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15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535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54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1219200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200" y="12714288"/>
            <a:ext cx="7723188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788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679551" y="549341"/>
            <a:ext cx="5486757" cy="117044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80" y="549341"/>
            <a:ext cx="16053845" cy="117044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238" y="2245038"/>
            <a:ext cx="18289429" cy="477586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238" y="7205077"/>
            <a:ext cx="18289429" cy="331198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835" indent="0" algn="ctr">
              <a:buNone/>
              <a:defRPr sz="2400"/>
            </a:lvl5pPr>
            <a:lvl6pPr marL="3429635" indent="0" algn="ctr">
              <a:buNone/>
              <a:defRPr sz="2400"/>
            </a:lvl6pPr>
            <a:lvl7pPr marL="4115435" indent="0" algn="ctr">
              <a:buNone/>
              <a:defRPr sz="2400"/>
            </a:lvl7pPr>
            <a:lvl8pPr marL="4801235" indent="0" algn="ctr">
              <a:buNone/>
              <a:defRPr sz="2400"/>
            </a:lvl8pPr>
            <a:lvl9pPr marL="5487035" indent="0" algn="ctr">
              <a:buNone/>
              <a:defRPr sz="24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831" y="3419951"/>
            <a:ext cx="21032843" cy="570626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63831" y="9180201"/>
            <a:ext cx="21032843" cy="300079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8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6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54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12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70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95" y="3200845"/>
            <a:ext cx="10754184" cy="905318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412426" y="3200845"/>
            <a:ext cx="10754184" cy="905318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707" y="730351"/>
            <a:ext cx="21032843" cy="26514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73735" y="3557370"/>
            <a:ext cx="9747911" cy="1648053"/>
          </a:xfrm>
        </p:spPr>
        <p:txBody>
          <a:bodyPr anchor="ctr" anchorCtr="0"/>
          <a:lstStyle>
            <a:lvl1pPr marL="0" indent="0">
              <a:buNone/>
              <a:defRPr sz="4200"/>
            </a:lvl1pPr>
            <a:lvl2pPr marL="685800" indent="0">
              <a:buNone/>
              <a:defRPr sz="3600"/>
            </a:lvl2pPr>
            <a:lvl3pPr marL="1371600" indent="0">
              <a:buNone/>
              <a:defRPr sz="3000"/>
            </a:lvl3pPr>
            <a:lvl4pPr marL="2057400" indent="0">
              <a:buNone/>
              <a:defRPr sz="2700"/>
            </a:lvl4pPr>
            <a:lvl5pPr marL="2743835" indent="0">
              <a:buNone/>
              <a:defRPr sz="2700"/>
            </a:lvl5pPr>
            <a:lvl6pPr marL="3429635" indent="0">
              <a:buNone/>
              <a:defRPr sz="2700"/>
            </a:lvl6pPr>
            <a:lvl7pPr marL="4115435" indent="0">
              <a:buNone/>
              <a:defRPr sz="2700"/>
            </a:lvl7pPr>
            <a:lvl8pPr marL="4801235" indent="0">
              <a:buNone/>
              <a:defRPr sz="2700"/>
            </a:lvl8pPr>
            <a:lvl9pPr marL="5487035" indent="0">
              <a:buNone/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373735" y="5331498"/>
            <a:ext cx="9747911" cy="70495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514855" y="3557370"/>
            <a:ext cx="9795917" cy="1648053"/>
          </a:xfrm>
        </p:spPr>
        <p:txBody>
          <a:bodyPr anchor="ctr" anchorCtr="0"/>
          <a:lstStyle>
            <a:lvl1pPr marL="0" indent="0">
              <a:buNone/>
              <a:defRPr sz="4200"/>
            </a:lvl1pPr>
            <a:lvl2pPr marL="685800" indent="0">
              <a:buNone/>
              <a:defRPr sz="3600"/>
            </a:lvl2pPr>
            <a:lvl3pPr marL="1371600" indent="0">
              <a:buNone/>
              <a:defRPr sz="3000"/>
            </a:lvl3pPr>
            <a:lvl4pPr marL="2057400" indent="0">
              <a:buNone/>
              <a:defRPr sz="2700"/>
            </a:lvl4pPr>
            <a:lvl5pPr marL="2743835" indent="0">
              <a:buNone/>
              <a:defRPr sz="2700"/>
            </a:lvl5pPr>
            <a:lvl6pPr marL="3429635" indent="0">
              <a:buNone/>
              <a:defRPr sz="2700"/>
            </a:lvl6pPr>
            <a:lvl7pPr marL="4115435" indent="0">
              <a:buNone/>
              <a:defRPr sz="2700"/>
            </a:lvl7pPr>
            <a:lvl8pPr marL="4801235" indent="0">
              <a:buNone/>
              <a:defRPr sz="2700"/>
            </a:lvl8pPr>
            <a:lvl9pPr marL="5487035" indent="0">
              <a:buNone/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514855" y="5331498"/>
            <a:ext cx="9795917" cy="70495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707" y="914527"/>
            <a:ext cx="7865089" cy="3200845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67186" y="1975124"/>
            <a:ext cx="12345364" cy="9748604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707" y="4115372"/>
            <a:ext cx="7865089" cy="762423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835" indent="0">
              <a:buNone/>
              <a:defRPr sz="1500"/>
            </a:lvl5pPr>
            <a:lvl6pPr marL="3429635" indent="0">
              <a:buNone/>
              <a:defRPr sz="1500"/>
            </a:lvl6pPr>
            <a:lvl7pPr marL="4115435" indent="0">
              <a:buNone/>
              <a:defRPr sz="1500"/>
            </a:lvl7pPr>
            <a:lvl8pPr marL="4801235" indent="0">
              <a:buNone/>
              <a:defRPr sz="1500"/>
            </a:lvl8pPr>
            <a:lvl9pPr marL="5487035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win7我的文档-桌面-收藏夹\Desktop\2017学易微课堂（部编教材）七年级语文模板内页02-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24385588" cy="137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2" descr="C:\Users\lyc\Desktop\公司LOGO 透明版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266025" y="746125"/>
            <a:ext cx="30956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2" descr="E:\2017学易微课堂（部编教材）项目\PPT模板设计\教育部组织编写•人教版   语文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9013" y="-447675"/>
            <a:ext cx="24380825" cy="137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80" y="3200773"/>
            <a:ext cx="10770301" cy="9052973"/>
          </a:xfrm>
        </p:spPr>
        <p:txBody>
          <a:bodyPr/>
          <a:lstStyle>
            <a:lvl1pPr>
              <a:defRPr sz="7500"/>
            </a:lvl1pPr>
            <a:lvl2pPr>
              <a:defRPr sz="6400"/>
            </a:lvl2pPr>
            <a:lvl3pPr>
              <a:defRPr sz="53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396007" y="3200773"/>
            <a:ext cx="10770301" cy="9052973"/>
          </a:xfrm>
        </p:spPr>
        <p:txBody>
          <a:bodyPr/>
          <a:lstStyle>
            <a:lvl1pPr>
              <a:defRPr sz="7500"/>
            </a:lvl1pPr>
            <a:lvl2pPr>
              <a:defRPr sz="6400"/>
            </a:lvl2pPr>
            <a:lvl3pPr>
              <a:defRPr sz="53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1219200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8331200" y="12714288"/>
            <a:ext cx="7723188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7476788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707" y="914527"/>
            <a:ext cx="8331350" cy="3200845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7186" y="914529"/>
            <a:ext cx="12345364" cy="10809201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835" indent="0">
              <a:buNone/>
              <a:defRPr sz="3000"/>
            </a:lvl5pPr>
            <a:lvl6pPr marL="3429635" indent="0">
              <a:buNone/>
              <a:defRPr sz="3000"/>
            </a:lvl6pPr>
            <a:lvl7pPr marL="4115435" indent="0">
              <a:buNone/>
              <a:defRPr sz="3000"/>
            </a:lvl7pPr>
            <a:lvl8pPr marL="4801235" indent="0">
              <a:buNone/>
              <a:defRPr sz="3000"/>
            </a:lvl8pPr>
            <a:lvl9pPr marL="5487035" indent="0">
              <a:buNone/>
              <a:defRPr sz="3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707" y="4115372"/>
            <a:ext cx="8331350" cy="7624235"/>
          </a:xfrm>
        </p:spPr>
        <p:txBody>
          <a:bodyPr/>
          <a:lstStyle>
            <a:lvl1pPr marL="0" indent="0">
              <a:buNone/>
              <a:defRPr sz="3000"/>
            </a:lvl1pPr>
            <a:lvl2pPr marL="685800" indent="0">
              <a:buNone/>
              <a:defRPr sz="2700"/>
            </a:lvl2pPr>
            <a:lvl3pPr marL="1371600" indent="0">
              <a:buNone/>
              <a:defRPr sz="2400"/>
            </a:lvl3pPr>
            <a:lvl4pPr marL="2057400" indent="0">
              <a:buNone/>
              <a:defRPr sz="2100"/>
            </a:lvl4pPr>
            <a:lvl5pPr marL="2743835" indent="0">
              <a:buNone/>
              <a:defRPr sz="2100"/>
            </a:lvl5pPr>
            <a:lvl6pPr marL="3429635" indent="0">
              <a:buNone/>
              <a:defRPr sz="2100"/>
            </a:lvl6pPr>
            <a:lvl7pPr marL="4115435" indent="0">
              <a:buNone/>
              <a:defRPr sz="2100"/>
            </a:lvl7pPr>
            <a:lvl8pPr marL="4801235" indent="0">
              <a:buNone/>
              <a:defRPr sz="2100"/>
            </a:lvl8pPr>
            <a:lvl9pPr marL="5487035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679781" y="549352"/>
            <a:ext cx="5486829" cy="11704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95" y="549352"/>
            <a:ext cx="16142408" cy="11704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E:\2017学易微课堂（部编教材）项目PPT模板设计\语文（七年级）\2017学易微课堂（部编教材）七年级语文模板内页（1）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7175" cy="137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2" descr="C:\Users\lyc\Desktop\公司LOGO 透明版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113625" y="593725"/>
            <a:ext cx="30956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2" descr="E:\2017学易微课堂（部编教材）项目\PPT模板设计\教育部组织编写•人教版   语文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9013" y="-447675"/>
            <a:ext cx="24380825" cy="137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1219200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200" y="12714288"/>
            <a:ext cx="7723188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788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:\2017初中微课项目PPT模板设计\初中语文模板尾页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7175" cy="137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2" descr="C:\Users\lyc\Desktop\公司LOGO 透明版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266025" y="746125"/>
            <a:ext cx="30956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2" descr="E:\2017学易微课堂（部编教材）项目\PPT模板设计\教育部组织编写•人教版   语文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9013" y="-447675"/>
            <a:ext cx="24380825" cy="137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293" y="8814823"/>
            <a:ext cx="20727750" cy="2724465"/>
          </a:xfrm>
        </p:spPr>
        <p:txBody>
          <a:bodyPr anchor="t"/>
          <a:lstStyle>
            <a:lvl1pPr algn="l">
              <a:defRPr sz="10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293" y="5814100"/>
            <a:ext cx="20727750" cy="3000721"/>
          </a:xfrm>
        </p:spPr>
        <p:txBody>
          <a:bodyPr anchor="b"/>
          <a:lstStyle>
            <a:lvl1pPr marL="0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1pPr>
            <a:lvl2pPr marL="1219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43840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65760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4pPr>
            <a:lvl5pPr marL="487680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5pPr>
            <a:lvl6pPr marL="6096000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6pPr>
            <a:lvl7pPr marL="731583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7pPr>
            <a:lvl8pPr marL="853503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8pPr>
            <a:lvl9pPr marL="9754235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1219200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200" y="12714288"/>
            <a:ext cx="7723188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788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070582"/>
            <a:ext cx="10774536" cy="1279673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00" indent="0">
              <a:buNone/>
              <a:defRPr sz="5300" b="1"/>
            </a:lvl2pPr>
            <a:lvl3pPr marL="2438400" indent="0">
              <a:buNone/>
              <a:defRPr sz="4800" b="1"/>
            </a:lvl3pPr>
            <a:lvl4pPr marL="3657600" indent="0">
              <a:buNone/>
              <a:defRPr sz="4300" b="1"/>
            </a:lvl4pPr>
            <a:lvl5pPr marL="4876800" indent="0">
              <a:buNone/>
              <a:defRPr sz="4300" b="1"/>
            </a:lvl5pPr>
            <a:lvl6pPr marL="6096000" indent="0">
              <a:buNone/>
              <a:defRPr sz="4300" b="1"/>
            </a:lvl6pPr>
            <a:lvl7pPr marL="7315835" indent="0">
              <a:buNone/>
              <a:defRPr sz="4300" b="1"/>
            </a:lvl7pPr>
            <a:lvl8pPr marL="8535035" indent="0">
              <a:buNone/>
              <a:defRPr sz="4300" b="1"/>
            </a:lvl8pPr>
            <a:lvl9pPr marL="9754235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9280" y="4350253"/>
            <a:ext cx="10774536" cy="7903491"/>
          </a:xfrm>
        </p:spPr>
        <p:txBody>
          <a:bodyPr/>
          <a:lstStyle>
            <a:lvl1pPr>
              <a:defRPr sz="6400"/>
            </a:lvl1pPr>
            <a:lvl2pPr>
              <a:defRPr sz="53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7544" y="3070582"/>
            <a:ext cx="10778769" cy="1279673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00" indent="0">
              <a:buNone/>
              <a:defRPr sz="5300" b="1"/>
            </a:lvl2pPr>
            <a:lvl3pPr marL="2438400" indent="0">
              <a:buNone/>
              <a:defRPr sz="4800" b="1"/>
            </a:lvl3pPr>
            <a:lvl4pPr marL="3657600" indent="0">
              <a:buNone/>
              <a:defRPr sz="4300" b="1"/>
            </a:lvl4pPr>
            <a:lvl5pPr marL="4876800" indent="0">
              <a:buNone/>
              <a:defRPr sz="4300" b="1"/>
            </a:lvl5pPr>
            <a:lvl6pPr marL="6096000" indent="0">
              <a:buNone/>
              <a:defRPr sz="4300" b="1"/>
            </a:lvl6pPr>
            <a:lvl7pPr marL="7315835" indent="0">
              <a:buNone/>
              <a:defRPr sz="4300" b="1"/>
            </a:lvl7pPr>
            <a:lvl8pPr marL="8535035" indent="0">
              <a:buNone/>
              <a:defRPr sz="4300" b="1"/>
            </a:lvl8pPr>
            <a:lvl9pPr marL="9754235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7544" y="4350253"/>
            <a:ext cx="10778769" cy="7903491"/>
          </a:xfrm>
        </p:spPr>
        <p:txBody>
          <a:bodyPr/>
          <a:lstStyle>
            <a:lvl1pPr>
              <a:defRPr sz="6400"/>
            </a:lvl1pPr>
            <a:lvl2pPr>
              <a:defRPr sz="53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84" y="546162"/>
            <a:ext cx="8022690" cy="2324370"/>
          </a:xfrm>
        </p:spPr>
        <p:txBody>
          <a:bodyPr anchor="b"/>
          <a:lstStyle>
            <a:lvl1pPr algn="l">
              <a:defRPr sz="5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4088" y="546166"/>
            <a:ext cx="13632221" cy="11707582"/>
          </a:xfrm>
        </p:spPr>
        <p:txBody>
          <a:bodyPr/>
          <a:lstStyle>
            <a:lvl1pPr>
              <a:defRPr sz="8500"/>
            </a:lvl1pPr>
            <a:lvl2pPr>
              <a:defRPr sz="7500"/>
            </a:lvl2pPr>
            <a:lvl3pPr>
              <a:defRPr sz="6400"/>
            </a:lvl3pPr>
            <a:lvl4pPr>
              <a:defRPr sz="5300"/>
            </a:lvl4pPr>
            <a:lvl5pPr>
              <a:defRPr sz="5300"/>
            </a:lvl5pPr>
            <a:lvl6pPr>
              <a:defRPr sz="5300"/>
            </a:lvl6pPr>
            <a:lvl7pPr>
              <a:defRPr sz="5300"/>
            </a:lvl7pPr>
            <a:lvl8pPr>
              <a:defRPr sz="5300"/>
            </a:lvl8pPr>
            <a:lvl9pPr>
              <a:defRPr sz="5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9284" y="2870536"/>
            <a:ext cx="8022690" cy="9383212"/>
          </a:xfrm>
        </p:spPr>
        <p:txBody>
          <a:bodyPr/>
          <a:lstStyle>
            <a:lvl1pPr marL="0" indent="0">
              <a:buNone/>
              <a:defRPr sz="3700"/>
            </a:lvl1pPr>
            <a:lvl2pPr marL="1219200" indent="0">
              <a:buNone/>
              <a:defRPr sz="3200"/>
            </a:lvl2pPr>
            <a:lvl3pPr marL="2438400" indent="0">
              <a:buNone/>
              <a:defRPr sz="2700"/>
            </a:lvl3pPr>
            <a:lvl4pPr marL="3657600" indent="0">
              <a:buNone/>
              <a:defRPr sz="2400"/>
            </a:lvl4pPr>
            <a:lvl5pPr marL="4876800" indent="0">
              <a:buNone/>
              <a:defRPr sz="2400"/>
            </a:lvl5pPr>
            <a:lvl6pPr marL="6096000" indent="0">
              <a:buNone/>
              <a:defRPr sz="2400"/>
            </a:lvl6pPr>
            <a:lvl7pPr marL="7315835" indent="0">
              <a:buNone/>
              <a:defRPr sz="2400"/>
            </a:lvl7pPr>
            <a:lvl8pPr marL="8535035" indent="0">
              <a:buNone/>
              <a:defRPr sz="2400"/>
            </a:lvl8pPr>
            <a:lvl9pPr marL="9754235" indent="0">
              <a:buNone/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9746" y="9602311"/>
            <a:ext cx="14631353" cy="1133609"/>
          </a:xfrm>
        </p:spPr>
        <p:txBody>
          <a:bodyPr anchor="b"/>
          <a:lstStyle>
            <a:lvl1pPr algn="l">
              <a:defRPr sz="5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9746" y="1225691"/>
            <a:ext cx="14631353" cy="8230553"/>
          </a:xfrm>
        </p:spPr>
        <p:txBody>
          <a:bodyPr vert="horz" lIns="243852" tIns="121926" rIns="243852" bIns="121926" rtlCol="0">
            <a:normAutofit/>
          </a:bodyPr>
          <a:lstStyle>
            <a:lvl1pPr marL="0" indent="0">
              <a:buNone/>
              <a:defRPr sz="8500"/>
            </a:lvl1pPr>
            <a:lvl2pPr marL="1219200" indent="0">
              <a:buNone/>
              <a:defRPr sz="7500"/>
            </a:lvl2pPr>
            <a:lvl3pPr marL="2438400" indent="0">
              <a:buNone/>
              <a:defRPr sz="6400"/>
            </a:lvl3pPr>
            <a:lvl4pPr marL="3657600" indent="0">
              <a:buNone/>
              <a:defRPr sz="5300"/>
            </a:lvl4pPr>
            <a:lvl5pPr marL="4876800" indent="0">
              <a:buNone/>
              <a:defRPr sz="5300"/>
            </a:lvl5pPr>
            <a:lvl6pPr marL="6096000" indent="0">
              <a:buNone/>
              <a:defRPr sz="5300"/>
            </a:lvl6pPr>
            <a:lvl7pPr marL="7315835" indent="0">
              <a:buNone/>
              <a:defRPr sz="5300"/>
            </a:lvl7pPr>
            <a:lvl8pPr marL="8535035" indent="0">
              <a:buNone/>
              <a:defRPr sz="5300"/>
            </a:lvl8pPr>
            <a:lvl9pPr marL="9754235" indent="0">
              <a:buNone/>
              <a:defRPr sz="5300"/>
            </a:lvl9pPr>
          </a:lstStyle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8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9746" y="10735919"/>
            <a:ext cx="14631353" cy="1609912"/>
          </a:xfrm>
        </p:spPr>
        <p:txBody>
          <a:bodyPr/>
          <a:lstStyle>
            <a:lvl1pPr marL="0" indent="0">
              <a:buNone/>
              <a:defRPr sz="3700"/>
            </a:lvl1pPr>
            <a:lvl2pPr marL="1219200" indent="0">
              <a:buNone/>
              <a:defRPr sz="3200"/>
            </a:lvl2pPr>
            <a:lvl3pPr marL="2438400" indent="0">
              <a:buNone/>
              <a:defRPr sz="2700"/>
            </a:lvl3pPr>
            <a:lvl4pPr marL="3657600" indent="0">
              <a:buNone/>
              <a:defRPr sz="2400"/>
            </a:lvl4pPr>
            <a:lvl5pPr marL="4876800" indent="0">
              <a:buNone/>
              <a:defRPr sz="2400"/>
            </a:lvl5pPr>
            <a:lvl6pPr marL="6096000" indent="0">
              <a:buNone/>
              <a:defRPr sz="2400"/>
            </a:lvl6pPr>
            <a:lvl7pPr marL="7315835" indent="0">
              <a:buNone/>
              <a:defRPr sz="2400"/>
            </a:lvl7pPr>
            <a:lvl8pPr marL="8535035" indent="0">
              <a:buNone/>
              <a:defRPr sz="2400"/>
            </a:lvl8pPr>
            <a:lvl9pPr marL="9754235" indent="0">
              <a:buNone/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19200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200" y="12714288"/>
            <a:ext cx="7723188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788" y="12714288"/>
            <a:ext cx="5689600" cy="730250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3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2438400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0" indent="-9144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0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6235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435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635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835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219295" y="549352"/>
            <a:ext cx="21947315" cy="228631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1219295" y="3200845"/>
            <a:ext cx="21947315" cy="905318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1219295" y="12492185"/>
            <a:ext cx="5690045" cy="9526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28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8331851" y="12492185"/>
            <a:ext cx="7722203" cy="9526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28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17476565" y="12492185"/>
            <a:ext cx="5690045" cy="9526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28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685800" lvl="0" indent="-6858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•"/>
        <a:defRPr sz="6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485900" lvl="1" indent="-5715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–"/>
        <a:defRPr sz="5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2286000" lvl="2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•"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3201035" lvl="3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–"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4115435" lvl="4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»"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5029835" lvl="5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»"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944235" lvl="6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»"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6858635" lvl="7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»"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7773670" lvl="8" indent="-457200" algn="l" defTabSz="1828800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har char="»"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14400" lvl="1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828800" lvl="2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2743835" lvl="3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3658235" lvl="4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4572635" lvl="5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5487035" lvl="6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6401435" lvl="7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7316470" lvl="8" indent="0" algn="l" defTabSz="1828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87041" descr="0012_1024"/>
          <p:cNvPicPr>
            <a:picLocks noChangeAspect="1"/>
          </p:cNvPicPr>
          <p:nvPr/>
        </p:nvPicPr>
        <p:blipFill>
          <a:blip r:embed="rId1">
            <a:lum bright="44000"/>
          </a:blip>
          <a:stretch>
            <a:fillRect/>
          </a:stretch>
        </p:blipFill>
        <p:spPr>
          <a:xfrm>
            <a:off x="3047683" y="0"/>
            <a:ext cx="19509909" cy="146324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87042"/>
          <p:cNvSpPr/>
          <p:nvPr/>
        </p:nvSpPr>
        <p:spPr>
          <a:xfrm>
            <a:off x="6096106" y="4420214"/>
            <a:ext cx="12041272" cy="24387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32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天上的街市</a:t>
            </a:r>
            <a:endParaRPr lang="zh-CN" altLang="en-US" sz="132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24" name="文本框 87043"/>
          <p:cNvSpPr txBox="1"/>
          <p:nvPr/>
        </p:nvSpPr>
        <p:spPr>
          <a:xfrm>
            <a:off x="10176548" y="9739078"/>
            <a:ext cx="10228094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9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郭沫若</a:t>
            </a:r>
            <a:endParaRPr lang="zh-CN" altLang="en-US" sz="9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文本框 91137"/>
          <p:cNvSpPr txBox="1"/>
          <p:nvPr/>
        </p:nvSpPr>
        <p:spPr>
          <a:xfrm>
            <a:off x="5711878" y="4121722"/>
            <a:ext cx="13314623" cy="10433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9600" b="1" dirty="0">
                <a:solidFill>
                  <a:srgbClr val="00000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第一幅：</a:t>
            </a:r>
            <a:r>
              <a:rPr lang="zh-CN" altLang="en-US" sz="96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星灯辉映图</a:t>
            </a:r>
            <a:endParaRPr lang="zh-CN" altLang="en-US" sz="96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9600" b="1" dirty="0">
                <a:solidFill>
                  <a:srgbClr val="00000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第二幅：</a:t>
            </a:r>
            <a:r>
              <a:rPr lang="zh-CN" altLang="en-US" sz="96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街市奇珍图</a:t>
            </a:r>
            <a:endParaRPr lang="zh-CN" altLang="en-US" sz="96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9600" b="1" dirty="0">
                <a:solidFill>
                  <a:srgbClr val="00000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第三幅：</a:t>
            </a:r>
            <a:r>
              <a:rPr lang="zh-CN" altLang="en-US" sz="96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骑牛往来图</a:t>
            </a:r>
            <a:endParaRPr lang="zh-CN" altLang="en-US" sz="96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9600" b="1" dirty="0">
                <a:solidFill>
                  <a:srgbClr val="00000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第四幅：</a:t>
            </a:r>
            <a:r>
              <a:rPr lang="zh-CN" altLang="en-US" sz="96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天街闲游图</a:t>
            </a:r>
            <a:endParaRPr lang="zh-CN" altLang="en-US" sz="96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endParaRPr lang="zh-CN" altLang="en-US" sz="9600" b="1" dirty="0">
              <a:solidFill>
                <a:srgbClr val="00000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3" name="矩形 91138"/>
          <p:cNvSpPr/>
          <p:nvPr/>
        </p:nvSpPr>
        <p:spPr>
          <a:xfrm>
            <a:off x="5133948" y="520772"/>
            <a:ext cx="13971940" cy="279971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en-US" altLang="zh-CN" sz="8800" b="1" dirty="0">
                <a:solidFill>
                  <a:srgbClr val="00000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8800" b="1" dirty="0">
                <a:solidFill>
                  <a:srgbClr val="00000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想象一下：诗中描写的是怎样的四幅画面？</a:t>
            </a:r>
            <a:endParaRPr lang="zh-CN" altLang="en-US" sz="8800" b="1" dirty="0">
              <a:solidFill>
                <a:srgbClr val="00000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47683" y="1530563"/>
            <a:ext cx="4469130" cy="9531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第一节赏析：</a:t>
            </a:r>
            <a:endParaRPr kumimoji="0" lang="zh-CN" altLang="en-US" sz="5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35372" y="2683249"/>
            <a:ext cx="6554110" cy="415417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远远的街灯　了，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好像　着无数的明星。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天上的明星　了，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好像　着无数的街灯。 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26660"/>
          <p:cNvSpPr txBox="1"/>
          <p:nvPr/>
        </p:nvSpPr>
        <p:spPr>
          <a:xfrm>
            <a:off x="6200896" y="3400898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326667"/>
          <p:cNvSpPr txBox="1"/>
          <p:nvPr/>
        </p:nvSpPr>
        <p:spPr>
          <a:xfrm>
            <a:off x="6048475" y="6601743"/>
            <a:ext cx="2318072" cy="829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326668"/>
          <p:cNvSpPr txBox="1"/>
          <p:nvPr/>
        </p:nvSpPr>
        <p:spPr>
          <a:xfrm>
            <a:off x="6803723" y="5042600"/>
            <a:ext cx="921385" cy="131572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anchor="t">
            <a:spAutoFit/>
          </a:bodyPr>
          <a:p>
            <a:pPr eaLnBrk="0" hangingPunct="0"/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326669"/>
          <p:cNvSpPr txBox="1"/>
          <p:nvPr/>
        </p:nvSpPr>
        <p:spPr>
          <a:xfrm>
            <a:off x="7657916" y="5020373"/>
            <a:ext cx="921385" cy="131572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anchor="t">
            <a:spAutoFit/>
          </a:bodyPr>
          <a:p>
            <a:pPr eaLnBrk="0" hangingPunct="0"/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多亮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326670"/>
          <p:cNvSpPr txBox="1"/>
          <p:nvPr/>
        </p:nvSpPr>
        <p:spPr>
          <a:xfrm>
            <a:off x="5898721" y="5077531"/>
            <a:ext cx="921385" cy="131572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anchor="t">
            <a:spAutoFit/>
          </a:bodyPr>
          <a:p>
            <a:pPr eaLnBrk="0" hangingPunct="0"/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联想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3583796" y="2721354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54742" y="3788302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闪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83796" y="4855250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54742" y="6036514"/>
            <a:ext cx="978036" cy="829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直接连接符 12"/>
          <p:cNvSpPr/>
          <p:nvPr/>
        </p:nvSpPr>
        <p:spPr>
          <a:xfrm>
            <a:off x="6683563" y="4848899"/>
            <a:ext cx="0" cy="1676633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4" name="直接连接符 13"/>
          <p:cNvSpPr/>
          <p:nvPr/>
        </p:nvSpPr>
        <p:spPr>
          <a:xfrm flipV="1">
            <a:off x="7556809" y="4848899"/>
            <a:ext cx="0" cy="1829054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5" name="文本框 357391"/>
          <p:cNvSpPr txBox="1"/>
          <p:nvPr/>
        </p:nvSpPr>
        <p:spPr>
          <a:xfrm>
            <a:off x="9233442" y="7722672"/>
            <a:ext cx="75285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人间万家灯火的壮观景色。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07827" y="7760778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</a:t>
            </a:r>
            <a:endParaRPr lang="zh-CN" altLang="en-US" b="1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53845" y="9059534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闪</a:t>
            </a:r>
            <a:endParaRPr lang="zh-CN" altLang="en-US" b="1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360464"/>
          <p:cNvSpPr txBox="1"/>
          <p:nvPr/>
        </p:nvSpPr>
        <p:spPr>
          <a:xfrm>
            <a:off x="9246143" y="9021429"/>
            <a:ext cx="508000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群星闪烁的姿态。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95125" y="10024868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</a:t>
            </a:r>
            <a:endParaRPr lang="zh-CN" altLang="en-US" b="1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361490"/>
          <p:cNvSpPr txBox="1"/>
          <p:nvPr/>
        </p:nvSpPr>
        <p:spPr>
          <a:xfrm>
            <a:off x="9268372" y="10129657"/>
            <a:ext cx="508000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诗人的欣喜之情。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07827" y="11409360"/>
            <a:ext cx="978036" cy="829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b="1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362516"/>
          <p:cNvSpPr txBox="1"/>
          <p:nvPr/>
        </p:nvSpPr>
        <p:spPr>
          <a:xfrm>
            <a:off x="9312829" y="11409360"/>
            <a:ext cx="814070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暗示天上有人把街灯点亮了。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104840" y="1219369"/>
            <a:ext cx="1009790" cy="61239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第二三四节赏析</a:t>
            </a:r>
            <a:endParaRPr kumimoji="0" lang="zh-CN" altLang="en-US" sz="5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467969"/>
          <p:cNvSpPr txBox="1"/>
          <p:nvPr/>
        </p:nvSpPr>
        <p:spPr>
          <a:xfrm>
            <a:off x="6007193" y="1889388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写实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467970"/>
          <p:cNvSpPr txBox="1"/>
          <p:nvPr/>
        </p:nvSpPr>
        <p:spPr>
          <a:xfrm>
            <a:off x="5854772" y="7786181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想象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7858477" y="4210635"/>
            <a:ext cx="609685" cy="7925901"/>
          </a:xfrm>
          <a:prstGeom prst="leftBrace">
            <a:avLst>
              <a:gd name="adj1" fmla="val 107731"/>
              <a:gd name="adj2" fmla="val 50000"/>
            </a:avLst>
          </a:prstGeom>
          <a:noFill/>
          <a:ln w="28575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pPr algn="ctr" eaLnBrk="0" hangingPunct="0"/>
            <a:endParaRPr lang="zh-CN" altLang="zh-CN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98353" y="1384492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34845" y="2908704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98353" y="4182057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街市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98353" y="5804706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物品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34845" y="7551199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天河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467981"/>
          <p:cNvSpPr txBox="1"/>
          <p:nvPr/>
        </p:nvSpPr>
        <p:spPr>
          <a:xfrm>
            <a:off x="8839687" y="9351675"/>
            <a:ext cx="79502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467982"/>
          <p:cNvSpPr txBox="1"/>
          <p:nvPr/>
        </p:nvSpPr>
        <p:spPr>
          <a:xfrm>
            <a:off x="8598353" y="11444289"/>
            <a:ext cx="140716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</a:t>
            </a:r>
            <a:endParaRPr lang="zh-CN" altLang="en-US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直接连接符 12"/>
          <p:cNvSpPr/>
          <p:nvPr/>
        </p:nvSpPr>
        <p:spPr>
          <a:xfrm>
            <a:off x="9208038" y="2299019"/>
            <a:ext cx="0" cy="762106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4" name="直接连接符 13"/>
          <p:cNvSpPr/>
          <p:nvPr/>
        </p:nvSpPr>
        <p:spPr>
          <a:xfrm flipV="1">
            <a:off x="9512880" y="2146598"/>
            <a:ext cx="0" cy="762106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5" name="直接连接符 14"/>
          <p:cNvSpPr/>
          <p:nvPr/>
        </p:nvSpPr>
        <p:spPr>
          <a:xfrm>
            <a:off x="9360459" y="6566812"/>
            <a:ext cx="0" cy="1066948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6" name="直接连接符 15"/>
          <p:cNvSpPr/>
          <p:nvPr/>
        </p:nvSpPr>
        <p:spPr>
          <a:xfrm>
            <a:off x="9360459" y="8395866"/>
            <a:ext cx="0" cy="1066948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7" name="直接连接符 16"/>
          <p:cNvSpPr/>
          <p:nvPr/>
        </p:nvSpPr>
        <p:spPr>
          <a:xfrm>
            <a:off x="9360459" y="10224920"/>
            <a:ext cx="0" cy="1219369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8" name="直接连接符 17"/>
          <p:cNvSpPr/>
          <p:nvPr/>
        </p:nvSpPr>
        <p:spPr>
          <a:xfrm>
            <a:off x="9360459" y="3670810"/>
            <a:ext cx="0" cy="762106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19" name="直接连接符 18"/>
          <p:cNvSpPr/>
          <p:nvPr/>
        </p:nvSpPr>
        <p:spPr>
          <a:xfrm>
            <a:off x="9360459" y="5042600"/>
            <a:ext cx="0" cy="914527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round/>
            <a:headEnd type="none" w="sm" len="sm"/>
            <a:tailEnd type="triangle" w="sm" len="sm"/>
          </a:ln>
        </p:spPr>
      </p:sp>
      <p:sp>
        <p:nvSpPr>
          <p:cNvPr id="20" name="左大括号 19"/>
          <p:cNvSpPr/>
          <p:nvPr/>
        </p:nvSpPr>
        <p:spPr>
          <a:xfrm>
            <a:off x="8141090" y="1689335"/>
            <a:ext cx="304842" cy="1829054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/>
          <a:p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467992"/>
          <p:cNvSpPr txBox="1"/>
          <p:nvPr/>
        </p:nvSpPr>
        <p:spPr>
          <a:xfrm>
            <a:off x="10243232" y="4169355"/>
            <a:ext cx="2019300" cy="82994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美丽的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467993"/>
          <p:cNvSpPr txBox="1"/>
          <p:nvPr/>
        </p:nvSpPr>
        <p:spPr>
          <a:xfrm>
            <a:off x="10243232" y="5845988"/>
            <a:ext cx="3842284" cy="829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陈列、珍奇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右中括号 22"/>
          <p:cNvSpPr/>
          <p:nvPr/>
        </p:nvSpPr>
        <p:spPr>
          <a:xfrm>
            <a:off x="13628252" y="4432916"/>
            <a:ext cx="152421" cy="1829054"/>
          </a:xfrm>
          <a:prstGeom prst="rightBracket">
            <a:avLst>
              <a:gd name="adj" fmla="val 100000"/>
            </a:avLst>
          </a:pr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/>
          <a:p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文本框 467995"/>
          <p:cNvSpPr txBox="1"/>
          <p:nvPr/>
        </p:nvSpPr>
        <p:spPr>
          <a:xfrm>
            <a:off x="13933094" y="4645671"/>
            <a:ext cx="5080000" cy="829945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对美好生活的向往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右中括号 24"/>
          <p:cNvSpPr/>
          <p:nvPr/>
        </p:nvSpPr>
        <p:spPr>
          <a:xfrm>
            <a:off x="10579828" y="7786181"/>
            <a:ext cx="152421" cy="4267793"/>
          </a:xfrm>
          <a:prstGeom prst="rightBracket">
            <a:avLst>
              <a:gd name="adj" fmla="val 233203"/>
            </a:avLst>
          </a:pr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/>
          <a:p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文本框 468002"/>
          <p:cNvSpPr txBox="1"/>
          <p:nvPr/>
        </p:nvSpPr>
        <p:spPr>
          <a:xfrm>
            <a:off x="11564215" y="8503831"/>
            <a:ext cx="6304280" cy="3046095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对黑暗势力压迫的反抗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对自由幸福生活的向往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20" grpId="0" bldLvl="0" animBg="1"/>
      <p:bldP spid="21" grpId="0"/>
      <p:bldP spid="22" grpId="0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 descr="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315" y="304842"/>
            <a:ext cx="15089696" cy="125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/>
          </p:cNvSpPr>
          <p:nvPr>
            <p:ph sz="half" idx="1"/>
          </p:nvPr>
        </p:nvSpPr>
        <p:spPr>
          <a:xfrm>
            <a:off x="3846830" y="1292225"/>
            <a:ext cx="9145270" cy="11565255"/>
          </a:xfrm>
        </p:spPr>
        <p:txBody>
          <a:bodyPr wrap="square" lIns="182905" tIns="91452" rIns="182905" bIns="91452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marL="533400" lvl="0" indent="-533400">
              <a:buFont typeface="Times New Roman" panose="02020603050405020304" pitchFamily="18" charset="0"/>
              <a:buNone/>
            </a:pPr>
            <a:r>
              <a:rPr lang="zh-CN" altLang="en-US" sz="7200" b="1" dirty="0">
                <a:solidFill>
                  <a:srgbClr val="FF00FF"/>
                </a:solidFill>
                <a:ea typeface="隶书" panose="02010509060101010101" pitchFamily="49" charset="-122"/>
              </a:rPr>
              <a:t>自由朗读课文</a:t>
            </a:r>
            <a:endParaRPr lang="zh-CN" altLang="en-US" sz="7200" b="1" dirty="0">
              <a:solidFill>
                <a:srgbClr val="FF00FF"/>
              </a:solidFill>
              <a:ea typeface="隶书" panose="02010509060101010101" pitchFamily="49" charset="-122"/>
            </a:endParaRPr>
          </a:p>
          <a:p>
            <a:pPr marL="533400" lvl="0" indent="-533400">
              <a:buFont typeface="Times New Roman" panose="02020603050405020304" pitchFamily="18" charset="0"/>
              <a:buNone/>
            </a:pPr>
            <a:r>
              <a:rPr lang="zh-CN" altLang="en-US" sz="7200" b="1" dirty="0">
                <a:solidFill>
                  <a:srgbClr val="FF00FF"/>
                </a:solidFill>
                <a:ea typeface="隶书" panose="02010509060101010101" pitchFamily="49" charset="-122"/>
              </a:rPr>
              <a:t>思考下列问题</a:t>
            </a:r>
            <a:r>
              <a:rPr lang="zh-CN" altLang="en-US" b="1" dirty="0">
                <a:solidFill>
                  <a:srgbClr val="FF00FF"/>
                </a:solidFill>
                <a:ea typeface="隶书" panose="02010509060101010101" pitchFamily="49" charset="-122"/>
              </a:rPr>
              <a:t>：</a:t>
            </a:r>
            <a:endParaRPr lang="zh-CN" altLang="en-US" b="1" dirty="0">
              <a:solidFill>
                <a:srgbClr val="FF00FF"/>
              </a:solidFill>
              <a:ea typeface="隶书" panose="02010509060101010101" pitchFamily="49" charset="-122"/>
            </a:endParaRPr>
          </a:p>
          <a:p>
            <a:pPr marL="533400" lvl="0" indent="-533400">
              <a:buClr>
                <a:srgbClr val="800080"/>
              </a:buClr>
              <a:buFont typeface="Wingdings" panose="05000000000000000000" pitchFamily="2" charset="2"/>
              <a:buAutoNum type="arabicParenR"/>
            </a:pPr>
            <a:r>
              <a:rPr lang="zh-CN" altLang="en-US" sz="8000" b="1" dirty="0">
                <a:solidFill>
                  <a:schemeClr val="accent2"/>
                </a:solidFill>
                <a:ea typeface="隶书" panose="02010509060101010101" pitchFamily="49" charset="-122"/>
              </a:rPr>
              <a:t>诗人由远远的街灯依次想到什么？</a:t>
            </a:r>
            <a:endParaRPr lang="zh-CN" altLang="en-US" sz="8000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pPr marL="533400" lvl="0" indent="-533400">
              <a:buClr>
                <a:srgbClr val="800080"/>
              </a:buClr>
              <a:buFont typeface="Wingdings" panose="05000000000000000000" pitchFamily="2" charset="2"/>
              <a:buAutoNum type="arabicParenR"/>
            </a:pPr>
            <a:r>
              <a:rPr lang="zh-CN" altLang="en-US" sz="8000" b="1" dirty="0">
                <a:solidFill>
                  <a:schemeClr val="accent2"/>
                </a:solidFill>
                <a:ea typeface="隶书" panose="02010509060101010101" pitchFamily="49" charset="-122"/>
              </a:rPr>
              <a:t>天上的人们生活是怎样的呢？</a:t>
            </a:r>
            <a:endParaRPr lang="zh-CN" altLang="en-US" sz="8000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pPr marL="533400" lvl="0" indent="-533400">
              <a:buClr>
                <a:srgbClr val="800080"/>
              </a:buClr>
              <a:buFont typeface="Wingdings" panose="05000000000000000000" pitchFamily="2" charset="2"/>
              <a:buAutoNum type="arabicParenR"/>
            </a:pPr>
            <a:r>
              <a:rPr lang="zh-CN" altLang="en-US" sz="8000" b="1" dirty="0">
                <a:solidFill>
                  <a:schemeClr val="accent2"/>
                </a:solidFill>
                <a:ea typeface="隶书" panose="02010509060101010101" pitchFamily="49" charset="-122"/>
              </a:rPr>
              <a:t>最后一节寄寓了诗人怎样的思想感情？</a:t>
            </a:r>
            <a:endParaRPr lang="zh-CN" altLang="en-US" sz="8000" b="1" dirty="0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6082869" y="1962423"/>
            <a:ext cx="140716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街灯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6082869" y="3689862"/>
            <a:ext cx="1736967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明星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6155903" y="5182320"/>
            <a:ext cx="179730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街市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6082869" y="6716059"/>
            <a:ext cx="187351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物品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16460745" y="8383164"/>
            <a:ext cx="79502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人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6155903" y="9907376"/>
            <a:ext cx="1654406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生活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3920392" y="11469693"/>
            <a:ext cx="561530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光明 自由 幸福 美好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5" name="Line 11"/>
          <p:cNvSpPr/>
          <p:nvPr/>
        </p:nvSpPr>
        <p:spPr>
          <a:xfrm>
            <a:off x="16803693" y="2826142"/>
            <a:ext cx="38105" cy="936756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arrow" w="med" len="med"/>
            <a:tailEnd type="arrow" w="med" len="med"/>
          </a:ln>
        </p:spPr>
      </p:sp>
      <p:sp>
        <p:nvSpPr>
          <p:cNvPr id="36876" name="Line 12"/>
          <p:cNvSpPr/>
          <p:nvPr/>
        </p:nvSpPr>
        <p:spPr>
          <a:xfrm>
            <a:off x="16918009" y="4420214"/>
            <a:ext cx="0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7" name="Line 13"/>
          <p:cNvSpPr/>
          <p:nvPr/>
        </p:nvSpPr>
        <p:spPr>
          <a:xfrm>
            <a:off x="16918009" y="5944426"/>
            <a:ext cx="0" cy="1066948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8" name="Line 14"/>
          <p:cNvSpPr/>
          <p:nvPr/>
        </p:nvSpPr>
        <p:spPr>
          <a:xfrm>
            <a:off x="16918009" y="7621058"/>
            <a:ext cx="0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9" name="Line 15"/>
          <p:cNvSpPr/>
          <p:nvPr/>
        </p:nvSpPr>
        <p:spPr>
          <a:xfrm>
            <a:off x="16918009" y="9145270"/>
            <a:ext cx="0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0" name="Line 16"/>
          <p:cNvSpPr/>
          <p:nvPr/>
        </p:nvSpPr>
        <p:spPr>
          <a:xfrm flipH="1">
            <a:off x="14936534" y="10669482"/>
            <a:ext cx="1829054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1" name="Line 17"/>
          <p:cNvSpPr/>
          <p:nvPr/>
        </p:nvSpPr>
        <p:spPr>
          <a:xfrm flipH="1">
            <a:off x="16308324" y="10669482"/>
            <a:ext cx="609685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2" name="Line 18"/>
          <p:cNvSpPr/>
          <p:nvPr/>
        </p:nvSpPr>
        <p:spPr>
          <a:xfrm>
            <a:off x="16918009" y="10669482"/>
            <a:ext cx="609685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3" name="Line 19"/>
          <p:cNvSpPr/>
          <p:nvPr/>
        </p:nvSpPr>
        <p:spPr>
          <a:xfrm>
            <a:off x="17070430" y="10669482"/>
            <a:ext cx="1829054" cy="91452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4" name="AutoShape 20"/>
          <p:cNvSpPr/>
          <p:nvPr/>
        </p:nvSpPr>
        <p:spPr>
          <a:xfrm>
            <a:off x="17680115" y="5639583"/>
            <a:ext cx="457264" cy="4877477"/>
          </a:xfrm>
          <a:prstGeom prst="rightBrace">
            <a:avLst>
              <a:gd name="adj1" fmla="val 88839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p>
            <a:pPr eaLnBrk="0" hangingPunct="0">
              <a:spcBef>
                <a:spcPct val="20000"/>
              </a:spcBef>
              <a:buFont typeface="Times New Roman" panose="02020603050405020304" pitchFamily="18" charset="0"/>
              <a:buNone/>
            </a:pPr>
            <a:endParaRPr sz="7200" b="1" dirty="0">
              <a:solidFill>
                <a:srgbClr val="FF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18105624" y="7513093"/>
            <a:ext cx="140354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9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想象</a:t>
            </a:r>
            <a:endParaRPr lang="zh-CN" altLang="en-US" sz="9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86" name="Text Box 22"/>
          <p:cNvSpPr txBox="1"/>
          <p:nvPr/>
        </p:nvSpPr>
        <p:spPr>
          <a:xfrm>
            <a:off x="17235553" y="2969038"/>
            <a:ext cx="1438476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联想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36868" grpId="0" bldLvl="0" animBg="1"/>
      <p:bldP spid="36869" grpId="0" bldLvl="0" animBg="1"/>
      <p:bldP spid="36870" grpId="0" bldLvl="0" animBg="1"/>
      <p:bldP spid="36871" grpId="0" bldLvl="0" animBg="1"/>
      <p:bldP spid="36872" grpId="0" bldLvl="0" animBg="1"/>
      <p:bldP spid="36873" grpId="0" bldLvl="0" animBg="1"/>
      <p:bldP spid="36874" grpId="0" bldLvl="0" animBg="1"/>
      <p:bldP spid="11284" grpId="0"/>
      <p:bldP spid="36885" grpId="0" bldLvl="0" animBg="1"/>
      <p:bldP spid="368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3"/>
          <p:cNvSpPr txBox="1"/>
          <p:nvPr/>
        </p:nvSpPr>
        <p:spPr>
          <a:xfrm>
            <a:off x="8630108" y="952632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6" name="Text Box 4"/>
          <p:cNvSpPr txBox="1"/>
          <p:nvPr/>
        </p:nvSpPr>
        <p:spPr>
          <a:xfrm>
            <a:off x="8522143" y="2695950"/>
            <a:ext cx="2302196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8522143" y="4423390"/>
            <a:ext cx="2060862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街市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8522143" y="6154005"/>
            <a:ext cx="2302196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物品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7944212" y="7881444"/>
            <a:ext cx="3743846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牛郎织女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8665039" y="9608884"/>
            <a:ext cx="201640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6216773" y="11777712"/>
            <a:ext cx="9361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光明   美好   自由   幸福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Line 10"/>
          <p:cNvSpPr/>
          <p:nvPr/>
        </p:nvSpPr>
        <p:spPr>
          <a:xfrm flipH="1">
            <a:off x="7226563" y="10625025"/>
            <a:ext cx="1908441" cy="1298756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" name="Line 11"/>
          <p:cNvSpPr/>
          <p:nvPr/>
        </p:nvSpPr>
        <p:spPr>
          <a:xfrm flipH="1">
            <a:off x="9096899" y="10615500"/>
            <a:ext cx="431860" cy="1346387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" name="Line 12"/>
          <p:cNvSpPr/>
          <p:nvPr/>
        </p:nvSpPr>
        <p:spPr>
          <a:xfrm>
            <a:off x="9671652" y="10615500"/>
            <a:ext cx="1441650" cy="1295580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" name="Line 13"/>
          <p:cNvSpPr/>
          <p:nvPr/>
        </p:nvSpPr>
        <p:spPr>
          <a:xfrm>
            <a:off x="10249583" y="10615500"/>
            <a:ext cx="2591160" cy="1152684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" name="AutoShape 14"/>
          <p:cNvSpPr/>
          <p:nvPr/>
        </p:nvSpPr>
        <p:spPr>
          <a:xfrm>
            <a:off x="11402269" y="968510"/>
            <a:ext cx="1448001" cy="2448264"/>
          </a:xfrm>
          <a:prstGeom prst="rightBrace">
            <a:avLst>
              <a:gd name="adj1" fmla="val 14019"/>
              <a:gd name="adj2" fmla="val 50000"/>
            </a:avLst>
          </a:prstGeom>
          <a:noFill/>
          <a:ln w="2540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17378449" y="6871654"/>
            <a:ext cx="288012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想象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8" name="Text Box 16"/>
          <p:cNvSpPr txBox="1"/>
          <p:nvPr/>
        </p:nvSpPr>
        <p:spPr>
          <a:xfrm>
            <a:off x="13129709" y="1689335"/>
            <a:ext cx="259433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联想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Line 17"/>
          <p:cNvSpPr/>
          <p:nvPr/>
        </p:nvSpPr>
        <p:spPr>
          <a:xfrm>
            <a:off x="9528759" y="1984652"/>
            <a:ext cx="0" cy="863720"/>
          </a:xfrm>
          <a:prstGeom prst="line">
            <a:avLst/>
          </a:prstGeom>
          <a:ln w="31750" cap="flat" cmpd="sng">
            <a:solidFill>
              <a:srgbClr val="800080"/>
            </a:solidFill>
            <a:prstDash val="sysDot"/>
            <a:round/>
            <a:headEnd type="triangle" w="med" len="med"/>
            <a:tailEnd type="triangle" w="med" len="med"/>
          </a:ln>
        </p:spPr>
      </p:sp>
      <p:sp>
        <p:nvSpPr>
          <p:cNvPr id="18" name="Line 18"/>
          <p:cNvSpPr/>
          <p:nvPr/>
        </p:nvSpPr>
        <p:spPr>
          <a:xfrm>
            <a:off x="9528759" y="3858162"/>
            <a:ext cx="3174" cy="717650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9" name="Line 19"/>
          <p:cNvSpPr/>
          <p:nvPr/>
        </p:nvSpPr>
        <p:spPr>
          <a:xfrm>
            <a:off x="9528759" y="5439531"/>
            <a:ext cx="0" cy="863720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0" name="Line 20"/>
          <p:cNvSpPr/>
          <p:nvPr/>
        </p:nvSpPr>
        <p:spPr>
          <a:xfrm>
            <a:off x="9528759" y="7160620"/>
            <a:ext cx="0" cy="1006614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1" name="Line 21"/>
          <p:cNvSpPr/>
          <p:nvPr/>
        </p:nvSpPr>
        <p:spPr>
          <a:xfrm>
            <a:off x="9528759" y="8897586"/>
            <a:ext cx="0" cy="720826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22" name="AutoShape 14"/>
          <p:cNvSpPr/>
          <p:nvPr/>
        </p:nvSpPr>
        <p:spPr>
          <a:xfrm>
            <a:off x="15866939" y="4855250"/>
            <a:ext cx="1448001" cy="5471284"/>
          </a:xfrm>
          <a:prstGeom prst="rightBrace">
            <a:avLst>
              <a:gd name="adj1" fmla="val 31330"/>
              <a:gd name="adj2" fmla="val 50000"/>
            </a:avLst>
          </a:prstGeom>
          <a:noFill/>
          <a:ln w="2540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11402269" y="4280494"/>
            <a:ext cx="244826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美丽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 Box 23"/>
          <p:cNvSpPr txBox="1"/>
          <p:nvPr/>
        </p:nvSpPr>
        <p:spPr>
          <a:xfrm>
            <a:off x="11402269" y="6007934"/>
            <a:ext cx="244826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珍奇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 Box 24"/>
          <p:cNvSpPr txBox="1"/>
          <p:nvPr/>
        </p:nvSpPr>
        <p:spPr>
          <a:xfrm>
            <a:off x="11402269" y="7881444"/>
            <a:ext cx="475363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来往、闲游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4" grpId="0" bldLvl="0" animBg="1"/>
      <p:bldP spid="15" grpId="0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3"/>
          <p:cNvSpPr>
            <a:spLocks noGrp="1"/>
          </p:cNvSpPr>
          <p:nvPr>
            <p:ph idx="1"/>
          </p:nvPr>
        </p:nvSpPr>
        <p:spPr/>
        <p:txBody>
          <a:bodyPr wrap="square" lIns="182905" tIns="91452" rIns="182905" bIns="91452" anchor="t"/>
          <a:p>
            <a:pPr>
              <a:buClr>
                <a:schemeClr val="bg2"/>
              </a:buClr>
              <a:buFont typeface="Times New Roman" panose="02020603050405020304" pitchFamily="18" charset="0"/>
              <a:buNone/>
            </a:pPr>
            <a:r>
              <a:rPr lang="en-US" altLang="zh-CN" dirty="0"/>
              <a:t>   </a:t>
            </a:r>
            <a:endParaRPr lang="en-US" altLang="zh-CN" dirty="0"/>
          </a:p>
        </p:txBody>
      </p:sp>
      <p:sp>
        <p:nvSpPr>
          <p:cNvPr id="17412" name="Rectangle 4"/>
          <p:cNvSpPr/>
          <p:nvPr/>
        </p:nvSpPr>
        <p:spPr>
          <a:xfrm>
            <a:off x="5048210" y="3048423"/>
            <a:ext cx="4191582" cy="1714738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r>
              <a:rPr lang="en-GB" altLang="zh-CN" sz="8400" b="1" dirty="0" err="1">
                <a:latin typeface="Times New Roman" panose="02020603050405020304" pitchFamily="18" charset="0"/>
                <a:ea typeface="黑体" panose="02010609060101010101" pitchFamily="2" charset="-122"/>
              </a:rPr>
              <a:t>天上</a:t>
            </a:r>
            <a:endParaRPr lang="en-GB" altLang="zh-CN" sz="8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11573743" y="5763426"/>
            <a:ext cx="63509" cy="1146333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endParaRPr lang="en-GB" altLang="zh-CN" dirty="0">
              <a:latin typeface="Times New Roman" panose="02020603050405020304" pitchFamily="18" charset="0"/>
            </a:endParaRPr>
          </a:p>
        </p:txBody>
      </p:sp>
      <p:sp>
        <p:nvSpPr>
          <p:cNvPr id="12293" name="Rectangle 6"/>
          <p:cNvSpPr/>
          <p:nvPr/>
        </p:nvSpPr>
        <p:spPr>
          <a:xfrm>
            <a:off x="10049531" y="3118283"/>
            <a:ext cx="5953951" cy="1571844"/>
          </a:xfrm>
          <a:prstGeom prst="rect">
            <a:avLst/>
          </a:prstGeom>
          <a:noFill/>
          <a:ln w="19050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r>
              <a:rPr lang="en-GB" altLang="zh-CN" sz="7200" b="1" dirty="0" err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美好</a:t>
            </a:r>
            <a:r>
              <a:rPr lang="en-GB" altLang="zh-CN" sz="7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GB" altLang="zh-CN" sz="7200" b="1" dirty="0" err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幸福</a:t>
            </a:r>
            <a:endParaRPr lang="en-GB" altLang="zh-CN" sz="72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5" name="Rectangle 7"/>
          <p:cNvSpPr/>
          <p:nvPr/>
        </p:nvSpPr>
        <p:spPr>
          <a:xfrm>
            <a:off x="5000580" y="6192110"/>
            <a:ext cx="4286845" cy="1765545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r>
              <a:rPr lang="en-GB" altLang="zh-CN" sz="8400" b="1" dirty="0" err="1">
                <a:latin typeface="Times New Roman" panose="02020603050405020304" pitchFamily="18" charset="0"/>
                <a:ea typeface="黑体" panose="02010609060101010101" pitchFamily="2" charset="-122"/>
              </a:rPr>
              <a:t>人间</a:t>
            </a:r>
            <a:endParaRPr lang="en-GB" altLang="zh-CN" sz="8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6" name="Rectangle 8"/>
          <p:cNvSpPr/>
          <p:nvPr/>
        </p:nvSpPr>
        <p:spPr>
          <a:xfrm>
            <a:off x="10049531" y="6144479"/>
            <a:ext cx="7097110" cy="1575019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r>
              <a:rPr lang="en-GB" altLang="zh-CN" sz="7200" b="1" dirty="0" err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黑暗</a:t>
            </a:r>
            <a:r>
              <a:rPr lang="en-GB" altLang="zh-CN" sz="7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GB" altLang="zh-CN" sz="7200" b="1" dirty="0" err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凄凉</a:t>
            </a:r>
            <a:endParaRPr lang="en-GB" altLang="zh-CN" sz="72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7" name="Rectangle 9"/>
          <p:cNvSpPr/>
          <p:nvPr/>
        </p:nvSpPr>
        <p:spPr>
          <a:xfrm>
            <a:off x="4972000" y="9196077"/>
            <a:ext cx="6525532" cy="1762371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r>
              <a:rPr lang="en-GB" altLang="zh-CN" sz="8400" b="1"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en-GB" altLang="zh-CN" sz="8400" b="1" dirty="0" err="1">
                <a:latin typeface="Times New Roman" panose="02020603050405020304" pitchFamily="18" charset="0"/>
                <a:ea typeface="黑体" panose="02010609060101010101" pitchFamily="2" charset="-122"/>
              </a:rPr>
              <a:t>对比</a:t>
            </a:r>
            <a:r>
              <a:rPr lang="en-GB" altLang="zh-CN" sz="8400" b="1"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endParaRPr lang="en-GB" altLang="zh-CN" sz="8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8" name="Rectangle 10"/>
          <p:cNvSpPr/>
          <p:nvPr/>
        </p:nvSpPr>
        <p:spPr>
          <a:xfrm>
            <a:off x="10287688" y="9148446"/>
            <a:ext cx="8300603" cy="2619738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/>
          <a:p>
            <a:pPr eaLnBrk="0" hangingPunct="0">
              <a:buFont typeface="Times New Roman" panose="02020603050405020304" pitchFamily="18" charset="0"/>
              <a:buNone/>
            </a:pPr>
            <a:r>
              <a:rPr lang="en-GB" altLang="zh-CN" sz="72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对美好生活的向</a:t>
            </a:r>
            <a:r>
              <a:rPr lang="zh-CN" altLang="en-GB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往</a:t>
            </a:r>
            <a:endParaRPr lang="zh-CN" altLang="en-GB" sz="7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buFont typeface="Times New Roman" panose="02020603050405020304" pitchFamily="18" charset="0"/>
              <a:buNone/>
            </a:pPr>
            <a:r>
              <a:rPr lang="zh-CN" altLang="en-GB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对黑暗现实的痛恨</a:t>
            </a:r>
            <a:endParaRPr lang="zh-CN" altLang="en-GB" sz="7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7412" grpId="0"/>
      <p:bldP spid="17413" grpId="0"/>
      <p:bldP spid="12293" grpId="0" bldLvl="0"/>
      <p:bldP spid="17415" grpId="0"/>
      <p:bldP spid="17416" grpId="0"/>
      <p:bldP spid="17417" grpId="0"/>
      <p:bldP spid="174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9144529" y="2438739"/>
            <a:ext cx="6096847" cy="29845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8000" b="1" dirty="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想象与联想</a:t>
            </a:r>
            <a:endParaRPr lang="zh-CN" altLang="en-US" sz="8000" b="1" dirty="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7200" dirty="0">
                <a:latin typeface="Arial" panose="020B0604020202020204" pitchFamily="34" charset="0"/>
              </a:rPr>
              <a:t>　　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809788" y="6096847"/>
            <a:ext cx="3658108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rgbClr val="3211F5"/>
                </a:solidFill>
                <a:latin typeface="Arial" panose="020B0604020202020204" pitchFamily="34" charset="0"/>
              </a:rPr>
              <a:t>联想：</a:t>
            </a:r>
            <a:endParaRPr lang="zh-CN" altLang="en-US" sz="64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AutoShape 4"/>
          <p:cNvSpPr/>
          <p:nvPr/>
        </p:nvSpPr>
        <p:spPr>
          <a:xfrm>
            <a:off x="9144529" y="6249268"/>
            <a:ext cx="4115372" cy="304842"/>
          </a:xfrm>
          <a:prstGeom prst="notchedRightArrow">
            <a:avLst>
              <a:gd name="adj1" fmla="val 50000"/>
              <a:gd name="adj2" fmla="val 337500"/>
            </a:avLst>
          </a:prstGeom>
          <a:noFill/>
          <a:ln w="12700">
            <a:noFill/>
          </a:ln>
        </p:spPr>
        <p:txBody>
          <a:bodyPr wrap="none" anchor="ctr"/>
          <a:p>
            <a:pPr algn="ctr" eaLnBrk="0" hangingPunct="0">
              <a:buFont typeface="Times New Roman" panose="02020603050405020304" pitchFamily="18" charset="0"/>
              <a:buNone/>
            </a:pPr>
            <a:endParaRPr sz="96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248527" y="5639583"/>
            <a:ext cx="3048423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rgbClr val="3211F5"/>
                </a:solidFill>
                <a:latin typeface="Arial" panose="020B0604020202020204" pitchFamily="34" charset="0"/>
              </a:rPr>
              <a:t>甲事物</a:t>
            </a:r>
            <a:endParaRPr lang="zh-CN" altLang="en-US" sz="64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10059056" y="4877477"/>
            <a:ext cx="3353266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dirty="0">
                <a:solidFill>
                  <a:srgbClr val="660033"/>
                </a:solidFill>
                <a:latin typeface="Arial" panose="020B0604020202020204" pitchFamily="34" charset="0"/>
              </a:rPr>
              <a:t>想到</a:t>
            </a:r>
            <a:endParaRPr lang="zh-CN" altLang="en-US" sz="56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3259901" y="5639583"/>
            <a:ext cx="4572635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rgbClr val="3211F5"/>
                </a:solidFill>
                <a:latin typeface="Arial" panose="020B0604020202020204" pitchFamily="34" charset="0"/>
              </a:rPr>
              <a:t>乙事物</a:t>
            </a:r>
            <a:endParaRPr lang="zh-CN" altLang="en-US" sz="64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6248527" y="5944426"/>
            <a:ext cx="10059797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endParaRPr sz="9600" dirty="0">
              <a:latin typeface="Arial" panose="020B0604020202020204" pitchFamily="34" charset="0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6553369" y="6862129"/>
            <a:ext cx="12041272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</a:rPr>
              <a:t>存在                             存在</a:t>
            </a:r>
            <a:endParaRPr lang="zh-CN" altLang="en-US" sz="5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3962209" y="9754955"/>
            <a:ext cx="3048423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rgbClr val="3211F5"/>
                </a:solidFill>
                <a:latin typeface="Arial" panose="020B0604020202020204" pitchFamily="34" charset="0"/>
              </a:rPr>
              <a:t>想象：</a:t>
            </a:r>
            <a:endParaRPr lang="zh-CN" altLang="en-US" sz="64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6400948" y="9602534"/>
            <a:ext cx="3200845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rgbClr val="3211F5"/>
                </a:solidFill>
                <a:latin typeface="Arial" panose="020B0604020202020204" pitchFamily="34" charset="0"/>
              </a:rPr>
              <a:t>甲事物</a:t>
            </a:r>
            <a:endParaRPr lang="zh-CN" altLang="en-US" sz="64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9601793" y="8535585"/>
            <a:ext cx="3658108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endParaRPr sz="9600" dirty="0">
              <a:latin typeface="Arial" panose="020B0604020202020204" pitchFamily="34" charset="0"/>
            </a:endParaRPr>
          </a:p>
        </p:txBody>
      </p:sp>
      <p:sp>
        <p:nvSpPr>
          <p:cNvPr id="13325" name="AutoShape 13"/>
          <p:cNvSpPr/>
          <p:nvPr/>
        </p:nvSpPr>
        <p:spPr>
          <a:xfrm>
            <a:off x="9296950" y="10059797"/>
            <a:ext cx="4115372" cy="304842"/>
          </a:xfrm>
          <a:prstGeom prst="notchedRightArrow">
            <a:avLst>
              <a:gd name="adj1" fmla="val 50000"/>
              <a:gd name="adj2" fmla="val 337500"/>
            </a:avLst>
          </a:prstGeom>
          <a:noFill/>
          <a:ln w="12700">
            <a:noFill/>
          </a:ln>
        </p:spPr>
        <p:txBody>
          <a:bodyPr wrap="none" anchor="ctr"/>
          <a:p>
            <a:pPr algn="ctr" eaLnBrk="0" hangingPunct="0">
              <a:buFont typeface="Times New Roman" panose="02020603050405020304" pitchFamily="18" charset="0"/>
              <a:buNone/>
            </a:pPr>
            <a:endParaRPr sz="96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9601793" y="8992849"/>
            <a:ext cx="3200845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dirty="0">
                <a:solidFill>
                  <a:srgbClr val="660033"/>
                </a:solidFill>
                <a:latin typeface="Arial" panose="020B0604020202020204" pitchFamily="34" charset="0"/>
              </a:rPr>
              <a:t>创造出</a:t>
            </a:r>
            <a:endParaRPr lang="zh-CN" altLang="en-US" sz="56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13259901" y="9602534"/>
            <a:ext cx="4420214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rgbClr val="3211F5"/>
                </a:solidFill>
                <a:latin typeface="Arial" panose="020B0604020202020204" pitchFamily="34" charset="0"/>
              </a:rPr>
              <a:t>乙事物</a:t>
            </a:r>
            <a:endParaRPr lang="zh-CN" altLang="en-US" sz="6400" dirty="0">
              <a:solidFill>
                <a:srgbClr val="3211F5"/>
              </a:solidFill>
              <a:latin typeface="Arial" panose="020B0604020202020204" pitchFamily="34" charset="0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6096106" y="10821903"/>
            <a:ext cx="12650957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en-US" altLang="zh-CN" sz="5600" dirty="0">
                <a:solidFill>
                  <a:srgbClr val="FF33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</a:rPr>
              <a:t>存在</a:t>
            </a:r>
            <a:r>
              <a:rPr lang="zh-CN" altLang="en-US" sz="5600" b="1" dirty="0">
                <a:solidFill>
                  <a:srgbClr val="000099"/>
                </a:solidFill>
                <a:latin typeface="Arial" panose="020B0604020202020204" pitchFamily="34" charset="0"/>
              </a:rPr>
              <a:t>                            </a:t>
            </a: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</a:rPr>
              <a:t>不存在</a:t>
            </a:r>
            <a:endParaRPr lang="zh-CN" altLang="en-US" sz="5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29" name="Rectangle 17"/>
          <p:cNvSpPr>
            <a:spLocks noGrp="1"/>
          </p:cNvSpPr>
          <p:nvPr>
            <p:ph type="title"/>
          </p:nvPr>
        </p:nvSpPr>
        <p:spPr>
          <a:xfrm>
            <a:off x="5010105" y="1257475"/>
            <a:ext cx="15546959" cy="2924582"/>
          </a:xfrm>
        </p:spPr>
        <p:txBody>
          <a:bodyPr wrap="square" lIns="182905" tIns="91452" rIns="182905" bIns="91452" anchor="ctr"/>
          <a:p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3330" name="Text Box 18"/>
          <p:cNvSpPr txBox="1"/>
          <p:nvPr/>
        </p:nvSpPr>
        <p:spPr>
          <a:xfrm>
            <a:off x="16155903" y="5487162"/>
            <a:ext cx="5182320" cy="22453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因果联系</a:t>
            </a:r>
            <a:endParaRPr lang="zh-CN" altLang="en-US" sz="5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相似关系</a:t>
            </a:r>
            <a:endParaRPr lang="zh-CN" altLang="en-US" sz="5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31" name="Text Box 19"/>
          <p:cNvSpPr txBox="1"/>
          <p:nvPr/>
        </p:nvSpPr>
        <p:spPr>
          <a:xfrm>
            <a:off x="16613166" y="9297691"/>
            <a:ext cx="4725056" cy="372300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来源于</a:t>
            </a:r>
            <a:endParaRPr lang="zh-CN" altLang="en-US" sz="5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客观现实</a:t>
            </a:r>
            <a:endParaRPr lang="zh-CN" altLang="en-US" sz="5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3332" name="Text Box 20"/>
          <p:cNvSpPr txBox="1"/>
          <p:nvPr/>
        </p:nvSpPr>
        <p:spPr>
          <a:xfrm>
            <a:off x="3657367" y="457263"/>
            <a:ext cx="7316216" cy="14452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8800" dirty="0">
                <a:solidFill>
                  <a:srgbClr val="9900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注意：</a:t>
            </a:r>
            <a:endParaRPr lang="zh-CN" altLang="en-US" sz="8800" dirty="0">
              <a:solidFill>
                <a:srgbClr val="990099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92161"/>
          <p:cNvSpPr>
            <a:spLocks noGrp="1"/>
          </p:cNvSpPr>
          <p:nvPr>
            <p:ph type="body"/>
          </p:nvPr>
        </p:nvSpPr>
        <p:spPr>
          <a:xfrm>
            <a:off x="3962210" y="1384492"/>
            <a:ext cx="16461486" cy="10869535"/>
          </a:xfrm>
        </p:spPr>
        <p:txBody>
          <a:bodyPr anchor="t"/>
          <a:p>
            <a:pPr>
              <a:buNone/>
            </a:pPr>
            <a:r>
              <a:rPr lang="en-US" altLang="zh-CN" b="1" dirty="0">
                <a:solidFill>
                  <a:srgbClr val="0000F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    </a:t>
            </a:r>
            <a:r>
              <a:rPr lang="en-US" altLang="zh-CN" b="1">
                <a:solidFill>
                  <a:srgbClr val="0000F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5600" b="1" dirty="0">
                <a:latin typeface="黑体" panose="02010609060101010101" pitchFamily="2" charset="-122"/>
                <a:ea typeface="黑体" panose="02010609060101010101" pitchFamily="2" charset="-122"/>
              </a:rPr>
              <a:t>所谓</a:t>
            </a:r>
            <a:r>
              <a:rPr lang="zh-CN" altLang="en-US" sz="5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联想</a:t>
            </a:r>
            <a:r>
              <a:rPr lang="zh-CN" altLang="en-US" sz="5600" b="1" dirty="0">
                <a:latin typeface="黑体" panose="02010609060101010101" pitchFamily="2" charset="-122"/>
                <a:ea typeface="黑体" panose="02010609060101010101" pitchFamily="2" charset="-122"/>
              </a:rPr>
              <a:t>，就是由一事物想到另一相关事物的心理过程。两事物之间或具有因果联系或具有相似关系。譬如“街灯”和“明星”就具有发亮相似特点。</a:t>
            </a:r>
            <a:endParaRPr lang="zh-CN" altLang="en-US" sz="5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600" b="1" dirty="0">
                <a:solidFill>
                  <a:srgbClr val="0000F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zh-CN" altLang="en-US" sz="5600" b="1" dirty="0">
              <a:solidFill>
                <a:srgbClr val="0000F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600" b="1" dirty="0">
                <a:solidFill>
                  <a:srgbClr val="0000F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en-US" altLang="zh-CN" sz="5600" b="1">
                <a:solidFill>
                  <a:srgbClr val="0000F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5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所谓</a:t>
            </a:r>
            <a:r>
              <a:rPr lang="zh-CN" altLang="en-US" sz="5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想象</a:t>
            </a:r>
            <a:r>
              <a:rPr lang="zh-CN" altLang="en-US" sz="5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，就是在原有感性形象的基础上创造出新形象的过程。由民间的街上有灯，而想到 天上也有类似灯的明星，进而创造性地想到天上也应有“美丽的街市”，街市上应有珍奇的“物品”，这就是想象。</a:t>
            </a:r>
            <a:endParaRPr lang="zh-CN" altLang="en-US" sz="5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5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5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7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>
                                            <p:txEl>
                                              <p:charRg st="7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charRg st="7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8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8">
                                            <p:txEl>
                                              <p:charRg st="8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8">
                                            <p:txEl>
                                              <p:charRg st="8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07521"/>
          <p:cNvSpPr txBox="1"/>
          <p:nvPr/>
        </p:nvSpPr>
        <p:spPr>
          <a:xfrm>
            <a:off x="7728282" y="1673458"/>
            <a:ext cx="1094892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街灯</a:t>
            </a:r>
            <a:r>
              <a:rPr lang="en-US" altLang="zh-CN" sz="6400" dirty="0">
                <a:latin typeface="Arial" panose="020B0604020202020204" pitchFamily="34" charset="0"/>
              </a:rPr>
              <a:t>------</a:t>
            </a:r>
            <a:r>
              <a:rPr lang="zh-CN" altLang="en-US" sz="6400" dirty="0">
                <a:latin typeface="Arial" panose="020B0604020202020204" pitchFamily="34" charset="0"/>
              </a:rPr>
              <a:t>明星</a:t>
            </a:r>
            <a:r>
              <a:rPr lang="en-US" altLang="zh-CN" sz="6400" dirty="0">
                <a:latin typeface="Arial" panose="020B0604020202020204" pitchFamily="34" charset="0"/>
              </a:rPr>
              <a:t>--------</a:t>
            </a:r>
            <a:r>
              <a:rPr lang="zh-CN" altLang="en-US" sz="6400" dirty="0">
                <a:latin typeface="Arial" panose="020B0604020202020204" pitchFamily="34" charset="0"/>
              </a:rPr>
              <a:t>街灯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5363" name="文本框 107522"/>
          <p:cNvSpPr txBox="1"/>
          <p:nvPr/>
        </p:nvSpPr>
        <p:spPr>
          <a:xfrm>
            <a:off x="4161172" y="1384492"/>
            <a:ext cx="1290320" cy="230537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7200" dirty="0">
                <a:latin typeface="Arial" panose="020B0604020202020204" pitchFamily="34" charset="0"/>
              </a:rPr>
              <a:t>联 想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  <p:sp>
        <p:nvSpPr>
          <p:cNvPr id="15364" name="文本框 107523"/>
          <p:cNvSpPr txBox="1"/>
          <p:nvPr/>
        </p:nvSpPr>
        <p:spPr>
          <a:xfrm>
            <a:off x="7150352" y="5563373"/>
            <a:ext cx="446467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街市</a:t>
            </a:r>
            <a:r>
              <a:rPr lang="en-US" altLang="zh-CN" sz="6400">
                <a:latin typeface="Arial" panose="020B0604020202020204" pitchFamily="34" charset="0"/>
              </a:rPr>
              <a:t>—</a:t>
            </a:r>
            <a:r>
              <a:rPr lang="zh-CN" altLang="en-US" sz="6400" dirty="0">
                <a:latin typeface="Arial" panose="020B0604020202020204" pitchFamily="34" charset="0"/>
              </a:rPr>
              <a:t>物品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5365" name="文本框 107524"/>
          <p:cNvSpPr txBox="1"/>
          <p:nvPr/>
        </p:nvSpPr>
        <p:spPr>
          <a:xfrm>
            <a:off x="7150352" y="7433708"/>
            <a:ext cx="216247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天河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07526" name="文本框 107525"/>
          <p:cNvSpPr txBox="1"/>
          <p:nvPr/>
        </p:nvSpPr>
        <p:spPr>
          <a:xfrm>
            <a:off x="7150352" y="9450112"/>
            <a:ext cx="374384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b="1" dirty="0">
                <a:latin typeface="Arial" panose="020B0604020202020204" pitchFamily="34" charset="0"/>
              </a:rPr>
              <a:t>牛郎织女</a:t>
            </a:r>
            <a:endParaRPr lang="zh-CN" altLang="en-US" sz="6400" b="1" dirty="0">
              <a:latin typeface="Arial" panose="020B0604020202020204" pitchFamily="34" charset="0"/>
            </a:endParaRPr>
          </a:p>
        </p:txBody>
      </p:sp>
      <p:sp>
        <p:nvSpPr>
          <p:cNvPr id="15367" name="文本框 107526"/>
          <p:cNvSpPr txBox="1"/>
          <p:nvPr/>
        </p:nvSpPr>
        <p:spPr>
          <a:xfrm>
            <a:off x="11903988" y="5563373"/>
            <a:ext cx="4753634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美丽</a:t>
            </a:r>
            <a:r>
              <a:rPr lang="en-US" altLang="zh-CN" sz="6400">
                <a:latin typeface="Arial" panose="020B0604020202020204" pitchFamily="34" charset="0"/>
              </a:rPr>
              <a:t>—</a:t>
            </a:r>
            <a:r>
              <a:rPr lang="zh-CN" altLang="en-US" sz="6400" dirty="0">
                <a:latin typeface="Arial" panose="020B0604020202020204" pitchFamily="34" charset="0"/>
              </a:rPr>
              <a:t>珍奇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07528" name="文本框 107527"/>
          <p:cNvSpPr txBox="1"/>
          <p:nvPr/>
        </p:nvSpPr>
        <p:spPr>
          <a:xfrm>
            <a:off x="11903988" y="7433708"/>
            <a:ext cx="691611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浅浅、不甚宽广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07529" name="文本框 107528"/>
          <p:cNvSpPr txBox="1"/>
          <p:nvPr/>
        </p:nvSpPr>
        <p:spPr>
          <a:xfrm>
            <a:off x="11472128" y="9450112"/>
            <a:ext cx="4753634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来往、闲游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5370" name="左大括号 107529"/>
          <p:cNvSpPr/>
          <p:nvPr/>
        </p:nvSpPr>
        <p:spPr>
          <a:xfrm>
            <a:off x="6432703" y="5849162"/>
            <a:ext cx="717650" cy="4321776"/>
          </a:xfrm>
          <a:prstGeom prst="leftBrace">
            <a:avLst>
              <a:gd name="adj1" fmla="val 50156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p>
            <a:pPr algn="ctr">
              <a:buFont typeface="Times New Roman" panose="02020603050405020304" pitchFamily="18" charset="0"/>
              <a:buNone/>
            </a:pPr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15371" name="文本框 107530"/>
          <p:cNvSpPr txBox="1"/>
          <p:nvPr/>
        </p:nvSpPr>
        <p:spPr>
          <a:xfrm>
            <a:off x="15936798" y="5563373"/>
            <a:ext cx="5401424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（美丽富足）</a:t>
            </a:r>
            <a:endParaRPr lang="zh-CN" altLang="en-US" sz="6400">
              <a:latin typeface="Arial" panose="020B0604020202020204" pitchFamily="34" charset="0"/>
            </a:endParaRPr>
          </a:p>
        </p:txBody>
      </p:sp>
      <p:sp>
        <p:nvSpPr>
          <p:cNvPr id="107532" name="文本框 107531"/>
          <p:cNvSpPr txBox="1"/>
          <p:nvPr/>
        </p:nvSpPr>
        <p:spPr>
          <a:xfrm>
            <a:off x="5598360" y="5849162"/>
            <a:ext cx="1167765" cy="461074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天上的街市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07533" name="文本框 107532"/>
          <p:cNvSpPr txBox="1"/>
          <p:nvPr/>
        </p:nvSpPr>
        <p:spPr>
          <a:xfrm>
            <a:off x="16514729" y="9450112"/>
            <a:ext cx="453453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latin typeface="Arial" panose="020B0604020202020204" pitchFamily="34" charset="0"/>
              </a:rPr>
              <a:t>自由、幸福</a:t>
            </a:r>
            <a:endParaRPr lang="zh-CN" altLang="en-US" sz="6400" dirty="0">
              <a:latin typeface="Arial" panose="020B0604020202020204" pitchFamily="34" charset="0"/>
            </a:endParaRPr>
          </a:p>
        </p:txBody>
      </p:sp>
      <p:sp>
        <p:nvSpPr>
          <p:cNvPr id="107534" name="文本框 107533"/>
          <p:cNvSpPr txBox="1"/>
          <p:nvPr/>
        </p:nvSpPr>
        <p:spPr>
          <a:xfrm>
            <a:off x="3726136" y="6858953"/>
            <a:ext cx="1290320" cy="259116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7200" dirty="0">
                <a:latin typeface="Arial" panose="020B0604020202020204" pitchFamily="34" charset="0"/>
              </a:rPr>
              <a:t>想象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500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500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5000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  <p:bldP spid="107528" grpId="0"/>
      <p:bldP spid="107529" grpId="0"/>
      <p:bldP spid="15370" grpId="0"/>
      <p:bldP spid="107532" grpId="0"/>
      <p:bldP spid="107533" grpId="0"/>
      <p:bldP spid="1075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8546" name="组合 108545"/>
          <p:cNvGrpSpPr/>
          <p:nvPr/>
        </p:nvGrpSpPr>
        <p:grpSpPr>
          <a:xfrm>
            <a:off x="4571894" y="1251124"/>
            <a:ext cx="14784853" cy="10224921"/>
            <a:chOff x="480" y="394"/>
            <a:chExt cx="4656" cy="3220"/>
          </a:xfrm>
        </p:grpSpPr>
        <p:sp>
          <p:nvSpPr>
            <p:cNvPr id="16387" name="文本框 108546"/>
            <p:cNvSpPr txBox="1"/>
            <p:nvPr/>
          </p:nvSpPr>
          <p:spPr>
            <a:xfrm>
              <a:off x="480" y="576"/>
              <a:ext cx="960" cy="4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Times New Roman" panose="02020603050405020304" pitchFamily="18" charset="0"/>
                <a:buNone/>
              </a:pPr>
              <a:r>
                <a:rPr lang="zh-CN" altLang="en-US" sz="9600" b="1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街灯</a:t>
              </a:r>
              <a:endParaRPr lang="zh-CN" altLang="en-US" sz="9600" b="1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88" name="文本框 108547"/>
            <p:cNvSpPr txBox="1"/>
            <p:nvPr/>
          </p:nvSpPr>
          <p:spPr>
            <a:xfrm>
              <a:off x="480" y="3120"/>
              <a:ext cx="960" cy="4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Times New Roman" panose="02020603050405020304" pitchFamily="18" charset="0"/>
                <a:buNone/>
              </a:pPr>
              <a:r>
                <a:rPr lang="zh-CN" altLang="en-US" sz="9600" b="1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明星</a:t>
              </a:r>
              <a:endParaRPr lang="zh-CN" altLang="en-US" sz="9600" b="1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89" name="右大括号 108548"/>
            <p:cNvSpPr/>
            <p:nvPr/>
          </p:nvSpPr>
          <p:spPr>
            <a:xfrm>
              <a:off x="1392" y="768"/>
              <a:ext cx="240" cy="2688"/>
            </a:xfrm>
            <a:prstGeom prst="rightBrace">
              <a:avLst>
                <a:gd name="adj1" fmla="val 93281"/>
                <a:gd name="adj2" fmla="val 83333"/>
              </a:avLst>
            </a:prstGeom>
            <a:noFill/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Font typeface="Times New Roman" panose="02020603050405020304" pitchFamily="18" charset="0"/>
                <a:buNone/>
              </a:pPr>
              <a:endParaRPr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90" name="文本框 108549"/>
            <p:cNvSpPr txBox="1"/>
            <p:nvPr/>
          </p:nvSpPr>
          <p:spPr>
            <a:xfrm>
              <a:off x="1680" y="2784"/>
              <a:ext cx="1920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Times New Roman" panose="02020603050405020304" pitchFamily="18" charset="0"/>
                <a:buNone/>
              </a:pPr>
              <a:r>
                <a:rPr lang="zh-CN" altLang="en-US" sz="88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天上的街市</a:t>
              </a:r>
              <a:endParaRPr lang="zh-CN" altLang="en-US" sz="8800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91" name="直接连接符 108550"/>
            <p:cNvSpPr/>
            <p:nvPr/>
          </p:nvSpPr>
          <p:spPr>
            <a:xfrm flipV="1">
              <a:off x="2448" y="2496"/>
              <a:ext cx="336" cy="336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6392" name="文本框 108551"/>
            <p:cNvSpPr txBox="1"/>
            <p:nvPr/>
          </p:nvSpPr>
          <p:spPr>
            <a:xfrm>
              <a:off x="2208" y="1632"/>
              <a:ext cx="1920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Times New Roman" panose="02020603050405020304" pitchFamily="18" charset="0"/>
                <a:buNone/>
              </a:pPr>
              <a:r>
                <a:rPr lang="zh-CN" altLang="en-US" sz="8800" dirty="0">
                  <a:solidFill>
                    <a:srgbClr val="FF00FF"/>
                  </a:solidFill>
                  <a:latin typeface="宋体" panose="02010600030101010101" pitchFamily="2" charset="-122"/>
                </a:rPr>
                <a:t>街市上陈列的珍奇物品</a:t>
              </a:r>
              <a:r>
                <a:rPr lang="zh-CN" altLang="en-US" sz="88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8800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93" name="直接连接符 108552"/>
            <p:cNvSpPr/>
            <p:nvPr/>
          </p:nvSpPr>
          <p:spPr>
            <a:xfrm flipV="1">
              <a:off x="3456" y="1296"/>
              <a:ext cx="336" cy="336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6394" name="文本框 108553"/>
            <p:cNvSpPr txBox="1"/>
            <p:nvPr/>
          </p:nvSpPr>
          <p:spPr>
            <a:xfrm>
              <a:off x="3216" y="394"/>
              <a:ext cx="1920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Times New Roman" panose="02020603050405020304" pitchFamily="18" charset="0"/>
                <a:buNone/>
              </a:pPr>
              <a:r>
                <a:rPr lang="zh-CN" altLang="en-US" sz="8800" dirty="0">
                  <a:solidFill>
                    <a:srgbClr val="FF00FF"/>
                  </a:solidFill>
                  <a:latin typeface="宋体" panose="02010600030101010101" pitchFamily="2" charset="-122"/>
                </a:rPr>
                <a:t>牛郎织女的幸福生活</a:t>
              </a:r>
              <a:r>
                <a:rPr lang="zh-CN" altLang="en-US" sz="88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8800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08555" name="文本框 108554"/>
          <p:cNvSpPr txBox="1"/>
          <p:nvPr/>
        </p:nvSpPr>
        <p:spPr>
          <a:xfrm>
            <a:off x="4866713" y="5639583"/>
            <a:ext cx="984885" cy="1829054"/>
          </a:xfrm>
          <a:prstGeom prst="rect">
            <a:avLst/>
          </a:prstGeom>
          <a:noFill/>
          <a:ln w="9525">
            <a:noFill/>
          </a:ln>
        </p:spPr>
        <p:txBody>
          <a:bodyPr vert="eaVert" lIns="0" tIns="0" rIns="0" bIns="0"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chemeClr val="folHlink"/>
                </a:solidFill>
                <a:latin typeface="Times New Roman" panose="02020603050405020304" pitchFamily="18" charset="0"/>
              </a:rPr>
              <a:t>联想</a:t>
            </a:r>
            <a:endParaRPr lang="zh-CN" altLang="en-US" sz="6400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56" name="文本框 108555"/>
          <p:cNvSpPr txBox="1"/>
          <p:nvPr/>
        </p:nvSpPr>
        <p:spPr>
          <a:xfrm>
            <a:off x="8067557" y="5639583"/>
            <a:ext cx="984885" cy="1829054"/>
          </a:xfrm>
          <a:prstGeom prst="rect">
            <a:avLst/>
          </a:prstGeom>
          <a:noFill/>
          <a:ln w="9525">
            <a:noFill/>
          </a:ln>
        </p:spPr>
        <p:txBody>
          <a:bodyPr vert="eaVert" lIns="0" tIns="0" rIns="0" bIns="0"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6400" dirty="0">
                <a:solidFill>
                  <a:schemeClr val="folHlink"/>
                </a:solidFill>
                <a:latin typeface="Times New Roman" panose="02020603050405020304" pitchFamily="18" charset="0"/>
              </a:rPr>
              <a:t>想像</a:t>
            </a:r>
            <a:endParaRPr lang="zh-CN" altLang="en-US" sz="6400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57" name="直接连接符 108556"/>
          <p:cNvSpPr/>
          <p:nvPr/>
        </p:nvSpPr>
        <p:spPr>
          <a:xfrm>
            <a:off x="5943685" y="3505687"/>
            <a:ext cx="0" cy="6554110"/>
          </a:xfrm>
          <a:prstGeom prst="line">
            <a:avLst/>
          </a:prstGeom>
          <a:ln w="9525" cap="flat" cmpd="sng">
            <a:solidFill>
              <a:schemeClr val="fol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108558" name="直接连接符 108557"/>
          <p:cNvSpPr/>
          <p:nvPr/>
        </p:nvSpPr>
        <p:spPr>
          <a:xfrm rot="10800000">
            <a:off x="6248527" y="3353266"/>
            <a:ext cx="3176" cy="6554110"/>
          </a:xfrm>
          <a:prstGeom prst="line">
            <a:avLst/>
          </a:prstGeom>
          <a:ln w="9525" cap="flat" cmpd="sng">
            <a:solidFill>
              <a:schemeClr val="fol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16399" name="动作按钮: 第一张 108558">
            <a:hlinkClick r:id="" action="ppaction://hlinkshowjump?jump=firstslide"/>
          </p:cNvPr>
          <p:cNvSpPr/>
          <p:nvPr/>
        </p:nvSpPr>
        <p:spPr>
          <a:xfrm>
            <a:off x="17984957" y="12650957"/>
            <a:ext cx="1524212" cy="609685"/>
          </a:xfrm>
          <a:prstGeom prst="actionButtonHome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spcBef>
                <a:spcPct val="20000"/>
              </a:spcBef>
              <a:buFont typeface="Times New Roman" panose="02020603050405020304" pitchFamily="18" charset="0"/>
              <a:buNone/>
            </a:pPr>
            <a:endParaRPr sz="7200" b="1" dirty="0">
              <a:solidFill>
                <a:srgbClr val="FF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5" grpId="0"/>
      <p:bldP spid="1085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9061450" y="5562600"/>
            <a:ext cx="6083300" cy="1862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1500" dirty="0">
                <a:latin typeface="华文行楷" panose="02010800040101010101" pitchFamily="2" charset="-122"/>
                <a:ea typeface="华文行楷" panose="02010800040101010101" pitchFamily="2" charset="-122"/>
              </a:rPr>
              <a:t>明确目标</a:t>
            </a:r>
            <a:endParaRPr lang="en-US" altLang="zh-CN" sz="115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4991052" y="2251389"/>
            <a:ext cx="6916110" cy="3291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5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不信，请看那</a:t>
            </a:r>
            <a:r>
              <a:rPr lang="zh-CN" altLang="en-US" sz="5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朵</a:t>
            </a:r>
            <a:r>
              <a:rPr lang="zh-CN" altLang="en-US" sz="5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流星，</a:t>
            </a:r>
            <a:endParaRPr lang="zh-CN" altLang="en-US" sz="5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是他们提着灯笼在走。</a:t>
            </a:r>
            <a:endParaRPr lang="zh-CN" altLang="en-US" sz="5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8368" y="7297163"/>
            <a:ext cx="16998135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朵”字常用于花，花是美好的象征，把流星比作花，比喻天上的生活像花朵一样美好。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占位符 94209"/>
          <p:cNvSpPr>
            <a:spLocks noGrp="1"/>
          </p:cNvSpPr>
          <p:nvPr>
            <p:ph type="body"/>
          </p:nvPr>
        </p:nvSpPr>
        <p:spPr>
          <a:xfrm>
            <a:off x="3047683" y="952632"/>
            <a:ext cx="18290540" cy="12765273"/>
          </a:xfrm>
        </p:spPr>
        <p:txBody>
          <a:bodyPr anchor="t"/>
          <a:p>
            <a:pPr>
              <a:buNone/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：</a:t>
            </a:r>
            <a:endParaRPr lang="zh-CN" altLang="en-US" b="1" dirty="0">
              <a:solidFill>
                <a:srgbClr val="0000F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 诗中描写的牛郎织女的命运如何？它与传说中的故事有何不同？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endParaRPr lang="zh-CN" altLang="en-US" b="1" dirty="0">
              <a:solidFill>
                <a:srgbClr val="0000F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12641"/>
          <p:cNvSpPr txBox="1"/>
          <p:nvPr/>
        </p:nvSpPr>
        <p:spPr>
          <a:xfrm>
            <a:off x="3695472" y="377878"/>
            <a:ext cx="10659956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8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牛郎织女的传说</a:t>
            </a:r>
            <a:endParaRPr lang="zh-CN" altLang="en-US" sz="8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5" name="文本框 112642"/>
          <p:cNvSpPr txBox="1"/>
          <p:nvPr/>
        </p:nvSpPr>
        <p:spPr>
          <a:xfrm>
            <a:off x="6575598" y="11479220"/>
            <a:ext cx="316909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sz="9600" dirty="0">
              <a:latin typeface="Arial" panose="020B0604020202020204" pitchFamily="34" charset="0"/>
            </a:endParaRPr>
          </a:p>
        </p:txBody>
      </p:sp>
      <p:sp>
        <p:nvSpPr>
          <p:cNvPr id="18436" name="文本框 112643"/>
          <p:cNvSpPr txBox="1"/>
          <p:nvPr/>
        </p:nvSpPr>
        <p:spPr>
          <a:xfrm>
            <a:off x="6432703" y="2105318"/>
            <a:ext cx="12387396" cy="6739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72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古诗十九首</a:t>
            </a:r>
            <a:r>
              <a:rPr lang="en-US" altLang="zh-CN" sz="7200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迢迢牵牛星</a:t>
            </a:r>
            <a:r>
              <a:rPr lang="en-US" altLang="zh-CN" sz="7200" b="1">
                <a:latin typeface="微软雅黑" panose="020B0503020204020204" charset="-122"/>
                <a:ea typeface="微软雅黑" panose="020B0503020204020204" charset="-122"/>
              </a:rPr>
              <a:t>》 </a:t>
            </a:r>
            <a:endParaRPr lang="en-US" altLang="zh-CN" sz="7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迢迢牵牛星，皎皎河汉女 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纤纤擢素手，札札弄机杼。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终日不成章，泣涕零如雨。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河汉清且浅，相去复几许？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盈盈一水间，脉脉不得语。</a:t>
            </a:r>
            <a:endParaRPr lang="zh-CN" alt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45" name="文本框 112644"/>
          <p:cNvSpPr txBox="1"/>
          <p:nvPr/>
        </p:nvSpPr>
        <p:spPr>
          <a:xfrm>
            <a:off x="4270228" y="9164323"/>
            <a:ext cx="1569938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6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传说中的牛郎织女被王母娘娘以水深浪大的天河隔开，无法巧渡，每年只有农历七月七日那一天鹊桥相会。</a:t>
            </a:r>
            <a:endParaRPr lang="zh-CN" altLang="en-US" sz="6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46" name="文本框 112645"/>
          <p:cNvSpPr txBox="1"/>
          <p:nvPr/>
        </p:nvSpPr>
        <p:spPr>
          <a:xfrm>
            <a:off x="6143738" y="12333413"/>
            <a:ext cx="11523674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难得相见、涕泪涟涟、悲苦无奈</a:t>
            </a:r>
            <a:r>
              <a:rPr lang="zh-CN" altLang="en-US" sz="56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动作按钮: 开始 112646">
            <a:hlinkClick r:id="rId1" action="ppaction://hlinksldjump"/>
          </p:cNvPr>
          <p:cNvSpPr/>
          <p:nvPr/>
        </p:nvSpPr>
        <p:spPr>
          <a:xfrm>
            <a:off x="17521342" y="12619202"/>
            <a:ext cx="1009790" cy="574756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spcBef>
                <a:spcPct val="20000"/>
              </a:spcBef>
              <a:buFont typeface="Times New Roman" panose="02020603050405020304" pitchFamily="18" charset="0"/>
              <a:buNone/>
            </a:pPr>
            <a:endParaRPr sz="7200" b="1" dirty="0">
              <a:solidFill>
                <a:srgbClr val="FF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4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10593" descr="牛郎织女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6299" y="793860"/>
            <a:ext cx="15121450" cy="11793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01377" descr="鹊桥相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2192" y="1139984"/>
            <a:ext cx="18046030" cy="65033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101379"/>
          <p:cNvSpPr/>
          <p:nvPr/>
        </p:nvSpPr>
        <p:spPr>
          <a:xfrm>
            <a:off x="3504946" y="7611533"/>
            <a:ext cx="16632960" cy="4892040"/>
          </a:xfrm>
          <a:prstGeom prst="rect">
            <a:avLst/>
          </a:prstGeom>
          <a:noFill/>
          <a:ln w="9525">
            <a:noFill/>
          </a:ln>
        </p:spPr>
        <p:txBody>
          <a:bodyPr lIns="177824" tIns="76210" rIns="177824" bIns="76210">
            <a:spAutoFit/>
          </a:bodyPr>
          <a:p>
            <a:pPr marL="533400" indent="-533400"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en-US" altLang="zh-CN" sz="4000" b="1" dirty="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</a:t>
            </a:r>
            <a:r>
              <a:rPr lang="zh-CN" altLang="en-US" sz="5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传说中的牛郎织女是不自由的，他们受王母娘娘的专制统治。</a:t>
            </a:r>
            <a:endParaRPr lang="zh-CN" altLang="en-US" sz="56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533400" indent="-533400" eaLnBrk="0" hangingPunct="0"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5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</a:t>
            </a:r>
            <a:r>
              <a:rPr lang="zh-CN" altLang="en-US" sz="5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诗人按照自己的意愿和理想，大胆改造了这个民间故事。诗中，牛郎织女解放了，他们骑着牛儿来来往往，生活在一个自由幸福美满的天地里。</a:t>
            </a:r>
            <a:endParaRPr lang="zh-CN" altLang="en-US" sz="56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占位符 109569"/>
          <p:cNvSpPr>
            <a:spLocks noGrp="1"/>
          </p:cNvSpPr>
          <p:nvPr>
            <p:ph type="body"/>
          </p:nvPr>
        </p:nvSpPr>
        <p:spPr>
          <a:xfrm>
            <a:off x="3047683" y="1816352"/>
            <a:ext cx="18290540" cy="12476309"/>
          </a:xfrm>
        </p:spPr>
        <p:txBody>
          <a:bodyPr anchor="t"/>
          <a:p>
            <a:pPr>
              <a:buNone/>
            </a:pPr>
            <a:r>
              <a:rPr lang="zh-CN" altLang="en-US" sz="72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课堂总结：</a:t>
            </a:r>
            <a:endParaRPr lang="zh-CN" altLang="en-US" sz="72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7200" b="1" dirty="0">
                <a:solidFill>
                  <a:srgbClr val="0000F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通过由远远的街灯产生联想和想象描绘了天上的街市及美好的生活，表现了作者对黑暗现实的痛恨，对光明、自由、幸福、快乐生活的向往和追求，激发人们为实现这一理想而奋斗。</a:t>
            </a:r>
            <a:endParaRPr lang="zh-CN" altLang="en-US" sz="7200" b="1" dirty="0">
              <a:solidFill>
                <a:srgbClr val="0000F2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charRg st="1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charRg st="1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文本框 3"/>
          <p:cNvSpPr txBox="1"/>
          <p:nvPr/>
        </p:nvSpPr>
        <p:spPr>
          <a:xfrm>
            <a:off x="3702050" y="4217035"/>
            <a:ext cx="73393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美丽的街市</a:t>
            </a:r>
            <a:endParaRPr lang="zh-CN" altLang="en-US" sz="6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8" name="文本框 4"/>
          <p:cNvSpPr txBox="1"/>
          <p:nvPr/>
        </p:nvSpPr>
        <p:spPr>
          <a:xfrm>
            <a:off x="3702050" y="6107430"/>
            <a:ext cx="70504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富裕的天街</a:t>
            </a:r>
            <a:endParaRPr lang="zh-CN" altLang="en-US" sz="6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文本框 5"/>
          <p:cNvSpPr txBox="1"/>
          <p:nvPr/>
        </p:nvSpPr>
        <p:spPr>
          <a:xfrm>
            <a:off x="10175875" y="6322378"/>
            <a:ext cx="87852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街市上陈列的一些物品，定然是世上没有的珍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奇。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0" name="文本框 6"/>
          <p:cNvSpPr txBox="1"/>
          <p:nvPr/>
        </p:nvSpPr>
        <p:spPr>
          <a:xfrm>
            <a:off x="3702050" y="7762875"/>
            <a:ext cx="56819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幸福的生活</a:t>
            </a:r>
            <a:endParaRPr lang="zh-CN" altLang="en-US" sz="6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1" name="文本框 7"/>
          <p:cNvSpPr txBox="1"/>
          <p:nvPr/>
        </p:nvSpPr>
        <p:spPr>
          <a:xfrm flipH="1">
            <a:off x="10175875" y="8260398"/>
            <a:ext cx="9864725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你看，那浅浅的天河，定然是不甚宽广。</a:t>
            </a:r>
            <a:endParaRPr lang="en-US" altLang="zh-CN" sz="6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那隔着河的牛郎织女，定能够骑着牛儿来往。</a:t>
            </a:r>
            <a:endParaRPr lang="zh-CN" altLang="en-US" sz="6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2" name="矩形 1"/>
          <p:cNvSpPr/>
          <p:nvPr/>
        </p:nvSpPr>
        <p:spPr>
          <a:xfrm>
            <a:off x="10175875" y="4217035"/>
            <a:ext cx="757110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60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我想那</a:t>
            </a:r>
            <a:r>
              <a:rPr lang="zh-CN" altLang="en-US" sz="60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缥缈</a:t>
            </a:r>
            <a:r>
              <a:rPr lang="zh-CN" altLang="zh-CN" sz="60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的空中，定然有美丽的街市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179705" y="850900"/>
            <a:ext cx="24025860" cy="13018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示例：看清楚了，前面是个街市</a:t>
            </a:r>
            <a:r>
              <a:rPr lang="en-US" altLang="zh-CN" sz="600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6000" dirty="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天上的街市。货架上摆满了琳琅满目的物品，人们三五成群，走着，说着，笑着，脸上绽开的笑容也是人间没有的。忽然，夜幕落下了，街市、物品、人全都消失了，不远处传来潺潺水声，原来是天河。在并不宽阔的天河中，水徐徐地流着，时不时荡起小浪花。在河两旁的草地上，有一头牛，牛背上还坐着一个人，那是放牛郎。只见他手握横笛，痴痴地望着对岸，那里，有一位美丽的姑娘正朝他飞来，脚步那样轻盈，笑容那样灿烂</a:t>
            </a:r>
            <a:r>
              <a:rPr lang="en-US" altLang="zh-CN" sz="6000">
                <a:solidFill>
                  <a:schemeClr val="accent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6000" dirty="0">
              <a:solidFill>
                <a:schemeClr val="accent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文本框 2"/>
          <p:cNvSpPr/>
          <p:nvPr/>
        </p:nvSpPr>
        <p:spPr bwMode="auto">
          <a:xfrm>
            <a:off x="1018540" y="5840095"/>
            <a:ext cx="21878925" cy="255333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400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60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诗人凭想象构建出一个“天上的街市”，又借牛郎织女的故事，写出幸福生活的场景。诗人通过描绘美好的天上世界，寄托自己对光明、对理想的憧憬，从而含蓄地表达了改造现实的愿望。</a:t>
            </a:r>
            <a:endParaRPr lang="zh-CN" altLang="en-US" sz="600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双波形 4"/>
          <p:cNvSpPr/>
          <p:nvPr/>
        </p:nvSpPr>
        <p:spPr>
          <a:xfrm>
            <a:off x="10393363" y="3409950"/>
            <a:ext cx="3316288" cy="1271588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7" name="矩形 5"/>
          <p:cNvSpPr/>
          <p:nvPr/>
        </p:nvSpPr>
        <p:spPr>
          <a:xfrm>
            <a:off x="10728325" y="3630613"/>
            <a:ext cx="2646363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dirty="0">
                <a:latin typeface="Calibri" panose="020F0502020204030204" pitchFamily="34" charset="0"/>
                <a:ea typeface="黑体" panose="02010609060101010101" pitchFamily="2" charset="-122"/>
              </a:rPr>
              <a:t>理解主旨</a:t>
            </a:r>
            <a:endParaRPr lang="zh-CN" altLang="en-US" dirty="0"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238125" y="4860925"/>
            <a:ext cx="23448010" cy="4518025"/>
          </a:xfrm>
          <a:prstGeom prst="roundRect">
            <a:avLst/>
          </a:prstGeom>
          <a:noFill/>
          <a:ln w="57150" cmpd="thickThin">
            <a:solidFill>
              <a:schemeClr val="accent3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  <a:effectLst>
            <a:outerShdw dist="20000" dir="4200000" rotWithShape="0">
              <a:srgbClr val="3366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9061450" y="5562600"/>
            <a:ext cx="6083300" cy="1862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1500" dirty="0">
                <a:latin typeface="华文行楷" panose="02010800040101010101" pitchFamily="2" charset="-122"/>
                <a:ea typeface="华文行楷" panose="02010800040101010101" pitchFamily="2" charset="-122"/>
              </a:rPr>
              <a:t>积累拓展</a:t>
            </a:r>
            <a:endParaRPr lang="en-US" altLang="zh-CN" sz="115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1"/>
          <p:cNvSpPr txBox="1"/>
          <p:nvPr/>
        </p:nvSpPr>
        <p:spPr>
          <a:xfrm>
            <a:off x="7586663" y="5203825"/>
            <a:ext cx="10366375" cy="4030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2" charset="-122"/>
              </a:rPr>
              <a:t>学习联想和想象的写法并了解其作用。</a:t>
            </a:r>
            <a:endParaRPr lang="en-US" altLang="zh-CN" sz="40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2" charset="-122"/>
              </a:rPr>
              <a:t>理解诗歌形象化的语言并体会诗人的情思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en-US" altLang="zh-CN" sz="44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2" charset="-122"/>
              </a:rPr>
              <a:t>准确把握诗歌主旨。</a:t>
            </a:r>
            <a:endParaRPr lang="zh-CN" altLang="en-US" sz="4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前凸弯带形 5"/>
          <p:cNvSpPr/>
          <p:nvPr/>
        </p:nvSpPr>
        <p:spPr>
          <a:xfrm>
            <a:off x="9024938" y="3186113"/>
            <a:ext cx="6867525" cy="1758950"/>
          </a:xfrm>
          <a:prstGeom prst="ellipseRibbon">
            <a:avLst/>
          </a:prstGeom>
          <a:solidFill>
            <a:schemeClr val="accent6">
              <a:lumMod val="75000"/>
              <a:alpha val="35000"/>
            </a:schemeClr>
          </a:solidFill>
          <a:ln w="19050" cmpd="sng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本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课目标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charRg st="2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charRg st="2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charRg st="2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文本框 2"/>
          <p:cNvSpPr txBox="1"/>
          <p:nvPr/>
        </p:nvSpPr>
        <p:spPr>
          <a:xfrm>
            <a:off x="2804795" y="6286500"/>
            <a:ext cx="2351659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银烛秋光冷画屏，轻罗小扇扑流萤。</a:t>
            </a:r>
            <a:endParaRPr lang="en-US" altLang="zh-CN" sz="8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天阶夜色凉如水，卧看牵牛织女星。</a:t>
            </a:r>
            <a:endParaRPr lang="zh-CN" altLang="en-US" sz="8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4352588" y="2665413"/>
            <a:ext cx="4681538" cy="1744663"/>
          </a:xfrm>
          <a:prstGeom prst="cloudCallout">
            <a:avLst>
              <a:gd name="adj1" fmla="val -43783"/>
              <a:gd name="adj2" fmla="val 7350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5" name="矩形 5"/>
          <p:cNvSpPr/>
          <p:nvPr/>
        </p:nvSpPr>
        <p:spPr>
          <a:xfrm>
            <a:off x="14857413" y="2944813"/>
            <a:ext cx="40322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F0F0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失意宫女孤独的生活和凄凉的心境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矩形 1"/>
          <p:cNvSpPr/>
          <p:nvPr/>
        </p:nvSpPr>
        <p:spPr>
          <a:xfrm>
            <a:off x="5761038" y="4254500"/>
            <a:ext cx="12192000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秋  夕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杜 牧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文本框 2"/>
          <p:cNvSpPr txBox="1"/>
          <p:nvPr/>
        </p:nvSpPr>
        <p:spPr>
          <a:xfrm>
            <a:off x="1110615" y="5686425"/>
            <a:ext cx="2387473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鸾扇斜分凤幄开，星桥横过鹊飞回。</a:t>
            </a:r>
            <a:endParaRPr lang="en-US" altLang="zh-CN" sz="8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争将世上无期别，换得年年一度来。</a:t>
            </a:r>
            <a:endParaRPr lang="zh-CN" altLang="en-US" sz="8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424488" y="3170238"/>
            <a:ext cx="4751388" cy="1528763"/>
          </a:xfrm>
          <a:prstGeom prst="cloudCallout">
            <a:avLst>
              <a:gd name="adj1" fmla="val 15644"/>
              <a:gd name="adj2" fmla="val 10113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羡慕牛郎织女的幸福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9699" name="矩形 1"/>
          <p:cNvSpPr/>
          <p:nvPr/>
        </p:nvSpPr>
        <p:spPr>
          <a:xfrm>
            <a:off x="6121400" y="3978275"/>
            <a:ext cx="12192000" cy="182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七  夕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李商隐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文本框 2"/>
          <p:cNvSpPr txBox="1"/>
          <p:nvPr/>
        </p:nvSpPr>
        <p:spPr>
          <a:xfrm>
            <a:off x="653415" y="4048125"/>
            <a:ext cx="23079075" cy="994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纤云弄巧，飞星传恨，银汉迢迢暗度。金风玉露一相逢，便胜却人间无数。    柔情似水，佳期如梦，忍顾鹊桥归路。两情若是久长时，又岂在朝朝暮暮？</a:t>
            </a:r>
            <a:endParaRPr lang="zh-CN" altLang="en-US" sz="8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6297275" y="2608263"/>
            <a:ext cx="4116388" cy="1801813"/>
          </a:xfrm>
          <a:prstGeom prst="cloudCallout">
            <a:avLst>
              <a:gd name="adj1" fmla="val -45828"/>
              <a:gd name="adj2" fmla="val 9421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23" name="矩形 6"/>
          <p:cNvSpPr/>
          <p:nvPr/>
        </p:nvSpPr>
        <p:spPr>
          <a:xfrm>
            <a:off x="16621125" y="2971800"/>
            <a:ext cx="346710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歌咏爱情的坚贞、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热烈、美好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4" name="矩形 1"/>
          <p:cNvSpPr/>
          <p:nvPr/>
        </p:nvSpPr>
        <p:spPr>
          <a:xfrm>
            <a:off x="6400800" y="1069658"/>
            <a:ext cx="12192000" cy="190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鹊桥仙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秦 观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矩形 5"/>
          <p:cNvSpPr/>
          <p:nvPr/>
        </p:nvSpPr>
        <p:spPr>
          <a:xfrm>
            <a:off x="80010" y="4575175"/>
            <a:ext cx="23548340" cy="747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8000" dirty="0">
                <a:latin typeface="黑体" panose="02010609060101010101" pitchFamily="2" charset="-122"/>
                <a:ea typeface="黑体" panose="02010609060101010101" pitchFamily="2" charset="-122"/>
              </a:rPr>
              <a:t>仰望星空，你会有什么新奇的联想和想象？选择一个天体</a:t>
            </a: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zh-CN" sz="8000" dirty="0">
                <a:latin typeface="黑体" panose="02010609060101010101" pitchFamily="2" charset="-122"/>
                <a:ea typeface="黑体" panose="02010609060101010101" pitchFamily="2" charset="-122"/>
              </a:rPr>
              <a:t>如星星、</a:t>
            </a: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月亮）</a:t>
            </a:r>
            <a:r>
              <a:rPr lang="zh-CN" altLang="zh-CN" sz="8000" dirty="0">
                <a:latin typeface="黑体" panose="02010609060101010101" pitchFamily="2" charset="-122"/>
                <a:ea typeface="黑体" panose="02010609060101010101" pitchFamily="2" charset="-122"/>
              </a:rPr>
              <a:t>，发挥联想和想象，写一首小诗。</a:t>
            </a:r>
            <a:endParaRPr lang="zh-CN" altLang="en-US" sz="8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7224713" y="4338638"/>
            <a:ext cx="10296525" cy="3887788"/>
          </a:xfrm>
          <a:prstGeom prst="roundRect">
            <a:avLst/>
          </a:prstGeom>
          <a:noFill/>
          <a:ln w="57150" cmpd="thickThin">
            <a:solidFill>
              <a:schemeClr val="accent3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  <a:effectLst>
            <a:outerShdw dist="20000" dir="4200000" rotWithShape="0">
              <a:srgbClr val="3366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文本框 5"/>
          <p:cNvSpPr txBox="1"/>
          <p:nvPr/>
        </p:nvSpPr>
        <p:spPr>
          <a:xfrm>
            <a:off x="2200275" y="1562735"/>
            <a:ext cx="24013160" cy="124028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新月弯弯，像一条小船。</a:t>
            </a:r>
            <a:b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我乘船归去，越过万水千山。</a:t>
            </a:r>
            <a:b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花香，夜暖，故乡正是春天。</a:t>
            </a:r>
            <a:b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你睡着了么？</a:t>
            </a:r>
            <a:endParaRPr lang="en-US" altLang="zh-CN" sz="8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我在你梦中靠岸。</a:t>
            </a:r>
            <a:endParaRPr lang="zh-CN" altLang="en-US" sz="8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0" name="矩形 1"/>
          <p:cNvSpPr/>
          <p:nvPr/>
        </p:nvSpPr>
        <p:spPr>
          <a:xfrm>
            <a:off x="10728643" y="-5715"/>
            <a:ext cx="237648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dirty="0">
                <a:latin typeface="Calibri" panose="020F0502020204030204" pitchFamily="34" charset="0"/>
              </a:rPr>
              <a:t>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新  月</a:t>
            </a:r>
            <a:br>
              <a:rPr lang="zh-CN" altLang="en-US" dirty="0">
                <a:latin typeface="Calibri" panose="020F0502020204030204" pitchFamily="34" charset="0"/>
              </a:rPr>
            </a:br>
            <a:r>
              <a:rPr lang="zh-CN" altLang="en-US" dirty="0">
                <a:latin typeface="Calibri" panose="020F0502020204030204" pitchFamily="34" charset="0"/>
              </a:rPr>
              <a:t>  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何其芳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9"/>
          <p:cNvSpPr/>
          <p:nvPr/>
        </p:nvSpPr>
        <p:spPr>
          <a:xfrm>
            <a:off x="3895526" y="3080178"/>
            <a:ext cx="16852064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5600" b="1" dirty="0">
                <a:latin typeface="宋体" panose="02010600030101010101" pitchFamily="2" charset="-122"/>
                <a:ea typeface="宋体" panose="02010600030101010101" pitchFamily="2" charset="-122"/>
              </a:rPr>
              <a:t>     选择一个天体（如星星、月亮），发挥联想和想象，写一首小诗。</a:t>
            </a:r>
            <a:endParaRPr lang="zh-CN" altLang="en-US" sz="5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6" name="Picture 6" descr="http://p0.so.qhimgs1.com/bdr/_240_/t0177005cc8d1a676ec.jpg"/>
          <p:cNvPicPr>
            <a:picLocks noChangeAspect="1"/>
          </p:cNvPicPr>
          <p:nvPr/>
        </p:nvPicPr>
        <p:blipFill>
          <a:blip r:embed="rId1"/>
          <a:srcRect b="5501"/>
          <a:stretch>
            <a:fillRect/>
          </a:stretch>
        </p:blipFill>
        <p:spPr>
          <a:xfrm>
            <a:off x="6575598" y="7001848"/>
            <a:ext cx="8780093" cy="518549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7" name="组合 88069"/>
          <p:cNvGrpSpPr/>
          <p:nvPr/>
        </p:nvGrpSpPr>
        <p:grpSpPr>
          <a:xfrm>
            <a:off x="3266789" y="781158"/>
            <a:ext cx="4639318" cy="1400370"/>
            <a:chOff x="138" y="461"/>
            <a:chExt cx="1461" cy="441"/>
          </a:xfrm>
        </p:grpSpPr>
        <p:pic>
          <p:nvPicPr>
            <p:cNvPr id="16388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9" name="文本框 2"/>
            <p:cNvSpPr txBox="1"/>
            <p:nvPr/>
          </p:nvSpPr>
          <p:spPr>
            <a:xfrm>
              <a:off x="476" y="509"/>
              <a:ext cx="1080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5600" b="1" dirty="0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随堂练习</a:t>
              </a:r>
              <a:endParaRPr lang="zh-CN" altLang="en-US" sz="5600" b="1" dirty="0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9061450" y="5562600"/>
            <a:ext cx="6083300" cy="1862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1500" dirty="0">
                <a:latin typeface="华文行楷" panose="02010800040101010101" pitchFamily="2" charset="-122"/>
                <a:ea typeface="华文行楷" panose="02010800040101010101" pitchFamily="2" charset="-122"/>
              </a:rPr>
              <a:t>课前解疑</a:t>
            </a:r>
            <a:endParaRPr lang="en-US" altLang="zh-CN" sz="115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7965" y="3579525"/>
            <a:ext cx="4878685" cy="6231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0" name="文本框 3"/>
          <p:cNvSpPr txBox="1"/>
          <p:nvPr/>
        </p:nvSpPr>
        <p:spPr>
          <a:xfrm>
            <a:off x="10895965" y="3762375"/>
            <a:ext cx="13312140" cy="747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 郭沫若（</a:t>
            </a:r>
            <a:r>
              <a:rPr lang="en-US" altLang="zh-CN" sz="6000">
                <a:latin typeface="Times New Roman" panose="02020603050405020304" pitchFamily="18" charset="0"/>
                <a:ea typeface="黑体" panose="02010609060101010101" pitchFamily="2" charset="-122"/>
              </a:rPr>
              <a:t>1892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6000">
                <a:latin typeface="Times New Roman" panose="02020603050405020304" pitchFamily="18" charset="0"/>
                <a:ea typeface="黑体" panose="02010609060101010101" pitchFamily="2" charset="-122"/>
              </a:rPr>
              <a:t>1978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），四川乐山人，作家、诗人、历史学家、古文字学家。代表作有诗集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女神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星空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，历史剧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屈原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虎符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棠棣之花</a:t>
            </a:r>
            <a:r>
              <a:rPr lang="en-US" altLang="zh-CN" sz="60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  <a:endParaRPr lang="zh-CN" altLang="en-US" sz="6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7950" y="2849563"/>
            <a:ext cx="3840163" cy="465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3763" y="2914650"/>
            <a:ext cx="3973512" cy="451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588" y="7794625"/>
            <a:ext cx="4371975" cy="3570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6463" y="7800975"/>
            <a:ext cx="3960812" cy="3449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83969"/>
          <p:cNvSpPr>
            <a:spLocks noGrp="1"/>
          </p:cNvSpPr>
          <p:nvPr>
            <p:ph type="title"/>
          </p:nvPr>
        </p:nvSpPr>
        <p:spPr>
          <a:xfrm>
            <a:off x="3695472" y="666843"/>
            <a:ext cx="16461486" cy="2286318"/>
          </a:xfrm>
        </p:spPr>
        <p:txBody>
          <a:bodyPr anchor="ctr"/>
          <a:p>
            <a:r>
              <a:rPr lang="zh-CN" altLang="en-US" b="1" dirty="0">
                <a:ea typeface="黑体" panose="02010609060101010101" pitchFamily="2" charset="-122"/>
              </a:rPr>
              <a:t>写作背景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7171" name="文本占位符 83970"/>
          <p:cNvSpPr>
            <a:spLocks noGrp="1"/>
          </p:cNvSpPr>
          <p:nvPr>
            <p:ph type="body"/>
          </p:nvPr>
        </p:nvSpPr>
        <p:spPr>
          <a:xfrm>
            <a:off x="2399893" y="1962423"/>
            <a:ext cx="18290540" cy="10802850"/>
          </a:xfrm>
        </p:spPr>
        <p:txBody>
          <a:bodyPr anchor="t"/>
          <a:p>
            <a:pPr marL="812800" indent="-812800"/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812800" indent="-812800">
              <a:buNone/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这首诗写于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年代初期，此时，“五四”运动的洪波已经消退，大革命的时代尚未到来。半殖民地半封建的中国，依旧被帝国主义列强和各派军阀势力窒息着。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面对这种现实，诗人感到失望和痛苦，他痛恨黑暗的现实，向往光明的未来。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在灿烂星空的诱发下，写下了这首充满浪漫色彩的著名诗篇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天上的街市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3"/>
          <p:cNvSpPr txBox="1"/>
          <p:nvPr/>
        </p:nvSpPr>
        <p:spPr>
          <a:xfrm>
            <a:off x="191770" y="4699000"/>
            <a:ext cx="2419858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7200" dirty="0">
                <a:latin typeface="黑体" panose="02010609060101010101" pitchFamily="2" charset="-122"/>
                <a:ea typeface="黑体" panose="02010609060101010101" pitchFamily="2" charset="-122"/>
              </a:rPr>
              <a:t>本诗写于</a:t>
            </a:r>
            <a:r>
              <a:rPr lang="en-US" altLang="zh-CN" sz="7200">
                <a:latin typeface="Times New Roman" panose="02020603050405020304" pitchFamily="18" charset="0"/>
                <a:ea typeface="黑体" panose="02010609060101010101" pitchFamily="2" charset="-122"/>
              </a:rPr>
              <a:t>1921</a:t>
            </a:r>
            <a:r>
              <a:rPr lang="zh-CN" altLang="en-US" sz="7200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7200"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zh-CN" altLang="en-US" sz="7200" dirty="0">
                <a:latin typeface="黑体" panose="02010609060101010101" pitchFamily="2" charset="-122"/>
                <a:ea typeface="黑体" panose="02010609060101010101" pitchFamily="2" charset="-122"/>
              </a:rPr>
              <a:t>月，收入</a:t>
            </a:r>
            <a:r>
              <a:rPr lang="en-US" altLang="zh-CN" sz="72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7200" dirty="0">
                <a:latin typeface="黑体" panose="02010609060101010101" pitchFamily="2" charset="-122"/>
                <a:ea typeface="黑体" panose="02010609060101010101" pitchFamily="2" charset="-122"/>
              </a:rPr>
              <a:t>星空</a:t>
            </a:r>
            <a:r>
              <a:rPr lang="en-US" altLang="zh-CN" sz="72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7200" dirty="0">
                <a:latin typeface="黑体" panose="02010609060101010101" pitchFamily="2" charset="-122"/>
                <a:ea typeface="黑体" panose="02010609060101010101" pitchFamily="2" charset="-122"/>
              </a:rPr>
              <a:t>集。当时，五四运动的怒潮已经消退，新的革命高潮尚未到来，面对黑暗的社会现实和深重的民族苦难，许多知识分子陷入了苦闷彷徨之中。</a:t>
            </a:r>
            <a:endParaRPr lang="zh-CN" altLang="en-US" sz="7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双波形 4"/>
          <p:cNvSpPr/>
          <p:nvPr/>
        </p:nvSpPr>
        <p:spPr>
          <a:xfrm>
            <a:off x="11215688" y="3330575"/>
            <a:ext cx="3317875" cy="1271588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3" name="矩形 6"/>
          <p:cNvSpPr/>
          <p:nvPr/>
        </p:nvSpPr>
        <p:spPr>
          <a:xfrm>
            <a:off x="12147550" y="3554413"/>
            <a:ext cx="1414463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dirty="0">
                <a:latin typeface="Calibri" panose="020F0502020204030204" pitchFamily="34" charset="0"/>
                <a:ea typeface="黑体" panose="02010609060101010101" pitchFamily="2" charset="-122"/>
              </a:rPr>
              <a:t>背景</a:t>
            </a:r>
            <a:endParaRPr lang="zh-CN" altLang="en-US" dirty="0"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259638" y="4699000"/>
            <a:ext cx="10982325" cy="4733925"/>
          </a:xfrm>
          <a:prstGeom prst="roundRect">
            <a:avLst/>
          </a:prstGeom>
          <a:noFill/>
          <a:ln w="57150" cmpd="thickThin">
            <a:solidFill>
              <a:schemeClr val="accent3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  <a:effectLst>
            <a:outerShdw dist="20000" dir="4200000" rotWithShape="0">
              <a:srgbClr val="3366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89089"/>
          <p:cNvSpPr>
            <a:spLocks noGrp="1"/>
          </p:cNvSpPr>
          <p:nvPr>
            <p:ph type="body" sz="half"/>
          </p:nvPr>
        </p:nvSpPr>
        <p:spPr>
          <a:xfrm>
            <a:off x="10561955" y="-36830"/>
            <a:ext cx="11161395" cy="17799685"/>
          </a:xfrm>
        </p:spPr>
        <p:txBody>
          <a:bodyPr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远远的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明了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好像是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闪着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无数的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天上的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明星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现了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好像是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点着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无数的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街灯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我想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那缥缈的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空中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定然有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美丽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街市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街市上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陈列的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一些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物品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定然是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世上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没有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珍奇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你看，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那浅浅的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天河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定然是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不甚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宽广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那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隔着河的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牛郎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织女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定能够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骑着牛儿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来往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我想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他们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此刻</a:t>
            </a:r>
            <a:endParaRPr lang="zh-CN" altLang="en-US" sz="5400" b="1" dirty="0">
              <a:solidFill>
                <a:srgbClr val="0000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定然在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天街</a:t>
            </a:r>
            <a:r>
              <a:rPr lang="en-US" altLang="zh-CN" sz="5400" b="1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闲游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不信，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请看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那朵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流星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是他们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提着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灯笼</a:t>
            </a:r>
            <a:r>
              <a:rPr lang="en-US" altLang="zh-CN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5400" b="1" dirty="0">
                <a:solidFill>
                  <a:srgbClr val="0000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走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9" name="文本框 89090"/>
          <p:cNvSpPr txBox="1"/>
          <p:nvPr/>
        </p:nvSpPr>
        <p:spPr>
          <a:xfrm>
            <a:off x="3695472" y="2969038"/>
            <a:ext cx="590632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80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天上的街市</a:t>
            </a:r>
            <a:endParaRPr lang="zh-CN" altLang="en-US" sz="80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80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endParaRPr lang="zh-CN" altLang="en-US" sz="80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80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72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郭沫若</a:t>
            </a:r>
            <a:endParaRPr lang="zh-CN" altLang="en-US" sz="72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" name="20 天上的街市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4425" y="9738360"/>
            <a:ext cx="3048000" cy="1714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2603</Words>
  <Application>WPS 演示</Application>
  <PresentationFormat>自定义</PresentationFormat>
  <Paragraphs>353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华文行楷</vt:lpstr>
      <vt:lpstr>Times New Roman</vt:lpstr>
      <vt:lpstr>黑体</vt:lpstr>
      <vt:lpstr>微软雅黑</vt:lpstr>
      <vt:lpstr>Arial Unicode MS</vt:lpstr>
      <vt:lpstr>隶书</vt:lpstr>
      <vt:lpstr>Tahoma</vt:lpstr>
      <vt:lpstr>楷体_GB2312</vt:lpstr>
      <vt:lpstr>华文彩云</vt:lpstr>
      <vt:lpstr>新宋体</vt:lpstr>
      <vt:lpstr>楷体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忆锁烟雨</cp:lastModifiedBy>
  <cp:revision>87</cp:revision>
  <dcterms:created xsi:type="dcterms:W3CDTF">2017-10-09T01:52:00Z</dcterms:created>
  <dcterms:modified xsi:type="dcterms:W3CDTF">2018-12-17T12:53:40Z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