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7" r:id="rId2"/>
    <p:sldId id="258" r:id="rId3"/>
    <p:sldId id="261" r:id="rId4"/>
    <p:sldId id="262" r:id="rId5"/>
    <p:sldId id="259" r:id="rId6"/>
    <p:sldId id="263" r:id="rId7"/>
    <p:sldId id="260" r:id="rId8"/>
    <p:sldId id="266" r:id="rId9"/>
    <p:sldId id="265" r:id="rId10"/>
    <p:sldId id="267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20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tags" Target="tags/tag73.xml" /><Relationship Id="rId13" Type="http://schemas.openxmlformats.org/officeDocument/2006/relationships/presProps" Target="presProps.xml" /><Relationship Id="rId14" Type="http://schemas.openxmlformats.org/officeDocument/2006/relationships/viewProps" Target="viewProps.xml" /><Relationship Id="rId15" Type="http://schemas.openxmlformats.org/officeDocument/2006/relationships/theme" Target="theme/theme1.xml" /><Relationship Id="rId16" Type="http://schemas.openxmlformats.org/officeDocument/2006/relationships/tableStyles" Target="tableStyles.xml" /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tags" Target="../tags/tag6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NULL" TargetMode="External" /><Relationship Id="rId3" Type="http://schemas.openxmlformats.org/officeDocument/2006/relationships/image" Target="../media/image2.jpeg" /><Relationship Id="rId4" Type="http://schemas.openxmlformats.org/officeDocument/2006/relationships/image" Target="../media/image3.png" /><Relationship Id="rId5" Type="http://schemas.openxmlformats.org/officeDocument/2006/relationships/tags" Target="../tags/tag7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7" name="内容占位符 16386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6657340" cy="6770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558280" y="1096962"/>
            <a:ext cx="50800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60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《李凭箜篌引》</a:t>
            </a:r>
            <a:endParaRPr lang="zh-CN" sz="60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/>
            <a:endParaRPr lang="zh-CN" sz="60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/>
            <a:r>
              <a:rPr lang="zh-CN" sz="60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理解性默写</a:t>
            </a:r>
            <a:endParaRPr lang="zh-CN" altLang="en-US" sz="60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8" name="图片 16387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56515" y="0"/>
            <a:ext cx="12135485" cy="666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785600" y="10312400"/>
            <a:ext cx="330200" cy="2413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510" y="666750"/>
            <a:ext cx="11440160" cy="5552440"/>
          </a:xfrm>
        </p:spPr>
        <p:txBody>
          <a:bodyPr>
            <a:noAutofit/>
          </a:bodyPr>
          <a:lstStyle/>
          <a:p>
            <a:r>
              <a:rPr lang="zh-CN" altLang="en-US" sz="2400"/>
              <a:t>1.《李凭箜篌引》中表明时间是九月深秋的诗句是：“ </a:t>
            </a:r>
            <a:r>
              <a:rPr lang="zh-CN" altLang="en-US" sz="2400" u="sng"/>
              <a:t>                   </a:t>
            </a:r>
            <a:r>
              <a:rPr lang="zh-CN" altLang="en-US" sz="2400"/>
              <a:t>”。</a:t>
            </a:r>
            <a:endParaRPr lang="zh-CN" altLang="en-US" sz="2400"/>
          </a:p>
          <a:p>
            <a:r>
              <a:rPr lang="zh-CN" altLang="en-US" sz="2400"/>
              <a:t>2.《李凭箜篌引》“ </a:t>
            </a:r>
            <a:r>
              <a:rPr lang="zh-CN" altLang="en-US" sz="2400" u="sng"/>
              <a:t>                   </a:t>
            </a:r>
            <a:r>
              <a:rPr lang="zh-CN" altLang="en-US" sz="2400"/>
              <a:t>”一句，写箜篌构造精良，借以衬托演奏者技艺高超。</a:t>
            </a:r>
            <a:endParaRPr lang="zh-CN" altLang="en-US" sz="2400"/>
          </a:p>
          <a:p>
            <a:r>
              <a:rPr lang="zh-CN" altLang="en-US" sz="2400"/>
              <a:t>3.《李凭箜篌引》一诗中，用“</a:t>
            </a:r>
            <a:r>
              <a:rPr lang="zh-CN" altLang="en-US" sz="2400" u="sng"/>
              <a:t>                             </a:t>
            </a:r>
            <a:r>
              <a:rPr lang="zh-CN" altLang="en-US" sz="2400"/>
              <a:t> ”两句写物写人，想象空旷山野上的浮云凝神驻足、忘记流动，仿佛在俯首谛听来衬托箜篌演奏的美妙乐音。</a:t>
            </a:r>
            <a:endParaRPr lang="zh-CN" altLang="en-US" sz="2400"/>
          </a:p>
          <a:p>
            <a:r>
              <a:rPr lang="zh-CN" altLang="en-US" sz="2400"/>
              <a:t>4.《李凭箜篌引》“</a:t>
            </a:r>
            <a:r>
              <a:rPr lang="zh-CN" altLang="en-US" sz="2400" u="sng"/>
              <a:t>                   </a:t>
            </a:r>
            <a:r>
              <a:rPr lang="zh-CN" altLang="en-US" sz="2400"/>
              <a:t> ”一句，写流云为之凝神，从侧面总写箜篌音乐之美。</a:t>
            </a:r>
            <a:endParaRPr lang="zh-CN" altLang="en-US" sz="2400"/>
          </a:p>
          <a:p>
            <a:r>
              <a:rPr lang="zh-CN" altLang="en-US" sz="2400"/>
              <a:t>5.交代演奏者姓名和地点的诗句是：“</a:t>
            </a:r>
            <a:r>
              <a:rPr lang="zh-CN" altLang="en-US" sz="2400" u="sng"/>
              <a:t>                   </a:t>
            </a:r>
            <a:r>
              <a:rPr lang="zh-CN" altLang="en-US" sz="2400"/>
              <a:t> ”。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510" y="666750"/>
            <a:ext cx="11440160" cy="5552440"/>
          </a:xfrm>
        </p:spPr>
        <p:txBody>
          <a:bodyPr>
            <a:noAutofit/>
          </a:bodyPr>
          <a:lstStyle/>
          <a:p>
            <a:r>
              <a:rPr lang="zh-CN" altLang="en-US" sz="2400"/>
              <a:t>1.《李凭箜篌引》中表明时间是九月深秋的诗句是：“</a:t>
            </a:r>
            <a:r>
              <a:rPr lang="zh-CN" altLang="en-US" sz="2400" u="sng">
                <a:solidFill>
                  <a:srgbClr val="FF0000"/>
                </a:solidFill>
              </a:rPr>
              <a:t>吴丝蜀桐张高秋”</a:t>
            </a:r>
            <a:r>
              <a:rPr lang="zh-CN" altLang="en-US" sz="2400"/>
              <a:t>。</a:t>
            </a:r>
            <a:endParaRPr lang="zh-CN" altLang="en-US" sz="2400"/>
          </a:p>
          <a:p>
            <a:r>
              <a:rPr lang="zh-CN" altLang="en-US" sz="2400"/>
              <a:t>2.《李凭箜篌引》</a:t>
            </a:r>
            <a:r>
              <a:rPr lang="zh-CN" altLang="en-US" sz="2400" u="sng">
                <a:solidFill>
                  <a:srgbClr val="FF0000"/>
                </a:solidFill>
              </a:rPr>
              <a:t>“吴丝蜀桐张高秋”</a:t>
            </a:r>
            <a:r>
              <a:rPr lang="zh-CN" altLang="en-US" sz="2400"/>
              <a:t>一句，写箜篌构造精良，借以衬托演奏者技艺高超。</a:t>
            </a:r>
            <a:endParaRPr lang="zh-CN" altLang="en-US" sz="2400"/>
          </a:p>
          <a:p>
            <a:r>
              <a:rPr lang="zh-CN" altLang="en-US" sz="2400"/>
              <a:t>3.《李凭箜篌引》一诗中，用“</a:t>
            </a:r>
            <a:r>
              <a:rPr lang="zh-CN" altLang="en-US" sz="2400" u="sng">
                <a:solidFill>
                  <a:srgbClr val="FF0000"/>
                </a:solidFill>
              </a:rPr>
              <a:t>吴丝蜀桐张高秋，空山凝云颓不流</a:t>
            </a:r>
            <a:r>
              <a:rPr lang="zh-CN" altLang="en-US" sz="2400"/>
              <a:t>”两句写物写人，想象空旷山野上的浮云凝神驻足、忘记流动，仿佛在俯首谛听来衬托箜篌演奏的美妙乐音。</a:t>
            </a:r>
            <a:endParaRPr lang="zh-CN" altLang="en-US" sz="2400"/>
          </a:p>
          <a:p>
            <a:r>
              <a:rPr lang="zh-CN" altLang="en-US" sz="2400"/>
              <a:t>4.《李凭箜篌引》“</a:t>
            </a:r>
            <a:r>
              <a:rPr lang="zh-CN" altLang="en-US" sz="2400" u="sng">
                <a:solidFill>
                  <a:srgbClr val="FF0000"/>
                </a:solidFill>
              </a:rPr>
              <a:t>空山凝云颓不流</a:t>
            </a:r>
            <a:r>
              <a:rPr lang="zh-CN" altLang="en-US" sz="2400"/>
              <a:t>”一句，写流云为之凝神，从侧面总写箜篌音乐之美。</a:t>
            </a:r>
            <a:endParaRPr lang="zh-CN" altLang="en-US" sz="2400"/>
          </a:p>
          <a:p>
            <a:r>
              <a:rPr lang="zh-CN" altLang="en-US" sz="2400"/>
              <a:t>5.交代演奏者姓名和地点的诗句是：“</a:t>
            </a:r>
            <a:r>
              <a:rPr lang="zh-CN" altLang="en-US" sz="2400" u="sng">
                <a:solidFill>
                  <a:srgbClr val="FF0000"/>
                </a:solidFill>
              </a:rPr>
              <a:t>李凭中国弹箜篌”</a:t>
            </a:r>
            <a:r>
              <a:rPr lang="zh-CN" altLang="en-US" sz="2400"/>
              <a:t>。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4470" y="302260"/>
            <a:ext cx="11633200" cy="6403340"/>
          </a:xfrm>
        </p:spPr>
        <p:txBody>
          <a:bodyPr>
            <a:noAutofit/>
          </a:bodyPr>
          <a:lstStyle/>
          <a:p>
            <a:r>
              <a:rPr lang="zh-CN" altLang="en-US" sz="2400"/>
              <a:t>6.侧面写乐声的诗句是：“</a:t>
            </a:r>
            <a:r>
              <a:rPr lang="zh-CN" altLang="en-US" sz="2400" u="sng"/>
              <a:t>                    </a:t>
            </a:r>
            <a:r>
              <a:rPr lang="zh-CN" altLang="en-US" sz="2400"/>
              <a:t>”，“</a:t>
            </a:r>
            <a:r>
              <a:rPr lang="zh-CN" altLang="en-US" sz="2400" u="sng"/>
              <a:t>                    </a:t>
            </a:r>
            <a:r>
              <a:rPr lang="zh-CN" altLang="en-US" sz="2400"/>
              <a:t>”。这里诗人故意避开无形无色，难以捉摸的主体，从客体落笔，以实写虚，亦真亦幻，极富表现力。  </a:t>
            </a:r>
            <a:endParaRPr lang="zh-CN" altLang="en-US" sz="2400"/>
          </a:p>
          <a:p>
            <a:r>
              <a:rPr lang="zh-CN" altLang="en-US" sz="2400"/>
              <a:t>7.《李凭箜篌引》中运用通感的艺术手法直接描摹音乐的诗句是：</a:t>
            </a:r>
            <a:r>
              <a:rPr lang="zh-CN" altLang="en-US" sz="2400" u="sng"/>
              <a:t>                  </a:t>
            </a:r>
            <a:r>
              <a:rPr lang="zh-CN" altLang="en-US" sz="2400"/>
              <a:t> 。 </a:t>
            </a:r>
            <a:endParaRPr lang="zh-CN" altLang="en-US" sz="2400"/>
          </a:p>
          <a:p>
            <a:r>
              <a:rPr lang="zh-CN" altLang="en-US" sz="2400"/>
              <a:t>8.《李凭箜篌引》中形容音乐清脆激越的诗句是“ </a:t>
            </a:r>
            <a:r>
              <a:rPr lang="zh-CN" altLang="en-US" sz="2400" u="sng"/>
              <a:t>                 </a:t>
            </a:r>
            <a:r>
              <a:rPr lang="zh-CN" altLang="en-US" sz="2400"/>
              <a:t>  ”。</a:t>
            </a:r>
            <a:endParaRPr lang="zh-CN" altLang="en-US" sz="2400"/>
          </a:p>
          <a:p>
            <a:r>
              <a:rPr lang="zh-CN" altLang="en-US" sz="2400"/>
              <a:t>9.《李凭箜篌引》中以四样美好的事物描摹声音的诗句是“  </a:t>
            </a:r>
            <a:r>
              <a:rPr lang="zh-CN" altLang="en-US" sz="2400" u="sng"/>
              <a:t>                       </a:t>
            </a:r>
            <a:r>
              <a:rPr lang="zh-CN" altLang="en-US" sz="2400"/>
              <a:t>”。</a:t>
            </a:r>
            <a:endParaRPr lang="zh-CN" altLang="en-US" sz="2400"/>
          </a:p>
          <a:p>
            <a:r>
              <a:rPr lang="zh-CN" altLang="en-US" sz="2400"/>
              <a:t>10.《李凭箜篌引》中正面描写美妙多变、华丽悦耳、悲抑或欢快的乐声的句子是“《琵琶行》主要通过比喻描摹音色的强弱缓急，为直接描写的手法，“江州司马青衫湿”为侧面烘托，而《李凭箜篌引》中“   </a:t>
            </a:r>
            <a:r>
              <a:rPr lang="zh-CN" altLang="en-US" sz="2400" u="sng"/>
              <a:t>           </a:t>
            </a:r>
            <a:r>
              <a:rPr lang="zh-CN" altLang="en-US" sz="2400"/>
              <a:t>  </a:t>
            </a:r>
            <a:r>
              <a:rPr lang="zh-CN" altLang="en-US" sz="2400" u="sng"/>
              <a:t>         </a:t>
            </a:r>
            <a:r>
              <a:rPr lang="zh-CN" altLang="en-US" sz="2400"/>
              <a:t>”两句，着墨于音乐旋律本身的起伏跌宕，为侧面烘托手法。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455295"/>
            <a:ext cx="10948670" cy="5794375"/>
          </a:xfrm>
        </p:spPr>
        <p:txBody>
          <a:bodyPr>
            <a:noAutofit/>
          </a:bodyPr>
          <a:lstStyle/>
          <a:p>
            <a:r>
              <a:rPr lang="zh-CN" altLang="en-US" sz="2400"/>
              <a:t>6.侧面写乐声的诗句是：</a:t>
            </a:r>
            <a:r>
              <a:rPr lang="zh-CN" altLang="en-US" sz="2400" u="sng">
                <a:solidFill>
                  <a:srgbClr val="FF0000"/>
                </a:solidFill>
              </a:rPr>
              <a:t>“空山凝云颓不流”</a:t>
            </a:r>
            <a:r>
              <a:rPr lang="zh-CN" altLang="en-US" sz="2400">
                <a:solidFill>
                  <a:srgbClr val="FF0000"/>
                </a:solidFill>
              </a:rPr>
              <a:t>，</a:t>
            </a:r>
            <a:r>
              <a:rPr lang="zh-CN" altLang="en-US" sz="2400" u="sng">
                <a:solidFill>
                  <a:srgbClr val="FF0000"/>
                </a:solidFill>
              </a:rPr>
              <a:t>“江娥啼竹素女愁”</a:t>
            </a:r>
            <a:r>
              <a:rPr lang="zh-CN" altLang="en-US" sz="2400"/>
              <a:t>。这里诗人故意避开无形无色，难以捉摸的主体，从客体落笔，以实写虚，亦真亦幻，极富表现力。  </a:t>
            </a:r>
            <a:endParaRPr lang="zh-CN" altLang="en-US" sz="2400"/>
          </a:p>
          <a:p>
            <a:r>
              <a:rPr lang="zh-CN" altLang="en-US" sz="2400"/>
              <a:t>7.《李凭箜篌引》中运用通感的艺术手法直接描摹音乐的诗句是：</a:t>
            </a:r>
            <a:r>
              <a:rPr lang="zh-CN" altLang="en-US" sz="2400" u="sng">
                <a:solidFill>
                  <a:srgbClr val="FF0000"/>
                </a:solidFill>
              </a:rPr>
              <a:t>昆山玉碎凤凰叫</a:t>
            </a:r>
            <a:r>
              <a:rPr lang="zh-CN" altLang="en-US" sz="2400">
                <a:solidFill>
                  <a:srgbClr val="FF0000"/>
                </a:solidFill>
              </a:rPr>
              <a:t>，</a:t>
            </a:r>
            <a:r>
              <a:rPr lang="zh-CN" altLang="en-US" sz="2400" u="sng">
                <a:solidFill>
                  <a:srgbClr val="FF0000"/>
                </a:solidFill>
              </a:rPr>
              <a:t>芙蓉泣露香兰笑。  </a:t>
            </a:r>
            <a:endParaRPr lang="zh-CN" altLang="en-US" sz="2400" u="sng">
              <a:solidFill>
                <a:srgbClr val="FF0000"/>
              </a:solidFill>
            </a:endParaRPr>
          </a:p>
          <a:p>
            <a:r>
              <a:rPr lang="zh-CN" altLang="en-US" sz="2400"/>
              <a:t>8.《李凭箜篌引》中形容音乐清脆激越的诗句是“</a:t>
            </a:r>
            <a:r>
              <a:rPr lang="zh-CN" altLang="en-US" sz="2400" u="sng">
                <a:solidFill>
                  <a:srgbClr val="FF0000"/>
                </a:solidFill>
              </a:rPr>
              <a:t>昆山玉碎凤凰叫</a:t>
            </a:r>
            <a:r>
              <a:rPr lang="zh-CN" altLang="en-US" sz="2400"/>
              <a:t>”。</a:t>
            </a:r>
            <a:endParaRPr lang="zh-CN" altLang="en-US" sz="2400"/>
          </a:p>
          <a:p>
            <a:r>
              <a:rPr lang="zh-CN" altLang="en-US" sz="2400"/>
              <a:t>9.《李凭箜篌引》中以四样美好的事物描摹声音的诗句是“</a:t>
            </a:r>
            <a:r>
              <a:rPr lang="zh-CN" altLang="en-US" sz="2400" u="sng">
                <a:solidFill>
                  <a:srgbClr val="FF0000"/>
                </a:solidFill>
              </a:rPr>
              <a:t>昆山玉碎凤凰叫</a:t>
            </a:r>
            <a:r>
              <a:rPr lang="zh-CN" altLang="en-US" sz="2400">
                <a:solidFill>
                  <a:srgbClr val="FF0000"/>
                </a:solidFill>
              </a:rPr>
              <a:t>，</a:t>
            </a:r>
            <a:r>
              <a:rPr lang="zh-CN" altLang="en-US" sz="2400" u="sng">
                <a:solidFill>
                  <a:srgbClr val="FF0000"/>
                </a:solidFill>
              </a:rPr>
              <a:t>芙蓉泣露香兰笑</a:t>
            </a:r>
            <a:r>
              <a:rPr lang="zh-CN" altLang="en-US" sz="2400"/>
              <a:t>”。</a:t>
            </a:r>
            <a:endParaRPr lang="zh-CN" altLang="en-US" sz="2400"/>
          </a:p>
          <a:p>
            <a:r>
              <a:rPr lang="zh-CN" altLang="en-US" sz="2400"/>
              <a:t>10.《李凭箜篌引》中正面描写美妙多变、华丽悦耳、悲抑或欢快的乐声的句子是“</a:t>
            </a:r>
            <a:r>
              <a:rPr lang="zh-CN" altLang="en-US" sz="2400" u="sng">
                <a:solidFill>
                  <a:srgbClr val="FF0000"/>
                </a:solidFill>
                <a:sym typeface="+mn-ea"/>
              </a:rPr>
              <a:t>昆山玉碎凤凰叫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，</a:t>
            </a:r>
            <a:r>
              <a:rPr lang="zh-CN" altLang="en-US" sz="2400" u="sng">
                <a:solidFill>
                  <a:srgbClr val="FF0000"/>
                </a:solidFill>
                <a:sym typeface="+mn-ea"/>
              </a:rPr>
              <a:t>芙蓉泣露香兰笑</a:t>
            </a:r>
            <a:r>
              <a:rPr lang="zh-CN" altLang="en-US" sz="2400">
                <a:sym typeface="+mn-ea"/>
              </a:rPr>
              <a:t>”</a:t>
            </a:r>
            <a:r>
              <a:rPr lang="zh-CN" altLang="en-US" sz="2400"/>
              <a:t>”。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4470" y="302260"/>
            <a:ext cx="11633200" cy="6403340"/>
          </a:xfrm>
        </p:spPr>
        <p:txBody>
          <a:bodyPr>
            <a:noAutofit/>
          </a:bodyPr>
          <a:lstStyle/>
          <a:p>
            <a:r>
              <a:rPr lang="zh-CN" altLang="en-US" sz="2400"/>
              <a:t>11. 《李凭箜篌引》中直接描写乐声激越动听的诗句是</a:t>
            </a:r>
            <a:r>
              <a:rPr lang="zh-CN" altLang="en-US" sz="2400">
                <a:sym typeface="+mn-ea"/>
              </a:rPr>
              <a:t>“</a:t>
            </a:r>
            <a:r>
              <a:rPr lang="zh-CN" altLang="en-US" sz="2400" u="sng">
                <a:sym typeface="+mn-ea"/>
              </a:rPr>
              <a:t>                    </a:t>
            </a:r>
            <a:r>
              <a:rPr lang="zh-CN" altLang="en-US" sz="2400">
                <a:sym typeface="+mn-ea"/>
              </a:rPr>
              <a:t>”</a:t>
            </a:r>
            <a:r>
              <a:rPr lang="zh-CN" altLang="en-US" sz="2400"/>
              <a:t> 。                      </a:t>
            </a:r>
            <a:endParaRPr lang="zh-CN" altLang="en-US" sz="2400"/>
          </a:p>
          <a:p>
            <a:r>
              <a:rPr lang="zh-CN" altLang="en-US" sz="2400"/>
              <a:t>12. 《李凭箜篌引》中“  </a:t>
            </a:r>
            <a:r>
              <a:rPr lang="zh-CN" altLang="en-US" sz="2400">
                <a:sym typeface="+mn-ea"/>
              </a:rPr>
              <a:t>“</a:t>
            </a:r>
            <a:r>
              <a:rPr lang="zh-CN" altLang="en-US" sz="2400" u="sng">
                <a:sym typeface="+mn-ea"/>
              </a:rPr>
              <a:t>                    </a:t>
            </a:r>
            <a:r>
              <a:rPr lang="zh-CN" altLang="en-US" sz="2400"/>
              <a:t> ”一句，构思奇特：带露的芙蓉（即荷花）是屡见不鲜的，盛开的兰花也确实给人以张口欲笑的印象；它们都是美的化身。</a:t>
            </a:r>
            <a:endParaRPr lang="zh-CN" altLang="en-US" sz="2400"/>
          </a:p>
          <a:p>
            <a:r>
              <a:rPr lang="zh-CN" altLang="en-US" sz="2400"/>
              <a:t>13.《李凭箜篌引》中  </a:t>
            </a:r>
            <a:r>
              <a:rPr lang="zh-CN" altLang="en-US" sz="2400">
                <a:sym typeface="+mn-ea"/>
              </a:rPr>
              <a:t>“</a:t>
            </a:r>
            <a:r>
              <a:rPr lang="zh-CN" altLang="en-US" sz="2400" u="sng">
                <a:sym typeface="+mn-ea"/>
              </a:rPr>
              <a:t>                    </a:t>
            </a:r>
            <a:r>
              <a:rPr lang="zh-CN" altLang="en-US" sz="2400">
                <a:sym typeface="+mn-ea"/>
              </a:rPr>
              <a:t>”“</a:t>
            </a:r>
            <a:r>
              <a:rPr lang="zh-CN" altLang="en-US" sz="2400" u="sng">
                <a:sym typeface="+mn-ea"/>
              </a:rPr>
              <a:t>                    </a:t>
            </a:r>
            <a:r>
              <a:rPr lang="zh-CN" altLang="en-US" sz="2400">
                <a:sym typeface="+mn-ea"/>
              </a:rPr>
              <a:t>”</a:t>
            </a:r>
            <a:r>
              <a:rPr lang="zh-CN" altLang="en-US" sz="2400"/>
              <a:t>  两句，诗人用浪漫夸张的手法，写音响效果。长安城门前的冷气寒光，皇城仙府，全被箜篌声所消融。 </a:t>
            </a:r>
            <a:endParaRPr lang="zh-CN" altLang="en-US" sz="2400"/>
          </a:p>
          <a:p>
            <a:r>
              <a:rPr lang="zh-CN" altLang="en-US" sz="2400"/>
              <a:t>14. 《李凭箜篌引》一诗中，</a:t>
            </a:r>
            <a:r>
              <a:rPr lang="zh-CN" altLang="en-US" sz="2400">
                <a:sym typeface="+mn-ea"/>
              </a:rPr>
              <a:t>“</a:t>
            </a:r>
            <a:r>
              <a:rPr lang="zh-CN" altLang="en-US" sz="2400" u="sng">
                <a:sym typeface="+mn-ea"/>
              </a:rPr>
              <a:t>                    </a:t>
            </a:r>
            <a:r>
              <a:rPr lang="zh-CN" altLang="en-US" sz="2400">
                <a:sym typeface="+mn-ea"/>
              </a:rPr>
              <a:t>”“</a:t>
            </a:r>
            <a:r>
              <a:rPr lang="zh-CN" altLang="en-US" sz="2400" u="sng">
                <a:sym typeface="+mn-ea"/>
              </a:rPr>
              <a:t>                    </a:t>
            </a:r>
            <a:r>
              <a:rPr lang="zh-CN" altLang="en-US" sz="2400">
                <a:sym typeface="+mn-ea"/>
              </a:rPr>
              <a:t>”</a:t>
            </a:r>
            <a:r>
              <a:rPr lang="zh-CN" altLang="en-US" sz="2400"/>
              <a:t> 两句写整个长安城仿佛只有箜篌的美妙旋律在回荡，不仅如此，李凭的演奏感动了“紫皇”，巧妙地写出清冷的乐声从人间传到天界。此时，整个宇宙仿佛也只有箜篌的旋律存在。  </a:t>
            </a:r>
            <a:endParaRPr lang="zh-CN" altLang="en-US" sz="2400"/>
          </a:p>
          <a:p>
            <a:r>
              <a:rPr lang="zh-CN" altLang="en-US" sz="2400"/>
              <a:t>15.《李凭箜篌引》中描写音乐的震撼力的诗句是：</a:t>
            </a:r>
            <a:r>
              <a:rPr lang="zh-CN" altLang="en-US" sz="2400">
                <a:sym typeface="+mn-ea"/>
              </a:rPr>
              <a:t>“</a:t>
            </a:r>
            <a:r>
              <a:rPr lang="zh-CN" altLang="en-US" sz="2400" u="sng">
                <a:sym typeface="+mn-ea"/>
              </a:rPr>
              <a:t>                    </a:t>
            </a:r>
            <a:r>
              <a:rPr lang="zh-CN" altLang="en-US" sz="2400">
                <a:sym typeface="+mn-ea"/>
              </a:rPr>
              <a:t>”</a:t>
            </a:r>
            <a:r>
              <a:rPr lang="zh-CN" altLang="en-US" sz="2400"/>
              <a:t> 。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1925" y="100330"/>
            <a:ext cx="12029440" cy="6595110"/>
          </a:xfrm>
        </p:spPr>
        <p:txBody>
          <a:bodyPr>
            <a:noAutofit/>
          </a:bodyPr>
          <a:lstStyle/>
          <a:p>
            <a:r>
              <a:rPr lang="zh-CN" altLang="en-US" sz="2400"/>
              <a:t>1</a:t>
            </a:r>
            <a:r>
              <a:rPr lang="en-US" altLang="zh-CN" sz="2400"/>
              <a:t>1</a:t>
            </a:r>
            <a:r>
              <a:rPr lang="zh-CN" altLang="en-US" sz="2400"/>
              <a:t>.《李凭箜篌引》中直接描写乐声激越动听的诗句是</a:t>
            </a:r>
            <a:r>
              <a:rPr lang="zh-CN" altLang="en-US" sz="2400" u="sng">
                <a:solidFill>
                  <a:srgbClr val="FF0000"/>
                </a:solidFill>
              </a:rPr>
              <a:t>“昆山玉碎凤凰叫</a:t>
            </a:r>
            <a:r>
              <a:rPr lang="zh-CN" altLang="en-US" sz="2400">
                <a:solidFill>
                  <a:srgbClr val="FF0000"/>
                </a:solidFill>
              </a:rPr>
              <a:t>，</a:t>
            </a:r>
            <a:r>
              <a:rPr lang="zh-CN" altLang="en-US" sz="2400" u="sng">
                <a:solidFill>
                  <a:srgbClr val="FF0000"/>
                </a:solidFill>
              </a:rPr>
              <a:t>芙蓉泣露香兰笑</a:t>
            </a:r>
            <a:r>
              <a:rPr lang="zh-CN" altLang="en-US" sz="2400"/>
              <a:t>”。</a:t>
            </a:r>
            <a:endParaRPr lang="zh-CN" altLang="en-US" sz="2400"/>
          </a:p>
          <a:p>
            <a:r>
              <a:rPr lang="zh-CN" altLang="en-US" sz="2400"/>
              <a:t>1</a:t>
            </a:r>
            <a:r>
              <a:rPr lang="en-US" altLang="zh-CN" sz="2400"/>
              <a:t>2</a:t>
            </a:r>
            <a:r>
              <a:rPr lang="zh-CN" altLang="en-US" sz="2400"/>
              <a:t>. 《李凭箜篌引》中“</a:t>
            </a:r>
            <a:r>
              <a:rPr lang="zh-CN" altLang="en-US" sz="2400" u="sng">
                <a:solidFill>
                  <a:srgbClr val="FF0000"/>
                </a:solidFill>
              </a:rPr>
              <a:t>芙蓉泣露香兰笑</a:t>
            </a:r>
            <a:r>
              <a:rPr lang="zh-CN" altLang="en-US" sz="2400"/>
              <a:t>”一句，构思奇特：带露的芙蓉（即荷花）是屡见不鲜的，盛开的兰花也确实给人以张口欲笑的印象；它们都是美的化身。</a:t>
            </a:r>
            <a:endParaRPr lang="zh-CN" altLang="en-US" sz="2400"/>
          </a:p>
          <a:p>
            <a:r>
              <a:rPr lang="zh-CN" altLang="en-US" sz="2400"/>
              <a:t>1</a:t>
            </a:r>
            <a:r>
              <a:rPr lang="en-US" altLang="zh-CN" sz="2400"/>
              <a:t>3</a:t>
            </a:r>
            <a:r>
              <a:rPr lang="zh-CN" altLang="en-US" sz="2400"/>
              <a:t>.《李凭箜篌引》中“</a:t>
            </a:r>
            <a:r>
              <a:rPr lang="zh-CN" altLang="en-US" sz="2400" u="sng">
                <a:solidFill>
                  <a:srgbClr val="FF0000"/>
                </a:solidFill>
              </a:rPr>
              <a:t>十二门前融冷光</a:t>
            </a:r>
            <a:r>
              <a:rPr lang="zh-CN" altLang="en-US" sz="2400">
                <a:solidFill>
                  <a:srgbClr val="FF0000"/>
                </a:solidFill>
              </a:rPr>
              <a:t>，</a:t>
            </a:r>
            <a:r>
              <a:rPr lang="zh-CN" altLang="en-US" sz="2400" u="sng">
                <a:solidFill>
                  <a:srgbClr val="FF0000"/>
                </a:solidFill>
              </a:rPr>
              <a:t>二十三丝动紫皇</a:t>
            </a:r>
            <a:r>
              <a:rPr lang="zh-CN" altLang="en-US" sz="2400"/>
              <a:t>”两句，诗人用浪漫夸张的手法，写音响效果。长安城门前的冷气寒光，皇城仙府，全被箜篌声所消融。 </a:t>
            </a:r>
            <a:endParaRPr lang="zh-CN" altLang="en-US" sz="2400"/>
          </a:p>
          <a:p>
            <a:r>
              <a:rPr lang="zh-CN" altLang="en-US" sz="2400"/>
              <a:t>1</a:t>
            </a:r>
            <a:r>
              <a:rPr lang="en-US" altLang="zh-CN" sz="2400"/>
              <a:t>4</a:t>
            </a:r>
            <a:r>
              <a:rPr lang="zh-CN" altLang="en-US" sz="2400"/>
              <a:t>. 《李凭箜篌引》一诗中，“</a:t>
            </a:r>
            <a:r>
              <a:rPr lang="zh-CN" altLang="en-US" sz="2400" u="sng">
                <a:solidFill>
                  <a:srgbClr val="FF0000"/>
                </a:solidFill>
              </a:rPr>
              <a:t>十二门前融冷光</a:t>
            </a:r>
            <a:r>
              <a:rPr lang="zh-CN" altLang="en-US" sz="2400">
                <a:solidFill>
                  <a:srgbClr val="FF0000"/>
                </a:solidFill>
              </a:rPr>
              <a:t>，</a:t>
            </a:r>
            <a:r>
              <a:rPr lang="zh-CN" altLang="en-US" sz="2400" u="sng">
                <a:solidFill>
                  <a:srgbClr val="FF0000"/>
                </a:solidFill>
              </a:rPr>
              <a:t>二十三丝动紫皇</a:t>
            </a:r>
            <a:r>
              <a:rPr lang="zh-CN" altLang="en-US" sz="2400"/>
              <a:t>”两句写整个长安城仿佛只有箜篌的美妙旋律在回荡，不仅如此，李凭的演奏感动了“紫皇”，巧妙地写出清冷的乐声从人间传到天界。此时，整个宇宙仿佛也只有箜篌的旋律存在。  </a:t>
            </a:r>
            <a:endParaRPr lang="zh-CN" altLang="en-US" sz="2400"/>
          </a:p>
          <a:p>
            <a:r>
              <a:rPr lang="zh-CN" altLang="en-US" sz="2400"/>
              <a:t>1</a:t>
            </a:r>
            <a:r>
              <a:rPr lang="en-US" altLang="zh-CN" sz="2400"/>
              <a:t>5</a:t>
            </a:r>
            <a:r>
              <a:rPr lang="zh-CN" altLang="en-US" sz="2400"/>
              <a:t>.《李凭箜篌引》中描写音乐的震撼力的诗句是：</a:t>
            </a:r>
            <a:r>
              <a:rPr lang="zh-CN" altLang="en-US" sz="2400" u="sng">
                <a:solidFill>
                  <a:srgbClr val="FF0000"/>
                </a:solidFill>
              </a:rPr>
              <a:t>女娲炼石补天处，石破天惊逗秋雨。</a:t>
            </a:r>
            <a:endParaRPr lang="zh-CN" altLang="en-US" sz="2400" u="sng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4470" y="302260"/>
            <a:ext cx="11633200" cy="6403340"/>
          </a:xfrm>
        </p:spPr>
        <p:txBody>
          <a:bodyPr>
            <a:noAutofit/>
          </a:bodyPr>
          <a:lstStyle/>
          <a:p>
            <a:r>
              <a:rPr lang="zh-CN" altLang="en-US" sz="2800"/>
              <a:t>16.</a:t>
            </a:r>
            <a:r>
              <a:rPr lang="zh-CN" altLang="en-US" sz="2800">
                <a:sym typeface="+mn-ea"/>
              </a:rPr>
              <a:t>“</a:t>
            </a:r>
            <a:r>
              <a:rPr lang="zh-CN" altLang="en-US" sz="2800" u="sng">
                <a:sym typeface="+mn-ea"/>
              </a:rPr>
              <a:t>                    </a:t>
            </a:r>
            <a:r>
              <a:rPr lang="zh-CN" altLang="en-US" sz="2800">
                <a:sym typeface="+mn-ea"/>
              </a:rPr>
              <a:t>”“</a:t>
            </a:r>
            <a:r>
              <a:rPr lang="zh-CN" altLang="en-US" sz="2800" u="sng">
                <a:sym typeface="+mn-ea"/>
              </a:rPr>
              <a:t>                    </a:t>
            </a:r>
            <a:r>
              <a:rPr lang="zh-CN" altLang="en-US" sz="2800">
                <a:sym typeface="+mn-ea"/>
              </a:rPr>
              <a:t>”</a:t>
            </a:r>
            <a:r>
              <a:rPr lang="zh-CN" altLang="en-US" sz="2800"/>
              <a:t>两句把清冷的音乐情绪发展到极致，把音乐的震撼力描摹得无以复加。</a:t>
            </a:r>
            <a:endParaRPr lang="zh-CN" altLang="en-US" sz="2800"/>
          </a:p>
          <a:p>
            <a:r>
              <a:rPr lang="zh-CN" altLang="en-US" sz="2800"/>
              <a:t>17. </a:t>
            </a:r>
            <a:r>
              <a:rPr lang="zh-CN" altLang="en-US" sz="2800">
                <a:sym typeface="+mn-ea"/>
              </a:rPr>
              <a:t>“</a:t>
            </a:r>
            <a:r>
              <a:rPr lang="zh-CN" altLang="en-US" sz="2800" u="sng">
                <a:sym typeface="+mn-ea"/>
              </a:rPr>
              <a:t>                    </a:t>
            </a:r>
            <a:r>
              <a:rPr lang="zh-CN" altLang="en-US" sz="2800">
                <a:sym typeface="+mn-ea"/>
              </a:rPr>
              <a:t>”“</a:t>
            </a:r>
            <a:r>
              <a:rPr lang="zh-CN" altLang="en-US" sz="2800" u="sng">
                <a:sym typeface="+mn-ea"/>
              </a:rPr>
              <a:t>                    </a:t>
            </a:r>
            <a:r>
              <a:rPr lang="zh-CN" altLang="en-US" sz="2800">
                <a:sym typeface="+mn-ea"/>
              </a:rPr>
              <a:t>”</a:t>
            </a:r>
            <a:r>
              <a:rPr lang="zh-CN" altLang="en-US" sz="2800"/>
              <a:t>两句写神山上教神妪弹奏箜篌，仙境中衰老瘦弱的鱼和龙听到乐曲声都随之追风逐浪，在波涛中翩翩起舞。</a:t>
            </a:r>
            <a:endParaRPr lang="zh-CN" altLang="en-US" sz="2800"/>
          </a:p>
          <a:p>
            <a:r>
              <a:rPr lang="zh-CN" altLang="en-US" sz="2800"/>
              <a:t>18.运用浪漫主义的手法，用自由的想象和瑰丽的神话世界来表现音乐世界的美妙，与《琵琶行》“东船西舫悄无言，唯见江心秋月白”有形同之妙的诗句是</a:t>
            </a:r>
            <a:r>
              <a:rPr lang="zh-CN" altLang="en-US" sz="2800">
                <a:sym typeface="+mn-ea"/>
              </a:rPr>
              <a:t>“</a:t>
            </a:r>
            <a:r>
              <a:rPr lang="zh-CN" altLang="en-US" sz="2800" u="sng">
                <a:sym typeface="+mn-ea"/>
              </a:rPr>
              <a:t>                    </a:t>
            </a:r>
            <a:r>
              <a:rPr lang="zh-CN" altLang="en-US" sz="2800">
                <a:sym typeface="+mn-ea"/>
              </a:rPr>
              <a:t>”“</a:t>
            </a:r>
            <a:r>
              <a:rPr lang="zh-CN" altLang="en-US" sz="2800" u="sng">
                <a:sym typeface="+mn-ea"/>
              </a:rPr>
              <a:t>                    </a:t>
            </a:r>
            <a:r>
              <a:rPr lang="zh-CN" altLang="en-US" sz="2800">
                <a:sym typeface="+mn-ea"/>
              </a:rPr>
              <a:t>”</a:t>
            </a:r>
            <a:r>
              <a:rPr lang="zh-CN" altLang="en-US" sz="2800"/>
              <a:t>。 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4470" y="302260"/>
            <a:ext cx="11633200" cy="6403340"/>
          </a:xfrm>
        </p:spPr>
        <p:txBody>
          <a:bodyPr>
            <a:noAutofit/>
          </a:bodyPr>
          <a:lstStyle/>
          <a:p>
            <a:r>
              <a:rPr lang="zh-CN" altLang="en-US" sz="2800"/>
              <a:t>1</a:t>
            </a:r>
            <a:r>
              <a:rPr lang="en-US" altLang="zh-CN" sz="2800"/>
              <a:t>6</a:t>
            </a:r>
            <a:r>
              <a:rPr lang="zh-CN" altLang="en-US" sz="2800"/>
              <a:t>.“</a:t>
            </a:r>
            <a:r>
              <a:rPr lang="zh-CN" altLang="en-US" sz="2800" u="sng">
                <a:solidFill>
                  <a:srgbClr val="FF0000"/>
                </a:solidFill>
              </a:rPr>
              <a:t>女娲炼石补天处</a:t>
            </a:r>
            <a:r>
              <a:rPr lang="zh-CN" altLang="en-US" sz="2800">
                <a:solidFill>
                  <a:srgbClr val="FF0000"/>
                </a:solidFill>
              </a:rPr>
              <a:t>，</a:t>
            </a:r>
            <a:r>
              <a:rPr lang="zh-CN" altLang="en-US" sz="2800" u="sng">
                <a:solidFill>
                  <a:srgbClr val="FF0000"/>
                </a:solidFill>
              </a:rPr>
              <a:t>石破天惊逗秋雨</a:t>
            </a:r>
            <a:r>
              <a:rPr lang="zh-CN" altLang="en-US" sz="2800"/>
              <a:t>”两句把清冷的音乐情绪发展到极致，把音乐的震撼力描摹得无以复加。</a:t>
            </a:r>
            <a:endParaRPr lang="zh-CN" altLang="en-US" sz="2800"/>
          </a:p>
          <a:p>
            <a:r>
              <a:rPr lang="zh-CN" altLang="en-US" sz="2800"/>
              <a:t> </a:t>
            </a:r>
            <a:r>
              <a:rPr lang="en-US" altLang="zh-CN" sz="2800"/>
              <a:t>17</a:t>
            </a:r>
            <a:r>
              <a:rPr lang="zh-CN" altLang="en-US" sz="2800"/>
              <a:t>“</a:t>
            </a:r>
            <a:r>
              <a:rPr lang="zh-CN" altLang="en-US" sz="2800" u="sng">
                <a:solidFill>
                  <a:srgbClr val="FF0000"/>
                </a:solidFill>
              </a:rPr>
              <a:t>梦入神山教神妪</a:t>
            </a:r>
            <a:r>
              <a:rPr lang="zh-CN" altLang="en-US" sz="2800">
                <a:solidFill>
                  <a:srgbClr val="FF0000"/>
                </a:solidFill>
              </a:rPr>
              <a:t>，</a:t>
            </a:r>
            <a:r>
              <a:rPr lang="zh-CN" altLang="en-US" sz="2800" u="sng">
                <a:solidFill>
                  <a:srgbClr val="FF0000"/>
                </a:solidFill>
              </a:rPr>
              <a:t>老鱼跳波瘦蛟舞</a:t>
            </a:r>
            <a:r>
              <a:rPr lang="zh-CN" altLang="en-US" sz="2800"/>
              <a:t>”两句写神山上教神妪弹奏箜篌，仙境中衰老瘦弱的鱼和龙听到乐曲声都随之追风逐浪，在波涛中翩翩起舞。</a:t>
            </a:r>
            <a:endParaRPr lang="zh-CN" altLang="en-US" sz="2800"/>
          </a:p>
          <a:p>
            <a:r>
              <a:rPr lang="zh-CN" altLang="en-US" sz="2800"/>
              <a:t>1</a:t>
            </a:r>
            <a:r>
              <a:rPr lang="en-US" altLang="zh-CN" sz="2800"/>
              <a:t>8</a:t>
            </a:r>
            <a:r>
              <a:rPr lang="zh-CN" altLang="en-US" sz="2800"/>
              <a:t>.运用浪漫主义的手法，用自由的想象和瑰丽的神话世界来表现音乐世界的美妙，与《琵琶行》“东船西舫悄无言，唯见江心秋月白”有形同之妙的诗句是“</a:t>
            </a:r>
            <a:r>
              <a:rPr lang="zh-CN" altLang="en-US" sz="2800" u="sng">
                <a:solidFill>
                  <a:srgbClr val="FF0000"/>
                </a:solidFill>
              </a:rPr>
              <a:t>吴质不眠倚桂树</a:t>
            </a:r>
            <a:r>
              <a:rPr lang="zh-CN" altLang="en-US" sz="2800">
                <a:solidFill>
                  <a:srgbClr val="FF0000"/>
                </a:solidFill>
              </a:rPr>
              <a:t>，</a:t>
            </a:r>
            <a:r>
              <a:rPr lang="zh-CN" altLang="en-US" sz="2800" u="sng">
                <a:solidFill>
                  <a:srgbClr val="FF0000"/>
                </a:solidFill>
              </a:rPr>
              <a:t>露脚斜飞湿寒兔</a:t>
            </a:r>
            <a:r>
              <a:rPr lang="zh-CN" altLang="en-US" sz="2800"/>
              <a:t>”。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38</Paragraphs>
  <Slides>10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baseType="lpstr" size="14">
      <vt:lpstr>Arial</vt:lpstr>
      <vt:lpstr>微软雅黑</vt:lpstr>
      <vt:lpstr>Wingdings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2021-11-05T17:34:09.285</cp:lastPrinted>
  <dcterms:created xsi:type="dcterms:W3CDTF">2021-11-05T17:34:09Z</dcterms:created>
  <dcterms:modified xsi:type="dcterms:W3CDTF">2021-11-05T09:34:09Z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