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Default Extension="wdp" ContentType="image/vnd.ms-photo"/>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1"/>
  </p:sldMasterIdLst>
  <p:notesMasterIdLst>
    <p:notesMasterId r:id="rId2"/>
  </p:notesMasterIdLst>
  <p:sldIdLst>
    <p:sldId id="802" r:id="rId3"/>
    <p:sldId id="256" r:id="rId4"/>
    <p:sldId id="257" r:id="rId5"/>
    <p:sldId id="656" r:id="rId6"/>
    <p:sldId id="260" r:id="rId7"/>
    <p:sldId id="655" r:id="rId8"/>
    <p:sldId id="826" r:id="rId9"/>
    <p:sldId id="571" r:id="rId10"/>
    <p:sldId id="289" r:id="rId11"/>
    <p:sldId id="276" r:id="rId12"/>
    <p:sldId id="827" r:id="rId13"/>
    <p:sldId id="762" r:id="rId14"/>
    <p:sldId id="652" r:id="rId15"/>
    <p:sldId id="268" r:id="rId16"/>
    <p:sldId id="685" r:id="rId17"/>
    <p:sldId id="471" r:id="rId18"/>
    <p:sldId id="653" r:id="rId19"/>
    <p:sldId id="830" r:id="rId20"/>
    <p:sldId id="831" r:id="rId21"/>
    <p:sldId id="832" r:id="rId22"/>
    <p:sldId id="839" r:id="rId23"/>
    <p:sldId id="840" r:id="rId24"/>
    <p:sldId id="841" r:id="rId25"/>
    <p:sldId id="549" r:id="rId26"/>
    <p:sldId id="894" r:id="rId27"/>
    <p:sldId id="870" r:id="rId28"/>
    <p:sldId id="871" r:id="rId29"/>
    <p:sldId id="872" r:id="rId30"/>
    <p:sldId id="874" r:id="rId31"/>
    <p:sldId id="873" r:id="rId32"/>
    <p:sldId id="875" r:id="rId33"/>
    <p:sldId id="876" r:id="rId34"/>
    <p:sldId id="877" r:id="rId35"/>
    <p:sldId id="879" r:id="rId36"/>
    <p:sldId id="878" r:id="rId37"/>
    <p:sldId id="880" r:id="rId38"/>
    <p:sldId id="843" r:id="rId39"/>
    <p:sldId id="844" r:id="rId40"/>
    <p:sldId id="845" r:id="rId41"/>
    <p:sldId id="846" r:id="rId42"/>
    <p:sldId id="847" r:id="rId43"/>
    <p:sldId id="312" r:id="rId44"/>
    <p:sldId id="654" r:id="rId45"/>
    <p:sldId id="319" r:id="rId46"/>
    <p:sldId id="436" r:id="rId47"/>
    <p:sldId id="800" r:id="rId48"/>
    <p:sldId id="783" r:id="rId49"/>
    <p:sldId id="265" r:id="rId50"/>
  </p:sldIdLst>
  <p:sldSz cx="12192000" cy="6858000"/>
  <p:notesSz cx="7104063" cy="10234613"/>
  <p:custDataLst>
    <p:tags r:id="rId5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58">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013" autoAdjust="0"/>
    <p:restoredTop sz="94660"/>
  </p:normalViewPr>
  <p:slideViewPr>
    <p:cSldViewPr snapToGrid="0">
      <p:cViewPr varScale="1">
        <p:scale>
          <a:sx n="68" d="100"/>
          <a:sy n="68" d="100"/>
        </p:scale>
        <p:origin x="78" y="282"/>
      </p:cViewPr>
      <p:guideLst>
        <p:guide orient="horz" pos="2158"/>
        <p:guide pos="3840"/>
      </p:guideLst>
    </p:cSldViewPr>
  </p:slideViewPr>
  <p:notesTextViewPr>
    <p:cViewPr>
      <p:scale>
        <a:sx n="1" d="1"/>
        <a:sy n="1" d="1"/>
      </p:scale>
      <p:origin x="0" y="0"/>
    </p:cViewPr>
  </p:notesTextViewPr>
  <p:notesViewPr>
    <p:cSldViewPr>
      <p:cViewPr>
        <p:scale>
          <a:sx n="66" d="100"/>
          <a:sy n="66" d="100"/>
        </p:scale>
        <p:origin x="0" y="0"/>
      </p:cViewPr>
      <p:guideLst/>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notesMaster" Target="notesMasters/notesMaster1.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slide" Target="slides/slide23.xml" /><Relationship Id="rId26" Type="http://schemas.openxmlformats.org/officeDocument/2006/relationships/slide" Target="slides/slide24.xml" /><Relationship Id="rId27" Type="http://schemas.openxmlformats.org/officeDocument/2006/relationships/slide" Target="slides/slide25.xml" /><Relationship Id="rId28" Type="http://schemas.openxmlformats.org/officeDocument/2006/relationships/slide" Target="slides/slide26.xml" /><Relationship Id="rId29" Type="http://schemas.openxmlformats.org/officeDocument/2006/relationships/slide" Target="slides/slide27.xml" /><Relationship Id="rId3" Type="http://schemas.openxmlformats.org/officeDocument/2006/relationships/slide" Target="slides/slide1.xml" /><Relationship Id="rId30" Type="http://schemas.openxmlformats.org/officeDocument/2006/relationships/slide" Target="slides/slide28.xml" /><Relationship Id="rId31" Type="http://schemas.openxmlformats.org/officeDocument/2006/relationships/slide" Target="slides/slide29.xml" /><Relationship Id="rId32" Type="http://schemas.openxmlformats.org/officeDocument/2006/relationships/slide" Target="slides/slide30.xml" /><Relationship Id="rId33" Type="http://schemas.openxmlformats.org/officeDocument/2006/relationships/slide" Target="slides/slide31.xml" /><Relationship Id="rId34" Type="http://schemas.openxmlformats.org/officeDocument/2006/relationships/slide" Target="slides/slide32.xml" /><Relationship Id="rId35" Type="http://schemas.openxmlformats.org/officeDocument/2006/relationships/slide" Target="slides/slide33.xml" /><Relationship Id="rId36" Type="http://schemas.openxmlformats.org/officeDocument/2006/relationships/slide" Target="slides/slide34.xml" /><Relationship Id="rId37" Type="http://schemas.openxmlformats.org/officeDocument/2006/relationships/slide" Target="slides/slide35.xml" /><Relationship Id="rId38" Type="http://schemas.openxmlformats.org/officeDocument/2006/relationships/slide" Target="slides/slide36.xml" /><Relationship Id="rId39" Type="http://schemas.openxmlformats.org/officeDocument/2006/relationships/slide" Target="slides/slide37.xml" /><Relationship Id="rId4" Type="http://schemas.openxmlformats.org/officeDocument/2006/relationships/slide" Target="slides/slide2.xml" /><Relationship Id="rId40" Type="http://schemas.openxmlformats.org/officeDocument/2006/relationships/slide" Target="slides/slide38.xml" /><Relationship Id="rId41" Type="http://schemas.openxmlformats.org/officeDocument/2006/relationships/slide" Target="slides/slide39.xml" /><Relationship Id="rId42" Type="http://schemas.openxmlformats.org/officeDocument/2006/relationships/slide" Target="slides/slide40.xml" /><Relationship Id="rId43" Type="http://schemas.openxmlformats.org/officeDocument/2006/relationships/slide" Target="slides/slide41.xml" /><Relationship Id="rId44" Type="http://schemas.openxmlformats.org/officeDocument/2006/relationships/slide" Target="slides/slide42.xml" /><Relationship Id="rId45" Type="http://schemas.openxmlformats.org/officeDocument/2006/relationships/slide" Target="slides/slide43.xml" /><Relationship Id="rId46" Type="http://schemas.openxmlformats.org/officeDocument/2006/relationships/slide" Target="slides/slide44.xml" /><Relationship Id="rId47" Type="http://schemas.openxmlformats.org/officeDocument/2006/relationships/slide" Target="slides/slide45.xml" /><Relationship Id="rId48" Type="http://schemas.openxmlformats.org/officeDocument/2006/relationships/slide" Target="slides/slide46.xml" /><Relationship Id="rId49" Type="http://schemas.openxmlformats.org/officeDocument/2006/relationships/slide" Target="slides/slide47.xml" /><Relationship Id="rId5" Type="http://schemas.openxmlformats.org/officeDocument/2006/relationships/slide" Target="slides/slide3.xml" /><Relationship Id="rId50" Type="http://schemas.openxmlformats.org/officeDocument/2006/relationships/slide" Target="slides/slide48.xml" /><Relationship Id="rId51" Type="http://schemas.openxmlformats.org/officeDocument/2006/relationships/tags" Target="tags/tag1.xml" /><Relationship Id="rId52" Type="http://schemas.openxmlformats.org/officeDocument/2006/relationships/presProps" Target="presProps.xml" /><Relationship Id="rId53" Type="http://schemas.openxmlformats.org/officeDocument/2006/relationships/viewProps" Target="viewProps.xml" /><Relationship Id="rId54" Type="http://schemas.openxmlformats.org/officeDocument/2006/relationships/theme" Target="theme/theme1.xml" /><Relationship Id="rId55" Type="http://schemas.openxmlformats.org/officeDocument/2006/relationships/tableStyles" Target="tableStyles.xml" /><Relationship Id="rId6" Type="http://schemas.openxmlformats.org/officeDocument/2006/relationships/slide" Target="slides/slide4.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2021/7/24</a:t>
            </a:fld>
            <a:endParaRPr lang="zh-CN" altLang="en-US"/>
          </a:p>
        </p:txBody>
      </p:sp>
      <p:sp>
        <p:nvSpPr>
          <p:cNvPr id="4" name="幻灯片图像占位符 3"/>
          <p:cNvSpPr>
            <a:spLocks noGrp="1" noRot="1" noChangeAspect="1"/>
          </p:cNvSpPr>
          <p:nvPr>
            <p:ph type="sldImg" idx="2"/>
          </p:nvPr>
        </p:nvSpPr>
        <p:spPr>
          <a:xfrm>
            <a:off x="481584" y="1279287"/>
            <a:ext cx="6140577" cy="3454075"/>
          </a:xfrm>
          <a:prstGeom prst="rect">
            <a:avLst/>
          </a:prstGeom>
          <a:noFill/>
          <a:ln w="12700">
            <a:solidFill>
              <a:prstClr val="black"/>
            </a:solidFill>
          </a:ln>
        </p:spPr>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extLst>
      <p:ext uri="{BB962C8B-B14F-4D97-AF65-F5344CB8AC3E}">
        <p14:creationId xmlns:p14="http://schemas.microsoft.com/office/powerpoint/2010/main" val="13629633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2.xml" /><Relationship Id="rId2" Type="http://schemas.openxmlformats.org/officeDocument/2006/relationships/notesMaster" Target="../notesMasters/notesMaster1.xml" /></Relationships>
</file>

<file path=ppt/notesSlides/_rels/notesSlide10.xml.rels>&#65279;<?xml version="1.0" encoding="utf-8" standalone="yes"?><Relationships xmlns="http://schemas.openxmlformats.org/package/2006/relationships"><Relationship Id="rId1" Type="http://schemas.openxmlformats.org/officeDocument/2006/relationships/slide" Target="../slides/slide15.xml" /><Relationship Id="rId2" Type="http://schemas.openxmlformats.org/officeDocument/2006/relationships/notesMaster" Target="../notesMasters/notesMaster1.xml" /></Relationships>
</file>

<file path=ppt/notesSlides/_rels/notesSlide11.xml.rels>&#65279;<?xml version="1.0" encoding="utf-8" standalone="yes"?><Relationships xmlns="http://schemas.openxmlformats.org/package/2006/relationships"><Relationship Id="rId1" Type="http://schemas.openxmlformats.org/officeDocument/2006/relationships/slide" Target="../slides/slide17.xml" /><Relationship Id="rId2" Type="http://schemas.openxmlformats.org/officeDocument/2006/relationships/notesMaster" Target="../notesMasters/notesMaster1.xml" /></Relationships>
</file>

<file path=ppt/notesSlides/_rels/notesSlide12.xml.rels>&#65279;<?xml version="1.0" encoding="utf-8" standalone="yes"?><Relationships xmlns="http://schemas.openxmlformats.org/package/2006/relationships"><Relationship Id="rId1" Type="http://schemas.openxmlformats.org/officeDocument/2006/relationships/slide" Target="../slides/slide43.xml" /><Relationship Id="rId2" Type="http://schemas.openxmlformats.org/officeDocument/2006/relationships/notesMaster" Target="../notesMasters/notesMaster1.xml" /></Relationships>
</file>

<file path=ppt/notesSlides/_rels/notesSlide13.xml.rels>&#65279;<?xml version="1.0" encoding="utf-8" standalone="yes"?><Relationships xmlns="http://schemas.openxmlformats.org/package/2006/relationships"><Relationship Id="rId1" Type="http://schemas.openxmlformats.org/officeDocument/2006/relationships/slide" Target="../slides/slide48.xml" /><Relationship Id="rId2" Type="http://schemas.openxmlformats.org/officeDocument/2006/relationships/notesMaster" Target="../notesMasters/notesMaster1.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3.xml" /><Relationship Id="rId2" Type="http://schemas.openxmlformats.org/officeDocument/2006/relationships/notesMaster" Target="../notesMasters/notesMaster1.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5.xml" /><Relationship Id="rId2" Type="http://schemas.openxmlformats.org/officeDocument/2006/relationships/notesMaster" Target="../notesMasters/notesMaster1.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6.xml" /><Relationship Id="rId2" Type="http://schemas.openxmlformats.org/officeDocument/2006/relationships/notesMaster" Target="../notesMasters/notesMaster1.xml" /></Relationships>
</file>

<file path=ppt/notesSlides/_rels/notesSlide5.xml.rels>&#65279;<?xml version="1.0" encoding="utf-8" standalone="yes"?><Relationships xmlns="http://schemas.openxmlformats.org/package/2006/relationships"><Relationship Id="rId1" Type="http://schemas.openxmlformats.org/officeDocument/2006/relationships/slide" Target="../slides/slide7.xml" /><Relationship Id="rId2" Type="http://schemas.openxmlformats.org/officeDocument/2006/relationships/notesMaster" Target="../notesMasters/notesMaster1.xml" /></Relationships>
</file>

<file path=ppt/notesSlides/_rels/notesSlide6.xml.rels>&#65279;<?xml version="1.0" encoding="utf-8" standalone="yes"?><Relationships xmlns="http://schemas.openxmlformats.org/package/2006/relationships"><Relationship Id="rId1" Type="http://schemas.openxmlformats.org/officeDocument/2006/relationships/slide" Target="../slides/slide10.xml" /><Relationship Id="rId2" Type="http://schemas.openxmlformats.org/officeDocument/2006/relationships/notesMaster" Target="../notesMasters/notesMaster1.xml" /></Relationships>
</file>

<file path=ppt/notesSlides/_rels/notesSlide7.xml.rels>&#65279;<?xml version="1.0" encoding="utf-8" standalone="yes"?><Relationships xmlns="http://schemas.openxmlformats.org/package/2006/relationships"><Relationship Id="rId1" Type="http://schemas.openxmlformats.org/officeDocument/2006/relationships/slide" Target="../slides/slide11.xml" /><Relationship Id="rId2" Type="http://schemas.openxmlformats.org/officeDocument/2006/relationships/notesMaster" Target="../notesMasters/notesMaster1.xml" /></Relationships>
</file>

<file path=ppt/notesSlides/_rels/notesSlide8.xml.rels>&#65279;<?xml version="1.0" encoding="utf-8" standalone="yes"?><Relationships xmlns="http://schemas.openxmlformats.org/package/2006/relationships"><Relationship Id="rId1" Type="http://schemas.openxmlformats.org/officeDocument/2006/relationships/slide" Target="../slides/slide13.xml" /><Relationship Id="rId2" Type="http://schemas.openxmlformats.org/officeDocument/2006/relationships/notesMaster" Target="../notesMasters/notesMaster1.xml" /></Relationships>
</file>

<file path=ppt/notesSlides/_rels/notesSlide9.xml.rels>&#65279;<?xml version="1.0" encoding="utf-8" standalone="yes"?><Relationships xmlns="http://schemas.openxmlformats.org/package/2006/relationships"><Relationship Id="rId1" Type="http://schemas.openxmlformats.org/officeDocument/2006/relationships/slide" Target="../slides/slide14.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2</a:t>
            </a:fld>
            <a:endParaRPr lang="zh-CN" altLang="en-US"/>
          </a:p>
        </p:txBody>
      </p:sp>
    </p:spTree>
    <p:extLst>
      <p:ext uri="{BB962C8B-B14F-4D97-AF65-F5344CB8AC3E}">
        <p14:creationId xmlns:p14="http://schemas.microsoft.com/office/powerpoint/2010/main" val="3788976521"/>
      </p:ext>
    </p:extLst>
  </p:cSld>
  <p:clrMapOvr>
    <a:masterClrMapping/>
  </p:clrMapOvr>
</p:notes>
</file>

<file path=ppt/notesSlides/notesSlide10.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15</a:t>
            </a:fld>
            <a:endParaRPr lang="zh-CN" altLang="en-US"/>
          </a:p>
        </p:txBody>
      </p:sp>
    </p:spTree>
    <p:extLst>
      <p:ext uri="{BB962C8B-B14F-4D97-AF65-F5344CB8AC3E}">
        <p14:creationId xmlns:p14="http://schemas.microsoft.com/office/powerpoint/2010/main" val="1929416326"/>
      </p:ext>
    </p:extLst>
  </p:cSld>
  <p:clrMapOvr>
    <a:masterClrMapping/>
  </p:clrMapOvr>
</p:notes>
</file>

<file path=ppt/notesSlides/notesSlide1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17</a:t>
            </a:fld>
            <a:endParaRPr lang="zh-CN" altLang="en-US"/>
          </a:p>
        </p:txBody>
      </p:sp>
    </p:spTree>
    <p:extLst>
      <p:ext uri="{BB962C8B-B14F-4D97-AF65-F5344CB8AC3E}">
        <p14:creationId xmlns:p14="http://schemas.microsoft.com/office/powerpoint/2010/main" val="3196694275"/>
      </p:ext>
    </p:extLst>
  </p:cSld>
  <p:clrMapOvr>
    <a:masterClrMapping/>
  </p:clrMapOvr>
</p:notes>
</file>

<file path=ppt/notesSlides/notesSlide1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43</a:t>
            </a:fld>
            <a:endParaRPr lang="zh-CN" altLang="en-US"/>
          </a:p>
        </p:txBody>
      </p:sp>
    </p:spTree>
    <p:extLst>
      <p:ext uri="{BB962C8B-B14F-4D97-AF65-F5344CB8AC3E}">
        <p14:creationId xmlns:p14="http://schemas.microsoft.com/office/powerpoint/2010/main" val="1153340627"/>
      </p:ext>
    </p:extLst>
  </p:cSld>
  <p:clrMapOvr>
    <a:masterClrMapping/>
  </p:clrMapOvr>
</p:notes>
</file>

<file path=ppt/notesSlides/notesSlide1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2A0C8F4B-CCF0-ED40-BDFF-CC770F26CDDE}" type="slidenum">
              <a:rPr kumimoji="1" lang="zh-CN" altLang="en-US" smtClean="0"/>
              <a:t>48</a:t>
            </a:fld>
            <a:endParaRPr kumimoji="1" lang="zh-CN" altLang="en-US"/>
          </a:p>
        </p:txBody>
      </p:sp>
    </p:spTree>
    <p:extLst>
      <p:ext uri="{BB962C8B-B14F-4D97-AF65-F5344CB8AC3E}">
        <p14:creationId xmlns:p14="http://schemas.microsoft.com/office/powerpoint/2010/main" val="2087213352"/>
      </p:ext>
    </p:extLst>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3</a:t>
            </a:fld>
            <a:endParaRPr lang="zh-CN" altLang="en-US"/>
          </a:p>
        </p:txBody>
      </p:sp>
    </p:spTree>
    <p:extLst>
      <p:ext uri="{BB962C8B-B14F-4D97-AF65-F5344CB8AC3E}">
        <p14:creationId xmlns:p14="http://schemas.microsoft.com/office/powerpoint/2010/main" val="2666780475"/>
      </p:ext>
    </p:extLst>
  </p:cSld>
  <p:clrMapOvr>
    <a:masterClrMapping/>
  </p:clrMapOvr>
</p:notes>
</file>

<file path=ppt/notesSlides/notesSlide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5</a:t>
            </a:fld>
            <a:endParaRPr lang="zh-CN" altLang="en-US"/>
          </a:p>
        </p:txBody>
      </p:sp>
    </p:spTree>
    <p:extLst>
      <p:ext uri="{BB962C8B-B14F-4D97-AF65-F5344CB8AC3E}">
        <p14:creationId xmlns:p14="http://schemas.microsoft.com/office/powerpoint/2010/main" val="1646990686"/>
      </p:ext>
    </p:extLst>
  </p:cSld>
  <p:clrMapOvr>
    <a:masterClrMapping/>
  </p:clrMapOvr>
</p:notes>
</file>

<file path=ppt/notesSlides/notesSlide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6</a:t>
            </a:fld>
            <a:endParaRPr lang="zh-CN" altLang="en-US"/>
          </a:p>
        </p:txBody>
      </p:sp>
    </p:spTree>
    <p:extLst>
      <p:ext uri="{BB962C8B-B14F-4D97-AF65-F5344CB8AC3E}">
        <p14:creationId xmlns:p14="http://schemas.microsoft.com/office/powerpoint/2010/main" val="4048946304"/>
      </p:ext>
    </p:extLst>
  </p:cSld>
  <p:clrMapOvr>
    <a:masterClrMapping/>
  </p:clrMapOvr>
</p:notes>
</file>

<file path=ppt/notesSlides/notesSlide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7</a:t>
            </a:fld>
            <a:endParaRPr lang="zh-CN" altLang="en-US"/>
          </a:p>
        </p:txBody>
      </p:sp>
    </p:spTree>
    <p:extLst>
      <p:ext uri="{BB962C8B-B14F-4D97-AF65-F5344CB8AC3E}">
        <p14:creationId xmlns:p14="http://schemas.microsoft.com/office/powerpoint/2010/main" val="2736940288"/>
      </p:ext>
    </p:extLst>
  </p:cSld>
  <p:clrMapOvr>
    <a:masterClrMapping/>
  </p:clrMapOvr>
</p:notes>
</file>

<file path=ppt/notesSlides/notesSlide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10</a:t>
            </a:fld>
            <a:endParaRPr lang="zh-CN" altLang="en-US"/>
          </a:p>
        </p:txBody>
      </p:sp>
    </p:spTree>
    <p:extLst>
      <p:ext uri="{BB962C8B-B14F-4D97-AF65-F5344CB8AC3E}">
        <p14:creationId xmlns:p14="http://schemas.microsoft.com/office/powerpoint/2010/main" val="896167006"/>
      </p:ext>
    </p:extLst>
  </p:cSld>
  <p:clrMapOvr>
    <a:masterClrMapping/>
  </p:clrMapOvr>
</p:notes>
</file>

<file path=ppt/notesSlides/notesSlide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11</a:t>
            </a:fld>
            <a:endParaRPr lang="zh-CN" altLang="en-US"/>
          </a:p>
        </p:txBody>
      </p:sp>
    </p:spTree>
    <p:extLst>
      <p:ext uri="{BB962C8B-B14F-4D97-AF65-F5344CB8AC3E}">
        <p14:creationId xmlns:p14="http://schemas.microsoft.com/office/powerpoint/2010/main" val="541873669"/>
      </p:ext>
    </p:extLst>
  </p:cSld>
  <p:clrMapOvr>
    <a:masterClrMapping/>
  </p:clrMapOvr>
</p:notes>
</file>

<file path=ppt/notesSlides/notesSlide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13</a:t>
            </a:fld>
            <a:endParaRPr lang="zh-CN" altLang="en-US"/>
          </a:p>
        </p:txBody>
      </p:sp>
    </p:spTree>
    <p:extLst>
      <p:ext uri="{BB962C8B-B14F-4D97-AF65-F5344CB8AC3E}">
        <p14:creationId xmlns:p14="http://schemas.microsoft.com/office/powerpoint/2010/main" val="2044401201"/>
      </p:ext>
    </p:extLst>
  </p:cSld>
  <p:clrMapOvr>
    <a:masterClrMapping/>
  </p:clrMapOvr>
</p:notes>
</file>

<file path=ppt/notesSlides/notesSlide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14</a:t>
            </a:fld>
            <a:endParaRPr lang="zh-CN" altLang="en-US"/>
          </a:p>
        </p:txBody>
      </p:sp>
    </p:spTree>
    <p:extLst>
      <p:ext uri="{BB962C8B-B14F-4D97-AF65-F5344CB8AC3E}">
        <p14:creationId xmlns:p14="http://schemas.microsoft.com/office/powerpoint/2010/main" val="37500391"/>
      </p:ext>
    </p:extLst>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2021/7/24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objOnly" preserve="1">
  <p:cSld name="内容">
    <p:spTree>
      <p:nvGrpSpPr>
        <p:cNvPr id="1" name=""/>
        <p:cNvGrpSpPr/>
        <p:nvPr/>
      </p:nvGrpSpPr>
      <p:grpSpPr>
        <a:xfrm>
          <a:off x="0" y="0"/>
          <a:ext cx="0" cy="0"/>
        </a:xfrm>
      </p:grpSpPr>
      <p:sp>
        <p:nvSpPr>
          <p:cNvPr id="2" name="内容占位符 1"/>
          <p:cNvSpPr>
            <a:spLocks noGrp="1"/>
          </p:cNvSpPr>
          <p:nvPr>
            <p:ph/>
          </p:nvPr>
        </p:nvSpPr>
        <p:spPr>
          <a:xfrm>
            <a:off x="838200" y="365125"/>
            <a:ext cx="10515600" cy="58118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nvPr>
        </p:nvSpPr>
        <p:spPr/>
        <p:txBody>
          <a:bodyPr/>
          <a:lstStyle/>
          <a:p>
            <a:fld id="{82F288E0-7875-42C4-84C8-98DBBD3BF4D2}" type="datetimeFigureOut">
              <a:rPr lang="zh-CN" altLang="en-US" smtClean="0"/>
              <a:t>2021/7/24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title">
  <p:cSld name="1_标题幻灯片">
    <p:bg>
      <p:bgPr>
        <a:solidFill>
          <a:srgbClr val="F8F8F8"/>
        </a:solidFill>
        <a:effectLst/>
      </p:bgPr>
    </p:bg>
    <p:spTree>
      <p:nvGrpSpPr>
        <p:cNvPr id="1" name=""/>
        <p:cNvGrpSpPr/>
        <p:nvPr/>
      </p:nvGrpSpPr>
      <p:grpSpPr>
        <a:xfrm>
          <a:off x="0" y="0"/>
          <a:ext cx="0" cy="0"/>
        </a:xfrm>
      </p:grpSpPr>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2021/7/24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2021/7/24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82F288E0-7875-42C4-84C8-98DBBD3BF4D2}" type="datetimeFigureOut">
              <a:rPr lang="zh-CN" altLang="en-US" smtClean="0"/>
              <a:t>2021/7/24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4" name="内容占位符 3"/>
          <p:cNvSpPr>
            <a:spLocks noGrp="1"/>
          </p:cNvSpPr>
          <p:nvPr>
            <p:ph sz="half" idx="2"/>
          </p:nvPr>
        </p:nvSpPr>
        <p:spPr>
          <a:xfrm>
            <a:off x="1186774" y="2665379"/>
            <a:ext cx="4873574"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6" name="内容占位符 5"/>
          <p:cNvSpPr>
            <a:spLocks noGrp="1"/>
          </p:cNvSpPr>
          <p:nvPr>
            <p:ph sz="quarter" idx="4"/>
          </p:nvPr>
        </p:nvSpPr>
        <p:spPr>
          <a:xfrm>
            <a:off x="6256938" y="2665379"/>
            <a:ext cx="4897576"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82F288E0-7875-42C4-84C8-98DBBD3BF4D2}" type="datetimeFigureOut">
              <a:rPr lang="zh-CN" altLang="en-US" smtClean="0"/>
              <a:t>2021/7/24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82F288E0-7875-42C4-84C8-98DBBD3BF4D2}" type="datetimeFigureOut">
              <a:rPr lang="zh-CN" altLang="en-US" smtClean="0"/>
              <a:t>2021/7/24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t>2021/7/24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82F288E0-7875-42C4-84C8-98DBBD3BF4D2}" type="datetimeFigureOut">
              <a:rPr lang="zh-CN" altLang="en-US" smtClean="0"/>
              <a:t>2021/7/24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vertTitleAndTx" preserve="1">
  <p:cSld name="竖版">
    <p:spTree>
      <p:nvGrpSpPr>
        <p:cNvPr id="1" name=""/>
        <p:cNvGrpSpPr/>
        <p:nvPr/>
      </p:nvGrpSpPr>
      <p:grpSpPr>
        <a:xfrm>
          <a:off x="0" y="0"/>
          <a: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2021/7/24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image" Target="../media/image1.png" /><Relationship Id="rId13"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t>2021/7/24</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t>‹#›</a:t>
            </a:fld>
            <a:endParaRPr lang="zh-CN" altLang="en-US"/>
          </a:p>
        </p:txBody>
      </p:sp>
      <p:pic>
        <p:nvPicPr>
          <p:cNvPr id="8" name="图片 7"/>
          <p:cNvPicPr>
            <a:picLocks noChangeAspect="1"/>
          </p:cNvPicPr>
          <p:nvPr userDrawn="1"/>
        </p:nvPicPr>
        <p:blipFill>
          <a:blip r:embed="rId12">
            <a:extLst>
              <a:ext uri="{28A0092B-C50C-407E-A947-70E740481C1C}">
                <a14:useLocalDpi xmlns:a14="http://schemas.microsoft.com/office/drawing/2010/main" val="0"/>
              </a:ext>
            </a:extLst>
          </a:blip>
          <a:stretch>
            <a:fillRect/>
          </a:stretch>
        </p:blipFill>
        <p:spPr>
          <a:xfrm>
            <a:off x="10623550" y="66675"/>
            <a:ext cx="1460500" cy="59690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6.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7.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8.xml" /><Relationship Id="rId3" Type="http://schemas.openxmlformats.org/officeDocument/2006/relationships/image" Target="../media/image6.jpeg"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9.xml" /><Relationship Id="rId3" Type="http://schemas.openxmlformats.org/officeDocument/2006/relationships/image" Target="../media/image9.jpeg"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0.xml" /><Relationship Id="rId3" Type="http://schemas.openxmlformats.org/officeDocument/2006/relationships/image" Target="../media/image10.jpeg"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1.xml" /><Relationship Id="rId3" Type="http://schemas.openxmlformats.org/officeDocument/2006/relationships/image" Target="../media/image6.jpeg"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1.jpeg"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1.jpeg"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xml" /><Relationship Id="rId3" Type="http://schemas.openxmlformats.org/officeDocument/2006/relationships/image" Target="../media/image2.jpeg"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1.jpeg"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1.jpeg"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1.jpeg"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1.jpeg"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2.xml" /><Relationship Id="rId3" Type="http://schemas.openxmlformats.org/officeDocument/2006/relationships/image" Target="../media/image3.png" /><Relationship Id="rId4" Type="http://schemas.microsoft.com/office/2007/relationships/hdphoto" Target="../media/image4.wdp"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1.jpeg"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5.jpeg"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2.jpeg" /></Relationships>
</file>

<file path=ppt/slides/_rels/slide4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2.xml" /><Relationship Id="rId3" Type="http://schemas.openxmlformats.org/officeDocument/2006/relationships/image" Target="../media/image6.jpeg" /></Relationships>
</file>

<file path=ppt/slides/_rels/slide4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2.jpeg" /></Relationships>
</file>

<file path=ppt/slides/_rels/slide4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3.jpeg" /></Relationships>
</file>

<file path=ppt/slides/_rels/slide4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3.xml" /><Relationship Id="rId3" Type="http://schemas.openxmlformats.org/officeDocument/2006/relationships/image" Target="../media/image14.png" /><Relationship Id="rId4" Type="http://schemas.openxmlformats.org/officeDocument/2006/relationships/image" Target="../media/image15.png" /><Relationship Id="rId5" Type="http://schemas.openxmlformats.org/officeDocument/2006/relationships/image" Target="../media/image2.jpe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3.xml" /><Relationship Id="rId3" Type="http://schemas.openxmlformats.org/officeDocument/2006/relationships/image" Target="../media/image6.jpeg"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4.xml" /><Relationship Id="rId3" Type="http://schemas.openxmlformats.org/officeDocument/2006/relationships/image" Target="../media/image7.jpeg"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5.xml" /><Relationship Id="rId3" Type="http://schemas.openxmlformats.org/officeDocument/2006/relationships/image" Target="../media/image7.jpeg"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8.jpeg"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p:cNvSpPr/>
          <p:nvPr/>
        </p:nvSpPr>
        <p:spPr>
          <a:xfrm>
            <a:off x="144780" y="160020"/>
            <a:ext cx="11832590" cy="6469380"/>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82" name="文本框 81"/>
          <p:cNvSpPr txBox="1"/>
          <p:nvPr/>
        </p:nvSpPr>
        <p:spPr>
          <a:xfrm>
            <a:off x="850582" y="1087829"/>
            <a:ext cx="10420985" cy="3731278"/>
          </a:xfrm>
          <a:prstGeom prst="rect">
            <a:avLst/>
          </a:prstGeom>
          <a:noFill/>
          <a:effectLst/>
        </p:spPr>
        <p:txBody>
          <a:bodyPr wrap="square" rtlCol="0">
            <a:spAutoFit/>
          </a:bodyPr>
          <a:lstStyle/>
          <a:p>
            <a:pPr algn="ctr">
              <a:lnSpc>
                <a:spcPct val="150000"/>
              </a:lnSpc>
            </a:pPr>
            <a:r>
              <a:rPr lang="en-US" altLang="zh-CN" sz="2000" b="1">
                <a:solidFill>
                  <a:schemeClr val="bg1"/>
                </a:solidFill>
                <a:latin typeface="微软雅黑" panose="020b0503020204020204" pitchFamily="34" charset="-122"/>
                <a:ea typeface="微软雅黑" panose="020b0503020204020204" pitchFamily="34" charset="-122"/>
              </a:rPr>
              <a:t>【</a:t>
            </a:r>
            <a:r>
              <a:rPr lang="zh-CN" altLang="en-US" sz="2000" b="1">
                <a:solidFill>
                  <a:schemeClr val="bg1"/>
                </a:solidFill>
                <a:latin typeface="微软雅黑" panose="020b0503020204020204" pitchFamily="34" charset="-122"/>
                <a:ea typeface="微软雅黑" panose="020b0503020204020204" pitchFamily="34" charset="-122"/>
              </a:rPr>
              <a:t>学习指引</a:t>
            </a:r>
            <a:r>
              <a:rPr lang="en-US" altLang="zh-CN" sz="2000" b="1">
                <a:solidFill>
                  <a:schemeClr val="bg1"/>
                </a:solidFill>
                <a:latin typeface="微软雅黑" panose="020b0503020204020204" pitchFamily="34" charset="-122"/>
                <a:ea typeface="微软雅黑" panose="020b0503020204020204" pitchFamily="34" charset="-122"/>
              </a:rPr>
              <a:t>】</a:t>
            </a:r>
          </a:p>
          <a:p>
            <a:pPr>
              <a:lnSpc>
                <a:spcPct val="150000"/>
              </a:lnSpc>
            </a:pPr>
            <a:r>
              <a:rPr lang="zh-CN" altLang="en-US" sz="2000">
                <a:solidFill>
                  <a:schemeClr val="bg1"/>
                </a:solidFill>
                <a:latin typeface="微软雅黑" panose="020b0503020204020204" pitchFamily="34" charset="-122"/>
                <a:ea typeface="微软雅黑" panose="020b0503020204020204" pitchFamily="34" charset="-122"/>
              </a:rPr>
              <a:t>     </a:t>
            </a:r>
            <a:r>
              <a:rPr lang="en-US" altLang="zh-CN" sz="2000">
                <a:solidFill>
                  <a:schemeClr val="bg1"/>
                </a:solidFill>
                <a:latin typeface="微软雅黑" panose="020b0503020204020204" pitchFamily="34" charset="-122"/>
                <a:ea typeface="微软雅黑" panose="020b0503020204020204" pitchFamily="34" charset="-122"/>
              </a:rPr>
              <a:t>《</a:t>
            </a:r>
            <a:r>
              <a:rPr lang="zh-CN" altLang="en-US" sz="2000">
                <a:solidFill>
                  <a:schemeClr val="bg1"/>
                </a:solidFill>
                <a:latin typeface="微软雅黑" panose="020b0503020204020204" pitchFamily="34" charset="-122"/>
                <a:ea typeface="微软雅黑" panose="020b0503020204020204" pitchFamily="34" charset="-122"/>
              </a:rPr>
              <a:t>玩偶之家（节选）</a:t>
            </a:r>
            <a:r>
              <a:rPr lang="en-US" altLang="zh-CN" sz="2000">
                <a:solidFill>
                  <a:schemeClr val="bg1"/>
                </a:solidFill>
                <a:latin typeface="微软雅黑" panose="020b0503020204020204" pitchFamily="34" charset="-122"/>
                <a:ea typeface="微软雅黑" panose="020b0503020204020204" pitchFamily="34" charset="-122"/>
              </a:rPr>
              <a:t>》</a:t>
            </a:r>
            <a:r>
              <a:rPr lang="zh-CN" altLang="en-US" sz="2000">
                <a:solidFill>
                  <a:schemeClr val="bg1"/>
                </a:solidFill>
                <a:latin typeface="微软雅黑" panose="020b0503020204020204" pitchFamily="34" charset="-122"/>
                <a:ea typeface="微软雅黑" panose="020b0503020204020204" pitchFamily="34" charset="-122"/>
              </a:rPr>
              <a:t>是部编版高中语文选择性必修中册第四单元的第一课。</a:t>
            </a:r>
            <a:r>
              <a:rPr lang="en-US" altLang="zh-CN" sz="2000">
                <a:solidFill>
                  <a:schemeClr val="bg1"/>
                </a:solidFill>
                <a:latin typeface="微软雅黑" panose="020b0503020204020204" pitchFamily="34" charset="-122"/>
                <a:ea typeface="微软雅黑" panose="020b0503020204020204" pitchFamily="34" charset="-122"/>
              </a:rPr>
              <a:t>1879</a:t>
            </a:r>
            <a:r>
              <a:rPr lang="zh-CN" altLang="en-US" sz="2000">
                <a:solidFill>
                  <a:schemeClr val="bg1"/>
                </a:solidFill>
                <a:latin typeface="微软雅黑" panose="020b0503020204020204" pitchFamily="34" charset="-122"/>
                <a:ea typeface="微软雅黑" panose="020b0503020204020204" pitchFamily="34" charset="-122"/>
              </a:rPr>
              <a:t>年</a:t>
            </a:r>
            <a:r>
              <a:rPr lang="en-US" altLang="zh-CN" sz="2000">
                <a:solidFill>
                  <a:schemeClr val="bg1"/>
                </a:solidFill>
                <a:latin typeface="微软雅黑" panose="020b0503020204020204" pitchFamily="34" charset="-122"/>
                <a:ea typeface="微软雅黑" panose="020b0503020204020204" pitchFamily="34" charset="-122"/>
              </a:rPr>
              <a:t>《</a:t>
            </a:r>
            <a:r>
              <a:rPr lang="zh-CN" altLang="en-US" sz="2000">
                <a:solidFill>
                  <a:schemeClr val="bg1"/>
                </a:solidFill>
                <a:latin typeface="微软雅黑" panose="020b0503020204020204" pitchFamily="34" charset="-122"/>
                <a:ea typeface="微软雅黑" panose="020b0503020204020204" pitchFamily="34" charset="-122"/>
              </a:rPr>
              <a:t>玩偶之家</a:t>
            </a:r>
            <a:r>
              <a:rPr lang="en-US" altLang="zh-CN" sz="2000">
                <a:solidFill>
                  <a:schemeClr val="bg1"/>
                </a:solidFill>
                <a:latin typeface="微软雅黑" panose="020b0503020204020204" pitchFamily="34" charset="-122"/>
                <a:ea typeface="微软雅黑" panose="020b0503020204020204" pitchFamily="34" charset="-122"/>
              </a:rPr>
              <a:t>》</a:t>
            </a:r>
            <a:r>
              <a:rPr lang="zh-CN" altLang="en-US" sz="2000">
                <a:solidFill>
                  <a:schemeClr val="bg1"/>
                </a:solidFill>
                <a:latin typeface="微软雅黑" panose="020b0503020204020204" pitchFamily="34" charset="-122"/>
                <a:ea typeface="微软雅黑" panose="020b0503020204020204" pitchFamily="34" charset="-122"/>
              </a:rPr>
              <a:t>的首演，曾经给欧洲社会带来如同暴风雨一般猛烈的震撼，因为这部剧作尖锐地提出了家庭中妇女地位的问题，给当时欧洲保守而伪善的社会道德一记响亮的耳光，由此它也成为欧洲批判现实主义戏剧的经典。</a:t>
            </a:r>
          </a:p>
          <a:p>
            <a:pPr>
              <a:lnSpc>
                <a:spcPct val="150000"/>
              </a:lnSpc>
            </a:pPr>
            <a:r>
              <a:rPr lang="zh-CN" altLang="en-US" sz="2000">
                <a:solidFill>
                  <a:schemeClr val="bg1"/>
                </a:solidFill>
                <a:latin typeface="微软雅黑" panose="020b0503020204020204" pitchFamily="34" charset="-122"/>
                <a:ea typeface="微软雅黑" panose="020b0503020204020204" pitchFamily="34" charset="-122"/>
              </a:rPr>
              <a:t>      课文节选的第三幕是全剧的高潮，同时也是结局部分。阅读时，注意抓住人物言行前后的变化，分析娜拉和海尔茂这两个人物的性格，理解他们之间矛盾冲突的本质，从而把握作品的思想意蕴。</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82"/>
                                        </p:tgtEl>
                                        <p:attrNameLst>
                                          <p:attrName>style.visibility</p:attrName>
                                        </p:attrNameLst>
                                      </p:cBhvr>
                                      <p:to>
                                        <p:strVal val="visible"/>
                                      </p:to>
                                    </p:set>
                                    <p:anim calcmode="lin" valueType="num">
                                      <p:cBhvr additive="base">
                                        <p:cTn id="7" dur="500"/>
                                        <p:tgtEl>
                                          <p:spTgt spid="82"/>
                                        </p:tgtEl>
                                        <p:attrNameLst>
                                          <p:attrName>ppt_y</p:attrName>
                                        </p:attrNameLst>
                                      </p:cBhvr>
                                      <p:tavLst>
                                        <p:tav tm="0">
                                          <p:val>
                                            <p:strVal val="#ppt_y+#ppt_h*1.125000"/>
                                          </p:val>
                                        </p:tav>
                                        <p:tav tm="100000">
                                          <p:val>
                                            <p:strVal val="#ppt_y"/>
                                          </p:val>
                                        </p:tav>
                                      </p:tavLst>
                                    </p:anim>
                                    <p:animEffect transition="in" filter="wipe(up)">
                                      <p:cBhvr>
                                        <p:cTn id="8"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p:bldLs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p:cNvSpPr/>
          <p:nvPr/>
        </p:nvSpPr>
        <p:spPr>
          <a:xfrm>
            <a:off x="3287395" y="776605"/>
            <a:ext cx="76200" cy="530415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Calibri"/>
                <a:ea typeface="宋体" panose="02010600030101010101" pitchFamily="2" charset="-122"/>
              </a:defRPr>
            </a:lvl1pPr>
            <a:lvl2pPr marL="457200" lvl="1" indent="0" algn="l" defTabSz="914400" eaLnBrk="1" fontAlgn="base" latinLnBrk="0" hangingPunct="1">
              <a:lnSpc>
                <a:spcPct val="100000"/>
              </a:lnSpc>
              <a:spcBef>
                <a:spcPct val="0"/>
              </a:spcBef>
              <a:spcAft>
                <a:spcPct val="0"/>
              </a:spcAft>
              <a:buNone/>
              <a:defRPr sz="1800" b="0" i="0" u="none" kern="1200" baseline="0">
                <a:solidFill>
                  <a:schemeClr val="tx1"/>
                </a:solidFill>
                <a:latin typeface="Calibri"/>
                <a:ea typeface="宋体" panose="02010600030101010101" pitchFamily="2" charset="-122"/>
              </a:defRPr>
            </a:lvl2pPr>
            <a:lvl3pPr marL="914400" lvl="2" indent="0" algn="l" defTabSz="914400" eaLnBrk="1" fontAlgn="base" latinLnBrk="0" hangingPunct="1">
              <a:lnSpc>
                <a:spcPct val="100000"/>
              </a:lnSpc>
              <a:spcBef>
                <a:spcPct val="0"/>
              </a:spcBef>
              <a:spcAft>
                <a:spcPct val="0"/>
              </a:spcAft>
              <a:buNone/>
              <a:defRPr sz="1800" b="0" i="0" u="none" kern="1200" baseline="0">
                <a:solidFill>
                  <a:schemeClr val="tx1"/>
                </a:solidFill>
                <a:latin typeface="Calibri"/>
                <a:ea typeface="宋体" panose="02010600030101010101" pitchFamily="2" charset="-122"/>
              </a:defRPr>
            </a:lvl3pPr>
            <a:lvl4pPr marL="1371600" lvl="3" indent="0" algn="l" defTabSz="914400" eaLnBrk="1" fontAlgn="base" latinLnBrk="0" hangingPunct="1">
              <a:lnSpc>
                <a:spcPct val="100000"/>
              </a:lnSpc>
              <a:spcBef>
                <a:spcPct val="0"/>
              </a:spcBef>
              <a:spcAft>
                <a:spcPct val="0"/>
              </a:spcAft>
              <a:buNone/>
              <a:defRPr sz="1800" b="0" i="0" u="none" kern="1200" baseline="0">
                <a:solidFill>
                  <a:schemeClr val="tx1"/>
                </a:solidFill>
                <a:latin typeface="Calibri"/>
                <a:ea typeface="宋体" panose="02010600030101010101" pitchFamily="2" charset="-122"/>
              </a:defRPr>
            </a:lvl4pPr>
            <a:lvl5pPr marL="1828800" lvl="4" indent="0" algn="l" defTabSz="914400" eaLnBrk="1" fontAlgn="base" latinLnBrk="0" hangingPunct="1">
              <a:lnSpc>
                <a:spcPct val="100000"/>
              </a:lnSpc>
              <a:spcBef>
                <a:spcPct val="0"/>
              </a:spcBef>
              <a:spcAft>
                <a:spcPct val="0"/>
              </a:spcAft>
              <a:buNone/>
              <a:defRPr sz="1800" b="0" i="0" u="none" kern="1200" baseline="0">
                <a:solidFill>
                  <a:schemeClr val="tx1"/>
                </a:solidFill>
                <a:latin typeface="Calibri"/>
                <a:ea typeface="宋体" panose="02010600030101010101" pitchFamily="2" charset="-122"/>
              </a:defRPr>
            </a:lvl5pPr>
          </a:lstStyle>
          <a:p>
            <a:pPr lvl="0" algn="ctr"/>
            <a:endParaRPr lang="zh-CN" altLang="en-US">
              <a:solidFill>
                <a:srgbClr val="FFFFFF"/>
              </a:solidFill>
              <a:latin typeface="Calibri"/>
              <a:ea typeface="MComic PRC Medium"/>
            </a:endParaRPr>
          </a:p>
        </p:txBody>
      </p:sp>
      <p:sp>
        <p:nvSpPr>
          <p:cNvPr id="6" name="矩形 5"/>
          <p:cNvSpPr/>
          <p:nvPr/>
        </p:nvSpPr>
        <p:spPr>
          <a:xfrm>
            <a:off x="1413933" y="776605"/>
            <a:ext cx="1117601" cy="2226945"/>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p:cNvSpPr txBox="1"/>
          <p:nvPr/>
        </p:nvSpPr>
        <p:spPr>
          <a:xfrm>
            <a:off x="1679998" y="1099820"/>
            <a:ext cx="620818" cy="1396473"/>
          </a:xfrm>
          <a:prstGeom prst="rect">
            <a:avLst/>
          </a:prstGeom>
          <a:noFill/>
        </p:spPr>
        <p:txBody>
          <a:bodyPr wrap="square" rtlCol="0">
            <a:spAutoFit/>
          </a:bodyPr>
          <a:lstStyle/>
          <a:p>
            <a:pPr algn="l">
              <a:lnSpc>
                <a:spcPct val="140000"/>
              </a:lnSpc>
            </a:pPr>
            <a:r>
              <a:rPr lang="zh-CN" altLang="en-US" sz="3200">
                <a:solidFill>
                  <a:schemeClr val="tx1"/>
                </a:solidFill>
                <a:latin typeface="微软雅黑" panose="020b0503020204020204" pitchFamily="34" charset="-122"/>
                <a:ea typeface="微软雅黑" panose="020b0503020204020204" pitchFamily="34" charset="-122"/>
                <a:sym typeface="+mn-ea"/>
              </a:rPr>
              <a:t>解题</a:t>
            </a:r>
            <a:endParaRPr lang="en-US" altLang="zh-CN" sz="3200">
              <a:solidFill>
                <a:schemeClr val="tx1"/>
              </a:solidFill>
              <a:latin typeface="微软雅黑" panose="020b0503020204020204" pitchFamily="34" charset="-122"/>
              <a:ea typeface="微软雅黑" panose="020b0503020204020204" pitchFamily="34" charset="-122"/>
              <a:sym typeface="+mn-ea"/>
            </a:endParaRPr>
          </a:p>
        </p:txBody>
      </p:sp>
      <p:sp>
        <p:nvSpPr>
          <p:cNvPr id="9" name="文本框 8"/>
          <p:cNvSpPr txBox="1"/>
          <p:nvPr/>
        </p:nvSpPr>
        <p:spPr>
          <a:xfrm>
            <a:off x="3801321" y="566230"/>
            <a:ext cx="7426586" cy="5262245"/>
          </a:xfrm>
          <a:prstGeom prst="rect">
            <a:avLst/>
          </a:prstGeom>
          <a:noFill/>
        </p:spPr>
        <p:txBody>
          <a:bodyPr wrap="square" rtlCol="0">
            <a:spAutoFit/>
          </a:bodyPr>
          <a:lstStyle/>
          <a:p>
            <a:pPr algn="ctr">
              <a:lnSpc>
                <a:spcPct val="150000"/>
              </a:lnSpc>
            </a:pPr>
            <a:r>
              <a:rPr lang="en-US" altLang="zh-CN" sz="3200" b="1">
                <a:latin typeface="微软雅黑" panose="020b0503020204020204" pitchFamily="34" charset="-122"/>
                <a:ea typeface="微软雅黑" panose="020b0503020204020204" pitchFamily="34" charset="-122"/>
              </a:rPr>
              <a:t>《</a:t>
            </a:r>
            <a:r>
              <a:rPr lang="zh-CN" altLang="en-US" sz="3200" b="1">
                <a:latin typeface="微软雅黑" panose="020b0503020204020204" pitchFamily="34" charset="-122"/>
                <a:ea typeface="微软雅黑" panose="020b0503020204020204" pitchFamily="34" charset="-122"/>
              </a:rPr>
              <a:t>玩偶之家（节选）</a:t>
            </a:r>
            <a:r>
              <a:rPr lang="en-US" altLang="zh-CN" sz="3200" b="1">
                <a:latin typeface="微软雅黑" panose="020b0503020204020204" pitchFamily="34" charset="-122"/>
                <a:ea typeface="微软雅黑" panose="020b0503020204020204" pitchFamily="34" charset="-122"/>
              </a:rPr>
              <a:t>》</a:t>
            </a:r>
          </a:p>
          <a:p>
            <a:pPr>
              <a:lnSpc>
                <a:spcPct val="150000"/>
              </a:lnSpc>
            </a:pPr>
            <a:r>
              <a:rPr lang="zh-CN" altLang="en-US" sz="3200" b="1">
                <a:solidFill>
                  <a:srgbClr val="C00000"/>
                </a:solidFill>
                <a:latin typeface="微软雅黑" panose="020b0503020204020204" pitchFamily="34" charset="-122"/>
                <a:ea typeface="微软雅黑" panose="020b0503020204020204" pitchFamily="34" charset="-122"/>
              </a:rPr>
              <a:t>①玩偶，</a:t>
            </a:r>
            <a:r>
              <a:rPr lang="zh-CN" altLang="en-US" sz="3200">
                <a:latin typeface="微软雅黑" panose="020b0503020204020204" pitchFamily="34" charset="-122"/>
                <a:ea typeface="微软雅黑" panose="020b0503020204020204" pitchFamily="34" charset="-122"/>
              </a:rPr>
              <a:t>指供儿童玩耍的人形玩具。剧中喻指女主人公娜拉在家庭中“玩偶”般从属于丈夫的地位。</a:t>
            </a:r>
          </a:p>
          <a:p>
            <a:pPr>
              <a:lnSpc>
                <a:spcPct val="150000"/>
              </a:lnSpc>
            </a:pPr>
            <a:r>
              <a:rPr lang="zh-CN" altLang="en-US" sz="3200" b="1">
                <a:solidFill>
                  <a:srgbClr val="C00000"/>
                </a:solidFill>
                <a:latin typeface="微软雅黑" panose="020b0503020204020204" pitchFamily="34" charset="-122"/>
                <a:ea typeface="微软雅黑" panose="020b0503020204020204" pitchFamily="34" charset="-122"/>
              </a:rPr>
              <a:t>②家，</a:t>
            </a:r>
            <a:r>
              <a:rPr lang="zh-CN" altLang="en-US" sz="3200">
                <a:latin typeface="微软雅黑" panose="020b0503020204020204" pitchFamily="34" charset="-122"/>
                <a:ea typeface="微软雅黑" panose="020b0503020204020204" pitchFamily="34" charset="-122"/>
              </a:rPr>
              <a:t>指的是故事发生的具体环境背景。</a:t>
            </a:r>
          </a:p>
          <a:p>
            <a:pPr>
              <a:lnSpc>
                <a:spcPct val="150000"/>
              </a:lnSpc>
            </a:pPr>
            <a:r>
              <a:rPr lang="zh-CN" altLang="en-US" sz="3200" b="1">
                <a:solidFill>
                  <a:srgbClr val="C00000"/>
                </a:solidFill>
                <a:latin typeface="微软雅黑" panose="020b0503020204020204" pitchFamily="34" charset="-122"/>
                <a:ea typeface="微软雅黑" panose="020b0503020204020204" pitchFamily="34" charset="-122"/>
              </a:rPr>
              <a:t>③</a:t>
            </a:r>
            <a:r>
              <a:rPr lang="en-US" altLang="zh-CN" sz="3200" b="1">
                <a:solidFill>
                  <a:srgbClr val="C00000"/>
                </a:solidFill>
                <a:latin typeface="微软雅黑" panose="020b0503020204020204" pitchFamily="34" charset="-122"/>
                <a:ea typeface="微软雅黑" panose="020b0503020204020204" pitchFamily="34" charset="-122"/>
              </a:rPr>
              <a:t>《</a:t>
            </a:r>
            <a:r>
              <a:rPr lang="zh-CN" altLang="en-US" sz="3200" b="1">
                <a:solidFill>
                  <a:srgbClr val="C00000"/>
                </a:solidFill>
                <a:latin typeface="微软雅黑" panose="020b0503020204020204" pitchFamily="34" charset="-122"/>
                <a:ea typeface="微软雅黑" panose="020b0503020204020204" pitchFamily="34" charset="-122"/>
              </a:rPr>
              <a:t>玩偶之家</a:t>
            </a:r>
            <a:r>
              <a:rPr lang="en-US" altLang="zh-CN" sz="3200" b="1">
                <a:solidFill>
                  <a:srgbClr val="C00000"/>
                </a:solidFill>
                <a:latin typeface="微软雅黑" panose="020b0503020204020204" pitchFamily="34" charset="-122"/>
                <a:ea typeface="微软雅黑" panose="020b0503020204020204" pitchFamily="34" charset="-122"/>
              </a:rPr>
              <a:t>》</a:t>
            </a:r>
            <a:r>
              <a:rPr lang="zh-CN" altLang="en-US" sz="3200">
                <a:latin typeface="微软雅黑" panose="020b0503020204020204" pitchFamily="34" charset="-122"/>
                <a:ea typeface="微软雅黑" panose="020b0503020204020204" pitchFamily="34" charset="-122"/>
              </a:rPr>
              <a:t>是一部典型的社会问题剧，课文节选自第三幕。</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0" presetClass="entr" presetSubtype="0" fill="hold" grpId="1"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edge">
                                      <p:cBhvr>
                                        <p:cTn id="7" dur="500"/>
                                        <p:tgtEl>
                                          <p:spTgt spid="6"/>
                                        </p:tgtEl>
                                      </p:cBhvr>
                                    </p:animEffect>
                                  </p:childTnLst>
                                </p:cTn>
                              </p:par>
                            </p:childTnLst>
                          </p:cTn>
                        </p:par>
                        <p:par>
                          <p:cTn id="8" fill="hold" nodeType="afterGroup">
                            <p:stCondLst>
                              <p:cond delay="500"/>
                            </p:stCondLst>
                            <p:childTnLst>
                              <p:par>
                                <p:cTn id="9" presetID="29" presetClass="entr" presetSubtype="0" fill="hold" grpId="0" nodeType="afterEffect">
                                  <p:stCondLst>
                                    <p:cond delay="0"/>
                                  </p:stCondLst>
                                  <p:childTnLst>
                                    <p:set>
                                      <p:cBhvr>
                                        <p:cTn id="10" dur="1" fill="hold">
                                          <p:stCondLst>
                                            <p:cond delay="0"/>
                                          </p:stCondLst>
                                        </p:cTn>
                                        <p:tgtEl>
                                          <p:spTgt spid="26"/>
                                        </p:tgtEl>
                                        <p:attrNameLst>
                                          <p:attrName>style.visibility</p:attrName>
                                        </p:attrNameLst>
                                      </p:cBhvr>
                                      <p:to>
                                        <p:strVal val="visible"/>
                                      </p:to>
                                    </p:set>
                                    <p:anim calcmode="lin" valueType="num">
                                      <p:cBhvr>
                                        <p:cTn id="11" dur="500" fill="hold"/>
                                        <p:tgtEl>
                                          <p:spTgt spid="26"/>
                                        </p:tgtEl>
                                        <p:attrNameLst>
                                          <p:attrName>ppt_x</p:attrName>
                                        </p:attrNameLst>
                                      </p:cBhvr>
                                      <p:tavLst>
                                        <p:tav tm="0">
                                          <p:val>
                                            <p:strVal val="#ppt_x-.2"/>
                                          </p:val>
                                        </p:tav>
                                        <p:tav tm="100000">
                                          <p:val>
                                            <p:strVal val="#ppt_x"/>
                                          </p:val>
                                        </p:tav>
                                      </p:tavLst>
                                    </p:anim>
                                    <p:anim calcmode="lin" valueType="num">
                                      <p:cBhvr>
                                        <p:cTn id="12" dur="500" fill="hold"/>
                                        <p:tgtEl>
                                          <p:spTgt spid="26"/>
                                        </p:tgtEl>
                                        <p:attrNameLst>
                                          <p:attrName>ppt_y</p:attrName>
                                        </p:attrNameLst>
                                      </p:cBhvr>
                                      <p:tavLst>
                                        <p:tav tm="0">
                                          <p:val>
                                            <p:strVal val="#ppt_y"/>
                                          </p:val>
                                        </p:tav>
                                        <p:tav tm="100000">
                                          <p:val>
                                            <p:strVal val="#ppt_y"/>
                                          </p:val>
                                        </p:tav>
                                      </p:tavLst>
                                    </p:anim>
                                    <p:animEffect transition="in" filter="wipe(right)" prLst="gradientSize: 0.1">
                                      <p:cBhvr>
                                        <p:cTn id="13" dur="500"/>
                                        <p:tgtEl>
                                          <p:spTgt spid="26"/>
                                        </p:tgtEl>
                                      </p:cBhvr>
                                    </p:animEffect>
                                  </p:childTnLst>
                                </p:cTn>
                              </p:par>
                            </p:childTnLst>
                          </p:cTn>
                        </p:par>
                        <p:par>
                          <p:cTn id="14" fill="hold" nodeType="afterGroup">
                            <p:stCondLst>
                              <p:cond delay="1000"/>
                            </p:stCondLst>
                            <p:childTnLst>
                              <p:par>
                                <p:cTn id="15" presetID="22" presetClass="entr" presetSubtype="1"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up)">
                                      <p:cBhvr>
                                        <p:cTn id="17" dur="500"/>
                                        <p:tgtEl>
                                          <p:spTgt spid="10"/>
                                        </p:tgtEl>
                                      </p:cBhvr>
                                    </p:animEffect>
                                  </p:childTnLst>
                                </p:cTn>
                              </p:par>
                            </p:childTnLst>
                          </p:cTn>
                        </p:par>
                        <p:par>
                          <p:cTn id="18" fill="hold" nodeType="afterGroup">
                            <p:stCondLst>
                              <p:cond delay="1500"/>
                            </p:stCondLst>
                            <p:childTnLst>
                              <p:par>
                                <p:cTn id="19" presetID="42" presetClass="entr" presetSubtype="0" fill="hold" grpId="0"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500"/>
                                        <p:tgtEl>
                                          <p:spTgt spid="9"/>
                                        </p:tgtEl>
                                      </p:cBhvr>
                                    </p:animEffect>
                                    <p:anim calcmode="lin" valueType="num">
                                      <p:cBhvr>
                                        <p:cTn id="22" dur="500" fill="hold"/>
                                        <p:tgtEl>
                                          <p:spTgt spid="9"/>
                                        </p:tgtEl>
                                        <p:attrNameLst>
                                          <p:attrName>ppt_x</p:attrName>
                                        </p:attrNameLst>
                                      </p:cBhvr>
                                      <p:tavLst>
                                        <p:tav tm="0">
                                          <p:val>
                                            <p:strVal val="#ppt_x"/>
                                          </p:val>
                                        </p:tav>
                                        <p:tav tm="100000">
                                          <p:val>
                                            <p:strVal val="#ppt_x"/>
                                          </p:val>
                                        </p:tav>
                                      </p:tavLst>
                                    </p:anim>
                                    <p:anim calcmode="lin" valueType="num">
                                      <p:cBhvr>
                                        <p:cTn id="23" dur="5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6" grpId="1"/>
      <p:bldP spid="26" grpId="0"/>
      <p:bldP spid="9" grpId="0"/>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 name="文本框 8"/>
          <p:cNvSpPr txBox="1"/>
          <p:nvPr/>
        </p:nvSpPr>
        <p:spPr>
          <a:xfrm>
            <a:off x="550545" y="245110"/>
            <a:ext cx="11038205" cy="6647180"/>
          </a:xfrm>
          <a:prstGeom prst="rect">
            <a:avLst/>
          </a:prstGeom>
          <a:noFill/>
        </p:spPr>
        <p:txBody>
          <a:bodyPr wrap="square" rtlCol="0">
            <a:spAutoFit/>
          </a:bodyPr>
          <a:lstStyle/>
          <a:p>
            <a:pPr algn="ctr">
              <a:lnSpc>
                <a:spcPct val="150000"/>
              </a:lnSpc>
            </a:pPr>
            <a:r>
              <a:rPr lang="en-US" altLang="zh-CN" sz="3200" b="1">
                <a:latin typeface="微软雅黑" panose="020b0503020204020204" pitchFamily="34" charset="-122"/>
                <a:ea typeface="微软雅黑" panose="020b0503020204020204" pitchFamily="34" charset="-122"/>
              </a:rPr>
              <a:t>《</a:t>
            </a:r>
            <a:r>
              <a:rPr lang="zh-CN" altLang="en-US" sz="3200" b="1">
                <a:latin typeface="微软雅黑" panose="020b0503020204020204" pitchFamily="34" charset="-122"/>
                <a:ea typeface="微软雅黑" panose="020b0503020204020204" pitchFamily="34" charset="-122"/>
              </a:rPr>
              <a:t>玩偶之家</a:t>
            </a:r>
            <a:r>
              <a:rPr lang="en-US" altLang="zh-CN" sz="3200" b="1">
                <a:latin typeface="微软雅黑" panose="020b0503020204020204" pitchFamily="34" charset="-122"/>
                <a:ea typeface="微软雅黑" panose="020b0503020204020204" pitchFamily="34" charset="-122"/>
              </a:rPr>
              <a:t>》</a:t>
            </a:r>
            <a:r>
              <a:rPr lang="zh-CN" altLang="en-US" sz="3200" b="1">
                <a:latin typeface="微软雅黑" panose="020b0503020204020204" pitchFamily="34" charset="-122"/>
                <a:ea typeface="微软雅黑" panose="020b0503020204020204" pitchFamily="34" charset="-122"/>
              </a:rPr>
              <a:t>主要情节</a:t>
            </a:r>
            <a:endParaRPr lang="en-US" altLang="zh-CN" sz="3200" b="1">
              <a:latin typeface="微软雅黑" panose="020b0503020204020204" pitchFamily="34" charset="-122"/>
              <a:ea typeface="微软雅黑" panose="020b0503020204020204" pitchFamily="34" charset="-122"/>
            </a:endParaRPr>
          </a:p>
          <a:p>
            <a:pPr>
              <a:lnSpc>
                <a:spcPct val="150000"/>
              </a:lnSpc>
            </a:pPr>
            <a:r>
              <a:rPr lang="zh-CN" altLang="en-US" sz="2000">
                <a:latin typeface="微软雅黑" panose="020b0503020204020204" pitchFamily="34" charset="-122"/>
                <a:ea typeface="微软雅黑" panose="020b0503020204020204" pitchFamily="34" charset="-122"/>
              </a:rPr>
              <a:t>      </a:t>
            </a:r>
            <a:r>
              <a:rPr lang="zh-CN" altLang="zh-CN" sz="3200">
                <a:latin typeface="微软雅黑" panose="020b0503020204020204" pitchFamily="34" charset="-122"/>
                <a:ea typeface="微软雅黑" panose="020b0503020204020204" pitchFamily="34" charset="-122"/>
              </a:rPr>
              <a:t>娜拉与丈夫海尔茂结婚八年，一直相信丈夫深爱着自己。多年前，娜拉为给海尔茂治病，伪造父亲的签名向海尔茂的同事、银行职员柯洛克斯泰借过一笔款子。柯洛克斯泰为保住自己的职位，以这件事威胁娜拉。海尔茂得知此事后，先是勃然大怒，在柯洛克斯泰归还当年的借据后又态度大变，以为娜拉会接受自己的“饶恕”。娜拉看穿了海尔茂的本质，领悟到自己在婚姻中只是丈夫的玩偶，毅然离家出走。</a:t>
            </a:r>
            <a:endParaRPr lang="zh-CN" altLang="zh-CN" sz="2000">
              <a:latin typeface="微软雅黑" panose="020b0503020204020204" pitchFamily="34" charset="-122"/>
              <a:ea typeface="微软雅黑" panose="020b0503020204020204" pitchFamily="34" charset="-122"/>
            </a:endParaRPr>
          </a:p>
          <a:p>
            <a:pPr>
              <a:lnSpc>
                <a:spcPct val="150000"/>
              </a:lnSpc>
            </a:pPr>
            <a:r>
              <a:rPr lang="zh-CN" altLang="en-US" sz="2800" b="1">
                <a:latin typeface="微软雅黑" panose="020b0503020204020204" pitchFamily="34" charset="-122"/>
                <a:ea typeface="微软雅黑" panose="020b0503020204020204" pitchFamily="34" charset="-122"/>
              </a:rPr>
              <a:t> </a:t>
            </a:r>
            <a:endParaRPr lang="zh-CN" altLang="en-US" sz="2400" b="1">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anim calcmode="lin" valueType="num">
                                      <p:cBhvr>
                                        <p:cTn id="8" dur="500" fill="hold"/>
                                        <p:tgtEl>
                                          <p:spTgt spid="9"/>
                                        </p:tgtEl>
                                        <p:attrNameLst>
                                          <p:attrName>ppt_x</p:attrName>
                                        </p:attrNameLst>
                                      </p:cBhvr>
                                      <p:tavLst>
                                        <p:tav tm="0">
                                          <p:val>
                                            <p:strVal val="#ppt_x"/>
                                          </p:val>
                                        </p:tav>
                                        <p:tav tm="100000">
                                          <p:val>
                                            <p:strVal val="#ppt_x"/>
                                          </p:val>
                                        </p:tav>
                                      </p:tavLst>
                                    </p:anim>
                                    <p:anim calcmode="lin" valueType="num">
                                      <p:cBhvr>
                                        <p:cTn id="9" dur="5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1045029" y="2141921"/>
            <a:ext cx="9788756" cy="3969385"/>
          </a:xfrm>
          <a:prstGeom prst="rect">
            <a:avLst/>
          </a:prstGeom>
          <a:noFill/>
        </p:spPr>
        <p:txBody>
          <a:bodyPr wrap="square" rtlCol="0">
            <a:spAutoFit/>
          </a:bodyPr>
          <a:lstStyle/>
          <a:p>
            <a:pPr>
              <a:lnSpc>
                <a:spcPct val="150000"/>
              </a:lnSpc>
            </a:pPr>
            <a:r>
              <a:rPr lang="zh-CN" altLang="en-US" sz="2800">
                <a:latin typeface="微软雅黑" panose="020b0503020204020204" pitchFamily="34" charset="-122"/>
                <a:ea typeface="微软雅黑" panose="020b0503020204020204" pitchFamily="34" charset="-122"/>
              </a:rPr>
              <a:t>      </a:t>
            </a:r>
            <a:r>
              <a:rPr lang="zh-CN" altLang="en-US" sz="2800" b="1">
                <a:solidFill>
                  <a:srgbClr val="C00000"/>
                </a:solidFill>
                <a:latin typeface="微软雅黑" panose="020b0503020204020204" pitchFamily="34" charset="-122"/>
                <a:ea typeface="微软雅黑" panose="020b0503020204020204" pitchFamily="34" charset="-122"/>
              </a:rPr>
              <a:t>易卜生的社会问题剧立足于生活实际</a:t>
            </a:r>
            <a:r>
              <a:rPr lang="en-US" altLang="zh-CN" sz="2800" b="1">
                <a:solidFill>
                  <a:srgbClr val="C00000"/>
                </a:solidFill>
                <a:latin typeface="微软雅黑" panose="020b0503020204020204" pitchFamily="34" charset="-122"/>
                <a:ea typeface="微软雅黑" panose="020b0503020204020204" pitchFamily="34" charset="-122"/>
              </a:rPr>
              <a:t>,</a:t>
            </a:r>
            <a:r>
              <a:rPr lang="zh-CN" altLang="en-US" sz="2800" b="1">
                <a:solidFill>
                  <a:srgbClr val="C00000"/>
                </a:solidFill>
                <a:latin typeface="微软雅黑" panose="020b0503020204020204" pitchFamily="34" charset="-122"/>
                <a:ea typeface="微软雅黑" panose="020b0503020204020204" pitchFamily="34" charset="-122"/>
              </a:rPr>
              <a:t>反映挪威社会的家庭、婚姻和民主政治等重大问题</a:t>
            </a:r>
            <a:r>
              <a:rPr lang="en-US" altLang="zh-CN" sz="2800" b="1">
                <a:solidFill>
                  <a:srgbClr val="C00000"/>
                </a:solidFill>
                <a:latin typeface="微软雅黑" panose="020b0503020204020204" pitchFamily="34" charset="-122"/>
                <a:ea typeface="微软雅黑" panose="020b0503020204020204" pitchFamily="34" charset="-122"/>
              </a:rPr>
              <a:t>,</a:t>
            </a:r>
            <a:r>
              <a:rPr lang="zh-CN" altLang="en-US" sz="2800" b="1">
                <a:solidFill>
                  <a:srgbClr val="C00000"/>
                </a:solidFill>
                <a:latin typeface="微软雅黑" panose="020b0503020204020204" pitchFamily="34" charset="-122"/>
                <a:ea typeface="微软雅黑" panose="020b0503020204020204" pitchFamily="34" charset="-122"/>
              </a:rPr>
              <a:t>并关注人的精神和心灵</a:t>
            </a:r>
            <a:r>
              <a:rPr lang="en-US" altLang="zh-CN" sz="2800" b="1">
                <a:solidFill>
                  <a:srgbClr val="C00000"/>
                </a:solidFill>
                <a:latin typeface="微软雅黑" panose="020b0503020204020204" pitchFamily="34" charset="-122"/>
                <a:ea typeface="微软雅黑" panose="020b0503020204020204" pitchFamily="34" charset="-122"/>
              </a:rPr>
              <a:t>,</a:t>
            </a:r>
            <a:r>
              <a:rPr lang="zh-CN" altLang="en-US" sz="2800" b="1">
                <a:solidFill>
                  <a:srgbClr val="C00000"/>
                </a:solidFill>
                <a:latin typeface="微软雅黑" panose="020b0503020204020204" pitchFamily="34" charset="-122"/>
                <a:ea typeface="微软雅黑" panose="020b0503020204020204" pitchFamily="34" charset="-122"/>
              </a:rPr>
              <a:t>对传统戏剧既继承又革新。</a:t>
            </a:r>
            <a:r>
              <a:rPr lang="zh-CN" altLang="en-US" sz="2800">
                <a:latin typeface="微软雅黑" panose="020b0503020204020204" pitchFamily="34" charset="-122"/>
                <a:ea typeface="微软雅黑" panose="020b0503020204020204" pitchFamily="34" charset="-122"/>
              </a:rPr>
              <a:t>他把“讨论”带入戏剧</a:t>
            </a:r>
            <a:r>
              <a:rPr lang="en-US" altLang="zh-CN" sz="2800">
                <a:latin typeface="微软雅黑" panose="020b0503020204020204" pitchFamily="34" charset="-122"/>
                <a:ea typeface="微软雅黑" panose="020b0503020204020204" pitchFamily="34" charset="-122"/>
              </a:rPr>
              <a:t>,“</a:t>
            </a:r>
            <a:r>
              <a:rPr lang="zh-CN" altLang="en-US" sz="2800">
                <a:latin typeface="微软雅黑" panose="020b0503020204020204" pitchFamily="34" charset="-122"/>
                <a:ea typeface="微软雅黑" panose="020b0503020204020204" pitchFamily="34" charset="-122"/>
              </a:rPr>
              <a:t>讨论”与剧情和人物形象塑造紧密联系</a:t>
            </a:r>
            <a:r>
              <a:rPr lang="en-US" altLang="zh-CN" sz="2800">
                <a:latin typeface="微软雅黑" panose="020b0503020204020204" pitchFamily="34" charset="-122"/>
                <a:ea typeface="微软雅黑" panose="020b0503020204020204" pitchFamily="34" charset="-122"/>
              </a:rPr>
              <a:t>;</a:t>
            </a:r>
            <a:r>
              <a:rPr lang="zh-CN" altLang="en-US" sz="2800">
                <a:latin typeface="微软雅黑" panose="020b0503020204020204" pitchFamily="34" charset="-122"/>
                <a:ea typeface="微软雅黑" panose="020b0503020204020204" pitchFamily="34" charset="-122"/>
              </a:rPr>
              <a:t>调动多种舞台元素细腻刻画人物心理</a:t>
            </a:r>
            <a:r>
              <a:rPr lang="en-US" altLang="zh-CN" sz="2800">
                <a:latin typeface="微软雅黑" panose="020b0503020204020204" pitchFamily="34" charset="-122"/>
                <a:ea typeface="微软雅黑" panose="020b0503020204020204" pitchFamily="34" charset="-122"/>
              </a:rPr>
              <a:t>,</a:t>
            </a:r>
            <a:r>
              <a:rPr lang="zh-CN" altLang="en-US" sz="2800">
                <a:latin typeface="微软雅黑" panose="020b0503020204020204" pitchFamily="34" charset="-122"/>
                <a:ea typeface="微软雅黑" panose="020b0503020204020204" pitchFamily="34" charset="-122"/>
              </a:rPr>
              <a:t>并使多种表现手法互相作用</a:t>
            </a:r>
            <a:r>
              <a:rPr lang="en-US" altLang="zh-CN" sz="2800">
                <a:latin typeface="微软雅黑" panose="020b0503020204020204" pitchFamily="34" charset="-122"/>
                <a:ea typeface="微软雅黑" panose="020b0503020204020204" pitchFamily="34" charset="-122"/>
              </a:rPr>
              <a:t>,</a:t>
            </a:r>
            <a:r>
              <a:rPr lang="zh-CN" altLang="en-US" sz="2800">
                <a:latin typeface="微软雅黑" panose="020b0503020204020204" pitchFamily="34" charset="-122"/>
                <a:ea typeface="微软雅黑" panose="020b0503020204020204" pitchFamily="34" charset="-122"/>
              </a:rPr>
              <a:t>既增强了戏剧的思想性</a:t>
            </a:r>
            <a:r>
              <a:rPr lang="en-US" altLang="zh-CN" sz="2800">
                <a:latin typeface="微软雅黑" panose="020b0503020204020204" pitchFamily="34" charset="-122"/>
                <a:ea typeface="微软雅黑" panose="020b0503020204020204" pitchFamily="34" charset="-122"/>
              </a:rPr>
              <a:t>,</a:t>
            </a:r>
            <a:r>
              <a:rPr lang="zh-CN" altLang="en-US" sz="2800">
                <a:latin typeface="微软雅黑" panose="020b0503020204020204" pitchFamily="34" charset="-122"/>
                <a:ea typeface="微软雅黑" panose="020b0503020204020204" pitchFamily="34" charset="-122"/>
              </a:rPr>
              <a:t>又强化了戏剧效果。</a:t>
            </a:r>
          </a:p>
        </p:txBody>
      </p:sp>
      <p:sp>
        <p:nvSpPr>
          <p:cNvPr id="10" name="矩形 9"/>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5" name="文本框 4"/>
          <p:cNvSpPr txBox="1"/>
          <p:nvPr/>
        </p:nvSpPr>
        <p:spPr>
          <a:xfrm>
            <a:off x="3405467" y="669032"/>
            <a:ext cx="5607905" cy="662554"/>
          </a:xfrm>
          <a:prstGeom prst="rect">
            <a:avLst/>
          </a:prstGeom>
          <a:noFill/>
          <a:effectLst>
            <a:reflection blurRad="6350" stA="50000" endA="300" endPos="55000" dir="5400000" sy="-100000" algn="bl" rotWithShape="0"/>
          </a:effectLst>
        </p:spPr>
        <p:txBody>
          <a:bodyPr wrap="square" rtlCol="0">
            <a:spAutoFit/>
          </a:bodyPr>
          <a:lstStyle/>
          <a:p>
            <a:pPr>
              <a:lnSpc>
                <a:spcPct val="150000"/>
              </a:lnSpc>
            </a:pPr>
            <a:r>
              <a:rPr lang="zh-CN" altLang="en-US" sz="2800" b="1">
                <a:solidFill>
                  <a:schemeClr val="bg1">
                    <a:lumMod val="50000"/>
                  </a:schemeClr>
                </a:solidFill>
                <a:latin typeface="微软雅黑" panose="020b0503020204020204" pitchFamily="34" charset="-122"/>
                <a:ea typeface="微软雅黑" panose="020b0503020204020204" pitchFamily="34" charset="-122"/>
              </a:rPr>
              <a:t>了解“易卜生的社会问题剧”</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6" name="组合 5"/>
          <p:cNvGrpSpPr/>
          <p:nvPr/>
        </p:nvGrpSpPr>
        <p:grpSpPr>
          <a:xfrm>
            <a:off x="213360" y="274780"/>
            <a:ext cx="11765280" cy="6452235"/>
            <a:chOff x="213360" y="202565"/>
            <a:chExt cx="11765280" cy="6452235"/>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rcRect t="1303" b="1303"/>
            <a:stretch>
              <a:fillRect/>
            </a:stretch>
          </p:blipFill>
          <p:spPr>
            <a:xfrm>
              <a:off x="213360" y="202565"/>
              <a:ext cx="11765280" cy="6452235"/>
            </a:xfrm>
            <a:prstGeom prst="rect">
              <a:avLst/>
            </a:prstGeom>
          </p:spPr>
        </p:pic>
        <p:sp>
          <p:nvSpPr>
            <p:cNvPr id="9" name="矩形 8"/>
            <p:cNvSpPr/>
            <p:nvPr/>
          </p:nvSpPr>
          <p:spPr>
            <a:xfrm>
              <a:off x="213360" y="202565"/>
              <a:ext cx="11765280" cy="6452235"/>
            </a:xfrm>
            <a:prstGeom prst="rect">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15" name="Freeform: Shape 14"/>
          <p:cNvSpPr/>
          <p:nvPr/>
        </p:nvSpPr>
        <p:spPr bwMode="auto">
          <a:xfrm>
            <a:off x="958531" y="927099"/>
            <a:ext cx="3634105" cy="4159250"/>
          </a:xfrm>
          <a:custGeom>
            <a:gdLst>
              <a:gd name="connsiteX0" fmla="*/ 0 w 9074052"/>
              <a:gd name="connsiteY0" fmla="*/ 0 h 9074052"/>
              <a:gd name="connsiteX1" fmla="*/ 9074052 w 9074052"/>
              <a:gd name="connsiteY1" fmla="*/ 0 h 9074052"/>
              <a:gd name="connsiteX2" fmla="*/ 9074052 w 9074052"/>
              <a:gd name="connsiteY2" fmla="*/ 6552727 h 9074052"/>
              <a:gd name="connsiteX3" fmla="*/ 6552727 w 9074052"/>
              <a:gd name="connsiteY3" fmla="*/ 9074052 h 9074052"/>
              <a:gd name="connsiteX4" fmla="*/ 0 w 9074052"/>
              <a:gd name="connsiteY4" fmla="*/ 9074052 h 9074052"/>
            </a:gdLst>
            <a:cxnLst>
              <a:cxn ang="0">
                <a:pos x="connsiteX0" y="connsiteY0"/>
              </a:cxn>
              <a:cxn ang="0">
                <a:pos x="connsiteX1" y="connsiteY1"/>
              </a:cxn>
              <a:cxn ang="0">
                <a:pos x="connsiteX2" y="connsiteY2"/>
              </a:cxn>
              <a:cxn ang="0">
                <a:pos x="connsiteX3" y="connsiteY3"/>
              </a:cxn>
              <a:cxn ang="0">
                <a:pos x="connsiteX4" y="connsiteY4"/>
              </a:cxn>
            </a:cxnLst>
            <a:rect l="l" t="t" r="r" b="b"/>
            <a:pathLst>
              <a:path w="9074052" h="9074052">
                <a:moveTo>
                  <a:pt x="0" y="0"/>
                </a:moveTo>
                <a:lnTo>
                  <a:pt x="9074052" y="0"/>
                </a:lnTo>
                <a:lnTo>
                  <a:pt x="9074052" y="6552727"/>
                </a:lnTo>
                <a:lnTo>
                  <a:pt x="6552727" y="9074052"/>
                </a:lnTo>
                <a:lnTo>
                  <a:pt x="0" y="9074052"/>
                </a:lnTo>
                <a:close/>
              </a:path>
            </a:pathLst>
          </a:custGeom>
          <a:solidFill>
            <a:schemeClr val="accent1">
              <a:lumMod val="20000"/>
              <a:lumOff val="80000"/>
              <a:alpha val="32000"/>
            </a:schemeClr>
          </a:solidFill>
          <a:ln w="63500">
            <a:solidFill>
              <a:schemeClr val="bg1"/>
            </a:solidFill>
            <a:miter lim="800000"/>
          </a:ln>
        </p:spPr>
        <p:txBody>
          <a:bodyPr vert="horz" wrap="square" lIns="91440" tIns="45720" rIns="91440" bIns="45720" numCol="1" rtlCol="0" anchor="t" anchorCtr="0" compatLnSpc="1"/>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sp>
        <p:nvSpPr>
          <p:cNvPr id="16" name="TextBox 15"/>
          <p:cNvSpPr txBox="1"/>
          <p:nvPr/>
        </p:nvSpPr>
        <p:spPr>
          <a:xfrm>
            <a:off x="1255077" y="2512551"/>
            <a:ext cx="3041015" cy="988347"/>
          </a:xfrm>
          <a:prstGeom prst="rect">
            <a:avLst/>
          </a:prstGeom>
          <a:noFill/>
        </p:spPr>
        <p:txBody>
          <a:bodyPr wrap="square" rtlCol="0">
            <a:spAutoFit/>
          </a:bodyPr>
          <a:lstStyle/>
          <a:p>
            <a:pPr marL="571500" marR="0" indent="-571500" algn="l" defTabSz="914400" fontAlgn="auto">
              <a:lnSpc>
                <a:spcPct val="150000"/>
              </a:lnSpc>
              <a:spcBef>
                <a:spcPct val="0"/>
              </a:spcBef>
              <a:spcAft>
                <a:spcPct val="0"/>
              </a:spcAft>
              <a:buClrTx/>
              <a:buSzTx/>
              <a:buFont typeface="Wingdings" panose="05000000000000000000" pitchFamily="2" charset="2"/>
              <a:buChar char="n"/>
              <a:defRPr/>
            </a:pPr>
            <a:r>
              <a:rPr lang="zh-CN" altLang="en-US" sz="4400" b="1">
                <a:solidFill>
                  <a:schemeClr val="bg1"/>
                </a:solidFill>
                <a:latin typeface="微软雅黑" panose="020b0503020204020204" pitchFamily="34" charset="-122"/>
                <a:ea typeface="微软雅黑" panose="020b0503020204020204" pitchFamily="34" charset="-122"/>
                <a:sym typeface="+mn-ea"/>
              </a:rPr>
              <a:t>初读课文</a:t>
            </a:r>
            <a:endParaRPr kumimoji="0" lang="zh-CN" altLang="en-US" sz="4400" b="1" i="1" kern="0" cap="none" spc="600" normalizeH="0" baseline="0" noProof="0">
              <a:solidFill>
                <a:schemeClr val="bg1"/>
              </a:solidFill>
              <a:latin typeface="微软雅黑" panose="020b0503020204020204" pitchFamily="34" charset="-122"/>
              <a:ea typeface="微软雅黑" panose="020b0503020204020204" pitchFamily="34" charset="-122"/>
              <a:sym typeface="+mn-ea"/>
            </a:endParaRPr>
          </a:p>
        </p:txBody>
      </p:sp>
      <p:sp>
        <p:nvSpPr>
          <p:cNvPr id="7" name="文本框 6"/>
          <p:cNvSpPr txBox="1"/>
          <p:nvPr/>
        </p:nvSpPr>
        <p:spPr>
          <a:xfrm>
            <a:off x="1238250" y="1816735"/>
            <a:ext cx="2738755" cy="584775"/>
          </a:xfrm>
          <a:prstGeom prst="rect">
            <a:avLst/>
          </a:prstGeom>
          <a:noFill/>
        </p:spPr>
        <p:txBody>
          <a:bodyPr wrap="square" rtlCol="0">
            <a:spAutoFit/>
          </a:bodyPr>
          <a:lstStyle/>
          <a:p>
            <a:r>
              <a:rPr lang="zh-CN" altLang="en-US" sz="3200" b="1">
                <a:solidFill>
                  <a:schemeClr val="bg1"/>
                </a:solidFill>
                <a:latin typeface="微软雅黑" panose="020b0503020204020204" pitchFamily="34" charset="-122"/>
                <a:ea typeface="微软雅黑" panose="020b0503020204020204" pitchFamily="34" charset="-122"/>
              </a:rPr>
              <a:t>第二部分</a:t>
            </a:r>
            <a:endParaRPr lang="en-US" altLang="zh-CN" sz="3200" b="1">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nodeType="afterGroup">
                            <p:stCondLst>
                              <p:cond delay="500"/>
                            </p:stCondLst>
                            <p:childTnLst>
                              <p:par>
                                <p:cTn id="11" presetID="21" presetClass="entr" presetSubtype="1" fill="hold" grpId="0" nodeType="after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wheel(1)">
                                      <p:cBhvr>
                                        <p:cTn id="13" dur="500"/>
                                        <p:tgtEl>
                                          <p:spTgt spid="15"/>
                                        </p:tgtEl>
                                      </p:cBhvr>
                                    </p:animEffect>
                                  </p:childTnLst>
                                </p:cTn>
                              </p:par>
                            </p:childTnLst>
                          </p:cTn>
                        </p:par>
                        <p:par>
                          <p:cTn id="14" fill="hold" nodeType="afterGroup">
                            <p:stCondLst>
                              <p:cond delay="1000"/>
                            </p:stCondLst>
                            <p:childTnLst>
                              <p:par>
                                <p:cTn id="15" presetID="29" presetClass="entr" presetSubtype="0"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500" fill="hold"/>
                                        <p:tgtEl>
                                          <p:spTgt spid="7"/>
                                        </p:tgtEl>
                                        <p:attrNameLst>
                                          <p:attrName>ppt_x</p:attrName>
                                        </p:attrNameLst>
                                      </p:cBhvr>
                                      <p:tavLst>
                                        <p:tav tm="0">
                                          <p:val>
                                            <p:strVal val="#ppt_x-.2"/>
                                          </p:val>
                                        </p:tav>
                                        <p:tav tm="100000">
                                          <p:val>
                                            <p:strVal val="#ppt_x"/>
                                          </p:val>
                                        </p:tav>
                                      </p:tavLst>
                                    </p:anim>
                                    <p:anim calcmode="lin" valueType="num">
                                      <p:cBhvr>
                                        <p:cTn id="18" dur="5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19" dur="500"/>
                                        <p:tgtEl>
                                          <p:spTgt spid="7"/>
                                        </p:tgtEl>
                                      </p:cBhvr>
                                    </p:animEffect>
                                  </p:childTnLst>
                                </p:cTn>
                              </p:par>
                            </p:childTnLst>
                          </p:cTn>
                        </p:par>
                        <p:par>
                          <p:cTn id="20" fill="hold" nodeType="afterGroup">
                            <p:stCondLst>
                              <p:cond delay="1500"/>
                            </p:stCondLst>
                            <p:childTnLst>
                              <p:par>
                                <p:cTn id="21" presetID="42" presetClass="entr" presetSubtype="0" fill="hold" grpId="0"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500"/>
                                        <p:tgtEl>
                                          <p:spTgt spid="16"/>
                                        </p:tgtEl>
                                      </p:cBhvr>
                                    </p:animEffect>
                                    <p:anim calcmode="lin" valueType="num">
                                      <p:cBhvr>
                                        <p:cTn id="24" dur="500" fill="hold"/>
                                        <p:tgtEl>
                                          <p:spTgt spid="16"/>
                                        </p:tgtEl>
                                        <p:attrNameLst>
                                          <p:attrName>ppt_x</p:attrName>
                                        </p:attrNameLst>
                                      </p:cBhvr>
                                      <p:tavLst>
                                        <p:tav tm="0">
                                          <p:val>
                                            <p:strVal val="#ppt_x"/>
                                          </p:val>
                                        </p:tav>
                                        <p:tav tm="100000">
                                          <p:val>
                                            <p:strVal val="#ppt_x"/>
                                          </p:val>
                                        </p:tav>
                                      </p:tavLst>
                                    </p:anim>
                                    <p:anim calcmode="lin" valueType="num">
                                      <p:cBhvr>
                                        <p:cTn id="25" dur="5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7" grpId="0"/>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rcRect t="9419" b="9419"/>
          <a:stretch>
            <a:fillRect/>
          </a:stretch>
        </p:blipFill>
        <p:spPr>
          <a:xfrm>
            <a:off x="546947" y="608623"/>
            <a:ext cx="5210386" cy="5640754"/>
          </a:xfrm>
          <a:prstGeom prst="rect">
            <a:avLst/>
          </a:prstGeom>
          <a:ln w="228600" cap="sq" cmpd="thickThin">
            <a:solidFill>
              <a:srgbClr val="000000"/>
            </a:solidFill>
            <a:prstDash val="solid"/>
            <a:miter lim="800000"/>
          </a:ln>
          <a:effectLst>
            <a:innerShdw blurRad="76200">
              <a:srgbClr val="000000"/>
            </a:innerShdw>
          </a:effectLst>
        </p:spPr>
      </p:pic>
      <p:sp>
        <p:nvSpPr>
          <p:cNvPr id="5" name="矩形 4"/>
          <p:cNvSpPr/>
          <p:nvPr/>
        </p:nvSpPr>
        <p:spPr>
          <a:xfrm>
            <a:off x="2165099" y="1674420"/>
            <a:ext cx="9479954" cy="2695698"/>
          </a:xfrm>
          <a:prstGeom prst="rect">
            <a:avLst/>
          </a:prstGeom>
          <a:solidFill>
            <a:schemeClr val="tx1">
              <a:lumMod val="50000"/>
              <a:lumOff val="50000"/>
            </a:schemeClr>
          </a:solidFill>
          <a:ln w="571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en-US" altLang="zh-CN" sz="2800">
                <a:solidFill>
                  <a:schemeClr val="bg1">
                    <a:lumMod val="95000"/>
                  </a:schemeClr>
                </a:solidFill>
                <a:latin typeface="微软雅黑" panose="020b0503020204020204" pitchFamily="34" charset="-122"/>
                <a:ea typeface="微软雅黑" panose="020b0503020204020204" pitchFamily="34" charset="-122"/>
              </a:rPr>
              <a:t>1.</a:t>
            </a:r>
            <a:r>
              <a:rPr lang="zh-CN" altLang="en-US" sz="2800">
                <a:solidFill>
                  <a:schemeClr val="bg1">
                    <a:lumMod val="95000"/>
                  </a:schemeClr>
                </a:solidFill>
                <a:latin typeface="微软雅黑" panose="020b0503020204020204" pitchFamily="34" charset="-122"/>
                <a:ea typeface="微软雅黑" panose="020b0503020204020204" pitchFamily="34" charset="-122"/>
              </a:rPr>
              <a:t>明确字音</a:t>
            </a:r>
          </a:p>
          <a:p>
            <a:pPr>
              <a:lnSpc>
                <a:spcPct val="150000"/>
              </a:lnSpc>
            </a:pPr>
            <a:r>
              <a:rPr lang="zh-CN" altLang="en-US" sz="2800">
                <a:solidFill>
                  <a:schemeClr val="bg1">
                    <a:lumMod val="95000"/>
                  </a:schemeClr>
                </a:solidFill>
                <a:latin typeface="微软雅黑" panose="020b0503020204020204" pitchFamily="34" charset="-122"/>
                <a:ea typeface="微软雅黑" panose="020b0503020204020204" pitchFamily="34" charset="-122"/>
              </a:rPr>
              <a:t>啰嗦（</a:t>
            </a:r>
            <a:r>
              <a:rPr lang="en-US" altLang="zh-CN" sz="2800" b="1" err="1">
                <a:solidFill>
                  <a:schemeClr val="accent1">
                    <a:lumMod val="40000"/>
                    <a:lumOff val="60000"/>
                  </a:schemeClr>
                </a:solidFill>
                <a:latin typeface="微软雅黑" panose="020b0503020204020204" pitchFamily="34" charset="-122"/>
                <a:ea typeface="微软雅黑" panose="020b0503020204020204" pitchFamily="34" charset="-122"/>
              </a:rPr>
              <a:t>luō suo</a:t>
            </a:r>
            <a:r>
              <a:rPr lang="zh-CN" altLang="en-US" sz="2800">
                <a:solidFill>
                  <a:schemeClr val="bg1">
                    <a:lumMod val="95000"/>
                  </a:schemeClr>
                </a:solidFill>
                <a:latin typeface="微软雅黑" panose="020b0503020204020204" pitchFamily="34" charset="-122"/>
                <a:ea typeface="微软雅黑" panose="020b0503020204020204" pitchFamily="34" charset="-122"/>
              </a:rPr>
              <a:t>）   撅折</a:t>
            </a:r>
            <a:r>
              <a:rPr lang="en-US" altLang="zh-CN" sz="2800">
                <a:solidFill>
                  <a:schemeClr val="bg1">
                    <a:lumMod val="95000"/>
                  </a:schemeClr>
                </a:solidFill>
                <a:latin typeface="微软雅黑" panose="020b0503020204020204" pitchFamily="34" charset="-122"/>
                <a:ea typeface="微软雅黑" panose="020b0503020204020204" pitchFamily="34" charset="-122"/>
              </a:rPr>
              <a:t>(</a:t>
            </a:r>
            <a:r>
              <a:rPr lang="en-US" altLang="zh-CN" sz="2800" b="1" err="1">
                <a:solidFill>
                  <a:schemeClr val="accent1">
                    <a:lumMod val="40000"/>
                    <a:lumOff val="60000"/>
                  </a:schemeClr>
                </a:solidFill>
                <a:latin typeface="微软雅黑" panose="020b0503020204020204" pitchFamily="34" charset="-122"/>
                <a:ea typeface="微软雅黑" panose="020b0503020204020204" pitchFamily="34" charset="-122"/>
              </a:rPr>
              <a:t>juē</a:t>
            </a:r>
            <a:r>
              <a:rPr lang="en-US" altLang="zh-CN" sz="2800">
                <a:solidFill>
                  <a:schemeClr val="bg1">
                    <a:lumMod val="95000"/>
                  </a:schemeClr>
                </a:solidFill>
                <a:latin typeface="微软雅黑" panose="020b0503020204020204" pitchFamily="34" charset="-122"/>
                <a:ea typeface="微软雅黑" panose="020b0503020204020204" pitchFamily="34" charset="-122"/>
              </a:rPr>
              <a:t>)      </a:t>
            </a:r>
            <a:r>
              <a:rPr lang="zh-CN" altLang="en-US" sz="2800">
                <a:solidFill>
                  <a:schemeClr val="bg1">
                    <a:lumMod val="95000"/>
                  </a:schemeClr>
                </a:solidFill>
                <a:latin typeface="微软雅黑" panose="020b0503020204020204" pitchFamily="34" charset="-122"/>
                <a:ea typeface="微软雅黑" panose="020b0503020204020204" pitchFamily="34" charset="-122"/>
              </a:rPr>
              <a:t>撇开（</a:t>
            </a:r>
            <a:r>
              <a:rPr lang="en-US" altLang="zh-CN" sz="2800" b="1" err="1">
                <a:solidFill>
                  <a:schemeClr val="accent1">
                    <a:lumMod val="40000"/>
                    <a:lumOff val="60000"/>
                  </a:schemeClr>
                </a:solidFill>
                <a:latin typeface="微软雅黑" panose="020b0503020204020204" pitchFamily="34" charset="-122"/>
                <a:ea typeface="微软雅黑" panose="020b0503020204020204" pitchFamily="34" charset="-122"/>
              </a:rPr>
              <a:t>piě</a:t>
            </a:r>
            <a:r>
              <a:rPr lang="zh-CN" altLang="en-US" sz="2800">
                <a:solidFill>
                  <a:schemeClr val="bg1">
                    <a:lumMod val="95000"/>
                  </a:schemeClr>
                </a:solidFill>
                <a:latin typeface="微软雅黑" panose="020b0503020204020204" pitchFamily="34" charset="-122"/>
                <a:ea typeface="微软雅黑" panose="020b0503020204020204" pitchFamily="34" charset="-122"/>
              </a:rPr>
              <a:t>）   </a:t>
            </a:r>
          </a:p>
          <a:p>
            <a:pPr>
              <a:lnSpc>
                <a:spcPct val="150000"/>
              </a:lnSpc>
            </a:pPr>
            <a:r>
              <a:rPr lang="zh-CN" altLang="en-US" sz="2800">
                <a:solidFill>
                  <a:schemeClr val="bg1">
                    <a:lumMod val="95000"/>
                  </a:schemeClr>
                </a:solidFill>
                <a:latin typeface="微软雅黑" panose="020b0503020204020204" pitchFamily="34" charset="-122"/>
                <a:ea typeface="微软雅黑" panose="020b0503020204020204" pitchFamily="34" charset="-122"/>
              </a:rPr>
              <a:t>撺掇（</a:t>
            </a:r>
            <a:r>
              <a:rPr lang="en-US" altLang="zh-CN" sz="2800" b="1" err="1">
                <a:solidFill>
                  <a:schemeClr val="accent1">
                    <a:lumMod val="40000"/>
                    <a:lumOff val="60000"/>
                  </a:schemeClr>
                </a:solidFill>
                <a:latin typeface="微软雅黑" panose="020b0503020204020204" pitchFamily="34" charset="-122"/>
                <a:ea typeface="微软雅黑" panose="020b0503020204020204" pitchFamily="34" charset="-122"/>
              </a:rPr>
              <a:t>cuān duo</a:t>
            </a:r>
            <a:r>
              <a:rPr lang="zh-CN" altLang="en-US" sz="2800">
                <a:solidFill>
                  <a:schemeClr val="bg1">
                    <a:lumMod val="95000"/>
                  </a:schemeClr>
                </a:solidFill>
                <a:latin typeface="微软雅黑" panose="020b0503020204020204" pitchFamily="34" charset="-122"/>
                <a:ea typeface="微软雅黑" panose="020b0503020204020204" pitchFamily="34" charset="-122"/>
              </a:rPr>
              <a:t>）  瞟一眼</a:t>
            </a:r>
            <a:r>
              <a:rPr lang="en-US" altLang="zh-CN" sz="2800">
                <a:solidFill>
                  <a:schemeClr val="bg1">
                    <a:lumMod val="95000"/>
                  </a:schemeClr>
                </a:solidFill>
                <a:latin typeface="微软雅黑" panose="020b0503020204020204" pitchFamily="34" charset="-122"/>
                <a:ea typeface="微软雅黑" panose="020b0503020204020204" pitchFamily="34" charset="-122"/>
              </a:rPr>
              <a:t>(</a:t>
            </a:r>
            <a:r>
              <a:rPr lang="en-US" altLang="zh-CN" sz="2800" b="1" err="1">
                <a:solidFill>
                  <a:schemeClr val="accent1">
                    <a:lumMod val="40000"/>
                    <a:lumOff val="60000"/>
                  </a:schemeClr>
                </a:solidFill>
                <a:latin typeface="微软雅黑" panose="020b0503020204020204" pitchFamily="34" charset="-122"/>
                <a:ea typeface="微软雅黑" panose="020b0503020204020204" pitchFamily="34" charset="-122"/>
              </a:rPr>
              <a:t>piǎo</a:t>
            </a:r>
            <a:r>
              <a:rPr lang="en-US" altLang="zh-CN" sz="2800">
                <a:solidFill>
                  <a:schemeClr val="bg1">
                    <a:lumMod val="95000"/>
                  </a:schemeClr>
                </a:solidFill>
                <a:latin typeface="微软雅黑" panose="020b0503020204020204" pitchFamily="34" charset="-122"/>
                <a:ea typeface="微软雅黑" panose="020b0503020204020204" pitchFamily="34" charset="-122"/>
              </a:rPr>
              <a:t>)   </a:t>
            </a:r>
            <a:r>
              <a:rPr lang="zh-CN" altLang="en-US" sz="2800">
                <a:solidFill>
                  <a:schemeClr val="bg1">
                    <a:lumMod val="95000"/>
                  </a:schemeClr>
                </a:solidFill>
                <a:latin typeface="微软雅黑" panose="020b0503020204020204" pitchFamily="34" charset="-122"/>
                <a:ea typeface="微软雅黑" panose="020b0503020204020204" pitchFamily="34" charset="-122"/>
              </a:rPr>
              <a:t>撵出去</a:t>
            </a:r>
            <a:r>
              <a:rPr lang="en-US" altLang="zh-CN" sz="2800">
                <a:solidFill>
                  <a:schemeClr val="bg1">
                    <a:lumMod val="95000"/>
                  </a:schemeClr>
                </a:solidFill>
                <a:latin typeface="微软雅黑" panose="020b0503020204020204" pitchFamily="34" charset="-122"/>
                <a:ea typeface="微软雅黑" panose="020b0503020204020204" pitchFamily="34" charset="-122"/>
              </a:rPr>
              <a:t>(</a:t>
            </a:r>
            <a:r>
              <a:rPr lang="en-US" altLang="zh-CN" sz="2800" b="1" err="1">
                <a:solidFill>
                  <a:schemeClr val="accent1">
                    <a:lumMod val="40000"/>
                    <a:lumOff val="60000"/>
                  </a:schemeClr>
                </a:solidFill>
                <a:latin typeface="微软雅黑" panose="020b0503020204020204" pitchFamily="34" charset="-122"/>
                <a:ea typeface="微软雅黑" panose="020b0503020204020204" pitchFamily="34" charset="-122"/>
              </a:rPr>
              <a:t>niǎn</a:t>
            </a:r>
            <a:r>
              <a:rPr lang="en-US" altLang="zh-CN" sz="2800">
                <a:solidFill>
                  <a:schemeClr val="bg1">
                    <a:lumMod val="95000"/>
                  </a:schemeClr>
                </a:solidFill>
                <a:latin typeface="微软雅黑" panose="020b0503020204020204" pitchFamily="34" charset="-122"/>
                <a:ea typeface="微软雅黑" panose="020b0503020204020204" pitchFamily="34" charset="-122"/>
              </a:rPr>
              <a:t>)</a:t>
            </a:r>
          </a:p>
        </p:txBody>
      </p:sp>
      <p:sp>
        <p:nvSpPr>
          <p:cNvPr id="6" name="文本框 5"/>
          <p:cNvSpPr txBox="1"/>
          <p:nvPr/>
        </p:nvSpPr>
        <p:spPr>
          <a:xfrm>
            <a:off x="10045382" y="653193"/>
            <a:ext cx="4293235" cy="707053"/>
          </a:xfrm>
          <a:prstGeom prst="rect">
            <a:avLst/>
          </a:prstGeom>
          <a:noFill/>
        </p:spPr>
        <p:txBody>
          <a:bodyPr wrap="square" rtlCol="0">
            <a:spAutoFit/>
          </a:bodyPr>
          <a:lstStyle/>
          <a:p>
            <a:pPr algn="l">
              <a:lnSpc>
                <a:spcPct val="140000"/>
              </a:lnSpc>
            </a:pPr>
            <a:r>
              <a:rPr lang="zh-CN" altLang="en-US" sz="3200" b="1">
                <a:solidFill>
                  <a:schemeClr val="bg1">
                    <a:lumMod val="50000"/>
                  </a:schemeClr>
                </a:solidFill>
                <a:latin typeface="微软雅黑" panose="020b0503020204020204" pitchFamily="34" charset="-122"/>
                <a:ea typeface="微软雅黑" panose="020b0503020204020204" pitchFamily="34" charset="-122"/>
              </a:rPr>
              <a:t>预习检查</a:t>
            </a:r>
            <a:endParaRPr sz="3200" b="1">
              <a:solidFill>
                <a:schemeClr val="bg1">
                  <a:lumMod val="50000"/>
                </a:schemeClr>
              </a:solidFill>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6"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500"/>
                                        <p:tgtEl>
                                          <p:spTgt spid="2"/>
                                        </p:tgtEl>
                                      </p:cBhvr>
                                    </p:animEffect>
                                  </p:childTnLst>
                                </p:cTn>
                              </p:par>
                            </p:childTnLst>
                          </p:cTn>
                        </p:par>
                        <p:par>
                          <p:cTn id="8" fill="hold" nodeType="afterGroup">
                            <p:stCondLst>
                              <p:cond delay="500"/>
                            </p:stCondLst>
                            <p:childTnLst>
                              <p:par>
                                <p:cTn id="9" presetID="41" presetClass="entr" presetSubtype="0" fill="hold" grpId="1" nodeType="afterEffect">
                                  <p:stCondLst>
                                    <p:cond delay="0"/>
                                  </p:stCondLst>
                                  <p:iterate type="lt">
                                    <p:tmPct val="10000"/>
                                  </p:iterate>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6"/>
                                        </p:tgtEl>
                                        <p:attrNameLst>
                                          <p:attrName>ppt_y</p:attrName>
                                        </p:attrNameLst>
                                      </p:cBhvr>
                                      <p:tavLst>
                                        <p:tav tm="0">
                                          <p:val>
                                            <p:strVal val="#ppt_y"/>
                                          </p:val>
                                        </p:tav>
                                        <p:tav tm="100000">
                                          <p:val>
                                            <p:strVal val="#ppt_y"/>
                                          </p:val>
                                        </p:tav>
                                      </p:tavLst>
                                    </p:anim>
                                    <p:anim calcmode="lin" valueType="num">
                                      <p:cBhvr>
                                        <p:cTn id="13"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6"/>
                                        </p:tgtEl>
                                      </p:cBhvr>
                                    </p:animEffect>
                                  </p:childTnLst>
                                </p:cTn>
                              </p:par>
                            </p:childTnLst>
                          </p:cTn>
                        </p:par>
                        <p:par>
                          <p:cTn id="16" fill="hold" nodeType="afterGroup">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anim calcmode="lin" valueType="num">
                                      <p:cBhvr>
                                        <p:cTn id="20" dur="500" fill="hold"/>
                                        <p:tgtEl>
                                          <p:spTgt spid="5"/>
                                        </p:tgtEl>
                                        <p:attrNameLst>
                                          <p:attrName>ppt_x</p:attrName>
                                        </p:attrNameLst>
                                      </p:cBhvr>
                                      <p:tavLst>
                                        <p:tav tm="0">
                                          <p:val>
                                            <p:strVal val="#ppt_x"/>
                                          </p:val>
                                        </p:tav>
                                        <p:tav tm="100000">
                                          <p:val>
                                            <p:strVal val="#ppt_x"/>
                                          </p:val>
                                        </p:tav>
                                      </p:tavLst>
                                    </p:anim>
                                    <p:anim calcmode="lin" valueType="num">
                                      <p:cBhvr>
                                        <p:cTn id="21" dur="5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1"/>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7" name="图片 6"/>
          <p:cNvPicPr>
            <a:picLocks noChangeAspect="1"/>
          </p:cNvPicPr>
          <p:nvPr/>
        </p:nvPicPr>
        <p:blipFill>
          <a:blip r:embed="rId3">
            <a:extLst>
              <a:ext uri="{28A0092B-C50C-407E-A947-70E740481C1C}">
                <a14:useLocalDpi xmlns:a14="http://schemas.microsoft.com/office/drawing/2010/main" val="0"/>
              </a:ext>
            </a:extLst>
          </a:blip>
          <a:srcRect t="9419" b="9419"/>
          <a:stretch>
            <a:fillRect/>
          </a:stretch>
        </p:blipFill>
        <p:spPr>
          <a:xfrm>
            <a:off x="208280" y="241983"/>
            <a:ext cx="5887720" cy="6374034"/>
          </a:xfrm>
          <a:prstGeom prst="rect">
            <a:avLst/>
          </a:prstGeom>
          <a:ln w="228600" cap="sq" cmpd="thickThin">
            <a:solidFill>
              <a:srgbClr val="000000"/>
            </a:solidFill>
            <a:prstDash val="solid"/>
            <a:miter lim="800000"/>
          </a:ln>
          <a:effectLst>
            <a:innerShdw blurRad="76200">
              <a:srgbClr val="000000"/>
            </a:innerShdw>
          </a:effectLst>
        </p:spPr>
      </p:pic>
      <p:sp>
        <p:nvSpPr>
          <p:cNvPr id="5" name="矩形 4"/>
          <p:cNvSpPr/>
          <p:nvPr/>
        </p:nvSpPr>
        <p:spPr>
          <a:xfrm>
            <a:off x="355600" y="788035"/>
            <a:ext cx="11836400" cy="4646295"/>
          </a:xfrm>
          <a:prstGeom prst="rect">
            <a:avLst/>
          </a:prstGeom>
          <a:solidFill>
            <a:schemeClr val="tx1">
              <a:lumMod val="50000"/>
              <a:lumOff val="50000"/>
            </a:schemeClr>
          </a:solidFill>
          <a:ln w="571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en-US" altLang="zh-CN" sz="2400">
                <a:solidFill>
                  <a:schemeClr val="bg1">
                    <a:lumMod val="95000"/>
                  </a:schemeClr>
                </a:solidFill>
                <a:latin typeface="微软雅黑" panose="020b0503020204020204" pitchFamily="34" charset="-122"/>
                <a:ea typeface="微软雅黑" panose="020b0503020204020204" pitchFamily="34" charset="-122"/>
              </a:rPr>
              <a:t>2.</a:t>
            </a:r>
            <a:r>
              <a:rPr lang="zh-CN" altLang="en-US" sz="2400">
                <a:solidFill>
                  <a:schemeClr val="bg1">
                    <a:lumMod val="95000"/>
                  </a:schemeClr>
                </a:solidFill>
                <a:latin typeface="微软雅黑" panose="020b0503020204020204" pitchFamily="34" charset="-122"/>
                <a:ea typeface="微软雅黑" panose="020b0503020204020204" pitchFamily="34" charset="-122"/>
              </a:rPr>
              <a:t>解释词语</a:t>
            </a:r>
          </a:p>
          <a:p>
            <a:pPr>
              <a:lnSpc>
                <a:spcPct val="150000"/>
              </a:lnSpc>
            </a:pPr>
            <a:r>
              <a:rPr lang="zh-CN" altLang="en-US" sz="2400">
                <a:solidFill>
                  <a:schemeClr val="bg1">
                    <a:lumMod val="95000"/>
                  </a:schemeClr>
                </a:solidFill>
                <a:latin typeface="微软雅黑" panose="020b0503020204020204" pitchFamily="34" charset="-122"/>
                <a:ea typeface="微软雅黑" panose="020b0503020204020204" pitchFamily="34" charset="-122"/>
              </a:rPr>
              <a:t>按捺不住：</a:t>
            </a:r>
            <a:r>
              <a:rPr lang="zh-CN" altLang="en-US" sz="2400" b="1">
                <a:solidFill>
                  <a:schemeClr val="accent1">
                    <a:lumMod val="40000"/>
                    <a:lumOff val="60000"/>
                  </a:schemeClr>
                </a:solidFill>
                <a:latin typeface="微软雅黑" panose="020b0503020204020204" pitchFamily="34" charset="-122"/>
                <a:ea typeface="微软雅黑" panose="020b0503020204020204" pitchFamily="34" charset="-122"/>
              </a:rPr>
              <a:t>心里急躁，克制不住。</a:t>
            </a:r>
          </a:p>
          <a:p>
            <a:pPr>
              <a:lnSpc>
                <a:spcPct val="150000"/>
              </a:lnSpc>
            </a:pPr>
            <a:r>
              <a:rPr lang="zh-CN" altLang="en-US" sz="2400">
                <a:solidFill>
                  <a:schemeClr val="bg1">
                    <a:lumMod val="95000"/>
                  </a:schemeClr>
                </a:solidFill>
                <a:latin typeface="微软雅黑" panose="020b0503020204020204" pitchFamily="34" charset="-122"/>
                <a:ea typeface="微软雅黑" panose="020b0503020204020204" pitchFamily="34" charset="-122"/>
              </a:rPr>
              <a:t>斩钉截铁：</a:t>
            </a:r>
            <a:r>
              <a:rPr lang="zh-CN" altLang="en-US" sz="2400" b="1">
                <a:solidFill>
                  <a:schemeClr val="accent1">
                    <a:lumMod val="40000"/>
                    <a:lumOff val="60000"/>
                  </a:schemeClr>
                </a:solidFill>
                <a:latin typeface="微软雅黑" panose="020b0503020204020204" pitchFamily="34" charset="-122"/>
                <a:ea typeface="微软雅黑" panose="020b0503020204020204" pitchFamily="34" charset="-122"/>
              </a:rPr>
              <a:t>形容说话或行动坚决果断，毫不犹豫。</a:t>
            </a:r>
          </a:p>
          <a:p>
            <a:pPr>
              <a:lnSpc>
                <a:spcPct val="150000"/>
              </a:lnSpc>
            </a:pPr>
            <a:r>
              <a:rPr lang="zh-CN" altLang="en-US" sz="2400">
                <a:solidFill>
                  <a:schemeClr val="bg1">
                    <a:lumMod val="95000"/>
                  </a:schemeClr>
                </a:solidFill>
                <a:latin typeface="微软雅黑" panose="020b0503020204020204" pitchFamily="34" charset="-122"/>
                <a:ea typeface="微软雅黑" panose="020b0503020204020204" pitchFamily="34" charset="-122"/>
              </a:rPr>
              <a:t>自言自语：</a:t>
            </a:r>
            <a:r>
              <a:rPr lang="zh-CN" altLang="en-US" sz="2400" b="1">
                <a:solidFill>
                  <a:schemeClr val="accent1">
                    <a:lumMod val="40000"/>
                    <a:lumOff val="60000"/>
                  </a:schemeClr>
                </a:solidFill>
                <a:latin typeface="微软雅黑" panose="020b0503020204020204" pitchFamily="34" charset="-122"/>
                <a:ea typeface="微软雅黑" panose="020b0503020204020204" pitchFamily="34" charset="-122"/>
              </a:rPr>
              <a:t>指自己对自己说话。</a:t>
            </a:r>
          </a:p>
          <a:p>
            <a:pPr>
              <a:lnSpc>
                <a:spcPct val="150000"/>
              </a:lnSpc>
            </a:pPr>
            <a:r>
              <a:rPr lang="zh-CN" altLang="en-US" sz="2400">
                <a:solidFill>
                  <a:schemeClr val="bg1">
                    <a:lumMod val="95000"/>
                  </a:schemeClr>
                </a:solidFill>
                <a:latin typeface="微软雅黑" panose="020b0503020204020204" pitchFamily="34" charset="-122"/>
                <a:ea typeface="微软雅黑" panose="020b0503020204020204" pitchFamily="34" charset="-122"/>
              </a:rPr>
              <a:t>花言巧语：</a:t>
            </a:r>
            <a:r>
              <a:rPr lang="zh-CN" altLang="en-US" sz="2400" b="1">
                <a:solidFill>
                  <a:schemeClr val="accent1">
                    <a:lumMod val="40000"/>
                    <a:lumOff val="60000"/>
                  </a:schemeClr>
                </a:solidFill>
                <a:latin typeface="微软雅黑" panose="020b0503020204020204" pitchFamily="34" charset="-122"/>
                <a:ea typeface="微软雅黑" panose="020b0503020204020204" pitchFamily="34" charset="-122"/>
              </a:rPr>
              <a:t>原指铺张修饰、内容空泛的言语或文辞，后多指用来骗人的虚伪动听的话。</a:t>
            </a:r>
          </a:p>
          <a:p>
            <a:pPr>
              <a:lnSpc>
                <a:spcPct val="150000"/>
              </a:lnSpc>
            </a:pPr>
            <a:r>
              <a:rPr lang="zh-CN" altLang="en-US" sz="2400">
                <a:solidFill>
                  <a:schemeClr val="bg1">
                    <a:lumMod val="95000"/>
                  </a:schemeClr>
                </a:solidFill>
                <a:latin typeface="微软雅黑" panose="020b0503020204020204" pitchFamily="34" charset="-122"/>
                <a:ea typeface="微软雅黑" panose="020b0503020204020204" pitchFamily="34" charset="-122"/>
              </a:rPr>
              <a:t>装腔作势：</a:t>
            </a:r>
            <a:r>
              <a:rPr lang="zh-CN" altLang="en-US" sz="2400" b="1">
                <a:solidFill>
                  <a:schemeClr val="accent1">
                    <a:lumMod val="40000"/>
                    <a:lumOff val="60000"/>
                  </a:schemeClr>
                </a:solidFill>
                <a:latin typeface="微软雅黑" panose="020b0503020204020204" pitchFamily="34" charset="-122"/>
                <a:ea typeface="微软雅黑" panose="020b0503020204020204" pitchFamily="34" charset="-122"/>
              </a:rPr>
              <a:t>故意装出一种腔调，做出一种姿势，用来比喻故意做作。</a:t>
            </a:r>
          </a:p>
          <a:p>
            <a:pPr>
              <a:lnSpc>
                <a:spcPct val="150000"/>
              </a:lnSpc>
            </a:pPr>
            <a:r>
              <a:rPr lang="zh-CN" altLang="en-US" sz="2400">
                <a:solidFill>
                  <a:schemeClr val="bg1">
                    <a:lumMod val="95000"/>
                  </a:schemeClr>
                </a:solidFill>
                <a:latin typeface="微软雅黑" panose="020b0503020204020204" pitchFamily="34" charset="-122"/>
                <a:ea typeface="微软雅黑" panose="020b0503020204020204" pitchFamily="34" charset="-122"/>
              </a:rPr>
              <a:t>颠扑不破：</a:t>
            </a:r>
            <a:r>
              <a:rPr lang="zh-CN" altLang="en-US" sz="2400" b="1">
                <a:solidFill>
                  <a:schemeClr val="accent1">
                    <a:lumMod val="40000"/>
                    <a:lumOff val="60000"/>
                  </a:schemeClr>
                </a:solidFill>
                <a:latin typeface="微软雅黑" panose="020b0503020204020204" pitchFamily="34" charset="-122"/>
                <a:ea typeface="微软雅黑" panose="020b0503020204020204" pitchFamily="34" charset="-122"/>
              </a:rPr>
              <a:t>比喻言论或学说正确，经得起检验。</a:t>
            </a:r>
          </a:p>
          <a:p>
            <a:pPr>
              <a:lnSpc>
                <a:spcPct val="150000"/>
              </a:lnSpc>
            </a:pPr>
            <a:r>
              <a:rPr lang="zh-CN" altLang="en-US" sz="2400">
                <a:solidFill>
                  <a:schemeClr val="bg1">
                    <a:lumMod val="95000"/>
                  </a:schemeClr>
                </a:solidFill>
                <a:latin typeface="微软雅黑" panose="020b0503020204020204" pitchFamily="34" charset="-122"/>
                <a:ea typeface="微软雅黑" panose="020b0503020204020204" pitchFamily="34" charset="-122"/>
              </a:rPr>
              <a:t>大祸临头</a:t>
            </a:r>
            <a:r>
              <a:rPr lang="en-US" altLang="zh-CN" sz="2400">
                <a:solidFill>
                  <a:schemeClr val="bg1">
                    <a:lumMod val="95000"/>
                  </a:schemeClr>
                </a:solidFill>
                <a:latin typeface="微软雅黑" panose="020b0503020204020204" pitchFamily="34" charset="-122"/>
                <a:ea typeface="微软雅黑" panose="020b0503020204020204" pitchFamily="34" charset="-122"/>
              </a:rPr>
              <a:t>: </a:t>
            </a:r>
            <a:r>
              <a:rPr lang="zh-CN" altLang="en-US" sz="2400" b="1">
                <a:solidFill>
                  <a:schemeClr val="accent1">
                    <a:lumMod val="40000"/>
                    <a:lumOff val="60000"/>
                  </a:schemeClr>
                </a:solidFill>
                <a:latin typeface="微软雅黑" panose="020b0503020204020204" pitchFamily="34" charset="-122"/>
                <a:ea typeface="微软雅黑" panose="020b0503020204020204" pitchFamily="34" charset="-122"/>
              </a:rPr>
              <a:t>即将发生大灾祸。</a:t>
            </a:r>
          </a:p>
        </p:txBody>
      </p:sp>
      <p:sp>
        <p:nvSpPr>
          <p:cNvPr id="6" name="文本框 5"/>
          <p:cNvSpPr txBox="1"/>
          <p:nvPr/>
        </p:nvSpPr>
        <p:spPr>
          <a:xfrm>
            <a:off x="9665372" y="81195"/>
            <a:ext cx="4293235" cy="707053"/>
          </a:xfrm>
          <a:prstGeom prst="rect">
            <a:avLst/>
          </a:prstGeom>
          <a:noFill/>
        </p:spPr>
        <p:txBody>
          <a:bodyPr wrap="square" rtlCol="0">
            <a:spAutoFit/>
          </a:bodyPr>
          <a:lstStyle/>
          <a:p>
            <a:pPr algn="l">
              <a:lnSpc>
                <a:spcPct val="140000"/>
              </a:lnSpc>
            </a:pPr>
            <a:r>
              <a:rPr lang="zh-CN" altLang="en-US" sz="3200" b="1">
                <a:solidFill>
                  <a:schemeClr val="bg1">
                    <a:lumMod val="50000"/>
                  </a:schemeClr>
                </a:solidFill>
                <a:latin typeface="微软雅黑" panose="020b0503020204020204" pitchFamily="34" charset="-122"/>
                <a:ea typeface="微软雅黑" panose="020b0503020204020204" pitchFamily="34" charset="-122"/>
              </a:rPr>
              <a:t>预习检查</a:t>
            </a:r>
            <a:endParaRPr sz="3200" b="1">
              <a:solidFill>
                <a:schemeClr val="bg1">
                  <a:lumMod val="50000"/>
                </a:schemeClr>
              </a:solidFill>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6" presetClass="entr" presetSubtype="16"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ircle(in)">
                                      <p:cBhvr>
                                        <p:cTn id="7" dur="500"/>
                                        <p:tgtEl>
                                          <p:spTgt spid="7"/>
                                        </p:tgtEl>
                                      </p:cBhvr>
                                    </p:animEffect>
                                  </p:childTnLst>
                                </p:cTn>
                              </p:par>
                            </p:childTnLst>
                          </p:cTn>
                        </p:par>
                        <p:par>
                          <p:cTn id="8" fill="hold" nodeType="afterGroup">
                            <p:stCondLst>
                              <p:cond delay="500"/>
                            </p:stCondLst>
                            <p:childTnLst>
                              <p:par>
                                <p:cTn id="9" presetID="41" presetClass="entr" presetSubtype="0" fill="hold" grpId="1" nodeType="afterEffect">
                                  <p:stCondLst>
                                    <p:cond delay="0"/>
                                  </p:stCondLst>
                                  <p:iterate type="lt">
                                    <p:tmPct val="10000"/>
                                  </p:iterate>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6"/>
                                        </p:tgtEl>
                                        <p:attrNameLst>
                                          <p:attrName>ppt_y</p:attrName>
                                        </p:attrNameLst>
                                      </p:cBhvr>
                                      <p:tavLst>
                                        <p:tav tm="0">
                                          <p:val>
                                            <p:strVal val="#ppt_y"/>
                                          </p:val>
                                        </p:tav>
                                        <p:tav tm="100000">
                                          <p:val>
                                            <p:strVal val="#ppt_y"/>
                                          </p:val>
                                        </p:tav>
                                      </p:tavLst>
                                    </p:anim>
                                    <p:anim calcmode="lin" valueType="num">
                                      <p:cBhvr>
                                        <p:cTn id="13"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6"/>
                                        </p:tgtEl>
                                      </p:cBhvr>
                                    </p:animEffect>
                                  </p:childTnLst>
                                </p:cTn>
                              </p:par>
                            </p:childTnLst>
                          </p:cTn>
                        </p:par>
                        <p:par>
                          <p:cTn id="16" fill="hold" nodeType="afterGroup">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anim calcmode="lin" valueType="num">
                                      <p:cBhvr>
                                        <p:cTn id="20" dur="500" fill="hold"/>
                                        <p:tgtEl>
                                          <p:spTgt spid="5"/>
                                        </p:tgtEl>
                                        <p:attrNameLst>
                                          <p:attrName>ppt_x</p:attrName>
                                        </p:attrNameLst>
                                      </p:cBhvr>
                                      <p:tavLst>
                                        <p:tav tm="0">
                                          <p:val>
                                            <p:strVal val="#ppt_x"/>
                                          </p:val>
                                        </p:tav>
                                        <p:tav tm="100000">
                                          <p:val>
                                            <p:strVal val="#ppt_x"/>
                                          </p:val>
                                        </p:tav>
                                      </p:tavLst>
                                    </p:anim>
                                    <p:anim calcmode="lin" valueType="num">
                                      <p:cBhvr>
                                        <p:cTn id="21" dur="5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1"/>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842943" y="939178"/>
            <a:ext cx="10506113" cy="4654544"/>
          </a:xfrm>
          <a:prstGeom prst="rect">
            <a:avLst/>
          </a:prstGeom>
          <a:noFill/>
        </p:spPr>
        <p:txBody>
          <a:bodyPr wrap="square" rtlCol="0">
            <a:spAutoFit/>
          </a:bodyPr>
          <a:lstStyle/>
          <a:p>
            <a:pPr marL="342900" indent="-342900">
              <a:lnSpc>
                <a:spcPct val="150000"/>
              </a:lnSpc>
              <a:buFont typeface="Wingdings" panose="05000000000000000000" pitchFamily="2" charset="2"/>
              <a:buChar char="n"/>
            </a:pPr>
            <a:r>
              <a:rPr lang="zh-CN" altLang="en-US" sz="2000" b="1">
                <a:solidFill>
                  <a:schemeClr val="tx1">
                    <a:lumMod val="65000"/>
                    <a:lumOff val="35000"/>
                  </a:schemeClr>
                </a:solidFill>
                <a:latin typeface="微软雅黑" panose="020b0503020204020204" pitchFamily="34" charset="-122"/>
                <a:ea typeface="微软雅黑" panose="020b0503020204020204" pitchFamily="34" charset="-122"/>
              </a:rPr>
              <a:t>（二）初读课文。</a:t>
            </a:r>
          </a:p>
          <a:p>
            <a:pPr>
              <a:lnSpc>
                <a:spcPct val="150000"/>
              </a:lnSpc>
            </a:pPr>
            <a:r>
              <a:rPr lang="zh-CN" altLang="zh-CN" sz="2000">
                <a:latin typeface="微软雅黑" panose="020b0503020204020204" pitchFamily="34" charset="-122"/>
                <a:ea typeface="微软雅黑" panose="020b0503020204020204" pitchFamily="34" charset="-122"/>
              </a:rPr>
              <a:t>【思考</a:t>
            </a:r>
            <a:r>
              <a:rPr lang="en-US" altLang="zh-CN" sz="2000">
                <a:latin typeface="微软雅黑" panose="020b0503020204020204" pitchFamily="34" charset="-122"/>
                <a:ea typeface="微软雅黑" panose="020b0503020204020204" pitchFamily="34" charset="-122"/>
              </a:rPr>
              <a:t>1</a:t>
            </a:r>
            <a:r>
              <a:rPr lang="zh-CN" altLang="zh-CN" sz="2000">
                <a:latin typeface="微软雅黑" panose="020b0503020204020204" pitchFamily="34" charset="-122"/>
                <a:ea typeface="微软雅黑" panose="020b0503020204020204" pitchFamily="34" charset="-122"/>
              </a:rPr>
              <a:t>】把握故事情节，补全发展脉络</a:t>
            </a:r>
          </a:p>
          <a:p>
            <a:pPr>
              <a:lnSpc>
                <a:spcPct val="150000"/>
              </a:lnSpc>
            </a:pPr>
            <a:r>
              <a:rPr lang="zh-CN" altLang="zh-CN" sz="2000">
                <a:latin typeface="微软雅黑" panose="020b0503020204020204" pitchFamily="34" charset="-122"/>
                <a:ea typeface="微软雅黑" panose="020b0503020204020204" pitchFamily="34" charset="-122"/>
              </a:rPr>
              <a:t>娜拉舞会归来，海尔茂甜言蜜语盛赞娜拉</a:t>
            </a:r>
            <a:r>
              <a:rPr lang="en-US" altLang="zh-CN" sz="2000">
                <a:latin typeface="微软雅黑" panose="020b0503020204020204" pitchFamily="34" charset="-122"/>
                <a:ea typeface="微软雅黑" panose="020b0503020204020204" pitchFamily="34" charset="-122"/>
              </a:rPr>
              <a:t>→</a:t>
            </a:r>
            <a:r>
              <a:rPr lang="zh-CN" altLang="zh-CN" sz="2000">
                <a:latin typeface="微软雅黑" panose="020b0503020204020204" pitchFamily="34" charset="-122"/>
                <a:ea typeface="微软雅黑" panose="020b0503020204020204" pitchFamily="34" charset="-122"/>
              </a:rPr>
              <a:t>阮克医生到访，在信箱留下画着黑十字的名片</a:t>
            </a:r>
            <a:r>
              <a:rPr lang="en-US" altLang="zh-CN" sz="2000">
                <a:latin typeface="微软雅黑" panose="020b0503020204020204" pitchFamily="34" charset="-122"/>
                <a:ea typeface="微软雅黑" panose="020b0503020204020204" pitchFamily="34" charset="-122"/>
              </a:rPr>
              <a:t>→①</a:t>
            </a:r>
            <a:r>
              <a:rPr lang="en-US" altLang="zh-CN" sz="2000" u="sng">
                <a:latin typeface="微软雅黑" panose="020b0503020204020204" pitchFamily="34" charset="-122"/>
                <a:ea typeface="微软雅黑" panose="020b0503020204020204" pitchFamily="34" charset="-122"/>
              </a:rPr>
              <a:t>                              </a:t>
            </a:r>
            <a:r>
              <a:rPr lang="en-US" altLang="zh-CN" sz="2000">
                <a:latin typeface="微软雅黑" panose="020b0503020204020204" pitchFamily="34" charset="-122"/>
                <a:ea typeface="微软雅黑" panose="020b0503020204020204" pitchFamily="34" charset="-122"/>
              </a:rPr>
              <a:t>→</a:t>
            </a:r>
            <a:r>
              <a:rPr lang="zh-CN" altLang="zh-CN" sz="2000">
                <a:latin typeface="微软雅黑" panose="020b0503020204020204" pitchFamily="34" charset="-122"/>
                <a:ea typeface="微软雅黑" panose="020b0503020204020204" pitchFamily="34" charset="-122"/>
              </a:rPr>
              <a:t>门铃响，又一封信来了，海尔茂重新变得甜言蜜语</a:t>
            </a:r>
            <a:r>
              <a:rPr lang="en-US" altLang="zh-CN" sz="2000">
                <a:latin typeface="微软雅黑" panose="020b0503020204020204" pitchFamily="34" charset="-122"/>
                <a:ea typeface="微软雅黑" panose="020b0503020204020204" pitchFamily="34" charset="-122"/>
              </a:rPr>
              <a:t>→②</a:t>
            </a:r>
            <a:r>
              <a:rPr lang="en-US" altLang="zh-CN" sz="2000" u="sng">
                <a:latin typeface="微软雅黑" panose="020b0503020204020204" pitchFamily="34" charset="-122"/>
                <a:ea typeface="微软雅黑" panose="020b0503020204020204" pitchFamily="34" charset="-122"/>
              </a:rPr>
              <a:t>                              </a:t>
            </a:r>
            <a:r>
              <a:rPr lang="zh-CN" altLang="zh-CN" sz="2000">
                <a:latin typeface="微软雅黑" panose="020b0503020204020204" pitchFamily="34" charset="-122"/>
                <a:ea typeface="微软雅黑" panose="020b0503020204020204" pitchFamily="34" charset="-122"/>
              </a:rPr>
              <a:t>。</a:t>
            </a:r>
          </a:p>
          <a:p>
            <a:pPr>
              <a:lnSpc>
                <a:spcPct val="150000"/>
              </a:lnSpc>
            </a:pPr>
            <a:r>
              <a:rPr lang="zh-CN" altLang="zh-CN" sz="2000">
                <a:solidFill>
                  <a:srgbClr val="C00000"/>
                </a:solidFill>
                <a:latin typeface="微软雅黑" panose="020b0503020204020204" pitchFamily="34" charset="-122"/>
                <a:ea typeface="微软雅黑" panose="020b0503020204020204" pitchFamily="34" charset="-122"/>
              </a:rPr>
              <a:t>明确 </a:t>
            </a:r>
            <a:r>
              <a:rPr lang="en-US" altLang="zh-CN" sz="2000">
                <a:solidFill>
                  <a:srgbClr val="C00000"/>
                </a:solidFill>
                <a:latin typeface="微软雅黑" panose="020b0503020204020204" pitchFamily="34" charset="-122"/>
                <a:ea typeface="微软雅黑" panose="020b0503020204020204" pitchFamily="34" charset="-122"/>
              </a:rPr>
              <a:t>  </a:t>
            </a:r>
            <a:r>
              <a:rPr lang="zh-CN" altLang="zh-CN" sz="2000">
                <a:solidFill>
                  <a:srgbClr val="C00000"/>
                </a:solidFill>
                <a:latin typeface="微软雅黑" panose="020b0503020204020204" pitchFamily="34" charset="-122"/>
                <a:ea typeface="微软雅黑" panose="020b0503020204020204" pitchFamily="34" charset="-122"/>
              </a:rPr>
              <a:t>　</a:t>
            </a:r>
            <a:r>
              <a:rPr lang="en-US" altLang="zh-CN" sz="2000">
                <a:solidFill>
                  <a:srgbClr val="C00000"/>
                </a:solidFill>
                <a:latin typeface="微软雅黑" panose="020b0503020204020204" pitchFamily="34" charset="-122"/>
                <a:ea typeface="微软雅黑" panose="020b0503020204020204" pitchFamily="34" charset="-122"/>
              </a:rPr>
              <a:t>①</a:t>
            </a:r>
            <a:r>
              <a:rPr lang="zh-CN" altLang="zh-CN" sz="2000">
                <a:solidFill>
                  <a:srgbClr val="C00000"/>
                </a:solidFill>
                <a:latin typeface="微软雅黑" panose="020b0503020204020204" pitchFamily="34" charset="-122"/>
                <a:ea typeface="微软雅黑" panose="020b0503020204020204" pitchFamily="34" charset="-122"/>
              </a:rPr>
              <a:t>看到柯洛克斯泰的第一封信，海尔茂怒骂娜拉</a:t>
            </a:r>
          </a:p>
          <a:p>
            <a:pPr>
              <a:lnSpc>
                <a:spcPct val="150000"/>
              </a:lnSpc>
            </a:pPr>
            <a:r>
              <a:rPr lang="en-US" altLang="zh-CN" sz="2000">
                <a:solidFill>
                  <a:srgbClr val="C00000"/>
                </a:solidFill>
                <a:latin typeface="微软雅黑" panose="020b0503020204020204" pitchFamily="34" charset="-122"/>
                <a:ea typeface="微软雅黑" panose="020b0503020204020204" pitchFamily="34" charset="-122"/>
              </a:rPr>
              <a:t>②</a:t>
            </a:r>
            <a:r>
              <a:rPr lang="zh-CN" altLang="zh-CN" sz="2000">
                <a:solidFill>
                  <a:srgbClr val="C00000"/>
                </a:solidFill>
                <a:latin typeface="微软雅黑" panose="020b0503020204020204" pitchFamily="34" charset="-122"/>
                <a:ea typeface="微软雅黑" panose="020b0503020204020204" pitchFamily="34" charset="-122"/>
              </a:rPr>
              <a:t>认清了海尔茂的嘴脸，娜拉出走</a:t>
            </a:r>
          </a:p>
          <a:p>
            <a:pPr>
              <a:lnSpc>
                <a:spcPct val="150000"/>
              </a:lnSpc>
            </a:pPr>
            <a:r>
              <a:rPr lang="zh-CN" altLang="zh-CN" sz="2000">
                <a:latin typeface="微软雅黑" panose="020b0503020204020204" pitchFamily="34" charset="-122"/>
                <a:ea typeface="微软雅黑" panose="020b0503020204020204" pitchFamily="34" charset="-122"/>
              </a:rPr>
              <a:t>【思考</a:t>
            </a:r>
            <a:r>
              <a:rPr lang="en-US" altLang="zh-CN" sz="2000">
                <a:latin typeface="微软雅黑" panose="020b0503020204020204" pitchFamily="34" charset="-122"/>
                <a:ea typeface="微软雅黑" panose="020b0503020204020204" pitchFamily="34" charset="-122"/>
              </a:rPr>
              <a:t>2</a:t>
            </a:r>
            <a:r>
              <a:rPr lang="zh-CN" altLang="zh-CN" sz="2000">
                <a:latin typeface="微软雅黑" panose="020b0503020204020204" pitchFamily="34" charset="-122"/>
                <a:ea typeface="微软雅黑" panose="020b0503020204020204" pitchFamily="34" charset="-122"/>
              </a:rPr>
              <a:t>】请结合选文及你所了解的相关戏剧情节简述这两封来信的内容。</a:t>
            </a:r>
          </a:p>
          <a:p>
            <a:pPr>
              <a:lnSpc>
                <a:spcPct val="150000"/>
              </a:lnSpc>
            </a:pPr>
            <a:r>
              <a:rPr lang="zh-CN" altLang="zh-CN" sz="2000">
                <a:solidFill>
                  <a:srgbClr val="C00000"/>
                </a:solidFill>
                <a:latin typeface="微软雅黑" panose="020b0503020204020204" pitchFamily="34" charset="-122"/>
                <a:ea typeface="微软雅黑" panose="020b0503020204020204" pitchFamily="34" charset="-122"/>
              </a:rPr>
              <a:t>明确  　第一封信：柯洛克斯泰拿娜拉当年的借据要挟海尔茂不要开除他。</a:t>
            </a:r>
          </a:p>
          <a:p>
            <a:pPr>
              <a:lnSpc>
                <a:spcPct val="150000"/>
              </a:lnSpc>
            </a:pPr>
            <a:r>
              <a:rPr lang="zh-CN" altLang="zh-CN" sz="2000">
                <a:solidFill>
                  <a:srgbClr val="C00000"/>
                </a:solidFill>
                <a:latin typeface="微软雅黑" panose="020b0503020204020204" pitchFamily="34" charset="-122"/>
                <a:ea typeface="微软雅黑" panose="020b0503020204020204" pitchFamily="34" charset="-122"/>
              </a:rPr>
              <a:t>第二封信：柯洛克斯泰在女友的劝说下将借据退给海尔茂，不再要挟。</a:t>
            </a:r>
          </a:p>
        </p:txBody>
      </p:sp>
      <p:sp>
        <p:nvSpPr>
          <p:cNvPr id="14" name="矩形 13"/>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nodeType="clickEffect">
                                  <p:stCondLst>
                                    <p:cond delay="0"/>
                                  </p:stCondLst>
                                  <p:childTnLst>
                                    <p:set>
                                      <p:cBhvr>
                                        <p:cTn id="6" dur="1" fill="hold">
                                          <p:stCondLst>
                                            <p:cond delay="0"/>
                                          </p:stCondLst>
                                        </p:cTn>
                                        <p:tgtEl>
                                          <p:spTgt spid="12">
                                            <p:txEl>
                                              <p:pRg st="3" end="3"/>
                                            </p:txEl>
                                          </p:spTgt>
                                        </p:tgtEl>
                                        <p:attrNameLst>
                                          <p:attrName>style.visibility</p:attrName>
                                        </p:attrNameLst>
                                      </p:cBhvr>
                                      <p:to>
                                        <p:strVal val="visible"/>
                                      </p:to>
                                    </p:set>
                                    <p:animEffect transition="in" filter="dissolve">
                                      <p:cBhvr>
                                        <p:cTn id="7" dur="500"/>
                                        <p:tgtEl>
                                          <p:spTgt spid="12">
                                            <p:txEl>
                                              <p:pRg st="3" end="3"/>
                                            </p:txEl>
                                          </p:spTgt>
                                        </p:tgtEl>
                                      </p:cBhvr>
                                    </p:animEffect>
                                  </p:childTnLst>
                                </p:cTn>
                              </p:par>
                              <p:par>
                                <p:cTn id="8" presetID="9" presetClass="entr" presetSubtype="0" fill="hold" nodeType="withEffect">
                                  <p:stCondLst>
                                    <p:cond delay="0"/>
                                  </p:stCondLst>
                                  <p:childTnLst>
                                    <p:set>
                                      <p:cBhvr>
                                        <p:cTn id="9" dur="1" fill="hold">
                                          <p:stCondLst>
                                            <p:cond delay="0"/>
                                          </p:stCondLst>
                                        </p:cTn>
                                        <p:tgtEl>
                                          <p:spTgt spid="12">
                                            <p:txEl>
                                              <p:pRg st="4" end="4"/>
                                            </p:txEl>
                                          </p:spTgt>
                                        </p:tgtEl>
                                        <p:attrNameLst>
                                          <p:attrName>style.visibility</p:attrName>
                                        </p:attrNameLst>
                                      </p:cBhvr>
                                      <p:to>
                                        <p:strVal val="visible"/>
                                      </p:to>
                                    </p:set>
                                    <p:animEffect transition="in" filter="dissolve">
                                      <p:cBhvr>
                                        <p:cTn id="10" dur="500"/>
                                        <p:tgtEl>
                                          <p:spTgt spid="12">
                                            <p:txEl>
                                              <p:pRg st="4" end="4"/>
                                            </p:txEl>
                                          </p:spTgt>
                                        </p:tgtEl>
                                      </p:cBhvr>
                                    </p:animEffect>
                                  </p:childTnLst>
                                </p:cTn>
                              </p:par>
                            </p:childTnLst>
                          </p:cTn>
                        </p:par>
                      </p:childTnLst>
                    </p:cTn>
                  </p:par>
                  <p:par>
                    <p:cTn id="11" fill="hold" nodeType="clickPar">
                      <p:stCondLst>
                        <p:cond delay="indefinite"/>
                      </p:stCondLst>
                      <p:childTnLst>
                        <p:par>
                          <p:cTn id="12" fill="hold" nodeType="afterGroup">
                            <p:stCondLst>
                              <p:cond delay="0"/>
                            </p:stCondLst>
                            <p:childTnLst>
                              <p:par>
                                <p:cTn id="13" presetID="9" presetClass="entr" presetSubtype="0" fill="hold" nodeType="clickEffect">
                                  <p:stCondLst>
                                    <p:cond delay="0"/>
                                  </p:stCondLst>
                                  <p:childTnLst>
                                    <p:set>
                                      <p:cBhvr>
                                        <p:cTn id="14" dur="1" fill="hold">
                                          <p:stCondLst>
                                            <p:cond delay="0"/>
                                          </p:stCondLst>
                                        </p:cTn>
                                        <p:tgtEl>
                                          <p:spTgt spid="12">
                                            <p:txEl>
                                              <p:pRg st="6" end="6"/>
                                            </p:txEl>
                                          </p:spTgt>
                                        </p:tgtEl>
                                        <p:attrNameLst>
                                          <p:attrName>style.visibility</p:attrName>
                                        </p:attrNameLst>
                                      </p:cBhvr>
                                      <p:to>
                                        <p:strVal val="visible"/>
                                      </p:to>
                                    </p:set>
                                    <p:animEffect transition="in" filter="dissolve">
                                      <p:cBhvr>
                                        <p:cTn id="15" dur="500"/>
                                        <p:tgtEl>
                                          <p:spTgt spid="12">
                                            <p:txEl>
                                              <p:pRg st="6" end="6"/>
                                            </p:txEl>
                                          </p:spTgt>
                                        </p:tgtEl>
                                      </p:cBhvr>
                                    </p:animEffect>
                                  </p:childTnLst>
                                </p:cTn>
                              </p:par>
                              <p:par>
                                <p:cTn id="16" presetID="9" presetClass="entr" presetSubtype="0" fill="hold" nodeType="withEffect">
                                  <p:stCondLst>
                                    <p:cond delay="0"/>
                                  </p:stCondLst>
                                  <p:childTnLst>
                                    <p:set>
                                      <p:cBhvr>
                                        <p:cTn id="17" dur="1" fill="hold">
                                          <p:stCondLst>
                                            <p:cond delay="0"/>
                                          </p:stCondLst>
                                        </p:cTn>
                                        <p:tgtEl>
                                          <p:spTgt spid="12">
                                            <p:txEl>
                                              <p:pRg st="7" end="7"/>
                                            </p:txEl>
                                          </p:spTgt>
                                        </p:tgtEl>
                                        <p:attrNameLst>
                                          <p:attrName>style.visibility</p:attrName>
                                        </p:attrNameLst>
                                      </p:cBhvr>
                                      <p:to>
                                        <p:strVal val="visible"/>
                                      </p:to>
                                    </p:set>
                                    <p:animEffect transition="in" filter="dissolve">
                                      <p:cBhvr>
                                        <p:cTn id="18" dur="500"/>
                                        <p:tgtEl>
                                          <p:spTgt spid="12">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6" name="组合 5"/>
          <p:cNvGrpSpPr/>
          <p:nvPr/>
        </p:nvGrpSpPr>
        <p:grpSpPr>
          <a:xfrm>
            <a:off x="213360" y="274780"/>
            <a:ext cx="11765280" cy="6452235"/>
            <a:chOff x="213360" y="202565"/>
            <a:chExt cx="11765280" cy="6452235"/>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rcRect t="1303" b="1303"/>
            <a:stretch>
              <a:fillRect/>
            </a:stretch>
          </p:blipFill>
          <p:spPr>
            <a:xfrm>
              <a:off x="213360" y="202565"/>
              <a:ext cx="11765280" cy="6452235"/>
            </a:xfrm>
            <a:prstGeom prst="rect">
              <a:avLst/>
            </a:prstGeom>
          </p:spPr>
        </p:pic>
        <p:sp>
          <p:nvSpPr>
            <p:cNvPr id="9" name="矩形 8"/>
            <p:cNvSpPr/>
            <p:nvPr/>
          </p:nvSpPr>
          <p:spPr>
            <a:xfrm>
              <a:off x="213360" y="202565"/>
              <a:ext cx="11765280" cy="6452235"/>
            </a:xfrm>
            <a:prstGeom prst="rect">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15" name="Freeform: Shape 14"/>
          <p:cNvSpPr/>
          <p:nvPr/>
        </p:nvSpPr>
        <p:spPr bwMode="auto">
          <a:xfrm>
            <a:off x="958531" y="927099"/>
            <a:ext cx="3634105" cy="4159250"/>
          </a:xfrm>
          <a:custGeom>
            <a:gdLst>
              <a:gd name="connsiteX0" fmla="*/ 0 w 9074052"/>
              <a:gd name="connsiteY0" fmla="*/ 0 h 9074052"/>
              <a:gd name="connsiteX1" fmla="*/ 9074052 w 9074052"/>
              <a:gd name="connsiteY1" fmla="*/ 0 h 9074052"/>
              <a:gd name="connsiteX2" fmla="*/ 9074052 w 9074052"/>
              <a:gd name="connsiteY2" fmla="*/ 6552727 h 9074052"/>
              <a:gd name="connsiteX3" fmla="*/ 6552727 w 9074052"/>
              <a:gd name="connsiteY3" fmla="*/ 9074052 h 9074052"/>
              <a:gd name="connsiteX4" fmla="*/ 0 w 9074052"/>
              <a:gd name="connsiteY4" fmla="*/ 9074052 h 9074052"/>
            </a:gdLst>
            <a:cxnLst>
              <a:cxn ang="0">
                <a:pos x="connsiteX0" y="connsiteY0"/>
              </a:cxn>
              <a:cxn ang="0">
                <a:pos x="connsiteX1" y="connsiteY1"/>
              </a:cxn>
              <a:cxn ang="0">
                <a:pos x="connsiteX2" y="connsiteY2"/>
              </a:cxn>
              <a:cxn ang="0">
                <a:pos x="connsiteX3" y="connsiteY3"/>
              </a:cxn>
              <a:cxn ang="0">
                <a:pos x="connsiteX4" y="connsiteY4"/>
              </a:cxn>
            </a:cxnLst>
            <a:rect l="l" t="t" r="r" b="b"/>
            <a:pathLst>
              <a:path w="9074052" h="9074052">
                <a:moveTo>
                  <a:pt x="0" y="0"/>
                </a:moveTo>
                <a:lnTo>
                  <a:pt x="9074052" y="0"/>
                </a:lnTo>
                <a:lnTo>
                  <a:pt x="9074052" y="6552727"/>
                </a:lnTo>
                <a:lnTo>
                  <a:pt x="6552727" y="9074052"/>
                </a:lnTo>
                <a:lnTo>
                  <a:pt x="0" y="9074052"/>
                </a:lnTo>
                <a:close/>
              </a:path>
            </a:pathLst>
          </a:custGeom>
          <a:solidFill>
            <a:schemeClr val="accent1">
              <a:lumMod val="20000"/>
              <a:lumOff val="80000"/>
              <a:alpha val="32000"/>
            </a:schemeClr>
          </a:solidFill>
          <a:ln w="63500">
            <a:solidFill>
              <a:schemeClr val="bg1"/>
            </a:solidFill>
            <a:miter lim="800000"/>
          </a:ln>
        </p:spPr>
        <p:txBody>
          <a:bodyPr vert="horz" wrap="square" lIns="91440" tIns="45720" rIns="91440" bIns="45720" numCol="1" rtlCol="0" anchor="t" anchorCtr="0" compatLnSpc="1"/>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sp>
        <p:nvSpPr>
          <p:cNvPr id="16" name="TextBox 15"/>
          <p:cNvSpPr txBox="1"/>
          <p:nvPr/>
        </p:nvSpPr>
        <p:spPr>
          <a:xfrm>
            <a:off x="1255077" y="2512551"/>
            <a:ext cx="3041015" cy="988347"/>
          </a:xfrm>
          <a:prstGeom prst="rect">
            <a:avLst/>
          </a:prstGeom>
          <a:noFill/>
        </p:spPr>
        <p:txBody>
          <a:bodyPr wrap="square" rtlCol="0">
            <a:spAutoFit/>
          </a:bodyPr>
          <a:lstStyle/>
          <a:p>
            <a:pPr marL="571500" marR="0" indent="-571500" algn="l" defTabSz="914400" fontAlgn="auto">
              <a:lnSpc>
                <a:spcPct val="150000"/>
              </a:lnSpc>
              <a:spcBef>
                <a:spcPct val="0"/>
              </a:spcBef>
              <a:spcAft>
                <a:spcPct val="0"/>
              </a:spcAft>
              <a:buClrTx/>
              <a:buSzTx/>
              <a:buFont typeface="Wingdings" panose="05000000000000000000" pitchFamily="2" charset="2"/>
              <a:buChar char="n"/>
              <a:defRPr/>
            </a:pPr>
            <a:r>
              <a:rPr lang="zh-CN" altLang="en-US" sz="4400" b="1">
                <a:solidFill>
                  <a:schemeClr val="bg1"/>
                </a:solidFill>
                <a:latin typeface="微软雅黑" panose="020b0503020204020204" pitchFamily="34" charset="-122"/>
                <a:ea typeface="微软雅黑" panose="020b0503020204020204" pitchFamily="34" charset="-122"/>
                <a:sym typeface="+mn-ea"/>
              </a:rPr>
              <a:t>文本研读</a:t>
            </a:r>
            <a:endParaRPr kumimoji="0" lang="zh-CN" altLang="en-US" sz="4400" b="1" i="1" kern="0" cap="none" spc="600" normalizeH="0" baseline="0" noProof="0">
              <a:solidFill>
                <a:schemeClr val="bg1"/>
              </a:solidFill>
              <a:latin typeface="微软雅黑" panose="020b0503020204020204" pitchFamily="34" charset="-122"/>
              <a:ea typeface="微软雅黑" panose="020b0503020204020204" pitchFamily="34" charset="-122"/>
              <a:sym typeface="+mn-ea"/>
            </a:endParaRPr>
          </a:p>
        </p:txBody>
      </p:sp>
      <p:sp>
        <p:nvSpPr>
          <p:cNvPr id="7" name="文本框 6"/>
          <p:cNvSpPr txBox="1"/>
          <p:nvPr/>
        </p:nvSpPr>
        <p:spPr>
          <a:xfrm>
            <a:off x="1238250" y="1816735"/>
            <a:ext cx="2738755" cy="584775"/>
          </a:xfrm>
          <a:prstGeom prst="rect">
            <a:avLst/>
          </a:prstGeom>
          <a:noFill/>
        </p:spPr>
        <p:txBody>
          <a:bodyPr wrap="square" rtlCol="0">
            <a:spAutoFit/>
          </a:bodyPr>
          <a:lstStyle/>
          <a:p>
            <a:r>
              <a:rPr lang="zh-CN" altLang="en-US" sz="3200" b="1">
                <a:solidFill>
                  <a:schemeClr val="bg1"/>
                </a:solidFill>
                <a:latin typeface="微软雅黑" panose="020b0503020204020204" pitchFamily="34" charset="-122"/>
                <a:ea typeface="微软雅黑" panose="020b0503020204020204" pitchFamily="34" charset="-122"/>
              </a:rPr>
              <a:t>第三部分</a:t>
            </a:r>
            <a:endParaRPr lang="en-US" altLang="zh-CN" sz="3200" b="1">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nodeType="afterGroup">
                            <p:stCondLst>
                              <p:cond delay="500"/>
                            </p:stCondLst>
                            <p:childTnLst>
                              <p:par>
                                <p:cTn id="11" presetID="21" presetClass="entr" presetSubtype="1" fill="hold" grpId="0" nodeType="after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wheel(1)">
                                      <p:cBhvr>
                                        <p:cTn id="13" dur="500"/>
                                        <p:tgtEl>
                                          <p:spTgt spid="15"/>
                                        </p:tgtEl>
                                      </p:cBhvr>
                                    </p:animEffect>
                                  </p:childTnLst>
                                </p:cTn>
                              </p:par>
                            </p:childTnLst>
                          </p:cTn>
                        </p:par>
                        <p:par>
                          <p:cTn id="14" fill="hold" nodeType="afterGroup">
                            <p:stCondLst>
                              <p:cond delay="1000"/>
                            </p:stCondLst>
                            <p:childTnLst>
                              <p:par>
                                <p:cTn id="15" presetID="29" presetClass="entr" presetSubtype="0"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500" fill="hold"/>
                                        <p:tgtEl>
                                          <p:spTgt spid="7"/>
                                        </p:tgtEl>
                                        <p:attrNameLst>
                                          <p:attrName>ppt_x</p:attrName>
                                        </p:attrNameLst>
                                      </p:cBhvr>
                                      <p:tavLst>
                                        <p:tav tm="0">
                                          <p:val>
                                            <p:strVal val="#ppt_x-.2"/>
                                          </p:val>
                                        </p:tav>
                                        <p:tav tm="100000">
                                          <p:val>
                                            <p:strVal val="#ppt_x"/>
                                          </p:val>
                                        </p:tav>
                                      </p:tavLst>
                                    </p:anim>
                                    <p:anim calcmode="lin" valueType="num">
                                      <p:cBhvr>
                                        <p:cTn id="18" dur="5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19" dur="500"/>
                                        <p:tgtEl>
                                          <p:spTgt spid="7"/>
                                        </p:tgtEl>
                                      </p:cBhvr>
                                    </p:animEffect>
                                  </p:childTnLst>
                                </p:cTn>
                              </p:par>
                            </p:childTnLst>
                          </p:cTn>
                        </p:par>
                        <p:par>
                          <p:cTn id="20" fill="hold" nodeType="afterGroup">
                            <p:stCondLst>
                              <p:cond delay="1500"/>
                            </p:stCondLst>
                            <p:childTnLst>
                              <p:par>
                                <p:cTn id="21" presetID="42" presetClass="entr" presetSubtype="0" fill="hold" grpId="0"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500"/>
                                        <p:tgtEl>
                                          <p:spTgt spid="16"/>
                                        </p:tgtEl>
                                      </p:cBhvr>
                                    </p:animEffect>
                                    <p:anim calcmode="lin" valueType="num">
                                      <p:cBhvr>
                                        <p:cTn id="24" dur="500" fill="hold"/>
                                        <p:tgtEl>
                                          <p:spTgt spid="16"/>
                                        </p:tgtEl>
                                        <p:attrNameLst>
                                          <p:attrName>ppt_x</p:attrName>
                                        </p:attrNameLst>
                                      </p:cBhvr>
                                      <p:tavLst>
                                        <p:tav tm="0">
                                          <p:val>
                                            <p:strVal val="#ppt_x"/>
                                          </p:val>
                                        </p:tav>
                                        <p:tav tm="100000">
                                          <p:val>
                                            <p:strVal val="#ppt_x"/>
                                          </p:val>
                                        </p:tav>
                                      </p:tavLst>
                                    </p:anim>
                                    <p:anim calcmode="lin" valueType="num">
                                      <p:cBhvr>
                                        <p:cTn id="25" dur="5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7" grpId="0"/>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5000117" y="1577988"/>
            <a:ext cx="6855416" cy="2999740"/>
          </a:xfrm>
          <a:prstGeom prst="rect">
            <a:avLst/>
          </a:prstGeom>
          <a:noFill/>
        </p:spPr>
        <p:txBody>
          <a:bodyPr wrap="square" rtlCol="0">
            <a:spAutoFit/>
          </a:bodyPr>
          <a:lstStyle/>
          <a:p>
            <a:pPr>
              <a:lnSpc>
                <a:spcPct val="150000"/>
              </a:lnSpc>
            </a:pPr>
            <a:r>
              <a:rPr lang="en-US" altLang="zh-CN">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a:solidFill>
                  <a:schemeClr val="tx1">
                    <a:lumMod val="65000"/>
                    <a:lumOff val="35000"/>
                  </a:schemeClr>
                </a:solidFill>
                <a:latin typeface="微软雅黑" panose="020b0503020204020204" pitchFamily="34" charset="-122"/>
                <a:ea typeface="微软雅黑" panose="020b0503020204020204" pitchFamily="34" charset="-122"/>
              </a:rPr>
              <a:t>思考</a:t>
            </a:r>
            <a:r>
              <a:rPr lang="en-US" altLang="zh-CN">
                <a:solidFill>
                  <a:schemeClr val="tx1">
                    <a:lumMod val="65000"/>
                    <a:lumOff val="35000"/>
                  </a:schemeClr>
                </a:solidFill>
                <a:latin typeface="微软雅黑" panose="020b0503020204020204" pitchFamily="34" charset="-122"/>
                <a:ea typeface="微软雅黑" panose="020b0503020204020204" pitchFamily="34" charset="-122"/>
              </a:rPr>
              <a:t>1】</a:t>
            </a:r>
            <a:r>
              <a:rPr lang="zh-CN" altLang="en-US">
                <a:solidFill>
                  <a:schemeClr val="tx1">
                    <a:lumMod val="65000"/>
                    <a:lumOff val="35000"/>
                  </a:schemeClr>
                </a:solidFill>
                <a:latin typeface="微软雅黑" panose="020b0503020204020204" pitchFamily="34" charset="-122"/>
                <a:ea typeface="微软雅黑" panose="020b0503020204020204" pitchFamily="34" charset="-122"/>
              </a:rPr>
              <a:t>理解戏剧内容</a:t>
            </a:r>
          </a:p>
          <a:p>
            <a:pPr>
              <a:lnSpc>
                <a:spcPct val="150000"/>
              </a:lnSpc>
            </a:pPr>
            <a:r>
              <a:rPr lang="en-US" altLang="zh-CN">
                <a:solidFill>
                  <a:schemeClr val="tx1">
                    <a:lumMod val="65000"/>
                    <a:lumOff val="35000"/>
                  </a:schemeClr>
                </a:solidFill>
                <a:latin typeface="微软雅黑" panose="020b0503020204020204" pitchFamily="34" charset="-122"/>
                <a:ea typeface="微软雅黑" panose="020b0503020204020204" pitchFamily="34" charset="-122"/>
              </a:rPr>
              <a:t>1.</a:t>
            </a:r>
            <a:r>
              <a:rPr lang="zh-CN" altLang="en-US">
                <a:solidFill>
                  <a:schemeClr val="tx1">
                    <a:lumMod val="65000"/>
                    <a:lumOff val="35000"/>
                  </a:schemeClr>
                </a:solidFill>
                <a:latin typeface="微软雅黑" panose="020b0503020204020204" pitchFamily="34" charset="-122"/>
                <a:ea typeface="微软雅黑" panose="020b0503020204020204" pitchFamily="34" charset="-122"/>
              </a:rPr>
              <a:t>剧中“你的泥娃娃”指的是谁？“生人”指的是谁？说话人为什么要这样称呼？</a:t>
            </a:r>
          </a:p>
          <a:p>
            <a:pPr>
              <a:lnSpc>
                <a:spcPct val="150000"/>
              </a:lnSpc>
            </a:pPr>
            <a:r>
              <a:rPr lang="zh-CN" altLang="en-US">
                <a:solidFill>
                  <a:srgbClr val="C00000"/>
                </a:solidFill>
                <a:latin typeface="微软雅黑" panose="020b0503020204020204" pitchFamily="34" charset="-122"/>
                <a:ea typeface="微软雅黑" panose="020b0503020204020204" pitchFamily="34" charset="-122"/>
              </a:rPr>
              <a:t>明确    “你的泥娃娃”指的是娜拉，“生人”指的是海尔茂。娜拉这样称呼自己是因为她认识到自己在家中，在丈夫眼中没有独立人格，没有自由，得不到尊重，只是一个玩偶；这样称呼海尔茂是因为海尔茂与娜拉之间缺乏沟通，丈夫就像一个陌生人，形同路人。</a:t>
            </a: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7363307" y="433471"/>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anose="020b0503020204020204" pitchFamily="34" charset="-122"/>
                <a:ea typeface="微软雅黑" panose="020b0503020204020204" pitchFamily="34" charset="-122"/>
              </a:rPr>
              <a:t>问题探究</a:t>
            </a:r>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32447" y="1326750"/>
            <a:ext cx="2767960" cy="3869872"/>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2" end="2"/>
                                            </p:txEl>
                                          </p:spTgt>
                                        </p:tgtEl>
                                        <p:attrNameLst>
                                          <p:attrName>style.visibility</p:attrName>
                                        </p:attrNameLst>
                                      </p:cBhvr>
                                      <p:to>
                                        <p:strVal val="visible"/>
                                      </p:to>
                                    </p:set>
                                    <p:animEffect transition="in" filter="dissolve">
                                      <p:cBhvr>
                                        <p:cTn id="14" dur="500"/>
                                        <p:tgtEl>
                                          <p:spTgt spid="3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5000117" y="1577988"/>
            <a:ext cx="6855416" cy="2584450"/>
          </a:xfrm>
          <a:prstGeom prst="rect">
            <a:avLst/>
          </a:prstGeom>
          <a:noFill/>
        </p:spPr>
        <p:txBody>
          <a:bodyPr wrap="square" rtlCol="0">
            <a:spAutoFit/>
          </a:bodyPr>
          <a:lstStyle/>
          <a:p>
            <a:pPr>
              <a:lnSpc>
                <a:spcPct val="150000"/>
              </a:lnSpc>
            </a:pPr>
            <a:r>
              <a:rPr lang="en-US" altLang="zh-CN">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a:solidFill>
                  <a:schemeClr val="tx1">
                    <a:lumMod val="65000"/>
                    <a:lumOff val="35000"/>
                  </a:schemeClr>
                </a:solidFill>
                <a:latin typeface="微软雅黑" panose="020b0503020204020204" pitchFamily="34" charset="-122"/>
                <a:ea typeface="微软雅黑" panose="020b0503020204020204" pitchFamily="34" charset="-122"/>
              </a:rPr>
              <a:t>思考</a:t>
            </a:r>
            <a:r>
              <a:rPr lang="en-US" altLang="zh-CN">
                <a:solidFill>
                  <a:schemeClr val="tx1">
                    <a:lumMod val="65000"/>
                    <a:lumOff val="35000"/>
                  </a:schemeClr>
                </a:solidFill>
                <a:latin typeface="微软雅黑" panose="020b0503020204020204" pitchFamily="34" charset="-122"/>
                <a:ea typeface="微软雅黑" panose="020b0503020204020204" pitchFamily="34" charset="-122"/>
              </a:rPr>
              <a:t>1】</a:t>
            </a:r>
            <a:r>
              <a:rPr lang="zh-CN" altLang="en-US">
                <a:solidFill>
                  <a:schemeClr val="tx1">
                    <a:lumMod val="65000"/>
                    <a:lumOff val="35000"/>
                  </a:schemeClr>
                </a:solidFill>
                <a:latin typeface="微软雅黑" panose="020b0503020204020204" pitchFamily="34" charset="-122"/>
                <a:ea typeface="微软雅黑" panose="020b0503020204020204" pitchFamily="34" charset="-122"/>
              </a:rPr>
              <a:t>理解戏剧内容</a:t>
            </a:r>
          </a:p>
          <a:p>
            <a:pPr>
              <a:lnSpc>
                <a:spcPct val="150000"/>
              </a:lnSpc>
            </a:pPr>
            <a:r>
              <a:rPr lang="en-US" altLang="zh-CN">
                <a:solidFill>
                  <a:schemeClr val="tx1">
                    <a:lumMod val="65000"/>
                    <a:lumOff val="35000"/>
                  </a:schemeClr>
                </a:solidFill>
                <a:latin typeface="微软雅黑" panose="020b0503020204020204" pitchFamily="34" charset="-122"/>
                <a:ea typeface="微软雅黑" panose="020b0503020204020204" pitchFamily="34" charset="-122"/>
              </a:rPr>
              <a:t>2.</a:t>
            </a:r>
            <a:r>
              <a:rPr lang="zh-CN" altLang="en-US">
                <a:solidFill>
                  <a:schemeClr val="tx1">
                    <a:lumMod val="65000"/>
                    <a:lumOff val="35000"/>
                  </a:schemeClr>
                </a:solidFill>
                <a:latin typeface="微软雅黑" panose="020b0503020204020204" pitchFamily="34" charset="-122"/>
                <a:ea typeface="微软雅黑" panose="020b0503020204020204" pitchFamily="34" charset="-122"/>
              </a:rPr>
              <a:t>联系剧情，说说舞台说明“穿外套”“戴帽子”“围披肩”“拿起手提包”的作用。</a:t>
            </a:r>
          </a:p>
          <a:p>
            <a:pPr>
              <a:lnSpc>
                <a:spcPct val="150000"/>
              </a:lnSpc>
            </a:pPr>
            <a:r>
              <a:rPr lang="zh-CN" altLang="en-US">
                <a:solidFill>
                  <a:srgbClr val="C00000"/>
                </a:solidFill>
                <a:latin typeface="微软雅黑" panose="020b0503020204020204" pitchFamily="34" charset="-122"/>
                <a:ea typeface="微软雅黑" panose="020b0503020204020204" pitchFamily="34" charset="-122"/>
              </a:rPr>
              <a:t>明确   这些舞台说明均是对娜拉动作的介绍，由此可以看出，娜拉在与海尔茂交谈的过程中，一直在做着出走的准备，此时她离家出走的决心已经非常坚定。</a:t>
            </a: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7363307" y="433471"/>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anose="020b0503020204020204" pitchFamily="34" charset="-122"/>
                <a:ea typeface="微软雅黑" panose="020b0503020204020204" pitchFamily="34" charset="-122"/>
              </a:rPr>
              <a:t>问题探究</a:t>
            </a:r>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32447" y="1326750"/>
            <a:ext cx="2767960" cy="3869872"/>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2" end="2"/>
                                            </p:txEl>
                                          </p:spTgt>
                                        </p:tgtEl>
                                        <p:attrNameLst>
                                          <p:attrName>style.visibility</p:attrName>
                                        </p:attrNameLst>
                                      </p:cBhvr>
                                      <p:to>
                                        <p:strVal val="visible"/>
                                      </p:to>
                                    </p:set>
                                    <p:animEffect transition="in" filter="dissolve">
                                      <p:cBhvr>
                                        <p:cTn id="14" dur="500"/>
                                        <p:tgtEl>
                                          <p:spTgt spid="3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3">
            <a:lum/>
          </a:blip>
          <a:stretch>
            <a:fillRect t="-10000" b="-10000"/>
          </a:stretch>
        </a:blipFill>
        <a:effectLst/>
      </p:bgPr>
    </p:bg>
    <p:spTree>
      <p:nvGrpSpPr>
        <p:cNvPr id="1" name=""/>
        <p:cNvGrpSpPr/>
        <p:nvPr/>
      </p:nvGrpSpPr>
      <p:grpSpPr>
        <a:xfrm>
          <a:off x="0" y="0"/>
          <a:ext cx="0" cy="0"/>
        </a:xfrm>
      </p:grpSpPr>
      <p:grpSp>
        <p:nvGrpSpPr>
          <p:cNvPr id="3" name="组合 2"/>
          <p:cNvGrpSpPr/>
          <p:nvPr/>
        </p:nvGrpSpPr>
        <p:grpSpPr>
          <a:xfrm>
            <a:off x="1090411" y="1246505"/>
            <a:ext cx="10011178" cy="4364990"/>
            <a:chOff x="3913505" y="1246505"/>
            <a:chExt cx="4364990" cy="4364990"/>
          </a:xfrm>
        </p:grpSpPr>
        <p:sp>
          <p:nvSpPr>
            <p:cNvPr id="6" name="Rectangle 3"/>
            <p:cNvSpPr/>
            <p:nvPr/>
          </p:nvSpPr>
          <p:spPr bwMode="auto">
            <a:xfrm>
              <a:off x="3913505" y="1246505"/>
              <a:ext cx="4364990" cy="4364990"/>
            </a:xfrm>
            <a:prstGeom prst="rect">
              <a:avLst/>
            </a:prstGeom>
            <a:solidFill>
              <a:schemeClr val="bg1">
                <a:alpha val="85000"/>
              </a:schemeClr>
            </a:solidFill>
            <a:ln>
              <a:noFill/>
            </a:ln>
          </p:spPr>
          <p:txBody>
            <a:bodyPr vert="horz" wrap="square" lIns="91440" tIns="45720" rIns="91440" bIns="45720" numCol="1" rtlCol="0" anchor="t" anchorCtr="0" compatLnSpc="1"/>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mn-lt"/>
                <a:ea typeface="+mn-ea"/>
                <a:cs typeface="+mn-cs"/>
              </a:endParaRPr>
            </a:p>
          </p:txBody>
        </p:sp>
        <p:sp>
          <p:nvSpPr>
            <p:cNvPr id="7" name="Rectangle 4"/>
            <p:cNvSpPr/>
            <p:nvPr/>
          </p:nvSpPr>
          <p:spPr bwMode="auto">
            <a:xfrm>
              <a:off x="4132580" y="1465580"/>
              <a:ext cx="3926840" cy="3926840"/>
            </a:xfrm>
            <a:prstGeom prst="rect">
              <a:avLst/>
            </a:prstGeom>
            <a:noFill/>
            <a:ln w="38100">
              <a:solidFill>
                <a:schemeClr val="bg2">
                  <a:lumMod val="50000"/>
                </a:schemeClr>
              </a:solidFill>
              <a:miter lim="800000"/>
            </a:ln>
          </p:spPr>
          <p:txBody>
            <a:bodyPr vert="horz" wrap="square" lIns="91440" tIns="45720" rIns="91440" bIns="45720" numCol="1" rtlCol="0" anchor="t" anchorCtr="0" compatLnSpc="1"/>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mn-lt"/>
                <a:ea typeface="+mn-ea"/>
                <a:cs typeface="+mn-cs"/>
              </a:endParaRPr>
            </a:p>
          </p:txBody>
        </p:sp>
      </p:grpSp>
      <p:sp>
        <p:nvSpPr>
          <p:cNvPr id="12" name="文本框 11"/>
          <p:cNvSpPr txBox="1"/>
          <p:nvPr/>
        </p:nvSpPr>
        <p:spPr>
          <a:xfrm>
            <a:off x="2523507" y="2502973"/>
            <a:ext cx="5031740" cy="400110"/>
          </a:xfrm>
          <a:prstGeom prst="rect">
            <a:avLst/>
          </a:prstGeom>
          <a:noFill/>
          <a:effectLst>
            <a:outerShdw blurRad="50800" dist="38100" dir="2700000" algn="tl" rotWithShape="0">
              <a:prstClr val="black">
                <a:alpha val="40000"/>
              </a:prstClr>
            </a:outerShdw>
          </a:effectLst>
        </p:spPr>
        <p:txBody>
          <a:bodyPr wrap="square" rtlCol="0">
            <a:spAutoFit/>
          </a:bodyPr>
          <a:lstStyle/>
          <a:p>
            <a:pPr algn="l"/>
            <a:r>
              <a:rPr lang="zh-CN" altLang="en-US" sz="2000">
                <a:ln w="0"/>
                <a:latin typeface="微软雅黑" panose="020b0503020204020204" pitchFamily="34" charset="-122"/>
                <a:ea typeface="微软雅黑" panose="020b0503020204020204" pitchFamily="34" charset="-122"/>
                <a:sym typeface="+mn-ea"/>
              </a:rPr>
              <a:t>部编版高中语文选择性必修中册</a:t>
            </a:r>
            <a:r>
              <a:rPr lang="en-US" altLang="zh-CN" sz="2000">
                <a:ln w="0"/>
                <a:latin typeface="微软雅黑" panose="020b0503020204020204" pitchFamily="34" charset="-122"/>
                <a:ea typeface="微软雅黑" panose="020b0503020204020204" pitchFamily="34" charset="-122"/>
                <a:sym typeface="+mn-ea"/>
              </a:rPr>
              <a:t>-</a:t>
            </a:r>
            <a:r>
              <a:rPr lang="zh-CN" altLang="en-US" sz="2000">
                <a:ln w="0"/>
                <a:latin typeface="微软雅黑" panose="020b0503020204020204" pitchFamily="34" charset="-122"/>
                <a:ea typeface="微软雅黑" panose="020b0503020204020204" pitchFamily="34" charset="-122"/>
                <a:sym typeface="+mn-ea"/>
              </a:rPr>
              <a:t>第四单元</a:t>
            </a:r>
            <a:endParaRPr lang="en-US" altLang="zh-CN" sz="1400">
              <a:ln w="0"/>
              <a:latin typeface="微软雅黑" panose="020b0503020204020204" pitchFamily="34" charset="-122"/>
              <a:ea typeface="微软雅黑" panose="020b0503020204020204" pitchFamily="34" charset="-122"/>
              <a:sym typeface="+mn-ea"/>
            </a:endParaRPr>
          </a:p>
        </p:txBody>
      </p:sp>
      <p:sp>
        <p:nvSpPr>
          <p:cNvPr id="13" name="文本框 12"/>
          <p:cNvSpPr txBox="1"/>
          <p:nvPr/>
        </p:nvSpPr>
        <p:spPr>
          <a:xfrm>
            <a:off x="3147798" y="3131438"/>
            <a:ext cx="6137869" cy="584775"/>
          </a:xfrm>
          <a:prstGeom prst="rect">
            <a:avLst/>
          </a:prstGeom>
          <a:noFill/>
        </p:spPr>
        <p:txBody>
          <a:bodyPr wrap="square" rtlCol="0">
            <a:spAutoFit/>
          </a:bodyPr>
          <a:lstStyle/>
          <a:p>
            <a:r>
              <a:rPr lang="zh-CN" altLang="en-US" sz="3200" b="1">
                <a:latin typeface="微软雅黑" panose="020b0503020204020204" pitchFamily="34" charset="-122"/>
                <a:ea typeface="微软雅黑" panose="020b0503020204020204" pitchFamily="34" charset="-122"/>
              </a:rPr>
              <a:t>第</a:t>
            </a:r>
            <a:r>
              <a:rPr lang="en-US" altLang="zh-CN" sz="3200" b="1">
                <a:latin typeface="微软雅黑" panose="020b0503020204020204" pitchFamily="34" charset="-122"/>
                <a:ea typeface="微软雅黑" panose="020b0503020204020204" pitchFamily="34" charset="-122"/>
              </a:rPr>
              <a:t>12</a:t>
            </a:r>
            <a:r>
              <a:rPr lang="zh-CN" altLang="en-US" sz="3200" b="1">
                <a:latin typeface="微软雅黑" panose="020b0503020204020204" pitchFamily="34" charset="-122"/>
                <a:ea typeface="微软雅黑" panose="020b0503020204020204" pitchFamily="34" charset="-122"/>
              </a:rPr>
              <a:t>课    </a:t>
            </a:r>
            <a:r>
              <a:rPr lang="en-US" altLang="zh-CN" sz="3200" b="1">
                <a:latin typeface="微软雅黑" panose="020b0503020204020204" pitchFamily="34" charset="-122"/>
                <a:ea typeface="微软雅黑" panose="020b0503020204020204" pitchFamily="34" charset="-122"/>
              </a:rPr>
              <a:t>《</a:t>
            </a:r>
            <a:r>
              <a:rPr lang="zh-CN" altLang="en-US" sz="3200" b="1">
                <a:latin typeface="微软雅黑" panose="020b0503020204020204" pitchFamily="34" charset="-122"/>
                <a:ea typeface="微软雅黑" panose="020b0503020204020204" pitchFamily="34" charset="-122"/>
              </a:rPr>
              <a:t>玩偶之家（节选）</a:t>
            </a:r>
            <a:r>
              <a:rPr lang="en-US" altLang="zh-CN" sz="3200" b="1">
                <a:latin typeface="微软雅黑" panose="020b0503020204020204" pitchFamily="34" charset="-122"/>
                <a:ea typeface="微软雅黑" panose="020b0503020204020204" pitchFamily="34" charset="-122"/>
              </a:rPr>
              <a:t>》</a:t>
            </a:r>
          </a:p>
        </p:txBody>
      </p:sp>
      <p:cxnSp>
        <p:nvCxnSpPr>
          <p:cNvPr id="14" name="直接连接符 1"/>
          <p:cNvCxnSpPr/>
          <p:nvPr/>
        </p:nvCxnSpPr>
        <p:spPr>
          <a:xfrm>
            <a:off x="2111049" y="3740755"/>
            <a:ext cx="7612500" cy="0"/>
          </a:xfrm>
          <a:prstGeom prst="line">
            <a:avLst/>
          </a:prstGeom>
          <a:ln w="19050">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1000"/>
                                        <p:tgtEl>
                                          <p:spTgt spid="12"/>
                                        </p:tgtEl>
                                        <p:attrNameLst>
                                          <p:attrName>ppt_y</p:attrName>
                                        </p:attrNameLst>
                                      </p:cBhvr>
                                      <p:tavLst>
                                        <p:tav tm="0">
                                          <p:val>
                                            <p:strVal val="#ppt_y+#ppt_h*1.125000"/>
                                          </p:val>
                                        </p:tav>
                                        <p:tav tm="100000">
                                          <p:val>
                                            <p:strVal val="#ppt_y"/>
                                          </p:val>
                                        </p:tav>
                                      </p:tavLst>
                                    </p:anim>
                                    <p:animEffect transition="in" filter="wipe(up)">
                                      <p:cBhvr>
                                        <p:cTn id="8" dur="1000"/>
                                        <p:tgtEl>
                                          <p:spTgt spid="12"/>
                                        </p:tgtEl>
                                      </p:cBhvr>
                                    </p:animEffect>
                                  </p:childTnLst>
                                </p:cTn>
                              </p:par>
                            </p:childTnLst>
                          </p:cTn>
                        </p:par>
                        <p:par>
                          <p:cTn id="9" fill="hold" nodeType="afterGroup">
                            <p:stCondLst>
                              <p:cond delay="1000"/>
                            </p:stCondLst>
                            <p:childTnLst>
                              <p:par>
                                <p:cTn id="10" presetID="29" presetClass="entr" presetSubtype="0" fill="hold" grpId="0" nodeType="after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p:cTn id="12" dur="1000" fill="hold"/>
                                        <p:tgtEl>
                                          <p:spTgt spid="13"/>
                                        </p:tgtEl>
                                        <p:attrNameLst>
                                          <p:attrName>ppt_x</p:attrName>
                                        </p:attrNameLst>
                                      </p:cBhvr>
                                      <p:tavLst>
                                        <p:tav tm="0">
                                          <p:val>
                                            <p:strVal val="#ppt_x-.2"/>
                                          </p:val>
                                        </p:tav>
                                        <p:tav tm="100000">
                                          <p:val>
                                            <p:strVal val="#ppt_x"/>
                                          </p:val>
                                        </p:tav>
                                      </p:tavLst>
                                    </p:anim>
                                    <p:anim calcmode="lin" valueType="num">
                                      <p:cBhvr>
                                        <p:cTn id="13"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14"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5000117" y="1577988"/>
            <a:ext cx="6855416" cy="2999740"/>
          </a:xfrm>
          <a:prstGeom prst="rect">
            <a:avLst/>
          </a:prstGeom>
          <a:noFill/>
        </p:spPr>
        <p:txBody>
          <a:bodyPr wrap="square" rtlCol="0">
            <a:spAutoFit/>
          </a:bodyPr>
          <a:lstStyle/>
          <a:p>
            <a:pPr>
              <a:lnSpc>
                <a:spcPct val="150000"/>
              </a:lnSpc>
            </a:pPr>
            <a:r>
              <a:rPr lang="en-US" altLang="zh-CN">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a:solidFill>
                  <a:schemeClr val="tx1">
                    <a:lumMod val="65000"/>
                    <a:lumOff val="35000"/>
                  </a:schemeClr>
                </a:solidFill>
                <a:latin typeface="微软雅黑" panose="020b0503020204020204" pitchFamily="34" charset="-122"/>
                <a:ea typeface="微软雅黑" panose="020b0503020204020204" pitchFamily="34" charset="-122"/>
              </a:rPr>
              <a:t>思考</a:t>
            </a:r>
            <a:r>
              <a:rPr lang="en-US" altLang="zh-CN">
                <a:solidFill>
                  <a:schemeClr val="tx1">
                    <a:lumMod val="65000"/>
                    <a:lumOff val="35000"/>
                  </a:schemeClr>
                </a:solidFill>
                <a:latin typeface="微软雅黑" panose="020b0503020204020204" pitchFamily="34" charset="-122"/>
                <a:ea typeface="微软雅黑" panose="020b0503020204020204" pitchFamily="34" charset="-122"/>
              </a:rPr>
              <a:t>1】</a:t>
            </a:r>
            <a:r>
              <a:rPr lang="zh-CN" altLang="en-US">
                <a:solidFill>
                  <a:schemeClr val="tx1">
                    <a:lumMod val="65000"/>
                    <a:lumOff val="35000"/>
                  </a:schemeClr>
                </a:solidFill>
                <a:latin typeface="微软雅黑" panose="020b0503020204020204" pitchFamily="34" charset="-122"/>
                <a:ea typeface="微软雅黑" panose="020b0503020204020204" pitchFamily="34" charset="-122"/>
              </a:rPr>
              <a:t>理解戏剧内容</a:t>
            </a:r>
          </a:p>
          <a:p>
            <a:pPr>
              <a:lnSpc>
                <a:spcPct val="150000"/>
              </a:lnSpc>
            </a:pPr>
            <a:r>
              <a:rPr lang="en-US" altLang="zh-CN">
                <a:solidFill>
                  <a:schemeClr val="tx1">
                    <a:lumMod val="65000"/>
                    <a:lumOff val="35000"/>
                  </a:schemeClr>
                </a:solidFill>
                <a:latin typeface="微软雅黑" panose="020b0503020204020204" pitchFamily="34" charset="-122"/>
                <a:ea typeface="微软雅黑" panose="020b0503020204020204" pitchFamily="34" charset="-122"/>
              </a:rPr>
              <a:t>3.《</a:t>
            </a:r>
            <a:r>
              <a:rPr lang="zh-CN" altLang="en-US">
                <a:solidFill>
                  <a:schemeClr val="tx1">
                    <a:lumMod val="65000"/>
                    <a:lumOff val="35000"/>
                  </a:schemeClr>
                </a:solidFill>
                <a:latin typeface="微软雅黑" panose="020b0503020204020204" pitchFamily="34" charset="-122"/>
                <a:ea typeface="微软雅黑" panose="020b0503020204020204" pitchFamily="34" charset="-122"/>
              </a:rPr>
              <a:t>玩偶之家</a:t>
            </a:r>
            <a:r>
              <a:rPr lang="en-US" altLang="zh-CN">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a:solidFill>
                  <a:schemeClr val="tx1">
                    <a:lumMod val="65000"/>
                    <a:lumOff val="35000"/>
                  </a:schemeClr>
                </a:solidFill>
                <a:latin typeface="微软雅黑" panose="020b0503020204020204" pitchFamily="34" charset="-122"/>
                <a:ea typeface="微软雅黑" panose="020b0503020204020204" pitchFamily="34" charset="-122"/>
              </a:rPr>
              <a:t>的结尾是“楼下砰的一响传来关大门的声音”。对这个结尾，肖伯纳的评论是：“在他身边关门的砰一声，比滑铁卢的大炮还要响。”请谈谈你的理解和看法。</a:t>
            </a:r>
          </a:p>
          <a:p>
            <a:pPr>
              <a:lnSpc>
                <a:spcPct val="150000"/>
              </a:lnSpc>
            </a:pPr>
            <a:r>
              <a:rPr lang="zh-CN" altLang="en-US">
                <a:solidFill>
                  <a:srgbClr val="C00000"/>
                </a:solidFill>
                <a:latin typeface="微软雅黑" panose="020b0503020204020204" pitchFamily="34" charset="-122"/>
                <a:ea typeface="微软雅黑" panose="020b0503020204020204" pitchFamily="34" charset="-122"/>
              </a:rPr>
              <a:t>明确   这个结尾暗示了娜拉为追求人格独立和尊严而迈出了勇敢的一步。娜拉出走标志着妇女解放运动的开始，它的重大意义可与拿破仑用军事手段荡涤欧洲封建势力相比。</a:t>
            </a: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7363307" y="433471"/>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anose="020b0503020204020204" pitchFamily="34" charset="-122"/>
                <a:ea typeface="微软雅黑" panose="020b0503020204020204" pitchFamily="34" charset="-122"/>
              </a:rPr>
              <a:t>问题探究</a:t>
            </a:r>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32447" y="1326750"/>
            <a:ext cx="2767960" cy="3869872"/>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2" end="2"/>
                                            </p:txEl>
                                          </p:spTgt>
                                        </p:tgtEl>
                                        <p:attrNameLst>
                                          <p:attrName>style.visibility</p:attrName>
                                        </p:attrNameLst>
                                      </p:cBhvr>
                                      <p:to>
                                        <p:strVal val="visible"/>
                                      </p:to>
                                    </p:set>
                                    <p:animEffect transition="in" filter="dissolve">
                                      <p:cBhvr>
                                        <p:cTn id="14" dur="500"/>
                                        <p:tgtEl>
                                          <p:spTgt spid="3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5090859" y="2102881"/>
            <a:ext cx="6855416" cy="1753235"/>
          </a:xfrm>
          <a:prstGeom prst="rect">
            <a:avLst/>
          </a:prstGeom>
          <a:noFill/>
        </p:spPr>
        <p:txBody>
          <a:bodyPr wrap="square" rtlCol="0">
            <a:spAutoFit/>
          </a:bodyPr>
          <a:lstStyle/>
          <a:p>
            <a:pPr>
              <a:lnSpc>
                <a:spcPct val="150000"/>
              </a:lnSpc>
            </a:pPr>
            <a:r>
              <a:rPr lang="en-US" altLang="zh-CN">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a:solidFill>
                  <a:schemeClr val="tx1">
                    <a:lumMod val="65000"/>
                    <a:lumOff val="35000"/>
                  </a:schemeClr>
                </a:solidFill>
                <a:latin typeface="微软雅黑" panose="020b0503020204020204" pitchFamily="34" charset="-122"/>
                <a:ea typeface="微软雅黑" panose="020b0503020204020204" pitchFamily="34" charset="-122"/>
              </a:rPr>
              <a:t>思考</a:t>
            </a:r>
            <a:r>
              <a:rPr lang="en-US" altLang="zh-CN">
                <a:solidFill>
                  <a:schemeClr val="tx1">
                    <a:lumMod val="65000"/>
                    <a:lumOff val="35000"/>
                  </a:schemeClr>
                </a:solidFill>
                <a:latin typeface="微软雅黑" panose="020b0503020204020204" pitchFamily="34" charset="-122"/>
                <a:ea typeface="微软雅黑" panose="020b0503020204020204" pitchFamily="34" charset="-122"/>
              </a:rPr>
              <a:t>2】</a:t>
            </a:r>
            <a:r>
              <a:rPr lang="zh-CN" altLang="en-US">
                <a:solidFill>
                  <a:schemeClr val="tx1">
                    <a:lumMod val="65000"/>
                    <a:lumOff val="35000"/>
                  </a:schemeClr>
                </a:solidFill>
                <a:latin typeface="微软雅黑" panose="020b0503020204020204" pitchFamily="34" charset="-122"/>
                <a:ea typeface="微软雅黑" panose="020b0503020204020204" pitchFamily="34" charset="-122"/>
              </a:rPr>
              <a:t>鉴赏语言</a:t>
            </a:r>
          </a:p>
          <a:p>
            <a:pPr>
              <a:lnSpc>
                <a:spcPct val="150000"/>
              </a:lnSpc>
            </a:pPr>
            <a:r>
              <a:rPr lang="en-US" altLang="zh-CN">
                <a:solidFill>
                  <a:schemeClr val="tx1">
                    <a:lumMod val="65000"/>
                    <a:lumOff val="35000"/>
                  </a:schemeClr>
                </a:solidFill>
                <a:latin typeface="微软雅黑" panose="020b0503020204020204" pitchFamily="34" charset="-122"/>
                <a:ea typeface="微软雅黑" panose="020b0503020204020204" pitchFamily="34" charset="-122"/>
              </a:rPr>
              <a:t>1.“</a:t>
            </a:r>
            <a:r>
              <a:rPr lang="zh-CN" altLang="en-US">
                <a:solidFill>
                  <a:schemeClr val="tx1">
                    <a:lumMod val="65000"/>
                    <a:lumOff val="35000"/>
                  </a:schemeClr>
                </a:solidFill>
                <a:latin typeface="微软雅黑" panose="020b0503020204020204" pitchFamily="34" charset="-122"/>
                <a:ea typeface="微软雅黑" panose="020b0503020204020204" pitchFamily="34" charset="-122"/>
              </a:rPr>
              <a:t>娜拉</a:t>
            </a:r>
            <a:r>
              <a:rPr lang="en-US" altLang="zh-CN">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a:solidFill>
                  <a:schemeClr val="tx1">
                    <a:lumMod val="65000"/>
                    <a:lumOff val="35000"/>
                  </a:schemeClr>
                </a:solidFill>
                <a:latin typeface="微软雅黑" panose="020b0503020204020204" pitchFamily="34" charset="-122"/>
                <a:ea typeface="微软雅黑" panose="020b0503020204020204" pitchFamily="34" charset="-122"/>
              </a:rPr>
              <a:t>是，是，是，我知道你的心都在我身上”这句话的意思是什么</a:t>
            </a:r>
            <a:r>
              <a:rPr lang="en-US" altLang="zh-CN">
                <a:solidFill>
                  <a:schemeClr val="tx1">
                    <a:lumMod val="65000"/>
                    <a:lumOff val="35000"/>
                  </a:schemeClr>
                </a:solidFill>
                <a:latin typeface="微软雅黑" panose="020b0503020204020204" pitchFamily="34" charset="-122"/>
                <a:ea typeface="微软雅黑" panose="020b0503020204020204" pitchFamily="34" charset="-122"/>
              </a:rPr>
              <a:t>?</a:t>
            </a:r>
          </a:p>
          <a:p>
            <a:pPr>
              <a:lnSpc>
                <a:spcPct val="150000"/>
              </a:lnSpc>
            </a:pPr>
            <a:r>
              <a:rPr lang="zh-CN" altLang="en-US">
                <a:solidFill>
                  <a:srgbClr val="C00000"/>
                </a:solidFill>
                <a:latin typeface="微软雅黑" panose="020b0503020204020204" pitchFamily="34" charset="-122"/>
                <a:ea typeface="微软雅黑" panose="020b0503020204020204" pitchFamily="34" charset="-122"/>
              </a:rPr>
              <a:t>明确  这句话连用三个“是”表现了娜拉的内心对海尔茂的厌烦。</a:t>
            </a: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7363307" y="433471"/>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anose="020b0503020204020204" pitchFamily="34" charset="-122"/>
                <a:ea typeface="微软雅黑" panose="020b0503020204020204" pitchFamily="34" charset="-122"/>
              </a:rPr>
              <a:t>问题探究</a:t>
            </a:r>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32447" y="1326750"/>
            <a:ext cx="2767960" cy="3869872"/>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2" end="2"/>
                                            </p:txEl>
                                          </p:spTgt>
                                        </p:tgtEl>
                                        <p:attrNameLst>
                                          <p:attrName>style.visibility</p:attrName>
                                        </p:attrNameLst>
                                      </p:cBhvr>
                                      <p:to>
                                        <p:strVal val="visible"/>
                                      </p:to>
                                    </p:set>
                                    <p:animEffect transition="in" filter="dissolve">
                                      <p:cBhvr>
                                        <p:cTn id="14" dur="500"/>
                                        <p:tgtEl>
                                          <p:spTgt spid="3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5090859" y="2102881"/>
            <a:ext cx="6855416" cy="2168525"/>
          </a:xfrm>
          <a:prstGeom prst="rect">
            <a:avLst/>
          </a:prstGeom>
          <a:noFill/>
        </p:spPr>
        <p:txBody>
          <a:bodyPr wrap="square" rtlCol="0">
            <a:spAutoFit/>
          </a:bodyPr>
          <a:lstStyle/>
          <a:p>
            <a:pPr>
              <a:lnSpc>
                <a:spcPct val="150000"/>
              </a:lnSpc>
            </a:pPr>
            <a:r>
              <a:rPr lang="en-US" altLang="zh-CN">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a:solidFill>
                  <a:schemeClr val="tx1">
                    <a:lumMod val="65000"/>
                    <a:lumOff val="35000"/>
                  </a:schemeClr>
                </a:solidFill>
                <a:latin typeface="微软雅黑" panose="020b0503020204020204" pitchFamily="34" charset="-122"/>
                <a:ea typeface="微软雅黑" panose="020b0503020204020204" pitchFamily="34" charset="-122"/>
              </a:rPr>
              <a:t>思考</a:t>
            </a:r>
            <a:r>
              <a:rPr lang="en-US" altLang="zh-CN">
                <a:solidFill>
                  <a:schemeClr val="tx1">
                    <a:lumMod val="65000"/>
                    <a:lumOff val="35000"/>
                  </a:schemeClr>
                </a:solidFill>
                <a:latin typeface="微软雅黑" panose="020b0503020204020204" pitchFamily="34" charset="-122"/>
                <a:ea typeface="微软雅黑" panose="020b0503020204020204" pitchFamily="34" charset="-122"/>
              </a:rPr>
              <a:t>2】</a:t>
            </a:r>
            <a:r>
              <a:rPr lang="zh-CN" altLang="en-US">
                <a:solidFill>
                  <a:schemeClr val="tx1">
                    <a:lumMod val="65000"/>
                    <a:lumOff val="35000"/>
                  </a:schemeClr>
                </a:solidFill>
                <a:latin typeface="微软雅黑" panose="020b0503020204020204" pitchFamily="34" charset="-122"/>
                <a:ea typeface="微软雅黑" panose="020b0503020204020204" pitchFamily="34" charset="-122"/>
              </a:rPr>
              <a:t>鉴赏语言</a:t>
            </a:r>
          </a:p>
          <a:p>
            <a:pPr>
              <a:lnSpc>
                <a:spcPct val="150000"/>
              </a:lnSpc>
            </a:pPr>
            <a:r>
              <a:rPr lang="en-US" altLang="zh-CN">
                <a:solidFill>
                  <a:schemeClr val="tx1">
                    <a:lumMod val="65000"/>
                    <a:lumOff val="35000"/>
                  </a:schemeClr>
                </a:solidFill>
                <a:latin typeface="微软雅黑" panose="020b0503020204020204" pitchFamily="34" charset="-122"/>
                <a:ea typeface="微软雅黑" panose="020b0503020204020204" pitchFamily="34" charset="-122"/>
              </a:rPr>
              <a:t>2.</a:t>
            </a:r>
            <a:r>
              <a:rPr lang="zh-CN" altLang="en-US">
                <a:solidFill>
                  <a:schemeClr val="tx1">
                    <a:lumMod val="65000"/>
                    <a:lumOff val="35000"/>
                  </a:schemeClr>
                </a:solidFill>
                <a:latin typeface="微软雅黑" panose="020b0503020204020204" pitchFamily="34" charset="-122"/>
                <a:ea typeface="微软雅黑" panose="020b0503020204020204" pitchFamily="34" charset="-122"/>
              </a:rPr>
              <a:t>海尔茂</a:t>
            </a:r>
            <a:r>
              <a:rPr lang="en-US" altLang="zh-CN">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a:solidFill>
                  <a:schemeClr val="tx1">
                    <a:lumMod val="65000"/>
                    <a:lumOff val="35000"/>
                  </a:schemeClr>
                </a:solidFill>
                <a:latin typeface="微软雅黑" panose="020b0503020204020204" pitchFamily="34" charset="-122"/>
                <a:ea typeface="微软雅黑" panose="020b0503020204020204" pitchFamily="34" charset="-122"/>
              </a:rPr>
              <a:t>娜拉</a:t>
            </a:r>
            <a:r>
              <a:rPr lang="en-US" altLang="zh-CN">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a:solidFill>
                  <a:schemeClr val="tx1">
                    <a:lumMod val="65000"/>
                    <a:lumOff val="35000"/>
                  </a:schemeClr>
                </a:solidFill>
                <a:latin typeface="微软雅黑" panose="020b0503020204020204" pitchFamily="34" charset="-122"/>
                <a:ea typeface="微软雅黑" panose="020b0503020204020204" pitchFamily="34" charset="-122"/>
              </a:rPr>
              <a:t>喔，别忙</a:t>
            </a:r>
            <a:r>
              <a:rPr lang="en-US" altLang="zh-CN">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a:solidFill>
                  <a:schemeClr val="tx1">
                    <a:lumMod val="65000"/>
                    <a:lumOff val="35000"/>
                  </a:schemeClr>
                </a:solidFill>
                <a:latin typeface="微软雅黑" panose="020b0503020204020204" pitchFamily="34" charset="-122"/>
                <a:ea typeface="微软雅黑" panose="020b0503020204020204" pitchFamily="34" charset="-122"/>
              </a:rPr>
              <a:t>让我再看遍</a:t>
            </a:r>
            <a:r>
              <a:rPr lang="en-US" altLang="zh-CN">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a:solidFill>
                  <a:schemeClr val="tx1">
                    <a:lumMod val="65000"/>
                    <a:lumOff val="35000"/>
                  </a:schemeClr>
                </a:solidFill>
                <a:latin typeface="微软雅黑" panose="020b0503020204020204" pitchFamily="34" charset="-122"/>
                <a:ea typeface="微软雅黑" panose="020b0503020204020204" pitchFamily="34" charset="-122"/>
              </a:rPr>
              <a:t>不错，不错</a:t>
            </a:r>
            <a:r>
              <a:rPr lang="en-US" altLang="zh-CN">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a:solidFill>
                  <a:schemeClr val="tx1">
                    <a:lumMod val="65000"/>
                    <a:lumOff val="35000"/>
                  </a:schemeClr>
                </a:solidFill>
                <a:latin typeface="微软雅黑" panose="020b0503020204020204" pitchFamily="34" charset="-122"/>
                <a:ea typeface="微软雅黑" panose="020b0503020204020204" pitchFamily="34" charset="-122"/>
              </a:rPr>
              <a:t>我没事了</a:t>
            </a:r>
            <a:r>
              <a:rPr lang="en-US" altLang="zh-CN">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a:solidFill>
                  <a:schemeClr val="tx1">
                    <a:lumMod val="65000"/>
                    <a:lumOff val="35000"/>
                  </a:schemeClr>
                </a:solidFill>
                <a:latin typeface="微软雅黑" panose="020b0503020204020204" pitchFamily="34" charset="-122"/>
                <a:ea typeface="微软雅黑" panose="020b0503020204020204" pitchFamily="34" charset="-122"/>
              </a:rPr>
              <a:t>娜拉，我没事了</a:t>
            </a:r>
            <a:r>
              <a:rPr lang="en-US" altLang="zh-CN">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a:solidFill>
                  <a:schemeClr val="tx1">
                    <a:lumMod val="65000"/>
                    <a:lumOff val="35000"/>
                  </a:schemeClr>
                </a:solidFill>
                <a:latin typeface="微软雅黑" panose="020b0503020204020204" pitchFamily="34" charset="-122"/>
                <a:ea typeface="微软雅黑" panose="020b0503020204020204" pitchFamily="34" charset="-122"/>
              </a:rPr>
              <a:t>这句话表现了什么</a:t>
            </a:r>
            <a:r>
              <a:rPr lang="en-US" altLang="zh-CN">
                <a:solidFill>
                  <a:schemeClr val="tx1">
                    <a:lumMod val="65000"/>
                    <a:lumOff val="35000"/>
                  </a:schemeClr>
                </a:solidFill>
                <a:latin typeface="微软雅黑" panose="020b0503020204020204" pitchFamily="34" charset="-122"/>
                <a:ea typeface="微软雅黑" panose="020b0503020204020204" pitchFamily="34" charset="-122"/>
              </a:rPr>
              <a:t>?</a:t>
            </a:r>
          </a:p>
          <a:p>
            <a:pPr>
              <a:lnSpc>
                <a:spcPct val="150000"/>
              </a:lnSpc>
            </a:pPr>
            <a:r>
              <a:rPr lang="zh-CN" altLang="en-US">
                <a:solidFill>
                  <a:srgbClr val="C00000"/>
                </a:solidFill>
                <a:latin typeface="微软雅黑" panose="020b0503020204020204" pitchFamily="34" charset="-122"/>
                <a:ea typeface="微软雅黑" panose="020b0503020204020204" pitchFamily="34" charset="-122"/>
              </a:rPr>
              <a:t>明确  表现了海尔茂得知柯洛克斯泰归还借据之后的激动，同时重复说“我没事了”，又表现了海尔茂的自私。</a:t>
            </a: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7363307" y="433471"/>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anose="020b0503020204020204" pitchFamily="34" charset="-122"/>
                <a:ea typeface="微软雅黑" panose="020b0503020204020204" pitchFamily="34" charset="-122"/>
              </a:rPr>
              <a:t>问题探究</a:t>
            </a:r>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32447" y="1326750"/>
            <a:ext cx="2767960" cy="3869872"/>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2" end="2"/>
                                            </p:txEl>
                                          </p:spTgt>
                                        </p:tgtEl>
                                        <p:attrNameLst>
                                          <p:attrName>style.visibility</p:attrName>
                                        </p:attrNameLst>
                                      </p:cBhvr>
                                      <p:to>
                                        <p:strVal val="visible"/>
                                      </p:to>
                                    </p:set>
                                    <p:animEffect transition="in" filter="dissolve">
                                      <p:cBhvr>
                                        <p:cTn id="14" dur="500"/>
                                        <p:tgtEl>
                                          <p:spTgt spid="3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5090859" y="2102881"/>
            <a:ext cx="6855416" cy="2999740"/>
          </a:xfrm>
          <a:prstGeom prst="rect">
            <a:avLst/>
          </a:prstGeom>
          <a:noFill/>
        </p:spPr>
        <p:txBody>
          <a:bodyPr wrap="square" rtlCol="0">
            <a:spAutoFit/>
          </a:bodyPr>
          <a:lstStyle/>
          <a:p>
            <a:pPr>
              <a:lnSpc>
                <a:spcPct val="150000"/>
              </a:lnSpc>
            </a:pPr>
            <a:r>
              <a:rPr lang="en-US" altLang="zh-CN">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a:solidFill>
                  <a:schemeClr val="tx1">
                    <a:lumMod val="65000"/>
                    <a:lumOff val="35000"/>
                  </a:schemeClr>
                </a:solidFill>
                <a:latin typeface="微软雅黑" panose="020b0503020204020204" pitchFamily="34" charset="-122"/>
                <a:ea typeface="微软雅黑" panose="020b0503020204020204" pitchFamily="34" charset="-122"/>
              </a:rPr>
              <a:t>思考</a:t>
            </a:r>
            <a:r>
              <a:rPr lang="en-US" altLang="zh-CN">
                <a:solidFill>
                  <a:schemeClr val="tx1">
                    <a:lumMod val="65000"/>
                    <a:lumOff val="35000"/>
                  </a:schemeClr>
                </a:solidFill>
                <a:latin typeface="微软雅黑" panose="020b0503020204020204" pitchFamily="34" charset="-122"/>
                <a:ea typeface="微软雅黑" panose="020b0503020204020204" pitchFamily="34" charset="-122"/>
              </a:rPr>
              <a:t>2】</a:t>
            </a:r>
            <a:r>
              <a:rPr lang="zh-CN" altLang="en-US">
                <a:solidFill>
                  <a:schemeClr val="tx1">
                    <a:lumMod val="65000"/>
                    <a:lumOff val="35000"/>
                  </a:schemeClr>
                </a:solidFill>
                <a:latin typeface="微软雅黑" panose="020b0503020204020204" pitchFamily="34" charset="-122"/>
                <a:ea typeface="微软雅黑" panose="020b0503020204020204" pitchFamily="34" charset="-122"/>
              </a:rPr>
              <a:t>鉴赏语言</a:t>
            </a:r>
          </a:p>
          <a:p>
            <a:pPr>
              <a:lnSpc>
                <a:spcPct val="150000"/>
              </a:lnSpc>
            </a:pPr>
            <a:r>
              <a:rPr lang="en-US" altLang="zh-CN">
                <a:solidFill>
                  <a:schemeClr val="tx1">
                    <a:lumMod val="65000"/>
                    <a:lumOff val="35000"/>
                  </a:schemeClr>
                </a:solidFill>
                <a:latin typeface="微软雅黑" panose="020b0503020204020204" pitchFamily="34" charset="-122"/>
                <a:ea typeface="微软雅黑" panose="020b0503020204020204" pitchFamily="34" charset="-122"/>
              </a:rPr>
              <a:t>3.</a:t>
            </a:r>
            <a:r>
              <a:rPr lang="zh-CN" altLang="en-US">
                <a:solidFill>
                  <a:schemeClr val="tx1">
                    <a:lumMod val="65000"/>
                    <a:lumOff val="35000"/>
                  </a:schemeClr>
                </a:solidFill>
                <a:latin typeface="微软雅黑" panose="020b0503020204020204" pitchFamily="34" charset="-122"/>
                <a:ea typeface="微软雅黑" panose="020b0503020204020204" pitchFamily="34" charset="-122"/>
              </a:rPr>
              <a:t>娜拉说的“奇迹中的奇迹”指的是什么</a:t>
            </a:r>
            <a:r>
              <a:rPr lang="en-US" altLang="zh-CN">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a:solidFill>
                  <a:schemeClr val="tx1">
                    <a:lumMod val="65000"/>
                    <a:lumOff val="35000"/>
                  </a:schemeClr>
                </a:solidFill>
                <a:latin typeface="微软雅黑" panose="020b0503020204020204" pitchFamily="34" charset="-122"/>
                <a:ea typeface="微软雅黑" panose="020b0503020204020204" pitchFamily="34" charset="-122"/>
              </a:rPr>
              <a:t>我现在不相信世界上有奇迹了”这句话向海尔茂表达的具体意思是什么</a:t>
            </a:r>
            <a:r>
              <a:rPr lang="en-US" altLang="zh-CN">
                <a:solidFill>
                  <a:schemeClr val="tx1">
                    <a:lumMod val="65000"/>
                    <a:lumOff val="35000"/>
                  </a:schemeClr>
                </a:solidFill>
                <a:latin typeface="微软雅黑" panose="020b0503020204020204" pitchFamily="34" charset="-122"/>
                <a:ea typeface="微软雅黑" panose="020b0503020204020204" pitchFamily="34" charset="-122"/>
              </a:rPr>
              <a:t>?</a:t>
            </a:r>
          </a:p>
          <a:p>
            <a:pPr>
              <a:lnSpc>
                <a:spcPct val="150000"/>
              </a:lnSpc>
            </a:pPr>
            <a:r>
              <a:rPr lang="zh-CN" altLang="en-US">
                <a:solidFill>
                  <a:srgbClr val="C00000"/>
                </a:solidFill>
                <a:latin typeface="微软雅黑" panose="020b0503020204020204" pitchFamily="34" charset="-122"/>
                <a:ea typeface="微软雅黑" panose="020b0503020204020204" pitchFamily="34" charset="-122"/>
              </a:rPr>
              <a:t>明确  奇迹中的奇迹</a:t>
            </a:r>
            <a:r>
              <a:rPr lang="en-US" altLang="zh-CN">
                <a:solidFill>
                  <a:srgbClr val="C00000"/>
                </a:solidFill>
                <a:latin typeface="微软雅黑" panose="020b0503020204020204" pitchFamily="34" charset="-122"/>
                <a:ea typeface="微软雅黑" panose="020b0503020204020204" pitchFamily="34" charset="-122"/>
              </a:rPr>
              <a:t>:</a:t>
            </a:r>
            <a:r>
              <a:rPr lang="zh-CN" altLang="en-US">
                <a:solidFill>
                  <a:srgbClr val="C00000"/>
                </a:solidFill>
                <a:latin typeface="微软雅黑" panose="020b0503020204020204" pitchFamily="34" charset="-122"/>
                <a:ea typeface="微软雅黑" panose="020b0503020204020204" pitchFamily="34" charset="-122"/>
              </a:rPr>
              <a:t>两人都要改变自己，相互尊重，平等相待。娜拉通过这句话向他表示出自己已不相信与海尔茂之间的婚姻能有美好的结果</a:t>
            </a:r>
            <a:r>
              <a:rPr lang="en-US" altLang="zh-CN">
                <a:solidFill>
                  <a:srgbClr val="C00000"/>
                </a:solidFill>
                <a:latin typeface="微软雅黑" panose="020b0503020204020204" pitchFamily="34" charset="-122"/>
                <a:ea typeface="微软雅黑" panose="020b0503020204020204" pitchFamily="34" charset="-122"/>
              </a:rPr>
              <a:t>;</a:t>
            </a:r>
            <a:r>
              <a:rPr lang="zh-CN" altLang="en-US">
                <a:solidFill>
                  <a:srgbClr val="C00000"/>
                </a:solidFill>
                <a:latin typeface="微软雅黑" panose="020b0503020204020204" pitchFamily="34" charset="-122"/>
                <a:ea typeface="微软雅黑" panose="020b0503020204020204" pitchFamily="34" charset="-122"/>
              </a:rPr>
              <a:t>建立真正平等的夫妻关系只是一种幻想，而现在幻想已经破灭。</a:t>
            </a: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7363307" y="433471"/>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anose="020b0503020204020204" pitchFamily="34" charset="-122"/>
                <a:ea typeface="微软雅黑" panose="020b0503020204020204" pitchFamily="34" charset="-122"/>
              </a:rPr>
              <a:t>问题探究</a:t>
            </a:r>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32447" y="1326750"/>
            <a:ext cx="2767960" cy="3869872"/>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2" end="2"/>
                                            </p:txEl>
                                          </p:spTgt>
                                        </p:tgtEl>
                                        <p:attrNameLst>
                                          <p:attrName>style.visibility</p:attrName>
                                        </p:attrNameLst>
                                      </p:cBhvr>
                                      <p:to>
                                        <p:strVal val="visible"/>
                                      </p:to>
                                    </p:set>
                                    <p:animEffect transition="in" filter="dissolve">
                                      <p:cBhvr>
                                        <p:cTn id="14" dur="500"/>
                                        <p:tgtEl>
                                          <p:spTgt spid="3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319405" y="697230"/>
            <a:ext cx="11400155" cy="1337945"/>
          </a:xfrm>
          <a:prstGeom prst="rect">
            <a:avLst/>
          </a:prstGeom>
          <a:noFill/>
        </p:spPr>
        <p:txBody>
          <a:bodyPr wrap="square" rtlCol="0">
            <a:spAutoFit/>
          </a:bodyPr>
          <a:lstStyle/>
          <a:p>
            <a:pPr>
              <a:lnSpc>
                <a:spcPct val="150000"/>
              </a:lnSpc>
            </a:pPr>
            <a:r>
              <a:rPr lang="en-US" altLang="zh-CN">
                <a:solidFill>
                  <a:schemeClr val="tx1">
                    <a:lumMod val="65000"/>
                    <a:lumOff val="35000"/>
                  </a:schemeClr>
                </a:solidFill>
                <a:latin typeface="微软雅黑" panose="020b0503020204020204" pitchFamily="34" charset="-122"/>
                <a:ea typeface="微软雅黑" panose="020b0503020204020204" pitchFamily="34" charset="-122"/>
              </a:rPr>
              <a:t>【</a:t>
            </a:r>
            <a:r>
              <a:rPr>
                <a:solidFill>
                  <a:schemeClr val="tx1">
                    <a:lumMod val="65000"/>
                    <a:lumOff val="35000"/>
                  </a:schemeClr>
                </a:solidFill>
                <a:latin typeface="微软雅黑" panose="020b0503020204020204" pitchFamily="34" charset="-122"/>
                <a:ea typeface="微软雅黑" panose="020b0503020204020204" pitchFamily="34" charset="-122"/>
              </a:rPr>
              <a:t>活动一</a:t>
            </a:r>
            <a:r>
              <a:rPr lang="en-US" altLang="zh-CN">
                <a:solidFill>
                  <a:schemeClr val="tx1">
                    <a:lumMod val="65000"/>
                    <a:lumOff val="35000"/>
                  </a:schemeClr>
                </a:solidFill>
                <a:latin typeface="微软雅黑" panose="020b0503020204020204" pitchFamily="34" charset="-122"/>
                <a:ea typeface="微软雅黑" panose="020b0503020204020204" pitchFamily="34" charset="-122"/>
              </a:rPr>
              <a:t>】</a:t>
            </a:r>
            <a:r>
              <a:rPr>
                <a:solidFill>
                  <a:schemeClr val="tx1">
                    <a:lumMod val="65000"/>
                    <a:lumOff val="35000"/>
                  </a:schemeClr>
                </a:solidFill>
                <a:latin typeface="微软雅黑" panose="020b0503020204020204" pitchFamily="34" charset="-122"/>
                <a:ea typeface="微软雅黑" panose="020b0503020204020204" pitchFamily="34" charset="-122"/>
                <a:sym typeface="+mn-ea"/>
              </a:rPr>
              <a:t>抓冲突，析人物</a:t>
            </a: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en-US" altLang="zh-CN">
                <a:solidFill>
                  <a:schemeClr val="tx1">
                    <a:lumMod val="65000"/>
                    <a:lumOff val="35000"/>
                  </a:schemeClr>
                </a:solidFill>
                <a:latin typeface="微软雅黑" panose="020b0503020204020204" pitchFamily="34" charset="-122"/>
                <a:ea typeface="微软雅黑" panose="020b0503020204020204" pitchFamily="34" charset="-122"/>
              </a:rPr>
              <a:t>1.</a:t>
            </a:r>
            <a:r>
              <a:rPr lang="zh-CN" altLang="en-US">
                <a:solidFill>
                  <a:schemeClr val="tx1">
                    <a:lumMod val="65000"/>
                    <a:lumOff val="35000"/>
                  </a:schemeClr>
                </a:solidFill>
                <a:latin typeface="微软雅黑" panose="020b0503020204020204" pitchFamily="34" charset="-122"/>
                <a:ea typeface="微软雅黑" panose="020b0503020204020204" pitchFamily="34" charset="-122"/>
              </a:rPr>
              <a:t>戏剧冲突是表现人物之间矛盾关系和人物自己内心矛盾的艺术形式。冲突它在戏剧中有多种表现形式，主要有人与人之间的冲突、人物自身内心的冲突和人物与环境的冲突三种形式。试简要分析本文中主要的戏剧冲突。</a:t>
            </a:r>
            <a:r>
              <a:rPr lang="zh-CN" altLang="en-US">
                <a:solidFill>
                  <a:srgbClr val="C00000"/>
                </a:solidFill>
                <a:latin typeface="微软雅黑" panose="020b0503020204020204" pitchFamily="34" charset="-122"/>
                <a:ea typeface="微软雅黑" panose="020b0503020204020204" pitchFamily="34" charset="-122"/>
              </a:rPr>
              <a:t>  </a:t>
            </a: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4940740" y="235653"/>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anose="020b0503020204020204" pitchFamily="34" charset="-122"/>
                <a:ea typeface="微软雅黑" panose="020b0503020204020204" pitchFamily="34" charset="-122"/>
              </a:rPr>
              <a:t>问题探究</a:t>
            </a:r>
          </a:p>
        </p:txBody>
      </p:sp>
      <p:sp>
        <p:nvSpPr>
          <p:cNvPr id="4" name="文本框 3"/>
          <p:cNvSpPr txBox="1"/>
          <p:nvPr/>
        </p:nvSpPr>
        <p:spPr>
          <a:xfrm>
            <a:off x="546100" y="2035175"/>
            <a:ext cx="11047095" cy="4615815"/>
          </a:xfrm>
          <a:prstGeom prst="rect">
            <a:avLst/>
          </a:prstGeom>
          <a:noFill/>
        </p:spPr>
        <p:txBody>
          <a:bodyPr wrap="square" rtlCol="0" anchor="t">
            <a:spAutoFit/>
          </a:bodyPr>
          <a:lstStyle/>
          <a:p>
            <a:pPr algn="l">
              <a:lnSpc>
                <a:spcPct val="150000"/>
              </a:lnSpc>
            </a:pPr>
            <a:r>
              <a:rPr lang="zh-CN" altLang="en-US" sz="2800">
                <a:solidFill>
                  <a:srgbClr val="C00000"/>
                </a:solidFill>
                <a:latin typeface="微软雅黑" panose="020b0503020204020204" pitchFamily="34" charset="-122"/>
                <a:ea typeface="微软雅黑" panose="020b0503020204020204" pitchFamily="34" charset="-122"/>
                <a:sym typeface="+mn-ea"/>
              </a:rPr>
              <a:t>①人与人之间的冲突。</a:t>
            </a:r>
            <a:endParaRPr lang="zh-CN" altLang="en-US" sz="2800">
              <a:solidFill>
                <a:srgbClr val="C00000"/>
              </a:solidFill>
              <a:latin typeface="微软雅黑" panose="020b0503020204020204" pitchFamily="34" charset="-122"/>
              <a:ea typeface="微软雅黑" panose="020b0503020204020204" pitchFamily="34" charset="-122"/>
            </a:endParaRPr>
          </a:p>
          <a:p>
            <a:pPr algn="l">
              <a:lnSpc>
                <a:spcPct val="150000"/>
              </a:lnSpc>
            </a:pPr>
            <a:r>
              <a:rPr lang="zh-CN" altLang="en-US" sz="2800">
                <a:solidFill>
                  <a:srgbClr val="C00000"/>
                </a:solidFill>
                <a:latin typeface="微软雅黑" panose="020b0503020204020204" pitchFamily="34" charset="-122"/>
                <a:ea typeface="微软雅黑" panose="020b0503020204020204" pitchFamily="34" charset="-122"/>
                <a:sym typeface="+mn-ea"/>
              </a:rPr>
              <a:t>       节选部分人与人之间的主要冲突是海尔茂和娜拉的夫妻之间的冲突。他们之间的冲突是男权思想和女权思想交锋的主要阵地，是围绕妇女在家庭和社会中的地位和权利展开的。海尔茂把妻子看成是自己的附庸，拒绝给予妻子平等的尊重和应有的权利；而娜拉不甘心充当丈夫的“玩偶”，想要争取同男子一样的权利。故二者之间爆发了激烈的冲突。这一冲突是戏剧的主要冲突，直接为揭示作品的主题服务。</a:t>
            </a:r>
            <a:endParaRPr lang="zh-CN" altLang="en-US" sz="280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sp>
        <p:nvSpPr>
          <p:cNvPr id="4" name="文本框 3"/>
          <p:cNvSpPr txBox="1"/>
          <p:nvPr/>
        </p:nvSpPr>
        <p:spPr>
          <a:xfrm>
            <a:off x="125730" y="118745"/>
            <a:ext cx="11940540" cy="6739255"/>
          </a:xfrm>
          <a:prstGeom prst="rect">
            <a:avLst/>
          </a:prstGeom>
          <a:noFill/>
        </p:spPr>
        <p:txBody>
          <a:bodyPr wrap="square" rtlCol="0" anchor="t">
            <a:spAutoFit/>
          </a:bodyPr>
          <a:lstStyle/>
          <a:p>
            <a:pPr algn="l">
              <a:lnSpc>
                <a:spcPct val="150000"/>
              </a:lnSpc>
            </a:pPr>
            <a:r>
              <a:rPr lang="zh-CN" altLang="en-US" sz="2400">
                <a:solidFill>
                  <a:srgbClr val="C00000"/>
                </a:solidFill>
                <a:latin typeface="微软雅黑" panose="020b0503020204020204" pitchFamily="34" charset="-122"/>
                <a:ea typeface="微软雅黑" panose="020b0503020204020204" pitchFamily="34" charset="-122"/>
                <a:sym typeface="+mn-ea"/>
              </a:rPr>
              <a:t>    </a:t>
            </a:r>
            <a:r>
              <a:rPr lang="zh-CN" altLang="en-US" sz="3200">
                <a:solidFill>
                  <a:srgbClr val="C00000"/>
                </a:solidFill>
                <a:latin typeface="微软雅黑" panose="020b0503020204020204" pitchFamily="34" charset="-122"/>
                <a:ea typeface="微软雅黑" panose="020b0503020204020204" pitchFamily="34" charset="-122"/>
                <a:sym typeface="+mn-ea"/>
              </a:rPr>
              <a:t>   人与人之间的另一个矛盾冲突是娜拉和阮克大夫之间的冲突。</a:t>
            </a:r>
            <a:endParaRPr lang="zh-CN" altLang="en-US" sz="3200">
              <a:solidFill>
                <a:srgbClr val="C00000"/>
              </a:solidFill>
              <a:latin typeface="微软雅黑" panose="020b0503020204020204" pitchFamily="34" charset="-122"/>
              <a:ea typeface="微软雅黑" panose="020b0503020204020204" pitchFamily="34" charset="-122"/>
            </a:endParaRPr>
          </a:p>
          <a:p>
            <a:pPr algn="l">
              <a:lnSpc>
                <a:spcPct val="150000"/>
              </a:lnSpc>
            </a:pPr>
            <a:r>
              <a:rPr lang="zh-CN" altLang="en-US" sz="3200">
                <a:solidFill>
                  <a:srgbClr val="C00000"/>
                </a:solidFill>
                <a:latin typeface="微软雅黑" panose="020b0503020204020204" pitchFamily="34" charset="-122"/>
                <a:ea typeface="微软雅黑" panose="020b0503020204020204" pitchFamily="34" charset="-122"/>
                <a:sym typeface="+mn-ea"/>
              </a:rPr>
              <a:t>       阮克大夫对娜拉一直有执着的爱慕之情，以至于他“从来不肯过门不入”；但娜拉一心爱着海尔茂，她尽管一直明白阮克的心思，却不点破，也不拒绝，曾经还企图利用阮克对自己的深情来获取他的帮助。随着阮克的病重和即将离世，娜拉打消了利用阮克对自己的深情的想法，并以委婉的对话和</a:t>
            </a:r>
            <a:r>
              <a:rPr lang="en-US" altLang="zh-CN" sz="3200">
                <a:solidFill>
                  <a:srgbClr val="C00000"/>
                </a:solidFill>
                <a:latin typeface="微软雅黑" panose="020b0503020204020204" pitchFamily="34" charset="-122"/>
                <a:ea typeface="微软雅黑" panose="020b0503020204020204" pitchFamily="34" charset="-122"/>
                <a:sym typeface="+mn-ea"/>
              </a:rPr>
              <a:t>“</a:t>
            </a:r>
            <a:r>
              <a:rPr lang="zh-CN" altLang="en-US" sz="3200">
                <a:solidFill>
                  <a:srgbClr val="C00000"/>
                </a:solidFill>
                <a:latin typeface="微软雅黑" panose="020b0503020204020204" pitchFamily="34" charset="-122"/>
                <a:ea typeface="微软雅黑" panose="020b0503020204020204" pitchFamily="34" charset="-122"/>
                <a:sym typeface="+mn-ea"/>
              </a:rPr>
              <a:t>点烟”表达了对阮克的同情与慰藉。这一矛盾冲突较好地表现出娜拉善良、渴望真挚感情、憎恶虚情假意的性格，衬托出海尔茂的冷酷无情，也使娜拉这一形象更加真实，富有生活气息。</a:t>
            </a:r>
            <a:endParaRPr lang="zh-CN" altLang="en-US" sz="3200"/>
          </a:p>
        </p:txBody>
      </p:sp>
    </p:spTree>
  </p:cSld>
  <p:clrMapOvr>
    <a:masterClrMapping/>
  </p:clrMapOvr>
  <p:transition/>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294005" y="191135"/>
            <a:ext cx="11597005" cy="6185535"/>
          </a:xfrm>
          <a:prstGeom prst="rect">
            <a:avLst/>
          </a:prstGeom>
          <a:noFill/>
        </p:spPr>
        <p:txBody>
          <a:bodyPr wrap="square" rtlCol="0">
            <a:spAutoFit/>
          </a:bodyPr>
          <a:lstStyle/>
          <a:p>
            <a:pPr algn="l">
              <a:lnSpc>
                <a:spcPct val="150000"/>
              </a:lnSpc>
              <a:buClrTx/>
              <a:buSzTx/>
              <a:buNone/>
            </a:pPr>
            <a:r>
              <a:rPr lang="zh-CN" altLang="en-US" sz="2400">
                <a:solidFill>
                  <a:srgbClr val="C00000"/>
                </a:solidFill>
                <a:latin typeface="微软雅黑" panose="020b0503020204020204" pitchFamily="34" charset="-122"/>
                <a:ea typeface="微软雅黑" panose="020b0503020204020204" pitchFamily="34" charset="-122"/>
              </a:rPr>
              <a:t>②人物自身内心的冲突。</a:t>
            </a:r>
          </a:p>
          <a:p>
            <a:pPr algn="l">
              <a:lnSpc>
                <a:spcPct val="150000"/>
              </a:lnSpc>
              <a:buClrTx/>
              <a:buSzTx/>
              <a:buNone/>
            </a:pPr>
            <a:r>
              <a:rPr lang="zh-CN" altLang="en-US" sz="2400">
                <a:solidFill>
                  <a:srgbClr val="C00000"/>
                </a:solidFill>
                <a:latin typeface="微软雅黑" panose="020b0503020204020204" pitchFamily="34" charset="-122"/>
                <a:ea typeface="微软雅黑" panose="020b0503020204020204" pitchFamily="34" charset="-122"/>
              </a:rPr>
              <a:t>选文中人物自身内心的冲突主要是娜拉内心的冲突和海尔茂内心的冲突。</a:t>
            </a:r>
          </a:p>
          <a:p>
            <a:pPr algn="l">
              <a:lnSpc>
                <a:spcPct val="150000"/>
              </a:lnSpc>
              <a:buClrTx/>
              <a:buSzTx/>
              <a:buNone/>
            </a:pPr>
            <a:r>
              <a:rPr lang="zh-CN" altLang="en-US" sz="2400">
                <a:solidFill>
                  <a:srgbClr val="C00000"/>
                </a:solidFill>
                <a:latin typeface="微软雅黑" panose="020b0503020204020204" pitchFamily="34" charset="-122"/>
                <a:ea typeface="微软雅黑" panose="020b0503020204020204" pitchFamily="34" charset="-122"/>
              </a:rPr>
              <a:t>       娜拉在受到柯洛克斯泰的要挟之后，害怕海尔茂知道借款真相，所以她以累了想睡觉、甚至用发夹弄环信箱上的锁，试图延误和阻止海尔茂看信；但同时地又对会说甜言蜜语的海尔茂抱有幻想，期待着海尔茂看到信后主动承担责任这一奇迹发生。她爱海尔茂，爱自己的孩子，不舍得放弃和离开他们，但又能够下决心为了自己所爱的人牺牲生命，跳水自杀。娜拉内心的冲突，既使人物形象丰满立体，更具魅力，又使得剧情跌宕起伏，引人入胜。</a:t>
            </a:r>
          </a:p>
          <a:p>
            <a:pPr algn="l">
              <a:lnSpc>
                <a:spcPct val="150000"/>
              </a:lnSpc>
              <a:buClrTx/>
              <a:buSzTx/>
              <a:buNone/>
            </a:pPr>
            <a:r>
              <a:rPr lang="zh-CN" altLang="en-US" sz="2400">
                <a:solidFill>
                  <a:srgbClr val="C00000"/>
                </a:solidFill>
                <a:latin typeface="微软雅黑" panose="020b0503020204020204" pitchFamily="34" charset="-122"/>
                <a:ea typeface="微软雅黑" panose="020b0503020204020204" pitchFamily="34" charset="-122"/>
              </a:rPr>
              <a:t>       海尔茂内心的冲突，主要表现为既舍不得娜拉这一美丽可爱“玩物”，又不愿因娜拉借款的事影响自己的名誉；既不能平等对待娜拉，给予娜拉真正想要的爱情和生活，又不愿让娜拉离开。这一冲突较好地刻画出海尔茂的丑恶嘴脸。</a:t>
            </a: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319405" y="474980"/>
            <a:ext cx="11400155" cy="5631180"/>
          </a:xfrm>
          <a:prstGeom prst="rect">
            <a:avLst/>
          </a:prstGeom>
          <a:noFill/>
        </p:spPr>
        <p:txBody>
          <a:bodyPr wrap="square" rtlCol="0">
            <a:spAutoFit/>
          </a:bodyPr>
          <a:lstStyle/>
          <a:p>
            <a:pPr algn="l">
              <a:lnSpc>
                <a:spcPct val="150000"/>
              </a:lnSpc>
              <a:buClrTx/>
              <a:buSzTx/>
              <a:buNone/>
            </a:pPr>
            <a:r>
              <a:rPr lang="zh-CN" altLang="en-US" sz="2400">
                <a:solidFill>
                  <a:srgbClr val="C00000"/>
                </a:solidFill>
                <a:latin typeface="微软雅黑" panose="020b0503020204020204" pitchFamily="34" charset="-122"/>
                <a:ea typeface="微软雅黑" panose="020b0503020204020204" pitchFamily="34" charset="-122"/>
              </a:rPr>
              <a:t>③人物与环境的冲突。</a:t>
            </a:r>
          </a:p>
          <a:p>
            <a:pPr algn="l">
              <a:lnSpc>
                <a:spcPct val="150000"/>
              </a:lnSpc>
              <a:buClrTx/>
              <a:buSzTx/>
              <a:buNone/>
            </a:pPr>
            <a:r>
              <a:rPr lang="zh-CN" altLang="en-US" sz="2400">
                <a:solidFill>
                  <a:srgbClr val="C00000"/>
                </a:solidFill>
                <a:latin typeface="微软雅黑" panose="020b0503020204020204" pitchFamily="34" charset="-122"/>
                <a:ea typeface="微软雅黑" panose="020b0503020204020204" pitchFamily="34" charset="-122"/>
              </a:rPr>
              <a:t>       主要指娜拉与自然环境和社会环境的冲突。</a:t>
            </a:r>
          </a:p>
          <a:p>
            <a:pPr algn="l">
              <a:lnSpc>
                <a:spcPct val="150000"/>
              </a:lnSpc>
              <a:buClrTx/>
              <a:buSzTx/>
              <a:buNone/>
            </a:pPr>
            <a:r>
              <a:rPr lang="zh-CN" altLang="en-US" sz="2400">
                <a:solidFill>
                  <a:srgbClr val="C00000"/>
                </a:solidFill>
                <a:latin typeface="微软雅黑" panose="020b0503020204020204" pitchFamily="34" charset="-122"/>
                <a:ea typeface="微软雅黑" panose="020b0503020204020204" pitchFamily="34" charset="-122"/>
              </a:rPr>
              <a:t>       人物与自然环境的冲突往往是因为人物的情感与外在的自然环境不协调、不融合。节选部分中故事发生的背景是圣诞节前后，天气寒冷，寒风呼啸，而娜拉带着“奇迹会发生”的期盼走出了家门，她对未来的期盼与此时外界的寒冷环境是极不融洽的，使故事蒙上了一层悲凉的气氛。</a:t>
            </a:r>
          </a:p>
          <a:p>
            <a:pPr algn="l">
              <a:lnSpc>
                <a:spcPct val="150000"/>
              </a:lnSpc>
              <a:buClrTx/>
              <a:buSzTx/>
              <a:buNone/>
            </a:pPr>
            <a:r>
              <a:rPr lang="zh-CN" altLang="en-US" sz="2400">
                <a:solidFill>
                  <a:srgbClr val="C00000"/>
                </a:solidFill>
                <a:latin typeface="微软雅黑" panose="020b0503020204020204" pitchFamily="34" charset="-122"/>
                <a:ea typeface="微软雅黑" panose="020b0503020204020204" pitchFamily="34" charset="-122"/>
              </a:rPr>
              <a:t>       人物与社会环境的冲突，体现为娜拉追求平等、独立、自由的女权思想，与海尔茂所代表的男权思想当行的社会之间的冲灾。海尔茂就是这个社会环境的“人化”，他不能接受娜拉对经济独立，夫妻平等、人格平等的要求，反映了娜拉所处的社会和时代对女权思想的压制和束缚。</a:t>
            </a: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380365" y="474980"/>
            <a:ext cx="11400155" cy="1476375"/>
          </a:xfrm>
          <a:prstGeom prst="rect">
            <a:avLst/>
          </a:prstGeom>
          <a:noFill/>
        </p:spPr>
        <p:txBody>
          <a:bodyPr wrap="square" rtlCol="0">
            <a:spAutoFit/>
          </a:bodyPr>
          <a:lstStyle/>
          <a:p>
            <a:pPr>
              <a:lnSpc>
                <a:spcPct val="150000"/>
              </a:lnSpc>
            </a:pPr>
            <a:r>
              <a:rPr lang="en-US" altLang="zh-CN">
                <a:solidFill>
                  <a:schemeClr val="tx1">
                    <a:lumMod val="65000"/>
                    <a:lumOff val="35000"/>
                  </a:schemeClr>
                </a:solidFill>
                <a:latin typeface="微软雅黑" panose="020b0503020204020204" pitchFamily="34" charset="-122"/>
                <a:ea typeface="微软雅黑" panose="020b0503020204020204" pitchFamily="34" charset="-122"/>
              </a:rPr>
              <a:t>【</a:t>
            </a:r>
            <a:r>
              <a:rPr>
                <a:solidFill>
                  <a:schemeClr val="tx1">
                    <a:lumMod val="65000"/>
                    <a:lumOff val="35000"/>
                  </a:schemeClr>
                </a:solidFill>
                <a:latin typeface="微软雅黑" panose="020b0503020204020204" pitchFamily="34" charset="-122"/>
                <a:ea typeface="微软雅黑" panose="020b0503020204020204" pitchFamily="34" charset="-122"/>
              </a:rPr>
              <a:t>活动</a:t>
            </a:r>
            <a:r>
              <a:rPr lang="zh-CN">
                <a:solidFill>
                  <a:schemeClr val="tx1">
                    <a:lumMod val="65000"/>
                    <a:lumOff val="35000"/>
                  </a:schemeClr>
                </a:solidFill>
                <a:latin typeface="微软雅黑" panose="020b0503020204020204" pitchFamily="34" charset="-122"/>
                <a:ea typeface="微软雅黑" panose="020b0503020204020204" pitchFamily="34" charset="-122"/>
              </a:rPr>
              <a:t>一</a:t>
            </a:r>
            <a:r>
              <a:rPr lang="en-US" altLang="zh-CN">
                <a:solidFill>
                  <a:schemeClr val="tx1">
                    <a:lumMod val="65000"/>
                    <a:lumOff val="35000"/>
                  </a:schemeClr>
                </a:solidFill>
                <a:latin typeface="微软雅黑" panose="020b0503020204020204" pitchFamily="34" charset="-122"/>
                <a:ea typeface="微软雅黑" panose="020b0503020204020204" pitchFamily="34" charset="-122"/>
              </a:rPr>
              <a:t>】</a:t>
            </a:r>
            <a:r>
              <a:rPr>
                <a:solidFill>
                  <a:schemeClr val="tx1">
                    <a:lumMod val="65000"/>
                    <a:lumOff val="35000"/>
                  </a:schemeClr>
                </a:solidFill>
                <a:latin typeface="微软雅黑" panose="020b0503020204020204" pitchFamily="34" charset="-122"/>
                <a:ea typeface="微软雅黑" panose="020b0503020204020204" pitchFamily="34" charset="-122"/>
                <a:sym typeface="+mn-ea"/>
              </a:rPr>
              <a:t>抓冲突，析人物</a:t>
            </a: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a:latin typeface="微软雅黑" panose="020b0503020204020204" pitchFamily="34" charset="-122"/>
                <a:ea typeface="微软雅黑" panose="020b0503020204020204" pitchFamily="34" charset="-122"/>
              </a:rPr>
              <a:t>2.节选部分刻画的主要人物形象是娜拉和海尔茂，试简要分析这两个人物形象的特点。 </a:t>
            </a:r>
          </a:p>
          <a:p>
            <a:pPr>
              <a:lnSpc>
                <a:spcPct val="150000"/>
              </a:lnSpc>
            </a:pPr>
            <a:endParaRPr lang="zh-CN" altLang="en-US" sz="2400">
              <a:solidFill>
                <a:schemeClr val="accent6">
                  <a:lumMod val="50000"/>
                </a:schemeClr>
              </a:solidFill>
              <a:latin typeface="微软雅黑" panose="020b0503020204020204" pitchFamily="34" charset="-122"/>
              <a:ea typeface="微软雅黑" panose="020b0503020204020204" pitchFamily="34" charset="-122"/>
            </a:endParaRP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 name="文本框 1"/>
          <p:cNvSpPr txBox="1"/>
          <p:nvPr/>
        </p:nvSpPr>
        <p:spPr>
          <a:xfrm>
            <a:off x="380365" y="1529080"/>
            <a:ext cx="11309985" cy="4939030"/>
          </a:xfrm>
          <a:prstGeom prst="rect">
            <a:avLst/>
          </a:prstGeom>
          <a:noFill/>
        </p:spPr>
        <p:txBody>
          <a:bodyPr wrap="square" rtlCol="0">
            <a:spAutoFit/>
          </a:bodyPr>
          <a:lstStyle/>
          <a:p>
            <a:pPr algn="l">
              <a:lnSpc>
                <a:spcPct val="150000"/>
              </a:lnSpc>
            </a:pPr>
            <a:r>
              <a:rPr lang="zh-CN" altLang="en-US" sz="2400">
                <a:solidFill>
                  <a:srgbClr val="C00000"/>
                </a:solidFill>
                <a:latin typeface="微软雅黑" panose="020b0503020204020204" pitchFamily="34" charset="-122"/>
                <a:ea typeface="微软雅黑" panose="020b0503020204020204" pitchFamily="34" charset="-122"/>
                <a:sym typeface="+mn-ea"/>
              </a:rPr>
              <a:t>（1)娜拉</a:t>
            </a:r>
            <a:endParaRPr lang="zh-CN" altLang="en-US" sz="2400">
              <a:solidFill>
                <a:srgbClr val="C00000"/>
              </a:solidFill>
              <a:latin typeface="微软雅黑" panose="020b0503020204020204" pitchFamily="34" charset="-122"/>
              <a:ea typeface="微软雅黑" panose="020b0503020204020204" pitchFamily="34" charset="-122"/>
            </a:endParaRPr>
          </a:p>
          <a:p>
            <a:pPr algn="l">
              <a:lnSpc>
                <a:spcPct val="150000"/>
              </a:lnSpc>
            </a:pPr>
            <a:r>
              <a:rPr lang="zh-CN" altLang="en-US" sz="2400">
                <a:solidFill>
                  <a:srgbClr val="C00000"/>
                </a:solidFill>
                <a:latin typeface="微软雅黑" panose="020b0503020204020204" pitchFamily="34" charset="-122"/>
                <a:ea typeface="微软雅黑" panose="020b0503020204020204" pitchFamily="34" charset="-122"/>
                <a:sym typeface="+mn-ea"/>
              </a:rPr>
              <a:t>①美丽可爱，优雅迷人。</a:t>
            </a:r>
            <a:r>
              <a:rPr lang="zh-CN" altLang="en-US" sz="2400">
                <a:solidFill>
                  <a:schemeClr val="accent6">
                    <a:lumMod val="50000"/>
                  </a:schemeClr>
                </a:solidFill>
                <a:latin typeface="微软雅黑" panose="020b0503020204020204" pitchFamily="34" charset="-122"/>
                <a:ea typeface="微软雅黑" panose="020b0503020204020204" pitchFamily="34" charset="-122"/>
                <a:sym typeface="+mn-ea"/>
              </a:rPr>
              <a:t>从海尔茂的口中,我们知道娜拉有滑溜的肩膀、娇嫩的脖子、轻巧活泼的身段；海尔茂口口声声称娜拉为“小鸟儿”“娇滴滴的小宝贝儿”“小鸽子”“迷人的小东西”等。由此可知，娜拉是一位美丽可爱、优雅迷人的女子。</a:t>
            </a:r>
            <a:endParaRPr lang="zh-CN" altLang="en-US" sz="2400">
              <a:solidFill>
                <a:schemeClr val="accent6">
                  <a:lumMod val="50000"/>
                </a:schemeClr>
              </a:solidFill>
              <a:latin typeface="微软雅黑" panose="020b0503020204020204" pitchFamily="34" charset="-122"/>
              <a:ea typeface="微软雅黑" panose="020b0503020204020204" pitchFamily="34" charset="-122"/>
            </a:endParaRPr>
          </a:p>
          <a:p>
            <a:pPr algn="l">
              <a:lnSpc>
                <a:spcPct val="150000"/>
              </a:lnSpc>
            </a:pPr>
            <a:r>
              <a:rPr lang="zh-CN" altLang="en-US" sz="2400">
                <a:solidFill>
                  <a:srgbClr val="C00000"/>
                </a:solidFill>
                <a:latin typeface="微软雅黑" panose="020b0503020204020204" pitchFamily="34" charset="-122"/>
                <a:ea typeface="微软雅黑" panose="020b0503020204020204" pitchFamily="34" charset="-122"/>
                <a:sym typeface="+mn-ea"/>
              </a:rPr>
              <a:t>②善良，富有同情心。</a:t>
            </a:r>
            <a:r>
              <a:rPr lang="zh-CN" altLang="en-US" sz="2400">
                <a:solidFill>
                  <a:schemeClr val="accent6">
                    <a:lumMod val="50000"/>
                  </a:schemeClr>
                </a:solidFill>
                <a:latin typeface="微软雅黑" panose="020b0503020204020204" pitchFamily="34" charset="-122"/>
                <a:ea typeface="微软雅黑" panose="020b0503020204020204" pitchFamily="34" charset="-122"/>
                <a:sym typeface="+mn-ea"/>
              </a:rPr>
              <a:t>老朋友阮克病危前来诀别，她的询问委婉含蓄，不忍心直接发问，用“下次化装跳舞会咱们俩应该打扮成什么”“祝你安眠”等言语和给阮克点烟的行动，给予这位自己的爱慕者以情感的慰藉；她对海尔茂说的“想着快死的朋友，你还有心肠陪我?”这句话，也流露出对阮克将死的同情与伤感。</a:t>
            </a:r>
            <a:endParaRPr lang="zh-CN" altLang="en-US" sz="2400">
              <a:solidFill>
                <a:schemeClr val="accent6">
                  <a:lumMod val="50000"/>
                </a:schemeClr>
              </a:solidFill>
              <a:latin typeface="微软雅黑" panose="020b0503020204020204" pitchFamily="34" charset="-122"/>
              <a:ea typeface="微软雅黑" panose="020b0503020204020204" pitchFamily="34" charset="-122"/>
            </a:endParaRPr>
          </a:p>
          <a:p>
            <a:pPr algn="l">
              <a:lnSpc>
                <a:spcPct val="150000"/>
              </a:lnSpc>
            </a:pP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additive="base">
                                        <p:cTn id="14" dur="500" fill="hold"/>
                                        <p:tgtEl>
                                          <p:spTgt spid="2"/>
                                        </p:tgtEl>
                                        <p:attrNameLst>
                                          <p:attrName>ppt_x</p:attrName>
                                        </p:attrNameLst>
                                      </p:cBhvr>
                                      <p:tavLst>
                                        <p:tav tm="0">
                                          <p:val>
                                            <p:strVal val="#ppt_x"/>
                                          </p:val>
                                        </p:tav>
                                        <p:tav tm="100000">
                                          <p:val>
                                            <p:strVal val="#ppt_x"/>
                                          </p:val>
                                        </p:tav>
                                      </p:tavLst>
                                    </p:anim>
                                    <p:anim calcmode="lin" valueType="num">
                                      <p:cBhvr additive="base">
                                        <p:cTn id="15"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2" grpId="0"/>
    </p:bldLs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380365" y="474980"/>
            <a:ext cx="11400155" cy="4523105"/>
          </a:xfrm>
          <a:prstGeom prst="rect">
            <a:avLst/>
          </a:prstGeom>
          <a:noFill/>
        </p:spPr>
        <p:txBody>
          <a:bodyPr wrap="square" rtlCol="0">
            <a:spAutoFit/>
          </a:bodyPr>
          <a:lstStyle/>
          <a:p>
            <a:pPr>
              <a:lnSpc>
                <a:spcPct val="150000"/>
              </a:lnSpc>
            </a:pPr>
            <a:r>
              <a:rPr lang="zh-CN" altLang="en-US" sz="2400">
                <a:solidFill>
                  <a:srgbClr val="C00000"/>
                </a:solidFill>
                <a:latin typeface="微软雅黑" panose="020b0503020204020204" pitchFamily="34" charset="-122"/>
                <a:ea typeface="微软雅黑" panose="020b0503020204020204" pitchFamily="34" charset="-122"/>
              </a:rPr>
              <a:t>③追求理想的爱情，甘愿为爱情舍弃一切,甚至生命。</a:t>
            </a:r>
            <a:r>
              <a:rPr lang="zh-CN" altLang="en-US" sz="2400">
                <a:solidFill>
                  <a:schemeClr val="accent6">
                    <a:lumMod val="50000"/>
                  </a:schemeClr>
                </a:solidFill>
                <a:latin typeface="微软雅黑" panose="020b0503020204020204" pitchFamily="34" charset="-122"/>
                <a:ea typeface="微软雅黑" panose="020b0503020204020204" pitchFamily="34" charset="-122"/>
              </a:rPr>
              <a:t>她主观地把她与海尔茂的爱情想象成这种理想的实现。她对丈夫以无条件、无保留地付出实践着爱情的理想。因此，当考虑到伪造保人签字一事将要威胁到丈夫的前程时，她宁愿自己承担全部罪名，甚至想到自杀。</a:t>
            </a:r>
          </a:p>
          <a:p>
            <a:pPr>
              <a:lnSpc>
                <a:spcPct val="150000"/>
              </a:lnSpc>
            </a:pPr>
            <a:r>
              <a:rPr lang="zh-CN" altLang="en-US" sz="2400">
                <a:solidFill>
                  <a:srgbClr val="C00000"/>
                </a:solidFill>
                <a:latin typeface="微软雅黑" panose="020b0503020204020204" pitchFamily="34" charset="-122"/>
                <a:ea typeface="微软雅黑" panose="020b0503020204020204" pitchFamily="34" charset="-122"/>
              </a:rPr>
              <a:t>④追求平等、独立和个性解放，具有勇敢坚毅的品格和反抗精神。</a:t>
            </a:r>
            <a:r>
              <a:rPr lang="zh-CN" altLang="en-US" sz="2400">
                <a:solidFill>
                  <a:schemeClr val="accent6">
                    <a:lumMod val="50000"/>
                  </a:schemeClr>
                </a:solidFill>
                <a:latin typeface="微软雅黑" panose="020b0503020204020204" pitchFamily="34" charset="-122"/>
                <a:ea typeface="微软雅黑" panose="020b0503020204020204" pitchFamily="34" charset="-122"/>
              </a:rPr>
              <a:t>当她在丈夫无情的咒骂和侮辱中认识到自己在家庭和丈夫眼中的“玩偶”地位后，开始清醒，并对当时的法律、宗教等产生质疑，并果断、坚毅地迈出家门，告别过去，追求新的生活。</a:t>
            </a: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3" name="组合 2"/>
          <p:cNvGrpSpPr/>
          <p:nvPr/>
        </p:nvGrpSpPr>
        <p:grpSpPr>
          <a:xfrm>
            <a:off x="825586" y="2432286"/>
            <a:ext cx="3630504" cy="1650318"/>
            <a:chOff x="115910" y="768032"/>
            <a:chExt cx="4954270" cy="4954270"/>
          </a:xfrm>
        </p:grpSpPr>
        <p:pic>
          <p:nvPicPr>
            <p:cNvPr id="2" name="图片 1"/>
            <p:cNvPicPr>
              <a:picLocks noChangeAspect="1"/>
            </p:cNvPicPr>
            <p:nvPr/>
          </p:nvPicPr>
          <p:blipFill>
            <a:blip r:embed="rId3">
              <a:extLst>
                <a:ext uri="{BEBA8EAE-BF5A-486C-A8C5-ECC9F3942E4B}">
                  <a14:imgProps xmlns:a14="http://schemas.microsoft.com/office/drawing/2010/main">
                    <a14:imgLayer r:embed="rId4">
                      <a14:imgEffect>
                        <a14:sharpenSoften amount="-50000"/>
                      </a14:imgEffect>
                    </a14:imgLayer>
                  </a14:imgProps>
                </a:ext>
                <a:ext uri="{28A0092B-C50C-407E-A947-70E740481C1C}">
                  <a14:useLocalDpi xmlns:a14="http://schemas.microsoft.com/office/drawing/2010/main" val="0"/>
                </a:ext>
              </a:extLst>
            </a:blip>
            <a:srcRect l="23894" r="23894"/>
            <a:stretch>
              <a:fillRect/>
            </a:stretch>
          </p:blipFill>
          <p:spPr>
            <a:xfrm>
              <a:off x="115910" y="768032"/>
              <a:ext cx="4954270" cy="4954270"/>
            </a:xfrm>
            <a:prstGeom prst="roundRect">
              <a:avLst>
                <a:gd name="adj" fmla="val 11111"/>
              </a:avLst>
            </a:prstGeom>
            <a:ln w="190500" cap="rnd">
              <a:solidFill>
                <a:srgbClr val="C8C6BD"/>
              </a:solidFill>
              <a:prstDash val="solid"/>
            </a:ln>
            <a:effectLst>
              <a:outerShdw blurRad="101600" dist="50800" dir="7200000" algn="tl" rotWithShape="0">
                <a:srgbClr val="000000">
                  <a:alpha val="45000"/>
                </a:srgbClr>
              </a:outerShdw>
            </a:effectLst>
            <a:scene3d>
              <a:camera prst="perspectiveFront" fov="5400000"/>
              <a:lightRig rig="threePt" dir="t">
                <a:rot lat="0" lon="0" rev="19200000"/>
              </a:lightRig>
            </a:scene3d>
            <a:sp3d extrusionH="25400">
              <a:bevelT w="304800" h="152400" prst="hardEdge"/>
              <a:extrusionClr>
                <a:srgbClr val="FFFFFF"/>
              </a:extrusionClr>
            </a:sp3d>
          </p:spPr>
        </p:pic>
        <p:sp>
          <p:nvSpPr>
            <p:cNvPr id="6" name="文本框 5"/>
            <p:cNvSpPr txBox="1"/>
            <p:nvPr/>
          </p:nvSpPr>
          <p:spPr>
            <a:xfrm>
              <a:off x="1342390" y="2553968"/>
              <a:ext cx="2522219" cy="945950"/>
            </a:xfrm>
            <a:prstGeom prst="rect">
              <a:avLst/>
            </a:prstGeom>
            <a:solidFill>
              <a:schemeClr val="accent2">
                <a:lumMod val="20000"/>
                <a:lumOff val="80000"/>
                <a:alpha val="62000"/>
              </a:schemeClr>
            </a:solidFill>
          </p:spPr>
          <p:txBody>
            <a:bodyPr wrap="square" rtlCol="0">
              <a:spAutoFit/>
            </a:bodyPr>
            <a:lstStyle/>
            <a:p>
              <a:pPr algn="l">
                <a:lnSpc>
                  <a:spcPct val="120000"/>
                </a:lnSpc>
              </a:pPr>
              <a:r>
                <a:rPr lang="zh-CN" altLang="en-US" sz="3200" b="1">
                  <a:latin typeface="微软雅黑" panose="020b0503020204020204" pitchFamily="34" charset="-122"/>
                  <a:ea typeface="微软雅黑" panose="020b0503020204020204" pitchFamily="34" charset="-122"/>
                </a:rPr>
                <a:t>素养目标</a:t>
              </a:r>
              <a:endParaRPr lang="en-US" altLang="zh-CN" sz="3200" b="1">
                <a:latin typeface="微软雅黑" panose="020b0503020204020204" pitchFamily="34" charset="-122"/>
                <a:ea typeface="微软雅黑" panose="020b0503020204020204" pitchFamily="34" charset="-122"/>
              </a:endParaRPr>
            </a:p>
          </p:txBody>
        </p:sp>
      </p:grpSp>
      <p:sp>
        <p:nvSpPr>
          <p:cNvPr id="17" name="文本框 16"/>
          <p:cNvSpPr txBox="1"/>
          <p:nvPr/>
        </p:nvSpPr>
        <p:spPr>
          <a:xfrm>
            <a:off x="4541520" y="428625"/>
            <a:ext cx="7409815" cy="6000750"/>
          </a:xfrm>
          <a:prstGeom prst="rect">
            <a:avLst/>
          </a:prstGeom>
          <a:noFill/>
        </p:spPr>
        <p:txBody>
          <a:bodyPr wrap="square" rtlCol="0">
            <a:spAutoFit/>
          </a:bodyPr>
          <a:lstStyle/>
          <a:p>
            <a:pPr>
              <a:lnSpc>
                <a:spcPct val="150000"/>
              </a:lnSpc>
            </a:pPr>
            <a:r>
              <a:rPr sz="3200">
                <a:solidFill>
                  <a:schemeClr val="tx1">
                    <a:lumMod val="65000"/>
                    <a:lumOff val="35000"/>
                  </a:schemeClr>
                </a:solidFill>
                <a:latin typeface="微软雅黑" panose="020b0503020204020204" pitchFamily="34" charset="-122"/>
                <a:ea typeface="微软雅黑" panose="020b0503020204020204" pitchFamily="34" charset="-122"/>
              </a:rPr>
              <a:t>1.了解作者及创作背景，掌握戏剧的基本常识，如戏剧冲突、戏剧种类、戏剧语言等。</a:t>
            </a:r>
          </a:p>
          <a:p>
            <a:pPr>
              <a:lnSpc>
                <a:spcPct val="150000"/>
              </a:lnSpc>
            </a:pPr>
            <a:r>
              <a:rPr sz="3200">
                <a:solidFill>
                  <a:schemeClr val="tx1">
                    <a:lumMod val="65000"/>
                    <a:lumOff val="35000"/>
                  </a:schemeClr>
                </a:solidFill>
                <a:latin typeface="微软雅黑" panose="020b0503020204020204" pitchFamily="34" charset="-122"/>
                <a:ea typeface="微软雅黑" panose="020b0503020204020204" pitchFamily="34" charset="-122"/>
              </a:rPr>
              <a:t>2.把握本文激烈的戏剧冲突，分析娜拉、海尔茂的人物形象。</a:t>
            </a:r>
          </a:p>
          <a:p>
            <a:pPr>
              <a:lnSpc>
                <a:spcPct val="150000"/>
              </a:lnSpc>
            </a:pPr>
            <a:r>
              <a:rPr sz="3200">
                <a:solidFill>
                  <a:schemeClr val="tx1">
                    <a:lumMod val="65000"/>
                    <a:lumOff val="35000"/>
                  </a:schemeClr>
                </a:solidFill>
                <a:latin typeface="微软雅黑" panose="020b0503020204020204" pitchFamily="34" charset="-122"/>
                <a:ea typeface="微软雅黑" panose="020b0503020204020204" pitchFamily="34" charset="-122"/>
              </a:rPr>
              <a:t>3.分析娜拉出走的原因，把握文章主旨。</a:t>
            </a:r>
          </a:p>
          <a:p>
            <a:pPr>
              <a:lnSpc>
                <a:spcPct val="150000"/>
              </a:lnSpc>
            </a:pPr>
            <a:r>
              <a:rPr sz="3200">
                <a:solidFill>
                  <a:schemeClr val="tx1">
                    <a:lumMod val="65000"/>
                    <a:lumOff val="35000"/>
                  </a:schemeClr>
                </a:solidFill>
                <a:latin typeface="微软雅黑" panose="020b0503020204020204" pitchFamily="34" charset="-122"/>
                <a:ea typeface="微软雅黑" panose="020b0503020204020204" pitchFamily="34" charset="-122"/>
              </a:rPr>
              <a:t>4.把握人物形象的社会意义，培养独立自主的意识。</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anim calcmode="lin" valueType="num">
                                      <p:cBhvr>
                                        <p:cTn id="8" dur="500" fill="hold"/>
                                        <p:tgtEl>
                                          <p:spTgt spid="17"/>
                                        </p:tgtEl>
                                        <p:attrNameLst>
                                          <p:attrName>ppt_x</p:attrName>
                                        </p:attrNameLst>
                                      </p:cBhvr>
                                      <p:tavLst>
                                        <p:tav tm="0">
                                          <p:val>
                                            <p:strVal val="#ppt_x"/>
                                          </p:val>
                                        </p:tav>
                                        <p:tav tm="100000">
                                          <p:val>
                                            <p:strVal val="#ppt_x"/>
                                          </p:val>
                                        </p:tav>
                                      </p:tavLst>
                                    </p:anim>
                                    <p:anim calcmode="lin" valueType="num">
                                      <p:cBhvr>
                                        <p:cTn id="9" dur="5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380365" y="422910"/>
            <a:ext cx="11400155" cy="5123180"/>
          </a:xfrm>
          <a:prstGeom prst="rect">
            <a:avLst/>
          </a:prstGeom>
          <a:noFill/>
        </p:spPr>
        <p:txBody>
          <a:bodyPr wrap="square" rtlCol="0">
            <a:spAutoFit/>
          </a:bodyPr>
          <a:lstStyle/>
          <a:p>
            <a:pPr>
              <a:lnSpc>
                <a:spcPct val="150000"/>
              </a:lnSpc>
            </a:pPr>
            <a:r>
              <a:rPr lang="zh-CN" altLang="en-US" sz="2000">
                <a:solidFill>
                  <a:srgbClr val="C00000"/>
                </a:solidFill>
                <a:latin typeface="微软雅黑" panose="020b0503020204020204" pitchFamily="34" charset="-122"/>
                <a:ea typeface="微软雅黑" panose="020b0503020204020204" pitchFamily="34" charset="-122"/>
              </a:rPr>
              <a:t>（2)海尔茂</a:t>
            </a:r>
          </a:p>
          <a:p>
            <a:pPr>
              <a:lnSpc>
                <a:spcPct val="150000"/>
              </a:lnSpc>
            </a:pPr>
            <a:r>
              <a:rPr lang="zh-CN" altLang="en-US" sz="2000">
                <a:solidFill>
                  <a:srgbClr val="C00000"/>
                </a:solidFill>
                <a:latin typeface="微软雅黑" panose="020b0503020204020204" pitchFamily="34" charset="-122"/>
                <a:ea typeface="微软雅黑" panose="020b0503020204020204" pitchFamily="34" charset="-122"/>
              </a:rPr>
              <a:t>①虚伪暴戾的男权思想拥护者。</a:t>
            </a:r>
            <a:r>
              <a:rPr lang="zh-CN" altLang="en-US" sz="2000">
                <a:solidFill>
                  <a:schemeClr val="accent6">
                    <a:lumMod val="50000"/>
                  </a:schemeClr>
                </a:solidFill>
                <a:latin typeface="微软雅黑" panose="020b0503020204020204" pitchFamily="34" charset="-122"/>
                <a:ea typeface="微软雅黑" panose="020b0503020204020204" pitchFamily="34" charset="-122"/>
              </a:rPr>
              <a:t>海尔茂表面上很爱自己的妻子，叫她“小鸟儿”“小宝贝儿”等，但他从来没把妻子放在与自己平等的地位上，不允许她有独立的思想与人格。在家庭中，海尔茂处于支配地位，控制着一切，连信箱的钥匙也在他手里。当娜拉借款的事情有可能损害他的名誉和地位时，他就对娜拉破口大骂，百般侮辱，暴露出虚伪暴戾的丑陋嘴脸。</a:t>
            </a:r>
          </a:p>
          <a:p>
            <a:pPr>
              <a:lnSpc>
                <a:spcPct val="150000"/>
              </a:lnSpc>
            </a:pPr>
            <a:r>
              <a:rPr lang="zh-CN" altLang="en-US" sz="2000">
                <a:solidFill>
                  <a:srgbClr val="C00000"/>
                </a:solidFill>
                <a:latin typeface="微软雅黑" panose="020b0503020204020204" pitchFamily="34" charset="-122"/>
                <a:ea typeface="微软雅黑" panose="020b0503020204020204" pitchFamily="34" charset="-122"/>
              </a:rPr>
              <a:t>②自私自利，冷酷无情。</a:t>
            </a:r>
            <a:r>
              <a:rPr lang="zh-CN" altLang="en-US" sz="2000">
                <a:solidFill>
                  <a:schemeClr val="accent6">
                    <a:lumMod val="50000"/>
                  </a:schemeClr>
                </a:solidFill>
                <a:latin typeface="微软雅黑" panose="020b0503020204020204" pitchFamily="34" charset="-122"/>
                <a:ea typeface="微软雅黑" panose="020b0503020204020204" pitchFamily="34" charset="-122"/>
              </a:rPr>
              <a:t>在爱情中，海尔茂是自私的,娜拉可以为他去死，他却不愿意为妻子承担责任，牺牲名誉。对于朋友，他也是极端虚伪和冷酷的。送别妻子的同学林丹太太时，他表面上客客气气，转脸就表现出一副极不耐烦的样子；对于经常来往、病入膏肓、将不久于人世的老朋友阮克大夫,海尔茂非但没有一点儿悲悯和同情，竟然还想着男欢女爱的事，甚至说出“他的痛苦和寂寞比起咱们的幸福好像乌云衬托着太阳，苦乐格外分明”、阮克的死“对于咱们也未必不好”这样冷酷的话来。</a:t>
            </a:r>
            <a:endParaRPr lang="zh-CN" altLang="en-US">
              <a:latin typeface="微软雅黑" panose="020b0503020204020204" pitchFamily="34" charset="-122"/>
              <a:ea typeface="微软雅黑" panose="020b0503020204020204" pitchFamily="34" charset="-122"/>
            </a:endParaRPr>
          </a:p>
          <a:p>
            <a:pPr>
              <a:lnSpc>
                <a:spcPct val="150000"/>
              </a:lnSpc>
            </a:pPr>
            <a:endParaRPr lang="zh-CN" altLang="en-US">
              <a:latin typeface="微软雅黑" panose="020b0503020204020204" pitchFamily="34" charset="-122"/>
              <a:ea typeface="微软雅黑" panose="020b0503020204020204" pitchFamily="34" charset="-122"/>
            </a:endParaRP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380365" y="422910"/>
            <a:ext cx="11400155" cy="3415030"/>
          </a:xfrm>
          <a:prstGeom prst="rect">
            <a:avLst/>
          </a:prstGeom>
          <a:noFill/>
        </p:spPr>
        <p:txBody>
          <a:bodyPr wrap="square" rtlCol="0">
            <a:spAutoFit/>
          </a:bodyPr>
          <a:lstStyle/>
          <a:p>
            <a:pPr>
              <a:lnSpc>
                <a:spcPct val="150000"/>
              </a:lnSpc>
            </a:pPr>
            <a:r>
              <a:rPr lang="zh-CN" altLang="en-US" sz="2400">
                <a:solidFill>
                  <a:srgbClr val="C00000"/>
                </a:solidFill>
                <a:latin typeface="微软雅黑" panose="020b0503020204020204" pitchFamily="34" charset="-122"/>
                <a:ea typeface="微软雅黑" panose="020b0503020204020204" pitchFamily="34" charset="-122"/>
              </a:rPr>
              <a:t>③反复无常、厚颜无耻的伪君子。</a:t>
            </a:r>
            <a:r>
              <a:rPr lang="zh-CN" altLang="en-US" sz="2400">
                <a:solidFill>
                  <a:schemeClr val="accent6">
                    <a:lumMod val="50000"/>
                  </a:schemeClr>
                </a:solidFill>
                <a:latin typeface="微软雅黑" panose="020b0503020204020204" pitchFamily="34" charset="-122"/>
                <a:ea typeface="微软雅黑" panose="020b0503020204020204" pitchFamily="34" charset="-122"/>
              </a:rPr>
              <a:t>借款事发前，他说“我常常盼望有桩危险事情威胁你，好让我拼着命，牺牲一切去救你”。事发后，他面目狰狞，言语恶毒，全无平日的温情脉脉。收到柯洛克斯泰退回娜拉借据并表示歉意的信时，感到自己“没事了”，安全了，又对娜拉笑脸相迎，并表示自己的肩膀很宽，可以保护她，就像“保护一只从鹰爪子底下救出来的小鸽子一样”。在他道貌岸然的外表下隐藏着反复无常、厚颜无耻的本质。</a:t>
            </a:r>
            <a:endParaRPr lang="zh-CN" altLang="en-US" sz="2000">
              <a:latin typeface="微软雅黑" panose="020b0503020204020204" pitchFamily="34" charset="-122"/>
              <a:ea typeface="微软雅黑" panose="020b0503020204020204" pitchFamily="34" charset="-122"/>
            </a:endParaRP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319405" y="697230"/>
            <a:ext cx="11400155" cy="922020"/>
          </a:xfrm>
          <a:prstGeom prst="rect">
            <a:avLst/>
          </a:prstGeom>
          <a:noFill/>
        </p:spPr>
        <p:txBody>
          <a:bodyPr wrap="square" rtlCol="0">
            <a:spAutoFit/>
          </a:bodyPr>
          <a:lstStyle/>
          <a:p>
            <a:pPr>
              <a:lnSpc>
                <a:spcPct val="150000"/>
              </a:lnSpc>
            </a:pPr>
            <a:r>
              <a:rPr lang="en-US" altLang="zh-CN">
                <a:solidFill>
                  <a:schemeClr val="tx1">
                    <a:lumMod val="65000"/>
                    <a:lumOff val="35000"/>
                  </a:schemeClr>
                </a:solidFill>
                <a:latin typeface="微软雅黑" panose="020b0503020204020204" pitchFamily="34" charset="-122"/>
                <a:ea typeface="微软雅黑" panose="020b0503020204020204" pitchFamily="34" charset="-122"/>
              </a:rPr>
              <a:t>【</a:t>
            </a:r>
            <a:r>
              <a:rPr>
                <a:solidFill>
                  <a:schemeClr val="tx1">
                    <a:lumMod val="65000"/>
                    <a:lumOff val="35000"/>
                  </a:schemeClr>
                </a:solidFill>
                <a:latin typeface="微软雅黑" panose="020b0503020204020204" pitchFamily="34" charset="-122"/>
                <a:ea typeface="微软雅黑" panose="020b0503020204020204" pitchFamily="34" charset="-122"/>
              </a:rPr>
              <a:t>活动</a:t>
            </a:r>
            <a:r>
              <a:rPr lang="zh-CN">
                <a:solidFill>
                  <a:schemeClr val="tx1">
                    <a:lumMod val="65000"/>
                    <a:lumOff val="35000"/>
                  </a:schemeClr>
                </a:solidFill>
                <a:latin typeface="微软雅黑" panose="020b0503020204020204" pitchFamily="34" charset="-122"/>
                <a:ea typeface="微软雅黑" panose="020b0503020204020204" pitchFamily="34" charset="-122"/>
              </a:rPr>
              <a:t>二</a:t>
            </a:r>
            <a:r>
              <a:rPr lang="en-US" altLang="zh-CN">
                <a:solidFill>
                  <a:schemeClr val="tx1">
                    <a:lumMod val="65000"/>
                    <a:lumOff val="35000"/>
                  </a:schemeClr>
                </a:solidFill>
                <a:latin typeface="微软雅黑" panose="020b0503020204020204" pitchFamily="34" charset="-122"/>
                <a:ea typeface="微软雅黑" panose="020b0503020204020204" pitchFamily="34" charset="-122"/>
              </a:rPr>
              <a:t>】</a:t>
            </a:r>
            <a:r>
              <a:rPr>
                <a:solidFill>
                  <a:schemeClr val="tx1">
                    <a:lumMod val="65000"/>
                    <a:lumOff val="35000"/>
                  </a:schemeClr>
                </a:solidFill>
                <a:latin typeface="微软雅黑" panose="020b0503020204020204" pitchFamily="34" charset="-122"/>
                <a:ea typeface="微软雅黑" panose="020b0503020204020204" pitchFamily="34" charset="-122"/>
                <a:sym typeface="+mn-ea"/>
              </a:rPr>
              <a:t>找原因，悟主题</a:t>
            </a:r>
          </a:p>
          <a:p>
            <a:pPr>
              <a:lnSpc>
                <a:spcPct val="150000"/>
              </a:lnSpc>
            </a:pPr>
            <a:r>
              <a:rPr>
                <a:solidFill>
                  <a:schemeClr val="tx1">
                    <a:lumMod val="65000"/>
                    <a:lumOff val="35000"/>
                  </a:schemeClr>
                </a:solidFill>
                <a:latin typeface="微软雅黑" panose="020b0503020204020204" pitchFamily="34" charset="-122"/>
                <a:ea typeface="微软雅黑" panose="020b0503020204020204" pitchFamily="34" charset="-122"/>
              </a:rPr>
              <a:t>3.娜拉出走的原因是什么？请根据她在觉醒后与海尔茂算总账的这部分内容，分条归纳总结。</a:t>
            </a:r>
            <a:endParaRPr lang="zh-CN" altLang="en-US">
              <a:solidFill>
                <a:srgbClr val="C00000"/>
              </a:solidFill>
              <a:latin typeface="微软雅黑" panose="020b0503020204020204" pitchFamily="34" charset="-122"/>
              <a:ea typeface="微软雅黑" panose="020b0503020204020204" pitchFamily="34" charset="-122"/>
            </a:endParaRP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4940740" y="235653"/>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anose="020b0503020204020204" pitchFamily="34" charset="-122"/>
                <a:ea typeface="微软雅黑" panose="020b0503020204020204" pitchFamily="34" charset="-122"/>
              </a:rPr>
              <a:t>问题探究</a:t>
            </a:r>
          </a:p>
        </p:txBody>
      </p:sp>
      <p:sp>
        <p:nvSpPr>
          <p:cNvPr id="2" name="文本框 1"/>
          <p:cNvSpPr txBox="1"/>
          <p:nvPr/>
        </p:nvSpPr>
        <p:spPr>
          <a:xfrm>
            <a:off x="437515" y="1619250"/>
            <a:ext cx="11317605" cy="4892675"/>
          </a:xfrm>
          <a:prstGeom prst="rect">
            <a:avLst/>
          </a:prstGeom>
          <a:noFill/>
        </p:spPr>
        <p:txBody>
          <a:bodyPr wrap="square" rtlCol="0">
            <a:spAutoFit/>
          </a:bodyPr>
          <a:lstStyle/>
          <a:p>
            <a:r>
              <a:rPr lang="zh-CN" altLang="en-US" sz="2400">
                <a:solidFill>
                  <a:srgbClr val="C00000"/>
                </a:solidFill>
                <a:latin typeface="微软雅黑" panose="020b0503020204020204" pitchFamily="34" charset="-122"/>
                <a:ea typeface="微软雅黑" panose="020b0503020204020204" pitchFamily="34" charset="-122"/>
              </a:rPr>
              <a:t>①美好爱情生活理想的破灭。</a:t>
            </a:r>
          </a:p>
          <a:p>
            <a:r>
              <a:rPr lang="zh-CN" altLang="en-US" sz="2400">
                <a:solidFill>
                  <a:srgbClr val="C00000"/>
                </a:solidFill>
                <a:latin typeface="微软雅黑" panose="020b0503020204020204" pitchFamily="34" charset="-122"/>
                <a:ea typeface="微软雅黑" panose="020b0503020204020204" pitchFamily="34" charset="-122"/>
              </a:rPr>
              <a:t>       </a:t>
            </a:r>
            <a:r>
              <a:rPr lang="zh-CN" altLang="en-US" sz="2400">
                <a:solidFill>
                  <a:schemeClr val="accent6">
                    <a:lumMod val="50000"/>
                  </a:schemeClr>
                </a:solidFill>
                <a:latin typeface="微软雅黑" panose="020b0503020204020204" pitchFamily="34" charset="-122"/>
                <a:ea typeface="微软雅黑" panose="020b0503020204020204" pitchFamily="34" charset="-122"/>
              </a:rPr>
              <a:t>娜拉对爱情有着美好的憧憬，并全身心投入。她一心爱着海尔茂，不为阮克对自己的痴情所动；她为了所爱的人业山当时违反法律的事，甚至可以为之牺牲名誉和生命；她渴望得到丈夫同样的真爱，为了这份真爱，她“耐着性子整整等了八年”。但是，柯洛克斯泰的信让她清醒地看到，丈夫并不是真的爱自已，她没有等到“盼望它发生又怕它发生的奇迹”，对于爱情，她彻底绝望了。因此， 决定离开这个没有真爱的人和没有真爱的家。</a:t>
            </a:r>
          </a:p>
          <a:p>
            <a:r>
              <a:rPr lang="zh-CN" altLang="en-US" sz="2400">
                <a:solidFill>
                  <a:srgbClr val="C00000"/>
                </a:solidFill>
                <a:latin typeface="微软雅黑" panose="020b0503020204020204" pitchFamily="34" charset="-122"/>
                <a:ea typeface="微软雅黑" panose="020b0503020204020204" pitchFamily="34" charset="-122"/>
              </a:rPr>
              <a:t>②她发现自己并没有被当成一个真正平等的人来对待，她没有人格和尊严，只是丈夫的“玩偶”。</a:t>
            </a:r>
          </a:p>
          <a:p>
            <a:r>
              <a:rPr lang="zh-CN" altLang="en-US" sz="2400">
                <a:solidFill>
                  <a:srgbClr val="C00000"/>
                </a:solidFill>
                <a:latin typeface="微软雅黑" panose="020b0503020204020204" pitchFamily="34" charset="-122"/>
                <a:ea typeface="微软雅黑" panose="020b0503020204020204" pitchFamily="34" charset="-122"/>
              </a:rPr>
              <a:t>       </a:t>
            </a:r>
            <a:r>
              <a:rPr lang="zh-CN" altLang="en-US" sz="2400">
                <a:solidFill>
                  <a:schemeClr val="accent6">
                    <a:lumMod val="50000"/>
                  </a:schemeClr>
                </a:solidFill>
                <a:latin typeface="微软雅黑" panose="020b0503020204020204" pitchFamily="34" charset="-122"/>
                <a:ea typeface="微软雅黑" panose="020b0503020204020204" pitchFamily="34" charset="-122"/>
              </a:rPr>
              <a:t>丈夫认为，“正经事跟你有什么相干?”所以，夫妻二人在八年中“从来没在正经事情上头谈过一句正经话”。丈夫不了解她，并不真正爱她，只是拿她消遣；她被赋予“一个老婆，一个母亲”的“神圣的责任”，却没有任何人对她负责任，丈夫可以随意羞辱、责骂她。为了获得人格尊严和平等地位，她决定离开家庭。</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380365" y="422910"/>
            <a:ext cx="11400155" cy="5631180"/>
          </a:xfrm>
          <a:prstGeom prst="rect">
            <a:avLst/>
          </a:prstGeom>
          <a:noFill/>
        </p:spPr>
        <p:txBody>
          <a:bodyPr wrap="square" rtlCol="0">
            <a:spAutoFit/>
          </a:bodyPr>
          <a:lstStyle/>
          <a:p>
            <a:pPr>
              <a:lnSpc>
                <a:spcPct val="150000"/>
              </a:lnSpc>
            </a:pPr>
            <a:r>
              <a:rPr lang="zh-CN" altLang="en-US" sz="2400">
                <a:solidFill>
                  <a:srgbClr val="C00000"/>
                </a:solidFill>
                <a:latin typeface="微软雅黑" panose="020b0503020204020204" pitchFamily="34" charset="-122"/>
                <a:ea typeface="微软雅黑" panose="020b0503020204020204" pitchFamily="34" charset="-122"/>
              </a:rPr>
              <a:t>③娜拉在家里没有独立的经济地位，没有得到真正的快乐。</a:t>
            </a:r>
            <a:endParaRPr lang="zh-CN" altLang="en-US" sz="2400">
              <a:latin typeface="微软雅黑" panose="020b0503020204020204" pitchFamily="34" charset="-122"/>
              <a:ea typeface="微软雅黑" panose="020b0503020204020204" pitchFamily="34" charset="-122"/>
            </a:endParaRPr>
          </a:p>
          <a:p>
            <a:pPr>
              <a:lnSpc>
                <a:spcPct val="150000"/>
              </a:lnSpc>
            </a:pPr>
            <a:r>
              <a:rPr lang="zh-CN" altLang="en-US" sz="2400">
                <a:latin typeface="微软雅黑" panose="020b0503020204020204" pitchFamily="34" charset="-122"/>
                <a:ea typeface="微软雅黑" panose="020b0503020204020204" pitchFamily="34" charset="-122"/>
              </a:rPr>
              <a:t>       </a:t>
            </a:r>
            <a:r>
              <a:rPr lang="zh-CN" altLang="en-US" sz="2400">
                <a:solidFill>
                  <a:schemeClr val="accent6">
                    <a:lumMod val="50000"/>
                  </a:schemeClr>
                </a:solidFill>
                <a:latin typeface="微软雅黑" panose="020b0503020204020204" pitchFamily="34" charset="-122"/>
                <a:ea typeface="微软雅黑" panose="020b0503020204020204" pitchFamily="34" charset="-122"/>
              </a:rPr>
              <a:t>八年里，娜拉“简直像个要饭的叫花子,要一口，吃一口”，没有独立的经济地位，靠着给丈夫“耍把戏过日子”；不能感受到生活的“快活”，最终成为一个只能和丈夫“说说笑笑凑个热闹”的“没出息”的人。</a:t>
            </a:r>
            <a:endParaRPr lang="zh-CN" altLang="en-US" sz="2400">
              <a:latin typeface="微软雅黑" panose="020b0503020204020204" pitchFamily="34" charset="-122"/>
              <a:ea typeface="微软雅黑" panose="020b0503020204020204" pitchFamily="34" charset="-122"/>
            </a:endParaRPr>
          </a:p>
          <a:p>
            <a:pPr>
              <a:lnSpc>
                <a:spcPct val="150000"/>
              </a:lnSpc>
            </a:pPr>
            <a:r>
              <a:rPr lang="zh-CN" altLang="en-US" sz="2400">
                <a:solidFill>
                  <a:srgbClr val="C00000"/>
                </a:solidFill>
                <a:latin typeface="微软雅黑" panose="020b0503020204020204" pitchFamily="34" charset="-122"/>
                <a:ea typeface="微软雅黑" panose="020b0503020204020204" pitchFamily="34" charset="-122"/>
              </a:rPr>
              <a:t>④娜拉对孩子的教育和抚养失去了信心。</a:t>
            </a:r>
          </a:p>
          <a:p>
            <a:pPr>
              <a:lnSpc>
                <a:spcPct val="150000"/>
              </a:lnSpc>
            </a:pPr>
            <a:r>
              <a:rPr lang="zh-CN" altLang="en-US" sz="2400">
                <a:latin typeface="微软雅黑" panose="020b0503020204020204" pitchFamily="34" charset="-122"/>
                <a:ea typeface="微软雅黑" panose="020b0503020204020204" pitchFamily="34" charset="-122"/>
              </a:rPr>
              <a:t>      </a:t>
            </a:r>
            <a:r>
              <a:rPr lang="zh-CN" altLang="en-US" sz="2400">
                <a:solidFill>
                  <a:schemeClr val="accent6">
                    <a:lumMod val="50000"/>
                  </a:schemeClr>
                </a:solidFill>
                <a:latin typeface="微软雅黑" panose="020b0503020204020204" pitchFamily="34" charset="-122"/>
                <a:ea typeface="微软雅黑" panose="020b0503020204020204" pitchFamily="34" charset="-122"/>
              </a:rPr>
              <a:t>娜拉有三个可爱的孩子，但是她出走的时候却一个都没有带走。娜拉爱她的孩子，但文中海尔茂说“可是孩子不能再交在你手里。我不敢再把他们交给你”的话，让娜拉想到自己因为借钱的事而撒谎。娜拉害怕自己撒谎的行为，对孩子的成长造成不利的影响。她说“我不配教育孩子。要想教育孩子，先得教育我自己”。对娜拉而言，只有出走，才能让孩子摆脱撒说妈妈的阴影，娜拉自己的内心才能获得解脱。</a:t>
            </a:r>
            <a:endParaRPr lang="zh-CN" altLang="en-US" sz="2400">
              <a:latin typeface="微软雅黑" panose="020b0503020204020204" pitchFamily="34" charset="-122"/>
              <a:ea typeface="微软雅黑" panose="020b0503020204020204" pitchFamily="34" charset="-122"/>
            </a:endParaRP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319405" y="697230"/>
            <a:ext cx="11400155" cy="1753235"/>
          </a:xfrm>
          <a:prstGeom prst="rect">
            <a:avLst/>
          </a:prstGeom>
          <a:noFill/>
        </p:spPr>
        <p:txBody>
          <a:bodyPr wrap="square" rtlCol="0">
            <a:spAutoFit/>
          </a:bodyPr>
          <a:lstStyle/>
          <a:p>
            <a:pPr>
              <a:lnSpc>
                <a:spcPct val="150000"/>
              </a:lnSpc>
            </a:pPr>
            <a:r>
              <a:rPr lang="en-US" altLang="zh-CN">
                <a:solidFill>
                  <a:schemeClr val="tx1">
                    <a:lumMod val="65000"/>
                    <a:lumOff val="35000"/>
                  </a:schemeClr>
                </a:solidFill>
                <a:latin typeface="微软雅黑" panose="020b0503020204020204" pitchFamily="34" charset="-122"/>
                <a:ea typeface="微软雅黑" panose="020b0503020204020204" pitchFamily="34" charset="-122"/>
              </a:rPr>
              <a:t>【</a:t>
            </a:r>
            <a:r>
              <a:rPr>
                <a:solidFill>
                  <a:schemeClr val="tx1">
                    <a:lumMod val="65000"/>
                    <a:lumOff val="35000"/>
                  </a:schemeClr>
                </a:solidFill>
                <a:latin typeface="微软雅黑" panose="020b0503020204020204" pitchFamily="34" charset="-122"/>
                <a:ea typeface="微软雅黑" panose="020b0503020204020204" pitchFamily="34" charset="-122"/>
              </a:rPr>
              <a:t>活动</a:t>
            </a:r>
            <a:r>
              <a:rPr lang="zh-CN">
                <a:solidFill>
                  <a:schemeClr val="tx1">
                    <a:lumMod val="65000"/>
                    <a:lumOff val="35000"/>
                  </a:schemeClr>
                </a:solidFill>
                <a:latin typeface="微软雅黑" panose="020b0503020204020204" pitchFamily="34" charset="-122"/>
                <a:ea typeface="微软雅黑" panose="020b0503020204020204" pitchFamily="34" charset="-122"/>
              </a:rPr>
              <a:t>三</a:t>
            </a:r>
            <a:r>
              <a:rPr lang="en-US" altLang="zh-CN">
                <a:solidFill>
                  <a:schemeClr val="tx1">
                    <a:lumMod val="65000"/>
                    <a:lumOff val="35000"/>
                  </a:schemeClr>
                </a:solidFill>
                <a:latin typeface="微软雅黑" panose="020b0503020204020204" pitchFamily="34" charset="-122"/>
                <a:ea typeface="微软雅黑" panose="020b0503020204020204" pitchFamily="34" charset="-122"/>
              </a:rPr>
              <a:t>】</a:t>
            </a:r>
            <a:r>
              <a:rPr>
                <a:solidFill>
                  <a:schemeClr val="tx1">
                    <a:lumMod val="65000"/>
                    <a:lumOff val="35000"/>
                  </a:schemeClr>
                </a:solidFill>
                <a:latin typeface="微软雅黑" panose="020b0503020204020204" pitchFamily="34" charset="-122"/>
                <a:ea typeface="微软雅黑" panose="020b0503020204020204" pitchFamily="34" charset="-122"/>
                <a:sym typeface="+mn-ea"/>
              </a:rPr>
              <a:t>找原因，悟主题</a:t>
            </a:r>
          </a:p>
          <a:p>
            <a:pPr>
              <a:lnSpc>
                <a:spcPct val="150000"/>
              </a:lnSpc>
            </a:pPr>
            <a:r>
              <a:rPr>
                <a:solidFill>
                  <a:schemeClr val="tx1">
                    <a:lumMod val="65000"/>
                    <a:lumOff val="35000"/>
                  </a:schemeClr>
                </a:solidFill>
                <a:latin typeface="微软雅黑" panose="020b0503020204020204" pitchFamily="34" charset="-122"/>
                <a:ea typeface="微软雅黑" panose="020b0503020204020204" pitchFamily="34" charset="-122"/>
              </a:rPr>
              <a:t>4.针对娜拉出走的结局，鲁迅在“五四”时期写过的杂文《娜拉走后怎样》中说：“娜拉或者也实在只有两条路：不是堕落，就是回来。……还有一条，就是饿死了。”对于鲁迅这一观点，你是否认同? 而张桂梅校长“我最反对当全职太太”的言论更是引发了网络上关于”全职太太”的热议，对此，你怎么看？</a:t>
            </a: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4940740" y="235653"/>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anose="020b0503020204020204" pitchFamily="34" charset="-122"/>
                <a:ea typeface="微软雅黑" panose="020b0503020204020204" pitchFamily="34" charset="-122"/>
              </a:rPr>
              <a:t>问题探究</a:t>
            </a:r>
          </a:p>
        </p:txBody>
      </p:sp>
      <p:sp>
        <p:nvSpPr>
          <p:cNvPr id="2" name="文本框 1"/>
          <p:cNvSpPr txBox="1"/>
          <p:nvPr/>
        </p:nvSpPr>
        <p:spPr>
          <a:xfrm>
            <a:off x="437515" y="2530475"/>
            <a:ext cx="11317605" cy="4092575"/>
          </a:xfrm>
          <a:prstGeom prst="rect">
            <a:avLst/>
          </a:prstGeom>
          <a:noFill/>
        </p:spPr>
        <p:txBody>
          <a:bodyPr wrap="square" rtlCol="0">
            <a:spAutoFit/>
          </a:bodyPr>
          <a:lstStyle/>
          <a:p>
            <a:r>
              <a:rPr lang="zh-CN" altLang="en-US" sz="2000">
                <a:solidFill>
                  <a:srgbClr val="C00000"/>
                </a:solidFill>
                <a:latin typeface="微软雅黑" panose="020b0503020204020204" pitchFamily="34" charset="-122"/>
                <a:ea typeface="微软雅黑" panose="020b0503020204020204" pitchFamily="34" charset="-122"/>
              </a:rPr>
              <a:t>观点一：认同。</a:t>
            </a:r>
          </a:p>
          <a:p>
            <a:r>
              <a:rPr lang="zh-CN" altLang="en-US" sz="2000">
                <a:solidFill>
                  <a:srgbClr val="C00000"/>
                </a:solidFill>
                <a:latin typeface="微软雅黑" panose="020b0503020204020204" pitchFamily="34" charset="-122"/>
                <a:ea typeface="微软雅黑" panose="020b0503020204020204" pitchFamily="34" charset="-122"/>
              </a:rPr>
              <a:t>①从社会环境来看， 社会还没有为妇女的独立生存提供充分的空间。</a:t>
            </a:r>
          </a:p>
          <a:p>
            <a:r>
              <a:rPr lang="zh-CN" altLang="en-US" sz="2000">
                <a:solidFill>
                  <a:srgbClr val="C00000"/>
                </a:solidFill>
                <a:latin typeface="微软雅黑" panose="020b0503020204020204" pitchFamily="34" charset="-122"/>
                <a:ea typeface="微软雅黑" panose="020b0503020204020204" pitchFamily="34" charset="-122"/>
              </a:rPr>
              <a:t>       第二次工业革命开始于19世纪60年代后期，易卜生创作《玩偶之家》的1879年，工业革命还在发展中；挪威的女权运动虽然处于高涨阶段，但妇女的社会地位还没有得到社会的充分认可。因此,社会还不能为妇女提供充足的劳动就业机会，娜拉出走之后很可能难以及时得到足以养活自己的正常工作。戏剧中的林丹太太就是一个例子，她为了得到一份工作，不得不求助于并没有什么地位的娜拉，让娜拉央求海尔茂为她找工作。</a:t>
            </a:r>
          </a:p>
          <a:p>
            <a:r>
              <a:rPr lang="zh-CN" altLang="en-US" sz="2000">
                <a:solidFill>
                  <a:srgbClr val="C00000"/>
                </a:solidFill>
                <a:latin typeface="微软雅黑" panose="020b0503020204020204" pitchFamily="34" charset="-122"/>
                <a:ea typeface="微软雅黑" panose="020b0503020204020204" pitchFamily="34" charset="-122"/>
              </a:rPr>
              <a:t>②从主观条件来看，娜拉没有赖以谋生的一技之长。</a:t>
            </a:r>
          </a:p>
          <a:p>
            <a:r>
              <a:rPr lang="zh-CN" altLang="en-US" sz="2000">
                <a:solidFill>
                  <a:srgbClr val="C00000"/>
                </a:solidFill>
                <a:latin typeface="微软雅黑" panose="020b0503020204020204" pitchFamily="34" charset="-122"/>
                <a:ea typeface="微软雅黑" panose="020b0503020204020204" pitchFamily="34" charset="-122"/>
              </a:rPr>
              <a:t>       从剧情来看，娜拉除了长得漂亮、跳舞跳得好之外，并没有什么特长，甚至操持家务的工作也是由佣人来做的。从人物性格来看，娜拉出走时不带走海尔茂的任何东西，即便在“手头不方便的时候”也不愿接受海尔茂的任何帮助，是一位性情刚烈的女性；从她对爱情的态度来看，她是一位理想主义者，她的思想观念与社会现实有着很大的差距。这样一位年轻女子，很难适应当时男权主义流行的社会。</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 name="文本框 1"/>
          <p:cNvSpPr txBox="1"/>
          <p:nvPr/>
        </p:nvSpPr>
        <p:spPr>
          <a:xfrm>
            <a:off x="437515" y="424815"/>
            <a:ext cx="11317605" cy="5692775"/>
          </a:xfrm>
          <a:prstGeom prst="rect">
            <a:avLst/>
          </a:prstGeom>
          <a:noFill/>
        </p:spPr>
        <p:txBody>
          <a:bodyPr wrap="square" rtlCol="0">
            <a:spAutoFit/>
          </a:bodyPr>
          <a:lstStyle/>
          <a:p>
            <a:r>
              <a:rPr lang="zh-CN" altLang="en-US" sz="2800">
                <a:solidFill>
                  <a:srgbClr val="C00000"/>
                </a:solidFill>
                <a:latin typeface="微软雅黑" panose="020b0503020204020204" pitchFamily="34" charset="-122"/>
                <a:ea typeface="微软雅黑" panose="020b0503020204020204" pitchFamily="34" charset="-122"/>
              </a:rPr>
              <a:t>③从娜拉出走时的状况来看，她没有可以立足于社会的条件。</a:t>
            </a:r>
          </a:p>
          <a:p>
            <a:r>
              <a:rPr lang="zh-CN" altLang="en-US" sz="2800">
                <a:solidFill>
                  <a:srgbClr val="C00000"/>
                </a:solidFill>
                <a:latin typeface="微软雅黑" panose="020b0503020204020204" pitchFamily="34" charset="-122"/>
                <a:ea typeface="微软雅黑" panose="020b0503020204020204" pitchFamily="34" charset="-122"/>
              </a:rPr>
              <a:t>      爱她的阮克大夫即将离世；林丹太太虽然帮助娜拉解除了借款风波带来的危机，但她本身就是向娜拉求助的人；平时没有经济地位的娜拉，花钱都是跟海尔茂要，省下来的钱都用于还债。因此,从人脉关系和经济基础来看，出走后的娜拉甚至难以在社会上暂时立足。</a:t>
            </a:r>
          </a:p>
          <a:p>
            <a:r>
              <a:rPr lang="zh-CN" altLang="en-US" sz="2800">
                <a:solidFill>
                  <a:srgbClr val="C00000"/>
                </a:solidFill>
                <a:latin typeface="微软雅黑" panose="020b0503020204020204" pitchFamily="34" charset="-122"/>
                <a:ea typeface="微软雅黑" panose="020b0503020204020204" pitchFamily="34" charset="-122"/>
              </a:rPr>
              <a:t>④从社会发展的必然规律来看，娜拉很可能成为女权运动的牺牲品。</a:t>
            </a:r>
          </a:p>
          <a:p>
            <a:r>
              <a:rPr lang="zh-CN" altLang="en-US" sz="2800">
                <a:solidFill>
                  <a:srgbClr val="C00000"/>
                </a:solidFill>
                <a:latin typeface="微软雅黑" panose="020b0503020204020204" pitchFamily="34" charset="-122"/>
                <a:ea typeface="微软雅黑" panose="020b0503020204020204" pitchFamily="34" charset="-122"/>
              </a:rPr>
              <a:t>       鲁迅在《娜拉走后怎样》中写道:“可惜中国太难改变了，即使搬动一张桌子，改装一个火炉，几乎也要血；而且即使有了血，也未必一定能搬动，能改装。”意思是说中国的每一次变革和进步,都会有人付出血的代价。中国是这样，挪威也如此。我们丝毫不怀疑社会进步的必然性，然而，综合以上几点来看，娜拉为追求个性解放、人格独立、男女平等、经济独立的出走，要么以失败告终后重新回到海尔茂的身边，要么沦为社会进步的牺牲品。</a:t>
            </a:r>
          </a:p>
        </p:txBody>
      </p:sp>
    </p:spTree>
  </p:cSld>
  <p:clrMapOvr>
    <a:masterClrMapping/>
  </p:clrMapOvr>
  <p:transition/>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 name="文本框 1"/>
          <p:cNvSpPr txBox="1"/>
          <p:nvPr/>
        </p:nvSpPr>
        <p:spPr>
          <a:xfrm>
            <a:off x="146050" y="130810"/>
            <a:ext cx="11900535" cy="6108065"/>
          </a:xfrm>
          <a:prstGeom prst="rect">
            <a:avLst/>
          </a:prstGeom>
          <a:noFill/>
        </p:spPr>
        <p:txBody>
          <a:bodyPr wrap="square" rtlCol="0">
            <a:spAutoFit/>
          </a:bodyPr>
          <a:lstStyle/>
          <a:p>
            <a:r>
              <a:rPr lang="zh-CN" altLang="en-US" sz="2300">
                <a:solidFill>
                  <a:srgbClr val="C00000"/>
                </a:solidFill>
                <a:latin typeface="微软雅黑" panose="020b0503020204020204" pitchFamily="34" charset="-122"/>
                <a:ea typeface="微软雅黑" panose="020b0503020204020204" pitchFamily="34" charset="-122"/>
              </a:rPr>
              <a:t>观点二：不认同。</a:t>
            </a:r>
          </a:p>
          <a:p>
            <a:r>
              <a:rPr lang="zh-CN" altLang="en-US" sz="2300">
                <a:solidFill>
                  <a:srgbClr val="C00000"/>
                </a:solidFill>
                <a:latin typeface="微软雅黑" panose="020b0503020204020204" pitchFamily="34" charset="-122"/>
                <a:ea typeface="微软雅黑" panose="020b0503020204020204" pitchFamily="34" charset="-122"/>
              </a:rPr>
              <a:t>①社会为娜拉出走以争取独立和人权提供了良好的环境。</a:t>
            </a:r>
          </a:p>
          <a:p>
            <a:r>
              <a:rPr lang="zh-CN" altLang="en-US" sz="2300">
                <a:solidFill>
                  <a:srgbClr val="C00000"/>
                </a:solidFill>
                <a:latin typeface="微软雅黑" panose="020b0503020204020204" pitchFamily="34" charset="-122"/>
                <a:ea typeface="微软雅黑" panose="020b0503020204020204" pitchFamily="34" charset="-122"/>
              </a:rPr>
              <a:t>       第二次工业革命促进了生产力的巨大发展，企业的规模进一步扩大。长期处于男权社会的挪威，妇女解放的呼声越来越高，“妇女解放的第一个先决条件就是一切女性重新回到公共的劳动中去”。因此，既然社会需要更多的女性走出家庭，参与“公共的劳动”，就说明社会能够为女性提供正当、适合的工作机会。当时的挪威有一些女权运动活动家，应当也有一些女权运动的组织机构，这些人和机构能够为出走的娜拉提供必要的生存和工作方面的帮助。</a:t>
            </a:r>
          </a:p>
          <a:p>
            <a:r>
              <a:rPr lang="zh-CN" altLang="en-US" sz="2300">
                <a:solidFill>
                  <a:srgbClr val="C00000"/>
                </a:solidFill>
                <a:latin typeface="微软雅黑" panose="020b0503020204020204" pitchFamily="34" charset="-122"/>
                <a:ea typeface="微软雅黑" panose="020b0503020204020204" pitchFamily="34" charset="-122"/>
              </a:rPr>
              <a:t>②娜拉具备出走后走向自立和成功的主观条件。</a:t>
            </a:r>
          </a:p>
          <a:p>
            <a:r>
              <a:rPr lang="zh-CN" altLang="en-US" sz="2300">
                <a:solidFill>
                  <a:srgbClr val="C00000"/>
                </a:solidFill>
                <a:latin typeface="微软雅黑" panose="020b0503020204020204" pitchFamily="34" charset="-122"/>
                <a:ea typeface="微软雅黑" panose="020b0503020204020204" pitchFamily="34" charset="-122"/>
              </a:rPr>
              <a:t>       从剧情来看，娜拉有着刚烈的性格，有敢于质疑法律、宗教的勇气，有对美好生活的追求，这决定了她不会向困难屈服，有勇气战胜出走后的一些困难，努力实现自己的追求；她聪明而有头脑，有办法解决出走后面临的生存、工作等问题。同时，娜拉的性格特点决定了她不会再回到海尔茂身边做一个“玩偶”，更不可能堕落而走向肮脏的泥潭。</a:t>
            </a:r>
          </a:p>
          <a:p>
            <a:r>
              <a:rPr lang="zh-CN" altLang="en-US" sz="2300">
                <a:solidFill>
                  <a:srgbClr val="C00000"/>
                </a:solidFill>
                <a:latin typeface="微软雅黑" panose="020b0503020204020204" pitchFamily="34" charset="-122"/>
                <a:ea typeface="微软雅黑" panose="020b0503020204020204" pitchFamily="34" charset="-122"/>
              </a:rPr>
              <a:t>③娜拉周围有可以学习和借鉴的成功的榜样。</a:t>
            </a:r>
          </a:p>
          <a:p>
            <a:r>
              <a:rPr lang="zh-CN" altLang="en-US" sz="2300">
                <a:solidFill>
                  <a:srgbClr val="C00000"/>
                </a:solidFill>
                <a:latin typeface="微软雅黑" panose="020b0503020204020204" pitchFamily="34" charset="-122"/>
                <a:ea typeface="微软雅黑" panose="020b0503020204020204" pitchFamily="34" charset="-122"/>
              </a:rPr>
              <a:t>       娜拉的同学林丹太太，就是一位典型的独立女性，她不受男性的庇护，愿意承担家庭经济来源：她为了帮助娜拉摆脱借款危机而大胆劝说柯洛克斯泰，并表示柯洛克斯泰失去工作后，她也愿意和他重建家庭。这表明，女性完全可以成为经济独立、有人格尊严的人。</a:t>
            </a:r>
          </a:p>
        </p:txBody>
      </p:sp>
    </p:spTree>
  </p:cSld>
  <p:clrMapOvr>
    <a:masterClrMapping/>
  </p:clrMapOvr>
  <p:transition/>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3999230" y="942975"/>
            <a:ext cx="7962900" cy="5908040"/>
          </a:xfrm>
          <a:prstGeom prst="rect">
            <a:avLst/>
          </a:prstGeom>
          <a:noFill/>
        </p:spPr>
        <p:txBody>
          <a:bodyPr wrap="square" rtlCol="0">
            <a:spAutoFit/>
          </a:bodyPr>
          <a:lstStyle/>
          <a:p>
            <a:pPr>
              <a:lnSpc>
                <a:spcPct val="150000"/>
              </a:lnSpc>
            </a:pPr>
            <a:r>
              <a:rPr lang="zh-CN" altLang="en-US" sz="2800">
                <a:solidFill>
                  <a:srgbClr val="C00000"/>
                </a:solidFill>
                <a:latin typeface="微软雅黑" panose="020b0503020204020204" pitchFamily="34" charset="-122"/>
                <a:ea typeface="微软雅黑" panose="020b0503020204020204" pitchFamily="34" charset="-122"/>
              </a:rPr>
              <a:t>明确  ①戏刷场景高度集中。将戏剧场景高度集中于海尔茂和娜拉的家中，有利于各种矛盾冲突的集中展现</a:t>
            </a:r>
            <a:r>
              <a:rPr lang="en-US" altLang="zh-CN" sz="2800">
                <a:solidFill>
                  <a:srgbClr val="C00000"/>
                </a:solidFill>
                <a:latin typeface="微软雅黑" panose="020b0503020204020204" pitchFamily="34" charset="-122"/>
                <a:ea typeface="微软雅黑" panose="020b0503020204020204" pitchFamily="34" charset="-122"/>
              </a:rPr>
              <a:t>.</a:t>
            </a:r>
          </a:p>
          <a:p>
            <a:pPr>
              <a:lnSpc>
                <a:spcPct val="150000"/>
              </a:lnSpc>
            </a:pPr>
            <a:r>
              <a:rPr lang="en-US" altLang="zh-CN" sz="2800">
                <a:solidFill>
                  <a:srgbClr val="C00000"/>
                </a:solidFill>
                <a:latin typeface="微软雅黑" panose="020b0503020204020204" pitchFamily="34" charset="-122"/>
                <a:ea typeface="微软雅黑" panose="020b0503020204020204" pitchFamily="34" charset="-122"/>
              </a:rPr>
              <a:t>②</a:t>
            </a:r>
            <a:r>
              <a:rPr lang="zh-CN" altLang="en-US" sz="2800">
                <a:solidFill>
                  <a:srgbClr val="C00000"/>
                </a:solidFill>
                <a:latin typeface="微软雅黑" panose="020b0503020204020204" pitchFamily="34" charset="-122"/>
                <a:ea typeface="微软雅黑" panose="020b0503020204020204" pitchFamily="34" charset="-122"/>
              </a:rPr>
              <a:t>运用“突转”的手法。第一次“突转”是借据事件暴露，海尔茂的自私与虚伪暴露无遗。第二次“突转”是收回借据，灾祸解除后，海尔茂尽力掩饰自己希望能继续保持原有的家庭地位，维护原有的男权主义。两次“突转”深化了戏剧的悲剧主题</a:t>
            </a:r>
            <a:r>
              <a:rPr lang="en-US" altLang="zh-CN" sz="2800">
                <a:solidFill>
                  <a:srgbClr val="C00000"/>
                </a:solidFill>
                <a:latin typeface="微软雅黑" panose="020b0503020204020204" pitchFamily="34" charset="-122"/>
                <a:ea typeface="微软雅黑" panose="020b0503020204020204" pitchFamily="34" charset="-122"/>
              </a:rPr>
              <a:t>.</a:t>
            </a: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7363307" y="433471"/>
            <a:ext cx="2310520" cy="82994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sym typeface="+mn-ea"/>
              </a:rPr>
              <a:t>艺术特点</a:t>
            </a:r>
            <a:endParaRPr lang="zh-CN" altLang="en-US" sz="240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algn="dist">
              <a:buFont typeface="Wingdings" panose="05000000000000000000" pitchFamily="2" charset="2"/>
              <a:buChar char="n"/>
            </a:pPr>
            <a:endParaRPr kumimoji="1" lang="zh-CN" altLang="en-US" sz="2400" b="1">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32447" y="1326750"/>
            <a:ext cx="2767960" cy="3869872"/>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0" end="0"/>
                                            </p:txEl>
                                          </p:spTgt>
                                        </p:tgtEl>
                                        <p:attrNameLst>
                                          <p:attrName>style.visibility</p:attrName>
                                        </p:attrNameLst>
                                      </p:cBhvr>
                                      <p:to>
                                        <p:strVal val="visible"/>
                                      </p:to>
                                    </p:set>
                                    <p:animEffect transition="in" filter="dissolve">
                                      <p:cBhvr>
                                        <p:cTn id="14" dur="500"/>
                                        <p:tgtEl>
                                          <p:spTgt spid="36">
                                            <p:txEl>
                                              <p:pRg st="0" end="0"/>
                                            </p:txEl>
                                          </p:spTgt>
                                        </p:tgtEl>
                                      </p:cBhvr>
                                    </p:animEffect>
                                  </p:childTnLst>
                                </p:cTn>
                              </p:par>
                              <p:par>
                                <p:cTn id="15" presetID="9" presetClass="entr" presetSubtype="0" fill="hold" nodeType="withEffect">
                                  <p:stCondLst>
                                    <p:cond delay="0"/>
                                  </p:stCondLst>
                                  <p:childTnLst>
                                    <p:set>
                                      <p:cBhvr>
                                        <p:cTn id="16" dur="1" fill="hold">
                                          <p:stCondLst>
                                            <p:cond delay="0"/>
                                          </p:stCondLst>
                                        </p:cTn>
                                        <p:tgtEl>
                                          <p:spTgt spid="36">
                                            <p:txEl>
                                              <p:pRg st="1" end="1"/>
                                            </p:txEl>
                                          </p:spTgt>
                                        </p:tgtEl>
                                        <p:attrNameLst>
                                          <p:attrName>style.visibility</p:attrName>
                                        </p:attrNameLst>
                                      </p:cBhvr>
                                      <p:to>
                                        <p:strVal val="visible"/>
                                      </p:to>
                                    </p:set>
                                    <p:animEffect transition="in" filter="dissolve">
                                      <p:cBhvr>
                                        <p:cTn id="17" dur="500"/>
                                        <p:tgtEl>
                                          <p:spTgt spid="3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3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510638" y="895136"/>
            <a:ext cx="11352509" cy="4613892"/>
          </a:xfrm>
          <a:prstGeom prst="rect">
            <a:avLst/>
          </a:prstGeom>
          <a:noFill/>
        </p:spPr>
        <p:txBody>
          <a:bodyPr wrap="square" rtlCol="0">
            <a:spAutoFit/>
          </a:bodyPr>
          <a:lstStyle/>
          <a:p>
            <a:pPr>
              <a:lnSpc>
                <a:spcPct val="150000"/>
              </a:lnSpc>
            </a:pPr>
            <a:r>
              <a:rPr lang="en-US" altLang="zh-CN">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a:solidFill>
                  <a:schemeClr val="tx1">
                    <a:lumMod val="65000"/>
                    <a:lumOff val="35000"/>
                  </a:schemeClr>
                </a:solidFill>
                <a:latin typeface="微软雅黑" panose="020b0503020204020204" pitchFamily="34" charset="-122"/>
                <a:ea typeface="微软雅黑" panose="020b0503020204020204" pitchFamily="34" charset="-122"/>
              </a:rPr>
              <a:t>思考</a:t>
            </a:r>
            <a:r>
              <a:rPr lang="en-US" altLang="zh-CN">
                <a:solidFill>
                  <a:schemeClr val="tx1">
                    <a:lumMod val="65000"/>
                    <a:lumOff val="35000"/>
                  </a:schemeClr>
                </a:solidFill>
                <a:latin typeface="微软雅黑" panose="020b0503020204020204" pitchFamily="34" charset="-122"/>
                <a:ea typeface="微软雅黑" panose="020b0503020204020204" pitchFamily="34" charset="-122"/>
              </a:rPr>
              <a:t>8】</a:t>
            </a:r>
            <a:r>
              <a:rPr lang="zh-CN" altLang="en-US">
                <a:solidFill>
                  <a:schemeClr val="tx1">
                    <a:lumMod val="65000"/>
                    <a:lumOff val="35000"/>
                  </a:schemeClr>
                </a:solidFill>
                <a:latin typeface="微软雅黑" panose="020b0503020204020204" pitchFamily="34" charset="-122"/>
                <a:ea typeface="微软雅黑" panose="020b0503020204020204" pitchFamily="34" charset="-122"/>
              </a:rPr>
              <a:t>拓展阅读</a:t>
            </a:r>
          </a:p>
          <a:p>
            <a:pPr algn="ctr">
              <a:lnSpc>
                <a:spcPct val="150000"/>
              </a:lnSpc>
            </a:pPr>
            <a:r>
              <a:rPr lang="zh-CN" altLang="en-US">
                <a:solidFill>
                  <a:schemeClr val="tx1">
                    <a:lumMod val="65000"/>
                    <a:lumOff val="35000"/>
                  </a:schemeClr>
                </a:solidFill>
                <a:latin typeface="微软雅黑" panose="020b0503020204020204" pitchFamily="34" charset="-122"/>
                <a:ea typeface="微软雅黑" panose="020b0503020204020204" pitchFamily="34" charset="-122"/>
              </a:rPr>
              <a:t>娜拉走后怎样</a:t>
            </a:r>
          </a:p>
          <a:p>
            <a:pPr>
              <a:lnSpc>
                <a:spcPct val="150000"/>
              </a:lnSpc>
            </a:pPr>
            <a:r>
              <a:rPr lang="zh-CN" altLang="en-US">
                <a:solidFill>
                  <a:schemeClr val="tx1">
                    <a:lumMod val="65000"/>
                    <a:lumOff val="35000"/>
                  </a:schemeClr>
                </a:solidFill>
                <a:latin typeface="微软雅黑" panose="020b0503020204020204" pitchFamily="34" charset="-122"/>
                <a:ea typeface="微软雅黑" panose="020b0503020204020204" pitchFamily="34" charset="-122"/>
              </a:rPr>
              <a:t>      易卜生的著作，除了几十首诗之外，其余都是剧本。这些剧本里面，有一时期是大抵含有社会问题的，世间也称作“社会剧”，其中有一篇就是</a:t>
            </a:r>
            <a:r>
              <a:rPr lang="en-US" altLang="zh-CN">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a:solidFill>
                  <a:schemeClr val="tx1">
                    <a:lumMod val="65000"/>
                    <a:lumOff val="35000"/>
                  </a:schemeClr>
                </a:solidFill>
                <a:latin typeface="微软雅黑" panose="020b0503020204020204" pitchFamily="34" charset="-122"/>
                <a:ea typeface="微软雅黑" panose="020b0503020204020204" pitchFamily="34" charset="-122"/>
              </a:rPr>
              <a:t>娜拉</a:t>
            </a:r>
            <a:r>
              <a:rPr lang="en-US" altLang="zh-CN">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a:solidFill>
                  <a:schemeClr val="tx1">
                    <a:lumMod val="65000"/>
                    <a:lumOff val="35000"/>
                  </a:schemeClr>
                </a:solidFill>
                <a:latin typeface="微软雅黑" panose="020b0503020204020204" pitchFamily="34" charset="-122"/>
                <a:ea typeface="微软雅黑" panose="020b0503020204020204" pitchFamily="34" charset="-122"/>
              </a:rPr>
              <a:t>。</a:t>
            </a:r>
          </a:p>
          <a:p>
            <a:pPr>
              <a:lnSpc>
                <a:spcPct val="150000"/>
              </a:lnSpc>
            </a:pPr>
            <a:r>
              <a:rPr lang="zh-CN" altLang="en-US">
                <a:solidFill>
                  <a:schemeClr val="tx1">
                    <a:lumMod val="65000"/>
                    <a:lumOff val="35000"/>
                  </a:schemeClr>
                </a:solidFill>
                <a:latin typeface="微软雅黑" panose="020b0503020204020204" pitchFamily="34" charset="-122"/>
                <a:ea typeface="微软雅黑" panose="020b0503020204020204" pitchFamily="34" charset="-122"/>
              </a:rPr>
              <a:t>      </a:t>
            </a:r>
            <a:r>
              <a:rPr lang="en-US" altLang="zh-CN">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a:solidFill>
                  <a:schemeClr val="tx1">
                    <a:lumMod val="65000"/>
                    <a:lumOff val="35000"/>
                  </a:schemeClr>
                </a:solidFill>
                <a:latin typeface="微软雅黑" panose="020b0503020204020204" pitchFamily="34" charset="-122"/>
                <a:ea typeface="微软雅黑" panose="020b0503020204020204" pitchFamily="34" charset="-122"/>
              </a:rPr>
              <a:t>娜拉</a:t>
            </a:r>
            <a:r>
              <a:rPr lang="en-US" altLang="zh-CN">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a:solidFill>
                  <a:schemeClr val="tx1">
                    <a:lumMod val="65000"/>
                    <a:lumOff val="35000"/>
                  </a:schemeClr>
                </a:solidFill>
                <a:latin typeface="微软雅黑" panose="020b0503020204020204" pitchFamily="34" charset="-122"/>
                <a:ea typeface="微软雅黑" panose="020b0503020204020204" pitchFamily="34" charset="-122"/>
              </a:rPr>
              <a:t>一名</a:t>
            </a:r>
            <a:r>
              <a:rPr lang="en-US" altLang="zh-CN">
                <a:solidFill>
                  <a:schemeClr val="tx1">
                    <a:lumMod val="65000"/>
                    <a:lumOff val="35000"/>
                  </a:schemeClr>
                </a:solidFill>
                <a:latin typeface="微软雅黑" panose="020b0503020204020204" pitchFamily="34" charset="-122"/>
                <a:ea typeface="微软雅黑" panose="020b0503020204020204" pitchFamily="34" charset="-122"/>
              </a:rPr>
              <a:t>Ein Puppenheim</a:t>
            </a:r>
            <a:r>
              <a:rPr lang="zh-CN" altLang="en-US">
                <a:solidFill>
                  <a:schemeClr val="tx1">
                    <a:lumMod val="65000"/>
                    <a:lumOff val="35000"/>
                  </a:schemeClr>
                </a:solidFill>
                <a:latin typeface="微软雅黑" panose="020b0503020204020204" pitchFamily="34" charset="-122"/>
                <a:ea typeface="微软雅黑" panose="020b0503020204020204" pitchFamily="34" charset="-122"/>
              </a:rPr>
              <a:t>， 中国译作</a:t>
            </a:r>
            <a:r>
              <a:rPr lang="en-US" altLang="zh-CN">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a:solidFill>
                  <a:schemeClr val="tx1">
                    <a:lumMod val="65000"/>
                    <a:lumOff val="35000"/>
                  </a:schemeClr>
                </a:solidFill>
                <a:latin typeface="微软雅黑" panose="020b0503020204020204" pitchFamily="34" charset="-122"/>
                <a:ea typeface="微软雅黑" panose="020b0503020204020204" pitchFamily="34" charset="-122"/>
              </a:rPr>
              <a:t>傀儡家庭</a:t>
            </a:r>
            <a:r>
              <a:rPr lang="en-US" altLang="zh-CN">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a:solidFill>
                  <a:schemeClr val="tx1">
                    <a:lumMod val="65000"/>
                    <a:lumOff val="35000"/>
                  </a:schemeClr>
                </a:solidFill>
                <a:latin typeface="微软雅黑" panose="020b0503020204020204" pitchFamily="34" charset="-122"/>
                <a:ea typeface="微软雅黑" panose="020b0503020204020204" pitchFamily="34" charset="-122"/>
              </a:rPr>
              <a:t>即</a:t>
            </a:r>
            <a:r>
              <a:rPr lang="en-US" altLang="zh-CN">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a:solidFill>
                  <a:schemeClr val="tx1">
                    <a:lumMod val="65000"/>
                    <a:lumOff val="35000"/>
                  </a:schemeClr>
                </a:solidFill>
                <a:latin typeface="微软雅黑" panose="020b0503020204020204" pitchFamily="34" charset="-122"/>
                <a:ea typeface="微软雅黑" panose="020b0503020204020204" pitchFamily="34" charset="-122"/>
              </a:rPr>
              <a:t>玩偶之家</a:t>
            </a:r>
            <a:r>
              <a:rPr lang="en-US" altLang="zh-CN">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en-US">
                <a:solidFill>
                  <a:schemeClr val="tx1">
                    <a:lumMod val="65000"/>
                    <a:lumOff val="35000"/>
                  </a:schemeClr>
                </a:solidFill>
                <a:latin typeface="微软雅黑" panose="020b0503020204020204" pitchFamily="34" charset="-122"/>
                <a:ea typeface="微软雅黑" panose="020b0503020204020204" pitchFamily="34" charset="-122"/>
              </a:rPr>
              <a:t>。娜拉当初是满足地生活在所谓幸福的家庭里的，但是她竟觉悟了；自己是丈夫的傀儡，孩子们又是她的傀儡。她于是走了，只听得关门声，接着就是闭幕。</a:t>
            </a:r>
          </a:p>
          <a:p>
            <a:pPr>
              <a:lnSpc>
                <a:spcPct val="150000"/>
              </a:lnSpc>
            </a:pPr>
            <a:r>
              <a:rPr lang="zh-CN" altLang="en-US">
                <a:solidFill>
                  <a:schemeClr val="tx1">
                    <a:lumMod val="65000"/>
                    <a:lumOff val="35000"/>
                  </a:schemeClr>
                </a:solidFill>
                <a:latin typeface="微软雅黑" panose="020b0503020204020204" pitchFamily="34" charset="-122"/>
                <a:ea typeface="微软雅黑" panose="020b0503020204020204" pitchFamily="34" charset="-122"/>
              </a:rPr>
              <a:t>      娜拉要怎样才不走呢？或者说易卜生自己有解答， 就是</a:t>
            </a:r>
            <a:r>
              <a:rPr lang="en-US" altLang="zh-CN">
                <a:solidFill>
                  <a:schemeClr val="tx1">
                    <a:lumMod val="65000"/>
                    <a:lumOff val="35000"/>
                  </a:schemeClr>
                </a:solidFill>
                <a:latin typeface="微软雅黑" panose="020b0503020204020204" pitchFamily="34" charset="-122"/>
                <a:ea typeface="微软雅黑" panose="020b0503020204020204" pitchFamily="34" charset="-122"/>
              </a:rPr>
              <a:t>Die Frau vom Meere(《</a:t>
            </a:r>
            <a:r>
              <a:rPr lang="zh-CN" altLang="en-US">
                <a:solidFill>
                  <a:schemeClr val="tx1">
                    <a:lumMod val="65000"/>
                    <a:lumOff val="35000"/>
                  </a:schemeClr>
                </a:solidFill>
                <a:latin typeface="微软雅黑" panose="020b0503020204020204" pitchFamily="34" charset="-122"/>
                <a:ea typeface="微软雅黑" panose="020b0503020204020204" pitchFamily="34" charset="-122"/>
              </a:rPr>
              <a:t>海上夫人</a:t>
            </a:r>
            <a:r>
              <a:rPr lang="en-US" altLang="zh-CN">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a:solidFill>
                  <a:schemeClr val="tx1">
                    <a:lumMod val="65000"/>
                    <a:lumOff val="35000"/>
                  </a:schemeClr>
                </a:solidFill>
                <a:latin typeface="微软雅黑" panose="020b0503020204020204" pitchFamily="34" charset="-122"/>
                <a:ea typeface="微软雅黑" panose="020b0503020204020204" pitchFamily="34" charset="-122"/>
              </a:rPr>
              <a:t>。这女人是已经结了婚的，然而先前有一个爱人在海的彼岸，一日突然寻来，叫她一同去。她便告知她的丈夫，要和那外来人会面。临末，她的丈夫说：“现在放你完全自由。</a:t>
            </a:r>
            <a:r>
              <a:rPr lang="en-US" altLang="zh-CN">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a:solidFill>
                  <a:schemeClr val="tx1">
                    <a:lumMod val="65000"/>
                    <a:lumOff val="35000"/>
                  </a:schemeClr>
                </a:solidFill>
                <a:latin typeface="微软雅黑" panose="020b0503020204020204" pitchFamily="34" charset="-122"/>
                <a:ea typeface="微软雅黑" panose="020b0503020204020204" pitchFamily="34" charset="-122"/>
              </a:rPr>
              <a:t>走与不走</a:t>
            </a:r>
            <a:r>
              <a:rPr lang="en-US" altLang="zh-CN">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a:solidFill>
                  <a:schemeClr val="tx1">
                    <a:lumMod val="65000"/>
                    <a:lumOff val="35000"/>
                  </a:schemeClr>
                </a:solidFill>
                <a:latin typeface="微软雅黑" panose="020b0503020204020204" pitchFamily="34" charset="-122"/>
                <a:ea typeface="微软雅黑" panose="020b0503020204020204" pitchFamily="34" charset="-122"/>
              </a:rPr>
              <a:t>你能够自己选择，并且还要自己负责任。”于是什么事全都改变，她就不走了。这样看来，娜拉倘也得到这样的自由，或者也便可以安住。</a:t>
            </a: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8147078" y="282050"/>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anose="020b0503020204020204" pitchFamily="34" charset="-122"/>
                <a:ea typeface="微软雅黑" panose="020b0503020204020204" pitchFamily="34" charset="-122"/>
              </a:rPr>
              <a:t>问题探究</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3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419745" y="773134"/>
            <a:ext cx="11352509" cy="5958106"/>
          </a:xfrm>
          <a:prstGeom prst="rect">
            <a:avLst/>
          </a:prstGeom>
          <a:noFill/>
        </p:spPr>
        <p:txBody>
          <a:bodyPr wrap="square" rtlCol="0">
            <a:spAutoFit/>
          </a:bodyPr>
          <a:lstStyle/>
          <a:p>
            <a:pPr>
              <a:lnSpc>
                <a:spcPct val="150000"/>
              </a:lnSpc>
            </a:pPr>
            <a:r>
              <a:rPr lang="zh-CN" altLang="en-US" sz="1600">
                <a:solidFill>
                  <a:schemeClr val="tx1">
                    <a:lumMod val="65000"/>
                    <a:lumOff val="35000"/>
                  </a:schemeClr>
                </a:solidFill>
                <a:latin typeface="微软雅黑" panose="020b0503020204020204" pitchFamily="34" charset="-122"/>
                <a:ea typeface="微软雅黑" panose="020b0503020204020204" pitchFamily="34" charset="-122"/>
              </a:rPr>
              <a:t>      但娜拉毕竟是走了的。娜拉走后怎样？</a:t>
            </a:r>
            <a:r>
              <a:rPr lang="en-US" altLang="zh-CN" sz="16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600">
                <a:solidFill>
                  <a:schemeClr val="tx1">
                    <a:lumMod val="65000"/>
                    <a:lumOff val="35000"/>
                  </a:schemeClr>
                </a:solidFill>
                <a:latin typeface="微软雅黑" panose="020b0503020204020204" pitchFamily="34" charset="-122"/>
                <a:ea typeface="微软雅黑" panose="020b0503020204020204" pitchFamily="34" charset="-122"/>
              </a:rPr>
              <a:t>别人可是也发表过意见的。一个英国人曾作一篇戏剧，说一个新式的女子走出家庭，再也没有路走，终于堕落，进了妓院。还有一个中国人，</a:t>
            </a:r>
            <a:r>
              <a:rPr lang="en-US" altLang="zh-CN" sz="16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600">
                <a:solidFill>
                  <a:schemeClr val="tx1">
                    <a:lumMod val="65000"/>
                    <a:lumOff val="35000"/>
                  </a:schemeClr>
                </a:solidFill>
                <a:latin typeface="微软雅黑" panose="020b0503020204020204" pitchFamily="34" charset="-122"/>
                <a:ea typeface="微软雅黑" panose="020b0503020204020204" pitchFamily="34" charset="-122"/>
              </a:rPr>
              <a:t>我称他什么呢？上海的文学家罢，</a:t>
            </a:r>
            <a:r>
              <a:rPr lang="en-US" altLang="zh-CN" sz="16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600">
                <a:solidFill>
                  <a:schemeClr val="tx1">
                    <a:lumMod val="65000"/>
                    <a:lumOff val="35000"/>
                  </a:schemeClr>
                </a:solidFill>
                <a:latin typeface="微软雅黑" panose="020b0503020204020204" pitchFamily="34" charset="-122"/>
                <a:ea typeface="微软雅黑" panose="020b0503020204020204" pitchFamily="34" charset="-122"/>
              </a:rPr>
              <a:t>说他所见的</a:t>
            </a:r>
            <a:r>
              <a:rPr lang="en-US" altLang="zh-CN" sz="16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600">
                <a:solidFill>
                  <a:schemeClr val="tx1">
                    <a:lumMod val="65000"/>
                    <a:lumOff val="35000"/>
                  </a:schemeClr>
                </a:solidFill>
                <a:latin typeface="微软雅黑" panose="020b0503020204020204" pitchFamily="34" charset="-122"/>
                <a:ea typeface="微软雅黑" panose="020b0503020204020204" pitchFamily="34" charset="-122"/>
              </a:rPr>
              <a:t>娜拉</a:t>
            </a:r>
            <a:r>
              <a:rPr lang="en-US" altLang="zh-CN" sz="16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600">
                <a:solidFill>
                  <a:schemeClr val="tx1">
                    <a:lumMod val="65000"/>
                    <a:lumOff val="35000"/>
                  </a:schemeClr>
                </a:solidFill>
                <a:latin typeface="微软雅黑" panose="020b0503020204020204" pitchFamily="34" charset="-122"/>
                <a:ea typeface="微软雅黑" panose="020b0503020204020204" pitchFamily="34" charset="-122"/>
              </a:rPr>
              <a:t>是和现译本不同，娜拉终于回来了。这样的本子可惜没有第二人看见，除非是易卜生自己寄给他的。但从事理上推想起来，娜拉或者也实在只有两条路：不是堕落，就是回来。因为如果是一只小鸟，则笼子里固然不自由，而一出笼门，外面便又有鹰，有猫，以及别的什么东西之类；倘使已经关得麻痹了翅子，忘却了飞翔，也诚然是无路可以走。还有一条，就是饿死了，但饿死已经离开了生活，更无所谓问题，所以也不是什么路。</a:t>
            </a:r>
          </a:p>
          <a:p>
            <a:pPr>
              <a:lnSpc>
                <a:spcPct val="150000"/>
              </a:lnSpc>
            </a:pPr>
            <a:r>
              <a:rPr lang="zh-CN" altLang="en-US" sz="1600">
                <a:solidFill>
                  <a:schemeClr val="tx1">
                    <a:lumMod val="65000"/>
                    <a:lumOff val="35000"/>
                  </a:schemeClr>
                </a:solidFill>
                <a:latin typeface="微软雅黑" panose="020b0503020204020204" pitchFamily="34" charset="-122"/>
                <a:ea typeface="微软雅黑" panose="020b0503020204020204" pitchFamily="34" charset="-122"/>
              </a:rPr>
              <a:t>      人生最苦痛的是梦醒了无路可以走。做梦的人是幸福的；倘没有看出可走的路，最要紧的是不要去惊醒他。然而娜拉既然醒了，是很不容易回到梦境的，因此只得走；可是走了以后，有时却也免不掉堕落或回来。否则，就得问：她除了觉醒的心以外，还带了什么去？倘只有一条像诸君一样的紫红的绒绳的围巾，那可是无论宽到二尺或三尺，也完全是不中用的。她还须更富有，提包里有准备，直白地说，就是要有钱。</a:t>
            </a:r>
          </a:p>
          <a:p>
            <a:pPr>
              <a:lnSpc>
                <a:spcPct val="150000"/>
              </a:lnSpc>
            </a:pPr>
            <a:r>
              <a:rPr lang="zh-CN" altLang="en-US" sz="1600">
                <a:solidFill>
                  <a:schemeClr val="tx1">
                    <a:lumMod val="65000"/>
                    <a:lumOff val="35000"/>
                  </a:schemeClr>
                </a:solidFill>
                <a:latin typeface="微软雅黑" panose="020b0503020204020204" pitchFamily="34" charset="-122"/>
                <a:ea typeface="微软雅黑" panose="020b0503020204020204" pitchFamily="34" charset="-122"/>
              </a:rPr>
              <a:t>      梦是好的；否则，钱是要紧的。</a:t>
            </a:r>
          </a:p>
          <a:p>
            <a:pPr>
              <a:lnSpc>
                <a:spcPct val="150000"/>
              </a:lnSpc>
            </a:pPr>
            <a:r>
              <a:rPr lang="zh-CN" altLang="en-US" sz="1600">
                <a:solidFill>
                  <a:schemeClr val="tx1">
                    <a:lumMod val="65000"/>
                    <a:lumOff val="35000"/>
                  </a:schemeClr>
                </a:solidFill>
                <a:latin typeface="微软雅黑" panose="020b0503020204020204" pitchFamily="34" charset="-122"/>
                <a:ea typeface="微软雅黑" panose="020b0503020204020204" pitchFamily="34" charset="-122"/>
              </a:rPr>
              <a:t>      所以为娜拉计，钱，</a:t>
            </a:r>
            <a:r>
              <a:rPr lang="en-US" altLang="zh-CN" sz="16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600">
                <a:solidFill>
                  <a:schemeClr val="tx1">
                    <a:lumMod val="65000"/>
                    <a:lumOff val="35000"/>
                  </a:schemeClr>
                </a:solidFill>
                <a:latin typeface="微软雅黑" panose="020b0503020204020204" pitchFamily="34" charset="-122"/>
                <a:ea typeface="微软雅黑" panose="020b0503020204020204" pitchFamily="34" charset="-122"/>
              </a:rPr>
              <a:t>高雅地说罢，就是经济，是最要紧的了。自由固不是钱所能买到的，但能够为钱而卖掉。人类有一个大缺点，就是常常要饥饿。为补救这缺点起见，为准备不做傀儡起见，在目下的社会里，经济权就见得最要紧了。第一，在家应该先获得男女平均的分配；第二，在社会应该获得男女相等的势力。可惜我不知道这权柄如何取得，单知道仍然要战斗；或者也许比要求参政权更要用剧烈的战斗。战斗不算好事情，我们也不能责成人人都是战士，那么，平和的方法也就可贵了，这就是将来利用了亲权来解放自己的子女。</a:t>
            </a: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8147078" y="282050"/>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anose="020b0503020204020204" pitchFamily="34" charset="-122"/>
                <a:ea typeface="微软雅黑" panose="020b0503020204020204" pitchFamily="34" charset="-122"/>
              </a:rPr>
              <a:t>问题探究</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等腰三角形 4"/>
          <p:cNvSpPr/>
          <p:nvPr/>
        </p:nvSpPr>
        <p:spPr>
          <a:xfrm rot="16200000">
            <a:off x="6224270" y="1241425"/>
            <a:ext cx="7632700" cy="4374515"/>
          </a:xfrm>
          <a:prstGeom prst="triangl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nvGrpSpPr>
          <p:cNvPr id="7" name="组合 6"/>
          <p:cNvGrpSpPr/>
          <p:nvPr/>
        </p:nvGrpSpPr>
        <p:grpSpPr>
          <a:xfrm>
            <a:off x="8211185" y="-10795"/>
            <a:ext cx="3985895" cy="6894830"/>
            <a:chOff x="12931" y="-12"/>
            <a:chExt cx="6277" cy="10858"/>
          </a:xfrm>
        </p:grpSpPr>
        <p:sp>
          <p:nvSpPr>
            <p:cNvPr id="4" name="等腰三角形 3"/>
            <p:cNvSpPr/>
            <p:nvPr/>
          </p:nvSpPr>
          <p:spPr>
            <a:xfrm rot="16200000">
              <a:off x="10687" y="2301"/>
              <a:ext cx="10833" cy="6208"/>
            </a:xfrm>
            <a:prstGeom prst="triangle">
              <a:avLst/>
            </a:prstGeom>
            <a:blipFill>
              <a:blip r:embed="rId2">
                <a:extLst>
                  <a:ext uri="{28A0092B-C50C-407E-A947-70E740481C1C}">
                    <a14:useLocalDpi xmlns:a14="http://schemas.microsoft.com/office/drawing/2010/main" val="0"/>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6" name="等腰三角形 5"/>
            <p:cNvSpPr/>
            <p:nvPr/>
          </p:nvSpPr>
          <p:spPr>
            <a:xfrm rot="16200000">
              <a:off x="10618" y="2326"/>
              <a:ext cx="10833" cy="6208"/>
            </a:xfrm>
            <a:prstGeom prst="triangle">
              <a:avLst/>
            </a:prstGeom>
            <a:solidFill>
              <a:schemeClr val="tx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8" name="文本框 7"/>
          <p:cNvSpPr txBox="1"/>
          <p:nvPr/>
        </p:nvSpPr>
        <p:spPr>
          <a:xfrm>
            <a:off x="8957310" y="3079115"/>
            <a:ext cx="2908300" cy="701040"/>
          </a:xfrm>
          <a:prstGeom prst="rect">
            <a:avLst/>
          </a:prstGeom>
          <a:noFill/>
          <a:effectLst/>
        </p:spPr>
        <p:txBody>
          <a:bodyPr wrap="square" rtlCol="0">
            <a:spAutoFit/>
          </a:bodyPr>
          <a:lstStyle/>
          <a:p>
            <a:pPr algn="l"/>
            <a:r>
              <a:rPr lang="zh-CN" altLang="en-US" sz="4000" b="1">
                <a:solidFill>
                  <a:schemeClr val="bg1"/>
                </a:solidFill>
                <a:latin typeface="微软雅黑" panose="020b0503020204020204" pitchFamily="34" charset="-122"/>
                <a:ea typeface="微软雅黑" panose="020b0503020204020204" pitchFamily="34" charset="-122"/>
                <a:sym typeface="+mn-ea"/>
              </a:rPr>
              <a:t>目  录</a:t>
            </a:r>
            <a:endParaRPr lang="en-US" altLang="zh-CN" sz="4000" b="1">
              <a:solidFill>
                <a:schemeClr val="bg1"/>
              </a:solidFill>
              <a:latin typeface="微软雅黑" panose="020b0503020204020204" pitchFamily="34" charset="-122"/>
              <a:ea typeface="微软雅黑" panose="020b0503020204020204" pitchFamily="34" charset="-122"/>
              <a:sym typeface="+mn-ea"/>
            </a:endParaRPr>
          </a:p>
        </p:txBody>
      </p:sp>
      <p:grpSp>
        <p:nvGrpSpPr>
          <p:cNvPr id="2" name="组合 1"/>
          <p:cNvGrpSpPr/>
          <p:nvPr/>
        </p:nvGrpSpPr>
        <p:grpSpPr>
          <a:xfrm>
            <a:off x="1064260" y="887095"/>
            <a:ext cx="6149975" cy="822960"/>
            <a:chOff x="1064260" y="887095"/>
            <a:chExt cx="6149975" cy="822960"/>
          </a:xfrm>
        </p:grpSpPr>
        <p:grpSp>
          <p:nvGrpSpPr>
            <p:cNvPr id="11" name="组合 10"/>
            <p:cNvGrpSpPr/>
            <p:nvPr/>
          </p:nvGrpSpPr>
          <p:grpSpPr>
            <a:xfrm>
              <a:off x="1064260" y="970280"/>
              <a:ext cx="732155" cy="656590"/>
              <a:chOff x="3668" y="3216"/>
              <a:chExt cx="1257" cy="1127"/>
            </a:xfrm>
          </p:grpSpPr>
          <p:sp>
            <p:nvSpPr>
              <p:cNvPr id="10" name="等腰三角形 9"/>
              <p:cNvSpPr/>
              <p:nvPr/>
            </p:nvSpPr>
            <p:spPr>
              <a:xfrm rot="5400000">
                <a:off x="3590" y="3294"/>
                <a:ext cx="1127" cy="971"/>
              </a:xfrm>
              <a:prstGeom prst="triangle">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9" name="等腰三角形 8"/>
              <p:cNvSpPr/>
              <p:nvPr/>
            </p:nvSpPr>
            <p:spPr>
              <a:xfrm rot="5400000">
                <a:off x="3876" y="3294"/>
                <a:ext cx="1127" cy="971"/>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13" name="文本框 12"/>
            <p:cNvSpPr txBox="1"/>
            <p:nvPr/>
          </p:nvSpPr>
          <p:spPr>
            <a:xfrm>
              <a:off x="3062605" y="1069975"/>
              <a:ext cx="4151630" cy="523220"/>
            </a:xfrm>
            <a:prstGeom prst="rect">
              <a:avLst/>
            </a:prstGeom>
            <a:noFill/>
          </p:spPr>
          <p:txBody>
            <a:bodyPr wrap="square" rtlCol="0">
              <a:spAutoFit/>
            </a:bodyPr>
            <a:lstStyle/>
            <a:p>
              <a:pPr algn="l" fontAlgn="auto">
                <a:lnSpc>
                  <a:spcPct val="100000"/>
                </a:lnSpc>
              </a:pPr>
              <a:r>
                <a:rPr lang="zh-CN" altLang="en-US" sz="2800" b="1">
                  <a:solidFill>
                    <a:schemeClr val="tx1">
                      <a:lumMod val="85000"/>
                      <a:lumOff val="15000"/>
                    </a:schemeClr>
                  </a:solidFill>
                  <a:latin typeface="微软雅黑" panose="020b0503020204020204" pitchFamily="34" charset="-122"/>
                  <a:ea typeface="微软雅黑" panose="020b0503020204020204" pitchFamily="34" charset="-122"/>
                  <a:sym typeface="+mn-ea"/>
                </a:rPr>
                <a:t>知人论世</a:t>
              </a:r>
              <a:endParaRPr lang="en-US" altLang="zh-CN" sz="2800" b="1">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sp>
          <p:nvSpPr>
            <p:cNvPr id="12" name="文本框 11"/>
            <p:cNvSpPr txBox="1"/>
            <p:nvPr/>
          </p:nvSpPr>
          <p:spPr>
            <a:xfrm>
              <a:off x="1889760" y="887095"/>
              <a:ext cx="1056005" cy="822960"/>
            </a:xfrm>
            <a:prstGeom prst="rect">
              <a:avLst/>
            </a:prstGeom>
            <a:noFill/>
          </p:spPr>
          <p:txBody>
            <a:bodyPr wrap="square" rtlCol="0">
              <a:spAutoFit/>
            </a:bodyPr>
            <a:lstStyle/>
            <a:p>
              <a:r>
                <a:rPr lang="en-US" altLang="zh-CN" sz="4800" b="1">
                  <a:solidFill>
                    <a:schemeClr val="tx1">
                      <a:lumMod val="75000"/>
                      <a:lumOff val="25000"/>
                    </a:schemeClr>
                  </a:solidFill>
                  <a:latin typeface="微软雅黑" panose="020b0503020204020204" pitchFamily="34" charset="-122"/>
                  <a:ea typeface="微软雅黑" panose="020b0503020204020204" pitchFamily="34" charset="-122"/>
                </a:rPr>
                <a:t>01</a:t>
              </a:r>
            </a:p>
          </p:txBody>
        </p:sp>
      </p:grpSp>
      <p:grpSp>
        <p:nvGrpSpPr>
          <p:cNvPr id="3" name="组合 2"/>
          <p:cNvGrpSpPr/>
          <p:nvPr/>
        </p:nvGrpSpPr>
        <p:grpSpPr>
          <a:xfrm>
            <a:off x="1064260" y="2308860"/>
            <a:ext cx="6149975" cy="822960"/>
            <a:chOff x="1064260" y="2308860"/>
            <a:chExt cx="6149975" cy="822960"/>
          </a:xfrm>
        </p:grpSpPr>
        <p:grpSp>
          <p:nvGrpSpPr>
            <p:cNvPr id="14" name="组合 13"/>
            <p:cNvGrpSpPr/>
            <p:nvPr/>
          </p:nvGrpSpPr>
          <p:grpSpPr>
            <a:xfrm>
              <a:off x="1064260" y="2392045"/>
              <a:ext cx="732155" cy="656590"/>
              <a:chOff x="3668" y="3216"/>
              <a:chExt cx="1257" cy="1127"/>
            </a:xfrm>
          </p:grpSpPr>
          <p:sp>
            <p:nvSpPr>
              <p:cNvPr id="15" name="等腰三角形 14"/>
              <p:cNvSpPr/>
              <p:nvPr/>
            </p:nvSpPr>
            <p:spPr>
              <a:xfrm rot="5400000">
                <a:off x="3590" y="3294"/>
                <a:ext cx="1127" cy="971"/>
              </a:xfrm>
              <a:prstGeom prst="triangle">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6" name="等腰三角形 15"/>
              <p:cNvSpPr/>
              <p:nvPr/>
            </p:nvSpPr>
            <p:spPr>
              <a:xfrm rot="5400000">
                <a:off x="3876" y="3294"/>
                <a:ext cx="1127" cy="971"/>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17" name="文本框 16"/>
            <p:cNvSpPr txBox="1"/>
            <p:nvPr/>
          </p:nvSpPr>
          <p:spPr>
            <a:xfrm>
              <a:off x="3062605" y="2491740"/>
              <a:ext cx="4151630" cy="523220"/>
            </a:xfrm>
            <a:prstGeom prst="rect">
              <a:avLst/>
            </a:prstGeom>
            <a:noFill/>
          </p:spPr>
          <p:txBody>
            <a:bodyPr wrap="square" rtlCol="0">
              <a:spAutoFit/>
            </a:bodyPr>
            <a:lstStyle/>
            <a:p>
              <a:pPr algn="l" fontAlgn="auto">
                <a:lnSpc>
                  <a:spcPct val="100000"/>
                </a:lnSpc>
              </a:pPr>
              <a:r>
                <a:rPr lang="zh-CN" altLang="en-US" sz="2800" b="1">
                  <a:solidFill>
                    <a:schemeClr val="tx1">
                      <a:lumMod val="85000"/>
                      <a:lumOff val="15000"/>
                    </a:schemeClr>
                  </a:solidFill>
                  <a:latin typeface="微软雅黑" panose="020b0503020204020204" pitchFamily="34" charset="-122"/>
                  <a:ea typeface="微软雅黑" panose="020b0503020204020204" pitchFamily="34" charset="-122"/>
                  <a:sym typeface="+mn-ea"/>
                </a:rPr>
                <a:t>初读课文</a:t>
              </a:r>
              <a:endParaRPr lang="en-US" altLang="zh-CN" sz="2800" b="1">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sp>
          <p:nvSpPr>
            <p:cNvPr id="18" name="文本框 17"/>
            <p:cNvSpPr txBox="1"/>
            <p:nvPr/>
          </p:nvSpPr>
          <p:spPr>
            <a:xfrm>
              <a:off x="1889760" y="2308860"/>
              <a:ext cx="1056005" cy="822960"/>
            </a:xfrm>
            <a:prstGeom prst="rect">
              <a:avLst/>
            </a:prstGeom>
            <a:noFill/>
          </p:spPr>
          <p:txBody>
            <a:bodyPr wrap="square" rtlCol="0">
              <a:spAutoFit/>
            </a:bodyPr>
            <a:lstStyle/>
            <a:p>
              <a:r>
                <a:rPr lang="en-US" altLang="zh-CN" sz="4800" b="1">
                  <a:solidFill>
                    <a:schemeClr val="tx1">
                      <a:lumMod val="75000"/>
                      <a:lumOff val="25000"/>
                    </a:schemeClr>
                  </a:solidFill>
                  <a:latin typeface="微软雅黑" panose="020b0503020204020204" pitchFamily="34" charset="-122"/>
                  <a:ea typeface="微软雅黑" panose="020b0503020204020204" pitchFamily="34" charset="-122"/>
                </a:rPr>
                <a:t>02</a:t>
              </a:r>
            </a:p>
          </p:txBody>
        </p:sp>
      </p:grpSp>
      <p:grpSp>
        <p:nvGrpSpPr>
          <p:cNvPr id="29" name="组合 28"/>
          <p:cNvGrpSpPr/>
          <p:nvPr/>
        </p:nvGrpSpPr>
        <p:grpSpPr>
          <a:xfrm>
            <a:off x="1064260" y="3731260"/>
            <a:ext cx="6149975" cy="822960"/>
            <a:chOff x="1064260" y="3731260"/>
            <a:chExt cx="6149975" cy="822960"/>
          </a:xfrm>
        </p:grpSpPr>
        <p:grpSp>
          <p:nvGrpSpPr>
            <p:cNvPr id="19" name="组合 18"/>
            <p:cNvGrpSpPr/>
            <p:nvPr/>
          </p:nvGrpSpPr>
          <p:grpSpPr>
            <a:xfrm>
              <a:off x="1064260" y="3814445"/>
              <a:ext cx="732155" cy="656590"/>
              <a:chOff x="3668" y="3216"/>
              <a:chExt cx="1257" cy="1127"/>
            </a:xfrm>
          </p:grpSpPr>
          <p:sp>
            <p:nvSpPr>
              <p:cNvPr id="20" name="等腰三角形 19"/>
              <p:cNvSpPr/>
              <p:nvPr/>
            </p:nvSpPr>
            <p:spPr>
              <a:xfrm rot="5400000">
                <a:off x="3590" y="3294"/>
                <a:ext cx="1127" cy="971"/>
              </a:xfrm>
              <a:prstGeom prst="triangle">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1" name="等腰三角形 20"/>
              <p:cNvSpPr/>
              <p:nvPr/>
            </p:nvSpPr>
            <p:spPr>
              <a:xfrm rot="5400000">
                <a:off x="3876" y="3294"/>
                <a:ext cx="1127" cy="971"/>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22" name="文本框 21"/>
            <p:cNvSpPr txBox="1"/>
            <p:nvPr/>
          </p:nvSpPr>
          <p:spPr>
            <a:xfrm>
              <a:off x="3062605" y="3914140"/>
              <a:ext cx="4151630" cy="523220"/>
            </a:xfrm>
            <a:prstGeom prst="rect">
              <a:avLst/>
            </a:prstGeom>
            <a:noFill/>
          </p:spPr>
          <p:txBody>
            <a:bodyPr wrap="square" rtlCol="0">
              <a:spAutoFit/>
            </a:bodyPr>
            <a:lstStyle/>
            <a:p>
              <a:pPr algn="l" fontAlgn="auto">
                <a:lnSpc>
                  <a:spcPct val="100000"/>
                </a:lnSpc>
              </a:pPr>
              <a:r>
                <a:rPr lang="zh-CN" altLang="en-US" sz="2800" b="1">
                  <a:solidFill>
                    <a:schemeClr val="tx1">
                      <a:lumMod val="85000"/>
                      <a:lumOff val="15000"/>
                    </a:schemeClr>
                  </a:solidFill>
                  <a:latin typeface="微软雅黑" panose="020b0503020204020204" pitchFamily="34" charset="-122"/>
                  <a:ea typeface="微软雅黑" panose="020b0503020204020204" pitchFamily="34" charset="-122"/>
                  <a:sym typeface="+mn-ea"/>
                </a:rPr>
                <a:t>文本研读</a:t>
              </a:r>
              <a:endParaRPr lang="en-US" altLang="zh-CN" sz="2800" b="1">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sp>
          <p:nvSpPr>
            <p:cNvPr id="23" name="文本框 22"/>
            <p:cNvSpPr txBox="1"/>
            <p:nvPr/>
          </p:nvSpPr>
          <p:spPr>
            <a:xfrm>
              <a:off x="1889760" y="3731260"/>
              <a:ext cx="1056005" cy="822960"/>
            </a:xfrm>
            <a:prstGeom prst="rect">
              <a:avLst/>
            </a:prstGeom>
            <a:noFill/>
          </p:spPr>
          <p:txBody>
            <a:bodyPr wrap="square" rtlCol="0">
              <a:spAutoFit/>
            </a:bodyPr>
            <a:lstStyle/>
            <a:p>
              <a:r>
                <a:rPr lang="en-US" altLang="zh-CN" sz="4800" b="1">
                  <a:solidFill>
                    <a:schemeClr val="tx1">
                      <a:lumMod val="75000"/>
                      <a:lumOff val="25000"/>
                    </a:schemeClr>
                  </a:solidFill>
                  <a:latin typeface="微软雅黑" panose="020b0503020204020204" pitchFamily="34" charset="-122"/>
                  <a:ea typeface="微软雅黑" panose="020b0503020204020204" pitchFamily="34" charset="-122"/>
                </a:rPr>
                <a:t>03</a:t>
              </a:r>
            </a:p>
          </p:txBody>
        </p:sp>
      </p:grpSp>
      <p:grpSp>
        <p:nvGrpSpPr>
          <p:cNvPr id="30" name="组合 29"/>
          <p:cNvGrpSpPr/>
          <p:nvPr/>
        </p:nvGrpSpPr>
        <p:grpSpPr>
          <a:xfrm>
            <a:off x="1064260" y="5168265"/>
            <a:ext cx="6149975" cy="822960"/>
            <a:chOff x="1064260" y="5168265"/>
            <a:chExt cx="6149975" cy="822960"/>
          </a:xfrm>
        </p:grpSpPr>
        <p:grpSp>
          <p:nvGrpSpPr>
            <p:cNvPr id="24" name="组合 23"/>
            <p:cNvGrpSpPr/>
            <p:nvPr/>
          </p:nvGrpSpPr>
          <p:grpSpPr>
            <a:xfrm>
              <a:off x="1064260" y="5251450"/>
              <a:ext cx="732155" cy="656590"/>
              <a:chOff x="3668" y="3216"/>
              <a:chExt cx="1257" cy="1127"/>
            </a:xfrm>
          </p:grpSpPr>
          <p:sp>
            <p:nvSpPr>
              <p:cNvPr id="25" name="等腰三角形 24"/>
              <p:cNvSpPr/>
              <p:nvPr/>
            </p:nvSpPr>
            <p:spPr>
              <a:xfrm rot="5400000">
                <a:off x="3590" y="3294"/>
                <a:ext cx="1127" cy="971"/>
              </a:xfrm>
              <a:prstGeom prst="triangle">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6" name="等腰三角形 25"/>
              <p:cNvSpPr/>
              <p:nvPr/>
            </p:nvSpPr>
            <p:spPr>
              <a:xfrm rot="5400000">
                <a:off x="3876" y="3294"/>
                <a:ext cx="1127" cy="971"/>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27" name="文本框 26"/>
            <p:cNvSpPr txBox="1"/>
            <p:nvPr/>
          </p:nvSpPr>
          <p:spPr>
            <a:xfrm>
              <a:off x="3062605" y="5351145"/>
              <a:ext cx="4151630" cy="523220"/>
            </a:xfrm>
            <a:prstGeom prst="rect">
              <a:avLst/>
            </a:prstGeom>
            <a:noFill/>
          </p:spPr>
          <p:txBody>
            <a:bodyPr wrap="square" rtlCol="0">
              <a:spAutoFit/>
            </a:bodyPr>
            <a:lstStyle/>
            <a:p>
              <a:pPr algn="l" fontAlgn="auto">
                <a:lnSpc>
                  <a:spcPct val="100000"/>
                </a:lnSpc>
              </a:pPr>
              <a:r>
                <a:rPr lang="zh-CN" altLang="en-US" sz="2800" b="1">
                  <a:solidFill>
                    <a:schemeClr val="tx1">
                      <a:lumMod val="85000"/>
                      <a:lumOff val="15000"/>
                    </a:schemeClr>
                  </a:solidFill>
                  <a:latin typeface="微软雅黑" panose="020b0503020204020204" pitchFamily="34" charset="-122"/>
                  <a:ea typeface="微软雅黑" panose="020b0503020204020204" pitchFamily="34" charset="-122"/>
                  <a:sym typeface="+mn-ea"/>
                </a:rPr>
                <a:t>技巧点拨</a:t>
              </a:r>
              <a:endParaRPr lang="en-US" altLang="zh-CN" sz="2800" b="1">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sp>
          <p:nvSpPr>
            <p:cNvPr id="28" name="文本框 27"/>
            <p:cNvSpPr txBox="1"/>
            <p:nvPr/>
          </p:nvSpPr>
          <p:spPr>
            <a:xfrm>
              <a:off x="1889760" y="5168265"/>
              <a:ext cx="1056005" cy="822960"/>
            </a:xfrm>
            <a:prstGeom prst="rect">
              <a:avLst/>
            </a:prstGeom>
            <a:noFill/>
          </p:spPr>
          <p:txBody>
            <a:bodyPr wrap="square" rtlCol="0">
              <a:spAutoFit/>
            </a:bodyPr>
            <a:lstStyle/>
            <a:p>
              <a:r>
                <a:rPr lang="en-US" altLang="zh-CN" sz="4800" b="1">
                  <a:solidFill>
                    <a:schemeClr val="tx1">
                      <a:lumMod val="75000"/>
                      <a:lumOff val="25000"/>
                    </a:schemeClr>
                  </a:solidFill>
                  <a:latin typeface="微软雅黑" panose="020b0503020204020204" pitchFamily="34" charset="-122"/>
                  <a:ea typeface="微软雅黑" panose="020b0503020204020204" pitchFamily="34" charset="-122"/>
                </a:rPr>
                <a:t>04</a:t>
              </a:r>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edge">
                                      <p:cBhvr>
                                        <p:cTn id="7" dur="500"/>
                                        <p:tgtEl>
                                          <p:spTgt spid="5"/>
                                        </p:tgtEl>
                                      </p:cBhvr>
                                    </p:animEffect>
                                  </p:childTnLst>
                                </p:cTn>
                              </p:par>
                            </p:childTnLst>
                          </p:cTn>
                        </p:par>
                        <p:par>
                          <p:cTn id="8" fill="hold" nodeType="afterGroup">
                            <p:stCondLst>
                              <p:cond delay="500"/>
                            </p:stCondLst>
                            <p:childTnLst>
                              <p:par>
                                <p:cTn id="9" presetID="29"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p:cTn id="11" dur="500" fill="hold"/>
                                        <p:tgtEl>
                                          <p:spTgt spid="7"/>
                                        </p:tgtEl>
                                        <p:attrNameLst>
                                          <p:attrName>ppt_x</p:attrName>
                                        </p:attrNameLst>
                                      </p:cBhvr>
                                      <p:tavLst>
                                        <p:tav tm="0">
                                          <p:val>
                                            <p:strVal val="#ppt_x-.2"/>
                                          </p:val>
                                        </p:tav>
                                        <p:tav tm="100000">
                                          <p:val>
                                            <p:strVal val="#ppt_x"/>
                                          </p:val>
                                        </p:tav>
                                      </p:tavLst>
                                    </p:anim>
                                    <p:anim calcmode="lin" valueType="num">
                                      <p:cBhvr>
                                        <p:cTn id="12" dur="5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13" dur="500"/>
                                        <p:tgtEl>
                                          <p:spTgt spid="7"/>
                                        </p:tgtEl>
                                      </p:cBhvr>
                                    </p:animEffect>
                                  </p:childTnLst>
                                </p:cTn>
                              </p:par>
                            </p:childTnLst>
                          </p:cTn>
                        </p:par>
                        <p:par>
                          <p:cTn id="14" fill="hold" nodeType="afterGroup">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p:tgtEl>
                                          <p:spTgt spid="8"/>
                                        </p:tgtEl>
                                        <p:attrNameLst>
                                          <p:attrName>ppt_y</p:attrName>
                                        </p:attrNameLst>
                                      </p:cBhvr>
                                      <p:tavLst>
                                        <p:tav tm="0">
                                          <p:val>
                                            <p:strVal val="#ppt_y+#ppt_h*1.125000"/>
                                          </p:val>
                                        </p:tav>
                                        <p:tav tm="100000">
                                          <p:val>
                                            <p:strVal val="#ppt_y"/>
                                          </p:val>
                                        </p:tav>
                                      </p:tavLst>
                                    </p:anim>
                                    <p:animEffect transition="in" filter="wipe(up)">
                                      <p:cBhvr>
                                        <p:cTn id="1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Lst>
  </p:timing>
</p:sld>
</file>

<file path=ppt/slides/slide4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419745" y="1370307"/>
            <a:ext cx="11352509" cy="4111447"/>
          </a:xfrm>
          <a:prstGeom prst="rect">
            <a:avLst/>
          </a:prstGeom>
          <a:noFill/>
        </p:spPr>
        <p:txBody>
          <a:bodyPr wrap="square" rtlCol="0">
            <a:spAutoFit/>
          </a:bodyPr>
          <a:lstStyle/>
          <a:p>
            <a:pPr>
              <a:lnSpc>
                <a:spcPct val="150000"/>
              </a:lnSpc>
            </a:pPr>
            <a:r>
              <a:rPr lang="zh-CN" altLang="en-US" sz="1600">
                <a:solidFill>
                  <a:schemeClr val="tx1">
                    <a:lumMod val="65000"/>
                    <a:lumOff val="35000"/>
                  </a:schemeClr>
                </a:solidFill>
                <a:latin typeface="微软雅黑" panose="020b0503020204020204" pitchFamily="34" charset="-122"/>
                <a:ea typeface="微软雅黑" panose="020b0503020204020204" pitchFamily="34" charset="-122"/>
              </a:rPr>
              <a:t>      其实，在现在，一个娜拉的出走，或者也许不至于感到困难，因为这人物很特别，举动也新鲜，能得到若干人的同情，帮助着生活。生活在人们的同情之下，已经是不自由了，然而倘有一百个娜拉出走，便连同情也减少，有一千一万个出走，就得到厌恶了，断不如自己握着经济权之为可靠。</a:t>
            </a:r>
          </a:p>
          <a:p>
            <a:pPr>
              <a:lnSpc>
                <a:spcPct val="150000"/>
              </a:lnSpc>
            </a:pPr>
            <a:r>
              <a:rPr lang="zh-CN" altLang="en-US" sz="1600">
                <a:solidFill>
                  <a:schemeClr val="tx1">
                    <a:lumMod val="65000"/>
                    <a:lumOff val="35000"/>
                  </a:schemeClr>
                </a:solidFill>
                <a:latin typeface="微软雅黑" panose="020b0503020204020204" pitchFamily="34" charset="-122"/>
                <a:ea typeface="微软雅黑" panose="020b0503020204020204" pitchFamily="34" charset="-122"/>
              </a:rPr>
              <a:t>      在经济方面得到自由，就不是傀儡了么？也还是傀儡。无非被人所牵的事可以减少，而自己能牵的傀儡可以增多罢了。因为在现在的社会里，不但女人常作男人的傀儡，就是男人和男人，女人和女人，也相互地作傀儡，男人也常作女人的傀儡，这决不是几个女人取得经济权所能救的。但人不能饿着静候理想世界的到来，至少也得留一点残喘，正如涸辙之鲋，急谋升斗之水一样，就要这较为切近的经济权，一面再想别的法。</a:t>
            </a:r>
          </a:p>
          <a:p>
            <a:pPr>
              <a:lnSpc>
                <a:spcPct val="150000"/>
              </a:lnSpc>
            </a:pPr>
            <a:r>
              <a:rPr lang="zh-CN" altLang="en-US" sz="1600">
                <a:solidFill>
                  <a:schemeClr val="tx1">
                    <a:lumMod val="65000"/>
                    <a:lumOff val="35000"/>
                  </a:schemeClr>
                </a:solidFill>
                <a:latin typeface="微软雅黑" panose="020b0503020204020204" pitchFamily="34" charset="-122"/>
                <a:ea typeface="微软雅黑" panose="020b0503020204020204" pitchFamily="34" charset="-122"/>
              </a:rPr>
              <a:t>      如果经济制度竟改革了，那上文当然完全是废话。</a:t>
            </a:r>
          </a:p>
          <a:p>
            <a:pPr>
              <a:lnSpc>
                <a:spcPct val="150000"/>
              </a:lnSpc>
            </a:pPr>
            <a:r>
              <a:rPr lang="zh-CN" altLang="en-US" sz="1600">
                <a:solidFill>
                  <a:schemeClr val="tx1">
                    <a:lumMod val="65000"/>
                    <a:lumOff val="35000"/>
                  </a:schemeClr>
                </a:solidFill>
                <a:latin typeface="微软雅黑" panose="020b0503020204020204" pitchFamily="34" charset="-122"/>
                <a:ea typeface="微软雅黑" panose="020b0503020204020204" pitchFamily="34" charset="-122"/>
              </a:rPr>
              <a:t>      然而上文，是又将娜拉当作一个普通的人物而说的，假使她很特别，自己情愿闯出去做牺牲，那就又是另一回事。我们无权去劝诱人做牺牲，也无权去阻止人做牺牲。况且世上也尽有乐于牺牲、乐于受苦的人物。虽说背着咒诅，可是大约总该是觉得走比安息还适意，所以始终狂走的罢。</a:t>
            </a: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8147078" y="282050"/>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anose="020b0503020204020204" pitchFamily="34" charset="-122"/>
                <a:ea typeface="微软雅黑" panose="020b0503020204020204" pitchFamily="34" charset="-122"/>
              </a:rPr>
              <a:t>问题探究</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4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502872" y="895136"/>
            <a:ext cx="11352509" cy="5588774"/>
          </a:xfrm>
          <a:prstGeom prst="rect">
            <a:avLst/>
          </a:prstGeom>
          <a:noFill/>
        </p:spPr>
        <p:txBody>
          <a:bodyPr wrap="square" rtlCol="0">
            <a:spAutoFit/>
          </a:bodyPr>
          <a:lstStyle/>
          <a:p>
            <a:pPr>
              <a:lnSpc>
                <a:spcPct val="150000"/>
              </a:lnSpc>
            </a:pPr>
            <a:r>
              <a:rPr lang="zh-CN" altLang="en-US" sz="1600">
                <a:solidFill>
                  <a:schemeClr val="tx1">
                    <a:lumMod val="65000"/>
                    <a:lumOff val="35000"/>
                  </a:schemeClr>
                </a:solidFill>
                <a:latin typeface="微软雅黑" panose="020b0503020204020204" pitchFamily="34" charset="-122"/>
                <a:ea typeface="微软雅黑" panose="020b0503020204020204" pitchFamily="34" charset="-122"/>
              </a:rPr>
              <a:t>      只是这牺牲的适意是属于自己的，与志士们之所谓为社会者无涉。群众，</a:t>
            </a:r>
            <a:r>
              <a:rPr lang="en-US" altLang="zh-CN" sz="16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600">
                <a:solidFill>
                  <a:schemeClr val="tx1">
                    <a:lumMod val="65000"/>
                    <a:lumOff val="35000"/>
                  </a:schemeClr>
                </a:solidFill>
                <a:latin typeface="微软雅黑" panose="020b0503020204020204" pitchFamily="34" charset="-122"/>
                <a:ea typeface="微软雅黑" panose="020b0503020204020204" pitchFamily="34" charset="-122"/>
              </a:rPr>
              <a:t>尤其是中国的，</a:t>
            </a:r>
            <a:r>
              <a:rPr lang="en-US" altLang="zh-CN" sz="16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600">
                <a:solidFill>
                  <a:schemeClr val="tx1">
                    <a:lumMod val="65000"/>
                    <a:lumOff val="35000"/>
                  </a:schemeClr>
                </a:solidFill>
                <a:latin typeface="微软雅黑" panose="020b0503020204020204" pitchFamily="34" charset="-122"/>
                <a:ea typeface="微软雅黑" panose="020b0503020204020204" pitchFamily="34" charset="-122"/>
              </a:rPr>
              <a:t>永远是戏剧的看客。牺牲上场，如果显得慷慨，他们就看了悲壮剧；如果显得觳觫，他们就看了滑稽剧。北京的羊肉铺前常有几个人张着嘴看剥羊，仿佛颇愉快，人的牺牲能给予他们的益处，也不过如此。而况事后走不几步，他们并这一点愉快也就忘却了。对于这样的群众没有法，只好使他们无戏可看倒是疗救，正无需乎震骇一时的牺牲，不如深沉的韧性的战斗。</a:t>
            </a:r>
          </a:p>
          <a:p>
            <a:pPr>
              <a:lnSpc>
                <a:spcPct val="150000"/>
              </a:lnSpc>
            </a:pPr>
            <a:r>
              <a:rPr lang="zh-CN" altLang="en-US" sz="1600">
                <a:solidFill>
                  <a:schemeClr val="tx1">
                    <a:lumMod val="65000"/>
                    <a:lumOff val="35000"/>
                  </a:schemeClr>
                </a:solidFill>
                <a:latin typeface="微软雅黑" panose="020b0503020204020204" pitchFamily="34" charset="-122"/>
                <a:ea typeface="微软雅黑" panose="020b0503020204020204" pitchFamily="34" charset="-122"/>
              </a:rPr>
              <a:t>      可惜中国太难改变了，即使搬动一张桌子，改装一个火炉，几乎也要血；而且即使有了血，也未必一定能搬动，能改装。不是很大的鞭子打在背上，中国自己是不肯动弹。我想这鞭子总要来，好坏是别一问题，然而总要打到的。但是从哪里来，怎么地来，我也是不能确切地知道。</a:t>
            </a:r>
          </a:p>
          <a:p>
            <a:pPr algn="r">
              <a:lnSpc>
                <a:spcPct val="150000"/>
              </a:lnSpc>
            </a:pPr>
            <a:r>
              <a:rPr lang="en-US" altLang="zh-CN" sz="16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600">
                <a:solidFill>
                  <a:schemeClr val="tx1">
                    <a:lumMod val="65000"/>
                    <a:lumOff val="35000"/>
                  </a:schemeClr>
                </a:solidFill>
                <a:latin typeface="微软雅黑" panose="020b0503020204020204" pitchFamily="34" charset="-122"/>
                <a:ea typeface="微软雅黑" panose="020b0503020204020204" pitchFamily="34" charset="-122"/>
              </a:rPr>
              <a:t>摘编自鲁迅</a:t>
            </a:r>
            <a:r>
              <a:rPr lang="en-US" altLang="zh-CN" sz="16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600">
                <a:solidFill>
                  <a:schemeClr val="tx1">
                    <a:lumMod val="65000"/>
                    <a:lumOff val="35000"/>
                  </a:schemeClr>
                </a:solidFill>
                <a:latin typeface="微软雅黑" panose="020b0503020204020204" pitchFamily="34" charset="-122"/>
                <a:ea typeface="微软雅黑" panose="020b0503020204020204" pitchFamily="34" charset="-122"/>
              </a:rPr>
              <a:t>娜拉走后怎样</a:t>
            </a:r>
            <a:r>
              <a:rPr lang="en-US" altLang="zh-CN" sz="16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600">
                <a:solidFill>
                  <a:schemeClr val="tx1">
                    <a:lumMod val="65000"/>
                    <a:lumOff val="35000"/>
                  </a:schemeClr>
                </a:solidFill>
                <a:latin typeface="微软雅黑" panose="020b0503020204020204" pitchFamily="34" charset="-122"/>
                <a:ea typeface="微软雅黑" panose="020b0503020204020204" pitchFamily="34" charset="-122"/>
              </a:rPr>
              <a:t>，有删改</a:t>
            </a:r>
            <a:r>
              <a:rPr lang="en-US" altLang="zh-CN" sz="1600">
                <a:solidFill>
                  <a:schemeClr val="tx1">
                    <a:lumMod val="65000"/>
                    <a:lumOff val="35000"/>
                  </a:schemeClr>
                </a:solidFill>
                <a:latin typeface="微软雅黑" panose="020b0503020204020204" pitchFamily="34" charset="-122"/>
                <a:ea typeface="微软雅黑" panose="020b0503020204020204" pitchFamily="34" charset="-122"/>
              </a:rPr>
              <a:t>)</a:t>
            </a:r>
          </a:p>
          <a:p>
            <a:pPr>
              <a:lnSpc>
                <a:spcPct val="150000"/>
              </a:lnSpc>
            </a:pPr>
            <a:r>
              <a:rPr lang="zh-CN" altLang="en-US" sz="1600" b="1">
                <a:solidFill>
                  <a:schemeClr val="tx1">
                    <a:lumMod val="65000"/>
                    <a:lumOff val="35000"/>
                  </a:schemeClr>
                </a:solidFill>
                <a:latin typeface="微软雅黑" panose="020b0503020204020204" pitchFamily="34" charset="-122"/>
                <a:ea typeface="微软雅黑" panose="020b0503020204020204" pitchFamily="34" charset="-122"/>
              </a:rPr>
              <a:t>问题：本文虽明写挪威女性娜拉出走后的去向，却句句暗含对中国女性乃至中国国民的映射。结合文章内容，联系生活实际，谈谈你是如何理解的。</a:t>
            </a:r>
          </a:p>
          <a:p>
            <a:pPr>
              <a:lnSpc>
                <a:spcPct val="150000"/>
              </a:lnSpc>
            </a:pPr>
            <a:r>
              <a:rPr lang="zh-CN" altLang="en-US" sz="1600">
                <a:solidFill>
                  <a:srgbClr val="C00000"/>
                </a:solidFill>
                <a:latin typeface="微软雅黑" panose="020b0503020204020204" pitchFamily="34" charset="-122"/>
                <a:ea typeface="微软雅黑" panose="020b0503020204020204" pitchFamily="34" charset="-122"/>
              </a:rPr>
              <a:t>明确   ①娜拉出走后，或者走向堕落，或者自立自强，代表了外国女性在她们所处时代的觉醒意识和囚徒困境。②中国女性在五四运动后，走上了外国女性走过的道路，觉醒后毅然离家，便也要面对娜拉曾经遇到的问题，堕落自毁或者自立新生。③各个国家、各个时代的女性，想要获得自主自由，走上娜拉离家之路后，都要面对这个问题，应该提前做好准备，通过战斗获得经济权。④国家和人民，也要自立自强，通过斗争获得经济权和话语权。</a:t>
            </a:r>
          </a:p>
          <a:p>
            <a:pPr algn="r">
              <a:lnSpc>
                <a:spcPct val="150000"/>
              </a:lnSpc>
            </a:pPr>
            <a:endParaRPr lang="en-US" altLang="zh-CN" sz="16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8147078" y="282050"/>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anose="020b0503020204020204" pitchFamily="34" charset="-122"/>
                <a:ea typeface="微软雅黑" panose="020b0503020204020204" pitchFamily="34" charset="-122"/>
              </a:rPr>
              <a:t>问题探究</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4" end="4"/>
                                            </p:txEl>
                                          </p:spTgt>
                                        </p:tgtEl>
                                        <p:attrNameLst>
                                          <p:attrName>style.visibility</p:attrName>
                                        </p:attrNameLst>
                                      </p:cBhvr>
                                      <p:to>
                                        <p:strVal val="visible"/>
                                      </p:to>
                                    </p:set>
                                    <p:animEffect transition="in" filter="dissolve">
                                      <p:cBhvr>
                                        <p:cTn id="14" dur="500"/>
                                        <p:tgtEl>
                                          <p:spTgt spid="3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4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2" name="文本框 21"/>
          <p:cNvSpPr txBox="1"/>
          <p:nvPr/>
        </p:nvSpPr>
        <p:spPr>
          <a:xfrm>
            <a:off x="917551" y="1598824"/>
            <a:ext cx="10356897" cy="1422890"/>
          </a:xfrm>
          <a:prstGeom prst="rect">
            <a:avLst/>
          </a:prstGeom>
          <a:solidFill>
            <a:schemeClr val="bg1"/>
          </a:solidFill>
          <a:effectLst/>
        </p:spPr>
        <p:txBody>
          <a:bodyPr wrap="square" rtlCol="0">
            <a:spAutoFit/>
          </a:bodyPr>
          <a:lstStyle/>
          <a:p>
            <a:pPr>
              <a:lnSpc>
                <a:spcPct val="150000"/>
              </a:lnSpc>
            </a:pPr>
            <a:r>
              <a:rPr lang="zh-CN" altLang="en-US" sz="2000">
                <a:latin typeface="微软雅黑" panose="020b0503020204020204" pitchFamily="34" charset="-122"/>
                <a:ea typeface="微软雅黑" panose="020b0503020204020204" pitchFamily="34" charset="-122"/>
                <a:sym typeface="+mn-ea"/>
              </a:rPr>
              <a:t>      本文通过女主人公娜拉与丈夫海尔茂之间由相亲相爱转为决裂的过程</a:t>
            </a:r>
            <a:r>
              <a:rPr lang="en-US" altLang="zh-CN" sz="2000">
                <a:latin typeface="微软雅黑" panose="020b0503020204020204" pitchFamily="34" charset="-122"/>
                <a:ea typeface="微软雅黑" panose="020b0503020204020204" pitchFamily="34" charset="-122"/>
                <a:sym typeface="+mn-ea"/>
              </a:rPr>
              <a:t>,</a:t>
            </a:r>
            <a:r>
              <a:rPr lang="zh-CN" altLang="en-US" sz="2000">
                <a:latin typeface="微软雅黑" panose="020b0503020204020204" pitchFamily="34" charset="-122"/>
                <a:ea typeface="微软雅黑" panose="020b0503020204020204" pitchFamily="34" charset="-122"/>
                <a:sym typeface="+mn-ea"/>
              </a:rPr>
              <a:t>探讨了资产阶级的婚姻问题</a:t>
            </a:r>
            <a:r>
              <a:rPr lang="en-US" altLang="zh-CN" sz="2000">
                <a:latin typeface="微软雅黑" panose="020b0503020204020204" pitchFamily="34" charset="-122"/>
                <a:ea typeface="微软雅黑" panose="020b0503020204020204" pitchFamily="34" charset="-122"/>
                <a:sym typeface="+mn-ea"/>
              </a:rPr>
              <a:t>,</a:t>
            </a:r>
            <a:r>
              <a:rPr lang="zh-CN" altLang="en-US" sz="2000">
                <a:latin typeface="微软雅黑" panose="020b0503020204020204" pitchFamily="34" charset="-122"/>
                <a:ea typeface="微软雅黑" panose="020b0503020204020204" pitchFamily="34" charset="-122"/>
                <a:sym typeface="+mn-ea"/>
              </a:rPr>
              <a:t>暴露了男权社会与妇女解放之间的矛盾冲突</a:t>
            </a:r>
            <a:r>
              <a:rPr lang="en-US" altLang="zh-CN" sz="2000">
                <a:latin typeface="微软雅黑" panose="020b0503020204020204" pitchFamily="34" charset="-122"/>
                <a:ea typeface="微软雅黑" panose="020b0503020204020204" pitchFamily="34" charset="-122"/>
                <a:sym typeface="+mn-ea"/>
              </a:rPr>
              <a:t>,</a:t>
            </a:r>
            <a:r>
              <a:rPr lang="zh-CN" altLang="en-US" sz="2000">
                <a:latin typeface="微软雅黑" panose="020b0503020204020204" pitchFamily="34" charset="-122"/>
                <a:ea typeface="微软雅黑" panose="020b0503020204020204" pitchFamily="34" charset="-122"/>
                <a:sym typeface="+mn-ea"/>
              </a:rPr>
              <a:t>进而向资产阶级社会的宗教、法律、道德提出挑战</a:t>
            </a:r>
            <a:r>
              <a:rPr lang="en-US" altLang="zh-CN" sz="2000">
                <a:latin typeface="微软雅黑" panose="020b0503020204020204" pitchFamily="34" charset="-122"/>
                <a:ea typeface="微软雅黑" panose="020b0503020204020204" pitchFamily="34" charset="-122"/>
                <a:sym typeface="+mn-ea"/>
              </a:rPr>
              <a:t>,</a:t>
            </a:r>
            <a:r>
              <a:rPr lang="zh-CN" altLang="en-US" sz="2000">
                <a:latin typeface="微软雅黑" panose="020b0503020204020204" pitchFamily="34" charset="-122"/>
                <a:ea typeface="微软雅黑" panose="020b0503020204020204" pitchFamily="34" charset="-122"/>
                <a:sym typeface="+mn-ea"/>
              </a:rPr>
              <a:t>激励人们尤其是妇女为挣脱传统观念的束缚</a:t>
            </a:r>
            <a:r>
              <a:rPr lang="en-US" altLang="zh-CN" sz="2000">
                <a:latin typeface="微软雅黑" panose="020b0503020204020204" pitchFamily="34" charset="-122"/>
                <a:ea typeface="微软雅黑" panose="020b0503020204020204" pitchFamily="34" charset="-122"/>
                <a:sym typeface="+mn-ea"/>
              </a:rPr>
              <a:t>,</a:t>
            </a:r>
            <a:r>
              <a:rPr lang="zh-CN" altLang="en-US" sz="2000">
                <a:latin typeface="微软雅黑" panose="020b0503020204020204" pitchFamily="34" charset="-122"/>
                <a:ea typeface="微软雅黑" panose="020b0503020204020204" pitchFamily="34" charset="-122"/>
                <a:sym typeface="+mn-ea"/>
              </a:rPr>
              <a:t>为争取自由平等而斗争。</a:t>
            </a:r>
          </a:p>
        </p:txBody>
      </p:sp>
      <p:sp>
        <p:nvSpPr>
          <p:cNvPr id="19" name="文本框 18"/>
          <p:cNvSpPr txBox="1"/>
          <p:nvPr/>
        </p:nvSpPr>
        <p:spPr>
          <a:xfrm>
            <a:off x="4940740" y="401627"/>
            <a:ext cx="2310520" cy="461665"/>
          </a:xfrm>
          <a:prstGeom prst="rect">
            <a:avLst/>
          </a:prstGeom>
          <a:noFill/>
          <a:effectLst>
            <a:reflection blurRad="6350" stA="50000" endA="300" endPos="55000" dir="5400000" sy="-100000" algn="bl" rotWithShape="0"/>
          </a:effectLst>
        </p:spPr>
        <p:txBody>
          <a:bodyPr wrap="square" rtlCol="0">
            <a:spAutoFit/>
          </a:bodyPr>
          <a:lstStyle/>
          <a:p>
            <a:pPr algn="dist"/>
            <a:r>
              <a:rPr kumimoji="1" lang="zh-CN" altLang="en-US" sz="2400" b="1">
                <a:latin typeface="微软雅黑" panose="020b0503020204020204" pitchFamily="34" charset="-122"/>
                <a:ea typeface="微软雅黑" panose="020b0503020204020204" pitchFamily="34" charset="-122"/>
              </a:rPr>
              <a:t>明晰主旨</a:t>
            </a:r>
          </a:p>
        </p:txBody>
      </p:sp>
      <p:sp>
        <p:nvSpPr>
          <p:cNvPr id="18" name="矩形 17"/>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182894"/>
            <a:ext cx="12192000" cy="2675106"/>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p:tgtEl>
                                          <p:spTgt spid="22"/>
                                        </p:tgtEl>
                                        <p:attrNameLst>
                                          <p:attrName>ppt_y</p:attrName>
                                        </p:attrNameLst>
                                      </p:cBhvr>
                                      <p:tavLst>
                                        <p:tav tm="0">
                                          <p:val>
                                            <p:strVal val="#ppt_y+#ppt_h*1.125000"/>
                                          </p:val>
                                        </p:tav>
                                        <p:tav tm="100000">
                                          <p:val>
                                            <p:strVal val="#ppt_y"/>
                                          </p:val>
                                        </p:tav>
                                      </p:tavLst>
                                    </p:anim>
                                    <p:animEffect transition="in" filter="wipe(up)">
                                      <p:cBhvr>
                                        <p:cTn id="8"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4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6" name="组合 5"/>
          <p:cNvGrpSpPr/>
          <p:nvPr/>
        </p:nvGrpSpPr>
        <p:grpSpPr>
          <a:xfrm>
            <a:off x="213360" y="274780"/>
            <a:ext cx="11765280" cy="6452235"/>
            <a:chOff x="213360" y="202565"/>
            <a:chExt cx="11765280" cy="6452235"/>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rcRect t="1303" b="1303"/>
            <a:stretch>
              <a:fillRect/>
            </a:stretch>
          </p:blipFill>
          <p:spPr>
            <a:xfrm>
              <a:off x="213360" y="202565"/>
              <a:ext cx="11765280" cy="6452235"/>
            </a:xfrm>
            <a:prstGeom prst="rect">
              <a:avLst/>
            </a:prstGeom>
          </p:spPr>
        </p:pic>
        <p:sp>
          <p:nvSpPr>
            <p:cNvPr id="9" name="矩形 8"/>
            <p:cNvSpPr/>
            <p:nvPr/>
          </p:nvSpPr>
          <p:spPr>
            <a:xfrm>
              <a:off x="213360" y="202565"/>
              <a:ext cx="11765280" cy="6452235"/>
            </a:xfrm>
            <a:prstGeom prst="rect">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15" name="Freeform: Shape 14"/>
          <p:cNvSpPr/>
          <p:nvPr/>
        </p:nvSpPr>
        <p:spPr bwMode="auto">
          <a:xfrm>
            <a:off x="958531" y="927099"/>
            <a:ext cx="3634105" cy="4159250"/>
          </a:xfrm>
          <a:custGeom>
            <a:gdLst>
              <a:gd name="connsiteX0" fmla="*/ 0 w 9074052"/>
              <a:gd name="connsiteY0" fmla="*/ 0 h 9074052"/>
              <a:gd name="connsiteX1" fmla="*/ 9074052 w 9074052"/>
              <a:gd name="connsiteY1" fmla="*/ 0 h 9074052"/>
              <a:gd name="connsiteX2" fmla="*/ 9074052 w 9074052"/>
              <a:gd name="connsiteY2" fmla="*/ 6552727 h 9074052"/>
              <a:gd name="connsiteX3" fmla="*/ 6552727 w 9074052"/>
              <a:gd name="connsiteY3" fmla="*/ 9074052 h 9074052"/>
              <a:gd name="connsiteX4" fmla="*/ 0 w 9074052"/>
              <a:gd name="connsiteY4" fmla="*/ 9074052 h 9074052"/>
            </a:gdLst>
            <a:cxnLst>
              <a:cxn ang="0">
                <a:pos x="connsiteX0" y="connsiteY0"/>
              </a:cxn>
              <a:cxn ang="0">
                <a:pos x="connsiteX1" y="connsiteY1"/>
              </a:cxn>
              <a:cxn ang="0">
                <a:pos x="connsiteX2" y="connsiteY2"/>
              </a:cxn>
              <a:cxn ang="0">
                <a:pos x="connsiteX3" y="connsiteY3"/>
              </a:cxn>
              <a:cxn ang="0">
                <a:pos x="connsiteX4" y="connsiteY4"/>
              </a:cxn>
            </a:cxnLst>
            <a:rect l="l" t="t" r="r" b="b"/>
            <a:pathLst>
              <a:path w="9074052" h="9074052">
                <a:moveTo>
                  <a:pt x="0" y="0"/>
                </a:moveTo>
                <a:lnTo>
                  <a:pt x="9074052" y="0"/>
                </a:lnTo>
                <a:lnTo>
                  <a:pt x="9074052" y="6552727"/>
                </a:lnTo>
                <a:lnTo>
                  <a:pt x="6552727" y="9074052"/>
                </a:lnTo>
                <a:lnTo>
                  <a:pt x="0" y="9074052"/>
                </a:lnTo>
                <a:close/>
              </a:path>
            </a:pathLst>
          </a:custGeom>
          <a:solidFill>
            <a:schemeClr val="accent1">
              <a:lumMod val="20000"/>
              <a:lumOff val="80000"/>
              <a:alpha val="32000"/>
            </a:schemeClr>
          </a:solidFill>
          <a:ln w="63500">
            <a:solidFill>
              <a:schemeClr val="bg1"/>
            </a:solidFill>
            <a:miter lim="800000"/>
          </a:ln>
        </p:spPr>
        <p:txBody>
          <a:bodyPr vert="horz" wrap="square" lIns="91440" tIns="45720" rIns="91440" bIns="45720" numCol="1" rtlCol="0" anchor="t" anchorCtr="0" compatLnSpc="1"/>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sp>
        <p:nvSpPr>
          <p:cNvPr id="16" name="TextBox 15"/>
          <p:cNvSpPr txBox="1"/>
          <p:nvPr/>
        </p:nvSpPr>
        <p:spPr>
          <a:xfrm>
            <a:off x="1255077" y="2512551"/>
            <a:ext cx="3041015" cy="988347"/>
          </a:xfrm>
          <a:prstGeom prst="rect">
            <a:avLst/>
          </a:prstGeom>
          <a:noFill/>
        </p:spPr>
        <p:txBody>
          <a:bodyPr wrap="square" rtlCol="0">
            <a:spAutoFit/>
          </a:bodyPr>
          <a:lstStyle/>
          <a:p>
            <a:pPr marL="571500" marR="0" indent="-571500" algn="l" defTabSz="914400" fontAlgn="auto">
              <a:lnSpc>
                <a:spcPct val="150000"/>
              </a:lnSpc>
              <a:spcBef>
                <a:spcPct val="0"/>
              </a:spcBef>
              <a:spcAft>
                <a:spcPct val="0"/>
              </a:spcAft>
              <a:buClrTx/>
              <a:buSzTx/>
              <a:buFont typeface="Wingdings" panose="05000000000000000000" pitchFamily="2" charset="2"/>
              <a:buChar char="n"/>
              <a:defRPr/>
            </a:pPr>
            <a:r>
              <a:rPr lang="zh-CN" altLang="en-US" sz="4400" b="1">
                <a:solidFill>
                  <a:schemeClr val="bg1"/>
                </a:solidFill>
                <a:latin typeface="微软雅黑" panose="020b0503020204020204" pitchFamily="34" charset="-122"/>
                <a:ea typeface="微软雅黑" panose="020b0503020204020204" pitchFamily="34" charset="-122"/>
                <a:sym typeface="+mn-ea"/>
              </a:rPr>
              <a:t>技巧点拨</a:t>
            </a:r>
            <a:endParaRPr kumimoji="0" lang="zh-CN" altLang="en-US" sz="4400" b="1" i="1" kern="0" cap="none" spc="600" normalizeH="0" baseline="0" noProof="0">
              <a:solidFill>
                <a:schemeClr val="bg1"/>
              </a:solidFill>
              <a:latin typeface="微软雅黑" panose="020b0503020204020204" pitchFamily="34" charset="-122"/>
              <a:ea typeface="微软雅黑" panose="020b0503020204020204" pitchFamily="34" charset="-122"/>
              <a:sym typeface="+mn-ea"/>
            </a:endParaRPr>
          </a:p>
        </p:txBody>
      </p:sp>
      <p:sp>
        <p:nvSpPr>
          <p:cNvPr id="7" name="文本框 6"/>
          <p:cNvSpPr txBox="1"/>
          <p:nvPr/>
        </p:nvSpPr>
        <p:spPr>
          <a:xfrm>
            <a:off x="1238250" y="1816735"/>
            <a:ext cx="2738755" cy="584775"/>
          </a:xfrm>
          <a:prstGeom prst="rect">
            <a:avLst/>
          </a:prstGeom>
          <a:noFill/>
        </p:spPr>
        <p:txBody>
          <a:bodyPr wrap="square" rtlCol="0">
            <a:spAutoFit/>
          </a:bodyPr>
          <a:lstStyle/>
          <a:p>
            <a:r>
              <a:rPr lang="zh-CN" altLang="en-US" sz="3200" b="1">
                <a:solidFill>
                  <a:schemeClr val="bg1"/>
                </a:solidFill>
                <a:latin typeface="微软雅黑" panose="020b0503020204020204" pitchFamily="34" charset="-122"/>
                <a:ea typeface="微软雅黑" panose="020b0503020204020204" pitchFamily="34" charset="-122"/>
              </a:rPr>
              <a:t>第四部分</a:t>
            </a:r>
            <a:endParaRPr lang="en-US" altLang="zh-CN" sz="3200" b="1">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nodeType="afterGroup">
                            <p:stCondLst>
                              <p:cond delay="500"/>
                            </p:stCondLst>
                            <p:childTnLst>
                              <p:par>
                                <p:cTn id="11" presetID="21" presetClass="entr" presetSubtype="1" fill="hold" grpId="0" nodeType="after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wheel(1)">
                                      <p:cBhvr>
                                        <p:cTn id="13" dur="500"/>
                                        <p:tgtEl>
                                          <p:spTgt spid="15"/>
                                        </p:tgtEl>
                                      </p:cBhvr>
                                    </p:animEffect>
                                  </p:childTnLst>
                                </p:cTn>
                              </p:par>
                            </p:childTnLst>
                          </p:cTn>
                        </p:par>
                        <p:par>
                          <p:cTn id="14" fill="hold" nodeType="afterGroup">
                            <p:stCondLst>
                              <p:cond delay="1000"/>
                            </p:stCondLst>
                            <p:childTnLst>
                              <p:par>
                                <p:cTn id="15" presetID="29" presetClass="entr" presetSubtype="0"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500" fill="hold"/>
                                        <p:tgtEl>
                                          <p:spTgt spid="7"/>
                                        </p:tgtEl>
                                        <p:attrNameLst>
                                          <p:attrName>ppt_x</p:attrName>
                                        </p:attrNameLst>
                                      </p:cBhvr>
                                      <p:tavLst>
                                        <p:tav tm="0">
                                          <p:val>
                                            <p:strVal val="#ppt_x-.2"/>
                                          </p:val>
                                        </p:tav>
                                        <p:tav tm="100000">
                                          <p:val>
                                            <p:strVal val="#ppt_x"/>
                                          </p:val>
                                        </p:tav>
                                      </p:tavLst>
                                    </p:anim>
                                    <p:anim calcmode="lin" valueType="num">
                                      <p:cBhvr>
                                        <p:cTn id="18" dur="5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19" dur="500"/>
                                        <p:tgtEl>
                                          <p:spTgt spid="7"/>
                                        </p:tgtEl>
                                      </p:cBhvr>
                                    </p:animEffect>
                                  </p:childTnLst>
                                </p:cTn>
                              </p:par>
                            </p:childTnLst>
                          </p:cTn>
                        </p:par>
                        <p:par>
                          <p:cTn id="20" fill="hold" nodeType="afterGroup">
                            <p:stCondLst>
                              <p:cond delay="1500"/>
                            </p:stCondLst>
                            <p:childTnLst>
                              <p:par>
                                <p:cTn id="21" presetID="42" presetClass="entr" presetSubtype="0" fill="hold" grpId="0"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500"/>
                                        <p:tgtEl>
                                          <p:spTgt spid="16"/>
                                        </p:tgtEl>
                                      </p:cBhvr>
                                    </p:animEffect>
                                    <p:anim calcmode="lin" valueType="num">
                                      <p:cBhvr>
                                        <p:cTn id="24" dur="500" fill="hold"/>
                                        <p:tgtEl>
                                          <p:spTgt spid="16"/>
                                        </p:tgtEl>
                                        <p:attrNameLst>
                                          <p:attrName>ppt_x</p:attrName>
                                        </p:attrNameLst>
                                      </p:cBhvr>
                                      <p:tavLst>
                                        <p:tav tm="0">
                                          <p:val>
                                            <p:strVal val="#ppt_x"/>
                                          </p:val>
                                        </p:tav>
                                        <p:tav tm="100000">
                                          <p:val>
                                            <p:strVal val="#ppt_x"/>
                                          </p:val>
                                        </p:tav>
                                      </p:tavLst>
                                    </p:anim>
                                    <p:anim calcmode="lin" valueType="num">
                                      <p:cBhvr>
                                        <p:cTn id="25" dur="5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7" grpId="0"/>
    </p:bldLst>
  </p:timing>
</p:sld>
</file>

<file path=ppt/slides/slide4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p:nvPr/>
        </p:nvSpPr>
        <p:spPr>
          <a:xfrm>
            <a:off x="4030054" y="579076"/>
            <a:ext cx="4507865" cy="2365375"/>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 name="文本框 4"/>
          <p:cNvSpPr txBox="1"/>
          <p:nvPr/>
        </p:nvSpPr>
        <p:spPr>
          <a:xfrm>
            <a:off x="679740" y="533204"/>
            <a:ext cx="553998" cy="5922177"/>
          </a:xfrm>
          <a:prstGeom prst="rect">
            <a:avLst/>
          </a:prstGeom>
          <a:noFill/>
        </p:spPr>
        <p:txBody>
          <a:bodyPr vert="eaVert" wrap="square" rtlCol="0">
            <a:spAutoFit/>
          </a:bodyPr>
          <a:lstStyle/>
          <a:p>
            <a:pPr marL="457200" indent="-457200">
              <a:buFont typeface="Wingdings" panose="05000000000000000000" pitchFamily="2" charset="2"/>
              <a:buChar char="n"/>
            </a:pPr>
            <a:r>
              <a:rPr lang="zh-CN" altLang="en-US" sz="2400" b="1" spc="600">
                <a:solidFill>
                  <a:schemeClr val="tx1">
                    <a:lumMod val="50000"/>
                    <a:lumOff val="50000"/>
                  </a:schemeClr>
                </a:solidFill>
                <a:latin typeface="仿宋" panose="02010609060101010101" pitchFamily="49" charset="-122"/>
                <a:ea typeface="仿宋" panose="02010609060101010101" pitchFamily="49" charset="-122"/>
              </a:rPr>
              <a:t>技巧点拨</a:t>
            </a:r>
            <a:r>
              <a:rPr lang="en-US" altLang="zh-CN" sz="2400" b="1" spc="600">
                <a:solidFill>
                  <a:schemeClr val="tx1">
                    <a:lumMod val="50000"/>
                    <a:lumOff val="50000"/>
                  </a:schemeClr>
                </a:solidFill>
                <a:latin typeface="仿宋" panose="02010609060101010101" pitchFamily="49" charset="-122"/>
                <a:ea typeface="仿宋" panose="02010609060101010101" pitchFamily="49" charset="-122"/>
              </a:rPr>
              <a:t>--</a:t>
            </a:r>
            <a:r>
              <a:rPr lang="zh-CN" altLang="en-US" sz="2400" b="1" spc="600">
                <a:solidFill>
                  <a:schemeClr val="tx1">
                    <a:lumMod val="50000"/>
                    <a:lumOff val="50000"/>
                  </a:schemeClr>
                </a:solidFill>
                <a:latin typeface="仿宋" panose="02010609060101010101" pitchFamily="49" charset="-122"/>
                <a:ea typeface="仿宋" panose="02010609060101010101" pitchFamily="49" charset="-122"/>
              </a:rPr>
              <a:t>心理刻画 </a:t>
            </a:r>
          </a:p>
        </p:txBody>
      </p:sp>
      <p:sp>
        <p:nvSpPr>
          <p:cNvPr id="7" name="文本框 6"/>
          <p:cNvSpPr txBox="1"/>
          <p:nvPr/>
        </p:nvSpPr>
        <p:spPr>
          <a:xfrm>
            <a:off x="1552416" y="3219318"/>
            <a:ext cx="10158609" cy="1422890"/>
          </a:xfrm>
          <a:prstGeom prst="rect">
            <a:avLst/>
          </a:prstGeom>
          <a:noFill/>
        </p:spPr>
        <p:txBody>
          <a:bodyPr wrap="square" rtlCol="0">
            <a:spAutoFit/>
          </a:bodyPr>
          <a:lstStyle/>
          <a:p>
            <a:pPr>
              <a:lnSpc>
                <a:spcPct val="150000"/>
              </a:lnSpc>
            </a:pPr>
            <a:r>
              <a:rPr lang="en-US" altLang="zh-CN" sz="2000" b="1">
                <a:latin typeface="微软雅黑" panose="020b0503020204020204" pitchFamily="34" charset="-122"/>
                <a:ea typeface="微软雅黑" panose="020b0503020204020204" pitchFamily="34" charset="-122"/>
                <a:sym typeface="+mn-ea"/>
              </a:rPr>
              <a:t>【</a:t>
            </a:r>
            <a:r>
              <a:rPr lang="zh-CN" altLang="en-US" sz="2000" b="1">
                <a:latin typeface="微软雅黑" panose="020b0503020204020204" pitchFamily="34" charset="-122"/>
                <a:ea typeface="微软雅黑" panose="020b0503020204020204" pitchFamily="34" charset="-122"/>
                <a:sym typeface="+mn-ea"/>
              </a:rPr>
              <a:t>任务引导</a:t>
            </a:r>
            <a:r>
              <a:rPr lang="en-US" altLang="zh-CN" sz="2000" b="1">
                <a:latin typeface="微软雅黑" panose="020b0503020204020204" pitchFamily="34" charset="-122"/>
                <a:ea typeface="微软雅黑" panose="020b0503020204020204" pitchFamily="34" charset="-122"/>
                <a:sym typeface="+mn-ea"/>
              </a:rPr>
              <a:t>】</a:t>
            </a:r>
            <a:r>
              <a:rPr lang="en-US" altLang="zh-CN" sz="2000">
                <a:latin typeface="微软雅黑" panose="020b0503020204020204" pitchFamily="34" charset="-122"/>
                <a:ea typeface="微软雅黑" panose="020b0503020204020204" pitchFamily="34" charset="-122"/>
                <a:sym typeface="+mn-ea"/>
              </a:rPr>
              <a:t>《</a:t>
            </a:r>
            <a:r>
              <a:rPr lang="zh-CN" altLang="en-US" sz="2000">
                <a:latin typeface="微软雅黑" panose="020b0503020204020204" pitchFamily="34" charset="-122"/>
                <a:ea typeface="微软雅黑" panose="020b0503020204020204" pitchFamily="34" charset="-122"/>
                <a:sym typeface="+mn-ea"/>
              </a:rPr>
              <a:t>玩偶之家</a:t>
            </a:r>
            <a:r>
              <a:rPr lang="en-US" altLang="zh-CN" sz="2000">
                <a:latin typeface="微软雅黑" panose="020b0503020204020204" pitchFamily="34" charset="-122"/>
                <a:ea typeface="微软雅黑" panose="020b0503020204020204" pitchFamily="34" charset="-122"/>
                <a:sym typeface="+mn-ea"/>
              </a:rPr>
              <a:t>》</a:t>
            </a:r>
            <a:r>
              <a:rPr lang="zh-CN" altLang="en-US" sz="2000">
                <a:latin typeface="微软雅黑" panose="020b0503020204020204" pitchFamily="34" charset="-122"/>
                <a:ea typeface="微软雅黑" panose="020b0503020204020204" pitchFamily="34" charset="-122"/>
                <a:sym typeface="+mn-ea"/>
              </a:rPr>
              <a:t>中对女主人公娜拉的心理描写十分出色。除了通过个性鲜明的语言</a:t>
            </a:r>
            <a:r>
              <a:rPr lang="en-US" altLang="zh-CN" sz="2000">
                <a:latin typeface="微软雅黑" panose="020b0503020204020204" pitchFamily="34" charset="-122"/>
                <a:ea typeface="微软雅黑" panose="020b0503020204020204" pitchFamily="34" charset="-122"/>
                <a:sym typeface="+mn-ea"/>
              </a:rPr>
              <a:t>(</a:t>
            </a:r>
            <a:r>
              <a:rPr lang="zh-CN" altLang="en-US" sz="2000">
                <a:latin typeface="微软雅黑" panose="020b0503020204020204" pitchFamily="34" charset="-122"/>
                <a:ea typeface="微软雅黑" panose="020b0503020204020204" pitchFamily="34" charset="-122"/>
                <a:sym typeface="+mn-ea"/>
              </a:rPr>
              <a:t>对话、独白</a:t>
            </a:r>
            <a:r>
              <a:rPr lang="en-US" altLang="zh-CN" sz="2000">
                <a:latin typeface="微软雅黑" panose="020b0503020204020204" pitchFamily="34" charset="-122"/>
                <a:ea typeface="微软雅黑" panose="020b0503020204020204" pitchFamily="34" charset="-122"/>
                <a:sym typeface="+mn-ea"/>
              </a:rPr>
              <a:t>)</a:t>
            </a:r>
            <a:r>
              <a:rPr lang="zh-CN" altLang="en-US" sz="2000">
                <a:latin typeface="微软雅黑" panose="020b0503020204020204" pitchFamily="34" charset="-122"/>
                <a:ea typeface="微软雅黑" panose="020b0503020204020204" pitchFamily="34" charset="-122"/>
                <a:sym typeface="+mn-ea"/>
              </a:rPr>
              <a:t>直接表现人物心理外</a:t>
            </a:r>
            <a:r>
              <a:rPr lang="en-US" altLang="zh-CN" sz="2000">
                <a:latin typeface="微软雅黑" panose="020b0503020204020204" pitchFamily="34" charset="-122"/>
                <a:ea typeface="微软雅黑" panose="020b0503020204020204" pitchFamily="34" charset="-122"/>
                <a:sym typeface="+mn-ea"/>
              </a:rPr>
              <a:t>,</a:t>
            </a:r>
            <a:r>
              <a:rPr lang="zh-CN" altLang="en-US" sz="2000">
                <a:latin typeface="微软雅黑" panose="020b0503020204020204" pitchFamily="34" charset="-122"/>
                <a:ea typeface="微软雅黑" panose="020b0503020204020204" pitchFamily="34" charset="-122"/>
                <a:sym typeface="+mn-ea"/>
              </a:rPr>
              <a:t>巧妙利用细节和人物动作描写折射人物心理也是其突出特点。</a:t>
            </a:r>
          </a:p>
        </p:txBody>
      </p:sp>
      <p:sp>
        <p:nvSpPr>
          <p:cNvPr id="9" name="矩形 8"/>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0" name="矩形 9"/>
          <p:cNvSpPr/>
          <p:nvPr/>
        </p:nvSpPr>
        <p:spPr>
          <a:xfrm>
            <a:off x="3842067" y="304209"/>
            <a:ext cx="4507865" cy="2365375"/>
          </a:xfrm>
          <a:prstGeom prst="rect">
            <a:avLst/>
          </a:prstGeom>
          <a:blipFill>
            <a:blip r:embed="rId2">
              <a:extLst>
                <a:ext uri="{28A0092B-C50C-407E-A947-70E740481C1C}">
                  <a14:useLocalDpi xmlns:a14="http://schemas.microsoft.com/office/drawing/2010/main" val="0"/>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p:tgtEl>
                                          <p:spTgt spid="5"/>
                                        </p:tgtEl>
                                        <p:attrNameLst>
                                          <p:attrName>ppt_x</p:attrName>
                                        </p:attrNameLst>
                                      </p:cBhvr>
                                      <p:tavLst>
                                        <p:tav tm="0">
                                          <p:val>
                                            <p:strVal val="#ppt_x-#ppt_w*1.125000"/>
                                          </p:val>
                                        </p:tav>
                                        <p:tav tm="100000">
                                          <p:val>
                                            <p:strVal val="#ppt_x"/>
                                          </p:val>
                                        </p:tav>
                                      </p:tavLst>
                                    </p:anim>
                                    <p:animEffect transition="in" filter="wipe(right)">
                                      <p:cBhvr>
                                        <p:cTn id="8" dur="500"/>
                                        <p:tgtEl>
                                          <p:spTgt spid="5"/>
                                        </p:tgtEl>
                                      </p:cBhvr>
                                    </p:animEffect>
                                  </p:childTnLst>
                                </p:cTn>
                              </p:par>
                            </p:childTnLst>
                          </p:cTn>
                        </p:par>
                        <p:par>
                          <p:cTn id="9" fill="hold" nodeType="afterGroup">
                            <p:stCondLst>
                              <p:cond delay="500"/>
                            </p:stCondLst>
                            <p:childTnLst>
                              <p:par>
                                <p:cTn id="10" presetID="16" presetClass="entr" presetSubtype="21"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arn(inVertical)">
                                      <p:cBhvr>
                                        <p:cTn id="12" dur="500"/>
                                        <p:tgtEl>
                                          <p:spTgt spid="3"/>
                                        </p:tgtEl>
                                      </p:cBhvr>
                                    </p:animEffect>
                                  </p:childTnLst>
                                </p:cTn>
                              </p:par>
                            </p:childTnLst>
                          </p:cTn>
                        </p:par>
                        <p:par>
                          <p:cTn id="13" fill="hold" nodeType="afterGroup">
                            <p:stCondLst>
                              <p:cond delay="1000"/>
                            </p:stCondLst>
                            <p:childTnLst>
                              <p:par>
                                <p:cTn id="14" presetID="42" presetClass="entr" presetSubtype="0" fill="hold" grpId="0" nodeType="after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500"/>
                                        <p:tgtEl>
                                          <p:spTgt spid="7"/>
                                        </p:tgtEl>
                                      </p:cBhvr>
                                    </p:animEffect>
                                    <p:anim calcmode="lin" valueType="num">
                                      <p:cBhvr>
                                        <p:cTn id="17" dur="500" fill="hold"/>
                                        <p:tgtEl>
                                          <p:spTgt spid="7"/>
                                        </p:tgtEl>
                                        <p:attrNameLst>
                                          <p:attrName>ppt_x</p:attrName>
                                        </p:attrNameLst>
                                      </p:cBhvr>
                                      <p:tavLst>
                                        <p:tav tm="0">
                                          <p:val>
                                            <p:strVal val="#ppt_x"/>
                                          </p:val>
                                        </p:tav>
                                        <p:tav tm="100000">
                                          <p:val>
                                            <p:strVal val="#ppt_x"/>
                                          </p:val>
                                        </p:tav>
                                      </p:tavLst>
                                    </p:anim>
                                    <p:anim calcmode="lin" valueType="num">
                                      <p:cBhvr>
                                        <p:cTn id="18" dur="5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7" grpId="0"/>
    </p:bldLst>
  </p:timing>
</p:sld>
</file>

<file path=ppt/slides/slide4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4241478" y="1547332"/>
            <a:ext cx="7275384" cy="3269549"/>
          </a:xfrm>
          <a:prstGeom prst="rect">
            <a:avLst/>
          </a:prstGeom>
          <a:noFill/>
        </p:spPr>
        <p:txBody>
          <a:bodyPr wrap="square" rtlCol="0">
            <a:spAutoFit/>
          </a:bodyPr>
          <a:lstStyle/>
          <a:p>
            <a:pPr>
              <a:lnSpc>
                <a:spcPct val="150000"/>
              </a:lnSpc>
            </a:pPr>
            <a:r>
              <a:rPr lang="en-US" altLang="zh-CN" sz="2000" b="1">
                <a:latin typeface="微软雅黑" panose="020b0503020204020204" pitchFamily="34" charset="-122"/>
                <a:ea typeface="微软雅黑" panose="020b0503020204020204" pitchFamily="34" charset="-122"/>
              </a:rPr>
              <a:t>【</a:t>
            </a:r>
            <a:r>
              <a:rPr lang="zh-CN" altLang="en-US" sz="2000" b="1">
                <a:latin typeface="微软雅黑" panose="020b0503020204020204" pitchFamily="34" charset="-122"/>
                <a:ea typeface="微软雅黑" panose="020b0503020204020204" pitchFamily="34" charset="-122"/>
              </a:rPr>
              <a:t>课文解读</a:t>
            </a:r>
            <a:r>
              <a:rPr lang="en-US" altLang="zh-CN" sz="2000" b="1">
                <a:latin typeface="微软雅黑" panose="020b0503020204020204" pitchFamily="34" charset="-122"/>
                <a:ea typeface="微软雅黑" panose="020b0503020204020204" pitchFamily="34" charset="-122"/>
              </a:rPr>
              <a:t>】</a:t>
            </a:r>
          </a:p>
          <a:p>
            <a:pPr>
              <a:lnSpc>
                <a:spcPct val="150000"/>
              </a:lnSpc>
            </a:pPr>
            <a:r>
              <a:rPr lang="zh-CN" altLang="en-US" sz="2000">
                <a:solidFill>
                  <a:srgbClr val="C00000"/>
                </a:solidFill>
                <a:latin typeface="微软雅黑" panose="020b0503020204020204" pitchFamily="34" charset="-122"/>
                <a:ea typeface="微软雅黑" panose="020b0503020204020204" pitchFamily="34" charset="-122"/>
              </a:rPr>
              <a:t>娜拉在剧末的一系列动作如“</a:t>
            </a:r>
            <a:r>
              <a:rPr lang="en-US" altLang="zh-CN" sz="2000">
                <a:solidFill>
                  <a:srgbClr val="C00000"/>
                </a:solidFill>
                <a:latin typeface="微软雅黑" panose="020b0503020204020204" pitchFamily="34" charset="-122"/>
                <a:ea typeface="微软雅黑" panose="020b0503020204020204" pitchFamily="34" charset="-122"/>
              </a:rPr>
              <a:t>(</a:t>
            </a:r>
            <a:r>
              <a:rPr lang="zh-CN" altLang="en-US" sz="2000">
                <a:solidFill>
                  <a:srgbClr val="C00000"/>
                </a:solidFill>
                <a:latin typeface="微软雅黑" panose="020b0503020204020204" pitchFamily="34" charset="-122"/>
                <a:ea typeface="微软雅黑" panose="020b0503020204020204" pitchFamily="34" charset="-122"/>
              </a:rPr>
              <a:t>穿外套</a:t>
            </a:r>
            <a:r>
              <a:rPr lang="en-US" altLang="zh-CN" sz="2000">
                <a:solidFill>
                  <a:srgbClr val="C00000"/>
                </a:solidFill>
                <a:latin typeface="微软雅黑" panose="020b0503020204020204" pitchFamily="34" charset="-122"/>
                <a:ea typeface="微软雅黑" panose="020b0503020204020204" pitchFamily="34" charset="-122"/>
              </a:rPr>
              <a:t>)”“(</a:t>
            </a:r>
            <a:r>
              <a:rPr lang="zh-CN" altLang="en-US" sz="2000">
                <a:solidFill>
                  <a:srgbClr val="C00000"/>
                </a:solidFill>
                <a:latin typeface="微软雅黑" panose="020b0503020204020204" pitchFamily="34" charset="-122"/>
                <a:ea typeface="微软雅黑" panose="020b0503020204020204" pitchFamily="34" charset="-122"/>
              </a:rPr>
              <a:t>戴帽子</a:t>
            </a:r>
            <a:r>
              <a:rPr lang="en-US" altLang="zh-CN" sz="2000">
                <a:solidFill>
                  <a:srgbClr val="C00000"/>
                </a:solidFill>
                <a:latin typeface="微软雅黑" panose="020b0503020204020204" pitchFamily="34" charset="-122"/>
                <a:ea typeface="微软雅黑" panose="020b0503020204020204" pitchFamily="34" charset="-122"/>
              </a:rPr>
              <a:t>)”“(</a:t>
            </a:r>
            <a:r>
              <a:rPr lang="zh-CN" altLang="en-US" sz="2000">
                <a:solidFill>
                  <a:srgbClr val="C00000"/>
                </a:solidFill>
                <a:latin typeface="微软雅黑" panose="020b0503020204020204" pitchFamily="34" charset="-122"/>
                <a:ea typeface="微软雅黑" panose="020b0503020204020204" pitchFamily="34" charset="-122"/>
              </a:rPr>
              <a:t>围披肩</a:t>
            </a:r>
            <a:r>
              <a:rPr lang="en-US" altLang="zh-CN" sz="2000">
                <a:solidFill>
                  <a:srgbClr val="C00000"/>
                </a:solidFill>
                <a:latin typeface="微软雅黑" panose="020b0503020204020204" pitchFamily="34" charset="-122"/>
                <a:ea typeface="微软雅黑" panose="020b0503020204020204" pitchFamily="34" charset="-122"/>
              </a:rPr>
              <a:t>)”“(</a:t>
            </a:r>
            <a:r>
              <a:rPr lang="zh-CN" altLang="en-US" sz="2000">
                <a:solidFill>
                  <a:srgbClr val="C00000"/>
                </a:solidFill>
                <a:latin typeface="微软雅黑" panose="020b0503020204020204" pitchFamily="34" charset="-122"/>
                <a:ea typeface="微软雅黑" panose="020b0503020204020204" pitchFamily="34" charset="-122"/>
              </a:rPr>
              <a:t>拿起手提包</a:t>
            </a:r>
            <a:r>
              <a:rPr lang="en-US" altLang="zh-CN" sz="2000">
                <a:solidFill>
                  <a:srgbClr val="C00000"/>
                </a:solidFill>
                <a:latin typeface="微软雅黑" panose="020b0503020204020204" pitchFamily="34" charset="-122"/>
                <a:ea typeface="微软雅黑" panose="020b0503020204020204" pitchFamily="34" charset="-122"/>
              </a:rPr>
              <a:t>)”</a:t>
            </a:r>
            <a:r>
              <a:rPr lang="zh-CN" altLang="en-US" sz="2000">
                <a:solidFill>
                  <a:srgbClr val="C00000"/>
                </a:solidFill>
                <a:latin typeface="微软雅黑" panose="020b0503020204020204" pitchFamily="34" charset="-122"/>
                <a:ea typeface="微软雅黑" panose="020b0503020204020204" pitchFamily="34" charset="-122"/>
              </a:rPr>
              <a:t>等</a:t>
            </a:r>
            <a:r>
              <a:rPr lang="en-US" altLang="zh-CN" sz="2000">
                <a:solidFill>
                  <a:srgbClr val="C00000"/>
                </a:solidFill>
                <a:latin typeface="微软雅黑" panose="020b0503020204020204" pitchFamily="34" charset="-122"/>
                <a:ea typeface="微软雅黑" panose="020b0503020204020204" pitchFamily="34" charset="-122"/>
              </a:rPr>
              <a:t>,</a:t>
            </a:r>
            <a:r>
              <a:rPr lang="zh-CN" altLang="en-US" sz="2000">
                <a:solidFill>
                  <a:srgbClr val="C00000"/>
                </a:solidFill>
                <a:latin typeface="微软雅黑" panose="020b0503020204020204" pitchFamily="34" charset="-122"/>
                <a:ea typeface="微软雅黑" panose="020b0503020204020204" pitchFamily="34" charset="-122"/>
              </a:rPr>
              <a:t>暗示娜拉当时离家出走的心意已决。动作化是人物心理的外在体现</a:t>
            </a:r>
            <a:r>
              <a:rPr lang="en-US" altLang="zh-CN" sz="2000">
                <a:solidFill>
                  <a:srgbClr val="C00000"/>
                </a:solidFill>
                <a:latin typeface="微软雅黑" panose="020b0503020204020204" pitchFamily="34" charset="-122"/>
                <a:ea typeface="微软雅黑" panose="020b0503020204020204" pitchFamily="34" charset="-122"/>
              </a:rPr>
              <a:t>,</a:t>
            </a:r>
            <a:r>
              <a:rPr lang="zh-CN" altLang="en-US" sz="2000">
                <a:solidFill>
                  <a:srgbClr val="C00000"/>
                </a:solidFill>
                <a:latin typeface="微软雅黑" panose="020b0503020204020204" pitchFamily="34" charset="-122"/>
                <a:ea typeface="微软雅黑" panose="020b0503020204020204" pitchFamily="34" charset="-122"/>
              </a:rPr>
              <a:t>通观全剧的舞台说明</a:t>
            </a:r>
            <a:r>
              <a:rPr lang="en-US" altLang="zh-CN" sz="2000">
                <a:solidFill>
                  <a:srgbClr val="C00000"/>
                </a:solidFill>
                <a:latin typeface="微软雅黑" panose="020b0503020204020204" pitchFamily="34" charset="-122"/>
                <a:ea typeface="微软雅黑" panose="020b0503020204020204" pitchFamily="34" charset="-122"/>
              </a:rPr>
              <a:t>,</a:t>
            </a:r>
            <a:r>
              <a:rPr lang="zh-CN" altLang="en-US" sz="2000">
                <a:solidFill>
                  <a:srgbClr val="C00000"/>
                </a:solidFill>
                <a:latin typeface="微软雅黑" panose="020b0503020204020204" pitchFamily="34" charset="-122"/>
                <a:ea typeface="微软雅黑" panose="020b0503020204020204" pitchFamily="34" charset="-122"/>
              </a:rPr>
              <a:t>有非常多表现力极强的动词</a:t>
            </a:r>
            <a:r>
              <a:rPr lang="en-US" altLang="zh-CN" sz="2000">
                <a:solidFill>
                  <a:srgbClr val="C00000"/>
                </a:solidFill>
                <a:latin typeface="微软雅黑" panose="020b0503020204020204" pitchFamily="34" charset="-122"/>
                <a:ea typeface="微软雅黑" panose="020b0503020204020204" pitchFamily="34" charset="-122"/>
              </a:rPr>
              <a:t>,</a:t>
            </a:r>
            <a:r>
              <a:rPr lang="zh-CN" altLang="en-US" sz="2000">
                <a:solidFill>
                  <a:srgbClr val="C00000"/>
                </a:solidFill>
                <a:latin typeface="微软雅黑" panose="020b0503020204020204" pitchFamily="34" charset="-122"/>
                <a:ea typeface="微软雅黑" panose="020b0503020204020204" pitchFamily="34" charset="-122"/>
              </a:rPr>
              <a:t>生动形象地反映了娜拉从幸福平静转为忧虑、烦乱、从幻想到幻想破灭</a:t>
            </a:r>
            <a:r>
              <a:rPr lang="en-US" altLang="zh-CN" sz="2000">
                <a:solidFill>
                  <a:srgbClr val="C00000"/>
                </a:solidFill>
                <a:latin typeface="微软雅黑" panose="020b0503020204020204" pitchFamily="34" charset="-122"/>
                <a:ea typeface="微软雅黑" panose="020b0503020204020204" pitchFamily="34" charset="-122"/>
              </a:rPr>
              <a:t>,</a:t>
            </a:r>
            <a:r>
              <a:rPr lang="zh-CN" altLang="en-US" sz="2000">
                <a:solidFill>
                  <a:srgbClr val="C00000"/>
                </a:solidFill>
                <a:latin typeface="微软雅黑" panose="020b0503020204020204" pitchFamily="34" charset="-122"/>
                <a:ea typeface="微软雅黑" panose="020b0503020204020204" pitchFamily="34" charset="-122"/>
              </a:rPr>
              <a:t>最后到觉醒的整个心理变化过程</a:t>
            </a:r>
            <a:r>
              <a:rPr lang="en-US" altLang="zh-CN" sz="2000">
                <a:solidFill>
                  <a:srgbClr val="C00000"/>
                </a:solidFill>
                <a:latin typeface="微软雅黑" panose="020b0503020204020204" pitchFamily="34" charset="-122"/>
                <a:ea typeface="微软雅黑" panose="020b0503020204020204" pitchFamily="34" charset="-122"/>
              </a:rPr>
              <a:t>,</a:t>
            </a:r>
            <a:r>
              <a:rPr lang="zh-CN" altLang="en-US" sz="2000">
                <a:solidFill>
                  <a:srgbClr val="C00000"/>
                </a:solidFill>
                <a:latin typeface="微软雅黑" panose="020b0503020204020204" pitchFamily="34" charset="-122"/>
                <a:ea typeface="微软雅黑" panose="020b0503020204020204" pitchFamily="34" charset="-122"/>
              </a:rPr>
              <a:t>细致的细节刻画营造了一种画面感</a:t>
            </a:r>
            <a:r>
              <a:rPr lang="en-US" altLang="zh-CN" sz="2000">
                <a:solidFill>
                  <a:srgbClr val="C00000"/>
                </a:solidFill>
                <a:latin typeface="微软雅黑" panose="020b0503020204020204" pitchFamily="34" charset="-122"/>
                <a:ea typeface="微软雅黑" panose="020b0503020204020204" pitchFamily="34" charset="-122"/>
              </a:rPr>
              <a:t>,</a:t>
            </a:r>
            <a:r>
              <a:rPr lang="zh-CN" altLang="en-US" sz="2000">
                <a:solidFill>
                  <a:srgbClr val="C00000"/>
                </a:solidFill>
                <a:latin typeface="微软雅黑" panose="020b0503020204020204" pitchFamily="34" charset="-122"/>
                <a:ea typeface="微软雅黑" panose="020b0503020204020204" pitchFamily="34" charset="-122"/>
              </a:rPr>
              <a:t>使人物心理变化更加具体可感。</a:t>
            </a:r>
          </a:p>
        </p:txBody>
      </p:sp>
      <p:sp>
        <p:nvSpPr>
          <p:cNvPr id="14" name="矩形 13"/>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73879" y="1760922"/>
            <a:ext cx="2989346" cy="3330217"/>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 name="文本框 1"/>
          <p:cNvSpPr txBox="1"/>
          <p:nvPr/>
        </p:nvSpPr>
        <p:spPr>
          <a:xfrm>
            <a:off x="1680434" y="1035495"/>
            <a:ext cx="1573406" cy="400110"/>
          </a:xfrm>
          <a:prstGeom prst="rect">
            <a:avLst/>
          </a:prstGeom>
          <a:noFill/>
        </p:spPr>
        <p:txBody>
          <a:bodyPr wrap="square" rtlCol="0">
            <a:spAutoFit/>
          </a:bodyPr>
          <a:lstStyle/>
          <a:p>
            <a:r>
              <a:rPr lang="zh-CN" altLang="en-US" sz="2000" b="1"/>
              <a:t>心理刻画</a:t>
            </a:r>
            <a:endParaRPr kumimoji="1" lang="zh-CN" altLang="en-US" sz="2400" b="1"/>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12">
                                            <p:txEl>
                                              <p:pRg st="1" end="1"/>
                                            </p:txEl>
                                          </p:spTgt>
                                        </p:tgtEl>
                                        <p:attrNameLst>
                                          <p:attrName>style.visibility</p:attrName>
                                        </p:attrNameLst>
                                      </p:cBhvr>
                                      <p:to>
                                        <p:strVal val="visible"/>
                                      </p:to>
                                    </p:set>
                                    <p:animEffect transition="in" filter="dissolve">
                                      <p:cBhvr>
                                        <p:cTn id="14" dur="500"/>
                                        <p:tgtEl>
                                          <p:spTgt spid="1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4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438509" y="1475483"/>
            <a:ext cx="11314981" cy="2807885"/>
          </a:xfrm>
          <a:prstGeom prst="rect">
            <a:avLst/>
          </a:prstGeom>
          <a:noFill/>
        </p:spPr>
        <p:txBody>
          <a:bodyPr wrap="square" rtlCol="0">
            <a:spAutoFit/>
          </a:bodyPr>
          <a:lstStyle/>
          <a:p>
            <a:pPr>
              <a:lnSpc>
                <a:spcPct val="150000"/>
              </a:lnSpc>
            </a:pPr>
            <a:r>
              <a:rPr lang="en-US" altLang="zh-CN" sz="2000">
                <a:latin typeface="微软雅黑" panose="020b0503020204020204" pitchFamily="34" charset="-122"/>
                <a:ea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rPr>
              <a:t>迁移运用</a:t>
            </a:r>
            <a:r>
              <a:rPr lang="en-US" altLang="zh-CN" sz="2000">
                <a:latin typeface="微软雅黑" panose="020b0503020204020204" pitchFamily="34" charset="-122"/>
                <a:ea typeface="微软雅黑" panose="020b0503020204020204" pitchFamily="34" charset="-122"/>
              </a:rPr>
              <a:t>】</a:t>
            </a:r>
          </a:p>
          <a:p>
            <a:pPr>
              <a:lnSpc>
                <a:spcPct val="150000"/>
              </a:lnSpc>
            </a:pPr>
            <a:r>
              <a:rPr lang="zh-CN" altLang="en-US" sz="2000">
                <a:latin typeface="微软雅黑" panose="020b0503020204020204" pitchFamily="34" charset="-122"/>
                <a:ea typeface="微软雅黑" panose="020b0503020204020204" pitchFamily="34" charset="-122"/>
              </a:rPr>
              <a:t>请运用心理描写的手法写一段文字</a:t>
            </a:r>
            <a:r>
              <a:rPr lang="en-US" altLang="zh-CN" sz="2000">
                <a:latin typeface="微软雅黑" panose="020b0503020204020204" pitchFamily="34" charset="-122"/>
                <a:ea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rPr>
              <a:t>展示人物内心的变化</a:t>
            </a:r>
            <a:r>
              <a:rPr lang="en-US" altLang="zh-CN" sz="2000">
                <a:latin typeface="微软雅黑" panose="020b0503020204020204" pitchFamily="34" charset="-122"/>
                <a:ea typeface="微软雅黑" panose="020b0503020204020204" pitchFamily="34" charset="-122"/>
              </a:rPr>
              <a:t>,200</a:t>
            </a:r>
            <a:r>
              <a:rPr lang="zh-CN" altLang="en-US" sz="2000">
                <a:latin typeface="微软雅黑" panose="020b0503020204020204" pitchFamily="34" charset="-122"/>
                <a:ea typeface="微软雅黑" panose="020b0503020204020204" pitchFamily="34" charset="-122"/>
              </a:rPr>
              <a:t>字左右。</a:t>
            </a:r>
          </a:p>
          <a:p>
            <a:pPr>
              <a:lnSpc>
                <a:spcPct val="150000"/>
              </a:lnSpc>
            </a:pPr>
            <a:r>
              <a:rPr lang="zh-CN" altLang="en-US" sz="2000">
                <a:solidFill>
                  <a:srgbClr val="C00000"/>
                </a:solidFill>
                <a:latin typeface="微软雅黑" panose="020b0503020204020204" pitchFamily="34" charset="-122"/>
                <a:ea typeface="微软雅黑" panose="020b0503020204020204" pitchFamily="34" charset="-122"/>
              </a:rPr>
              <a:t>明确   今天考试不及格</a:t>
            </a:r>
            <a:r>
              <a:rPr lang="en-US" altLang="zh-CN" sz="2000">
                <a:solidFill>
                  <a:srgbClr val="C00000"/>
                </a:solidFill>
                <a:latin typeface="微软雅黑" panose="020b0503020204020204" pitchFamily="34" charset="-122"/>
                <a:ea typeface="微软雅黑" panose="020b0503020204020204" pitchFamily="34" charset="-122"/>
              </a:rPr>
              <a:t>,</a:t>
            </a:r>
            <a:r>
              <a:rPr lang="zh-CN" altLang="en-US" sz="2000">
                <a:solidFill>
                  <a:srgbClr val="C00000"/>
                </a:solidFill>
                <a:latin typeface="微软雅黑" panose="020b0503020204020204" pitchFamily="34" charset="-122"/>
                <a:ea typeface="微软雅黑" panose="020b0503020204020204" pitchFamily="34" charset="-122"/>
              </a:rPr>
              <a:t>我忐忑不安地回到了家</a:t>
            </a:r>
            <a:r>
              <a:rPr lang="en-US" altLang="zh-CN" sz="2000">
                <a:solidFill>
                  <a:srgbClr val="C00000"/>
                </a:solidFill>
                <a:latin typeface="微软雅黑" panose="020b0503020204020204" pitchFamily="34" charset="-122"/>
                <a:ea typeface="微软雅黑" panose="020b0503020204020204" pitchFamily="34" charset="-122"/>
              </a:rPr>
              <a:t>,</a:t>
            </a:r>
            <a:r>
              <a:rPr lang="zh-CN" altLang="en-US" sz="2000">
                <a:solidFill>
                  <a:srgbClr val="C00000"/>
                </a:solidFill>
                <a:latin typeface="微软雅黑" panose="020b0503020204020204" pitchFamily="34" charset="-122"/>
                <a:ea typeface="微软雅黑" panose="020b0503020204020204" pitchFamily="34" charset="-122"/>
              </a:rPr>
              <a:t>一回到家就看到了妈妈</a:t>
            </a:r>
            <a:r>
              <a:rPr lang="en-US" altLang="zh-CN" sz="2000">
                <a:solidFill>
                  <a:srgbClr val="C00000"/>
                </a:solidFill>
                <a:latin typeface="微软雅黑" panose="020b0503020204020204" pitchFamily="34" charset="-122"/>
                <a:ea typeface="微软雅黑" panose="020b0503020204020204" pitchFamily="34" charset="-122"/>
              </a:rPr>
              <a:t>,</a:t>
            </a:r>
            <a:r>
              <a:rPr lang="zh-CN" altLang="en-US" sz="2000">
                <a:solidFill>
                  <a:srgbClr val="C00000"/>
                </a:solidFill>
                <a:latin typeface="微软雅黑" panose="020b0503020204020204" pitchFamily="34" charset="-122"/>
                <a:ea typeface="微软雅黑" panose="020b0503020204020204" pitchFamily="34" charset="-122"/>
              </a:rPr>
              <a:t>心里想着</a:t>
            </a:r>
            <a:r>
              <a:rPr lang="en-US" altLang="zh-CN" sz="2000">
                <a:solidFill>
                  <a:srgbClr val="C00000"/>
                </a:solidFill>
                <a:latin typeface="微软雅黑" panose="020b0503020204020204" pitchFamily="34" charset="-122"/>
                <a:ea typeface="微软雅黑" panose="020b0503020204020204" pitchFamily="34" charset="-122"/>
              </a:rPr>
              <a:t>:“</a:t>
            </a:r>
            <a:r>
              <a:rPr lang="zh-CN" altLang="en-US" sz="2000">
                <a:solidFill>
                  <a:srgbClr val="C00000"/>
                </a:solidFill>
                <a:latin typeface="微软雅黑" panose="020b0503020204020204" pitchFamily="34" charset="-122"/>
                <a:ea typeface="微软雅黑" panose="020b0503020204020204" pitchFamily="34" charset="-122"/>
              </a:rPr>
              <a:t>要不要告诉妈妈我的成绩呢</a:t>
            </a:r>
            <a:r>
              <a:rPr lang="en-US" altLang="zh-CN" sz="2000">
                <a:solidFill>
                  <a:srgbClr val="C00000"/>
                </a:solidFill>
                <a:latin typeface="微软雅黑" panose="020b0503020204020204" pitchFamily="34" charset="-122"/>
                <a:ea typeface="微软雅黑" panose="020b0503020204020204" pitchFamily="34" charset="-122"/>
              </a:rPr>
              <a:t>,</a:t>
            </a:r>
            <a:r>
              <a:rPr lang="zh-CN" altLang="en-US" sz="2000">
                <a:solidFill>
                  <a:srgbClr val="C00000"/>
                </a:solidFill>
                <a:latin typeface="微软雅黑" panose="020b0503020204020204" pitchFamily="34" charset="-122"/>
                <a:ea typeface="微软雅黑" panose="020b0503020204020204" pitchFamily="34" charset="-122"/>
              </a:rPr>
              <a:t>如果告诉妈妈</a:t>
            </a:r>
            <a:r>
              <a:rPr lang="en-US" altLang="zh-CN" sz="2000">
                <a:solidFill>
                  <a:srgbClr val="C00000"/>
                </a:solidFill>
                <a:latin typeface="微软雅黑" panose="020b0503020204020204" pitchFamily="34" charset="-122"/>
                <a:ea typeface="微软雅黑" panose="020b0503020204020204" pitchFamily="34" charset="-122"/>
              </a:rPr>
              <a:t>,</a:t>
            </a:r>
            <a:r>
              <a:rPr lang="zh-CN" altLang="en-US" sz="2000">
                <a:solidFill>
                  <a:srgbClr val="C00000"/>
                </a:solidFill>
                <a:latin typeface="微软雅黑" panose="020b0503020204020204" pitchFamily="34" charset="-122"/>
                <a:ea typeface="微软雅黑" panose="020b0503020204020204" pitchFamily="34" charset="-122"/>
              </a:rPr>
              <a:t>我会被她批评的。”我又想了想</a:t>
            </a:r>
            <a:r>
              <a:rPr lang="en-US" altLang="zh-CN" sz="2000">
                <a:solidFill>
                  <a:srgbClr val="C00000"/>
                </a:solidFill>
                <a:latin typeface="微软雅黑" panose="020b0503020204020204" pitchFamily="34" charset="-122"/>
                <a:ea typeface="微软雅黑" panose="020b0503020204020204" pitchFamily="34" charset="-122"/>
              </a:rPr>
              <a:t>:“</a:t>
            </a:r>
            <a:r>
              <a:rPr lang="zh-CN" altLang="en-US" sz="2000">
                <a:solidFill>
                  <a:srgbClr val="C00000"/>
                </a:solidFill>
                <a:latin typeface="微软雅黑" panose="020b0503020204020204" pitchFamily="34" charset="-122"/>
                <a:ea typeface="微软雅黑" panose="020b0503020204020204" pitchFamily="34" charset="-122"/>
              </a:rPr>
              <a:t>不行啊</a:t>
            </a:r>
            <a:r>
              <a:rPr lang="en-US" altLang="zh-CN" sz="2000">
                <a:solidFill>
                  <a:srgbClr val="C00000"/>
                </a:solidFill>
                <a:latin typeface="微软雅黑" panose="020b0503020204020204" pitchFamily="34" charset="-122"/>
                <a:ea typeface="微软雅黑" panose="020b0503020204020204" pitchFamily="34" charset="-122"/>
              </a:rPr>
              <a:t>,</a:t>
            </a:r>
            <a:r>
              <a:rPr lang="zh-CN" altLang="en-US" sz="2000">
                <a:solidFill>
                  <a:srgbClr val="C00000"/>
                </a:solidFill>
                <a:latin typeface="微软雅黑" panose="020b0503020204020204" pitchFamily="34" charset="-122"/>
                <a:ea typeface="微软雅黑" panose="020b0503020204020204" pitchFamily="34" charset="-122"/>
              </a:rPr>
              <a:t>如果不说的话</a:t>
            </a:r>
            <a:r>
              <a:rPr lang="en-US" altLang="zh-CN" sz="2000">
                <a:solidFill>
                  <a:srgbClr val="C00000"/>
                </a:solidFill>
                <a:latin typeface="微软雅黑" panose="020b0503020204020204" pitchFamily="34" charset="-122"/>
                <a:ea typeface="微软雅黑" panose="020b0503020204020204" pitchFamily="34" charset="-122"/>
              </a:rPr>
              <a:t>,</a:t>
            </a:r>
            <a:r>
              <a:rPr lang="zh-CN" altLang="en-US" sz="2000">
                <a:solidFill>
                  <a:srgbClr val="C00000"/>
                </a:solidFill>
                <a:latin typeface="微软雅黑" panose="020b0503020204020204" pitchFamily="34" charset="-122"/>
                <a:ea typeface="微软雅黑" panose="020b0503020204020204" pitchFamily="34" charset="-122"/>
              </a:rPr>
              <a:t>被妈妈知道我的成绩发下来了还不告诉她</a:t>
            </a:r>
            <a:r>
              <a:rPr lang="en-US" altLang="zh-CN" sz="2000">
                <a:solidFill>
                  <a:srgbClr val="C00000"/>
                </a:solidFill>
                <a:latin typeface="微软雅黑" panose="020b0503020204020204" pitchFamily="34" charset="-122"/>
                <a:ea typeface="微软雅黑" panose="020b0503020204020204" pitchFamily="34" charset="-122"/>
              </a:rPr>
              <a:t>,</a:t>
            </a:r>
            <a:r>
              <a:rPr lang="zh-CN" altLang="en-US" sz="2000">
                <a:solidFill>
                  <a:srgbClr val="C00000"/>
                </a:solidFill>
                <a:latin typeface="微软雅黑" panose="020b0503020204020204" pitchFamily="34" charset="-122"/>
                <a:ea typeface="微软雅黑" panose="020b0503020204020204" pitchFamily="34" charset="-122"/>
              </a:rPr>
              <a:t>就更惨了。”我又想起老师的话</a:t>
            </a:r>
            <a:r>
              <a:rPr lang="en-US" altLang="zh-CN" sz="2000">
                <a:solidFill>
                  <a:srgbClr val="C00000"/>
                </a:solidFill>
                <a:latin typeface="微软雅黑" panose="020b0503020204020204" pitchFamily="34" charset="-122"/>
                <a:ea typeface="微软雅黑" panose="020b0503020204020204" pitchFamily="34" charset="-122"/>
              </a:rPr>
              <a:t>:“</a:t>
            </a:r>
            <a:r>
              <a:rPr lang="zh-CN" altLang="en-US" sz="2000">
                <a:solidFill>
                  <a:srgbClr val="C00000"/>
                </a:solidFill>
                <a:latin typeface="微软雅黑" panose="020b0503020204020204" pitchFamily="34" charset="-122"/>
                <a:ea typeface="微软雅黑" panose="020b0503020204020204" pitchFamily="34" charset="-122"/>
              </a:rPr>
              <a:t>要做一个诚实的人</a:t>
            </a:r>
            <a:r>
              <a:rPr lang="en-US" altLang="zh-CN" sz="2000">
                <a:solidFill>
                  <a:srgbClr val="C00000"/>
                </a:solidFill>
                <a:latin typeface="微软雅黑" panose="020b0503020204020204" pitchFamily="34" charset="-122"/>
                <a:ea typeface="微软雅黑" panose="020b0503020204020204" pitchFamily="34" charset="-122"/>
              </a:rPr>
              <a:t>,</a:t>
            </a:r>
            <a:r>
              <a:rPr lang="zh-CN" altLang="en-US" sz="2000">
                <a:solidFill>
                  <a:srgbClr val="C00000"/>
                </a:solidFill>
                <a:latin typeface="微软雅黑" panose="020b0503020204020204" pitchFamily="34" charset="-122"/>
                <a:ea typeface="微软雅黑" panose="020b0503020204020204" pitchFamily="34" charset="-122"/>
              </a:rPr>
              <a:t>即使你做错了</a:t>
            </a:r>
            <a:r>
              <a:rPr lang="en-US" altLang="zh-CN" sz="2000">
                <a:solidFill>
                  <a:srgbClr val="C00000"/>
                </a:solidFill>
                <a:latin typeface="微软雅黑" panose="020b0503020204020204" pitchFamily="34" charset="-122"/>
                <a:ea typeface="微软雅黑" panose="020b0503020204020204" pitchFamily="34" charset="-122"/>
              </a:rPr>
              <a:t>,</a:t>
            </a:r>
            <a:r>
              <a:rPr lang="zh-CN" altLang="en-US" sz="2000">
                <a:solidFill>
                  <a:srgbClr val="C00000"/>
                </a:solidFill>
                <a:latin typeface="微软雅黑" panose="020b0503020204020204" pitchFamily="34" charset="-122"/>
                <a:ea typeface="微软雅黑" panose="020b0503020204020204" pitchFamily="34" charset="-122"/>
              </a:rPr>
              <a:t>爸爸妈妈也会原谅你的。”我决定了</a:t>
            </a:r>
            <a:r>
              <a:rPr lang="en-US" altLang="zh-CN" sz="2000">
                <a:solidFill>
                  <a:srgbClr val="C00000"/>
                </a:solidFill>
                <a:latin typeface="微软雅黑" panose="020b0503020204020204" pitchFamily="34" charset="-122"/>
                <a:ea typeface="微软雅黑" panose="020b0503020204020204" pitchFamily="34" charset="-122"/>
              </a:rPr>
              <a:t>,</a:t>
            </a:r>
            <a:r>
              <a:rPr lang="zh-CN" altLang="en-US" sz="2000">
                <a:solidFill>
                  <a:srgbClr val="C00000"/>
                </a:solidFill>
                <a:latin typeface="微软雅黑" panose="020b0503020204020204" pitchFamily="34" charset="-122"/>
                <a:ea typeface="微软雅黑" panose="020b0503020204020204" pitchFamily="34" charset="-122"/>
              </a:rPr>
              <a:t>我要跟妈妈说</a:t>
            </a:r>
            <a:r>
              <a:rPr lang="en-US" altLang="zh-CN" sz="2000">
                <a:solidFill>
                  <a:srgbClr val="C00000"/>
                </a:solidFill>
                <a:latin typeface="微软雅黑" panose="020b0503020204020204" pitchFamily="34" charset="-122"/>
                <a:ea typeface="微软雅黑" panose="020b0503020204020204" pitchFamily="34" charset="-122"/>
              </a:rPr>
              <a:t>,</a:t>
            </a:r>
            <a:r>
              <a:rPr lang="zh-CN" altLang="en-US" sz="2000">
                <a:solidFill>
                  <a:srgbClr val="C00000"/>
                </a:solidFill>
                <a:latin typeface="微软雅黑" panose="020b0503020204020204" pitchFamily="34" charset="-122"/>
                <a:ea typeface="微软雅黑" panose="020b0503020204020204" pitchFamily="34" charset="-122"/>
              </a:rPr>
              <a:t>我缓缓向妈妈走去。</a:t>
            </a:r>
          </a:p>
        </p:txBody>
      </p:sp>
      <p:sp>
        <p:nvSpPr>
          <p:cNvPr id="14" name="矩形 13"/>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12">
                                            <p:txEl>
                                              <p:pRg st="2" end="2"/>
                                            </p:txEl>
                                          </p:spTgt>
                                        </p:tgtEl>
                                        <p:attrNameLst>
                                          <p:attrName>style.visibility</p:attrName>
                                        </p:attrNameLst>
                                      </p:cBhvr>
                                      <p:to>
                                        <p:strVal val="visible"/>
                                      </p:to>
                                    </p:set>
                                    <p:animEffect transition="in" filter="dissolve">
                                      <p:cBhvr>
                                        <p:cTn id="14" dur="500"/>
                                        <p:tgtEl>
                                          <p:spTgt spid="1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4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540581" y="1064866"/>
            <a:ext cx="11364177" cy="4478149"/>
          </a:xfrm>
          <a:prstGeom prst="rect">
            <a:avLst/>
          </a:prstGeom>
          <a:noFill/>
        </p:spPr>
        <p:txBody>
          <a:bodyPr wrap="square" rtlCol="0">
            <a:spAutoFit/>
          </a:bodyPr>
          <a:lstStyle/>
          <a:p>
            <a:pPr marL="285750" indent="-285750" fontAlgn="ctr">
              <a:lnSpc>
                <a:spcPct val="150000"/>
              </a:lnSpc>
              <a:buFont typeface="Wingdings" panose="05000000000000000000" pitchFamily="2" charset="2"/>
              <a:buChar char="n"/>
            </a:pPr>
            <a:r>
              <a:rPr lang="zh-CN" altLang="en-US" sz="2800" b="1">
                <a:latin typeface="微软雅黑" panose="020b0503020204020204" pitchFamily="34" charset="-122"/>
                <a:ea typeface="微软雅黑" panose="020b0503020204020204" pitchFamily="34" charset="-122"/>
              </a:rPr>
              <a:t>素材积累</a:t>
            </a:r>
            <a:r>
              <a:rPr lang="en-US" altLang="zh-CN" sz="2800" b="1">
                <a:latin typeface="微软雅黑" panose="020b0503020204020204" pitchFamily="34" charset="-122"/>
                <a:ea typeface="微软雅黑" panose="020b0503020204020204" pitchFamily="34" charset="-122"/>
              </a:rPr>
              <a:t>—</a:t>
            </a:r>
            <a:r>
              <a:rPr lang="zh-CN" altLang="en-US" sz="2800" b="1">
                <a:latin typeface="微软雅黑" panose="020b0503020204020204" pitchFamily="34" charset="-122"/>
                <a:ea typeface="微软雅黑" panose="020b0503020204020204" pitchFamily="34" charset="-122"/>
              </a:rPr>
              <a:t>易卜生名句</a:t>
            </a:r>
          </a:p>
          <a:p>
            <a:pPr lvl="2" fontAlgn="ctr">
              <a:lnSpc>
                <a:spcPct val="150000"/>
              </a:lnSpc>
            </a:pPr>
            <a:r>
              <a:rPr lang="en-US" altLang="zh-CN">
                <a:latin typeface="微软雅黑" panose="020b0503020204020204" pitchFamily="34" charset="-122"/>
                <a:ea typeface="微软雅黑" panose="020b0503020204020204" pitchFamily="34" charset="-122"/>
              </a:rPr>
              <a:t>1</a:t>
            </a:r>
            <a:r>
              <a:rPr lang="zh-CN" altLang="en-US">
                <a:latin typeface="微软雅黑" panose="020b0503020204020204" pitchFamily="34" charset="-122"/>
                <a:ea typeface="微软雅黑" panose="020b0503020204020204" pitchFamily="34" charset="-122"/>
              </a:rPr>
              <a:t>、人的灵魂表现在他的事业上。</a:t>
            </a:r>
          </a:p>
          <a:p>
            <a:pPr lvl="2" fontAlgn="ctr">
              <a:lnSpc>
                <a:spcPct val="150000"/>
              </a:lnSpc>
            </a:pPr>
            <a:r>
              <a:rPr lang="en-US" altLang="zh-CN">
                <a:latin typeface="微软雅黑" panose="020b0503020204020204" pitchFamily="34" charset="-122"/>
                <a:ea typeface="微软雅黑" panose="020b0503020204020204" pitchFamily="34" charset="-122"/>
              </a:rPr>
              <a:t>2</a:t>
            </a:r>
            <a:r>
              <a:rPr lang="zh-CN" altLang="en-US">
                <a:latin typeface="微软雅黑" panose="020b0503020204020204" pitchFamily="34" charset="-122"/>
                <a:ea typeface="微软雅黑" panose="020b0503020204020204" pitchFamily="34" charset="-122"/>
              </a:rPr>
              <a:t>、朋友是生活中的阳光。</a:t>
            </a:r>
          </a:p>
          <a:p>
            <a:pPr lvl="2" fontAlgn="ctr">
              <a:lnSpc>
                <a:spcPct val="150000"/>
              </a:lnSpc>
            </a:pPr>
            <a:r>
              <a:rPr lang="en-US" altLang="zh-CN">
                <a:latin typeface="微软雅黑" panose="020b0503020204020204" pitchFamily="34" charset="-122"/>
                <a:ea typeface="微软雅黑" panose="020b0503020204020204" pitchFamily="34" charset="-122"/>
              </a:rPr>
              <a:t>3</a:t>
            </a:r>
            <a:r>
              <a:rPr lang="zh-CN" altLang="en-US">
                <a:latin typeface="微软雅黑" panose="020b0503020204020204" pitchFamily="34" charset="-122"/>
                <a:ea typeface="微软雅黑" panose="020b0503020204020204" pitchFamily="34" charset="-122"/>
              </a:rPr>
              <a:t>、青年时种下什么，老年时就收获什么。</a:t>
            </a:r>
          </a:p>
          <a:p>
            <a:pPr lvl="2" fontAlgn="ctr">
              <a:lnSpc>
                <a:spcPct val="150000"/>
              </a:lnSpc>
            </a:pPr>
            <a:r>
              <a:rPr lang="en-US" altLang="zh-CN">
                <a:latin typeface="微软雅黑" panose="020b0503020204020204" pitchFamily="34" charset="-122"/>
                <a:ea typeface="微软雅黑" panose="020b0503020204020204" pitchFamily="34" charset="-122"/>
              </a:rPr>
              <a:t>4</a:t>
            </a:r>
            <a:r>
              <a:rPr lang="zh-CN" altLang="en-US">
                <a:latin typeface="微软雅黑" panose="020b0503020204020204" pitchFamily="34" charset="-122"/>
                <a:ea typeface="微软雅黑" panose="020b0503020204020204" pitchFamily="34" charset="-122"/>
              </a:rPr>
              <a:t>、经历是一面镜子；学习它，你能清楚地看到往事。</a:t>
            </a:r>
          </a:p>
          <a:p>
            <a:pPr lvl="2" fontAlgn="ctr">
              <a:lnSpc>
                <a:spcPct val="150000"/>
              </a:lnSpc>
            </a:pPr>
            <a:r>
              <a:rPr lang="en-US" altLang="zh-CN">
                <a:latin typeface="微软雅黑" panose="020b0503020204020204" pitchFamily="34" charset="-122"/>
                <a:ea typeface="微软雅黑" panose="020b0503020204020204" pitchFamily="34" charset="-122"/>
              </a:rPr>
              <a:t>5</a:t>
            </a:r>
            <a:r>
              <a:rPr lang="zh-CN" altLang="en-US">
                <a:latin typeface="微软雅黑" panose="020b0503020204020204" pitchFamily="34" charset="-122"/>
                <a:ea typeface="微软雅黑" panose="020b0503020204020204" pitchFamily="34" charset="-122"/>
              </a:rPr>
              <a:t>、社会犹如一条船，每个人都要有掌舵的准备。</a:t>
            </a:r>
          </a:p>
          <a:p>
            <a:pPr lvl="2" fontAlgn="ctr">
              <a:lnSpc>
                <a:spcPct val="150000"/>
              </a:lnSpc>
            </a:pPr>
            <a:r>
              <a:rPr lang="en-US" altLang="zh-CN">
                <a:latin typeface="微软雅黑" panose="020b0503020204020204" pitchFamily="34" charset="-122"/>
                <a:ea typeface="微软雅黑" panose="020b0503020204020204" pitchFamily="34" charset="-122"/>
              </a:rPr>
              <a:t>6</a:t>
            </a:r>
            <a:r>
              <a:rPr lang="zh-CN" altLang="en-US">
                <a:latin typeface="微软雅黑" panose="020b0503020204020204" pitchFamily="34" charset="-122"/>
                <a:ea typeface="微软雅黑" panose="020b0503020204020204" pitchFamily="34" charset="-122"/>
              </a:rPr>
              <a:t>、伟大的事业，需要决心，能力，组织和责任感。</a:t>
            </a:r>
          </a:p>
          <a:p>
            <a:pPr lvl="2" fontAlgn="ctr">
              <a:lnSpc>
                <a:spcPct val="150000"/>
              </a:lnSpc>
            </a:pPr>
            <a:r>
              <a:rPr lang="en-US" altLang="zh-CN">
                <a:latin typeface="微软雅黑" panose="020b0503020204020204" pitchFamily="34" charset="-122"/>
                <a:ea typeface="微软雅黑" panose="020b0503020204020204" pitchFamily="34" charset="-122"/>
              </a:rPr>
              <a:t>7</a:t>
            </a:r>
            <a:r>
              <a:rPr lang="zh-CN" altLang="en-US">
                <a:latin typeface="微软雅黑" panose="020b0503020204020204" pitchFamily="34" charset="-122"/>
                <a:ea typeface="微软雅黑" panose="020b0503020204020204" pitchFamily="34" charset="-122"/>
              </a:rPr>
              <a:t>、在自由社会里，报纸是一股强大的力量。</a:t>
            </a:r>
          </a:p>
          <a:p>
            <a:pPr lvl="2" fontAlgn="ctr">
              <a:lnSpc>
                <a:spcPct val="150000"/>
              </a:lnSpc>
            </a:pPr>
            <a:r>
              <a:rPr lang="en-US" altLang="zh-CN">
                <a:latin typeface="微软雅黑" panose="020b0503020204020204" pitchFamily="34" charset="-122"/>
                <a:ea typeface="微软雅黑" panose="020b0503020204020204" pitchFamily="34" charset="-122"/>
              </a:rPr>
              <a:t>8</a:t>
            </a:r>
            <a:r>
              <a:rPr lang="zh-CN" altLang="en-US">
                <a:latin typeface="微软雅黑" panose="020b0503020204020204" pitchFamily="34" charset="-122"/>
                <a:ea typeface="微软雅黑" panose="020b0503020204020204" pitchFamily="34" charset="-122"/>
              </a:rPr>
              <a:t>、在高空中建造的楼阁决不会有坚实。</a:t>
            </a:r>
          </a:p>
          <a:p>
            <a:pPr lvl="2" fontAlgn="ctr">
              <a:lnSpc>
                <a:spcPct val="150000"/>
              </a:lnSpc>
            </a:pPr>
            <a:r>
              <a:rPr lang="en-US" altLang="zh-CN">
                <a:latin typeface="微软雅黑" panose="020b0503020204020204" pitchFamily="34" charset="-122"/>
                <a:ea typeface="微软雅黑" panose="020b0503020204020204" pitchFamily="34" charset="-122"/>
              </a:rPr>
              <a:t>9</a:t>
            </a:r>
            <a:r>
              <a:rPr lang="zh-CN" altLang="en-US">
                <a:latin typeface="微软雅黑" panose="020b0503020204020204" pitchFamily="34" charset="-122"/>
                <a:ea typeface="微软雅黑" panose="020b0503020204020204" pitchFamily="34" charset="-122"/>
              </a:rPr>
              <a:t>、真理的精神和自由的精神才是社会的支柱。</a:t>
            </a:r>
          </a:p>
        </p:txBody>
      </p:sp>
      <p:sp>
        <p:nvSpPr>
          <p:cNvPr id="14" name="矩形 13"/>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4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5">
            <a:lum/>
          </a:blip>
          <a:stretch>
            <a:fillRect t="-10000" b="-10000"/>
          </a:stretch>
        </a:blipFill>
        <a:effectLst/>
      </p:bgPr>
    </p:bg>
    <p:spTree>
      <p:nvGrpSpPr>
        <p:cNvPr id="1" name=""/>
        <p:cNvGrpSpPr/>
        <p:nvPr/>
      </p:nvGrpSpPr>
      <p:grpSpPr>
        <a:xfrm>
          <a:off x="0" y="0"/>
          <a:ext cx="0" cy="0"/>
        </a:xfrm>
      </p:grpSpPr>
      <p:sp>
        <p:nvSpPr>
          <p:cNvPr id="21" name="矩形 20"/>
          <p:cNvSpPr/>
          <p:nvPr/>
        </p:nvSpPr>
        <p:spPr>
          <a:xfrm>
            <a:off x="0" y="0"/>
            <a:ext cx="12310110" cy="7011035"/>
          </a:xfrm>
          <a:prstGeom prst="rect">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nvGrpSpPr>
          <p:cNvPr id="4" name="组合 3"/>
          <p:cNvGrpSpPr/>
          <p:nvPr/>
        </p:nvGrpSpPr>
        <p:grpSpPr>
          <a:xfrm>
            <a:off x="2632710" y="4160520"/>
            <a:ext cx="6924675" cy="433705"/>
            <a:chOff x="2055" y="8307"/>
            <a:chExt cx="10905" cy="683"/>
          </a:xfrm>
        </p:grpSpPr>
        <p:cxnSp>
          <p:nvCxnSpPr>
            <p:cNvPr id="5" name="直接连接符 4"/>
            <p:cNvCxnSpPr/>
            <p:nvPr/>
          </p:nvCxnSpPr>
          <p:spPr>
            <a:xfrm>
              <a:off x="2055" y="8307"/>
              <a:ext cx="10905" cy="1"/>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直角三角形 5"/>
            <p:cNvSpPr/>
            <p:nvPr/>
          </p:nvSpPr>
          <p:spPr>
            <a:xfrm flipV="1">
              <a:off x="2055" y="8451"/>
              <a:ext cx="539" cy="539"/>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82" name="文本框 81"/>
          <p:cNvSpPr txBox="1"/>
          <p:nvPr/>
        </p:nvSpPr>
        <p:spPr>
          <a:xfrm>
            <a:off x="2803842" y="3047999"/>
            <a:ext cx="6296660" cy="762000"/>
          </a:xfrm>
          <a:prstGeom prst="rect">
            <a:avLst/>
          </a:prstGeom>
          <a:noFill/>
          <a:effectLst>
            <a:outerShdw blurRad="50800" dist="38100" dir="2700000" algn="tl" rotWithShape="0">
              <a:prstClr val="black">
                <a:alpha val="40000"/>
              </a:prstClr>
            </a:outerShdw>
          </a:effectLst>
        </p:spPr>
        <p:txBody>
          <a:bodyPr wrap="square" rtlCol="0">
            <a:spAutoFit/>
          </a:bodyPr>
          <a:lstStyle/>
          <a:p>
            <a:pPr algn="ctr"/>
            <a:r>
              <a:rPr lang="zh-CN" altLang="en-US" sz="4400" b="1">
                <a:solidFill>
                  <a:schemeClr val="bg1"/>
                </a:solidFill>
                <a:latin typeface="微软雅黑" panose="020b0503020204020204" pitchFamily="34" charset="-122"/>
                <a:ea typeface="微软雅黑" panose="020b0503020204020204" pitchFamily="34" charset="-122"/>
                <a:sym typeface="+mn-ea"/>
              </a:rPr>
              <a:t>结  束</a:t>
            </a:r>
            <a:endParaRPr lang="en-US" altLang="zh-CN" sz="3600">
              <a:solidFill>
                <a:schemeClr val="bg1"/>
              </a:solidFill>
              <a:latin typeface="微软雅黑" panose="020b0503020204020204" pitchFamily="34" charset="-122"/>
              <a:ea typeface="微软雅黑" panose="020b0503020204020204" pitchFamily="34" charset="-122"/>
              <a:sym typeface="+mn-ea"/>
            </a:endParaRPr>
          </a:p>
        </p:txBody>
      </p:sp>
      <p:sp>
        <p:nvSpPr>
          <p:cNvPr id="8" name="矩形 7"/>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84" name="New picture" hidden="1"/>
          <p:cNvPicPr/>
          <p:nvPr/>
        </p:nvPicPr>
        <p:blipFill>
          <a:blip r:embed="rId3"/>
          <a:stretch>
            <a:fillRect/>
          </a:stretch>
        </p:blipFill>
        <p:spPr>
          <a:xfrm>
            <a:off x="10922000" y="11950700"/>
            <a:ext cx="469900" cy="495300"/>
          </a:xfrm>
          <a:prstGeom prst="cube">
            <a:avLst/>
          </a:prstGeom>
        </p:spPr>
      </p:pic>
      <p:pic>
        <p:nvPicPr>
          <p:cNvPr id="85" name="New picture"/>
          <p:cNvPicPr/>
          <p:nvPr/>
        </p:nvPicPr>
        <p:blipFill>
          <a:blip r:embed="rId4"/>
          <a:stretch>
            <a:fillRect/>
          </a:stretch>
        </p:blipFill>
        <p:spPr>
          <a:xfrm>
            <a:off x="10350500" y="10985500"/>
            <a:ext cx="317500" cy="228600"/>
          </a:xfrm>
          <a:prstGeom prst="cube">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nodeType="afterGroup">
                            <p:stCondLst>
                              <p:cond delay="500"/>
                            </p:stCondLst>
                            <p:childTnLst>
                              <p:par>
                                <p:cTn id="9" presetID="12" presetClass="entr" presetSubtype="4" fill="hold" grpId="0" nodeType="afterEffect">
                                  <p:stCondLst>
                                    <p:cond delay="0"/>
                                  </p:stCondLst>
                                  <p:childTnLst>
                                    <p:set>
                                      <p:cBhvr>
                                        <p:cTn id="10" dur="1" fill="hold">
                                          <p:stCondLst>
                                            <p:cond delay="0"/>
                                          </p:stCondLst>
                                        </p:cTn>
                                        <p:tgtEl>
                                          <p:spTgt spid="82"/>
                                        </p:tgtEl>
                                        <p:attrNameLst>
                                          <p:attrName>style.visibility</p:attrName>
                                        </p:attrNameLst>
                                      </p:cBhvr>
                                      <p:to>
                                        <p:strVal val="visible"/>
                                      </p:to>
                                    </p:set>
                                    <p:anim calcmode="lin" valueType="num">
                                      <p:cBhvr additive="base">
                                        <p:cTn id="11" dur="1000"/>
                                        <p:tgtEl>
                                          <p:spTgt spid="82"/>
                                        </p:tgtEl>
                                        <p:attrNameLst>
                                          <p:attrName>ppt_y</p:attrName>
                                        </p:attrNameLst>
                                      </p:cBhvr>
                                      <p:tavLst>
                                        <p:tav tm="0">
                                          <p:val>
                                            <p:strVal val="#ppt_y+#ppt_h*1.125000"/>
                                          </p:val>
                                        </p:tav>
                                        <p:tav tm="100000">
                                          <p:val>
                                            <p:strVal val="#ppt_y"/>
                                          </p:val>
                                        </p:tav>
                                      </p:tavLst>
                                    </p:anim>
                                    <p:animEffect transition="in" filter="wipe(up)">
                                      <p:cBhvr>
                                        <p:cTn id="12" dur="10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6" name="组合 5"/>
          <p:cNvGrpSpPr/>
          <p:nvPr/>
        </p:nvGrpSpPr>
        <p:grpSpPr>
          <a:xfrm>
            <a:off x="213360" y="274780"/>
            <a:ext cx="11765280" cy="6452236"/>
            <a:chOff x="213360" y="202564"/>
            <a:chExt cx="11765280" cy="6452236"/>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rcRect t="1303" b="1303"/>
            <a:stretch>
              <a:fillRect/>
            </a:stretch>
          </p:blipFill>
          <p:spPr>
            <a:xfrm>
              <a:off x="213360" y="202565"/>
              <a:ext cx="11765280" cy="6452235"/>
            </a:xfrm>
            <a:prstGeom prst="rect">
              <a:avLst/>
            </a:prstGeom>
          </p:spPr>
        </p:pic>
        <p:sp>
          <p:nvSpPr>
            <p:cNvPr id="9" name="矩形 8"/>
            <p:cNvSpPr/>
            <p:nvPr/>
          </p:nvSpPr>
          <p:spPr>
            <a:xfrm>
              <a:off x="213360" y="202564"/>
              <a:ext cx="11765280" cy="6452235"/>
            </a:xfrm>
            <a:prstGeom prst="rect">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15" name="Freeform: Shape 14"/>
          <p:cNvSpPr/>
          <p:nvPr/>
        </p:nvSpPr>
        <p:spPr bwMode="auto">
          <a:xfrm>
            <a:off x="958531" y="927099"/>
            <a:ext cx="3634105" cy="4159250"/>
          </a:xfrm>
          <a:custGeom>
            <a:gdLst>
              <a:gd name="connsiteX0" fmla="*/ 0 w 9074052"/>
              <a:gd name="connsiteY0" fmla="*/ 0 h 9074052"/>
              <a:gd name="connsiteX1" fmla="*/ 9074052 w 9074052"/>
              <a:gd name="connsiteY1" fmla="*/ 0 h 9074052"/>
              <a:gd name="connsiteX2" fmla="*/ 9074052 w 9074052"/>
              <a:gd name="connsiteY2" fmla="*/ 6552727 h 9074052"/>
              <a:gd name="connsiteX3" fmla="*/ 6552727 w 9074052"/>
              <a:gd name="connsiteY3" fmla="*/ 9074052 h 9074052"/>
              <a:gd name="connsiteX4" fmla="*/ 0 w 9074052"/>
              <a:gd name="connsiteY4" fmla="*/ 9074052 h 9074052"/>
            </a:gdLst>
            <a:cxnLst>
              <a:cxn ang="0">
                <a:pos x="connsiteX0" y="connsiteY0"/>
              </a:cxn>
              <a:cxn ang="0">
                <a:pos x="connsiteX1" y="connsiteY1"/>
              </a:cxn>
              <a:cxn ang="0">
                <a:pos x="connsiteX2" y="connsiteY2"/>
              </a:cxn>
              <a:cxn ang="0">
                <a:pos x="connsiteX3" y="connsiteY3"/>
              </a:cxn>
              <a:cxn ang="0">
                <a:pos x="connsiteX4" y="connsiteY4"/>
              </a:cxn>
            </a:cxnLst>
            <a:rect l="l" t="t" r="r" b="b"/>
            <a:pathLst>
              <a:path w="9074052" h="9074052">
                <a:moveTo>
                  <a:pt x="0" y="0"/>
                </a:moveTo>
                <a:lnTo>
                  <a:pt x="9074052" y="0"/>
                </a:lnTo>
                <a:lnTo>
                  <a:pt x="9074052" y="6552727"/>
                </a:lnTo>
                <a:lnTo>
                  <a:pt x="6552727" y="9074052"/>
                </a:lnTo>
                <a:lnTo>
                  <a:pt x="0" y="9074052"/>
                </a:lnTo>
                <a:close/>
              </a:path>
            </a:pathLst>
          </a:custGeom>
          <a:solidFill>
            <a:schemeClr val="accent1">
              <a:lumMod val="20000"/>
              <a:lumOff val="80000"/>
              <a:alpha val="32000"/>
            </a:schemeClr>
          </a:solidFill>
          <a:ln w="63500">
            <a:solidFill>
              <a:schemeClr val="bg1"/>
            </a:solidFill>
            <a:miter lim="800000"/>
          </a:ln>
        </p:spPr>
        <p:txBody>
          <a:bodyPr vert="horz" wrap="square" lIns="91440" tIns="45720" rIns="91440" bIns="45720" numCol="1" rtlCol="0" anchor="t" anchorCtr="0" compatLnSpc="1"/>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sp>
        <p:nvSpPr>
          <p:cNvPr id="16" name="TextBox 15"/>
          <p:cNvSpPr txBox="1"/>
          <p:nvPr/>
        </p:nvSpPr>
        <p:spPr>
          <a:xfrm>
            <a:off x="1255077" y="2512551"/>
            <a:ext cx="3041015" cy="988347"/>
          </a:xfrm>
          <a:prstGeom prst="rect">
            <a:avLst/>
          </a:prstGeom>
          <a:noFill/>
        </p:spPr>
        <p:txBody>
          <a:bodyPr wrap="square" rtlCol="0">
            <a:spAutoFit/>
          </a:bodyPr>
          <a:lstStyle/>
          <a:p>
            <a:pPr marL="571500" marR="0" indent="-571500" algn="l" defTabSz="914400" fontAlgn="auto">
              <a:lnSpc>
                <a:spcPct val="150000"/>
              </a:lnSpc>
              <a:spcBef>
                <a:spcPct val="0"/>
              </a:spcBef>
              <a:spcAft>
                <a:spcPct val="0"/>
              </a:spcAft>
              <a:buClrTx/>
              <a:buSzTx/>
              <a:buFont typeface="Wingdings" panose="05000000000000000000" pitchFamily="2" charset="2"/>
              <a:buChar char="n"/>
              <a:defRPr/>
            </a:pPr>
            <a:r>
              <a:rPr lang="zh-CN" altLang="en-US" sz="4400" b="1">
                <a:solidFill>
                  <a:schemeClr val="bg1"/>
                </a:solidFill>
                <a:latin typeface="微软雅黑" panose="020b0503020204020204" pitchFamily="34" charset="-122"/>
                <a:ea typeface="微软雅黑" panose="020b0503020204020204" pitchFamily="34" charset="-122"/>
                <a:sym typeface="+mn-ea"/>
              </a:rPr>
              <a:t>知人论世</a:t>
            </a:r>
            <a:endParaRPr kumimoji="0" lang="zh-CN" altLang="en-US" sz="4400" b="1" i="1" kern="0" cap="none" spc="600" normalizeH="0" baseline="0" noProof="0">
              <a:solidFill>
                <a:schemeClr val="bg1"/>
              </a:solidFill>
              <a:latin typeface="微软雅黑" panose="020b0503020204020204" pitchFamily="34" charset="-122"/>
              <a:ea typeface="微软雅黑" panose="020b0503020204020204" pitchFamily="34" charset="-122"/>
              <a:sym typeface="+mn-ea"/>
            </a:endParaRPr>
          </a:p>
        </p:txBody>
      </p:sp>
      <p:sp>
        <p:nvSpPr>
          <p:cNvPr id="7" name="文本框 6"/>
          <p:cNvSpPr txBox="1"/>
          <p:nvPr/>
        </p:nvSpPr>
        <p:spPr>
          <a:xfrm>
            <a:off x="1238250" y="1816735"/>
            <a:ext cx="2738755" cy="584775"/>
          </a:xfrm>
          <a:prstGeom prst="rect">
            <a:avLst/>
          </a:prstGeom>
          <a:noFill/>
        </p:spPr>
        <p:txBody>
          <a:bodyPr wrap="square" rtlCol="0">
            <a:spAutoFit/>
          </a:bodyPr>
          <a:lstStyle/>
          <a:p>
            <a:r>
              <a:rPr lang="zh-CN" altLang="en-US" sz="3200" b="1">
                <a:solidFill>
                  <a:schemeClr val="bg1"/>
                </a:solidFill>
                <a:latin typeface="微软雅黑" panose="020b0503020204020204" pitchFamily="34" charset="-122"/>
                <a:ea typeface="微软雅黑" panose="020b0503020204020204" pitchFamily="34" charset="-122"/>
              </a:rPr>
              <a:t>第一部分</a:t>
            </a:r>
            <a:endParaRPr lang="en-US" altLang="zh-CN" sz="3200" b="1">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nodeType="afterGroup">
                            <p:stCondLst>
                              <p:cond delay="500"/>
                            </p:stCondLst>
                            <p:childTnLst>
                              <p:par>
                                <p:cTn id="11" presetID="21" presetClass="entr" presetSubtype="1" fill="hold" grpId="0" nodeType="after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wheel(1)">
                                      <p:cBhvr>
                                        <p:cTn id="13" dur="500"/>
                                        <p:tgtEl>
                                          <p:spTgt spid="15"/>
                                        </p:tgtEl>
                                      </p:cBhvr>
                                    </p:animEffect>
                                  </p:childTnLst>
                                </p:cTn>
                              </p:par>
                            </p:childTnLst>
                          </p:cTn>
                        </p:par>
                        <p:par>
                          <p:cTn id="14" fill="hold" nodeType="afterGroup">
                            <p:stCondLst>
                              <p:cond delay="1000"/>
                            </p:stCondLst>
                            <p:childTnLst>
                              <p:par>
                                <p:cTn id="15" presetID="29" presetClass="entr" presetSubtype="0"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500" fill="hold"/>
                                        <p:tgtEl>
                                          <p:spTgt spid="7"/>
                                        </p:tgtEl>
                                        <p:attrNameLst>
                                          <p:attrName>ppt_x</p:attrName>
                                        </p:attrNameLst>
                                      </p:cBhvr>
                                      <p:tavLst>
                                        <p:tav tm="0">
                                          <p:val>
                                            <p:strVal val="#ppt_x-.2"/>
                                          </p:val>
                                        </p:tav>
                                        <p:tav tm="100000">
                                          <p:val>
                                            <p:strVal val="#ppt_x"/>
                                          </p:val>
                                        </p:tav>
                                      </p:tavLst>
                                    </p:anim>
                                    <p:anim calcmode="lin" valueType="num">
                                      <p:cBhvr>
                                        <p:cTn id="18" dur="5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19" dur="500"/>
                                        <p:tgtEl>
                                          <p:spTgt spid="7"/>
                                        </p:tgtEl>
                                      </p:cBhvr>
                                    </p:animEffect>
                                  </p:childTnLst>
                                </p:cTn>
                              </p:par>
                            </p:childTnLst>
                          </p:cTn>
                        </p:par>
                        <p:par>
                          <p:cTn id="20" fill="hold" nodeType="afterGroup">
                            <p:stCondLst>
                              <p:cond delay="1500"/>
                            </p:stCondLst>
                            <p:childTnLst>
                              <p:par>
                                <p:cTn id="21" presetID="42" presetClass="entr" presetSubtype="0" fill="hold" grpId="0"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500"/>
                                        <p:tgtEl>
                                          <p:spTgt spid="16"/>
                                        </p:tgtEl>
                                      </p:cBhvr>
                                    </p:animEffect>
                                    <p:anim calcmode="lin" valueType="num">
                                      <p:cBhvr>
                                        <p:cTn id="24" dur="500" fill="hold"/>
                                        <p:tgtEl>
                                          <p:spTgt spid="16"/>
                                        </p:tgtEl>
                                        <p:attrNameLst>
                                          <p:attrName>ppt_x</p:attrName>
                                        </p:attrNameLst>
                                      </p:cBhvr>
                                      <p:tavLst>
                                        <p:tav tm="0">
                                          <p:val>
                                            <p:strVal val="#ppt_x"/>
                                          </p:val>
                                        </p:tav>
                                        <p:tav tm="100000">
                                          <p:val>
                                            <p:strVal val="#ppt_x"/>
                                          </p:val>
                                        </p:tav>
                                      </p:tavLst>
                                    </p:anim>
                                    <p:anim calcmode="lin" valueType="num">
                                      <p:cBhvr>
                                        <p:cTn id="25" dur="5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7" grpId="0"/>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rcRect t="8616" b="8616"/>
          <a:stretch>
            <a:fillRect/>
          </a:stretch>
        </p:blipFill>
        <p:spPr>
          <a:xfrm>
            <a:off x="155331" y="779050"/>
            <a:ext cx="4895536" cy="5299899"/>
          </a:xfrm>
          <a:prstGeom prst="rect">
            <a:avLst/>
          </a:prstGeom>
          <a:ln w="88900" cap="sq" cmpd="thickThin">
            <a:solidFill>
              <a:srgbClr val="000000"/>
            </a:solidFill>
            <a:prstDash val="solid"/>
            <a:miter lim="800000"/>
          </a:ln>
          <a:effectLst>
            <a:innerShdw blurRad="76200">
              <a:srgbClr val="000000"/>
            </a:innerShdw>
          </a:effectLst>
        </p:spPr>
      </p:pic>
      <p:sp>
        <p:nvSpPr>
          <p:cNvPr id="5" name="矩形 4"/>
          <p:cNvSpPr/>
          <p:nvPr/>
        </p:nvSpPr>
        <p:spPr>
          <a:xfrm>
            <a:off x="4321581" y="1484417"/>
            <a:ext cx="7715088" cy="3237784"/>
          </a:xfrm>
          <a:prstGeom prst="rect">
            <a:avLst/>
          </a:prstGeom>
          <a:solidFill>
            <a:schemeClr val="tx1">
              <a:lumMod val="50000"/>
              <a:lumOff val="50000"/>
            </a:schemeClr>
          </a:solidFill>
          <a:ln w="571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6" name="文本框 5"/>
          <p:cNvSpPr txBox="1"/>
          <p:nvPr/>
        </p:nvSpPr>
        <p:spPr>
          <a:xfrm>
            <a:off x="8500279" y="157810"/>
            <a:ext cx="4293235" cy="783869"/>
          </a:xfrm>
          <a:prstGeom prst="rect">
            <a:avLst/>
          </a:prstGeom>
          <a:noFill/>
        </p:spPr>
        <p:txBody>
          <a:bodyPr wrap="square" rtlCol="0">
            <a:spAutoFit/>
          </a:bodyPr>
          <a:lstStyle/>
          <a:p>
            <a:pPr algn="l">
              <a:lnSpc>
                <a:spcPct val="140000"/>
              </a:lnSpc>
            </a:pPr>
            <a:r>
              <a:rPr lang="zh-CN" altLang="en-US" sz="3600" b="1">
                <a:solidFill>
                  <a:schemeClr val="tx1"/>
                </a:solidFill>
                <a:latin typeface="微软雅黑" panose="020b0503020204020204" pitchFamily="34" charset="-122"/>
                <a:ea typeface="微软雅黑" panose="020b0503020204020204" pitchFamily="34" charset="-122"/>
              </a:rPr>
              <a:t>了解作者</a:t>
            </a:r>
            <a:endParaRPr sz="3600" b="1">
              <a:solidFill>
                <a:schemeClr val="tx1"/>
              </a:solidFill>
              <a:latin typeface="微软雅黑" panose="020b0503020204020204" pitchFamily="34" charset="-122"/>
              <a:ea typeface="微软雅黑" panose="020b0503020204020204" pitchFamily="34" charset="-122"/>
            </a:endParaRPr>
          </a:p>
        </p:txBody>
      </p:sp>
      <p:sp>
        <p:nvSpPr>
          <p:cNvPr id="17" name="文本框 16"/>
          <p:cNvSpPr txBox="1"/>
          <p:nvPr/>
        </p:nvSpPr>
        <p:spPr>
          <a:xfrm>
            <a:off x="4436207" y="2161000"/>
            <a:ext cx="7485836" cy="1884618"/>
          </a:xfrm>
          <a:prstGeom prst="rect">
            <a:avLst/>
          </a:prstGeom>
          <a:noFill/>
        </p:spPr>
        <p:txBody>
          <a:bodyPr wrap="square" rtlCol="0">
            <a:spAutoFit/>
          </a:bodyPr>
          <a:lstStyle/>
          <a:p>
            <a:pPr>
              <a:lnSpc>
                <a:spcPct val="150000"/>
              </a:lnSpc>
            </a:pPr>
            <a:r>
              <a:rPr lang="zh-CN" altLang="en-US" sz="2000" b="1">
                <a:solidFill>
                  <a:schemeClr val="accent1">
                    <a:lumMod val="40000"/>
                    <a:lumOff val="60000"/>
                  </a:schemeClr>
                </a:solidFill>
                <a:latin typeface="微软雅黑" panose="020b0503020204020204" pitchFamily="34" charset="-122"/>
                <a:ea typeface="微软雅黑" panose="020b0503020204020204" pitchFamily="34" charset="-122"/>
                <a:sym typeface="+mn-ea"/>
              </a:rPr>
              <a:t>易卜生</a:t>
            </a:r>
            <a:r>
              <a:rPr lang="en-US" altLang="zh-CN" sz="2000" b="1">
                <a:solidFill>
                  <a:schemeClr val="accent1">
                    <a:lumMod val="40000"/>
                    <a:lumOff val="60000"/>
                  </a:schemeClr>
                </a:solidFill>
                <a:latin typeface="微软雅黑" panose="020b0503020204020204" pitchFamily="34" charset="-122"/>
                <a:ea typeface="微软雅黑" panose="020b0503020204020204" pitchFamily="34" charset="-122"/>
                <a:sym typeface="+mn-ea"/>
              </a:rPr>
              <a:t>(1828—1906),</a:t>
            </a:r>
            <a:r>
              <a:rPr lang="zh-CN" altLang="en-US" sz="2000" b="1">
                <a:solidFill>
                  <a:schemeClr val="accent1">
                    <a:lumMod val="40000"/>
                    <a:lumOff val="60000"/>
                  </a:schemeClr>
                </a:solidFill>
                <a:latin typeface="微软雅黑" panose="020b0503020204020204" pitchFamily="34" charset="-122"/>
                <a:ea typeface="微软雅黑" panose="020b0503020204020204" pitchFamily="34" charset="-122"/>
                <a:sym typeface="+mn-ea"/>
              </a:rPr>
              <a:t>挪威剧作家。</a:t>
            </a:r>
            <a:r>
              <a:rPr lang="zh-CN" altLang="en-US" sz="2000">
                <a:solidFill>
                  <a:schemeClr val="bg1"/>
                </a:solidFill>
                <a:latin typeface="微软雅黑" panose="020b0503020204020204" pitchFamily="34" charset="-122"/>
                <a:ea typeface="微软雅黑" panose="020b0503020204020204" pitchFamily="34" charset="-122"/>
                <a:sym typeface="+mn-ea"/>
              </a:rPr>
              <a:t>当过药店学徒。青年时参加挪威民族独立运动。</a:t>
            </a:r>
            <a:r>
              <a:rPr lang="en-US" altLang="zh-CN" sz="2000" b="1">
                <a:solidFill>
                  <a:schemeClr val="accent1">
                    <a:lumMod val="40000"/>
                    <a:lumOff val="60000"/>
                  </a:schemeClr>
                </a:solidFill>
                <a:latin typeface="微软雅黑" panose="020b0503020204020204" pitchFamily="34" charset="-122"/>
                <a:ea typeface="微软雅黑" panose="020b0503020204020204" pitchFamily="34" charset="-122"/>
                <a:sym typeface="+mn-ea"/>
              </a:rPr>
              <a:t>1848</a:t>
            </a:r>
            <a:r>
              <a:rPr lang="zh-CN" altLang="en-US" sz="2000" b="1">
                <a:solidFill>
                  <a:schemeClr val="accent1">
                    <a:lumMod val="40000"/>
                    <a:lumOff val="60000"/>
                  </a:schemeClr>
                </a:solidFill>
                <a:latin typeface="微软雅黑" panose="020b0503020204020204" pitchFamily="34" charset="-122"/>
                <a:ea typeface="微软雅黑" panose="020b0503020204020204" pitchFamily="34" charset="-122"/>
                <a:sym typeface="+mn-ea"/>
              </a:rPr>
              <a:t>年开始写作。共写剧本</a:t>
            </a:r>
            <a:r>
              <a:rPr lang="en-US" altLang="zh-CN" sz="2000" b="1">
                <a:solidFill>
                  <a:schemeClr val="accent1">
                    <a:lumMod val="40000"/>
                    <a:lumOff val="60000"/>
                  </a:schemeClr>
                </a:solidFill>
                <a:latin typeface="微软雅黑" panose="020b0503020204020204" pitchFamily="34" charset="-122"/>
                <a:ea typeface="微软雅黑" panose="020b0503020204020204" pitchFamily="34" charset="-122"/>
                <a:sym typeface="+mn-ea"/>
              </a:rPr>
              <a:t>26</a:t>
            </a:r>
            <a:r>
              <a:rPr lang="zh-CN" altLang="en-US" sz="2000" b="1">
                <a:solidFill>
                  <a:schemeClr val="accent1">
                    <a:lumMod val="40000"/>
                    <a:lumOff val="60000"/>
                  </a:schemeClr>
                </a:solidFill>
                <a:latin typeface="微软雅黑" panose="020b0503020204020204" pitchFamily="34" charset="-122"/>
                <a:ea typeface="微软雅黑" panose="020b0503020204020204" pitchFamily="34" charset="-122"/>
                <a:sym typeface="+mn-ea"/>
              </a:rPr>
              <a:t>部。</a:t>
            </a:r>
            <a:r>
              <a:rPr lang="zh-CN" altLang="en-US" sz="2000">
                <a:solidFill>
                  <a:schemeClr val="bg1"/>
                </a:solidFill>
                <a:latin typeface="微软雅黑" panose="020b0503020204020204" pitchFamily="34" charset="-122"/>
                <a:ea typeface="微软雅黑" panose="020b0503020204020204" pitchFamily="34" charset="-122"/>
                <a:sym typeface="+mn-ea"/>
              </a:rPr>
              <a:t>早期剧作以挪威的民间传说、英雄传奇和中世纪历史为题材</a:t>
            </a:r>
            <a:r>
              <a:rPr lang="en-US" altLang="zh-CN" sz="2000">
                <a:solidFill>
                  <a:schemeClr val="bg1"/>
                </a:solidFill>
                <a:latin typeface="微软雅黑" panose="020b0503020204020204" pitchFamily="34" charset="-122"/>
                <a:ea typeface="微软雅黑" panose="020b0503020204020204" pitchFamily="34" charset="-122"/>
                <a:sym typeface="+mn-ea"/>
              </a:rPr>
              <a:t>,</a:t>
            </a:r>
            <a:r>
              <a:rPr lang="zh-CN" altLang="en-US" sz="2000">
                <a:solidFill>
                  <a:schemeClr val="bg1"/>
                </a:solidFill>
                <a:latin typeface="微软雅黑" panose="020b0503020204020204" pitchFamily="34" charset="-122"/>
                <a:ea typeface="微软雅黑" panose="020b0503020204020204" pitchFamily="34" charset="-122"/>
                <a:sym typeface="+mn-ea"/>
              </a:rPr>
              <a:t>表现民族统一的爱国思想和民主意识</a:t>
            </a:r>
            <a:r>
              <a:rPr lang="en-US" altLang="zh-CN" sz="2000">
                <a:solidFill>
                  <a:schemeClr val="bg1"/>
                </a:solidFill>
                <a:latin typeface="微软雅黑" panose="020b0503020204020204" pitchFamily="34" charset="-122"/>
                <a:ea typeface="微软雅黑" panose="020b0503020204020204" pitchFamily="34" charset="-122"/>
                <a:sym typeface="+mn-ea"/>
              </a:rPr>
              <a:t>,</a:t>
            </a:r>
            <a:r>
              <a:rPr lang="zh-CN" altLang="en-US" sz="2000">
                <a:solidFill>
                  <a:schemeClr val="bg1"/>
                </a:solidFill>
                <a:latin typeface="微软雅黑" panose="020b0503020204020204" pitchFamily="34" charset="-122"/>
                <a:ea typeface="微软雅黑" panose="020b0503020204020204" pitchFamily="34" charset="-122"/>
                <a:sym typeface="+mn-ea"/>
              </a:rPr>
              <a:t>主要有</a:t>
            </a:r>
            <a:r>
              <a:rPr lang="en-US" altLang="zh-CN" sz="2000">
                <a:solidFill>
                  <a:schemeClr val="bg1"/>
                </a:solidFill>
                <a:latin typeface="微软雅黑" panose="020b0503020204020204" pitchFamily="34" charset="-122"/>
                <a:ea typeface="微软雅黑" panose="020b0503020204020204" pitchFamily="34" charset="-122"/>
                <a:sym typeface="+mn-ea"/>
              </a:rPr>
              <a:t>《</a:t>
            </a:r>
            <a:r>
              <a:rPr lang="zh-CN" altLang="en-US" sz="2000">
                <a:solidFill>
                  <a:schemeClr val="bg1"/>
                </a:solidFill>
                <a:latin typeface="微软雅黑" panose="020b0503020204020204" pitchFamily="34" charset="-122"/>
                <a:ea typeface="微软雅黑" panose="020b0503020204020204" pitchFamily="34" charset="-122"/>
                <a:sym typeface="+mn-ea"/>
              </a:rPr>
              <a:t>英格夫人</a:t>
            </a:r>
            <a:r>
              <a:rPr lang="en-US" altLang="zh-CN" sz="2000">
                <a:solidFill>
                  <a:schemeClr val="bg1"/>
                </a:solidFill>
                <a:latin typeface="微软雅黑" panose="020b0503020204020204" pitchFamily="34" charset="-122"/>
                <a:ea typeface="微软雅黑" panose="020b0503020204020204" pitchFamily="34" charset="-122"/>
                <a:sym typeface="+mn-ea"/>
              </a:rPr>
              <a:t>》《</a:t>
            </a:r>
            <a:r>
              <a:rPr lang="zh-CN" altLang="en-US" sz="2000">
                <a:solidFill>
                  <a:schemeClr val="bg1"/>
                </a:solidFill>
                <a:latin typeface="微软雅黑" panose="020b0503020204020204" pitchFamily="34" charset="-122"/>
                <a:ea typeface="微软雅黑" panose="020b0503020204020204" pitchFamily="34" charset="-122"/>
                <a:sym typeface="+mn-ea"/>
              </a:rPr>
              <a:t>觊觎王位的人</a:t>
            </a:r>
            <a:r>
              <a:rPr lang="en-US" altLang="zh-CN" sz="2000">
                <a:solidFill>
                  <a:schemeClr val="bg1"/>
                </a:solidFill>
                <a:latin typeface="微软雅黑" panose="020b0503020204020204" pitchFamily="34" charset="-122"/>
                <a:ea typeface="微软雅黑" panose="020b0503020204020204" pitchFamily="34" charset="-122"/>
                <a:sym typeface="+mn-ea"/>
              </a:rPr>
              <a:t>》</a:t>
            </a:r>
            <a:r>
              <a:rPr lang="zh-CN" altLang="en-US" sz="2000">
                <a:solidFill>
                  <a:schemeClr val="bg1"/>
                </a:solidFill>
                <a:latin typeface="微软雅黑" panose="020b0503020204020204" pitchFamily="34" charset="-122"/>
                <a:ea typeface="微软雅黑" panose="020b0503020204020204" pitchFamily="34" charset="-122"/>
                <a:sym typeface="+mn-ea"/>
              </a:rPr>
              <a:t>等。</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6"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500"/>
                                        <p:tgtEl>
                                          <p:spTgt spid="2"/>
                                        </p:tgtEl>
                                      </p:cBhvr>
                                    </p:animEffect>
                                  </p:childTnLst>
                                </p:cTn>
                              </p:par>
                            </p:childTnLst>
                          </p:cTn>
                        </p:par>
                        <p:par>
                          <p:cTn id="8" fill="hold" nodeType="afterGroup">
                            <p:stCondLst>
                              <p:cond delay="500"/>
                            </p:stCondLst>
                            <p:childTnLst>
                              <p:par>
                                <p:cTn id="9" presetID="41" presetClass="entr" presetSubtype="0" fill="hold" grpId="1" nodeType="afterEffect">
                                  <p:stCondLst>
                                    <p:cond delay="0"/>
                                  </p:stCondLst>
                                  <p:iterate type="lt">
                                    <p:tmPct val="10000"/>
                                  </p:iterate>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6"/>
                                        </p:tgtEl>
                                        <p:attrNameLst>
                                          <p:attrName>ppt_y</p:attrName>
                                        </p:attrNameLst>
                                      </p:cBhvr>
                                      <p:tavLst>
                                        <p:tav tm="0">
                                          <p:val>
                                            <p:strVal val="#ppt_y"/>
                                          </p:val>
                                        </p:tav>
                                        <p:tav tm="100000">
                                          <p:val>
                                            <p:strVal val="#ppt_y"/>
                                          </p:val>
                                        </p:tav>
                                      </p:tavLst>
                                    </p:anim>
                                    <p:anim calcmode="lin" valueType="num">
                                      <p:cBhvr>
                                        <p:cTn id="13"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6"/>
                                        </p:tgtEl>
                                      </p:cBhvr>
                                    </p:animEffect>
                                  </p:childTnLst>
                                </p:cTn>
                              </p:par>
                            </p:childTnLst>
                          </p:cTn>
                        </p:par>
                        <p:par>
                          <p:cTn id="16" fill="hold" nodeType="afterGroup">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anim calcmode="lin" valueType="num">
                                      <p:cBhvr>
                                        <p:cTn id="20" dur="500" fill="hold"/>
                                        <p:tgtEl>
                                          <p:spTgt spid="5"/>
                                        </p:tgtEl>
                                        <p:attrNameLst>
                                          <p:attrName>ppt_x</p:attrName>
                                        </p:attrNameLst>
                                      </p:cBhvr>
                                      <p:tavLst>
                                        <p:tav tm="0">
                                          <p:val>
                                            <p:strVal val="#ppt_x"/>
                                          </p:val>
                                        </p:tav>
                                        <p:tav tm="100000">
                                          <p:val>
                                            <p:strVal val="#ppt_x"/>
                                          </p:val>
                                        </p:tav>
                                      </p:tavLst>
                                    </p:anim>
                                    <p:anim calcmode="lin" valueType="num">
                                      <p:cBhvr>
                                        <p:cTn id="21" dur="500" fill="hold"/>
                                        <p:tgtEl>
                                          <p:spTgt spid="5"/>
                                        </p:tgtEl>
                                        <p:attrNameLst>
                                          <p:attrName>ppt_y</p:attrName>
                                        </p:attrNameLst>
                                      </p:cBhvr>
                                      <p:tavLst>
                                        <p:tav tm="0">
                                          <p:val>
                                            <p:strVal val="#ppt_y+.1"/>
                                          </p:val>
                                        </p:tav>
                                        <p:tav tm="100000">
                                          <p:val>
                                            <p:strVal val="#ppt_y"/>
                                          </p:val>
                                        </p:tav>
                                      </p:tavLst>
                                    </p:anim>
                                  </p:childTnLst>
                                </p:cTn>
                              </p:par>
                            </p:childTnLst>
                          </p:cTn>
                        </p:par>
                        <p:par>
                          <p:cTn id="22" fill="hold" nodeType="afterGroup">
                            <p:stCondLst>
                              <p:cond delay="1500"/>
                            </p:stCondLst>
                            <p:childTnLst>
                              <p:par>
                                <p:cTn id="23" presetID="47" presetClass="entr" presetSubtype="0" fill="hold" grpId="0" nodeType="after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fade">
                                      <p:cBhvr>
                                        <p:cTn id="25" dur="500"/>
                                        <p:tgtEl>
                                          <p:spTgt spid="17"/>
                                        </p:tgtEl>
                                      </p:cBhvr>
                                    </p:animEffect>
                                    <p:anim calcmode="lin" valueType="num">
                                      <p:cBhvr>
                                        <p:cTn id="26" dur="500" fill="hold"/>
                                        <p:tgtEl>
                                          <p:spTgt spid="17"/>
                                        </p:tgtEl>
                                        <p:attrNameLst>
                                          <p:attrName>ppt_x</p:attrName>
                                        </p:attrNameLst>
                                      </p:cBhvr>
                                      <p:tavLst>
                                        <p:tav tm="0">
                                          <p:val>
                                            <p:strVal val="#ppt_x"/>
                                          </p:val>
                                        </p:tav>
                                        <p:tav tm="100000">
                                          <p:val>
                                            <p:strVal val="#ppt_x"/>
                                          </p:val>
                                        </p:tav>
                                      </p:tavLst>
                                    </p:anim>
                                    <p:anim calcmode="lin" valueType="num">
                                      <p:cBhvr>
                                        <p:cTn id="27" dur="5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1"/>
      <p:bldP spid="17" grpId="0"/>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rcRect t="8616" b="8616"/>
          <a:stretch>
            <a:fillRect/>
          </a:stretch>
        </p:blipFill>
        <p:spPr>
          <a:xfrm>
            <a:off x="155331" y="779050"/>
            <a:ext cx="4895536" cy="5299899"/>
          </a:xfrm>
          <a:prstGeom prst="rect">
            <a:avLst/>
          </a:prstGeom>
          <a:ln w="88900" cap="sq" cmpd="thickThin">
            <a:solidFill>
              <a:srgbClr val="000000"/>
            </a:solidFill>
            <a:prstDash val="solid"/>
            <a:miter lim="800000"/>
          </a:ln>
          <a:effectLst>
            <a:innerShdw blurRad="76200">
              <a:srgbClr val="000000"/>
            </a:innerShdw>
          </a:effectLst>
        </p:spPr>
      </p:pic>
      <p:sp>
        <p:nvSpPr>
          <p:cNvPr id="5" name="矩形 4"/>
          <p:cNvSpPr/>
          <p:nvPr/>
        </p:nvSpPr>
        <p:spPr>
          <a:xfrm>
            <a:off x="4321581" y="1004310"/>
            <a:ext cx="7715088" cy="4581442"/>
          </a:xfrm>
          <a:prstGeom prst="rect">
            <a:avLst/>
          </a:prstGeom>
          <a:solidFill>
            <a:schemeClr val="tx1">
              <a:lumMod val="50000"/>
              <a:lumOff val="50000"/>
            </a:schemeClr>
          </a:solidFill>
          <a:ln w="571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6" name="文本框 5"/>
          <p:cNvSpPr txBox="1"/>
          <p:nvPr/>
        </p:nvSpPr>
        <p:spPr>
          <a:xfrm>
            <a:off x="8476528" y="107811"/>
            <a:ext cx="4293235" cy="783869"/>
          </a:xfrm>
          <a:prstGeom prst="rect">
            <a:avLst/>
          </a:prstGeom>
          <a:noFill/>
        </p:spPr>
        <p:txBody>
          <a:bodyPr wrap="square" rtlCol="0">
            <a:spAutoFit/>
          </a:bodyPr>
          <a:lstStyle/>
          <a:p>
            <a:pPr algn="l">
              <a:lnSpc>
                <a:spcPct val="140000"/>
              </a:lnSpc>
            </a:pPr>
            <a:r>
              <a:rPr lang="zh-CN" altLang="en-US" sz="3600" b="1">
                <a:solidFill>
                  <a:schemeClr val="tx1"/>
                </a:solidFill>
                <a:latin typeface="微软雅黑" panose="020b0503020204020204" pitchFamily="34" charset="-122"/>
                <a:ea typeface="微软雅黑" panose="020b0503020204020204" pitchFamily="34" charset="-122"/>
              </a:rPr>
              <a:t>了解作者</a:t>
            </a:r>
            <a:endParaRPr sz="3600" b="1">
              <a:solidFill>
                <a:schemeClr val="tx1"/>
              </a:solidFill>
              <a:latin typeface="微软雅黑" panose="020b0503020204020204" pitchFamily="34" charset="-122"/>
              <a:ea typeface="微软雅黑" panose="020b0503020204020204" pitchFamily="34" charset="-122"/>
            </a:endParaRPr>
          </a:p>
        </p:txBody>
      </p:sp>
      <p:sp>
        <p:nvSpPr>
          <p:cNvPr id="17" name="文本框 16"/>
          <p:cNvSpPr txBox="1"/>
          <p:nvPr/>
        </p:nvSpPr>
        <p:spPr>
          <a:xfrm>
            <a:off x="4436207" y="1205342"/>
            <a:ext cx="7485836" cy="4192943"/>
          </a:xfrm>
          <a:prstGeom prst="rect">
            <a:avLst/>
          </a:prstGeom>
          <a:noFill/>
        </p:spPr>
        <p:txBody>
          <a:bodyPr wrap="square" rtlCol="0">
            <a:spAutoFit/>
          </a:bodyPr>
          <a:lstStyle/>
          <a:p>
            <a:pPr>
              <a:lnSpc>
                <a:spcPct val="150000"/>
              </a:lnSpc>
            </a:pPr>
            <a:r>
              <a:rPr lang="en-US" altLang="zh-CN" sz="2000">
                <a:solidFill>
                  <a:schemeClr val="bg1"/>
                </a:solidFill>
                <a:latin typeface="微软雅黑" panose="020b0503020204020204" pitchFamily="34" charset="-122"/>
                <a:ea typeface="微软雅黑" panose="020b0503020204020204" pitchFamily="34" charset="-122"/>
                <a:sym typeface="+mn-ea"/>
              </a:rPr>
              <a:t>1852—1862</a:t>
            </a:r>
            <a:r>
              <a:rPr lang="zh-CN" altLang="en-US" sz="2000">
                <a:solidFill>
                  <a:schemeClr val="bg1"/>
                </a:solidFill>
                <a:latin typeface="微软雅黑" panose="020b0503020204020204" pitchFamily="34" charset="-122"/>
                <a:ea typeface="微软雅黑" panose="020b0503020204020204" pitchFamily="34" charset="-122"/>
                <a:sym typeface="+mn-ea"/>
              </a:rPr>
              <a:t>年任剧院编剧、导演</a:t>
            </a:r>
            <a:r>
              <a:rPr lang="en-US" altLang="zh-CN" sz="2000">
                <a:solidFill>
                  <a:schemeClr val="bg1"/>
                </a:solidFill>
                <a:latin typeface="微软雅黑" panose="020b0503020204020204" pitchFamily="34" charset="-122"/>
                <a:ea typeface="微软雅黑" panose="020b0503020204020204" pitchFamily="34" charset="-122"/>
                <a:sym typeface="+mn-ea"/>
              </a:rPr>
              <a:t>,</a:t>
            </a:r>
            <a:r>
              <a:rPr lang="zh-CN" altLang="en-US" sz="2000">
                <a:solidFill>
                  <a:schemeClr val="bg1"/>
                </a:solidFill>
                <a:latin typeface="微软雅黑" panose="020b0503020204020204" pitchFamily="34" charset="-122"/>
                <a:ea typeface="微软雅黑" panose="020b0503020204020204" pitchFamily="34" charset="-122"/>
                <a:sym typeface="+mn-ea"/>
              </a:rPr>
              <a:t>倡导挪威民族戏剧</a:t>
            </a:r>
            <a:r>
              <a:rPr lang="en-US" altLang="zh-CN" sz="2000">
                <a:solidFill>
                  <a:schemeClr val="bg1"/>
                </a:solidFill>
                <a:latin typeface="微软雅黑" panose="020b0503020204020204" pitchFamily="34" charset="-122"/>
                <a:ea typeface="微软雅黑" panose="020b0503020204020204" pitchFamily="34" charset="-122"/>
                <a:sym typeface="+mn-ea"/>
              </a:rPr>
              <a:t>,</a:t>
            </a:r>
            <a:r>
              <a:rPr lang="zh-CN" altLang="en-US" sz="2000">
                <a:solidFill>
                  <a:schemeClr val="bg1"/>
                </a:solidFill>
                <a:latin typeface="微软雅黑" panose="020b0503020204020204" pitchFamily="34" charset="-122"/>
                <a:ea typeface="微软雅黑" panose="020b0503020204020204" pitchFamily="34" charset="-122"/>
                <a:sym typeface="+mn-ea"/>
              </a:rPr>
              <a:t>遭到保守势力攻击。</a:t>
            </a:r>
            <a:r>
              <a:rPr lang="en-US" altLang="zh-CN" sz="2000">
                <a:solidFill>
                  <a:schemeClr val="bg1"/>
                </a:solidFill>
                <a:latin typeface="微软雅黑" panose="020b0503020204020204" pitchFamily="34" charset="-122"/>
                <a:ea typeface="微软雅黑" panose="020b0503020204020204" pitchFamily="34" charset="-122"/>
                <a:sym typeface="+mn-ea"/>
              </a:rPr>
              <a:t>1864</a:t>
            </a:r>
            <a:r>
              <a:rPr lang="zh-CN" altLang="en-US" sz="2000">
                <a:solidFill>
                  <a:schemeClr val="bg1"/>
                </a:solidFill>
                <a:latin typeface="微软雅黑" panose="020b0503020204020204" pitchFamily="34" charset="-122"/>
                <a:ea typeface="微软雅黑" panose="020b0503020204020204" pitchFamily="34" charset="-122"/>
                <a:sym typeface="+mn-ea"/>
              </a:rPr>
              <a:t>年出于对政府的不满而出国</a:t>
            </a:r>
            <a:r>
              <a:rPr lang="en-US" altLang="zh-CN" sz="2000">
                <a:solidFill>
                  <a:schemeClr val="bg1"/>
                </a:solidFill>
                <a:latin typeface="微软雅黑" panose="020b0503020204020204" pitchFamily="34" charset="-122"/>
                <a:ea typeface="微软雅黑" panose="020b0503020204020204" pitchFamily="34" charset="-122"/>
                <a:sym typeface="+mn-ea"/>
              </a:rPr>
              <a:t>,</a:t>
            </a:r>
            <a:r>
              <a:rPr lang="zh-CN" altLang="en-US" sz="2000">
                <a:solidFill>
                  <a:schemeClr val="bg1"/>
                </a:solidFill>
                <a:latin typeface="微软雅黑" panose="020b0503020204020204" pitchFamily="34" charset="-122"/>
                <a:ea typeface="微软雅黑" panose="020b0503020204020204" pitchFamily="34" charset="-122"/>
                <a:sym typeface="+mn-ea"/>
              </a:rPr>
              <a:t>侨居国外</a:t>
            </a:r>
            <a:r>
              <a:rPr lang="en-US" altLang="zh-CN" sz="2000">
                <a:solidFill>
                  <a:schemeClr val="bg1"/>
                </a:solidFill>
                <a:latin typeface="微软雅黑" panose="020b0503020204020204" pitchFamily="34" charset="-122"/>
                <a:ea typeface="微软雅黑" panose="020b0503020204020204" pitchFamily="34" charset="-122"/>
                <a:sym typeface="+mn-ea"/>
              </a:rPr>
              <a:t>27</a:t>
            </a:r>
            <a:r>
              <a:rPr lang="zh-CN" altLang="en-US" sz="2000">
                <a:solidFill>
                  <a:schemeClr val="bg1"/>
                </a:solidFill>
                <a:latin typeface="微软雅黑" panose="020b0503020204020204" pitchFamily="34" charset="-122"/>
                <a:ea typeface="微软雅黑" panose="020b0503020204020204" pitchFamily="34" charset="-122"/>
                <a:sym typeface="+mn-ea"/>
              </a:rPr>
              <a:t>年。先后发表有感于小市民庸俗愚昧的精神状态的哲学诗剧</a:t>
            </a:r>
            <a:r>
              <a:rPr lang="en-US" altLang="zh-CN" sz="2000">
                <a:solidFill>
                  <a:schemeClr val="bg1"/>
                </a:solidFill>
                <a:latin typeface="微软雅黑" panose="020b0503020204020204" pitchFamily="34" charset="-122"/>
                <a:ea typeface="微软雅黑" panose="020b0503020204020204" pitchFamily="34" charset="-122"/>
                <a:sym typeface="+mn-ea"/>
              </a:rPr>
              <a:t>《</a:t>
            </a:r>
            <a:r>
              <a:rPr lang="zh-CN" altLang="en-US" sz="2000">
                <a:solidFill>
                  <a:schemeClr val="bg1"/>
                </a:solidFill>
                <a:latin typeface="微软雅黑" panose="020b0503020204020204" pitchFamily="34" charset="-122"/>
                <a:ea typeface="微软雅黑" panose="020b0503020204020204" pitchFamily="34" charset="-122"/>
                <a:sym typeface="+mn-ea"/>
              </a:rPr>
              <a:t>布朗德</a:t>
            </a:r>
            <a:r>
              <a:rPr lang="en-US" altLang="zh-CN" sz="2000">
                <a:solidFill>
                  <a:schemeClr val="bg1"/>
                </a:solidFill>
                <a:latin typeface="微软雅黑" panose="020b0503020204020204" pitchFamily="34" charset="-122"/>
                <a:ea typeface="微软雅黑" panose="020b0503020204020204" pitchFamily="34" charset="-122"/>
                <a:sym typeface="+mn-ea"/>
              </a:rPr>
              <a:t>》</a:t>
            </a:r>
            <a:r>
              <a:rPr lang="zh-CN" altLang="en-US" sz="2000">
                <a:solidFill>
                  <a:schemeClr val="bg1"/>
                </a:solidFill>
                <a:latin typeface="微软雅黑" panose="020b0503020204020204" pitchFamily="34" charset="-122"/>
                <a:ea typeface="微软雅黑" panose="020b0503020204020204" pitchFamily="34" charset="-122"/>
                <a:sym typeface="+mn-ea"/>
              </a:rPr>
              <a:t>和</a:t>
            </a:r>
            <a:r>
              <a:rPr lang="en-US" altLang="zh-CN" sz="2000">
                <a:solidFill>
                  <a:schemeClr val="bg1"/>
                </a:solidFill>
                <a:latin typeface="微软雅黑" panose="020b0503020204020204" pitchFamily="34" charset="-122"/>
                <a:ea typeface="微软雅黑" panose="020b0503020204020204" pitchFamily="34" charset="-122"/>
                <a:sym typeface="+mn-ea"/>
              </a:rPr>
              <a:t>《</a:t>
            </a:r>
            <a:r>
              <a:rPr lang="zh-CN" altLang="en-US" sz="2000">
                <a:solidFill>
                  <a:schemeClr val="bg1"/>
                </a:solidFill>
                <a:latin typeface="微软雅黑" panose="020b0503020204020204" pitchFamily="34" charset="-122"/>
                <a:ea typeface="微软雅黑" panose="020b0503020204020204" pitchFamily="34" charset="-122"/>
                <a:sym typeface="+mn-ea"/>
              </a:rPr>
              <a:t>培尔</a:t>
            </a:r>
            <a:r>
              <a:rPr lang="en-US" altLang="zh-CN" sz="2000">
                <a:solidFill>
                  <a:schemeClr val="bg1"/>
                </a:solidFill>
                <a:latin typeface="微软雅黑" panose="020b0503020204020204" pitchFamily="34" charset="-122"/>
                <a:ea typeface="微软雅黑" panose="020b0503020204020204" pitchFamily="34" charset="-122"/>
                <a:sym typeface="+mn-ea"/>
              </a:rPr>
              <a:t>·</a:t>
            </a:r>
            <a:r>
              <a:rPr lang="zh-CN" altLang="en-US" sz="2000">
                <a:solidFill>
                  <a:schemeClr val="bg1"/>
                </a:solidFill>
                <a:latin typeface="微软雅黑" panose="020b0503020204020204" pitchFamily="34" charset="-122"/>
                <a:ea typeface="微软雅黑" panose="020b0503020204020204" pitchFamily="34" charset="-122"/>
                <a:sym typeface="+mn-ea"/>
              </a:rPr>
              <a:t>金特</a:t>
            </a:r>
            <a:r>
              <a:rPr lang="en-US" altLang="zh-CN" sz="2000">
                <a:solidFill>
                  <a:schemeClr val="bg1"/>
                </a:solidFill>
                <a:latin typeface="微软雅黑" panose="020b0503020204020204" pitchFamily="34" charset="-122"/>
                <a:ea typeface="微软雅黑" panose="020b0503020204020204" pitchFamily="34" charset="-122"/>
                <a:sym typeface="+mn-ea"/>
              </a:rPr>
              <a:t>》</a:t>
            </a:r>
            <a:r>
              <a:rPr lang="zh-CN" altLang="en-US" sz="2000">
                <a:solidFill>
                  <a:schemeClr val="bg1"/>
                </a:solidFill>
                <a:latin typeface="微软雅黑" panose="020b0503020204020204" pitchFamily="34" charset="-122"/>
                <a:ea typeface="微软雅黑" panose="020b0503020204020204" pitchFamily="34" charset="-122"/>
                <a:sym typeface="+mn-ea"/>
              </a:rPr>
              <a:t>。</a:t>
            </a:r>
            <a:r>
              <a:rPr lang="en-US" altLang="zh-CN" sz="2000" b="1">
                <a:solidFill>
                  <a:schemeClr val="accent1">
                    <a:lumMod val="40000"/>
                    <a:lumOff val="60000"/>
                  </a:schemeClr>
                </a:solidFill>
                <a:latin typeface="微软雅黑" panose="020b0503020204020204" pitchFamily="34" charset="-122"/>
                <a:ea typeface="微软雅黑" panose="020b0503020204020204" pitchFamily="34" charset="-122"/>
                <a:sym typeface="+mn-ea"/>
              </a:rPr>
              <a:t>1877</a:t>
            </a:r>
            <a:r>
              <a:rPr lang="zh-CN" altLang="en-US" sz="2000" b="1">
                <a:solidFill>
                  <a:schemeClr val="accent1">
                    <a:lumMod val="40000"/>
                    <a:lumOff val="60000"/>
                  </a:schemeClr>
                </a:solidFill>
                <a:latin typeface="微软雅黑" panose="020b0503020204020204" pitchFamily="34" charset="-122"/>
                <a:ea typeface="微软雅黑" panose="020b0503020204020204" pitchFamily="34" charset="-122"/>
                <a:sym typeface="+mn-ea"/>
              </a:rPr>
              <a:t>年后发表社会问题剧</a:t>
            </a:r>
            <a:r>
              <a:rPr lang="en-US" altLang="zh-CN" sz="2000" b="1">
                <a:solidFill>
                  <a:schemeClr val="accent1">
                    <a:lumMod val="40000"/>
                    <a:lumOff val="60000"/>
                  </a:schemeClr>
                </a:solidFill>
                <a:latin typeface="微软雅黑" panose="020b0503020204020204" pitchFamily="34" charset="-122"/>
                <a:ea typeface="微软雅黑" panose="020b0503020204020204" pitchFamily="34" charset="-122"/>
                <a:sym typeface="+mn-ea"/>
              </a:rPr>
              <a:t>《</a:t>
            </a:r>
            <a:r>
              <a:rPr lang="zh-CN" altLang="en-US" sz="2000" b="1">
                <a:solidFill>
                  <a:schemeClr val="accent1">
                    <a:lumMod val="40000"/>
                    <a:lumOff val="60000"/>
                  </a:schemeClr>
                </a:solidFill>
                <a:latin typeface="微软雅黑" panose="020b0503020204020204" pitchFamily="34" charset="-122"/>
                <a:ea typeface="微软雅黑" panose="020b0503020204020204" pitchFamily="34" charset="-122"/>
                <a:sym typeface="+mn-ea"/>
              </a:rPr>
              <a:t>社会支柱</a:t>
            </a:r>
            <a:r>
              <a:rPr lang="en-US" altLang="zh-CN" sz="2000" b="1">
                <a:solidFill>
                  <a:schemeClr val="accent1">
                    <a:lumMod val="40000"/>
                    <a:lumOff val="60000"/>
                  </a:schemeClr>
                </a:solidFill>
                <a:latin typeface="微软雅黑" panose="020b0503020204020204" pitchFamily="34" charset="-122"/>
                <a:ea typeface="微软雅黑" panose="020b0503020204020204" pitchFamily="34" charset="-122"/>
                <a:sym typeface="+mn-ea"/>
              </a:rPr>
              <a:t>》《</a:t>
            </a:r>
            <a:r>
              <a:rPr lang="zh-CN" altLang="en-US" sz="2000" b="1">
                <a:solidFill>
                  <a:schemeClr val="accent1">
                    <a:lumMod val="40000"/>
                    <a:lumOff val="60000"/>
                  </a:schemeClr>
                </a:solidFill>
                <a:latin typeface="微软雅黑" panose="020b0503020204020204" pitchFamily="34" charset="-122"/>
                <a:ea typeface="微软雅黑" panose="020b0503020204020204" pitchFamily="34" charset="-122"/>
                <a:sym typeface="+mn-ea"/>
              </a:rPr>
              <a:t>玩偶之家</a:t>
            </a:r>
            <a:r>
              <a:rPr lang="en-US" altLang="zh-CN" sz="2000" b="1">
                <a:solidFill>
                  <a:schemeClr val="accent1">
                    <a:lumMod val="40000"/>
                    <a:lumOff val="60000"/>
                  </a:schemeClr>
                </a:solidFill>
                <a:latin typeface="微软雅黑" panose="020b0503020204020204" pitchFamily="34" charset="-122"/>
                <a:ea typeface="微软雅黑" panose="020b0503020204020204" pitchFamily="34" charset="-122"/>
                <a:sym typeface="+mn-ea"/>
              </a:rPr>
              <a:t>》《</a:t>
            </a:r>
            <a:r>
              <a:rPr lang="zh-CN" altLang="en-US" sz="2000" b="1">
                <a:solidFill>
                  <a:schemeClr val="accent1">
                    <a:lumMod val="40000"/>
                    <a:lumOff val="60000"/>
                  </a:schemeClr>
                </a:solidFill>
                <a:latin typeface="微软雅黑" panose="020b0503020204020204" pitchFamily="34" charset="-122"/>
                <a:ea typeface="微软雅黑" panose="020b0503020204020204" pitchFamily="34" charset="-122"/>
                <a:sym typeface="+mn-ea"/>
              </a:rPr>
              <a:t>群鬼</a:t>
            </a:r>
            <a:r>
              <a:rPr lang="en-US" altLang="zh-CN" sz="2000" b="1">
                <a:solidFill>
                  <a:schemeClr val="accent1">
                    <a:lumMod val="40000"/>
                    <a:lumOff val="60000"/>
                  </a:schemeClr>
                </a:solidFill>
                <a:latin typeface="微软雅黑" panose="020b0503020204020204" pitchFamily="34" charset="-122"/>
                <a:ea typeface="微软雅黑" panose="020b0503020204020204" pitchFamily="34" charset="-122"/>
                <a:sym typeface="+mn-ea"/>
              </a:rPr>
              <a:t>》</a:t>
            </a:r>
            <a:r>
              <a:rPr lang="zh-CN" altLang="en-US" sz="2000" b="1">
                <a:solidFill>
                  <a:schemeClr val="accent1">
                    <a:lumMod val="40000"/>
                    <a:lumOff val="60000"/>
                  </a:schemeClr>
                </a:solidFill>
                <a:latin typeface="微软雅黑" panose="020b0503020204020204" pitchFamily="34" charset="-122"/>
                <a:ea typeface="微软雅黑" panose="020b0503020204020204" pitchFamily="34" charset="-122"/>
                <a:sym typeface="+mn-ea"/>
              </a:rPr>
              <a:t>和</a:t>
            </a:r>
            <a:r>
              <a:rPr lang="en-US" altLang="zh-CN" sz="2000" b="1">
                <a:solidFill>
                  <a:schemeClr val="accent1">
                    <a:lumMod val="40000"/>
                    <a:lumOff val="60000"/>
                  </a:schemeClr>
                </a:solidFill>
                <a:latin typeface="微软雅黑" panose="020b0503020204020204" pitchFamily="34" charset="-122"/>
                <a:ea typeface="微软雅黑" panose="020b0503020204020204" pitchFamily="34" charset="-122"/>
                <a:sym typeface="+mn-ea"/>
              </a:rPr>
              <a:t>《</a:t>
            </a:r>
            <a:r>
              <a:rPr lang="zh-CN" altLang="en-US" sz="2000" b="1">
                <a:solidFill>
                  <a:schemeClr val="accent1">
                    <a:lumMod val="40000"/>
                    <a:lumOff val="60000"/>
                  </a:schemeClr>
                </a:solidFill>
                <a:latin typeface="微软雅黑" panose="020b0503020204020204" pitchFamily="34" charset="-122"/>
                <a:ea typeface="微软雅黑" panose="020b0503020204020204" pitchFamily="34" charset="-122"/>
                <a:sym typeface="+mn-ea"/>
              </a:rPr>
              <a:t>人民公敌</a:t>
            </a:r>
            <a:r>
              <a:rPr lang="en-US" altLang="zh-CN" sz="2000" b="1">
                <a:solidFill>
                  <a:schemeClr val="accent1">
                    <a:lumMod val="40000"/>
                    <a:lumOff val="60000"/>
                  </a:schemeClr>
                </a:solidFill>
                <a:latin typeface="微软雅黑" panose="020b0503020204020204" pitchFamily="34" charset="-122"/>
                <a:ea typeface="微软雅黑" panose="020b0503020204020204" pitchFamily="34" charset="-122"/>
                <a:sym typeface="+mn-ea"/>
              </a:rPr>
              <a:t>》,</a:t>
            </a:r>
            <a:r>
              <a:rPr lang="zh-CN" altLang="en-US" sz="2000" b="1">
                <a:solidFill>
                  <a:schemeClr val="accent1">
                    <a:lumMod val="40000"/>
                    <a:lumOff val="60000"/>
                  </a:schemeClr>
                </a:solidFill>
                <a:latin typeface="微软雅黑" panose="020b0503020204020204" pitchFamily="34" charset="-122"/>
                <a:ea typeface="微软雅黑" panose="020b0503020204020204" pitchFamily="34" charset="-122"/>
                <a:sym typeface="+mn-ea"/>
              </a:rPr>
              <a:t>以尖锐的批判精神和写实技巧，</a:t>
            </a:r>
            <a:r>
              <a:rPr lang="zh-CN" altLang="en-US" sz="2000">
                <a:solidFill>
                  <a:schemeClr val="bg1"/>
                </a:solidFill>
                <a:latin typeface="微软雅黑" panose="020b0503020204020204" pitchFamily="34" charset="-122"/>
                <a:ea typeface="微软雅黑" panose="020b0503020204020204" pitchFamily="34" charset="-122"/>
                <a:sym typeface="+mn-ea"/>
              </a:rPr>
              <a:t>剖析社会弊端</a:t>
            </a:r>
            <a:r>
              <a:rPr lang="en-US" altLang="zh-CN" sz="2000">
                <a:solidFill>
                  <a:schemeClr val="bg1"/>
                </a:solidFill>
                <a:latin typeface="微软雅黑" panose="020b0503020204020204" pitchFamily="34" charset="-122"/>
                <a:ea typeface="微软雅黑" panose="020b0503020204020204" pitchFamily="34" charset="-122"/>
                <a:sym typeface="+mn-ea"/>
              </a:rPr>
              <a:t>,</a:t>
            </a:r>
            <a:r>
              <a:rPr lang="zh-CN" altLang="en-US" sz="2000">
                <a:solidFill>
                  <a:schemeClr val="bg1"/>
                </a:solidFill>
                <a:latin typeface="微软雅黑" panose="020b0503020204020204" pitchFamily="34" charset="-122"/>
                <a:ea typeface="微软雅黑" panose="020b0503020204020204" pitchFamily="34" charset="-122"/>
                <a:sym typeface="+mn-ea"/>
              </a:rPr>
              <a:t>触及法律、宗教、道德、政党、妇女地位等资本主义社会问题</a:t>
            </a:r>
            <a:r>
              <a:rPr lang="en-US" altLang="zh-CN" sz="2000">
                <a:solidFill>
                  <a:schemeClr val="bg1"/>
                </a:solidFill>
                <a:latin typeface="微软雅黑" panose="020b0503020204020204" pitchFamily="34" charset="-122"/>
                <a:ea typeface="微软雅黑" panose="020b0503020204020204" pitchFamily="34" charset="-122"/>
                <a:sym typeface="+mn-ea"/>
              </a:rPr>
              <a:t>,</a:t>
            </a:r>
            <a:r>
              <a:rPr lang="zh-CN" altLang="en-US" sz="2000">
                <a:solidFill>
                  <a:schemeClr val="bg1"/>
                </a:solidFill>
                <a:latin typeface="微软雅黑" panose="020b0503020204020204" pitchFamily="34" charset="-122"/>
                <a:ea typeface="微软雅黑" panose="020b0503020204020204" pitchFamily="34" charset="-122"/>
                <a:sym typeface="+mn-ea"/>
              </a:rPr>
              <a:t>主张通过道德的自我完善和个人的“精神反叛”来改造社会。</a:t>
            </a:r>
            <a:r>
              <a:rPr lang="zh-CN" altLang="en-US" sz="2000" b="1">
                <a:solidFill>
                  <a:schemeClr val="accent1">
                    <a:lumMod val="40000"/>
                    <a:lumOff val="60000"/>
                  </a:schemeClr>
                </a:solidFill>
                <a:latin typeface="微软雅黑" panose="020b0503020204020204" pitchFamily="34" charset="-122"/>
                <a:ea typeface="微软雅黑" panose="020b0503020204020204" pitchFamily="34" charset="-122"/>
                <a:sym typeface="+mn-ea"/>
              </a:rPr>
              <a:t>这些作品取材于资产阶级日常生活</a:t>
            </a:r>
            <a:r>
              <a:rPr lang="en-US" altLang="zh-CN" sz="2000" b="1">
                <a:solidFill>
                  <a:schemeClr val="accent1">
                    <a:lumMod val="40000"/>
                    <a:lumOff val="60000"/>
                  </a:schemeClr>
                </a:solidFill>
                <a:latin typeface="微软雅黑" panose="020b0503020204020204" pitchFamily="34" charset="-122"/>
                <a:ea typeface="微软雅黑" panose="020b0503020204020204" pitchFamily="34" charset="-122"/>
                <a:sym typeface="+mn-ea"/>
              </a:rPr>
              <a:t>,</a:t>
            </a:r>
            <a:r>
              <a:rPr lang="zh-CN" altLang="en-US" sz="2000" b="1">
                <a:solidFill>
                  <a:schemeClr val="accent1">
                    <a:lumMod val="40000"/>
                    <a:lumOff val="60000"/>
                  </a:schemeClr>
                </a:solidFill>
                <a:latin typeface="微软雅黑" panose="020b0503020204020204" pitchFamily="34" charset="-122"/>
                <a:ea typeface="微软雅黑" panose="020b0503020204020204" pitchFamily="34" charset="-122"/>
                <a:sym typeface="+mn-ea"/>
              </a:rPr>
              <a:t>采用散文体写作</a:t>
            </a:r>
            <a:r>
              <a:rPr lang="en-US" altLang="zh-CN" sz="2000" b="1">
                <a:solidFill>
                  <a:schemeClr val="accent1">
                    <a:lumMod val="40000"/>
                    <a:lumOff val="60000"/>
                  </a:schemeClr>
                </a:solidFill>
                <a:latin typeface="微软雅黑" panose="020b0503020204020204" pitchFamily="34" charset="-122"/>
                <a:ea typeface="微软雅黑" panose="020b0503020204020204" pitchFamily="34" charset="-122"/>
                <a:sym typeface="+mn-ea"/>
              </a:rPr>
              <a:t>,</a:t>
            </a:r>
            <a:r>
              <a:rPr lang="zh-CN" altLang="en-US" sz="2000" b="1">
                <a:solidFill>
                  <a:schemeClr val="accent1">
                    <a:lumMod val="40000"/>
                    <a:lumOff val="60000"/>
                  </a:schemeClr>
                </a:solidFill>
                <a:latin typeface="微软雅黑" panose="020b0503020204020204" pitchFamily="34" charset="-122"/>
                <a:ea typeface="微软雅黑" panose="020b0503020204020204" pitchFamily="34" charset="-122"/>
                <a:sym typeface="+mn-ea"/>
              </a:rPr>
              <a:t>废除旁白与独白</a:t>
            </a:r>
            <a:r>
              <a:rPr lang="en-US" altLang="zh-CN" sz="2000" b="1">
                <a:solidFill>
                  <a:schemeClr val="accent1">
                    <a:lumMod val="40000"/>
                    <a:lumOff val="60000"/>
                  </a:schemeClr>
                </a:solidFill>
                <a:latin typeface="微软雅黑" panose="020b0503020204020204" pitchFamily="34" charset="-122"/>
                <a:ea typeface="微软雅黑" panose="020b0503020204020204" pitchFamily="34" charset="-122"/>
                <a:sym typeface="+mn-ea"/>
              </a:rPr>
              <a:t>,</a:t>
            </a:r>
            <a:r>
              <a:rPr lang="zh-CN" altLang="en-US" sz="2000" b="1">
                <a:solidFill>
                  <a:schemeClr val="accent1">
                    <a:lumMod val="40000"/>
                    <a:lumOff val="60000"/>
                  </a:schemeClr>
                </a:solidFill>
                <a:latin typeface="微软雅黑" panose="020b0503020204020204" pitchFamily="34" charset="-122"/>
                <a:ea typeface="微软雅黑" panose="020b0503020204020204" pitchFamily="34" charset="-122"/>
                <a:sym typeface="+mn-ea"/>
              </a:rPr>
              <a:t>舞台指示明确而具体。</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6"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500"/>
                                        <p:tgtEl>
                                          <p:spTgt spid="2"/>
                                        </p:tgtEl>
                                      </p:cBhvr>
                                    </p:animEffect>
                                  </p:childTnLst>
                                </p:cTn>
                              </p:par>
                            </p:childTnLst>
                          </p:cTn>
                        </p:par>
                        <p:par>
                          <p:cTn id="8" fill="hold" nodeType="afterGroup">
                            <p:stCondLst>
                              <p:cond delay="500"/>
                            </p:stCondLst>
                            <p:childTnLst>
                              <p:par>
                                <p:cTn id="9" presetID="41" presetClass="entr" presetSubtype="0" fill="hold" grpId="1" nodeType="afterEffect">
                                  <p:stCondLst>
                                    <p:cond delay="0"/>
                                  </p:stCondLst>
                                  <p:iterate type="lt">
                                    <p:tmPct val="10000"/>
                                  </p:iterate>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6"/>
                                        </p:tgtEl>
                                        <p:attrNameLst>
                                          <p:attrName>ppt_y</p:attrName>
                                        </p:attrNameLst>
                                      </p:cBhvr>
                                      <p:tavLst>
                                        <p:tav tm="0">
                                          <p:val>
                                            <p:strVal val="#ppt_y"/>
                                          </p:val>
                                        </p:tav>
                                        <p:tav tm="100000">
                                          <p:val>
                                            <p:strVal val="#ppt_y"/>
                                          </p:val>
                                        </p:tav>
                                      </p:tavLst>
                                    </p:anim>
                                    <p:anim calcmode="lin" valueType="num">
                                      <p:cBhvr>
                                        <p:cTn id="13"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6"/>
                                        </p:tgtEl>
                                      </p:cBhvr>
                                    </p:animEffect>
                                  </p:childTnLst>
                                </p:cTn>
                              </p:par>
                            </p:childTnLst>
                          </p:cTn>
                        </p:par>
                        <p:par>
                          <p:cTn id="16" fill="hold" nodeType="afterGroup">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anim calcmode="lin" valueType="num">
                                      <p:cBhvr>
                                        <p:cTn id="20" dur="500" fill="hold"/>
                                        <p:tgtEl>
                                          <p:spTgt spid="5"/>
                                        </p:tgtEl>
                                        <p:attrNameLst>
                                          <p:attrName>ppt_x</p:attrName>
                                        </p:attrNameLst>
                                      </p:cBhvr>
                                      <p:tavLst>
                                        <p:tav tm="0">
                                          <p:val>
                                            <p:strVal val="#ppt_x"/>
                                          </p:val>
                                        </p:tav>
                                        <p:tav tm="100000">
                                          <p:val>
                                            <p:strVal val="#ppt_x"/>
                                          </p:val>
                                        </p:tav>
                                      </p:tavLst>
                                    </p:anim>
                                    <p:anim calcmode="lin" valueType="num">
                                      <p:cBhvr>
                                        <p:cTn id="21" dur="500" fill="hold"/>
                                        <p:tgtEl>
                                          <p:spTgt spid="5"/>
                                        </p:tgtEl>
                                        <p:attrNameLst>
                                          <p:attrName>ppt_y</p:attrName>
                                        </p:attrNameLst>
                                      </p:cBhvr>
                                      <p:tavLst>
                                        <p:tav tm="0">
                                          <p:val>
                                            <p:strVal val="#ppt_y+.1"/>
                                          </p:val>
                                        </p:tav>
                                        <p:tav tm="100000">
                                          <p:val>
                                            <p:strVal val="#ppt_y"/>
                                          </p:val>
                                        </p:tav>
                                      </p:tavLst>
                                    </p:anim>
                                  </p:childTnLst>
                                </p:cTn>
                              </p:par>
                            </p:childTnLst>
                          </p:cTn>
                        </p:par>
                        <p:par>
                          <p:cTn id="22" fill="hold" nodeType="afterGroup">
                            <p:stCondLst>
                              <p:cond delay="1500"/>
                            </p:stCondLst>
                            <p:childTnLst>
                              <p:par>
                                <p:cTn id="23" presetID="47" presetClass="entr" presetSubtype="0" fill="hold" grpId="0" nodeType="after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fade">
                                      <p:cBhvr>
                                        <p:cTn id="25" dur="500"/>
                                        <p:tgtEl>
                                          <p:spTgt spid="17"/>
                                        </p:tgtEl>
                                      </p:cBhvr>
                                    </p:animEffect>
                                    <p:anim calcmode="lin" valueType="num">
                                      <p:cBhvr>
                                        <p:cTn id="26" dur="500" fill="hold"/>
                                        <p:tgtEl>
                                          <p:spTgt spid="17"/>
                                        </p:tgtEl>
                                        <p:attrNameLst>
                                          <p:attrName>ppt_x</p:attrName>
                                        </p:attrNameLst>
                                      </p:cBhvr>
                                      <p:tavLst>
                                        <p:tav tm="0">
                                          <p:val>
                                            <p:strVal val="#ppt_x"/>
                                          </p:val>
                                        </p:tav>
                                        <p:tav tm="100000">
                                          <p:val>
                                            <p:strVal val="#ppt_x"/>
                                          </p:val>
                                        </p:tav>
                                      </p:tavLst>
                                    </p:anim>
                                    <p:anim calcmode="lin" valueType="num">
                                      <p:cBhvr>
                                        <p:cTn id="27" dur="5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1"/>
      <p:bldP spid="17" grpId="0"/>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462280" y="1677035"/>
            <a:ext cx="11050270" cy="3969385"/>
          </a:xfrm>
          <a:prstGeom prst="rect">
            <a:avLst/>
          </a:prstGeom>
          <a:noFill/>
        </p:spPr>
        <p:txBody>
          <a:bodyPr wrap="square" rtlCol="0">
            <a:spAutoFit/>
          </a:bodyPr>
          <a:lstStyle/>
          <a:p>
            <a:pPr>
              <a:lnSpc>
                <a:spcPct val="150000"/>
              </a:lnSpc>
            </a:pPr>
            <a:r>
              <a:rPr lang="zh-CN" altLang="en-US" sz="2000" b="1">
                <a:solidFill>
                  <a:srgbClr val="C00000"/>
                </a:solidFill>
                <a:latin typeface="微软雅黑" panose="020b0503020204020204" pitchFamily="34" charset="-122"/>
                <a:ea typeface="微软雅黑" panose="020b0503020204020204" pitchFamily="34" charset="-122"/>
              </a:rPr>
              <a:t>   </a:t>
            </a:r>
            <a:r>
              <a:rPr lang="zh-CN" altLang="en-US" sz="2800" b="1">
                <a:solidFill>
                  <a:srgbClr val="C00000"/>
                </a:solidFill>
                <a:latin typeface="微软雅黑" panose="020b0503020204020204" pitchFamily="34" charset="-122"/>
                <a:ea typeface="微软雅黑" panose="020b0503020204020204" pitchFamily="34" charset="-122"/>
              </a:rPr>
              <a:t>   戏剧</a:t>
            </a:r>
            <a:r>
              <a:rPr lang="en-US" altLang="zh-CN" sz="2800" b="1">
                <a:solidFill>
                  <a:srgbClr val="C00000"/>
                </a:solidFill>
                <a:latin typeface="微软雅黑" panose="020b0503020204020204" pitchFamily="34" charset="-122"/>
                <a:ea typeface="微软雅黑" panose="020b0503020204020204" pitchFamily="34" charset="-122"/>
              </a:rPr>
              <a:t>,</a:t>
            </a:r>
            <a:r>
              <a:rPr lang="zh-CN" altLang="en-US" sz="2800" b="1">
                <a:solidFill>
                  <a:srgbClr val="C00000"/>
                </a:solidFill>
                <a:latin typeface="微软雅黑" panose="020b0503020204020204" pitchFamily="34" charset="-122"/>
                <a:ea typeface="微软雅黑" panose="020b0503020204020204" pitchFamily="34" charset="-122"/>
              </a:rPr>
              <a:t>综合艺术的一种。由演员扮演角色</a:t>
            </a:r>
            <a:r>
              <a:rPr lang="en-US" altLang="zh-CN" sz="2800" b="1">
                <a:solidFill>
                  <a:srgbClr val="C00000"/>
                </a:solidFill>
                <a:latin typeface="微软雅黑" panose="020b0503020204020204" pitchFamily="34" charset="-122"/>
                <a:ea typeface="微软雅黑" panose="020b0503020204020204" pitchFamily="34" charset="-122"/>
              </a:rPr>
              <a:t>,</a:t>
            </a:r>
            <a:r>
              <a:rPr lang="zh-CN" altLang="en-US" sz="2800" b="1">
                <a:solidFill>
                  <a:srgbClr val="C00000"/>
                </a:solidFill>
                <a:latin typeface="微软雅黑" panose="020b0503020204020204" pitchFamily="34" charset="-122"/>
                <a:ea typeface="微软雅黑" panose="020b0503020204020204" pitchFamily="34" charset="-122"/>
              </a:rPr>
              <a:t>当众表演情节、显示情境的一种艺术。</a:t>
            </a:r>
            <a:r>
              <a:rPr lang="zh-CN" altLang="en-US" sz="2800">
                <a:latin typeface="微软雅黑" panose="020b0503020204020204" pitchFamily="34" charset="-122"/>
                <a:ea typeface="微软雅黑" panose="020b0503020204020204" pitchFamily="34" charset="-122"/>
              </a:rPr>
              <a:t>在中国</a:t>
            </a:r>
            <a:r>
              <a:rPr lang="en-US" altLang="zh-CN" sz="2800">
                <a:latin typeface="微软雅黑" panose="020b0503020204020204" pitchFamily="34" charset="-122"/>
                <a:ea typeface="微软雅黑" panose="020b0503020204020204" pitchFamily="34" charset="-122"/>
              </a:rPr>
              <a:t>,</a:t>
            </a:r>
            <a:r>
              <a:rPr lang="zh-CN" altLang="en-US" sz="2800">
                <a:latin typeface="微软雅黑" panose="020b0503020204020204" pitchFamily="34" charset="-122"/>
                <a:ea typeface="微软雅黑" panose="020b0503020204020204" pitchFamily="34" charset="-122"/>
              </a:rPr>
              <a:t>戏剧是戏曲、话剧、歌剧等的总称</a:t>
            </a:r>
            <a:r>
              <a:rPr lang="en-US" altLang="zh-CN" sz="2800">
                <a:latin typeface="微软雅黑" panose="020b0503020204020204" pitchFamily="34" charset="-122"/>
                <a:ea typeface="微软雅黑" panose="020b0503020204020204" pitchFamily="34" charset="-122"/>
              </a:rPr>
              <a:t>,</a:t>
            </a:r>
            <a:r>
              <a:rPr lang="zh-CN" altLang="en-US" sz="2800">
                <a:latin typeface="微软雅黑" panose="020b0503020204020204" pitchFamily="34" charset="-122"/>
                <a:ea typeface="微软雅黑" panose="020b0503020204020204" pitchFamily="34" charset="-122"/>
              </a:rPr>
              <a:t>也曾被用来专指话剧。其基本要素是情节性的动态造型</a:t>
            </a:r>
            <a:r>
              <a:rPr lang="en-US" altLang="zh-CN" sz="2800">
                <a:latin typeface="微软雅黑" panose="020b0503020204020204" pitchFamily="34" charset="-122"/>
                <a:ea typeface="微软雅黑" panose="020b0503020204020204" pitchFamily="34" charset="-122"/>
              </a:rPr>
              <a:t>,</a:t>
            </a:r>
            <a:r>
              <a:rPr lang="zh-CN" altLang="en-US" sz="2800">
                <a:latin typeface="微软雅黑" panose="020b0503020204020204" pitchFamily="34" charset="-122"/>
                <a:ea typeface="微软雅黑" panose="020b0503020204020204" pitchFamily="34" charset="-122"/>
              </a:rPr>
              <a:t>通过从空间到时间、从视觉到听觉的对观众的多方面作用</a:t>
            </a:r>
            <a:r>
              <a:rPr lang="en-US" altLang="zh-CN" sz="2800">
                <a:latin typeface="微软雅黑" panose="020b0503020204020204" pitchFamily="34" charset="-122"/>
                <a:ea typeface="微软雅黑" panose="020b0503020204020204" pitchFamily="34" charset="-122"/>
              </a:rPr>
              <a:t>,</a:t>
            </a:r>
            <a:r>
              <a:rPr lang="zh-CN" altLang="en-US" sz="2800">
                <a:latin typeface="微软雅黑" panose="020b0503020204020204" pitchFamily="34" charset="-122"/>
                <a:ea typeface="微软雅黑" panose="020b0503020204020204" pitchFamily="34" charset="-122"/>
              </a:rPr>
              <a:t>引起演员与观众、观众与观众之间的反复交流</a:t>
            </a:r>
            <a:r>
              <a:rPr lang="en-US" altLang="zh-CN" sz="2800">
                <a:latin typeface="微软雅黑" panose="020b0503020204020204" pitchFamily="34" charset="-122"/>
                <a:ea typeface="微软雅黑" panose="020b0503020204020204" pitchFamily="34" charset="-122"/>
              </a:rPr>
              <a:t>,</a:t>
            </a:r>
            <a:r>
              <a:rPr lang="zh-CN" altLang="en-US" sz="2800">
                <a:latin typeface="微软雅黑" panose="020b0503020204020204" pitchFamily="34" charset="-122"/>
                <a:ea typeface="微软雅黑" panose="020b0503020204020204" pitchFamily="34" charset="-122"/>
              </a:rPr>
              <a:t>进入集体的心理体验。按作品类型可分为悲剧、喜剧、正剧等</a:t>
            </a:r>
            <a:r>
              <a:rPr lang="en-US" altLang="zh-CN" sz="2800">
                <a:latin typeface="微软雅黑" panose="020b0503020204020204" pitchFamily="34" charset="-122"/>
                <a:ea typeface="微软雅黑" panose="020b0503020204020204" pitchFamily="34" charset="-122"/>
              </a:rPr>
              <a:t>;</a:t>
            </a:r>
            <a:r>
              <a:rPr lang="zh-CN" altLang="en-US" sz="2800">
                <a:latin typeface="微软雅黑" panose="020b0503020204020204" pitchFamily="34" charset="-122"/>
                <a:ea typeface="微软雅黑" panose="020b0503020204020204" pitchFamily="34" charset="-122"/>
              </a:rPr>
              <a:t>按题材内容可分为历史剧、现代剧、哲理剧、寓言剧、童话剧等。</a:t>
            </a:r>
          </a:p>
        </p:txBody>
      </p:sp>
      <p:sp>
        <p:nvSpPr>
          <p:cNvPr id="10" name="矩形 9"/>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5" name="文本框 4"/>
          <p:cNvSpPr txBox="1"/>
          <p:nvPr/>
        </p:nvSpPr>
        <p:spPr>
          <a:xfrm>
            <a:off x="4602914" y="619656"/>
            <a:ext cx="2985987" cy="662554"/>
          </a:xfrm>
          <a:prstGeom prst="rect">
            <a:avLst/>
          </a:prstGeom>
          <a:noFill/>
          <a:effectLst>
            <a:reflection blurRad="6350" stA="50000" endA="300" endPos="55000" dir="5400000" sy="-100000" algn="bl" rotWithShape="0"/>
          </a:effectLst>
        </p:spPr>
        <p:txBody>
          <a:bodyPr wrap="square" rtlCol="0">
            <a:spAutoFit/>
          </a:bodyPr>
          <a:lstStyle/>
          <a:p>
            <a:pPr>
              <a:lnSpc>
                <a:spcPct val="150000"/>
              </a:lnSpc>
            </a:pPr>
            <a:r>
              <a:rPr lang="zh-CN" altLang="en-US" sz="2800" b="1">
                <a:solidFill>
                  <a:schemeClr val="bg1">
                    <a:lumMod val="50000"/>
                  </a:schemeClr>
                </a:solidFill>
                <a:latin typeface="微软雅黑" panose="020b0503020204020204" pitchFamily="34" charset="-122"/>
                <a:ea typeface="微软雅黑" panose="020b0503020204020204" pitchFamily="34" charset="-122"/>
              </a:rPr>
              <a:t>了解“戏剧”</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11" name="组合 10"/>
          <p:cNvGrpSpPr/>
          <p:nvPr/>
        </p:nvGrpSpPr>
        <p:grpSpPr>
          <a:xfrm>
            <a:off x="284480" y="281940"/>
            <a:ext cx="11623040" cy="6294120"/>
            <a:chOff x="448" y="454"/>
            <a:chExt cx="18304" cy="9912"/>
          </a:xfrm>
        </p:grpSpPr>
        <p:sp>
          <p:nvSpPr>
            <p:cNvPr id="9" name="矩形 8"/>
            <p:cNvSpPr/>
            <p:nvPr/>
          </p:nvSpPr>
          <p:spPr>
            <a:xfrm>
              <a:off x="448" y="464"/>
              <a:ext cx="18304" cy="9892"/>
            </a:xfrm>
            <a:prstGeom prst="rect">
              <a:avLst/>
            </a:prstGeom>
            <a:blipFill>
              <a:blip r:embed="rId2">
                <a:extLst>
                  <a:ext uri="{28A0092B-C50C-407E-A947-70E740481C1C}">
                    <a14:useLocalDpi xmlns:a14="http://schemas.microsoft.com/office/drawing/2010/main" val="0"/>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0" name="矩形 9"/>
            <p:cNvSpPr/>
            <p:nvPr/>
          </p:nvSpPr>
          <p:spPr>
            <a:xfrm>
              <a:off x="448" y="454"/>
              <a:ext cx="18304" cy="9912"/>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5" name="文本框 4"/>
          <p:cNvSpPr txBox="1"/>
          <p:nvPr/>
        </p:nvSpPr>
        <p:spPr>
          <a:xfrm>
            <a:off x="601516" y="-266700"/>
            <a:ext cx="923330" cy="6842760"/>
          </a:xfrm>
          <a:prstGeom prst="rect">
            <a:avLst/>
          </a:prstGeom>
          <a:noFill/>
        </p:spPr>
        <p:txBody>
          <a:bodyPr vert="eaVert" wrap="square" rtlCol="0">
            <a:spAutoFit/>
          </a:bodyPr>
          <a:lstStyle/>
          <a:p>
            <a:pPr algn="ctr"/>
            <a:r>
              <a:rPr lang="zh-CN" altLang="en-US" sz="4800" b="1">
                <a:solidFill>
                  <a:schemeClr val="bg1"/>
                </a:solidFill>
                <a:latin typeface="微软雅黑" panose="020b0503020204020204" pitchFamily="34" charset="-122"/>
                <a:ea typeface="微软雅黑" panose="020b0503020204020204" pitchFamily="34" charset="-122"/>
                <a:sym typeface="+mn-ea"/>
              </a:rPr>
              <a:t>相关背景</a:t>
            </a:r>
            <a:endParaRPr lang="en-US" altLang="zh-CN" sz="4800" b="1">
              <a:solidFill>
                <a:schemeClr val="bg1"/>
              </a:solidFill>
              <a:latin typeface="微软雅黑" panose="020b0503020204020204" pitchFamily="34" charset="-122"/>
              <a:ea typeface="微软雅黑" panose="020b0503020204020204" pitchFamily="34" charset="-122"/>
              <a:sym typeface="+mn-ea"/>
            </a:endParaRPr>
          </a:p>
        </p:txBody>
      </p:sp>
      <p:sp>
        <p:nvSpPr>
          <p:cNvPr id="12" name="椭圆 11"/>
          <p:cNvSpPr/>
          <p:nvPr/>
        </p:nvSpPr>
        <p:spPr>
          <a:xfrm>
            <a:off x="4167484" y="288290"/>
            <a:ext cx="8799852" cy="8160386"/>
          </a:xfrm>
          <a:prstGeom prst="ellips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82" name="文本框 81"/>
          <p:cNvSpPr txBox="1"/>
          <p:nvPr/>
        </p:nvSpPr>
        <p:spPr>
          <a:xfrm>
            <a:off x="5132018" y="1721307"/>
            <a:ext cx="6775502" cy="4613892"/>
          </a:xfrm>
          <a:prstGeom prst="rect">
            <a:avLst/>
          </a:prstGeom>
          <a:noFill/>
          <a:effectLst/>
        </p:spPr>
        <p:txBody>
          <a:bodyPr wrap="square" rtlCol="0">
            <a:spAutoFit/>
          </a:bodyPr>
          <a:lstStyle/>
          <a:p>
            <a:pPr>
              <a:lnSpc>
                <a:spcPct val="150000"/>
              </a:lnSpc>
            </a:pPr>
            <a:r>
              <a:rPr lang="zh-CN" altLang="en-US" b="1">
                <a:solidFill>
                  <a:srgbClr val="C00000"/>
                </a:solidFill>
                <a:latin typeface="微软雅黑" panose="020b0503020204020204" pitchFamily="34" charset="-122"/>
                <a:ea typeface="微软雅黑" panose="020b0503020204020204" pitchFamily="34" charset="-122"/>
              </a:rPr>
              <a:t>两个世纪以来，世界经历了两次女性主义运动的高潮。女性主义运动的第一次高潮发生在十九世纪下半叶到二十世纪初期。</a:t>
            </a:r>
            <a:r>
              <a:rPr lang="zh-CN" altLang="en-US" b="1">
                <a:latin typeface="微软雅黑" panose="020b0503020204020204" pitchFamily="34" charset="-122"/>
                <a:ea typeface="微软雅黑" panose="020b0503020204020204" pitchFamily="34" charset="-122"/>
              </a:rPr>
              <a:t>这次女性主义运动是英美等国的妇女争取投票权与公民权的社会运动。</a:t>
            </a:r>
            <a:r>
              <a:rPr lang="en-US" altLang="zh-CN" b="1">
                <a:latin typeface="微软雅黑" panose="020b0503020204020204" pitchFamily="34" charset="-122"/>
                <a:ea typeface="微软雅黑" panose="020b0503020204020204" pitchFamily="34" charset="-122"/>
              </a:rPr>
              <a:t>《</a:t>
            </a:r>
            <a:r>
              <a:rPr lang="zh-CN" altLang="en-US" b="1">
                <a:latin typeface="微软雅黑" panose="020b0503020204020204" pitchFamily="34" charset="-122"/>
                <a:ea typeface="微软雅黑" panose="020b0503020204020204" pitchFamily="34" charset="-122"/>
              </a:rPr>
              <a:t>玩偶之家</a:t>
            </a:r>
            <a:r>
              <a:rPr lang="en-US" altLang="zh-CN" b="1">
                <a:latin typeface="微软雅黑" panose="020b0503020204020204" pitchFamily="34" charset="-122"/>
                <a:ea typeface="微软雅黑" panose="020b0503020204020204" pitchFamily="34" charset="-122"/>
              </a:rPr>
              <a:t>》</a:t>
            </a:r>
            <a:r>
              <a:rPr lang="zh-CN" altLang="en-US" b="1">
                <a:latin typeface="微软雅黑" panose="020b0503020204020204" pitchFamily="34" charset="-122"/>
                <a:ea typeface="微软雅黑" panose="020b0503020204020204" pitchFamily="34" charset="-122"/>
              </a:rPr>
              <a:t>的创作稍早于第一次女性主义运动高潮时期，不过剧作的创作时期已经是女性主义的萌芽时期了。回顾二十世纪以前的很多文学作品都涉及妇女问题。在这些作品中不难发现，更多的是从外部的社会原因进行探讨男女不平等的原因，即认为是社会的原因造成了这种不平等。它们通过家庭的内部矛盾把问题的严重性表现出来，却没有看到问题的根源，当时大多数人只是停留在表面上的“平等”，对于家庭中的父权文化很少触及。而易卜生的</a:t>
            </a:r>
            <a:r>
              <a:rPr lang="en-US" altLang="zh-CN" b="1">
                <a:latin typeface="微软雅黑" panose="020b0503020204020204" pitchFamily="34" charset="-122"/>
                <a:ea typeface="微软雅黑" panose="020b0503020204020204" pitchFamily="34" charset="-122"/>
              </a:rPr>
              <a:t>《</a:t>
            </a:r>
            <a:r>
              <a:rPr lang="zh-CN" altLang="en-US" b="1">
                <a:latin typeface="微软雅黑" panose="020b0503020204020204" pitchFamily="34" charset="-122"/>
                <a:ea typeface="微软雅黑" panose="020b0503020204020204" pitchFamily="34" charset="-122"/>
              </a:rPr>
              <a:t>玩偶之家</a:t>
            </a:r>
            <a:r>
              <a:rPr lang="en-US" altLang="zh-CN" b="1">
                <a:latin typeface="微软雅黑" panose="020b0503020204020204" pitchFamily="34" charset="-122"/>
                <a:ea typeface="微软雅黑" panose="020b0503020204020204" pitchFamily="34" charset="-122"/>
              </a:rPr>
              <a:t>》</a:t>
            </a:r>
            <a:r>
              <a:rPr lang="zh-CN" altLang="en-US" b="1">
                <a:latin typeface="微软雅黑" panose="020b0503020204020204" pitchFamily="34" charset="-122"/>
                <a:ea typeface="微软雅黑" panose="020b0503020204020204" pitchFamily="34" charset="-122"/>
              </a:rPr>
              <a:t>就是在这样的背景下产生的。</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4" presetClass="entr" presetSubtype="5"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randombar(vertical)">
                                      <p:cBhvr>
                                        <p:cTn id="7" dur="500"/>
                                        <p:tgtEl>
                                          <p:spTgt spid="11"/>
                                        </p:tgtEl>
                                      </p:cBhvr>
                                    </p:animEffect>
                                  </p:childTnLst>
                                </p:cTn>
                              </p:par>
                            </p:childTnLst>
                          </p:cTn>
                        </p:par>
                        <p:par>
                          <p:cTn id="8" fill="hold" nodeType="afterGroup">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p:tgtEl>
                                          <p:spTgt spid="5"/>
                                        </p:tgtEl>
                                        <p:attrNameLst>
                                          <p:attrName>ppt_x</p:attrName>
                                        </p:attrNameLst>
                                      </p:cBhvr>
                                      <p:tavLst>
                                        <p:tav tm="0">
                                          <p:val>
                                            <p:strVal val="#ppt_x-#ppt_w*1.125000"/>
                                          </p:val>
                                        </p:tav>
                                        <p:tav tm="100000">
                                          <p:val>
                                            <p:strVal val="#ppt_x"/>
                                          </p:val>
                                        </p:tav>
                                      </p:tavLst>
                                    </p:anim>
                                    <p:animEffect transition="in" filter="wipe(right)">
                                      <p:cBhvr>
                                        <p:cTn id="12" dur="500"/>
                                        <p:tgtEl>
                                          <p:spTgt spid="5"/>
                                        </p:tgtEl>
                                      </p:cBhvr>
                                    </p:animEffect>
                                  </p:childTnLst>
                                </p:cTn>
                              </p:par>
                            </p:childTnLst>
                          </p:cTn>
                        </p:par>
                        <p:par>
                          <p:cTn id="13" fill="hold" nodeType="afterGroup">
                            <p:stCondLst>
                              <p:cond delay="1000"/>
                            </p:stCondLst>
                            <p:childTnLst>
                              <p:par>
                                <p:cTn id="14" presetID="42" presetClass="entr" presetSubtype="0" fill="hold" grpId="0" nodeType="after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500"/>
                                        <p:tgtEl>
                                          <p:spTgt spid="12"/>
                                        </p:tgtEl>
                                      </p:cBhvr>
                                    </p:animEffect>
                                    <p:anim calcmode="lin" valueType="num">
                                      <p:cBhvr>
                                        <p:cTn id="17" dur="500" fill="hold"/>
                                        <p:tgtEl>
                                          <p:spTgt spid="12"/>
                                        </p:tgtEl>
                                        <p:attrNameLst>
                                          <p:attrName>ppt_x</p:attrName>
                                        </p:attrNameLst>
                                      </p:cBhvr>
                                      <p:tavLst>
                                        <p:tav tm="0">
                                          <p:val>
                                            <p:strVal val="#ppt_x"/>
                                          </p:val>
                                        </p:tav>
                                        <p:tav tm="100000">
                                          <p:val>
                                            <p:strVal val="#ppt_x"/>
                                          </p:val>
                                        </p:tav>
                                      </p:tavLst>
                                    </p:anim>
                                    <p:anim calcmode="lin" valueType="num">
                                      <p:cBhvr>
                                        <p:cTn id="18" dur="500" fill="hold"/>
                                        <p:tgtEl>
                                          <p:spTgt spid="12"/>
                                        </p:tgtEl>
                                        <p:attrNameLst>
                                          <p:attrName>ppt_y</p:attrName>
                                        </p:attrNameLst>
                                      </p:cBhvr>
                                      <p:tavLst>
                                        <p:tav tm="0">
                                          <p:val>
                                            <p:strVal val="#ppt_y+.1"/>
                                          </p:val>
                                        </p:tav>
                                        <p:tav tm="100000">
                                          <p:val>
                                            <p:strVal val="#ppt_y"/>
                                          </p:val>
                                        </p:tav>
                                      </p:tavLst>
                                    </p:anim>
                                  </p:childTnLst>
                                </p:cTn>
                              </p:par>
                            </p:childTnLst>
                          </p:cTn>
                        </p:par>
                        <p:par>
                          <p:cTn id="19" fill="hold" nodeType="afterGroup">
                            <p:stCondLst>
                              <p:cond delay="1500"/>
                            </p:stCondLst>
                            <p:childTnLst>
                              <p:par>
                                <p:cTn id="20" presetID="12" presetClass="entr" presetSubtype="4" fill="hold" grpId="0" nodeType="afterEffect">
                                  <p:stCondLst>
                                    <p:cond delay="0"/>
                                  </p:stCondLst>
                                  <p:childTnLst>
                                    <p:set>
                                      <p:cBhvr>
                                        <p:cTn id="21" dur="1" fill="hold">
                                          <p:stCondLst>
                                            <p:cond delay="0"/>
                                          </p:stCondLst>
                                        </p:cTn>
                                        <p:tgtEl>
                                          <p:spTgt spid="82"/>
                                        </p:tgtEl>
                                        <p:attrNameLst>
                                          <p:attrName>style.visibility</p:attrName>
                                        </p:attrNameLst>
                                      </p:cBhvr>
                                      <p:to>
                                        <p:strVal val="visible"/>
                                      </p:to>
                                    </p:set>
                                    <p:anim calcmode="lin" valueType="num">
                                      <p:cBhvr additive="base">
                                        <p:cTn id="22" dur="500"/>
                                        <p:tgtEl>
                                          <p:spTgt spid="82"/>
                                        </p:tgtEl>
                                        <p:attrNameLst>
                                          <p:attrName>ppt_y</p:attrName>
                                        </p:attrNameLst>
                                      </p:cBhvr>
                                      <p:tavLst>
                                        <p:tav tm="0">
                                          <p:val>
                                            <p:strVal val="#ppt_y+#ppt_h*1.125000"/>
                                          </p:val>
                                        </p:tav>
                                        <p:tav tm="100000">
                                          <p:val>
                                            <p:strVal val="#ppt_y"/>
                                          </p:val>
                                        </p:tav>
                                      </p:tavLst>
                                    </p:anim>
                                    <p:animEffect transition="in" filter="wipe(up)">
                                      <p:cBhvr>
                                        <p:cTn id="23"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2" grpId="0"/>
      <p:bldP spid="82" grpId="0"/>
    </p:bldLst>
  </p:timing>
</p:sld>
</file>

<file path=ppt/tags/tag1.xml><?xml version="1.0" encoding="utf-8"?>
<p:tagLst xmlns:p="http://schemas.openxmlformats.org/presentationml/2006/main">
  <p:tag name="AS_NET" val="4.0.30319.42000"/>
  <p:tag name="AS_OS" val="Unix 3.10 unknown"/>
  <p:tag name="AS_RELEASE_DATE" val="2020.11.30"/>
  <p:tag name="AS_TITLE" val="Aspose.Slides for Java"/>
  <p:tag name="AS_VERSION" val="20.11"/>
  <p:tag name="ISPRING_PRESENTATION_TITLE" val="PowerPoint 演示文稿"/>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192</Paragraphs>
  <Slides>48</Slides>
  <Notes>13</Notes>
  <TotalTime>0</TotalTime>
  <HiddenSlides>0</HiddenSlides>
  <MMClips>0</MMClips>
  <ScaleCrop>0</ScaleCrop>
  <HeadingPairs>
    <vt:vector baseType="variant" size="6">
      <vt:variant>
        <vt:lpstr>Fonts used</vt:lpstr>
      </vt:variant>
      <vt:variant>
        <vt:i4>8</vt:i4>
      </vt:variant>
      <vt:variant>
        <vt:lpstr>Theme</vt:lpstr>
      </vt:variant>
      <vt:variant>
        <vt:i4>1</vt:i4>
      </vt:variant>
      <vt:variant>
        <vt:lpstr>Slide Titles</vt:lpstr>
      </vt:variant>
      <vt:variant>
        <vt:i4>48</vt:i4>
      </vt:variant>
    </vt:vector>
  </HeadingPairs>
  <TitlesOfParts>
    <vt:vector baseType="lpstr" size="57">
      <vt:lpstr>Arial</vt:lpstr>
      <vt:lpstr>Calibri Light</vt:lpstr>
      <vt:lpstr>Calibri</vt:lpstr>
      <vt:lpstr>微软雅黑</vt:lpstr>
      <vt:lpstr>Wingdings</vt:lpstr>
      <vt:lpstr>宋体</vt:lpstr>
      <vt:lpstr>MComic PRC Medium</vt:lpstr>
      <vt:lpstr>仿宋</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2021-07-24T16:41:40.136</cp:lastPrinted>
  <dcterms:created xsi:type="dcterms:W3CDTF">2021-07-24T16:41:40Z</dcterms:created>
  <dcterms:modified xsi:type="dcterms:W3CDTF">2021-07-24T08:41:42Z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