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8" r:id="rId2"/>
    <p:sldId id="270" r:id="rId3"/>
    <p:sldId id="271" r:id="rId4"/>
    <p:sldId id="259" r:id="rId5"/>
    <p:sldId id="260" r:id="rId6"/>
    <p:sldId id="266" r:id="rId7"/>
    <p:sldId id="269" r:id="rId8"/>
    <p:sldId id="261" r:id="rId9"/>
    <p:sldId id="267" r:id="rId10"/>
    <p:sldId id="262" r:id="rId11"/>
    <p:sldId id="268" r:id="rId12"/>
    <p:sldId id="263" r:id="rId13"/>
    <p:sldId id="264" r:id="rId14"/>
    <p:sldId id="26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4660"/>
  </p:normalViewPr>
  <p:slideViewPr>
    <p:cSldViewPr snapToGrid="0">
      <p:cViewPr>
        <p:scale>
          <a:sx n="50" d="100"/>
          <a:sy n="50" d="100"/>
        </p:scale>
        <p:origin x="1896" y="7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02E92-FA72-4D0B-8AA1-5FDBEAD9F326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CE8CB-3571-4158-8907-B7D89069B7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CE8CB-3571-4158-8907-B7D89069B7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6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37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664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577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1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761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651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97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166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23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7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943-97CF-4D2B-B678-22B0797C1D90}" type="datetimeFigureOut">
              <a:rPr lang="zh-CN" altLang="en-US" smtClean="0"/>
              <a:t>2019/9/14</a:t>
            </a:fld>
            <a:endParaRPr lang="zh-CN" alt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679C-2DEE-4974-BED7-516552EDB0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37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14FCCAE3-14F5-4488-B479-DA71411B56E0}" type="datetimeFigureOut">
              <a:rPr lang="zh-CN" altLang="en-US" smtClean="0"/>
              <a:t>2019/9/14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9003EDC-2586-40F3-AC4A-2A603AC0F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009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075055" cy="69052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58274" y="960582"/>
            <a:ext cx="2831544" cy="5800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百</a:t>
            </a:r>
            <a:r>
              <a:rPr lang="en-US" altLang="zh-CN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6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合 花</a:t>
            </a:r>
            <a:endParaRPr lang="en-US" altLang="zh-CN" sz="6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作者：茹志鹃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1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3"/>
          <a:stretch/>
        </p:blipFill>
        <p:spPr>
          <a:xfrm>
            <a:off x="8382000" y="4013200"/>
            <a:ext cx="3810000" cy="287250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848" y="87468"/>
            <a:ext cx="10058400" cy="1609344"/>
          </a:xfrm>
        </p:spPr>
        <p:txBody>
          <a:bodyPr/>
          <a:lstStyle/>
          <a:p>
            <a:pPr algn="ctr"/>
            <a:r>
              <a:rPr lang="zh-CN" altLang="en-US" dirty="0" smtClean="0"/>
              <a:t>标题含义 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小说主旨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201" y="1696812"/>
            <a:ext cx="11591636" cy="4078224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“百合花”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这一意象在文中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出现了几次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以“百合花”为标题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有什么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作用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、推测：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作者通过这部小说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最想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表达什么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86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426720"/>
            <a:ext cx="11856720" cy="5745480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1" lang="zh-CN" altLang="en-US" sz="3600" b="1" dirty="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“百合花被”一共出现了三次，推动了情节发展，也象征着人物品性。</a:t>
            </a:r>
            <a:endParaRPr kumimoji="1" lang="en-US" altLang="zh-CN" sz="36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1" lang="zh-CN" altLang="en-US" sz="3600" b="1" dirty="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百合花</a:t>
            </a:r>
            <a:r>
              <a:rPr kumimoji="1" lang="zh-CN" altLang="en-US" sz="3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，作者赋予了它丰富的</a:t>
            </a:r>
            <a:r>
              <a:rPr kumimoji="1" lang="zh-CN" altLang="en-US" sz="3200" b="1" dirty="0">
                <a:solidFill>
                  <a:srgbClr val="D6009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象征意义</a:t>
            </a:r>
            <a:r>
              <a:rPr kumimoji="1" lang="zh-CN" altLang="en-US" sz="3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：即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小通讯员和新媳妇</a:t>
            </a:r>
            <a:r>
              <a:rPr kumimoji="1" lang="zh-CN" altLang="en-US" sz="3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他们都有百合花一样高尚纯洁美好的心灵，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军民之间</a:t>
            </a:r>
            <a:r>
              <a:rPr kumimoji="1" lang="zh-CN" altLang="en-US" sz="3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的感情也像百合花一样纯洁高尚美好，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战士和战士之间</a:t>
            </a:r>
            <a:r>
              <a:rPr kumimoji="1" lang="zh-CN" altLang="en-US" sz="3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的情感也像百合花一样纯洁高尚美好，一句话，</a:t>
            </a:r>
            <a:r>
              <a:rPr kumimoji="1"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百合花，象征着人性美性格美</a:t>
            </a:r>
            <a:r>
              <a:rPr kumimoji="1" lang="zh-CN" altLang="en-US" sz="36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 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3"/>
          <a:stretch/>
        </p:blipFill>
        <p:spPr>
          <a:xfrm>
            <a:off x="8382000" y="4013200"/>
            <a:ext cx="3810000" cy="287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01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9920" y="440288"/>
            <a:ext cx="9976843" cy="882350"/>
          </a:xfrm>
        </p:spPr>
        <p:txBody>
          <a:bodyPr/>
          <a:lstStyle/>
          <a:p>
            <a:r>
              <a:rPr lang="zh-CN" altLang="en-US" dirty="0" smtClean="0"/>
              <a:t>           背景资料补充</a:t>
            </a:r>
            <a:endParaRPr lang="zh-CN" altLang="en-US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909456" y="1594267"/>
            <a:ext cx="9153235" cy="4557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茹志鹃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，当代著名女作家。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祖籍杭州市，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1925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年出生于上海一个贫民家庭，小时候进过孤儿院。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1942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年在浙江武康县初中毕业。次年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参加新四军，后在部队文工团当演员和创作干部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1955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年从部队转业，任上海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文艺月报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编辑。她在文工团时即已从事文学创作活动，写过一些获得好评的歌词，话剧。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1950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年起，陆续在报刊上发表短篇小说和特写，后来结集出版了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高高的白杨树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静静的禅院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百合花</a:t>
            </a:r>
            <a:r>
              <a:rPr kumimoji="1"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等短篇集。其中好些名篇曾被译成日、英、法、俄、越等国文字。今天我们学习的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百合花</a:t>
            </a:r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是她的代表作。</a:t>
            </a:r>
          </a:p>
        </p:txBody>
      </p:sp>
      <p:pic>
        <p:nvPicPr>
          <p:cNvPr id="5" name="图片 6152" descr="01300000100329121566900150014_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4" y="1740412"/>
            <a:ext cx="2576512" cy="369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3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49382" y="461818"/>
            <a:ext cx="11693235" cy="5262979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百合花</a:t>
            </a:r>
            <a:r>
              <a:rPr kumimoji="1"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是茹志鹃前期的代表作。她写这篇小说时，正是反右斗争后不久，她的家庭成员是这场扩大化运动的受害者。冷峻的现实生活使她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思念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起战时的生活，那时的同志关系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”。她说：“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战争使人不能有长谈的机会，但战争却能使人深交，有时仅几十分钟，甚至只来得及瞥一眼，便一闪而过，然而人与人之间，就在这一刹那里，便能胆肝相照，生死与共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。”所以，</a:t>
            </a:r>
            <a:r>
              <a:rPr kumimoji="1"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百合花</a:t>
            </a:r>
            <a:r>
              <a:rPr kumimoji="1"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是她“在匝匝忧虑之中，缅怀追念时得来的产物</a:t>
            </a:r>
            <a:r>
              <a:rPr kumimoji="1"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 </a:t>
            </a:r>
          </a:p>
        </p:txBody>
      </p:sp>
    </p:spTree>
    <p:extLst>
      <p:ext uri="{BB962C8B-B14F-4D97-AF65-F5344CB8AC3E}">
        <p14:creationId xmlns:p14="http://schemas.microsoft.com/office/powerpoint/2010/main" val="270123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295359" cy="2240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0040" y="-1741646"/>
            <a:ext cx="11597640" cy="64633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762000" y="195072"/>
            <a:ext cx="11917680" cy="1609344"/>
          </a:xfrm>
        </p:spPr>
        <p:txBody>
          <a:bodyPr>
            <a:norm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</a:rPr>
              <a:t>赏析同名电影主题曲</a:t>
            </a:r>
            <a:r>
              <a:rPr lang="en-US" altLang="zh-CN" sz="2700" dirty="0">
                <a:solidFill>
                  <a:srgbClr val="FF0000"/>
                </a:solidFill>
              </a:rPr>
              <a:t>《</a:t>
            </a:r>
            <a:r>
              <a:rPr lang="zh-CN" altLang="en-US" sz="2700" dirty="0">
                <a:solidFill>
                  <a:srgbClr val="FF0000"/>
                </a:solidFill>
              </a:rPr>
              <a:t>百合花</a:t>
            </a:r>
            <a:r>
              <a:rPr lang="en-US" altLang="zh-CN" sz="2700" dirty="0" smtClean="0">
                <a:solidFill>
                  <a:srgbClr val="FF0000"/>
                </a:solidFill>
              </a:rPr>
              <a:t>》</a:t>
            </a:r>
            <a:r>
              <a:rPr lang="zh-CN" altLang="en-US" sz="2700" dirty="0" smtClean="0">
                <a:solidFill>
                  <a:srgbClr val="FF0000"/>
                </a:solidFill>
              </a:rPr>
              <a:t>，进一步体会小说所传达的人性、人情之美</a:t>
            </a:r>
            <a:r>
              <a:rPr lang="en-US" altLang="zh-CN" sz="2700" dirty="0">
                <a:solidFill>
                  <a:srgbClr val="FF0000"/>
                </a:solidFill>
              </a:rPr>
              <a:t/>
            </a:r>
            <a:br>
              <a:rPr lang="en-US" altLang="zh-CN" sz="2700" dirty="0">
                <a:solidFill>
                  <a:srgbClr val="FF0000"/>
                </a:solidFill>
              </a:rPr>
            </a:br>
            <a:r>
              <a:rPr lang="en-US" altLang="zh-CN" sz="2700" dirty="0">
                <a:solidFill>
                  <a:srgbClr val="FF0000"/>
                </a:solidFill>
              </a:rPr>
              <a:t/>
            </a:r>
            <a:br>
              <a:rPr lang="en-US" altLang="zh-CN" sz="2700" dirty="0">
                <a:solidFill>
                  <a:srgbClr val="FF0000"/>
                </a:solidFill>
              </a:rPr>
            </a:br>
            <a:r>
              <a:rPr lang="en-US" altLang="zh-CN" sz="2700" dirty="0" smtClean="0"/>
              <a:t>          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2514600" y="1310640"/>
            <a:ext cx="2514600" cy="4389120"/>
          </a:xfrm>
        </p:spPr>
        <p:txBody>
          <a:bodyPr>
            <a:normAutofit fontScale="25000" lnSpcReduction="20000"/>
          </a:bodyPr>
          <a:lstStyle/>
          <a:p>
            <a:r>
              <a:rPr lang="zh-CN" altLang="en-US" sz="9600" dirty="0" smtClean="0"/>
              <a:t>百合花</a:t>
            </a:r>
            <a:endParaRPr lang="en-US" altLang="zh-CN" sz="9600" dirty="0" smtClean="0"/>
          </a:p>
          <a:p>
            <a:r>
              <a:rPr lang="zh-CN" altLang="en-US" sz="9600" dirty="0" smtClean="0"/>
              <a:t>原</a:t>
            </a:r>
            <a:r>
              <a:rPr lang="zh-CN" altLang="en-US" sz="9600" dirty="0"/>
              <a:t>唱 李谷</a:t>
            </a:r>
            <a:r>
              <a:rPr lang="zh-CN" altLang="en-US" sz="9600" dirty="0" smtClean="0"/>
              <a:t>一</a:t>
            </a:r>
            <a:endParaRPr lang="en-US" altLang="zh-CN" sz="9600" dirty="0" smtClean="0"/>
          </a:p>
          <a:p>
            <a:endParaRPr lang="en-US" altLang="zh-CN" sz="9600" dirty="0"/>
          </a:p>
          <a:p>
            <a:r>
              <a:rPr lang="zh-CN" altLang="en-US" sz="9600" dirty="0" smtClean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</a:p>
          <a:p>
            <a:pPr marL="0" indent="0">
              <a:buNone/>
            </a:pPr>
            <a:r>
              <a:rPr lang="zh-CN" altLang="en-US" sz="9600" dirty="0" smtClean="0"/>
              <a:t>百合花 </a:t>
            </a:r>
            <a:r>
              <a:rPr lang="zh-CN" altLang="en-US" sz="9600" dirty="0"/>
              <a:t>百合花</a:t>
            </a:r>
          </a:p>
          <a:p>
            <a:pPr marL="0" indent="0">
              <a:buNone/>
            </a:pPr>
            <a:r>
              <a:rPr lang="zh-CN" altLang="en-US" sz="9600" dirty="0" smtClean="0"/>
              <a:t>绿</a:t>
            </a:r>
            <a:r>
              <a:rPr lang="zh-CN" altLang="en-US" sz="9600" dirty="0"/>
              <a:t>丛中洁白无瑕</a:t>
            </a:r>
          </a:p>
          <a:p>
            <a:pPr marL="0" indent="0">
              <a:buNone/>
            </a:pPr>
            <a:r>
              <a:rPr lang="zh-CN" altLang="en-US" sz="9600" dirty="0" smtClean="0"/>
              <a:t>静静</a:t>
            </a:r>
            <a:r>
              <a:rPr lang="zh-CN" altLang="en-US" sz="9600" dirty="0"/>
              <a:t>山谷里</a:t>
            </a:r>
          </a:p>
          <a:p>
            <a:pPr marL="0" indent="0">
              <a:buNone/>
            </a:pPr>
            <a:r>
              <a:rPr lang="zh-CN" altLang="en-US" sz="9600" dirty="0" smtClean="0"/>
              <a:t>深深</a:t>
            </a:r>
            <a:r>
              <a:rPr lang="zh-CN" altLang="en-US" sz="9600" dirty="0"/>
              <a:t>把根扎</a:t>
            </a:r>
          </a:p>
          <a:p>
            <a:pPr marL="0" indent="0">
              <a:buNone/>
            </a:pPr>
            <a:r>
              <a:rPr lang="zh-CN" altLang="en-US" sz="9600" dirty="0" smtClean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</a:p>
          <a:p>
            <a:pPr marL="0" indent="0">
              <a:buNone/>
            </a:pPr>
            <a:r>
              <a:rPr lang="zh-CN" altLang="en-US" sz="9600" dirty="0" smtClean="0"/>
              <a:t>百合花 </a:t>
            </a:r>
            <a:r>
              <a:rPr lang="zh-CN" altLang="en-US" sz="9600" dirty="0"/>
              <a:t>百合花</a:t>
            </a:r>
          </a:p>
          <a:p>
            <a:pPr marL="0" indent="0">
              <a:buNone/>
            </a:pPr>
            <a:r>
              <a:rPr lang="zh-CN" altLang="en-US" sz="9600" dirty="0" smtClean="0"/>
              <a:t>盛开</a:t>
            </a:r>
            <a:r>
              <a:rPr lang="zh-CN" altLang="en-US" sz="9600" dirty="0"/>
              <a:t>在原野山崖</a:t>
            </a:r>
          </a:p>
          <a:p>
            <a:pPr marL="0" indent="0">
              <a:buNone/>
            </a:pPr>
            <a:r>
              <a:rPr lang="zh-CN" altLang="en-US" sz="9600" dirty="0" smtClean="0"/>
              <a:t>默默</a:t>
            </a:r>
            <a:r>
              <a:rPr lang="zh-CN" altLang="en-US" sz="9600" dirty="0"/>
              <a:t>迎曙光</a:t>
            </a:r>
          </a:p>
          <a:p>
            <a:pPr marL="0" indent="0">
              <a:buNone/>
            </a:pPr>
            <a:r>
              <a:rPr lang="zh-CN" altLang="en-US" sz="9600" dirty="0" smtClean="0"/>
              <a:t>甘</a:t>
            </a:r>
            <a:r>
              <a:rPr lang="zh-CN" altLang="en-US" sz="9600" dirty="0"/>
              <a:t>把幽香撒</a:t>
            </a:r>
          </a:p>
          <a:p>
            <a:endParaRPr lang="zh-CN" altLang="en-US" sz="11200" dirty="0"/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5983224" y="2545080"/>
            <a:ext cx="2267712" cy="3977640"/>
          </a:xfrm>
        </p:spPr>
        <p:txBody>
          <a:bodyPr>
            <a:normAutofit fontScale="25000" lnSpcReduction="20000"/>
          </a:bodyPr>
          <a:lstStyle/>
          <a:p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</a:p>
          <a:p>
            <a:pPr marL="0" indent="0">
              <a:buNone/>
            </a:pPr>
            <a:r>
              <a:rPr lang="zh-CN" altLang="en-US" sz="9600" dirty="0" smtClean="0"/>
              <a:t>默默</a:t>
            </a:r>
            <a:r>
              <a:rPr lang="zh-CN" altLang="en-US" sz="9600" dirty="0"/>
              <a:t>迎曙光</a:t>
            </a:r>
          </a:p>
          <a:p>
            <a:pPr marL="0" indent="0">
              <a:buNone/>
            </a:pPr>
            <a:r>
              <a:rPr lang="zh-CN" altLang="en-US" sz="9600" dirty="0" smtClean="0"/>
              <a:t>甘</a:t>
            </a:r>
            <a:r>
              <a:rPr lang="zh-CN" altLang="en-US" sz="9600" dirty="0"/>
              <a:t>把幽香撒</a:t>
            </a:r>
          </a:p>
          <a:p>
            <a:pPr marL="0" indent="0">
              <a:buNone/>
            </a:pPr>
            <a:r>
              <a:rPr lang="zh-CN" altLang="en-US" sz="9600" dirty="0" smtClean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</a:p>
          <a:p>
            <a:pPr marL="0" indent="0">
              <a:buNone/>
            </a:pPr>
            <a:r>
              <a:rPr lang="zh-CN" altLang="en-US" sz="9600" dirty="0" smtClean="0"/>
              <a:t>默默</a:t>
            </a:r>
            <a:r>
              <a:rPr lang="zh-CN" altLang="en-US" sz="9600" dirty="0"/>
              <a:t>迎曙光</a:t>
            </a:r>
          </a:p>
          <a:p>
            <a:pPr marL="0" indent="0">
              <a:buNone/>
            </a:pPr>
            <a:r>
              <a:rPr lang="zh-CN" altLang="en-US" sz="9600" dirty="0" smtClean="0"/>
              <a:t>甘</a:t>
            </a:r>
            <a:r>
              <a:rPr lang="zh-CN" altLang="en-US" sz="9600" dirty="0"/>
              <a:t>把幽香撒</a:t>
            </a:r>
          </a:p>
          <a:p>
            <a:pPr marL="0" indent="0">
              <a:buNone/>
            </a:pPr>
            <a:r>
              <a:rPr lang="zh-CN" altLang="en-US" sz="9600" dirty="0" smtClean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  <a:r>
              <a:rPr lang="zh-CN" altLang="en-US" sz="9600" dirty="0"/>
              <a:t>啊</a:t>
            </a:r>
            <a:r>
              <a:rPr lang="en-US" altLang="zh-CN" sz="9600" dirty="0"/>
              <a:t>--</a:t>
            </a:r>
            <a:endParaRPr lang="zh-CN" altLang="en-US" sz="9600" dirty="0"/>
          </a:p>
          <a:p>
            <a:endParaRPr lang="zh-CN" altLang="en-US" sz="11200" dirty="0"/>
          </a:p>
        </p:txBody>
      </p:sp>
    </p:spTree>
    <p:extLst>
      <p:ext uri="{BB962C8B-B14F-4D97-AF65-F5344CB8AC3E}">
        <p14:creationId xmlns:p14="http://schemas.microsoft.com/office/powerpoint/2010/main" val="34931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2495551" y="1916113"/>
            <a:ext cx="14382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liào</a:t>
            </a:r>
            <a:r>
              <a:rPr kumimoji="1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1" lang="en-US" altLang="zh-CN" sz="4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2495551" y="4508501"/>
            <a:ext cx="14906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qián 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4872038" y="3644901"/>
            <a:ext cx="15938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chǒu 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232400" y="1989138"/>
            <a:ext cx="742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nè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7319963" y="3573463"/>
            <a:ext cx="11858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niù </a:t>
            </a:r>
          </a:p>
        </p:txBody>
      </p:sp>
      <p:sp>
        <p:nvSpPr>
          <p:cNvPr id="6152" name="Text Box 16"/>
          <p:cNvSpPr txBox="1">
            <a:spLocks noChangeArrowheads="1"/>
          </p:cNvSpPr>
          <p:nvPr/>
        </p:nvSpPr>
        <p:spPr bwMode="auto">
          <a:xfrm>
            <a:off x="1703389" y="1268413"/>
            <a:ext cx="8281987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准加点字的音。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撂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讷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憨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讪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嬷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砦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磕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瞅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拗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虔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髻（    ）忸怩（      ）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2378075" y="2781301"/>
            <a:ext cx="15573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shàn 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7391401" y="1989138"/>
            <a:ext cx="13239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hān </a:t>
            </a: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5159375" y="2781301"/>
            <a:ext cx="9969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mó</a:t>
            </a: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7319963" y="2781301"/>
            <a:ext cx="12684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zhài</a:t>
            </a: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2640013" y="3644901"/>
            <a:ext cx="8318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kē</a:t>
            </a:r>
          </a:p>
        </p:txBody>
      </p:sp>
      <p:sp>
        <p:nvSpPr>
          <p:cNvPr id="32791" name="Rectangle 23"/>
          <p:cNvSpPr>
            <a:spLocks noChangeArrowheads="1"/>
          </p:cNvSpPr>
          <p:nvPr/>
        </p:nvSpPr>
        <p:spPr bwMode="auto">
          <a:xfrm>
            <a:off x="7848600" y="4437063"/>
            <a:ext cx="28194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niǔní</a:t>
            </a: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5303838" y="4437063"/>
            <a:ext cx="14414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jì</a:t>
            </a:r>
          </a:p>
        </p:txBody>
      </p:sp>
    </p:spTree>
    <p:extLst>
      <p:ext uri="{BB962C8B-B14F-4D97-AF65-F5344CB8AC3E}">
        <p14:creationId xmlns:p14="http://schemas.microsoft.com/office/powerpoint/2010/main" val="4331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autoUpdateAnimBg="0"/>
      <p:bldP spid="32778" grpId="0" autoUpdateAnimBg="0"/>
      <p:bldP spid="32779" grpId="0" autoUpdateAnimBg="0"/>
      <p:bldP spid="32780" grpId="0" autoUpdateAnimBg="0"/>
      <p:bldP spid="32781" grpId="0" autoUpdateAnimBg="0"/>
      <p:bldP spid="32786" grpId="0" autoUpdateAnimBg="0"/>
      <p:bldP spid="32787" grpId="0" autoUpdateAnimBg="0"/>
      <p:bldP spid="32788" grpId="0" build="p" autoUpdateAnimBg="0"/>
      <p:bldP spid="32789" grpId="0" build="p" autoUpdateAnimBg="0"/>
      <p:bldP spid="32790" grpId="0" build="p" autoUpdateAnimBg="0"/>
      <p:bldP spid="32791" grpId="0" build="p" autoUpdateAnimBg="0"/>
      <p:bldP spid="327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1524000" y="260350"/>
            <a:ext cx="9144000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掌握字词含义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、张皇：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、忸怩：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、憨憨：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、执拗：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、尴尬：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：讪讪：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、虔诚：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719513" y="5300664"/>
            <a:ext cx="45402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难为情的样子。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719513" y="1196975"/>
            <a:ext cx="43354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恐慌，慌张。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3503614" y="4437064"/>
            <a:ext cx="5424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（神色、态度）不自然。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648075" y="3644900"/>
            <a:ext cx="6567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固执任性，不听从别人的意见。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3792539" y="2781300"/>
            <a:ext cx="42687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傻气，难为情。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3792538" y="1916114"/>
            <a:ext cx="61912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形容不好意思或不大方的样子。</a:t>
            </a: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3719513" y="6092825"/>
            <a:ext cx="4540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恭敬有诚意。</a:t>
            </a:r>
          </a:p>
        </p:txBody>
      </p:sp>
    </p:spTree>
    <p:extLst>
      <p:ext uri="{BB962C8B-B14F-4D97-AF65-F5344CB8AC3E}">
        <p14:creationId xmlns:p14="http://schemas.microsoft.com/office/powerpoint/2010/main" val="19895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build="p" autoUpdateAnimBg="0"/>
      <p:bldP spid="45062" grpId="0" build="p" autoUpdateAnimBg="0"/>
      <p:bldP spid="45063" grpId="0" build="p" autoUpdateAnimBg="0"/>
      <p:bldP spid="45064" grpId="0" build="p" autoUpdateAnimBg="0"/>
      <p:bldP spid="45065" grpId="0" build="p" autoUpdateAnimBg="0"/>
      <p:bldP spid="45066" grpId="0" build="p" autoUpdateAnimBg="0"/>
      <p:bldP spid="4506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6353">
            <a:off x="-1419063" y="3929176"/>
            <a:ext cx="4169005" cy="41690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方法论：如何阅读一篇小说？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51739" y="2109770"/>
            <a:ext cx="10058400" cy="4050792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关注小说三要素</a:t>
            </a:r>
            <a:r>
              <a:rPr lang="zh-CN" altLang="en-US" sz="4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：人物、情节、环境</a:t>
            </a:r>
            <a:endParaRPr lang="en-US" altLang="zh-CN" sz="44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</a:t>
            </a:r>
            <a:r>
              <a:rPr lang="en-US" altLang="zh-CN" sz="4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</a:t>
            </a:r>
            <a:endParaRPr lang="en-US" altLang="zh-CN" sz="44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（如何阅读，也就意味着你将来如何写作）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81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6353">
            <a:off x="-1419063" y="3929176"/>
            <a:ext cx="4169005" cy="41690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255" y="323273"/>
            <a:ext cx="11794836" cy="1770703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 smtClean="0"/>
              <a:t>情节梳理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8036" y="2104387"/>
            <a:ext cx="10261600" cy="3909291"/>
          </a:xfrm>
        </p:spPr>
        <p:txBody>
          <a:bodyPr/>
          <a:lstStyle/>
          <a:p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百合花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这篇小说的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情节有几部分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线索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是什么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矛盾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冲突点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是什么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04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529841" y="1905000"/>
            <a:ext cx="673512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一部分、开端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带路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二部分、发展  借被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三部分、高潮  牺牲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献被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四部分、结局  盖被</a:t>
            </a:r>
          </a:p>
        </p:txBody>
      </p:sp>
      <p:sp>
        <p:nvSpPr>
          <p:cNvPr id="5" name="矩形 4"/>
          <p:cNvSpPr/>
          <p:nvPr/>
        </p:nvSpPr>
        <p:spPr>
          <a:xfrm>
            <a:off x="1112520" y="704671"/>
            <a:ext cx="1074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lvl="0" indent="-182880">
              <a:lnSpc>
                <a:spcPct val="90000"/>
              </a:lnSpc>
              <a:spcBef>
                <a:spcPts val="1200"/>
              </a:spcBef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</a:pPr>
            <a:r>
              <a:rPr lang="en-US" altLang="zh-CN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lang="en-US" altLang="zh-CN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百合花</a:t>
            </a:r>
            <a:r>
              <a:rPr lang="en-US" altLang="zh-CN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这篇小说的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情节有几部分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40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5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8720" y="374452"/>
            <a:ext cx="6096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2880" lvl="0" indent="-182880">
              <a:lnSpc>
                <a:spcPct val="90000"/>
              </a:lnSpc>
              <a:spcBef>
                <a:spcPts val="1200"/>
              </a:spcBef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</a:pPr>
            <a:endParaRPr lang="en-US" altLang="zh-CN" sz="40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182880" lvl="0" indent="-182880">
              <a:lnSpc>
                <a:spcPct val="90000"/>
              </a:lnSpc>
              <a:spcBef>
                <a:spcPts val="1200"/>
              </a:spcBef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</a:pPr>
            <a:r>
              <a:rPr lang="en-US" altLang="zh-CN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线索</a:t>
            </a:r>
            <a:r>
              <a:rPr lang="zh-CN" altLang="en-US" sz="40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是什么？</a:t>
            </a:r>
            <a:endParaRPr lang="en-US" altLang="zh-CN" sz="40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944880" y="2194560"/>
            <a:ext cx="1069848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indent="-5715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时空线索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以我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的所见所闻为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线索；</a:t>
            </a:r>
            <a:endParaRPr lang="en-US" altLang="zh-CN" sz="36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情感线索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以我对小战士的情感变化为线索；</a:t>
            </a:r>
            <a:endParaRPr lang="en-US" altLang="zh-CN" sz="36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事物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线索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以“百合花被”的借、献、盖为线索。</a:t>
            </a:r>
            <a:endParaRPr lang="en-US" altLang="zh-CN" sz="36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39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6353">
            <a:off x="-1419063" y="3929176"/>
            <a:ext cx="4169005" cy="41690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6867" y="318377"/>
            <a:ext cx="9912188" cy="808459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人物分析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8903" y="1650353"/>
            <a:ext cx="10058400" cy="405079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百合花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这篇小说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中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详细描写的人物有几个？</a:t>
            </a:r>
            <a:endParaRPr lang="en-US" altLang="zh-CN" sz="40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、谁是主要人物？</a:t>
            </a:r>
            <a:endParaRPr lang="en-US" altLang="zh-CN" sz="40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、每个人物的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性格特点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是什么？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78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624840"/>
            <a:ext cx="10518648" cy="554736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详细描写的人物有：我、小战士、新媳妇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zh-CN" altLang="en-US" sz="3600" dirty="0" smtClean="0"/>
              <a:t>小战士：腼腆害羞、顾全大局、为群众着想、勇敢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zh-CN" altLang="en-US" sz="3600" dirty="0" smtClean="0"/>
              <a:t>新媳妇：羞涩、善良、淳朴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zh-CN" altLang="en-US" sz="3600" dirty="0" smtClean="0"/>
              <a:t>“我”：不怕吃苦、开朗、关心群众和战友</a:t>
            </a:r>
            <a:endParaRPr lang="en-US" altLang="zh-CN" sz="3600" dirty="0" smtClean="0"/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090233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活字">
  <a:themeElements>
    <a:clrScheme name="木活字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木活字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木活字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863</Words>
  <Application>Microsoft Office PowerPoint</Application>
  <PresentationFormat>宽屏</PresentationFormat>
  <Paragraphs>101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等线</vt:lpstr>
      <vt:lpstr>方正姚体</vt:lpstr>
      <vt:lpstr>黑体</vt:lpstr>
      <vt:lpstr>华文行楷</vt:lpstr>
      <vt:lpstr>华文新魏</vt:lpstr>
      <vt:lpstr>楷体</vt:lpstr>
      <vt:lpstr>楷体_GB2312</vt:lpstr>
      <vt:lpstr>宋体</vt:lpstr>
      <vt:lpstr>Arial</vt:lpstr>
      <vt:lpstr>Rockwell</vt:lpstr>
      <vt:lpstr>Rockwell Condensed</vt:lpstr>
      <vt:lpstr>Times New Roman</vt:lpstr>
      <vt:lpstr>Wingdings</vt:lpstr>
      <vt:lpstr>木活字</vt:lpstr>
      <vt:lpstr>PowerPoint 演示文稿</vt:lpstr>
      <vt:lpstr>PowerPoint 演示文稿</vt:lpstr>
      <vt:lpstr>PowerPoint 演示文稿</vt:lpstr>
      <vt:lpstr>方法论：如何阅读一篇小说？</vt:lpstr>
      <vt:lpstr>情节梳理</vt:lpstr>
      <vt:lpstr>PowerPoint 演示文稿</vt:lpstr>
      <vt:lpstr>PowerPoint 演示文稿</vt:lpstr>
      <vt:lpstr>人物分析</vt:lpstr>
      <vt:lpstr>PowerPoint 演示文稿</vt:lpstr>
      <vt:lpstr>标题含义 &amp;小说主旨</vt:lpstr>
      <vt:lpstr>PowerPoint 演示文稿</vt:lpstr>
      <vt:lpstr>           背景资料补充</vt:lpstr>
      <vt:lpstr>PowerPoint 演示文稿</vt:lpstr>
      <vt:lpstr>赏析同名电影主题曲《百合花》，进一步体会小说所传达的人性、人情之美           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9</cp:revision>
  <dcterms:created xsi:type="dcterms:W3CDTF">2019-09-11T08:06:43Z</dcterms:created>
  <dcterms:modified xsi:type="dcterms:W3CDTF">2019-09-14T05:59:32Z</dcterms:modified>
</cp:coreProperties>
</file>