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99" r:id="rId6"/>
    <p:sldId id="258" r:id="rId7"/>
    <p:sldId id="302" r:id="rId8"/>
    <p:sldId id="303" r:id="rId9"/>
    <p:sldId id="300" r:id="rId10"/>
    <p:sldId id="301" r:id="rId11"/>
    <p:sldId id="290" r:id="rId12"/>
    <p:sldId id="291" r:id="rId13"/>
    <p:sldId id="262" r:id="rId14"/>
    <p:sldId id="294" r:id="rId15"/>
    <p:sldId id="292" r:id="rId16"/>
    <p:sldId id="293" r:id="rId17"/>
    <p:sldId id="295" r:id="rId18"/>
    <p:sldId id="296" r:id="rId19"/>
    <p:sldId id="269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AB9B"/>
    <a:srgbClr val="967758"/>
    <a:srgbClr val="9A826A"/>
    <a:srgbClr val="D4CA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6318" autoAdjust="0"/>
  </p:normalViewPr>
  <p:slideViewPr>
    <p:cSldViewPr snapToGrid="0">
      <p:cViewPr varScale="1">
        <p:scale>
          <a:sx n="60" d="100"/>
          <a:sy n="60" d="100"/>
        </p:scale>
        <p:origin x="-90" y="-1434"/>
      </p:cViewPr>
      <p:guideLst>
        <p:guide orient="horz" pos="2150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8012E-B999-42B9-9B45-C484CB67E9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2D91F-CCEF-491B-B2CE-AF1A3B270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514414" y="353421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7FD2B-87DD-4D43-BE04-F3FA2D1638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7AAD5-68CC-4D3B-ACD2-C9CB319C00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25624"/>
            <a:ext cx="12204390" cy="31273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117" y="4143295"/>
            <a:ext cx="7803483" cy="227330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4" y="3778336"/>
            <a:ext cx="12190476" cy="138412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377" y="1139997"/>
            <a:ext cx="209550" cy="242887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76434" y="362019"/>
            <a:ext cx="3187565" cy="1631284"/>
            <a:chOff x="876434" y="362019"/>
            <a:chExt cx="3187565" cy="163128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17662" y="749299"/>
              <a:ext cx="1209675" cy="107632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6434" y="362019"/>
              <a:ext cx="3187565" cy="1631284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1617662" y="2524195"/>
            <a:ext cx="9277596" cy="2821402"/>
            <a:chOff x="1617662" y="2524195"/>
            <a:chExt cx="9277596" cy="2821402"/>
          </a:xfrm>
        </p:grpSpPr>
        <p:sp>
          <p:nvSpPr>
            <p:cNvPr id="20" name="椭圆 19"/>
            <p:cNvSpPr/>
            <p:nvPr/>
          </p:nvSpPr>
          <p:spPr>
            <a:xfrm>
              <a:off x="1617662" y="2524195"/>
              <a:ext cx="1086462" cy="108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967758">
                  <a:alpha val="3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950378" y="4330867"/>
              <a:ext cx="944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9A826A"/>
                  </a:solidFill>
                  <a:cs typeface="+mn-ea"/>
                  <a:sym typeface="+mn-lt"/>
                </a:rPr>
                <a:t>家</a:t>
              </a:r>
              <a:endParaRPr lang="zh-CN" altLang="en-US" sz="60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87460" y="2582701"/>
            <a:ext cx="7604491" cy="1590151"/>
            <a:chOff x="1688095" y="2570001"/>
            <a:chExt cx="7604491" cy="1590151"/>
          </a:xfrm>
        </p:grpSpPr>
        <p:sp>
          <p:nvSpPr>
            <p:cNvPr id="22" name="椭圆 21"/>
            <p:cNvSpPr/>
            <p:nvPr/>
          </p:nvSpPr>
          <p:spPr>
            <a:xfrm>
              <a:off x="8206124" y="3073690"/>
              <a:ext cx="1086462" cy="108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967758">
                  <a:alpha val="3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688095" y="2570001"/>
              <a:ext cx="7924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9A826A"/>
                  </a:solidFill>
                  <a:cs typeface="+mn-ea"/>
                  <a:sym typeface="+mn-lt"/>
                </a:rPr>
                <a:t>天</a:t>
              </a:r>
              <a:endParaRPr lang="zh-CN" altLang="en-US" sz="48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267788" y="2536433"/>
            <a:ext cx="5811101" cy="1507747"/>
            <a:chOff x="3267788" y="2536433"/>
            <a:chExt cx="5811101" cy="1507747"/>
          </a:xfrm>
        </p:grpSpPr>
        <p:sp>
          <p:nvSpPr>
            <p:cNvPr id="21" name="椭圆 20"/>
            <p:cNvSpPr/>
            <p:nvPr/>
          </p:nvSpPr>
          <p:spPr>
            <a:xfrm>
              <a:off x="3267788" y="2536433"/>
              <a:ext cx="1086462" cy="108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967758">
                  <a:alpha val="3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86409" y="3214235"/>
              <a:ext cx="7924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9A826A"/>
                  </a:solidFill>
                  <a:cs typeface="+mn-ea"/>
                  <a:sym typeface="+mn-lt"/>
                </a:rPr>
                <a:t>国</a:t>
              </a:r>
              <a:endParaRPr lang="zh-CN" altLang="en-US" sz="60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29331" y="2652308"/>
            <a:ext cx="7636241" cy="2729122"/>
            <a:chOff x="3329331" y="2652308"/>
            <a:chExt cx="7636241" cy="2729122"/>
          </a:xfrm>
        </p:grpSpPr>
        <p:sp>
          <p:nvSpPr>
            <p:cNvPr id="23" name="椭圆 22"/>
            <p:cNvSpPr/>
            <p:nvPr/>
          </p:nvSpPr>
          <p:spPr>
            <a:xfrm>
              <a:off x="9879110" y="4294968"/>
              <a:ext cx="1086462" cy="10864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967758">
                  <a:alpha val="3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>
                  <a:solidFill>
                    <a:srgbClr val="9A826A"/>
                  </a:solidFill>
                  <a:cs typeface="+mn-ea"/>
                  <a:sym typeface="+mn-lt"/>
                </a:rPr>
                <a:t>家</a:t>
              </a:r>
              <a:endParaRPr lang="zh-CN" altLang="en-US" sz="60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29331" y="2652308"/>
              <a:ext cx="7924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9A826A"/>
                  </a:solidFill>
                  <a:cs typeface="+mn-ea"/>
                  <a:sym typeface="+mn-lt"/>
                </a:rPr>
                <a:t>下</a:t>
              </a:r>
              <a:endParaRPr lang="zh-CN" altLang="en-US" sz="60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83820"/>
            <a:ext cx="1207579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文天祥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南宋民族英雄文天祥，兵败被俘，坐了三年土牢，多次严辞拒绝了敌人的劝降。一天，元世祖忽必烈亲自来到土牢里劝降，许以丞相之职，他毫不动摇，反而斩钉截铁地说：“唯有以死报国，我一无所求!”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临刑前，监斩官凑近说：“文将军，你现在改变主意，不但可免一死，还依然可当丞相。”文天祥怒喝道：“死就死，还说什么鬼话!”于是，文天祥面向南方，慷慨就义了。文天祥生前，留下一首撼人心弦的《正气歌》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l="25837"/>
          <a:stretch>
            <a:fillRect/>
          </a:stretch>
        </p:blipFill>
        <p:spPr>
          <a:xfrm>
            <a:off x="3149600" y="5473873"/>
            <a:ext cx="9040876" cy="1384127"/>
          </a:xfrm>
          <a:prstGeom prst="rect">
            <a:avLst/>
          </a:prstGeom>
        </p:spPr>
      </p:pic>
      <p:pic>
        <p:nvPicPr>
          <p:cNvPr id="8" name="图片 7" descr="cefc1e178a82b90136738c517e8da9773812eff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0725"/>
            <a:ext cx="5020945" cy="3597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3677" y="1244600"/>
            <a:ext cx="6250305" cy="2444750"/>
            <a:chOff x="335277" y="1257300"/>
            <a:chExt cx="6250305" cy="2444750"/>
          </a:xfrm>
        </p:grpSpPr>
        <p:sp>
          <p:nvSpPr>
            <p:cNvPr id="2" name="矩形: 圆角 1"/>
            <p:cNvSpPr/>
            <p:nvPr/>
          </p:nvSpPr>
          <p:spPr>
            <a:xfrm>
              <a:off x="419097" y="1257300"/>
              <a:ext cx="5676903" cy="16510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5277" y="1395095"/>
              <a:ext cx="6250305" cy="230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1</a:t>
              </a: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、人生自古谁无死，留取丹心照汗青。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                               </a:t>
              </a:r>
              <a:r>
                <a:rPr lang="en-US" altLang="zh-CN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――</a:t>
              </a: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文天祥</a:t>
              </a:r>
              <a:r>
                <a:rPr lang="en-US" altLang="zh-CN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《</a:t>
              </a: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过零丁洋</a:t>
              </a:r>
              <a:r>
                <a:rPr lang="en-US" altLang="zh-CN" sz="24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》</a:t>
              </a:r>
              <a:endParaRPr lang="en-US" altLang="zh-CN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endParaRPr lang="en-US" altLang="zh-CN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r>
                <a:rPr lang="en-US" altLang="zh-CN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2</a:t>
              </a: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、先天下之忧而忧，后天下之乐而乐。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                                </a:t>
              </a:r>
              <a:r>
                <a:rPr lang="en-US" altLang="zh-CN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――</a:t>
              </a: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范仲淹</a:t>
              </a:r>
              <a:r>
                <a:rPr lang="en-US" altLang="zh-CN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《</a:t>
              </a: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岳阳楼记</a:t>
              </a:r>
              <a:r>
                <a:rPr lang="en-US" altLang="zh-CN" sz="2400" b="1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》 </a:t>
              </a:r>
              <a:endParaRPr lang="en-US" altLang="zh-CN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endParaRPr lang="en-US" altLang="zh-CN" sz="2400" b="1" dirty="0">
                <a:solidFill>
                  <a:srgbClr val="9A826A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7945" y="1244600"/>
            <a:ext cx="5741673" cy="2291080"/>
            <a:chOff x="354327" y="1257300"/>
            <a:chExt cx="5741673" cy="2291080"/>
          </a:xfrm>
        </p:grpSpPr>
        <p:sp>
          <p:nvSpPr>
            <p:cNvPr id="25" name="矩形: 圆角 24"/>
            <p:cNvSpPr/>
            <p:nvPr/>
          </p:nvSpPr>
          <p:spPr>
            <a:xfrm>
              <a:off x="419097" y="1257300"/>
              <a:ext cx="5676903" cy="16510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4327" y="1395095"/>
              <a:ext cx="5649595" cy="2153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3、位卑未敢忘忧国。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                      ――－陆游《病起书怀》  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  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4、风声雨声读书声声声入耳，国事家事天下是事事关心。——顾宪成</a:t>
              </a:r>
              <a:r>
                <a:rPr lang="en-US" altLang="zh-CN" sz="1400" b="1">
                  <a:latin typeface="Arial" panose="020B0604020202020204" pitchFamily="34" charset="0"/>
                  <a:sym typeface="+mn-ea"/>
                </a:rPr>
                <a:t>   </a:t>
              </a:r>
              <a:endParaRPr lang="en-US" altLang="zh-CN" sz="1400" b="1">
                <a:latin typeface="Arial" panose="020B0604020202020204" pitchFamily="34" charset="0"/>
              </a:endParaRPr>
            </a:p>
            <a:p>
              <a:endParaRPr lang="zh-CN" altLang="en-US" sz="14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7497" y="3919078"/>
            <a:ext cx="5926455" cy="2813685"/>
            <a:chOff x="419097" y="1905000"/>
            <a:chExt cx="5926455" cy="2813685"/>
          </a:xfrm>
        </p:grpSpPr>
        <p:sp>
          <p:nvSpPr>
            <p:cNvPr id="29" name="矩形: 圆角 28"/>
            <p:cNvSpPr/>
            <p:nvPr/>
          </p:nvSpPr>
          <p:spPr>
            <a:xfrm>
              <a:off x="419097" y="1905000"/>
              <a:ext cx="5676903" cy="16510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19097" y="2042160"/>
              <a:ext cx="5926455" cy="2676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None/>
              </a:pP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5、我是中国人民的儿子。我深情地爱着我的祖国和人民。——邓小平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algn="l">
                <a:buClrTx/>
                <a:buSzTx/>
                <a:buNone/>
              </a:pP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algn="l">
                <a:buClrTx/>
                <a:buSzTx/>
                <a:buNone/>
              </a:pP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6、人民不仅有权爱国，而且爱国是个义务，是一种光荣                                             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algn="l">
                <a:buClrTx/>
                <a:buSzTx/>
                <a:buNone/>
              </a:pP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                                                   ——徐特立 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  <a:p>
              <a:pPr algn="l">
                <a:buClrTx/>
                <a:buSzTx/>
                <a:buNone/>
              </a:pP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43995" y="3919078"/>
            <a:ext cx="5676903" cy="2134870"/>
            <a:chOff x="419097" y="1120140"/>
            <a:chExt cx="5676903" cy="2134870"/>
          </a:xfrm>
        </p:grpSpPr>
        <p:sp>
          <p:nvSpPr>
            <p:cNvPr id="33" name="矩形: 圆角 32"/>
            <p:cNvSpPr/>
            <p:nvPr/>
          </p:nvSpPr>
          <p:spPr>
            <a:xfrm>
              <a:off x="419097" y="1120140"/>
              <a:ext cx="5676903" cy="16510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00377" y="1316990"/>
              <a:ext cx="5595620" cy="1938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None/>
              </a:pP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7、能够献身于自己祖国的事业，为实现理想而斗争，这是最光荣不过的事情了。        　                                            ——吴玉章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algn="l">
                <a:buClrTx/>
                <a:buSzTx/>
                <a:buNone/>
              </a:pP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 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algn="l">
                <a:buClrTx/>
                <a:buSzTx/>
                <a:buNone/>
              </a:pPr>
              <a:r>
                <a:rPr lang="en-US" altLang="zh-CN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lt"/>
                </a:rPr>
                <a:t>8</a:t>
              </a:r>
              <a:r>
                <a:rPr lang="zh-CN" altLang="en-US" sz="2400" b="1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lt"/>
                </a:rPr>
                <a:t>、祖国如有难，汝应作前锋。——陈毅</a:t>
              </a:r>
              <a:endParaRPr lang="zh-CN" altLang="en-US" sz="24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8465" y="354330"/>
            <a:ext cx="3035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爱国名言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5800" y="4233545"/>
            <a:ext cx="110032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天祥的这首诗，表明了自己的坚定的爱国心。这首诗饱含沉痛悲凉，既是对国家的感叹，也是对自身的感叹。将内心的恨意写到极致，但在最后一句却由悲而壮。发出“人生自古谁无死，留取丹心照汗青”的诗句，慷慨激昂、振奋人心。诗人最后用高亢的语句，写出了自己的生死观和高尚的品格！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7725" y="356235"/>
            <a:ext cx="512699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过零丁洋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/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宋·文天祥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辛苦遭逢起一经，干戈寥落四周星。山河破碎风飘絮，身世浮沉雨打萍。惶恐滩头说惶恐，零丁洋里叹零丁。人生自古谁无死？留取丹心照汗青。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" name="图片 3" descr="fd039245d688d43f4da397db49784c1f0ef43b7f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1755" y="230505"/>
            <a:ext cx="5267960" cy="3529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3697605"/>
            <a:ext cx="11934190" cy="2610485"/>
          </a:xfrm>
          <a:prstGeom prst="rect">
            <a:avLst/>
          </a:prstGeom>
          <a:noFill/>
        </p:spPr>
        <p:txBody>
          <a:bodyPr wrap="square" rtlCol="0" anchor="t"/>
          <a:p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是陆游的绝笔诗，彼时的陆游已是85岁，缠绵病榻。但是依旧想要发出这样的号召，希望收复失地。爱国情感中，也有着一丝无奈。这是陆游爱国诗词中的经典名篇，陆游一生致力于收复失地。即使遇到了很多阻碍，都不曾改变，直到生命的最后。在这首诗中，我们可以看出诗人的爱国之情是何等的真挚，即使自己的快要离去，还希望儿子能将收复中原的消息告诉自己，这是他一生的奋斗目标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 descr="1f178a82b9014a90ed986b439a11a716b21bee1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7845" y="-145"/>
            <a:ext cx="5304155" cy="34372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6935" y="504825"/>
            <a:ext cx="55562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示儿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/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宋·陆游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死去元知万事空，但悲不见九州同。王师北定中原日，家祭无忘告乃翁。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98156"/>
            <a:ext cx="12190476" cy="1384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93035" y="3999230"/>
            <a:ext cx="90970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是李清照很不同的一首爱国诗，李清照的词作一直以婉约见长，很少有如此气势的诗。这首诗创作于靖康二年，金兵入侵，宋王朝只顾逃跑，甚至自己的丈夫赵明诚也是如此。来到乌江畔的时候，李清照想到项羽不肯过江东，不愿苟且偷生的英雄气概，非常感慨。这首诗既是对项羽的怀念，也是对当时宋王朝的讥讽。也表达了李清照的爱国之情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13915" y="657225"/>
            <a:ext cx="38525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夏日绝句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/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宋·李清照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生当作人杰，死亦为鬼雄。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至今思项羽，不肯过江东。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" name="图片 3" descr="d6ca7bcb0a46f21f3ff19a54c242f5640d33ae5f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8320" y="0"/>
            <a:ext cx="5059045" cy="3683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0" y="1360559"/>
            <a:ext cx="2734157" cy="54973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8945" y="868045"/>
            <a:ext cx="4123055" cy="41230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7360" y="1041400"/>
            <a:ext cx="738314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今年，这个庚子开年的鼠年，注定是不平凡的，南澳的山火经久不衰，北美的流感席卷各地，非洲的蝗虫赤地千里，唯我中华抗疫一体，病魔虽然凶悍方盛，逼得千家万户闭门不出，大千城市犹如万巷空城，无比凄凉，但也挡不住逆行者的赤胆忠心！疫情爆发，钟南山，李兰娟等上百位专家亲赴一线，湖北告急，29省市180多个医疗队，2万多名白衣天使舍命支援，而5628万件物资，108亿捐款的背后，是14亿同胞的万众一心，只有在真正的磨难面前，才能切身感受到祖国究竟有多么的强大，强盛。更能彰显我中华儿女在困难面前“赴汤蹈刃，死不旋踵”的精神！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2295" y="972820"/>
            <a:ext cx="632714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疫情当前，年轻一代们没有多余的言语，而是用最实际的行动，交出了自己的答卷。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海南00后女护士陈玉婷主动请战，奔赴湖北荆州抗疫一线；00后新冠肺炎康复者詹同学，主动捐献自己的血浆，用“热血”抗疫；00后双胞胎姐弟主动担任志愿者，在严寒中坚守道口；18岁的小伙子余森乐成了临时质检装箱工，一晚上检查了5000只口罩……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在这场抗击疫情的阻击战中，类似的例子还有千千万万个。越是在关键时刻，越是能披沙拣金。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 descr="4afbfbedab64034fb2d9eb50a0c379310a551d4b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0385" y="381000"/>
            <a:ext cx="3922395" cy="47459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9260" y="5793740"/>
            <a:ext cx="11332845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美哉，我少年中国，与天不老；壮哉，我中国少年，与国无疆！</a:t>
            </a:r>
            <a:endParaRPr lang="zh-CN" altLang="en-US" sz="32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434" y="1825624"/>
            <a:ext cx="10806144" cy="31480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64698"/>
            <a:ext cx="12190476" cy="13841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662" y="749299"/>
            <a:ext cx="1209675" cy="1076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434" y="362019"/>
            <a:ext cx="3187565" cy="16312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56100" y="2332402"/>
            <a:ext cx="4889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cs typeface="+mn-ea"/>
                <a:sym typeface="+mn-lt"/>
              </a:rPr>
              <a:t>谢谢聆听</a:t>
            </a:r>
            <a:endParaRPr lang="zh-CN" altLang="en-US" sz="7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/>
          <a:srcRect l="-24042"/>
          <a:stretch>
            <a:fillRect/>
          </a:stretch>
        </p:blipFill>
        <p:spPr>
          <a:xfrm>
            <a:off x="5969000" y="0"/>
            <a:ext cx="520187" cy="24303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3096"/>
            <a:ext cx="11684000" cy="61195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09470" y="2574925"/>
            <a:ext cx="8928100" cy="27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1" hangingPunct="1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孟子云</a:t>
            </a:r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:“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人有恒言，皆曰‘天下国家’。</a:t>
            </a:r>
            <a:r>
              <a:rPr lang="zh-CN" altLang="en-US" sz="36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天下之本在国，国之本在家，家之本在身。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”看来，个人与国家的命运是息息相关的。每个人对自己国家的热爱，都是近乎本能的。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84800" y="1195798"/>
            <a:ext cx="1816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u="sng" dirty="0">
                <a:solidFill>
                  <a:srgbClr val="9A826A"/>
                </a:solidFill>
                <a:cs typeface="+mn-ea"/>
                <a:sym typeface="+mn-lt"/>
              </a:rPr>
              <a:t>序言</a:t>
            </a:r>
            <a:endParaRPr lang="zh-CN" altLang="en-US" sz="5400" u="sng" dirty="0">
              <a:solidFill>
                <a:srgbClr val="9A826A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05730" y="2087245"/>
            <a:ext cx="69056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我是中国人民的儿子，我深情地爱着我的祖国和人民。</a:t>
            </a:r>
            <a:br>
              <a:rPr lang="zh-CN" altLang="en-US" sz="40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r>
              <a:rPr lang="zh-CN" altLang="en-US" sz="40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                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邓小平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br>
              <a:rPr lang="zh-CN" altLang="en-US" sz="4000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</a:br>
            <a:endParaRPr lang="zh-CN" altLang="en-US" sz="4000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115" y="996950"/>
            <a:ext cx="3385820" cy="4314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64698"/>
            <a:ext cx="12190476" cy="13841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4698"/>
            <a:ext cx="12190476" cy="13841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662" y="749299"/>
            <a:ext cx="1209675" cy="1076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434" y="362019"/>
            <a:ext cx="3187565" cy="163128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4766" y="2238070"/>
            <a:ext cx="85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u="sng" dirty="0">
                <a:solidFill>
                  <a:srgbClr val="BBAB9B"/>
                </a:solidFill>
                <a:cs typeface="+mn-ea"/>
                <a:sym typeface="+mn-lt"/>
              </a:rPr>
              <a:t>目录</a:t>
            </a:r>
            <a:endParaRPr lang="zh-CN" altLang="en-US" sz="4800" u="sng" dirty="0">
              <a:solidFill>
                <a:srgbClr val="BBAB9B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19500" y="1181101"/>
            <a:ext cx="850900" cy="4533900"/>
            <a:chOff x="3619500" y="1181101"/>
            <a:chExt cx="850900" cy="4533900"/>
          </a:xfrm>
        </p:grpSpPr>
        <p:sp>
          <p:nvSpPr>
            <p:cNvPr id="2" name="矩形: 圆顶角 1"/>
            <p:cNvSpPr/>
            <p:nvPr/>
          </p:nvSpPr>
          <p:spPr>
            <a:xfrm>
              <a:off x="3619500" y="1181101"/>
              <a:ext cx="850900" cy="4533900"/>
            </a:xfrm>
            <a:prstGeom prst="round2Same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694196" y="134697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BBAB9B"/>
                  </a:solidFill>
                  <a:cs typeface="+mn-ea"/>
                  <a:sym typeface="+mn-lt"/>
                </a:rPr>
                <a:t>壹</a:t>
              </a:r>
              <a:endParaRPr lang="zh-CN" altLang="en-US" sz="3600" dirty="0">
                <a:solidFill>
                  <a:srgbClr val="BBAB9B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23980" y="2272393"/>
              <a:ext cx="551815" cy="22250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9A826A"/>
                  </a:solidFill>
                  <a:cs typeface="+mn-ea"/>
                  <a:sym typeface="+mn-lt"/>
                </a:rPr>
                <a:t>爱国人物故事会</a:t>
              </a:r>
              <a:endParaRPr lang="zh-CN" altLang="en-US" sz="24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619500" y="1993302"/>
              <a:ext cx="850900" cy="0"/>
            </a:xfrm>
            <a:prstGeom prst="line">
              <a:avLst/>
            </a:prstGeom>
            <a:ln>
              <a:solidFill>
                <a:srgbClr val="9A82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836475" y="1663872"/>
            <a:ext cx="850900" cy="4533900"/>
            <a:chOff x="3619500" y="1181101"/>
            <a:chExt cx="850900" cy="4533900"/>
          </a:xfrm>
        </p:grpSpPr>
        <p:sp>
          <p:nvSpPr>
            <p:cNvPr id="31" name="矩形: 圆顶角 30"/>
            <p:cNvSpPr/>
            <p:nvPr/>
          </p:nvSpPr>
          <p:spPr>
            <a:xfrm>
              <a:off x="3619500" y="1181101"/>
              <a:ext cx="850900" cy="4533900"/>
            </a:xfrm>
            <a:prstGeom prst="round2Same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21784" y="134697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BBAB9B"/>
                  </a:solidFill>
                  <a:cs typeface="+mn-ea"/>
                  <a:sym typeface="+mn-lt"/>
                </a:rPr>
                <a:t>贰</a:t>
              </a:r>
              <a:endParaRPr lang="zh-CN" altLang="en-US" sz="3600" dirty="0">
                <a:solidFill>
                  <a:srgbClr val="BBAB9B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23980" y="2272393"/>
              <a:ext cx="551815" cy="21742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9A826A"/>
                  </a:solidFill>
                  <a:cs typeface="+mn-ea"/>
                  <a:sym typeface="+mn-lt"/>
                </a:rPr>
                <a:t>爱国诗词朗诵会</a:t>
              </a:r>
              <a:endParaRPr lang="zh-CN" altLang="en-US" sz="24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619500" y="1993302"/>
              <a:ext cx="850900" cy="0"/>
            </a:xfrm>
            <a:prstGeom prst="line">
              <a:avLst/>
            </a:prstGeom>
            <a:ln>
              <a:solidFill>
                <a:srgbClr val="9A82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883241" y="997335"/>
            <a:ext cx="850900" cy="4533900"/>
            <a:chOff x="3619500" y="1181101"/>
            <a:chExt cx="850900" cy="4533900"/>
          </a:xfrm>
        </p:grpSpPr>
        <p:sp>
          <p:nvSpPr>
            <p:cNvPr id="36" name="矩形: 圆顶角 35"/>
            <p:cNvSpPr/>
            <p:nvPr/>
          </p:nvSpPr>
          <p:spPr>
            <a:xfrm>
              <a:off x="3619500" y="1181101"/>
              <a:ext cx="850900" cy="4533900"/>
            </a:xfrm>
            <a:prstGeom prst="round2Same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35000">
                    <a:srgbClr val="D4CAC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94196" y="134697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BBAB9B"/>
                  </a:solidFill>
                  <a:cs typeface="+mn-ea"/>
                  <a:sym typeface="+mn-lt"/>
                </a:rPr>
                <a:t>叁</a:t>
              </a:r>
              <a:endParaRPr lang="zh-CN" altLang="en-US" sz="3600" dirty="0">
                <a:solidFill>
                  <a:srgbClr val="BBAB9B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23980" y="2272393"/>
              <a:ext cx="551815" cy="21742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9A826A"/>
                  </a:solidFill>
                  <a:cs typeface="+mn-ea"/>
                  <a:sym typeface="+mn-lt"/>
                </a:rPr>
                <a:t>爱国名言展示会</a:t>
              </a:r>
              <a:endParaRPr lang="zh-CN" altLang="en-US" sz="2000" dirty="0">
                <a:solidFill>
                  <a:srgbClr val="9A826A"/>
                </a:solidFill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619500" y="1993302"/>
              <a:ext cx="850900" cy="0"/>
            </a:xfrm>
            <a:prstGeom prst="line">
              <a:avLst/>
            </a:prstGeom>
            <a:ln>
              <a:solidFill>
                <a:srgbClr val="9A82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57040" y="143510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ln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献身祖国建设事业</a:t>
            </a:r>
            <a:endParaRPr lang="zh-CN" altLang="en-US" sz="3600" b="1" dirty="0">
              <a:ln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仿宋" panose="02010609060101010101" pitchFamily="49" charset="-122"/>
              <a:ea typeface="仿宋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9464" name="Picture 8" descr="20095480597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1030587"/>
            <a:ext cx="4286248" cy="43577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6" descr="201007120908578842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7127560" y="1067100"/>
            <a:ext cx="4214809" cy="4286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81748" y="578739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铁路之父詹天佑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9078" y="572071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两弹元勋邓稼先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 descr="b9ceb135d0b953aaa71e12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" y="1285860"/>
            <a:ext cx="4286248" cy="450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2010161732137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771" y="1285860"/>
            <a:ext cx="4071933" cy="45005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040505" y="314325"/>
            <a:ext cx="4267200" cy="70675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 dirty="0">
                <a:ln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献身祖国建设事业</a:t>
            </a:r>
            <a:endParaRPr lang="zh-CN" altLang="en-US" sz="4000" b="1" dirty="0">
              <a:ln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仿宋" panose="02010609060101010101" pitchFamily="49" charset="-122"/>
              <a:ea typeface="仿宋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603" y="6044565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杂交水稻之父袁隆平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8823" y="6149340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杂交水稻之父袁隆平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39155" y="1857375"/>
            <a:ext cx="5805805" cy="3143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just" eaLnBrk="0" hangingPunct="0">
              <a:spcBef>
                <a:spcPct val="20000"/>
              </a:spcBef>
            </a:pPr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张自忠经常教育部下：军人只有以必死的决心去战胜敌人，才能对得起国家和自己的良心。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lvl="0" algn="just" eaLnBrk="0" hangingPunct="0">
              <a:spcBef>
                <a:spcPct val="20000"/>
              </a:spcBef>
            </a:pPr>
            <a:r>
              <a:rPr lang="zh-CN" altLang="en-US" sz="320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他是在抗战中牺牲的中国军人中职务最高的一个。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76200"/>
            <a:ext cx="4441825" cy="6567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236460" y="381635"/>
            <a:ext cx="30321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抗日名将张自忠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61760" y="2218055"/>
            <a:ext cx="55791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董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存瑞为了新中国，舍身炸碉堡以自己的生命为部队开辟了前进的道路，年仅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岁。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271780"/>
            <a:ext cx="5716905" cy="615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0" y="1054735"/>
            <a:ext cx="6306185" cy="390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钱学森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1949年新中国成立时，当时任加利福尼亚工学院超音速实验室主任和“古根罕喷气推进研究中心”负责人的钱学森深为祖国的新生而高兴。他打算回国，用自己的专长为新中国服务。但那时候在美国的中国科学家归国不易，而钱学森的专长又直接与国防有关，美国千方百计要将他留下不让他回国，他历尽艰辛才终于回到祖国怀抱。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" name="图片 3" descr="5fdf8db1cb1349541087a7065b4e9258d1094a3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2070" y="0"/>
            <a:ext cx="5789930" cy="4157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22t2vam">
      <a:majorFont>
        <a:latin typeface="Arial"/>
        <a:ea typeface="华文隶书"/>
        <a:cs typeface=""/>
      </a:majorFont>
      <a:minorFont>
        <a:latin typeface="Arial"/>
        <a:ea typeface="华文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t">
        <a:spAutoFit/>
      </a:bodyPr>
      <a:lstStyle>
        <a:defPPr>
          <a:defRPr lang="zh-CN" altLang="en-US" sz="2400">
            <a:latin typeface="华文楷体" panose="02010600040101010101" charset="-122"/>
            <a:ea typeface="华文楷体" panose="02010600040101010101" charset="-122"/>
            <a:cs typeface="华文楷体" panose="0201060004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2319</Words>
  <Application>WPS 演示</Application>
  <PresentationFormat>自定义</PresentationFormat>
  <Paragraphs>112</Paragraphs>
  <Slides>17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华文隶书</vt:lpstr>
      <vt:lpstr>微软雅黑</vt:lpstr>
      <vt:lpstr>Arial Unicode MS</vt:lpstr>
      <vt:lpstr>等线</vt:lpstr>
      <vt:lpstr>Arial</vt:lpstr>
      <vt:lpstr>华文楷体</vt:lpstr>
      <vt:lpstr>仿宋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</dc:creator>
  <cp:keywords>www.1ppt.com</cp:keywords>
  <dc:description>www.1ppt.com</dc:description>
  <cp:lastModifiedBy>我思</cp:lastModifiedBy>
  <cp:revision>30</cp:revision>
  <dcterms:created xsi:type="dcterms:W3CDTF">2019-09-21T04:57:00Z</dcterms:created>
  <dcterms:modified xsi:type="dcterms:W3CDTF">2020-03-02T14:52:45Z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