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2021-9-13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33770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4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12263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38141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10628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81559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88984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11578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54771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9107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207252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17298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258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136306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896631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008028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844507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99222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354733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248344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05111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35150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8584A898-7243-461B-A39D-E96E5306109B}" type="slidenum">
              <a:rPr lang="en-US" altLang="zh-CN" smtClean="0">
                <a:latin typeface="Arial" panose="020B0604020202020204" pitchFamily="34" charset="0"/>
              </a:rPr>
              <a:t>3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509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5794661E-EE2A-40B2-A49D-5F0FF66AEFDF}" type="slidenum">
              <a:rPr lang="en-US" altLang="zh-CN" smtClean="0">
                <a:latin typeface="Arial" panose="020B0604020202020204" pitchFamily="34" charset="0"/>
              </a:rPr>
              <a:t>4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918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08497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79380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09538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82217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67497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10223"/>
          <p:cNvSpPr/>
          <p:nvPr>
            <p:custDataLst>
              <p:tags r:id="rId1"/>
            </p:custDataLst>
          </p:nvPr>
        </p:nvSpPr>
        <p:spPr>
          <a:xfrm>
            <a:off x="3333115" y="2569845"/>
            <a:ext cx="5847080" cy="1106805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dist" eaLnBrk="1" hangingPunct="1">
              <a:lnSpc>
                <a:spcPct val="110000"/>
              </a:lnSpc>
              <a:defRPr/>
            </a:pPr>
            <a:r>
              <a:rPr lang="zh-CN" altLang="en-US" sz="6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怜悯是人的天性</a:t>
            </a: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4216400" y="4006850"/>
            <a:ext cx="37592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/>
              <a:t>卢梭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2346325" y="1622425"/>
            <a:ext cx="7616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如何理解“它能让每一个人都不可能对它温柔的声音充耳不闻”这句话的含意？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46325" y="2965450"/>
            <a:ext cx="7821613" cy="218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0" b="1">
                <a:latin typeface="宋体" panose="02010600030101010101" pitchFamily="2" charset="-122"/>
              </a:rPr>
              <a:t>这句话写出了怜悯心对人们潜移默化的熏陶作用。以“温柔的声音”来指怜悯心对人们的熏陶，写出怜悯心熏陶人们的方式：春风化雨，润物无声。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2019300" y="1546225"/>
            <a:ext cx="8231188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“你们愿意人怎样待你们，你们也要怎样待人”“在谋求你的利益时，要尽可能不损害他人”，这两句分别强调了什么？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84400" y="3122613"/>
            <a:ext cx="7839075" cy="239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zh-CN" altLang="en-US" sz="30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第一句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强调的是，人们怎么对待我，我就怎样对待别人。这是自爱心的体现，体现的是人们的自私心；</a:t>
            </a:r>
            <a:r>
              <a:rPr lang="zh-CN" altLang="en-US" sz="30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第二句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话强调的是，在谋求自己的利益时，不要损害他人的利益。这是怜悯心的体现，诗人善良的天性。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2019300" y="1631950"/>
            <a:ext cx="8483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根据文章内容，辨析“自爱心”和“怜悯心”。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68525" y="2559050"/>
            <a:ext cx="785495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zh-CN" altLang="en-US" sz="27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自爱心是使人关心自己的生存的一种情感。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</a:rPr>
              <a:t>在自然社会中，每个人都自由地追求着各自的利益，每个人对同一事物都拥有平等的权利，每个人都竭力保护着自己的利益和生命。</a:t>
            </a:r>
            <a:r>
              <a:rPr lang="zh-CN" altLang="en-US" sz="27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怜悯心是使人本能地不加害别人，并在同类遭受灾害和痛苦时，会感到天然的憎恶的一种情感。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</a:rPr>
              <a:t>这种怜悯心是人们写生俱来的。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</a:rPr>
              <a:t>卢梭认为，人们心中的这两种情感相互协调，使得人们能够和谐相处。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2019300" y="1516063"/>
            <a:ext cx="8483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如何理解卢梭在本文的观点?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019300" y="2211388"/>
            <a:ext cx="8332788" cy="393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宋体" panose="02010600030101010101" pitchFamily="2" charset="-122"/>
              </a:rPr>
              <a:t>    </a:t>
            </a:r>
            <a:r>
              <a:rPr lang="zh-CN" altLang="en-US" sz="2500" b="1">
                <a:latin typeface="宋体" panose="02010600030101010101" pitchFamily="2" charset="-122"/>
              </a:rPr>
              <a:t>卢梭设想、虚构了一个人类社会的初始状态,即“自然状态”和生活在自然状态下的“自然人”。他认为,人类在进入社会状态之前,曾生活在一种“自然状态”中。“自然人”有两种天然的感情:关切自身的保存及对自己同类的同情和怜悯。亦即自爱和爱人。</a:t>
            </a:r>
          </a:p>
          <a:p>
            <a:pPr eaLnBrk="1" hangingPunct="1"/>
            <a:r>
              <a:rPr lang="zh-CN" altLang="en-US" sz="2500" b="1">
                <a:latin typeface="宋体" panose="02010600030101010101" pitchFamily="2" charset="-122"/>
              </a:rPr>
              <a:t>    那么,是不是由于人的自爱或“自私”,就使人变恶了呢?卢梭不同意这种观点。他认为,由于自然人过着孤独、离群索居的生活,而且他们的需要又少,且极易满足。因此,自然人在对自身保存的关切时,只涉及自身而不涉及与他人的关系。因而自爱不可能使其成为作恶的原因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019300" y="1773238"/>
            <a:ext cx="8332788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相反,自然人又从自爱之中直接产生出另一种感情,即在我们爱自己的同时,也爱帮助我们生存的人, 亦即“爱人</a:t>
            </a:r>
            <a:r>
              <a:rPr lang="en-US" altLang="zh-CN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。因为,自然人是软弱的,只有在爱自己的同时,也爱帮助自己生存的他人——给自己以帮助和关心的人,才能真正保证做到爱自己。可见,爱他人,也是人类应有的另一种天然感情。正是这双重感情的共同结合和彼此协调,使人拥有一颗“好善厌恶” 之心。</a:t>
            </a:r>
          </a:p>
          <a:p>
            <a:pPr eaLnBrk="1" hangingPunct="1"/>
            <a:r>
              <a:rPr lang="zh-CN" altLang="en-US" sz="2400" b="1">
                <a:latin typeface="宋体" panose="02010600030101010101" pitchFamily="2" charset="-122"/>
              </a:rPr>
              <a:t>    卢梭的性善与宗教源罪说是针锋相对的,充满着反封建的战斗精神,具有进步的历史意义。但他把自爱、良心等归之于天赋,并将之普遍化为超阶级超时代的抽象物,反映出他的思想局限。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2328863" y="2184400"/>
            <a:ext cx="772318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卢梭认为，“文明与自然、理性与自然本能相比，是一种蜕变，甚至是堕落”。你是否赞同这种观点？请结合本文内容，谈谈你的看法。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32635" y="79248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30400" y="1516063"/>
            <a:ext cx="8331200" cy="449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zh-CN" sz="26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600" b="1">
                <a:latin typeface="宋体" panose="02010600030101010101" pitchFamily="2" charset="-122"/>
                <a:cs typeface="宋体" panose="02010600030101010101" pitchFamily="2" charset="-122"/>
              </a:rPr>
              <a:t>观点一：</a:t>
            </a:r>
            <a:r>
              <a:rPr sz="2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不赞同</a:t>
            </a:r>
            <a:r>
              <a:rPr sz="2600" b="1">
                <a:latin typeface="宋体" panose="02010600030101010101" pitchFamily="2" charset="-122"/>
                <a:cs typeface="宋体" panose="02010600030101010101" pitchFamily="2" charset="-122"/>
              </a:rPr>
              <a:t>。人类社会是从低级向高级不断发展的，而随着人类社会的发展，人类从自然到文明、自然本能到理性的进步是一种必然。虽然在这个过程中，会带来自私、冷漠等负面影响，但这些负面影响并非完全是这种进步造成的，人类可以通过法律等方面的束缚来消除这些影响。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sz="2600" b="1">
                <a:latin typeface="宋体" panose="02010600030101010101" pitchFamily="2" charset="-122"/>
                <a:cs typeface="宋体" panose="02010600030101010101" pitchFamily="2" charset="-122"/>
              </a:rPr>
              <a:t>    观点二：</a:t>
            </a:r>
            <a:r>
              <a:rPr sz="2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赞同</a:t>
            </a:r>
            <a:r>
              <a:rPr sz="2600" b="1">
                <a:latin typeface="宋体" panose="02010600030101010101" pitchFamily="2" charset="-122"/>
                <a:cs typeface="宋体" panose="02010600030101010101" pitchFamily="2" charset="-122"/>
              </a:rPr>
              <a:t>。人天生就具有怜悯心，在原始社会中，人与人、人与自然都能和谐相处，人们能满足最低的生存需求。正是因为文明的发展，使人们产生了远超于生存需要之外的过分的需求和欲望，人变得理性、冷漠、自私，这无疑是一种蜕变，甚至是堕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70735" y="7988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中心思想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09800" y="1824038"/>
            <a:ext cx="757872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    《怜悯是人的天性》批驳了霍布斯“人天生是恶人”的观点，作者指出野蛮人不是恶人，人天生就有一种不愿意看见自己同类受苦的厌恶心理，这是最普遍的和最有用的美德。作者还认为人类的种种社会美德全都是由怜悯心派生出来的，这种怜悯之心在自然状态下比在理智状态下更真切。作者肯定怜悯心是一种自然的感情，它能缓和人与人之间的关系，从而有助于整个人类的互相保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18030" y="95948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18000" y="2401888"/>
            <a:ext cx="5588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①破立结合。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②举例论证。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③演绎推理。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3105" y="78295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63825" y="2152650"/>
            <a:ext cx="72866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chemeClr val="accent1"/>
                </a:solidFill>
                <a:latin typeface="宋体" panose="02010600030101010101" pitchFamily="2" charset="-122"/>
              </a:rPr>
              <a:t>①破立结合。</a:t>
            </a:r>
          </a:p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作者在批驳霍布斯的观点的同时，及时阐述自己的结论，边破边立。比如，作者在指出“霍布斯没有看出……”时，作结说，“因此，我们认为野蛮人之所以不是恶人，其原因恰恰在于……”。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74570" y="709295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学习目标</a:t>
            </a:r>
          </a:p>
        </p:txBody>
      </p:sp>
      <p:sp>
        <p:nvSpPr>
          <p:cNvPr id="6148" name="内容占位符 2"/>
          <p:cNvSpPr>
            <a:spLocks noGrp="1"/>
          </p:cNvSpPr>
          <p:nvPr/>
        </p:nvSpPr>
        <p:spPr bwMode="auto">
          <a:xfrm>
            <a:off x="2278063" y="1936750"/>
            <a:ext cx="7637462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1.了解卢梭及其作品，了解本文写作的相关背景。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2.理解文章中的关键概念，把握核心观点，理解关键句子的含义。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3.梳理文章论证的脉络，分析论证特点。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4.领会文章的思想内涵及其秉持的价值观念，探究其人文价值。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3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25713" y="2012950"/>
            <a:ext cx="737235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</a:rPr>
              <a:t>②举例论证。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依托大量翔实的事例，充分论证自己的观点。</a:t>
            </a:r>
          </a:p>
          <a:p>
            <a:pPr eaLnBrk="1" hangingPunct="1"/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</a:rPr>
              <a:t>③演绎推理。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比如：“既然霍布斯认为恶人是一个强壮的孩子……他就会咬别人的腿。”就是由霍布斯的观点推理出野蛮人所干的许多过分的事，从而驳斥了霍布斯观点的错误。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2290" y="817880"/>
            <a:ext cx="3954145" cy="7067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45059" name="文本框 2"/>
          <p:cNvSpPr txBox="1">
            <a:spLocks noChangeArrowheads="1"/>
          </p:cNvSpPr>
          <p:nvPr/>
        </p:nvSpPr>
        <p:spPr bwMode="auto">
          <a:xfrm>
            <a:off x="2085975" y="1943100"/>
            <a:ext cx="8021638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latin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</a:rPr>
              <a:t>下列词语中有错别字的一项是（   ）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</a:rPr>
              <a:t>A.</a:t>
            </a:r>
            <a:r>
              <a:rPr lang="zh-CN" sz="3200" b="1">
                <a:latin typeface="宋体" panose="02010600030101010101" pitchFamily="2" charset="-122"/>
              </a:rPr>
              <a:t>辩证法 辩解  分辨  滥用职权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</a:rPr>
              <a:t>B.</a:t>
            </a:r>
            <a:r>
              <a:rPr lang="zh-CN" sz="3200" b="1">
                <a:latin typeface="宋体" panose="02010600030101010101" pitchFamily="2" charset="-122"/>
              </a:rPr>
              <a:t>摒弃   撕开  赋予  明目张胆</a:t>
            </a:r>
          </a:p>
          <a:p>
            <a:pPr eaLnBrk="1" hangingPunct="1"/>
            <a:r>
              <a:rPr lang="en-US" altLang="zh-CN" sz="3200" b="1">
                <a:latin typeface="宋体" panose="02010600030101010101" pitchFamily="2" charset="-122"/>
              </a:rPr>
              <a:t>C</a:t>
            </a:r>
            <a:r>
              <a:rPr lang="zh-CN" altLang="zh-CN" sz="3200" b="1">
                <a:latin typeface="宋体" panose="02010600030101010101" pitchFamily="2" charset="-122"/>
              </a:rPr>
              <a:t>.</a:t>
            </a:r>
            <a:r>
              <a:rPr lang="zh-CN" sz="3200" b="1">
                <a:latin typeface="宋体" panose="02010600030101010101" pitchFamily="2" charset="-122"/>
              </a:rPr>
              <a:t>禀性   依附  汲汲  名实一致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</a:rPr>
              <a:t>D.</a:t>
            </a:r>
            <a:r>
              <a:rPr lang="zh-CN" sz="3200" b="1">
                <a:latin typeface="宋体" panose="02010600030101010101" pitchFamily="2" charset="-122"/>
              </a:rPr>
              <a:t>邪恶   撕拼  丛生  一往无前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85975" y="4984750"/>
            <a:ext cx="6284913" cy="1383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解析：D项，“撕拼”中的“撕”应为</a:t>
            </a:r>
            <a:r>
              <a:rPr lang="en-US" altLang="zh-CN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厮</a:t>
            </a:r>
            <a:r>
              <a:rPr lang="en-US" altLang="zh-CN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厮拼</a:t>
            </a:r>
            <a:r>
              <a:rPr lang="en-US" altLang="zh-CN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意思是“厮杀拼打</a:t>
            </a:r>
            <a:r>
              <a:rPr lang="en-US" altLang="zh-CN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，故选D。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48675" y="1943100"/>
            <a:ext cx="423863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6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98345" y="6902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47107" name="文本框 6"/>
          <p:cNvSpPr txBox="1">
            <a:spLocks noChangeArrowheads="1"/>
          </p:cNvSpPr>
          <p:nvPr/>
        </p:nvSpPr>
        <p:spPr bwMode="auto">
          <a:xfrm>
            <a:off x="1751013" y="1663700"/>
            <a:ext cx="8818562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宋体" panose="02010600030101010101" pitchFamily="2" charset="-122"/>
                <a:sym typeface="+mn-ea"/>
              </a:rPr>
              <a:t>2.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下列对</a:t>
            </a:r>
            <a:r>
              <a:rPr lang="zh-CN" altLang="zh-CN" sz="2400" b="1">
                <a:latin typeface="宋体" panose="02010600030101010101" pitchFamily="2" charset="-122"/>
                <a:sym typeface="+mn-ea"/>
              </a:rPr>
              <a:t>《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怜悯是人的天性</a:t>
            </a:r>
            <a:r>
              <a:rPr lang="zh-CN" altLang="zh-CN" sz="2400" b="1">
                <a:latin typeface="宋体" panose="02010600030101010101" pitchFamily="2" charset="-122"/>
                <a:sym typeface="+mn-ea"/>
              </a:rPr>
              <a:t>》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原文内容概括不正确的一项是（  ）</a:t>
            </a:r>
          </a:p>
          <a:p>
            <a:pPr eaLnBrk="1" hangingPunct="1"/>
            <a:r>
              <a:rPr lang="zh-CN" altLang="zh-CN" sz="2400" b="1">
                <a:latin typeface="宋体" panose="02010600030101010101" pitchFamily="2" charset="-122"/>
                <a:sym typeface="+mn-ea"/>
              </a:rPr>
              <a:t>A.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文章开篇提出自然状态中的人类没有善恶之分，除非从生理意义上以能否帮助自我保存的性质作为区分标准，为后文否定霍布斯的观点做铺垫。</a:t>
            </a:r>
          </a:p>
          <a:p>
            <a:pPr eaLnBrk="1" hangingPunct="1"/>
            <a:r>
              <a:rPr lang="zh-CN" altLang="zh-CN" sz="2400" b="1">
                <a:latin typeface="宋体" panose="02010600030101010101" pitchFamily="2" charset="-122"/>
                <a:sym typeface="+mn-ea"/>
              </a:rPr>
              <a:t>B.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霍布斯的“人天生是恶的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疯狂地把自己看作是整个宇宙的唯一所有主”的观点错误的原因之一在于忽视了欲望是社会的产物，这不是野奎人对自我保存的关心中所具有的。</a:t>
            </a:r>
          </a:p>
          <a:p>
            <a:pPr eaLnBrk="1" hangingPunct="1"/>
            <a:r>
              <a:rPr lang="en-US" altLang="zh-CN" sz="2400" b="1">
                <a:latin typeface="宋体" panose="02010600030101010101" pitchFamily="2" charset="-122"/>
                <a:sym typeface="+mn-ea"/>
              </a:rPr>
              <a:t>C</a:t>
            </a:r>
            <a:r>
              <a:rPr lang="zh-CN" altLang="zh-CN" sz="2400" b="1">
                <a:latin typeface="宋体" panose="02010600030101010101" pitchFamily="2" charset="-122"/>
                <a:sym typeface="+mn-ea"/>
              </a:rPr>
              <a:t>.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文章运用了大量事实论据来证明怜悯心是人的天性，关怀、友谊也是对特定对象的持久怜悯心的产物。</a:t>
            </a:r>
          </a:p>
          <a:p>
            <a:pPr eaLnBrk="1" hangingPunct="1"/>
            <a:r>
              <a:rPr lang="zh-CN" altLang="zh-CN" sz="2400" b="1">
                <a:latin typeface="宋体" panose="02010600030101010101" pitchFamily="2" charset="-122"/>
                <a:sym typeface="+mn-ea"/>
              </a:rPr>
              <a:t>D.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卢梭认为哲学使人与世隔绝，智慧和理性使人变得冷酷无情。因此要回归自然情感，远离理性。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67925" y="1663700"/>
            <a:ext cx="42545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98345" y="6902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76463" y="2278063"/>
            <a:ext cx="7839075" cy="3046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chemeClr val="accent5"/>
                </a:solidFill>
              </a:rPr>
              <a:t>解析：</a:t>
            </a:r>
            <a:r>
              <a:rPr lang="zh-CN" altLang="en-US" sz="3200" b="1"/>
              <a:t>D项，“因此要回归自然情感，远离理性”理解错误，卢梭认为哲学家缺乏怜悯心，智慧和理性使人产生自爱心，更多地关心自己，而非他人。卢梭在于证明怜悯是人的天性的观点，而非要远离理性和智慧。故选D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90395" y="5956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51203" name="文本框 6"/>
          <p:cNvSpPr txBox="1">
            <a:spLocks noChangeArrowheads="1"/>
          </p:cNvSpPr>
          <p:nvPr/>
        </p:nvSpPr>
        <p:spPr bwMode="auto">
          <a:xfrm>
            <a:off x="1890713" y="1471613"/>
            <a:ext cx="8475662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宋体" panose="02010600030101010101" pitchFamily="2" charset="-122"/>
              </a:rPr>
              <a:t>3.</a:t>
            </a:r>
            <a:r>
              <a:rPr lang="en-US" sz="2400" b="1">
                <a:latin typeface="宋体" panose="02010600030101010101" pitchFamily="2" charset="-122"/>
              </a:rPr>
              <a:t>在下面一段文字横线处补写恰当的语句，使整段文字语意完整连贯，内容贴切，逻辑严密，每处不超过</a:t>
            </a:r>
            <a:r>
              <a:rPr lang="en-US" altLang="zh-CN" sz="2400" b="1">
                <a:latin typeface="宋体" panose="02010600030101010101" pitchFamily="2" charset="-122"/>
              </a:rPr>
              <a:t>10</a:t>
            </a:r>
            <a:r>
              <a:rPr lang="en-US" sz="2400" b="1">
                <a:latin typeface="宋体" panose="02010600030101010101" pitchFamily="2" charset="-122"/>
              </a:rPr>
              <a:t>个字。</a:t>
            </a:r>
          </a:p>
          <a:p>
            <a:pPr eaLnBrk="1" hangingPunct="1"/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en-US" sz="2400" b="1">
                <a:latin typeface="宋体" panose="02010600030101010101" pitchFamily="2" charset="-122"/>
              </a:rPr>
              <a:t>优秀作家不仅是思想家，①</a:t>
            </a:r>
            <a:r>
              <a:rPr lang="en-US" altLang="zh-CN" sz="2400" b="1">
                <a:latin typeface="宋体" panose="02010600030101010101" pitchFamily="2" charset="-122"/>
              </a:rPr>
              <a:t>__________</a:t>
            </a:r>
            <a:r>
              <a:rPr lang="en-US" sz="2400" b="1">
                <a:latin typeface="宋体" panose="02010600030101010101" pitchFamily="2" charset="-122"/>
              </a:rPr>
              <a:t>。早在</a:t>
            </a:r>
            <a:r>
              <a:rPr lang="en-US" altLang="zh-CN" sz="2400" b="1">
                <a:latin typeface="宋体" panose="02010600030101010101" pitchFamily="2" charset="-122"/>
              </a:rPr>
              <a:t>20</a:t>
            </a:r>
            <a:r>
              <a:rPr lang="en-US" sz="2400" b="1">
                <a:latin typeface="宋体" panose="02010600030101010101" pitchFamily="2" charset="-122"/>
              </a:rPr>
              <a:t>世纪</a:t>
            </a:r>
            <a:r>
              <a:rPr lang="en-US" altLang="zh-CN" sz="2400" b="1">
                <a:latin typeface="宋体" panose="02010600030101010101" pitchFamily="2" charset="-122"/>
              </a:rPr>
              <a:t>20</a:t>
            </a:r>
            <a:r>
              <a:rPr lang="en-US" sz="2400" b="1">
                <a:latin typeface="宋体" panose="02010600030101010101" pitchFamily="2" charset="-122"/>
              </a:rPr>
              <a:t>年代，德国作家德布林就写了小说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en-US" sz="2400" b="1">
                <a:latin typeface="宋体" panose="02010600030101010101" pitchFamily="2" charset="-122"/>
              </a:rPr>
              <a:t>山、海与巨人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en-US" sz="2400" b="1">
                <a:latin typeface="宋体" panose="02010600030101010101" pitchFamily="2" charset="-122"/>
              </a:rPr>
              <a:t>，预言人类对大自然无节制掠夺带来的后果，这种思考极为深远。与此同时，文学②</a:t>
            </a:r>
            <a:r>
              <a:rPr lang="en-US" altLang="zh-CN" sz="2400" b="1">
                <a:latin typeface="宋体" panose="02010600030101010101" pitchFamily="2" charset="-122"/>
              </a:rPr>
              <a:t>___________</a:t>
            </a:r>
            <a:r>
              <a:rPr lang="en-US" sz="2400" b="1">
                <a:latin typeface="宋体" panose="02010600030101010101" pitchFamily="2" charset="-122"/>
              </a:rPr>
              <a:t>，文学家应该具有人类良知。原子弹问世后，迪伦马特写了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en-US" sz="2400" b="1">
                <a:latin typeface="宋体" panose="02010600030101010101" pitchFamily="2" charset="-122"/>
              </a:rPr>
              <a:t>物理学家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en-US" sz="2400" b="1">
                <a:latin typeface="宋体" panose="02010600030101010101" pitchFamily="2" charset="-122"/>
              </a:rPr>
              <a:t>一剧，追问科学家：你是不顾一切地发明呢，还是以维护人类命运为前提呢？此剧让人不得不深刻反思。此外，还有一种大爱体现于别样的人性关怀：一个法学家笔下的罪人，③</a:t>
            </a:r>
            <a:r>
              <a:rPr lang="en-US" altLang="zh-CN" sz="2400" b="1">
                <a:latin typeface="宋体" panose="02010600030101010101" pitchFamily="2" charset="-122"/>
              </a:rPr>
              <a:t>____________</a:t>
            </a:r>
            <a:r>
              <a:rPr lang="en-US" sz="2400" b="1">
                <a:latin typeface="宋体" panose="02010600030101010101" pitchFamily="2" charset="-122"/>
              </a:rPr>
              <a:t>，却很可能是一个值得同情的“人”</a:t>
            </a:r>
            <a:r>
              <a:rPr lang="en-US" altLang="zh-CN" sz="2400" b="1">
                <a:latin typeface="宋体" panose="02010600030101010101" pitchFamily="2" charset="-122"/>
              </a:rPr>
              <a:t>——</a:t>
            </a:r>
            <a:r>
              <a:rPr lang="en-US" sz="2400" b="1">
                <a:latin typeface="宋体" panose="02010600030101010101" pitchFamily="2" charset="-122"/>
              </a:rPr>
              <a:t>文学家有义务写出人的思想情感的矛盾性和复杂性。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71015" y="6464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3251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038350" y="1731963"/>
            <a:ext cx="8115300" cy="449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6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</a:p>
          <a:p>
            <a:pPr eaLnBrk="1" hangingPunct="1">
              <a:defRPr/>
            </a:pP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①还是预言家；②需有大爱意识；③在文学家笔下</a:t>
            </a:r>
          </a:p>
          <a:p>
            <a:pPr eaLnBrk="1" hangingPunct="1">
              <a:defRPr/>
            </a:pPr>
            <a:r>
              <a:rPr lang="en-US" sz="26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eaLnBrk="1" hangingPunct="1">
              <a:defRPr/>
            </a:pP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本题考查语言表达简明、连贯、准确的能力。①处，关联词要和前面的“不仅”相搭配，而由后文“预言……后果”可知，应指出优秀作家“还是预言家”。②处，由“你是……还是以维护人类命运为前提呢”以及“此外，还有一种大爱体现于别样的人性关怀”可以看出，文学“需有大爱意识”。③处，结尾句将法学家笔下的罪人和文学家笔下的罪人进行比照，所以此处可填写“在文学笔下”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90395" y="7410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55299" name="文本框 6"/>
          <p:cNvSpPr txBox="1">
            <a:spLocks noChangeArrowheads="1"/>
          </p:cNvSpPr>
          <p:nvPr/>
        </p:nvSpPr>
        <p:spPr bwMode="auto">
          <a:xfrm>
            <a:off x="1938338" y="1731963"/>
            <a:ext cx="8315325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>
                <a:latin typeface="宋体" panose="02010600030101010101" pitchFamily="2" charset="-122"/>
              </a:rPr>
              <a:t>4.</a:t>
            </a:r>
            <a:r>
              <a:rPr lang="en-US" sz="2600" b="1">
                <a:latin typeface="宋体" panose="02010600030101010101" pitchFamily="2" charset="-122"/>
              </a:rPr>
              <a:t>某校举行辩论会，请根据正方的说法，写出反方的观点和理由。</a:t>
            </a:r>
          </a:p>
          <a:p>
            <a:pPr eaLnBrk="1" hangingPunct="1"/>
            <a:r>
              <a:rPr lang="en-US" sz="2600" b="1">
                <a:latin typeface="宋体" panose="02010600030101010101" pitchFamily="2" charset="-122"/>
              </a:rPr>
              <a:t>正方：善意的谎言有碍诚信。善意的谎言归根结底还是谎言，就像褪去乞丐服穿上名牌西装仍然改变不了乞丐的身份一样，善意的谎言也不会因为戴上桂冠就摆脱了谎言的本质。谎言就意味着欺骗，欺骗就有碍诚信，这是铁的逻辑。善意的谎言的出发点是善良的，但是这种谎言一旦被戳穿，往往对对方的伤害会更深。无论何种谎言，都是与诚信相悖的。</a:t>
            </a:r>
          </a:p>
          <a:p>
            <a:pPr eaLnBrk="1" hangingPunct="1"/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/>
            <a:r>
              <a:rPr lang="en-US" sz="2600" b="1">
                <a:latin typeface="宋体" panose="02010600030101010101" pitchFamily="2" charset="-122"/>
              </a:rPr>
              <a:t>反方：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3245" y="55626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33563" y="1501775"/>
            <a:ext cx="8526462" cy="4523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4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反方：善意的谎言无碍诚信。贫穷的母亲把仅有的饭菜留给儿女，同时隐瞒了自己还饿着肚子的事实，难道你能指责这位母亲“不诚信”吗？生活中善意的谎言随处可见，这种“谎言”是美丽的，它不是欺骗，不是居心叵测。当我们为了他人的幸福撒一些小谎的时候，谎言即变为理解、尊重和宽容，而且具有神奇的力量。这样的“谎言”让世界更有爱、有感动、有希望，怎么会与诚信相悖呢？</a:t>
            </a:r>
          </a:p>
          <a:p>
            <a:pPr eaLnBrk="1" hangingPunct="1">
              <a:defRPr/>
            </a:pPr>
            <a:r>
              <a:rPr lang="en-US" sz="24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作答本题，首先观点要明确，其次要针对正方辩词进行反驳。正方的观点是“善意的谎言有碍诚信”，并主要运用逻辑分析和举例论证的方法来说明反驳理由。那么，反方的观点就应该是“善意的谎言无碍诚信”，然后围绕这一观点选择合适的方法阐述理由即可。</a:t>
            </a:r>
          </a:p>
        </p:txBody>
      </p:sp>
      <p:pic>
        <p:nvPicPr>
          <p:cNvPr id="5734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50600" y="118618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24000" y="2030413"/>
            <a:ext cx="5646738" cy="43230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en-US" sz="25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卢梭( 1712-1778 ), 法国</a:t>
            </a:r>
            <a:r>
              <a:rPr lang="en-US" sz="25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思想家、哲学家、教育学家、文学家</a:t>
            </a:r>
            <a:r>
              <a:rPr lang="en-US" sz="25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 18世纪</a:t>
            </a:r>
            <a:r>
              <a:rPr lang="en-US" sz="25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法国大革命的思想先驱,启蒙运动的代表人物之一</a:t>
            </a:r>
            <a:r>
              <a:rPr lang="en-US" sz="25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,杰出的民主政论家和</a:t>
            </a:r>
            <a:r>
              <a:rPr lang="en-US" sz="25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浪漫主义文学流派的开创者</a:t>
            </a:r>
            <a:r>
              <a:rPr lang="en-US" sz="25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卢梭出生于瑞士日内瓦,当过学徒、仆役、私人秘书、乐谱抄写员,一生颠沛流离。1749年以《论科学与艺术的复兴是否有助于使风俗日趋纯朴》一文而闻名。著有《论人与人之间不平等的起因和基础》《社会契约论》《爱弥儿》《忏悔录》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96440" y="68326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走近作者</a:t>
            </a: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8850" y="2417763"/>
            <a:ext cx="3359150" cy="373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47545" y="67056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背景介绍</a:t>
            </a:r>
          </a:p>
        </p:txBody>
      </p:sp>
      <p:sp>
        <p:nvSpPr>
          <p:cNvPr id="10244" name="矩形 1"/>
          <p:cNvSpPr>
            <a:spLocks noChangeArrowheads="1"/>
          </p:cNvSpPr>
          <p:nvPr/>
        </p:nvSpPr>
        <p:spPr bwMode="auto">
          <a:xfrm>
            <a:off x="2146300" y="1957388"/>
            <a:ext cx="809307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1743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年，卢梭在威尼斯逗留时，就已经打算写一部关于政治制度的鸿篇大论。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1753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年，第戎学院公布了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论人类不平等的起源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》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的征文题目。卢梭应第戎学院的征文竞赛，撰写了他的论文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论人与人之间不平等的起因和基础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》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，后结集出版。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《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怜悯是人的天性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》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即节选自该部书。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82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题目解说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0" y="2166938"/>
            <a:ext cx="77755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sz="3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“怜悯”</a:t>
            </a:r>
            <a:r>
              <a:rPr sz="3600" b="1">
                <a:latin typeface="宋体" panose="02010600030101010101" pitchFamily="2" charset="-122"/>
                <a:cs typeface="宋体" panose="02010600030101010101" pitchFamily="2" charset="-122"/>
              </a:rPr>
              <a:t>指对遭遇不幸的人表示同情；</a:t>
            </a:r>
            <a:r>
              <a:rPr sz="3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“天性”</a:t>
            </a:r>
            <a:r>
              <a:rPr sz="3600" b="1">
                <a:latin typeface="宋体" panose="02010600030101010101" pitchFamily="2" charset="-122"/>
                <a:cs typeface="宋体" panose="02010600030101010101" pitchFamily="2" charset="-122"/>
              </a:rPr>
              <a:t>指人先天具有的品质或性情，外界难以改变的心理感知特性及行为趋向。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82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层次结构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6600" y="1833563"/>
            <a:ext cx="8347075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3000" b="1" dirty="0">
                <a:latin typeface="宋体" panose="02010600030101010101" pitchFamily="2" charset="-122"/>
                <a:cs typeface="宋体" panose="02010600030101010101" pitchFamily="2" charset="-122"/>
              </a:rPr>
              <a:t>全文可分为四个部分：</a:t>
            </a:r>
          </a:p>
          <a:p>
            <a:pPr eaLnBrk="1" hangingPunct="1">
              <a:defRPr/>
            </a:pPr>
            <a:r>
              <a:rPr lang="zh-CN" sz="3000" b="1" dirty="0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第一部分（第1段）</a:t>
            </a:r>
            <a:r>
              <a:rPr lang="zh-CN" sz="3000" b="1" dirty="0">
                <a:latin typeface="宋体" panose="02010600030101010101" pitchFamily="2" charset="-122"/>
                <a:cs typeface="宋体" panose="02010600030101010101" pitchFamily="2" charset="-122"/>
              </a:rPr>
              <a:t>：阐述自然状态中的人原始的品性，并由此引导人们思考。 </a:t>
            </a:r>
          </a:p>
          <a:p>
            <a:pPr eaLnBrk="1" hangingPunct="1">
              <a:defRPr/>
            </a:pPr>
            <a:r>
              <a:rPr lang="zh-CN" sz="3000" b="1" dirty="0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第二部分（第2-3段）</a:t>
            </a:r>
            <a:r>
              <a:rPr lang="zh-CN" sz="3000" b="1" dirty="0">
                <a:latin typeface="宋体" panose="02010600030101010101" pitchFamily="2" charset="-122"/>
                <a:cs typeface="宋体" panose="02010600030101010101" pitchFamily="2" charset="-122"/>
              </a:rPr>
              <a:t>：在批驳错误观点的基础上，提出中心论点：怜悯是人的天性。 </a:t>
            </a:r>
          </a:p>
          <a:p>
            <a:pPr eaLnBrk="1" hangingPunct="1">
              <a:defRPr/>
            </a:pPr>
            <a:r>
              <a:rPr lang="zh-CN" sz="3000" b="1" dirty="0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第三部分（第4段）</a:t>
            </a:r>
            <a:r>
              <a:rPr lang="zh-CN" sz="3000" b="1" dirty="0">
                <a:latin typeface="宋体" panose="02010600030101010101" pitchFamily="2" charset="-122"/>
                <a:cs typeface="宋体" panose="02010600030101010101" pitchFamily="2" charset="-122"/>
              </a:rPr>
              <a:t>：对人天生就具有怜悯心展开论证。</a:t>
            </a:r>
          </a:p>
          <a:p>
            <a:pPr eaLnBrk="1" hangingPunct="1">
              <a:defRPr/>
            </a:pPr>
            <a:r>
              <a:rPr lang="zh-CN" sz="3000" b="1" dirty="0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第四部分（第5段）</a:t>
            </a:r>
            <a:r>
              <a:rPr lang="zh-CN" sz="3000" b="1" dirty="0">
                <a:latin typeface="宋体" panose="02010600030101010101" pitchFamily="2" charset="-122"/>
                <a:cs typeface="宋体" panose="02010600030101010101" pitchFamily="2" charset="-122"/>
              </a:rPr>
              <a:t>：论证怜悯心对人类社会的重要作用。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2154238" y="1622425"/>
            <a:ext cx="80073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</a:rPr>
              <a:t>作者写《蜜蜂的寓言》中的故事，有什么作用?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216150" y="2487613"/>
            <a:ext cx="808990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故事中的目击者作为陌生人虽然与当事人不存在任何特殊性关系，而且幼儿的安危与他的自身利益也没有切实关系，但他却由于目睹幼儿的痛苦而自然而然地产生巨大的悲痛之感，并生发出一伸援手的冲动。这种冲动并不是想要得到感激或赞美，只是出于对受害者难以抑制的强烈的怜悯之心。这有力地证明，怜悯心是人类最普遍的天然的美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2219325" y="1660525"/>
            <a:ext cx="8042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怎样理解“怜悯是人的天性”？请结合文本简要分析。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219325" y="3027363"/>
            <a:ext cx="7961313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①怜悯心是柔弱和最容易遭受苦难折磨的我们最应具备的禀性，在我们人类开始运用头脑思考之前就存在了。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人天生就有一种不愿意看见自己同类受苦的厌恶心理，使他不至于过于为了谋求自己的幸福而损害他人，就连动物有时候也有明显的怜悯之心。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19935" y="67691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232025" y="1797050"/>
            <a:ext cx="8035925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zh-CN" altLang="en-US" sz="30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②我们在看到同类遭受苦难时感同身受，产生强烈的怜悯心。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这种怜悯心在自然状态下比在理智状态下更真切，把打斗双方拉开的往往是市井小民和菜市场的妇女，而不是哲学家。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30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③怜悯心让人们看到同类受难就出手帮助，即使自已处境再苦难也不会去危害比自己弱的人。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在自然状态下的人，即使没有受过教育的熏陶，也不愿意做坏事。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2053</Words>
  <Application>Microsoft Office PowerPoint</Application>
  <PresentationFormat>自定义</PresentationFormat>
  <Paragraphs>99</Paragraphs>
  <Slides>27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2021-05-25T20:12:10Z</cp:lastPrinted>
  <dcterms:created xsi:type="dcterms:W3CDTF">2021-05-25T20:12:10Z</dcterms:created>
  <dcterms:modified xsi:type="dcterms:W3CDTF">2021-09-13T05:54:25Z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