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Override PartName="/customXml/item1.xml" ContentType="application/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50" r:id="rId3"/>
  </p:sldMasterIdLst>
  <p:notesMasterIdLst>
    <p:notesMasterId r:id="rId4"/>
  </p:notesMasterIdLst>
  <p:sldIdLst>
    <p:sldId id="5299723" r:id="rId5"/>
    <p:sldId id="5299806" r:id="rId6"/>
    <p:sldId id="5299789" r:id="rId7"/>
    <p:sldId id="277" r:id="rId8"/>
    <p:sldId id="5299805" r:id="rId9"/>
    <p:sldId id="5299780" r:id="rId10"/>
    <p:sldId id="5299764" r:id="rId11"/>
    <p:sldId id="5299765" r:id="rId12"/>
    <p:sldId id="5299766" r:id="rId13"/>
    <p:sldId id="5299768" r:id="rId14"/>
    <p:sldId id="5299767" r:id="rId15"/>
    <p:sldId id="5299807" r:id="rId16"/>
    <p:sldId id="5299784" r:id="rId17"/>
    <p:sldId id="5299786" r:id="rId18"/>
    <p:sldId id="5299787" r:id="rId19"/>
    <p:sldId id="5299788" r:id="rId20"/>
    <p:sldId id="5299718" r:id="rId21"/>
    <p:sldId id="5299721" r:id="rId22"/>
    <p:sldId id="5299722" r:id="rId23"/>
    <p:sldId id="259" r:id="rId24"/>
    <p:sldId id="5299724" r:id="rId25"/>
    <p:sldId id="5299725" r:id="rId26"/>
    <p:sldId id="5299727" r:id="rId27"/>
    <p:sldId id="5299726" r:id="rId28"/>
    <p:sldId id="5299728" r:id="rId29"/>
    <p:sldId id="5299729" r:id="rId30"/>
    <p:sldId id="5299730" r:id="rId31"/>
    <p:sldId id="5299731" r:id="rId32"/>
    <p:sldId id="5299732" r:id="rId33"/>
    <p:sldId id="5299738" r:id="rId34"/>
    <p:sldId id="5299781" r:id="rId35"/>
    <p:sldId id="5299782" r:id="rId36"/>
    <p:sldId id="5299808" r:id="rId37"/>
    <p:sldId id="5299749" r:id="rId38"/>
    <p:sldId id="5299792" r:id="rId39"/>
    <p:sldId id="5299783" r:id="rId40"/>
    <p:sldId id="5299797" r:id="rId41"/>
    <p:sldId id="5299790" r:id="rId42"/>
    <p:sldId id="5299793" r:id="rId43"/>
    <p:sldId id="5299791" r:id="rId44"/>
    <p:sldId id="5299794" r:id="rId45"/>
    <p:sldId id="5299795" r:id="rId46"/>
    <p:sldId id="5299796" r:id="rId47"/>
    <p:sldId id="5299800" r:id="rId48"/>
    <p:sldId id="5299798" r:id="rId49"/>
    <p:sldId id="5299803" r:id="rId50"/>
    <p:sldId id="264" r:id="rId51"/>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3801" autoAdjust="0"/>
  </p:normalViewPr>
  <p:slideViewPr>
    <p:cSldViewPr snapToGrid="0">
      <p:cViewPr varScale="1">
        <p:scale>
          <a:sx n="69" d="100"/>
          <a:sy n="69" d="100"/>
        </p:scale>
        <p:origin x="72" y="28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ustomXml" Target="../customXml/item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tags" Target="tags/tag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wmf" /><Relationship Id="rId2" Type="http://schemas.openxmlformats.org/officeDocument/2006/relationships/image" Target="../media/image9.w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E27970-FAB5-401C-BAAE-022A6FE260F4}" type="datetimeFigureOut">
              <a:rPr lang="zh-CN" altLang="en-US" smtClean="0"/>
              <a:t>2021/4/30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7661C4-E58A-48D2-B934-0943AF53AC6A}" type="slidenum">
              <a:rPr lang="zh-CN" altLang="en-US" smtClean="0"/>
              <a:t>‹#›</a:t>
            </a:fld>
            <a:endParaRPr lang="zh-CN" altLang="en-US"/>
          </a:p>
        </p:txBody>
      </p:sp>
    </p:spTree>
    <p:extLst>
      <p:ext uri="{BB962C8B-B14F-4D97-AF65-F5344CB8AC3E}">
        <p14:creationId xmlns:p14="http://schemas.microsoft.com/office/powerpoint/2010/main" val="1947923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a:t>
            </a:fld>
            <a:endParaRPr lang="zh-CN" altLang="en-US"/>
          </a:p>
        </p:txBody>
      </p:sp>
    </p:spTree>
    <p:extLst>
      <p:ext uri="{BB962C8B-B14F-4D97-AF65-F5344CB8AC3E}">
        <p14:creationId xmlns:p14="http://schemas.microsoft.com/office/powerpoint/2010/main" val="266082610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10</a:t>
            </a:fld>
            <a:endParaRPr lang="zh-CN" altLang="en-US"/>
          </a:p>
        </p:txBody>
      </p:sp>
    </p:spTree>
    <p:extLst>
      <p:ext uri="{BB962C8B-B14F-4D97-AF65-F5344CB8AC3E}">
        <p14:creationId xmlns:p14="http://schemas.microsoft.com/office/powerpoint/2010/main" val="247816939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11</a:t>
            </a:fld>
            <a:endParaRPr lang="zh-CN" altLang="en-US"/>
          </a:p>
        </p:txBody>
      </p:sp>
    </p:spTree>
    <p:extLst>
      <p:ext uri="{BB962C8B-B14F-4D97-AF65-F5344CB8AC3E}">
        <p14:creationId xmlns:p14="http://schemas.microsoft.com/office/powerpoint/2010/main" val="416037167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12</a:t>
            </a:fld>
            <a:endParaRPr lang="zh-CN" altLang="en-US"/>
          </a:p>
        </p:txBody>
      </p:sp>
    </p:spTree>
    <p:extLst>
      <p:ext uri="{BB962C8B-B14F-4D97-AF65-F5344CB8AC3E}">
        <p14:creationId xmlns:p14="http://schemas.microsoft.com/office/powerpoint/2010/main" val="385956137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13</a:t>
            </a:fld>
            <a:endParaRPr lang="zh-CN" altLang="en-US"/>
          </a:p>
        </p:txBody>
      </p:sp>
    </p:spTree>
    <p:extLst>
      <p:ext uri="{BB962C8B-B14F-4D97-AF65-F5344CB8AC3E}">
        <p14:creationId xmlns:p14="http://schemas.microsoft.com/office/powerpoint/2010/main" val="199877801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14</a:t>
            </a:fld>
            <a:endParaRPr lang="zh-CN" altLang="en-US"/>
          </a:p>
        </p:txBody>
      </p:sp>
    </p:spTree>
    <p:extLst>
      <p:ext uri="{BB962C8B-B14F-4D97-AF65-F5344CB8AC3E}">
        <p14:creationId xmlns:p14="http://schemas.microsoft.com/office/powerpoint/2010/main" val="859976133"/>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15</a:t>
            </a:fld>
            <a:endParaRPr lang="zh-CN" altLang="en-US"/>
          </a:p>
        </p:txBody>
      </p:sp>
    </p:spTree>
    <p:extLst>
      <p:ext uri="{BB962C8B-B14F-4D97-AF65-F5344CB8AC3E}">
        <p14:creationId xmlns:p14="http://schemas.microsoft.com/office/powerpoint/2010/main" val="84371269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16</a:t>
            </a:fld>
            <a:endParaRPr lang="zh-CN" altLang="en-US"/>
          </a:p>
        </p:txBody>
      </p:sp>
    </p:spTree>
    <p:extLst>
      <p:ext uri="{BB962C8B-B14F-4D97-AF65-F5344CB8AC3E}">
        <p14:creationId xmlns:p14="http://schemas.microsoft.com/office/powerpoint/2010/main" val="174713806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115371797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18</a:t>
            </a:fld>
            <a:endParaRPr lang="zh-CN" altLang="en-US"/>
          </a:p>
        </p:txBody>
      </p:sp>
    </p:spTree>
    <p:extLst>
      <p:ext uri="{BB962C8B-B14F-4D97-AF65-F5344CB8AC3E}">
        <p14:creationId xmlns:p14="http://schemas.microsoft.com/office/powerpoint/2010/main" val="2509341592"/>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19</a:t>
            </a:fld>
            <a:endParaRPr lang="zh-CN" altLang="en-US"/>
          </a:p>
        </p:txBody>
      </p:sp>
    </p:spTree>
    <p:extLst>
      <p:ext uri="{BB962C8B-B14F-4D97-AF65-F5344CB8AC3E}">
        <p14:creationId xmlns:p14="http://schemas.microsoft.com/office/powerpoint/2010/main" val="179290264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charset="-122"/>
              <a:ea typeface="等线" panose="02010600030101010101" charset="-122"/>
              <a:cs typeface="+mn-cs"/>
            </a:endParaRPr>
          </a:p>
        </p:txBody>
      </p:sp>
    </p:spTree>
    <p:extLst>
      <p:ext uri="{BB962C8B-B14F-4D97-AF65-F5344CB8AC3E}">
        <p14:creationId xmlns:p14="http://schemas.microsoft.com/office/powerpoint/2010/main" val="356116454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20</a:t>
            </a:fld>
            <a:endParaRPr lang="zh-CN" altLang="en-US"/>
          </a:p>
        </p:txBody>
      </p:sp>
    </p:spTree>
    <p:extLst>
      <p:ext uri="{BB962C8B-B14F-4D97-AF65-F5344CB8AC3E}">
        <p14:creationId xmlns:p14="http://schemas.microsoft.com/office/powerpoint/2010/main" val="41834694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21</a:t>
            </a:fld>
            <a:endParaRPr lang="zh-CN" altLang="en-US"/>
          </a:p>
        </p:txBody>
      </p:sp>
    </p:spTree>
    <p:extLst>
      <p:ext uri="{BB962C8B-B14F-4D97-AF65-F5344CB8AC3E}">
        <p14:creationId xmlns:p14="http://schemas.microsoft.com/office/powerpoint/2010/main" val="2562011888"/>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22</a:t>
            </a:fld>
            <a:endParaRPr lang="zh-CN" altLang="en-US"/>
          </a:p>
        </p:txBody>
      </p:sp>
    </p:spTree>
    <p:extLst>
      <p:ext uri="{BB962C8B-B14F-4D97-AF65-F5344CB8AC3E}">
        <p14:creationId xmlns:p14="http://schemas.microsoft.com/office/powerpoint/2010/main" val="3661443388"/>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23</a:t>
            </a:fld>
            <a:endParaRPr lang="zh-CN" altLang="en-US"/>
          </a:p>
        </p:txBody>
      </p:sp>
    </p:spTree>
    <p:extLst>
      <p:ext uri="{BB962C8B-B14F-4D97-AF65-F5344CB8AC3E}">
        <p14:creationId xmlns:p14="http://schemas.microsoft.com/office/powerpoint/2010/main" val="2669992616"/>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24</a:t>
            </a:fld>
            <a:endParaRPr lang="zh-CN" altLang="en-US"/>
          </a:p>
        </p:txBody>
      </p:sp>
    </p:spTree>
    <p:extLst>
      <p:ext uri="{BB962C8B-B14F-4D97-AF65-F5344CB8AC3E}">
        <p14:creationId xmlns:p14="http://schemas.microsoft.com/office/powerpoint/2010/main" val="144959396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25</a:t>
            </a:fld>
            <a:endParaRPr lang="zh-CN" altLang="en-US"/>
          </a:p>
        </p:txBody>
      </p:sp>
    </p:spTree>
    <p:extLst>
      <p:ext uri="{BB962C8B-B14F-4D97-AF65-F5344CB8AC3E}">
        <p14:creationId xmlns:p14="http://schemas.microsoft.com/office/powerpoint/2010/main" val="1584486155"/>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26</a:t>
            </a:fld>
            <a:endParaRPr lang="zh-CN" altLang="en-US"/>
          </a:p>
        </p:txBody>
      </p:sp>
    </p:spTree>
    <p:extLst>
      <p:ext uri="{BB962C8B-B14F-4D97-AF65-F5344CB8AC3E}">
        <p14:creationId xmlns:p14="http://schemas.microsoft.com/office/powerpoint/2010/main" val="822010350"/>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27</a:t>
            </a:fld>
            <a:endParaRPr lang="zh-CN" altLang="en-US"/>
          </a:p>
        </p:txBody>
      </p:sp>
    </p:spTree>
    <p:extLst>
      <p:ext uri="{BB962C8B-B14F-4D97-AF65-F5344CB8AC3E}">
        <p14:creationId xmlns:p14="http://schemas.microsoft.com/office/powerpoint/2010/main" val="3912294840"/>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28</a:t>
            </a:fld>
            <a:endParaRPr lang="zh-CN" altLang="en-US"/>
          </a:p>
        </p:txBody>
      </p:sp>
    </p:spTree>
    <p:extLst>
      <p:ext uri="{BB962C8B-B14F-4D97-AF65-F5344CB8AC3E}">
        <p14:creationId xmlns:p14="http://schemas.microsoft.com/office/powerpoint/2010/main" val="619442165"/>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29</a:t>
            </a:fld>
            <a:endParaRPr lang="zh-CN" altLang="en-US"/>
          </a:p>
        </p:txBody>
      </p:sp>
    </p:spTree>
    <p:extLst>
      <p:ext uri="{BB962C8B-B14F-4D97-AF65-F5344CB8AC3E}">
        <p14:creationId xmlns:p14="http://schemas.microsoft.com/office/powerpoint/2010/main" val="78743427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488107235"/>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459653875"/>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31</a:t>
            </a:fld>
            <a:endParaRPr lang="zh-CN" altLang="en-US"/>
          </a:p>
        </p:txBody>
      </p:sp>
    </p:spTree>
    <p:extLst>
      <p:ext uri="{BB962C8B-B14F-4D97-AF65-F5344CB8AC3E}">
        <p14:creationId xmlns:p14="http://schemas.microsoft.com/office/powerpoint/2010/main" val="3997579206"/>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32</a:t>
            </a:fld>
            <a:endParaRPr lang="zh-CN" altLang="en-US"/>
          </a:p>
        </p:txBody>
      </p:sp>
    </p:spTree>
    <p:extLst>
      <p:ext uri="{BB962C8B-B14F-4D97-AF65-F5344CB8AC3E}">
        <p14:creationId xmlns:p14="http://schemas.microsoft.com/office/powerpoint/2010/main" val="1904538404"/>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33</a:t>
            </a:fld>
            <a:endParaRPr lang="zh-CN" altLang="en-US"/>
          </a:p>
        </p:txBody>
      </p:sp>
    </p:spTree>
    <p:extLst>
      <p:ext uri="{BB962C8B-B14F-4D97-AF65-F5344CB8AC3E}">
        <p14:creationId xmlns:p14="http://schemas.microsoft.com/office/powerpoint/2010/main" val="3786767084"/>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34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2298106467"/>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35</a:t>
            </a:fld>
            <a:endParaRPr lang="zh-CN" altLang="en-US"/>
          </a:p>
        </p:txBody>
      </p:sp>
    </p:spTree>
    <p:extLst>
      <p:ext uri="{BB962C8B-B14F-4D97-AF65-F5344CB8AC3E}">
        <p14:creationId xmlns:p14="http://schemas.microsoft.com/office/powerpoint/2010/main" val="2226766721"/>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36</a:t>
            </a:fld>
            <a:endParaRPr lang="zh-CN" altLang="en-US"/>
          </a:p>
        </p:txBody>
      </p:sp>
    </p:spTree>
    <p:extLst>
      <p:ext uri="{BB962C8B-B14F-4D97-AF65-F5344CB8AC3E}">
        <p14:creationId xmlns:p14="http://schemas.microsoft.com/office/powerpoint/2010/main" val="200217860"/>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37</a:t>
            </a:fld>
            <a:endParaRPr lang="zh-CN" altLang="en-US"/>
          </a:p>
        </p:txBody>
      </p:sp>
    </p:spTree>
    <p:extLst>
      <p:ext uri="{BB962C8B-B14F-4D97-AF65-F5344CB8AC3E}">
        <p14:creationId xmlns:p14="http://schemas.microsoft.com/office/powerpoint/2010/main" val="729964154"/>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38</a:t>
            </a:fld>
            <a:endParaRPr lang="zh-CN" altLang="en-US"/>
          </a:p>
        </p:txBody>
      </p:sp>
    </p:spTree>
    <p:extLst>
      <p:ext uri="{BB962C8B-B14F-4D97-AF65-F5344CB8AC3E}">
        <p14:creationId xmlns:p14="http://schemas.microsoft.com/office/powerpoint/2010/main" val="1094450070"/>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39</a:t>
            </a:fld>
            <a:endParaRPr lang="zh-CN" altLang="en-US"/>
          </a:p>
        </p:txBody>
      </p:sp>
    </p:spTree>
    <p:extLst>
      <p:ext uri="{BB962C8B-B14F-4D97-AF65-F5344CB8AC3E}">
        <p14:creationId xmlns:p14="http://schemas.microsoft.com/office/powerpoint/2010/main" val="299084872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433892771"/>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40</a:t>
            </a:fld>
            <a:endParaRPr lang="zh-CN" altLang="en-US"/>
          </a:p>
        </p:txBody>
      </p:sp>
    </p:spTree>
    <p:extLst>
      <p:ext uri="{BB962C8B-B14F-4D97-AF65-F5344CB8AC3E}">
        <p14:creationId xmlns:p14="http://schemas.microsoft.com/office/powerpoint/2010/main" val="3132026421"/>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41</a:t>
            </a:fld>
            <a:endParaRPr lang="zh-CN" altLang="en-US"/>
          </a:p>
        </p:txBody>
      </p:sp>
    </p:spTree>
    <p:extLst>
      <p:ext uri="{BB962C8B-B14F-4D97-AF65-F5344CB8AC3E}">
        <p14:creationId xmlns:p14="http://schemas.microsoft.com/office/powerpoint/2010/main" val="2833393692"/>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42</a:t>
            </a:fld>
            <a:endParaRPr lang="zh-CN" altLang="en-US"/>
          </a:p>
        </p:txBody>
      </p:sp>
    </p:spTree>
    <p:extLst>
      <p:ext uri="{BB962C8B-B14F-4D97-AF65-F5344CB8AC3E}">
        <p14:creationId xmlns:p14="http://schemas.microsoft.com/office/powerpoint/2010/main" val="2969804132"/>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43</a:t>
            </a:fld>
            <a:endParaRPr lang="zh-CN" altLang="en-US"/>
          </a:p>
        </p:txBody>
      </p:sp>
    </p:spTree>
    <p:extLst>
      <p:ext uri="{BB962C8B-B14F-4D97-AF65-F5344CB8AC3E}">
        <p14:creationId xmlns:p14="http://schemas.microsoft.com/office/powerpoint/2010/main" val="194013018"/>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44</a:t>
            </a:fld>
            <a:endParaRPr lang="zh-CN" altLang="en-US"/>
          </a:p>
        </p:txBody>
      </p:sp>
    </p:spTree>
    <p:extLst>
      <p:ext uri="{BB962C8B-B14F-4D97-AF65-F5344CB8AC3E}">
        <p14:creationId xmlns:p14="http://schemas.microsoft.com/office/powerpoint/2010/main" val="1268826080"/>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45</a:t>
            </a:fld>
            <a:endParaRPr lang="zh-CN" altLang="en-US"/>
          </a:p>
        </p:txBody>
      </p:sp>
    </p:spTree>
    <p:extLst>
      <p:ext uri="{BB962C8B-B14F-4D97-AF65-F5344CB8AC3E}">
        <p14:creationId xmlns:p14="http://schemas.microsoft.com/office/powerpoint/2010/main" val="4261812751"/>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46</a:t>
            </a:fld>
            <a:endParaRPr lang="zh-CN" altLang="en-US"/>
          </a:p>
        </p:txBody>
      </p:sp>
    </p:spTree>
    <p:extLst>
      <p:ext uri="{BB962C8B-B14F-4D97-AF65-F5344CB8AC3E}">
        <p14:creationId xmlns:p14="http://schemas.microsoft.com/office/powerpoint/2010/main" val="2900230376"/>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47</a:t>
            </a:fld>
            <a:endParaRPr lang="zh-CN" altLang="en-US"/>
          </a:p>
        </p:txBody>
      </p:sp>
    </p:spTree>
    <p:extLst>
      <p:ext uri="{BB962C8B-B14F-4D97-AF65-F5344CB8AC3E}">
        <p14:creationId xmlns:p14="http://schemas.microsoft.com/office/powerpoint/2010/main" val="244880210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err="1"/>
              <a:t>wps</a:t>
            </a:r>
            <a:r>
              <a:rPr lang="zh-CN" altLang="en-US"/>
              <a:t>稻壳儿七月上设计原创链接：</a:t>
            </a:r>
            <a:r>
              <a:rPr lang="en-US" altLang="zh-CN"/>
              <a:t>http://chn.docer.com/works?userid=390257647</a:t>
            </a:r>
            <a:endParaRPr lang="zh-CN" altLang="en-US"/>
          </a:p>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13FB874C-D56D-4B8A-A23F-C902E897D8C9}"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extLst>
      <p:ext uri="{BB962C8B-B14F-4D97-AF65-F5344CB8AC3E}">
        <p14:creationId xmlns:p14="http://schemas.microsoft.com/office/powerpoint/2010/main" val="211042256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6</a:t>
            </a:fld>
            <a:endParaRPr lang="zh-CN" altLang="en-US"/>
          </a:p>
        </p:txBody>
      </p:sp>
    </p:spTree>
    <p:extLst>
      <p:ext uri="{BB962C8B-B14F-4D97-AF65-F5344CB8AC3E}">
        <p14:creationId xmlns:p14="http://schemas.microsoft.com/office/powerpoint/2010/main" val="226110682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7</a:t>
            </a:fld>
            <a:endParaRPr lang="zh-CN" altLang="en-US"/>
          </a:p>
        </p:txBody>
      </p:sp>
    </p:spTree>
    <p:extLst>
      <p:ext uri="{BB962C8B-B14F-4D97-AF65-F5344CB8AC3E}">
        <p14:creationId xmlns:p14="http://schemas.microsoft.com/office/powerpoint/2010/main" val="365160935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8</a:t>
            </a:fld>
            <a:endParaRPr lang="zh-CN" altLang="en-US"/>
          </a:p>
        </p:txBody>
      </p:sp>
    </p:spTree>
    <p:extLst>
      <p:ext uri="{BB962C8B-B14F-4D97-AF65-F5344CB8AC3E}">
        <p14:creationId xmlns:p14="http://schemas.microsoft.com/office/powerpoint/2010/main" val="129365041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27661C4-E58A-48D2-B934-0943AF53AC6A}" type="slidenum">
              <a:rPr lang="zh-CN" altLang="en-US" smtClean="0"/>
              <a:t>9</a:t>
            </a:fld>
            <a:endParaRPr lang="zh-CN" altLang="en-US"/>
          </a:p>
        </p:txBody>
      </p:sp>
    </p:spTree>
    <p:extLst>
      <p:ext uri="{BB962C8B-B14F-4D97-AF65-F5344CB8AC3E}">
        <p14:creationId xmlns:p14="http://schemas.microsoft.com/office/powerpoint/2010/main" val="229082189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A36C79-4881-4497-B77D-71FBBE8ED9A0}" type="datetimeFigureOut">
              <a:rPr lang="zh-CN" altLang="en-US" smtClean="0"/>
              <a:t>2021/4/30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23E99-7148-4556-A226-83A69FC6A10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F9E5E950-5A03-4F87-8D24-3FAA79F9EF92}" type="slidenum">
              <a:rPr lang="zh-CN" altLang="zh-CN"/>
              <a:t>‹#›</a:t>
            </a:fld>
            <a:endParaRPr lang="zh-CN" altLang="zh-CN"/>
          </a:p>
        </p:txBody>
      </p:sp>
    </p:spTree>
  </p:cSld>
  <p:clrMapOvr>
    <a:masterClrMapping/>
  </p:clrMapOvr>
  <mc:AlternateContent>
    <mc:Choice xmlns:p14="http://schemas.microsoft.com/office/powerpoint/2010/main" Requires="p14">
      <p:transition spd="slow" advTm="3000" p14:dur="2000">
        <p:comb/>
      </p:transition>
    </mc:Choice>
    <mc:Fallback>
      <p:transition spd="slow" advTm="3000">
        <p:comb/>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A36C79-4881-4497-B77D-71FBBE8ED9A0}" type="datetimeFigureOut">
              <a:rPr lang="zh-CN" altLang="en-US" smtClean="0"/>
              <a:t>2021/4/30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223E99-7148-4556-A226-83A69FC6A106}" type="slidenum">
              <a:rPr lang="zh-CN" altLang="en-US" smtClean="0"/>
              <a:t>‹#›</a:t>
            </a:fld>
            <a:endParaRPr lang="zh-CN" altLang="en-US"/>
          </a:p>
        </p:txBody>
      </p:sp>
      <p:pic>
        <p:nvPicPr>
          <p:cNvPr id="7" name="图片 6" descr="587d760021387"/>
          <p:cNvPicPr>
            <a:picLocks noChangeAspect="1"/>
          </p:cNvPicPr>
          <p:nvPr userDrawn="1"/>
        </p:nvPicPr>
        <p:blipFill>
          <a:blip r:embed="rId2"/>
          <a:srcRect r="12135"/>
          <a:stretch>
            <a:fillRect/>
          </a:stretch>
        </p:blipFill>
        <p:spPr>
          <a:xfrm flipH="1">
            <a:off x="0" y="-50800"/>
            <a:ext cx="12191999" cy="695960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85725"/>
            <a:ext cx="2722631" cy="4548495"/>
          </a:xfrm>
          <a:prstGeom prst="rect">
            <a:avLst/>
          </a:prstGeom>
        </p:spPr>
      </p:pic>
      <p:pic>
        <p:nvPicPr>
          <p:cNvPr id="10" name="图片 9" descr="学科网LOGO（新）"/>
          <p:cNvPicPr>
            <a:picLocks noChangeAspect="1"/>
          </p:cNvPicPr>
          <p:nvPr userDrawn="1"/>
        </p:nvPicPr>
        <p:blipFill>
          <a:blip r:embed="rId4"/>
          <a:stretch>
            <a:fillRect/>
          </a:stretch>
        </p:blipFill>
        <p:spPr>
          <a:xfrm>
            <a:off x="10603865" y="0"/>
            <a:ext cx="1524000" cy="5505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6" name="图片 5" descr="587d760021387"/>
          <p:cNvPicPr>
            <a:picLocks noChangeAspect="1"/>
          </p:cNvPicPr>
          <p:nvPr userDrawn="1"/>
        </p:nvPicPr>
        <p:blipFill>
          <a:blip r:embed="rId2"/>
          <a:srcRect r="12135"/>
          <a:stretch>
            <a:fillRect/>
          </a:stretch>
        </p:blipFill>
        <p:spPr>
          <a:xfrm flipH="1">
            <a:off x="0" y="-50800"/>
            <a:ext cx="12191999" cy="69596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85725"/>
            <a:ext cx="2722631" cy="4548495"/>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mc:AlternateContent>
    <mc:Choice xmlns:p14="http://schemas.microsoft.com/office/powerpoint/2010/main" Requires="p14">
      <p:transition spd="slow" advTm="3000" p14:dur="2000">
        <p:comb/>
      </p:transition>
    </mc:Choice>
    <mc:Fallback>
      <p:transition spd="slow" advTm="3000">
        <p:comb/>
      </p:transition>
    </mc:Fallback>
  </mc:AlternateConten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11.png" /><Relationship Id="rId4" Type="http://schemas.openxmlformats.org/officeDocument/2006/relationships/image" Target="../media/image1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14.png" /><Relationship Id="rId4"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1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oleObject" Target="../embeddings/oleObject1.bin" TargetMode="Internal" /><Relationship Id="rId4" Type="http://schemas.openxmlformats.org/officeDocument/2006/relationships/image" Target="../media/image8.wmf" /><Relationship Id="rId5" Type="http://schemas.openxmlformats.org/officeDocument/2006/relationships/oleObject" Target="../embeddings/oleObject2.bin" TargetMode="Internal" /><Relationship Id="rId6" Type="http://schemas.openxmlformats.org/officeDocument/2006/relationships/image" Target="../media/image9.wmf" /><Relationship Id="rId7" Type="http://schemas.openxmlformats.org/officeDocument/2006/relationships/oleObject" Target="../embeddings/oleObject3.bin" TargetMode="Internal" /><Relationship Id="rId8"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image" Target="../media/image1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1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1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2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2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2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2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2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25.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image" Target="../media/image2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11.png" /><Relationship Id="rId4"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image" Target="../media/image11.png" /><Relationship Id="rId4" Type="http://schemas.openxmlformats.org/officeDocument/2006/relationships/image" Target="../media/image1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6.xml" /><Relationship Id="rId3" Type="http://schemas.openxmlformats.org/officeDocument/2006/relationships/image" Target="../media/image27.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image" Target="../media/image28.png" /><Relationship Id="rId4" Type="http://schemas.openxmlformats.org/officeDocument/2006/relationships/image" Target="../media/image29.png" /><Relationship Id="rId5" Type="http://schemas.openxmlformats.org/officeDocument/2006/relationships/image" Target="../media/image30.png" /><Relationship Id="rId6" Type="http://schemas.openxmlformats.org/officeDocument/2006/relationships/image" Target="../media/image3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1.png" /><Relationship Id="rId4" Type="http://schemas.openxmlformats.org/officeDocument/2006/relationships/image" Target="../media/image1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587d760021387"/>
          <p:cNvPicPr>
            <a:picLocks noChangeAspect="1"/>
          </p:cNvPicPr>
          <p:nvPr/>
        </p:nvPicPr>
        <p:blipFill>
          <a:blip r:embed="rId3"/>
          <a:srcRect r="12135"/>
          <a:stretch>
            <a:fillRect/>
          </a:stretch>
        </p:blipFill>
        <p:spPr>
          <a:xfrm flipH="1">
            <a:off x="1" y="-101600"/>
            <a:ext cx="12191999" cy="6959600"/>
          </a:xfrm>
          <a:prstGeom prst="rect">
            <a:avLst/>
          </a:prstGeom>
        </p:spPr>
      </p:pic>
      <p:pic>
        <p:nvPicPr>
          <p:cNvPr id="10" name="图片 9"/>
          <p:cNvPicPr>
            <a:picLocks noChangeAspect="1"/>
          </p:cNvPicPr>
          <p:nvPr/>
        </p:nvPicPr>
        <p:blipFill>
          <a:blip r:embed="rId4"/>
          <a:stretch>
            <a:fillRect/>
          </a:stretch>
        </p:blipFill>
        <p:spPr>
          <a:xfrm>
            <a:off x="0" y="-60195"/>
            <a:ext cx="12192000" cy="6918195"/>
          </a:xfrm>
          <a:prstGeom prst="rect">
            <a:avLst/>
          </a:prstGeom>
        </p:spPr>
      </p:pic>
      <p:sp>
        <p:nvSpPr>
          <p:cNvPr id="6" name="文本框 5"/>
          <p:cNvSpPr txBox="1"/>
          <p:nvPr/>
        </p:nvSpPr>
        <p:spPr>
          <a:xfrm>
            <a:off x="3615254" y="517729"/>
            <a:ext cx="3249608" cy="3770263"/>
          </a:xfrm>
          <a:prstGeom prst="rect">
            <a:avLst/>
          </a:prstGeom>
          <a:noFill/>
        </p:spPr>
        <p:txBody>
          <a:bodyPr wrap="none" rtlCol="0">
            <a:spAutoFit/>
          </a:bodyPr>
          <a:lstStyle/>
          <a:p>
            <a:r>
              <a:rPr lang="zh-CN" altLang="en-US" sz="23900">
                <a:latin typeface="演示镇魂行楷" panose="00000500000000000000" pitchFamily="2" charset="-122"/>
                <a:ea typeface="演示镇魂行楷" panose="00000500000000000000" pitchFamily="2" charset="-122"/>
              </a:rPr>
              <a:t>红</a:t>
            </a:r>
          </a:p>
        </p:txBody>
      </p:sp>
      <p:sp>
        <p:nvSpPr>
          <p:cNvPr id="7" name="文本框 6"/>
          <p:cNvSpPr txBox="1"/>
          <p:nvPr/>
        </p:nvSpPr>
        <p:spPr>
          <a:xfrm>
            <a:off x="6443635" y="1401142"/>
            <a:ext cx="4246880" cy="2553335"/>
          </a:xfrm>
          <a:prstGeom prst="rect">
            <a:avLst/>
          </a:prstGeom>
          <a:noFill/>
        </p:spPr>
        <p:txBody>
          <a:bodyPr wrap="none" rtlCol="0">
            <a:spAutoFit/>
          </a:bodyPr>
          <a:lstStyle/>
          <a:p>
            <a:r>
              <a:rPr lang="zh-CN" altLang="en-US" sz="16000">
                <a:latin typeface="演示镇魂行楷" panose="00000500000000000000" pitchFamily="2" charset="-122"/>
                <a:ea typeface="演示镇魂行楷" panose="00000500000000000000" pitchFamily="2" charset="-122"/>
              </a:rPr>
              <a:t>楼梦</a:t>
            </a: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720000">
            <a:off x="9211989" y="2850608"/>
            <a:ext cx="320632" cy="548801"/>
          </a:xfrm>
          <a:prstGeom prst="rect">
            <a:avLst/>
          </a:prstGeom>
          <a:noFill/>
          <a:ln>
            <a:noFill/>
          </a:ln>
        </p:spPr>
      </p:pic>
      <p:pic>
        <p:nvPicPr>
          <p:cNvPr id="9" name="wps稻壳儿七月上设计原创链接：http://chn.docer.com/works?userid=390257647"/>
          <p:cNvPicPr>
            <a:picLocks noChangeAspect="1"/>
          </p:cNvPicPr>
          <p:nvPr/>
        </p:nvPicPr>
        <p:blipFill>
          <a:blip r:embed="rId6">
            <a:extLst>
              <a:ext uri="{28A0092B-C50C-407E-A947-70E740481C1C}">
                <a14:useLocalDpi xmlns:a14="http://schemas.microsoft.com/office/drawing/2010/main" val="0"/>
              </a:ext>
            </a:extLst>
          </a:blip>
          <a:srcRect t="21213" r="50752" b="21213"/>
          <a:stretch>
            <a:fillRect/>
          </a:stretch>
        </p:blipFill>
        <p:spPr>
          <a:xfrm flipV="1">
            <a:off x="8953409" y="3676358"/>
            <a:ext cx="2886571" cy="1208854"/>
          </a:xfrm>
          <a:prstGeom prst="rect">
            <a:avLst/>
          </a:prstGeom>
        </p:spPr>
      </p:pic>
      <p:pic>
        <p:nvPicPr>
          <p:cNvPr id="11" name="图片 10"/>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t="67227" r="75652"/>
          <a:stretch>
            <a:fillRect/>
          </a:stretch>
        </p:blipFill>
        <p:spPr>
          <a:xfrm>
            <a:off x="7463721" y="3719799"/>
            <a:ext cx="1496067" cy="1136385"/>
          </a:xfrm>
          <a:custGeom>
            <a:gdLst>
              <a:gd name="connsiteX0" fmla="*/ 0 w 1122050"/>
              <a:gd name="connsiteY0" fmla="*/ 0 h 852289"/>
              <a:gd name="connsiteX1" fmla="*/ 621590 w 1122050"/>
              <a:gd name="connsiteY1" fmla="*/ 0 h 852289"/>
              <a:gd name="connsiteX2" fmla="*/ 621590 w 1122050"/>
              <a:gd name="connsiteY2" fmla="*/ 171450 h 852289"/>
              <a:gd name="connsiteX3" fmla="*/ 765606 w 1122050"/>
              <a:gd name="connsiteY3" fmla="*/ 171450 h 852289"/>
              <a:gd name="connsiteX4" fmla="*/ 765606 w 1122050"/>
              <a:gd name="connsiteY4" fmla="*/ 0 h 852289"/>
              <a:gd name="connsiteX5" fmla="*/ 1076179 w 1122050"/>
              <a:gd name="connsiteY5" fmla="*/ 0 h 852289"/>
              <a:gd name="connsiteX6" fmla="*/ 1076179 w 1122050"/>
              <a:gd name="connsiteY6" fmla="*/ 171450 h 852289"/>
              <a:gd name="connsiteX7" fmla="*/ 1122050 w 1122050"/>
              <a:gd name="connsiteY7" fmla="*/ 171450 h 852289"/>
              <a:gd name="connsiteX8" fmla="*/ 1122050 w 1122050"/>
              <a:gd name="connsiteY8" fmla="*/ 852289 h 852289"/>
              <a:gd name="connsiteX9" fmla="*/ 0 w 1122050"/>
              <a:gd name="connsiteY9" fmla="*/ 852289 h 8522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050" h="852289">
                <a:moveTo>
                  <a:pt x="0" y="0"/>
                </a:moveTo>
                <a:lnTo>
                  <a:pt x="621590" y="0"/>
                </a:lnTo>
                <a:lnTo>
                  <a:pt x="621590" y="171450"/>
                </a:lnTo>
                <a:lnTo>
                  <a:pt x="765606" y="171450"/>
                </a:lnTo>
                <a:lnTo>
                  <a:pt x="765606" y="0"/>
                </a:lnTo>
                <a:lnTo>
                  <a:pt x="1076179" y="0"/>
                </a:lnTo>
                <a:lnTo>
                  <a:pt x="1076179" y="171450"/>
                </a:lnTo>
                <a:lnTo>
                  <a:pt x="1122050" y="171450"/>
                </a:lnTo>
                <a:lnTo>
                  <a:pt x="1122050" y="852289"/>
                </a:lnTo>
                <a:lnTo>
                  <a:pt x="0" y="852289"/>
                </a:lnTo>
                <a:close/>
              </a:path>
            </a:pathLst>
          </a:custGeom>
        </p:spPr>
      </p:pic>
      <p:sp>
        <p:nvSpPr>
          <p:cNvPr id="13" name="文本框 12"/>
          <p:cNvSpPr txBox="1"/>
          <p:nvPr/>
        </p:nvSpPr>
        <p:spPr>
          <a:xfrm>
            <a:off x="5672949" y="4011911"/>
            <a:ext cx="2087880" cy="553085"/>
          </a:xfrm>
          <a:prstGeom prst="rect">
            <a:avLst/>
          </a:prstGeom>
          <a:noFill/>
        </p:spPr>
        <p:txBody>
          <a:bodyPr wrap="none" rtlCol="0">
            <a:spAutoFit/>
          </a:bodyPr>
          <a:lstStyle/>
          <a:p>
            <a:r>
              <a:rPr lang="zh-CN" altLang="en-US" sz="3000">
                <a:latin typeface="思源黑体 CN Medium" panose="020b0600000000000000" pitchFamily="34" charset="-122"/>
                <a:ea typeface="思源黑体 CN Medium" panose="020b0600000000000000" pitchFamily="34" charset="-122"/>
              </a:rPr>
              <a:t>整本书阅读</a:t>
            </a: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84755" y="134620"/>
            <a:ext cx="6065520" cy="645160"/>
          </a:xfrm>
          <a:prstGeom prst="rect">
            <a:avLst/>
          </a:prstGeom>
          <a:noFill/>
        </p:spPr>
        <p:txBody>
          <a:bodyPr wrap="square" rtlCol="0">
            <a:spAutoFit/>
          </a:bodyPr>
          <a:lstStyle/>
          <a:p>
            <a:pPr algn="ctr"/>
            <a:r>
              <a:rPr lang="zh-CN" altLang="en-US" sz="3600" b="1"/>
              <a:t>作品评价</a:t>
            </a:r>
          </a:p>
        </p:txBody>
      </p:sp>
      <p:sp>
        <p:nvSpPr>
          <p:cNvPr id="2" name="矩形 1"/>
          <p:cNvSpPr/>
          <p:nvPr/>
        </p:nvSpPr>
        <p:spPr>
          <a:xfrm>
            <a:off x="839188" y="1081955"/>
            <a:ext cx="10272949" cy="5477510"/>
          </a:xfrm>
          <a:prstGeom prst="rect">
            <a:avLst/>
          </a:prstGeom>
        </p:spPr>
        <p:txBody>
          <a:bodyPr wrap="square">
            <a:spAutoFit/>
          </a:bodyPr>
          <a:lstStyle/>
          <a:p>
            <a:pPr marL="285750" marR="0" lvl="0" indent="-285750" algn="l" defTabSz="457200" rtl="0" eaLnBrk="1" fontAlgn="auto" latinLnBrk="0" hangingPunct="1">
              <a:lnSpc>
                <a:spcPct val="100000"/>
              </a:lnSpc>
              <a:spcBef>
                <a:spcPct val="0"/>
              </a:spcBef>
              <a:spcAft>
                <a:spcPct val="0"/>
              </a:spcAft>
              <a:buClrTx/>
              <a:buSzTx/>
              <a:buFont typeface="Wingdings" panose="05000000000000000000" pitchFamily="2" charset="2"/>
              <a:buChar char="l"/>
              <a:defRPr/>
            </a:pPr>
            <a:r>
              <a:rPr kumimoji="0" lang="zh-CN" altLang="en-US"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开谈不说</a:t>
            </a:r>
            <a:r>
              <a:rPr kumimoji="0" lang="en-US" altLang="zh-CN"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红楼梦</a:t>
            </a:r>
            <a:r>
              <a:rPr kumimoji="0" lang="en-US" altLang="zh-CN"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读尽诗书也枉然。</a:t>
            </a:r>
            <a:r>
              <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endPar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en-US" altLang="zh-CN"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清</a:t>
            </a:r>
            <a:r>
              <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竹枝词</a:t>
            </a:r>
            <a:r>
              <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p>
          <a:p>
            <a:pPr marL="285750" marR="0" lvl="0" indent="-285750" algn="l" defTabSz="457200" rtl="0" eaLnBrk="1" fontAlgn="auto" latinLnBrk="0" hangingPunct="1">
              <a:lnSpc>
                <a:spcPct val="100000"/>
              </a:lnSpc>
              <a:spcBef>
                <a:spcPct val="0"/>
              </a:spcBef>
              <a:spcAft>
                <a:spcPct val="0"/>
              </a:spcAft>
              <a:buClrTx/>
              <a:buSzTx/>
              <a:buFont typeface="Wingdings" panose="05000000000000000000" pitchFamily="2" charset="2"/>
              <a:buChar char="l"/>
              <a:defRPr/>
            </a:pPr>
            <a:r>
              <a:rPr kumimoji="0" lang="zh-CN" altLang="en-US" sz="2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自有</a:t>
            </a:r>
            <a:r>
              <a:rPr kumimoji="0" lang="en-US" altLang="zh-CN" sz="2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红楼梦</a:t>
            </a:r>
            <a:r>
              <a:rPr kumimoji="0" lang="en-US" altLang="zh-CN" sz="2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出来以后，传统的思想和写法都打破了。</a:t>
            </a:r>
            <a:endPar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R="0" lvl="0" indent="0" algn="l" defTabSz="457200" rtl="0" eaLnBrk="1" fontAlgn="auto" latinLnBrk="0" hangingPunct="1">
              <a:lnSpc>
                <a:spcPct val="100000"/>
              </a:lnSpc>
              <a:spcBef>
                <a:spcPct val="0"/>
              </a:spcBef>
              <a:spcAft>
                <a:spcPct val="0"/>
              </a:spcAft>
              <a:buClrTx/>
              <a:buSzTx/>
              <a:buFont typeface="Wingdings" panose="05000000000000000000" pitchFamily="2" charset="2"/>
              <a:buNone/>
              <a:defRPr/>
            </a:pPr>
            <a:r>
              <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鲁迅</a:t>
            </a:r>
            <a:endPar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285750" marR="0" lvl="0" indent="-285750" algn="l" defTabSz="457200" rtl="0" eaLnBrk="1" fontAlgn="auto" latinLnBrk="0" hangingPunct="1">
              <a:lnSpc>
                <a:spcPct val="100000"/>
              </a:lnSpc>
              <a:spcBef>
                <a:spcPct val="0"/>
              </a:spcBef>
              <a:spcAft>
                <a:spcPct val="0"/>
              </a:spcAft>
              <a:buClrTx/>
              <a:buSzTx/>
              <a:buFont typeface="Wingdings" panose="05000000000000000000" pitchFamily="2" charset="2"/>
              <a:buChar char="l"/>
              <a:defRPr/>
            </a:pPr>
            <a:r>
              <a:rPr kumimoji="0" lang="zh-CN" altLang="en-US"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“中国封建社会的百科全”</a:t>
            </a:r>
            <a:r>
              <a:rPr kumimoji="0" lang="en-US" altLang="zh-CN"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楷体" panose="02010609060101010101" pitchFamily="49" charset="-122"/>
              </a:rPr>
              <a:t>中国的第五大发明”。</a:t>
            </a:r>
            <a:endPar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R="0" lvl="0" indent="0" algn="l" defTabSz="457200" rtl="0" eaLnBrk="1" fontAlgn="auto" latinLnBrk="0" hangingPunct="1">
              <a:lnSpc>
                <a:spcPct val="100000"/>
              </a:lnSpc>
              <a:spcBef>
                <a:spcPct val="0"/>
              </a:spcBef>
              <a:spcAft>
                <a:spcPct val="0"/>
              </a:spcAft>
              <a:buClrTx/>
              <a:buSzTx/>
              <a:buFont typeface="Wingdings" panose="05000000000000000000" pitchFamily="2" charset="2"/>
              <a:buNone/>
              <a:defRPr/>
            </a:pPr>
            <a:r>
              <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毛泽东</a:t>
            </a:r>
            <a:endParaRPr kumimoji="0" lang="en-US" altLang="zh-CN" sz="28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285750" marR="0" lvl="0" indent="-285750" algn="l" defTabSz="457200" rtl="0" eaLnBrk="1" fontAlgn="auto" latinLnBrk="0" hangingPunct="1">
              <a:lnSpc>
                <a:spcPct val="100000"/>
              </a:lnSpc>
              <a:spcBef>
                <a:spcPct val="0"/>
              </a:spcBef>
              <a:spcAft>
                <a:spcPct val="0"/>
              </a:spcAft>
              <a:buClrTx/>
              <a:buSzTx/>
              <a:buFont typeface="Wingdings" panose="05000000000000000000" pitchFamily="2" charset="2"/>
              <a:buChar char="l"/>
              <a:defRPr/>
            </a:pPr>
            <a:r>
              <a:rPr lang="zh-CN" altLang="en-US" sz="2800" b="1" noProof="0" smtClean="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红楼梦</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是经验的结晶。人生经验，社会经验，感情经验，政治经验，艺术经验，无所不备。</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红楼梦</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就是人生。</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红楼梦</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帮助你体验人生。读一部</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红楼梦</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，等于活了一次，至少是活了</a:t>
            </a:r>
            <a:r>
              <a:rPr lang="en-US" altLang="zh-CN"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20</a:t>
            </a:r>
            <a:r>
              <a:rPr lang="zh-CN" altLang="en-US" sz="2800" b="1"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年。</a:t>
            </a:r>
            <a:r>
              <a:rPr lang="zh-CN" altLang="en-US" sz="2800" b="1" noProof="0" smtClean="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endParaRPr kumimoji="0" lang="en-US" altLang="zh-CN"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457200" rtl="0" eaLnBrk="1" fontAlgn="auto" latinLnBrk="0" hangingPunct="1">
              <a:lnSpc>
                <a:spcPct val="150000"/>
              </a:lnSpc>
              <a:spcBef>
                <a:spcPct val="0"/>
              </a:spcBef>
              <a:spcAft>
                <a:spcPct val="0"/>
              </a:spcAft>
              <a:buClrTx/>
              <a:buSzTx/>
              <a:buFontTx/>
              <a:buNone/>
              <a:defRPr/>
            </a:pPr>
            <a:r>
              <a:rPr lang="zh-CN" altLang="en-US"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王蒙</a:t>
            </a:r>
            <a:endParaRPr kumimoji="0" lang="en-US" altLang="zh-CN"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fade">
                                      <p:cBhvr>
                                        <p:cTn id="30" dur="500"/>
                                        <p:tgtEl>
                                          <p:spTgt spid="2">
                                            <p:txEl>
                                              <p:pRg st="5" end="5"/>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063240" y="110490"/>
            <a:ext cx="6065520" cy="645160"/>
          </a:xfrm>
          <a:prstGeom prst="rect">
            <a:avLst/>
          </a:prstGeom>
          <a:noFill/>
        </p:spPr>
        <p:txBody>
          <a:bodyPr wrap="square" rtlCol="0">
            <a:spAutoFit/>
          </a:bodyPr>
          <a:lstStyle/>
          <a:p>
            <a:r>
              <a:rPr lang="zh-CN" altLang="en-US" sz="3600" b="1"/>
              <a:t>作品常见版本</a:t>
            </a:r>
          </a:p>
        </p:txBody>
      </p:sp>
      <p:sp>
        <p:nvSpPr>
          <p:cNvPr id="2" name="文本框 1"/>
          <p:cNvSpPr txBox="1"/>
          <p:nvPr/>
        </p:nvSpPr>
        <p:spPr>
          <a:xfrm>
            <a:off x="932815" y="946150"/>
            <a:ext cx="7141210" cy="2306320"/>
          </a:xfrm>
          <a:prstGeom prst="rect">
            <a:avLst/>
          </a:prstGeom>
          <a:noFill/>
        </p:spPr>
        <p:txBody>
          <a:bodyPr wrap="square" rtlCol="0">
            <a:spAutoFit/>
          </a:bodyPr>
          <a:lstStyle/>
          <a:p>
            <a:pPr indent="266700" defTabSz="914400">
              <a:lnSpc>
                <a:spcPct val="120000"/>
              </a:lnSpc>
              <a:tabLst>
                <a:tab pos="1028700"/>
                <a:tab pos="1849755"/>
                <a:tab pos="2536825"/>
                <a:tab pos="3221355"/>
              </a:tabLst>
            </a:pPr>
            <a:r>
              <a:rPr lang="zh-CN" altLang="zh-CN" sz="2400">
                <a:solidFill>
                  <a:srgbClr val="000000"/>
                </a:solidFill>
                <a:latin typeface="Times New Roman" panose="02020603050405020304" pitchFamily="18" charset="0"/>
                <a:ea typeface="宋体" panose="02010600030101010101" pitchFamily="2" charset="-122"/>
                <a:sym typeface="+mn-ea"/>
              </a:rPr>
              <a:t>《红楼梦》现存的版本</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可分为两个系统</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C00000"/>
                </a:solidFill>
                <a:latin typeface="Times New Roman" panose="02020603050405020304" pitchFamily="18" charset="0"/>
                <a:ea typeface="宋体" panose="02010600030101010101" pitchFamily="2" charset="-122"/>
                <a:sym typeface="+mn-ea"/>
              </a:rPr>
              <a:t>一个是仅流传前八十回的</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保留脂砚斋评语的脂评系统</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抄本系统</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另一个是经过程伟元、高鹗整理补缀的、删去所有脂砚斋评语的</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并续写完成</a:t>
            </a:r>
            <a:r>
              <a:rPr lang="zh-CN" altLang="zh-CN" sz="2400">
                <a:solidFill>
                  <a:srgbClr val="C00000"/>
                </a:solidFill>
                <a:latin typeface="Times New Roman" panose="02020603050405020304" pitchFamily="18" charset="0"/>
                <a:ea typeface="宋体" panose="02010600030101010101" pitchFamily="2" charset="-122"/>
                <a:sym typeface="+mn-ea"/>
              </a:rPr>
              <a:t>一百二十回的程高本系</a:t>
            </a:r>
            <a:r>
              <a:rPr lang="zh-CN" altLang="zh-CN" sz="2400">
                <a:solidFill>
                  <a:srgbClr val="000000"/>
                </a:solidFill>
                <a:latin typeface="Times New Roman" panose="02020603050405020304" pitchFamily="18" charset="0"/>
                <a:ea typeface="宋体" panose="02010600030101010101" pitchFamily="2" charset="-122"/>
                <a:sym typeface="+mn-ea"/>
              </a:rPr>
              <a:t>统</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刊本系统</a:t>
            </a:r>
            <a:r>
              <a:rPr lang="en-US" altLang="zh-CN" sz="2400">
                <a:solidFill>
                  <a:srgbClr val="000000"/>
                </a:solidFill>
                <a:latin typeface="Times New Roman" panose="02020603050405020304" pitchFamily="18" charset="0"/>
                <a:ea typeface="宋体" panose="02010600030101010101" pitchFamily="2" charset="-122"/>
                <a:sym typeface="+mn-ea"/>
              </a:rPr>
              <a:t>)</a:t>
            </a:r>
            <a:r>
              <a:rPr lang="zh-CN" altLang="zh-CN" sz="2400">
                <a:solidFill>
                  <a:srgbClr val="000000"/>
                </a:solidFill>
                <a:latin typeface="Times New Roman" panose="02020603050405020304" pitchFamily="18" charset="0"/>
                <a:ea typeface="宋体" panose="02010600030101010101" pitchFamily="2" charset="-122"/>
                <a:sym typeface="+mn-ea"/>
              </a:rPr>
              <a:t>。</a:t>
            </a:r>
          </a:p>
        </p:txBody>
      </p:sp>
      <p:sp>
        <p:nvSpPr>
          <p:cNvPr id="13318" name="内容占位符 2"/>
          <p:cNvSpPr>
            <a:spLocks noGrp="1"/>
          </p:cNvSpPr>
          <p:nvPr/>
        </p:nvSpPr>
        <p:spPr>
          <a:xfrm>
            <a:off x="395605" y="4928870"/>
            <a:ext cx="7432675" cy="1848485"/>
          </a:xfrm>
          <a:prstGeom prst="rect">
            <a:avLst/>
          </a:prstGeom>
          <a:noFill/>
          <a:ln w="9525">
            <a:noFill/>
          </a:ln>
        </p:spPr>
        <p:txBody>
          <a:bodyPr wrap="square" lIns="91440" tIns="45720" rIns="91440" bIns="45720" anchor="t"/>
          <a:lstStyle/>
          <a:p>
            <a:pPr marL="342900" indent="-342900" fontAlgn="auto">
              <a:lnSpc>
                <a:spcPct val="100000"/>
              </a:lnSpc>
              <a:spcBef>
                <a:spcPct val="0"/>
              </a:spcBef>
            </a:pPr>
            <a:r>
              <a:rPr lang="en-US" altLang="zh-CN" sz="3200" b="1">
                <a:latin typeface="Arial" panose="020b0604020202020204" pitchFamily="34" charset="0"/>
                <a:ea typeface="宋体" panose="02010600030101010101" pitchFamily="2" charset="-122"/>
              </a:rPr>
              <a:t>  </a:t>
            </a:r>
            <a:r>
              <a:rPr lang="en-US" altLang="zh-CN" sz="2400">
                <a:latin typeface="新宋体" panose="02010609030101010101" charset="-122"/>
                <a:ea typeface="新宋体" panose="02010609030101010101" charset="-122"/>
                <a:cs typeface="新宋体" panose="02010609030101010101" charset="-122"/>
              </a:rPr>
              <a:t> </a:t>
            </a:r>
            <a:r>
              <a:rPr lang="zh-CN" altLang="zh-CN" sz="2400">
                <a:solidFill>
                  <a:srgbClr val="002060"/>
                </a:solidFill>
                <a:latin typeface="新宋体" panose="02010609030101010101" charset="-122"/>
                <a:ea typeface="新宋体" panose="02010609030101010101" charset="-122"/>
                <a:cs typeface="新宋体" panose="02010609030101010101" charset="-122"/>
              </a:rPr>
              <a:t>问题：①安排了贾府“兰桂齐芳，家道复初”的结局，违背了曹雪芹的创作原意，削弱了《红楼梦》对封建社会的批判力量。②某些方面歪曲、损害了人物形象的和谐统一，如黛玉支持宝玉读八股文。</a:t>
            </a:r>
          </a:p>
        </p:txBody>
      </p:sp>
      <p:sp>
        <p:nvSpPr>
          <p:cNvPr id="3" name="内容占位符 2"/>
          <p:cNvSpPr>
            <a:spLocks noGrp="1"/>
          </p:cNvSpPr>
          <p:nvPr/>
        </p:nvSpPr>
        <p:spPr>
          <a:xfrm>
            <a:off x="516890" y="3483610"/>
            <a:ext cx="7640320" cy="1445260"/>
          </a:xfrm>
          <a:prstGeom prst="rect">
            <a:avLst/>
          </a:prstGeom>
        </p:spPr>
        <p:txBody>
          <a:bodyPr vert="horz" wrap="square" lIns="91440" tIns="45720" rIns="91440" bIns="45720" rtlCol="0" anchor="t">
            <a:no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fontAlgn="auto">
              <a:lnSpc>
                <a:spcPct val="100000"/>
              </a:lnSpc>
              <a:buNone/>
            </a:pPr>
            <a:r>
              <a:rPr lang="en-US" altLang="zh-CN" sz="2400">
                <a:latin typeface="新宋体" panose="02010609030101010101" charset="-122"/>
                <a:ea typeface="新宋体" panose="02010609030101010101" charset="-122"/>
              </a:rPr>
              <a:t> </a:t>
            </a:r>
            <a:r>
              <a:rPr lang="zh-CN" altLang="en-US" sz="2400">
                <a:solidFill>
                  <a:srgbClr val="C00000"/>
                </a:solidFill>
                <a:latin typeface="新宋体" panose="02010609030101010101" charset="-122"/>
                <a:ea typeface="新宋体" panose="02010609030101010101" charset="-122"/>
              </a:rPr>
              <a:t>程高本</a:t>
            </a:r>
            <a:r>
              <a:rPr lang="zh-CN" altLang="zh-CN" sz="2400">
                <a:solidFill>
                  <a:srgbClr val="C00000"/>
                </a:solidFill>
                <a:latin typeface="新宋体" panose="02010609030101010101" charset="-122"/>
                <a:ea typeface="新宋体" panose="02010609030101010101" charset="-122"/>
              </a:rPr>
              <a:t>功劳</a:t>
            </a:r>
            <a:r>
              <a:rPr lang="zh-CN" altLang="zh-CN" sz="2400">
                <a:solidFill>
                  <a:srgbClr val="7030A0"/>
                </a:solidFill>
                <a:latin typeface="新宋体" panose="02010609030101010101" charset="-122"/>
                <a:ea typeface="新宋体" panose="02010609030101010101" charset="-122"/>
              </a:rPr>
              <a:t>：①将全书写完，使故事、人物有了完整的结果。②依据原书线索，完成了宝黛爱情悲剧。③部分章节和环境描写很精彩。</a:t>
            </a:r>
          </a:p>
        </p:txBody>
      </p:sp>
      <p:pic>
        <p:nvPicPr>
          <p:cNvPr id="7" name="Picture 4" descr="甲戌本-2"/>
          <p:cNvPicPr>
            <a:picLocks noChangeAspect="1" noChangeArrowheads="1"/>
          </p:cNvPicPr>
          <p:nvPr/>
        </p:nvPicPr>
        <p:blipFill>
          <a:blip r:embed="rId3">
            <a:extLst>
              <a:ext uri="{28A0092B-C50C-407E-A947-70E740481C1C}">
                <a14:useLocalDpi xmlns:a14="http://schemas.microsoft.com/office/drawing/2010/main" val="0"/>
              </a:ext>
            </a:extLst>
          </a:blip>
          <a:srcRect t="4578" b="0"/>
          <a:stretch>
            <a:fillRect/>
          </a:stretch>
        </p:blipFill>
        <p:spPr bwMode="auto">
          <a:xfrm>
            <a:off x="8327390" y="2012315"/>
            <a:ext cx="3733165" cy="46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13318"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667000" y="560705"/>
            <a:ext cx="6065520" cy="583565"/>
          </a:xfrm>
          <a:prstGeom prst="rect">
            <a:avLst/>
          </a:prstGeom>
          <a:noFill/>
        </p:spPr>
        <p:txBody>
          <a:bodyPr wrap="square" rtlCol="0">
            <a:spAutoFit/>
          </a:bodyPr>
          <a:lstStyle/>
          <a:p>
            <a:r>
              <a:rPr lang="zh-CN" altLang="en-US" sz="3200" b="1"/>
              <a:t>小说主题举隅</a:t>
            </a:r>
          </a:p>
        </p:txBody>
      </p:sp>
      <p:sp>
        <p:nvSpPr>
          <p:cNvPr id="48129" name="矩形 10"/>
          <p:cNvSpPr/>
          <p:nvPr/>
        </p:nvSpPr>
        <p:spPr>
          <a:xfrm>
            <a:off x="1009015" y="1269365"/>
            <a:ext cx="9523730" cy="4523105"/>
          </a:xfrm>
          <a:prstGeom prst="rect">
            <a:avLst/>
          </a:prstGeom>
          <a:noFill/>
          <a:ln w="9525">
            <a:noFill/>
          </a:ln>
        </p:spPr>
        <p:txBody>
          <a:bodyPr wrap="square" anchor="t" anchorCtr="0">
            <a:spAutoFit/>
          </a:bodyPr>
          <a:lstStyle/>
          <a:p>
            <a:pPr indent="466725" algn="just">
              <a:lnSpc>
                <a:spcPct val="150000"/>
              </a:lnSpc>
            </a:pPr>
            <a:r>
              <a:rPr lang="zh-CN" altLang="en-US" sz="2400" b="1">
                <a:solidFill>
                  <a:srgbClr val="FF0000"/>
                </a:solidFill>
                <a:latin typeface="宋体" panose="02010600030101010101" pitchFamily="2" charset="-122"/>
                <a:ea typeface="宋体" panose="02010600030101010101" pitchFamily="2" charset="-122"/>
              </a:rPr>
              <a:t>一、新红学派的“自叙传说”</a:t>
            </a:r>
          </a:p>
          <a:p>
            <a:pPr indent="466725" algn="just">
              <a:lnSpc>
                <a:spcPct val="150000"/>
              </a:lnSpc>
            </a:pPr>
            <a:r>
              <a:rPr lang="zh-CN" altLang="en-US" sz="2400">
                <a:latin typeface="宋体" panose="02010600030101010101" pitchFamily="2" charset="-122"/>
                <a:ea typeface="宋体" panose="02010600030101010101" pitchFamily="2" charset="-122"/>
              </a:rPr>
              <a:t>“自叙传”主题说是</a:t>
            </a:r>
            <a:r>
              <a:rPr lang="en-US" altLang="zh-CN" sz="2400">
                <a:latin typeface="宋体" panose="02010600030101010101" pitchFamily="2" charset="-122"/>
                <a:ea typeface="宋体" panose="02010600030101010101" pitchFamily="2" charset="-122"/>
              </a:rPr>
              <a:t>1921 </a:t>
            </a:r>
            <a:r>
              <a:rPr lang="zh-CN" altLang="en-US" sz="2400">
                <a:latin typeface="宋体" panose="02010600030101010101" pitchFamily="2" charset="-122"/>
                <a:ea typeface="宋体" panose="02010600030101010101" pitchFamily="2" charset="-122"/>
              </a:rPr>
              <a:t>年胡适在</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考证</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中提出来的。他在考证曹雪芹生平和家世的基础上，得出</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这部书是曹雪芹的“自叙传”。胡适用“小心求证”的实用主义考据方法，用作品来证实作者的身世经历比索隐派是进了一步，但它忽略了文学作品来源于生活同时又高于生活的创作规律，这也是不正确的。其后，俞平伯、周汝昌等都支持过“自叙传说”。</a:t>
            </a:r>
          </a:p>
          <a:p>
            <a:pPr indent="466725" algn="just">
              <a:lnSpc>
                <a:spcPct val="150000"/>
              </a:lnSpc>
            </a:pPr>
            <a:endParaRPr lang="zh-CN" altLang="en-US" sz="2400">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738120" y="144780"/>
            <a:ext cx="6065520" cy="583565"/>
          </a:xfrm>
          <a:prstGeom prst="rect">
            <a:avLst/>
          </a:prstGeom>
          <a:noFill/>
        </p:spPr>
        <p:txBody>
          <a:bodyPr wrap="square" rtlCol="0">
            <a:spAutoFit/>
          </a:bodyPr>
          <a:lstStyle/>
          <a:p>
            <a:r>
              <a:rPr lang="zh-CN" altLang="en-US" sz="3200" b="1"/>
              <a:t>小说主题举隅</a:t>
            </a:r>
          </a:p>
        </p:txBody>
      </p:sp>
      <p:sp>
        <p:nvSpPr>
          <p:cNvPr id="48129" name="矩形 10"/>
          <p:cNvSpPr/>
          <p:nvPr/>
        </p:nvSpPr>
        <p:spPr>
          <a:xfrm>
            <a:off x="1039495" y="833120"/>
            <a:ext cx="10112375" cy="5631180"/>
          </a:xfrm>
          <a:prstGeom prst="rect">
            <a:avLst/>
          </a:prstGeom>
          <a:noFill/>
          <a:ln w="9525">
            <a:noFill/>
          </a:ln>
        </p:spPr>
        <p:txBody>
          <a:bodyPr wrap="square" anchor="t" anchorCtr="0">
            <a:spAutoFit/>
          </a:bodyPr>
          <a:lstStyle/>
          <a:p>
            <a:pPr indent="466725" algn="just">
              <a:lnSpc>
                <a:spcPct val="150000"/>
              </a:lnSpc>
            </a:pPr>
            <a:r>
              <a:rPr lang="zh-CN" altLang="en-US" sz="2400" b="1">
                <a:solidFill>
                  <a:srgbClr val="FF0000"/>
                </a:solidFill>
                <a:latin typeface="宋体" panose="02010600030101010101" pitchFamily="2" charset="-122"/>
                <a:ea typeface="宋体" panose="02010600030101010101" pitchFamily="2" charset="-122"/>
              </a:rPr>
              <a:t>二、爱情主题说</a:t>
            </a:r>
          </a:p>
          <a:p>
            <a:pPr indent="466725" algn="just">
              <a:lnSpc>
                <a:spcPct val="150000"/>
              </a:lnSpc>
            </a:pPr>
            <a:r>
              <a:rPr lang="zh-CN" altLang="en-US" sz="2400">
                <a:latin typeface="宋体" panose="02010600030101010101" pitchFamily="2" charset="-122"/>
                <a:ea typeface="宋体" panose="02010600030101010101" pitchFamily="2" charset="-122"/>
              </a:rPr>
              <a:t>首倡“爱情主题”说的是何其芳。他在</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论“红楼梦”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中说：“贾宝玉和林黛玉的爱情悲剧是</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里面的中心故事，是贯穿全书的主要线索。”他进一步说曹雪芹在贾宝玉梦游太虚幻境所听见的“红楼梦”十二支曲子［终身误］里，就告诉了我们这个爱情故事的结局将是不幸的。这支曲子暗示了贾宝玉后来虽然和薛宝钗结婚了，却仍然忘不了林黛玉。这首曲子写得比较含蓄，还只说是“美中不足”，只说是“意难平”，另一支曲子［枉凝眉］就把贾宝玉和林黛玉互相爱恋而不能结合的痛苦写得很沉重，简直是一首声泪俱下的悲歌。之后，他又论证了宝黛爱情的来历、特征，以及宝黛爱情悲剧的原因和意义。</a:t>
            </a: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276985" y="672465"/>
            <a:ext cx="9818370" cy="5631180"/>
          </a:xfrm>
          <a:prstGeom prst="rect">
            <a:avLst/>
          </a:prstGeom>
          <a:noFill/>
        </p:spPr>
        <p:txBody>
          <a:bodyPr wrap="square" rtlCol="0">
            <a:spAutoFit/>
          </a:bodyPr>
          <a:lstStyle/>
          <a:p>
            <a:pPr indent="466725" algn="just">
              <a:lnSpc>
                <a:spcPct val="150000"/>
              </a:lnSpc>
            </a:pPr>
            <a:r>
              <a:rPr lang="zh-CN" altLang="en-US" sz="2400" b="1">
                <a:solidFill>
                  <a:srgbClr val="FF0000"/>
                </a:solidFill>
                <a:latin typeface="宋体" panose="02010600030101010101" pitchFamily="2" charset="-122"/>
                <a:ea typeface="宋体" panose="02010600030101010101" pitchFamily="2" charset="-122"/>
                <a:sym typeface="+mn-ea"/>
              </a:rPr>
              <a:t>三、政治历史主题说</a:t>
            </a:r>
            <a:endParaRPr lang="zh-CN" altLang="en-US" sz="2400" b="1">
              <a:solidFill>
                <a:srgbClr val="FF0000"/>
              </a:solidFill>
              <a:latin typeface="宋体" panose="02010600030101010101" pitchFamily="2" charset="-122"/>
              <a:ea typeface="宋体" panose="02010600030101010101" pitchFamily="2" charset="-122"/>
            </a:endParaRPr>
          </a:p>
          <a:p>
            <a:pPr indent="466725" algn="just">
              <a:lnSpc>
                <a:spcPct val="150000"/>
              </a:lnSpc>
            </a:pPr>
            <a:r>
              <a:rPr lang="zh-CN" altLang="en-US" sz="2400">
                <a:latin typeface="宋体" panose="02010600030101010101" pitchFamily="2" charset="-122"/>
                <a:ea typeface="宋体" panose="02010600030101010101" pitchFamily="2" charset="-122"/>
                <a:sym typeface="+mn-ea"/>
              </a:rPr>
              <a:t>陈熙中、胡经之、侯忠义在</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形象的封建社会没落史</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北京日报</a:t>
            </a:r>
            <a:r>
              <a:rPr lang="en-US" altLang="zh-CN" sz="2400">
                <a:latin typeface="宋体" panose="02010600030101010101" pitchFamily="2" charset="-122"/>
                <a:ea typeface="宋体" panose="02010600030101010101" pitchFamily="2" charset="-122"/>
                <a:sym typeface="+mn-ea"/>
              </a:rPr>
              <a:t>》1973 </a:t>
            </a:r>
            <a:r>
              <a:rPr lang="zh-CN" altLang="en-US" sz="2400">
                <a:latin typeface="宋体" panose="02010600030101010101" pitchFamily="2" charset="-122"/>
                <a:ea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sym typeface="+mn-ea"/>
              </a:rPr>
              <a:t>9 </a:t>
            </a:r>
            <a:r>
              <a:rPr lang="zh-CN" altLang="en-US" sz="2400">
                <a:latin typeface="宋体" panose="02010600030101010101" pitchFamily="2" charset="-122"/>
                <a:ea typeface="宋体" panose="02010600030101010101" pitchFamily="2" charset="-122"/>
                <a:sym typeface="+mn-ea"/>
              </a:rPr>
              <a:t>月</a:t>
            </a:r>
            <a:r>
              <a:rPr lang="en-US" altLang="zh-CN" sz="2400">
                <a:latin typeface="宋体" panose="02010600030101010101" pitchFamily="2" charset="-122"/>
                <a:ea typeface="宋体" panose="02010600030101010101" pitchFamily="2" charset="-122"/>
                <a:sym typeface="+mn-ea"/>
              </a:rPr>
              <a:t>22 </a:t>
            </a:r>
            <a:r>
              <a:rPr lang="zh-CN" altLang="en-US" sz="2400">
                <a:latin typeface="宋体" panose="02010600030101010101" pitchFamily="2" charset="-122"/>
                <a:ea typeface="宋体" panose="02010600030101010101" pitchFamily="2" charset="-122"/>
                <a:sym typeface="+mn-ea"/>
              </a:rPr>
              <a:t>日）中说：“</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是一部政治性很强，艺术性很高的政治历史小说。”“</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描写的是以贾府为首的封建贵族‘四大家族’ 的兴败、盛衰史。它深刻地反映了封建社会残酷的阶级压迫和阶级斗争，揭露了封建贵族家庭不可救药的堕落和腐朽，展示了它无可挽回的没落和崩溃。”“曹雪芹以惊人的艺术笔触、精湛的文学语言，刻画了众多的人物形象（四百多人，重要的也有好几十人），描写了他们的生活和他们的关系，从而做到了对那个封建贵族社会‘现实关系的真实描写’。”</a:t>
            </a:r>
            <a:endParaRPr lang="zh-CN" altLang="en-US" sz="2400">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409065" y="1032510"/>
            <a:ext cx="9818370" cy="5077460"/>
          </a:xfrm>
          <a:prstGeom prst="rect">
            <a:avLst/>
          </a:prstGeom>
          <a:noFill/>
        </p:spPr>
        <p:txBody>
          <a:bodyPr wrap="square" rtlCol="0">
            <a:spAutoFit/>
          </a:bodyPr>
          <a:lstStyle/>
          <a:p>
            <a:pPr indent="466725" algn="just">
              <a:lnSpc>
                <a:spcPct val="150000"/>
              </a:lnSpc>
            </a:pPr>
            <a:r>
              <a:rPr lang="zh-CN" altLang="en-US" sz="2400" b="1">
                <a:solidFill>
                  <a:srgbClr val="FF0000"/>
                </a:solidFill>
                <a:latin typeface="宋体" panose="02010600030101010101" pitchFamily="2" charset="-122"/>
                <a:ea typeface="宋体" panose="02010600030101010101" pitchFamily="2" charset="-122"/>
                <a:sym typeface="+mn-ea"/>
              </a:rPr>
              <a:t>四、封建家族衰亡史说</a:t>
            </a:r>
            <a:endParaRPr lang="zh-CN" altLang="en-US" sz="2400" b="1">
              <a:solidFill>
                <a:srgbClr val="FF0000"/>
              </a:solidFill>
              <a:latin typeface="宋体" panose="02010600030101010101" pitchFamily="2" charset="-122"/>
              <a:ea typeface="宋体" panose="02010600030101010101" pitchFamily="2" charset="-122"/>
            </a:endParaRPr>
          </a:p>
          <a:p>
            <a:pPr indent="466725" algn="just">
              <a:lnSpc>
                <a:spcPct val="150000"/>
              </a:lnSpc>
            </a:pPr>
            <a:r>
              <a:rPr lang="zh-CN" altLang="en-US" sz="2400">
                <a:latin typeface="宋体" panose="02010600030101010101" pitchFamily="2" charset="-122"/>
                <a:ea typeface="宋体" panose="02010600030101010101" pitchFamily="2" charset="-122"/>
                <a:sym typeface="+mn-ea"/>
              </a:rPr>
              <a:t>吴调公在</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评</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的爱情主题说</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一文中说：“</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就是这样一部以贾家的矛盾斗争图景作为当时封建社会阶级斗争的缩影的书。封建社会的一系列制度，包括官僚制度、宗法制度、科举制度、家庭制度、婚姻制度、奴婢制度，都触及了，都暴露了，也都批判了。当然，作者因为阶级的局限性和历史的局限性，否定得不彻底，而批判的同时也有所维护，但是从批判的精神和揭露的广度来看，不失为一部封建社会的百科全书。因此我们说</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红楼梦</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是一部写阶级斗争的书，是以贾家为首的四大家族的罪恶史和衰亡史。”</a:t>
            </a: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矩形 10"/>
          <p:cNvSpPr/>
          <p:nvPr/>
        </p:nvSpPr>
        <p:spPr>
          <a:xfrm>
            <a:off x="1135698" y="535305"/>
            <a:ext cx="10444162" cy="6185535"/>
          </a:xfrm>
          <a:prstGeom prst="rect">
            <a:avLst/>
          </a:prstGeom>
          <a:noFill/>
          <a:ln w="9525">
            <a:noFill/>
          </a:ln>
        </p:spPr>
        <p:txBody>
          <a:bodyPr anchor="t" anchorCtr="0">
            <a:spAutoFit/>
          </a:bodyPr>
          <a:lstStyle/>
          <a:p>
            <a:pPr indent="466725" algn="just">
              <a:lnSpc>
                <a:spcPct val="150000"/>
              </a:lnSpc>
            </a:pPr>
            <a:r>
              <a:rPr lang="zh-CN" altLang="en-US" sz="2400" b="1">
                <a:solidFill>
                  <a:srgbClr val="FF0000"/>
                </a:solidFill>
                <a:latin typeface="宋体" panose="02010600030101010101" pitchFamily="2" charset="-122"/>
                <a:ea typeface="宋体" panose="02010600030101010101" pitchFamily="2" charset="-122"/>
              </a:rPr>
              <a:t>五、反封建主义说</a:t>
            </a:r>
          </a:p>
          <a:p>
            <a:pPr indent="466725" algn="just">
              <a:lnSpc>
                <a:spcPct val="150000"/>
              </a:lnSpc>
            </a:pPr>
            <a:r>
              <a:rPr lang="zh-CN" altLang="en-US" sz="2400">
                <a:latin typeface="宋体" panose="02010600030101010101" pitchFamily="2" charset="-122"/>
                <a:ea typeface="宋体" panose="02010600030101010101" pitchFamily="2" charset="-122"/>
              </a:rPr>
              <a:t>蒋和森在</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一部对时代生活感到痛绝的书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红楼梦研究集刊</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，第</a:t>
            </a:r>
            <a:r>
              <a:rPr lang="en-US" altLang="zh-CN" sz="2400">
                <a:latin typeface="宋体" panose="02010600030101010101" pitchFamily="2" charset="-122"/>
                <a:ea typeface="宋体" panose="02010600030101010101" pitchFamily="2" charset="-122"/>
              </a:rPr>
              <a:t>5 </a:t>
            </a:r>
            <a:r>
              <a:rPr lang="zh-CN" altLang="en-US" sz="2400">
                <a:latin typeface="宋体" panose="02010600030101010101" pitchFamily="2" charset="-122"/>
                <a:ea typeface="宋体" panose="02010600030101010101" pitchFamily="2" charset="-122"/>
              </a:rPr>
              <a:t>辑，上海古籍</a:t>
            </a:r>
            <a:r>
              <a:rPr lang="en-US" altLang="zh-CN" sz="2400">
                <a:latin typeface="宋体" panose="02010600030101010101" pitchFamily="2" charset="-122"/>
                <a:ea typeface="宋体" panose="02010600030101010101" pitchFamily="2" charset="-122"/>
              </a:rPr>
              <a:t>1980 </a:t>
            </a:r>
            <a:r>
              <a:rPr lang="zh-CN" altLang="en-US" sz="2400">
                <a:latin typeface="宋体" panose="02010600030101010101" pitchFamily="2" charset="-122"/>
                <a:ea typeface="宋体" panose="02010600030101010101" pitchFamily="2" charset="-122"/>
              </a:rPr>
              <a:t>年）中说：“红楼梦之所以伟大，并不是因为它完美无缺（世界上还不存在这样的作品），而是因为作者突破了许多在当时说来是很难突破的时代限制，从而深刻地发挥了全书的基本主题</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反封建主义。”“是的，反封建主义，这是笼盖</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全书的主题。”“书中所有的描写，无论是爱情、家庭、社会等，虽然各有其意义，但都服务于这个总的主题，并使这一主题无论在深度上、广度上都在中国文学史上达到空前的成就，以至和近代民主思想取得某种联系和呼应。”“因此，</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红楼梦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也像其他伟大古典作品一样，在这份珍贵的文学遗产里，‘有着没有成为过去而属于未来的东西’。”</a:t>
            </a: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402" y="1528160"/>
            <a:ext cx="2099638" cy="1857518"/>
          </a:xfrm>
          <a:prstGeom prst="rect">
            <a:avLst/>
          </a:prstGeom>
        </p:spPr>
      </p:pic>
      <p:sp>
        <p:nvSpPr>
          <p:cNvPr id="16" name="文本框 15"/>
          <p:cNvSpPr txBox="1"/>
          <p:nvPr/>
        </p:nvSpPr>
        <p:spPr>
          <a:xfrm>
            <a:off x="5578796" y="1918732"/>
            <a:ext cx="1198245" cy="772318"/>
          </a:xfrm>
          <a:prstGeom prst="rect">
            <a:avLst/>
          </a:prstGeom>
          <a:noFill/>
        </p:spPr>
        <p:txBody>
          <a:bodyPr vert="eaVert" wrap="square" rtlCol="0">
            <a:spAutoFit/>
          </a:bodyPr>
          <a:lstStyle/>
          <a:p>
            <a:r>
              <a:rPr lang="zh-CN" altLang="en-US" sz="6600" b="1">
                <a:solidFill>
                  <a:srgbClr val="990000"/>
                </a:solidFill>
                <a:latin typeface="方正楷体" panose="03000509000000000000" pitchFamily="65" charset="-122"/>
                <a:ea typeface="方正楷体" panose="03000509000000000000" pitchFamily="65" charset="-122"/>
                <a:cs typeface="Baoli SC" charset="-122"/>
              </a:rPr>
              <a:t>贰</a:t>
            </a:r>
          </a:p>
        </p:txBody>
      </p:sp>
      <p:sp>
        <p:nvSpPr>
          <p:cNvPr id="17" name="文本框 16"/>
          <p:cNvSpPr txBox="1"/>
          <p:nvPr/>
        </p:nvSpPr>
        <p:spPr>
          <a:xfrm>
            <a:off x="4328870" y="3472323"/>
            <a:ext cx="3930884" cy="1200329"/>
          </a:xfrm>
          <a:prstGeom prst="rect">
            <a:avLst/>
          </a:prstGeom>
          <a:noFill/>
        </p:spPr>
        <p:txBody>
          <a:bodyPr vert="horz" wrap="none" rtlCol="0">
            <a:spAutoFit/>
          </a:bodyPr>
          <a:lstStyle/>
          <a:p>
            <a:r>
              <a:rPr lang="zh-CN" altLang="en-US" sz="7200" b="1">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十二判词</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8094" y="4672652"/>
            <a:ext cx="3333906" cy="222112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2009775" y="3397897"/>
            <a:ext cx="5344835" cy="2393604"/>
          </a:xfrm>
          <a:prstGeom prst="rect">
            <a:avLst/>
          </a:prstGeom>
          <a:noFill/>
        </p:spPr>
        <p:txBody>
          <a:bodyPr vert="horz" wrap="square" rtlCol="0">
            <a:spAutoFit/>
          </a:bodyPr>
          <a:lstStyle/>
          <a:p>
            <a:pPr>
              <a:lnSpc>
                <a:spcPct val="120000"/>
              </a:lnSpc>
            </a:pPr>
            <a:r>
              <a:rPr lang="zh-CN" altLang="en-US">
                <a:latin typeface="方正楷体" panose="03000509000000000000" pitchFamily="65" charset="-122"/>
                <a:ea typeface="方正楷体" panose="03000509000000000000" pitchFamily="65" charset="-122"/>
              </a:rPr>
              <a:t>注：</a:t>
            </a:r>
          </a:p>
          <a:p>
            <a:pPr>
              <a:lnSpc>
                <a:spcPct val="120000"/>
              </a:lnSpc>
            </a:pPr>
            <a:r>
              <a:rPr lang="zh-CN" altLang="en-US">
                <a:latin typeface="方正楷体" panose="03000509000000000000" pitchFamily="65" charset="-122"/>
                <a:ea typeface="方正楷体" panose="03000509000000000000" pitchFamily="65" charset="-122"/>
              </a:rPr>
              <a:t>①“咏絮才”源自才女谢道韫，后来用于指女子咏诗的才华，后世称赞能诗善文的女子为有“咏絮才”这里喻指黛玉应怜惜。</a:t>
            </a:r>
          </a:p>
          <a:p>
            <a:pPr>
              <a:lnSpc>
                <a:spcPct val="120000"/>
              </a:lnSpc>
            </a:pPr>
            <a:r>
              <a:rPr lang="zh-CN" altLang="en-US">
                <a:latin typeface="方正楷体" panose="03000509000000000000" pitchFamily="65" charset="-122"/>
                <a:ea typeface="方正楷体" panose="03000509000000000000" pitchFamily="65" charset="-122"/>
              </a:rPr>
              <a:t>②“玉带林中挂”，倒过来是指“林黛玉”。美好的一条封建官僚的腰带，沦落到挂在枯木上，是黛玉才情被忽视，命运凄惨悲壮的写照。</a:t>
            </a:r>
            <a:endParaRPr lang="en-US" altLang="zh-CN">
              <a:latin typeface="方正楷体" panose="03000509000000000000" pitchFamily="65" charset="-122"/>
              <a:ea typeface="方正楷体" panose="03000509000000000000" pitchFamily="65" charset="-122"/>
            </a:endParaRPr>
          </a:p>
        </p:txBody>
      </p:sp>
      <p:sp>
        <p:nvSpPr>
          <p:cNvPr id="21" name="矩形 20"/>
          <p:cNvSpPr/>
          <p:nvPr/>
        </p:nvSpPr>
        <p:spPr>
          <a:xfrm rot="16200000">
            <a:off x="4526206" y="-64273"/>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pic>
        <p:nvPicPr>
          <p:cNvPr id="31" name="图片 30"/>
          <p:cNvPicPr>
            <a:picLocks noChangeAspect="1"/>
          </p:cNvPicPr>
          <p:nvPr/>
        </p:nvPicPr>
        <p:blipFill>
          <a:blip r:embed="rId3"/>
          <a:stretch>
            <a:fillRect/>
          </a:stretch>
        </p:blipFill>
        <p:spPr>
          <a:xfrm>
            <a:off x="8944569" y="159462"/>
            <a:ext cx="2935705" cy="2225486"/>
          </a:xfrm>
          <a:prstGeom prst="ellipse">
            <a:avLst/>
          </a:prstGeom>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3676" y="-31103"/>
            <a:ext cx="4254376" cy="6858000"/>
          </a:xfrm>
          <a:custGeom>
            <a:gdLst>
              <a:gd name="connsiteX0" fmla="*/ 3831515 w 4053717"/>
              <a:gd name="connsiteY0" fmla="*/ 3925290 h 6858000"/>
              <a:gd name="connsiteX1" fmla="*/ 3831515 w 4053717"/>
              <a:gd name="connsiteY1" fmla="*/ 4576059 h 6858000"/>
              <a:gd name="connsiteX2" fmla="*/ 4048180 w 4053717"/>
              <a:gd name="connsiteY2" fmla="*/ 4576059 h 6858000"/>
              <a:gd name="connsiteX3" fmla="*/ 4048180 w 4053717"/>
              <a:gd name="connsiteY3" fmla="*/ 3925290 h 6858000"/>
              <a:gd name="connsiteX4" fmla="*/ 0 w 4053717"/>
              <a:gd name="connsiteY4" fmla="*/ 0 h 6858000"/>
              <a:gd name="connsiteX5" fmla="*/ 4053717 w 4053717"/>
              <a:gd name="connsiteY5" fmla="*/ 0 h 6858000"/>
              <a:gd name="connsiteX6" fmla="*/ 4053717 w 4053717"/>
              <a:gd name="connsiteY6" fmla="*/ 6858000 h 6858000"/>
              <a:gd name="connsiteX7" fmla="*/ 0 w 4053717"/>
              <a:gd name="connsiteY7" fmla="*/ 6858000 h 6858000"/>
              <a:gd name="connsiteX8" fmla="*/ 0 w 4053717"/>
              <a:gd name="connsiteY8" fmla="*/ 5782672 h 6858000"/>
              <a:gd name="connsiteX9" fmla="*/ 77930 w 4053717"/>
              <a:gd name="connsiteY9" fmla="*/ 5735385 h 6858000"/>
              <a:gd name="connsiteX10" fmla="*/ 161624 w 4053717"/>
              <a:gd name="connsiteY10" fmla="*/ 5553534 h 6858000"/>
              <a:gd name="connsiteX11" fmla="*/ 77930 w 4053717"/>
              <a:gd name="connsiteY11" fmla="*/ 5371684 h 6858000"/>
              <a:gd name="connsiteX12" fmla="*/ 0 w 4053717"/>
              <a:gd name="connsiteY12" fmla="*/ 5324397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53717" h="6858000">
                <a:moveTo>
                  <a:pt x="3831515" y="3925290"/>
                </a:moveTo>
                <a:lnTo>
                  <a:pt x="3831515" y="4576059"/>
                </a:lnTo>
                <a:lnTo>
                  <a:pt x="4048180" y="4576059"/>
                </a:lnTo>
                <a:lnTo>
                  <a:pt x="4048180" y="3925290"/>
                </a:lnTo>
                <a:close/>
                <a:moveTo>
                  <a:pt x="0" y="0"/>
                </a:moveTo>
                <a:lnTo>
                  <a:pt x="4053717" y="0"/>
                </a:lnTo>
                <a:lnTo>
                  <a:pt x="4053717" y="6858000"/>
                </a:lnTo>
                <a:lnTo>
                  <a:pt x="0" y="6858000"/>
                </a:lnTo>
                <a:lnTo>
                  <a:pt x="0" y="5782672"/>
                </a:lnTo>
                <a:lnTo>
                  <a:pt x="77930" y="5735385"/>
                </a:lnTo>
                <a:cubicBezTo>
                  <a:pt x="129641" y="5688845"/>
                  <a:pt x="161624" y="5624551"/>
                  <a:pt x="161624" y="5553534"/>
                </a:cubicBezTo>
                <a:cubicBezTo>
                  <a:pt x="161624" y="5482517"/>
                  <a:pt x="129641" y="5418223"/>
                  <a:pt x="77930" y="5371684"/>
                </a:cubicBezTo>
                <a:lnTo>
                  <a:pt x="0" y="5324397"/>
                </a:lnTo>
                <a:close/>
              </a:path>
            </a:pathLst>
          </a:custGeom>
        </p:spPr>
      </p:pic>
      <p:sp>
        <p:nvSpPr>
          <p:cNvPr id="37" name="wps稻壳儿七月上设计原创链接：http://chn.docer.com/works?userid=390257647"/>
          <p:cNvSpPr txBox="1"/>
          <p:nvPr/>
        </p:nvSpPr>
        <p:spPr>
          <a:xfrm>
            <a:off x="8837558" y="1466512"/>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林黛玉</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2009775" y="2550212"/>
            <a:ext cx="5152015"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可叹停机德，堪怜咏絮才。</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玉带林中挂，金簪雪里埋。</a:t>
            </a:r>
          </a:p>
        </p:txBody>
      </p:sp>
      <p:grpSp>
        <p:nvGrpSpPr>
          <p:cNvPr id="3" name="组合 2"/>
          <p:cNvGrpSpPr/>
          <p:nvPr/>
        </p:nvGrpSpPr>
        <p:grpSpPr>
          <a:xfrm>
            <a:off x="2099945" y="165354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2" name="文本框 1"/>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297" y="851340"/>
            <a:ext cx="6153014" cy="6153014"/>
          </a:xfrm>
          <a:prstGeom prst="rect">
            <a:avLst/>
          </a:prstGeom>
        </p:spPr>
      </p:pic>
      <p:sp>
        <p:nvSpPr>
          <p:cNvPr id="17" name="wps稻壳儿七月上设计原创链接：http://chn.docer.com/works?userid=390257647"/>
          <p:cNvSpPr txBox="1"/>
          <p:nvPr/>
        </p:nvSpPr>
        <p:spPr>
          <a:xfrm>
            <a:off x="1219793" y="2017533"/>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lang="zh-CN" altLang="en-US" sz="3600" b="1" spc="300">
                <a:solidFill>
                  <a:srgbClr val="7C2F13"/>
                </a:solidFill>
                <a:latin typeface="方正楷体" panose="03000509000000000000" pitchFamily="65" charset="-122"/>
                <a:ea typeface="方正楷体" panose="03000509000000000000" pitchFamily="65" charset="-122"/>
              </a:rPr>
              <a:t>薛宝钗</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27" name="文本框 26"/>
          <p:cNvSpPr txBox="1"/>
          <p:nvPr/>
        </p:nvSpPr>
        <p:spPr>
          <a:xfrm>
            <a:off x="5469835" y="3698336"/>
            <a:ext cx="6334237" cy="2061205"/>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a:t>注：</a:t>
            </a:r>
          </a:p>
          <a:p>
            <a:r>
              <a:rPr lang="zh-CN" altLang="en-US"/>
              <a:t>①“停机德”指的是出自战国时代燕国乐羊子妻停下机子不织布来劝勉丈夫求取功名贤淑之德的故事。符合封建道德标准的女人，称为具有“停机德”，这里是赞叹宝钗。</a:t>
            </a:r>
          </a:p>
          <a:p>
            <a:r>
              <a:rPr lang="zh-CN" altLang="en-US"/>
              <a:t>②“金簪雪里埋”，是指薛宝钗如图里的金簪一般，被埋在雪里，也是不得其所，暗示薛宝钗必然遭到冷落孤寒的境遇。</a:t>
            </a:r>
          </a:p>
        </p:txBody>
      </p:sp>
      <p:sp>
        <p:nvSpPr>
          <p:cNvPr id="28" name="矩形 27"/>
          <p:cNvSpPr/>
          <p:nvPr/>
        </p:nvSpPr>
        <p:spPr>
          <a:xfrm rot="16200000">
            <a:off x="7986266" y="236166"/>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5469835" y="2850651"/>
            <a:ext cx="5152015"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可叹停机德，堪怜咏絮才。</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玉带林中挂，金簪雪里埋。</a:t>
            </a:r>
          </a:p>
        </p:txBody>
      </p:sp>
      <p:grpSp>
        <p:nvGrpSpPr>
          <p:cNvPr id="4" name="组合 3"/>
          <p:cNvGrpSpPr/>
          <p:nvPr/>
        </p:nvGrpSpPr>
        <p:grpSpPr>
          <a:xfrm>
            <a:off x="5560060" y="1953895"/>
            <a:ext cx="1393825" cy="566420"/>
            <a:chOff x="3307" y="2604"/>
            <a:chExt cx="2195" cy="892"/>
          </a:xfrm>
        </p:grpSpPr>
        <p:grpSp>
          <p:nvGrpSpPr>
            <p:cNvPr id="5" name="组合 4"/>
            <p:cNvGrpSpPr/>
            <p:nvPr/>
          </p:nvGrpSpPr>
          <p:grpSpPr>
            <a:xfrm rot="16200000">
              <a:off x="3972" y="1938"/>
              <a:ext cx="864" cy="2195"/>
              <a:chOff x="5754252" y="2697017"/>
              <a:chExt cx="1075173" cy="2016000"/>
            </a:xfrm>
          </p:grpSpPr>
          <p:sp>
            <p:nvSpPr>
              <p:cNvPr id="6" name="矩形 5"/>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7" name="矩形 6"/>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9" name="文本框 8"/>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469515" y="1606550"/>
            <a:ext cx="7393940" cy="3096260"/>
            <a:chOff x="4023" y="2530"/>
            <a:chExt cx="11325" cy="4876"/>
          </a:xfrm>
        </p:grpSpPr>
        <p:graphicFrame>
          <p:nvGraphicFramePr>
            <p:cNvPr id="14" name="对象 13"/>
            <p:cNvGraphicFramePr>
              <a:graphicFrameLocks noChangeAspect="1"/>
            </p:cNvGraphicFramePr>
            <p:nvPr/>
          </p:nvGraphicFramePr>
          <p:xfrm>
            <a:off x="4023" y="2530"/>
            <a:ext cx="11325" cy="4876"/>
          </p:xfrm>
          <a:graphic>
            <a:graphicData uri="http://schemas.openxmlformats.org/presentationml/2006/ole">
              <mc:AlternateContent>
                <mc:Choice xmlns:v="urn:schemas-microsoft-com:vml" Requires="v">
                  <p:oleObj spid="_x0000_s1038" r:id="rId3" imgW="2743200" imgH="2080260" progId="Paint.Picture">
                    <p:embed/>
                  </p:oleObj>
                </mc:Choice>
                <mc:Fallback>
                  <p:oleObj r:id="rId3" imgW="2743200" imgH="2080260" progId="Paint.Picture">
                    <p:embed/>
                    <p:pic>
                      <p:nvPicPr>
                        <p:cNvPr id="0" name="OLE substitute image"/>
                        <p:cNvPicPr/>
                        <p:nvPr/>
                      </p:nvPicPr>
                      <p:blipFill>
                        <a:blip r:embed="rId4"/>
                        <a:stretch>
                          <a:fillRect/>
                        </a:stretch>
                      </p:blipFill>
                      <p:spPr>
                        <a:xfrm>
                          <a:off x="4023" y="2530"/>
                          <a:ext cx="11325" cy="4876"/>
                        </a:xfrm>
                        <a:prstGeom prst="rect">
                          <a:avLst/>
                        </a:prstGeom>
                      </p:spPr>
                    </p:pic>
                  </p:oleObj>
                </mc:Fallback>
              </mc:AlternateContent>
            </a:graphicData>
          </a:graphic>
        </p:graphicFrame>
        <p:sp>
          <p:nvSpPr>
            <p:cNvPr id="4" name="文本框 3"/>
            <p:cNvSpPr txBox="1"/>
            <p:nvPr/>
          </p:nvSpPr>
          <p:spPr>
            <a:xfrm>
              <a:off x="4039" y="2860"/>
              <a:ext cx="11309" cy="4215"/>
            </a:xfrm>
            <a:prstGeom prst="rect">
              <a:avLst/>
            </a:prstGeom>
            <a:noFill/>
          </p:spPr>
          <p:txBody>
            <a:bodyPr wrap="square" rtlCol="0">
              <a:spAutoFit/>
            </a:bodyPr>
            <a:lstStyle/>
            <a:p>
              <a:r>
                <a:rPr lang="zh-CN" altLang="en-US" sz="2400"/>
                <a:t>单元梳理</a:t>
              </a:r>
            </a:p>
            <a:p>
              <a:r>
                <a:rPr lang="en-US" altLang="zh-CN" sz="2400"/>
                <a:t>     </a:t>
              </a: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sz="2400" b="1">
                  <a:latin typeface="楷体" panose="02010609060101010101" pitchFamily="49" charset="-122"/>
                  <a:ea typeface="楷体" panose="02010609060101010101" pitchFamily="49" charset="-122"/>
                  <a:cs typeface="楷体" panose="02010609060101010101" pitchFamily="49" charset="-122"/>
                </a:rPr>
                <a:t>本单元是整本书阅读单元</a:t>
              </a:r>
              <a:r>
                <a:rPr lang="zh-CN" altLang="en-US" sz="2400" b="1">
                  <a:latin typeface="楷体" panose="02010609060101010101" pitchFamily="49" charset="-122"/>
                  <a:ea typeface="楷体" panose="02010609060101010101" pitchFamily="49" charset="-122"/>
                  <a:cs typeface="楷体" panose="02010609060101010101" pitchFamily="49" charset="-122"/>
                </a:rPr>
                <a:t>。作为经典名句，后楼梦有太多值得挖掘的内容，在研读实践中，既要带领学生品味文本，也要引导学生深入思考探究，梳理小说情节，理解和欣赏人物形象，探究人物的精神世界，把握小说的思想内容与艺术特点，更要把自己的所思所感形成文字，积累品读名著的经验，真正读有所获。</a:t>
              </a:r>
            </a:p>
          </p:txBody>
        </p:sp>
      </p:grpSp>
      <p:graphicFrame>
        <p:nvGraphicFramePr>
          <p:cNvPr id="12" name="对象 11"/>
          <p:cNvGraphicFramePr>
            <a:graphicFrameLocks noChangeAspect="1"/>
          </p:cNvGraphicFramePr>
          <p:nvPr/>
        </p:nvGraphicFramePr>
        <p:xfrm>
          <a:off x="6172200" y="1353820"/>
          <a:ext cx="280035" cy="3601720"/>
        </p:xfrm>
        <a:graphic>
          <a:graphicData uri="http://schemas.openxmlformats.org/presentationml/2006/ole">
            <mc:AlternateContent>
              <mc:Choice xmlns:v="urn:schemas-microsoft-com:vml" Requires="v">
                <p:oleObj spid="_x0000_s1039" r:id="rId5" imgW="198120" imgH="2377440" progId="Paint.Picture">
                  <p:embed/>
                </p:oleObj>
              </mc:Choice>
              <mc:Fallback>
                <p:oleObj r:id="rId5" imgW="198120" imgH="2377440" progId="Paint.Picture">
                  <p:embed/>
                  <p:pic>
                    <p:nvPicPr>
                      <p:cNvPr id="0" name="OLE substitute image"/>
                      <p:cNvPicPr/>
                      <p:nvPr/>
                    </p:nvPicPr>
                    <p:blipFill>
                      <a:blip r:embed="rId6"/>
                      <a:stretch>
                        <a:fillRect/>
                      </a:stretch>
                    </p:blipFill>
                    <p:spPr>
                      <a:xfrm>
                        <a:off x="6172200" y="1353820"/>
                        <a:ext cx="280035" cy="360172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892165" y="1353185"/>
          <a:ext cx="280035" cy="3601720"/>
        </p:xfrm>
        <a:graphic>
          <a:graphicData uri="http://schemas.openxmlformats.org/presentationml/2006/ole">
            <mc:AlternateContent>
              <mc:Choice xmlns:v="urn:schemas-microsoft-com:vml" Requires="v">
                <p:oleObj spid="_x0000_s1040" r:id="rId7" imgW="198120" imgH="2377440" progId="Paint.Picture">
                  <p:embed/>
                </p:oleObj>
              </mc:Choice>
              <mc:Fallback>
                <p:oleObj r:id="rId7" imgW="198120" imgH="2377440" progId="Paint.Picture">
                  <p:embed/>
                  <p:pic>
                    <p:nvPicPr>
                      <p:cNvPr id="0" name="OLE substitute image"/>
                      <p:cNvPicPr/>
                      <p:nvPr/>
                    </p:nvPicPr>
                    <p:blipFill>
                      <a:blip r:embed="rId6"/>
                      <a:stretch>
                        <a:fillRect/>
                      </a:stretch>
                    </p:blipFill>
                    <p:spPr>
                      <a:xfrm>
                        <a:off x="5892165" y="1353185"/>
                        <a:ext cx="280035" cy="360172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0247917 0.00212963 L -0.300885 0.00824074" pathEditMode="relative" rAng="0" ptsTypes="">
                                      <p:cBhvr>
                                        <p:cTn id="8" dur="2000" fill="hold"/>
                                        <p:tgtEl>
                                          <p:spTgt spid="10"/>
                                        </p:tgtEl>
                                        <p:attrNameLst>
                                          <p:attrName>ppt_x</p:attrName>
                                          <p:attrName>ppt_y</p:attrName>
                                        </p:attrNameLst>
                                      </p:cBhvr>
                                      <p:rCtr x="-141" y="4"/>
                                    </p:animMotion>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0" presetClass="path" presetSubtype="0" accel="50000" decel="50000" fill="hold" nodeType="withEffect">
                                  <p:stCondLst>
                                    <p:cond delay="0"/>
                                  </p:stCondLst>
                                  <p:childTnLst>
                                    <p:animMotion origin="layout" path="M 0.0172396 -0.0037037 L 0.299271 -0.0037037" pathEditMode="relative" rAng="0" ptsTypes="">
                                      <p:cBhvr>
                                        <p:cTn id="12" dur="2000" fill="hold"/>
                                        <p:tgtEl>
                                          <p:spTgt spid="12"/>
                                        </p:tgtEl>
                                        <p:attrNameLst>
                                          <p:attrName>ppt_x</p:attrName>
                                          <p:attrName>ppt_y</p:attrName>
                                        </p:attrNameLst>
                                      </p:cBhvr>
                                      <p:rCtr x="136" y="0"/>
                                    </p:animMotion>
                                  </p:childTnLst>
                                </p:cTn>
                              </p:par>
                              <p:par>
                                <p:cTn id="13" presetID="16" presetClass="entr" presetSubtype="37" fill="hold" nodeType="withEffect">
                                  <p:stCondLst>
                                    <p:cond delay="0"/>
                                  </p:stCondLst>
                                  <p:childTnLst>
                                    <p:set>
                                      <p:cBhvr>
                                        <p:cTn id="14" dur="2000" fill="hold">
                                          <p:stCondLst>
                                            <p:cond delay="0"/>
                                          </p:stCondLst>
                                        </p:cTn>
                                        <p:tgtEl>
                                          <p:spTgt spid="2"/>
                                        </p:tgtEl>
                                        <p:attrNameLst>
                                          <p:attrName>style.visibility</p:attrName>
                                        </p:attrNameLst>
                                      </p:cBhvr>
                                      <p:to>
                                        <p:strVal val="visible"/>
                                      </p:to>
                                    </p:set>
                                    <p:animEffect transition="in" filter="barn(outVertical)">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rcRect r="37038" b="11574"/>
          <a:stretch>
            <a:fillRect/>
          </a:stretch>
        </p:blipFill>
        <p:spPr>
          <a:xfrm flipH="1">
            <a:off x="8700002" y="1988569"/>
            <a:ext cx="3450107" cy="4608325"/>
          </a:xfrm>
          <a:prstGeom prst="rect">
            <a:avLst/>
          </a:prstGeom>
        </p:spPr>
      </p:pic>
      <p:sp>
        <p:nvSpPr>
          <p:cNvPr id="17" name="wps稻壳儿七月上设计原创链接：http://chn.docer.com/works?userid=390257647"/>
          <p:cNvSpPr txBox="1"/>
          <p:nvPr/>
        </p:nvSpPr>
        <p:spPr>
          <a:xfrm>
            <a:off x="11134181" y="1374770"/>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史湘云</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33" name="文本框 32"/>
          <p:cNvSpPr txBox="1"/>
          <p:nvPr/>
        </p:nvSpPr>
        <p:spPr>
          <a:xfrm>
            <a:off x="2057400" y="3295266"/>
            <a:ext cx="6781800" cy="2728824"/>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1600"/>
              <a:t>注：</a:t>
            </a:r>
            <a:endParaRPr lang="en-US" altLang="zh-CN" sz="1600"/>
          </a:p>
          <a:p>
            <a:r>
              <a:rPr lang="zh-CN" altLang="en-US" sz="1600"/>
              <a:t>“富贵又何为，襁褓之间父母违”写湘云生于封建侯门富贵之家。所谓“阿房宫，三百里，住不下金陵一个史”，指的就是她家。但这又能怎么样？湘云在婴儿时期“襁褓之间”父母便去世了。虽然富贵而无人关心，从小没得过温暖。</a:t>
            </a:r>
          </a:p>
          <a:p>
            <a:r>
              <a:rPr lang="zh-CN" altLang="en-US" sz="1600"/>
              <a:t>“展眼吊斜辉”说的是转眼之间，只有湘云一人独自面对落日感伤了。</a:t>
            </a:r>
          </a:p>
          <a:p>
            <a:r>
              <a:rPr lang="zh-CN" altLang="en-US" sz="1600"/>
              <a:t>“湘江水逝楚云飞”点出了“湘云”二字。湘江在湖南，地属古代的楚国，故有楚云之称。湘江流逝，楚云飞散，喻史家衰败以及湘云夫妇生活的短暂，以及家破的预兆，用的是楚怀王梦见巫山神女与之欢会的典故。</a:t>
            </a:r>
            <a:endParaRPr lang="en-US" altLang="zh-CN" sz="1600"/>
          </a:p>
        </p:txBody>
      </p:sp>
      <p:sp>
        <p:nvSpPr>
          <p:cNvPr id="34" name="矩形 33"/>
          <p:cNvSpPr/>
          <p:nvPr/>
        </p:nvSpPr>
        <p:spPr>
          <a:xfrm rot="16200000">
            <a:off x="4573831" y="-158485"/>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2057400" y="2456000"/>
            <a:ext cx="5152015" cy="802656"/>
          </a:xfrm>
          <a:prstGeom prst="rect">
            <a:avLst/>
          </a:prstGeom>
        </p:spPr>
        <p:txBody>
          <a:bodyPr vert="horz" wrap="square">
            <a:spAutoFit/>
          </a:bodyPr>
          <a:lstStyle/>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富贵又何为？襁褓之间父母违。</a:t>
            </a:r>
          </a:p>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展眼吊斜辉，湘江水逝楚云飞。</a:t>
            </a:r>
          </a:p>
        </p:txBody>
      </p:sp>
      <p:grpSp>
        <p:nvGrpSpPr>
          <p:cNvPr id="4" name="组合 3"/>
          <p:cNvGrpSpPr/>
          <p:nvPr/>
        </p:nvGrpSpPr>
        <p:grpSpPr>
          <a:xfrm>
            <a:off x="2147570" y="1558290"/>
            <a:ext cx="1393825" cy="566420"/>
            <a:chOff x="3307" y="2604"/>
            <a:chExt cx="2195" cy="892"/>
          </a:xfrm>
        </p:grpSpPr>
        <p:grpSp>
          <p:nvGrpSpPr>
            <p:cNvPr id="5" name="组合 4"/>
            <p:cNvGrpSpPr/>
            <p:nvPr/>
          </p:nvGrpSpPr>
          <p:grpSpPr>
            <a:xfrm rot="16200000">
              <a:off x="3972" y="1938"/>
              <a:ext cx="864" cy="2195"/>
              <a:chOff x="5754252" y="2697017"/>
              <a:chExt cx="1075173" cy="2016000"/>
            </a:xfrm>
          </p:grpSpPr>
          <p:sp>
            <p:nvSpPr>
              <p:cNvPr id="6" name="矩形 5"/>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7" name="矩形 6"/>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9" name="文本框 8"/>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847" y="1533993"/>
            <a:ext cx="5738986" cy="5738986"/>
          </a:xfrm>
          <a:prstGeom prst="rect">
            <a:avLst/>
          </a:prstGeom>
        </p:spPr>
      </p:pic>
      <p:sp>
        <p:nvSpPr>
          <p:cNvPr id="17" name="wps稻壳儿七月上设计原创链接：http://chn.docer.com/works?userid=390257647"/>
          <p:cNvSpPr txBox="1"/>
          <p:nvPr/>
        </p:nvSpPr>
        <p:spPr>
          <a:xfrm>
            <a:off x="1727260" y="1399718"/>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lang="zh-CN" altLang="en-US" sz="3600" b="1" spc="300">
                <a:solidFill>
                  <a:srgbClr val="7C2F13"/>
                </a:solidFill>
                <a:latin typeface="方正楷体" panose="03000509000000000000" pitchFamily="65" charset="-122"/>
                <a:ea typeface="方正楷体" panose="03000509000000000000" pitchFamily="65" charset="-122"/>
              </a:rPr>
              <a:t>王熙凤</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27" name="文本框 26"/>
          <p:cNvSpPr txBox="1"/>
          <p:nvPr/>
        </p:nvSpPr>
        <p:spPr>
          <a:xfrm>
            <a:off x="5015231" y="3151945"/>
            <a:ext cx="6567169" cy="3390800"/>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1600"/>
              <a:t>注：</a:t>
            </a:r>
          </a:p>
          <a:p>
            <a:r>
              <a:rPr lang="zh-CN" altLang="en-US" sz="1600"/>
              <a:t>“凡鸟偏从末世来”指的是凤姐这么一个能干的女强人生于末世的不幸，“凡鸟”是繁体里的“凤”字，也就暗指王熙凤。从凤字拆出来得“凡鸟”二字比喻庸才，借用吕安对喜的典故，点出“凤”，自然是种讥讽。画里的雌凤所靠着的冰山，指的就是将融化的贾府所象征的靠山。</a:t>
            </a:r>
          </a:p>
          <a:p>
            <a:r>
              <a:rPr lang="zh-CN" altLang="en-US" sz="1600"/>
              <a:t>“一从二令三人木”指的是丈夫贾琏对凤姐的态度变化。新婚后先“从”，对她百依百顺，样样都听她的；“二令”解为“冷”，指的是丈夫对她的渐渐冷淡与开始对她发号施令；“三人木”以“拆字法”是指她最后被休弃的命运。</a:t>
            </a:r>
          </a:p>
          <a:p>
            <a:r>
              <a:rPr lang="zh-CN" altLang="en-US" sz="1600"/>
              <a:t>“哭向金陵事更哀”就是她被休弃后哭着回娘家的悲哀的写照。在当时封建的社会中，被休弃是非常悲惨的。</a:t>
            </a:r>
          </a:p>
        </p:txBody>
      </p:sp>
      <p:sp>
        <p:nvSpPr>
          <p:cNvPr id="28" name="矩形 27"/>
          <p:cNvSpPr/>
          <p:nvPr/>
        </p:nvSpPr>
        <p:spPr>
          <a:xfrm rot="16200000">
            <a:off x="7560236" y="-262600"/>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5043805" y="2324175"/>
            <a:ext cx="5626790"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凡鸟偏从末世来，都知爱慕此生才。</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一从二令三人木，哭向金陵事更哀。</a:t>
            </a:r>
          </a:p>
        </p:txBody>
      </p:sp>
      <p:grpSp>
        <p:nvGrpSpPr>
          <p:cNvPr id="3" name="组合 2"/>
          <p:cNvGrpSpPr/>
          <p:nvPr/>
        </p:nvGrpSpPr>
        <p:grpSpPr>
          <a:xfrm>
            <a:off x="5133975" y="148209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2" name="文本框 1"/>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2009774" y="3328622"/>
            <a:ext cx="6150553" cy="3058401"/>
          </a:xfrm>
          <a:prstGeom prst="rect">
            <a:avLst/>
          </a:prstGeom>
          <a:noFill/>
        </p:spPr>
        <p:txBody>
          <a:bodyPr vert="horz" wrap="square" rtlCol="0">
            <a:spAutoFit/>
          </a:bodyPr>
          <a:lstStyle/>
          <a:p>
            <a:pPr>
              <a:lnSpc>
                <a:spcPct val="120000"/>
              </a:lnSpc>
            </a:pPr>
            <a:r>
              <a:rPr lang="zh-CN" altLang="en-US">
                <a:latin typeface="方正楷体" panose="03000509000000000000" pitchFamily="65" charset="-122"/>
                <a:ea typeface="方正楷体" panose="03000509000000000000" pitchFamily="65" charset="-122"/>
              </a:rPr>
              <a:t>注：</a:t>
            </a:r>
            <a:endParaRPr lang="en-US" altLang="zh-CN">
              <a:latin typeface="方正楷体" panose="03000509000000000000" pitchFamily="65" charset="-122"/>
              <a:ea typeface="方正楷体" panose="03000509000000000000" pitchFamily="65" charset="-122"/>
            </a:endParaRPr>
          </a:p>
          <a:p>
            <a:pPr>
              <a:lnSpc>
                <a:spcPct val="120000"/>
              </a:lnSpc>
            </a:pPr>
            <a:r>
              <a:rPr lang="zh-CN" altLang="en-US">
                <a:latin typeface="方正楷体" panose="03000509000000000000" pitchFamily="65" charset="-122"/>
                <a:ea typeface="方正楷体" panose="03000509000000000000" pitchFamily="65" charset="-122"/>
              </a:rPr>
              <a:t>“势败休云贵”意思是说，权势已经衰败，就不要提什么过去的富贵了。</a:t>
            </a:r>
          </a:p>
          <a:p>
            <a:pPr>
              <a:lnSpc>
                <a:spcPct val="120000"/>
              </a:lnSpc>
            </a:pPr>
            <a:r>
              <a:rPr lang="zh-CN" altLang="en-US">
                <a:latin typeface="方正楷体" panose="03000509000000000000" pitchFamily="65" charset="-122"/>
                <a:ea typeface="方正楷体" panose="03000509000000000000" pitchFamily="65" charset="-122"/>
              </a:rPr>
              <a:t>“家亡莫论亲”是说，家业已经凋零，就不要再谈论什么骨肉至亲了。</a:t>
            </a:r>
          </a:p>
          <a:p>
            <a:pPr>
              <a:lnSpc>
                <a:spcPct val="120000"/>
              </a:lnSpc>
            </a:pPr>
            <a:r>
              <a:rPr lang="zh-CN" altLang="en-US">
                <a:latin typeface="方正楷体" panose="03000509000000000000" pitchFamily="65" charset="-122"/>
                <a:ea typeface="方正楷体" panose="03000509000000000000" pitchFamily="65" charset="-122"/>
              </a:rPr>
              <a:t>“偶因济村妇”是指巧姐的母亲王熙凤曾“接济”过刘姥姥。</a:t>
            </a:r>
          </a:p>
          <a:p>
            <a:pPr>
              <a:lnSpc>
                <a:spcPct val="120000"/>
              </a:lnSpc>
            </a:pPr>
            <a:r>
              <a:rPr lang="zh-CN" altLang="en-US">
                <a:latin typeface="方正楷体" panose="03000509000000000000" pitchFamily="65" charset="-122"/>
                <a:ea typeface="方正楷体" panose="03000509000000000000" pitchFamily="65" charset="-122"/>
              </a:rPr>
              <a:t>“巧得遇恩人”的“巧”是语意双关。明指凑巧，暗示巧姐。恩人，指刘姥姥。巧姐被舅父王仁，谐音“忘仁”拐卖，幸为刘姥姥带走，才逃出虎口。</a:t>
            </a:r>
            <a:endParaRPr lang="en-US" altLang="zh-CN">
              <a:latin typeface="方正楷体" panose="03000509000000000000" pitchFamily="65" charset="-122"/>
              <a:ea typeface="方正楷体" panose="03000509000000000000" pitchFamily="65" charset="-122"/>
            </a:endParaRPr>
          </a:p>
        </p:txBody>
      </p:sp>
      <p:sp>
        <p:nvSpPr>
          <p:cNvPr id="21" name="矩形 20"/>
          <p:cNvSpPr/>
          <p:nvPr/>
        </p:nvSpPr>
        <p:spPr>
          <a:xfrm rot="16200000">
            <a:off x="4526206" y="-64273"/>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7" name="wps稻壳儿七月上设计原创链接：http://chn.docer.com/works?userid=390257647"/>
          <p:cNvSpPr txBox="1"/>
          <p:nvPr/>
        </p:nvSpPr>
        <p:spPr>
          <a:xfrm>
            <a:off x="8837558" y="1466512"/>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贾巧姐</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2009775" y="2550212"/>
            <a:ext cx="5152015"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势败休云贵，家亡莫论亲。</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偶因济刘氏，巧得遇恩人。</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675" y="1272205"/>
            <a:ext cx="5753100" cy="5753100"/>
          </a:xfrm>
          <a:prstGeom prst="rect">
            <a:avLst/>
          </a:prstGeom>
        </p:spPr>
      </p:pic>
      <p:grpSp>
        <p:nvGrpSpPr>
          <p:cNvPr id="3" name="组合 2"/>
          <p:cNvGrpSpPr/>
          <p:nvPr/>
        </p:nvGrpSpPr>
        <p:grpSpPr>
          <a:xfrm>
            <a:off x="2099945" y="165354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6" name="文本框 5"/>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36095" y="2816000"/>
            <a:ext cx="6698679" cy="3615220"/>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1600"/>
              <a:t>注：</a:t>
            </a:r>
          </a:p>
          <a:p>
            <a:r>
              <a:rPr lang="zh-CN" altLang="en-US" sz="1600"/>
              <a:t>“二十年来辨是非”写元春在宫中生活了二十多年，对人世间的荣辱甘苦有了新的认识，觉得自己实到了“那不见得人的去处”，“终无意趣”。</a:t>
            </a:r>
          </a:p>
          <a:p>
            <a:r>
              <a:rPr lang="zh-CN" altLang="en-US" sz="1600"/>
              <a:t>“榴花开处照宫闱”写元春从女史到凤藻宫尚书，直至贤德贵妃，荣耀一时，像石榴花盛开时一般火红。在外人看来，作为一个封建社会的女子应该满足了，但元春的结论却是懂得了“辨是非”，认识到了宫廷内部的种种黑暗和腐败，对自己的生活道路采取了否定的态度。</a:t>
            </a:r>
          </a:p>
          <a:p>
            <a:r>
              <a:rPr lang="zh-CN" altLang="en-US" sz="1600"/>
              <a:t>“三春争及初春景”的三春是指元春的三个妹妹迎春，探春，惜春；“初春”寓指元春，这句意思是说迎春，探春，惜春比不上元春的荣华富贵。</a:t>
            </a:r>
          </a:p>
          <a:p>
            <a:r>
              <a:rPr lang="zh-CN" altLang="en-US" sz="1600"/>
              <a:t>“虎兕相逢大梦归”“虎兕相逢”虎兕是虎与犀牛争斗，应该是说宫中遭遇事变， 元春死的十二月既是虎年的末尾，又是兔年的开始，所以说“虎兔相逢”，兔被虎吃掉了，是元春入宫作妃的必然结局。</a:t>
            </a:r>
            <a:endParaRPr lang="en-US" altLang="zh-CN" sz="1600"/>
          </a:p>
        </p:txBody>
      </p:sp>
      <p:sp>
        <p:nvSpPr>
          <p:cNvPr id="21" name="矩形 20"/>
          <p:cNvSpPr/>
          <p:nvPr/>
        </p:nvSpPr>
        <p:spPr>
          <a:xfrm rot="16200000">
            <a:off x="7380236" y="-563040"/>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7" name="wps稻壳儿七月上设计原创链接：http://chn.docer.com/works?userid=390257647"/>
          <p:cNvSpPr txBox="1"/>
          <p:nvPr/>
        </p:nvSpPr>
        <p:spPr>
          <a:xfrm>
            <a:off x="2715459" y="1088825"/>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贾</a:t>
            </a:r>
            <a:r>
              <a:rPr lang="zh-CN" altLang="en-US" sz="3600" b="1" spc="600">
                <a:solidFill>
                  <a:srgbClr val="7C2F13"/>
                </a:solidFill>
                <a:latin typeface="方正楷体" panose="03000509000000000000" pitchFamily="65" charset="-122"/>
                <a:ea typeface="方正楷体" panose="03000509000000000000" pitchFamily="65" charset="-122"/>
              </a:rPr>
              <a:t>元春</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4863805" y="1996025"/>
            <a:ext cx="6427643"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二十年来辨是非，榴花开处照宫闱。</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三春争及初春景，虎兕相逢大梦归。</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516" y="1954253"/>
            <a:ext cx="4491536" cy="4491536"/>
          </a:xfrm>
          <a:custGeom>
            <a:gdLst>
              <a:gd name="connsiteX0" fmla="*/ 0 w 5753100"/>
              <a:gd name="connsiteY0" fmla="*/ 0 h 5753100"/>
              <a:gd name="connsiteX1" fmla="*/ 3660263 w 5753100"/>
              <a:gd name="connsiteY1" fmla="*/ 0 h 5753100"/>
              <a:gd name="connsiteX2" fmla="*/ 3660263 w 5753100"/>
              <a:gd name="connsiteY2" fmla="*/ 1513885 h 5753100"/>
              <a:gd name="connsiteX3" fmla="*/ 5004154 w 5753100"/>
              <a:gd name="connsiteY3" fmla="*/ 1513885 h 5753100"/>
              <a:gd name="connsiteX4" fmla="*/ 5004154 w 5753100"/>
              <a:gd name="connsiteY4" fmla="*/ 0 h 5753100"/>
              <a:gd name="connsiteX5" fmla="*/ 5753100 w 5753100"/>
              <a:gd name="connsiteY5" fmla="*/ 0 h 5753100"/>
              <a:gd name="connsiteX6" fmla="*/ 5753100 w 5753100"/>
              <a:gd name="connsiteY6" fmla="*/ 5753100 h 5753100"/>
              <a:gd name="connsiteX7" fmla="*/ 0 w 5753100"/>
              <a:gd name="connsiteY7" fmla="*/ 5753100 h 57531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3100" h="5753100">
                <a:moveTo>
                  <a:pt x="0" y="0"/>
                </a:moveTo>
                <a:lnTo>
                  <a:pt x="3660263" y="0"/>
                </a:lnTo>
                <a:lnTo>
                  <a:pt x="3660263" y="1513885"/>
                </a:lnTo>
                <a:lnTo>
                  <a:pt x="5004154" y="1513885"/>
                </a:lnTo>
                <a:lnTo>
                  <a:pt x="5004154" y="0"/>
                </a:lnTo>
                <a:lnTo>
                  <a:pt x="5753100" y="0"/>
                </a:lnTo>
                <a:lnTo>
                  <a:pt x="5753100" y="5753100"/>
                </a:lnTo>
                <a:lnTo>
                  <a:pt x="0" y="5753100"/>
                </a:lnTo>
                <a:close/>
              </a:path>
            </a:pathLst>
          </a:custGeom>
        </p:spPr>
      </p:pic>
      <p:grpSp>
        <p:nvGrpSpPr>
          <p:cNvPr id="3" name="组合 2"/>
          <p:cNvGrpSpPr/>
          <p:nvPr/>
        </p:nvGrpSpPr>
        <p:grpSpPr>
          <a:xfrm>
            <a:off x="5048885" y="1209675"/>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6" name="文本框 5"/>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nvSpPr>
        <p:spPr>
          <a:xfrm>
            <a:off x="1555060" y="3249793"/>
            <a:ext cx="7020903" cy="3058401"/>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a:t>注：</a:t>
            </a:r>
          </a:p>
          <a:p>
            <a:r>
              <a:rPr lang="zh-CN" altLang="en-US"/>
              <a:t>“才自精明志自高”指的是她的志向高远，精明能干，清醒精敏，不被富贵蒙昏了头。</a:t>
            </a:r>
          </a:p>
          <a:p>
            <a:r>
              <a:rPr lang="zh-CN" altLang="en-US"/>
              <a:t>“生于末世运偏消”写她生于封建社会衰亡的末世，又是庶出的不幸，“才”，“志”不能得到充分发挥的可惜。</a:t>
            </a:r>
          </a:p>
          <a:p>
            <a:r>
              <a:rPr lang="zh-CN" altLang="en-US"/>
              <a:t>“清明涕泣江边望，千里东风一梦遥”暗示探春将远嫁边疆，如断了线的风筝般一去不返，出嫁时乘船而去。句中的“清明”点出她将在清明时分远嫁他乡，如在综观画里的女子一样在船上对着江边“掩面泣涕”，挥别父母家人，往后只能在睡梦中与家人团聚。</a:t>
            </a:r>
          </a:p>
        </p:txBody>
      </p:sp>
      <p:sp>
        <p:nvSpPr>
          <p:cNvPr id="28" name="矩形 27"/>
          <p:cNvSpPr/>
          <p:nvPr/>
        </p:nvSpPr>
        <p:spPr>
          <a:xfrm rot="16200000">
            <a:off x="4100066" y="-164752"/>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1583635" y="2449733"/>
            <a:ext cx="5626790" cy="802656"/>
          </a:xfrm>
          <a:prstGeom prst="rect">
            <a:avLst/>
          </a:prstGeom>
        </p:spPr>
        <p:txBody>
          <a:bodyPr vert="horz" wrap="square">
            <a:spAutoFit/>
          </a:bodyPr>
          <a:lstStyle/>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才自精明志自高，生于末世运偏消。</a:t>
            </a:r>
          </a:p>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清明涕送江边望，千里东风一梦遥。</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7085" y="-270541"/>
            <a:ext cx="7222653" cy="7222653"/>
          </a:xfrm>
          <a:prstGeom prst="rect">
            <a:avLst/>
          </a:prstGeom>
        </p:spPr>
      </p:pic>
      <p:sp>
        <p:nvSpPr>
          <p:cNvPr id="19" name="wps稻壳儿七月上设计原创链接：http://chn.docer.com/works?userid=390257647"/>
          <p:cNvSpPr txBox="1"/>
          <p:nvPr/>
        </p:nvSpPr>
        <p:spPr>
          <a:xfrm>
            <a:off x="8732790" y="2872299"/>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贾探春</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grpSp>
        <p:nvGrpSpPr>
          <p:cNvPr id="2" name="组合 1"/>
          <p:cNvGrpSpPr/>
          <p:nvPr/>
        </p:nvGrpSpPr>
        <p:grpSpPr>
          <a:xfrm>
            <a:off x="2099945" y="165354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4" name="文本框 3"/>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36096" y="2816000"/>
            <a:ext cx="6607760" cy="3615220"/>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1600"/>
              <a:t>注：</a:t>
            </a:r>
            <a:endParaRPr lang="en-US" altLang="zh-CN" sz="1600"/>
          </a:p>
          <a:p>
            <a:r>
              <a:rPr lang="zh-CN" altLang="en-US" sz="1600"/>
              <a:t>“勘破三春景不长”中“三春景不长”是双关语。字面上指暮春（即春末），实际上指惜春的三个姐姐（即元春，迎春，探春）这“三春”的遭际悲苦。</a:t>
            </a:r>
          </a:p>
          <a:p>
            <a:r>
              <a:rPr lang="zh-CN" altLang="en-US" sz="1600"/>
              <a:t>“缁衣顿改昔年妆”，缁衣指的是尼姑穿的黑色服装。这两句是说惜春从她三个姐姐的遭遇中，看到了封建统治阶级的好景不长，决心摆脱世俗，遁入空门。</a:t>
            </a:r>
          </a:p>
          <a:p>
            <a:r>
              <a:rPr lang="zh-CN" altLang="en-US" sz="1600"/>
              <a:t>“可怜绣户侯门女，独卧青灯古佛旁”具体指出贾府小姐惜春最后出家为尼，再也不是公府千金而是过着“缁衣乞食”的生活。 这首判词写惜春由三个姐姐的不幸遭遇预感到，自己将来也不会有好结果，决定出家为尼。但这条逃避现实的道路凄凉孤独，仍然是行不通的。诗里流露的同情与惋惜，明显地反映了作者的矛盾心情。</a:t>
            </a:r>
            <a:endParaRPr lang="en-US" altLang="zh-CN" sz="1600"/>
          </a:p>
        </p:txBody>
      </p:sp>
      <p:sp>
        <p:nvSpPr>
          <p:cNvPr id="21" name="矩形 20"/>
          <p:cNvSpPr/>
          <p:nvPr/>
        </p:nvSpPr>
        <p:spPr>
          <a:xfrm rot="16200000">
            <a:off x="7380236" y="-563040"/>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7" name="wps稻壳儿七月上设计原创链接：http://chn.docer.com/works?userid=390257647"/>
          <p:cNvSpPr txBox="1"/>
          <p:nvPr/>
        </p:nvSpPr>
        <p:spPr>
          <a:xfrm>
            <a:off x="3290251" y="687497"/>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贾惜</a:t>
            </a:r>
            <a:r>
              <a:rPr lang="zh-CN" altLang="en-US" sz="3600" b="1" spc="600">
                <a:solidFill>
                  <a:srgbClr val="7C2F13"/>
                </a:solidFill>
                <a:latin typeface="方正楷体" panose="03000509000000000000" pitchFamily="65" charset="-122"/>
                <a:ea typeface="方正楷体" panose="03000509000000000000" pitchFamily="65" charset="-122"/>
              </a:rPr>
              <a:t>春</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4863805" y="1996025"/>
            <a:ext cx="4778959"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堪破三春景不长，缁衣顿改昔年装。</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可怜绣户侯门女，独卧青灯古佛旁。</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 y="1996025"/>
            <a:ext cx="4861975" cy="4861975"/>
          </a:xfrm>
          <a:custGeom>
            <a:gdLst>
              <a:gd name="connsiteX0" fmla="*/ 0 w 5753100"/>
              <a:gd name="connsiteY0" fmla="*/ 0 h 5753100"/>
              <a:gd name="connsiteX1" fmla="*/ 3660263 w 5753100"/>
              <a:gd name="connsiteY1" fmla="*/ 0 h 5753100"/>
              <a:gd name="connsiteX2" fmla="*/ 3660263 w 5753100"/>
              <a:gd name="connsiteY2" fmla="*/ 1513885 h 5753100"/>
              <a:gd name="connsiteX3" fmla="*/ 5004154 w 5753100"/>
              <a:gd name="connsiteY3" fmla="*/ 1513885 h 5753100"/>
              <a:gd name="connsiteX4" fmla="*/ 5004154 w 5753100"/>
              <a:gd name="connsiteY4" fmla="*/ 0 h 5753100"/>
              <a:gd name="connsiteX5" fmla="*/ 5753100 w 5753100"/>
              <a:gd name="connsiteY5" fmla="*/ 0 h 5753100"/>
              <a:gd name="connsiteX6" fmla="*/ 5753100 w 5753100"/>
              <a:gd name="connsiteY6" fmla="*/ 5753100 h 5753100"/>
              <a:gd name="connsiteX7" fmla="*/ 0 w 5753100"/>
              <a:gd name="connsiteY7" fmla="*/ 5753100 h 57531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3100" h="5753100">
                <a:moveTo>
                  <a:pt x="0" y="0"/>
                </a:moveTo>
                <a:lnTo>
                  <a:pt x="3660263" y="0"/>
                </a:lnTo>
                <a:lnTo>
                  <a:pt x="3660263" y="1513885"/>
                </a:lnTo>
                <a:lnTo>
                  <a:pt x="5004154" y="1513885"/>
                </a:lnTo>
                <a:lnTo>
                  <a:pt x="5004154" y="0"/>
                </a:lnTo>
                <a:lnTo>
                  <a:pt x="5753100" y="0"/>
                </a:lnTo>
                <a:lnTo>
                  <a:pt x="5753100" y="5753100"/>
                </a:lnTo>
                <a:lnTo>
                  <a:pt x="0" y="5753100"/>
                </a:lnTo>
                <a:close/>
              </a:path>
            </a:pathLst>
          </a:custGeom>
        </p:spPr>
      </p:pic>
      <p:grpSp>
        <p:nvGrpSpPr>
          <p:cNvPr id="3" name="组合 2"/>
          <p:cNvGrpSpPr/>
          <p:nvPr/>
        </p:nvGrpSpPr>
        <p:grpSpPr>
          <a:xfrm>
            <a:off x="5072380" y="1209675"/>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4" name="文本框 3"/>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nvSpPr>
        <p:spPr>
          <a:xfrm>
            <a:off x="1555060" y="3208228"/>
            <a:ext cx="6702249" cy="3390800"/>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a:t>注：</a:t>
            </a:r>
          </a:p>
          <a:p>
            <a:r>
              <a:rPr lang="zh-CN" altLang="en-US"/>
              <a:t>“子系中山狼”中“子系”二字合成“孙”的繁体字，指的是迎春的丈夫孙绍祖。“中山狼”用的是</a:t>
            </a:r>
            <a:r>
              <a:rPr lang="en-US" altLang="zh-CN"/>
              <a:t>《</a:t>
            </a:r>
            <a:r>
              <a:rPr lang="zh-CN" altLang="en-US"/>
              <a:t>中山狼传</a:t>
            </a:r>
            <a:r>
              <a:rPr lang="en-US" altLang="zh-CN"/>
              <a:t>》</a:t>
            </a:r>
            <a:r>
              <a:rPr lang="zh-CN" altLang="en-US"/>
              <a:t>的典故，喻凶狠残暴而又忘恩负义的人。这里是比喻迎春丈夫孙绍祖的险恶狠毒和迎春的苦难。</a:t>
            </a:r>
          </a:p>
          <a:p>
            <a:r>
              <a:rPr lang="zh-CN" altLang="en-US"/>
              <a:t>“得志便猖狂”写得意后便为非作歹，横行霸道。孙绍祖在家境困难时曾经拜倒在贾门府下，乞求帮助。后来，孙绍祖在京袭了官职，又“在兵部候缺题升”，一跃成为“暴发户”。贾家衰败后，孙绍祖向它逼债，任意践踏迎春。</a:t>
            </a:r>
          </a:p>
          <a:p>
            <a:r>
              <a:rPr lang="zh-CN" altLang="en-US"/>
              <a:t>“一载赴黄粱”即而一年之后迎春与孙绍祖，被丈夫凌辱致死。</a:t>
            </a:r>
          </a:p>
        </p:txBody>
      </p:sp>
      <p:sp>
        <p:nvSpPr>
          <p:cNvPr id="28" name="矩形 27"/>
          <p:cNvSpPr/>
          <p:nvPr/>
        </p:nvSpPr>
        <p:spPr>
          <a:xfrm rot="16200000">
            <a:off x="4100066" y="-164752"/>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1583635" y="2449733"/>
            <a:ext cx="5626790" cy="802656"/>
          </a:xfrm>
          <a:prstGeom prst="rect">
            <a:avLst/>
          </a:prstGeom>
        </p:spPr>
        <p:txBody>
          <a:bodyPr vert="horz" wrap="square">
            <a:spAutoFit/>
          </a:bodyPr>
          <a:lstStyle/>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子系中山狼，得志便猖狂。</a:t>
            </a:r>
          </a:p>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金闺花柳质，一载赴黄粱。</a:t>
            </a: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63330" y="1306941"/>
            <a:ext cx="5188381" cy="5551059"/>
          </a:xfrm>
          <a:custGeom>
            <a:gdLst>
              <a:gd name="connsiteX0" fmla="*/ 4569275 w 6185909"/>
              <a:gd name="connsiteY0" fmla="*/ 270541 h 7222653"/>
              <a:gd name="connsiteX1" fmla="*/ 5023752 w 6185909"/>
              <a:gd name="connsiteY1" fmla="*/ 1157232 h 7222653"/>
              <a:gd name="connsiteX2" fmla="*/ 4569275 w 6185909"/>
              <a:gd name="connsiteY2" fmla="*/ 2043923 h 7222653"/>
              <a:gd name="connsiteX3" fmla="*/ 4114798 w 6185909"/>
              <a:gd name="connsiteY3" fmla="*/ 1157232 h 7222653"/>
              <a:gd name="connsiteX4" fmla="*/ 4569275 w 6185909"/>
              <a:gd name="connsiteY4" fmla="*/ 270541 h 7222653"/>
              <a:gd name="connsiteX5" fmla="*/ 6185909 w 6185909"/>
              <a:gd name="connsiteY5" fmla="*/ 0 h 7222653"/>
              <a:gd name="connsiteX6" fmla="*/ 0 w 6185909"/>
              <a:gd name="connsiteY6" fmla="*/ 0 h 7222653"/>
              <a:gd name="connsiteX7" fmla="*/ 0 w 6185909"/>
              <a:gd name="connsiteY7" fmla="*/ 7222653 h 7222653"/>
              <a:gd name="connsiteX8" fmla="*/ 6185909 w 6185909"/>
              <a:gd name="connsiteY8" fmla="*/ 7222653 h 72226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85909" h="7222653">
                <a:moveTo>
                  <a:pt x="4569275" y="270541"/>
                </a:moveTo>
                <a:cubicBezTo>
                  <a:pt x="4820276" y="270541"/>
                  <a:pt x="5023752" y="667526"/>
                  <a:pt x="5023752" y="1157232"/>
                </a:cubicBezTo>
                <a:cubicBezTo>
                  <a:pt x="5023752" y="1646938"/>
                  <a:pt x="4820276" y="2043923"/>
                  <a:pt x="4569275" y="2043923"/>
                </a:cubicBezTo>
                <a:cubicBezTo>
                  <a:pt x="4318274" y="2043923"/>
                  <a:pt x="4114798" y="1646938"/>
                  <a:pt x="4114798" y="1157232"/>
                </a:cubicBezTo>
                <a:cubicBezTo>
                  <a:pt x="4114798" y="667526"/>
                  <a:pt x="4318274" y="270541"/>
                  <a:pt x="4569275" y="270541"/>
                </a:cubicBezTo>
                <a:close/>
                <a:moveTo>
                  <a:pt x="6185909" y="0"/>
                </a:moveTo>
                <a:lnTo>
                  <a:pt x="0" y="0"/>
                </a:lnTo>
                <a:lnTo>
                  <a:pt x="0" y="7222653"/>
                </a:lnTo>
                <a:lnTo>
                  <a:pt x="6185909" y="7222653"/>
                </a:lnTo>
                <a:close/>
              </a:path>
            </a:pathLst>
          </a:custGeom>
        </p:spPr>
      </p:pic>
      <p:sp>
        <p:nvSpPr>
          <p:cNvPr id="19" name="wps稻壳儿七月上设计原创链接：http://chn.docer.com/works?userid=390257647"/>
          <p:cNvSpPr txBox="1"/>
          <p:nvPr/>
        </p:nvSpPr>
        <p:spPr>
          <a:xfrm>
            <a:off x="8867960" y="1941265"/>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贾迎春</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grpSp>
        <p:nvGrpSpPr>
          <p:cNvPr id="3" name="组合 2"/>
          <p:cNvGrpSpPr/>
          <p:nvPr/>
        </p:nvGrpSpPr>
        <p:grpSpPr>
          <a:xfrm>
            <a:off x="2099945" y="165354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2" name="文本框 1"/>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63806" y="2954547"/>
            <a:ext cx="6607760" cy="3319755"/>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1600"/>
              <a:t>注：“桃李春风结子完”这里“李”，“完”暗示出李纨的名字。李纨的青春就像春风中的桃李花一样，一到结了果实，也就衰谢了。</a:t>
            </a:r>
          </a:p>
          <a:p>
            <a:r>
              <a:rPr lang="zh-CN" altLang="en-US" sz="1600"/>
              <a:t>“到头谁似一盆兰”与画面一样同指贾兰。这句说在贾府的末代子孙中，谁也比不上贾兰有“出息”。</a:t>
            </a:r>
          </a:p>
          <a:p>
            <a:r>
              <a:rPr lang="zh-CN" altLang="en-US" sz="1600"/>
              <a:t>“如冰水好空相妒”中“如冰水好”写李纨年轻丧夫尊礼守节，抚孤成立，这种品德在封建统治者看来是像冰水一样得洁净美好。“空相妒”，指虽然贾兰中了举，李纨也博得了“贞节”的美名，但这无法挽回贾府的衰败，只能徒然遭人妒忌罢了。</a:t>
            </a:r>
          </a:p>
          <a:p>
            <a:r>
              <a:rPr lang="zh-CN" altLang="en-US" sz="1600"/>
              <a:t>“枉与他人作笑谈”的意思是白白地供给别人当作笑料来谈论李纨一生奉行“三从四德”，是一个封建社会贤女节妇的典型。李纨最终也只落得“槁木死灰”，成为封建礼教的殉葬俑。</a:t>
            </a:r>
            <a:endParaRPr lang="en-US" altLang="zh-CN" sz="1600"/>
          </a:p>
        </p:txBody>
      </p:sp>
      <p:sp>
        <p:nvSpPr>
          <p:cNvPr id="21" name="矩形 20"/>
          <p:cNvSpPr/>
          <p:nvPr/>
        </p:nvSpPr>
        <p:spPr>
          <a:xfrm rot="16200000">
            <a:off x="7407946" y="-424493"/>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7" name="wps稻壳儿七月上设计原创链接：http://chn.docer.com/works?userid=390257647"/>
          <p:cNvSpPr txBox="1"/>
          <p:nvPr/>
        </p:nvSpPr>
        <p:spPr>
          <a:xfrm>
            <a:off x="3290251" y="687497"/>
            <a:ext cx="1015663" cy="2617055"/>
          </a:xfrm>
          <a:prstGeom prst="rect">
            <a:avLst/>
          </a:prstGeom>
          <a:noFill/>
        </p:spPr>
        <p:txBody>
          <a:bodyPr vert="eaVert" wrap="square" rtlCol="0">
            <a:spAutoFit/>
          </a:bodyPr>
          <a:lstStyle/>
          <a:p>
            <a:pPr lvl="0" indent="487680" algn="just" defTabSz="1219200">
              <a:lnSpc>
                <a:spcPct val="150000"/>
              </a:lnSpc>
              <a:defRPr/>
            </a:pPr>
            <a:r>
              <a:rPr lang="zh-CN" altLang="en-US" sz="3600" b="1" spc="600">
                <a:solidFill>
                  <a:srgbClr val="7C2F13"/>
                </a:solidFill>
                <a:latin typeface="方正楷体" panose="03000509000000000000" pitchFamily="65" charset="-122"/>
                <a:ea typeface="方正楷体" panose="03000509000000000000" pitchFamily="65" charset="-122"/>
              </a:rPr>
              <a:t>李纨</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4891515" y="2134572"/>
            <a:ext cx="4778959"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桃李春风结子完，到头谁似一盆兰。</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如冰水好空相妒，枉与他人作笑谈。</a:t>
            </a:r>
          </a:p>
        </p:txBody>
      </p:sp>
      <p:pic>
        <p:nvPicPr>
          <p:cNvPr id="4" name="图片 3"/>
          <p:cNvPicPr>
            <a:picLocks noChangeAspect="1"/>
          </p:cNvPicPr>
          <p:nvPr/>
        </p:nvPicPr>
        <p:blipFill>
          <a:blip r:embed="rId3"/>
          <a:srcRect l="18268" r="13630"/>
          <a:stretch>
            <a:fillRect/>
          </a:stretch>
        </p:blipFill>
        <p:spPr>
          <a:xfrm>
            <a:off x="373056" y="2563306"/>
            <a:ext cx="4352359" cy="3796083"/>
          </a:xfrm>
          <a:prstGeom prst="rect">
            <a:avLst/>
          </a:prstGeom>
        </p:spPr>
      </p:pic>
      <p:grpSp>
        <p:nvGrpSpPr>
          <p:cNvPr id="3" name="组合 2"/>
          <p:cNvGrpSpPr/>
          <p:nvPr/>
        </p:nvGrpSpPr>
        <p:grpSpPr>
          <a:xfrm>
            <a:off x="5243830" y="134874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6" name="文本框 5"/>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nvSpPr>
        <p:spPr>
          <a:xfrm>
            <a:off x="1555060" y="3263648"/>
            <a:ext cx="6923922" cy="3058401"/>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a:t>注：</a:t>
            </a:r>
          </a:p>
          <a:p>
            <a:r>
              <a:rPr lang="zh-CN" altLang="en-US"/>
              <a:t>洁”有两层含义。一层含义是因她嫌世俗社会纷纷扰扰不清净才遁入空门；第二层是因为她又有“洁癖”，刘姥姥在她那里喝过一次茶，她竟要把刘姥姥用过的一只名贵的成窑杯子扔掉。</a:t>
            </a:r>
          </a:p>
          <a:p>
            <a:r>
              <a:rPr lang="zh-CN" altLang="en-US"/>
              <a:t>她想一尘不染，但那个社会不会给她准备那样的条件，命运将把她安排到最不洁净的地方去。</a:t>
            </a:r>
          </a:p>
          <a:p>
            <a:r>
              <a:rPr lang="zh-CN" altLang="en-US"/>
              <a:t>“金玉质”金玉喻贵重之意。</a:t>
            </a:r>
            <a:r>
              <a:rPr lang="en-US" altLang="zh-CN"/>
              <a:t>《</a:t>
            </a:r>
            <a:r>
              <a:rPr lang="zh-CN" altLang="en-US"/>
              <a:t>诗</a:t>
            </a:r>
            <a:r>
              <a:rPr lang="en-US" altLang="zh-CN"/>
              <a:t>·</a:t>
            </a:r>
            <a:r>
              <a:rPr lang="zh-CN" altLang="en-US"/>
              <a:t>小雅</a:t>
            </a:r>
            <a:r>
              <a:rPr lang="en-US" altLang="zh-CN"/>
              <a:t>·</a:t>
            </a:r>
            <a:r>
              <a:rPr lang="zh-CN" altLang="en-US"/>
              <a:t>白驹</a:t>
            </a:r>
            <a:r>
              <a:rPr lang="en-US" altLang="zh-CN"/>
              <a:t>》</a:t>
            </a:r>
            <a:r>
              <a:rPr lang="zh-CN" altLang="en-US"/>
              <a:t>：“毋金玉尔音，而有遐心。”古凡华丽或可贵之物，常以金玉为喻，质是本体。金玉质，即本体十分贵重，如金玉般宝贵和纯洁。喻妙玉身份。</a:t>
            </a:r>
          </a:p>
        </p:txBody>
      </p:sp>
      <p:sp>
        <p:nvSpPr>
          <p:cNvPr id="28" name="矩形 27"/>
          <p:cNvSpPr/>
          <p:nvPr/>
        </p:nvSpPr>
        <p:spPr>
          <a:xfrm rot="16200000">
            <a:off x="4100066" y="-164752"/>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5" name="矩形 34"/>
          <p:cNvSpPr/>
          <p:nvPr/>
        </p:nvSpPr>
        <p:spPr>
          <a:xfrm>
            <a:off x="1583635" y="2449733"/>
            <a:ext cx="5626790" cy="802656"/>
          </a:xfrm>
          <a:prstGeom prst="rect">
            <a:avLst/>
          </a:prstGeom>
        </p:spPr>
        <p:txBody>
          <a:bodyPr vert="horz" wrap="square">
            <a:spAutoFit/>
          </a:bodyPr>
          <a:lstStyle/>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欲洁何曾洁？云空未必空。</a:t>
            </a:r>
          </a:p>
          <a:p>
            <a:pPr>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可怜金玉质，终陷淖泥中。</a:t>
            </a:r>
          </a:p>
        </p:txBody>
      </p:sp>
      <p:sp>
        <p:nvSpPr>
          <p:cNvPr id="19" name="wps稻壳儿七月上设计原创链接：http://chn.docer.com/works?userid=390257647"/>
          <p:cNvSpPr txBox="1"/>
          <p:nvPr/>
        </p:nvSpPr>
        <p:spPr>
          <a:xfrm>
            <a:off x="8590869" y="3595100"/>
            <a:ext cx="1015663" cy="2617055"/>
          </a:xfrm>
          <a:prstGeom prst="rect">
            <a:avLst/>
          </a:prstGeom>
          <a:noFill/>
        </p:spPr>
        <p:txBody>
          <a:bodyPr vert="eaVert" wrap="square" rtlCol="0">
            <a:spAutoFit/>
          </a:bodyPr>
          <a:lstStyle/>
          <a:p>
            <a:pPr marL="0" marR="0" lvl="0" indent="487680" algn="just" defTabSz="12192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妙玉</a:t>
            </a:r>
            <a:endParaRPr kumimoji="0" lang="en-US" altLang="zh-CN" sz="3600" b="1" i="0" u="none" strike="noStrike" kern="1200" cap="none" spc="3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pic>
        <p:nvPicPr>
          <p:cNvPr id="2" name="图片 1"/>
          <p:cNvPicPr>
            <a:picLocks noChangeAspect="1"/>
          </p:cNvPicPr>
          <p:nvPr/>
        </p:nvPicPr>
        <p:blipFill>
          <a:blip r:embed="rId3"/>
          <a:srcRect l="21408" t="8530" r="29007" b="0"/>
          <a:stretch>
            <a:fillRect/>
          </a:stretch>
        </p:blipFill>
        <p:spPr>
          <a:xfrm>
            <a:off x="8867960" y="732905"/>
            <a:ext cx="3098060" cy="6616964"/>
          </a:xfrm>
          <a:prstGeom prst="rect">
            <a:avLst/>
          </a:prstGeom>
        </p:spPr>
      </p:pic>
      <p:grpSp>
        <p:nvGrpSpPr>
          <p:cNvPr id="3" name="组合 2"/>
          <p:cNvGrpSpPr/>
          <p:nvPr/>
        </p:nvGrpSpPr>
        <p:grpSpPr>
          <a:xfrm>
            <a:off x="1775460" y="1553210"/>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4" name="文本框 3"/>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63806" y="2954547"/>
            <a:ext cx="5915030" cy="3018647"/>
          </a:xfrm>
          <a:prstGeom prst="rect">
            <a:avLst/>
          </a:prstGeom>
          <a:noFill/>
        </p:spPr>
        <p:txBody>
          <a:bodyPr vert="horz" wrap="square" rtlCol="0">
            <a:spAutoFit/>
          </a:bodyPr>
          <a:lstStyle>
            <a:defPPr>
              <a:defRPr lang="zh-CN"/>
            </a:defPPr>
            <a:lvl1pPr>
              <a:lnSpc>
                <a:spcPct val="120000"/>
              </a:lnSpc>
              <a:defRPr>
                <a:latin typeface="方正楷体" panose="03000509000000000000" pitchFamily="65" charset="-122"/>
                <a:ea typeface="方正楷体" panose="03000509000000000000" pitchFamily="65" charset="-122"/>
              </a:defRPr>
            </a:lvl1pPr>
          </a:lstStyle>
          <a:p>
            <a:r>
              <a:rPr lang="zh-CN" altLang="en-US" sz="2000"/>
              <a:t>注：</a:t>
            </a:r>
            <a:endParaRPr lang="en-US" altLang="zh-CN" sz="2000"/>
          </a:p>
          <a:p>
            <a:r>
              <a:rPr lang="zh-CN" altLang="en-US" sz="2000"/>
              <a:t>“情天情海幻情深”之中，“情天情海”指男女相思之情，深而且广。“幻”是虚幻，荒诞。这句是揭露贾蓉之父贾珍和儿媳妇秦可卿之间不正当的暧昧的男女关系。</a:t>
            </a:r>
          </a:p>
          <a:p>
            <a:r>
              <a:rPr lang="zh-CN" altLang="en-US" sz="2000"/>
              <a:t>“漫言不肖皆荣出，造衅开端实在宁”指出，莫说不肖子弟都来自荣国府，开头造成祸患的实在是宁国府的人。秦可卿也是被迫被贾珍奸淫而自尽。</a:t>
            </a:r>
          </a:p>
        </p:txBody>
      </p:sp>
      <p:sp>
        <p:nvSpPr>
          <p:cNvPr id="21" name="矩形 20"/>
          <p:cNvSpPr/>
          <p:nvPr/>
        </p:nvSpPr>
        <p:spPr>
          <a:xfrm rot="16200000">
            <a:off x="7407946" y="-424493"/>
            <a:ext cx="45719" cy="4898441"/>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37" name="wps稻壳儿七月上设计原创链接：http://chn.docer.com/works?userid=390257647"/>
          <p:cNvSpPr txBox="1"/>
          <p:nvPr/>
        </p:nvSpPr>
        <p:spPr>
          <a:xfrm>
            <a:off x="3555841" y="826044"/>
            <a:ext cx="1015663" cy="2617055"/>
          </a:xfrm>
          <a:prstGeom prst="rect">
            <a:avLst/>
          </a:prstGeom>
          <a:noFill/>
        </p:spPr>
        <p:txBody>
          <a:bodyPr vert="eaVert" wrap="square" rtlCol="0">
            <a:spAutoFit/>
          </a:bodyPr>
          <a:lstStyle/>
          <a:p>
            <a:pPr lvl="0" indent="487680" algn="just" defTabSz="1219200">
              <a:lnSpc>
                <a:spcPct val="150000"/>
              </a:lnSpc>
              <a:defRPr/>
            </a:pPr>
            <a:r>
              <a:rPr kumimoji="0" lang="zh-CN" altLang="en-US"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rPr>
              <a:t>秦可卿</a:t>
            </a:r>
            <a:endParaRPr kumimoji="0" lang="en-US" altLang="zh-CN" sz="3600" b="1" i="0" u="none" strike="noStrike" kern="1200" cap="none" spc="600" normalizeH="0" baseline="0" noProof="0">
              <a:ln>
                <a:noFill/>
              </a:ln>
              <a:solidFill>
                <a:srgbClr val="7C2F13"/>
              </a:solidFill>
              <a:effectLst/>
              <a:uLnTx/>
              <a:uFillTx/>
              <a:latin typeface="方正楷体" panose="03000509000000000000" pitchFamily="65" charset="-122"/>
              <a:ea typeface="方正楷体" panose="03000509000000000000" pitchFamily="65" charset="-122"/>
            </a:endParaRPr>
          </a:p>
        </p:txBody>
      </p:sp>
      <p:sp>
        <p:nvSpPr>
          <p:cNvPr id="5" name="矩形 4"/>
          <p:cNvSpPr/>
          <p:nvPr/>
        </p:nvSpPr>
        <p:spPr>
          <a:xfrm>
            <a:off x="4891515" y="2134572"/>
            <a:ext cx="4778959" cy="802656"/>
          </a:xfrm>
          <a:prstGeom prst="rect">
            <a:avLst/>
          </a:prstGeom>
        </p:spPr>
        <p:txBody>
          <a:bodyPr vert="horz" wrap="square">
            <a:spAutoFit/>
          </a:bodyPr>
          <a:lstStyle/>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情天情海幻情身，情既相逢必主淫。</a:t>
            </a:r>
          </a:p>
          <a:p>
            <a:pPr lvl="0">
              <a:lnSpc>
                <a:spcPct val="120000"/>
              </a:lnSpc>
            </a:pPr>
            <a:r>
              <a:rPr lang="zh-CN" altLang="en-US" sz="2000" b="1">
                <a:solidFill>
                  <a:srgbClr val="7C2F13"/>
                </a:solidFill>
                <a:latin typeface="方正楷体" panose="03000509000000000000" pitchFamily="65" charset="-122"/>
                <a:ea typeface="方正楷体" panose="03000509000000000000" pitchFamily="65" charset="-122"/>
              </a:rPr>
              <a:t>漫言不肖皆荣出，造衅开端实在宁。</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rcRect l="20816" t="33741" r="36675" b="9660"/>
          <a:stretch>
            <a:fillRect/>
          </a:stretch>
        </p:blipFill>
        <p:spPr>
          <a:xfrm>
            <a:off x="877405" y="2652080"/>
            <a:ext cx="3158839" cy="4205920"/>
          </a:xfrm>
          <a:prstGeom prst="rect">
            <a:avLst/>
          </a:prstGeom>
        </p:spPr>
      </p:pic>
      <p:grpSp>
        <p:nvGrpSpPr>
          <p:cNvPr id="3" name="组合 2"/>
          <p:cNvGrpSpPr/>
          <p:nvPr/>
        </p:nvGrpSpPr>
        <p:grpSpPr>
          <a:xfrm>
            <a:off x="5122545" y="1257935"/>
            <a:ext cx="1393825" cy="566420"/>
            <a:chOff x="3307" y="2604"/>
            <a:chExt cx="2195" cy="892"/>
          </a:xfrm>
        </p:grpSpPr>
        <p:grpSp>
          <p:nvGrpSpPr>
            <p:cNvPr id="23" name="组合 22"/>
            <p:cNvGrpSpPr/>
            <p:nvPr/>
          </p:nvGrpSpPr>
          <p:grpSpPr>
            <a:xfrm rot="16200000">
              <a:off x="3972" y="1938"/>
              <a:ext cx="864" cy="2195"/>
              <a:chOff x="5754252" y="2697017"/>
              <a:chExt cx="1075173" cy="2016000"/>
            </a:xfrm>
          </p:grpSpPr>
          <p:sp>
            <p:nvSpPr>
              <p:cNvPr id="25" name="矩形 24"/>
              <p:cNvSpPr/>
              <p:nvPr/>
            </p:nvSpPr>
            <p:spPr>
              <a:xfrm>
                <a:off x="5754252" y="2697017"/>
                <a:ext cx="1075173" cy="2016000"/>
              </a:xfrm>
              <a:prstGeom prst="rect">
                <a:avLst/>
              </a:prstGeom>
              <a:solidFill>
                <a:srgbClr val="7C2F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sp>
            <p:nvSpPr>
              <p:cNvPr id="26" name="矩形 25"/>
              <p:cNvSpPr/>
              <p:nvPr/>
            </p:nvSpPr>
            <p:spPr>
              <a:xfrm>
                <a:off x="5818910" y="2761673"/>
                <a:ext cx="935999" cy="187200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600">
                  <a:latin typeface="方正楷体" panose="03000509000000000000" pitchFamily="65" charset="-122"/>
                  <a:ea typeface="方正楷体" panose="03000509000000000000" pitchFamily="65" charset="-122"/>
                </a:endParaRPr>
              </a:p>
            </p:txBody>
          </p:sp>
        </p:grpSp>
        <p:sp>
          <p:nvSpPr>
            <p:cNvPr id="4" name="文本框 3"/>
            <p:cNvSpPr txBox="1"/>
            <p:nvPr/>
          </p:nvSpPr>
          <p:spPr>
            <a:xfrm>
              <a:off x="3421" y="2674"/>
              <a:ext cx="1949" cy="822"/>
            </a:xfrm>
            <a:prstGeom prst="rect">
              <a:avLst/>
            </a:prstGeom>
            <a:noFill/>
          </p:spPr>
          <p:txBody>
            <a:bodyPr wrap="square" rtlCol="0">
              <a:spAutoFit/>
            </a:bodyPr>
            <a:lstStyle/>
            <a:p>
              <a:pPr algn="ctr"/>
              <a:r>
                <a:rPr lang="zh-CN" altLang="en-US" sz="2800"/>
                <a:t>判词</a:t>
              </a: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2411805" y="297958"/>
            <a:ext cx="2019300" cy="645160"/>
          </a:xfrm>
          <a:prstGeom prst="rect">
            <a:avLst/>
          </a:prstGeom>
          <a:noFill/>
        </p:spPr>
        <p:txBody>
          <a:bodyPr vert="horz" wrap="none" rtlCol="0">
            <a:spAutoFit/>
          </a:bodyPr>
          <a:lstStyle/>
          <a:p>
            <a:r>
              <a:rPr lang="zh-CN" altLang="en-US" sz="3600" b="1">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新课导入</a:t>
            </a:r>
          </a:p>
        </p:txBody>
      </p:sp>
      <p:sp>
        <p:nvSpPr>
          <p:cNvPr id="2" name="文本框 1"/>
          <p:cNvSpPr txBox="1"/>
          <p:nvPr/>
        </p:nvSpPr>
        <p:spPr>
          <a:xfrm>
            <a:off x="932815" y="1225550"/>
            <a:ext cx="10740390" cy="6000750"/>
          </a:xfrm>
          <a:prstGeom prst="rect">
            <a:avLst/>
          </a:prstGeom>
          <a:noFill/>
        </p:spPr>
        <p:txBody>
          <a:bodyPr wrap="square" rtlCol="0">
            <a:spAutoFit/>
          </a:bodyPr>
          <a:lstStyle/>
          <a:p>
            <a:pPr fontAlgn="auto">
              <a:lnSpc>
                <a:spcPct val="150000"/>
              </a:lnSpc>
            </a:pPr>
            <a:r>
              <a:rPr lang="en-US" altLang="zh-CN"/>
              <a:t>   </a:t>
            </a:r>
            <a:r>
              <a:rPr lang="en-US" altLang="zh-CN" sz="2400">
                <a:latin typeface="楷体" panose="02010609060101010101" pitchFamily="49" charset="-122"/>
                <a:ea typeface="楷体" panose="02010609060101010101" pitchFamily="49" charset="-122"/>
                <a:cs typeface="楷体" panose="02010609060101010101" pitchFamily="49" charset="-122"/>
              </a:rPr>
              <a:t> “如果你要问我最有味道的一部文学作品是什么，我可能会想到《红楼梦》。因为在《红楼梦》里既有着让刘姥姥百思不得其解的要用十只鸡配着烧的茄鲞，也有着元妃省亲的时候派专人赏了宝玉的糖蒸酥酪，这些都是能够在饭桌边尝到的味道。《红楼梦》最触动人心的是字里行间的人生况味。《好了歌》的好便是了，了便是好，那是一份心酸和无奈；世事洞明皆学问，人情练达即文章，这是为人处世的一份智慧；一个是枉自嗟呀，一个是空劳牵挂，这是贾宝玉和林黛玉命中注定的爱断情殇。”</a:t>
            </a:r>
            <a:r>
              <a:rPr lang="zh-CN" altLang="en-US" sz="2400">
                <a:latin typeface="楷体" panose="02010609060101010101" pitchFamily="49" charset="-122"/>
                <a:ea typeface="楷体" panose="02010609060101010101" pitchFamily="49" charset="-122"/>
                <a:cs typeface="楷体" panose="02010609060101010101" pitchFamily="49" charset="-122"/>
              </a:rPr>
              <a:t>在著名的文化综艺《朗读者》中，主持人董卿如是评说《红楼梦》一书，这一个单元，就让我们翻开这历久弥新的巨著，在经典研读中，一起品味文学与历史的味道，更品味社会与人生的味道。</a:t>
            </a:r>
            <a:endParaRPr lang="en-US" altLang="zh-CN" sz="2400">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endParaRPr lang="en-US" altLang="zh-CN" sz="2400">
              <a:latin typeface="楷体" panose="02010609060101010101" pitchFamily="49" charset="-122"/>
              <a:ea typeface="楷体" panose="02010609060101010101" pitchFamily="49" charset="-122"/>
              <a:cs typeface="楷体" panose="02010609060101010101" pitchFamily="49" charset="-122"/>
            </a:endParaRPr>
          </a:p>
          <a:p>
            <a:endParaRPr lang="en-US" altLang="zh-CN" sz="24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402" y="1528160"/>
            <a:ext cx="2099638" cy="1857518"/>
          </a:xfrm>
          <a:prstGeom prst="rect">
            <a:avLst/>
          </a:prstGeom>
        </p:spPr>
      </p:pic>
      <p:sp>
        <p:nvSpPr>
          <p:cNvPr id="16" name="文本框 15"/>
          <p:cNvSpPr txBox="1"/>
          <p:nvPr/>
        </p:nvSpPr>
        <p:spPr>
          <a:xfrm>
            <a:off x="5578796" y="1918732"/>
            <a:ext cx="1198245" cy="772318"/>
          </a:xfrm>
          <a:prstGeom prst="rect">
            <a:avLst/>
          </a:prstGeom>
          <a:noFill/>
        </p:spPr>
        <p:txBody>
          <a:bodyPr vert="eaVert" wrap="square" rtlCol="0">
            <a:spAutoFit/>
          </a:bodyPr>
          <a:lstStyle/>
          <a:p>
            <a:r>
              <a:rPr lang="zh-CN" altLang="en-US" sz="6600" b="1">
                <a:solidFill>
                  <a:srgbClr val="990000"/>
                </a:solidFill>
                <a:latin typeface="方正楷体" panose="03000509000000000000" pitchFamily="65" charset="-122"/>
                <a:ea typeface="方正楷体" panose="03000509000000000000" pitchFamily="65" charset="-122"/>
                <a:cs typeface="Baoli SC" charset="-122"/>
              </a:rPr>
              <a:t>叁</a:t>
            </a:r>
          </a:p>
        </p:txBody>
      </p:sp>
      <p:sp>
        <p:nvSpPr>
          <p:cNvPr id="17" name="文本框 16"/>
          <p:cNvSpPr txBox="1"/>
          <p:nvPr/>
        </p:nvSpPr>
        <p:spPr>
          <a:xfrm>
            <a:off x="4328870" y="3472323"/>
            <a:ext cx="3855720" cy="1198880"/>
          </a:xfrm>
          <a:prstGeom prst="rect">
            <a:avLst/>
          </a:prstGeom>
          <a:noFill/>
        </p:spPr>
        <p:txBody>
          <a:bodyPr vert="horz" wrap="none" rtlCol="0">
            <a:spAutoFit/>
          </a:bodyPr>
          <a:lstStyle/>
          <a:p>
            <a:r>
              <a:rPr lang="zh-CN" altLang="en-US" sz="7200" b="1">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分组探究</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8094" y="4672652"/>
            <a:ext cx="3333906" cy="222112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70660" y="1351915"/>
            <a:ext cx="9250680" cy="5077460"/>
          </a:xfrm>
          <a:prstGeom prst="rect">
            <a:avLst/>
          </a:prstGeom>
          <a:noFill/>
        </p:spPr>
        <p:txBody>
          <a:bodyPr wrap="square" rtlCol="0">
            <a:spAutoFit/>
          </a:bodyPr>
          <a:lstStyle/>
          <a:p>
            <a:pPr fontAlgn="auto">
              <a:lnSpc>
                <a:spcPct val="150000"/>
              </a:lnSpc>
            </a:pPr>
            <a:r>
              <a:rPr lang="en-US" altLang="zh-CN" sz="2400"/>
              <a:t>        </a:t>
            </a:r>
            <a:r>
              <a:rPr lang="zh-CN" altLang="en-US" sz="2400"/>
              <a:t>《红楼梦》作为鸿篇巨制，在教学初期就可以</a:t>
            </a:r>
            <a:r>
              <a:rPr lang="zh-CN" altLang="en-US" sz="2400">
                <a:solidFill>
                  <a:srgbClr val="FF0000"/>
                </a:solidFill>
              </a:rPr>
              <a:t>安排学生进行每周阅读，一周阅读数个章节</a:t>
            </a:r>
            <a:r>
              <a:rPr lang="zh-CN" altLang="en-US" sz="2400"/>
              <a:t>，同时</a:t>
            </a:r>
            <a:r>
              <a:rPr lang="zh-CN" altLang="en-US" sz="2400">
                <a:solidFill>
                  <a:srgbClr val="FF0000"/>
                </a:solidFill>
              </a:rPr>
              <a:t>以小组为单位，选定不同的主题进行合作探究</a:t>
            </a:r>
            <a:r>
              <a:rPr lang="zh-CN" altLang="en-US" sz="2400"/>
              <a:t>，</a:t>
            </a:r>
            <a:r>
              <a:rPr lang="zh-CN" altLang="en-US" sz="2400">
                <a:solidFill>
                  <a:srgbClr val="FF0000"/>
                </a:solidFill>
              </a:rPr>
              <a:t>每周或者每两周，以</a:t>
            </a:r>
            <a:r>
              <a:rPr lang="en-US" altLang="zh-CN" sz="2400">
                <a:solidFill>
                  <a:srgbClr val="FF0000"/>
                </a:solidFill>
              </a:rPr>
              <a:t>PPT</a:t>
            </a:r>
            <a:r>
              <a:rPr lang="zh-CN" altLang="en-US" sz="2400">
                <a:solidFill>
                  <a:srgbClr val="FF0000"/>
                </a:solidFill>
              </a:rPr>
              <a:t>讲解的方式进行一次小组成果展示</a:t>
            </a:r>
            <a:r>
              <a:rPr lang="zh-CN" altLang="en-US" sz="2400"/>
              <a:t>。并把展示的内容整理成文字，</a:t>
            </a:r>
            <a:r>
              <a:rPr lang="zh-CN" altLang="en-US" sz="2400">
                <a:solidFill>
                  <a:srgbClr val="FF0000"/>
                </a:solidFill>
              </a:rPr>
              <a:t>最后汇编成册</a:t>
            </a:r>
            <a:r>
              <a:rPr lang="zh-CN" altLang="en-US" sz="2400"/>
              <a:t>。</a:t>
            </a:r>
          </a:p>
          <a:p>
            <a:pPr fontAlgn="auto">
              <a:lnSpc>
                <a:spcPct val="150000"/>
              </a:lnSpc>
            </a:pPr>
            <a:r>
              <a:rPr lang="zh-CN" altLang="en-US" sz="2400"/>
              <a:t>（主题可以由学生自拟，既可以是从内向的，即从文学性的角度进行文本相关内容的分析，也可结合现实生活，也可以是外向的，就某一个角度，谈一谈其中的启发与内涵。）</a:t>
            </a:r>
          </a:p>
          <a:p>
            <a:pPr fontAlgn="auto">
              <a:lnSpc>
                <a:spcPct val="150000"/>
              </a:lnSpc>
            </a:pPr>
            <a:r>
              <a:rPr lang="en-US" altLang="zh-CN" sz="2400"/>
              <a:t>        </a:t>
            </a:r>
            <a:r>
              <a:rPr lang="zh-CN" altLang="en-US" sz="2400"/>
              <a:t>探究方向非常非常多，只要言之成理即可，鼓励学生大胆假设，结合文本小心求证，或者结合历史与现实进行发挥。</a:t>
            </a:r>
          </a:p>
        </p:txBody>
      </p:sp>
      <p:sp>
        <p:nvSpPr>
          <p:cNvPr id="3" name="文本框 2"/>
          <p:cNvSpPr txBox="1"/>
          <p:nvPr/>
        </p:nvSpPr>
        <p:spPr>
          <a:xfrm>
            <a:off x="2453640" y="377825"/>
            <a:ext cx="5822315" cy="583565"/>
          </a:xfrm>
          <a:prstGeom prst="rect">
            <a:avLst/>
          </a:prstGeom>
          <a:noFill/>
        </p:spPr>
        <p:txBody>
          <a:bodyPr wrap="square" rtlCol="0">
            <a:spAutoFit/>
          </a:bodyPr>
          <a:lstStyle/>
          <a:p>
            <a:pPr algn="ctr"/>
            <a:r>
              <a:rPr lang="zh-CN" altLang="en-US" sz="3200" b="1">
                <a:solidFill>
                  <a:srgbClr val="FF0000"/>
                </a:solidFill>
              </a:rPr>
              <a:t>分组设想</a:t>
            </a: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656205" y="195580"/>
            <a:ext cx="6065520" cy="583565"/>
          </a:xfrm>
          <a:prstGeom prst="rect">
            <a:avLst/>
          </a:prstGeom>
          <a:noFill/>
        </p:spPr>
        <p:txBody>
          <a:bodyPr wrap="square" rtlCol="0">
            <a:spAutoFit/>
          </a:bodyPr>
          <a:lstStyle/>
          <a:p>
            <a:r>
              <a:rPr lang="zh-CN" altLang="en-US" sz="3200" b="1"/>
              <a:t>探究方向参考：</a:t>
            </a:r>
          </a:p>
        </p:txBody>
      </p:sp>
      <p:sp>
        <p:nvSpPr>
          <p:cNvPr id="2" name="文本框 1"/>
          <p:cNvSpPr txBox="1"/>
          <p:nvPr/>
        </p:nvSpPr>
        <p:spPr>
          <a:xfrm>
            <a:off x="1277620" y="1128395"/>
            <a:ext cx="10314940" cy="6185535"/>
          </a:xfrm>
          <a:prstGeom prst="rect">
            <a:avLst/>
          </a:prstGeom>
          <a:noFill/>
        </p:spPr>
        <p:txBody>
          <a:bodyPr wrap="square" rtlCol="0">
            <a:spAutoFit/>
          </a:bodyPr>
          <a:lstStyle/>
          <a:p>
            <a:pPr fontAlgn="auto">
              <a:lnSpc>
                <a:spcPct val="150000"/>
              </a:lnSpc>
            </a:pPr>
            <a:r>
              <a:rPr lang="zh-CN" altLang="en-US" sz="2400">
                <a:solidFill>
                  <a:srgbClr val="FF0000"/>
                </a:solidFill>
              </a:rPr>
              <a:t>①人物形象对比分析</a:t>
            </a:r>
            <a:r>
              <a:rPr lang="zh-CN" altLang="en-US" sz="2400"/>
              <a:t>：选择两个有关联的人物，先分析他（她）们各自的形象，然后进行对比探究。如：林黛玉与薛宝钗、迎春与探春、鸳鸯与袭人、王熙凤与贾琏、贾政与贾赦、贾老太君和王夫人、秦可卿与王熙凤</a:t>
            </a:r>
            <a:r>
              <a:rPr lang="en-US" altLang="zh-CN" sz="2400"/>
              <a:t>......</a:t>
            </a:r>
            <a:r>
              <a:rPr lang="zh-CN" altLang="en-US" sz="2400"/>
              <a:t>分析时要注意找准任务间的联系点和对比点。</a:t>
            </a:r>
            <a:endParaRPr lang="en-US" altLang="zh-CN" sz="2400"/>
          </a:p>
          <a:p>
            <a:pPr fontAlgn="auto">
              <a:lnSpc>
                <a:spcPct val="150000"/>
              </a:lnSpc>
            </a:pPr>
            <a:r>
              <a:rPr lang="zh-CN" altLang="en-US" sz="2400">
                <a:solidFill>
                  <a:srgbClr val="FF0000"/>
                </a:solidFill>
              </a:rPr>
              <a:t>②人物关系图</a:t>
            </a:r>
            <a:r>
              <a:rPr lang="zh-CN" altLang="en-US" sz="2400"/>
              <a:t>：理清书中身为统治阶级的人物关系图，并将其身边的主要奴仆及其中的关系补充进去，建立《红楼梦》人物谱系。</a:t>
            </a:r>
          </a:p>
          <a:p>
            <a:pPr fontAlgn="auto">
              <a:lnSpc>
                <a:spcPct val="150000"/>
              </a:lnSpc>
            </a:pPr>
            <a:r>
              <a:rPr lang="zh-CN" altLang="en-US" sz="2400"/>
              <a:t>③选择一个相对重要的人物，根据具体文本内容，分析</a:t>
            </a:r>
            <a:r>
              <a:rPr lang="zh-CN" altLang="en-US" sz="2400">
                <a:solidFill>
                  <a:srgbClr val="FF0000"/>
                </a:solidFill>
              </a:rPr>
              <a:t>人物形象的多样性和复杂性。</a:t>
            </a:r>
          </a:p>
          <a:p>
            <a:pPr fontAlgn="auto">
              <a:lnSpc>
                <a:spcPct val="150000"/>
              </a:lnSpc>
            </a:pPr>
            <a:r>
              <a:rPr lang="zh-CN" altLang="en-US" sz="2400"/>
              <a:t>④品味</a:t>
            </a:r>
            <a:r>
              <a:rPr lang="zh-CN" altLang="en-US" sz="2400">
                <a:solidFill>
                  <a:srgbClr val="FF0000"/>
                </a:solidFill>
              </a:rPr>
              <a:t>日常生活场景描写中的丰富内涵</a:t>
            </a:r>
            <a:r>
              <a:rPr lang="zh-CN" altLang="en-US" sz="2400"/>
              <a:t>。</a:t>
            </a:r>
          </a:p>
          <a:p>
            <a:pPr fontAlgn="auto">
              <a:lnSpc>
                <a:spcPct val="150000"/>
              </a:lnSpc>
            </a:pPr>
            <a:r>
              <a:rPr lang="zh-CN" altLang="en-US" sz="2400"/>
              <a:t>⑤</a:t>
            </a:r>
            <a:r>
              <a:rPr lang="zh-CN" altLang="en-US" sz="2400">
                <a:solidFill>
                  <a:srgbClr val="FF0000"/>
                </a:solidFill>
              </a:rPr>
              <a:t>欣赏小说中人物创作的诗词</a:t>
            </a:r>
            <a:endParaRPr lang="zh-CN" altLang="en-US" sz="2400"/>
          </a:p>
          <a:p>
            <a:pPr fontAlgn="auto">
              <a:lnSpc>
                <a:spcPct val="150000"/>
              </a:lnSpc>
            </a:pPr>
            <a:endParaRPr lang="zh-CN" altLang="en-US" sz="24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564765" y="337820"/>
            <a:ext cx="6065520" cy="583565"/>
          </a:xfrm>
          <a:prstGeom prst="rect">
            <a:avLst/>
          </a:prstGeom>
          <a:noFill/>
        </p:spPr>
        <p:txBody>
          <a:bodyPr wrap="square" rtlCol="0">
            <a:spAutoFit/>
          </a:bodyPr>
          <a:lstStyle/>
          <a:p>
            <a:r>
              <a:rPr lang="zh-CN" altLang="en-US" sz="3200" b="1"/>
              <a:t>探究方向参考：</a:t>
            </a:r>
          </a:p>
        </p:txBody>
      </p:sp>
      <p:sp>
        <p:nvSpPr>
          <p:cNvPr id="2" name="文本框 1"/>
          <p:cNvSpPr txBox="1"/>
          <p:nvPr/>
        </p:nvSpPr>
        <p:spPr>
          <a:xfrm>
            <a:off x="1835150" y="1128395"/>
            <a:ext cx="7992745" cy="5446395"/>
          </a:xfrm>
          <a:prstGeom prst="rect">
            <a:avLst/>
          </a:prstGeom>
          <a:noFill/>
        </p:spPr>
        <p:txBody>
          <a:bodyPr wrap="square" rtlCol="0">
            <a:spAutoFit/>
          </a:bodyPr>
          <a:lstStyle/>
          <a:p>
            <a:pPr fontAlgn="auto">
              <a:lnSpc>
                <a:spcPct val="150000"/>
              </a:lnSpc>
            </a:pPr>
            <a:r>
              <a:rPr lang="zh-CN" altLang="en-US" sz="2400">
                <a:solidFill>
                  <a:srgbClr val="FF0000"/>
                </a:solidFill>
              </a:rPr>
              <a:t>⑥贾宝玉的爱情分析。</a:t>
            </a:r>
            <a:r>
              <a:rPr lang="zh-CN" altLang="en-US" sz="2400"/>
              <a:t>（为什么许多女子都爱贾宝玉）</a:t>
            </a:r>
          </a:p>
          <a:p>
            <a:pPr fontAlgn="auto">
              <a:lnSpc>
                <a:spcPct val="150000"/>
              </a:lnSpc>
            </a:pPr>
            <a:r>
              <a:rPr lang="zh-CN" altLang="en-US" sz="2400">
                <a:solidFill>
                  <a:srgbClr val="FF0000"/>
                </a:solidFill>
              </a:rPr>
              <a:t>⑦小说主题探究</a:t>
            </a:r>
            <a:r>
              <a:rPr lang="zh-CN" altLang="en-US" sz="2400"/>
              <a:t>，从公认的小说主题中任选其一，并结合文本内容进行具体分析；</a:t>
            </a:r>
          </a:p>
          <a:p>
            <a:pPr fontAlgn="auto">
              <a:lnSpc>
                <a:spcPct val="150000"/>
              </a:lnSpc>
            </a:pPr>
            <a:r>
              <a:rPr lang="zh-CN" altLang="en-US" sz="2400"/>
              <a:t>⑧如何处理</a:t>
            </a:r>
            <a:r>
              <a:rPr lang="zh-CN" altLang="en-US" sz="2400">
                <a:solidFill>
                  <a:srgbClr val="FF0000"/>
                </a:solidFill>
              </a:rPr>
              <a:t>人际关系</a:t>
            </a:r>
            <a:r>
              <a:rPr lang="en-US" altLang="zh-CN" sz="2400"/>
              <a:t>——</a:t>
            </a:r>
            <a:r>
              <a:rPr lang="zh-CN" altLang="en-US" sz="2400"/>
              <a:t>《红楼梦》给我们的启示</a:t>
            </a:r>
          </a:p>
          <a:p>
            <a:pPr fontAlgn="auto">
              <a:lnSpc>
                <a:spcPct val="150000"/>
              </a:lnSpc>
            </a:pPr>
            <a:r>
              <a:rPr lang="zh-CN" altLang="en-US" sz="2400"/>
              <a:t>⑨</a:t>
            </a:r>
            <a:r>
              <a:rPr lang="zh-CN" altLang="en-US" sz="2400">
                <a:solidFill>
                  <a:srgbClr val="FF0000"/>
                </a:solidFill>
              </a:rPr>
              <a:t>如果《红楼梦》的主角在现代</a:t>
            </a:r>
            <a:endParaRPr lang="zh-CN" altLang="en-US" sz="2400"/>
          </a:p>
          <a:p>
            <a:pPr fontAlgn="auto">
              <a:lnSpc>
                <a:spcPct val="150000"/>
              </a:lnSpc>
            </a:pPr>
            <a:r>
              <a:rPr lang="zh-CN" altLang="en-US" sz="2400">
                <a:solidFill>
                  <a:schemeClr val="tx1"/>
                </a:solidFill>
              </a:rPr>
              <a:t>⑩</a:t>
            </a:r>
            <a:r>
              <a:rPr lang="zh-CN" altLang="en-US" sz="2400">
                <a:solidFill>
                  <a:srgbClr val="FF0000"/>
                </a:solidFill>
              </a:rPr>
              <a:t>设想主要人物的命运或结局</a:t>
            </a:r>
          </a:p>
          <a:p>
            <a:pPr fontAlgn="auto">
              <a:lnSpc>
                <a:spcPct val="150000"/>
              </a:lnSpc>
            </a:pPr>
            <a:r>
              <a:rPr lang="zh-CN" altLang="en-US" sz="2400"/>
              <a:t>⑪红楼梦的</a:t>
            </a:r>
            <a:r>
              <a:rPr lang="zh-CN" altLang="en-US" sz="2400">
                <a:solidFill>
                  <a:srgbClr val="FF0000"/>
                </a:solidFill>
              </a:rPr>
              <a:t>语言特色</a:t>
            </a:r>
            <a:endParaRPr lang="zh-CN" altLang="en-US" sz="2400"/>
          </a:p>
          <a:p>
            <a:pPr fontAlgn="auto">
              <a:lnSpc>
                <a:spcPct val="150000"/>
              </a:lnSpc>
            </a:pPr>
            <a:r>
              <a:rPr lang="zh-CN" altLang="en-US" sz="2400"/>
              <a:t>⑫《红楼梦》中的</a:t>
            </a:r>
            <a:r>
              <a:rPr lang="zh-CN" altLang="en-US" sz="2400">
                <a:solidFill>
                  <a:srgbClr val="FF0000"/>
                </a:solidFill>
              </a:rPr>
              <a:t>主与仆</a:t>
            </a:r>
          </a:p>
          <a:p>
            <a:pPr fontAlgn="auto">
              <a:lnSpc>
                <a:spcPct val="150000"/>
              </a:lnSpc>
            </a:pPr>
            <a:r>
              <a:rPr lang="en-US" altLang="zh-CN" sz="2400"/>
              <a:t>......</a:t>
            </a:r>
            <a:endParaRPr lang="zh-CN" altLang="en-US" sz="2400"/>
          </a:p>
          <a:p>
            <a:endParaRPr lang="zh-CN" altLang="en-US" sz="24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402" y="1528160"/>
            <a:ext cx="2099638" cy="1857518"/>
          </a:xfrm>
          <a:prstGeom prst="rect">
            <a:avLst/>
          </a:prstGeom>
        </p:spPr>
      </p:pic>
      <p:sp>
        <p:nvSpPr>
          <p:cNvPr id="16" name="文本框 15"/>
          <p:cNvSpPr txBox="1"/>
          <p:nvPr/>
        </p:nvSpPr>
        <p:spPr>
          <a:xfrm>
            <a:off x="5578796" y="1918732"/>
            <a:ext cx="1198245" cy="772318"/>
          </a:xfrm>
          <a:prstGeom prst="rect">
            <a:avLst/>
          </a:prstGeom>
          <a:noFill/>
        </p:spPr>
        <p:txBody>
          <a:bodyPr vert="eaVert" wrap="square" rtlCol="0">
            <a:spAutoFit/>
          </a:bodyPr>
          <a:lstStyle/>
          <a:p>
            <a:r>
              <a:rPr lang="zh-CN" altLang="en-US" sz="6600" b="1">
                <a:solidFill>
                  <a:srgbClr val="990000"/>
                </a:solidFill>
                <a:latin typeface="方正楷体" panose="03000509000000000000" pitchFamily="65" charset="-122"/>
                <a:ea typeface="方正楷体" panose="03000509000000000000" pitchFamily="65" charset="-122"/>
                <a:cs typeface="Baoli SC" charset="-122"/>
              </a:rPr>
              <a:t>肆</a:t>
            </a:r>
          </a:p>
        </p:txBody>
      </p:sp>
      <p:sp>
        <p:nvSpPr>
          <p:cNvPr id="17" name="文本框 16"/>
          <p:cNvSpPr txBox="1"/>
          <p:nvPr/>
        </p:nvSpPr>
        <p:spPr>
          <a:xfrm>
            <a:off x="4328870" y="3472323"/>
            <a:ext cx="3855720" cy="1198880"/>
          </a:xfrm>
          <a:prstGeom prst="rect">
            <a:avLst/>
          </a:prstGeom>
          <a:noFill/>
        </p:spPr>
        <p:txBody>
          <a:bodyPr vert="horz" wrap="none" rtlCol="0">
            <a:spAutoFit/>
          </a:bodyPr>
          <a:lstStyle/>
          <a:p>
            <a:r>
              <a:rPr lang="zh-CN" altLang="en-US" sz="7200" b="1">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探究示例</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8094" y="4672652"/>
            <a:ext cx="3333906" cy="2221120"/>
          </a:xfrm>
          <a:prstGeom prst="rect">
            <a:avLst/>
          </a:prstGeom>
        </p:spPr>
      </p:pic>
      <p:sp>
        <p:nvSpPr>
          <p:cNvPr id="4" name="文本框 3"/>
          <p:cNvSpPr txBox="1"/>
          <p:nvPr/>
        </p:nvSpPr>
        <p:spPr>
          <a:xfrm>
            <a:off x="3600450" y="4672965"/>
            <a:ext cx="6065520" cy="521970"/>
          </a:xfrm>
          <a:prstGeom prst="rect">
            <a:avLst/>
          </a:prstGeom>
          <a:noFill/>
        </p:spPr>
        <p:txBody>
          <a:bodyPr wrap="square" rtlCol="0">
            <a:spAutoFit/>
          </a:bodyPr>
          <a:lstStyle/>
          <a:p>
            <a:pPr algn="ctr"/>
            <a:r>
              <a:rPr lang="zh-CN" altLang="en-US" sz="2800">
                <a:latin typeface="楷体" panose="02010609060101010101" pitchFamily="49" charset="-122"/>
                <a:ea typeface="楷体" panose="02010609060101010101" pitchFamily="49" charset="-122"/>
              </a:rPr>
              <a:t>人物形象的多样性和复杂性</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06675" y="408305"/>
            <a:ext cx="6643370" cy="583565"/>
          </a:xfrm>
          <a:prstGeom prst="rect">
            <a:avLst/>
          </a:prstGeom>
          <a:noFill/>
        </p:spPr>
        <p:txBody>
          <a:bodyPr wrap="square" rtlCol="0">
            <a:spAutoFit/>
          </a:bodyPr>
          <a:lstStyle/>
          <a:p>
            <a:r>
              <a:rPr lang="zh-CN" altLang="en-US" sz="3200" b="1"/>
              <a:t>选择人物</a:t>
            </a:r>
            <a:r>
              <a:rPr lang="en-US" altLang="zh-CN" sz="3200" b="1"/>
              <a:t>——</a:t>
            </a:r>
            <a:r>
              <a:rPr lang="zh-CN" altLang="en-US" sz="3200" b="1"/>
              <a:t>王熙凤</a:t>
            </a:r>
          </a:p>
        </p:txBody>
      </p:sp>
      <p:sp>
        <p:nvSpPr>
          <p:cNvPr id="3" name="文本框 2"/>
          <p:cNvSpPr txBox="1"/>
          <p:nvPr/>
        </p:nvSpPr>
        <p:spPr>
          <a:xfrm>
            <a:off x="1470660" y="1402715"/>
            <a:ext cx="10142220" cy="4523105"/>
          </a:xfrm>
          <a:prstGeom prst="rect">
            <a:avLst/>
          </a:prstGeom>
          <a:noFill/>
        </p:spPr>
        <p:txBody>
          <a:bodyPr wrap="square" rtlCol="0">
            <a:spAutoFit/>
          </a:bodyPr>
          <a:lstStyle/>
          <a:p>
            <a:pPr fontAlgn="auto">
              <a:lnSpc>
                <a:spcPct val="150000"/>
              </a:lnSpc>
            </a:pPr>
            <a:r>
              <a:rPr lang="zh-CN" altLang="en-US" sz="2400">
                <a:solidFill>
                  <a:schemeClr val="accent5">
                    <a:lumMod val="75000"/>
                  </a:schemeClr>
                </a:solidFill>
              </a:rPr>
              <a:t>人物身份：</a:t>
            </a:r>
            <a:r>
              <a:rPr lang="zh-CN" altLang="en-US" sz="2400"/>
              <a:t>金陵十二钗之一，贾琏的妻子，王夫人的侄女，贾府通称凤姐、琏二奶奶，贾府实权掌握者之一。</a:t>
            </a:r>
          </a:p>
          <a:p>
            <a:pPr lvl="0" fontAlgn="auto">
              <a:lnSpc>
                <a:spcPct val="150000"/>
              </a:lnSpc>
            </a:pPr>
            <a:r>
              <a:rPr lang="zh-CN" altLang="en-US" sz="2400">
                <a:solidFill>
                  <a:schemeClr val="accent5">
                    <a:lumMod val="75000"/>
                  </a:schemeClr>
                </a:solidFill>
              </a:rPr>
              <a:t>判词：</a:t>
            </a:r>
            <a:r>
              <a:rPr lang="en-US" altLang="zh-CN" sz="240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凡鸟偏从末世来，都知爱慕此生才。一从二令三人木，哭向金陵事更哀。</a:t>
            </a:r>
            <a:r>
              <a:rPr lang="en-US" altLang="zh-CN" sz="2400">
                <a:solidFill>
                  <a:srgbClr val="FF0000"/>
                </a:solidFill>
                <a:latin typeface="楷体" panose="02010609060101010101" pitchFamily="49" charset="-122"/>
                <a:ea typeface="楷体" panose="02010609060101010101" pitchFamily="49" charset="-122"/>
                <a:cs typeface="楷体" panose="02010609060101010101" pitchFamily="49" charset="-122"/>
              </a:rPr>
              <a:t>”</a:t>
            </a:r>
          </a:p>
          <a:p>
            <a:pPr lvl="0" fontAlgn="auto">
              <a:lnSpc>
                <a:spcPct val="150000"/>
              </a:lnSpc>
            </a:pPr>
            <a:r>
              <a:rPr lang="zh-CN" sz="2400">
                <a:solidFill>
                  <a:schemeClr val="accent5">
                    <a:lumMod val="75000"/>
                  </a:schemeClr>
                </a:solidFill>
              </a:rPr>
              <a:t>在作品中的地位：</a:t>
            </a:r>
            <a:r>
              <a:rPr lang="zh-CN" sz="2400"/>
              <a:t>是《红楼梦》中引人注目又颇受争议的人物，在整个作品中占有非常重要的地位，一些研究者将她与《三国演义》中的曹操相提并论，认为其同样是</a:t>
            </a:r>
            <a:r>
              <a:rPr lang="en-US" altLang="zh-CN" sz="2400"/>
              <a:t>“</a:t>
            </a:r>
            <a:r>
              <a:rPr lang="zh-CN" altLang="en-US" sz="2400"/>
              <a:t>治世之能臣，乱世之枭雄</a:t>
            </a:r>
            <a:r>
              <a:rPr lang="en-US" altLang="zh-CN" sz="2400"/>
              <a:t>”</a:t>
            </a:r>
            <a:r>
              <a:rPr lang="zh-CN" altLang="en-US" sz="2400"/>
              <a:t>，还有人认为她是红楼梦中塑造得最为成功的一个形象。</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03475" y="297180"/>
            <a:ext cx="734314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美丽张扬</a:t>
            </a:r>
          </a:p>
        </p:txBody>
      </p:sp>
      <p:sp>
        <p:nvSpPr>
          <p:cNvPr id="3" name="文本框 2"/>
          <p:cNvSpPr txBox="1"/>
          <p:nvPr/>
        </p:nvSpPr>
        <p:spPr>
          <a:xfrm>
            <a:off x="2403475" y="879475"/>
            <a:ext cx="8074025" cy="460375"/>
          </a:xfrm>
          <a:prstGeom prst="rect">
            <a:avLst/>
          </a:prstGeom>
          <a:noFill/>
        </p:spPr>
        <p:txBody>
          <a:bodyPr wrap="square" rtlCol="0">
            <a:spAutoFit/>
          </a:bodyPr>
          <a:lstStyle/>
          <a:p>
            <a:r>
              <a:rPr lang="zh-CN" altLang="en-US" sz="2400">
                <a:solidFill>
                  <a:schemeClr val="accent5">
                    <a:lumMod val="75000"/>
                  </a:schemeClr>
                </a:solidFill>
              </a:rPr>
              <a:t>重点章回：第三回</a:t>
            </a:r>
            <a:r>
              <a:rPr lang="en-US" altLang="zh-CN">
                <a:solidFill>
                  <a:schemeClr val="accent5">
                    <a:lumMod val="75000"/>
                  </a:schemeClr>
                </a:solidFill>
              </a:rPr>
              <a:t>   </a:t>
            </a:r>
          </a:p>
        </p:txBody>
      </p:sp>
      <p:sp>
        <p:nvSpPr>
          <p:cNvPr id="5" name="文本框 4"/>
          <p:cNvSpPr txBox="1"/>
          <p:nvPr/>
        </p:nvSpPr>
        <p:spPr>
          <a:xfrm>
            <a:off x="1247140" y="1279525"/>
            <a:ext cx="10355580" cy="3784600"/>
          </a:xfrm>
          <a:prstGeom prst="rect">
            <a:avLst/>
          </a:prstGeom>
          <a:noFill/>
        </p:spPr>
        <p:txBody>
          <a:bodyPr wrap="square" rtlCol="0">
            <a:spAutoFit/>
          </a:bodyPr>
          <a:lstStyle/>
          <a:p>
            <a:pPr fontAlgn="auto">
              <a:lnSpc>
                <a:spcPct val="150000"/>
              </a:lnSpc>
            </a:pPr>
            <a:r>
              <a:rPr lang="zh-CN" altLang="en-US" sz="2000">
                <a:solidFill>
                  <a:schemeClr val="accent5">
                    <a:lumMod val="75000"/>
                  </a:schemeClr>
                </a:solidFill>
              </a:rPr>
              <a:t>关键句子：</a:t>
            </a:r>
            <a:r>
              <a:rPr lang="zh-CN" altLang="en-US" sz="2000">
                <a:latin typeface="楷体" panose="02010609060101010101" pitchFamily="49" charset="-122"/>
                <a:ea typeface="楷体" panose="02010609060101010101" pitchFamily="49" charset="-122"/>
                <a:cs typeface="楷体" panose="02010609060101010101" pitchFamily="49" charset="-122"/>
              </a:rPr>
              <a:t>一语未了, 只听后院中有人笑声,说:"我来迟了,不曾迎接远客!"黛玉纳罕道:"这些人个个皆敛声屏气,恭肃严整如此,这来者系谁,这样放诞无礼?"心下想时,只见一群媳妇丫鬟围拥着一个人从后房门进来.这个人打扮与众姑娘不同,彩绣辉煌,恍若神妃仙子:头上戴着金丝八宝攒珠髻,绾着朝阳五凤挂珠钗,项上戴着赤金盘螭璎珞圈,裙边系着豆绿宫绦,双衡比目玫瑰佩,身上穿着缕金百蝶穿花大红洋缎窄裉袄,外罩五彩刻丝石青银鼠褂,下着翡翠撒花洋绉裙.一双丹凤三角眼,两弯柳叶吊梢眉,身量苗条, 体格风骚,粉面含春威不露,丹唇未起笑先闻.黛玉连忙起身接见.贾母笑道,"你不认得他,他是我们这里有名的一个泼皮破落户儿,南省俗谓作`辣子',你只叫他`凤辣子'就是了."</a:t>
            </a:r>
          </a:p>
        </p:txBody>
      </p:sp>
      <p:sp>
        <p:nvSpPr>
          <p:cNvPr id="6" name="文本框 5"/>
          <p:cNvSpPr txBox="1"/>
          <p:nvPr/>
        </p:nvSpPr>
        <p:spPr>
          <a:xfrm>
            <a:off x="1247140" y="5128895"/>
            <a:ext cx="10113010" cy="1476375"/>
          </a:xfrm>
          <a:prstGeom prst="rect">
            <a:avLst/>
          </a:prstGeom>
          <a:noFill/>
        </p:spPr>
        <p:txBody>
          <a:bodyPr wrap="square" rtlCol="0">
            <a:spAutoFit/>
          </a:bodyPr>
          <a:lstStyle/>
          <a:p>
            <a:pPr fontAlgn="auto">
              <a:lnSpc>
                <a:spcPct val="150000"/>
              </a:lnSpc>
            </a:pPr>
            <a:r>
              <a:rPr lang="zh-CN" altLang="en-US" sz="2000" b="1">
                <a:solidFill>
                  <a:srgbClr val="0070C0"/>
                </a:solidFill>
              </a:rPr>
              <a:t>赏析</a:t>
            </a:r>
            <a:r>
              <a:rPr lang="zh-CN" altLang="en-US" sz="2000">
                <a:solidFill>
                  <a:srgbClr val="0070C0"/>
                </a:solidFill>
              </a:rPr>
              <a:t>：</a:t>
            </a:r>
            <a:r>
              <a:rPr lang="zh-CN" altLang="en-US" sz="2000">
                <a:solidFill>
                  <a:srgbClr val="FF0000"/>
                </a:solidFill>
              </a:rPr>
              <a:t>未见其人，先闻其声，加之一番披金戴玉的华服装扮、一群簇拥身旁的媳妇丫鬟，其张扬的行动和服装下，是张扬的性情。而张扬的性情彰显的，则是其在贾府举足轻重、实权在握的地位。</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514600" y="175260"/>
            <a:ext cx="6319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八面玲珑</a:t>
            </a:r>
          </a:p>
        </p:txBody>
      </p:sp>
      <p:sp>
        <p:nvSpPr>
          <p:cNvPr id="3" name="文本框 2"/>
          <p:cNvSpPr txBox="1"/>
          <p:nvPr/>
        </p:nvSpPr>
        <p:spPr>
          <a:xfrm>
            <a:off x="2200275" y="905510"/>
            <a:ext cx="8074025" cy="398780"/>
          </a:xfrm>
          <a:prstGeom prst="rect">
            <a:avLst/>
          </a:prstGeom>
          <a:noFill/>
        </p:spPr>
        <p:txBody>
          <a:bodyPr wrap="square" rtlCol="0">
            <a:spAutoFit/>
          </a:bodyPr>
          <a:lstStyle/>
          <a:p>
            <a:r>
              <a:rPr lang="zh-CN" altLang="en-US" sz="2000">
                <a:solidFill>
                  <a:srgbClr val="0070C0"/>
                </a:solidFill>
              </a:rPr>
              <a:t>重点章回：</a:t>
            </a:r>
            <a:r>
              <a:rPr lang="zh-CN" altLang="en-US" sz="2000"/>
              <a:t>第三回</a:t>
            </a:r>
            <a:r>
              <a:rPr lang="en-US" altLang="zh-CN" sz="2000"/>
              <a:t> </a:t>
            </a:r>
            <a:r>
              <a:rPr lang="en-US" altLang="zh-CN"/>
              <a:t> </a:t>
            </a:r>
            <a:endParaRPr lang="zh-CN" altLang="en-US"/>
          </a:p>
        </p:txBody>
      </p:sp>
      <p:sp>
        <p:nvSpPr>
          <p:cNvPr id="5" name="文本框 4"/>
          <p:cNvSpPr txBox="1"/>
          <p:nvPr/>
        </p:nvSpPr>
        <p:spPr>
          <a:xfrm>
            <a:off x="1176020" y="1574800"/>
            <a:ext cx="10497185" cy="3322955"/>
          </a:xfrm>
          <a:prstGeom prst="rect">
            <a:avLst/>
          </a:prstGeom>
          <a:noFill/>
        </p:spPr>
        <p:txBody>
          <a:bodyPr wrap="square" rtlCol="0">
            <a:spAutoFit/>
          </a:bodyPr>
          <a:lstStyle/>
          <a:p>
            <a:pPr fontAlgn="auto">
              <a:lnSpc>
                <a:spcPct val="150000"/>
              </a:lnSpc>
            </a:pPr>
            <a:r>
              <a:rPr lang="zh-CN" altLang="en-US" sz="2000">
                <a:solidFill>
                  <a:srgbClr val="0070C0"/>
                </a:solidFill>
              </a:rPr>
              <a:t>关键句子：</a:t>
            </a:r>
            <a:r>
              <a:rPr lang="zh-CN" altLang="en-US" sz="2000">
                <a:latin typeface="楷体" panose="02010609060101010101" pitchFamily="49" charset="-122"/>
                <a:ea typeface="楷体" panose="02010609060101010101" pitchFamily="49" charset="-122"/>
                <a:cs typeface="楷体" panose="02010609060101010101" pitchFamily="49" charset="-122"/>
              </a:rPr>
              <a:t>黛玉忙陪笑见礼，以嫂呼之。这熙凤携着黛玉的手，上下细细的打量了一回，便仍送至贾母身边坐下，因笑道：“</a:t>
            </a:r>
            <a:r>
              <a:rPr lang="zh-CN" altLang="en-US" sz="2000">
                <a:solidFill>
                  <a:srgbClr val="0070C0"/>
                </a:solidFill>
                <a:latin typeface="楷体" panose="02010609060101010101" pitchFamily="49" charset="-122"/>
                <a:ea typeface="楷体" panose="02010609060101010101" pitchFamily="49" charset="-122"/>
                <a:cs typeface="楷体" panose="02010609060101010101" pitchFamily="49" charset="-122"/>
              </a:rPr>
              <a:t>天下真有这样标致的人物，我今儿才算见了。况且这通身的气派，竟不像老祖宗的外孙女儿，竟是个嫡亲的孙女。</a:t>
            </a:r>
            <a:r>
              <a:rPr lang="zh-CN" altLang="en-US" sz="2000">
                <a:latin typeface="楷体" panose="02010609060101010101" pitchFamily="49" charset="-122"/>
                <a:ea typeface="楷体" panose="02010609060101010101" pitchFamily="49" charset="-122"/>
                <a:cs typeface="楷体" panose="02010609060101010101" pitchFamily="49" charset="-122"/>
              </a:rPr>
              <a:t>怨不得老祖宗天天口头心头，一时不忘。只可怜我这妹妹这样命苦，怎么姑妈偏就去世了。”</a:t>
            </a:r>
            <a:r>
              <a:rPr lang="zh-CN" altLang="en-US" sz="2000">
                <a:solidFill>
                  <a:srgbClr val="0070C0"/>
                </a:solidFill>
                <a:latin typeface="楷体" panose="02010609060101010101" pitchFamily="49" charset="-122"/>
                <a:ea typeface="楷体" panose="02010609060101010101" pitchFamily="49" charset="-122"/>
                <a:cs typeface="楷体" panose="02010609060101010101" pitchFamily="49" charset="-122"/>
              </a:rPr>
              <a:t>说着，便用帕拭泪</a:t>
            </a:r>
            <a:r>
              <a:rPr lang="zh-CN" altLang="en-US" sz="2000">
                <a:latin typeface="楷体" panose="02010609060101010101" pitchFamily="49" charset="-122"/>
                <a:ea typeface="楷体" panose="02010609060101010101" pitchFamily="49" charset="-122"/>
                <a:cs typeface="楷体" panose="02010609060101010101" pitchFamily="49" charset="-122"/>
              </a:rPr>
              <a:t>。贾母笑道：“我才好了，你倒来招我。你妹妹远路才来，身子又弱，也才劝住了，快再休提前话。”这熙凤听了，</a:t>
            </a:r>
            <a:r>
              <a:rPr lang="zh-CN" altLang="en-US" sz="2000">
                <a:solidFill>
                  <a:srgbClr val="0070C0"/>
                </a:solidFill>
                <a:latin typeface="楷体" panose="02010609060101010101" pitchFamily="49" charset="-122"/>
                <a:ea typeface="楷体" panose="02010609060101010101" pitchFamily="49" charset="-122"/>
                <a:cs typeface="楷体" panose="02010609060101010101" pitchFamily="49" charset="-122"/>
              </a:rPr>
              <a:t>忙转悲为喜</a:t>
            </a:r>
            <a:r>
              <a:rPr lang="zh-CN" altLang="en-US" sz="2000">
                <a:latin typeface="楷体" panose="02010609060101010101" pitchFamily="49" charset="-122"/>
                <a:ea typeface="楷体" panose="02010609060101010101" pitchFamily="49" charset="-122"/>
                <a:cs typeface="楷体" panose="02010609060101010101" pitchFamily="49" charset="-122"/>
              </a:rPr>
              <a:t>道：“正是呢，我一见了妹妹，一心都在他身上了，又是喜欢，又是伤心，竟忘记了老祖宗，该打该打。”</a:t>
            </a:r>
          </a:p>
        </p:txBody>
      </p:sp>
      <p:sp>
        <p:nvSpPr>
          <p:cNvPr id="2" name="文本框 1"/>
          <p:cNvSpPr txBox="1"/>
          <p:nvPr/>
        </p:nvSpPr>
        <p:spPr>
          <a:xfrm>
            <a:off x="1176020" y="4993005"/>
            <a:ext cx="10274935" cy="1014730"/>
          </a:xfrm>
          <a:prstGeom prst="rect">
            <a:avLst/>
          </a:prstGeom>
          <a:noFill/>
        </p:spPr>
        <p:txBody>
          <a:bodyPr wrap="square" rtlCol="0">
            <a:spAutoFit/>
          </a:bodyPr>
          <a:lstStyle/>
          <a:p>
            <a:pPr fontAlgn="auto">
              <a:lnSpc>
                <a:spcPct val="150000"/>
              </a:lnSpc>
            </a:pPr>
            <a:r>
              <a:rPr lang="zh-CN" altLang="en-US" sz="2000">
                <a:solidFill>
                  <a:srgbClr val="0070C0"/>
                </a:solidFill>
              </a:rPr>
              <a:t>赏析：</a:t>
            </a:r>
            <a:r>
              <a:rPr lang="zh-CN" altLang="en-US" sz="2000">
                <a:solidFill>
                  <a:srgbClr val="FF0000"/>
                </a:solidFill>
              </a:rPr>
              <a:t>一番话既夸奖了林黛玉，又暗中夸奖了一旁的三春，同时也讨好了贾母，滴水不漏。而其言语行动又始终以讨好贾府最高人物</a:t>
            </a:r>
            <a:r>
              <a:rPr lang="en-US" altLang="zh-CN" sz="2000">
                <a:solidFill>
                  <a:srgbClr val="FF0000"/>
                </a:solidFill>
              </a:rPr>
              <a:t>——</a:t>
            </a:r>
            <a:r>
              <a:rPr lang="zh-CN" altLang="en-US" sz="2000">
                <a:solidFill>
                  <a:srgbClr val="FF0000"/>
                </a:solidFill>
              </a:rPr>
              <a:t>贾母为核心，深受贾母喜爱。</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03475" y="297180"/>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精明能干</a:t>
            </a:r>
          </a:p>
        </p:txBody>
      </p:sp>
      <p:sp>
        <p:nvSpPr>
          <p:cNvPr id="3" name="文本框 2"/>
          <p:cNvSpPr txBox="1"/>
          <p:nvPr/>
        </p:nvSpPr>
        <p:spPr>
          <a:xfrm>
            <a:off x="1176020" y="1402715"/>
            <a:ext cx="10325735" cy="5015865"/>
          </a:xfrm>
          <a:prstGeom prst="rect">
            <a:avLst/>
          </a:prstGeom>
          <a:noFill/>
        </p:spPr>
        <p:txBody>
          <a:bodyPr wrap="square" rtlCol="0">
            <a:spAutoFit/>
          </a:bodyPr>
          <a:lstStyle/>
          <a:p>
            <a:pPr fontAlgn="auto">
              <a:lnSpc>
                <a:spcPct val="150000"/>
              </a:lnSpc>
            </a:pPr>
            <a:r>
              <a:rPr lang="zh-CN" altLang="en-US" sz="2000" b="1">
                <a:solidFill>
                  <a:srgbClr val="0070C0"/>
                </a:solidFill>
              </a:rPr>
              <a:t>重点章节：</a:t>
            </a:r>
            <a:r>
              <a:rPr lang="zh-CN" altLang="en-US" sz="2000"/>
              <a:t>第十三回、第十四回</a:t>
            </a:r>
          </a:p>
          <a:p>
            <a:pPr fontAlgn="auto">
              <a:lnSpc>
                <a:spcPct val="150000"/>
              </a:lnSpc>
            </a:pPr>
            <a:r>
              <a:rPr lang="zh-CN" altLang="en-US" sz="2000" b="1">
                <a:solidFill>
                  <a:srgbClr val="0070C0"/>
                </a:solidFill>
              </a:rPr>
              <a:t>关键内容：</a:t>
            </a:r>
            <a:r>
              <a:rPr lang="zh-CN" altLang="en-US" sz="2000">
                <a:latin typeface="楷体" panose="02010609060101010101" pitchFamily="49" charset="-122"/>
                <a:ea typeface="楷体" panose="02010609060101010101" pitchFamily="49" charset="-122"/>
                <a:cs typeface="楷体" panose="02010609060101010101" pitchFamily="49" charset="-122"/>
              </a:rPr>
              <a:t>凤姐且不发放这人，却先问：“王兴媳妇作什么？”王兴媳妇巴不得先问他完了事，连忙进去说：“领牌取线，打车轿网络。”说着，将个帖儿递上去。凤姐命彩明念道：“大轿两顶，小轿四顶，车四辆，共用大小络子若干根，用珠儿线若干斤。”凤姐听了，数目相合，便命彩明登记，取荣国府对牌掷下。王兴家的去了。</a:t>
            </a:r>
          </a:p>
          <a:p>
            <a:pPr fontAlgn="auto">
              <a:lnSpc>
                <a:spcPct val="150000"/>
              </a:lnSpc>
            </a:pPr>
            <a:r>
              <a:rPr lang="zh-CN" altLang="en-US" sz="2000">
                <a:latin typeface="楷体" panose="02010609060101010101" pitchFamily="49" charset="-122"/>
                <a:ea typeface="楷体" panose="02010609060101010101" pitchFamily="49" charset="-122"/>
                <a:cs typeface="楷体" panose="02010609060101010101" pitchFamily="49" charset="-122"/>
              </a:rPr>
              <a:t>　　凤姐方欲说话时，见荣国府的四个执事人进来，都是要支取东西领牌来的。凤姐命彩明要了帖念过，听了一共四件，指两件说道：“这两件开销错了，再算清了来取。”说着掷下帖子来。那二人扫兴而去。</a:t>
            </a:r>
          </a:p>
          <a:p>
            <a:pPr fontAlgn="auto">
              <a:lnSpc>
                <a:spcPct val="150000"/>
              </a:lnSpc>
            </a:pPr>
            <a:r>
              <a:rPr lang="zh-CN" altLang="en-US" sz="2000" b="1">
                <a:solidFill>
                  <a:srgbClr val="0070C0"/>
                </a:solidFill>
              </a:rPr>
              <a:t>赏析：</a:t>
            </a:r>
            <a:r>
              <a:rPr lang="zh-CN" altLang="en-US" sz="2000">
                <a:solidFill>
                  <a:srgbClr val="FF0000"/>
                </a:solidFill>
              </a:rPr>
              <a:t>秦可卿死后，王熙凤协助办理她的丧事，将隔壁原本忙乱的贾府安排得井井有条，可见其精明能干的一面，秦可卿说她是</a:t>
            </a:r>
            <a:r>
              <a:rPr lang="en-US" altLang="zh-CN" sz="2000">
                <a:solidFill>
                  <a:srgbClr val="FF0000"/>
                </a:solidFill>
              </a:rPr>
              <a:t>“</a:t>
            </a:r>
            <a:r>
              <a:rPr lang="zh-CN" altLang="en-US" sz="2000">
                <a:solidFill>
                  <a:srgbClr val="FF0000"/>
                </a:solidFill>
              </a:rPr>
              <a:t>脂粉里的英雄</a:t>
            </a:r>
            <a:r>
              <a:rPr lang="en-US" altLang="zh-CN" sz="2000">
                <a:solidFill>
                  <a:srgbClr val="FF0000"/>
                </a:solidFill>
              </a:rPr>
              <a:t>”</a:t>
            </a:r>
            <a:r>
              <a:rPr lang="zh-CN" altLang="en-US" sz="2000">
                <a:solidFill>
                  <a:srgbClr val="FF0000"/>
                </a:solidFill>
              </a:rPr>
              <a:t>，诚哉斯言也。</a:t>
            </a:r>
          </a:p>
          <a:p>
            <a:endParaRPr lang="zh-CN" altLang="en-US" sz="2000">
              <a:solidFill>
                <a:srgbClr val="FF0000"/>
              </a:solidFill>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03475" y="297180"/>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赏罚分明</a:t>
            </a:r>
          </a:p>
        </p:txBody>
      </p:sp>
      <p:sp>
        <p:nvSpPr>
          <p:cNvPr id="3" name="文本框 2"/>
          <p:cNvSpPr txBox="1"/>
          <p:nvPr/>
        </p:nvSpPr>
        <p:spPr>
          <a:xfrm>
            <a:off x="1328420" y="1097915"/>
            <a:ext cx="10325735" cy="5077460"/>
          </a:xfrm>
          <a:prstGeom prst="rect">
            <a:avLst/>
          </a:prstGeom>
          <a:noFill/>
        </p:spPr>
        <p:txBody>
          <a:bodyPr wrap="square" rtlCol="0">
            <a:spAutoFit/>
          </a:bodyPr>
          <a:lstStyle/>
          <a:p>
            <a:pPr fontAlgn="auto">
              <a:lnSpc>
                <a:spcPct val="150000"/>
              </a:lnSpc>
            </a:pPr>
            <a:r>
              <a:rPr lang="zh-CN" altLang="en-US" b="1">
                <a:solidFill>
                  <a:srgbClr val="0070C0"/>
                </a:solidFill>
              </a:rPr>
              <a:t>重点章回：</a:t>
            </a:r>
            <a:r>
              <a:rPr lang="zh-CN" altLang="en-US"/>
              <a:t>十四回</a:t>
            </a:r>
          </a:p>
          <a:p>
            <a:pPr fontAlgn="auto">
              <a:lnSpc>
                <a:spcPct val="150000"/>
              </a:lnSpc>
            </a:pPr>
            <a:r>
              <a:rPr lang="zh-CN" altLang="en-US" b="1">
                <a:solidFill>
                  <a:srgbClr val="0070C0"/>
                </a:solidFill>
              </a:rPr>
              <a:t>关键内容：</a:t>
            </a:r>
            <a:r>
              <a:rPr lang="zh-CN" altLang="en-US">
                <a:latin typeface="楷体" panose="02010609060101010101" pitchFamily="49" charset="-122"/>
                <a:ea typeface="楷体" panose="02010609060101010101" pitchFamily="49" charset="-122"/>
                <a:cs typeface="楷体" panose="02010609060101010101" pitchFamily="49" charset="-122"/>
              </a:rPr>
              <a:t>（凤姐）按名查点，各项人数都已到齐，只有迎送亲客上的一人未到。即命传到，那人已张惶愧惧。凤姐冷笑道：“我说是谁误了，原来是你！你原比他们有体面，所以才不听我的话。”那人道：“小的天天都来的早，只有今儿，醒了觉得早些，因又睡迷了，来迟了一步，求奶奶饶过这次。”</a:t>
            </a:r>
            <a:r>
              <a:rPr lang="en-US" altLang="zh-CN">
                <a:latin typeface="楷体" panose="02010609060101010101" pitchFamily="49" charset="-122"/>
                <a:ea typeface="楷体" panose="02010609060101010101" pitchFamily="49" charset="-122"/>
                <a:cs typeface="楷体" panose="02010609060101010101" pitchFamily="49" charset="-122"/>
              </a:rPr>
              <a:t>......</a:t>
            </a:r>
          </a:p>
          <a:p>
            <a:pPr fontAlgn="auto">
              <a:lnSpc>
                <a:spcPct val="150000"/>
              </a:lnSpc>
            </a:pPr>
            <a:r>
              <a:rPr lang="en-US" altLang="zh-CN">
                <a:latin typeface="楷体" panose="02010609060101010101" pitchFamily="49" charset="-122"/>
                <a:ea typeface="楷体" panose="02010609060101010101" pitchFamily="49" charset="-122"/>
                <a:cs typeface="楷体" panose="02010609060101010101" pitchFamily="49" charset="-122"/>
              </a:rPr>
              <a:t>凤姐便说道：“明儿他也睡迷了，后儿我也睡迷了，将来都没了人了。本来要饶你，只是我头一次宽了，下次人就难管，不如现开发的好。”登时放下脸来，喝命：“带出去，打二十板子！”一面又掷下宁国府对牌：“出去说与来升，革他一月银米！”众人听说，又见凤姐眉立，知是恼了，不敢怠慢，拖人的出去拖人，执牌传谕的忙去传谕。那人身不由己，已拖出去挨了二十大板，还要进来叩谢。凤姐道：“明日再有误的，打四十，后日的六十，有要挨打的，只管误！”说着，吩咐：“散了罢。”</a:t>
            </a:r>
          </a:p>
          <a:p>
            <a:pPr fontAlgn="auto">
              <a:lnSpc>
                <a:spcPct val="150000"/>
              </a:lnSpc>
            </a:pPr>
            <a:r>
              <a:rPr lang="zh-CN" altLang="en-US" b="1">
                <a:solidFill>
                  <a:srgbClr val="0070C0"/>
                </a:solidFill>
              </a:rPr>
              <a:t>赏析：</a:t>
            </a:r>
            <a:r>
              <a:rPr lang="zh-CN" altLang="en-US">
                <a:solidFill>
                  <a:srgbClr val="FF0000"/>
                </a:solidFill>
              </a:rPr>
              <a:t>协理宁国府时，凤姐第一天定下时间，第二天对不遵守的人即时进行处理，显出其赏罚分明的执行力，也让我们看出，其在府中的威势，并不单单来自于身份地位，更来自于她的管理手段。</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2" name="组合 31"/>
          <p:cNvGrpSpPr/>
          <p:nvPr/>
        </p:nvGrpSpPr>
        <p:grpSpPr>
          <a:xfrm>
            <a:off x="7803940" y="1440619"/>
            <a:ext cx="2820313" cy="2106260"/>
            <a:chOff x="755407" y="649915"/>
            <a:chExt cx="2820313" cy="2106260"/>
          </a:xfrm>
        </p:grpSpPr>
        <p:sp>
          <p:nvSpPr>
            <p:cNvPr id="33" name="文本框 32"/>
            <p:cNvSpPr txBox="1"/>
            <p:nvPr/>
          </p:nvSpPr>
          <p:spPr>
            <a:xfrm>
              <a:off x="2302068" y="649915"/>
              <a:ext cx="951537" cy="1938992"/>
            </a:xfrm>
            <a:prstGeom prst="rect">
              <a:avLst/>
            </a:prstGeom>
            <a:noFill/>
          </p:spPr>
          <p:txBody>
            <a:bodyPr wrap="square" rtlCol="0">
              <a:spAutoFit/>
            </a:bodyPr>
            <a:lstStyle>
              <a:defPPr>
                <a:defRPr lang="zh-CN"/>
              </a:defPPr>
              <a:lvl1pPr marR="0" lvl="0" indent="0" algn="dist" defTabSz="457200" fontAlgn="auto">
                <a:lnSpc>
                  <a:spcPct val="100000"/>
                </a:lnSpc>
                <a:spcBef>
                  <a:spcPct val="0"/>
                </a:spcBef>
                <a:spcAft>
                  <a:spcPct val="0"/>
                </a:spcAft>
                <a:buClrTx/>
                <a:buSzTx/>
                <a:buFontTx/>
                <a:buNone/>
                <a:defRPr kumimoji="1" sz="13800">
                  <a:solidFill>
                    <a:prstClr val="black">
                      <a:lumMod val="95000"/>
                      <a:lumOff val="5000"/>
                    </a:prstClr>
                  </a:solidFill>
                  <a:latin typeface="禹卫书法行书简体" panose="02000603000000000000" pitchFamily="2" charset="-122"/>
                  <a:ea typeface="禹卫书法行书简体" panose="02000603000000000000" pitchFamily="2" charset="-122"/>
                  <a:cs typeface="WenYue GuDianMingChaoTi (Non-Commercial Use) W5" charset="-122"/>
                </a:defRPr>
              </a:lvl1pPr>
            </a:lstStyle>
            <a:p>
              <a:pPr algn="l"/>
              <a:r>
                <a:rPr lang="zh-CN" altLang="en-US" sz="6000" b="1" spc="-300">
                  <a:solidFill>
                    <a:srgbClr val="7C2F13"/>
                  </a:solidFill>
                  <a:latin typeface="方正楷体" panose="03000509000000000000" pitchFamily="65" charset="-122"/>
                  <a:ea typeface="方正楷体" panose="03000509000000000000" pitchFamily="65" charset="-122"/>
                </a:rPr>
                <a:t>目录</a:t>
              </a:r>
            </a:p>
          </p:txBody>
        </p:sp>
        <p:cxnSp>
          <p:nvCxnSpPr>
            <p:cNvPr id="39" name="直接连接符 7"/>
            <p:cNvCxnSpPr/>
            <p:nvPr/>
          </p:nvCxnSpPr>
          <p:spPr>
            <a:xfrm>
              <a:off x="1809515" y="2588907"/>
              <a:ext cx="176620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6" name="直接连接符 8"/>
            <p:cNvCxnSpPr/>
            <p:nvPr/>
          </p:nvCxnSpPr>
          <p:spPr>
            <a:xfrm>
              <a:off x="3332547" y="1223087"/>
              <a:ext cx="3147" cy="1533088"/>
            </a:xfrm>
            <a:prstGeom prst="line">
              <a:avLst/>
            </a:prstGeom>
            <a:ln w="12700"/>
          </p:spPr>
          <p:style>
            <a:lnRef idx="1">
              <a:schemeClr val="dk1"/>
            </a:lnRef>
            <a:fillRef idx="0">
              <a:schemeClr val="dk1"/>
            </a:fillRef>
            <a:effectRef idx="0">
              <a:schemeClr val="dk1"/>
            </a:effectRef>
            <a:fontRef idx="minor">
              <a:schemeClr val="tx1"/>
            </a:fontRef>
          </p:style>
        </p:cxnSp>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407" y="1484021"/>
              <a:ext cx="1625603" cy="975361"/>
            </a:xfrm>
            <a:prstGeom prst="rect">
              <a:avLst/>
            </a:prstGeom>
          </p:spPr>
        </p:pic>
      </p:grpSp>
      <p:grpSp>
        <p:nvGrpSpPr>
          <p:cNvPr id="5" name="组合 4"/>
          <p:cNvGrpSpPr/>
          <p:nvPr/>
        </p:nvGrpSpPr>
        <p:grpSpPr>
          <a:xfrm>
            <a:off x="5115260" y="3019119"/>
            <a:ext cx="901862" cy="3140847"/>
            <a:chOff x="4494173" y="3028644"/>
            <a:chExt cx="901862" cy="3140847"/>
          </a:xfrm>
        </p:grpSpPr>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4173" y="3028644"/>
              <a:ext cx="901862" cy="797865"/>
            </a:xfrm>
            <a:prstGeom prst="rect">
              <a:avLst/>
            </a:prstGeom>
          </p:spPr>
        </p:pic>
        <p:sp>
          <p:nvSpPr>
            <p:cNvPr id="64" name="文本框 63"/>
            <p:cNvSpPr txBox="1"/>
            <p:nvPr/>
          </p:nvSpPr>
          <p:spPr>
            <a:xfrm>
              <a:off x="4562868" y="3936831"/>
              <a:ext cx="736600" cy="2232660"/>
            </a:xfrm>
            <a:prstGeom prst="rect">
              <a:avLst/>
            </a:prstGeom>
            <a:noFill/>
          </p:spPr>
          <p:txBody>
            <a:bodyPr vert="eaVert" wrap="none" rtlCol="0">
              <a:spAutoFit/>
            </a:bodyPr>
            <a:lstStyle/>
            <a:p>
              <a:r>
                <a:rPr lang="zh-CN" altLang="en-US" sz="3600" b="1" spc="600">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十二判词</a:t>
              </a:r>
            </a:p>
          </p:txBody>
        </p:sp>
        <p:sp>
          <p:nvSpPr>
            <p:cNvPr id="66" name="文本框 65"/>
            <p:cNvSpPr txBox="1"/>
            <p:nvPr/>
          </p:nvSpPr>
          <p:spPr>
            <a:xfrm>
              <a:off x="4621483" y="3114529"/>
              <a:ext cx="595035" cy="584775"/>
            </a:xfrm>
            <a:prstGeom prst="rect">
              <a:avLst/>
            </a:prstGeom>
            <a:noFill/>
          </p:spPr>
          <p:txBody>
            <a:bodyPr wrap="none" rtlCol="0">
              <a:spAutoFit/>
            </a:bodyPr>
            <a:lstStyle/>
            <a:p>
              <a:r>
                <a:rPr lang="zh-CN" altLang="en-US" sz="3200" b="1">
                  <a:solidFill>
                    <a:srgbClr val="7C2F13"/>
                  </a:solidFill>
                  <a:latin typeface="方正楷体" panose="03000509000000000000" pitchFamily="65" charset="-122"/>
                  <a:ea typeface="方正楷体" panose="03000509000000000000" pitchFamily="65" charset="-122"/>
                  <a:cs typeface="Baoli SC" charset="-122"/>
                </a:rPr>
                <a:t>贰</a:t>
              </a:r>
            </a:p>
          </p:txBody>
        </p:sp>
      </p:grpSp>
      <p:grpSp>
        <p:nvGrpSpPr>
          <p:cNvPr id="6" name="组合 5"/>
          <p:cNvGrpSpPr/>
          <p:nvPr/>
        </p:nvGrpSpPr>
        <p:grpSpPr>
          <a:xfrm>
            <a:off x="6375865" y="3019119"/>
            <a:ext cx="901862" cy="3140847"/>
            <a:chOff x="5997368" y="3028644"/>
            <a:chExt cx="901862" cy="3140847"/>
          </a:xfrm>
        </p:grpSpPr>
        <p:pic>
          <p:nvPicPr>
            <p:cNvPr id="52" name="图片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7368" y="3028644"/>
              <a:ext cx="901862" cy="797864"/>
            </a:xfrm>
            <a:prstGeom prst="rect">
              <a:avLst/>
            </a:prstGeom>
          </p:spPr>
        </p:pic>
        <p:sp>
          <p:nvSpPr>
            <p:cNvPr id="63" name="文本框 62"/>
            <p:cNvSpPr txBox="1"/>
            <p:nvPr/>
          </p:nvSpPr>
          <p:spPr>
            <a:xfrm>
              <a:off x="6060389" y="3936831"/>
              <a:ext cx="736600" cy="2232660"/>
            </a:xfrm>
            <a:prstGeom prst="rect">
              <a:avLst/>
            </a:prstGeom>
            <a:noFill/>
          </p:spPr>
          <p:txBody>
            <a:bodyPr vert="eaVert" wrap="none" rtlCol="0">
              <a:spAutoFit/>
            </a:bodyPr>
            <a:lstStyle/>
            <a:p>
              <a:r>
                <a:rPr lang="zh-CN" altLang="en-US" sz="3600" b="1" spc="600">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背景知识</a:t>
              </a:r>
            </a:p>
          </p:txBody>
        </p:sp>
        <p:sp>
          <p:nvSpPr>
            <p:cNvPr id="67" name="文本框 66"/>
            <p:cNvSpPr txBox="1"/>
            <p:nvPr/>
          </p:nvSpPr>
          <p:spPr>
            <a:xfrm>
              <a:off x="6127213" y="3114529"/>
              <a:ext cx="595035" cy="584775"/>
            </a:xfrm>
            <a:prstGeom prst="rect">
              <a:avLst/>
            </a:prstGeom>
            <a:noFill/>
          </p:spPr>
          <p:txBody>
            <a:bodyPr wrap="none" rtlCol="0">
              <a:spAutoFit/>
            </a:bodyPr>
            <a:lstStyle/>
            <a:p>
              <a:r>
                <a:rPr lang="zh-CN" altLang="en-US" sz="3200" b="1">
                  <a:solidFill>
                    <a:srgbClr val="7C2F13"/>
                  </a:solidFill>
                  <a:latin typeface="方正楷体" panose="03000509000000000000" pitchFamily="65" charset="-122"/>
                  <a:ea typeface="方正楷体" panose="03000509000000000000" pitchFamily="65" charset="-122"/>
                  <a:cs typeface="Baoli SC" charset="-122"/>
                </a:rPr>
                <a:t>壹</a:t>
              </a:r>
            </a:p>
          </p:txBody>
        </p:sp>
      </p:grpSp>
      <p:grpSp>
        <p:nvGrpSpPr>
          <p:cNvPr id="4" name="组合 3"/>
          <p:cNvGrpSpPr/>
          <p:nvPr/>
        </p:nvGrpSpPr>
        <p:grpSpPr>
          <a:xfrm>
            <a:off x="3813209" y="3019119"/>
            <a:ext cx="901862" cy="3140847"/>
            <a:chOff x="2992422" y="3028644"/>
            <a:chExt cx="901862" cy="3140847"/>
          </a:xfrm>
        </p:grpSpPr>
        <p:pic>
          <p:nvPicPr>
            <p:cNvPr id="60" name="图片 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2422" y="3028644"/>
              <a:ext cx="901862" cy="797865"/>
            </a:xfrm>
            <a:prstGeom prst="rect">
              <a:avLst/>
            </a:prstGeom>
          </p:spPr>
        </p:pic>
        <p:sp>
          <p:nvSpPr>
            <p:cNvPr id="65" name="文本框 64"/>
            <p:cNvSpPr txBox="1"/>
            <p:nvPr/>
          </p:nvSpPr>
          <p:spPr>
            <a:xfrm>
              <a:off x="3042067" y="3936831"/>
              <a:ext cx="736600" cy="2232660"/>
            </a:xfrm>
            <a:prstGeom prst="rect">
              <a:avLst/>
            </a:prstGeom>
            <a:noFill/>
          </p:spPr>
          <p:txBody>
            <a:bodyPr vert="eaVert" wrap="none" rtlCol="0">
              <a:spAutoFit/>
            </a:bodyPr>
            <a:lstStyle/>
            <a:p>
              <a:r>
                <a:rPr lang="zh-CN" altLang="en-US" sz="3600" b="1" spc="600">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分组探究</a:t>
              </a:r>
            </a:p>
          </p:txBody>
        </p:sp>
        <p:sp>
          <p:nvSpPr>
            <p:cNvPr id="68" name="文本框 67"/>
            <p:cNvSpPr txBox="1"/>
            <p:nvPr/>
          </p:nvSpPr>
          <p:spPr>
            <a:xfrm>
              <a:off x="3123829" y="3114529"/>
              <a:ext cx="595035" cy="584775"/>
            </a:xfrm>
            <a:prstGeom prst="rect">
              <a:avLst/>
            </a:prstGeom>
            <a:noFill/>
          </p:spPr>
          <p:txBody>
            <a:bodyPr wrap="none" rtlCol="0">
              <a:spAutoFit/>
            </a:bodyPr>
            <a:lstStyle/>
            <a:p>
              <a:r>
                <a:rPr lang="zh-CN" altLang="en-US" sz="3200" b="1">
                  <a:solidFill>
                    <a:srgbClr val="7C2F13"/>
                  </a:solidFill>
                  <a:latin typeface="方正楷体" panose="03000509000000000000" pitchFamily="65" charset="-122"/>
                  <a:ea typeface="方正楷体" panose="03000509000000000000" pitchFamily="65" charset="-122"/>
                  <a:cs typeface="Baoli SC" charset="-122"/>
                </a:rPr>
                <a:t>叁</a:t>
              </a:r>
            </a:p>
          </p:txBody>
        </p:sp>
      </p:grpSp>
      <p:grpSp>
        <p:nvGrpSpPr>
          <p:cNvPr id="22" name="组合 21"/>
          <p:cNvGrpSpPr/>
          <p:nvPr/>
        </p:nvGrpSpPr>
        <p:grpSpPr>
          <a:xfrm>
            <a:off x="2552605" y="3019119"/>
            <a:ext cx="901862" cy="3140847"/>
            <a:chOff x="2992422" y="3028644"/>
            <a:chExt cx="901862" cy="3140847"/>
          </a:xfrm>
        </p:grpSpPr>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2422" y="3028644"/>
              <a:ext cx="901862" cy="797865"/>
            </a:xfrm>
            <a:prstGeom prst="rect">
              <a:avLst/>
            </a:prstGeom>
          </p:spPr>
        </p:pic>
        <p:sp>
          <p:nvSpPr>
            <p:cNvPr id="24" name="文本框 23"/>
            <p:cNvSpPr txBox="1"/>
            <p:nvPr/>
          </p:nvSpPr>
          <p:spPr>
            <a:xfrm>
              <a:off x="3042067" y="3936831"/>
              <a:ext cx="736600" cy="2232660"/>
            </a:xfrm>
            <a:prstGeom prst="rect">
              <a:avLst/>
            </a:prstGeom>
            <a:noFill/>
          </p:spPr>
          <p:txBody>
            <a:bodyPr vert="eaVert" wrap="none" rtlCol="0">
              <a:spAutoFit/>
            </a:bodyPr>
            <a:lstStyle/>
            <a:p>
              <a:r>
                <a:rPr lang="zh-CN" altLang="en-US" sz="3600" b="1" spc="600">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探究示例</a:t>
              </a:r>
            </a:p>
          </p:txBody>
        </p:sp>
        <p:sp>
          <p:nvSpPr>
            <p:cNvPr id="25" name="文本框 24"/>
            <p:cNvSpPr txBox="1"/>
            <p:nvPr/>
          </p:nvSpPr>
          <p:spPr>
            <a:xfrm>
              <a:off x="3123829" y="3114529"/>
              <a:ext cx="596638" cy="584775"/>
            </a:xfrm>
            <a:prstGeom prst="rect">
              <a:avLst/>
            </a:prstGeom>
            <a:noFill/>
          </p:spPr>
          <p:txBody>
            <a:bodyPr wrap="none" rtlCol="0">
              <a:spAutoFit/>
            </a:bodyPr>
            <a:lstStyle/>
            <a:p>
              <a:r>
                <a:rPr lang="zh-CN" altLang="en-US" sz="3200" b="1">
                  <a:solidFill>
                    <a:srgbClr val="7C2F13"/>
                  </a:solidFill>
                  <a:latin typeface="方正楷体" panose="03000509000000000000" pitchFamily="65" charset="-122"/>
                  <a:ea typeface="方正楷体" panose="03000509000000000000" pitchFamily="65" charset="-122"/>
                  <a:cs typeface="Baoli SC" charset="-122"/>
                </a:rPr>
                <a:t>肆</a:t>
              </a:r>
            </a:p>
          </p:txBody>
        </p:sp>
      </p:gr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6523" y="4380985"/>
            <a:ext cx="3333906" cy="222112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667000" y="266700"/>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好胜贪婪</a:t>
            </a:r>
          </a:p>
        </p:txBody>
      </p:sp>
      <p:sp>
        <p:nvSpPr>
          <p:cNvPr id="3" name="文本框 2"/>
          <p:cNvSpPr txBox="1"/>
          <p:nvPr/>
        </p:nvSpPr>
        <p:spPr>
          <a:xfrm>
            <a:off x="1378585" y="1098550"/>
            <a:ext cx="10062210" cy="5169535"/>
          </a:xfrm>
          <a:prstGeom prst="rect">
            <a:avLst/>
          </a:prstGeom>
          <a:noFill/>
        </p:spPr>
        <p:txBody>
          <a:bodyPr wrap="square" rtlCol="0">
            <a:spAutoFit/>
          </a:bodyPr>
          <a:lstStyle/>
          <a:p>
            <a:pPr fontAlgn="auto">
              <a:lnSpc>
                <a:spcPct val="150000"/>
              </a:lnSpc>
            </a:pPr>
            <a:r>
              <a:rPr lang="zh-CN" altLang="en-US" sz="2000" b="1">
                <a:solidFill>
                  <a:schemeClr val="accent1"/>
                </a:solidFill>
              </a:rPr>
              <a:t>重点章节：</a:t>
            </a:r>
            <a:r>
              <a:rPr lang="zh-CN" altLang="en-US" sz="2000"/>
              <a:t>第十五回</a:t>
            </a:r>
          </a:p>
          <a:p>
            <a:pPr fontAlgn="auto">
              <a:lnSpc>
                <a:spcPct val="150000"/>
              </a:lnSpc>
            </a:pPr>
            <a:r>
              <a:rPr lang="zh-CN" altLang="en-US" sz="2000" b="1">
                <a:solidFill>
                  <a:schemeClr val="accent1"/>
                </a:solidFill>
              </a:rPr>
              <a:t>关键内容：</a:t>
            </a: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凤姐听了笑道：“这事倒不大，只是太太再不管这样的事。”老尼道：“太太不管，奶奶也可以主张了。”凤姐听说笑道：“我也不等银子使，也不做这样的事。”净虚听了，打去妄想，半晌叹道：“虽如此说，张家已知我来求府里，如今不管这事，张家不知道没工夫管这事，不希罕他的谢礼，倒像府里连这点子手段也没有的一般。”</a:t>
            </a:r>
          </a:p>
          <a:p>
            <a:pPr fontAlgn="auto">
              <a:lnSpc>
                <a:spcPct val="150000"/>
              </a:lnSpc>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rPr>
              <a:t>　　凤姐听了这话，便发了兴头，说道：“你是素日知道我的，从来不信什么是阴司地狱报应的，凭是什么事，我说要行就行。你叫他拿三千银子来，我就替他出这口气。”老尼听说，喜不自禁，忙说：“有，有！这个不难。”</a:t>
            </a:r>
          </a:p>
          <a:p>
            <a:pPr fontAlgn="auto">
              <a:lnSpc>
                <a:spcPct val="150000"/>
              </a:lnSpc>
            </a:pPr>
            <a:r>
              <a:rPr lang="zh-CN" altLang="en-US" sz="2000" b="1">
                <a:solidFill>
                  <a:schemeClr val="accent1"/>
                </a:solidFill>
              </a:rPr>
              <a:t>赏析：</a:t>
            </a:r>
            <a:r>
              <a:rPr lang="zh-CN" altLang="en-US" sz="2000">
                <a:solidFill>
                  <a:srgbClr val="FF0000"/>
                </a:solidFill>
              </a:rPr>
              <a:t>这一回讲得是王熙凤兜揽诉讼以谋私利，老尼净虚的感叹不知是无心，还是有意，然原本拒绝的王熙凤因为一句话便发了兴头，可见其以门第自傲的争强好胜之心，而三千两银子的好处费则见出其贪婪。</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64435" y="124460"/>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性情泼辣</a:t>
            </a:r>
          </a:p>
        </p:txBody>
      </p:sp>
      <p:sp>
        <p:nvSpPr>
          <p:cNvPr id="2" name="文本框 1"/>
          <p:cNvSpPr txBox="1"/>
          <p:nvPr/>
        </p:nvSpPr>
        <p:spPr>
          <a:xfrm>
            <a:off x="2403475" y="824230"/>
            <a:ext cx="6643370" cy="398780"/>
          </a:xfrm>
          <a:prstGeom prst="rect">
            <a:avLst/>
          </a:prstGeom>
          <a:noFill/>
        </p:spPr>
        <p:txBody>
          <a:bodyPr wrap="square" rtlCol="0">
            <a:spAutoFit/>
          </a:bodyPr>
          <a:lstStyle/>
          <a:p>
            <a:r>
              <a:rPr lang="zh-CN" altLang="en-US" sz="2000" b="1">
                <a:solidFill>
                  <a:schemeClr val="accent1"/>
                </a:solidFill>
              </a:rPr>
              <a:t>重点章回：</a:t>
            </a:r>
            <a:r>
              <a:rPr lang="zh-CN" altLang="en-US" sz="2000"/>
              <a:t>第四十回</a:t>
            </a:r>
          </a:p>
        </p:txBody>
      </p:sp>
      <p:sp>
        <p:nvSpPr>
          <p:cNvPr id="3" name="文本框 2"/>
          <p:cNvSpPr txBox="1"/>
          <p:nvPr/>
        </p:nvSpPr>
        <p:spPr>
          <a:xfrm>
            <a:off x="1156335" y="1311275"/>
            <a:ext cx="10547985" cy="5015865"/>
          </a:xfrm>
          <a:prstGeom prst="rect">
            <a:avLst/>
          </a:prstGeom>
          <a:noFill/>
        </p:spPr>
        <p:txBody>
          <a:bodyPr wrap="square" rtlCol="0">
            <a:spAutoFit/>
          </a:bodyPr>
          <a:lstStyle/>
          <a:p>
            <a:r>
              <a:rPr lang="zh-CN" altLang="en-US" sz="2000" b="1">
                <a:solidFill>
                  <a:schemeClr val="accent1"/>
                </a:solidFill>
              </a:rPr>
              <a:t>关键内容：</a:t>
            </a:r>
            <a:r>
              <a:rPr lang="zh-CN" altLang="en-US" sz="2000">
                <a:latin typeface="楷体" panose="02010609060101010101" pitchFamily="49" charset="-122"/>
                <a:ea typeface="楷体" panose="02010609060101010101" pitchFamily="49" charset="-122"/>
                <a:cs typeface="楷体" panose="02010609060101010101" pitchFamily="49" charset="-122"/>
              </a:rPr>
              <a:t>凤姐儿越发起了疑心，忙和平儿进了穿堂，叫那小丫头子也进来，把槅扇关了，凤姐儿坐在小院子的台阶上，命那丫头子跪了，喝命平儿：“叫两个二门上的小厮来，</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拿绳子鞭子，把那眼睛里没主子的小蹄子打烂了</a:t>
            </a:r>
            <a:r>
              <a:rPr lang="zh-CN" altLang="en-US" sz="2000">
                <a:latin typeface="楷体" panose="02010609060101010101" pitchFamily="49" charset="-122"/>
                <a:ea typeface="楷体" panose="02010609060101010101" pitchFamily="49" charset="-122"/>
                <a:cs typeface="楷体" panose="02010609060101010101" pitchFamily="49" charset="-122"/>
              </a:rPr>
              <a:t>！”那小丫头子已经唬的魂飞魄散，哭着只管碰头求饶。凤姐儿问道：“我又不是鬼，你见了我，不说规规矩矩站住，怎么倒往前跑？”小丫头子哭道：“我原没看见奶奶来。我又记挂着房里无人，所以跑了。”凤姐儿道：“房里既没人，谁叫你来的？你便没看见我，我和平儿在后头扯着脖子叫了你十来声，越叫越跑。离的又不远，</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你聋了不成？你还和我强嘴！”说着便扬手一掌打在脸上</a:t>
            </a:r>
            <a:r>
              <a:rPr lang="zh-CN" altLang="en-US" sz="2000">
                <a:latin typeface="楷体" panose="02010609060101010101" pitchFamily="49" charset="-122"/>
                <a:ea typeface="楷体" panose="02010609060101010101" pitchFamily="49" charset="-122"/>
                <a:cs typeface="楷体" panose="02010609060101010101" pitchFamily="49" charset="-122"/>
              </a:rPr>
              <a:t>，</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打的那小丫头一栽</a:t>
            </a:r>
            <a:r>
              <a:rPr lang="zh-CN" altLang="en-US" sz="2000">
                <a:latin typeface="楷体" panose="02010609060101010101" pitchFamily="49" charset="-122"/>
                <a:ea typeface="楷体" panose="02010609060101010101" pitchFamily="49" charset="-122"/>
                <a:cs typeface="楷体" panose="02010609060101010101" pitchFamily="49" charset="-122"/>
              </a:rPr>
              <a:t>，</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这边脸上又一下，登时小丫头子两腮紫胀起来</a:t>
            </a:r>
            <a:r>
              <a:rPr lang="zh-CN" altLang="en-US" sz="2000">
                <a:latin typeface="楷体" panose="02010609060101010101" pitchFamily="49" charset="-122"/>
                <a:ea typeface="楷体" panose="02010609060101010101" pitchFamily="49" charset="-122"/>
                <a:cs typeface="楷体" panose="02010609060101010101" pitchFamily="49" charset="-122"/>
              </a:rPr>
              <a:t>。平儿忙劝：“奶奶仔细手疼。”凤姐便说：“你再打着问他跑什么。</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他再不说，把嘴撕烂了他的</a:t>
            </a:r>
            <a:r>
              <a:rPr lang="zh-CN" altLang="en-US" sz="2000">
                <a:latin typeface="楷体" panose="02010609060101010101" pitchFamily="49" charset="-122"/>
                <a:ea typeface="楷体" panose="02010609060101010101" pitchFamily="49" charset="-122"/>
                <a:cs typeface="楷体" panose="02010609060101010101" pitchFamily="49" charset="-122"/>
              </a:rPr>
              <a:t>！”那小丫头子先还强嘴，后来听见凤姐儿要烧了红烙铁来烙嘴，方哭道：“二爷在家里，打发我来这里瞧着奶奶的，若见奶奶散了，先叫我送信儿去的。不承望奶奶这会子就来了。”凤姐儿见话中有文章，“叫你瞧着我作什么？难道怕我家去不成？必有别的原故，快告诉我，我从此以后疼你。</a:t>
            </a:r>
            <a:r>
              <a:rPr lang="zh-CN" altLang="en-US" sz="2000">
                <a:solidFill>
                  <a:schemeClr val="accent1"/>
                </a:solidFill>
                <a:latin typeface="楷体" panose="02010609060101010101" pitchFamily="49" charset="-122"/>
                <a:ea typeface="楷体" panose="02010609060101010101" pitchFamily="49" charset="-122"/>
                <a:cs typeface="楷体" panose="02010609060101010101" pitchFamily="49" charset="-122"/>
              </a:rPr>
              <a:t>你若不细说，立刻拿刀子来割你的肉。”说着，回头向头上拔下一根簪子来，向那丫头嘴上乱戳</a:t>
            </a:r>
            <a:r>
              <a:rPr lang="en-US" altLang="zh-CN" sz="2000">
                <a:latin typeface="楷体" panose="02010609060101010101" pitchFamily="49" charset="-122"/>
                <a:ea typeface="楷体" panose="02010609060101010101" pitchFamily="49" charset="-122"/>
                <a:cs typeface="楷体" panose="02010609060101010101" pitchFamily="49" charset="-122"/>
              </a:rPr>
              <a:t>......</a:t>
            </a:r>
          </a:p>
          <a:p>
            <a:pPr fontAlgn="auto">
              <a:lnSpc>
                <a:spcPct val="150000"/>
              </a:lnSpc>
            </a:pPr>
            <a:r>
              <a:rPr lang="zh-CN" altLang="en-US" sz="2000" b="1">
                <a:solidFill>
                  <a:schemeClr val="accent1"/>
                </a:solidFill>
                <a:sym typeface="+mn-ea"/>
              </a:rPr>
              <a:t>赏析：</a:t>
            </a:r>
            <a:r>
              <a:rPr lang="zh-CN" altLang="en-US" sz="2000" b="1">
                <a:solidFill>
                  <a:srgbClr val="FF0000"/>
                </a:solidFill>
                <a:sym typeface="+mn-ea"/>
              </a:rPr>
              <a:t>因为院中一个小丫头的反常，王熙凤起了疑心，反映其精明，而对小丫头的恐吓和责打，并不同于人们印象的高门贵妇，反而有一股市井的泼辣味道。</a:t>
            </a:r>
            <a:endPar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4595" y="185420"/>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手段狠毒</a:t>
            </a:r>
          </a:p>
        </p:txBody>
      </p:sp>
      <p:sp>
        <p:nvSpPr>
          <p:cNvPr id="2" name="文本框 1"/>
          <p:cNvSpPr txBox="1"/>
          <p:nvPr/>
        </p:nvSpPr>
        <p:spPr>
          <a:xfrm>
            <a:off x="2413635" y="707390"/>
            <a:ext cx="6643370" cy="398780"/>
          </a:xfrm>
          <a:prstGeom prst="rect">
            <a:avLst/>
          </a:prstGeom>
          <a:noFill/>
        </p:spPr>
        <p:txBody>
          <a:bodyPr wrap="square" rtlCol="0">
            <a:spAutoFit/>
          </a:bodyPr>
          <a:lstStyle/>
          <a:p>
            <a:r>
              <a:rPr lang="zh-CN" sz="2000" b="1">
                <a:solidFill>
                  <a:schemeClr val="accent1"/>
                </a:solidFill>
              </a:rPr>
              <a:t>重点章回：</a:t>
            </a:r>
            <a:r>
              <a:rPr lang="zh-CN" sz="2000"/>
              <a:t>第六十八回、第六十九回</a:t>
            </a:r>
          </a:p>
        </p:txBody>
      </p:sp>
      <p:sp>
        <p:nvSpPr>
          <p:cNvPr id="3" name="文本框 2"/>
          <p:cNvSpPr txBox="1"/>
          <p:nvPr/>
        </p:nvSpPr>
        <p:spPr>
          <a:xfrm>
            <a:off x="770890" y="1134745"/>
            <a:ext cx="11236325" cy="4707890"/>
          </a:xfrm>
          <a:prstGeom prst="rect">
            <a:avLst/>
          </a:prstGeom>
          <a:noFill/>
        </p:spPr>
        <p:txBody>
          <a:bodyPr wrap="square" rtlCol="0">
            <a:spAutoFit/>
          </a:bodyPr>
          <a:lstStyle/>
          <a:p>
            <a:r>
              <a:rPr lang="zh-CN" altLang="en-US" sz="2000" b="1">
                <a:solidFill>
                  <a:schemeClr val="accent1"/>
                </a:solidFill>
              </a:rPr>
              <a:t>关键内容：</a:t>
            </a:r>
            <a:r>
              <a:rPr lang="zh-CN" altLang="en-US" sz="2000">
                <a:latin typeface="楷体" panose="02010609060101010101" pitchFamily="49" charset="-122"/>
                <a:ea typeface="楷体" panose="02010609060101010101" pitchFamily="49" charset="-122"/>
                <a:cs typeface="楷体" panose="02010609060101010101" pitchFamily="49" charset="-122"/>
              </a:rPr>
              <a:t>（王熙凤对尤二姐）说：</a:t>
            </a:r>
            <a:r>
              <a:rPr lang="en-US" altLang="zh-CN" sz="2000">
                <a:latin typeface="楷体" panose="02010609060101010101" pitchFamily="49" charset="-122"/>
                <a:ea typeface="楷体" panose="02010609060101010101" pitchFamily="49" charset="-122"/>
                <a:cs typeface="楷体" panose="02010609060101010101" pitchFamily="49" charset="-122"/>
              </a:rPr>
              <a:t>“......</a:t>
            </a:r>
            <a:r>
              <a:rPr lang="zh-CN" altLang="en-US" sz="2000">
                <a:latin typeface="楷体" panose="02010609060101010101" pitchFamily="49" charset="-122"/>
                <a:ea typeface="楷体" panose="02010609060101010101" pitchFamily="49" charset="-122"/>
                <a:cs typeface="楷体" panose="02010609060101010101" pitchFamily="49" charset="-122"/>
              </a:rPr>
              <a:t>前于十日之先奴已风闻，恐二爷不乐，遂不敢先说。今可巧远行在外，故奴家亲自拜见过，还求姐姐下体奴心，起动大驾，挪至家中。你我姊妹同居同处，彼此合心谏劝二爷，慎重世务，保养身体，方是大礼。若姐姐在外，奴在内，虽愚贱不堪相伴，奴心又何安</a:t>
            </a:r>
            <a:r>
              <a:rPr lang="en-US" altLang="zh-CN" sz="2000">
                <a:latin typeface="楷体" panose="02010609060101010101" pitchFamily="49" charset="-122"/>
                <a:ea typeface="楷体" panose="02010609060101010101" pitchFamily="49" charset="-122"/>
                <a:cs typeface="楷体" panose="02010609060101010101" pitchFamily="49" charset="-122"/>
              </a:rPr>
              <a:t>......今来求姐姐进去和我一样同居同处，同分同例，同侍公婆，同谏丈夫。喜则同喜，悲则同悲，情似亲妹，和比骨肉......”</a:t>
            </a:r>
          </a:p>
          <a:p>
            <a:r>
              <a:rPr lang="en-US" altLang="zh-CN" sz="2000">
                <a:latin typeface="楷体" panose="02010609060101010101" pitchFamily="49" charset="-122"/>
                <a:ea typeface="楷体" panose="02010609060101010101" pitchFamily="49" charset="-122"/>
                <a:cs typeface="楷体" panose="02010609060101010101" pitchFamily="49" charset="-122"/>
              </a:rPr>
              <a:t>......凤姐都一一尽知原委，便封了二十两银子与旺儿，悄悄命他将张华勾来养活，着他写一张状子，只管往有司衙门中告去，就告琏二爷“国孝家孝之中，背旨瞒亲，仗财依势，强逼退亲，停妻再娶”等语。</a:t>
            </a:r>
          </a:p>
          <a:p>
            <a:r>
              <a:rPr lang="en-US" altLang="zh-CN" sz="2000">
                <a:latin typeface="楷体" panose="02010609060101010101" pitchFamily="49" charset="-122"/>
                <a:ea typeface="楷体" panose="02010609060101010101" pitchFamily="49" charset="-122"/>
                <a:cs typeface="楷体" panose="02010609060101010101" pitchFamily="49" charset="-122"/>
              </a:rPr>
              <a:t>凤姐听了暗乐，尤二姐听了暗愧暗怒暗气。凤姐既装病，便不和尤二姐吃饭了。每日只命人端了菜饭到他房中去吃，那茶饭都系不堪之物......</a:t>
            </a:r>
          </a:p>
          <a:p>
            <a:r>
              <a:rPr lang="en-US" altLang="zh-CN" sz="2000">
                <a:latin typeface="楷体" panose="02010609060101010101" pitchFamily="49" charset="-122"/>
                <a:ea typeface="楷体" panose="02010609060101010101" pitchFamily="49" charset="-122"/>
                <a:cs typeface="楷体" panose="02010609060101010101" pitchFamily="49" charset="-122"/>
              </a:rPr>
              <a:t>凤姐虽恨秋桐，且喜借他先可发脱二姐，自己且抽头，用“借剑杀人”之法，“坐山观虎斗”，等秋桐杀了尤二姐，自己再杀秋桐。主意已定，没人处常又私劝秋桐说：“你年轻不知事。他现是二房奶奶，你爷心坎儿上的人，我还让他三分，你去硬碰他，岂不是自寻其死？”那秋桐听了这话，越发恼了......</a:t>
            </a:r>
            <a:r>
              <a:rPr lang="zh-CN" altLang="en-US" sz="2000">
                <a:latin typeface="楷体" panose="02010609060101010101" pitchFamily="49" charset="-122"/>
                <a:ea typeface="楷体" panose="02010609060101010101" pitchFamily="49" charset="-122"/>
                <a:cs typeface="楷体" panose="02010609060101010101" pitchFamily="49" charset="-122"/>
              </a:rPr>
              <a:t>（尤二姐吞金自杀后）</a:t>
            </a:r>
            <a:r>
              <a:rPr lang="en-US" altLang="zh-CN" sz="2000">
                <a:latin typeface="楷体" panose="02010609060101010101" pitchFamily="49" charset="-122"/>
                <a:ea typeface="楷体" panose="02010609060101010101" pitchFamily="49" charset="-122"/>
                <a:cs typeface="楷体" panose="02010609060101010101" pitchFamily="49" charset="-122"/>
              </a:rPr>
              <a:t>贾琏进来，搂尸大哭不止。凤姐也假意哭：“狠心的妹妹！你怎么丢下我去了，辜负了我的心！”</a:t>
            </a:r>
          </a:p>
        </p:txBody>
      </p:sp>
      <p:sp>
        <p:nvSpPr>
          <p:cNvPr id="5" name="文本框 4"/>
          <p:cNvSpPr txBox="1"/>
          <p:nvPr/>
        </p:nvSpPr>
        <p:spPr>
          <a:xfrm>
            <a:off x="862330" y="5759450"/>
            <a:ext cx="10650220" cy="922020"/>
          </a:xfrm>
          <a:prstGeom prst="rect">
            <a:avLst/>
          </a:prstGeom>
          <a:noFill/>
        </p:spPr>
        <p:txBody>
          <a:bodyPr wrap="square" rtlCol="0">
            <a:spAutoFit/>
          </a:bodyPr>
          <a:lstStyle/>
          <a:p>
            <a:r>
              <a:rPr lang="zh-CN" altLang="en-US" b="1">
                <a:solidFill>
                  <a:schemeClr val="accent1"/>
                </a:solidFill>
              </a:rPr>
              <a:t>赏析：</a:t>
            </a:r>
            <a:r>
              <a:rPr lang="en-US" altLang="zh-CN">
                <a:solidFill>
                  <a:srgbClr val="FF0000"/>
                </a:solidFill>
              </a:rPr>
              <a:t>“嘴甜心苦，两面三刀，上头一脸笑，脚下使绊子，明是一盆火，暗是一把刀：都占全了。”</a:t>
            </a:r>
            <a:r>
              <a:rPr lang="zh-CN" altLang="en-US">
                <a:solidFill>
                  <a:srgbClr val="FF0000"/>
                </a:solidFill>
              </a:rPr>
              <a:t>小厮兴儿这样描述王熙凤，从王熙凤对尤二姐的一系列操作来看，确实如此。尤二姐与人做妾固然可耻，然王熙凤借刀杀人，也令人胆寒。</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84755" y="92075"/>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心存善意</a:t>
            </a:r>
          </a:p>
        </p:txBody>
      </p:sp>
      <p:sp>
        <p:nvSpPr>
          <p:cNvPr id="2" name="文本框 1"/>
          <p:cNvSpPr txBox="1"/>
          <p:nvPr/>
        </p:nvSpPr>
        <p:spPr>
          <a:xfrm>
            <a:off x="2484755" y="732790"/>
            <a:ext cx="6643370" cy="398780"/>
          </a:xfrm>
          <a:prstGeom prst="rect">
            <a:avLst/>
          </a:prstGeom>
          <a:noFill/>
        </p:spPr>
        <p:txBody>
          <a:bodyPr wrap="square" rtlCol="0">
            <a:spAutoFit/>
          </a:bodyPr>
          <a:lstStyle/>
          <a:p>
            <a:r>
              <a:rPr lang="zh-CN" sz="2000" b="1">
                <a:solidFill>
                  <a:schemeClr val="accent1"/>
                </a:solidFill>
              </a:rPr>
              <a:t>重点章节：</a:t>
            </a:r>
            <a:r>
              <a:rPr lang="zh-CN" sz="2000"/>
              <a:t>第四十九回、第五十一回</a:t>
            </a:r>
            <a:endParaRPr lang="zh-CN" altLang="zh-CN" sz="2000"/>
          </a:p>
        </p:txBody>
      </p:sp>
      <p:sp>
        <p:nvSpPr>
          <p:cNvPr id="3" name="文本框 2"/>
          <p:cNvSpPr txBox="1"/>
          <p:nvPr/>
        </p:nvSpPr>
        <p:spPr>
          <a:xfrm>
            <a:off x="1105535" y="1250315"/>
            <a:ext cx="10415270" cy="5169535"/>
          </a:xfrm>
          <a:prstGeom prst="rect">
            <a:avLst/>
          </a:prstGeom>
          <a:noFill/>
        </p:spPr>
        <p:txBody>
          <a:bodyPr wrap="square" rtlCol="0">
            <a:spAutoFit/>
          </a:bodyPr>
          <a:lstStyle/>
          <a:p>
            <a:pPr fontAlgn="auto">
              <a:lnSpc>
                <a:spcPct val="150000"/>
              </a:lnSpc>
            </a:pPr>
            <a:r>
              <a:rPr lang="zh-CN" altLang="en-US" sz="2000" b="1">
                <a:solidFill>
                  <a:schemeClr val="accent1"/>
                </a:solidFill>
              </a:rPr>
              <a:t>关键内容：</a:t>
            </a:r>
            <a:r>
              <a:rPr lang="zh-CN" altLang="en-US" sz="2000">
                <a:latin typeface="楷体" panose="02010609060101010101" pitchFamily="49" charset="-122"/>
                <a:ea typeface="楷体" panose="02010609060101010101" pitchFamily="49" charset="-122"/>
                <a:cs typeface="楷体" panose="02010609060101010101" pitchFamily="49" charset="-122"/>
              </a:rPr>
              <a:t>凤姐儿冷眼敁敠岫烟心性为人，竟不像邢夫人及他的父母一样，却是温厚可疼的人。因此凤姐儿又怜他家贫命苦，比别的姊妹多疼他些，邢夫人倒不大理论了。</a:t>
            </a:r>
          </a:p>
          <a:p>
            <a:pPr fontAlgn="auto">
              <a:lnSpc>
                <a:spcPct val="150000"/>
              </a:lnSpc>
            </a:pPr>
            <a:r>
              <a:rPr lang="zh-CN" altLang="en-US" sz="2000">
                <a:latin typeface="楷体" panose="02010609060101010101" pitchFamily="49" charset="-122"/>
                <a:ea typeface="楷体" panose="02010609060101010101" pitchFamily="49" charset="-122"/>
                <a:cs typeface="楷体" panose="02010609060101010101" pitchFamily="49" charset="-122"/>
              </a:rPr>
              <a:t>平儿笑道：“你拿这猩猩毡的。把这件顺手拿将出来，叫人给邢大姑娘送去。昨儿那么大雪，人人都是有的，不是猩猩毡就是羽缎羽纱的，十来件大红衣裳，映着大雪好不齐整。就只他穿着那件旧毡斗篷，越发显的拱肩缩背，好不可怜见的。如今把这件给他罢。”凤姐儿笑道：“我的东西，他私自就要给人。我一个还花不够，再添上你提着，更好了！’众人笑道：“这都是奶奶素日孝敬太太，疼爱下人。若是奶奶素日是小气的，只以东西为事，不顾下人的，姑娘那里还敢这样了。”凤姐儿笑道：“所以知道我的心的，也就是他还知三分罢了。</a:t>
            </a:r>
          </a:p>
          <a:p>
            <a:pPr fontAlgn="auto">
              <a:lnSpc>
                <a:spcPct val="150000"/>
              </a:lnSpc>
            </a:pPr>
            <a:r>
              <a:rPr lang="zh-CN" altLang="en-US" sz="2000" b="1">
                <a:solidFill>
                  <a:schemeClr val="accent1"/>
                </a:solidFill>
                <a:sym typeface="+mn-ea"/>
              </a:rPr>
              <a:t>赏析：</a:t>
            </a:r>
            <a:r>
              <a:rPr lang="zh-CN" altLang="en-US" sz="2000">
                <a:solidFill>
                  <a:srgbClr val="FF0000"/>
                </a:solidFill>
                <a:sym typeface="+mn-ea"/>
              </a:rPr>
              <a:t>人性是复杂的，王熙凤大多数时候是精明势利的，然而有时对人又愿意存一点不求回报的善心，对刘姥姥的好还存有讨贾母欢心的意思，但对邢岫烟，确实是一份不求什么回报的善意，所谓平儿私自送人不过笑谈，以她的性情，若是不点头，平儿如何敢做主。</a:t>
            </a:r>
            <a:endParaRPr lang="zh-CN" altLang="en-US" sz="20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4595" y="92075"/>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爱女情深</a:t>
            </a:r>
          </a:p>
        </p:txBody>
      </p:sp>
      <p:sp>
        <p:nvSpPr>
          <p:cNvPr id="2" name="文本框 1"/>
          <p:cNvSpPr txBox="1"/>
          <p:nvPr/>
        </p:nvSpPr>
        <p:spPr>
          <a:xfrm>
            <a:off x="2474595" y="614045"/>
            <a:ext cx="6643370" cy="398780"/>
          </a:xfrm>
          <a:prstGeom prst="rect">
            <a:avLst/>
          </a:prstGeom>
          <a:noFill/>
        </p:spPr>
        <p:txBody>
          <a:bodyPr wrap="square" rtlCol="0">
            <a:spAutoFit/>
          </a:bodyPr>
          <a:lstStyle/>
          <a:p>
            <a:r>
              <a:rPr lang="zh-CN" sz="2000">
                <a:solidFill>
                  <a:schemeClr val="accent1"/>
                </a:solidFill>
              </a:rPr>
              <a:t>重点章节：</a:t>
            </a:r>
            <a:r>
              <a:rPr lang="zh-CN" sz="2000"/>
              <a:t>第四十二回、第八十四回</a:t>
            </a:r>
            <a:endParaRPr lang="zh-CN" altLang="zh-CN" sz="2000"/>
          </a:p>
        </p:txBody>
      </p:sp>
      <p:sp>
        <p:nvSpPr>
          <p:cNvPr id="3" name="文本框 2"/>
          <p:cNvSpPr txBox="1"/>
          <p:nvPr/>
        </p:nvSpPr>
        <p:spPr>
          <a:xfrm>
            <a:off x="943610" y="1111885"/>
            <a:ext cx="11063605" cy="5631180"/>
          </a:xfrm>
          <a:prstGeom prst="rect">
            <a:avLst/>
          </a:prstGeom>
          <a:noFill/>
        </p:spPr>
        <p:txBody>
          <a:bodyPr wrap="square" rtlCol="0">
            <a:spAutoFit/>
          </a:bodyPr>
          <a:lstStyle/>
          <a:p>
            <a:r>
              <a:rPr lang="zh-CN" altLang="en-US" b="1">
                <a:solidFill>
                  <a:schemeClr val="accent1"/>
                </a:solidFill>
              </a:rPr>
              <a:t>关键内容：</a:t>
            </a:r>
            <a:r>
              <a:rPr lang="zh-CN" altLang="en-US">
                <a:latin typeface="楷体" panose="02010609060101010101" pitchFamily="49" charset="-122"/>
                <a:ea typeface="楷体" panose="02010609060101010101" pitchFamily="49" charset="-122"/>
                <a:cs typeface="楷体" panose="02010609060101010101" pitchFamily="49" charset="-122"/>
              </a:rPr>
              <a:t>凤姐儿笑道：“到底是你们有年纪的人经历的多。我这大姐儿时常肯病，也不知是个什么原故。”刘姥姥道：“这也有的事。富贵人家养的孩子多太娇嫩，自然禁不得一些儿委曲，再他小人儿家，过于尊贵了，也禁不起。以后姑奶奶少疼他些就好了。”凤姐儿道：“这也有理。我想起来，他还没个名字，你就给他起个名字。一则借借你的寿，二则你们是庄家人，不怕你恼，到底贫苦些，你贫苦人起个名字，只怕压的住他。”刘姥姥听说，便想了一想，笑道：“不知他几时生的？”凤姐儿道：“正是生日的日子不好呢，可巧是七月初七日。”刘姥姥忙笑道：“这个正好，就叫他是巧哥儿。这叫作‘以毒攻毒，以火攻火’的法子。姑奶奶定要依我这名字，他必长命百岁。日后大了，各人成家立业，或一时有不遂心的事，必然是遇难成祥，逢凶化吉，却从这‘巧’字上来。”</a:t>
            </a:r>
          </a:p>
          <a:p>
            <a:r>
              <a:rPr lang="zh-CN" altLang="en-US">
                <a:latin typeface="楷体" panose="02010609060101010101" pitchFamily="49" charset="-122"/>
                <a:ea typeface="楷体" panose="02010609060101010101" pitchFamily="49" charset="-122"/>
                <a:cs typeface="楷体" panose="02010609060101010101" pitchFamily="49" charset="-122"/>
              </a:rPr>
              <a:t>　　凤姐儿听了，自是欢喜，忙道谢，又笑道：“只保佑他应了你的话就好了。”</a:t>
            </a:r>
          </a:p>
          <a:p>
            <a:r>
              <a:rPr lang="en-US" altLang="zh-CN">
                <a:latin typeface="楷体" panose="02010609060101010101" pitchFamily="49" charset="-122"/>
                <a:ea typeface="楷体" panose="02010609060101010101" pitchFamily="49" charset="-122"/>
                <a:cs typeface="楷体" panose="02010609060101010101" pitchFamily="49" charset="-122"/>
              </a:rPr>
              <a:t>    </a:t>
            </a:r>
            <a:r>
              <a:rPr lang="zh-CN" altLang="en-US">
                <a:latin typeface="楷体" panose="02010609060101010101" pitchFamily="49" charset="-122"/>
                <a:ea typeface="楷体" panose="02010609060101010101" pitchFamily="49" charset="-122"/>
                <a:cs typeface="楷体" panose="02010609060101010101" pitchFamily="49" charset="-122"/>
              </a:rPr>
              <a:t>这里煎了药给巧姐儿灌了下去，只听喀的一声，连药带痰都吐出来，凤姐才略放了一点儿心。只见王夫人那边的小丫头拿着一点儿的小红纸包儿说道：“二奶奶，牛黄有了。太太说了，叫二奶奶亲自把分两对准了呢。”凤姐答应着接过来，便叫平儿配齐了真珠、冰片、朱砂，快熬起来。自己用戥子按方称了，搀在里面，等巧姐儿醒了好给他吃。只见贾环掀帘进来说：“二姐姐，你们巧姐儿怎么了？妈叫我来瞧瞧他。”凤姐见了他母子便嫌，说：“好些了。你回去说，叫你们姨娘想着。”</a:t>
            </a:r>
            <a:r>
              <a:rPr lang="en-US" altLang="zh-CN">
                <a:latin typeface="楷体" panose="02010609060101010101" pitchFamily="49" charset="-122"/>
                <a:ea typeface="楷体" panose="02010609060101010101" pitchFamily="49" charset="-122"/>
                <a:cs typeface="楷体" panose="02010609060101010101" pitchFamily="49" charset="-122"/>
              </a:rPr>
              <a:t>......</a:t>
            </a:r>
            <a:r>
              <a:rPr lang="zh-CN" altLang="en-US">
                <a:latin typeface="楷体" panose="02010609060101010101" pitchFamily="49" charset="-122"/>
                <a:ea typeface="楷体" panose="02010609060101010101" pitchFamily="49" charset="-122"/>
                <a:cs typeface="楷体" panose="02010609060101010101" pitchFamily="49" charset="-122"/>
              </a:rPr>
              <a:t>凤姐道：“你别在这里闹了，妞儿才好些。那牛黄都煎上了。”贾环听了，便去伸手拿那铞子瞧时，岂知措手不及，沸的一声，铞子倒了，火已泼灭了一半</a:t>
            </a:r>
            <a:r>
              <a:rPr lang="en-US" altLang="zh-CN">
                <a:latin typeface="楷体" panose="02010609060101010101" pitchFamily="49" charset="-122"/>
                <a:ea typeface="楷体" panose="02010609060101010101" pitchFamily="49" charset="-122"/>
                <a:cs typeface="楷体" panose="02010609060101010101" pitchFamily="49" charset="-122"/>
              </a:rPr>
              <a:t>......</a:t>
            </a:r>
            <a:r>
              <a:rPr lang="zh-CN" altLang="en-US">
                <a:latin typeface="楷体" panose="02010609060101010101" pitchFamily="49" charset="-122"/>
                <a:ea typeface="楷体" panose="02010609060101010101" pitchFamily="49" charset="-122"/>
                <a:cs typeface="楷体" panose="02010609060101010101" pitchFamily="49" charset="-122"/>
              </a:rPr>
              <a:t>凤姐急的火星直爆，骂道：“真真那一世的对头冤家！你何苦来还来使促狭！从前你妈要想害我，如今又来害妞儿。我和你几辈子的仇呢！”一面骂平儿不照应。</a:t>
            </a:r>
          </a:p>
          <a:p>
            <a:r>
              <a:rPr lang="zh-CN" altLang="en-US" b="1">
                <a:solidFill>
                  <a:schemeClr val="accent1"/>
                </a:solidFill>
                <a:sym typeface="+mn-ea"/>
              </a:rPr>
              <a:t>内容</a:t>
            </a:r>
            <a:r>
              <a:rPr lang="zh-CN" altLang="en-US">
                <a:solidFill>
                  <a:srgbClr val="FF0000"/>
                </a:solidFill>
                <a:sym typeface="+mn-ea"/>
              </a:rPr>
              <a:t>：作为母亲，王熙凤对自己唯一的女儿巧姐有着发自内心的疼爱，以</a:t>
            </a:r>
            <a:r>
              <a:rPr lang="en-US" altLang="zh-CN">
                <a:solidFill>
                  <a:srgbClr val="FF0000"/>
                </a:solidFill>
                <a:sym typeface="+mn-ea"/>
              </a:rPr>
              <a:t>“</a:t>
            </a:r>
            <a:r>
              <a:rPr lang="zh-CN" altLang="en-US">
                <a:solidFill>
                  <a:srgbClr val="FF0000"/>
                </a:solidFill>
                <a:sym typeface="+mn-ea"/>
              </a:rPr>
              <a:t>巧</a:t>
            </a:r>
            <a:r>
              <a:rPr lang="en-US" altLang="zh-CN">
                <a:solidFill>
                  <a:srgbClr val="FF0000"/>
                </a:solidFill>
                <a:sym typeface="+mn-ea"/>
              </a:rPr>
              <a:t>”</a:t>
            </a:r>
            <a:r>
              <a:rPr lang="zh-CN" altLang="en-US">
                <a:solidFill>
                  <a:srgbClr val="FF0000"/>
                </a:solidFill>
                <a:sym typeface="+mn-ea"/>
              </a:rPr>
              <a:t>字为名，其中是一番希望孩子长寿的真心，痛骂贾环，不是为着牛黄，而是担忧女儿病情。后来临终之时，更是将巧姐托福给刘姥姥，可见其舐犊情深。</a:t>
            </a:r>
            <a:endPar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515235" y="92075"/>
            <a:ext cx="6065520" cy="521970"/>
          </a:xfrm>
          <a:prstGeom prst="rect">
            <a:avLst/>
          </a:prstGeom>
          <a:noFill/>
        </p:spPr>
        <p:txBody>
          <a:bodyPr wrap="square" rtlCol="0">
            <a:spAutoFit/>
          </a:bodyPr>
          <a:lstStyle/>
          <a:p>
            <a:r>
              <a:rPr lang="zh-CN" altLang="en-US" sz="2800" b="1"/>
              <a:t>王熙凤形象</a:t>
            </a:r>
            <a:r>
              <a:rPr lang="en-US" altLang="zh-CN" sz="2800" b="1"/>
              <a:t>——</a:t>
            </a:r>
            <a:r>
              <a:rPr lang="zh-CN" altLang="en-US" sz="2800" b="1"/>
              <a:t>结局惨淡</a:t>
            </a:r>
          </a:p>
        </p:txBody>
      </p:sp>
      <p:sp>
        <p:nvSpPr>
          <p:cNvPr id="2" name="文本框 1"/>
          <p:cNvSpPr txBox="1"/>
          <p:nvPr/>
        </p:nvSpPr>
        <p:spPr>
          <a:xfrm>
            <a:off x="2403475" y="824230"/>
            <a:ext cx="6643370" cy="398780"/>
          </a:xfrm>
          <a:prstGeom prst="rect">
            <a:avLst/>
          </a:prstGeom>
          <a:noFill/>
        </p:spPr>
        <p:txBody>
          <a:bodyPr wrap="square" rtlCol="0">
            <a:spAutoFit/>
          </a:bodyPr>
          <a:lstStyle/>
          <a:p>
            <a:r>
              <a:rPr lang="zh-CN" sz="2000" b="1">
                <a:solidFill>
                  <a:schemeClr val="accent1"/>
                </a:solidFill>
              </a:rPr>
              <a:t>重点章节：</a:t>
            </a:r>
            <a:r>
              <a:rPr lang="zh-CN" sz="2000"/>
              <a:t>第一百一十六回</a:t>
            </a:r>
            <a:endParaRPr lang="zh-CN" altLang="zh-CN" sz="2000"/>
          </a:p>
        </p:txBody>
      </p:sp>
      <p:sp>
        <p:nvSpPr>
          <p:cNvPr id="3" name="文本框 2"/>
          <p:cNvSpPr txBox="1"/>
          <p:nvPr/>
        </p:nvSpPr>
        <p:spPr>
          <a:xfrm>
            <a:off x="842645" y="1223010"/>
            <a:ext cx="10507345" cy="5323205"/>
          </a:xfrm>
          <a:prstGeom prst="rect">
            <a:avLst/>
          </a:prstGeom>
          <a:noFill/>
        </p:spPr>
        <p:txBody>
          <a:bodyPr wrap="square" rtlCol="0">
            <a:spAutoFit/>
          </a:bodyPr>
          <a:lstStyle/>
          <a:p>
            <a:r>
              <a:rPr lang="zh-CN" altLang="en-US" sz="2000" b="1">
                <a:solidFill>
                  <a:schemeClr val="accent1"/>
                </a:solidFill>
              </a:rPr>
              <a:t>关键内容：</a:t>
            </a:r>
            <a:r>
              <a:rPr lang="zh-CN" altLang="en-US" sz="2000">
                <a:latin typeface="楷体" panose="02010609060101010101" pitchFamily="49" charset="-122"/>
                <a:ea typeface="楷体" panose="02010609060101010101" pitchFamily="49" charset="-122"/>
                <a:cs typeface="楷体" panose="02010609060101010101" pitchFamily="49" charset="-122"/>
              </a:rPr>
              <a:t>平儿守着凤姐哭泣，秋桐在耳房中抱怨凤姐。贾琏走近旁边，见凤姐奄奄一息，就有多少怨言，一时也说不出来。平儿哭道：“如今事已如此，东西已去不能复来。奶奶这样，还得再请个大夫调治调治才好。”贾琏啐道：“我的性命还不保，我还管他么！”凤姐听见，睁眼一瞧，虽不言语，那眼泪流个不尽，见贾琏出去，便与平儿道：“你别不达事务了，到了这样田地，你还顾我做什么。我巴不得今儿就死才好。只要你能够眼里有我，我死之后，你扶养大了巧姐儿，我在阴司里也感激你的。”平儿听了，放声大哭。凤姐道：“你也是聪明人。他们虽没有来说我，他必抱怨我。虽说事是外头闹的，我若不贪财，如今也没有我的事，不但是枉费心计，挣了一辈子的强，如今落在人后头。我只恨用人不当，恍惚听得那边珍大爷的事说是强占良民妻子为妾，不从逼死，有个姓张的在里头，你想想还有谁，若是这件事审出来，咱们二爷是脱不了的，我那时怎样见人。我要即时就死，又耽不起吞金服毒的。你到还要请大夫，可不是你为顾我反倒害了我了么。”平儿愈听愈惨，想来实在难处，恐凤姐自寻短见，只得紧紧守着。</a:t>
            </a:r>
          </a:p>
          <a:p>
            <a:r>
              <a:rPr lang="zh-CN" altLang="en-US" sz="2000">
                <a:latin typeface="楷体" panose="02010609060101010101" pitchFamily="49" charset="-122"/>
                <a:ea typeface="楷体" panose="02010609060101010101" pitchFamily="49" charset="-122"/>
                <a:cs typeface="楷体" panose="02010609060101010101" pitchFamily="49" charset="-122"/>
              </a:rPr>
              <a:t>凤姐明知刘姥姥一片好心，不好勉强，只得留下，说：“姥姥，我的命交给你了。我的巧姐儿也是千灾百病的，也交给你了。”</a:t>
            </a:r>
          </a:p>
          <a:p>
            <a:r>
              <a:rPr lang="zh-CN" altLang="en-US" sz="2000" b="1">
                <a:solidFill>
                  <a:schemeClr val="accent1"/>
                </a:solidFill>
                <a:sym typeface="+mn-ea"/>
              </a:rPr>
              <a:t>内容：</a:t>
            </a:r>
            <a:r>
              <a:rPr lang="zh-CN" altLang="en-US" sz="2000">
                <a:solidFill>
                  <a:srgbClr val="FF0000"/>
                </a:solidFill>
                <a:sym typeface="+mn-ea"/>
              </a:rPr>
              <a:t>贾府覆灭之时，凤姐身边所余者，唯平儿一人，贾琏虽是丈夫，烈火烹油时无半分担当，只顾捞钱享乐，大厦倾颓后又无多少情意，从前百般手段、千般算计都已成空，病不得治，孤无人托，到头来，竟只能拜托刘姥姥照顾巧姐，前后境况，何等凄凉可叹。</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604385" y="387985"/>
            <a:ext cx="2404110" cy="583565"/>
          </a:xfrm>
          <a:prstGeom prst="rect">
            <a:avLst/>
          </a:prstGeom>
          <a:noFill/>
        </p:spPr>
        <p:txBody>
          <a:bodyPr wrap="square" rtlCol="0">
            <a:spAutoFit/>
          </a:bodyPr>
          <a:lstStyle/>
          <a:p>
            <a:r>
              <a:rPr lang="zh-CN" altLang="en-US" sz="3200"/>
              <a:t>人物总结</a:t>
            </a:r>
          </a:p>
        </p:txBody>
      </p:sp>
      <p:pic>
        <p:nvPicPr>
          <p:cNvPr id="5" name="C9F754DE-2CAD-44b6-B708-469DEB6407EB-1" descr="wpp"/>
          <p:cNvPicPr>
            <a:picLocks noChangeAspect="1"/>
          </p:cNvPicPr>
          <p:nvPr/>
        </p:nvPicPr>
        <p:blipFill>
          <a:blip r:embed="rId3"/>
          <a:stretch>
            <a:fillRect/>
          </a:stretch>
        </p:blipFill>
        <p:spPr>
          <a:xfrm>
            <a:off x="1212215" y="1332865"/>
            <a:ext cx="9768205" cy="4050030"/>
          </a:xfrm>
          <a:prstGeom prst="rect">
            <a:avLst/>
          </a:prstGeom>
        </p:spPr>
      </p:pic>
      <p:sp>
        <p:nvSpPr>
          <p:cNvPr id="6" name="文本框 5"/>
          <p:cNvSpPr txBox="1"/>
          <p:nvPr/>
        </p:nvSpPr>
        <p:spPr>
          <a:xfrm>
            <a:off x="1186180" y="5713095"/>
            <a:ext cx="9696450" cy="521970"/>
          </a:xfrm>
          <a:prstGeom prst="rect">
            <a:avLst/>
          </a:prstGeom>
          <a:noFill/>
        </p:spPr>
        <p:txBody>
          <a:bodyPr wrap="square" rtlCol="0">
            <a:spAutoFit/>
          </a:bodyPr>
          <a:lstStyle/>
          <a:p>
            <a:pPr algn="ctr"/>
            <a:r>
              <a:rPr lang="en-US" altLang="zh-CN" sz="2800" b="1">
                <a:solidFill>
                  <a:srgbClr val="FF0000"/>
                </a:solidFill>
              </a:rPr>
              <a:t>“</a:t>
            </a:r>
            <a:r>
              <a:rPr lang="zh-CN" altLang="en-US" sz="2800" b="1">
                <a:solidFill>
                  <a:srgbClr val="FF0000"/>
                </a:solidFill>
              </a:rPr>
              <a:t>机关算尽太聪明，反误了卿卿性命</a:t>
            </a:r>
            <a:r>
              <a:rPr lang="en-US" altLang="zh-CN" sz="2800" b="1">
                <a:solidFill>
                  <a:srgbClr val="FF0000"/>
                </a:solidFill>
              </a:rPr>
              <a:t>”</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3994886" y="1388070"/>
            <a:ext cx="1826141" cy="2062103"/>
          </a:xfrm>
          <a:prstGeom prst="rect">
            <a:avLst/>
          </a:prstGeom>
          <a:noFill/>
        </p:spPr>
        <p:txBody>
          <a:bodyPr wrap="none" rtlCol="0">
            <a:spAutoFit/>
          </a:bodyPr>
          <a:lstStyle/>
          <a:p>
            <a:r>
              <a:rPr lang="zh-CN" altLang="en-US" sz="12800">
                <a:latin typeface="华文行楷" panose="02010800040101010101" pitchFamily="2" charset="-122"/>
                <a:ea typeface="华文行楷" panose="02010800040101010101" pitchFamily="2" charset="-122"/>
              </a:rPr>
              <a:t>感</a:t>
            </a:r>
          </a:p>
        </p:txBody>
      </p:sp>
      <p:sp>
        <p:nvSpPr>
          <p:cNvPr id="9" name="文本框 8"/>
          <p:cNvSpPr txBox="1"/>
          <p:nvPr/>
        </p:nvSpPr>
        <p:spPr>
          <a:xfrm>
            <a:off x="4671748" y="2959938"/>
            <a:ext cx="1210588" cy="1323439"/>
          </a:xfrm>
          <a:prstGeom prst="rect">
            <a:avLst/>
          </a:prstGeom>
          <a:noFill/>
        </p:spPr>
        <p:txBody>
          <a:bodyPr wrap="none" rtlCol="0">
            <a:spAutoFit/>
          </a:bodyPr>
          <a:lstStyle/>
          <a:p>
            <a:r>
              <a:rPr lang="zh-CN" altLang="en-US" sz="8000">
                <a:latin typeface="华文行楷" panose="02010800040101010101" pitchFamily="2" charset="-122"/>
                <a:ea typeface="华文行楷" panose="02010800040101010101" pitchFamily="2" charset="-122"/>
              </a:rPr>
              <a:t>谢</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5571" y="1707820"/>
            <a:ext cx="1898687" cy="2465693"/>
          </a:xfrm>
          <a:prstGeom prst="rect">
            <a:avLst/>
          </a:prstGeom>
        </p:spPr>
      </p:pic>
      <p:pic>
        <p:nvPicPr>
          <p:cNvPr id="15" name="图片 14"/>
          <p:cNvPicPr>
            <a:picLocks noChangeAspect="1"/>
          </p:cNvPicPr>
          <p:nvPr/>
        </p:nvPicPr>
        <p:blipFill>
          <a:blip r:embed="rId4"/>
          <a:stretch>
            <a:fillRect/>
          </a:stretch>
        </p:blipFill>
        <p:spPr>
          <a:xfrm>
            <a:off x="4499283" y="3427407"/>
            <a:ext cx="239525" cy="235533"/>
          </a:xfrm>
          <a:prstGeom prst="rect">
            <a:avLst/>
          </a:prstGeom>
        </p:spPr>
      </p:pic>
      <p:sp>
        <p:nvSpPr>
          <p:cNvPr id="16" name="文本框 15"/>
          <p:cNvSpPr txBox="1"/>
          <p:nvPr/>
        </p:nvSpPr>
        <p:spPr>
          <a:xfrm>
            <a:off x="5613788" y="4360540"/>
            <a:ext cx="2003521" cy="400110"/>
          </a:xfrm>
          <a:prstGeom prst="rect">
            <a:avLst/>
          </a:prstGeom>
          <a:noFill/>
        </p:spPr>
        <p:txBody>
          <a:bodyPr wrap="square" rtlCol="0">
            <a:spAutoFit/>
          </a:bodyPr>
          <a:lstStyle/>
          <a:p>
            <a:pPr algn="dist"/>
            <a:r>
              <a:rPr lang="en-US" altLang="zh-CN" sz="2000">
                <a:latin typeface="微软雅黑" panose="020b0503020204020204" charset="-122"/>
                <a:ea typeface="微软雅黑" panose="020b0503020204020204" charset="-122"/>
              </a:rPr>
              <a:t>THANK YOU</a:t>
            </a:r>
            <a:endParaRPr lang="zh-CN" altLang="en-US" sz="2000">
              <a:latin typeface="微软雅黑" panose="020b0503020204020204" charset="-122"/>
              <a:ea typeface="微软雅黑" panose="020b0503020204020204" charset="-122"/>
            </a:endParaRPr>
          </a:p>
        </p:txBody>
      </p:sp>
      <p:pic>
        <p:nvPicPr>
          <p:cNvPr id="18" name="图片 17"/>
          <p:cNvPicPr>
            <a:picLocks noChangeAspect="1"/>
          </p:cNvPicPr>
          <p:nvPr/>
        </p:nvPicPr>
        <p:blipFill>
          <a:blip r:embed="rId5"/>
          <a:stretch>
            <a:fillRect/>
          </a:stretch>
        </p:blipFill>
        <p:spPr>
          <a:xfrm>
            <a:off x="4690953" y="3757578"/>
            <a:ext cx="177559" cy="181391"/>
          </a:xfrm>
          <a:prstGeom prst="rect">
            <a:avLst/>
          </a:prstGeom>
        </p:spPr>
      </p:pic>
      <p:sp>
        <p:nvSpPr>
          <p:cNvPr id="19" name="文本框 18"/>
          <p:cNvSpPr txBox="1"/>
          <p:nvPr/>
        </p:nvSpPr>
        <p:spPr>
          <a:xfrm>
            <a:off x="4026327" y="4481166"/>
            <a:ext cx="877163" cy="923330"/>
          </a:xfrm>
          <a:prstGeom prst="rect">
            <a:avLst/>
          </a:prstGeom>
          <a:noFill/>
        </p:spPr>
        <p:txBody>
          <a:bodyPr wrap="none" rtlCol="0">
            <a:spAutoFit/>
          </a:bodyPr>
          <a:lstStyle/>
          <a:p>
            <a:r>
              <a:rPr lang="zh-CN" altLang="en-US" sz="5400">
                <a:latin typeface="华文行楷" panose="02010800040101010101" pitchFamily="2" charset="-122"/>
                <a:ea typeface="华文行楷" panose="02010800040101010101" pitchFamily="2" charset="-122"/>
              </a:rPr>
              <a:t>看</a:t>
            </a:r>
          </a:p>
        </p:txBody>
      </p:sp>
      <p:sp>
        <p:nvSpPr>
          <p:cNvPr id="20" name="文本框 19"/>
          <p:cNvSpPr txBox="1"/>
          <p:nvPr/>
        </p:nvSpPr>
        <p:spPr>
          <a:xfrm>
            <a:off x="4026327" y="3880184"/>
            <a:ext cx="877163" cy="923330"/>
          </a:xfrm>
          <a:prstGeom prst="rect">
            <a:avLst/>
          </a:prstGeom>
          <a:noFill/>
        </p:spPr>
        <p:txBody>
          <a:bodyPr wrap="none" rtlCol="0">
            <a:spAutoFit/>
          </a:bodyPr>
          <a:lstStyle/>
          <a:p>
            <a:r>
              <a:rPr lang="zh-CN" altLang="en-US" sz="5400">
                <a:latin typeface="华文行楷" panose="02010800040101010101" pitchFamily="2" charset="-122"/>
                <a:ea typeface="华文行楷" panose="02010800040101010101" pitchFamily="2" charset="-122"/>
              </a:rPr>
              <a:t>观</a:t>
            </a:r>
          </a:p>
        </p:txBody>
      </p:sp>
      <p:pic>
        <p:nvPicPr>
          <p:cNvPr id="22" name="New picture" hidden="1"/>
          <p:cNvPicPr/>
          <p:nvPr/>
        </p:nvPicPr>
        <p:blipFill>
          <a:blip r:embed="rId6"/>
          <a:stretch>
            <a:fillRect/>
          </a:stretch>
        </p:blipFill>
        <p:spPr>
          <a:xfrm>
            <a:off x="12192000" y="12560300"/>
            <a:ext cx="406400" cy="4699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402" y="1528160"/>
            <a:ext cx="2099638" cy="1857518"/>
          </a:xfrm>
          <a:prstGeom prst="rect">
            <a:avLst/>
          </a:prstGeom>
        </p:spPr>
      </p:pic>
      <p:sp>
        <p:nvSpPr>
          <p:cNvPr id="16" name="文本框 15"/>
          <p:cNvSpPr txBox="1"/>
          <p:nvPr/>
        </p:nvSpPr>
        <p:spPr>
          <a:xfrm>
            <a:off x="5576712" y="1918732"/>
            <a:ext cx="1200329" cy="772318"/>
          </a:xfrm>
          <a:prstGeom prst="rect">
            <a:avLst/>
          </a:prstGeom>
          <a:noFill/>
        </p:spPr>
        <p:txBody>
          <a:bodyPr vert="eaVert" wrap="square" rtlCol="0">
            <a:spAutoFit/>
          </a:bodyPr>
          <a:lstStyle/>
          <a:p>
            <a:r>
              <a:rPr lang="zh-CN" altLang="en-US" sz="6600" b="1">
                <a:solidFill>
                  <a:srgbClr val="990000"/>
                </a:solidFill>
                <a:latin typeface="方正楷体" panose="03000509000000000000" pitchFamily="65" charset="-122"/>
                <a:ea typeface="方正楷体" panose="03000509000000000000" pitchFamily="65" charset="-122"/>
                <a:cs typeface="Baoli SC" charset="-122"/>
              </a:rPr>
              <a:t>壹</a:t>
            </a:r>
          </a:p>
        </p:txBody>
      </p:sp>
      <p:sp>
        <p:nvSpPr>
          <p:cNvPr id="17" name="文本框 16"/>
          <p:cNvSpPr txBox="1"/>
          <p:nvPr/>
        </p:nvSpPr>
        <p:spPr>
          <a:xfrm>
            <a:off x="4328870" y="3472323"/>
            <a:ext cx="3855720" cy="1198880"/>
          </a:xfrm>
          <a:prstGeom prst="rect">
            <a:avLst/>
          </a:prstGeom>
          <a:noFill/>
        </p:spPr>
        <p:txBody>
          <a:bodyPr vert="horz" wrap="none" rtlCol="0">
            <a:spAutoFit/>
          </a:bodyPr>
          <a:lstStyle/>
          <a:p>
            <a:r>
              <a:rPr lang="zh-CN" altLang="en-US" sz="7200" b="1">
                <a:solidFill>
                  <a:schemeClr val="tx1">
                    <a:lumMod val="75000"/>
                    <a:lumOff val="25000"/>
                  </a:schemeClr>
                </a:solidFill>
                <a:latin typeface="方正楷体" panose="03000509000000000000" pitchFamily="65" charset="-122"/>
                <a:ea typeface="方正楷体" panose="03000509000000000000" pitchFamily="65" charset="-122"/>
                <a:cs typeface="Baoli SC" charset="-122"/>
              </a:rPr>
              <a:t>背景知识</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8094" y="4672652"/>
            <a:ext cx="3333906" cy="222112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03475" y="297180"/>
            <a:ext cx="6065520" cy="645160"/>
          </a:xfrm>
          <a:prstGeom prst="rect">
            <a:avLst/>
          </a:prstGeom>
          <a:noFill/>
        </p:spPr>
        <p:txBody>
          <a:bodyPr wrap="square" rtlCol="0">
            <a:spAutoFit/>
          </a:bodyPr>
          <a:lstStyle/>
          <a:p>
            <a:r>
              <a:rPr lang="zh-CN" altLang="en-US" sz="3600" b="1"/>
              <a:t>作者简介</a:t>
            </a:r>
          </a:p>
        </p:txBody>
      </p:sp>
      <p:sp>
        <p:nvSpPr>
          <p:cNvPr id="2" name="文本框 1"/>
          <p:cNvSpPr txBox="1"/>
          <p:nvPr/>
        </p:nvSpPr>
        <p:spPr>
          <a:xfrm>
            <a:off x="1328420" y="1270635"/>
            <a:ext cx="9787890" cy="5077460"/>
          </a:xfrm>
          <a:prstGeom prst="rect">
            <a:avLst/>
          </a:prstGeom>
          <a:noFill/>
        </p:spPr>
        <p:txBody>
          <a:bodyPr wrap="square" rtlCol="0">
            <a:spAutoFit/>
          </a:bodyPr>
          <a:lstStyle/>
          <a:p>
            <a:pPr fontAlgn="auto">
              <a:lnSpc>
                <a:spcPct val="150000"/>
              </a:lnSpc>
            </a:pPr>
            <a:r>
              <a:rPr lang="en-US" altLang="zh-CN" sz="2400"/>
              <a:t>        </a:t>
            </a:r>
            <a:r>
              <a:rPr lang="zh-CN" altLang="en-US" sz="2400"/>
              <a:t>曹雪芹（约1715年—约1763），名霑，字梦阮，号雪芹，又号芹溪、芹圃，中国古典名著《红楼梦》的作者。曹雪芹</a:t>
            </a:r>
            <a:r>
              <a:rPr lang="zh-CN" altLang="en-US" sz="2400">
                <a:solidFill>
                  <a:srgbClr val="FF0000"/>
                </a:solidFill>
              </a:rPr>
              <a:t>早年在南京江宁织造府亲历了一段锦衣纨绔、富贵风流的生活 </a:t>
            </a:r>
            <a:r>
              <a:rPr lang="zh-CN" altLang="en-US" sz="2400"/>
              <a:t>。曾祖父曹玺任江宁织造；曾祖母孙氏做过康熙帝的保姆；祖父曹寅做过康熙帝的伴读和御前侍卫，后任江宁织造，兼任两淮巡盐监察御使，极受康熙宠信。雍正六年（1728年），曹家因亏空获罪被抄家，曹雪芹随家人迁回北京老宅。</a:t>
            </a:r>
            <a:r>
              <a:rPr lang="zh-CN" altLang="en-US" sz="2400">
                <a:solidFill>
                  <a:srgbClr val="FF0000"/>
                </a:solidFill>
              </a:rPr>
              <a:t>后又移居北京西郊，靠卖字画和朋友救济为生</a:t>
            </a:r>
            <a:r>
              <a:rPr lang="zh-CN" altLang="en-US" sz="2400"/>
              <a:t>。曹家从此一蹶不振，日渐衰微。经历了生活中的重大转折，曹雪芹深感世态炎凉，对封建社会有了更清醒、更深刻的认识。</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487045" y="303530"/>
            <a:ext cx="11522075" cy="6554470"/>
          </a:xfrm>
          <a:prstGeom prst="rect">
            <a:avLst/>
          </a:prstGeom>
          <a:noFill/>
        </p:spPr>
        <p:txBody>
          <a:bodyPr wrap="square" rtlCol="0">
            <a:spAutoFit/>
          </a:bodyPr>
          <a:lstStyle/>
          <a:p>
            <a:pPr fontAlgn="auto">
              <a:lnSpc>
                <a:spcPct val="150000"/>
              </a:lnSpc>
            </a:pPr>
            <a:r>
              <a:rPr lang="en-US" sz="2400" b="1" noProof="0">
                <a:latin typeface="新宋体" panose="02010609030101010101" charset="-122"/>
                <a:ea typeface="新宋体" panose="02010609030101010101" charset="-122"/>
                <a:cs typeface="新宋体" panose="02010609030101010101" charset="-122"/>
                <a:sym typeface="+mn-ea"/>
              </a:rPr>
              <a:t>        </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曹雪芹多才多艺，曹家遭贬以后，逐渐衰落，“举家食粥酒常赊”，成为一个落魄潦倒的文人。但他性格耿介，豪放。爱新觉罗·敦诚在诗中写道：“曹子大笑称快哉，击石作歌声琅琅。”曹雪芹五十岁方得一子，因生活穷困，儿子得病夭折。雪芹伤感成疾，在贫病交迫中，于大年三十搁笔长逝。死后，“留下琴剑在壁，新妇飘零”。连手稿也无人整理。几位好友草草</a:t>
            </a:r>
            <a:r>
              <a:rPr lang="zh-CN" sz="2400" b="1" noProof="0">
                <a:solidFill>
                  <a:schemeClr val="tx1"/>
                </a:solidFill>
                <a:latin typeface="新宋体" panose="02010609030101010101" charset="-122"/>
                <a:ea typeface="新宋体" panose="02010609030101010101" charset="-122"/>
                <a:cs typeface="新宋体" panose="02010609030101010101" charset="-122"/>
                <a:sym typeface="+mn-ea"/>
              </a:rPr>
              <a:t>埋葬</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了这位伟大作家。</a:t>
            </a:r>
          </a:p>
          <a:p>
            <a:pPr fontAlgn="auto">
              <a:lnSpc>
                <a:spcPct val="150000"/>
              </a:lnSpc>
            </a:pPr>
            <a:r>
              <a:rPr lang="en-US" sz="2400" b="1" noProof="0">
                <a:solidFill>
                  <a:schemeClr val="tx1"/>
                </a:solidFill>
                <a:latin typeface="新宋体" panose="02010609030101010101" charset="-122"/>
                <a:ea typeface="新宋体" panose="02010609030101010101" charset="-122"/>
                <a:cs typeface="新宋体" panose="02010609030101010101" charset="-122"/>
                <a:sym typeface="+mn-ea"/>
              </a:rPr>
              <a:t>    </a:t>
            </a:r>
            <a:r>
              <a:rPr sz="2400" b="1" noProof="0">
                <a:solidFill>
                  <a:srgbClr val="FF0000"/>
                </a:solidFill>
                <a:latin typeface="新宋体" panose="02010609030101010101" charset="-122"/>
                <a:ea typeface="新宋体" panose="02010609030101010101" charset="-122"/>
                <a:cs typeface="新宋体" panose="02010609030101010101" charset="-122"/>
                <a:sym typeface="+mn-ea"/>
              </a:rPr>
              <a:t>曹雪芹一生经历了曹家由盛而衰的过程</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，他也</a:t>
            </a:r>
            <a:r>
              <a:rPr sz="2400" b="1" noProof="0">
                <a:solidFill>
                  <a:srgbClr val="FF0000"/>
                </a:solidFill>
                <a:latin typeface="新宋体" panose="02010609030101010101" charset="-122"/>
                <a:ea typeface="新宋体" panose="02010609030101010101" charset="-122"/>
                <a:cs typeface="新宋体" panose="02010609030101010101" charset="-122"/>
                <a:sym typeface="+mn-ea"/>
              </a:rPr>
              <a:t>由贵公子跌落为“寒士”</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。这种</a:t>
            </a:r>
            <a:r>
              <a:rPr lang="zh-CN" sz="2400" b="1" noProof="0">
                <a:solidFill>
                  <a:schemeClr val="tx1"/>
                </a:solidFill>
                <a:latin typeface="新宋体" panose="02010609030101010101" charset="-122"/>
                <a:ea typeface="新宋体" panose="02010609030101010101" charset="-122"/>
                <a:cs typeface="新宋体" panose="02010609030101010101" charset="-122"/>
                <a:sym typeface="+mn-ea"/>
              </a:rPr>
              <a:t>巨大的</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生活变化</a:t>
            </a:r>
            <a:r>
              <a:rPr lang="zh-CN" sz="2400" b="1" noProof="0">
                <a:solidFill>
                  <a:schemeClr val="tx1"/>
                </a:solidFill>
                <a:latin typeface="新宋体" panose="02010609030101010101" charset="-122"/>
                <a:ea typeface="新宋体" panose="02010609030101010101" charset="-122"/>
                <a:cs typeface="新宋体" panose="02010609030101010101" charset="-122"/>
                <a:sym typeface="+mn-ea"/>
              </a:rPr>
              <a:t>让</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他对</a:t>
            </a:r>
            <a:r>
              <a:rPr lang="zh-CN" sz="2400" b="1" noProof="0">
                <a:solidFill>
                  <a:schemeClr val="tx1"/>
                </a:solidFill>
                <a:latin typeface="新宋体" panose="02010609030101010101" charset="-122"/>
                <a:ea typeface="新宋体" panose="02010609030101010101" charset="-122"/>
                <a:cs typeface="新宋体" panose="02010609030101010101" charset="-122"/>
                <a:sym typeface="+mn-ea"/>
              </a:rPr>
              <a:t>人生有</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一番痛苦而深刻的回忆，从而产生思想上的矛盾：一方面，少年时代贵族家庭生活在他身上留下的烙印，使他</a:t>
            </a:r>
            <a:r>
              <a:rPr sz="2400" b="1" noProof="0">
                <a:solidFill>
                  <a:srgbClr val="FF0000"/>
                </a:solidFill>
                <a:latin typeface="新宋体" panose="02010609030101010101" charset="-122"/>
                <a:ea typeface="新宋体" panose="02010609030101010101" charset="-122"/>
                <a:cs typeface="新宋体" panose="02010609030101010101" charset="-122"/>
                <a:sym typeface="+mn-ea"/>
              </a:rPr>
              <a:t>对本阶级怀有温情的眷念</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，思想上带有空幻的色彩；另一方面，社会的腐败，统治阶级的丑恶，使他</a:t>
            </a:r>
            <a:r>
              <a:rPr sz="2400" b="1" noProof="0">
                <a:solidFill>
                  <a:srgbClr val="FF0000"/>
                </a:solidFill>
                <a:latin typeface="新宋体" panose="02010609030101010101" charset="-122"/>
                <a:ea typeface="新宋体" panose="02010609030101010101" charset="-122"/>
                <a:cs typeface="新宋体" panose="02010609030101010101" charset="-122"/>
                <a:sym typeface="+mn-ea"/>
              </a:rPr>
              <a:t>对本阶级的面目有了认识，性格上具有叛逆的特征</a:t>
            </a:r>
            <a:r>
              <a:rPr sz="2400" b="1" noProof="0">
                <a:solidFill>
                  <a:schemeClr val="tx1"/>
                </a:solidFill>
                <a:latin typeface="新宋体" panose="02010609030101010101" charset="-122"/>
                <a:ea typeface="新宋体" panose="02010609030101010101" charset="-122"/>
                <a:cs typeface="新宋体" panose="02010609030101010101" charset="-122"/>
                <a:sym typeface="+mn-ea"/>
              </a:rPr>
              <a:t>。这些都为他写出《红楼梦》这部伟大的作品提供了良好的基础。</a:t>
            </a:r>
            <a:endParaRPr kumimoji="0" sz="2400" b="1" kern="1200" cap="none" spc="0" normalizeH="0" baseline="0" noProof="0">
              <a:solidFill>
                <a:schemeClr val="tx1"/>
              </a:solidFill>
              <a:latin typeface="新宋体" charset="-122"/>
              <a:ea typeface="新宋体" panose="02010609030101010101" charset="-122"/>
              <a:cs typeface="新宋体" panose="02010609030101010101" charset="-122"/>
            </a:endParaRPr>
          </a:p>
          <a:p>
            <a:endParaRPr kumimoji="0" lang="zh-CN" altLang="en-US" sz="2400" b="1" kern="1200" cap="none" spc="0" normalizeH="0" baseline="0" noProof="0">
              <a:solidFill>
                <a:schemeClr val="tx1"/>
              </a:solidFill>
              <a:latin typeface="新宋体" charset="-122"/>
              <a:ea typeface="新宋体" panose="02010609030101010101" charset="-122"/>
              <a:cs typeface="新宋体" panose="02010609030101010101"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03475" y="297180"/>
            <a:ext cx="6065520" cy="583565"/>
          </a:xfrm>
          <a:prstGeom prst="rect">
            <a:avLst/>
          </a:prstGeom>
          <a:noFill/>
        </p:spPr>
        <p:txBody>
          <a:bodyPr wrap="square" rtlCol="0">
            <a:spAutoFit/>
          </a:bodyPr>
          <a:lstStyle/>
          <a:p>
            <a:r>
              <a:rPr lang="zh-CN" altLang="en-US" sz="3200" b="1"/>
              <a:t>作品简介</a:t>
            </a:r>
          </a:p>
        </p:txBody>
      </p:sp>
      <p:sp>
        <p:nvSpPr>
          <p:cNvPr id="2" name="文本框 1"/>
          <p:cNvSpPr txBox="1"/>
          <p:nvPr/>
        </p:nvSpPr>
        <p:spPr>
          <a:xfrm>
            <a:off x="832485" y="1412875"/>
            <a:ext cx="10993755" cy="5077460"/>
          </a:xfrm>
          <a:prstGeom prst="rect">
            <a:avLst/>
          </a:prstGeom>
          <a:noFill/>
        </p:spPr>
        <p:txBody>
          <a:bodyPr wrap="square" rtlCol="0">
            <a:spAutoFit/>
          </a:bodyPr>
          <a:lstStyle/>
          <a:p>
            <a:pPr fontAlgn="auto">
              <a:lnSpc>
                <a:spcPct val="150000"/>
              </a:lnSpc>
            </a:pPr>
            <a:r>
              <a:rPr lang="en-US" altLang="zh-CN" sz="2400">
                <a:solidFill>
                  <a:schemeClr val="tx1">
                    <a:lumMod val="65000"/>
                    <a:lumOff val="35000"/>
                  </a:schemeClr>
                </a:solidFill>
                <a:ea typeface="新宋体" panose="02010609030101010101" charset="-122"/>
                <a:sym typeface="+mn-ea"/>
              </a:rPr>
              <a:t>        </a:t>
            </a:r>
            <a:r>
              <a:rPr lang="zh-CN" sz="2400">
                <a:solidFill>
                  <a:schemeClr val="tx1">
                    <a:lumMod val="65000"/>
                    <a:lumOff val="35000"/>
                  </a:schemeClr>
                </a:solidFill>
                <a:ea typeface="新宋体" panose="02010609030101010101" charset="-122"/>
                <a:sym typeface="+mn-ea"/>
              </a:rPr>
              <a:t>《红楼梦》别名：《石头记》《情僧录》《风月宝鉴》和《金陵十二衩》，是</a:t>
            </a:r>
            <a:r>
              <a:rPr lang="zh-CN" sz="2400">
                <a:solidFill>
                  <a:srgbClr val="FF0000"/>
                </a:solidFill>
                <a:ea typeface="新宋体" panose="02010609030101010101" charset="-122"/>
                <a:sym typeface="+mn-ea"/>
              </a:rPr>
              <a:t>我国古代小说中最杰出的现实主义作品</a:t>
            </a:r>
            <a:r>
              <a:rPr lang="zh-CN" sz="2400">
                <a:solidFill>
                  <a:schemeClr val="tx1">
                    <a:lumMod val="65000"/>
                    <a:lumOff val="35000"/>
                  </a:schemeClr>
                </a:solidFill>
                <a:ea typeface="新宋体" panose="02010609030101010101" charset="-122"/>
                <a:sym typeface="+mn-ea"/>
              </a:rPr>
              <a:t>，世界文学名著，中华民族文学的代表作。它是</a:t>
            </a:r>
            <a:r>
              <a:rPr lang="zh-CN" sz="2400">
                <a:solidFill>
                  <a:srgbClr val="FF0000"/>
                </a:solidFill>
                <a:ea typeface="新宋体" panose="02010609030101010101" charset="-122"/>
                <a:sym typeface="+mn-ea"/>
              </a:rPr>
              <a:t>一部章回体长篇小说</a:t>
            </a:r>
            <a:r>
              <a:rPr lang="zh-CN" sz="2400">
                <a:solidFill>
                  <a:schemeClr val="tx1">
                    <a:lumMod val="65000"/>
                    <a:lumOff val="35000"/>
                  </a:schemeClr>
                </a:solidFill>
                <a:ea typeface="新宋体" panose="02010609030101010101" charset="-122"/>
                <a:sym typeface="+mn-ea"/>
              </a:rPr>
              <a:t>，产生于18世纪中叶，是世界文学中最灿烂的明珠之一。</a:t>
            </a:r>
          </a:p>
          <a:p>
            <a:pPr fontAlgn="auto">
              <a:lnSpc>
                <a:spcPct val="150000"/>
              </a:lnSpc>
            </a:pPr>
            <a:r>
              <a:rPr lang="en-US" altLang="zh-CN" sz="2400">
                <a:solidFill>
                  <a:schemeClr val="tx1">
                    <a:lumMod val="65000"/>
                    <a:lumOff val="35000"/>
                  </a:schemeClr>
                </a:solidFill>
                <a:ea typeface="新宋体" panose="02010609030101010101" charset="-122"/>
                <a:sym typeface="+mn-ea"/>
              </a:rPr>
              <a:t>        </a:t>
            </a:r>
            <a:r>
              <a:rPr lang="zh-CN" sz="2400">
                <a:solidFill>
                  <a:schemeClr val="tx1">
                    <a:lumMod val="65000"/>
                    <a:lumOff val="35000"/>
                  </a:schemeClr>
                </a:solidFill>
                <a:ea typeface="新宋体" panose="02010609030101010101" charset="-122"/>
                <a:sym typeface="+mn-ea"/>
              </a:rPr>
              <a:t>《红楼梦》</a:t>
            </a:r>
            <a:r>
              <a:rPr lang="zh-CN" sz="2400">
                <a:solidFill>
                  <a:srgbClr val="FF0000"/>
                </a:solidFill>
                <a:ea typeface="新宋体" panose="02010609030101010101" charset="-122"/>
                <a:sym typeface="+mn-ea"/>
              </a:rPr>
              <a:t>以贾、史、王、薛四大家族的兴衰为背景，以贾宝玉、林黛玉的爱情悲剧为线索</a:t>
            </a:r>
            <a:r>
              <a:rPr lang="zh-CN" sz="2400">
                <a:gradFill>
                  <a:gsLst>
                    <a:gs pos="0">
                      <a:srgbClr val="14CD68"/>
                    </a:gs>
                    <a:gs pos="100000">
                      <a:srgbClr val="035C7D"/>
                    </a:gs>
                  </a:gsLst>
                  <a:lin scaled="0"/>
                </a:gradFill>
                <a:ea typeface="新宋体" panose="02010609030101010101" charset="-122"/>
                <a:sym typeface="+mn-ea"/>
              </a:rPr>
              <a:t>，</a:t>
            </a:r>
            <a:r>
              <a:rPr lang="zh-CN" sz="2400">
                <a:solidFill>
                  <a:schemeClr val="tx1">
                    <a:lumMod val="65000"/>
                    <a:lumOff val="35000"/>
                  </a:schemeClr>
                </a:solidFill>
                <a:ea typeface="新宋体" panose="02010609030101010101" charset="-122"/>
                <a:sym typeface="+mn-ea"/>
              </a:rPr>
              <a:t>着重叙述了贾家荣、宁两府逐渐衰败的过程，</a:t>
            </a:r>
            <a:r>
              <a:rPr lang="zh-CN" sz="2400">
                <a:solidFill>
                  <a:schemeClr val="tx1"/>
                </a:solidFill>
                <a:ea typeface="新宋体" panose="02010609030101010101" charset="-122"/>
                <a:sym typeface="+mn-ea"/>
              </a:rPr>
              <a:t>广泛地反映了当时的社会现象和各种矛盾，真实而艺术地反映了我国封建社会走向衰亡的历史趋势。全书规模宏伟，结构谨严，语言生动优美，善于刻画人物，塑造了许多富有典型性格的艺术形象，</a:t>
            </a:r>
            <a:r>
              <a:rPr lang="zh-CN" sz="2400">
                <a:solidFill>
                  <a:srgbClr val="FF0000"/>
                </a:solidFill>
                <a:ea typeface="新宋体" panose="02010609030101010101" charset="-122"/>
                <a:sym typeface="+mn-ea"/>
              </a:rPr>
              <a:t>是我国古代小说艺术的最高峰</a:t>
            </a:r>
            <a:r>
              <a:rPr lang="zh-CN" sz="2400">
                <a:solidFill>
                  <a:schemeClr val="tx1"/>
                </a:solidFill>
                <a:ea typeface="新宋体" panose="02010609030101010101" charset="-122"/>
                <a:sym typeface="+mn-ea"/>
              </a:rPr>
              <a:t>。</a:t>
            </a:r>
            <a:endParaRPr lang="zh-CN" altLang="en-US" sz="2400">
              <a:solidFill>
                <a:schemeClr val="tx1"/>
              </a:solidFill>
              <a:ea typeface="新宋体" panose="0201060903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575560" y="193040"/>
            <a:ext cx="6065520" cy="583565"/>
          </a:xfrm>
          <a:prstGeom prst="rect">
            <a:avLst/>
          </a:prstGeom>
          <a:noFill/>
        </p:spPr>
        <p:txBody>
          <a:bodyPr wrap="square" rtlCol="0">
            <a:spAutoFit/>
          </a:bodyPr>
          <a:lstStyle/>
          <a:p>
            <a:r>
              <a:rPr lang="zh-CN" altLang="en-US" sz="3200" b="1"/>
              <a:t>作品地位</a:t>
            </a:r>
            <a:r>
              <a:rPr lang="en-US" altLang="zh-CN" sz="3200" b="1"/>
              <a:t>——</a:t>
            </a:r>
            <a:r>
              <a:rPr lang="zh-CN" altLang="en-US" sz="3200" b="1"/>
              <a:t>红学</a:t>
            </a:r>
          </a:p>
        </p:txBody>
      </p:sp>
      <p:sp>
        <p:nvSpPr>
          <p:cNvPr id="2" name="文本框 1"/>
          <p:cNvSpPr txBox="1"/>
          <p:nvPr/>
        </p:nvSpPr>
        <p:spPr>
          <a:xfrm>
            <a:off x="1242060" y="2267585"/>
            <a:ext cx="10231755" cy="1430020"/>
          </a:xfrm>
          <a:prstGeom prst="rect">
            <a:avLst/>
          </a:prstGeom>
          <a:noFill/>
          <a:ln w="9525">
            <a:noFill/>
          </a:ln>
        </p:spPr>
        <p:txBody>
          <a:bodyPr wrap="square">
            <a:spAutoFit/>
          </a:bodyPr>
          <a:lstStyle/>
          <a:p>
            <a:pPr indent="0" fontAlgn="auto">
              <a:lnSpc>
                <a:spcPts val="3480"/>
              </a:lnSpc>
            </a:pPr>
            <a:r>
              <a:rPr lang="zh-CN" sz="2400" b="0">
                <a:solidFill>
                  <a:srgbClr val="7030A0"/>
                </a:solidFill>
                <a:ea typeface="新宋体" panose="02010609030101010101" charset="-122"/>
              </a:rPr>
              <a:t>世界文学史上为一个作家专门成立的文学研究会只有两个：一个是红学会，一个是莎学会，可见其影响之大。研究《红楼梦》的学会遍布世界各地。中国有专门的学术杂志《〈红楼梦〉研究》学刊。</a:t>
            </a:r>
            <a:endParaRPr lang="zh-CN" altLang="en-US" sz="2400" b="0">
              <a:solidFill>
                <a:srgbClr val="7030A0"/>
              </a:solidFill>
              <a:ea typeface="新宋体" panose="02010609030101010101" charset="-122"/>
            </a:endParaRPr>
          </a:p>
        </p:txBody>
      </p:sp>
      <p:sp>
        <p:nvSpPr>
          <p:cNvPr id="5" name="文本框 4"/>
          <p:cNvSpPr txBox="1"/>
          <p:nvPr/>
        </p:nvSpPr>
        <p:spPr>
          <a:xfrm>
            <a:off x="1242060" y="3992880"/>
            <a:ext cx="10119995" cy="1876425"/>
          </a:xfrm>
          <a:prstGeom prst="rect">
            <a:avLst/>
          </a:prstGeom>
          <a:noFill/>
          <a:ln w="9525">
            <a:noFill/>
          </a:ln>
        </p:spPr>
        <p:txBody>
          <a:bodyPr wrap="square">
            <a:spAutoFit/>
          </a:bodyPr>
          <a:lstStyle/>
          <a:p>
            <a:pPr indent="0" fontAlgn="auto">
              <a:lnSpc>
                <a:spcPts val="3480"/>
              </a:lnSpc>
            </a:pPr>
            <a:r>
              <a:rPr lang="zh-CN" sz="2400" b="0">
                <a:solidFill>
                  <a:srgbClr val="00B0F0"/>
                </a:solidFill>
                <a:ea typeface="新宋体" panose="02010609030101010101" charset="-122"/>
              </a:rPr>
              <a:t>王国维把《红楼梦》赞誉为可与西方伟大作家歌德的《浮士德》相媲美的文学巨著。在国外形成这样的看法：不了解《红楼梦》就几乎等于不了解中国的文化和社会。红学与甲骨学、敦煌学一起，被国外学者列为关于中国的三门世界性显学。</a:t>
            </a:r>
            <a:endParaRPr lang="zh-CN" altLang="en-US" sz="2400" b="0">
              <a:solidFill>
                <a:srgbClr val="00B0F0"/>
              </a:solidFill>
              <a:ea typeface="新宋体" panose="02010609030101010101" charset="-122"/>
            </a:endParaRPr>
          </a:p>
        </p:txBody>
      </p:sp>
      <p:sp>
        <p:nvSpPr>
          <p:cNvPr id="3" name="文本框 2"/>
          <p:cNvSpPr txBox="1"/>
          <p:nvPr/>
        </p:nvSpPr>
        <p:spPr>
          <a:xfrm>
            <a:off x="1307465" y="922655"/>
            <a:ext cx="10101580" cy="1198880"/>
          </a:xfrm>
          <a:prstGeom prst="rect">
            <a:avLst/>
          </a:prstGeom>
          <a:noFill/>
        </p:spPr>
        <p:txBody>
          <a:bodyPr wrap="square" rtlCol="0">
            <a:spAutoFit/>
          </a:bodyPr>
          <a:lstStyle/>
          <a:p>
            <a:pPr fontAlgn="auto">
              <a:lnSpc>
                <a:spcPct val="150000"/>
              </a:lnSpc>
            </a:pPr>
            <a:r>
              <a:rPr lang="zh-CN" altLang="en-US" sz="2400"/>
              <a:t>红学，即研究《红楼梦》的学问，横跨文学、哲学、史学、经济学、心理学、中医药学等多个学科。</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3"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Relationships xmlns="http://schemas.openxmlformats.org/package/2006/relationships"><Relationship Id="rId1" Type="http://schemas.openxmlformats.org/officeDocument/2006/relationships/customXmlProps" Target="itemProps1.xml" /></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gICAiRmlsZUlkIiA6ICIxMTM4MzQ5NjQ5MzMiLAogICAiR3JvdXBJZCIgOiAiMTQ4NDM5MjExIiwKICAgIkltYWdlIiA6ICJpVkJPUncwS0dnb0FBQUFOU1VoRVVnQUFCSUlBQUFGeENBWUFBQUFQcXdOOEFBQUFDWEJJV1hNQUFBc1RBQUFMRXdFQW1wd1lBQUFnQUVsRVFWUjRuT3pkWjJCVVZkN0g4ZTlNcHFTSFFBS0VGbm9KUFNHRTNxUUxpQW9vaUxwMmJMdTYxbFhaOG1CM2JXdkJyaWdJWWtQcElyMzNIbnJ2SkFSQ2VqTGxlUkV5WkpKSkpZQTR2OCtyekwzbm5udG1Nc3JrTitmOGo4SHBkRG9SRVJFUkVSRVJFWkUvQllQQllDanFuUEZLRGtSRVJFUkVSRVJFUks0ZUJVRWlJaUlpSWlJaUlsNUNRWkNJaUlpSWlJaUlpSmRRRUNRaUlpSWlJaUlpNGlVVUJJbUlpSWlJaUlpSWVBa0ZRU0lpSWlJaUlpSWlYa0pCa0lpSWlJaUlpSWlJbDFBUUpDSWlJaUlpSWlMaUpSUUVpWWlJaUlpSWlJaDRDUVZCSWlJaUlpSWlJaUplUWtHUWlJaUlpSWlJaUlpWFVCQWtJaUlpSWlJaUl1SWxGQVNKaUlpSWlJaUlpSGdKQlVFaUlpSWlJaUlpSWw1Q1FaQ0lpSWlJaUlpSWlKZFFFQ1FpSWlJaUlpSWk0aVVVQkltSWlJaUlpSWlJZUFrRlFTSWlJaUlpSWlJaVhrSkJrSWlJaUlpSWlJaUlsMUFRSkNJaUlpSWlJaUxpSlJRRWlZaUlpSWlJaUloNENRVkJJaUlpSWlJaUlpSmVRa0dRaUlpSWlJaUlpSWlYVUJBa0lpSWlJaUlpSXVJbEZBU0ppSWlJaUlpSWlIZ0pCVUVpSWlJaUlpSWlJbDVDUVpDSWlJaUlpSWlJaUpkUUVDUWlJaUlpSWlJaTRpVVVCSW1JaUlpSWlJaUllQWtGUVNJaUlpSWlJaUlpWGtKQmtJaUlpSWlJaUlpSWwxQVFKQ0lpSWlJaUlpTGlKUlFFaVlpSWlJaUlpSWg0Q1FWQklpSWlJaUlpSWlKZVFrR1FpSWlJaUlpSWlJaVhVQkFrSWlJaUlpSWlJdUlsRkFTSmlJaUlpSWlJaUhnSkJVRWlJaUlpSWlJaUlsNUNRWkNJaUlpSWlJaUlpSmRRRUNRaUlpSWlJaUlpNGlVVUJJbUlpSWlJaUlpSWVBa0ZRU0lpSWlJaUlpSWlYa0pCa0lpSWlJaUlpSWlJbDFBUUpDSWlJaUlpSWlMaUpVeFhld0RsbFp5Y2ZMV0hJSEpGN04yN2w1aVltS3M5REJFUkVSRVJFZmtUMEl3Z0VSRVJFUkVSRVJFdm9TQklSRVJFUkVSRVJNUkxLQWdTRVJFUkVSRVJFZkVTQ29KRVJFUkVSRVJFUkx5RWdpQVJFUkVSRVJFUkVTK2hJRWhFUkVSRVJFUkV4RXNvQ0JJUkVSRVJFUkVSOFJJS2drUkVSRVJFUkVSRXZJU0NJQkVSRVJFUkVSRVJMNkVnU0VSRVJFUkVSRVRFU3lnSXFrRFpXWm1jT0x5UDdNeU1DdWx2N2c5ZnNtakdsQkxiYlZxNWdLL2VHb3ZUNlN4MTM5bFptWncvZHdZS1hKTjQ4aGdPdTczTVk4MXYyN3BsL1ByTkI1ZlV4K1YwZUc4ODY1Zjl4czdOYThwMS9VOWZ2TTJCWFZ1S1BKK2VlcDZmdm5pYlU4Y09sbk9FSWlJaUlpSWlJcGVINldvUDRFcHpPcDNFYjFoeHlmMUUxS2xQNWZBSXQyT25qaDdrcTdmSGNzZmYvazFrbytiWTdUWU83NDB2ZFovMW1yUnkvV3kzMjlpMGFpR3Q0M29VYW5jMjhSUW5qdXluUWRQV1dQMzhPWmVVd0pIOU8zTkRIWVBCWTk4NTJWbGtaV1lRR0Z3SmdJMHI1dlBiajEveHpKdmZZTEg2QXBDZG1jSG5ienhMMjg2OTZYdlRuYVVlZDBISER1NWg4K3BGRExuOTRYTDNjYmxzWERHZldWTSt4ZUd3VTZsS09KV3FoRk85VnIweTliRjl3d29pR3pkMyszM2xsNTJWeGZZTksyamRvU2ZWYWxiRXFFVkVSRVJFUkVRcWh0Y0ZRWGFialorK2ZPZVMrK2svL0I0cWQ0OG90azFHV2lvVDN4dFg2ajdIdnYrOTYrYzlXOWVUblpsQjIwNjlDclhidVhrMXYvLzhEV05lZUp0d1AvK0xzM3FLQ0lFQTFpeWF6WUpmSjduZG82Q3RhNWNDME9tNklTV09OU010aGF6TVRJL244bVpFblR1VFVPVDFsYXFFbDNpUGlwU1drc3h2UDM3RnRuWExhTklxbGc2OUJqRjkwa2Q4K2VielhIZkRhR0s3OWNkZzFBUTVFUkVSRVJFUitYUHp1aURJWkRZWEc0WUFqSHRrT08yNjlXZkFpSHN1NlY3K2dVR01mUEFmVEI3L0N0R2RleFBkdWJmSGR0TW5mY1M1TTZmY2ptMWF0UUNBVDE1NXluV3NVWXRvYmgzekQ0NGUySTNWMTQrd0M5Tk44cGFFRlIwRGxjeGh0N044M2pTeXN6SjUrL243UGJZSmo2ak5tT2ZmQW1EK3RJbHNYTG1nMkQ3Zis5ZERSWjRyNlhkUVViSXkwbG16YUJZcjUvK0tFeGd3NGg0c3Z2N1VpR3pJZmMrK3pyeWZKakQzeDYvWXRISWh2Vys4bmZwTkM4L3lXZjdiTkJiOE9zbnQyS3dwbnpKcnlxZXV4MlBmLzU1eGp3eDNhL1B0aHkrNVBZNXNGTVVkZi90UHhUMDVFUkVSRVJFUmtUTHl1aUNvb3FVbW4rWEE3cTBBbkRsOUFvRDlPN2ZrMXQ4Qm1zZDBkczAwaWFqVHdITWY1ODhTVnIyVzYzSGlxV1BzMmI2UkhvTnVwWEo0ZGRmeG9FcVZjVHFkSE55OWpZQ2dFTGFzWGd6Z3FrV3orY0xqUEpHTm9xaFVwV3FwbnNmNlpiK1JrWmJDRGJjL2dzSG9PVkx5OVF0dy9SelhheEROMm5Zc29xOTU3TnF5aGxFUFBWK3FlMThPSjQ3c1o5UEtCV3hadlppY25HeGF4L1dneDZCYlNVODl6eGYvZlk0MUMyZHl5NWhudVg3a0E3UnMzNDNaMzMzR3BQZkhFVkduUG5FOXI2ZHA2empNRmlzQTBWMTYwNlIxTEFEemZ2cWF2ZHMzMEhYQU1GcTA2K0oyendmSHZvUGRadU9Iejk0a0tlRUU0UkcxdWZudXgxMi8vN3orUkVSRVJFUkVSSzRXcncyQ0NzN2VLR2pka2ptc1d6TEg0N20rTi8rRnVKN1hBM0RxMkNHbVRYalA3Znl5dVQrNWZtNFoyNDNRS2xVNWMvcTR4NzVTemlXUmxwSk1zN1lkWE1lV3p2NkJhalhxMExYZlRZV1dleDNldDRQTTlEUXkwOVA0ZGFKN1FlYUNqMis2NjdGU0JVR3B5V2RaT0dNSzdicjJvMVZjZDA0ZVBVQzFtblV4RkxQVUxEeWlOdUVSdFQyZTJ4dS9FWUFHVVcxS3ZIZEYyN3g2RVN0K20wYmlxV09ZekJaYXRlOUd4OTQzdUFLMW9KQlE3bnpzUDB3ZS96Sjd0cTBudW5OdjZqUm94djNQdnNIbU5ZdFpNdXQ3cGsxNEQ3UGxFMjY0NHhHYXRlbUFuMzhnZnY2QmJGdTNqTFNVWkFCVy92NHJtZW1wZE9vOWxPRFFLZ0NFVmF2SjlJa2ZVam04T2trSko4ak95bVQ5c25uMEgzNzNGWDhkUkVSRVJFUkVSRHp4MmlEb3diRkYxd2thUCs0eFdzWjJwVXYvbXoyZUR3eXE1UHE1UVZRYjF6S25YNzUrankxcmxyaUtSZWVwV2pPU1E3dTNleXptZk9UQUxnQnExV3NNNU5iZWlkK3drbUgzUHVHeDVrOWVvZXVIeHI1TGxXbzFBSmp6L2Vkc1dQWTd6NzA3dWNUblhZalR5ZlJKNHpFWURIVHFPNVNVNUxOODlkWlk2alp1d2MxM1AzN056V0twR2xFYnM5V1gvc1B2cG5ITGRoemN2WjBqKzNaeVpOOU90M2FkK2d6Rng4ZkU1bFdMWE1mcU5XNUJxL2JkaU4rd2twMmJWOU80Ull6cjNPRjlPNWc1K1dQdStOdS8rZXoxWjJrVjE1M1R4dy96L3I4Zm9XUHZJZlFjUEpKNVAzL052cDJidVhYTVA5Z2J2NUhlUTBlemNQb1Vmdi81RzNvUEhWMXNEU2NSRVJFUkVSR1JLOEZyZzZDd0VyWnpzdm9GbE5nbVA2ZkR3Wjd0RzEyUDdYWWJQajY1TDIvTnVvM1l1V2sxaWFlT0UxYmR2Yy85T3pZREYzY004d3NJWXZoOVQvTGR4NjhWdXNmZFQ3ekUxclZMaWFqVHdCVUNRVzRCYktPUFQ2bkhtdCtPemF2Wkc3K1JBU1B1eGM4L0VJQmVRMFl4OThldm1QRDJQeG4xOFBQNEJ3YTdYVlBTYktyU3RzdGZjNmlpUk5ScHdMMVB2d3JrTHJFck9FdXFPTVB1ZllKbWxjTnAwYTZMMjdLdkkvdDJNbm44SzNTNGJyQnJlVi8xV25XNS90YjcyYjVoQmJhY2JHWlAvWXoxeStZeCtwR3hyaVYwVmw5L1JqMzhQRis5UFpZenA0OHphTlFZQW9KQ0t2RFppb2lJaUlpSWlKU04xd1ZCR2VtcDVHUm5sZGd1Snp2VFZlZW5LTUdWcXJoKzNyZHpNeGxwS1FBc212RWREb2VkMng0Wmk4WHFTOTBMczRQMnhXOTBDNEtjRGdlN3RxeWxacjNHcm0zZEFScTNiTWROZHoxRy9JWVY3Tnk4aHB2dWVneUFTbUhWdUg3a0ExaDkvZHpHWWJmWjhER1Y3MWZackUwSGZIeE1OSS9wN0RyV3ZzZEF6QllyTXlaL3pJUjMvc25vUi85RlVFaW82L3pBVys4cjE3MEt5Z3VlTHBld2FqVkxMRXB0eThsaDRudi9SM1pXQmcyajJoWTZuNWFTekxmalg2WjJ2U1owRzFBNDJHb2UzWWtOeTM5bjNaSzU5QjU2TzNVYnQzRGJMUzAwckJwL2VYd2NrOTRmeDJldlBjT2ovL2NCUm1QNVFqc1JFUkVSRVJHUlMrVjFRZERzS1oreS9jTHlxdUpzWHJYSWJkbVFKL2xEaGswckYxQ2xhZ1JuVHArZ1J0MkdyRmswaSs4K2ZvMVJEejlQalRvTkNBd0pKWDdqU3VKNkRYSmRzM3ZiZXRKVHozc09HR0k2Yy9yNFlkaTh4aTJrQ1EycmhpMDcyMjJwVS9MWlJJeEdZNkhsVHdDMUd6UXQ4YmtXTEhvTTBMYlRkVGdkRG1aTytZUmRtMWZUcmx0LzE3bVlMbjFMN0RPL3ZkczNjR1QvTG5vT0hsbW02eTQzaDhQT0Q1Ky95ZG5Fazl6ejFLc2VsOEVGQklWdzZ3UFBFRkc3dnNlYVNVdG1mVS85WnEwWitkQnpIb01reVAyZDNmdk1heHpjdFUwaGtJaUlpSWlJaUZ4VlhoY0VkYi8rRm1LN0Q2alFQcE1TVHJKejh4cTY5citaSmJPK3AzR0xHQ0pxMStmbkNmOWoxdVJQR0R6NklWcTA2OEtxK2RNNWRld1ExV3BHQXJCcXdRd3NWbDlheFhVdjliMSsvdXBkenB6eVhIajZxN2ZIRmpxV0YxWjE3anVVem4ySGx1bDVSWGZwUTJoNGRlbzFhZWs2WnN2SklUc3JzMHo5N05xNmpnM0w1aEhYYzFDaGMvNkJRV1hxcXl4S3U0UU40TjJ4WTF3L0Y1eEZsTC9lVS83elIvYnRaUEdzcWFRa0ozSDl5QWRjNXl0VkNTL1VoNjlmQUUzYnhKVjZQQ0lpSWlJaUlpS1hnOWNGUVZXcTFYQ3Jyd1B3OHQ5RzBxNTdmL3JlZEtmSGE4WTlNcHdPMXcybXo0MTNlRHkvYk82UFZLb2NUcjBtTFZreUt6Y0FhTkd1QytmUEpoSVlVaG1BZGwzN3NYcmhUSmJPK1lGaDl6ekJ2aDJiT0x3M25zNTloeFphNmxVd3dNaDczS3hOQjBZOTlEdzJXNDdybk1OdTU3UFhuc0Z1dDlGdHdEQ2FlNWpkVTFTL0FLODljWHVSN2ZQMEdIUXJYUzhVenQ2NFlqNXp2dis4eEdzOGVmUFp3cnRubGJSMDYxSTFhaEZEODVoT3BXcTdmZjBLOW14YjczN1E2U1N4aUIzZkZzNllqTUZnSUNxNkk0bW5qcFhxSG1XcE95VWlJaUlpSWlKUzBid3VDQ3JJNlhSaWQ5aGRoWjNMNnNUaGZXeGV2Wmordys3R2dQdlNvVTU5THM3QUNRMnJSdXYyM2RtMGFpRTdONjFtL2k4VENRZ0tjV3VUSjY4bVVNRWFRY0doVlFwdEIzOWcxeGJzZGh1Ky9nR2NPSEtBN3RmZlV1eDRtN2FKbzNHTGRnRHMzN21aYmV1V01XVDB3d0NrSkNleGNQcGtPdlllUW5qMTNLM2hDeFpiYnRpOExjT0NuM0E5UG5mbU5JRWhvWmhNNWlMdnVYbjFRdlpzMjhDd2U1NG9zczNsRWg1Um01YXgzZHlPTFo0MWxiV0w1L0RrYTErNEhUOTkvRWloSUNnN080dng0eDRyOWg0VDN4dFg2dkZjN3VCTFJFUkVSRVJFcERoZUZ3UjlPTzV2SHBkV3JaZzNqUlh6cGhWNTNhcjUwMWsxZjdyYnNiODhQZzY3M1Vad3BjcTA3WFFkSnc3dksvYmV2VzY0amQzYjF2SDk1MitDMDhsTmR6L3UybUVxdjd5YVFKNXFCQlcwYnNsY0xGWmZ1Zzhjd2J5ZnZpWTVLWUdReXVGRnRxOWVxeDZ0Ty9RQUlETWpqVzNybHJrZW56NSttSVhUSjlPZ1dXdlhMbVlGZzZEUXNHcUVobFVESURzemcvRXZQazVJNVhCRzNQOTBrY3U4RHUvYkFVQ3p0aDJLSE5lVmxKbWVWdXJsYlJhcmI2SHc1dHlaQkQ1KzVRa2FORzNOc0hzTGgxdWJWaTFrK3FUeDNQdlVLNjVkeGtSRVJFUkUvZ2lTazVPdjloQkVya2w3OSs0bEppYm1hZytqUW5oZEVOUjc2TzFrWmFhN0hpZWVQTWF5dVQ4UjIzMEFOZXMyOUhqTnRBbnYwYkI1TkMzYXVRY3lWYXJWd0Q4Z2lLRjMvQldUdWVnWk1Ya0NBb09wMHpDS25adFc0K2NmU08zNlRjbzA5clNVWkxmdHh3L3Uzc2JPeld0bzMyTWdiVHIwWk5HTUtTeWNQb1doZHo1YXBuN0x5K0xyUjdmclJ6Qno4c2Q4K2VaempIcjRCVmRJVkpFU1R4NGpKenVMaURyMUs2Uy8xUFBuOFBNdkhNQ1ZodFBwNUpkdjNzZlBQNUJCbzhZVU9wK2FmSmI1MDc2aFRZZWVDb0ZFUkVSRVJFVGtEOGZyZ3FER0xkdTVQVjQ4OHpzQW9qdjNwbXFOT2g2dm1UYmhQY0txMXl5MHhDaFBaS09vRXUrYm5aWEo5SWtmc25QVGFpcUhSNUNVY0lJdi8vczhOOTM5R0xYckY3K3pseTBuaDJXLy9jVHVMV3U1L3gvL0JYSjNDcHMyNFgvNCtRZlN0Zi9OV0h6OTZIRGRFQmJQL0k3R0xXT0lpaTVkWFp4TDFiWmpML3dEQXZueDg3ZjU0ci9QTWZMQmYxQWowbk9nVmg1T3A1TXYzbnlPMENyVnVPL1oxeSs1dit6TURBN3QyVTVtUmpxL1R2eUExbkU5aUd3WUJSNTJCUE5rdzdKNUhONGJUMEJRQ0RNbmYweU55SWJVck5lSUduVWFrcDJWeWVUeHJ4QVFWSWwrdys2NjVMR0tpSWlJaUlpSVZEU3ZDNEx5U3poNWxGVUxabEMxUnAwaVE2Q0tjSFQvTG43NTVnT1NFazdRcUVVMHcrNTVrdlZMNXpMdjU2K1o4TTYvaU9zeGtLNERoaFZhSnBhVm1RSEErQmYvUm5wcUNsMzY1UlpzVGp4NWpNbmpYeWIxL0RsdWVlQVovQU9EQWVqYzV3YmlONnpnbDIvZXgyUzJGQXE5THBjbXJkb3o3TjRubURuNVkzdzgxQXB5T3AzbDdqdmh4Qkd5TXRKcDBycDltYThkY2Y5VFZLNTZzVEQ0MmNSVC9QTE4rNlNsSk5NOHBqTzd0NjVuODZwRmhGUU9wMVg3YnRTdTM0UVI5ejlWYko4eFhmdlN0RTBjUncvczR0RGVIV3hidDR6NXYwekVhUFRCWXZVbEt6T0RXOGM4aThYcVcrYnhpb2lJaUlpSWlGeHVYaHNFN2Q2Nmp1bVRQc1JteTJIZ0xmZGRsbnVrbkV0aTBjenYyTFJxSVRpZGRPcDlBNzJHak1KZ05CTFhheEJWcXRma2w2L2ZZOVdDR1d4ZXZaallidjJJN1Q0US84QWc3SFliOFJ0V0FGQ3JYaFA2M0hRbi9vRkJyRjA4bS9tL1RNSm15Mkh3YlEvUnFNWEZOWW8rSmpQRDczdUtyOTU2Z2FtZnZFNkhYb1BwMEdzUXU3YXVkYlU1Zm1ndjY1ZjlCdVFHVklEcmNVcnkyUXV2elhxU0VrNTZ2Q2FtUzErUHo3Vnh5M2JVYTlJU3M4WEsrWE5uOFBYMXgyeXhrcDZXd3VHOThhVmFPdWZKa2YwN0FXaGFqaUNvVWZNWUVrOGRZOFB5MzltemJUMTd0Mi9FNk9QRDlTTWZJTHB6Yit4Mkc3dTJyR1hEc25rc25mc1RBSFViTlNjbk81dG1iZUk4aGxvQUFVRWhORzdSanFDUXloaU5SczZmTzBONldncTFHelFsNmZRSnZ2M3dKWUpDUW1rWTFaWkdMV05vMEt4dHVaKy9pSWlJaUlpSVNFWHl1aUFvS3lPZHllTmY0Y2orblZoOS9SaHgzMVBVYmxEODBxenkyTFp1V1c3UWxKTkRTT1Z3QnQvMklQV2F0SFJyMHpDcUxRKys4QTV6dnYrQzdldVhzM24xWXRwMTZ3K0FqNCtKVG4yR0VseXBzbXVaMTk3dEc1ajd3NWY0QlFReS9MNG5hZENzVGFIN1Zxa2F3WjJQL1I5VFBucUZuSnhza3BNU21EWGxVOWY1M1Z2WHNYdnJPcmRyOHA4SFdMTm9sdHZqL05jVUZRUUJtQzFXQUw3NzZGVk9IajNvZHE1cG03Z2lyeXZPa1gyN0NBMnJWdm9aVzA0blV6LzlMNmVPSFNUNWJDSk9od09BNEVwVmlPdDVQYkU5QmhBU0dnYmt2c1pSYlRzUzFiWWpTUWtuV0x0NERwdFhMK0xnVjlzNDFMazMxNDk4QU1pZFNiUi94MmJTVTgrVGZEYVJ4RlBIT0hYc0VObVpHZmdGQkJFVjNaSFk3Z01JcjE0TGdNUlR4OWk1YVRYeEcxYXljZVVDTEZaZkdqYVBwdHVBWVlSSDFDN1g2eUFpSWlJaUlpSlNFYnd1Q0xMNitWTy9XV3ZDcXRlays4QVJCRldxWE9JMTRSRzFDUW9PTGROOUdyZHNSM2hFSFJvMWIwdW5Qa05kSVVsQi9vSEIzSFRYWTdUdk1SQWZrOG10R0hTSFhvUGMyalpzSHMzTmQvK2R5RVpScnVWZ25vUlZyOGw5ejc2QnlXVEN4MlMrNGx1V3QrOXhQU2VQSHNEcGRHQXdHS2tjWHAwMkhYdVZxNjhqKzNlV0xVUXlHR2pjTWdhamo1R290aDBKajZoTmpib05DYXRXczlqTEtvZEgwRy9ZWGZRY1BKSk5LeGU0aFhZV3F5OXpmL2dTbzQ4UGxhcFVKYng2TFJvMWp5R3lZVE5xMW0yRXdXaDA2eXVzV2syNjlMdUpMdjF1NHZUeHcyeFp2Wmc5MjlZVEVGU3BUTTlkUkVSRVJFUkVwS0labkpkU3dPVXEwcmFIY2lYbFpHY1ZHZVpkYm4rbWJRcEZSRVJFNU9yUzMxRWk1WE90L1YxbU1CUzlJNUt4cUJNaWN0SFZDb0ZFUkVSRVJFUkVLcEtDSUJFUkVSRVJFUkVSTDZFZ1NFUkVSRVJFUkVURVN5Z0lFaEVSRVJFUmtVdVdsSENTNUxPSlYzc1lGUzRwNFNSNzR6ZDZQSGZxMkVHMmIxakIxU2k5dTMvbmxrTEhmcC8yRGN0L20xYm8rTkg5dXhqLzRtTWNQYkQ3U2d5dFdLbkpaNWsyNFQwTzdDbzgva3V4Y2VVQ0ZzK2F5cmt6cHl1MDN6OGpyOXMxVEVSRVJFUkVSQ3JlQi85NWxDclZhdkRRMkhldjJoakdQVEw4a3E3djB1OG1lZzRlNlhaczdlTFpiRjY5aURIUHYwVndwU3B1NTFZdm5NbkIzZHRwSHQzcGt1NWJWb2YzeGpQcC9YRTBqK25Na05FUFl6S2JBY2pLU0dmdDR0azBqK2xNcFNyaHJ2Wkg5dThpOGRSeFFzT3FYZEZ4ZXJKdC9YSzJybDFDczdabDJCMjZCSnRXTG1ER3BQRUFPQjBPZWd5NnRjTDYvak82Wm9NZ3grenZydllRUks2SVNrbEpwQi9lVnY0T0RBWjh3aU13dDJxUE1TaWs0Z1ltSWlJaTE3VEVPM3RkN1NGY2s4SW1MTGphUS9qVHVOVFFKby9CYU9TRi8xMzgrN0J1NHhaRVJYY3MxTTdwY09KME9qSDZlRjRZTTJ2S3B4NlA5eHgwS3pzMnJtVGVqeE80K1o2L3U0Nm5wNllRdjJFbHJlSzZrNTZhVXVUNGZFd21yTDUrcFgwNnBWS25ZUlFEUnR6RDdPKy80UHpaTTR4ODZEbXN2bjcwSER5U2JldVhzM3JoRFBvTnU4dlZmbS84Um1yVmEweEFNWDhQelAzaFM5WXNtbFh1TVZsOS9YajZ2MSs3SGgvYXM5MWp1L1ZMNTJMMTljTmk5U3V5VFg1bWk1VWFrUTJMUEw5cnkxcG1UdjZFR3BFTnFWSTFncVZ6ZmlRNE5Jem96cjNML2lTOHhEVWJCTmxuVDduYVF4QzVJa0tBOUlyb3lNY0gvOEdqOFI5eUcvaGN1Zi8wOVNHemZQUWhVMFJFUlA3czJuWXMvblBpeHBVTHNQcjVFOVdtUTdIdERFYjNZS2RxalRyRWRPbGJxTjM4WHlheFl0NDB4cjcvdmNkKzhnZEJhU25KN04rNTJmVzRUc01vL0FPRDJMcDJDUUF0WTd1eFp0Rk1jckt6V0wvME45WXYvYTNJOFRWbzFvWlJEejlmN0hNb2ozYmQrbU13R3RtL1l6T1dDN3NjK3djR2M4djlUMU9yWG1PMzUzSm9ienhPaDhOaitQYVh4OGRSdTBGVDZqUnNoc1BoOEhpdkRjdm5ZVFFhYWRQeE9vL25OeTcvSFIrVCs5OFlYNy83NzJMSFAvRzkveXYyZko3d2lOcU1lZjR0aitlMnJsM0NyOTk4U0xWYWtZeDYrSGtzRml0bno1eG01cFJQc050c3hIYnZYNnA3ZUp0ck5nZ3kvKy9ucXowRWtTdGk3OTY5eE1URWxQdDZaMFk2dHFQN3lkNjBpdlRwRThuZXRKS1FwMTdIRUJoY2dhTVVFUkVSRVNtYlFiYzlXT3o1alNzWEVCaGNxY1IyUmNuS1NNZHV0N3NlMjNLeUFRck4zdkVQRENwMGJlTEpvMHliOEY2aDQyc1h6d0Vnc2xGelZpMllRY09vdHJUdk1iRFljZmhmeHMvZE1WMzZFdE81RCtNZUhWRmttODU5aDJLMSt2R1hKMTdFWURBVU9sK3BjdTRTc21adE90Q3NpTkJ0L2JMZkNBZ01ZY0NJZXp5ZTM3eHFJVDRGdm15KzkrbFgzUjduWkdjeDVlUFg4UFgxWi9oOVR4Yjd2UEl6bVMyRmpqa2NkaFpPbjhLS2VkT28zNncxdys5NUFzdUZXVmNqeC95RGIvNzNiK1o4L3prSko0N1FiOWhmOERHWlMzMC9iM0ROQmtFNWY3M3hhZzlCNU1yNDZ4dVhkTG5Ceng5em94YVlHN1hBR3RlRDg2OC9SZW8zL3lQb3dSY3FhSUFpSWlJaUluODhrOGUvd3BIOU93c2RmL1BadTkwZWU1b2hGTm1vT1dQZi81NU5LeGN3ZmRKNG5uOTNDa1lmSDlmNXFaKzhnZDF1bzkvd3U2Z2NIbEh4Z3k5QmVtckt4UURMWU9EQnNlK3djOU5xRms2ZnpBUFB2ZWthYTA1V0pwTStlSW1tcmRzVFhyMVdxZnJPenN6QWJMRzZabHJsWkdmaGREanc5UThvOGhxbjAxRm9SbEJFblFadWorZjkvRFZaR2VuMHUvbXVRdWZLNHN6cEUvdzY4UU9PSHRoTnB6NUQ2VFY0cE51c01GLy9BRzcvNjcrWlBQNWwxaS83amNQN2RqQm8xQmkzV1ZMZTdwb05nclJzUXJ4RldBWDJaYXJUa0lBN0hpUGxnLzlnamUyT3BWM1hDdXhkUkVSRVJMeGRXa295YzMvNHNzanpmZ0ZCZEJzd3JFeDlKaVdjSkxoU0ZWZEI1TklhK2VBLzNHWUVMWjN6QTJzV3plS0pWNzhvZFIrT0M5Y2I4d1VOZTdadFlOZVdOZFNxMTVnVGgvZHo0dkQrWXZ0b0h0TzVUT011Y1V3T094UGYrejlDS29jeCtMYUg4QThNSXF4YVRWZjluL0NJMnE2WlAvTisvcHFNdEJScU4yaEs0cWxqaGZyeTh3OHNWRGRveVp3ZjJMeHFFZmM4OVNxVnFvU1RrWllLZ0s5L1lKRmpzdHZ0aFdZRTViZC81eFpXTDVpQnIzOEFUcHhzWHJXb3hPY1pIbEhMclRhUUxTZWJGZk4rWWZtOG43SGw1QkRkdVRmVmE5VWxmdU5LajlkSGQrN0QrYk5uU0RoeGhDL2Zlb0htMFozb05tQTRZZFZybG5qdlA3dHJOZ2dTa2ZLeHR1OU8rcytSWkN5Y3JpQklSRVJFUkNwVVpucGFzUVdIUXlxSGx5a0l5c25PNHRzUGNwYzBEYnoxUHVvMWFWWHFhNjErL202UDg1WVllVm9LVmhTNzNZN1I2TVA1NUNUWHNjaEdVWFFiTUl5akIvZncwNWZ2bE5oSGhRZEJkZ2NObTdkaDFZS1pmUExxazl4ODkrUFVydDhVdTgyRzBlamp0dnpMWkRJVDNiazMweS9zcUZWUXUyNzkzWlo3T1oxTzR0ZXZ3TmN2d0xYcldPcjVzd0RGRnBwMk9oeEZMcjg2ZHlhQm43NThCNmZUU1daNkd0TW5mbGlxNTltK3gwQlhFTFJqNHlybS92Z2xLZWVTYUIzWGc4UDdkckJoK2U5c1dQNTdpZjJNdVA5cDVrLzdodTNybDdOOXd3b0dETCtiZHQyOHUzYVFnaUFSTDJTS2JFVDJ4dVZYZXhnaUlpSWk4aWRUMGR2SG0weG1XbmZveVpMWlB6RHh2WEcwaXV0TzM1dnV4QytnNkRESFlEQXdlK3JuckZzeXgrTjVUd1dUaXlvZ2JiTmw0M0RZZWZlRk1hNWp3KzU5Z3U3WDMrS3gzLzdENzNFVktQNzYzWCs1elVpcUtDYXptVjVEYnFOMVhFOStuL1lOZHBzTkFMc3RCNGZEN3ZiOGh0NzVLQzFqUjNMOXlBZGN4N0l6TTVqMjlYdWNQbjZZdUo3dTlZMzI3OWhNOHRsRSt0eDRoK3RZOHRsRUFJSkNRajJPeDI3UHZYL0JwV0VBcWNsbm1mamVmOGhJeTYzTFZOVHJYRkRCMzFGQVVHNmRwZUgzUGtuVE5uR2tKSjkxUGU4OGkyZDl4NWJWaTNuMFArNUJVNlVxNFRScUVjMjJkY3Zadm00WnJlSjZsR29NZjJZS2drUzhrRS9WQ0p5WkdWZDdHQ0lpSWlJaXhUSVlqWFRwZHhOTjI4VHg2emNmc0dYMVl2YkZiMkxnTGZmUnRFMmNlMk9uTS9jYWc0RnVBNFpWeUk1UnR1eHNyTDUrakh6d09WSlR6dkhEWjI5aUtrWGg0VU43NGptMEo1N2g5ejExeVdNb1NwVnFOYmpsZ1dkY2ozTnlzdkVQRE9MT3g4Y0I4TmxyejJBeXVSZGFQbmZtTkZQR3Y0TFo2c3ZkVDc1Y3FKRDE2b1V6TVZ1c3RPN1kwM1VzNGNSUkFFTERxbmtjUjE0Z1UzQkcwUGx6WjVqMC9qak9KcDRpckZwTmowdlRTcXRPd3lnZS9jOEhydVZubmtJcGl6VzNXSFRlVEtiOGpFWWZXclh2UnF2MjNjbzloajhUQlVFaTNzaGdMTG1OaUlpSWlNZ2ZSRmkxbXR6MTl4ZFpQbThhaTJkTzVmdlAva3ZMMks0TUdIR3Zhd21ZdzVtNzliblI2RU5BVUVpeFM1bEt5MmJMd2VyblQrMEdUVG1iZUFxNEdIanMzcnFPZFV2bWV0d2F2bXFOMmx3LzhnR2F0b3E5NURHVVZsWm1CaGFySDJIVmNtdmcyTzIyUXJOMDl1M1lSTUxKb3p6NzFrVE1GN2FjejNQeTZBSDI3ZGhFZEpjKytPV3JCM1Qwd0M0QXF0ZXU1L0crZGxzT2dGdEFkdnI0WVNaLytETG56NTJoOTQyM2s1NmFRdUs4WXg1blk1VlczdXRmbEt5TU5JQmlBeWVEd1VpVnFsZSt1UGNmallJZ0VSRVJFUkVSK2NQTG14MVV2MmtyZnZyeUhiYXVYVXBtUmpxM2pua1dBT3M5WGt3QUFDQUFTVVJCVkZ2T2hVQWlYMUhwa29LSFhrTnVvM1Bmb1VXZXp3MVhmSUdMTTEveStrOU9TdVRvd2QxdTdjK2NQc2FCWFZzQUNBMnJ5c2xqaDZoZXEyNFpubVhaVFA3d1pWckZkYWQ1VEdjeTAxUHhDN2dRNERpZE9PeDJqRWFqeDlmZzFiK1BkdjA4WlBURHRPN1FnNDByRm1Bd0dPalFhN0RyWEZaR09nZDNiY1BYTDRDYWtZMDhqaUh2ZGM4Zk90bHlza2xKVHVLNm9hUHBlTjBRNXY4eUNZQUh4NVpjVXdsZy9MakhTbldzdE5mbThUR1plZTZkYjB2Vno1K1pnaUFSRVJFUkVSRzVadFNJYk1oOXo3ek96TWtmMHpWZjRlbWM3Q3pnNGhLaFBPMTdEQ1NtYTErM1kwNkhnNDllK251SjkwcExTY1kvTUhkbWthM0F6SmZNakRUOENteXB2bmJ4SE5ZdXZsaWJxRUd6Tmg1bkRGV0UxUFBuMkJ1L2tacDFjd09hbE9TekJBYm5McG5LeWNrR3dHTDFkUXRmNHRldllQR3NxVzdIZ2k1Y00yREVQYlR0MU10dHhzeUc1YjlqdDl0bzFiYTdhMHY2Z3ZMdVpUWmZYSVpXSTdJaGR6M3hrbXRzZWZKbUs1VkhYdUJYbFBYTGZtUFB0ZzNGdHN1L3pidzNVeEFrSWlJaUlpSWkxeFNybno4MzNmMjQyN0gwMVBNQStBYTRiM1B1SHhoY0tJQndPRXBYeFBsc3drbkNxdGNDd0g0aDhNaGJHcGFjbEVEbHFqWGMybDkzdzIyMDZYaWQ2N0duQXNvVjVkakJQUURVYnRERU5kWUd6ZHNDdVROeUFNd1dxOXR6RHdqT0RiV0tDbVNxMTdxNC9Dc3pQWTBWdi84Q0JXWUpGWlNkbGVtNlYzNEZReURJRGEvS3ExR0xHTmZQSytmL2l0UHBwRVBQUWE2QWFtLzhKcmQydi8vOERiWHFONkZwNi9ibHZ1ZWZsWUlnRVJFUkVSRVJ1ZWJsMVpBSnJsUzVRdnF6NWVSdyt2aGhvbUk2QWZsbXZsaHlaNzZjT25hSXdPQktidGVZTGI1bDJwNCt2OFNUeDhqSnppS2lUdjFTdFQ5K2FDOEdvNUdha1kzSXpFZ2o4ZlJ4T3ZlOUVZRHNDN09qVEFYQ21iS1lQZlV6MGxQUEU5T2xMMkhWaTU3Sms1V1JEaFFPZ2p4NSs3bjd5ajJlUElmMnhEUC9sMG1FaEliUnBrUFBRZ1d2SVhkMjJOR0R1MWs1LzFmYTl4aElueHZ2S0hKR2t6ZTZab09nNU9Ua3F6MEVrU3RpNzk2OXhNVEVsTnhRUkVSRVJNU0xIZG9iRDBDMW1uWGRqaSthTVlWRk02YVV1YitEdTdkaXQ5dW8wNkFaa0ZzdkNNQnN0cEtSbHNMSkl3ZHdPQjBjMkxXVmVrMWFYdExZblU0blg3ejVIS0ZWcW5IZnM2K1g2cHJEZTNkUU5hSU9GbDgvdHE5ZkRrNG5kUnBHQWJsYnhBT3Ura1psdFhUT2oyeGJ0NHpLNGRXNTdvYmJpbTJia3B3RWdOWFh2OFIrbjNyanExTGQvNDJuL3VMeGVGTENDYjcvN0wrdW5kdzhoVUNRRzByZC90ZC9NV3Z5SjZ4Wk5JdmpoL1l5N040blBlNDI1bzJ1MlNCSVJFUkVSRVJFQkhLWGVzV3ZYMEhWR25VS3pkTHhWQ01vajJ0bnNYeGJ6K2Zac0h3K2dTR2hyaVZPWnhOUGdjR0FYMEFnRzFmTXgrTHJTODNJUnZ6NHhkdmNtbThiOS9KSU9IR0VySXgwbXBSeUdWTjJWaVpIRCs2bTdZVmxhT3VYL1ViMVd2VmNXNmVucGVST25QQXRHTTQ0UytqWTZXVGhqQ2tzbS9zVGZ2NkJqSGpnR2RldWJKNDRISFkycjE0RVFGaEVyUkxIN2VzWFVHSWJwOFBoOGZpNU02ZVorTC8vdzVhVHplaEh4aGFhcGVSMHVsL240Mk5pOE9pSHFGS3RCdk4vL1piUFhudWE0ZmMrU2EzNlRVb2N3NStkZ2lBUkVSRVJFUkVwVVdtMi9qNXo2bmlwMm8xOS8vdUtHSkxMMWpWTE9YL3VETzE3RG5RN2Z0TmRqMUcxWm1TaG1qak9Bc0hQZ2QxYkFiRDQ1aGFhUHJKL0o3dTJycVZyLzV1WlBmVXpmSHhNYkYyN2xCcDFHdUIwT2xueCt5ODBhOU9CNjRhT1p0TDc0L2p5N2JGQTd2YnNCb01CazhXQ3dXREFZYmZqNnhkQXM3WWRpaDMva2YwN0FVcGR6K2JRbnUwNDdIWnExbXZFN3Ezck9MUW5ua0dqeHJEeTkxL0JBUEViVmhJVUVvclZ6NS9rcEFUT0pwN0NiTEd5TjM0alZsOC9qMzJlUDNlR21kOSt6Tjc0alFRRWhURHE0UmNJcjM0eDNFbFBQYzgzLy9zUGZnRkJXS3krR0F3R1RoMDdSSEpTQXY2QndlV3V4V1BMeVNZN0t4T3JyeDlHb3cveEcxY0NZTXBYZkRvekk0MnYzbnFCalBRMFJqNzREMnJWYjBMS3VTUjhUR1o4L2YxSlR6blA0VDN4SHBmbGRlb3psTURnVUtaUEdzK1BYN3pOUS85OHQxVEwyUDdNRkFTSmlJaUlpSWhJaWRyM0dGaHlvNnRrOCtxRitBY0dFZE81ajl2eDVqR2RQYlpQT1pmRXUvOThFSlBKak5ISGgrek1ESXcrUGpTTXlpMjJmTzVNQXNFaGxlbDAzUkIrK1B3dGtwTVNxRjZySHYyRy9ZV0ZNNlp3L2x3U3NkMEg0T2NmeUYxL2Y1RjFTMzhqZnNNS0R1K05aOCsyOVc3MzZqNXdSTWxCMEw1ZGhJWlZvMnFOT3FWNnZnZjNiQWVnVnIwbXpKcnlDV0hWYTlLNlF3KysrK2cxRHU3WmpsOUFJUDFIM0F2azFqTDY3dVBYY2k4MEdPZyt3SE5RTjIzQy96aTBKNTRha1EwWmZ1K1RCSWRXY1R2dkh4aE1TdkpaVGg4LzdEcG1NQnFwMHpDSy9zUHZLdFZzSDA4U1RoN2xzOWNLejZpcTM3U1Y2MmRmdndDdUczbzdJYUZWWE12ZmxzejVnUTNMNXJsZGszOFh1ZnhheFhVbklDaUVrTXJoWGg4Q2dZSWdFUkVSRVJFUktZVit3KzY2b3Zmck5uQTQvZ0dlYThBVU5QaTJoemg1OUlCclJrOUpna09yMExuUDBIeGJ6dnZTcEZXc0s0aHBHZHVWK2sxYllmSDFLN1Q5ZTJ5My9nUUVCbE90WmlTUXU0dFlYTS9yaWV0NWZXNERweE9ielliRGJzUHBkR0sybGh3OEhObS9rNlp0NGtvMWRzamRuYXhSODJpcVZJM2dodHNmSVNNOUZhUFJoNUVQUFZlb2JmMm1yUmp6d3R2Z2RPSWZHSHh4T1Z3QlEwWS93dmIxeStqWWV3aEdvK2ZDeWsrKzlnVTRuZGp0Tmh3T0J5YVR1VlJic2djRWhWQ2xXZzJQNThLcjE2SnR4MTVnTU9UT3BqSmJhQmpWdGxEZHBaYXhYZDBldCszWWk5Q3dhampzZG93K1BrVFVybDlzcmFZR1VXMUtIS2UzTURqejVzUmRZMVFzV3J6RjVTZ1duZjd6Qk5LblRTQnN3b0lLN2RlVHhEdDdYZlo3L0JsZGlkK05pSWg0Ti8wYlhUN1grci9SK2p0S3BIeXV0VTE4RFBrTFhoVlFjblFuSWlJaUlpSWlJaUovQ2dxQ1JFUkVSRVJFUkVTOGhJSWdFUkVSRVJFUkVSRXZvU0JJUkVSRVJFUkVSTVJMS0FnU0VSRVJFUkVSRWZFUzJqN2VnNlNFRSt5TDMweXI5dDJ3K3ZsZnRYRTQ3SFl5TTlMeDh3OG8xWlo4a2lzbk93dXo1ZUlXamFlUEg4WS9JSWpBa05ETGNyOC95dnRGUkVSRTVNL0t0OWNRekkxYmtQTFJ5OFVlQXpENEJ4TDYwbWRrclY5TzJzVDNydlJRTHl0SFNqSTVXOVpnVHpnQjVkMzh1ZGZRaWgyVWlGeHp2RFlJU2p4MXJNaHplN2R2Wk41UEU2aFNOWUxneW1FZTIvajZCUkFZWE1uMWVQZldkYVNsbnFkdHg4TGJjSzVlT0xQSWU5V0liRUR0K2swOW5qdTBkenNUM3h2SGcyUGZJYXhhVFNBMzVFZyttMWhrZi9ubFhRT3dkTTZQTEpveHBWVFhGZFJqMEsxMDdYK3oyN0cwbEdReTBsUEwxWjkvUUJEK2djSGx1cllreVdjVCtmejFaK2t4NkZhaU8vY21KenVMSHo1L2s1RFFNRzU3WkN6akhobGVxbjcrOXVKSEJGZXE0bnBjMGU4WCtXTUtlZVpOZktyV0lPbUprVmQ3S0NJaUlwS1B1WEVMckIxN3U0VStubzRCV0tLaU1WYXVDZzdIbFI3bTVXTzNrZjdySk5LblR3UzcvWks2TWlzSUV2RjZYaHNFalIvM1dJbHRKbjN3WXBIbjJuYnN4YURiSHN4OTRIU3lldUZNRHU3WmppMDdpOWp1QTl6YS92YmpWMFgyMDZuUDBDS0RJRStPSHRqRnhQZkdsYXJ0MlBlL0wzUnM2SjJQRmpxMmE4dGFkbXhjNWZIY3RBbWV2MFZaTnZjbjFpeWFWYXB4Rk5UaHVzSDB1ZkdPY2wxYmtwRFFNRnJHZG1YMmQ1OFJWcTBHcXhmT0pEWDVMTGVPZWRiVnBtbWJPQnEzYU9meCttTUg5N0IrMlcrRmpsZm8rMFgrc0l5aFlSakRxcmtkQzMxMUFqNFJ0VXZkaC8zRUVjNCtlMmRGRDAxRVJPUVB4U2VpRHFHdmZuWForazk2L0JaOGV3NTJQVGJWYmdDQS84MTNGM3NzL2Njdk1MZU1CU0JueDhiTE5yNHJ5Wmw2bnVRM25zSjJaRDkrQTI3QjBxWURwbHIxTVpSekpucHljbklGajFCRXJqVmVHd1I1Q2tueWJGKy9uSisrZkllSC8vVWVsY09ybDl5WndjQXREenpEcEE5ZVpNNzNYMkF3R0duWHJSOEF6Z3ZmUkhUdWV5Tzlob3h5dTZ5MHMxTTh1ZnVKbDZoWnI3SEhjOFhOL21rWjI2M1FzWE5uRXRpeGNaWEhjMFVGUVhtS2V4MDl1WlRuWEZxOWI3eUQ0NGYzTS9IOUYzRTZIWXg4OERrcWgwZTR6bGV2VlkvV0hYcDR2TlprTm5zTWdpcjAvU0tsZHJrL1pDYmVXWGdHWDFHeVZ2NWVZaHRyeDk2WE1od1JFWkZyaHkwSCs0a2psOXlOVC9WYVlEQVU2c3NZR283L2tOR0YycGQwTFAyWHI3RzI2NG96SjV1Yzdlc3ZlWHgvQktsZnY0dmp6R2txL1hzOHBqb05MN20vbkwvZVdBR2pFdkZDZjMzamFvK2d3bmh0RUFRbGh4SWYvS2Z3REJtQTlqMEcwbS9ZWFc3SExGWmZiaDN6TEpQZUc0ZlJ4OGQxUE9Ia1VRQUNna0pLTmFiOFM3K1N6NTRCNE55WjA2VzZWbkxaYlRuNEJ3Wmh0K1hRdHROMTFHL2Fxa0w2cmNqM2k1VFNaZjZRV1JZRnA1MTdvaUJJUkVTOGhUM2hSSVhNZ0szeStWd01KblBodm54OFNIcmtZbUFSY09kaldHTzdsM2pNMHJvRGhzQmdIQ25uQ0JqMWtPZXhIejlNeG04L1h2TFlyNFRzZFV2SldyMlFvSWYvVlNFaEVFRFloQVVWMG8rSXQvRmNCT1RhNU5WQjBJTmozL0Y0UEsvbXkyMFB2K0N4NW91ZmY2REg2L3o4QTduMzZWZkJZTWc5NEhTeVpGYnVUSks2alZzVWFtOHdHRWcrY3hxbncrRXFCbjF3OXphbWZQU3FXN3ZKSDE3OEEzVDBvMk5MZm1MRjhGVHJKajMxZkpIblNuSWxadmlVeGVuamg1azI0WDhrbkRoS3pYcU4yYlZsTFFOdnVjOHRuRnMwWTBxNTZpVlY5UHRGU25iWlAyUVd3VlM3UHJhakI4cGZoRkZFUkVRdWpkMk9JK1hpRWliN2tmM2tWS3JpZGd4YkRvRGJNYi9yYmdEQUdGVEpiV2xaZmpueEc2NlpJQ2hqNGEvNDFJekUycjc3MVI2S2lQeUplR1VRZE83TWFXd1gvdUVvajR6MFZETFNVL0h6RDhSc3RwQ2RuZVU2NSt2bmo4bHNJU3NqbmRsVFAyUEhwbFZFUlhlaVdzM0lRdjFFMUduQTlnMHIyTDVoQlFEMW03WG10b2RmY0MxRFdqRnZHdk4vbWVSV0xQckFyaTBBbkQrWGhGL0N5U0xIVjVUaWF0MlVwZzVPUVVXRkl4VjVqN0k0ZW1BM0NTZU9jdU5mL2twSWFCaGZ2UGs4QjNadnBVR3pOcTQyN1hzTUpLWnJYNC9YNTRVNitWWGsrNlcwTThQa3l2R3BYZ3RqcFRCcyszZTRqb1g4ZXp6cDMzOUd4cHl5TFgwVUVSR1JpaGY4NUt2Z2NKTDZ1ZnV5akxSSkg1RCt3eGV1eDZZR1VaaWJ4K0JNUFUvUzM0Ymp6UGY1TGVUcE56QTNqeUhwOFZ0d0pDVmNzYkZmS3R2ZWVDelJYYTcyTUVUa1Q4WXJnNkJ2UDN5Sk02ZU9sOWl1dU9LL0FPMjY5Y2RvTkxvVlRSNDBhZ3h0T3ZaaTR2dmpPSDVvTC9XYXRHVHdxREVlcngvMTBIUHMyTFNhck14MEFNS3IxM0k3SDc5aFpaSDMvdUh6TjBzY3Z5ZWVhdDNrMVJUeWRLNmtHVC81ZHlZcmpidWZlSW5BU3BYTGRFMVpSSGZ1VFkzSUJsU3ZWUStudzRIRjZzdUJYZTVCa0g5Z2NKSGpQblgwWUtGakZmbCtHVERpbmhMN2tTdkwycVVmL29OdjQrelRGd3VZNTJ4YWhmL05kNU8xYm9ucm1LWlJpNGlJZUJieTFPc1lxMVFyc1ozanpDbVMzM2k2VEgyYjZqYkcwcko5N3ZYbnpvREQ4NDVaYVQ5OFRzQXQ5d1BndE52ZFFpQUFRMGdvT0owNGtzK1c2ZjVYbXpNekF4L1ZvQlNSQ3VhVlFkQkRZOSt0c0w1T0h6OU0zY2JOeVV4UDU5ZUpId0M1Uzc1dXVPTVJEdTdhUmt6WHZoanlsb29WNEJjUVJIUm56elZGVGh6ZXg0a2ord0hZc1dFbGRScEdFZGtveW5YK0wzOGZSODI2alR4ZXUyenV6eXllK2QybFBLMVNLKy9Tc0VZdG9ybDF6RDhxZURTNXF0ZXFCNERCYUtScWpUcWNPTHova3ZxcnlQZkxIMFhXc3JsQTJZb2xYMjJYNjBPbVQvVmFZTE5oVDdnWTlxVk9lcC9RTmhNSkdINmY2MWptd3VrbDlsWFVGUFR5Y0dabFlqQmI0TUt5VVJFUmtZcmt6RWlyc0w2TVZXdmdVN1ZHeVEzekxkVXZMZC91QXozK1hKRGovRG5NVFhMclFocERRakZZZlhGbVpWNGNZM0JsbkdrcFlMZVZlUXdGWGVuUFR6bTd0bDdSKzRuSW41OVhCa0Y1dHE1ZFV1S3VXSjQ4OCtZM1dLeStBRlN0VVllcU5lcVFldjZjVzV1d2FqVVpQKzR4WmsvOXJNVCtta2QzNHFhN0gzYzd0bkwrZEFLQ1FraExTV2JuNXRXcytQMFhibnZrWW4wZ284R0kwZWo1SDlPaWdpZUFRM3UyRnpxV1Y0emEwN25pR0F3R3hyendkcG11QWZqcXpSY3dtU3hsdnE2c2poL2F5L0hEK3dvdHh6cDU5QUNiVnkzeWVNMnhnM3VLN0s4aTNpOS9GSVlMZFl0OHdpNy9OMHoyUk05TEdNdnFjbjNJTk5Xc2kvM1VVYml3d3grQUl5bUJ6TGsva3JOckM2YkkzTUExOWF1UzMrc1ZHUVJselBpV3pNVXpzVVIzd1JyYkRYUFROdVg2QUMwaUlwTEhrWFNhckhWTHlWNjdCTnZodlJYZWYzRUJTWGxtMWhyOEFyQjJ2STdzRGNzNS82N25PcG5CZjM4RlMrczQ3TWNQZ2RPSi9maGhmR3BHNGxNakV0dUJYYm45K0FkaURLNkVyWmpQZVdWaGJ0cW01RVlWSkdmbkpuekNTdjRpVEVTa0xMdzZDRXBOemcxdkhuanVUYmRpd2x2WExPSDh1VE4wN3V1K3RlSzZKWE5adTNnMkpyTzVWUDNmZE5kakxKMzlBeGtaYWZTOXFYQ1IyajNiMXJOMTdWS0NROTBMREo4NHNwL3RHMWJRcWZjTnJKZzNqVUczUGNpc0taOHllZnpMOUJ4MGExbWZwcHV2My8xM3VjNFZaTGZiTUprdFpWNGFCdUIwT2t2OUdwWlhXa295UDN6K0ZnNjduZFRrczI0RnVYZHVXczNPVGFzOVgyZ3dZREFhTVZBNFRMdmM3NWNyS1M4SUNuM3oyOHQrcjRyKzFxd2lQMlFhTEZaOHF0Y21hKzNpUXVmU3BuNENRTURJQjhzMndBcVN0VzRwanVTelpDNmNUdWJDNlJpRFFyQkVkOFlTMncxTFZEVDRlUFgvdmtWRXBKVHNpU2ZKWHJ1RXJMVkxjdXZoWFVNYklmZ05HSUhCTDRDTU9WT0xiblRoODExTy9BWlNKN3lEUGVFNElVKzlnYmxoYzFjUVpMb3dXOXgyYUhlRmpDdmtIMjlWU0QrbGtYaG5MNHhYNElzN0VmRXVYdjJYUk1yNXMvajZCVkMxUmgyMzR4YXJIL0ViVnRCNzZPMXVzMG44L0FNd0dJdWVpVk5RODVqT1pLYW5NZXU3VDZsVU9aeWE5UnE3emprZERwYk0raDZ6eFVxSDZ3YTdIWjh6OVhPcTE0eWtmdE9XckpnM0RiUEZ5aTBQUE1PQ1h5Y1JVamtjeUMxQVhIQVdVcDdzZk5OZzgxU3JHVW5ydUI3MEdPd2VKT1ZrWmJGcTRRdzY5QnlFMldvdGROMmk2Vk04RnJyT3lraDM3WVoxK3ZoaFBuNzVpV0pmaTZGM1BrckwyRzRBMkd3NW1FeVhMeHpKeXN4Z3lrZXZrcDU2bnRqdUExaTdlRFlaNmFuNEJ3WUQwR1BRclhUdGZ6TW5EdS9uczllZjRaWUhucUZ4eTNhdTZ3L3Uzc2JXdFV2bzFHZW9XNytYKy8waVY1NHBzaEVZalJYMkRXRkZjaFlvK3U1SVNTWno4U3d5RjgvQ0VCQ0VOUzhVYXQ0T1RGNzl2M0lSRVNuQWZ2bzQyV3NYNTRZL0IzZDdEbjk4Zk1EdXVkN09INEV4S0FTL2ZqZmp6RWpISEJXTk9TcmE3WHpPbnUza2JGdm4rcUxQNlhDUXVYQTZCcjhBY0Rnd04yMU54cnlmQURCZCtBeHVPMUF4UVpDSXlMWE9LLzk2eU5zbVBlbjBDWHo5L1F0dG0xNjNjWE1PN29uaVhPSXB0eDI0VXMrZnc4Zkh4OVhlYkxFU0VscDR1L0Q4V25mb3lmTGZmbWJ1ajE5eDF4TXZ1Wlp0clY0MGk4UlR4K2c5OUhZQ2d5dTUybTlaczRTakIzWVhxcDhUR0Z5SklhTWZkdTBhTm5uOEsyVjZ6dFZxMVhXRkhXa3B5YVNsSkZPMVJoMU9IVHZFbHRXTFNVMCt5eTMzUHcwRmxwVjE2ak9Vc09xRlovMGtKeVVTRkZyRjdkakFXKzhqc2xGenQyTVpxU2w4OWJiN1ZGNjczWWJKY25tV2hxV25ubWZ5K0ZjNGVlUUFJKzUvQ3BzdGg3V0xaNU9WbWVFS2d2SkUxS2xQZVBWYUxKM3pJNDFieEdDMzIxZzhheW9yNXYxQ1lIQWxvanYzd2RjLzRJcStYK1RLTWdRR1lVODhpZTF3eVVIUWxTNFdYZm1kcWVUczJaYjdMZTY2cFRpU1Rydk9PZE5TeUZ3Nmg4eWxjekQ0QldCcDJ5bDMrVmpMMk55NlFpSWk0blhzSjQ2UXRXN0p4V1ZmSHNNZkU1YW90cmxmSkVSM0llbVJHd3UzK1lNd05XbUZ3ZXBIenQ1NC9JY1dubG1mTVhzcU9kdldYVncyZlNIVWNtYWtZVHV3RTNPcjlxNDZRWlpXSFFESXVmQTVXa1RFMjNsbEVGUndDL09pdGpUZnYyTnpzZGRITm9yaWpyLzl4Mk9ibk93c1RHWUxKck9aZnNQdll1b25iN0I0MWxSNlhIOExSdy9zWnNHdjMxS25ZUlFkZWcxeXU2NTJnNlkwYVJWTG94YlJydERIazlHUGppV2lUZ09QNTFiKy9pdkw1djdrZW56cTJDRStlZVZKQm95NGwzYmQrckZtMFN5V3pmMkpzZTkvVDdXYWtRd2FOWVpwRS83SGt0ay8wRzNneGVMUCsrSTNNWG44eTl4d3g2TzBqTzNxT3U1ME9qbDk0akROV3NlNTNUZTRVcFZDUzhWUy9keG5MVG5zZHB3T0IyWno0ZGxIRldIUDlnMmNPbnFRRysvNkc0MWF4TEJuMndZQTdEYlBoUUhqcmh2TWpFbmptZlBEbHh6WXRZVXpwMC9RcmxzL2VnNGVoZFhYRDdneTd4ZTVPckkzcmlSN1k5Rzc4K1dYdGZKM0FBeFdQeXpSbmJFbm5NQzIxNzJ1bGlXMmU2RmRTc3JOWU1EY3VDWG14aTBKR1BVUXR2MDd5RnFiK3dFL2Y5MGxaMFlhV1N2bWtiVmlIZ1pmZnl4dE91Uit3RzhWaDhGeWVmNDdFeEdSUHdiN3NVTmtyVjJjRy80Y08rQXgvREdZekppYngyQ0o3WVkxdWpPR2dLQ3JNTkt5eTE2M2xIUC9maEJyaDE2WUd6VjNXeHJ1OXVWTTNzenJmTHVKWlcxWVFVQ0RLQ3pSWGNqZXZBcFQwMWJZanU3UHJTTWtKQ2NuWCswaGlGeVQ5dTdkUzB4TXpOVWVSb1h3eWlBb2I1djBkNTYvbjBZdFlyaCs1QU91YzA2bms4a2Z2a3p0K2szb09tQ1kyM1V6cDN6QzdxM3JlUHlsVDRydC85aUIzVXo3K24zdWV1SkYvQU9EYWRLcVBlMTdER1RwN0IvSXljNWkwNG9GaElTR01memVKMTNUV2ZOVURxL09qWC81VzRuUHdXTHh4ZGN2d09NNVU0RVpBZHZXTFFPRGdZYk4yM3BzM3pLMksvdmlON0oyeVJ6aWVnM0M2dXZIck84K0piYjdBQ0liTldmNnhBK3BWRG1jMmcyYUFyazdtbVZscEZPamJrTzNmczZmTzFOb3RreEdhb3JiNDV5Y2JBRE1aU2llbkhqeUdEblpXVVRVcVY5aTI5WnhQWWhzMkp4S1ZYS1gwUGxjK0piSWllZjE4SzNqdXJOcS9xK3NYVHliR3BFTnVlK1oxNmhXczY1Ym04djlmcEZyUThwSEwrZitZREJRK2EzSkdDeFdVajk3d3ozNCtlaGx6RTFiWTI0UlE4NjI5UlYzYzRNQlU0TW9UQTJpQ0xoMURMWUR1eTZFUW91eG43NjQyNWt6TTUyc1ZRdklXclVBZzlVWFMrczRMTzI2WVduZEFjT0ZZRk5FUks1dHRpUDdYY3UraWdvMkRHWUw1aGJ0c01aMnh4TGRLWGU1MURYSWRuQTMxZzdGMXhvMDVIM1d5N2NiV05ieTN3aTQrVzc4Qm83QVdEa2NnOGxNMXNvck83TlhST1NQekN1RElBQzdMWWVVOCtjd1c2eUZ3b3Nha1EwNHZIOG5pU2VQa2I5bWNHcnlXWHlNdVV0OUxGWmZnaXRWY2VzUFlQMnkzemg1NU1DRkF0QVhMKzQ5ZERUN2RteGkxZnpwV0t5KzNQYklXUHdEUFg4alk2N0FiL0h0ZGh0YjFpeW1icVBtVktwU3RjaDIvVWZjUTJaNkdsWmZQekxTVWxpLzlEZHExMi9DVFhjOXhxZXZQc1hVVDkvZzNtZGVJeVEwakczcmx3UFFvSmw3c0RScnlxY2xqaWNqTFRjWThnOElMTlg0blU0blg3ejVIS0ZWcW5IZnM2K1g2cHE4RUFoeW56OVFaRTJpeEpQSEdIemJRMHg0KzU5a3BLVVFHQnpxc1YxRnYxL2tHdVowa3JsNE52NDMzb20xKzBBeTUvOENnREUwaklCYkhzRGE4VHFjcWVkSmVtcDBvVG8vRmNWVXJ3bW1lazBJR0hFZnRrTjd5RjYzbEt5MWk3R2ZPSEp4bUZtWlpLMVpUTmFheFJnc1Zzd3RZM1AvSUdqVEVZT2YvMlVabDRpSVhCNjJnM3R5Wi82c1c0TDk1RkdQYlF3V0srWlc3Uy84djc0REJ0OHIvLy82SzcyTUdvQzh6M2o1NmgwNXppYVN0VzRwMXZiZDhhbGVPM2RKOVlKZnIvellSRVQrb0x3MkNEcDNKZ0djVGxZdm5NbnFoVE05dGhuL291Y2xRT1BIUFVhRFptMFk5ZkR6cm1PN3QrWisrMy9pOEg2aXUvU2h6NDEzWUxINllyZmxzSFhkTXBiUC9ZbWtoSlBVYWRDTUl3ZDI4Zlc3LzZKTHY1dG8xYjVib1JrOHBlRndPbkE0UEJmNGMrYWJGcng5L1FwU2s4OHk4Slo3WGNmeVppSFpjckpkOS9iMUMzRE5NRHArYUI4QU5lczJJaUFvaEtGMy9wV0o3NDlqMy9hTk5JdnV5S2FWQzZoZHY2a3JjTEg2K2RPa1ZTeGQrOTljNUhLMVBNY1A1L1lkR2w2NjNROFNUaHdoS3lPZEpxM2JsNnA5UVltbmptRXdHQWdLcWV4Mi9OakJQU3llTlpXRUUwZjQyN2lQNkQvOGJtWjk5eWxmdnZrOHR6endET0VSdGQzYVYvVDdSY3J2cW56SUxDRGo5NS94R3pDQ2dPSDNrck56RTc2ZCt1RGI5MllNRmlzNTI5ZVQ5djFubHkwRUtzZ1UyUWhUWkNQOGI3NGIyOUg5cnAxaDdNY091dG80czdQSVhyK003UFhMTG54TEhKUDdoMExiVHE0ZDVFUkU1SS9GdG45bmJzMmZOWXV4SjV6dzJNYmc2NGVsVlJ5VzJPNVlXc2RoS01PTTY4c2gveGNTbmpqT25LcndleHBNWm5BNENpMkxTLy81SzZ5eDNUQllyS1Q5OHZVViszZFpST1JhNExWQlVKVnFOVnhMZmp5eDVXU1RldjRjZnY2Qm1NeG1qaDdZemJjZnZreno2RTRNdWYzaFF1MHRWbC84QTRNWk12cGhHalp2eTdFRHU5bTJmam5iMXk4blBmVThFYlhyTS9yUmYxS3ZTVXVPSGR6RDdLbWZNWFB5eC93KzdSc2F0NGloUVZTYkMrRkswYk4yOHZ2cXJiRWxOd0o4VENicU5XbEY0NWF4cm1ONTk1ZzE1VlBxTlczcDFqNG5PNXRWQzZaVHRVWWRLb2RIQUZDM2NRc2VmT0VkcWxTTllQYlV6OG5LU0hlcmJSUVNHc2FJKzU4dWRPK1Y4MzkxdlM1bWk1WDBsUE1zbWYwOUZsOC82alJvVnFyeEg5bS9FNENtcFF5Q3NqTFN5Y3hNSnlnNGxITkpDYXhkUElkYTlacGdNcHRKT1pjRXdPcUZNMWswWXdxQndaWG8xUHNHQUdLNjlzVnV0L0hiajEveDZXdlAwTG52VU9KNlh1OEt4eXI2L1NMbGR6VStaQmJrVEQxUHhveHY4UjkyRDZFdmZRRUdBems3TjVQKzh3UnlkbTY2N1BjdmlxbFdmVXkxNnVOLzQxK3dIei9rV2o1bU8zcXhib1F6Si90aWJTU1RDVXRVTkpiWTdybDFJd29VVkJjUmtTdkk2Y1MyYndkWmF4ZVR0VzRKamtUUC81NFovUHl4dE82QU5iWjdia0hrUDFBOXVMUFBGaTdxWEZHSy9DTElZdlZZbjgvU010YTFDWXE1U1dzeVprN3hYRUJiUk1RTGVXMFFWSktjbkd6ZSs1ZjdIL0NCSWFGMDduZVR4L2F0Ty9TZ2NhdDJXQ3hXUG5yeGNkZE1sQWJOMmhEYnZUOE5tMS9jOHJKbTNVYmMrOVNyN055OGhsVUxaN0IxN1ZLMnJsM0t3RnZ2STZaTDMxS05iOWc5VDFDdFZsMlA1OVl0bmN2cUJUTUFhQjdkaWViUm5kek90NGpwd3A2dDY5aTJiaG1iVnk5eU8yZjA4YUZhemJvTXZtMk0yL0VxVlhORG9haTJIVWc4ZVpTbWJkd0xSWHV5Wjl0NkR1MkpkenRtOWZObjhLZ3hwVjcrZG1UZkxrTERxaFhhc3IwbzU4K2Q0YU9YL3U1NmJEVDZNR1QwUXdCczM3QUNBSWZkUnE4aG80anJPUWlUK2VLU3NmWTlCaEllVVp2cEV6OWt5YXp2eWM3S3BNK05kNVRxdm1WOXYwajVYYzRQbVdXUlB2czdMSEU5TWRXdVQvYldOWnovNzdOWGUwaHVmR3BFNG4vRDdmamZjRHYyazBmSlhyZUVyTFdMc1IzS3Q1T016VWIybGpWa2IxbEQ2bGR2WTI3V0JtdHNOeXd4WFRBR1ZTcitCaUlpY3VtY1RuSjJiOHV0K2JOK0tZNmtCSS9ORFA2QlFUWFNSUUFBSUFCSlJFRlVXTnAyekExL1dyVDd3KzBRbWZySksyQzV2TE9SMHFkTmNIdWNzeWQzd3dhRHhRb1hhbERtc1hib1JjRElCM0ZtcE9NNG00Q2xWWHNDUno5SzZqZi91NnhqRkJHNVZpZ0lLb0tmZnlBajduK0tuT3hzbkU0bmZnR0JSRGFNS2piQThMdXd4S0xmc0xzNGZlSUlVZEVkaTY0TFl6RFF0RTBjVGR2RWNUYnhGRWNQN0tKbGJMY0NUWXo0bU13WURNWkNsd2RYcWt6bElwWlgrWld3MU1Oa05qUDh2cWVLYlZPVXlFYk5HVld2Y2FuYURyM3pyNlFtbjczd0dqcnc5UThndkhvdGZJcW8xK1BKa2YwN1N4VTY1UWtOcTA2dkliZGh5OG5DeDJTbWNjdDJyaEFwdXROMW5ENStpSjZEUnhFVTRya1dVTDBtTFhub24rOFN2M0dWMjA1cEpTblArMFhLNWtwOHlDd05VNjM2K04xNEI2bWZ2RXJLZS8rbTByOC94Tkt5UFlHMy81WFViejl3cTFId1IrRlR2UlorZzBiaE4yZ1U5b1FURjVhUExjWjJZTmZGVU1odUkyZmJ1dHl0ZUw5K0YzT1RWcm5MeDJLNllDeXd0RkpFUkM2QncwSE9yaTI1eTc3V0xjVng3b3pIWm9hQUlLelJuWE9YZlRXUEFkTWY5Mk43WGloVFppWVRCcC9TUGEvMG55Y1VQdWpqZ3pFd0JIdlNhZGNoYTVkK0JOM3pGTmp0bkgvdlg5aFBIS2JTMlBmeDdUMFVyTDZrZmZWMnhlM3dLU0p5alRJNG5kZm1IRWx0ZXlqZTRuSnNVNWo4eXQvSjJibnBpdFRieWIvZDYxVmhNaEgyMlZ3d0dFb2NTK2lyRS9DSnFPM1dMdlQxYi9DcFZwUGtGLytLMy9XM1ltblRFUXdHa2g2L0JVZFNBcWFHVVlRODlRWUdYejl5ZG0waDliUFgzWGJ5S3E4cjhidHhKSjRpSzIrbTBMNGRucWZNRzQyWUc3WElYVDdXcml2Ry8yZnZ2Z09xdU5JK2puL25WaTVGaXFCaTc3MmdnR0xEWHFLeHBHczBNZG4wM3JPYjlxWnV5aWJaVFRhOW1aZzFNZEVrR2pXeEd4czJ3QzcyTGlvcVNJZGI1LzNqNG9VTDk5SkVFSGsrLzRTWk9YUG1EQnFCSCtjOEp6ajBzbzlMQ0NHdU9uWTcxcjNibkV0MkU5Zml5RXozMkV3VEVJUWhzcjl6eDhmT1BhR2NJVWxsVmVmWGFNVXZBRVdqUmMzTGNRWXhXaTJta1RmZ04rbCsxTHdjVXU4ZjUvbEdyZFo1WDdGWlB3RDZybEVFUHZNdnJMc1R5WGp2Nzg2ZHdxNjlGZFZtSmV1Ly80ZGwreWJBK1V1Y3dCYy9SREg1WVR1Nm4reHYzc1ZXVUxleU1xcXpYdUg1YVVQeG5UZ04zK3VxYmthMC9Cd2xST1hVdHUzakZVVlJ2RjI3Y24rMUlJUVFGZVR4bTh3UjE0T2lvT2JsVkx3L2t5L2ErZzBCQ0h6Uk9aM2N1bjhudWI5Lzc1cStienVZUk1hYmoxUHY4ZGZSZCtoTzBGdmZrcjk4SHZuTDVtSS9mNmJxWHU0eTBJUTJ4RFQ2Smt5amI4S1JkZzV6NGxvczhhdWR2OWwxT0p5TkNuNXpiZDIzZzV3ZlBrYmZ0Z3VHNkZpTVViRm95bG5UVEFnaDZpUzdEVXZTRml6eGE3QnNpY09SNWZtSGIwMWdNSWJJQWM1bFh4MGpRRk55SnZqVndOaG5DUDdUQ2piV3VQZzFwdUJkTGJzU3ZOOW90Nk1XekxZMVhYTXpobTdST0hLeVVRd0c5QVU3Mk5xT0h5THdILzlCMzZFYmpxeDBzdjc3TXRiOU8xMWQyRTRlSnYyTlI2bjMrQnZvV3JZbjRMN251ZkRpM1ZJelNBaFJaMGtRSklTNGFsVDZtMHd2RE4yaVhWUHhiUWVUeVBsMU90YWtMU1hhMlk0ZDRNSkw5K0kvOVdHTWZZZGpHbjBUaWs1ZnEyb1JhRUxDTUkyNEh0T0k2M0drcDJKSlhJYzVmclh6RyttTHk5MVVGZXVCWFZnUDdDSm4xbWZvV25kMExoK0xHb2kyb0xpOEtKOGFueWtuUkRsZENUczExaWFxellwMVY0Sno1cy9XOWFnNVdSN2JhWUxxWTRnYTZBeC9PblIzRlRXK210bVRDemN1dVBpMVdUWG5PM2ZiL1A3RGN2WGh5THlBdm5NdjUrZExWWEZrWHNDOGRqRjVTMzhsOFBrUHNCM2VTOVlucjNuOFJZejk1QkhTWDc2ZmVnKys1S3czSkNHUUVLSU9reUJJQ0hIVnFJcHZNb3N5eDYvQnVIVTk1cmhsbU9OWGw5cFd6YzRrNi9NM3lWczJEMk92ZnVUODhrMkZuM2VsMEFUVngyZllCSHlHVGNDUm1ZNGxjUzNtaERWWTkyd0h1ODNacUdCM0c5dWhQZVQ4L0FXNkZ1MmNvVkQwUUxRTm05YnNDd2doUkRWU3JSYXNPelpqVGxqckRIKzh6RURWaERUQUdEMFFRL1FnOUcyNzFJbndweWpydnAyY3YyUFlKZlZoamx1R09XNlp4MnVaYnorRi9jTDV3cTlUSHFnNVdXUzhXM0tuV3lHRXFHc2tDQkpDWERVdTladk1FanVTcVNxWkg3eFlvVDVzaDVLd0hVb3F1MkV0b2FrWGhNK1FjZmdNR1llYW5ZazVjWjF6bWNPZUxXQXJFZ29kM1kvdDZINXlmdmthWGJQV3pwcEMwYkZvdzh1MzQ1OFFRdFFtcXNXTVpjY201NytIMnphaTV1ZDZiS2NOYmVSY1Roc2RpNjUxcHpvWC9sU25LMzA1ZGwyUWxYR0JuZkZyNkRkcy9DWC9YYy9PdU1EeWVUUHBFVE9JVmgyNlY3NGpWU1Z4M1RLNlJQYkh4OWV2eE9Ya0kvdkp6OCtsVGFlSVNuVy9kdEV2bkRpOGoydW4zTzk5azZBcmlLcXFXQzFtelBsNW1QTnpNZWZsWWpENkVCYmV6T3M5ZHB1Vi8vMzNOZHAxN1VYL2tkZFYrSmw1T1ZuTStPQmx4dHh5TjgzYmR2YmE3dldIYjJMd3RaTVlPUG9HcjIwY0Rqdm12RnhNZmdFVkhvZHdKMEdRRUVLSWNsSDg2K0V6YUF3K2c4YWc1bVJoMmJvZWMvd2FyTHNTQ25kZ1VWVnN4dzloTzM2STNOKytSZHVrSmNZbzV3OUIycWF0YXZZRmhCRGlFcWo1ZVZpMmIzU0dQenMyb1pyelBiYlRObXlDb2VEZlBWMnJEdFU4U2lGcXp0NXRHMWt4YnliK0FVRjA3elBva3ZyYWxSakh6dmcxZE9wWi90MkRQY25LVEdmbGdoL1p2V1U5VXg5NUNZMUc2N3BtdDl1WVAvTlRjckl5dVAvRi8rQmZMNmhDZmE5ZC9DdXIvdmdaUlZGWStzdDNYSC9uNDJpMDJySnZyRUtwS2FmNDgrZXZVRlVIRG9jRDFlSDhyOTFtdzI2ellyZmJzTm1zV0MxbXJCWUxkZzg3NWpWcjNaRTdubnpkNnpPT0hVaml4T0c5TkcvYnFWSmp0TnZ0bkR0OUFuTitYcVh1TDJycHJ6UFlzM1VENDZjK1JKdk96dkF1SmZrb2FXY3JGZ1IzNmhsenlXT3A3U1FJRWtJSVVXR0tYd0RHQWFNd0RoaUZtcGVMWlZ0QktMUXpIdFZpZGpaU1Zld25qNUI3OGdpNTgyYWdEVytPTVRvV1EzUXN1dVp0YS9ZRmhCQ2lITHorKzFhTU5yeFp3ZkpZK2ZkTjFGMlJBMGF5ZWRXZnJKai9BeDBqK21BdytwUjV6N0VEdXoyZVQxeTdCS09QQ1lQUjVMVk5VWHFEa2NZdDJtS3pXa2xQTyt0MnJlK3c4Y1F0bThlaHBPMEVoelYwbmQ4YXQ1enpLY21NdWVVZTh2Tnl5Qyt5ckRNa3RKSFhVRWRWVlpiUCt4OGJWeXdnWnVpMXRPN1lnemxmdjhjUG43ekJqWGMvaGNuWHY4enhWcFY2d2ZWcDNMd05HcTJXZmRzMzA3Rm5ERVlmRXpxZEFVVlJTRnkzbE02OSt0S3NkVWQwZWdONnZRRzkwY2locEcza1pHVXdZUFFObUV3bFowb1ZkV0Mzc3o1bVZZVW5YNzcxRENuSlJ6MWVXN1h3SjFZdC9LbkUrWmMrbmdOQTVNQ1JITm03Z3g4L2U1T1lJV01aTm1FcTJ6Yjh4ZVpWZjFab0RCZjdxOHRxYlJEa1dQUnpUUTlCaUdvUmxKWkc3dkZkVmRxbmRlKzJLdTFQMUcyS3lSZGozK0VZK3c1My9zWjgyd1lzQ1d0TC9NYmNmdm80dWZObmtqdC9wdk0zNXRHeEdLTUhvV3ZadmdaSEw0UVE3dFRjN0lJWmo2dXg3a3IwdUcwNTRKenhXRkFiVGRlMGRUV1BVb2dyajBhclplaUVLZnp5OWZ2RUxaM0xrSEdUeTd6bit3OWZLZlg2ekk5ZUs5ZXp3OEtiY2Y4TC95Ymw1Qkdtdi8rQ3h6WS9mZjZXeC9OLy92eFZpWE9QdlBvcFFmWERTcHpQemM1azN2Y2ZjV2pQZHJkbFRGTWVlcEdmdjNpSHI5OTVsb20zUDBxek5oM0xOZTVMcFRjWUdUWnhLbWRPSG1YZDByazBUVTlqOEpRSEFMQ1k4MW0vL0hmMjdZaG4wSmliMGVyMEFGZ3RabjVlOHc0T2g1M1lNVGVYdm94UFZkbTdiUk1oWVkwSWIxWTEvODdkZk8rejJHd2wvMTM5N1BYSDZUMTRESkVEUjNxOU42eFJVKzU2NWkzbWZmOFJHMWN1SkN2akFuNEJnUUE4OE5JSFpUNDdidWxjZG13cXZlNW5YVkZyZ3lEN29wSkpvUkJYbzBEQWMrVUJJYTQ4aW84Slk4eFFqREZEblRVMExpNmoyTDdKcllhR1BTV1p2SVd6eUZzNEMyMVl1R3YzSEYzcmpsSkRRd2hSN2RUc1RNeGI0ckRFcjhhU1ZLUUdXbEdLNHF5QmRuRzVhK01XMVQ5UUlhNHdjVXZuY1dqUFZtNS83RlVBT3ZYb1E4TW1MZGk0Y2lHUkEwWlNMN2owdWpsM1AvdTIyN0hWWXVhbkw5N0J4OGVYbSs1NXV0emowT2tOQURScDFiN1UyUjc3ZG14bTlwZnZlZzE2U3JON3kzb1d6LzRHaDkzT3pmYzhqVTVuNE1kUC9zbk45ejVMc3pZZHVlZTVkL25sNi9lWjhjSC8wV3ZBQ0FhUG5ZU3ZmL1hVc21uVXRDVjloNDVqdzRyNWRPd1pROXZPUFRFWWZiam01cnY0NmZPM1NWeTNqTjZEeHdDd2N2NlBaRnc0ejAxM1A0M1J4MVJxdnllUDdDY3pQWlVCbzY2LzVER3VXenFYakxUelJNV080bnhLY3Judkt6Nnp6T0JqNHVaN25tSE40bC9wMHFzZlcrS1dvV2cwaERac0FzRE8rRFUwYWRtZWtMQkdBQ1N1WFVySGlENzRCUVJTTDZpKzFCY3FVR3VESUNIcWltT1B2a3RrWkdTVjlwazdkNFp6NjFRaExpUEZZTVFZUFFoajlDQlVpeG5yem5qbmxzcmJOcmp0cW1NL2Q1cThSYlBKV3pRYlRmMEdHS09jeThmcTRxNDZRb2pxNDhoS3g1SzR6am56cCtpdWlFVXBDcm9XYlYzTHZtUlhSQ0hjcGFZa2MreEFrVTB5RklVQm82N24xK24vWWUzaVh4ZzcrVDduZVZVbE55Y0xYLzk2YnZlSE4yL2pkcnhzN3ZlWTgzSVpkY09kSmE2VjEvei9mY0wyVGF0S2JmUFJ5dzk2dlZZOFNFbytzcDhWODMvZzJJRWtXblhvenJpcER4QVlITXFKdzNzNXNtOG5DMzc0bE92dWVJekE0RkR1ZVBKMTF2dzVodzNMNTdOejh4b2lCNDRrYXVEb0NvZE81WFg2K0dIT25qb09RRWhZSTBJYk5TSHpRaXJiTjY1eXRXblRLUUtkM3VBNlo4blBJeVNzRWViOFBOZTVIakdEK2VERis4aEtUL1A0bkhWTGZtUGRrdC9LUGE2WFBwNkQxV0xtK3c5ZlljUjF0d0hnWHkrSVpYTm4wS0pkWno3LzU1TWU3OXU4NnM4U3k3emFkSXJnMW9kZXdHYTFjbWpQVmpwMDd3MktRdXcxTndJdzR2cHBqTGgrR3ZsNU9TeWUvUTA3NDlmU3EvOXd4azUydnMrNnBiL3gxOEtmR0hYakhRd1pON2xjTTlYcWdsb2JCSVhPV0ZuVFF4Q2lXb1RXOUFDRXFBS0t3WWdoY2dDR3lBR29OaXZXblFtWUU5WTR0MXJPeVhLMWM2U2VKVy9KTCtRdCtRVk5jQ2pHcUlLdGx0dDNrMUJJQ0hISkhCbHBXQkxXWWs1WWczWGZEckRiU3paU0ZIU3RPaFNHUDJIaDFUOVFJYTVnU1ZzM1lNN1BJNkxQWUkvWE8vWHN5OEJyVGhBMW9HQ0pqNnJ5elh2UG95Z0tmM3Y2VGEvOUh0NjdnMDByRitMajY0ZUs2aFptZUJNVzNwVEdMZHpyY2cwZGZ5djlSazcwMlA3b3ZwMHNtdjBOVXgvNVB3S0NRa3J0Ky9UeHc2eGM4Q09IOTJ6SHYxNFFFNmM5UXJmb1dOZjFacTA3TW5UOHJTeWY5ei9hZFkya2E5UUF0Rm9kUThaTnBsdDBMSXZuVEdmRDh2bHNXTEdBZ2FOdllQRFlXOHA4bjRwSzJycUI5Y3ZtdVozN1k5WVhKZG9kMmxPeUxNVDhtWis0UHU0Uk01aEJZMi9CVXFTZ3M4TnVaOFh2TXdsdDJJU2UvWWQ3Zkg3ODZrWGs1K1Y2M09rck16Mk5VOGNPb2pjNFovUkV4QXloYWN2MjVPZmxlSnkxVmRhdVlUc1Qxckx3aDg5bzNyWXoxMDYrai9vTkc3dXU3VTZNWSttdjM1R1RsZUhzbzJBR1UwQlFDUGYrNDEzbXpmaUllVE0rWXYrT0JNWk92cy9qRG5KMVRhME5nb1FRUXRST2lrNlBvV2RmREQzN2d0MkdaZmNXTFBHck1XK0pRODNPZExWelhEaFAzcks1NUMyYml5WXdCRVBrQUl6Umc5QjM3QUVhVFEyK2dSQ2lObkZjT0k4NVlTMlcrTlZZRCt3Q2g2TmtJMFZCMzdZemh1aEJHS05pMGRSdlVQMERGYUtXU0Z5N2xOU1VaSHIySGVyeHVxSW83cUdIb3RDaVhXYzJMSi9QL3AwSnRPOFdWZUtlOU5Sei9QYnRCNmlxU241dURndG1mbHF1c2ZRZVBNWXRDRW83NTl3OXF1anVZRzVqSy9qK1FhUFJlbTJUZHU0TXZuNEJHSXcrbkQ1K21JSFgzRWkvNFJNOEZyL3VPMndjT3IyaFJDSGwwRVpObVBySVN4dy90SWU0cGZPSWlQSDh1YW9xeFlPVkRTdm1rM2tobFZFMzNsbnFmWDh0bU9XYTZWUDh6M1BQMW8yb3FrcjBvR3U4MXUxWnQrUTNtclJvUzU4aFkwdGNTMDlOUWFQVjRoOFk3RHJYZC9oNFhuLzRKcS9qOFZZc3VsV0hia3g5NVAvUTZYUXMvUEVMdm56N2FZYU11NVdZSVdQNTgrZXZTVnkzbElEQVlLWSs4biswYk44VmNBWkxNY1BHTWVLNjI1bjh3SE1zbnplVERTdm1jeUgxYklrbGlYV1JCRUZDQ0NGcWpsYUhvWHR2RE4xNzQzL0hrMWozYk1NY3Z4ckxsblU0TXROZHpSd1phZVN2bkUvK3l2bG9Bb0l3UlBaM2hrS2Rla0kxYjlVcWhManlPVkxQT21jZHhxL0dlakFKVkxWa0k0MEdmYnV1enNMMVViRm9nbVVPcmhCbFVSME9UaDAvUkx2T1BTdDBYOTloNDRsZnZaZzFpMzRwRVFSbFoxeGc1a2V2a2xjd1E3aThPenA1Q2hRK2VmV1JjdDM3L1ljdmwzcjk0c3lVSi83NWhhdkljbWtCeHVJNTM3Z2Q5eHN4a1dFVHB0QzhUU2VhUDFDNWJkZkxvMm1yZHZRYU1NTHRuTVdjeitvL1p0TzVWOTh5NzIvU3N1VDlGMjJKVzRiZVlLUnIxQUNQMTFPU2o1R2JuVW1MZHAwOVhrOU5PVVZJV0NPVVlqTzZ5MVBVdVRoRHdheWlidEd4aERac3drK2Z2ODNKdy90ZzZMWDBIaklHaXptZlVUZmU0YjMrajZJdy9McmJDQWxyVkdiZHFycENnaUFoaEJCWEJxMFdmZGRJOUYwallkcmpXUGZ0Y0laQ2lldHdwS2U2bWpteTBzbGY5UWY1cS81QThhK0hzVmQvREZHeEdMcEVnazYrckFsUlY5blBuY1lTdndaei9HcHNSL1o1RG4rMFd2VHR1em1YZlVVTlJCTlkrdElRSVlTN1U4Y1BZY25QbzNsYnp6LzhlK01YRUVpdi9zUFp2T3BQRGladHBXMUJrSlNabnNvUEg3L09oZk1waERac1VxRWl3cDY4OE4vQzJTUm5UaHpocDgvZjV1WjducUZ4Uytlc29mMDdFcGp6OVhzOC9NckhCSVk0dzk4OTJ6YXg4TWZQdWZtZVoxeWhoa1p4emh5NkdBSUJUSnhXZHNoMGRQOXV0bTFZNlNwVWZMbk4vdkpkQUxhc1cxYmkydmFOcThxMXZBNGcrY2dCN24zdVhkZHgycmt6SE42M2s0aVlJUmhOdmg3dlNkcXlIb0IySG1aNEFadzlkWnpRUmlYcnFvVTJiRUplVGhZNVJXYUJseVl3T0JTOXdlZzZEbS9laHJ1ZWVSdWRYby9EYmtlajBSSTc1aWJ5Y25QSXk4MXh1OWVjbStPYUpRYlFza00zd0ZtVXZHaWZkWkY4eHl5RUVPTEtvOUdnN3hTQnZsTUUzUFlvMXYwN25UL2dKYXpCY2VHOHE1bWFuVW4rbWtYa3IxbUU0dXVQb1djLzUweWhibEVvUmI1NUUwSmNuZXdwSnd2Q256WFlqaDN3RXY3bzBIZnE0UXgvZWcxQVV5K28rZ2NxeEZYaTZQNWRBRFJ2Vy9GWkxuMkdqQ1YrOVNMV0xmbU50cDE3Y3ZiVWNXWjkraWFaNmFrTXYrNDJjck96T0w4c3VkU1pOMlVwdXR3cnZGbHJRc0xDV1Q1dkpuYzgrVG9BaXNZNU8wVlJOR2cwV25Lek0xa3laenBOVzdhalJkdk9YcGVMQVc3MWdUeFJIUTdpbHN5bGZvTndlc1FNcnZRN1ZFVHhjTXB1czdGbzlqZUVOV3BLbjZFbGwydDVZL0wxZHp2ZXZPb1BVRlY2RDc3R1kzdWIxY0xXOVN0bzNLSXRZUjdDSG9BaDR5Wmp6dmU4OTNIQzJxVWVsNEI1TXZXUmwyalZvYnZidVl1emVzNm5KUFBaNjQ5N3ZYZnJocFZzM1ZDeXR2RE45ejdqTERwZGgwa1FKSVFRNHNxbUtPZzdkRWZmb1R0K1V4N0NlakRKV1ZNb2NTMk84eW11Wm1wdU51YTRwWmpqbHFLWWZERkU5QzBJaGFKUjZ2aHZmWVM0bXRoUEgzZnVRQmkvR3R1Snc1N0RINTBPUStkZXpxM2VJd2VnRk51cFNBaFJPUWQyYlNFZ01KZ0dqWnRYK042ZytnMW8xeldTL1RzVE9IbDRIeHF0bHF5TU5JWk5uRXJmWWVOWjhmc1BRUG1YRGhVUEFFb0xCWXFIUzhWM0RUdThkd2YvZkd5UzI3bXlscWdsYlZsUGRtYTZhMXYyK0RXTE9YZm1KTGZjOS9kU0E2V3FWRHljV3I5c0hqYXJoY0hqSnJsbVhWV1VPUytYN1J0WFlmTDF4MnF4ZUd5emZ0bnY1R1JsTVBybXU3ejI0eGNRaUY5QUlObEZsdm9YVjlybk9QbklmcWEvLzBLSjh4WnpQc3QrbTBIMG9Hc0lEbTNJclErV2JMUGk5eDlJU1Q2S290RXc1cFo3Q0N5MjlMZFJzMVplbjF0WFNCQWtoQkNpOWxBVTlPMjZvRy9YQmI5Ykg4UjJlSzl6K1ZqOEd1em5UcnVhcVhtNW1EZXN3THhoQllxUENVUDNQaGlpQjJIbzBRZkZRN0ZISWNTVnpYN3lDT2FDWlYvMlU4YzhoaitLVG8rK2F4VEc2RmdNUGZ1aGVLc1ZJWVNvbEx5Y0xFNGUzVTlFekpCSzl4RTk2QnIyNzB4ZzAxOS9jTU5kVDNMblUvK2tTY3QyYm0xQ0d6YXBWTi9Cb1EwclZYK21Jdkp5czhuTHlTWWtyQkVIZGlXeVkvTWE3RFlidlFkZlEvenF4YlR2RmtYN2JsR29EZ2VIOW02dmRCaFRHYWtwcDFpNytGY0FabjNxZlhlMm9tNjg2NmtTaGE2MU9oMkRyNTNFeHBVTCtQYjlGMmpXdWlQOVJreWdmZGRJVUJST0hUdkl1aVcvMGF4MVJ6cEh4SGpwdVh3cU0vdnI4TjRkYklsYlRsRDlodlFmT1pFMm5TUGNydisxWUJZNnZYTldlRWhZSXhMV0xPR09KMTdENEdPNnBMRmViU1FJRWtJSVVXdnBXbmRFMTdvamZyZmNoKzNvL29KWkFtdXdwNXgwdFZIejh6QnZYb1Y1OHlybk52YmQrMkNJanNVUUVZUGk0M25kdXhDaTV0bU9IM1F0KzdLZlB1NnhqV0l3b3U4VzdReC9JdnFoZUtsbElZUzRkSHUzYjBaMU9HamJwVmVGN2xOVmxaKy9lSWZvMk5HMDZkU0RJZU1tMDdQZk1JQVNJUkJRNmd5UzBtaTFPbGVJWk03UEl5OG51OEo5bVB6OE1SWUxETDU2K3htNlJQYW4zNGlKYkZ5eGdIVkxmdU9saitjd2Z1cEQyTzEybHMvN0g0cEd3LzB2dkkvRllnWmdTOXh5L3Z6NUt5Wk9lNVJ1MFFNcjlUNFZZYldZbWZQVnU1aDgvUWx2M29iVHh3OHhjZHFqYmx1c1gzUTIrUmkvLys5amZIejlYYldUaXRMcERmUVpNcGJvMk5Ic1RGaEwzTks1L1B6Rk80U0ZOeU55d0FqV0xma05uY0hBaE5zZmhtS0ZvQ3VxdE9BdUpma1l2MDMvVDRuekIzY2xBdENoZTdUYmVkWGhZTW12MzdGbjZ3YnVmdllkUG5qeFB0cDFqWFFXSS8vNGRXNTk4QVhaTnI0SUNZS0VFRUpjRlhRdDI2TnIyUjYvbSs3R2R2eVFjL2xZd2xybjdJRUNxc1dNT2NGWmEwZ3hHTjFuRDVqa213TWhhcHJ0eUw2QzNiN1dZUGRTTkZZeCtoUUd1ajFpVU9TM3ZFSlVpN0JHVGVuWW96ZXRDd3J1bGxkMnhnVU83RXJFTHlDUU5wMGpHRERxK2xMYi8rZjVleTVsbUlCeng2dmxjLzlYNGZ0RzNuQ0gyMWJvcDQ4ZjVzekpvM1R2UGFoRVcwV2pZZUx0ajVDWGs4VmZDMzZrVTg4WTZnV0dzSHplLytqVmZ6Z3QyblZod1ErZkVSTFd5R1BnNWNuNU04bFlMV2JDbTdjdTk1aXRGak96UG51THRITm5tUGI0cTRRMGJNek0vNzdLL0ptZk1IN3FRMjZCeWM3NHRmejUwNWY0MXd2bTFnZGZLTEZrcWlpTlZrdVBQb1BwM25zUVNWczNzR1RPZEJiUG1RNUF6MzdEYW1iM0xWWGxRTkpXNmpkc1RHaWp3cGxqT1ZrWnpQM3V2NlFrSCtHMlIxOGhJS2h3STRCcmI3MmZHUi84SDkrKy93STMzdjBVWWVITnFuL2NWNkJhR3dSbFpHVFU5QkNFcUJZSER4NGtNakt5cG9jaFJLMmlhOTRHWGZNMitON3dOK3pKUnpISHIzYk9La2crNmxwU29sck1XTGJFWWRrUzUxeFMwaVhTdVkxMHIvNnlwRVNJNnFLcWhVczhFOWE2TGZFc1N2SHh4UkFSZ3lGcW9EUDhrYnBmUWxTN3BxMDdjRlByWnp4ZlZGV3ZzME11N3Rya3JhaHdjYys4KzEyNTJyMzd6QjFsdG5udVB6K1dxeStBdDU2NHRjUzUzVnZpVUJTRnpwSDlQZDZqMFdxNTZlNm5TVWsrUm1Cd0tPbXA1OWl3ZkQ3Qm9RMjU0VzlQOE9YYnp6RG42L2U0NSsvL3dpOGdzTlRucTZySzlQZWZKN2grUSs3NXg3L0tOZWJjN0N6bWZQVXV4dy92NWZvN0hxTkpxL1lBM1A3WXE4eWQ4U0d6di93WEhTUDYwS1BQWU9MWExPYndudTEwNkI3TnVDa1BlTjlxdlppenA0NnhPeUdPbkt3TUFvTkRNWnA4MmJwK0JZZVN0dEZ2eEVSNjlodm1Xb3BWVWFVVmV2YmsrT0c5WkdkY29FZWZ3bUJ1VjhJNmx2d3lIYjNCaDlzZWZhVkUvU3E5d2Nqa0I1NW41a2V2OGMyN3p6SDQya24wSG5RTkdtMzExSEc2VXRYYUlFZ0lJWVFvRDIyVGx2ZzJhWW52eEduWVQ1OXcxUlN5blRoVUdBclpyRmkyYjhTeWZTUFpPaDJHVHIwd1JBOTA3akJVeGpkdVFvZ0tVbFdzQjNlN1p1MDVVczk2YkthWS9BcUt2c2VpNzk0YlJXK281b0VLSWNxaUsvai84dnpaVTE1cit4dzdtQVJRN2xrdVB1V1lvYXM2SE9VY1grVjNFTFZacld6ZitCZXRPL1lnSURBWUFJM0d1YTE4MGUzSERUNG1tclhwQ01EcDQ0Y0FhTnlpTFg0QmdWdzM3VkZtZnZRYUsrYk5aUHh0RDVYNnZIT25UMkRPeTZWRGovTHRablg2K0dGbWYva3Zzakl2TUdIcVEzUXBFbFlaVGI1TXZQMVJmdm5tZmZadTI4VGViWnNBYU44dGltdHV1YWZNRUNnL040ZTlPemF6ZmVNcWpoOU1RcXZWMFdmSVdBYU52UVdEMFlkZENXdFovY2RzRnMvNWhyaWx2ekZnMVBYMDdEOGNyYlppOFVKRmkwWHYzTHdHZ0U0Uk1kaXNGbVo5OWhaSDkrK2lSYnN1M1BDM0o3eUdiWDRCZ1V4NzRqVisrZnJmTFB0dEJuYWJsZjRqcjZ2UVdLODJFZ1FKSVlTb003VGh6ZkFkUHhYZjhWT3hweVJqU1NqWWR2cm8vc0xpc3pZYmxwMmJzZXpjRERNK1FOOHh3cmw4TEhLZ2JEc3RSR1dwS3RaOU81eEJiT0k2SEJmT2UyeW0rQVZnNk5uUEdmNTBqVUxSVmY2SE9DSEU1ZGUwVlhzUzF5M2xwOC9lb24zMzZCSkJRT2FGOHlSdDJVQzlvUG8wYmQyaDBzK3hXUzFZelBrWWZVeG9ORnFTdG00QUNvTW9iODU3V1dKYUhyc1Q0OGpOemlKeTRBalh1Zm9GWWRmaU9kUHAwRDBhcGNnc0tITitIcXYvbUUxUS9UQWFOWFh1U3RXeWZWZXV1L1B4Y2hXTlBuRjRMd0FkeXhrRWFYVTZyRllMays3N08yMjc5Q0k3NHdLblR4emgxTEVESE4yL201Tkg5K053T0dqVm9Sdk4yM1JpOTVZNDl1OU1ZUC9PQklMcWh4SGVyQTBoRFJvUkdCSkdRR0FJUHI1K0hEdVF4SkY5T3poeGFCOE9oeDBmWHo5aWhsNUxueUhYdWkwRjZ4WWRTNWRlL2RtNllRV3IvNWpOb3RuZnNIN1o3OFNPdmJuU3hjUWREanNLQ2twQjJKWmFNSlBzNHQ4cHU4MUswdFlOQklhRUVkNjhEUUM5K2crblhaZGU5Qmw2cmR1ZmhTYytKaittUFB3aU96YXRycGE2VFZjNkNZS0VFRUxVU2RxR1RUQ05uWXhwN0dUczU4KzRpdExhRHU4cERJWHNkcXk3RTdIdVRvVHZQMFRmdnJzekZJb2FpQ2FvQnRiR0MxR2JPQnhZOTI1ekZuRlBYSWNqSTgxak04Vy9Ic2JJQWM2YVA1MTdRUVYvb3l3cUwzVEd5cG9lZ3FqbHV2V081Y3pKSTJ6ZnRJcE5LeGVXdUs3VjZtalNxaDJqYjdxcndyTkZpanAzNWlSZnYvUDNFdWRiZCt4ZTZuMFZYWHBVVk1jZXZiR1k4Mm5mcmJER1R1ZWVmZG0vSTU3dG0xYXhiVVBKLzMvcU4yek1kYmM5NWhaS2RPblZyMXpQTzNGb0g4R2hEVXNzYmZLbVFlUG1QUHpLUjVqejgzai9IMzhqTnpzTGNBWWV6ZHAwWU5RTmQ5QytlelQxQ3I1ZmlSMXpFeW5KUnptd2F3dkhEdXptOEw0ZDdObTJFWUNCMTl6STJlUmo3TnNSajk1Z3BIMzNLTHIwNmtmN2J0RmVaMVZwdEZvaUI0eWthOVJBMWkzNWpVMS8vVUZXdXVkLzU4dmo3S25qZlBYMnMrajBCalJhTFpiOFBFeSsvalFzQ05YeWNuTm8xYUViOVJzVUZzRHU0bVhKbmplS290QWpabkNseDNnMVVWVFZ3LzZidFlEVUNCSjF4ZVdvRVpRN2R3YTU4MmJJTjRCQ2VPQklPNHVPZDFrckFBQWdBRWxFUVZRNWZpMlcrTlZZRCs3MnVFMjFjeHY3cnM2YVFsR3hhRUxDS3ZTTTg5T0dWdEZvaGJpOEt2eDF3bTdIdW1kcndjeWZPQnhabm5mLzBkUUx3dEJyQU1ib1FlZzdSVUFkcjlVZ2hEZm5wdzNGZCtJMGZLK2JWbVY5WHFrL1IyMWN1WkF0Y2N0NDhLVVBTMXl6V1Mwc252ME5LQXFLb3FEVEcyamJ1V2VKcmNNdk9yeG5PMGxiMW5QdGxBZksvZndsdjN4THh4NTlhTkd1YzVsdDdYWWIxb0lkd2k3UzZmUmx6bEFxelVjdlAwVEhpRDZNdU83MkN0KzdkL3RtN0RZckRacTBJTFJoa3pKbnh3Q2dxbVNtcDVGMjdqVE4yblFrT3pPZDFEUEpORy9idVZKTDZqSXZwQklRRkZMaTJYYTdqWk9IOTlHZ2NYUFhrclNEU1Z2WnR5T2VzWlB1ZFdzWHYzb3hxdXBBUVVGdk1OS21jMCtDNmxmc2U2eUwwbFBQNFdQeXJkS2R3bXBiN1ZhbGxMOElFZ1FKY1lXVElFaUltdU5JVDhXU3NCWnovR3FzKzNlQ3A1b0Vpb0t1VFNlTVViRVlvd2VoQ1cxWVpyOFNCSW5hb2x4ZkoydzJMTHNUblRWL3RzU2g1bVI1YktZSnFvOGhzaUQ4NmRBZENxYi9DeUc4cTB0QmtCQlh1cXNwQ0pLNXQwSUlJWVFYbXFENitBeWZpTS93aVRneUxtQkpYT2NNaGZadEI3dmQyVWhWc1IxTXduWXdpWnlmdjBEWHNqM0c2RUVZb21QUkZwbStMTVRWUkxWWnNlNk1keTc3MnJvZU5UZmJZenROU0JqR3lJRVlvZ2VoYjkvVjY2NUNRZ2doaEtnK0VnUUpJWVFRNWFBSkRNWm42RGg4aG83RGtaV09KVEhPR1FydDJRWjJtN09ScW1JN3NnL2JrWDNrelBrS1hmTzJ6dVZqMFlQUWxuUGJYQ0d1VktyRlhCRCtyTWF5YlFOcVhxN0hkcHJRaGhpallqRkV4YUp2MjFuQ0h5R0VFT0lLSTBHUUVFSUlVVUdhZ0NCOEJvL0ZaL0JZMUp3c3pGdmluRFdGZG05QnRWbWRqVlFWMjdFRDJJNGRJUGZYNmVpYXRzSlFzSHhNaU5wQ05lZGoyYjRKUy94cUxEczJvZWJuZVd5bkRRdDNoWjY2MWgycmVaUkNDQ0dFcUFnSmdvUVFRb2hMb1BnRjRETndORDREUjZQbVptUFp1c0U1VTJoWEFxclY0bXlrcXRoT0hNWjI0akM1YzcrcjBmRUtVUkZwRDErSFdxd2c2a1hhaGswTHc1K1c3YXA1WkVJSUlZU29MQW1DaEJCQ2lDcWkrUHBqN0Q4Q1kvOFJxUG01emxBb1lRM1dIWnU5L2pBdHhKV3MrTjliYmVNV0dLTmpNVVFQUXRlc2RRMk5TZ2doaEJDWG9rNEdRZWZQSkhQOFlCSzlCb3dvcyszckQ5OUUvWWFOUFc1aldOMFd6UHlVOE9adGlJb2Q1VHAzWk44T21yZnRqRlpiL1grVUsrZi9TS3NPM1dqVm9WdTFQL3RLWkxXWTJiQjhQazFidGFkMXB4NDFQUndoUkExVGZId3g5aDJHc2Urd2d1VTFHd3VXMTJ6MnVyeEdpQ3VPb3FCcjBxcGc1azhzMmlZdGEzcEVRdFE1dWZPY3U3MVdGZjEvNTFaWlgwS0kycWxPQmtGTGZwbk80YjA3c050dFJBKzZwc3I2VGRxNmdmeWNiTHIxamtWdk1KYmFkbWY4V2hMV0x1R1dlNS9GMTc5ZXVmcmZ2V1U5RHRWQkZNNGdLTzNjYVg3ODVFMGF0MmpEemZjK2kxOUE0Q1cvUTNubDUrVVF0M1F1V3EzV0xRaktTay9qNUpIOVpkN2ZxV2ZNWlJ0YlN2SXh6cHc0VXVKOGc4Yk5DRy9laHQySmNXWDJVYjloWXhvMWJRWGdzWDJESmkwSUsxYjRkZDJTMzFpMzVEY2lZb1pJRUNTRWNLTVlmVEQySG95eDkyQlVpNW5VZTZydWE0OFFsMVB3VzkraERXOVcwOE1Rb3M3eW5WaDEyOFpmWkszeUhvVVF0VTJkRElJbVRudVU2ZTg5eCtKZnZrV3IwOU9yLy9BcTZmZllnU1FTMXkxbDVZSlpSQTRZUVhUc2FQd0RnOTNhbkRsNWhDVy9mTWZ4ZzBtRU4yOU5Wc2FGY2dkQkRvY0RqVWJyT2c0SkMrZjZ2ejNPM08vK3l6ZnZQc2VrKy85Qmc4Yk5xK1JkeXBLZWVnNkErZzJidUowL2VXUS92M3p6ZnBuM3YvVHhuTXN5TG9EOU94Tll0ZkNuRXVkamhvMGp2SGtiZnZ2Mmd6TDc2RDE0REkxdWRBWkJudG9Qdm5ZU1lhTUxnNkRUeHcremZ2bnYrUG9Ic0czalgzVHFHVVBiTHIwdTRTMkVFRmNycFl4ZkZBaHhKWkVRU0lpYTVYdGQxUWRCR1JrWlZkNm5FS0oycVpOQmtGOUFJSk1lZUo3cDd6N0huejk5U1hpejFvUTN2L1IxN3RmY2ZCZDloNDFuMDE4TDJmVFhIMnhZUHA4dVVmMkpHVG9PblU3UHFvVS9rYlJ0SS9VQ1F4ZzM1UUY2eEF4QnFjQ1dxZzY3RFkxRzQzYXVVMFFNeHZ0TXpKM3hYOHo1bnJkeEJlY1N0OG95bW54NTlsMzM2YWhwNTA0REVOcW9pYWRidVB2djcxQy9RZU1TNTljdi81MjFpMzZwOUZncTRtTFlkSFQvTHY3MzMxY0pLL0xOYk9TQWtReWRjS3ZIKzk1OTVvNFM1OFpNdW9mSUFTTTVlWGdmMy83N1JiZjN6c25LNEpkdjNzUGs2OC9kZjMrSHVkOSt5THdaSDNISGsyOTQvZndJSVlRUVFnaFJFNnlQWGxmVFF4Q2lkbnIwM1pvZVFaV3BrMEVRUUZpanBveWYraEI1T1ZsVkVnSmRGRlEvakZFMzNrbnNtSnVJWDcyWURTdm1zMlBUYWhSRlFhUFJNdks2MjRtS0hZVldwNjlRdjNhN0RWVlYwZXBLL3BHMTd0U0RSMS83dE5UbGFQVWJsZ3hseXN2bzQrdjZPUG5vQWM2Y1BNS1JmVHNCT0xaL044bEhEd0RRdVdkZlZ6dTl3WWpCNkZPaXI1cW9aWFJnOXhZMFdpMGR1L2N1SElkT2g0L0pyOEo5N2QrVmdONWdwRzNubm9CemlkeXN6OTRrS3lPZEtRKzlTTDJnK2x4LzUrTk1mLzk1ZnZqNGRXNTc3QlZDd2hwVjJic0lJWVFRUWdoeEtVSm5yS3pwSVFoUks0WFc5QUNxVUowTmd1RHkxYWx4Mk8wYzNydURJL3QyWXNuUEl6aTBJYXJxSUQzMUhBbHJsNkJvTkVURURNSGdZeXB4Nzh5UFhuT0ZMSjdFcjE1TS9PckY1UnBIMGVWWFZWWHNldS8yemF4Zk5zOTF2UFMzd3BsQ1RWdTFyNUpuVkxXRHU3ZlFxa00zZkh3ckh2d1VkMkRYRnRwMWpVUnZNSktkY1lGWm43M0oyVk1udU9GdlQ5Q2lYV2NBQW9KQ21QTFFTOHo0NFArWS91NXozSGozVTdSczMvV1NueTJFRUVJSUlZUVFRbHlxT2hjRTVXWm5Zck1WbGtnekdrMFlUYjZsM0ZFK3FxcHk0dEFlOW16YnhPN0VPSEt5TW1qWnZpczMzZk1NSGJwSGc2cVN0RzBqRzFjc1lNa3YzN0pxNFU5RTlCdEc3MEhYRUZTL2dhdWZidEd4TkduWnJrVC9PVmtaYkYyL2dqYWRJZ2h2M3BwRGU3WnordmdoQm95Ni9wTEhYaEhESmt4aDJJUXBmUDJ2djFNdktKU2I3MzJHWFFucm1QdmRoNVdhWVhPNXBaMDd6Zmt6eWZRZE50N3QvTG5USjltNmZrVUYrenJEMlZQSGlSMXpFOGNQN2VIWDZmOGhQemVIbSs1NW12YmRvdHphaGpacXdwMVB2Y0VQSDcvQnpJOWVJeXAyRkVQRzNZclJRL2duaEJCQ0NDR0VFRUpVbHpvWEJQMzArZHV1cFV6Z0xBbzg2c1k3eWM1TTV6L1AzK1B4bnRTVVUxNXI3THowOFJ5c0ZqT2YvL01KMGxQUDRSY1FTTGZlc2ZUc040elFna0xLMnpldUlpeThLVjE2OWFOTHIzNmNPTFNYOWN0L1o5TmZmN0Q1cnorWU9PMVJ1a1lOQUtCSHpHQ1B6em1ZdEpXdDYxZlFzOTh3T3ZXTUlUOHZsOVBIRHpGazNPUkwrR3hVanNOaDUreXBFM1RvRmcxQVhrNDJLQXIrOVlKY2JUNTcvZkZxSDVjbmU3ZHZScXZWMGJGSEg3ZnpSL2J0NE1pK0hSWHJhOXRHREQ0bW1yWHF3T2R2UG9YZVlLQjc3MWhYU09kSnIvNGpPSEY0RDdzVDQ0Z1pPazZDSUNHRUVFSUlJWVFRTmFyT0JVRWpycitkL053Y3dCa0tYZVJqOG1YTXBKSkIwSjgvZllWZlFDQ0R4dDdzdFUrOXdjamdheWZoWS9LalRlY0l0NTI5QU9iUC9JVGVnOGZRdUVWYkFKcTE2Y2d0YlRxU21uS0tyZXRYT0djTWxTSDFURElBd1ZkQXZabVU1R1BZYlZZYXQzUytUMVpHS3Y0QmdXNTFqeVkvK0x6YlRLZUxFdGN1WmZPcVA2dHRyQmZPblVHcjEyT3g1THN0RGVzelpDd2piN2pENHozZVFyL1RKNDdnNitlUHIzODlKai93SE1HaGpmajM4M2V6Slc1NXFXTjQ2ZU01WktTZEl6QWtyTkx2SVlRUVFnZ2hoQkJDVklVNkZ3UTFhOTNSNDNtZDNrRGtnSkVsenYvNTAxZjQrUHA1dkhaUmV1bzVtclh1QkVEbWhUU1BiU3o1ZWE0dDF5L1M2dlJFeFk0bUp5c1RnOUZZNmpieXh3L3RRVzh3MHFCeHpXL2pldXJvUVJSRmNTMWhTMDA1VmFJWWRWRDlCcTRaVVVXVjlvNlh3OUFKVTlpM0k1NC9mL3FTU2ZjL2grcHdBRlJvdDdhTEJvNitnUy9mZXByRWRjdUlIalFhZ0JjK21JV0s2bXlnZ3NXY2o4R25aSkZzQ1lHRUVFSUlJWVFRUWx3SjZsd1FkRGw4OVBLRFpiYlp0dkV2dG0zOHkrdjFMcjM2Y2YzZm52QjR6V2ExY0dUZlRwcTM3VlJpdGxGTk9IWXdpWVpOV3JwcUFwMDZkb2lPRVgzS3VLdG1tSHo5R1h6dEpQNlk5UVhKUi9iVG9Fa0x3Qm44VlZTRHhzM3BGQkZEd3ByRlJBOGFUZXJaMDJTbHA3b0tRWC94NWxNMGJkV2VzWlB2YzkyejlOZnYwR3AxREIxL0s0cEdVelV2SllRUVFnZ2hoQkJDVkpJRVFWWGcxZ2RmS1BYNmo1LytrdzdkZXhNNVlJVFhOdjZCUVY2djdkbTJFWE4rSGwwaSsxZDZqRlhwNlA1ZE5HcmFDb2ZEem9Yelo4bE1UNlZaNnc0MVBTeXZ1a1lOWU5IUFg3Tm4reVlDQzVhclZhWllORUMzM3JIOC9NVTdwS2VlWTlXQ1dadzdmWUw3WC93UEFBMmJ0T0RBcmtSUVZWQVU3SFliMnphc0pLUkJ1SVJBUWdqaHdlWFl3amozMStua0xmdU5rUGQrckhRZmFjL2VocHFUNWZXNnBsNFFpbC8xem5BdFRzM094SkdWWHFOakVFSUlJVVR0SkVGUUZXalRPY0x0Mk5OU3FjQ1FVRmM3dTgzcVZrK25OS3FxRXJka0xpWmZmenBGbEcrNys4d0xxVmpNK1lRMktyazBxeW9NblRDRlAyWjl3ZmNmdmtKWWVETTBXaTJ0T25aM2EzT2xGSXNHTUJoOXFCZGNud3ZuVThqS2NDN2QyN2RqTS90MmJLNXdYeGVYdzUwOWRZeU9FWDFJMnJxQk15ZVAwcWhwUzlwMjZjWE8rTFdjUG5HRThPYXRPYnhuTytiOFBMcEZEYXpTOXhGQ0NFKzBEUnBqSERpNnBvZFJRdTZ2MDZ2L29Zb0c1UktXSWlzYXpjVkZ2eDZaeGszQk5QS0dTdmRmRmZMK21FWE83SzlxZEF4Q0NDR0VxSjBrQ0NwR1ZkVksxWSs1YVB1bVZTejQ0VE1tM1BZdzNhSkxCZ0FweVVlWitkRnJ4QXdkVDk5aDQ5Qm9TMS9xbGJoMktlZk9uR1R3MkZzd0dFdldudkhrMVBGRHpQbnFYZTU4OGcyYVhvYVpPaEV4UXdnTURtWE9WKzl5NHRCZTJuV054T1RyNzlibVNpa1dEYUE2SEpqemNsRVVoZFNVVXdEYy90aXJ0R2pYMldON2I4V2lBWXcrdm9CenA3Uk9FWDNRYW5Yc1RveWpVZE9XTkd2anJEOTFaTjhPd3B1M1pzL1dqU2dhRFYwS2RvUVRRb2pMU1JNV2p1LzRxVFU5akJMS0d3VFpVNUtob0k2Yko5cnd3aHA1OWpNbm5iTXZQWEJrWjFSc2dFSUlJWVFRZFl3RVFRVnlzN05ZTm5jR25TSmlhTjh0cWxKOWJGcTVrS1Z6djZkRjI4NWUrL0R6RDZScHF3NnNuUDhETytQWGNPM2srN3lHTldublRyUGk5NWtFMVc5QXpMQng1UjVIWG00MkFEN0Z3cG1xMUtwRE4zb1BHY3ZhUmI5dzR0QmVrbzhlY00yV2dhb3RGbjMrVERKV2k1bnc1cTByZE4vMlRhdElUVW5tek1tajVPVm0wN3hOSjQ0ZDJBMUFXSGpUQ3ZWbHljOUhkVGc0c0RzUkFMK0FlaGg4VERSdDNaNTlPell6Yk1JVUFvTkQ4YThYeE5IOXUra3paQ3g3ZDJ5bWRjZnUrTmZ6dnV4UENDR0VVOGJyRCtQSThoN2lGRjFHbHY3aTNhaFdpOWUyU3JHdmY2bDNqVUpWdllkTUFLSFRsNVZ6cEVJSUlZUVF0WnNFUWNDV3VPV3NuUDhqVmtzK1Bmb01ydkQ5cXNQQmtsKy9JMzcxSXJyMDZzZUUyeC8ydXZUTFB6Q1lXKzc3TzdzUzFySGtsK2w4OTUrWGlJb2R6YkFKVTlBYmpLNTJlYm5aelByMExhd1dNOWZlZXIvYnRiSmtwcDBEUlNFd0pMVEM3MUplV2VscHhLOWFSTU1tTGJtUW1zTE1qMTluU2htMWtpcERWVldtdi84OHdmVWJjczgvL2xXaGV4VkZ3NFlWQ3pENStoTTlhRFFSTVVQNDZKV0hxTjhndk1LQlZPSzZwU3lmOXo4QVFzSWF1UXBFdCtyUW5WVUxmK0o4U2pLaERac3c0YmFIQ1duUW1BTzd0MkxPeTZWNzcwRVZlbzRRUW9pcXA2b09zTnN2Vy8vbnB3MjliSDI3YUxVU1Zna2hoQkNpU3RUWklDZzcwMWxnTVhIdFV1eDJHNjA3ZG1mTXBIc0pEbTFZb1g1eXNqTDRkZnEvT1hZZ2lmNGpKekowM0sxUVpHbVo2bVdhZTllb0FiUnMzNVVGTXo4bGZ2VWlEaVZ0NWQ3bjNrTnZNSktUbGNHUG43eEIycm5UREpzNGxWWWR1cFc0WDF1d3BDd3JQWTJBb0JDM2F5Y083eWNvSkJTOXdjaDMvMzZKRTRmM1Z1aWR2SG5wNHprQU9PeDI1czc0RUx2ZHhnMTNQVWx1VmdZL2ZQSUcrM1ltMExoNW15cDUxa1huVHAvQW5KZExoeDY5SzN4djk5NnhkTzhkNnpxT1g3MkkzT3dzdXBjUzl1WG41UUNVS083Y0piSS9QaVkvVFA0QmRPelIyN1hyV0pmSWZvUTFha3BRaUhNWlhPdE9QUUJZOXR0M0dIMU1kS3pFdUlVUW9qS3N1eE12T1pBb091dkdjVDZGdEtjbVgrcXdoQkJDQ0NIRUZhYk9Ca0hiTmppLzJUVVlmUmg1NDUxdWdVRkY2UFFHTE9aOEprNTdoRzdSemo1eXNqS3cyYXdZREVhTzdOL2xhbGVjZjcwZ0pqLzRQQWxybHBDVmtZYmVZQ1FsK1NoenZucVBDK2RUNkR0c1BQMkdUL0Q0M0FhTm13TXc2N00zYWRtaG03T3VrYXB5N3ZSSmp1emJRZVRBa1FDMDZkU0RvUHBobFhvM1QxU0hnL2t6UCtIWWdTUW1UbnVVK2czQ3FkOGduSW5USHNXY2w4dnhRM3NBT0xBemtkUEhENVc0UHlYNUtBQTc0OWNBdUQ1bjNsd01zUzQxVU1sSU84ZXFoVCtqS0lyYjdtMnFxakwzdXc4eEdIM1FhTFVrSHprQVFGQ0krK2VzWG5COUlnZU1kQjF2K3VzUHQrdUo2NVlXSHFncUIzWnRJYVJCT0lucm5MKzkxUnVNOU9vLy9KTGVRUWdoaEJCQ0NDR0V1RlIxTmdpSzZEdVV0TFBPR1RkK0FZR1Y3c2ZvWStLdVo5NTJLekI5Y1BkVzVzLzhwTENSb3RDbVlLYUlKMUd4bzF3ZkwvcjVHeTZrbmlWMnpFME1Hbk96MTN1Njl4N0UwZjI3MmJOdEl5bkp4MXpuRFQ0bXVrWU5ZTmo0S1FBTXZPYkd5cnlXVit1Vy9NYk8rTFVNSFQvRnJSajJ4WURvb292THFMeVpOK01qb0J4QjBLRjlCSWMyZEFWZmxiVjk0eXJ5ODNMb0dqV0FrTEJ3MTNsRlVVZzVlWlR6S2NuT1k0Mkd0cDE3RXRHMzlOK3FMLzMxdXpLZmVlNzBDVmM3djRCQUNZS0VFRUlJSVlRUVF0UzRPaHNFK2RjTFl2eHRENVhaN3FHWFAwS3JLLzNUVkh5WHNSYnRPak53OUEwNEhBN24xdXJ0dTNuZG9hcTRHKzk2a3VSakIralF2ZlFaTUJxdGxvblRIbUhpdEVmSzFXOVY2ZGwvT0NZL2Y2SmkzYmNvN3RRenhyVjByQ3FkT0x5WGpoRjlLblNQeWRlL3hCSy9BYU91Si9uWVFVYmVjRWVKOWcrODlBR29hdUdPY1I3K1BBTUMzWmZmWFk1M0ZVSUk0VlQvOHdVb0pqL3YxNzllWE9LY2FzNG45ZDR4bDNOWVpkTm8wUGdGVkZsM3BSWFBGa0lJSVlTb3JEb2JCSlZYU0ZpakN0OFRWTDhCZzYrZFZLbm4rUWNHbHhrQzFTVC9la0VsUXFETDZaRlhQeW03VVRGUnNhUGNabG1CTXppYmZQOC9Tb1E4TG9wU0l0Qzc2UGJIWHEzd0dJUVFRdFE5MnNZdENQN25OMVhXWDdVVW9SWkNDQ0ZFblNOQmtLZzd2SVZBZFZFWjJ5Z0xJY1NWd243NlJLblh0ZUhOcW1ra1FnZ2hoQkJYQndtQ2hLaUQ3R2RQby9pWWFub1lRZ2hScGd2L21GYnE5YUk3blhsdFV4dTNYVmZWbWg2QkVFSUlJYTVTRWdRSlVRZlpqaDFBMTdaTFRROURDQ0d1S3ZhVFJ5NXBPVmZJQjdQUkJJY0NZRXMrVWxYREVrSUlJWVJ3STBHUUVIV01lZk1xN0tlTzRYZmpYVFU5RkNHRXFCYU9qQXRsdHRFRUJsZkRTRXA1ZmtnRFZ3Z0VZTnU3b3daSEk0UVFRb2lybVFSQlF0UWh0dU1IeWZuK1E0d3hRekZFRHFqcDRRZ2hSTFZJZStKbXNOdExiVk9lSldZVnBRbHBnQ1B0YkxuYTZ0dDJjanUyN3R0ZTVlTVJRZ2doaEFBSmdvUzQ2cWw1dWRoT0hNS3lmU041aTJhamE5WUcvOXNlcmVsaENTSEVGZVhDczdlNVBuWmtaMTV5ZjZZeHQrQjM0MTFrZnZJYWxzUjFaYmJYZCs5VGVPQndZTjBqUVpBUVFnZ2hMbzlhR3dSWkg3MnVwb2NnUkxWb0FaeXZpbzYwV256SFQ4VjMzQlRRMXRyLzlZVVFkVXp3MnpPcTVUbjJsR1FBdEEwYVgzS2hacjlKOTJPNjVtWUFBaDU0a2N4M244RzZiNmYzRzdSYWpMMzZ1dzZ0U1Z0eFpLVmYwaGlFRUVJSUlieXB0VDhOYXErWlZOTkRFS0phcEtXbEVSNGVYdmtPRkFWdGczRDAzWHFqQ1Fpc3VvRUpJYTVJdmpmOHJVcjZVZno4TDZtdi9CVy80MGhQdmVSeFZQZjI4UDUzL3gxTlFEM3kxeTdHdkg1NXBkNGhmKzFpZkdLdlFmRUxRTkVicVBmNFAwbi81MlBZVDNvdUFHM29ISW5pRjFCNC80YmxsUjYvRUVJSUlVUlphbTBRWkYvMFUwMFBRWWhxa2Y3b3U3U0pqS3pwWVFnaGFnbmY4Vk9ycEIvRjVIZEpmVm0yeEZWSkVGVGROQ0doYU1QQzhidmxQaFNUSDdtL1RxOXdIL2JrbzJSKzhDTDFubjBYUlc5QThmVW44T2wzU0gvOVlSeXBKV3NHK1F5ZjRQcFl0VnF3Skt5OXBIY1FRZ2doaENoTnJRMkNMa2RSUnlHdVJLRmxOeEZDaUt2V3hlM1lpMzdkVDcxN05LclZVdUw4SlZNVXRNRmhya1A3bVpPVjdzcTZmeWRabjcxQnZVZGVCVVZCRXh4SzREUC9JdjJOUjFHTDFDRFNoamZEMENQR2RXeU9XNHFhbjF2cDV3b2hoQkJDbEtYV0JrRkNDQ0dFdURybHIxdUtZakNXciszcVA1MGZGQVJEbDBJVEVnYTZ3bStON0dkT2VHNm9hQW8vTHFXZWtDVnhIZG5mZjREL3RDY0EwSVkzSi9ESnQ4aDQ1eWxVY3o0QXByR1RRVkdjTnpnYzVDMmNkV2t2SVlRUVFnaFJCZ21DaEJCQ2lLdkl4UmswbFZGMGRvM2pmQXBwVDAydWlpRlZXTTdNajhyZE5udjZlMlUzdWhpMGxFSFh1SVhic2YzVWNjL2RGUW1MVkp1MTFEN3pWeTVBRTlMQVdhZ2YwTFhwUk1ERHI1RDV3UXZvbXJYQlo4QW9WMXZ6eGhYWXo1MHUxMWlGRUVJSUlTcExnaUFoaEJCQ1hGMktoVFBhUnMyOEZtb3VTdCtqY0F0M1I5bzUxTHdjencyTDdyeG90NVhaYis2djA5R0doV09NY1laMGh1NjlDYmo3V1RSaGpRdERLcHVOM1BrenZYZFNZdVpSK2NJdElZUVFRb2ppTkdVM0VVSUlJWVNvUFZTTDJTM0VDYmp6S1hUTjI3Z0hPRVZvQWdMeEdUNFIwOURDb3MzVy9kNjNleSs2YkUyMWxqNGp5TmxJSmZ1cmQ5eTJrRGYyRzRHK1hSZlhjZTZmUDJFLzdXVXBHb0REVVd6UThpMmNFRUlJSVNwSFpnUUpJWVFRNHFwajJabUFzZmNnQUhSdE94UDArbGNWdXQ5VmU4Z0R4Yy9mOWJHYW0xMnUvbFNibGN3UFh5VG8vejVCMjZpcDJ6WDd1ZFBrTGZpaEhKMm9oVE9JeXJuY1RRZ2hoQkNpT0FtQ2hCQkNDRkhqUWo2ZVcrNjI5YjllN1BXYVpXYzhtZS85bmR6ZnBtUG9Gb1ZpOHF2d1dQTC9Xb0ExYVl2WDZ4cmZBTmZIYWs1V3VmdFZjN0xJK3ZJdGd2N3ZFL2N4YjFxRmFqR1gzWUhEWGppclNhc3Q5M09GRUVJSUlZcVNlY1ZDQ0NHRXVPcllUNThnL1pVSE1HOWNXYjZ3UmxXeEhUdEE5dlQzeVo3eFFhbE5sY0JnMThlT0lsdkJsMFV4K2VFLzdmRVM1MDNYM095MmhielhJZHJ0aFgxcEpBZ1NRZ2doUk9YSWpDQWhoQkJDMUloU2ErSlVraVB0YkdIL1owNlM5ZGtiUUVGZEg1M2U4MDJxaW1yT0sxbUh4eE9OQm0xd1dPSHpMcHdyMTdnVUh4T0JUNytEcmtXN2toZTFXZ0llZnBtTXQ1L0NkaWpKZXlkMkcxQlFuMGhYN0ZzNFJTbDFLM3NoaEJCQ2lJc2tDQkpDQ0NGRWpiandqMm5WOWl6VllvYnlMTDhxZ3lZbzFHMVpsdU44U3RuM0JBUVI4TmpyNk5wMmRwMnpKeC9Ec2lzQjA2Z2JBR2RRRmZqa202Uy84WWpYZ0V5MVdGeEwzWlJpb1ZiZzh4OWdPN29mYzl4U2JFY1BWUGk5aEJCQ0NGRjN5Tkl3SVlRUVF0UVl4YjhlZnBQdVI5ZW1VOVVWUU5acTBiWHBYR1l6eGNlRTM2VDc4Ums2dnR4ZDY1cTBkRHUybnp0ZCtsQ2F0Q0R3NVUvY2RnaXpuenROeHIrZUptZldwNWdUMWhTT3g3OGVnVS8vQzAxUWZZOTlxZFlpUVZheElFamJvREdta1RjUTlPb1htSzY1dVp4dkk0UVFRb2k2U0lJZ0lZUVFRdFFZWTU4aG1LNjVtYUQvKzRTUWY4OUNXeXhvQVdkQTRqTjhJb0hQL1J2Rkw2QmtKMFg3NnplQzRMZStJK2o1RDlBMmJPSzFuYTU1VzRMZitnN1ROVGZqTitVaGRDMDlMTm55UU51OGpkdXhQZm1ZMTdhR2lMNEV2ZlF4MnJCdzF6bEhlaXFaN3p5Tkl6M1Z1YTM4RjI5aE8xWTRnMGNUMnBCNlQ3Mk5Zdkl0MmFFNTMvV2hZdkJ4dTFTMEtMYWFtMU91ZHhGQ0NDRkUzU1JCa0JCQ0NDRnFqTEh2OE1JRHZRSDdtWk51MXhXRGtaRDNmc1QvdGtmUmQ0ekFkOHlrVXZ2ekdUcmVHUURwZFBqZGNwL1hkdmF6cHdxZm9kTVQ4TkRMS0Q0ZXdwZGk5SzA3Rmg3WWJOaVNqNVpvb3hoOThML3pTZW85OFUrM2dNWisrZ1FacnovaU5vdEl0WmpKL09CRlp6QlVRTmU4RGZVZWU2UEU4aTgxTDdmd0dVV0RJcTBXeFZnWURKVzNicEVRUWdnaDZpWUpnb1FRUWdoUkk3U05XN2d0bVRLdlgxNVFFTG1RYWpGajJiN1JkZXd6OG5vMFJYYnRLaTV2d1V6WHg0YklBZWc3ZFBmWVRzM1BKWHZtUjRWamFkQVkvOXNmSzMzQWlvSytVNFRyMEhieWNJbng2dHQxSWVpTnIvRVpmSzNiZWV1QlhhUy8vakQyODJkS2RPdElPMGZtaHkraDJxeUYvWFNLd1ArKzU5eVd5emx5Q25jbzB3UUVGWDVjei8zelVUUlVFa0lJSVlRb1RvSWdJWVFRUXRRSTA3QUpic2Y1cS8vdzJDNS96U0xYeDRyQmlPLzQyN3oyYWRtK3lhMVlzdCt0RDNxdFBXUkpYSWRsUzV6cjJOaC9CTWFZb1Y3NzFyWHU2TFkwemJwbm0rdGpUWEFvQWZjK1IrQUwvMFhib0xIYmZlYTRaV1MrODNTcDI5amJEdThsKzl0L3U1MHo5aDZNMzVTSFhjZU9jNFVoa2lhc2tldTlpdGNVc3BlamdMVVFRZ2doNmk3Wk5Vd0lJWVNveFh4ditOdGw2VmZ4ODYvU3Z2UCttSVdhbjFmWXY0OHZ4djRqWGNmV1BkdTgxdHV4Sm0zQmZ2NE0ydEJHQVBnTXZwYmNoVC9pdUhEZTg3TVcvRURBSTY4QW9HdlpIa1BQZm02QlQxSFovL3N2d1oxN3VwYUYrVTk3SE92ZTdSNW4xUlFQaVN5N0VrQ3J3M2ZjclpqR1RISmJuZ1dnbXZQSi92NUR6T3VXZUh4MmNlWjFTOUExYit2YVNReEEzNzRyaW84dmFuNHV0bE9GbngvRllFUWIzaHo3cVdOb2drSUtuNW1UaFpxYlhhN25DU0dFRUtKdWtpQklDQ0dFcU1WOHgwKzlMUDBxSnI4cTdUdC8rVHkzSU1objZIaTNPamQ1eStkNnYxbFZNYTlkZ3U5MUJkdk42M1NZUnQ5RXpxelBQRFkzSjY3Rk4rVWsyb1pOQWZDZGNKdlhJTWlSZG83Y1g2YmpOOVU1ODBieDljZi9iMCtUK2UvbjNOb3BPajNHUG9WQmtKcWZpMjMvVG5EWTBiVnNYeUlFc2gwN1FOWm5iM2pkQ3Q2Ym5KOCtROWVzRmZyT3ZiQWtyaVByaXpkUkM0cEUydzRsdWJVMVJNU1FkK29ZbXVBdzE3bWl0WStFRUVJSUlUeVJwV0ZDQ0NHRXFGYUszb0JwOUkydVkvdTUwMTZEbW92TThhdmRqbjBHWCt0OUJ6RlZKWC9GZk5laHJtVjdERDFpdlBhZHQySWU5cE5IWE1lR0huMHdEaGpsMXNZNFlKUmJiU0p6L0JwVWl4bFVsYXd2M25JVmdGYno4OGo1NlhQU1gzMnd3aUVRQUE0SG1aKzhSczdQWDVENTBjdXVFQWpBZHV3Z2pxeDAxN0ZwOU0zb1duWEFHQjNyT2xlODJMWVFRZ2doUkhFU0JBa2hoQkNpV3ZrTUdZY21zSEE1VTk2ZlA0UERVZW85OXVTajJGTUtRdzdGeDRScHhQVmUyK2V2WGV3V29wUTZ1OG5oSUh2V3AyNm4vQ2MvZ0NZZzBQa3NvMCtKKzgzcmxybytWdk55eVByc0RjenhxN253M0Iza0xab05kbnVwNzFNYU5UdlQrVGxSMVdJWFZNd2JWN29PTllIQkJMM3lHZnJPdlZ6bnJBZDNWL3E1UWdnaGhLcldyU1FBQUNBQVNVUkJWS2diWkdtWUVFSUlVWXVkbithOXVQR1ZTUEh4eFRSK2l1dllrWEVCODlyRjViclhraGlIYWN3dHJtT2ZJZGVTdTJDbXg5QkZ6YzNHdkdFNVBvUEdZdDY4aXR4NTM1ZmF0M1ZYSXBadEd6QkU5SFdPMDc4ZXBqR1R5UG41QzN4aXIwRlR2NEdycmUzb2ZxeDd0N25kYnp1MGg2eVBYeTNYZTF5S3ZFV3puYk9oOUlhU0YyMDJMQWxyTC9zWWhCQkNDRkc3U1JBa2hCQkNpR3BqSEREU2Jldnp2QVV6VWEyV2N0MXJUbHlMejdBSldIWnV4cEt3RnN1MkRhWE92TWxiT0l1OHBiOWhUejVhcnY1elpuMkdvVnMwb0pDM2FEYTU4MllBa0wvNlQ0ejlScUJyM1JHQTNBVS9sS3UveThHUmVwYWNtUi9qZitlVEphN2xMWjR0VzhjTEljcVVrWkZSMDBNUW9sWTZlUEFna1pHUk5UMk1LaUZCa0JCQ0NDR3FUZjV5WnowZW54SFhvV3ZlbHJ5L0ZwVDdYdHVoUGFROWZKMnpOazg1WEt6YlUxNzJNeWZKL3ZGVGJBZDJZenRXdUFXOWFqR1QrZS9uQ0h6NVV4em5VMnA4MWszK3FvVTRzdEx4SFRjRmJkTldxTm1aNUsrY1g2TUJsUkJDQ0NGcUQwVlZpeTlBRjBJSUljVGxWTnVXYzEwMldoM1liVFU5aW5MVE5tNEJEbnVkS3NnY09tTmwyWTJFRUxXS3pBZ1NvbkpxMjR3Z1JWRVViOWRrUnBBUVFnZ2hha1l0Q29FQTdLZU8xZlFRaEJCQ0NDRXVtZXdhSm9RUVFnZ2hQRkp6c21wNkNFSUlJWVNvWWpJalNBZ2hoQkJDZUpUNjZBMFlPdmZDMEhzd3hsNzlVZndDYW5wSVFnZ2hoTGhFRWdRSklZUVFRZ2pQYkRZc096WmoyYkdaYkowT1E1ZElqTDBIWStqVkg4WFh2NlpISjRRUVFvaEtrQ0JJQ0NHRUVFSjRwaWh3Y1Y4Um13M0w5azFZdG05QzBlblJkNDBxQ0lYNm9aajhhbmFjUWdnaGhDZzNDWUtFRUVJSUlZUkh3ZS85Z0dYemFzeWJWMkU3dXQ4VkNxazJLNVp0RzdCczI0Q2lOemhEb1Q2RE1mVHNoK0xqVzhPakZrSUlJVVJwSkFnU1FnZ2hoQkFlYVVNYllScHpDNll4dDJBL2R4ckw1bFhPVU9qWXdjSlF5R3JCc25VOWxxM3JuYUZROTk3T21VSVJmVkY4VERYOEJrSUlJWVFvVG9JZ0lZUVFRZ2hSSm0xWU9LYXhrekdObll3OUpSbEwvR3JNbTFaaE8zSElQUlJLWEljbGNSMkt3ZWdlQ2hsOWF2Z05oQkJDQ0FHeWZid1FRZ2doaEtnZ2JjTW1tSzY5bGFEWHZ5VDRuUm40M3ZBM2RNMWFPMnNLRlZBdFppd0phOG42OUhYU0hyNk9ySTlmeGJ4NUZhckZYSU1qRjBKVUtWVWxjZTFTOG5OelBGNU9QcktmUTN1MlZmT2czR1ZucHBOeDRienIyR2Exc0dubFFvNGZUS3JCVVZXdDVDUDdzVm10cGJiSlNrL2p5TDRkMVRTaVlsU1ZSYk8vWnZ2R1ZSNHZIeitZeE9vL1orTncyS3QzWEhXWXpBZ1NRZ2doaEJDVnBtM1lGTi94VS9FZFB4WDc2Uk9ZTjYvQ3NuazF0dVFqaFRPRkxHYk04YXN4eDY5R01mcGc2QkdEb2ZjZ0REMWlVQXpHR240RElVUmxaV1dtczNMQmoremVzcDZwajd5RVJxTjFYYlBiYmN5ZitTazVXUm5jLytKLzhLOFhWT0wrL055Y1N3NkttcmZ0VEVCZ3NOZnJpMmQvdzhHa3JUenk2aWY0QlFRQ3NHN3BYTUxDbTNMN1k2K1cycmZEYnNkbUt4bXc2SFI2TkZybnU4WXRuVmRxSDAxYnRhZEZ1ODVsdlVhRnFRNEhWcXNGZzlHSDZlKy93QU12ZlVCb3d5WllMV2IwSHY1ZDNiOHJnVDkvK29xWFBwN2p0Yy9MOWI1YjFxOGdZYzBTaGswTTgzalBzWU43V1BQbkhQcVB1TTd0NzlEUi9idElPM2VHWHYySHU4NmRPWG0wMU9lWHBYNkRjSStmbjdwR2dpQWhoQkJDQ0ZFbHRPSE44SjF3Rzc0VGJzTis2aGptemFzd2IxNk5QZm1vcTQxcXppODR2d3JGeDRRaG9pL0c2RUhvdS9lV1VLaWFuWjgydEthSFVDdUZ6bGhaMDBPb01UYXJsZlMwczI3bitnNGJUOXl5ZVJ4SzJrNXdXRVBYK2ExeHl6bWZrc3lZVys0aFB5K0gvTHpDV1VNaG9ZM1FhTFZjT0grRzM3Nzk0SkxHTk9uK2Z4QVFHT254MnA2dEc5bXpiU05Sc2FOY0laQk9iNkR2OFBHc21EZVR2ZHMyMFRHaWo5ZStONnhZd01yNVA1UTRQL3k2MitnN2JEeUF4K3RGOVJzeDhiSUVRUXQvL0J5L2VrRU1IWCtyNjF4K1hnNGZ2L3d3MDU1NGpjLy8rYVRIKzE1LytLWVM1eDU2K1NOQ3docGRsdmU5Y0Q2RlpYTy9wKzMvczNmZlVWRmU2UVBIdjlObjZGSlVSQkN4ZDBYRjNpdDJZNDB4MGJqcGlScFQzYzNQVFRiR0pCdlQrMGJUVFdLUEZiRjNGRkZVckNqMmdnZ0lTSmsrOC90allHU2NvWXFpY2ovbjdEbk12ZmU5NzMweEM4TXo5ejVQMHpaMDdqT012SnhzdHF6Nmc4NzlodU1iRU9oeWpzdG5FOW0yZGpIbkVoTnc5L1NtYVhnbjFQblZLZWQ5K0hxeDl5L0o1Qm16Q2E3WCtJN21lQmlJUUpBZ0NJSWdDSUpRNFdTMTZ1QTJZaEp1SXlaaHZuTCtWbERvNmdYN0dLdE9pMzd2RnZSN3R5QlJ1NkZzM1JGVlJFOWJVRWlock1UVkM0TGdTc3JsYy96MHlWc3UreForLzRITDlxaEY4NXphcHY3blczejhidTBPbVRoMUZuVWJ0UVJzT3o3bWZmZzZUMHgvaHpvTm1oWFpscFp5aGU5bXYxemtXck15MGxqejEvZDQrd2JRWjloakRuMFJQUVlSdjJzalVZdm1FVnl2c1QxSVZKUmhFMSswZjcxcXdUZE8vWjM3amFEUDhNZWMybDBGWFNwS2FLTVc3RnEvekNFUWRQTHdQZ0lDZy9Hclhvdm5aemtHMkk0ZmlHRjcxR0tuZGdBZlg4ZWRPaFgxdkNhamdXVS9mWWE3aHhjakprM05QejVzNWZTeGVKSXZubVhLYTNPUXlSWDI4Y2ZpZDNOZzV3YXVuRCtOdTZjM2ZZWS9ScnR1QTFBV0tqd3cvcm1aUlh4SElHcmhQRzVtcGhjN0ppQXd1TWkrcWtRRWdnUkJFQVRoSHJHa3BhRGRzTFN5bHlFSTk1d3NLQlMza1pOeEd6a1owK1d6OXBMMDV1Ukw5akZXWGQ2dG9KREdEV1hyenFnNjlFVFJvajJTUW44b0NJSlFlWUxxTml6MmFGRml3ajRXL3pEWEtkQnpyeGtOZXBiOE1CZTlUc3Y0WjJjNkJCSUE1QW9Gd3lhK3dHOWZ2TU9pLy8yWHg2ZTlYZXh4b1ZZZGU5cS9kaFVZcVF6MW1yUm14Vzlma1pHV1ltODd1SHNUalZxMnR4L2pLZzBmMytwTzR5dmllWFhhWEpiTy80UWIxNi95NUd2dm8zSDNCRUFtVjlCOTRHaWlGczFqMDRvRkRCajk1SzE3L2Y0TjFXdUZNUGpSWjJrWjBSMjVRc25SL2J1bzI2aUZQVmpYb0xucjNWOEFDdFZ2Slk0UmJFUWdTQkFFUVJEdU10T0YwMmpYTFVhL2J6dVlUWlc5SEVHb1ZQTGFZY2hyaCtIMnlKT1lMcDZ4Vng4enAxeTJqN0ZxODlEdjJZUit6eVlrR25lVTRaMXQxY2VhdHdlNWVQc3FDSlZwMWUvZmNEaDJXN0Zqdm5yN2hTTDdYQVdTc2pMU1NVdTVZdnM2LytoWjFvMjBZdHN5MDY4N3pRTzJQRGRMZi95VTVFdG42ZmZJcENLUEFZWFViMHFmNFJQWnRPSjMvdnhtRHVPZm00bEs0MWJzYzkxUDNEdzhxUmtVU3RLeGVBQ3VYampENVhPbkdQYjRTd0JGN3BhNnZmMnBOejRrTUtSZWhhL3ZVTXdXemlVZXdjM0RrNlh6UGthYmw0TTJMd2VMK1ZaQzZIM2IxOUdrME5HOHgxNmFSVmpqbGc3emJGeitLNkVObXpOeTh2UUtYMk5WSm42VENvSWdDTUpkWWpnU2h6WnFFY1lUQisxSmN3VkJ1RVVlVWc5NVNEM2NSazNCZE9FMCtuM2JNY1J0eDV6L2h4NkFWWnVMZnZkRzlMczNJbkh6UUJuZXhSWVVhdFpXQklVRW9STDBIamFCenYxSHVPdzduM2lFZFl0L1pPTFVmK1BwNDF2cU9WY3YrTmFwYmVYdlg1ZXFyVENUMGNpeW56NGw2Vmc4YmJ2MnAyUHZJY1dPNzlSM0dOazNNNGpkc29iNUg4MWsxRDltVUxOMjNWS3Z1MERLNWZNYzJMV2h6TmZkcVVlbXpNREhMNERvSlQ5UnMzWW9UNzQ2QjcvcXRydzd0d2ZjRHV6YVVHS3k2TklxemZNMmI5K044NmVQNHU3cGc1dUhGKzZlM21qY1BYRDM4RUxqNW9GTW9lRDNMLy9EenZYTHFWUGZsbE1vT0t5Und4eG1zNG5jN0N5cStkZHdkUXZoRG9qZm5vSWdDSUpRa2N3bTlIdTNvRjIzR05PbHM0NTlFZ21LcHVFWWp4Mm9uTFVKd24xTVhxY0I4am9OY0IvekZLYnpwL09yajIzRG5KcHNIMlBOeTBHL2F6MzZYZXVSdUh1aUN1K0NNcUlueW1iaElCTnZhd1hoYnJ1UmVnM0FvYkpUWVJLcDFONWYxSmdicWRkd2MvZEU3ZWFPcDQ4ZnZZYzlSbWpEWm1Ta3BkQ3NiUmNrRWttcDFuTDk2a1YyUlMvRHYyWnRBSEt5TWxneS8yTXVuenRGaS9iZGlSejNWS25tNmYvSUpOUnFON1pITGViSGovNUpoOTZENlRyZ0VYdHk0b0o3RmVmTWlVTjNYUDJzckxKdXBHSzFXdXhIdzI1bXB1UGpWNTIwbEN2OCtjMGNzbTZrdXJ6T1ZkNmkyNE5ERmZHOEhsNCtqSnJ5Q2thRG9jZ3hvLy94Q3JYck51TG8vbDBBSEl1UHNlOElzbHF0SE51L0M2dlZTbzJnMEdMdkpaU2QrSTBwQ0lJZ0NCWEFxczFEdDIwTjJnM0xzTnorNWtzbVJ4WFJBMDNrV09SMUdvaEtQWUpRQW5sb0ErU2hEWEFmK3pTbWM0bjJrdlRtdEd2Mk1kYmNiSFE3bzlIdGpMWUZoZHAxUTltK0I4cW00VkNHL0JpQ0lKVGVOLytaV3FweHYzM3hkckg5UFllTXA5dkFVWGg0K2RDbC93aHVacWF6ZFA0bkhJL2Z3eU5QVGtkZUtGbjg3ZzEvRTdjam1wZmYrNS9ESEVmaWRuSXNQb1pIcHN3QVlQV2YzM1A1M0NuYWRSL0l3REZUU2gxUUF1ZythQXcxZyt1eWFzRzM3Tm04bWxvaDlXZ2EzdG5lLzcvM1h5MzIraTc5Unpva2JTNXdONU5GTDVuL01ja1hiMzNnOU5lMzc5dS9mdW1kcnpIZndWSDBpbnJlWGV1WHMydjk4aUxuNlRyZ0VlbzJha216OE00Y2lkdmh0RE5NSXBYU3RFMG5HclpzaDlsc3dtalFGN3N1cThXMis3cHdoYnFpRkE3MFZVVWlFQ1FJZ2lBSWQ4Q1NrWVoyd3pKMFc5ZGd2ZTJOaDBUdGhyckhJRFFEUmlQMXExNUpLeFNFQjV1OGJpUGtkUnZoUHU1WlRHZFAycXFQeFczSFVpaEJxalUzRzkzMktIVGJvNUI2ZXFOczJ4VlYrNTRvbXJRV1FTRkJxRUJ2ZmJuUS92VzFTK2RZK1AySGpIMzZkV3FGMWdmZ1ZNSitsc3ovbUpmZStScHZYMzhBVGh5S1pjMmYzelAyNmRmdFpjV2xFcW5EdkY0K2ZqejZ3ci80K1pPM1dQekRYQ2E4ZUtzeW1VNmJSM2JtalJMWE5temlDNXc2ZWdDMTJvMzNwbzR0MDNPMWFOK2RFWk9tOHNLc0x6aC8raWhOMjNSeTZKL3k2aHo3MTRXcnBoWGt1NUZLSFovblhuanFqZjhDY1BKUUxFdm1mOHp6c3o3SHYwYVF2VituelNYblptYUo4M2hYODNkcXEram5MZnpmVFlFNTA4YmJ2MWFvMUV5YyttOU1SaU1tb3hHd0ZSaFRxalhJOG5kN0hvelp6Sm8vdnkvVi9lYStQcm5FTVJWeFJPNUJKZ0pCZ2lBSWdsQU9wc3RuMFVZdFJoKzdCVXlPbjdwSmZmelE5SHNFZGUraFNOdzhLbW1GZ3ZEd2tZYzFSaDdXT0Q4b2RBSjk3RGIwY1R1dzNMaVZOTmFTbllWdTIxcDAyOVlpOWZTeEJZVTY5RVRSdURWVXdoOXJndkF3S1h6Y0t6QTRETitBUURhdFdNRGtWMllESUpIYWR1RklKRktrVWhsNU9UZFp2K1FuYW9jMm9FNzlwa1VlRndPb1hpdUU0VTlNeGFPRVV1NUZjZmYwcGsybjNxUmZUNmJ2eU1mdDdTY1B4WEw1L0duNkRwOElMallKYlZuMUp3cWxiUWVTbTRlblV4QUliTlhTWERFWWRBQW9WZXB5cmJraUpPemJBWUF1THhlVDBXRGZUWFhzd0c2aUZzNHI4ZnFKVTJkUnQ1RmpndVo3L2J4YlZ2MUp6TVlWelBwNmljUGNWcXVWazRmMzBhaEZPMnFITldMZ21IOFVPOC9PNktYa1ptZVZPRTRRZ1NCQkVBUkJLQlBqOFhpMFVZc3hISTF6U2dBdEM2cURadUJZMUozN2lTUzJnbkEzU1NUSTZ6VkZYcThwN284K2p6SHBPSWE0Z3FEUXJhT1psdXhNZE52V29OdTJCcW1YRDhwMjNWQkY5RUxScUtVSUNnbENHYVdsWENteUV0WHRSNEp1cnhwMjltUUNjNmFQZDJpYjhNSmIvUG50SEllMml0aWw0VmM5a0U1OWh0bGZYemwzR25jUEx6cjFIZVp5L09ZVkN4eU9vcFZGWHM1TkFGS3VYS2lVWk5GWkdXbGNQcGNJd09vL3ZrVXFsVEhtNmRmeERhaHBIMVBVOS9SRzZyVlNIL1VyVU43bkxiejdwelNzRmd2SEQrNWhaL1F5VXBNdkVUbjJLZHAxSDBCQWZqNm9vc1R0V0VkdWRoYnRld3dzMC8ycUl2RXVWUkFFUVJCS1lqYWpqOXVPZHQwaVRPZFBPL1pKSkNnYXRVUXphQnpLbGgxc2U1a0ZRYmgzSkJJVURacWhhTkFNOTBkZndIajZLSVo5MjIzSHh6TFQ3Y01zTnpQUmJWbU5ic3RxcE42KytVR2hucmFna1BqL3JTQ1VxSnAvRFo2ZjlYbUZ6YWRVcWhrMC9tbkFkcVFzNmZqQkNwdTdzT3RYTCtCWDZNaFVZU2FqRWF2VmlrS3BLdGZjQlltYWorN2ZaVTk0ZkMvRmJsMUxzN1pkMkxjdGl1R1B2OFQ2WmIvdzQwY3pHZlAwYS9ZeEZabW5xTHpQKytMYlh6bTF1UXBDYWZOeVNOaTdqWDNiMTVHWmZoMy9Ha0VNZS94RldyVHZWdjVGQ3k2SlFKQWdDSUlnRk1HcTA2TGJFWVZ1L1RLSEpMVUF5R1NvMm5aRE0yZ2M4cnFOWEU4Z0NNSzlKWkdnYU5nQ1JjTVd1RC8ySXNaVFIyeUpwdmZ2ZEF3S1pkMUF0M2tsdXMwcmtmcjQzZG9wMUxDNUNBb0pRaEZrTXJrOUI0MWVwMFdibTFQbU9UVHVIcWpVR3Z2cnRsMzdBM0F6SS8ydUJJSXkwMU5KdjU1TTQ5WWRYUFliODQ4NkZWNlRLOWN1bjNmWlhwQ3NlY2FjSC9Ed3J1YlVmemVUUmVka1pSQy9heU5QdmZsZjltMkxRcW5XTU9HRnQxancxYnYyNm01QWtjRzdtemZTK09PYjkxejJWZlR6RnQ2aFZKelAvdlVNWnJPSnVnMmIwMi9rRXpScUZWR21wTjlDNlZYSlFGQldWbFpsTDBFUVhFcEtTcUp0MjdhVnZReEJxUElzV1RmUWJsaU9idXRxckxuWkRuMFNsUnBWdDRGb0JvNUJGaEJZU1NzVUJLRkUrYnYxRkkxYXdzU3BHQk1UOG9OQ083QmtaZGlIV1RMVDBXMWFnVzdUQ3FRK2ZxamE5MEFaMFFORkF4RVVFb1NpeE8vZXlLYS9meS96ZGYxSFRhWkRyOEVsanJ0eS9qUVdpNW5nc01ibFdaN2QvaDNSQURScDNkRmx2MDZiQjRCU1ZYd2dhTjZIcjd0c1AzRndEd0dCd1M2REl1V1JkdTBLUm9PZXdKQ3dFc2R1V3ZFN2RSbzBjMGdRclZKcm1EempYV1J5aGYzb1ZsSDVmSXJiQlZYUnoxdmFnRmlIbm9NSTc5cVBhdjQxN0czUlMzNmticU1XTkdvWlVhWjdDc1dya29FZ1FSQUVRWERGZlBVQzJ1Z2w2R00yWVRVYUhQcWszdFZROXhtQnBzOXdKQjVlbGJSQ1FSREtSU0pCMGJnVmlzYXRDZ1dGdHRwMkNoV3FxbVBKVEVlN2NUbmFqY3VSK2dhZ2F0OGRaZnVlS09vM0ZVRWhRWERobjUvOVdlcXhIOHh3TGpmdXhHcGx6K2JWYkZuOUo1MzZETHVqUU5DVjg2ZUozYmFXa0hwTkNBeXA1M0pNWHJadGc0Qks0MWJzWEpObnpIWjQ3ZU5YbmNTRU9LNWRQaysvUnlhVmU0MkZXYTFXZnZya1gxVHpxOEhUTXo4cWNlelprd21NZS9aTnB6NlpYT0h3K292L2U2N01hNm5vNTNXMUs4bFZ2cWsrSXlZNnRTVW14S0hOelJHQm9Bb21Ba0dDSUFoQ2xXZE1URUM3YmhHR1EzdWRFMERYckkwbWNpeXFMdjJSbERPWnBDQUk5eEdwRkVXVDFyYlM4bzlQeDNqeUVQclliUmdPN01LU1hTZ29kQ01WN2ZwbGFOY3ZRK3BiSFZWRUQxUVJQWkNITlJGQklVSElKMWNvU2g1VUN0YjgzNzIvZi9VdTUwOGRwVU92d2ZRWWJDc0IzMmY0WS9RWi9wanpOUlpMa2ZOZHZaREV3dTgvUkNxVkVUbnVxU0xISlowNEJOZ1NUTHNTRUZpYlp1R2RDYTduR0pES3pjNGlhdEU4UEwycjBiWnJ2K0lmcnBSU2t5K2gxK2JScUZYSkFRK0pSTUxJeWRNSUNtMVE0dGczUDNHOWN5c2pMWVVmUG5qTm9lMXVQYTkvRVRtYUNoVDhTTFZhTEVnS0pmSzNXaXprM016RTI5ZTV4TDF3WjBRZ1NCQUVRYWlhTEJiMEIzYWlYYmNZMDVrVFR0MktCczNSUkk1RkdkNUYvTkVuQ0E4cnFSUkYwM0FVVGNQaGlla1lUeHl5SFIrTDM0VWwrMVlxQWN1TjYyaWpsNkNOWG9MVXZ3YXE5ajFRUmZSRWZvZkhWZ1RoUVplV2N1V081N0JhTEZ3NmN4S0FhNWZPTWU3Wk4ybllvcDNUdU90WEwzTDk2a1U4dkh5d21NMGtKc1NoY2ZOd0dHTTA2SW5adEpMZDYvOUdJcFV5NXFsWHFWNHJCSUJEZTdhUW1YNGR0WnNIY3JtQ0cyblhpTnUrRHQrQVFHb1ZzV09vWVl0MlRtdlJhL1A0NjdzUHlMbVp5ZmhuMzdRZnNiSmFMRml4SXBYS0FGc3dDa0FtazVYcSszRHByTzE3MExnVWdTREFxZVI3VVFxT2hsa3NaaVFTcVQzblRucit2NTFVZWlza2NMZWY5OXJsY3lpVWFxNWZ1V0FibTc5N3ljUExkdFJzejViVkJOV3BieDkvTHZFSUZyT1ptc0VsSDVVVHlrWUVnZ1JCRUlRcXhXclFvOSt4RHUzNnBaaXZYM1hzbEVwUnR1bU1KbkljaWdiTkttZUJnaUJVRHBrTVJmTzJLSnEzaFVrdll6Z2VqeUZ1Ty9yOU94MXloVm5TVXRDdVc0eDIzV0prL2pWUlJ1UUhoVVRTZUtFS0txcWNmRmxrMzh3Z0krMGFOV3VITXZxcDF4enl3eFNtMCtieTl5OWYyRjlMcEZMNmpYekMvam9qTFlVZlA1cUpOaStINnJWQ0dQN0VTOVNzWGRmZW4zVWpsWjNSeXh6bXJGazdsQkdUcGpuc1Fpbkp3dTgvSlBuaUdib1BHa09ENXJkeWUxNVB2c1FQSDd5R1ZDWkRKcE5qTk9nQkNLblhwRlR6WGpxVFNEWC9HdmJBVlVVN2V6S0J2NzU5SDdsQ2lWUW13NkRUNHViaFNjM2FvY1ZlVjVIUHUrekhUKzJKckNVU0NXR05iY0dzbGgxNmtKZ1F4NWFWZjloM2g0RXRqMUdyRGoxcExJNkZWVGdSQ0JJRVFSQ3FCRXQycGkwaDdPYVZEcC8wQTBpVUtsUmQrcU9KSElPc1J1MUtXcUVnQ1BjTm1ReGxpL1lvVzdUSFk5TExHSTdGWTlpM0RYMzhib2Vna0RudEd0cW9SV2lqRmlFTENFUVowZE1XRkNyRmNRMUJlSkRWcUZXSE5wMTZNK1N4NTB0OXpmcWxQenNFWmdwNCtmZ3hhY1pzUEwxOWl6MXFWanUwSVUvUG5JczVQNGVmajM4TjNEMjk3ZjNWL0d2UWZkQVlsQ28xTFR2MHNPOVVLZEI5MEZnNjlCcUMwYURIWWpHalZLblJ1SHVXZXYwRitvK2FSR0pDSEQwR2pYVm85NjhaUktjK3d6Q1pqRmdzWnFSU0thRU5XeERXcEZXcDVyMTA5bVNSMWMzS0l5QXdtUEJDeDdocTEyMUkvMUdUN2E4VlNoWDFtN1VwTVQvU25UeHZTTDBtZE93ejFQNTZ3SmdwWkdkbElKUEtxQmxjMXg3MFVtdmNlWHphMjJDMVlySGVPdkozKzc5aFNScTNpaUFuSzdQa2dRSVNxL1cyWkFoVmdLZ2FKdHl2Uk5Vd1FhaDQ1cFRMdGdUUXV6Wmd6ZiswcW9EVTB4dDFuK0dvKzR4QTZ1VlRTU3NVQk9HQllUSmhPTFlmL2I3dEdPSjNZODF6WFQ1YlZpTUlaZnNlcURyMFJCNVMzK1dZKzBIYXBONlZ2WVFIa3Yrdld5cDdDWGRFL0Mwa0NPWHpvUDJ0SnBFVW5kdEE3QWdTQkVFUUhrcW1wT1BrUlMzRWNEQUdia3NvS2F0ZUM4MkEwYWk2UnlJcHBueXFJQWlDQTdrY1phdU9LRnQxdEFXRmpzYmw1eFNLd2FyTnRROHpwMXhCdStaUHRHditSRmFqTnFvT1BWRkc5RVF1OGx3SWdpQUk5d0VSQ0JJRVFSQWVIbFlyaHZqZGFOY3R4bmo2cUZPM1BLd3htc2h4cU5wMWd6TGtBeEFFUVhBaWw2TnMzUWxsNjA1WVRVYU1SK0pzMWNjT3hXRFY1dG1IbVZNdWs3ZHFBWG1yRmlBTERFWVYwUk5sUkEva3RVVlFTQkFFUWFnY0loQWtDSUlnUFBDc1JnUDYzUnZRUmkvQm5IekpzVk1pUWRtcUk1cEI0MUNVc3NLR0lBaENXVWprQ3BSdE9xTnMweG1yMFlBeFlaOXRwOUNodlZoMWhZSkN5WmZJVy9rN2VTdC9SMWFyRHFxSW5xZ2llaUFMQ3EyOHhRdUNJQWhWamdnRUNZSWdDQThzYTg1TnRGdFdvZHYwTjVhc0RJYytpVnlCcWtzL05BUEhJS3RWcDVKV0tBaENWU05SS0ZHMjdZcXliVmVzQnYydG9ORGh2VmgxV3ZzNDg5VUw1SzM0bGJ3VnZ5SUxDa1dWWDMxTS9Md1NCRUVRN2pZUkNMcVBKQ2JFVWIxV1NKRWxFMHNqN2RvVkxpWWRkOGdRWDVUWkw0M0JyMFl0WHBqMVJZbGpEK3pjd0lsRGV4azQ1aC80MXd4eTZrKzVjcDZOeTMralU5OWgxR3ZTdXRpNThuS3lVYXJVUlZZRjBPWGxrcE9kaVg4TjUvdVUxL0g0R0ZLdVhLRFgwRWN4R1EwY094QkR5dzQ5S0NaL2xwUE05RlQyYmxsTng5NUQ4ZkVMcUxDMUNZSlFkdWJVWkZzQzZKM1JXUFU2aHo2SnV5ZnFYa1BSOUJ1SjFNZXZrbFlvQ0lKZ3EwaW9iTmNOWmJ0dVdBMTZESWYzWXRpM0RjUGhXSWVmWGVZcjU4bjcreng1SzM1REhsVFhYcEplRmhoY2lhc1hCRUVRSGxZaUVIU2ZNT2kwTFAzeEV3YU1ta3k3N2dNZCtySXkwamlmNkp6ckFxQlZ4NTRPcjljdi9ZbXpKeE13bTAyMDd4RlpJV3RMdTNhRkRjdC9wWDdUMWk2RFFBQmJWdjVKNnJYTDFLbmZ0TVQ1UHBrNWhmNmpKdE9oMTJDWC9ZZGp0N0ZoMlMvTStucUpVOStGMDhlcFVic09hbzE3bVo3aDdNa0VEdS9kUnEraGozTCsxRkhXL1BVOWNUdWlHZjdFU3dUVUxGMnA2QnZYcnhLM2ZSMnB5WmRzNVEwRlFiam5UT2NTMFVZdFFuOWdKNWpORG4xUy94cG8rbzlHM1dNUUVyV21rbFlvQ0lMZ21rU3BRdFcrQjZyMlBiRHFkZmxCb2UyMm5VSUZGUTJ0Vmt5WHoySzZmSmE4djM5QkhoeG1yejRtcTFHNjl5dkN3ODJTbllVeFlSL20xR1FvYi9IbjNpTXFkbEdDSUR4d1JDQ29qR2EvTktaQzVna0lET2E1dHo3RmFOQ1RsWkhHaGRQSHNGZ3MxQWdLSlMzbENvQjlSMHp5eGJPc1d2Q055M2x1RHdTTm1EU05uejcrSjlGTGYwWW1WeERlcGU4ZHJWT2JsOFBpZVI5aE1obzRlWGlmMC9Pck5HNE1IdjhNU2NjUEF2REJqTWRjem5ON1VDYzNPOHYrbklYNUJRUTZ0ZW0xZVJ6ZHY0dTRIZEdrcDF5bDN5TlBFTkZ6VUptZVE2RlVZYkhZL21pczN5eWNmN3orQWN0Ky9JemZQdjgzVS8vekxVcVZHc0RsbWdwNCtmb1RVcThKbDg0bWtuUXNIcDlpZG01VjVHNm1CNGtvUTF0eEh2VFN0QlhLYXNXUUVJczJhakhHeE1OT2IzemxvUTFzQ2FEYjl3Q1pySklXS1FpQ1VIb1NsVG8vUDFCUFcxRG9ZQXo2dU8wWUUvWTVCb1V1bnNGMDhReDV5MzlHSGx6UFZuMnNmUTlrVmV4OVJyVVBmNjJRM1ZIbTVFdGt6SnhVQVN1cUJHWVRlYXYrSUcvMUFxY1BRc3BLSVFKQmdsRGxpVUJRR1hVZDhJakw5bDNybHlPVEsralVaMmlwNXZIdzhnSGc4cmxFRm53MTI5Nyt5MmV6N0Y4WEJFL01aaE1BMDkvN0hxLzhZdzQ3bzVleGJjMUNwM25kUGIwWi8veS8rR251UDRsYStBT0J3V0VFaHBTdktrVmV6azMrL0dZT2VUblpQREg5UCtSbVo3TDZqKzhZOHRqekJOVnBBRUI2eWhXVy9md1pEVnUwWThEb0tjUnRqK0wwMFFPTW5Ed2RqYnRYa1hQdjN2QTN1emY4N2RRKzQvMTU5cTlQSHQ3SDBmMDdPWDMwQURLWm5EWmQrakxoaGJmd3F1WjQxQ003OHdhNU9UZUxmUlpEL3BuODVJdG5rVWlsZ0lTaGp6MUh5cFdMM0VpOWhwdUhKMTQrZm53MysrVlNmVy8rK3U2RFl2dGQ3V1lTQktHTVRDWjBlemFoWGJjWTg1WHpqbjBTQ2NybTdkRU1Hb3VpYVhpbExFOFFCS0VpU0ZScVZCMTdvK3JZRzZ0T2krSFFIdlQ3dHRtQ1FrYURiWkRWaXVsaUVxYUxTZVF1L1JGNW5mcjUxY2Q2SW5QeElkcTlJQXNNb2RxSHY5eTErVjE5dUtSZHQ5amxXSFgzU0NUdW5rWDJBMmdpeDFiWTJ1NDFhODVOc3VhK2p1blNXVFNSNDFDMjdvaThkaGdTalZ1NTVzdkt5cXJnRlFxQzhLQVJnYUF5NmpYMFVhYzJzOG5JcnZYTFVXdmNYUGFYUnVFZ3o1RzRIYXo0OVN0N256Ni9CS2xhWGJvZjlnRTFhek5zNG90b2M3UExIUVF5bTAzOCt2bS9NUmtOUERIOUhhclhDZ0hnMnVWekhOeTlpYVp0T2lHUlNNaTVtVUZJdlNhTW1EUU5sVnBEcjZFVHlFaEw0ZUtaazBVZS9RTG8ySHNJemR0MWRXcDM4L0MwZjcxazNsd0NROElZTU9wSm1yZnJpakwvcU1lK2JWRUUxYWxQVU4yR0FNUnNXc20rYlZHbGVxNzVINzNwc2oyOGF6OEdqMzhHZ0xER0xRbnZVbktPZTA5b3FnQUFJQUJKUkVGVUpWY083TnJBdWNRajVicFdFQVFiYTE0T3VpMnIwVzVjamlVejNiRlRMa2ZWb1RlYVFXTkY2V1ZCRUI0NkVyWG1WbEJJbTRmaFVBejYyRzBZais1M0RBcWRQNDNwL0dseWw4eEhIdHJRWHBKZTVsL3ozaTNXWkhTdTBsZ09zcHExUVNJcDFWeTVDNzkzMmE1czNRbVp1MmVSL2ZCZ0I0SnlmdnNDUy9wMWZONzVEbmxJL1R1ZXp6aHRaQVdzU2hDcW9HbHpLM3NGRlVZRWdpcEFiclp0TjByQjhhTHl5TW5LWU9uOFQzajBoWDg1OVYyL2VnRjNUMjk3SUFTd0p6bTJXcTB1RXg0M2FkT3gzR3NCa01ua2pIaGlLajUrMVVrNmZwRC92ZitxUS85N1V4MS9tWDcwMmhNT3J4TVQ0bkR6OEtSRisrNHU1L2VxNWs5Z1NEMkhOclBaaEZSNjYxakgwek0vb21idHVrN1h4dS9leE5VTForeUJvQUpQVEgrbnlPYzVmbkF2KzNkRU0rYXAxOUM0ZXpqMWUzajcyci8yOGEvaDhQM0x1cEZLMHJHRHRPM1cvOVlGVml0N3Q2eWhlZnR1OXQxZEFHZnlqOGdKZ2xCMmx2VHJhTmN2UmJjOXlxSGNNb0JFNDQ2NjUyQTAvVWNoOVJYSjJnVkJlUGhKTkc2b092VkYxYWt2Vm0wdWh2Z1kyMDZoby91eG1veTJRVllycG5PSm1NNGxrcnY0QitSMUc5bU9uTFh2Z2ZRT2lvK1VoamsxdVVLT1dmbjl1QjZKWFBIZ0h0bTZ5d3o3ZDZLUDNZcm5pMjlYU0JBSXhQRnpRU2d2LzhwZVFBVVNnYUFLa0huak9nQ3FPMGhPNnVGVkRaMDJsLzNiby9IeHIyNXZ2M2I1UElmMmJIWEs5ZU9lSDN4WTgrZjMrTmNNb2xaSVBRSUNnekVWdkRFQVZDb05xbkp1R1FXY0FqV0ZqMjJWNUxOL1BWMnFjWHFkbHFUakIwazhGRXZTOFlPOCt1R1A5c0JXOWNBUXAvRUd2WTcwbEt1MEt4eVV5VmVuUWJNaTc1T2VjaFdBR3JWRGk2M0sxcUo5TjRKQ0c5aGZuejF4bU9XL2ZJSFJvQ2VrUVZON1l1bmtTK2ZZdG5ZUk82S1gwbnZvbzdUdE5nQ0pSRUpRV0NPSGZ3TkJFRXBtdXBpRU5tb3grbjNiSVA4b2JBR3Bid0NhL3FOUTl4eFM3aTN3Z2lBSUR6cUp4aDFWbDM2b3V2VERtcGVESVg2M3JTVDlzUU5neXYrNWFiVmlPbnNTMDltVDVDNzZIL0t3SnFnNjlFVFZ2anRTMytyRjMrQUJVVklBNDJFTWNHaTNya0lXVkFkVlJJL0tYb29nQ0E4UkVRaXFBQ21YendPMm9FYmM5dWhpeHpZTjc0UzdwN2R6aHdUYWQ0OGtadE1LZWcyZEFNRHBvL0VzLytWemFnVFZjVHB5MWl5OE15Zmk5NUFRdXgyTHhjeWc4VSt6ZWVVZlhEbC8yajRtb3VjZ0JveCtrcHlibVVVR1p0SlRyaGFaQVB2MlBEZUZqMjJWbDA2YkM5Z0NMRW5INGpsLytoaHVIbDZFTldyQndMRlBJWkZLOGZHenZWbUoyYlNTeHEwNlFQNkdKN1BKU055MmRRQTBiTkcrVFBjdENJZ1YzQjhnT3l1RGRZdm0wUzF5TklIQnRpTW1JeVpOQThCa05MSmwxUi9FYm92Q0w2QW1vNmUvNDFCZExEQWtqT2ZlK3BTMUMzOWczZUlmT1JLM2t5RVRucU5OcDk2MDZTUVNKZ3RDYVJpUDdpY3ZhaEhHNC9IT0NhQ0R3OUJFamtYVnNUZkl4SzhxUVJDRUFoSTNEMVJkQjZEcU9nQnJiamI2K04wWVlyZGhPQjUvSzVodXRXSTZjeHpUbWVQay92VWRpdnBOVWJZdkNBbzl1THNxODFiODZySmQwM2NrRWcrdkl2c0IzRVk4bUR1T1RFbkhVWVk3cDFNUUJFRzRFK0xkZFFXNGVpRUpnSXkwRktLWC9GanMySkQ2VFZ3SGdyQlZBR3ZjdWdQblQ5bHl6TlNxVTQrSUhwRjBHemdLdVVMcE1GYXBValBoeGJjYzJxclhDa0dYWnd0MExQeitRM3U3V3VQR29QSE9nYUNvaGZOdzkvU214K0RTblptZU0yMThxY1lWSnpFaERyRHRvbXJTcGhPOWgwMGdNRGdNaThYQzBoOC94V1EwMEtaVGI4Szc5bVAzeGhWc1hmMlgvVnFKUklLUFgzVkdUSnJxbERBYVhGZDBhOU81RDBNbVBJZkczUmJFeWl1VVZQcFF6R1lTRStMbzNIZTR3elhuVHgxbDdWOC9jQ00xbVRhZGVqTmd6QlFVU3BYVDNENSsxWG5zeGYvajRKNHRiRnorSy9QKyt5WTlCbzJsYzk5aCtRbXBCVUZ3WWphaDM3c1ZiZlJpVEJmUE9QWkpKQ2lhdEVFemFDektGaEdWc3o1QkVJUUhpTVRkRTNXM2dhaTdEYlFGaGZidnhCQzNIY1B4Z3c1QkllUHBZeGhQSHlQM3IyOVJOR2lPTXNKV3hyNmllTC8rRVZLL2tvK2lXZEpUeUpyN1JybnZrL2UzNjBDUHFrTnZaQjVlUmZiRGd4c0lzdXEweUFMdVllNG5RUkNxQkJFSXFnQ1pOOUlBNk5Cck1OMEh1ZDVkczNYMVgremZzUjVWb1lUUGNkdWo3WUdqTC83dk9hZHIzRDI5OGFybXgrSFliVVhlVytQbVFkUHd6Z0FFaHpWMk9VYXVVTksycS9OUnFxaUY4MUM3dWJ2c2M2VXNsYkNLMm1YVXFrTlBmUDFyRWx6UGNhMUg0blp5NnVoK0lucEdJcEZLR1R6K0dYdnk1dEtRU21YMEhqN0JvVzNMcWovdEFiU0NQRDdabVRjQTI0NmZ1QjNSMUtwVG45cGhqUUM0a1pyTTVwVi9jUEpRTEo3ZTFSajM3SnMwYk5HdXhIdTM2ZFNic01ZdFdmbmJWMnhaOVFlbmpzUXhZdEswWW8rZ0NVSlZZOVhtb2R1MkJ1Mkc1Vmp5ajlQYXllU28ybmRIRXprT2VhR2ptWUlnQ0VMcFNkdzlVZmNZaExySElLdzVOOUh2MzRrK2JodkdFNGR1bFJ1M1dqR2VPb0x4MUJGeS8vaW13dTR0clY0TFdmVmFKUStVeVVvZTh3QndWZEhzYmpLS1FpU0NJRlF3RVFpcUFLbFhMd0syL0ROcWpidkxNWmI4WDhEcVFqa3VXa1IwUTZGU3NYckJ0end4L1QrNGU5bDJDcDArY29CTkszNEhiTUdhNGdRRUJ0c0RRWGRiVWNHZHNnb01xVmZrWEw5LytaOWlyM1VWakRLWmpDaFZhanIxR2ViUXZubkZBdnRPSHUvOGJkQ1pOMUlCT0xCelBiblpXUXliK0lKOWZIcktWVTRkMlUrNzdnTlJLSlNrWExsQXlwVUxwWDZ1aGkzYUU5YTRGYnZXTDNjNGdpWUlWWmtsSXczdHh1WG90cTdCbXBmajBDZFJ1Nkh1RVltbS8raTdudFJVRUFTaEtwRjRlS0h1T1JoMXo4Rllzak50Q1lmM2JjZVllTmdoS0ZUUmlndVFWRVQrbnZzbFI1Q2ljZXQ3Y2g4QTQ4bER5TVR2U0VFUUtwZ0lCTjJoNjFjdm9zMy80eWFrWHBNaXh4bjBPc0F4b2JSYTQ0NTMvaEduYWdFMWNIUDNRcTVRa0Z6b3VNU3NyNWZ3MDhmL3dzYzNnRWVtekhDWWM4Rlg3enBVckxyYjN2cHlZYW5IbHVZWVdiZUJvMmpldmx1cDVqdThaeXN4bTFhNjdOTnI4NXlTWXB1TVJxeFdLOHI4UUpCS3JjSER5NGUwYTVmUjVtYXpJM29wd1dHTnFkOHMzSDVOZytadG1UNzdlenk4Zk1vVjlITDM5T2FWRCtiVHBuT2ZJby8vQ1VKVlliNThqcngxaTlIdjNYd3JrV2srcVk4Zm1uNGpVZmNhaXNUOXpuT1BDWUlnQ0VXVGV2cWc3alVVZGEraFdHNFdCSVcyWWpwL0d1c0Q5c0dWZHQzaWNsOWJrZVhqdmYvNWFZWE5WWkswU2IyUitvdWpZWUlnVkN3UkNMcER4K05qQU52T25PS09BdWwxV2xScWpWUHVHSFArcHpJcGx5K3dhc0hYdlBqMlYwN1hObTNUaWExci9pSTNPOHNlWURoLzZpam5Fby93NUt0ekt1cFJTbFFST1lJS2MvZjB3YjlHVUtuR3VubDZGZG1YbTUyRmgzYzFoemFEWGd2Z0VDQ3FXYnN1Vjg2ZkpuckpUK2gxV2dhT25lSTBWMEZncmFoamNMTmZHb05malZxOE1PdUxJdGNqZ2tCQ1ZXWThmaER0dWtVWWpzUTVmZG9zQzZxRFpzQVlWRjM2SVpFckttbUZnaUFJVlpmVXl3ZDE3NkdvZXcvRnF0T1MvdXpneWw1U3Fkejg3QzFRS0RCZlBsZnVPWFM3MW9OUlZIWVZCRUVBRVFpNkkwYURuZ083TmdJNGxYZS9uVFkzMitXeE1ZUE9GckFJREFsRHBYWmovNDcxZVB2Nk80eHAzYmszTzlZdFlkdWFoUXgrOUZsMDJselcvUGs5OVp1RlU3dHV3MUt2MTJxMTJrdXpsMGRGbDQvUHpjNGtMZVZLcWViTHk3NVpaRjlHV2dyQitYbCtDaFFjelNvY0NLclRzQmxKeHc5eWRQOHVPdllaU3MzYWRRRXdtMDNJUkZVaVFTZy9pd1g5dm0xbzF5M0dkUDZVWTU5RWdxSmhDelNEeHFGczFSSHU0R2VRSUFpQ1VIRWtoWGFwMzY4OEpzOG9lVkE1V0RMU3lGdjUrMTJaV3hBRTRVRWcvdnE5QXp1amw1S1hjeE12SDc4U0EwRzZ2RnpVYmg1TzdkbFpHU0NSb0hIM0lMeExYdzd0M1VxM2dhTWN4cWcxN3ZRWU5KWU5mLzlHN2JCR0pNUnVKemM3aTRsVDN5N1ZPdk55c3RuNDk2ODBhZDJ4Vk1tUGIxZXZTUnVtdkRvSER5OGY5bTVlemVaVmYvRFdGNjZQaWIzLzhnVDZESCtNS2EvT29WcEFZTEh6N294ZXhzN29aV1ZlVDJFNmJTNVpOMUtkdnY4WmFTa0F1TG5mMmtsVU15Z1VBUCthUWZRZStxaTlmZXZxdjdoKzlTSVRYbkNzd2lZSVF2R3NlaDI2SFZIb29wZGlUcnZtMkNtVm9tclh6WllBdW9oRTlvSWdDSUpRSEhXdm9YZGxYdk9WODFVNkVKU1ZsVlhaU3hDRUIxSlNVaEp0MjdhdDdHVlVDQkVJS3Flekp4T0kyYlFLZ0lGanB6aVZkeS9NYXJHUWxaSG1WQ2tMSU8zYVpUeTlmSkRKNUlSMzdVZWJMbjFKT2hidk5DNmkxMkRPbkR6TXF0Ky9BWW1Fc1UrL2pvOWZRSW5yak4rOWlTMnIvc1JvME5HcVE4L1NQeUR3M3JSeFdDMFdsMzNGNWREWnNPd1hwN2JKTTJZN1BmL0FNZitnZlkrQnBWckxuczJyMlBTMzh5L3NDNmVQQVJBVTJvQVRoL1ppME90UUtKVHMyYndhaVZSS1lFZ1lBRmszVWxuOXgzY0FhSE56c0Znc0ZOU3R5RXBQNVdaKzVUZEJFRXBteWJxQmJ1UGZhTGVzd3BxYjdkQW5VYWxSZFJ1SVpzRG8wbFdRRVFSQkVJUWlGRTQrWGUzRFg1RUZCanUwS1pxM3cvdjFqOUN1K1l2Y0pVWHZYSmQ2ZXFNWi9nU0crRjBZangrOHEyc1dCRUY0RUloQVVEbGNPbnVTcGZNL3htcXgwS252TUJxMWpDaDIvTW5EK3pBYTlGU3ZGZUxVZC9ia1lXb0cyNElWUlZVY3MxcXRKTVJ1NStyNXBJSUdUaDZPSmFoT2ZhZmNPQUE1TnpNQk9MQnpBMmF6aWJER0xSazAvcGt5bHpOLy9xM1BzSElyeDBmdXpVeisrR1lPVFZwM29GdmthSmZYZkRmN1pUcjNIVTZyVHIwYzJuMThTdzVhbGNmeCtEMG9WV3BDNmpWbTYrcUY3TmxzQzg1SnBGSjZEaDZIaDVjUDZTbFgrZVByMmVUbTNLUjc1R2gyckZ2SzdvMHI2RGw0SEFEcDE1UHhxMW02WEVXQ1VKV1preStpWGJjRWZjeEdyRWFEUTUvVXl3ZDFueEZvK281QTRsRjBUaTlCRUFUaDRYV3ZxbllWTUI3ZGovSEVJVFNSWXpFa3hHSk1USERvbDJqYzBBd2NnMmJnR0NScU4xUnR1NUx4NWhOWURmcDd1azVCRUlUN2pRZ0VsZEhCbU0xRUwva0prOUZBdSs0RDZEdDhva1AvMGYyNzJMbHVLWjQrZnJpNWUyQzJtRzA3ZkNRU21yZnI2akQyMHBtVFpLYW4wckgzTUt4V0s5Y3VuVU9wVW5QcFRDSUtwUXFEVHN1eGczdUkzYktHMU9STEJBYUg4ZmowdHpteWJ5ZDd0NnptZUh3TVRjTTcwN1JOSjBMcU43VlhKRHUweC9aTFdLbFMwMy8wazdTTTZGNnVaL1dyY2V2VC9FdG5UeEsxY0I1U3FaVHVnOGJpVjczb1kxOXVubDZsU2dJZHZlUkhvcGY4V0s2MUFkek1UT2ZFd2IwMGE5Y0ZtVnhCdDhqUnRPN2NHN1BKaEtlM0wyNGVucHc5bWNDeW56N0ZhREF3NXFuWGFOQThuSlFyRjlpMWZqbSsvalVKcnRlWTFHdVhhTkttSTFEOFRxY0M2U2xYaXgybjByanh4dHhmeS8xY2duQy9NU1llc1NXQVByVEhPUUYwemRwb0JvNUIxWFVBa21KMlJncUNJQWdQUDNQeXBXTDdMZWtwRlg3UG5Qa2Y0VFA3Qjd5bXZVdldoNjlndW5RV2lkb05UYitSYUNMSEluSDN4R295b3R1MkZtM1VRaEVFRWdSQlFBU0N5c1NnMHhLemNTVmdMZkpZazErTldoZ05lcTVjT0kzUm9FY21rK01iRUVqSFBrTUp6Ti81VStCa3dqNFVTaFhOMjNWQklwSHd4OWV6N2FYbzIzVHFUZFNpK1J5SjIwRTEveG9NbWZBY3JUdjFSaUtSVUdOa0tDMGl1ck56M1ZLT3hPMGtZZDhPSnM5NGwrRDhQQnl0Ty9YbXh2Vmsrb3lZZU1jVnJQWnVXY09oUFZ0SVRiNkV1NmMzano3L3oyS0RRR1Z4cCtYamQ2MWZqdGxzSXFMbklNQldJbDZsdmhXQXlzM09ZdW44ajVGSXBFeDQ0VitFTm13T3dMQ0pML0xiRisrdzh2ZXY3V1BER3JjRW9PZVFPNitNSmxlSWFrakNROEJxUlg5Z0o5cW9SWmpPbkhEcVZqUm9oaVp5SE1yd0xpSUJ0Q0FJZ2dCQXhzeEo5L3llNXJScjNQem1YYnhtek1IN3JTL1I3OTZBcWxNZld3QkltNGQyM1dLMDBVdXdaS2JmODdVSmdpRGNyMFFncUF5VWFnM2pubnNUcVZTS2J4R0prQU9EdzVnMis3dFN6ZGRuK0dQVWJkZ2NqYnNuQUk5UGZ3ZWpYb2ZLeloyQW1yVzVrWnBNOC9aZHFkZTRsVlBaK1JwQmRSajkxS3ZrWm1keDdmSTVleEFJYkNYUWh6MytZb24zZi9IdHI1REppLzlQb0hxdEVOUWFkL3FQbWt5YlRyMVJsbEJob202akZuaVhjQXhNTHBmejlNeTVlUG40NGViaFdlSTZBYm9NR0VtYjJ4SkN0KzNhSDZ2RjRoUmdLK0R1NmMzWVo5N0EyemZBNFZpYzJzMmR5VFBlWmZ1NkpWeE1Pa0dqbHUwSkNtMEE0SlNvV3hDcUdxdEJqMzVuTk5yMVN6SGZYdFZQSWtFWjNnVk41RmdVRFpwWHpnSUZRUkNFKzA3T0R4K0FVbDA1TjVmSmtNamtaSDgrQzg4WC80MjY3d2dBOUxGYnlmbjVVNno1bFdRRlFSQ0VXMFFncUl4S2MrU3B0S1JTR2ZXYmhkdGYxd2lxNDlEdkd4QllaTUNwZ0x1bk4vV2F0QzdYL1gwRGFwWTRKcXh4Uy90dW1kS1lPUFhmSlErU1NLaFpPN1RVYzRJdGY5THRPWlJxQk5WaDhQaG5pcjJ1WUJmUTdaUnFEZjFHUGxHbU5RakN3OHlTbllsdTAwcDBtMWRpeWM1MDZKTW9WYWc2OTBNVE9SWlp6ZHFWdEVKQkVBVGhmbVhNTDk1UlpuSTVFbG41L2h5UkI0ZWg2dElmVlpmK1NKUkswcDhkUXViYnorTDUvUDhocjlzSVZZZGVTS3Y1bzkrekNjT0IzVml5YnBSdmpZSWdDQThoRVFnU0htemlTSW9nM0JGenloVzAwVXZRNzFydmxEZEI0dUdGcHM5dzFIMUhJdlh5cWFRVkNvSWdDQThEaWJzbkVxa01xellYcThrSU1obWFmbytBUkZMeXJoMjUzUDU3U0ROb0hLck8vWkRuN3dpMzVtYWozNzBSc1AxT3kvelBDNmk3RGNSdDVDUVVEVnVnYU5nQ25uZ1o4OVVMR0U4ZHdYUWhDZlBWOHhoUEhYWEtleWNJZ2xCVmlFQ1FJQWhDRldRNmM1eThxRVVZNG5lRHhlTFFKd3NJdENXQTdoNkpSS21xcEJVS2dpQUlEeE5WaDE1NFRIclo5cUxnOTA1KzZnUEQwZjNGWHVzMmRDS1MvRlFLN3VPZUJaTUovZjRkNkhkdnhIQTRGc3ltVzRPdFZuUTcxcUhidFI1VmVGZFUzUWVpYU5ZV1dWQW9zcUJRMi8wUzltSDhaR2FGUHA4Z0NNS0RSQVNDQkVFUXFncXJGY1BCR0xUckZtTTg3ZnhKcUx4dUk5c25yZTI2MjkrY0M0SWdDRUpGTUY4NWQrdjNUdjd2R0t0ZWgvSFlBWEovKzZMWWEzVmJWNlBwT3dKTFpqcTY3VkhvWWpaaXpibFovQTB0Rmx1d2FQOE9KR29OaWladFVOUnZoanlzRWJtL2Yxa1JqeVFJZ3ZEQUVvRWdRUkNFaDV6VmFFQy9leVBhNkNXWWt5ODZka29rS0Z0MlFETm9ISXJHclNwbmdZSWdDTUpEejVoNGhMVEpmY3AxclNVem5jeDNuc2VjZHExY3g3bXNPaTJHZ3pFWURzYVU2LzZDSUJURGFpVXJNeDIxeGgxVkNZV0ZoUHVIK01oWEVBUWhuMFN0ZWFpT1FsbHpzOGxidFlDTVZ4OGw1K2RQSElKQUVya0NkZmRJcXMzNUNhOVgzaGRCSUVFUUJPRytaazVORmpsOXFvQmo4VEZjdityNG9kV2hQVnZZdVc2cC9iWEZZcjdYeTNvZ2FmTnlTRXpZaDY0Y2xmTU1laDJ6WHhyRGlZTjdTeHg3NVVJU1g4NTZuck1uRDVkcTd1VS9mY2J4ZU5kQjJWVy9mMU9xT2JTNTJWdzRmUXlUMGVqVWR5NHhnWlFyRndESVNFc2grZExaVXMxWjFWVEpIVUdXZFlzcWV3bUM0SkxQalJ2a1hUeDZSM05JMUJyazladWhxTjlVSk5NdUk3Ly9yY1djZkltTW1aT0tIZWY1NHR2SWF0WW0rOHQvMjk2WTNtZk1xY25vMWk5RnR6TWFxMDdyMENkeDkwVGRhd2lhZm84ZzlmR3JwQlVLZ2lBSWd2QWdPMzV3RDdyY0hGcEVkRWRSd29kb1IrSjJzbi9uZXNZOTh3WnVIbDVGanRQbTViRHkxNjhJcnRlWXg2ZTliVzlQVElqalF0Snh1a1dPNW1aR09yOStQb3RPZlliUnJ0c0FsKzkxclJZTDZlVjhmK2J1NFlVbVB4OFZ3QytmenFKTC94RTBhTjdXM2piN3BUR01tRFNWRnUyNzI5c3NGak82dkR6MHVqenljbTZTbTUzRnpZdzBNdE5UU2I5K2xTNzlSbEE3ckZHNTFsU2N4SVI5TFA1aHJsUDcwelBuWXRUcldQekRYSjU2NDBNQ1ErbzU5SnROUnM2Zk9zYUpRM3N4R3ZTTW5Ed2RnTFNVSzdpNWV5SlhLQjNHSDlxN2xZYk4yK0htWWZ2ZWJQcjdkeTRrSGVmSlY5NGpJREFZaVVSQ2VzclZVcTM1V0h3TTFRSnEwalM4czFQZjhZTjdHUGI0aXlYT2NlcklBVll0K0lZM1Ava2RVTmpiclZZckszLzdtcHJCWVl4L2JpWlJDMzhnL1hveXovN3JFN0ZiNlRaVk1oQmtYcmV3c3BjZ0NDNTVBM2tWTkpjOHBCNGVUODlFZnRzUGZ1SE9LRnQzUWhYUkF3RE40UEhrL1BKWkphL29GdE81UkxUckZxUGZ2d1BNanArV1NmMXJvT2svQ25XUHdVakVMMEpCRUFSQkVPN0FoZFBIT2JCckExdFcvMFhicnYxbzMzMGdIdDdWSE1aY3UzeU85VXQvNFdMU2NRSkR3c2pPeWlnMkVIVDhRQXhtczRrMm5SMlBFQ3BWYXN3bVcwSndOdzh2NmpjTFo5M2lIemw5N0NBam5uakpJWEFEb00zTDVidlpMNWZydVhvT0dVKzNnYVBzcnkrZFBVbDI1ZzErLy9JLzlCMHgwU21nc25uRkF0SlNybENuUVRNMkx2L1YzcTVRcXZEdzhzSFQyeGRQNzJyazNNd3MxM3BLNngrdmY0QlNyU0UxK1JKTDUzL2lja3g2eWxYT0pTWnc1c1JoemlVZXdXalFVODIvQmkzYWQ3UHZ0dnZ0ODdmcDNHOEU0VjM2MnE5THUzYUYxUXUrWmZDano5cmJ6NXc0aEZLbFJpcVRvWlRKcUJFVXlxVXpKeDN1WnphYk9Ia28xdVZhMHE1ZDV0aUIzVTd0Rm92RlpYdnRzRVo0Vi9PM3Y4NU1UOEhOd3d1bFN1MHc3dHpKQkxLek1oajIrQ0FBSXNjOXpmZHpYbUhUaXQ4WlBQNFpsMnVwcXFwa0lFang1ZCtWdlFSQmNDa3BLWW0yYmR1V1BMQW9WaXZtMUdSTTUwK2pYYjJBekhlZXgrT0o2YWg3RHE2NFJkNURzc0FRcW4zNHkxMmJQMjFTN3pLTmw4Z1Z1RTk0QWFzdUQrUHBZNmg3RGtHL2R5dkdrNGZ1MGdwTHdXckZrTEFQN2JwRkdFOGVkazRBWGFjQm1zaXhxQ0o2Z2t4V09Xc1VCRUVRQk9HaEVqbjJIM1RxTTR6WXJXdUkzYnFXUFp0VzBheGRGenIySG9wY3JtRGJtb1VjUDdRWEwyOWZoajcyUEswNjlrSlMzRTUxcTVYOU85Zmo1dUZGazlZZEhMcHNnU0RiRVNDNVFrSGsyS2NJYmRpY2xiOTl6WlpWZnpMNDBXZGRUamxvL05PMDdkcmZvZTNBcmcxRUxaekhxeC8rWk4vZFVtRDJTMk5jemlPUlN2SDA5bVZuOURMR1B2T0d2VDB6UFpYWWJWRzA3ZG9QbWN6MlovWFUvM3lEdTZkM2lidWtLcHB2OVVEVUduZU1lcDFUMy9wbHYzRGplaks1MlZrQVZLOFZRb2RlZzJuY0tvTEFrSHBrcHFmYWQxYlZiZFNDazRkakhRSkJGNU9PSTVGSWFOU3lQV0E3Ym5VOStSSzlob3kzajJuUVBKdzltMWVoeTh0RjdlWU9nRjZyWmZuUG43dGM3OG5EK3poNWVKL0xQbGZYUFBMa3kzaTA4a2F2c3oxZnlwV0xWQXVvU1Y1T3RuMk1tNGNuY1R1aThmRUx3S3VhSDJrcFZ3Qm8ycVlqS1pmUGszcnRzdjIvd1dwKzFaSEpGVTczcVVxcVpDRElPRzFrWlM5QkVGeWI1cnkxczB3a0VtVFZheUdyWGd0VmVCZHkvdmlhbk4rK1FGNnZDZkxnc0lwWjQ3MWtNbUpPdm5USDA4aHExZ2FKcEZSelNWUXFQQ2JOSUhmcGZLeTUyUTU5Ym1PZlJsWWppTndsOHpIRWJrWHgvazk0UHZ0UE10OStGc3RkL3FUSGljbUViczhtV3dMb3krY2MreVFTbE0zYm9Za2NpNkxaSFFRV0JVRVFCRUVRaXVEakY4Q0EwVS9TZmRBWTRyWkhzMmZ6S2hKaXR5T1JTSkJLWmZRZitRVHR1ZzhvMVIvY3A0OGQ1UHJWaS9RWVBNNXB2RUtseG1xMVlqYWI3QUdYSnEwNzRsOGpDQisvNmxndEZ0c2YrTGNGbXZLeWIzSWo5WnBURzloMmxKUWxkMDZIWG9PWlAzZW13L0duTlg5K2o0ZW5ONzJHak9kdzdQYjg3MG4xVXM5NXI2UWxYeWEwWVhQQ0dyZWtYck0yRGp0ckFINmNPNVBld3liUXBuTWY2alpxd1pxLy91Y1FZRGwxOUFCQmRSdmk3dWtOUVB6dVRVZ2xVbHAxN0dVZjA3eDlOM1pHTHlOKzkwWTY5eHNCMkFJemIzM3BmQkpuenJUeGRCM3dDRDBHajNYcSsraTFTYnp4OGE5TzdWS0psTU94MjFtMXdER0gwQ2N6cDlpL2Z1ck4vM0w2NkFHc1ZxdkxIV0hmdnpmRC92WFRNK2RTczNhbzA1aXFwRW9HZ3Z4LzNWTFpTeEFFbC94TEhsSjZjamtlajcyRUtla1lPVDk4Z00rN1B6eHdPWVBNcWNrbDV1c3BEYjhmMXlPUkswbzFsOFRkQzNXUFFjanIxQ1ByZzFld0dnMEFLTnQwUnROL0ZLWkxaOUd1V3d4bUU3a0x2OGZqaWVsNFRYK1ByUCsraXRXZ3YrTzFsc1NxelVXM1pSWGFEY3V4WktZN2RzcmxxRHIwUWhNNTdzRU0vQW1DSUFpQzhFQ3htTTJjUFpuQXVjUWpHSFJhcXZuWHdHcTFrSm1leXY2ZDY1RklwYlR1MkF0bENjZlNkMjFZRG1ETCszTWJ1ZHoySit2eCtEM284bkxJeWtqalprWjYvdi9TeU03SzRQbFpuK01iVU5QaHVtMXJGN0Z0cmV2Y3NEL08vV2VabmpNd0pJd1c3YnFpemYrUU1Ec3JBNE5leStCSG55M3gyU3BMd2U2WENTKytSYTA2OVYyT3ljbktJQy9uSmg1ZXRtTjlvUTFiWUxWWVNEb1dENERCb09OY1lnSTlCbzhEYkhtYzRuZHZwSEhyRG5nV09ncm9YeU9JK2szYkVMTnBGYTA3OWJIdnRwSktuWGVqQjRhRTRlWGpoMVFxWS9PS0JlelpzcHEzUHY4TGlWUktZSENZeTJzQW1yVHBTSjBHemNqSnVzSFBuLzRmUXlZOFI5MUdMZTM5bTFjdXdHcTFPdXdFeTdtWnlXZi9lcHF4ejd4T281WVJaZnIrUGV5cVpDQklFS29NdVJ6TjBNZkkvdVpkVEdkT0lLL2Z0TEpYZE45Uk5BMUhWak1JL1k1b0FDdzNVdEZ1K2h1UHg2ZmhQdWxsY3VaL2hEeXNNWjdQdllWVnJ5UDcyOWxndHAxVDEyMWVpYUorVTFTZCsrRTE0MzF1ZnZGL1RzbVpLNHJseG5XMDY1ZWgyNzRXcTlZeGs1UkU0NGE2NXhBMC9VY2g5UTI0Sy9jWEJFRVFCRUVBVzBMZVMyZE9jT0pRTE1jTzdDWTNPNHZRaHMwWjgvVHJ0dU5EVml2SEQrMWw3K2JWckYvNk05dldMS1IxNXo1RTlJaDB1V1BtV0h3TWw4OG1BclpkSkFkMmJ1RFUwUU5rM1VnbDYwWXFodnpqVGl0Ky9SSUF0Y1lkYjk4QXZIMzlxUmxjRngvZkFOUWFONmQ1SThjK1JYalh2ZzV0OGJzMnNXN3hmRjc1WUQ0YWR3K0h2am5UeGxPY0VaT20yYi8yOUs3R2xOZmVMOFYzNjk2NGNUMFpwVnBENW8xVWUxdEJ6cVp6aVVjSkRBNURJblVzR0c0MDZObTdkUTB5bVp5UWVvMEIyeTZ2UHNNZm8yNmpGdlp4M1NQSDBMaVY3YmplOXJXTE1lcjE5QnI2cU5NYWVnK2Z3THovdnNuYWhmOWp6Rk92RmJuV3A5NzRyLzFyaTlWeWEwY1hNR25HdTBWZXAxU3BVYXJVOXFOcVRWcDN0QjlEdTNMK05NY1A3aW55V3NHWkNBUUp3a05PWHFjQkFGa2Z6RUJldjFrbHIrYitvK3JVQjNYbmZ1aTJyYlczNlRhdFFGRzNFY2JEc2Nqck44WDdsUStRS0ZYYy9QTGZtSzllUU9yalo5K05rLzNqWENRZTNpaGJSdUQ5ejgvSi91cHR6R25YaXJwZG1aa3VuckVsZ0k3ZGFnOUFGWkJXODdjbGdPNDFCSW5HdmNMdUtRaUNJQWlDNElyUm9PZjdPVFBJVEUvRjNkT2JGaEhkYWRPNUQvNDFnZ0E0dkhjYkFZRzFhUmJlbVdiaG5ibDA1aVF4bTFZU3UzVXQrN2F1WmNTa2FUUnYxOVUrbjhsb1lQT0tCUTczeU11NWlTNHZoK3FCd2RSdjFnYWxTc1AydFl2b0ZqbWFUbjJHbGJyNmswUXFjZHBkSXBIYUFnNFNpYlRJblNldTNKNC9hTVd2WDdIaTE2OEEyekcxT2cxczc3R1B4TzF3ZWIybnR5L2J0ZGhTQUFBZ0FFbEVRVlNoRFp1WCtuNWw1V3FIazQ5ZmRWcDM3TVdXVlgrd1pkVWZMcStUeWVUMEdURVJWWDRnTFMzbENnMWJ0c2Rnc0FYZjlObzhHcldLd0dxMWN2cG9QSEU3b3VrMmNKVFQ3aXVBR2tHaGRCdndDRHZXTFdYYm1vWDBMSlJEYVBQS1A0alp1S0xJOWMrZTZueE1UQ1pYOEsvUC8zUnFQMzMwQUxWQ0c2QjJjeWM5NVNwK05XcXhlZVVDUXNJYWMvSE1pU0x2SVRnU2dTQkJlTWpKcXRjQ3dHb3lWbTVTNHp2ay9mcEhTUDFxbERqT2twNUMxdHczU2h4WFFCWVlqUG42RmJCWUhOcXo1LzBYVlpkK2VMLzVDUktGa3V6NUgyRTRHSU9xVTE4OHByeEs3b0t2MEcyUEFwT0o3QzltNGZuQ0xKUnR1K0x6M2p4eS8vb2UzWTRvcDhUTlpXRThlb0M4ZFFzeEhvdDNUZ0JkT3d4TjVCaFVuZnFBVFB3WUZ3UkJFQVRoM2xBb1ZmUWNNaDYxeHAxNlRWczdCVk5XTGZpR2lKNkQ3RWVSZ3VzMVpseTl4cVNuWE9WZ3pHWjd3dUVDbTFZc0lPdEdLaDdlMWNqSnlnQ2dXK1JvdWtXT3RvOHg2SFZzWDdzSXFWVG1GQVE2Yy93UUNwV0trSHBObk5ZYXRYQWVVUXZudVh5T3dybGxTdVA1V2JZRXhodVcvY0taNDRmb08rSnhHclN3NVdGVXFkM3MxYkVLZ2tPM3E5ZWs5VjBOQkwwKzl4ZlVHbmVTTDU1aC9rY3o3ZTFESjc1QXI2R1BvdE01MXlXV1NxVjRlRlZ6cUx4MWUyNmQ5VXQvQm14Qm1YNGpuNkJCczNCNlJMcE9xZzNRZmRCWXNqTFM4UER5c2IxL3ZTMHRSY0gzc1VETXhoVWMyYmVUWjk5eXJIUzJlOFBmSERzUTR6Uy9RYS9qMU5FRDlCNDJnWXkwRkw2ZFBaMWhqNy9JZ05GVE1CcjAvUHpKV3k3LzNSZi9jQ3NQYTJCSW1NT3VwS3BLL0FVaENBKzcvQi9BYmlNbTRUYnl6dlB0Rktlc1ZiaktRcHFmQkx0RVpheU1KYTlWeDFadHF4Q0p4aDJQeVROUWRleU4xV1FrKzd2M2JEdHlBUE9sc3lDVjRqNXhLc2FUQ1poVExtTTFHYm41MWR1NGozNEt6ZUR4ZUV4NUZVV2psbVQvOEVHWjFsSlkxc2R2T0FhQUpCSVVUVnFqaVJ5SFVweHhGZ1JCRUFTaEVtU21weEljWmd1NjNNeTQ0WEtNUWFlMVZhSXFSQ1pYMEs3N1FIS3piNkpVcVhEejhPSmM0aEhpZGtSVHYya2J2SHo5aWQrMTBlVjhTcFVhaFZMRnpZdzBoL1pybDgrejlLZFA4ZkQwNGZsWm56a0ZwWG9NR2t2VHRwMGQybzRmaUdGNzFHS212RG9IbFp2amJ1cmlTczc3MXdoQ3I5TnlNY20yNDhUZHl3Zi82cldjQWgyenZsNENRR0xDUGhiL01KZnA3MzJQbDQ5ZmtmUGViUWE5RHFWYVUyd2VJNHZGYlAvZUZheC8zN1lvMWkvOW1SR1RwdEs0VlFkN0ZiVGtpMmQ0YjlxNFl1LzUzRnVmRWhBWTdMS3ZZT2RZQWFWS2cxUW1kV3BYRjdIVFBTRjJPeGF6bWFiaG5UbDVLQmFKVkVxRFptMGRLc0FWL25mWDVtVHp5MmV6aUJ6N0QwTHpqN3NwRk1waTExOVZpRUNRSUFnUGxPS0NUV1ZOQkMvMURVRGk3b25wMGxtSGRxdGVpMFNoeEpLWlR2Ylg3MkE4ZmN6ZVo3cDhscnhsUCtFKzdsazhuNWxKNXB4cHR0MUVWaXU1UytaaFBKV0F4K1JYeUZ2N1Y5a2U3RGFLUmkxdEFTcVpERlg3SHJZRTBLRU43bWhPUVJBRVFSQ0VPL0hWMnkrVU9PYlEzcTBjMnJ1MXlQNW00WjE1Wk1vTXJsKzlpSnU3QjBNbVBNZU82S1hGenVudDYwOUdXb3I5ZGNxVjgveng5YnRJcFZMR1BQMmFReEJJTHBmVExMd3p3ZlVhT1FVWTNMMXNsYStxQlFRNmxZOXZGdDY1eUFBR3dJR2Q2OUc0ZTJBMDZObTg0bmN1SmgxbnlLUFAzdGZGV1A3NzZ1TWxqaGt4YVNvdDJuZDNhQ3ZJdHhPMWFENUp4dzR5Y3ZKMEFIb1BtMERuL2lNNHZIY2JNUnRYOE13LzU5cXJ2SjA4Rk12VzFYL1pnMGFsWVRhYlNuMUV6MnF4RUx0MUxVM3lFMVdmUG5hQTBBYk5uZjRkM2IyODdmL3VPUnBiVlY5UEgxK24veGFxT2hFSUVnU2h5cEtIMkxZdG15NG1PWFpZTExiY1AxSVpsbXpuc3ZEYTlVdFJSZlJFZjNDM1U1L2hjQ3dacjAvRWFqTGUwZG8wUXg1RkhsSWY5WUJSeVB5ZHoyRUxnaUFJZ2lEY2F4TmVlS3ZZL2orL25VT2psaEcwN2RxdnlERWUzajRBdE83VW0rcTFndkgwOFMzeHZyNEJnVncrWjBzb2ZTNHhnU1h6UGtZcWsvUDR0TGVwWGl2RVB1N1lBZHQ3czBhdElzakx5YmEvTHBCODRRd0FKdy9IT2gwemE5UXFBclBKeUxFRHUvSDA4WFU0YnFiWGFkbTdaUTF0dS9WblI5UVNna0liY0hEUEZyQmFHVExoT2N3bUk5SXk3a3F2U0s2U1JSY1lPR1lLalZxNTNrMyt4Zjg5NTlSMi9lcEZVcE12QWRDKyt3QmlOcTBpckVrclduWG9pWWQzTlR5OHEyRzFXSkFyRk5RSUNyVmZwM0d6SmQ4dVV5RElaTFFIa2tweU1HWXpOMUtUR1RsNUdnYWRsdk9uampGbzNGT2x2cGZnU0FTQ0JFRzRiMmlHVEVEVFp6amF6U3ZScm5GT0RsZlJMTm1aNkdPM1lqcC95cW5QbXB0TmtSbCt6R1l5MzMzUkthK1EvZG83REFJQktGdEVvR3doam9BSmdpQUlnbkQvcU5lMHRjUHJnbVM5aFhuNyt0dkhGZmVIdmtxdGNTai9YWnlBd0dCT0hkblB1c1UvY21EWEJueDhBeGovL0QrZGRua3MvL256SW1ad3RQYXYveFhiMzZCNXVFTWdhTWU2SlJqME90cDNqMlJIMUJLYXRPbElhTVBtckYvNk0xNitBWmhOUmxTcWUxOUczbXF4dlZ0MWxTeTZnTnJOdlV6SDAzWnYrSnNtclR0eU1HWXpnY0gxYU5ldFA5RkxmaUswUVRPODg2dlRwbHk5Z0Y5MXgrKzlPYitvU2NIUnErdFhML0svOTE5MUdITjcwdTNTdHZjZk5SbUx4VXpqMWgyb1ZhYytSL2Z2QXF1Vm1zRjFXZmJUWnd5YitJSTlBQ1Z5QkpXT0NBUUpnbkRmY0J2NkdCSzFCcmVoajkyVFFKRHB6QWxiT2ZnaWVEejFCb3B5VkZyTG1IbDNjekVKZ2lBSWdpQlV0c094MjFqOXgzY01mL3dsV3JUdjV0U2ZjdVU4Qzc1Nmw0NjloOUdwejlBNzJqSGo2VzNiTmJSL1J6UmhqVnN5Y3ZKMDNEeThiSjJGa2hLL1B2Y1hsOWZIYlZ2SHRyV0xDQXB0d0pYenA2bFpPeFM1VXNXWXAxNURybkFPVk1rS0ZlTzRkUFlrQ2JIYjZUcHdsTU14cElpZWd3Qm8xcllMRzViOVlpL1hmaThaalhvQVpuNjZBSVZTNVpRc0dpQW5LNU8wbEN1bG11L3FoU1NPSGRqTmxOZmU1MkRNWmdCNkRoNlBVcVd4Nzl3eUdRMWNPbk9TVmgxN09xN0ZZQUJ1N1FqeXJ1YlBpRWxUaTd4WCt2VmtkcTViQ2hJSjlacTBjdm5mVUlIQWtIcjQxd2hDcDgwRjRPaitYVFJvMFJZdkh6K094OGZRTXFJSERacUhBeUpIVUdsVnlVQlFWbFpXWlM5QkVGeEtTa3FpYmR1MmxiMk1TcVBic2dwMW4rSG9OaFZkWHZKZWt2bFZSMWJNV1hGQkVBUkJFSVNxS0hiTEdqYjgvUnQxNmplbFlZdDIvOS9lZmNaSFdlVnRITDltMG50Q0FpRUZTQ2loUmxvQXBVUzZnTlFWRkVIRXVqeTZpTHU2dXlpdWp6Nkx1bXZCc2had0ZWWVVsaUpJRVdrQzBsRUNndlNTMEVOb2dmUTY1WGtSTWpCa0ppUVltdlA3dnB2N2xQdk0rUEdqWEp6elB3NzcrUGtIS1RxMm9WWXRuSzZkU1d2Vjk4RlJpcTdic0ZMdnljM08xT3J2Wm1uYmhoV1NwSUNnRUEzN3c5OWt1S3d1eitSM3hxbFI4M2JxMEhOZ21TTERGb3RacXhiOFY1dFdMbFRuZXgrUWIwQ2dVbzhjMUtCSC9xaFpuNzZwMlorOXJjR1BQMWZ1amhsVFVaR0NRMnVvUTQrQlpkcEt3NkNUUjVOVk16cTJVdC9Oa1hPblVsVmNWS2lJMm5VcjFEODNPMHNHZzZIYzQxZ3I1bitsRmZPL3V1cGNabE94dnAwK1VmV2J0bFJZeldqYmMyOWZQM1h0UDh6MmVkZldEU291S2xUakZuZmFqUzh1THBTN2g0Y01ScU1reWN2SHQwenRvVkpGQmZuNjhvTlhGUnhhUTYwNmROZTZwWFBWcGU5UVJkU3VWKzRhdlgzOGxKT1ZvWlE5MnpYNGllZms2eCtvNmpXamRXamZMN1lnaUJwQkZlT1NRUkNBVzFQdXJFK1ZPNnY4cmJvM1V1YWJmNjVRUDJOQWtBTEhUcEI3cmJyS1gvcjFkVjRWQUFEQXpXRzFXTFJzN2hkS1dyTkVUVnUxMTRDSFJ6czkrdVVmRktJSFJvM1ZyaTNydFd6T0ZIM3gzc3RLU095bGJnT0dYN1dPVEY1T3RuNzZZWkUycjE2c29zSUNOV3JSVG40QlFkcTZicm4yLzdKWmpWcTBrMVFTOUp3NmNWZzFvMlBLekpGK0prM3pwLzVMYWNjUHFkZVF4OVhtN2w3YXVuNjVKTW5YUDFBam5uMUYwejhhcjAvZmVGNWQrdzlUeS9iZEhCWXVqbTEwaHhMNzNPOTB6ZWRPcCtyODJWTktTT3hWN25lNkdxdlZxaWtUeGlra05GeFB2dkJXaGNhY08zWEN0bHZLR1VmRm9FdGRmaVFyTnp0TDZXZlN5dDNGVTFSWW9IVkx2bFprbmZxS2lXdG0zMWFRTHc5UGJ5Y2pMMTl6cXVaT2VWY1h6cDNXaUdmK1Z4RjE2aWw1ejNaTi8rZzEvZTZ4UDZsdW8vS1BDeWF0V1NKdlh6ODFhRnJ5bCtlMTZqWFNvU3R1QU1iVkVRUUJ1SzFVOW1hdzY4MFlHS3lnRjk2VlcxU004ci8vUnJrekp0N3NKUUVBQUZTNTNPeE16WjN5cm80ZTNLTU9QUWVxYTc5aGRqZG1XWjNVVG15VzBGRXhjYzMwN2JSUGxMUm1pVkwyYk5QdlgzekhZYkJpTmhWcnllekoycG0wVHFiaUlrWFdxYThlZzBhb2R2MG1Lc3pQMC81Zk5tdkoxNU1WR1ZOZmdjR2hTajk5VWhhejJXNDNUa0YrcnRZdG5hdk5xeGZMMXo5UUQ0MSt1VXhvSVVtQndhRjY5TG5YdGVDcmo3UjQ1bWZhdEdLaDJpVDJVdE9FanZJUERMYjF5OC9ObHJ1SHB6TFNTd294UjEyOHhUVWovYXdDZ2tPVXRHYXBKRG5kR1ZWUlo5T09xekEvejJsaFowZU9IdHlqNnBGVnMzczlNQ1JVUTBlTlZYaFVqSW9LQzhxMFc2MVdMWnoyc1hLeU1uWC83OGVXYWMvTnpwUzNqNi9UK2JNekwyalRpZ1hhc25hWnZIMzlOT3dQTHlrcU5rNlNOSFRVV00yYzlFOU4vL2cxM2RHbWs5cjNIS1RxbCsxS0tuVjQvMDV0V3JGUXdXRTF0SERhSjhvNGYwYm5UcVVxUHpkYk9aa1hTdGFSbFdrN0NwZWZrMTN5N296emRzZmpna0xDS2xYVStyZUlJQWpBYmNWODhSWURaeXpwcDh0dHJ5ei9KLzRxODZuaktsaitqYXhGaFhadHhtclZGZlRYdCtVV1VWdjV5K1lvOTcrZlZPbTdBUUFBYmhYdUhwNHFLaXl3MjJHU201MHBrNmxZbnA1ZU9ueGdsNjNmbGZ3RGcvWGcwK08wWmUweVpXZWVkL3FIY0RkM0R4VVhGU3EyWWJ6dTZ0WmZkUm8wc2JWNStmaXEzME5QYStiRWYraUxkMTlXbjZGUDZsanlYa2xTWkV4OTVXWm5hdVAzOC9YenhwVXFLc2pYSFcwVDFmTytSK1RqRitEd1hWTEpzYWNIUm8zVkx6K3UxcXFGMDdYOG02bjZmdDZYaW90UDBKQW5TbmFHcjF3d1hTc1hUTGNibDNya29DUnB3TVBQYU51R0ZZcHRlSWRDd3NJcitsTTZkUHpRUGtsU293b0dRY2NQN2RQNXMybHFjM2N2blR5YUxKT3AyUFo3WFA3N3pwLzZvZVpQL2JCQ2M5WnQzTnpoODV6TUMxbzQ3Uk1kVGQ2dHdZOC9yL0NvT2lyTXo5T0p3d2ZrSHhTc3ZKeHNKZS9lcGxyMTdJLytGUlVXS0dYUGR1M2F1bDRIZG15UnhXcFJmRUpIOWZqZFNQa0ZCTm42ZWZuNGFzU3pyMmpEc25sYXYzeWVkbXhlcTVyUk1ZcUphNmFhdFdKVnEyNWpCWWVXRk9VdUxYNXROQnBWdTE1ak5ZeHZveFh6djlLUmc3c2xTV3NXejlhYXhiUHQxckZrOW1TN3p3ODk4M0tGQzVYL1ZoRUVBYml0M01oQ3pNYmdVSG5FeGN1N1V5LzU5QnlzL0crbktmK0hieVdUU1c0UnRSWDAxN2RrckZaRCtZdG1LUGZyejY0K0lRQUF0NUJiYlpjdGJtMWUzajU2L0MvL3RLdlBrN3g3bXhaTysvaFNwNHVGZjUxSlNMem5xdThaT0hLTTNUc3VWNzlKU3cwY09VYmZUcCtvR1orOElVa0tEWTlVUkhTc2lnb0xkRFI1ajZyWGpGYVBRUStyVnIxR0ZmeG1Vdk03TzZ0cDYvYmF2bW1WZGlTdDA5MzMzaStEMGFnWDN5di84cElaRTkrUTJXSlc1NzRQVlBoZHpoeFAyYStRc0hEVmlLeGRvZjRaNldmazRlbWxwcTA3YU4zU3VVcGFzMFNTRkJQWFRLSFZhOXI2ZFI4NFFnM2lIZGNnblRqK2p4VjYxN2FOSzVXVGxhRkgvdlNhclg2Um03dTdaa3g4UTFacnljMWxibTd1dXJOclA5dVkzT3hNVFhyOU9lWGxaTW5OelYxTld0Mmw5ajBHMkYwNWZ6bWowVTJkZWc5V3E0NDk5UFA2NzdWcnkzcjl1R3FSZkh6OU5XcmNCRWxTL2FhdDlOd2JuOW50UkpPazlOT3B0aU55ZllZK3FkWWRlMWJvZTdreWdpQUF0NFdjZi85RHFzQzU0NnBreVVqWGhSY2ZsWGVYdnZJZCtMRDhIbnBHM3IyR3FHRGxRdm5lTzFRRy8wRGx6WjJpdklYVGJ1aTZBQUFBYm9ZckE1bzZEWnFvVTYvN1pMRllaSFJ6VTJ4Y3ZOMHVub3BxZUVjYlc4Rm1aeUZRcVdZSkhWVzdYbVB0MnJwZVJZVUZhbmxYVjhsZ2tLZTNqMGIrOGUvbEh2a3hHdDNrNXU1eFpZNGdxV1FuVTBKaUw3dGFQNDV1Rkx0Y3YrRlBhKysyVFlxK2VNU3BWR2g0bEJMN0RKR1h0L09qVWxjNmZtaWZyZlpSUmNTM1NWUzFzSnJ5Q3doU2owRWoxTEhuSUxtNXU5dnRnR3JlcnJOcTFXdmt0RkJ5ODNhZEZSSldzOHh6VHk5dnZmelJwYnFYblhvUFZxZGU5OWtGTU80ZW5ob3g1bFVWRmViTGFyVXFQRHBHUVNGaHRuYS9nQ0FOR2psRzZXZlMxTFIxKzB1M3ZGMkZYMEJReWZ0NkQxWkcrbGtWRnVUWmJpeVRWQ1lFa3FTK3c1K1NKTldxMjBqK2dUZis5cmJia2NGYUd1RzVFRzROdzYzcWV0MGFkbTVrVi9rT0hDbmZRZGQzTjgyNWtWMnY2L3pYeE4xZFlaOHZrd3lHcTY0dmJPb3FtZE9PTzl4MVpQRHhsVy8vRWZMdStUc1pMaFpGTEZpM1ZEbWZWNnlZWDJYeHQ3UUFBT0I2L0Q4Y2Z4WUNyczN0ZHNPem9aeFUxWGdqRndJQTE1UEJMMERHZ0dCYlVDTTNOL24wK0oxa01NaWFuL3VyNXJibTV5bDMxcWZLZVBGUkZXM2JKRW55N3RSTFFXUGZrWHRNM0ZWR0F3QUFBTUN0Z2FOaEFINHp2TnAxa2YvSWkyZWRTMit1TUpiazNVVzd0bFRKTzh4blRpcnIvWmZrR2Q5R2ZpT2VrVWVUVmdwK2RhSXl4bytXS1dWdmxid0RBQUFBQUs0WGdpQUF2eG5tMU1OUzZXblhpd0dRdGJCQXhidTNLdmZMRDZyMFhVVTdrMVE4N25INTNEdFV4dW9SaEVBQUFBQUFiZ3NFUVFCK000cjM3OVM1UjdwZDgvaksxaml5bW9xVnQrQ3JhMzRmQUFBQUFOeG8xQWlxcE9LaVFydlBaMDRlVTA3bWhWOC9zZFdxd3Z3OG5UK2Jwc1A3ZDJqYnBsWGFtYlQybXFkTE81YWlsRDNiWmJHWWYvM2FicURrM1Q5cjVZTHBOM3NaV3JYd3Z6cThmK2ZOWGdZQUFBQUFBRldLSFVHVmtIbmhuQ2EvOVlJNjl4MnFWaDI2cTdpb1VITW1UMUJRU0ppR2ozNVo0MGNQcWRBOHo3NDJ5WFk5b2lTOU0vWXhGZVRueW1xMXl0dmJWNzcrZ2ZJUENsRll6U2pGdDBuVXp4dFdhUG5jTDV6Tzk4SzdaYSt1VGxxelZMdTJyTmNMNzExcU14VVg2ZmloZlJWYVk0M0lPdklMQ0pJa0xadnpIMjFldmJoQzQ2NTArYldERlhINHdDNzl1UEpiZFJzdy9KcmVkN204bkN4dFd2bHRoZnVYdnJNZ1AxY2JscytUbTV1YllodkcyOXF6TTg3cnhPRURWNTJuY2NzN0s3OVlBQUFBd0lHOCtWT1ZOMzlxbGMzbjhhOTVWVFlYZ05zVFFWQWxCSVdFS2I1Tkp5Mlo5Ym5Dd2lQMTB3L2ZLU2Z6Z29iK3p3dTJQbzFhdEZOY3N3U0g0MU9QSE5UVzljdkxQTS9QelZiUCt4NVIyODU5NU9pR3QvZzJuVlMvYWNzeXozZHVYcWRWQ3gzdm5qbC83cFNxMVlpUTBlaG1lNWFWY1Y3VFBoeC8xZThwU1lNZmY3NU1vTkc1NzlBS2paVktkdlk0QzAyUzkyeFQ1dm16RHR0T256Z3FTUTUvcDFLdE8vYVVKQlVWRm1qRGN1Zi9JWXR2bTZpTjM4K3Y2Skp0UVZCR2VzbmFRc09qN05wUEhENmdPWk1uWEhXZXlvWmZBQUFBZ0NPK0E2dnUydmhTeFZVK0k0RGJEVUZRSlhVZjlMQk9IanVrYVIrOUpxdlZvZ2VmR3FkcTFTTnM3VFdqWTlYOHpzNE94N3A3ZURnTk9OemMzR1cxV214MWJrc1pqVzd5OFBDVVcyQndtVEZlM2o1TzE1bCtPbFd4Y2ZGMno0S3JWZGNmWHZuUTd0bFBQeXpTbHJYTHlqd1BDQW9wTTJlblh2YzVmZCtWOG5LeW5BWkJXOVl1MWNGZFA1YzdmdkhNejV5MlhSNEVyVi8yamROK1hmbzlhQXRsdnBueW5sS1BIdFF6Ly9mSjFaYXU4MmZUSkVsaE5hTWN0ajh4OWsyRjFvZ3M4M3pqaWdWYXQyVE9WZWNIQUFBQUtzSjNVTlVIUVptWm1WVStKNERiQzBGUUpabE54ZkwxRDVEWlZLeVc3YnVwYnFNN3FtVGVKYk0vMTVMWm41ZDUvc2lmeHN0aU1ldkxEMTY5Nmh6WkdlZDE1T0F1bVV3bTVlVmt5MlF5MmRVWmltK1RxR3JWYTlxTjhmYnhrNlF5ejYrbm9mL3pvdE8yNytkOXFSOVhmbHVoWFRYK2djRjIvY2FQSHFLRXhGN3FmZi9qWmZxZU81MnFzSnExeXAwdjljaEJuVHB4MkZZYjZPaUIzVW85Y2xDUzFLVGxYYlorSHA1ZTh2VHlMalBlelkxL25RQUFBSEJyS3g0ejZHWXZBYmc5alhuN1pxK2d5dkFuMTBvNGMvS1k1ay85bDg2bW5WQlViSnoyNzBoU253ZWVsTkh0MHZHcjFZdG1hdldpbVpXZXU4L1FKMjA3WFJ4eEZJeHNYYi9jYnVmTXFST0hOWC9xcFowOSszZHMxdjRkbTIyZjQ5c2tWbnBkVmEyd0lGOW1rOGxwdTZtNFNKS1VsNU5kN2p5Ky9nRVZmcWZWYWxYNm1UVFZiZFM4M0g3N2Z0bHNkNVJzK1RlWHptSkh4OFpWK0gwQUFBREFyU3BzNnFxYnZRVGd0aFIyc3hkUWhRaUNLdUhFNFFNNm0zWkNneDRabzZDUU1FMlo4SklPSDlpcGVvMWIyUHEwN2R4SHJUczVEblNTZDIvVDk5ODRMdlMyZU9abjVSNkhxb2o2VFZwcTdJU3Z0R1h0VXExY01GMS9lT1ZEK1FjR2E5dUdGVnE5ZVBhdm1ydXF6UHZpL2FzZUM1T2tDUzg4Vm01N1plcndaSjQvSzFOeGtkT2pYcVc2RFJpdWJnT0c2L08zeGlvd09FejMvLzR2MnJWbHZlWjk4WUZ0NXhRQUFBQUFBTGN6Z3FCS2FOV2h1eUxyMUZQTjZGaFpMUlo1ZW5ucjhINzdJTWpYUDFCaDRZNERoOU1uampoOC90anpyOHN2TUVUZXZyNlZXazlCWHA1eXN5NWRYVzh3R3VYcDVhMHpKNDhwTURqVWR0eXJJRDlYL2dGbGF3emREQjE2RGxMemRsMGtTYWxIRDZwbWRLekRJMVhwWjA3SzI4ZlBkbk9aSkJVVzV1dTdHWjhxTUxoYXBkNTU3blNxSktsNnplaXI5clZZekRwejhyZ2F4cmVSSk9YbjVrZ0dnL3d2cTlFMGNmd2ZLL1YrQUFBQUFBQnVGUVJCbFZRek9sWlNTZWhTSTdLMjBvNGQrdFZ6ZXZuNjZjTlhucjZtc1UrOS9INlpaeWVQSmlzcXRvSHRjK2I1Y3dxcVZsMVpHZWtxS2l5dzY1dWZteVBwVWxoeXVTc0RyVzBiVjFaNFhXZlRUamg4WHF0dW81STFYVGluaGRNK2x0VnFWVXhjTThVMWE2MEc4UW0ySXRXdmp4bXE5ajBHS0NIeEh0dllKYk1ueTJLeHFQOURveXU4RGtsS1AxWHkzYVpNZU1saGU0Tm1yVzAzdjUxT1BTcXpxVmlSTWZVbFNkbVo2ZklQQ0pLYnU0ZXQvNE5QajFOd2FJMHk4MnhkdDF5YlZ5K3UxTm9BQUFBQUFMaVJDSUt1MGNtanlUcDVMTVZ1eDRwVVVxZm5seDlYT3h4VFdualltWmYrVmJhMjBPdGpocXIzL1Urb1ZjZnVEdHV1bEorYnJmU3pwNVNRMk12MjdNekpZNHF1RzZkRjB5Y3BaZTkyaCs5MnRNdmx5dU5YaS80N3FkejFWNWpWS2g5ZmYvMzV6U2s2dkgrbjl1OUkwcXB2WitpN1daL3A2Yis5cjZCcVliSll6UEwyOWJNYjQrY2ZxTHQ3RDFHZEJrMHE5Ym9hVVhYVXRmOXdoMjFyRnMrV2g2ZVg3ZlBKSThreUdBeUtpaWtKMHRKUG4xUm91UDBOWWNHaE5SenUrdkwxRDZ6VXVnQUFBQUFBdU5FSWdxNUJibmFtNWt4K1Z4YXpXVG1aRjJTMVdHUXdHaVZKKzdiL3BIM2JmM0k4MEdDUXdXaVVRUWFIelcvOGNaakQ1MHUvbnF5bGM2WlVhRzFIRHU2V3JGWmJXRkpZa0svVHFVZVZrSGlQV3JidnJnNDlCOXIxMzdaeGxYWW1yZFhEejc1NjFibi85RVpKRGFOMVMrZG95OXBsZW5iOEpGdWg3UGZHUGFrMmQvZFN4M3RLcnBoZjg5MHMvYnhoaGNONUR1M2ZxWm1UL3FtWXVLYUthNWFndS92Y3I5NzNQNkhqaC9ZcE5EeFNHZWxuSkVtQklaZVY0eklZbE5oblNJVitneXZGTm94WGJNTjRoMjFybDh5V3U4ZWwzVDVIay9jb1BDckdWaFBvNU5FVU5XclI3cHJlQ3dBQUFBREFyWVlncUpJS0MvSTFjOUkvbFplVHBUWjM5MWJTbWlYS3o4dXg3UWJwM0hlb092VzZUMm5IRHVuenQ4YnFnVkZqRlJlZllCdC81TUF1N1V4YXEvWTlCcGFaKzIvL21sWG0yZmpSUTlUN2dTY2MzaWcyZm5UWllPUlk4bDRaREFaNWV2bElrZzd0L1VVV2kxbTE2emR4ZUVYOG9YMDdKRWwxR2pSMStwM3ZHZnlvN2huOHFPMnoyV1NTdTRlbkFrTkM3ZnA1ZUhyYmF1bmMrK0FvM2Z2Z0tJZnpSY1UwMElDSFIrdmd6aTM2WWRFTUxmMTZzbXJWYTZ6Qmp6OG5TVHAvOXBRa3FVWkUrZGU5VndXejJTejN5NDU5SFRtd1N6V2pZMld4bUhYaDNCbGxaYVNyVnQyRzEzMGRBQUFBQUFEY0NBUkJsWkNYazZVWkUvK2hVOGNQNi83Zi8wVW1VN0dTMWl4UllVRittV05CRWJYcnFuck5hSzFiT2xkeHpWckxiRFpwemVMWjJ2ajlBdmtIQnF0Vmh4NzJSNS9rT05pUktuZWpXTHN1OStyUXZsODA1WjBYTmVTSlAydmJ4cFVLQzQ5eUdBSmRxNHowc3dvTURyMTZSeWU4dkgzVXRGVjdOVzNWWGhhTFdVZjI3OUtSZzd2a2QvRTNURHVXSWgrL0FJVlZvTGp6cjJLMXltcXgyTlgvNlRwZ3VMNmI4YW0rL09CVlZZK29KYU9ibTJJYjNXRTNqR0xSQUFBQUFJRGJGVUZRSlJ6Yy9iTk9uemlpUVk4K3F3Yk5XdHV1UVRlYlRBNzd0K3ZXVDR1bVQ5VFNPZi9SNGYwN2xING1UUW1KOTZoTHYySHk4dmF4OWZQeDlWZmJ6bjNVNDNjUDI1N2xaR2JJdzlOVFhqN09ieEw3L3BzdjVlUHJiL2NzT0xTR0huMytkYzMrOTF2NjZzTy95Mkt4cVB1QWgzN04xN1pqc1ppVmRpekY2VkdySzJWZFNGZE8xZ1ZGMWlrcHZ1d3M3SktrRGN2bjIzMSs3Wm43bmZadDI3bVAzUzZsSytWbVorcFl5bDZGMW9oVWpjamFEdnRZckJaSnN0c1IxT0xPTGdvS0NkUFhuNzJ0NHluNzFLQlo2eksvTWNXaUFRQUFBQUMzSzRLZ1NtamVyclBxMUcrcTRORHFraVMzaS9WeHJMSTY2WCszZmx5NVVFbHJsaWl5VG4wOU9mWk5oVWZGMlBVeEZSZkphcldxUTg5QnlzdkpMbmxvdGVyanZ6K2pkbDM2cW0zblBrN1gwNkhuSUxsN2VKWjU3dTNqcHdlZkdxZjMvelpLQlhtNXlyeHdWckphSllQajJrU1ZzWGZianlySXoxVzlwaTByMVAvVWljT2E5ZW1iNmpmOEtiVzRxNnY2REgyeTNQNWIxeTIvV05Pb2wycEVPajhhRmg1WjU5SUhxMVhuVHArVUpLWHMyYVpQeGorcjlJdWYrenp3cE5NZ3lHb3QrZWZtNW03L3IwRnN3M2kxN1hLdjFpMlpvK01wKzVSNjVLQ3RlTFJFc1dnQUFBQUF3TzJMSUtpU1NrTWdTVEtiUzNZQ1hiNmo1SExuVHFXcTMvQ25OZlc5LzFWK2JyYjhBMFBLOU5tWnRNN3BiVndibHMvVGh1WHp5bDNQWGQzNnEvdWdFV1dlcjE0MFV3VjV1YXJYdUlXUzFpeFZmbTZPQm93WWJTdnVmQzJ5TXRLMWZPNFg4ZzhLVWJQV0hTbzBwaUF2VjlLbGtNUlJyU09wNU5qZDkvTysxT25Vby9MMUQ5U1dkY3RVdTE1ak5XOTN0NXEwYWk5UEwrOHlZM0t6TS9YTmY5N1h5V01wS2lySXY3akc4NHFzWFUrTmVyWlZkR3hEMWE3ZjJPbmFMR2F6Sk5rS2ZaZkt6aml2cE5WTEZCNFZvd3ZwcHpYdG8vRWEvclRqcStjQkFBQUFBTGlkRUFUOUN1ZE9wOHBnTUNnZ3FKcmQ4OVFqQjdWbThXeWRUVHV1WjhkUFVxOGhqMm54ck0vMG53a3Y2WUZSWTFYOXNpTElMZHQzVTh2MjNXeWY4M096TmUzRDhjckx6ZEl6cjM3c05MaXhtTTE2NDAvREhCNVIyckI4dm41Y3RVaDNkZSt2N2dOSGFPWDhhZHE0WW9HS0NndjB3S2l4MS9SZDA0NmxhTTdrQ2NyTnlkS3dwOGJaWGJsZXFqUVl1MXhPZG9Za0tTQzRXcGsyV1RzSk9ZQUFBQWFvU1VSQlZLMUtQWnFzWDM1YXJSMC9yWkdwdUVoM2R1MnJiZ01mVXRyUkZDV3RYYXJ2WnY1YlM3K2VvcWF0TzZoVmgrNTJPM1A4L0FOMTRkeHBSZFNxcTVpNFpxcFR2NG1pWWhyWTNRSlducFE5MnlYSnJ0NlJ4V3pXdktrZnlHdzI2YjdIbjFOZWRxYW1mL3lhOXUvY29zamE5U28wTHdBQUFBQUF0eXFDb0Vvb3pNOVRRVUdlQWdKRGxISCtySkxXTEZWMGJFTzVlM2dvTytPOEpPbW5INzdUNmtVejVSOFlyUGJkQjBpU1duZnFLYlBacE9WenY5Qm5iNDVWaDU0RDFhN0x2YllyeXFXUzNVTjd0LytvemFzWHkyUXExckNueHRsQ29KeXNESGw0ZXNuRHcxTkdvMUVtazBrN2Zsb3RxOFdpNmhHWENpcGJMR1l0bnp0VlNXdVdLTDVOb3EwMlVMZUJEOG5kMDFNMUlod2ZrU3JQNmRRajJ2ekRZdjJ5ZVkwOFBEdzE1SW5uVmJkeDh6TDlBa05DdGVmbmphb1pGU012bjVMNlJ3WDVlZHE2YnBuY1BUd1ZGaDRsaThXc3MybkhkZkpvaW82bDdOV2hmVHVVazNsQlJxT2JHalp2bzA2OUJpczhxdVRJVjFSc25LSmk0OVI5NEFodFdiZE1XOVl0MS9aTnF4UWVGYU9FVGowVjN6WlJIcDVlZXViL1BwYmhLa2Zlc2k2a2E5cEhmMWRJYUxqOEE0UGw0ZVd0Z3J3YzdkMytrenk5ZmRUd2pqYVNKS3ZGb29YVFB0YlJnM3MwY09RWWhkYUlVR2lOQ0EwY09VYUYrWGs2bHJKWGtuUnc1MWFsSFV0eCtGdEowczZrdFpLaytEYUpsZjY5QVFBQUFBQzRuZ2lDS2lFckkxMlRYbi9POXRsb2RGUC9oNTZXSk8zK2VhTWt5V0kycVd2L1lXclhwYS9kenBTMm5mdW9la1F0ZlR2dEU2MWQvTFdLQ2d2VXZGMW5MWnJ4cWRKUHBhb2dQMWNHbzFHTlc5eXBydjJIS1NRczNEYjJ5dzllc2RXOHVWempGbmVxZHYwbXRzOG5qeVJyeTlxbGF0MnBwM3JmLzRSZFRhQzcremd2dk96TTNDbnZhYy9GN3hVWG42Q2U5ejFpdDY3TDNUUDRNWDAzWTVJV2ZQV1IzWE8vZ0NEMUcvNlVQRHk5bEpXUnJpbnZqSk9wdUZqdUhwNnFWYmVST3ZZY3BDYXQyc3N2SU1qaHZQNUJJZXJjZDZnNjlCeWs3WnRXYWRPS2hmcHU1ci9sSHhTaXVQaUVxNFpBa2hRWVhFM3U3aDQ2ZGVLd0NndnlaU291a3B1N3V5SnExVlAzUVNOczcxNi83QnZ0VEZxbnJ2MkhLNzVOSjl2NDBvQ28xSXI1WDVYN3Z2bFRQNVRrbWtGUTJOUlZOM3NKQUFBQUFJQnlHS3lsRlhOZFNHWm01aldOTXhVWDY2Y2Z2cE9wdUZCdTdoNktpMCt3RlNJdUtzalgwamxUMUtYZk1BVUVsYTBGZEdtT0l1M1o5cVBpMjNTU3dXRFFncTgra29lbmw2SmpHNnAra3hZT0N3NGZQN1JQdVZtWkpVV3ByWkxSelUyaDRaRU9DeGFmUEpwc3U2R3JJazRjUHFEVUl3ZlZyc3U5WmRwT25UaWliUnRYcUZXSDdtV0tYRHRrdGFxd3NFRFdpN2R4R1ExR2VWNTJPNW9rSmUvWkptOGZQMFhVaXJXN3RyMmlMR2F6RGgvWXFYcU5XMVI2N05Ya1pHVm8zL1lmbFpEWXE4cm5ycWprNUdTMWJ0MjZ5dWM5TjdLcmZBZU9sTytna1ZVK053QUFBQURnMW1Jb1o5Y0VRUkJ3Q3lFSUFnQUFBQUQ4V3VVRlFVWm5EUUFBQUFBQUFQaHRJUWdDQUFBQUFBQndFUVJCQUFBQUFBQUFMb0lnQ0FBQUFBQUF3RVVRQkFFQUFBQUFBTGdJOTV1OWdKdWhlTXlnbTcwRXdLRTZrczdkN0VVQUFBQUFBSDZ6WERJSWN1czk5R1l2QVhEby9Qbnppb2lJdUM1emV6UnVmbDNtQlFBQUFBRGNQZ3hXcTlWNnN4ZHhvMlZtWnQ3c0pRQU9KU2NucTNYcjFqZDdHUUFBQUFDQTI1akJZREE0YTNQSkhVRWNEY010YTh6Yk4zc0ZBQUFBQUlEZk1KZmNFUVFBQUFBQUFQQmJWZDZPSUc0TkF3QUFBQUFBY0JFRVFRQUFBQUFBQUM2Q0lBZ0FBQUFBQU1CRkVBUUJBQUFBQUFDNENJSWdBQUFBQUFBQUYwRVFCQUFBQUFBQTRDSUlnZ0FBQUFBQUFGd0VRUkFBQUFBQUFJQ0xJQWdDQUFBQUFBQndFUVJCQUFBQUFBQUFMb0lnQ0FBQUFBQUF3RVVRQkFFQUFBQUFBTGdJZ2lBQUFBQUFBQUFYUVJBRUFBQUFBQURnSWdpQ0FBQUFBQUFBWEFSQkVBQUFBQUFBZ0lzZ0NBSUFBQUFBQUhBUkJFRUFBQUFBQUFBdWdpQUlBQUFBQUFEQVJSQUVBUUFBQUFBQXVBaUNJQUFBQUFBQUFCZEJFQVFBQUFBQUFPQWlDSUlBQUFBQUFBQmNCRUVRQUFBQUFBQ0FpeUFJQWdBQUFBQUFjQkVFUVFBQUFBQUFBQzZDSUFnQUFBQUFBTUJGRUFRQkFBQUFBQUM0Q0lJZ0FBQUFBQUFBRjBFUUJBQUFBQUFBNENJSWdnQUFBQUFBQUZ3RVFSQUFBQUFBQUlDTElBZ0NBQUFBQUFCd0VRUkJBQUFBQUFBQUxvSWdDQUFBQUFBQXdFVVFCQUVBQUFBQUFMZ0lnaUFBQUFBQUFBQVhRUkFFQUFBQUFBRGdJZ2lDQUFBQUFBQUFYQVJCRUFBQUFBQUFnSXNnQ0FJQUFBQUFBSEFSQkVFQUFBQUFBQUF1Z2lBSUFBQUFBQURBUlJBRUFRQUFBQUFBdUFpQ0lBQUFBQUFBQUFBQUFBQUFBT0MzNVA4QmFPYzM3Ky9GbndFQUFBQUFTVVZPUks1Q1lJST0iLAogICAiVHlwZSIgOiAibWluZCIsCiAgICJWZXJzaW9uIiA6ICIzMiIKfQo="/>
    </extobj>
  </extobjs>
</s:customData>
</file>

<file path=customXml/itemProps1.xml><?xml version="1.0" encoding="utf-8"?>
<ds:datastoreItem xmlns:ds="http://schemas.openxmlformats.org/officeDocument/2006/customXml" ds:itemID="{C65F553C-4915-47B2-8F75-61752241AD52}">
  <ds:schemaRefs>
    <ds:schemaRef ds:uri="http://www.wps.cn/officeDocument/2013/wpsCustomData"/>
  </ds:schemaRefs>
</ds:datastoreItem>
</file>

<file path=docProps/app.xml><?xml version="1.0" encoding="utf-8"?>
<Properties xmlns:vt="http://schemas.openxmlformats.org/officeDocument/2006/docPropsVTypes" xmlns="http://schemas.openxmlformats.org/officeDocument/2006/extended-properties">
  <Company>学科网</Company>
  <Paragraphs>236</Paragraphs>
  <Slides>47</Slides>
  <Notes>47</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47</vt:i4>
      </vt:variant>
    </vt:vector>
  </HeadingPairs>
  <TitlesOfParts>
    <vt:vector baseType="lpstr" size="66">
      <vt:lpstr>Arial</vt:lpstr>
      <vt:lpstr>等线 Light</vt:lpstr>
      <vt:lpstr>等线</vt:lpstr>
      <vt:lpstr>Calibri Light</vt:lpstr>
      <vt:lpstr>Calibri</vt:lpstr>
      <vt:lpstr>演示镇魂行楷</vt:lpstr>
      <vt:lpstr>思源黑体 CN Medium</vt:lpstr>
      <vt:lpstr>楷体</vt:lpstr>
      <vt:lpstr>方正楷体</vt:lpstr>
      <vt:lpstr>Baoli SC</vt:lpstr>
      <vt:lpstr>禹卫书法行书简体</vt:lpstr>
      <vt:lpstr>WenYue GuDianMingChaoTi (Non-Commercial Use) W5</vt:lpstr>
      <vt:lpstr>新宋体</vt:lpstr>
      <vt:lpstr>Wingdings</vt:lpstr>
      <vt:lpstr>Times New Roman</vt:lpstr>
      <vt:lpstr>宋体</vt:lpstr>
      <vt:lpstr>华文行楷</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2021-04-30T10:38:02.026</cp:lastPrinted>
  <dcterms:created xsi:type="dcterms:W3CDTF">2021-04-30T10:38:02Z</dcterms:created>
  <dcterms:modified xsi:type="dcterms:W3CDTF">2021-05-12T05:02:19Z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