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sldIdLst>
    <p:sldId id="307" r:id="rId3"/>
    <p:sldId id="281" r:id="rId4"/>
    <p:sldId id="334" r:id="rId5"/>
    <p:sldId id="258" r:id="rId6"/>
    <p:sldId id="341" r:id="rId7"/>
    <p:sldId id="259" r:id="rId8"/>
    <p:sldId id="336" r:id="rId9"/>
    <p:sldId id="260" r:id="rId10"/>
    <p:sldId id="338" r:id="rId11"/>
    <p:sldId id="261" r:id="rId12"/>
    <p:sldId id="340" r:id="rId13"/>
    <p:sldId id="339" r:id="rId14"/>
    <p:sldId id="342" r:id="rId15"/>
    <p:sldId id="263" r:id="rId16"/>
    <p:sldId id="344" r:id="rId17"/>
    <p:sldId id="345" r:id="rId18"/>
    <p:sldId id="346" r:id="rId19"/>
    <p:sldId id="347" r:id="rId20"/>
    <p:sldId id="348" r:id="rId21"/>
    <p:sldId id="350" r:id="rId22"/>
    <p:sldId id="351" r:id="rId23"/>
    <p:sldId id="267" r:id="rId24"/>
    <p:sldId id="268" r:id="rId25"/>
    <p:sldId id="273" r:id="rId26"/>
    <p:sldId id="274" r:id="rId27"/>
    <p:sldId id="275" r:id="rId28"/>
    <p:sldId id="276" r:id="rId29"/>
    <p:sldId id="279" r:id="rId30"/>
    <p:sldId id="277" r:id="rId31"/>
    <p:sldId id="280" r:id="rId32"/>
    <p:sldId id="283" r:id="rId33"/>
    <p:sldId id="282" r:id="rId34"/>
  </p:sldIdLst>
  <p:sldSz cx="9144000" cy="6858000" type="screen4x3"/>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Administrator" initials="A" lastIdx="0" clrIdx="0"/>
  <p:cmAuthor id="2" name="作者" initials="A"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114" d="100"/>
          <a:sy n="114" d="100"/>
        </p:scale>
        <p:origin x="-2286" y="-108"/>
      </p:cViewPr>
      <p:guideLst>
        <p:guide orient="horz" pos="2160"/>
        <p:guide pos="2880"/>
      </p:guideLst>
    </p:cSldViewPr>
  </p:slideViewPr>
  <p:notesTextViewPr>
    <p:cViewPr>
      <p:scale>
        <a:sx n="100" d="100"/>
        <a:sy n="100" d="100"/>
      </p:scale>
      <p:origin x="0" y="0"/>
    </p:cViewPr>
  </p:notesTextViewPr>
  <p:notesViewPr>
    <p:cSldViewPr>
      <p:cViewPr>
        <p:scale>
          <a:sx n="66" d="100"/>
          <a:sy n="66"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slideMaster" Target="slideMasters/slide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tags" Target="tags/tag1.xml" /><Relationship Id="rId36" Type="http://schemas.openxmlformats.org/officeDocument/2006/relationships/presProps" Target="presProps.xml" /><Relationship Id="rId37" Type="http://schemas.openxmlformats.org/officeDocument/2006/relationships/viewProps" Target="viewProps.xml" /><Relationship Id="rId38" Type="http://schemas.openxmlformats.org/officeDocument/2006/relationships/theme" Target="theme/theme1.xml" /><Relationship Id="rId39"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2021/10/15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2021/10/15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2021/10/15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2021/10/15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2021/10/15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2021/10/15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2021/10/15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2021/10/15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2021/10/15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2021/10/15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2021/10/15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lumMod val="95000"/>
          </a:schemeClr>
        </a:solidFill>
        <a:effectLst/>
      </p:bgPr>
    </p:bg>
    <p:spTree>
      <p:nvGrpSpPr>
        <p:cNvPr id="1" name=""/>
        <p:cNvGrpSpPr/>
        <p:nvPr/>
      </p:nvGrpSpPr>
      <p:grpSpPr>
        <a:xfrm>
          <a:off x="0" y="0"/>
          <a: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2021/10/15</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png" /><Relationship Id="rId3" Type="http://schemas.openxmlformats.org/officeDocument/2006/relationships/image" Target="../media/image3.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png" /><Relationship Id="rId3" Type="http://schemas.openxmlformats.org/officeDocument/2006/relationships/image" Target="../media/image3.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jpeg" /><Relationship Id="rId3" Type="http://schemas.openxmlformats.org/officeDocument/2006/relationships/image" Target="../media/image6.png" /><Relationship Id="rId4" Type="http://schemas.openxmlformats.org/officeDocument/2006/relationships/image" Target="../media/image7.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png" /><Relationship Id="rId3" Type="http://schemas.openxmlformats.org/officeDocument/2006/relationships/image" Target="../media/image3.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5" name="TextBox 4"/>
          <p:cNvSpPr txBox="1"/>
          <p:nvPr/>
        </p:nvSpPr>
        <p:spPr>
          <a:xfrm>
            <a:off x="5715009" y="5786455"/>
            <a:ext cx="2714644" cy="579120"/>
          </a:xfrm>
          <a:prstGeom prst="rect">
            <a:avLst/>
          </a:prstGeom>
          <a:noFill/>
        </p:spPr>
        <p:txBody>
          <a:bodyPr wrap="square" rtlCol="0">
            <a:spAutoFit/>
          </a:bodyPr>
          <a:lstStyle/>
          <a:p>
            <a:pPr algn="ctr"/>
            <a:r>
              <a:rPr lang="zh-CN" altLang="en-US" sz="3200" b="1" smtClean="0"/>
              <a:t>第一课时</a:t>
            </a:r>
          </a:p>
        </p:txBody>
      </p:sp>
      <p:sp>
        <p:nvSpPr>
          <p:cNvPr id="3" name="矩形 2"/>
          <p:cNvSpPr/>
          <p:nvPr/>
        </p:nvSpPr>
        <p:spPr>
          <a:xfrm>
            <a:off x="107950" y="2420620"/>
            <a:ext cx="6632575" cy="1445260"/>
          </a:xfrm>
          <a:prstGeom prst="rect">
            <a:avLst/>
          </a:prstGeom>
          <a:noFill/>
          <a:ln>
            <a:noFill/>
          </a:ln>
        </p:spPr>
        <p:txBody>
          <a:bodyPr wrap="square" rtlCol="0" anchor="t">
            <a:spAutoFit/>
          </a:bodyPr>
          <a:lstStyle/>
          <a:p>
            <a:pPr algn="ctr"/>
            <a:r>
              <a:rPr lang="zh-CN" altLang="en-US" sz="8800" b="1">
                <a:ln w="22225">
                  <a:solidFill>
                    <a:schemeClr val="accent2"/>
                  </a:solidFill>
                  <a:prstDash val="solid"/>
                </a:ln>
                <a:solidFill>
                  <a:srgbClr val="FF0000"/>
                </a:solidFill>
                <a:effectLst/>
                <a:latin typeface="微软雅黑" panose="020b0503020204020204" charset="-122"/>
                <a:ea typeface="微软雅黑" panose="020b0503020204020204" charset="-122"/>
              </a:rPr>
              <a:t>逻辑的力量</a:t>
            </a:r>
          </a:p>
        </p:txBody>
      </p:sp>
      <p:sp>
        <p:nvSpPr>
          <p:cNvPr id="4" name="文本框 3"/>
          <p:cNvSpPr txBox="1"/>
          <p:nvPr/>
        </p:nvSpPr>
        <p:spPr>
          <a:xfrm>
            <a:off x="251460" y="332105"/>
            <a:ext cx="8576310" cy="583565"/>
          </a:xfrm>
          <a:prstGeom prst="rect">
            <a:avLst/>
          </a:prstGeom>
          <a:noFill/>
        </p:spPr>
        <p:txBody>
          <a:bodyPr wrap="square" rtlCol="0">
            <a:spAutoFit/>
          </a:bodyPr>
          <a:lstStyle/>
          <a:p>
            <a:pPr algn="ctr"/>
            <a:r>
              <a:rPr lang="zh-CN" altLang="en-US" sz="3200" b="1" smtClean="0">
                <a:solidFill>
                  <a:schemeClr val="bg1"/>
                </a:solidFill>
                <a:latin typeface="微软雅黑" panose="020b0503020204020204" charset="-122"/>
                <a:ea typeface="微软雅黑" panose="020b0503020204020204" charset="-122"/>
              </a:rPr>
              <a:t>统编版高中语文选择性必修上册第四单元</a:t>
            </a:r>
          </a:p>
        </p:txBody>
      </p:sp>
      <p:sp>
        <p:nvSpPr>
          <p:cNvPr id="7" name="TextBox 4"/>
          <p:cNvSpPr txBox="1"/>
          <p:nvPr/>
        </p:nvSpPr>
        <p:spPr>
          <a:xfrm>
            <a:off x="251460" y="5805170"/>
            <a:ext cx="2916555" cy="768350"/>
          </a:xfrm>
          <a:prstGeom prst="rect">
            <a:avLst/>
          </a:prstGeom>
          <a:noFill/>
        </p:spPr>
        <p:txBody>
          <a:bodyPr wrap="square" rtlCol="0">
            <a:spAutoFit/>
          </a:bodyPr>
          <a:lstStyle/>
          <a:p>
            <a:pPr algn="ctr"/>
            <a:r>
              <a:rPr lang="zh-CN" altLang="en-US" sz="4400" b="1" smtClean="0">
                <a:solidFill>
                  <a:schemeClr val="bg1"/>
                </a:solidFill>
                <a:latin typeface="微软雅黑" panose="020b0503020204020204" charset="-122"/>
                <a:ea typeface="微软雅黑" panose="020b0503020204020204" charset="-122"/>
              </a:rPr>
              <a:t>第五课时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with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85720" y="285728"/>
            <a:ext cx="8572560" cy="5446395"/>
          </a:xfrm>
          <a:prstGeom prst="rect">
            <a:avLst/>
          </a:prstGeom>
        </p:spPr>
        <p:txBody>
          <a:bodyPr wrap="square">
            <a:spAutoFit/>
          </a:bodyPr>
          <a:lstStyle/>
          <a:p>
            <a:pPr indent="457200">
              <a:spcBef>
                <a:spcPts val="600"/>
              </a:spcBef>
              <a:spcAft>
                <a:spcPts val="600"/>
              </a:spcAft>
            </a:pPr>
            <a:r>
              <a:rPr lang="zh-CN" altLang="en-US" sz="2800" b="1" smtClean="0">
                <a:ln w="22225">
                  <a:solidFill>
                    <a:schemeClr val="accent2"/>
                  </a:solidFill>
                  <a:prstDash val="solid"/>
                </a:ln>
                <a:solidFill>
                  <a:schemeClr val="accent2">
                    <a:lumMod val="40000"/>
                    <a:lumOff val="60000"/>
                  </a:schemeClr>
                </a:solidFill>
                <a:effectLst/>
              </a:rPr>
              <a:t>值得注意的是，论证省略的隐含前提往往不止一两个。如果对福尔摩斯的论证再进一步追问，你会发现还有其他哪些隐含前提</a:t>
            </a:r>
            <a:r>
              <a:rPr lang="zh-CN" sz="2800" b="1" smtClean="0">
                <a:ln w="22225">
                  <a:solidFill>
                    <a:schemeClr val="accent2"/>
                  </a:solidFill>
                  <a:prstDash val="solid"/>
                </a:ln>
                <a:solidFill>
                  <a:schemeClr val="accent2">
                    <a:lumMod val="40000"/>
                    <a:lumOff val="60000"/>
                  </a:schemeClr>
                </a:solidFill>
                <a:effectLst/>
              </a:rPr>
              <a:t>？</a:t>
            </a:r>
          </a:p>
          <a:p>
            <a:pPr indent="457200">
              <a:spcBef>
                <a:spcPts val="600"/>
              </a:spcBef>
              <a:spcAft>
                <a:spcPts val="600"/>
              </a:spcAft>
            </a:pPr>
            <a:r>
              <a:rPr lang="en-US" altLang="zh-CN" sz="2800" b="1" smtClean="0"/>
              <a:t>    </a:t>
            </a:r>
            <a:r>
              <a:rPr lang="zh-CN" altLang="en-US" sz="2800" b="1" smtClean="0"/>
              <a:t>那只狗当时必须在马厩，而且它没有睡着或处于其他非正常状态，或者睡着了也非常容易被响动惊醒；</a:t>
            </a:r>
            <a:endParaRPr lang="en-US" altLang="zh-CN" sz="2800" b="1" smtClean="0"/>
          </a:p>
          <a:p>
            <a:pPr indent="457200">
              <a:spcBef>
                <a:spcPts val="600"/>
              </a:spcBef>
              <a:spcAft>
                <a:spcPts val="600"/>
              </a:spcAft>
            </a:pPr>
            <a:r>
              <a:rPr lang="en-US" altLang="zh-CN" sz="2800" b="1" smtClean="0"/>
              <a:t>  </a:t>
            </a:r>
            <a:r>
              <a:rPr lang="zh-CN" altLang="en-US" sz="2800" b="1" smtClean="0"/>
              <a:t>当时确实有两个人在草料棚，他们听觉正常、意识清醒或容易唤醒，并且一定会如实地反映相关情况；</a:t>
            </a:r>
            <a:endParaRPr lang="en-US" altLang="zh-CN" sz="2800" b="1" smtClean="0"/>
          </a:p>
          <a:p>
            <a:pPr indent="457200">
              <a:spcBef>
                <a:spcPts val="600"/>
              </a:spcBef>
              <a:spcAft>
                <a:spcPts val="600"/>
              </a:spcAft>
            </a:pPr>
            <a:r>
              <a:rPr lang="en-US" altLang="zh-CN" sz="2800" b="1" smtClean="0"/>
              <a:t>  </a:t>
            </a:r>
            <a:r>
              <a:rPr lang="zh-CN" altLang="en-US" sz="2800" b="1" smtClean="0"/>
              <a:t>草料棚在狗叫声的有效传播范围内；未曾有其他人反映当时听到该马厩的狗叫声</a:t>
            </a:r>
            <a:r>
              <a:rPr lang="en-US" altLang="zh-CN" sz="2800" b="1" smtClean="0"/>
              <a:t>......</a:t>
            </a:r>
          </a:p>
          <a:p>
            <a:pPr indent="457200">
              <a:spcBef>
                <a:spcPts val="600"/>
              </a:spcBef>
              <a:spcAft>
                <a:spcPts val="600"/>
              </a:spcAft>
            </a:pPr>
            <a:r>
              <a:rPr lang="en-US" altLang="zh-CN" sz="2800" b="1" smtClean="0"/>
              <a:t>  </a:t>
            </a:r>
            <a:r>
              <a:rPr lang="zh-CN" altLang="en-US" sz="2800" b="1" smtClean="0"/>
              <a:t>这些前提或隐含前提的隐含前提一般称作“隐含假设”。</a:t>
            </a:r>
            <a:endParaRPr lang="zh-CN" altLang="en-US" sz="28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pic>
        <p:nvPicPr>
          <p:cNvPr id="3" name="图片 2"/>
          <p:cNvPicPr>
            <a:picLocks noChangeAspect="1"/>
          </p:cNvPicPr>
          <p:nvPr/>
        </p:nvPicPr>
        <p:blipFill>
          <a:blip r:embed="rId2"/>
          <a:stretch>
            <a:fillRect/>
          </a:stretch>
        </p:blipFill>
        <p:spPr>
          <a:xfrm>
            <a:off x="1954054" y="2405063"/>
            <a:ext cx="1282541" cy="1282541"/>
          </a:xfrm>
          <a:prstGeom prst="rect">
            <a:avLst/>
          </a:prstGeom>
        </p:spPr>
      </p:pic>
      <p:sp>
        <p:nvSpPr>
          <p:cNvPr id="2" name="文本框 1"/>
          <p:cNvSpPr txBox="1"/>
          <p:nvPr/>
        </p:nvSpPr>
        <p:spPr>
          <a:xfrm>
            <a:off x="3580924" y="2666524"/>
            <a:ext cx="3840480" cy="829945"/>
          </a:xfrm>
          <a:prstGeom prst="rect">
            <a:avLst/>
          </a:prstGeom>
          <a:noFill/>
        </p:spPr>
        <p:txBody>
          <a:bodyPr wrap="none" rtlCol="0" anchor="t">
            <a:spAutoFit/>
            <a:scene3d>
              <a:camera prst="orthographicFront"/>
              <a:lightRig rig="threePt" dir="t"/>
            </a:scene3d>
          </a:bodyPr>
          <a:lstStyle/>
          <a:p>
            <a:pPr algn="l"/>
            <a:r>
              <a:rPr lang="zh-CN" altLang="en-US" sz="4800" b="1">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cs typeface="宋体" panose="02010600030101010101" pitchFamily="2" charset="-122"/>
                <a:sym typeface="+mn-ea"/>
              </a:rPr>
              <a:t>学会间接论证</a:t>
            </a: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692944" y="2200751"/>
            <a:ext cx="7757636" cy="1614805"/>
          </a:xfrm>
          <a:prstGeom prst="rect">
            <a:avLst/>
          </a:prstGeom>
          <a:noFill/>
        </p:spPr>
        <p:txBody>
          <a:bodyPr wrap="square" rtlCol="0" anchor="t">
            <a:spAutoFit/>
          </a:bodyPr>
          <a:lstStyle/>
          <a:p>
            <a:r>
              <a:rPr lang="zh-CN" altLang="en-US" sz="3300" b="1">
                <a:latin typeface="微软雅黑" panose="020b0503020204020204" charset="-122"/>
                <a:ea typeface="微软雅黑" panose="020b0503020204020204" charset="-122"/>
                <a:cs typeface="微软雅黑" panose="020b0503020204020204" charset="-122"/>
                <a:sym typeface="+mn-ea"/>
              </a:rPr>
              <a:t>当直接论证有困难或者效果不好的时候，我们就会采用间接论证，主要运用“</a:t>
            </a:r>
            <a:r>
              <a:rPr lang="zh-CN" altLang="en-US" sz="3300" b="1">
                <a:solidFill>
                  <a:srgbClr val="FF0000"/>
                </a:solidFill>
                <a:latin typeface="微软雅黑" panose="020b0503020204020204" charset="-122"/>
                <a:ea typeface="微软雅黑" panose="020b0503020204020204" charset="-122"/>
                <a:cs typeface="微软雅黑" panose="020b0503020204020204" charset="-122"/>
                <a:sym typeface="+mn-ea"/>
              </a:rPr>
              <a:t>排除法</a:t>
            </a:r>
            <a:r>
              <a:rPr lang="zh-CN" altLang="en-US" sz="3300" b="1">
                <a:latin typeface="微软雅黑" panose="020b0503020204020204" charset="-122"/>
                <a:ea typeface="微软雅黑" panose="020b0503020204020204" charset="-122"/>
                <a:cs typeface="微软雅黑" panose="020b0503020204020204" charset="-122"/>
                <a:sym typeface="+mn-ea"/>
              </a:rPr>
              <a:t>”“</a:t>
            </a:r>
            <a:r>
              <a:rPr lang="zh-CN" altLang="en-US" sz="3300" b="1">
                <a:solidFill>
                  <a:srgbClr val="FF0000"/>
                </a:solidFill>
                <a:latin typeface="微软雅黑" panose="020b0503020204020204" charset="-122"/>
                <a:ea typeface="微软雅黑" panose="020b0503020204020204" charset="-122"/>
                <a:cs typeface="微软雅黑" panose="020b0503020204020204" charset="-122"/>
                <a:sym typeface="+mn-ea"/>
              </a:rPr>
              <a:t>反证法</a:t>
            </a:r>
            <a:r>
              <a:rPr lang="zh-CN" altLang="en-US" sz="3300" b="1">
                <a:latin typeface="微软雅黑" panose="020b0503020204020204" charset="-122"/>
                <a:ea typeface="微软雅黑" panose="020b0503020204020204" charset="-122"/>
                <a:cs typeface="微软雅黑" panose="020b0503020204020204" charset="-122"/>
                <a:sym typeface="+mn-ea"/>
              </a:rPr>
              <a:t>”和“</a:t>
            </a:r>
            <a:r>
              <a:rPr lang="zh-CN" altLang="en-US" sz="3300" b="1">
                <a:solidFill>
                  <a:srgbClr val="FF0000"/>
                </a:solidFill>
                <a:latin typeface="微软雅黑" panose="020b0503020204020204" charset="-122"/>
                <a:ea typeface="微软雅黑" panose="020b0503020204020204" charset="-122"/>
                <a:cs typeface="微软雅黑" panose="020b0503020204020204" charset="-122"/>
                <a:sym typeface="+mn-ea"/>
              </a:rPr>
              <a:t>归谬法</a:t>
            </a:r>
            <a:r>
              <a:rPr lang="zh-CN" altLang="en-US" sz="3300" b="1">
                <a:latin typeface="微软雅黑" panose="020b0503020204020204" charset="-122"/>
                <a:ea typeface="微软雅黑" panose="020b0503020204020204" charset="-122"/>
                <a:cs typeface="微软雅黑" panose="020b0503020204020204" charset="-122"/>
                <a:sym typeface="+mn-ea"/>
              </a:rPr>
              <a:t>”。</a:t>
            </a: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3638550" y="2899886"/>
            <a:ext cx="2068830" cy="852805"/>
          </a:xfrm>
          <a:prstGeom prst="rect">
            <a:avLst/>
          </a:prstGeom>
          <a:noFill/>
        </p:spPr>
        <p:txBody>
          <a:bodyPr wrap="none" rtlCol="0" anchor="t">
            <a:spAutoFit/>
          </a:bodyPr>
          <a:lstStyle/>
          <a:p>
            <a:r>
              <a:rPr lang="zh-CN" altLang="en-US" sz="4950" b="1">
                <a:solidFill>
                  <a:srgbClr val="FF0000"/>
                </a:solidFill>
                <a:latin typeface="微软雅黑" panose="020b0503020204020204" charset="-122"/>
                <a:ea typeface="微软雅黑" panose="020b0503020204020204" charset="-122"/>
                <a:cs typeface="微软雅黑" panose="020b0503020204020204" charset="-122"/>
                <a:sym typeface="+mn-ea"/>
              </a:rPr>
              <a:t>排除法</a:t>
            </a: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前凸弯带形 1"/>
          <p:cNvSpPr/>
          <p:nvPr/>
        </p:nvSpPr>
        <p:spPr>
          <a:xfrm>
            <a:off x="0" y="0"/>
            <a:ext cx="9144000" cy="928670"/>
          </a:xfrm>
          <a:prstGeom prst="ellipseRibbon">
            <a:avLst>
              <a:gd name="adj1" fmla="val 25000"/>
              <a:gd name="adj2" fmla="val 64839"/>
              <a:gd name="adj3" fmla="val 12500"/>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600" b="1" smtClean="0"/>
              <a:t>学会间接论证</a:t>
            </a:r>
            <a:endParaRPr lang="zh-CN" altLang="en-US" sz="3600" b="1"/>
          </a:p>
        </p:txBody>
      </p:sp>
      <p:sp>
        <p:nvSpPr>
          <p:cNvPr id="3" name="矩形 2"/>
          <p:cNvSpPr/>
          <p:nvPr/>
        </p:nvSpPr>
        <p:spPr>
          <a:xfrm>
            <a:off x="0" y="1000108"/>
            <a:ext cx="9144000" cy="6000750"/>
          </a:xfrm>
          <a:prstGeom prst="rect">
            <a:avLst/>
          </a:prstGeom>
        </p:spPr>
        <p:txBody>
          <a:bodyPr wrap="square">
            <a:spAutoFit/>
          </a:bodyPr>
          <a:lstStyle/>
          <a:p>
            <a:pPr indent="457200">
              <a:spcBef>
                <a:spcPts val="600"/>
              </a:spcBef>
              <a:spcAft>
                <a:spcPts val="600"/>
              </a:spcAft>
            </a:pPr>
            <a:r>
              <a:rPr lang="zh-CN" altLang="en-US" sz="2800" b="1" smtClean="0">
                <a:solidFill>
                  <a:srgbClr val="FF0000"/>
                </a:solidFill>
                <a:latin typeface="微软雅黑" panose="020b0503020204020204" charset="-122"/>
                <a:ea typeface="微软雅黑" panose="020b0503020204020204" charset="-122"/>
              </a:rPr>
              <a:t>排除法</a:t>
            </a:r>
            <a:r>
              <a:rPr lang="zh-CN" altLang="en-US" sz="2800" b="1" smtClean="0"/>
              <a:t>，也称淘汰法，是间接论证的一种，就是一个论题提出之后，先假设它可能存在多种情形，然后通过分析，将假定的各种可能都加以排除，也就是说把论题以外的其他各种可能都一一淘汰掉，只剩下一种可能，即我们要证明的论题就是正确的了。</a:t>
            </a:r>
            <a:endParaRPr lang="en-US" altLang="zh-CN" sz="2800" b="1" smtClean="0"/>
          </a:p>
          <a:p>
            <a:pPr indent="457200">
              <a:spcBef>
                <a:spcPts val="600"/>
              </a:spcBef>
              <a:spcAft>
                <a:spcPts val="600"/>
              </a:spcAft>
            </a:pPr>
            <a:r>
              <a:rPr lang="zh-CN" altLang="en-US" sz="2800" b="1" smtClean="0"/>
              <a:t>如鲁迅</a:t>
            </a:r>
            <a:r>
              <a:rPr lang="en-US" altLang="zh-CN" sz="2800" b="1" smtClean="0"/>
              <a:t>《</a:t>
            </a:r>
            <a:r>
              <a:rPr lang="zh-CN" altLang="en-US" sz="2800" b="1" smtClean="0"/>
              <a:t>拿来主义</a:t>
            </a:r>
            <a:r>
              <a:rPr lang="en-US" altLang="zh-CN" sz="2800" b="1" smtClean="0"/>
              <a:t>》</a:t>
            </a:r>
            <a:r>
              <a:rPr lang="zh-CN" altLang="en-US" sz="2800" b="1" smtClean="0"/>
              <a:t>的中心论点是“运用脑髓，放出眼光，自己来拿”，却偏偏从“闭关主义”说起，采用的就是排除法，其推理过程如下</a:t>
            </a:r>
            <a:r>
              <a:rPr lang="en-US" altLang="zh-CN" sz="2800" b="1" smtClean="0"/>
              <a:t>:</a:t>
            </a:r>
          </a:p>
          <a:p>
            <a:pPr indent="457200"/>
            <a:r>
              <a:rPr lang="zh-CN" altLang="en-US" sz="2800" b="1" smtClean="0">
                <a:solidFill>
                  <a:prstClr val="black"/>
                </a:solidFill>
                <a:sym typeface="+mn-ea"/>
              </a:rPr>
              <a:t>或者闭关，或者送去，或者等别人“送来”，或者自己去拿</a:t>
            </a:r>
            <a:r>
              <a:rPr lang="en-US" altLang="zh-CN" sz="2800" b="1" smtClean="0">
                <a:solidFill>
                  <a:prstClr val="black"/>
                </a:solidFill>
                <a:sym typeface="+mn-ea"/>
              </a:rPr>
              <a:t>(</a:t>
            </a:r>
            <a:r>
              <a:rPr lang="zh-CN" altLang="en-US" sz="2800" b="1" smtClean="0">
                <a:solidFill>
                  <a:prstClr val="black"/>
                </a:solidFill>
                <a:sym typeface="+mn-ea"/>
              </a:rPr>
              <a:t>当时没有其他选择</a:t>
            </a:r>
            <a:r>
              <a:rPr lang="en-US" altLang="zh-CN" sz="2800" b="1" smtClean="0">
                <a:solidFill>
                  <a:prstClr val="black"/>
                </a:solidFill>
                <a:sym typeface="+mn-ea"/>
              </a:rPr>
              <a:t>)</a:t>
            </a:r>
            <a:endParaRPr lang="en-US" altLang="zh-CN" sz="2800" b="1" smtClean="0">
              <a:solidFill>
                <a:prstClr val="black"/>
              </a:solidFill>
            </a:endParaRPr>
          </a:p>
          <a:p>
            <a:pPr indent="457200"/>
            <a:r>
              <a:rPr lang="zh-CN" altLang="en-US" sz="2800" b="1" u="sng" smtClean="0">
                <a:solidFill>
                  <a:prstClr val="black"/>
                </a:solidFill>
                <a:sym typeface="+mn-ea"/>
              </a:rPr>
              <a:t>不能闭关</a:t>
            </a:r>
            <a:r>
              <a:rPr lang="en-US" altLang="zh-CN" sz="2800" b="1" u="sng" smtClean="0">
                <a:solidFill>
                  <a:prstClr val="black"/>
                </a:solidFill>
                <a:sym typeface="+mn-ea"/>
              </a:rPr>
              <a:t>,</a:t>
            </a:r>
            <a:r>
              <a:rPr lang="zh-CN" altLang="en-US" sz="2800" b="1" u="sng" smtClean="0">
                <a:solidFill>
                  <a:prstClr val="black"/>
                </a:solidFill>
                <a:sym typeface="+mn-ea"/>
              </a:rPr>
              <a:t>不能送去，不能等别人“送来”</a:t>
            </a:r>
            <a:endParaRPr lang="en-US" altLang="zh-CN" sz="2800" b="1" u="sng" smtClean="0">
              <a:solidFill>
                <a:prstClr val="black"/>
              </a:solidFill>
            </a:endParaRPr>
          </a:p>
          <a:p>
            <a:pPr indent="457200"/>
            <a:r>
              <a:rPr lang="zh-CN" altLang="en-US" sz="2800" b="1" smtClean="0">
                <a:solidFill>
                  <a:prstClr val="black"/>
                </a:solidFill>
                <a:sym typeface="+mn-ea"/>
              </a:rPr>
              <a:t>只有自己去拿</a:t>
            </a:r>
            <a:endParaRPr lang="en-US" altLang="zh-CN" sz="2800" b="1" smtClean="0">
              <a:solidFill>
                <a:prstClr val="black"/>
              </a:solidFill>
            </a:endParaRPr>
          </a:p>
          <a:p>
            <a:pPr indent="457200">
              <a:spcBef>
                <a:spcPts val="600"/>
              </a:spcBef>
              <a:spcAft>
                <a:spcPts val="600"/>
              </a:spcAft>
            </a:pPr>
            <a:endParaRPr lang="zh-CN" altLang="en-US" sz="28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3638550" y="2899886"/>
            <a:ext cx="2068830" cy="852805"/>
          </a:xfrm>
          <a:prstGeom prst="rect">
            <a:avLst/>
          </a:prstGeom>
          <a:noFill/>
        </p:spPr>
        <p:txBody>
          <a:bodyPr wrap="none" rtlCol="0" anchor="t">
            <a:spAutoFit/>
          </a:bodyPr>
          <a:lstStyle/>
          <a:p>
            <a:pPr algn="l"/>
            <a:r>
              <a:rPr lang="zh-CN" altLang="en-US" sz="4950" b="1">
                <a:solidFill>
                  <a:srgbClr val="FF0000"/>
                </a:solidFill>
                <a:latin typeface="微软雅黑" panose="020b0503020204020204" charset="-122"/>
                <a:ea typeface="微软雅黑" panose="020b0503020204020204" charset="-122"/>
                <a:cs typeface="微软雅黑" panose="020b0503020204020204" charset="-122"/>
                <a:sym typeface="+mn-ea"/>
              </a:rPr>
              <a:t>反证法</a:t>
            </a: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806768" y="1415891"/>
            <a:ext cx="7530941" cy="3415030"/>
          </a:xfrm>
          <a:prstGeom prst="rect">
            <a:avLst/>
          </a:prstGeom>
          <a:noFill/>
        </p:spPr>
        <p:txBody>
          <a:bodyPr wrap="square" rtlCol="0" anchor="t">
            <a:spAutoFit/>
          </a:bodyPr>
          <a:lstStyle/>
          <a:p>
            <a:r>
              <a:rPr lang="zh-CN" altLang="en-US" sz="2700" b="1"/>
              <a:t>反证法是间接论证的方法之一。是通过断定与论题相矛盾的判断（即反论题）的虚假来确立论题的真实性的论证方法。</a:t>
            </a:r>
          </a:p>
          <a:p>
            <a:endParaRPr lang="zh-CN" altLang="en-US" sz="2700" b="1"/>
          </a:p>
          <a:p>
            <a:r>
              <a:rPr lang="zh-CN" altLang="en-US" sz="2700" b="1"/>
              <a:t>反证法的论证过程如下：提出论题</a:t>
            </a:r>
            <a:r>
              <a:rPr lang="en-US" altLang="zh-CN" sz="2700" b="1"/>
              <a:t>         </a:t>
            </a:r>
            <a:r>
              <a:rPr lang="zh-CN" altLang="en-US" sz="2700" b="1"/>
              <a:t>设定反论题</a:t>
            </a:r>
            <a:r>
              <a:rPr lang="en-US" altLang="zh-CN" sz="2700" b="1"/>
              <a:t>          </a:t>
            </a:r>
            <a:r>
              <a:rPr lang="zh-CN" altLang="en-US" sz="2700" b="1"/>
              <a:t>依据推理规则进行推演</a:t>
            </a:r>
            <a:r>
              <a:rPr lang="en-US" altLang="zh-CN" sz="2700" b="1"/>
              <a:t>        </a:t>
            </a:r>
            <a:r>
              <a:rPr lang="zh-CN" altLang="en-US" sz="2700" b="1"/>
              <a:t>证明反论题的虚假</a:t>
            </a:r>
            <a:r>
              <a:rPr lang="en-US" altLang="zh-CN" sz="2700" b="1"/>
              <a:t>             </a:t>
            </a:r>
            <a:r>
              <a:rPr lang="zh-CN" altLang="en-US" sz="2700" b="1"/>
              <a:t>根据排中律，既然反论题为假，原论题便是真的。</a:t>
            </a:r>
          </a:p>
        </p:txBody>
      </p:sp>
      <p:sp>
        <p:nvSpPr>
          <p:cNvPr id="3" name="前凸带形 2"/>
          <p:cNvSpPr/>
          <p:nvPr/>
        </p:nvSpPr>
        <p:spPr>
          <a:xfrm>
            <a:off x="1619885" y="332105"/>
            <a:ext cx="3321050" cy="611505"/>
          </a:xfrm>
          <a:prstGeom prst="ribb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a:solidFill>
                  <a:srgbClr val="FF0000"/>
                </a:solidFill>
                <a:latin typeface="微软雅黑" panose="020b0503020204020204" charset="-122"/>
                <a:ea typeface="微软雅黑" panose="020b0503020204020204" charset="-122"/>
                <a:cs typeface="微软雅黑" panose="020b0503020204020204" charset="-122"/>
                <a:sym typeface="+mn-ea"/>
              </a:rPr>
              <a:t>反证法</a:t>
            </a:r>
          </a:p>
        </p:txBody>
      </p:sp>
      <p:sp>
        <p:nvSpPr>
          <p:cNvPr id="4" name="右箭头 3"/>
          <p:cNvSpPr/>
          <p:nvPr/>
        </p:nvSpPr>
        <p:spPr>
          <a:xfrm>
            <a:off x="6156325" y="3212465"/>
            <a:ext cx="644525" cy="136525"/>
          </a:xfrm>
          <a:prstGeom prst="rightArrow">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右箭头 4"/>
          <p:cNvSpPr/>
          <p:nvPr/>
        </p:nvSpPr>
        <p:spPr>
          <a:xfrm>
            <a:off x="1259840" y="3644900"/>
            <a:ext cx="644525" cy="136525"/>
          </a:xfrm>
          <a:prstGeom prst="rightArrow">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p:txBody>
      </p:sp>
      <p:sp>
        <p:nvSpPr>
          <p:cNvPr id="6" name="右箭头 5"/>
          <p:cNvSpPr/>
          <p:nvPr/>
        </p:nvSpPr>
        <p:spPr>
          <a:xfrm>
            <a:off x="5508625" y="3644900"/>
            <a:ext cx="644525" cy="136525"/>
          </a:xfrm>
          <a:prstGeom prst="rightArrow">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右箭头 6"/>
          <p:cNvSpPr/>
          <p:nvPr/>
        </p:nvSpPr>
        <p:spPr>
          <a:xfrm>
            <a:off x="1835785" y="4076700"/>
            <a:ext cx="644525" cy="136525"/>
          </a:xfrm>
          <a:prstGeom prst="rightArrow">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635794" y="1107281"/>
            <a:ext cx="7480459" cy="3969385"/>
          </a:xfrm>
          <a:prstGeom prst="rect">
            <a:avLst/>
          </a:prstGeom>
          <a:noFill/>
        </p:spPr>
        <p:txBody>
          <a:bodyPr wrap="square" rtlCol="0" anchor="t">
            <a:spAutoFit/>
          </a:bodyPr>
          <a:lstStyle/>
          <a:p>
            <a:r>
              <a:rPr lang="zh-CN" altLang="en-US" sz="3600" b="1"/>
              <a:t>例：已知甲是乙父，乙是丙父，欲证明甲是丙的爷爷。</a:t>
            </a:r>
          </a:p>
          <a:p>
            <a:endParaRPr lang="zh-CN" altLang="en-US" sz="3600" b="1"/>
          </a:p>
          <a:p>
            <a:r>
              <a:rPr lang="en-US" altLang="zh-CN" sz="3600" b="1">
                <a:solidFill>
                  <a:schemeClr val="accent5">
                    <a:lumMod val="50000"/>
                  </a:schemeClr>
                </a:solidFill>
              </a:rPr>
              <a:t>        </a:t>
            </a:r>
            <a:r>
              <a:rPr lang="zh-CN" altLang="en-US" sz="3600" b="1">
                <a:solidFill>
                  <a:schemeClr val="accent5">
                    <a:lumMod val="50000"/>
                  </a:schemeClr>
                </a:solidFill>
              </a:rPr>
              <a:t>设甲不是丙的爷爷，则甲不是乙的父亲或乙不是甲的父亲而这与题设相矛盾，所以甲是丙的爷爷。</a:t>
            </a:r>
          </a:p>
          <a:p>
            <a:endParaRPr lang="zh-CN" altLang="en-US" sz="3600" b="1">
              <a:solidFill>
                <a:schemeClr val="accent5">
                  <a:lumMod val="50000"/>
                </a:schemeClr>
              </a:solidFill>
            </a:endParaRPr>
          </a:p>
        </p:txBody>
      </p:sp>
      <p:sp>
        <p:nvSpPr>
          <p:cNvPr id="2" name="前凸带形 1"/>
          <p:cNvSpPr/>
          <p:nvPr/>
        </p:nvSpPr>
        <p:spPr>
          <a:xfrm>
            <a:off x="1619885" y="332105"/>
            <a:ext cx="3321050" cy="611505"/>
          </a:xfrm>
          <a:prstGeom prst="ribb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a:solidFill>
                  <a:srgbClr val="FF0000"/>
                </a:solidFill>
                <a:latin typeface="微软雅黑" panose="020b0503020204020204" charset="-122"/>
                <a:ea typeface="微软雅黑" panose="020b0503020204020204" charset="-122"/>
                <a:cs typeface="微软雅黑" panose="020b0503020204020204" charset="-122"/>
                <a:sym typeface="+mn-ea"/>
              </a:rPr>
              <a:t>反证法</a:t>
            </a: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3913346" y="2899886"/>
            <a:ext cx="2240280" cy="922020"/>
          </a:xfrm>
          <a:prstGeom prst="rect">
            <a:avLst/>
          </a:prstGeom>
          <a:noFill/>
        </p:spPr>
        <p:txBody>
          <a:bodyPr wrap="none" rtlCol="0" anchor="t">
            <a:spAutoFit/>
          </a:bodyPr>
          <a:lstStyle/>
          <a:p>
            <a:r>
              <a:rPr lang="zh-CN" altLang="en-US" sz="5400" b="1">
                <a:solidFill>
                  <a:srgbClr val="FF0000"/>
                </a:solidFill>
                <a:latin typeface="微软雅黑" panose="020b0503020204020204" charset="-122"/>
                <a:ea typeface="微软雅黑" panose="020b0503020204020204" charset="-122"/>
                <a:cs typeface="微软雅黑" panose="020b0503020204020204" charset="-122"/>
                <a:sym typeface="+mn-ea"/>
              </a:rPr>
              <a:t>归谬法</a:t>
            </a: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523240" y="1161415"/>
            <a:ext cx="8279130" cy="3538220"/>
          </a:xfrm>
          <a:prstGeom prst="rect">
            <a:avLst/>
          </a:prstGeom>
          <a:noFill/>
        </p:spPr>
        <p:txBody>
          <a:bodyPr wrap="square" rtlCol="0" anchor="t">
            <a:spAutoFit/>
          </a:bodyPr>
          <a:lstStyle/>
          <a:p>
            <a:r>
              <a:rPr lang="en-US" altLang="zh-CN" sz="2800" b="1"/>
              <a:t> </a:t>
            </a:r>
            <a:r>
              <a:rPr lang="en-US" altLang="zh-CN" sz="2800" b="1" smtClean="0"/>
              <a:t>        </a:t>
            </a:r>
            <a:r>
              <a:rPr lang="zh-CN" altLang="en-US" sz="2800" b="1" smtClean="0"/>
              <a:t>归谬法</a:t>
            </a:r>
            <a:r>
              <a:rPr lang="zh-CN" altLang="en-US" sz="2800" b="1"/>
              <a:t>是人们经常使用的一种反驳方法。这种方法是“以退为进，引入荒谬”的方法。所谓“以退为进”，是因为这种方法通过假定对方的论点是真的这一手段，来达到反驳对方论点的目的；所谓“引入荒谬”，是因为这种方法可以从对方的论点合乎逻辑地引出荒谬的结论。使人一听，一读就会立刻感到对方的论点站不住脚，证明对方的论点必然为假。</a:t>
            </a:r>
          </a:p>
        </p:txBody>
      </p:sp>
      <p:sp>
        <p:nvSpPr>
          <p:cNvPr id="3" name="前凸带形 2"/>
          <p:cNvSpPr/>
          <p:nvPr/>
        </p:nvSpPr>
        <p:spPr>
          <a:xfrm>
            <a:off x="1619885" y="147955"/>
            <a:ext cx="3321050" cy="795655"/>
          </a:xfrm>
          <a:prstGeom prst="ribb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a:solidFill>
                  <a:srgbClr val="FF0000"/>
                </a:solidFill>
                <a:latin typeface="微软雅黑" panose="020b0503020204020204" charset="-122"/>
                <a:ea typeface="微软雅黑" panose="020b0503020204020204" charset="-122"/>
                <a:sym typeface="+mn-ea"/>
              </a:rPr>
              <a:t>归谬法</a:t>
            </a:r>
            <a:endParaRPr lang="zh-CN" altLang="en-US" sz="3600" b="1">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横卷形 1"/>
          <p:cNvSpPr/>
          <p:nvPr/>
        </p:nvSpPr>
        <p:spPr>
          <a:xfrm>
            <a:off x="0" y="0"/>
            <a:ext cx="9144000" cy="6715148"/>
          </a:xfrm>
          <a:prstGeom prst="horizontalScroll">
            <a:avLst>
              <a:gd name="adj" fmla="val 25000"/>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zh-CN" altLang="en-US" sz="6600" smtClean="0">
                <a:latin typeface="华文隶书" pitchFamily="2" charset="-122"/>
                <a:ea typeface="华文隶书" pitchFamily="2" charset="-122"/>
              </a:rPr>
              <a:t>逻辑之旅</a:t>
            </a:r>
            <a:r>
              <a:rPr lang="zh-CN" altLang="en-US" sz="6600" b="1" smtClean="0">
                <a:solidFill>
                  <a:srgbClr val="FF0000"/>
                </a:solidFill>
              </a:rPr>
              <a:t>继续</a:t>
            </a:r>
            <a:endParaRPr lang="en-US" altLang="zh-CN" sz="6600" b="1" smtClean="0">
              <a:solidFill>
                <a:srgbClr val="FF0000"/>
              </a:solidFill>
            </a:endParaRPr>
          </a:p>
          <a:p>
            <a:pPr algn="ctr"/>
            <a:r>
              <a:rPr lang="zh-CN" altLang="en-US" sz="4400" b="1" smtClean="0">
                <a:latin typeface="华文楷体" pitchFamily="2" charset="-122"/>
                <a:ea typeface="华文楷体" pitchFamily="2" charset="-122"/>
              </a:rPr>
              <a:t>三、采用合理的论证方法</a:t>
            </a:r>
            <a:endParaRPr lang="en-US" altLang="zh-CN" sz="4400" b="1" smtClean="0">
              <a:latin typeface="华文楷体" pitchFamily="2" charset="-122"/>
              <a:ea typeface="华文楷体" pitchFamily="2" charset="-122"/>
            </a:endParaRPr>
          </a:p>
          <a:p>
            <a:pPr algn="ctr"/>
            <a:r>
              <a:rPr lang="zh-CN" altLang="en-US" sz="4400" b="1" smtClean="0">
                <a:latin typeface="华文楷体" pitchFamily="2" charset="-122"/>
                <a:ea typeface="华文楷体" pitchFamily="2" charset="-122"/>
              </a:rPr>
              <a:t>（上）</a:t>
            </a:r>
            <a:endParaRPr lang="zh-CN" altLang="en-US" sz="4800" b="1">
              <a:latin typeface="华文楷体" pitchFamily="2" charset="-122"/>
              <a:ea typeface="华文楷体" pitchFamily="2" charset="-122"/>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alphaModFix amt="56000"/>
          </a:blip>
          <a:stretch>
            <a:fillRect/>
          </a:stretch>
        </a:blipFill>
        <a:effectLst/>
      </p:bgPr>
    </p:bg>
    <p:spTree>
      <p:nvGrpSpPr>
        <p:cNvPr id="1" name=""/>
        <p:cNvGrpSpPr/>
        <p:nvPr/>
      </p:nvGrpSpPr>
      <p:grpSpPr>
        <a:xfrm>
          <a:off x="0" y="0"/>
          <a:ext cx="0" cy="0"/>
        </a:xfrm>
      </p:grpSpPr>
      <p:sp>
        <p:nvSpPr>
          <p:cNvPr id="3" name="文本框 2"/>
          <p:cNvSpPr txBox="1"/>
          <p:nvPr/>
        </p:nvSpPr>
        <p:spPr>
          <a:xfrm>
            <a:off x="252095" y="1484630"/>
            <a:ext cx="8148955" cy="3415030"/>
          </a:xfrm>
          <a:prstGeom prst="rect">
            <a:avLst/>
          </a:prstGeom>
          <a:noFill/>
        </p:spPr>
        <p:txBody>
          <a:bodyPr wrap="square" rtlCol="0" anchor="t">
            <a:spAutoFit/>
          </a:bodyPr>
          <a:lstStyle/>
          <a:p>
            <a:r>
              <a:rPr lang="en-US" altLang="zh-CN" sz="2400" b="1"/>
              <a:t>        </a:t>
            </a:r>
            <a:r>
              <a:rPr lang="zh-CN" altLang="en-US" sz="2400" b="1"/>
              <a:t>赫尔岑是俄国著名的文学批评家。</a:t>
            </a:r>
          </a:p>
          <a:p>
            <a:r>
              <a:rPr lang="en-US" altLang="zh-CN" sz="2400" b="1"/>
              <a:t>        </a:t>
            </a:r>
            <a:r>
              <a:rPr lang="zh-CN" altLang="en-US" sz="2400" b="1"/>
              <a:t>他有一次参加一个晚会，晚会上演奏的轻佻音乐使他非常厌烦，他不得不用手捂住耳朵。主人向他解释∶"演奏的是流行歌曲。"赫尔岑反问一句∶"流行的乐曲就是高尚的吗?"</a:t>
            </a:r>
          </a:p>
          <a:p>
            <a:r>
              <a:rPr lang="en-US" altLang="zh-CN" sz="2400" b="1"/>
              <a:t>        </a:t>
            </a:r>
            <a:r>
              <a:rPr lang="zh-CN" altLang="en-US" sz="2400" b="1"/>
              <a:t>主人听了很是吃惊∶"不高尚的东西怎么能够流行呢?</a:t>
            </a:r>
            <a:r>
              <a:rPr lang="en-US" altLang="zh-CN" sz="2400" b="1"/>
              <a:t>”</a:t>
            </a:r>
            <a:endParaRPr lang="zh-CN" altLang="en-US" sz="2400" b="1"/>
          </a:p>
          <a:p>
            <a:r>
              <a:rPr lang="en-US" altLang="zh-CN" sz="2400" b="1"/>
              <a:t>        </a:t>
            </a:r>
            <a:r>
              <a:rPr lang="zh-CN" altLang="en-US" sz="2400" b="1"/>
              <a:t>赫尔岑笑着说∶</a:t>
            </a:r>
            <a:r>
              <a:rPr lang="en-US" altLang="zh-CN" sz="2400" b="1"/>
              <a:t>“</a:t>
            </a:r>
            <a:r>
              <a:rPr lang="zh-CN" altLang="en-US" sz="2400" b="1"/>
              <a:t>那么，流行性感冒也是高尚的啦！</a:t>
            </a:r>
            <a:r>
              <a:rPr lang="en-US" altLang="zh-CN" sz="2400" b="1"/>
              <a:t>”</a:t>
            </a:r>
            <a:endParaRPr lang="zh-CN" altLang="en-US" sz="2400" b="1"/>
          </a:p>
          <a:p>
            <a:endParaRPr lang="zh-CN" altLang="en-US" sz="2400" b="1"/>
          </a:p>
          <a:p>
            <a:endParaRPr lang="zh-CN" altLang="en-US" sz="2400" b="1"/>
          </a:p>
        </p:txBody>
      </p:sp>
      <p:sp>
        <p:nvSpPr>
          <p:cNvPr id="2" name="前凸带形 1"/>
          <p:cNvSpPr/>
          <p:nvPr/>
        </p:nvSpPr>
        <p:spPr>
          <a:xfrm>
            <a:off x="1619885" y="147955"/>
            <a:ext cx="3321050" cy="795655"/>
          </a:xfrm>
          <a:prstGeom prst="ribb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a:solidFill>
                  <a:srgbClr val="FF0000"/>
                </a:solidFill>
                <a:latin typeface="微软雅黑" panose="020b0503020204020204" charset="-122"/>
                <a:ea typeface="微软雅黑" panose="020b0503020204020204" charset="-122"/>
                <a:sym typeface="+mn-ea"/>
              </a:rPr>
              <a:t>归谬法</a:t>
            </a:r>
            <a:endParaRPr lang="zh-CN" altLang="en-US" sz="3600" b="1">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pic>
        <p:nvPicPr>
          <p:cNvPr id="3" name="图片 2"/>
          <p:cNvPicPr>
            <a:picLocks noChangeAspect="1"/>
          </p:cNvPicPr>
          <p:nvPr/>
        </p:nvPicPr>
        <p:blipFill>
          <a:blip r:embed="rId2"/>
          <a:stretch>
            <a:fillRect/>
          </a:stretch>
        </p:blipFill>
        <p:spPr>
          <a:xfrm>
            <a:off x="1954054" y="2405063"/>
            <a:ext cx="1282541" cy="1282541"/>
          </a:xfrm>
          <a:prstGeom prst="rect">
            <a:avLst/>
          </a:prstGeom>
        </p:spPr>
      </p:pic>
      <p:sp>
        <p:nvSpPr>
          <p:cNvPr id="2" name="文本框 1"/>
          <p:cNvSpPr txBox="1"/>
          <p:nvPr/>
        </p:nvSpPr>
        <p:spPr>
          <a:xfrm>
            <a:off x="2556034" y="1772444"/>
            <a:ext cx="5059680" cy="583565"/>
          </a:xfrm>
          <a:prstGeom prst="rect">
            <a:avLst/>
          </a:prstGeom>
          <a:noFill/>
        </p:spPr>
        <p:txBody>
          <a:bodyPr wrap="none" rtlCol="0" anchor="t">
            <a:spAutoFit/>
            <a:scene3d>
              <a:camera prst="orthographicFront"/>
              <a:lightRig rig="threePt" dir="t"/>
            </a:scene3d>
          </a:bodyPr>
          <a:lstStyle/>
          <a:p>
            <a:pPr algn="l"/>
            <a:r>
              <a:rPr lang="zh-CN" altLang="en-US" sz="3200" b="1">
                <a:ln w="22225">
                  <a:solidFill>
                    <a:schemeClr val="accent2"/>
                  </a:solidFill>
                  <a:prstDash val="solid"/>
                </a:ln>
                <a:solidFill>
                  <a:srgbClr val="FF0000"/>
                </a:solidFill>
                <a:effectLst/>
                <a:latin typeface="微软雅黑" panose="020b0503020204020204" charset="-122"/>
                <a:ea typeface="微软雅黑" panose="020b0503020204020204" charset="-122"/>
                <a:cs typeface="微软雅黑" panose="020b0503020204020204" charset="-122"/>
                <a:sym typeface="+mn-ea"/>
              </a:rPr>
              <a:t>在论证中引入“虚拟论敌”</a:t>
            </a: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前凸弯带形 1"/>
          <p:cNvSpPr/>
          <p:nvPr/>
        </p:nvSpPr>
        <p:spPr>
          <a:xfrm>
            <a:off x="0" y="0"/>
            <a:ext cx="9144000" cy="928670"/>
          </a:xfrm>
          <a:prstGeom prst="ellipseRibbon">
            <a:avLst>
              <a:gd name="adj1" fmla="val 25000"/>
              <a:gd name="adj2" fmla="val 73226"/>
              <a:gd name="adj3" fmla="val 12500"/>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zh-CN" altLang="en-US" sz="3200" b="1" smtClean="0"/>
              <a:t>在论证中引入“虚拟论敌”</a:t>
            </a:r>
            <a:endParaRPr lang="zh-CN" altLang="en-US" sz="3200" b="1"/>
          </a:p>
        </p:txBody>
      </p:sp>
      <p:sp>
        <p:nvSpPr>
          <p:cNvPr id="3" name="矩形 2"/>
          <p:cNvSpPr/>
          <p:nvPr/>
        </p:nvSpPr>
        <p:spPr>
          <a:xfrm>
            <a:off x="0" y="1000108"/>
            <a:ext cx="9144000" cy="5693866"/>
          </a:xfrm>
          <a:prstGeom prst="rect">
            <a:avLst/>
          </a:prstGeom>
        </p:spPr>
        <p:txBody>
          <a:bodyPr wrap="square">
            <a:spAutoFit/>
          </a:bodyPr>
          <a:lstStyle/>
          <a:p>
            <a:pPr indent="457200"/>
            <a:r>
              <a:rPr lang="zh-CN" altLang="en-US" sz="2800" b="1" smtClean="0"/>
              <a:t>在证明某个观点时，可以想象存在一个驳论者，不妨称其为“虚拟论敌”。这位“论敌”可能会对我们的论点举出反例或从论点推出错误，也可能会质疑论据及隐含前提的可靠性，抑或指出论证中存在的逻辑问题。面对这些可能受到的攻击，我们再进一步考虑通过怎样的措施能使自己的论证免于或抵御这些攻击。例如</a:t>
            </a:r>
            <a:r>
              <a:rPr lang="en-US" altLang="zh-CN" sz="2800" b="1" smtClean="0"/>
              <a:t>:</a:t>
            </a:r>
          </a:p>
          <a:p>
            <a:pPr indent="457200"/>
            <a:r>
              <a:rPr lang="zh-CN" altLang="en-US" sz="2800" b="1" smtClean="0"/>
              <a:t>论点</a:t>
            </a:r>
            <a:r>
              <a:rPr lang="en-US" altLang="zh-CN" sz="2800" b="1" smtClean="0"/>
              <a:t>:</a:t>
            </a:r>
            <a:r>
              <a:rPr lang="zh-CN" altLang="en-US" sz="2800" b="1" smtClean="0"/>
              <a:t>兼听则明。</a:t>
            </a:r>
            <a:endParaRPr lang="en-US" altLang="zh-CN" sz="2800" b="1" smtClean="0"/>
          </a:p>
          <a:p>
            <a:pPr indent="457200"/>
            <a:r>
              <a:rPr lang="zh-CN" altLang="en-US" sz="2800" b="1" smtClean="0"/>
              <a:t>质疑</a:t>
            </a:r>
            <a:r>
              <a:rPr lang="en-US" altLang="zh-CN" sz="2800" b="1" smtClean="0"/>
              <a:t>:</a:t>
            </a:r>
            <a:r>
              <a:rPr lang="zh-CN" altLang="en-US" sz="2800" b="1" smtClean="0"/>
              <a:t> </a:t>
            </a:r>
            <a:endParaRPr lang="en-US" altLang="zh-CN" sz="2800" b="1" smtClean="0"/>
          </a:p>
          <a:p>
            <a:pPr indent="457200"/>
            <a:r>
              <a:rPr lang="en-US" altLang="zh-CN" sz="2800" b="1" smtClean="0"/>
              <a:t>1.</a:t>
            </a:r>
            <a:r>
              <a:rPr lang="zh-CN" altLang="en-US" sz="2800" b="1" smtClean="0"/>
              <a:t>“三人成虎”“父子骑驴”的故事里的主人公听得越多越糊涂，怎么解释</a:t>
            </a:r>
            <a:r>
              <a:rPr lang="en-US" altLang="zh-CN" sz="2800" b="1" smtClean="0"/>
              <a:t>?</a:t>
            </a:r>
          </a:p>
          <a:p>
            <a:pPr indent="457200"/>
            <a:r>
              <a:rPr lang="en-US" altLang="zh-CN" sz="2800" b="1" smtClean="0"/>
              <a:t>2.</a:t>
            </a:r>
            <a:r>
              <a:rPr lang="zh-CN" altLang="en-US" sz="2800" b="1" smtClean="0"/>
              <a:t>为什么</a:t>
            </a:r>
            <a:r>
              <a:rPr lang="en-US" altLang="zh-CN" sz="2800" b="1" smtClean="0"/>
              <a:t>《</a:t>
            </a:r>
            <a:r>
              <a:rPr lang="zh-CN" altLang="en-US" sz="2800" b="1" smtClean="0"/>
              <a:t>邹忌讽齐王纳谏</a:t>
            </a:r>
            <a:r>
              <a:rPr lang="en-US" altLang="zh-CN" sz="2800" b="1" smtClean="0"/>
              <a:t>》</a:t>
            </a:r>
            <a:r>
              <a:rPr lang="zh-CN" altLang="en-US" sz="2800" b="1" smtClean="0"/>
              <a:t>中的齐王听了“宫妇左右”“朝廷之臣”“四境之内”的声音还不够，而李世民有时听魏征一个人的就够了</a:t>
            </a:r>
            <a:r>
              <a:rPr lang="en-US" altLang="zh-CN" sz="2800" b="1" smtClean="0"/>
              <a:t>?</a:t>
            </a:r>
            <a:endParaRPr lang="zh-CN" altLang="en-US" sz="28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260350"/>
            <a:ext cx="9144000" cy="4492625"/>
          </a:xfrm>
          <a:prstGeom prst="rect">
            <a:avLst/>
          </a:prstGeom>
        </p:spPr>
        <p:txBody>
          <a:bodyPr wrap="square">
            <a:spAutoFit/>
          </a:bodyPr>
          <a:lstStyle/>
          <a:p>
            <a:pPr indent="457200"/>
            <a:r>
              <a:rPr lang="en-US" altLang="zh-CN" sz="2600" b="1" smtClean="0"/>
              <a:t>3.</a:t>
            </a:r>
            <a:r>
              <a:rPr lang="zh-CN" altLang="en-US" sz="2600" b="1" smtClean="0"/>
              <a:t>要听多少人的才算兼听</a:t>
            </a:r>
            <a:r>
              <a:rPr lang="en-US" altLang="zh-CN" sz="2600" b="1" smtClean="0"/>
              <a:t>?</a:t>
            </a:r>
            <a:r>
              <a:rPr lang="zh-CN" altLang="en-US" sz="2600" b="1" smtClean="0"/>
              <a:t>兼听则明的内在原因是什么</a:t>
            </a:r>
            <a:r>
              <a:rPr lang="en-US" altLang="zh-CN" sz="2600" b="1" smtClean="0"/>
              <a:t>?</a:t>
            </a:r>
          </a:p>
          <a:p>
            <a:pPr indent="457200"/>
            <a:r>
              <a:rPr lang="zh-CN" altLang="en-US" sz="2600" b="1" smtClean="0"/>
              <a:t>通过对论点进行限定、对论证进行细化来规避或解释这些质疑。</a:t>
            </a:r>
            <a:endParaRPr lang="en-US" altLang="zh-CN" sz="2600" b="1" smtClean="0"/>
          </a:p>
          <a:p>
            <a:pPr indent="457200"/>
            <a:r>
              <a:rPr lang="en-US" altLang="zh-CN" sz="2600" b="1" smtClean="0"/>
              <a:t>1.</a:t>
            </a:r>
            <a:r>
              <a:rPr lang="zh-CN" altLang="en-US" sz="2600" b="1" smtClean="0"/>
              <a:t>提出论点：兼听则明。</a:t>
            </a:r>
            <a:endParaRPr lang="en-US" altLang="zh-CN" sz="2600" b="1" smtClean="0"/>
          </a:p>
          <a:p>
            <a:pPr indent="457200"/>
            <a:r>
              <a:rPr lang="en-US" altLang="zh-CN" sz="2600" b="1" smtClean="0"/>
              <a:t>2.</a:t>
            </a:r>
            <a:r>
              <a:rPr lang="zh-CN" altLang="en-US" sz="2600" b="1" smtClean="0"/>
              <a:t>剖析原因</a:t>
            </a:r>
            <a:r>
              <a:rPr lang="en-US" altLang="zh-CN" sz="2600" b="1" smtClean="0"/>
              <a:t>:</a:t>
            </a:r>
            <a:r>
              <a:rPr lang="zh-CN" altLang="en-US" sz="2600" b="1" smtClean="0"/>
              <a:t>突破局限，拓宽视野。</a:t>
            </a:r>
            <a:endParaRPr lang="en-US" altLang="zh-CN" sz="2600" b="1" smtClean="0"/>
          </a:p>
          <a:p>
            <a:pPr indent="457200"/>
            <a:r>
              <a:rPr lang="en-US" altLang="zh-CN" sz="2600" b="1" smtClean="0"/>
              <a:t>3.</a:t>
            </a:r>
            <a:r>
              <a:rPr lang="zh-CN" altLang="en-US" sz="2600" b="1" smtClean="0"/>
              <a:t>指出关键</a:t>
            </a:r>
            <a:r>
              <a:rPr lang="en-US" altLang="zh-CN" sz="2600" b="1" smtClean="0"/>
              <a:t>:</a:t>
            </a:r>
            <a:r>
              <a:rPr lang="zh-CN" altLang="en-US" sz="2600" b="1" smtClean="0"/>
              <a:t>在“多”，更在“异”。</a:t>
            </a:r>
            <a:endParaRPr lang="en-US" altLang="zh-CN" sz="2600" b="1" smtClean="0"/>
          </a:p>
          <a:p>
            <a:pPr indent="457200"/>
            <a:r>
              <a:rPr lang="en-US" altLang="zh-CN" sz="2600" b="1" smtClean="0"/>
              <a:t>4.</a:t>
            </a:r>
            <a:r>
              <a:rPr lang="zh-CN" altLang="en-US" sz="2600" b="1" smtClean="0"/>
              <a:t>限定前提</a:t>
            </a:r>
            <a:r>
              <a:rPr lang="en-US" altLang="zh-CN" sz="2600" b="1" smtClean="0"/>
              <a:t>:</a:t>
            </a:r>
            <a:r>
              <a:rPr lang="zh-CN" altLang="en-US" sz="2600" b="1" smtClean="0"/>
              <a:t>听者有胸怀，善辨别。</a:t>
            </a:r>
            <a:endParaRPr lang="en-US" altLang="zh-CN" sz="2600" b="1" smtClean="0"/>
          </a:p>
          <a:p>
            <a:pPr indent="457200"/>
            <a:r>
              <a:rPr lang="en-US" altLang="zh-CN" sz="2600" b="1" smtClean="0"/>
              <a:t>5.</a:t>
            </a:r>
            <a:r>
              <a:rPr lang="zh-CN" altLang="en-US" sz="2600" b="1" smtClean="0"/>
              <a:t>总结原则</a:t>
            </a:r>
            <a:r>
              <a:rPr lang="en-US" altLang="zh-CN" sz="2600" b="1" smtClean="0"/>
              <a:t>:</a:t>
            </a:r>
            <a:r>
              <a:rPr lang="zh-CN" altLang="en-US" sz="2600" b="1" smtClean="0"/>
              <a:t>独立思考，为我所用。</a:t>
            </a:r>
            <a:endParaRPr lang="en-US" altLang="zh-CN" sz="2600" b="1" smtClean="0"/>
          </a:p>
          <a:p>
            <a:pPr indent="457200"/>
            <a:r>
              <a:rPr lang="zh-CN" altLang="en-US" sz="2600" b="1" smtClean="0"/>
              <a:t>同学们议论文写作比较常见的模式是“</a:t>
            </a:r>
            <a:r>
              <a:rPr lang="zh-CN" altLang="en-US" sz="2600" b="1" smtClean="0">
                <a:sym typeface="+mn-ea"/>
              </a:rPr>
              <a:t>例子</a:t>
            </a:r>
            <a:r>
              <a:rPr lang="en-US" altLang="zh-CN" sz="2600" b="1" smtClean="0"/>
              <a:t>+</a:t>
            </a:r>
            <a:r>
              <a:rPr lang="zh-CN" altLang="en-US" sz="2600" b="1" smtClean="0">
                <a:sym typeface="+mn-ea"/>
              </a:rPr>
              <a:t>观点</a:t>
            </a:r>
            <a:r>
              <a:rPr lang="zh-CN" altLang="en-US" sz="2600" b="1" smtClean="0"/>
              <a:t>”，而这种模式容易导致的问题就是观点绝对化和结构扁平化。如果能在构思时制造一个“虚拟论敌”，有助于解决这些问题。</a:t>
            </a:r>
            <a:endParaRPr lang="en-US" altLang="zh-CN" sz="2600" b="1" smtClean="0"/>
          </a:p>
        </p:txBody>
      </p:sp>
      <p:sp>
        <p:nvSpPr>
          <p:cNvPr id="3" name="矩形 2"/>
          <p:cNvSpPr/>
          <p:nvPr/>
        </p:nvSpPr>
        <p:spPr>
          <a:xfrm>
            <a:off x="1115667" y="5445442"/>
            <a:ext cx="1214446" cy="492443"/>
          </a:xfrm>
          <a:prstGeom prst="rect">
            <a:avLst/>
          </a:prstGeom>
          <a:gradFill>
            <a:gsLst>
              <a:gs pos="0">
                <a:srgbClr val="E30000"/>
              </a:gs>
              <a:gs pos="100000">
                <a:srgbClr val="760303"/>
              </a:gs>
            </a:gsLst>
            <a:lin ang="16200000" scaled="0"/>
          </a:gradFill>
        </p:spPr>
        <p:style>
          <a:lnRef idx="2">
            <a:schemeClr val="dk1">
              <a:shade val="50000"/>
            </a:schemeClr>
          </a:lnRef>
          <a:fillRef idx="1">
            <a:schemeClr val="dk1"/>
          </a:fillRef>
          <a:effectRef idx="0">
            <a:schemeClr val="dk1"/>
          </a:effectRef>
          <a:fontRef idx="minor">
            <a:schemeClr val="lt1"/>
          </a:fontRef>
        </p:style>
        <p:txBody>
          <a:bodyPr wrap="square">
            <a:spAutoFit/>
          </a:bodyPr>
          <a:lstStyle/>
          <a:p>
            <a:pPr lvl="0" algn="ctr"/>
            <a:r>
              <a:rPr lang="zh-CN" altLang="en-US" sz="2600" b="1" smtClean="0">
                <a:solidFill>
                  <a:schemeClr val="bg1"/>
                </a:solidFill>
              </a:rPr>
              <a:t>根据</a:t>
            </a:r>
            <a:endParaRPr lang="zh-CN" altLang="en-US" sz="2600" b="1">
              <a:solidFill>
                <a:schemeClr val="bg1"/>
              </a:solidFill>
            </a:endParaRPr>
          </a:p>
        </p:txBody>
      </p:sp>
      <p:sp>
        <p:nvSpPr>
          <p:cNvPr id="4" name="矩形 3"/>
          <p:cNvSpPr/>
          <p:nvPr/>
        </p:nvSpPr>
        <p:spPr>
          <a:xfrm>
            <a:off x="6588132" y="5445442"/>
            <a:ext cx="1214446" cy="492443"/>
          </a:xfrm>
          <a:prstGeom prst="rect">
            <a:avLst/>
          </a:prstGeom>
          <a:gradFill>
            <a:gsLst>
              <a:gs pos="0">
                <a:srgbClr val="E30000"/>
              </a:gs>
              <a:gs pos="100000">
                <a:srgbClr val="760303"/>
              </a:gs>
            </a:gsLst>
            <a:lin ang="16200000" scaled="0"/>
          </a:gradFill>
        </p:spPr>
        <p:style>
          <a:lnRef idx="2">
            <a:schemeClr val="dk1">
              <a:shade val="50000"/>
            </a:schemeClr>
          </a:lnRef>
          <a:fillRef idx="1">
            <a:schemeClr val="dk1"/>
          </a:fillRef>
          <a:effectRef idx="0">
            <a:schemeClr val="dk1"/>
          </a:effectRef>
          <a:fontRef idx="minor">
            <a:schemeClr val="lt1"/>
          </a:fontRef>
        </p:style>
        <p:txBody>
          <a:bodyPr wrap="square">
            <a:spAutoFit/>
          </a:bodyPr>
          <a:lstStyle/>
          <a:p>
            <a:pPr lvl="0" algn="ctr"/>
            <a:r>
              <a:rPr lang="zh-CN" altLang="en-US" sz="2600" b="1" smtClean="0">
                <a:solidFill>
                  <a:schemeClr val="bg1"/>
                </a:solidFill>
              </a:rPr>
              <a:t>观点</a:t>
            </a:r>
            <a:endParaRPr lang="zh-CN" altLang="en-US" sz="2600" b="1">
              <a:solidFill>
                <a:schemeClr val="bg1"/>
              </a:solidFill>
            </a:endParaRPr>
          </a:p>
        </p:txBody>
      </p:sp>
      <p:cxnSp>
        <p:nvCxnSpPr>
          <p:cNvPr id="6" name="直接箭头连接符 5"/>
          <p:cNvCxnSpPr>
            <a:stCxn id="3" idx="3"/>
            <a:endCxn id="4" idx="1"/>
          </p:cNvCxnSpPr>
          <p:nvPr/>
        </p:nvCxnSpPr>
        <p:spPr>
          <a:xfrm>
            <a:off x="2330748" y="5691664"/>
            <a:ext cx="4257675" cy="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 calcmode="lin" valueType="num">
                                      <p:cBhvr additive="base">
                                        <p:cTn id="3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nodeType="click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anim calcmode="lin" valueType="num">
                                      <p:cBhvr additive="base">
                                        <p:cTn id="43"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nodeType="clickEffect">
                                  <p:stCondLst>
                                    <p:cond delay="0"/>
                                  </p:stCondLst>
                                  <p:childTnLst>
                                    <p:set>
                                      <p:cBhvr>
                                        <p:cTn id="48" dur="1" fill="hold">
                                          <p:stCondLst>
                                            <p:cond delay="0"/>
                                          </p:stCondLst>
                                        </p:cTn>
                                        <p:tgtEl>
                                          <p:spTgt spid="2">
                                            <p:txEl>
                                              <p:pRg st="7" end="7"/>
                                            </p:txEl>
                                          </p:spTgt>
                                        </p:tgtEl>
                                        <p:attrNameLst>
                                          <p:attrName>style.visibility</p:attrName>
                                        </p:attrNameLst>
                                      </p:cBhvr>
                                      <p:to>
                                        <p:strVal val="visible"/>
                                      </p:to>
                                    </p:set>
                                    <p:anim calcmode="lin" valueType="num">
                                      <p:cBhvr additive="base">
                                        <p:cTn id="49"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gtEl>
                                        <p:attrNameLst>
                                          <p:attrName>style.visibility</p:attrName>
                                        </p:attrNameLst>
                                      </p:cBhvr>
                                      <p:to>
                                        <p:strVal val="visible"/>
                                      </p:to>
                                    </p:set>
                                    <p:anim calcmode="lin" valueType="num">
                                      <p:cBhvr additive="base">
                                        <p:cTn id="55" dur="500" fill="hold"/>
                                        <p:tgtEl>
                                          <p:spTgt spid="3"/>
                                        </p:tgtEl>
                                        <p:attrNameLst>
                                          <p:attrName>ppt_x</p:attrName>
                                        </p:attrNameLst>
                                      </p:cBhvr>
                                      <p:tavLst>
                                        <p:tav tm="0">
                                          <p:val>
                                            <p:strVal val="#ppt_x"/>
                                          </p:val>
                                        </p:tav>
                                        <p:tav tm="100000">
                                          <p:val>
                                            <p:strVal val="#ppt_x"/>
                                          </p:val>
                                        </p:tav>
                                      </p:tavLst>
                                    </p:anim>
                                    <p:anim calcmode="lin" valueType="num">
                                      <p:cBhvr additive="base">
                                        <p:cTn id="56" dur="500" fill="hold"/>
                                        <p:tgtEl>
                                          <p:spTgt spid="3"/>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6"/>
                                        </p:tgtEl>
                                        <p:attrNameLst>
                                          <p:attrName>style.visibility</p:attrName>
                                        </p:attrNameLst>
                                      </p:cBhvr>
                                      <p:to>
                                        <p:strVal val="visible"/>
                                      </p:to>
                                    </p:set>
                                    <p:anim calcmode="lin" valueType="num">
                                      <p:cBhvr additive="base">
                                        <p:cTn id="59" dur="500" fill="hold"/>
                                        <p:tgtEl>
                                          <p:spTgt spid="6"/>
                                        </p:tgtEl>
                                        <p:attrNameLst>
                                          <p:attrName>ppt_x</p:attrName>
                                        </p:attrNameLst>
                                      </p:cBhvr>
                                      <p:tavLst>
                                        <p:tav tm="0">
                                          <p:val>
                                            <p:strVal val="#ppt_x"/>
                                          </p:val>
                                        </p:tav>
                                        <p:tav tm="100000">
                                          <p:val>
                                            <p:strVal val="#ppt_x"/>
                                          </p:val>
                                        </p:tav>
                                      </p:tavLst>
                                    </p:anim>
                                    <p:anim calcmode="lin" valueType="num">
                                      <p:cBhvr additive="base">
                                        <p:cTn id="60" dur="500" fill="hold"/>
                                        <p:tgtEl>
                                          <p:spTgt spid="6"/>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4"/>
                                        </p:tgtEl>
                                        <p:attrNameLst>
                                          <p:attrName>style.visibility</p:attrName>
                                        </p:attrNameLst>
                                      </p:cBhvr>
                                      <p:to>
                                        <p:strVal val="visible"/>
                                      </p:to>
                                    </p:set>
                                    <p:anim calcmode="lin" valueType="num">
                                      <p:cBhvr additive="base">
                                        <p:cTn id="63" dur="500" fill="hold"/>
                                        <p:tgtEl>
                                          <p:spTgt spid="4"/>
                                        </p:tgtEl>
                                        <p:attrNameLst>
                                          <p:attrName>ppt_x</p:attrName>
                                        </p:attrNameLst>
                                      </p:cBhvr>
                                      <p:tavLst>
                                        <p:tav tm="0">
                                          <p:val>
                                            <p:strVal val="#ppt_x"/>
                                          </p:val>
                                        </p:tav>
                                        <p:tav tm="100000">
                                          <p:val>
                                            <p:strVal val="#ppt_x"/>
                                          </p:val>
                                        </p:tav>
                                      </p:tavLst>
                                    </p:anim>
                                    <p:anim calcmode="lin" valueType="num">
                                      <p:cBhvr additive="base">
                                        <p:cTn id="6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流程图: 资料带 1"/>
          <p:cNvSpPr/>
          <p:nvPr/>
        </p:nvSpPr>
        <p:spPr>
          <a:xfrm>
            <a:off x="428596" y="0"/>
            <a:ext cx="8143932" cy="1214422"/>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smtClean="0"/>
              <a:t>课堂同步练习</a:t>
            </a:r>
            <a:endParaRPr lang="zh-CN" altLang="en-US" sz="4000" b="1"/>
          </a:p>
        </p:txBody>
      </p:sp>
      <p:sp>
        <p:nvSpPr>
          <p:cNvPr id="3" name="矩形 2"/>
          <p:cNvSpPr/>
          <p:nvPr/>
        </p:nvSpPr>
        <p:spPr>
          <a:xfrm>
            <a:off x="0" y="1285860"/>
            <a:ext cx="9144000" cy="5632311"/>
          </a:xfrm>
          <a:prstGeom prst="rect">
            <a:avLst/>
          </a:prstGeom>
        </p:spPr>
        <p:txBody>
          <a:bodyPr wrap="square">
            <a:spAutoFit/>
          </a:bodyPr>
          <a:lstStyle/>
          <a:p>
            <a:r>
              <a:rPr lang="en-US" sz="2400" b="1" smtClean="0"/>
              <a:t>1.</a:t>
            </a:r>
            <a:r>
              <a:rPr lang="zh-CN" altLang="en-US" sz="2400" b="1" smtClean="0"/>
              <a:t>先有鸡还是先有蛋</a:t>
            </a:r>
            <a:r>
              <a:rPr lang="en-US" sz="2400" b="1" smtClean="0"/>
              <a:t>”</a:t>
            </a:r>
            <a:r>
              <a:rPr lang="zh-CN" altLang="en-US" sz="2400" b="1" smtClean="0"/>
              <a:t>的问题</a:t>
            </a:r>
            <a:r>
              <a:rPr lang="en-US" sz="2400" b="1" smtClean="0"/>
              <a:t>,</a:t>
            </a:r>
            <a:r>
              <a:rPr lang="zh-CN" altLang="en-US" sz="2400" b="1" smtClean="0"/>
              <a:t>人们长期争论不休</a:t>
            </a:r>
            <a:r>
              <a:rPr lang="en-US" sz="2400" b="1" smtClean="0"/>
              <a:t>,</a:t>
            </a:r>
            <a:r>
              <a:rPr lang="zh-CN" altLang="en-US" sz="2400" b="1" smtClean="0"/>
              <a:t>至今没有明确答案。但是有人另辟蹊径</a:t>
            </a:r>
            <a:r>
              <a:rPr lang="en-US" sz="2400" b="1" smtClean="0"/>
              <a:t>,</a:t>
            </a:r>
            <a:r>
              <a:rPr lang="zh-CN" altLang="en-US" sz="2400" b="1" smtClean="0"/>
              <a:t>从逻辑角度思考这个问题</a:t>
            </a:r>
            <a:r>
              <a:rPr lang="en-US" sz="2400" b="1" smtClean="0"/>
              <a:t>,</a:t>
            </a:r>
            <a:r>
              <a:rPr lang="zh-CN" altLang="en-US" sz="2400" b="1" smtClean="0"/>
              <a:t>写了一篇题为</a:t>
            </a:r>
            <a:r>
              <a:rPr lang="en-US" altLang="zh-CN" sz="2400" b="1" smtClean="0"/>
              <a:t>《</a:t>
            </a:r>
            <a:r>
              <a:rPr lang="zh-CN" altLang="en-US" sz="2400" b="1" smtClean="0"/>
              <a:t>先有鸡还是先有蛋</a:t>
            </a:r>
            <a:r>
              <a:rPr lang="en-US" altLang="zh-CN" sz="2400" b="1" smtClean="0"/>
              <a:t>》</a:t>
            </a:r>
            <a:r>
              <a:rPr lang="zh-CN" altLang="en-US" sz="2400" b="1" smtClean="0"/>
              <a:t>的短文</a:t>
            </a:r>
            <a:r>
              <a:rPr lang="en-US" sz="2400" b="1" smtClean="0"/>
              <a:t>,</a:t>
            </a:r>
            <a:r>
              <a:rPr lang="zh-CN" altLang="en-US" sz="2400" b="1" smtClean="0"/>
              <a:t>并在文中给出了明确答案。下面是该短文中的三段文字</a:t>
            </a:r>
            <a:r>
              <a:rPr lang="en-US" sz="2400" b="1" smtClean="0"/>
              <a:t>,</a:t>
            </a:r>
            <a:r>
              <a:rPr lang="zh-CN" altLang="en-US" sz="2400" b="1" smtClean="0"/>
              <a:t>请顺着他的思路</a:t>
            </a:r>
            <a:r>
              <a:rPr lang="en-US" sz="2400" b="1" smtClean="0"/>
              <a:t>,</a:t>
            </a:r>
            <a:r>
              <a:rPr lang="zh-CN" altLang="en-US" sz="2400" b="1" smtClean="0"/>
              <a:t>再写一段话</a:t>
            </a:r>
            <a:r>
              <a:rPr lang="en-US" sz="2400" b="1" smtClean="0"/>
              <a:t>(60</a:t>
            </a:r>
            <a:r>
              <a:rPr lang="en-US" altLang="zh-CN" sz="2400" b="1" smtClean="0"/>
              <a:t>—</a:t>
            </a:r>
            <a:r>
              <a:rPr lang="en-US" sz="2400" b="1" smtClean="0"/>
              <a:t>100</a:t>
            </a:r>
            <a:r>
              <a:rPr lang="zh-CN" altLang="en-US" sz="2400" b="1" smtClean="0"/>
              <a:t>字</a:t>
            </a:r>
            <a:r>
              <a:rPr lang="en-US" sz="2400" b="1" smtClean="0"/>
              <a:t>),</a:t>
            </a:r>
            <a:r>
              <a:rPr lang="zh-CN" altLang="en-US" sz="2400" b="1" smtClean="0"/>
              <a:t>并给出明确答案。注意体现恰当的逻辑节奏和逻辑力量。</a:t>
            </a:r>
          </a:p>
          <a:p>
            <a:pPr algn="ctr"/>
            <a:r>
              <a:rPr lang="zh-CN" altLang="en-US" sz="2400" b="1" smtClean="0">
                <a:latin typeface="黑体" pitchFamily="49" charset="-122"/>
                <a:ea typeface="黑体" pitchFamily="49" charset="-122"/>
              </a:rPr>
              <a:t>先有鸡还是先有蛋</a:t>
            </a:r>
          </a:p>
          <a:p>
            <a:pPr algn="ctr"/>
            <a:r>
              <a:rPr lang="zh-CN" altLang="en-US" sz="2400" b="1" smtClean="0">
                <a:latin typeface="仿宋" pitchFamily="49" charset="-122"/>
                <a:ea typeface="仿宋" pitchFamily="49" charset="-122"/>
              </a:rPr>
              <a:t>李春明</a:t>
            </a:r>
          </a:p>
          <a:p>
            <a:pPr indent="457200"/>
            <a:r>
              <a:rPr lang="en-US" sz="2400" b="1" smtClean="0">
                <a:latin typeface="楷体" pitchFamily="49" charset="-122"/>
                <a:ea typeface="楷体" pitchFamily="49" charset="-122"/>
              </a:rPr>
              <a:t>“</a:t>
            </a:r>
            <a:r>
              <a:rPr lang="zh-CN" altLang="en-US" sz="2400" b="1" smtClean="0">
                <a:latin typeface="楷体" pitchFamily="49" charset="-122"/>
                <a:ea typeface="楷体" pitchFamily="49" charset="-122"/>
              </a:rPr>
              <a:t>先有鸡还是先有蛋</a:t>
            </a:r>
            <a:r>
              <a:rPr lang="en-US" sz="2400" b="1" smtClean="0">
                <a:latin typeface="楷体" pitchFamily="49" charset="-122"/>
                <a:ea typeface="楷体" pitchFamily="49" charset="-122"/>
              </a:rPr>
              <a:t>”,</a:t>
            </a:r>
            <a:r>
              <a:rPr lang="zh-CN" altLang="en-US" sz="2400" b="1" smtClean="0">
                <a:latin typeface="楷体" pitchFamily="49" charset="-122"/>
                <a:ea typeface="楷体" pitchFamily="49" charset="-122"/>
              </a:rPr>
              <a:t>看似难以回答</a:t>
            </a:r>
            <a:r>
              <a:rPr lang="en-US" sz="2400" b="1" smtClean="0">
                <a:latin typeface="楷体" pitchFamily="49" charset="-122"/>
                <a:ea typeface="楷体" pitchFamily="49" charset="-122"/>
              </a:rPr>
              <a:t>,</a:t>
            </a:r>
            <a:r>
              <a:rPr lang="zh-CN" altLang="en-US" sz="2400" b="1" smtClean="0">
                <a:latin typeface="楷体" pitchFamily="49" charset="-122"/>
                <a:ea typeface="楷体" pitchFamily="49" charset="-122"/>
              </a:rPr>
              <a:t>其实</a:t>
            </a:r>
            <a:r>
              <a:rPr lang="en-US" sz="2400" b="1" smtClean="0">
                <a:latin typeface="楷体" pitchFamily="49" charset="-122"/>
                <a:ea typeface="楷体" pitchFamily="49" charset="-122"/>
              </a:rPr>
              <a:t>,</a:t>
            </a:r>
            <a:r>
              <a:rPr lang="zh-CN" altLang="en-US" sz="2400" b="1" smtClean="0">
                <a:latin typeface="楷体" pitchFamily="49" charset="-122"/>
                <a:ea typeface="楷体" pitchFamily="49" charset="-122"/>
              </a:rPr>
              <a:t>这是有明确答案的。</a:t>
            </a:r>
          </a:p>
          <a:p>
            <a:pPr indent="457200"/>
            <a:r>
              <a:rPr lang="zh-CN" altLang="en-US" sz="2400" b="1" smtClean="0">
                <a:latin typeface="楷体" pitchFamily="49" charset="-122"/>
                <a:ea typeface="楷体" pitchFamily="49" charset="-122"/>
              </a:rPr>
              <a:t>首先看鸡的来源</a:t>
            </a:r>
            <a:r>
              <a:rPr lang="en-US" sz="2400" b="1" smtClean="0">
                <a:latin typeface="楷体" pitchFamily="49" charset="-122"/>
                <a:ea typeface="楷体" pitchFamily="49" charset="-122"/>
              </a:rPr>
              <a:t>,</a:t>
            </a:r>
            <a:r>
              <a:rPr lang="zh-CN" altLang="en-US" sz="2400" b="1" smtClean="0">
                <a:latin typeface="楷体" pitchFamily="49" charset="-122"/>
                <a:ea typeface="楷体" pitchFamily="49" charset="-122"/>
              </a:rPr>
              <a:t>这一点解决了</a:t>
            </a:r>
            <a:r>
              <a:rPr lang="en-US" sz="2400" b="1" smtClean="0">
                <a:latin typeface="楷体" pitchFamily="49" charset="-122"/>
                <a:ea typeface="楷体" pitchFamily="49" charset="-122"/>
              </a:rPr>
              <a:t>,</a:t>
            </a:r>
            <a:r>
              <a:rPr lang="zh-CN" altLang="en-US" sz="2400" b="1" smtClean="0">
                <a:latin typeface="楷体" pitchFamily="49" charset="-122"/>
                <a:ea typeface="楷体" pitchFamily="49" charset="-122"/>
              </a:rPr>
              <a:t>问题就解决了一半。人类将捕获的某种野生禽类家养驯化</a:t>
            </a:r>
            <a:r>
              <a:rPr lang="en-US" sz="2400" b="1" smtClean="0">
                <a:latin typeface="楷体" pitchFamily="49" charset="-122"/>
                <a:ea typeface="楷体" pitchFamily="49" charset="-122"/>
              </a:rPr>
              <a:t>,</a:t>
            </a:r>
            <a:r>
              <a:rPr lang="zh-CN" altLang="en-US" sz="2400" b="1" smtClean="0">
                <a:latin typeface="楷体" pitchFamily="49" charset="-122"/>
                <a:ea typeface="楷体" pitchFamily="49" charset="-122"/>
              </a:rPr>
              <a:t>称其为鸡</a:t>
            </a:r>
            <a:r>
              <a:rPr lang="en-US" sz="2400" b="1" smtClean="0">
                <a:latin typeface="楷体" pitchFamily="49" charset="-122"/>
                <a:ea typeface="楷体" pitchFamily="49" charset="-122"/>
              </a:rPr>
              <a:t>,</a:t>
            </a:r>
            <a:r>
              <a:rPr lang="zh-CN" altLang="en-US" sz="2400" b="1" smtClean="0">
                <a:latin typeface="楷体" pitchFamily="49" charset="-122"/>
                <a:ea typeface="楷体" pitchFamily="49" charset="-122"/>
              </a:rPr>
              <a:t>而这种野生禽类肯定是产蛋的</a:t>
            </a:r>
            <a:r>
              <a:rPr lang="en-US" sz="2400" b="1" smtClean="0">
                <a:latin typeface="楷体" pitchFamily="49" charset="-122"/>
                <a:ea typeface="楷体" pitchFamily="49" charset="-122"/>
              </a:rPr>
              <a:t>,</a:t>
            </a:r>
            <a:r>
              <a:rPr lang="zh-CN" altLang="en-US" sz="2400" b="1" smtClean="0">
                <a:latin typeface="楷体" pitchFamily="49" charset="-122"/>
                <a:ea typeface="楷体" pitchFamily="49" charset="-122"/>
              </a:rPr>
              <a:t>即在鸡出现之前</a:t>
            </a:r>
            <a:r>
              <a:rPr lang="en-US" sz="2400" b="1" smtClean="0">
                <a:latin typeface="楷体" pitchFamily="49" charset="-122"/>
                <a:ea typeface="楷体" pitchFamily="49" charset="-122"/>
              </a:rPr>
              <a:t>,</a:t>
            </a:r>
            <a:r>
              <a:rPr lang="zh-CN" altLang="en-US" sz="2400" b="1" smtClean="0">
                <a:latin typeface="楷体" pitchFamily="49" charset="-122"/>
                <a:ea typeface="楷体" pitchFamily="49" charset="-122"/>
              </a:rPr>
              <a:t>已经有蛋了。那么问题解决了</a:t>
            </a:r>
            <a:r>
              <a:rPr lang="en-US" sz="2400" b="1" smtClean="0">
                <a:latin typeface="楷体" pitchFamily="49" charset="-122"/>
                <a:ea typeface="楷体" pitchFamily="49" charset="-122"/>
              </a:rPr>
              <a:t>,</a:t>
            </a:r>
            <a:r>
              <a:rPr lang="zh-CN" altLang="en-US" sz="2400" b="1" smtClean="0">
                <a:latin typeface="楷体" pitchFamily="49" charset="-122"/>
                <a:ea typeface="楷体" pitchFamily="49" charset="-122"/>
              </a:rPr>
              <a:t>答案是先有蛋</a:t>
            </a:r>
            <a:r>
              <a:rPr lang="en-US" sz="2400" b="1" smtClean="0">
                <a:latin typeface="楷体" pitchFamily="49" charset="-122"/>
                <a:ea typeface="楷体" pitchFamily="49" charset="-122"/>
              </a:rPr>
              <a:t>,</a:t>
            </a:r>
            <a:r>
              <a:rPr lang="zh-CN" altLang="en-US" sz="2400" b="1" smtClean="0">
                <a:latin typeface="楷体" pitchFamily="49" charset="-122"/>
                <a:ea typeface="楷体" pitchFamily="49" charset="-122"/>
              </a:rPr>
              <a:t>后有鸡。</a:t>
            </a:r>
            <a:endParaRPr lang="en-US" altLang="zh-CN" sz="2400" b="1" smtClean="0">
              <a:latin typeface="楷体" pitchFamily="49" charset="-122"/>
              <a:ea typeface="楷体" pitchFamily="49" charset="-122"/>
            </a:endParaRPr>
          </a:p>
          <a:p>
            <a:pPr indent="457200"/>
            <a:r>
              <a:rPr lang="zh-CN" altLang="en-US" sz="2400" b="1" smtClean="0">
                <a:latin typeface="楷体" pitchFamily="49" charset="-122"/>
                <a:ea typeface="楷体" pitchFamily="49" charset="-122"/>
              </a:rPr>
              <a:t>如果将问题缩小</a:t>
            </a:r>
            <a:r>
              <a:rPr lang="en-US" sz="2400" b="1" smtClean="0">
                <a:latin typeface="楷体" pitchFamily="49" charset="-122"/>
                <a:ea typeface="楷体" pitchFamily="49" charset="-122"/>
              </a:rPr>
              <a:t>,</a:t>
            </a:r>
            <a:r>
              <a:rPr lang="zh-CN" altLang="en-US" sz="2400" b="1" smtClean="0">
                <a:latin typeface="楷体" pitchFamily="49" charset="-122"/>
                <a:ea typeface="楷体" pitchFamily="49" charset="-122"/>
              </a:rPr>
              <a:t>变为</a:t>
            </a:r>
            <a:r>
              <a:rPr lang="en-US" sz="2400" b="1" smtClean="0">
                <a:latin typeface="楷体" pitchFamily="49" charset="-122"/>
                <a:ea typeface="楷体" pitchFamily="49" charset="-122"/>
              </a:rPr>
              <a:t>“</a:t>
            </a:r>
            <a:r>
              <a:rPr lang="zh-CN" altLang="en-US" sz="2400" b="1" smtClean="0">
                <a:latin typeface="楷体" pitchFamily="49" charset="-122"/>
                <a:ea typeface="楷体" pitchFamily="49" charset="-122"/>
              </a:rPr>
              <a:t>先有鸡还是先有鸡蛋</a:t>
            </a:r>
            <a:r>
              <a:rPr lang="en-US" sz="2400" b="1" smtClean="0">
                <a:latin typeface="楷体" pitchFamily="49" charset="-122"/>
                <a:ea typeface="楷体" pitchFamily="49" charset="-122"/>
              </a:rPr>
              <a:t>”,</a:t>
            </a:r>
            <a:r>
              <a:rPr lang="zh-CN" altLang="en-US" sz="2400" b="1" smtClean="0">
                <a:latin typeface="楷体" pitchFamily="49" charset="-122"/>
                <a:ea typeface="楷体" pitchFamily="49" charset="-122"/>
              </a:rPr>
              <a:t>注意</a:t>
            </a:r>
            <a:r>
              <a:rPr lang="en-US" sz="2400" b="1" smtClean="0">
                <a:latin typeface="楷体" pitchFamily="49" charset="-122"/>
                <a:ea typeface="楷体" pitchFamily="49" charset="-122"/>
              </a:rPr>
              <a:t>,</a:t>
            </a:r>
            <a:r>
              <a:rPr lang="zh-CN" altLang="en-US" sz="2400" b="1" smtClean="0">
                <a:latin typeface="楷体" pitchFamily="49" charset="-122"/>
                <a:ea typeface="楷体" pitchFamily="49" charset="-122"/>
              </a:rPr>
              <a:t>是</a:t>
            </a:r>
            <a:r>
              <a:rPr lang="en-US" sz="2400" b="1" smtClean="0">
                <a:latin typeface="楷体" pitchFamily="49" charset="-122"/>
                <a:ea typeface="楷体" pitchFamily="49" charset="-122"/>
              </a:rPr>
              <a:t>“</a:t>
            </a:r>
            <a:r>
              <a:rPr lang="zh-CN" altLang="en-US" sz="2400" b="1" smtClean="0">
                <a:latin typeface="楷体" pitchFamily="49" charset="-122"/>
                <a:ea typeface="楷体" pitchFamily="49" charset="-122"/>
              </a:rPr>
              <a:t>鸡蛋</a:t>
            </a:r>
            <a:r>
              <a:rPr lang="en-US" sz="2400" b="1" smtClean="0">
                <a:latin typeface="楷体" pitchFamily="49" charset="-122"/>
                <a:ea typeface="楷体" pitchFamily="49" charset="-122"/>
              </a:rPr>
              <a:t>”,</a:t>
            </a:r>
            <a:r>
              <a:rPr lang="zh-CN" altLang="en-US" sz="2400" b="1" smtClean="0">
                <a:latin typeface="楷体" pitchFamily="49" charset="-122"/>
                <a:ea typeface="楷体" pitchFamily="49" charset="-122"/>
              </a:rPr>
              <a:t>而不是</a:t>
            </a:r>
            <a:r>
              <a:rPr lang="en-US" sz="2400" b="1" smtClean="0">
                <a:latin typeface="楷体" pitchFamily="49" charset="-122"/>
                <a:ea typeface="楷体" pitchFamily="49" charset="-122"/>
              </a:rPr>
              <a:t>“</a:t>
            </a:r>
            <a:r>
              <a:rPr lang="zh-CN" altLang="en-US" sz="2400" b="1" smtClean="0">
                <a:latin typeface="楷体" pitchFamily="49" charset="-122"/>
                <a:ea typeface="楷体" pitchFamily="49" charset="-122"/>
              </a:rPr>
              <a:t>蛋</a:t>
            </a:r>
            <a:r>
              <a:rPr lang="en-US" sz="2400" b="1" smtClean="0">
                <a:latin typeface="楷体" pitchFamily="49" charset="-122"/>
                <a:ea typeface="楷体" pitchFamily="49" charset="-122"/>
              </a:rPr>
              <a:t>”</a:t>
            </a:r>
            <a:r>
              <a:rPr lang="zh-CN" altLang="en-US" sz="2400" b="1" smtClean="0">
                <a:latin typeface="楷体" pitchFamily="49" charset="-122"/>
                <a:ea typeface="楷体" pitchFamily="49" charset="-122"/>
              </a:rPr>
              <a:t>。那么</a:t>
            </a:r>
            <a:r>
              <a:rPr lang="en-US" sz="2400" b="1" smtClean="0">
                <a:latin typeface="楷体" pitchFamily="49" charset="-122"/>
                <a:ea typeface="楷体" pitchFamily="49" charset="-122"/>
              </a:rPr>
              <a:t>,</a:t>
            </a:r>
            <a:r>
              <a:rPr lang="zh-CN" altLang="en-US" sz="2400" b="1" smtClean="0">
                <a:latin typeface="楷体" pitchFamily="49" charset="-122"/>
                <a:ea typeface="楷体" pitchFamily="49" charset="-122"/>
              </a:rPr>
              <a:t>答案是先有鸡</a:t>
            </a:r>
            <a:r>
              <a:rPr lang="en-US" sz="2400" b="1" smtClean="0">
                <a:latin typeface="楷体" pitchFamily="49" charset="-122"/>
                <a:ea typeface="楷体" pitchFamily="49" charset="-122"/>
              </a:rPr>
              <a:t>,</a:t>
            </a:r>
            <a:r>
              <a:rPr lang="zh-CN" altLang="en-US" sz="2400" b="1" smtClean="0">
                <a:latin typeface="楷体" pitchFamily="49" charset="-122"/>
                <a:ea typeface="楷体" pitchFamily="49" charset="-122"/>
              </a:rPr>
              <a:t>后有鸡蛋</a:t>
            </a:r>
            <a:r>
              <a:rPr lang="en-US" sz="2400" b="1" smtClean="0">
                <a:latin typeface="楷体" pitchFamily="49" charset="-122"/>
                <a:ea typeface="楷体" pitchFamily="49" charset="-122"/>
              </a:rPr>
              <a:t>,</a:t>
            </a:r>
            <a:r>
              <a:rPr lang="zh-CN" altLang="en-US" sz="2400" b="1" smtClean="0">
                <a:latin typeface="楷体" pitchFamily="49" charset="-122"/>
                <a:ea typeface="楷体" pitchFamily="49" charset="-122"/>
              </a:rPr>
              <a:t>因为我们把鸡下的蛋叫作鸡蛋。</a:t>
            </a:r>
            <a:endParaRPr lang="zh-CN" altLang="en-US" sz="2400" b="1">
              <a:latin typeface="楷体" pitchFamily="49" charset="-122"/>
              <a:ea typeface="楷体" pitchFamily="49" charset="-122"/>
            </a:endParaRP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433" name="Rectangle 1"/>
          <p:cNvSpPr>
            <a:spLocks noChangeArrowheads="1"/>
          </p:cNvSpPr>
          <p:nvPr/>
        </p:nvSpPr>
        <p:spPr bwMode="auto">
          <a:xfrm>
            <a:off x="0" y="0"/>
            <a:ext cx="9144000" cy="637097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45720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rgbClr val="000000"/>
                </a:solidFill>
                <a:effectLst/>
                <a:latin typeface="Arial" panose="020b0604020202020204" pitchFamily="34" charset="0"/>
                <a:ea typeface="NEU-BZ-S92"/>
                <a:cs typeface="Times New Roman" panose="02020603050405020304" pitchFamily="18" charset="0"/>
              </a:rPr>
              <a:t>1.</a:t>
            </a:r>
            <a:r>
              <a:rPr kumimoji="0" lang="zh-CN" altLang="en-US" sz="2400" b="1" i="0" u="none" strike="noStrike" cap="none" normalizeH="0" baseline="0" smtClean="0">
                <a:ln>
                  <a:noFill/>
                </a:ln>
                <a:solidFill>
                  <a:srgbClr val="000000"/>
                </a:solidFill>
                <a:effectLst/>
                <a:latin typeface="NEU-BZ"/>
                <a:ea typeface="方正黑体_GBK"/>
                <a:cs typeface="Times New Roman" panose="02020603050405020304" pitchFamily="18" charset="0"/>
              </a:rPr>
              <a:t>答案</a:t>
            </a:r>
            <a:r>
              <a:rPr kumimoji="0" lang="zh-CN" altLang="en-US" sz="2400" b="1" i="0" u="none" strike="noStrike" cap="none" normalizeH="0" baseline="0" smtClean="0">
                <a:ln>
                  <a:noFill/>
                </a:ln>
                <a:solidFill>
                  <a:srgbClr val="000000"/>
                </a:solidFill>
                <a:effectLst/>
                <a:latin typeface="NEU-BZ-S92"/>
                <a:ea typeface="方正书宋_GBK"/>
                <a:cs typeface="Times New Roman" panose="02020603050405020304" pitchFamily="18" charset="0"/>
              </a:rPr>
              <a:t>　</a:t>
            </a:r>
            <a:endParaRPr kumimoji="0" lang="en-US" altLang="zh-CN" sz="2400" b="1" i="0" u="none" strike="noStrike" cap="none" normalizeH="0" baseline="0" smtClean="0">
              <a:ln>
                <a:noFill/>
              </a:ln>
              <a:solidFill>
                <a:srgbClr val="000000"/>
              </a:solidFill>
              <a:effectLst/>
              <a:latin typeface="NEU-BZ-S92"/>
              <a:ea typeface="方正书宋_GBK"/>
              <a:cs typeface="Times New Roman" panose="02020603050405020304" pitchFamily="18" charset="0"/>
            </a:endParaRPr>
          </a:p>
          <a:p>
            <a:pPr marL="0" marR="0" lvl="0" indent="45720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rgbClr val="000000"/>
                </a:solidFill>
                <a:effectLst/>
                <a:latin typeface="Arial" panose="020b0604020202020204" pitchFamily="34" charset="0"/>
                <a:ea typeface="NEU-BZ-S92"/>
                <a:cs typeface="Times New Roman" panose="02020603050405020304" pitchFamily="18" charset="0"/>
              </a:rPr>
              <a:t>(</a:t>
            </a:r>
            <a:r>
              <a:rPr kumimoji="0" lang="zh-CN" altLang="en-US" sz="2400" b="1" i="0" u="none" strike="noStrike" cap="none" normalizeH="0" baseline="0" smtClean="0">
                <a:ln>
                  <a:noFill/>
                </a:ln>
                <a:solidFill>
                  <a:srgbClr val="000000"/>
                </a:solidFill>
                <a:effectLst/>
                <a:latin typeface="NEU-BZ"/>
                <a:ea typeface="方正书宋_GBK"/>
                <a:cs typeface="Times New Roman" panose="02020603050405020304" pitchFamily="18" charset="0"/>
              </a:rPr>
              <a:t>示例</a:t>
            </a:r>
            <a:r>
              <a:rPr kumimoji="0" lang="en-US" altLang="zh-CN" sz="2400" b="1" i="0" u="none" strike="noStrike" cap="none" normalizeH="0" baseline="0" smtClean="0">
                <a:ln>
                  <a:noFill/>
                </a:ln>
                <a:solidFill>
                  <a:srgbClr val="000000"/>
                </a:solidFill>
                <a:effectLst/>
                <a:latin typeface="Arial" panose="020b0604020202020204" pitchFamily="34" charset="0"/>
                <a:ea typeface="NEU-BZ-S92"/>
                <a:cs typeface="Times New Roman" panose="02020603050405020304" pitchFamily="18" charset="0"/>
              </a:rPr>
              <a:t>1)</a:t>
            </a:r>
            <a:r>
              <a:rPr kumimoji="0" lang="zh-CN" altLang="en-US" sz="2400" b="1" i="0" u="none" strike="noStrike" cap="none" normalizeH="0" baseline="0" smtClean="0">
                <a:ln>
                  <a:noFill/>
                </a:ln>
                <a:solidFill>
                  <a:srgbClr val="000000"/>
                </a:solidFill>
                <a:effectLst/>
                <a:latin typeface="NEU-BZ"/>
                <a:ea typeface="方正书宋_GBK"/>
                <a:cs typeface="Times New Roman" panose="02020603050405020304" pitchFamily="18" charset="0"/>
              </a:rPr>
              <a:t>如果将问题扩展</a:t>
            </a:r>
            <a:r>
              <a:rPr kumimoji="0" lang="en-US" altLang="zh-CN" sz="2400" b="1" i="0" u="none" strike="noStrike" cap="none" normalizeH="0" baseline="0" smtClean="0">
                <a:ln>
                  <a:noFill/>
                </a:ln>
                <a:solidFill>
                  <a:srgbClr val="000000"/>
                </a:solidFill>
                <a:effectLst/>
                <a:latin typeface="Arial" panose="020b0604020202020204" pitchFamily="34" charset="0"/>
                <a:ea typeface="NEU-BZ-S92"/>
                <a:cs typeface="Times New Roman" panose="02020603050405020304" pitchFamily="18" charset="0"/>
              </a:rPr>
              <a:t>,</a:t>
            </a:r>
            <a:r>
              <a:rPr kumimoji="0" lang="zh-CN" altLang="en-US" sz="2400" b="1" i="0" u="none" strike="noStrike" cap="none" normalizeH="0" baseline="0" smtClean="0">
                <a:ln>
                  <a:noFill/>
                </a:ln>
                <a:solidFill>
                  <a:srgbClr val="000000"/>
                </a:solidFill>
                <a:effectLst/>
                <a:latin typeface="NEU-BZ"/>
                <a:ea typeface="方正书宋_GBK"/>
                <a:cs typeface="Times New Roman" panose="02020603050405020304" pitchFamily="18" charset="0"/>
              </a:rPr>
              <a:t>变为</a:t>
            </a:r>
            <a:r>
              <a:rPr kumimoji="0" lang="zh-CN" altLang="en-US" sz="2400" b="1" i="0" u="none" strike="noStrike" cap="none" normalizeH="0" baseline="0" smtClean="0">
                <a:ln>
                  <a:noFill/>
                </a:ln>
                <a:solidFill>
                  <a:srgbClr val="000000"/>
                </a:solidFill>
                <a:effectLst/>
                <a:latin typeface="Arial" panose="020b0604020202020204" pitchFamily="34" charset="0"/>
                <a:ea typeface="NEU-BZ"/>
                <a:cs typeface="Times New Roman" panose="02020603050405020304" pitchFamily="18" charset="0"/>
              </a:rPr>
              <a:t>“</a:t>
            </a:r>
            <a:r>
              <a:rPr kumimoji="0" lang="zh-CN" altLang="en-US" sz="2400" b="1" i="0" u="none" strike="noStrike" cap="none" normalizeH="0" baseline="0" smtClean="0">
                <a:ln>
                  <a:noFill/>
                </a:ln>
                <a:solidFill>
                  <a:srgbClr val="000000"/>
                </a:solidFill>
                <a:effectLst/>
                <a:latin typeface="NEU-BZ"/>
                <a:ea typeface="方正书宋_GBK"/>
                <a:cs typeface="Times New Roman" panose="02020603050405020304" pitchFamily="18" charset="0"/>
              </a:rPr>
              <a:t>先有鸡还是先有蛋</a:t>
            </a:r>
            <a:r>
              <a:rPr kumimoji="0" lang="zh-CN" altLang="en-US" sz="2400" b="1" i="0" u="none" strike="noStrike" cap="none" normalizeH="0" baseline="0" smtClean="0">
                <a:ln>
                  <a:noFill/>
                </a:ln>
                <a:solidFill>
                  <a:srgbClr val="000000"/>
                </a:solidFill>
                <a:effectLst/>
                <a:latin typeface="Arial" panose="020b0604020202020204" pitchFamily="34" charset="0"/>
                <a:ea typeface="NEU-BZ"/>
                <a:cs typeface="Times New Roman" panose="02020603050405020304" pitchFamily="18" charset="0"/>
              </a:rPr>
              <a:t>”</a:t>
            </a:r>
            <a:r>
              <a:rPr kumimoji="0" lang="en-US" altLang="zh-CN" sz="2400" b="1" i="0" u="none" strike="noStrike" cap="none" normalizeH="0" baseline="0" smtClean="0">
                <a:ln>
                  <a:noFill/>
                </a:ln>
                <a:solidFill>
                  <a:srgbClr val="000000"/>
                </a:solidFill>
                <a:effectLst/>
                <a:latin typeface="Arial" panose="020b0604020202020204" pitchFamily="34" charset="0"/>
                <a:ea typeface="NEU-BZ-S92"/>
                <a:cs typeface="Times New Roman" panose="02020603050405020304" pitchFamily="18" charset="0"/>
              </a:rPr>
              <a:t>,</a:t>
            </a:r>
            <a:r>
              <a:rPr kumimoji="0" lang="zh-CN" altLang="en-US" sz="2400" b="1" i="0" u="none" strike="noStrike" cap="none" normalizeH="0" baseline="0" smtClean="0">
                <a:ln>
                  <a:noFill/>
                </a:ln>
                <a:solidFill>
                  <a:srgbClr val="000000"/>
                </a:solidFill>
                <a:effectLst/>
                <a:latin typeface="NEU-BZ"/>
                <a:ea typeface="方正书宋_GBK"/>
                <a:cs typeface="Times New Roman" panose="02020603050405020304" pitchFamily="18" charset="0"/>
              </a:rPr>
              <a:t>也有明确的答案。因为蛋的科学称谓是卵</a:t>
            </a:r>
            <a:r>
              <a:rPr kumimoji="0" lang="en-US" altLang="zh-CN" sz="2400" b="1" i="0" u="none" strike="noStrike" cap="none" normalizeH="0" baseline="0" smtClean="0">
                <a:ln>
                  <a:noFill/>
                </a:ln>
                <a:solidFill>
                  <a:srgbClr val="000000"/>
                </a:solidFill>
                <a:effectLst/>
                <a:latin typeface="Arial" panose="020b0604020202020204" pitchFamily="34" charset="0"/>
                <a:ea typeface="NEU-BZ-S92"/>
                <a:cs typeface="Times New Roman" panose="02020603050405020304" pitchFamily="18" charset="0"/>
              </a:rPr>
              <a:t>,</a:t>
            </a:r>
            <a:r>
              <a:rPr kumimoji="0" lang="zh-CN" altLang="en-US" sz="2400" b="1" i="0" u="none" strike="noStrike" cap="none" normalizeH="0" baseline="0" smtClean="0">
                <a:ln>
                  <a:noFill/>
                </a:ln>
                <a:solidFill>
                  <a:srgbClr val="000000"/>
                </a:solidFill>
                <a:effectLst/>
                <a:latin typeface="NEU-BZ"/>
                <a:ea typeface="方正书宋_GBK"/>
                <a:cs typeface="Times New Roman" panose="02020603050405020304" pitchFamily="18" charset="0"/>
              </a:rPr>
              <a:t>在鸡出现之前</a:t>
            </a:r>
            <a:r>
              <a:rPr kumimoji="0" lang="en-US" altLang="zh-CN" sz="2400" b="1" i="0" u="none" strike="noStrike" cap="none" normalizeH="0" baseline="0" smtClean="0">
                <a:ln>
                  <a:noFill/>
                </a:ln>
                <a:solidFill>
                  <a:srgbClr val="000000"/>
                </a:solidFill>
                <a:effectLst/>
                <a:latin typeface="Arial" panose="020b0604020202020204" pitchFamily="34" charset="0"/>
                <a:ea typeface="NEU-BZ-S92"/>
                <a:cs typeface="Times New Roman" panose="02020603050405020304" pitchFamily="18" charset="0"/>
              </a:rPr>
              <a:t>,</a:t>
            </a:r>
            <a:r>
              <a:rPr kumimoji="0" lang="zh-CN" altLang="en-US" sz="2400" b="1" i="0" u="none" strike="noStrike" cap="none" normalizeH="0" baseline="0" smtClean="0">
                <a:ln>
                  <a:noFill/>
                </a:ln>
                <a:solidFill>
                  <a:srgbClr val="000000"/>
                </a:solidFill>
                <a:effectLst/>
                <a:latin typeface="NEU-BZ"/>
                <a:ea typeface="方正书宋_GBK"/>
                <a:cs typeface="Times New Roman" panose="02020603050405020304" pitchFamily="18" charset="0"/>
              </a:rPr>
              <a:t>肯定有其他动物已经能够产卵。那么</a:t>
            </a:r>
            <a:r>
              <a:rPr kumimoji="0" lang="en-US" altLang="zh-CN" sz="2400" b="1" i="0" u="none" strike="noStrike" cap="none" normalizeH="0" baseline="0" smtClean="0">
                <a:ln>
                  <a:noFill/>
                </a:ln>
                <a:solidFill>
                  <a:srgbClr val="000000"/>
                </a:solidFill>
                <a:effectLst/>
                <a:latin typeface="Arial" panose="020b0604020202020204" pitchFamily="34" charset="0"/>
                <a:ea typeface="NEU-BZ-S92"/>
                <a:cs typeface="Times New Roman" panose="02020603050405020304" pitchFamily="18" charset="0"/>
              </a:rPr>
              <a:t>,</a:t>
            </a:r>
            <a:r>
              <a:rPr kumimoji="0" lang="zh-CN" altLang="en-US" sz="2400" b="1" i="0" u="none" strike="noStrike" cap="none" normalizeH="0" baseline="0" smtClean="0">
                <a:ln>
                  <a:noFill/>
                </a:ln>
                <a:solidFill>
                  <a:srgbClr val="000000"/>
                </a:solidFill>
                <a:effectLst/>
                <a:latin typeface="NEU-BZ"/>
                <a:ea typeface="方正书宋_GBK"/>
                <a:cs typeface="Times New Roman" panose="02020603050405020304" pitchFamily="18" charset="0"/>
              </a:rPr>
              <a:t>答案是先有蛋</a:t>
            </a:r>
            <a:r>
              <a:rPr kumimoji="0" lang="en-US" altLang="zh-CN" sz="2400" b="1" i="0" u="none" strike="noStrike" cap="none" normalizeH="0" baseline="0" smtClean="0">
                <a:ln>
                  <a:noFill/>
                </a:ln>
                <a:solidFill>
                  <a:srgbClr val="000000"/>
                </a:solidFill>
                <a:effectLst/>
                <a:latin typeface="Arial" panose="020b0604020202020204" pitchFamily="34" charset="0"/>
                <a:ea typeface="NEU-BZ-S92"/>
                <a:cs typeface="Times New Roman" panose="02020603050405020304" pitchFamily="18" charset="0"/>
              </a:rPr>
              <a:t>,</a:t>
            </a:r>
            <a:r>
              <a:rPr kumimoji="0" lang="zh-CN" altLang="en-US" sz="2400" b="1" i="0" u="none" strike="noStrike" cap="none" normalizeH="0" baseline="0" smtClean="0">
                <a:ln>
                  <a:noFill/>
                </a:ln>
                <a:solidFill>
                  <a:srgbClr val="000000"/>
                </a:solidFill>
                <a:effectLst/>
                <a:latin typeface="NEU-BZ"/>
                <a:ea typeface="方正书宋_GBK"/>
                <a:cs typeface="Times New Roman" panose="02020603050405020304" pitchFamily="18" charset="0"/>
              </a:rPr>
              <a:t>后有鸡。</a:t>
            </a:r>
            <a:endPar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45720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smtClean="0">
                <a:ln>
                  <a:noFill/>
                </a:ln>
                <a:solidFill>
                  <a:srgbClr val="000000"/>
                </a:solidFill>
                <a:effectLst/>
                <a:latin typeface="Arial" panose="020b0604020202020204" pitchFamily="34" charset="0"/>
                <a:ea typeface="NEU-BZ-S92"/>
                <a:cs typeface="Times New Roman" panose="02020603050405020304" pitchFamily="18" charset="0"/>
              </a:rPr>
              <a:t>(</a:t>
            </a:r>
            <a:r>
              <a:rPr kumimoji="0" lang="zh-CN" altLang="en-US" sz="2400" b="1" i="0" u="none" strike="noStrike" cap="none" normalizeH="0" baseline="0" smtClean="0">
                <a:ln>
                  <a:noFill/>
                </a:ln>
                <a:solidFill>
                  <a:srgbClr val="000000"/>
                </a:solidFill>
                <a:effectLst/>
                <a:latin typeface="NEU-BZ"/>
                <a:ea typeface="方正书宋_GBK"/>
                <a:cs typeface="Times New Roman" panose="02020603050405020304" pitchFamily="18" charset="0"/>
              </a:rPr>
              <a:t>示例</a:t>
            </a:r>
            <a:r>
              <a:rPr kumimoji="0" lang="en-US" altLang="zh-CN" sz="2400" b="1" i="0" u="none" strike="noStrike" cap="none" normalizeH="0" baseline="0" smtClean="0">
                <a:ln>
                  <a:noFill/>
                </a:ln>
                <a:solidFill>
                  <a:srgbClr val="000000"/>
                </a:solidFill>
                <a:effectLst/>
                <a:latin typeface="Arial" panose="020b0604020202020204" pitchFamily="34" charset="0"/>
                <a:ea typeface="NEU-BZ-S92"/>
                <a:cs typeface="Times New Roman" panose="02020603050405020304" pitchFamily="18" charset="0"/>
              </a:rPr>
              <a:t>2)</a:t>
            </a:r>
            <a:r>
              <a:rPr kumimoji="0" lang="zh-CN" altLang="en-US" sz="2400" b="1" i="0" u="none" strike="noStrike" cap="none" normalizeH="0" baseline="0" smtClean="0">
                <a:ln>
                  <a:noFill/>
                </a:ln>
                <a:solidFill>
                  <a:srgbClr val="000000"/>
                </a:solidFill>
                <a:effectLst/>
                <a:latin typeface="NEU-BZ"/>
                <a:ea typeface="方正书宋_GBK"/>
                <a:cs typeface="Times New Roman" panose="02020603050405020304" pitchFamily="18" charset="0"/>
              </a:rPr>
              <a:t>如果是先有蛋</a:t>
            </a:r>
            <a:r>
              <a:rPr kumimoji="0" lang="en-US" altLang="zh-CN" sz="2400" b="1" i="0" u="none" strike="noStrike" cap="none" normalizeH="0" baseline="0" smtClean="0">
                <a:ln>
                  <a:noFill/>
                </a:ln>
                <a:solidFill>
                  <a:srgbClr val="000000"/>
                </a:solidFill>
                <a:effectLst/>
                <a:latin typeface="Arial" panose="020b0604020202020204" pitchFamily="34" charset="0"/>
                <a:ea typeface="NEU-BZ-S92"/>
                <a:cs typeface="Times New Roman" panose="02020603050405020304" pitchFamily="18" charset="0"/>
              </a:rPr>
              <a:t>,</a:t>
            </a:r>
            <a:r>
              <a:rPr kumimoji="0" lang="zh-CN" altLang="en-US" sz="2400" b="1" i="0" u="none" strike="noStrike" cap="none" normalizeH="0" baseline="0" smtClean="0">
                <a:ln>
                  <a:noFill/>
                </a:ln>
                <a:solidFill>
                  <a:srgbClr val="000000"/>
                </a:solidFill>
                <a:effectLst/>
                <a:latin typeface="NEU-BZ"/>
                <a:ea typeface="方正书宋_GBK"/>
                <a:cs typeface="Times New Roman" panose="02020603050405020304" pitchFamily="18" charset="0"/>
              </a:rPr>
              <a:t>那么必须假设这只蛋在没有公鸡的情况下是受精蛋而且要在没有母鸡的情况下拥有适当的孵化温度等客观条件</a:t>
            </a:r>
            <a:r>
              <a:rPr kumimoji="0" lang="en-US" altLang="zh-CN" sz="2400" b="1" i="0" u="none" strike="noStrike" cap="none" normalizeH="0" baseline="0" smtClean="0">
                <a:ln>
                  <a:noFill/>
                </a:ln>
                <a:solidFill>
                  <a:srgbClr val="000000"/>
                </a:solidFill>
                <a:effectLst/>
                <a:latin typeface="Arial" panose="020b0604020202020204" pitchFamily="34" charset="0"/>
                <a:ea typeface="NEU-BZ-S92"/>
                <a:cs typeface="Times New Roman" panose="02020603050405020304" pitchFamily="18" charset="0"/>
              </a:rPr>
              <a:t>,</a:t>
            </a:r>
            <a:r>
              <a:rPr kumimoji="0" lang="zh-CN" altLang="en-US" sz="2400" b="1" i="0" u="none" strike="noStrike" cap="none" normalizeH="0" baseline="0" smtClean="0">
                <a:ln>
                  <a:noFill/>
                </a:ln>
                <a:solidFill>
                  <a:srgbClr val="000000"/>
                </a:solidFill>
                <a:effectLst/>
                <a:latin typeface="NEU-BZ"/>
                <a:ea typeface="方正书宋_GBK"/>
                <a:cs typeface="Times New Roman" panose="02020603050405020304" pitchFamily="18" charset="0"/>
              </a:rPr>
              <a:t>并在蛋没有变坏之前变成小鸡。那么</a:t>
            </a:r>
            <a:r>
              <a:rPr kumimoji="0" lang="en-US" altLang="zh-CN" sz="2400" b="1" i="0" u="none" strike="noStrike" cap="none" normalizeH="0" baseline="0" smtClean="0">
                <a:ln>
                  <a:noFill/>
                </a:ln>
                <a:solidFill>
                  <a:srgbClr val="000000"/>
                </a:solidFill>
                <a:effectLst/>
                <a:latin typeface="Arial" panose="020b0604020202020204" pitchFamily="34" charset="0"/>
                <a:ea typeface="NEU-BZ-S92"/>
                <a:cs typeface="Times New Roman" panose="02020603050405020304" pitchFamily="18" charset="0"/>
              </a:rPr>
              <a:t>,</a:t>
            </a:r>
            <a:r>
              <a:rPr kumimoji="0" lang="zh-CN" altLang="en-US" sz="2400" b="1" i="0" u="none" strike="noStrike" cap="none" normalizeH="0" baseline="0" smtClean="0">
                <a:ln>
                  <a:noFill/>
                </a:ln>
                <a:solidFill>
                  <a:srgbClr val="000000"/>
                </a:solidFill>
                <a:effectLst/>
                <a:latin typeface="NEU-BZ"/>
                <a:ea typeface="方正书宋_GBK"/>
                <a:cs typeface="Times New Roman" panose="02020603050405020304" pitchFamily="18" charset="0"/>
              </a:rPr>
              <a:t>这就不是进化</a:t>
            </a:r>
            <a:r>
              <a:rPr kumimoji="0" lang="en-US" altLang="zh-CN" sz="2400" b="1" i="0" u="none" strike="noStrike" cap="none" normalizeH="0" baseline="0" smtClean="0">
                <a:ln>
                  <a:noFill/>
                </a:ln>
                <a:solidFill>
                  <a:srgbClr val="000000"/>
                </a:solidFill>
                <a:effectLst/>
                <a:latin typeface="Arial" panose="020b0604020202020204" pitchFamily="34" charset="0"/>
                <a:ea typeface="NEU-BZ-S92"/>
                <a:cs typeface="Times New Roman" panose="02020603050405020304" pitchFamily="18" charset="0"/>
              </a:rPr>
              <a:t>,</a:t>
            </a:r>
            <a:r>
              <a:rPr kumimoji="0" lang="zh-CN" altLang="en-US" sz="2400" b="1" i="0" u="none" strike="noStrike" cap="none" normalizeH="0" baseline="0" smtClean="0">
                <a:ln>
                  <a:noFill/>
                </a:ln>
                <a:solidFill>
                  <a:srgbClr val="000000"/>
                </a:solidFill>
                <a:effectLst/>
                <a:latin typeface="NEU-BZ"/>
                <a:ea typeface="方正书宋_GBK"/>
                <a:cs typeface="Times New Roman" panose="02020603050405020304" pitchFamily="18" charset="0"/>
              </a:rPr>
              <a:t>而是奇迹</a:t>
            </a:r>
            <a:r>
              <a:rPr kumimoji="0" lang="en-US" altLang="zh-CN" sz="2400" b="1" i="0" u="none" strike="noStrike" cap="none" normalizeH="0" baseline="0" smtClean="0">
                <a:ln>
                  <a:noFill/>
                </a:ln>
                <a:solidFill>
                  <a:srgbClr val="000000"/>
                </a:solidFill>
                <a:effectLst/>
                <a:latin typeface="Arial" panose="020b0604020202020204" pitchFamily="34" charset="0"/>
                <a:ea typeface="NEU-BZ-S92"/>
                <a:cs typeface="Times New Roman" panose="02020603050405020304" pitchFamily="18" charset="0"/>
              </a:rPr>
              <a:t>,</a:t>
            </a:r>
            <a:r>
              <a:rPr kumimoji="0" lang="zh-CN" altLang="en-US" sz="2400" b="1" i="0" u="none" strike="noStrike" cap="none" normalizeH="0" baseline="0" smtClean="0">
                <a:ln>
                  <a:noFill/>
                </a:ln>
                <a:solidFill>
                  <a:srgbClr val="000000"/>
                </a:solidFill>
                <a:effectLst/>
                <a:latin typeface="NEU-BZ"/>
                <a:ea typeface="方正书宋_GBK"/>
                <a:cs typeface="Times New Roman" panose="02020603050405020304" pitchFamily="18" charset="0"/>
              </a:rPr>
              <a:t>显然是不可能的。所以只能是先有鸡。</a:t>
            </a:r>
            <a:endPar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45720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smtClean="0">
                <a:ln>
                  <a:noFill/>
                </a:ln>
                <a:solidFill>
                  <a:srgbClr val="000000"/>
                </a:solidFill>
                <a:effectLst/>
                <a:latin typeface="Arial" panose="020b0604020202020204" pitchFamily="34" charset="0"/>
                <a:ea typeface="NEU-BZ-S92"/>
                <a:cs typeface="Times New Roman" panose="02020603050405020304" pitchFamily="18" charset="0"/>
              </a:rPr>
              <a:t>(</a:t>
            </a:r>
            <a:r>
              <a:rPr kumimoji="0" lang="zh-CN" altLang="en-US" sz="2400" b="1" i="0" u="none" strike="noStrike" cap="none" normalizeH="0" baseline="0" smtClean="0">
                <a:ln>
                  <a:noFill/>
                </a:ln>
                <a:solidFill>
                  <a:srgbClr val="000000"/>
                </a:solidFill>
                <a:effectLst/>
                <a:latin typeface="NEU-BZ"/>
                <a:ea typeface="方正书宋_GBK"/>
                <a:cs typeface="Times New Roman" panose="02020603050405020304" pitchFamily="18" charset="0"/>
              </a:rPr>
              <a:t>示例</a:t>
            </a:r>
            <a:r>
              <a:rPr kumimoji="0" lang="en-US" altLang="zh-CN" sz="2400" b="1" i="0" u="none" strike="noStrike" cap="none" normalizeH="0" baseline="0" smtClean="0">
                <a:ln>
                  <a:noFill/>
                </a:ln>
                <a:solidFill>
                  <a:srgbClr val="000000"/>
                </a:solidFill>
                <a:effectLst/>
                <a:latin typeface="Arial" panose="020b0604020202020204" pitchFamily="34" charset="0"/>
                <a:ea typeface="NEU-BZ-S92"/>
                <a:cs typeface="Times New Roman" panose="02020603050405020304" pitchFamily="18" charset="0"/>
              </a:rPr>
              <a:t>3)</a:t>
            </a:r>
            <a:r>
              <a:rPr kumimoji="0" lang="zh-CN" altLang="en-US" sz="2400" b="1" i="0" u="none" strike="noStrike" cap="none" normalizeH="0" baseline="0" smtClean="0">
                <a:ln>
                  <a:noFill/>
                </a:ln>
                <a:solidFill>
                  <a:srgbClr val="000000"/>
                </a:solidFill>
                <a:effectLst/>
                <a:latin typeface="NEU-BZ"/>
                <a:ea typeface="方正书宋_GBK"/>
                <a:cs typeface="Times New Roman" panose="02020603050405020304" pitchFamily="18" charset="0"/>
              </a:rPr>
              <a:t>如果是事实上的先后</a:t>
            </a:r>
            <a:r>
              <a:rPr kumimoji="0" lang="en-US" altLang="zh-CN" sz="2400" b="1" i="0" u="none" strike="noStrike" cap="none" normalizeH="0" baseline="0" smtClean="0">
                <a:ln>
                  <a:noFill/>
                </a:ln>
                <a:solidFill>
                  <a:srgbClr val="000000"/>
                </a:solidFill>
                <a:effectLst/>
                <a:latin typeface="Arial" panose="020b0604020202020204" pitchFamily="34" charset="0"/>
                <a:ea typeface="NEU-BZ-S92"/>
                <a:cs typeface="Times New Roman" panose="02020603050405020304" pitchFamily="18" charset="0"/>
              </a:rPr>
              <a:t>,</a:t>
            </a:r>
            <a:r>
              <a:rPr kumimoji="0" lang="zh-CN" altLang="en-US" sz="2400" b="1" i="0" u="none" strike="noStrike" cap="none" normalizeH="0" baseline="0" smtClean="0">
                <a:ln>
                  <a:noFill/>
                </a:ln>
                <a:solidFill>
                  <a:srgbClr val="000000"/>
                </a:solidFill>
                <a:effectLst/>
                <a:latin typeface="NEU-BZ"/>
                <a:ea typeface="方正书宋_GBK"/>
                <a:cs typeface="Times New Roman" panose="02020603050405020304" pitchFamily="18" charset="0"/>
              </a:rPr>
              <a:t>任何人都回答不出来</a:t>
            </a:r>
            <a:r>
              <a:rPr kumimoji="0" lang="en-US" altLang="zh-CN" sz="2400" b="1" i="0" u="none" strike="noStrike" cap="none" normalizeH="0" baseline="0" smtClean="0">
                <a:ln>
                  <a:noFill/>
                </a:ln>
                <a:solidFill>
                  <a:srgbClr val="000000"/>
                </a:solidFill>
                <a:effectLst/>
                <a:latin typeface="Arial" panose="020b0604020202020204" pitchFamily="34" charset="0"/>
                <a:ea typeface="NEU-BZ-S92"/>
                <a:cs typeface="Times New Roman" panose="02020603050405020304" pitchFamily="18" charset="0"/>
              </a:rPr>
              <a:t>,</a:t>
            </a:r>
            <a:r>
              <a:rPr kumimoji="0" lang="zh-CN" altLang="en-US" sz="2400" b="1" i="0" u="none" strike="noStrike" cap="none" normalizeH="0" baseline="0" smtClean="0">
                <a:ln>
                  <a:noFill/>
                </a:ln>
                <a:solidFill>
                  <a:srgbClr val="000000"/>
                </a:solidFill>
                <a:effectLst/>
                <a:latin typeface="NEU-BZ"/>
                <a:ea typeface="方正书宋_GBK"/>
                <a:cs typeface="Times New Roman" panose="02020603050405020304" pitchFamily="18" charset="0"/>
              </a:rPr>
              <a:t>但如果是概念上的先后</a:t>
            </a:r>
            <a:r>
              <a:rPr kumimoji="0" lang="en-US" altLang="zh-CN" sz="2400" b="1" i="0" u="none" strike="noStrike" cap="none" normalizeH="0" baseline="0" smtClean="0">
                <a:ln>
                  <a:noFill/>
                </a:ln>
                <a:solidFill>
                  <a:srgbClr val="000000"/>
                </a:solidFill>
                <a:effectLst/>
                <a:latin typeface="Arial" panose="020b0604020202020204" pitchFamily="34" charset="0"/>
                <a:ea typeface="NEU-BZ-S92"/>
                <a:cs typeface="Times New Roman" panose="02020603050405020304" pitchFamily="18" charset="0"/>
              </a:rPr>
              <a:t>,</a:t>
            </a:r>
            <a:r>
              <a:rPr kumimoji="0" lang="zh-CN" altLang="en-US" sz="2400" b="1" i="0" u="none" strike="noStrike" cap="none" normalizeH="0" baseline="0" smtClean="0">
                <a:ln>
                  <a:noFill/>
                </a:ln>
                <a:solidFill>
                  <a:srgbClr val="000000"/>
                </a:solidFill>
                <a:effectLst/>
                <a:latin typeface="NEU-BZ"/>
                <a:ea typeface="方正书宋_GBK"/>
                <a:cs typeface="Times New Roman" panose="02020603050405020304" pitchFamily="18" charset="0"/>
              </a:rPr>
              <a:t>那么答案是先有鸡</a:t>
            </a:r>
            <a:r>
              <a:rPr kumimoji="0" lang="en-US" altLang="zh-CN" sz="2400" b="1" i="0" u="none" strike="noStrike" cap="none" normalizeH="0" baseline="0" smtClean="0">
                <a:ln>
                  <a:noFill/>
                </a:ln>
                <a:solidFill>
                  <a:srgbClr val="000000"/>
                </a:solidFill>
                <a:effectLst/>
                <a:latin typeface="Arial" panose="020b0604020202020204" pitchFamily="34" charset="0"/>
                <a:ea typeface="NEU-BZ-S92"/>
                <a:cs typeface="Times New Roman" panose="02020603050405020304" pitchFamily="18" charset="0"/>
              </a:rPr>
              <a:t>,</a:t>
            </a:r>
            <a:r>
              <a:rPr kumimoji="0" lang="zh-CN" altLang="en-US" sz="2400" b="1" i="0" u="none" strike="noStrike" cap="none" normalizeH="0" baseline="0" smtClean="0">
                <a:ln>
                  <a:noFill/>
                </a:ln>
                <a:solidFill>
                  <a:srgbClr val="000000"/>
                </a:solidFill>
                <a:effectLst/>
                <a:latin typeface="NEU-BZ"/>
                <a:ea typeface="方正书宋_GBK"/>
                <a:cs typeface="Times New Roman" panose="02020603050405020304" pitchFamily="18" charset="0"/>
              </a:rPr>
              <a:t>后有蛋。因为这个问题中的</a:t>
            </a:r>
            <a:r>
              <a:rPr kumimoji="0" lang="zh-CN" altLang="en-US" sz="2400" b="1" i="0" u="none" strike="noStrike" cap="none" normalizeH="0" baseline="0" smtClean="0">
                <a:ln>
                  <a:noFill/>
                </a:ln>
                <a:solidFill>
                  <a:srgbClr val="000000"/>
                </a:solidFill>
                <a:effectLst/>
                <a:latin typeface="Arial" panose="020b0604020202020204" pitchFamily="34" charset="0"/>
                <a:ea typeface="NEU-BZ"/>
                <a:cs typeface="Times New Roman" panose="02020603050405020304" pitchFamily="18" charset="0"/>
              </a:rPr>
              <a:t>“</a:t>
            </a:r>
            <a:r>
              <a:rPr kumimoji="0" lang="zh-CN" altLang="en-US" sz="2400" b="1" i="0" u="none" strike="noStrike" cap="none" normalizeH="0" baseline="0" smtClean="0">
                <a:ln>
                  <a:noFill/>
                </a:ln>
                <a:solidFill>
                  <a:srgbClr val="000000"/>
                </a:solidFill>
                <a:effectLst/>
                <a:latin typeface="NEU-BZ"/>
                <a:ea typeface="方正书宋_GBK"/>
                <a:cs typeface="Times New Roman" panose="02020603050405020304" pitchFamily="18" charset="0"/>
              </a:rPr>
              <a:t>蛋</a:t>
            </a:r>
            <a:r>
              <a:rPr kumimoji="0" lang="zh-CN" altLang="en-US" sz="2400" b="1" i="0" u="none" strike="noStrike" cap="none" normalizeH="0" baseline="0" smtClean="0">
                <a:ln>
                  <a:noFill/>
                </a:ln>
                <a:solidFill>
                  <a:srgbClr val="000000"/>
                </a:solidFill>
                <a:effectLst/>
                <a:latin typeface="Arial" panose="020b0604020202020204" pitchFamily="34" charset="0"/>
                <a:ea typeface="NEU-BZ"/>
                <a:cs typeface="Times New Roman" panose="02020603050405020304" pitchFamily="18" charset="0"/>
              </a:rPr>
              <a:t>”</a:t>
            </a:r>
            <a:r>
              <a:rPr kumimoji="0" lang="zh-CN" altLang="en-US" sz="2400" b="1" i="0" u="none" strike="noStrike" cap="none" normalizeH="0" baseline="0" smtClean="0">
                <a:ln>
                  <a:noFill/>
                </a:ln>
                <a:solidFill>
                  <a:srgbClr val="000000"/>
                </a:solidFill>
                <a:effectLst/>
                <a:latin typeface="NEU-BZ"/>
                <a:ea typeface="方正书宋_GBK"/>
                <a:cs typeface="Times New Roman" panose="02020603050405020304" pitchFamily="18" charset="0"/>
              </a:rPr>
              <a:t>只能是鸡蛋</a:t>
            </a:r>
            <a:r>
              <a:rPr kumimoji="0" lang="en-US" altLang="zh-CN" sz="2400" b="1" i="0" u="none" strike="noStrike" cap="none" normalizeH="0" baseline="0" smtClean="0">
                <a:ln>
                  <a:noFill/>
                </a:ln>
                <a:solidFill>
                  <a:srgbClr val="000000"/>
                </a:solidFill>
                <a:effectLst/>
                <a:latin typeface="Arial" panose="020b0604020202020204" pitchFamily="34" charset="0"/>
                <a:ea typeface="NEU-BZ-S92"/>
                <a:cs typeface="Times New Roman" panose="02020603050405020304" pitchFamily="18" charset="0"/>
              </a:rPr>
              <a:t>,</a:t>
            </a:r>
            <a:r>
              <a:rPr kumimoji="0" lang="zh-CN" altLang="en-US" sz="2400" b="1" i="0" u="none" strike="noStrike" cap="none" normalizeH="0" baseline="0" smtClean="0">
                <a:ln>
                  <a:noFill/>
                </a:ln>
                <a:solidFill>
                  <a:srgbClr val="000000"/>
                </a:solidFill>
                <a:effectLst/>
                <a:latin typeface="NEU-BZ"/>
                <a:ea typeface="方正书宋_GBK"/>
                <a:cs typeface="Times New Roman" panose="02020603050405020304" pitchFamily="18" charset="0"/>
              </a:rPr>
              <a:t>人们称它为</a:t>
            </a:r>
            <a:r>
              <a:rPr kumimoji="0" lang="zh-CN" altLang="en-US" sz="2400" b="1" i="0" u="none" strike="noStrike" cap="none" normalizeH="0" baseline="0" smtClean="0">
                <a:ln>
                  <a:noFill/>
                </a:ln>
                <a:solidFill>
                  <a:srgbClr val="000000"/>
                </a:solidFill>
                <a:effectLst/>
                <a:latin typeface="Arial" panose="020b0604020202020204" pitchFamily="34" charset="0"/>
                <a:ea typeface="NEU-BZ"/>
                <a:cs typeface="Times New Roman" panose="02020603050405020304" pitchFamily="18" charset="0"/>
              </a:rPr>
              <a:t>“</a:t>
            </a:r>
            <a:r>
              <a:rPr kumimoji="0" lang="zh-CN" altLang="en-US" sz="2400" b="1" i="0" u="none" strike="noStrike" cap="none" normalizeH="0" baseline="0" smtClean="0">
                <a:ln>
                  <a:noFill/>
                </a:ln>
                <a:solidFill>
                  <a:srgbClr val="000000"/>
                </a:solidFill>
                <a:effectLst/>
                <a:latin typeface="NEU-BZ"/>
                <a:ea typeface="方正书宋_GBK"/>
                <a:cs typeface="Times New Roman" panose="02020603050405020304" pitchFamily="18" charset="0"/>
              </a:rPr>
              <a:t>鸡蛋</a:t>
            </a:r>
            <a:r>
              <a:rPr kumimoji="0" lang="zh-CN" altLang="en-US" sz="2400" b="1" i="0" u="none" strike="noStrike" cap="none" normalizeH="0" baseline="0" smtClean="0">
                <a:ln>
                  <a:noFill/>
                </a:ln>
                <a:solidFill>
                  <a:srgbClr val="000000"/>
                </a:solidFill>
                <a:effectLst/>
                <a:latin typeface="Arial" panose="020b0604020202020204" pitchFamily="34" charset="0"/>
                <a:ea typeface="NEU-BZ"/>
                <a:cs typeface="Times New Roman" panose="02020603050405020304" pitchFamily="18" charset="0"/>
              </a:rPr>
              <a:t>”</a:t>
            </a:r>
            <a:r>
              <a:rPr kumimoji="0" lang="en-US" altLang="zh-CN" sz="2400" b="1" i="0" u="none" strike="noStrike" cap="none" normalizeH="0" baseline="0" smtClean="0">
                <a:ln>
                  <a:noFill/>
                </a:ln>
                <a:solidFill>
                  <a:srgbClr val="000000"/>
                </a:solidFill>
                <a:effectLst/>
                <a:latin typeface="Arial" panose="020b0604020202020204" pitchFamily="34" charset="0"/>
                <a:ea typeface="NEU-BZ-S92"/>
                <a:cs typeface="Times New Roman" panose="02020603050405020304" pitchFamily="18" charset="0"/>
              </a:rPr>
              <a:t>,</a:t>
            </a:r>
            <a:r>
              <a:rPr kumimoji="0" lang="zh-CN" altLang="en-US" sz="2400" b="1" i="0" u="none" strike="noStrike" cap="none" normalizeH="0" baseline="0" smtClean="0">
                <a:ln>
                  <a:noFill/>
                </a:ln>
                <a:solidFill>
                  <a:srgbClr val="000000"/>
                </a:solidFill>
                <a:effectLst/>
                <a:latin typeface="NEU-BZ"/>
                <a:ea typeface="方正书宋_GBK"/>
                <a:cs typeface="Times New Roman" panose="02020603050405020304" pitchFamily="18" charset="0"/>
              </a:rPr>
              <a:t>那么就一定是先有</a:t>
            </a:r>
            <a:r>
              <a:rPr kumimoji="0" lang="zh-CN" altLang="en-US" sz="2400" b="1" i="0" u="none" strike="noStrike" cap="none" normalizeH="0" baseline="0" smtClean="0">
                <a:ln>
                  <a:noFill/>
                </a:ln>
                <a:solidFill>
                  <a:srgbClr val="000000"/>
                </a:solidFill>
                <a:effectLst/>
                <a:latin typeface="Arial" panose="020b0604020202020204" pitchFamily="34" charset="0"/>
                <a:ea typeface="NEU-BZ"/>
                <a:cs typeface="Times New Roman" panose="02020603050405020304" pitchFamily="18" charset="0"/>
              </a:rPr>
              <a:t>“</a:t>
            </a:r>
            <a:r>
              <a:rPr kumimoji="0" lang="zh-CN" altLang="en-US" sz="2400" b="1" i="0" u="none" strike="noStrike" cap="none" normalizeH="0" baseline="0" smtClean="0">
                <a:ln>
                  <a:noFill/>
                </a:ln>
                <a:solidFill>
                  <a:srgbClr val="000000"/>
                </a:solidFill>
                <a:effectLst/>
                <a:latin typeface="NEU-BZ"/>
                <a:ea typeface="方正书宋_GBK"/>
                <a:cs typeface="Times New Roman" panose="02020603050405020304" pitchFamily="18" charset="0"/>
              </a:rPr>
              <a:t>鸡</a:t>
            </a:r>
            <a:r>
              <a:rPr kumimoji="0" lang="zh-CN" altLang="en-US" sz="2400" b="1" i="0" u="none" strike="noStrike" cap="none" normalizeH="0" baseline="0" smtClean="0">
                <a:ln>
                  <a:noFill/>
                </a:ln>
                <a:solidFill>
                  <a:srgbClr val="000000"/>
                </a:solidFill>
                <a:effectLst/>
                <a:latin typeface="Arial" panose="020b0604020202020204" pitchFamily="34" charset="0"/>
                <a:ea typeface="NEU-BZ"/>
                <a:cs typeface="Times New Roman" panose="02020603050405020304" pitchFamily="18" charset="0"/>
              </a:rPr>
              <a:t>”</a:t>
            </a:r>
            <a:r>
              <a:rPr kumimoji="0" lang="zh-CN" altLang="en-US" sz="2400" b="1" i="0" u="none" strike="noStrike" cap="none" normalizeH="0" baseline="0" smtClean="0">
                <a:ln>
                  <a:noFill/>
                </a:ln>
                <a:solidFill>
                  <a:srgbClr val="000000"/>
                </a:solidFill>
                <a:effectLst/>
                <a:latin typeface="NEU-BZ"/>
                <a:ea typeface="方正书宋_GBK"/>
                <a:cs typeface="Times New Roman" panose="02020603050405020304" pitchFamily="18" charset="0"/>
              </a:rPr>
              <a:t>这个概念</a:t>
            </a:r>
            <a:r>
              <a:rPr kumimoji="0" lang="en-US" altLang="zh-CN" sz="2400" b="1" i="0" u="none" strike="noStrike" cap="none" normalizeH="0" baseline="0" smtClean="0">
                <a:ln>
                  <a:noFill/>
                </a:ln>
                <a:solidFill>
                  <a:srgbClr val="000000"/>
                </a:solidFill>
                <a:effectLst/>
                <a:latin typeface="Arial" panose="020b0604020202020204" pitchFamily="34" charset="0"/>
                <a:ea typeface="NEU-BZ-S92"/>
                <a:cs typeface="Times New Roman" panose="02020603050405020304" pitchFamily="18" charset="0"/>
              </a:rPr>
              <a:t>,</a:t>
            </a:r>
            <a:r>
              <a:rPr kumimoji="0" lang="zh-CN" altLang="en-US" sz="2400" b="1" i="0" u="none" strike="noStrike" cap="none" normalizeH="0" baseline="0" smtClean="0">
                <a:ln>
                  <a:noFill/>
                </a:ln>
                <a:solidFill>
                  <a:srgbClr val="000000"/>
                </a:solidFill>
                <a:effectLst/>
                <a:latin typeface="NEU-BZ"/>
                <a:ea typeface="方正书宋_GBK"/>
                <a:cs typeface="Times New Roman" panose="02020603050405020304" pitchFamily="18" charset="0"/>
              </a:rPr>
              <a:t>然后才可能产生</a:t>
            </a:r>
            <a:r>
              <a:rPr kumimoji="0" lang="zh-CN" altLang="en-US" sz="2400" b="1" i="0" u="none" strike="noStrike" cap="none" normalizeH="0" baseline="0" smtClean="0">
                <a:ln>
                  <a:noFill/>
                </a:ln>
                <a:solidFill>
                  <a:srgbClr val="000000"/>
                </a:solidFill>
                <a:effectLst/>
                <a:latin typeface="Arial" panose="020b0604020202020204" pitchFamily="34" charset="0"/>
                <a:ea typeface="NEU-BZ"/>
                <a:cs typeface="Times New Roman" panose="02020603050405020304" pitchFamily="18" charset="0"/>
              </a:rPr>
              <a:t>“</a:t>
            </a:r>
            <a:r>
              <a:rPr kumimoji="0" lang="zh-CN" altLang="en-US" sz="2400" b="1" i="0" u="none" strike="noStrike" cap="none" normalizeH="0" baseline="0" smtClean="0">
                <a:ln>
                  <a:noFill/>
                </a:ln>
                <a:solidFill>
                  <a:srgbClr val="000000"/>
                </a:solidFill>
                <a:effectLst/>
                <a:latin typeface="NEU-BZ"/>
                <a:ea typeface="方正书宋_GBK"/>
                <a:cs typeface="Times New Roman" panose="02020603050405020304" pitchFamily="18" charset="0"/>
              </a:rPr>
              <a:t>鸡蛋</a:t>
            </a:r>
            <a:r>
              <a:rPr kumimoji="0" lang="zh-CN" altLang="en-US" sz="2400" b="1" i="0" u="none" strike="noStrike" cap="none" normalizeH="0" baseline="0" smtClean="0">
                <a:ln>
                  <a:noFill/>
                </a:ln>
                <a:solidFill>
                  <a:srgbClr val="000000"/>
                </a:solidFill>
                <a:effectLst/>
                <a:latin typeface="Arial" panose="020b0604020202020204" pitchFamily="34" charset="0"/>
                <a:ea typeface="NEU-BZ"/>
                <a:cs typeface="Times New Roman" panose="02020603050405020304" pitchFamily="18" charset="0"/>
              </a:rPr>
              <a:t>”</a:t>
            </a:r>
            <a:r>
              <a:rPr kumimoji="0" lang="zh-CN" altLang="en-US" sz="2400" b="1" i="0" u="none" strike="noStrike" cap="none" normalizeH="0" baseline="0" smtClean="0">
                <a:ln>
                  <a:noFill/>
                </a:ln>
                <a:solidFill>
                  <a:srgbClr val="000000"/>
                </a:solidFill>
                <a:effectLst/>
                <a:latin typeface="NEU-BZ"/>
                <a:ea typeface="方正书宋_GBK"/>
                <a:cs typeface="Times New Roman" panose="02020603050405020304" pitchFamily="18" charset="0"/>
              </a:rPr>
              <a:t>的概念。</a:t>
            </a:r>
            <a:endPar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45720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smtClean="0">
                <a:ln>
                  <a:noFill/>
                </a:ln>
                <a:solidFill>
                  <a:srgbClr val="00B0F0"/>
                </a:solidFill>
                <a:effectLst/>
                <a:latin typeface="NEU-BZ"/>
                <a:ea typeface="方正黑体_GBK"/>
                <a:cs typeface="Times New Roman" panose="02020603050405020304" pitchFamily="18" charset="0"/>
              </a:rPr>
              <a:t>解析</a:t>
            </a:r>
            <a:r>
              <a:rPr kumimoji="0" lang="zh-CN" altLang="en-US" sz="2400" b="1" i="0" u="none" strike="noStrike" cap="none" normalizeH="0" baseline="0" smtClean="0">
                <a:ln>
                  <a:noFill/>
                </a:ln>
                <a:solidFill>
                  <a:srgbClr val="00B0F0"/>
                </a:solidFill>
                <a:effectLst/>
                <a:latin typeface="NEU-BZ-S92"/>
                <a:ea typeface="方正书宋_GBK"/>
                <a:cs typeface="Times New Roman" panose="02020603050405020304" pitchFamily="18" charset="0"/>
              </a:rPr>
              <a:t>　</a:t>
            </a:r>
            <a:r>
              <a:rPr kumimoji="0" lang="zh-CN" altLang="en-US" sz="2400" b="1" i="0" u="none" strike="noStrike" cap="none" normalizeH="0" baseline="0" smtClean="0">
                <a:ln>
                  <a:noFill/>
                </a:ln>
                <a:solidFill>
                  <a:srgbClr val="00B0F0"/>
                </a:solidFill>
                <a:effectLst/>
                <a:latin typeface="NEU-BZ"/>
                <a:ea typeface="方正书宋_GBK"/>
                <a:cs typeface="Times New Roman" panose="02020603050405020304" pitchFamily="18" charset="0"/>
              </a:rPr>
              <a:t>材料第二段</a:t>
            </a:r>
            <a:r>
              <a:rPr kumimoji="0" lang="en-US" altLang="zh-CN" sz="2400" b="1" i="0" u="none" strike="noStrike" cap="none" normalizeH="0" baseline="0" smtClean="0">
                <a:ln>
                  <a:noFill/>
                </a:ln>
                <a:solidFill>
                  <a:srgbClr val="00B0F0"/>
                </a:solidFill>
                <a:effectLst/>
                <a:latin typeface="Arial" panose="020b0604020202020204" pitchFamily="34" charset="0"/>
                <a:ea typeface="NEU-BZ-S92"/>
                <a:cs typeface="Times New Roman" panose="02020603050405020304" pitchFamily="18" charset="0"/>
              </a:rPr>
              <a:t>,</a:t>
            </a:r>
            <a:r>
              <a:rPr kumimoji="0" lang="zh-CN" altLang="en-US" sz="2400" b="1" i="0" u="none" strike="noStrike" cap="none" normalizeH="0" baseline="0" smtClean="0">
                <a:ln>
                  <a:noFill/>
                </a:ln>
                <a:solidFill>
                  <a:srgbClr val="00B0F0"/>
                </a:solidFill>
                <a:effectLst/>
                <a:latin typeface="NEU-BZ"/>
                <a:ea typeface="方正书宋_GBK"/>
                <a:cs typeface="Times New Roman" panose="02020603050405020304" pitchFamily="18" charset="0"/>
              </a:rPr>
              <a:t>从鸡的来源角度说明鸡是人类捕获的某种野生禽类经家养驯化后的产物</a:t>
            </a:r>
            <a:r>
              <a:rPr kumimoji="0" lang="en-US" altLang="zh-CN" sz="2400" b="1" i="0" u="none" strike="noStrike" cap="none" normalizeH="0" baseline="0" smtClean="0">
                <a:ln>
                  <a:noFill/>
                </a:ln>
                <a:solidFill>
                  <a:srgbClr val="00B0F0"/>
                </a:solidFill>
                <a:effectLst/>
                <a:latin typeface="Arial" panose="020b0604020202020204" pitchFamily="34" charset="0"/>
                <a:ea typeface="NEU-BZ-S92"/>
                <a:cs typeface="Times New Roman" panose="02020603050405020304" pitchFamily="18" charset="0"/>
              </a:rPr>
              <a:t>,</a:t>
            </a:r>
            <a:r>
              <a:rPr kumimoji="0" lang="zh-CN" altLang="en-US" sz="2400" b="1" i="0" u="none" strike="noStrike" cap="none" normalizeH="0" baseline="0" smtClean="0">
                <a:ln>
                  <a:noFill/>
                </a:ln>
                <a:solidFill>
                  <a:srgbClr val="00B0F0"/>
                </a:solidFill>
                <a:effectLst/>
                <a:latin typeface="NEU-BZ"/>
                <a:ea typeface="方正书宋_GBK"/>
                <a:cs typeface="Times New Roman" panose="02020603050405020304" pitchFamily="18" charset="0"/>
              </a:rPr>
              <a:t>这种禽类肯定是产蛋的</a:t>
            </a:r>
            <a:r>
              <a:rPr kumimoji="0" lang="en-US" altLang="zh-CN" sz="2400" b="1" i="0" u="none" strike="noStrike" cap="none" normalizeH="0" baseline="0" smtClean="0">
                <a:ln>
                  <a:noFill/>
                </a:ln>
                <a:solidFill>
                  <a:srgbClr val="00B0F0"/>
                </a:solidFill>
                <a:effectLst/>
                <a:latin typeface="Arial" panose="020b0604020202020204" pitchFamily="34" charset="0"/>
                <a:ea typeface="NEU-BZ-S92"/>
                <a:cs typeface="Times New Roman" panose="02020603050405020304" pitchFamily="18" charset="0"/>
              </a:rPr>
              <a:t>,</a:t>
            </a:r>
            <a:r>
              <a:rPr kumimoji="0" lang="zh-CN" altLang="en-US" sz="2400" b="1" i="0" u="none" strike="noStrike" cap="none" normalizeH="0" baseline="0" smtClean="0">
                <a:ln>
                  <a:noFill/>
                </a:ln>
                <a:solidFill>
                  <a:srgbClr val="00B0F0"/>
                </a:solidFill>
                <a:effectLst/>
                <a:latin typeface="NEU-BZ"/>
                <a:ea typeface="方正书宋_GBK"/>
                <a:cs typeface="Times New Roman" panose="02020603050405020304" pitchFamily="18" charset="0"/>
              </a:rPr>
              <a:t>即在鸡出现之前就已经有了蛋</a:t>
            </a:r>
            <a:r>
              <a:rPr kumimoji="0" lang="en-US" altLang="zh-CN" sz="2400" b="1" i="0" u="none" strike="noStrike" cap="none" normalizeH="0" baseline="0" smtClean="0">
                <a:ln>
                  <a:noFill/>
                </a:ln>
                <a:solidFill>
                  <a:srgbClr val="00B0F0"/>
                </a:solidFill>
                <a:effectLst/>
                <a:latin typeface="Arial" panose="020b0604020202020204" pitchFamily="34" charset="0"/>
                <a:ea typeface="NEU-BZ-S92"/>
                <a:cs typeface="Times New Roman" panose="02020603050405020304" pitchFamily="18" charset="0"/>
              </a:rPr>
              <a:t>,</a:t>
            </a:r>
            <a:r>
              <a:rPr kumimoji="0" lang="zh-CN" altLang="en-US" sz="2400" b="1" i="0" u="none" strike="noStrike" cap="none" normalizeH="0" baseline="0" smtClean="0">
                <a:ln>
                  <a:noFill/>
                </a:ln>
                <a:solidFill>
                  <a:srgbClr val="00B0F0"/>
                </a:solidFill>
                <a:effectLst/>
                <a:latin typeface="NEU-BZ"/>
                <a:ea typeface="方正书宋_GBK"/>
                <a:cs typeface="Times New Roman" panose="02020603050405020304" pitchFamily="18" charset="0"/>
              </a:rPr>
              <a:t>所以是先有蛋</a:t>
            </a:r>
            <a:r>
              <a:rPr kumimoji="0" lang="en-US" altLang="zh-CN" sz="2400" b="1" i="0" u="none" strike="noStrike" cap="none" normalizeH="0" baseline="0" smtClean="0">
                <a:ln>
                  <a:noFill/>
                </a:ln>
                <a:solidFill>
                  <a:srgbClr val="00B0F0"/>
                </a:solidFill>
                <a:effectLst/>
                <a:latin typeface="Arial" panose="020b0604020202020204" pitchFamily="34" charset="0"/>
                <a:ea typeface="NEU-BZ-S92"/>
                <a:cs typeface="Times New Roman" panose="02020603050405020304" pitchFamily="18" charset="0"/>
              </a:rPr>
              <a:t>,</a:t>
            </a:r>
            <a:r>
              <a:rPr kumimoji="0" lang="zh-CN" altLang="en-US" sz="2400" b="1" i="0" u="none" strike="noStrike" cap="none" normalizeH="0" baseline="0" smtClean="0">
                <a:ln>
                  <a:noFill/>
                </a:ln>
                <a:solidFill>
                  <a:srgbClr val="00B0F0"/>
                </a:solidFill>
                <a:effectLst/>
                <a:latin typeface="NEU-BZ"/>
                <a:ea typeface="方正书宋_GBK"/>
                <a:cs typeface="Times New Roman" panose="02020603050405020304" pitchFamily="18" charset="0"/>
              </a:rPr>
              <a:t>后有鸡。材料第三段</a:t>
            </a:r>
            <a:r>
              <a:rPr kumimoji="0" lang="en-US" altLang="zh-CN" sz="2400" b="1" i="0" u="none" strike="noStrike" cap="none" normalizeH="0" baseline="0" smtClean="0">
                <a:ln>
                  <a:noFill/>
                </a:ln>
                <a:solidFill>
                  <a:srgbClr val="00B0F0"/>
                </a:solidFill>
                <a:effectLst/>
                <a:latin typeface="Arial" panose="020b0604020202020204" pitchFamily="34" charset="0"/>
                <a:ea typeface="NEU-BZ-S92"/>
                <a:cs typeface="Times New Roman" panose="02020603050405020304" pitchFamily="18" charset="0"/>
              </a:rPr>
              <a:t>,</a:t>
            </a:r>
            <a:r>
              <a:rPr kumimoji="0" lang="zh-CN" altLang="en-US" sz="2400" b="1" i="0" u="none" strike="noStrike" cap="none" normalizeH="0" baseline="0" smtClean="0">
                <a:ln>
                  <a:noFill/>
                </a:ln>
                <a:solidFill>
                  <a:srgbClr val="00B0F0"/>
                </a:solidFill>
                <a:effectLst/>
                <a:latin typeface="NEU-BZ"/>
                <a:ea typeface="方正书宋_GBK"/>
                <a:cs typeface="Times New Roman" panose="02020603050405020304" pitchFamily="18" charset="0"/>
              </a:rPr>
              <a:t>将问题缩小</a:t>
            </a:r>
            <a:r>
              <a:rPr kumimoji="0" lang="en-US" altLang="zh-CN" sz="2400" b="1" i="0" u="none" strike="noStrike" cap="none" normalizeH="0" baseline="0" smtClean="0">
                <a:ln>
                  <a:noFill/>
                </a:ln>
                <a:solidFill>
                  <a:srgbClr val="00B0F0"/>
                </a:solidFill>
                <a:effectLst/>
                <a:latin typeface="Arial" panose="020b0604020202020204" pitchFamily="34" charset="0"/>
                <a:ea typeface="NEU-BZ-S92"/>
                <a:cs typeface="Times New Roman" panose="02020603050405020304" pitchFamily="18" charset="0"/>
              </a:rPr>
              <a:t>,</a:t>
            </a:r>
            <a:r>
              <a:rPr kumimoji="0" lang="zh-CN" altLang="en-US" sz="2400" b="1" i="0" u="none" strike="noStrike" cap="none" normalizeH="0" baseline="0" smtClean="0">
                <a:ln>
                  <a:noFill/>
                </a:ln>
                <a:solidFill>
                  <a:srgbClr val="00B0F0"/>
                </a:solidFill>
                <a:effectLst/>
                <a:latin typeface="NEU-BZ"/>
                <a:ea typeface="方正书宋_GBK"/>
                <a:cs typeface="Times New Roman" panose="02020603050405020304" pitchFamily="18" charset="0"/>
              </a:rPr>
              <a:t>把</a:t>
            </a:r>
            <a:r>
              <a:rPr kumimoji="0" lang="zh-CN" altLang="en-US" sz="2400" b="1" i="0" u="none" strike="noStrike" cap="none" normalizeH="0" baseline="0" smtClean="0">
                <a:ln>
                  <a:noFill/>
                </a:ln>
                <a:solidFill>
                  <a:srgbClr val="00B0F0"/>
                </a:solidFill>
                <a:effectLst/>
                <a:latin typeface="Arial" panose="020b0604020202020204" pitchFamily="34" charset="0"/>
                <a:ea typeface="NEU-BZ"/>
                <a:cs typeface="Times New Roman" panose="02020603050405020304" pitchFamily="18" charset="0"/>
              </a:rPr>
              <a:t>“</a:t>
            </a:r>
            <a:r>
              <a:rPr kumimoji="0" lang="zh-CN" altLang="en-US" sz="2400" b="1" i="0" u="none" strike="noStrike" cap="none" normalizeH="0" baseline="0" smtClean="0">
                <a:ln>
                  <a:noFill/>
                </a:ln>
                <a:solidFill>
                  <a:srgbClr val="00B0F0"/>
                </a:solidFill>
                <a:effectLst/>
                <a:latin typeface="NEU-BZ"/>
                <a:ea typeface="方正书宋_GBK"/>
                <a:cs typeface="Times New Roman" panose="02020603050405020304" pitchFamily="18" charset="0"/>
              </a:rPr>
              <a:t>先有鸡还是先有蛋</a:t>
            </a:r>
            <a:r>
              <a:rPr kumimoji="0" lang="zh-CN" altLang="en-US" sz="2400" b="1" i="0" u="none" strike="noStrike" cap="none" normalizeH="0" baseline="0" smtClean="0">
                <a:ln>
                  <a:noFill/>
                </a:ln>
                <a:solidFill>
                  <a:srgbClr val="00B0F0"/>
                </a:solidFill>
                <a:effectLst/>
                <a:latin typeface="Arial" panose="020b0604020202020204" pitchFamily="34" charset="0"/>
                <a:ea typeface="NEU-BZ"/>
                <a:cs typeface="Times New Roman" panose="02020603050405020304" pitchFamily="18" charset="0"/>
              </a:rPr>
              <a:t>”</a:t>
            </a:r>
            <a:r>
              <a:rPr kumimoji="0" lang="zh-CN" altLang="en-US" sz="2400" b="1" i="0" u="none" strike="noStrike" cap="none" normalizeH="0" baseline="0" smtClean="0">
                <a:ln>
                  <a:noFill/>
                </a:ln>
                <a:solidFill>
                  <a:srgbClr val="00B0F0"/>
                </a:solidFill>
                <a:effectLst/>
                <a:latin typeface="NEU-BZ"/>
                <a:ea typeface="方正书宋_GBK"/>
                <a:cs typeface="Times New Roman" panose="02020603050405020304" pitchFamily="18" charset="0"/>
              </a:rPr>
              <a:t>变为</a:t>
            </a:r>
            <a:r>
              <a:rPr kumimoji="0" lang="zh-CN" altLang="en-US" sz="2400" b="1" i="0" u="none" strike="noStrike" cap="none" normalizeH="0" baseline="0" smtClean="0">
                <a:ln>
                  <a:noFill/>
                </a:ln>
                <a:solidFill>
                  <a:srgbClr val="00B0F0"/>
                </a:solidFill>
                <a:effectLst/>
                <a:latin typeface="Arial" panose="020b0604020202020204" pitchFamily="34" charset="0"/>
                <a:ea typeface="NEU-BZ"/>
                <a:cs typeface="Times New Roman" panose="02020603050405020304" pitchFamily="18" charset="0"/>
              </a:rPr>
              <a:t>“</a:t>
            </a:r>
            <a:r>
              <a:rPr kumimoji="0" lang="zh-CN" altLang="en-US" sz="2400" b="1" i="0" u="none" strike="noStrike" cap="none" normalizeH="0" baseline="0" smtClean="0">
                <a:ln>
                  <a:noFill/>
                </a:ln>
                <a:solidFill>
                  <a:srgbClr val="00B0F0"/>
                </a:solidFill>
                <a:effectLst/>
                <a:latin typeface="NEU-BZ"/>
                <a:ea typeface="方正书宋_GBK"/>
                <a:cs typeface="Times New Roman" panose="02020603050405020304" pitchFamily="18" charset="0"/>
              </a:rPr>
              <a:t>先有鸡还是先有鸡蛋</a:t>
            </a:r>
            <a:r>
              <a:rPr kumimoji="0" lang="zh-CN" altLang="en-US" sz="2400" b="1" i="0" u="none" strike="noStrike" cap="none" normalizeH="0" baseline="0" smtClean="0">
                <a:ln>
                  <a:noFill/>
                </a:ln>
                <a:solidFill>
                  <a:srgbClr val="00B0F0"/>
                </a:solidFill>
                <a:effectLst/>
                <a:latin typeface="Arial" panose="020b0604020202020204" pitchFamily="34" charset="0"/>
                <a:ea typeface="NEU-BZ"/>
                <a:cs typeface="Times New Roman" panose="02020603050405020304" pitchFamily="18" charset="0"/>
              </a:rPr>
              <a:t>”</a:t>
            </a:r>
            <a:r>
              <a:rPr kumimoji="0" lang="en-US" altLang="zh-CN" sz="2400" b="1" i="0" u="none" strike="noStrike" cap="none" normalizeH="0" baseline="0" smtClean="0">
                <a:ln>
                  <a:noFill/>
                </a:ln>
                <a:solidFill>
                  <a:srgbClr val="00B0F0"/>
                </a:solidFill>
                <a:effectLst/>
                <a:latin typeface="Arial" panose="020b0604020202020204" pitchFamily="34" charset="0"/>
                <a:ea typeface="NEU-BZ-S92"/>
                <a:cs typeface="Times New Roman" panose="02020603050405020304" pitchFamily="18" charset="0"/>
              </a:rPr>
              <a:t>,</a:t>
            </a:r>
            <a:r>
              <a:rPr kumimoji="0" lang="zh-CN" altLang="en-US" sz="2400" b="1" i="0" u="none" strike="noStrike" cap="none" normalizeH="0" baseline="0" smtClean="0">
                <a:ln>
                  <a:noFill/>
                </a:ln>
                <a:solidFill>
                  <a:srgbClr val="00B0F0"/>
                </a:solidFill>
                <a:effectLst/>
                <a:latin typeface="NEU-BZ"/>
                <a:ea typeface="方正书宋_GBK"/>
                <a:cs typeface="Times New Roman" panose="02020603050405020304" pitchFamily="18" charset="0"/>
              </a:rPr>
              <a:t>那么答案是先有鸡</a:t>
            </a:r>
            <a:r>
              <a:rPr kumimoji="0" lang="en-US" altLang="zh-CN" sz="2400" b="1" i="0" u="none" strike="noStrike" cap="none" normalizeH="0" baseline="0" smtClean="0">
                <a:ln>
                  <a:noFill/>
                </a:ln>
                <a:solidFill>
                  <a:srgbClr val="00B0F0"/>
                </a:solidFill>
                <a:effectLst/>
                <a:latin typeface="Arial" panose="020b0604020202020204" pitchFamily="34" charset="0"/>
                <a:ea typeface="NEU-BZ-S92"/>
                <a:cs typeface="Times New Roman" panose="02020603050405020304" pitchFamily="18" charset="0"/>
              </a:rPr>
              <a:t>,</a:t>
            </a:r>
            <a:r>
              <a:rPr kumimoji="0" lang="zh-CN" altLang="en-US" sz="2400" b="1" i="0" u="none" strike="noStrike" cap="none" normalizeH="0" baseline="0" smtClean="0">
                <a:ln>
                  <a:noFill/>
                </a:ln>
                <a:solidFill>
                  <a:srgbClr val="00B0F0"/>
                </a:solidFill>
                <a:effectLst/>
                <a:latin typeface="NEU-BZ"/>
                <a:ea typeface="方正书宋_GBK"/>
                <a:cs typeface="Times New Roman" panose="02020603050405020304" pitchFamily="18" charset="0"/>
              </a:rPr>
              <a:t>后有鸡蛋</a:t>
            </a:r>
            <a:r>
              <a:rPr kumimoji="0" lang="en-US" altLang="zh-CN" sz="2400" b="1" i="0" u="none" strike="noStrike" cap="none" normalizeH="0" baseline="0" smtClean="0">
                <a:ln>
                  <a:noFill/>
                </a:ln>
                <a:solidFill>
                  <a:srgbClr val="00B0F0"/>
                </a:solidFill>
                <a:effectLst/>
                <a:latin typeface="Arial" panose="020b0604020202020204" pitchFamily="34" charset="0"/>
                <a:ea typeface="NEU-BZ-S92"/>
                <a:cs typeface="Times New Roman" panose="02020603050405020304" pitchFamily="18" charset="0"/>
              </a:rPr>
              <a:t>,</a:t>
            </a:r>
            <a:r>
              <a:rPr kumimoji="0" lang="zh-CN" altLang="en-US" sz="2400" b="1" i="0" u="none" strike="noStrike" cap="none" normalizeH="0" baseline="0" smtClean="0">
                <a:ln>
                  <a:noFill/>
                </a:ln>
                <a:solidFill>
                  <a:srgbClr val="00B0F0"/>
                </a:solidFill>
                <a:effectLst/>
                <a:latin typeface="NEU-BZ"/>
                <a:ea typeface="方正书宋_GBK"/>
                <a:cs typeface="Times New Roman" panose="02020603050405020304" pitchFamily="18" charset="0"/>
              </a:rPr>
              <a:t>因为鸡下的蛋叫鸡蛋。由问题出发</a:t>
            </a:r>
            <a:r>
              <a:rPr kumimoji="0" lang="en-US" altLang="zh-CN" sz="2400" b="1" i="0" u="none" strike="noStrike" cap="none" normalizeH="0" baseline="0" smtClean="0">
                <a:ln>
                  <a:noFill/>
                </a:ln>
                <a:solidFill>
                  <a:srgbClr val="00B0F0"/>
                </a:solidFill>
                <a:effectLst/>
                <a:latin typeface="Arial" panose="020b0604020202020204" pitchFamily="34" charset="0"/>
                <a:ea typeface="NEU-BZ-S92"/>
                <a:cs typeface="Times New Roman" panose="02020603050405020304" pitchFamily="18" charset="0"/>
              </a:rPr>
              <a:t>,</a:t>
            </a:r>
            <a:r>
              <a:rPr kumimoji="0" lang="zh-CN" altLang="en-US" sz="2400" b="1" i="0" u="none" strike="noStrike" cap="none" normalizeH="0" baseline="0" smtClean="0">
                <a:ln>
                  <a:noFill/>
                </a:ln>
                <a:solidFill>
                  <a:srgbClr val="00B0F0"/>
                </a:solidFill>
                <a:effectLst/>
                <a:latin typeface="NEU-BZ"/>
                <a:ea typeface="方正书宋_GBK"/>
                <a:cs typeface="Times New Roman" panose="02020603050405020304" pitchFamily="18" charset="0"/>
              </a:rPr>
              <a:t>能自圆其说即可。</a:t>
            </a:r>
            <a:endParaRPr kumimoji="0" lang="zh-CN" altLang="en-US" sz="2400" b="1" i="0" u="none" strike="noStrike" cap="none" normalizeH="0" baseline="0" smtClean="0">
              <a:ln>
                <a:noFill/>
              </a:ln>
              <a:solidFill>
                <a:srgbClr val="00B0F0"/>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8433">
                                            <p:txEl>
                                              <p:pRg st="1" end="1"/>
                                            </p:txEl>
                                          </p:spTgt>
                                        </p:tgtEl>
                                        <p:attrNameLst>
                                          <p:attrName>style.visibility</p:attrName>
                                        </p:attrNameLst>
                                      </p:cBhvr>
                                      <p:to>
                                        <p:strVal val="visible"/>
                                      </p:to>
                                    </p:set>
                                    <p:anim calcmode="lin" valueType="num">
                                      <p:cBhvr additive="base">
                                        <p:cTn id="7" dur="500" fill="hold"/>
                                        <p:tgtEl>
                                          <p:spTgt spid="1843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43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8433">
                                            <p:txEl>
                                              <p:pRg st="2" end="2"/>
                                            </p:txEl>
                                          </p:spTgt>
                                        </p:tgtEl>
                                        <p:attrNameLst>
                                          <p:attrName>style.visibility</p:attrName>
                                        </p:attrNameLst>
                                      </p:cBhvr>
                                      <p:to>
                                        <p:strVal val="visible"/>
                                      </p:to>
                                    </p:set>
                                    <p:anim calcmode="lin" valueType="num">
                                      <p:cBhvr additive="base">
                                        <p:cTn id="13" dur="500" fill="hold"/>
                                        <p:tgtEl>
                                          <p:spTgt spid="1843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843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8433">
                                            <p:txEl>
                                              <p:pRg st="3" end="3"/>
                                            </p:txEl>
                                          </p:spTgt>
                                        </p:tgtEl>
                                        <p:attrNameLst>
                                          <p:attrName>style.visibility</p:attrName>
                                        </p:attrNameLst>
                                      </p:cBhvr>
                                      <p:to>
                                        <p:strVal val="visible"/>
                                      </p:to>
                                    </p:set>
                                    <p:anim calcmode="lin" valueType="num">
                                      <p:cBhvr additive="base">
                                        <p:cTn id="19" dur="500" fill="hold"/>
                                        <p:tgtEl>
                                          <p:spTgt spid="1843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843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8433">
                                            <p:txEl>
                                              <p:pRg st="4" end="4"/>
                                            </p:txEl>
                                          </p:spTgt>
                                        </p:tgtEl>
                                        <p:attrNameLst>
                                          <p:attrName>style.visibility</p:attrName>
                                        </p:attrNameLst>
                                      </p:cBhvr>
                                      <p:to>
                                        <p:strVal val="visible"/>
                                      </p:to>
                                    </p:set>
                                    <p:anim calcmode="lin" valueType="num">
                                      <p:cBhvr additive="base">
                                        <p:cTn id="25" dur="500" fill="hold"/>
                                        <p:tgtEl>
                                          <p:spTgt spid="1843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843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14282" y="571480"/>
            <a:ext cx="8643998" cy="5139869"/>
          </a:xfrm>
          <a:prstGeom prst="rect">
            <a:avLst/>
          </a:prstGeom>
        </p:spPr>
        <p:txBody>
          <a:bodyPr wrap="square">
            <a:spAutoFit/>
          </a:bodyPr>
          <a:lstStyle/>
          <a:p>
            <a:pPr indent="457200">
              <a:spcBef>
                <a:spcPts val="1200"/>
              </a:spcBef>
              <a:spcAft>
                <a:spcPts val="1200"/>
              </a:spcAft>
            </a:pPr>
            <a:r>
              <a:rPr lang="en-US" sz="2800" b="1" smtClean="0"/>
              <a:t>2.</a:t>
            </a:r>
            <a:r>
              <a:rPr lang="zh-CN" altLang="en-US" sz="2800" b="1" smtClean="0"/>
              <a:t>下面是董事长的新任秘书在向其汇报会议安排时的原话</a:t>
            </a:r>
            <a:r>
              <a:rPr lang="en-US" sz="2800" b="1" smtClean="0"/>
              <a:t>,</a:t>
            </a:r>
            <a:r>
              <a:rPr lang="zh-CN" altLang="en-US" sz="2800" b="1" smtClean="0"/>
              <a:t>因缺少逻辑性和条理性</a:t>
            </a:r>
            <a:r>
              <a:rPr lang="en-US" sz="2800" b="1" smtClean="0"/>
              <a:t>,</a:t>
            </a:r>
            <a:r>
              <a:rPr lang="zh-CN" altLang="en-US" sz="2800" b="1" smtClean="0"/>
              <a:t>董事长很不满意</a:t>
            </a:r>
            <a:r>
              <a:rPr lang="en-US" sz="2800" b="1" smtClean="0"/>
              <a:t>,</a:t>
            </a:r>
            <a:r>
              <a:rPr lang="zh-CN" altLang="en-US" sz="2800" b="1" smtClean="0"/>
              <a:t>要求新任秘书将此次会议安排按照</a:t>
            </a:r>
            <a:r>
              <a:rPr lang="en-US" sz="2800" b="1" smtClean="0"/>
              <a:t>“</a:t>
            </a:r>
            <a:r>
              <a:rPr lang="zh-CN" altLang="en-US" sz="2800" b="1" smtClean="0"/>
              <a:t>结论先行</a:t>
            </a:r>
            <a:r>
              <a:rPr lang="en-US" sz="2800" b="1" smtClean="0"/>
              <a:t>”“</a:t>
            </a:r>
            <a:r>
              <a:rPr lang="zh-CN" altLang="en-US" sz="2800" b="1" smtClean="0"/>
              <a:t>逻辑呈现</a:t>
            </a:r>
            <a:r>
              <a:rPr lang="en-US" sz="2800" b="1" smtClean="0"/>
              <a:t>”</a:t>
            </a:r>
            <a:r>
              <a:rPr lang="zh-CN" altLang="en-US" sz="2800" b="1" smtClean="0"/>
              <a:t>和</a:t>
            </a:r>
            <a:r>
              <a:rPr lang="en-US" sz="2800" b="1" smtClean="0"/>
              <a:t>“</a:t>
            </a:r>
            <a:r>
              <a:rPr lang="zh-CN" altLang="en-US" sz="2800" b="1" smtClean="0"/>
              <a:t>归纳总结</a:t>
            </a:r>
            <a:r>
              <a:rPr lang="en-US" sz="2800" b="1" smtClean="0"/>
              <a:t>”</a:t>
            </a:r>
            <a:r>
              <a:rPr lang="zh-CN" altLang="en-US" sz="2800" b="1" smtClean="0"/>
              <a:t>的逻辑顺序重新向其汇报。假如你是其新任秘书</a:t>
            </a:r>
            <a:r>
              <a:rPr lang="en-US" sz="2800" b="1" smtClean="0"/>
              <a:t>,</a:t>
            </a:r>
            <a:r>
              <a:rPr lang="zh-CN" altLang="en-US" sz="2800" b="1" smtClean="0"/>
              <a:t>你会怎样重新进行汇报</a:t>
            </a:r>
            <a:r>
              <a:rPr lang="en-US" sz="2800" b="1" smtClean="0"/>
              <a:t>?</a:t>
            </a:r>
            <a:endParaRPr lang="zh-CN" altLang="en-US" sz="2800" b="1" smtClean="0"/>
          </a:p>
          <a:p>
            <a:pPr indent="457200">
              <a:spcBef>
                <a:spcPts val="1200"/>
              </a:spcBef>
              <a:spcAft>
                <a:spcPts val="1200"/>
              </a:spcAft>
            </a:pPr>
            <a:r>
              <a:rPr lang="zh-CN" altLang="en-US" sz="2800" b="1" smtClean="0">
                <a:latin typeface="楷体" pitchFamily="49" charset="-122"/>
                <a:ea typeface="楷体" pitchFamily="49" charset="-122"/>
              </a:rPr>
              <a:t>董事长</a:t>
            </a:r>
            <a:r>
              <a:rPr lang="en-US" sz="2800" b="1" smtClean="0">
                <a:latin typeface="楷体" pitchFamily="49" charset="-122"/>
                <a:ea typeface="楷体" pitchFamily="49" charset="-122"/>
              </a:rPr>
              <a:t>,</a:t>
            </a:r>
            <a:r>
              <a:rPr lang="zh-CN" altLang="en-US" sz="2800" b="1" smtClean="0">
                <a:latin typeface="楷体" pitchFamily="49" charset="-122"/>
                <a:ea typeface="楷体" pitchFamily="49" charset="-122"/>
              </a:rPr>
              <a:t>刚刚杨总来电话说系统出现问题</a:t>
            </a:r>
            <a:r>
              <a:rPr lang="en-US" sz="2800" b="1" smtClean="0">
                <a:latin typeface="楷体" pitchFamily="49" charset="-122"/>
                <a:ea typeface="楷体" pitchFamily="49" charset="-122"/>
              </a:rPr>
              <a:t>,</a:t>
            </a:r>
            <a:r>
              <a:rPr lang="zh-CN" altLang="en-US" sz="2800" b="1" smtClean="0">
                <a:latin typeface="楷体" pitchFamily="49" charset="-122"/>
                <a:ea typeface="楷体" pitchFamily="49" charset="-122"/>
              </a:rPr>
              <a:t>明天下午</a:t>
            </a:r>
            <a:r>
              <a:rPr lang="en-US" sz="2800" b="1" smtClean="0">
                <a:latin typeface="楷体" pitchFamily="49" charset="-122"/>
                <a:ea typeface="楷体" pitchFamily="49" charset="-122"/>
              </a:rPr>
              <a:t>4</a:t>
            </a:r>
            <a:r>
              <a:rPr lang="zh-CN" altLang="en-US" sz="2800" b="1" smtClean="0">
                <a:latin typeface="楷体" pitchFamily="49" charset="-122"/>
                <a:ea typeface="楷体" pitchFamily="49" charset="-122"/>
              </a:rPr>
              <a:t>点钟他无法参加会议了。张总说他晚一点开会没有关系</a:t>
            </a:r>
            <a:r>
              <a:rPr lang="en-US" sz="2800" b="1" smtClean="0">
                <a:latin typeface="楷体" pitchFamily="49" charset="-122"/>
                <a:ea typeface="楷体" pitchFamily="49" charset="-122"/>
              </a:rPr>
              <a:t>,</a:t>
            </a:r>
            <a:r>
              <a:rPr lang="zh-CN" altLang="en-US" sz="2800" b="1" smtClean="0">
                <a:latin typeface="楷体" pitchFamily="49" charset="-122"/>
                <a:ea typeface="楷体" pitchFamily="49" charset="-122"/>
              </a:rPr>
              <a:t>明天晚点再开也可以。可是明天的会议室已经被别人预定了</a:t>
            </a:r>
            <a:r>
              <a:rPr lang="en-US" sz="2800" b="1" smtClean="0">
                <a:latin typeface="楷体" pitchFamily="49" charset="-122"/>
                <a:ea typeface="楷体" pitchFamily="49" charset="-122"/>
              </a:rPr>
              <a:t>,</a:t>
            </a:r>
            <a:r>
              <a:rPr lang="zh-CN" altLang="en-US" sz="2800" b="1" smtClean="0">
                <a:latin typeface="楷体" pitchFamily="49" charset="-122"/>
                <a:ea typeface="楷体" pitchFamily="49" charset="-122"/>
              </a:rPr>
              <a:t>但是星期五是空着的。王总的秘书说</a:t>
            </a:r>
            <a:r>
              <a:rPr lang="en-US" sz="2800" b="1" smtClean="0">
                <a:latin typeface="楷体" pitchFamily="49" charset="-122"/>
                <a:ea typeface="楷体" pitchFamily="49" charset="-122"/>
              </a:rPr>
              <a:t>,</a:t>
            </a:r>
            <a:r>
              <a:rPr lang="zh-CN" altLang="en-US" sz="2800" b="1" smtClean="0">
                <a:latin typeface="楷体" pitchFamily="49" charset="-122"/>
                <a:ea typeface="楷体" pitchFamily="49" charset="-122"/>
              </a:rPr>
              <a:t>王总明天很晚才能从外地出差回来。我建议</a:t>
            </a:r>
            <a:r>
              <a:rPr lang="en-US" sz="2800" b="1" smtClean="0">
                <a:latin typeface="楷体" pitchFamily="49" charset="-122"/>
                <a:ea typeface="楷体" pitchFamily="49" charset="-122"/>
              </a:rPr>
              <a:t>,</a:t>
            </a:r>
            <a:r>
              <a:rPr lang="zh-CN" altLang="en-US" sz="2800" b="1" smtClean="0">
                <a:latin typeface="楷体" pitchFamily="49" charset="-122"/>
                <a:ea typeface="楷体" pitchFamily="49" charset="-122"/>
              </a:rPr>
              <a:t>会议的时间定在星期五上午</a:t>
            </a:r>
            <a:r>
              <a:rPr lang="en-US" sz="2800" b="1" smtClean="0">
                <a:latin typeface="楷体" pitchFamily="49" charset="-122"/>
                <a:ea typeface="楷体" pitchFamily="49" charset="-122"/>
              </a:rPr>
              <a:t>10</a:t>
            </a:r>
            <a:r>
              <a:rPr lang="zh-CN" altLang="en-US" sz="2800" b="1" smtClean="0">
                <a:latin typeface="楷体" pitchFamily="49" charset="-122"/>
                <a:ea typeface="楷体" pitchFamily="49" charset="-122"/>
              </a:rPr>
              <a:t>点</a:t>
            </a:r>
            <a:r>
              <a:rPr lang="en-US" sz="2800" b="1" smtClean="0">
                <a:latin typeface="楷体" pitchFamily="49" charset="-122"/>
                <a:ea typeface="楷体" pitchFamily="49" charset="-122"/>
              </a:rPr>
              <a:t>,</a:t>
            </a:r>
            <a:r>
              <a:rPr lang="zh-CN" altLang="en-US" sz="2800" b="1" smtClean="0">
                <a:latin typeface="楷体" pitchFamily="49" charset="-122"/>
                <a:ea typeface="楷体" pitchFamily="49" charset="-122"/>
              </a:rPr>
              <a:t>您看行吗</a:t>
            </a:r>
            <a:r>
              <a:rPr lang="en-US" sz="2800" b="1" smtClean="0">
                <a:latin typeface="楷体" pitchFamily="49" charset="-122"/>
                <a:ea typeface="楷体" pitchFamily="49" charset="-122"/>
              </a:rPr>
              <a:t>?</a:t>
            </a:r>
            <a:endParaRPr lang="zh-CN" altLang="en-US" sz="2800" b="1">
              <a:latin typeface="楷体" pitchFamily="49" charset="-122"/>
              <a:ea typeface="楷体" pitchFamily="49" charset="-122"/>
            </a:endParaRP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2769" name="Rectangle 1"/>
          <p:cNvSpPr>
            <a:spLocks noChangeArrowheads="1"/>
          </p:cNvSpPr>
          <p:nvPr/>
        </p:nvSpPr>
        <p:spPr bwMode="auto">
          <a:xfrm>
            <a:off x="0" y="0"/>
            <a:ext cx="9144000" cy="630942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457200" algn="l" defTabSz="914400" rtl="0" eaLnBrk="1" fontAlgn="base" latinLnBrk="0" hangingPunct="1">
              <a:lnSpc>
                <a:spcPct val="100000"/>
              </a:lnSpc>
              <a:spcBef>
                <a:spcPts val="600"/>
              </a:spcBef>
              <a:spcAft>
                <a:spcPts val="600"/>
              </a:spcAft>
              <a:buClrTx/>
              <a:buSzTx/>
              <a:buFontTx/>
              <a:buNone/>
            </a:pPr>
            <a:r>
              <a:rPr kumimoji="0" lang="en-US" altLang="zh-CN" sz="2800" b="1" i="0" u="none" strike="noStrike" cap="none" normalizeH="0" baseline="0" smtClean="0">
                <a:ln>
                  <a:noFill/>
                </a:ln>
                <a:solidFill>
                  <a:srgbClr val="000000"/>
                </a:solidFill>
                <a:effectLst/>
                <a:latin typeface="Arial" panose="020b0604020202020204" pitchFamily="34" charset="0"/>
                <a:ea typeface="NEU-BZ-S92"/>
                <a:cs typeface="Times New Roman" panose="02020603050405020304" pitchFamily="18" charset="0"/>
              </a:rPr>
              <a:t>2.</a:t>
            </a:r>
            <a:r>
              <a:rPr kumimoji="0" lang="zh-CN" altLang="en-US" sz="2800" b="1" i="0" u="none" strike="noStrike" cap="none" normalizeH="0" baseline="0" smtClean="0">
                <a:ln>
                  <a:noFill/>
                </a:ln>
                <a:solidFill>
                  <a:srgbClr val="000000"/>
                </a:solidFill>
                <a:effectLst/>
                <a:latin typeface="NEU-BZ"/>
                <a:ea typeface="方正黑体_GBK"/>
                <a:cs typeface="Times New Roman" panose="02020603050405020304" pitchFamily="18" charset="0"/>
              </a:rPr>
              <a:t>答案</a:t>
            </a:r>
            <a:r>
              <a:rPr kumimoji="0" lang="zh-CN" altLang="en-US" sz="2800" b="1" i="0" u="none" strike="noStrike" cap="none" normalizeH="0" baseline="0" smtClean="0">
                <a:ln>
                  <a:noFill/>
                </a:ln>
                <a:solidFill>
                  <a:srgbClr val="000000"/>
                </a:solidFill>
                <a:effectLst/>
                <a:latin typeface="NEU-BZ-S92"/>
                <a:ea typeface="方正书宋_GBK"/>
                <a:cs typeface="Times New Roman" panose="02020603050405020304" pitchFamily="18" charset="0"/>
              </a:rPr>
              <a:t>　</a:t>
            </a:r>
            <a:endParaRPr kumimoji="0" lang="en-US" altLang="zh-CN" sz="2800" b="1" i="0" u="none" strike="noStrike" cap="none" normalizeH="0" baseline="0" smtClean="0">
              <a:ln>
                <a:noFill/>
              </a:ln>
              <a:solidFill>
                <a:srgbClr val="000000"/>
              </a:solidFill>
              <a:effectLst/>
              <a:latin typeface="NEU-BZ-S92"/>
              <a:ea typeface="方正书宋_GBK"/>
              <a:cs typeface="Times New Roman" panose="02020603050405020304" pitchFamily="18" charset="0"/>
            </a:endParaRPr>
          </a:p>
          <a:p>
            <a:pPr marL="0" marR="0" lvl="0" indent="457200" algn="l" defTabSz="914400" rtl="0" eaLnBrk="1" fontAlgn="base" latinLnBrk="0" hangingPunct="1">
              <a:lnSpc>
                <a:spcPct val="100000"/>
              </a:lnSpc>
              <a:spcBef>
                <a:spcPts val="600"/>
              </a:spcBef>
              <a:spcAft>
                <a:spcPts val="600"/>
              </a:spcAft>
              <a:buClrTx/>
              <a:buSzTx/>
              <a:buFontTx/>
              <a:buNone/>
            </a:pPr>
            <a:r>
              <a:rPr kumimoji="0" lang="en-US" altLang="zh-CN" sz="2800" b="1" i="0" u="none" strike="noStrike" cap="none" normalizeH="0" baseline="0" smtClean="0">
                <a:ln>
                  <a:noFill/>
                </a:ln>
                <a:solidFill>
                  <a:srgbClr val="000000"/>
                </a:solidFill>
                <a:effectLst/>
                <a:latin typeface="Arial" panose="020b0604020202020204" pitchFamily="34" charset="0"/>
                <a:ea typeface="NEU-BZ-S92"/>
                <a:cs typeface="Times New Roman" panose="02020603050405020304" pitchFamily="18" charset="0"/>
              </a:rPr>
              <a:t>(</a:t>
            </a:r>
            <a:r>
              <a:rPr kumimoji="0" lang="zh-CN" altLang="en-US" sz="2800" b="1" i="0" u="none" strike="noStrike" cap="none" normalizeH="0" baseline="0" smtClean="0">
                <a:ln>
                  <a:noFill/>
                </a:ln>
                <a:solidFill>
                  <a:srgbClr val="000000"/>
                </a:solidFill>
                <a:effectLst/>
                <a:latin typeface="NEU-BZ"/>
                <a:ea typeface="方正书宋_GBK"/>
                <a:cs typeface="Times New Roman" panose="02020603050405020304" pitchFamily="18" charset="0"/>
              </a:rPr>
              <a:t>示例</a:t>
            </a:r>
            <a:r>
              <a:rPr kumimoji="0" lang="en-US" altLang="zh-CN" sz="2800" b="1" i="0" u="none" strike="noStrike" cap="none" normalizeH="0" baseline="0" smtClean="0">
                <a:ln>
                  <a:noFill/>
                </a:ln>
                <a:solidFill>
                  <a:srgbClr val="000000"/>
                </a:solidFill>
                <a:effectLst/>
                <a:latin typeface="Arial" panose="020b0604020202020204" pitchFamily="34" charset="0"/>
                <a:ea typeface="NEU-BZ-S92"/>
                <a:cs typeface="Times New Roman" panose="02020603050405020304" pitchFamily="18" charset="0"/>
              </a:rPr>
              <a:t>)</a:t>
            </a:r>
            <a:r>
              <a:rPr kumimoji="0" lang="zh-CN" altLang="en-US" sz="2800" b="1" i="0" u="none" strike="noStrike" cap="none" normalizeH="0" baseline="0" smtClean="0">
                <a:ln>
                  <a:noFill/>
                </a:ln>
                <a:solidFill>
                  <a:srgbClr val="000000"/>
                </a:solidFill>
                <a:effectLst/>
                <a:latin typeface="NEU-BZ"/>
                <a:ea typeface="方正书宋_GBK"/>
                <a:cs typeface="Times New Roman" panose="02020603050405020304" pitchFamily="18" charset="0"/>
              </a:rPr>
              <a:t>董事长</a:t>
            </a:r>
            <a:r>
              <a:rPr kumimoji="0" lang="en-US" altLang="zh-CN" sz="2800" b="1" i="0" u="none" strike="noStrike" cap="none" normalizeH="0" baseline="0" smtClean="0">
                <a:ln>
                  <a:noFill/>
                </a:ln>
                <a:solidFill>
                  <a:srgbClr val="000000"/>
                </a:solidFill>
                <a:effectLst/>
                <a:latin typeface="Arial" panose="020b0604020202020204" pitchFamily="34" charset="0"/>
                <a:ea typeface="NEU-BZ-S92"/>
                <a:cs typeface="Times New Roman" panose="02020603050405020304" pitchFamily="18" charset="0"/>
              </a:rPr>
              <a:t>,</a:t>
            </a:r>
            <a:r>
              <a:rPr kumimoji="0" lang="zh-CN" altLang="en-US" sz="2800" b="1" i="0" u="none" strike="noStrike" cap="none" normalizeH="0" baseline="0" smtClean="0">
                <a:ln>
                  <a:noFill/>
                </a:ln>
                <a:solidFill>
                  <a:srgbClr val="000000"/>
                </a:solidFill>
                <a:effectLst/>
                <a:latin typeface="NEU-BZ"/>
                <a:ea typeface="方正书宋_GBK"/>
                <a:cs typeface="Times New Roman" panose="02020603050405020304" pitchFamily="18" charset="0"/>
              </a:rPr>
              <a:t>原计划明天下午</a:t>
            </a:r>
            <a:r>
              <a:rPr kumimoji="0" lang="en-US" altLang="zh-CN" sz="2800" b="1" i="0" u="none" strike="noStrike" cap="none" normalizeH="0" baseline="0" smtClean="0">
                <a:ln>
                  <a:noFill/>
                </a:ln>
                <a:solidFill>
                  <a:srgbClr val="000000"/>
                </a:solidFill>
                <a:effectLst/>
                <a:latin typeface="Arial" panose="020b0604020202020204" pitchFamily="34" charset="0"/>
                <a:ea typeface="NEU-BZ-S92"/>
                <a:cs typeface="Times New Roman" panose="02020603050405020304" pitchFamily="18" charset="0"/>
              </a:rPr>
              <a:t>4</a:t>
            </a:r>
            <a:r>
              <a:rPr kumimoji="0" lang="zh-CN" altLang="en-US" sz="2800" b="1" i="0" u="none" strike="noStrike" cap="none" normalizeH="0" baseline="0" smtClean="0">
                <a:ln>
                  <a:noFill/>
                </a:ln>
                <a:solidFill>
                  <a:srgbClr val="000000"/>
                </a:solidFill>
                <a:effectLst/>
                <a:latin typeface="NEU-BZ"/>
                <a:ea typeface="方正书宋_GBK"/>
                <a:cs typeface="Times New Roman" panose="02020603050405020304" pitchFamily="18" charset="0"/>
              </a:rPr>
              <a:t>点召开的会议</a:t>
            </a:r>
            <a:r>
              <a:rPr kumimoji="0" lang="en-US" altLang="zh-CN" sz="2800" b="1" i="0" u="none" strike="noStrike" cap="none" normalizeH="0" baseline="0" smtClean="0">
                <a:ln>
                  <a:noFill/>
                </a:ln>
                <a:solidFill>
                  <a:srgbClr val="000000"/>
                </a:solidFill>
                <a:effectLst/>
                <a:latin typeface="Arial" panose="020b0604020202020204" pitchFamily="34" charset="0"/>
                <a:ea typeface="NEU-BZ-S92"/>
                <a:cs typeface="Times New Roman" panose="02020603050405020304" pitchFamily="18" charset="0"/>
              </a:rPr>
              <a:t>,</a:t>
            </a:r>
            <a:r>
              <a:rPr kumimoji="0" lang="zh-CN" altLang="en-US" sz="2800" b="1" i="0" u="none" strike="noStrike" cap="none" normalizeH="0" baseline="0" smtClean="0">
                <a:ln>
                  <a:noFill/>
                </a:ln>
                <a:solidFill>
                  <a:srgbClr val="000000"/>
                </a:solidFill>
                <a:effectLst/>
                <a:latin typeface="NEU-BZ"/>
                <a:ea typeface="方正书宋_GBK"/>
                <a:cs typeface="Times New Roman" panose="02020603050405020304" pitchFamily="18" charset="0"/>
              </a:rPr>
              <a:t>可能要改在星期五上午</a:t>
            </a:r>
            <a:r>
              <a:rPr kumimoji="0" lang="en-US" altLang="zh-CN" sz="2800" b="1" i="0" u="none" strike="noStrike" cap="none" normalizeH="0" baseline="0" smtClean="0">
                <a:ln>
                  <a:noFill/>
                </a:ln>
                <a:solidFill>
                  <a:srgbClr val="000000"/>
                </a:solidFill>
                <a:effectLst/>
                <a:latin typeface="Arial" panose="020b0604020202020204" pitchFamily="34" charset="0"/>
                <a:ea typeface="NEU-BZ-S92"/>
                <a:cs typeface="Times New Roman" panose="02020603050405020304" pitchFamily="18" charset="0"/>
              </a:rPr>
              <a:t>10</a:t>
            </a:r>
            <a:r>
              <a:rPr kumimoji="0" lang="zh-CN" altLang="en-US" sz="2800" b="1" i="0" u="none" strike="noStrike" cap="none" normalizeH="0" baseline="0" smtClean="0">
                <a:ln>
                  <a:noFill/>
                </a:ln>
                <a:solidFill>
                  <a:srgbClr val="000000"/>
                </a:solidFill>
                <a:effectLst/>
                <a:latin typeface="NEU-BZ"/>
                <a:ea typeface="方正书宋_GBK"/>
                <a:cs typeface="Times New Roman" panose="02020603050405020304" pitchFamily="18" charset="0"/>
              </a:rPr>
              <a:t>点进行了。</a:t>
            </a:r>
            <a:r>
              <a:rPr kumimoji="0" lang="en-US" altLang="zh-CN" sz="2800" b="1" i="0" u="none" strike="noStrike" cap="none" normalizeH="0" baseline="0" smtClean="0">
                <a:ln>
                  <a:noFill/>
                </a:ln>
                <a:solidFill>
                  <a:srgbClr val="000000"/>
                </a:solidFill>
                <a:effectLst/>
                <a:latin typeface="Arial" panose="020b0604020202020204" pitchFamily="34" charset="0"/>
                <a:ea typeface="NEU-BZ-S92"/>
                <a:cs typeface="Times New Roman" panose="02020603050405020304" pitchFamily="18" charset="0"/>
              </a:rPr>
              <a:t>(</a:t>
            </a:r>
            <a:r>
              <a:rPr kumimoji="0" lang="zh-CN" altLang="en-US" sz="2800" b="1" i="0" u="none" strike="noStrike" cap="none" normalizeH="0" baseline="0" smtClean="0">
                <a:ln>
                  <a:noFill/>
                </a:ln>
                <a:solidFill>
                  <a:srgbClr val="000000"/>
                </a:solidFill>
                <a:effectLst/>
                <a:latin typeface="NEU-BZ"/>
                <a:ea typeface="方正书宋_GBK"/>
                <a:cs typeface="Times New Roman" panose="02020603050405020304" pitchFamily="18" charset="0"/>
              </a:rPr>
              <a:t>结论先行</a:t>
            </a:r>
            <a:r>
              <a:rPr kumimoji="0" lang="en-US" altLang="zh-CN" sz="2800" b="1" i="0" u="none" strike="noStrike" cap="none" normalizeH="0" baseline="0" smtClean="0">
                <a:ln>
                  <a:noFill/>
                </a:ln>
                <a:solidFill>
                  <a:srgbClr val="000000"/>
                </a:solidFill>
                <a:effectLst/>
                <a:latin typeface="Arial" panose="020b0604020202020204" pitchFamily="34" charset="0"/>
                <a:ea typeface="NEU-BZ-S92"/>
                <a:cs typeface="Times New Roman" panose="02020603050405020304" pitchFamily="18" charset="0"/>
              </a:rPr>
              <a:t>)</a:t>
            </a:r>
            <a:endParaRPr kumimoji="0" lang="en-US" altLang="zh-CN"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457200" algn="l" defTabSz="914400" rtl="0" eaLnBrk="0" fontAlgn="base" latinLnBrk="0" hangingPunct="0">
              <a:lnSpc>
                <a:spcPct val="100000"/>
              </a:lnSpc>
              <a:spcBef>
                <a:spcPts val="600"/>
              </a:spcBef>
              <a:spcAft>
                <a:spcPts val="600"/>
              </a:spcAft>
              <a:buClrTx/>
              <a:buSzTx/>
              <a:buFontTx/>
              <a:buNone/>
            </a:pPr>
            <a:r>
              <a:rPr kumimoji="0" lang="zh-CN" altLang="en-US" sz="2800" b="1" i="0" u="none" strike="noStrike" cap="none" normalizeH="0" baseline="0" smtClean="0">
                <a:ln>
                  <a:noFill/>
                </a:ln>
                <a:solidFill>
                  <a:srgbClr val="000000"/>
                </a:solidFill>
                <a:effectLst/>
                <a:latin typeface="NEU-BZ"/>
                <a:ea typeface="方正书宋_GBK"/>
                <a:cs typeface="Times New Roman" panose="02020603050405020304" pitchFamily="18" charset="0"/>
              </a:rPr>
              <a:t>首先是会议室空档时间问题。明天的会议室已经被别人预定了</a:t>
            </a:r>
            <a:r>
              <a:rPr kumimoji="0" lang="en-US" altLang="zh-CN" sz="2800" b="1" i="0" u="none" strike="noStrike" cap="none" normalizeH="0" baseline="0" smtClean="0">
                <a:ln>
                  <a:noFill/>
                </a:ln>
                <a:solidFill>
                  <a:srgbClr val="000000"/>
                </a:solidFill>
                <a:effectLst/>
                <a:latin typeface="Arial" panose="020b0604020202020204" pitchFamily="34" charset="0"/>
                <a:ea typeface="NEU-BZ-S92"/>
                <a:cs typeface="Times New Roman" panose="02020603050405020304" pitchFamily="18" charset="0"/>
              </a:rPr>
              <a:t>,</a:t>
            </a:r>
            <a:r>
              <a:rPr kumimoji="0" lang="zh-CN" altLang="en-US" sz="2800" b="1" i="0" u="none" strike="noStrike" cap="none" normalizeH="0" baseline="0" smtClean="0">
                <a:ln>
                  <a:noFill/>
                </a:ln>
                <a:solidFill>
                  <a:srgbClr val="000000"/>
                </a:solidFill>
                <a:effectLst/>
                <a:latin typeface="NEU-BZ"/>
                <a:ea typeface="方正书宋_GBK"/>
                <a:cs typeface="Times New Roman" panose="02020603050405020304" pitchFamily="18" charset="0"/>
              </a:rPr>
              <a:t>但是星期五是空着的</a:t>
            </a:r>
            <a:r>
              <a:rPr kumimoji="0" lang="en-US" altLang="zh-CN" sz="2800" b="1" i="0" u="none" strike="noStrike" cap="none" normalizeH="0" baseline="0" smtClean="0">
                <a:ln>
                  <a:noFill/>
                </a:ln>
                <a:solidFill>
                  <a:srgbClr val="000000"/>
                </a:solidFill>
                <a:effectLst/>
                <a:latin typeface="Arial" panose="020b0604020202020204" pitchFamily="34" charset="0"/>
                <a:ea typeface="NEU-BZ-S92"/>
                <a:cs typeface="Times New Roman" panose="02020603050405020304" pitchFamily="18" charset="0"/>
              </a:rPr>
              <a:t>,</a:t>
            </a:r>
            <a:r>
              <a:rPr kumimoji="0" lang="zh-CN" altLang="en-US" sz="2800" b="1" i="0" u="none" strike="noStrike" cap="none" normalizeH="0" baseline="0" smtClean="0">
                <a:ln>
                  <a:noFill/>
                </a:ln>
                <a:solidFill>
                  <a:srgbClr val="000000"/>
                </a:solidFill>
                <a:effectLst/>
                <a:latin typeface="NEU-BZ"/>
                <a:ea typeface="方正书宋_GBK"/>
                <a:cs typeface="Times New Roman" panose="02020603050405020304" pitchFamily="18" charset="0"/>
              </a:rPr>
              <a:t>可以使用。其次是到会人员的时间问题。杨总和王总明天都有事不能按时到会。</a:t>
            </a:r>
            <a:r>
              <a:rPr kumimoji="0" lang="en-US" altLang="zh-CN" sz="2800" b="1" i="0" u="none" strike="noStrike" cap="none" normalizeH="0" baseline="0" smtClean="0">
                <a:ln>
                  <a:noFill/>
                </a:ln>
                <a:solidFill>
                  <a:srgbClr val="000000"/>
                </a:solidFill>
                <a:effectLst/>
                <a:latin typeface="Arial" panose="020b0604020202020204" pitchFamily="34" charset="0"/>
                <a:ea typeface="NEU-BZ-S92"/>
                <a:cs typeface="Times New Roman" panose="02020603050405020304" pitchFamily="18" charset="0"/>
              </a:rPr>
              <a:t>(</a:t>
            </a:r>
            <a:r>
              <a:rPr kumimoji="0" lang="en-US" altLang="zh-CN" sz="2800" b="1" i="0" u="none" strike="noStrike" cap="none" normalizeH="0" baseline="0" smtClean="0">
                <a:ln>
                  <a:noFill/>
                </a:ln>
                <a:solidFill>
                  <a:srgbClr val="000000"/>
                </a:solidFill>
                <a:effectLst/>
                <a:latin typeface="Arial" panose="020b0604020202020204" pitchFamily="34" charset="0"/>
                <a:ea typeface="NEU-BZ"/>
                <a:cs typeface="Times New Roman" panose="02020603050405020304" pitchFamily="18" charset="0"/>
              </a:rPr>
              <a:t>“</a:t>
            </a:r>
            <a:r>
              <a:rPr kumimoji="0" lang="zh-CN" altLang="en-US" sz="2800" b="1" i="0" u="none" strike="noStrike" cap="none" normalizeH="0" baseline="0" smtClean="0">
                <a:ln>
                  <a:noFill/>
                </a:ln>
                <a:solidFill>
                  <a:srgbClr val="000000"/>
                </a:solidFill>
                <a:effectLst/>
                <a:latin typeface="NEU-BZ"/>
                <a:ea typeface="方正书宋_GBK"/>
                <a:cs typeface="Times New Roman" panose="02020603050405020304" pitchFamily="18" charset="0"/>
              </a:rPr>
              <a:t>首先</a:t>
            </a:r>
            <a:r>
              <a:rPr kumimoji="0" lang="zh-CN" altLang="en-US" sz="2800" b="1" i="0" u="none" strike="noStrike" cap="none" normalizeH="0" baseline="0" smtClean="0">
                <a:ln>
                  <a:noFill/>
                </a:ln>
                <a:solidFill>
                  <a:srgbClr val="000000"/>
                </a:solidFill>
                <a:effectLst/>
                <a:latin typeface="Arial" panose="020b0604020202020204" pitchFamily="34" charset="0"/>
                <a:ea typeface="NEU-BZ"/>
                <a:cs typeface="Times New Roman" panose="02020603050405020304" pitchFamily="18" charset="0"/>
              </a:rPr>
              <a:t>”“</a:t>
            </a:r>
            <a:r>
              <a:rPr kumimoji="0" lang="zh-CN" altLang="en-US" sz="2800" b="1" i="0" u="none" strike="noStrike" cap="none" normalizeH="0" baseline="0" smtClean="0">
                <a:ln>
                  <a:noFill/>
                </a:ln>
                <a:solidFill>
                  <a:srgbClr val="000000"/>
                </a:solidFill>
                <a:effectLst/>
                <a:latin typeface="NEU-BZ"/>
                <a:ea typeface="方正书宋_GBK"/>
                <a:cs typeface="Times New Roman" panose="02020603050405020304" pitchFamily="18" charset="0"/>
              </a:rPr>
              <a:t>其次</a:t>
            </a:r>
            <a:r>
              <a:rPr kumimoji="0" lang="zh-CN" altLang="en-US" sz="2800" b="1" i="0" u="none" strike="noStrike" cap="none" normalizeH="0" baseline="0" smtClean="0">
                <a:ln>
                  <a:noFill/>
                </a:ln>
                <a:solidFill>
                  <a:srgbClr val="000000"/>
                </a:solidFill>
                <a:effectLst/>
                <a:latin typeface="Arial" panose="020b0604020202020204" pitchFamily="34" charset="0"/>
                <a:ea typeface="NEU-BZ"/>
                <a:cs typeface="Times New Roman" panose="02020603050405020304" pitchFamily="18" charset="0"/>
              </a:rPr>
              <a:t>”</a:t>
            </a:r>
            <a:r>
              <a:rPr kumimoji="0" lang="zh-CN" altLang="en-US" sz="2800" b="1" i="0" u="none" strike="noStrike" cap="none" normalizeH="0" baseline="0" smtClean="0">
                <a:ln>
                  <a:noFill/>
                </a:ln>
                <a:solidFill>
                  <a:srgbClr val="000000"/>
                </a:solidFill>
                <a:effectLst/>
                <a:latin typeface="NEU-BZ"/>
                <a:ea typeface="方正书宋_GBK"/>
                <a:cs typeface="Times New Roman" panose="02020603050405020304" pitchFamily="18" charset="0"/>
              </a:rPr>
              <a:t>逻辑呈现</a:t>
            </a:r>
            <a:r>
              <a:rPr kumimoji="0" lang="en-US" altLang="zh-CN" sz="2800" b="1" i="0" u="none" strike="noStrike" cap="none" normalizeH="0" baseline="0" smtClean="0">
                <a:ln>
                  <a:noFill/>
                </a:ln>
                <a:solidFill>
                  <a:srgbClr val="000000"/>
                </a:solidFill>
                <a:effectLst/>
                <a:latin typeface="Arial" panose="020b0604020202020204" pitchFamily="34" charset="0"/>
                <a:ea typeface="NEU-BZ-S92"/>
                <a:cs typeface="Times New Roman" panose="02020603050405020304" pitchFamily="18" charset="0"/>
              </a:rPr>
              <a:t>)</a:t>
            </a:r>
            <a:endParaRPr kumimoji="0" lang="en-US" altLang="zh-CN"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457200" algn="l" defTabSz="914400" rtl="0" eaLnBrk="0" fontAlgn="base" latinLnBrk="0" hangingPunct="0">
              <a:lnSpc>
                <a:spcPct val="100000"/>
              </a:lnSpc>
              <a:spcBef>
                <a:spcPts val="600"/>
              </a:spcBef>
              <a:spcAft>
                <a:spcPts val="600"/>
              </a:spcAft>
              <a:buClrTx/>
              <a:buSzTx/>
              <a:buFontTx/>
              <a:buNone/>
            </a:pPr>
            <a:r>
              <a:rPr kumimoji="0" lang="zh-CN" altLang="en-US" sz="2800" b="1" i="0" u="none" strike="noStrike" cap="none" normalizeH="0" baseline="0" smtClean="0">
                <a:ln>
                  <a:noFill/>
                </a:ln>
                <a:solidFill>
                  <a:srgbClr val="000000"/>
                </a:solidFill>
                <a:effectLst/>
                <a:latin typeface="NEU-BZ"/>
                <a:ea typeface="方正书宋_GBK"/>
                <a:cs typeface="Times New Roman" panose="02020603050405020304" pitchFamily="18" charset="0"/>
              </a:rPr>
              <a:t>因此</a:t>
            </a:r>
            <a:r>
              <a:rPr kumimoji="0" lang="en-US" altLang="zh-CN" sz="2800" b="1" i="0" u="none" strike="noStrike" cap="none" normalizeH="0" baseline="0" smtClean="0">
                <a:ln>
                  <a:noFill/>
                </a:ln>
                <a:solidFill>
                  <a:srgbClr val="000000"/>
                </a:solidFill>
                <a:effectLst/>
                <a:latin typeface="Arial" panose="020b0604020202020204" pitchFamily="34" charset="0"/>
                <a:ea typeface="NEU-BZ-S92"/>
                <a:cs typeface="Times New Roman" panose="02020603050405020304" pitchFamily="18" charset="0"/>
              </a:rPr>
              <a:t>,</a:t>
            </a:r>
            <a:r>
              <a:rPr kumimoji="0" lang="zh-CN" altLang="en-US" sz="2800" b="1" i="0" u="none" strike="noStrike" cap="none" normalizeH="0" baseline="0" smtClean="0">
                <a:ln>
                  <a:noFill/>
                </a:ln>
                <a:solidFill>
                  <a:srgbClr val="000000"/>
                </a:solidFill>
                <a:effectLst/>
                <a:latin typeface="NEU-BZ"/>
                <a:ea typeface="方正书宋_GBK"/>
                <a:cs typeface="Times New Roman" panose="02020603050405020304" pitchFamily="18" charset="0"/>
              </a:rPr>
              <a:t>为了保证所有人按时到场</a:t>
            </a:r>
            <a:r>
              <a:rPr kumimoji="0" lang="en-US" altLang="zh-CN" sz="2800" b="1" i="0" u="none" strike="noStrike" cap="none" normalizeH="0" baseline="0" smtClean="0">
                <a:ln>
                  <a:noFill/>
                </a:ln>
                <a:solidFill>
                  <a:srgbClr val="000000"/>
                </a:solidFill>
                <a:effectLst/>
                <a:latin typeface="Arial" panose="020b0604020202020204" pitchFamily="34" charset="0"/>
                <a:ea typeface="NEU-BZ-S92"/>
                <a:cs typeface="Times New Roman" panose="02020603050405020304" pitchFamily="18" charset="0"/>
              </a:rPr>
              <a:t>,</a:t>
            </a:r>
            <a:r>
              <a:rPr kumimoji="0" lang="zh-CN" altLang="en-US" sz="2800" b="1" i="0" u="none" strike="noStrike" cap="none" normalizeH="0" baseline="0" smtClean="0">
                <a:ln>
                  <a:noFill/>
                </a:ln>
                <a:solidFill>
                  <a:srgbClr val="000000"/>
                </a:solidFill>
                <a:effectLst/>
                <a:latin typeface="NEU-BZ"/>
                <a:ea typeface="方正书宋_GBK"/>
                <a:cs typeface="Times New Roman" panose="02020603050405020304" pitchFamily="18" charset="0"/>
              </a:rPr>
              <a:t>确保会议效果</a:t>
            </a:r>
            <a:r>
              <a:rPr kumimoji="0" lang="en-US" altLang="zh-CN" sz="2800" b="1" i="0" u="none" strike="noStrike" cap="none" normalizeH="0" baseline="0" smtClean="0">
                <a:ln>
                  <a:noFill/>
                </a:ln>
                <a:solidFill>
                  <a:srgbClr val="000000"/>
                </a:solidFill>
                <a:effectLst/>
                <a:latin typeface="Arial" panose="020b0604020202020204" pitchFamily="34" charset="0"/>
                <a:ea typeface="NEU-BZ-S92"/>
                <a:cs typeface="Times New Roman" panose="02020603050405020304" pitchFamily="18" charset="0"/>
              </a:rPr>
              <a:t>,</a:t>
            </a:r>
            <a:r>
              <a:rPr kumimoji="0" lang="zh-CN" altLang="en-US" sz="2800" b="1" i="0" u="none" strike="noStrike" cap="none" normalizeH="0" baseline="0" smtClean="0">
                <a:ln>
                  <a:noFill/>
                </a:ln>
                <a:solidFill>
                  <a:srgbClr val="000000"/>
                </a:solidFill>
                <a:effectLst/>
                <a:latin typeface="NEU-BZ"/>
                <a:ea typeface="方正书宋_GBK"/>
                <a:cs typeface="Times New Roman" panose="02020603050405020304" pitchFamily="18" charset="0"/>
              </a:rPr>
              <a:t>我建议把会议时间改在星期五上午</a:t>
            </a:r>
            <a:r>
              <a:rPr kumimoji="0" lang="en-US" altLang="zh-CN" sz="2800" b="1" i="0" u="none" strike="noStrike" cap="none" normalizeH="0" baseline="0" smtClean="0">
                <a:ln>
                  <a:noFill/>
                </a:ln>
                <a:solidFill>
                  <a:srgbClr val="000000"/>
                </a:solidFill>
                <a:effectLst/>
                <a:latin typeface="Arial" panose="020b0604020202020204" pitchFamily="34" charset="0"/>
                <a:ea typeface="NEU-BZ-S92"/>
                <a:cs typeface="Times New Roman" panose="02020603050405020304" pitchFamily="18" charset="0"/>
              </a:rPr>
              <a:t>10</a:t>
            </a:r>
            <a:r>
              <a:rPr kumimoji="0" lang="zh-CN" altLang="en-US" sz="2800" b="1" i="0" u="none" strike="noStrike" cap="none" normalizeH="0" baseline="0" smtClean="0">
                <a:ln>
                  <a:noFill/>
                </a:ln>
                <a:solidFill>
                  <a:srgbClr val="000000"/>
                </a:solidFill>
                <a:effectLst/>
                <a:latin typeface="NEU-BZ"/>
                <a:ea typeface="方正书宋_GBK"/>
                <a:cs typeface="Times New Roman" panose="02020603050405020304" pitchFamily="18" charset="0"/>
              </a:rPr>
              <a:t>点</a:t>
            </a:r>
            <a:r>
              <a:rPr kumimoji="0" lang="en-US" altLang="zh-CN" sz="2800" b="1" i="0" u="none" strike="noStrike" cap="none" normalizeH="0" baseline="0" smtClean="0">
                <a:ln>
                  <a:noFill/>
                </a:ln>
                <a:solidFill>
                  <a:srgbClr val="000000"/>
                </a:solidFill>
                <a:effectLst/>
                <a:latin typeface="Arial" panose="020b0604020202020204" pitchFamily="34" charset="0"/>
                <a:ea typeface="NEU-BZ-S92"/>
                <a:cs typeface="Times New Roman" panose="02020603050405020304" pitchFamily="18" charset="0"/>
              </a:rPr>
              <a:t>,</a:t>
            </a:r>
            <a:r>
              <a:rPr kumimoji="0" lang="zh-CN" altLang="en-US" sz="2800" b="1" i="0" u="none" strike="noStrike" cap="none" normalizeH="0" baseline="0" smtClean="0">
                <a:ln>
                  <a:noFill/>
                </a:ln>
                <a:solidFill>
                  <a:srgbClr val="000000"/>
                </a:solidFill>
                <a:effectLst/>
                <a:latin typeface="NEU-BZ"/>
                <a:ea typeface="方正书宋_GBK"/>
                <a:cs typeface="Times New Roman" panose="02020603050405020304" pitchFamily="18" charset="0"/>
              </a:rPr>
              <a:t>您看可以吗</a:t>
            </a:r>
            <a:r>
              <a:rPr kumimoji="0" lang="en-US" altLang="zh-CN" sz="2800" b="1" i="0" u="none" strike="noStrike" cap="none" normalizeH="0" baseline="0" smtClean="0">
                <a:ln>
                  <a:noFill/>
                </a:ln>
                <a:solidFill>
                  <a:srgbClr val="000000"/>
                </a:solidFill>
                <a:effectLst/>
                <a:latin typeface="Arial" panose="020b0604020202020204" pitchFamily="34" charset="0"/>
                <a:ea typeface="NEU-BZ-S92"/>
                <a:cs typeface="Times New Roman" panose="02020603050405020304" pitchFamily="18" charset="0"/>
              </a:rPr>
              <a:t>?(</a:t>
            </a:r>
            <a:r>
              <a:rPr kumimoji="0" lang="zh-CN" altLang="en-US" sz="2800" b="1" i="0" u="none" strike="noStrike" cap="none" normalizeH="0" baseline="0" smtClean="0">
                <a:ln>
                  <a:noFill/>
                </a:ln>
                <a:solidFill>
                  <a:srgbClr val="000000"/>
                </a:solidFill>
                <a:effectLst/>
                <a:latin typeface="NEU-BZ"/>
                <a:ea typeface="方正书宋_GBK"/>
                <a:cs typeface="Times New Roman" panose="02020603050405020304" pitchFamily="18" charset="0"/>
              </a:rPr>
              <a:t>归纳总结</a:t>
            </a:r>
            <a:r>
              <a:rPr kumimoji="0" lang="en-US" altLang="zh-CN" sz="2800" b="1" i="0" u="none" strike="noStrike" cap="none" normalizeH="0" baseline="0" smtClean="0">
                <a:ln>
                  <a:noFill/>
                </a:ln>
                <a:solidFill>
                  <a:srgbClr val="000000"/>
                </a:solidFill>
                <a:effectLst/>
                <a:latin typeface="Arial" panose="020b0604020202020204" pitchFamily="34" charset="0"/>
                <a:ea typeface="NEU-BZ-S92"/>
                <a:cs typeface="Times New Roman" panose="02020603050405020304" pitchFamily="18" charset="0"/>
              </a:rPr>
              <a:t>)</a:t>
            </a:r>
            <a:endParaRPr kumimoji="0" lang="en-US" altLang="zh-CN"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457200" algn="l" defTabSz="914400" rtl="0" eaLnBrk="0" fontAlgn="base" latinLnBrk="0" hangingPunct="0">
              <a:lnSpc>
                <a:spcPct val="100000"/>
              </a:lnSpc>
              <a:spcBef>
                <a:spcPts val="600"/>
              </a:spcBef>
              <a:spcAft>
                <a:spcPts val="600"/>
              </a:spcAft>
              <a:buClrTx/>
              <a:buSzTx/>
              <a:buFontTx/>
              <a:buNone/>
            </a:pPr>
            <a:r>
              <a:rPr kumimoji="0" lang="zh-CN" altLang="en-US" sz="2800" b="1" i="0" u="none" strike="noStrike" cap="none" normalizeH="0" baseline="0" smtClean="0">
                <a:ln>
                  <a:noFill/>
                </a:ln>
                <a:solidFill>
                  <a:srgbClr val="7030A0"/>
                </a:solidFill>
                <a:effectLst/>
                <a:latin typeface="NEU-BZ"/>
                <a:ea typeface="方正黑体_GBK"/>
                <a:cs typeface="Times New Roman" panose="02020603050405020304" pitchFamily="18" charset="0"/>
              </a:rPr>
              <a:t>解析</a:t>
            </a:r>
            <a:r>
              <a:rPr kumimoji="0" lang="zh-CN" altLang="en-US" sz="2800" b="1" i="0" u="none" strike="noStrike" cap="none" normalizeH="0" baseline="0" smtClean="0">
                <a:ln>
                  <a:noFill/>
                </a:ln>
                <a:solidFill>
                  <a:srgbClr val="7030A0"/>
                </a:solidFill>
                <a:effectLst/>
                <a:latin typeface="NEU-BZ-S92"/>
                <a:ea typeface="方正书宋_GBK"/>
                <a:cs typeface="Times New Roman" panose="02020603050405020304" pitchFamily="18" charset="0"/>
              </a:rPr>
              <a:t>　</a:t>
            </a:r>
            <a:r>
              <a:rPr kumimoji="0" lang="zh-CN" altLang="en-US" sz="2800" b="1" i="0" u="none" strike="noStrike" cap="none" normalizeH="0" baseline="0" smtClean="0">
                <a:ln>
                  <a:noFill/>
                </a:ln>
                <a:solidFill>
                  <a:srgbClr val="7030A0"/>
                </a:solidFill>
                <a:effectLst/>
                <a:latin typeface="NEU-BZ"/>
                <a:ea typeface="方正书宋_GBK"/>
                <a:cs typeface="Times New Roman" panose="02020603050405020304" pitchFamily="18" charset="0"/>
              </a:rPr>
              <a:t>答题时应该先说结论</a:t>
            </a:r>
            <a:r>
              <a:rPr kumimoji="0" lang="en-US" altLang="zh-CN" sz="2800" b="1" i="0" u="none" strike="noStrike" cap="none" normalizeH="0" baseline="0" smtClean="0">
                <a:ln>
                  <a:noFill/>
                </a:ln>
                <a:solidFill>
                  <a:srgbClr val="7030A0"/>
                </a:solidFill>
                <a:effectLst/>
                <a:latin typeface="Arial" panose="020b0604020202020204" pitchFamily="34" charset="0"/>
                <a:ea typeface="NEU-BZ-S92"/>
                <a:cs typeface="Times New Roman" panose="02020603050405020304" pitchFamily="18" charset="0"/>
              </a:rPr>
              <a:t>,</a:t>
            </a:r>
            <a:r>
              <a:rPr kumimoji="0" lang="zh-CN" altLang="en-US" sz="2800" b="1" i="0" u="none" strike="noStrike" cap="none" normalizeH="0" baseline="0" smtClean="0">
                <a:ln>
                  <a:noFill/>
                </a:ln>
                <a:solidFill>
                  <a:srgbClr val="7030A0"/>
                </a:solidFill>
                <a:effectLst/>
                <a:latin typeface="NEU-BZ"/>
                <a:ea typeface="方正书宋_GBK"/>
                <a:cs typeface="Times New Roman" panose="02020603050405020304" pitchFamily="18" charset="0"/>
              </a:rPr>
              <a:t>即</a:t>
            </a:r>
            <a:r>
              <a:rPr kumimoji="0" lang="zh-CN" altLang="en-US" sz="2800" b="1" i="0" u="none" strike="noStrike" cap="none" normalizeH="0" baseline="0" smtClean="0">
                <a:ln>
                  <a:noFill/>
                </a:ln>
                <a:solidFill>
                  <a:srgbClr val="7030A0"/>
                </a:solidFill>
                <a:effectLst/>
                <a:latin typeface="Arial" panose="020b0604020202020204" pitchFamily="34" charset="0"/>
                <a:ea typeface="NEU-BZ"/>
                <a:cs typeface="Times New Roman" panose="02020603050405020304" pitchFamily="18" charset="0"/>
              </a:rPr>
              <a:t>“</a:t>
            </a:r>
            <a:r>
              <a:rPr kumimoji="0" lang="zh-CN" altLang="en-US" sz="2800" b="1" i="0" u="none" strike="noStrike" cap="none" normalizeH="0" baseline="0" smtClean="0">
                <a:ln>
                  <a:noFill/>
                </a:ln>
                <a:solidFill>
                  <a:srgbClr val="7030A0"/>
                </a:solidFill>
                <a:effectLst/>
                <a:latin typeface="NEU-BZ"/>
                <a:ea typeface="方正书宋_GBK"/>
                <a:cs typeface="Times New Roman" panose="02020603050405020304" pitchFamily="18" charset="0"/>
              </a:rPr>
              <a:t>董事长</a:t>
            </a:r>
            <a:r>
              <a:rPr kumimoji="0" lang="en-US" altLang="zh-CN" sz="2800" b="1" i="0" u="none" strike="noStrike" cap="none" normalizeH="0" baseline="0" smtClean="0">
                <a:ln>
                  <a:noFill/>
                </a:ln>
                <a:solidFill>
                  <a:srgbClr val="7030A0"/>
                </a:solidFill>
                <a:effectLst/>
                <a:latin typeface="Arial" panose="020b0604020202020204" pitchFamily="34" charset="0"/>
                <a:ea typeface="NEU-BZ-S92"/>
                <a:cs typeface="Times New Roman" panose="02020603050405020304" pitchFamily="18" charset="0"/>
              </a:rPr>
              <a:t>,</a:t>
            </a:r>
            <a:r>
              <a:rPr kumimoji="0" lang="zh-CN" altLang="en-US" sz="2800" b="1" i="0" u="none" strike="noStrike" cap="none" normalizeH="0" baseline="0" smtClean="0">
                <a:ln>
                  <a:noFill/>
                </a:ln>
                <a:solidFill>
                  <a:srgbClr val="7030A0"/>
                </a:solidFill>
                <a:effectLst/>
                <a:latin typeface="NEU-BZ"/>
                <a:ea typeface="方正书宋_GBK"/>
                <a:cs typeface="Times New Roman" panose="02020603050405020304" pitchFamily="18" charset="0"/>
              </a:rPr>
              <a:t>原计划明天下午</a:t>
            </a:r>
            <a:r>
              <a:rPr kumimoji="0" lang="en-US" altLang="zh-CN" sz="2800" b="1" i="0" u="none" strike="noStrike" cap="none" normalizeH="0" baseline="0" smtClean="0">
                <a:ln>
                  <a:noFill/>
                </a:ln>
                <a:solidFill>
                  <a:srgbClr val="7030A0"/>
                </a:solidFill>
                <a:effectLst/>
                <a:latin typeface="Arial" panose="020b0604020202020204" pitchFamily="34" charset="0"/>
                <a:ea typeface="NEU-BZ-S92"/>
                <a:cs typeface="Times New Roman" panose="02020603050405020304" pitchFamily="18" charset="0"/>
              </a:rPr>
              <a:t>4</a:t>
            </a:r>
            <a:r>
              <a:rPr kumimoji="0" lang="zh-CN" altLang="en-US" sz="2800" b="1" i="0" u="none" strike="noStrike" cap="none" normalizeH="0" baseline="0" smtClean="0">
                <a:ln>
                  <a:noFill/>
                </a:ln>
                <a:solidFill>
                  <a:srgbClr val="7030A0"/>
                </a:solidFill>
                <a:effectLst/>
                <a:latin typeface="NEU-BZ"/>
                <a:ea typeface="方正书宋_GBK"/>
                <a:cs typeface="Times New Roman" panose="02020603050405020304" pitchFamily="18" charset="0"/>
              </a:rPr>
              <a:t>点召开的会议</a:t>
            </a:r>
            <a:r>
              <a:rPr kumimoji="0" lang="en-US" altLang="zh-CN" sz="2800" b="1" i="0" u="none" strike="noStrike" cap="none" normalizeH="0" baseline="0" smtClean="0">
                <a:ln>
                  <a:noFill/>
                </a:ln>
                <a:solidFill>
                  <a:srgbClr val="7030A0"/>
                </a:solidFill>
                <a:effectLst/>
                <a:latin typeface="Arial" panose="020b0604020202020204" pitchFamily="34" charset="0"/>
                <a:ea typeface="NEU-BZ-S92"/>
                <a:cs typeface="Times New Roman" panose="02020603050405020304" pitchFamily="18" charset="0"/>
              </a:rPr>
              <a:t>,</a:t>
            </a:r>
            <a:r>
              <a:rPr kumimoji="0" lang="zh-CN" altLang="en-US" sz="2800" b="1" i="0" u="none" strike="noStrike" cap="none" normalizeH="0" baseline="0" smtClean="0">
                <a:ln>
                  <a:noFill/>
                </a:ln>
                <a:solidFill>
                  <a:srgbClr val="7030A0"/>
                </a:solidFill>
                <a:effectLst/>
                <a:latin typeface="NEU-BZ"/>
                <a:ea typeface="方正书宋_GBK"/>
                <a:cs typeface="Times New Roman" panose="02020603050405020304" pitchFamily="18" charset="0"/>
              </a:rPr>
              <a:t>可能要改在星期五上午</a:t>
            </a:r>
            <a:r>
              <a:rPr kumimoji="0" lang="en-US" altLang="zh-CN" sz="2800" b="1" i="0" u="none" strike="noStrike" cap="none" normalizeH="0" baseline="0" smtClean="0">
                <a:ln>
                  <a:noFill/>
                </a:ln>
                <a:solidFill>
                  <a:srgbClr val="7030A0"/>
                </a:solidFill>
                <a:effectLst/>
                <a:latin typeface="Arial" panose="020b0604020202020204" pitchFamily="34" charset="0"/>
                <a:ea typeface="NEU-BZ-S92"/>
                <a:cs typeface="Times New Roman" panose="02020603050405020304" pitchFamily="18" charset="0"/>
              </a:rPr>
              <a:t>10</a:t>
            </a:r>
            <a:r>
              <a:rPr kumimoji="0" lang="zh-CN" altLang="en-US" sz="2800" b="1" i="0" u="none" strike="noStrike" cap="none" normalizeH="0" baseline="0" smtClean="0">
                <a:ln>
                  <a:noFill/>
                </a:ln>
                <a:solidFill>
                  <a:srgbClr val="7030A0"/>
                </a:solidFill>
                <a:effectLst/>
                <a:latin typeface="NEU-BZ"/>
                <a:ea typeface="方正书宋_GBK"/>
                <a:cs typeface="Times New Roman" panose="02020603050405020304" pitchFamily="18" charset="0"/>
              </a:rPr>
              <a:t>点进行了</a:t>
            </a:r>
            <a:r>
              <a:rPr kumimoji="0" lang="zh-CN" altLang="en-US" sz="2800" b="1" i="0" u="none" strike="noStrike" cap="none" normalizeH="0" baseline="0" smtClean="0">
                <a:ln>
                  <a:noFill/>
                </a:ln>
                <a:solidFill>
                  <a:srgbClr val="7030A0"/>
                </a:solidFill>
                <a:effectLst/>
                <a:latin typeface="Arial" panose="020b0604020202020204" pitchFamily="34" charset="0"/>
                <a:ea typeface="NEU-BZ"/>
                <a:cs typeface="Times New Roman" panose="02020603050405020304" pitchFamily="18" charset="0"/>
              </a:rPr>
              <a:t>”</a:t>
            </a:r>
            <a:r>
              <a:rPr kumimoji="0" lang="en-US" altLang="zh-CN" sz="2800" b="1" i="0" u="none" strike="noStrike" cap="none" normalizeH="0" baseline="0" smtClean="0">
                <a:ln>
                  <a:noFill/>
                </a:ln>
                <a:solidFill>
                  <a:srgbClr val="7030A0"/>
                </a:solidFill>
                <a:effectLst/>
                <a:latin typeface="Arial" panose="020b0604020202020204" pitchFamily="34" charset="0"/>
                <a:ea typeface="NEU-BZ-S92"/>
                <a:cs typeface="Times New Roman" panose="02020603050405020304" pitchFamily="18" charset="0"/>
              </a:rPr>
              <a:t>;</a:t>
            </a:r>
            <a:r>
              <a:rPr kumimoji="0" lang="zh-CN" altLang="en-US" sz="2800" b="1" i="0" u="none" strike="noStrike" cap="none" normalizeH="0" baseline="0" smtClean="0">
                <a:ln>
                  <a:noFill/>
                </a:ln>
                <a:solidFill>
                  <a:srgbClr val="7030A0"/>
                </a:solidFill>
                <a:effectLst/>
                <a:latin typeface="NEU-BZ"/>
                <a:ea typeface="方正书宋_GBK"/>
                <a:cs typeface="Times New Roman" panose="02020603050405020304" pitchFamily="18" charset="0"/>
              </a:rPr>
              <a:t>再按照</a:t>
            </a:r>
            <a:r>
              <a:rPr kumimoji="0" lang="zh-CN" altLang="en-US" sz="2800" b="1" i="0" u="none" strike="noStrike" cap="none" normalizeH="0" baseline="0" smtClean="0">
                <a:ln>
                  <a:noFill/>
                </a:ln>
                <a:solidFill>
                  <a:srgbClr val="7030A0"/>
                </a:solidFill>
                <a:effectLst/>
                <a:latin typeface="Arial" panose="020b0604020202020204" pitchFamily="34" charset="0"/>
                <a:ea typeface="NEU-BZ"/>
                <a:cs typeface="Times New Roman" panose="02020603050405020304" pitchFamily="18" charset="0"/>
              </a:rPr>
              <a:t>“</a:t>
            </a:r>
            <a:r>
              <a:rPr kumimoji="0" lang="zh-CN" altLang="en-US" sz="2800" b="1" i="0" u="none" strike="noStrike" cap="none" normalizeH="0" baseline="0" smtClean="0">
                <a:ln>
                  <a:noFill/>
                </a:ln>
                <a:solidFill>
                  <a:srgbClr val="7030A0"/>
                </a:solidFill>
                <a:effectLst/>
                <a:latin typeface="NEU-BZ"/>
                <a:ea typeface="方正书宋_GBK"/>
                <a:cs typeface="Times New Roman" panose="02020603050405020304" pitchFamily="18" charset="0"/>
              </a:rPr>
              <a:t>首先</a:t>
            </a:r>
            <a:r>
              <a:rPr kumimoji="0" lang="zh-CN" altLang="en-US" sz="2800" b="1" i="0" u="none" strike="noStrike" cap="none" normalizeH="0" baseline="0" smtClean="0">
                <a:ln>
                  <a:noFill/>
                </a:ln>
                <a:solidFill>
                  <a:srgbClr val="7030A0"/>
                </a:solidFill>
                <a:effectLst/>
                <a:latin typeface="Arial" panose="020b0604020202020204" pitchFamily="34" charset="0"/>
                <a:ea typeface="NEU-BZ"/>
                <a:cs typeface="Times New Roman" panose="02020603050405020304" pitchFamily="18" charset="0"/>
              </a:rPr>
              <a:t>”“</a:t>
            </a:r>
            <a:r>
              <a:rPr kumimoji="0" lang="zh-CN" altLang="en-US" sz="2800" b="1" i="0" u="none" strike="noStrike" cap="none" normalizeH="0" baseline="0" smtClean="0">
                <a:ln>
                  <a:noFill/>
                </a:ln>
                <a:solidFill>
                  <a:srgbClr val="7030A0"/>
                </a:solidFill>
                <a:effectLst/>
                <a:latin typeface="NEU-BZ"/>
                <a:ea typeface="方正书宋_GBK"/>
                <a:cs typeface="Times New Roman" panose="02020603050405020304" pitchFamily="18" charset="0"/>
              </a:rPr>
              <a:t>其次</a:t>
            </a:r>
            <a:r>
              <a:rPr kumimoji="0" lang="zh-CN" altLang="en-US" sz="2800" b="1" i="0" u="none" strike="noStrike" cap="none" normalizeH="0" baseline="0" smtClean="0">
                <a:ln>
                  <a:noFill/>
                </a:ln>
                <a:solidFill>
                  <a:srgbClr val="7030A0"/>
                </a:solidFill>
                <a:effectLst/>
                <a:latin typeface="Arial" panose="020b0604020202020204" pitchFamily="34" charset="0"/>
                <a:ea typeface="NEU-BZ"/>
                <a:cs typeface="Times New Roman" panose="02020603050405020304" pitchFamily="18" charset="0"/>
              </a:rPr>
              <a:t>”</a:t>
            </a:r>
            <a:r>
              <a:rPr kumimoji="0" lang="zh-CN" altLang="en-US" sz="2800" b="1" i="0" u="none" strike="noStrike" cap="none" normalizeH="0" baseline="0" smtClean="0">
                <a:ln>
                  <a:noFill/>
                </a:ln>
                <a:solidFill>
                  <a:srgbClr val="7030A0"/>
                </a:solidFill>
                <a:effectLst/>
                <a:latin typeface="NEU-BZ"/>
                <a:ea typeface="方正书宋_GBK"/>
                <a:cs typeface="Times New Roman" panose="02020603050405020304" pitchFamily="18" charset="0"/>
              </a:rPr>
              <a:t>等逻辑呈现</a:t>
            </a:r>
            <a:r>
              <a:rPr kumimoji="0" lang="en-US" altLang="zh-CN" sz="2800" b="1" i="0" u="none" strike="noStrike" cap="none" normalizeH="0" baseline="0" smtClean="0">
                <a:ln>
                  <a:noFill/>
                </a:ln>
                <a:solidFill>
                  <a:srgbClr val="7030A0"/>
                </a:solidFill>
                <a:effectLst/>
                <a:latin typeface="Arial" panose="020b0604020202020204" pitchFamily="34" charset="0"/>
                <a:ea typeface="NEU-BZ-S92"/>
                <a:cs typeface="Times New Roman" panose="02020603050405020304" pitchFamily="18" charset="0"/>
              </a:rPr>
              <a:t>,</a:t>
            </a:r>
            <a:r>
              <a:rPr kumimoji="0" lang="zh-CN" altLang="en-US" sz="2800" b="1" i="0" u="none" strike="noStrike" cap="none" normalizeH="0" baseline="0" smtClean="0">
                <a:ln>
                  <a:noFill/>
                </a:ln>
                <a:solidFill>
                  <a:srgbClr val="7030A0"/>
                </a:solidFill>
                <a:effectLst/>
                <a:latin typeface="NEU-BZ"/>
                <a:ea typeface="方正书宋_GBK"/>
                <a:cs typeface="Times New Roman" panose="02020603050405020304" pitchFamily="18" charset="0"/>
              </a:rPr>
              <a:t>即首先是会议室空档时间问题</a:t>
            </a:r>
            <a:r>
              <a:rPr kumimoji="0" lang="en-US" altLang="zh-CN" sz="2800" b="1" i="0" u="none" strike="noStrike" cap="none" normalizeH="0" baseline="0" smtClean="0">
                <a:ln>
                  <a:noFill/>
                </a:ln>
                <a:solidFill>
                  <a:srgbClr val="7030A0"/>
                </a:solidFill>
                <a:effectLst/>
                <a:latin typeface="Arial" panose="020b0604020202020204" pitchFamily="34" charset="0"/>
                <a:ea typeface="NEU-BZ-S92"/>
                <a:cs typeface="Times New Roman" panose="02020603050405020304" pitchFamily="18" charset="0"/>
              </a:rPr>
              <a:t>,</a:t>
            </a:r>
            <a:r>
              <a:rPr kumimoji="0" lang="zh-CN" altLang="en-US" sz="2800" b="1" i="0" u="none" strike="noStrike" cap="none" normalizeH="0" baseline="0" smtClean="0">
                <a:ln>
                  <a:noFill/>
                </a:ln>
                <a:solidFill>
                  <a:srgbClr val="7030A0"/>
                </a:solidFill>
                <a:effectLst/>
                <a:latin typeface="NEU-BZ"/>
                <a:ea typeface="方正书宋_GBK"/>
                <a:cs typeface="Times New Roman" panose="02020603050405020304" pitchFamily="18" charset="0"/>
              </a:rPr>
              <a:t>其次是参会人员的时间问题</a:t>
            </a:r>
            <a:r>
              <a:rPr kumimoji="0" lang="en-US" altLang="zh-CN" sz="2800" b="1" i="0" u="none" strike="noStrike" cap="none" normalizeH="0" baseline="0" smtClean="0">
                <a:ln>
                  <a:noFill/>
                </a:ln>
                <a:solidFill>
                  <a:srgbClr val="7030A0"/>
                </a:solidFill>
                <a:effectLst/>
                <a:latin typeface="Arial" panose="020b0604020202020204" pitchFamily="34" charset="0"/>
                <a:ea typeface="NEU-BZ-S92"/>
                <a:cs typeface="Times New Roman" panose="02020603050405020304" pitchFamily="18" charset="0"/>
              </a:rPr>
              <a:t>;</a:t>
            </a:r>
            <a:r>
              <a:rPr kumimoji="0" lang="zh-CN" altLang="en-US" sz="2800" b="1" i="0" u="none" strike="noStrike" cap="none" normalizeH="0" baseline="0" smtClean="0">
                <a:ln>
                  <a:noFill/>
                </a:ln>
                <a:solidFill>
                  <a:srgbClr val="7030A0"/>
                </a:solidFill>
                <a:effectLst/>
                <a:latin typeface="NEU-BZ"/>
                <a:ea typeface="方正书宋_GBK"/>
                <a:cs typeface="Times New Roman" panose="02020603050405020304" pitchFamily="18" charset="0"/>
              </a:rPr>
              <a:t>最后归纳总结。</a:t>
            </a:r>
            <a:endParaRPr kumimoji="0" lang="zh-CN" altLang="en-US" sz="2800" b="1" i="0" u="none" strike="noStrike" cap="none" normalizeH="0" baseline="0" smtClean="0">
              <a:ln>
                <a:noFill/>
              </a:ln>
              <a:solidFill>
                <a:srgbClr val="7030A0"/>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2769">
                                            <p:txEl>
                                              <p:pRg st="1" end="1"/>
                                            </p:txEl>
                                          </p:spTgt>
                                        </p:tgtEl>
                                        <p:attrNameLst>
                                          <p:attrName>style.visibility</p:attrName>
                                        </p:attrNameLst>
                                      </p:cBhvr>
                                      <p:to>
                                        <p:strVal val="visible"/>
                                      </p:to>
                                    </p:set>
                                    <p:anim calcmode="lin" valueType="num">
                                      <p:cBhvr additive="base">
                                        <p:cTn id="7" dur="500" fill="hold"/>
                                        <p:tgtEl>
                                          <p:spTgt spid="32769">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276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2769">
                                            <p:txEl>
                                              <p:pRg st="2" end="2"/>
                                            </p:txEl>
                                          </p:spTgt>
                                        </p:tgtEl>
                                        <p:attrNameLst>
                                          <p:attrName>style.visibility</p:attrName>
                                        </p:attrNameLst>
                                      </p:cBhvr>
                                      <p:to>
                                        <p:strVal val="visible"/>
                                      </p:to>
                                    </p:set>
                                    <p:anim calcmode="lin" valueType="num">
                                      <p:cBhvr additive="base">
                                        <p:cTn id="13" dur="500" fill="hold"/>
                                        <p:tgtEl>
                                          <p:spTgt spid="32769">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276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2769">
                                            <p:txEl>
                                              <p:pRg st="3" end="3"/>
                                            </p:txEl>
                                          </p:spTgt>
                                        </p:tgtEl>
                                        <p:attrNameLst>
                                          <p:attrName>style.visibility</p:attrName>
                                        </p:attrNameLst>
                                      </p:cBhvr>
                                      <p:to>
                                        <p:strVal val="visible"/>
                                      </p:to>
                                    </p:set>
                                    <p:anim calcmode="lin" valueType="num">
                                      <p:cBhvr additive="base">
                                        <p:cTn id="19" dur="500" fill="hold"/>
                                        <p:tgtEl>
                                          <p:spTgt spid="32769">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276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4" presetClass="entr" presetSubtype="16" fill="hold" nodeType="clickEffect">
                                  <p:stCondLst>
                                    <p:cond delay="0"/>
                                  </p:stCondLst>
                                  <p:childTnLst>
                                    <p:set>
                                      <p:cBhvr>
                                        <p:cTn id="24" dur="1" fill="hold">
                                          <p:stCondLst>
                                            <p:cond delay="0"/>
                                          </p:stCondLst>
                                        </p:cTn>
                                        <p:tgtEl>
                                          <p:spTgt spid="32769">
                                            <p:txEl>
                                              <p:pRg st="4" end="4"/>
                                            </p:txEl>
                                          </p:spTgt>
                                        </p:tgtEl>
                                        <p:attrNameLst>
                                          <p:attrName>style.visibility</p:attrName>
                                        </p:attrNameLst>
                                      </p:cBhvr>
                                      <p:to>
                                        <p:strVal val="visible"/>
                                      </p:to>
                                    </p:set>
                                    <p:animEffect transition="in" filter="box(in)">
                                      <p:cBhvr>
                                        <p:cTn id="25" dur="500"/>
                                        <p:tgtEl>
                                          <p:spTgt spid="3276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85720" y="428604"/>
            <a:ext cx="8572560" cy="4862870"/>
          </a:xfrm>
          <a:prstGeom prst="rect">
            <a:avLst/>
          </a:prstGeom>
        </p:spPr>
        <p:txBody>
          <a:bodyPr wrap="square">
            <a:spAutoFit/>
          </a:bodyPr>
          <a:lstStyle/>
          <a:p>
            <a:pPr indent="457200">
              <a:spcBef>
                <a:spcPts val="600"/>
              </a:spcBef>
              <a:spcAft>
                <a:spcPts val="600"/>
              </a:spcAft>
            </a:pPr>
            <a:r>
              <a:rPr lang="en-US" sz="2800" b="1" smtClean="0"/>
              <a:t>3.</a:t>
            </a:r>
            <a:r>
              <a:rPr lang="zh-CN" altLang="en-US" sz="2800" b="1" smtClean="0"/>
              <a:t>下列句子运用了逻辑上的归谬法</a:t>
            </a:r>
            <a:r>
              <a:rPr lang="en-US" sz="2800" b="1" smtClean="0"/>
              <a:t>,</a:t>
            </a:r>
            <a:r>
              <a:rPr lang="zh-CN" altLang="en-US" sz="2800" b="1" smtClean="0"/>
              <a:t>请你用自己的语言概括归谬法的逻辑思路</a:t>
            </a:r>
            <a:r>
              <a:rPr lang="en-US" sz="2800" b="1" smtClean="0"/>
              <a:t>,</a:t>
            </a:r>
            <a:r>
              <a:rPr lang="zh-CN" altLang="en-US" sz="2800" b="1" smtClean="0"/>
              <a:t>并按照这种思路</a:t>
            </a:r>
            <a:r>
              <a:rPr lang="en-US" sz="2800" b="1" smtClean="0"/>
              <a:t>,</a:t>
            </a:r>
            <a:r>
              <a:rPr lang="zh-CN" altLang="en-US" sz="2800" b="1" smtClean="0"/>
              <a:t>仿照其中一个例句的格式另写一例。</a:t>
            </a:r>
          </a:p>
          <a:p>
            <a:pPr indent="457200">
              <a:spcBef>
                <a:spcPts val="600"/>
              </a:spcBef>
              <a:spcAft>
                <a:spcPts val="600"/>
              </a:spcAft>
            </a:pPr>
            <a:r>
              <a:rPr lang="zh-CN" altLang="en-US" sz="2800" b="1" smtClean="0"/>
              <a:t>例句</a:t>
            </a:r>
            <a:r>
              <a:rPr lang="en-US" sz="2800" b="1" smtClean="0"/>
              <a:t>:</a:t>
            </a:r>
            <a:endParaRPr lang="zh-CN" altLang="en-US" sz="2800" b="1" smtClean="0"/>
          </a:p>
          <a:p>
            <a:pPr indent="457200">
              <a:spcBef>
                <a:spcPts val="600"/>
              </a:spcBef>
              <a:spcAft>
                <a:spcPts val="600"/>
              </a:spcAft>
            </a:pPr>
            <a:r>
              <a:rPr lang="en-US" sz="2800" b="1" smtClean="0"/>
              <a:t>①</a:t>
            </a:r>
            <a:r>
              <a:rPr lang="zh-CN" altLang="en-US" sz="2800" b="1" smtClean="0"/>
              <a:t>有人说</a:t>
            </a:r>
            <a:r>
              <a:rPr lang="en-US" sz="2800" b="1" smtClean="0"/>
              <a:t>,</a:t>
            </a:r>
            <a:r>
              <a:rPr lang="zh-CN" altLang="en-US" sz="2800" b="1" smtClean="0"/>
              <a:t>好的作品永远是少数人的专利品</a:t>
            </a:r>
            <a:r>
              <a:rPr lang="en-US" sz="2800" b="1" smtClean="0"/>
              <a:t>,</a:t>
            </a:r>
            <a:r>
              <a:rPr lang="zh-CN" altLang="en-US" sz="2800" b="1" smtClean="0"/>
              <a:t>作品的水平越高</a:t>
            </a:r>
            <a:r>
              <a:rPr lang="en-US" sz="2800" b="1" smtClean="0"/>
              <a:t>,</a:t>
            </a:r>
            <a:r>
              <a:rPr lang="zh-CN" altLang="en-US" sz="2800" b="1" smtClean="0"/>
              <a:t>看懂的人必定就越少。如果这样的话</a:t>
            </a:r>
            <a:r>
              <a:rPr lang="en-US" sz="2800" b="1" smtClean="0"/>
              <a:t>,</a:t>
            </a:r>
            <a:r>
              <a:rPr lang="zh-CN" altLang="en-US" sz="2800" b="1" smtClean="0"/>
              <a:t>那么谁也看不懂的作品岂不就是世界上最好的作品了。</a:t>
            </a:r>
          </a:p>
          <a:p>
            <a:pPr indent="457200">
              <a:spcBef>
                <a:spcPts val="600"/>
              </a:spcBef>
              <a:spcAft>
                <a:spcPts val="600"/>
              </a:spcAft>
            </a:pPr>
            <a:r>
              <a:rPr lang="en-US" sz="2800" b="1" smtClean="0"/>
              <a:t>②</a:t>
            </a:r>
            <a:r>
              <a:rPr lang="zh-CN" altLang="en-US" sz="2800" b="1" smtClean="0"/>
              <a:t>有人说</a:t>
            </a:r>
            <a:r>
              <a:rPr lang="en-US" sz="2800" b="1" smtClean="0"/>
              <a:t>,</a:t>
            </a:r>
            <a:r>
              <a:rPr lang="zh-CN" altLang="en-US" sz="2800" b="1" smtClean="0"/>
              <a:t>很多大学生毕业找不到工作</a:t>
            </a:r>
            <a:r>
              <a:rPr lang="en-US" sz="2800" b="1" smtClean="0"/>
              <a:t>,</a:t>
            </a:r>
            <a:r>
              <a:rPr lang="zh-CN" altLang="en-US" sz="2800" b="1" smtClean="0"/>
              <a:t>所以上大学是没用的。如果这样的话</a:t>
            </a:r>
            <a:r>
              <a:rPr lang="en-US" sz="2800" b="1" smtClean="0"/>
              <a:t>,</a:t>
            </a:r>
            <a:r>
              <a:rPr lang="zh-CN" altLang="en-US" sz="2800" b="1" smtClean="0"/>
              <a:t>那么大学岂不是就没有必要存在了。</a:t>
            </a:r>
            <a:endParaRPr lang="zh-CN" altLang="en-US" sz="2800" b="1"/>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4817" name="Rectangle 1"/>
          <p:cNvSpPr>
            <a:spLocks noChangeArrowheads="1"/>
          </p:cNvSpPr>
          <p:nvPr/>
        </p:nvSpPr>
        <p:spPr bwMode="auto">
          <a:xfrm>
            <a:off x="214282" y="0"/>
            <a:ext cx="8715436" cy="698652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457200" algn="l"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rgbClr val="000000"/>
                </a:solidFill>
                <a:effectLst/>
                <a:latin typeface="Arial" panose="020b0604020202020204" pitchFamily="34" charset="0"/>
                <a:ea typeface="NEU-BZ-S92"/>
                <a:cs typeface="Times New Roman" panose="02020603050405020304" pitchFamily="18" charset="0"/>
              </a:rPr>
              <a:t>3.</a:t>
            </a:r>
            <a:r>
              <a:rPr kumimoji="0" lang="zh-CN" altLang="en-US" sz="2800" b="1" i="0" u="none" strike="noStrike" cap="none" normalizeH="0" baseline="0" smtClean="0">
                <a:ln>
                  <a:noFill/>
                </a:ln>
                <a:solidFill>
                  <a:srgbClr val="000000"/>
                </a:solidFill>
                <a:effectLst/>
                <a:latin typeface="NEU-BZ"/>
                <a:ea typeface="方正黑体_GBK"/>
                <a:cs typeface="Times New Roman" panose="02020603050405020304" pitchFamily="18" charset="0"/>
              </a:rPr>
              <a:t>答案</a:t>
            </a:r>
            <a:r>
              <a:rPr kumimoji="0" lang="zh-CN" altLang="en-US" sz="2800" b="1" i="0" u="none" strike="noStrike" cap="none" normalizeH="0" baseline="0" smtClean="0">
                <a:ln>
                  <a:noFill/>
                </a:ln>
                <a:solidFill>
                  <a:srgbClr val="000000"/>
                </a:solidFill>
                <a:effectLst/>
                <a:latin typeface="NEU-BZ-S92"/>
                <a:ea typeface="方正书宋_GBK"/>
                <a:cs typeface="Times New Roman" panose="02020603050405020304" pitchFamily="18" charset="0"/>
              </a:rPr>
              <a:t>　</a:t>
            </a:r>
            <a:endParaRPr kumimoji="0" lang="en-US" altLang="zh-CN" sz="2800" b="1" i="0" u="none" strike="noStrike" cap="none" normalizeH="0" baseline="0" smtClean="0">
              <a:ln>
                <a:noFill/>
              </a:ln>
              <a:solidFill>
                <a:srgbClr val="000000"/>
              </a:solidFill>
              <a:effectLst/>
              <a:latin typeface="NEU-BZ-S92"/>
              <a:ea typeface="方正书宋_GBK"/>
              <a:cs typeface="Times New Roman" panose="02020603050405020304" pitchFamily="18" charset="0"/>
            </a:endParaRPr>
          </a:p>
          <a:p>
            <a:pPr marL="0" marR="0" lvl="0" indent="457200" algn="l"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rgbClr val="000000"/>
                </a:solidFill>
                <a:effectLst/>
                <a:latin typeface="NEU-BZ"/>
                <a:ea typeface="方正书宋_GBK"/>
                <a:cs typeface="Times New Roman" panose="02020603050405020304" pitchFamily="18" charset="0"/>
              </a:rPr>
              <a:t>逻辑思路</a:t>
            </a:r>
            <a:r>
              <a:rPr kumimoji="0" lang="en-US" altLang="zh-CN" sz="2800" b="1" i="0" u="none" strike="noStrike" cap="none" normalizeH="0" baseline="0" smtClean="0">
                <a:ln>
                  <a:noFill/>
                </a:ln>
                <a:solidFill>
                  <a:srgbClr val="000000"/>
                </a:solidFill>
                <a:effectLst/>
                <a:latin typeface="Arial" panose="020b0604020202020204" pitchFamily="34" charset="0"/>
                <a:ea typeface="NEU-BZ-S92"/>
                <a:cs typeface="Times New Roman" panose="02020603050405020304" pitchFamily="18" charset="0"/>
              </a:rPr>
              <a:t>:</a:t>
            </a:r>
            <a:r>
              <a:rPr kumimoji="0" lang="zh-CN" altLang="en-US" sz="2800" b="1" i="0" u="none" strike="noStrike" cap="none" normalizeH="0" baseline="0" smtClean="0">
                <a:ln>
                  <a:noFill/>
                </a:ln>
                <a:solidFill>
                  <a:srgbClr val="000000"/>
                </a:solidFill>
                <a:effectLst/>
                <a:latin typeface="NEU-BZ"/>
                <a:ea typeface="方正书宋_GBK"/>
                <a:cs typeface="Times New Roman" panose="02020603050405020304" pitchFamily="18" charset="0"/>
              </a:rPr>
              <a:t>这两句话都是先假设一个观点</a:t>
            </a:r>
            <a:r>
              <a:rPr kumimoji="0" lang="en-US" altLang="zh-CN" sz="2800" b="1" i="0" u="none" strike="noStrike" cap="none" normalizeH="0" baseline="0" smtClean="0">
                <a:ln>
                  <a:noFill/>
                </a:ln>
                <a:solidFill>
                  <a:srgbClr val="000000"/>
                </a:solidFill>
                <a:effectLst/>
                <a:latin typeface="Arial" panose="020b0604020202020204" pitchFamily="34" charset="0"/>
                <a:ea typeface="NEU-BZ-S92"/>
                <a:cs typeface="Times New Roman" panose="02020603050405020304" pitchFamily="18" charset="0"/>
              </a:rPr>
              <a:t>,</a:t>
            </a:r>
            <a:r>
              <a:rPr kumimoji="0" lang="zh-CN" altLang="en-US" sz="2800" b="1" i="0" u="none" strike="noStrike" cap="none" normalizeH="0" baseline="0" smtClean="0">
                <a:ln>
                  <a:noFill/>
                </a:ln>
                <a:solidFill>
                  <a:srgbClr val="000000"/>
                </a:solidFill>
                <a:effectLst/>
                <a:latin typeface="NEU-BZ"/>
                <a:ea typeface="方正书宋_GBK"/>
                <a:cs typeface="Times New Roman" panose="02020603050405020304" pitchFamily="18" charset="0"/>
              </a:rPr>
              <a:t>再推论出一个错误的结果</a:t>
            </a:r>
            <a:r>
              <a:rPr kumimoji="0" lang="en-US" altLang="zh-CN" sz="2800" b="1" i="0" u="none" strike="noStrike" cap="none" normalizeH="0" baseline="0" smtClean="0">
                <a:ln>
                  <a:noFill/>
                </a:ln>
                <a:solidFill>
                  <a:srgbClr val="000000"/>
                </a:solidFill>
                <a:effectLst/>
                <a:latin typeface="Arial" panose="020b0604020202020204" pitchFamily="34" charset="0"/>
                <a:ea typeface="NEU-BZ-S92"/>
                <a:cs typeface="Times New Roman" panose="02020603050405020304" pitchFamily="18" charset="0"/>
              </a:rPr>
              <a:t>,</a:t>
            </a:r>
            <a:r>
              <a:rPr kumimoji="0" lang="zh-CN" altLang="en-US" sz="2800" b="1" i="0" u="none" strike="noStrike" cap="none" normalizeH="0" baseline="0" smtClean="0">
                <a:ln>
                  <a:noFill/>
                </a:ln>
                <a:solidFill>
                  <a:srgbClr val="000000"/>
                </a:solidFill>
                <a:effectLst/>
                <a:latin typeface="NEU-BZ"/>
                <a:ea typeface="方正书宋_GBK"/>
                <a:cs typeface="Times New Roman" panose="02020603050405020304" pitchFamily="18" charset="0"/>
              </a:rPr>
              <a:t>从而证明假设的观点是错误的。</a:t>
            </a:r>
            <a:endParaRPr kumimoji="0" lang="zh-CN" altLang="en-US"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457200" algn="l" defTabSz="914400" rtl="0" eaLnBrk="0" fontAlgn="base" latinLnBrk="0" hangingPunct="0">
              <a:lnSpc>
                <a:spcPct val="100000"/>
              </a:lnSpc>
              <a:spcBef>
                <a:spcPct val="0"/>
              </a:spcBef>
              <a:spcAft>
                <a:spcPct val="0"/>
              </a:spcAft>
              <a:buClrTx/>
              <a:buSzTx/>
              <a:buFontTx/>
              <a:buNone/>
            </a:pPr>
            <a:r>
              <a:rPr kumimoji="0" lang="en-US" altLang="zh-CN" sz="2800" b="1" i="0" u="none" strike="noStrike" cap="none" normalizeH="0" baseline="0" smtClean="0">
                <a:ln>
                  <a:noFill/>
                </a:ln>
                <a:solidFill>
                  <a:srgbClr val="000000"/>
                </a:solidFill>
                <a:effectLst/>
                <a:latin typeface="Arial" panose="020b0604020202020204" pitchFamily="34" charset="0"/>
                <a:ea typeface="NEU-BZ-S92"/>
                <a:cs typeface="Times New Roman" panose="02020603050405020304" pitchFamily="18" charset="0"/>
              </a:rPr>
              <a:t>(</a:t>
            </a:r>
            <a:r>
              <a:rPr kumimoji="0" lang="zh-CN" altLang="en-US" sz="2800" b="1" i="0" u="none" strike="noStrike" cap="none" normalizeH="0" baseline="0" smtClean="0">
                <a:ln>
                  <a:noFill/>
                </a:ln>
                <a:solidFill>
                  <a:srgbClr val="000000"/>
                </a:solidFill>
                <a:effectLst/>
                <a:latin typeface="NEU-BZ"/>
                <a:ea typeface="方正书宋_GBK"/>
                <a:cs typeface="Times New Roman" panose="02020603050405020304" pitchFamily="18" charset="0"/>
              </a:rPr>
              <a:t>示例</a:t>
            </a:r>
            <a:r>
              <a:rPr kumimoji="0" lang="en-US" altLang="zh-CN" sz="2800" b="1" i="0" u="none" strike="noStrike" cap="none" normalizeH="0" baseline="0" smtClean="0">
                <a:ln>
                  <a:noFill/>
                </a:ln>
                <a:solidFill>
                  <a:srgbClr val="000000"/>
                </a:solidFill>
                <a:effectLst/>
                <a:latin typeface="Arial" panose="020b0604020202020204" pitchFamily="34" charset="0"/>
                <a:ea typeface="NEU-BZ-S92"/>
                <a:cs typeface="Times New Roman" panose="02020603050405020304" pitchFamily="18" charset="0"/>
              </a:rPr>
              <a:t>1)</a:t>
            </a:r>
            <a:r>
              <a:rPr kumimoji="0" lang="zh-CN" altLang="en-US" sz="2800" b="1" i="0" u="none" strike="noStrike" cap="none" normalizeH="0" baseline="0" smtClean="0">
                <a:ln>
                  <a:noFill/>
                </a:ln>
                <a:solidFill>
                  <a:srgbClr val="000000"/>
                </a:solidFill>
                <a:effectLst/>
                <a:latin typeface="NEU-BZ"/>
                <a:ea typeface="方正书宋_GBK"/>
                <a:cs typeface="Times New Roman" panose="02020603050405020304" pitchFamily="18" charset="0"/>
              </a:rPr>
              <a:t>有人说</a:t>
            </a:r>
            <a:r>
              <a:rPr kumimoji="0" lang="en-US" altLang="zh-CN" sz="2800" b="1" i="0" u="none" strike="noStrike" cap="none" normalizeH="0" baseline="0" smtClean="0">
                <a:ln>
                  <a:noFill/>
                </a:ln>
                <a:solidFill>
                  <a:srgbClr val="000000"/>
                </a:solidFill>
                <a:effectLst/>
                <a:latin typeface="Arial" panose="020b0604020202020204" pitchFamily="34" charset="0"/>
                <a:ea typeface="NEU-BZ-S92"/>
                <a:cs typeface="Times New Roman" panose="02020603050405020304" pitchFamily="18" charset="0"/>
              </a:rPr>
              <a:t>,</a:t>
            </a:r>
            <a:r>
              <a:rPr kumimoji="0" lang="zh-CN" altLang="en-US" sz="2800" b="1" i="0" u="none" strike="noStrike" cap="none" normalizeH="0" baseline="0" smtClean="0">
                <a:ln>
                  <a:noFill/>
                </a:ln>
                <a:solidFill>
                  <a:srgbClr val="000000"/>
                </a:solidFill>
                <a:effectLst/>
                <a:latin typeface="NEU-BZ"/>
                <a:ea typeface="方正书宋_GBK"/>
                <a:cs typeface="Times New Roman" panose="02020603050405020304" pitchFamily="18" charset="0"/>
              </a:rPr>
              <a:t>流行的东西都是受欢迎的</a:t>
            </a:r>
            <a:r>
              <a:rPr kumimoji="0" lang="en-US" altLang="zh-CN" sz="2800" b="1" i="0" u="none" strike="noStrike" cap="none" normalizeH="0" baseline="0" smtClean="0">
                <a:ln>
                  <a:noFill/>
                </a:ln>
                <a:solidFill>
                  <a:srgbClr val="000000"/>
                </a:solidFill>
                <a:effectLst/>
                <a:latin typeface="Arial" panose="020b0604020202020204" pitchFamily="34" charset="0"/>
                <a:ea typeface="NEU-BZ-S92"/>
                <a:cs typeface="Times New Roman" panose="02020603050405020304" pitchFamily="18" charset="0"/>
              </a:rPr>
              <a:t>,</a:t>
            </a:r>
            <a:r>
              <a:rPr kumimoji="0" lang="zh-CN" altLang="en-US" sz="2800" b="1" i="0" u="none" strike="noStrike" cap="none" normalizeH="0" baseline="0" smtClean="0">
                <a:ln>
                  <a:noFill/>
                </a:ln>
                <a:solidFill>
                  <a:srgbClr val="000000"/>
                </a:solidFill>
                <a:effectLst/>
                <a:latin typeface="NEU-BZ"/>
                <a:ea typeface="方正书宋_GBK"/>
                <a:cs typeface="Times New Roman" panose="02020603050405020304" pitchFamily="18" charset="0"/>
              </a:rPr>
              <a:t>流行程度越高</a:t>
            </a:r>
            <a:r>
              <a:rPr kumimoji="0" lang="en-US" altLang="zh-CN" sz="2800" b="1" i="0" u="none" strike="noStrike" cap="none" normalizeH="0" baseline="0" smtClean="0">
                <a:ln>
                  <a:noFill/>
                </a:ln>
                <a:solidFill>
                  <a:srgbClr val="000000"/>
                </a:solidFill>
                <a:effectLst/>
                <a:latin typeface="Arial" panose="020b0604020202020204" pitchFamily="34" charset="0"/>
                <a:ea typeface="NEU-BZ-S92"/>
                <a:cs typeface="Times New Roman" panose="02020603050405020304" pitchFamily="18" charset="0"/>
              </a:rPr>
              <a:t>,</a:t>
            </a:r>
            <a:r>
              <a:rPr kumimoji="0" lang="zh-CN" altLang="en-US" sz="2800" b="1" i="0" u="none" strike="noStrike" cap="none" normalizeH="0" baseline="0" smtClean="0">
                <a:ln>
                  <a:noFill/>
                </a:ln>
                <a:solidFill>
                  <a:srgbClr val="000000"/>
                </a:solidFill>
                <a:effectLst/>
                <a:latin typeface="NEU-BZ"/>
                <a:ea typeface="方正书宋_GBK"/>
                <a:cs typeface="Times New Roman" panose="02020603050405020304" pitchFamily="18" charset="0"/>
              </a:rPr>
              <a:t>受欢迎的程度就越高。如果这样的话</a:t>
            </a:r>
            <a:r>
              <a:rPr kumimoji="0" lang="en-US" altLang="zh-CN" sz="2800" b="1" i="0" u="none" strike="noStrike" cap="none" normalizeH="0" baseline="0" smtClean="0">
                <a:ln>
                  <a:noFill/>
                </a:ln>
                <a:solidFill>
                  <a:srgbClr val="000000"/>
                </a:solidFill>
                <a:effectLst/>
                <a:latin typeface="Arial" panose="020b0604020202020204" pitchFamily="34" charset="0"/>
                <a:ea typeface="NEU-BZ-S92"/>
                <a:cs typeface="Times New Roman" panose="02020603050405020304" pitchFamily="18" charset="0"/>
              </a:rPr>
              <a:t>,</a:t>
            </a:r>
            <a:r>
              <a:rPr kumimoji="0" lang="zh-CN" altLang="en-US" sz="2800" b="1" i="0" u="none" strike="noStrike" cap="none" normalizeH="0" baseline="0" smtClean="0">
                <a:ln>
                  <a:noFill/>
                </a:ln>
                <a:solidFill>
                  <a:srgbClr val="000000"/>
                </a:solidFill>
                <a:effectLst/>
                <a:latin typeface="NEU-BZ"/>
                <a:ea typeface="方正书宋_GBK"/>
                <a:cs typeface="Times New Roman" panose="02020603050405020304" pitchFamily="18" charset="0"/>
              </a:rPr>
              <a:t>那么流行感冒岂不是也很受欢迎。</a:t>
            </a:r>
            <a:endParaRPr kumimoji="0" lang="zh-CN" altLang="en-US"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457200" algn="l" defTabSz="914400" rtl="0" eaLnBrk="0" fontAlgn="base" latinLnBrk="0" hangingPunct="0">
              <a:lnSpc>
                <a:spcPct val="100000"/>
              </a:lnSpc>
              <a:spcBef>
                <a:spcPct val="0"/>
              </a:spcBef>
              <a:spcAft>
                <a:spcPct val="0"/>
              </a:spcAft>
              <a:buClrTx/>
              <a:buSzTx/>
              <a:buFontTx/>
              <a:buNone/>
            </a:pPr>
            <a:r>
              <a:rPr kumimoji="0" lang="en-US" altLang="zh-CN" sz="2800" b="1" i="0" u="none" strike="noStrike" cap="none" normalizeH="0" baseline="0" smtClean="0">
                <a:ln>
                  <a:noFill/>
                </a:ln>
                <a:solidFill>
                  <a:srgbClr val="000000"/>
                </a:solidFill>
                <a:effectLst/>
                <a:latin typeface="Arial" panose="020b0604020202020204" pitchFamily="34" charset="0"/>
                <a:ea typeface="NEU-BZ-S92"/>
                <a:cs typeface="Times New Roman" panose="02020603050405020304" pitchFamily="18" charset="0"/>
              </a:rPr>
              <a:t>(</a:t>
            </a:r>
            <a:r>
              <a:rPr kumimoji="0" lang="zh-CN" altLang="en-US" sz="2800" b="1" i="0" u="none" strike="noStrike" cap="none" normalizeH="0" baseline="0" smtClean="0">
                <a:ln>
                  <a:noFill/>
                </a:ln>
                <a:solidFill>
                  <a:srgbClr val="000000"/>
                </a:solidFill>
                <a:effectLst/>
                <a:latin typeface="NEU-BZ"/>
                <a:ea typeface="方正书宋_GBK"/>
                <a:cs typeface="Times New Roman" panose="02020603050405020304" pitchFamily="18" charset="0"/>
              </a:rPr>
              <a:t>示例</a:t>
            </a:r>
            <a:r>
              <a:rPr kumimoji="0" lang="en-US" altLang="zh-CN" sz="2800" b="1" i="0" u="none" strike="noStrike" cap="none" normalizeH="0" baseline="0" smtClean="0">
                <a:ln>
                  <a:noFill/>
                </a:ln>
                <a:solidFill>
                  <a:srgbClr val="000000"/>
                </a:solidFill>
                <a:effectLst/>
                <a:latin typeface="Arial" panose="020b0604020202020204" pitchFamily="34" charset="0"/>
                <a:ea typeface="NEU-BZ-S92"/>
                <a:cs typeface="Times New Roman" panose="02020603050405020304" pitchFamily="18" charset="0"/>
              </a:rPr>
              <a:t>2)</a:t>
            </a:r>
            <a:r>
              <a:rPr kumimoji="0" lang="zh-CN" altLang="en-US" sz="2800" b="1" i="0" u="none" strike="noStrike" cap="none" normalizeH="0" baseline="0" smtClean="0">
                <a:ln>
                  <a:noFill/>
                </a:ln>
                <a:solidFill>
                  <a:srgbClr val="000000"/>
                </a:solidFill>
                <a:effectLst/>
                <a:latin typeface="NEU-BZ"/>
                <a:ea typeface="方正书宋_GBK"/>
                <a:cs typeface="Times New Roman" panose="02020603050405020304" pitchFamily="18" charset="0"/>
              </a:rPr>
              <a:t>有人说</a:t>
            </a:r>
            <a:r>
              <a:rPr kumimoji="0" lang="en-US" altLang="zh-CN" sz="2800" b="1" i="0" u="none" strike="noStrike" cap="none" normalizeH="0" baseline="0" smtClean="0">
                <a:ln>
                  <a:noFill/>
                </a:ln>
                <a:solidFill>
                  <a:srgbClr val="000000"/>
                </a:solidFill>
                <a:effectLst/>
                <a:latin typeface="Arial" panose="020b0604020202020204" pitchFamily="34" charset="0"/>
                <a:ea typeface="NEU-BZ-S92"/>
                <a:cs typeface="Times New Roman" panose="02020603050405020304" pitchFamily="18" charset="0"/>
              </a:rPr>
              <a:t>,</a:t>
            </a:r>
            <a:r>
              <a:rPr kumimoji="0" lang="zh-CN" altLang="en-US" sz="2800" b="1" i="0" u="none" strike="noStrike" cap="none" normalizeH="0" baseline="0" smtClean="0">
                <a:ln>
                  <a:noFill/>
                </a:ln>
                <a:solidFill>
                  <a:srgbClr val="000000"/>
                </a:solidFill>
                <a:effectLst/>
                <a:latin typeface="NEU-BZ"/>
                <a:ea typeface="方正书宋_GBK"/>
                <a:cs typeface="Times New Roman" panose="02020603050405020304" pitchFamily="18" charset="0"/>
              </a:rPr>
              <a:t>药物不能消除所有的病痛</a:t>
            </a:r>
            <a:r>
              <a:rPr kumimoji="0" lang="en-US" altLang="zh-CN" sz="2800" b="1" i="0" u="none" strike="noStrike" cap="none" normalizeH="0" baseline="0" smtClean="0">
                <a:ln>
                  <a:noFill/>
                </a:ln>
                <a:solidFill>
                  <a:srgbClr val="000000"/>
                </a:solidFill>
                <a:effectLst/>
                <a:latin typeface="Arial" panose="020b0604020202020204" pitchFamily="34" charset="0"/>
                <a:ea typeface="NEU-BZ-S92"/>
                <a:cs typeface="Times New Roman" panose="02020603050405020304" pitchFamily="18" charset="0"/>
              </a:rPr>
              <a:t>,</a:t>
            </a:r>
            <a:r>
              <a:rPr kumimoji="0" lang="zh-CN" altLang="en-US" sz="2800" b="1" i="0" u="none" strike="noStrike" cap="none" normalizeH="0" baseline="0" smtClean="0">
                <a:ln>
                  <a:noFill/>
                </a:ln>
                <a:solidFill>
                  <a:srgbClr val="000000"/>
                </a:solidFill>
                <a:effectLst/>
                <a:latin typeface="NEU-BZ"/>
                <a:ea typeface="方正书宋_GBK"/>
                <a:cs typeface="Times New Roman" panose="02020603050405020304" pitchFamily="18" charset="0"/>
              </a:rPr>
              <a:t>所以吃药是没用的。如果这样的话</a:t>
            </a:r>
            <a:r>
              <a:rPr kumimoji="0" lang="en-US" altLang="zh-CN" sz="2800" b="1" i="0" u="none" strike="noStrike" cap="none" normalizeH="0" baseline="0" smtClean="0">
                <a:ln>
                  <a:noFill/>
                </a:ln>
                <a:solidFill>
                  <a:srgbClr val="000000"/>
                </a:solidFill>
                <a:effectLst/>
                <a:latin typeface="Arial" panose="020b0604020202020204" pitchFamily="34" charset="0"/>
                <a:ea typeface="NEU-BZ-S92"/>
                <a:cs typeface="Times New Roman" panose="02020603050405020304" pitchFamily="18" charset="0"/>
              </a:rPr>
              <a:t>,</a:t>
            </a:r>
            <a:r>
              <a:rPr kumimoji="0" lang="zh-CN" altLang="en-US" sz="2800" b="1" i="0" u="none" strike="noStrike" cap="none" normalizeH="0" baseline="0" smtClean="0">
                <a:ln>
                  <a:noFill/>
                </a:ln>
                <a:solidFill>
                  <a:srgbClr val="000000"/>
                </a:solidFill>
                <a:effectLst/>
                <a:latin typeface="NEU-BZ"/>
                <a:ea typeface="方正书宋_GBK"/>
                <a:cs typeface="Times New Roman" panose="02020603050405020304" pitchFamily="18" charset="0"/>
              </a:rPr>
              <a:t>那么药物岂不是就没有必要存在了。</a:t>
            </a:r>
            <a:endParaRPr kumimoji="0" lang="zh-CN" altLang="en-US"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457200" algn="l" defTabSz="914400" rtl="0" eaLnBrk="0" fontAlgn="base" latinLnBrk="0" hangingPunct="0">
              <a:lnSpc>
                <a:spcPct val="100000"/>
              </a:lnSpc>
              <a:spcBef>
                <a:spcPct val="0"/>
              </a:spcBef>
              <a:spcAft>
                <a:spcPct val="0"/>
              </a:spcAft>
              <a:buClrTx/>
              <a:buSzTx/>
              <a:buFontTx/>
              <a:buNone/>
            </a:pPr>
            <a:r>
              <a:rPr kumimoji="0" lang="zh-CN" altLang="en-US" sz="2800" b="1" i="0" u="none" strike="noStrike" cap="none" normalizeH="0" baseline="0" smtClean="0">
                <a:ln>
                  <a:noFill/>
                </a:ln>
                <a:solidFill>
                  <a:srgbClr val="00B050"/>
                </a:solidFill>
                <a:effectLst/>
                <a:latin typeface="NEU-BZ"/>
                <a:ea typeface="方正黑体_GBK"/>
                <a:cs typeface="Times New Roman" panose="02020603050405020304" pitchFamily="18" charset="0"/>
              </a:rPr>
              <a:t>解析</a:t>
            </a:r>
            <a:r>
              <a:rPr kumimoji="0" lang="zh-CN" altLang="en-US" sz="2800" b="1" i="0" u="none" strike="noStrike" cap="none" normalizeH="0" baseline="0" smtClean="0">
                <a:ln>
                  <a:noFill/>
                </a:ln>
                <a:solidFill>
                  <a:srgbClr val="00B050"/>
                </a:solidFill>
                <a:effectLst/>
                <a:latin typeface="NEU-BZ-S92"/>
                <a:ea typeface="方正书宋_GBK"/>
                <a:cs typeface="Times New Roman" panose="02020603050405020304" pitchFamily="18" charset="0"/>
              </a:rPr>
              <a:t>　</a:t>
            </a:r>
            <a:r>
              <a:rPr kumimoji="0" lang="zh-CN" altLang="en-US" sz="2800" b="1" i="0" u="none" strike="noStrike" cap="none" normalizeH="0" baseline="0" smtClean="0">
                <a:ln>
                  <a:noFill/>
                </a:ln>
                <a:solidFill>
                  <a:srgbClr val="00B050"/>
                </a:solidFill>
                <a:effectLst/>
                <a:latin typeface="NEU-BZ"/>
                <a:ea typeface="方正书宋_GBK"/>
                <a:cs typeface="Times New Roman" panose="02020603050405020304" pitchFamily="18" charset="0"/>
              </a:rPr>
              <a:t>结合例句</a:t>
            </a:r>
            <a:r>
              <a:rPr kumimoji="0" lang="zh-CN" altLang="en-US" sz="2800" b="1" i="0" u="none" strike="noStrike" cap="none" normalizeH="0" baseline="0" smtClean="0">
                <a:ln>
                  <a:noFill/>
                </a:ln>
                <a:solidFill>
                  <a:srgbClr val="00B050"/>
                </a:solidFill>
                <a:effectLst/>
                <a:latin typeface="Arial" panose="020b0604020202020204" pitchFamily="34" charset="0"/>
                <a:ea typeface="NEU-BZ"/>
                <a:cs typeface="Times New Roman" panose="02020603050405020304" pitchFamily="18" charset="0"/>
              </a:rPr>
              <a:t>“</a:t>
            </a:r>
            <a:r>
              <a:rPr kumimoji="0" lang="zh-CN" altLang="en-US" sz="2800" b="1" i="0" u="none" strike="noStrike" cap="none" normalizeH="0" baseline="0" smtClean="0">
                <a:ln>
                  <a:noFill/>
                </a:ln>
                <a:solidFill>
                  <a:srgbClr val="00B050"/>
                </a:solidFill>
                <a:effectLst/>
                <a:latin typeface="NEU-BZ"/>
                <a:ea typeface="方正书宋_GBK"/>
                <a:cs typeface="Times New Roman" panose="02020603050405020304" pitchFamily="18" charset="0"/>
              </a:rPr>
              <a:t>好的作品永远是少数人的专利品</a:t>
            </a:r>
            <a:r>
              <a:rPr kumimoji="0" lang="en-US" altLang="zh-CN" sz="2800" b="1" i="0" u="none" strike="noStrike" cap="none" normalizeH="0" baseline="0" smtClean="0">
                <a:ln>
                  <a:noFill/>
                </a:ln>
                <a:solidFill>
                  <a:srgbClr val="00B050"/>
                </a:solidFill>
                <a:effectLst/>
                <a:latin typeface="Arial" panose="020b0604020202020204" pitchFamily="34" charset="0"/>
                <a:ea typeface="NEU-BZ-S92"/>
                <a:cs typeface="Times New Roman" panose="02020603050405020304" pitchFamily="18" charset="0"/>
              </a:rPr>
              <a:t>,</a:t>
            </a:r>
            <a:r>
              <a:rPr kumimoji="0" lang="zh-CN" altLang="en-US" sz="2800" b="1" i="0" u="none" strike="noStrike" cap="none" normalizeH="0" baseline="0" smtClean="0">
                <a:ln>
                  <a:noFill/>
                </a:ln>
                <a:solidFill>
                  <a:srgbClr val="00B050"/>
                </a:solidFill>
                <a:effectLst/>
                <a:latin typeface="NEU-BZ"/>
                <a:ea typeface="方正书宋_GBK"/>
                <a:cs typeface="Times New Roman" panose="02020603050405020304" pitchFamily="18" charset="0"/>
              </a:rPr>
              <a:t>作品的水平越高</a:t>
            </a:r>
            <a:r>
              <a:rPr kumimoji="0" lang="en-US" altLang="zh-CN" sz="2800" b="1" i="0" u="none" strike="noStrike" cap="none" normalizeH="0" baseline="0" smtClean="0">
                <a:ln>
                  <a:noFill/>
                </a:ln>
                <a:solidFill>
                  <a:srgbClr val="00B050"/>
                </a:solidFill>
                <a:effectLst/>
                <a:latin typeface="Arial" panose="020b0604020202020204" pitchFamily="34" charset="0"/>
                <a:ea typeface="NEU-BZ-S92"/>
                <a:cs typeface="Times New Roman" panose="02020603050405020304" pitchFamily="18" charset="0"/>
              </a:rPr>
              <a:t>,</a:t>
            </a:r>
            <a:r>
              <a:rPr kumimoji="0" lang="zh-CN" altLang="en-US" sz="2800" b="1" i="0" u="none" strike="noStrike" cap="none" normalizeH="0" baseline="0" smtClean="0">
                <a:ln>
                  <a:noFill/>
                </a:ln>
                <a:solidFill>
                  <a:srgbClr val="00B050"/>
                </a:solidFill>
                <a:effectLst/>
                <a:latin typeface="NEU-BZ"/>
                <a:ea typeface="方正书宋_GBK"/>
                <a:cs typeface="Times New Roman" panose="02020603050405020304" pitchFamily="18" charset="0"/>
              </a:rPr>
              <a:t>看懂的人必定就越少</a:t>
            </a:r>
            <a:r>
              <a:rPr kumimoji="0" lang="zh-CN" altLang="en-US" sz="2800" b="1" i="0" u="none" strike="noStrike" cap="none" normalizeH="0" baseline="0" smtClean="0">
                <a:ln>
                  <a:noFill/>
                </a:ln>
                <a:solidFill>
                  <a:srgbClr val="00B050"/>
                </a:solidFill>
                <a:effectLst/>
                <a:latin typeface="Arial" panose="020b0604020202020204" pitchFamily="34" charset="0"/>
                <a:ea typeface="NEU-BZ"/>
                <a:cs typeface="Times New Roman" panose="02020603050405020304" pitchFamily="18" charset="0"/>
              </a:rPr>
              <a:t>”</a:t>
            </a:r>
            <a:r>
              <a:rPr kumimoji="0" lang="zh-CN" altLang="en-US" sz="2800" b="1" i="0" u="none" strike="noStrike" cap="none" normalizeH="0" baseline="0" smtClean="0">
                <a:ln>
                  <a:noFill/>
                </a:ln>
                <a:solidFill>
                  <a:srgbClr val="00B050"/>
                </a:solidFill>
                <a:effectLst/>
                <a:latin typeface="NEU-BZ"/>
                <a:ea typeface="方正书宋_GBK"/>
                <a:cs typeface="Times New Roman" panose="02020603050405020304" pitchFamily="18" charset="0"/>
              </a:rPr>
              <a:t>分析可知</a:t>
            </a:r>
            <a:r>
              <a:rPr kumimoji="0" lang="en-US" altLang="zh-CN" sz="2800" b="1" i="0" u="none" strike="noStrike" cap="none" normalizeH="0" baseline="0" smtClean="0">
                <a:ln>
                  <a:noFill/>
                </a:ln>
                <a:solidFill>
                  <a:srgbClr val="00B050"/>
                </a:solidFill>
                <a:effectLst/>
                <a:latin typeface="Arial" panose="020b0604020202020204" pitchFamily="34" charset="0"/>
                <a:ea typeface="NEU-BZ-S92"/>
                <a:cs typeface="Times New Roman" panose="02020603050405020304" pitchFamily="18" charset="0"/>
              </a:rPr>
              <a:t>,</a:t>
            </a:r>
            <a:r>
              <a:rPr kumimoji="0" lang="zh-CN" altLang="en-US" sz="2800" b="1" i="0" u="none" strike="noStrike" cap="none" normalizeH="0" baseline="0" smtClean="0">
                <a:ln>
                  <a:noFill/>
                </a:ln>
                <a:solidFill>
                  <a:srgbClr val="00B050"/>
                </a:solidFill>
                <a:effectLst/>
                <a:latin typeface="NEU-BZ"/>
                <a:ea typeface="方正书宋_GBK"/>
                <a:cs typeface="Times New Roman" panose="02020603050405020304" pitchFamily="18" charset="0"/>
              </a:rPr>
              <a:t>这是一个假设的观点</a:t>
            </a:r>
            <a:r>
              <a:rPr kumimoji="0" lang="en-US" altLang="zh-CN" sz="2800" b="1" i="0" u="none" strike="noStrike" cap="none" normalizeH="0" baseline="0" smtClean="0">
                <a:ln>
                  <a:noFill/>
                </a:ln>
                <a:solidFill>
                  <a:srgbClr val="00B050"/>
                </a:solidFill>
                <a:effectLst/>
                <a:latin typeface="Arial" panose="020b0604020202020204" pitchFamily="34" charset="0"/>
                <a:ea typeface="NEU-BZ-S92"/>
                <a:cs typeface="Times New Roman" panose="02020603050405020304" pitchFamily="18" charset="0"/>
              </a:rPr>
              <a:t>,</a:t>
            </a:r>
            <a:r>
              <a:rPr kumimoji="0" lang="zh-CN" altLang="en-US" sz="2800" b="1" i="0" u="none" strike="noStrike" cap="none" normalizeH="0" baseline="0" smtClean="0">
                <a:ln>
                  <a:noFill/>
                </a:ln>
                <a:solidFill>
                  <a:srgbClr val="00B050"/>
                </a:solidFill>
                <a:effectLst/>
                <a:latin typeface="NEU-BZ"/>
                <a:ea typeface="方正书宋_GBK"/>
                <a:cs typeface="Times New Roman" panose="02020603050405020304" pitchFamily="18" charset="0"/>
              </a:rPr>
              <a:t>后文</a:t>
            </a:r>
            <a:r>
              <a:rPr kumimoji="0" lang="zh-CN" altLang="en-US" sz="2800" b="1" i="0" u="none" strike="noStrike" cap="none" normalizeH="0" baseline="0" smtClean="0">
                <a:ln>
                  <a:noFill/>
                </a:ln>
                <a:solidFill>
                  <a:srgbClr val="00B050"/>
                </a:solidFill>
                <a:effectLst/>
                <a:latin typeface="Arial" panose="020b0604020202020204" pitchFamily="34" charset="0"/>
                <a:ea typeface="NEU-BZ"/>
                <a:cs typeface="Times New Roman" panose="02020603050405020304" pitchFamily="18" charset="0"/>
              </a:rPr>
              <a:t>“</a:t>
            </a:r>
            <a:r>
              <a:rPr kumimoji="0" lang="zh-CN" altLang="en-US" sz="2800" b="1" i="0" u="none" strike="noStrike" cap="none" normalizeH="0" baseline="0" smtClean="0">
                <a:ln>
                  <a:noFill/>
                </a:ln>
                <a:solidFill>
                  <a:srgbClr val="00B050"/>
                </a:solidFill>
                <a:effectLst/>
                <a:latin typeface="NEU-BZ"/>
                <a:ea typeface="方正书宋_GBK"/>
                <a:cs typeface="Times New Roman" panose="02020603050405020304" pitchFamily="18" charset="0"/>
              </a:rPr>
              <a:t>如果这样的话</a:t>
            </a:r>
            <a:r>
              <a:rPr kumimoji="0" lang="en-US" altLang="zh-CN" sz="2800" b="1" i="0" u="none" strike="noStrike" cap="none" normalizeH="0" baseline="0" smtClean="0">
                <a:ln>
                  <a:noFill/>
                </a:ln>
                <a:solidFill>
                  <a:srgbClr val="00B050"/>
                </a:solidFill>
                <a:effectLst/>
                <a:latin typeface="Arial" panose="020b0604020202020204" pitchFamily="34" charset="0"/>
                <a:ea typeface="NEU-BZ-S92"/>
                <a:cs typeface="Times New Roman" panose="02020603050405020304" pitchFamily="18" charset="0"/>
              </a:rPr>
              <a:t>,</a:t>
            </a:r>
            <a:r>
              <a:rPr kumimoji="0" lang="zh-CN" altLang="en-US" sz="2800" b="1" i="0" u="none" strike="noStrike" cap="none" normalizeH="0" baseline="0" smtClean="0">
                <a:ln>
                  <a:noFill/>
                </a:ln>
                <a:solidFill>
                  <a:srgbClr val="00B050"/>
                </a:solidFill>
                <a:effectLst/>
                <a:latin typeface="NEU-BZ"/>
                <a:ea typeface="方正书宋_GBK"/>
                <a:cs typeface="Times New Roman" panose="02020603050405020304" pitchFamily="18" charset="0"/>
              </a:rPr>
              <a:t>那么谁也看不懂的作品岂不就是世界上最好的作品了</a:t>
            </a:r>
            <a:r>
              <a:rPr kumimoji="0" lang="zh-CN" altLang="en-US" sz="2800" b="1" i="0" u="none" strike="noStrike" cap="none" normalizeH="0" baseline="0" smtClean="0">
                <a:ln>
                  <a:noFill/>
                </a:ln>
                <a:solidFill>
                  <a:srgbClr val="00B050"/>
                </a:solidFill>
                <a:effectLst/>
                <a:latin typeface="Arial" panose="020b0604020202020204" pitchFamily="34" charset="0"/>
                <a:ea typeface="NEU-BZ"/>
                <a:cs typeface="Times New Roman" panose="02020603050405020304" pitchFamily="18" charset="0"/>
              </a:rPr>
              <a:t>”</a:t>
            </a:r>
            <a:r>
              <a:rPr kumimoji="0" lang="zh-CN" altLang="en-US" sz="2800" b="1" i="0" u="none" strike="noStrike" cap="none" normalizeH="0" baseline="0" smtClean="0">
                <a:ln>
                  <a:noFill/>
                </a:ln>
                <a:solidFill>
                  <a:srgbClr val="00B050"/>
                </a:solidFill>
                <a:effectLst/>
                <a:latin typeface="NEU-BZ"/>
                <a:ea typeface="方正书宋_GBK"/>
                <a:cs typeface="Times New Roman" panose="02020603050405020304" pitchFamily="18" charset="0"/>
              </a:rPr>
              <a:t>则是从反方向来证明这个观点是错误的</a:t>
            </a:r>
            <a:r>
              <a:rPr kumimoji="0" lang="en-US" altLang="zh-CN" sz="2800" b="1" i="0" u="none" strike="noStrike" cap="none" normalizeH="0" baseline="0" smtClean="0">
                <a:ln>
                  <a:noFill/>
                </a:ln>
                <a:solidFill>
                  <a:srgbClr val="00B050"/>
                </a:solidFill>
                <a:effectLst/>
                <a:latin typeface="Arial" panose="020b0604020202020204" pitchFamily="34" charset="0"/>
                <a:ea typeface="NEU-BZ-S92"/>
                <a:cs typeface="Times New Roman" panose="02020603050405020304" pitchFamily="18" charset="0"/>
              </a:rPr>
              <a:t>,</a:t>
            </a:r>
            <a:r>
              <a:rPr kumimoji="0" lang="zh-CN" altLang="en-US" sz="2800" b="1" i="0" u="none" strike="noStrike" cap="none" normalizeH="0" baseline="0" smtClean="0">
                <a:ln>
                  <a:noFill/>
                </a:ln>
                <a:solidFill>
                  <a:srgbClr val="00B050"/>
                </a:solidFill>
                <a:effectLst/>
                <a:latin typeface="NEU-BZ"/>
                <a:ea typeface="方正书宋_GBK"/>
                <a:cs typeface="Times New Roman" panose="02020603050405020304" pitchFamily="18" charset="0"/>
              </a:rPr>
              <a:t>把握这个结构即可得出归谬法的逻辑思路</a:t>
            </a:r>
            <a:r>
              <a:rPr kumimoji="0" lang="en-US" altLang="zh-CN" sz="2800" b="1" i="0" u="none" strike="noStrike" cap="none" normalizeH="0" baseline="0" smtClean="0">
                <a:ln>
                  <a:noFill/>
                </a:ln>
                <a:solidFill>
                  <a:srgbClr val="00B050"/>
                </a:solidFill>
                <a:effectLst/>
                <a:latin typeface="Arial" panose="020b0604020202020204" pitchFamily="34" charset="0"/>
                <a:ea typeface="NEU-BZ-S92"/>
                <a:cs typeface="Times New Roman" panose="02020603050405020304" pitchFamily="18" charset="0"/>
              </a:rPr>
              <a:t>,</a:t>
            </a:r>
            <a:r>
              <a:rPr kumimoji="0" lang="zh-CN" altLang="en-US" sz="2800" b="1" i="0" u="none" strike="noStrike" cap="none" normalizeH="0" baseline="0" smtClean="0">
                <a:ln>
                  <a:noFill/>
                </a:ln>
                <a:solidFill>
                  <a:srgbClr val="00B050"/>
                </a:solidFill>
                <a:effectLst/>
                <a:latin typeface="NEU-BZ"/>
                <a:ea typeface="方正书宋_GBK"/>
                <a:cs typeface="Times New Roman" panose="02020603050405020304" pitchFamily="18" charset="0"/>
              </a:rPr>
              <a:t>然后结合日常生活中的具体事例进行仿写即可。</a:t>
            </a:r>
            <a:endParaRPr kumimoji="0" lang="zh-CN" altLang="en-US" sz="2800" b="1" i="0" u="none" strike="noStrike" cap="none" normalizeH="0" baseline="0" smtClean="0">
              <a:ln>
                <a:noFill/>
              </a:ln>
              <a:solidFill>
                <a:srgbClr val="00B050"/>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4817">
                                            <p:txEl>
                                              <p:pRg st="1" end="1"/>
                                            </p:txEl>
                                          </p:spTgt>
                                        </p:tgtEl>
                                        <p:attrNameLst>
                                          <p:attrName>style.visibility</p:attrName>
                                        </p:attrNameLst>
                                      </p:cBhvr>
                                      <p:to>
                                        <p:strVal val="visible"/>
                                      </p:to>
                                    </p:set>
                                    <p:anim calcmode="lin" valueType="num">
                                      <p:cBhvr additive="base">
                                        <p:cTn id="7" dur="500" fill="hold"/>
                                        <p:tgtEl>
                                          <p:spTgt spid="3481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481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4817">
                                            <p:txEl>
                                              <p:pRg st="2" end="2"/>
                                            </p:txEl>
                                          </p:spTgt>
                                        </p:tgtEl>
                                        <p:attrNameLst>
                                          <p:attrName>style.visibility</p:attrName>
                                        </p:attrNameLst>
                                      </p:cBhvr>
                                      <p:to>
                                        <p:strVal val="visible"/>
                                      </p:to>
                                    </p:set>
                                    <p:anim calcmode="lin" valueType="num">
                                      <p:cBhvr additive="base">
                                        <p:cTn id="13" dur="500" fill="hold"/>
                                        <p:tgtEl>
                                          <p:spTgt spid="34817">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481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4817">
                                            <p:txEl>
                                              <p:pRg st="3" end="3"/>
                                            </p:txEl>
                                          </p:spTgt>
                                        </p:tgtEl>
                                        <p:attrNameLst>
                                          <p:attrName>style.visibility</p:attrName>
                                        </p:attrNameLst>
                                      </p:cBhvr>
                                      <p:to>
                                        <p:strVal val="visible"/>
                                      </p:to>
                                    </p:set>
                                    <p:anim calcmode="lin" valueType="num">
                                      <p:cBhvr additive="base">
                                        <p:cTn id="19" dur="500" fill="hold"/>
                                        <p:tgtEl>
                                          <p:spTgt spid="34817">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481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4" presetClass="entr" presetSubtype="16" fill="hold" nodeType="clickEffect">
                                  <p:stCondLst>
                                    <p:cond delay="0"/>
                                  </p:stCondLst>
                                  <p:childTnLst>
                                    <p:set>
                                      <p:cBhvr>
                                        <p:cTn id="24" dur="1" fill="hold">
                                          <p:stCondLst>
                                            <p:cond delay="0"/>
                                          </p:stCondLst>
                                        </p:cTn>
                                        <p:tgtEl>
                                          <p:spTgt spid="34817">
                                            <p:txEl>
                                              <p:pRg st="4" end="4"/>
                                            </p:txEl>
                                          </p:spTgt>
                                        </p:tgtEl>
                                        <p:attrNameLst>
                                          <p:attrName>style.visibility</p:attrName>
                                        </p:attrNameLst>
                                      </p:cBhvr>
                                      <p:to>
                                        <p:strVal val="visible"/>
                                      </p:to>
                                    </p:set>
                                    <p:animEffect transition="in" filter="box(in)">
                                      <p:cBhvr>
                                        <p:cTn id="25" dur="500"/>
                                        <p:tgtEl>
                                          <p:spTgt spid="3481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椭圆 1"/>
          <p:cNvSpPr/>
          <p:nvPr/>
        </p:nvSpPr>
        <p:spPr>
          <a:xfrm>
            <a:off x="1785918" y="0"/>
            <a:ext cx="2000264" cy="1285860"/>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3600" b="1" smtClean="0"/>
              <a:t>论证</a:t>
            </a:r>
            <a:endParaRPr lang="zh-CN" altLang="en-US" sz="3600" b="1"/>
          </a:p>
        </p:txBody>
      </p:sp>
      <p:sp>
        <p:nvSpPr>
          <p:cNvPr id="3" name="椭圆 2"/>
          <p:cNvSpPr/>
          <p:nvPr/>
        </p:nvSpPr>
        <p:spPr>
          <a:xfrm>
            <a:off x="5429256" y="0"/>
            <a:ext cx="1714512" cy="1285860"/>
          </a:xfrm>
          <a:prstGeom prst="ellipse">
            <a:avLst/>
          </a:prstGeom>
          <a:gradFill>
            <a:gsLst>
              <a:gs pos="0">
                <a:srgbClr val="FBFB11"/>
              </a:gs>
              <a:gs pos="100000">
                <a:srgbClr val="838309"/>
              </a:gs>
            </a:gsLst>
            <a:lin ang="5400000" scaled="0"/>
          </a:gra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zh-CN" altLang="en-US" sz="3600" b="1" smtClean="0"/>
              <a:t>推理</a:t>
            </a:r>
            <a:endParaRPr lang="zh-CN" altLang="en-US" sz="3600" b="1"/>
          </a:p>
        </p:txBody>
      </p:sp>
      <p:sp>
        <p:nvSpPr>
          <p:cNvPr id="4" name="左右箭头 3"/>
          <p:cNvSpPr/>
          <p:nvPr/>
        </p:nvSpPr>
        <p:spPr>
          <a:xfrm>
            <a:off x="3571868" y="0"/>
            <a:ext cx="1928826" cy="1285884"/>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0" smtClean="0"/>
              <a:t>VS</a:t>
            </a:r>
            <a:endParaRPr lang="zh-CN" altLang="en-US" sz="6000"/>
          </a:p>
        </p:txBody>
      </p:sp>
      <p:sp>
        <p:nvSpPr>
          <p:cNvPr id="5" name="矩形 4"/>
          <p:cNvSpPr/>
          <p:nvPr/>
        </p:nvSpPr>
        <p:spPr>
          <a:xfrm>
            <a:off x="214282" y="1428736"/>
            <a:ext cx="8715436" cy="4831080"/>
          </a:xfrm>
          <a:prstGeom prst="rect">
            <a:avLst/>
          </a:prstGeom>
        </p:spPr>
        <p:txBody>
          <a:bodyPr wrap="square">
            <a:spAutoFit/>
          </a:bodyPr>
          <a:lstStyle/>
          <a:p>
            <a:pPr indent="457200"/>
            <a:r>
              <a:rPr lang="zh-CN" altLang="en-US" sz="2800" b="1" smtClean="0">
                <a:solidFill>
                  <a:srgbClr val="FF0000"/>
                </a:solidFill>
              </a:rPr>
              <a:t>论证</a:t>
            </a:r>
            <a:r>
              <a:rPr lang="zh-CN" altLang="en-US" sz="2800" b="1" smtClean="0"/>
              <a:t>，就是用某些论据去支持或反驳某个观点。规范的论证总是包含由多个判断构成的逻辑链条。恰当运用逻辑方法，可以更好地理解、评估论证的合理性，提高论证的水平。</a:t>
            </a:r>
            <a:endParaRPr lang="en-US" altLang="zh-CN" sz="2800" b="1" smtClean="0"/>
          </a:p>
          <a:p>
            <a:pPr indent="457200"/>
            <a:r>
              <a:rPr lang="zh-CN" altLang="en-US" sz="2800" b="1" smtClean="0">
                <a:solidFill>
                  <a:srgbClr val="FF0000"/>
                </a:solidFill>
              </a:rPr>
              <a:t>支持</a:t>
            </a:r>
            <a:r>
              <a:rPr lang="zh-CN" altLang="en-US" sz="2800" b="1" smtClean="0"/>
              <a:t>和</a:t>
            </a:r>
            <a:r>
              <a:rPr lang="zh-CN" altLang="en-US" sz="2800" b="1" smtClean="0">
                <a:solidFill>
                  <a:srgbClr val="FF0000"/>
                </a:solidFill>
              </a:rPr>
              <a:t>反驳</a:t>
            </a:r>
            <a:r>
              <a:rPr lang="zh-CN" altLang="en-US" sz="2800" b="1" smtClean="0"/>
              <a:t>都属于</a:t>
            </a:r>
            <a:r>
              <a:rPr lang="zh-CN" altLang="en-US" sz="2800" b="1" smtClean="0">
                <a:solidFill>
                  <a:srgbClr val="FF0000"/>
                </a:solidFill>
              </a:rPr>
              <a:t>论证</a:t>
            </a:r>
            <a:r>
              <a:rPr lang="zh-CN" altLang="en-US" sz="2800" b="1" smtClean="0"/>
              <a:t>。论证要素和推理要素具有一一对应的关系。</a:t>
            </a:r>
          </a:p>
          <a:p>
            <a:pPr indent="457200"/>
            <a:r>
              <a:rPr lang="zh-CN" altLang="en-US" sz="2800" b="1" smtClean="0"/>
              <a:t>推理要素</a:t>
            </a:r>
            <a:r>
              <a:rPr lang="en-US" altLang="zh-CN" sz="2800" b="1" smtClean="0"/>
              <a:t>:</a:t>
            </a:r>
            <a:r>
              <a:rPr lang="zh-CN" altLang="en-US" sz="2800" b="1" smtClean="0"/>
              <a:t>前提、推理形式、结论。</a:t>
            </a:r>
          </a:p>
          <a:p>
            <a:pPr indent="457200"/>
            <a:endParaRPr lang="zh-CN" altLang="en-US" sz="2800" b="1" smtClean="0"/>
          </a:p>
          <a:p>
            <a:pPr indent="457200"/>
            <a:endParaRPr lang="zh-CN" altLang="en-US" sz="2800" b="1" smtClean="0"/>
          </a:p>
          <a:p>
            <a:pPr indent="457200"/>
            <a:r>
              <a:rPr lang="zh-CN" altLang="en-US" sz="2800" b="1" smtClean="0"/>
              <a:t>论证要素</a:t>
            </a:r>
            <a:r>
              <a:rPr lang="en-US" altLang="zh-CN" sz="2800" b="1" smtClean="0"/>
              <a:t>:</a:t>
            </a:r>
            <a:r>
              <a:rPr lang="zh-CN" altLang="en-US" sz="2800" b="1" smtClean="0"/>
              <a:t>论点、论证</a:t>
            </a:r>
            <a:r>
              <a:rPr lang="zh-CN" altLang="en-US" sz="2800" b="1" smtClean="0">
                <a:sym typeface="+mn-ea"/>
              </a:rPr>
              <a:t>形式</a:t>
            </a:r>
            <a:r>
              <a:rPr lang="zh-CN" altLang="en-US" sz="2800" b="1" smtClean="0"/>
              <a:t>、论据。</a:t>
            </a:r>
          </a:p>
          <a:p>
            <a:pPr indent="457200"/>
            <a:endParaRPr lang="zh-CN" altLang="en-US" sz="2800" b="1"/>
          </a:p>
        </p:txBody>
      </p:sp>
      <p:sp>
        <p:nvSpPr>
          <p:cNvPr id="7" name="下箭头 6"/>
          <p:cNvSpPr/>
          <p:nvPr/>
        </p:nvSpPr>
        <p:spPr>
          <a:xfrm>
            <a:off x="2593340" y="4475480"/>
            <a:ext cx="219075" cy="868680"/>
          </a:xfrm>
          <a:prstGeom prst="downArrow">
            <a:avLst>
              <a:gd name="adj1" fmla="val 50144"/>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下箭头 7"/>
          <p:cNvSpPr/>
          <p:nvPr/>
        </p:nvSpPr>
        <p:spPr>
          <a:xfrm>
            <a:off x="3996055" y="4436745"/>
            <a:ext cx="219075" cy="868680"/>
          </a:xfrm>
          <a:prstGeom prst="downArrow">
            <a:avLst>
              <a:gd name="adj1" fmla="val 50144"/>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下箭头 8"/>
          <p:cNvSpPr/>
          <p:nvPr/>
        </p:nvSpPr>
        <p:spPr>
          <a:xfrm>
            <a:off x="5363845" y="4436745"/>
            <a:ext cx="219075" cy="868680"/>
          </a:xfrm>
          <a:prstGeom prst="downArrow">
            <a:avLst>
              <a:gd name="adj1" fmla="val 50144"/>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下箭头 9"/>
          <p:cNvSpPr/>
          <p:nvPr/>
        </p:nvSpPr>
        <p:spPr>
          <a:xfrm>
            <a:off x="1259840" y="4436745"/>
            <a:ext cx="219075" cy="868680"/>
          </a:xfrm>
          <a:prstGeom prst="downArrow">
            <a:avLst>
              <a:gd name="adj1" fmla="val 50144"/>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additive="base">
                                        <p:cTn id="7"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anim calcmode="lin" valueType="num">
                                      <p:cBhvr additive="base">
                                        <p:cTn id="19"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85720" y="214290"/>
            <a:ext cx="8358246" cy="6155531"/>
          </a:xfrm>
          <a:prstGeom prst="rect">
            <a:avLst/>
          </a:prstGeom>
        </p:spPr>
        <p:txBody>
          <a:bodyPr wrap="square">
            <a:spAutoFit/>
          </a:bodyPr>
          <a:lstStyle/>
          <a:p>
            <a:pPr indent="457200">
              <a:spcBef>
                <a:spcPts val="600"/>
              </a:spcBef>
              <a:spcAft>
                <a:spcPts val="600"/>
              </a:spcAft>
            </a:pPr>
            <a:r>
              <a:rPr lang="en-US" sz="2800" b="1" smtClean="0"/>
              <a:t>4.</a:t>
            </a:r>
            <a:r>
              <a:rPr lang="zh-CN" altLang="en-US" sz="2800" b="1" smtClean="0"/>
              <a:t>请以下面的句子为中心论点和开头</a:t>
            </a:r>
            <a:r>
              <a:rPr lang="en-US" sz="2800" b="1" smtClean="0"/>
              <a:t>,</a:t>
            </a:r>
            <a:r>
              <a:rPr lang="zh-CN" altLang="en-US" sz="2800" b="1" smtClean="0"/>
              <a:t>续写一段话论证此观点。要求</a:t>
            </a:r>
            <a:r>
              <a:rPr lang="en-US" sz="2800" b="1" smtClean="0"/>
              <a:t>:</a:t>
            </a:r>
            <a:r>
              <a:rPr lang="zh-CN" altLang="en-US" sz="2800" b="1" smtClean="0"/>
              <a:t>语言表达准确、简明</a:t>
            </a:r>
            <a:r>
              <a:rPr lang="en-US" sz="2800" b="1" smtClean="0"/>
              <a:t>,</a:t>
            </a:r>
            <a:r>
              <a:rPr lang="zh-CN" altLang="en-US" sz="2800" b="1" smtClean="0"/>
              <a:t>符合逻辑</a:t>
            </a:r>
            <a:r>
              <a:rPr lang="en-US" sz="2800" b="1" smtClean="0"/>
              <a:t>;80</a:t>
            </a:r>
            <a:r>
              <a:rPr lang="zh-CN" altLang="en-US" sz="2800" b="1" smtClean="0"/>
              <a:t>字左右。</a:t>
            </a:r>
          </a:p>
          <a:p>
            <a:pPr lvl="0" indent="457200">
              <a:spcBef>
                <a:spcPts val="600"/>
              </a:spcBef>
              <a:spcAft>
                <a:spcPts val="600"/>
              </a:spcAft>
            </a:pPr>
            <a:r>
              <a:rPr lang="zh-CN" altLang="en-US" sz="2800" b="1" u="sng" smtClean="0">
                <a:solidFill>
                  <a:srgbClr val="FF0000"/>
                </a:solidFill>
              </a:rPr>
              <a:t>艰难困苦</a:t>
            </a:r>
            <a:r>
              <a:rPr lang="en-US" sz="2800" b="1" u="sng" smtClean="0">
                <a:solidFill>
                  <a:srgbClr val="FF0000"/>
                </a:solidFill>
              </a:rPr>
              <a:t>,</a:t>
            </a:r>
            <a:r>
              <a:rPr lang="zh-CN" altLang="en-US" sz="2800" b="1" u="sng" smtClean="0">
                <a:solidFill>
                  <a:srgbClr val="FF0000"/>
                </a:solidFill>
              </a:rPr>
              <a:t>玉汝于成。</a:t>
            </a:r>
            <a:endParaRPr lang="en-US" altLang="zh-CN" sz="2800" b="1" u="sng" smtClean="0">
              <a:solidFill>
                <a:srgbClr val="FF0000"/>
              </a:solidFill>
            </a:endParaRPr>
          </a:p>
          <a:p>
            <a:pPr lvl="0" indent="457200">
              <a:spcBef>
                <a:spcPts val="600"/>
              </a:spcBef>
              <a:spcAft>
                <a:spcPts val="600"/>
              </a:spcAft>
            </a:pPr>
            <a:r>
              <a:rPr lang="zh-CN" altLang="en-US" sz="2800" b="1" smtClean="0">
                <a:solidFill>
                  <a:srgbClr val="FF0000"/>
                </a:solidFill>
              </a:rPr>
              <a:t>答案　</a:t>
            </a:r>
            <a:r>
              <a:rPr lang="en-US" altLang="zh-CN" sz="2800" b="1" smtClean="0"/>
              <a:t>(</a:t>
            </a:r>
            <a:r>
              <a:rPr lang="zh-CN" altLang="en-US" sz="2800" b="1" smtClean="0"/>
              <a:t>示例</a:t>
            </a:r>
            <a:r>
              <a:rPr lang="en-US" altLang="zh-CN" sz="2800" b="1" smtClean="0"/>
              <a:t>)</a:t>
            </a:r>
            <a:r>
              <a:rPr lang="zh-CN" altLang="en-US" sz="2800" b="1" smtClean="0"/>
              <a:t>梅花经过严寒的历练</a:t>
            </a:r>
            <a:r>
              <a:rPr lang="en-US" altLang="zh-CN" sz="2800" b="1" smtClean="0"/>
              <a:t>,</a:t>
            </a:r>
            <a:r>
              <a:rPr lang="zh-CN" altLang="en-US" sz="2800" b="1" smtClean="0"/>
              <a:t>才有了“暗香浮动月黄昏”的美丽</a:t>
            </a:r>
            <a:r>
              <a:rPr lang="en-US" altLang="zh-CN" sz="2800" b="1" smtClean="0"/>
              <a:t>;</a:t>
            </a:r>
            <a:r>
              <a:rPr lang="zh-CN" altLang="en-US" sz="2800" b="1" smtClean="0"/>
              <a:t>蚌经过沙砾的磨炼</a:t>
            </a:r>
            <a:r>
              <a:rPr lang="en-US" altLang="zh-CN" sz="2800" b="1" smtClean="0"/>
              <a:t>,</a:t>
            </a:r>
            <a:r>
              <a:rPr lang="zh-CN" altLang="en-US" sz="2800" b="1" smtClean="0"/>
              <a:t>才有可能孕育出珍珠</a:t>
            </a:r>
            <a:r>
              <a:rPr lang="en-US" altLang="zh-CN" sz="2800" b="1" smtClean="0"/>
              <a:t>;</a:t>
            </a:r>
            <a:r>
              <a:rPr lang="zh-CN" altLang="en-US" sz="2800" b="1" smtClean="0"/>
              <a:t>人要经历风雨的洗礼</a:t>
            </a:r>
            <a:r>
              <a:rPr lang="en-US" altLang="zh-CN" sz="2800" b="1" smtClean="0"/>
              <a:t>,</a:t>
            </a:r>
            <a:r>
              <a:rPr lang="zh-CN" altLang="en-US" sz="2800" b="1" smtClean="0"/>
              <a:t>才有可能见到彩虹。因此</a:t>
            </a:r>
            <a:r>
              <a:rPr lang="en-US" altLang="zh-CN" sz="2800" b="1" smtClean="0"/>
              <a:t>,</a:t>
            </a:r>
            <a:r>
              <a:rPr lang="zh-CN" altLang="en-US" sz="2800" b="1" smtClean="0"/>
              <a:t>当苦难来临时</a:t>
            </a:r>
            <a:r>
              <a:rPr lang="en-US" altLang="zh-CN" sz="2800" b="1" smtClean="0"/>
              <a:t>,</a:t>
            </a:r>
            <a:r>
              <a:rPr lang="zh-CN" altLang="en-US" sz="2800" b="1" smtClean="0"/>
              <a:t>我们不应害怕</a:t>
            </a:r>
            <a:r>
              <a:rPr lang="en-US" altLang="zh-CN" sz="2800" b="1" smtClean="0"/>
              <a:t>,</a:t>
            </a:r>
            <a:r>
              <a:rPr lang="zh-CN" altLang="en-US" sz="2800" b="1" smtClean="0"/>
              <a:t>而是要把它当成一次成就精彩人生的机会。</a:t>
            </a:r>
          </a:p>
          <a:p>
            <a:pPr lvl="0" indent="457200">
              <a:spcBef>
                <a:spcPts val="600"/>
              </a:spcBef>
              <a:spcAft>
                <a:spcPts val="600"/>
              </a:spcAft>
            </a:pPr>
            <a:r>
              <a:rPr lang="zh-CN" altLang="en-US" sz="2800" b="1" smtClean="0">
                <a:solidFill>
                  <a:srgbClr val="FF0000"/>
                </a:solidFill>
              </a:rPr>
              <a:t>解析　解答此题</a:t>
            </a:r>
            <a:r>
              <a:rPr lang="en-US" altLang="zh-CN" sz="2800" b="1" smtClean="0">
                <a:solidFill>
                  <a:srgbClr val="FF0000"/>
                </a:solidFill>
              </a:rPr>
              <a:t>,</a:t>
            </a:r>
            <a:r>
              <a:rPr lang="zh-CN" altLang="en-US" sz="2800" b="1" smtClean="0">
                <a:solidFill>
                  <a:srgbClr val="FF0000"/>
                </a:solidFill>
              </a:rPr>
              <a:t>首先要明白“艰难困苦</a:t>
            </a:r>
            <a:r>
              <a:rPr lang="en-US" altLang="zh-CN" sz="2800" b="1" smtClean="0">
                <a:solidFill>
                  <a:srgbClr val="FF0000"/>
                </a:solidFill>
              </a:rPr>
              <a:t>,</a:t>
            </a:r>
            <a:r>
              <a:rPr lang="zh-CN" altLang="en-US" sz="2800" b="1" smtClean="0">
                <a:solidFill>
                  <a:srgbClr val="FF0000"/>
                </a:solidFill>
              </a:rPr>
              <a:t>玉汝于成”的意思</a:t>
            </a:r>
            <a:r>
              <a:rPr lang="en-US" altLang="zh-CN" sz="2800" b="1" smtClean="0">
                <a:solidFill>
                  <a:srgbClr val="FF0000"/>
                </a:solidFill>
              </a:rPr>
              <a:t>,</a:t>
            </a:r>
            <a:r>
              <a:rPr lang="zh-CN" altLang="en-US" sz="2800" b="1" smtClean="0">
                <a:solidFill>
                  <a:srgbClr val="FF0000"/>
                </a:solidFill>
              </a:rPr>
              <a:t>即“想成就大器</a:t>
            </a:r>
            <a:r>
              <a:rPr lang="en-US" altLang="zh-CN" sz="2800" b="1" smtClean="0">
                <a:solidFill>
                  <a:srgbClr val="FF0000"/>
                </a:solidFill>
              </a:rPr>
              <a:t>,</a:t>
            </a:r>
            <a:r>
              <a:rPr lang="zh-CN" altLang="en-US" sz="2800" b="1" smtClean="0">
                <a:solidFill>
                  <a:srgbClr val="FF0000"/>
                </a:solidFill>
              </a:rPr>
              <a:t>必须经过艰难困苦的磨炼”。因此</a:t>
            </a:r>
            <a:r>
              <a:rPr lang="en-US" altLang="zh-CN" sz="2800" b="1" smtClean="0">
                <a:solidFill>
                  <a:srgbClr val="FF0000"/>
                </a:solidFill>
              </a:rPr>
              <a:t>,</a:t>
            </a:r>
            <a:r>
              <a:rPr lang="zh-CN" altLang="en-US" sz="2800" b="1" smtClean="0">
                <a:solidFill>
                  <a:srgbClr val="FF0000"/>
                </a:solidFill>
              </a:rPr>
              <a:t>在续写时</a:t>
            </a:r>
            <a:r>
              <a:rPr lang="en-US" altLang="zh-CN" sz="2800" b="1" smtClean="0">
                <a:solidFill>
                  <a:srgbClr val="FF0000"/>
                </a:solidFill>
              </a:rPr>
              <a:t>,</a:t>
            </a:r>
            <a:r>
              <a:rPr lang="zh-CN" altLang="en-US" sz="2800" b="1" smtClean="0">
                <a:solidFill>
                  <a:srgbClr val="FF0000"/>
                </a:solidFill>
              </a:rPr>
              <a:t>要围绕“困难使人成功”来写。既可举例来论证</a:t>
            </a:r>
            <a:r>
              <a:rPr lang="en-US" altLang="zh-CN" sz="2800" b="1" smtClean="0">
                <a:solidFill>
                  <a:srgbClr val="FF0000"/>
                </a:solidFill>
              </a:rPr>
              <a:t>,</a:t>
            </a:r>
            <a:r>
              <a:rPr lang="zh-CN" altLang="en-US" sz="2800" b="1" smtClean="0">
                <a:solidFill>
                  <a:srgbClr val="FF0000"/>
                </a:solidFill>
              </a:rPr>
              <a:t>也可扩展开来进行说理</a:t>
            </a:r>
            <a:r>
              <a:rPr lang="en-US" altLang="zh-CN" sz="2800" b="1" smtClean="0">
                <a:solidFill>
                  <a:srgbClr val="FF0000"/>
                </a:solidFill>
              </a:rPr>
              <a:t>,</a:t>
            </a:r>
            <a:r>
              <a:rPr lang="zh-CN" altLang="en-US" sz="2800" b="1" smtClean="0">
                <a:solidFill>
                  <a:srgbClr val="FF0000"/>
                </a:solidFill>
              </a:rPr>
              <a:t>注意字数限制。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十二边形 1"/>
          <p:cNvSpPr/>
          <p:nvPr/>
        </p:nvSpPr>
        <p:spPr>
          <a:xfrm>
            <a:off x="7286644" y="0"/>
            <a:ext cx="1571636" cy="1428760"/>
          </a:xfrm>
          <a:prstGeom prst="dodec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smtClean="0"/>
              <a:t>课堂小结</a:t>
            </a:r>
            <a:endParaRPr lang="zh-CN" altLang="en-US" sz="3200" b="1"/>
          </a:p>
        </p:txBody>
      </p:sp>
      <p:sp>
        <p:nvSpPr>
          <p:cNvPr id="3" name="同侧圆角矩形 2"/>
          <p:cNvSpPr/>
          <p:nvPr/>
        </p:nvSpPr>
        <p:spPr>
          <a:xfrm>
            <a:off x="357158" y="857232"/>
            <a:ext cx="857256" cy="4357718"/>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3200" b="1" smtClean="0"/>
              <a:t>采用合理的论证方法</a:t>
            </a:r>
            <a:endParaRPr lang="zh-CN" altLang="en-US" sz="3200" b="1"/>
          </a:p>
        </p:txBody>
      </p:sp>
      <p:sp>
        <p:nvSpPr>
          <p:cNvPr id="4" name="单圆角矩形 3"/>
          <p:cNvSpPr/>
          <p:nvPr/>
        </p:nvSpPr>
        <p:spPr>
          <a:xfrm>
            <a:off x="2071670" y="928670"/>
            <a:ext cx="3643338" cy="642942"/>
          </a:xfrm>
          <a:prstGeom prst="round1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smtClean="0"/>
              <a:t>关注论证的隐含前提</a:t>
            </a:r>
            <a:endParaRPr lang="zh-CN" altLang="en-US" sz="2800" b="1"/>
          </a:p>
        </p:txBody>
      </p:sp>
      <p:sp>
        <p:nvSpPr>
          <p:cNvPr id="5" name="单圆角矩形 4"/>
          <p:cNvSpPr/>
          <p:nvPr/>
        </p:nvSpPr>
        <p:spPr>
          <a:xfrm>
            <a:off x="2071670" y="2714620"/>
            <a:ext cx="3643338" cy="642942"/>
          </a:xfrm>
          <a:prstGeom prst="round1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smtClean="0"/>
              <a:t>学会间接论证</a:t>
            </a:r>
            <a:endParaRPr lang="zh-CN" altLang="en-US" sz="2800" b="1"/>
          </a:p>
        </p:txBody>
      </p:sp>
      <p:sp>
        <p:nvSpPr>
          <p:cNvPr id="6" name="单圆角矩形 5"/>
          <p:cNvSpPr/>
          <p:nvPr/>
        </p:nvSpPr>
        <p:spPr>
          <a:xfrm>
            <a:off x="2000232" y="4500570"/>
            <a:ext cx="4429156" cy="642942"/>
          </a:xfrm>
          <a:prstGeom prst="round1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smtClean="0"/>
              <a:t>在论证中引入“虚拟论敌”</a:t>
            </a:r>
            <a:endParaRPr lang="zh-CN" altLang="en-US" sz="2800" b="1"/>
          </a:p>
        </p:txBody>
      </p:sp>
      <p:sp>
        <p:nvSpPr>
          <p:cNvPr id="7" name="矩形 6"/>
          <p:cNvSpPr/>
          <p:nvPr/>
        </p:nvSpPr>
        <p:spPr>
          <a:xfrm>
            <a:off x="6572264" y="1857364"/>
            <a:ext cx="1420582" cy="584775"/>
          </a:xfrm>
          <a:prstGeom prst="rect">
            <a:avLst/>
          </a:prstGeom>
        </p:spPr>
        <p:style>
          <a:lnRef idx="2">
            <a:schemeClr val="accent4"/>
          </a:lnRef>
          <a:fillRef idx="1">
            <a:schemeClr val="lt1"/>
          </a:fillRef>
          <a:effectRef idx="0">
            <a:schemeClr val="accent4"/>
          </a:effectRef>
          <a:fontRef idx="minor">
            <a:schemeClr val="dk1"/>
          </a:fontRef>
        </p:style>
        <p:txBody>
          <a:bodyPr wrap="none">
            <a:spAutoFit/>
          </a:bodyPr>
          <a:lstStyle/>
          <a:p>
            <a:r>
              <a:rPr lang="zh-CN" altLang="en-US" sz="3200" b="1" smtClean="0"/>
              <a:t>排除法</a:t>
            </a:r>
            <a:endParaRPr lang="zh-CN" altLang="en-US" sz="3200"/>
          </a:p>
        </p:txBody>
      </p:sp>
      <p:sp>
        <p:nvSpPr>
          <p:cNvPr id="8" name="矩形 7"/>
          <p:cNvSpPr/>
          <p:nvPr/>
        </p:nvSpPr>
        <p:spPr>
          <a:xfrm>
            <a:off x="6572264" y="2786058"/>
            <a:ext cx="1420582" cy="584775"/>
          </a:xfrm>
          <a:prstGeom prst="rect">
            <a:avLst/>
          </a:prstGeom>
        </p:spPr>
        <p:style>
          <a:lnRef idx="2">
            <a:schemeClr val="accent4"/>
          </a:lnRef>
          <a:fillRef idx="1">
            <a:schemeClr val="lt1"/>
          </a:fillRef>
          <a:effectRef idx="0">
            <a:schemeClr val="accent4"/>
          </a:effectRef>
          <a:fontRef idx="minor">
            <a:schemeClr val="dk1"/>
          </a:fontRef>
        </p:style>
        <p:txBody>
          <a:bodyPr wrap="none">
            <a:spAutoFit/>
          </a:bodyPr>
          <a:lstStyle/>
          <a:p>
            <a:r>
              <a:rPr lang="zh-CN" altLang="en-US" sz="3200" b="1" smtClean="0">
                <a:solidFill>
                  <a:prstClr val="black"/>
                </a:solidFill>
              </a:rPr>
              <a:t>反证法</a:t>
            </a:r>
            <a:endParaRPr lang="zh-CN" altLang="en-US" sz="3200"/>
          </a:p>
        </p:txBody>
      </p:sp>
      <p:sp>
        <p:nvSpPr>
          <p:cNvPr id="9" name="矩形 8"/>
          <p:cNvSpPr/>
          <p:nvPr/>
        </p:nvSpPr>
        <p:spPr>
          <a:xfrm>
            <a:off x="6572264" y="3714752"/>
            <a:ext cx="1420582" cy="584775"/>
          </a:xfrm>
          <a:prstGeom prst="rect">
            <a:avLst/>
          </a:prstGeom>
        </p:spPr>
        <p:style>
          <a:lnRef idx="2">
            <a:schemeClr val="accent4"/>
          </a:lnRef>
          <a:fillRef idx="1">
            <a:schemeClr val="lt1"/>
          </a:fillRef>
          <a:effectRef idx="0">
            <a:schemeClr val="accent4"/>
          </a:effectRef>
          <a:fontRef idx="minor">
            <a:schemeClr val="dk1"/>
          </a:fontRef>
        </p:style>
        <p:txBody>
          <a:bodyPr wrap="none">
            <a:spAutoFit/>
          </a:bodyPr>
          <a:lstStyle/>
          <a:p>
            <a:r>
              <a:rPr lang="zh-CN" altLang="en-US" sz="3200" b="1" smtClean="0"/>
              <a:t>归谬法</a:t>
            </a:r>
            <a:endParaRPr lang="zh-CN" altLang="en-US" sz="3200"/>
          </a:p>
        </p:txBody>
      </p:sp>
      <p:sp>
        <p:nvSpPr>
          <p:cNvPr id="10" name="左大括号 9"/>
          <p:cNvSpPr/>
          <p:nvPr/>
        </p:nvSpPr>
        <p:spPr>
          <a:xfrm>
            <a:off x="1357290" y="1285860"/>
            <a:ext cx="428628" cy="3571900"/>
          </a:xfrm>
          <a:prstGeom prst="leftBrace">
            <a:avLst/>
          </a:prstGeom>
          <a:ln w="5715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左大括号 10"/>
          <p:cNvSpPr/>
          <p:nvPr/>
        </p:nvSpPr>
        <p:spPr>
          <a:xfrm>
            <a:off x="5786446" y="2071678"/>
            <a:ext cx="714380" cy="2071702"/>
          </a:xfrm>
          <a:prstGeom prst="leftBrace">
            <a:avLst>
              <a:gd name="adj1" fmla="val 101235"/>
              <a:gd name="adj2" fmla="val 50000"/>
            </a:avLst>
          </a:prstGeom>
          <a:ln w="5715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圆角矩形 2"/>
          <p:cNvSpPr/>
          <p:nvPr/>
        </p:nvSpPr>
        <p:spPr>
          <a:xfrm>
            <a:off x="0" y="4286250"/>
            <a:ext cx="9144000" cy="2616835"/>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4000" b="1" smtClean="0"/>
              <a:t>熟习课文</a:t>
            </a:r>
            <a:endParaRPr lang="en-US" altLang="zh-CN" sz="4000" b="1" smtClean="0"/>
          </a:p>
          <a:p>
            <a:pPr algn="ctr"/>
            <a:r>
              <a:rPr lang="zh-CN" altLang="en-US" sz="4000" b="1" smtClean="0"/>
              <a:t>为学习后面的内容做准备</a:t>
            </a:r>
            <a:endParaRPr lang="en-US" altLang="zh-CN" sz="4000" b="1" smtClean="0"/>
          </a:p>
          <a:p>
            <a:pPr algn="ctr"/>
            <a:endParaRPr lang="zh-CN" altLang="en-US" sz="7200" b="1">
              <a:latin typeface="华文隶书" pitchFamily="2" charset="-122"/>
              <a:ea typeface="华文隶书" pitchFamily="2" charset="-122"/>
            </a:endParaRPr>
          </a:p>
        </p:txBody>
      </p:sp>
      <p:pic>
        <p:nvPicPr>
          <p:cNvPr id="37890" name="Picture 2"/>
          <p:cNvPicPr>
            <a:picLocks noChangeAspect="1" noChangeArrowheads="1"/>
          </p:cNvPicPr>
          <p:nvPr/>
        </p:nvPicPr>
        <p:blipFill>
          <a:blip r:embed="rId2"/>
          <a:stretch>
            <a:fillRect/>
          </a:stretch>
        </p:blipFill>
        <p:spPr bwMode="auto">
          <a:xfrm>
            <a:off x="0" y="0"/>
            <a:ext cx="9144000" cy="4214818"/>
          </a:xfrm>
          <a:prstGeom prst="rect">
            <a:avLst/>
          </a:prstGeom>
          <a:noFill/>
        </p:spPr>
      </p:pic>
      <p:pic>
        <p:nvPicPr>
          <p:cNvPr id="37891" name="New picture"/>
          <p:cNvPicPr/>
          <p:nvPr/>
        </p:nvPicPr>
        <p:blipFill>
          <a:blip r:embed="rId3"/>
          <a:stretch>
            <a:fillRect/>
          </a:stretch>
        </p:blipFill>
        <p:spPr>
          <a:xfrm>
            <a:off x="11023600" y="10782300"/>
            <a:ext cx="355600" cy="254000"/>
          </a:xfrm>
          <a:prstGeom prst="cube">
            <a:avLst/>
          </a:prstGeom>
        </p:spPr>
      </p:pic>
      <p:pic>
        <p:nvPicPr>
          <p:cNvPr id="37892" name="New picture"/>
          <p:cNvPicPr/>
          <p:nvPr/>
        </p:nvPicPr>
        <p:blipFill>
          <a:blip r:embed="rId4"/>
          <a:stretch>
            <a:fillRect/>
          </a:stretch>
        </p:blipFill>
        <p:spPr>
          <a:xfrm>
            <a:off x="10629900" y="10426700"/>
            <a:ext cx="304800" cy="228600"/>
          </a:xfrm>
          <a:prstGeom prst="cube">
            <a:avLst/>
          </a:prstGeom>
        </p:spPr>
      </p:pic>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85720" y="642918"/>
            <a:ext cx="8572560" cy="5323205"/>
          </a:xfrm>
          <a:prstGeom prst="rect">
            <a:avLst/>
          </a:prstGeom>
        </p:spPr>
        <p:txBody>
          <a:bodyPr wrap="square">
            <a:spAutoFit/>
          </a:bodyPr>
          <a:lstStyle/>
          <a:p>
            <a:pPr lvl="0" indent="457200">
              <a:spcBef>
                <a:spcPts val="600"/>
              </a:spcBef>
              <a:spcAft>
                <a:spcPts val="600"/>
              </a:spcAft>
            </a:pPr>
            <a:r>
              <a:rPr lang="zh-CN" altLang="en-US" sz="3000" b="1" smtClean="0">
                <a:ln w="22225">
                  <a:solidFill>
                    <a:schemeClr val="accent2"/>
                  </a:solidFill>
                  <a:prstDash val="solid"/>
                </a:ln>
                <a:solidFill>
                  <a:schemeClr val="accent2">
                    <a:lumMod val="40000"/>
                    <a:lumOff val="60000"/>
                  </a:schemeClr>
                </a:solidFill>
                <a:effectLst/>
              </a:rPr>
              <a:t>推理和论证的主要区别</a:t>
            </a:r>
          </a:p>
          <a:p>
            <a:pPr lvl="0" indent="457200">
              <a:spcBef>
                <a:spcPts val="600"/>
              </a:spcBef>
              <a:spcAft>
                <a:spcPts val="600"/>
              </a:spcAft>
            </a:pPr>
            <a:r>
              <a:rPr lang="zh-CN" altLang="en-US" sz="3000" b="1" smtClean="0">
                <a:solidFill>
                  <a:prstClr val="black"/>
                </a:solidFill>
              </a:rPr>
              <a:t>推理用于发现，是先有前提再有结论</a:t>
            </a:r>
            <a:r>
              <a:rPr lang="en-US" altLang="zh-CN" sz="3000" b="1" smtClean="0">
                <a:solidFill>
                  <a:prstClr val="black"/>
                </a:solidFill>
              </a:rPr>
              <a:t>;</a:t>
            </a:r>
          </a:p>
          <a:p>
            <a:pPr lvl="0" indent="457200">
              <a:spcBef>
                <a:spcPts val="600"/>
              </a:spcBef>
              <a:spcAft>
                <a:spcPts val="600"/>
              </a:spcAft>
            </a:pPr>
            <a:r>
              <a:rPr lang="zh-CN" altLang="en-US" sz="3000" b="1" smtClean="0">
                <a:solidFill>
                  <a:prstClr val="black"/>
                </a:solidFill>
              </a:rPr>
              <a:t>论证用于说服，是先有了论点，再去选择支持这个论点的论据。</a:t>
            </a:r>
            <a:endParaRPr lang="en-US" altLang="zh-CN" sz="3000" b="1" smtClean="0">
              <a:solidFill>
                <a:prstClr val="black"/>
              </a:solidFill>
            </a:endParaRPr>
          </a:p>
          <a:p>
            <a:pPr lvl="0" indent="457200">
              <a:spcBef>
                <a:spcPts val="600"/>
              </a:spcBef>
              <a:spcAft>
                <a:spcPts val="600"/>
              </a:spcAft>
            </a:pPr>
            <a:r>
              <a:rPr lang="zh-CN" altLang="en-US" sz="3000" b="1" smtClean="0">
                <a:solidFill>
                  <a:srgbClr val="FF0000"/>
                </a:solidFill>
              </a:rPr>
              <a:t>但两者的逻辑本质是一样的</a:t>
            </a:r>
            <a:r>
              <a:rPr lang="zh-CN" altLang="en-US" sz="3000" b="1" smtClean="0">
                <a:solidFill>
                  <a:prstClr val="black"/>
                </a:solidFill>
              </a:rPr>
              <a:t>，因此有时候不需要刻意区分。很多推理案例其实是论证，而论证案例也必然会用到推理的方法。</a:t>
            </a:r>
            <a:endParaRPr lang="en-US" altLang="zh-CN" sz="3000" b="1" smtClean="0">
              <a:solidFill>
                <a:prstClr val="black"/>
              </a:solidFill>
            </a:endParaRPr>
          </a:p>
          <a:p>
            <a:pPr lvl="0" indent="457200">
              <a:spcBef>
                <a:spcPts val="600"/>
              </a:spcBef>
              <a:spcAft>
                <a:spcPts val="600"/>
              </a:spcAft>
            </a:pPr>
            <a:r>
              <a:rPr lang="zh-CN" altLang="en-US" sz="3000" b="1" smtClean="0">
                <a:solidFill>
                  <a:prstClr val="black"/>
                </a:solidFill>
              </a:rPr>
              <a:t>有时为了顺口或方便，也会把</a:t>
            </a:r>
            <a:r>
              <a:rPr lang="zh-CN" altLang="en-US" sz="3000" b="1" smtClean="0">
                <a:solidFill>
                  <a:srgbClr val="FF0000"/>
                </a:solidFill>
              </a:rPr>
              <a:t>论点</a:t>
            </a:r>
            <a:r>
              <a:rPr lang="zh-CN" altLang="en-US" sz="3000" b="1" smtClean="0">
                <a:solidFill>
                  <a:prstClr val="black"/>
                </a:solidFill>
              </a:rPr>
              <a:t>称作</a:t>
            </a:r>
            <a:r>
              <a:rPr lang="zh-CN" altLang="en-US" sz="3000" b="1" smtClean="0">
                <a:solidFill>
                  <a:srgbClr val="FF0000"/>
                </a:solidFill>
              </a:rPr>
              <a:t>结论</a:t>
            </a:r>
            <a:r>
              <a:rPr lang="zh-CN" altLang="en-US" sz="3000" b="1" smtClean="0">
                <a:solidFill>
                  <a:prstClr val="black"/>
                </a:solidFill>
              </a:rPr>
              <a:t>，把</a:t>
            </a:r>
            <a:r>
              <a:rPr lang="zh-CN" altLang="en-US" sz="3000" b="1" smtClean="0">
                <a:solidFill>
                  <a:srgbClr val="FF0000"/>
                </a:solidFill>
              </a:rPr>
              <a:t>论据</a:t>
            </a:r>
            <a:r>
              <a:rPr lang="zh-CN" altLang="en-US" sz="3000" b="1" smtClean="0">
                <a:solidFill>
                  <a:prstClr val="black"/>
                </a:solidFill>
              </a:rPr>
              <a:t>称作</a:t>
            </a:r>
            <a:r>
              <a:rPr lang="zh-CN" altLang="en-US" sz="3000" b="1" smtClean="0">
                <a:solidFill>
                  <a:srgbClr val="FF0000"/>
                </a:solidFill>
              </a:rPr>
              <a:t>前提</a:t>
            </a:r>
            <a:r>
              <a:rPr lang="zh-CN" altLang="en-US" sz="3000" b="1" smtClean="0">
                <a:solidFill>
                  <a:prstClr val="black"/>
                </a:solidFill>
              </a:rPr>
              <a:t>。有人认为，论证其实还有一个要素</a:t>
            </a:r>
            <a:r>
              <a:rPr lang="en-US" altLang="zh-CN" sz="3000" b="1" smtClean="0">
                <a:solidFill>
                  <a:prstClr val="black"/>
                </a:solidFill>
              </a:rPr>
              <a:t>——</a:t>
            </a:r>
            <a:r>
              <a:rPr lang="zh-CN" altLang="en-US" sz="3000" b="1" smtClean="0">
                <a:solidFill>
                  <a:prstClr val="black"/>
                </a:solidFill>
              </a:rPr>
              <a:t>话题或论题，即论证者要探讨的问题。</a:t>
            </a:r>
            <a:endParaRPr lang="zh-CN" altLang="en-US" sz="3000" b="1">
              <a:solidFill>
                <a:prstClr val="black"/>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 calcmode="lin" valueType="num">
                                      <p:cBhvr additive="base">
                                        <p:cTn id="7"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pic>
        <p:nvPicPr>
          <p:cNvPr id="3" name="图片 2"/>
          <p:cNvPicPr>
            <a:picLocks noChangeAspect="1"/>
          </p:cNvPicPr>
          <p:nvPr/>
        </p:nvPicPr>
        <p:blipFill>
          <a:blip r:embed="rId2"/>
          <a:stretch>
            <a:fillRect/>
          </a:stretch>
        </p:blipFill>
        <p:spPr>
          <a:xfrm>
            <a:off x="1954054" y="2405063"/>
            <a:ext cx="1282541" cy="1282541"/>
          </a:xfrm>
          <a:prstGeom prst="rect">
            <a:avLst/>
          </a:prstGeom>
        </p:spPr>
      </p:pic>
      <p:sp>
        <p:nvSpPr>
          <p:cNvPr id="2" name="文本框 1"/>
          <p:cNvSpPr txBox="1"/>
          <p:nvPr/>
        </p:nvSpPr>
        <p:spPr>
          <a:xfrm>
            <a:off x="3131979" y="1916589"/>
            <a:ext cx="3840480" cy="829945"/>
          </a:xfrm>
          <a:prstGeom prst="rect">
            <a:avLst/>
          </a:prstGeom>
          <a:noFill/>
        </p:spPr>
        <p:txBody>
          <a:bodyPr wrap="none" rtlCol="0" anchor="t">
            <a:spAutoFit/>
            <a:scene3d>
              <a:camera prst="orthographicFront"/>
              <a:lightRig rig="threePt" dir="t"/>
            </a:scene3d>
          </a:bodyPr>
          <a:lstStyle/>
          <a:p>
            <a:r>
              <a:rPr lang="zh-CN" altLang="en-US" sz="48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mn-ea"/>
                <a:sym typeface="+mn-ea"/>
              </a:rPr>
              <a:t>关注隐含前提</a:t>
            </a: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前凸弯带形 1"/>
          <p:cNvSpPr/>
          <p:nvPr/>
        </p:nvSpPr>
        <p:spPr>
          <a:xfrm>
            <a:off x="214282" y="0"/>
            <a:ext cx="8572560" cy="857232"/>
          </a:xfrm>
          <a:prstGeom prst="ellipseRibbon">
            <a:avLst>
              <a:gd name="adj1" fmla="val 25000"/>
              <a:gd name="adj2" fmla="val 64452"/>
              <a:gd name="adj3" fmla="val 12500"/>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3200" b="1" smtClean="0"/>
              <a:t>关注论证的隐含前提</a:t>
            </a:r>
            <a:endParaRPr lang="zh-CN" altLang="en-US" sz="3200" b="1"/>
          </a:p>
        </p:txBody>
      </p:sp>
      <p:sp>
        <p:nvSpPr>
          <p:cNvPr id="3" name="矩形 2"/>
          <p:cNvSpPr/>
          <p:nvPr/>
        </p:nvSpPr>
        <p:spPr>
          <a:xfrm>
            <a:off x="357158" y="928670"/>
            <a:ext cx="8358246" cy="5477510"/>
          </a:xfrm>
          <a:prstGeom prst="rect">
            <a:avLst/>
          </a:prstGeom>
        </p:spPr>
        <p:txBody>
          <a:bodyPr wrap="square">
            <a:spAutoFit/>
          </a:bodyPr>
          <a:lstStyle/>
          <a:p>
            <a:pPr indent="457200">
              <a:spcBef>
                <a:spcPts val="600"/>
              </a:spcBef>
              <a:spcAft>
                <a:spcPts val="600"/>
              </a:spcAft>
            </a:pPr>
            <a:r>
              <a:rPr lang="zh-CN" altLang="en-US" sz="3000" b="1" smtClean="0"/>
              <a:t>在一个论证中，说出来的论据只是一部分，那些没有说出来的论据就是隐含前提。而且在论据或隐含前提的背后，还有一些支持这些论据或隐含前提的没有说出来的假设，这些假设称作隐含假设。</a:t>
            </a:r>
            <a:endParaRPr lang="en-US" altLang="zh-CN" sz="3000" b="1" smtClean="0"/>
          </a:p>
          <a:p>
            <a:pPr indent="457200">
              <a:spcBef>
                <a:spcPts val="600"/>
              </a:spcBef>
              <a:spcAft>
                <a:spcPts val="600"/>
              </a:spcAft>
            </a:pPr>
            <a:r>
              <a:rPr lang="zh-CN" altLang="en-US" sz="3000" b="1" smtClean="0"/>
              <a:t>发现论证的隐含前提，并对它的可靠性进行考察，是评估和改进论证的一个重要方面。</a:t>
            </a:r>
            <a:endParaRPr lang="en-US" altLang="zh-CN" sz="3000" b="1" smtClean="0"/>
          </a:p>
          <a:p>
            <a:pPr indent="457200">
              <a:spcBef>
                <a:spcPts val="600"/>
              </a:spcBef>
              <a:spcAft>
                <a:spcPts val="600"/>
              </a:spcAft>
            </a:pPr>
            <a:r>
              <a:rPr lang="zh-CN" altLang="en-US" sz="3000" b="1" smtClean="0"/>
              <a:t>运用逻辑方法，在文本的字里行间捕捉隐含前提，能够推断出许多问题背后的基本假定，由此可以进入文本的深层，探究其深层意蕴。这是深度阅读的一个重要方法。</a:t>
            </a:r>
            <a:endParaRPr lang="en-US" altLang="zh-CN" sz="3000" b="1" smtClean="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214789" y="1512094"/>
            <a:ext cx="8799195" cy="2862322"/>
          </a:xfrm>
          <a:prstGeom prst="rect">
            <a:avLst/>
          </a:prstGeom>
          <a:noFill/>
        </p:spPr>
        <p:txBody>
          <a:bodyPr wrap="square" rtlCol="0">
            <a:spAutoFit/>
          </a:bodyPr>
          <a:lstStyle/>
          <a:p>
            <a:r>
              <a:rPr lang="zh-CN" altLang="en-US" sz="3000" b="1" smtClean="0">
                <a:latin typeface="微软雅黑" panose="020b0503020204020204" charset="-122"/>
                <a:ea typeface="微软雅黑" panose="020b0503020204020204" charset="-122"/>
                <a:cs typeface="微软雅黑" panose="020b0503020204020204" charset="-122"/>
              </a:rPr>
              <a:t>柯南</a:t>
            </a:r>
            <a:r>
              <a:rPr lang="en-US" altLang="zh-CN" sz="3000" b="1" smtClean="0">
                <a:latin typeface="微软雅黑" panose="020b0503020204020204" charset="-122"/>
                <a:ea typeface="微软雅黑" panose="020b0503020204020204" charset="-122"/>
                <a:cs typeface="微软雅黑" panose="020b0503020204020204" charset="-122"/>
              </a:rPr>
              <a:t>·</a:t>
            </a:r>
            <a:r>
              <a:rPr lang="zh-CN" altLang="en-US" sz="3000" b="1" smtClean="0">
                <a:latin typeface="微软雅黑" panose="020b0503020204020204" charset="-122"/>
                <a:ea typeface="微软雅黑" panose="020b0503020204020204" charset="-122"/>
                <a:cs typeface="微软雅黑" panose="020b0503020204020204" charset="-122"/>
              </a:rPr>
              <a:t>道尔</a:t>
            </a:r>
            <a:r>
              <a:rPr lang="zh-CN" altLang="en-US" sz="3000" b="1">
                <a:latin typeface="微软雅黑" panose="020b0503020204020204" charset="-122"/>
                <a:ea typeface="微软雅黑" panose="020b0503020204020204" charset="-122"/>
                <a:cs typeface="微软雅黑" panose="020b0503020204020204" charset="-122"/>
              </a:rPr>
              <a:t>的《银色马》中，主人公福尔摩斯有这样一段话：</a:t>
            </a:r>
          </a:p>
          <a:p>
            <a:r>
              <a:rPr lang="en-US" altLang="zh-CN" sz="3000" b="1">
                <a:latin typeface="微软雅黑" panose="020b0503020204020204" charset="-122"/>
                <a:ea typeface="微软雅黑" panose="020b0503020204020204" charset="-122"/>
                <a:cs typeface="微软雅黑" panose="020b0503020204020204" charset="-122"/>
              </a:rPr>
              <a:t> </a:t>
            </a:r>
            <a:r>
              <a:rPr lang="en-US" altLang="zh-CN" sz="3000" b="1" smtClean="0">
                <a:latin typeface="微软雅黑" panose="020b0503020204020204" charset="-122"/>
                <a:ea typeface="微软雅黑" panose="020b0503020204020204" charset="-122"/>
                <a:cs typeface="微软雅黑" panose="020b0503020204020204" charset="-122"/>
              </a:rPr>
              <a:t>      </a:t>
            </a:r>
            <a:r>
              <a:rPr lang="zh-CN" altLang="en-US" sz="3000" b="1" smtClean="0">
                <a:latin typeface="微软雅黑" panose="020b0503020204020204" charset="-122"/>
                <a:ea typeface="微软雅黑" panose="020b0503020204020204" charset="-122"/>
                <a:cs typeface="微软雅黑" panose="020b0503020204020204" charset="-122"/>
              </a:rPr>
              <a:t>马厩</a:t>
            </a:r>
            <a:r>
              <a:rPr lang="zh-CN" altLang="en-US" sz="3000" b="1">
                <a:latin typeface="微软雅黑" panose="020b0503020204020204" charset="-122"/>
                <a:ea typeface="微软雅黑" panose="020b0503020204020204" charset="-122"/>
                <a:cs typeface="微软雅黑" panose="020b0503020204020204" charset="-122"/>
              </a:rPr>
              <a:t>中有一条狗，然而，尽管有人进来，并且把马牵走，它竟毫不吠叫，没有惊动睡在草料棚里两个看马房的人。显然，这位午夜来客是这条狗非常熟悉的人</a:t>
            </a:r>
            <a:r>
              <a:rPr lang="zh-CN" altLang="en-US" sz="3000" b="1" smtClean="0">
                <a:latin typeface="微软雅黑" panose="020b0503020204020204" charset="-122"/>
                <a:ea typeface="微软雅黑" panose="020b0503020204020204" charset="-122"/>
                <a:cs typeface="微软雅黑" panose="020b0503020204020204" charset="-122"/>
              </a:rPr>
              <a:t>。</a:t>
            </a:r>
            <a:endParaRPr lang="zh-CN" altLang="en-US" sz="3000" b="1">
              <a:latin typeface="微软雅黑" panose="020b0503020204020204" charset="-122"/>
              <a:ea typeface="微软雅黑" panose="020b0503020204020204" charset="-122"/>
              <a:cs typeface="微软雅黑" panose="020b0503020204020204" charset="-122"/>
            </a:endParaRPr>
          </a:p>
        </p:txBody>
      </p:sp>
      <p:sp>
        <p:nvSpPr>
          <p:cNvPr id="4" name="前凸弯带形 3"/>
          <p:cNvSpPr/>
          <p:nvPr/>
        </p:nvSpPr>
        <p:spPr>
          <a:xfrm>
            <a:off x="214282" y="0"/>
            <a:ext cx="8572560" cy="857232"/>
          </a:xfrm>
          <a:prstGeom prst="ellipseRibbon">
            <a:avLst>
              <a:gd name="adj1" fmla="val 25000"/>
              <a:gd name="adj2" fmla="val 64452"/>
              <a:gd name="adj3" fmla="val 12500"/>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3200" b="1" smtClean="0"/>
              <a:t>关注论证的隐含前提</a:t>
            </a:r>
            <a:endParaRPr lang="zh-CN" altLang="en-US" sz="3200" b="1"/>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4338" name="Picture 2"/>
          <p:cNvPicPr>
            <a:picLocks noChangeAspect="1" noChangeArrowheads="1"/>
          </p:cNvPicPr>
          <p:nvPr/>
        </p:nvPicPr>
        <p:blipFill>
          <a:blip r:embed="rId2"/>
          <a:stretch>
            <a:fillRect/>
          </a:stretch>
        </p:blipFill>
        <p:spPr bwMode="auto">
          <a:xfrm>
            <a:off x="-1905" y="1191260"/>
            <a:ext cx="8902065" cy="5540375"/>
          </a:xfrm>
          <a:prstGeom prst="rect">
            <a:avLst/>
          </a:prstGeom>
          <a:noFill/>
          <a:ln w="9525">
            <a:noFill/>
            <a:miter lim="800000"/>
          </a:ln>
          <a:effectLst/>
        </p:spPr>
      </p:pic>
      <p:sp>
        <p:nvSpPr>
          <p:cNvPr id="4" name="矩形 3"/>
          <p:cNvSpPr/>
          <p:nvPr/>
        </p:nvSpPr>
        <p:spPr>
          <a:xfrm>
            <a:off x="2412027" y="4436759"/>
            <a:ext cx="2714644" cy="954107"/>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zh-CN" altLang="en-US" sz="2800" b="1" smtClean="0">
                <a:solidFill>
                  <a:prstClr val="black"/>
                </a:solidFill>
              </a:rPr>
              <a:t>不熟悉的人牵走马，狗会吠叫</a:t>
            </a:r>
            <a:endParaRPr lang="zh-CN" altLang="en-US" sz="2800"/>
          </a:p>
        </p:txBody>
      </p:sp>
      <p:sp>
        <p:nvSpPr>
          <p:cNvPr id="5" name="矩形 4"/>
          <p:cNvSpPr/>
          <p:nvPr/>
        </p:nvSpPr>
        <p:spPr>
          <a:xfrm>
            <a:off x="2051983" y="2348870"/>
            <a:ext cx="2786082" cy="954107"/>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r>
              <a:rPr lang="zh-CN" altLang="en-US" sz="2800" b="1" smtClean="0">
                <a:solidFill>
                  <a:prstClr val="black"/>
                </a:solidFill>
              </a:rPr>
              <a:t>狗吠叫会惊醒草料棚的人</a:t>
            </a:r>
            <a:endParaRPr lang="zh-CN" altLang="en-US" sz="2800"/>
          </a:p>
        </p:txBody>
      </p:sp>
      <p:sp>
        <p:nvSpPr>
          <p:cNvPr id="3" name="前凸弯带形 2"/>
          <p:cNvSpPr/>
          <p:nvPr/>
        </p:nvSpPr>
        <p:spPr>
          <a:xfrm>
            <a:off x="287" y="116205"/>
            <a:ext cx="8572560" cy="857232"/>
          </a:xfrm>
          <a:prstGeom prst="ellipseRibbon">
            <a:avLst>
              <a:gd name="adj1" fmla="val 25000"/>
              <a:gd name="adj2" fmla="val 64452"/>
              <a:gd name="adj3" fmla="val 12500"/>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3200" b="1" smtClean="0"/>
              <a:t>关注论证的隐含前提</a:t>
            </a:r>
            <a:endParaRPr lang="zh-CN" altLang="en-US" sz="32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 calcmode="lin" valueType="num">
                                      <p:cBhvr additive="base">
                                        <p:cTn id="7" dur="500" fill="hold"/>
                                        <p:tgtEl>
                                          <p:spTgt spid="14338"/>
                                        </p:tgtEl>
                                        <p:attrNameLst>
                                          <p:attrName>ppt_x</p:attrName>
                                        </p:attrNameLst>
                                      </p:cBhvr>
                                      <p:tavLst>
                                        <p:tav tm="0">
                                          <p:val>
                                            <p:strVal val="#ppt_x"/>
                                          </p:val>
                                        </p:tav>
                                        <p:tav tm="100000">
                                          <p:val>
                                            <p:strVal val="#ppt_x"/>
                                          </p:val>
                                        </p:tav>
                                      </p:tavLst>
                                    </p:anim>
                                    <p:anim calcmode="lin" valueType="num">
                                      <p:cBhvr additive="base">
                                        <p:cTn id="8" dur="500" fill="hold"/>
                                        <p:tgtEl>
                                          <p:spTgt spid="1433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文本框 2"/>
          <p:cNvSpPr txBox="1"/>
          <p:nvPr/>
        </p:nvSpPr>
        <p:spPr>
          <a:xfrm>
            <a:off x="172244" y="182404"/>
            <a:ext cx="8799195" cy="6492875"/>
          </a:xfrm>
          <a:prstGeom prst="rect">
            <a:avLst/>
          </a:prstGeom>
          <a:noFill/>
        </p:spPr>
        <p:txBody>
          <a:bodyPr wrap="square" rtlCol="0">
            <a:spAutoFit/>
          </a:bodyPr>
          <a:lstStyle/>
          <a:p>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明确：</a:t>
            </a:r>
          </a:p>
          <a:p>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隐含前提2：狗叫了，就会惊醒草料棚的人；隐含前提1：看到熟悉的人，狗不会叫。</a:t>
            </a:r>
          </a:p>
          <a:p>
            <a:endParaRPr lang="zh-CN" altLang="en-US" sz="3600" b="1">
              <a:latin typeface="微软雅黑" panose="020b0503020204020204" charset="-122"/>
              <a:ea typeface="微软雅黑" panose="020b0503020204020204" charset="-122"/>
              <a:cs typeface="微软雅黑" panose="020b0503020204020204" charset="-122"/>
            </a:endParaRPr>
          </a:p>
          <a:p>
            <a:r>
              <a:rPr lang="en-US" altLang="zh-CN" sz="3600" b="1" smtClean="0">
                <a:solidFill>
                  <a:schemeClr val="tx2">
                    <a:lumMod val="60000"/>
                    <a:lumOff val="40000"/>
                  </a:schemeClr>
                </a:solidFill>
                <a:sym typeface="+mn-ea"/>
              </a:rPr>
              <a:t>        </a:t>
            </a:r>
            <a:r>
              <a:rPr lang="zh-CN" altLang="en-US" sz="3200" b="1" smtClean="0">
                <a:solidFill>
                  <a:schemeClr val="tx2">
                    <a:lumMod val="60000"/>
                    <a:lumOff val="40000"/>
                  </a:schemeClr>
                </a:solidFill>
                <a:sym typeface="+mn-ea"/>
              </a:rPr>
              <a:t>这两个论据对于推出论点必不可少，但又因为种种原因论证者没有将它们表述出来，因此可以称之为隐含前提。加上了这两个隐含前提，整个论证的推理结构就完整了。就这样，通过分析推理结构，我们发现了论证的隐含前提。</a:t>
            </a:r>
            <a:endParaRPr lang="zh-CN" altLang="en-US" sz="3600" b="1">
              <a:solidFill>
                <a:schemeClr val="tx2">
                  <a:lumMod val="60000"/>
                  <a:lumOff val="40000"/>
                </a:schemeClr>
              </a:solidFill>
            </a:endParaRPr>
          </a:p>
          <a:p>
            <a:endParaRPr lang="zh-CN" altLang="en-US" sz="3600" b="1">
              <a:latin typeface="微软雅黑" panose="020b0503020204020204" charset="-122"/>
              <a:ea typeface="微软雅黑" panose="020b0503020204020204" charset="-122"/>
              <a:cs typeface="微软雅黑" panose="020b0503020204020204" charset="-122"/>
            </a:endParaRPr>
          </a:p>
          <a:p>
            <a:endParaRPr lang="zh-CN" altLang="en-US" sz="3600" b="1">
              <a:latin typeface="微软雅黑" panose="020b0503020204020204" charset="-122"/>
              <a:ea typeface="微软雅黑" panose="020b0503020204020204" charset="-122"/>
              <a:cs typeface="微软雅黑" panose="020b0503020204020204" charset="-122"/>
            </a:endParaRPr>
          </a:p>
          <a:p>
            <a:endParaRPr lang="zh-CN" altLang="en-US" sz="36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CAEACE"/>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122</Paragraphs>
  <Slides>32</Slides>
  <Notes>0</Notes>
  <TotalTime>0</TotalTime>
  <HiddenSlides>0</HiddenSlides>
  <MMClips>0</MMClips>
  <ScaleCrop>0</ScaleCrop>
  <HeadingPairs>
    <vt:vector baseType="variant" size="6">
      <vt:variant>
        <vt:lpstr>Fonts used</vt:lpstr>
      </vt:variant>
      <vt:variant>
        <vt:i4>14</vt:i4>
      </vt:variant>
      <vt:variant>
        <vt:lpstr>Theme</vt:lpstr>
      </vt:variant>
      <vt:variant>
        <vt:i4>1</vt:i4>
      </vt:variant>
      <vt:variant>
        <vt:lpstr>Slide Titles</vt:lpstr>
      </vt:variant>
      <vt:variant>
        <vt:i4>32</vt:i4>
      </vt:variant>
    </vt:vector>
  </HeadingPairs>
  <TitlesOfParts>
    <vt:vector baseType="lpstr" size="47">
      <vt:lpstr>Arial</vt:lpstr>
      <vt:lpstr>Calibri</vt:lpstr>
      <vt:lpstr>微软雅黑</vt:lpstr>
      <vt:lpstr>华文隶书</vt:lpstr>
      <vt:lpstr>华文楷体</vt:lpstr>
      <vt:lpstr>宋体</vt:lpstr>
      <vt:lpstr>黑体</vt:lpstr>
      <vt:lpstr>仿宋</vt:lpstr>
      <vt:lpstr>楷体</vt:lpstr>
      <vt:lpstr>NEU-BZ-S92</vt:lpstr>
      <vt:lpstr>Times New Roman</vt:lpstr>
      <vt:lpstr>NEU-BZ</vt:lpstr>
      <vt:lpstr>方正黑体_GBK</vt:lpstr>
      <vt:lpstr>方正书宋_GBK</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2021-10-15T13:20:22.184</cp:lastPrinted>
  <dcterms:created xsi:type="dcterms:W3CDTF">2021-10-15T13:20:22Z</dcterms:created>
  <dcterms:modified xsi:type="dcterms:W3CDTF">2021-10-15T05:20:23Z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