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40" r:id="rId3"/>
    <p:sldId id="649" r:id="rId4"/>
    <p:sldId id="650" r:id="rId5"/>
    <p:sldId id="651" r:id="rId6"/>
    <p:sldId id="652" r:id="rId7"/>
    <p:sldId id="653" r:id="rId8"/>
    <p:sldId id="654" r:id="rId9"/>
    <p:sldId id="655" r:id="rId10"/>
    <p:sldId id="656" r:id="rId11"/>
    <p:sldId id="657" r:id="rId12"/>
    <p:sldId id="658" r:id="rId13"/>
    <p:sldId id="659" r:id="rId14"/>
    <p:sldId id="660" r:id="rId15"/>
    <p:sldId id="661" r:id="rId16"/>
    <p:sldId id="662" r:id="rId17"/>
    <p:sldId id="663" r:id="rId18"/>
    <p:sldId id="664" r:id="rId19"/>
    <p:sldId id="665" r:id="rId20"/>
    <p:sldId id="666" r:id="rId21"/>
    <p:sldId id="667" r:id="rId22"/>
    <p:sldId id="668" r:id="rId23"/>
    <p:sldId id="669" r:id="rId24"/>
    <p:sldId id="670" r:id="rId25"/>
    <p:sldId id="671" r:id="rId26"/>
    <p:sldId id="672" r:id="rId27"/>
    <p:sldId id="673" r:id="rId28"/>
    <p:sldId id="674" r:id="rId29"/>
    <p:sldId id="675" r:id="rId30"/>
    <p:sldId id="676" r:id="rId31"/>
    <p:sldId id="677" r:id="rId32"/>
    <p:sldId id="678" r:id="rId33"/>
    <p:sldId id="679" r:id="rId34"/>
    <p:sldId id="680" r:id="rId35"/>
    <p:sldId id="681" r:id="rId36"/>
    <p:sldId id="682" r:id="rId37"/>
    <p:sldId id="684" r:id="rId38"/>
    <p:sldId id="690" r:id="rId39"/>
    <p:sldId id="685" r:id="rId40"/>
    <p:sldId id="686" r:id="rId41"/>
    <p:sldId id="687" r:id="rId42"/>
    <p:sldId id="688" r:id="rId43"/>
    <p:sldId id="689"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47349"/>
    <a:srgbClr val="ED7D31"/>
    <a:srgbClr val="7F9099"/>
    <a:srgbClr val="02918B"/>
    <a:srgbClr val="D7726C"/>
    <a:srgbClr val="FF0066"/>
    <a:srgbClr val="0A8CBF"/>
    <a:srgbClr val="70C0B1"/>
    <a:srgbClr val="E055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19" autoAdjust="0"/>
    <p:restoredTop sz="94660"/>
  </p:normalViewPr>
  <p:slideViewPr>
    <p:cSldViewPr snapToGrid="0">
      <p:cViewPr varScale="1">
        <p:scale>
          <a:sx n="71" d="100"/>
          <a:sy n="71" d="100"/>
        </p:scale>
        <p:origin x="73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6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63.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9.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6.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9.xml"/><Relationship Id="rId2" Type="http://schemas.openxmlformats.org/officeDocument/2006/relationships/tags" Target="../tags/tag98.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8.xml"/><Relationship Id="rId2" Type="http://schemas.openxmlformats.org/officeDocument/2006/relationships/tags" Target="../tags/tag107.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18.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5.png"/><Relationship Id="rId5" Type="http://schemas.openxmlformats.org/officeDocument/2006/relationships/tags" Target="../tags/tag15.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4.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845;&#21313;\\59\subject_holdleft_71,110,125_0_staid_full_0.png" TargetMode="External"/><Relationship Id="rId3" Type="http://schemas.openxmlformats.org/officeDocument/2006/relationships/image" Target="../media/image6.png"/><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4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8.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6.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Title 1"/>
          <p:cNvSpPr>
            <a:spLocks noGrp="1"/>
          </p:cNvSpPr>
          <p:nvPr>
            <p:ph type="ctrTitle" idx="13" hasCustomPrompt="1"/>
            <p:custDataLst>
              <p:tags r:id="rId8"/>
            </p:custDataLst>
          </p:nvPr>
        </p:nvSpPr>
        <p:spPr>
          <a:xfrm>
            <a:off x="2921000" y="2825116"/>
            <a:ext cx="6350000" cy="1398905"/>
          </a:xfrm>
        </p:spPr>
        <p:txBody>
          <a:bodyPr vert="horz" wrap="square" lIns="0" tIns="0" rIns="0" bIns="0" rtlCol="0" anchor="b" anchorCtr="0">
            <a:normAutofit/>
          </a:bodyPr>
          <a:lstStyle>
            <a:lvl1pPr algn="dist">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Subtitle 2"/>
          <p:cNvSpPr>
            <a:spLocks noGrp="1"/>
          </p:cNvSpPr>
          <p:nvPr>
            <p:ph type="subTitle" idx="14" hasCustomPrompt="1"/>
            <p:custDataLst>
              <p:tags r:id="rId9"/>
            </p:custDataLst>
          </p:nvPr>
        </p:nvSpPr>
        <p:spPr>
          <a:xfrm>
            <a:off x="2921000" y="4427221"/>
            <a:ext cx="6350000" cy="361315"/>
          </a:xfrm>
        </p:spPr>
        <p:txBody>
          <a:bodyPr vert="horz" wrap="square" lIns="0" tIns="0" rIns="0" bIns="0" rtlCol="0" anchor="t" anchorCtr="0">
            <a:normAutofit/>
          </a:bodyPr>
          <a:lstStyle>
            <a:lvl1pPr algn="ctr">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0" lvl="0" indent="0" algn="ctr">
              <a:lnSpc>
                <a:spcPct val="100000"/>
              </a:lnSpc>
              <a:spcAft>
                <a:spcPts val="0"/>
              </a:spcAft>
              <a:buClrTx/>
              <a:buSzTx/>
              <a:buNone/>
            </a:pPr>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Title 1"/>
          <p:cNvSpPr>
            <a:spLocks noGrp="1"/>
          </p:cNvSpPr>
          <p:nvPr>
            <p:ph type="title" idx="13" hasCustomPrompt="1"/>
            <p:custDataLst>
              <p:tags r:id="rId8"/>
            </p:custDataLst>
          </p:nvPr>
        </p:nvSpPr>
        <p:spPr>
          <a:xfrm>
            <a:off x="3413124" y="1968817"/>
            <a:ext cx="5365750" cy="1398905"/>
          </a:xfrm>
        </p:spPr>
        <p:txBody>
          <a:bodyPr vert="horz" wrap="square" lIns="0" tIns="0" rIns="0" bIns="0" rtlCol="0" anchor="b" anchorCtr="0">
            <a:normAutofit/>
          </a:bodyPr>
          <a:lstStyle>
            <a:lvl1pPr algn="dist">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cxnSp>
        <p:nvCxnSpPr>
          <p:cNvPr id="7" name="直接连接符 8"/>
          <p:cNvCxnSpPr/>
          <p:nvPr>
            <p:custDataLst>
              <p:tags r:id="rId9"/>
            </p:custDataLst>
          </p:nvPr>
        </p:nvCxnSpPr>
        <p:spPr>
          <a:xfrm>
            <a:off x="5609590" y="3567113"/>
            <a:ext cx="97218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Placeholder 7"/>
          <p:cNvSpPr>
            <a:spLocks noGrp="1"/>
          </p:cNvSpPr>
          <p:nvPr>
            <p:ph type="body" idx="14" hasCustomPrompt="1"/>
            <p:custDataLst>
              <p:tags r:id="rId10"/>
            </p:custDataLst>
          </p:nvPr>
        </p:nvSpPr>
        <p:spPr>
          <a:xfrm>
            <a:off x="2920682" y="3770313"/>
            <a:ext cx="6350635" cy="1118870"/>
          </a:xfrm>
        </p:spPr>
        <p:txBody>
          <a:bodyPr vert="horz" wrap="square" lIns="0" tIns="0" rIns="0" bIns="0" rtlCol="0" anchor="t" anchorCtr="0">
            <a:normAutofit/>
          </a:bodyPr>
          <a:lstStyle>
            <a:lvl1pPr algn="dist">
              <a:defRPr lang="zh-CN" altLang="en-US" sz="1800" spc="200">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0" lvl="0" indent="0" algn="ctr">
              <a:lnSpc>
                <a:spcPct val="120000"/>
              </a:lnSpc>
              <a:spcAft>
                <a:spcPts val="0"/>
              </a:spcAft>
              <a:buClrTx/>
              <a:buSzTx/>
              <a:buNone/>
            </a:pPr>
            <a:r>
              <a:rPr lang="zh-CN" altLang="en-US"/>
              <a:t>单击此处编辑副标题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4"/>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4"/>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4"/>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4"/>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4"/>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256032"/>
            <a:ext cx="720090" cy="601968"/>
          </a:xfrm>
          <a:prstGeom prst="rect">
            <a:avLst/>
          </a:prstGeom>
        </p:spPr>
      </p:pic>
      <p:pic>
        <p:nvPicPr>
          <p:cNvPr id="10"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032"/>
            <a:ext cx="720090" cy="601968"/>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4"/>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503572"/>
            <a:ext cx="1620202" cy="1354428"/>
          </a:xfrm>
          <a:prstGeom prst="rect">
            <a:avLst/>
          </a:prstGeom>
        </p:spPr>
      </p:pic>
      <p:pic>
        <p:nvPicPr>
          <p:cNvPr id="8" name="图片 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3572"/>
            <a:ext cx="1620202" cy="1354428"/>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Subtitle 1"/>
          <p:cNvSpPr>
            <a:spLocks noGrp="1"/>
          </p:cNvSpPr>
          <p:nvPr>
            <p:ph type="subTitle" idx="13" hasCustomPrompt="1"/>
            <p:custDataLst>
              <p:tags r:id="rId11"/>
            </p:custDataLst>
          </p:nvPr>
        </p:nvSpPr>
        <p:spPr>
          <a:xfrm>
            <a:off x="4702175" y="3729039"/>
            <a:ext cx="4536440" cy="321945"/>
          </a:xfrm>
        </p:spPr>
        <p:txBody>
          <a:bodyPr vert="horz" wrap="square" lIns="0" tIns="0" rIns="0" bIns="0" rtlCol="0" anchor="t" anchorCtr="0">
            <a:normAutofit/>
          </a:bodyPr>
          <a:lstStyle>
            <a:lvl1pPr algn="l">
              <a:defRPr kumimoji="0" lang="zh-CN" altLang="en-US" sz="1800" b="0" i="0" spc="200">
                <a:ln>
                  <a:noFill/>
                </a:ln>
                <a:solidFill>
                  <a:schemeClr val="tx1">
                    <a:lumMod val="65000"/>
                    <a:lumOff val="35000"/>
                  </a:schemeClr>
                </a:solidFill>
                <a:effectLst/>
                <a:uLnTx/>
                <a:latin typeface="Arial" panose="020B0604020202020204" pitchFamily="34" charset="0"/>
                <a:ea typeface="微软雅黑" panose="020B0503020204020204" pitchFamily="34" charset="-122"/>
              </a:defRPr>
            </a:lvl1pPr>
          </a:lstStyle>
          <a:p>
            <a:pPr marL="0" marR="0" lvl="0" indent="0">
              <a:lnSpc>
                <a:spcPct val="100000"/>
              </a:lnSpc>
              <a:spcAft>
                <a:spcPts val="0"/>
              </a:spcAft>
              <a:buClrTx/>
              <a:buSzTx/>
              <a:buNone/>
            </a:pPr>
            <a:r>
              <a:rPr lang="zh-CN" altLang="en-US"/>
              <a:t>单击此处编辑副标题</a:t>
            </a:r>
            <a:endParaRPr lang="zh-CN" altLang="en-US"/>
          </a:p>
        </p:txBody>
      </p:sp>
      <p:sp>
        <p:nvSpPr>
          <p:cNvPr id="3" name="Title 2"/>
          <p:cNvSpPr>
            <a:spLocks noGrp="1"/>
          </p:cNvSpPr>
          <p:nvPr>
            <p:ph type="ctrTitle" idx="14" hasCustomPrompt="1"/>
            <p:custDataLst>
              <p:tags r:id="rId12"/>
            </p:custDataLst>
          </p:nvPr>
        </p:nvSpPr>
        <p:spPr>
          <a:xfrm>
            <a:off x="4702175" y="2690178"/>
            <a:ext cx="4536440" cy="835660"/>
          </a:xfrm>
        </p:spPr>
        <p:txBody>
          <a:bodyPr vert="horz" wrap="square" lIns="0" tIns="0" rIns="0" bIns="0" rtlCol="0" anchor="b" anchorCtr="0">
            <a:normAutofit/>
          </a:bodyPr>
          <a:lstStyle>
            <a:lvl1pPr algn="l">
              <a:defRPr kumimoji="0" lang="zh-CN" altLang="en-US" sz="40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spcAft>
                <a:spcPts val="0"/>
              </a:spcAft>
              <a:buClrTx/>
              <a:buSzTx/>
              <a:buFontTx/>
            </a:pPr>
            <a:r>
              <a:rPr lang="zh-CN" altLang="en-US" dirty="0"/>
              <a:t>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10"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tags" Target="../tags/tag13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14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7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31606" y="2355075"/>
            <a:ext cx="6858001" cy="1191480"/>
          </a:xfrm>
          <a:prstGeom prst="rect">
            <a:avLst/>
          </a:prstGeom>
        </p:spPr>
        <p:txBody>
          <a:bodyPr wrap="square">
            <a:spAutoFit/>
          </a:bodyPr>
          <a:lstStyle/>
          <a:p>
            <a:pPr algn="ctr">
              <a:lnSpc>
                <a:spcPct val="150000"/>
              </a:lnSpc>
            </a:pPr>
            <a:r>
              <a:rPr lang="zh-CN" altLang="en-US" sz="5400" b="1" dirty="0">
                <a:solidFill>
                  <a:srgbClr val="ED7D31"/>
                </a:solidFill>
                <a:latin typeface="Times New Roman" panose="02020603050405020304" pitchFamily="18" charset="0"/>
                <a:ea typeface="微软雅黑" panose="020B0503020204020204" pitchFamily="34" charset="-122"/>
              </a:rPr>
              <a:t>课时</a:t>
            </a:r>
            <a:r>
              <a:rPr lang="zh-CN" altLang="en-US" sz="5400" b="1" dirty="0" smtClean="0">
                <a:solidFill>
                  <a:srgbClr val="ED7D31"/>
                </a:solidFill>
                <a:latin typeface="Times New Roman" panose="02020603050405020304" pitchFamily="18" charset="0"/>
                <a:ea typeface="微软雅黑" panose="020B0503020204020204" pitchFamily="34" charset="-122"/>
              </a:rPr>
              <a:t>二 文化</a:t>
            </a:r>
            <a:r>
              <a:rPr lang="zh-CN" altLang="en-US" sz="5400" b="1" dirty="0">
                <a:solidFill>
                  <a:srgbClr val="ED7D31"/>
                </a:solidFill>
                <a:latin typeface="Times New Roman" panose="02020603050405020304" pitchFamily="18" charset="0"/>
                <a:ea typeface="微软雅黑" panose="020B0503020204020204" pitchFamily="34" charset="-122"/>
              </a:rPr>
              <a:t>常识</a:t>
            </a:r>
            <a:endParaRPr lang="zh-CN" altLang="zh-CN" sz="5400" b="1" dirty="0">
              <a:solidFill>
                <a:srgbClr val="ED7D31"/>
              </a:solidFill>
              <a:latin typeface="Times New Roman" panose="02020603050405020304" pitchFamily="18"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4616648"/>
          </a:xfrm>
          <a:prstGeom prst="rect">
            <a:avLst/>
          </a:prstGeom>
          <a:noFill/>
          <a:ln w="9525">
            <a:noFill/>
          </a:ln>
        </p:spPr>
        <p:txBody>
          <a:bodyPr wrap="square">
            <a:spAutoFit/>
          </a:bodyPr>
          <a:lstStyle/>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记</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古代的一种</a:t>
            </a:r>
            <a:r>
              <a:rPr lang="zh-CN" altLang="en-US" sz="2800" dirty="0">
                <a:solidFill>
                  <a:srgbClr val="FF00FF"/>
                </a:solidFill>
                <a:latin typeface="Times New Roman" panose="02020603050405020304" pitchFamily="18" charset="0"/>
                <a:ea typeface="微软雅黑" panose="020B0503020204020204" pitchFamily="34" charset="-122"/>
                <a:sym typeface="+mn-ea"/>
              </a:rPr>
              <a:t>散文</a:t>
            </a:r>
            <a:r>
              <a:rPr lang="zh-CN" altLang="en-US" sz="2800" dirty="0">
                <a:latin typeface="Times New Roman" panose="02020603050405020304" pitchFamily="18" charset="0"/>
                <a:ea typeface="微软雅黑" panose="020B0503020204020204" pitchFamily="34" charset="-122"/>
                <a:sym typeface="+mn-ea"/>
              </a:rPr>
              <a:t>体裁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大多数是游记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是一种用来记叙旅途见闻或某地政治生活</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社会风貌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风土人情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山川景物及名胜古迹等的散文体裁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其次是些普通的叙事散文或“杂记”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桃花源记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岳阳楼记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醉翁亭记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核舟记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6</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传</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是记述</a:t>
            </a:r>
            <a:r>
              <a:rPr lang="zh-CN" altLang="en-US" sz="2800" dirty="0">
                <a:solidFill>
                  <a:srgbClr val="FF00FF"/>
                </a:solidFill>
                <a:latin typeface="Times New Roman" panose="02020603050405020304" pitchFamily="18" charset="0"/>
                <a:ea typeface="微软雅黑" panose="020B0503020204020204" pitchFamily="34" charset="-122"/>
                <a:sym typeface="+mn-ea"/>
              </a:rPr>
              <a:t>个人生平事迹</a:t>
            </a:r>
            <a:r>
              <a:rPr lang="zh-CN" altLang="en-US" sz="2800" dirty="0">
                <a:latin typeface="Times New Roman" panose="02020603050405020304" pitchFamily="18" charset="0"/>
                <a:ea typeface="微软雅黑" panose="020B0503020204020204" pitchFamily="34" charset="-122"/>
                <a:sym typeface="+mn-ea"/>
              </a:rPr>
              <a:t>的文章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一般来说多为记述那些在历史上较有影响且事迹突出的人物的生平事迹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多采用叙述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描写等手法</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展示人物的生平风貌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如陶渊明的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五柳先生传</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1954959"/>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7.</a:t>
            </a:r>
            <a:r>
              <a:rPr lang="zh-CN" altLang="en-US" sz="2800" b="1" dirty="0">
                <a:latin typeface="Times New Roman" panose="02020603050405020304" pitchFamily="18" charset="0"/>
                <a:ea typeface="微软雅黑" panose="020B0503020204020204" pitchFamily="34" charset="-122"/>
                <a:sym typeface="+mn-ea"/>
              </a:rPr>
              <a:t>书</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即</a:t>
            </a:r>
            <a:r>
              <a:rPr lang="zh-CN" altLang="en-US" sz="2800" dirty="0">
                <a:solidFill>
                  <a:srgbClr val="FF00FF"/>
                </a:solidFill>
                <a:latin typeface="Times New Roman" panose="02020603050405020304" pitchFamily="18" charset="0"/>
                <a:ea typeface="微软雅黑" panose="020B0503020204020204" pitchFamily="34" charset="-122"/>
                <a:sym typeface="+mn-ea"/>
              </a:rPr>
              <a:t>书信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古人的书信又叫“尺牍”或“信札”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是一种应用性文体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多记事陈情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可以抒情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也可以写景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可以写私人化的事件和感情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如陶弘景的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答谢中书书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吴均的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与朱元思书</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三</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重要文化</a:t>
            </a:r>
            <a:r>
              <a:rPr lang="zh-CN" altLang="en-US" sz="2800" b="1" dirty="0" smtClean="0">
                <a:latin typeface="Times New Roman" panose="02020603050405020304" pitchFamily="18" charset="0"/>
                <a:ea typeface="微软雅黑" panose="020B0503020204020204" pitchFamily="34" charset="-122"/>
                <a:sym typeface="+mn-ea"/>
              </a:rPr>
              <a:t>常识</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一</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年龄</a:t>
            </a:r>
            <a:r>
              <a:rPr lang="zh-CN" altLang="en-US" sz="2800" b="1" dirty="0" smtClean="0">
                <a:latin typeface="Times New Roman" panose="02020603050405020304" pitchFamily="18" charset="0"/>
                <a:ea typeface="微软雅黑" panose="020B0503020204020204" pitchFamily="34" charset="-122"/>
                <a:sym typeface="+mn-ea"/>
              </a:rPr>
              <a:t>称谓</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襁褓</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未满周岁的婴儿</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孩提</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指二三岁的儿童</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垂髫</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指三四岁至八九岁的儿童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泛指幼年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4</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始龀</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儿童换牙</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男孩八岁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女孩七岁</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总角</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指八九岁至十三四岁的少年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泛指童年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6</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豆蔻</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指女子十三四岁的年纪</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7</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及笄</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指女子十五岁的年纪</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8.</a:t>
            </a:r>
            <a:r>
              <a:rPr lang="zh-CN" altLang="en-US" sz="2800" b="1" dirty="0">
                <a:latin typeface="Times New Roman" panose="02020603050405020304" pitchFamily="18" charset="0"/>
                <a:ea typeface="微软雅黑" panose="020B0503020204020204" pitchFamily="34" charset="-122"/>
                <a:sym typeface="+mn-ea"/>
              </a:rPr>
              <a:t>束发</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指男子十五岁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泛指青少年</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9.</a:t>
            </a:r>
            <a:r>
              <a:rPr lang="zh-CN" altLang="en-US" sz="2800" b="1" dirty="0">
                <a:latin typeface="Times New Roman" panose="02020603050405020304" pitchFamily="18" charset="0"/>
                <a:ea typeface="微软雅黑" panose="020B0503020204020204" pitchFamily="34" charset="-122"/>
                <a:sym typeface="+mn-ea"/>
              </a:rPr>
              <a:t>弱冠</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指男子二十岁左右行加冠礼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泛指成年</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10.</a:t>
            </a:r>
            <a:r>
              <a:rPr lang="zh-CN" altLang="en-US" sz="2800" b="1" dirty="0">
                <a:latin typeface="Times New Roman" panose="02020603050405020304" pitchFamily="18" charset="0"/>
                <a:ea typeface="微软雅黑" panose="020B0503020204020204" pitchFamily="34" charset="-122"/>
                <a:sym typeface="+mn-ea"/>
              </a:rPr>
              <a:t>而立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指人三十岁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11.</a:t>
            </a:r>
            <a:r>
              <a:rPr lang="zh-CN" altLang="en-US" sz="2800" b="1" dirty="0">
                <a:latin typeface="Times New Roman" panose="02020603050405020304" pitchFamily="18" charset="0"/>
                <a:ea typeface="微软雅黑" panose="020B0503020204020204" pitchFamily="34" charset="-122"/>
                <a:sym typeface="+mn-ea"/>
              </a:rPr>
              <a:t>不惑</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指人四十岁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12.</a:t>
            </a:r>
            <a:r>
              <a:rPr lang="zh-CN" altLang="en-US" sz="2800" b="1" dirty="0">
                <a:latin typeface="Times New Roman" panose="02020603050405020304" pitchFamily="18" charset="0"/>
                <a:ea typeface="微软雅黑" panose="020B0503020204020204" pitchFamily="34" charset="-122"/>
                <a:sym typeface="+mn-ea"/>
              </a:rPr>
              <a:t>知天命</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指人五十岁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13.</a:t>
            </a:r>
            <a:r>
              <a:rPr lang="zh-CN" altLang="en-US" sz="2800" b="1" dirty="0">
                <a:latin typeface="Times New Roman" panose="02020603050405020304" pitchFamily="18" charset="0"/>
                <a:ea typeface="微软雅黑" panose="020B0503020204020204" pitchFamily="34" charset="-122"/>
                <a:sym typeface="+mn-ea"/>
              </a:rPr>
              <a:t>花甲</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指人六十岁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14.</a:t>
            </a:r>
            <a:r>
              <a:rPr lang="zh-CN" altLang="en-US" sz="2800" b="1" dirty="0">
                <a:latin typeface="Times New Roman" panose="02020603050405020304" pitchFamily="18" charset="0"/>
                <a:ea typeface="微软雅黑" panose="020B0503020204020204" pitchFamily="34" charset="-122"/>
                <a:sym typeface="+mn-ea"/>
              </a:rPr>
              <a:t>古稀</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指人七十岁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15.</a:t>
            </a:r>
            <a:r>
              <a:rPr lang="zh-CN" altLang="en-US" sz="2800" b="1" dirty="0">
                <a:latin typeface="Times New Roman" panose="02020603050405020304" pitchFamily="18" charset="0"/>
                <a:ea typeface="微软雅黑" panose="020B0503020204020204" pitchFamily="34" charset="-122"/>
                <a:sym typeface="+mn-ea"/>
              </a:rPr>
              <a:t>耄耋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指八九十岁的老人</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16.</a:t>
            </a:r>
            <a:r>
              <a:rPr lang="zh-CN" altLang="en-US" sz="2800" b="1" dirty="0">
                <a:latin typeface="Times New Roman" panose="02020603050405020304" pitchFamily="18" charset="0"/>
                <a:ea typeface="微软雅黑" panose="020B0503020204020204" pitchFamily="34" charset="-122"/>
                <a:sym typeface="+mn-ea"/>
              </a:rPr>
              <a:t>期颐</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指人一百岁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二</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中国传统</a:t>
            </a:r>
            <a:r>
              <a:rPr lang="zh-CN" altLang="en-US" sz="2800" b="1" dirty="0" smtClean="0">
                <a:latin typeface="Times New Roman" panose="02020603050405020304" pitchFamily="18" charset="0"/>
                <a:ea typeface="微软雅黑" panose="020B0503020204020204" pitchFamily="34" charset="-122"/>
                <a:sym typeface="+mn-ea"/>
              </a:rPr>
              <a:t>节日</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zh-CN" altLang="en-US" sz="2800" b="1" dirty="0">
                <a:latin typeface="Times New Roman" panose="02020603050405020304" pitchFamily="18" charset="0"/>
                <a:ea typeface="微软雅黑" panose="020B0503020204020204" pitchFamily="34" charset="-122"/>
                <a:sym typeface="+mn-ea"/>
              </a:rPr>
              <a:t>春节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我国传统习俗中最</a:t>
            </a:r>
            <a:r>
              <a:rPr lang="zh-CN" altLang="en-US" sz="2800" dirty="0">
                <a:solidFill>
                  <a:srgbClr val="FF00FF"/>
                </a:solidFill>
                <a:latin typeface="Times New Roman" panose="02020603050405020304" pitchFamily="18" charset="0"/>
                <a:ea typeface="微软雅黑" panose="020B0503020204020204" pitchFamily="34" charset="-122"/>
                <a:sym typeface="+mn-ea"/>
              </a:rPr>
              <a:t>隆重</a:t>
            </a:r>
            <a:r>
              <a:rPr lang="zh-CN" altLang="en-US" sz="2800" dirty="0">
                <a:latin typeface="Times New Roman" panose="02020603050405020304" pitchFamily="18" charset="0"/>
                <a:ea typeface="微软雅黑" panose="020B0503020204020204" pitchFamily="34" charset="-122"/>
                <a:sym typeface="+mn-ea"/>
              </a:rPr>
              <a:t>的节日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此节乃一岁之首</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古人又称元日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元旦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元正</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新春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新正等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在采用公历纪年后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今人称春节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舞龙舞狮</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燃鞭炮</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贴春联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挂年画</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耍龙灯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拜年贺喜</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一方面是庆贺过去的一年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一方面又祈祝新年快乐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五谷丰登</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人畜兴旺</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是阖家团圆的重要时刻</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zh-CN" altLang="en-US" sz="2800" b="1" dirty="0">
                <a:latin typeface="Times New Roman" panose="02020603050405020304" pitchFamily="18" charset="0"/>
                <a:ea typeface="微软雅黑" panose="020B0503020204020204" pitchFamily="34" charset="-122"/>
                <a:sym typeface="+mn-ea"/>
              </a:rPr>
              <a:t>元宵节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农历正月十五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又称正月半</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上元节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灯节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吃汤圆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北方吃元宵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赏花灯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闹年鼓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猜灯谜</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放天灯等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普天同乐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庆祝一家团圆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祭神</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3.【</a:t>
            </a:r>
            <a:r>
              <a:rPr lang="zh-CN" altLang="en-US" sz="2800" b="1" dirty="0">
                <a:latin typeface="Times New Roman" panose="02020603050405020304" pitchFamily="18" charset="0"/>
                <a:ea typeface="微软雅黑" panose="020B0503020204020204" pitchFamily="34" charset="-122"/>
                <a:sym typeface="+mn-ea"/>
              </a:rPr>
              <a:t>清明节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我国民间</a:t>
            </a:r>
            <a:r>
              <a:rPr lang="zh-CN" altLang="en-US" sz="2800" dirty="0">
                <a:solidFill>
                  <a:srgbClr val="FF00FF"/>
                </a:solidFill>
                <a:latin typeface="Times New Roman" panose="02020603050405020304" pitchFamily="18" charset="0"/>
                <a:ea typeface="微软雅黑" panose="020B0503020204020204" pitchFamily="34" charset="-122"/>
                <a:sym typeface="+mn-ea"/>
              </a:rPr>
              <a:t>传统节日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是中国农历“二十四节气”中“</a:t>
            </a:r>
            <a:r>
              <a:rPr lang="zh-CN" altLang="en-US" sz="2800" dirty="0">
                <a:solidFill>
                  <a:srgbClr val="FF00FF"/>
                </a:solidFill>
                <a:latin typeface="Times New Roman" panose="02020603050405020304" pitchFamily="18" charset="0"/>
                <a:ea typeface="微软雅黑" panose="020B0503020204020204" pitchFamily="34" charset="-122"/>
                <a:sym typeface="+mn-ea"/>
              </a:rPr>
              <a:t>清明</a:t>
            </a:r>
            <a:r>
              <a:rPr lang="zh-CN" altLang="en-US" sz="2800" dirty="0">
                <a:latin typeface="Times New Roman" panose="02020603050405020304" pitchFamily="18" charset="0"/>
                <a:ea typeface="微软雅黑" panose="020B0503020204020204" pitchFamily="34" charset="-122"/>
                <a:sym typeface="+mn-ea"/>
              </a:rPr>
              <a:t>”这一节气的那一天</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一般在阳历的</a:t>
            </a:r>
            <a:r>
              <a:rPr lang="en-US" altLang="zh-CN" sz="2800" dirty="0">
                <a:latin typeface="Times New Roman" panose="02020603050405020304" pitchFamily="18" charset="0"/>
                <a:ea typeface="微软雅黑" panose="020B0503020204020204" pitchFamily="34" charset="-122"/>
                <a:sym typeface="+mn-ea"/>
              </a:rPr>
              <a:t>4</a:t>
            </a:r>
            <a:r>
              <a:rPr lang="zh-CN" altLang="en-US" sz="2800" dirty="0">
                <a:latin typeface="Times New Roman" panose="02020603050405020304" pitchFamily="18" charset="0"/>
                <a:ea typeface="微软雅黑" panose="020B0503020204020204" pitchFamily="34" charset="-122"/>
                <a:sym typeface="+mn-ea"/>
              </a:rPr>
              <a:t>月</a:t>
            </a:r>
            <a:r>
              <a:rPr lang="en-US" altLang="zh-CN" sz="2800" dirty="0">
                <a:latin typeface="Times New Roman" panose="02020603050405020304" pitchFamily="18" charset="0"/>
                <a:ea typeface="微软雅黑" panose="020B0503020204020204" pitchFamily="34" charset="-122"/>
                <a:sym typeface="+mn-ea"/>
              </a:rPr>
              <a:t>5</a:t>
            </a:r>
            <a:r>
              <a:rPr lang="zh-CN" altLang="en-US" sz="2800" dirty="0">
                <a:latin typeface="Times New Roman" panose="02020603050405020304" pitchFamily="18" charset="0"/>
                <a:ea typeface="微软雅黑" panose="020B0503020204020204" pitchFamily="34" charset="-122"/>
                <a:sym typeface="+mn-ea"/>
              </a:rPr>
              <a:t>日前后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扫墓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踏青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荡秋千</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放风筝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插柳戴花等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祭拜祖先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怀念故人</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4.【</a:t>
            </a:r>
            <a:r>
              <a:rPr lang="zh-CN" altLang="en-US" sz="2800" b="1" dirty="0">
                <a:latin typeface="Times New Roman" panose="02020603050405020304" pitchFamily="18" charset="0"/>
                <a:ea typeface="微软雅黑" panose="020B0503020204020204" pitchFamily="34" charset="-122"/>
                <a:sym typeface="+mn-ea"/>
              </a:rPr>
              <a:t>端午节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农历五月初五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又称</a:t>
            </a:r>
            <a:r>
              <a:rPr lang="zh-CN" altLang="en-US" sz="2800" dirty="0">
                <a:solidFill>
                  <a:srgbClr val="FF00FF"/>
                </a:solidFill>
                <a:latin typeface="Times New Roman" panose="02020603050405020304" pitchFamily="18" charset="0"/>
                <a:ea typeface="微软雅黑" panose="020B0503020204020204" pitchFamily="34" charset="-122"/>
                <a:sym typeface="+mn-ea"/>
              </a:rPr>
              <a:t>端阳</a:t>
            </a:r>
            <a:r>
              <a:rPr lang="en-US" altLang="zh-CN" sz="2800" dirty="0">
                <a:solidFill>
                  <a:srgbClr val="FF00FF"/>
                </a:solidFill>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重午</a:t>
            </a:r>
            <a:r>
              <a:rPr lang="en-US" altLang="zh-CN" sz="2800" dirty="0">
                <a:solidFill>
                  <a:srgbClr val="FF00FF"/>
                </a:solidFill>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重五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吃粽子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赛龙舟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喝雄黄酒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挂香袋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插花和菖蒲</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斗百草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驱“五毒”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一是驱瘟避毒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防灾祛病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二是纪念爱国诗人屈原</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zh-CN" altLang="en-US" sz="2800" b="1" dirty="0">
                <a:latin typeface="Times New Roman" panose="02020603050405020304" pitchFamily="18" charset="0"/>
                <a:ea typeface="微软雅黑" panose="020B0503020204020204" pitchFamily="34" charset="-122"/>
                <a:sym typeface="+mn-ea"/>
              </a:rPr>
              <a:t>中秋节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农历八月十五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又称</a:t>
            </a:r>
            <a:r>
              <a:rPr lang="zh-CN" altLang="en-US" sz="2800" dirty="0">
                <a:solidFill>
                  <a:srgbClr val="FF00FF"/>
                </a:solidFill>
                <a:latin typeface="Times New Roman" panose="02020603050405020304" pitchFamily="18" charset="0"/>
                <a:ea typeface="微软雅黑" panose="020B0503020204020204" pitchFamily="34" charset="-122"/>
                <a:sym typeface="+mn-ea"/>
              </a:rPr>
              <a:t>团圆节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因农历八月在秋季之中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八月十五又在八月之中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故称“中秋”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赏月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祭月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观潮</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吃月饼等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期盼阖家欢乐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团圆安康</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6</a:t>
            </a: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重阳节</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农历九月初九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易经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将“九”定为阳数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两九相重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故称“重阳”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赏菊</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饮菊花酒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登高</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插茱萸等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一是呼吁尊敬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关爱长辈及老人</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二是追求健康长寿</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三是追求高雅志趣</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7</a:t>
            </a: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除夕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我国民间传统节日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农历腊月三十日晚</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家家在打扫干净的屋里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摆上丰盛的菜肴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全家团聚吃“年饭”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传统习俗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人们会通宵不眠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或喝酒聊天</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或猜谜下棋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嬉戏游乐“守岁”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零点之时燃放烟花爆竹等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文化内涵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春节蕴涵着辞旧迎新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阖家团圆的意义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除夕全家团聚在一起吃年夜饭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熬夜守岁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是中国人一年一度的文化心结</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639044"/>
          </a:xfrm>
          <a:prstGeom prst="rect">
            <a:avLst/>
          </a:prstGeom>
          <a:noFill/>
          <a:ln w="9525">
            <a:noFill/>
          </a:ln>
        </p:spPr>
        <p:txBody>
          <a:bodyPr wrap="square">
            <a:spAutoFit/>
          </a:bodyPr>
          <a:lstStyle/>
          <a:p>
            <a:pPr indent="0" algn="just">
              <a:lnSpc>
                <a:spcPct val="13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三</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古代科举制度</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从隋至清</a:t>
            </a:r>
            <a:r>
              <a:rPr lang="en-US" altLang="zh-CN" sz="2800" b="1" dirty="0" smtClean="0">
                <a:latin typeface="Times New Roman" panose="02020603050405020304" pitchFamily="18" charset="0"/>
                <a:ea typeface="微软雅黑" panose="020B0503020204020204" pitchFamily="34" charset="-122"/>
                <a:sym typeface="+mn-ea"/>
              </a:rPr>
              <a:t>)</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童生试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也叫“童试”</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应试者</a:t>
            </a:r>
            <a:r>
              <a:rPr lang="zh-CN" altLang="en-US" sz="2800" dirty="0">
                <a:solidFill>
                  <a:srgbClr val="FF00FF"/>
                </a:solidFill>
                <a:latin typeface="Times New Roman" panose="02020603050405020304" pitchFamily="18" charset="0"/>
                <a:ea typeface="微软雅黑" panose="020B0503020204020204" pitchFamily="34" charset="-122"/>
                <a:sym typeface="+mn-ea"/>
              </a:rPr>
              <a:t>不分年龄大小</a:t>
            </a:r>
            <a:r>
              <a:rPr lang="zh-CN" altLang="en-US" sz="2800" dirty="0">
                <a:latin typeface="Times New Roman" panose="02020603050405020304" pitchFamily="18" charset="0"/>
                <a:ea typeface="微软雅黑" panose="020B0503020204020204" pitchFamily="34" charset="-122"/>
                <a:sym typeface="+mn-ea"/>
              </a:rPr>
              <a:t>都称童生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合格后取得生员</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秀才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相公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资格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然后参加科举考试</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乡试</a:t>
            </a:r>
            <a:r>
              <a:rPr lang="zh-CN" altLang="en-US" sz="2800" dirty="0">
                <a:latin typeface="Times New Roman" panose="02020603050405020304" pitchFamily="18" charset="0"/>
                <a:ea typeface="微软雅黑" panose="020B0503020204020204" pitchFamily="34" charset="-122"/>
                <a:sym typeface="+mn-ea"/>
              </a:rPr>
              <a:t>第一名叫解</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jiè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元</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800" b="1" dirty="0" smtClean="0">
                <a:latin typeface="Times New Roman" panose="02020603050405020304" pitchFamily="18" charset="0"/>
                <a:ea typeface="微软雅黑" panose="020B0503020204020204" pitchFamily="34" charset="-122"/>
                <a:sym typeface="+mn-ea"/>
              </a:rPr>
              <a:t>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会试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明清两代每三年在京城举行的一次考试</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各省的举人及国子监监生皆可应考</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录取前三百名为贡士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第一名叫会元</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en-US" altLang="zh-CN" sz="2800" b="1" dirty="0" smtClean="0">
                <a:latin typeface="Times New Roman" panose="02020603050405020304" pitchFamily="18" charset="0"/>
                <a:ea typeface="微软雅黑" panose="020B0503020204020204" pitchFamily="34" charset="-122"/>
                <a:sym typeface="+mn-ea"/>
              </a:rPr>
              <a:t>4.</a:t>
            </a:r>
            <a:r>
              <a:rPr lang="zh-CN" altLang="en-US" sz="2800" b="1" dirty="0" smtClean="0">
                <a:latin typeface="Times New Roman" panose="02020603050405020304" pitchFamily="18" charset="0"/>
                <a:ea typeface="微软雅黑" panose="020B0503020204020204" pitchFamily="34" charset="-122"/>
                <a:sym typeface="+mn-ea"/>
              </a:rPr>
              <a:t>殿试</a:t>
            </a: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是</a:t>
            </a:r>
            <a:r>
              <a:rPr lang="zh-CN" altLang="en-US" sz="2800" dirty="0" smtClean="0">
                <a:solidFill>
                  <a:srgbClr val="FF00FF"/>
                </a:solidFill>
                <a:latin typeface="Times New Roman" panose="02020603050405020304" pitchFamily="18" charset="0"/>
                <a:ea typeface="微软雅黑" panose="020B0503020204020204" pitchFamily="34" charset="-122"/>
                <a:sym typeface="+mn-ea"/>
              </a:rPr>
              <a:t>科举制最高级别</a:t>
            </a:r>
            <a:r>
              <a:rPr lang="zh-CN" altLang="en-US" sz="2800" dirty="0" smtClean="0">
                <a:latin typeface="Times New Roman" panose="02020603050405020304" pitchFamily="18" charset="0"/>
                <a:ea typeface="微软雅黑" panose="020B0503020204020204" pitchFamily="34" charset="-122"/>
                <a:sym typeface="+mn-ea"/>
              </a:rPr>
              <a:t>的考试</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皇帝在殿廷上</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对会试录取的贡士亲自策问</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以定甲第</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录取分三甲</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一甲三名</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赐“进士及第”的称号</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第一名称状元</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鼎元</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第二名称榜眼</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第三名称探花</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合称“甲鼎”</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二甲若干名</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赐“进士出身”的称号</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三甲若干名</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赐“同进士出身”的称号</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四</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smtClean="0">
                <a:latin typeface="Times New Roman" panose="02020603050405020304" pitchFamily="18" charset="0"/>
                <a:ea typeface="微软雅黑" panose="020B0503020204020204" pitchFamily="34" charset="-122"/>
                <a:sym typeface="+mn-ea"/>
              </a:rPr>
              <a:t>二十四节气</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立春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雨水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惊蛰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春分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清明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谷雨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立夏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芒种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夏至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立秋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处暑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白露</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秋分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寒露</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霜降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立冬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小雪</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大雪</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冬至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大寒</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800" b="1" dirty="0" smtClean="0">
                <a:latin typeface="Times New Roman" panose="02020603050405020304" pitchFamily="18" charset="0"/>
                <a:ea typeface="微软雅黑" panose="020B0503020204020204" pitchFamily="34" charset="-122"/>
                <a:sym typeface="+mn-ea"/>
              </a:rPr>
              <a:t>节气歌</a:t>
            </a:r>
            <a:endParaRPr lang="en-US" altLang="zh-CN" sz="2800" b="1" dirty="0" smtClean="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800" dirty="0" smtClean="0">
                <a:latin typeface="Times New Roman" panose="02020603050405020304" pitchFamily="18" charset="0"/>
                <a:ea typeface="微软雅黑" panose="020B0503020204020204" pitchFamily="34" charset="-122"/>
                <a:sym typeface="+mn-ea"/>
              </a:rPr>
              <a:t>春雨</a:t>
            </a:r>
            <a:r>
              <a:rPr lang="zh-CN" altLang="en-US" sz="2800" dirty="0">
                <a:latin typeface="Times New Roman" panose="02020603050405020304" pitchFamily="18" charset="0"/>
                <a:ea typeface="微软雅黑" panose="020B0503020204020204" pitchFamily="34" charset="-122"/>
                <a:sym typeface="+mn-ea"/>
              </a:rPr>
              <a:t>惊春清谷天</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夏满芒夏暑相连</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800" dirty="0">
                <a:latin typeface="Times New Roman" panose="02020603050405020304" pitchFamily="18" charset="0"/>
                <a:ea typeface="微软雅黑" panose="020B0503020204020204" pitchFamily="34" charset="-122"/>
                <a:sym typeface="+mn-ea"/>
              </a:rPr>
              <a:t>秋处露秋寒霜降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冬雪雪冬小大寒</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800" dirty="0">
                <a:latin typeface="Times New Roman" panose="02020603050405020304" pitchFamily="18" charset="0"/>
                <a:ea typeface="微软雅黑" panose="020B0503020204020204" pitchFamily="34" charset="-122"/>
                <a:sym typeface="+mn-ea"/>
              </a:rPr>
              <a:t>每月两节不变更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最多相差一两天</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a:p>
            <a:pPr indent="0" algn="ctr">
              <a:lnSpc>
                <a:spcPct val="150000"/>
              </a:lnSpc>
            </a:pPr>
            <a:r>
              <a:rPr lang="zh-CN" altLang="en-US" sz="2800" dirty="0">
                <a:latin typeface="Times New Roman" panose="02020603050405020304" pitchFamily="18" charset="0"/>
                <a:ea typeface="微软雅黑" panose="020B0503020204020204" pitchFamily="34" charset="-122"/>
                <a:sym typeface="+mn-ea"/>
              </a:rPr>
              <a:t>上半年来六廿一</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下半年是八廿三</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立春</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立是开始的意思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立春就是春季的开始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雨水</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降雨开始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雨量渐增</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惊蛰</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蛰是藏的意思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惊蛰是指春雷乍动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惊醒了蛰伏在土中冬眠的动物</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春分</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分是平分的意思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春分表示昼夜平分</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清明</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天气晴朗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草木繁茂</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谷雨</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雨生百谷</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雨量充足而及时</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谷类作物能茁壮成长</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立夏</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夏季的开始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小满</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麦类等夏熟作物籽粒开始饱满</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ctr">
              <a:lnSpc>
                <a:spcPct val="150000"/>
              </a:lnSpc>
            </a:pPr>
            <a:r>
              <a:rPr lang="zh-CN" altLang="en-US" sz="2800" b="1" dirty="0">
                <a:latin typeface="Times New Roman" panose="02020603050405020304" pitchFamily="18" charset="0"/>
                <a:ea typeface="微软雅黑" panose="020B0503020204020204" pitchFamily="34" charset="-122"/>
                <a:sym typeface="+mn-ea"/>
              </a:rPr>
              <a:t>中考易考文学文化常识汇编</a:t>
            </a:r>
            <a:endParaRPr lang="zh-CN" altLang="en-US" sz="2800" b="1"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一</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常见文学</a:t>
            </a:r>
            <a:r>
              <a:rPr lang="zh-CN" altLang="en-US" sz="2800" b="1" dirty="0" smtClean="0">
                <a:latin typeface="Times New Roman" panose="02020603050405020304" pitchFamily="18" charset="0"/>
                <a:ea typeface="微软雅黑" panose="020B0503020204020204" pitchFamily="34" charset="-122"/>
                <a:sym typeface="+mn-ea"/>
              </a:rPr>
              <a:t>常识</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四书”“五经”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四书”即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中庸</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论语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孟子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五经”即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春秋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六艺</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先秦历史散文</a:t>
            </a:r>
            <a:r>
              <a:rPr lang="en-US" altLang="zh-CN" sz="2800" b="1" dirty="0">
                <a:latin typeface="Times New Roman" panose="02020603050405020304" pitchFamily="18" charset="0"/>
                <a:ea typeface="微软雅黑" panose="020B0503020204020204" pitchFamily="34" charset="-122"/>
                <a:sym typeface="+mn-ea"/>
              </a:rPr>
              <a:t>:</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左传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编年体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战国策</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国别体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国语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国别体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春秋三传”“即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左传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谷梁传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公羊传</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4</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风骚</a:t>
            </a:r>
            <a:r>
              <a:rPr lang="en-US" altLang="zh-CN" sz="2800" b="1" dirty="0">
                <a:latin typeface="Times New Roman" panose="02020603050405020304" pitchFamily="18" charset="0"/>
                <a:ea typeface="微软雅黑" panose="020B0503020204020204" pitchFamily="34" charset="-122"/>
                <a:sym typeface="+mn-ea"/>
              </a:rPr>
              <a:t>:</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诗经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国风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离骚</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乐府双璧</a:t>
            </a:r>
            <a:r>
              <a:rPr lang="en-US" altLang="zh-CN" sz="2800" b="1" dirty="0">
                <a:latin typeface="Times New Roman" panose="02020603050405020304" pitchFamily="18" charset="0"/>
                <a:ea typeface="微软雅黑" panose="020B0503020204020204" pitchFamily="34" charset="-122"/>
                <a:sym typeface="+mn-ea"/>
              </a:rPr>
              <a:t>:</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孔雀东南飞</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木兰诗</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芒种</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麦类等有芒作物成熟</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夏至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炎热的夏天来临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小暑</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暑是炎热的意思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小暑就是气候开始炎热</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大暑</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一年中最热的时候</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立秋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秋季的开始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处暑</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处是终止</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躲藏的意思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处暑是表示炎热的暑天结束</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白露</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天气转凉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露凝而白</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秋分</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昼夜平分</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寒露</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露水以寒</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将要结冰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4616648"/>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霜降</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天气渐冷</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开始有霜</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立冬</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冬季的开始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小雪</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开始下雪</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大雪</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降雪量增多</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地面可能积雪</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冬至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寒冷的冬天来临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小寒</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气候开始寒冷</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b="1" dirty="0" smtClean="0">
                <a:latin typeface="Times New Roman" panose="02020603050405020304" pitchFamily="18" charset="0"/>
                <a:ea typeface="微软雅黑" panose="020B0503020204020204" pitchFamily="34" charset="-122"/>
                <a:sym typeface="+mn-ea"/>
              </a:rPr>
              <a:t>大寒</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一年中最冷的时候</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262979"/>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五</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天文与</a:t>
            </a:r>
            <a:r>
              <a:rPr lang="zh-CN" altLang="en-US" sz="2800" b="1" dirty="0" smtClean="0">
                <a:latin typeface="Times New Roman" panose="02020603050405020304" pitchFamily="18" charset="0"/>
                <a:ea typeface="微软雅黑" panose="020B0503020204020204" pitchFamily="34" charset="-122"/>
                <a:sym typeface="+mn-ea"/>
              </a:rPr>
              <a:t>历法</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smtClean="0">
                <a:latin typeface="Times New Roman" panose="02020603050405020304" pitchFamily="18" charset="0"/>
                <a:ea typeface="微软雅黑" panose="020B0503020204020204" pitchFamily="34" charset="-122"/>
                <a:sym typeface="+mn-ea"/>
              </a:rPr>
              <a:t>天文</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1)</a:t>
            </a:r>
            <a:r>
              <a:rPr lang="zh-CN" altLang="en-US" sz="2800" b="1" dirty="0">
                <a:latin typeface="Times New Roman" panose="02020603050405020304" pitchFamily="18" charset="0"/>
                <a:ea typeface="微软雅黑" panose="020B0503020204020204" pitchFamily="34" charset="-122"/>
                <a:sym typeface="+mn-ea"/>
              </a:rPr>
              <a:t>十天干</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甲</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乙</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丙</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戊</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wù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庚</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辛</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壬</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rén</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癸</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ɡuǐ</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2)</a:t>
            </a:r>
            <a:r>
              <a:rPr lang="zh-CN" altLang="en-US" sz="2800" b="1" dirty="0">
                <a:latin typeface="Times New Roman" panose="02020603050405020304" pitchFamily="18" charset="0"/>
                <a:ea typeface="微软雅黑" panose="020B0503020204020204" pitchFamily="34" charset="-122"/>
                <a:sym typeface="+mn-ea"/>
              </a:rPr>
              <a:t>十二地支</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寅</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yín</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卯</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mǎo</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巳</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sì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未</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酉</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yǒu</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戌</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xū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亥</a:t>
            </a:r>
            <a:r>
              <a:rPr lang="en-US" altLang="zh-CN" sz="2800" dirty="0">
                <a:latin typeface="Times New Roman" panose="02020603050405020304" pitchFamily="18" charset="0"/>
                <a:ea typeface="微软雅黑" panose="020B0503020204020204" pitchFamily="34" charset="-122"/>
                <a:sym typeface="+mn-ea"/>
              </a:rPr>
              <a:t>(</a:t>
            </a:r>
            <a:r>
              <a:rPr lang="en-US" altLang="zh-CN" sz="2800" dirty="0" err="1">
                <a:latin typeface="Times New Roman" panose="02020603050405020304" pitchFamily="18" charset="0"/>
                <a:ea typeface="微软雅黑" panose="020B0503020204020204" pitchFamily="34" charset="-122"/>
                <a:sym typeface="+mn-ea"/>
              </a:rPr>
              <a:t>hài</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3)</a:t>
            </a:r>
            <a:r>
              <a:rPr lang="zh-CN" altLang="en-US" sz="2800" b="1" dirty="0">
                <a:latin typeface="Times New Roman" panose="02020603050405020304" pitchFamily="18" charset="0"/>
                <a:ea typeface="微软雅黑" panose="020B0503020204020204" pitchFamily="34" charset="-122"/>
                <a:sym typeface="+mn-ea"/>
              </a:rPr>
              <a:t>十二生肖</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牛</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龙</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蛇</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羊</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猪</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4)</a:t>
            </a:r>
            <a:r>
              <a:rPr lang="zh-CN" altLang="en-US" sz="2800" b="1" dirty="0">
                <a:latin typeface="Times New Roman" panose="02020603050405020304" pitchFamily="18" charset="0"/>
                <a:ea typeface="微软雅黑" panose="020B0503020204020204" pitchFamily="34" charset="-122"/>
                <a:sym typeface="+mn-ea"/>
              </a:rPr>
              <a:t>北斗</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又称</a:t>
            </a:r>
            <a:r>
              <a:rPr lang="zh-CN" altLang="en-US" sz="2800" dirty="0">
                <a:solidFill>
                  <a:srgbClr val="FF00FF"/>
                </a:solidFill>
                <a:latin typeface="Times New Roman" panose="02020603050405020304" pitchFamily="18" charset="0"/>
                <a:ea typeface="微软雅黑" panose="020B0503020204020204" pitchFamily="34" charset="-122"/>
                <a:sym typeface="+mn-ea"/>
              </a:rPr>
              <a:t>北斗七星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指在北方天空排列成斗形</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勺形</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的七颗亮星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北极星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北方天空的标志</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929730"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2.</a:t>
            </a:r>
            <a:r>
              <a:rPr lang="zh-CN" altLang="en-US" sz="2800" b="1" dirty="0" smtClean="0">
                <a:latin typeface="Times New Roman" panose="02020603050405020304" pitchFamily="18" charset="0"/>
                <a:ea typeface="微软雅黑" panose="020B0503020204020204" pitchFamily="34" charset="-122"/>
                <a:sym typeface="+mn-ea"/>
              </a:rPr>
              <a:t>历法</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1)</a:t>
            </a:r>
            <a:r>
              <a:rPr lang="zh-CN" altLang="en-US" sz="2800" b="1" dirty="0">
                <a:latin typeface="Times New Roman" panose="02020603050405020304" pitchFamily="18" charset="0"/>
                <a:ea typeface="微软雅黑" panose="020B0503020204020204" pitchFamily="34" charset="-122"/>
                <a:sym typeface="+mn-ea"/>
              </a:rPr>
              <a:t>农历</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我国长期采用的一种</a:t>
            </a:r>
            <a:r>
              <a:rPr lang="zh-CN" altLang="en-US" sz="2800" dirty="0">
                <a:solidFill>
                  <a:srgbClr val="FF00FF"/>
                </a:solidFill>
                <a:latin typeface="Times New Roman" panose="02020603050405020304" pitchFamily="18" charset="0"/>
                <a:ea typeface="微软雅黑" panose="020B0503020204020204" pitchFamily="34" charset="-122"/>
                <a:sym typeface="+mn-ea"/>
              </a:rPr>
              <a:t>传统历法</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它以朔望的周期来定月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用置闰的办法使年平均长度接近太阳回归年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因这种历法安排了二十四节气指导农业生产活动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故称农历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又称中历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夏历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俗称阴历</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en-US" altLang="zh-CN" sz="2800" b="1" dirty="0">
                <a:latin typeface="Times New Roman" panose="02020603050405020304" pitchFamily="18" charset="0"/>
                <a:ea typeface="微软雅黑" panose="020B0503020204020204" pitchFamily="34" charset="-122"/>
                <a:sym typeface="+mn-ea"/>
              </a:rPr>
              <a:t>2)</a:t>
            </a:r>
            <a:r>
              <a:rPr lang="zh-CN" altLang="en-US" sz="2800" b="1" dirty="0">
                <a:latin typeface="Times New Roman" panose="02020603050405020304" pitchFamily="18" charset="0"/>
                <a:ea typeface="微软雅黑" panose="020B0503020204020204" pitchFamily="34" charset="-122"/>
                <a:sym typeface="+mn-ea"/>
              </a:rPr>
              <a:t>纪年法</a:t>
            </a:r>
            <a:r>
              <a:rPr lang="en-US" altLang="zh-CN" sz="2800" b="1" dirty="0" smtClean="0">
                <a:latin typeface="Times New Roman" panose="02020603050405020304" pitchFamily="18" charset="0"/>
                <a:ea typeface="微软雅黑" panose="020B0503020204020204" pitchFamily="34" charset="-122"/>
                <a:sym typeface="+mn-ea"/>
              </a:rPr>
              <a:t>:</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年号纪年法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从汉代起</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我国古代的皇帝开始使用</a:t>
            </a:r>
            <a:r>
              <a:rPr lang="zh-CN" altLang="en-US" sz="2800" dirty="0">
                <a:solidFill>
                  <a:srgbClr val="FF00FF"/>
                </a:solidFill>
                <a:latin typeface="Times New Roman" panose="02020603050405020304" pitchFamily="18" charset="0"/>
                <a:ea typeface="微软雅黑" panose="020B0503020204020204" pitchFamily="34" charset="-122"/>
                <a:sym typeface="+mn-ea"/>
              </a:rPr>
              <a:t>自己的年号纪年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岳阳楼记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中的“庆历四年春”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庆历”指的是宋仁宗赵祯的年号</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王公即位年次纪年法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以</a:t>
            </a:r>
            <a:r>
              <a:rPr lang="zh-CN" altLang="en-US" sz="2800" dirty="0">
                <a:solidFill>
                  <a:srgbClr val="FF00FF"/>
                </a:solidFill>
                <a:latin typeface="Times New Roman" panose="02020603050405020304" pitchFamily="18" charset="0"/>
                <a:ea typeface="微软雅黑" panose="020B0503020204020204" pitchFamily="34" charset="-122"/>
                <a:sym typeface="+mn-ea"/>
              </a:rPr>
              <a:t>王公在位年数来纪年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曹刿论战</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十年春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齐师伐我”中的“十年”指的是“鲁庄公十年”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2677656"/>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干支纪年法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利用天干地支纪年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水调歌头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中“丙辰中秋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欢饮达旦”中的“丙辰”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年号干支兼用法</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纪年时皇帝年号置前</a:t>
            </a:r>
            <a:r>
              <a:rPr lang="en-US" altLang="zh-CN" sz="2800" dirty="0">
                <a:solidFill>
                  <a:srgbClr val="FF00FF"/>
                </a:solidFill>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干支列后</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核舟记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天启壬戌秋日”</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天启”是明熹宗朱由校年号</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壬戌”是干支纪年</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六</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smtClean="0">
                <a:latin typeface="Times New Roman" panose="02020603050405020304" pitchFamily="18" charset="0"/>
                <a:ea typeface="微软雅黑" panose="020B0503020204020204" pitchFamily="34" charset="-122"/>
                <a:sym typeface="+mn-ea"/>
              </a:rPr>
              <a:t>其他</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左迁</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右迁</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汉代右尊左卑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故将贬官称为左迁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升官称为右迁</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阴</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山南水北称为阳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如绵阳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山北水南称为阴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如汉阴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东</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西</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南</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北</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方位名词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承载的文化内涵各有不同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与尊卑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五行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生死</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坐礼等有关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如古代宴席的四面座位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以东向为尊</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次为南向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再次为北向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西向侍坐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南尊北卑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如“南面称帝”“南向称霸”“北面事之”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东尊西卑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如“东道主”“东家”</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4</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五岳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东岳泰山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西岳华山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南岳衡山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北岳恒山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中岳嵩山</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江河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古代文章中专指“</a:t>
            </a:r>
            <a:r>
              <a:rPr lang="zh-CN" altLang="en-US" sz="2800" dirty="0">
                <a:solidFill>
                  <a:srgbClr val="FF00FF"/>
                </a:solidFill>
                <a:latin typeface="Times New Roman" panose="02020603050405020304" pitchFamily="18" charset="0"/>
                <a:ea typeface="微软雅黑" panose="020B0503020204020204" pitchFamily="34" charset="-122"/>
                <a:sym typeface="+mn-ea"/>
              </a:rPr>
              <a:t>长江</a:t>
            </a:r>
            <a:r>
              <a:rPr lang="en-US" altLang="zh-CN" sz="2800" dirty="0">
                <a:solidFill>
                  <a:srgbClr val="FF00FF"/>
                </a:solidFill>
                <a:latin typeface="Times New Roman" panose="02020603050405020304" pitchFamily="18" charset="0"/>
                <a:ea typeface="微软雅黑" panose="020B0503020204020204" pitchFamily="34" charset="-122"/>
                <a:sym typeface="+mn-ea"/>
              </a:rPr>
              <a:t>､</a:t>
            </a:r>
            <a:r>
              <a:rPr lang="zh-CN" altLang="en-US" sz="2800" dirty="0">
                <a:solidFill>
                  <a:srgbClr val="FF00FF"/>
                </a:solidFill>
                <a:latin typeface="Times New Roman" panose="02020603050405020304" pitchFamily="18" charset="0"/>
                <a:ea typeface="微软雅黑" panose="020B0503020204020204" pitchFamily="34" charset="-122"/>
                <a:sym typeface="+mn-ea"/>
              </a:rPr>
              <a:t>黄河</a:t>
            </a:r>
            <a:r>
              <a:rPr lang="zh-CN" altLang="en-US" sz="2800" dirty="0">
                <a:latin typeface="Times New Roman" panose="02020603050405020304" pitchFamily="18" charset="0"/>
                <a:ea typeface="微软雅黑" panose="020B0503020204020204" pitchFamily="34" charset="-122"/>
                <a:sym typeface="+mn-ea"/>
              </a:rPr>
              <a:t>”</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3970318"/>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6.</a:t>
            </a:r>
            <a:r>
              <a:rPr lang="zh-CN" altLang="en-US" sz="2800" b="1" dirty="0">
                <a:latin typeface="Times New Roman" panose="02020603050405020304" pitchFamily="18" charset="0"/>
                <a:ea typeface="微软雅黑" panose="020B0503020204020204" pitchFamily="34" charset="-122"/>
                <a:sym typeface="+mn-ea"/>
              </a:rPr>
              <a:t>文房四宝</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笔</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纸</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砚</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7</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文人四友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画</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8</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花中四君子</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菊</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9</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岁寒三友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松</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梅</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dirty="0" smtClean="0">
                <a:latin typeface="Times New Roman" panose="02020603050405020304" pitchFamily="18" charset="0"/>
                <a:ea typeface="微软雅黑" panose="020B0503020204020204" pitchFamily="34" charset="-122"/>
                <a:sym typeface="+mn-ea"/>
              </a:rPr>
              <a:t>10</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汗青”代史册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须眉”代大丈夫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巾帼”代女子英雄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桑梓”代家乡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轩辕”代轩辕黄帝</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借指中华民族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三尺”代剑或者法律</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四</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古代礼仪常用谦</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smtClean="0">
                <a:latin typeface="Times New Roman" panose="02020603050405020304" pitchFamily="18" charset="0"/>
                <a:ea typeface="微软雅黑" panose="020B0503020204020204" pitchFamily="34" charset="-122"/>
                <a:sym typeface="+mn-ea"/>
              </a:rPr>
              <a:t>敬辞</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一</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smtClean="0">
                <a:latin typeface="Times New Roman" panose="02020603050405020304" pitchFamily="18" charset="0"/>
                <a:ea typeface="微软雅黑" panose="020B0503020204020204" pitchFamily="34" charset="-122"/>
                <a:sym typeface="+mn-ea"/>
              </a:rPr>
              <a:t>客套话</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留步”</a:t>
            </a:r>
            <a:r>
              <a:rPr lang="zh-CN" altLang="en-US" sz="2800" dirty="0">
                <a:latin typeface="Times New Roman" panose="02020603050405020304" pitchFamily="18" charset="0"/>
                <a:ea typeface="微软雅黑" panose="020B0503020204020204" pitchFamily="34" charset="-122"/>
                <a:sym typeface="+mn-ea"/>
              </a:rPr>
              <a:t>用于主人送客人时</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客人请主人不要送出去</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赏光”</a:t>
            </a:r>
            <a:r>
              <a:rPr lang="zh-CN" altLang="en-US" sz="2800" dirty="0">
                <a:latin typeface="Times New Roman" panose="02020603050405020304" pitchFamily="18" charset="0"/>
                <a:ea typeface="微软雅黑" panose="020B0503020204020204" pitchFamily="34" charset="-122"/>
                <a:sym typeface="+mn-ea"/>
              </a:rPr>
              <a:t>用于请对方接受自己的邀请</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赏脸”用于请对方接受自己的要求或赠品</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失敬”</a:t>
            </a:r>
            <a:r>
              <a:rPr lang="zh-CN" altLang="en-US" sz="2800" dirty="0">
                <a:latin typeface="Times New Roman" panose="02020603050405020304" pitchFamily="18" charset="0"/>
                <a:ea typeface="微软雅黑" panose="020B0503020204020204" pitchFamily="34" charset="-122"/>
                <a:sym typeface="+mn-ea"/>
              </a:rPr>
              <a:t>向对方表示歉意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责备自己礼貌不周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失陪”表示不能陪伴对方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失迎”因没有亲自迎接客人而向对方表示歉意</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4</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费神”“费心”</a:t>
            </a:r>
            <a:r>
              <a:rPr lang="zh-CN" altLang="en-US" sz="2800" dirty="0">
                <a:latin typeface="Times New Roman" panose="02020603050405020304" pitchFamily="18" charset="0"/>
                <a:ea typeface="微软雅黑" panose="020B0503020204020204" pitchFamily="34" charset="-122"/>
                <a:sym typeface="+mn-ea"/>
              </a:rPr>
              <a:t>意思是耗费心神</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精神</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多用于请托或致谢</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借光”</a:t>
            </a:r>
            <a:r>
              <a:rPr lang="zh-CN" altLang="en-US" sz="2800" dirty="0">
                <a:latin typeface="Times New Roman" panose="02020603050405020304" pitchFamily="18" charset="0"/>
                <a:ea typeface="微软雅黑" panose="020B0503020204020204" pitchFamily="34" charset="-122"/>
                <a:sym typeface="+mn-ea"/>
              </a:rPr>
              <a:t>用于请别人给自己方便或向人询问</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6.“</a:t>
            </a:r>
            <a:r>
              <a:rPr lang="zh-CN" altLang="en-US" sz="2800" b="1" dirty="0">
                <a:latin typeface="Times New Roman" panose="02020603050405020304" pitchFamily="18" charset="0"/>
                <a:ea typeface="微软雅黑" panose="020B0503020204020204" pitchFamily="34" charset="-122"/>
                <a:sym typeface="+mn-ea"/>
              </a:rPr>
              <a:t>屈就”</a:t>
            </a:r>
            <a:r>
              <a:rPr lang="zh-CN" altLang="en-US" sz="2800" dirty="0">
                <a:latin typeface="Times New Roman" panose="02020603050405020304" pitchFamily="18" charset="0"/>
                <a:ea typeface="微软雅黑" panose="020B0503020204020204" pitchFamily="34" charset="-122"/>
                <a:sym typeface="+mn-ea"/>
              </a:rPr>
              <a:t>用于请求别人担任职务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屈尊”意思是降低身份俯就</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7</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久仰”</a:t>
            </a:r>
            <a:r>
              <a:rPr lang="zh-CN" altLang="en-US" sz="2800" dirty="0">
                <a:latin typeface="Times New Roman" panose="02020603050405020304" pitchFamily="18" charset="0"/>
                <a:ea typeface="微软雅黑" panose="020B0503020204020204" pitchFamily="34" charset="-122"/>
                <a:sym typeface="+mn-ea"/>
              </a:rPr>
              <a:t>意思是仰慕已久</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用于初次见面</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久违”意思是好久不见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用于久别后相见</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8</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笑纳”</a:t>
            </a:r>
            <a:r>
              <a:rPr lang="zh-CN" altLang="en-US" sz="2800" dirty="0">
                <a:latin typeface="Times New Roman" panose="02020603050405020304" pitchFamily="18" charset="0"/>
                <a:ea typeface="微软雅黑" panose="020B0503020204020204" pitchFamily="34" charset="-122"/>
                <a:sym typeface="+mn-ea"/>
              </a:rPr>
              <a:t>用于请人收下礼物</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9</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劳驾”</a:t>
            </a:r>
            <a:r>
              <a:rPr lang="zh-CN" altLang="en-US" sz="2800" dirty="0">
                <a:latin typeface="Times New Roman" panose="02020603050405020304" pitchFamily="18" charset="0"/>
                <a:ea typeface="微软雅黑" panose="020B0503020204020204" pitchFamily="34" charset="-122"/>
                <a:sym typeface="+mn-ea"/>
              </a:rPr>
              <a:t>用于请别人做事或让路</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10</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麻烦”</a:t>
            </a:r>
            <a:r>
              <a:rPr lang="zh-CN" altLang="en-US" sz="2800" dirty="0">
                <a:latin typeface="Times New Roman" panose="02020603050405020304" pitchFamily="18" charset="0"/>
                <a:ea typeface="微软雅黑" panose="020B0503020204020204" pitchFamily="34" charset="-122"/>
                <a:sym typeface="+mn-ea"/>
              </a:rPr>
              <a:t>表示使人费事或增加负担</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幸会”</a:t>
            </a:r>
            <a:r>
              <a:rPr lang="zh-CN" altLang="en-US" sz="2800" dirty="0">
                <a:latin typeface="Times New Roman" panose="02020603050405020304" pitchFamily="18" charset="0"/>
                <a:ea typeface="微软雅黑" panose="020B0503020204020204" pitchFamily="34" charset="-122"/>
                <a:sym typeface="+mn-ea"/>
              </a:rPr>
              <a:t>表示跟对方见面很荣幸</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包涵”</a:t>
            </a:r>
            <a:r>
              <a:rPr lang="zh-CN" altLang="en-US" sz="2800" dirty="0">
                <a:latin typeface="Times New Roman" panose="02020603050405020304" pitchFamily="18" charset="0"/>
                <a:ea typeface="微软雅黑" panose="020B0503020204020204" pitchFamily="34" charset="-122"/>
                <a:sym typeface="+mn-ea"/>
              </a:rPr>
              <a:t>用于请别人原谅</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心领”</a:t>
            </a:r>
            <a:r>
              <a:rPr lang="zh-CN" altLang="en-US" sz="2800" dirty="0">
                <a:latin typeface="Times New Roman" panose="02020603050405020304" pitchFamily="18" charset="0"/>
                <a:ea typeface="微软雅黑" panose="020B0503020204020204" pitchFamily="34" charset="-122"/>
                <a:sym typeface="+mn-ea"/>
              </a:rPr>
              <a:t>用于辞谢别人的馈赠或酒食招待</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1308628"/>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14.“</a:t>
            </a:r>
            <a:r>
              <a:rPr lang="zh-CN" altLang="en-US" sz="2800" b="1" dirty="0">
                <a:latin typeface="Times New Roman" panose="02020603050405020304" pitchFamily="18" charset="0"/>
                <a:ea typeface="微软雅黑" panose="020B0503020204020204" pitchFamily="34" charset="-122"/>
                <a:sym typeface="+mn-ea"/>
              </a:rPr>
              <a:t>指正”</a:t>
            </a:r>
            <a:r>
              <a:rPr lang="zh-CN" altLang="en-US" sz="2800" dirty="0">
                <a:latin typeface="Times New Roman" panose="02020603050405020304" pitchFamily="18" charset="0"/>
                <a:ea typeface="微软雅黑" panose="020B0503020204020204" pitchFamily="34" charset="-122"/>
                <a:sym typeface="+mn-ea"/>
              </a:rPr>
              <a:t>用于请别人批评自己的作品或意见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指教”用于请别人对自己的工作</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作品提出批评或意见</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6.</a:t>
            </a:r>
            <a:r>
              <a:rPr lang="zh-CN" altLang="en-US" sz="2800" b="1" dirty="0">
                <a:latin typeface="Times New Roman" panose="02020603050405020304" pitchFamily="18" charset="0"/>
                <a:ea typeface="微软雅黑" panose="020B0503020204020204" pitchFamily="34" charset="-122"/>
                <a:sym typeface="+mn-ea"/>
              </a:rPr>
              <a:t>前四史</a:t>
            </a:r>
            <a:r>
              <a:rPr lang="en-US" altLang="zh-CN" sz="2800" b="1" dirty="0">
                <a:latin typeface="Times New Roman" panose="02020603050405020304" pitchFamily="18" charset="0"/>
                <a:ea typeface="微软雅黑" panose="020B0503020204020204" pitchFamily="34" charset="-122"/>
                <a:sym typeface="+mn-ea"/>
              </a:rPr>
              <a:t>:</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史记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汉书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后汉书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三国志</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7.</a:t>
            </a:r>
            <a:r>
              <a:rPr lang="zh-CN" altLang="en-US" sz="2800" b="1" dirty="0">
                <a:latin typeface="Times New Roman" panose="02020603050405020304" pitchFamily="18" charset="0"/>
                <a:ea typeface="微软雅黑" panose="020B0503020204020204" pitchFamily="34" charset="-122"/>
                <a:sym typeface="+mn-ea"/>
              </a:rPr>
              <a:t>三曹</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曹操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曹丕</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曹植</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8</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初唐四杰</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王勃</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杨炯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卢照邻</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骆宾王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9</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山水田园诗人</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孟浩然</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10</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边塞诗人</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高适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岑参</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王昌龄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王之涣</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李杜”</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唐代大诗人</a:t>
            </a:r>
            <a:r>
              <a:rPr lang="zh-CN" altLang="en-US" sz="2800" dirty="0">
                <a:solidFill>
                  <a:srgbClr val="FF00FF"/>
                </a:solidFill>
                <a:latin typeface="Times New Roman" panose="02020603050405020304" pitchFamily="18" charset="0"/>
                <a:ea typeface="微软雅黑" panose="020B0503020204020204" pitchFamily="34" charset="-122"/>
                <a:sym typeface="+mn-ea"/>
              </a:rPr>
              <a:t>李白和杜甫</a:t>
            </a:r>
            <a:r>
              <a:rPr lang="zh-CN" altLang="en-US" sz="2800" dirty="0">
                <a:latin typeface="Times New Roman" panose="02020603050405020304" pitchFamily="18" charset="0"/>
                <a:ea typeface="微软雅黑" panose="020B0503020204020204" pitchFamily="34" charset="-122"/>
                <a:sym typeface="+mn-ea"/>
              </a:rPr>
              <a:t>的并称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dirty="0">
                <a:latin typeface="Times New Roman" panose="02020603050405020304" pitchFamily="18" charset="0"/>
                <a:ea typeface="微软雅黑" panose="020B0503020204020204" pitchFamily="34" charset="-122"/>
                <a:sym typeface="+mn-ea"/>
              </a:rPr>
              <a:t> </a:t>
            </a:r>
            <a:r>
              <a:rPr lang="en-US" altLang="zh-CN" sz="2800" dirty="0" smtClean="0">
                <a:latin typeface="Times New Roman" panose="02020603050405020304" pitchFamily="18" charset="0"/>
                <a:ea typeface="微软雅黑" panose="020B0503020204020204" pitchFamily="34" charset="-122"/>
                <a:sym typeface="+mn-ea"/>
              </a:rPr>
              <a:t>    </a:t>
            </a:r>
            <a:r>
              <a:rPr lang="en-US" altLang="zh-CN" sz="2800" b="1" dirty="0" smtClean="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小李杜”</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唐代诗人</a:t>
            </a:r>
            <a:r>
              <a:rPr lang="zh-CN" altLang="en-US" sz="2800" dirty="0">
                <a:solidFill>
                  <a:srgbClr val="FF00FF"/>
                </a:solidFill>
                <a:latin typeface="Times New Roman" panose="02020603050405020304" pitchFamily="18" charset="0"/>
                <a:ea typeface="微软雅黑" panose="020B0503020204020204" pitchFamily="34" charset="-122"/>
                <a:sym typeface="+mn-ea"/>
              </a:rPr>
              <a:t>李商隐和杜牧</a:t>
            </a:r>
            <a:r>
              <a:rPr lang="zh-CN" altLang="en-US" sz="2800" dirty="0">
                <a:latin typeface="Times New Roman" panose="02020603050405020304" pitchFamily="18" charset="0"/>
                <a:ea typeface="微软雅黑" panose="020B0503020204020204" pitchFamily="34" charset="-122"/>
                <a:sym typeface="+mn-ea"/>
              </a:rPr>
              <a:t>的并称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诗中三李”</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李白</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李商隐</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李贺</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13</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韩柳”</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韩愈和柳宗元的并称</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662297"/>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二</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敬辞</a:t>
            </a:r>
            <a:r>
              <a:rPr lang="zh-CN" altLang="en-US" sz="2800" b="1" dirty="0" smtClean="0">
                <a:latin typeface="Times New Roman" panose="02020603050405020304" pitchFamily="18" charset="0"/>
                <a:ea typeface="微软雅黑" panose="020B0503020204020204" pitchFamily="34" charset="-122"/>
                <a:sym typeface="+mn-ea"/>
              </a:rPr>
              <a:t>类</a:t>
            </a:r>
            <a:endParaRPr lang="en-US" altLang="zh-CN" sz="2800" b="1" dirty="0" smtClean="0">
              <a:latin typeface="Times New Roman" panose="02020603050405020304" pitchFamily="18" charset="0"/>
              <a:ea typeface="微软雅黑" panose="020B0503020204020204" pitchFamily="34" charset="-122"/>
              <a:sym typeface="+mn-ea"/>
            </a:endParaRPr>
          </a:p>
        </p:txBody>
      </p:sp>
      <p:graphicFrame>
        <p:nvGraphicFramePr>
          <p:cNvPr id="2" name="表格 1"/>
          <p:cNvGraphicFramePr>
            <a:graphicFrameLocks noGrp="1"/>
          </p:cNvGraphicFramePr>
          <p:nvPr/>
        </p:nvGraphicFramePr>
        <p:xfrm>
          <a:off x="835213" y="1673478"/>
          <a:ext cx="10654423" cy="4525973"/>
        </p:xfrm>
        <a:graphic>
          <a:graphicData uri="http://schemas.openxmlformats.org/drawingml/2006/table">
            <a:tbl>
              <a:tblPr firstRow="1" bandRow="1">
                <a:tableStyleId>{5DA37D80-6434-44D0-A028-1B22A696006F}</a:tableStyleId>
              </a:tblPr>
              <a:tblGrid>
                <a:gridCol w="2029011"/>
                <a:gridCol w="8625412"/>
              </a:tblGrid>
              <a:tr h="579756">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令</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令尊</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令堂</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令郎</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令爱</a:t>
                      </a:r>
                      <a:endParaRPr lang="zh-CN" altLang="en-US" sz="2800" b="0" dirty="0">
                        <a:latin typeface="微软雅黑" panose="020B0503020204020204" pitchFamily="34" charset="-122"/>
                        <a:ea typeface="微软雅黑" panose="020B0503020204020204" pitchFamily="34" charset="-122"/>
                      </a:endParaRPr>
                    </a:p>
                  </a:txBody>
                  <a:tcPr anchor="ctr"/>
                </a:tc>
              </a:tr>
              <a:tr h="652301">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惠</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惠顾</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惠存</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惠赠</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垂</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垂问</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垂询</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垂念</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垂爱</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赐</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赐教</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赐复</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高</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高见</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高论</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高寿</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高龄</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高就</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高朋</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高邻</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贤</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贤弟</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贤侄</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奉</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奉送</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奉还</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奉劝</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奉陪</a:t>
                      </a:r>
                      <a:endParaRPr lang="zh-CN" altLang="en-US" sz="2800" b="0" dirty="0">
                        <a:latin typeface="微软雅黑" panose="020B0503020204020204" pitchFamily="34" charset="-122"/>
                        <a:ea typeface="微软雅黑" panose="020B0503020204020204" pitchFamily="34" charset="-122"/>
                      </a:endParaRPr>
                    </a:p>
                  </a:txBody>
                  <a:tcPr anchor="ctr"/>
                </a:tc>
              </a:tr>
              <a:tr h="703116">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其他</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800" b="0" dirty="0" smtClean="0">
                          <a:latin typeface="微软雅黑" panose="020B0503020204020204" pitchFamily="34" charset="-122"/>
                          <a:ea typeface="微软雅黑" panose="020B0503020204020204" pitchFamily="34" charset="-122"/>
                          <a:sym typeface="+mn-ea"/>
                        </a:rPr>
                        <a:t>久仰</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劳驾</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赏光</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赏脸</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贵姓</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贵庚</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大作</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大驾</a:t>
                      </a:r>
                      <a:endParaRPr lang="en-US" altLang="zh-CN" sz="2800" b="0" dirty="0" smtClean="0">
                        <a:latin typeface="微软雅黑" panose="020B0503020204020204" pitchFamily="34" charset="-122"/>
                        <a:ea typeface="微软雅黑" panose="020B0503020204020204" pitchFamily="34" charset="-122"/>
                        <a:sym typeface="+mn-ea"/>
                      </a:endParaRPr>
                    </a:p>
                  </a:txBody>
                  <a:tcPr anchor="ctr"/>
                </a:tc>
              </a:tr>
            </a:tbl>
          </a:graphicData>
        </a:graphic>
      </p:graphicFrame>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662297"/>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三</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谦辞</a:t>
            </a:r>
            <a:r>
              <a:rPr lang="zh-CN" altLang="en-US" sz="2800" b="1" dirty="0" smtClean="0">
                <a:latin typeface="Times New Roman" panose="02020603050405020304" pitchFamily="18" charset="0"/>
                <a:ea typeface="微软雅黑" panose="020B0503020204020204" pitchFamily="34" charset="-122"/>
                <a:sym typeface="+mn-ea"/>
              </a:rPr>
              <a:t>类</a:t>
            </a:r>
            <a:endParaRPr lang="en-US" altLang="zh-CN" sz="2800" b="1" dirty="0" smtClean="0">
              <a:latin typeface="Times New Roman" panose="02020603050405020304" pitchFamily="18" charset="0"/>
              <a:ea typeface="微软雅黑" panose="020B0503020204020204" pitchFamily="34" charset="-122"/>
              <a:sym typeface="+mn-ea"/>
            </a:endParaRPr>
          </a:p>
        </p:txBody>
      </p:sp>
      <p:graphicFrame>
        <p:nvGraphicFramePr>
          <p:cNvPr id="3" name="表格 2"/>
          <p:cNvGraphicFramePr>
            <a:graphicFrameLocks noGrp="1"/>
          </p:cNvGraphicFramePr>
          <p:nvPr/>
        </p:nvGraphicFramePr>
        <p:xfrm>
          <a:off x="1788460" y="1689542"/>
          <a:ext cx="8659906" cy="4475158"/>
        </p:xfrm>
        <a:graphic>
          <a:graphicData uri="http://schemas.openxmlformats.org/drawingml/2006/table">
            <a:tbl>
              <a:tblPr firstRow="1" bandRow="1">
                <a:tableStyleId>{5DA37D80-6434-44D0-A028-1B22A696006F}</a:tableStyleId>
              </a:tblPr>
              <a:tblGrid>
                <a:gridCol w="2111187"/>
                <a:gridCol w="6548719"/>
              </a:tblGrid>
              <a:tr h="579756">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家</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家父</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家严</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家君</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家母</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家慈</a:t>
                      </a:r>
                      <a:endParaRPr lang="zh-CN" altLang="en-US" sz="2800" b="0" dirty="0">
                        <a:latin typeface="微软雅黑" panose="020B0503020204020204" pitchFamily="34" charset="-122"/>
                        <a:ea typeface="微软雅黑" panose="020B0503020204020204" pitchFamily="34" charset="-122"/>
                      </a:endParaRPr>
                    </a:p>
                  </a:txBody>
                  <a:tcPr anchor="ctr"/>
                </a:tc>
              </a:tr>
              <a:tr h="652301">
                <a:tc>
                  <a:txBody>
                    <a:bodyPr/>
                    <a:lstStyle/>
                    <a:p>
                      <a:pPr algn="ctr"/>
                      <a:r>
                        <a:rPr lang="zh-CN" altLang="en-US" sz="2800" b="1" dirty="0" smtClean="0">
                          <a:latin typeface="Times New Roman" panose="02020603050405020304" pitchFamily="18" charset="0"/>
                          <a:ea typeface="微软雅黑" panose="020B0503020204020204" pitchFamily="34" charset="-122"/>
                          <a:sym typeface="+mn-ea"/>
                        </a:rPr>
                        <a:t>舍</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smtClean="0">
                          <a:latin typeface="Times New Roman" panose="02020603050405020304" pitchFamily="18" charset="0"/>
                          <a:ea typeface="微软雅黑" panose="020B0503020204020204" pitchFamily="34" charset="-122"/>
                          <a:sym typeface="+mn-ea"/>
                        </a:rPr>
                        <a:t>舍弟</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舍妹</a:t>
                      </a:r>
                      <a:endParaRPr lang="zh-CN" altLang="en-US" sz="2800" b="0" dirty="0">
                        <a:latin typeface="微软雅黑" panose="020B0503020204020204" pitchFamily="34" charset="-122"/>
                        <a:ea typeface="微软雅黑" panose="020B0503020204020204" pitchFamily="34" charset="-122"/>
                      </a:endParaRPr>
                    </a:p>
                  </a:txBody>
                  <a:tcPr anchor="ctr"/>
                </a:tc>
              </a:tr>
              <a:tr h="652301">
                <a:tc>
                  <a:txBody>
                    <a:bodyPr/>
                    <a:lstStyle/>
                    <a:p>
                      <a:pPr algn="ctr"/>
                      <a:r>
                        <a:rPr lang="zh-CN" altLang="en-US" sz="2800" b="1" dirty="0" smtClean="0">
                          <a:latin typeface="微软雅黑" panose="020B0503020204020204" pitchFamily="34" charset="-122"/>
                          <a:ea typeface="微软雅黑" panose="020B0503020204020204" pitchFamily="34" charset="-122"/>
                        </a:rPr>
                        <a:t>小</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rPr>
                        <a:t>小弟</a:t>
                      </a:r>
                      <a:r>
                        <a:rPr lang="en-US" altLang="zh-CN" sz="2800" b="0" dirty="0" smtClean="0">
                          <a:latin typeface="微软雅黑" panose="020B0503020204020204" pitchFamily="34" charset="-122"/>
                          <a:ea typeface="微软雅黑" panose="020B0503020204020204" pitchFamily="34" charset="-122"/>
                        </a:rPr>
                        <a:t>､</a:t>
                      </a:r>
                      <a:r>
                        <a:rPr lang="zh-CN" altLang="en-US" sz="2800" b="0" dirty="0" smtClean="0">
                          <a:latin typeface="微软雅黑" panose="020B0503020204020204" pitchFamily="34" charset="-122"/>
                          <a:ea typeface="微软雅黑" panose="020B0503020204020204" pitchFamily="34" charset="-122"/>
                        </a:rPr>
                        <a:t>小儿</a:t>
                      </a:r>
                      <a:r>
                        <a:rPr lang="en-US" altLang="zh-CN" sz="2800" b="0" dirty="0" smtClean="0">
                          <a:latin typeface="微软雅黑" panose="020B0503020204020204" pitchFamily="34" charset="-122"/>
                          <a:ea typeface="微软雅黑" panose="020B0503020204020204" pitchFamily="34" charset="-122"/>
                        </a:rPr>
                        <a:t>､</a:t>
                      </a:r>
                      <a:r>
                        <a:rPr lang="zh-CN" altLang="en-US" sz="2800" b="0" dirty="0" smtClean="0">
                          <a:latin typeface="微软雅黑" panose="020B0503020204020204" pitchFamily="34" charset="-122"/>
                          <a:ea typeface="微软雅黑" panose="020B0503020204020204" pitchFamily="34" charset="-122"/>
                        </a:rPr>
                        <a:t>小女</a:t>
                      </a:r>
                      <a:r>
                        <a:rPr lang="en-US" altLang="zh-CN" sz="2800" b="0" dirty="0" smtClean="0">
                          <a:latin typeface="微软雅黑" panose="020B0503020204020204" pitchFamily="34" charset="-122"/>
                          <a:ea typeface="微软雅黑" panose="020B0503020204020204" pitchFamily="34" charset="-122"/>
                        </a:rPr>
                        <a:t>､</a:t>
                      </a:r>
                      <a:r>
                        <a:rPr lang="zh-CN" altLang="en-US" sz="2800" b="0" dirty="0" smtClean="0">
                          <a:latin typeface="微软雅黑" panose="020B0503020204020204" pitchFamily="34" charset="-122"/>
                          <a:ea typeface="微软雅黑" panose="020B0503020204020204" pitchFamily="34" charset="-122"/>
                        </a:rPr>
                        <a:t>小店</a:t>
                      </a:r>
                      <a:endParaRPr lang="zh-CN" altLang="en-US" sz="2800" b="0" dirty="0" smtClean="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Times New Roman" panose="02020603050405020304" pitchFamily="18" charset="0"/>
                          <a:ea typeface="微软雅黑" panose="020B0503020204020204" pitchFamily="34" charset="-122"/>
                          <a:sym typeface="+mn-ea"/>
                        </a:rPr>
                        <a:t>愚</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smtClean="0">
                          <a:latin typeface="Times New Roman" panose="02020603050405020304" pitchFamily="18" charset="0"/>
                          <a:ea typeface="微软雅黑" panose="020B0503020204020204" pitchFamily="34" charset="-122"/>
                          <a:sym typeface="+mn-ea"/>
                        </a:rPr>
                        <a:t>愚兄</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愚见</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Times New Roman" panose="02020603050405020304" pitchFamily="18" charset="0"/>
                          <a:ea typeface="微软雅黑" panose="020B0503020204020204" pitchFamily="34" charset="-122"/>
                          <a:sym typeface="+mn-ea"/>
                        </a:rPr>
                        <a:t>拙</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smtClean="0">
                          <a:latin typeface="Times New Roman" panose="02020603050405020304" pitchFamily="18" charset="0"/>
                          <a:ea typeface="微软雅黑" panose="020B0503020204020204" pitchFamily="34" charset="-122"/>
                          <a:sym typeface="+mn-ea"/>
                        </a:rPr>
                        <a:t>拙作</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拙著</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拙见</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Times New Roman" panose="02020603050405020304" pitchFamily="18" charset="0"/>
                          <a:ea typeface="微软雅黑" panose="020B0503020204020204" pitchFamily="34" charset="-122"/>
                          <a:sym typeface="+mn-ea"/>
                        </a:rPr>
                        <a:t>敝</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smtClean="0">
                          <a:latin typeface="Times New Roman" panose="02020603050405020304" pitchFamily="18" charset="0"/>
                          <a:ea typeface="微软雅黑" panose="020B0503020204020204" pitchFamily="34" charset="-122"/>
                          <a:sym typeface="+mn-ea"/>
                        </a:rPr>
                        <a:t>敝人</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敝姓</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敝校</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Times New Roman" panose="02020603050405020304" pitchFamily="18" charset="0"/>
                          <a:ea typeface="微软雅黑" panose="020B0503020204020204" pitchFamily="34" charset="-122"/>
                          <a:sym typeface="+mn-ea"/>
                        </a:rPr>
                        <a:t>鄙</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dirty="0" smtClean="0">
                          <a:latin typeface="Times New Roman" panose="02020603050405020304" pitchFamily="18" charset="0"/>
                          <a:ea typeface="微软雅黑" panose="020B0503020204020204" pitchFamily="34" charset="-122"/>
                          <a:sym typeface="+mn-ea"/>
                        </a:rPr>
                        <a:t>鄙人</a:t>
                      </a:r>
                      <a:r>
                        <a:rPr lang="en-US" altLang="zh-CN" sz="2800" dirty="0" smtClean="0">
                          <a:latin typeface="Times New Roman" panose="02020603050405020304" pitchFamily="18" charset="0"/>
                          <a:ea typeface="微软雅黑" panose="020B0503020204020204" pitchFamily="34" charset="-122"/>
                          <a:sym typeface="+mn-ea"/>
                        </a:rPr>
                        <a:t>､</a:t>
                      </a:r>
                      <a:r>
                        <a:rPr lang="zh-CN" altLang="en-US" sz="2800" dirty="0" smtClean="0">
                          <a:latin typeface="Times New Roman" panose="02020603050405020304" pitchFamily="18" charset="0"/>
                          <a:ea typeface="微软雅黑" panose="020B0503020204020204" pitchFamily="34" charset="-122"/>
                          <a:sym typeface="+mn-ea"/>
                        </a:rPr>
                        <a:t>鄙见</a:t>
                      </a:r>
                      <a:endParaRPr lang="zh-CN" altLang="en-US" sz="2800" b="0" dirty="0">
                        <a:latin typeface="微软雅黑" panose="020B0503020204020204" pitchFamily="34" charset="-122"/>
                        <a:ea typeface="微软雅黑" panose="020B0503020204020204" pitchFamily="34" charset="-122"/>
                      </a:endParaRPr>
                    </a:p>
                  </a:txBody>
                  <a:tcPr anchor="ctr"/>
                </a:tc>
              </a:tr>
              <a:tr h="512965">
                <a:tc>
                  <a:txBody>
                    <a:bodyPr/>
                    <a:lstStyle/>
                    <a:p>
                      <a:pPr algn="ctr"/>
                      <a:r>
                        <a:rPr lang="zh-CN" altLang="en-US" sz="2800" b="1" dirty="0" smtClean="0">
                          <a:latin typeface="微软雅黑" panose="020B0503020204020204" pitchFamily="34" charset="-122"/>
                          <a:ea typeface="微软雅黑" panose="020B0503020204020204" pitchFamily="34" charset="-122"/>
                          <a:sym typeface="+mn-ea"/>
                        </a:rPr>
                        <a:t>其他</a:t>
                      </a:r>
                      <a:endParaRPr lang="zh-CN" altLang="en-US" sz="28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800" b="0" dirty="0" smtClean="0">
                          <a:latin typeface="微软雅黑" panose="020B0503020204020204" pitchFamily="34" charset="-122"/>
                          <a:ea typeface="微软雅黑" panose="020B0503020204020204" pitchFamily="34" charset="-122"/>
                          <a:sym typeface="+mn-ea"/>
                        </a:rPr>
                        <a:t>寒舍</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见教</a:t>
                      </a:r>
                      <a:r>
                        <a:rPr lang="en-US" altLang="zh-CN" sz="2800" b="0" dirty="0" smtClean="0">
                          <a:latin typeface="微软雅黑" panose="020B0503020204020204" pitchFamily="34" charset="-122"/>
                          <a:ea typeface="微软雅黑" panose="020B0503020204020204" pitchFamily="34" charset="-122"/>
                          <a:sym typeface="+mn-ea"/>
                        </a:rPr>
                        <a:t>､</a:t>
                      </a:r>
                      <a:r>
                        <a:rPr lang="zh-CN" altLang="en-US" sz="2800" b="0" dirty="0" smtClean="0">
                          <a:latin typeface="微软雅黑" panose="020B0503020204020204" pitchFamily="34" charset="-122"/>
                          <a:ea typeface="微软雅黑" panose="020B0503020204020204" pitchFamily="34" charset="-122"/>
                          <a:sym typeface="+mn-ea"/>
                        </a:rPr>
                        <a:t>见谅</a:t>
                      </a:r>
                      <a:endParaRPr lang="zh-CN" altLang="en-US" sz="2800" b="0" dirty="0" smtClean="0">
                        <a:latin typeface="微软雅黑" panose="020B0503020204020204" pitchFamily="34" charset="-122"/>
                        <a:ea typeface="微软雅黑" panose="020B0503020204020204" pitchFamily="34" charset="-122"/>
                        <a:sym typeface="+mn-ea"/>
                      </a:endParaRPr>
                    </a:p>
                  </a:txBody>
                  <a:tcPr anchor="ctr"/>
                </a:tc>
              </a:tr>
            </a:tbl>
          </a:graphicData>
        </a:graphic>
      </p:graphicFrame>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四</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其他常</a:t>
            </a:r>
            <a:r>
              <a:rPr lang="zh-CN" altLang="en-US" sz="2800" b="1" dirty="0" smtClean="0">
                <a:latin typeface="Times New Roman" panose="02020603050405020304" pitchFamily="18" charset="0"/>
                <a:ea typeface="微软雅黑" panose="020B0503020204020204" pitchFamily="34" charset="-122"/>
                <a:sym typeface="+mn-ea"/>
              </a:rPr>
              <a:t>用语</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初次</a:t>
            </a:r>
            <a:r>
              <a:rPr lang="zh-CN" altLang="en-US" sz="2800" dirty="0">
                <a:latin typeface="Times New Roman" panose="02020603050405020304" pitchFamily="18" charset="0"/>
                <a:ea typeface="微软雅黑" panose="020B0503020204020204" pitchFamily="34" charset="-122"/>
                <a:sym typeface="+mn-ea"/>
              </a:rPr>
              <a:t>见面说</a:t>
            </a:r>
            <a:r>
              <a:rPr lang="zh-CN" altLang="en-US" sz="2800" dirty="0" smtClean="0">
                <a:latin typeface="Times New Roman" panose="02020603050405020304" pitchFamily="18" charset="0"/>
                <a:ea typeface="微软雅黑" panose="020B0503020204020204" pitchFamily="34" charset="-122"/>
                <a:sym typeface="+mn-ea"/>
              </a:rPr>
              <a:t>幸会</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初次</a:t>
            </a:r>
            <a:r>
              <a:rPr lang="zh-CN" altLang="en-US" sz="2800" dirty="0">
                <a:latin typeface="Times New Roman" panose="02020603050405020304" pitchFamily="18" charset="0"/>
                <a:ea typeface="微软雅黑" panose="020B0503020204020204" pitchFamily="34" charset="-122"/>
                <a:sym typeface="+mn-ea"/>
              </a:rPr>
              <a:t>见面说</a:t>
            </a:r>
            <a:r>
              <a:rPr lang="zh-CN" altLang="en-US" sz="2800" dirty="0" smtClean="0">
                <a:latin typeface="Times New Roman" panose="02020603050405020304" pitchFamily="18" charset="0"/>
                <a:ea typeface="微软雅黑" panose="020B0503020204020204" pitchFamily="34" charset="-122"/>
                <a:sym typeface="+mn-ea"/>
              </a:rPr>
              <a:t>久仰</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好久不见</a:t>
            </a:r>
            <a:r>
              <a:rPr lang="zh-CN" altLang="en-US" sz="2800" dirty="0">
                <a:latin typeface="Times New Roman" panose="02020603050405020304" pitchFamily="18" charset="0"/>
                <a:ea typeface="微软雅黑" panose="020B0503020204020204" pitchFamily="34" charset="-122"/>
                <a:sym typeface="+mn-ea"/>
              </a:rPr>
              <a:t>说</a:t>
            </a:r>
            <a:r>
              <a:rPr lang="zh-CN" altLang="en-US" sz="2800" dirty="0" smtClean="0">
                <a:latin typeface="Times New Roman" panose="02020603050405020304" pitchFamily="18" charset="0"/>
                <a:ea typeface="微软雅黑" panose="020B0503020204020204" pitchFamily="34" charset="-122"/>
                <a:sym typeface="+mn-ea"/>
              </a:rPr>
              <a:t>久违</a:t>
            </a:r>
            <a:endParaRPr lang="en-US" altLang="zh-CN" sz="2800" dirty="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帮忙说</a:t>
            </a:r>
            <a:r>
              <a:rPr lang="zh-CN" altLang="en-US" sz="2800" dirty="0" smtClean="0">
                <a:latin typeface="Times New Roman" panose="02020603050405020304" pitchFamily="18" charset="0"/>
                <a:ea typeface="微软雅黑" panose="020B0503020204020204" pitchFamily="34" charset="-122"/>
                <a:sym typeface="+mn-ea"/>
              </a:rPr>
              <a:t>劳驾</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麻烦</a:t>
            </a:r>
            <a:r>
              <a:rPr lang="zh-CN" altLang="en-US" sz="2800" dirty="0">
                <a:latin typeface="Times New Roman" panose="02020603050405020304" pitchFamily="18" charset="0"/>
                <a:ea typeface="微软雅黑" panose="020B0503020204020204" pitchFamily="34" charset="-122"/>
                <a:sym typeface="+mn-ea"/>
              </a:rPr>
              <a:t>别人说</a:t>
            </a:r>
            <a:r>
              <a:rPr lang="zh-CN" altLang="en-US" sz="2800" dirty="0" smtClean="0">
                <a:latin typeface="Times New Roman" panose="02020603050405020304" pitchFamily="18" charset="0"/>
                <a:ea typeface="微软雅黑" panose="020B0503020204020204" pitchFamily="34" charset="-122"/>
                <a:sym typeface="+mn-ea"/>
              </a:rPr>
              <a:t>打扰</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求</a:t>
            </a:r>
            <a:r>
              <a:rPr lang="zh-CN" altLang="en-US" sz="2800" dirty="0">
                <a:latin typeface="Times New Roman" panose="02020603050405020304" pitchFamily="18" charset="0"/>
                <a:ea typeface="微软雅黑" panose="020B0503020204020204" pitchFamily="34" charset="-122"/>
                <a:sym typeface="+mn-ea"/>
              </a:rPr>
              <a:t>给方便说</a:t>
            </a:r>
            <a:r>
              <a:rPr lang="zh-CN" altLang="en-US" sz="2800" dirty="0" smtClean="0">
                <a:latin typeface="Times New Roman" panose="02020603050405020304" pitchFamily="18" charset="0"/>
                <a:ea typeface="微软雅黑" panose="020B0503020204020204" pitchFamily="34" charset="-122"/>
                <a:sym typeface="+mn-ea"/>
              </a:rPr>
              <a:t>借光</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托</a:t>
            </a:r>
            <a:r>
              <a:rPr lang="zh-CN" altLang="en-US" sz="2800" dirty="0">
                <a:latin typeface="Times New Roman" panose="02020603050405020304" pitchFamily="18" charset="0"/>
                <a:ea typeface="微软雅黑" panose="020B0503020204020204" pitchFamily="34" charset="-122"/>
                <a:sym typeface="+mn-ea"/>
              </a:rPr>
              <a:t>人办事说</a:t>
            </a:r>
            <a:r>
              <a:rPr lang="zh-CN" altLang="en-US" sz="2800" dirty="0" smtClean="0">
                <a:latin typeface="Times New Roman" panose="02020603050405020304" pitchFamily="18" charset="0"/>
                <a:ea typeface="微软雅黑" panose="020B0503020204020204" pitchFamily="34" charset="-122"/>
                <a:sym typeface="+mn-ea"/>
              </a:rPr>
              <a:t>拜托</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原谅说</a:t>
            </a:r>
            <a:r>
              <a:rPr lang="zh-CN" altLang="en-US" sz="2800" dirty="0" smtClean="0">
                <a:latin typeface="Times New Roman" panose="02020603050405020304" pitchFamily="18" charset="0"/>
                <a:ea typeface="微软雅黑" panose="020B0503020204020204" pitchFamily="34" charset="-122"/>
                <a:sym typeface="+mn-ea"/>
              </a:rPr>
              <a:t>包涵</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向</a:t>
            </a:r>
            <a:r>
              <a:rPr lang="zh-CN" altLang="en-US" sz="2800" dirty="0">
                <a:latin typeface="Times New Roman" panose="02020603050405020304" pitchFamily="18" charset="0"/>
                <a:ea typeface="微软雅黑" panose="020B0503020204020204" pitchFamily="34" charset="-122"/>
                <a:sym typeface="+mn-ea"/>
              </a:rPr>
              <a:t>人祝贺说</a:t>
            </a:r>
            <a:r>
              <a:rPr lang="zh-CN" altLang="en-US" sz="2800" dirty="0" smtClean="0">
                <a:latin typeface="Times New Roman" panose="02020603050405020304" pitchFamily="18" charset="0"/>
                <a:ea typeface="微软雅黑" panose="020B0503020204020204" pitchFamily="34" charset="-122"/>
                <a:sym typeface="+mn-ea"/>
              </a:rPr>
              <a:t>恭贺</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解答说</a:t>
            </a:r>
            <a:r>
              <a:rPr lang="zh-CN" altLang="en-US" sz="2800" dirty="0" smtClean="0">
                <a:latin typeface="Times New Roman" panose="02020603050405020304" pitchFamily="18" charset="0"/>
                <a:ea typeface="微软雅黑" panose="020B0503020204020204" pitchFamily="34" charset="-122"/>
                <a:sym typeface="+mn-ea"/>
              </a:rPr>
              <a:t>请教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指点说</a:t>
            </a:r>
            <a:r>
              <a:rPr lang="zh-CN" altLang="en-US" sz="2800" dirty="0" smtClean="0">
                <a:latin typeface="Times New Roman" panose="02020603050405020304" pitchFamily="18" charset="0"/>
                <a:ea typeface="微软雅黑" panose="020B0503020204020204" pitchFamily="34" charset="-122"/>
                <a:sym typeface="+mn-ea"/>
              </a:rPr>
              <a:t>赐教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看稿说</a:t>
            </a:r>
            <a:r>
              <a:rPr lang="zh-CN" altLang="en-US" sz="2800" dirty="0" smtClean="0">
                <a:latin typeface="Times New Roman" panose="02020603050405020304" pitchFamily="18" charset="0"/>
                <a:ea typeface="微软雅黑" panose="020B0503020204020204" pitchFamily="34" charset="-122"/>
                <a:sym typeface="+mn-ea"/>
              </a:rPr>
              <a:t>指教</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请</a:t>
            </a:r>
            <a:r>
              <a:rPr lang="zh-CN" altLang="en-US" sz="2800" dirty="0">
                <a:latin typeface="Times New Roman" panose="02020603050405020304" pitchFamily="18" charset="0"/>
                <a:ea typeface="微软雅黑" panose="020B0503020204020204" pitchFamily="34" charset="-122"/>
                <a:sym typeface="+mn-ea"/>
              </a:rPr>
              <a:t>人批评说</a:t>
            </a:r>
            <a:r>
              <a:rPr lang="zh-CN" altLang="en-US" sz="2800" dirty="0" smtClean="0">
                <a:latin typeface="Times New Roman" panose="02020603050405020304" pitchFamily="18" charset="0"/>
                <a:ea typeface="微软雅黑" panose="020B0503020204020204" pitchFamily="34" charset="-122"/>
                <a:sym typeface="+mn-ea"/>
              </a:rPr>
              <a:t>指教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赞</a:t>
            </a:r>
            <a:r>
              <a:rPr lang="zh-CN" altLang="en-US" sz="2800" dirty="0">
                <a:latin typeface="Times New Roman" panose="02020603050405020304" pitchFamily="18" charset="0"/>
                <a:ea typeface="微软雅黑" panose="020B0503020204020204" pitchFamily="34" charset="-122"/>
                <a:sym typeface="+mn-ea"/>
              </a:rPr>
              <a:t>人见解说</a:t>
            </a:r>
            <a:r>
              <a:rPr lang="zh-CN" altLang="en-US" sz="2800" dirty="0" smtClean="0">
                <a:latin typeface="Times New Roman" panose="02020603050405020304" pitchFamily="18" charset="0"/>
                <a:ea typeface="微软雅黑" panose="020B0503020204020204" pitchFamily="34" charset="-122"/>
                <a:sym typeface="+mn-ea"/>
              </a:rPr>
              <a:t>高见</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求人</a:t>
            </a:r>
            <a:r>
              <a:rPr lang="zh-CN" altLang="en-US" sz="2800" dirty="0">
                <a:latin typeface="Times New Roman" panose="02020603050405020304" pitchFamily="18" charset="0"/>
                <a:ea typeface="微软雅黑" panose="020B0503020204020204" pitchFamily="34" charset="-122"/>
                <a:sym typeface="+mn-ea"/>
              </a:rPr>
              <a:t>看稿说</a:t>
            </a:r>
            <a:r>
              <a:rPr lang="zh-CN" altLang="en-US" sz="2800" dirty="0" smtClean="0">
                <a:latin typeface="Times New Roman" panose="02020603050405020304" pitchFamily="18" charset="0"/>
                <a:ea typeface="微软雅黑" panose="020B0503020204020204" pitchFamily="34" charset="-122"/>
                <a:sym typeface="+mn-ea"/>
              </a:rPr>
              <a:t>斧正</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看望</a:t>
            </a:r>
            <a:r>
              <a:rPr lang="zh-CN" altLang="en-US" sz="2800" dirty="0">
                <a:latin typeface="Times New Roman" panose="02020603050405020304" pitchFamily="18" charset="0"/>
                <a:ea typeface="微软雅黑" panose="020B0503020204020204" pitchFamily="34" charset="-122"/>
                <a:sym typeface="+mn-ea"/>
              </a:rPr>
              <a:t>别人称</a:t>
            </a:r>
            <a:r>
              <a:rPr lang="zh-CN" altLang="en-US" sz="2800" dirty="0" smtClean="0">
                <a:latin typeface="Times New Roman" panose="02020603050405020304" pitchFamily="18" charset="0"/>
                <a:ea typeface="微软雅黑" panose="020B0503020204020204" pitchFamily="34" charset="-122"/>
                <a:sym typeface="+mn-ea"/>
              </a:rPr>
              <a:t>拜访</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宾客</a:t>
            </a:r>
            <a:r>
              <a:rPr lang="zh-CN" altLang="en-US" sz="2800" dirty="0">
                <a:latin typeface="Times New Roman" panose="02020603050405020304" pitchFamily="18" charset="0"/>
                <a:ea typeface="微软雅黑" panose="020B0503020204020204" pitchFamily="34" charset="-122"/>
                <a:sym typeface="+mn-ea"/>
              </a:rPr>
              <a:t>到来称</a:t>
            </a:r>
            <a:r>
              <a:rPr lang="zh-CN" altLang="en-US" sz="2800" dirty="0" smtClean="0">
                <a:latin typeface="Times New Roman" panose="02020603050405020304" pitchFamily="18" charset="0"/>
                <a:ea typeface="微软雅黑" panose="020B0503020204020204" pitchFamily="34" charset="-122"/>
                <a:sym typeface="+mn-ea"/>
              </a:rPr>
              <a:t>光临</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陪伴</a:t>
            </a:r>
            <a:r>
              <a:rPr lang="zh-CN" altLang="en-US" sz="2800" dirty="0">
                <a:latin typeface="Times New Roman" panose="02020603050405020304" pitchFamily="18" charset="0"/>
                <a:ea typeface="微软雅黑" panose="020B0503020204020204" pitchFamily="34" charset="-122"/>
                <a:sym typeface="+mn-ea"/>
              </a:rPr>
              <a:t>朋友用</a:t>
            </a:r>
            <a:r>
              <a:rPr lang="zh-CN" altLang="en-US" sz="2800" dirty="0" smtClean="0">
                <a:latin typeface="Times New Roman" panose="02020603050405020304" pitchFamily="18" charset="0"/>
                <a:ea typeface="微软雅黑" panose="020B0503020204020204" pitchFamily="34" charset="-122"/>
                <a:sym typeface="+mn-ea"/>
              </a:rPr>
              <a:t>奉陪</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等候</a:t>
            </a:r>
            <a:r>
              <a:rPr lang="zh-CN" altLang="en-US" sz="2800" dirty="0">
                <a:latin typeface="Times New Roman" panose="02020603050405020304" pitchFamily="18" charset="0"/>
                <a:ea typeface="微软雅黑" panose="020B0503020204020204" pitchFamily="34" charset="-122"/>
                <a:sym typeface="+mn-ea"/>
              </a:rPr>
              <a:t>客人用</a:t>
            </a:r>
            <a:r>
              <a:rPr lang="zh-CN" altLang="en-US" sz="2800" dirty="0" smtClean="0">
                <a:latin typeface="Times New Roman" panose="02020603050405020304" pitchFamily="18" charset="0"/>
                <a:ea typeface="微软雅黑" panose="020B0503020204020204" pitchFamily="34" charset="-122"/>
                <a:sym typeface="+mn-ea"/>
              </a:rPr>
              <a:t>恭候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未及</a:t>
            </a:r>
            <a:r>
              <a:rPr lang="zh-CN" altLang="en-US" sz="2800" dirty="0">
                <a:latin typeface="Times New Roman" panose="02020603050405020304" pitchFamily="18" charset="0"/>
                <a:ea typeface="微软雅黑" panose="020B0503020204020204" pitchFamily="34" charset="-122"/>
                <a:sym typeface="+mn-ea"/>
              </a:rPr>
              <a:t>欢迎说</a:t>
            </a:r>
            <a:r>
              <a:rPr lang="zh-CN" altLang="en-US" sz="2800" dirty="0" smtClean="0">
                <a:latin typeface="Times New Roman" panose="02020603050405020304" pitchFamily="18" charset="0"/>
                <a:ea typeface="微软雅黑" panose="020B0503020204020204" pitchFamily="34" charset="-122"/>
                <a:sym typeface="+mn-ea"/>
              </a:rPr>
              <a:t>失迎</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无暇</a:t>
            </a:r>
            <a:r>
              <a:rPr lang="zh-CN" altLang="en-US" sz="2800" dirty="0">
                <a:latin typeface="Times New Roman" panose="02020603050405020304" pitchFamily="18" charset="0"/>
                <a:ea typeface="微软雅黑" panose="020B0503020204020204" pitchFamily="34" charset="-122"/>
                <a:sym typeface="+mn-ea"/>
              </a:rPr>
              <a:t>陪客说</a:t>
            </a:r>
            <a:r>
              <a:rPr lang="zh-CN" altLang="en-US" sz="2800" dirty="0" smtClean="0">
                <a:latin typeface="Times New Roman" panose="02020603050405020304" pitchFamily="18" charset="0"/>
                <a:ea typeface="微软雅黑" panose="020B0503020204020204" pitchFamily="34" charset="-122"/>
                <a:sym typeface="+mn-ea"/>
              </a:rPr>
              <a:t>失陪</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请</a:t>
            </a:r>
            <a:r>
              <a:rPr lang="zh-CN" altLang="en-US" sz="2800" dirty="0">
                <a:latin typeface="Times New Roman" panose="02020603050405020304" pitchFamily="18" charset="0"/>
                <a:ea typeface="微软雅黑" panose="020B0503020204020204" pitchFamily="34" charset="-122"/>
                <a:sym typeface="+mn-ea"/>
              </a:rPr>
              <a:t>人别送用</a:t>
            </a:r>
            <a:r>
              <a:rPr lang="zh-CN" altLang="en-US" sz="2800" dirty="0" smtClean="0">
                <a:latin typeface="Times New Roman" panose="02020603050405020304" pitchFamily="18" charset="0"/>
                <a:ea typeface="微软雅黑" panose="020B0503020204020204" pitchFamily="34" charset="-122"/>
                <a:sym typeface="+mn-ea"/>
              </a:rPr>
              <a:t>留步</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欢迎</a:t>
            </a:r>
            <a:r>
              <a:rPr lang="zh-CN" altLang="en-US" sz="2800" dirty="0">
                <a:latin typeface="Times New Roman" panose="02020603050405020304" pitchFamily="18" charset="0"/>
                <a:ea typeface="微软雅黑" panose="020B0503020204020204" pitchFamily="34" charset="-122"/>
                <a:sym typeface="+mn-ea"/>
              </a:rPr>
              <a:t>购买说</a:t>
            </a:r>
            <a:r>
              <a:rPr lang="zh-CN" altLang="en-US" sz="2800" dirty="0" smtClean="0">
                <a:latin typeface="Times New Roman" panose="02020603050405020304" pitchFamily="18" charset="0"/>
                <a:ea typeface="微软雅黑" panose="020B0503020204020204" pitchFamily="34" charset="-122"/>
                <a:sym typeface="+mn-ea"/>
              </a:rPr>
              <a:t>光顾</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中途</a:t>
            </a:r>
            <a:r>
              <a:rPr lang="zh-CN" altLang="en-US" sz="2800" dirty="0">
                <a:latin typeface="Times New Roman" panose="02020603050405020304" pitchFamily="18" charset="0"/>
                <a:ea typeface="微软雅黑" panose="020B0503020204020204" pitchFamily="34" charset="-122"/>
                <a:sym typeface="+mn-ea"/>
              </a:rPr>
              <a:t>告辞用</a:t>
            </a:r>
            <a:r>
              <a:rPr lang="zh-CN" altLang="en-US" sz="2800" dirty="0" smtClean="0">
                <a:latin typeface="Times New Roman" panose="02020603050405020304" pitchFamily="18" charset="0"/>
                <a:ea typeface="微软雅黑" panose="020B0503020204020204" pitchFamily="34" charset="-122"/>
                <a:sym typeface="+mn-ea"/>
              </a:rPr>
              <a:t>失陪</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3970318"/>
          </a:xfrm>
          <a:prstGeom prst="rect">
            <a:avLst/>
          </a:prstGeom>
          <a:noFill/>
          <a:ln w="9525">
            <a:noFill/>
          </a:ln>
        </p:spPr>
        <p:txBody>
          <a:bodyPr wrap="square">
            <a:spAutoFit/>
          </a:bodyPr>
          <a:lstStyle/>
          <a:p>
            <a:pPr indent="0" algn="just">
              <a:lnSpc>
                <a:spcPct val="150000"/>
              </a:lnSpc>
            </a:pPr>
            <a:r>
              <a:rPr lang="zh-CN" altLang="en-US" sz="2800" dirty="0">
                <a:latin typeface="Times New Roman" panose="02020603050405020304" pitchFamily="18" charset="0"/>
                <a:ea typeface="微软雅黑" panose="020B0503020204020204" pitchFamily="34" charset="-122"/>
                <a:sym typeface="+mn-ea"/>
              </a:rPr>
              <a:t>谢人拜访用</a:t>
            </a:r>
            <a:r>
              <a:rPr lang="zh-CN" altLang="en-US" sz="2800" dirty="0" smtClean="0">
                <a:latin typeface="Times New Roman" panose="02020603050405020304" pitchFamily="18" charset="0"/>
                <a:ea typeface="微软雅黑" panose="020B0503020204020204" pitchFamily="34" charset="-122"/>
                <a:sym typeface="+mn-ea"/>
              </a:rPr>
              <a:t>劳步</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欢迎</a:t>
            </a:r>
            <a:r>
              <a:rPr lang="zh-CN" altLang="en-US" sz="2800" dirty="0">
                <a:latin typeface="Times New Roman" panose="02020603050405020304" pitchFamily="18" charset="0"/>
                <a:ea typeface="微软雅黑" panose="020B0503020204020204" pitchFamily="34" charset="-122"/>
                <a:sym typeface="+mn-ea"/>
              </a:rPr>
              <a:t>购买说</a:t>
            </a:r>
            <a:r>
              <a:rPr lang="zh-CN" altLang="en-US" sz="2800" dirty="0" smtClean="0">
                <a:latin typeface="Times New Roman" panose="02020603050405020304" pitchFamily="18" charset="0"/>
                <a:ea typeface="微软雅黑" panose="020B0503020204020204" pitchFamily="34" charset="-122"/>
                <a:sym typeface="+mn-ea"/>
              </a:rPr>
              <a:t>惠顾</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起身</a:t>
            </a:r>
            <a:r>
              <a:rPr lang="zh-CN" altLang="en-US" sz="2800" dirty="0">
                <a:latin typeface="Times New Roman" panose="02020603050405020304" pitchFamily="18" charset="0"/>
                <a:ea typeface="微软雅黑" panose="020B0503020204020204" pitchFamily="34" charset="-122"/>
                <a:sym typeface="+mn-ea"/>
              </a:rPr>
              <a:t>作别称</a:t>
            </a:r>
            <a:r>
              <a:rPr lang="zh-CN" altLang="en-US" sz="2800" dirty="0" smtClean="0">
                <a:latin typeface="Times New Roman" panose="02020603050405020304" pitchFamily="18" charset="0"/>
                <a:ea typeface="微软雅黑" panose="020B0503020204020204" pitchFamily="34" charset="-122"/>
                <a:sym typeface="+mn-ea"/>
              </a:rPr>
              <a:t>告辞</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对方</a:t>
            </a:r>
            <a:r>
              <a:rPr lang="zh-CN" altLang="en-US" sz="2800" dirty="0">
                <a:latin typeface="Times New Roman" panose="02020603050405020304" pitchFamily="18" charset="0"/>
                <a:ea typeface="微软雅黑" panose="020B0503020204020204" pitchFamily="34" charset="-122"/>
                <a:sym typeface="+mn-ea"/>
              </a:rPr>
              <a:t>来信称惠</a:t>
            </a:r>
            <a:r>
              <a:rPr lang="zh-CN" altLang="en-US" sz="2800" dirty="0" smtClean="0">
                <a:latin typeface="Times New Roman" panose="02020603050405020304" pitchFamily="18" charset="0"/>
                <a:ea typeface="微软雅黑" panose="020B0503020204020204" pitchFamily="34" charset="-122"/>
                <a:sym typeface="+mn-ea"/>
              </a:rPr>
              <a:t>书</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赠</a:t>
            </a:r>
            <a:r>
              <a:rPr lang="zh-CN" altLang="en-US" sz="2800" dirty="0">
                <a:latin typeface="Times New Roman" panose="02020603050405020304" pitchFamily="18" charset="0"/>
                <a:ea typeface="微软雅黑" panose="020B0503020204020204" pitchFamily="34" charset="-122"/>
                <a:sym typeface="+mn-ea"/>
              </a:rPr>
              <a:t>人书画题</a:t>
            </a:r>
            <a:r>
              <a:rPr lang="zh-CN" altLang="en-US" sz="2800" dirty="0" smtClean="0">
                <a:latin typeface="Times New Roman" panose="02020603050405020304" pitchFamily="18" charset="0"/>
                <a:ea typeface="微软雅黑" panose="020B0503020204020204" pitchFamily="34" charset="-122"/>
                <a:sym typeface="+mn-ea"/>
              </a:rPr>
              <a:t>惠存</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尊称</a:t>
            </a:r>
            <a:r>
              <a:rPr lang="zh-CN" altLang="en-US" sz="2800" dirty="0">
                <a:latin typeface="Times New Roman" panose="02020603050405020304" pitchFamily="18" charset="0"/>
                <a:ea typeface="微软雅黑" panose="020B0503020204020204" pitchFamily="34" charset="-122"/>
                <a:sym typeface="+mn-ea"/>
              </a:rPr>
              <a:t>老师为</a:t>
            </a:r>
            <a:r>
              <a:rPr lang="zh-CN" altLang="en-US" sz="2800" dirty="0" smtClean="0">
                <a:latin typeface="Times New Roman" panose="02020603050405020304" pitchFamily="18" charset="0"/>
                <a:ea typeface="微软雅黑" panose="020B0503020204020204" pitchFamily="34" charset="-122"/>
                <a:sym typeface="+mn-ea"/>
              </a:rPr>
              <a:t>恩师</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尊称</a:t>
            </a:r>
            <a:r>
              <a:rPr lang="zh-CN" altLang="en-US" sz="2800" dirty="0">
                <a:latin typeface="Times New Roman" panose="02020603050405020304" pitchFamily="18" charset="0"/>
                <a:ea typeface="微软雅黑" panose="020B0503020204020204" pitchFamily="34" charset="-122"/>
                <a:sym typeface="+mn-ea"/>
              </a:rPr>
              <a:t>他师为</a:t>
            </a:r>
            <a:r>
              <a:rPr lang="zh-CN" altLang="en-US" sz="2800" dirty="0" smtClean="0">
                <a:latin typeface="Times New Roman" panose="02020603050405020304" pitchFamily="18" charset="0"/>
                <a:ea typeface="微软雅黑" panose="020B0503020204020204" pitchFamily="34" charset="-122"/>
                <a:sym typeface="+mn-ea"/>
              </a:rPr>
              <a:t>尊师</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称</a:t>
            </a:r>
            <a:r>
              <a:rPr lang="zh-CN" altLang="en-US" sz="2800" dirty="0">
                <a:latin typeface="Times New Roman" panose="02020603050405020304" pitchFamily="18" charset="0"/>
                <a:ea typeface="微软雅黑" panose="020B0503020204020204" pitchFamily="34" charset="-122"/>
                <a:sym typeface="+mn-ea"/>
              </a:rPr>
              <a:t>人学生为</a:t>
            </a:r>
            <a:r>
              <a:rPr lang="zh-CN" altLang="en-US" sz="2800" dirty="0" smtClean="0">
                <a:latin typeface="Times New Roman" panose="02020603050405020304" pitchFamily="18" charset="0"/>
                <a:ea typeface="微软雅黑" panose="020B0503020204020204" pitchFamily="34" charset="-122"/>
                <a:sym typeface="+mn-ea"/>
              </a:rPr>
              <a:t>高足</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老人</a:t>
            </a:r>
            <a:r>
              <a:rPr lang="zh-CN" altLang="en-US" sz="2800" dirty="0">
                <a:latin typeface="Times New Roman" panose="02020603050405020304" pitchFamily="18" charset="0"/>
                <a:ea typeface="微软雅黑" panose="020B0503020204020204" pitchFamily="34" charset="-122"/>
                <a:sym typeface="+mn-ea"/>
              </a:rPr>
              <a:t>年龄说</a:t>
            </a:r>
            <a:r>
              <a:rPr lang="zh-CN" altLang="en-US" sz="2800" dirty="0" smtClean="0">
                <a:latin typeface="Times New Roman" panose="02020603050405020304" pitchFamily="18" charset="0"/>
                <a:ea typeface="微软雅黑" panose="020B0503020204020204" pitchFamily="34" charset="-122"/>
                <a:sym typeface="+mn-ea"/>
              </a:rPr>
              <a:t>高寿</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请</a:t>
            </a:r>
            <a:r>
              <a:rPr lang="zh-CN" altLang="en-US" sz="2800" dirty="0">
                <a:latin typeface="Times New Roman" panose="02020603050405020304" pitchFamily="18" charset="0"/>
                <a:ea typeface="微软雅黑" panose="020B0503020204020204" pitchFamily="34" charset="-122"/>
                <a:sym typeface="+mn-ea"/>
              </a:rPr>
              <a:t>人休息为节</a:t>
            </a:r>
            <a:r>
              <a:rPr lang="zh-CN" altLang="en-US" sz="2800" dirty="0" smtClean="0">
                <a:latin typeface="Times New Roman" panose="02020603050405020304" pitchFamily="18" charset="0"/>
                <a:ea typeface="微软雅黑" panose="020B0503020204020204" pitchFamily="34" charset="-122"/>
                <a:sym typeface="+mn-ea"/>
              </a:rPr>
              <a:t>劳</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对方</a:t>
            </a:r>
            <a:r>
              <a:rPr lang="zh-CN" altLang="en-US" sz="2800" dirty="0">
                <a:latin typeface="Times New Roman" panose="02020603050405020304" pitchFamily="18" charset="0"/>
                <a:ea typeface="微软雅黑" panose="020B0503020204020204" pitchFamily="34" charset="-122"/>
                <a:sym typeface="+mn-ea"/>
              </a:rPr>
              <a:t>不适说</a:t>
            </a:r>
            <a:r>
              <a:rPr lang="zh-CN" altLang="en-US" sz="2800" dirty="0" smtClean="0">
                <a:latin typeface="Times New Roman" panose="02020603050405020304" pitchFamily="18" charset="0"/>
                <a:ea typeface="微软雅黑" panose="020B0503020204020204" pitchFamily="34" charset="-122"/>
                <a:sym typeface="+mn-ea"/>
              </a:rPr>
              <a:t>欠安</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女士</a:t>
            </a:r>
            <a:r>
              <a:rPr lang="zh-CN" altLang="en-US" sz="2800" dirty="0">
                <a:latin typeface="Times New Roman" panose="02020603050405020304" pitchFamily="18" charset="0"/>
                <a:ea typeface="微软雅黑" panose="020B0503020204020204" pitchFamily="34" charset="-122"/>
                <a:sym typeface="+mn-ea"/>
              </a:rPr>
              <a:t>年龄称</a:t>
            </a:r>
            <a:r>
              <a:rPr lang="zh-CN" altLang="en-US" sz="2800" dirty="0" smtClean="0">
                <a:latin typeface="Times New Roman" panose="02020603050405020304" pitchFamily="18" charset="0"/>
                <a:ea typeface="微软雅黑" panose="020B0503020204020204" pitchFamily="34" charset="-122"/>
                <a:sym typeface="+mn-ea"/>
              </a:rPr>
              <a:t>芳龄</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身体</a:t>
            </a:r>
            <a:r>
              <a:rPr lang="zh-CN" altLang="en-US" sz="2800" dirty="0">
                <a:latin typeface="Times New Roman" panose="02020603050405020304" pitchFamily="18" charset="0"/>
                <a:ea typeface="微软雅黑" panose="020B0503020204020204" pitchFamily="34" charset="-122"/>
                <a:sym typeface="+mn-ea"/>
              </a:rPr>
              <a:t>有病用抱</a:t>
            </a:r>
            <a:r>
              <a:rPr lang="zh-CN" altLang="en-US" sz="2800" dirty="0" smtClean="0">
                <a:latin typeface="Times New Roman" panose="02020603050405020304" pitchFamily="18" charset="0"/>
                <a:ea typeface="微软雅黑" panose="020B0503020204020204" pitchFamily="34" charset="-122"/>
                <a:sym typeface="+mn-ea"/>
              </a:rPr>
              <a:t>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询问</a:t>
            </a:r>
            <a:r>
              <a:rPr lang="zh-CN" altLang="en-US" sz="2800" dirty="0">
                <a:latin typeface="Times New Roman" panose="02020603050405020304" pitchFamily="18" charset="0"/>
                <a:ea typeface="微软雅黑" panose="020B0503020204020204" pitchFamily="34" charset="-122"/>
                <a:sym typeface="+mn-ea"/>
              </a:rPr>
              <a:t>病情用</a:t>
            </a:r>
            <a:r>
              <a:rPr lang="zh-CN" altLang="en-US" sz="2800" dirty="0" smtClean="0">
                <a:latin typeface="Times New Roman" panose="02020603050405020304" pitchFamily="18" charset="0"/>
                <a:ea typeface="微软雅黑" panose="020B0503020204020204" pitchFamily="34" charset="-122"/>
                <a:sym typeface="+mn-ea"/>
              </a:rPr>
              <a:t>贵恙</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归还</a:t>
            </a:r>
            <a:r>
              <a:rPr lang="zh-CN" altLang="en-US" sz="2800" dirty="0">
                <a:latin typeface="Times New Roman" panose="02020603050405020304" pitchFamily="18" charset="0"/>
                <a:ea typeface="微软雅黑" panose="020B0503020204020204" pitchFamily="34" charset="-122"/>
                <a:sym typeface="+mn-ea"/>
              </a:rPr>
              <a:t>原物说</a:t>
            </a:r>
            <a:r>
              <a:rPr lang="zh-CN" altLang="en-US" sz="2800" dirty="0" smtClean="0">
                <a:latin typeface="Times New Roman" panose="02020603050405020304" pitchFamily="18" charset="0"/>
                <a:ea typeface="微软雅黑" panose="020B0503020204020204" pitchFamily="34" charset="-122"/>
                <a:sym typeface="+mn-ea"/>
              </a:rPr>
              <a:t>奉还</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800" dirty="0" smtClean="0">
                <a:latin typeface="Times New Roman" panose="02020603050405020304" pitchFamily="18" charset="0"/>
                <a:ea typeface="微软雅黑" panose="020B0503020204020204" pitchFamily="34" charset="-122"/>
                <a:sym typeface="+mn-ea"/>
              </a:rPr>
              <a:t>不</a:t>
            </a:r>
            <a:r>
              <a:rPr lang="zh-CN" altLang="en-US" sz="2800" dirty="0">
                <a:latin typeface="Times New Roman" panose="02020603050405020304" pitchFamily="18" charset="0"/>
                <a:ea typeface="微软雅黑" panose="020B0503020204020204" pitchFamily="34" charset="-122"/>
                <a:sym typeface="+mn-ea"/>
              </a:rPr>
              <a:t>受馈赠说返</a:t>
            </a:r>
            <a:r>
              <a:rPr lang="zh-CN" altLang="en-US" sz="2800" dirty="0" smtClean="0">
                <a:latin typeface="Times New Roman" panose="02020603050405020304" pitchFamily="18" charset="0"/>
                <a:ea typeface="微软雅黑" panose="020B0503020204020204" pitchFamily="34" charset="-122"/>
                <a:sym typeface="+mn-ea"/>
              </a:rPr>
              <a:t>璧</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请</a:t>
            </a:r>
            <a:r>
              <a:rPr lang="zh-CN" altLang="en-US" sz="2800" dirty="0">
                <a:latin typeface="Times New Roman" panose="02020603050405020304" pitchFamily="18" charset="0"/>
                <a:ea typeface="微软雅黑" panose="020B0503020204020204" pitchFamily="34" charset="-122"/>
                <a:sym typeface="+mn-ea"/>
              </a:rPr>
              <a:t>人受礼称</a:t>
            </a:r>
            <a:r>
              <a:rPr lang="zh-CN" altLang="en-US" sz="2800" dirty="0" smtClean="0">
                <a:latin typeface="Times New Roman" panose="02020603050405020304" pitchFamily="18" charset="0"/>
                <a:ea typeface="微软雅黑" panose="020B0503020204020204" pitchFamily="34" charset="-122"/>
                <a:sym typeface="+mn-ea"/>
              </a:rPr>
              <a:t>笑纳</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dirty="0" smtClean="0">
                <a:latin typeface="Times New Roman" panose="02020603050405020304" pitchFamily="18" charset="0"/>
                <a:ea typeface="微软雅黑" panose="020B0503020204020204" pitchFamily="34" charset="-122"/>
                <a:sym typeface="+mn-ea"/>
              </a:rPr>
              <a:t>自称</a:t>
            </a:r>
            <a:r>
              <a:rPr lang="zh-CN" altLang="en-US" sz="2800" dirty="0">
                <a:latin typeface="Times New Roman" panose="02020603050405020304" pitchFamily="18" charset="0"/>
                <a:ea typeface="微软雅黑" panose="020B0503020204020204" pitchFamily="34" charset="-122"/>
                <a:sym typeface="+mn-ea"/>
              </a:rPr>
              <a:t>礼轻称薄礼</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99516" y="2720816"/>
            <a:ext cx="6202837" cy="1008289"/>
          </a:xfrm>
          <a:prstGeom prst="rect">
            <a:avLst/>
          </a:prstGeom>
          <a:noFill/>
        </p:spPr>
        <p:txBody>
          <a:bodyPr wrap="square" rtlCol="0">
            <a:spAutoFit/>
          </a:bodyPr>
          <a:lstStyle/>
          <a:p>
            <a:pPr algn="just">
              <a:lnSpc>
                <a:spcPct val="150000"/>
              </a:lnSpc>
            </a:pPr>
            <a:r>
              <a:rPr lang="zh-CN" altLang="en-US" sz="4500" b="1" dirty="0">
                <a:solidFill>
                  <a:srgbClr val="70C0B1"/>
                </a:solidFill>
                <a:latin typeface="Times New Roman" panose="02020603050405020304" pitchFamily="18" charset="0"/>
                <a:ea typeface="微软雅黑" panose="020B0503020204020204" pitchFamily="34" charset="-122"/>
              </a:rPr>
              <a:t>课堂变式练</a:t>
            </a:r>
            <a:endParaRPr lang="zh-CN" altLang="en-US" sz="4500" b="1" dirty="0">
              <a:solidFill>
                <a:srgbClr val="70C0B1"/>
              </a:solidFill>
              <a:latin typeface="Times New Roman" panose="02020603050405020304" pitchFamily="18"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43" y="941695"/>
            <a:ext cx="11518710" cy="3247620"/>
          </a:xfrm>
          <a:prstGeom prst="rect">
            <a:avLst/>
          </a:prstGeom>
        </p:spPr>
        <p:txBody>
          <a:bodyPr wrap="square">
            <a:spAutoFit/>
          </a:bodyPr>
          <a:lstStyle/>
          <a:p>
            <a:pPr algn="just">
              <a:lnSpc>
                <a:spcPct val="150000"/>
              </a:lnSpc>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福建</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下列有关作家作品和文化常识的说法</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不正确的一项是</a:t>
            </a:r>
            <a:r>
              <a:rPr lang="en-US" altLang="zh-CN" sz="28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战国策</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是西汉左丘明根据战国时期的史料整理编辑而成的史书</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表”是古代臣子向帝王陈情言事的一种文体</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如诸葛亮的</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出师表</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中国人失掉自信力了吗</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是驳论文</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选自鲁迅的</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且介亭杂文</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我的叔叔于勒</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最后一课</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的作者分别是法国作家莫泊桑</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dirty="0">
                <a:latin typeface="Times New Roman" panose="02020603050405020304" pitchFamily="18" charset="0"/>
                <a:ea typeface="微软雅黑" panose="020B0503020204020204" pitchFamily="34" charset="-122"/>
                <a:cs typeface="Times New Roman" panose="02020603050405020304" pitchFamily="18" charset="0"/>
              </a:rPr>
              <a:t>都德</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8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10908423" y="941695"/>
            <a:ext cx="433705" cy="661207"/>
          </a:xfrm>
          <a:prstGeom prst="rect">
            <a:avLst/>
          </a:prstGeom>
        </p:spPr>
        <p:txBody>
          <a:bodyPr wrap="square">
            <a:spAutoFit/>
          </a:bodyPr>
          <a:lstStyle/>
          <a:p>
            <a:pPr>
              <a:lnSpc>
                <a:spcPct val="150000"/>
              </a:lnSpc>
            </a:pPr>
            <a:r>
              <a:rPr lang="en-US" sz="28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sz="2800" b="1" dirty="0">
              <a:solidFill>
                <a:srgbClr val="FF0000"/>
              </a:solidFill>
              <a:latin typeface="Times New Roman" panose="02020603050405020304" pitchFamily="18" charset="0"/>
              <a:ea typeface="微软雅黑" panose="020B0503020204020204" pitchFamily="34" charset="-122"/>
            </a:endParaRPr>
          </a:p>
        </p:txBody>
      </p:sp>
      <p:sp>
        <p:nvSpPr>
          <p:cNvPr id="5" name="矩形 4"/>
          <p:cNvSpPr/>
          <p:nvPr/>
        </p:nvSpPr>
        <p:spPr>
          <a:xfrm>
            <a:off x="354843" y="4216610"/>
            <a:ext cx="11518710" cy="1308884"/>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战国策</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是西汉刘向根据战国时期的史料整理编辑而成的史书</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并非左丘明</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43" y="941695"/>
            <a:ext cx="11518710" cy="5909310"/>
          </a:xfrm>
          <a:prstGeom prst="rect">
            <a:avLst/>
          </a:prstGeom>
        </p:spPr>
        <p:txBody>
          <a:bodyPr wrap="square">
            <a:spAutoFit/>
          </a:bodyPr>
          <a:lstStyle/>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2.(2019•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昆明</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下列说法中有误的一项是</a:t>
            </a: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铭</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古人刻在器物上用来警诫自己或者称述功德的文字</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后来成为一种文体</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刘禹锡的</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陋室铭</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就是这种文体的代表作之一</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王维</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字摩诘</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宋代诗人</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他的诗作色彩鲜明</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意境恬淡</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苏轼称赞他的作品“诗中有画</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画中有诗”</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莫言</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当代作家</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曾获得诺贝尔文学奖</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著有</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红高粱</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蛙</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等作品</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我们学过他的文章</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卖白菜</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莎士比亚</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欧洲文艺复兴时期英国伟大的戏剧家和诗人</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欧洲文学史上声誉最高</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影响最大的作家之一</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6807858" y="955543"/>
            <a:ext cx="433705" cy="661207"/>
          </a:xfrm>
          <a:prstGeom prst="rect">
            <a:avLst/>
          </a:prstGeom>
        </p:spPr>
        <p:txBody>
          <a:bodyPr wrap="square">
            <a:spAutoFit/>
          </a:bodyPr>
          <a:lstStyle/>
          <a:p>
            <a:pPr>
              <a:lnSpc>
                <a:spcPct val="150000"/>
              </a:lnSpc>
            </a:pPr>
            <a:r>
              <a:rPr lang="en-US" sz="28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sz="28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194" y="914400"/>
            <a:ext cx="11518710" cy="662554"/>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王维是唐代诗人</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而非宋代</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43" y="941695"/>
            <a:ext cx="11518710" cy="5693866"/>
          </a:xfrm>
          <a:prstGeom prst="rect">
            <a:avLst/>
          </a:prstGeom>
        </p:spPr>
        <p:txBody>
          <a:bodyPr wrap="square">
            <a:spAutoFit/>
          </a:bodyPr>
          <a:lstStyle/>
          <a:p>
            <a:pPr algn="just" fontAlgn="auto">
              <a:lnSpc>
                <a:spcPct val="140000"/>
              </a:lnSpc>
            </a:pP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3.(2019•</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德阳</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下列表述有误的一项是</a:t>
            </a:r>
            <a:r>
              <a:rPr lang="en-US" altLang="zh-CN" sz="26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北冥有鱼</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选自</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庄子</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内篇中的</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逍遥游</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庄子</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约前</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369-</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前</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286),</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名周</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宋国蒙</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今河南商丘东北</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人</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是战国时期著名的哲学家</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道家学派的代表人物</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史铁生是中国当代文坛一位非常特殊的作家</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代表作有小说</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我的遥远的清平湾</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我与地坛</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散文</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合欢树</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因长期与病魔抗争</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他的作品带有特殊的气质</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郭沫若</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1942</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年创作的历史剧</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屈原</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只写了屈原一天的生活经历</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具有高度的概括性</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全剧共分五幕</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我们课本节选的是该剧本第五幕的第二场</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美国著名作家马克</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吐温</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(1835-1910)</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登勃朗峰</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一文中</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或浓墨重彩</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或简笔勾勒</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用多变的笔法</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cs typeface="微软雅黑" panose="020B0503020204020204" pitchFamily="34" charset="-122"/>
              </a:rPr>
              <a:t>妙趣横生地记叙了与友人游览勃朗峰的经历</a:t>
            </a:r>
            <a:r>
              <a:rPr lang="en-US" altLang="zh-CN" sz="26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6060410" y="941695"/>
            <a:ext cx="433705" cy="590611"/>
          </a:xfrm>
          <a:prstGeom prst="rect">
            <a:avLst/>
          </a:prstGeom>
        </p:spPr>
        <p:txBody>
          <a:bodyPr wrap="square">
            <a:spAutoFit/>
          </a:bodyPr>
          <a:lstStyle/>
          <a:p>
            <a:pPr>
              <a:lnSpc>
                <a:spcPct val="140000"/>
              </a:lnSpc>
            </a:pPr>
            <a:r>
              <a:rPr lang="en-US" sz="26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sz="26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194" y="914400"/>
            <a:ext cx="11518710" cy="662554"/>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我与地坛</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不是小说</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是随笔散文</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90283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14.“</a:t>
            </a:r>
            <a:r>
              <a:rPr lang="zh-CN" altLang="en-US" sz="2800" b="1" dirty="0">
                <a:latin typeface="Times New Roman" panose="02020603050405020304" pitchFamily="18" charset="0"/>
                <a:ea typeface="微软雅黑" panose="020B0503020204020204" pitchFamily="34" charset="-122"/>
                <a:sym typeface="+mn-ea"/>
              </a:rPr>
              <a:t>三吏”“三别”</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唐代诗人杜甫的诗作</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三吏”指的是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石壕吏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新安吏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潼关吏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三别”指的是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新婚别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垂老别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无家别</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15</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永州八记</a:t>
            </a:r>
            <a:r>
              <a:rPr lang="en-US" altLang="zh-CN" sz="2800" b="1" dirty="0">
                <a:latin typeface="Times New Roman" panose="02020603050405020304" pitchFamily="18" charset="0"/>
                <a:ea typeface="微软雅黑" panose="020B0503020204020204" pitchFamily="34" charset="-122"/>
                <a:sym typeface="+mn-ea"/>
              </a:rPr>
              <a:t>:</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永州八记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是唐代文学家柳宗元</a:t>
            </a:r>
            <a:r>
              <a:rPr lang="zh-CN" altLang="en-US" sz="2800" dirty="0">
                <a:solidFill>
                  <a:srgbClr val="FF00FF"/>
                </a:solidFill>
                <a:latin typeface="Times New Roman" panose="02020603050405020304" pitchFamily="18" charset="0"/>
                <a:ea typeface="微软雅黑" panose="020B0503020204020204" pitchFamily="34" charset="-122"/>
                <a:sym typeface="+mn-ea"/>
              </a:rPr>
              <a:t>被贬为永州司马</a:t>
            </a:r>
            <a:r>
              <a:rPr lang="zh-CN" altLang="en-US" sz="2800" dirty="0">
                <a:latin typeface="Times New Roman" panose="02020603050405020304" pitchFamily="18" charset="0"/>
                <a:ea typeface="微软雅黑" panose="020B0503020204020204" pitchFamily="34" charset="-122"/>
                <a:sym typeface="+mn-ea"/>
              </a:rPr>
              <a:t>时</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借写山水游记抒写胸中愤郁的八篇散文</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依次是</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始得西山宴游记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钴鉧潭记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钴鉧潭西小丘记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至小丘西小石潭记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简称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小石潭记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袁家渴记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石渠记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石涧记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小石城山记</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16</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宋词豪放派代表</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辛弃疾</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dirty="0">
                <a:latin typeface="Times New Roman" panose="02020603050405020304" pitchFamily="18" charset="0"/>
                <a:ea typeface="微软雅黑" panose="020B0503020204020204" pitchFamily="34" charset="-122"/>
                <a:sym typeface="+mn-ea"/>
              </a:rPr>
              <a:t> </a:t>
            </a:r>
            <a:r>
              <a:rPr lang="en-US" altLang="zh-CN" sz="2800" dirty="0" smtClean="0">
                <a:latin typeface="Times New Roman" panose="02020603050405020304" pitchFamily="18" charset="0"/>
                <a:ea typeface="微软雅黑" panose="020B0503020204020204" pitchFamily="34" charset="-122"/>
                <a:sym typeface="+mn-ea"/>
              </a:rPr>
              <a:t>    </a:t>
            </a:r>
            <a:r>
              <a:rPr lang="zh-CN" altLang="en-US" sz="2800" b="1" dirty="0" smtClean="0">
                <a:latin typeface="Times New Roman" panose="02020603050405020304" pitchFamily="18" charset="0"/>
                <a:ea typeface="微软雅黑" panose="020B0503020204020204" pitchFamily="34" charset="-122"/>
                <a:sym typeface="+mn-ea"/>
              </a:rPr>
              <a:t>宋词</a:t>
            </a:r>
            <a:r>
              <a:rPr lang="zh-CN" altLang="en-US" sz="2800" b="1" dirty="0">
                <a:latin typeface="Times New Roman" panose="02020603050405020304" pitchFamily="18" charset="0"/>
                <a:ea typeface="微软雅黑" panose="020B0503020204020204" pitchFamily="34" charset="-122"/>
                <a:sym typeface="+mn-ea"/>
              </a:rPr>
              <a:t>婉约派代表</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柳永</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李清照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姜夔</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43" y="941695"/>
            <a:ext cx="11518710" cy="5833200"/>
          </a:xfrm>
          <a:prstGeom prst="rect">
            <a:avLst/>
          </a:prstGeom>
        </p:spPr>
        <p:txBody>
          <a:bodyPr wrap="square">
            <a:spAutoFit/>
          </a:bodyPr>
          <a:lstStyle/>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4.(2019•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北部湾</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下列文学文化常识表述有误的一项是</a:t>
            </a: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春</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背影</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的作者是朱自清</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他善于通过精确的观察</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写出细腻的内心感受</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十九世纪法国浪漫主义作家雨果</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主要作品有</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巴黎圣母院</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悲惨世界</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出淤泥而不染”的莲花自古是坚贞高洁的象征</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荷花</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芙蕖等为莲花的别称</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古人以山北水南为“阳”</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山南水北为“阴”</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阴阳割昏晓”的“阳”指泰山北面</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8870801" y="940855"/>
            <a:ext cx="433705" cy="661207"/>
          </a:xfrm>
          <a:prstGeom prst="rect">
            <a:avLst/>
          </a:prstGeom>
        </p:spPr>
        <p:txBody>
          <a:bodyPr wrap="square">
            <a:spAutoFit/>
          </a:bodyPr>
          <a:lstStyle/>
          <a:p>
            <a:pPr>
              <a:lnSpc>
                <a:spcPct val="150000"/>
              </a:lnSpc>
            </a:pPr>
            <a:r>
              <a:rPr lang="en-US" sz="28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28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194" y="914400"/>
            <a:ext cx="11518710" cy="1308884"/>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古人以山南水北为“阳”</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山北水南为“阴”</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所以“阴阳割昏晓”的“阳”指的是泰山南面</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a:t>
            </a:r>
            <a:endParaRPr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6428" y="2413625"/>
            <a:ext cx="11518710" cy="956737"/>
          </a:xfrm>
          <a:prstGeom prst="rect">
            <a:avLst/>
          </a:prstGeom>
        </p:spPr>
        <p:txBody>
          <a:bodyPr wrap="square">
            <a:spAutoFit/>
          </a:bodyPr>
          <a:lstStyle/>
          <a:p>
            <a:pPr algn="ctr" fontAlgn="auto">
              <a:lnSpc>
                <a:spcPct val="140000"/>
              </a:lnSpc>
            </a:pPr>
            <a:r>
              <a:rPr lang="zh-CN" altLang="en-US"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请完成</a:t>
            </a:r>
            <a:r>
              <a:rPr lang="en-US" altLang="zh-CN"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练测本</a:t>
            </a:r>
            <a:r>
              <a:rPr lang="en-US" altLang="zh-CN"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中的“考点过关训练七”</a:t>
            </a:r>
            <a:endParaRPr sz="4500"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1023860"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17.</a:t>
            </a:r>
            <a:r>
              <a:rPr lang="zh-CN" altLang="en-US" sz="2800" b="1" dirty="0">
                <a:latin typeface="Times New Roman" panose="02020603050405020304" pitchFamily="18" charset="0"/>
                <a:ea typeface="微软雅黑" panose="020B0503020204020204" pitchFamily="34" charset="-122"/>
                <a:sym typeface="+mn-ea"/>
              </a:rPr>
              <a:t>唐宋八大家</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唐代的韩愈</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柳宗元和宋代的欧阳修</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苏辙</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王安石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曾巩</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18.</a:t>
            </a:r>
            <a:r>
              <a:rPr lang="zh-CN" altLang="en-US" sz="2800" b="1" dirty="0">
                <a:latin typeface="Times New Roman" panose="02020603050405020304" pitchFamily="18" charset="0"/>
                <a:ea typeface="微软雅黑" panose="020B0503020204020204" pitchFamily="34" charset="-122"/>
                <a:sym typeface="+mn-ea"/>
              </a:rPr>
              <a:t>三苏</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苏辙</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19</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南宋四大家</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陆游</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杨万里</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范成大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尤袤</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20</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元曲四大家</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关汉卿</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白朴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马致远</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郑光祖</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中国古典小说四大名著</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罗贯中的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三国演义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施耐庵的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水浒传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吴承恩的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西游记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和曹雪芹的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红楼梦</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四大谴责小说</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李宝嘉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李伯元</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官场现形记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吴沃尧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吴趼人</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二十年目睹之怪现状</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刘鹗的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老残游记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曾朴的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孽海花</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262979"/>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23.</a:t>
            </a:r>
            <a:r>
              <a:rPr lang="zh-CN" altLang="en-US" sz="2800" b="1" dirty="0">
                <a:latin typeface="Times New Roman" panose="02020603050405020304" pitchFamily="18" charset="0"/>
                <a:ea typeface="微软雅黑" panose="020B0503020204020204" pitchFamily="34" charset="-122"/>
                <a:sym typeface="+mn-ea"/>
              </a:rPr>
              <a:t>冯梦龙的“三言”</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喻世明言</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警世通言</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醒世恒言</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24</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书圣”</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王羲之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楷书四大家</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唐代的颜真卿</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柳公权</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欧阳询和元代的赵孟頫</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dirty="0" smtClean="0">
                <a:latin typeface="Times New Roman" panose="02020603050405020304" pitchFamily="18" charset="0"/>
                <a:ea typeface="微软雅黑" panose="020B0503020204020204" pitchFamily="34" charset="-122"/>
                <a:sym typeface="+mn-ea"/>
              </a:rPr>
              <a:t>25</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汉字的造字方法归纳为六种</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总称“六书”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即“象形</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指事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会意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形声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转注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假借”</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26</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汉字的演变过程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甲骨文</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金文</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小篆</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隶书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楷书</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魏晋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草书→行书</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27</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高尔基自传体三部曲</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童年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在人间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我的大学</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5909310"/>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28.</a:t>
            </a:r>
            <a:r>
              <a:rPr lang="zh-CN" altLang="en-US" sz="2800" b="1" dirty="0">
                <a:latin typeface="Times New Roman" panose="02020603050405020304" pitchFamily="18" charset="0"/>
                <a:ea typeface="微软雅黑" panose="020B0503020204020204" pitchFamily="34" charset="-122"/>
                <a:sym typeface="+mn-ea"/>
              </a:rPr>
              <a:t>莎士比亚的四大悲剧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哈姆雷特</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奥赛罗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李尔王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麦克白</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29.</a:t>
            </a:r>
            <a:r>
              <a:rPr lang="zh-CN" altLang="en-US" sz="2800" b="1" dirty="0">
                <a:latin typeface="Times New Roman" panose="02020603050405020304" pitchFamily="18" charset="0"/>
                <a:ea typeface="微软雅黑" panose="020B0503020204020204" pitchFamily="34" charset="-122"/>
                <a:sym typeface="+mn-ea"/>
              </a:rPr>
              <a:t>世界三大短篇小说之王</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法国的莫泊桑</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俄国的契诃夫</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美国的欧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亨利</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30</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世界文学作品中四大吝啬鬼</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英国作家莎士比亚的喜剧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威尼斯商人</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中的夏洛克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法国作家莫里哀的喜剧</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悭吝人</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中的阿巴贡</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法国作家巴尔扎克的小说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欧也妮</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葛朗台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中的葛朗台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俄国作家果戈理的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死魂灵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中的泼留希金</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31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四大文化名人</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屈原</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哥白尼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但丁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莎士比亚</a:t>
            </a:r>
            <a:r>
              <a:rPr lang="en-US" altLang="zh-CN" sz="2800" dirty="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4616648"/>
          </a:xfrm>
          <a:prstGeom prst="rect">
            <a:avLst/>
          </a:prstGeom>
          <a:noFill/>
          <a:ln w="9525">
            <a:noFill/>
          </a:ln>
        </p:spPr>
        <p:txBody>
          <a:bodyPr wrap="square">
            <a:spAutoFit/>
          </a:bodyPr>
          <a:lstStyle/>
          <a:p>
            <a:pPr indent="0" algn="just">
              <a:lnSpc>
                <a:spcPct val="150000"/>
              </a:lnSpc>
            </a:pPr>
            <a:r>
              <a:rPr lang="zh-CN" altLang="en-US" sz="2800" b="1" dirty="0">
                <a:latin typeface="Times New Roman" panose="02020603050405020304" pitchFamily="18" charset="0"/>
                <a:ea typeface="微软雅黑" panose="020B0503020204020204" pitchFamily="34" charset="-122"/>
                <a:sym typeface="+mn-ea"/>
              </a:rPr>
              <a:t>二</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古代</a:t>
            </a:r>
            <a:r>
              <a:rPr lang="zh-CN" altLang="en-US" sz="2800" b="1" dirty="0" smtClean="0">
                <a:latin typeface="Times New Roman" panose="02020603050405020304" pitchFamily="18" charset="0"/>
                <a:ea typeface="微软雅黑" panose="020B0503020204020204" pitchFamily="34" charset="-122"/>
                <a:sym typeface="+mn-ea"/>
              </a:rPr>
              <a:t>文体</a:t>
            </a:r>
            <a:endParaRPr lang="en-US" altLang="zh-CN" sz="28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1</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铭</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古代刻在器物上用来警</a:t>
            </a:r>
            <a:r>
              <a:rPr lang="zh-CN" altLang="en-US" sz="2800" dirty="0">
                <a:solidFill>
                  <a:srgbClr val="FF00FF"/>
                </a:solidFill>
                <a:latin typeface="Times New Roman" panose="02020603050405020304" pitchFamily="18" charset="0"/>
                <a:ea typeface="微软雅黑" panose="020B0503020204020204" pitchFamily="34" charset="-122"/>
                <a:sym typeface="+mn-ea"/>
              </a:rPr>
              <a:t>诫自己</a:t>
            </a:r>
            <a:r>
              <a:rPr lang="zh-CN" altLang="en-US" sz="2800" dirty="0">
                <a:latin typeface="Times New Roman" panose="02020603050405020304" pitchFamily="18" charset="0"/>
                <a:ea typeface="微软雅黑" panose="020B0503020204020204" pitchFamily="34" charset="-122"/>
                <a:sym typeface="+mn-ea"/>
              </a:rPr>
              <a:t>或者</a:t>
            </a:r>
            <a:r>
              <a:rPr lang="zh-CN" altLang="en-US" sz="2800" dirty="0">
                <a:solidFill>
                  <a:srgbClr val="FF00FF"/>
                </a:solidFill>
                <a:latin typeface="Times New Roman" panose="02020603050405020304" pitchFamily="18" charset="0"/>
                <a:ea typeface="微软雅黑" panose="020B0503020204020204" pitchFamily="34" charset="-122"/>
                <a:sym typeface="+mn-ea"/>
              </a:rPr>
              <a:t>称述功德</a:t>
            </a:r>
            <a:r>
              <a:rPr lang="zh-CN" altLang="en-US" sz="2800" dirty="0">
                <a:latin typeface="Times New Roman" panose="02020603050405020304" pitchFamily="18" charset="0"/>
                <a:ea typeface="微软雅黑" panose="020B0503020204020204" pitchFamily="34" charset="-122"/>
                <a:sym typeface="+mn-ea"/>
              </a:rPr>
              <a:t>的文字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叫“铭”</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后来成为一种文体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这种文体一般都用韵</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形式短小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文字简洁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内容多含颂扬</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警诫之意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如刘禹锡的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陋室铭</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800" b="1" dirty="0" smtClean="0">
                <a:latin typeface="Times New Roman" panose="02020603050405020304" pitchFamily="18" charset="0"/>
                <a:ea typeface="微软雅黑" panose="020B0503020204020204" pitchFamily="34" charset="-122"/>
                <a:sym typeface="+mn-ea"/>
              </a:rPr>
              <a:t>2</a:t>
            </a:r>
            <a:r>
              <a:rPr lang="en-US" altLang="zh-CN" sz="2800" b="1" dirty="0">
                <a:latin typeface="Times New Roman" panose="02020603050405020304" pitchFamily="18" charset="0"/>
                <a:ea typeface="微软雅黑" panose="020B0503020204020204" pitchFamily="34" charset="-122"/>
                <a:sym typeface="+mn-ea"/>
              </a:rPr>
              <a:t>.</a:t>
            </a:r>
            <a:r>
              <a:rPr lang="zh-CN" altLang="en-US" sz="2800" b="1" dirty="0">
                <a:latin typeface="Times New Roman" panose="02020603050405020304" pitchFamily="18" charset="0"/>
                <a:ea typeface="微软雅黑" panose="020B0503020204020204" pitchFamily="34" charset="-122"/>
                <a:sym typeface="+mn-ea"/>
              </a:rPr>
              <a:t>说</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古代的一种</a:t>
            </a:r>
            <a:r>
              <a:rPr lang="zh-CN" altLang="en-US" sz="2800" dirty="0">
                <a:solidFill>
                  <a:srgbClr val="FF00FF"/>
                </a:solidFill>
                <a:latin typeface="Times New Roman" panose="02020603050405020304" pitchFamily="18" charset="0"/>
                <a:ea typeface="微软雅黑" panose="020B0503020204020204" pitchFamily="34" charset="-122"/>
                <a:sym typeface="+mn-ea"/>
              </a:rPr>
              <a:t>议论性文体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大多是就一事</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一物或一种现象抒发作者的感想</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写法上不拘一格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行文崇尚自由活泼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波澜起伏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篇幅一般不长</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跟现代杂文颇相似</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初中阶段所学的有</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马说</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爱莲说</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28870" y="903605"/>
            <a:ext cx="10760766" cy="4616648"/>
          </a:xfrm>
          <a:prstGeom prst="rect">
            <a:avLst/>
          </a:prstGeom>
          <a:noFill/>
          <a:ln w="9525">
            <a:noFill/>
          </a:ln>
        </p:spPr>
        <p:txBody>
          <a:bodyPr wrap="square">
            <a:spAutoFit/>
          </a:bodyPr>
          <a:lstStyle/>
          <a:p>
            <a:pPr indent="0" algn="just">
              <a:lnSpc>
                <a:spcPct val="150000"/>
              </a:lnSpc>
            </a:pPr>
            <a:r>
              <a:rPr lang="en-US" altLang="zh-CN" sz="2800" b="1" dirty="0">
                <a:latin typeface="Times New Roman" panose="02020603050405020304" pitchFamily="18" charset="0"/>
                <a:ea typeface="微软雅黑" panose="020B0503020204020204" pitchFamily="34" charset="-122"/>
                <a:sym typeface="+mn-ea"/>
              </a:rPr>
              <a:t>3.</a:t>
            </a:r>
            <a:r>
              <a:rPr lang="zh-CN" altLang="en-US" sz="2800" b="1" dirty="0">
                <a:latin typeface="Times New Roman" panose="02020603050405020304" pitchFamily="18" charset="0"/>
                <a:ea typeface="微软雅黑" panose="020B0503020204020204" pitchFamily="34" charset="-122"/>
                <a:sym typeface="+mn-ea"/>
              </a:rPr>
              <a:t>表</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我国古代的一种</a:t>
            </a:r>
            <a:r>
              <a:rPr lang="zh-CN" altLang="en-US" sz="2800" dirty="0">
                <a:solidFill>
                  <a:srgbClr val="FF00FF"/>
                </a:solidFill>
                <a:latin typeface="Times New Roman" panose="02020603050405020304" pitchFamily="18" charset="0"/>
                <a:ea typeface="微软雅黑" panose="020B0503020204020204" pitchFamily="34" charset="-122"/>
                <a:sym typeface="+mn-ea"/>
              </a:rPr>
              <a:t>特殊文体</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在古代</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臣子写给君主的呈文有各种不同的名称</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表的主要作用就是表达臣子对君主的忠诚和希望</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动之以情”是这种文体的一个基本特征</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我们初中课本所选诸葛亮的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出师表</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即为“表”中范例</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smtClean="0">
              <a:latin typeface="Times New Roman" panose="02020603050405020304" pitchFamily="18" charset="0"/>
              <a:ea typeface="微软雅黑" panose="020B0503020204020204" pitchFamily="34" charset="-122"/>
              <a:sym typeface="+mn-ea"/>
            </a:endParaRPr>
          </a:p>
          <a:p>
            <a:pPr algn="just">
              <a:lnSpc>
                <a:spcPct val="150000"/>
              </a:lnSpc>
            </a:pPr>
            <a:r>
              <a:rPr lang="en-US" altLang="zh-CN" sz="2800" b="1" dirty="0">
                <a:latin typeface="Times New Roman" panose="02020603050405020304" pitchFamily="18" charset="0"/>
                <a:ea typeface="微软雅黑" panose="020B0503020204020204" pitchFamily="34" charset="-122"/>
                <a:sym typeface="+mn-ea"/>
              </a:rPr>
              <a:t>4.</a:t>
            </a:r>
            <a:r>
              <a:rPr lang="zh-CN" altLang="en-US" sz="2800" b="1" dirty="0">
                <a:latin typeface="Times New Roman" panose="02020603050405020304" pitchFamily="18" charset="0"/>
                <a:ea typeface="微软雅黑" panose="020B0503020204020204" pitchFamily="34" charset="-122"/>
                <a:sym typeface="+mn-ea"/>
              </a:rPr>
              <a:t>序</a:t>
            </a:r>
            <a:r>
              <a:rPr lang="en-US" altLang="zh-CN" sz="2800" b="1"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又名“序言”“前言”“引言”</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是放在</a:t>
            </a:r>
            <a:r>
              <a:rPr lang="zh-CN" altLang="en-US" sz="2800" dirty="0">
                <a:solidFill>
                  <a:srgbClr val="FF00FF"/>
                </a:solidFill>
                <a:latin typeface="Times New Roman" panose="02020603050405020304" pitchFamily="18" charset="0"/>
                <a:ea typeface="微软雅黑" panose="020B0503020204020204" pitchFamily="34" charset="-122"/>
                <a:sym typeface="+mn-ea"/>
              </a:rPr>
              <a:t>著作</a:t>
            </a:r>
            <a:r>
              <a:rPr lang="zh-CN" altLang="en-US" sz="2800" dirty="0">
                <a:latin typeface="Times New Roman" panose="02020603050405020304" pitchFamily="18" charset="0"/>
                <a:ea typeface="微软雅黑" panose="020B0503020204020204" pitchFamily="34" charset="-122"/>
                <a:sym typeface="+mn-ea"/>
              </a:rPr>
              <a:t>或</a:t>
            </a:r>
            <a:r>
              <a:rPr lang="zh-CN" altLang="en-US" sz="2800" dirty="0">
                <a:solidFill>
                  <a:srgbClr val="FF00FF"/>
                </a:solidFill>
                <a:latin typeface="Times New Roman" panose="02020603050405020304" pitchFamily="18" charset="0"/>
                <a:ea typeface="微软雅黑" panose="020B0503020204020204" pitchFamily="34" charset="-122"/>
                <a:sym typeface="+mn-ea"/>
              </a:rPr>
              <a:t>正文</a:t>
            </a:r>
            <a:r>
              <a:rPr lang="zh-CN" altLang="en-US" sz="2800" dirty="0">
                <a:latin typeface="Times New Roman" panose="02020603050405020304" pitchFamily="18" charset="0"/>
                <a:ea typeface="微软雅黑" panose="020B0503020204020204" pitchFamily="34" charset="-122"/>
                <a:sym typeface="+mn-ea"/>
              </a:rPr>
              <a:t>之前的文章</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古代另有一种序是惜别赠言的文字</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叫做“赠序”</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内容多是对所赠亲友的赞许</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推崇或勉励</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如宋濂的</a:t>
            </a:r>
            <a:r>
              <a:rPr lang="en-US" altLang="zh-CN" sz="2800" dirty="0">
                <a:latin typeface="Times New Roman" panose="02020603050405020304" pitchFamily="18" charset="0"/>
                <a:ea typeface="微软雅黑" panose="020B0503020204020204" pitchFamily="34" charset="-122"/>
                <a:sym typeface="+mn-ea"/>
              </a:rPr>
              <a:t>《</a:t>
            </a:r>
            <a:r>
              <a:rPr lang="zh-CN" altLang="en-US" sz="2800" dirty="0">
                <a:latin typeface="Times New Roman" panose="02020603050405020304" pitchFamily="18" charset="0"/>
                <a:ea typeface="微软雅黑" panose="020B0503020204020204" pitchFamily="34" charset="-122"/>
                <a:sym typeface="+mn-ea"/>
              </a:rPr>
              <a:t>送东阳马生序</a:t>
            </a:r>
            <a:r>
              <a:rPr lang="en-US" altLang="zh-CN" sz="2800" dirty="0" smtClean="0">
                <a:latin typeface="Times New Roman" panose="02020603050405020304" pitchFamily="18" charset="0"/>
                <a:ea typeface="微软雅黑" panose="020B0503020204020204" pitchFamily="34" charset="-122"/>
                <a:sym typeface="+mn-ea"/>
              </a:rPr>
              <a:t>》｡</a:t>
            </a:r>
            <a:endParaRPr lang="en-US" altLang="zh-CN" sz="2800" dirty="0">
              <a:latin typeface="Times New Roman" panose="02020603050405020304" pitchFamily="18" charset="0"/>
              <a:ea typeface="微软雅黑" panose="020B0503020204020204" pitchFamily="34" charset="-122"/>
              <a:sym typeface="+mn-ea"/>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422"/>
  <p:tag name="KSO_WM_TEMPLATE_SUBCATEGORY" val="0"/>
  <p:tag name="KSO_WM_TEMPLATE_MASTER_TYPE" val="1"/>
  <p:tag name="KSO_WM_TEMPLATE_COLOR_TYPE" val="1"/>
  <p:tag name="KSO_WM_TEMPLATE_MASTER_THUMB_INDEX" val="12"/>
  <p:tag name="KSO_WM_TEMPLATE_THUMBS_INDEX" val="1、4、7、9、12、13、17、18、19、20、21、24、29、31、34"/>
</p:tagLst>
</file>

<file path=ppt/tags/tag141.xml><?xml version="1.0" encoding="utf-8"?>
<p:tagLst xmlns:p="http://schemas.openxmlformats.org/presentationml/2006/main">
  <p:tag name="KSO_WM_TEMPLATE_CATEGORY" val="custom"/>
  <p:tag name="KSO_WM_TEMPLATE_INDEX" val="20204422"/>
</p:tagLst>
</file>

<file path=ppt/tags/tag142.xml><?xml version="1.0" encoding="utf-8"?>
<p:tagLst xmlns:p="http://schemas.openxmlformats.org/presentationml/2006/main">
  <p:tag name="KSO_WM_TEMPLATE_CATEGORY" val="custom"/>
  <p:tag name="KSO_WM_TEMPLATE_INDEX" val="20204422"/>
</p:tagLst>
</file>

<file path=ppt/tags/tag143.xml><?xml version="1.0" encoding="utf-8"?>
<p:tagLst xmlns:p="http://schemas.openxmlformats.org/presentationml/2006/main">
  <p:tag name="KSO_WM_TEMPLATE_CATEGORY" val="custom"/>
  <p:tag name="KSO_WM_TEMPLATE_INDEX" val="20204422"/>
</p:tagLst>
</file>

<file path=ppt/tags/tag144.xml><?xml version="1.0" encoding="utf-8"?>
<p:tagLst xmlns:p="http://schemas.openxmlformats.org/presentationml/2006/main">
  <p:tag name="KSO_WM_TEMPLATE_CATEGORY" val="custom"/>
  <p:tag name="KSO_WM_TEMPLATE_INDEX" val="20204422"/>
</p:tagLst>
</file>

<file path=ppt/tags/tag145.xml><?xml version="1.0" encoding="utf-8"?>
<p:tagLst xmlns:p="http://schemas.openxmlformats.org/presentationml/2006/main">
  <p:tag name="KSO_WM_TEMPLATE_CATEGORY" val="custom"/>
  <p:tag name="KSO_WM_TEMPLATE_INDEX" val="20204422"/>
</p:tagLst>
</file>

<file path=ppt/tags/tag146.xml><?xml version="1.0" encoding="utf-8"?>
<p:tagLst xmlns:p="http://schemas.openxmlformats.org/presentationml/2006/main">
  <p:tag name="KSO_WM_TEMPLATE_CATEGORY" val="custom"/>
  <p:tag name="KSO_WM_TEMPLATE_INDEX" val="20204422"/>
</p:tagLst>
</file>

<file path=ppt/tags/tag147.xml><?xml version="1.0" encoding="utf-8"?>
<p:tagLst xmlns:p="http://schemas.openxmlformats.org/presentationml/2006/main">
  <p:tag name="KSO_WM_TEMPLATE_CATEGORY" val="custom"/>
  <p:tag name="KSO_WM_TEMPLATE_INDEX" val="20204422"/>
</p:tagLst>
</file>

<file path=ppt/tags/tag148.xml><?xml version="1.0" encoding="utf-8"?>
<p:tagLst xmlns:p="http://schemas.openxmlformats.org/presentationml/2006/main">
  <p:tag name="KSO_WM_TEMPLATE_CATEGORY" val="custom"/>
  <p:tag name="KSO_WM_TEMPLATE_INDEX" val="20204422"/>
</p:tagLst>
</file>

<file path=ppt/tags/tag149.xml><?xml version="1.0" encoding="utf-8"?>
<p:tagLst xmlns:p="http://schemas.openxmlformats.org/presentationml/2006/main">
  <p:tag name="KSO_WM_TEMPLATE_CATEGORY" val="custom"/>
  <p:tag name="KSO_WM_TEMPLATE_INDEX" val="2020442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CATEGORY" val="custom"/>
  <p:tag name="KSO_WM_TEMPLATE_INDEX" val="20204422"/>
</p:tagLst>
</file>

<file path=ppt/tags/tag151.xml><?xml version="1.0" encoding="utf-8"?>
<p:tagLst xmlns:p="http://schemas.openxmlformats.org/presentationml/2006/main">
  <p:tag name="KSO_WM_TEMPLATE_CATEGORY" val="custom"/>
  <p:tag name="KSO_WM_TEMPLATE_INDEX" val="20204422"/>
</p:tagLst>
</file>

<file path=ppt/tags/tag152.xml><?xml version="1.0" encoding="utf-8"?>
<p:tagLst xmlns:p="http://schemas.openxmlformats.org/presentationml/2006/main">
  <p:tag name="KSO_WM_TEMPLATE_CATEGORY" val="custom"/>
  <p:tag name="KSO_WM_TEMPLATE_INDEX" val="20204422"/>
</p:tagLst>
</file>

<file path=ppt/tags/tag153.xml><?xml version="1.0" encoding="utf-8"?>
<p:tagLst xmlns:p="http://schemas.openxmlformats.org/presentationml/2006/main">
  <p:tag name="KSO_WM_TEMPLATE_CATEGORY" val="custom"/>
  <p:tag name="KSO_WM_TEMPLATE_INDEX" val="20204422"/>
</p:tagLst>
</file>

<file path=ppt/tags/tag154.xml><?xml version="1.0" encoding="utf-8"?>
<p:tagLst xmlns:p="http://schemas.openxmlformats.org/presentationml/2006/main">
  <p:tag name="KSO_WM_TEMPLATE_CATEGORY" val="custom"/>
  <p:tag name="KSO_WM_TEMPLATE_INDEX" val="20204422"/>
</p:tagLst>
</file>

<file path=ppt/tags/tag155.xml><?xml version="1.0" encoding="utf-8"?>
<p:tagLst xmlns:p="http://schemas.openxmlformats.org/presentationml/2006/main">
  <p:tag name="KSO_WM_TEMPLATE_CATEGORY" val="custom"/>
  <p:tag name="KSO_WM_TEMPLATE_INDEX" val="20204422"/>
</p:tagLst>
</file>

<file path=ppt/tags/tag156.xml><?xml version="1.0" encoding="utf-8"?>
<p:tagLst xmlns:p="http://schemas.openxmlformats.org/presentationml/2006/main">
  <p:tag name="KSO_WM_TEMPLATE_CATEGORY" val="custom"/>
  <p:tag name="KSO_WM_TEMPLATE_INDEX" val="20204422"/>
</p:tagLst>
</file>

<file path=ppt/tags/tag157.xml><?xml version="1.0" encoding="utf-8"?>
<p:tagLst xmlns:p="http://schemas.openxmlformats.org/presentationml/2006/main">
  <p:tag name="KSO_WM_TEMPLATE_CATEGORY" val="custom"/>
  <p:tag name="KSO_WM_TEMPLATE_INDEX" val="20204422"/>
</p:tagLst>
</file>

<file path=ppt/tags/tag158.xml><?xml version="1.0" encoding="utf-8"?>
<p:tagLst xmlns:p="http://schemas.openxmlformats.org/presentationml/2006/main">
  <p:tag name="KSO_WM_TEMPLATE_CATEGORY" val="custom"/>
  <p:tag name="KSO_WM_TEMPLATE_INDEX" val="20204422"/>
</p:tagLst>
</file>

<file path=ppt/tags/tag159.xml><?xml version="1.0" encoding="utf-8"?>
<p:tagLst xmlns:p="http://schemas.openxmlformats.org/presentationml/2006/main">
  <p:tag name="KSO_WM_TEMPLATE_CATEGORY" val="custom"/>
  <p:tag name="KSO_WM_TEMPLATE_INDEX" val="2020442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04422"/>
</p:tagLst>
</file>

<file path=ppt/tags/tag161.xml><?xml version="1.0" encoding="utf-8"?>
<p:tagLst xmlns:p="http://schemas.openxmlformats.org/presentationml/2006/main">
  <p:tag name="KSO_WM_TEMPLATE_CATEGORY" val="custom"/>
  <p:tag name="KSO_WM_TEMPLATE_INDEX" val="20204422"/>
</p:tagLst>
</file>

<file path=ppt/tags/tag162.xml><?xml version="1.0" encoding="utf-8"?>
<p:tagLst xmlns:p="http://schemas.openxmlformats.org/presentationml/2006/main">
  <p:tag name="KSO_WM_TEMPLATE_CATEGORY" val="custom"/>
  <p:tag name="KSO_WM_TEMPLATE_INDEX" val="20204422"/>
</p:tagLst>
</file>

<file path=ppt/tags/tag163.xml><?xml version="1.0" encoding="utf-8"?>
<p:tagLst xmlns:p="http://schemas.openxmlformats.org/presentationml/2006/main">
  <p:tag name="KSO_WM_TEMPLATE_CATEGORY" val="custom"/>
  <p:tag name="KSO_WM_TEMPLATE_INDEX" val="20204422"/>
</p:tagLst>
</file>

<file path=ppt/tags/tag164.xml><?xml version="1.0" encoding="utf-8"?>
<p:tagLst xmlns:p="http://schemas.openxmlformats.org/presentationml/2006/main">
  <p:tag name="KSO_WM_TEMPLATE_CATEGORY" val="custom"/>
  <p:tag name="KSO_WM_TEMPLATE_INDEX" val="20204422"/>
</p:tagLst>
</file>

<file path=ppt/tags/tag165.xml><?xml version="1.0" encoding="utf-8"?>
<p:tagLst xmlns:p="http://schemas.openxmlformats.org/presentationml/2006/main">
  <p:tag name="KSO_WM_TEMPLATE_CATEGORY" val="custom"/>
  <p:tag name="KSO_WM_TEMPLATE_INDEX" val="20204422"/>
</p:tagLst>
</file>

<file path=ppt/tags/tag166.xml><?xml version="1.0" encoding="utf-8"?>
<p:tagLst xmlns:p="http://schemas.openxmlformats.org/presentationml/2006/main">
  <p:tag name="KSO_WM_TEMPLATE_CATEGORY" val="custom"/>
  <p:tag name="KSO_WM_TEMPLATE_INDEX" val="20204422"/>
</p:tagLst>
</file>

<file path=ppt/tags/tag167.xml><?xml version="1.0" encoding="utf-8"?>
<p:tagLst xmlns:p="http://schemas.openxmlformats.org/presentationml/2006/main">
  <p:tag name="KSO_WM_TEMPLATE_CATEGORY" val="custom"/>
  <p:tag name="KSO_WM_TEMPLATE_INDEX" val="20204422"/>
</p:tagLst>
</file>

<file path=ppt/tags/tag168.xml><?xml version="1.0" encoding="utf-8"?>
<p:tagLst xmlns:p="http://schemas.openxmlformats.org/presentationml/2006/main">
  <p:tag name="KSO_WM_TEMPLATE_CATEGORY" val="custom"/>
  <p:tag name="KSO_WM_TEMPLATE_INDEX" val="20204422"/>
</p:tagLst>
</file>

<file path=ppt/tags/tag169.xml><?xml version="1.0" encoding="utf-8"?>
<p:tagLst xmlns:p="http://schemas.openxmlformats.org/presentationml/2006/main">
  <p:tag name="KSO_WM_TEMPLATE_CATEGORY" val="custom"/>
  <p:tag name="KSO_WM_TEMPLATE_INDEX" val="2020442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EMPLATE_CATEGORY" val="custom"/>
  <p:tag name="KSO_WM_TEMPLATE_INDEX" val="20204422"/>
</p:tagLst>
</file>

<file path=ppt/tags/tag171.xml><?xml version="1.0" encoding="utf-8"?>
<p:tagLst xmlns:p="http://schemas.openxmlformats.org/presentationml/2006/main">
  <p:tag name="KSO_WM_TEMPLATE_CATEGORY" val="custom"/>
  <p:tag name="KSO_WM_TEMPLATE_INDEX" val="20204422"/>
</p:tagLst>
</file>

<file path=ppt/tags/tag172.xml><?xml version="1.0" encoding="utf-8"?>
<p:tagLst xmlns:p="http://schemas.openxmlformats.org/presentationml/2006/main">
  <p:tag name="KSO_WM_TEMPLATE_CATEGORY" val="custom"/>
  <p:tag name="KSO_WM_TEMPLATE_INDEX" val="20204422"/>
</p:tagLst>
</file>

<file path=ppt/tags/tag173.xml><?xml version="1.0" encoding="utf-8"?>
<p:tagLst xmlns:p="http://schemas.openxmlformats.org/presentationml/2006/main">
  <p:tag name="KSO_WM_TEMPLATE_CATEGORY" val="custom"/>
  <p:tag name="KSO_WM_TEMPLATE_INDEX" val="20204422"/>
</p:tagLst>
</file>

<file path=ppt/tags/tag174.xml><?xml version="1.0" encoding="utf-8"?>
<p:tagLst xmlns:p="http://schemas.openxmlformats.org/presentationml/2006/main">
  <p:tag name="KSO_WM_TEMPLATE_CATEGORY" val="custom"/>
  <p:tag name="KSO_WM_TEMPLATE_INDEX" val="20204422"/>
</p:tagLst>
</file>

<file path=ppt/tags/tag175.xml><?xml version="1.0" encoding="utf-8"?>
<p:tagLst xmlns:p="http://schemas.openxmlformats.org/presentationml/2006/main">
  <p:tag name="KSO_WM_TEMPLATE_CATEGORY" val="custom"/>
  <p:tag name="KSO_WM_TEMPLATE_INDEX" val="20204422"/>
</p:tagLst>
</file>

<file path=ppt/tags/tag176.xml><?xml version="1.0" encoding="utf-8"?>
<p:tagLst xmlns:p="http://schemas.openxmlformats.org/presentationml/2006/main">
  <p:tag name="KSO_WM_TEMPLATE_CATEGORY" val="custom"/>
  <p:tag name="KSO_WM_TEMPLATE_INDEX" val="20204422"/>
</p:tagLst>
</file>

<file path=ppt/tags/tag177.xml><?xml version="1.0" encoding="utf-8"?>
<p:tagLst xmlns:p="http://schemas.openxmlformats.org/presentationml/2006/main">
  <p:tag name="KSO_WM_TEMPLATE_CATEGORY" val="custom"/>
  <p:tag name="KSO_WM_TEMPLATE_INDEX" val="20204422"/>
</p:tagLst>
</file>

<file path=ppt/tags/tag178.xml><?xml version="1.0" encoding="utf-8"?>
<p:tagLst xmlns:p="http://schemas.openxmlformats.org/presentationml/2006/main">
  <p:tag name="KSO_WM_TEMPLATE_CATEGORY" val="custom"/>
  <p:tag name="KSO_WM_TEMPLATE_INDEX" val="20204422"/>
</p:tagLst>
</file>

<file path=ppt/tags/tag179.xml><?xml version="1.0" encoding="utf-8"?>
<p:tagLst xmlns:p="http://schemas.openxmlformats.org/presentationml/2006/main">
  <p:tag name="KSO_WM_TEMPLATE_CATEGORY" val="custom"/>
  <p:tag name="KSO_WM_TEMPLATE_INDEX" val="2020442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EMPLATE_CATEGORY" val="custom"/>
  <p:tag name="KSO_WM_TEMPLATE_INDEX" val="20204422"/>
</p:tagLst>
</file>

<file path=ppt/tags/tag181.xml><?xml version="1.0" encoding="utf-8"?>
<p:tagLst xmlns:p="http://schemas.openxmlformats.org/presentationml/2006/main">
  <p:tag name="KSO_WM_TEMPLATE_CATEGORY" val="custom"/>
  <p:tag name="KSO_WM_TEMPLATE_INDEX" val="20204422"/>
</p:tagLst>
</file>

<file path=ppt/tags/tag182.xml><?xml version="1.0" encoding="utf-8"?>
<p:tagLst xmlns:p="http://schemas.openxmlformats.org/presentationml/2006/main">
  <p:tag name="KSO_WM_TEMPLATE_CATEGORY" val="custom"/>
  <p:tag name="KSO_WM_TEMPLATE_INDEX" val="2020442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78">
      <a:dk1>
        <a:srgbClr val="000000"/>
      </a:dk1>
      <a:lt1>
        <a:srgbClr val="FFFFFF"/>
      </a:lt1>
      <a:dk2>
        <a:srgbClr val="ECEEEF"/>
      </a:dk2>
      <a:lt2>
        <a:srgbClr val="FCFDFD"/>
      </a:lt2>
      <a:accent1>
        <a:srgbClr val="76D4F6"/>
      </a:accent1>
      <a:accent2>
        <a:srgbClr val="9EC0FC"/>
      </a:accent2>
      <a:accent3>
        <a:srgbClr val="9381FF"/>
      </a:accent3>
      <a:accent4>
        <a:srgbClr val="67593B"/>
      </a:accent4>
      <a:accent5>
        <a:srgbClr val="7B4D3F"/>
      </a:accent5>
      <a:accent6>
        <a:srgbClr val="7B465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6611</Words>
  <Application>WPS 演示</Application>
  <PresentationFormat>宽屏</PresentationFormat>
  <Paragraphs>304</Paragraphs>
  <Slides>42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Arial</vt:lpstr>
      <vt:lpstr>宋体</vt:lpstr>
      <vt:lpstr>Wingdings</vt:lpstr>
      <vt:lpstr>微软雅黑</vt:lpstr>
      <vt:lpstr>Times New Roman</vt:lpstr>
      <vt:lpstr>Calibri</vt:lpstr>
      <vt:lpstr>Arial Unicode MS</vt:lpstr>
      <vt:lpstr>汉仪旗黑-85S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zxj</dc:creator>
  <cp:lastModifiedBy>瑶翌瑶</cp:lastModifiedBy>
  <cp:revision>162</cp:revision>
  <dcterms:created xsi:type="dcterms:W3CDTF">2019-09-25T05:11:00Z</dcterms:created>
  <dcterms:modified xsi:type="dcterms:W3CDTF">2020-02-22T02:46:49Z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