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5"/>
  </p:handout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82"/>
        <p:guide pos="387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29" name="图片 7" descr="QQ图片20170607180925"/>
          <p:cNvPicPr>
            <a:picLocks noChangeAspect="1"/>
          </p:cNvPicPr>
          <p:nvPr userDrawn="1"/>
        </p:nvPicPr>
        <p:blipFill>
          <a:blip r:embed="rId12"/>
          <a:srcRect l="10722" t="6728" r="12395" b="12828"/>
          <a:stretch>
            <a:fillRect/>
          </a:stretch>
        </p:blipFill>
        <p:spPr>
          <a:xfrm>
            <a:off x="226484" y="58738"/>
            <a:ext cx="857249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2751667" y="238125"/>
            <a:ext cx="460375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/>
            <a:r>
              <a:rPr lang="zh-CN" altLang="en-US" sz="1800" b="1" dirty="0">
                <a:solidFill>
                  <a:srgbClr val="FFC000"/>
                </a:solidFill>
                <a:latin typeface="Calibri" panose="020F0502020204030204" pitchFamily="34" charset="0"/>
                <a:ea typeface="微软雅黑" panose="020B0503020204020204" charset="-122"/>
              </a:rPr>
              <a:t>议论文阅读</a:t>
            </a:r>
            <a:endParaRPr lang="zh-CN" altLang="en-US" sz="1800" b="1" dirty="0">
              <a:solidFill>
                <a:srgbClr val="FFC000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pic>
        <p:nvPicPr>
          <p:cNvPr id="1031" name="图片 9"/>
          <p:cNvPicPr>
            <a:picLocks noChangeAspect="1"/>
          </p:cNvPicPr>
          <p:nvPr userDrawn="1"/>
        </p:nvPicPr>
        <p:blipFill>
          <a:blip r:embed="rId13"/>
          <a:srcRect l="38179" t="40648" r="26128" b="28761"/>
          <a:stretch>
            <a:fillRect/>
          </a:stretch>
        </p:blipFill>
        <p:spPr>
          <a:xfrm>
            <a:off x="1242484" y="282575"/>
            <a:ext cx="1005416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1"/>
          <p:cNvSpPr txBox="1"/>
          <p:nvPr/>
        </p:nvSpPr>
        <p:spPr bwMode="auto">
          <a:xfrm>
            <a:off x="1204384" y="341313"/>
            <a:ext cx="1077384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ctr" anchorCtr="0" compatLnSpc="1"/>
          <a:p>
            <a:pPr lvl="0"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第二节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33" name="直接连接符 11"/>
          <p:cNvCxnSpPr/>
          <p:nvPr userDrawn="1"/>
        </p:nvCxnSpPr>
        <p:spPr>
          <a:xfrm flipV="1">
            <a:off x="2512484" y="563563"/>
            <a:ext cx="9080500" cy="61912"/>
          </a:xfrm>
          <a:prstGeom prst="line">
            <a:avLst/>
          </a:prstGeom>
          <a:ln w="28575" cap="flat" cmpd="sng">
            <a:solidFill>
              <a:srgbClr val="FFC000"/>
            </a:solidFill>
            <a:prstDash val="sysDot"/>
            <a:headEnd type="none" w="med" len="med"/>
            <a:tailEnd type="none" w="med" len="med"/>
          </a:ln>
        </p:spPr>
      </p:cxnSp>
      <p:grpSp>
        <p:nvGrpSpPr>
          <p:cNvPr id="1035" name="组合 20"/>
          <p:cNvGrpSpPr/>
          <p:nvPr userDrawn="1"/>
        </p:nvGrpSpPr>
        <p:grpSpPr>
          <a:xfrm>
            <a:off x="7192433" y="123825"/>
            <a:ext cx="4703233" cy="369275"/>
            <a:chOff x="8472265" y="540000"/>
            <a:chExt cx="3528391" cy="36872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72265" y="908720"/>
              <a:ext cx="3312368" cy="0"/>
            </a:xfrm>
            <a:prstGeom prst="line">
              <a:avLst/>
            </a:prstGeom>
            <a:ln w="19050"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0560496" y="540000"/>
              <a:ext cx="1440160" cy="36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华文行楷" pitchFamily="2" charset="-122"/>
                  <a:ea typeface="华文行楷" pitchFamily="2" charset="-122"/>
                  <a:cs typeface="+mn-cs"/>
                </a:rPr>
                <a:t>勤思而优学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10404000" y="648000"/>
              <a:ext cx="216024" cy="144016"/>
            </a:xfrm>
            <a:prstGeom prst="chevron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39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0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7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32525"/>
            <a:ext cx="1945217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9.e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8.e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6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4.e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3.e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6.e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5.emf"/><Relationship Id="rId1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ym typeface="+mn-ea"/>
              </a:rPr>
              <a:t>实用性文本阅读复习之</a:t>
            </a:r>
            <a:br>
              <a:rPr lang="zh-CN" altLang="en-US" b="1" dirty="0">
                <a:sym typeface="+mn-ea"/>
              </a:rPr>
            </a:br>
            <a:r>
              <a:rPr lang="zh-CN" altLang="en-US" b="1" dirty="0">
                <a:sym typeface="+mn-ea"/>
              </a:rPr>
              <a:t>议论文</a:t>
            </a:r>
            <a:r>
              <a:rPr lang="zh-CN" altLang="en-US" b="1" dirty="0">
                <a:sym typeface="+mn-ea"/>
              </a:rPr>
              <a:t>阅读</a:t>
            </a:r>
            <a:endParaRPr lang="zh-CN" altLang="en-US" dirty="0"/>
          </a:p>
        </p:txBody>
      </p:sp>
      <p:sp>
        <p:nvSpPr>
          <p:cNvPr id="4" name="副标题 3"/>
          <p:cNvSpPr/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434965" y="19685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305" y="29455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8632" y="1392709"/>
            <a:ext cx="112731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论证方式的作用：</a:t>
            </a:r>
            <a:endParaRPr lang="zh-CN" altLang="en-US" sz="2800" b="1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．比喻论证：运用了比喻论证的论证方法，把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比作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，证明了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观点，从而把抽象深奥的道理阐述得浅显易懂。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．对比论证：运用了对比论证的论证方法，将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和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加以比较，突出强调了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观点。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．道理论证：运用了道理论证的论证方法，引用了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，使论证更有力，更有权威性。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4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．举例论证：运用了举例论证的论证方法，列举了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事例，证明了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观点，使文章更有说服力。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en-US" altLang="zh-CN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506095" y="1752080"/>
            <a:ext cx="6844665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考点四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议论文阅读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“论证思路”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669280" y="41656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460" y="41647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71464" y="2132856"/>
            <a:ext cx="10006781" cy="226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600" dirty="0" smtClean="0">
                <a:solidFill>
                  <a:prstClr val="black"/>
                </a:solidFill>
                <a:latin typeface="+mj-ea"/>
                <a:ea typeface="+mj-ea"/>
              </a:rPr>
              <a:t>论证：指运用论据证明论点的过程和方法，是论点与论据之间逻辑联系的纽带。论证解决“怎样证明”的问题。分析论证的过程，就是要明确文章是如何提出问题、如何分析问题和如何解决问题的。</a:t>
            </a:r>
            <a:endParaRPr lang="zh-CN" altLang="en-US" sz="26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600" dirty="0" smtClean="0">
                <a:solidFill>
                  <a:prstClr val="black"/>
                </a:solidFill>
                <a:latin typeface="+mj-ea"/>
                <a:ea typeface="+mj-ea"/>
              </a:rPr>
              <a:t>中考常见题型：判断论证思路是否准确。</a:t>
            </a:r>
            <a:endParaRPr lang="zh-CN" altLang="en-US" sz="26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217160" y="327025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30" y="424731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07440" y="1800860"/>
            <a:ext cx="99764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1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．明确文章的中心论点和分论点。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2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．结合文章具体内容，分析文章先说了什么，后说了什么。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3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．明确论证中运用了何种论证方法。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常见的答题思路：首先作者提出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观点；然后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；接着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；最后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……(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得出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……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的结论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)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en-US" altLang="zh-CN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en-US" altLang="zh-CN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02" name="对象 153601"/>
          <p:cNvGraphicFramePr/>
          <p:nvPr/>
        </p:nvGraphicFramePr>
        <p:xfrm>
          <a:off x="1821656" y="1348740"/>
          <a:ext cx="8550275" cy="416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1" imgW="8553450" imgH="4162425" progId="Word.Document.8">
                  <p:embed/>
                </p:oleObj>
              </mc:Choice>
              <mc:Fallback>
                <p:oleObj name="" r:id="rId1" imgW="8553450" imgH="4162425" progId="Word.Document.8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1656" y="1348740"/>
                        <a:ext cx="8550275" cy="416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3" name="矩形 153602"/>
          <p:cNvSpPr/>
          <p:nvPr/>
        </p:nvSpPr>
        <p:spPr>
          <a:xfrm>
            <a:off x="8770938" y="1319372"/>
            <a:ext cx="509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</a:rPr>
              <a:t>B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2578" name="对象 152577"/>
          <p:cNvGraphicFramePr/>
          <p:nvPr/>
        </p:nvGraphicFramePr>
        <p:xfrm>
          <a:off x="1814989" y="1239997"/>
          <a:ext cx="8474710" cy="3576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" r:id="rId1" imgW="8620125" imgH="3609975" progId="Word.Document.8">
                  <p:embed/>
                </p:oleObj>
              </mc:Choice>
              <mc:Fallback>
                <p:oleObj name="" r:id="rId1" imgW="8620125" imgH="3609975" progId="Word.Document.8">
                  <p:embed/>
                  <p:pic>
                    <p:nvPicPr>
                      <p:cNvPr id="0" name="图片 3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4989" y="1239997"/>
                        <a:ext cx="8474710" cy="35763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579" name="对象 152578"/>
          <p:cNvGraphicFramePr/>
          <p:nvPr/>
        </p:nvGraphicFramePr>
        <p:xfrm>
          <a:off x="1828800" y="4584700"/>
          <a:ext cx="8447088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3" imgW="8592820" imgH="1877060" progId="Word.Document.8">
                  <p:embed/>
                </p:oleObj>
              </mc:Choice>
              <mc:Fallback>
                <p:oleObj name="" r:id="rId3" imgW="8592820" imgH="1877060" progId="Word.Document.8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0" y="4584700"/>
                        <a:ext cx="8447088" cy="185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1554" name="对象 151553"/>
          <p:cNvGraphicFramePr/>
          <p:nvPr/>
        </p:nvGraphicFramePr>
        <p:xfrm>
          <a:off x="1821656" y="1001078"/>
          <a:ext cx="8550275" cy="4855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1" imgW="8553450" imgH="4857750" progId="Word.Document.8">
                  <p:embed/>
                </p:oleObj>
              </mc:Choice>
              <mc:Fallback>
                <p:oleObj name="" r:id="rId1" imgW="8553450" imgH="4857750" progId="Word.Document.8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1656" y="1001078"/>
                        <a:ext cx="8550275" cy="4855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5" name="矩形 151554"/>
          <p:cNvSpPr/>
          <p:nvPr/>
        </p:nvSpPr>
        <p:spPr>
          <a:xfrm>
            <a:off x="7958138" y="1091407"/>
            <a:ext cx="4051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>
                <a:latin typeface="Times New Roman" panose="02020603050405020304" pitchFamily="18" charset="0"/>
              </a:rPr>
              <a:t>D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0530" name="对象 150529"/>
          <p:cNvGraphicFramePr/>
          <p:nvPr/>
        </p:nvGraphicFramePr>
        <p:xfrm>
          <a:off x="1821656" y="1383665"/>
          <a:ext cx="8550275" cy="416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1" imgW="8553450" imgH="4162425" progId="Word.Document.8">
                  <p:embed/>
                </p:oleObj>
              </mc:Choice>
              <mc:Fallback>
                <p:oleObj name="" r:id="rId1" imgW="8553450" imgH="4162425" progId="Word.Document.8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1656" y="1383665"/>
                        <a:ext cx="8550275" cy="416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54307" name="对象 354306"/>
          <p:cNvGraphicFramePr/>
          <p:nvPr/>
        </p:nvGraphicFramePr>
        <p:xfrm>
          <a:off x="1830388" y="1854200"/>
          <a:ext cx="8532812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1" imgW="8535670" imgH="2768600" progId="Word.Document.8">
                  <p:embed/>
                </p:oleObj>
              </mc:Choice>
              <mc:Fallback>
                <p:oleObj name="" r:id="rId1" imgW="8535670" imgH="2768600" progId="Word.Document.8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0388" y="1854200"/>
                        <a:ext cx="8532812" cy="2767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9506" name="对象 149505"/>
          <p:cNvGraphicFramePr/>
          <p:nvPr/>
        </p:nvGraphicFramePr>
        <p:xfrm>
          <a:off x="1812767" y="1239838"/>
          <a:ext cx="8475980" cy="504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1" imgW="8639175" imgH="5162550" progId="Word.Document.8">
                  <p:embed/>
                </p:oleObj>
              </mc:Choice>
              <mc:Fallback>
                <p:oleObj name="" r:id="rId1" imgW="8639175" imgH="5162550" progId="Word.Document.8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2767" y="1239838"/>
                        <a:ext cx="8475980" cy="5048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对象 149506"/>
          <p:cNvGraphicFramePr/>
          <p:nvPr/>
        </p:nvGraphicFramePr>
        <p:xfrm>
          <a:off x="1916113" y="3192463"/>
          <a:ext cx="8450262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3" imgW="8613775" imgH="2999105" progId="Word.Document.8">
                  <p:embed/>
                </p:oleObj>
              </mc:Choice>
              <mc:Fallback>
                <p:oleObj name="" r:id="rId3" imgW="8613775" imgH="2999105" progId="Word.Document.8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6113" y="3192463"/>
                        <a:ext cx="8450262" cy="2873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382270" y="1646035"/>
            <a:ext cx="6844665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考点一　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议论文阅读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“论点”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55330" name="对象 355329"/>
          <p:cNvGraphicFramePr/>
          <p:nvPr/>
        </p:nvGraphicFramePr>
        <p:xfrm>
          <a:off x="1828800" y="1754188"/>
          <a:ext cx="8447088" cy="409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1" imgW="8592820" imgH="4133215" progId="Word.Document.8">
                  <p:embed/>
                </p:oleObj>
              </mc:Choice>
              <mc:Fallback>
                <p:oleObj name="" r:id="rId1" imgW="8592820" imgH="4133215" progId="Word.Document.8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8800" y="1754188"/>
                        <a:ext cx="8447088" cy="4094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5331" name="对象 355330"/>
          <p:cNvGraphicFramePr/>
          <p:nvPr/>
        </p:nvGraphicFramePr>
        <p:xfrm>
          <a:off x="1828800" y="1668463"/>
          <a:ext cx="8447088" cy="272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3" imgW="8534400" imgH="2767330" progId="Word.Document.8">
                  <p:embed/>
                </p:oleObj>
              </mc:Choice>
              <mc:Fallback>
                <p:oleObj name="" r:id="rId3" imgW="8534400" imgH="2767330" progId="Word.Document.8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8800" y="1668463"/>
                        <a:ext cx="8447088" cy="2728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782310" y="13716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15" y="13707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055440" y="1844824"/>
            <a:ext cx="10006781" cy="186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论点是作者对所论述问题的见解和主张，也是文章阐述的中心问题，它是议论文的灵魂。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</a:rPr>
              <a:t>中考常见题型：判断中心论点的正误，以选择题的形式考查。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4808855" y="99060"/>
            <a:ext cx="42100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210" y="29455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789305" y="1967865"/>
            <a:ext cx="10323195" cy="4050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通读全文，把握文章内容。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首先明确论题，也就是作者在针对什么问题或现象发表议论，其次明确针对所谈问题，作者的看法是什么。然后，看文中有没有适合做论点的句子。中心论点常常出现在标题、开头、结尾，在形式上是一个完整的陈述句。如果文中没有明确适合做中心论点的语句，就需要我们用自己的语言概括，概括时可借用文中的关键词，但一定要结合全文进行分析，不可断章取义。</a:t>
            </a:r>
            <a:r>
              <a:rPr lang="en-US" altLang="zh-CN" sz="2800" dirty="0" smtClean="0">
                <a:solidFill>
                  <a:srgbClr val="FF0000"/>
                </a:solidFill>
                <a:latin typeface="+mj-ea"/>
                <a:ea typeface="+mj-ea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+mj-ea"/>
                <a:ea typeface="+mj-ea"/>
              </a:rPr>
              <a:t>对照题目，判断正误。</a:t>
            </a:r>
            <a:endParaRPr lang="zh-CN" altLang="en-US" sz="28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4920579" y="1067690"/>
            <a:ext cx="2143140" cy="649287"/>
          </a:xfrm>
          <a:prstGeom prst="parallelogram">
            <a:avLst>
              <a:gd name="adj" fmla="val 14184"/>
            </a:avLst>
          </a:prstGeom>
          <a:solidFill>
            <a:srgbClr val="E77817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28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名师支招</a:t>
            </a:r>
            <a:endParaRPr lang="zh-CN" altLang="en-US" sz="2800" b="1" kern="0" dirty="0">
              <a:solidFill>
                <a:sysClr val="window" lastClr="FFFFFF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242570" y="1783830"/>
            <a:ext cx="6844665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考点二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议论文阅读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“论据”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4740910" y="197485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505" y="295191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983432" y="1340768"/>
            <a:ext cx="10006781" cy="467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论据：是支撑论点的材料，是作者用来证明论点正确的理由和依据。任何论点，只有被充分的根据作证明后，才会有说服力。</a:t>
            </a:r>
            <a:endParaRPr lang="zh-CN" altLang="en-US" sz="24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议论文的论据可分为以下两种类型：</a:t>
            </a:r>
            <a:endParaRPr lang="zh-CN" altLang="en-US" sz="24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400" dirty="0" smtClean="0">
                <a:solidFill>
                  <a:prstClr val="black"/>
                </a:solidFill>
                <a:latin typeface="+mj-ea"/>
                <a:ea typeface="+mj-ea"/>
              </a:rPr>
              <a:t>A</a:t>
            </a: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．事实论据：包括史实、典型事例、统计数字等。作为事实论据的材料必须真实、确凿，并且有代表性，所选的事例和观点要统一，否则就失去了事实论据的说服力，影响了议论效果。</a:t>
            </a:r>
            <a:endParaRPr lang="zh-CN" altLang="en-US" sz="24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2400" dirty="0" smtClean="0">
                <a:solidFill>
                  <a:prstClr val="black"/>
                </a:solidFill>
                <a:latin typeface="+mj-ea"/>
                <a:ea typeface="+mj-ea"/>
              </a:rPr>
              <a:t>B</a:t>
            </a: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．道理论据：包括被实践检验的真理、古今中外名家的论述、格言、谚语以及自然和社会科学的原理、概念、定律、公式等。</a:t>
            </a:r>
            <a:endParaRPr lang="zh-CN" altLang="en-US" sz="24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中考常见题型有：考查论据与论点</a:t>
            </a:r>
            <a:r>
              <a:rPr lang="en-US" altLang="zh-CN" sz="2400" dirty="0" smtClean="0">
                <a:solidFill>
                  <a:prstClr val="black"/>
                </a:solidFill>
                <a:latin typeface="+mj-ea"/>
                <a:ea typeface="+mj-ea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材料与观点</a:t>
            </a:r>
            <a:r>
              <a:rPr lang="en-US" altLang="zh-CN" sz="2400" dirty="0" smtClean="0">
                <a:solidFill>
                  <a:prstClr val="black"/>
                </a:solidFill>
                <a:latin typeface="+mj-ea"/>
                <a:ea typeface="+mj-ea"/>
              </a:rPr>
              <a:t>)</a:t>
            </a: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</a:rPr>
              <a:t>之间的联系。</a:t>
            </a:r>
            <a:endParaRPr lang="zh-CN" altLang="en-US" sz="24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4704080" y="19685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675" y="19676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3392" y="1700808"/>
            <a:ext cx="112731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考查方式：</a:t>
            </a:r>
            <a:endParaRPr lang="en-US" altLang="zh-CN" sz="2800" b="1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选择题和问答题两种形式考查，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2014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年</a:t>
            </a:r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—2017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年连续四年以选择题形式考查。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解题方法：</a:t>
            </a:r>
            <a:endParaRPr lang="en-US" altLang="zh-CN" sz="2800" b="1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1.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明确题目中的观点，找出关键词。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en-US" altLang="zh-CN" sz="2800" dirty="0" smtClean="0">
                <a:solidFill>
                  <a:prstClr val="black"/>
                </a:solidFill>
                <a:latin typeface="+mj-ea"/>
                <a:sym typeface="+mn-ea"/>
              </a:rPr>
              <a:t>2.</a:t>
            </a:r>
            <a:r>
              <a:rPr lang="zh-CN" altLang="en-US" sz="2800" dirty="0" smtClean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判断材料与观点是否一致，如果吻合，便可以证明，反之则不行。</a:t>
            </a:r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zh-CN" altLang="en-US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en-US" altLang="zh-CN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endParaRPr lang="en-US" altLang="zh-CN" sz="2800" dirty="0" smtClean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335280" y="1646035"/>
            <a:ext cx="6844665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考点三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议论文阅读</a:t>
            </a: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之</a:t>
            </a:r>
            <a:r>
              <a:rPr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“论证方法”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440680" y="13716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105" y="13707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983432" y="1196752"/>
            <a:ext cx="10006781" cy="173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600" dirty="0" smtClean="0">
                <a:solidFill>
                  <a:prstClr val="black"/>
                </a:solidFill>
                <a:latin typeface="+mj-ea"/>
                <a:ea typeface="+mj-ea"/>
              </a:rPr>
              <a:t>论证：指运用论据证明论点的过程和方法。论点是解决“需要证明什么”，论据是解决“用什么来证明”，论证是解决“怎样证明”。</a:t>
            </a:r>
            <a:endParaRPr lang="zh-CN" altLang="en-US" sz="2600" dirty="0" smtClean="0">
              <a:solidFill>
                <a:prstClr val="black"/>
              </a:solidFill>
              <a:latin typeface="+mj-ea"/>
              <a:ea typeface="+mj-ea"/>
            </a:endParaRPr>
          </a:p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600" dirty="0" smtClean="0">
                <a:solidFill>
                  <a:prstClr val="black"/>
                </a:solidFill>
                <a:latin typeface="+mj-ea"/>
                <a:ea typeface="+mj-ea"/>
              </a:rPr>
              <a:t>主要分为举例论证、道理论证、比喻论证、对比论证。</a:t>
            </a:r>
            <a:endParaRPr lang="zh-CN" altLang="en-US" sz="26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639695" y="2924810"/>
          <a:ext cx="6720840" cy="2404110"/>
        </p:xfrm>
        <a:graphic>
          <a:graphicData uri="http://schemas.openxmlformats.org/drawingml/2006/table">
            <a:tbl>
              <a:tblPr/>
              <a:tblGrid>
                <a:gridCol w="963930"/>
                <a:gridCol w="5756910"/>
              </a:tblGrid>
              <a:tr h="5181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举例论证</a:t>
                      </a:r>
                      <a:endParaRPr lang="zh-CN" altLang="en-US" sz="1600" kern="100" dirty="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列举确凿、充分、有代表性的事</a:t>
                      </a:r>
                      <a:r>
                        <a:rPr lang="zh-CN" altLang="en-US" sz="1600" kern="100">
                          <a:latin typeface="宋体" panose="02010600030101010101" pitchFamily="2" charset="-122"/>
                          <a:cs typeface="Times New Roman" panose="02020603050405020304"/>
                        </a:rPr>
                        <a:t>例来证明论点。</a:t>
                      </a:r>
                      <a:endParaRPr lang="zh-CN" altLang="en-US" sz="16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9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道理论证</a:t>
                      </a:r>
                      <a:endParaRPr lang="zh-CN" altLang="en-US" sz="1600" kern="10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引用为人们所公认的精辟见解。它包括名人名言、古诗文名句</a:t>
                      </a:r>
                      <a:r>
                        <a:rPr lang="zh-CN" altLang="en-US" sz="1600" kern="100">
                          <a:latin typeface="MingLiU_HKSCS" panose="02020500000000000000" charset="-120"/>
                          <a:cs typeface="Times New Roman" panose="02020603050405020304"/>
                        </a:rPr>
                        <a:t>，</a:t>
                      </a: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反映科学规律的俗话、谚语、警句等。</a:t>
                      </a:r>
                      <a:endParaRPr lang="zh-CN" altLang="en-US" sz="1600" kern="10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比喻论证</a:t>
                      </a:r>
                      <a:endParaRPr lang="zh-CN" altLang="en-US" sz="1600" kern="10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用人们熟知的事物作比喻来证明论点。</a:t>
                      </a:r>
                      <a:endParaRPr lang="zh-CN" altLang="en-US" sz="1600" kern="10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7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对比论证</a:t>
                      </a:r>
                      <a:endParaRPr lang="zh-CN" altLang="en-US" sz="1600" kern="100">
                        <a:latin typeface="Times New Roman" panose="02020603050405020304"/>
                        <a:ea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拿正反两方面的论点或论据作对比</a:t>
                      </a:r>
                      <a:r>
                        <a:rPr lang="zh-CN" altLang="en-US" sz="1600" kern="100" dirty="0">
                          <a:latin typeface="MingLiU_HKSCS" panose="02020500000000000000" charset="-120"/>
                          <a:cs typeface="Times New Roman" panose="02020603050405020304"/>
                        </a:rPr>
                        <a:t>，</a:t>
                      </a:r>
                      <a:r>
                        <a:rPr lang="zh-CN" altLang="en-US" sz="1600" kern="100" dirty="0">
                          <a:latin typeface="Times New Roman" panose="02020603050405020304"/>
                          <a:ea typeface="宋体" panose="02010600030101010101" pitchFamily="2" charset="-122"/>
                          <a:cs typeface="Courier New" panose="02070309020205020404"/>
                        </a:rPr>
                        <a:t>在对比中证明论点。</a:t>
                      </a:r>
                      <a:endParaRPr lang="zh-CN" altLang="en-US" sz="1600" kern="100" dirty="0">
                        <a:latin typeface="宋体" panose="02010600030101010101" pitchFamily="2" charset="-122"/>
                        <a:cs typeface="Courier New" panose="02070309020205020404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83432" y="5228188"/>
            <a:ext cx="10006781" cy="1163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600" dirty="0" smtClean="0">
                <a:solidFill>
                  <a:prstClr val="black"/>
                </a:solidFill>
                <a:latin typeface="+mj-ea"/>
                <a:ea typeface="+mj-ea"/>
              </a:rPr>
              <a:t>中考常见题型：辨别运用了何种论证方式证明观点，以及论证方式的作用。</a:t>
            </a:r>
            <a:endParaRPr lang="zh-CN" altLang="en-US" sz="26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WPS 演示</Application>
  <PresentationFormat>宽屏</PresentationFormat>
  <Paragraphs>91</Paragraphs>
  <Slides>20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微软雅黑</vt:lpstr>
      <vt:lpstr>华文行楷</vt:lpstr>
      <vt:lpstr>Arial Unicode MS</vt:lpstr>
      <vt:lpstr>Times New Roman</vt:lpstr>
      <vt:lpstr>Times New Roman</vt:lpstr>
      <vt:lpstr>Courier New</vt:lpstr>
      <vt:lpstr>MingLiU_HKSCS</vt:lpstr>
      <vt:lpstr>Arial Unicode MS</vt:lpstr>
      <vt:lpstr>等线</vt:lpstr>
      <vt:lpstr>Century Gothic</vt:lpstr>
      <vt:lpstr>PMingLiU</vt:lpstr>
      <vt:lpstr>Office 主题​​</vt:lpstr>
      <vt:lpstr>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实用性文本阅读复习之 议论文阅读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编辑资料 刘长秀</cp:lastModifiedBy>
  <cp:revision>394</cp:revision>
  <dcterms:created xsi:type="dcterms:W3CDTF">2017-08-03T09:01:00Z</dcterms:created>
  <dcterms:modified xsi:type="dcterms:W3CDTF">2019-02-18T05:36:11Z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2052-11.1.0.8415</vt:lpwstr>
  </property>
  <property fmtid="{D5CDD505-2E9C-101B-9397-08002B2CF9AE}" pid="3" name="KSORubyTemplateID">
    <vt:lpwstr>8</vt:lpwstr>
  </property>
</Properties>
</file>