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9" r:id="rId3"/>
    <p:sldId id="263" r:id="rId4"/>
    <p:sldId id="261" r:id="rId5"/>
    <p:sldId id="264" r:id="rId6"/>
    <p:sldId id="274" r:id="rId7"/>
    <p:sldId id="318" r:id="rId8"/>
    <p:sldId id="320" r:id="rId9"/>
    <p:sldId id="319" r:id="rId10"/>
    <p:sldId id="323" r:id="rId11"/>
    <p:sldId id="340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1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EA6607-3AE4-4567-920B-AE4AEF6EB650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102B23-FFAC-4A67-AA57-F4FD58AB3F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02B23-FFAC-4A67-AA57-F4FD58AB3FD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E98A2-F26E-4DB3-BD81-495FEF328BBF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45693-3626-485B-957C-E31918FD9B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E98A2-F26E-4DB3-BD81-495FEF328BBF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45693-3626-485B-957C-E31918FD9B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E98A2-F26E-4DB3-BD81-495FEF328BBF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45693-3626-485B-957C-E31918FD9B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E98A2-F26E-4DB3-BD81-495FEF328BBF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45693-3626-485B-957C-E31918FD9B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E98A2-F26E-4DB3-BD81-495FEF328BBF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45693-3626-485B-957C-E31918FD9B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E98A2-F26E-4DB3-BD81-495FEF328BBF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45693-3626-485B-957C-E31918FD9B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E98A2-F26E-4DB3-BD81-495FEF328BBF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45693-3626-485B-957C-E31918FD9B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E98A2-F26E-4DB3-BD81-495FEF328BBF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45693-3626-485B-957C-E31918FD9B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E98A2-F26E-4DB3-BD81-495FEF328BBF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45693-3626-485B-957C-E31918FD9B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E98A2-F26E-4DB3-BD81-495FEF328BBF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45693-3626-485B-957C-E31918FD9B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E98A2-F26E-4DB3-BD81-495FEF328BBF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45693-3626-485B-957C-E31918FD9B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E98A2-F26E-4DB3-BD81-495FEF328BBF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45693-3626-485B-957C-E31918FD9B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34" descr="39432564e3feb7a2f63654d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1033" descr="szy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3500438"/>
            <a:ext cx="6553200" cy="199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 Box 1035"/>
          <p:cNvSpPr txBox="1">
            <a:spLocks noChangeArrowheads="1"/>
          </p:cNvSpPr>
          <p:nvPr/>
        </p:nvSpPr>
        <p:spPr bwMode="auto">
          <a:xfrm>
            <a:off x="5435600" y="5661025"/>
            <a:ext cx="17287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楷体_GB2312" pitchFamily="49" charset="-122"/>
              </a:rPr>
              <a:t>叶圣陶</a:t>
            </a:r>
          </a:p>
        </p:txBody>
      </p:sp>
      <p:sp>
        <p:nvSpPr>
          <p:cNvPr id="2053" name="Line 1036"/>
          <p:cNvSpPr>
            <a:spLocks noChangeShapeType="1"/>
          </p:cNvSpPr>
          <p:nvPr/>
        </p:nvSpPr>
        <p:spPr bwMode="auto">
          <a:xfrm>
            <a:off x="4435475" y="5992813"/>
            <a:ext cx="863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Documents\Pictures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7105" name="标题 75777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987008" cy="1282154"/>
          </a:xfrm>
        </p:spPr>
        <p:txBody>
          <a:bodyPr>
            <a:norm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ea typeface="楷体_GB2312" pitchFamily="49" charset="-122"/>
              </a:rPr>
              <a:t>五、课堂小结</a:t>
            </a:r>
          </a:p>
        </p:txBody>
      </p:sp>
      <p:sp>
        <p:nvSpPr>
          <p:cNvPr id="47106" name="文本占位符 75778"/>
          <p:cNvSpPr>
            <a:spLocks noGrp="1" noChangeArrowheads="1"/>
          </p:cNvSpPr>
          <p:nvPr>
            <p:ph type="body" idx="1"/>
          </p:nvPr>
        </p:nvSpPr>
        <p:spPr>
          <a:xfrm>
            <a:off x="395536" y="1484784"/>
            <a:ext cx="8748464" cy="50405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4000" b="1" dirty="0" smtClean="0"/>
              <a:t>1</a:t>
            </a:r>
            <a:r>
              <a:rPr lang="zh-CN" altLang="en-US" sz="4000" b="1" dirty="0" smtClean="0"/>
              <a:t>、“标本”。（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地位和影响</a:t>
            </a:r>
            <a:r>
              <a:rPr lang="zh-CN" altLang="en-US" sz="4000" b="1" dirty="0" smtClean="0"/>
              <a:t>）</a:t>
            </a:r>
            <a:endParaRPr lang="en-US" altLang="zh-CN" sz="4000" b="1" dirty="0" smtClean="0"/>
          </a:p>
          <a:p>
            <a:pPr>
              <a:buNone/>
            </a:pPr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、</a:t>
            </a:r>
            <a:r>
              <a:rPr lang="zh-CN" altLang="en-US" sz="4000" b="1" dirty="0" smtClean="0"/>
              <a:t>“</a:t>
            </a:r>
            <a:r>
              <a:rPr lang="zh-CN" altLang="en-US" sz="4000" b="1" dirty="0" smtClean="0"/>
              <a:t>无论站在哪个点上，眼前总是一幅完美的图</a:t>
            </a:r>
            <a:r>
              <a:rPr lang="zh-CN" altLang="en-US" sz="4000" b="1" dirty="0" smtClean="0"/>
              <a:t>画。”</a:t>
            </a:r>
            <a:r>
              <a:rPr lang="zh-CN" altLang="en-US" sz="4000" b="1" dirty="0" smtClean="0"/>
              <a:t>（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总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特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征</a:t>
            </a:r>
            <a:r>
              <a:rPr lang="zh-CN" altLang="en-US" sz="4000" b="1" dirty="0" smtClean="0"/>
              <a:t>）</a:t>
            </a:r>
            <a:endParaRPr lang="en-US" altLang="zh-CN" sz="4000" b="1" dirty="0" smtClean="0"/>
          </a:p>
          <a:p>
            <a:pPr>
              <a:buNone/>
            </a:pPr>
            <a:r>
              <a:rPr lang="en-US" altLang="zh-CN" sz="4000" b="1" dirty="0" smtClean="0"/>
              <a:t>3</a:t>
            </a:r>
            <a:r>
              <a:rPr lang="zh-CN" altLang="en-US" sz="4000" b="1" dirty="0" smtClean="0"/>
              <a:t>、“</a:t>
            </a:r>
            <a:r>
              <a:rPr lang="zh-CN" altLang="en-US" sz="4000" b="1" dirty="0" smtClean="0">
                <a:latin typeface="华文行楷" pitchFamily="2" charset="-122"/>
                <a:ea typeface="华文行楷" pitchFamily="2" charset="-122"/>
              </a:rPr>
              <a:t>诸</a:t>
            </a:r>
            <a:r>
              <a:rPr lang="zh-CN" altLang="en-US" sz="4000" b="1" dirty="0" smtClean="0">
                <a:latin typeface="华文行楷" pitchFamily="2" charset="-122"/>
                <a:ea typeface="华文行楷" pitchFamily="2" charset="-122"/>
              </a:rPr>
              <a:t>如此类，无非要游览者即使就</a:t>
            </a:r>
            <a:r>
              <a:rPr lang="zh-CN" altLang="en-US" sz="4000" b="1" dirty="0" smtClean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极小范围</a:t>
            </a:r>
            <a:r>
              <a:rPr lang="zh-CN" altLang="en-US" sz="4000" b="1" dirty="0" smtClean="0">
                <a:latin typeface="华文行楷" pitchFamily="2" charset="-122"/>
                <a:ea typeface="华文行楷" pitchFamily="2" charset="-122"/>
              </a:rPr>
              <a:t>的</a:t>
            </a:r>
            <a:r>
              <a:rPr lang="zh-CN" altLang="en-US" sz="4000" b="1" dirty="0" smtClean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局部</a:t>
            </a:r>
            <a:r>
              <a:rPr lang="zh-CN" altLang="en-US" sz="4000" b="1" dirty="0" smtClean="0">
                <a:latin typeface="华文行楷" pitchFamily="2" charset="-122"/>
                <a:ea typeface="华文行楷" pitchFamily="2" charset="-122"/>
              </a:rPr>
              <a:t>看，</a:t>
            </a:r>
            <a:r>
              <a:rPr lang="zh-CN" altLang="en-US" sz="4000" b="1" dirty="0" smtClean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也能</a:t>
            </a:r>
            <a:r>
              <a:rPr lang="zh-CN" altLang="en-US" sz="4000" b="1" dirty="0" smtClean="0">
                <a:latin typeface="华文行楷" pitchFamily="2" charset="-122"/>
                <a:ea typeface="华文行楷" pitchFamily="2" charset="-122"/>
              </a:rPr>
              <a:t>得到美的享受</a:t>
            </a:r>
            <a:r>
              <a:rPr lang="zh-CN" altLang="en-US" sz="4000" b="1" dirty="0" smtClean="0">
                <a:latin typeface="华文行楷" pitchFamily="2" charset="-122"/>
                <a:ea typeface="华文行楷" pitchFamily="2" charset="-122"/>
              </a:rPr>
              <a:t>。”（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逻辑顺序</a:t>
            </a:r>
            <a:r>
              <a:rPr lang="zh-CN" altLang="en-US" sz="4000" b="1" dirty="0" smtClean="0">
                <a:latin typeface="华文行楷" pitchFamily="2" charset="-122"/>
                <a:ea typeface="华文行楷" pitchFamily="2" charset="-122"/>
              </a:rPr>
              <a:t>）</a:t>
            </a:r>
            <a:endParaRPr lang="en-US" altLang="zh-CN" sz="4000" b="1" dirty="0" smtClean="0">
              <a:latin typeface="华文行楷" pitchFamily="2" charset="-122"/>
              <a:ea typeface="华文行楷" pitchFamily="2" charset="-122"/>
            </a:endParaRPr>
          </a:p>
          <a:p>
            <a:pPr>
              <a:buNone/>
            </a:pPr>
            <a:endParaRPr lang="zh-CN" altLang="en-US" sz="4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609600" y="188640"/>
            <a:ext cx="4106416" cy="769441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黑体" pitchFamily="49" charset="-122"/>
              </a:rPr>
              <a:t>六、学以致用</a:t>
            </a:r>
            <a:endParaRPr kumimoji="1" lang="zh-CN" altLang="en-US" sz="4400" b="1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92163" name="Rectangle 3"/>
          <p:cNvSpPr>
            <a:spLocks noChangeArrowheads="1"/>
          </p:cNvSpPr>
          <p:nvPr/>
        </p:nvSpPr>
        <p:spPr bwMode="auto">
          <a:xfrm>
            <a:off x="1676400" y="1676400"/>
            <a:ext cx="25010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latin typeface="Times New Roman" pitchFamily="18" charset="0"/>
                <a:ea typeface="黑体" pitchFamily="49" charset="-122"/>
              </a:rPr>
              <a:t>片段作</a:t>
            </a:r>
            <a:r>
              <a:rPr kumimoji="1" lang="zh-CN" altLang="en-US" sz="3600" b="1" dirty="0">
                <a:latin typeface="Times New Roman" pitchFamily="18" charset="0"/>
                <a:ea typeface="黑体" pitchFamily="49" charset="-122"/>
              </a:rPr>
              <a:t>文：</a:t>
            </a: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900113" y="3429000"/>
            <a:ext cx="7558087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提示：先抓住我们学校的教学楼、宿舍楼</a:t>
            </a:r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</a:rPr>
              <a:t>、综合楼、办公楼、餐厅的</a:t>
            </a:r>
            <a:r>
              <a:rPr kumimoji="1" lang="zh-CN" altLang="en-US" sz="2800" b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共同点</a:t>
            </a:r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，先概述，后分</a:t>
            </a:r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</a:rPr>
              <a:t>说；从主要到次要的顺序说明。</a:t>
            </a:r>
            <a:endParaRPr kumimoji="1" lang="zh-CN" altLang="en-US" sz="2800" b="1" dirty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</a:rPr>
              <a:t>         字</a:t>
            </a:r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数为</a:t>
            </a:r>
            <a:r>
              <a:rPr kumimoji="1" lang="en-US" altLang="zh-CN" sz="2800" b="1" dirty="0">
                <a:latin typeface="黑体" pitchFamily="49" charset="-122"/>
                <a:ea typeface="黑体" pitchFamily="49" charset="-122"/>
              </a:rPr>
              <a:t>150</a:t>
            </a:r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</a:rPr>
              <a:t>字左右。</a:t>
            </a:r>
            <a:endParaRPr kumimoji="1"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2165" name="Rectangle 6"/>
          <p:cNvSpPr>
            <a:spLocks noChangeArrowheads="1"/>
          </p:cNvSpPr>
          <p:nvPr/>
        </p:nvSpPr>
        <p:spPr bwMode="auto">
          <a:xfrm>
            <a:off x="3352800" y="2268538"/>
            <a:ext cx="27320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FF5050"/>
                </a:solidFill>
                <a:latin typeface="黑体" pitchFamily="49" charset="-122"/>
                <a:ea typeface="黑体" pitchFamily="49" charset="-122"/>
              </a:rPr>
              <a:t>我们的校园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Documents\Pictures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404663"/>
            <a:ext cx="5184576" cy="1440161"/>
          </a:xfrm>
        </p:spPr>
        <p:txBody>
          <a:bodyPr>
            <a:normAutofit fontScale="90000"/>
          </a:bodyPr>
          <a:lstStyle/>
          <a:p>
            <a:r>
              <a:rPr lang="en-US" altLang="zh-CN" sz="8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zh-CN" sz="8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zh-CN" altLang="en-US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第一课时</a:t>
            </a:r>
            <a:r>
              <a:rPr lang="en-US" altLang="zh-CN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zh-CN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zh-CN" altLang="en-US" sz="8000" b="1" dirty="0" smtClean="0"/>
          </a:p>
        </p:txBody>
      </p:sp>
      <p:pic>
        <p:nvPicPr>
          <p:cNvPr id="3075" name="Picture 6" descr="2010091118440234"/>
          <p:cNvPicPr>
            <a:picLocks noChangeAspect="1" noChangeArrowheads="1"/>
          </p:cNvPicPr>
          <p:nvPr/>
        </p:nvPicPr>
        <p:blipFill>
          <a:blip r:embed="rId3" cstate="print"/>
          <a:srcRect t="14648" b="12148"/>
          <a:stretch>
            <a:fillRect/>
          </a:stretch>
        </p:blipFill>
        <p:spPr bwMode="auto">
          <a:xfrm>
            <a:off x="5508104" y="620688"/>
            <a:ext cx="3276600" cy="180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5" name="Text Box 7"/>
          <p:cNvSpPr txBox="1">
            <a:spLocks noChangeArrowheads="1"/>
          </p:cNvSpPr>
          <p:nvPr/>
        </p:nvSpPr>
        <p:spPr bwMode="auto">
          <a:xfrm>
            <a:off x="323528" y="2492896"/>
            <a:ext cx="662473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800" b="1" dirty="0" smtClean="0">
                <a:solidFill>
                  <a:srgbClr val="7030A0"/>
                </a:solidFill>
              </a:rPr>
              <a:t>教学目标</a:t>
            </a:r>
            <a:endParaRPr lang="en-US" altLang="zh-CN" sz="4800" b="1" dirty="0" smtClean="0">
              <a:solidFill>
                <a:srgbClr val="7030A0"/>
              </a:solidFill>
            </a:endParaRPr>
          </a:p>
          <a:p>
            <a:pPr>
              <a:defRPr/>
            </a:pPr>
            <a:endParaRPr lang="en-US" altLang="zh-CN" sz="36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US" altLang="zh-CN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、明确说明对象及其特点；</a:t>
            </a:r>
            <a:endParaRPr lang="en-US" altLang="zh-CN" sz="36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altLang="zh-CN" sz="36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US" altLang="zh-CN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、理清结构层次及说明顺序。</a:t>
            </a:r>
            <a:endParaRPr lang="en-US" altLang="zh-CN" sz="36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altLang="zh-CN" sz="36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altLang="zh-CN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苏州园林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0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9512" y="1556792"/>
            <a:ext cx="914400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7030A0"/>
                </a:solidFill>
              </a:rPr>
              <a:t>一</a:t>
            </a:r>
            <a:r>
              <a:rPr lang="zh-CN" altLang="en-US" sz="6000" b="1" dirty="0" smtClean="0">
                <a:solidFill>
                  <a:srgbClr val="7030A0"/>
                </a:solidFill>
              </a:rPr>
              <a:t>、</a:t>
            </a:r>
            <a:r>
              <a:rPr lang="zh-CN" altLang="en-US" sz="6000" b="1" dirty="0" smtClean="0">
                <a:solidFill>
                  <a:srgbClr val="7030A0"/>
                </a:solidFill>
              </a:rPr>
              <a:t>初读课文</a:t>
            </a:r>
            <a:r>
              <a:rPr lang="zh-CN" altLang="en-US" sz="6000" b="1" dirty="0" smtClean="0">
                <a:solidFill>
                  <a:srgbClr val="7030A0"/>
                </a:solidFill>
              </a:rPr>
              <a:t>，</a:t>
            </a:r>
            <a:r>
              <a:rPr lang="zh-CN" altLang="en-US" sz="6000" b="1" dirty="0" smtClean="0">
                <a:solidFill>
                  <a:srgbClr val="7030A0"/>
                </a:solidFill>
              </a:rPr>
              <a:t>明确特征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 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endParaRPr lang="en-US" altLang="zh-CN" sz="3600" b="1" dirty="0" smtClean="0">
              <a:solidFill>
                <a:srgbClr val="FF0000"/>
              </a:solidFill>
            </a:endParaRPr>
          </a:p>
          <a:p>
            <a:endParaRPr lang="en-US" altLang="zh-CN" sz="3600" b="1" dirty="0" smtClean="0">
              <a:solidFill>
                <a:srgbClr val="FF0000"/>
              </a:solidFill>
            </a:endParaRPr>
          </a:p>
          <a:p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en-US" altLang="zh-CN" sz="36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、为自然段标号；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en-US" altLang="zh-CN" sz="36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、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借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助课下注释和工具书，疏通生字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词。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3132138" y="476673"/>
            <a:ext cx="5543550" cy="864766"/>
          </a:xfrm>
          <a:noFill/>
        </p:spPr>
        <p:txBody>
          <a:bodyPr>
            <a:normAutofit fontScale="90000"/>
          </a:bodyPr>
          <a:lstStyle/>
          <a:p>
            <a:pPr algn="l" eaLnBrk="1" hangingPunct="1"/>
            <a:r>
              <a:rPr lang="zh-CN" altLang="en-US" sz="3200" b="1" dirty="0" smtClean="0">
                <a:solidFill>
                  <a:schemeClr val="tx1"/>
                </a:solidFill>
              </a:rPr>
              <a:t>文中哪句话可以概括苏州园林的</a:t>
            </a:r>
            <a:r>
              <a:rPr lang="zh-CN" altLang="en-US" sz="3200" b="1" dirty="0" smtClean="0"/>
              <a:t>共同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特点？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23528" y="4725144"/>
            <a:ext cx="8820472" cy="769441"/>
          </a:xfrm>
          <a:noFill/>
        </p:spPr>
        <p:txBody>
          <a:bodyPr wrap="square">
            <a:spAutoFit/>
          </a:bodyPr>
          <a:lstStyle/>
          <a:p>
            <a:pPr marL="457200" indent="-457200" algn="just" eaLnBrk="1" hangingPunct="1">
              <a:spcBef>
                <a:spcPct val="50000"/>
              </a:spcBef>
              <a:buFontTx/>
              <a:buNone/>
            </a:pPr>
            <a:r>
              <a:rPr lang="zh-CN" altLang="en-US" sz="4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务必务必使游览者务必使</a:t>
            </a:r>
            <a:endParaRPr lang="zh-CN" altLang="en-US" sz="44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1844675"/>
            <a:ext cx="3744913" cy="27416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84998" name="AutoShape 6"/>
          <p:cNvSpPr>
            <a:spLocks/>
          </p:cNvSpPr>
          <p:nvPr/>
        </p:nvSpPr>
        <p:spPr bwMode="auto">
          <a:xfrm>
            <a:off x="251520" y="188640"/>
            <a:ext cx="2809180" cy="1295673"/>
          </a:xfrm>
          <a:prstGeom prst="borderCallout1">
            <a:avLst>
              <a:gd name="adj1" fmla="val 115093"/>
              <a:gd name="adj2" fmla="val 4532"/>
              <a:gd name="adj3" fmla="val 115093"/>
              <a:gd name="adj4" fmla="val 310264"/>
            </a:avLst>
          </a:prstGeom>
          <a:solidFill>
            <a:schemeClr val="accent1">
              <a:alpha val="6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zh-CN" altLang="en-US" sz="3600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阅读课文并思考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692275" y="9080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2400"/>
          </a:p>
        </p:txBody>
      </p:sp>
      <p:pic>
        <p:nvPicPr>
          <p:cNvPr id="7176" name="Picture 8" descr="2d880deb394dcaf7d539c9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1844675"/>
            <a:ext cx="3960813" cy="27543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51520" y="4797152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务必使游览者无论站在哪个点上，眼前总是一幅完美的图画。</a:t>
            </a:r>
            <a:endParaRPr lang="zh-CN" altLang="en-US" sz="4800" b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4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Documents\Pictures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194" name="文本占位符 8193"/>
          <p:cNvSpPr>
            <a:spLocks noGrp="1" noChangeArrowheads="1"/>
          </p:cNvSpPr>
          <p:nvPr>
            <p:ph type="body" idx="1"/>
          </p:nvPr>
        </p:nvSpPr>
        <p:spPr>
          <a:xfrm>
            <a:off x="395536" y="2780928"/>
            <a:ext cx="8424863" cy="3890243"/>
          </a:xfrm>
        </p:spPr>
        <p:txBody>
          <a:bodyPr>
            <a:normAutofit/>
          </a:bodyPr>
          <a:lstStyle/>
          <a:p>
            <a:r>
              <a:rPr lang="zh-CN" altLang="en-US" sz="5400" b="1" dirty="0" smtClean="0">
                <a:latin typeface="华文行楷" pitchFamily="2" charset="-122"/>
                <a:ea typeface="华文行楷" pitchFamily="2" charset="-122"/>
              </a:rPr>
              <a:t>诸如此类，无非要游览者即使就</a:t>
            </a:r>
            <a:r>
              <a:rPr lang="zh-CN" altLang="en-US" sz="5400" b="1" dirty="0" smtClean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极小范围</a:t>
            </a:r>
            <a:r>
              <a:rPr lang="zh-CN" altLang="en-US" sz="5400" b="1" dirty="0" smtClean="0">
                <a:latin typeface="华文行楷" pitchFamily="2" charset="-122"/>
                <a:ea typeface="华文行楷" pitchFamily="2" charset="-122"/>
              </a:rPr>
              <a:t>的</a:t>
            </a:r>
            <a:r>
              <a:rPr lang="zh-CN" altLang="en-US" sz="5400" b="1" dirty="0" smtClean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局部</a:t>
            </a:r>
            <a:r>
              <a:rPr lang="zh-CN" altLang="en-US" sz="5400" b="1" dirty="0" smtClean="0">
                <a:latin typeface="华文行楷" pitchFamily="2" charset="-122"/>
                <a:ea typeface="华文行楷" pitchFamily="2" charset="-122"/>
              </a:rPr>
              <a:t>看，</a:t>
            </a:r>
            <a:r>
              <a:rPr lang="zh-CN" altLang="en-US" sz="5400" b="1" dirty="0" smtClean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也能</a:t>
            </a:r>
            <a:r>
              <a:rPr lang="zh-CN" altLang="en-US" sz="5400" b="1" dirty="0" smtClean="0">
                <a:latin typeface="华文行楷" pitchFamily="2" charset="-122"/>
                <a:ea typeface="华文行楷" pitchFamily="2" charset="-122"/>
              </a:rPr>
              <a:t>得到美的享受。</a:t>
            </a:r>
            <a:endParaRPr lang="en-US" altLang="zh-CN" sz="5400" b="1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5400" b="1" dirty="0" smtClean="0">
                <a:latin typeface="华文行楷" pitchFamily="2" charset="-122"/>
                <a:ea typeface="华文行楷" pitchFamily="2" charset="-122"/>
              </a:rPr>
              <a:t>    </a:t>
            </a:r>
            <a:r>
              <a:rPr lang="zh-CN" altLang="en-US" sz="5400" b="1" dirty="0" smtClean="0">
                <a:latin typeface="华文行楷" pitchFamily="2" charset="-122"/>
                <a:ea typeface="华文行楷" pitchFamily="2" charset="-122"/>
              </a:rPr>
              <a:t>（第</a:t>
            </a:r>
            <a:r>
              <a:rPr lang="en-US" altLang="zh-CN" sz="5400" b="1" dirty="0" smtClean="0">
                <a:latin typeface="华文行楷" pitchFamily="2" charset="-122"/>
                <a:ea typeface="华文行楷" pitchFamily="2" charset="-122"/>
              </a:rPr>
              <a:t>7</a:t>
            </a:r>
            <a:r>
              <a:rPr lang="zh-CN" altLang="en-US" sz="5400" b="1" dirty="0" smtClean="0">
                <a:latin typeface="华文行楷" pitchFamily="2" charset="-122"/>
                <a:ea typeface="华文行楷" pitchFamily="2" charset="-122"/>
              </a:rPr>
              <a:t>段）</a:t>
            </a:r>
          </a:p>
        </p:txBody>
      </p:sp>
      <p:sp>
        <p:nvSpPr>
          <p:cNvPr id="7170" name="标题 819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2996952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ea typeface="华文行楷" pitchFamily="2" charset="-122"/>
              </a:rPr>
              <a:t>二、速览全文，理清层</a:t>
            </a:r>
            <a:r>
              <a:rPr lang="zh-CN" altLang="en-US" sz="6000" b="1" dirty="0" smtClean="0">
                <a:solidFill>
                  <a:srgbClr val="FF0000"/>
                </a:solidFill>
                <a:ea typeface="华文行楷" pitchFamily="2" charset="-122"/>
              </a:rPr>
              <a:t>次</a:t>
            </a:r>
            <a:r>
              <a:rPr lang="en-US" altLang="zh-CN" sz="6000" b="1" dirty="0" smtClean="0">
                <a:solidFill>
                  <a:srgbClr val="FF0000"/>
                </a:solidFill>
                <a:ea typeface="华文行楷" pitchFamily="2" charset="-122"/>
              </a:rPr>
              <a:t/>
            </a:r>
            <a:br>
              <a:rPr lang="en-US" altLang="zh-CN" sz="6000" b="1" dirty="0" smtClean="0">
                <a:solidFill>
                  <a:srgbClr val="FF0000"/>
                </a:solidFill>
                <a:ea typeface="华文行楷" pitchFamily="2" charset="-122"/>
              </a:rPr>
            </a:br>
            <a:r>
              <a:rPr lang="zh-CN" altLang="en-US" sz="4000" b="1" dirty="0" smtClean="0">
                <a:solidFill>
                  <a:srgbClr val="C00000"/>
                </a:solidFill>
                <a:ea typeface="华文行楷" pitchFamily="2" charset="-122"/>
              </a:rPr>
              <a:t>作者从哪些方面说明苏州园林“图画美”的特征的？</a:t>
            </a:r>
            <a:endParaRPr lang="zh-CN" altLang="en-US" sz="4000" b="1" dirty="0" smtClean="0">
              <a:solidFill>
                <a:srgbClr val="C00000"/>
              </a:solidFill>
              <a:ea typeface="华文行楷" pitchFamily="2" charset="-122"/>
            </a:endParaRPr>
          </a:p>
        </p:txBody>
      </p:sp>
      <p:pic>
        <p:nvPicPr>
          <p:cNvPr id="7172" name="图片 8196" descr="QQ截图201510151016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775" y="6597650"/>
            <a:ext cx="40322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Documents\Pictures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46640"/>
          </a:xfrm>
          <a:prstGeom prst="rect">
            <a:avLst/>
          </a:prstGeom>
          <a:noFill/>
        </p:spPr>
      </p:pic>
      <p:sp>
        <p:nvSpPr>
          <p:cNvPr id="19459" name="文本占位符 19458"/>
          <p:cNvSpPr>
            <a:spLocks noGrp="1" noChangeArrowheads="1"/>
          </p:cNvSpPr>
          <p:nvPr>
            <p:ph type="body" idx="1"/>
          </p:nvPr>
        </p:nvSpPr>
        <p:spPr>
          <a:xfrm>
            <a:off x="90897" y="50703"/>
            <a:ext cx="8657568" cy="6618657"/>
          </a:xfrm>
        </p:spPr>
        <p:txBody>
          <a:bodyPr>
            <a:normAutofit/>
          </a:bodyPr>
          <a:lstStyle/>
          <a:p>
            <a:pPr marL="533400" indent="-533400"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008000"/>
                </a:solidFill>
                <a:ea typeface="楷体_GB2312" pitchFamily="49" charset="-122"/>
              </a:rPr>
              <a:t>一、先用“</a:t>
            </a:r>
            <a:r>
              <a:rPr lang="zh-CN" altLang="en-US" b="1" dirty="0" smtClean="0">
                <a:solidFill>
                  <a:srgbClr val="C00000"/>
                </a:solidFill>
                <a:ea typeface="楷体_GB2312" pitchFamily="49" charset="-122"/>
              </a:rPr>
              <a:t>标本</a:t>
            </a:r>
            <a:r>
              <a:rPr lang="zh-CN" altLang="en-US" b="1" dirty="0" smtClean="0">
                <a:solidFill>
                  <a:srgbClr val="008000"/>
                </a:solidFill>
                <a:ea typeface="楷体_GB2312" pitchFamily="49" charset="-122"/>
              </a:rPr>
              <a:t>”表明地位影响，用“</a:t>
            </a:r>
            <a:r>
              <a:rPr lang="zh-CN" altLang="en-US" b="1" dirty="0" smtClean="0">
                <a:solidFill>
                  <a:srgbClr val="C00000"/>
                </a:solidFill>
                <a:ea typeface="楷体_GB2312" pitchFamily="49" charset="-122"/>
              </a:rPr>
              <a:t>图画</a:t>
            </a:r>
            <a:r>
              <a:rPr lang="zh-CN" altLang="en-US" b="1" dirty="0" smtClean="0">
                <a:solidFill>
                  <a:srgbClr val="008000"/>
                </a:solidFill>
                <a:ea typeface="楷体_GB2312" pitchFamily="49" charset="-122"/>
              </a:rPr>
              <a:t>”概括特征。</a:t>
            </a:r>
            <a:r>
              <a:rPr lang="zh-CN" altLang="en-US" b="1" dirty="0" smtClean="0">
                <a:ea typeface="楷体_GB2312" pitchFamily="49" charset="-122"/>
              </a:rPr>
              <a:t>总说</a:t>
            </a:r>
            <a:endParaRPr lang="en-US" altLang="zh-CN" b="1" dirty="0" smtClean="0">
              <a:ea typeface="楷体_GB2312" pitchFamily="49" charset="-122"/>
            </a:endParaRPr>
          </a:p>
          <a:p>
            <a:pPr marL="533400" indent="-533400"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008000"/>
                </a:solidFill>
                <a:ea typeface="楷体_GB2312" pitchFamily="49" charset="-122"/>
              </a:rPr>
              <a:t>二、再</a:t>
            </a:r>
            <a:r>
              <a:rPr lang="zh-CN" altLang="en-US" b="1" dirty="0" smtClean="0">
                <a:solidFill>
                  <a:srgbClr val="008000"/>
                </a:solidFill>
                <a:ea typeface="楷体_GB2312" pitchFamily="49" charset="-122"/>
              </a:rPr>
              <a:t>从</a:t>
            </a:r>
            <a:r>
              <a:rPr lang="zh-CN" altLang="en-US" b="1" dirty="0" smtClean="0">
                <a:solidFill>
                  <a:srgbClr val="008000"/>
                </a:solidFill>
                <a:ea typeface="楷体_GB2312" pitchFamily="49" charset="-122"/>
              </a:rPr>
              <a:t>四个</a:t>
            </a:r>
            <a:r>
              <a:rPr lang="zh-CN" altLang="en-US" b="1" dirty="0" smtClean="0">
                <a:solidFill>
                  <a:srgbClr val="7030A0"/>
                </a:solidFill>
                <a:ea typeface="楷体_GB2312" pitchFamily="49" charset="-122"/>
              </a:rPr>
              <a:t>主要</a:t>
            </a:r>
            <a:r>
              <a:rPr lang="zh-CN" altLang="en-US" b="1" dirty="0" smtClean="0">
                <a:solidFill>
                  <a:srgbClr val="008000"/>
                </a:solidFill>
                <a:ea typeface="楷体_GB2312" pitchFamily="49" charset="-122"/>
              </a:rPr>
              <a:t>方面说</a:t>
            </a:r>
            <a:r>
              <a:rPr lang="zh-CN" altLang="en-US" b="1" dirty="0" smtClean="0">
                <a:solidFill>
                  <a:srgbClr val="008000"/>
                </a:solidFill>
                <a:ea typeface="楷体_GB2312" pitchFamily="49" charset="-122"/>
              </a:rPr>
              <a:t>明</a:t>
            </a:r>
            <a:r>
              <a:rPr lang="zh-CN" altLang="en-US" b="1" dirty="0" smtClean="0">
                <a:solidFill>
                  <a:srgbClr val="008000"/>
                </a:solidFill>
                <a:ea typeface="楷体_GB2312" pitchFamily="49" charset="-122"/>
                <a:sym typeface="Wingdings" pitchFamily="2" charset="2"/>
              </a:rPr>
              <a:t>（</a:t>
            </a:r>
            <a:r>
              <a:rPr lang="zh-CN" altLang="en-US" b="1" dirty="0" smtClean="0">
                <a:solidFill>
                  <a:srgbClr val="7030A0"/>
                </a:solidFill>
                <a:ea typeface="楷体_GB2312" pitchFamily="49" charset="-122"/>
                <a:sym typeface="Wingdings" pitchFamily="2" charset="2"/>
              </a:rPr>
              <a:t>整体</a:t>
            </a:r>
            <a:r>
              <a:rPr lang="zh-CN" altLang="en-US" b="1" dirty="0" smtClean="0">
                <a:solidFill>
                  <a:srgbClr val="008000"/>
                </a:solidFill>
                <a:ea typeface="楷体_GB2312" pitchFamily="49" charset="-122"/>
                <a:sym typeface="Wingdings" pitchFamily="2" charset="2"/>
              </a:rPr>
              <a:t>、大范围）</a:t>
            </a:r>
            <a:endParaRPr lang="zh-CN" altLang="en-US" b="1" dirty="0" smtClean="0">
              <a:solidFill>
                <a:srgbClr val="008000"/>
              </a:solidFill>
              <a:ea typeface="楷体_GB2312" pitchFamily="49" charset="-122"/>
            </a:endParaRPr>
          </a:p>
          <a:p>
            <a:pPr marL="939800" lvl="1" indent="-457200">
              <a:buFont typeface="Arial" pitchFamily="34" charset="0"/>
              <a:buAutoNum type="arabicPeriod"/>
            </a:pPr>
            <a:r>
              <a:rPr lang="zh-CN" altLang="en-US" b="1" dirty="0" smtClean="0">
                <a:ea typeface="楷体_GB2312" pitchFamily="49" charset="-122"/>
              </a:rPr>
              <a:t>亭台轩榭的布局</a:t>
            </a:r>
            <a:r>
              <a:rPr lang="en-US" b="1" dirty="0" smtClean="0">
                <a:ea typeface="楷体_GB2312" pitchFamily="49" charset="-122"/>
              </a:rPr>
              <a:t>——</a:t>
            </a:r>
            <a:r>
              <a:rPr lang="zh-CN" altLang="en-US" b="1" dirty="0" smtClean="0">
                <a:solidFill>
                  <a:srgbClr val="990000"/>
                </a:solidFill>
                <a:ea typeface="楷体_GB2312" pitchFamily="49" charset="-122"/>
              </a:rPr>
              <a:t>布局美（第</a:t>
            </a:r>
            <a:r>
              <a:rPr lang="en-US" altLang="zh-CN" b="1" dirty="0" smtClean="0">
                <a:solidFill>
                  <a:srgbClr val="990000"/>
                </a:solidFill>
                <a:ea typeface="楷体_GB2312" pitchFamily="49" charset="-122"/>
              </a:rPr>
              <a:t>3</a:t>
            </a:r>
            <a:r>
              <a:rPr lang="zh-CN" altLang="en-US" b="1" dirty="0" smtClean="0">
                <a:solidFill>
                  <a:srgbClr val="990000"/>
                </a:solidFill>
                <a:ea typeface="楷体_GB2312" pitchFamily="49" charset="-122"/>
              </a:rPr>
              <a:t>段）</a:t>
            </a:r>
          </a:p>
          <a:p>
            <a:pPr marL="939800" lvl="1" indent="-457200">
              <a:buFont typeface="Arial" pitchFamily="34" charset="0"/>
              <a:buAutoNum type="arabicPeriod"/>
            </a:pPr>
            <a:r>
              <a:rPr lang="zh-CN" altLang="en-US" b="1" dirty="0" smtClean="0">
                <a:ea typeface="楷体_GB2312" pitchFamily="49" charset="-122"/>
              </a:rPr>
              <a:t>假山池沼的配合</a:t>
            </a:r>
            <a:r>
              <a:rPr lang="en-US" b="1" dirty="0" smtClean="0">
                <a:ea typeface="楷体_GB2312" pitchFamily="49" charset="-122"/>
              </a:rPr>
              <a:t>——</a:t>
            </a:r>
            <a:r>
              <a:rPr lang="zh-CN" altLang="en-US" b="1" dirty="0" smtClean="0">
                <a:solidFill>
                  <a:srgbClr val="990000"/>
                </a:solidFill>
                <a:ea typeface="楷体_GB2312" pitchFamily="49" charset="-122"/>
              </a:rPr>
              <a:t>艺术美（第</a:t>
            </a:r>
            <a:r>
              <a:rPr lang="en-US" altLang="zh-CN" b="1" dirty="0" smtClean="0">
                <a:solidFill>
                  <a:srgbClr val="990000"/>
                </a:solidFill>
                <a:ea typeface="楷体_GB2312" pitchFamily="49" charset="-122"/>
              </a:rPr>
              <a:t>4</a:t>
            </a:r>
            <a:r>
              <a:rPr lang="zh-CN" altLang="en-US" b="1" dirty="0" smtClean="0">
                <a:solidFill>
                  <a:srgbClr val="990000"/>
                </a:solidFill>
                <a:ea typeface="楷体_GB2312" pitchFamily="49" charset="-122"/>
              </a:rPr>
              <a:t>段）</a:t>
            </a:r>
          </a:p>
          <a:p>
            <a:pPr marL="939800" lvl="1" indent="-457200">
              <a:buFont typeface="Arial" pitchFamily="34" charset="0"/>
              <a:buAutoNum type="arabicPeriod"/>
            </a:pPr>
            <a:r>
              <a:rPr lang="zh-CN" altLang="en-US" b="1" dirty="0" smtClean="0">
                <a:ea typeface="楷体_GB2312" pitchFamily="49" charset="-122"/>
              </a:rPr>
              <a:t>花草树木的映衬</a:t>
            </a:r>
            <a:r>
              <a:rPr lang="en-US" b="1" dirty="0" smtClean="0">
                <a:ea typeface="楷体_GB2312" pitchFamily="49" charset="-122"/>
              </a:rPr>
              <a:t>——</a:t>
            </a:r>
            <a:r>
              <a:rPr lang="zh-CN" altLang="en-US" b="1" dirty="0" smtClean="0">
                <a:solidFill>
                  <a:srgbClr val="990000"/>
                </a:solidFill>
                <a:ea typeface="楷体_GB2312" pitchFamily="49" charset="-122"/>
              </a:rPr>
              <a:t>映衬美（第</a:t>
            </a:r>
            <a:r>
              <a:rPr lang="en-US" altLang="zh-CN" b="1" dirty="0" smtClean="0">
                <a:solidFill>
                  <a:srgbClr val="990000"/>
                </a:solidFill>
                <a:ea typeface="楷体_GB2312" pitchFamily="49" charset="-122"/>
              </a:rPr>
              <a:t>5</a:t>
            </a:r>
            <a:r>
              <a:rPr lang="zh-CN" altLang="en-US" b="1" dirty="0" smtClean="0">
                <a:solidFill>
                  <a:srgbClr val="990000"/>
                </a:solidFill>
                <a:ea typeface="楷体_GB2312" pitchFamily="49" charset="-122"/>
              </a:rPr>
              <a:t>段）</a:t>
            </a:r>
          </a:p>
          <a:p>
            <a:pPr marL="939800" lvl="1" indent="-457200">
              <a:buFont typeface="Arial" pitchFamily="34" charset="0"/>
              <a:buAutoNum type="arabicPeriod"/>
            </a:pPr>
            <a:r>
              <a:rPr lang="zh-CN" altLang="en-US" b="1" dirty="0" smtClean="0">
                <a:ea typeface="楷体_GB2312" pitchFamily="49" charset="-122"/>
              </a:rPr>
              <a:t>近景远景的层次</a:t>
            </a:r>
            <a:r>
              <a:rPr lang="en-US" b="1" dirty="0" smtClean="0">
                <a:ea typeface="楷体_GB2312" pitchFamily="49" charset="-122"/>
              </a:rPr>
              <a:t>——</a:t>
            </a:r>
            <a:r>
              <a:rPr lang="zh-CN" altLang="en-US" b="1" dirty="0" smtClean="0">
                <a:solidFill>
                  <a:srgbClr val="990000"/>
                </a:solidFill>
                <a:ea typeface="楷体_GB2312" pitchFamily="49" charset="-122"/>
              </a:rPr>
              <a:t>层次美（第</a:t>
            </a:r>
            <a:r>
              <a:rPr lang="en-US" altLang="zh-CN" b="1" dirty="0" smtClean="0">
                <a:solidFill>
                  <a:srgbClr val="990000"/>
                </a:solidFill>
                <a:ea typeface="楷体_GB2312" pitchFamily="49" charset="-122"/>
              </a:rPr>
              <a:t>6</a:t>
            </a:r>
            <a:r>
              <a:rPr lang="zh-CN" altLang="en-US" b="1" dirty="0" smtClean="0">
                <a:solidFill>
                  <a:srgbClr val="990000"/>
                </a:solidFill>
                <a:ea typeface="楷体_GB2312" pitchFamily="49" charset="-122"/>
              </a:rPr>
              <a:t>段）</a:t>
            </a:r>
          </a:p>
          <a:p>
            <a:pPr marL="533400" indent="-533400"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008000"/>
                </a:solidFill>
                <a:ea typeface="楷体_GB2312" pitchFamily="49" charset="-122"/>
              </a:rPr>
              <a:t>三、然后从</a:t>
            </a:r>
            <a:r>
              <a:rPr lang="zh-CN" altLang="en-US" b="1" dirty="0" smtClean="0">
                <a:solidFill>
                  <a:srgbClr val="008000"/>
                </a:solidFill>
                <a:ea typeface="楷体_GB2312" pitchFamily="49" charset="-122"/>
              </a:rPr>
              <a:t>三</a:t>
            </a:r>
            <a:r>
              <a:rPr lang="zh-CN" altLang="en-US" b="1" dirty="0" smtClean="0">
                <a:solidFill>
                  <a:srgbClr val="008000"/>
                </a:solidFill>
                <a:ea typeface="楷体_GB2312" pitchFamily="49" charset="-122"/>
              </a:rPr>
              <a:t>个</a:t>
            </a:r>
            <a:r>
              <a:rPr lang="zh-CN" altLang="en-US" b="1" dirty="0" smtClean="0">
                <a:solidFill>
                  <a:srgbClr val="7030A0"/>
                </a:solidFill>
                <a:ea typeface="楷体_GB2312" pitchFamily="49" charset="-122"/>
              </a:rPr>
              <a:t>次要</a:t>
            </a:r>
            <a:r>
              <a:rPr lang="zh-CN" altLang="en-US" b="1" dirty="0" smtClean="0">
                <a:solidFill>
                  <a:srgbClr val="008000"/>
                </a:solidFill>
                <a:ea typeface="楷体_GB2312" pitchFamily="49" charset="-122"/>
              </a:rPr>
              <a:t>方</a:t>
            </a:r>
            <a:r>
              <a:rPr lang="zh-CN" altLang="en-US" b="1" dirty="0" smtClean="0">
                <a:solidFill>
                  <a:srgbClr val="008000"/>
                </a:solidFill>
                <a:ea typeface="楷体_GB2312" pitchFamily="49" charset="-122"/>
              </a:rPr>
              <a:t>面说</a:t>
            </a:r>
            <a:r>
              <a:rPr lang="zh-CN" altLang="en-US" b="1" dirty="0" smtClean="0">
                <a:solidFill>
                  <a:srgbClr val="008000"/>
                </a:solidFill>
                <a:ea typeface="楷体_GB2312" pitchFamily="49" charset="-122"/>
              </a:rPr>
              <a:t>明</a:t>
            </a:r>
            <a:r>
              <a:rPr lang="zh-CN" altLang="en-US" b="1" dirty="0" smtClean="0">
                <a:solidFill>
                  <a:srgbClr val="008000"/>
                </a:solidFill>
                <a:ea typeface="楷体_GB2312" pitchFamily="49" charset="-122"/>
                <a:sym typeface="Wingdings" pitchFamily="2" charset="2"/>
              </a:rPr>
              <a:t>（</a:t>
            </a:r>
            <a:r>
              <a:rPr lang="zh-CN" altLang="en-US" b="1" dirty="0" smtClean="0">
                <a:solidFill>
                  <a:srgbClr val="7030A0"/>
                </a:solidFill>
                <a:ea typeface="楷体_GB2312" pitchFamily="49" charset="-122"/>
                <a:sym typeface="Wingdings" pitchFamily="2" charset="2"/>
              </a:rPr>
              <a:t>局部</a:t>
            </a:r>
            <a:r>
              <a:rPr lang="zh-CN" altLang="en-US" b="1" dirty="0" smtClean="0">
                <a:solidFill>
                  <a:srgbClr val="008000"/>
                </a:solidFill>
                <a:ea typeface="楷体_GB2312" pitchFamily="49" charset="-122"/>
                <a:sym typeface="Wingdings" pitchFamily="2" charset="2"/>
              </a:rPr>
              <a:t>、小范围）</a:t>
            </a:r>
            <a:endParaRPr lang="zh-CN" altLang="en-US" b="1" dirty="0" smtClean="0">
              <a:solidFill>
                <a:srgbClr val="008000"/>
              </a:solidFill>
              <a:ea typeface="楷体_GB2312" pitchFamily="49" charset="-122"/>
            </a:endParaRPr>
          </a:p>
          <a:p>
            <a:pPr marL="939800" lvl="1" indent="-457200">
              <a:buFont typeface="Arial" pitchFamily="34" charset="0"/>
              <a:buAutoNum type="arabicPeriod"/>
            </a:pPr>
            <a:r>
              <a:rPr lang="zh-CN" altLang="en-US" b="1" dirty="0" smtClean="0">
                <a:ea typeface="楷体_GB2312" pitchFamily="49" charset="-122"/>
              </a:rPr>
              <a:t>角落的布置</a:t>
            </a:r>
            <a:r>
              <a:rPr lang="en-US" b="1" dirty="0" smtClean="0">
                <a:ea typeface="楷体_GB2312" pitchFamily="49" charset="-122"/>
              </a:rPr>
              <a:t>——</a:t>
            </a:r>
            <a:r>
              <a:rPr lang="zh-CN" altLang="en-US" b="1" dirty="0" smtClean="0">
                <a:solidFill>
                  <a:srgbClr val="990000"/>
                </a:solidFill>
              </a:rPr>
              <a:t>构图美（第</a:t>
            </a:r>
            <a:r>
              <a:rPr lang="en-US" altLang="zh-CN" b="1" dirty="0" smtClean="0">
                <a:solidFill>
                  <a:srgbClr val="990000"/>
                </a:solidFill>
              </a:rPr>
              <a:t>7</a:t>
            </a:r>
            <a:r>
              <a:rPr lang="zh-CN" altLang="en-US" b="1" dirty="0" smtClean="0">
                <a:solidFill>
                  <a:srgbClr val="990000"/>
                </a:solidFill>
              </a:rPr>
              <a:t>段）</a:t>
            </a:r>
            <a:endParaRPr lang="en-US" b="1" dirty="0" smtClean="0">
              <a:solidFill>
                <a:srgbClr val="990000"/>
              </a:solidFill>
              <a:ea typeface="楷体_GB2312" pitchFamily="49" charset="-122"/>
            </a:endParaRPr>
          </a:p>
          <a:p>
            <a:pPr marL="939800" lvl="1" indent="-457200">
              <a:buFont typeface="Arial" pitchFamily="34" charset="0"/>
              <a:buAutoNum type="arabicPeriod"/>
            </a:pPr>
            <a:r>
              <a:rPr lang="zh-CN" altLang="en-US" b="1" dirty="0" smtClean="0">
                <a:ea typeface="楷体_GB2312" pitchFamily="49" charset="-122"/>
              </a:rPr>
              <a:t>门窗的雕琢</a:t>
            </a:r>
            <a:r>
              <a:rPr lang="en-US" b="1" dirty="0" smtClean="0">
                <a:ea typeface="楷体_GB2312" pitchFamily="49" charset="-122"/>
              </a:rPr>
              <a:t>——</a:t>
            </a:r>
            <a:r>
              <a:rPr lang="zh-CN" altLang="en-US" b="1" dirty="0" smtClean="0">
                <a:solidFill>
                  <a:srgbClr val="990000"/>
                </a:solidFill>
              </a:rPr>
              <a:t>图案美（第</a:t>
            </a:r>
            <a:r>
              <a:rPr lang="en-US" altLang="zh-CN" b="1" dirty="0" smtClean="0">
                <a:solidFill>
                  <a:srgbClr val="990000"/>
                </a:solidFill>
              </a:rPr>
              <a:t>8</a:t>
            </a:r>
            <a:r>
              <a:rPr lang="zh-CN" altLang="en-US" b="1" dirty="0" smtClean="0">
                <a:solidFill>
                  <a:srgbClr val="990000"/>
                </a:solidFill>
              </a:rPr>
              <a:t>段）</a:t>
            </a:r>
            <a:endParaRPr lang="en-US" b="1" dirty="0" smtClean="0">
              <a:solidFill>
                <a:srgbClr val="990000"/>
              </a:solidFill>
              <a:ea typeface="楷体_GB2312" pitchFamily="49" charset="-122"/>
            </a:endParaRPr>
          </a:p>
          <a:p>
            <a:pPr marL="939800" lvl="1" indent="-457200">
              <a:buFont typeface="Arial" pitchFamily="34" charset="0"/>
              <a:buAutoNum type="arabicPeriod"/>
            </a:pPr>
            <a:r>
              <a:rPr lang="zh-CN" altLang="en-US" b="1" dirty="0" smtClean="0">
                <a:ea typeface="楷体_GB2312" pitchFamily="49" charset="-122"/>
              </a:rPr>
              <a:t>油漆的调配</a:t>
            </a:r>
            <a:r>
              <a:rPr lang="en-US" b="1" dirty="0" smtClean="0">
                <a:ea typeface="楷体_GB2312" pitchFamily="49" charset="-122"/>
              </a:rPr>
              <a:t>——</a:t>
            </a:r>
            <a:r>
              <a:rPr lang="zh-CN" altLang="en-US" b="1" dirty="0" smtClean="0">
                <a:solidFill>
                  <a:srgbClr val="990000"/>
                </a:solidFill>
              </a:rPr>
              <a:t>色彩美（第</a:t>
            </a:r>
            <a:r>
              <a:rPr lang="en-US" altLang="zh-CN" b="1" dirty="0" smtClean="0">
                <a:solidFill>
                  <a:srgbClr val="990000"/>
                </a:solidFill>
              </a:rPr>
              <a:t>9</a:t>
            </a:r>
            <a:r>
              <a:rPr lang="zh-CN" altLang="en-US" b="1" dirty="0" smtClean="0">
                <a:solidFill>
                  <a:srgbClr val="990000"/>
                </a:solidFill>
              </a:rPr>
              <a:t>段</a:t>
            </a:r>
            <a:r>
              <a:rPr lang="zh-CN" altLang="en-US" b="1" dirty="0" smtClean="0">
                <a:solidFill>
                  <a:srgbClr val="990000"/>
                </a:solidFill>
              </a:rPr>
              <a:t>）</a:t>
            </a:r>
            <a:endParaRPr lang="en-US" altLang="zh-CN" b="1" dirty="0" smtClean="0">
              <a:solidFill>
                <a:srgbClr val="990000"/>
              </a:solidFill>
            </a:endParaRPr>
          </a:p>
          <a:p>
            <a:pPr marL="939800" lvl="1" indent="-457200">
              <a:buNone/>
            </a:pPr>
            <a:r>
              <a:rPr lang="zh-CN" altLang="en-US" sz="3600" b="1" dirty="0" smtClean="0">
                <a:solidFill>
                  <a:schemeClr val="accent3">
                    <a:lumMod val="50000"/>
                  </a:schemeClr>
                </a:solidFill>
              </a:rPr>
              <a:t>四、最后</a:t>
            </a:r>
            <a:r>
              <a:rPr lang="zh-CN" altLang="en-US" sz="3600" b="1" dirty="0" smtClean="0"/>
              <a:t>总说</a:t>
            </a:r>
            <a:r>
              <a:rPr lang="zh-CN" altLang="en-US" sz="3600" b="1" dirty="0" smtClean="0">
                <a:solidFill>
                  <a:schemeClr val="accent3">
                    <a:lumMod val="50000"/>
                  </a:schemeClr>
                </a:solidFill>
              </a:rPr>
              <a:t>：不止以上这些。</a:t>
            </a:r>
            <a:endParaRPr lang="en-US" altLang="zh-CN" sz="36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939800" lvl="1" indent="-457200">
              <a:buFont typeface="Arial" pitchFamily="34" charset="0"/>
              <a:buAutoNum type="arabicPeriod"/>
            </a:pPr>
            <a:endParaRPr lang="en-US" b="1" dirty="0" smtClean="0">
              <a:solidFill>
                <a:srgbClr val="990000"/>
              </a:solidFill>
            </a:endParaRPr>
          </a:p>
        </p:txBody>
      </p:sp>
      <p:pic>
        <p:nvPicPr>
          <p:cNvPr id="18437" name="图片 19461" descr="QQ截图201510151016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775" y="6597650"/>
            <a:ext cx="40322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Documents\Pictures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268760"/>
            <a:ext cx="8892480" cy="1656184"/>
          </a:xfrm>
        </p:spPr>
        <p:txBody>
          <a:bodyPr>
            <a:noAutofit/>
          </a:bodyPr>
          <a:lstStyle/>
          <a:p>
            <a:pPr algn="l" eaLnBrk="1" hangingPunct="1"/>
            <a:r>
              <a:rPr lang="zh-CN" altLang="en-US" sz="5400" b="1" dirty="0" smtClean="0"/>
              <a:t>第</a:t>
            </a:r>
            <a:r>
              <a:rPr lang="zh-CN" altLang="en-US" sz="5400" b="1" dirty="0" smtClean="0"/>
              <a:t>六段内句子的顺序是否可以调换呢？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0031" y="2996952"/>
            <a:ext cx="8843969" cy="3471604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en-US" altLang="zh-CN" dirty="0" smtClean="0"/>
              <a:t>           </a:t>
            </a:r>
            <a:r>
              <a:rPr lang="zh-CN" altLang="en-US" b="1" dirty="0" smtClean="0"/>
              <a:t>游览苏州园林</a:t>
            </a:r>
            <a:r>
              <a:rPr lang="zh-CN" altLang="en-US" b="1" dirty="0" smtClean="0">
                <a:solidFill>
                  <a:srgbClr val="FF3300"/>
                </a:solidFill>
              </a:rPr>
              <a:t>必然</a:t>
            </a:r>
            <a:r>
              <a:rPr lang="zh-CN" altLang="en-US" b="1" dirty="0" smtClean="0"/>
              <a:t>会注意到花墙和廊子。有墙壁隔着，有廊子界着，</a:t>
            </a:r>
            <a:r>
              <a:rPr lang="zh-CN" altLang="en-US" b="1" dirty="0" smtClean="0">
                <a:solidFill>
                  <a:srgbClr val="FF3300"/>
                </a:solidFill>
              </a:rPr>
              <a:t>层次多了，景致就见得深了</a:t>
            </a:r>
            <a:r>
              <a:rPr lang="zh-CN" altLang="en-US" b="1" dirty="0" smtClean="0"/>
              <a:t>。可是墙壁上有砖砌的各式</a:t>
            </a:r>
            <a:r>
              <a:rPr lang="zh-CN" altLang="en-US" b="1" dirty="0" smtClean="0">
                <a:solidFill>
                  <a:srgbClr val="FF3300"/>
                </a:solidFill>
              </a:rPr>
              <a:t>镂空图案</a:t>
            </a:r>
            <a:r>
              <a:rPr lang="zh-CN" altLang="en-US" b="1" dirty="0" smtClean="0"/>
              <a:t>，廊子大多是两边</a:t>
            </a:r>
            <a:r>
              <a:rPr lang="zh-CN" altLang="en-US" b="1" dirty="0" smtClean="0">
                <a:solidFill>
                  <a:srgbClr val="FF3300"/>
                </a:solidFill>
              </a:rPr>
              <a:t>无所依旁</a:t>
            </a:r>
            <a:r>
              <a:rPr lang="zh-CN" altLang="en-US" b="1" dirty="0" smtClean="0"/>
              <a:t>的，实际是隔而不隔，界而未界，因而</a:t>
            </a:r>
            <a:r>
              <a:rPr lang="zh-CN" altLang="en-US" b="1" dirty="0" smtClean="0">
                <a:solidFill>
                  <a:srgbClr val="FF3300"/>
                </a:solidFill>
              </a:rPr>
              <a:t>更增加了景致的深度</a:t>
            </a:r>
            <a:r>
              <a:rPr lang="zh-CN" altLang="en-US" b="1" dirty="0" smtClean="0"/>
              <a:t>。有几个园林还在适当的位置装上一面大镜子，</a:t>
            </a:r>
            <a:r>
              <a:rPr lang="zh-CN" altLang="en-US" b="1" dirty="0" smtClean="0">
                <a:solidFill>
                  <a:srgbClr val="FF3300"/>
                </a:solidFill>
              </a:rPr>
              <a:t>层次就更多了</a:t>
            </a:r>
            <a:r>
              <a:rPr lang="zh-CN" altLang="en-US" b="1" dirty="0" smtClean="0"/>
              <a:t>，几乎可以说把整个园林翻了一番。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三、讨论发现</a:t>
            </a:r>
            <a:endParaRPr kumimoji="0" lang="zh-CN" altLang="en-US" sz="6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Documents\Pictures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5652" name="Text Box 4"/>
          <p:cNvSpPr>
            <a:spLocks noGrp="1" noChangeArrowheads="1"/>
          </p:cNvSpPr>
          <p:nvPr>
            <p:ph type="body" idx="1"/>
          </p:nvPr>
        </p:nvSpPr>
        <p:spPr>
          <a:xfrm>
            <a:off x="539552" y="1124744"/>
            <a:ext cx="8229600" cy="4536504"/>
          </a:xfrm>
          <a:noFill/>
        </p:spPr>
        <p:txBody>
          <a:bodyPr>
            <a:normAutofit lnSpcReduction="10000"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 smtClean="0"/>
              <a:t>          </a:t>
            </a:r>
            <a:r>
              <a:rPr lang="zh-CN" altLang="en-US" b="1" dirty="0" smtClean="0"/>
              <a:t>不能换。这段 先说有墙有廊就使得景致有了层次和深度；再说由于墙壁“镂空”、廊子两边“无所依傍”，“更增加了景致的深度”，然后说大镜子的设置使层次更多，几乎把“整个园林翻了一番”。</a:t>
            </a:r>
            <a:r>
              <a:rPr lang="zh-CN" altLang="en-US" b="1" dirty="0" smtClean="0">
                <a:solidFill>
                  <a:srgbClr val="0000FF"/>
                </a:solidFill>
              </a:rPr>
              <a:t>层层深入，</a:t>
            </a:r>
            <a:r>
              <a:rPr lang="zh-CN" altLang="en-US" b="1" dirty="0" smtClean="0"/>
              <a:t>思路清晰。</a:t>
            </a:r>
            <a:endParaRPr lang="en-US" altLang="zh-CN" b="1" dirty="0" smtClean="0"/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zh-CN" sz="2400" b="1" dirty="0" smtClean="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</a:rPr>
              <a:t>  </a:t>
            </a:r>
            <a:r>
              <a:rPr lang="zh-CN" altLang="en-US" b="1" dirty="0" smtClean="0">
                <a:solidFill>
                  <a:srgbClr val="FF0000"/>
                </a:solidFill>
              </a:rPr>
              <a:t>有“层次”</a:t>
            </a:r>
            <a:r>
              <a:rPr lang="en-US" altLang="zh-CN" b="1" dirty="0" smtClean="0">
                <a:solidFill>
                  <a:srgbClr val="FF0000"/>
                </a:solidFill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</a:rPr>
              <a:t>增加“层次”</a:t>
            </a:r>
            <a:r>
              <a:rPr lang="en-US" altLang="zh-CN" b="1" dirty="0" smtClean="0">
                <a:solidFill>
                  <a:srgbClr val="FF0000"/>
                </a:solidFill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</a:rPr>
              <a:t>“翻了一番”层次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Documents\Pictures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6" name="WordArt 4" descr="窄竖线"/>
          <p:cNvSpPr>
            <a:spLocks noChangeArrowheads="1" noChangeShapeType="1" noTextEdit="1"/>
          </p:cNvSpPr>
          <p:nvPr/>
        </p:nvSpPr>
        <p:spPr bwMode="auto">
          <a:xfrm>
            <a:off x="250824" y="333374"/>
            <a:ext cx="4753224" cy="15114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/>
                <a:ea typeface="宋体"/>
              </a:rPr>
              <a:t>四、迁移训练</a:t>
            </a:r>
            <a:endParaRPr lang="zh-CN" altLang="en-US" sz="36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71438" y="2781300"/>
            <a:ext cx="896461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有一篇介绍商品的文章是这样写的：</a:t>
            </a:r>
            <a:r>
              <a:rPr lang="zh-CN" altLang="en-US" sz="3200" b="1" dirty="0"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青年食品商店出售各种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罐头、干果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、香烟和名酒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①有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菠萝罐头、桔子罐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头，</a:t>
            </a:r>
            <a:r>
              <a:rPr lang="zh-CN" altLang="en-US" sz="3200" b="1" dirty="0" smtClean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荔</a:t>
            </a:r>
            <a:r>
              <a:rPr lang="zh-CN" altLang="en-US" sz="32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枝</a:t>
            </a:r>
            <a:r>
              <a:rPr lang="zh-CN" altLang="en-US" sz="3200" b="1" dirty="0" smtClean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干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；②有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中华牌香烟、牡丹牌香烟、前门牌香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烟，</a:t>
            </a:r>
            <a:r>
              <a:rPr lang="zh-CN" altLang="en-US" sz="3200" b="1" dirty="0" smtClean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桂</a:t>
            </a:r>
            <a:r>
              <a:rPr lang="zh-CN" altLang="en-US" sz="32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圆干、葡萄</a:t>
            </a:r>
            <a:r>
              <a:rPr lang="zh-CN" altLang="en-US" sz="3200" b="1" dirty="0" smtClean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干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；③有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汾酒、竹叶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青酒；④还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有</a:t>
            </a:r>
            <a:r>
              <a:rPr lang="zh-CN" altLang="en-US" sz="32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清蒸元鱼罐头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以及闻名世界的</a:t>
            </a:r>
            <a:r>
              <a:rPr lang="zh-CN" altLang="en-US" sz="32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茅台酒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等等，花色多样，品种齐全。</a:t>
            </a:r>
            <a:r>
              <a:rPr lang="zh-CN" altLang="en-US" sz="3200" b="1" dirty="0">
                <a:ea typeface="楷体_GB2312" pitchFamily="49" charset="-122"/>
              </a:rPr>
              <a:t>”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900113" y="2128838"/>
            <a:ext cx="7416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a typeface="仿宋_GB2312" pitchFamily="49" charset="-122"/>
              </a:rPr>
              <a:t>请把下列文字修改的条理清楚的一段话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964</Words>
  <Application>Microsoft Office PowerPoint</Application>
  <PresentationFormat>全屏显示(4:3)</PresentationFormat>
  <Paragraphs>50</Paragraphs>
  <Slides>11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 第一课时 </vt:lpstr>
      <vt:lpstr>幻灯片 3</vt:lpstr>
      <vt:lpstr>文中哪句话可以概括苏州园林的共同特点？</vt:lpstr>
      <vt:lpstr>二、速览全文，理清层次 作者从哪些方面说明苏州园林“图画美”的特征的？</vt:lpstr>
      <vt:lpstr>幻灯片 6</vt:lpstr>
      <vt:lpstr>第六段内句子的顺序是否可以调换呢？</vt:lpstr>
      <vt:lpstr>幻灯片 8</vt:lpstr>
      <vt:lpstr>幻灯片 9</vt:lpstr>
      <vt:lpstr>五、课堂小结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xbany</cp:lastModifiedBy>
  <cp:revision>248</cp:revision>
  <dcterms:created xsi:type="dcterms:W3CDTF">2016-11-17T08:31:01Z</dcterms:created>
  <dcterms:modified xsi:type="dcterms:W3CDTF">2016-12-20T10:31:05Z</dcterms:modified>
</cp:coreProperties>
</file>