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wav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notesMasterIdLst>
    <p:notesMasterId r:id="rId2"/>
  </p:notesMasterIdLst>
  <p:sldIdLst>
    <p:sldId id="290" r:id="rId3"/>
    <p:sldId id="407" r:id="rId4"/>
    <p:sldId id="408" r:id="rId5"/>
    <p:sldId id="409" r:id="rId6"/>
    <p:sldId id="285" r:id="rId7"/>
    <p:sldId id="315" r:id="rId8"/>
    <p:sldId id="286" r:id="rId9"/>
    <p:sldId id="376" r:id="rId10"/>
    <p:sldId id="353" r:id="rId11"/>
    <p:sldId id="319" r:id="rId12"/>
    <p:sldId id="413" r:id="rId13"/>
    <p:sldId id="414" r:id="rId14"/>
    <p:sldId id="415" r:id="rId15"/>
    <p:sldId id="416" r:id="rId16"/>
    <p:sldId id="417" r:id="rId17"/>
    <p:sldId id="418" r:id="rId18"/>
    <p:sldId id="419" r:id="rId19"/>
    <p:sldId id="420" r:id="rId20"/>
    <p:sldId id="421" r:id="rId21"/>
    <p:sldId id="422" r:id="rId22"/>
    <p:sldId id="423" r:id="rId23"/>
    <p:sldId id="424" r:id="rId24"/>
    <p:sldId id="425" r:id="rId25"/>
    <p:sldId id="426" r:id="rId26"/>
    <p:sldId id="427" r:id="rId27"/>
    <p:sldId id="428" r:id="rId28"/>
    <p:sldId id="429" r:id="rId29"/>
    <p:sldId id="430" r:id="rId30"/>
    <p:sldId id="431" r:id="rId31"/>
    <p:sldId id="432" r:id="rId32"/>
    <p:sldId id="433" r:id="rId33"/>
    <p:sldId id="434" r:id="rId34"/>
    <p:sldId id="435" r:id="rId35"/>
    <p:sldId id="436" r:id="rId36"/>
    <p:sldId id="437" r:id="rId37"/>
    <p:sldId id="438" r:id="rId38"/>
    <p:sldId id="439" r:id="rId39"/>
    <p:sldId id="320" r:id="rId40"/>
    <p:sldId id="405" r:id="rId41"/>
    <p:sldId id="321" r:id="rId42"/>
    <p:sldId id="406" r:id="rId43"/>
    <p:sldId id="410" r:id="rId44"/>
    <p:sldId id="411" r:id="rId45"/>
    <p:sldId id="412" r:id="rId46"/>
  </p:sldIdLst>
  <p:sldSz cx="12192000" cy="6858000"/>
  <p:notesSz cx="6858000" cy="9144000"/>
  <p:custDataLst>
    <p:tags r:id="rId4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70">
          <p15:clr>
            <a:srgbClr val="A4A3A4"/>
          </p15:clr>
        </p15:guide>
        <p15:guide id="2" orient="horz" pos="3634">
          <p15:clr>
            <a:srgbClr val="A4A3A4"/>
          </p15:clr>
        </p15:guide>
        <p15:guide id="3" pos="1815">
          <p15:clr>
            <a:srgbClr val="A4A3A4"/>
          </p15:clr>
        </p15:guide>
        <p15:guide id="4" pos="70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56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84" y="204"/>
      </p:cViewPr>
      <p:guideLst>
        <p:guide orient="horz" pos="670"/>
        <p:guide orient="horz" pos="3634"/>
        <p:guide pos="1815"/>
        <p:guide pos="70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tags" Target="tags/tag29.xml" /><Relationship Id="rId48" Type="http://schemas.openxmlformats.org/officeDocument/2006/relationships/presProps" Target="presProps.xml" /><Relationship Id="rId49" Type="http://schemas.openxmlformats.org/officeDocument/2006/relationships/viewProps" Target="viewProps.xml" /><Relationship Id="rId5" Type="http://schemas.openxmlformats.org/officeDocument/2006/relationships/slide" Target="slides/slide3.xml" /><Relationship Id="rId50" Type="http://schemas.openxmlformats.org/officeDocument/2006/relationships/theme" Target="theme/theme1.xml" /><Relationship Id="rId51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3001B-7F02-42E2-80AF-E3F8CED5CABD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DF07A-4366-4C8D-9F0C-BAE3E6E07CB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583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3912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0610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645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52711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EDEF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A7763-550C-487E-83F3-8DAC1E98710A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E09162-089F-40F8-81E7-53132DE0972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microsoft.com/office/2007/relationships/hdphoto" Target="../media/image5.wdp" /><Relationship Id="rId7" Type="http://schemas.openxmlformats.org/officeDocument/2006/relationships/image" Target="../media/image6.png" /><Relationship Id="rId8" Type="http://schemas.openxmlformats.org/officeDocument/2006/relationships/image" Target="../media/image7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png" /><Relationship Id="rId4" Type="http://schemas.openxmlformats.org/officeDocument/2006/relationships/image" Target="../media/image12.png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image" Target="../media/image11.png" /><Relationship Id="rId8" Type="http://schemas.openxmlformats.org/officeDocument/2006/relationships/image" Target="../media/image13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Relationship Id="rId4" Type="http://schemas.openxmlformats.org/officeDocument/2006/relationships/tags" Target="../tags/tag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1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5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0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1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3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6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7.png" /><Relationship Id="rId3" Type="http://schemas.openxmlformats.org/officeDocument/2006/relationships/tags" Target="../tags/tag27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2.png" /><Relationship Id="rId4" Type="http://schemas.openxmlformats.org/officeDocument/2006/relationships/image" Target="../media/image12.png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image" Target="../media/image11.png" /><Relationship Id="rId8" Type="http://schemas.openxmlformats.org/officeDocument/2006/relationships/image" Target="../media/image13.pn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2.png" /><Relationship Id="rId4" Type="http://schemas.openxmlformats.org/officeDocument/2006/relationships/image" Target="../media/image12.png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image" Target="../media/image11.png" /><Relationship Id="rId8" Type="http://schemas.openxmlformats.org/officeDocument/2006/relationships/image" Target="../media/image13.pn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Relationship Id="rId3" Type="http://schemas.microsoft.com/office/2007/relationships/hdphoto" Target="../media/image9.wdp" /><Relationship Id="rId4" Type="http://schemas.openxmlformats.org/officeDocument/2006/relationships/image" Target="../media/image11.pn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8.jpeg" /><Relationship Id="rId3" Type="http://schemas.openxmlformats.org/officeDocument/2006/relationships/image" Target="../media/image19.png" /><Relationship Id="rId4" Type="http://schemas.openxmlformats.org/officeDocument/2006/relationships/image" Target="../media/image20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microsoft.com/office/2007/relationships/hdphoto" Target="../media/image9.wdp" /><Relationship Id="rId4" Type="http://schemas.openxmlformats.org/officeDocument/2006/relationships/image" Target="../media/image10.png" /><Relationship Id="rId5" Type="http://schemas.openxmlformats.org/officeDocument/2006/relationships/image" Target="../media/image11.png" /><Relationship Id="rId6" Type="http://schemas.openxmlformats.org/officeDocument/2006/relationships/image" Target="../media/image4.png" /><Relationship Id="rId7" Type="http://schemas.microsoft.com/office/2007/relationships/hdphoto" Target="../media/image5.wdp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png" /><Relationship Id="rId4" Type="http://schemas.openxmlformats.org/officeDocument/2006/relationships/image" Target="../media/image12.png" /><Relationship Id="rId5" Type="http://schemas.openxmlformats.org/officeDocument/2006/relationships/image" Target="../media/image8.png" /><Relationship Id="rId6" Type="http://schemas.microsoft.com/office/2007/relationships/hdphoto" Target="../media/image9.wdp" /><Relationship Id="rId7" Type="http://schemas.openxmlformats.org/officeDocument/2006/relationships/image" Target="../media/image11.png" /><Relationship Id="rId8" Type="http://schemas.openxmlformats.org/officeDocument/2006/relationships/image" Target="../media/image13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8.png" /><Relationship Id="rId3" Type="http://schemas.microsoft.com/office/2007/relationships/hdphoto" Target="../media/image9.wdp" /><Relationship Id="rId4" Type="http://schemas.openxmlformats.org/officeDocument/2006/relationships/image" Target="../media/image14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4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audio" Target="../media/audio11.wav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101a5eee932a91d147c31177467b008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115" y="793115"/>
            <a:ext cx="2329180" cy="1590040"/>
          </a:xfrm>
          <a:prstGeom prst="rect">
            <a:avLst/>
          </a:prstGeom>
        </p:spPr>
      </p:pic>
      <p:pic>
        <p:nvPicPr>
          <p:cNvPr id="4" name="图片 3" descr="5cf06a324eb5d8757ecc5fbef291b88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" y="-5080"/>
            <a:ext cx="12173585" cy="6809740"/>
          </a:xfrm>
          <a:prstGeom prst="rect">
            <a:avLst/>
          </a:prstGeom>
        </p:spPr>
      </p:pic>
      <p:pic>
        <p:nvPicPr>
          <p:cNvPr id="5" name="图片 4" descr="1ff5ce9892bb9bdcc0209a2a8089d8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70520" y="3173095"/>
            <a:ext cx="3760470" cy="3760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5" y="139700"/>
            <a:ext cx="12173585" cy="6664960"/>
          </a:xfrm>
          <a:prstGeom prst="rect">
            <a:avLst/>
          </a:prstGeom>
          <a:blipFill>
            <a:blip r:embed="rId5">
              <a:alphaModFix amt="16000"/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 descr="b7c57f80ade1fdd6c44f6a65ce8314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57200" y="-412019"/>
            <a:ext cx="6788150" cy="6788150"/>
          </a:xfrm>
          <a:prstGeom prst="rect">
            <a:avLst/>
          </a:prstGeom>
          <a:effectLst>
            <a:innerShdw blurRad="114300" dist="38100">
              <a:schemeClr val="bg1">
                <a:alpha val="100000"/>
              </a:schemeClr>
            </a:innerShdw>
          </a:effectLst>
        </p:spPr>
      </p:pic>
      <p:cxnSp>
        <p:nvCxnSpPr>
          <p:cNvPr id="10" name="直接连接符 9"/>
          <p:cNvCxnSpPr/>
          <p:nvPr/>
        </p:nvCxnSpPr>
        <p:spPr>
          <a:xfrm>
            <a:off x="6334125" y="1964055"/>
            <a:ext cx="5715" cy="2209165"/>
          </a:xfrm>
          <a:prstGeom prst="line">
            <a:avLst/>
          </a:prstGeom>
          <a:ln w="12700">
            <a:solidFill>
              <a:srgbClr val="F0CC9A"/>
            </a:solidFill>
          </a:ln>
          <a:effectLst>
            <a:outerShdw blurRad="12700" dist="127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404610" y="1278255"/>
            <a:ext cx="1213485" cy="132207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5F726D">
                <a:alpha val="40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chemeClr val="tx2">
                    <a:lumMod val="50000"/>
                  </a:schemeClr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论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492875" y="2600325"/>
            <a:ext cx="1212850" cy="132207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5F726D">
                <a:alpha val="40000"/>
              </a:srgb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sz="8000" b="1">
                <a:solidFill>
                  <a:srgbClr val="303B4A"/>
                </a:solidFill>
                <a:effectLst/>
                <a:latin typeface="华文楷体" panose="02010600040101010101" charset="-122"/>
                <a:ea typeface="华文楷体" panose="02010600040101010101" charset="-122"/>
              </a:rPr>
              <a:t>语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70220" y="2600325"/>
            <a:ext cx="346075" cy="175323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3600" spc="60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铁筋隶书简体" panose="02000000000000000000" pitchFamily="65" charset="-122"/>
                <a:ea typeface="方正铁筋隶书简体" panose="02000000000000000000" pitchFamily="65" charset="-122"/>
              </a:rPr>
              <a:t>十二章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/>
          <a:srcRect l="3849" t="37050" r="78994" b="14051"/>
          <a:stretch>
            <a:fillRect/>
          </a:stretch>
        </p:blipFill>
        <p:spPr>
          <a:xfrm>
            <a:off x="6334125" y="3464560"/>
            <a:ext cx="526415" cy="128397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4611231"/>
            <a:ext cx="511336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anose="020b0604020202090204" pitchFamily="34" charset="0"/>
              <a:buNone/>
            </a:pPr>
            <a:r>
              <a:rPr lang="zh-CN" altLang="en-US" sz="2800" b="1" smtClean="0">
                <a:solidFill>
                  <a:srgbClr val="00865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语文部编版 </a:t>
            </a:r>
            <a:endParaRPr lang="en-US" altLang="zh-CN" sz="2800" b="1" smtClean="0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buFont typeface="Arial" panose="020b0604020202090204" pitchFamily="34" charset="0"/>
              <a:buNone/>
            </a:pPr>
            <a:r>
              <a:rPr lang="zh-CN" altLang="en-US" sz="2800" b="1" smtClean="0">
                <a:solidFill>
                  <a:srgbClr val="00865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  </a:t>
            </a:r>
            <a:endParaRPr lang="en-US" altLang="zh-CN" sz="2800" b="1" smtClean="0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buFont typeface="Arial" panose="020b0604020202090204" pitchFamily="34" charset="0"/>
              <a:buNone/>
            </a:pPr>
            <a:r>
              <a:rPr lang="zh-CN" altLang="en-US" sz="2800" b="1" smtClean="0">
                <a:solidFill>
                  <a:srgbClr val="00865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高二选择性必修上</a:t>
            </a:r>
            <a:endParaRPr lang="en-US" altLang="zh-CN" sz="2800" b="1" smtClean="0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buFont typeface="Arial" panose="020b0604020202090204" pitchFamily="34" charset="0"/>
              <a:buNone/>
            </a:pPr>
            <a:endParaRPr lang="en-US" altLang="zh-CN" sz="2800" b="1" smtClean="0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algn="ctr">
              <a:buFont typeface="Arial" panose="020b0604020202090204" pitchFamily="34" charset="0"/>
              <a:buNone/>
            </a:pPr>
            <a:r>
              <a:rPr lang="zh-CN" altLang="en-US" sz="2800" b="1" smtClean="0">
                <a:solidFill>
                  <a:srgbClr val="00865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   </a:t>
            </a:r>
            <a:endParaRPr lang="en-US" altLang="zh-CN" sz="2800" b="1">
              <a:solidFill>
                <a:srgbClr val="00865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5cf06a324eb5d8757ecc5fbef291b88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" y="-5080"/>
            <a:ext cx="12173585" cy="6809740"/>
          </a:xfrm>
          <a:prstGeom prst="rect">
            <a:avLst/>
          </a:prstGeom>
        </p:spPr>
      </p:pic>
      <p:pic>
        <p:nvPicPr>
          <p:cNvPr id="7" name="图片 6" descr="224ff18b5224ef256c2f11a30f4da0c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5385" y="1380490"/>
            <a:ext cx="7299325" cy="4097655"/>
          </a:xfrm>
          <a:prstGeom prst="rect">
            <a:avLst/>
          </a:prstGeom>
          <a:effectLst>
            <a:innerShdw blurRad="63500" dist="50800" dir="18900000">
              <a:schemeClr val="accent6">
                <a:lumMod val="40000"/>
                <a:lumOff val="60000"/>
                <a:alpha val="50000"/>
              </a:schemeClr>
            </a:inn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764612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 descr="66e97c24594d6eb15be0f7c5bc18ea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1430" y="3758565"/>
            <a:ext cx="2502535" cy="356997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110480" y="2444750"/>
            <a:ext cx="1969135" cy="1969135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6" name="文本框 5"/>
          <p:cNvSpPr txBox="1"/>
          <p:nvPr/>
        </p:nvSpPr>
        <p:spPr>
          <a:xfrm>
            <a:off x="5545455" y="2657475"/>
            <a:ext cx="116205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贰</a:t>
            </a:r>
          </a:p>
        </p:txBody>
      </p:sp>
      <p:pic>
        <p:nvPicPr>
          <p:cNvPr id="8" name="图片 7" descr="595ba74c97250d78c49eefc44d2cfdf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3070225" y="1985645"/>
            <a:ext cx="1768475" cy="2493645"/>
          </a:xfrm>
          <a:prstGeom prst="rect">
            <a:avLst/>
          </a:prstGeom>
          <a:effectLst>
            <a:innerShdw blurRad="63500" dist="50800" dir="18900000">
              <a:schemeClr val="accent6">
                <a:lumMod val="40000"/>
                <a:lumOff val="60000"/>
                <a:alpha val="50000"/>
              </a:schemeClr>
            </a:innerShdw>
          </a:effectLst>
        </p:spPr>
      </p:pic>
      <p:sp>
        <p:nvSpPr>
          <p:cNvPr id="3" name="矩形 2"/>
          <p:cNvSpPr/>
          <p:nvPr/>
        </p:nvSpPr>
        <p:spPr>
          <a:xfrm>
            <a:off x="4204970" y="3758565"/>
            <a:ext cx="38430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文章学习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9154" name="Picture 2" descr="论语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1" y="3657601"/>
            <a:ext cx="3333751" cy="2500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Rectangle 3"/>
          <p:cNvSpPr>
            <a:spLocks noGrp="1" noRot="1"/>
          </p:cNvSpPr>
          <p:nvPr>
            <p:ph type="title" idx="4294967295"/>
          </p:nvPr>
        </p:nvSpPr>
        <p:spPr>
          <a:xfrm>
            <a:off x="508000" y="381000"/>
            <a:ext cx="11387667" cy="990600"/>
          </a:xfrm>
        </p:spPr>
        <p:txBody>
          <a:bodyPr vert="horz" wrap="square" anchor="ctr"/>
          <a:lstStyle/>
          <a:p>
            <a:r>
              <a:rPr lang="en-US" altLang="zh-CN" sz="4800" i="1">
                <a:solidFill>
                  <a:srgbClr val="003366"/>
                </a:solidFill>
                <a:latin typeface="黑体" panose="02010609060101010101" charset="-122"/>
                <a:ea typeface="隶书" panose="02010509060101010101" pitchFamily="1" charset="-122"/>
              </a:rPr>
              <a:t>——</a:t>
            </a:r>
            <a:r>
              <a:rPr lang="en-US" altLang="zh-CN" sz="4800" i="1">
                <a:solidFill>
                  <a:srgbClr val="003366"/>
                </a:solidFill>
                <a:ea typeface="隶书" panose="02010509060101010101" pitchFamily="1" charset="-122"/>
              </a:rPr>
              <a:t>《</a:t>
            </a:r>
            <a:r>
              <a:rPr lang="zh-CN" altLang="en-US" sz="4800" i="1">
                <a:solidFill>
                  <a:srgbClr val="003366"/>
                </a:solidFill>
                <a:ea typeface="隶书" panose="02010509060101010101" pitchFamily="1" charset="-122"/>
              </a:rPr>
              <a:t>论语</a:t>
            </a:r>
            <a:r>
              <a:rPr lang="en-US" altLang="zh-CN" sz="4800" i="1">
                <a:solidFill>
                  <a:srgbClr val="003366"/>
                </a:solidFill>
                <a:ea typeface="隶书" panose="02010509060101010101" pitchFamily="1" charset="-122"/>
              </a:rPr>
              <a:t>》</a:t>
            </a:r>
            <a:r>
              <a:rPr lang="en-US" altLang="zh-CN" sz="4800" i="1">
                <a:solidFill>
                  <a:srgbClr val="003366"/>
                </a:solidFill>
                <a:latin typeface="黑体" panose="02010609060101010101" charset="-122"/>
                <a:ea typeface="隶书" panose="02010509060101010101" pitchFamily="1" charset="-122"/>
              </a:rPr>
              <a:t>——</a:t>
            </a:r>
            <a:endParaRPr lang="en-US" altLang="zh-CN" sz="4800" i="1">
              <a:solidFill>
                <a:srgbClr val="003366"/>
              </a:solidFill>
              <a:ea typeface="隶书" panose="02010509060101010101" pitchFamily="1" charset="-122"/>
            </a:endParaRPr>
          </a:p>
        </p:txBody>
      </p:sp>
      <p:sp>
        <p:nvSpPr>
          <p:cNvPr id="49156" name="Rectangle 4"/>
          <p:cNvSpPr>
            <a:spLocks noGrp="1" noRot="1"/>
          </p:cNvSpPr>
          <p:nvPr>
            <p:ph type="body" idx="4294967295"/>
          </p:nvPr>
        </p:nvSpPr>
        <p:spPr>
          <a:xfrm>
            <a:off x="406400" y="1676400"/>
            <a:ext cx="11387667" cy="838200"/>
          </a:xfrm>
        </p:spPr>
        <p:txBody>
          <a:bodyPr vert="horz" wrap="square" anchor="t"/>
          <a:lstStyle/>
          <a:p>
            <a:r>
              <a:rPr lang="zh-CN" altLang="en-US" sz="2800" b="1">
                <a:solidFill>
                  <a:srgbClr val="003366"/>
                </a:solidFill>
                <a:ea typeface="隶书" panose="02010509060101010101" pitchFamily="1" charset="-122"/>
              </a:rPr>
              <a:t>是一部记录孔子和他弟子言行的书。</a:t>
            </a:r>
          </a:p>
          <a:p>
            <a:endParaRPr lang="zh-CN" altLang="en-US" b="1">
              <a:solidFill>
                <a:srgbClr val="003366"/>
              </a:solidFill>
              <a:ea typeface="隶书" panose="02010509060101010101" pitchFamily="1" charset="-122"/>
            </a:endParaRPr>
          </a:p>
        </p:txBody>
      </p:sp>
      <p:sp>
        <p:nvSpPr>
          <p:cNvPr id="49157" name="Rectangle 5"/>
          <p:cNvSpPr>
            <a:spLocks noRot="1"/>
          </p:cNvSpPr>
          <p:nvPr/>
        </p:nvSpPr>
        <p:spPr>
          <a:xfrm>
            <a:off x="406400" y="2209800"/>
            <a:ext cx="4267200" cy="685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>
                <a:solidFill>
                  <a:srgbClr val="800000"/>
                </a:solidFill>
                <a:latin typeface="Arial" panose="020b0604020202090204" pitchFamily="34" charset="0"/>
                <a:ea typeface="隶书" panose="02010509060101010101" pitchFamily="1" charset="-122"/>
              </a:rPr>
              <a:t>共二十篇。</a:t>
            </a:r>
            <a:endParaRPr lang="zh-CN" altLang="en-US" sz="3200">
              <a:solidFill>
                <a:srgbClr val="800000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pic>
        <p:nvPicPr>
          <p:cNvPr id="49158" name="Picture 6" descr="longbj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7200" y="2057401"/>
            <a:ext cx="3810000" cy="2333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9" name="Rectangle 7"/>
          <p:cNvSpPr>
            <a:spLocks noRot="1"/>
          </p:cNvSpPr>
          <p:nvPr/>
        </p:nvSpPr>
        <p:spPr>
          <a:xfrm>
            <a:off x="406400" y="2743200"/>
            <a:ext cx="11074400" cy="7620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>
                <a:solidFill>
                  <a:srgbClr val="003366"/>
                </a:solidFill>
                <a:latin typeface="Arial" panose="020b0604020202090204" pitchFamily="34" charset="0"/>
                <a:ea typeface="隶书" panose="02010509060101010101" pitchFamily="1" charset="-122"/>
              </a:rPr>
              <a:t>是儒家的重要经典之一。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endParaRPr lang="zh-CN" altLang="en-US" sz="3200">
              <a:solidFill>
                <a:srgbClr val="003366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49160" name="Rectangle 8"/>
          <p:cNvSpPr>
            <a:spLocks noRot="1"/>
          </p:cNvSpPr>
          <p:nvPr/>
        </p:nvSpPr>
        <p:spPr>
          <a:xfrm>
            <a:off x="5486400" y="3505200"/>
            <a:ext cx="5892800" cy="14465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600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类型</a:t>
            </a:r>
          </a:p>
          <a:p>
            <a:pPr marL="342900" indent="-342900" algn="l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</a:pPr>
            <a:r>
              <a:rPr lang="zh-CN" altLang="en-US" sz="3600">
                <a:solidFill>
                  <a:srgbClr val="800000"/>
                </a:solidFill>
                <a:latin typeface="隶书" panose="02010509060101010101" pitchFamily="1" charset="-122"/>
                <a:ea typeface="隶书" panose="02010509060101010101" pitchFamily="1" charset="-122"/>
              </a:rPr>
              <a:t>     语录体   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9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build="p"/>
      <p:bldP spid="49157" grpId="0"/>
      <p:bldP spid="49159" grpId="0"/>
      <p:bldP spid="491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1972363" y="1483995"/>
            <a:ext cx="738664" cy="38906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/>
              <a:t>论 语 十 二 章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3312160" y="1412240"/>
            <a:ext cx="672253" cy="439293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50641" y="1304291"/>
            <a:ext cx="41139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“</a:t>
            </a:r>
            <a:r>
              <a:rPr lang="zh-CN" altLang="en-US"/>
              <a:t>仁</a:t>
            </a:r>
            <a:r>
              <a:rPr lang="en-US" altLang="zh-CN"/>
              <a:t>”“</a:t>
            </a:r>
            <a:r>
              <a:rPr lang="zh-CN" altLang="en-US"/>
              <a:t>礼</a:t>
            </a:r>
            <a:r>
              <a:rPr lang="en-US" altLang="zh-CN"/>
              <a:t>”</a:t>
            </a:r>
            <a:r>
              <a:rPr lang="zh-CN" altLang="en-US"/>
              <a:t>关系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43301" y="3199130"/>
            <a:ext cx="38328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君子修身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84414" y="5344796"/>
            <a:ext cx="2937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求学为道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8" name="Rectangle 3"/>
          <p:cNvSpPr>
            <a:spLocks noGrp="1" noRot="1"/>
          </p:cNvSpPr>
          <p:nvPr/>
        </p:nvSpPr>
        <p:spPr>
          <a:xfrm>
            <a:off x="235374" y="629920"/>
            <a:ext cx="11721253" cy="1649730"/>
          </a:xfrm>
          <a:prstGeom prst="rect">
            <a:avLst/>
          </a:prstGeom>
        </p:spPr>
        <p:txBody>
          <a:bodyPr vert="horz" wrap="square" lIns="101600" tIns="0" rIns="82550" bIns="0" rtlCol="0" anchor="t">
            <a:normAutofit fontScale="97500"/>
          </a:bodyPr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207135"/>
              </a:tabLst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600" b="1"/>
              <a:t>1.</a:t>
            </a:r>
            <a:r>
              <a:rPr lang="zh-CN" altLang="en-US" sz="3600" b="1"/>
              <a:t>子曰：</a:t>
            </a:r>
            <a:r>
              <a:rPr lang="en-US" altLang="zh-CN" sz="3600" b="1"/>
              <a:t>“</a:t>
            </a:r>
            <a:r>
              <a:rPr lang="zh-CN" altLang="en-US" sz="3600" b="1"/>
              <a:t>人</a:t>
            </a:r>
            <a:r>
              <a:rPr lang="zh-CN" altLang="en-US" sz="3600" b="1">
                <a:solidFill>
                  <a:srgbClr val="FF0000"/>
                </a:solidFill>
              </a:rPr>
              <a:t>而</a:t>
            </a:r>
            <a:r>
              <a:rPr lang="zh-CN" altLang="en-US" sz="3600" b="1"/>
              <a:t>不仁，</a:t>
            </a:r>
            <a:r>
              <a:rPr lang="zh-CN" altLang="en-US" sz="3600" b="1">
                <a:solidFill>
                  <a:srgbClr val="FF0000"/>
                </a:solidFill>
              </a:rPr>
              <a:t>如礼何</a:t>
            </a:r>
            <a:r>
              <a:rPr lang="zh-CN" altLang="en-US" sz="3600" b="1"/>
              <a:t>？人而不仁，</a:t>
            </a:r>
          </a:p>
          <a:p>
            <a:pPr>
              <a:buNone/>
            </a:pPr>
            <a:r>
              <a:rPr lang="zh-CN" altLang="en-US" sz="3600" b="1"/>
              <a:t>如乐何？（《论语</a:t>
            </a:r>
            <a:r>
              <a:rPr lang="en-US" altLang="zh-CN" sz="3600" b="1"/>
              <a:t>·</a:t>
            </a:r>
            <a:r>
              <a:rPr lang="zh-CN" altLang="en-US" sz="3600" b="1"/>
              <a:t>八</a:t>
            </a:r>
            <a:r>
              <a:rPr lang="zh-CN" altLang="en-US" sz="3600" b="1">
                <a:solidFill>
                  <a:srgbClr val="FF0000"/>
                </a:solidFill>
              </a:rPr>
              <a:t>佾</a:t>
            </a:r>
            <a:r>
              <a:rPr lang="zh-CN" altLang="en-US" sz="3600" b="1"/>
              <a:t>》）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5373" y="2530475"/>
            <a:ext cx="113521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注释：</a:t>
            </a:r>
          </a:p>
          <a:p>
            <a:pPr algn="l"/>
            <a:r>
              <a:rPr lang="en-US" altLang="zh-CN"/>
              <a:t>1.</a:t>
            </a:r>
            <a:r>
              <a:rPr lang="zh-CN" altLang="en-US"/>
              <a:t>如礼何：</a:t>
            </a:r>
            <a:r>
              <a:rPr lang="en-US" altLang="zh-CN"/>
              <a:t>“</a:t>
            </a:r>
            <a:r>
              <a:rPr lang="zh-CN" altLang="en-US"/>
              <a:t>如</a:t>
            </a:r>
            <a:r>
              <a:rPr lang="en-US" altLang="zh-CN"/>
              <a:t>……</a:t>
            </a:r>
            <a:r>
              <a:rPr lang="zh-CN" altLang="en-US"/>
              <a:t>何</a:t>
            </a:r>
            <a:r>
              <a:rPr lang="en-US" altLang="zh-CN"/>
              <a:t>”</a:t>
            </a:r>
            <a:r>
              <a:rPr lang="zh-CN" altLang="en-US"/>
              <a:t>是古代常用句式，意思是</a:t>
            </a:r>
            <a:r>
              <a:rPr lang="en-US" altLang="zh-CN"/>
              <a:t>“</a:t>
            </a:r>
            <a:r>
              <a:rPr lang="zh-CN" altLang="en-US"/>
              <a:t>把（对）礼怎么样（怎么办）</a:t>
            </a:r>
            <a:r>
              <a:rPr lang="en-US" altLang="zh-CN"/>
              <a:t>”</a:t>
            </a:r>
            <a:r>
              <a:rPr lang="zh-CN" altLang="en-US"/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5374" y="4008755"/>
            <a:ext cx="113046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孔子说：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一个人没有仁爱之心，遵守礼仪有什么用？一个人没有仁爱之心，奏乐有什么用？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/孔子说：“做人如果没有仁德，怎么对待礼仪制度呢？做人如果没有仁德，怎么对待音乐呢？”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472181" y="5525136"/>
            <a:ext cx="52467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仁礼关系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Rectangle 3"/>
          <p:cNvSpPr>
            <a:spLocks noGrp="1" noRot="1"/>
          </p:cNvSpPr>
          <p:nvPr/>
        </p:nvSpPr>
        <p:spPr>
          <a:xfrm>
            <a:off x="235374" y="629920"/>
            <a:ext cx="11721253" cy="1649730"/>
          </a:xfrm>
          <a:prstGeom prst="rect">
            <a:avLst/>
          </a:prstGeom>
        </p:spPr>
        <p:txBody>
          <a:bodyPr vert="horz" wrap="square" lIns="101600" tIns="0" rIns="82550" bIns="0" rtlCol="0" anchor="t">
            <a:normAutofit fontScale="97500"/>
          </a:bodyPr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tabLst>
                <a:tab pos="1207135"/>
              </a:tabLst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90204" pitchFamily="34" charset="0"/>
              <a:buChar char="•"/>
              <a:defRPr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隶书" panose="02010509060101010101" pitchFamily="1" charset="-122"/>
                <a:ea typeface="隶书" panose="02010509060101010101" pitchFamily="1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9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US" altLang="zh-CN" sz="3600"/>
              <a:t>2.</a:t>
            </a:r>
            <a:r>
              <a:rPr lang="zh-CN" altLang="en-US" sz="3600" b="1"/>
              <a:t>子曰：</a:t>
            </a:r>
            <a:r>
              <a:rPr lang="en-US" altLang="zh-CN" sz="3600" b="1"/>
              <a:t>“</a:t>
            </a:r>
            <a:r>
              <a:rPr lang="zh-CN" altLang="en-US" sz="3600" b="1"/>
              <a:t>人而不仁，</a:t>
            </a:r>
            <a:r>
              <a:rPr lang="zh-CN" altLang="en-US" sz="3600" b="1">
                <a:solidFill>
                  <a:srgbClr val="FF0000"/>
                </a:solidFill>
              </a:rPr>
              <a:t>如礼何</a:t>
            </a:r>
            <a:r>
              <a:rPr lang="zh-CN" altLang="en-US" sz="3600" b="1"/>
              <a:t>？人而不仁，</a:t>
            </a:r>
          </a:p>
          <a:p>
            <a:pPr>
              <a:buNone/>
            </a:pPr>
            <a:r>
              <a:rPr lang="zh-CN" altLang="en-US" sz="3600" b="1"/>
              <a:t>如乐何？（《论语</a:t>
            </a:r>
            <a:r>
              <a:rPr lang="en-US" altLang="zh-CN" sz="3600" b="1"/>
              <a:t>·</a:t>
            </a:r>
            <a:r>
              <a:rPr lang="zh-CN" altLang="en-US" sz="3600" b="1"/>
              <a:t>八佾》）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5791" y="2972947"/>
            <a:ext cx="113286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/>
              <a:t>礼与乐都是制度文明，而仁则是人们内心的道德规范，是人文的基础。所以，乐必须反映人们的仁德。乐是表达人们思想情感的一种形式，在古代，它也是礼的一部分。</a:t>
            </a:r>
            <a:r>
              <a:rPr lang="en-US" altLang="zh-CN" sz="2800">
                <a:solidFill>
                  <a:srgbClr val="FF0000"/>
                </a:solidFill>
              </a:rPr>
              <a:t>礼与乐都是外在的表现</a:t>
            </a:r>
            <a:r>
              <a:rPr lang="en-US" altLang="zh-CN" sz="2800"/>
              <a:t>。这里，孔子指出</a:t>
            </a:r>
            <a:r>
              <a:rPr lang="en-US" altLang="zh-CN" sz="2800">
                <a:solidFill>
                  <a:srgbClr val="FF0000"/>
                </a:solidFill>
              </a:rPr>
              <a:t>礼、乐的核心与根本是仁</a:t>
            </a:r>
            <a:r>
              <a:rPr lang="en-US" altLang="zh-CN" sz="2800"/>
              <a:t>，没有仁德的人，根本谈不上什么礼、乐的问题。</a:t>
            </a:r>
            <a:endParaRPr lang="zh-CN" altLang="en-US" sz="28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7274" y="279401"/>
            <a:ext cx="1165944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ts val="3000"/>
              </a:lnSpc>
            </a:pP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1</a:t>
            </a:r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0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.颜渊问仁。子曰：“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克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己复礼为仁。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一日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克己复礼，天下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归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仁焉。为仁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由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己，而由人乎哉？”颜渊曰：“请问其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目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。”子曰：“非礼勿视，非礼勿听，非礼勿言，非礼勿动。”颜渊曰：“回虽不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敏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请事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斯语矣。”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5054" y="2679154"/>
            <a:ext cx="1176189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注释：</a:t>
            </a:r>
          </a:p>
          <a:p>
            <a:pPr algn="l"/>
            <a:r>
              <a:rPr lang="en-US" altLang="zh-CN"/>
              <a:t>1.</a:t>
            </a:r>
            <a:r>
              <a:rPr lang="zh-CN" altLang="en-US"/>
              <a:t>克己复礼：克制自己，使自己的行为归到礼的方面去，即合于礼。复礼，归于礼。</a:t>
            </a:r>
          </a:p>
          <a:p>
            <a:pPr algn="l"/>
            <a:r>
              <a:rPr lang="en-US" altLang="zh-CN"/>
              <a:t>2.</a:t>
            </a:r>
            <a:r>
              <a:rPr lang="zh-CN" altLang="en-US"/>
              <a:t>一日：副词，一旦，表示如果有一天。</a:t>
            </a:r>
          </a:p>
          <a:p>
            <a:pPr algn="l"/>
            <a:r>
              <a:rPr lang="en-US" altLang="zh-CN"/>
              <a:t>3.</a:t>
            </a:r>
            <a:r>
              <a:rPr lang="zh-CN" altLang="en-US"/>
              <a:t>归：回归，回归先王时期的仁道。</a:t>
            </a:r>
          </a:p>
          <a:p>
            <a:pPr algn="l"/>
            <a:r>
              <a:rPr lang="en-US" altLang="zh-CN"/>
              <a:t>4.</a:t>
            </a:r>
            <a:r>
              <a:rPr lang="zh-CN" altLang="en-US"/>
              <a:t>由：凭，靠。</a:t>
            </a:r>
          </a:p>
          <a:p>
            <a:pPr algn="l"/>
            <a:r>
              <a:rPr lang="en-US" altLang="zh-CN"/>
              <a:t>5.</a:t>
            </a:r>
            <a:r>
              <a:rPr lang="zh-CN" altLang="en-US"/>
              <a:t>目：条目，纲目。</a:t>
            </a:r>
          </a:p>
          <a:p>
            <a:pPr algn="l"/>
            <a:r>
              <a:rPr lang="en-US" altLang="zh-CN"/>
              <a:t>6.</a:t>
            </a:r>
            <a:r>
              <a:rPr lang="zh-CN" altLang="en-US"/>
              <a:t>敏：聪慧。</a:t>
            </a:r>
          </a:p>
          <a:p>
            <a:pPr algn="l"/>
            <a:r>
              <a:rPr lang="en-US" altLang="zh-CN"/>
              <a:t>7.</a:t>
            </a:r>
            <a:r>
              <a:rPr lang="zh-CN" altLang="en-US"/>
              <a:t>请事：请，请求，主动表示敬意；事，从事。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46853" y="6112466"/>
            <a:ext cx="9915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仁礼关系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33967" y="1443991"/>
            <a:ext cx="10979573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chemeClr val="tx1"/>
                </a:solidFill>
              </a:rPr>
              <a:t>  虽然说人通过教育而知“礼”，但是要想达到“仁”的境界，却需要从自我入手。孔子在教育颜回如何克己复礼，从而达到“仁”的境界时，告诉了他一个</a:t>
            </a:r>
            <a:r>
              <a:rPr lang="en-US" altLang="zh-CN" sz="2800">
                <a:solidFill>
                  <a:srgbClr val="FF0000"/>
                </a:solidFill>
              </a:rPr>
              <a:t>入</a:t>
            </a:r>
            <a:r>
              <a:rPr lang="zh-CN" altLang="zh-CN" sz="2800">
                <a:solidFill>
                  <a:srgbClr val="FF0000"/>
                </a:solidFill>
              </a:rPr>
              <a:t>门之</a:t>
            </a:r>
            <a:r>
              <a:rPr lang="en-US" altLang="zh-CN" sz="2800">
                <a:solidFill>
                  <a:srgbClr val="FF0000"/>
                </a:solidFill>
              </a:rPr>
              <a:t>法</a:t>
            </a:r>
            <a:r>
              <a:rPr lang="en-US" altLang="zh-CN" sz="2800">
                <a:solidFill>
                  <a:schemeClr val="tx1"/>
                </a:solidFill>
              </a:rPr>
              <a:t>，就是要他</a:t>
            </a:r>
            <a:r>
              <a:rPr lang="en-US" altLang="zh-CN" sz="2800">
                <a:solidFill>
                  <a:srgbClr val="FF0000"/>
                </a:solidFill>
              </a:rPr>
              <a:t>从眼、耳、口、鼻四方面来规范自己的行为，从外在来规范自己。</a:t>
            </a:r>
            <a:r>
              <a:rPr lang="en-US" altLang="zh-CN" sz="2800">
                <a:solidFill>
                  <a:schemeClr val="tx1"/>
                </a:solidFill>
              </a:rPr>
              <a:t>但并不是说靠着孔子的四句箴言就可以达到“仁”的境界了。我们应该从一些小事入手逐步去约束自我，同时注重使内心修为逐步达到庄严、诚敬的境界，只有这样才能逐渐到达孔子所说“仁”境界。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89566" y="1234440"/>
            <a:ext cx="10498667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4.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子曰：“君子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喻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于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义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，小人喻于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利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。”（《论语·里仁》）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07720" y="2433320"/>
            <a:ext cx="11399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/>
              <a:t>1.</a:t>
            </a:r>
            <a:r>
              <a:rPr lang="zh-CN" altLang="en-US"/>
              <a:t>喻：明白，通晓，这里译为</a:t>
            </a:r>
            <a:r>
              <a:rPr lang="en-US" altLang="zh-CN"/>
              <a:t>“</a:t>
            </a:r>
            <a:r>
              <a:rPr lang="zh-CN" altLang="en-US"/>
              <a:t>懂得</a:t>
            </a:r>
            <a:r>
              <a:rPr lang="en-US" altLang="zh-CN"/>
              <a:t>”</a:t>
            </a:r>
            <a:r>
              <a:rPr lang="zh-CN" altLang="en-US"/>
              <a:t>。</a:t>
            </a:r>
          </a:p>
          <a:p>
            <a:pPr algn="l"/>
            <a:r>
              <a:rPr lang="en-US" altLang="zh-CN"/>
              <a:t>2.</a:t>
            </a:r>
            <a:r>
              <a:rPr lang="zh-CN" altLang="en-US"/>
              <a:t>义：道义。</a:t>
            </a:r>
          </a:p>
          <a:p>
            <a:pPr algn="l"/>
            <a:r>
              <a:rPr lang="en-US" altLang="zh-CN"/>
              <a:t>3.</a:t>
            </a:r>
            <a:r>
              <a:rPr lang="zh-CN" altLang="en-US"/>
              <a:t>利：利益。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55794" y="3632200"/>
            <a:ext cx="10080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孔子说：</a:t>
            </a:r>
            <a:r>
              <a: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君子明白大义，小人只知道利益。</a:t>
            </a:r>
            <a:r>
              <a: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”本章从</a:t>
            </a:r>
            <a:r>
              <a:rPr lang="en-US" altLang="zh-CN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义利的角度来区别君子与小人</a:t>
            </a:r>
            <a:r>
              <a:rPr lang="en-US" altLang="zh-CN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。小人追求个人利益，而君子亦会追求个人利益，但会先考虑所得是否合于义，以义为原则来规范自己的行为。这种义利观在中国历史上影响深远。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470117" y="5570221"/>
            <a:ext cx="493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君子修身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245534" y="52070"/>
            <a:ext cx="10959253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>
                <a:solidFill>
                  <a:srgbClr val="FF0000"/>
                </a:solidFill>
              </a:rPr>
              <a:t>         </a:t>
            </a:r>
            <a:r>
              <a:rPr lang="zh-CN" altLang="en-US" sz="2800">
                <a:solidFill>
                  <a:srgbClr val="FF0000"/>
                </a:solidFill>
              </a:rPr>
              <a:t>孔子的义利观</a:t>
            </a:r>
          </a:p>
        </p:txBody>
      </p:sp>
      <p:sp>
        <p:nvSpPr>
          <p:cNvPr id="4105" name="文本框 4104"/>
          <p:cNvSpPr txBox="1"/>
          <p:nvPr/>
        </p:nvSpPr>
        <p:spPr>
          <a:xfrm>
            <a:off x="905511" y="574040"/>
            <a:ext cx="10055013" cy="113877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/>
            <a:r>
              <a:rPr lang="en-US" altLang="zh-CN" sz="36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    </a:t>
            </a:r>
            <a:r>
              <a:rPr lang="zh-CN" altLang="en-US" sz="36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子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罕</a:t>
            </a:r>
            <a:r>
              <a:rPr lang="zh-CN" altLang="en-US" sz="36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言利，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与</a:t>
            </a:r>
            <a:r>
              <a:rPr lang="zh-CN" altLang="en-US" sz="36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命与仁。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</a:t>
            </a:r>
            <a:r>
              <a:rPr lang="zh-CN" altLang="en-US" sz="28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</a:t>
            </a:r>
          </a:p>
          <a:p>
            <a:pPr algn="l"/>
            <a:r>
              <a:rPr lang="zh-CN" altLang="en-US" sz="2800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孔子很少（主动）谈论功利，却相信天命、赞许仁德。   </a:t>
            </a:r>
            <a:r>
              <a:rPr lang="zh-CN" altLang="en-US" sz="3200" b="1">
                <a:effectLst>
                  <a:outerShdw blurRad="38100" dist="38100" dir="2700000">
                    <a:srgbClr val="FFFFFF"/>
                  </a:outerShdw>
                </a:effectLst>
                <a:latin typeface="宋体" panose="02010600030101010101" pitchFamily="2" charset="-122"/>
              </a:rPr>
              <a:t>      </a:t>
            </a:r>
            <a:endParaRPr lang="en-US" altLang="zh-CN" sz="2400" b="1" i="1">
              <a:effectLst>
                <a:outerShdw blurRad="38100" dist="38100" dir="2700000">
                  <a:srgbClr val="FFFFFF"/>
                </a:outerShdw>
              </a:effectLst>
              <a:latin typeface="宋体" panose="02010600030101010101" pitchFamily="2" charset="-122"/>
            </a:endParaRPr>
          </a:p>
        </p:txBody>
      </p:sp>
      <p:sp>
        <p:nvSpPr>
          <p:cNvPr id="39942" name="文本框 39941"/>
          <p:cNvSpPr txBox="1"/>
          <p:nvPr/>
        </p:nvSpPr>
        <p:spPr>
          <a:xfrm>
            <a:off x="612141" y="2142491"/>
            <a:ext cx="8275022" cy="181588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子曰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: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富与贵是人之所欲也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不以其道得之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不处也。</a:t>
            </a:r>
          </a:p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 贫与贱是人之所恶也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不以其道得之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不去也。</a:t>
            </a:r>
          </a:p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 君子去仁，恶乎成名？君子无终食之间违仁，</a:t>
            </a:r>
          </a:p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 造次必于是，颠沛必于是。       </a:t>
            </a:r>
            <a:r>
              <a:rPr lang="en-US" altLang="zh-CN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里仁</a:t>
            </a:r>
            <a:r>
              <a:rPr lang="en-US" altLang="zh-CN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12987" y="3996691"/>
            <a:ext cx="10967720" cy="147732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/>
              <a:t> 孔子说：“金钱和地位，是每个人都向往的，但是，以不正当的手段得到它们，君子不享受。贫困和卑贱，是人们所厌恶的，但是，不通过正当的途径摆脱它们，君子是不会摆脱的。君子背离了仁的准则，</a:t>
            </a:r>
            <a:r>
              <a:rPr lang="zh-CN" altLang="en-US">
                <a:solidFill>
                  <a:srgbClr val="FF0000"/>
                </a:solidFill>
              </a:rPr>
              <a:t>怎么能够</a:t>
            </a:r>
            <a:r>
              <a:rPr lang="zh-CN" altLang="en-US"/>
              <a:t>成名呢？君子不会有吃一顿饭的时间离开仁德，即使在</a:t>
            </a:r>
            <a:r>
              <a:rPr lang="zh-CN" altLang="en-US">
                <a:solidFill>
                  <a:srgbClr val="FF0000"/>
                </a:solidFill>
              </a:rPr>
              <a:t>急促、仓猝</a:t>
            </a:r>
            <a:r>
              <a:rPr lang="zh-CN" altLang="en-US"/>
              <a:t>的情况下也一定要遵守仁的准则，在颠沛流离的时候也和仁同在。”</a:t>
            </a:r>
          </a:p>
          <a:p>
            <a:pPr algn="l"/>
            <a:r>
              <a:rPr lang="zh-CN" altLang="en-US" u="sng">
                <a:solidFill>
                  <a:srgbClr val="FF0000"/>
                </a:solidFill>
              </a:rPr>
              <a:t>用以形容人事困顿，社会动乱。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/>
      <p:bldP spid="3994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4" name="文本框 15363"/>
          <p:cNvSpPr txBox="1"/>
          <p:nvPr/>
        </p:nvSpPr>
        <p:spPr>
          <a:xfrm>
            <a:off x="240453" y="415925"/>
            <a:ext cx="8475397" cy="95410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子曰：富而可求也，虽执鞭之士，吾亦为之。</a:t>
            </a:r>
          </a:p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      如不可求， 从吾所好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.            </a:t>
            </a:r>
            <a:r>
              <a:rPr lang="en-US" altLang="zh-CN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《</a:t>
            </a:r>
            <a:r>
              <a:rPr lang="zh-CN" altLang="en-US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述而</a:t>
            </a:r>
            <a:r>
              <a:rPr lang="en-US" altLang="zh-CN" sz="28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</a:rPr>
              <a:t>》</a:t>
            </a:r>
          </a:p>
        </p:txBody>
      </p:sp>
      <p:sp>
        <p:nvSpPr>
          <p:cNvPr id="27655" name="文本框 27654"/>
          <p:cNvSpPr txBox="1"/>
          <p:nvPr/>
        </p:nvSpPr>
        <p:spPr>
          <a:xfrm>
            <a:off x="927947" y="3902711"/>
            <a:ext cx="1053338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子曰：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饭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疏食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饮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水、曲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肱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而枕之，乐亦在其中矣。</a:t>
            </a:r>
          </a:p>
          <a:p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不义而富且贵，于我如浮云。             </a:t>
            </a:r>
            <a:r>
              <a:rPr lang="en-US" altLang="zh-CN" sz="28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《</a:t>
            </a:r>
            <a:r>
              <a:rPr lang="zh-CN" altLang="en-US" sz="28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述而</a:t>
            </a:r>
            <a:r>
              <a:rPr lang="en-US" altLang="zh-CN" sz="2800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》</a:t>
            </a:r>
            <a:r>
              <a:rPr lang="en-US" altLang="zh-CN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erdana" panose="020b0604030504040204" pitchFamily="34" charset="0"/>
              </a:rPr>
              <a:t>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51934" y="1649730"/>
            <a:ext cx="10687473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/>
              <a:t>①执鞭之士：古代的天子、诸侯和官员出入时手执皮鞭开路的人。意思指</a:t>
            </a:r>
            <a:r>
              <a:rPr lang="zh-CN" altLang="en-US">
                <a:solidFill>
                  <a:srgbClr val="FF0000"/>
                </a:solidFill>
              </a:rPr>
              <a:t>地位低下的职事。</a:t>
            </a:r>
            <a:r>
              <a:rPr lang="zh-CN" altLang="en-US"/>
              <a:t> </a:t>
            </a:r>
          </a:p>
          <a:p>
            <a:pPr algn="l"/>
            <a:r>
              <a:rPr lang="zh-CN" altLang="en-US"/>
              <a:t>  孔子说：“财富</a:t>
            </a:r>
            <a:r>
              <a:rPr lang="zh-CN" altLang="en-US">
                <a:solidFill>
                  <a:srgbClr val="FF0000"/>
                </a:solidFill>
              </a:rPr>
              <a:t>如果</a:t>
            </a:r>
            <a:r>
              <a:rPr lang="zh-CN" altLang="en-US"/>
              <a:t>可以合理求得的话，即使是做手拿鞭子的差役，我也愿意。如果不能合理求得，我还是做自己所爱好的事。”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6834" y="5281930"/>
            <a:ext cx="10852573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孔子说：“</a:t>
            </a:r>
            <a:r>
              <a:rPr lang="zh-CN" altLang="en-US">
                <a:solidFill>
                  <a:srgbClr val="FF0000"/>
                </a:solidFill>
              </a:rPr>
              <a:t>吃</a:t>
            </a:r>
            <a:r>
              <a:rPr lang="zh-CN" altLang="en-US"/>
              <a:t>粗粮，</a:t>
            </a:r>
            <a:r>
              <a:rPr lang="zh-CN" altLang="en-US">
                <a:solidFill>
                  <a:srgbClr val="FF0000"/>
                </a:solidFill>
              </a:rPr>
              <a:t>喝</a:t>
            </a:r>
            <a:r>
              <a:rPr lang="zh-CN" altLang="en-US"/>
              <a:t>清水，弯起</a:t>
            </a:r>
            <a:r>
              <a:rPr lang="zh-CN" altLang="en-US">
                <a:solidFill>
                  <a:srgbClr val="FF0000"/>
                </a:solidFill>
              </a:rPr>
              <a:t>胳膊</a:t>
            </a:r>
            <a:r>
              <a:rPr lang="zh-CN" altLang="en-US"/>
              <a:t>当枕头，这其中也有着乐趣。而通过干不正当的事得来的富贵，对于我来说就像浮云一般。”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  <p:bldP spid="2765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7547" y="313899"/>
            <a:ext cx="11586950" cy="573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en-US" sz="3600" b="1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共读《论语》，</a:t>
            </a:r>
            <a:r>
              <a:rPr lang="en-US" sz="3600" b="1" smtClean="0">
                <a:solidFill>
                  <a:srgbClr val="FF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  <a:sym typeface="+mn-ea"/>
              </a:rPr>
              <a:t>修身立心</a:t>
            </a:r>
          </a:p>
          <a:p>
            <a:pPr indent="457200"/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钱穆说：“意谓解《论语》，难在义蕴，不在文字”</a:t>
            </a:r>
            <a:endParaRPr lang="zh-CN" altLang="en-US" sz="3600" smtClean="0">
              <a:sym typeface="+mn-ea"/>
            </a:endParaRPr>
          </a:p>
          <a:p>
            <a:pPr indent="457200"/>
            <a:r>
              <a:rPr lang="zh-CN" altLang="en-US" sz="360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《论语》饱含着丰富的传统思想文化，这些传统思想文化的精髓与“中国学生发展核心素养”的文化基础、自主发展、社会参与三个方面有着千丝万缕的联系，</a:t>
            </a:r>
            <a:r>
              <a:rPr lang="zh-CN" altLang="en-US" sz="360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研习《论 语》，理解并传承优秀传统思想文化，可以培养学生的品德，促成他们核心价值素养的形成。</a:t>
            </a:r>
          </a:p>
          <a:p>
            <a:pPr>
              <a:lnSpc>
                <a:spcPct val="130000"/>
              </a:lnSpc>
            </a:pPr>
            <a:endParaRPr lang="en-US" sz="4400" b="1">
              <a:solidFill>
                <a:schemeClr val="tx1">
                  <a:lumMod val="75000"/>
                  <a:lumOff val="25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  <a:p>
            <a:pPr>
              <a:lnSpc>
                <a:spcPct val="130000"/>
              </a:lnSpc>
            </a:pPr>
            <a:endParaRPr lang="en-US" altLang="en-US" sz="3600" b="1">
              <a:solidFill>
                <a:srgbClr val="0601FD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88154" y="603250"/>
            <a:ext cx="975529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5.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子曰：“见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贤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思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齐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焉，见不贤而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内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自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省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也。”（《论语</a:t>
            </a:r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·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里仁》）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3120" y="2203451"/>
            <a:ext cx="107137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注释：</a:t>
            </a:r>
          </a:p>
          <a:p>
            <a:pPr algn="l"/>
            <a:r>
              <a:rPr lang="en-US" altLang="zh-CN" sz="2800"/>
              <a:t>1.</a:t>
            </a:r>
            <a:r>
              <a:rPr lang="zh-CN" altLang="en-US" sz="2800"/>
              <a:t>贤：形容词用作名词，贤者，有贤德、有才华的人。</a:t>
            </a:r>
          </a:p>
          <a:p>
            <a:pPr algn="l"/>
            <a:r>
              <a:rPr lang="en-US" altLang="zh-CN" sz="2800"/>
              <a:t>2.</a:t>
            </a:r>
            <a:r>
              <a:rPr lang="zh-CN" altLang="en-US" sz="2800"/>
              <a:t>齐：与</a:t>
            </a:r>
            <a:r>
              <a:rPr lang="en-US" altLang="zh-CN" sz="2800"/>
              <a:t>……</a:t>
            </a:r>
            <a:r>
              <a:rPr lang="zh-CN" altLang="en-US" sz="2800"/>
              <a:t>看齐。</a:t>
            </a:r>
          </a:p>
          <a:p>
            <a:pPr algn="l"/>
            <a:r>
              <a:rPr lang="en-US" altLang="zh-CN" sz="2800"/>
              <a:t>3.</a:t>
            </a:r>
            <a:r>
              <a:rPr lang="zh-CN" altLang="en-US" sz="2800"/>
              <a:t>内：方位名词作状语，在心里。</a:t>
            </a:r>
          </a:p>
          <a:p>
            <a:pPr algn="l"/>
            <a:r>
              <a:rPr lang="en-US" altLang="zh-CN" sz="2800"/>
              <a:t>4.</a:t>
            </a:r>
            <a:r>
              <a:rPr lang="zh-CN" altLang="en-US" sz="2800"/>
              <a:t>省：检查，反省。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8154" y="4797153"/>
            <a:ext cx="106028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孔子说：</a:t>
            </a:r>
            <a:r>
              <a:rPr lang="en-US" altLang="zh-CN" sz="28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见到有才华的人，就应该向他学习、看齐，见到没有才华的人，就应该自我反省（自己有没有与他相类似的错误。）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78095" y="6208986"/>
            <a:ext cx="4930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君子修身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31618" y="3356993"/>
            <a:ext cx="111372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/>
              <a:t>见贤思齐，见不贤内自省。实际上就是取别人之长补自己之短，同时又</a:t>
            </a:r>
            <a:r>
              <a:rPr lang="zh-CN" altLang="en-US" sz="2800">
                <a:solidFill>
                  <a:srgbClr val="FF0000"/>
                </a:solidFill>
              </a:rPr>
              <a:t>以别人的过失为鉴</a:t>
            </a:r>
            <a:r>
              <a:rPr lang="zh-CN" altLang="en-US" sz="2800"/>
              <a:t>，不重蹈别人的覆辙，这是一种理性主义的态度。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29272" y="1438032"/>
            <a:ext cx="975529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5.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子曰：“见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贤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思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齐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焉，见不贤而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内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自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省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也。”（《论语</a:t>
            </a:r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·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里仁》）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7827" name="Rectangle 3"/>
          <p:cNvSpPr txBox="1"/>
          <p:nvPr/>
        </p:nvSpPr>
        <p:spPr>
          <a:xfrm>
            <a:off x="814917" y="1470026"/>
            <a:ext cx="10972800" cy="10953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zh-CN" altLang="en-US" sz="3200">
              <a:solidFill>
                <a:schemeClr val="tx1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  <a:p>
            <a:pPr algn="l">
              <a:spcBef>
                <a:spcPct val="20000"/>
              </a:spcBef>
            </a:pPr>
            <a:endParaRPr lang="zh-CN" altLang="en-US" sz="3200">
              <a:solidFill>
                <a:srgbClr val="000000"/>
              </a:solidFill>
              <a:latin typeface="隶书" panose="02010509060101010101" pitchFamily="1" charset="-122"/>
              <a:ea typeface="隶书" panose="02010509060101010101" pitchFamily="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361" y="476250"/>
            <a:ext cx="11561153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6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.子曰：“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质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胜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文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则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野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，文胜质则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史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。文质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彬彬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，然后君子。”（《论语·雍也》）</a:t>
            </a:r>
            <a:endParaRPr lang="zh-CN" altLang="en-US" sz="3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47047" y="6099811"/>
            <a:ext cx="8577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君子修身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24934" y="1737360"/>
            <a:ext cx="11142133" cy="2031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/>
              <a:t>此处的“文”字涵义较广，大致相当于我们今天所说的“</a:t>
            </a:r>
            <a:r>
              <a:rPr lang="zh-CN" altLang="en-US">
                <a:solidFill>
                  <a:srgbClr val="FF0000"/>
                </a:solidFill>
              </a:rPr>
              <a:t>文化教养”</a:t>
            </a:r>
            <a:r>
              <a:rPr lang="zh-CN" altLang="en-US"/>
              <a:t>，在当时即所谓“</a:t>
            </a:r>
            <a:r>
              <a:rPr lang="zh-CN" altLang="en-US">
                <a:solidFill>
                  <a:srgbClr val="FF0000"/>
                </a:solidFill>
              </a:rPr>
              <a:t>礼乐</a:t>
            </a:r>
            <a:r>
              <a:rPr lang="zh-CN" altLang="en-US"/>
              <a:t>”，但其中也包括了</a:t>
            </a:r>
            <a:r>
              <a:rPr lang="zh-CN" altLang="en-US">
                <a:solidFill>
                  <a:srgbClr val="FF0000"/>
                </a:solidFill>
              </a:rPr>
              <a:t>学习诗书六艺之文。“质”则指人的朴实本性。</a:t>
            </a:r>
            <a:r>
              <a:rPr lang="zh-CN" altLang="en-US"/>
              <a:t>如果人但依其朴实的本性而行，虽然也很好，但不通过文化教养终不免会流于“粗野”(道家的“返璞归真”，魏晋人的“率性而行”即是此一路)。相反地，如果一个人的文化雕琢掩盖了他的朴实本性，那又会流于浮华(其极端则归于虚伪的礼法)。前者的流弊是有内容而无适当的表现形式；后者的毛病则是徒具外表而无内涵。所以孔子才认为真正的“君子”必须在“文”、“质”之间配合得恰到好处。</a:t>
            </a:r>
          </a:p>
          <a:p>
            <a:pPr algn="l"/>
            <a:r>
              <a:rPr lang="zh-CN" altLang="en-US"/>
              <a:t>                     ——余英时《儒家“君子”的理想》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24841" y="386080"/>
            <a:ext cx="1075182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9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.子曰：“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知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者不惑，仁者不忧，勇者不惧。”（《论语·子罕》）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24840" y="1786891"/>
            <a:ext cx="11095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注释：</a:t>
            </a:r>
          </a:p>
          <a:p>
            <a:pPr algn="l"/>
            <a:r>
              <a:rPr lang="en-US" altLang="zh-CN"/>
              <a:t>1.</a:t>
            </a:r>
            <a:r>
              <a:rPr lang="zh-CN" altLang="en-US"/>
              <a:t>知：同</a:t>
            </a:r>
            <a:r>
              <a:rPr lang="en-US" altLang="zh-CN"/>
              <a:t>“</a:t>
            </a:r>
            <a:r>
              <a:rPr lang="zh-CN" altLang="en-US"/>
              <a:t>智</a:t>
            </a:r>
            <a:r>
              <a:rPr lang="en-US" altLang="zh-CN"/>
              <a:t>”</a:t>
            </a:r>
            <a:r>
              <a:rPr lang="zh-CN" altLang="en-US"/>
              <a:t>，智慧。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4841" y="2877821"/>
            <a:ext cx="1078907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在儒家传统道德中，智、仁、勇是三个重要的范畴，也是仁之精神境界的不同体现，是君子的基本品质。</a:t>
            </a:r>
          </a:p>
          <a:p>
            <a:pPr algn="l"/>
            <a:r>
              <a:rPr lang="zh-CN" altLang="en-US"/>
              <a:t>《礼记·中庸》说：“知、仁、勇，三者天下之达德也。”有智慧的人能将事理看得明白透彻，所以不会迷惑。仁者存公心，去私欲，乐天知命，不患得患失，所以不忧虑。有勇气的人不畏惧困难，见义勇为，所以不惧。</a:t>
            </a:r>
            <a:endParaRPr lang="en-US" altLang="zh-CN"/>
          </a:p>
        </p:txBody>
      </p:sp>
      <p:sp>
        <p:nvSpPr>
          <p:cNvPr id="6" name="文本框 5"/>
          <p:cNvSpPr txBox="1"/>
          <p:nvPr/>
        </p:nvSpPr>
        <p:spPr>
          <a:xfrm>
            <a:off x="1458808" y="5849621"/>
            <a:ext cx="9427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君子修身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431371" y="292736"/>
            <a:ext cx="11760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11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.子贡问曰：“有一言而可以终生行之者乎？”子曰：“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其恕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乎！己所不欲，勿施于人。”（《论语·卫灵公》）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64353" y="2227580"/>
            <a:ext cx="10508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注释：</a:t>
            </a:r>
          </a:p>
          <a:p>
            <a:pPr algn="l"/>
            <a:r>
              <a:rPr lang="en-US" altLang="zh-CN"/>
              <a:t>1.</a:t>
            </a:r>
            <a:r>
              <a:rPr lang="zh-CN" altLang="en-US"/>
              <a:t>其：大概，也许。</a:t>
            </a:r>
          </a:p>
          <a:p>
            <a:pPr algn="l"/>
            <a:r>
              <a:rPr lang="en-US" altLang="zh-CN"/>
              <a:t>2.</a:t>
            </a:r>
            <a:r>
              <a:rPr lang="zh-CN" altLang="en-US"/>
              <a:t>恕：用自己的心推想别人的心。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64353" y="3796030"/>
            <a:ext cx="10698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/>
              <a:t>与人交往，最重要的莫过于“忠”“恕”二字。“忠”则能得到朋友的信任，“恕”则能处理好与朋友的矛盾、过失。如何贯彻“忠”“恕”二字，行事之前还需要常常扪心自问是否做到了“己所不欲，勿施于人”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73761" y="5489576"/>
            <a:ext cx="95481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君子修身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82981" y="1208405"/>
            <a:ext cx="114054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3.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子曰：“朝闻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道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，夕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死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可矣。”（《论语·里仁》）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77900" y="2600325"/>
            <a:ext cx="1068662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注释：</a:t>
            </a:r>
          </a:p>
          <a:p>
            <a:pPr algn="l"/>
            <a:r>
              <a:rPr lang="en-US" altLang="zh-CN" sz="2800"/>
              <a:t>1.</a:t>
            </a:r>
            <a:r>
              <a:rPr lang="zh-CN" altLang="en-US" sz="2800"/>
              <a:t>道：儒家的</a:t>
            </a:r>
            <a:r>
              <a:rPr lang="en-US" altLang="zh-CN" sz="2800"/>
              <a:t>“</a:t>
            </a:r>
            <a:r>
              <a:rPr lang="zh-CN" altLang="en-US" sz="2800"/>
              <a:t>仁义之道</a:t>
            </a:r>
            <a:r>
              <a:rPr lang="en-US" altLang="zh-CN" sz="2800"/>
              <a:t>”</a:t>
            </a:r>
            <a:r>
              <a:rPr lang="zh-CN" altLang="en-US" sz="2800"/>
              <a:t>。（泛爱众）</a:t>
            </a:r>
          </a:p>
          <a:p>
            <a:pPr algn="l"/>
            <a:r>
              <a:rPr lang="en-US" altLang="zh-CN" sz="2800"/>
              <a:t>2.</a:t>
            </a:r>
            <a:r>
              <a:rPr lang="zh-CN" altLang="en-US" sz="2800"/>
              <a:t>死：动词的为动用法，意思是</a:t>
            </a:r>
            <a:r>
              <a:rPr lang="en-US" altLang="zh-CN" sz="2800"/>
              <a:t>“</a:t>
            </a:r>
            <a:r>
              <a:rPr lang="zh-CN" altLang="en-US" sz="2800"/>
              <a:t>为</a:t>
            </a:r>
            <a:r>
              <a:rPr lang="en-US" altLang="zh-CN" sz="2800"/>
              <a:t>……</a:t>
            </a:r>
            <a:r>
              <a:rPr lang="zh-CN" altLang="en-US" sz="2800"/>
              <a:t>而死。</a:t>
            </a:r>
            <a:r>
              <a:rPr lang="en-US" altLang="zh-CN" sz="2800"/>
              <a:t>”</a:t>
            </a:r>
            <a:endParaRPr lang="zh-CN" altLang="en-US" sz="2800"/>
          </a:p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982980" y="4105632"/>
            <a:ext cx="100143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孔子说：“早上明白了仁义之道，晚上为它去死也可以。”这一句可以说道出夫子一生学道那种坚定的志向。这个『道』就是仁道，夫子一生所追求的是仁。</a:t>
            </a:r>
            <a:r>
              <a:rPr lang="zh-CN" altLang="en-US">
                <a:sym typeface="+mn-ea"/>
              </a:rPr>
              <a:t>形容对真理或某种信仰追求的迫切。</a:t>
            </a:r>
            <a:endParaRPr lang="zh-CN" altLang="en-US">
              <a:latin typeface="楷体_GB2312" pitchFamily="1" charset="-122"/>
              <a:ea typeface="楷体_GB2312" pitchFamily="1" charset="-122"/>
            </a:endParaRPr>
          </a:p>
          <a:p>
            <a:pPr algn="l"/>
            <a:endParaRPr lang="zh-CN" altLang="en-US">
              <a:solidFill>
                <a:srgbClr val="00B0F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76788" y="5894418"/>
            <a:ext cx="49623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求学为道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2620" y="452756"/>
            <a:ext cx="11213253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7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.曾子曰：“士不可以不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弘毅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任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重而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道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远。仁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以为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己任，不亦重乎？死而后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已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，不亦远乎？”（《论语·泰伯》）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59460" y="2227580"/>
            <a:ext cx="109050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注释：</a:t>
            </a:r>
          </a:p>
          <a:p>
            <a:pPr algn="l"/>
            <a:r>
              <a:rPr lang="en-US" altLang="zh-CN"/>
              <a:t>1.</a:t>
            </a:r>
            <a:r>
              <a:rPr lang="zh-CN" altLang="en-US"/>
              <a:t>弘毅：抱负远大，意志坚强。</a:t>
            </a:r>
            <a:r>
              <a:rPr lang="en-US" altLang="zh-CN"/>
              <a:t>2.</a:t>
            </a:r>
            <a:r>
              <a:rPr lang="zh-CN" altLang="en-US"/>
              <a:t>任：责任。</a:t>
            </a:r>
          </a:p>
          <a:p>
            <a:pPr algn="l"/>
            <a:r>
              <a:rPr lang="en-US" altLang="zh-CN"/>
              <a:t>3.</a:t>
            </a:r>
            <a:r>
              <a:rPr lang="zh-CN" altLang="en-US"/>
              <a:t>道：路途。</a:t>
            </a:r>
            <a:r>
              <a:rPr lang="en-US" altLang="zh-CN"/>
              <a:t>4.</a:t>
            </a:r>
            <a:r>
              <a:rPr lang="zh-CN" altLang="en-US"/>
              <a:t>以为：把</a:t>
            </a:r>
            <a:r>
              <a:rPr lang="en-US" altLang="zh-CN"/>
              <a:t>……</a:t>
            </a:r>
            <a:r>
              <a:rPr lang="zh-CN" altLang="en-US"/>
              <a:t>当作。</a:t>
            </a:r>
            <a:r>
              <a:rPr lang="en-US" altLang="zh-CN"/>
              <a:t>5.</a:t>
            </a:r>
            <a:r>
              <a:rPr lang="zh-CN" altLang="en-US"/>
              <a:t>已：停止。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52687" y="3503931"/>
            <a:ext cx="106857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曾子说：</a:t>
            </a:r>
            <a:r>
              <a:rPr lang="en-US" altLang="zh-CN"/>
              <a:t>“</a:t>
            </a:r>
            <a:r>
              <a:rPr lang="zh-CN" altLang="en-US"/>
              <a:t>读书人不可不志向远大且意志坚毅，（因为）他任务艰巨而路途遥远。把实行仁德作为自己的责任，难道不是很重大吗？直到死才停止追求，难道不是很遥远吗？</a:t>
            </a:r>
            <a:r>
              <a:rPr lang="en-US" altLang="zh-CN"/>
              <a:t>”</a:t>
            </a:r>
          </a:p>
          <a:p>
            <a:pPr algn="l"/>
            <a:r>
              <a:rPr lang="en-US" altLang="zh-CN">
                <a:solidFill>
                  <a:srgbClr val="FF0000"/>
                </a:solidFill>
              </a:rPr>
              <a:t>这个使命何等伟大，这个任务何等艰巨。如果没有高尚的道德、杰出的才能，根本担负不起或不配承担这样的重大使命。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44987" y="5829936"/>
            <a:ext cx="383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求学为道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463973" y="492761"/>
            <a:ext cx="110083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8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.子曰：“譬如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为山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，未成一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篑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，止，吾止也。譬如平地，虽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覆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一篑，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进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，吾往也。”（《论语·子罕》）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96147" y="2305050"/>
            <a:ext cx="112039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注释：</a:t>
            </a:r>
          </a:p>
          <a:p>
            <a:pPr algn="l"/>
            <a:r>
              <a:rPr lang="en-US" altLang="zh-CN"/>
              <a:t>1.</a:t>
            </a:r>
            <a:r>
              <a:rPr lang="zh-CN" altLang="en-US"/>
              <a:t>为山：堆积土山。</a:t>
            </a:r>
            <a:r>
              <a:rPr lang="en-US" altLang="zh-CN"/>
              <a:t>2.</a:t>
            </a:r>
            <a:r>
              <a:rPr lang="zh-CN" altLang="en-US"/>
              <a:t>篑(kuì)：盛土的筐子。</a:t>
            </a:r>
          </a:p>
          <a:p>
            <a:pPr algn="l"/>
            <a:r>
              <a:rPr lang="en-US" altLang="zh-CN"/>
              <a:t>3.</a:t>
            </a:r>
            <a:r>
              <a:rPr lang="zh-CN" altLang="en-US"/>
              <a:t>覆：倾倒。</a:t>
            </a:r>
            <a:r>
              <a:rPr lang="en-US" altLang="zh-CN"/>
              <a:t>4.</a:t>
            </a:r>
            <a:r>
              <a:rPr lang="zh-CN" altLang="en-US"/>
              <a:t>进：前进，这里指继续堆土。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37353" y="5911216"/>
            <a:ext cx="10748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求学为道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42153" y="3604261"/>
            <a:ext cx="9352280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/>
              <a:t>这个比喻强调修身进德，要持之以恒，不可须臾停步。另外，“止，吾止也”“进，吾往也”是在提醒我们，是否追求仁道、坚持不懈，主动权完全在自己手里，最根本的还是我们自己，与他人毫无关系。儒家强调“我命在我不由天”，便关注人的这种自主性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517314" y="319406"/>
            <a:ext cx="1125812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1</a:t>
            </a:r>
            <a:r>
              <a:rPr lang="en-US" altLang="zh-CN" sz="3600">
                <a:solidFill>
                  <a:schemeClr val="tx1"/>
                </a:solidFill>
                <a:latin typeface="+mn-lt"/>
                <a:ea typeface="+mn-ea"/>
              </a:rPr>
              <a:t>2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.子曰：“小子何莫学夫诗？诗可以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兴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，可以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观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，可以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群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，可以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怨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。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迩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之事父，远之事君；多是鱼鸟兽草木之名。”（《论语·阳货》）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4040" y="2654300"/>
            <a:ext cx="11201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/>
              <a:t>1.小子：指学生们。</a:t>
            </a:r>
            <a:r>
              <a:rPr lang="zh-CN" altLang="en-US"/>
              <a:t>兴：抒发情志。</a:t>
            </a:r>
          </a:p>
          <a:p>
            <a:pPr algn="l"/>
            <a:r>
              <a:rPr lang="en-US" altLang="zh-CN"/>
              <a:t>2.</a:t>
            </a:r>
            <a:r>
              <a:rPr lang="zh-CN" altLang="en-US"/>
              <a:t>观：观察（社会和自然）。</a:t>
            </a:r>
          </a:p>
          <a:p>
            <a:pPr algn="l"/>
            <a:r>
              <a:rPr lang="en-US" altLang="zh-CN"/>
              <a:t>3.</a:t>
            </a:r>
            <a:r>
              <a:rPr lang="zh-CN" altLang="en-US"/>
              <a:t>群：结交朋友。</a:t>
            </a:r>
          </a:p>
          <a:p>
            <a:pPr algn="l"/>
            <a:r>
              <a:rPr lang="en-US" altLang="zh-CN"/>
              <a:t>4.</a:t>
            </a:r>
            <a:r>
              <a:rPr lang="zh-CN" altLang="en-US"/>
              <a:t>怨：讽谏怨刺（不平之事）。</a:t>
            </a:r>
          </a:p>
          <a:p>
            <a:pPr algn="l"/>
            <a:r>
              <a:rPr lang="en-US" altLang="zh-CN"/>
              <a:t>5.</a:t>
            </a:r>
            <a:r>
              <a:rPr lang="zh-CN" altLang="en-US"/>
              <a:t>迩：近。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0974" y="4705350"/>
            <a:ext cx="1113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孔子说：</a:t>
            </a:r>
            <a:r>
              <a:rPr lang="en-US" altLang="zh-CN"/>
              <a:t>“</a:t>
            </a:r>
            <a:r>
              <a:rPr lang="zh-CN" altLang="en-US"/>
              <a:t>你们怎么不学《诗》呢？《诗》可以激发情志，可以观察社会，可以交往朋友，可以怨刺不平。近可以侍奉父母，远可以侍奉君王；还可以识别很多鸟兽草木的名称。</a:t>
            </a:r>
            <a:r>
              <a:rPr lang="en-US" altLang="zh-CN"/>
              <a:t>”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90974" y="6160136"/>
            <a:ext cx="1049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求学为道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42714" y="492125"/>
            <a:ext cx="11266593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诗可以兴。兴，就是通过一种形象的比喻，让人们产生联想，从而理解抽象的事物或道理，这是人们认识事物的一种重要方法。这种方法往往可以使复杂变得简单，使抽象变得具体，更容易理解。《诗经》在进行创作时，都是有感而发的，因而每一个字中都饱含感情。读《诗经》的人，自然也能感受到这种感情，并使自己的感情受到熏陶。因而《诗经》起到了</a:t>
            </a:r>
            <a:r>
              <a:rPr lang="zh-CN" altLang="en-US" sz="3200">
                <a:solidFill>
                  <a:srgbClr val="FF0000"/>
                </a:solidFill>
              </a:rPr>
              <a:t>影响人们心志的作用，对人生观、价值观的形成也有着重要的影响</a:t>
            </a:r>
            <a:r>
              <a:rPr lang="zh-CN" altLang="en-US" sz="3200"/>
              <a:t>。古人重视《诗经》的兴发作用，很多人都是受《诗经》的感召，确立了自己的人生志向。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551305" y="1307465"/>
            <a:ext cx="9089390" cy="5601335"/>
          </a:xfrm>
        </p:spPr>
        <p:txBody>
          <a:bodyPr>
            <a:normAutofit/>
          </a:bodyPr>
          <a:lstStyle/>
          <a:p>
            <a:r>
              <a:rPr lang="zh-CN" altLang="en-US" sz="3200"/>
              <a:t>中国经济的快速发展是可喜的，但是在这个过程中，</a:t>
            </a:r>
            <a:r>
              <a:rPr lang="zh-CN" altLang="en-US" sz="3200">
                <a:solidFill>
                  <a:srgbClr val="0601FD"/>
                </a:solidFill>
              </a:rPr>
              <a:t>我们万万不能丢失了自己民族最淳朴的文化传统</a:t>
            </a:r>
            <a:r>
              <a:rPr lang="zh-CN" altLang="en-US" sz="3200"/>
              <a:t>。……一个人不能只活在物 质世界，那样的人经不住任何打击，也经不住任何诱 惑。浑浑噩噩一辈子，无法尽到一代人的责任，只是白白浪费了粮食。学人文学科的，更应该</a:t>
            </a:r>
            <a:r>
              <a:rPr lang="zh-CN" altLang="en-US" sz="3200">
                <a:solidFill>
                  <a:srgbClr val="0601FD"/>
                </a:solidFill>
              </a:rPr>
              <a:t>担当起把民族精神命脉传承下去的责任</a:t>
            </a:r>
            <a:r>
              <a:rPr lang="zh-CN" altLang="en-US" sz="3200"/>
              <a:t>，每一代都有每一代的责任，我们要承前启后，各自负起自己的责任来。 不能让中国古代优秀的文化遗产和精神财富，在我们这一代损毁、丢失。</a:t>
            </a:r>
          </a:p>
          <a:p>
            <a:pPr algn="r"/>
            <a:r>
              <a:rPr lang="en-US" altLang="zh-CN"/>
              <a:t>——</a:t>
            </a:r>
            <a:r>
              <a:rPr lang="zh-CN" altLang="en-US">
                <a:sym typeface="+mn-ea"/>
              </a:rPr>
              <a:t>叶嘉莹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97860" y="171450"/>
            <a:ext cx="10515600" cy="1325563"/>
          </a:xfrm>
        </p:spPr>
        <p:txBody>
          <a:bodyPr/>
          <a:lstStyle/>
          <a:p>
            <a:r>
              <a:rPr lang="zh-CN" altLang="en-US"/>
              <a:t>文化传承责任</a:t>
            </a:r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25967" y="583566"/>
            <a:ext cx="11304693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>
                <a:sym typeface="+mn-ea"/>
              </a:rPr>
              <a:t>诗可以观。观是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“观风俗之得失”</a:t>
            </a:r>
            <a:r>
              <a:rPr lang="zh-CN" altLang="en-US" sz="2800">
                <a:sym typeface="+mn-ea"/>
              </a:rPr>
              <a:t>。“饥者歌其食，</a:t>
            </a:r>
          </a:p>
          <a:p>
            <a:pPr algn="l"/>
            <a:r>
              <a:rPr lang="zh-CN" altLang="en-US" sz="2800">
                <a:sym typeface="+mn-ea"/>
              </a:rPr>
              <a:t>劳者歌其事”，《诗经》是有感而发的产物，因而</a:t>
            </a:r>
          </a:p>
          <a:p>
            <a:pPr algn="l"/>
            <a:r>
              <a:rPr lang="zh-CN" altLang="en-US" sz="2800">
                <a:sym typeface="+mn-ea"/>
              </a:rPr>
              <a:t>必然是对它所诞生的时代的真实反应。我们对前人</a:t>
            </a:r>
          </a:p>
          <a:p>
            <a:pPr algn="l"/>
            <a:r>
              <a:rPr lang="zh-CN" altLang="en-US" sz="2800">
                <a:sym typeface="+mn-ea"/>
              </a:rPr>
              <a:t>的生活状况一无所知，要想有所了解，就得获得当</a:t>
            </a:r>
          </a:p>
          <a:p>
            <a:pPr algn="l"/>
            <a:r>
              <a:rPr lang="zh-CN" altLang="en-US" sz="2800">
                <a:sym typeface="+mn-ea"/>
              </a:rPr>
              <a:t>时的文献资料。而学习《诗经》，有助于我们了解</a:t>
            </a:r>
          </a:p>
          <a:p>
            <a:pPr algn="l"/>
            <a:r>
              <a:rPr lang="zh-CN" altLang="en-US" sz="2800">
                <a:sym typeface="+mn-ea"/>
              </a:rPr>
              <a:t>那个时代，以及当时社会生活的各个层面，掌握全</a:t>
            </a:r>
          </a:p>
          <a:p>
            <a:pPr algn="l"/>
            <a:r>
              <a:rPr lang="zh-CN" altLang="en-US" sz="2800">
                <a:sym typeface="+mn-ea"/>
              </a:rPr>
              <a:t>面的社会历史知识，了解各种各样的风俗民情。这</a:t>
            </a:r>
          </a:p>
          <a:p>
            <a:pPr algn="l"/>
            <a:r>
              <a:rPr lang="zh-CN" altLang="en-US" sz="2800">
                <a:sym typeface="+mn-ea"/>
              </a:rPr>
              <a:t>些知识的积累有助于我们以古证今，提高现实观察</a:t>
            </a:r>
          </a:p>
          <a:p>
            <a:pPr algn="l"/>
            <a:r>
              <a:rPr lang="zh-CN" altLang="en-US" sz="2800">
                <a:sym typeface="+mn-ea"/>
              </a:rPr>
              <a:t>力，提高洞察人情世态、分辨是非的能力。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77334" y="364490"/>
            <a:ext cx="10689167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3200">
                <a:solidFill>
                  <a:srgbClr val="FF0000"/>
                </a:solidFill>
                <a:sym typeface="+mn-ea"/>
              </a:rPr>
              <a:t>诗可以群</a:t>
            </a:r>
            <a:r>
              <a:rPr lang="zh-CN" altLang="en-US" sz="3200">
                <a:sym typeface="+mn-ea"/>
              </a:rPr>
              <a:t>。群是使人们聚积起来，也就是说《诗经》具有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团结民众的作用</a:t>
            </a:r>
            <a:r>
              <a:rPr lang="zh-CN" altLang="en-US" sz="3200">
                <a:sym typeface="+mn-ea"/>
              </a:rPr>
              <a:t>。“人心齐，泰山移”，“众人拾柴火焰高”，这些语句无不说明团结的力量是巨大的。《诗经》中有不少篇章，是号召人们团结一致抵御外敌的，即便在今天看来，仍然有一定的号召力。例如，《无衣》篇：“岂曰无衣？与子同袍。王地兴师，修我戈矛。与子同仇！”这种团结一心、同仇敌忾的精神与气势，读来让人热血沸腾。</a:t>
            </a:r>
            <a:endParaRPr lang="zh-CN" altLang="en-US" sz="3200"/>
          </a:p>
          <a:p>
            <a:pPr algn="l"/>
            <a:r>
              <a:rPr lang="zh-CN" altLang="en-US" sz="3200">
                <a:sym typeface="+mn-ea"/>
              </a:rPr>
              <a:t>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643468" y="381001"/>
            <a:ext cx="10905913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/>
              <a:t>诗可以怨。</a:t>
            </a:r>
            <a:r>
              <a:rPr lang="zh-CN" altLang="en-US" sz="2800">
                <a:solidFill>
                  <a:srgbClr val="FF0000"/>
                </a:solidFill>
              </a:rPr>
              <a:t>怨就是不满。</a:t>
            </a:r>
            <a:r>
              <a:rPr lang="zh-CN" altLang="en-US" sz="2800"/>
              <a:t>不满要表达出来，不能闷在心里，表达的方式多种多样，而</a:t>
            </a:r>
            <a:r>
              <a:rPr lang="zh-CN" altLang="en-US" sz="2800">
                <a:solidFill>
                  <a:srgbClr val="FF0000"/>
                </a:solidFill>
              </a:rPr>
              <a:t>诗歌就是其中一种健康而有效的表达方式</a:t>
            </a:r>
            <a:r>
              <a:rPr lang="zh-CN" altLang="en-US" sz="2800"/>
              <a:t>。有注家说怨是“刺上政”的意思，即是对社会政治以及上级统治者的不满，比如《诗经》中的《硕鼠》、《伐檀》等篇目。但还应该看到，《诗经》中还有其他的不满情绪，因而“怨”并不局限于“刺上政”。比如《采薇》表达的是人民遭受战争痛苦后的不满，《氓》表达的是弃妇的不满……《诗经》的这个社会作用很值得我们借鉴，自身的不满情绪，如果能运用诗歌发泄出来，不仅缓解了自己的积郁，还诞生了一篇具有真情实感的好作品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88341" y="572135"/>
            <a:ext cx="10814473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“事父、事君”是从人之大伦上说的。一个人生活在这个社会上，需要扮演各种各样的社会角色，每个人都要明白自己的社会责任，做好自己应该做的事。这就是孔子曾经说过的“君君，臣臣，父父，子子，”各在其位，各行其是，才能确保整个社会安定有序，而</a:t>
            </a:r>
            <a:r>
              <a:rPr lang="zh-CN" altLang="en-US" sz="3200">
                <a:solidFill>
                  <a:srgbClr val="FF0000"/>
                </a:solidFill>
              </a:rPr>
              <a:t>学习《诗经》有助于培养人们的</a:t>
            </a:r>
            <a:r>
              <a:rPr lang="zh-CN" altLang="en-US" sz="3200"/>
              <a:t>这种精神，在家则</a:t>
            </a:r>
            <a:r>
              <a:rPr lang="zh-CN" altLang="en-US" sz="3200">
                <a:solidFill>
                  <a:srgbClr val="FF0000"/>
                </a:solidFill>
              </a:rPr>
              <a:t>孝</a:t>
            </a:r>
            <a:r>
              <a:rPr lang="zh-CN" altLang="en-US" sz="3200"/>
              <a:t>，在外则</a:t>
            </a:r>
            <a:r>
              <a:rPr lang="zh-CN" altLang="en-US" sz="3200">
                <a:solidFill>
                  <a:srgbClr val="FF0000"/>
                </a:solidFill>
              </a:rPr>
              <a:t>忠</a:t>
            </a:r>
            <a:r>
              <a:rPr lang="zh-CN" altLang="en-US" sz="3200"/>
              <a:t>，忠孝是一个人的立身之本，是其他一切品德的基础，而学习《诗经》就是培养人们这种品德的最佳方法。</a:t>
            </a:r>
          </a:p>
          <a:p>
            <a:r>
              <a:rPr lang="zh-CN" altLang="en-US" sz="3200"/>
              <a:t> 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648547" y="732790"/>
            <a:ext cx="10894060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/>
              <a:t>多识于鸟、兽、草、木之名”，</a:t>
            </a:r>
            <a:r>
              <a:rPr lang="zh-CN" altLang="en-US" sz="3600">
                <a:solidFill>
                  <a:srgbClr val="FF0000"/>
                </a:solidFill>
              </a:rPr>
              <a:t>是从知识的获取上说的。</a:t>
            </a:r>
            <a:r>
              <a:rPr lang="zh-CN" altLang="en-US" sz="3600"/>
              <a:t>古代获取知识的渠道并不像现代这么多，信息也没有现在这么集中，获取起来也没有这么方便。而《诗经》中恰恰收集了各种各样的知识，雅学、地学、博物学、本草学无所不包，为人们获取知识提供了方便。所以孔子特别提倡学《诗》，以诗教，就是为了让弟子们获取这些知识。</a:t>
            </a:r>
          </a:p>
        </p:txBody>
      </p:sp>
    </p:spTree>
    <p:custDataLst>
      <p:tags r:id="rId2"/>
    </p:custData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979594" y="582296"/>
            <a:ext cx="104927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兴、观、群、怨，诗尽于是矣。</a:t>
            </a:r>
          </a:p>
          <a:p>
            <a:pPr algn="r"/>
            <a:r>
              <a:rPr lang="en-US" altLang="zh-CN"/>
              <a:t>——</a:t>
            </a:r>
            <a:r>
              <a:rPr lang="zh-CN" altLang="en-US"/>
              <a:t>王夫之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0054" y="1522731"/>
            <a:ext cx="1049274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“兴”指诗歌的具体艺术形象可以感发情感，引起联想、想象活动，在感情的涌动中获得审美享受。“观”是说通过诗歌可以了解社会政治与道德风尚，以及作者的思想倾向与感情状态。“群”是指诗歌可以使社会人群交流思想感情，统一认识，促进社会的和谐与团结。“怨”是强调诗歌可以表达对社会不合理现象的不满与批判。</a:t>
            </a:r>
          </a:p>
          <a:p>
            <a:pPr algn="l"/>
            <a:r>
              <a:rPr lang="zh-CN" altLang="en-US"/>
              <a:t>    “兴”、“观”、“群”、“怨”这四者是紧密相连，不可分割的。其中“兴”是前提，它包含了孔子对诗的整体作用的概括，所以“观”、“群”、“怨”离不开“兴”。而且将“兴”置于首位，充分注意到了艺术的感发作用。这一思想表明，孔子已认识到艺术的社会作用只能通过美感的心理活动来实现。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375074" y="386081"/>
            <a:ext cx="114816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1.子曰：“君子食无求饱，居无求安，敏于事而慎于言，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就有道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而</a:t>
            </a:r>
            <a:r>
              <a:rPr lang="zh-CN" altLang="en-US" sz="3600">
                <a:solidFill>
                  <a:srgbClr val="FF0000"/>
                </a:solidFill>
                <a:latin typeface="+mn-lt"/>
                <a:ea typeface="+mn-ea"/>
              </a:rPr>
              <a:t>正</a:t>
            </a:r>
            <a:r>
              <a:rPr lang="zh-CN" altLang="en-US" sz="3600">
                <a:solidFill>
                  <a:schemeClr val="tx1"/>
                </a:solidFill>
                <a:latin typeface="+mn-lt"/>
                <a:ea typeface="+mn-ea"/>
              </a:rPr>
              <a:t>焉，可谓好学也已。”（《论语·学而》）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32741" y="2334261"/>
            <a:ext cx="115239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注释：</a:t>
            </a:r>
          </a:p>
          <a:p>
            <a:pPr algn="l"/>
            <a:r>
              <a:rPr lang="en-US" altLang="zh-CN"/>
              <a:t>1.</a:t>
            </a:r>
            <a:r>
              <a:rPr lang="zh-CN" altLang="en-US"/>
              <a:t>就：靠近。</a:t>
            </a:r>
            <a:r>
              <a:rPr lang="en-US" altLang="zh-CN"/>
              <a:t>2.</a:t>
            </a:r>
            <a:r>
              <a:rPr lang="zh-CN" altLang="en-US"/>
              <a:t>有道：有道德的人。</a:t>
            </a:r>
            <a:r>
              <a:rPr lang="en-US" altLang="zh-CN"/>
              <a:t>3.</a:t>
            </a:r>
            <a:r>
              <a:rPr lang="zh-CN" altLang="en-US"/>
              <a:t>正：匡正。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97840" y="3401695"/>
            <a:ext cx="1090168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/>
              <a:t>孔子说：</a:t>
            </a:r>
            <a:r>
              <a:rPr lang="en-US" altLang="zh-CN"/>
              <a:t>“</a:t>
            </a:r>
            <a:r>
              <a:rPr lang="zh-CN" altLang="en-US"/>
              <a:t>君子（对）饮食不求饱足，居住不要求舒适，对工作勤劳敏捷，说话却小心谨慎，到有道的人那里去匡正自己，这样可以说是好学了。</a:t>
            </a:r>
            <a:r>
              <a:rPr lang="en-US" altLang="zh-CN"/>
              <a:t>”</a:t>
            </a:r>
          </a:p>
          <a:p>
            <a:pPr algn="l"/>
            <a:r>
              <a:rPr lang="en-US" altLang="zh-CN" sz="2800"/>
              <a:t>孔子认为，君子要善于抵制物欲，要尽可能地把精力用于追求理想和真理上。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5073" y="5944236"/>
            <a:ext cx="115239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</a:rPr>
              <a:t>求学为道</a:t>
            </a: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文本框 2"/>
          <p:cNvSpPr txBox="1"/>
          <p:nvPr/>
        </p:nvSpPr>
        <p:spPr>
          <a:xfrm>
            <a:off x="784861" y="664845"/>
            <a:ext cx="10623127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孔子的学说还有一个值得我们注意的地方：</a:t>
            </a:r>
            <a:r>
              <a:rPr lang="zh-CN" altLang="en-US" sz="3200">
                <a:solidFill>
                  <a:srgbClr val="FF0000"/>
                </a:solidFill>
              </a:rPr>
              <a:t>人格的重视</a:t>
            </a:r>
            <a:r>
              <a:rPr lang="zh-CN" altLang="en-US" sz="3200"/>
              <a:t>。孔子不但希望每一个人能够生存，还希望他能够好好地生活。因为人之所以异于禽兽在于人有道德的或精神的生活，而禽兽只有生物的或物质的生存。要发展人性，政治家不但要使人民丰衣足食，还要培养他们的人格，使他们都能修身立德。《大学》所说“自天子以至庶人，一是皆以修身为本”，是孔子一个基本的主张。</a:t>
            </a:r>
          </a:p>
          <a:p>
            <a:endParaRPr lang="zh-CN" altLang="en-US" sz="3200"/>
          </a:p>
          <a:p>
            <a:r>
              <a:rPr lang="zh-CN" altLang="en-US" sz="3200"/>
              <a:t>——萧公权《孔子政治学说的现代意义》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6018932" y="10579100"/>
            <a:ext cx="406400" cy="228600"/>
          </a:xfrm>
          <a:prstGeom prst="cube">
            <a:avLst/>
          </a:prstGeom>
        </p:spPr>
      </p:pic>
    </p:spTree>
    <p:custDataLst>
      <p:tags r:id="rId3"/>
    </p:custDataLst>
  </p:cSld>
  <p:clrMapOvr>
    <a:masterClrMapping/>
  </p:clrMapOvr>
  <p:transition/>
  <p:timing/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5cf06a324eb5d8757ecc5fbef291b88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" y="-5080"/>
            <a:ext cx="12173585" cy="6809740"/>
          </a:xfrm>
          <a:prstGeom prst="rect">
            <a:avLst/>
          </a:prstGeom>
        </p:spPr>
      </p:pic>
      <p:pic>
        <p:nvPicPr>
          <p:cNvPr id="7" name="图片 6" descr="224ff18b5224ef256c2f11a30f4da0c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5385" y="1380490"/>
            <a:ext cx="7299325" cy="4097655"/>
          </a:xfrm>
          <a:prstGeom prst="rect">
            <a:avLst/>
          </a:prstGeom>
          <a:effectLst>
            <a:innerShdw blurRad="63500" dist="50800" dir="18900000">
              <a:schemeClr val="accent6">
                <a:lumMod val="40000"/>
                <a:lumOff val="60000"/>
                <a:alpha val="50000"/>
              </a:schemeClr>
            </a:inn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764612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 descr="66e97c24594d6eb15be0f7c5bc18ea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1430" y="3758565"/>
            <a:ext cx="2502535" cy="356997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111115" y="2444750"/>
            <a:ext cx="1969135" cy="1969135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6" name="文本框 5"/>
          <p:cNvSpPr txBox="1"/>
          <p:nvPr/>
        </p:nvSpPr>
        <p:spPr>
          <a:xfrm>
            <a:off x="5545455" y="2657475"/>
            <a:ext cx="116205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叁</a:t>
            </a:r>
          </a:p>
        </p:txBody>
      </p:sp>
      <p:pic>
        <p:nvPicPr>
          <p:cNvPr id="8" name="图片 7" descr="595ba74c97250d78c49eefc44d2cfdf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3070225" y="1985645"/>
            <a:ext cx="1768475" cy="2493645"/>
          </a:xfrm>
          <a:prstGeom prst="rect">
            <a:avLst/>
          </a:prstGeom>
          <a:effectLst>
            <a:innerShdw blurRad="63500" dist="50800" dir="18900000">
              <a:schemeClr val="accent6">
                <a:lumMod val="40000"/>
                <a:lumOff val="60000"/>
                <a:alpha val="50000"/>
              </a:schemeClr>
            </a:innerShdw>
          </a:effectLst>
        </p:spPr>
      </p:pic>
      <p:sp>
        <p:nvSpPr>
          <p:cNvPr id="3" name="矩形 2"/>
          <p:cNvSpPr/>
          <p:nvPr/>
        </p:nvSpPr>
        <p:spPr>
          <a:xfrm>
            <a:off x="4174490" y="3900805"/>
            <a:ext cx="38430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内容总结</a:t>
            </a:r>
          </a:p>
        </p:txBody>
      </p:sp>
    </p:spTree>
  </p:cSld>
  <p:clrMapOvr>
    <a:masterClrMapping/>
  </p:clrMapOvr>
  <p:transition/>
  <p:timing/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1659435" y="191069"/>
          <a:ext cx="8562739" cy="666693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80000"/>
                <a:gridCol w="3640455"/>
                <a:gridCol w="2042284"/>
              </a:tblGrid>
              <a:tr h="582931">
                <a:tc gridSpan="3"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兰亭黑-简" panose="02000000000000000000" charset="-122"/>
                          <a:ea typeface="兰亭黑-简" panose="02000000000000000000" charset="-122"/>
                        </a:rPr>
                        <a:t>《论语》十二章</a:t>
                      </a: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内容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主要观点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论证方法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第一章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安贫乐道，就有道而正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理证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第二章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礼、乐以仁为基础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理证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第三章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cs typeface="兰亭黑-简" panose="02000000000000000000" charset="-122"/>
                        </a:rPr>
                        <a:t>执着追求</a:t>
                      </a:r>
                      <a:r>
                        <a:rPr lang="en-US" altLang="zh-CN" sz="2400">
                          <a:latin typeface="兰亭黑-简" panose="02000000000000000000" charset="-122"/>
                          <a:ea typeface="兰亭黑-简" panose="02000000000000000000" charset="-122"/>
                          <a:cs typeface="兰亭黑-简" panose="02000000000000000000" charset="-122"/>
                        </a:rPr>
                        <a:t>“</a:t>
                      </a: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cs typeface="兰亭黑-简" panose="02000000000000000000" charset="-122"/>
                        </a:rPr>
                        <a:t>道</a:t>
                      </a:r>
                      <a:r>
                        <a:rPr lang="en-US" altLang="zh-CN" sz="2400">
                          <a:latin typeface="兰亭黑-简" panose="02000000000000000000" charset="-122"/>
                          <a:ea typeface="兰亭黑-简" panose="02000000000000000000" charset="-122"/>
                          <a:cs typeface="兰亭黑-简" panose="02000000000000000000" charset="-122"/>
                        </a:rPr>
                        <a:t>”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理证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第四章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君子重义轻利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对比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第五章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虚心学习，自我反省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对比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第六章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文质兼备，方为君子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理证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第七章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意志坚强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理证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第八章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持之以恒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比喻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第九章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智、仁、勇成就完美人格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例证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第十章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克己复礼为仁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理证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第十一章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己所不欲勿施于人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例证</a:t>
                      </a:r>
                    </a:p>
                  </a:txBody>
                  <a:tcPr/>
                </a:tc>
              </a:tr>
              <a:tr h="4680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第十二章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</a:rPr>
                        <a:t>学《诗》有益处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2400">
                          <a:latin typeface="兰亭黑-简" panose="02000000000000000000" charset="-122"/>
                          <a:ea typeface="兰亭黑-简" panose="02000000000000000000" charset="-122"/>
                          <a:sym typeface="+mn-ea"/>
                        </a:rPr>
                        <a:t>例证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04770" y="499745"/>
            <a:ext cx="10515600" cy="1325563"/>
          </a:xfrm>
        </p:spPr>
        <p:txBody>
          <a:bodyPr/>
          <a:lstStyle/>
          <a:p>
            <a:r>
              <a:rPr lang="zh-CN" altLang="en-US">
                <a:sym typeface="+mn-ea"/>
              </a:rPr>
              <a:t>寻求自我生命的打开方式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200">
                <a:solidFill>
                  <a:srgbClr val="0601FD"/>
                </a:solidFill>
                <a:sym typeface="+mn-ea"/>
              </a:rPr>
              <a:t>读《论语》，更重要的是落实在自己身心上</a:t>
            </a:r>
            <a:r>
              <a:rPr lang="zh-CN" altLang="en-US" sz="3200">
                <a:sym typeface="+mn-ea"/>
              </a:rPr>
              <a:t>，这也是《论语》的特点，不同于亚里士多德、柏拉图的“哲学”。——李泽厚</a:t>
            </a:r>
            <a:endParaRPr lang="zh-CN" altLang="en-US" sz="3200"/>
          </a:p>
          <a:p>
            <a:r>
              <a:rPr lang="zh-CN" altLang="en-US" sz="3200">
                <a:sym typeface="+mn-ea"/>
              </a:rPr>
              <a:t>细读《论语》，我们所要寻求的乃是自我生命如何更好地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在当下打开的方式</a:t>
            </a:r>
            <a:r>
              <a:rPr lang="zh-CN" altLang="en-US" sz="3200">
                <a:sym typeface="+mn-ea"/>
              </a:rPr>
              <a:t>。</a:t>
            </a:r>
            <a:endParaRPr lang="zh-CN" altLang="en-US" sz="3200"/>
          </a:p>
          <a:p>
            <a:endParaRPr lang="zh-CN" altLang="en-US" sz="3200"/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5cf06a324eb5d8757ecc5fbef291b88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" y="24130"/>
            <a:ext cx="12173585" cy="6809740"/>
          </a:xfrm>
          <a:prstGeom prst="rect">
            <a:avLst/>
          </a:prstGeom>
        </p:spPr>
      </p:pic>
      <p:pic>
        <p:nvPicPr>
          <p:cNvPr id="7" name="图片 6" descr="224ff18b5224ef256c2f11a30f4da0c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5385" y="1380490"/>
            <a:ext cx="7299325" cy="4097655"/>
          </a:xfrm>
          <a:prstGeom prst="rect">
            <a:avLst/>
          </a:prstGeom>
          <a:effectLst>
            <a:innerShdw blurRad="63500" dist="50800" dir="18900000">
              <a:schemeClr val="accent6">
                <a:lumMod val="40000"/>
                <a:lumOff val="60000"/>
                <a:alpha val="50000"/>
              </a:schemeClr>
            </a:inn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764612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 descr="66e97c24594d6eb15be0f7c5bc18ea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1430" y="3758565"/>
            <a:ext cx="2502535" cy="356997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111115" y="2444750"/>
            <a:ext cx="1969135" cy="1969135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6" name="文本框 5"/>
          <p:cNvSpPr txBox="1"/>
          <p:nvPr/>
        </p:nvSpPr>
        <p:spPr>
          <a:xfrm>
            <a:off x="5545455" y="2657475"/>
            <a:ext cx="116205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肆</a:t>
            </a:r>
          </a:p>
        </p:txBody>
      </p:sp>
      <p:pic>
        <p:nvPicPr>
          <p:cNvPr id="8" name="图片 7" descr="595ba74c97250d78c49eefc44d2cfdf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3070225" y="1985645"/>
            <a:ext cx="1768475" cy="2493645"/>
          </a:xfrm>
          <a:prstGeom prst="rect">
            <a:avLst/>
          </a:prstGeom>
          <a:effectLst>
            <a:innerShdw blurRad="63500" dist="50800" dir="18900000">
              <a:schemeClr val="accent6">
                <a:lumMod val="40000"/>
                <a:lumOff val="60000"/>
                <a:alpha val="50000"/>
              </a:schemeClr>
            </a:innerShdw>
          </a:effectLst>
        </p:spPr>
      </p:pic>
      <p:sp>
        <p:nvSpPr>
          <p:cNvPr id="3" name="矩形 2"/>
          <p:cNvSpPr/>
          <p:nvPr/>
        </p:nvSpPr>
        <p:spPr>
          <a:xfrm>
            <a:off x="4174490" y="3900805"/>
            <a:ext cx="38430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结构梳理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693285" y="11747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修身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651250" y="104330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仁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891530" y="101409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礼乐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67815" y="188023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学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794000" y="188023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65880" y="188023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弘毅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35955" y="188023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582410" y="188023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思齐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97495" y="188023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克己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280525" y="188023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坚持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878070" y="2645410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目的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43480" y="3373120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齐家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664075" y="3373120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治国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027420" y="3373120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平天下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307590" y="440245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正义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3733800" y="440245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诚意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540375" y="440245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致知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981825" y="4402455"/>
            <a:ext cx="188912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格物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307590" y="5259705"/>
            <a:ext cx="188912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恻隐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89045" y="5259705"/>
            <a:ext cx="188912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羞恶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5540375" y="5259705"/>
            <a:ext cx="188912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辞让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981825" y="5259705"/>
            <a:ext cx="188912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是非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307590" y="6097270"/>
            <a:ext cx="188912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仁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138295" y="6097270"/>
            <a:ext cx="188912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义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540375" y="6097270"/>
            <a:ext cx="188912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礼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981825" y="6097270"/>
            <a:ext cx="188912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智</a:t>
            </a:r>
          </a:p>
        </p:txBody>
      </p:sp>
      <p:cxnSp>
        <p:nvCxnSpPr>
          <p:cNvPr id="30" name="直接箭头连接符 29"/>
          <p:cNvCxnSpPr/>
          <p:nvPr/>
        </p:nvCxnSpPr>
        <p:spPr>
          <a:xfrm flipH="1">
            <a:off x="4138295" y="508000"/>
            <a:ext cx="525780" cy="5353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箭头连接符 30"/>
          <p:cNvCxnSpPr/>
          <p:nvPr/>
        </p:nvCxnSpPr>
        <p:spPr>
          <a:xfrm>
            <a:off x="5668645" y="537845"/>
            <a:ext cx="652145" cy="476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3798570" y="1564640"/>
            <a:ext cx="652145" cy="4762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H="1">
            <a:off x="6222365" y="1505585"/>
            <a:ext cx="525780" cy="53530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/>
          <p:cNvCxnSpPr/>
          <p:nvPr/>
        </p:nvCxnSpPr>
        <p:spPr>
          <a:xfrm flipH="1">
            <a:off x="4728845" y="2599690"/>
            <a:ext cx="9525" cy="7734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 flipH="1">
            <a:off x="4664075" y="3629025"/>
            <a:ext cx="9525" cy="77343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878070" y="3910965"/>
            <a:ext cx="1870075" cy="6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chemeClr val="tx2">
                    <a:lumMod val="50000"/>
                  </a:schemeClr>
                </a:solidFill>
                <a:latin typeface="兰亭黑-简" panose="02000000000000000000" charset="-122"/>
                <a:ea typeface="兰亭黑-简" panose="02000000000000000000" charset="-122"/>
              </a:rPr>
              <a:t>（方法）</a:t>
            </a:r>
          </a:p>
        </p:txBody>
      </p:sp>
      <p:sp>
        <p:nvSpPr>
          <p:cNvPr id="38" name="下箭头 37"/>
          <p:cNvSpPr/>
          <p:nvPr/>
        </p:nvSpPr>
        <p:spPr>
          <a:xfrm>
            <a:off x="2580005" y="4850765"/>
            <a:ext cx="213995" cy="4089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下箭头 38"/>
          <p:cNvSpPr/>
          <p:nvPr/>
        </p:nvSpPr>
        <p:spPr>
          <a:xfrm>
            <a:off x="4177665" y="4977765"/>
            <a:ext cx="213995" cy="4089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下箭头 39"/>
          <p:cNvSpPr/>
          <p:nvPr/>
        </p:nvSpPr>
        <p:spPr>
          <a:xfrm>
            <a:off x="5988685" y="4977765"/>
            <a:ext cx="213995" cy="4089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下箭头 40"/>
          <p:cNvSpPr/>
          <p:nvPr/>
        </p:nvSpPr>
        <p:spPr>
          <a:xfrm>
            <a:off x="7392035" y="4977765"/>
            <a:ext cx="213995" cy="4089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 descr="66e97c24594d6eb15be0f7c5bc18ea5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765512"/>
            <a:ext cx="2502535" cy="3569970"/>
          </a:xfrm>
          <a:prstGeom prst="rect">
            <a:avLst/>
          </a:prstGeom>
          <a:effectLst>
            <a:outerShdw blurRad="50800" dist="38100" dir="2700000" sx="103000" sy="103000" algn="tl" rotWithShape="0">
              <a:srgbClr val="5F726D">
                <a:alpha val="4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 nodeType="clickPar">
                      <p:stCondLst>
                        <p:cond delay="indefinite"/>
                      </p:stCondLst>
                      <p:childTnLst>
                        <p:par>
                          <p:cTn id="9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1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0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7" grpId="0"/>
      <p:bldP spid="37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72130" y="341630"/>
            <a:ext cx="10515600" cy="1325563"/>
          </a:xfrm>
        </p:spPr>
        <p:txBody>
          <a:bodyPr/>
          <a:lstStyle/>
          <a:p>
            <a:r>
              <a:rPr lang="zh-CN" altLang="en-US"/>
              <a:t>总体原则：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ClrTx/>
              <a:buSzTx/>
            </a:pPr>
            <a:r>
              <a:rPr lang="en-US" alt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计日程功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：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应对畏难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怕难，不肯啃骨头，一遇到困难就搁下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（华中师范大学国学院院长唐翼明）</a:t>
            </a:r>
            <a:r>
              <a:rPr lang="zh-CN" altLang="en-US">
                <a:solidFill>
                  <a:srgbClr val="0601F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日进一卒</a:t>
            </a:r>
          </a:p>
          <a:p>
            <a:pPr algn="l">
              <a:buClrTx/>
              <a:buSzTx/>
            </a:pPr>
            <a:r>
              <a:rPr lang="zh-CN" altLang="en-US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不二读书：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应对浅尝辄止。（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曾国藩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zh-CN" altLang="en-US">
                <a:solidFill>
                  <a:srgbClr val="0601F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集中一段时间精力，瞄准一本书。</a:t>
            </a:r>
            <a:endParaRPr lang="en-US" altLang="zh-CN">
              <a:solidFill>
                <a:srgbClr val="0601F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情境还原：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应对文言的枯燥、时代隔阂。（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程颐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）</a:t>
            </a:r>
          </a:p>
          <a:p>
            <a:r>
              <a:rPr lang="zh-CN" sz="3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知行合一：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应对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读后无用论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（王阳明）</a:t>
            </a:r>
            <a:r>
              <a:rPr lang="zh-CN" altLang="en-US">
                <a:solidFill>
                  <a:srgbClr val="0601FD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知行一体，未有知而不行者， 知而不行，只是未知”。</a:t>
            </a:r>
            <a:endParaRPr lang="zh-CN" altLang="en-US">
              <a:solidFill>
                <a:srgbClr val="0601F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endParaRPr lang="zh-CN" altLang="en-US">
              <a:solidFill>
                <a:srgbClr val="0601FD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91205" y="499745"/>
            <a:ext cx="10515600" cy="1325563"/>
          </a:xfrm>
        </p:spPr>
        <p:txBody>
          <a:bodyPr/>
          <a:lstStyle/>
          <a:p>
            <a:r>
              <a:rPr lang="zh-CN" altLang="en-US"/>
              <a:t>情境还原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“学者须将《论语》中诸弟子问处便作自己问，圣人答处便作今日耳闻，自然有得。虽孔孟复生 ，不过以此教人。”</a:t>
            </a:r>
          </a:p>
          <a:p>
            <a:pPr algn="r"/>
            <a:r>
              <a:rPr lang="en-US" alt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北宋大儒程颐</a:t>
            </a:r>
          </a:p>
          <a:p>
            <a:r>
              <a:rPr lang="zh-CN" altLang="en-US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一句话，读《论语》要能做“情境还原，也就是要有想象力，切忌死记硬背，熟视无睹，心不在焉 。</a:t>
            </a:r>
          </a:p>
        </p:txBody>
      </p:sp>
    </p:spTree>
  </p:cSld>
  <p:clrMapOvr>
    <a:masterClrMapping/>
  </p:clrMapOvr>
  <p:transition/>
  <p:timing/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 descr="课程操作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480"/>
            <a:ext cx="12192000" cy="716189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87475" y="1388110"/>
            <a:ext cx="23456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0601FD"/>
                </a:solidFill>
                <a:sym typeface="+mn-ea"/>
              </a:rPr>
              <a:t>三读</a:t>
            </a:r>
            <a:r>
              <a:rPr lang="en-US" altLang="zh-CN" sz="2800" b="1">
                <a:solidFill>
                  <a:srgbClr val="0601FD"/>
                </a:solidFill>
                <a:sym typeface="+mn-ea"/>
              </a:rPr>
              <a:t>——</a:t>
            </a:r>
            <a:r>
              <a:rPr lang="zh-CN" altLang="en-US" sz="2800" b="1">
                <a:solidFill>
                  <a:srgbClr val="0601FD"/>
                </a:solidFill>
                <a:sym typeface="+mn-ea"/>
              </a:rPr>
              <a:t>读中活动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363210" y="629285"/>
            <a:ext cx="1162050" cy="645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601FD"/>
                </a:solidFill>
              </a:rPr>
              <a:t>初读：观其大略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969109" y="3096231"/>
            <a:ext cx="2029460" cy="8299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0601FD"/>
                </a:solidFill>
              </a:rPr>
              <a:t>二读：细而后通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23485" y="4314190"/>
            <a:ext cx="2145030" cy="6451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601FD"/>
                </a:solidFill>
              </a:rPr>
              <a:t>三读：深。</a:t>
            </a:r>
            <a:r>
              <a:rPr lang="zh-CN" altLang="en-US" b="1">
                <a:solidFill>
                  <a:srgbClr val="0601FD"/>
                </a:solidFill>
                <a:sym typeface="+mn-ea"/>
              </a:rPr>
              <a:t>按兴趣</a:t>
            </a:r>
            <a:endParaRPr lang="zh-CN" altLang="en-US" b="1">
              <a:solidFill>
                <a:srgbClr val="0601FD"/>
              </a:solidFill>
            </a:endParaRPr>
          </a:p>
          <a:p>
            <a:r>
              <a:rPr lang="zh-CN" altLang="en-US" b="1">
                <a:solidFill>
                  <a:srgbClr val="0601FD"/>
                </a:solidFill>
              </a:rPr>
              <a:t>自由组合。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613525" y="2151380"/>
            <a:ext cx="1412875" cy="3683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rgbClr val="0601FD"/>
                </a:solidFill>
              </a:rPr>
              <a:t>读中活动</a:t>
            </a:r>
          </a:p>
        </p:txBody>
      </p:sp>
      <p:pic>
        <p:nvPicPr>
          <p:cNvPr id="10" name="图片 9" descr="1ff5ce9892bb9bdcc0209a2a8089d8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093" y="4427855"/>
            <a:ext cx="2430145" cy="2430145"/>
          </a:xfrm>
          <a:prstGeom prst="rect">
            <a:avLst/>
          </a:prstGeom>
          <a:effectLst>
            <a:outerShdw blurRad="50800" dist="38100" dir="2700000" sx="104000" sy="104000" algn="tl" rotWithShape="0">
              <a:srgbClr val="5F726D">
                <a:alpha val="40000"/>
              </a:srgbClr>
            </a:outerShdw>
          </a:effectLst>
        </p:spPr>
      </p:pic>
      <p:pic>
        <p:nvPicPr>
          <p:cNvPr id="11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0883900" y="104394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9052560" y="140970"/>
            <a:ext cx="3380105" cy="491871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 descr="2c2022540513437e32edfb2c4299543d"/>
          <p:cNvPicPr>
            <a:picLocks noChangeAspect="1"/>
          </p:cNvPicPr>
          <p:nvPr/>
        </p:nvPicPr>
        <p:blipFill>
          <a:blip r:embed="rId4"/>
          <a:srcRect t="67843" r="51994" b="1379"/>
          <a:stretch>
            <a:fillRect/>
          </a:stretch>
        </p:blipFill>
        <p:spPr>
          <a:xfrm>
            <a:off x="-27305" y="1378585"/>
            <a:ext cx="4235450" cy="410083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630805" y="2861310"/>
            <a:ext cx="857885" cy="1753235"/>
          </a:xfrm>
          <a:prstGeom prst="rect">
            <a:avLst/>
          </a:prstGeom>
          <a:noFill/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r>
              <a:rPr lang="zh-CN" altLang="en-US" sz="5400">
                <a:solidFill>
                  <a:schemeClr val="bg2">
                    <a:lumMod val="25000"/>
                  </a:schemeClr>
                </a:solidFill>
                <a:effectLst/>
              </a:rPr>
              <a:t>目录</a:t>
            </a:r>
          </a:p>
        </p:txBody>
      </p:sp>
      <p:pic>
        <p:nvPicPr>
          <p:cNvPr id="2" name="图片 1" descr="66e97c24594d6eb15be0f7c5bc18ea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-161925" y="3688080"/>
            <a:ext cx="2502535" cy="356997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337050" y="1378585"/>
            <a:ext cx="811530" cy="4207510"/>
          </a:xfrm>
          <a:prstGeom prst="rect">
            <a:avLst/>
          </a:prstGeom>
          <a:blipFill>
            <a:blip r:embed="rId6">
              <a:alphaModFix amt="26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2685" y="1378585"/>
            <a:ext cx="811530" cy="4146550"/>
          </a:xfrm>
          <a:prstGeom prst="rect">
            <a:avLst/>
          </a:prstGeom>
          <a:blipFill>
            <a:blip r:embed="rId6">
              <a:alphaModFix amt="26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1030" y="1378585"/>
            <a:ext cx="811530" cy="4146550"/>
          </a:xfrm>
          <a:prstGeom prst="rect">
            <a:avLst/>
          </a:prstGeom>
          <a:blipFill>
            <a:blip r:embed="rId6">
              <a:alphaModFix amt="26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60490" y="1378585"/>
            <a:ext cx="811530" cy="4146550"/>
          </a:xfrm>
          <a:prstGeom prst="rect">
            <a:avLst/>
          </a:prstGeom>
          <a:blipFill>
            <a:blip r:embed="rId6">
              <a:alphaModFix amt="26000"/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artisticTexturizer/>
                      </a14:imgEffect>
                      <a14:imgEffect>
                        <a14:brightnessContrast bright="18000"/>
                      </a14:imgEffect>
                      <a14:imgEffect>
                        <a14:colorTemperature colorTemp="5591"/>
                      </a14:imgEffect>
                      <a14:imgEffect>
                        <a14:saturation sat="28000"/>
                      </a14:imgEffect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tile tx="0" ty="0" sx="100000" sy="100000" flip="none" algn="tl"/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50410" y="1644015"/>
            <a:ext cx="44259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3200">
                <a:solidFill>
                  <a:srgbClr val="310E0D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语言构建与应用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645275" y="1644015"/>
            <a:ext cx="44259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rgbClr val="310E0D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思维发展与提升</a:t>
            </a:r>
            <a:endParaRPr lang="zh-CN" altLang="en-US" sz="3200">
              <a:solidFill>
                <a:srgbClr val="310E0D"/>
              </a:solidFill>
              <a:latin typeface="宋体-简" panose="02010800040101010101" charset="-122"/>
              <a:ea typeface="宋体-简" panose="0201080004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3200">
              <a:solidFill>
                <a:schemeClr val="tx2">
                  <a:lumMod val="50000"/>
                </a:schemeClr>
              </a:solidFill>
              <a:latin typeface="宋体-简" panose="02010800040101010101" charset="-122"/>
              <a:ea typeface="宋体-简" panose="020108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74380" y="1644015"/>
            <a:ext cx="545465" cy="4030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rgbClr val="310E0D"/>
                </a:solidFill>
                <a:latin typeface="宋体-简" panose="02010800040101010101" charset="-122"/>
                <a:ea typeface="宋体-简" panose="02010800040101010101" charset="-122"/>
                <a:sym typeface="+mn-ea"/>
              </a:rPr>
              <a:t>审美鉴赏与创造</a:t>
            </a:r>
            <a:endParaRPr lang="zh-CN" altLang="en-US" sz="3200">
              <a:solidFill>
                <a:srgbClr val="310E0D"/>
              </a:solidFill>
              <a:latin typeface="宋体-简" panose="02010800040101010101" charset="-122"/>
              <a:ea typeface="宋体-简" panose="02010800040101010101" charset="-122"/>
            </a:endParaRPr>
          </a:p>
          <a:p>
            <a:pPr>
              <a:lnSpc>
                <a:spcPct val="100000"/>
              </a:lnSpc>
            </a:pPr>
            <a:endParaRPr lang="zh-CN" altLang="en-US" sz="3200">
              <a:solidFill>
                <a:schemeClr val="tx2">
                  <a:lumMod val="50000"/>
                </a:schemeClr>
              </a:solidFill>
              <a:latin typeface="宋体-简" panose="02010800040101010101" charset="-122"/>
              <a:ea typeface="宋体-简" panose="020108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10208260" y="1682750"/>
            <a:ext cx="65595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200">
                <a:solidFill>
                  <a:srgbClr val="310E0D"/>
                </a:solidFill>
                <a:latin typeface="宋体-简" panose="02010800040101010101" charset="-122"/>
                <a:ea typeface="宋体-简" panose="02010800040101010101" charset="-122"/>
                <a:cs typeface="宋体-简" panose="02010800040101010101" charset="-122"/>
                <a:sym typeface="+mn-ea"/>
              </a:rPr>
              <a:t>文化传承与理解</a:t>
            </a:r>
            <a:endParaRPr lang="zh-CN" altLang="en-US" sz="3200">
              <a:solidFill>
                <a:schemeClr val="tx2">
                  <a:lumMod val="50000"/>
                </a:schemeClr>
              </a:solidFill>
              <a:latin typeface="宋体-简" panose="02010800040101010101" charset="-122"/>
              <a:ea typeface="宋体-简" panose="02010800040101010101" charset="-122"/>
              <a:cs typeface="宋体-简" panose="0201080004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92625" y="1141095"/>
            <a:ext cx="500380" cy="534035"/>
          </a:xfrm>
          <a:prstGeom prst="rect">
            <a:avLst/>
          </a:prstGeom>
          <a:noFill/>
          <a:ln>
            <a:solidFill>
              <a:srgbClr val="E87C8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tx2">
                    <a:lumMod val="50000"/>
                  </a:schemeClr>
                </a:solidFill>
                <a:effectLst/>
                <a:latin typeface="+mj-ea"/>
                <a:ea typeface="+mj-ea"/>
              </a:rPr>
              <a:t>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0130790" y="1141730"/>
            <a:ext cx="500380" cy="534035"/>
          </a:xfrm>
          <a:prstGeom prst="rect">
            <a:avLst/>
          </a:prstGeom>
          <a:noFill/>
          <a:ln>
            <a:solidFill>
              <a:srgbClr val="E87C8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tx2">
                    <a:lumMod val="50000"/>
                  </a:schemeClr>
                </a:solidFill>
                <a:effectLst/>
                <a:latin typeface="+mj-ea"/>
                <a:ea typeface="+mj-ea"/>
              </a:rPr>
              <a:t>肆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368665" y="1141095"/>
            <a:ext cx="500380" cy="534035"/>
          </a:xfrm>
          <a:prstGeom prst="rect">
            <a:avLst/>
          </a:prstGeom>
          <a:noFill/>
          <a:ln>
            <a:solidFill>
              <a:srgbClr val="E87C8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tx2">
                    <a:lumMod val="50000"/>
                  </a:schemeClr>
                </a:solidFill>
                <a:effectLst/>
                <a:latin typeface="+mj-ea"/>
                <a:ea typeface="+mj-ea"/>
              </a:rPr>
              <a:t>叁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616700" y="1141095"/>
            <a:ext cx="500380" cy="534035"/>
          </a:xfrm>
          <a:prstGeom prst="rect">
            <a:avLst/>
          </a:prstGeom>
          <a:noFill/>
          <a:ln>
            <a:solidFill>
              <a:srgbClr val="E87C81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>
                <a:solidFill>
                  <a:schemeClr val="tx2">
                    <a:lumMod val="50000"/>
                  </a:schemeClr>
                </a:solidFill>
                <a:effectLst/>
                <a:latin typeface="+mj-ea"/>
                <a:ea typeface="+mj-ea"/>
              </a:rPr>
              <a:t>贰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341283" y="2307433"/>
            <a:ext cx="927735" cy="258445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学习重点文言文词语、解读各则语录，培养阅读理解文言文的能力。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441228" y="2307433"/>
            <a:ext cx="927735" cy="34150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了解论语的有关知识，背诵、朗读文言文，掌握学习古文的方法，理解孔子的思维模式。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203353" y="2307433"/>
            <a:ext cx="927735" cy="34150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体验经典语录体文章的原创精神，明确其在历史上的文化价值学会赏析此类文章。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999768" y="2307433"/>
            <a:ext cx="927735" cy="424624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>
                <a:solidFill>
                  <a:srgbClr val="310E0D"/>
                </a:solidFill>
                <a:latin typeface="汉仪劲楷简" panose="00020600040101010101" pitchFamily="18" charset="-122"/>
                <a:ea typeface="汉仪劲楷简" panose="00020600040101010101" pitchFamily="18" charset="-122"/>
              </a:rPr>
              <a:t>感受孔子为代表的儒家思想，体会其中的现实意义，通过文章对自己进行反思，理解并弘扬其文化精髓。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图片 10" descr="5cf06a324eb5d8757ecc5fbef291b88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5" y="-5080"/>
            <a:ext cx="12173585" cy="6809740"/>
          </a:xfrm>
          <a:prstGeom prst="rect">
            <a:avLst/>
          </a:prstGeom>
        </p:spPr>
      </p:pic>
      <p:pic>
        <p:nvPicPr>
          <p:cNvPr id="7" name="图片 6" descr="224ff18b5224ef256c2f11a30f4da0ca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5385" y="1380490"/>
            <a:ext cx="7299325" cy="4097655"/>
          </a:xfrm>
          <a:prstGeom prst="rect">
            <a:avLst/>
          </a:prstGeom>
          <a:effectLst>
            <a:innerShdw blurRad="63500" dist="50800" dir="18900000">
              <a:schemeClr val="accent6">
                <a:lumMod val="40000"/>
                <a:lumOff val="60000"/>
                <a:alpha val="50000"/>
              </a:schemeClr>
            </a:innerShdw>
          </a:effectLst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764612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 descr="66e97c24594d6eb15be0f7c5bc18ea5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1430" y="3758565"/>
            <a:ext cx="2502535" cy="356997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5111115" y="2444750"/>
            <a:ext cx="1969135" cy="1969135"/>
          </a:xfrm>
          <a:prstGeom prst="ellipse">
            <a:avLst/>
          </a:prstGeom>
          <a:solidFill>
            <a:schemeClr val="bg1">
              <a:alpha val="3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/>
          </a:p>
        </p:txBody>
      </p:sp>
      <p:sp>
        <p:nvSpPr>
          <p:cNvPr id="6" name="文本框 5"/>
          <p:cNvSpPr txBox="1"/>
          <p:nvPr/>
        </p:nvSpPr>
        <p:spPr>
          <a:xfrm>
            <a:off x="5545455" y="2657475"/>
            <a:ext cx="1162050" cy="1420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7200">
                <a:solidFill>
                  <a:schemeClr val="tx2">
                    <a:lumMod val="75000"/>
                  </a:schemeClr>
                </a:solidFill>
                <a:latin typeface="+mj-ea"/>
                <a:ea typeface="+mj-ea"/>
              </a:rPr>
              <a:t>壹</a:t>
            </a:r>
          </a:p>
        </p:txBody>
      </p:sp>
      <p:pic>
        <p:nvPicPr>
          <p:cNvPr id="8" name="图片 7" descr="595ba74c97250d78c49eefc44d2cfdf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flipH="1">
            <a:off x="3070225" y="1985645"/>
            <a:ext cx="1768475" cy="2493645"/>
          </a:xfrm>
          <a:prstGeom prst="rect">
            <a:avLst/>
          </a:prstGeom>
          <a:effectLst>
            <a:innerShdw blurRad="63500" dist="50800" dir="18900000">
              <a:schemeClr val="accent6">
                <a:lumMod val="40000"/>
                <a:lumOff val="60000"/>
                <a:alpha val="50000"/>
              </a:schemeClr>
            </a:innerShdw>
          </a:effectLst>
        </p:spPr>
      </p:pic>
      <p:sp>
        <p:nvSpPr>
          <p:cNvPr id="3" name="矩形 2"/>
          <p:cNvSpPr/>
          <p:nvPr/>
        </p:nvSpPr>
        <p:spPr>
          <a:xfrm>
            <a:off x="4204970" y="3758565"/>
            <a:ext cx="38430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孔子介绍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文本框 19"/>
          <p:cNvSpPr txBox="1"/>
          <p:nvPr/>
        </p:nvSpPr>
        <p:spPr>
          <a:xfrm>
            <a:off x="165100" y="474980"/>
            <a:ext cx="8939530" cy="590804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1500">
                <a:solidFill>
                  <a:schemeClr val="tx2">
                    <a:lumMod val="5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钟齐段宁行书" panose="02010800040101010101" pitchFamily="2" charset="-122"/>
                <a:ea typeface="钟齐段宁行书" panose="02010800040101010101" pitchFamily="2" charset="-122"/>
              </a:defRPr>
            </a:lvl1pPr>
          </a:lstStyle>
          <a:p>
            <a:pPr algn="l"/>
            <a:r>
              <a:rPr lang="zh-CN" altLang="en-US" sz="5400" b="1">
                <a:ea typeface="楷体_GB2312" pitchFamily="49" charset="-122"/>
                <a:sym typeface="+mn-ea"/>
              </a:rPr>
              <a:t>孔子，</a:t>
            </a:r>
            <a:endParaRPr lang="zh-CN" altLang="en-US" sz="5400" b="1">
              <a:ea typeface="楷体_GB2312" pitchFamily="49" charset="-122"/>
            </a:endParaRPr>
          </a:p>
          <a:p>
            <a:pPr algn="l"/>
            <a:r>
              <a:rPr lang="zh-CN" altLang="en-US" sz="5400" b="1">
                <a:ea typeface="楷体_GB2312" pitchFamily="49" charset="-122"/>
                <a:sym typeface="+mn-ea"/>
              </a:rPr>
              <a:t>是一个</a:t>
            </a: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228600">
                    <a:srgbClr val="7030A0">
                      <a:alpha val="40000"/>
                    </a:srgbClr>
                  </a:glow>
                </a:effectLst>
                <a:ea typeface="楷体_GB2312" pitchFamily="49" charset="-122"/>
                <a:sym typeface="+mn-ea"/>
              </a:rPr>
              <a:t>志在报国又无人重用</a:t>
            </a:r>
            <a:r>
              <a:rPr lang="zh-CN" altLang="en-US" sz="5400" b="1">
                <a:ea typeface="楷体_GB2312" pitchFamily="49" charset="-122"/>
                <a:sym typeface="+mn-ea"/>
              </a:rPr>
              <a:t>的</a:t>
            </a:r>
            <a:r>
              <a:rPr lang="zh-CN" altLang="en-US" sz="5400" b="1">
                <a:solidFill>
                  <a:srgbClr val="CC0000"/>
                </a:solidFill>
                <a:ea typeface="楷体_GB2312" pitchFamily="49" charset="-122"/>
                <a:sym typeface="+mn-ea"/>
              </a:rPr>
              <a:t>闲</a:t>
            </a:r>
            <a:r>
              <a:rPr lang="zh-CN" altLang="en-US" sz="5400" b="1">
                <a:ea typeface="楷体_GB2312" pitchFamily="49" charset="-122"/>
                <a:sym typeface="+mn-ea"/>
              </a:rPr>
              <a:t>人，</a:t>
            </a:r>
            <a:endParaRPr lang="zh-CN" altLang="en-US" sz="5400" b="1">
              <a:ea typeface="楷体_GB2312" pitchFamily="49" charset="-122"/>
            </a:endParaRPr>
          </a:p>
          <a:p>
            <a:pPr algn="l"/>
            <a:r>
              <a:rPr lang="zh-CN" altLang="en-US" sz="5400" b="1">
                <a:ea typeface="楷体_GB2312" pitchFamily="49" charset="-122"/>
                <a:sym typeface="+mn-ea"/>
              </a:rPr>
              <a:t>又是一个</a:t>
            </a:r>
            <a:r>
              <a:rPr lang="zh-CN" altLang="en-US" sz="5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glow rad="127000">
                    <a:srgbClr val="7030A0"/>
                  </a:glow>
                </a:effectLst>
                <a:ea typeface="楷体_GB2312" pitchFamily="49" charset="-122"/>
                <a:sym typeface="+mn-ea"/>
              </a:rPr>
              <a:t>周游列国苦寻门路</a:t>
            </a:r>
            <a:r>
              <a:rPr lang="zh-CN" altLang="en-US" sz="5400" b="1">
                <a:ea typeface="楷体_GB2312" pitchFamily="49" charset="-122"/>
                <a:sym typeface="+mn-ea"/>
              </a:rPr>
              <a:t>的</a:t>
            </a:r>
            <a:r>
              <a:rPr lang="zh-CN" altLang="en-US" sz="5400" b="1">
                <a:solidFill>
                  <a:srgbClr val="CC0000"/>
                </a:solidFill>
                <a:ea typeface="楷体_GB2312" pitchFamily="49" charset="-122"/>
                <a:sym typeface="+mn-ea"/>
              </a:rPr>
              <a:t>忙</a:t>
            </a:r>
            <a:r>
              <a:rPr lang="zh-CN" altLang="en-US" sz="5400" b="1">
                <a:ea typeface="楷体_GB2312" pitchFamily="49" charset="-122"/>
                <a:sym typeface="+mn-ea"/>
              </a:rPr>
              <a:t>人，</a:t>
            </a:r>
            <a:endParaRPr lang="zh-CN" altLang="en-US" sz="5400" b="1">
              <a:ea typeface="楷体_GB2312" pitchFamily="49" charset="-122"/>
            </a:endParaRPr>
          </a:p>
          <a:p>
            <a:pPr algn="l"/>
            <a:r>
              <a:rPr lang="zh-CN" altLang="en-US" sz="5400" b="1">
                <a:ea typeface="楷体_GB2312" pitchFamily="49" charset="-122"/>
                <a:sym typeface="+mn-ea"/>
              </a:rPr>
              <a:t>更是一个</a:t>
            </a:r>
            <a:r>
              <a:rPr lang="zh-CN" altLang="en-US" sz="5400" b="1">
                <a:solidFill>
                  <a:srgbClr val="6600CC"/>
                </a:solidFill>
                <a:effectLst>
                  <a:glow rad="127000">
                    <a:schemeClr val="accent4">
                      <a:lumMod val="60000"/>
                      <a:lumOff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ea typeface="楷体_GB2312" pitchFamily="49" charset="-122"/>
                <a:sym typeface="+mn-ea"/>
              </a:rPr>
              <a:t>到处碰壁从不回头</a:t>
            </a:r>
            <a:r>
              <a:rPr lang="zh-CN" altLang="en-US" sz="5400" b="1">
                <a:ea typeface="楷体_GB2312" pitchFamily="49" charset="-122"/>
                <a:sym typeface="+mn-ea"/>
              </a:rPr>
              <a:t>的</a:t>
            </a:r>
            <a:r>
              <a:rPr lang="zh-CN" altLang="en-US" sz="5400" b="1">
                <a:solidFill>
                  <a:srgbClr val="CC0000"/>
                </a:solidFill>
                <a:ea typeface="楷体_GB2312" pitchFamily="49" charset="-122"/>
                <a:sym typeface="+mn-ea"/>
              </a:rPr>
              <a:t>强</a:t>
            </a:r>
            <a:r>
              <a:rPr lang="zh-CN" altLang="en-US" sz="5400" b="1">
                <a:ea typeface="楷体_GB2312" pitchFamily="49" charset="-122"/>
                <a:sym typeface="+mn-ea"/>
              </a:rPr>
              <a:t>人。</a:t>
            </a:r>
            <a:endParaRPr lang="zh-CN" altLang="en-US" sz="5400">
              <a:effectLst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5000"/>
                    </a14:imgEffect>
                  </a14:imgLayer>
                </a14:imgProps>
              </a:ext>
            </a:extLst>
          </a:blip>
          <a:srcRect l="62328"/>
          <a:stretch>
            <a:fillRect/>
          </a:stretch>
        </p:blipFill>
        <p:spPr>
          <a:xfrm>
            <a:off x="7662632" y="0"/>
            <a:ext cx="4593058" cy="6858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rcRect l="29238" t="27185" r="27726"/>
          <a:stretch>
            <a:fillRect/>
          </a:stretch>
        </p:blipFill>
        <p:spPr>
          <a:xfrm>
            <a:off x="8930005" y="142875"/>
            <a:ext cx="3325495" cy="5163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30005" y="4796155"/>
            <a:ext cx="3452495" cy="9531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不是我说，在座的各位都是渣渣！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l="29238" t="27185" r="27726"/>
          <a:stretch>
            <a:fillRect/>
          </a:stretch>
        </p:blipFill>
        <p:spPr>
          <a:xfrm>
            <a:off x="440055" y="200660"/>
            <a:ext cx="4731385" cy="6005195"/>
          </a:xfrm>
          <a:prstGeom prst="rect">
            <a:avLst/>
          </a:prstGeom>
        </p:spPr>
      </p:pic>
      <p:sp>
        <p:nvSpPr>
          <p:cNvPr id="2" name="圆角矩形标注 1"/>
          <p:cNvSpPr/>
          <p:nvPr/>
        </p:nvSpPr>
        <p:spPr>
          <a:xfrm>
            <a:off x="440055" y="200660"/>
            <a:ext cx="1938655" cy="121729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475" y="200660"/>
            <a:ext cx="185483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0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不是我说，在座的各位都是渣渣！</a:t>
            </a:r>
          </a:p>
        </p:txBody>
      </p:sp>
      <p:sp>
        <p:nvSpPr>
          <p:cNvPr id="6" name="矩形 5"/>
          <p:cNvSpPr/>
          <p:nvPr/>
        </p:nvSpPr>
        <p:spPr>
          <a:xfrm>
            <a:off x="5171440" y="969010"/>
            <a:ext cx="6446520" cy="45231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惊不惊喜？吾又回来了</a:t>
            </a:r>
          </a:p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赶紧回忆一下</a:t>
            </a:r>
          </a:p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我的信息</a:t>
            </a:r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...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764540" y="292735"/>
            <a:ext cx="11211560" cy="230695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</a:t>
            </a:r>
            <a:r>
              <a:rPr lang="zh-CN" altLang="en-US" sz="4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孔子，名</a:t>
            </a:r>
            <a:r>
              <a:rPr lang="zh-CN" altLang="en-US" sz="4800" u="sng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</a:t>
            </a:r>
            <a:r>
              <a:rPr lang="zh-CN" altLang="en-US" sz="4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 ，字</a:t>
            </a:r>
            <a:r>
              <a:rPr lang="zh-CN" altLang="en-US" sz="4800" u="sng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</a:t>
            </a:r>
            <a:r>
              <a:rPr lang="zh-CN" altLang="en-US" sz="4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，春秋时期鲁国人</a:t>
            </a:r>
            <a:r>
              <a:rPr lang="zh-CN" altLang="en-US" sz="4800" u="sng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</a:t>
            </a:r>
            <a:r>
              <a:rPr lang="zh-CN" altLang="en-US" sz="4800" u="sng" smtClean="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是    </a:t>
            </a:r>
            <a:r>
              <a:rPr lang="zh-CN" altLang="en-US" sz="4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家学派创始人，思想核心是</a:t>
            </a:r>
            <a:r>
              <a:rPr lang="zh-CN" altLang="en-US" sz="4800" u="sng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</a:t>
            </a:r>
            <a:r>
              <a:rPr lang="zh-CN" altLang="en-US" sz="4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，政治上主张</a:t>
            </a:r>
            <a:r>
              <a:rPr lang="zh-CN" altLang="en-US" sz="4800" u="sng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       </a:t>
            </a:r>
            <a:r>
              <a:rPr lang="zh-CN" altLang="en-US" sz="4800">
                <a:solidFill>
                  <a:srgbClr val="FF0000"/>
                </a:solidFill>
                <a:latin typeface="华文宋体" panose="02010600040101010101" charset="-122"/>
                <a:ea typeface="华文宋体" panose="02010600040101010101" charset="-122"/>
                <a:cs typeface="华文宋体" panose="02010600040101010101" charset="-122"/>
              </a:rPr>
              <a:t>，  </a:t>
            </a:r>
            <a:endParaRPr lang="zh-CN" altLang="en-US" sz="4800">
              <a:latin typeface="华文宋体" panose="02010600040101010101" charset="-122"/>
              <a:ea typeface="华文宋体" panose="02010600040101010101" charset="-122"/>
              <a:cs typeface="华文宋体" panose="02010600040101010101" charset="-122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3900170" y="428625"/>
            <a:ext cx="9144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兰亭黑-简" panose="02000000000000000000" charset="-122"/>
                <a:ea typeface="兰亭黑-简" panose="02000000000000000000" charset="-122"/>
              </a:rPr>
              <a:t>丘</a:t>
            </a:r>
          </a:p>
        </p:txBody>
      </p:sp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5798820" y="428625"/>
            <a:ext cx="11430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兰亭黑-简" panose="02000000000000000000" charset="-122"/>
                <a:ea typeface="兰亭黑-简" panose="02000000000000000000" charset="-122"/>
              </a:rPr>
              <a:t>仲尼</a:t>
            </a:r>
          </a:p>
        </p:txBody>
      </p:sp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3343701" y="1160060"/>
            <a:ext cx="177048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兰亭黑-简" panose="02000000000000000000" charset="-122"/>
                <a:ea typeface="兰亭黑-简" panose="02000000000000000000" charset="-122"/>
              </a:rPr>
              <a:t>儒</a:t>
            </a:r>
          </a:p>
        </p:txBody>
      </p:sp>
      <p:sp>
        <p:nvSpPr>
          <p:cNvPr id="4103" name="Text Box 7"/>
          <p:cNvSpPr txBox="1">
            <a:spLocks noChangeArrowheads="1"/>
          </p:cNvSpPr>
          <p:nvPr/>
        </p:nvSpPr>
        <p:spPr bwMode="auto">
          <a:xfrm>
            <a:off x="6238079" y="1756173"/>
            <a:ext cx="114300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兰亭黑-简" panose="02000000000000000000" charset="-122"/>
                <a:ea typeface="兰亭黑-简" panose="02000000000000000000" charset="-122"/>
              </a:rPr>
              <a:t>仁</a:t>
            </a:r>
          </a:p>
        </p:txBody>
      </p:sp>
      <p:sp>
        <p:nvSpPr>
          <p:cNvPr id="4104" name="Text Box 8"/>
          <p:cNvSpPr txBox="1">
            <a:spLocks noChangeArrowheads="1"/>
          </p:cNvSpPr>
          <p:nvPr/>
        </p:nvSpPr>
        <p:spPr bwMode="auto">
          <a:xfrm flipH="1">
            <a:off x="1951629" y="1828800"/>
            <a:ext cx="129544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兰亭黑-简" panose="02000000000000000000" charset="-122"/>
                <a:ea typeface="兰亭黑-简" panose="02000000000000000000" charset="-122"/>
              </a:rPr>
              <a:t>礼治</a:t>
            </a:r>
          </a:p>
        </p:txBody>
      </p:sp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043305" y="2872105"/>
            <a:ext cx="10654030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   《</a:t>
            </a:r>
            <a:r>
              <a:rPr kumimoji="1" lang="zh-CN" altLang="en-US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论语</a:t>
            </a:r>
            <a:r>
              <a:rPr kumimoji="1" lang="en-US" altLang="zh-CN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》</a:t>
            </a:r>
            <a:r>
              <a:rPr kumimoji="1" lang="zh-CN" altLang="en-US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是一部＿＿＿体散文集，是孔子的＿＿＿和＿＿＿＿＿＿所辑录的孔子及其弟子的言行录。宋儒把</a:t>
            </a:r>
            <a:r>
              <a:rPr kumimoji="1" lang="en-US" altLang="zh-CN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《</a:t>
            </a:r>
            <a:r>
              <a:rPr kumimoji="1" lang="zh-CN" altLang="en-US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论语</a:t>
            </a:r>
            <a:r>
              <a:rPr kumimoji="1" lang="en-US" altLang="zh-CN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》</a:t>
            </a:r>
            <a:r>
              <a:rPr kumimoji="1" lang="zh-CN" altLang="en-US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和</a:t>
            </a:r>
            <a:r>
              <a:rPr kumimoji="1" lang="en-US" altLang="zh-CN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《</a:t>
            </a:r>
            <a:r>
              <a:rPr kumimoji="1" lang="zh-CN" altLang="en-US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＿＿＿</a:t>
            </a:r>
            <a:r>
              <a:rPr kumimoji="1" lang="en-US" altLang="zh-CN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》《</a:t>
            </a:r>
            <a:r>
              <a:rPr kumimoji="1" lang="zh-CN" altLang="en-US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＿＿＿</a:t>
            </a:r>
            <a:r>
              <a:rPr kumimoji="1" lang="en-US" altLang="zh-CN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》《</a:t>
            </a:r>
            <a:r>
              <a:rPr kumimoji="1" lang="zh-CN" altLang="en-US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＿＿＿</a:t>
            </a:r>
            <a:r>
              <a:rPr kumimoji="1" lang="en-US" altLang="zh-CN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》</a:t>
            </a:r>
            <a:r>
              <a:rPr kumimoji="1" lang="zh-CN" altLang="en-US" sz="3600" b="1">
                <a:solidFill>
                  <a:srgbClr val="FF0000"/>
                </a:solidFill>
                <a:latin typeface="兰亭黑-简" panose="02000000000000000000" charset="-122"/>
                <a:ea typeface="兰亭黑-简" panose="02000000000000000000" charset="-122"/>
                <a:cs typeface="兰亭黑-简" panose="02000000000000000000" charset="-122"/>
              </a:rPr>
              <a:t>合称为“四书”。 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694873" y="2599690"/>
            <a:ext cx="1371600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4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语录 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0091738" y="2717483"/>
            <a:ext cx="1447800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4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弟子 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2223770" y="3318193"/>
            <a:ext cx="2590800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4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再传弟子 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9862185" y="4389438"/>
            <a:ext cx="1447800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4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大学 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5382260" y="4389438"/>
            <a:ext cx="1371600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4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中庸 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7680960" y="4389755"/>
            <a:ext cx="2181225" cy="11068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44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孟子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4102" grpId="0"/>
      <p:bldP spid="4103" grpId="0"/>
      <p:bldP spid="4104" grpId="0"/>
      <p:bldP spid="3075" grpId="0"/>
      <p:bldP spid="3076" grpId="0"/>
      <p:bldP spid="3077" grpId="0"/>
      <p:bldP spid="3078" grpId="0"/>
      <p:bldP spid="3079" grpId="0"/>
      <p:bldP spid="3080" grpId="0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20200256"/>
</p:tagLst>
</file>

<file path=ppt/tags/tag10.xml><?xml version="1.0" encoding="utf-8"?>
<p:tagLst xmlns:p="http://schemas.openxmlformats.org/presentationml/2006/main">
  <p:tag name="KSO_WM_TEMPLATE_CATEGORY" val="custom"/>
  <p:tag name="KSO_WM_TEMPLATE_INDEX" val="20200256"/>
</p:tagLst>
</file>

<file path=ppt/tags/tag11.xml><?xml version="1.0" encoding="utf-8"?>
<p:tagLst xmlns:p="http://schemas.openxmlformats.org/presentationml/2006/main">
  <p:tag name="KSO_WM_TEMPLATE_CATEGORY" val="custom"/>
  <p:tag name="KSO_WM_TEMPLATE_INDEX" val="20200256"/>
</p:tagLst>
</file>

<file path=ppt/tags/tag12.xml><?xml version="1.0" encoding="utf-8"?>
<p:tagLst xmlns:p="http://schemas.openxmlformats.org/presentationml/2006/main">
  <p:tag name="KSO_WM_TEMPLATE_CATEGORY" val="custom"/>
  <p:tag name="KSO_WM_TEMPLATE_INDEX" val="20200256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15.xml><?xml version="1.0" encoding="utf-8"?>
<p:tagLst xmlns:p="http://schemas.openxmlformats.org/presentationml/2006/main">
  <p:tag name="KSO_WM_TEMPLATE_CATEGORY" val="custom"/>
  <p:tag name="KSO_WM_TEMPLATE_INDEX" val="20200256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17.xml><?xml version="1.0" encoding="utf-8"?>
<p:tagLst xmlns:p="http://schemas.openxmlformats.org/presentationml/2006/main">
  <p:tag name="KSO_WM_TEMPLATE_CATEGORY" val="custom"/>
  <p:tag name="KSO_WM_TEMPLATE_INDEX" val="20200256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19.xml><?xml version="1.0" encoding="utf-8"?>
<p:tagLst xmlns:p="http://schemas.openxmlformats.org/presentationml/2006/main">
  <p:tag name="KSO_WM_TEMPLATE_CATEGORY" val="custom"/>
  <p:tag name="KSO_WM_TEMPLATE_INDEX" val="20200256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24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25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26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27.xml><?xml version="1.0" encoding="utf-8"?>
<p:tagLst xmlns:p="http://schemas.openxmlformats.org/presentationml/2006/main">
  <p:tag name="KSO_WM_TEMPLATE_CATEGORY" val="custom"/>
  <p:tag name="KSO_WM_TEMPLATE_INDEX" val="20200256"/>
</p:tagLst>
</file>

<file path=ppt/tags/tag28.xml><?xml version="1.0" encoding="utf-8"?>
<p:tagLst xmlns:p="http://schemas.openxmlformats.org/presentationml/2006/main">
  <p:tag name="KSO_WM_UNIT_TABLE_BEAUTIFY" val="smartTable{ac0ebd06-8c41-4c82-a6a5-aad6aede22b9}"/>
</p:tagLst>
</file>

<file path=ppt/tags/tag2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7.xml><?xml version="1.0" encoding="utf-8"?>
<p:tagLst xmlns:p="http://schemas.openxmlformats.org/presentationml/2006/main">
  <p:tag name="KSO_WM_TEMPLATE_CATEGORY" val="custom"/>
  <p:tag name="KSO_WM_TEMPLATE_INDEX" val="20200256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20025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lnSpc>
            <a:spcPct val="120000"/>
          </a:lnSpc>
          <a:defRPr lang="zh-CN" altLang="en-US" sz="2000">
            <a:solidFill>
              <a:schemeClr val="tx2">
                <a:lumMod val="50000"/>
              </a:schemeClr>
            </a:solidFill>
            <a:latin typeface="+mj-ea"/>
            <a:ea typeface="+mj-ea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234</Paragraphs>
  <Slides>44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22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baseType="lpstr" size="67">
      <vt:lpstr>Arial</vt:lpstr>
      <vt:lpstr>等线 Light</vt:lpstr>
      <vt:lpstr>等线</vt:lpstr>
      <vt:lpstr>Calibri Light</vt:lpstr>
      <vt:lpstr>Calibri</vt:lpstr>
      <vt:lpstr>华文楷体</vt:lpstr>
      <vt:lpstr>钟齐段宁行书</vt:lpstr>
      <vt:lpstr>方正铁筋隶书简体</vt:lpstr>
      <vt:lpstr>微软雅黑</vt:lpstr>
      <vt:lpstr>Arial Unicode MS</vt:lpstr>
      <vt:lpstr>黑体</vt:lpstr>
      <vt:lpstr>宋体-简</vt:lpstr>
      <vt:lpstr>汉仪劲楷简</vt:lpstr>
      <vt:lpstr>楷体_GB2312</vt:lpstr>
      <vt:lpstr>华文宋体</vt:lpstr>
      <vt:lpstr>兰亭黑-简</vt:lpstr>
      <vt:lpstr>华文新魏</vt:lpstr>
      <vt:lpstr>隶书</vt:lpstr>
      <vt:lpstr>Wingdings</vt:lpstr>
      <vt:lpstr>楷体</vt:lpstr>
      <vt:lpstr>宋体</vt:lpstr>
      <vt:lpstr>Verdana</vt:lpstr>
      <vt:lpstr>Office 主题​​</vt:lpstr>
      <vt:lpstr>PowerPoint Presentation</vt:lpstr>
      <vt:lpstr>PowerPoint Presentation</vt:lpstr>
      <vt:lpstr>文化传承责任</vt:lpstr>
      <vt:lpstr>寻求自我生命的打开方式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——《论语》——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总体原则：</vt:lpstr>
      <vt:lpstr>情境还原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2021-08-10T14:35:03.310</cp:lastPrinted>
  <dcterms:created xsi:type="dcterms:W3CDTF">2021-08-10T14:35:03Z</dcterms:created>
  <dcterms:modified xsi:type="dcterms:W3CDTF">2021-08-10T06:35:09Z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