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omments/comment1.xml" ContentType="application/vnd.openxmlformats-officedocument.presentationml.comments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微软用户" initials="微软用户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07-11-25T00:16:32.171" idx="1">
    <p:pos x="10" y="10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10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hyperlink" Target="&#40660;&#39540;&#25216;&#31351;.swf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&#26080;&#38899;.swf" TargetMode="Externa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wmf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3" Type="http://schemas.openxmlformats.org/officeDocument/2006/relationships/image" Target="../media/image5.jpeg"/><Relationship Id="rId7" Type="http://schemas.openxmlformats.org/officeDocument/2006/relationships/image" Target="../media/image17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40660;&#20043;&#39540;&#21407;&#25991;&#26391;&#35835;.swf" TargetMode="Externa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WordArt 2"/>
          <p:cNvSpPr>
            <a:spLocks noChangeArrowheads="1" noChangeShapeType="1" noTextEdit="1"/>
          </p:cNvSpPr>
          <p:nvPr/>
        </p:nvSpPr>
        <p:spPr bwMode="auto">
          <a:xfrm>
            <a:off x="457200" y="228600"/>
            <a:ext cx="2590800" cy="1120775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0000"/>
                    </a:gs>
                    <a:gs pos="100000">
                      <a:srgbClr val="FFFF00"/>
                    </a:gs>
                  </a:gsLst>
                  <a:path path="rect">
                    <a:fillToRect l="50000" t="50000" r="50000" b="50000"/>
                  </a:path>
                </a:gradFill>
                <a:latin typeface="隶书"/>
                <a:ea typeface="隶书"/>
              </a:rPr>
              <a:t>露一手</a:t>
            </a:r>
          </a:p>
        </p:txBody>
      </p:sp>
      <p:sp>
        <p:nvSpPr>
          <p:cNvPr id="231427" name="Text Box 3"/>
          <p:cNvSpPr txBox="1">
            <a:spLocks noChangeArrowheads="1"/>
          </p:cNvSpPr>
          <p:nvPr/>
        </p:nvSpPr>
        <p:spPr bwMode="auto">
          <a:xfrm>
            <a:off x="3200400" y="685800"/>
            <a:ext cx="5715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   </a:t>
            </a:r>
            <a:r>
              <a:rPr kumimoji="1" lang="zh-CN" altLang="en-US" sz="3600" b="1">
                <a:solidFill>
                  <a:srgbClr val="FF0066"/>
                </a:solidFill>
                <a:latin typeface="Times New Roman" pitchFamily="18" charset="0"/>
              </a:rPr>
              <a:t>找出带有动物的成语</a:t>
            </a:r>
          </a:p>
        </p:txBody>
      </p:sp>
      <p:sp>
        <p:nvSpPr>
          <p:cNvPr id="231428" name="Text Box 4"/>
          <p:cNvSpPr txBox="1">
            <a:spLocks noChangeArrowheads="1"/>
          </p:cNvSpPr>
          <p:nvPr/>
        </p:nvSpPr>
        <p:spPr bwMode="auto">
          <a:xfrm>
            <a:off x="0" y="1752600"/>
            <a:ext cx="8991600" cy="414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</a:t>
            </a:r>
            <a:r>
              <a:rPr kumimoji="1" lang="zh-CN" altLang="en-US" sz="3200" b="1">
                <a:latin typeface="Times New Roman" pitchFamily="18" charset="0"/>
              </a:rPr>
              <a:t>沉鱼落雁     打草惊蛇     对牛弹琴     非牛非马 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飞鸟惊蛇     狗尾续貂     管中窥豹      害群之马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 鹤立鸡群    狐假虎威     鸡鸣狗盗      惊弓之鸟  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 井底之蛙    九牛一毛     狼狈为奸      如鱼得水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</a:rPr>
              <a:t>     守株待兔    指鹿为马     鹬蚌相争      杀鸡吓猴   </a:t>
            </a:r>
          </a:p>
          <a:p>
            <a:pPr>
              <a:spcBef>
                <a:spcPct val="50000"/>
              </a:spcBef>
            </a:pPr>
            <a:endParaRPr kumimoji="1" lang="en-US" altLang="zh-CN" sz="2800" b="1">
              <a:latin typeface="Times New Roman" pitchFamily="18" charset="0"/>
            </a:endParaRPr>
          </a:p>
        </p:txBody>
      </p:sp>
      <p:sp>
        <p:nvSpPr>
          <p:cNvPr id="231429" name="WordArt 5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895600" y="5638800"/>
            <a:ext cx="3581400" cy="762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  <a:ea typeface="隶书"/>
              </a:rPr>
              <a:t>黔驴技穷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231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31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428" grpId="0" autoUpdateAnimBg="0"/>
      <p:bldP spid="2314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8117" name="Picture 5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81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3250" y="2349500"/>
            <a:ext cx="8540750" cy="1150938"/>
          </a:xfrm>
        </p:spPr>
        <p:txBody>
          <a:bodyPr/>
          <a:lstStyle/>
          <a:p>
            <a:pPr>
              <a:buFontTx/>
              <a:buNone/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5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）驴不胜怒，</a:t>
            </a:r>
            <a:r>
              <a:rPr kumimoji="1"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蹄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之。</a:t>
            </a:r>
          </a:p>
        </p:txBody>
      </p:sp>
      <p:sp>
        <p:nvSpPr>
          <p:cNvPr id="218115" name="Rectangle 3"/>
          <p:cNvSpPr>
            <a:spLocks noChangeArrowheads="1"/>
          </p:cNvSpPr>
          <p:nvPr/>
        </p:nvSpPr>
        <p:spPr bwMode="auto">
          <a:xfrm>
            <a:off x="2195513" y="908050"/>
            <a:ext cx="4968875" cy="823913"/>
          </a:xfrm>
          <a:prstGeom prst="rect">
            <a:avLst/>
          </a:prstGeom>
          <a:solidFill>
            <a:srgbClr val="CCFFCC">
              <a:alpha val="42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活：替 换 词 汇</a:t>
            </a:r>
          </a:p>
        </p:txBody>
      </p:sp>
      <p:sp>
        <p:nvSpPr>
          <p:cNvPr id="218116" name="Rectangle 4"/>
          <p:cNvSpPr>
            <a:spLocks noChangeArrowheads="1"/>
          </p:cNvSpPr>
          <p:nvPr/>
        </p:nvSpPr>
        <p:spPr bwMode="auto">
          <a:xfrm>
            <a:off x="755650" y="3573463"/>
            <a:ext cx="7488238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800" b="1">
                <a:latin typeface="黑体" pitchFamily="2" charset="-122"/>
              </a:rPr>
              <a:t>译：驴禁不住发起怒来，</a:t>
            </a:r>
            <a:r>
              <a:rPr kumimoji="1" lang="zh-CN" altLang="en-US" sz="2800" b="1">
                <a:solidFill>
                  <a:srgbClr val="FF3300"/>
                </a:solidFill>
                <a:latin typeface="黑体" pitchFamily="2" charset="-122"/>
              </a:rPr>
              <a:t>用蹄子</a:t>
            </a:r>
            <a:r>
              <a:rPr kumimoji="1" lang="zh-CN" altLang="en-US" sz="2800" b="1">
                <a:latin typeface="黑体" pitchFamily="2" charset="-122"/>
              </a:rPr>
              <a:t>踢了老虎。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WordArt 2"/>
          <p:cNvSpPr>
            <a:spLocks noChangeArrowheads="1" noChangeShapeType="1" noTextEdit="1"/>
          </p:cNvSpPr>
          <p:nvPr/>
        </p:nvSpPr>
        <p:spPr bwMode="auto">
          <a:xfrm>
            <a:off x="3352800" y="228600"/>
            <a:ext cx="2819400" cy="838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0000FF"/>
                    </a:gs>
                    <a:gs pos="50000">
                      <a:srgbClr val="FF0000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华文行楷"/>
                <a:ea typeface="华文行楷"/>
              </a:rPr>
              <a:t>小助手</a:t>
            </a:r>
          </a:p>
        </p:txBody>
      </p:sp>
      <p:sp>
        <p:nvSpPr>
          <p:cNvPr id="233475" name="Text Box 3"/>
          <p:cNvSpPr txBox="1">
            <a:spLocks noChangeArrowheads="1"/>
          </p:cNvSpPr>
          <p:nvPr/>
        </p:nvSpPr>
        <p:spPr bwMode="auto">
          <a:xfrm>
            <a:off x="990600" y="2590800"/>
            <a:ext cx="7162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33476" name="Text Box 4"/>
          <p:cNvSpPr txBox="1">
            <a:spLocks noChangeArrowheads="1"/>
          </p:cNvSpPr>
          <p:nvPr/>
        </p:nvSpPr>
        <p:spPr bwMode="auto">
          <a:xfrm>
            <a:off x="304800" y="1981200"/>
            <a:ext cx="8305800" cy="408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CC"/>
                </a:solidFill>
                <a:latin typeface="Times New Roman" pitchFamily="18" charset="0"/>
              </a:rPr>
              <a:t>船：用船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itchFamily="18" charset="0"/>
              </a:rPr>
              <a:t>（名作动）</a:t>
            </a:r>
            <a:r>
              <a:rPr kumimoji="1" lang="zh-CN" altLang="en-US" sz="4000" b="1">
                <a:solidFill>
                  <a:srgbClr val="6600FF"/>
                </a:solidFill>
                <a:latin typeface="Times New Roman" pitchFamily="18" charset="0"/>
              </a:rPr>
              <a:t>               </a:t>
            </a:r>
            <a:r>
              <a:rPr kumimoji="1" lang="zh-CN" altLang="en-US" sz="4000" b="1">
                <a:solidFill>
                  <a:srgbClr val="0000CC"/>
                </a:solidFill>
                <a:latin typeface="Times New Roman" pitchFamily="18" charset="0"/>
              </a:rPr>
              <a:t>至：到了</a:t>
            </a:r>
            <a:r>
              <a:rPr kumimoji="1" lang="zh-CN" altLang="en-US" sz="4000" b="1">
                <a:solidFill>
                  <a:srgbClr val="6600FF"/>
                </a:solidFill>
                <a:latin typeface="Times New Roman" pitchFamily="18" charset="0"/>
              </a:rPr>
              <a:t> 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CC"/>
                </a:solidFill>
                <a:latin typeface="Times New Roman" pitchFamily="18" charset="0"/>
              </a:rPr>
              <a:t>稍：渐渐</a:t>
            </a:r>
            <a:r>
              <a:rPr kumimoji="1" lang="zh-CN" altLang="en-US" sz="4000" b="1">
                <a:solidFill>
                  <a:srgbClr val="6600FF"/>
                </a:solidFill>
                <a:latin typeface="Times New Roman" pitchFamily="18" charset="0"/>
              </a:rPr>
              <a:t>                               </a:t>
            </a:r>
            <a:r>
              <a:rPr kumimoji="1" lang="zh-CN" altLang="en-US" sz="4000" b="1">
                <a:solidFill>
                  <a:srgbClr val="0000CC"/>
                </a:solidFill>
                <a:latin typeface="Times New Roman" pitchFamily="18" charset="0"/>
              </a:rPr>
              <a:t>且：将要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CC"/>
                </a:solidFill>
                <a:latin typeface="Times New Roman" pitchFamily="18" charset="0"/>
              </a:rPr>
              <a:t>蹄：用蹄子踢</a:t>
            </a:r>
            <a:r>
              <a:rPr kumimoji="1" lang="zh-CN" altLang="en-US" sz="2800" b="1">
                <a:solidFill>
                  <a:srgbClr val="6600FF"/>
                </a:solidFill>
                <a:latin typeface="Times New Roman" pitchFamily="18" charset="0"/>
              </a:rPr>
              <a:t> 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itchFamily="18" charset="0"/>
              </a:rPr>
              <a:t>（名作动）</a:t>
            </a:r>
            <a:r>
              <a:rPr kumimoji="1" lang="zh-CN" altLang="en-US" sz="2800" b="1">
                <a:solidFill>
                  <a:srgbClr val="6600FF"/>
                </a:solidFill>
                <a:latin typeface="Times New Roman" pitchFamily="18" charset="0"/>
              </a:rPr>
              <a:t>         </a:t>
            </a:r>
            <a:r>
              <a:rPr kumimoji="1" lang="zh-CN" altLang="en-US" sz="4000" b="1">
                <a:solidFill>
                  <a:srgbClr val="0000CC"/>
                </a:solidFill>
                <a:latin typeface="宋体" pitchFamily="2" charset="-122"/>
              </a:rPr>
              <a:t>止：只仅</a:t>
            </a:r>
          </a:p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0000CC"/>
                </a:solidFill>
                <a:latin typeface="宋体" pitchFamily="2" charset="-122"/>
              </a:rPr>
              <a:t>尽：</a:t>
            </a:r>
            <a:r>
              <a:rPr kumimoji="1" lang="zh-CN" altLang="en-US" sz="2800" b="1">
                <a:solidFill>
                  <a:srgbClr val="0000CC"/>
                </a:solidFill>
                <a:latin typeface="Times New Roman" pitchFamily="18" charset="0"/>
              </a:rPr>
              <a:t> </a:t>
            </a:r>
            <a:r>
              <a:rPr kumimoji="1" lang="zh-CN" altLang="en-US" sz="4000" b="1">
                <a:solidFill>
                  <a:srgbClr val="0000CC"/>
                </a:solidFill>
                <a:latin typeface="Times New Roman" pitchFamily="18" charset="0"/>
              </a:rPr>
              <a:t>吃光</a:t>
            </a:r>
            <a:r>
              <a:rPr kumimoji="1" lang="zh-CN" altLang="en-US" sz="4000" b="1">
                <a:solidFill>
                  <a:srgbClr val="6600FF"/>
                </a:solidFill>
                <a:latin typeface="Times New Roman" pitchFamily="18" charset="0"/>
              </a:rPr>
              <a:t> </a:t>
            </a:r>
            <a:r>
              <a:rPr kumimoji="1" lang="zh-CN" altLang="en-US" sz="2800" b="1">
                <a:solidFill>
                  <a:srgbClr val="00CC00"/>
                </a:solidFill>
                <a:latin typeface="Times New Roman" pitchFamily="18" charset="0"/>
              </a:rPr>
              <a:t>（</a:t>
            </a:r>
            <a:r>
              <a:rPr kumimoji="1" lang="zh-CN" altLang="en-US" sz="3200" b="1">
                <a:solidFill>
                  <a:srgbClr val="00CC00"/>
                </a:solidFill>
                <a:latin typeface="Times New Roman" pitchFamily="18" charset="0"/>
              </a:rPr>
              <a:t>用做动词</a:t>
            </a:r>
            <a:r>
              <a:rPr kumimoji="1" lang="zh-CN" altLang="en-US" sz="2800" b="1">
                <a:solidFill>
                  <a:srgbClr val="00CC00"/>
                </a:solidFill>
                <a:latin typeface="Times New Roman" pitchFamily="18" charset="0"/>
              </a:rPr>
              <a:t>）</a:t>
            </a:r>
            <a:r>
              <a:rPr kumimoji="1" lang="zh-CN" altLang="en-US" sz="2800" b="1">
                <a:solidFill>
                  <a:srgbClr val="6600FF"/>
                </a:solidFill>
                <a:latin typeface="Times New Roman" pitchFamily="18" charset="0"/>
              </a:rPr>
              <a:t>                </a:t>
            </a:r>
            <a:r>
              <a:rPr kumimoji="1" lang="zh-CN" altLang="en-US" sz="4000" b="1">
                <a:solidFill>
                  <a:srgbClr val="0000CC"/>
                </a:solidFill>
                <a:latin typeface="宋体" pitchFamily="2" charset="-122"/>
              </a:rPr>
              <a:t>断：咬断</a:t>
            </a:r>
            <a:endParaRPr kumimoji="1" lang="zh-CN" altLang="en-US" sz="2800" b="1">
              <a:solidFill>
                <a:srgbClr val="0000CC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endParaRPr kumimoji="1" lang="en-US" altLang="zh-CN" sz="2800" b="1">
              <a:solidFill>
                <a:srgbClr val="0000CC"/>
              </a:solidFill>
              <a:latin typeface="Times New Roman" pitchFamily="18" charset="0"/>
            </a:endParaRPr>
          </a:p>
        </p:txBody>
      </p:sp>
      <p:pic>
        <p:nvPicPr>
          <p:cNvPr id="233477" name="Picture 5" descr="PE01460_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1143000"/>
            <a:ext cx="2330450" cy="2895600"/>
          </a:xfrm>
          <a:prstGeom prst="rect">
            <a:avLst/>
          </a:prstGeom>
          <a:noFill/>
        </p:spPr>
      </p:pic>
      <p:sp>
        <p:nvSpPr>
          <p:cNvPr id="233478" name="AutoShape 6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4648200" y="6324600"/>
            <a:ext cx="304800" cy="2286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33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334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334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233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3474" grpId="0" animBg="1"/>
      <p:bldP spid="233476" grpId="0" autoUpdateAnimBg="0"/>
      <p:bldP spid="2334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1977" name="Picture 9" descr="图片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1970" name="Text Box 2"/>
          <p:cNvSpPr txBox="1">
            <a:spLocks noChangeArrowheads="1"/>
          </p:cNvSpPr>
          <p:nvPr/>
        </p:nvSpPr>
        <p:spPr bwMode="auto">
          <a:xfrm>
            <a:off x="574675" y="1052513"/>
            <a:ext cx="8893175" cy="503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黔无驴，有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好事者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船载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以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入。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至则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无可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kumimoji="1"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用，放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山下。虎见之，庞然大物也，</a:t>
            </a:r>
          </a:p>
          <a:p>
            <a:pPr>
              <a:lnSpc>
                <a:spcPct val="80000"/>
              </a:lnSpc>
              <a:spcBef>
                <a:spcPct val="50000"/>
              </a:spcBef>
            </a:pPr>
            <a:endParaRPr kumimoji="1" lang="zh-CN" altLang="en-US" sz="3600" b="1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以为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神。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蔽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林间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窥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之，稍出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近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之，憖憖</a:t>
            </a:r>
          </a:p>
          <a:p>
            <a:pPr>
              <a:spcBef>
                <a:spcPct val="50000"/>
              </a:spcBef>
            </a:pPr>
            <a:endParaRPr kumimoji="1"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然，莫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相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知。	</a:t>
            </a:r>
          </a:p>
        </p:txBody>
      </p:sp>
      <p:sp>
        <p:nvSpPr>
          <p:cNvPr id="211971" name="Text Box 3"/>
          <p:cNvSpPr txBox="1">
            <a:spLocks noChangeArrowheads="1"/>
          </p:cNvSpPr>
          <p:nvPr/>
        </p:nvSpPr>
        <p:spPr bwMode="auto">
          <a:xfrm>
            <a:off x="323850" y="1773238"/>
            <a:ext cx="8604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　  　喜欢多事的人 　而    到了 却</a:t>
            </a:r>
          </a:p>
        </p:txBody>
      </p:sp>
      <p:sp>
        <p:nvSpPr>
          <p:cNvPr id="211972" name="Text Box 4"/>
          <p:cNvSpPr txBox="1">
            <a:spLocks noChangeArrowheads="1"/>
          </p:cNvSpPr>
          <p:nvPr/>
        </p:nvSpPr>
        <p:spPr bwMode="auto">
          <a:xfrm>
            <a:off x="1800225" y="3141663"/>
            <a:ext cx="28082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它（到）</a:t>
            </a:r>
          </a:p>
        </p:txBody>
      </p:sp>
      <p:sp>
        <p:nvSpPr>
          <p:cNvPr id="211973" name="Text Box 5"/>
          <p:cNvSpPr txBox="1">
            <a:spLocks noChangeArrowheads="1"/>
          </p:cNvSpPr>
          <p:nvPr/>
        </p:nvSpPr>
        <p:spPr bwMode="auto">
          <a:xfrm>
            <a:off x="2627313" y="4437063"/>
            <a:ext cx="57610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躲避  偷看     靠近</a:t>
            </a:r>
          </a:p>
        </p:txBody>
      </p:sp>
      <p:sp>
        <p:nvSpPr>
          <p:cNvPr id="211974" name="Text Box 6"/>
          <p:cNvSpPr txBox="1">
            <a:spLocks noChangeArrowheads="1"/>
          </p:cNvSpPr>
          <p:nvPr/>
        </p:nvSpPr>
        <p:spPr bwMode="auto">
          <a:xfrm>
            <a:off x="3743325" y="260350"/>
            <a:ext cx="3048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黔 之 驴</a:t>
            </a:r>
            <a:r>
              <a:rPr kumimoji="1" lang="zh-CN" altLang="en-US" sz="360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              　　</a:t>
            </a:r>
            <a:endParaRPr kumimoji="1" lang="zh-CN" altLang="en-US" sz="3600" b="1">
              <a:solidFill>
                <a:srgbClr val="FF33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1975" name="Rectangle 7"/>
          <p:cNvSpPr>
            <a:spLocks noChangeArrowheads="1"/>
          </p:cNvSpPr>
          <p:nvPr/>
        </p:nvSpPr>
        <p:spPr bwMode="auto">
          <a:xfrm>
            <a:off x="0" y="4437063"/>
            <a:ext cx="4105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把（它）作为</a:t>
            </a:r>
          </a:p>
        </p:txBody>
      </p:sp>
      <p:sp>
        <p:nvSpPr>
          <p:cNvPr id="211976" name="Rectangle 8"/>
          <p:cNvSpPr>
            <a:spLocks noChangeArrowheads="1"/>
          </p:cNvSpPr>
          <p:nvPr/>
        </p:nvSpPr>
        <p:spPr bwMode="auto">
          <a:xfrm>
            <a:off x="3600450" y="5445125"/>
            <a:ext cx="36734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一方对另一方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119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119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500"/>
                                        <p:tgtEl>
                                          <p:spTgt spid="2119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" dur="500"/>
                                        <p:tgtEl>
                                          <p:spTgt spid="2119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19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2119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1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1970" grpId="0" autoUpdateAnimBg="0"/>
      <p:bldP spid="211971" grpId="0" autoUpdateAnimBg="0"/>
      <p:bldP spid="211972" grpId="0" autoUpdateAnimBg="0"/>
      <p:bldP spid="211973" grpId="0" autoUpdateAnimBg="0"/>
      <p:bldP spid="211974" grpId="0" autoUpdateAnimBg="0"/>
      <p:bldP spid="211975" grpId="0"/>
      <p:bldP spid="2119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3002" name="Picture 10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29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539750" y="2032000"/>
            <a:ext cx="8229600" cy="2765425"/>
          </a:xfrm>
        </p:spPr>
        <p:txBody>
          <a:bodyPr/>
          <a:lstStyle/>
          <a:p>
            <a:pPr>
              <a:buFontTx/>
              <a:buNone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虎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因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喜，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计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之曰：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“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技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止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此耳！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黑体" pitchFamily="2" charset="-122"/>
              </a:rPr>
              <a:t>”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因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跳</a:t>
            </a:r>
          </a:p>
          <a:p>
            <a:pPr>
              <a:buFontTx/>
              <a:buNone/>
            </a:pPr>
            <a:endParaRPr kumimoji="1"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pPr>
              <a:buFontTx/>
              <a:buNone/>
            </a:pP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踉大阚，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断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其喉，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尽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其肉，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乃去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。</a:t>
            </a:r>
          </a:p>
          <a:p>
            <a:endParaRPr lang="en-US" altLang="zh-CN" sz="36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2995" name="Text Box 3"/>
          <p:cNvSpPr txBox="1">
            <a:spLocks noChangeArrowheads="1"/>
          </p:cNvSpPr>
          <p:nvPr/>
        </p:nvSpPr>
        <p:spPr bwMode="auto">
          <a:xfrm>
            <a:off x="6011863" y="4119563"/>
            <a:ext cx="28082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才离开</a:t>
            </a:r>
          </a:p>
        </p:txBody>
      </p:sp>
      <p:sp>
        <p:nvSpPr>
          <p:cNvPr id="212996" name="Text Box 4"/>
          <p:cNvSpPr txBox="1">
            <a:spLocks noChangeArrowheads="1"/>
          </p:cNvSpPr>
          <p:nvPr/>
        </p:nvSpPr>
        <p:spPr bwMode="auto">
          <a:xfrm>
            <a:off x="2268538" y="4119563"/>
            <a:ext cx="3527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咬断       吃尽</a:t>
            </a:r>
          </a:p>
        </p:txBody>
      </p:sp>
      <p:sp>
        <p:nvSpPr>
          <p:cNvPr id="212997" name="Rectangle 5"/>
          <p:cNvSpPr>
            <a:spLocks noChangeArrowheads="1"/>
          </p:cNvSpPr>
          <p:nvPr/>
        </p:nvSpPr>
        <p:spPr bwMode="auto">
          <a:xfrm>
            <a:off x="900113" y="2679700"/>
            <a:ext cx="16557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因此</a:t>
            </a:r>
          </a:p>
        </p:txBody>
      </p:sp>
      <p:sp>
        <p:nvSpPr>
          <p:cNvPr id="212998" name="Rectangle 6"/>
          <p:cNvSpPr>
            <a:spLocks noChangeArrowheads="1"/>
          </p:cNvSpPr>
          <p:nvPr/>
        </p:nvSpPr>
        <p:spPr bwMode="auto">
          <a:xfrm>
            <a:off x="2484438" y="2679700"/>
            <a:ext cx="1727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盘算</a:t>
            </a:r>
          </a:p>
        </p:txBody>
      </p:sp>
      <p:sp>
        <p:nvSpPr>
          <p:cNvPr id="212999" name="Rectangle 7"/>
          <p:cNvSpPr>
            <a:spLocks noChangeArrowheads="1"/>
          </p:cNvSpPr>
          <p:nvPr/>
        </p:nvSpPr>
        <p:spPr bwMode="auto">
          <a:xfrm>
            <a:off x="4500563" y="2679700"/>
            <a:ext cx="2089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只、仅</a:t>
            </a:r>
          </a:p>
        </p:txBody>
      </p:sp>
      <p:sp>
        <p:nvSpPr>
          <p:cNvPr id="213000" name="Rectangle 8"/>
          <p:cNvSpPr>
            <a:spLocks noChangeArrowheads="1"/>
          </p:cNvSpPr>
          <p:nvPr/>
        </p:nvSpPr>
        <p:spPr bwMode="auto">
          <a:xfrm>
            <a:off x="6804025" y="2679700"/>
            <a:ext cx="2051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于是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1" dur="500"/>
                                        <p:tgtEl>
                                          <p:spTgt spid="212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6" dur="500"/>
                                        <p:tgtEl>
                                          <p:spTgt spid="2129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5" grpId="0" autoUpdateAnimBg="0"/>
      <p:bldP spid="212996" grpId="0" autoUpdateAnimBg="0"/>
      <p:bldP spid="212997" grpId="0"/>
      <p:bldP spid="212998" grpId="0"/>
      <p:bldP spid="212999" grpId="0"/>
      <p:bldP spid="21300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4027" name="Picture 11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4018" name="Text Box 2"/>
          <p:cNvSpPr txBox="1">
            <a:spLocks noChangeArrowheads="1"/>
          </p:cNvSpPr>
          <p:nvPr/>
        </p:nvSpPr>
        <p:spPr bwMode="auto">
          <a:xfrm>
            <a:off x="468313" y="620713"/>
            <a:ext cx="8280400" cy="503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60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    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他日，驴一鸣，虎大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骇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，远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遁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，以</a:t>
            </a:r>
          </a:p>
          <a:p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为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且噬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己也，甚恐。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然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往来视之，觉无</a:t>
            </a:r>
          </a:p>
          <a:p>
            <a:endParaRPr kumimoji="1" lang="zh-CN" altLang="en-US" sz="3600" b="1"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异能者。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益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习其声，又近出前后，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终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不</a:t>
            </a:r>
          </a:p>
          <a:p>
            <a:endParaRPr kumimoji="1" lang="zh-CN" altLang="en-US" sz="36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敢搏。稍近，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益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狎，荡倚冲冒，驴不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胜</a:t>
            </a:r>
          </a:p>
          <a:p>
            <a:endParaRPr kumimoji="1" lang="zh-CN" altLang="en-US" sz="3600" b="1">
              <a:solidFill>
                <a:srgbClr val="FF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itchFamily="2" charset="-122"/>
              <a:ea typeface="黑体" pitchFamily="2" charset="-122"/>
            </a:endParaRPr>
          </a:p>
          <a:p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怒，</a:t>
            </a:r>
            <a:r>
              <a:rPr kumimoji="1" lang="zh-CN" altLang="en-US" sz="3600" b="1">
                <a:solidFill>
                  <a:srgbClr val="FF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蹄</a:t>
            </a:r>
            <a:r>
              <a:rPr kumimoji="1"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之。</a:t>
            </a:r>
          </a:p>
        </p:txBody>
      </p:sp>
      <p:sp>
        <p:nvSpPr>
          <p:cNvPr id="214019" name="Text Box 3"/>
          <p:cNvSpPr txBox="1">
            <a:spLocks noChangeArrowheads="1"/>
          </p:cNvSpPr>
          <p:nvPr/>
        </p:nvSpPr>
        <p:spPr bwMode="auto">
          <a:xfrm>
            <a:off x="5076825" y="1196975"/>
            <a:ext cx="37433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害怕    逃跑</a:t>
            </a:r>
          </a:p>
        </p:txBody>
      </p:sp>
      <p:sp>
        <p:nvSpPr>
          <p:cNvPr id="214020" name="Text Box 4"/>
          <p:cNvSpPr txBox="1">
            <a:spLocks noChangeArrowheads="1"/>
          </p:cNvSpPr>
          <p:nvPr/>
        </p:nvSpPr>
        <p:spPr bwMode="auto">
          <a:xfrm>
            <a:off x="4356100" y="2349500"/>
            <a:ext cx="17287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但是</a:t>
            </a:r>
          </a:p>
        </p:txBody>
      </p:sp>
      <p:sp>
        <p:nvSpPr>
          <p:cNvPr id="214021" name="Text Box 5"/>
          <p:cNvSpPr txBox="1">
            <a:spLocks noChangeArrowheads="1"/>
          </p:cNvSpPr>
          <p:nvPr/>
        </p:nvSpPr>
        <p:spPr bwMode="auto">
          <a:xfrm>
            <a:off x="7308850" y="3429000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始终</a:t>
            </a:r>
          </a:p>
        </p:txBody>
      </p:sp>
      <p:sp>
        <p:nvSpPr>
          <p:cNvPr id="214022" name="Rectangle 6"/>
          <p:cNvSpPr>
            <a:spLocks noChangeArrowheads="1"/>
          </p:cNvSpPr>
          <p:nvPr/>
        </p:nvSpPr>
        <p:spPr bwMode="auto">
          <a:xfrm>
            <a:off x="827088" y="2276475"/>
            <a:ext cx="22320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将咬</a:t>
            </a:r>
          </a:p>
        </p:txBody>
      </p:sp>
      <p:sp>
        <p:nvSpPr>
          <p:cNvPr id="214023" name="Rectangle 7"/>
          <p:cNvSpPr>
            <a:spLocks noChangeArrowheads="1"/>
          </p:cNvSpPr>
          <p:nvPr/>
        </p:nvSpPr>
        <p:spPr bwMode="auto">
          <a:xfrm>
            <a:off x="1979613" y="3429000"/>
            <a:ext cx="20161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渐渐</a:t>
            </a:r>
          </a:p>
        </p:txBody>
      </p:sp>
      <p:sp>
        <p:nvSpPr>
          <p:cNvPr id="214024" name="Rectangle 8"/>
          <p:cNvSpPr>
            <a:spLocks noChangeArrowheads="1"/>
          </p:cNvSpPr>
          <p:nvPr/>
        </p:nvSpPr>
        <p:spPr bwMode="auto">
          <a:xfrm>
            <a:off x="3276600" y="4581525"/>
            <a:ext cx="25209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更</a:t>
            </a:r>
          </a:p>
        </p:txBody>
      </p:sp>
      <p:sp>
        <p:nvSpPr>
          <p:cNvPr id="214025" name="Rectangle 9"/>
          <p:cNvSpPr>
            <a:spLocks noChangeArrowheads="1"/>
          </p:cNvSpPr>
          <p:nvPr/>
        </p:nvSpPr>
        <p:spPr bwMode="auto">
          <a:xfrm>
            <a:off x="7092950" y="4508500"/>
            <a:ext cx="237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能承受</a:t>
            </a:r>
          </a:p>
        </p:txBody>
      </p:sp>
      <p:sp>
        <p:nvSpPr>
          <p:cNvPr id="214026" name="Rectangle 10"/>
          <p:cNvSpPr>
            <a:spLocks noChangeArrowheads="1"/>
          </p:cNvSpPr>
          <p:nvPr/>
        </p:nvSpPr>
        <p:spPr bwMode="auto">
          <a:xfrm>
            <a:off x="539750" y="5589588"/>
            <a:ext cx="40322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　用蹄子踢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14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40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3" dur="500"/>
                                        <p:tgtEl>
                                          <p:spTgt spid="214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4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4" dur="500"/>
                                        <p:tgtEl>
                                          <p:spTgt spid="2140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140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40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 autoUpdateAnimBg="0"/>
      <p:bldP spid="214019" grpId="0" autoUpdateAnimBg="0"/>
      <p:bldP spid="214020" grpId="0" autoUpdateAnimBg="0"/>
      <p:bldP spid="214021" grpId="0" autoUpdateAnimBg="0"/>
      <p:bldP spid="214022" grpId="0"/>
      <p:bldP spid="214023" grpId="0"/>
      <p:bldP spid="214024" grpId="0"/>
      <p:bldP spid="214025" grpId="0"/>
      <p:bldP spid="21402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ChangeArrowheads="1"/>
          </p:cNvSpPr>
          <p:nvPr/>
        </p:nvSpPr>
        <p:spPr bwMode="auto">
          <a:xfrm>
            <a:off x="457200" y="1143000"/>
            <a:ext cx="8382000" cy="545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>
                <a:solidFill>
                  <a:srgbClr val="FFFF00"/>
                </a:solidFill>
                <a:latin typeface="Times New Roman" pitchFamily="18" charset="0"/>
              </a:rPr>
              <a:t>        </a:t>
            </a:r>
            <a:r>
              <a:rPr kumimoji="1" lang="zh-CN" altLang="en-US" sz="3200" b="1">
                <a:latin typeface="Times New Roman" pitchFamily="18" charset="0"/>
                <a:ea typeface="仿宋_GB2312" pitchFamily="49" charset="-122"/>
              </a:rPr>
              <a:t>贵州这地方本没有驴，有个喜欢多事的人用船运进一头驴来，运到之后却没有什么用途，就把它放在山脚下。一只老虎看到它是个形体高大、强壮的家伙，就把它当成神奇的东西了，隐藏在树林中偷偷观看。过了一会儿，老虎渐渐靠近它，小心谨慎的，不知道它究竟是个什么东西。有一天，驴大叫起来，老虎吓了一大跳，逃得远远的；认为驴子将要咬自己了，非常害怕、可是老虎来来回回地观察它，感到它似乎也没有什么特殊的本领；渐渐听惯了它的</a:t>
            </a:r>
          </a:p>
        </p:txBody>
      </p:sp>
      <p:sp>
        <p:nvSpPr>
          <p:cNvPr id="238595" name="Text Box 3"/>
          <p:cNvSpPr txBox="1">
            <a:spLocks noChangeArrowheads="1"/>
          </p:cNvSpPr>
          <p:nvPr/>
        </p:nvSpPr>
        <p:spPr bwMode="auto">
          <a:xfrm>
            <a:off x="395288" y="26035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翻译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8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2385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4" grpId="0" autoUpdateAnimBg="0"/>
      <p:bldP spid="238595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ChangeArrowheads="1"/>
          </p:cNvSpPr>
          <p:nvPr/>
        </p:nvSpPr>
        <p:spPr bwMode="auto">
          <a:xfrm>
            <a:off x="395288" y="914400"/>
            <a:ext cx="8569325" cy="570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叫声，又试探地 靠 近它，在它周围走动，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但终究不敢向驴进攻。 老虎又渐渐靠近驴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子，又进一步戏弄 它，  碰闯、 依靠、 冲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撞、冒犯它。驴禁不住 发起怒来，用 蹄子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踢了老虎。老虎因而很高兴，心里盘算 着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说：</a:t>
            </a:r>
            <a:r>
              <a:rPr kumimoji="1" lang="zh-CN" altLang="en-US" sz="3200" b="1">
                <a:latin typeface="Times New Roman"/>
                <a:ea typeface="仿宋_GB2312" pitchFamily="49" charset="-122"/>
              </a:rPr>
              <a:t>“</a:t>
            </a: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 它的本事也就如此而已！</a:t>
            </a:r>
            <a:r>
              <a:rPr kumimoji="1" lang="zh-CN" altLang="en-US" sz="3200" b="1">
                <a:latin typeface="Times New Roman"/>
                <a:ea typeface="仿宋_GB2312" pitchFamily="49" charset="-122"/>
              </a:rPr>
              <a:t>”</a:t>
            </a: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于是跳起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来大声吼着，咬断了驴的喉 咙，吃光了它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仿宋_GB2312" pitchFamily="49" charset="-122"/>
                <a:ea typeface="仿宋_GB2312" pitchFamily="49" charset="-122"/>
              </a:rPr>
              <a:t>的肉，然后才离开。</a:t>
            </a:r>
          </a:p>
        </p:txBody>
      </p:sp>
      <p:sp>
        <p:nvSpPr>
          <p:cNvPr id="239619" name="Rectangle 3"/>
          <p:cNvSpPr>
            <a:spLocks noChangeArrowheads="1"/>
          </p:cNvSpPr>
          <p:nvPr/>
        </p:nvSpPr>
        <p:spPr bwMode="auto">
          <a:xfrm>
            <a:off x="468313" y="188913"/>
            <a:ext cx="9969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翻译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396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8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0171" name="Picture 11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0162" name="Rectangle 2"/>
          <p:cNvSpPr>
            <a:spLocks noChangeArrowheads="1"/>
          </p:cNvSpPr>
          <p:nvPr/>
        </p:nvSpPr>
        <p:spPr bwMode="auto">
          <a:xfrm>
            <a:off x="4572000" y="2205038"/>
            <a:ext cx="26924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（助词，的）</a:t>
            </a:r>
          </a:p>
        </p:txBody>
      </p:sp>
      <p:sp>
        <p:nvSpPr>
          <p:cNvPr id="220163" name="Rectangle 3"/>
          <p:cNvSpPr>
            <a:spLocks noChangeArrowheads="1"/>
          </p:cNvSpPr>
          <p:nvPr/>
        </p:nvSpPr>
        <p:spPr bwMode="auto">
          <a:xfrm>
            <a:off x="4572000" y="2924175"/>
            <a:ext cx="36004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（代词，它，指驴）</a:t>
            </a: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971550" y="2276475"/>
            <a:ext cx="6086475" cy="2043113"/>
            <a:chOff x="480" y="2112"/>
            <a:chExt cx="3744" cy="1047"/>
          </a:xfrm>
        </p:grpSpPr>
        <p:sp>
          <p:nvSpPr>
            <p:cNvPr id="220165" name="AutoShape 5"/>
            <p:cNvSpPr>
              <a:spLocks/>
            </p:cNvSpPr>
            <p:nvPr/>
          </p:nvSpPr>
          <p:spPr bwMode="auto">
            <a:xfrm flipH="1">
              <a:off x="1152" y="2208"/>
              <a:ext cx="96" cy="672"/>
            </a:xfrm>
            <a:prstGeom prst="rightBrace">
              <a:avLst>
                <a:gd name="adj1" fmla="val 58333"/>
                <a:gd name="adj2" fmla="val 47032"/>
              </a:avLst>
            </a:prstGeom>
            <a:noFill/>
            <a:ln w="5715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32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220166" name="Rectangle 6"/>
            <p:cNvSpPr>
              <a:spLocks noChangeArrowheads="1"/>
            </p:cNvSpPr>
            <p:nvPr/>
          </p:nvSpPr>
          <p:spPr bwMode="auto">
            <a:xfrm>
              <a:off x="1152" y="2112"/>
              <a:ext cx="3072" cy="10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3200" b="1">
                  <a:solidFill>
                    <a:schemeClr val="accent2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3200" b="1">
                  <a:solidFill>
                    <a:srgbClr val="FF3300"/>
                  </a:solidFill>
                  <a:latin typeface="Times New Roman" pitchFamily="18" charset="0"/>
                </a:rPr>
                <a:t> </a:t>
              </a:r>
              <a:r>
                <a:rPr kumimoji="1" lang="en-US" altLang="zh-CN" sz="3200" b="1">
                  <a:solidFill>
                    <a:schemeClr val="accent2"/>
                  </a:solidFill>
                  <a:latin typeface="Times New Roman" pitchFamily="18" charset="0"/>
                </a:rPr>
                <a:t>  </a:t>
              </a: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</a:rPr>
                <a:t>黔</a:t>
              </a:r>
              <a:r>
                <a:rPr kumimoji="1" lang="zh-CN" altLang="en-US" sz="3200" b="1">
                  <a:solidFill>
                    <a:srgbClr val="FF3300"/>
                  </a:solidFill>
                  <a:latin typeface="Times New Roman" pitchFamily="18" charset="0"/>
                </a:rPr>
                <a:t>之</a:t>
              </a: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</a:rPr>
                <a:t>驴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</a:rPr>
                <a:t>　放</a:t>
              </a:r>
              <a:r>
                <a:rPr kumimoji="1" lang="zh-CN" altLang="en-US" sz="3200" b="1">
                  <a:solidFill>
                    <a:srgbClr val="FF3300"/>
                  </a:solidFill>
                  <a:latin typeface="Times New Roman" pitchFamily="18" charset="0"/>
                </a:rPr>
                <a:t>之</a:t>
              </a: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</a:rPr>
                <a:t>山下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3200" b="1">
                  <a:solidFill>
                    <a:schemeClr val="accent2"/>
                  </a:solidFill>
                  <a:latin typeface="Times New Roman" pitchFamily="18" charset="0"/>
                </a:rPr>
                <a:t>     计</a:t>
              </a:r>
              <a:r>
                <a:rPr kumimoji="1" lang="zh-CN" altLang="en-US" sz="3200" b="1">
                  <a:solidFill>
                    <a:srgbClr val="FF3300"/>
                  </a:solidFill>
                  <a:latin typeface="Times New Roman" pitchFamily="18" charset="0"/>
                </a:rPr>
                <a:t>之</a:t>
              </a:r>
              <a:endParaRPr kumimoji="1" lang="zh-CN" altLang="en-US" sz="3200" b="1">
                <a:solidFill>
                  <a:schemeClr val="accent2"/>
                </a:solidFill>
                <a:latin typeface="Times New Roman" pitchFamily="18" charset="0"/>
              </a:endParaRPr>
            </a:p>
          </p:txBody>
        </p:sp>
        <p:sp>
          <p:nvSpPr>
            <p:cNvPr id="220167" name="Rectangle 7"/>
            <p:cNvSpPr>
              <a:spLocks noChangeArrowheads="1"/>
            </p:cNvSpPr>
            <p:nvPr/>
          </p:nvSpPr>
          <p:spPr bwMode="auto">
            <a:xfrm>
              <a:off x="480" y="2352"/>
              <a:ext cx="672" cy="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kumimoji="1" lang="zh-CN" altLang="en-US" sz="3200" b="1">
                  <a:solidFill>
                    <a:srgbClr val="FF3300"/>
                  </a:solidFill>
                  <a:latin typeface="Times New Roman" pitchFamily="18" charset="0"/>
                </a:rPr>
                <a:t>之</a:t>
              </a:r>
            </a:p>
          </p:txBody>
        </p:sp>
      </p:grpSp>
      <p:sp>
        <p:nvSpPr>
          <p:cNvPr id="220168" name="Text Box 8"/>
          <p:cNvSpPr txBox="1">
            <a:spLocks noChangeArrowheads="1"/>
          </p:cNvSpPr>
          <p:nvPr/>
        </p:nvSpPr>
        <p:spPr bwMode="auto">
          <a:xfrm>
            <a:off x="755650" y="765175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ea typeface="隶书" pitchFamily="49" charset="-122"/>
              </a:rPr>
              <a:t>二、一词多义</a:t>
            </a:r>
          </a:p>
        </p:txBody>
      </p:sp>
      <p:sp>
        <p:nvSpPr>
          <p:cNvPr id="220169" name="Rectangle 9"/>
          <p:cNvSpPr>
            <a:spLocks noChangeArrowheads="1"/>
          </p:cNvSpPr>
          <p:nvPr/>
        </p:nvSpPr>
        <p:spPr bwMode="auto">
          <a:xfrm>
            <a:off x="4643438" y="3716338"/>
            <a:ext cx="36004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200" b="1">
                <a:solidFill>
                  <a:srgbClr val="FF3300"/>
                </a:solidFill>
                <a:latin typeface="Times New Roman" pitchFamily="18" charset="0"/>
              </a:rPr>
              <a:t>（代词，这种情况或这件事）</a:t>
            </a:r>
          </a:p>
        </p:txBody>
      </p:sp>
      <p:sp>
        <p:nvSpPr>
          <p:cNvPr id="220170" name="Rectangle 10"/>
          <p:cNvSpPr>
            <a:spLocks noChangeArrowheads="1"/>
          </p:cNvSpPr>
          <p:nvPr/>
        </p:nvSpPr>
        <p:spPr bwMode="auto">
          <a:xfrm>
            <a:off x="323850" y="2781300"/>
            <a:ext cx="592138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kumimoji="1" lang="en-US" altLang="zh-CN" sz="3200" b="1">
                <a:solidFill>
                  <a:srgbClr val="FF3300"/>
                </a:solidFill>
                <a:latin typeface="宋体" pitchFamily="2" charset="-122"/>
              </a:rPr>
              <a:t>③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0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0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01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autoUpdateAnimBg="0"/>
      <p:bldP spid="220163" grpId="0" autoUpdateAnimBg="0"/>
      <p:bldP spid="220169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1195" name="Picture 11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95400" y="2057400"/>
            <a:ext cx="3886200" cy="3743325"/>
            <a:chOff x="816" y="1200"/>
            <a:chExt cx="2448" cy="2358"/>
          </a:xfrm>
        </p:grpSpPr>
        <p:sp>
          <p:nvSpPr>
            <p:cNvPr id="221187" name="Rectangle 3"/>
            <p:cNvSpPr>
              <a:spLocks noChangeArrowheads="1"/>
            </p:cNvSpPr>
            <p:nvPr/>
          </p:nvSpPr>
          <p:spPr bwMode="auto">
            <a:xfrm>
              <a:off x="816" y="1200"/>
              <a:ext cx="2448" cy="23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>
                  <a:solidFill>
                    <a:schemeClr val="accent2"/>
                  </a:solidFill>
                  <a:latin typeface="Times New Roman" pitchFamily="18" charset="0"/>
                </a:rPr>
                <a:t>           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慭慭然</a:t>
              </a:r>
              <a:r>
                <a:rPr kumimoji="1" lang="en-US" altLang="zh-CN" sz="2400" b="1">
                  <a:solidFill>
                    <a:schemeClr val="accent2"/>
                  </a:solidFill>
                  <a:latin typeface="Times New Roman" pitchFamily="18" charset="0"/>
                </a:rPr>
                <a:t>,  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莫相知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然</a:t>
              </a: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	   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           然往来视之</a:t>
              </a:r>
            </a:p>
            <a:p>
              <a:pPr>
                <a:spcBef>
                  <a:spcPct val="50000"/>
                </a:spcBef>
              </a:pPr>
              <a:endParaRPr kumimoji="1" lang="zh-CN" altLang="en-US" sz="2400" b="1">
                <a:solidFill>
                  <a:schemeClr val="accent2"/>
                </a:solidFill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            以为且噬己也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rgbClr val="FF3300"/>
                  </a:solidFill>
                  <a:latin typeface="Times New Roman" pitchFamily="18" charset="0"/>
                </a:rPr>
                <a:t>且</a:t>
              </a:r>
            </a:p>
            <a:p>
              <a:pPr>
                <a:spcBef>
                  <a:spcPct val="50000"/>
                </a:spcBef>
              </a:pPr>
              <a:r>
                <a:rPr kumimoji="1" lang="zh-CN" altLang="en-US" sz="2400" b="1">
                  <a:solidFill>
                    <a:schemeClr val="accent2"/>
                  </a:solidFill>
                  <a:latin typeface="Times New Roman" pitchFamily="18" charset="0"/>
                </a:rPr>
                <a:t>             且焉置土石</a:t>
              </a:r>
            </a:p>
          </p:txBody>
        </p:sp>
        <p:sp>
          <p:nvSpPr>
            <p:cNvPr id="221188" name="AutoShape 4"/>
            <p:cNvSpPr>
              <a:spLocks/>
            </p:cNvSpPr>
            <p:nvPr/>
          </p:nvSpPr>
          <p:spPr bwMode="auto">
            <a:xfrm flipH="1">
              <a:off x="1200" y="1344"/>
              <a:ext cx="96" cy="720"/>
            </a:xfrm>
            <a:prstGeom prst="rightBrace">
              <a:avLst>
                <a:gd name="adj1" fmla="val 62500"/>
                <a:gd name="adj2" fmla="val 47032"/>
              </a:avLst>
            </a:prstGeom>
            <a:noFill/>
            <a:ln w="5715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221189" name="AutoShape 5"/>
            <p:cNvSpPr>
              <a:spLocks/>
            </p:cNvSpPr>
            <p:nvPr/>
          </p:nvSpPr>
          <p:spPr bwMode="auto">
            <a:xfrm flipH="1">
              <a:off x="1200" y="2736"/>
              <a:ext cx="96" cy="720"/>
            </a:xfrm>
            <a:prstGeom prst="rightBrace">
              <a:avLst>
                <a:gd name="adj1" fmla="val 62500"/>
                <a:gd name="adj2" fmla="val 47032"/>
              </a:avLst>
            </a:prstGeom>
            <a:noFill/>
            <a:ln w="57150">
              <a:solidFill>
                <a:srgbClr val="0000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400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</p:grpSp>
      <p:sp>
        <p:nvSpPr>
          <p:cNvPr id="221190" name="Rectangle 6"/>
          <p:cNvSpPr>
            <a:spLocks noChangeArrowheads="1"/>
          </p:cNvSpPr>
          <p:nvPr/>
        </p:nvSpPr>
        <p:spPr bwMode="auto">
          <a:xfrm>
            <a:off x="5334000" y="2057400"/>
            <a:ext cx="22733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（ 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……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的样子 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221191" name="Rectangle 7"/>
          <p:cNvSpPr>
            <a:spLocks noChangeArrowheads="1"/>
          </p:cNvSpPr>
          <p:nvPr/>
        </p:nvSpPr>
        <p:spPr bwMode="auto">
          <a:xfrm>
            <a:off x="5410200" y="3200400"/>
            <a:ext cx="2174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（ 然而，但 ）</a:t>
            </a:r>
          </a:p>
        </p:txBody>
      </p:sp>
      <p:sp>
        <p:nvSpPr>
          <p:cNvPr id="221192" name="Rectangle 8"/>
          <p:cNvSpPr>
            <a:spLocks noChangeArrowheads="1"/>
          </p:cNvSpPr>
          <p:nvPr/>
        </p:nvSpPr>
        <p:spPr bwMode="auto">
          <a:xfrm>
            <a:off x="5410200" y="4343400"/>
            <a:ext cx="15621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（ 将要 ）</a:t>
            </a:r>
          </a:p>
        </p:txBody>
      </p:sp>
      <p:sp>
        <p:nvSpPr>
          <p:cNvPr id="221193" name="Rectangle 9"/>
          <p:cNvSpPr>
            <a:spLocks noChangeArrowheads="1"/>
          </p:cNvSpPr>
          <p:nvPr/>
        </p:nvSpPr>
        <p:spPr bwMode="auto">
          <a:xfrm>
            <a:off x="5715000" y="5334000"/>
            <a:ext cx="11525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( 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</a:rPr>
              <a:t>况且 </a:t>
            </a:r>
            <a:r>
              <a:rPr kumimoji="1" lang="en-US" altLang="zh-CN" sz="2400" b="1">
                <a:solidFill>
                  <a:srgbClr val="FF3300"/>
                </a:solidFill>
                <a:latin typeface="Times New Roman" pitchFamily="18" charset="0"/>
              </a:rPr>
              <a:t>)</a:t>
            </a:r>
          </a:p>
        </p:txBody>
      </p:sp>
      <p:sp>
        <p:nvSpPr>
          <p:cNvPr id="221194" name="Text Box 10"/>
          <p:cNvSpPr txBox="1">
            <a:spLocks noChangeArrowheads="1"/>
          </p:cNvSpPr>
          <p:nvPr/>
        </p:nvSpPr>
        <p:spPr bwMode="auto">
          <a:xfrm>
            <a:off x="1828800" y="533400"/>
            <a:ext cx="5029200" cy="823913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  <a:ea typeface="华文隶书" pitchFamily="2" charset="-122"/>
              </a:rPr>
              <a:t>      </a:t>
            </a:r>
            <a:r>
              <a:rPr kumimoji="1" lang="zh-CN" altLang="en-US" sz="2400">
                <a:latin typeface="Times New Roman" pitchFamily="18" charset="0"/>
                <a:ea typeface="华文隶书" pitchFamily="2" charset="-122"/>
              </a:rPr>
              <a:t>　　</a:t>
            </a:r>
            <a:r>
              <a:rPr kumimoji="1" lang="zh-CN" altLang="en-US" sz="4800">
                <a:solidFill>
                  <a:srgbClr val="FF3300"/>
                </a:solidFill>
                <a:latin typeface="Times New Roman" pitchFamily="18" charset="0"/>
                <a:ea typeface="方正舒体" pitchFamily="2" charset="-122"/>
              </a:rPr>
              <a:t>一词多义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1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1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1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11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21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90" grpId="0" autoUpdateAnimBg="0"/>
      <p:bldP spid="221191" grpId="0" autoUpdateAnimBg="0"/>
      <p:bldP spid="221192" grpId="0" autoUpdateAnimBg="0"/>
      <p:bldP spid="221193" grpId="0" autoUpdateAnimBg="0"/>
      <p:bldP spid="221194" grpId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20" name="Picture 12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2420938" cy="938212"/>
          </a:xfrm>
        </p:spPr>
        <p:txBody>
          <a:bodyPr/>
          <a:lstStyle/>
          <a:p>
            <a:r>
              <a:rPr lang="zh-CN" altLang="en-US" sz="4000"/>
              <a:t>知识积累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一字（词）多意</a:t>
            </a:r>
          </a:p>
          <a:p>
            <a:endParaRPr lang="zh-CN" altLang="en-US" b="1"/>
          </a:p>
          <a:p>
            <a:endParaRPr lang="zh-CN" altLang="en-US" b="1"/>
          </a:p>
          <a:p>
            <a:pPr>
              <a:buFontTx/>
              <a:buNone/>
            </a:pPr>
            <a:endParaRPr lang="zh-CN" altLang="en-US"/>
          </a:p>
          <a:p>
            <a:endParaRPr lang="zh-CN" altLang="en-US"/>
          </a:p>
          <a:p>
            <a:pPr>
              <a:buFontTx/>
              <a:buNone/>
            </a:pPr>
            <a:endParaRPr lang="en-US" altLang="zh-CN"/>
          </a:p>
        </p:txBody>
      </p:sp>
      <p:sp>
        <p:nvSpPr>
          <p:cNvPr id="222212" name="Text Box 4"/>
          <p:cNvSpPr txBox="1">
            <a:spLocks noChangeArrowheads="1"/>
          </p:cNvSpPr>
          <p:nvPr/>
        </p:nvSpPr>
        <p:spPr bwMode="auto">
          <a:xfrm>
            <a:off x="1295400" y="2362200"/>
            <a:ext cx="7467600" cy="1004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u="sng">
                <a:latin typeface="Times New Roman" pitchFamily="18" charset="0"/>
              </a:rPr>
              <a:t>益</a:t>
            </a:r>
            <a:r>
              <a:rPr kumimoji="1" lang="zh-CN" altLang="en-US" sz="2400" b="1">
                <a:latin typeface="Times New Roman" pitchFamily="18" charset="0"/>
              </a:rPr>
              <a:t>习其声   （          ）         虎</a:t>
            </a:r>
            <a:r>
              <a:rPr kumimoji="1" lang="zh-CN" altLang="en-US" sz="2400" b="1" u="sng">
                <a:latin typeface="Times New Roman" pitchFamily="18" charset="0"/>
              </a:rPr>
              <a:t>因</a:t>
            </a:r>
            <a:r>
              <a:rPr kumimoji="1" lang="zh-CN" altLang="en-US" sz="2400" b="1">
                <a:latin typeface="Times New Roman" pitchFamily="18" charset="0"/>
              </a:rPr>
              <a:t>喜     （            ）                                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稍进</a:t>
            </a:r>
            <a:r>
              <a:rPr kumimoji="1" lang="zh-CN" altLang="en-US" sz="2400" b="1" u="sng">
                <a:latin typeface="Times New Roman" pitchFamily="18" charset="0"/>
              </a:rPr>
              <a:t>益</a:t>
            </a:r>
            <a:r>
              <a:rPr kumimoji="1" lang="zh-CN" altLang="en-US" sz="2400" b="1">
                <a:latin typeface="Times New Roman" pitchFamily="18" charset="0"/>
              </a:rPr>
              <a:t>狎   （           ）        </a:t>
            </a:r>
            <a:r>
              <a:rPr kumimoji="1" lang="zh-CN" altLang="en-US" sz="2400" b="1" u="sng">
                <a:latin typeface="Times New Roman" pitchFamily="18" charset="0"/>
              </a:rPr>
              <a:t>因</a:t>
            </a:r>
            <a:r>
              <a:rPr kumimoji="1" lang="zh-CN" altLang="en-US" sz="2400" b="1">
                <a:latin typeface="Times New Roman" pitchFamily="18" charset="0"/>
              </a:rPr>
              <a:t>跳踉大阚（           ）</a:t>
            </a:r>
          </a:p>
        </p:txBody>
      </p:sp>
      <p:sp>
        <p:nvSpPr>
          <p:cNvPr id="222213" name="Text Box 5"/>
          <p:cNvSpPr txBox="1">
            <a:spLocks noChangeArrowheads="1"/>
          </p:cNvSpPr>
          <p:nvPr/>
        </p:nvSpPr>
        <p:spPr bwMode="auto">
          <a:xfrm>
            <a:off x="3048000" y="2362200"/>
            <a:ext cx="5029200" cy="9747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>
                <a:latin typeface="Times New Roman" pitchFamily="18" charset="0"/>
              </a:rPr>
              <a:t>渐渐                                       因此</a:t>
            </a:r>
          </a:p>
          <a:p>
            <a:endParaRPr kumimoji="1" lang="zh-CN" altLang="en-US" sz="1000">
              <a:latin typeface="Times New Roman" pitchFamily="18" charset="0"/>
            </a:endParaRPr>
          </a:p>
          <a:p>
            <a:r>
              <a:rPr kumimoji="1" lang="zh-CN" altLang="en-US" sz="2400">
                <a:latin typeface="Times New Roman" pitchFamily="18" charset="0"/>
              </a:rPr>
              <a:t>更加                                        于是</a:t>
            </a:r>
          </a:p>
        </p:txBody>
      </p:sp>
      <p:sp>
        <p:nvSpPr>
          <p:cNvPr id="222214" name="AutoShape 6"/>
          <p:cNvSpPr>
            <a:spLocks/>
          </p:cNvSpPr>
          <p:nvPr/>
        </p:nvSpPr>
        <p:spPr bwMode="auto">
          <a:xfrm>
            <a:off x="1219200" y="23622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2215" name="AutoShape 7"/>
          <p:cNvSpPr>
            <a:spLocks/>
          </p:cNvSpPr>
          <p:nvPr/>
        </p:nvSpPr>
        <p:spPr bwMode="auto">
          <a:xfrm>
            <a:off x="4648200" y="24384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2216" name="Text Box 8"/>
          <p:cNvSpPr txBox="1">
            <a:spLocks noChangeArrowheads="1"/>
          </p:cNvSpPr>
          <p:nvPr/>
        </p:nvSpPr>
        <p:spPr bwMode="auto">
          <a:xfrm>
            <a:off x="1295400" y="3581400"/>
            <a:ext cx="7391400" cy="100488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u="sng">
                <a:latin typeface="Times New Roman" pitchFamily="18" charset="0"/>
              </a:rPr>
              <a:t>以为</a:t>
            </a:r>
            <a:r>
              <a:rPr kumimoji="1" lang="zh-CN" altLang="en-US" sz="2400" b="1">
                <a:latin typeface="Times New Roman" pitchFamily="18" charset="0"/>
              </a:rPr>
              <a:t>神      （      　　　）　好事</a:t>
            </a:r>
            <a:r>
              <a:rPr kumimoji="1" lang="zh-CN" altLang="en-US" sz="2400" b="1" u="sng">
                <a:latin typeface="Times New Roman" pitchFamily="18" charset="0"/>
              </a:rPr>
              <a:t>者</a:t>
            </a:r>
            <a:r>
              <a:rPr kumimoji="1" lang="zh-CN" altLang="en-US" sz="2400" b="1">
                <a:latin typeface="Times New Roman" pitchFamily="18" charset="0"/>
              </a:rPr>
              <a:t>　　（　　　）</a:t>
            </a:r>
            <a:endParaRPr kumimoji="1" lang="zh-CN" altLang="en-US" sz="1400" b="1" u="sng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以为且噬己也　（　　）　觉无异能</a:t>
            </a:r>
            <a:r>
              <a:rPr kumimoji="1" lang="zh-CN" altLang="en-US" sz="2400" b="1" u="sng">
                <a:latin typeface="Times New Roman" pitchFamily="18" charset="0"/>
              </a:rPr>
              <a:t>者</a:t>
            </a:r>
            <a:r>
              <a:rPr kumimoji="1" lang="zh-CN" altLang="en-US" sz="2400" b="1">
                <a:latin typeface="Times New Roman" pitchFamily="18" charset="0"/>
              </a:rPr>
              <a:t>（　　　　）</a:t>
            </a:r>
            <a:endParaRPr kumimoji="1" lang="zh-CN" altLang="en-US" sz="2400" b="1" u="sng">
              <a:latin typeface="Times New Roman" pitchFamily="18" charset="0"/>
            </a:endParaRPr>
          </a:p>
        </p:txBody>
      </p:sp>
      <p:sp>
        <p:nvSpPr>
          <p:cNvPr id="222217" name="Text Box 9"/>
          <p:cNvSpPr txBox="1">
            <a:spLocks noChangeArrowheads="1"/>
          </p:cNvSpPr>
          <p:nvPr/>
        </p:nvSpPr>
        <p:spPr bwMode="auto">
          <a:xfrm>
            <a:off x="2987675" y="3573463"/>
            <a:ext cx="5943600" cy="100488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把它当作　　　　　　　　 </a:t>
            </a:r>
            <a:r>
              <a:rPr kumimoji="1" lang="en-US" altLang="zh-CN" sz="2400">
                <a:latin typeface="Times New Roman" pitchFamily="18" charset="0"/>
              </a:rPr>
              <a:t>…</a:t>
            </a:r>
            <a:r>
              <a:rPr kumimoji="1" lang="zh-CN" altLang="en-US" sz="2400">
                <a:latin typeface="Times New Roman" pitchFamily="18" charset="0"/>
              </a:rPr>
              <a:t>的人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　　  认为　　　　　　　　语气助词</a:t>
            </a:r>
          </a:p>
        </p:txBody>
      </p:sp>
      <p:sp>
        <p:nvSpPr>
          <p:cNvPr id="222218" name="AutoShape 10"/>
          <p:cNvSpPr>
            <a:spLocks/>
          </p:cNvSpPr>
          <p:nvPr/>
        </p:nvSpPr>
        <p:spPr bwMode="auto">
          <a:xfrm>
            <a:off x="1219200" y="36576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2219" name="AutoShape 11"/>
          <p:cNvSpPr>
            <a:spLocks/>
          </p:cNvSpPr>
          <p:nvPr/>
        </p:nvSpPr>
        <p:spPr bwMode="auto">
          <a:xfrm>
            <a:off x="4724400" y="3657600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2700" cap="sq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2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22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3" grpId="0" autoUpdateAnimBg="0"/>
      <p:bldP spid="222217" grpId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875" name="Picture 3" descr="图片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07874" name="Picture 2" descr="MCj04260420000[1]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43213" y="2924175"/>
            <a:ext cx="2725737" cy="3513138"/>
          </a:xfrm>
          <a:prstGeom prst="rect">
            <a:avLst/>
          </a:prstGeom>
          <a:noFill/>
        </p:spPr>
      </p:pic>
      <p:sp>
        <p:nvSpPr>
          <p:cNvPr id="207876" name="AutoShape 4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5435600" y="3500438"/>
            <a:ext cx="228600" cy="228600"/>
          </a:xfrm>
          <a:prstGeom prst="moo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7877" name="AutoShape 5"/>
          <p:cNvSpPr>
            <a:spLocks noChangeArrowheads="1"/>
          </p:cNvSpPr>
          <p:nvPr/>
        </p:nvSpPr>
        <p:spPr bwMode="auto">
          <a:xfrm>
            <a:off x="7596188" y="3500438"/>
            <a:ext cx="228600" cy="228600"/>
          </a:xfrm>
          <a:prstGeom prst="moo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3238" name="Picture 6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3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正字</a:t>
            </a:r>
          </a:p>
        </p:txBody>
      </p:sp>
      <p:sp>
        <p:nvSpPr>
          <p:cNvPr id="223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b="1"/>
              <a:t>有好事者</a:t>
            </a:r>
            <a:r>
              <a:rPr lang="zh-CN" altLang="en-US" b="1" u="sng"/>
              <a:t>船</a:t>
            </a:r>
            <a:r>
              <a:rPr lang="zh-CN" altLang="en-US" b="1"/>
              <a:t>载以入（          ）</a:t>
            </a:r>
          </a:p>
          <a:p>
            <a:r>
              <a:rPr lang="zh-CN" altLang="en-US" b="1" u="sng"/>
              <a:t>稍</a:t>
            </a:r>
            <a:r>
              <a:rPr lang="zh-CN" altLang="en-US" b="1"/>
              <a:t>近益狎                （          ）</a:t>
            </a:r>
          </a:p>
          <a:p>
            <a:r>
              <a:rPr lang="zh-CN" altLang="en-US" b="1"/>
              <a:t>驴不胜怒，</a:t>
            </a:r>
            <a:r>
              <a:rPr lang="zh-CN" altLang="en-US" b="1" u="sng"/>
              <a:t>蹄</a:t>
            </a:r>
            <a:r>
              <a:rPr lang="zh-CN" altLang="en-US" b="1"/>
              <a:t>之    （              ）</a:t>
            </a:r>
          </a:p>
          <a:p>
            <a:r>
              <a:rPr lang="zh-CN" altLang="en-US" b="1"/>
              <a:t>技</a:t>
            </a:r>
            <a:r>
              <a:rPr lang="zh-CN" altLang="en-US" b="1" u="sng"/>
              <a:t>止</a:t>
            </a:r>
            <a:r>
              <a:rPr lang="zh-CN" altLang="en-US" b="1"/>
              <a:t>此</a:t>
            </a:r>
            <a:r>
              <a:rPr lang="zh-CN" altLang="en-US" b="1" u="sng"/>
              <a:t>耳</a:t>
            </a:r>
            <a:r>
              <a:rPr lang="zh-CN" altLang="en-US" b="1"/>
              <a:t>          （       ）（                      ）</a:t>
            </a:r>
          </a:p>
          <a:p>
            <a:r>
              <a:rPr lang="zh-CN" altLang="en-US" b="1">
                <a:latin typeface="宋体" pitchFamily="2" charset="-122"/>
              </a:rPr>
              <a:t>断其喉，</a:t>
            </a:r>
            <a:r>
              <a:rPr lang="zh-CN" altLang="en-US" b="1" u="sng">
                <a:latin typeface="宋体" pitchFamily="2" charset="-122"/>
              </a:rPr>
              <a:t>尽</a:t>
            </a:r>
            <a:r>
              <a:rPr lang="zh-CN" altLang="en-US" b="1">
                <a:latin typeface="宋体" pitchFamily="2" charset="-122"/>
              </a:rPr>
              <a:t>其 肉，乃（            ）</a:t>
            </a:r>
            <a:br>
              <a:rPr lang="zh-CN" altLang="en-US" b="1">
                <a:latin typeface="宋体" pitchFamily="2" charset="-122"/>
              </a:rPr>
            </a:br>
            <a:r>
              <a:rPr lang="zh-CN" altLang="en-US" b="1">
                <a:latin typeface="宋体" pitchFamily="2" charset="-122"/>
              </a:rPr>
              <a:t/>
            </a:r>
            <a:br>
              <a:rPr lang="zh-CN" altLang="en-US" b="1">
                <a:latin typeface="宋体" pitchFamily="2" charset="-122"/>
              </a:rPr>
            </a:br>
            <a:endParaRPr lang="zh-CN" altLang="en-US" b="1">
              <a:latin typeface="宋体" pitchFamily="2" charset="-122"/>
            </a:endParaRPr>
          </a:p>
        </p:txBody>
      </p:sp>
      <p:sp>
        <p:nvSpPr>
          <p:cNvPr id="223236" name="Text Box 4"/>
          <p:cNvSpPr txBox="1">
            <a:spLocks noChangeArrowheads="1"/>
          </p:cNvSpPr>
          <p:nvPr/>
        </p:nvSpPr>
        <p:spPr bwMode="auto">
          <a:xfrm>
            <a:off x="1889125" y="2840038"/>
            <a:ext cx="18415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223237" name="Text Box 5"/>
          <p:cNvSpPr txBox="1">
            <a:spLocks noChangeArrowheads="1"/>
          </p:cNvSpPr>
          <p:nvPr/>
        </p:nvSpPr>
        <p:spPr bwMode="auto">
          <a:xfrm>
            <a:off x="3851275" y="1773238"/>
            <a:ext cx="4032250" cy="31956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latin typeface="Times New Roman" pitchFamily="18" charset="0"/>
              </a:rPr>
              <a:t>            </a:t>
            </a:r>
            <a:r>
              <a:rPr kumimoji="1" lang="zh-CN" altLang="en-US" sz="2400">
                <a:latin typeface="Times New Roman" pitchFamily="18" charset="0"/>
              </a:rPr>
              <a:t>用船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            渐渐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          用蹄子踢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只、仅         罢了，句末助词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>
                <a:latin typeface="Times New Roman" pitchFamily="18" charset="0"/>
              </a:rPr>
              <a:t>                    吃光，用作动词</a:t>
            </a:r>
          </a:p>
          <a:p>
            <a:pPr>
              <a:spcBef>
                <a:spcPct val="50000"/>
              </a:spcBef>
            </a:pPr>
            <a:endParaRPr kumimoji="1" lang="en-US" altLang="zh-CN" sz="24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3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7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140" name="Picture 4" descr="图片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-171450"/>
            <a:ext cx="9144000" cy="7029450"/>
          </a:xfrm>
          <a:prstGeom prst="rect">
            <a:avLst/>
          </a:prstGeom>
          <a:noFill/>
        </p:spPr>
      </p:pic>
      <p:graphicFrame>
        <p:nvGraphicFramePr>
          <p:cNvPr id="21913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2050" name="剪辑库" r:id="rId5" imgW="4639680" imgH="3825720" progId="">
              <p:embed/>
            </p:oleObj>
          </a:graphicData>
        </a:graphic>
      </p:graphicFrame>
      <p:graphicFrame>
        <p:nvGraphicFramePr>
          <p:cNvPr id="219139" name="Object 3"/>
          <p:cNvGraphicFramePr>
            <a:graphicFrameLocks noChangeAspect="1"/>
          </p:cNvGraphicFramePr>
          <p:nvPr/>
        </p:nvGraphicFramePr>
        <p:xfrm flipH="1">
          <a:off x="5651500" y="1068388"/>
          <a:ext cx="3492500" cy="3181350"/>
        </p:xfrm>
        <a:graphic>
          <a:graphicData uri="http://schemas.openxmlformats.org/presentationml/2006/ole">
            <p:oleObj spid="_x0000_s2051" name="剪辑库" r:id="rId6" imgW="2027880" imgH="1845720" progId="">
              <p:embed/>
            </p:oleObj>
          </a:graphicData>
        </a:graphic>
      </p:graphicFrame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263" name="Picture 7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4258" name="Text Box 2"/>
          <p:cNvSpPr txBox="1">
            <a:spLocks noChangeArrowheads="1"/>
          </p:cNvSpPr>
          <p:nvPr/>
        </p:nvSpPr>
        <p:spPr bwMode="auto">
          <a:xfrm>
            <a:off x="323850" y="155575"/>
            <a:ext cx="6788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4000" b="1">
                <a:solidFill>
                  <a:srgbClr val="FF3300"/>
                </a:solidFill>
                <a:latin typeface="Times New Roman" pitchFamily="18" charset="0"/>
                <a:ea typeface="华文新魏" pitchFamily="2" charset="-122"/>
              </a:rPr>
              <a:t>文中写虎动作的词、妙点品味</a:t>
            </a:r>
          </a:p>
        </p:txBody>
      </p:sp>
      <p:pic>
        <p:nvPicPr>
          <p:cNvPr id="224259" name="Picture 3" descr="5老虎类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35600" y="4648200"/>
            <a:ext cx="1131888" cy="2209800"/>
          </a:xfrm>
          <a:prstGeom prst="rect">
            <a:avLst/>
          </a:prstGeom>
          <a:noFill/>
        </p:spPr>
      </p:pic>
      <p:pic>
        <p:nvPicPr>
          <p:cNvPr id="224260" name="Picture 4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77000" y="4267200"/>
            <a:ext cx="2667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4261" name="Rectangle 5"/>
          <p:cNvSpPr>
            <a:spLocks noChangeArrowheads="1"/>
          </p:cNvSpPr>
          <p:nvPr/>
        </p:nvSpPr>
        <p:spPr bwMode="auto">
          <a:xfrm>
            <a:off x="395288" y="1052513"/>
            <a:ext cx="3529012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蔽、窥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大骇、遁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近之、视之、近出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荡倚冲冒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chemeClr val="accent2"/>
                </a:solidFill>
                <a:latin typeface="Times New Roman" pitchFamily="18" charset="0"/>
                <a:ea typeface="黑体" pitchFamily="2" charset="-122"/>
              </a:rPr>
              <a:t>跳踉、断、尽、去</a:t>
            </a:r>
          </a:p>
        </p:txBody>
      </p:sp>
      <p:sp>
        <p:nvSpPr>
          <p:cNvPr id="224262" name="Rectangle 6"/>
          <p:cNvSpPr>
            <a:spLocks noChangeArrowheads="1"/>
          </p:cNvSpPr>
          <p:nvPr/>
        </p:nvSpPr>
        <p:spPr bwMode="auto">
          <a:xfrm>
            <a:off x="4572000" y="1052513"/>
            <a:ext cx="4114800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CC"/>
                </a:solidFill>
                <a:latin typeface="Times New Roman" pitchFamily="18" charset="0"/>
                <a:ea typeface="楷体_GB2312" pitchFamily="49" charset="-122"/>
              </a:rPr>
              <a:t>急于摸底、好奇害怕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CC"/>
                </a:solidFill>
                <a:latin typeface="Times New Roman" pitchFamily="18" charset="0"/>
                <a:ea typeface="楷体_GB2312" pitchFamily="49" charset="-122"/>
              </a:rPr>
              <a:t>恐惧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CC"/>
                </a:solidFill>
                <a:latin typeface="Times New Roman" pitchFamily="18" charset="0"/>
                <a:ea typeface="楷体_GB2312" pitchFamily="49" charset="-122"/>
              </a:rPr>
              <a:t>一再试探、生性胆大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CC"/>
                </a:solidFill>
                <a:latin typeface="Times New Roman" pitchFamily="18" charset="0"/>
                <a:ea typeface="楷体_GB2312" pitchFamily="49" charset="-122"/>
              </a:rPr>
              <a:t>工于心计</a:t>
            </a:r>
          </a:p>
          <a:p>
            <a:pPr>
              <a:spcBef>
                <a:spcPct val="50000"/>
              </a:spcBef>
            </a:pPr>
            <a:r>
              <a:rPr kumimoji="1" lang="zh-CN" altLang="en-US" sz="3200" b="1">
                <a:solidFill>
                  <a:srgbClr val="FF33CC"/>
                </a:solidFill>
                <a:latin typeface="Times New Roman" pitchFamily="18" charset="0"/>
                <a:ea typeface="楷体_GB2312" pitchFamily="49" charset="-122"/>
              </a:rPr>
              <a:t>干脆利落志得意满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4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4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224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0" fill="hold"/>
                                        <p:tgtEl>
                                          <p:spTgt spid="224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7" dur="500"/>
                                        <p:tgtEl>
                                          <p:spTgt spid="2242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2" dur="500"/>
                                        <p:tgtEl>
                                          <p:spTgt spid="2242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37" dur="500"/>
                                        <p:tgtEl>
                                          <p:spTgt spid="2242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2" dur="500"/>
                                        <p:tgtEl>
                                          <p:spTgt spid="2242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47" dur="500"/>
                                        <p:tgtEl>
                                          <p:spTgt spid="2242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8" grpId="0" autoUpdateAnimBg="0"/>
      <p:bldP spid="224261" grpId="0" autoUpdateAnimBg="0"/>
      <p:bldP spid="224262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6" name="Picture 16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282" name="Text Box 2"/>
          <p:cNvSpPr txBox="1">
            <a:spLocks noChangeArrowheads="1"/>
          </p:cNvSpPr>
          <p:nvPr/>
        </p:nvSpPr>
        <p:spPr bwMode="auto">
          <a:xfrm>
            <a:off x="1619250" y="765175"/>
            <a:ext cx="43132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虎认识驴的心理过程</a:t>
            </a:r>
          </a:p>
        </p:txBody>
      </p:sp>
      <p:sp>
        <p:nvSpPr>
          <p:cNvPr id="225283" name="Text Box 3"/>
          <p:cNvSpPr txBox="1">
            <a:spLocks noChangeArrowheads="1"/>
          </p:cNvSpPr>
          <p:nvPr/>
        </p:nvSpPr>
        <p:spPr bwMode="auto">
          <a:xfrm>
            <a:off x="827088" y="1773238"/>
            <a:ext cx="15605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以为神</a:t>
            </a:r>
          </a:p>
        </p:txBody>
      </p:sp>
      <p:sp>
        <p:nvSpPr>
          <p:cNvPr id="225284" name="Text Box 4"/>
          <p:cNvSpPr txBox="1">
            <a:spLocks noChangeArrowheads="1"/>
          </p:cNvSpPr>
          <p:nvPr/>
        </p:nvSpPr>
        <p:spPr bwMode="auto">
          <a:xfrm>
            <a:off x="3429000" y="1776413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莫相知</a:t>
            </a:r>
          </a:p>
        </p:txBody>
      </p:sp>
      <p:sp>
        <p:nvSpPr>
          <p:cNvPr id="225285" name="Text Box 5"/>
          <p:cNvSpPr txBox="1">
            <a:spLocks noChangeArrowheads="1"/>
          </p:cNvSpPr>
          <p:nvPr/>
        </p:nvSpPr>
        <p:spPr bwMode="auto">
          <a:xfrm>
            <a:off x="5715000" y="1776413"/>
            <a:ext cx="29368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以为且噬己也</a:t>
            </a:r>
          </a:p>
        </p:txBody>
      </p:sp>
      <p:sp>
        <p:nvSpPr>
          <p:cNvPr id="225286" name="Text Box 6"/>
          <p:cNvSpPr txBox="1">
            <a:spLocks noChangeArrowheads="1"/>
          </p:cNvSpPr>
          <p:nvPr/>
        </p:nvSpPr>
        <p:spPr bwMode="auto">
          <a:xfrm>
            <a:off x="395288" y="3141663"/>
            <a:ext cx="2654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觉无异能者</a:t>
            </a:r>
          </a:p>
        </p:txBody>
      </p:sp>
      <p:sp>
        <p:nvSpPr>
          <p:cNvPr id="225287" name="Text Box 7"/>
          <p:cNvSpPr txBox="1">
            <a:spLocks noChangeArrowheads="1"/>
          </p:cNvSpPr>
          <p:nvPr/>
        </p:nvSpPr>
        <p:spPr bwMode="auto">
          <a:xfrm>
            <a:off x="3810000" y="314801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终不敢搏</a:t>
            </a:r>
          </a:p>
        </p:txBody>
      </p:sp>
      <p:sp>
        <p:nvSpPr>
          <p:cNvPr id="225288" name="Text Box 8"/>
          <p:cNvSpPr txBox="1">
            <a:spLocks noChangeArrowheads="1"/>
          </p:cNvSpPr>
          <p:nvPr/>
        </p:nvSpPr>
        <p:spPr bwMode="auto">
          <a:xfrm>
            <a:off x="6588125" y="3141663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技止此耳</a:t>
            </a:r>
          </a:p>
        </p:txBody>
      </p:sp>
      <p:sp>
        <p:nvSpPr>
          <p:cNvPr id="225289" name="Text Box 9"/>
          <p:cNvSpPr txBox="1">
            <a:spLocks noChangeArrowheads="1"/>
          </p:cNvSpPr>
          <p:nvPr/>
        </p:nvSpPr>
        <p:spPr bwMode="auto">
          <a:xfrm>
            <a:off x="914400" y="4876800"/>
            <a:ext cx="7772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3200" b="1">
                <a:solidFill>
                  <a:srgbClr val="FFFF00"/>
                </a:solidFill>
                <a:latin typeface="Times New Roman" pitchFamily="18" charset="0"/>
                <a:ea typeface="楷体_GB2312" pitchFamily="49" charset="-122"/>
              </a:rPr>
              <a:t>        </a:t>
            </a:r>
          </a:p>
        </p:txBody>
      </p:sp>
      <p:sp>
        <p:nvSpPr>
          <p:cNvPr id="225290" name="Line 10"/>
          <p:cNvSpPr>
            <a:spLocks noChangeShapeType="1"/>
          </p:cNvSpPr>
          <p:nvPr/>
        </p:nvSpPr>
        <p:spPr bwMode="auto">
          <a:xfrm>
            <a:off x="2438400" y="2133600"/>
            <a:ext cx="838200" cy="0"/>
          </a:xfrm>
          <a:prstGeom prst="line">
            <a:avLst/>
          </a:prstGeom>
          <a:noFill/>
          <a:ln w="9525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291" name="Line 11"/>
          <p:cNvSpPr>
            <a:spLocks noChangeShapeType="1"/>
          </p:cNvSpPr>
          <p:nvPr/>
        </p:nvSpPr>
        <p:spPr bwMode="auto">
          <a:xfrm>
            <a:off x="4957763" y="2133600"/>
            <a:ext cx="838200" cy="0"/>
          </a:xfrm>
          <a:prstGeom prst="line">
            <a:avLst/>
          </a:prstGeom>
          <a:noFill/>
          <a:ln w="9525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292" name="Line 12"/>
          <p:cNvSpPr>
            <a:spLocks noChangeShapeType="1"/>
          </p:cNvSpPr>
          <p:nvPr/>
        </p:nvSpPr>
        <p:spPr bwMode="auto">
          <a:xfrm>
            <a:off x="2843213" y="3500438"/>
            <a:ext cx="838200" cy="0"/>
          </a:xfrm>
          <a:prstGeom prst="line">
            <a:avLst/>
          </a:prstGeom>
          <a:noFill/>
          <a:ln w="9525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5293" name="Line 13"/>
          <p:cNvSpPr>
            <a:spLocks noChangeShapeType="1"/>
          </p:cNvSpPr>
          <p:nvPr/>
        </p:nvSpPr>
        <p:spPr bwMode="auto">
          <a:xfrm>
            <a:off x="5795963" y="3500438"/>
            <a:ext cx="792162" cy="0"/>
          </a:xfrm>
          <a:prstGeom prst="line">
            <a:avLst/>
          </a:prstGeom>
          <a:noFill/>
          <a:ln w="9525">
            <a:solidFill>
              <a:srgbClr val="FF33CC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cxnSp>
        <p:nvCxnSpPr>
          <p:cNvPr id="225294" name="AutoShape 14"/>
          <p:cNvCxnSpPr>
            <a:cxnSpLocks noChangeShapeType="1"/>
            <a:stCxn id="225285" idx="3"/>
            <a:endCxn id="225286" idx="1"/>
          </p:cNvCxnSpPr>
          <p:nvPr/>
        </p:nvCxnSpPr>
        <p:spPr bwMode="auto">
          <a:xfrm flipH="1">
            <a:off x="395288" y="2097088"/>
            <a:ext cx="8256587" cy="1365250"/>
          </a:xfrm>
          <a:prstGeom prst="curvedConnector5">
            <a:avLst>
              <a:gd name="adj1" fmla="val -2769"/>
              <a:gd name="adj2" fmla="val 50000"/>
              <a:gd name="adj3" fmla="val 102769"/>
            </a:avLst>
          </a:prstGeom>
          <a:noFill/>
          <a:ln w="9525">
            <a:solidFill>
              <a:srgbClr val="FF33CC"/>
            </a:solidFill>
            <a:round/>
            <a:headEnd/>
            <a:tailEnd type="triangle" w="med" len="med"/>
          </a:ln>
          <a:effectLst/>
        </p:spPr>
      </p:cxnSp>
      <p:sp>
        <p:nvSpPr>
          <p:cNvPr id="225295" name="Rectangle 15"/>
          <p:cNvSpPr>
            <a:spLocks noChangeArrowheads="1"/>
          </p:cNvSpPr>
          <p:nvPr/>
        </p:nvSpPr>
        <p:spPr bwMode="auto">
          <a:xfrm>
            <a:off x="2700338" y="4365625"/>
            <a:ext cx="611187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　　生动描绘虎认识驴的心理过程，推动情节发展。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252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25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52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25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2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5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52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25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5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225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52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0" fill="hold"/>
                                        <p:tgtEl>
                                          <p:spTgt spid="2252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2" grpId="0" autoUpdateAnimBg="0"/>
      <p:bldP spid="225283" grpId="0" autoUpdateAnimBg="0"/>
      <p:bldP spid="225284" grpId="0" autoUpdateAnimBg="0"/>
      <p:bldP spid="225285" grpId="0" autoUpdateAnimBg="0"/>
      <p:bldP spid="225286" grpId="0" autoUpdateAnimBg="0"/>
      <p:bldP spid="225287" grpId="0" autoUpdateAnimBg="0"/>
      <p:bldP spid="225288" grpId="0" autoUpdateAnimBg="0"/>
      <p:bldP spid="225290" grpId="0" animBg="1"/>
      <p:bldP spid="225291" grpId="0" animBg="1"/>
      <p:bldP spid="225292" grpId="0" animBg="1"/>
      <p:bldP spid="225293" grpId="0" animBg="1"/>
      <p:bldP spid="225295" grpId="0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6321" name="Picture 17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6306" name="Text Box 2"/>
          <p:cNvSpPr txBox="1">
            <a:spLocks noChangeArrowheads="1"/>
          </p:cNvSpPr>
          <p:nvPr/>
        </p:nvSpPr>
        <p:spPr bwMode="auto">
          <a:xfrm>
            <a:off x="576263" y="4156075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蹄之</a:t>
            </a:r>
          </a:p>
        </p:txBody>
      </p:sp>
      <p:sp>
        <p:nvSpPr>
          <p:cNvPr id="226307" name="Text Box 3"/>
          <p:cNvSpPr txBox="1">
            <a:spLocks noChangeArrowheads="1"/>
          </p:cNvSpPr>
          <p:nvPr/>
        </p:nvSpPr>
        <p:spPr bwMode="auto">
          <a:xfrm>
            <a:off x="431800" y="2139950"/>
            <a:ext cx="25923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庞然大物</a:t>
            </a:r>
          </a:p>
        </p:txBody>
      </p:sp>
      <p:sp>
        <p:nvSpPr>
          <p:cNvPr id="226308" name="Text Box 4"/>
          <p:cNvSpPr txBox="1">
            <a:spLocks noChangeArrowheads="1"/>
          </p:cNvSpPr>
          <p:nvPr/>
        </p:nvSpPr>
        <p:spPr bwMode="auto">
          <a:xfrm>
            <a:off x="576263" y="3148013"/>
            <a:ext cx="13684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一鸣</a:t>
            </a:r>
          </a:p>
        </p:txBody>
      </p:sp>
      <p:sp>
        <p:nvSpPr>
          <p:cNvPr id="226309" name="Text Box 5"/>
          <p:cNvSpPr txBox="1">
            <a:spLocks noChangeArrowheads="1"/>
          </p:cNvSpPr>
          <p:nvPr/>
        </p:nvSpPr>
        <p:spPr bwMode="auto">
          <a:xfrm>
            <a:off x="2592388" y="2139950"/>
            <a:ext cx="1223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形体</a:t>
            </a:r>
          </a:p>
        </p:txBody>
      </p:sp>
      <p:sp>
        <p:nvSpPr>
          <p:cNvPr id="226310" name="Text Box 6"/>
          <p:cNvSpPr txBox="1">
            <a:spLocks noChangeArrowheads="1"/>
          </p:cNvSpPr>
          <p:nvPr/>
        </p:nvSpPr>
        <p:spPr bwMode="auto">
          <a:xfrm>
            <a:off x="2520950" y="3148013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声音</a:t>
            </a:r>
          </a:p>
        </p:txBody>
      </p:sp>
      <p:sp>
        <p:nvSpPr>
          <p:cNvPr id="226311" name="Text Box 7"/>
          <p:cNvSpPr txBox="1">
            <a:spLocks noChangeArrowheads="1"/>
          </p:cNvSpPr>
          <p:nvPr/>
        </p:nvSpPr>
        <p:spPr bwMode="auto">
          <a:xfrm>
            <a:off x="2449513" y="4227513"/>
            <a:ext cx="12239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绝招</a:t>
            </a:r>
          </a:p>
        </p:txBody>
      </p:sp>
      <p:sp>
        <p:nvSpPr>
          <p:cNvPr id="226312" name="AutoShape 8"/>
          <p:cNvSpPr>
            <a:spLocks/>
          </p:cNvSpPr>
          <p:nvPr/>
        </p:nvSpPr>
        <p:spPr bwMode="auto">
          <a:xfrm>
            <a:off x="3600450" y="2500313"/>
            <a:ext cx="215900" cy="1008062"/>
          </a:xfrm>
          <a:prstGeom prst="rightBrace">
            <a:avLst>
              <a:gd name="adj1" fmla="val 38909"/>
              <a:gd name="adj2" fmla="val 50000"/>
            </a:avLst>
          </a:prstGeom>
          <a:noFill/>
          <a:ln w="317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13" name="Text Box 9"/>
          <p:cNvSpPr txBox="1">
            <a:spLocks noChangeArrowheads="1"/>
          </p:cNvSpPr>
          <p:nvPr/>
        </p:nvSpPr>
        <p:spPr bwMode="auto">
          <a:xfrm>
            <a:off x="3816350" y="2716213"/>
            <a:ext cx="216058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表面现象</a:t>
            </a:r>
          </a:p>
        </p:txBody>
      </p:sp>
      <p:sp>
        <p:nvSpPr>
          <p:cNvPr id="226314" name="Text Box 10"/>
          <p:cNvSpPr txBox="1">
            <a:spLocks noChangeArrowheads="1"/>
          </p:cNvSpPr>
          <p:nvPr/>
        </p:nvSpPr>
        <p:spPr bwMode="auto">
          <a:xfrm>
            <a:off x="3960813" y="4011613"/>
            <a:ext cx="158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zh-CN" altLang="zh-CN" sz="24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26315" name="Text Box 11"/>
          <p:cNvSpPr txBox="1">
            <a:spLocks noChangeArrowheads="1"/>
          </p:cNvSpPr>
          <p:nvPr/>
        </p:nvSpPr>
        <p:spPr bwMode="auto">
          <a:xfrm>
            <a:off x="6624638" y="1924050"/>
            <a:ext cx="20875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本质特征</a:t>
            </a:r>
          </a:p>
        </p:txBody>
      </p:sp>
      <p:sp>
        <p:nvSpPr>
          <p:cNvPr id="226316" name="Line 12"/>
          <p:cNvSpPr>
            <a:spLocks noChangeShapeType="1"/>
          </p:cNvSpPr>
          <p:nvPr/>
        </p:nvSpPr>
        <p:spPr bwMode="auto">
          <a:xfrm>
            <a:off x="3457575" y="4587875"/>
            <a:ext cx="6477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6317" name="Text Box 13"/>
          <p:cNvSpPr txBox="1">
            <a:spLocks noChangeArrowheads="1"/>
          </p:cNvSpPr>
          <p:nvPr/>
        </p:nvSpPr>
        <p:spPr bwMode="auto">
          <a:xfrm>
            <a:off x="6481763" y="2932113"/>
            <a:ext cx="2843212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大而无能，虚张声势，外强中干。</a:t>
            </a:r>
          </a:p>
        </p:txBody>
      </p:sp>
      <p:sp>
        <p:nvSpPr>
          <p:cNvPr id="226318" name="Text Box 14"/>
          <p:cNvSpPr txBox="1">
            <a:spLocks noChangeArrowheads="1"/>
          </p:cNvSpPr>
          <p:nvPr/>
        </p:nvSpPr>
        <p:spPr bwMode="auto">
          <a:xfrm>
            <a:off x="4032250" y="4227513"/>
            <a:ext cx="24765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黔驴之“技”</a:t>
            </a:r>
          </a:p>
        </p:txBody>
      </p:sp>
      <p:sp>
        <p:nvSpPr>
          <p:cNvPr id="226319" name="AutoShape 15"/>
          <p:cNvSpPr>
            <a:spLocks/>
          </p:cNvSpPr>
          <p:nvPr/>
        </p:nvSpPr>
        <p:spPr bwMode="auto">
          <a:xfrm>
            <a:off x="6121400" y="3003550"/>
            <a:ext cx="144463" cy="1223963"/>
          </a:xfrm>
          <a:prstGeom prst="rightBrace">
            <a:avLst>
              <a:gd name="adj1" fmla="val 70604"/>
              <a:gd name="adj2" fmla="val 52972"/>
            </a:avLst>
          </a:prstGeom>
          <a:noFill/>
          <a:ln w="31750">
            <a:solidFill>
              <a:srgbClr val="0000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6320" name="Text Box 16"/>
          <p:cNvSpPr txBox="1">
            <a:spLocks noChangeArrowheads="1"/>
          </p:cNvSpPr>
          <p:nvPr/>
        </p:nvSpPr>
        <p:spPr bwMode="auto">
          <a:xfrm>
            <a:off x="3024188" y="692150"/>
            <a:ext cx="316706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黑体" pitchFamily="2" charset="-122"/>
              </a:rPr>
              <a:t>驴的形象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6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6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26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226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26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226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226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226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226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26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500"/>
                                        <p:tgtEl>
                                          <p:spTgt spid="226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226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3" dur="500"/>
                                        <p:tgtEl>
                                          <p:spTgt spid="226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8" dur="500"/>
                                        <p:tgtEl>
                                          <p:spTgt spid="226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6306" grpId="0"/>
      <p:bldP spid="226307" grpId="0"/>
      <p:bldP spid="226308" grpId="0"/>
      <p:bldP spid="226309" grpId="0"/>
      <p:bldP spid="226310" grpId="0"/>
      <p:bldP spid="226311" grpId="0"/>
      <p:bldP spid="226312" grpId="0" animBg="1"/>
      <p:bldP spid="226313" grpId="0"/>
      <p:bldP spid="226315" grpId="0"/>
      <p:bldP spid="226316" grpId="0" animBg="1"/>
      <p:bldP spid="226317" grpId="0"/>
      <p:bldP spid="226318" grpId="0"/>
      <p:bldP spid="226319" grpId="0" animBg="1"/>
      <p:bldP spid="22632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334" name="Picture 6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7330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5110163" y="2332038"/>
            <a:ext cx="4033837" cy="4525962"/>
          </a:xfrm>
        </p:spPr>
        <p:txBody>
          <a:bodyPr/>
          <a:lstStyle/>
          <a:p>
            <a:r>
              <a:rPr lang="zh-CN" altLang="en-US" sz="4000" b="1">
                <a:solidFill>
                  <a:srgbClr val="FF0066"/>
                </a:solidFill>
              </a:rPr>
              <a:t>驴：</a:t>
            </a:r>
            <a:endParaRPr lang="zh-CN" altLang="en-US"/>
          </a:p>
          <a:p>
            <a:pPr>
              <a:buFontTx/>
              <a:buNone/>
            </a:pPr>
            <a:r>
              <a:rPr lang="zh-CN" altLang="en-US"/>
              <a:t>        </a:t>
            </a:r>
            <a:r>
              <a:rPr lang="zh-CN" altLang="en-US" sz="4400" b="1">
                <a:solidFill>
                  <a:srgbClr val="9933FF"/>
                </a:solidFill>
              </a:rPr>
              <a:t>貌似强大</a:t>
            </a:r>
          </a:p>
          <a:p>
            <a:pPr>
              <a:buFontTx/>
              <a:buNone/>
            </a:pPr>
            <a:r>
              <a:rPr lang="zh-CN" altLang="en-US" sz="4400" b="1">
                <a:solidFill>
                  <a:srgbClr val="9933FF"/>
                </a:solidFill>
              </a:rPr>
              <a:t>     本质虚弱</a:t>
            </a:r>
          </a:p>
          <a:p>
            <a:pPr>
              <a:buFontTx/>
              <a:buNone/>
            </a:pPr>
            <a:r>
              <a:rPr lang="zh-CN" altLang="en-US" sz="4400" b="1">
                <a:solidFill>
                  <a:srgbClr val="9933FF"/>
                </a:solidFill>
              </a:rPr>
              <a:t>     外强中干</a:t>
            </a:r>
          </a:p>
          <a:p>
            <a:pPr>
              <a:buFontTx/>
              <a:buNone/>
            </a:pPr>
            <a:r>
              <a:rPr lang="zh-CN" altLang="en-US" sz="4400" b="1">
                <a:solidFill>
                  <a:srgbClr val="9933FF"/>
                </a:solidFill>
              </a:rPr>
              <a:t>     蠢笨无能</a:t>
            </a:r>
            <a:r>
              <a:rPr lang="zh-CN" altLang="en-US"/>
              <a:t> </a:t>
            </a:r>
          </a:p>
        </p:txBody>
      </p:sp>
      <p:sp>
        <p:nvSpPr>
          <p:cNvPr id="227331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323850" y="333375"/>
            <a:ext cx="4033838" cy="4525963"/>
          </a:xfrm>
        </p:spPr>
        <p:txBody>
          <a:bodyPr/>
          <a:lstStyle/>
          <a:p>
            <a:r>
              <a:rPr lang="zh-CN" altLang="en-US" sz="4000" b="1">
                <a:solidFill>
                  <a:srgbClr val="FF0066"/>
                </a:solidFill>
              </a:rPr>
              <a:t>虎：</a:t>
            </a:r>
            <a:endParaRPr lang="zh-CN" altLang="en-US" sz="3600" b="1">
              <a:solidFill>
                <a:srgbClr val="FF0066"/>
              </a:solidFill>
              <a:ea typeface="楷体_GB2312" pitchFamily="49" charset="-122"/>
            </a:endParaRPr>
          </a:p>
          <a:p>
            <a:pPr>
              <a:buFontTx/>
              <a:buNone/>
            </a:pPr>
            <a:r>
              <a:rPr lang="zh-CN" altLang="en-US" sz="440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</a:t>
            </a: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机智勇敢</a:t>
            </a:r>
          </a:p>
          <a:p>
            <a:pPr>
              <a:buFontTx/>
              <a:buNone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谨慎小心</a:t>
            </a:r>
          </a:p>
          <a:p>
            <a:pPr>
              <a:buFontTx/>
              <a:buNone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观察仔细      </a:t>
            </a:r>
          </a:p>
          <a:p>
            <a:pPr>
              <a:buFontTx/>
              <a:buNone/>
            </a:pPr>
            <a:r>
              <a:rPr lang="zh-CN" altLang="en-US" sz="44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 狡猾敏捷</a:t>
            </a:r>
            <a:endParaRPr lang="zh-CN" altLang="en-US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27332" name="AutoShape 4"/>
          <p:cNvSpPr>
            <a:spLocks noChangeArrowheads="1"/>
          </p:cNvSpPr>
          <p:nvPr/>
        </p:nvSpPr>
        <p:spPr bwMode="auto">
          <a:xfrm>
            <a:off x="3995738" y="3284538"/>
            <a:ext cx="1584325" cy="1368425"/>
          </a:xfrm>
          <a:prstGeom prst="leftArrow">
            <a:avLst>
              <a:gd name="adj1" fmla="val 50000"/>
              <a:gd name="adj2" fmla="val 28944"/>
            </a:avLst>
          </a:prstGeom>
          <a:noFill/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7333" name="WordArt 5"/>
          <p:cNvSpPr>
            <a:spLocks noChangeArrowheads="1" noChangeShapeType="1" noTextEdit="1"/>
          </p:cNvSpPr>
          <p:nvPr/>
        </p:nvSpPr>
        <p:spPr bwMode="auto">
          <a:xfrm>
            <a:off x="4356100" y="3716338"/>
            <a:ext cx="9144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000082"/>
                    </a:gs>
                    <a:gs pos="30000">
                      <a:srgbClr val="66008F"/>
                    </a:gs>
                    <a:gs pos="64999">
                      <a:srgbClr val="BA0066"/>
                    </a:gs>
                    <a:gs pos="89999">
                      <a:srgbClr val="FF0000"/>
                    </a:gs>
                    <a:gs pos="100000">
                      <a:srgbClr val="FF8200"/>
                    </a:gs>
                  </a:gsLst>
                  <a:lin ang="5400000" scaled="1"/>
                </a:gradFill>
                <a:latin typeface="宋体"/>
                <a:ea typeface="宋体"/>
              </a:rPr>
              <a:t>反衬</a:t>
            </a: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73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2273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273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273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227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2733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22733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22733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27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73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73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2" grpId="0" animBg="1"/>
      <p:bldP spid="22733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8363" name="Picture 11" descr="图片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8354" name="WordArt 2"/>
          <p:cNvSpPr>
            <a:spLocks noChangeArrowheads="1" noChangeShapeType="1" noTextEdit="1"/>
          </p:cNvSpPr>
          <p:nvPr/>
        </p:nvSpPr>
        <p:spPr bwMode="auto">
          <a:xfrm>
            <a:off x="6588125" y="1125538"/>
            <a:ext cx="1905000" cy="1066800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0"/>
              </a:avLst>
            </a:prstTxWarp>
          </a:bodyPr>
          <a:lstStyle/>
          <a:p>
            <a:pPr algn="ctr"/>
            <a:r>
              <a:rPr lang="zh-CN" altLang="en-US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FF"/>
                </a:solidFill>
                <a:latin typeface="隶书"/>
                <a:ea typeface="隶书"/>
              </a:rPr>
              <a:t>成语</a:t>
            </a:r>
          </a:p>
        </p:txBody>
      </p:sp>
      <p:sp>
        <p:nvSpPr>
          <p:cNvPr id="228355" name="Text Box 3" descr="水滴"/>
          <p:cNvSpPr txBox="1">
            <a:spLocks noChangeArrowheads="1"/>
          </p:cNvSpPr>
          <p:nvPr/>
        </p:nvSpPr>
        <p:spPr bwMode="auto">
          <a:xfrm>
            <a:off x="304800" y="762000"/>
            <a:ext cx="3048000" cy="701675"/>
          </a:xfrm>
          <a:prstGeom prst="rect">
            <a:avLst/>
          </a:prstGeom>
          <a:blipFill dpi="0" rotWithShape="0">
            <a:blip r:embed="rId4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 b="1">
                <a:solidFill>
                  <a:srgbClr val="FF0000"/>
                </a:solidFill>
                <a:latin typeface="Times New Roman" pitchFamily="18" charset="0"/>
              </a:rPr>
              <a:t>    </a:t>
            </a:r>
            <a:r>
              <a:rPr kumimoji="1" lang="zh-CN" altLang="en-US" sz="4000" b="1">
                <a:solidFill>
                  <a:srgbClr val="6600FF"/>
                </a:solidFill>
                <a:latin typeface="Times New Roman" pitchFamily="18" charset="0"/>
              </a:rPr>
              <a:t>黔驴之技</a:t>
            </a:r>
          </a:p>
        </p:txBody>
      </p:sp>
      <p:sp>
        <p:nvSpPr>
          <p:cNvPr id="228356" name="Text Box 4" descr="粉色砂纸"/>
          <p:cNvSpPr txBox="1">
            <a:spLocks noChangeArrowheads="1"/>
          </p:cNvSpPr>
          <p:nvPr/>
        </p:nvSpPr>
        <p:spPr bwMode="auto">
          <a:xfrm>
            <a:off x="2057400" y="2590800"/>
            <a:ext cx="3429000" cy="762000"/>
          </a:xfrm>
          <a:prstGeom prst="rect">
            <a:avLst/>
          </a:prstGeom>
          <a:blipFill dpi="0" rotWithShape="0">
            <a:blip r:embed="rId5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4000">
                <a:solidFill>
                  <a:srgbClr val="006600"/>
                </a:solidFill>
                <a:latin typeface="Times New Roman" pitchFamily="18" charset="0"/>
                <a:ea typeface="华文行楷" pitchFamily="2" charset="-122"/>
              </a:rPr>
              <a:t>    </a:t>
            </a:r>
            <a:r>
              <a:rPr kumimoji="1" lang="zh-CN" altLang="en-US" sz="4400">
                <a:solidFill>
                  <a:srgbClr val="006600"/>
                </a:solidFill>
                <a:latin typeface="Times New Roman" pitchFamily="18" charset="0"/>
                <a:ea typeface="华文行楷" pitchFamily="2" charset="-122"/>
              </a:rPr>
              <a:t>黔驴技穷 </a:t>
            </a:r>
          </a:p>
        </p:txBody>
      </p:sp>
      <p:sp>
        <p:nvSpPr>
          <p:cNvPr id="228357" name="Text Box 5" descr="花束"/>
          <p:cNvSpPr txBox="1">
            <a:spLocks noChangeArrowheads="1"/>
          </p:cNvSpPr>
          <p:nvPr/>
        </p:nvSpPr>
        <p:spPr bwMode="auto">
          <a:xfrm>
            <a:off x="4356100" y="4437063"/>
            <a:ext cx="3352800" cy="701675"/>
          </a:xfrm>
          <a:prstGeom prst="rect">
            <a:avLst/>
          </a:prstGeom>
          <a:blipFill dpi="0" rotWithShape="0">
            <a:blip r:embed="rId6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600">
                <a:solidFill>
                  <a:srgbClr val="FF99CC"/>
                </a:solidFill>
                <a:latin typeface="Times New Roman" pitchFamily="18" charset="0"/>
                <a:ea typeface="方正姚体" pitchFamily="2" charset="-122"/>
              </a:rPr>
              <a:t>    </a:t>
            </a:r>
            <a:r>
              <a:rPr kumimoji="1" lang="zh-CN" altLang="en-US" sz="4000">
                <a:solidFill>
                  <a:srgbClr val="CC00FF"/>
                </a:solidFill>
                <a:latin typeface="Times New Roman" pitchFamily="18" charset="0"/>
                <a:ea typeface="方正姚体" pitchFamily="2" charset="-122"/>
              </a:rPr>
              <a:t>庞然大物</a:t>
            </a:r>
          </a:p>
        </p:txBody>
      </p:sp>
      <p:sp>
        <p:nvSpPr>
          <p:cNvPr id="228358" name="Text Box 6"/>
          <p:cNvSpPr txBox="1">
            <a:spLocks noChangeArrowheads="1"/>
          </p:cNvSpPr>
          <p:nvPr/>
        </p:nvSpPr>
        <p:spPr bwMode="auto">
          <a:xfrm>
            <a:off x="1143000" y="1600200"/>
            <a:ext cx="3810000" cy="466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kumimoji="1" lang="zh-CN" altLang="en-US" sz="2400">
                <a:solidFill>
                  <a:srgbClr val="FF0066"/>
                </a:solidFill>
                <a:latin typeface="Times New Roman" pitchFamily="18" charset="0"/>
              </a:rPr>
              <a:t>比喻虚有其表，本领有限。</a:t>
            </a:r>
          </a:p>
        </p:txBody>
      </p:sp>
      <p:sp>
        <p:nvSpPr>
          <p:cNvPr id="228359" name="Text Box 7"/>
          <p:cNvSpPr txBox="1">
            <a:spLocks noChangeArrowheads="1"/>
          </p:cNvSpPr>
          <p:nvPr/>
        </p:nvSpPr>
        <p:spPr bwMode="auto">
          <a:xfrm>
            <a:off x="3352800" y="3505200"/>
            <a:ext cx="4724400" cy="466725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66"/>
                </a:solidFill>
                <a:latin typeface="Times New Roman" pitchFamily="18" charset="0"/>
              </a:rPr>
              <a:t> </a:t>
            </a:r>
            <a:r>
              <a:rPr kumimoji="1" lang="zh-CN" altLang="en-US" sz="2400">
                <a:solidFill>
                  <a:srgbClr val="FF0066"/>
                </a:solidFill>
                <a:latin typeface="Times New Roman" pitchFamily="18" charset="0"/>
              </a:rPr>
              <a:t>比喻仅有的一点点伎俩也用完了。</a:t>
            </a:r>
          </a:p>
        </p:txBody>
      </p:sp>
      <p:sp>
        <p:nvSpPr>
          <p:cNvPr id="228360" name="Text Box 8"/>
          <p:cNvSpPr txBox="1">
            <a:spLocks noChangeArrowheads="1"/>
          </p:cNvSpPr>
          <p:nvPr/>
        </p:nvSpPr>
        <p:spPr bwMode="auto">
          <a:xfrm>
            <a:off x="5940425" y="5373688"/>
            <a:ext cx="2895600" cy="925512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5000"/>
              </a:spcBef>
            </a:pPr>
            <a:r>
              <a:rPr kumimoji="1" lang="zh-CN" altLang="en-US" b="1"/>
              <a:t>体型大而笨重的东西</a:t>
            </a:r>
            <a:r>
              <a:rPr kumimoji="1" lang="en-US" altLang="zh-CN" b="1"/>
              <a:t>,</a:t>
            </a:r>
            <a:r>
              <a:rPr kumimoji="1" lang="zh-CN" altLang="en-US" b="1"/>
              <a:t>也指貌似强大而实则虚弱的东西</a:t>
            </a:r>
            <a:r>
              <a:rPr kumimoji="1" lang="en-US" altLang="zh-CN" b="1"/>
              <a:t>.</a:t>
            </a:r>
            <a:endParaRPr kumimoji="1" lang="en-US" altLang="zh-CN" sz="2400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28361" name="Picture 9" descr="card0709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0" y="3913188"/>
            <a:ext cx="3048000" cy="2944812"/>
          </a:xfrm>
          <a:prstGeom prst="rect">
            <a:avLst/>
          </a:prstGeom>
          <a:noFill/>
        </p:spPr>
      </p:pic>
      <p:sp>
        <p:nvSpPr>
          <p:cNvPr id="228362" name="AutoShape 10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5715000" y="6400800"/>
            <a:ext cx="304800" cy="1524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83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228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83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3" dur="500"/>
                                        <p:tgtEl>
                                          <p:spTgt spid="228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83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28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83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5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2283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000"/>
                            </p:stCondLst>
                            <p:childTnLst>
                              <p:par>
                                <p:cTn id="46" presetID="3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28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8354" grpId="0" animBg="1"/>
      <p:bldP spid="228355" grpId="0" animBg="1" autoUpdateAnimBg="0"/>
      <p:bldP spid="228356" grpId="0" animBg="1" autoUpdateAnimBg="0"/>
      <p:bldP spid="228357" grpId="0" animBg="1" autoUpdateAnimBg="0"/>
      <p:bldP spid="228358" grpId="0" animBg="1" autoUpdateAnimBg="0"/>
      <p:bldP spid="228359" grpId="0" animBg="1" autoUpdateAnimBg="0"/>
      <p:bldP spid="228360" grpId="0" animBg="1" autoUpdateAnimBg="0"/>
      <p:bldP spid="22836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4498" name="Picture 2" descr="h4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981200"/>
            <a:ext cx="4267200" cy="1828800"/>
          </a:xfrm>
          <a:prstGeom prst="rect">
            <a:avLst/>
          </a:prstGeom>
          <a:noFill/>
        </p:spPr>
      </p:pic>
      <p:sp>
        <p:nvSpPr>
          <p:cNvPr id="234499" name="WordArt 3"/>
          <p:cNvSpPr>
            <a:spLocks noChangeArrowheads="1" noChangeShapeType="1" noTextEdit="1"/>
          </p:cNvSpPr>
          <p:nvPr/>
        </p:nvSpPr>
        <p:spPr bwMode="auto">
          <a:xfrm>
            <a:off x="609600" y="304800"/>
            <a:ext cx="2209800" cy="762000"/>
          </a:xfrm>
          <a:prstGeom prst="rect">
            <a:avLst/>
          </a:prstGeom>
        </p:spPr>
        <p:txBody>
          <a:bodyPr wrap="none" fromWordArt="1">
            <a:prstTxWarp prst="textChevronInverted">
              <a:avLst>
                <a:gd name="adj" fmla="val 75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B2B2B2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50000">
                      <a:srgbClr val="00FF00"/>
                    </a:gs>
                    <a:gs pos="100000">
                      <a:srgbClr val="FFFF00"/>
                    </a:gs>
                  </a:gsLst>
                  <a:lin ang="189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隶书"/>
                <a:ea typeface="隶书"/>
              </a:rPr>
              <a:t>我来说</a:t>
            </a:r>
          </a:p>
        </p:txBody>
      </p:sp>
      <p:sp>
        <p:nvSpPr>
          <p:cNvPr id="234500" name="Text Box 4"/>
          <p:cNvSpPr txBox="1">
            <a:spLocks noChangeArrowheads="1"/>
          </p:cNvSpPr>
          <p:nvPr/>
        </p:nvSpPr>
        <p:spPr bwMode="auto">
          <a:xfrm>
            <a:off x="1219200" y="1371600"/>
            <a:ext cx="75438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>
                <a:solidFill>
                  <a:schemeClr val="accent2"/>
                </a:solidFill>
                <a:latin typeface="Times New Roman" pitchFamily="18" charset="0"/>
                <a:ea typeface="华文行楷" pitchFamily="2" charset="-122"/>
              </a:rPr>
              <a:t>这则寓言故事的深刻含义（启示）。</a:t>
            </a:r>
          </a:p>
        </p:txBody>
      </p:sp>
      <p:sp>
        <p:nvSpPr>
          <p:cNvPr id="234501" name="Text Box 5"/>
          <p:cNvSpPr txBox="1">
            <a:spLocks noChangeArrowheads="1"/>
          </p:cNvSpPr>
          <p:nvPr/>
        </p:nvSpPr>
        <p:spPr bwMode="auto">
          <a:xfrm>
            <a:off x="533400" y="3810000"/>
            <a:ext cx="838200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>
                <a:latin typeface="Times New Roman" pitchFamily="18" charset="0"/>
              </a:rPr>
              <a:t>        </a:t>
            </a:r>
            <a:r>
              <a:rPr kumimoji="1" lang="zh-CN" altLang="en-US" sz="3600" b="1">
                <a:solidFill>
                  <a:srgbClr val="006600"/>
                </a:solidFill>
                <a:latin typeface="Times New Roman" pitchFamily="18" charset="0"/>
                <a:ea typeface="华文新魏" pitchFamily="2" charset="-122"/>
              </a:rPr>
              <a:t>这则寓言叙写了老虎吃掉“庞然大物”驴子的故事，表现了老虎的机智勇敢和驴子的外强中干。</a:t>
            </a:r>
            <a:r>
              <a:rPr kumimoji="1" lang="zh-CN" altLang="en-US" sz="36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告诉人们：不要被貌似强大的东西所吓倒，只要敢于斗争，善于斗争，定能获得胜利。</a:t>
            </a:r>
          </a:p>
        </p:txBody>
      </p:sp>
      <p:sp>
        <p:nvSpPr>
          <p:cNvPr id="234502" name="AutoShape 6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8686800" y="6629400"/>
            <a:ext cx="304800" cy="2286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344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344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5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45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45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5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8" dur="500"/>
                                        <p:tgtEl>
                                          <p:spTgt spid="2345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4499" grpId="0" animBg="1"/>
      <p:bldP spid="234500" grpId="0" autoUpdateAnimBg="0"/>
      <p:bldP spid="234501" grpId="0" autoUpdateAnimBg="0"/>
      <p:bldP spid="23450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8898" name="Object 2"/>
          <p:cNvGraphicFramePr>
            <a:graphicFrameLocks noChangeAspect="1"/>
          </p:cNvGraphicFramePr>
          <p:nvPr/>
        </p:nvGraphicFramePr>
        <p:xfrm>
          <a:off x="0" y="0"/>
          <a:ext cx="9144000" cy="6858000"/>
        </p:xfrm>
        <a:graphic>
          <a:graphicData uri="http://schemas.openxmlformats.org/presentationml/2006/ole">
            <p:oleObj spid="_x0000_s1026" name="Slide" r:id="rId3" imgW="4572000" imgH="3429000" progId="PowerPoint.Slide.8">
              <p:embed/>
            </p:oleObj>
          </a:graphicData>
        </a:graphic>
      </p:graphicFrame>
      <p:pic>
        <p:nvPicPr>
          <p:cNvPr id="208899" name="Picture 3" descr="图片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72000" y="836613"/>
            <a:ext cx="4011613" cy="5014912"/>
          </a:xfrm>
          <a:prstGeom prst="rect">
            <a:avLst/>
          </a:prstGeom>
          <a:noFill/>
        </p:spPr>
      </p:pic>
      <p:sp>
        <p:nvSpPr>
          <p:cNvPr id="208900" name="Rectangle 4"/>
          <p:cNvSpPr>
            <a:spLocks noChangeArrowheads="1"/>
          </p:cNvSpPr>
          <p:nvPr/>
        </p:nvSpPr>
        <p:spPr bwMode="auto">
          <a:xfrm>
            <a:off x="0" y="1700213"/>
            <a:ext cx="9109075" cy="544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生平：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字子厚，唐代河东人。</a:t>
            </a:r>
            <a:r>
              <a:rPr lang="zh-CN" altLang="en-US" sz="3200" b="1">
                <a:solidFill>
                  <a:srgbClr val="800000"/>
                </a:solidFill>
                <a:ea typeface="仿宋_GB2312" pitchFamily="49" charset="-122"/>
              </a:rPr>
              <a:t>元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因为他是河东人，终于柳州刺史任上，所以人称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柳河东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或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柳柳州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。 　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经历：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曾和韩愈倡导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古文运动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，后因参加政治革新失败，曾先后被贬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永州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柳州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成就：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代表作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三戒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》(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寓言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)(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包括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临江之麋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           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黔之驴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和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永某氏之鼠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》) 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永州八记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（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山水游记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）、大量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诗歌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（如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江雪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》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）。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zh-CN" altLang="en-US" sz="28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评价：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唐代文学家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哲学家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唐宋八大家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之         一，和韩愈并称为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</a:rPr>
              <a:t>“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韩柳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/>
                <a:ea typeface="隶书" pitchFamily="49" charset="-122"/>
              </a:rPr>
              <a:t>”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  <a:latin typeface="隶书" pitchFamily="49" charset="-122"/>
                <a:ea typeface="隶书" pitchFamily="49" charset="-122"/>
              </a:rPr>
              <a:t>。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altLang="zh-CN" sz="2800" b="1">
              <a:effectLst>
                <a:outerShdw blurRad="38100" dist="38100" dir="2700000" algn="tl">
                  <a:srgbClr val="C0C0C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8901" name="Text Box 5"/>
          <p:cNvSpPr txBox="1">
            <a:spLocks noChangeArrowheads="1"/>
          </p:cNvSpPr>
          <p:nvPr/>
        </p:nvSpPr>
        <p:spPr bwMode="auto">
          <a:xfrm>
            <a:off x="0" y="0"/>
            <a:ext cx="52562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 b="1">
                <a:solidFill>
                  <a:srgbClr val="800000"/>
                </a:solidFill>
                <a:ea typeface="华文新魏" pitchFamily="2" charset="-122"/>
              </a:rPr>
              <a:t>★</a:t>
            </a:r>
            <a:r>
              <a:rPr lang="zh-CN" altLang="en-US" sz="6000" b="1">
                <a:solidFill>
                  <a:srgbClr val="800000"/>
                </a:solidFill>
                <a:ea typeface="华文新魏" pitchFamily="2" charset="-122"/>
              </a:rPr>
              <a:t>走近柳宗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0" grpId="0"/>
      <p:bldP spid="20890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926" name="Picture 6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9922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1989138"/>
            <a:ext cx="7920037" cy="2881312"/>
          </a:xfrm>
        </p:spPr>
        <p:txBody>
          <a:bodyPr/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　　　</a:t>
            </a:r>
            <a: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一种文学体裁，以故事的形式或拟人手法寄寓意味深长的道理，常带有讽刺或劝戒的性质。</a:t>
            </a:r>
            <a:br>
              <a:rPr lang="zh-CN" altLang="en-US" sz="36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</a:b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　　　</a:t>
            </a:r>
          </a:p>
        </p:txBody>
      </p:sp>
      <p:sp>
        <p:nvSpPr>
          <p:cNvPr id="209923" name="WordArt 3"/>
          <p:cNvSpPr>
            <a:spLocks noChangeArrowheads="1" noChangeShapeType="1" noTextEdit="1"/>
          </p:cNvSpPr>
          <p:nvPr/>
        </p:nvSpPr>
        <p:spPr bwMode="auto">
          <a:xfrm>
            <a:off x="5508625" y="5445125"/>
            <a:ext cx="2809875" cy="86360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4400" b="1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黑体"/>
                <a:ea typeface="黑体"/>
              </a:rPr>
              <a:t>文体小知识</a:t>
            </a:r>
          </a:p>
        </p:txBody>
      </p:sp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1746250" y="836613"/>
            <a:ext cx="184150" cy="3667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endParaRPr lang="zh-CN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09925" name="WordArt 5"/>
          <p:cNvSpPr>
            <a:spLocks noChangeArrowheads="1" noChangeShapeType="1" noTextEdit="1"/>
          </p:cNvSpPr>
          <p:nvPr/>
        </p:nvSpPr>
        <p:spPr bwMode="auto">
          <a:xfrm>
            <a:off x="2916238" y="620713"/>
            <a:ext cx="2879725" cy="1008062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宋体"/>
                <a:ea typeface="宋体"/>
              </a:rPr>
              <a:t>寓言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9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9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9922" grpId="0" build="p"/>
      <p:bldP spid="2099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0959" name="Picture 15" descr="图片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094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03350" y="476250"/>
            <a:ext cx="5184775" cy="857250"/>
          </a:xfrm>
        </p:spPr>
        <p:txBody>
          <a:bodyPr/>
          <a:lstStyle/>
          <a:p>
            <a:pPr algn="l"/>
            <a:r>
              <a:rPr lang="zh-CN" altLang="en-US" b="1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读准下列彩色字音</a:t>
            </a:r>
          </a:p>
        </p:txBody>
      </p:sp>
      <p:sp>
        <p:nvSpPr>
          <p:cNvPr id="210947" name="Text Box 3"/>
          <p:cNvSpPr txBox="1">
            <a:spLocks noChangeArrowheads="1"/>
          </p:cNvSpPr>
          <p:nvPr/>
        </p:nvSpPr>
        <p:spPr bwMode="auto">
          <a:xfrm>
            <a:off x="2051050" y="2305050"/>
            <a:ext cx="6913563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黔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　　　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好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事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		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船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载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以入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慭慭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然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遁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   　	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噬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狎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　　　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跳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踉</a:t>
            </a:r>
            <a:r>
              <a:rPr lang="zh-CN" altLang="en-US" sz="4000" b="1">
                <a:latin typeface="楷体_GB2312" pitchFamily="49" charset="-122"/>
                <a:ea typeface="楷体_GB2312" pitchFamily="49" charset="-122"/>
              </a:rPr>
              <a:t>　		</a:t>
            </a:r>
            <a:r>
              <a:rPr lang="zh-CN" altLang="en-US" sz="40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㘎</a:t>
            </a:r>
          </a:p>
        </p:txBody>
      </p:sp>
      <p:sp>
        <p:nvSpPr>
          <p:cNvPr id="210948" name="Text Box 4"/>
          <p:cNvSpPr txBox="1">
            <a:spLocks noChangeArrowheads="1"/>
          </p:cNvSpPr>
          <p:nvPr/>
        </p:nvSpPr>
        <p:spPr bwMode="auto">
          <a:xfrm>
            <a:off x="3989388" y="3040063"/>
            <a:ext cx="184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 sz="4000" b="1">
              <a:solidFill>
                <a:srgbClr val="FF3300"/>
              </a:solidFill>
              <a:latin typeface="宋体" pitchFamily="2" charset="-122"/>
              <a:cs typeface="Arial" charset="0"/>
            </a:endParaRPr>
          </a:p>
        </p:txBody>
      </p:sp>
      <p:sp>
        <p:nvSpPr>
          <p:cNvPr id="210949" name="Text Box 5"/>
          <p:cNvSpPr txBox="1">
            <a:spLocks noChangeArrowheads="1"/>
          </p:cNvSpPr>
          <p:nvPr/>
        </p:nvSpPr>
        <p:spPr bwMode="auto">
          <a:xfrm>
            <a:off x="3917950" y="3070225"/>
            <a:ext cx="9271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dùn</a:t>
            </a:r>
          </a:p>
        </p:txBody>
      </p:sp>
      <p:sp>
        <p:nvSpPr>
          <p:cNvPr id="210950" name="Text Box 6"/>
          <p:cNvSpPr txBox="1">
            <a:spLocks noChangeArrowheads="1"/>
          </p:cNvSpPr>
          <p:nvPr/>
        </p:nvSpPr>
        <p:spPr bwMode="auto">
          <a:xfrm>
            <a:off x="4494213" y="4294188"/>
            <a:ext cx="1130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liáng</a:t>
            </a:r>
          </a:p>
        </p:txBody>
      </p:sp>
      <p:sp>
        <p:nvSpPr>
          <p:cNvPr id="210951" name="Text Box 7"/>
          <p:cNvSpPr txBox="1">
            <a:spLocks noChangeArrowheads="1"/>
          </p:cNvSpPr>
          <p:nvPr/>
        </p:nvSpPr>
        <p:spPr bwMode="auto">
          <a:xfrm>
            <a:off x="7092950" y="1773238"/>
            <a:ext cx="7254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黑体" pitchFamily="2" charset="-122"/>
              </a:rPr>
              <a:t>zài</a:t>
            </a:r>
          </a:p>
        </p:txBody>
      </p:sp>
      <p:sp>
        <p:nvSpPr>
          <p:cNvPr id="210952" name="Text Box 8"/>
          <p:cNvSpPr txBox="1">
            <a:spLocks noChangeArrowheads="1"/>
          </p:cNvSpPr>
          <p:nvPr/>
        </p:nvSpPr>
        <p:spPr bwMode="auto">
          <a:xfrm>
            <a:off x="3989388" y="1774825"/>
            <a:ext cx="115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hào</a:t>
            </a:r>
          </a:p>
        </p:txBody>
      </p:sp>
      <p:sp>
        <p:nvSpPr>
          <p:cNvPr id="210953" name="Text Box 9"/>
          <p:cNvSpPr txBox="1">
            <a:spLocks noChangeArrowheads="1"/>
          </p:cNvSpPr>
          <p:nvPr/>
        </p:nvSpPr>
        <p:spPr bwMode="auto">
          <a:xfrm>
            <a:off x="1901825" y="1774825"/>
            <a:ext cx="12303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qián</a:t>
            </a:r>
          </a:p>
        </p:txBody>
      </p:sp>
      <p:sp>
        <p:nvSpPr>
          <p:cNvPr id="210954" name="Text Box 10"/>
          <p:cNvSpPr txBox="1">
            <a:spLocks noChangeArrowheads="1"/>
          </p:cNvSpPr>
          <p:nvPr/>
        </p:nvSpPr>
        <p:spPr bwMode="auto">
          <a:xfrm>
            <a:off x="6588125" y="3068638"/>
            <a:ext cx="7699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shì</a:t>
            </a:r>
          </a:p>
        </p:txBody>
      </p:sp>
      <p:sp>
        <p:nvSpPr>
          <p:cNvPr id="210955" name="Text Box 11"/>
          <p:cNvSpPr txBox="1">
            <a:spLocks noChangeArrowheads="1"/>
          </p:cNvSpPr>
          <p:nvPr/>
        </p:nvSpPr>
        <p:spPr bwMode="auto">
          <a:xfrm>
            <a:off x="2046288" y="4294188"/>
            <a:ext cx="74771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xiá</a:t>
            </a:r>
          </a:p>
        </p:txBody>
      </p:sp>
      <p:sp>
        <p:nvSpPr>
          <p:cNvPr id="210956" name="Text Box 12"/>
          <p:cNvSpPr txBox="1">
            <a:spLocks noChangeArrowheads="1"/>
          </p:cNvSpPr>
          <p:nvPr/>
        </p:nvSpPr>
        <p:spPr bwMode="auto">
          <a:xfrm>
            <a:off x="6581775" y="4294188"/>
            <a:ext cx="904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  <a:cs typeface="Arial" charset="0"/>
              </a:rPr>
              <a:t>hăn</a:t>
            </a:r>
          </a:p>
        </p:txBody>
      </p:sp>
      <p:sp>
        <p:nvSpPr>
          <p:cNvPr id="210957" name="Text Box 13"/>
          <p:cNvSpPr txBox="1">
            <a:spLocks noChangeArrowheads="1"/>
          </p:cNvSpPr>
          <p:nvPr/>
        </p:nvSpPr>
        <p:spPr bwMode="auto">
          <a:xfrm>
            <a:off x="1973263" y="3070225"/>
            <a:ext cx="1230312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3300"/>
                </a:solidFill>
                <a:ea typeface="黑体" pitchFamily="2" charset="-122"/>
              </a:rPr>
              <a:t>yìn</a:t>
            </a:r>
          </a:p>
        </p:txBody>
      </p:sp>
      <p:pic>
        <p:nvPicPr>
          <p:cNvPr id="210958" name="Picture 14" descr="MCj03598470000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404813"/>
            <a:ext cx="1039813" cy="1219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10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109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109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10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109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109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210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2109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109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0949" grpId="0"/>
      <p:bldP spid="210950" grpId="0"/>
      <p:bldP spid="210951" grpId="0"/>
      <p:bldP spid="210952" grpId="0"/>
      <p:bldP spid="210953" grpId="0"/>
      <p:bldP spid="210954" grpId="0"/>
      <p:bldP spid="21095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9858" name="Picture 2" descr="card056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181600" cy="6858000"/>
          </a:xfrm>
          <a:prstGeom prst="rect">
            <a:avLst/>
          </a:prstGeom>
          <a:noFill/>
        </p:spPr>
      </p:pic>
      <p:sp>
        <p:nvSpPr>
          <p:cNvPr id="249859" name="WordArt 3"/>
          <p:cNvSpPr>
            <a:spLocks noChangeArrowheads="1" noChangeShapeType="1" noTextEdit="1"/>
          </p:cNvSpPr>
          <p:nvPr/>
        </p:nvSpPr>
        <p:spPr bwMode="auto">
          <a:xfrm rot="5400000">
            <a:off x="5334000" y="2209800"/>
            <a:ext cx="4419600" cy="1219200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auto"/>
            <a:r>
              <a:rPr lang="zh-CN" altLang="en-US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99FF33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隶书"/>
                <a:ea typeface="隶书"/>
              </a:rPr>
              <a:t>黔之驴</a:t>
            </a:r>
          </a:p>
        </p:txBody>
      </p:sp>
      <p:sp>
        <p:nvSpPr>
          <p:cNvPr id="249861" name="AutoShape 5">
            <a:hlinkClick r:id="rId3" action="ppaction://hlinkfile"/>
          </p:cNvPr>
          <p:cNvSpPr>
            <a:spLocks noChangeArrowheads="1"/>
          </p:cNvSpPr>
          <p:nvPr/>
        </p:nvSpPr>
        <p:spPr bwMode="auto">
          <a:xfrm>
            <a:off x="3635375" y="692150"/>
            <a:ext cx="228600" cy="228600"/>
          </a:xfrm>
          <a:prstGeom prst="moon">
            <a:avLst>
              <a:gd name="adj" fmla="val 50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45" name="Picture 5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50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95288" y="654050"/>
            <a:ext cx="8353425" cy="5949950"/>
          </a:xfrm>
          <a:noFill/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ea typeface="黑体" pitchFamily="2" charset="-122"/>
              </a:rPr>
              <a:t>　　　翻译古文，首要的是要掌握“补”、“顺”、“选”、“活”四种方法。</a:t>
            </a:r>
            <a:endParaRPr lang="zh-CN" altLang="en-US" sz="3600" b="1">
              <a:solidFill>
                <a:srgbClr val="001414"/>
              </a:solidFill>
              <a:ea typeface="黑体" pitchFamily="2" charset="-122"/>
            </a:endParaRPr>
          </a:p>
          <a:p>
            <a:r>
              <a:rPr lang="zh-CN" altLang="en-US" sz="3600" b="1">
                <a:solidFill>
                  <a:srgbClr val="FF3300"/>
                </a:solidFill>
                <a:ea typeface="黑体" pitchFamily="2" charset="-122"/>
              </a:rPr>
              <a:t>补</a:t>
            </a:r>
            <a:r>
              <a:rPr lang="en-US" altLang="zh-CN" sz="3600" b="1">
                <a:solidFill>
                  <a:srgbClr val="001414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1414"/>
                </a:solidFill>
                <a:ea typeface="黑体" pitchFamily="2" charset="-122"/>
              </a:rPr>
              <a:t>添补加主语、宾语、介词、量词等成分，使其符合现代汉语语言习惯。</a:t>
            </a:r>
          </a:p>
          <a:p>
            <a:r>
              <a:rPr lang="zh-CN" altLang="en-US" sz="3600" b="1">
                <a:solidFill>
                  <a:srgbClr val="FF3300"/>
                </a:solidFill>
                <a:ea typeface="黑体" pitchFamily="2" charset="-122"/>
              </a:rPr>
              <a:t>顺</a:t>
            </a:r>
            <a:r>
              <a:rPr lang="en-US" altLang="zh-CN" sz="3600" b="1">
                <a:solidFill>
                  <a:srgbClr val="001414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1414"/>
                </a:solidFill>
                <a:ea typeface="黑体" pitchFamily="2" charset="-122"/>
              </a:rPr>
              <a:t>把古汉语倒装句调整为现代汉语句式。</a:t>
            </a:r>
          </a:p>
          <a:p>
            <a:r>
              <a:rPr lang="zh-CN" altLang="en-US" sz="3600" b="1">
                <a:solidFill>
                  <a:srgbClr val="FF3300"/>
                </a:solidFill>
                <a:ea typeface="黑体" pitchFamily="2" charset="-122"/>
              </a:rPr>
              <a:t>选</a:t>
            </a:r>
            <a:r>
              <a:rPr lang="en-US" altLang="zh-CN" sz="3600" b="1">
                <a:solidFill>
                  <a:srgbClr val="001414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1414"/>
                </a:solidFill>
                <a:ea typeface="黑体" pitchFamily="2" charset="-122"/>
              </a:rPr>
              <a:t>一词多义翻译时，必须结合语言环境和事理逻辑选择合适的义项。</a:t>
            </a:r>
          </a:p>
          <a:p>
            <a:r>
              <a:rPr lang="zh-CN" altLang="en-US" sz="3600" b="1">
                <a:solidFill>
                  <a:srgbClr val="FF3300"/>
                </a:solidFill>
                <a:ea typeface="黑体" pitchFamily="2" charset="-122"/>
              </a:rPr>
              <a:t>活</a:t>
            </a:r>
            <a:r>
              <a:rPr lang="en-US" altLang="zh-CN" sz="3600" b="1">
                <a:solidFill>
                  <a:srgbClr val="001414"/>
                </a:solidFill>
                <a:ea typeface="黑体" pitchFamily="2" charset="-122"/>
              </a:rPr>
              <a:t>——</a:t>
            </a:r>
            <a:r>
              <a:rPr lang="zh-CN" altLang="en-US" sz="3600" b="1">
                <a:solidFill>
                  <a:srgbClr val="001414"/>
                </a:solidFill>
                <a:ea typeface="黑体" pitchFamily="2" charset="-122"/>
              </a:rPr>
              <a:t>对于一些古今异义词要用现代词汇替换。</a:t>
            </a:r>
          </a:p>
        </p:txBody>
      </p:sp>
      <p:sp>
        <p:nvSpPr>
          <p:cNvPr id="215043" name="Rectangle 3"/>
          <p:cNvSpPr>
            <a:spLocks noChangeArrowheads="1"/>
          </p:cNvSpPr>
          <p:nvPr/>
        </p:nvSpPr>
        <p:spPr bwMode="auto">
          <a:xfrm>
            <a:off x="4716463" y="6105525"/>
            <a:ext cx="28987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翻译小技巧</a:t>
            </a:r>
            <a:r>
              <a:rPr lang="en-US" altLang="zh-CN" sz="36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行楷" pitchFamily="2" charset="-122"/>
                <a:ea typeface="华文行楷" pitchFamily="2" charset="-122"/>
              </a:rPr>
              <a:t>(1)</a:t>
            </a:r>
          </a:p>
        </p:txBody>
      </p:sp>
      <p:sp>
        <p:nvSpPr>
          <p:cNvPr id="215044" name="WordArt 4"/>
          <p:cNvSpPr>
            <a:spLocks noChangeArrowheads="1" noChangeShapeType="1" noTextEdit="1"/>
          </p:cNvSpPr>
          <p:nvPr/>
        </p:nvSpPr>
        <p:spPr bwMode="auto">
          <a:xfrm>
            <a:off x="179388" y="44450"/>
            <a:ext cx="2592387" cy="609600"/>
          </a:xfrm>
          <a:prstGeom prst="rect">
            <a:avLst/>
          </a:prstGeom>
        </p:spPr>
        <p:txBody>
          <a:bodyPr wrap="none" fromWordArt="1">
            <a:prstTxWarp prst="textWave2">
              <a:avLst>
                <a:gd name="adj1" fmla="val 13005"/>
                <a:gd name="adj2" fmla="val 0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黑体"/>
                <a:ea typeface="黑体"/>
              </a:rPr>
              <a:t>聚沙成塔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50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150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150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1504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071" name="Picture 7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606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57238" y="4221163"/>
            <a:ext cx="3744912" cy="647700"/>
          </a:xfrm>
        </p:spPr>
        <p:txBody>
          <a:bodyPr/>
          <a:lstStyle/>
          <a:p>
            <a:pPr>
              <a:buFontTx/>
              <a:buNone/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2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）蔽林间窥之</a:t>
            </a:r>
            <a:endParaRPr lang="zh-CN" altLang="en-US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6067" name="Rectangle 3"/>
          <p:cNvSpPr>
            <a:spLocks noChangeArrowheads="1"/>
          </p:cNvSpPr>
          <p:nvPr/>
        </p:nvSpPr>
        <p:spPr bwMode="auto">
          <a:xfrm>
            <a:off x="830263" y="4940300"/>
            <a:ext cx="7629525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译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：</a:t>
            </a: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（老虎）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隐藏在树林中偷偷观看它</a:t>
            </a:r>
            <a:r>
              <a:rPr kumimoji="1"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（驴子）</a:t>
            </a:r>
            <a:r>
              <a:rPr kumimoji="1" lang="zh-CN" altLang="en-US" sz="3600" b="1">
                <a:latin typeface="楷体_GB2312" pitchFamily="49" charset="-122"/>
                <a:ea typeface="楷体_GB2312" pitchFamily="49" charset="-122"/>
              </a:rPr>
              <a:t>。</a:t>
            </a:r>
          </a:p>
        </p:txBody>
      </p:sp>
      <p:sp>
        <p:nvSpPr>
          <p:cNvPr id="216068" name="Rectangle 4"/>
          <p:cNvSpPr>
            <a:spLocks noChangeArrowheads="1"/>
          </p:cNvSpPr>
          <p:nvPr/>
        </p:nvSpPr>
        <p:spPr bwMode="auto">
          <a:xfrm>
            <a:off x="2051050" y="765175"/>
            <a:ext cx="5113338" cy="854075"/>
          </a:xfrm>
          <a:prstGeom prst="rect">
            <a:avLst/>
          </a:prstGeom>
          <a:solidFill>
            <a:srgbClr val="CCFFCC">
              <a:alpha val="42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50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补：添 加 成 分</a:t>
            </a:r>
          </a:p>
        </p:txBody>
      </p:sp>
      <p:sp>
        <p:nvSpPr>
          <p:cNvPr id="216069" name="Rectangle 5"/>
          <p:cNvSpPr>
            <a:spLocks noChangeArrowheads="1"/>
          </p:cNvSpPr>
          <p:nvPr/>
        </p:nvSpPr>
        <p:spPr bwMode="auto">
          <a:xfrm>
            <a:off x="684213" y="1989138"/>
            <a:ext cx="777716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（</a:t>
            </a:r>
            <a:r>
              <a:rPr kumimoji="1" lang="en-US" altLang="zh-CN" sz="3600" b="1">
                <a:latin typeface="黑体" pitchFamily="2" charset="-122"/>
                <a:ea typeface="黑体" pitchFamily="2" charset="-122"/>
              </a:rPr>
              <a:t>1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）至则无可用，放之</a:t>
            </a:r>
            <a:r>
              <a:rPr kumimoji="1"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（于）</a:t>
            </a:r>
            <a:r>
              <a:rPr kumimoji="1" lang="zh-CN" altLang="en-US" sz="3600" b="1">
                <a:latin typeface="黑体" pitchFamily="2" charset="-122"/>
                <a:ea typeface="黑体" pitchFamily="2" charset="-122"/>
              </a:rPr>
              <a:t>山下</a:t>
            </a:r>
            <a:endParaRPr lang="zh-CN" altLang="en-US" sz="320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6070" name="Rectangle 6"/>
          <p:cNvSpPr>
            <a:spLocks noChangeArrowheads="1"/>
          </p:cNvSpPr>
          <p:nvPr/>
        </p:nvSpPr>
        <p:spPr bwMode="auto">
          <a:xfrm>
            <a:off x="611188" y="2708275"/>
            <a:ext cx="7704137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译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：运到之后，却没有什么用处，就把它放</a:t>
            </a:r>
            <a:r>
              <a:rPr lang="zh-CN" altLang="en-US" sz="36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在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山下。</a:t>
            </a:r>
            <a:endParaRPr kumimoji="1" lang="zh-CN" altLang="en-US" sz="36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6067" grpId="0"/>
      <p:bldP spid="21607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094" name="Picture 6" descr="图片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1709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03250" y="1916113"/>
            <a:ext cx="8540750" cy="4537075"/>
          </a:xfrm>
        </p:spPr>
        <p:txBody>
          <a:bodyPr/>
          <a:lstStyle/>
          <a:p>
            <a:pPr>
              <a:buFontTx/>
              <a:buNone/>
            </a:pPr>
            <a:r>
              <a:rPr lang="zh-CN" altLang="en-US" sz="3600" b="1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 b="1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）莫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相知＝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莫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知相</a:t>
            </a:r>
          </a:p>
          <a:p>
            <a:pPr>
              <a:buFontTx/>
              <a:buNone/>
            </a:pPr>
            <a:endParaRPr lang="zh-CN" altLang="en-US" sz="3600" b="1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>
              <a:buFontTx/>
              <a:buNone/>
            </a:pPr>
            <a:r>
              <a:rPr lang="zh-CN" altLang="en-US" sz="3600">
                <a:latin typeface="黑体" pitchFamily="2" charset="-122"/>
                <a:ea typeface="黑体" pitchFamily="2" charset="-122"/>
              </a:rPr>
              <a:t>（</a:t>
            </a:r>
            <a:r>
              <a:rPr lang="en-US" altLang="zh-CN" sz="360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sz="3600">
                <a:latin typeface="黑体" pitchFamily="2" charset="-122"/>
                <a:ea typeface="黑体" pitchFamily="2" charset="-122"/>
              </a:rPr>
              <a:t>）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稍近益狎，</a:t>
            </a:r>
            <a:r>
              <a:rPr lang="zh-CN" altLang="en-US" sz="3600" b="1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荡倚冲冒</a:t>
            </a:r>
            <a:r>
              <a:rPr lang="zh-CN" altLang="en-US" sz="3600" b="1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buFontTx/>
              <a:buNone/>
            </a:pPr>
            <a:endParaRPr lang="zh-CN" altLang="en-US" sz="3600" b="1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  <a:p>
            <a:pPr>
              <a:buFontTx/>
              <a:buNone/>
            </a:pPr>
            <a:endParaRPr lang="en-US" altLang="zh-CN" sz="3600" b="1">
              <a:solidFill>
                <a:schemeClr val="bg1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217091" name="Rectangle 3"/>
          <p:cNvSpPr>
            <a:spLocks noChangeArrowheads="1"/>
          </p:cNvSpPr>
          <p:nvPr/>
        </p:nvSpPr>
        <p:spPr bwMode="auto">
          <a:xfrm>
            <a:off x="827088" y="2636838"/>
            <a:ext cx="78486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  <a:buClr>
                <a:schemeClr val="hlink"/>
              </a:buClr>
              <a:buSzPct val="75000"/>
              <a:buFont typeface="Wingdings" pitchFamily="2" charset="2"/>
              <a:buNone/>
            </a:pPr>
            <a:r>
              <a:rPr lang="zh-CN" altLang="en-US" sz="3200" b="1">
                <a:ea typeface="楷体_GB2312" pitchFamily="49" charset="-122"/>
              </a:rPr>
              <a:t>译：不</a:t>
            </a:r>
            <a:r>
              <a:rPr lang="zh-CN" altLang="en-US" sz="3200" b="1">
                <a:solidFill>
                  <a:srgbClr val="FF3300"/>
                </a:solidFill>
                <a:ea typeface="楷体_GB2312" pitchFamily="49" charset="-122"/>
              </a:rPr>
              <a:t>知道它究竟是个什么东西。</a:t>
            </a:r>
          </a:p>
        </p:txBody>
      </p:sp>
      <p:sp>
        <p:nvSpPr>
          <p:cNvPr id="217092" name="Rectangle 4"/>
          <p:cNvSpPr>
            <a:spLocks noChangeArrowheads="1"/>
          </p:cNvSpPr>
          <p:nvPr/>
        </p:nvSpPr>
        <p:spPr bwMode="auto">
          <a:xfrm>
            <a:off x="2051050" y="765175"/>
            <a:ext cx="4824413" cy="823913"/>
          </a:xfrm>
          <a:prstGeom prst="rect">
            <a:avLst/>
          </a:prstGeom>
          <a:solidFill>
            <a:srgbClr val="CCFFCC">
              <a:alpha val="42999"/>
            </a:srgb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48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顺：调 整 语 序</a:t>
            </a:r>
          </a:p>
        </p:txBody>
      </p:sp>
      <p:sp>
        <p:nvSpPr>
          <p:cNvPr id="217093" name="Rectangle 5"/>
          <p:cNvSpPr>
            <a:spLocks noChangeArrowheads="1"/>
          </p:cNvSpPr>
          <p:nvPr/>
        </p:nvSpPr>
        <p:spPr bwMode="auto">
          <a:xfrm>
            <a:off x="900113" y="4076700"/>
            <a:ext cx="784860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itchFamily="2" charset="-122"/>
                <a:ea typeface="楷体_GB2312" pitchFamily="49" charset="-122"/>
              </a:rPr>
              <a:t>译：（老虎</a:t>
            </a:r>
            <a:r>
              <a:rPr lang="zh-CN" altLang="en-US" sz="3200" b="1">
                <a:ea typeface="楷体_GB2312" pitchFamily="49" charset="-122"/>
              </a:rPr>
              <a:t>）</a:t>
            </a:r>
            <a:r>
              <a:rPr lang="zh-CN" altLang="en-US" sz="3200" b="1">
                <a:latin typeface="黑体" pitchFamily="2" charset="-122"/>
                <a:ea typeface="楷体_GB2312" pitchFamily="49" charset="-122"/>
              </a:rPr>
              <a:t>又渐渐靠近（驴子），态度更加随便，并带有戏弄的意味，</a:t>
            </a:r>
            <a:r>
              <a:rPr lang="zh-CN" altLang="en-US" sz="3200" b="1">
                <a:solidFill>
                  <a:srgbClr val="FF3300"/>
                </a:solidFill>
                <a:latin typeface="黑体" pitchFamily="2" charset="-122"/>
                <a:ea typeface="楷体_GB2312" pitchFamily="49" charset="-122"/>
              </a:rPr>
              <a:t>碰一碰它，靠一靠它，撞一撞它，冒犯它一下。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70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70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091" grpId="0"/>
      <p:bldP spid="21709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1134</Words>
  <PresentationFormat>全屏显示(4:3)</PresentationFormat>
  <Paragraphs>206</Paragraphs>
  <Slides>27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0" baseType="lpstr">
      <vt:lpstr>Office 主题</vt:lpstr>
      <vt:lpstr>Slide</vt:lpstr>
      <vt:lpstr>剪辑库</vt:lpstr>
      <vt:lpstr>幻灯片 1</vt:lpstr>
      <vt:lpstr>幻灯片 2</vt:lpstr>
      <vt:lpstr>幻灯片 3</vt:lpstr>
      <vt:lpstr>幻灯片 4</vt:lpstr>
      <vt:lpstr>读准下列彩色字音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知识积累</vt:lpstr>
      <vt:lpstr>正字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Windows</cp:lastModifiedBy>
  <cp:revision>2</cp:revision>
  <dcterms:created xsi:type="dcterms:W3CDTF">2017-03-01T03:10:48Z</dcterms:created>
  <dcterms:modified xsi:type="dcterms:W3CDTF">2017-03-01T03:13:09Z</dcterms:modified>
</cp:coreProperties>
</file>