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78" r:id="rId3"/>
  </p:sldMasterIdLst>
  <p:notesMasterIdLst>
    <p:notesMasterId r:id="rId52"/>
  </p:notesMasterIdLst>
  <p:sldIdLst>
    <p:sldId id="497" r:id="rId4"/>
    <p:sldId id="258" r:id="rId5"/>
    <p:sldId id="331" r:id="rId6"/>
    <p:sldId id="261" r:id="rId7"/>
    <p:sldId id="498" r:id="rId8"/>
    <p:sldId id="264" r:id="rId9"/>
    <p:sldId id="443" r:id="rId10"/>
    <p:sldId id="444" r:id="rId11"/>
    <p:sldId id="445" r:id="rId12"/>
    <p:sldId id="499" r:id="rId13"/>
    <p:sldId id="446" r:id="rId14"/>
    <p:sldId id="447" r:id="rId15"/>
    <p:sldId id="449" r:id="rId16"/>
    <p:sldId id="500" r:id="rId17"/>
    <p:sldId id="265" r:id="rId18"/>
    <p:sldId id="267" r:id="rId19"/>
    <p:sldId id="501" r:id="rId20"/>
    <p:sldId id="270" r:id="rId21"/>
    <p:sldId id="341" r:id="rId22"/>
    <p:sldId id="342" r:id="rId23"/>
    <p:sldId id="273" r:id="rId24"/>
    <p:sldId id="324" r:id="rId25"/>
    <p:sldId id="343" r:id="rId26"/>
    <p:sldId id="556" r:id="rId27"/>
    <p:sldId id="369" r:id="rId28"/>
    <p:sldId id="370" r:id="rId29"/>
    <p:sldId id="286" r:id="rId30"/>
    <p:sldId id="284" r:id="rId31"/>
    <p:sldId id="378" r:id="rId32"/>
    <p:sldId id="379" r:id="rId33"/>
    <p:sldId id="289" r:id="rId34"/>
    <p:sldId id="291" r:id="rId35"/>
    <p:sldId id="293" r:id="rId36"/>
    <p:sldId id="295" r:id="rId37"/>
    <p:sldId id="297" r:id="rId38"/>
    <p:sldId id="326" r:id="rId39"/>
    <p:sldId id="327" r:id="rId40"/>
    <p:sldId id="328" r:id="rId41"/>
    <p:sldId id="302" r:id="rId42"/>
    <p:sldId id="303" r:id="rId43"/>
    <p:sldId id="330" r:id="rId44"/>
    <p:sldId id="329" r:id="rId45"/>
    <p:sldId id="347" r:id="rId46"/>
    <p:sldId id="381" r:id="rId47"/>
    <p:sldId id="382" r:id="rId48"/>
    <p:sldId id="384" r:id="rId49"/>
    <p:sldId id="383" r:id="rId50"/>
    <p:sldId id="380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F248"/>
    <a:srgbClr val="160979"/>
    <a:srgbClr val="000000"/>
    <a:srgbClr val="0000FF"/>
    <a:srgbClr val="996600"/>
    <a:srgbClr val="FF0066"/>
    <a:srgbClr val="FFFFCC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50" y="-108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7108" name="幻灯片图像占位符 3075"/>
          <p:cNvSpPr>
            <a:spLocks noGrp="1" noRo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7173" name="文本占位符 3076"/>
          <p:cNvSpPr>
            <a:spLocks noGrp="1" noRot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2F0A62A-5480-45AF-82BA-524E53946D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/>
            </a:lvl1pPr>
          </a:lstStyle>
          <a:p>
            <a:pPr>
              <a:defRPr/>
            </a:pPr>
            <a:fld id="{493DDE26-EB0B-4BC9-9CC0-2BB6B808CF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09ED3-C70C-4CDB-9BA6-390182B1BB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378FD-8F24-4D54-94F3-07592CC75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73C0C-2BA1-4BCA-9997-E0816A2DFC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A5374-8EE1-4949-8016-E2B00332D2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B45BD-1578-49B8-AFE6-65F45C39C4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/>
            </a:lvl1pPr>
          </a:lstStyle>
          <a:p>
            <a:pPr>
              <a:defRPr/>
            </a:pPr>
            <a:fld id="{54D1C700-7259-4B19-BCEC-2525AFDA0F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C6941E-747F-4FF1-B18C-258C5629B5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79B19-D198-4412-B0EE-3AE234BA8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28ABB-417E-43C4-87E4-1A4F418B54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AEC792-DDAE-4B4E-BAFF-6E43AFA37E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614DF-703E-4A80-8F7E-D54EC071A1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76A-0354-4CFB-8BBE-CDD99A7235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A7438-3B9C-4FA1-8A8F-8D22357223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5EAF4-EC61-406A-B672-7CE77825E6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F991E-F252-417F-B27F-FE511AB9C0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DBCEA-0ECF-43A7-974B-DF5BC03625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B4B4C-DBD9-4695-8D68-48B2EF0564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771E7-D4BF-470C-945F-EFCCDBC28B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53A6C-3F83-4C61-9927-743AB065B9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F7704-9898-421B-926E-206811FEC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 algn="ctr"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/>
        <p:txBody>
          <a:bodyPr anchor="t"/>
          <a:lstStyle>
            <a:lvl1pPr algn="r">
              <a:defRPr sz="1400"/>
            </a:lvl1pPr>
          </a:lstStyle>
          <a:p>
            <a:pPr>
              <a:defRPr/>
            </a:pPr>
            <a:fld id="{D8503343-5822-43A6-8389-F59389094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D8F49-AC96-4005-801F-E8327001A8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5376B-1940-4912-9767-D6B469E99D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8D470-CEE4-4884-AD25-9A8DB8DA58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7B7E0-AEA8-463B-904A-09685281B0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F6411-6B96-4D84-97B7-9115A03841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641EC-9718-420C-AEDA-B99618133A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3F97D-715B-472E-9F17-89A392763C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A7B42-17D2-4F0E-8B8A-CFBBFCCF78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9A310-343F-4D21-99F3-FAA7B9F94F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E9AC4-9692-4703-9999-4AC929D81A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B6116-6CF2-4985-BF71-E89252F7E2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B063E-5C2B-402A-9B20-448AF74FBE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7FC343-8FDE-4049-A739-C2CBA3B8A7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E6662-9723-42F4-BE5F-079C35C55D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510F60-00C1-4CB5-86AC-606C147F99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6D17A-AAD5-433F-BB53-C0C4A22B86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5060-8A37-4EF0-83F3-0363D4ECA1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A7038-C850-4E9D-8197-93B1AE602E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30A82-C442-4A2B-8B3C-B1EF397884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26F21-80A1-4FD8-B45A-C50FD656EB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/>
          </p:cNvSpPr>
          <p:nvPr>
            <p:ph type="body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FAC10EB-E232-431E-9BE4-B4A0D965C8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  <p:sldLayoutId id="2147483684" r:id="rId12"/>
    <p:sldLayoutId id="2147483683" r:id="rId13"/>
    <p:sldLayoutId id="2147483682" r:id="rId14"/>
  </p:sldLayoutIdLst>
  <p:transition>
    <p:split orient="vert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025"/>
          <p:cNvSpPr>
            <a:spLocks noGrp="1" noRot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6387" name="文本占位符 1026"/>
          <p:cNvSpPr>
            <a:spLocks noGrp="1" noRot="1"/>
          </p:cNvSpPr>
          <p:nvPr>
            <p:ph type="body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17485CF-7AC8-47D9-90F0-A9A05EFC92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07" r:id="rId2"/>
    <p:sldLayoutId id="2147483706" r:id="rId3"/>
    <p:sldLayoutId id="2147483705" r:id="rId4"/>
    <p:sldLayoutId id="2147483704" r:id="rId5"/>
    <p:sldLayoutId id="2147483703" r:id="rId6"/>
    <p:sldLayoutId id="2147483702" r:id="rId7"/>
    <p:sldLayoutId id="2147483701" r:id="rId8"/>
    <p:sldLayoutId id="2147483700" r:id="rId9"/>
    <p:sldLayoutId id="2147483699" r:id="rId10"/>
    <p:sldLayoutId id="2147483698" r:id="rId11"/>
    <p:sldLayoutId id="2147483697" r:id="rId12"/>
    <p:sldLayoutId id="2147483696" r:id="rId13"/>
    <p:sldLayoutId id="2147483695" r:id="rId14"/>
  </p:sldLayoutIdLst>
  <p:transition>
    <p:split orient="vert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025"/>
          <p:cNvSpPr>
            <a:spLocks noGrp="1" noRot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747" name="文本占位符 1026"/>
          <p:cNvSpPr>
            <a:spLocks noGrp="1" noRot="1"/>
          </p:cNvSpPr>
          <p:nvPr>
            <p:ph type="body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9FC9CC1-2FB5-4D83-BA91-A8BEE90C8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0" r:id="rId2"/>
    <p:sldLayoutId id="2147483719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13" r:id="rId9"/>
    <p:sldLayoutId id="2147483712" r:id="rId10"/>
    <p:sldLayoutId id="2147483711" r:id="rId11"/>
    <p:sldLayoutId id="2147483710" r:id="rId12"/>
    <p:sldLayoutId id="2147483709" r:id="rId13"/>
    <p:sldLayoutId id="2147483708" r:id="rId14"/>
  </p:sldLayoutIdLst>
  <p:transition>
    <p:split orient="vert"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矩形 262147"/>
          <p:cNvSpPr>
            <a:spLocks noChangeArrowheads="1"/>
          </p:cNvSpPr>
          <p:nvPr/>
        </p:nvSpPr>
        <p:spPr bwMode="auto">
          <a:xfrm>
            <a:off x="93663" y="657225"/>
            <a:ext cx="8902700" cy="50165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4000">
                <a:latin typeface="Times New Roman" pitchFamily="18" charset="0"/>
                <a:ea typeface="黑体" pitchFamily="49" charset="-122"/>
              </a:rPr>
              <a:t>“</a:t>
            </a:r>
            <a:r>
              <a:rPr lang="zh-CN" altLang="en-US" sz="4000">
                <a:latin typeface="Times New Roman" pitchFamily="18" charset="0"/>
                <a:ea typeface="黑体" pitchFamily="49" charset="-122"/>
              </a:rPr>
              <a:t>选择”是较为一般的挑选，而“抉择”则是人生在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大是大非</a:t>
            </a:r>
            <a:r>
              <a:rPr lang="zh-CN" altLang="en-US" sz="4000">
                <a:latin typeface="Times New Roman" pitchFamily="18" charset="0"/>
                <a:ea typeface="黑体" pitchFamily="49" charset="-122"/>
              </a:rPr>
              <a:t>问题上的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非此即彼</a:t>
            </a:r>
            <a:r>
              <a:rPr lang="zh-CN" altLang="en-US" sz="4000">
                <a:latin typeface="Times New Roman" pitchFamily="18" charset="0"/>
                <a:ea typeface="黑体" pitchFamily="49" charset="-122"/>
              </a:rPr>
              <a:t>的取舍！</a:t>
            </a: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作家路遥曾说过这样一句话：“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人生是漫长的，但是紧要处却只有几步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。”</a:t>
            </a:r>
          </a:p>
          <a:p>
            <a:pPr>
              <a:buFont typeface="Arial" charset="0"/>
              <a:buNone/>
            </a:pP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面对生与死，义与利，是重义轻利还是见利忘义，两千多年前的孟子就告诫我们要这样抉择，那就是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舍生取义</a:t>
            </a:r>
            <a:r>
              <a:rPr lang="zh-CN" altLang="en-US" sz="400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！</a:t>
            </a:r>
            <a:r>
              <a:rPr lang="zh-CN" altLang="en-US" sz="40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 </a:t>
            </a:r>
          </a:p>
        </p:txBody>
      </p:sp>
    </p:spTree>
  </p:cSld>
  <p:clrMapOvr>
    <a:masterClrMapping/>
  </p:clrMapOvr>
  <p:transition>
    <p:randomBa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占位符 23553"/>
          <p:cNvSpPr>
            <a:spLocks noGrp="1" noRot="1"/>
          </p:cNvSpPr>
          <p:nvPr>
            <p:ph idx="1"/>
          </p:nvPr>
        </p:nvSpPr>
        <p:spPr>
          <a:xfrm>
            <a:off x="152400" y="533400"/>
            <a:ext cx="8991600" cy="879475"/>
          </a:xfrm>
        </p:spPr>
        <p:txBody>
          <a:bodyPr/>
          <a:lstStyle/>
          <a:p>
            <a:pPr>
              <a:defRPr/>
            </a:pP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非独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贤者有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是心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也，人皆有之，贤者能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勿丧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耳。 </a:t>
            </a:r>
          </a:p>
        </p:txBody>
      </p:sp>
      <p:sp>
        <p:nvSpPr>
          <p:cNvPr id="23555" name="矩形 23554"/>
          <p:cNvSpPr/>
          <p:nvPr/>
        </p:nvSpPr>
        <p:spPr>
          <a:xfrm>
            <a:off x="611188" y="4076700"/>
            <a:ext cx="8177212" cy="2057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不只是有道德的人有这种本性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辨别“义’’与“不义”，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并保持它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，人人都有这种本性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孟子认为人生下来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本性是善良的</a:t>
            </a:r>
            <a:r>
              <a:rPr lang="en-US" altLang="zh-CN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，只是有道德的人能永远不丢掉它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罢了。</a:t>
            </a:r>
          </a:p>
        </p:txBody>
      </p:sp>
      <p:sp>
        <p:nvSpPr>
          <p:cNvPr id="23556" name="矩形 23555"/>
          <p:cNvSpPr/>
          <p:nvPr/>
        </p:nvSpPr>
        <p:spPr>
          <a:xfrm>
            <a:off x="0" y="1268413"/>
            <a:ext cx="2303463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不仅仅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2195513" y="1341438"/>
            <a:ext cx="23764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这种思想</a:t>
            </a:r>
            <a:endParaRPr lang="zh-CN" altLang="en-US"/>
          </a:p>
        </p:txBody>
      </p:sp>
      <p:sp>
        <p:nvSpPr>
          <p:cNvPr id="23558" name="矩形 23557"/>
          <p:cNvSpPr/>
          <p:nvPr/>
        </p:nvSpPr>
        <p:spPr>
          <a:xfrm>
            <a:off x="6948488" y="1268413"/>
            <a:ext cx="1871662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不丢掉。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9" name="矩形 23558"/>
          <p:cNvSpPr/>
          <p:nvPr/>
        </p:nvSpPr>
        <p:spPr>
          <a:xfrm>
            <a:off x="323850" y="3573463"/>
            <a:ext cx="1135063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译文</a:t>
            </a:r>
            <a:r>
              <a:rPr lang="en-US" altLang="zh-CN" sz="32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 bldLvl="0" animBg="1"/>
      <p:bldP spid="23557" grpId="0"/>
      <p:bldP spid="2355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27649"/>
          <p:cNvSpPr>
            <a:spLocks noGrp="1" noRot="1"/>
          </p:cNvSpPr>
          <p:nvPr>
            <p:ph idx="1"/>
          </p:nvPr>
        </p:nvSpPr>
        <p:spPr>
          <a:xfrm>
            <a:off x="457200" y="381000"/>
            <a:ext cx="8382000" cy="2039938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　　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一箪食，一豆羹，得之则生，弗得则死。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呼尔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之，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行道之人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弗受；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蹴尔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而与之，乞人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不屑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也。</a:t>
            </a:r>
          </a:p>
        </p:txBody>
      </p:sp>
      <p:sp>
        <p:nvSpPr>
          <p:cNvPr id="27651" name="文本框 27650"/>
          <p:cNvSpPr txBox="1">
            <a:spLocks noChangeArrowheads="1"/>
          </p:cNvSpPr>
          <p:nvPr/>
        </p:nvSpPr>
        <p:spPr bwMode="auto">
          <a:xfrm>
            <a:off x="323850" y="3789363"/>
            <a:ext cx="84883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一碗饭，一碗汤，吃了就能活下去，不吃就会饿死。可是轻蔑地、呵叱着给别人吃，过路的饥民也不肯接受；用脚踢着（或踩过）给别人吃，乞丐也不愿意接受。</a:t>
            </a:r>
          </a:p>
        </p:txBody>
      </p:sp>
      <p:sp>
        <p:nvSpPr>
          <p:cNvPr id="27652" name="矩形 27651"/>
          <p:cNvSpPr/>
          <p:nvPr/>
        </p:nvSpPr>
        <p:spPr>
          <a:xfrm>
            <a:off x="6229350" y="1052513"/>
            <a:ext cx="29146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吆喝。尔，助词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7653" name="矩形 27652"/>
          <p:cNvSpPr/>
          <p:nvPr/>
        </p:nvSpPr>
        <p:spPr>
          <a:xfrm>
            <a:off x="827088" y="2349500"/>
            <a:ext cx="5413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给</a:t>
            </a:r>
          </a:p>
        </p:txBody>
      </p:sp>
      <p:sp>
        <p:nvSpPr>
          <p:cNvPr id="27654" name="矩形 27653"/>
          <p:cNvSpPr/>
          <p:nvPr/>
        </p:nvSpPr>
        <p:spPr>
          <a:xfrm>
            <a:off x="1547813" y="2349500"/>
            <a:ext cx="25193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饥饿的过路人</a:t>
            </a:r>
          </a:p>
        </p:txBody>
      </p:sp>
      <p:sp>
        <p:nvSpPr>
          <p:cNvPr id="27655" name="矩形 27654"/>
          <p:cNvSpPr/>
          <p:nvPr/>
        </p:nvSpPr>
        <p:spPr>
          <a:xfrm>
            <a:off x="5795963" y="2492375"/>
            <a:ext cx="3348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因轻视而不肯接受</a:t>
            </a:r>
          </a:p>
        </p:txBody>
      </p:sp>
      <p:sp>
        <p:nvSpPr>
          <p:cNvPr id="27656" name="矩形 27655"/>
          <p:cNvSpPr/>
          <p:nvPr/>
        </p:nvSpPr>
        <p:spPr>
          <a:xfrm>
            <a:off x="3779838" y="2420938"/>
            <a:ext cx="2016125" cy="519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用脚踢着。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8376" name="矩形 27656"/>
          <p:cNvSpPr>
            <a:spLocks noChangeArrowheads="1"/>
          </p:cNvSpPr>
          <p:nvPr/>
        </p:nvSpPr>
        <p:spPr bwMode="auto">
          <a:xfrm>
            <a:off x="87313" y="3054350"/>
            <a:ext cx="1408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译文：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3" grpId="0"/>
      <p:bldP spid="27654" grpId="0"/>
      <p:bldP spid="27655" grpId="0"/>
      <p:bldP spid="276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占位符 29697"/>
          <p:cNvSpPr>
            <a:spLocks noGrp="1" noRot="1"/>
          </p:cNvSpPr>
          <p:nvPr>
            <p:ph idx="1"/>
          </p:nvPr>
        </p:nvSpPr>
        <p:spPr>
          <a:xfrm>
            <a:off x="76200" y="381000"/>
            <a:ext cx="9067800" cy="211137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万钟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则不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辩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礼义而受之，万钟于我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何加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焉！为宫室之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美，妻妾之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奉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，所识穷乏者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得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我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？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9699" name="矩形 29698"/>
          <p:cNvSpPr>
            <a:spLocks noChangeArrowheads="1"/>
          </p:cNvSpPr>
          <p:nvPr/>
        </p:nvSpPr>
        <p:spPr bwMode="auto">
          <a:xfrm>
            <a:off x="179388" y="4221163"/>
            <a:ext cx="8763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</a:rPr>
              <a:t>（可是有的人）见了“万钟”的优厚俸禄却不辨是否合乎礼义就接受了。这样，优厚的俸禄对我有什么益处呢？是为了住宅的华丽、大小老婆的侍奉和熟识的穷人感激我吗？ </a:t>
            </a:r>
            <a:r>
              <a:rPr lang="en-US" altLang="zh-CN" sz="2800" b="1">
                <a:latin typeface="Times New Roman" pitchFamily="18" charset="0"/>
              </a:rPr>
              <a:t>(</a:t>
            </a:r>
            <a:r>
              <a:rPr lang="zh-CN" altLang="en-US" sz="2800" b="1">
                <a:latin typeface="Times New Roman" pitchFamily="18" charset="0"/>
              </a:rPr>
              <a:t>注：“于我何加焉”即“何加于我焉”。</a:t>
            </a:r>
            <a:r>
              <a:rPr lang="en-US" altLang="zh-CN" sz="2800" b="1">
                <a:latin typeface="Times New Roman" pitchFamily="18" charset="0"/>
              </a:rPr>
              <a:t>) </a:t>
            </a:r>
          </a:p>
        </p:txBody>
      </p:sp>
      <p:sp>
        <p:nvSpPr>
          <p:cNvPr id="29700" name="矩形 29699"/>
          <p:cNvSpPr/>
          <p:nvPr/>
        </p:nvSpPr>
        <p:spPr>
          <a:xfrm>
            <a:off x="179388" y="922338"/>
            <a:ext cx="17287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高位厚禄</a:t>
            </a:r>
          </a:p>
        </p:txBody>
      </p:sp>
      <p:sp>
        <p:nvSpPr>
          <p:cNvPr id="29701" name="矩形 29700"/>
          <p:cNvSpPr/>
          <p:nvPr/>
        </p:nvSpPr>
        <p:spPr>
          <a:xfrm>
            <a:off x="2051050" y="981075"/>
            <a:ext cx="23256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通“辨”，辨别</a:t>
            </a:r>
          </a:p>
        </p:txBody>
      </p:sp>
      <p:sp>
        <p:nvSpPr>
          <p:cNvPr id="29702" name="矩形 29701"/>
          <p:cNvSpPr/>
          <p:nvPr/>
        </p:nvSpPr>
        <p:spPr>
          <a:xfrm>
            <a:off x="5003800" y="995363"/>
            <a:ext cx="23050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有什么益处</a:t>
            </a:r>
          </a:p>
        </p:txBody>
      </p:sp>
      <p:sp>
        <p:nvSpPr>
          <p:cNvPr id="29703" name="矩形 29702"/>
          <p:cNvSpPr/>
          <p:nvPr/>
        </p:nvSpPr>
        <p:spPr>
          <a:xfrm>
            <a:off x="2700338" y="2420938"/>
            <a:ext cx="232568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通“德”，感激</a:t>
            </a:r>
          </a:p>
        </p:txBody>
      </p:sp>
      <p:sp>
        <p:nvSpPr>
          <p:cNvPr id="29704" name="矩形 29703"/>
          <p:cNvSpPr/>
          <p:nvPr/>
        </p:nvSpPr>
        <p:spPr>
          <a:xfrm>
            <a:off x="5148263" y="2349500"/>
            <a:ext cx="304006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通“欤”，语气助词</a:t>
            </a:r>
          </a:p>
        </p:txBody>
      </p:sp>
      <p:sp>
        <p:nvSpPr>
          <p:cNvPr id="59400" name="矩形 29704"/>
          <p:cNvSpPr>
            <a:spLocks noChangeArrowheads="1"/>
          </p:cNvSpPr>
          <p:nvPr/>
        </p:nvSpPr>
        <p:spPr bwMode="auto">
          <a:xfrm>
            <a:off x="250825" y="3606800"/>
            <a:ext cx="140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译文：</a:t>
            </a:r>
          </a:p>
        </p:txBody>
      </p:sp>
      <p:sp>
        <p:nvSpPr>
          <p:cNvPr id="29706" name="矩形 29705"/>
          <p:cNvSpPr/>
          <p:nvPr/>
        </p:nvSpPr>
        <p:spPr>
          <a:xfrm>
            <a:off x="1116013" y="2420938"/>
            <a:ext cx="1262062" cy="51911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侍奉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9701" grpId="0"/>
      <p:bldP spid="29702" grpId="0"/>
      <p:bldP spid="29703" grpId="0"/>
      <p:bldP spid="29704" grpId="0"/>
      <p:bldP spid="2970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31745"/>
          <p:cNvSpPr>
            <a:spLocks noGrp="1" noRot="1"/>
          </p:cNvSpPr>
          <p:nvPr>
            <p:ph idx="1"/>
          </p:nvPr>
        </p:nvSpPr>
        <p:spPr>
          <a:xfrm>
            <a:off x="203200" y="381000"/>
            <a:ext cx="8864600" cy="290353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乡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为身死而不受，今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宫室之美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之；乡为身死而不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受，今为妻妾之奉为之；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乡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为身死而不受，今为所识穷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乏者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得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我而为之：是亦不可以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已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乎？此之谓失其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本心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31747" name="矩形 31746"/>
          <p:cNvSpPr>
            <a:spLocks noChangeArrowheads="1"/>
          </p:cNvSpPr>
          <p:nvPr/>
        </p:nvSpPr>
        <p:spPr bwMode="auto">
          <a:xfrm>
            <a:off x="152400" y="3975100"/>
            <a:ext cx="88392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Times New Roman" pitchFamily="18" charset="0"/>
              </a:rPr>
              <a:t>先前（有人）宁肯死也不愿接受，现在（有人）为了住宅的华丽却接受了；先前（有人）宁肯死也不愿接受，现在（有人）为了大小老婆的侍奉却接受了；先前（有人）宁肯死也不愿接受，现在（有人）为了熟识的穷人感激自己却接受了。这种做法不是可以让它停止了吗？这就叫做丧失了人所固有的羞恶廉耻之心。</a:t>
            </a:r>
          </a:p>
        </p:txBody>
      </p:sp>
      <p:sp>
        <p:nvSpPr>
          <p:cNvPr id="31748" name="矩形 31747"/>
          <p:cNvSpPr/>
          <p:nvPr/>
        </p:nvSpPr>
        <p:spPr>
          <a:xfrm>
            <a:off x="250825" y="908050"/>
            <a:ext cx="25558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通“向”，从前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1749" name="矩形 31748"/>
          <p:cNvSpPr/>
          <p:nvPr/>
        </p:nvSpPr>
        <p:spPr>
          <a:xfrm>
            <a:off x="2916238" y="981075"/>
            <a:ext cx="2382837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为了</a:t>
            </a:r>
            <a:r>
              <a:rPr lang="en-US" altLang="zh-CN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介词 </a:t>
            </a:r>
            <a:r>
              <a:rPr lang="en-US" altLang="zh-CN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wèi</a:t>
            </a:r>
          </a:p>
        </p:txBody>
      </p:sp>
      <p:sp>
        <p:nvSpPr>
          <p:cNvPr id="31750" name="矩形 31749"/>
          <p:cNvSpPr/>
          <p:nvPr/>
        </p:nvSpPr>
        <p:spPr>
          <a:xfrm>
            <a:off x="5508625" y="981075"/>
            <a:ext cx="23828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做，动词  </a:t>
            </a:r>
            <a:r>
              <a:rPr lang="en-US" altLang="zh-CN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wéi</a:t>
            </a:r>
          </a:p>
        </p:txBody>
      </p:sp>
      <p:sp>
        <p:nvSpPr>
          <p:cNvPr id="31751" name="矩形 31750"/>
          <p:cNvSpPr/>
          <p:nvPr/>
        </p:nvSpPr>
        <p:spPr>
          <a:xfrm>
            <a:off x="4211638" y="3082925"/>
            <a:ext cx="2305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停止，放弃</a:t>
            </a:r>
          </a:p>
        </p:txBody>
      </p:sp>
      <p:sp>
        <p:nvSpPr>
          <p:cNvPr id="31752" name="矩形 31751"/>
          <p:cNvSpPr/>
          <p:nvPr/>
        </p:nvSpPr>
        <p:spPr>
          <a:xfrm>
            <a:off x="7740650" y="3141663"/>
            <a:ext cx="1403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天性</a:t>
            </a:r>
          </a:p>
        </p:txBody>
      </p:sp>
      <p:sp>
        <p:nvSpPr>
          <p:cNvPr id="60424" name="矩形 31752"/>
          <p:cNvSpPr>
            <a:spLocks noChangeArrowheads="1"/>
          </p:cNvSpPr>
          <p:nvPr/>
        </p:nvSpPr>
        <p:spPr bwMode="auto">
          <a:xfrm>
            <a:off x="323850" y="335756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/>
              <a:t>译文：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  <p:bldP spid="317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36865"/>
          <p:cNvSpPr>
            <a:spLocks noChangeArrowheads="1"/>
          </p:cNvSpPr>
          <p:nvPr/>
        </p:nvSpPr>
        <p:spPr bwMode="auto">
          <a:xfrm>
            <a:off x="60325" y="111125"/>
            <a:ext cx="907415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本文的论点是什么</a:t>
            </a:r>
            <a:r>
              <a:rPr lang="en-US" altLang="zh-CN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zh-CN" altLang="en-US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怎样提出来的</a:t>
            </a:r>
            <a:r>
              <a:rPr lang="en-US" altLang="zh-CN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? </a:t>
            </a:r>
            <a:r>
              <a:rPr lang="zh-CN" altLang="en-US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为什么不直接提出来</a:t>
            </a:r>
            <a:r>
              <a:rPr lang="en-US" altLang="zh-CN" sz="36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36867" name="矩形 36866"/>
          <p:cNvSpPr>
            <a:spLocks noChangeArrowheads="1"/>
          </p:cNvSpPr>
          <p:nvPr/>
        </p:nvSpPr>
        <p:spPr bwMode="auto">
          <a:xfrm>
            <a:off x="98425" y="2841625"/>
            <a:ext cx="8997950" cy="38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buFont typeface="Arial" charset="0"/>
              <a:buNone/>
            </a:pPr>
            <a:r>
              <a:rPr lang="zh-CN" altLang="en-US" sz="3100" b="1">
                <a:solidFill>
                  <a:srgbClr val="0000CC"/>
                </a:solidFill>
              </a:rPr>
              <a:t>这个论点是由</a:t>
            </a:r>
            <a:r>
              <a:rPr lang="zh-CN" altLang="en-US" sz="3100" b="1">
                <a:solidFill>
                  <a:srgbClr val="FF0000"/>
                </a:solidFill>
              </a:rPr>
              <a:t>“鱼”和“熊掌”</a:t>
            </a:r>
            <a:r>
              <a:rPr lang="zh-CN" altLang="en-US" sz="3100" b="1">
                <a:solidFill>
                  <a:srgbClr val="0000CC"/>
                </a:solidFill>
              </a:rPr>
              <a:t>的比喻引出来的。</a:t>
            </a:r>
            <a:r>
              <a:rPr lang="zh-CN" altLang="en-US" sz="3100" b="1">
                <a:solidFill>
                  <a:srgbClr val="0000FF"/>
                </a:solidFill>
              </a:rPr>
              <a:t>先设比喻而后提出论点，</a:t>
            </a:r>
            <a:r>
              <a:rPr lang="zh-CN" altLang="en-US" sz="3100" b="1">
                <a:solidFill>
                  <a:srgbClr val="0000CC"/>
                </a:solidFill>
              </a:rPr>
              <a:t>这是因为“鱼”与“熊掌”是人人皆知的美味，而“熊掌”是其中更为美者。二者不可兼得，取其中最美者合乎情理也符合逻辑。</a:t>
            </a:r>
            <a:r>
              <a:rPr lang="zh-CN" altLang="en-US" sz="3100" b="1">
                <a:solidFill>
                  <a:srgbClr val="0000FF"/>
                </a:solidFill>
              </a:rPr>
              <a:t>由此及彼，由浅入深，引出“生”与“义”的论题来，自然，明晓。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9690" y="1310005"/>
            <a:ext cx="8997314" cy="15316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论点是</a:t>
            </a:r>
            <a:r>
              <a:rPr lang="zh-CN" altLang="en-US" sz="3600" b="1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：“生，亦我所欲也，义，亦我所欲也；二者不可得兼，</a:t>
            </a:r>
            <a:r>
              <a:rPr lang="zh-CN" altLang="en-US" sz="3600" b="1" noProof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舍生而取义</a:t>
            </a:r>
            <a:r>
              <a:rPr lang="zh-CN" altLang="en-US" sz="3600" b="1" noProof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者也。”</a:t>
            </a:r>
            <a:endParaRPr lang="zh-CN" altLang="en-US" sz="3600" b="1" noProof="1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368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1692275" y="2276475"/>
            <a:ext cx="14589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所欲 </a:t>
            </a:r>
          </a:p>
        </p:txBody>
      </p:sp>
      <p:sp>
        <p:nvSpPr>
          <p:cNvPr id="15363" name="矩形 15362"/>
          <p:cNvSpPr/>
          <p:nvPr/>
        </p:nvSpPr>
        <p:spPr>
          <a:xfrm>
            <a:off x="2627313" y="981075"/>
            <a:ext cx="3751262" cy="7016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鱼、熊掌 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2700338" y="3716338"/>
            <a:ext cx="1968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生、义 </a:t>
            </a:r>
          </a:p>
        </p:txBody>
      </p:sp>
      <p:sp>
        <p:nvSpPr>
          <p:cNvPr id="15365" name="下箭头 15364"/>
          <p:cNvSpPr>
            <a:spLocks noChangeArrowheads="1"/>
          </p:cNvSpPr>
          <p:nvPr/>
        </p:nvSpPr>
        <p:spPr bwMode="auto">
          <a:xfrm>
            <a:off x="2916238" y="1916113"/>
            <a:ext cx="503237" cy="1728787"/>
          </a:xfrm>
          <a:prstGeom prst="downArrow">
            <a:avLst>
              <a:gd name="adj1" fmla="val 50000"/>
              <a:gd name="adj2" fmla="val 85852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15366" name="文本框 15365"/>
          <p:cNvSpPr txBox="1"/>
          <p:nvPr/>
        </p:nvSpPr>
        <p:spPr>
          <a:xfrm>
            <a:off x="323850" y="1917700"/>
            <a:ext cx="18716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提出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论点</a:t>
            </a:r>
          </a:p>
        </p:txBody>
      </p:sp>
      <p:sp>
        <p:nvSpPr>
          <p:cNvPr id="15367" name="矩形 15366"/>
          <p:cNvSpPr/>
          <p:nvPr/>
        </p:nvSpPr>
        <p:spPr>
          <a:xfrm>
            <a:off x="5148263" y="981075"/>
            <a:ext cx="3671887" cy="811213"/>
          </a:xfrm>
          <a:prstGeom prst="rect">
            <a:avLst/>
          </a:prstGeom>
          <a:gradFill rotWithShape="1">
            <a:gsLst>
              <a:gs pos="0">
                <a:srgbClr val="D1C39F">
                  <a:alpha val="100000"/>
                </a:srgbClr>
              </a:gs>
              <a:gs pos="35001">
                <a:srgbClr val="F0EBD5">
                  <a:alpha val="100000"/>
                </a:srgbClr>
              </a:gs>
              <a:gs pos="100000">
                <a:srgbClr val="FFEFD1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舍鱼取熊掌</a:t>
            </a:r>
          </a:p>
        </p:txBody>
      </p:sp>
      <p:sp>
        <p:nvSpPr>
          <p:cNvPr id="15368" name="矩形 15367"/>
          <p:cNvSpPr/>
          <p:nvPr/>
        </p:nvSpPr>
        <p:spPr>
          <a:xfrm>
            <a:off x="4787900" y="3644900"/>
            <a:ext cx="4356100" cy="792163"/>
          </a:xfrm>
          <a:prstGeom prst="rect">
            <a:avLst/>
          </a:prstGeom>
          <a:gradFill rotWithShape="1">
            <a:gsLst>
              <a:gs pos="0">
                <a:srgbClr val="FFEFD1">
                  <a:alpha val="100000"/>
                </a:srgbClr>
              </a:gs>
              <a:gs pos="64999">
                <a:srgbClr val="F0EBD5">
                  <a:alpha val="100000"/>
                </a:srgbClr>
              </a:gs>
              <a:gs pos="100000">
                <a:srgbClr val="D1C39F">
                  <a:alpha val="100000"/>
                </a:srgbClr>
              </a:gs>
            </a:gsLst>
            <a:path path="shape">
              <a:fillToRect l="50000" t="50000" r="50000" b="50000"/>
            </a:path>
            <a:tileRect/>
          </a:gradFill>
          <a:ln w="76200" cap="flat" cmpd="sng">
            <a:solidFill>
              <a:srgbClr val="D82A2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舍生取义</a:t>
            </a:r>
          </a:p>
        </p:txBody>
      </p:sp>
      <p:sp>
        <p:nvSpPr>
          <p:cNvPr id="15369" name="矩形 15368"/>
          <p:cNvSpPr/>
          <p:nvPr/>
        </p:nvSpPr>
        <p:spPr>
          <a:xfrm>
            <a:off x="1042988" y="4941888"/>
            <a:ext cx="10117137" cy="9144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由浅人深，自然明晓  </a:t>
            </a:r>
          </a:p>
        </p:txBody>
      </p:sp>
      <p:sp>
        <p:nvSpPr>
          <p:cNvPr id="15370" name="矩形 15369"/>
          <p:cNvSpPr>
            <a:spLocks noChangeArrowheads="1" noChangeShapeType="1" noTextEdit="1"/>
          </p:cNvSpPr>
          <p:nvPr/>
        </p:nvSpPr>
        <p:spPr bwMode="auto">
          <a:xfrm>
            <a:off x="3419475" y="1773238"/>
            <a:ext cx="1871663" cy="174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</a:rPr>
              <a:t>设喻</a:t>
            </a:r>
          </a:p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</a:rPr>
              <a:t>引出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6" grpId="0"/>
      <p:bldP spid="15367" grpId="0" animBg="1"/>
      <p:bldP spid="15368" grpId="0" animBg="1"/>
      <p:bldP spid="15369" grpId="0"/>
      <p:bldP spid="1537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/>
          <p:cNvSpPr/>
          <p:nvPr/>
        </p:nvSpPr>
        <p:spPr>
          <a:xfrm>
            <a:off x="1835150" y="1557338"/>
            <a:ext cx="20907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所欲</a:t>
            </a:r>
          </a:p>
        </p:txBody>
      </p:sp>
      <p:sp>
        <p:nvSpPr>
          <p:cNvPr id="17411" name="矩形 17410"/>
          <p:cNvSpPr/>
          <p:nvPr/>
        </p:nvSpPr>
        <p:spPr>
          <a:xfrm>
            <a:off x="3563938" y="1557338"/>
            <a:ext cx="56848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甚于生（义）</a:t>
            </a:r>
          </a:p>
        </p:txBody>
      </p:sp>
      <p:sp>
        <p:nvSpPr>
          <p:cNvPr id="17412" name="矩形 17411"/>
          <p:cNvSpPr/>
          <p:nvPr/>
        </p:nvSpPr>
        <p:spPr>
          <a:xfrm>
            <a:off x="3708400" y="2492375"/>
            <a:ext cx="3887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故不苟得</a:t>
            </a:r>
          </a:p>
        </p:txBody>
      </p:sp>
      <p:sp>
        <p:nvSpPr>
          <p:cNvPr id="17413" name="矩形 17412"/>
          <p:cNvSpPr/>
          <p:nvPr/>
        </p:nvSpPr>
        <p:spPr>
          <a:xfrm>
            <a:off x="1835150" y="4006850"/>
            <a:ext cx="20907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所恶</a:t>
            </a:r>
          </a:p>
        </p:txBody>
      </p:sp>
      <p:sp>
        <p:nvSpPr>
          <p:cNvPr id="17414" name="矩形 17413"/>
          <p:cNvSpPr/>
          <p:nvPr/>
        </p:nvSpPr>
        <p:spPr>
          <a:xfrm>
            <a:off x="3492500" y="4005263"/>
            <a:ext cx="65817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甚于死（不义）</a:t>
            </a:r>
          </a:p>
        </p:txBody>
      </p:sp>
      <p:sp>
        <p:nvSpPr>
          <p:cNvPr id="17415" name="矩形 17414"/>
          <p:cNvSpPr/>
          <p:nvPr/>
        </p:nvSpPr>
        <p:spPr>
          <a:xfrm>
            <a:off x="3779838" y="4941888"/>
            <a:ext cx="38877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故不避患</a:t>
            </a:r>
          </a:p>
        </p:txBody>
      </p:sp>
      <p:sp>
        <p:nvSpPr>
          <p:cNvPr id="17416" name="矩形 17415"/>
          <p:cNvSpPr/>
          <p:nvPr/>
        </p:nvSpPr>
        <p:spPr>
          <a:xfrm>
            <a:off x="755650" y="1628775"/>
            <a:ext cx="73279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辨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证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分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析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  </a:t>
            </a:r>
          </a:p>
        </p:txBody>
      </p:sp>
      <p:sp>
        <p:nvSpPr>
          <p:cNvPr id="17417" name="矩形 17416"/>
          <p:cNvSpPr/>
          <p:nvPr/>
        </p:nvSpPr>
        <p:spPr>
          <a:xfrm>
            <a:off x="0" y="4581525"/>
            <a:ext cx="3887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（正面）</a:t>
            </a:r>
          </a:p>
        </p:txBody>
      </p:sp>
      <p:sp>
        <p:nvSpPr>
          <p:cNvPr id="17418" name="矩形 17417"/>
          <p:cNvSpPr/>
          <p:nvPr/>
        </p:nvSpPr>
        <p:spPr>
          <a:xfrm rot="5400000">
            <a:off x="5724525" y="2781300"/>
            <a:ext cx="4608513" cy="1439863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825600">
                        <a:alpha val="100000"/>
                      </a:srgbClr>
                    </a:gs>
                    <a:gs pos="13000">
                      <a:srgbClr val="FFA800">
                        <a:alpha val="100000"/>
                      </a:srgbClr>
                    </a:gs>
                    <a:gs pos="28000">
                      <a:srgbClr val="825600">
                        <a:alpha val="100000"/>
                      </a:srgbClr>
                    </a:gs>
                    <a:gs pos="42999">
                      <a:srgbClr val="FFA800">
                        <a:alpha val="100000"/>
                      </a:srgbClr>
                    </a:gs>
                    <a:gs pos="58000">
                      <a:srgbClr val="825600">
                        <a:alpha val="100000"/>
                      </a:srgbClr>
                    </a:gs>
                    <a:gs pos="72000">
                      <a:srgbClr val="FFA800">
                        <a:alpha val="100000"/>
                      </a:srgbClr>
                    </a:gs>
                    <a:gs pos="87000">
                      <a:srgbClr val="825600">
                        <a:alpha val="100000"/>
                      </a:srgbClr>
                    </a:gs>
                    <a:gs pos="100000">
                      <a:srgbClr val="FFA800">
                        <a:alpha val="100000"/>
                      </a:srgbClr>
                    </a:gs>
                  </a:gsLst>
                  <a:lin ang="13500000" scaled="1"/>
                  <a:tileRect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舍生取义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611188" y="1052513"/>
            <a:ext cx="873125" cy="3381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假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设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分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析</a:t>
            </a:r>
          </a:p>
        </p:txBody>
      </p:sp>
      <p:sp>
        <p:nvSpPr>
          <p:cNvPr id="20483" name="矩形 20482"/>
          <p:cNvSpPr/>
          <p:nvPr/>
        </p:nvSpPr>
        <p:spPr>
          <a:xfrm>
            <a:off x="0" y="4652963"/>
            <a:ext cx="27701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（反面）</a:t>
            </a:r>
          </a:p>
        </p:txBody>
      </p:sp>
      <p:sp>
        <p:nvSpPr>
          <p:cNvPr id="20484" name="矩形 20483"/>
          <p:cNvSpPr/>
          <p:nvPr/>
        </p:nvSpPr>
        <p:spPr>
          <a:xfrm>
            <a:off x="1619250" y="765175"/>
            <a:ext cx="14906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所欲</a:t>
            </a:r>
          </a:p>
        </p:txBody>
      </p:sp>
      <p:sp>
        <p:nvSpPr>
          <p:cNvPr id="20485" name="矩形 20484"/>
          <p:cNvSpPr/>
          <p:nvPr/>
        </p:nvSpPr>
        <p:spPr>
          <a:xfrm>
            <a:off x="3132138" y="765175"/>
            <a:ext cx="38639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莫甚于生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（最喜生）</a:t>
            </a:r>
          </a:p>
        </p:txBody>
      </p:sp>
      <p:sp>
        <p:nvSpPr>
          <p:cNvPr id="20486" name="矩形 20485"/>
          <p:cNvSpPr/>
          <p:nvPr/>
        </p:nvSpPr>
        <p:spPr>
          <a:xfrm>
            <a:off x="2627313" y="2060575"/>
            <a:ext cx="5329237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何不用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（不择手段求生）</a:t>
            </a:r>
          </a:p>
        </p:txBody>
      </p:sp>
      <p:sp>
        <p:nvSpPr>
          <p:cNvPr id="20487" name="矩形 20486"/>
          <p:cNvSpPr/>
          <p:nvPr/>
        </p:nvSpPr>
        <p:spPr>
          <a:xfrm>
            <a:off x="1692275" y="3716338"/>
            <a:ext cx="14906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所恶</a:t>
            </a:r>
          </a:p>
        </p:txBody>
      </p:sp>
      <p:sp>
        <p:nvSpPr>
          <p:cNvPr id="20488" name="矩形 20487"/>
          <p:cNvSpPr/>
          <p:nvPr/>
        </p:nvSpPr>
        <p:spPr>
          <a:xfrm>
            <a:off x="3203575" y="3716338"/>
            <a:ext cx="340995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莫甚于死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（最恶死）</a:t>
            </a:r>
          </a:p>
        </p:txBody>
      </p:sp>
      <p:sp>
        <p:nvSpPr>
          <p:cNvPr id="20489" name="矩形 20488"/>
          <p:cNvSpPr/>
          <p:nvPr/>
        </p:nvSpPr>
        <p:spPr>
          <a:xfrm>
            <a:off x="2987675" y="4868863"/>
            <a:ext cx="468947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何不为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（不择手段躲祸）</a:t>
            </a:r>
          </a:p>
        </p:txBody>
      </p:sp>
      <p:sp>
        <p:nvSpPr>
          <p:cNvPr id="20490" name="矩形 20489"/>
          <p:cNvSpPr/>
          <p:nvPr/>
        </p:nvSpPr>
        <p:spPr>
          <a:xfrm rot="5400000">
            <a:off x="5651500" y="2781300"/>
            <a:ext cx="4608513" cy="1439863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825600">
                        <a:alpha val="100000"/>
                      </a:srgbClr>
                    </a:gs>
                    <a:gs pos="13000">
                      <a:srgbClr val="FFA800">
                        <a:alpha val="100000"/>
                      </a:srgbClr>
                    </a:gs>
                    <a:gs pos="28000">
                      <a:srgbClr val="825600">
                        <a:alpha val="100000"/>
                      </a:srgbClr>
                    </a:gs>
                    <a:gs pos="42999">
                      <a:srgbClr val="FFA800">
                        <a:alpha val="100000"/>
                      </a:srgbClr>
                    </a:gs>
                    <a:gs pos="58000">
                      <a:srgbClr val="825600">
                        <a:alpha val="100000"/>
                      </a:srgbClr>
                    </a:gs>
                    <a:gs pos="72000">
                      <a:srgbClr val="FFA800">
                        <a:alpha val="100000"/>
                      </a:srgbClr>
                    </a:gs>
                    <a:gs pos="87000">
                      <a:srgbClr val="825600">
                        <a:alpha val="100000"/>
                      </a:srgbClr>
                    </a:gs>
                    <a:gs pos="100000">
                      <a:srgbClr val="FFA800">
                        <a:alpha val="100000"/>
                      </a:srgbClr>
                    </a:gs>
                  </a:gsLst>
                  <a:lin ang="13500000" scaled="1"/>
                  <a:tileRect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舍义取生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/>
        </p:nvSpPr>
        <p:spPr>
          <a:xfrm>
            <a:off x="1331913" y="836613"/>
            <a:ext cx="25923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由是则生</a:t>
            </a:r>
          </a:p>
        </p:txBody>
      </p:sp>
      <p:sp>
        <p:nvSpPr>
          <p:cNvPr id="22531" name="矩形 22530"/>
          <p:cNvSpPr/>
          <p:nvPr/>
        </p:nvSpPr>
        <p:spPr>
          <a:xfrm>
            <a:off x="1331913" y="3933825"/>
            <a:ext cx="27352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由是避患</a:t>
            </a:r>
          </a:p>
        </p:txBody>
      </p:sp>
      <p:sp>
        <p:nvSpPr>
          <p:cNvPr id="22532" name="矩形 22531"/>
          <p:cNvSpPr/>
          <p:nvPr/>
        </p:nvSpPr>
        <p:spPr>
          <a:xfrm>
            <a:off x="4067175" y="836613"/>
            <a:ext cx="13684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不用</a:t>
            </a:r>
          </a:p>
        </p:txBody>
      </p:sp>
      <p:sp>
        <p:nvSpPr>
          <p:cNvPr id="22533" name="矩形 22532"/>
          <p:cNvSpPr/>
          <p:nvPr/>
        </p:nvSpPr>
        <p:spPr>
          <a:xfrm>
            <a:off x="4140200" y="3933825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不为</a:t>
            </a:r>
          </a:p>
        </p:txBody>
      </p:sp>
      <p:sp>
        <p:nvSpPr>
          <p:cNvPr id="22534" name="矩形 22533"/>
          <p:cNvSpPr/>
          <p:nvPr/>
        </p:nvSpPr>
        <p:spPr>
          <a:xfrm>
            <a:off x="5651500" y="836613"/>
            <a:ext cx="298608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有甚于生者</a:t>
            </a:r>
          </a:p>
        </p:txBody>
      </p:sp>
      <p:sp>
        <p:nvSpPr>
          <p:cNvPr id="22535" name="矩形 22534"/>
          <p:cNvSpPr/>
          <p:nvPr/>
        </p:nvSpPr>
        <p:spPr>
          <a:xfrm>
            <a:off x="5795963" y="3933825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有甚于死者</a:t>
            </a:r>
          </a:p>
        </p:txBody>
      </p:sp>
      <p:sp>
        <p:nvSpPr>
          <p:cNvPr id="22536" name="矩形 22535"/>
          <p:cNvSpPr/>
          <p:nvPr/>
        </p:nvSpPr>
        <p:spPr>
          <a:xfrm>
            <a:off x="395288" y="1052513"/>
            <a:ext cx="936625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因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果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分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析</a:t>
            </a:r>
          </a:p>
        </p:txBody>
      </p:sp>
      <p:sp>
        <p:nvSpPr>
          <p:cNvPr id="22537" name="矩形 22536"/>
          <p:cNvSpPr>
            <a:spLocks noChangeArrowheads="1" noChangeShapeType="1" noTextEdit="1"/>
          </p:cNvSpPr>
          <p:nvPr/>
        </p:nvSpPr>
        <p:spPr bwMode="auto">
          <a:xfrm>
            <a:off x="1403350" y="4868863"/>
            <a:ext cx="6696075" cy="1325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8999"/>
                    </a:srgbClr>
                  </a:outerShdw>
                </a:effectLst>
                <a:latin typeface="华文行楷"/>
              </a:rPr>
              <a:t>舍生取义</a:t>
            </a:r>
          </a:p>
        </p:txBody>
      </p:sp>
      <p:grpSp>
        <p:nvGrpSpPr>
          <p:cNvPr id="22538" name="组合 22537"/>
          <p:cNvGrpSpPr>
            <a:grpSpLocks/>
          </p:cNvGrpSpPr>
          <p:nvPr/>
        </p:nvGrpSpPr>
        <p:grpSpPr bwMode="auto">
          <a:xfrm>
            <a:off x="6084888" y="1557338"/>
            <a:ext cx="2425700" cy="2446337"/>
            <a:chOff x="0" y="0"/>
            <a:chExt cx="1528" cy="1541"/>
          </a:xfrm>
        </p:grpSpPr>
        <p:sp>
          <p:nvSpPr>
            <p:cNvPr id="22539" name="矩形 22538"/>
            <p:cNvSpPr/>
            <p:nvPr/>
          </p:nvSpPr>
          <p:spPr>
            <a:xfrm>
              <a:off x="0" y="499"/>
              <a:ext cx="152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隶书" pitchFamily="1" charset="-122"/>
                </a:rPr>
                <a:t>（原因）</a:t>
              </a:r>
            </a:p>
          </p:txBody>
        </p:sp>
        <p:sp>
          <p:nvSpPr>
            <p:cNvPr id="65551" name="上箭头 22539"/>
            <p:cNvSpPr>
              <a:spLocks noChangeArrowheads="1"/>
            </p:cNvSpPr>
            <p:nvPr/>
          </p:nvSpPr>
          <p:spPr bwMode="auto">
            <a:xfrm>
              <a:off x="635" y="0"/>
              <a:ext cx="317" cy="589"/>
            </a:xfrm>
            <a:prstGeom prst="upArrow">
              <a:avLst>
                <a:gd name="adj1" fmla="val 50000"/>
                <a:gd name="adj2" fmla="val 46434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65552" name="上箭头 22540"/>
            <p:cNvSpPr>
              <a:spLocks noChangeArrowheads="1"/>
            </p:cNvSpPr>
            <p:nvPr/>
          </p:nvSpPr>
          <p:spPr bwMode="auto">
            <a:xfrm rot="10800000">
              <a:off x="635" y="952"/>
              <a:ext cx="317" cy="589"/>
            </a:xfrm>
            <a:prstGeom prst="upArrow">
              <a:avLst>
                <a:gd name="adj1" fmla="val 50000"/>
                <a:gd name="adj2" fmla="val 46434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  <p:grpSp>
        <p:nvGrpSpPr>
          <p:cNvPr id="22542" name="组合 22541"/>
          <p:cNvGrpSpPr>
            <a:grpSpLocks/>
          </p:cNvGrpSpPr>
          <p:nvPr/>
        </p:nvGrpSpPr>
        <p:grpSpPr bwMode="auto">
          <a:xfrm>
            <a:off x="3563938" y="1557338"/>
            <a:ext cx="2425700" cy="2446337"/>
            <a:chOff x="0" y="0"/>
            <a:chExt cx="1528" cy="1541"/>
          </a:xfrm>
        </p:grpSpPr>
        <p:sp>
          <p:nvSpPr>
            <p:cNvPr id="22543" name="矩形 22542"/>
            <p:cNvSpPr/>
            <p:nvPr/>
          </p:nvSpPr>
          <p:spPr>
            <a:xfrm>
              <a:off x="0" y="499"/>
              <a:ext cx="152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4400" b="1" noProof="1">
                  <a:solidFill>
                    <a:srgbClr val="00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隶书" pitchFamily="1" charset="-122"/>
                </a:rPr>
                <a:t>（结果）</a:t>
              </a:r>
            </a:p>
          </p:txBody>
        </p:sp>
        <p:sp>
          <p:nvSpPr>
            <p:cNvPr id="65548" name="上箭头 22543"/>
            <p:cNvSpPr>
              <a:spLocks noChangeArrowheads="1"/>
            </p:cNvSpPr>
            <p:nvPr/>
          </p:nvSpPr>
          <p:spPr bwMode="auto">
            <a:xfrm>
              <a:off x="635" y="0"/>
              <a:ext cx="317" cy="589"/>
            </a:xfrm>
            <a:prstGeom prst="upArrow">
              <a:avLst>
                <a:gd name="adj1" fmla="val 50000"/>
                <a:gd name="adj2" fmla="val 46434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65549" name="上箭头 22544"/>
            <p:cNvSpPr>
              <a:spLocks noChangeArrowheads="1"/>
            </p:cNvSpPr>
            <p:nvPr/>
          </p:nvSpPr>
          <p:spPr bwMode="auto">
            <a:xfrm rot="10800000">
              <a:off x="635" y="952"/>
              <a:ext cx="317" cy="589"/>
            </a:xfrm>
            <a:prstGeom prst="upArrow">
              <a:avLst>
                <a:gd name="adj1" fmla="val 50000"/>
                <a:gd name="adj2" fmla="val 46434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  <p:bldP spid="22535" grpId="0"/>
      <p:bldP spid="22536" grpId="0"/>
      <p:bldP spid="225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18433"/>
          <p:cNvSpPr>
            <a:spLocks noChangeArrowheads="1"/>
          </p:cNvSpPr>
          <p:nvPr/>
        </p:nvSpPr>
        <p:spPr bwMode="auto">
          <a:xfrm>
            <a:off x="187325" y="73025"/>
            <a:ext cx="88360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000099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4000" b="1">
                <a:solidFill>
                  <a:srgbClr val="000099"/>
                </a:solidFill>
                <a:latin typeface="楷体_GB2312"/>
                <a:ea typeface="楷体_GB2312"/>
                <a:cs typeface="楷体_GB2312"/>
              </a:rPr>
              <a:t> </a:t>
            </a:r>
            <a:r>
              <a:rPr lang="en-US" altLang="zh-CN" sz="4000" b="1">
                <a:solidFill>
                  <a:srgbClr val="000099"/>
                </a:solidFill>
              </a:rPr>
              <a:t>⑴</a:t>
            </a:r>
            <a:r>
              <a:rPr lang="en-US" altLang="zh-CN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 “</a:t>
            </a:r>
            <a:r>
              <a:rPr lang="zh-CN" altLang="en-US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所欲有甚于生者”“所欲”可以指哪些事情？ </a:t>
            </a:r>
          </a:p>
        </p:txBody>
      </p:sp>
      <p:sp>
        <p:nvSpPr>
          <p:cNvPr id="18435" name="矩形 18434"/>
          <p:cNvSpPr>
            <a:spLocks noChangeArrowheads="1"/>
          </p:cNvSpPr>
          <p:nvPr/>
        </p:nvSpPr>
        <p:spPr bwMode="auto">
          <a:xfrm>
            <a:off x="219075" y="1306513"/>
            <a:ext cx="870743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4000" b="1">
                <a:solidFill>
                  <a:srgbClr val="660033"/>
                </a:solidFill>
                <a:latin typeface="宋体" charset="-122"/>
              </a:rPr>
              <a:t>   </a:t>
            </a: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这里的“所欲”应指正义的事业。如为人民大众作有利之事，为国家建设做事，为了别人安危挺身而出等。 </a:t>
            </a:r>
          </a:p>
        </p:txBody>
      </p:sp>
      <p:sp>
        <p:nvSpPr>
          <p:cNvPr id="26627" name="矩形 18435"/>
          <p:cNvSpPr>
            <a:spLocks noChangeArrowheads="1"/>
          </p:cNvSpPr>
          <p:nvPr/>
        </p:nvSpPr>
        <p:spPr bwMode="auto">
          <a:xfrm>
            <a:off x="219075" y="3086100"/>
            <a:ext cx="892968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   </a:t>
            </a:r>
            <a:r>
              <a:rPr lang="en-US" altLang="zh-CN" sz="4000" b="1">
                <a:solidFill>
                  <a:srgbClr val="000099"/>
                </a:solidFill>
              </a:rPr>
              <a:t>⑵</a:t>
            </a:r>
            <a:r>
              <a:rPr lang="en-US" altLang="zh-CN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 “</a:t>
            </a:r>
            <a:r>
              <a:rPr lang="zh-CN" altLang="en-US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所恶有甚于死者”“所恶”可以指哪些事情？ </a:t>
            </a:r>
          </a:p>
        </p:txBody>
      </p:sp>
      <p:sp>
        <p:nvSpPr>
          <p:cNvPr id="18437" name="矩形 18436"/>
          <p:cNvSpPr>
            <a:spLocks noChangeArrowheads="1"/>
          </p:cNvSpPr>
          <p:nvPr/>
        </p:nvSpPr>
        <p:spPr bwMode="auto">
          <a:xfrm>
            <a:off x="88900" y="4318000"/>
            <a:ext cx="9059863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95000"/>
              </a:lnSpc>
              <a:buFont typeface="Arial" charset="0"/>
              <a:buNone/>
            </a:pPr>
            <a:r>
              <a:rPr lang="en-US" altLang="zh-CN" sz="4000" b="1">
                <a:solidFill>
                  <a:srgbClr val="660033"/>
                </a:solidFill>
                <a:latin typeface="宋体" charset="-122"/>
              </a:rPr>
              <a:t>  </a:t>
            </a:r>
            <a:r>
              <a:rPr lang="zh-CN" altLang="en-US" sz="4000" b="1">
                <a:solidFill>
                  <a:srgbClr val="660033"/>
                </a:solidFill>
                <a:latin typeface="宋体" charset="-122"/>
              </a:rPr>
              <a:t>这里的“所恶”应指不正义的事情。不合法不道德的事情，如叛变国家，贪污受贿，滥用职权，杀人放火等危害国家危害人民的事。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18435" grpId="0"/>
      <p:bldP spid="26627" grpId="0"/>
      <p:bldP spid="184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145"/>
          <p:cNvSpPr/>
          <p:nvPr/>
        </p:nvSpPr>
        <p:spPr>
          <a:xfrm rot="5400000">
            <a:off x="-1008062" y="2673350"/>
            <a:ext cx="6048375" cy="136842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鱼我所欲也</a:t>
            </a:r>
          </a:p>
        </p:txBody>
      </p:sp>
      <p:sp>
        <p:nvSpPr>
          <p:cNvPr id="6147" name="文本框 6146"/>
          <p:cNvSpPr txBox="1"/>
          <p:nvPr/>
        </p:nvSpPr>
        <p:spPr>
          <a:xfrm>
            <a:off x="3132138" y="2852738"/>
            <a:ext cx="1098550" cy="4579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6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6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孟子</a:t>
            </a:r>
            <a:r>
              <a:rPr lang="en-US" altLang="zh-CN" sz="6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</a:p>
        </p:txBody>
      </p:sp>
      <p:pic>
        <p:nvPicPr>
          <p:cNvPr id="49155" name="图片 6147" descr="00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0"/>
            <a:ext cx="3527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24577"/>
          <p:cNvSpPr>
            <a:spLocks noChangeArrowheads="1"/>
          </p:cNvSpPr>
          <p:nvPr/>
        </p:nvSpPr>
        <p:spPr bwMode="auto">
          <a:xfrm>
            <a:off x="85725" y="111125"/>
            <a:ext cx="8901113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/>
              <a:t>⑴</a:t>
            </a:r>
            <a:r>
              <a:rPr lang="en-US" altLang="zh-CN" sz="36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36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非独贤者有是心”中“是心”指什么？ </a:t>
            </a:r>
          </a:p>
        </p:txBody>
      </p:sp>
      <p:sp>
        <p:nvSpPr>
          <p:cNvPr id="24579" name="矩形 24578"/>
          <p:cNvSpPr>
            <a:spLocks noChangeArrowheads="1"/>
          </p:cNvSpPr>
          <p:nvPr/>
        </p:nvSpPr>
        <p:spPr bwMode="auto">
          <a:xfrm>
            <a:off x="85725" y="925513"/>
            <a:ext cx="89725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660033"/>
                </a:solidFill>
                <a:latin typeface="宋体" charset="-122"/>
              </a:rPr>
              <a:t>指恻隐之心、羞恶之心、辞让之心、是非之心等这些善心。 </a:t>
            </a:r>
          </a:p>
        </p:txBody>
      </p:sp>
      <p:sp>
        <p:nvSpPr>
          <p:cNvPr id="27651" name="矩形 24579"/>
          <p:cNvSpPr>
            <a:spLocks noChangeArrowheads="1"/>
          </p:cNvSpPr>
          <p:nvPr/>
        </p:nvSpPr>
        <p:spPr bwMode="auto">
          <a:xfrm>
            <a:off x="185738" y="2611438"/>
            <a:ext cx="8870950" cy="119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en-US" altLang="zh-CN" sz="3600" b="1"/>
              <a:t>⑵</a:t>
            </a:r>
            <a:r>
              <a:rPr lang="zh-CN" altLang="en-US" sz="36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为什么说“非独贤者有是心，人皆有之，贤者能勿丧耳”？ </a:t>
            </a:r>
          </a:p>
        </p:txBody>
      </p:sp>
      <p:sp>
        <p:nvSpPr>
          <p:cNvPr id="24581" name="矩形 24580"/>
          <p:cNvSpPr>
            <a:spLocks noChangeArrowheads="1"/>
          </p:cNvSpPr>
          <p:nvPr/>
        </p:nvSpPr>
        <p:spPr bwMode="auto">
          <a:xfrm>
            <a:off x="0" y="4102100"/>
            <a:ext cx="91440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buFont typeface="Arial" charset="0"/>
              <a:buNone/>
            </a:pPr>
            <a:r>
              <a:rPr lang="en-US" altLang="zh-CN" sz="3600" b="1">
                <a:solidFill>
                  <a:srgbClr val="660033"/>
                </a:solidFill>
                <a:latin typeface="宋体" charset="-122"/>
              </a:rPr>
              <a:t>    </a:t>
            </a:r>
            <a:r>
              <a:rPr lang="zh-CN" altLang="en-US" sz="3600" b="1">
                <a:solidFill>
                  <a:srgbClr val="660033"/>
                </a:solidFill>
                <a:latin typeface="宋体" charset="-122"/>
              </a:rPr>
              <a:t>孟子主张人性是善的。“人之初，性本善”。但是只有有道德的人才能保持高尚的操守而不丧失善心（天性、天良）。 </a:t>
            </a:r>
          </a:p>
        </p:txBody>
      </p:sp>
      <p:sp>
        <p:nvSpPr>
          <p:cNvPr id="27653" name="矩形 24582"/>
          <p:cNvSpPr>
            <a:spLocks noChangeArrowheads="1"/>
          </p:cNvSpPr>
          <p:nvPr/>
        </p:nvSpPr>
        <p:spPr bwMode="auto">
          <a:xfrm>
            <a:off x="185738" y="1785938"/>
            <a:ext cx="88725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/>
              <a:t>（用原文中的语句来回答：</a:t>
            </a:r>
            <a:r>
              <a:rPr lang="zh-CN" altLang="en-US" sz="2400" b="1"/>
              <a:t>所欲者有甚于生者，所恶者有甚于死者　</a:t>
            </a:r>
            <a:r>
              <a:rPr lang="zh-CN" altLang="en-US" sz="2400"/>
              <a:t>）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4579" grpId="0"/>
      <p:bldP spid="27651" grpId="0"/>
      <p:bldP spid="24581" grpId="0"/>
      <p:bldP spid="276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25601"/>
          <p:cNvSpPr/>
          <p:nvPr/>
        </p:nvSpPr>
        <p:spPr>
          <a:xfrm>
            <a:off x="827088" y="2568575"/>
            <a:ext cx="1304925" cy="1431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1" charset="-122"/>
                <a:ea typeface="隶书" pitchFamily="1" charset="-122"/>
              </a:rPr>
              <a:t>升华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隶书" pitchFamily="1" charset="-122"/>
                <a:ea typeface="隶书" pitchFamily="1" charset="-122"/>
              </a:rPr>
              <a:t>主题</a:t>
            </a:r>
          </a:p>
        </p:txBody>
      </p:sp>
      <p:sp>
        <p:nvSpPr>
          <p:cNvPr id="25603" name="矩形 25602"/>
          <p:cNvSpPr/>
          <p:nvPr/>
        </p:nvSpPr>
        <p:spPr>
          <a:xfrm>
            <a:off x="5940425" y="1700213"/>
            <a:ext cx="1025525" cy="2771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递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进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论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说 </a:t>
            </a:r>
          </a:p>
        </p:txBody>
      </p:sp>
      <p:sp>
        <p:nvSpPr>
          <p:cNvPr id="25604" name="矩形 25603"/>
          <p:cNvSpPr/>
          <p:nvPr/>
        </p:nvSpPr>
        <p:spPr>
          <a:xfrm>
            <a:off x="2484438" y="908050"/>
            <a:ext cx="2986087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非独贤者有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2987675" y="2565400"/>
            <a:ext cx="23764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人皆有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2771775" y="4437063"/>
            <a:ext cx="2952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4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1" charset="-122"/>
                <a:ea typeface="隶书" pitchFamily="1" charset="-122"/>
              </a:rPr>
              <a:t>贤者勿丧</a:t>
            </a:r>
          </a:p>
        </p:txBody>
      </p:sp>
      <p:sp>
        <p:nvSpPr>
          <p:cNvPr id="25607" name="下箭头 25606"/>
          <p:cNvSpPr>
            <a:spLocks noChangeArrowheads="1"/>
          </p:cNvSpPr>
          <p:nvPr/>
        </p:nvSpPr>
        <p:spPr bwMode="auto">
          <a:xfrm>
            <a:off x="3779838" y="1628775"/>
            <a:ext cx="431800" cy="1081088"/>
          </a:xfrm>
          <a:prstGeom prst="downArrow">
            <a:avLst>
              <a:gd name="adj1" fmla="val 50000"/>
              <a:gd name="adj2" fmla="val 62569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5608" name="下箭头 25607"/>
          <p:cNvSpPr>
            <a:spLocks noChangeArrowheads="1"/>
          </p:cNvSpPr>
          <p:nvPr/>
        </p:nvSpPr>
        <p:spPr bwMode="auto">
          <a:xfrm>
            <a:off x="3779838" y="3429000"/>
            <a:ext cx="431800" cy="1081088"/>
          </a:xfrm>
          <a:prstGeom prst="downArrow">
            <a:avLst>
              <a:gd name="adj1" fmla="val 50000"/>
              <a:gd name="adj2" fmla="val 62569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05" grpId="0"/>
      <p:bldP spid="2560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26625"/>
          <p:cNvSpPr txBox="1">
            <a:spLocks noChangeArrowheads="1"/>
          </p:cNvSpPr>
          <p:nvPr/>
        </p:nvSpPr>
        <p:spPr bwMode="auto">
          <a:xfrm>
            <a:off x="0" y="0"/>
            <a:ext cx="39608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分析第一部分</a:t>
            </a:r>
          </a:p>
        </p:txBody>
      </p:sp>
      <p:sp>
        <p:nvSpPr>
          <p:cNvPr id="26627" name="文本框 26626"/>
          <p:cNvSpPr txBox="1">
            <a:spLocks noChangeArrowheads="1"/>
          </p:cNvSpPr>
          <p:nvPr/>
        </p:nvSpPr>
        <p:spPr bwMode="auto">
          <a:xfrm>
            <a:off x="250825" y="836613"/>
            <a:ext cx="2952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舍鱼而取熊掌 </a:t>
            </a:r>
          </a:p>
        </p:txBody>
      </p:sp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6781800" y="908050"/>
            <a:ext cx="2230438" cy="654050"/>
          </a:xfrm>
          <a:prstGeom prst="rect">
            <a:avLst/>
          </a:prstGeom>
          <a:noFill/>
          <a:ln w="12700" cap="sq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比喻论证</a:t>
            </a: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3995738" y="908050"/>
            <a:ext cx="2663825" cy="654050"/>
          </a:xfrm>
          <a:prstGeom prst="rect">
            <a:avLst/>
          </a:prstGeom>
          <a:noFill/>
          <a:ln w="12700" cap="sq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舍生而取义 </a:t>
            </a: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7696200" y="1844675"/>
            <a:ext cx="1260475" cy="1203325"/>
          </a:xfrm>
          <a:prstGeom prst="rect">
            <a:avLst/>
          </a:prstGeom>
          <a:noFill/>
          <a:ln w="12700" cap="sq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正面论证</a:t>
            </a:r>
          </a:p>
        </p:txBody>
      </p:sp>
      <p:sp>
        <p:nvSpPr>
          <p:cNvPr id="26631" name="文本框 26630"/>
          <p:cNvSpPr txBox="1">
            <a:spLocks noChangeArrowheads="1"/>
          </p:cNvSpPr>
          <p:nvPr/>
        </p:nvSpPr>
        <p:spPr bwMode="auto">
          <a:xfrm>
            <a:off x="7772400" y="3573463"/>
            <a:ext cx="1223963" cy="1203325"/>
          </a:xfrm>
          <a:prstGeom prst="rect">
            <a:avLst/>
          </a:prstGeom>
          <a:noFill/>
          <a:ln w="12700" cap="sq">
            <a:solidFill>
              <a:srgbClr val="FF0066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反面论证</a:t>
            </a:r>
          </a:p>
        </p:txBody>
      </p:sp>
      <p:sp>
        <p:nvSpPr>
          <p:cNvPr id="26632" name="文本框 26631"/>
          <p:cNvSpPr txBox="1"/>
          <p:nvPr/>
        </p:nvSpPr>
        <p:spPr>
          <a:xfrm>
            <a:off x="4643438" y="1628775"/>
            <a:ext cx="2520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黑体" panose="02010609060101010101" pitchFamily="2" charset="-122"/>
              </a:rPr>
              <a:t>不为苟得</a:t>
            </a:r>
          </a:p>
        </p:txBody>
      </p:sp>
      <p:sp>
        <p:nvSpPr>
          <p:cNvPr id="26633" name="矩形 26632"/>
          <p:cNvSpPr>
            <a:spLocks noChangeArrowheads="1"/>
          </p:cNvSpPr>
          <p:nvPr/>
        </p:nvSpPr>
        <p:spPr bwMode="auto">
          <a:xfrm>
            <a:off x="0" y="1628775"/>
            <a:ext cx="465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“</a:t>
            </a:r>
            <a:r>
              <a:rPr lang="zh-CN" altLang="en-US" sz="3600" b="1">
                <a:latin typeface="Times New Roman" pitchFamily="18" charset="0"/>
              </a:rPr>
              <a:t>甚于生者”       “义”；</a:t>
            </a:r>
          </a:p>
        </p:txBody>
      </p:sp>
      <p:sp>
        <p:nvSpPr>
          <p:cNvPr id="26634" name="右箭头 26633"/>
          <p:cNvSpPr>
            <a:spLocks noChangeArrowheads="1"/>
          </p:cNvSpPr>
          <p:nvPr/>
        </p:nvSpPr>
        <p:spPr bwMode="auto">
          <a:xfrm>
            <a:off x="2411413" y="1844675"/>
            <a:ext cx="503237" cy="358775"/>
          </a:xfrm>
          <a:prstGeom prst="rightArrow">
            <a:avLst>
              <a:gd name="adj1" fmla="val 50000"/>
              <a:gd name="adj2" fmla="val 3505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 </a:t>
            </a:r>
          </a:p>
        </p:txBody>
      </p:sp>
      <p:sp>
        <p:nvSpPr>
          <p:cNvPr id="26635" name="矩形 26634"/>
          <p:cNvSpPr>
            <a:spLocks noChangeArrowheads="1"/>
          </p:cNvSpPr>
          <p:nvPr/>
        </p:nvSpPr>
        <p:spPr bwMode="auto">
          <a:xfrm>
            <a:off x="0" y="2420938"/>
            <a:ext cx="4651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“</a:t>
            </a:r>
            <a:r>
              <a:rPr lang="zh-CN" altLang="en-US" sz="3600" b="1">
                <a:latin typeface="Times New Roman" pitchFamily="18" charset="0"/>
              </a:rPr>
              <a:t>甚于死者”       “不义”</a:t>
            </a:r>
          </a:p>
        </p:txBody>
      </p:sp>
      <p:sp>
        <p:nvSpPr>
          <p:cNvPr id="26636" name="右箭头 26635"/>
          <p:cNvSpPr>
            <a:spLocks noChangeArrowheads="1"/>
          </p:cNvSpPr>
          <p:nvPr/>
        </p:nvSpPr>
        <p:spPr bwMode="auto">
          <a:xfrm>
            <a:off x="2484438" y="2565400"/>
            <a:ext cx="503237" cy="358775"/>
          </a:xfrm>
          <a:prstGeom prst="rightArrow">
            <a:avLst>
              <a:gd name="adj1" fmla="val 50000"/>
              <a:gd name="adj2" fmla="val 3505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 </a:t>
            </a:r>
          </a:p>
        </p:txBody>
      </p:sp>
      <p:sp>
        <p:nvSpPr>
          <p:cNvPr id="26637" name="文本框 26636"/>
          <p:cNvSpPr txBox="1">
            <a:spLocks noChangeArrowheads="1"/>
          </p:cNvSpPr>
          <p:nvPr/>
        </p:nvSpPr>
        <p:spPr bwMode="auto">
          <a:xfrm>
            <a:off x="3492500" y="3213100"/>
            <a:ext cx="352901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凡可以得生者何不用也？</a:t>
            </a:r>
          </a:p>
        </p:txBody>
      </p:sp>
      <p:sp>
        <p:nvSpPr>
          <p:cNvPr id="26638" name="矩形 26637"/>
          <p:cNvSpPr>
            <a:spLocks noChangeArrowheads="1"/>
          </p:cNvSpPr>
          <p:nvPr/>
        </p:nvSpPr>
        <p:spPr bwMode="auto">
          <a:xfrm>
            <a:off x="3419475" y="4437063"/>
            <a:ext cx="38877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凡可以避患者何不为也？</a:t>
            </a:r>
          </a:p>
        </p:txBody>
      </p:sp>
      <p:sp>
        <p:nvSpPr>
          <p:cNvPr id="26639" name="文本框 26638"/>
          <p:cNvSpPr txBox="1">
            <a:spLocks noChangeArrowheads="1"/>
          </p:cNvSpPr>
          <p:nvPr/>
        </p:nvSpPr>
        <p:spPr bwMode="auto">
          <a:xfrm>
            <a:off x="179388" y="3284538"/>
            <a:ext cx="241141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所欲莫甚于生</a:t>
            </a:r>
          </a:p>
        </p:txBody>
      </p:sp>
      <p:sp>
        <p:nvSpPr>
          <p:cNvPr id="26640" name="矩形 26639"/>
          <p:cNvSpPr>
            <a:spLocks noChangeArrowheads="1"/>
          </p:cNvSpPr>
          <p:nvPr/>
        </p:nvSpPr>
        <p:spPr bwMode="auto">
          <a:xfrm>
            <a:off x="0" y="4508500"/>
            <a:ext cx="23399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所恶莫甚于死</a:t>
            </a:r>
          </a:p>
        </p:txBody>
      </p:sp>
      <p:sp>
        <p:nvSpPr>
          <p:cNvPr id="26641" name="文本框 26640"/>
          <p:cNvSpPr txBox="1">
            <a:spLocks noChangeArrowheads="1"/>
          </p:cNvSpPr>
          <p:nvPr/>
        </p:nvSpPr>
        <p:spPr bwMode="auto">
          <a:xfrm>
            <a:off x="4643438" y="188913"/>
            <a:ext cx="1152525" cy="654050"/>
          </a:xfrm>
          <a:prstGeom prst="rect">
            <a:avLst/>
          </a:prstGeom>
          <a:noFill/>
          <a:ln w="12700" cap="sq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论点</a:t>
            </a:r>
          </a:p>
        </p:txBody>
      </p:sp>
      <p:sp>
        <p:nvSpPr>
          <p:cNvPr id="26642" name="矩形 26641"/>
          <p:cNvSpPr/>
          <p:nvPr/>
        </p:nvSpPr>
        <p:spPr>
          <a:xfrm>
            <a:off x="4716463" y="2349500"/>
            <a:ext cx="2478087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患有所不避</a:t>
            </a:r>
          </a:p>
        </p:txBody>
      </p:sp>
      <p:sp>
        <p:nvSpPr>
          <p:cNvPr id="26643" name="矩形 26642"/>
          <p:cNvSpPr>
            <a:spLocks noChangeArrowheads="1"/>
          </p:cNvSpPr>
          <p:nvPr/>
        </p:nvSpPr>
        <p:spPr bwMode="auto">
          <a:xfrm>
            <a:off x="7451725" y="176213"/>
            <a:ext cx="1368425" cy="654050"/>
          </a:xfrm>
          <a:prstGeom prst="rect">
            <a:avLst/>
          </a:prstGeom>
          <a:noFill/>
          <a:ln w="12700" cap="sq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论证</a:t>
            </a:r>
          </a:p>
        </p:txBody>
      </p:sp>
      <p:sp>
        <p:nvSpPr>
          <p:cNvPr id="26644" name="文本框 26643"/>
          <p:cNvSpPr txBox="1">
            <a:spLocks noChangeArrowheads="1"/>
          </p:cNvSpPr>
          <p:nvPr/>
        </p:nvSpPr>
        <p:spPr bwMode="auto">
          <a:xfrm>
            <a:off x="179388" y="5667375"/>
            <a:ext cx="3600450" cy="1203325"/>
          </a:xfrm>
          <a:prstGeom prst="rect">
            <a:avLst/>
          </a:prstGeom>
          <a:noFill/>
          <a:ln w="12700" cap="sq">
            <a:solidFill>
              <a:srgbClr val="66FF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latin typeface="Times New Roman" pitchFamily="18" charset="0"/>
              </a:rPr>
              <a:t>非独贤者有是心也，人皆有之</a:t>
            </a:r>
            <a:r>
              <a:rPr lang="en-US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26645" name="文本框 26644"/>
          <p:cNvSpPr txBox="1">
            <a:spLocks noChangeArrowheads="1"/>
          </p:cNvSpPr>
          <p:nvPr/>
        </p:nvSpPr>
        <p:spPr bwMode="auto">
          <a:xfrm>
            <a:off x="4140200" y="5778500"/>
            <a:ext cx="2376488" cy="1079500"/>
          </a:xfrm>
          <a:prstGeom prst="rect">
            <a:avLst/>
          </a:prstGeom>
          <a:noFill/>
          <a:ln w="12700" cap="sq">
            <a:solidFill>
              <a:srgbClr val="66FF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人人都有向善之心，</a:t>
            </a:r>
            <a:r>
              <a:rPr lang="zh-CN" altLang="en-US" sz="2400">
                <a:latin typeface="Times New Roman" pitchFamily="18" charset="0"/>
              </a:rPr>
              <a:t> </a:t>
            </a:r>
          </a:p>
        </p:txBody>
      </p:sp>
      <p:sp>
        <p:nvSpPr>
          <p:cNvPr id="69653" name="文本框 26645"/>
          <p:cNvSpPr txBox="1">
            <a:spLocks noChangeArrowheads="1"/>
          </p:cNvSpPr>
          <p:nvPr/>
        </p:nvSpPr>
        <p:spPr bwMode="auto">
          <a:xfrm>
            <a:off x="6135688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6647" name="矩形 26646"/>
          <p:cNvSpPr/>
          <p:nvPr/>
        </p:nvSpPr>
        <p:spPr>
          <a:xfrm>
            <a:off x="6437313" y="6021388"/>
            <a:ext cx="2959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(“</a:t>
            </a:r>
            <a:r>
              <a:rPr lang="zh-CN" altLang="en-US" sz="36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性善论”</a:t>
            </a:r>
            <a:r>
              <a:rPr lang="en-US" altLang="zh-CN" sz="36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6648" name="直接连接符 26647"/>
          <p:cNvSpPr>
            <a:spLocks noChangeShapeType="1"/>
          </p:cNvSpPr>
          <p:nvPr/>
        </p:nvSpPr>
        <p:spPr bwMode="auto">
          <a:xfrm>
            <a:off x="179388" y="1628775"/>
            <a:ext cx="91440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9" name="直接连接符 26648"/>
          <p:cNvSpPr>
            <a:spLocks noChangeShapeType="1"/>
          </p:cNvSpPr>
          <p:nvPr/>
        </p:nvSpPr>
        <p:spPr bwMode="auto">
          <a:xfrm>
            <a:off x="0" y="5589588"/>
            <a:ext cx="91440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animBg="1"/>
      <p:bldP spid="26629" grpId="0" animBg="1"/>
      <p:bldP spid="26630" grpId="0" animBg="1"/>
      <p:bldP spid="26631" grpId="0" animBg="1"/>
      <p:bldP spid="26632" grpId="0"/>
      <p:bldP spid="26633" grpId="0"/>
      <p:bldP spid="26634" grpId="0" animBg="1"/>
      <p:bldP spid="26635" grpId="0"/>
      <p:bldP spid="26636" grpId="0" animBg="1"/>
      <p:bldP spid="26637" grpId="0"/>
      <p:bldP spid="26638" grpId="0"/>
      <p:bldP spid="26639" grpId="0"/>
      <p:bldP spid="26640" grpId="0"/>
      <p:bldP spid="26641" grpId="0" animBg="1"/>
      <p:bldP spid="26642" grpId="0"/>
      <p:bldP spid="26643" grpId="0" animBg="1"/>
      <p:bldP spid="26644" grpId="0" animBg="1"/>
      <p:bldP spid="26645" grpId="0" animBg="1"/>
      <p:bldP spid="26647" grpId="0"/>
      <p:bldP spid="26648" grpId="0" animBg="1"/>
      <p:bldP spid="266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33793"/>
          <p:cNvSpPr>
            <a:spLocks noChangeArrowheads="1"/>
          </p:cNvSpPr>
          <p:nvPr/>
        </p:nvSpPr>
        <p:spPr bwMode="auto">
          <a:xfrm>
            <a:off x="250825" y="71438"/>
            <a:ext cx="851217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/>
              <a:t>⑴</a:t>
            </a:r>
            <a:r>
              <a:rPr lang="zh-CN" altLang="en-US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文中说得了“万钟”是为了什么？ </a:t>
            </a:r>
          </a:p>
        </p:txBody>
      </p:sp>
      <p:sp>
        <p:nvSpPr>
          <p:cNvPr id="33795" name="矩形 33794"/>
          <p:cNvSpPr>
            <a:spLocks noChangeArrowheads="1"/>
          </p:cNvSpPr>
          <p:nvPr/>
        </p:nvSpPr>
        <p:spPr bwMode="auto">
          <a:xfrm>
            <a:off x="74613" y="750888"/>
            <a:ext cx="906780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660033"/>
                </a:solidFill>
                <a:latin typeface="宋体" charset="-122"/>
              </a:rPr>
              <a:t>为了“宫室之美”，为了“妻妾之奉”，为了“所识穷乏者得我”。 </a:t>
            </a:r>
          </a:p>
        </p:txBody>
      </p:sp>
      <p:sp>
        <p:nvSpPr>
          <p:cNvPr id="2" name="矩形 33795"/>
          <p:cNvSpPr>
            <a:spLocks noChangeArrowheads="1"/>
          </p:cNvSpPr>
          <p:nvPr/>
        </p:nvSpPr>
        <p:spPr bwMode="auto">
          <a:xfrm>
            <a:off x="136525" y="1979613"/>
            <a:ext cx="8740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/>
              <a:t>⑵</a:t>
            </a:r>
            <a:r>
              <a:rPr lang="zh-CN" altLang="en-US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作者认为这种作法如何？ </a:t>
            </a:r>
          </a:p>
        </p:txBody>
      </p:sp>
      <p:sp>
        <p:nvSpPr>
          <p:cNvPr id="33797" name="矩形 33796"/>
          <p:cNvSpPr>
            <a:spLocks noChangeArrowheads="1"/>
          </p:cNvSpPr>
          <p:nvPr/>
        </p:nvSpPr>
        <p:spPr bwMode="auto">
          <a:xfrm>
            <a:off x="68263" y="2709863"/>
            <a:ext cx="9005887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660033"/>
                </a:solidFill>
                <a:latin typeface="宋体" charset="-122"/>
              </a:rPr>
              <a:t>作者认为“此之谓失其本心”应当“可以止”。 </a:t>
            </a:r>
          </a:p>
        </p:txBody>
      </p:sp>
      <p:sp>
        <p:nvSpPr>
          <p:cNvPr id="3" name="矩形 33797"/>
          <p:cNvSpPr>
            <a:spLocks noChangeArrowheads="1"/>
          </p:cNvSpPr>
          <p:nvPr/>
        </p:nvSpPr>
        <p:spPr bwMode="auto">
          <a:xfrm>
            <a:off x="136525" y="3965575"/>
            <a:ext cx="8899525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/>
              <a:t>⑶</a:t>
            </a:r>
            <a:r>
              <a:rPr lang="zh-CN" altLang="en-US" sz="40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作者列举了两种不同的人生观，赞扬了什么样的人，斥责了什么样的人？ </a:t>
            </a:r>
          </a:p>
        </p:txBody>
      </p:sp>
      <p:sp>
        <p:nvSpPr>
          <p:cNvPr id="33799" name="矩形 33798"/>
          <p:cNvSpPr>
            <a:spLocks noChangeArrowheads="1"/>
          </p:cNvSpPr>
          <p:nvPr/>
        </p:nvSpPr>
        <p:spPr bwMode="auto">
          <a:xfrm>
            <a:off x="106363" y="5413375"/>
            <a:ext cx="9005887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宋体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charset="-122"/>
              </a:rPr>
              <a:t>赞扬了那些重义轻生、舍生取义的人，斥责了那些苟且偷生、见利忘义的人。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5" grpId="0"/>
      <p:bldP spid="2" grpId="0"/>
      <p:bldP spid="33797" grpId="0"/>
      <p:bldP spid="3" grpId="0"/>
      <p:bldP spid="3379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1331913" y="476250"/>
            <a:ext cx="1981200" cy="5794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4902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舍生取义</a:t>
            </a:r>
          </a:p>
        </p:txBody>
      </p:sp>
      <p:sp>
        <p:nvSpPr>
          <p:cNvPr id="23555" name="文本框 23554"/>
          <p:cNvSpPr txBox="1">
            <a:spLocks noChangeArrowheads="1"/>
          </p:cNvSpPr>
          <p:nvPr/>
        </p:nvSpPr>
        <p:spPr bwMode="auto">
          <a:xfrm>
            <a:off x="304800" y="1069975"/>
            <a:ext cx="7334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举 例 论 证</a:t>
            </a:r>
          </a:p>
        </p:txBody>
      </p:sp>
      <p:sp>
        <p:nvSpPr>
          <p:cNvPr id="23556" name="文本框 23555"/>
          <p:cNvSpPr txBox="1"/>
          <p:nvPr/>
        </p:nvSpPr>
        <p:spPr>
          <a:xfrm>
            <a:off x="1371600" y="4117975"/>
            <a:ext cx="1828800" cy="5794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见利忘义</a:t>
            </a: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3419475" y="330200"/>
            <a:ext cx="609600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latin typeface="黑体" pitchFamily="49" charset="-122"/>
                <a:ea typeface="黑体" pitchFamily="49" charset="-122"/>
              </a:rPr>
              <a:t>正</a:t>
            </a: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3419475" y="4156075"/>
            <a:ext cx="4572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latin typeface="黑体" pitchFamily="49" charset="-122"/>
                <a:ea typeface="黑体" pitchFamily="49" charset="-122"/>
              </a:rPr>
              <a:t>反</a:t>
            </a:r>
          </a:p>
        </p:txBody>
      </p:sp>
      <p:sp>
        <p:nvSpPr>
          <p:cNvPr id="23559" name="下箭头 23558"/>
          <p:cNvSpPr>
            <a:spLocks noChangeArrowheads="1"/>
          </p:cNvSpPr>
          <p:nvPr/>
        </p:nvSpPr>
        <p:spPr bwMode="auto">
          <a:xfrm>
            <a:off x="3708400" y="1412875"/>
            <a:ext cx="152400" cy="2667000"/>
          </a:xfrm>
          <a:prstGeom prst="downArrow">
            <a:avLst>
              <a:gd name="adj1" fmla="val 50000"/>
              <a:gd name="adj2" fmla="val 437500"/>
            </a:avLst>
          </a:prstGeom>
          <a:solidFill>
            <a:schemeClr val="accent1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1981200" y="1222375"/>
            <a:ext cx="6715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对 比 论 证</a:t>
            </a:r>
          </a:p>
        </p:txBody>
      </p:sp>
      <p:sp>
        <p:nvSpPr>
          <p:cNvPr id="23561" name="文本框 23560"/>
          <p:cNvSpPr txBox="1">
            <a:spLocks noChangeArrowheads="1"/>
          </p:cNvSpPr>
          <p:nvPr/>
        </p:nvSpPr>
        <p:spPr bwMode="auto">
          <a:xfrm>
            <a:off x="4284663" y="260350"/>
            <a:ext cx="129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嗟来之食</a:t>
            </a:r>
          </a:p>
        </p:txBody>
      </p:sp>
      <p:sp>
        <p:nvSpPr>
          <p:cNvPr id="23562" name="右箭头 23561"/>
          <p:cNvSpPr>
            <a:spLocks noChangeArrowheads="1"/>
          </p:cNvSpPr>
          <p:nvPr/>
        </p:nvSpPr>
        <p:spPr bwMode="auto">
          <a:xfrm>
            <a:off x="4067175" y="620713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63" name="右箭头 23562"/>
          <p:cNvSpPr>
            <a:spLocks noChangeArrowheads="1"/>
          </p:cNvSpPr>
          <p:nvPr/>
        </p:nvSpPr>
        <p:spPr bwMode="auto">
          <a:xfrm>
            <a:off x="4067175" y="4508500"/>
            <a:ext cx="304800" cy="3048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38100"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64" name="文本框 23563"/>
          <p:cNvSpPr txBox="1">
            <a:spLocks noChangeArrowheads="1"/>
          </p:cNvSpPr>
          <p:nvPr/>
        </p:nvSpPr>
        <p:spPr bwMode="auto">
          <a:xfrm>
            <a:off x="5651500" y="188913"/>
            <a:ext cx="34925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、行道之人弗受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、乞人不屑</a:t>
            </a:r>
          </a:p>
        </p:txBody>
      </p:sp>
      <p:sp>
        <p:nvSpPr>
          <p:cNvPr id="23565" name="左大括号 23564"/>
          <p:cNvSpPr>
            <a:spLocks/>
          </p:cNvSpPr>
          <p:nvPr/>
        </p:nvSpPr>
        <p:spPr bwMode="auto">
          <a:xfrm>
            <a:off x="5435600" y="404813"/>
            <a:ext cx="144463" cy="1008062"/>
          </a:xfrm>
          <a:prstGeom prst="leftBrace">
            <a:avLst>
              <a:gd name="adj1" fmla="val 58150"/>
              <a:gd name="adj2" fmla="val 50000"/>
            </a:avLst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66" name="文本框 23565"/>
          <p:cNvSpPr txBox="1">
            <a:spLocks noChangeArrowheads="1"/>
          </p:cNvSpPr>
          <p:nvPr/>
        </p:nvSpPr>
        <p:spPr bwMode="auto">
          <a:xfrm>
            <a:off x="4356100" y="3860800"/>
            <a:ext cx="1223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万钟之禄</a:t>
            </a:r>
          </a:p>
        </p:txBody>
      </p:sp>
      <p:sp>
        <p:nvSpPr>
          <p:cNvPr id="23567" name="左大括号 23566"/>
          <p:cNvSpPr>
            <a:spLocks/>
          </p:cNvSpPr>
          <p:nvPr/>
        </p:nvSpPr>
        <p:spPr bwMode="auto">
          <a:xfrm>
            <a:off x="5508625" y="2852738"/>
            <a:ext cx="71438" cy="2090737"/>
          </a:xfrm>
          <a:prstGeom prst="leftBrace">
            <a:avLst>
              <a:gd name="adj1" fmla="val 243887"/>
              <a:gd name="adj2" fmla="val 50000"/>
            </a:avLst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68" name="文本框 23567"/>
          <p:cNvSpPr txBox="1">
            <a:spLocks noChangeArrowheads="1"/>
          </p:cNvSpPr>
          <p:nvPr/>
        </p:nvSpPr>
        <p:spPr bwMode="auto">
          <a:xfrm>
            <a:off x="5651500" y="2622550"/>
            <a:ext cx="27368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、宫室之美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、妻妾之奉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320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>
                <a:latin typeface="黑体" pitchFamily="49" charset="-122"/>
                <a:ea typeface="黑体" pitchFamily="49" charset="-122"/>
              </a:rPr>
              <a:t>、所识穷乏        者得我</a:t>
            </a:r>
          </a:p>
        </p:txBody>
      </p:sp>
      <p:sp>
        <p:nvSpPr>
          <p:cNvPr id="23569" name="文本框 23568"/>
          <p:cNvSpPr txBox="1">
            <a:spLocks noChangeArrowheads="1"/>
          </p:cNvSpPr>
          <p:nvPr/>
        </p:nvSpPr>
        <p:spPr bwMode="auto">
          <a:xfrm>
            <a:off x="8472488" y="3213100"/>
            <a:ext cx="6715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latin typeface="黑体" pitchFamily="49" charset="-122"/>
                <a:ea typeface="黑体" pitchFamily="49" charset="-122"/>
              </a:rPr>
              <a:t>排 比 </a:t>
            </a:r>
          </a:p>
        </p:txBody>
      </p:sp>
      <p:sp>
        <p:nvSpPr>
          <p:cNvPr id="23570" name="右大括号 23569"/>
          <p:cNvSpPr>
            <a:spLocks/>
          </p:cNvSpPr>
          <p:nvPr/>
        </p:nvSpPr>
        <p:spPr bwMode="auto">
          <a:xfrm>
            <a:off x="8243888" y="2852738"/>
            <a:ext cx="71437" cy="2089150"/>
          </a:xfrm>
          <a:prstGeom prst="rightBrace">
            <a:avLst>
              <a:gd name="adj1" fmla="val 243705"/>
              <a:gd name="adj2" fmla="val 50000"/>
            </a:avLst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71" name="左大括号 23570"/>
          <p:cNvSpPr>
            <a:spLocks/>
          </p:cNvSpPr>
          <p:nvPr/>
        </p:nvSpPr>
        <p:spPr bwMode="auto">
          <a:xfrm>
            <a:off x="1143000" y="917575"/>
            <a:ext cx="152400" cy="3200400"/>
          </a:xfrm>
          <a:prstGeom prst="leftBrace">
            <a:avLst>
              <a:gd name="adj1" fmla="val 175000"/>
              <a:gd name="adj2" fmla="val 50000"/>
            </a:avLst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23572" name="矩形 23571"/>
          <p:cNvSpPr>
            <a:spLocks noChangeArrowheads="1"/>
          </p:cNvSpPr>
          <p:nvPr/>
        </p:nvSpPr>
        <p:spPr bwMode="auto">
          <a:xfrm>
            <a:off x="457200" y="5157788"/>
            <a:ext cx="868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举出实例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进一步论证“义”重于生命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并得出中心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指出不应该为物欲所惑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/>
      <p:bldP spid="23555" grpId="0"/>
      <p:bldP spid="23556" grpId="0" bldLvl="0" animBg="1"/>
      <p:bldP spid="23557" grpId="0"/>
      <p:bldP spid="23558" grpId="0"/>
      <p:bldP spid="23560" grpId="0"/>
      <p:bldP spid="23561" grpId="0"/>
      <p:bldP spid="23564" grpId="0"/>
      <p:bldP spid="23566" grpId="0"/>
      <p:bldP spid="23568" grpId="0"/>
      <p:bldP spid="23569" grpId="0"/>
      <p:bldP spid="2357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>
            <a:spLocks noChangeArrowheads="1"/>
          </p:cNvSpPr>
          <p:nvPr/>
        </p:nvSpPr>
        <p:spPr bwMode="auto">
          <a:xfrm>
            <a:off x="2819400" y="990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鱼</a:t>
            </a:r>
          </a:p>
        </p:txBody>
      </p:sp>
      <p:sp>
        <p:nvSpPr>
          <p:cNvPr id="38915" name="直接连接符 38914"/>
          <p:cNvSpPr>
            <a:spLocks noChangeShapeType="1"/>
          </p:cNvSpPr>
          <p:nvPr/>
        </p:nvSpPr>
        <p:spPr bwMode="auto">
          <a:xfrm>
            <a:off x="3429000" y="1219200"/>
            <a:ext cx="762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6" name="文本框 38915"/>
          <p:cNvSpPr txBox="1">
            <a:spLocks noChangeArrowheads="1"/>
          </p:cNvSpPr>
          <p:nvPr/>
        </p:nvSpPr>
        <p:spPr bwMode="auto">
          <a:xfrm>
            <a:off x="4267200" y="990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熊掌</a:t>
            </a:r>
          </a:p>
        </p:txBody>
      </p:sp>
      <p:sp>
        <p:nvSpPr>
          <p:cNvPr id="38917" name="文本框 38916"/>
          <p:cNvSpPr txBox="1">
            <a:spLocks noChangeArrowheads="1"/>
          </p:cNvSpPr>
          <p:nvPr/>
        </p:nvSpPr>
        <p:spPr bwMode="auto">
          <a:xfrm>
            <a:off x="6019800" y="9906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舍鱼取熊掌</a:t>
            </a:r>
          </a:p>
        </p:txBody>
      </p:sp>
      <p:sp>
        <p:nvSpPr>
          <p:cNvPr id="38918" name="直接连接符 38917"/>
          <p:cNvSpPr>
            <a:spLocks noChangeShapeType="1"/>
          </p:cNvSpPr>
          <p:nvPr/>
        </p:nvSpPr>
        <p:spPr bwMode="auto">
          <a:xfrm flipV="1">
            <a:off x="5181600" y="1219200"/>
            <a:ext cx="762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8077200" y="1355725"/>
            <a:ext cx="83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类比比喻</a:t>
            </a:r>
          </a:p>
        </p:txBody>
      </p:sp>
      <p:sp>
        <p:nvSpPr>
          <p:cNvPr id="38920" name="直接连接符 38919"/>
          <p:cNvSpPr>
            <a:spLocks noChangeShapeType="1"/>
          </p:cNvSpPr>
          <p:nvPr/>
        </p:nvSpPr>
        <p:spPr bwMode="auto">
          <a:xfrm>
            <a:off x="3429000" y="2057400"/>
            <a:ext cx="8382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1" name="文本框 38920"/>
          <p:cNvSpPr txBox="1">
            <a:spLocks noChangeArrowheads="1"/>
          </p:cNvSpPr>
          <p:nvPr/>
        </p:nvSpPr>
        <p:spPr bwMode="auto">
          <a:xfrm>
            <a:off x="4419600" y="1828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义</a:t>
            </a:r>
          </a:p>
        </p:txBody>
      </p:sp>
      <p:sp>
        <p:nvSpPr>
          <p:cNvPr id="38922" name="文本框 38921"/>
          <p:cNvSpPr txBox="1">
            <a:spLocks noChangeArrowheads="1"/>
          </p:cNvSpPr>
          <p:nvPr/>
        </p:nvSpPr>
        <p:spPr bwMode="auto">
          <a:xfrm>
            <a:off x="6172200" y="1828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舍生取义</a:t>
            </a:r>
          </a:p>
        </p:txBody>
      </p:sp>
      <p:sp>
        <p:nvSpPr>
          <p:cNvPr id="38923" name="直接连接符 38922"/>
          <p:cNvSpPr>
            <a:spLocks noChangeShapeType="1"/>
          </p:cNvSpPr>
          <p:nvPr/>
        </p:nvSpPr>
        <p:spPr bwMode="auto">
          <a:xfrm flipV="1">
            <a:off x="5257800" y="2057400"/>
            <a:ext cx="762000" cy="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4" name="文本框 38923"/>
          <p:cNvSpPr txBox="1">
            <a:spLocks noChangeArrowheads="1"/>
          </p:cNvSpPr>
          <p:nvPr/>
        </p:nvSpPr>
        <p:spPr bwMode="auto">
          <a:xfrm>
            <a:off x="2819400" y="18288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生</a:t>
            </a:r>
          </a:p>
        </p:txBody>
      </p:sp>
      <p:sp>
        <p:nvSpPr>
          <p:cNvPr id="38925" name="右大括号 38924"/>
          <p:cNvSpPr>
            <a:spLocks/>
          </p:cNvSpPr>
          <p:nvPr/>
        </p:nvSpPr>
        <p:spPr bwMode="auto">
          <a:xfrm>
            <a:off x="7772400" y="1219200"/>
            <a:ext cx="76200" cy="914400"/>
          </a:xfrm>
          <a:prstGeom prst="rightBrace">
            <a:avLst>
              <a:gd name="adj1" fmla="val 100000"/>
              <a:gd name="adj2" fmla="val 50000"/>
            </a:avLst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8926" name="左大括号 38925"/>
          <p:cNvSpPr>
            <a:spLocks/>
          </p:cNvSpPr>
          <p:nvPr/>
        </p:nvSpPr>
        <p:spPr bwMode="auto">
          <a:xfrm>
            <a:off x="2667000" y="1219200"/>
            <a:ext cx="76200" cy="838200"/>
          </a:xfrm>
          <a:prstGeom prst="leftBrace">
            <a:avLst>
              <a:gd name="adj1" fmla="val 91565"/>
              <a:gd name="adj2" fmla="val 50000"/>
            </a:avLst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grpSp>
        <p:nvGrpSpPr>
          <p:cNvPr id="38927" name="组合 38926"/>
          <p:cNvGrpSpPr>
            <a:grpSpLocks/>
          </p:cNvGrpSpPr>
          <p:nvPr/>
        </p:nvGrpSpPr>
        <p:grpSpPr bwMode="auto">
          <a:xfrm>
            <a:off x="76200" y="990600"/>
            <a:ext cx="2438400" cy="1187450"/>
            <a:chOff x="0" y="0"/>
            <a:chExt cx="1536" cy="748"/>
          </a:xfrm>
        </p:grpSpPr>
        <p:sp>
          <p:nvSpPr>
            <p:cNvPr id="72790" name="矩形 38927"/>
            <p:cNvSpPr>
              <a:spLocks noChangeArrowheads="1"/>
            </p:cNvSpPr>
            <p:nvPr/>
          </p:nvSpPr>
          <p:spPr bwMode="auto">
            <a:xfrm>
              <a:off x="288" y="0"/>
              <a:ext cx="1248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以生活常理为喻，引出中心论点。</a:t>
              </a:r>
            </a:p>
          </p:txBody>
        </p:sp>
        <p:sp>
          <p:nvSpPr>
            <p:cNvPr id="72791" name="文本框 38928"/>
            <p:cNvSpPr txBox="1">
              <a:spLocks noChangeArrowheads="1"/>
            </p:cNvSpPr>
            <p:nvPr/>
          </p:nvSpPr>
          <p:spPr bwMode="auto">
            <a:xfrm>
              <a:off x="0" y="24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Ａ</a:t>
              </a:r>
            </a:p>
          </p:txBody>
        </p:sp>
      </p:grpSp>
      <p:grpSp>
        <p:nvGrpSpPr>
          <p:cNvPr id="38930" name="组合 38929"/>
          <p:cNvGrpSpPr>
            <a:grpSpLocks/>
          </p:cNvGrpSpPr>
          <p:nvPr/>
        </p:nvGrpSpPr>
        <p:grpSpPr bwMode="auto">
          <a:xfrm>
            <a:off x="2590800" y="2362200"/>
            <a:ext cx="1752600" cy="457200"/>
            <a:chOff x="0" y="0"/>
            <a:chExt cx="1104" cy="288"/>
          </a:xfrm>
        </p:grpSpPr>
        <p:sp>
          <p:nvSpPr>
            <p:cNvPr id="72788" name="文本框 38930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生、欲</a:t>
              </a:r>
            </a:p>
          </p:txBody>
        </p:sp>
        <p:sp>
          <p:nvSpPr>
            <p:cNvPr id="72789" name="直接连接符 38931"/>
            <p:cNvSpPr>
              <a:spLocks noChangeShapeType="1"/>
            </p:cNvSpPr>
            <p:nvPr/>
          </p:nvSpPr>
          <p:spPr bwMode="auto">
            <a:xfrm>
              <a:off x="720" y="144"/>
              <a:ext cx="384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33" name="文本框 38932"/>
          <p:cNvSpPr txBox="1">
            <a:spLocks noChangeArrowheads="1"/>
          </p:cNvSpPr>
          <p:nvPr/>
        </p:nvSpPr>
        <p:spPr bwMode="auto">
          <a:xfrm>
            <a:off x="6248400" y="2362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不为苟得</a:t>
            </a:r>
          </a:p>
        </p:txBody>
      </p:sp>
      <p:grpSp>
        <p:nvGrpSpPr>
          <p:cNvPr id="38934" name="组合 38933"/>
          <p:cNvGrpSpPr>
            <a:grpSpLocks/>
          </p:cNvGrpSpPr>
          <p:nvPr/>
        </p:nvGrpSpPr>
        <p:grpSpPr bwMode="auto">
          <a:xfrm>
            <a:off x="4343400" y="2362200"/>
            <a:ext cx="1828800" cy="457200"/>
            <a:chOff x="0" y="0"/>
            <a:chExt cx="1152" cy="288"/>
          </a:xfrm>
        </p:grpSpPr>
        <p:sp>
          <p:nvSpPr>
            <p:cNvPr id="72786" name="文本框 38934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甚于生</a:t>
              </a:r>
            </a:p>
          </p:txBody>
        </p:sp>
        <p:sp>
          <p:nvSpPr>
            <p:cNvPr id="72787" name="直接连接符 38935"/>
            <p:cNvSpPr>
              <a:spLocks noChangeShapeType="1"/>
            </p:cNvSpPr>
            <p:nvPr/>
          </p:nvSpPr>
          <p:spPr bwMode="auto">
            <a:xfrm>
              <a:off x="672" y="144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37" name="组合 38936"/>
          <p:cNvGrpSpPr>
            <a:grpSpLocks/>
          </p:cNvGrpSpPr>
          <p:nvPr/>
        </p:nvGrpSpPr>
        <p:grpSpPr bwMode="auto">
          <a:xfrm>
            <a:off x="2590800" y="3048000"/>
            <a:ext cx="1676400" cy="457200"/>
            <a:chOff x="0" y="0"/>
            <a:chExt cx="1056" cy="288"/>
          </a:xfrm>
        </p:grpSpPr>
        <p:sp>
          <p:nvSpPr>
            <p:cNvPr id="72784" name="文本框 38937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死、恶</a:t>
              </a:r>
            </a:p>
          </p:txBody>
        </p:sp>
        <p:sp>
          <p:nvSpPr>
            <p:cNvPr id="72785" name="直接连接符 38938"/>
            <p:cNvSpPr>
              <a:spLocks noChangeShapeType="1"/>
            </p:cNvSpPr>
            <p:nvPr/>
          </p:nvSpPr>
          <p:spPr bwMode="auto">
            <a:xfrm>
              <a:off x="720" y="144"/>
              <a:ext cx="336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0" name="文本框 38939"/>
          <p:cNvSpPr txBox="1">
            <a:spLocks noChangeArrowheads="1"/>
          </p:cNvSpPr>
          <p:nvPr/>
        </p:nvSpPr>
        <p:spPr bwMode="auto">
          <a:xfrm>
            <a:off x="6248400" y="3048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不避祸患</a:t>
            </a:r>
          </a:p>
        </p:txBody>
      </p:sp>
      <p:grpSp>
        <p:nvGrpSpPr>
          <p:cNvPr id="38941" name="组合 38940"/>
          <p:cNvGrpSpPr>
            <a:grpSpLocks/>
          </p:cNvGrpSpPr>
          <p:nvPr/>
        </p:nvGrpSpPr>
        <p:grpSpPr bwMode="auto">
          <a:xfrm>
            <a:off x="4343400" y="3048000"/>
            <a:ext cx="1905000" cy="457200"/>
            <a:chOff x="0" y="0"/>
            <a:chExt cx="1200" cy="288"/>
          </a:xfrm>
        </p:grpSpPr>
        <p:sp>
          <p:nvSpPr>
            <p:cNvPr id="72782" name="文本框 38941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甚于死</a:t>
              </a:r>
            </a:p>
          </p:txBody>
        </p:sp>
        <p:sp>
          <p:nvSpPr>
            <p:cNvPr id="72783" name="直接连接符 38942"/>
            <p:cNvSpPr>
              <a:spLocks noChangeShapeType="1"/>
            </p:cNvSpPr>
            <p:nvPr/>
          </p:nvSpPr>
          <p:spPr bwMode="auto">
            <a:xfrm>
              <a:off x="720" y="144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44" name="组合 38943"/>
          <p:cNvGrpSpPr>
            <a:grpSpLocks/>
          </p:cNvGrpSpPr>
          <p:nvPr/>
        </p:nvGrpSpPr>
        <p:grpSpPr bwMode="auto">
          <a:xfrm>
            <a:off x="2590800" y="3581400"/>
            <a:ext cx="1600200" cy="457200"/>
            <a:chOff x="0" y="0"/>
            <a:chExt cx="1008" cy="288"/>
          </a:xfrm>
        </p:grpSpPr>
        <p:sp>
          <p:nvSpPr>
            <p:cNvPr id="72780" name="文本框 38944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欲</a:t>
              </a:r>
            </a:p>
          </p:txBody>
        </p:sp>
        <p:sp>
          <p:nvSpPr>
            <p:cNvPr id="72781" name="直接连接符 38945"/>
            <p:cNvSpPr>
              <a:spLocks noChangeShapeType="1"/>
            </p:cNvSpPr>
            <p:nvPr/>
          </p:nvSpPr>
          <p:spPr bwMode="auto">
            <a:xfrm>
              <a:off x="672" y="144"/>
              <a:ext cx="336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7" name="文本框 38946"/>
          <p:cNvSpPr txBox="1">
            <a:spLocks noChangeArrowheads="1"/>
          </p:cNvSpPr>
          <p:nvPr/>
        </p:nvSpPr>
        <p:spPr bwMode="auto">
          <a:xfrm>
            <a:off x="6400800" y="3581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何不为</a:t>
            </a:r>
          </a:p>
        </p:txBody>
      </p:sp>
      <p:grpSp>
        <p:nvGrpSpPr>
          <p:cNvPr id="38948" name="组合 38947"/>
          <p:cNvGrpSpPr>
            <a:grpSpLocks/>
          </p:cNvGrpSpPr>
          <p:nvPr/>
        </p:nvGrpSpPr>
        <p:grpSpPr bwMode="auto">
          <a:xfrm>
            <a:off x="4191000" y="3581400"/>
            <a:ext cx="2133600" cy="457200"/>
            <a:chOff x="0" y="0"/>
            <a:chExt cx="1344" cy="288"/>
          </a:xfrm>
        </p:grpSpPr>
        <p:sp>
          <p:nvSpPr>
            <p:cNvPr id="72778" name="文本框 38948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莫甚于生</a:t>
              </a:r>
            </a:p>
          </p:txBody>
        </p:sp>
        <p:sp>
          <p:nvSpPr>
            <p:cNvPr id="72779" name="直接连接符 38949"/>
            <p:cNvSpPr>
              <a:spLocks noChangeShapeType="1"/>
            </p:cNvSpPr>
            <p:nvPr/>
          </p:nvSpPr>
          <p:spPr bwMode="auto">
            <a:xfrm>
              <a:off x="864" y="144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1" name="组合 38950"/>
          <p:cNvGrpSpPr>
            <a:grpSpLocks/>
          </p:cNvGrpSpPr>
          <p:nvPr/>
        </p:nvGrpSpPr>
        <p:grpSpPr bwMode="auto">
          <a:xfrm>
            <a:off x="2590800" y="4114800"/>
            <a:ext cx="1600200" cy="457200"/>
            <a:chOff x="0" y="0"/>
            <a:chExt cx="1008" cy="288"/>
          </a:xfrm>
        </p:grpSpPr>
        <p:sp>
          <p:nvSpPr>
            <p:cNvPr id="72776" name="文本框 38951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恶</a:t>
              </a:r>
            </a:p>
          </p:txBody>
        </p:sp>
        <p:sp>
          <p:nvSpPr>
            <p:cNvPr id="72777" name="直接连接符 38952"/>
            <p:cNvSpPr>
              <a:spLocks noChangeShapeType="1"/>
            </p:cNvSpPr>
            <p:nvPr/>
          </p:nvSpPr>
          <p:spPr bwMode="auto">
            <a:xfrm>
              <a:off x="624" y="144"/>
              <a:ext cx="384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54" name="文本框 38953"/>
          <p:cNvSpPr txBox="1">
            <a:spLocks noChangeArrowheads="1"/>
          </p:cNvSpPr>
          <p:nvPr/>
        </p:nvSpPr>
        <p:spPr bwMode="auto">
          <a:xfrm>
            <a:off x="6400800" y="41148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何不用</a:t>
            </a:r>
          </a:p>
        </p:txBody>
      </p:sp>
      <p:grpSp>
        <p:nvGrpSpPr>
          <p:cNvPr id="38955" name="组合 38954"/>
          <p:cNvGrpSpPr>
            <a:grpSpLocks/>
          </p:cNvGrpSpPr>
          <p:nvPr/>
        </p:nvGrpSpPr>
        <p:grpSpPr bwMode="auto">
          <a:xfrm>
            <a:off x="4191000" y="4114800"/>
            <a:ext cx="2209800" cy="457200"/>
            <a:chOff x="0" y="0"/>
            <a:chExt cx="1392" cy="288"/>
          </a:xfrm>
        </p:grpSpPr>
        <p:sp>
          <p:nvSpPr>
            <p:cNvPr id="72774" name="文本框 38955"/>
            <p:cNvSpPr txBox="1">
              <a:spLocks noChangeArrowheads="1"/>
            </p:cNvSpPr>
            <p:nvPr/>
          </p:nvSpPr>
          <p:spPr bwMode="auto">
            <a:xfrm>
              <a:off x="0" y="0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莫甚于死</a:t>
              </a:r>
            </a:p>
          </p:txBody>
        </p:sp>
        <p:sp>
          <p:nvSpPr>
            <p:cNvPr id="72775" name="直接连接符 38956"/>
            <p:cNvSpPr>
              <a:spLocks noChangeShapeType="1"/>
            </p:cNvSpPr>
            <p:nvPr/>
          </p:nvSpPr>
          <p:spPr bwMode="auto">
            <a:xfrm>
              <a:off x="912" y="144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58" name="组合 38957"/>
          <p:cNvGrpSpPr>
            <a:grpSpLocks/>
          </p:cNvGrpSpPr>
          <p:nvPr/>
        </p:nvGrpSpPr>
        <p:grpSpPr bwMode="auto">
          <a:xfrm>
            <a:off x="1828800" y="2514600"/>
            <a:ext cx="685800" cy="762000"/>
            <a:chOff x="0" y="0"/>
            <a:chExt cx="432" cy="480"/>
          </a:xfrm>
        </p:grpSpPr>
        <p:sp>
          <p:nvSpPr>
            <p:cNvPr id="72772" name="左大括号 38958"/>
            <p:cNvSpPr>
              <a:spLocks/>
            </p:cNvSpPr>
            <p:nvPr/>
          </p:nvSpPr>
          <p:spPr bwMode="auto">
            <a:xfrm>
              <a:off x="384" y="0"/>
              <a:ext cx="48" cy="480"/>
            </a:xfrm>
            <a:prstGeom prst="leftBrace">
              <a:avLst>
                <a:gd name="adj1" fmla="val 83241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72773" name="文本框 38959"/>
            <p:cNvSpPr txBox="1">
              <a:spLocks noChangeArrowheads="1"/>
            </p:cNvSpPr>
            <p:nvPr/>
          </p:nvSpPr>
          <p:spPr bwMode="auto">
            <a:xfrm>
              <a:off x="0" y="48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800" b="1">
                  <a:solidFill>
                    <a:srgbClr val="000066"/>
                  </a:solidFill>
                  <a:latin typeface="黑体" pitchFamily="49" charset="-122"/>
                  <a:ea typeface="黑体" pitchFamily="49" charset="-122"/>
                </a:rPr>
                <a:t>正</a:t>
              </a:r>
            </a:p>
          </p:txBody>
        </p:sp>
      </p:grpSp>
      <p:sp>
        <p:nvSpPr>
          <p:cNvPr id="38961" name="左大括号 38960"/>
          <p:cNvSpPr>
            <a:spLocks/>
          </p:cNvSpPr>
          <p:nvPr/>
        </p:nvSpPr>
        <p:spPr bwMode="auto">
          <a:xfrm>
            <a:off x="2438400" y="3657600"/>
            <a:ext cx="76200" cy="762000"/>
          </a:xfrm>
          <a:prstGeom prst="leftBrace">
            <a:avLst>
              <a:gd name="adj1" fmla="val 83241"/>
              <a:gd name="adj2" fmla="val 50000"/>
            </a:avLst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38962" name="文本框 38961"/>
          <p:cNvSpPr txBox="1">
            <a:spLocks noChangeArrowheads="1"/>
          </p:cNvSpPr>
          <p:nvPr/>
        </p:nvSpPr>
        <p:spPr bwMode="auto">
          <a:xfrm>
            <a:off x="1828800" y="38100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反</a:t>
            </a:r>
          </a:p>
        </p:txBody>
      </p:sp>
      <p:grpSp>
        <p:nvGrpSpPr>
          <p:cNvPr id="38963" name="组合 38962"/>
          <p:cNvGrpSpPr>
            <a:grpSpLocks/>
          </p:cNvGrpSpPr>
          <p:nvPr/>
        </p:nvGrpSpPr>
        <p:grpSpPr bwMode="auto">
          <a:xfrm>
            <a:off x="76200" y="2667000"/>
            <a:ext cx="1752600" cy="1676400"/>
            <a:chOff x="0" y="0"/>
            <a:chExt cx="1104" cy="1056"/>
          </a:xfrm>
        </p:grpSpPr>
        <p:grpSp>
          <p:nvGrpSpPr>
            <p:cNvPr id="72768" name="组合 38963"/>
            <p:cNvGrpSpPr>
              <a:grpSpLocks/>
            </p:cNvGrpSpPr>
            <p:nvPr/>
          </p:nvGrpSpPr>
          <p:grpSpPr bwMode="auto">
            <a:xfrm>
              <a:off x="0" y="48"/>
              <a:ext cx="1021" cy="748"/>
              <a:chOff x="0" y="0"/>
              <a:chExt cx="1021" cy="748"/>
            </a:xfrm>
          </p:grpSpPr>
          <p:sp>
            <p:nvSpPr>
              <p:cNvPr id="72770" name="矩形 38964"/>
              <p:cNvSpPr>
                <a:spLocks noChangeArrowheads="1"/>
              </p:cNvSpPr>
              <p:nvPr/>
            </p:nvSpPr>
            <p:spPr bwMode="auto">
              <a:xfrm>
                <a:off x="288" y="0"/>
                <a:ext cx="733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charset="0"/>
                  <a:buNone/>
                </a:pPr>
                <a:r>
                  <a:rPr lang="zh-CN" altLang="en-US" sz="2400" b="1">
                    <a:solidFill>
                      <a:srgbClr val="CC0000"/>
                    </a:solidFill>
                    <a:latin typeface="黑体" pitchFamily="49" charset="-122"/>
                    <a:ea typeface="黑体" pitchFamily="49" charset="-122"/>
                  </a:rPr>
                  <a:t>从正反两面分析论证</a:t>
                </a:r>
              </a:p>
            </p:txBody>
          </p:sp>
          <p:sp>
            <p:nvSpPr>
              <p:cNvPr id="72771" name="文本框 38965"/>
              <p:cNvSpPr txBox="1">
                <a:spLocks noChangeArrowheads="1"/>
              </p:cNvSpPr>
              <p:nvPr/>
            </p:nvSpPr>
            <p:spPr bwMode="auto">
              <a:xfrm>
                <a:off x="0" y="250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Font typeface="Arial" charset="0"/>
                  <a:buNone/>
                </a:pPr>
                <a:r>
                  <a:rPr lang="zh-CN" altLang="en-US" sz="2400" b="1">
                    <a:solidFill>
                      <a:srgbClr val="CC0000"/>
                    </a:solidFill>
                    <a:latin typeface="黑体" pitchFamily="49" charset="-122"/>
                    <a:ea typeface="黑体" pitchFamily="49" charset="-122"/>
                  </a:rPr>
                  <a:t>Ｂ</a:t>
                </a:r>
              </a:p>
            </p:txBody>
          </p:sp>
        </p:grpSp>
        <p:sp>
          <p:nvSpPr>
            <p:cNvPr id="72769" name="左大括号 38966"/>
            <p:cNvSpPr>
              <a:spLocks/>
            </p:cNvSpPr>
            <p:nvPr/>
          </p:nvSpPr>
          <p:spPr bwMode="auto">
            <a:xfrm>
              <a:off x="1056" y="0"/>
              <a:ext cx="48" cy="1056"/>
            </a:xfrm>
            <a:prstGeom prst="leftBrace">
              <a:avLst>
                <a:gd name="adj1" fmla="val 183130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  <p:grpSp>
        <p:nvGrpSpPr>
          <p:cNvPr id="38968" name="组合 38967"/>
          <p:cNvGrpSpPr>
            <a:grpSpLocks/>
          </p:cNvGrpSpPr>
          <p:nvPr/>
        </p:nvGrpSpPr>
        <p:grpSpPr bwMode="auto">
          <a:xfrm>
            <a:off x="7772400" y="2133600"/>
            <a:ext cx="1143000" cy="914400"/>
            <a:chOff x="0" y="0"/>
            <a:chExt cx="720" cy="576"/>
          </a:xfrm>
        </p:grpSpPr>
        <p:sp>
          <p:nvSpPr>
            <p:cNvPr id="72766" name="右大括号 38968"/>
            <p:cNvSpPr>
              <a:spLocks/>
            </p:cNvSpPr>
            <p:nvPr/>
          </p:nvSpPr>
          <p:spPr bwMode="auto">
            <a:xfrm>
              <a:off x="0" y="0"/>
              <a:ext cx="48" cy="576"/>
            </a:xfrm>
            <a:prstGeom prst="rightBrace">
              <a:avLst>
                <a:gd name="adj1" fmla="val 100000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72767" name="文本框 38969"/>
            <p:cNvSpPr txBox="1">
              <a:spLocks noChangeArrowheads="1"/>
            </p:cNvSpPr>
            <p:nvPr/>
          </p:nvSpPr>
          <p:spPr bwMode="auto">
            <a:xfrm>
              <a:off x="192" y="48"/>
              <a:ext cx="52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义重于生</a:t>
              </a:r>
            </a:p>
          </p:txBody>
        </p:sp>
      </p:grpSp>
      <p:grpSp>
        <p:nvGrpSpPr>
          <p:cNvPr id="38971" name="组合 38970"/>
          <p:cNvGrpSpPr>
            <a:grpSpLocks/>
          </p:cNvGrpSpPr>
          <p:nvPr/>
        </p:nvGrpSpPr>
        <p:grpSpPr bwMode="auto">
          <a:xfrm>
            <a:off x="7696200" y="3586163"/>
            <a:ext cx="1295400" cy="833437"/>
            <a:chOff x="0" y="0"/>
            <a:chExt cx="768" cy="735"/>
          </a:xfrm>
        </p:grpSpPr>
        <p:sp>
          <p:nvSpPr>
            <p:cNvPr id="72764" name="右大括号 38971"/>
            <p:cNvSpPr>
              <a:spLocks/>
            </p:cNvSpPr>
            <p:nvPr/>
          </p:nvSpPr>
          <p:spPr bwMode="auto">
            <a:xfrm>
              <a:off x="0" y="0"/>
              <a:ext cx="48" cy="672"/>
            </a:xfrm>
            <a:prstGeom prst="rightBrace">
              <a:avLst>
                <a:gd name="adj1" fmla="val 116537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  <p:sp>
          <p:nvSpPr>
            <p:cNvPr id="72765" name="文本框 38972"/>
            <p:cNvSpPr txBox="1">
              <a:spLocks noChangeArrowheads="1"/>
            </p:cNvSpPr>
            <p:nvPr/>
          </p:nvSpPr>
          <p:spPr bwMode="auto">
            <a:xfrm>
              <a:off x="240" y="10"/>
              <a:ext cx="528" cy="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生重于义</a:t>
              </a:r>
            </a:p>
          </p:txBody>
        </p:sp>
      </p:grpSp>
      <p:sp>
        <p:nvSpPr>
          <p:cNvPr id="72737" name="文本框 38973"/>
          <p:cNvSpPr txBox="1">
            <a:spLocks noChangeArrowheads="1"/>
          </p:cNvSpPr>
          <p:nvPr/>
        </p:nvSpPr>
        <p:spPr bwMode="auto">
          <a:xfrm>
            <a:off x="2133600" y="6019800"/>
            <a:ext cx="60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b="1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38975" name="组合 38974"/>
          <p:cNvGrpSpPr>
            <a:grpSpLocks/>
          </p:cNvGrpSpPr>
          <p:nvPr/>
        </p:nvGrpSpPr>
        <p:grpSpPr bwMode="auto">
          <a:xfrm>
            <a:off x="76200" y="4572000"/>
            <a:ext cx="5943600" cy="457200"/>
            <a:chOff x="0" y="0"/>
            <a:chExt cx="3744" cy="288"/>
          </a:xfrm>
        </p:grpSpPr>
        <p:sp>
          <p:nvSpPr>
            <p:cNvPr id="72762" name="文本框 38975"/>
            <p:cNvSpPr txBox="1">
              <a:spLocks noChangeArrowheads="1"/>
            </p:cNvSpPr>
            <p:nvPr/>
          </p:nvSpPr>
          <p:spPr bwMode="auto">
            <a:xfrm>
              <a:off x="288" y="0"/>
              <a:ext cx="34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人皆有本心，贤者保有本心</a:t>
              </a:r>
            </a:p>
          </p:txBody>
        </p:sp>
        <p:sp>
          <p:nvSpPr>
            <p:cNvPr id="72763" name="文本框 38976"/>
            <p:cNvSpPr txBox="1">
              <a:spLocks noChangeArrowheads="1"/>
            </p:cNvSpPr>
            <p:nvPr/>
          </p:nvSpPr>
          <p:spPr bwMode="auto">
            <a:xfrm>
              <a:off x="0" y="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Ｃ</a:t>
              </a:r>
            </a:p>
          </p:txBody>
        </p:sp>
      </p:grpSp>
      <p:sp>
        <p:nvSpPr>
          <p:cNvPr id="38978" name="矩形 38977"/>
          <p:cNvSpPr>
            <a:spLocks noChangeArrowheads="1"/>
          </p:cNvSpPr>
          <p:nvPr/>
        </p:nvSpPr>
        <p:spPr bwMode="auto">
          <a:xfrm>
            <a:off x="304800" y="92075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9875" algn="just">
              <a:buFont typeface="Arial" charset="0"/>
              <a:buNone/>
            </a:pPr>
            <a:r>
              <a:rPr lang="zh-CN" altLang="en-US" sz="2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第一部分 </a:t>
            </a: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提出“舍生取义”的中心论点，并说明“义”的美德就是人所固有的</a:t>
            </a:r>
            <a:r>
              <a:rPr lang="en-US" altLang="zh-CN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 “</a:t>
            </a: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义” 重于生命。</a:t>
            </a:r>
          </a:p>
        </p:txBody>
      </p:sp>
      <p:sp>
        <p:nvSpPr>
          <p:cNvPr id="38979" name="矩形 38978"/>
          <p:cNvSpPr>
            <a:spLocks noChangeArrowheads="1"/>
          </p:cNvSpPr>
          <p:nvPr/>
        </p:nvSpPr>
        <p:spPr bwMode="auto">
          <a:xfrm>
            <a:off x="381000" y="5029200"/>
            <a:ext cx="8458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en-US" altLang="zh-CN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第二部分</a:t>
            </a: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  举例进一步论证“义” 重于生命，不能“见利忘义” </a:t>
            </a:r>
            <a:r>
              <a:rPr lang="en-US" altLang="zh-CN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否则就是失掉了人所固有的“羞恶之心”。</a:t>
            </a:r>
          </a:p>
        </p:txBody>
      </p:sp>
      <p:grpSp>
        <p:nvGrpSpPr>
          <p:cNvPr id="38980" name="组合 38979"/>
          <p:cNvGrpSpPr>
            <a:grpSpLocks/>
          </p:cNvGrpSpPr>
          <p:nvPr/>
        </p:nvGrpSpPr>
        <p:grpSpPr bwMode="auto">
          <a:xfrm>
            <a:off x="2209800" y="5776913"/>
            <a:ext cx="2895600" cy="457200"/>
            <a:chOff x="0" y="0"/>
            <a:chExt cx="1824" cy="288"/>
          </a:xfrm>
        </p:grpSpPr>
        <p:sp>
          <p:nvSpPr>
            <p:cNvPr id="72760" name="文本框 38980"/>
            <p:cNvSpPr txBox="1">
              <a:spLocks noChangeArrowheads="1"/>
            </p:cNvSpPr>
            <p:nvPr/>
          </p:nvSpPr>
          <p:spPr bwMode="auto">
            <a:xfrm>
              <a:off x="0" y="0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行道之人、乞人</a:t>
              </a:r>
            </a:p>
          </p:txBody>
        </p:sp>
        <p:sp>
          <p:nvSpPr>
            <p:cNvPr id="72761" name="直接连接符 38981"/>
            <p:cNvSpPr>
              <a:spLocks noChangeShapeType="1"/>
            </p:cNvSpPr>
            <p:nvPr/>
          </p:nvSpPr>
          <p:spPr bwMode="auto">
            <a:xfrm>
              <a:off x="1488" y="144"/>
              <a:ext cx="336" cy="9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83" name="文本框 38982"/>
          <p:cNvSpPr txBox="1">
            <a:spLocks noChangeArrowheads="1"/>
          </p:cNvSpPr>
          <p:nvPr/>
        </p:nvSpPr>
        <p:spPr bwMode="auto">
          <a:xfrm>
            <a:off x="1524000" y="57150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正</a:t>
            </a:r>
          </a:p>
        </p:txBody>
      </p:sp>
      <p:sp>
        <p:nvSpPr>
          <p:cNvPr id="38984" name="文本框 38983"/>
          <p:cNvSpPr txBox="1">
            <a:spLocks noChangeArrowheads="1"/>
          </p:cNvSpPr>
          <p:nvPr/>
        </p:nvSpPr>
        <p:spPr bwMode="auto">
          <a:xfrm>
            <a:off x="1524000" y="61722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反</a:t>
            </a:r>
          </a:p>
        </p:txBody>
      </p:sp>
      <p:grpSp>
        <p:nvGrpSpPr>
          <p:cNvPr id="38985" name="组合 38984"/>
          <p:cNvGrpSpPr>
            <a:grpSpLocks/>
          </p:cNvGrpSpPr>
          <p:nvPr/>
        </p:nvGrpSpPr>
        <p:grpSpPr bwMode="auto">
          <a:xfrm>
            <a:off x="2209800" y="6234113"/>
            <a:ext cx="3200400" cy="457200"/>
            <a:chOff x="0" y="0"/>
            <a:chExt cx="2016" cy="288"/>
          </a:xfrm>
        </p:grpSpPr>
        <p:sp>
          <p:nvSpPr>
            <p:cNvPr id="72758" name="文本框 38985"/>
            <p:cNvSpPr txBox="1">
              <a:spLocks noChangeArrowheads="1"/>
            </p:cNvSpPr>
            <p:nvPr/>
          </p:nvSpPr>
          <p:spPr bwMode="auto">
            <a:xfrm>
              <a:off x="0" y="0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不辩礼义、乞人</a:t>
              </a:r>
            </a:p>
          </p:txBody>
        </p:sp>
        <p:sp>
          <p:nvSpPr>
            <p:cNvPr id="72759" name="直接连接符 38986"/>
            <p:cNvSpPr>
              <a:spLocks noChangeShapeType="1"/>
            </p:cNvSpPr>
            <p:nvPr/>
          </p:nvSpPr>
          <p:spPr bwMode="auto">
            <a:xfrm>
              <a:off x="1440" y="153"/>
              <a:ext cx="576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88" name="组合 38987"/>
          <p:cNvGrpSpPr>
            <a:grpSpLocks/>
          </p:cNvGrpSpPr>
          <p:nvPr/>
        </p:nvGrpSpPr>
        <p:grpSpPr bwMode="auto">
          <a:xfrm>
            <a:off x="5410200" y="6234113"/>
            <a:ext cx="2133600" cy="457200"/>
            <a:chOff x="0" y="0"/>
            <a:chExt cx="1344" cy="288"/>
          </a:xfrm>
        </p:grpSpPr>
        <p:sp>
          <p:nvSpPr>
            <p:cNvPr id="72756" name="文本框 38988"/>
            <p:cNvSpPr txBox="1">
              <a:spLocks noChangeArrowheads="1"/>
            </p:cNvSpPr>
            <p:nvPr/>
          </p:nvSpPr>
          <p:spPr bwMode="auto">
            <a:xfrm>
              <a:off x="0" y="0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受万钟</a:t>
              </a:r>
            </a:p>
          </p:txBody>
        </p:sp>
        <p:sp>
          <p:nvSpPr>
            <p:cNvPr id="72757" name="直接连接符 38989"/>
            <p:cNvSpPr>
              <a:spLocks noChangeShapeType="1"/>
            </p:cNvSpPr>
            <p:nvPr/>
          </p:nvSpPr>
          <p:spPr bwMode="auto">
            <a:xfrm>
              <a:off x="816" y="153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1" name="组合 38990"/>
          <p:cNvGrpSpPr>
            <a:grpSpLocks/>
          </p:cNvGrpSpPr>
          <p:nvPr/>
        </p:nvGrpSpPr>
        <p:grpSpPr bwMode="auto">
          <a:xfrm>
            <a:off x="5029200" y="5776913"/>
            <a:ext cx="2438400" cy="457200"/>
            <a:chOff x="0" y="0"/>
            <a:chExt cx="1536" cy="288"/>
          </a:xfrm>
        </p:grpSpPr>
        <p:sp>
          <p:nvSpPr>
            <p:cNvPr id="72754" name="文本框 38991"/>
            <p:cNvSpPr txBox="1">
              <a:spLocks noChangeArrowheads="1"/>
            </p:cNvSpPr>
            <p:nvPr/>
          </p:nvSpPr>
          <p:spPr bwMode="auto">
            <a:xfrm>
              <a:off x="0" y="0"/>
              <a:ext cx="13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黑体" pitchFamily="49" charset="-122"/>
                  <a:ea typeface="黑体" pitchFamily="49" charset="-122"/>
                </a:rPr>
                <a:t>弗受、不屑</a:t>
              </a:r>
            </a:p>
          </p:txBody>
        </p:sp>
        <p:sp>
          <p:nvSpPr>
            <p:cNvPr id="72755" name="直接连接符 38992"/>
            <p:cNvSpPr>
              <a:spLocks noChangeShapeType="1"/>
            </p:cNvSpPr>
            <p:nvPr/>
          </p:nvSpPr>
          <p:spPr bwMode="auto">
            <a:xfrm>
              <a:off x="1056" y="153"/>
              <a:ext cx="480" cy="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994" name="组合 38993"/>
          <p:cNvGrpSpPr>
            <a:grpSpLocks/>
          </p:cNvGrpSpPr>
          <p:nvPr/>
        </p:nvGrpSpPr>
        <p:grpSpPr bwMode="auto">
          <a:xfrm>
            <a:off x="609600" y="5943600"/>
            <a:ext cx="914400" cy="533400"/>
            <a:chOff x="0" y="0"/>
            <a:chExt cx="576" cy="336"/>
          </a:xfrm>
        </p:grpSpPr>
        <p:sp>
          <p:nvSpPr>
            <p:cNvPr id="72752" name="文本框 38994"/>
            <p:cNvSpPr txBox="1">
              <a:spLocks noChangeArrowheads="1"/>
            </p:cNvSpPr>
            <p:nvPr/>
          </p:nvSpPr>
          <p:spPr bwMode="auto">
            <a:xfrm>
              <a:off x="0" y="48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</a:pPr>
              <a:r>
                <a:rPr lang="zh-CN" altLang="en-US" sz="2400" b="1">
                  <a:solidFill>
                    <a:srgbClr val="CC0000"/>
                  </a:solidFill>
                  <a:latin typeface="黑体" pitchFamily="49" charset="-122"/>
                  <a:ea typeface="黑体" pitchFamily="49" charset="-122"/>
                </a:rPr>
                <a:t>举例</a:t>
              </a:r>
            </a:p>
          </p:txBody>
        </p:sp>
        <p:sp>
          <p:nvSpPr>
            <p:cNvPr id="72753" name="左大括号 38995"/>
            <p:cNvSpPr>
              <a:spLocks/>
            </p:cNvSpPr>
            <p:nvPr/>
          </p:nvSpPr>
          <p:spPr bwMode="auto">
            <a:xfrm>
              <a:off x="528" y="0"/>
              <a:ext cx="48" cy="336"/>
            </a:xfrm>
            <a:prstGeom prst="leftBrace">
              <a:avLst>
                <a:gd name="adj1" fmla="val 58269"/>
                <a:gd name="adj2" fmla="val 50000"/>
              </a:avLst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buFont typeface="Arial" charset="0"/>
                <a:buNone/>
              </a:pPr>
              <a:endParaRPr lang="zh-CN" altLang="en-US"/>
            </a:p>
          </p:txBody>
        </p:sp>
      </p:grpSp>
      <p:sp>
        <p:nvSpPr>
          <p:cNvPr id="38997" name="文本框 38996"/>
          <p:cNvSpPr txBox="1">
            <a:spLocks noChangeArrowheads="1"/>
          </p:cNvSpPr>
          <p:nvPr/>
        </p:nvSpPr>
        <p:spPr bwMode="auto">
          <a:xfrm>
            <a:off x="7543800" y="5791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有本心</a:t>
            </a:r>
          </a:p>
        </p:txBody>
      </p:sp>
      <p:sp>
        <p:nvSpPr>
          <p:cNvPr id="38998" name="文本框 38997"/>
          <p:cNvSpPr txBox="1">
            <a:spLocks noChangeArrowheads="1"/>
          </p:cNvSpPr>
          <p:nvPr/>
        </p:nvSpPr>
        <p:spPr bwMode="auto">
          <a:xfrm>
            <a:off x="7543800" y="63246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3300"/>
                </a:solidFill>
                <a:latin typeface="黑体" pitchFamily="49" charset="-122"/>
                <a:ea typeface="黑体" pitchFamily="49" charset="-122"/>
              </a:rPr>
              <a:t>失本心</a:t>
            </a:r>
          </a:p>
        </p:txBody>
      </p:sp>
      <p:sp>
        <p:nvSpPr>
          <p:cNvPr id="38999" name="文本框 38998"/>
          <p:cNvSpPr txBox="1">
            <a:spLocks noChangeArrowheads="1"/>
          </p:cNvSpPr>
          <p:nvPr/>
        </p:nvSpPr>
        <p:spPr bwMode="auto">
          <a:xfrm>
            <a:off x="7848600" y="30480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66"/>
                </a:solidFill>
                <a:ea typeface="黑体" pitchFamily="49" charset="-122"/>
              </a:rPr>
              <a:t>（重义）</a:t>
            </a:r>
          </a:p>
        </p:txBody>
      </p:sp>
      <p:sp>
        <p:nvSpPr>
          <p:cNvPr id="39000" name="文本框 38999"/>
          <p:cNvSpPr txBox="1">
            <a:spLocks noChangeArrowheads="1"/>
          </p:cNvSpPr>
          <p:nvPr/>
        </p:nvSpPr>
        <p:spPr bwMode="auto">
          <a:xfrm>
            <a:off x="7924800" y="4419600"/>
            <a:ext cx="106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000" b="1">
                <a:solidFill>
                  <a:srgbClr val="000066"/>
                </a:solidFill>
                <a:ea typeface="黑体" pitchFamily="49" charset="-122"/>
              </a:rPr>
              <a:t>（取义）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8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8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8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8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8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8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9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9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38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8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7" dur="500"/>
                                        <p:tgtEl>
                                          <p:spTgt spid="3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3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38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8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8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8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38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8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8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500" fill="hold"/>
                                        <p:tgtEl>
                                          <p:spTgt spid="38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500" fill="hold"/>
                                        <p:tgtEl>
                                          <p:spTgt spid="38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8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500" fill="hold"/>
                                        <p:tgtEl>
                                          <p:spTgt spid="38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 fill="hold"/>
                                        <p:tgtEl>
                                          <p:spTgt spid="38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500" fill="hold"/>
                                        <p:tgtEl>
                                          <p:spTgt spid="38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38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38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38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7" dur="500" fill="hold"/>
                                        <p:tgtEl>
                                          <p:spTgt spid="38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animBg="1"/>
      <p:bldP spid="38916" grpId="0"/>
      <p:bldP spid="38917" grpId="0"/>
      <p:bldP spid="38918" grpId="0" animBg="1"/>
      <p:bldP spid="38919" grpId="0"/>
      <p:bldP spid="38920" grpId="0" animBg="1"/>
      <p:bldP spid="38921" grpId="0"/>
      <p:bldP spid="38922" grpId="0"/>
      <p:bldP spid="38923" grpId="0" animBg="1"/>
      <p:bldP spid="38924" grpId="0"/>
      <p:bldP spid="38933" grpId="0"/>
      <p:bldP spid="38940" grpId="0"/>
      <p:bldP spid="38947" grpId="0"/>
      <p:bldP spid="38954" grpId="0"/>
      <p:bldP spid="38962" grpId="0"/>
      <p:bldP spid="38978" grpId="0"/>
      <p:bldP spid="38979" grpId="0"/>
      <p:bldP spid="38983" grpId="0"/>
      <p:bldP spid="38984" grpId="0"/>
      <p:bldP spid="38997" grpId="0"/>
      <p:bldP spid="38998" grpId="0"/>
      <p:bldP spid="38999" grpId="0"/>
      <p:bldP spid="390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0961"/>
          <p:cNvSpPr txBox="1">
            <a:spLocks noChangeArrowheads="1"/>
          </p:cNvSpPr>
          <p:nvPr/>
        </p:nvSpPr>
        <p:spPr bwMode="auto">
          <a:xfrm>
            <a:off x="136525" y="3124200"/>
            <a:ext cx="70167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400" b="1">
                <a:solidFill>
                  <a:srgbClr val="D60093"/>
                </a:solidFill>
                <a:latin typeface="Times New Roman" pitchFamily="18" charset="0"/>
              </a:rPr>
              <a:t>舍生取义</a:t>
            </a:r>
            <a:r>
              <a:rPr lang="zh-CN" altLang="en-US" sz="3400" b="1">
                <a:solidFill>
                  <a:srgbClr val="0000CC"/>
                </a:solidFill>
                <a:latin typeface="Times New Roman" pitchFamily="18" charset="0"/>
              </a:rPr>
              <a:t>（         ）</a:t>
            </a:r>
          </a:p>
        </p:txBody>
      </p:sp>
      <p:sp>
        <p:nvSpPr>
          <p:cNvPr id="40963" name="左大括号 40962"/>
          <p:cNvSpPr>
            <a:spLocks/>
          </p:cNvSpPr>
          <p:nvPr/>
        </p:nvSpPr>
        <p:spPr bwMode="auto">
          <a:xfrm>
            <a:off x="914400" y="1676400"/>
            <a:ext cx="228600" cy="3276600"/>
          </a:xfrm>
          <a:prstGeom prst="leftBrace">
            <a:avLst>
              <a:gd name="adj1" fmla="val 119312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73731" name="文本框 40963"/>
          <p:cNvSpPr txBox="1">
            <a:spLocks noChangeArrowheads="1"/>
          </p:cNvSpPr>
          <p:nvPr/>
        </p:nvSpPr>
        <p:spPr bwMode="auto">
          <a:xfrm>
            <a:off x="838200" y="9144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32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965" name="左大括号 40964"/>
          <p:cNvSpPr>
            <a:spLocks/>
          </p:cNvSpPr>
          <p:nvPr/>
        </p:nvSpPr>
        <p:spPr bwMode="auto">
          <a:xfrm>
            <a:off x="2286000" y="762000"/>
            <a:ext cx="152400" cy="1752600"/>
          </a:xfrm>
          <a:prstGeom prst="leftBrace">
            <a:avLst>
              <a:gd name="adj1" fmla="val 9572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66" name="文本框 40965"/>
          <p:cNvSpPr txBox="1">
            <a:spLocks noChangeArrowheads="1"/>
          </p:cNvSpPr>
          <p:nvPr/>
        </p:nvSpPr>
        <p:spPr bwMode="auto">
          <a:xfrm>
            <a:off x="2362200" y="5334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正面</a:t>
            </a:r>
          </a:p>
        </p:txBody>
      </p:sp>
      <p:sp>
        <p:nvSpPr>
          <p:cNvPr id="40967" name="左大括号 40966"/>
          <p:cNvSpPr>
            <a:spLocks/>
          </p:cNvSpPr>
          <p:nvPr/>
        </p:nvSpPr>
        <p:spPr bwMode="auto">
          <a:xfrm>
            <a:off x="3657600" y="457200"/>
            <a:ext cx="76200" cy="990600"/>
          </a:xfrm>
          <a:prstGeom prst="leftBrace">
            <a:avLst>
              <a:gd name="adj1" fmla="val 10821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68" name="文本框 40967"/>
          <p:cNvSpPr txBox="1">
            <a:spLocks noChangeArrowheads="1"/>
          </p:cNvSpPr>
          <p:nvPr/>
        </p:nvSpPr>
        <p:spPr bwMode="auto">
          <a:xfrm>
            <a:off x="3733800" y="258763"/>
            <a:ext cx="2895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所欲甚于生</a:t>
            </a:r>
          </a:p>
        </p:txBody>
      </p:sp>
      <p:sp>
        <p:nvSpPr>
          <p:cNvPr id="40969" name="文本框 40968"/>
          <p:cNvSpPr txBox="1">
            <a:spLocks noChangeArrowheads="1"/>
          </p:cNvSpPr>
          <p:nvPr/>
        </p:nvSpPr>
        <p:spPr bwMode="auto">
          <a:xfrm>
            <a:off x="3733800" y="990600"/>
            <a:ext cx="2362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所恶甚于死</a:t>
            </a:r>
          </a:p>
        </p:txBody>
      </p:sp>
      <p:sp>
        <p:nvSpPr>
          <p:cNvPr id="40970" name="文本框 40969"/>
          <p:cNvSpPr txBox="1">
            <a:spLocks noChangeArrowheads="1"/>
          </p:cNvSpPr>
          <p:nvPr/>
        </p:nvSpPr>
        <p:spPr bwMode="auto">
          <a:xfrm>
            <a:off x="2438400" y="2209800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反面</a:t>
            </a:r>
          </a:p>
        </p:txBody>
      </p:sp>
      <p:sp>
        <p:nvSpPr>
          <p:cNvPr id="40971" name="左大括号 40970"/>
          <p:cNvSpPr>
            <a:spLocks/>
          </p:cNvSpPr>
          <p:nvPr/>
        </p:nvSpPr>
        <p:spPr bwMode="auto">
          <a:xfrm>
            <a:off x="3429000" y="1981200"/>
            <a:ext cx="76200" cy="990600"/>
          </a:xfrm>
          <a:prstGeom prst="leftBrace">
            <a:avLst>
              <a:gd name="adj1" fmla="val 10821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72" name="文本框 40971"/>
          <p:cNvSpPr txBox="1">
            <a:spLocks noChangeArrowheads="1"/>
          </p:cNvSpPr>
          <p:nvPr/>
        </p:nvSpPr>
        <p:spPr bwMode="auto">
          <a:xfrm>
            <a:off x="3429000" y="1768475"/>
            <a:ext cx="28956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所欲莫甚于生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40973" name="文本框 40972"/>
          <p:cNvSpPr txBox="1">
            <a:spLocks noChangeArrowheads="1"/>
          </p:cNvSpPr>
          <p:nvPr/>
        </p:nvSpPr>
        <p:spPr bwMode="auto">
          <a:xfrm>
            <a:off x="3429000" y="2438400"/>
            <a:ext cx="3581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所恶莫甚于死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40974" name="右大括号 40973"/>
          <p:cNvSpPr>
            <a:spLocks/>
          </p:cNvSpPr>
          <p:nvPr/>
        </p:nvSpPr>
        <p:spPr bwMode="auto">
          <a:xfrm>
            <a:off x="6019800" y="533400"/>
            <a:ext cx="152400" cy="2362200"/>
          </a:xfrm>
          <a:prstGeom prst="rightBrace">
            <a:avLst>
              <a:gd name="adj1" fmla="val 12902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75" name="文本框 40974"/>
          <p:cNvSpPr txBox="1">
            <a:spLocks noChangeArrowheads="1"/>
          </p:cNvSpPr>
          <p:nvPr/>
        </p:nvSpPr>
        <p:spPr bwMode="auto">
          <a:xfrm>
            <a:off x="6172200" y="1143000"/>
            <a:ext cx="2743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人皆有            贤者能勿丧</a:t>
            </a:r>
          </a:p>
        </p:txBody>
      </p:sp>
      <p:sp>
        <p:nvSpPr>
          <p:cNvPr id="40976" name="左大括号 40975"/>
          <p:cNvSpPr>
            <a:spLocks/>
          </p:cNvSpPr>
          <p:nvPr/>
        </p:nvSpPr>
        <p:spPr bwMode="auto">
          <a:xfrm>
            <a:off x="2362200" y="3505200"/>
            <a:ext cx="228600" cy="1905000"/>
          </a:xfrm>
          <a:prstGeom prst="leftBrace">
            <a:avLst>
              <a:gd name="adj1" fmla="val 69367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77" name="文本框 40976"/>
          <p:cNvSpPr txBox="1">
            <a:spLocks noChangeArrowheads="1"/>
          </p:cNvSpPr>
          <p:nvPr/>
        </p:nvSpPr>
        <p:spPr bwMode="auto">
          <a:xfrm>
            <a:off x="2590800" y="32004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正面</a:t>
            </a:r>
          </a:p>
        </p:txBody>
      </p:sp>
      <p:sp>
        <p:nvSpPr>
          <p:cNvPr id="40978" name="文本框 40977"/>
          <p:cNvSpPr txBox="1">
            <a:spLocks noChangeArrowheads="1"/>
          </p:cNvSpPr>
          <p:nvPr/>
        </p:nvSpPr>
        <p:spPr bwMode="auto">
          <a:xfrm>
            <a:off x="3733800" y="3276600"/>
            <a:ext cx="2438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嗟来之食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40979" name="右箭头 40978"/>
          <p:cNvSpPr>
            <a:spLocks noChangeArrowheads="1"/>
          </p:cNvSpPr>
          <p:nvPr/>
        </p:nvSpPr>
        <p:spPr bwMode="auto">
          <a:xfrm>
            <a:off x="3505200" y="3429000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80" name="左大括号 40979"/>
          <p:cNvSpPr>
            <a:spLocks/>
          </p:cNvSpPr>
          <p:nvPr/>
        </p:nvSpPr>
        <p:spPr bwMode="auto">
          <a:xfrm>
            <a:off x="5257800" y="3124200"/>
            <a:ext cx="76200" cy="990600"/>
          </a:xfrm>
          <a:prstGeom prst="leftBrace">
            <a:avLst>
              <a:gd name="adj1" fmla="val 108213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81" name="文本框 40980"/>
          <p:cNvSpPr txBox="1">
            <a:spLocks noChangeArrowheads="1"/>
          </p:cNvSpPr>
          <p:nvPr/>
        </p:nvSpPr>
        <p:spPr bwMode="auto">
          <a:xfrm>
            <a:off x="5257800" y="3048000"/>
            <a:ext cx="243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宋体" charset="-122"/>
              </a:rPr>
              <a:t>行道之人</a:t>
            </a:r>
          </a:p>
        </p:txBody>
      </p:sp>
      <p:sp>
        <p:nvSpPr>
          <p:cNvPr id="40982" name="文本框 40981"/>
          <p:cNvSpPr txBox="1">
            <a:spLocks noChangeArrowheads="1"/>
          </p:cNvSpPr>
          <p:nvPr/>
        </p:nvSpPr>
        <p:spPr bwMode="auto">
          <a:xfrm>
            <a:off x="5257800" y="35814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宋体" charset="-122"/>
              </a:rPr>
              <a:t>乞人</a:t>
            </a:r>
          </a:p>
        </p:txBody>
      </p:sp>
      <p:sp>
        <p:nvSpPr>
          <p:cNvPr id="40983" name="文本框 40982"/>
          <p:cNvSpPr txBox="1">
            <a:spLocks noChangeArrowheads="1"/>
          </p:cNvSpPr>
          <p:nvPr/>
        </p:nvSpPr>
        <p:spPr bwMode="auto">
          <a:xfrm>
            <a:off x="2514600" y="49530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</a:rPr>
              <a:t>反面</a:t>
            </a:r>
          </a:p>
        </p:txBody>
      </p:sp>
      <p:sp>
        <p:nvSpPr>
          <p:cNvPr id="40984" name="右箭头 40983"/>
          <p:cNvSpPr>
            <a:spLocks noChangeArrowheads="1"/>
          </p:cNvSpPr>
          <p:nvPr/>
        </p:nvSpPr>
        <p:spPr bwMode="auto">
          <a:xfrm>
            <a:off x="3429000" y="5105400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85" name="文本框 40984"/>
          <p:cNvSpPr txBox="1">
            <a:spLocks noChangeArrowheads="1"/>
          </p:cNvSpPr>
          <p:nvPr/>
        </p:nvSpPr>
        <p:spPr bwMode="auto">
          <a:xfrm>
            <a:off x="3581400" y="4967288"/>
            <a:ext cx="1676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</a:rPr>
              <a:t>万钟之禄</a:t>
            </a:r>
          </a:p>
        </p:txBody>
      </p:sp>
      <p:sp>
        <p:nvSpPr>
          <p:cNvPr id="40986" name="左大括号 40985"/>
          <p:cNvSpPr>
            <a:spLocks/>
          </p:cNvSpPr>
          <p:nvPr/>
        </p:nvSpPr>
        <p:spPr bwMode="auto">
          <a:xfrm>
            <a:off x="5181600" y="4267200"/>
            <a:ext cx="76200" cy="1600200"/>
          </a:xfrm>
          <a:prstGeom prst="leftBrace">
            <a:avLst>
              <a:gd name="adj1" fmla="val 17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87" name="文本框 40986"/>
          <p:cNvSpPr txBox="1">
            <a:spLocks noChangeArrowheads="1"/>
          </p:cNvSpPr>
          <p:nvPr/>
        </p:nvSpPr>
        <p:spPr bwMode="auto">
          <a:xfrm>
            <a:off x="5257800" y="4038600"/>
            <a:ext cx="2133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宫室之美</a:t>
            </a:r>
          </a:p>
        </p:txBody>
      </p:sp>
      <p:sp>
        <p:nvSpPr>
          <p:cNvPr id="40988" name="文本框 40987"/>
          <p:cNvSpPr txBox="1">
            <a:spLocks noChangeArrowheads="1"/>
          </p:cNvSpPr>
          <p:nvPr/>
        </p:nvSpPr>
        <p:spPr bwMode="auto">
          <a:xfrm>
            <a:off x="5257800" y="45720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妻妾之奉</a:t>
            </a:r>
          </a:p>
        </p:txBody>
      </p:sp>
      <p:sp>
        <p:nvSpPr>
          <p:cNvPr id="40989" name="文本框 40988"/>
          <p:cNvSpPr txBox="1">
            <a:spLocks noChangeArrowheads="1"/>
          </p:cNvSpPr>
          <p:nvPr/>
        </p:nvSpPr>
        <p:spPr bwMode="auto">
          <a:xfrm>
            <a:off x="5257800" y="5181600"/>
            <a:ext cx="3581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所识穷乏者得我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40990" name="右大括号 40989"/>
          <p:cNvSpPr>
            <a:spLocks/>
          </p:cNvSpPr>
          <p:nvPr/>
        </p:nvSpPr>
        <p:spPr bwMode="auto">
          <a:xfrm>
            <a:off x="8382000" y="1447800"/>
            <a:ext cx="76200" cy="4114800"/>
          </a:xfrm>
          <a:prstGeom prst="rightBrace">
            <a:avLst>
              <a:gd name="adj1" fmla="val 450000"/>
              <a:gd name="adj2" fmla="val 505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91" name="文本框 40990"/>
          <p:cNvSpPr txBox="1">
            <a:spLocks noChangeArrowheads="1"/>
          </p:cNvSpPr>
          <p:nvPr/>
        </p:nvSpPr>
        <p:spPr bwMode="auto">
          <a:xfrm>
            <a:off x="8458200" y="2895600"/>
            <a:ext cx="67151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D60093"/>
                </a:solidFill>
                <a:latin typeface="Times New Roman" pitchFamily="18" charset="0"/>
              </a:rPr>
              <a:t>本    心</a:t>
            </a:r>
          </a:p>
        </p:txBody>
      </p:sp>
      <p:sp>
        <p:nvSpPr>
          <p:cNvPr id="40992" name="矩形 40991"/>
          <p:cNvSpPr>
            <a:spLocks noChangeArrowheads="1"/>
          </p:cNvSpPr>
          <p:nvPr/>
        </p:nvSpPr>
        <p:spPr bwMode="auto">
          <a:xfrm>
            <a:off x="2743200" y="3733800"/>
            <a:ext cx="1066800" cy="1066800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93" name="直接连接符 40992"/>
          <p:cNvSpPr>
            <a:spLocks noChangeShapeType="1"/>
          </p:cNvSpPr>
          <p:nvPr/>
        </p:nvSpPr>
        <p:spPr bwMode="auto">
          <a:xfrm>
            <a:off x="3276600" y="3810000"/>
            <a:ext cx="0" cy="990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4" name="文本框 40993"/>
          <p:cNvSpPr txBox="1">
            <a:spLocks noChangeArrowheads="1"/>
          </p:cNvSpPr>
          <p:nvPr/>
        </p:nvSpPr>
        <p:spPr bwMode="auto">
          <a:xfrm>
            <a:off x="2743200" y="3962400"/>
            <a:ext cx="549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</a:rPr>
              <a:t>对 比</a:t>
            </a:r>
          </a:p>
        </p:txBody>
      </p:sp>
      <p:sp>
        <p:nvSpPr>
          <p:cNvPr id="40995" name="文本框 40994"/>
          <p:cNvSpPr txBox="1">
            <a:spLocks noChangeArrowheads="1"/>
          </p:cNvSpPr>
          <p:nvPr/>
        </p:nvSpPr>
        <p:spPr bwMode="auto">
          <a:xfrm>
            <a:off x="3276600" y="3962400"/>
            <a:ext cx="5492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</a:rPr>
              <a:t>论 证</a:t>
            </a:r>
          </a:p>
        </p:txBody>
      </p:sp>
      <p:sp>
        <p:nvSpPr>
          <p:cNvPr id="40996" name="矩形 40995"/>
          <p:cNvSpPr>
            <a:spLocks noChangeArrowheads="1"/>
          </p:cNvSpPr>
          <p:nvPr/>
        </p:nvSpPr>
        <p:spPr bwMode="auto">
          <a:xfrm>
            <a:off x="2438400" y="1219200"/>
            <a:ext cx="914400" cy="990600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0997" name="直接连接符 40996"/>
          <p:cNvSpPr>
            <a:spLocks noChangeShapeType="1"/>
          </p:cNvSpPr>
          <p:nvPr/>
        </p:nvSpPr>
        <p:spPr bwMode="auto">
          <a:xfrm>
            <a:off x="2895600" y="1219200"/>
            <a:ext cx="0" cy="990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98" name="文本框 40997"/>
          <p:cNvSpPr txBox="1">
            <a:spLocks noChangeArrowheads="1"/>
          </p:cNvSpPr>
          <p:nvPr/>
        </p:nvSpPr>
        <p:spPr bwMode="auto">
          <a:xfrm>
            <a:off x="2879725" y="1295400"/>
            <a:ext cx="5492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</a:rPr>
              <a:t>论 证</a:t>
            </a:r>
          </a:p>
        </p:txBody>
      </p:sp>
      <p:sp>
        <p:nvSpPr>
          <p:cNvPr id="40999" name="文本框 40998"/>
          <p:cNvSpPr txBox="1">
            <a:spLocks noChangeArrowheads="1"/>
          </p:cNvSpPr>
          <p:nvPr/>
        </p:nvSpPr>
        <p:spPr bwMode="auto">
          <a:xfrm>
            <a:off x="2422525" y="1295400"/>
            <a:ext cx="5492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660033"/>
                </a:solidFill>
                <a:latin typeface="Times New Roman" pitchFamily="18" charset="0"/>
              </a:rPr>
              <a:t>对 比</a:t>
            </a:r>
          </a:p>
        </p:txBody>
      </p:sp>
      <p:sp>
        <p:nvSpPr>
          <p:cNvPr id="41000" name="文本框 40999"/>
          <p:cNvSpPr txBox="1">
            <a:spLocks noChangeArrowheads="1"/>
          </p:cNvSpPr>
          <p:nvPr/>
        </p:nvSpPr>
        <p:spPr bwMode="auto">
          <a:xfrm>
            <a:off x="76200" y="381000"/>
            <a:ext cx="114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鱼  熊掌</a:t>
            </a:r>
          </a:p>
        </p:txBody>
      </p:sp>
      <p:sp>
        <p:nvSpPr>
          <p:cNvPr id="41001" name="矩形 41000"/>
          <p:cNvSpPr>
            <a:spLocks noChangeArrowheads="1"/>
          </p:cNvSpPr>
          <p:nvPr/>
        </p:nvSpPr>
        <p:spPr bwMode="auto">
          <a:xfrm>
            <a:off x="1219200" y="990600"/>
            <a:ext cx="990600" cy="1295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1002" name="矩形 41001"/>
          <p:cNvSpPr>
            <a:spLocks noChangeArrowheads="1"/>
          </p:cNvSpPr>
          <p:nvPr/>
        </p:nvSpPr>
        <p:spPr bwMode="auto">
          <a:xfrm>
            <a:off x="1295400" y="4038600"/>
            <a:ext cx="990600" cy="1295400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1003" name="文本框 41002"/>
          <p:cNvSpPr txBox="1">
            <a:spLocks noChangeArrowheads="1"/>
          </p:cNvSpPr>
          <p:nvPr/>
        </p:nvSpPr>
        <p:spPr bwMode="auto">
          <a:xfrm>
            <a:off x="1143000" y="1143000"/>
            <a:ext cx="121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道 理 论 证</a:t>
            </a:r>
          </a:p>
        </p:txBody>
      </p:sp>
      <p:sp>
        <p:nvSpPr>
          <p:cNvPr id="41004" name="文本框 41003"/>
          <p:cNvSpPr txBox="1">
            <a:spLocks noChangeArrowheads="1"/>
          </p:cNvSpPr>
          <p:nvPr/>
        </p:nvSpPr>
        <p:spPr bwMode="auto">
          <a:xfrm>
            <a:off x="1219200" y="4114800"/>
            <a:ext cx="1600200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Times New Roman" pitchFamily="18" charset="0"/>
              </a:rPr>
              <a:t>举 例 论 证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latin typeface="Times New Roman" pitchFamily="18" charset="0"/>
            </a:endParaRPr>
          </a:p>
        </p:txBody>
      </p:sp>
      <p:sp>
        <p:nvSpPr>
          <p:cNvPr id="41005" name="文本框 41004"/>
          <p:cNvSpPr txBox="1">
            <a:spLocks noChangeArrowheads="1"/>
          </p:cNvSpPr>
          <p:nvPr/>
        </p:nvSpPr>
        <p:spPr bwMode="auto">
          <a:xfrm>
            <a:off x="152400" y="5334000"/>
            <a:ext cx="70167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400" b="1">
                <a:solidFill>
                  <a:srgbClr val="0000CC"/>
                </a:solidFill>
                <a:latin typeface="Times New Roman" pitchFamily="18" charset="0"/>
              </a:rPr>
              <a:t>论点</a:t>
            </a:r>
          </a:p>
        </p:txBody>
      </p:sp>
      <p:sp>
        <p:nvSpPr>
          <p:cNvPr id="41006" name="矩形 41005"/>
          <p:cNvSpPr>
            <a:spLocks noChangeArrowheads="1"/>
          </p:cNvSpPr>
          <p:nvPr/>
        </p:nvSpPr>
        <p:spPr bwMode="auto">
          <a:xfrm rot="5311984">
            <a:off x="-74612" y="1674813"/>
            <a:ext cx="1143000" cy="838200"/>
          </a:xfrm>
          <a:prstGeom prst="rect">
            <a:avLst/>
          </a:prstGeom>
          <a:solidFill>
            <a:srgbClr val="00CCFF"/>
          </a:solidFill>
          <a:ln w="9525">
            <a:solidFill>
              <a:srgbClr val="00CCFF"/>
            </a:solidFill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41007" name="文本框 41006"/>
          <p:cNvSpPr txBox="1">
            <a:spLocks noChangeArrowheads="1"/>
          </p:cNvSpPr>
          <p:nvPr/>
        </p:nvSpPr>
        <p:spPr bwMode="auto">
          <a:xfrm>
            <a:off x="76200" y="1676400"/>
            <a:ext cx="121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chemeClr val="tx2"/>
                </a:solidFill>
                <a:latin typeface="Times New Roman" pitchFamily="18" charset="0"/>
              </a:rPr>
              <a:t>比喻论证</a:t>
            </a:r>
          </a:p>
        </p:txBody>
      </p:sp>
      <p:sp>
        <p:nvSpPr>
          <p:cNvPr id="41008" name="直接连接符 41007"/>
          <p:cNvSpPr>
            <a:spLocks noChangeShapeType="1"/>
          </p:cNvSpPr>
          <p:nvPr/>
        </p:nvSpPr>
        <p:spPr bwMode="auto">
          <a:xfrm>
            <a:off x="533400" y="1447800"/>
            <a:ext cx="0" cy="1447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776" name="矩形 41008"/>
          <p:cNvSpPr>
            <a:spLocks noChangeArrowheads="1"/>
          </p:cNvSpPr>
          <p:nvPr/>
        </p:nvSpPr>
        <p:spPr bwMode="auto">
          <a:xfrm>
            <a:off x="0" y="6021388"/>
            <a:ext cx="8893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000066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作者为了阐明自己的观点，用了哪些论证方法？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7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8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9" dur="5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4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6" grpId="0"/>
      <p:bldP spid="40968" grpId="0"/>
      <p:bldP spid="40969" grpId="0"/>
      <p:bldP spid="40970" grpId="0"/>
      <p:bldP spid="40972" grpId="0"/>
      <p:bldP spid="40973" grpId="0"/>
      <p:bldP spid="40975" grpId="0"/>
      <p:bldP spid="40977" grpId="0"/>
      <p:bldP spid="40978" grpId="0"/>
      <p:bldP spid="40981" grpId="0"/>
      <p:bldP spid="40982" grpId="0"/>
      <p:bldP spid="40983" grpId="0"/>
      <p:bldP spid="40985" grpId="0"/>
      <p:bldP spid="40987" grpId="0"/>
      <p:bldP spid="40988" grpId="0"/>
      <p:bldP spid="40989" grpId="0"/>
      <p:bldP spid="40991" grpId="0"/>
      <p:bldP spid="40993" grpId="0" animBg="1"/>
      <p:bldP spid="40994" grpId="0"/>
      <p:bldP spid="40995" grpId="0"/>
      <p:bldP spid="40997" grpId="0" animBg="1"/>
      <p:bldP spid="40998" grpId="0"/>
      <p:bldP spid="40999" grpId="0"/>
      <p:bldP spid="41000" grpId="0"/>
      <p:bldP spid="41003" grpId="0"/>
      <p:bldP spid="41004" grpId="0"/>
      <p:bldP spid="41005" grpId="0"/>
      <p:bldP spid="41007" grpId="0"/>
      <p:bldP spid="4100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占位符 41985"/>
          <p:cNvSpPr>
            <a:spLocks noGrp="1" noRot="1"/>
          </p:cNvSpPr>
          <p:nvPr>
            <p:ph idx="1"/>
          </p:nvPr>
        </p:nvSpPr>
        <p:spPr>
          <a:xfrm>
            <a:off x="468313" y="188913"/>
            <a:ext cx="7921625" cy="25923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写作特点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．议论严密，层层深入。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文章围绕“舍生取义”的中心论点立论，从正面论述生死与“义”的关系，指出舍生取义是人的本心；从反面论述见利忘义是丧失人的本心，从而再次重申文章论点。结构严谨，层层深化。</a:t>
            </a:r>
          </a:p>
        </p:txBody>
      </p:sp>
      <p:sp>
        <p:nvSpPr>
          <p:cNvPr id="41987" name="矩形 41986"/>
          <p:cNvSpPr>
            <a:spLocks noRot="1"/>
          </p:cNvSpPr>
          <p:nvPr/>
        </p:nvSpPr>
        <p:spPr>
          <a:xfrm>
            <a:off x="468313" y="2781300"/>
            <a:ext cx="8135937" cy="15843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．善用比喻。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开篇以鱼和熊掌设喻，引出中心论点。第二段以“行道之人弗受”，“乞人不屑”比喻守义不辱，形象生动。</a:t>
            </a:r>
          </a:p>
        </p:txBody>
      </p:sp>
      <p:sp>
        <p:nvSpPr>
          <p:cNvPr id="41988" name="矩形 41987"/>
          <p:cNvSpPr>
            <a:spLocks noRot="1"/>
          </p:cNvSpPr>
          <p:nvPr/>
        </p:nvSpPr>
        <p:spPr>
          <a:xfrm>
            <a:off x="603250" y="4221163"/>
            <a:ext cx="8540750" cy="30956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．善用对比。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第一段正反对比阐述“义”重于“生”的道理，从反面假设推理，又从正面事实说明人能不贪生，不避患。第二段举例论证，以正反两个事例进行对比，说明人们对待利欲引诱的不同态度，批判为追逐个人名利而丧失羞恶之心的人，重申中心论点。</a:t>
            </a:r>
          </a:p>
        </p:txBody>
      </p:sp>
    </p:spTree>
  </p:cSld>
  <p:clrMapOvr>
    <a:masterClrMapping/>
  </p:clrMapOvr>
  <p:transition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占位符 43009"/>
          <p:cNvSpPr>
            <a:spLocks noGrp="1" noRot="1"/>
          </p:cNvSpPr>
          <p:nvPr>
            <p:ph idx="1"/>
          </p:nvPr>
        </p:nvSpPr>
        <p:spPr>
          <a:xfrm>
            <a:off x="323850" y="1412875"/>
            <a:ext cx="8286750" cy="48656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    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本文是一篇论述道德标准和政治节操的说理散文。作者以严肃的态度，庄重的言语，阐述生死与“义”的关系，指出“义”的价值高于生命。一个正直的人，有道德修养的人，应当为义而生，为义而死，在必要时要“舍生取义”，而不能“见利忘义”。不辨礼义而贪求富贵的行为是不足取的。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黑体" panose="02010609060101010101" pitchFamily="2" charset="-122"/>
            </a:endParaRPr>
          </a:p>
        </p:txBody>
      </p:sp>
      <p:sp>
        <p:nvSpPr>
          <p:cNvPr id="43011" name="矩形 43010"/>
          <p:cNvSpPr/>
          <p:nvPr/>
        </p:nvSpPr>
        <p:spPr>
          <a:xfrm>
            <a:off x="539750" y="549275"/>
            <a:ext cx="22225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总结全文</a:t>
            </a:r>
          </a:p>
        </p:txBody>
      </p:sp>
    </p:spTree>
  </p:cSld>
  <p:clrMapOvr>
    <a:masterClrMapping/>
  </p:clrMapOvr>
  <p:transition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44033"/>
          <p:cNvSpPr txBox="1">
            <a:spLocks noChangeArrowheads="1"/>
          </p:cNvSpPr>
          <p:nvPr/>
        </p:nvSpPr>
        <p:spPr bwMode="auto">
          <a:xfrm>
            <a:off x="4572000" y="914400"/>
            <a:ext cx="48006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思考、讨论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： </a:t>
            </a:r>
            <a:br>
              <a:rPr lang="zh-CN" altLang="en-US" sz="2800">
                <a:latin typeface="黑体" pitchFamily="49" charset="-122"/>
                <a:ea typeface="黑体" pitchFamily="49" charset="-122"/>
              </a:rPr>
            </a:br>
            <a:r>
              <a:rPr lang="zh-CN" altLang="en-US" sz="2800">
                <a:latin typeface="Times New Roman" pitchFamily="18" charset="0"/>
              </a:rPr>
              <a:t>         </a:t>
            </a:r>
            <a:r>
              <a:rPr lang="zh-CN" altLang="en-US" sz="2800" b="1">
                <a:latin typeface="Times New Roman" pitchFamily="18" charset="0"/>
              </a:rPr>
              <a:t>在几千年前，孟子就提出了“鱼和熊掌不可得兼”的问题和应当“舍生取义”的观点，那么在我们现代社会，面对愈来愈多的诱惑，面对人生的各种考验，我们应当做出怎样的选择呢</a:t>
            </a:r>
            <a:r>
              <a:rPr lang="en-US" altLang="zh-CN" sz="2800" b="1">
                <a:latin typeface="Times New Roman" pitchFamily="18" charset="0"/>
              </a:rPr>
              <a:t>? </a:t>
            </a: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4427538" y="304800"/>
            <a:ext cx="46085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探究点六</a:t>
            </a:r>
            <a:r>
              <a:rPr lang="zh-CN" altLang="en-US" sz="44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altLang="en-US" sz="2400" b="1" noProof="1">
                <a:solidFill>
                  <a:srgbClr val="00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延伸、拓展</a:t>
            </a:r>
            <a:endParaRPr lang="zh-CN" altLang="en-US" sz="2400" b="1" noProof="1">
              <a:solidFill>
                <a:srgbClr val="000066"/>
              </a:solidFill>
              <a:effectLst>
                <a:outerShdw blurRad="38100" dist="38100" dir="2700000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1752600" y="3429000"/>
            <a:ext cx="6096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2800" b="1" noProof="1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endParaRPr lang="en-US" altLang="zh-CN" sz="2800" b="1" noProof="1"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4037" name="文本框 44036"/>
          <p:cNvSpPr txBox="1">
            <a:spLocks noChangeArrowheads="1"/>
          </p:cNvSpPr>
          <p:nvPr/>
        </p:nvSpPr>
        <p:spPr bwMode="auto">
          <a:xfrm>
            <a:off x="1524000" y="3581400"/>
            <a:ext cx="6705600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2400">
                <a:latin typeface="Times New Roman" pitchFamily="18" charset="0"/>
              </a:rPr>
              <a:t/>
            </a:r>
            <a:br>
              <a:rPr lang="en-US" altLang="zh-CN" sz="2400">
                <a:latin typeface="Times New Roman" pitchFamily="18" charset="0"/>
              </a:rPr>
            </a:br>
            <a:r>
              <a:rPr lang="en-US" altLang="zh-CN" sz="2400">
                <a:latin typeface="Times New Roman" pitchFamily="18" charset="0"/>
              </a:rPr>
              <a:t> 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en-US" altLang="zh-CN" sz="2400">
              <a:latin typeface="Times New Roman" pitchFamily="18" charset="0"/>
            </a:endParaRPr>
          </a:p>
        </p:txBody>
      </p:sp>
      <p:sp>
        <p:nvSpPr>
          <p:cNvPr id="76805" name="文本框 44037"/>
          <p:cNvSpPr txBox="1">
            <a:spLocks noChangeArrowheads="1"/>
          </p:cNvSpPr>
          <p:nvPr/>
        </p:nvSpPr>
        <p:spPr bwMode="auto">
          <a:xfrm>
            <a:off x="609600" y="1219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76806" name="文本框 44038"/>
          <p:cNvSpPr txBox="1">
            <a:spLocks noChangeArrowheads="1"/>
          </p:cNvSpPr>
          <p:nvPr/>
        </p:nvSpPr>
        <p:spPr bwMode="auto">
          <a:xfrm>
            <a:off x="990600" y="2590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>
              <a:latin typeface="Tahoma" pitchFamily="34" charset="0"/>
            </a:endParaRPr>
          </a:p>
        </p:txBody>
      </p:sp>
      <p:pic>
        <p:nvPicPr>
          <p:cNvPr id="76807" name="图片 44039" descr="pic_3019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9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7169"/>
          <p:cNvSpPr>
            <a:spLocks noChangeArrowheads="1"/>
          </p:cNvSpPr>
          <p:nvPr/>
        </p:nvSpPr>
        <p:spPr bwMode="auto">
          <a:xfrm>
            <a:off x="395288" y="260350"/>
            <a:ext cx="4648200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  <a:buClr>
                <a:srgbClr val="CCECFF"/>
              </a:buClr>
              <a:buSzPct val="115000"/>
              <a:buFont typeface="Arial" charset="0"/>
              <a:buNone/>
            </a:pPr>
            <a:r>
              <a:rPr lang="en-US" altLang="zh-CN" sz="2400" b="1">
                <a:solidFill>
                  <a:srgbClr val="000066"/>
                </a:solidFill>
                <a:latin typeface="宋体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孟子</a:t>
            </a: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名轲</a:t>
            </a: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，字子舆，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战国时</a:t>
            </a: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邹人。是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儒</a:t>
            </a: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家继孔子之后又一位重要的代表人物，后称为“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亚圣”</a:t>
            </a: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CCECFF"/>
              </a:buClr>
              <a:buSzPct val="115000"/>
              <a:buFont typeface="Arial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孟子生于战国诸侯混战最激烈的时期，他继承和发扬了孔子的思想，他提出“民贵君轻”、反对掠夺性战争等主张。</a:t>
            </a:r>
          </a:p>
          <a:p>
            <a:pPr>
              <a:lnSpc>
                <a:spcPct val="105000"/>
              </a:lnSpc>
              <a:spcBef>
                <a:spcPct val="20000"/>
              </a:spcBef>
              <a:buClr>
                <a:srgbClr val="CCECFF"/>
              </a:buClr>
              <a:buSzPct val="115000"/>
              <a:buFont typeface="Arial" charset="0"/>
              <a:buNone/>
            </a:pPr>
            <a:r>
              <a:rPr lang="zh-CN" altLang="en-US" sz="2800" b="1">
                <a:solidFill>
                  <a:srgbClr val="000066"/>
                </a:solidFill>
                <a:latin typeface="华文中宋" pitchFamily="2" charset="-122"/>
                <a:ea typeface="华文中宋" pitchFamily="2" charset="-122"/>
              </a:rPr>
              <a:t>   为此，他到各国去游说诸侯，反对“霸道”，</a:t>
            </a:r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提倡以“仁”“义”为中心的“仁政”、“王道”。</a:t>
            </a:r>
          </a:p>
        </p:txBody>
      </p:sp>
      <p:pic>
        <p:nvPicPr>
          <p:cNvPr id="50178" name="图片 7170" descr="孟子"/>
          <p:cNvPicPr>
            <a:picLocks noChangeAspect="1"/>
          </p:cNvPicPr>
          <p:nvPr/>
        </p:nvPicPr>
        <p:blipFill>
          <a:blip r:embed="rId2"/>
          <a:srcRect l="11980" r="4935" b="6400"/>
          <a:stretch>
            <a:fillRect/>
          </a:stretch>
        </p:blipFill>
        <p:spPr bwMode="auto">
          <a:xfrm>
            <a:off x="5715000" y="1066800"/>
            <a:ext cx="315436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文本框 7171"/>
          <p:cNvSpPr txBox="1"/>
          <p:nvPr/>
        </p:nvSpPr>
        <p:spPr>
          <a:xfrm>
            <a:off x="5562600" y="0"/>
            <a:ext cx="3581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5400" b="1" noProof="1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舒体" pitchFamily="2" charset="-122"/>
              </a:rPr>
              <a:t>作者简介</a:t>
            </a:r>
          </a:p>
        </p:txBody>
      </p:sp>
    </p:spTree>
  </p:cSld>
  <p:clrMapOvr>
    <a:masterClrMapping/>
  </p:clrMapOvr>
  <p:transition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占位符 45057"/>
          <p:cNvSpPr>
            <a:spLocks noGrp="1" noRot="1"/>
          </p:cNvSpPr>
          <p:nvPr>
            <p:ph idx="1"/>
          </p:nvPr>
        </p:nvSpPr>
        <p:spPr>
          <a:xfrm>
            <a:off x="228600" y="228600"/>
            <a:ext cx="8686800" cy="63246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zh-CN" sz="2400" smtClean="0"/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smtClean="0"/>
              <a:t>          </a:t>
            </a:r>
            <a:r>
              <a:rPr lang="zh-CN" altLang="en-US" sz="3600" b="1" smtClean="0"/>
              <a:t>随着时代的发展，“义”的内涵发生了变化。我们现在所说的“义”是指社会公义，“利”指一己之私利，即个人利益要服从于集体利益、国家利益以至民族利益。</a:t>
            </a:r>
          </a:p>
          <a:p>
            <a:pPr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600" b="1" smtClean="0"/>
              <a:t>           在当今社会，面对越来越多的诱惑，面对人生的各种考验，我们应该作出正确的抉择。</a:t>
            </a:r>
            <a:r>
              <a:rPr lang="zh-CN" altLang="en-US" sz="3600" b="1" smtClean="0">
                <a:latin typeface="宋体" charset="-122"/>
              </a:rPr>
              <a:t>它告诫我们不辨礼义而贪求富贵，见利忘义的行为是不可取的。作为新一代的青少年，我们应有高尚的追求与信仰，掌握丰富的科学文化知识，服务社会，造福未来。</a:t>
            </a:r>
            <a:endParaRPr lang="zh-CN" altLang="en-US" sz="3600" smtClean="0"/>
          </a:p>
        </p:txBody>
      </p:sp>
      <p:sp>
        <p:nvSpPr>
          <p:cNvPr id="77826" name="文本框 45058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315200" y="56388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 sz="2400" b="1">
              <a:latin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占位符 50177"/>
          <p:cNvSpPr>
            <a:spLocks noGrp="1" noRot="1"/>
          </p:cNvSpPr>
          <p:nvPr>
            <p:ph idx="1"/>
          </p:nvPr>
        </p:nvSpPr>
        <p:spPr>
          <a:xfrm>
            <a:off x="250825" y="765175"/>
            <a:ext cx="8497888" cy="5616575"/>
          </a:xfrm>
        </p:spPr>
        <p:txBody>
          <a:bodyPr/>
          <a:lstStyle/>
          <a:p>
            <a:pPr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一、一词多义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１、与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通“欤”，语气词　　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例句：所识穷乏者得我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给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　          例句：呼尔而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</a:p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．而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连接两个动作，承接连词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例句：蹴尔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与之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转折连词，却　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        例句：由是则生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有不用也</a:t>
            </a:r>
          </a:p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．于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    例句：所欲有甚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生者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    例句：万钟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我何加焉　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01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01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01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01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01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占位符 51201"/>
          <p:cNvSpPr>
            <a:spLocks noGrp="1" noRot="1"/>
          </p:cNvSpPr>
          <p:nvPr>
            <p:ph idx="1"/>
          </p:nvPr>
        </p:nvSpPr>
        <p:spPr>
          <a:xfrm>
            <a:off x="228600" y="260350"/>
            <a:ext cx="8763000" cy="6172200"/>
          </a:xfrm>
        </p:spPr>
        <p:txBody>
          <a:bodyPr/>
          <a:lstStyle/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．是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这种　　     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例句：非独贤者有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心也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这种作法     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亦不可以已乎</a:t>
            </a:r>
          </a:p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．得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得到，拥有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     例句：二者不可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兼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通“德”，感激    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例句：所识穷乏者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我与</a:t>
            </a:r>
          </a:p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．尔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助词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　例句：呼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而与之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代词，你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例句：与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尔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同销万古愁（李白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将进酒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  <a:p>
            <a:pPr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．为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为了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例句： 乡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身死而不受</a:t>
            </a:r>
          </a:p>
          <a:p>
            <a:pPr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做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　例句： 今为宫室之美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之　　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12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12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512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12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512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5120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5120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占位符 52225"/>
          <p:cNvSpPr>
            <a:spLocks noGrp="1" noRot="1"/>
          </p:cNvSpPr>
          <p:nvPr>
            <p:ph idx="1"/>
          </p:nvPr>
        </p:nvSpPr>
        <p:spPr>
          <a:xfrm>
            <a:off x="395288" y="692150"/>
            <a:ext cx="8596312" cy="548005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二、通假字</a:t>
            </a:r>
          </a:p>
          <a:p>
            <a:pPr>
              <a:lnSpc>
                <a:spcPct val="9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．故患有所不辟也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“辟”通“避”，躲避。</a:t>
            </a:r>
          </a:p>
          <a:p>
            <a:pPr>
              <a:lnSpc>
                <a:spcPct val="9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．万钟则不辨礼义而受之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“辩”通“辨”，辨别。</a:t>
            </a:r>
          </a:p>
          <a:p>
            <a:pPr>
              <a:lnSpc>
                <a:spcPct val="9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．今为所识穷乏者得我而为之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“得”通“德”，恩惠，这里是感激的意思。</a:t>
            </a:r>
          </a:p>
          <a:p>
            <a:pPr>
              <a:lnSpc>
                <a:spcPct val="9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．所识穷乏者得我与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“与”通“欤”，语气词。</a:t>
            </a:r>
          </a:p>
          <a:p>
            <a:pPr>
              <a:lnSpc>
                <a:spcPct val="90000"/>
              </a:lnSpc>
              <a:defRPr/>
            </a:pP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．乡为身死而不受</a:t>
            </a:r>
          </a:p>
          <a:p>
            <a:pPr>
              <a:lnSpc>
                <a:spcPct val="90000"/>
              </a:lnSpc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“乡”通“向”，从前。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  <a:p>
            <a:pPr>
              <a:lnSpc>
                <a:spcPct val="90000"/>
              </a:lnSpc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522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522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522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522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2000"/>
                                        <p:tgtEl>
                                          <p:spTgt spid="522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7" dur="2000"/>
                                        <p:tgtEl>
                                          <p:spTgt spid="5222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2000"/>
                                        <p:tgtEl>
                                          <p:spTgt spid="5222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占位符 53249"/>
          <p:cNvSpPr>
            <a:spLocks noGrp="1" noRot="1"/>
          </p:cNvSpPr>
          <p:nvPr>
            <p:ph idx="1"/>
          </p:nvPr>
        </p:nvSpPr>
        <p:spPr>
          <a:xfrm>
            <a:off x="0" y="152400"/>
            <a:ext cx="9677400" cy="6553200"/>
          </a:xfrm>
        </p:spPr>
        <p:txBody>
          <a:bodyPr/>
          <a:lstStyle/>
          <a:p>
            <a:pPr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三、古今异义</a:t>
            </a:r>
          </a:p>
          <a:p>
            <a:pPr>
              <a:defRPr/>
            </a:pP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．例句：万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钟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则不辨礼义而受之</a:t>
            </a:r>
          </a:p>
          <a:p>
            <a:pPr>
              <a:defRPr/>
            </a:pP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钟</a:t>
            </a:r>
          </a:p>
          <a:p>
            <a:pPr>
              <a:defRPr/>
            </a:pP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古义：一种量器    </a:t>
            </a:r>
          </a:p>
          <a:p>
            <a:pPr>
              <a:defRPr/>
            </a:pP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今义：计时的器具或中空的响器</a:t>
            </a:r>
          </a:p>
          <a:p>
            <a:pPr>
              <a:defRPr/>
            </a:pPr>
            <a:r>
              <a:rPr lang="en-US" altLang="zh-CN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．例句：非独贤者有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心也</a:t>
            </a:r>
          </a:p>
          <a:p>
            <a:pPr>
              <a:defRPr/>
            </a:pP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</a:p>
          <a:p>
            <a:pPr>
              <a:defRPr/>
            </a:pP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古义：代词，这种    今义：判断动词，是　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四、词类活用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例句：所识穷乏者得我与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得：恩惠，这里是感激的意思。名词作动词</a:t>
            </a:r>
            <a:r>
              <a:rPr lang="en-US" altLang="zh-CN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   </a:t>
            </a:r>
            <a:r>
              <a:rPr lang="zh-CN" altLang="en-US" b="1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32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32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32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32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占位符 54273"/>
          <p:cNvSpPr>
            <a:spLocks noGrp="1" noRot="1"/>
          </p:cNvSpPr>
          <p:nvPr>
            <p:ph idx="1"/>
          </p:nvPr>
        </p:nvSpPr>
        <p:spPr>
          <a:xfrm>
            <a:off x="76200" y="762000"/>
            <a:ext cx="9067800" cy="504666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四、特殊句式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．判断句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例句：鱼，我所欲也。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“也”，判断句标志。  译文：鱼，是我所喜爱的东西。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．省略句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例句：乡为身死而不受。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“为”后面省略了介词的宾语“礼义”，“受”后面省略了宾语“施舍”，全句省略了主语“我”。</a:t>
            </a:r>
          </a:p>
          <a:p>
            <a:pPr>
              <a:lnSpc>
                <a:spcPct val="80000"/>
              </a:lnSpc>
              <a:defRPr/>
            </a:pPr>
            <a:r>
              <a:rPr lang="zh-CN" altLang="en-US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译文：从前我为了“礼义”宁愿死也不接受施舍。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42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42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42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542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55297"/>
          <p:cNvSpPr>
            <a:spLocks noGrp="1" noRot="1"/>
          </p:cNvSpPr>
          <p:nvPr>
            <p:ph type="title"/>
          </p:nvPr>
        </p:nvSpPr>
        <p:spPr>
          <a:xfrm>
            <a:off x="301625" y="152400"/>
            <a:ext cx="8540750" cy="609600"/>
          </a:xfrm>
        </p:spPr>
        <p:txBody>
          <a:bodyPr/>
          <a:lstStyle/>
          <a:p>
            <a:pPr algn="l"/>
            <a:r>
              <a:rPr lang="zh-CN" altLang="en-US" sz="4000" b="1" smtClean="0"/>
              <a:t>五、虚词  </a:t>
            </a:r>
            <a:r>
              <a:rPr lang="zh-CN" altLang="en-US" sz="4000" b="1" smtClean="0">
                <a:solidFill>
                  <a:schemeClr val="hlink"/>
                </a:solidFill>
              </a:rPr>
              <a:t>之：</a:t>
            </a:r>
          </a:p>
        </p:txBody>
      </p:sp>
      <p:sp>
        <p:nvSpPr>
          <p:cNvPr id="83970" name="文本占位符 55298"/>
          <p:cNvSpPr>
            <a:spLocks noGrp="1" noRot="1"/>
          </p:cNvSpPr>
          <p:nvPr>
            <p:ph idx="1"/>
          </p:nvPr>
        </p:nvSpPr>
        <p:spPr>
          <a:xfrm>
            <a:off x="323850" y="838200"/>
            <a:ext cx="8640763" cy="5472113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hlink"/>
                </a:solidFill>
              </a:rPr>
              <a:t>助词</a:t>
            </a:r>
          </a:p>
          <a:p>
            <a:r>
              <a:rPr lang="zh-CN" altLang="en-US" sz="2800" b="1" smtClean="0"/>
              <a:t>行道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  <a:r>
              <a:rPr lang="zh-CN" altLang="en-US" sz="2800" b="1" smtClean="0"/>
              <a:t>人弗受</a:t>
            </a:r>
          </a:p>
          <a:p>
            <a:r>
              <a:rPr lang="zh-CN" altLang="en-US" sz="2800" b="1" smtClean="0"/>
              <a:t>此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  <a:r>
              <a:rPr lang="zh-CN" altLang="en-US" sz="2800" b="1" smtClean="0"/>
              <a:t>谓失其本心</a:t>
            </a:r>
          </a:p>
          <a:p>
            <a:r>
              <a:rPr lang="zh-CN" altLang="en-US" sz="2800" b="1" smtClean="0"/>
              <a:t>如使人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  <a:r>
              <a:rPr lang="zh-CN" altLang="en-US" sz="2800" b="1" smtClean="0"/>
              <a:t>所欲莫甚于生</a:t>
            </a:r>
          </a:p>
          <a:p>
            <a:r>
              <a:rPr lang="zh-CN" altLang="en-US" sz="2800" b="1" smtClean="0">
                <a:solidFill>
                  <a:schemeClr val="hlink"/>
                </a:solidFill>
              </a:rPr>
              <a:t>代词</a:t>
            </a:r>
          </a:p>
          <a:p>
            <a:r>
              <a:rPr lang="zh-CN" altLang="en-US" sz="2800" b="1" smtClean="0"/>
              <a:t>呼尔而与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</a:p>
          <a:p>
            <a:r>
              <a:rPr lang="zh-CN" altLang="en-US" sz="2800" b="1" smtClean="0"/>
              <a:t>人皆有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</a:p>
          <a:p>
            <a:r>
              <a:rPr lang="zh-CN" altLang="en-US" sz="2800" b="1" smtClean="0"/>
              <a:t>今为宫室之美为</a:t>
            </a:r>
            <a:r>
              <a:rPr lang="zh-CN" altLang="en-US" sz="2800" b="1" smtClean="0">
                <a:solidFill>
                  <a:schemeClr val="hlink"/>
                </a:solidFill>
              </a:rPr>
              <a:t>之</a:t>
            </a:r>
          </a:p>
        </p:txBody>
      </p:sp>
      <p:sp>
        <p:nvSpPr>
          <p:cNvPr id="55300" name="文本框 55299"/>
          <p:cNvSpPr txBox="1">
            <a:spLocks noChangeArrowheads="1"/>
          </p:cNvSpPr>
          <p:nvPr/>
        </p:nvSpPr>
        <p:spPr bwMode="auto">
          <a:xfrm>
            <a:off x="3995738" y="1263650"/>
            <a:ext cx="1008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的</a:t>
            </a:r>
          </a:p>
        </p:txBody>
      </p:sp>
      <p:sp>
        <p:nvSpPr>
          <p:cNvPr id="55301" name="文本框 55300"/>
          <p:cNvSpPr txBox="1">
            <a:spLocks noChangeArrowheads="1"/>
          </p:cNvSpPr>
          <p:nvPr/>
        </p:nvSpPr>
        <p:spPr bwMode="auto">
          <a:xfrm>
            <a:off x="4140200" y="1752600"/>
            <a:ext cx="3168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hlink"/>
                </a:solidFill>
                <a:latin typeface="Times New Roman" pitchFamily="18" charset="0"/>
              </a:rPr>
              <a:t>宾语提前，这</a:t>
            </a:r>
          </a:p>
        </p:txBody>
      </p:sp>
      <p:sp>
        <p:nvSpPr>
          <p:cNvPr id="55302" name="文本框 55301"/>
          <p:cNvSpPr txBox="1">
            <a:spLocks noChangeArrowheads="1"/>
          </p:cNvSpPr>
          <p:nvPr/>
        </p:nvSpPr>
        <p:spPr bwMode="auto">
          <a:xfrm>
            <a:off x="5580063" y="2286000"/>
            <a:ext cx="1943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不译</a:t>
            </a:r>
          </a:p>
        </p:txBody>
      </p:sp>
      <p:sp>
        <p:nvSpPr>
          <p:cNvPr id="55303" name="文本框 55302"/>
          <p:cNvSpPr txBox="1">
            <a:spLocks noChangeArrowheads="1"/>
          </p:cNvSpPr>
          <p:nvPr/>
        </p:nvSpPr>
        <p:spPr bwMode="auto">
          <a:xfrm>
            <a:off x="3276600" y="3276600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他</a:t>
            </a:r>
          </a:p>
        </p:txBody>
      </p:sp>
      <p:sp>
        <p:nvSpPr>
          <p:cNvPr id="55304" name="文本框 55303"/>
          <p:cNvSpPr txBox="1">
            <a:spLocks noChangeArrowheads="1"/>
          </p:cNvSpPr>
          <p:nvPr/>
        </p:nvSpPr>
        <p:spPr bwMode="auto">
          <a:xfrm>
            <a:off x="2987675" y="3810000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指羞恶之心</a:t>
            </a:r>
          </a:p>
        </p:txBody>
      </p:sp>
      <p:sp>
        <p:nvSpPr>
          <p:cNvPr id="55305" name="文本框 55304"/>
          <p:cNvSpPr txBox="1">
            <a:spLocks noChangeArrowheads="1"/>
          </p:cNvSpPr>
          <p:nvPr/>
        </p:nvSpPr>
        <p:spPr bwMode="auto">
          <a:xfrm>
            <a:off x="3995738" y="4437063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chemeClr val="hlink"/>
                </a:solidFill>
                <a:latin typeface="Times New Roman" pitchFamily="18" charset="0"/>
              </a:rPr>
              <a:t>指不辨礼义而受之这件事</a:t>
            </a:r>
          </a:p>
        </p:txBody>
      </p:sp>
      <p:sp>
        <p:nvSpPr>
          <p:cNvPr id="83977" name="矩形 55305"/>
          <p:cNvSpPr>
            <a:spLocks noChangeArrowheads="1"/>
          </p:cNvSpPr>
          <p:nvPr/>
        </p:nvSpPr>
        <p:spPr bwMode="auto">
          <a:xfrm>
            <a:off x="304800" y="4903788"/>
            <a:ext cx="457200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en-US" altLang="zh-CN" sz="2800" b="1">
                <a:solidFill>
                  <a:srgbClr val="000066"/>
                </a:solidFill>
              </a:rPr>
              <a:t>2</a:t>
            </a:r>
            <a:r>
              <a:rPr lang="zh-CN" altLang="en-US" sz="2800" b="1">
                <a:solidFill>
                  <a:srgbClr val="000066"/>
                </a:solidFill>
              </a:rPr>
              <a:t>、于：介词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2800" b="1">
                <a:solidFill>
                  <a:srgbClr val="000066"/>
                </a:solidFill>
              </a:rPr>
              <a:t>所恶有甚于死者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2800" b="1">
                <a:solidFill>
                  <a:srgbClr val="000066"/>
                </a:solidFill>
              </a:rPr>
              <a:t>万钟于我何加焉</a:t>
            </a:r>
          </a:p>
        </p:txBody>
      </p:sp>
      <p:sp>
        <p:nvSpPr>
          <p:cNvPr id="55307" name="文本框 55306"/>
          <p:cNvSpPr txBox="1">
            <a:spLocks noChangeArrowheads="1"/>
          </p:cNvSpPr>
          <p:nvPr/>
        </p:nvSpPr>
        <p:spPr bwMode="auto">
          <a:xfrm>
            <a:off x="4572000" y="5421313"/>
            <a:ext cx="34559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表示比较，比</a:t>
            </a:r>
          </a:p>
        </p:txBody>
      </p:sp>
      <p:sp>
        <p:nvSpPr>
          <p:cNvPr id="55308" name="文本框 55307"/>
          <p:cNvSpPr txBox="1">
            <a:spLocks noChangeArrowheads="1"/>
          </p:cNvSpPr>
          <p:nvPr/>
        </p:nvSpPr>
        <p:spPr bwMode="auto">
          <a:xfrm>
            <a:off x="4067175" y="6140450"/>
            <a:ext cx="4608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表示对象，对、对于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  <p:bldP spid="55301" grpId="0"/>
      <p:bldP spid="55302" grpId="0"/>
      <p:bldP spid="55303" grpId="0"/>
      <p:bldP spid="55304" grpId="0"/>
      <p:bldP spid="55305" grpId="0"/>
      <p:bldP spid="55307" grpId="0"/>
      <p:bldP spid="5530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占位符 56321"/>
          <p:cNvSpPr>
            <a:spLocks noGrp="1" noRot="1"/>
          </p:cNvSpPr>
          <p:nvPr>
            <p:ph type="body" idx="4294967295"/>
          </p:nvPr>
        </p:nvSpPr>
        <p:spPr>
          <a:xfrm>
            <a:off x="152400" y="304800"/>
            <a:ext cx="8229600" cy="4530725"/>
          </a:xfrm>
        </p:spPr>
        <p:txBody>
          <a:bodyPr/>
          <a:lstStyle/>
          <a:p>
            <a:r>
              <a:rPr lang="en-US" altLang="zh-CN" b="1" smtClean="0"/>
              <a:t>3</a:t>
            </a:r>
            <a:r>
              <a:rPr lang="zh-CN" altLang="en-US" b="1" smtClean="0"/>
              <a:t>、</a:t>
            </a:r>
            <a:r>
              <a:rPr lang="zh-CN" altLang="en-US" b="1" smtClean="0">
                <a:solidFill>
                  <a:schemeClr val="hlink"/>
                </a:solidFill>
              </a:rPr>
              <a:t>为：</a:t>
            </a:r>
          </a:p>
          <a:p>
            <a:r>
              <a:rPr lang="zh-CN" altLang="en-US" b="1" smtClean="0">
                <a:solidFill>
                  <a:schemeClr val="hlink"/>
                </a:solidFill>
              </a:rPr>
              <a:t>介词</a:t>
            </a:r>
          </a:p>
          <a:p>
            <a:r>
              <a:rPr lang="zh-CN" altLang="en-US" b="1" smtClean="0"/>
              <a:t>乡</a:t>
            </a:r>
            <a:r>
              <a:rPr lang="zh-CN" altLang="en-US" b="1" smtClean="0">
                <a:solidFill>
                  <a:schemeClr val="hlink"/>
                </a:solidFill>
              </a:rPr>
              <a:t>为</a:t>
            </a:r>
            <a:r>
              <a:rPr lang="zh-CN" altLang="en-US" b="1" smtClean="0"/>
              <a:t>身死而不受</a:t>
            </a:r>
          </a:p>
          <a:p>
            <a:r>
              <a:rPr lang="zh-CN" altLang="en-US" b="1" smtClean="0"/>
              <a:t>今</a:t>
            </a:r>
            <a:r>
              <a:rPr lang="zh-CN" altLang="en-US" b="1" smtClean="0">
                <a:solidFill>
                  <a:schemeClr val="hlink"/>
                </a:solidFill>
              </a:rPr>
              <a:t>为</a:t>
            </a:r>
            <a:r>
              <a:rPr lang="zh-CN" altLang="en-US" b="1" smtClean="0"/>
              <a:t>宫室之美而为之</a:t>
            </a:r>
          </a:p>
          <a:p>
            <a:r>
              <a:rPr lang="zh-CN" altLang="en-US" b="1" smtClean="0"/>
              <a:t>动词：</a:t>
            </a:r>
          </a:p>
          <a:p>
            <a:r>
              <a:rPr lang="zh-CN" altLang="en-US" b="1" smtClean="0"/>
              <a:t>今为宫室之美而</a:t>
            </a:r>
            <a:r>
              <a:rPr lang="zh-CN" altLang="en-US" b="1" smtClean="0">
                <a:solidFill>
                  <a:schemeClr val="hlink"/>
                </a:solidFill>
              </a:rPr>
              <a:t>为</a:t>
            </a:r>
            <a:r>
              <a:rPr lang="zh-CN" altLang="en-US" b="1" smtClean="0"/>
              <a:t>之</a:t>
            </a:r>
          </a:p>
          <a:p>
            <a:r>
              <a:rPr lang="zh-CN" altLang="en-US" b="1" smtClean="0"/>
              <a:t>故不</a:t>
            </a:r>
            <a:r>
              <a:rPr lang="zh-CN" altLang="en-US" b="1" smtClean="0">
                <a:solidFill>
                  <a:schemeClr val="hlink"/>
                </a:solidFill>
              </a:rPr>
              <a:t>为</a:t>
            </a:r>
            <a:r>
              <a:rPr lang="zh-CN" altLang="en-US" b="1" smtClean="0"/>
              <a:t>苟得也</a:t>
            </a:r>
          </a:p>
          <a:p>
            <a:endParaRPr lang="zh-CN" altLang="en-US" b="1" smtClean="0"/>
          </a:p>
          <a:p>
            <a:endParaRPr lang="zh-CN" altLang="en-US" smtClean="0">
              <a:solidFill>
                <a:srgbClr val="FF0000"/>
              </a:solidFill>
            </a:endParaRPr>
          </a:p>
          <a:p>
            <a:endParaRPr lang="zh-CN" altLang="en-US" smtClean="0"/>
          </a:p>
        </p:txBody>
      </p:sp>
      <p:sp>
        <p:nvSpPr>
          <p:cNvPr id="56323" name="文本框 56322"/>
          <p:cNvSpPr txBox="1">
            <a:spLocks noChangeArrowheads="1"/>
          </p:cNvSpPr>
          <p:nvPr/>
        </p:nvSpPr>
        <p:spPr bwMode="auto">
          <a:xfrm>
            <a:off x="3886200" y="1371600"/>
            <a:ext cx="230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en-US" altLang="zh-CN" sz="3600" b="1">
                <a:solidFill>
                  <a:schemeClr val="hlink"/>
                </a:solidFill>
                <a:latin typeface="Times New Roman" pitchFamily="18" charset="0"/>
              </a:rPr>
              <a:t>        </a:t>
            </a: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为了</a:t>
            </a:r>
          </a:p>
        </p:txBody>
      </p:sp>
      <p:sp>
        <p:nvSpPr>
          <p:cNvPr id="56324" name="文本框 56323"/>
          <p:cNvSpPr txBox="1">
            <a:spLocks noChangeArrowheads="1"/>
          </p:cNvSpPr>
          <p:nvPr/>
        </p:nvSpPr>
        <p:spPr bwMode="auto">
          <a:xfrm>
            <a:off x="4800600" y="1981200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为了</a:t>
            </a:r>
          </a:p>
        </p:txBody>
      </p:sp>
      <p:sp>
        <p:nvSpPr>
          <p:cNvPr id="56325" name="文本框 56324"/>
          <p:cNvSpPr txBox="1">
            <a:spLocks noChangeArrowheads="1"/>
          </p:cNvSpPr>
          <p:nvPr/>
        </p:nvSpPr>
        <p:spPr bwMode="auto">
          <a:xfrm>
            <a:off x="4800600" y="3124200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做，接受</a:t>
            </a:r>
          </a:p>
        </p:txBody>
      </p:sp>
      <p:sp>
        <p:nvSpPr>
          <p:cNvPr id="56326" name="文本框 56325"/>
          <p:cNvSpPr txBox="1">
            <a:spLocks noChangeArrowheads="1"/>
          </p:cNvSpPr>
          <p:nvPr/>
        </p:nvSpPr>
        <p:spPr bwMode="auto">
          <a:xfrm>
            <a:off x="4267200" y="3657600"/>
            <a:ext cx="1223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en-US" altLang="zh-CN" sz="3600" b="1">
                <a:solidFill>
                  <a:schemeClr val="hlink"/>
                </a:solidFill>
                <a:latin typeface="Times New Roman" pitchFamily="18" charset="0"/>
              </a:rPr>
              <a:t>     </a:t>
            </a:r>
            <a:r>
              <a:rPr lang="zh-CN" altLang="en-US" sz="3600" b="1">
                <a:solidFill>
                  <a:schemeClr val="hlink"/>
                </a:solidFill>
                <a:latin typeface="Times New Roman" pitchFamily="18" charset="0"/>
              </a:rPr>
              <a:t>做</a:t>
            </a:r>
          </a:p>
        </p:txBody>
      </p:sp>
      <p:sp>
        <p:nvSpPr>
          <p:cNvPr id="84998" name="矩形 56326"/>
          <p:cNvSpPr>
            <a:spLocks noChangeArrowheads="1"/>
          </p:cNvSpPr>
          <p:nvPr/>
        </p:nvSpPr>
        <p:spPr bwMode="auto">
          <a:xfrm>
            <a:off x="304800" y="4433888"/>
            <a:ext cx="830580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en-US" altLang="zh-CN" sz="3200" b="1">
                <a:solidFill>
                  <a:srgbClr val="000066"/>
                </a:solidFill>
              </a:rPr>
              <a:t>4</a:t>
            </a:r>
            <a:r>
              <a:rPr lang="zh-CN" altLang="en-US" sz="3200" b="1">
                <a:solidFill>
                  <a:srgbClr val="000066"/>
                </a:solidFill>
              </a:rPr>
              <a:t>、则：连词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3200" b="1">
                <a:solidFill>
                  <a:srgbClr val="000066"/>
                </a:solidFill>
              </a:rPr>
              <a:t>万钟</a:t>
            </a:r>
            <a:r>
              <a:rPr lang="zh-CN" altLang="en-US" sz="3200" b="1">
                <a:solidFill>
                  <a:schemeClr val="hlink"/>
                </a:solidFill>
              </a:rPr>
              <a:t>则</a:t>
            </a:r>
            <a:r>
              <a:rPr lang="zh-CN" altLang="en-US" sz="3200" b="1">
                <a:solidFill>
                  <a:srgbClr val="000066"/>
                </a:solidFill>
              </a:rPr>
              <a:t>不辨礼义而受之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r>
              <a:rPr lang="zh-CN" altLang="en-US" sz="3200" b="1">
                <a:solidFill>
                  <a:srgbClr val="000066"/>
                </a:solidFill>
              </a:rPr>
              <a:t>由是</a:t>
            </a:r>
            <a:r>
              <a:rPr lang="zh-CN" altLang="en-US" sz="3200" b="1">
                <a:solidFill>
                  <a:schemeClr val="hlink"/>
                </a:solidFill>
              </a:rPr>
              <a:t>则</a:t>
            </a:r>
            <a:r>
              <a:rPr lang="zh-CN" altLang="en-US" sz="3200" b="1">
                <a:solidFill>
                  <a:srgbClr val="000066"/>
                </a:solidFill>
              </a:rPr>
              <a:t>生而有不用也</a:t>
            </a:r>
          </a:p>
        </p:txBody>
      </p:sp>
      <p:sp>
        <p:nvSpPr>
          <p:cNvPr id="56328" name="文本框 56327"/>
          <p:cNvSpPr txBox="1">
            <a:spLocks noChangeArrowheads="1"/>
          </p:cNvSpPr>
          <p:nvPr/>
        </p:nvSpPr>
        <p:spPr bwMode="auto">
          <a:xfrm>
            <a:off x="5105400" y="5264150"/>
            <a:ext cx="3635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表示假设，如果</a:t>
            </a:r>
          </a:p>
        </p:txBody>
      </p:sp>
      <p:sp>
        <p:nvSpPr>
          <p:cNvPr id="56329" name="文本框 56328"/>
          <p:cNvSpPr txBox="1">
            <a:spLocks noChangeArrowheads="1"/>
          </p:cNvSpPr>
          <p:nvPr/>
        </p:nvSpPr>
        <p:spPr bwMode="auto">
          <a:xfrm>
            <a:off x="5105400" y="5911850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</a:rPr>
              <a:t>表示结果，就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/>
      <p:bldP spid="56324" grpId="0"/>
      <p:bldP spid="56325" grpId="0"/>
      <p:bldP spid="56326" grpId="0"/>
      <p:bldP spid="56328" grpId="0"/>
      <p:bldP spid="563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占位符 57345"/>
          <p:cNvSpPr>
            <a:spLocks noGrp="1" noRot="1"/>
          </p:cNvSpPr>
          <p:nvPr>
            <p:ph type="body" idx="4294967295"/>
          </p:nvPr>
        </p:nvSpPr>
        <p:spPr>
          <a:xfrm>
            <a:off x="0" y="476250"/>
            <a:ext cx="8591550" cy="5622925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而：</a:t>
            </a:r>
            <a:r>
              <a:rPr lang="zh-CN" altLang="en-US" sz="3600" b="1" smtClean="0">
                <a:solidFill>
                  <a:srgbClr val="000066"/>
                </a:solidFill>
              </a:rPr>
              <a:t>连词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舍鱼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取熊掌者也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由是则生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有不用也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呼尔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与之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万钟则不辨礼义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受之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乡为身死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不受</a:t>
            </a:r>
          </a:p>
          <a:p>
            <a:r>
              <a:rPr lang="zh-CN" altLang="en-US" sz="3600" b="1" smtClean="0">
                <a:solidFill>
                  <a:srgbClr val="000066"/>
                </a:solidFill>
              </a:rPr>
              <a:t>今为所识穷乏者得我</a:t>
            </a:r>
            <a:r>
              <a:rPr lang="zh-CN" altLang="en-US" sz="3600" b="1" smtClean="0">
                <a:solidFill>
                  <a:schemeClr val="hlink"/>
                </a:solidFill>
              </a:rPr>
              <a:t>而</a:t>
            </a:r>
            <a:r>
              <a:rPr lang="zh-CN" altLang="en-US" sz="3600" b="1" smtClean="0">
                <a:solidFill>
                  <a:srgbClr val="000066"/>
                </a:solidFill>
              </a:rPr>
              <a:t>为之</a:t>
            </a:r>
          </a:p>
        </p:txBody>
      </p:sp>
      <p:sp>
        <p:nvSpPr>
          <p:cNvPr id="57347" name="文本框 57346"/>
          <p:cNvSpPr txBox="1">
            <a:spLocks noChangeArrowheads="1"/>
          </p:cNvSpPr>
          <p:nvPr/>
        </p:nvSpPr>
        <p:spPr bwMode="auto">
          <a:xfrm>
            <a:off x="4787900" y="1125538"/>
            <a:ext cx="3313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表示并列，不译</a:t>
            </a:r>
          </a:p>
        </p:txBody>
      </p:sp>
      <p:sp>
        <p:nvSpPr>
          <p:cNvPr id="57348" name="文本框 57347"/>
          <p:cNvSpPr txBox="1">
            <a:spLocks noChangeArrowheads="1"/>
          </p:cNvSpPr>
          <p:nvPr/>
        </p:nvSpPr>
        <p:spPr bwMode="auto">
          <a:xfrm>
            <a:off x="5076825" y="1916113"/>
            <a:ext cx="3095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表示转折，却</a:t>
            </a:r>
          </a:p>
        </p:txBody>
      </p:sp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4356100" y="2565400"/>
            <a:ext cx="3024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表示修饰，不译</a:t>
            </a:r>
          </a:p>
        </p:txBody>
      </p:sp>
      <p:sp>
        <p:nvSpPr>
          <p:cNvPr id="57350" name="文本框 57349"/>
          <p:cNvSpPr txBox="1">
            <a:spLocks noChangeArrowheads="1"/>
          </p:cNvSpPr>
          <p:nvPr/>
        </p:nvSpPr>
        <p:spPr bwMode="auto">
          <a:xfrm>
            <a:off x="5292725" y="3213100"/>
            <a:ext cx="2447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表示承接，就</a:t>
            </a:r>
          </a:p>
        </p:txBody>
      </p:sp>
      <p:sp>
        <p:nvSpPr>
          <p:cNvPr id="86022" name="文本框 57350"/>
          <p:cNvSpPr txBox="1">
            <a:spLocks noChangeArrowheads="1"/>
          </p:cNvSpPr>
          <p:nvPr/>
        </p:nvSpPr>
        <p:spPr bwMode="auto">
          <a:xfrm>
            <a:off x="4716463" y="4005263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57352" name="文本框 57351"/>
          <p:cNvSpPr txBox="1">
            <a:spLocks noChangeArrowheads="1"/>
          </p:cNvSpPr>
          <p:nvPr/>
        </p:nvSpPr>
        <p:spPr bwMode="auto">
          <a:xfrm>
            <a:off x="4356100" y="3933825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表示转折</a:t>
            </a:r>
          </a:p>
        </p:txBody>
      </p:sp>
      <p:sp>
        <p:nvSpPr>
          <p:cNvPr id="57353" name="文本框 57352"/>
          <p:cNvSpPr txBox="1">
            <a:spLocks noChangeArrowheads="1"/>
          </p:cNvSpPr>
          <p:nvPr/>
        </p:nvSpPr>
        <p:spPr bwMode="auto">
          <a:xfrm>
            <a:off x="6443663" y="4581525"/>
            <a:ext cx="27003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表示承接，就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2" grpId="0"/>
      <p:bldP spid="5735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占位符 59393"/>
          <p:cNvSpPr>
            <a:spLocks noGrp="1" noRot="1"/>
          </p:cNvSpPr>
          <p:nvPr>
            <p:ph idx="1"/>
          </p:nvPr>
        </p:nvSpPr>
        <p:spPr>
          <a:xfrm>
            <a:off x="323850" y="333375"/>
            <a:ext cx="8540750" cy="4194175"/>
          </a:xfrm>
        </p:spPr>
        <p:txBody>
          <a:bodyPr/>
          <a:lstStyle/>
          <a:p>
            <a:pPr>
              <a:defRPr/>
            </a:pP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２、指出通假字，并说明其词义。</a:t>
            </a:r>
          </a:p>
          <a:p>
            <a:pPr>
              <a:defRPr/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乡为生死而不受</a:t>
            </a:r>
          </a:p>
          <a:p>
            <a:pPr>
              <a:defRPr/>
            </a:pPr>
            <a:endParaRPr lang="zh-CN" altLang="en-US" sz="40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所识穷乏者得我与</a:t>
            </a: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  <a:p>
            <a:pPr>
              <a:defRPr/>
            </a:pPr>
            <a:r>
              <a:rPr lang="en-US" altLang="zh-CN" sz="4000" b="1" u="sng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>
              <a:defRPr/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万钟则不辩礼义而受之</a:t>
            </a:r>
          </a:p>
          <a:p>
            <a:pPr>
              <a:defRPr/>
            </a:pPr>
            <a:endParaRPr lang="zh-CN" altLang="en-US" sz="40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故患有所不辟也</a:t>
            </a:r>
            <a:endParaRPr lang="zh-CN" altLang="en-US" sz="4000" b="1" u="sng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1187450" y="6040438"/>
            <a:ext cx="47672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辟”通“避”；躲避。</a:t>
            </a:r>
          </a:p>
        </p:txBody>
      </p:sp>
      <p:sp>
        <p:nvSpPr>
          <p:cNvPr id="59396" name="矩形 59395"/>
          <p:cNvSpPr/>
          <p:nvPr/>
        </p:nvSpPr>
        <p:spPr>
          <a:xfrm>
            <a:off x="827088" y="1700213"/>
            <a:ext cx="47672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乡”通“向”；从前。</a:t>
            </a:r>
          </a:p>
        </p:txBody>
      </p:sp>
      <p:sp>
        <p:nvSpPr>
          <p:cNvPr id="59397" name="矩形 59396"/>
          <p:cNvSpPr/>
          <p:nvPr/>
        </p:nvSpPr>
        <p:spPr>
          <a:xfrm>
            <a:off x="755650" y="2997200"/>
            <a:ext cx="729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得”通“德”；恩惠，此作感激。</a:t>
            </a:r>
          </a:p>
        </p:txBody>
      </p:sp>
      <p:sp>
        <p:nvSpPr>
          <p:cNvPr id="59398" name="矩形 59397"/>
          <p:cNvSpPr/>
          <p:nvPr/>
        </p:nvSpPr>
        <p:spPr>
          <a:xfrm>
            <a:off x="827088" y="3500438"/>
            <a:ext cx="73152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与”通“欤”；语气词，无实义。</a:t>
            </a:r>
          </a:p>
        </p:txBody>
      </p:sp>
      <p:sp>
        <p:nvSpPr>
          <p:cNvPr id="59399" name="矩形 59398"/>
          <p:cNvSpPr/>
          <p:nvPr/>
        </p:nvSpPr>
        <p:spPr>
          <a:xfrm>
            <a:off x="827088" y="4724400"/>
            <a:ext cx="47672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辩”通“辨”；辨别。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7" grpId="0"/>
      <p:bldP spid="59398" grpId="0"/>
      <p:bldP spid="593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8193"/>
          <p:cNvSpPr>
            <a:spLocks noGrp="1" noRot="1"/>
          </p:cNvSpPr>
          <p:nvPr>
            <p:ph idx="1"/>
          </p:nvPr>
        </p:nvSpPr>
        <p:spPr>
          <a:xfrm>
            <a:off x="468313" y="549275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zh-CN" altLang="en-US" sz="8000" b="1" noProof="1">
                <a:effectLst>
                  <a:outerShdw blurRad="38100" dist="38100" dir="2700000">
                    <a:srgbClr val="000000"/>
                  </a:outerShdw>
                </a:effectLst>
                <a:ea typeface="华文行楷" pitchFamily="2" charset="-122"/>
              </a:rPr>
              <a:t>主要思想</a:t>
            </a:r>
          </a:p>
          <a:p>
            <a:pPr>
              <a:defRPr/>
            </a:pPr>
            <a:r>
              <a:rPr lang="zh-CN" altLang="en-US" sz="8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行楷" pitchFamily="2" charset="-122"/>
              </a:rPr>
              <a:t>施仁政</a:t>
            </a:r>
          </a:p>
          <a:p>
            <a:pPr>
              <a:defRPr/>
            </a:pPr>
            <a:r>
              <a:rPr lang="zh-CN" altLang="en-US" sz="8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行楷" pitchFamily="2" charset="-122"/>
              </a:rPr>
              <a:t>民贵君轻</a:t>
            </a:r>
          </a:p>
          <a:p>
            <a:pPr>
              <a:defRPr/>
            </a:pPr>
            <a:r>
              <a:rPr lang="zh-CN" altLang="en-US" sz="8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行楷" pitchFamily="2" charset="-122"/>
              </a:rPr>
              <a:t>人性本善</a:t>
            </a:r>
          </a:p>
          <a:p>
            <a:pPr>
              <a:defRPr/>
            </a:pPr>
            <a:endParaRPr lang="zh-CN" altLang="en-US" sz="8000" b="1" noProof="1">
              <a:effectLst>
                <a:outerShdw blurRad="38100" dist="38100" dir="2700000">
                  <a:srgbClr val="000000"/>
                </a:outerShdw>
              </a:effectLst>
              <a:ea typeface="华文行楷" pitchFamily="2" charset="-122"/>
            </a:endParaRPr>
          </a:p>
        </p:txBody>
      </p:sp>
      <p:pic>
        <p:nvPicPr>
          <p:cNvPr id="51202" name="图片 8194" descr="孟子"/>
          <p:cNvPicPr>
            <a:picLocks noChangeAspect="1"/>
          </p:cNvPicPr>
          <p:nvPr/>
        </p:nvPicPr>
        <p:blipFill>
          <a:blip r:embed="rId2"/>
          <a:srcRect l="11980" r="4935" b="6400"/>
          <a:stretch>
            <a:fillRect/>
          </a:stretch>
        </p:blipFill>
        <p:spPr bwMode="auto">
          <a:xfrm>
            <a:off x="5562600" y="685800"/>
            <a:ext cx="3429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占位符 60417"/>
          <p:cNvSpPr>
            <a:spLocks noGrp="1" noRot="1"/>
          </p:cNvSpPr>
          <p:nvPr>
            <p:ph idx="1"/>
          </p:nvPr>
        </p:nvSpPr>
        <p:spPr>
          <a:xfrm>
            <a:off x="533400" y="838200"/>
            <a:ext cx="9525000" cy="5022850"/>
          </a:xfrm>
        </p:spPr>
        <p:txBody>
          <a:bodyPr/>
          <a:lstStyle/>
          <a:p>
            <a:pPr>
              <a:defRPr/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３、解释下列句子中加色的字词。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二者不可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得兼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　　　）　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②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如使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人之所欲莫甚于生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    　 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此之谓失其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本心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	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    　）　　　　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贤者能勿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丧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耳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 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　　   　 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⑤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故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患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有所不辟也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           )		</a:t>
            </a:r>
          </a:p>
          <a:p>
            <a:pPr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⑥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呼</a:t>
            </a:r>
            <a:r>
              <a:rPr lang="zh-CN" altLang="en-US" sz="36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尔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而与之</a:t>
            </a: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(          )</a:t>
            </a:r>
          </a:p>
        </p:txBody>
      </p:sp>
      <p:sp>
        <p:nvSpPr>
          <p:cNvPr id="60419" name="矩形 60418"/>
          <p:cNvSpPr/>
          <p:nvPr/>
        </p:nvSpPr>
        <p:spPr>
          <a:xfrm>
            <a:off x="4643438" y="1412875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同时占有</a:t>
            </a:r>
          </a:p>
        </p:txBody>
      </p:sp>
      <p:sp>
        <p:nvSpPr>
          <p:cNvPr id="60420" name="矩形 60419"/>
          <p:cNvSpPr/>
          <p:nvPr/>
        </p:nvSpPr>
        <p:spPr>
          <a:xfrm>
            <a:off x="6400800" y="2117725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假使</a:t>
            </a:r>
            <a:r>
              <a:rPr lang="en-US" altLang="zh-CN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,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假如</a:t>
            </a:r>
          </a:p>
        </p:txBody>
      </p:sp>
      <p:sp>
        <p:nvSpPr>
          <p:cNvPr id="60421" name="矩形 60420"/>
          <p:cNvSpPr/>
          <p:nvPr/>
        </p:nvSpPr>
        <p:spPr>
          <a:xfrm>
            <a:off x="4932363" y="2852738"/>
            <a:ext cx="3455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天性</a:t>
            </a:r>
          </a:p>
        </p:txBody>
      </p:sp>
      <p:sp>
        <p:nvSpPr>
          <p:cNvPr id="60422" name="矩形 60421"/>
          <p:cNvSpPr/>
          <p:nvPr/>
        </p:nvSpPr>
        <p:spPr>
          <a:xfrm>
            <a:off x="4500563" y="3429000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丢掉</a:t>
            </a:r>
          </a:p>
        </p:txBody>
      </p:sp>
      <p:sp>
        <p:nvSpPr>
          <p:cNvPr id="60423" name="矩形 60422"/>
          <p:cNvSpPr/>
          <p:nvPr/>
        </p:nvSpPr>
        <p:spPr>
          <a:xfrm>
            <a:off x="5003800" y="4114800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祸患、灾难</a:t>
            </a:r>
          </a:p>
        </p:txBody>
      </p:sp>
      <p:sp>
        <p:nvSpPr>
          <p:cNvPr id="60424" name="矩形 60423"/>
          <p:cNvSpPr/>
          <p:nvPr/>
        </p:nvSpPr>
        <p:spPr>
          <a:xfrm>
            <a:off x="4067175" y="4800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1" charset="-122"/>
              </a:rPr>
              <a:t>助词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/>
      <p:bldP spid="60421" grpId="0"/>
      <p:bldP spid="60422" grpId="0"/>
      <p:bldP spid="60423" grpId="0"/>
      <p:bldP spid="6042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61441"/>
          <p:cNvSpPr txBox="1">
            <a:spLocks noChangeArrowheads="1"/>
          </p:cNvSpPr>
          <p:nvPr/>
        </p:nvSpPr>
        <p:spPr bwMode="auto">
          <a:xfrm>
            <a:off x="381000" y="990600"/>
            <a:ext cx="8763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en-US" altLang="zh-CN" sz="4800" b="1">
                <a:solidFill>
                  <a:schemeClr val="bg1"/>
                </a:solidFill>
                <a:latin typeface="隶书"/>
                <a:ea typeface="隶书"/>
                <a:cs typeface="隶书"/>
              </a:rPr>
              <a:t>   </a:t>
            </a:r>
          </a:p>
        </p:txBody>
      </p:sp>
      <p:sp>
        <p:nvSpPr>
          <p:cNvPr id="89090" name="矩形 61442"/>
          <p:cNvSpPr>
            <a:spLocks noChangeArrowheads="1"/>
          </p:cNvSpPr>
          <p:nvPr/>
        </p:nvSpPr>
        <p:spPr bwMode="auto">
          <a:xfrm>
            <a:off x="323850" y="814388"/>
            <a:ext cx="8458200" cy="571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latin typeface="隶书"/>
                <a:ea typeface="隶书"/>
                <a:cs typeface="隶书"/>
              </a:rPr>
              <a:t>比较下列各组加点的词，看看意思是否相同？</a:t>
            </a: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隶书"/>
                <a:ea typeface="隶书"/>
                <a:cs typeface="隶书"/>
              </a:rPr>
              <a:t>1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、所识穷乏者得我与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/>
                <a:ea typeface="隶书"/>
                <a:cs typeface="隶书"/>
              </a:rPr>
              <a:t>   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蹴尔而与之，乞人不屑也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隶书"/>
                <a:ea typeface="隶书"/>
                <a:cs typeface="隶书"/>
              </a:rPr>
              <a:t>2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、呼尔而与之，行道之人弗受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/>
                <a:ea typeface="隶书"/>
                <a:cs typeface="隶书"/>
              </a:rPr>
              <a:t>   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由是则生而有不用也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隶书"/>
                <a:ea typeface="隶书"/>
                <a:cs typeface="隶书"/>
              </a:rPr>
              <a:t>3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、所欲有甚于生者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/>
                <a:ea typeface="隶书"/>
                <a:cs typeface="隶书"/>
              </a:rPr>
              <a:t>   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万钟于我何加焉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en-US" altLang="zh-CN" sz="2800" b="1">
                <a:latin typeface="隶书"/>
                <a:ea typeface="隶书"/>
                <a:cs typeface="隶书"/>
              </a:rPr>
              <a:t>4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、非独贤者有是心也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隶书"/>
                <a:ea typeface="隶书"/>
                <a:cs typeface="隶书"/>
              </a:rPr>
              <a:t>   </a:t>
            </a:r>
            <a:r>
              <a:rPr lang="zh-CN" altLang="en-US" sz="2800" b="1">
                <a:latin typeface="隶书"/>
                <a:ea typeface="隶书"/>
                <a:cs typeface="隶书"/>
              </a:rPr>
              <a:t>是亦不可以已乎</a:t>
            </a:r>
            <a:endParaRPr lang="zh-CN" altLang="en-US" sz="2800" b="1">
              <a:solidFill>
                <a:srgbClr val="FF0000"/>
              </a:solidFill>
              <a:latin typeface="隶书"/>
              <a:ea typeface="隶书"/>
              <a:cs typeface="隶书"/>
            </a:endParaRPr>
          </a:p>
        </p:txBody>
      </p:sp>
      <p:sp>
        <p:nvSpPr>
          <p:cNvPr id="61444" name="文本框 61443"/>
          <p:cNvSpPr txBox="1">
            <a:spLocks noChangeArrowheads="1"/>
          </p:cNvSpPr>
          <p:nvPr/>
        </p:nvSpPr>
        <p:spPr bwMode="auto">
          <a:xfrm>
            <a:off x="4140200" y="1524000"/>
            <a:ext cx="485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（通“欤”，语气词，表示反问。）</a:t>
            </a:r>
          </a:p>
        </p:txBody>
      </p:sp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5181600" y="2265363"/>
            <a:ext cx="3024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（给）</a:t>
            </a:r>
          </a:p>
        </p:txBody>
      </p:sp>
      <p:sp>
        <p:nvSpPr>
          <p:cNvPr id="61446" name="文本框 61445"/>
          <p:cNvSpPr txBox="1">
            <a:spLocks noChangeArrowheads="1"/>
          </p:cNvSpPr>
          <p:nvPr/>
        </p:nvSpPr>
        <p:spPr bwMode="auto">
          <a:xfrm>
            <a:off x="5562600" y="2874963"/>
            <a:ext cx="31829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（表示修饰，连接修饰语和中心语。 ）</a:t>
            </a:r>
          </a:p>
        </p:txBody>
      </p:sp>
      <p:sp>
        <p:nvSpPr>
          <p:cNvPr id="61447" name="文本框 61446"/>
          <p:cNvSpPr txBox="1">
            <a:spLocks noChangeArrowheads="1"/>
          </p:cNvSpPr>
          <p:nvPr/>
        </p:nvSpPr>
        <p:spPr bwMode="auto">
          <a:xfrm>
            <a:off x="4419600" y="3636963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（但是，表转折）</a:t>
            </a:r>
          </a:p>
        </p:txBody>
      </p:sp>
      <p:sp>
        <p:nvSpPr>
          <p:cNvPr id="61448" name="文本框 61447"/>
          <p:cNvSpPr txBox="1">
            <a:spLocks noChangeArrowheads="1"/>
          </p:cNvSpPr>
          <p:nvPr/>
        </p:nvSpPr>
        <p:spPr bwMode="auto">
          <a:xfrm>
            <a:off x="3657600" y="4170363"/>
            <a:ext cx="3951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（比，介词。表示比较。</a:t>
            </a:r>
          </a:p>
        </p:txBody>
      </p:sp>
      <p:sp>
        <p:nvSpPr>
          <p:cNvPr id="61449" name="文本框 61448"/>
          <p:cNvSpPr txBox="1">
            <a:spLocks noChangeArrowheads="1"/>
          </p:cNvSpPr>
          <p:nvPr/>
        </p:nvSpPr>
        <p:spPr bwMode="auto">
          <a:xfrm>
            <a:off x="3733800" y="4856163"/>
            <a:ext cx="480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（对，介词。引出动作的对象。） </a:t>
            </a:r>
          </a:p>
        </p:txBody>
      </p:sp>
      <p:sp>
        <p:nvSpPr>
          <p:cNvPr id="61450" name="文本框 61449"/>
          <p:cNvSpPr txBox="1">
            <a:spLocks noChangeArrowheads="1"/>
          </p:cNvSpPr>
          <p:nvPr/>
        </p:nvSpPr>
        <p:spPr bwMode="auto">
          <a:xfrm>
            <a:off x="4114800" y="5541963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（指示代词。这个，这样）</a:t>
            </a:r>
          </a:p>
        </p:txBody>
      </p:sp>
      <p:sp>
        <p:nvSpPr>
          <p:cNvPr id="61451" name="文本框 61450"/>
          <p:cNvSpPr txBox="1">
            <a:spLocks noChangeArrowheads="1"/>
          </p:cNvSpPr>
          <p:nvPr/>
        </p:nvSpPr>
        <p:spPr bwMode="auto">
          <a:xfrm>
            <a:off x="3810000" y="6151563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（这样看来，由此看来。）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  <p:bldP spid="61445" grpId="0"/>
      <p:bldP spid="61446" grpId="0"/>
      <p:bldP spid="61447" grpId="0"/>
      <p:bldP spid="61448" grpId="0"/>
      <p:bldP spid="61449" grpId="0"/>
      <p:bldP spid="61450" grpId="0"/>
      <p:bldP spid="6145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矩形 62465"/>
          <p:cNvSpPr>
            <a:spLocks noChangeArrowheads="1"/>
          </p:cNvSpPr>
          <p:nvPr/>
        </p:nvSpPr>
        <p:spPr bwMode="auto">
          <a:xfrm>
            <a:off x="0" y="2636838"/>
            <a:ext cx="91440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2.</a:t>
            </a:r>
            <a:r>
              <a:rPr lang="zh-CN" altLang="en-US" sz="3600" b="1">
                <a:latin typeface="Times New Roman" pitchFamily="18" charset="0"/>
              </a:rPr>
              <a:t>非独贤者有是心也，人皆有之，贤者能勿丧耳。</a:t>
            </a:r>
            <a:endParaRPr lang="zh-CN" altLang="en-US" sz="2400" b="1">
              <a:latin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endParaRPr lang="zh-CN" altLang="en-US" sz="3200" b="1">
              <a:latin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</a:rPr>
              <a:t>3.</a:t>
            </a:r>
            <a:r>
              <a:rPr lang="zh-CN" altLang="en-US" sz="3200" b="1">
                <a:latin typeface="Times New Roman" pitchFamily="18" charset="0"/>
              </a:rPr>
              <a:t>万钟于我何加焉</a:t>
            </a:r>
            <a:r>
              <a:rPr lang="en-US" altLang="zh-CN" sz="3200" b="1">
                <a:latin typeface="Times New Roman" pitchFamily="18" charset="0"/>
              </a:rPr>
              <a:t>!</a:t>
            </a:r>
          </a:p>
          <a:p>
            <a:pPr eaLnBrk="0" hangingPunct="0">
              <a:buFont typeface="Arial" charset="0"/>
              <a:buNone/>
            </a:pPr>
            <a:endParaRPr lang="en-US" altLang="zh-CN" sz="3200" b="1">
              <a:latin typeface="Times New Roman" pitchFamily="18" charset="0"/>
            </a:endParaRPr>
          </a:p>
          <a:p>
            <a:pPr eaLnBrk="0" hangingPunct="0">
              <a:buFont typeface="Arial" charset="0"/>
              <a:buNone/>
            </a:pPr>
            <a:r>
              <a:rPr lang="en-US" altLang="zh-CN" sz="3200" b="1">
                <a:latin typeface="Times New Roman" pitchFamily="18" charset="0"/>
              </a:rPr>
              <a:t>4.</a:t>
            </a:r>
            <a:r>
              <a:rPr lang="zh-CN" altLang="en-US" sz="3200" b="1">
                <a:latin typeface="Times New Roman" pitchFamily="18" charset="0"/>
              </a:rPr>
              <a:t>此之谓失其本心。</a:t>
            </a:r>
          </a:p>
        </p:txBody>
      </p:sp>
      <p:sp>
        <p:nvSpPr>
          <p:cNvPr id="62467" name="文本框 62466"/>
          <p:cNvSpPr txBox="1">
            <a:spLocks noChangeArrowheads="1"/>
          </p:cNvSpPr>
          <p:nvPr/>
        </p:nvSpPr>
        <p:spPr bwMode="auto">
          <a:xfrm>
            <a:off x="250825" y="5734050"/>
            <a:ext cx="79930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这就叫做失去了人所固有的羞恶廉耻之心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也就是忘了本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en-US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2468" name="文本框 62467"/>
          <p:cNvSpPr txBox="1">
            <a:spLocks noChangeArrowheads="1"/>
          </p:cNvSpPr>
          <p:nvPr/>
        </p:nvSpPr>
        <p:spPr bwMode="auto">
          <a:xfrm>
            <a:off x="250825" y="4724400"/>
            <a:ext cx="678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优厚的俸禄对我有什么益处呢</a:t>
            </a:r>
            <a:endParaRPr lang="zh-CN" altLang="en-US" sz="28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90116" name="矩形 62468"/>
          <p:cNvSpPr>
            <a:spLocks noChangeArrowheads="1"/>
          </p:cNvSpPr>
          <p:nvPr/>
        </p:nvSpPr>
        <p:spPr bwMode="auto">
          <a:xfrm>
            <a:off x="76200" y="806450"/>
            <a:ext cx="8785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en-US" altLang="zh-CN" sz="3600" b="1">
                <a:latin typeface="Times New Roman" pitchFamily="18" charset="0"/>
              </a:rPr>
              <a:t>1.</a:t>
            </a:r>
            <a:r>
              <a:rPr lang="zh-CN" altLang="en-US" sz="3600" b="1">
                <a:latin typeface="Times New Roman" pitchFamily="18" charset="0"/>
              </a:rPr>
              <a:t>是故所欲有甚于生者，所恶有甚于死者。</a:t>
            </a:r>
          </a:p>
        </p:txBody>
      </p:sp>
      <p:sp>
        <p:nvSpPr>
          <p:cNvPr id="62470" name="矩形 62469"/>
          <p:cNvSpPr>
            <a:spLocks noChangeArrowheads="1"/>
          </p:cNvSpPr>
          <p:nvPr/>
        </p:nvSpPr>
        <p:spPr bwMode="auto">
          <a:xfrm>
            <a:off x="152400" y="1447800"/>
            <a:ext cx="83169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由此可见，人们所喜爱的东西有比生命更重要的，人们所厌恶的东西，有比死更严重的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62471" name="矩形 62470"/>
          <p:cNvSpPr>
            <a:spLocks noChangeArrowheads="1"/>
          </p:cNvSpPr>
          <p:nvPr/>
        </p:nvSpPr>
        <p:spPr bwMode="auto">
          <a:xfrm>
            <a:off x="1116013" y="3141663"/>
            <a:ext cx="779621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不仅是有道德的人有这种思想，人人都有这</a:t>
            </a:r>
            <a:r>
              <a:rPr lang="zh-CN" altLang="en-US" sz="2800" b="1">
                <a:solidFill>
                  <a:srgbClr val="FF0000"/>
                </a:solidFill>
              </a:rPr>
              <a:t>种思想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，只是有道德的人能不丢掉它罢了</a:t>
            </a:r>
          </a:p>
        </p:txBody>
      </p:sp>
      <p:sp>
        <p:nvSpPr>
          <p:cNvPr id="90119" name="文本框 62471"/>
          <p:cNvSpPr txBox="1">
            <a:spLocks noChangeArrowheads="1"/>
          </p:cNvSpPr>
          <p:nvPr/>
        </p:nvSpPr>
        <p:spPr bwMode="auto">
          <a:xfrm>
            <a:off x="288925" y="182563"/>
            <a:ext cx="4260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200" b="1">
                <a:latin typeface="华文彩云"/>
                <a:ea typeface="华文彩云"/>
                <a:cs typeface="华文彩云"/>
              </a:rPr>
              <a:t>练习</a:t>
            </a:r>
            <a:r>
              <a:rPr lang="zh-CN" altLang="en-US" sz="3200" b="1">
                <a:latin typeface="隶书"/>
                <a:ea typeface="隶书"/>
                <a:cs typeface="隶书"/>
              </a:rPr>
              <a:t>：翻译下列句子。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70" grpId="0"/>
      <p:bldP spid="6247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文本框 63489"/>
          <p:cNvSpPr txBox="1">
            <a:spLocks noChangeArrowheads="1"/>
          </p:cNvSpPr>
          <p:nvPr/>
        </p:nvSpPr>
        <p:spPr bwMode="auto">
          <a:xfrm>
            <a:off x="457200" y="152400"/>
            <a:ext cx="82835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  <a:buFont typeface="Arial" charset="0"/>
              <a:buNone/>
            </a:pPr>
            <a:r>
              <a:rPr lang="zh-CN" altLang="en-US" sz="4000">
                <a:solidFill>
                  <a:srgbClr val="000000"/>
                </a:solidFill>
                <a:latin typeface="Times New Roman" pitchFamily="18" charset="0"/>
                <a:ea typeface="隶书"/>
                <a:cs typeface="隶书"/>
              </a:rPr>
              <a:t>问答题</a:t>
            </a:r>
          </a:p>
          <a:p>
            <a:pPr>
              <a:buFont typeface="Arial" charset="0"/>
              <a:buNone/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ea typeface="隶书"/>
                <a:cs typeface="隶书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Times New Roman" pitchFamily="18" charset="0"/>
                <a:ea typeface="隶书"/>
                <a:cs typeface="隶书"/>
              </a:rPr>
              <a:t>、</a:t>
            </a:r>
            <a:r>
              <a:rPr lang="zh-CN" altLang="en-US" sz="2800" b="1">
                <a:solidFill>
                  <a:srgbClr val="000000"/>
                </a:solidFill>
              </a:rPr>
              <a:t>写出一两个你所知道的舍生取义的历史人物以及他的名言。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文天祥</a:t>
            </a:r>
            <a:r>
              <a:rPr lang="en-US" altLang="zh-CN" sz="2800" b="1">
                <a:solidFill>
                  <a:schemeClr val="accent2"/>
                </a:solidFill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</a:rPr>
              <a:t>人生自古谁无死，留取丹心照汗青。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chemeClr val="accent2"/>
                </a:solidFill>
              </a:rPr>
              <a:t>夏明翰</a:t>
            </a:r>
            <a:r>
              <a:rPr lang="en-US" altLang="zh-CN" sz="2800" b="1">
                <a:solidFill>
                  <a:schemeClr val="accent2"/>
                </a:solidFill>
              </a:rPr>
              <a:t>——</a:t>
            </a:r>
            <a:r>
              <a:rPr lang="zh-CN" altLang="en-US" sz="2800" b="1">
                <a:solidFill>
                  <a:schemeClr val="accent2"/>
                </a:solidFill>
              </a:rPr>
              <a:t>砍头不要紧，只要主义真。杀了夏明翰，还有后来人。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endParaRPr lang="zh-CN" altLang="en-US" sz="2800">
              <a:solidFill>
                <a:srgbClr val="000000"/>
              </a:solidFill>
              <a:latin typeface="Times New Roman" pitchFamily="18" charset="0"/>
              <a:ea typeface="隶书"/>
              <a:cs typeface="隶书"/>
            </a:endParaRPr>
          </a:p>
        </p:txBody>
      </p:sp>
      <p:sp>
        <p:nvSpPr>
          <p:cNvPr id="91138" name="文本框 63490"/>
          <p:cNvSpPr txBox="1">
            <a:spLocks noChangeArrowheads="1"/>
          </p:cNvSpPr>
          <p:nvPr/>
        </p:nvSpPr>
        <p:spPr bwMode="auto">
          <a:xfrm>
            <a:off x="971550" y="4437063"/>
            <a:ext cx="4267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/>
          </a:p>
        </p:txBody>
      </p:sp>
      <p:sp>
        <p:nvSpPr>
          <p:cNvPr id="63492" name="文本框 63491"/>
          <p:cNvSpPr txBox="1">
            <a:spLocks noChangeArrowheads="1"/>
          </p:cNvSpPr>
          <p:nvPr/>
        </p:nvSpPr>
        <p:spPr bwMode="auto">
          <a:xfrm>
            <a:off x="609600" y="3284538"/>
            <a:ext cx="85344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2</a:t>
            </a:r>
            <a:r>
              <a:rPr lang="zh-CN" altLang="en-US" sz="2800" b="1">
                <a:solidFill>
                  <a:srgbClr val="000000"/>
                </a:solidFill>
              </a:rPr>
              <a:t>、</a:t>
            </a:r>
            <a:r>
              <a:rPr lang="zh-CN" altLang="en-US" sz="3200" b="1">
                <a:solidFill>
                  <a:srgbClr val="000000"/>
                </a:solidFill>
              </a:rPr>
              <a:t>利用文段中“义”的含义，写出三个含“义”的成语。</a:t>
            </a:r>
            <a:r>
              <a:rPr lang="zh-CN" altLang="en-US" sz="3200" b="1" u="sng">
                <a:solidFill>
                  <a:srgbClr val="000000"/>
                </a:solidFill>
              </a:rPr>
              <a:t>             </a:t>
            </a:r>
            <a:r>
              <a:rPr lang="zh-CN" altLang="en-US" sz="3200" b="1">
                <a:solidFill>
                  <a:srgbClr val="000000"/>
                </a:solidFill>
              </a:rPr>
              <a:t>   </a:t>
            </a:r>
            <a:r>
              <a:rPr lang="zh-CN" altLang="en-US" sz="3200" b="1" u="sng">
                <a:solidFill>
                  <a:srgbClr val="000000"/>
                </a:solidFill>
              </a:rPr>
              <a:t>           </a:t>
            </a:r>
            <a:r>
              <a:rPr lang="zh-CN" altLang="en-US" sz="3200" b="1">
                <a:solidFill>
                  <a:srgbClr val="000000"/>
                </a:solidFill>
              </a:rPr>
              <a:t>   </a:t>
            </a:r>
            <a:r>
              <a:rPr lang="zh-CN" altLang="en-US" sz="3200" b="1" u="sng">
                <a:solidFill>
                  <a:srgbClr val="000000"/>
                </a:solidFill>
              </a:rPr>
              <a:t>          </a:t>
            </a:r>
            <a:r>
              <a:rPr lang="zh-CN" altLang="en-US" sz="3200" b="1">
                <a:solidFill>
                  <a:srgbClr val="000000"/>
                </a:solidFill>
              </a:rPr>
              <a:t> </a:t>
            </a:r>
          </a:p>
          <a:p>
            <a:pPr>
              <a:buFont typeface="Arial" charset="0"/>
              <a:buNone/>
            </a:pPr>
            <a:r>
              <a:rPr lang="zh-CN" altLang="en-US" sz="3200" b="1">
                <a:solidFill>
                  <a:schemeClr val="hlink"/>
                </a:solidFill>
              </a:rPr>
              <a:t>义不容辞、义愤填膺、义无反顾、义正词严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Char char="v"/>
            </a:pPr>
            <a:endParaRPr lang="zh-CN" altLang="en-US" sz="3200" b="1"/>
          </a:p>
        </p:txBody>
      </p:sp>
      <p:sp>
        <p:nvSpPr>
          <p:cNvPr id="91140" name="文本框 63492"/>
          <p:cNvSpPr txBox="1">
            <a:spLocks noChangeArrowheads="1"/>
          </p:cNvSpPr>
          <p:nvPr/>
        </p:nvSpPr>
        <p:spPr bwMode="auto">
          <a:xfrm>
            <a:off x="685800" y="2362200"/>
            <a:ext cx="7696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endParaRPr lang="zh-CN" altLang="zh-CN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标题 64513"/>
          <p:cNvSpPr>
            <a:spLocks noGrp="1" noRot="1"/>
          </p:cNvSpPr>
          <p:nvPr>
            <p:ph type="title"/>
          </p:nvPr>
        </p:nvSpPr>
        <p:spPr>
          <a:xfrm>
            <a:off x="250825" y="0"/>
            <a:ext cx="2398713" cy="874713"/>
          </a:xfrm>
        </p:spPr>
        <p:txBody>
          <a:bodyPr/>
          <a:lstStyle/>
          <a:p>
            <a:r>
              <a:rPr lang="zh-CN" altLang="en-US" sz="3200" b="1" smtClean="0"/>
              <a:t>开放性试题</a:t>
            </a:r>
            <a:r>
              <a:rPr lang="zh-CN" altLang="en-US" smtClean="0"/>
              <a:t> </a:t>
            </a:r>
          </a:p>
        </p:txBody>
      </p:sp>
      <p:sp>
        <p:nvSpPr>
          <p:cNvPr id="92162" name="文本占位符 64514"/>
          <p:cNvSpPr>
            <a:spLocks noGrp="1" noRot="1"/>
          </p:cNvSpPr>
          <p:nvPr>
            <p:ph idx="1"/>
          </p:nvPr>
        </p:nvSpPr>
        <p:spPr>
          <a:xfrm>
            <a:off x="179388" y="836613"/>
            <a:ext cx="8964612" cy="4194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 smtClean="0">
                <a:solidFill>
                  <a:schemeClr val="hlink"/>
                </a:solidFill>
              </a:rPr>
              <a:t>1</a:t>
            </a:r>
            <a:r>
              <a:rPr lang="zh-CN" altLang="en-US" sz="2800" b="1" smtClean="0">
                <a:solidFill>
                  <a:schemeClr val="hlink"/>
                </a:solidFill>
              </a:rPr>
              <a:t>、我国历史上，许多人把文中的观点作为自己做人的准则，作为自己最高道德标准来追求。请根据你所掌握的有关知识，举一个能用本文观点来赞美的例子。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hlink"/>
                </a:solidFill>
              </a:rPr>
              <a:t>   *</a:t>
            </a:r>
            <a:r>
              <a:rPr lang="zh-CN" altLang="en-US" sz="2400" b="1" smtClean="0"/>
              <a:t>示例：文天祥，拒绝元人的高官厚禄，宁死不降。闻一多，拍案而起，横眉怒对国民党的手枪，宁可倒下，也不屈服。朱自清，宁可饿死，也不吃美国的救济粮。</a:t>
            </a:r>
            <a:endParaRPr lang="zh-CN" altLang="en-US" sz="2400" b="1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 b="1" smtClean="0">
                <a:solidFill>
                  <a:schemeClr val="hlink"/>
                </a:solidFill>
              </a:rPr>
              <a:t>   2</a:t>
            </a:r>
            <a:r>
              <a:rPr lang="zh-CN" altLang="en-US" sz="2800" b="1" smtClean="0">
                <a:solidFill>
                  <a:schemeClr val="hlink"/>
                </a:solidFill>
              </a:rPr>
              <a:t>、宋末抗元民族英雄文天祥在被元军杀害前曾写下绝笔说：“孔曰成仁，孟曰取义，惟其义尽，所以至仁。读圣贤书，所学何事，而今而后，庶几无愧。”文天祥所说的这些话的意思大概是什么？表明了他怎样的人生观？</a:t>
            </a:r>
            <a:br>
              <a:rPr lang="zh-CN" altLang="en-US" sz="2800" b="1" smtClean="0">
                <a:solidFill>
                  <a:schemeClr val="hlink"/>
                </a:solidFill>
              </a:rPr>
            </a:br>
            <a:r>
              <a:rPr lang="en-US" altLang="zh-CN" sz="2800" b="1" smtClean="0">
                <a:solidFill>
                  <a:schemeClr val="hlink"/>
                </a:solidFill>
              </a:rPr>
              <a:t>   *</a:t>
            </a:r>
            <a:r>
              <a:rPr lang="zh-CN" altLang="en-US" sz="2400" b="1" smtClean="0">
                <a:solidFill>
                  <a:srgbClr val="0000FF"/>
                </a:solidFill>
              </a:rPr>
              <a:t>文天祥所说话的意思是：孔子说要“成仁”，孟子说要“取义”，惟有行为完全符合“义”的要求，才能达到“仁”的境界。我们研读圣人贤士的著作，要从中学习什么东西，从今往后，我没有什么可惭愧的。这表明他舍生取义、视死如归的人生观，用实际行动实践他的“人生自古谁无死，留取丹心照汗青”的壮志和节操。</a:t>
            </a:r>
            <a:br>
              <a:rPr lang="zh-CN" altLang="en-US" sz="2400" b="1" smtClean="0">
                <a:solidFill>
                  <a:srgbClr val="0000FF"/>
                </a:solidFill>
              </a:rPr>
            </a:br>
            <a:r>
              <a:rPr lang="zh-CN" altLang="en-US" sz="2400" b="1" smtClean="0">
                <a:solidFill>
                  <a:srgbClr val="0000FF"/>
                </a:solidFill>
              </a:rPr>
              <a:t/>
            </a:r>
            <a:br>
              <a:rPr lang="zh-CN" altLang="en-US" sz="2400" b="1" smtClean="0">
                <a:solidFill>
                  <a:srgbClr val="0000FF"/>
                </a:solidFill>
              </a:rPr>
            </a:br>
            <a:endParaRPr lang="zh-CN" altLang="en-US" sz="24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标题 65537"/>
          <p:cNvSpPr>
            <a:spLocks noGrp="1" noRot="1"/>
          </p:cNvSpPr>
          <p:nvPr>
            <p:ph type="title"/>
          </p:nvPr>
        </p:nvSpPr>
        <p:spPr>
          <a:xfrm>
            <a:off x="179388" y="609600"/>
            <a:ext cx="8640762" cy="5988050"/>
          </a:xfrm>
        </p:spPr>
        <p:txBody>
          <a:bodyPr/>
          <a:lstStyle/>
          <a:p>
            <a:pPr algn="l"/>
            <a:r>
              <a:rPr lang="en-US" altLang="zh-CN" sz="2800" b="1" smtClean="0">
                <a:solidFill>
                  <a:srgbClr val="0000FF"/>
                </a:solidFill>
              </a:rPr>
              <a:t> 3</a:t>
            </a:r>
            <a:r>
              <a:rPr lang="zh-CN" altLang="en-US" sz="2800" b="1" smtClean="0">
                <a:solidFill>
                  <a:srgbClr val="0000FF"/>
                </a:solidFill>
              </a:rPr>
              <a:t>、本文观点广为后人所赞同，请找出本文观点并写出与之一致的两句诗。</a:t>
            </a:r>
            <a:br>
              <a:rPr lang="zh-CN" altLang="en-US" sz="2800" b="1" smtClean="0">
                <a:solidFill>
                  <a:srgbClr val="0000FF"/>
                </a:solidFill>
              </a:rPr>
            </a:br>
            <a:r>
              <a:rPr lang="en-US" altLang="zh-CN" sz="2800" b="1" smtClean="0">
                <a:solidFill>
                  <a:srgbClr val="0000FF"/>
                </a:solidFill>
              </a:rPr>
              <a:t>   * </a:t>
            </a:r>
            <a:r>
              <a:rPr lang="zh-CN" altLang="en-US" sz="2800" b="1" smtClean="0">
                <a:solidFill>
                  <a:schemeClr val="hlink"/>
                </a:solidFill>
              </a:rPr>
              <a:t>观点：舍生取义</a:t>
            </a:r>
            <a:r>
              <a:rPr lang="en-US" altLang="zh-CN" sz="2800" b="1" smtClean="0">
                <a:solidFill>
                  <a:schemeClr val="hlink"/>
                </a:solidFill>
              </a:rPr>
              <a:t> </a:t>
            </a:r>
            <a:r>
              <a:rPr lang="zh-CN" altLang="en-US" sz="2800" b="1" smtClean="0">
                <a:solidFill>
                  <a:schemeClr val="hlink"/>
                </a:solidFill>
              </a:rPr>
              <a:t>诗句：（</a:t>
            </a:r>
            <a:r>
              <a:rPr lang="en-US" altLang="zh-CN" sz="2800" b="1" smtClean="0">
                <a:solidFill>
                  <a:schemeClr val="hlink"/>
                </a:solidFill>
              </a:rPr>
              <a:t>1</a:t>
            </a:r>
            <a:r>
              <a:rPr lang="zh-CN" altLang="en-US" sz="2800" b="1" smtClean="0">
                <a:solidFill>
                  <a:schemeClr val="hlink"/>
                </a:solidFill>
              </a:rPr>
              <a:t>）取义成仁今日事，人间遍种自由花（</a:t>
            </a:r>
            <a:r>
              <a:rPr lang="en-US" altLang="zh-CN" sz="2800" b="1" smtClean="0">
                <a:solidFill>
                  <a:schemeClr val="hlink"/>
                </a:solidFill>
              </a:rPr>
              <a:t>2</a:t>
            </a:r>
            <a:r>
              <a:rPr lang="zh-CN" altLang="en-US" sz="2800" b="1" smtClean="0">
                <a:solidFill>
                  <a:schemeClr val="hlink"/>
                </a:solidFill>
              </a:rPr>
              <a:t>）人生自古谁无死，留取丹心照汗青</a:t>
            </a:r>
            <a:br>
              <a:rPr lang="zh-CN" altLang="en-US" sz="2800" b="1" smtClean="0">
                <a:solidFill>
                  <a:schemeClr val="hlink"/>
                </a:solidFill>
              </a:rPr>
            </a:br>
            <a:r>
              <a:rPr lang="en-US" altLang="zh-CN" sz="2800" b="1" smtClean="0">
                <a:solidFill>
                  <a:srgbClr val="0000FF"/>
                </a:solidFill>
              </a:rPr>
              <a:t>   4</a:t>
            </a:r>
            <a:r>
              <a:rPr lang="zh-CN" altLang="en-US" sz="2800" b="1" smtClean="0">
                <a:solidFill>
                  <a:srgbClr val="0000FF"/>
                </a:solidFill>
              </a:rPr>
              <a:t>、本文孟子用“</a:t>
            </a:r>
            <a:r>
              <a:rPr lang="en-US" altLang="zh-CN" sz="2800" b="1" smtClean="0">
                <a:solidFill>
                  <a:srgbClr val="0000FF"/>
                </a:solidFill>
              </a:rPr>
              <a:t> </a:t>
            </a:r>
            <a:r>
              <a:rPr lang="zh-CN" altLang="en-US" sz="2800" b="1" smtClean="0">
                <a:solidFill>
                  <a:srgbClr val="0000FF"/>
                </a:solidFill>
              </a:rPr>
              <a:t>舍生而取义</a:t>
            </a:r>
            <a:r>
              <a:rPr lang="en-US" altLang="zh-CN" sz="2800" b="1" smtClean="0">
                <a:solidFill>
                  <a:srgbClr val="0000FF"/>
                </a:solidFill>
              </a:rPr>
              <a:t> ”</a:t>
            </a:r>
            <a:r>
              <a:rPr lang="zh-CN" altLang="en-US" sz="2800" b="1" smtClean="0">
                <a:solidFill>
                  <a:srgbClr val="0000FF"/>
                </a:solidFill>
              </a:rPr>
              <a:t>来表现他的人生追求（选择）文天祥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过零丁洋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中体现这种追求的诗句是：“人生自古谁无死，留取丹心照汗青”。请写出历史上在人生中有正确选择的人。</a:t>
            </a:r>
            <a:br>
              <a:rPr lang="zh-CN" altLang="en-US" sz="2800" b="1" smtClean="0">
                <a:solidFill>
                  <a:srgbClr val="0000FF"/>
                </a:solidFill>
              </a:rPr>
            </a:br>
            <a:r>
              <a:rPr lang="en-US" altLang="zh-CN" sz="2800" b="1" smtClean="0">
                <a:solidFill>
                  <a:srgbClr val="0000FF"/>
                </a:solidFill>
              </a:rPr>
              <a:t>   *</a:t>
            </a:r>
            <a:r>
              <a:rPr lang="zh-CN" altLang="en-US" sz="2800" b="1" smtClean="0">
                <a:solidFill>
                  <a:schemeClr val="hlink"/>
                </a:solidFill>
              </a:rPr>
              <a:t>例如：</a:t>
            </a:r>
            <a:r>
              <a:rPr lang="zh-CN" altLang="en-US" sz="2800" b="1" smtClean="0">
                <a:solidFill>
                  <a:srgbClr val="FF0066"/>
                </a:solidFill>
              </a:rPr>
              <a:t>岳飞</a:t>
            </a:r>
            <a:r>
              <a:rPr lang="zh-CN" altLang="en-US" sz="2800" b="1" smtClean="0">
                <a:solidFill>
                  <a:schemeClr val="hlink"/>
                </a:solidFill>
              </a:rPr>
              <a:t>选择精忠报国，</a:t>
            </a:r>
            <a:r>
              <a:rPr lang="zh-CN" altLang="en-US" sz="2800" b="1" smtClean="0">
                <a:solidFill>
                  <a:srgbClr val="FF0066"/>
                </a:solidFill>
              </a:rPr>
              <a:t>文天祥</a:t>
            </a:r>
            <a:r>
              <a:rPr lang="zh-CN" altLang="en-US" sz="2800" b="1" smtClean="0">
                <a:solidFill>
                  <a:schemeClr val="hlink"/>
                </a:solidFill>
              </a:rPr>
              <a:t>选择忠义守节，布鲁诺选择坚定信念。</a:t>
            </a:r>
            <a:br>
              <a:rPr lang="zh-CN" altLang="en-US" sz="2800" b="1" smtClean="0">
                <a:solidFill>
                  <a:schemeClr val="hlink"/>
                </a:solidFill>
              </a:rPr>
            </a:br>
            <a:r>
              <a:rPr lang="zh-CN" altLang="en-US" sz="2400" b="1" smtClean="0">
                <a:solidFill>
                  <a:srgbClr val="FF0066"/>
                </a:solidFill>
              </a:rPr>
              <a:t>闻一多</a:t>
            </a:r>
            <a:r>
              <a:rPr lang="zh-CN" altLang="en-US" sz="2400" b="1" smtClean="0">
                <a:solidFill>
                  <a:schemeClr val="hlink"/>
                </a:solidFill>
              </a:rPr>
              <a:t>拍案而起，横眉怒对国民党手枪，宁可倒下去，不愿屈服</a:t>
            </a:r>
            <a:r>
              <a:rPr lang="en-US" altLang="zh-CN" sz="2400" b="1" smtClean="0">
                <a:solidFill>
                  <a:schemeClr val="hlink"/>
                </a:solidFill>
              </a:rPr>
              <a:t>.</a:t>
            </a:r>
            <a:r>
              <a:rPr lang="zh-CN" altLang="en-US" sz="2400" b="1" smtClean="0">
                <a:solidFill>
                  <a:srgbClr val="FF0066"/>
                </a:solidFill>
              </a:rPr>
              <a:t>刘胡兰</a:t>
            </a:r>
            <a:r>
              <a:rPr lang="zh-CN" altLang="en-US" sz="2400" b="1" smtClean="0">
                <a:solidFill>
                  <a:schemeClr val="hlink"/>
                </a:solidFill>
              </a:rPr>
              <a:t>面对敌人的屠刀毫不畏惧，宁死也不出卖党组织，最后英勇牺牲；</a:t>
            </a:r>
            <a:br>
              <a:rPr lang="zh-CN" altLang="en-US" sz="2400" b="1" smtClean="0">
                <a:solidFill>
                  <a:schemeClr val="hlink"/>
                </a:solidFill>
              </a:rPr>
            </a:br>
            <a:r>
              <a:rPr lang="zh-CN" altLang="en-US" sz="2400" b="1" smtClean="0"/>
              <a:t/>
            </a:r>
            <a:br>
              <a:rPr lang="zh-CN" altLang="en-US" sz="2400" b="1" smtClean="0"/>
            </a:br>
            <a:r>
              <a:rPr lang="zh-CN" altLang="en-US" sz="2400" b="1" smtClean="0"/>
              <a:t/>
            </a:r>
            <a:br>
              <a:rPr lang="zh-CN" altLang="en-US" sz="2400" b="1" smtClean="0"/>
            </a:br>
            <a:r>
              <a:rPr lang="zh-CN" altLang="en-US" sz="2400" b="1" smtClean="0">
                <a:solidFill>
                  <a:schemeClr val="hlink"/>
                </a:solidFill>
              </a:rPr>
              <a:t/>
            </a:r>
            <a:br>
              <a:rPr lang="zh-CN" altLang="en-US" sz="2400" b="1" smtClean="0">
                <a:solidFill>
                  <a:schemeClr val="hlink"/>
                </a:solidFill>
              </a:rPr>
            </a:br>
            <a:endParaRPr lang="zh-CN" altLang="en-US" sz="2400" b="1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标题 66561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231188" cy="5556250"/>
          </a:xfrm>
        </p:spPr>
        <p:txBody>
          <a:bodyPr/>
          <a:lstStyle/>
          <a:p>
            <a:pPr algn="l"/>
            <a:r>
              <a:rPr lang="en-US" altLang="zh-CN" sz="2800" b="1" smtClean="0"/>
              <a:t>5</a:t>
            </a:r>
            <a:r>
              <a:rPr lang="zh-CN" altLang="en-US" sz="2800" b="1" smtClean="0"/>
              <a:t>、本文所强调的“义”与市场经济下的“利”有无矛盾，由此会引发一点什么样的启示，请简要谈谈。</a:t>
            </a:r>
            <a:br>
              <a:rPr lang="zh-CN" altLang="en-US" sz="2800" b="1" smtClean="0"/>
            </a:br>
            <a:r>
              <a:rPr lang="en-US" altLang="zh-CN" sz="2800" b="1" smtClean="0"/>
              <a:t>   * </a:t>
            </a:r>
            <a:r>
              <a:rPr lang="zh-CN" altLang="en-US" sz="2800" b="1" smtClean="0">
                <a:solidFill>
                  <a:srgbClr val="FF0066"/>
                </a:solidFill>
              </a:rPr>
              <a:t>不矛盾，在市场经济下也要讲诚信、讲道德，不做违法乱纪的事。</a:t>
            </a: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en-US" altLang="zh-CN" sz="2800" b="1" smtClean="0"/>
              <a:t> 6</a:t>
            </a:r>
            <a:r>
              <a:rPr lang="zh-CN" altLang="en-US" sz="2800" b="1" smtClean="0"/>
              <a:t>、本文主要阐述了“舍生取义”的道理。作为</a:t>
            </a:r>
            <a:r>
              <a:rPr lang="en-US" altLang="zh-CN" sz="2800" b="1" smtClean="0"/>
              <a:t>21</a:t>
            </a:r>
            <a:r>
              <a:rPr lang="zh-CN" altLang="en-US" sz="2800" b="1" smtClean="0"/>
              <a:t>世纪的中学生，你怎样理解这个“义”字？</a:t>
            </a:r>
            <a:br>
              <a:rPr lang="zh-CN" altLang="en-US" sz="2800" b="1" smtClean="0"/>
            </a:br>
            <a:r>
              <a:rPr lang="en-US" altLang="zh-CN" sz="2800" b="1" smtClean="0"/>
              <a:t>   *</a:t>
            </a:r>
            <a:r>
              <a:rPr lang="zh-CN" altLang="en-US" sz="2800" b="1" smtClean="0">
                <a:solidFill>
                  <a:srgbClr val="FF0066"/>
                </a:solidFill>
              </a:rPr>
              <a:t>能见义勇为、为正义事业而献身、做与国与民与人有益的事等。社会上的哥们义气是与小团体个人私利相关的江湖义气与本文的“义”不同。</a:t>
            </a:r>
            <a:br>
              <a:rPr lang="zh-CN" altLang="en-US" sz="2800" b="1" smtClean="0">
                <a:solidFill>
                  <a:srgbClr val="FF0066"/>
                </a:solidFill>
              </a:rPr>
            </a:br>
            <a:r>
              <a:rPr lang="zh-CN" altLang="en-US" sz="2800" b="1" smtClean="0">
                <a:solidFill>
                  <a:srgbClr val="FF0066"/>
                </a:solidFill>
              </a:rPr>
              <a:t/>
            </a:r>
            <a:br>
              <a:rPr lang="zh-CN" altLang="en-US" sz="2800" b="1" smtClean="0">
                <a:solidFill>
                  <a:srgbClr val="FF0066"/>
                </a:solidFill>
              </a:rPr>
            </a:br>
            <a:r>
              <a:rPr lang="zh-CN" altLang="en-US" sz="2800" b="1" smtClean="0">
                <a:solidFill>
                  <a:srgbClr val="FF0066"/>
                </a:solidFill>
              </a:rPr>
              <a:t/>
            </a:r>
            <a:br>
              <a:rPr lang="zh-CN" altLang="en-US" sz="2800" b="1" smtClean="0">
                <a:solidFill>
                  <a:srgbClr val="FF0066"/>
                </a:solidFill>
              </a:rPr>
            </a:br>
            <a:r>
              <a:rPr lang="en-US" altLang="zh-CN" sz="2800" b="1" smtClean="0"/>
              <a:t>  </a:t>
            </a:r>
          </a:p>
        </p:txBody>
      </p:sp>
    </p:spTree>
  </p:cSld>
  <p:clrMapOvr>
    <a:masterClrMapping/>
  </p:clrMapOvr>
  <p:transition>
    <p:split orient="vert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占位符 67585"/>
          <p:cNvSpPr>
            <a:spLocks noGrp="1" noRot="1"/>
          </p:cNvSpPr>
          <p:nvPr>
            <p:ph idx="1"/>
          </p:nvPr>
        </p:nvSpPr>
        <p:spPr>
          <a:xfrm>
            <a:off x="0" y="260350"/>
            <a:ext cx="9144000" cy="6308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 smtClean="0">
                <a:solidFill>
                  <a:srgbClr val="0000FF"/>
                </a:solidFill>
              </a:rPr>
              <a:t>7</a:t>
            </a:r>
            <a:r>
              <a:rPr lang="zh-CN" altLang="en-US" sz="2800" b="1" smtClean="0">
                <a:solidFill>
                  <a:srgbClr val="0000FF"/>
                </a:solidFill>
              </a:rPr>
              <a:t>、</a:t>
            </a:r>
            <a:r>
              <a:rPr lang="en-US" altLang="zh-CN" sz="2800" b="1" smtClean="0">
                <a:solidFill>
                  <a:srgbClr val="0000FF"/>
                </a:solidFill>
              </a:rPr>
              <a:t>《</a:t>
            </a:r>
            <a:r>
              <a:rPr lang="zh-CN" altLang="en-US" sz="2800" b="1" smtClean="0">
                <a:solidFill>
                  <a:srgbClr val="0000FF"/>
                </a:solidFill>
              </a:rPr>
              <a:t>鱼我所欲也</a:t>
            </a:r>
            <a:r>
              <a:rPr lang="en-US" altLang="zh-CN" sz="2800" b="1" smtClean="0">
                <a:solidFill>
                  <a:srgbClr val="0000FF"/>
                </a:solidFill>
              </a:rPr>
              <a:t>》</a:t>
            </a:r>
            <a:r>
              <a:rPr lang="zh-CN" altLang="en-US" sz="2800" b="1" smtClean="0">
                <a:solidFill>
                  <a:srgbClr val="0000FF"/>
                </a:solidFill>
              </a:rPr>
              <a:t>中，“所识穷乏者得我与”一句，从一个侧面反映出了孟子亲民爱民的民本思想，与此同时，在孟子看来，即使是出于用之于民的目的，也不能“万钟则不辩礼义而受之”。你认为其中的道理是什么？</a:t>
            </a:r>
            <a:br>
              <a:rPr lang="zh-CN" altLang="en-US" sz="2800" b="1" smtClean="0">
                <a:solidFill>
                  <a:srgbClr val="0000FF"/>
                </a:solidFill>
              </a:rPr>
            </a:br>
            <a:r>
              <a:rPr lang="en-US" altLang="zh-CN" sz="2800" b="1" smtClean="0">
                <a:solidFill>
                  <a:srgbClr val="0000FF"/>
                </a:solidFill>
              </a:rPr>
              <a:t>   *</a:t>
            </a:r>
            <a:r>
              <a:rPr lang="zh-CN" altLang="en-US" sz="2800" b="1" smtClean="0">
                <a:solidFill>
                  <a:srgbClr val="FF0066"/>
                </a:solidFill>
              </a:rPr>
              <a:t>因为“义”的价值高于“生”，所以，即使出于用之于民的目的，也不能放弃“义”的前提，用“不辩礼义”之财来让人苟且求生，更何况是出于让“贫乏者”“得我”的个人目的。</a:t>
            </a:r>
          </a:p>
          <a:p>
            <a:pPr>
              <a:lnSpc>
                <a:spcPct val="80000"/>
              </a:lnSpc>
            </a:pPr>
            <a:r>
              <a:rPr lang="en-US" altLang="zh-CN" sz="2800" b="1" smtClean="0"/>
              <a:t> 8</a:t>
            </a:r>
            <a:r>
              <a:rPr lang="zh-CN" altLang="en-US" sz="2800" b="1" smtClean="0"/>
              <a:t>、孟子提倡的</a:t>
            </a:r>
            <a:r>
              <a:rPr lang="en-US" altLang="zh-CN" sz="2800" b="1" smtClean="0"/>
              <a:t> “</a:t>
            </a:r>
            <a:r>
              <a:rPr lang="zh-CN" altLang="en-US" sz="2800" b="1" smtClean="0"/>
              <a:t>舍生取义”曾经造就了一大批仁人志士，而现在的学校教育则强调我们中小学生要“珍爱生命”，最近教育部新修改的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中学生日常行为规范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就删掉了“见义勇为，敢于斗争”的字样，对于这些，你是怎样看待这一问题的？</a:t>
            </a:r>
          </a:p>
          <a:p>
            <a:pPr>
              <a:lnSpc>
                <a:spcPct val="80000"/>
              </a:lnSpc>
            </a:pPr>
            <a:r>
              <a:rPr lang="en-US" altLang="zh-CN" sz="2800" b="1" smtClean="0"/>
              <a:t>   * </a:t>
            </a:r>
            <a:r>
              <a:rPr lang="zh-CN" altLang="en-US" sz="2800" b="1" smtClean="0">
                <a:solidFill>
                  <a:srgbClr val="FF0066"/>
                </a:solidFill>
              </a:rPr>
              <a:t>我的观点：（只要言之成理，观点鲜明即可。）如：人的生命是宝贵的，我们应当要珍爱这仅有的一次生命，但并不表示我们不见义勇为，不伸张正义，只是我们在见义勇为时，要量力而行，要在与坏人斗勇的同时还要斗智，尽量避免对自己的损害，对生命的威协。</a:t>
            </a:r>
            <a:r>
              <a:rPr lang="zh-CN" altLang="en-US" sz="2800" smtClean="0">
                <a:solidFill>
                  <a:srgbClr val="FF0066"/>
                </a:solidFill>
              </a:rPr>
              <a:t> </a:t>
            </a:r>
            <a:r>
              <a:rPr lang="zh-CN" altLang="en-US" sz="2800" b="1" smtClean="0">
                <a:solidFill>
                  <a:srgbClr val="FF0066"/>
                </a:solidFill>
              </a:rPr>
              <a:t/>
            </a:r>
            <a:br>
              <a:rPr lang="zh-CN" altLang="en-US" sz="2800" b="1" smtClean="0">
                <a:solidFill>
                  <a:srgbClr val="FF0066"/>
                </a:solidFill>
              </a:rPr>
            </a:br>
            <a:r>
              <a:rPr lang="zh-CN" altLang="en-US" sz="2800" b="1" smtClean="0">
                <a:solidFill>
                  <a:srgbClr val="FF0066"/>
                </a:solidFill>
              </a:rPr>
              <a:t/>
            </a:r>
            <a:br>
              <a:rPr lang="zh-CN" altLang="en-US" sz="2800" b="1" smtClean="0">
                <a:solidFill>
                  <a:srgbClr val="FF0066"/>
                </a:solidFill>
              </a:rPr>
            </a:br>
            <a:endParaRPr lang="zh-CN" altLang="en-US" sz="2800" b="1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标题 68609"/>
          <p:cNvSpPr>
            <a:spLocks noGrp="1" noRot="1"/>
          </p:cNvSpPr>
          <p:nvPr>
            <p:ph type="title"/>
          </p:nvPr>
        </p:nvSpPr>
        <p:spPr>
          <a:xfrm>
            <a:off x="684213" y="188913"/>
            <a:ext cx="7772400" cy="719137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孟子的名言</a:t>
            </a:r>
          </a:p>
        </p:txBody>
      </p:sp>
      <p:sp>
        <p:nvSpPr>
          <p:cNvPr id="67586" name="文本占位符 68610"/>
          <p:cNvSpPr>
            <a:spLocks noGrp="1" noRot="1"/>
          </p:cNvSpPr>
          <p:nvPr>
            <p:ph type="body"/>
          </p:nvPr>
        </p:nvSpPr>
        <p:spPr>
          <a:xfrm>
            <a:off x="250825" y="908050"/>
            <a:ext cx="8713788" cy="4824413"/>
          </a:xfrm>
        </p:spPr>
        <p:txBody>
          <a:bodyPr anchor="t"/>
          <a:lstStyle/>
          <a:p>
            <a:pPr>
              <a:lnSpc>
                <a:spcPct val="130000"/>
              </a:lnSpc>
              <a:defRPr/>
            </a:pPr>
            <a:r>
              <a:rPr lang="en-US" altLang="zh-CN" sz="3400" b="1">
                <a:solidFill>
                  <a:srgbClr val="000000"/>
                </a:solidFill>
              </a:rPr>
              <a:t>1</a:t>
            </a:r>
            <a:r>
              <a:rPr lang="zh-CN" altLang="en-US" sz="3400" b="1">
                <a:solidFill>
                  <a:srgbClr val="000000"/>
                </a:solidFill>
              </a:rPr>
              <a:t>、富贵不能淫，贫贱不能移，威武不能屈。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400" b="1">
                <a:solidFill>
                  <a:srgbClr val="0000FF"/>
                </a:solidFill>
              </a:rPr>
              <a:t>2</a:t>
            </a:r>
            <a:r>
              <a:rPr lang="zh-CN" altLang="en-US" sz="3400" b="1">
                <a:solidFill>
                  <a:srgbClr val="0000FF"/>
                </a:solidFill>
              </a:rPr>
              <a:t>、老吾老以及人之老，幼吾幼以及人之幼。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400" b="1">
                <a:solidFill>
                  <a:srgbClr val="000000"/>
                </a:solidFill>
              </a:rPr>
              <a:t>3</a:t>
            </a:r>
            <a:r>
              <a:rPr lang="zh-CN" altLang="en-US" sz="3400" b="1">
                <a:solidFill>
                  <a:srgbClr val="000000"/>
                </a:solidFill>
              </a:rPr>
              <a:t>、生于忧患</a:t>
            </a:r>
            <a:r>
              <a:rPr lang="en-US" altLang="zh-CN" sz="3400" b="1">
                <a:solidFill>
                  <a:srgbClr val="000000"/>
                </a:solidFill>
              </a:rPr>
              <a:t>,</a:t>
            </a:r>
            <a:r>
              <a:rPr lang="zh-CN" altLang="en-US" sz="3400" b="1">
                <a:solidFill>
                  <a:srgbClr val="000000"/>
                </a:solidFill>
              </a:rPr>
              <a:t>死于安乐。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400" b="1">
                <a:solidFill>
                  <a:srgbClr val="0000FF"/>
                </a:solidFill>
              </a:rPr>
              <a:t>4</a:t>
            </a:r>
            <a:r>
              <a:rPr lang="zh-CN" altLang="en-US" sz="3400" b="1">
                <a:solidFill>
                  <a:srgbClr val="0000FF"/>
                </a:solidFill>
              </a:rPr>
              <a:t>、得道多助</a:t>
            </a:r>
            <a:r>
              <a:rPr lang="en-US" altLang="zh-CN" sz="3400" b="1">
                <a:solidFill>
                  <a:srgbClr val="0000FF"/>
                </a:solidFill>
              </a:rPr>
              <a:t>,</a:t>
            </a:r>
            <a:r>
              <a:rPr lang="zh-CN" altLang="en-US" sz="3400" b="1">
                <a:solidFill>
                  <a:srgbClr val="0000FF"/>
                </a:solidFill>
              </a:rPr>
              <a:t>失道寡助。</a:t>
            </a:r>
          </a:p>
          <a:p>
            <a:pPr>
              <a:lnSpc>
                <a:spcPct val="130000"/>
              </a:lnSpc>
              <a:defRPr/>
            </a:pPr>
            <a:r>
              <a:rPr lang="en-US" altLang="zh-CN" sz="3400" b="1">
                <a:solidFill>
                  <a:srgbClr val="000000"/>
                </a:solidFill>
              </a:rPr>
              <a:t>5</a:t>
            </a:r>
            <a:r>
              <a:rPr lang="zh-CN" altLang="en-US" sz="3400" b="1">
                <a:solidFill>
                  <a:srgbClr val="000000"/>
                </a:solidFill>
              </a:rPr>
              <a:t>、天降大任于是人也，必先苦其心志</a:t>
            </a:r>
            <a:r>
              <a:rPr lang="en-US" altLang="zh-CN" sz="3400" b="1">
                <a:solidFill>
                  <a:srgbClr val="000000"/>
                </a:solidFill>
              </a:rPr>
              <a:t>,</a:t>
            </a:r>
            <a:r>
              <a:rPr lang="zh-CN" altLang="en-US" sz="3400" b="1">
                <a:solidFill>
                  <a:srgbClr val="000000"/>
                </a:solidFill>
              </a:rPr>
              <a:t>劳其筋骨</a:t>
            </a:r>
            <a:r>
              <a:rPr lang="en-US" altLang="zh-CN" sz="3400" b="1">
                <a:solidFill>
                  <a:srgbClr val="000000"/>
                </a:solidFill>
              </a:rPr>
              <a:t>,</a:t>
            </a:r>
            <a:r>
              <a:rPr lang="zh-CN" altLang="en-US" sz="3400" b="1">
                <a:solidFill>
                  <a:srgbClr val="000000"/>
                </a:solidFill>
              </a:rPr>
              <a:t>饿其体肤。</a:t>
            </a:r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椭圆 36865"/>
          <p:cNvSpPr>
            <a:spLocks noChangeArrowheads="1"/>
          </p:cNvSpPr>
          <p:nvPr/>
        </p:nvSpPr>
        <p:spPr bwMode="auto">
          <a:xfrm>
            <a:off x="0" y="0"/>
            <a:ext cx="3059113" cy="126841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52226" name="文本框 36866"/>
          <p:cNvSpPr txBox="1">
            <a:spLocks noChangeArrowheads="1"/>
          </p:cNvSpPr>
          <p:nvPr/>
        </p:nvSpPr>
        <p:spPr bwMode="auto">
          <a:xfrm>
            <a:off x="611188" y="188913"/>
            <a:ext cx="21605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Times New Roman" pitchFamily="18" charset="0"/>
                <a:ea typeface="隶书"/>
                <a:cs typeface="隶书"/>
              </a:rPr>
              <a:t>正音</a:t>
            </a:r>
          </a:p>
        </p:txBody>
      </p:sp>
      <p:sp>
        <p:nvSpPr>
          <p:cNvPr id="52227" name="文本框 36867"/>
          <p:cNvSpPr txBox="1">
            <a:spLocks noChangeArrowheads="1"/>
          </p:cNvSpPr>
          <p:nvPr/>
        </p:nvSpPr>
        <p:spPr bwMode="auto">
          <a:xfrm>
            <a:off x="323850" y="1844675"/>
            <a:ext cx="861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恶        箪        蹴</a:t>
            </a:r>
          </a:p>
        </p:txBody>
      </p:sp>
      <p:sp>
        <p:nvSpPr>
          <p:cNvPr id="52228" name="文本框 36868"/>
          <p:cNvSpPr txBox="1">
            <a:spLocks noChangeArrowheads="1"/>
          </p:cNvSpPr>
          <p:nvPr/>
        </p:nvSpPr>
        <p:spPr bwMode="auto">
          <a:xfrm>
            <a:off x="468313" y="3357563"/>
            <a:ext cx="754380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4400" b="1">
                <a:latin typeface="黑体" pitchFamily="49" charset="-122"/>
                <a:ea typeface="黑体" pitchFamily="49" charset="-122"/>
              </a:rPr>
              <a:t>乡        羹        妾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4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229" name="文本框 36869"/>
          <p:cNvSpPr txBox="1">
            <a:spLocks noChangeArrowheads="1"/>
          </p:cNvSpPr>
          <p:nvPr/>
        </p:nvSpPr>
        <p:spPr bwMode="auto">
          <a:xfrm>
            <a:off x="179388" y="1125538"/>
            <a:ext cx="7524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b="1">
                <a:solidFill>
                  <a:srgbClr val="FFFF00"/>
                </a:solidFill>
                <a:latin typeface="方正姚体"/>
                <a:ea typeface="方正姚体"/>
                <a:cs typeface="方正姚体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wù       dān      cù</a:t>
            </a:r>
          </a:p>
        </p:txBody>
      </p:sp>
      <p:sp>
        <p:nvSpPr>
          <p:cNvPr id="52230" name="文本框 36870"/>
          <p:cNvSpPr txBox="1">
            <a:spLocks noChangeArrowheads="1"/>
          </p:cNvSpPr>
          <p:nvPr/>
        </p:nvSpPr>
        <p:spPr bwMode="auto">
          <a:xfrm>
            <a:off x="252413" y="2565400"/>
            <a:ext cx="81010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en-US" altLang="zh-CN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xi</a:t>
            </a:r>
            <a:r>
              <a:rPr lang="en-US" altLang="zh-CN" sz="4400" b="1">
                <a:solidFill>
                  <a:srgbClr val="FF0000"/>
                </a:solidFill>
                <a:latin typeface="华文中宋" pitchFamily="2" charset="-122"/>
                <a:ea typeface="方正姚体"/>
                <a:cs typeface="方正姚体"/>
              </a:rPr>
              <a:t>à</a:t>
            </a:r>
            <a:r>
              <a:rPr lang="en-US" altLang="zh-CN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ng  </a:t>
            </a:r>
            <a:r>
              <a:rPr lang="zh-CN" altLang="en-US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   </a:t>
            </a:r>
            <a:r>
              <a:rPr lang="en-US" altLang="zh-CN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gēng    </a:t>
            </a:r>
            <a:r>
              <a:rPr lang="zh-CN" altLang="en-US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  </a:t>
            </a:r>
            <a:r>
              <a:rPr lang="en-US" altLang="zh-CN" sz="44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qiè</a:t>
            </a:r>
          </a:p>
        </p:txBody>
      </p:sp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占位符 13313"/>
          <p:cNvSpPr>
            <a:spLocks noGrp="1" noRot="1"/>
          </p:cNvSpPr>
          <p:nvPr>
            <p:ph idx="1"/>
          </p:nvPr>
        </p:nvSpPr>
        <p:spPr>
          <a:xfrm>
            <a:off x="76200" y="228600"/>
            <a:ext cx="9067800" cy="379095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　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鱼，我所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欲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也，熊掌，亦我所欲也，二者不可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得兼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，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舍鱼而取熊掌者也。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生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，亦我所欲也，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义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，亦我</a:t>
            </a:r>
          </a:p>
          <a:p>
            <a:pPr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所欲也，二者不可得兼，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舍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生而取义者也。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   </a:t>
            </a:r>
          </a:p>
        </p:txBody>
      </p:sp>
      <p:sp>
        <p:nvSpPr>
          <p:cNvPr id="13315" name="矩形 13314"/>
          <p:cNvSpPr/>
          <p:nvPr/>
        </p:nvSpPr>
        <p:spPr>
          <a:xfrm>
            <a:off x="304800" y="4221163"/>
            <a:ext cx="8839200" cy="2227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鱼，是我喜爱的东西，熊掌，也是我喜爱的东西，（如果）两种东西不能同时得到，（那么），（我要）舍弃鱼而选取熊掌</a:t>
            </a:r>
            <a:r>
              <a:rPr lang="en-US" altLang="zh-CN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生命是我所喜爱的，大义也是我所喜爱的，如果这两样东西不能同时都具有的话，那么我就只好牺牲生命而选取大义了。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矩形 13315"/>
          <p:cNvSpPr/>
          <p:nvPr/>
        </p:nvSpPr>
        <p:spPr>
          <a:xfrm>
            <a:off x="4787900" y="836613"/>
            <a:ext cx="57118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动词，同时得到或占有</a:t>
            </a: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兼”是副词状语置后</a:t>
            </a: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317" name="矩形 13316"/>
          <p:cNvSpPr/>
          <p:nvPr/>
        </p:nvSpPr>
        <p:spPr>
          <a:xfrm>
            <a:off x="1116013" y="836613"/>
            <a:ext cx="30972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能愿动词，喜爱</a:t>
            </a: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2916238" y="1989138"/>
            <a:ext cx="1447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D82A26"/>
                </a:solidFill>
                <a:latin typeface="Times New Roman" pitchFamily="18" charset="0"/>
                <a:ea typeface="楷体_GB2312"/>
                <a:cs typeface="楷体_GB2312"/>
              </a:rPr>
              <a:t>生命</a:t>
            </a:r>
            <a:endParaRPr lang="zh-CN" altLang="en-US">
              <a:solidFill>
                <a:srgbClr val="D82A26"/>
              </a:solidFill>
            </a:endParaRPr>
          </a:p>
        </p:txBody>
      </p:sp>
      <p:sp>
        <p:nvSpPr>
          <p:cNvPr id="13319" name="文本框 13318"/>
          <p:cNvSpPr txBox="1">
            <a:spLocks noChangeArrowheads="1"/>
          </p:cNvSpPr>
          <p:nvPr/>
        </p:nvSpPr>
        <p:spPr bwMode="auto">
          <a:xfrm>
            <a:off x="6084888" y="1916113"/>
            <a:ext cx="1752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D82A26"/>
                </a:solidFill>
                <a:latin typeface="Times New Roman" pitchFamily="18" charset="0"/>
                <a:ea typeface="楷体_GB2312"/>
                <a:cs typeface="楷体_GB2312"/>
              </a:rPr>
              <a:t>大义</a:t>
            </a:r>
            <a:endParaRPr lang="zh-CN" altLang="en-US">
              <a:solidFill>
                <a:srgbClr val="D82A26"/>
              </a:solidFill>
            </a:endParaRPr>
          </a:p>
        </p:txBody>
      </p:sp>
      <p:sp>
        <p:nvSpPr>
          <p:cNvPr id="13320" name="文本框 13319"/>
          <p:cNvSpPr txBox="1">
            <a:spLocks noChangeArrowheads="1"/>
          </p:cNvSpPr>
          <p:nvPr/>
        </p:nvSpPr>
        <p:spPr bwMode="auto">
          <a:xfrm>
            <a:off x="3851275" y="2924175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D82A26"/>
                </a:solidFill>
                <a:latin typeface="Times New Roman" pitchFamily="18" charset="0"/>
                <a:ea typeface="楷体_GB2312"/>
                <a:cs typeface="楷体_GB2312"/>
              </a:rPr>
              <a:t>舍弃</a:t>
            </a:r>
            <a:endParaRPr lang="zh-CN" altLang="en-US">
              <a:solidFill>
                <a:srgbClr val="D82A26"/>
              </a:solidFill>
            </a:endParaRPr>
          </a:p>
        </p:txBody>
      </p:sp>
      <p:sp>
        <p:nvSpPr>
          <p:cNvPr id="53256" name="矩形 13320"/>
          <p:cNvSpPr>
            <a:spLocks noChangeArrowheads="1"/>
          </p:cNvSpPr>
          <p:nvPr/>
        </p:nvSpPr>
        <p:spPr bwMode="auto">
          <a:xfrm>
            <a:off x="0" y="3500438"/>
            <a:ext cx="1520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译文：</a:t>
            </a:r>
            <a:r>
              <a:rPr lang="zh-CN" altLang="en-US" sz="3200"/>
              <a:t>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19" grpId="0"/>
      <p:bldP spid="133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6385"/>
          <p:cNvSpPr>
            <a:spLocks noGrp="1" noRot="1"/>
          </p:cNvSpPr>
          <p:nvPr>
            <p:ph idx="1"/>
          </p:nvPr>
        </p:nvSpPr>
        <p:spPr>
          <a:xfrm>
            <a:off x="250825" y="260350"/>
            <a:ext cx="8893175" cy="640873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altLang="zh-CN" sz="40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生亦我所欲，所欲有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甚于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生者，故不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为苟得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也。死亦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我所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恶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，所恶有甚于死者，故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患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有所不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辟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也。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      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矩形 16386"/>
          <p:cNvSpPr/>
          <p:nvPr/>
        </p:nvSpPr>
        <p:spPr>
          <a:xfrm>
            <a:off x="2411413" y="908050"/>
            <a:ext cx="2022475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动词，超过、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胜过</a:t>
            </a:r>
          </a:p>
        </p:txBody>
      </p:sp>
      <p:sp>
        <p:nvSpPr>
          <p:cNvPr id="16388" name="矩形 16387"/>
          <p:cNvSpPr/>
          <p:nvPr/>
        </p:nvSpPr>
        <p:spPr>
          <a:xfrm>
            <a:off x="5508625" y="979488"/>
            <a:ext cx="1287463" cy="1187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读</a:t>
            </a: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wéi</a:t>
            </a: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动词，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做，干</a:t>
            </a:r>
          </a:p>
        </p:txBody>
      </p:sp>
      <p:sp>
        <p:nvSpPr>
          <p:cNvPr id="16389" name="矩形 16388"/>
          <p:cNvSpPr/>
          <p:nvPr/>
        </p:nvSpPr>
        <p:spPr>
          <a:xfrm>
            <a:off x="6732588" y="1047750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苟且偷生</a:t>
            </a:r>
          </a:p>
        </p:txBody>
      </p:sp>
      <p:sp>
        <p:nvSpPr>
          <p:cNvPr id="16390" name="矩形 16389"/>
          <p:cNvSpPr/>
          <p:nvPr/>
        </p:nvSpPr>
        <p:spPr>
          <a:xfrm>
            <a:off x="250825" y="2492375"/>
            <a:ext cx="3108325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读</a:t>
            </a: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Wù</a:t>
            </a: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，动词，厌恶。</a:t>
            </a: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与“欲”相反</a:t>
            </a:r>
            <a:endParaRPr lang="zh-CN" altLang="en-US" b="1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矩形 16390"/>
          <p:cNvSpPr/>
          <p:nvPr/>
        </p:nvSpPr>
        <p:spPr>
          <a:xfrm>
            <a:off x="3924300" y="2565400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名词，祸患</a:t>
            </a:r>
            <a:r>
              <a:rPr lang="en-US" altLang="zh-CN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灾难</a:t>
            </a:r>
          </a:p>
        </p:txBody>
      </p:sp>
      <p:sp>
        <p:nvSpPr>
          <p:cNvPr id="16392" name="矩形 16391"/>
          <p:cNvSpPr/>
          <p:nvPr/>
        </p:nvSpPr>
        <p:spPr>
          <a:xfrm>
            <a:off x="6659563" y="2565400"/>
            <a:ext cx="24844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通“避”，躲避</a:t>
            </a:r>
          </a:p>
        </p:txBody>
      </p:sp>
      <p:sp>
        <p:nvSpPr>
          <p:cNvPr id="16393" name="文本框 16392"/>
          <p:cNvSpPr txBox="1">
            <a:spLocks noChangeArrowheads="1"/>
          </p:cNvSpPr>
          <p:nvPr/>
        </p:nvSpPr>
        <p:spPr bwMode="auto">
          <a:xfrm>
            <a:off x="539750" y="4221163"/>
            <a:ext cx="8255000" cy="20415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生命是我所喜爱的，但我所喜爱的还有胜过生命的东西，所以我不做苟且偷生的事；死亡是我所厌恶的，但我所厌恶的还有超过死亡的事，所以有灾祸我不躲避。</a:t>
            </a:r>
          </a:p>
        </p:txBody>
      </p:sp>
      <p:sp>
        <p:nvSpPr>
          <p:cNvPr id="54281" name="矩形 16393"/>
          <p:cNvSpPr>
            <a:spLocks noChangeArrowheads="1"/>
          </p:cNvSpPr>
          <p:nvPr/>
        </p:nvSpPr>
        <p:spPr bwMode="auto">
          <a:xfrm>
            <a:off x="179388" y="3429000"/>
            <a:ext cx="14081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译文：</a:t>
            </a:r>
          </a:p>
        </p:txBody>
      </p:sp>
      <p:sp>
        <p:nvSpPr>
          <p:cNvPr id="16395" name="矩形 16394"/>
          <p:cNvSpPr/>
          <p:nvPr/>
        </p:nvSpPr>
        <p:spPr>
          <a:xfrm>
            <a:off x="4284663" y="1125538"/>
            <a:ext cx="603250" cy="579437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比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3" grpId="0" bldLvl="0" animBg="1"/>
      <p:bldP spid="1639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占位符 19457"/>
          <p:cNvSpPr>
            <a:spLocks noGrp="1" noRot="1"/>
          </p:cNvSpPr>
          <p:nvPr>
            <p:ph idx="1"/>
          </p:nvPr>
        </p:nvSpPr>
        <p:spPr>
          <a:xfrm>
            <a:off x="250825" y="381000"/>
            <a:ext cx="8540750" cy="211137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如使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人之所欲莫甚于生，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则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凡可以得生者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何不用也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。</a:t>
            </a: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ea typeface="黑体" panose="02010609060101010101" pitchFamily="2" charset="-122"/>
            </a:endParaRP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使人之所恶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莫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甚于死者，则凡可以辟患者何不</a:t>
            </a: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黑体" panose="02010609060101010101" pitchFamily="2" charset="-122"/>
              </a:rPr>
              <a:t>为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也？</a:t>
            </a:r>
          </a:p>
          <a:p>
            <a:pPr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381000" y="4149725"/>
            <a:ext cx="87630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如果人们所喜爱的东西没有超过生命的，那么凡是能够用来求得生存的手段，哪一样不可以采用呢？如果人们所厌恶的事情没有超过死亡的，那么凡是能够用来逃避灾祸的坏事，哪一桩不可以干呢？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323850" y="850900"/>
            <a:ext cx="2376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假如，假使</a:t>
            </a:r>
          </a:p>
        </p:txBody>
      </p:sp>
      <p:sp>
        <p:nvSpPr>
          <p:cNvPr id="19461" name="矩形 19460"/>
          <p:cNvSpPr/>
          <p:nvPr/>
        </p:nvSpPr>
        <p:spPr>
          <a:xfrm>
            <a:off x="4211638" y="850900"/>
            <a:ext cx="12969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那么</a:t>
            </a:r>
          </a:p>
        </p:txBody>
      </p:sp>
      <p:sp>
        <p:nvSpPr>
          <p:cNvPr id="19462" name="矩形 19461"/>
          <p:cNvSpPr/>
          <p:nvPr/>
        </p:nvSpPr>
        <p:spPr>
          <a:xfrm>
            <a:off x="5867400" y="981075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什么手段不可用呢</a:t>
            </a:r>
          </a:p>
        </p:txBody>
      </p:sp>
      <p:sp>
        <p:nvSpPr>
          <p:cNvPr id="19463" name="矩形 19462"/>
          <p:cNvSpPr/>
          <p:nvPr/>
        </p:nvSpPr>
        <p:spPr>
          <a:xfrm>
            <a:off x="6588125" y="2506663"/>
            <a:ext cx="25558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noProof="1">
                <a:solidFill>
                  <a:srgbClr val="D82A2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动词，做，干</a:t>
            </a:r>
          </a:p>
        </p:txBody>
      </p:sp>
      <p:sp>
        <p:nvSpPr>
          <p:cNvPr id="55303" name="矩形 19463"/>
          <p:cNvSpPr>
            <a:spLocks noChangeArrowheads="1"/>
          </p:cNvSpPr>
          <p:nvPr/>
        </p:nvSpPr>
        <p:spPr bwMode="auto">
          <a:xfrm>
            <a:off x="250825" y="3429000"/>
            <a:ext cx="14081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译文：</a:t>
            </a:r>
          </a:p>
        </p:txBody>
      </p:sp>
      <p:sp>
        <p:nvSpPr>
          <p:cNvPr id="19465" name="文本框 19464"/>
          <p:cNvSpPr txBox="1">
            <a:spLocks noChangeArrowheads="1"/>
          </p:cNvSpPr>
          <p:nvPr/>
        </p:nvSpPr>
        <p:spPr bwMode="auto">
          <a:xfrm>
            <a:off x="1835150" y="2492375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D82A26"/>
                </a:solidFill>
                <a:latin typeface="Times New Roman" pitchFamily="18" charset="0"/>
                <a:ea typeface="楷体_GB2312"/>
                <a:cs typeface="楷体_GB2312"/>
              </a:rPr>
              <a:t>没有</a:t>
            </a:r>
            <a:endParaRPr lang="zh-CN" alt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  <p:bldP spid="19463" grpId="0"/>
      <p:bldP spid="194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21505"/>
          <p:cNvSpPr>
            <a:spLocks noGrp="1" noRot="1"/>
          </p:cNvSpPr>
          <p:nvPr>
            <p:ph idx="1"/>
          </p:nvPr>
        </p:nvSpPr>
        <p:spPr>
          <a:xfrm>
            <a:off x="34925" y="314325"/>
            <a:ext cx="9109075" cy="225107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由是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则生而有不用也；由是则可以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黑体" panose="02010609060101010101" pitchFamily="2" charset="-122"/>
              </a:rPr>
              <a:t>辟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患而有不为也。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是故</a:t>
            </a:r>
            <a:r>
              <a:rPr lang="zh-CN" altLang="en-US" sz="28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所欲有甚于生者，所恶有甚于死者 。</a:t>
            </a:r>
          </a:p>
        </p:txBody>
      </p:sp>
      <p:sp>
        <p:nvSpPr>
          <p:cNvPr id="21507" name="矩形 21506"/>
          <p:cNvSpPr>
            <a:spLocks noChangeArrowheads="1"/>
          </p:cNvSpPr>
          <p:nvPr/>
        </p:nvSpPr>
        <p:spPr bwMode="auto">
          <a:xfrm>
            <a:off x="381000" y="4038600"/>
            <a:ext cx="85344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采用某种手段就能够活命，可是有的人却不肯采用；采用某种办法就能够躲避灾祸，可是有的人也不肯采用。由此可见，他们所喜爱的有比生命更宝贵的东西（那就是“义”）；他们所厌恶的，有比死亡更严重的事（那就是“不义”）。</a:t>
            </a:r>
            <a:r>
              <a:rPr lang="zh-CN" altLang="en-US" sz="2800" b="1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1508" name="矩形 21507"/>
          <p:cNvSpPr/>
          <p:nvPr/>
        </p:nvSpPr>
        <p:spPr>
          <a:xfrm>
            <a:off x="250825" y="836613"/>
            <a:ext cx="3744913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通过这种方法。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250825" y="2636838"/>
            <a:ext cx="4032250" cy="6413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因此，由此可见。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5" name="矩形 21509"/>
          <p:cNvSpPr>
            <a:spLocks noChangeArrowheads="1"/>
          </p:cNvSpPr>
          <p:nvPr/>
        </p:nvSpPr>
        <p:spPr bwMode="auto">
          <a:xfrm>
            <a:off x="179388" y="3357563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</a:rPr>
              <a:t>译文：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 bldLvl="0" animBg="1"/>
      <p:bldP spid="21509" grpId="0" bldLvl="0" animBg="1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0</TotalTime>
  <Words>4205</Words>
  <Application>WPS 演示</Application>
  <PresentationFormat>全屏显示(4:3)</PresentationFormat>
  <Paragraphs>487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48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黑体</vt:lpstr>
      <vt:lpstr>华文中宋</vt:lpstr>
      <vt:lpstr>方正舒体</vt:lpstr>
      <vt:lpstr>华文行楷</vt:lpstr>
      <vt:lpstr>隶书</vt:lpstr>
      <vt:lpstr>方正姚体</vt:lpstr>
      <vt:lpstr>楷体_GB2312</vt:lpstr>
      <vt:lpstr>华文新魏</vt:lpstr>
      <vt:lpstr>Tahoma</vt:lpstr>
      <vt:lpstr>华文彩云</vt:lpstr>
      <vt:lpstr>诗情画意</vt:lpstr>
      <vt:lpstr>1_诗情画意</vt:lpstr>
      <vt:lpstr>2_诗情画意</vt:lpstr>
      <vt:lpstr>诗情画意</vt:lpstr>
      <vt:lpstr>1_诗情画意</vt:lpstr>
      <vt:lpstr>2_诗情画意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五、虚词  之：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开放性试题 </vt:lpstr>
      <vt:lpstr> 3、本文观点广为后人所赞同，请找出本文观点并写出与之一致的两句诗。    * 观点：舍生取义 诗句：（1）取义成仁今日事，人间遍种自由花（2）人生自古谁无死，留取丹心照汗青    4、本文孟子用“ 舍生而取义 ”来表现他的人生追求（选择）文天祥《过零丁洋》中体现这种追求的诗句是：“人生自古谁无死，留取丹心照汗青”。请写出历史上在人生中有正确选择的人。    *例如：岳飞选择精忠报国，文天祥选择忠义守节，布鲁诺选择坚定信念。 闻一多拍案而起，横眉怒对国民党手枪，宁可倒下去，不愿屈服.刘胡兰面对敌人的屠刀毫不畏惧，宁死也不出卖党组织，最后英勇牺牲；    </vt:lpstr>
      <vt:lpstr>5、本文所强调的“义”与市场经济下的“利”有无矛盾，由此会引发一点什么样的启示，请简要谈谈。    * 不矛盾，在市场经济下也要讲诚信、讲道德，不做违法乱纪的事。  6、本文主要阐述了“舍生取义”的道理。作为21世纪的中学生，你怎样理解这个“义”字？    *能见义勇为、为正义事业而献身、做与国与民与人有益的事等。社会上的哥们义气是与小团体个人私利相关的江湖义气与本文的“义”不同。     </vt:lpstr>
      <vt:lpstr>幻灯片 47</vt:lpstr>
      <vt:lpstr>孟子的名言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Microsoft</cp:lastModifiedBy>
  <cp:revision>4</cp:revision>
  <dcterms:created xsi:type="dcterms:W3CDTF">2018-11-19T11:55:28Z</dcterms:created>
  <dcterms:modified xsi:type="dcterms:W3CDTF">2018-12-17T09:54:27Z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</Properties>
</file>