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7" r:id="rId10"/>
    <p:sldId id="268" r:id="rId11"/>
    <p:sldId id="274" r:id="rId12"/>
    <p:sldId id="275" r:id="rId13"/>
    <p:sldId id="272" r:id="rId14"/>
    <p:sldId id="273" r:id="rId15"/>
    <p:sldId id="269" r:id="rId16"/>
    <p:sldId id="270" r:id="rId17"/>
    <p:sldId id="271" r:id="rId18"/>
    <p:sldId id="264" r:id="rId19"/>
    <p:sldId id="265" r:id="rId20"/>
    <p:sldId id="266" r:id="rId21"/>
    <p:sldId id="309" r:id="rId22"/>
    <p:sldId id="277" r:id="rId23"/>
    <p:sldId id="310" r:id="rId24"/>
    <p:sldId id="276" r:id="rId25"/>
    <p:sldId id="284" r:id="rId26"/>
    <p:sldId id="278" r:id="rId27"/>
    <p:sldId id="279" r:id="rId28"/>
    <p:sldId id="280" r:id="rId29"/>
    <p:sldId id="281" r:id="rId30"/>
    <p:sldId id="282" r:id="rId31"/>
    <p:sldId id="283" r:id="rId32"/>
    <p:sldId id="285" r:id="rId33"/>
    <p:sldId id="286" r:id="rId34"/>
    <p:sldId id="287" r:id="rId35"/>
    <p:sldId id="288" r:id="rId36"/>
    <p:sldId id="311" r:id="rId37"/>
    <p:sldId id="289" r:id="rId38"/>
    <p:sldId id="290" r:id="rId39"/>
    <p:sldId id="291" r:id="rId40"/>
    <p:sldId id="308" r:id="rId41"/>
    <p:sldId id="292" r:id="rId42"/>
    <p:sldId id="293" r:id="rId43"/>
    <p:sldId id="294" r:id="rId44"/>
    <p:sldId id="295" r:id="rId45"/>
    <p:sldId id="297" r:id="rId46"/>
    <p:sldId id="296" r:id="rId47"/>
    <p:sldId id="298" r:id="rId48"/>
    <p:sldId id="299" r:id="rId49"/>
    <p:sldId id="300" r:id="rId50"/>
    <p:sldId id="301" r:id="rId51"/>
    <p:sldId id="302" r:id="rId52"/>
    <p:sldId id="303" r:id="rId53"/>
    <p:sldId id="304" r:id="rId54"/>
    <p:sldId id="314" r:id="rId55"/>
    <p:sldId id="305" r:id="rId56"/>
    <p:sldId id="306" r:id="rId57"/>
    <p:sldId id="307" r:id="rId58"/>
    <p:sldId id="312" r:id="rId59"/>
    <p:sldId id="313" r:id="rId60"/>
    <p:sldId id="322" r:id="rId61"/>
    <p:sldId id="315" r:id="rId62"/>
    <p:sldId id="316" r:id="rId63"/>
    <p:sldId id="317" r:id="rId64"/>
    <p:sldId id="318" r:id="rId65"/>
    <p:sldId id="319" r:id="rId66"/>
    <p:sldId id="320" r:id="rId67"/>
    <p:sldId id="321" r:id="rId68"/>
    <p:sldId id="323" r:id="rId69"/>
    <p:sldId id="331" r:id="rId70"/>
    <p:sldId id="332" r:id="rId71"/>
    <p:sldId id="333" r:id="rId72"/>
    <p:sldId id="324" r:id="rId73"/>
    <p:sldId id="325" r:id="rId74"/>
    <p:sldId id="326" r:id="rId75"/>
    <p:sldId id="327" r:id="rId76"/>
    <p:sldId id="328" r:id="rId77"/>
    <p:sldId id="329" r:id="rId78"/>
    <p:sldId id="330" r:id="rId79"/>
    <p:sldId id="336" r:id="rId80"/>
    <p:sldId id="334" r:id="rId81"/>
    <p:sldId id="335" r:id="rId82"/>
    <p:sldId id="337" r:id="rId83"/>
    <p:sldId id="338" r:id="rId84"/>
    <p:sldId id="339" r:id="rId85"/>
    <p:sldId id="340" r:id="rId86"/>
    <p:sldId id="341" r:id="rId87"/>
    <p:sldId id="344" r:id="rId88"/>
    <p:sldId id="342" r:id="rId89"/>
    <p:sldId id="343" r:id="rId90"/>
    <p:sldId id="345" r:id="rId91"/>
    <p:sldId id="346" r:id="rId92"/>
    <p:sldId id="349" r:id="rId93"/>
    <p:sldId id="347" r:id="rId94"/>
    <p:sldId id="350" r:id="rId95"/>
    <p:sldId id="348" r:id="rId96"/>
    <p:sldId id="351" r:id="rId97"/>
    <p:sldId id="352" r:id="rId98"/>
    <p:sldId id="353" r:id="rId99"/>
    <p:sldId id="354" r:id="rId10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978"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8CDFA94-F908-42F9-83B7-B2CA897B7E17}" type="datetimeFigureOut">
              <a:rPr lang="zh-CN" altLang="en-US" smtClean="0"/>
              <a:pPr/>
              <a:t>2021/10/19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C240A-56CB-4389-8755-1EC67EDAB864}"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8CDFA94-F908-42F9-83B7-B2CA897B7E17}" type="datetimeFigureOut">
              <a:rPr lang="zh-CN" altLang="en-US" smtClean="0"/>
              <a:pPr/>
              <a:t>2021/10/19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C240A-56CB-4389-8755-1EC67EDAB86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8CDFA94-F908-42F9-83B7-B2CA897B7E17}" type="datetimeFigureOut">
              <a:rPr lang="zh-CN" altLang="en-US" smtClean="0"/>
              <a:pPr/>
              <a:t>2021/10/19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C240A-56CB-4389-8755-1EC67EDAB86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8CDFA94-F908-42F9-83B7-B2CA897B7E17}" type="datetimeFigureOut">
              <a:rPr lang="zh-CN" altLang="en-US" smtClean="0"/>
              <a:pPr/>
              <a:t>2021/10/19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C240A-56CB-4389-8755-1EC67EDAB86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8CDFA94-F908-42F9-83B7-B2CA897B7E17}" type="datetimeFigureOut">
              <a:rPr lang="zh-CN" altLang="en-US" smtClean="0"/>
              <a:pPr/>
              <a:t>2021/10/19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C240A-56CB-4389-8755-1EC67EDAB86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8CDFA94-F908-42F9-83B7-B2CA897B7E17}" type="datetimeFigureOut">
              <a:rPr lang="zh-CN" altLang="en-US" smtClean="0"/>
              <a:pPr/>
              <a:t>2021/10/19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C240A-56CB-4389-8755-1EC67EDAB86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8CDFA94-F908-42F9-83B7-B2CA897B7E17}" type="datetimeFigureOut">
              <a:rPr lang="zh-CN" altLang="en-US" smtClean="0"/>
              <a:pPr/>
              <a:t>2021/10/19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3C240A-56CB-4389-8755-1EC67EDAB86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8CDFA94-F908-42F9-83B7-B2CA897B7E17}" type="datetimeFigureOut">
              <a:rPr lang="zh-CN" altLang="en-US" smtClean="0"/>
              <a:pPr/>
              <a:t>2021/10/19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3C240A-56CB-4389-8755-1EC67EDAB86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8CDFA94-F908-42F9-83B7-B2CA897B7E17}" type="datetimeFigureOut">
              <a:rPr lang="zh-CN" altLang="en-US" smtClean="0"/>
              <a:pPr/>
              <a:t>2021/10/19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3C240A-56CB-4389-8755-1EC67EDAB86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8CDFA94-F908-42F9-83B7-B2CA897B7E17}" type="datetimeFigureOut">
              <a:rPr lang="zh-CN" altLang="en-US" smtClean="0"/>
              <a:pPr/>
              <a:t>2021/10/19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C240A-56CB-4389-8755-1EC67EDAB86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8CDFA94-F908-42F9-83B7-B2CA897B7E17}" type="datetimeFigureOut">
              <a:rPr lang="zh-CN" altLang="en-US" smtClean="0"/>
              <a:pPr/>
              <a:t>2021/10/19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C240A-56CB-4389-8755-1EC67EDAB86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CDFA94-F908-42F9-83B7-B2CA897B7E17}" type="datetimeFigureOut">
              <a:rPr lang="zh-CN" altLang="en-US" smtClean="0"/>
              <a:pPr/>
              <a:t>2021/10/19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3C240A-56CB-4389-8755-1EC67EDAB8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lz13.cn/lizhimingyan/3859.html"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hyperlink" Target="http://www.so.com/s?q=%E5%8A%A8%E9%9D%99%E7%BB%93%E5%90%88&amp;ie=utf-8&amp;src=internal_wenda_recommend_textn" TargetMode="External"/><Relationship Id="rId13" Type="http://schemas.openxmlformats.org/officeDocument/2006/relationships/hyperlink" Target="http://www.so.com/s?q=%E8%87%AA%E5%86%B5&amp;ie=utf-8&amp;src=internal_wenda_recommend_textn" TargetMode="External"/><Relationship Id="rId3" Type="http://schemas.openxmlformats.org/officeDocument/2006/relationships/hyperlink" Target="http://www.so.com/s?q=%E7%99%BD%E9%B8%9F&amp;ie=utf-8&amp;src=internal_wenda_recommend_textn" TargetMode="External"/><Relationship Id="rId7" Type="http://schemas.openxmlformats.org/officeDocument/2006/relationships/hyperlink" Target="http://www.so.com/s?q=%E9%9D%99%E6%99%AF&amp;ie=utf-8&amp;src=internal_wenda_recommend_textn" TargetMode="External"/><Relationship Id="rId12" Type="http://schemas.openxmlformats.org/officeDocument/2006/relationships/hyperlink" Target="http://www.so.com/s?q=%E6%96%BC%E9%99%B5%E5%AD%90&amp;ie=utf-8&amp;src=internal_wenda_recommend_textn"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www.so.com/s?q=%E7%BB%BF%E6%B0%B4&amp;ie=utf-8&amp;src=internal_wenda_recommend_textn" TargetMode="External"/><Relationship Id="rId11" Type="http://schemas.openxmlformats.org/officeDocument/2006/relationships/hyperlink" Target="http://www.so.com/s?q=%E5%AE%98%E5%9C%BA&amp;ie=utf-8&amp;src=internal_wenda_recommend_textn" TargetMode="External"/><Relationship Id="rId5" Type="http://schemas.openxmlformats.org/officeDocument/2006/relationships/hyperlink" Target="http://www.so.com/s?q=%E9%9D%92%E8%8F%B0&amp;ie=utf-8&amp;src=internal_wenda_recommend_textn" TargetMode="External"/><Relationship Id="rId10" Type="http://schemas.openxmlformats.org/officeDocument/2006/relationships/hyperlink" Target="http://www.so.com/s?q=%E7%94%B0%E5%9B%AD&amp;ie=utf-8&amp;src=internal_wenda_recommend_textn" TargetMode="External"/><Relationship Id="rId4" Type="http://schemas.openxmlformats.org/officeDocument/2006/relationships/hyperlink" Target="http://www.so.com/s?q=%E5%B1%B1%E9%97%B4&amp;ie=utf-8&amp;src=internal_wenda_recommend_textn" TargetMode="External"/><Relationship Id="rId9" Type="http://schemas.openxmlformats.org/officeDocument/2006/relationships/hyperlink" Target="http://www.so.com/s?q=%E6%9C%AC%E8%AF%97&amp;ie=utf-8&amp;src=internal_wenda_recommend_textn"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baike.so.com/doc/5418060-5656220.html" TargetMode="External"/><Relationship Id="rId7" Type="http://schemas.openxmlformats.org/officeDocument/2006/relationships/hyperlink" Target="https://baike.so.com/doc/1951327-2064909.html"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s://baike.so.com/doc/5488448-5726360.html" TargetMode="External"/><Relationship Id="rId5" Type="http://schemas.openxmlformats.org/officeDocument/2006/relationships/hyperlink" Target="https://baike.so.com/doc/1651043-1745135.html" TargetMode="External"/><Relationship Id="rId4" Type="http://schemas.openxmlformats.org/officeDocument/2006/relationships/hyperlink" Target="https://baike.so.com/doc/5657145-5869796.html"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baike.so.com/doc/6425568-6639240.html"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baike.so.com/doc/6592399-6806178.html" TargetMode="Externa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baike.so.com/doc/6735467-6949846.html" TargetMode="External"/><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baike.so.com/doc/5672566-5885232.html"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baike.so.com/doc/6633249-6847055.html" TargetMode="External"/></Relationships>
</file>

<file path=ppt/slides/_rels/slide6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baike.so.com/doc/1437878-1519886.html"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4-151012155310911.jpg"/>
          <p:cNvPicPr>
            <a:picLocks noChangeAspect="1"/>
          </p:cNvPicPr>
          <p:nvPr/>
        </p:nvPicPr>
        <p:blipFill>
          <a:blip r:embed="rId2" cstate="print"/>
          <a:stretch>
            <a:fillRect/>
          </a:stretch>
        </p:blipFill>
        <p:spPr>
          <a:xfrm>
            <a:off x="1" y="0"/>
            <a:ext cx="9143999" cy="6858000"/>
          </a:xfrm>
          <a:prstGeom prst="rect">
            <a:avLst/>
          </a:prstGeom>
        </p:spPr>
      </p:pic>
      <p:sp>
        <p:nvSpPr>
          <p:cNvPr id="2" name="标题 1"/>
          <p:cNvSpPr>
            <a:spLocks noGrp="1"/>
          </p:cNvSpPr>
          <p:nvPr>
            <p:ph type="ctrTitle"/>
          </p:nvPr>
        </p:nvSpPr>
        <p:spPr>
          <a:xfrm>
            <a:off x="611560" y="1052736"/>
            <a:ext cx="7772400" cy="1470025"/>
          </a:xfrm>
        </p:spPr>
        <p:txBody>
          <a:bodyPr>
            <a:noAutofit/>
          </a:bodyPr>
          <a:lstStyle/>
          <a:p>
            <a:r>
              <a:rPr lang="zh-CN" altLang="en-US" sz="9600" b="1" dirty="0" smtClean="0">
                <a:solidFill>
                  <a:srgbClr val="FF0000"/>
                </a:solidFill>
                <a:latin typeface="叶根友毛笔行书2.0版" pitchFamily="2" charset="-122"/>
                <a:ea typeface="叶根友毛笔行书2.0版" pitchFamily="2" charset="-122"/>
              </a:rPr>
              <a:t> 古  诗  鉴 赏</a:t>
            </a:r>
            <a:endParaRPr lang="zh-CN" altLang="en-US" sz="9600" b="1" dirty="0">
              <a:solidFill>
                <a:srgbClr val="FF0000"/>
              </a:solidFill>
              <a:latin typeface="叶根友毛笔行书2.0版" pitchFamily="2" charset="-122"/>
              <a:ea typeface="叶根友毛笔行书2.0版" pitchFamily="2" charset="-122"/>
            </a:endParaRPr>
          </a:p>
        </p:txBody>
      </p:sp>
      <p:sp>
        <p:nvSpPr>
          <p:cNvPr id="3" name="副标题 2"/>
          <p:cNvSpPr>
            <a:spLocks noGrp="1"/>
          </p:cNvSpPr>
          <p:nvPr>
            <p:ph type="subTitle" idx="1"/>
          </p:nvPr>
        </p:nvSpPr>
        <p:spPr>
          <a:xfrm>
            <a:off x="1331640" y="3573016"/>
            <a:ext cx="6400800" cy="1752600"/>
          </a:xfrm>
        </p:spPr>
        <p:txBody>
          <a:bodyPr>
            <a:normAutofit/>
          </a:bodyPr>
          <a:lstStyle/>
          <a:p>
            <a:r>
              <a:rPr lang="zh-CN" altLang="en-US" sz="8000" b="1" dirty="0" smtClean="0">
                <a:solidFill>
                  <a:srgbClr val="7030A0"/>
                </a:solidFill>
                <a:latin typeface="叶根友毛笔行书2.0版" pitchFamily="2" charset="-122"/>
                <a:ea typeface="叶根友毛笔行书2.0版" pitchFamily="2" charset="-122"/>
              </a:rPr>
              <a:t>一、形象鉴赏</a:t>
            </a:r>
            <a:endParaRPr lang="zh-CN" altLang="en-US" sz="8000" b="1" dirty="0">
              <a:solidFill>
                <a:srgbClr val="7030A0"/>
              </a:solidFill>
              <a:latin typeface="叶根友毛笔行书2.0版" pitchFamily="2" charset="-122"/>
              <a:ea typeface="叶根友毛笔行书2.0版"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4061415362212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476672"/>
            <a:ext cx="8229600" cy="5649491"/>
          </a:xfrm>
        </p:spPr>
        <p:txBody>
          <a:bodyPr>
            <a:normAutofit fontScale="92500" lnSpcReduction="20000"/>
          </a:bodyPr>
          <a:lstStyle/>
          <a:p>
            <a:r>
              <a:rPr lang="zh-CN" altLang="en-US" b="1" dirty="0" smtClean="0">
                <a:solidFill>
                  <a:srgbClr val="FF0000"/>
                </a:solidFill>
              </a:rPr>
              <a:t>李白</a:t>
            </a:r>
            <a:r>
              <a:rPr lang="en-US" altLang="zh-CN" b="1" dirty="0" smtClean="0">
                <a:solidFill>
                  <a:srgbClr val="FF0000"/>
                </a:solidFill>
              </a:rPr>
              <a:t>《</a:t>
            </a:r>
            <a:r>
              <a:rPr lang="zh-CN" altLang="en-US" b="1" dirty="0" smtClean="0">
                <a:solidFill>
                  <a:srgbClr val="FF0000"/>
                </a:solidFill>
              </a:rPr>
              <a:t>送孟浩然之广陵</a:t>
            </a:r>
            <a:r>
              <a:rPr lang="en-US" altLang="zh-CN" b="1" dirty="0" smtClean="0">
                <a:solidFill>
                  <a:srgbClr val="FF0000"/>
                </a:solidFill>
              </a:rPr>
              <a:t>》</a:t>
            </a:r>
            <a:r>
              <a:rPr lang="en-US" altLang="zh-CN" b="1" dirty="0" smtClean="0"/>
              <a:t>:"</a:t>
            </a:r>
            <a:r>
              <a:rPr lang="zh-CN" altLang="en-US" b="1" dirty="0" smtClean="0"/>
              <a:t>故人西辞黄鹤楼，烟花三月下扬州。孤帆远影碧空尽，惟见长江天际流。</a:t>
            </a:r>
            <a:r>
              <a:rPr lang="en-US" altLang="zh-CN" b="1" dirty="0" smtClean="0"/>
              <a:t>"</a:t>
            </a:r>
            <a:r>
              <a:rPr lang="zh-CN" altLang="en-US" b="1" dirty="0" smtClean="0"/>
              <a:t>这首诗有如下意象</a:t>
            </a:r>
            <a:r>
              <a:rPr lang="en-US" altLang="zh-CN" b="1" dirty="0" smtClean="0"/>
              <a:t>:</a:t>
            </a:r>
            <a:r>
              <a:rPr lang="zh-CN" altLang="en-US" b="1" dirty="0" smtClean="0"/>
              <a:t>黄鹤楼、烟花、孤帆、长江等。这些意象组合起来便成了一幅融情于境的画面</a:t>
            </a:r>
            <a:r>
              <a:rPr lang="en-US" altLang="zh-CN" b="1" dirty="0" smtClean="0"/>
              <a:t>:</a:t>
            </a:r>
            <a:r>
              <a:rPr lang="zh-CN" altLang="en-US" b="1" dirty="0" smtClean="0"/>
              <a:t>诗中没有直抒对友人依依不舍的眷念，而是通过孤帆消失，江水悠悠和久立江边若有所失的诗人形象，表达送别友人的深情挚意。字面上句句写景，实际上句句都在抒情，可谓一切景语皆情语。再如</a:t>
            </a:r>
            <a:r>
              <a:rPr lang="zh-CN" altLang="en-US" b="1" dirty="0" smtClean="0">
                <a:solidFill>
                  <a:srgbClr val="FF0000"/>
                </a:solidFill>
              </a:rPr>
              <a:t>贺铸</a:t>
            </a:r>
            <a:r>
              <a:rPr lang="en-US" altLang="zh-CN" b="1" dirty="0" smtClean="0">
                <a:solidFill>
                  <a:srgbClr val="FF0000"/>
                </a:solidFill>
              </a:rPr>
              <a:t>《</a:t>
            </a:r>
            <a:r>
              <a:rPr lang="zh-CN" altLang="en-US" b="1" dirty="0" smtClean="0">
                <a:solidFill>
                  <a:srgbClr val="FF0000"/>
                </a:solidFill>
              </a:rPr>
              <a:t>青玉案</a:t>
            </a:r>
            <a:r>
              <a:rPr lang="en-US" altLang="zh-CN" b="1" dirty="0" smtClean="0">
                <a:solidFill>
                  <a:srgbClr val="FF0000"/>
                </a:solidFill>
              </a:rPr>
              <a:t>》</a:t>
            </a:r>
            <a:r>
              <a:rPr lang="zh-CN" altLang="en-US" b="1" dirty="0" smtClean="0"/>
              <a:t>中</a:t>
            </a:r>
            <a:r>
              <a:rPr lang="en-US" altLang="zh-CN" b="1" dirty="0" smtClean="0"/>
              <a:t>"</a:t>
            </a:r>
            <a:r>
              <a:rPr lang="zh-CN" altLang="en-US" b="1" dirty="0" smtClean="0"/>
              <a:t>一川烟草，满城风絮，梅子黄时雨</a:t>
            </a:r>
            <a:r>
              <a:rPr lang="en-US" altLang="zh-CN" b="1" dirty="0" smtClean="0"/>
              <a:t>"</a:t>
            </a:r>
            <a:r>
              <a:rPr lang="zh-CN" altLang="en-US" b="1" dirty="0" smtClean="0"/>
              <a:t>。这三个意象组成一个整体，艺术地回答了</a:t>
            </a:r>
            <a:r>
              <a:rPr lang="en-US" altLang="zh-CN" b="1" dirty="0" smtClean="0"/>
              <a:t>"</a:t>
            </a:r>
            <a:r>
              <a:rPr lang="zh-CN" altLang="en-US" b="1" dirty="0" smtClean="0"/>
              <a:t>试问闲愁都几许</a:t>
            </a:r>
            <a:r>
              <a:rPr lang="en-US" altLang="zh-CN" b="1" dirty="0" smtClean="0"/>
              <a:t>?"</a:t>
            </a:r>
            <a:r>
              <a:rPr lang="zh-CN" altLang="en-US" b="1" dirty="0" smtClean="0"/>
              <a:t>它不是三个意象的简单相加，而是形成了一个感人的艺术境界</a:t>
            </a:r>
            <a:r>
              <a:rPr lang="en-US" altLang="zh-CN" b="1" dirty="0" smtClean="0"/>
              <a:t>:</a:t>
            </a:r>
            <a:r>
              <a:rPr lang="zh-CN" altLang="en-US" b="1" dirty="0" smtClean="0"/>
              <a:t>闲愁像无边无际的如烟青草，似狂飞乱舞的满城飞絮，若凄清迷茫的黄梅时雨。</a:t>
            </a:r>
            <a:endParaRPr lang="zh-CN" altLang="en-US"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4061415362212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476672"/>
            <a:ext cx="8229600" cy="6120680"/>
          </a:xfrm>
        </p:spPr>
        <p:txBody>
          <a:bodyPr>
            <a:normAutofit fontScale="92500" lnSpcReduction="20000"/>
          </a:bodyPr>
          <a:lstStyle/>
          <a:p>
            <a:pPr>
              <a:buNone/>
            </a:pPr>
            <a:r>
              <a:rPr lang="zh-CN" altLang="en-US" b="1" dirty="0" smtClean="0">
                <a:solidFill>
                  <a:srgbClr val="FF0000"/>
                </a:solidFill>
              </a:rPr>
              <a:t>诗词鉴赏中景物形象的意境特点术语及例子</a:t>
            </a:r>
            <a:endParaRPr lang="en-US" altLang="zh-CN" b="1" dirty="0" smtClean="0">
              <a:solidFill>
                <a:srgbClr val="FF0000"/>
              </a:solidFill>
            </a:endParaRPr>
          </a:p>
          <a:p>
            <a:pPr>
              <a:buNone/>
            </a:pPr>
            <a:r>
              <a:rPr lang="zh-CN" altLang="en-US" b="1" dirty="0" smtClean="0"/>
              <a:t>概括诗歌的意境，常用这样一些术语：雄浑开阔、雄奇瑰丽、恢弘高远、浩翰辽阔、博大新奇、深邃奇崛、朦胧渺远、空灵高远、空蒙迷茫、苍凉悲壮、优美迷人、清新明丽、清净幽远、宁静恬淡、清净悠闲、冷森幽僻、凄清冷落等。</a:t>
            </a:r>
            <a:br>
              <a:rPr lang="zh-CN" altLang="en-US" b="1" dirty="0" smtClean="0"/>
            </a:br>
            <a:r>
              <a:rPr lang="zh-CN" altLang="en-US" b="1" dirty="0" smtClean="0">
                <a:solidFill>
                  <a:srgbClr val="FF0000"/>
                </a:solidFill>
              </a:rPr>
              <a:t>雄浑开阔</a:t>
            </a:r>
            <a:r>
              <a:rPr lang="zh-CN" altLang="en-US" b="1" dirty="0" smtClean="0"/>
              <a:t>－－－－景物描写气势浩瀚，气魄雄伟，浑厚磅礴。景物色调大多是单一而非绚丽的。多传达豪迈之情。例如</a:t>
            </a:r>
            <a:r>
              <a:rPr lang="en-US" altLang="zh-CN" b="1" dirty="0" smtClean="0"/>
              <a:t>《</a:t>
            </a:r>
            <a:r>
              <a:rPr lang="zh-CN" altLang="en-US" b="1" dirty="0" smtClean="0"/>
              <a:t>赤壁怀古</a:t>
            </a:r>
            <a:r>
              <a:rPr lang="en-US" altLang="zh-CN" b="1" dirty="0" smtClean="0"/>
              <a:t>》</a:t>
            </a:r>
          </a:p>
          <a:p>
            <a:pPr>
              <a:buNone/>
            </a:pPr>
            <a:r>
              <a:rPr lang="zh-CN" altLang="en-US" b="1" dirty="0" smtClean="0">
                <a:solidFill>
                  <a:srgbClr val="FF0000"/>
                </a:solidFill>
              </a:rPr>
              <a:t>雄奇瑰丽</a:t>
            </a:r>
            <a:r>
              <a:rPr lang="zh-CN" altLang="en-US" b="1" dirty="0" smtClean="0"/>
              <a:t>－－－景物雄壮，奇特非平常景色，异常美丽。亦多传达豪情。例如  </a:t>
            </a:r>
            <a:r>
              <a:rPr lang="en-US" altLang="zh-CN" b="1" dirty="0" smtClean="0"/>
              <a:t>《</a:t>
            </a:r>
            <a:r>
              <a:rPr lang="zh-CN" altLang="en-US" b="1" dirty="0" smtClean="0"/>
              <a:t>蜀道难</a:t>
            </a:r>
            <a:r>
              <a:rPr lang="en-US" altLang="zh-CN" b="1" dirty="0" smtClean="0"/>
              <a:t>》</a:t>
            </a:r>
          </a:p>
          <a:p>
            <a:pPr>
              <a:buNone/>
            </a:pPr>
            <a:r>
              <a:rPr lang="zh-CN" altLang="en-US" b="1" dirty="0" smtClean="0">
                <a:solidFill>
                  <a:srgbClr val="FF0000"/>
                </a:solidFill>
              </a:rPr>
              <a:t>朦胧渺远</a:t>
            </a:r>
            <a:r>
              <a:rPr lang="zh-CN" altLang="en-US" b="1" dirty="0" smtClean="0"/>
              <a:t>－－－景物描绘亦真亦幻，不可极尽其态，又妙处无穷。情感往往多变。李商隐 </a:t>
            </a:r>
            <a:r>
              <a:rPr lang="en-US" altLang="zh-CN" b="1" dirty="0" smtClean="0"/>
              <a:t>《</a:t>
            </a:r>
            <a:r>
              <a:rPr lang="zh-CN" altLang="en-US" b="1" dirty="0" smtClean="0"/>
              <a:t>锦瑟</a:t>
            </a:r>
            <a:r>
              <a:rPr lang="en-US" altLang="zh-CN" b="1" dirty="0" smtClean="0"/>
              <a:t>》</a:t>
            </a:r>
            <a:r>
              <a:rPr lang="zh-CN" altLang="en-US" b="1" dirty="0" smtClean="0"/>
              <a:t>诗中 沧海月明珠有泪，蓝田日暖玉生烟。</a:t>
            </a:r>
            <a:endParaRPr lang="zh-CN" altLang="en-US"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4061415362212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404664"/>
            <a:ext cx="8229600" cy="5721499"/>
          </a:xfrm>
        </p:spPr>
        <p:txBody>
          <a:bodyPr>
            <a:normAutofit fontScale="92500" lnSpcReduction="20000"/>
          </a:bodyPr>
          <a:lstStyle/>
          <a:p>
            <a:pPr>
              <a:buNone/>
            </a:pPr>
            <a:r>
              <a:rPr lang="zh-CN" altLang="en-US" b="1" dirty="0" smtClean="0">
                <a:solidFill>
                  <a:srgbClr val="FF0000"/>
                </a:solidFill>
              </a:rPr>
              <a:t>空灵高远</a:t>
            </a:r>
            <a:r>
              <a:rPr lang="zh-CN" altLang="en-US" b="1" dirty="0" smtClean="0"/>
              <a:t>－－－－既高深莫测，又变化多端，是动与静的结合。多传达踲世脱俗的情怀。王维的禅诗中多有体现。</a:t>
            </a:r>
            <a:r>
              <a:rPr lang="en-US" altLang="zh-CN" b="1" dirty="0" smtClean="0"/>
              <a:t>《</a:t>
            </a:r>
            <a:r>
              <a:rPr lang="zh-CN" altLang="en-US" b="1" dirty="0" smtClean="0"/>
              <a:t>山居秋暝</a:t>
            </a:r>
            <a:r>
              <a:rPr lang="en-US" altLang="zh-CN" b="1" dirty="0" smtClean="0"/>
              <a:t>》</a:t>
            </a:r>
          </a:p>
          <a:p>
            <a:pPr>
              <a:buNone/>
            </a:pPr>
            <a:r>
              <a:rPr lang="zh-CN" altLang="en-US" b="1" dirty="0" smtClean="0">
                <a:solidFill>
                  <a:srgbClr val="FF0000"/>
                </a:solidFill>
              </a:rPr>
              <a:t>苍凉悲壮</a:t>
            </a:r>
            <a:r>
              <a:rPr lang="zh-CN" altLang="en-US" b="1" dirty="0" smtClean="0"/>
              <a:t>－－－边塞诗中多体现。多传达思乡怀亲、爱国卫国、征人愁怨等情感。范仲淹的</a:t>
            </a:r>
            <a:r>
              <a:rPr lang="en-US" altLang="zh-CN" b="1" dirty="0" smtClean="0"/>
              <a:t>〈</a:t>
            </a:r>
            <a:r>
              <a:rPr lang="zh-CN" altLang="en-US" b="1" dirty="0" smtClean="0"/>
              <a:t>渔家傲</a:t>
            </a:r>
            <a:r>
              <a:rPr lang="en-US" altLang="zh-CN" b="1" dirty="0" smtClean="0"/>
              <a:t>〉</a:t>
            </a:r>
          </a:p>
          <a:p>
            <a:pPr>
              <a:buNone/>
            </a:pPr>
            <a:r>
              <a:rPr lang="zh-CN" altLang="en-US" b="1" dirty="0" smtClean="0">
                <a:solidFill>
                  <a:srgbClr val="FF0000"/>
                </a:solidFill>
              </a:rPr>
              <a:t>宁静恬淡</a:t>
            </a:r>
            <a:r>
              <a:rPr lang="zh-CN" altLang="en-US" b="1" dirty="0" smtClean="0"/>
              <a:t>－－－环境安静，即使有动态描写，也是为了衬托靜景。诗人心情平和，多不受外物杂务干扰。白居易</a:t>
            </a:r>
            <a:r>
              <a:rPr lang="en-US" altLang="zh-CN" b="1" dirty="0" smtClean="0"/>
              <a:t>〈</a:t>
            </a:r>
            <a:r>
              <a:rPr lang="zh-CN" altLang="en-US" b="1" dirty="0" smtClean="0"/>
              <a:t>村夜</a:t>
            </a:r>
            <a:r>
              <a:rPr lang="en-US" altLang="zh-CN" b="1" dirty="0" smtClean="0"/>
              <a:t>〉</a:t>
            </a:r>
            <a:r>
              <a:rPr lang="zh-CN" altLang="en-US" b="1" dirty="0" smtClean="0"/>
              <a:t>霜草苍苍虫切切，村南村北行人绝。独出门前望野田，月明荞麦花如雪。陶渊明的田园诗。</a:t>
            </a:r>
            <a:endParaRPr lang="en-US" altLang="zh-CN" b="1" dirty="0" smtClean="0"/>
          </a:p>
          <a:p>
            <a:pPr>
              <a:buNone/>
            </a:pPr>
            <a:r>
              <a:rPr lang="zh-CN" altLang="en-US" b="1" dirty="0" smtClean="0">
                <a:solidFill>
                  <a:srgbClr val="FF0000"/>
                </a:solidFill>
              </a:rPr>
              <a:t>凄凉冷落</a:t>
            </a:r>
            <a:r>
              <a:rPr lang="zh-CN" altLang="en-US" b="1" dirty="0" smtClean="0"/>
              <a:t>－－－－多秋冬萧瑟之景。多传达悲伤落寞之情。刘禹锡诗中：巴山楚水凄凉地，二十三年弃置身。</a:t>
            </a:r>
          </a:p>
          <a:p>
            <a:pPr>
              <a:buNone/>
            </a:pP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597364435774448529.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5577483"/>
          </a:xfrm>
        </p:spPr>
        <p:txBody>
          <a:bodyPr>
            <a:normAutofit/>
          </a:bodyPr>
          <a:lstStyle/>
          <a:p>
            <a:pPr>
              <a:buNone/>
            </a:pPr>
            <a:r>
              <a:rPr lang="zh-CN" altLang="en-US" sz="5400" b="1" dirty="0" smtClean="0">
                <a:solidFill>
                  <a:srgbClr val="FF0000"/>
                </a:solidFill>
                <a:latin typeface="hakuyoxingshu7000" pitchFamily="2" charset="-122"/>
                <a:ea typeface="hakuyoxingshu7000" pitchFamily="2" charset="-122"/>
                <a:cs typeface="hakuyoxingshu7000" pitchFamily="2" charset="-122"/>
              </a:rPr>
              <a:t>  </a:t>
            </a:r>
            <a:r>
              <a:rPr lang="zh-CN" altLang="en-US" sz="6600" b="1" dirty="0" smtClean="0">
                <a:solidFill>
                  <a:srgbClr val="FF0000"/>
                </a:solidFill>
                <a:latin typeface="hakuyoxingshu7000" pitchFamily="2" charset="-122"/>
                <a:ea typeface="hakuyoxingshu7000" pitchFamily="2" charset="-122"/>
                <a:cs typeface="hakuyoxingshu7000" pitchFamily="2" charset="-122"/>
              </a:rPr>
              <a:t>苏轼</a:t>
            </a:r>
            <a:r>
              <a:rPr lang="en-US" altLang="zh-CN" sz="6600" b="1" dirty="0" smtClean="0">
                <a:solidFill>
                  <a:srgbClr val="FF0000"/>
                </a:solidFill>
                <a:latin typeface="hakuyoxingshu7000" pitchFamily="2" charset="-122"/>
                <a:ea typeface="hakuyoxingshu7000" pitchFamily="2" charset="-122"/>
                <a:cs typeface="hakuyoxingshu7000" pitchFamily="2" charset="-122"/>
              </a:rPr>
              <a:t>《</a:t>
            </a:r>
            <a:r>
              <a:rPr lang="zh-CN" altLang="en-US" sz="6600" b="1" dirty="0" smtClean="0">
                <a:solidFill>
                  <a:srgbClr val="FF0000"/>
                </a:solidFill>
                <a:latin typeface="hakuyoxingshu7000" pitchFamily="2" charset="-122"/>
                <a:ea typeface="hakuyoxingshu7000" pitchFamily="2" charset="-122"/>
                <a:cs typeface="hakuyoxingshu7000" pitchFamily="2" charset="-122"/>
              </a:rPr>
              <a:t>赤壁怀古</a:t>
            </a:r>
            <a:r>
              <a:rPr lang="en-US" altLang="zh-CN" sz="6600" b="1" dirty="0" smtClean="0">
                <a:solidFill>
                  <a:srgbClr val="FF0000"/>
                </a:solidFill>
                <a:latin typeface="hakuyoxingshu7000" pitchFamily="2" charset="-122"/>
                <a:ea typeface="hakuyoxingshu7000" pitchFamily="2" charset="-122"/>
                <a:cs typeface="hakuyoxingshu7000" pitchFamily="2" charset="-122"/>
              </a:rPr>
              <a:t>》</a:t>
            </a:r>
          </a:p>
          <a:p>
            <a:pPr>
              <a:buNone/>
            </a:pPr>
            <a:r>
              <a:rPr lang="en-US" altLang="zh-CN" sz="6600" b="1" dirty="0" smtClean="0">
                <a:solidFill>
                  <a:srgbClr val="FF0000"/>
                </a:solidFill>
                <a:latin typeface="hakuyoxingshu7000" pitchFamily="2" charset="-122"/>
                <a:ea typeface="hakuyoxingshu7000" pitchFamily="2" charset="-122"/>
                <a:cs typeface="hakuyoxingshu7000" pitchFamily="2" charset="-122"/>
              </a:rPr>
              <a:t>      </a:t>
            </a:r>
            <a:r>
              <a:rPr lang="zh-CN" altLang="en-US" sz="6600" b="1" dirty="0" smtClean="0">
                <a:solidFill>
                  <a:srgbClr val="FF0000"/>
                </a:solidFill>
                <a:latin typeface="hakuyoxingshu7000" pitchFamily="2" charset="-122"/>
                <a:ea typeface="hakuyoxingshu7000" pitchFamily="2" charset="-122"/>
                <a:cs typeface="hakuyoxingshu7000" pitchFamily="2" charset="-122"/>
              </a:rPr>
              <a:t>意境图</a:t>
            </a:r>
            <a:endParaRPr lang="zh-CN" altLang="en-US" sz="6600" b="1" dirty="0">
              <a:solidFill>
                <a:srgbClr val="FF0000"/>
              </a:solidFill>
              <a:latin typeface="hakuyoxingshu7000" pitchFamily="2" charset="-122"/>
              <a:ea typeface="hakuyoxingshu7000" pitchFamily="2" charset="-122"/>
              <a:cs typeface="hakuyoxingshu7000"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t0110746f2d76118004.jpg"/>
          <p:cNvPicPr>
            <a:picLocks noGrp="1" noChangeAspect="1"/>
          </p:cNvPicPr>
          <p:nvPr>
            <p:ph idx="1"/>
          </p:nvPr>
        </p:nvPicPr>
        <p:blipFill>
          <a:blip r:embed="rId2" cstate="print"/>
          <a:stretch>
            <a:fillRect/>
          </a:stretch>
        </p:blipFill>
        <p:spPr>
          <a:xfrm>
            <a:off x="0" y="0"/>
            <a:ext cx="9144000" cy="666936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0-14051R31Z5264.jpg"/>
          <p:cNvPicPr>
            <a:picLocks noChangeAspect="1"/>
          </p:cNvPicPr>
          <p:nvPr/>
        </p:nvPicPr>
        <p:blipFill>
          <a:blip r:embed="rId2" cstate="print"/>
          <a:stretch>
            <a:fillRect/>
          </a:stretch>
        </p:blipFill>
        <p:spPr>
          <a:xfrm>
            <a:off x="0" y="0"/>
            <a:ext cx="9144000" cy="6858000"/>
          </a:xfrm>
          <a:prstGeom prst="rect">
            <a:avLst/>
          </a:prstGeom>
        </p:spPr>
      </p:pic>
      <p:sp>
        <p:nvSpPr>
          <p:cNvPr id="6" name="标题 1"/>
          <p:cNvSpPr>
            <a:spLocks noGrp="1"/>
          </p:cNvSpPr>
          <p:nvPr>
            <p:ph idx="1"/>
          </p:nvPr>
        </p:nvSpPr>
        <p:spPr>
          <a:xfrm>
            <a:off x="457200" y="549275"/>
            <a:ext cx="8229600" cy="5576888"/>
          </a:xfrm>
        </p:spPr>
        <p:txBody>
          <a:bodyPr>
            <a:normAutofit fontScale="92500" lnSpcReduction="10000"/>
          </a:bodyPr>
          <a:lstStyle/>
          <a:p>
            <a:pPr>
              <a:buNone/>
            </a:pPr>
            <a:r>
              <a:rPr lang="zh-CN" altLang="en-US" dirty="0" smtClean="0">
                <a:solidFill>
                  <a:srgbClr val="FF0000"/>
                </a:solidFill>
              </a:rPr>
              <a:t>   </a:t>
            </a:r>
            <a:r>
              <a:rPr lang="zh-CN" altLang="en-US" b="1" dirty="0" smtClean="0">
                <a:solidFill>
                  <a:srgbClr val="FF0000"/>
                </a:solidFill>
              </a:rPr>
              <a:t>王国维“境界”说</a:t>
            </a:r>
            <a:endParaRPr lang="en-US" altLang="zh-CN" b="1" dirty="0" smtClean="0">
              <a:solidFill>
                <a:srgbClr val="FF0000"/>
              </a:solidFill>
            </a:endParaRPr>
          </a:p>
          <a:p>
            <a:pPr>
              <a:buNone/>
            </a:pPr>
            <a:r>
              <a:rPr lang="en-US" altLang="zh-CN" b="1" dirty="0" smtClean="0"/>
              <a:t>  《</a:t>
            </a:r>
            <a:r>
              <a:rPr lang="zh-CN" altLang="en-US" b="1" dirty="0" smtClean="0"/>
              <a:t>人间词话</a:t>
            </a:r>
            <a:r>
              <a:rPr lang="en-US" altLang="zh-CN" b="1" dirty="0" smtClean="0"/>
              <a:t>》</a:t>
            </a:r>
            <a:r>
              <a:rPr lang="zh-CN" altLang="en-US" b="1" dirty="0" smtClean="0"/>
              <a:t>第３、４两则的内容：  </a:t>
            </a:r>
            <a:r>
              <a:rPr lang="zh-CN" altLang="en-US" b="1" dirty="0" smtClean="0">
                <a:solidFill>
                  <a:srgbClr val="FF0000"/>
                </a:solidFill>
              </a:rPr>
              <a:t>有有我之境，有无我之境。</a:t>
            </a:r>
            <a:r>
              <a:rPr lang="zh-CN" altLang="en-US" b="1" dirty="0" smtClean="0"/>
              <a:t>“泪眼问花花不语，乱红飞过秋千去”，“可堪孤馆闭春寒，杜鹃声里斜阳暮”，有我之境也。“采菊东篱下，悠然见南山”，“寒波澹澹起，白鸟悠悠下”，无我之境也。</a:t>
            </a:r>
            <a:r>
              <a:rPr lang="zh-CN" altLang="en-US" b="1" dirty="0" smtClean="0">
                <a:solidFill>
                  <a:srgbClr val="FF0000"/>
                </a:solidFill>
              </a:rPr>
              <a:t>有我之境，以我观物，故物皆著我之色彩。无我之境，以物观物，故不知何者为我，何者为物。</a:t>
            </a:r>
            <a:r>
              <a:rPr lang="zh-CN" altLang="en-US" b="1" dirty="0" smtClean="0"/>
              <a:t>古人为词，写有我之境者为多，然未始不能写无我之境，此在豪杰之士能自树立耳。无我之境，人惟于静中得之。有我之境，于由动之静时得之。故一优美，一宏壮也。</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14051R31Z5264.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lstStyle/>
          <a:p>
            <a:pPr latinLnBrk="1">
              <a:buNone/>
            </a:pPr>
            <a:r>
              <a:rPr lang="zh-CN" altLang="en-US" b="1" dirty="0" smtClean="0"/>
              <a:t>    </a:t>
            </a:r>
            <a:r>
              <a:rPr lang="zh-CN" altLang="en-US" b="1" dirty="0" smtClean="0">
                <a:solidFill>
                  <a:srgbClr val="FF0000"/>
                </a:solidFill>
              </a:rPr>
              <a:t>王国维人生三境界</a:t>
            </a:r>
            <a:endParaRPr lang="zh-CN" altLang="en-US" dirty="0" smtClean="0">
              <a:solidFill>
                <a:srgbClr val="FF0000"/>
              </a:solidFill>
            </a:endParaRPr>
          </a:p>
          <a:p>
            <a:pPr latinLnBrk="1">
              <a:buNone/>
            </a:pPr>
            <a:r>
              <a:rPr lang="zh-CN" altLang="en-US" dirty="0" smtClean="0"/>
              <a:t>　　</a:t>
            </a:r>
            <a:r>
              <a:rPr lang="zh-CN" altLang="en-US" b="1" dirty="0" smtClean="0"/>
              <a:t>“古今之成大事业、大学问者，必经过三种之境界。‘昨夜西风凋碧树，独上高楼，望尽天涯路。’此第一境也。‘衣带渐宽终不悔，为伊消得人憔悴。’此第二境也。‘众里寻他千百度，蓦然回首，那人却在灯火阑珊处。’此第三境也。此等语皆非大词人不能道。然遽以此意解释诸词，恐为晏、欧诸公所不许也。”</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14051R31Z5264.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lstStyle/>
          <a:p>
            <a:r>
              <a:rPr lang="zh-CN" altLang="en-US" b="1" dirty="0" smtClean="0"/>
              <a:t>王国维通过深入思索和仔细琢磨，悟出了每个人成就大事业都要经历的几个阶段：第一阶段是混沌迷茫，不知前路在何方。第二阶段是在上下而求索，历尽艰苦磨难而不悔，开始见到曦微的曙光。第三阶段是豁然开朗，终于找到了事业</a:t>
            </a:r>
            <a:r>
              <a:rPr lang="zh-CN" altLang="en-US" b="1" dirty="0" smtClean="0">
                <a:hlinkClick r:id="rId3"/>
              </a:rPr>
              <a:t>成功</a:t>
            </a:r>
            <a:r>
              <a:rPr lang="zh-CN" altLang="en-US" b="1" dirty="0" smtClean="0"/>
              <a:t>的钥匙，顿时感到，答案原先以为远在天边，实则近在眼前。</a:t>
            </a:r>
            <a:r>
              <a:rPr lang="zh-CN" altLang="en-US" b="1" dirty="0" smtClean="0">
                <a:solidFill>
                  <a:srgbClr val="FF0000"/>
                </a:solidFill>
              </a:rPr>
              <a:t>这三个阶段，可以概括为迷惘</a:t>
            </a:r>
            <a:r>
              <a:rPr lang="en-US" altLang="zh-CN" b="1" dirty="0" smtClean="0">
                <a:solidFill>
                  <a:srgbClr val="FF0000"/>
                </a:solidFill>
              </a:rPr>
              <a:t>—</a:t>
            </a:r>
            <a:r>
              <a:rPr lang="zh-CN" altLang="en-US" b="1" dirty="0" smtClean="0">
                <a:solidFill>
                  <a:srgbClr val="FF0000"/>
                </a:solidFill>
              </a:rPr>
              <a:t>求索</a:t>
            </a:r>
            <a:r>
              <a:rPr lang="en-US" altLang="zh-CN" b="1" dirty="0" smtClean="0">
                <a:solidFill>
                  <a:srgbClr val="FF0000"/>
                </a:solidFill>
              </a:rPr>
              <a:t>—</a:t>
            </a:r>
            <a:r>
              <a:rPr lang="zh-CN" altLang="en-US" b="1" dirty="0" smtClean="0">
                <a:solidFill>
                  <a:srgbClr val="FF0000"/>
                </a:solidFill>
              </a:rPr>
              <a:t>顿悟，</a:t>
            </a:r>
            <a:r>
              <a:rPr lang="zh-CN" altLang="en-US" b="1" dirty="0" smtClean="0"/>
              <a:t>细细品味，真是人生事业成功无法逾越的三个阶段，从哲学角度讲，就是人生事业成功必然经历的客观规律。</a:t>
            </a:r>
            <a:endParaRPr lang="zh-CN" altLang="en-US"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4010920440054_S.jp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title"/>
          </p:nvPr>
        </p:nvSpPr>
        <p:spPr>
          <a:xfrm>
            <a:off x="457200" y="274638"/>
            <a:ext cx="8229600" cy="706090"/>
          </a:xfrm>
        </p:spPr>
        <p:txBody>
          <a:bodyPr>
            <a:normAutofit fontScale="90000"/>
          </a:bodyPr>
          <a:lstStyle/>
          <a:p>
            <a:r>
              <a:rPr lang="zh-CN" altLang="en-US" b="1" dirty="0" smtClean="0">
                <a:solidFill>
                  <a:srgbClr val="FF0000"/>
                </a:solidFill>
              </a:rPr>
              <a:t>课后练习</a:t>
            </a:r>
            <a:endParaRPr lang="zh-CN" altLang="en-US" b="1" dirty="0">
              <a:solidFill>
                <a:srgbClr val="FF0000"/>
              </a:solidFill>
            </a:endParaRPr>
          </a:p>
        </p:txBody>
      </p:sp>
      <p:sp>
        <p:nvSpPr>
          <p:cNvPr id="3" name="内容占位符 2"/>
          <p:cNvSpPr>
            <a:spLocks noGrp="1"/>
          </p:cNvSpPr>
          <p:nvPr>
            <p:ph idx="1"/>
          </p:nvPr>
        </p:nvSpPr>
        <p:spPr>
          <a:xfrm>
            <a:off x="457200" y="1052736"/>
            <a:ext cx="8229600" cy="5544616"/>
          </a:xfrm>
        </p:spPr>
        <p:txBody>
          <a:bodyPr>
            <a:normAutofit fontScale="85000" lnSpcReduction="20000"/>
          </a:bodyPr>
          <a:lstStyle/>
          <a:p>
            <a:pPr>
              <a:buNone/>
            </a:pPr>
            <a:r>
              <a:rPr lang="zh-CN" altLang="en-US" dirty="0" smtClean="0"/>
              <a:t>                            </a:t>
            </a:r>
            <a:r>
              <a:rPr lang="zh-CN" altLang="en-US" b="1" dirty="0" smtClean="0">
                <a:solidFill>
                  <a:srgbClr val="FF0000"/>
                </a:solidFill>
              </a:rPr>
              <a:t>次</a:t>
            </a:r>
            <a:r>
              <a:rPr lang="zh-CN" altLang="en-US" b="1" dirty="0">
                <a:solidFill>
                  <a:srgbClr val="FF0000"/>
                </a:solidFill>
              </a:rPr>
              <a:t>石湖书扇韵① 姜夔②</a:t>
            </a:r>
          </a:p>
          <a:p>
            <a:pPr>
              <a:buNone/>
            </a:pPr>
            <a:r>
              <a:rPr lang="zh-CN" altLang="en-US" b="1" dirty="0" smtClean="0">
                <a:solidFill>
                  <a:srgbClr val="FF0000"/>
                </a:solidFill>
              </a:rPr>
              <a:t>                 桥</a:t>
            </a:r>
            <a:r>
              <a:rPr lang="zh-CN" altLang="en-US" b="1" dirty="0">
                <a:solidFill>
                  <a:srgbClr val="FF0000"/>
                </a:solidFill>
              </a:rPr>
              <a:t>西一曲水通村，岸阁浮萍绿有痕。</a:t>
            </a:r>
          </a:p>
          <a:p>
            <a:pPr>
              <a:buNone/>
            </a:pPr>
            <a:r>
              <a:rPr lang="zh-CN" altLang="en-US" b="1" dirty="0" smtClean="0">
                <a:solidFill>
                  <a:srgbClr val="FF0000"/>
                </a:solidFill>
              </a:rPr>
              <a:t>                 家</a:t>
            </a:r>
            <a:r>
              <a:rPr lang="zh-CN" altLang="en-US" b="1" dirty="0">
                <a:solidFill>
                  <a:srgbClr val="FF0000"/>
                </a:solidFill>
              </a:rPr>
              <a:t>住石湖人不到，藕花多处别开门。</a:t>
            </a:r>
          </a:p>
          <a:p>
            <a:pPr>
              <a:buNone/>
            </a:pPr>
            <a:r>
              <a:rPr lang="en-US" altLang="zh-CN" b="1" dirty="0"/>
              <a:t>【</a:t>
            </a:r>
            <a:r>
              <a:rPr lang="zh-CN" altLang="en-US" b="1" dirty="0"/>
              <a:t>注</a:t>
            </a:r>
            <a:r>
              <a:rPr lang="en-US" altLang="zh-CN" b="1" dirty="0"/>
              <a:t>】①</a:t>
            </a:r>
            <a:r>
              <a:rPr lang="zh-CN" altLang="en-US" b="1" dirty="0"/>
              <a:t>石湖：南宋诗人范成大</a:t>
            </a:r>
            <a:r>
              <a:rPr lang="en-US" altLang="zh-CN" b="1" dirty="0"/>
              <a:t>(1126—1193)</a:t>
            </a:r>
            <a:r>
              <a:rPr lang="zh-CN" altLang="en-US" b="1" dirty="0"/>
              <a:t>晚年去职归隐石湖</a:t>
            </a:r>
            <a:r>
              <a:rPr lang="en-US" altLang="zh-CN" b="1" dirty="0"/>
              <a:t>(</a:t>
            </a:r>
            <a:r>
              <a:rPr lang="zh-CN" altLang="en-US" b="1" dirty="0"/>
              <a:t>在今江苏苏州</a:t>
            </a:r>
            <a:r>
              <a:rPr lang="en-US" altLang="zh-CN" b="1" dirty="0"/>
              <a:t>)</a:t>
            </a:r>
            <a:r>
              <a:rPr lang="zh-CN" altLang="en-US" b="1" dirty="0"/>
              <a:t>，自号石湖居士。</a:t>
            </a:r>
          </a:p>
          <a:p>
            <a:pPr>
              <a:buNone/>
            </a:pPr>
            <a:r>
              <a:rPr lang="zh-CN" altLang="en-US" b="1" dirty="0" smtClean="0"/>
              <a:t>    ②</a:t>
            </a:r>
            <a:r>
              <a:rPr lang="zh-CN" altLang="en-US" b="1" dirty="0"/>
              <a:t>姜夔</a:t>
            </a:r>
            <a:r>
              <a:rPr lang="en-US" altLang="zh-CN" b="1" dirty="0"/>
              <a:t>(1155—1221?)</a:t>
            </a:r>
            <a:r>
              <a:rPr lang="zh-CN" altLang="en-US" b="1" dirty="0"/>
              <a:t>：字尧章，号白石道人，饶州鄱阳</a:t>
            </a:r>
            <a:r>
              <a:rPr lang="en-US" altLang="zh-CN" b="1" dirty="0"/>
              <a:t>(</a:t>
            </a:r>
            <a:r>
              <a:rPr lang="zh-CN" altLang="en-US" b="1" dirty="0"/>
              <a:t>今江西波阳</a:t>
            </a:r>
            <a:r>
              <a:rPr lang="en-US" altLang="zh-CN" b="1" dirty="0"/>
              <a:t>)</a:t>
            </a:r>
            <a:r>
              <a:rPr lang="zh-CN" altLang="en-US" b="1" dirty="0"/>
              <a:t>人，浪迹江湖，终生不仕。淳熙十四年</a:t>
            </a:r>
            <a:r>
              <a:rPr lang="en-US" altLang="zh-CN" b="1" dirty="0"/>
              <a:t>(1187)</a:t>
            </a:r>
            <a:r>
              <a:rPr lang="zh-CN" altLang="en-US" b="1" dirty="0"/>
              <a:t>夏，曾去拜见范成大，这首诗约作于此时</a:t>
            </a:r>
            <a:r>
              <a:rPr lang="zh-CN" altLang="en-US" b="1" dirty="0" smtClean="0"/>
              <a:t>。</a:t>
            </a:r>
            <a:endParaRPr lang="en-US" altLang="zh-CN" b="1" dirty="0" smtClean="0"/>
          </a:p>
          <a:p>
            <a:pPr>
              <a:buNone/>
            </a:pPr>
            <a:r>
              <a:rPr lang="en-US" altLang="zh-CN" dirty="0"/>
              <a:t> </a:t>
            </a:r>
            <a:r>
              <a:rPr lang="en-US" altLang="zh-CN" b="1" dirty="0"/>
              <a:t>(1) </a:t>
            </a:r>
            <a:r>
              <a:rPr lang="zh-CN" altLang="en-US" b="1" dirty="0"/>
              <a:t>这首诗描绘了一幅什么样的画面</a:t>
            </a:r>
            <a:r>
              <a:rPr lang="en-US" altLang="zh-CN" b="1" dirty="0"/>
              <a:t>?</a:t>
            </a:r>
            <a:r>
              <a:rPr lang="zh-CN" altLang="en-US" b="1" dirty="0"/>
              <a:t>是由哪些景物构成的</a:t>
            </a:r>
            <a:r>
              <a:rPr lang="en-US" altLang="zh-CN" b="1" dirty="0"/>
              <a:t>?</a:t>
            </a:r>
            <a:r>
              <a:rPr lang="zh-CN" altLang="en-US" b="1" dirty="0"/>
              <a:t>请简要叙述</a:t>
            </a:r>
            <a:r>
              <a:rPr lang="zh-CN" altLang="en-US" b="1" dirty="0" smtClean="0"/>
              <a:t>。</a:t>
            </a:r>
            <a:endParaRPr lang="en-US" altLang="zh-CN" b="1" dirty="0" smtClean="0"/>
          </a:p>
          <a:p>
            <a:pPr>
              <a:buNone/>
            </a:pPr>
            <a:r>
              <a:rPr lang="en-US" altLang="zh-CN" b="1" dirty="0"/>
              <a:t> (2) </a:t>
            </a:r>
            <a:r>
              <a:rPr lang="zh-CN" altLang="en-US" b="1" dirty="0"/>
              <a:t>有人说，诗的后两句歌颂了范成大的品格，第三句中的“人”是指趋炎附势的人。你对此有什么看法</a:t>
            </a:r>
            <a:r>
              <a:rPr lang="en-US" altLang="zh-CN" b="1" dirty="0"/>
              <a:t>?</a:t>
            </a:r>
            <a:r>
              <a:rPr lang="zh-CN" altLang="en-US" b="1" dirty="0"/>
              <a:t>请简要说明。</a:t>
            </a:r>
          </a:p>
          <a:p>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4010920440054.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5904656"/>
          </a:xfrm>
        </p:spPr>
        <p:txBody>
          <a:bodyPr>
            <a:normAutofit fontScale="92500" lnSpcReduction="10000"/>
          </a:bodyPr>
          <a:lstStyle/>
          <a:p>
            <a:r>
              <a:rPr lang="en-US" altLang="zh-CN" b="1" dirty="0">
                <a:solidFill>
                  <a:srgbClr val="FF0000"/>
                </a:solidFill>
              </a:rPr>
              <a:t>(1) </a:t>
            </a:r>
            <a:r>
              <a:rPr lang="zh-CN" altLang="en-US" b="1" dirty="0">
                <a:solidFill>
                  <a:srgbClr val="FF0000"/>
                </a:solidFill>
              </a:rPr>
              <a:t>这首诗描绘了一幅什么样的画面</a:t>
            </a:r>
            <a:r>
              <a:rPr lang="en-US" altLang="zh-CN" b="1" dirty="0">
                <a:solidFill>
                  <a:srgbClr val="FF0000"/>
                </a:solidFill>
              </a:rPr>
              <a:t>?</a:t>
            </a:r>
            <a:r>
              <a:rPr lang="zh-CN" altLang="en-US" b="1" dirty="0">
                <a:solidFill>
                  <a:srgbClr val="FF0000"/>
                </a:solidFill>
              </a:rPr>
              <a:t>是由哪些景物构成的</a:t>
            </a:r>
            <a:r>
              <a:rPr lang="en-US" altLang="zh-CN" b="1" dirty="0">
                <a:solidFill>
                  <a:srgbClr val="FF0000"/>
                </a:solidFill>
              </a:rPr>
              <a:t>?</a:t>
            </a:r>
            <a:r>
              <a:rPr lang="zh-CN" altLang="en-US" b="1" dirty="0">
                <a:solidFill>
                  <a:srgbClr val="FF0000"/>
                </a:solidFill>
              </a:rPr>
              <a:t>请简要叙述。</a:t>
            </a:r>
          </a:p>
          <a:p>
            <a:r>
              <a:rPr lang="zh-CN" altLang="en-US" b="1" dirty="0">
                <a:solidFill>
                  <a:srgbClr val="FF0000"/>
                </a:solidFill>
              </a:rPr>
              <a:t>答：诗歌描绘了一幅江南水乡清幽恬静的画面，写了小桥、流水、村庄、绿岸、浮萍、荷花、人家、庭院等景物。</a:t>
            </a:r>
          </a:p>
          <a:p>
            <a:r>
              <a:rPr lang="zh-CN" altLang="en-US" b="1" dirty="0"/>
              <a:t>解析：分析诗歌“意境”， 答题步骤： 第一步，描绘诗中展现的图景画面。第二步，概括景物所营造的氛围特点。第三步，分析作者的思想感情。</a:t>
            </a:r>
          </a:p>
          <a:p>
            <a:r>
              <a:rPr lang="zh-CN" altLang="en-US" b="1" dirty="0"/>
              <a:t>意境</a:t>
            </a:r>
            <a:r>
              <a:rPr lang="en-US" altLang="zh-CN" b="1" dirty="0"/>
              <a:t>(</a:t>
            </a:r>
            <a:r>
              <a:rPr lang="zh-CN" altLang="en-US" b="1" dirty="0"/>
              <a:t>氛围</a:t>
            </a:r>
            <a:r>
              <a:rPr lang="en-US" altLang="zh-CN" b="1" dirty="0"/>
              <a:t>)</a:t>
            </a:r>
            <a:r>
              <a:rPr lang="zh-CN" altLang="en-US" b="1" dirty="0"/>
              <a:t>特点术语有：孤寂冷清、恬静优美、雄浑壮阔、萧瑟凄凉，恬静安谧， 雄奇优美 生机勃勃，富丽堂皇 ，肃杀荒寒 瑰丽雄壮， 虚幻飘渺 凄寒萧条 繁华热闹等。</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诗歌中 的形象</a:t>
            </a:r>
            <a:endParaRPr lang="zh-CN" altLang="en-US" b="1" dirty="0">
              <a:solidFill>
                <a:srgbClr val="FF0000"/>
              </a:solidFill>
            </a:endParaRPr>
          </a:p>
        </p:txBody>
      </p:sp>
      <p:sp>
        <p:nvSpPr>
          <p:cNvPr id="3" name="内容占位符 2"/>
          <p:cNvSpPr>
            <a:spLocks noGrp="1"/>
          </p:cNvSpPr>
          <p:nvPr>
            <p:ph idx="1"/>
          </p:nvPr>
        </p:nvSpPr>
        <p:spPr/>
        <p:txBody>
          <a:bodyPr/>
          <a:lstStyle/>
          <a:p>
            <a:pPr>
              <a:buNone/>
            </a:pPr>
            <a:r>
              <a:rPr lang="zh-CN" altLang="en-US" b="1" dirty="0" smtClean="0"/>
              <a:t>    诗歌作品的形象指的是诗歌作品创造出来的生动具体的、寄寓作者的生活理想和思想感情的艺术形象。</a:t>
            </a:r>
            <a:endParaRPr lang="en-US" altLang="zh-CN" b="1" dirty="0" smtClean="0"/>
          </a:p>
          <a:p>
            <a:pPr>
              <a:buNone/>
            </a:pPr>
            <a:r>
              <a:rPr lang="en-US" altLang="zh-CN" b="1" dirty="0">
                <a:solidFill>
                  <a:srgbClr val="FF0000"/>
                </a:solidFill>
              </a:rPr>
              <a:t> </a:t>
            </a:r>
            <a:r>
              <a:rPr lang="en-US" altLang="zh-CN" b="1" dirty="0" smtClean="0">
                <a:solidFill>
                  <a:srgbClr val="FF0000"/>
                </a:solidFill>
              </a:rPr>
              <a:t>                   </a:t>
            </a:r>
            <a:r>
              <a:rPr lang="zh-CN" altLang="en-US" b="1" dirty="0" smtClean="0">
                <a:solidFill>
                  <a:srgbClr val="FF0000"/>
                </a:solidFill>
              </a:rPr>
              <a:t>人（诗人塑造的人物或诗人自己）</a:t>
            </a:r>
            <a:endParaRPr lang="en-US" altLang="zh-CN" b="1" dirty="0" smtClean="0">
              <a:solidFill>
                <a:srgbClr val="FF0000"/>
              </a:solidFill>
            </a:endParaRPr>
          </a:p>
          <a:p>
            <a:pPr>
              <a:buNone/>
            </a:pPr>
            <a:r>
              <a:rPr lang="zh-CN" altLang="en-US" b="1" dirty="0" smtClean="0">
                <a:solidFill>
                  <a:srgbClr val="FF0000"/>
                </a:solidFill>
              </a:rPr>
              <a:t>   形象         景物形象（自然景物和人文景物）</a:t>
            </a:r>
            <a:endParaRPr lang="en-US" altLang="zh-CN" b="1" dirty="0" smtClean="0">
              <a:solidFill>
                <a:srgbClr val="FF0000"/>
              </a:solidFill>
            </a:endParaRPr>
          </a:p>
          <a:p>
            <a:pPr>
              <a:buNone/>
            </a:pPr>
            <a:r>
              <a:rPr lang="en-US" altLang="zh-CN" b="1" dirty="0" smtClean="0">
                <a:solidFill>
                  <a:srgbClr val="FF0000"/>
                </a:solidFill>
              </a:rPr>
              <a:t>                     </a:t>
            </a:r>
            <a:r>
              <a:rPr lang="zh-CN" altLang="en-US" b="1" dirty="0" smtClean="0">
                <a:solidFill>
                  <a:srgbClr val="FF0000"/>
                </a:solidFill>
              </a:rPr>
              <a:t>事物形象（咏物诗中的物象）</a:t>
            </a:r>
            <a:endParaRPr lang="en-US" altLang="zh-CN" b="1" dirty="0" smtClean="0">
              <a:solidFill>
                <a:srgbClr val="FF0000"/>
              </a:solidFill>
            </a:endParaRPr>
          </a:p>
          <a:p>
            <a:pPr>
              <a:buNone/>
            </a:pPr>
            <a:r>
              <a:rPr lang="zh-CN" altLang="en-US" b="1" dirty="0" smtClean="0"/>
              <a:t>    物象：除人之外的各种形象。</a:t>
            </a:r>
            <a:endParaRPr lang="zh-CN" altLang="en-US" b="1" dirty="0"/>
          </a:p>
        </p:txBody>
      </p:sp>
      <p:sp>
        <p:nvSpPr>
          <p:cNvPr id="4" name="左大括号 3"/>
          <p:cNvSpPr/>
          <p:nvPr/>
        </p:nvSpPr>
        <p:spPr>
          <a:xfrm>
            <a:off x="2051720" y="3356992"/>
            <a:ext cx="371472" cy="1296144"/>
          </a:xfrm>
          <a:prstGeom prst="leftBrace">
            <a:avLst>
              <a:gd name="adj1" fmla="val 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ox(in)">
                                      <p:cBhvr>
                                        <p:cTn id="13" dur="500"/>
                                        <p:tgtEl>
                                          <p:spTgt spid="3">
                                            <p:txEl>
                                              <p:pRg st="1" end="1"/>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ox(in)">
                                      <p:cBhvr>
                                        <p:cTn id="16" dur="500"/>
                                        <p:tgtEl>
                                          <p:spTgt spid="3">
                                            <p:txEl>
                                              <p:pRg st="2" end="2"/>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ox(in)">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4010920440054.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476672"/>
            <a:ext cx="8229600" cy="5649491"/>
          </a:xfrm>
        </p:spPr>
        <p:txBody>
          <a:bodyPr>
            <a:normAutofit fontScale="92500" lnSpcReduction="20000"/>
          </a:bodyPr>
          <a:lstStyle/>
          <a:p>
            <a:pPr>
              <a:buNone/>
            </a:pPr>
            <a:r>
              <a:rPr lang="en-US" altLang="zh-CN" b="1" dirty="0" smtClean="0">
                <a:solidFill>
                  <a:srgbClr val="FF0000"/>
                </a:solidFill>
              </a:rPr>
              <a:t>    (</a:t>
            </a:r>
            <a:r>
              <a:rPr lang="en-US" altLang="zh-CN" b="1" dirty="0">
                <a:solidFill>
                  <a:srgbClr val="FF0000"/>
                </a:solidFill>
              </a:rPr>
              <a:t>2) </a:t>
            </a:r>
            <a:r>
              <a:rPr lang="zh-CN" altLang="en-US" b="1" dirty="0">
                <a:solidFill>
                  <a:srgbClr val="FF0000"/>
                </a:solidFill>
              </a:rPr>
              <a:t>有人说，诗的后两句歌颂了范成大的品格，第三句中的“人”是指趋炎附势的人。你对此有什么看法</a:t>
            </a:r>
            <a:r>
              <a:rPr lang="en-US" altLang="zh-CN" b="1" dirty="0">
                <a:solidFill>
                  <a:srgbClr val="FF0000"/>
                </a:solidFill>
              </a:rPr>
              <a:t>?</a:t>
            </a:r>
            <a:r>
              <a:rPr lang="zh-CN" altLang="en-US" b="1" dirty="0">
                <a:solidFill>
                  <a:srgbClr val="FF0000"/>
                </a:solidFill>
              </a:rPr>
              <a:t>请简要说明。</a:t>
            </a:r>
          </a:p>
          <a:p>
            <a:pPr>
              <a:buNone/>
            </a:pPr>
            <a:r>
              <a:rPr lang="zh-CN" altLang="en-US" dirty="0" smtClean="0"/>
              <a:t>    </a:t>
            </a:r>
            <a:r>
              <a:rPr lang="zh-CN" altLang="en-US" b="1" dirty="0" smtClean="0"/>
              <a:t>答</a:t>
            </a:r>
            <a:r>
              <a:rPr lang="zh-CN" altLang="en-US" b="1" dirty="0"/>
              <a:t>：观点一：这种说法有道理。</a:t>
            </a:r>
          </a:p>
          <a:p>
            <a:pPr>
              <a:buNone/>
            </a:pPr>
            <a:r>
              <a:rPr lang="zh-CN" altLang="en-US" b="1" dirty="0" smtClean="0"/>
              <a:t>     此</a:t>
            </a:r>
            <a:r>
              <a:rPr lang="zh-CN" altLang="en-US" b="1" dirty="0"/>
              <a:t>诗赞誉石湖美景，也包含对石湖主人的赞颂。“人”是指势利小人，这些人在范氏去职归隐后不再与他来往，范氏却不以为意，反而享受田园之乐，这与作者终生不仕的人生态度相契合。</a:t>
            </a:r>
          </a:p>
          <a:p>
            <a:pPr>
              <a:buNone/>
            </a:pPr>
            <a:r>
              <a:rPr lang="zh-CN" altLang="en-US" b="1" dirty="0" smtClean="0"/>
              <a:t>    观</a:t>
            </a:r>
            <a:r>
              <a:rPr lang="zh-CN" altLang="en-US" b="1" dirty="0"/>
              <a:t>点一：这种说法不确切。</a:t>
            </a:r>
          </a:p>
          <a:p>
            <a:pPr>
              <a:buNone/>
            </a:pPr>
            <a:r>
              <a:rPr lang="zh-CN" altLang="en-US" b="1" dirty="0" smtClean="0"/>
              <a:t>    此</a:t>
            </a:r>
            <a:r>
              <a:rPr lang="zh-CN" altLang="en-US" b="1" dirty="0"/>
              <a:t>诗描绘了石湖清幽恬静的美景，表现的是作者对石湖主人归隐田园的赞赏。“人”只是泛指，无人相烦正是幽静的要素，不是写范氏失势后的世态炎凉。</a:t>
            </a:r>
          </a:p>
          <a:p>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d50aa756fae93fd93f3159f5a44cd3d3_t0125f2108e86fc547c.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4010920440054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normAutofit fontScale="92500" lnSpcReduction="10000"/>
          </a:bodyPr>
          <a:lstStyle/>
          <a:p>
            <a:pPr>
              <a:buNone/>
            </a:pPr>
            <a:r>
              <a:rPr lang="en-US" altLang="zh-CN" b="1" dirty="0" smtClean="0"/>
              <a:t>. </a:t>
            </a:r>
            <a:r>
              <a:rPr lang="zh-CN" altLang="en-US" b="1" dirty="0" smtClean="0"/>
              <a:t>阅读下面的诗，然后回答问题。</a:t>
            </a:r>
          </a:p>
          <a:p>
            <a:pPr algn="ctr">
              <a:buNone/>
            </a:pPr>
            <a:r>
              <a:rPr lang="zh-CN" altLang="en-US" dirty="0" smtClean="0"/>
              <a:t> </a:t>
            </a:r>
            <a:r>
              <a:rPr lang="zh-CN" altLang="en-US" b="1" dirty="0" smtClean="0">
                <a:ea typeface="楷体_GB2312" pitchFamily="49" charset="-122"/>
              </a:rPr>
              <a:t>漫成一首</a:t>
            </a:r>
          </a:p>
          <a:p>
            <a:pPr algn="ctr">
              <a:buNone/>
            </a:pPr>
            <a:r>
              <a:rPr lang="zh-CN" altLang="en-US" b="1" dirty="0" smtClean="0"/>
              <a:t>杜甫</a:t>
            </a:r>
          </a:p>
          <a:p>
            <a:pPr algn="ctr">
              <a:buNone/>
            </a:pPr>
            <a:r>
              <a:rPr lang="zh-CN" altLang="en-US" b="1" dirty="0" smtClean="0">
                <a:ea typeface="楷体_GB2312" pitchFamily="49" charset="-122"/>
              </a:rPr>
              <a:t>江月去人只数尺，风灯照夜欲三更。</a:t>
            </a:r>
          </a:p>
          <a:p>
            <a:pPr algn="ctr">
              <a:buNone/>
            </a:pPr>
            <a:r>
              <a:rPr lang="zh-CN" altLang="en-US" b="1" dirty="0" smtClean="0">
                <a:ea typeface="楷体_GB2312" pitchFamily="49" charset="-122"/>
              </a:rPr>
              <a:t>沙头宿鹭联拳静，船尾跳鱼拨剌鸣。</a:t>
            </a:r>
          </a:p>
          <a:p>
            <a:pPr algn="ctr">
              <a:buNone/>
            </a:pPr>
            <a:endParaRPr lang="zh-CN" altLang="en-US" b="1" dirty="0" smtClean="0">
              <a:ea typeface="楷体_GB2312" pitchFamily="49" charset="-122"/>
            </a:endParaRPr>
          </a:p>
          <a:p>
            <a:pPr>
              <a:buNone/>
            </a:pPr>
            <a:r>
              <a:rPr lang="zh-CN" altLang="en-US" b="1" dirty="0" smtClean="0">
                <a:latin typeface="宋体" pitchFamily="2" charset="-122"/>
              </a:rPr>
              <a:t>  这首诗营造了一种怎样的意境？</a:t>
            </a:r>
          </a:p>
          <a:p>
            <a:pPr>
              <a:buNone/>
            </a:pPr>
            <a:endParaRPr lang="zh-CN" altLang="en-US" b="1" dirty="0" smtClean="0">
              <a:latin typeface="宋体" pitchFamily="2" charset="-122"/>
            </a:endParaRPr>
          </a:p>
          <a:p>
            <a:pPr>
              <a:buNone/>
            </a:pPr>
            <a:r>
              <a:rPr lang="zh-CN" altLang="en-US" b="1" dirty="0" smtClean="0">
                <a:latin typeface="宋体" pitchFamily="2" charset="-122"/>
              </a:rPr>
              <a:t>  </a:t>
            </a:r>
            <a:r>
              <a:rPr lang="zh-CN" altLang="en-US" b="1" dirty="0" smtClean="0">
                <a:solidFill>
                  <a:srgbClr val="CC3300"/>
                </a:solidFill>
                <a:latin typeface="宋体" pitchFamily="2" charset="-122"/>
              </a:rPr>
              <a:t>答案：明月、风灯、宿鹭静、跳鱼鸣（以动写静），这四个意象有机地组合成清幽、静谧的意境。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 calcmode="lin" valueType="num">
                                      <p:cBhvr additive="base">
                                        <p:cTn id="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4189b69ed5e7f2800ad626a03ff685c5_t01cab36853549d3633.png"/>
          <p:cNvPicPr>
            <a:picLocks noGrp="1" noChangeAspect="1"/>
          </p:cNvPicPr>
          <p:nvPr>
            <p:ph idx="1"/>
          </p:nvPr>
        </p:nvPicPr>
        <p:blipFill>
          <a:blip r:embed="rId2" cstate="print"/>
          <a:stretch>
            <a:fillRect/>
          </a:stretch>
        </p:blipFill>
        <p:spPr>
          <a:xfrm>
            <a:off x="0" y="0"/>
            <a:ext cx="9144000" cy="6858000"/>
          </a:xfrm>
        </p:spPr>
      </p:pic>
      <p:sp>
        <p:nvSpPr>
          <p:cNvPr id="2" name="标题 1"/>
          <p:cNvSpPr>
            <a:spLocks noGrp="1"/>
          </p:cNvSpPr>
          <p:nvPr>
            <p:ph type="title"/>
          </p:nvPr>
        </p:nvSpPr>
        <p:spPr>
          <a:xfrm>
            <a:off x="467544" y="764704"/>
            <a:ext cx="8229600" cy="1143000"/>
          </a:xfrm>
        </p:spPr>
        <p:txBody>
          <a:bodyPr>
            <a:noAutofit/>
          </a:bodyPr>
          <a:lstStyle/>
          <a:p>
            <a:r>
              <a:rPr lang="zh-CN" altLang="en-US" sz="8000" dirty="0" smtClean="0">
                <a:solidFill>
                  <a:srgbClr val="FF0000"/>
                </a:solidFill>
                <a:latin typeface="叶根友毛笔行书2.0版" pitchFamily="2" charset="-122"/>
                <a:ea typeface="叶根友毛笔行书2.0版" pitchFamily="2" charset="-122"/>
              </a:rPr>
              <a:t>人物形象鉴赏</a:t>
            </a:r>
            <a:endParaRPr lang="zh-CN" altLang="en-US" sz="8000" dirty="0">
              <a:solidFill>
                <a:srgbClr val="FF0000"/>
              </a:solidFill>
              <a:latin typeface="叶根友毛笔行书2.0版" pitchFamily="2" charset="-122"/>
              <a:ea typeface="叶根友毛笔行书2.0版"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timg (3).jp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人物形象鉴赏</a:t>
            </a:r>
            <a:endParaRPr lang="zh-CN" altLang="en-US" b="1" dirty="0">
              <a:solidFill>
                <a:srgbClr val="FF0000"/>
              </a:solidFill>
            </a:endParaRPr>
          </a:p>
        </p:txBody>
      </p:sp>
      <p:pic>
        <p:nvPicPr>
          <p:cNvPr id="4" name="图片 5" descr="考点解读"/>
          <p:cNvPicPr>
            <a:picLocks noGrp="1" noChangeAspect="1" noChangeArrowheads="1"/>
          </p:cNvPicPr>
          <p:nvPr>
            <p:ph idx="1"/>
          </p:nvPr>
        </p:nvPicPr>
        <p:blipFill>
          <a:blip r:embed="rId3" cstate="print"/>
          <a:srcRect/>
          <a:stretch>
            <a:fillRect/>
          </a:stretch>
        </p:blipFill>
        <p:spPr bwMode="auto">
          <a:xfrm>
            <a:off x="1187624" y="1124744"/>
            <a:ext cx="2160240" cy="432048"/>
          </a:xfrm>
          <a:prstGeom prst="rect">
            <a:avLst/>
          </a:prstGeom>
          <a:noFill/>
          <a:ln w="9525">
            <a:noFill/>
            <a:miter lim="800000"/>
            <a:headEnd/>
            <a:tailEnd/>
          </a:ln>
        </p:spPr>
      </p:pic>
      <p:sp>
        <p:nvSpPr>
          <p:cNvPr id="5" name="矩形 4"/>
          <p:cNvSpPr/>
          <p:nvPr/>
        </p:nvSpPr>
        <p:spPr>
          <a:xfrm>
            <a:off x="755576" y="1700808"/>
            <a:ext cx="7704856" cy="1275606"/>
          </a:xfrm>
          <a:prstGeom prst="rect">
            <a:avLst/>
          </a:prstGeom>
        </p:spPr>
        <p:txBody>
          <a:bodyPr wrap="square">
            <a:spAutoFit/>
          </a:bodyPr>
          <a:lstStyle/>
          <a:p>
            <a:pPr>
              <a:lnSpc>
                <a:spcPct val="80000"/>
              </a:lnSpc>
            </a:pPr>
            <a:r>
              <a:rPr lang="en-US" altLang="zh-CN" sz="2400" dirty="0" smtClean="0"/>
              <a:t> </a:t>
            </a:r>
            <a:r>
              <a:rPr lang="zh-CN" altLang="en-US" sz="2400" b="1" dirty="0" smtClean="0"/>
              <a:t>一般说来，诗歌作品的形象包括人物形象、事物形象和景物形象。</a:t>
            </a:r>
          </a:p>
          <a:p>
            <a:pPr>
              <a:lnSpc>
                <a:spcPct val="80000"/>
              </a:lnSpc>
            </a:pPr>
            <a:r>
              <a:rPr lang="zh-CN" altLang="en-US" sz="2400" b="1" dirty="0" smtClean="0"/>
              <a:t>     高考诗歌形象的考查类型为：把握形象的特征，分析寓于形象中的思想感情，理解形象的典型意义。</a:t>
            </a:r>
            <a:endParaRPr lang="zh-CN" altLang="en-US" sz="2400" dirty="0"/>
          </a:p>
        </p:txBody>
      </p:sp>
      <p:sp>
        <p:nvSpPr>
          <p:cNvPr id="6" name="矩形 5"/>
          <p:cNvSpPr/>
          <p:nvPr/>
        </p:nvSpPr>
        <p:spPr>
          <a:xfrm>
            <a:off x="899592" y="2924944"/>
            <a:ext cx="4464496" cy="584775"/>
          </a:xfrm>
          <a:prstGeom prst="rect">
            <a:avLst/>
          </a:prstGeom>
        </p:spPr>
        <p:txBody>
          <a:bodyPr wrap="square">
            <a:spAutoFit/>
          </a:bodyPr>
          <a:lstStyle/>
          <a:p>
            <a:pPr marL="457200" indent="-457200"/>
            <a:r>
              <a:rPr lang="zh-CN" altLang="en-US" sz="3200" b="1" dirty="0" smtClean="0">
                <a:solidFill>
                  <a:schemeClr val="accent2"/>
                </a:solidFill>
              </a:rPr>
              <a:t>一、鉴赏人物形象</a:t>
            </a:r>
            <a:endParaRPr lang="zh-CN" altLang="en-US" sz="3200" b="1" dirty="0">
              <a:solidFill>
                <a:schemeClr val="accent2"/>
              </a:solidFill>
            </a:endParaRPr>
          </a:p>
        </p:txBody>
      </p:sp>
      <p:sp>
        <p:nvSpPr>
          <p:cNvPr id="7" name="矩形 6"/>
          <p:cNvSpPr/>
          <p:nvPr/>
        </p:nvSpPr>
        <p:spPr>
          <a:xfrm>
            <a:off x="683568" y="3717032"/>
            <a:ext cx="7776864" cy="2677656"/>
          </a:xfrm>
          <a:prstGeom prst="rect">
            <a:avLst/>
          </a:prstGeom>
        </p:spPr>
        <p:txBody>
          <a:bodyPr wrap="square">
            <a:spAutoFit/>
          </a:bodyPr>
          <a:lstStyle/>
          <a:p>
            <a:r>
              <a:rPr lang="zh-CN" altLang="en-US" sz="2400" b="1" dirty="0" smtClean="0"/>
              <a:t>诗歌中的人物形象又包括两类：（</a:t>
            </a:r>
            <a:r>
              <a:rPr lang="en-US" altLang="zh-CN" sz="2400" b="1" dirty="0" smtClean="0"/>
              <a:t>1</a:t>
            </a:r>
            <a:r>
              <a:rPr lang="zh-CN" altLang="en-US" sz="2400" b="1" dirty="0" smtClean="0"/>
              <a:t>）作品中描写的人物。包括英雄、名流、亲属、友人等 （</a:t>
            </a:r>
            <a:r>
              <a:rPr lang="en-US" altLang="zh-CN" sz="2400" b="1" dirty="0" smtClean="0"/>
              <a:t>2</a:t>
            </a:r>
            <a:r>
              <a:rPr lang="zh-CN" altLang="en-US" sz="2400" b="1" dirty="0" smtClean="0"/>
              <a:t>）诗人自我形象。一般抒情主人公就是诗人自己，且往往与写景结合在一起。在叙事诗中，诗人是通过笔下的人物形象，委婉含蓄地表达自己的性格、志气、情感或思想观念；而在抒情诗中，则是通过直接抒写自己的主观情绪，来完成对自我形象的塑造。鉴赏抒情主人公自身的形象。 </a:t>
            </a:r>
            <a:endParaRPr lang="zh-CN" altLang="en-US"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img (3).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5577483"/>
          </a:xfrm>
        </p:spPr>
        <p:txBody>
          <a:bodyPr>
            <a:normAutofit lnSpcReduction="10000"/>
          </a:bodyPr>
          <a:lstStyle/>
          <a:p>
            <a:pPr>
              <a:buNone/>
            </a:pPr>
            <a:r>
              <a:rPr lang="zh-CN" altLang="en-US" b="1" dirty="0" smtClean="0">
                <a:solidFill>
                  <a:srgbClr val="FF0000"/>
                </a:solidFill>
              </a:rPr>
              <a:t>   人物形象描写的手法</a:t>
            </a:r>
            <a:r>
              <a:rPr lang="zh-CN" altLang="en-US" b="1" dirty="0" smtClean="0"/>
              <a:t>：</a:t>
            </a:r>
            <a:endParaRPr lang="en-US" altLang="zh-CN" b="1" dirty="0" smtClean="0"/>
          </a:p>
          <a:p>
            <a:pPr>
              <a:buNone/>
            </a:pPr>
            <a:r>
              <a:rPr lang="zh-CN" altLang="en-US" b="1" dirty="0" smtClean="0"/>
              <a:t>                             肖像描写（身形、面部、衣饰）</a:t>
            </a:r>
            <a:endParaRPr lang="en-US" altLang="zh-CN" b="1" dirty="0" smtClean="0"/>
          </a:p>
          <a:p>
            <a:pPr>
              <a:buNone/>
            </a:pPr>
            <a:r>
              <a:rPr lang="en-US" altLang="zh-CN" b="1" dirty="0" smtClean="0"/>
              <a:t>                           </a:t>
            </a:r>
            <a:r>
              <a:rPr lang="zh-CN" altLang="en-US" b="1" dirty="0" smtClean="0"/>
              <a:t> </a:t>
            </a:r>
            <a:r>
              <a:rPr lang="en-US" altLang="zh-CN" b="1" dirty="0" smtClean="0"/>
              <a:t> </a:t>
            </a:r>
            <a:r>
              <a:rPr lang="zh-CN" altLang="en-US" b="1" dirty="0" smtClean="0"/>
              <a:t>语言描写</a:t>
            </a:r>
            <a:endParaRPr lang="en-US" altLang="zh-CN" b="1" dirty="0" smtClean="0"/>
          </a:p>
          <a:p>
            <a:pPr>
              <a:buNone/>
            </a:pPr>
            <a:r>
              <a:rPr lang="zh-CN" altLang="en-US" b="1" dirty="0" smtClean="0"/>
              <a:t>                             动作行为描写</a:t>
            </a:r>
            <a:endParaRPr lang="en-US" altLang="zh-CN" b="1" dirty="0" smtClean="0"/>
          </a:p>
          <a:p>
            <a:pPr>
              <a:buNone/>
            </a:pPr>
            <a:r>
              <a:rPr lang="en-US" altLang="zh-CN" b="1" dirty="0" smtClean="0"/>
              <a:t>  </a:t>
            </a:r>
            <a:r>
              <a:rPr lang="zh-CN" altLang="en-US" b="1" dirty="0" smtClean="0">
                <a:solidFill>
                  <a:srgbClr val="FF0000"/>
                </a:solidFill>
              </a:rPr>
              <a:t>正面描写</a:t>
            </a:r>
            <a:r>
              <a:rPr lang="en-US" altLang="zh-CN" b="1" dirty="0" smtClean="0"/>
              <a:t>         </a:t>
            </a:r>
            <a:r>
              <a:rPr lang="zh-CN" altLang="en-US" b="1" dirty="0" smtClean="0"/>
              <a:t>心理描写</a:t>
            </a:r>
            <a:endParaRPr lang="en-US" altLang="zh-CN" b="1" dirty="0" smtClean="0"/>
          </a:p>
          <a:p>
            <a:pPr>
              <a:buNone/>
            </a:pPr>
            <a:r>
              <a:rPr lang="zh-CN" altLang="en-US" b="1" dirty="0" smtClean="0"/>
              <a:t>                             细节描写</a:t>
            </a:r>
            <a:endParaRPr lang="en-US" altLang="zh-CN" b="1" dirty="0" smtClean="0"/>
          </a:p>
          <a:p>
            <a:pPr>
              <a:buNone/>
            </a:pPr>
            <a:r>
              <a:rPr lang="en-US" altLang="zh-CN" b="1" dirty="0" smtClean="0"/>
              <a:t>                             </a:t>
            </a:r>
            <a:r>
              <a:rPr lang="zh-CN" altLang="en-US" b="1" dirty="0" smtClean="0"/>
              <a:t>白描（粗线条勾勒）</a:t>
            </a:r>
            <a:endParaRPr lang="en-US" altLang="zh-CN" b="1" dirty="0" smtClean="0"/>
          </a:p>
          <a:p>
            <a:pPr>
              <a:buNone/>
            </a:pPr>
            <a:r>
              <a:rPr lang="zh-CN" altLang="en-US" b="1" dirty="0" smtClean="0">
                <a:solidFill>
                  <a:srgbClr val="FF0000"/>
                </a:solidFill>
              </a:rPr>
              <a:t>  侧面描写：</a:t>
            </a:r>
            <a:r>
              <a:rPr lang="zh-CN" altLang="en-US" b="1" dirty="0" smtClean="0"/>
              <a:t>衬托（正衬、反衬）、以旁面写正面，即通过对周围人物的描绘来表现所要描写的对象。</a:t>
            </a:r>
            <a:endParaRPr lang="zh-CN" altLang="en-US" b="1" dirty="0"/>
          </a:p>
        </p:txBody>
      </p:sp>
      <p:sp>
        <p:nvSpPr>
          <p:cNvPr id="4" name="左大括号 3"/>
          <p:cNvSpPr/>
          <p:nvPr/>
        </p:nvSpPr>
        <p:spPr>
          <a:xfrm>
            <a:off x="2699792" y="1412776"/>
            <a:ext cx="515488" cy="295232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img (3).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260648"/>
            <a:ext cx="8229600" cy="5865515"/>
          </a:xfrm>
        </p:spPr>
        <p:txBody>
          <a:bodyPr>
            <a:normAutofit fontScale="70000" lnSpcReduction="20000"/>
          </a:bodyPr>
          <a:lstStyle/>
          <a:p>
            <a:pPr>
              <a:lnSpc>
                <a:spcPct val="80000"/>
              </a:lnSpc>
              <a:buNone/>
            </a:pPr>
            <a:endParaRPr lang="en-US" altLang="zh-CN" b="1" dirty="0" smtClean="0"/>
          </a:p>
          <a:p>
            <a:pPr>
              <a:lnSpc>
                <a:spcPct val="80000"/>
              </a:lnSpc>
              <a:buNone/>
            </a:pPr>
            <a:endParaRPr lang="en-US" altLang="zh-CN" b="1" dirty="0" smtClean="0"/>
          </a:p>
          <a:p>
            <a:pPr>
              <a:lnSpc>
                <a:spcPct val="80000"/>
              </a:lnSpc>
              <a:buNone/>
            </a:pPr>
            <a:r>
              <a:rPr lang="zh-CN" altLang="en-US" b="1" dirty="0" smtClean="0"/>
              <a:t>（一）作品中描写的人物</a:t>
            </a:r>
          </a:p>
          <a:p>
            <a:pPr>
              <a:lnSpc>
                <a:spcPct val="80000"/>
              </a:lnSpc>
              <a:buNone/>
            </a:pPr>
            <a:r>
              <a:rPr lang="zh-CN" altLang="en-US" b="1" dirty="0" smtClean="0"/>
              <a:t>    </a:t>
            </a:r>
            <a:r>
              <a:rPr lang="en-US" altLang="zh-CN" b="1" dirty="0" smtClean="0"/>
              <a:t>【</a:t>
            </a:r>
            <a:r>
              <a:rPr lang="zh-CN" altLang="en-US" b="1" dirty="0" smtClean="0"/>
              <a:t>例</a:t>
            </a:r>
            <a:r>
              <a:rPr lang="en-US" altLang="zh-CN" b="1" dirty="0" smtClean="0"/>
              <a:t>1】</a:t>
            </a:r>
            <a:r>
              <a:rPr lang="zh-CN" altLang="en-US" b="1" dirty="0" smtClean="0"/>
              <a:t>阅读下面这首诗，然后回答问题。</a:t>
            </a:r>
          </a:p>
          <a:p>
            <a:pPr algn="ctr">
              <a:lnSpc>
                <a:spcPct val="80000"/>
              </a:lnSpc>
              <a:buNone/>
            </a:pPr>
            <a:r>
              <a:rPr lang="zh-CN" altLang="en-US" b="1" dirty="0" smtClean="0"/>
              <a:t>    </a:t>
            </a:r>
            <a:r>
              <a:rPr lang="zh-CN" altLang="en-US" b="1" dirty="0" smtClean="0">
                <a:ea typeface="楷体_GB2312" pitchFamily="49" charset="-122"/>
              </a:rPr>
              <a:t>观猎</a:t>
            </a:r>
          </a:p>
          <a:p>
            <a:pPr algn="ctr">
              <a:lnSpc>
                <a:spcPct val="80000"/>
              </a:lnSpc>
              <a:buNone/>
            </a:pPr>
            <a:r>
              <a:rPr lang="zh-CN" altLang="en-US" b="1" dirty="0" smtClean="0"/>
              <a:t>     王维</a:t>
            </a:r>
          </a:p>
          <a:p>
            <a:pPr algn="ctr">
              <a:lnSpc>
                <a:spcPct val="110000"/>
              </a:lnSpc>
              <a:buNone/>
            </a:pPr>
            <a:r>
              <a:rPr lang="zh-CN" altLang="en-US" b="1" dirty="0" smtClean="0"/>
              <a:t>         </a:t>
            </a:r>
            <a:r>
              <a:rPr lang="zh-CN" altLang="en-US" b="1" dirty="0" smtClean="0">
                <a:latin typeface="楷体_GB2312" pitchFamily="49" charset="-122"/>
                <a:ea typeface="楷体_GB2312" pitchFamily="49" charset="-122"/>
              </a:rPr>
              <a:t>风劲角弓鸣，将军猎渭城。草枯鹰眼疾，雪尽马蹄轻。 </a:t>
            </a:r>
          </a:p>
          <a:p>
            <a:pPr algn="ctr">
              <a:lnSpc>
                <a:spcPct val="110000"/>
              </a:lnSpc>
              <a:buNone/>
            </a:pPr>
            <a:r>
              <a:rPr lang="zh-CN" altLang="en-US" b="1" dirty="0" smtClean="0">
                <a:latin typeface="楷体_GB2312" pitchFamily="49" charset="-122"/>
                <a:ea typeface="楷体_GB2312" pitchFamily="49" charset="-122"/>
              </a:rPr>
              <a:t>     忽过新丰市，还归细柳营。回看射雕处，千里暮云平。 </a:t>
            </a:r>
          </a:p>
          <a:p>
            <a:pPr algn="ctr">
              <a:lnSpc>
                <a:spcPct val="80000"/>
              </a:lnSpc>
              <a:buNone/>
            </a:pPr>
            <a:endParaRPr lang="zh-CN" altLang="en-US" b="1" dirty="0" smtClean="0">
              <a:latin typeface="楷体_GB2312" pitchFamily="49" charset="-122"/>
              <a:ea typeface="楷体_GB2312" pitchFamily="49" charset="-122"/>
            </a:endParaRPr>
          </a:p>
          <a:p>
            <a:pPr>
              <a:lnSpc>
                <a:spcPct val="80000"/>
              </a:lnSpc>
              <a:buNone/>
            </a:pPr>
            <a:r>
              <a:rPr lang="zh-CN" altLang="en-US" b="1" dirty="0" smtClean="0">
                <a:solidFill>
                  <a:srgbClr val="FF0000"/>
                </a:solidFill>
              </a:rPr>
              <a:t>     这首诗塑造了一个怎样的人物形象？表达了作者怎样的思想感</a:t>
            </a:r>
            <a:endParaRPr lang="en-US" altLang="zh-CN" b="1" dirty="0" smtClean="0">
              <a:solidFill>
                <a:srgbClr val="FF0000"/>
              </a:solidFill>
            </a:endParaRPr>
          </a:p>
          <a:p>
            <a:pPr>
              <a:lnSpc>
                <a:spcPct val="80000"/>
              </a:lnSpc>
              <a:buNone/>
            </a:pPr>
            <a:r>
              <a:rPr lang="en-US" altLang="zh-CN" b="1" dirty="0" smtClean="0">
                <a:solidFill>
                  <a:srgbClr val="FF0000"/>
                </a:solidFill>
              </a:rPr>
              <a:t>     </a:t>
            </a:r>
            <a:r>
              <a:rPr lang="zh-CN" altLang="en-US" b="1" dirty="0" smtClean="0">
                <a:solidFill>
                  <a:srgbClr val="FF0000"/>
                </a:solidFill>
              </a:rPr>
              <a:t>情？</a:t>
            </a:r>
          </a:p>
          <a:p>
            <a:pPr>
              <a:lnSpc>
                <a:spcPct val="120000"/>
              </a:lnSpc>
              <a:buNone/>
            </a:pPr>
            <a:r>
              <a:rPr lang="zh-CN" altLang="en-US" b="1" dirty="0" smtClean="0"/>
              <a:t>     解析：这首诗首联起得突兀，大有先声夺人的气势。颔联写发现猎物奋力追击的情形，生动而又逼真。颈联写猎罢归营，不着痕迹地表现了将军策马疾驰的风姿。尾联以“回看”一词写将军踌躇满志的神情。</a:t>
            </a:r>
          </a:p>
          <a:p>
            <a:pPr>
              <a:lnSpc>
                <a:spcPct val="120000"/>
              </a:lnSpc>
              <a:buNone/>
            </a:pPr>
            <a:r>
              <a:rPr lang="zh-CN" altLang="en-US" b="1" dirty="0" smtClean="0"/>
              <a:t>      </a:t>
            </a:r>
            <a:r>
              <a:rPr lang="zh-CN" altLang="en-US" b="1" dirty="0" smtClean="0">
                <a:solidFill>
                  <a:srgbClr val="CC3300"/>
                </a:solidFill>
              </a:rPr>
              <a:t>答案：这首诗通过写一次狩猎活动，勾画出了一位将军英姿飒爽、     意气风发的形象，表现了奋勇杀敌、报效国家的坚定信念。</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animEffect transition="in" filter="box(in)">
                                      <p:cBhvr>
                                        <p:cTn id="7" dur="500"/>
                                        <p:tgtEl>
                                          <p:spTgt spid="3">
                                            <p:txEl>
                                              <p:pRg st="11"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2" end="12"/>
                                            </p:txEl>
                                          </p:spTgt>
                                        </p:tgtEl>
                                        <p:attrNameLst>
                                          <p:attrName>style.visibility</p:attrName>
                                        </p:attrNameLst>
                                      </p:cBhvr>
                                      <p:to>
                                        <p:strVal val="visible"/>
                                      </p:to>
                                    </p:set>
                                    <p:anim calcmode="lin" valueType="num">
                                      <p:cBhvr additive="base">
                                        <p:cTn id="12"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img (3).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904656"/>
          </a:xfrm>
        </p:spPr>
        <p:txBody>
          <a:bodyPr>
            <a:normAutofit fontScale="70000" lnSpcReduction="20000"/>
          </a:bodyPr>
          <a:lstStyle/>
          <a:p>
            <a:pPr>
              <a:buNone/>
            </a:pPr>
            <a:r>
              <a:rPr lang="zh-CN" altLang="en-US" b="1" dirty="0" smtClean="0">
                <a:solidFill>
                  <a:srgbClr val="FF0000"/>
                </a:solidFill>
              </a:rPr>
              <a:t>（二）诗人自我形象</a:t>
            </a:r>
          </a:p>
          <a:p>
            <a:pPr>
              <a:buNone/>
            </a:pPr>
            <a:r>
              <a:rPr lang="en-US" altLang="zh-CN" b="1" dirty="0" smtClean="0"/>
              <a:t>【</a:t>
            </a:r>
            <a:r>
              <a:rPr lang="zh-CN" altLang="en-US" b="1" dirty="0" smtClean="0"/>
              <a:t>例</a:t>
            </a:r>
            <a:r>
              <a:rPr lang="en-US" altLang="zh-CN" b="1" dirty="0" smtClean="0"/>
              <a:t>2】</a:t>
            </a:r>
            <a:r>
              <a:rPr lang="zh-CN" altLang="en-US" b="1" dirty="0" smtClean="0"/>
              <a:t>阅读下面这首词，然后回答问题。</a:t>
            </a:r>
          </a:p>
          <a:p>
            <a:pPr algn="ctr">
              <a:buNone/>
            </a:pPr>
            <a:r>
              <a:rPr lang="zh-CN" altLang="en-US" b="1" dirty="0" smtClean="0">
                <a:ea typeface="楷体_GB2312" pitchFamily="49" charset="-122"/>
              </a:rPr>
              <a:t>诉衷情</a:t>
            </a:r>
          </a:p>
          <a:p>
            <a:pPr algn="ctr">
              <a:buNone/>
            </a:pPr>
            <a:r>
              <a:rPr lang="zh-CN" altLang="en-US" b="1" dirty="0" smtClean="0"/>
              <a:t>陆游</a:t>
            </a:r>
          </a:p>
          <a:p>
            <a:pPr algn="ctr">
              <a:buNone/>
            </a:pPr>
            <a:r>
              <a:rPr lang="zh-CN" altLang="en-US" b="1" dirty="0" smtClean="0">
                <a:latin typeface="楷体_GB2312" pitchFamily="49" charset="-122"/>
                <a:ea typeface="楷体_GB2312" pitchFamily="49" charset="-122"/>
              </a:rPr>
              <a:t>   当年万里觅封侯，匹马戍梁州。关河梦断何处，尘暗旧貂裘</a:t>
            </a:r>
            <a:r>
              <a:rPr lang="en-US" altLang="zh-CN" b="1" dirty="0" smtClean="0">
                <a:latin typeface="楷体_GB2312" pitchFamily="49" charset="-122"/>
                <a:ea typeface="楷体_GB2312" pitchFamily="49" charset="-122"/>
              </a:rPr>
              <a:t>? </a:t>
            </a:r>
          </a:p>
          <a:p>
            <a:pPr algn="ctr">
              <a:buNone/>
            </a:pPr>
            <a:r>
              <a:rPr lang="en-US" altLang="zh-CN" b="1" dirty="0" smtClean="0">
                <a:latin typeface="楷体_GB2312" pitchFamily="49" charset="-122"/>
                <a:ea typeface="楷体_GB2312" pitchFamily="49" charset="-122"/>
              </a:rPr>
              <a:t>      </a:t>
            </a:r>
            <a:r>
              <a:rPr lang="zh-CN" altLang="en-US" b="1" dirty="0" smtClean="0">
                <a:latin typeface="楷体_GB2312" pitchFamily="49" charset="-122"/>
                <a:ea typeface="楷体_GB2312" pitchFamily="49" charset="-122"/>
              </a:rPr>
              <a:t>胡未灭，鬓先秋，泪空流。此生谁料，心在天山，身老沧洲</a:t>
            </a:r>
            <a:r>
              <a:rPr lang="zh-CN" altLang="en-US" b="1" baseline="30000" dirty="0" smtClean="0">
                <a:latin typeface="楷体_GB2312" pitchFamily="49" charset="-122"/>
                <a:ea typeface="楷体_GB2312" pitchFamily="49" charset="-122"/>
              </a:rPr>
              <a:t>①</a:t>
            </a:r>
            <a:r>
              <a:rPr lang="zh-CN" altLang="en-US" b="1" dirty="0" smtClean="0">
                <a:latin typeface="楷体_GB2312" pitchFamily="49" charset="-122"/>
                <a:ea typeface="楷体_GB2312" pitchFamily="49" charset="-122"/>
              </a:rPr>
              <a:t>。</a:t>
            </a:r>
            <a:r>
              <a:rPr lang="zh-CN" altLang="en-US" b="1" dirty="0" smtClean="0"/>
              <a:t> </a:t>
            </a:r>
          </a:p>
          <a:p>
            <a:pPr>
              <a:buNone/>
            </a:pPr>
            <a:r>
              <a:rPr lang="zh-CN" altLang="en-US" b="1" dirty="0" smtClean="0"/>
              <a:t>         </a:t>
            </a:r>
            <a:r>
              <a:rPr lang="en-US" altLang="zh-CN" b="1" dirty="0" smtClean="0"/>
              <a:t>【</a:t>
            </a:r>
            <a:r>
              <a:rPr lang="zh-CN" altLang="en-US" b="1" dirty="0" smtClean="0"/>
              <a:t>注</a:t>
            </a:r>
            <a:r>
              <a:rPr lang="en-US" altLang="zh-CN" b="1" dirty="0" smtClean="0"/>
              <a:t>】①</a:t>
            </a:r>
            <a:r>
              <a:rPr lang="zh-CN" altLang="en-US" b="1" dirty="0" smtClean="0"/>
              <a:t>沧洲：水边陆地，古时隐者所居之地。陆游晚年居于绍兴镜湖边的三山。</a:t>
            </a:r>
          </a:p>
          <a:p>
            <a:pPr>
              <a:buNone/>
            </a:pPr>
            <a:r>
              <a:rPr lang="zh-CN" altLang="en-US" b="1" dirty="0" smtClean="0"/>
              <a:t>            这首词塑造了诗人怎样的艺术形象？</a:t>
            </a:r>
          </a:p>
          <a:p>
            <a:pPr>
              <a:lnSpc>
                <a:spcPct val="120000"/>
              </a:lnSpc>
              <a:buNone/>
            </a:pPr>
            <a:r>
              <a:rPr lang="zh-CN" altLang="en-US" sz="4000" b="1" dirty="0" smtClean="0"/>
              <a:t>   </a:t>
            </a:r>
            <a:r>
              <a:rPr lang="zh-CN" altLang="en-US" sz="3600" b="1" dirty="0" smtClean="0">
                <a:solidFill>
                  <a:srgbClr val="FF0000"/>
                </a:solidFill>
              </a:rPr>
              <a:t>解析：</a:t>
            </a:r>
            <a:r>
              <a:rPr lang="zh-CN" altLang="en-US" b="1" dirty="0" smtClean="0">
                <a:solidFill>
                  <a:srgbClr val="FF0000"/>
                </a:solidFill>
              </a:rPr>
              <a:t>分析诗歌形象要把握作者的创作风格，写作背景以及人物的语言、动作、神态、心理等深入理解诗歌，挖掘内涵，概括出形象的特征和意义。 （</a:t>
            </a:r>
            <a:r>
              <a:rPr lang="en-US" altLang="zh-CN" b="1" dirty="0" smtClean="0">
                <a:solidFill>
                  <a:srgbClr val="FF0000"/>
                </a:solidFill>
              </a:rPr>
              <a:t>1</a:t>
            </a:r>
            <a:r>
              <a:rPr lang="zh-CN" altLang="en-US" b="1" dirty="0" smtClean="0">
                <a:solidFill>
                  <a:srgbClr val="FF0000"/>
                </a:solidFill>
              </a:rPr>
              <a:t>）词后“沧洲”的注释，暗示此词是诗人晚年闲居沧洲时所写。诗人是否独享这一份清闲？胡贼未灭，功业未成，满怀报国热情的陆游却是请缨无路，有志难伸，怎不感慨万千，怎不唏嘘长叹？领会了注释的深意，我们对词意就不难理解，人物形象也就不难把握了。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 calcmode="lin" valueType="num">
                                      <p:cBhvr additive="base">
                                        <p:cTn id="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img (3).jpg"/>
          <p:cNvPicPr>
            <a:picLocks noChangeAspect="1"/>
          </p:cNvPicPr>
          <p:nvPr/>
        </p:nvPicPr>
        <p:blipFill>
          <a:blip r:embed="rId2" cstate="print"/>
          <a:stretch>
            <a:fillRect/>
          </a:stretch>
        </p:blipFill>
        <p:spPr>
          <a:xfrm>
            <a:off x="0" y="0"/>
            <a:ext cx="9144000" cy="6858000"/>
          </a:xfrm>
          <a:prstGeom prst="rect">
            <a:avLst/>
          </a:prstGeom>
        </p:spPr>
      </p:pic>
      <p:sp>
        <p:nvSpPr>
          <p:cNvPr id="4" name="标题 1"/>
          <p:cNvSpPr>
            <a:spLocks noGrp="1"/>
          </p:cNvSpPr>
          <p:nvPr>
            <p:ph idx="1"/>
          </p:nvPr>
        </p:nvSpPr>
        <p:spPr>
          <a:xfrm>
            <a:off x="457200" y="620712"/>
            <a:ext cx="8229600" cy="5976639"/>
          </a:xfrm>
        </p:spPr>
        <p:txBody>
          <a:bodyPr>
            <a:normAutofit fontScale="85000" lnSpcReduction="20000"/>
          </a:bodyPr>
          <a:lstStyle/>
          <a:p>
            <a:pPr>
              <a:lnSpc>
                <a:spcPct val="110000"/>
              </a:lnSpc>
              <a:buNone/>
            </a:pPr>
            <a:r>
              <a:rPr lang="zh-CN" altLang="en-US" b="1" dirty="0" smtClean="0"/>
              <a:t>（</a:t>
            </a:r>
            <a:r>
              <a:rPr lang="en-US" altLang="zh-CN" b="1" dirty="0" smtClean="0"/>
              <a:t>2</a:t>
            </a:r>
            <a:r>
              <a:rPr lang="zh-CN" altLang="en-US" b="1" dirty="0" smtClean="0"/>
              <a:t>）抓人物心理：“万里”、“匹马”、“关河梦断”、“身老沧洲”，抓人物神态：“泪空流”等词句理解全词。这首词前两句回忆当年在抗金前线的战斗生活，匹马征万里，其飒爽英姿、卓荦不凡之气可见；“关河梦断何处”是说一觉醒来，关河要塞不知在何处，意谓脱离了前线；“尘暗旧貂裘</a:t>
            </a:r>
            <a:r>
              <a:rPr lang="en-US" altLang="zh-CN" b="1" dirty="0" smtClean="0"/>
              <a:t>?”</a:t>
            </a:r>
            <a:r>
              <a:rPr lang="zh-CN" altLang="en-US" b="1" dirty="0" smtClean="0"/>
              <a:t>是说尘土积满从军时穿的貂皮大衣。下片表达敌人尚未消灭，自己衰鬓先斑的慨叹，“天山”代指抗金前线。“心在天山，身老沧洲”表达了壮志未酬、报国无门的幽愤。</a:t>
            </a:r>
          </a:p>
          <a:p>
            <a:pPr>
              <a:lnSpc>
                <a:spcPct val="120000"/>
              </a:lnSpc>
              <a:buNone/>
            </a:pPr>
            <a:r>
              <a:rPr lang="zh-CN" altLang="en-US" b="1" dirty="0" smtClean="0">
                <a:solidFill>
                  <a:srgbClr val="CC3300"/>
                </a:solidFill>
              </a:rPr>
              <a:t>   答案：诗歌描写了一个被闲置不用的抗金英雄形象。诗中人物曾经金戈铁马，驰骋疆场，现在虽被弃置不用，但仍胸怀报国之志，心系抗金前线。诗歌通过这一形象的塑造，表达了自己壮志未酬、报国无门的感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img (3).jpg"/>
          <p:cNvPicPr>
            <a:picLocks noChangeAspect="1"/>
          </p:cNvPicPr>
          <p:nvPr/>
        </p:nvPicPr>
        <p:blipFill>
          <a:blip r:embed="rId2" cstate="print"/>
          <a:stretch>
            <a:fillRect/>
          </a:stretch>
        </p:blipFill>
        <p:spPr>
          <a:xfrm>
            <a:off x="0" y="0"/>
            <a:ext cx="9144000" cy="6858000"/>
          </a:xfrm>
          <a:prstGeom prst="rect">
            <a:avLst/>
          </a:prstGeom>
        </p:spPr>
      </p:pic>
      <p:pic>
        <p:nvPicPr>
          <p:cNvPr id="4" name="图片 3" descr="001fRdvIzy78O0JRIvQ0e&amp;690.jpg"/>
          <p:cNvPicPr>
            <a:picLocks noChangeAspect="1"/>
          </p:cNvPicPr>
          <p:nvPr/>
        </p:nvPicPr>
        <p:blipFill>
          <a:blip r:embed="rId3" cstate="print"/>
          <a:stretch>
            <a:fillRect/>
          </a:stretch>
        </p:blipFill>
        <p:spPr>
          <a:xfrm>
            <a:off x="4860032" y="404664"/>
            <a:ext cx="3816424" cy="2880320"/>
          </a:xfrm>
          <a:prstGeom prst="rect">
            <a:avLst/>
          </a:prstGeom>
        </p:spPr>
      </p:pic>
      <p:sp>
        <p:nvSpPr>
          <p:cNvPr id="3" name="内容占位符 2"/>
          <p:cNvSpPr>
            <a:spLocks noGrp="1"/>
          </p:cNvSpPr>
          <p:nvPr>
            <p:ph idx="1"/>
          </p:nvPr>
        </p:nvSpPr>
        <p:spPr>
          <a:xfrm>
            <a:off x="457200" y="476672"/>
            <a:ext cx="8229600" cy="6192688"/>
          </a:xfrm>
        </p:spPr>
        <p:txBody>
          <a:bodyPr>
            <a:normAutofit fontScale="85000" lnSpcReduction="20000"/>
          </a:bodyPr>
          <a:lstStyle/>
          <a:p>
            <a:pPr>
              <a:buNone/>
            </a:pPr>
            <a:r>
              <a:rPr lang="zh-CN" altLang="en-US" dirty="0" smtClean="0"/>
              <a:t>             </a:t>
            </a:r>
            <a:r>
              <a:rPr lang="zh-CN" altLang="en-US" b="1" dirty="0" smtClean="0">
                <a:solidFill>
                  <a:srgbClr val="FF0000"/>
                </a:solidFill>
              </a:rPr>
              <a:t>小儿垂钓</a:t>
            </a:r>
            <a:endParaRPr lang="en-US" altLang="zh-CN" b="1" dirty="0" smtClean="0">
              <a:solidFill>
                <a:srgbClr val="FF0000"/>
              </a:solidFill>
            </a:endParaRPr>
          </a:p>
          <a:p>
            <a:pPr>
              <a:buNone/>
            </a:pPr>
            <a:r>
              <a:rPr lang="en-US" altLang="zh-CN" b="1" dirty="0" smtClean="0">
                <a:solidFill>
                  <a:srgbClr val="FF0000"/>
                </a:solidFill>
              </a:rPr>
              <a:t>          </a:t>
            </a:r>
            <a:r>
              <a:rPr lang="zh-CN" altLang="en-US" b="1" dirty="0" smtClean="0">
                <a:solidFill>
                  <a:srgbClr val="FF0000"/>
                </a:solidFill>
              </a:rPr>
              <a:t>唐。胡令能</a:t>
            </a:r>
            <a:endParaRPr lang="en-US" altLang="zh-CN" b="1" dirty="0" smtClean="0">
              <a:solidFill>
                <a:srgbClr val="FF0000"/>
              </a:solidFill>
            </a:endParaRPr>
          </a:p>
          <a:p>
            <a:pPr>
              <a:buNone/>
            </a:pPr>
            <a:r>
              <a:rPr lang="zh-CN" altLang="en-US" b="1" dirty="0" smtClean="0"/>
              <a:t>      蓬头稚子学垂纶</a:t>
            </a:r>
            <a:r>
              <a:rPr lang="en-US" altLang="zh-CN" b="1" dirty="0" smtClean="0"/>
              <a:t>,</a:t>
            </a:r>
          </a:p>
          <a:p>
            <a:pPr>
              <a:buNone/>
            </a:pPr>
            <a:r>
              <a:rPr lang="zh-CN" altLang="en-US" b="1" dirty="0" smtClean="0"/>
              <a:t>　  侧坐莓苔草映身。 　　</a:t>
            </a:r>
          </a:p>
          <a:p>
            <a:pPr>
              <a:buNone/>
            </a:pPr>
            <a:r>
              <a:rPr lang="zh-CN" altLang="en-US" b="1" dirty="0" smtClean="0"/>
              <a:t>      路人借问遥招手， 　　</a:t>
            </a:r>
          </a:p>
          <a:p>
            <a:pPr>
              <a:buNone/>
            </a:pPr>
            <a:r>
              <a:rPr lang="zh-CN" altLang="en-US" b="1" dirty="0" smtClean="0"/>
              <a:t>      怕得鱼惊不应人。</a:t>
            </a:r>
            <a:endParaRPr lang="en-US" altLang="zh-CN" b="1" dirty="0" smtClean="0"/>
          </a:p>
          <a:p>
            <a:pPr>
              <a:buNone/>
            </a:pPr>
            <a:r>
              <a:rPr lang="zh-CN" altLang="en-US" dirty="0" smtClean="0"/>
              <a:t> 　</a:t>
            </a:r>
            <a:r>
              <a:rPr lang="zh-CN" altLang="en-US" b="1" dirty="0" smtClean="0">
                <a:solidFill>
                  <a:srgbClr val="FF0000"/>
                </a:solidFill>
              </a:rPr>
              <a:t>诗中的小儿具有怎样的形象特点</a:t>
            </a:r>
            <a:endParaRPr lang="en-US" altLang="zh-CN" b="1" dirty="0" smtClean="0">
              <a:solidFill>
                <a:srgbClr val="FF0000"/>
              </a:solidFill>
            </a:endParaRPr>
          </a:p>
          <a:p>
            <a:pPr>
              <a:buNone/>
            </a:pPr>
            <a:r>
              <a:rPr lang="en-US" altLang="zh-CN" dirty="0" smtClean="0"/>
              <a:t>             </a:t>
            </a:r>
            <a:r>
              <a:rPr lang="zh-CN" altLang="en-US" b="1" dirty="0" smtClean="0"/>
              <a:t>此诗分垂钓和问路两层，第一、二句重在写垂钓（形），第三、四句重在问路（传神）。</a:t>
            </a:r>
          </a:p>
          <a:p>
            <a:pPr>
              <a:buNone/>
            </a:pPr>
            <a:r>
              <a:rPr lang="zh-CN" altLang="en-US" b="1" dirty="0" smtClean="0"/>
              <a:t>　　    第一、二句，稚子，小孩也。“蓬头”写其</a:t>
            </a:r>
            <a:r>
              <a:rPr lang="zh-CN" altLang="en-US" b="1" dirty="0" smtClean="0">
                <a:solidFill>
                  <a:srgbClr val="FF0000"/>
                </a:solidFill>
              </a:rPr>
              <a:t>外貌，</a:t>
            </a:r>
            <a:r>
              <a:rPr lang="zh-CN" altLang="en-US" b="1" dirty="0" smtClean="0"/>
              <a:t>突出了小孩的</a:t>
            </a:r>
            <a:r>
              <a:rPr lang="zh-CN" altLang="en-US" b="1" dirty="0" smtClean="0">
                <a:solidFill>
                  <a:srgbClr val="FF0000"/>
                </a:solidFill>
              </a:rPr>
              <a:t>幼稚顽皮，天真可爱</a:t>
            </a:r>
            <a:r>
              <a:rPr lang="zh-CN" altLang="en-US" b="1" dirty="0" smtClean="0"/>
              <a:t>。“纶”是钓丝，“垂纶”即题目中的“垂钓”，也就是钓鱼。诗人对这垂钓小儿的形貌不加粉饰，直写出山野孩子头发蓬乱的本来面目，使人觉得自然可爱与真实可信。“学”是这首诗的诗眼。这个小孩子初学钓鱼，所以特别小心。</a:t>
            </a:r>
          </a:p>
          <a:p>
            <a:pPr>
              <a:buNone/>
            </a:pP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764704"/>
            <a:ext cx="8229600" cy="5361459"/>
          </a:xfrm>
        </p:spPr>
        <p:txBody>
          <a:bodyPr/>
          <a:lstStyle/>
          <a:p>
            <a:pPr>
              <a:buNone/>
            </a:pPr>
            <a:r>
              <a:rPr lang="en-US" altLang="zh-CN" b="1" dirty="0" smtClean="0">
                <a:solidFill>
                  <a:srgbClr val="FF0000"/>
                </a:solidFill>
              </a:rPr>
              <a:t>1.</a:t>
            </a:r>
            <a:r>
              <a:rPr lang="zh-CN" altLang="en-US" b="1" dirty="0" smtClean="0">
                <a:solidFill>
                  <a:srgbClr val="FF0000"/>
                </a:solidFill>
              </a:rPr>
              <a:t>意象</a:t>
            </a:r>
            <a:endParaRPr lang="en-US" altLang="zh-CN" b="1" dirty="0" smtClean="0">
              <a:solidFill>
                <a:srgbClr val="FF0000"/>
              </a:solidFill>
            </a:endParaRPr>
          </a:p>
          <a:p>
            <a:pPr>
              <a:buNone/>
            </a:pPr>
            <a:r>
              <a:rPr lang="zh-CN" altLang="en-US" dirty="0" smtClean="0"/>
              <a:t>            </a:t>
            </a:r>
            <a:r>
              <a:rPr lang="zh-CN" altLang="en-US" b="1" dirty="0" smtClean="0"/>
              <a:t>象</a:t>
            </a:r>
            <a:r>
              <a:rPr lang="zh-CN" altLang="en-US" b="1" dirty="0"/>
              <a:t>，就指的是物象。 意，即指心意。而“</a:t>
            </a:r>
            <a:r>
              <a:rPr lang="zh-CN" altLang="en-US" b="1" dirty="0" smtClean="0"/>
              <a:t>意    象</a:t>
            </a:r>
            <a:r>
              <a:rPr lang="zh-CN" altLang="en-US" b="1" dirty="0"/>
              <a:t>”是一种带有作者主观感情色彩的形象，它属于中国古代美学范畴。因此，</a:t>
            </a:r>
            <a:r>
              <a:rPr lang="zh-CN" altLang="en-US" b="1" dirty="0">
                <a:solidFill>
                  <a:srgbClr val="FF0000"/>
                </a:solidFill>
              </a:rPr>
              <a:t>意象即对象的感性形象与自己的心意状态融合而成的蕴于胸中的具体形象</a:t>
            </a:r>
            <a:r>
              <a:rPr lang="zh-CN" altLang="en-US" b="1" dirty="0" smtClean="0">
                <a:solidFill>
                  <a:srgbClr val="FF0000"/>
                </a:solidFill>
              </a:rPr>
              <a:t>。</a:t>
            </a:r>
            <a:endParaRPr lang="en-US" altLang="zh-CN" b="1" dirty="0" smtClean="0">
              <a:solidFill>
                <a:srgbClr val="FF0000"/>
              </a:solidFill>
            </a:endParaRPr>
          </a:p>
          <a:p>
            <a:pPr>
              <a:buNone/>
            </a:pPr>
            <a:r>
              <a:rPr lang="zh-CN" altLang="en-US" b="1" dirty="0" smtClean="0"/>
              <a:t>           所以，意象就是出现在诗歌中的形象。除人之外的意象又可称为“景物”“景象”。</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img (3).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404664"/>
            <a:ext cx="8229600" cy="5721499"/>
          </a:xfrm>
        </p:spPr>
        <p:txBody>
          <a:bodyPr>
            <a:normAutofit fontScale="92500" lnSpcReduction="10000"/>
          </a:bodyPr>
          <a:lstStyle/>
          <a:p>
            <a:r>
              <a:rPr lang="zh-CN" altLang="en-US" b="1" dirty="0" smtClean="0"/>
              <a:t>在垂钓时，“侧坐”</a:t>
            </a:r>
            <a:r>
              <a:rPr lang="zh-CN" altLang="en-US" b="1" dirty="0" smtClean="0">
                <a:solidFill>
                  <a:srgbClr val="FF0000"/>
                </a:solidFill>
              </a:rPr>
              <a:t>姿态</a:t>
            </a:r>
            <a:r>
              <a:rPr lang="zh-CN" altLang="en-US" b="1" dirty="0" smtClean="0"/>
              <a:t>，草映其身，行为情景，如在眼前。“侧坐”带有随意坐下的意思。侧坐，而非稳坐，正与小儿初学此道的心境相吻合。这也可以想见小儿不拘形迹地专心致志于钓鱼的情景。“莓苔”，泛指贴着地面生长在阴湿地方的低等植物，从“莓苔”不仅可以知道小儿选择钓鱼的地方是在阳光罕见人迹罕到的所在，更是一个鱼不受惊、人不暴晒的颇为理想的钓鱼去处，为后文所说“怕得鱼惊不应人”做了铺垫。“草映身”，也不只是在为小儿画像，它在结构上，对于下句的“路人借问”还有着直接的承接关系──路人之向小儿打问，就因为看得见小儿。</a:t>
            </a:r>
            <a:endParaRPr lang="zh-CN" altLang="en-US"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img (3).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904656"/>
          </a:xfrm>
        </p:spPr>
        <p:txBody>
          <a:bodyPr/>
          <a:lstStyle/>
          <a:p>
            <a:r>
              <a:rPr lang="zh-CN" altLang="en-US" b="1" dirty="0" smtClean="0"/>
              <a:t>后两句中“遥招手”的主语还是小儿。当路人问道，小儿害怕应答惊鱼，从老远招手而不回答。这是从</a:t>
            </a:r>
            <a:r>
              <a:rPr lang="zh-CN" altLang="en-US" b="1" dirty="0" smtClean="0">
                <a:solidFill>
                  <a:srgbClr val="FF0000"/>
                </a:solidFill>
              </a:rPr>
              <a:t>动作和心理</a:t>
            </a:r>
            <a:r>
              <a:rPr lang="zh-CN" altLang="en-US" b="1" dirty="0" smtClean="0"/>
              <a:t>方面来刻划小孩，</a:t>
            </a:r>
            <a:r>
              <a:rPr lang="zh-CN" altLang="en-US" b="1" dirty="0" smtClean="0">
                <a:solidFill>
                  <a:srgbClr val="FF0000"/>
                </a:solidFill>
              </a:rPr>
              <a:t>有心计，有韬略，机警聪明。</a:t>
            </a:r>
            <a:r>
              <a:rPr lang="zh-CN" altLang="en-US" b="1" dirty="0" smtClean="0"/>
              <a:t>小儿之所以要以动作来代替答话，是害怕把鱼惊散。小儿的动作是“遥招手”，说明小儿对路人的问话并非漠不关心。小儿在“招手”以后，又怎样向“路人”低声耳语，那是读者想象中的事，诗人再没有交代的必要，所以，在说明了“遥招手”的原因以后，诗作也就戛然而止。</a:t>
            </a:r>
            <a:endParaRPr lang="zh-CN" altLang="en-US"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4-1605241040131F.jpg"/>
          <p:cNvPicPr>
            <a:picLocks noChangeAspect="1"/>
          </p:cNvPicPr>
          <p:nvPr/>
        </p:nvPicPr>
        <p:blipFill>
          <a:blip r:embed="rId2" cstate="print"/>
          <a:stretch>
            <a:fillRect/>
          </a:stretch>
        </p:blipFill>
        <p:spPr>
          <a:xfrm>
            <a:off x="0" y="0"/>
            <a:ext cx="9143999" cy="6858000"/>
          </a:xfrm>
          <a:prstGeom prst="rect">
            <a:avLst/>
          </a:prstGeom>
        </p:spPr>
      </p:pic>
      <p:sp>
        <p:nvSpPr>
          <p:cNvPr id="2" name="标题 1"/>
          <p:cNvSpPr>
            <a:spLocks noGrp="1"/>
          </p:cNvSpPr>
          <p:nvPr>
            <p:ph type="title"/>
          </p:nvPr>
        </p:nvSpPr>
        <p:spPr/>
        <p:txBody>
          <a:bodyPr/>
          <a:lstStyle/>
          <a:p>
            <a:r>
              <a:rPr lang="zh-CN" altLang="en-US" dirty="0" smtClean="0">
                <a:solidFill>
                  <a:srgbClr val="FF0000"/>
                </a:solidFill>
              </a:rPr>
              <a:t>课后练习</a:t>
            </a:r>
            <a:endParaRPr lang="zh-CN" altLang="en-US" dirty="0">
              <a:solidFill>
                <a:srgbClr val="FF0000"/>
              </a:solidFill>
            </a:endParaRPr>
          </a:p>
        </p:txBody>
      </p:sp>
      <p:sp>
        <p:nvSpPr>
          <p:cNvPr id="3" name="内容占位符 2"/>
          <p:cNvSpPr>
            <a:spLocks noGrp="1"/>
          </p:cNvSpPr>
          <p:nvPr>
            <p:ph idx="1"/>
          </p:nvPr>
        </p:nvSpPr>
        <p:spPr/>
        <p:txBody>
          <a:bodyPr/>
          <a:lstStyle/>
          <a:p>
            <a:pPr algn="ctr">
              <a:lnSpc>
                <a:spcPct val="90000"/>
              </a:lnSpc>
              <a:buFontTx/>
              <a:buNone/>
            </a:pPr>
            <a:r>
              <a:rPr lang="zh-CN" altLang="en-US" dirty="0" smtClean="0">
                <a:solidFill>
                  <a:srgbClr val="FF0000"/>
                </a:solidFill>
                <a:latin typeface="黑体" pitchFamily="2" charset="-122"/>
                <a:ea typeface="黑体" pitchFamily="2" charset="-122"/>
              </a:rPr>
              <a:t>绝句二首（其一）</a:t>
            </a:r>
          </a:p>
          <a:p>
            <a:pPr algn="ctr">
              <a:lnSpc>
                <a:spcPct val="90000"/>
              </a:lnSpc>
              <a:buFontTx/>
              <a:buNone/>
            </a:pPr>
            <a:r>
              <a:rPr lang="zh-CN" altLang="en-US" dirty="0" smtClean="0">
                <a:latin typeface="黑体" pitchFamily="2" charset="-122"/>
                <a:ea typeface="黑体" pitchFamily="2" charset="-122"/>
              </a:rPr>
              <a:t>杜甫</a:t>
            </a:r>
          </a:p>
          <a:p>
            <a:pPr algn="ctr">
              <a:lnSpc>
                <a:spcPct val="90000"/>
              </a:lnSpc>
              <a:buFontTx/>
              <a:buNone/>
            </a:pPr>
            <a:r>
              <a:rPr lang="zh-CN" altLang="en-US" dirty="0" smtClean="0">
                <a:latin typeface="黑体" pitchFamily="2" charset="-122"/>
                <a:ea typeface="黑体" pitchFamily="2" charset="-122"/>
              </a:rPr>
              <a:t>迟日江山丽，春风花草香。</a:t>
            </a:r>
          </a:p>
          <a:p>
            <a:pPr algn="ctr">
              <a:lnSpc>
                <a:spcPct val="90000"/>
              </a:lnSpc>
              <a:buFontTx/>
              <a:buNone/>
            </a:pPr>
            <a:r>
              <a:rPr lang="zh-CN" altLang="en-US" dirty="0" smtClean="0">
                <a:latin typeface="黑体" pitchFamily="2" charset="-122"/>
                <a:ea typeface="黑体" pitchFamily="2" charset="-122"/>
              </a:rPr>
              <a:t>泥融飞燕子，沙暖睡鸳鸯。</a:t>
            </a:r>
          </a:p>
          <a:p>
            <a:pPr algn="just">
              <a:lnSpc>
                <a:spcPct val="90000"/>
              </a:lnSpc>
              <a:buFontTx/>
              <a:buNone/>
            </a:pPr>
            <a:r>
              <a:rPr lang="en-US" altLang="zh-CN" dirty="0" smtClean="0">
                <a:latin typeface="黑体" pitchFamily="2" charset="-122"/>
                <a:ea typeface="黑体" pitchFamily="2" charset="-122"/>
              </a:rPr>
              <a:t>[</a:t>
            </a:r>
            <a:r>
              <a:rPr lang="zh-CN" altLang="en-US" dirty="0" smtClean="0">
                <a:latin typeface="黑体" pitchFamily="2" charset="-122"/>
                <a:ea typeface="黑体" pitchFamily="2" charset="-122"/>
              </a:rPr>
              <a:t>注</a:t>
            </a:r>
            <a:r>
              <a:rPr lang="en-US" altLang="zh-CN" dirty="0" smtClean="0">
                <a:latin typeface="黑体" pitchFamily="2" charset="-122"/>
                <a:ea typeface="黑体" pitchFamily="2" charset="-122"/>
              </a:rPr>
              <a:t>]</a:t>
            </a:r>
            <a:r>
              <a:rPr lang="zh-CN" altLang="en-US" dirty="0" smtClean="0">
                <a:latin typeface="黑体" pitchFamily="2" charset="-122"/>
                <a:ea typeface="黑体" pitchFamily="2" charset="-122"/>
              </a:rPr>
              <a:t>此诗写于诗人经过</a:t>
            </a:r>
            <a:r>
              <a:rPr lang="zh-CN" altLang="en-US" dirty="0" smtClean="0">
                <a:latin typeface="Times New Roman"/>
                <a:ea typeface="黑体" pitchFamily="2" charset="-122"/>
              </a:rPr>
              <a:t>“</a:t>
            </a:r>
            <a:r>
              <a:rPr lang="zh-CN" altLang="en-US" dirty="0" smtClean="0">
                <a:latin typeface="黑体" pitchFamily="2" charset="-122"/>
                <a:ea typeface="黑体" pitchFamily="2" charset="-122"/>
              </a:rPr>
              <a:t>一岁四行役</a:t>
            </a:r>
            <a:r>
              <a:rPr lang="zh-CN" altLang="en-US" dirty="0" smtClean="0">
                <a:latin typeface="Times New Roman"/>
                <a:ea typeface="黑体" pitchFamily="2" charset="-122"/>
              </a:rPr>
              <a:t>”</a:t>
            </a:r>
            <a:r>
              <a:rPr lang="zh-CN" altLang="en-US" dirty="0" smtClean="0">
                <a:latin typeface="黑体" pitchFamily="2" charset="-122"/>
                <a:ea typeface="黑体" pitchFamily="2" charset="-122"/>
              </a:rPr>
              <a:t>的奔波流离之后，暂时定居成都草堂时。</a:t>
            </a:r>
          </a:p>
          <a:p>
            <a:pPr algn="just">
              <a:lnSpc>
                <a:spcPct val="90000"/>
              </a:lnSpc>
              <a:buFontTx/>
              <a:buNone/>
            </a:pPr>
            <a:r>
              <a:rPr lang="zh-CN" altLang="en-US" dirty="0" smtClean="0">
                <a:latin typeface="黑体" pitchFamily="2" charset="-122"/>
                <a:ea typeface="黑体" pitchFamily="2" charset="-122"/>
              </a:rPr>
              <a:t>此诗描绘了怎样的景物</a:t>
            </a:r>
            <a:r>
              <a:rPr lang="en-US" altLang="zh-CN" dirty="0" smtClean="0">
                <a:latin typeface="黑体" pitchFamily="2" charset="-122"/>
                <a:ea typeface="黑体" pitchFamily="2" charset="-122"/>
              </a:rPr>
              <a:t>?</a:t>
            </a:r>
            <a:r>
              <a:rPr lang="zh-CN" altLang="en-US" dirty="0" smtClean="0">
                <a:latin typeface="黑体" pitchFamily="2" charset="-122"/>
                <a:ea typeface="黑体" pitchFamily="2" charset="-122"/>
              </a:rPr>
              <a:t>表达了诗人怎样的感情</a:t>
            </a:r>
            <a:r>
              <a:rPr lang="en-US" altLang="zh-CN" dirty="0" smtClean="0">
                <a:latin typeface="黑体" pitchFamily="2" charset="-122"/>
                <a:ea typeface="黑体" pitchFamily="2" charset="-122"/>
              </a:rPr>
              <a:t>?</a:t>
            </a:r>
            <a:r>
              <a:rPr lang="zh-CN" altLang="en-US" dirty="0" smtClean="0">
                <a:latin typeface="黑体" pitchFamily="2" charset="-122"/>
                <a:ea typeface="黑体" pitchFamily="2" charset="-122"/>
              </a:rPr>
              <a:t>请简要分析。</a:t>
            </a:r>
          </a:p>
          <a:p>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4-1605241040131F.jpg"/>
          <p:cNvPicPr>
            <a:picLocks noChangeAspect="1"/>
          </p:cNvPicPr>
          <p:nvPr/>
        </p:nvPicPr>
        <p:blipFill>
          <a:blip r:embed="rId2" cstate="print"/>
          <a:stretch>
            <a:fillRect/>
          </a:stretch>
        </p:blipFill>
        <p:spPr>
          <a:xfrm>
            <a:off x="0" y="0"/>
            <a:ext cx="9143999" cy="6858000"/>
          </a:xfrm>
          <a:prstGeom prst="rect">
            <a:avLst/>
          </a:prstGeom>
        </p:spPr>
      </p:pic>
      <p:sp>
        <p:nvSpPr>
          <p:cNvPr id="3" name="内容占位符 2"/>
          <p:cNvSpPr>
            <a:spLocks noGrp="1"/>
          </p:cNvSpPr>
          <p:nvPr>
            <p:ph idx="1"/>
          </p:nvPr>
        </p:nvSpPr>
        <p:spPr>
          <a:xfrm>
            <a:off x="457200" y="692696"/>
            <a:ext cx="8229600" cy="5433467"/>
          </a:xfrm>
        </p:spPr>
        <p:txBody>
          <a:bodyPr>
            <a:normAutofit/>
          </a:bodyPr>
          <a:lstStyle/>
          <a:p>
            <a:pPr algn="ctr">
              <a:lnSpc>
                <a:spcPct val="90000"/>
              </a:lnSpc>
              <a:buFontTx/>
              <a:buNone/>
            </a:pPr>
            <a:r>
              <a:rPr lang="zh-CN" altLang="en-US" b="1" dirty="0" smtClean="0">
                <a:latin typeface="华文新魏" pitchFamily="2" charset="-122"/>
                <a:ea typeface="华文新魏" pitchFamily="2" charset="-122"/>
              </a:rPr>
              <a:t>迟日江山丽，春风花草香。</a:t>
            </a:r>
          </a:p>
          <a:p>
            <a:pPr algn="ctr">
              <a:lnSpc>
                <a:spcPct val="90000"/>
              </a:lnSpc>
              <a:buFontTx/>
              <a:buNone/>
            </a:pPr>
            <a:r>
              <a:rPr lang="zh-CN" altLang="en-US" b="1" dirty="0" smtClean="0">
                <a:latin typeface="华文新魏" pitchFamily="2" charset="-122"/>
                <a:ea typeface="华文新魏" pitchFamily="2" charset="-122"/>
              </a:rPr>
              <a:t>泥融飞燕子，沙暖睡鸳鸯。</a:t>
            </a:r>
            <a:endParaRPr lang="en-US" altLang="zh-CN" b="1" dirty="0" smtClean="0">
              <a:latin typeface="黑体" pitchFamily="2" charset="-122"/>
              <a:ea typeface="黑体" pitchFamily="2" charset="-122"/>
            </a:endParaRPr>
          </a:p>
          <a:p>
            <a:endParaRPr lang="en-US" altLang="zh-CN" dirty="0" smtClean="0">
              <a:latin typeface="黑体" pitchFamily="2" charset="-122"/>
              <a:ea typeface="黑体" pitchFamily="2" charset="-122"/>
            </a:endParaRPr>
          </a:p>
          <a:p>
            <a:r>
              <a:rPr lang="zh-CN" altLang="en-US" dirty="0" smtClean="0">
                <a:solidFill>
                  <a:srgbClr val="FF0000"/>
                </a:solidFill>
                <a:latin typeface="黑体" pitchFamily="2" charset="-122"/>
                <a:ea typeface="黑体" pitchFamily="2" charset="-122"/>
              </a:rPr>
              <a:t>答：此诗描绘了一派美丽的初春景象：春天阳光普照，四野青绿，江水映日，春风送来花草的馨香，泥融土湿，燕子正繁忙地衔泥筑巢，日丽沙暖，鸳鸯在沙洲上静睡不动</a:t>
            </a:r>
            <a:r>
              <a:rPr lang="en-US" altLang="zh-CN" dirty="0" smtClean="0">
                <a:solidFill>
                  <a:srgbClr val="FF0000"/>
                </a:solidFill>
                <a:latin typeface="黑体" pitchFamily="2" charset="-122"/>
                <a:ea typeface="黑体" pitchFamily="2" charset="-122"/>
              </a:rPr>
              <a:t>(</a:t>
            </a:r>
            <a:r>
              <a:rPr lang="zh-CN" altLang="en-US" dirty="0" smtClean="0">
                <a:solidFill>
                  <a:srgbClr val="FF0000"/>
                </a:solidFill>
                <a:latin typeface="黑体" pitchFamily="2" charset="-122"/>
                <a:ea typeface="黑体" pitchFamily="2" charset="-122"/>
              </a:rPr>
              <a:t>步骤一</a:t>
            </a:r>
            <a:r>
              <a:rPr lang="en-US" altLang="zh-CN" dirty="0" smtClean="0">
                <a:solidFill>
                  <a:srgbClr val="FF0000"/>
                </a:solidFill>
                <a:latin typeface="黑体" pitchFamily="2" charset="-122"/>
                <a:ea typeface="黑体" pitchFamily="2" charset="-122"/>
              </a:rPr>
              <a:t>)</a:t>
            </a:r>
            <a:r>
              <a:rPr lang="zh-CN" altLang="en-US" dirty="0" smtClean="0">
                <a:solidFill>
                  <a:srgbClr val="FF0000"/>
                </a:solidFill>
                <a:latin typeface="黑体" pitchFamily="2" charset="-122"/>
                <a:ea typeface="黑体" pitchFamily="2" charset="-122"/>
              </a:rPr>
              <a:t>。这是一幅明净绚丽的春景图</a:t>
            </a:r>
            <a:r>
              <a:rPr lang="en-US" altLang="zh-CN" dirty="0" smtClean="0">
                <a:solidFill>
                  <a:srgbClr val="FF0000"/>
                </a:solidFill>
                <a:latin typeface="黑体" pitchFamily="2" charset="-122"/>
                <a:ea typeface="黑体" pitchFamily="2" charset="-122"/>
              </a:rPr>
              <a:t>(</a:t>
            </a:r>
            <a:r>
              <a:rPr lang="zh-CN" altLang="en-US" dirty="0" smtClean="0">
                <a:solidFill>
                  <a:srgbClr val="FF0000"/>
                </a:solidFill>
                <a:latin typeface="黑体" pitchFamily="2" charset="-122"/>
                <a:ea typeface="黑体" pitchFamily="2" charset="-122"/>
              </a:rPr>
              <a:t>步骤二</a:t>
            </a:r>
            <a:r>
              <a:rPr lang="en-US" altLang="zh-CN" dirty="0" smtClean="0">
                <a:solidFill>
                  <a:srgbClr val="FF0000"/>
                </a:solidFill>
                <a:latin typeface="黑体" pitchFamily="2" charset="-122"/>
                <a:ea typeface="黑体" pitchFamily="2" charset="-122"/>
              </a:rPr>
              <a:t>)</a:t>
            </a:r>
            <a:r>
              <a:rPr lang="zh-CN" altLang="en-US" dirty="0" smtClean="0">
                <a:solidFill>
                  <a:srgbClr val="FF0000"/>
                </a:solidFill>
                <a:latin typeface="黑体" pitchFamily="2" charset="-122"/>
                <a:ea typeface="黑体" pitchFamily="2" charset="-122"/>
              </a:rPr>
              <a:t>。表现了诗人结束奔波流离生活安定后愉悦闲适的心境</a:t>
            </a:r>
            <a:r>
              <a:rPr lang="en-US" altLang="zh-CN" dirty="0" smtClean="0">
                <a:solidFill>
                  <a:srgbClr val="FF0000"/>
                </a:solidFill>
                <a:latin typeface="黑体" pitchFamily="2" charset="-122"/>
                <a:ea typeface="黑体" pitchFamily="2" charset="-122"/>
              </a:rPr>
              <a:t>(</a:t>
            </a:r>
            <a:r>
              <a:rPr lang="zh-CN" altLang="en-US" dirty="0" smtClean="0">
                <a:solidFill>
                  <a:srgbClr val="FF0000"/>
                </a:solidFill>
                <a:latin typeface="黑体" pitchFamily="2" charset="-122"/>
                <a:ea typeface="黑体" pitchFamily="2" charset="-122"/>
              </a:rPr>
              <a:t>步骤三</a:t>
            </a:r>
            <a:r>
              <a:rPr lang="en-US" altLang="zh-CN" dirty="0" smtClean="0">
                <a:solidFill>
                  <a:srgbClr val="FF0000"/>
                </a:solidFill>
                <a:latin typeface="黑体" pitchFamily="2" charset="-122"/>
                <a:ea typeface="黑体" pitchFamily="2" charset="-122"/>
              </a:rPr>
              <a:t>)</a:t>
            </a:r>
            <a:r>
              <a:rPr lang="zh-CN" altLang="en-US" dirty="0" smtClean="0">
                <a:solidFill>
                  <a:srgbClr val="FF0000"/>
                </a:solidFill>
                <a:latin typeface="黑体" pitchFamily="2" charset="-122"/>
                <a:ea typeface="黑体" pitchFamily="2" charset="-122"/>
              </a:rPr>
              <a:t>。</a:t>
            </a:r>
          </a:p>
          <a:p>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4-1605241040131F.jpg"/>
          <p:cNvPicPr>
            <a:picLocks noChangeAspect="1"/>
          </p:cNvPicPr>
          <p:nvPr/>
        </p:nvPicPr>
        <p:blipFill>
          <a:blip r:embed="rId2" cstate="print"/>
          <a:stretch>
            <a:fillRect/>
          </a:stretch>
        </p:blipFill>
        <p:spPr>
          <a:xfrm>
            <a:off x="0" y="0"/>
            <a:ext cx="9143999" cy="6858000"/>
          </a:xfrm>
          <a:prstGeom prst="rect">
            <a:avLst/>
          </a:prstGeom>
        </p:spPr>
      </p:pic>
      <p:sp>
        <p:nvSpPr>
          <p:cNvPr id="3" name="内容占位符 2"/>
          <p:cNvSpPr>
            <a:spLocks noGrp="1"/>
          </p:cNvSpPr>
          <p:nvPr>
            <p:ph idx="1"/>
          </p:nvPr>
        </p:nvSpPr>
        <p:spPr>
          <a:xfrm>
            <a:off x="457200" y="620688"/>
            <a:ext cx="8229600" cy="5505475"/>
          </a:xfrm>
        </p:spPr>
        <p:txBody>
          <a:bodyPr>
            <a:normAutofit fontScale="92500" lnSpcReduction="10000"/>
          </a:bodyPr>
          <a:lstStyle/>
          <a:p>
            <a:pPr>
              <a:lnSpc>
                <a:spcPct val="90000"/>
              </a:lnSpc>
            </a:pPr>
            <a:r>
              <a:rPr lang="zh-CN" altLang="en-US" b="1" dirty="0" smtClean="0"/>
              <a:t>阅读下面两首诗，简析两首诗中采莲少女形象的异同点，并分析诗人通过塑造的采莲少女形象，各表达出什么样的感情。 </a:t>
            </a:r>
          </a:p>
          <a:p>
            <a:pPr>
              <a:lnSpc>
                <a:spcPct val="90000"/>
              </a:lnSpc>
            </a:pPr>
            <a:r>
              <a:rPr lang="zh-CN" altLang="en-US" dirty="0" smtClean="0"/>
              <a:t>采莲曲   王昌龄            采莲曲     白居易 </a:t>
            </a:r>
          </a:p>
          <a:p>
            <a:pPr>
              <a:lnSpc>
                <a:spcPct val="90000"/>
              </a:lnSpc>
            </a:pPr>
            <a:r>
              <a:rPr lang="zh-CN" altLang="en-US" b="1" dirty="0" smtClean="0">
                <a:solidFill>
                  <a:srgbClr val="FF3300"/>
                </a:solidFill>
                <a:effectLst>
                  <a:outerShdw blurRad="38100" dist="38100" dir="2700000" algn="tl">
                    <a:srgbClr val="C0C0C0"/>
                  </a:outerShdw>
                </a:effectLst>
              </a:rPr>
              <a:t>荷叶罗裙一色裁，           菱叶萦波①荷飐风②，</a:t>
            </a:r>
          </a:p>
          <a:p>
            <a:pPr>
              <a:lnSpc>
                <a:spcPct val="90000"/>
              </a:lnSpc>
            </a:pPr>
            <a:r>
              <a:rPr lang="zh-CN" altLang="en-US" b="1" dirty="0" smtClean="0">
                <a:solidFill>
                  <a:srgbClr val="FF3300"/>
                </a:solidFill>
                <a:effectLst>
                  <a:outerShdw blurRad="38100" dist="38100" dir="2700000" algn="tl">
                    <a:srgbClr val="C0C0C0"/>
                  </a:outerShdw>
                </a:effectLst>
              </a:rPr>
              <a:t>芙蓉向脸两边开。           荷花深处小船通。 </a:t>
            </a:r>
          </a:p>
          <a:p>
            <a:pPr>
              <a:lnSpc>
                <a:spcPct val="90000"/>
              </a:lnSpc>
            </a:pPr>
            <a:r>
              <a:rPr lang="zh-CN" altLang="en-US" b="1" dirty="0" smtClean="0">
                <a:solidFill>
                  <a:srgbClr val="FF3300"/>
                </a:solidFill>
                <a:effectLst>
                  <a:outerShdw blurRad="38100" dist="38100" dir="2700000" algn="tl">
                    <a:srgbClr val="C0C0C0"/>
                  </a:outerShdw>
                </a:effectLst>
              </a:rPr>
              <a:t>乱入池中看不见，           逢郎欲语低头笑，</a:t>
            </a:r>
          </a:p>
          <a:p>
            <a:pPr>
              <a:lnSpc>
                <a:spcPct val="90000"/>
              </a:lnSpc>
            </a:pPr>
            <a:r>
              <a:rPr lang="zh-CN" altLang="en-US" b="1" dirty="0" smtClean="0">
                <a:solidFill>
                  <a:srgbClr val="FF3300"/>
                </a:solidFill>
                <a:effectLst>
                  <a:outerShdw blurRad="38100" dist="38100" dir="2700000" algn="tl">
                    <a:srgbClr val="C0C0C0"/>
                  </a:outerShdw>
                </a:effectLst>
              </a:rPr>
              <a:t>闻歌始觉有人来。           碧玉搔头③落水中。</a:t>
            </a:r>
            <a:r>
              <a:rPr lang="zh-CN" altLang="en-US" dirty="0" smtClean="0"/>
              <a:t> </a:t>
            </a:r>
          </a:p>
          <a:p>
            <a:pPr>
              <a:lnSpc>
                <a:spcPct val="90000"/>
              </a:lnSpc>
            </a:pPr>
            <a:endParaRPr lang="zh-CN" altLang="en-US" sz="1800" dirty="0" smtClean="0">
              <a:ea typeface="黑体" pitchFamily="2" charset="-122"/>
            </a:endParaRPr>
          </a:p>
          <a:p>
            <a:pPr>
              <a:lnSpc>
                <a:spcPct val="90000"/>
              </a:lnSpc>
            </a:pPr>
            <a:r>
              <a:rPr lang="zh-CN" altLang="en-US" sz="1800" dirty="0" smtClean="0">
                <a:ea typeface="黑体" pitchFamily="2" charset="-122"/>
              </a:rPr>
              <a:t>注：①萦波：在水波上旋转浮动。②飐风：在水中摇摆。③搔头：古代妇女绾发的簪子。</a:t>
            </a:r>
          </a:p>
          <a:p>
            <a:pPr>
              <a:lnSpc>
                <a:spcPct val="90000"/>
              </a:lnSpc>
            </a:pPr>
            <a:r>
              <a:rPr lang="zh-CN" altLang="en-US" dirty="0" smtClean="0"/>
              <a:t> </a:t>
            </a:r>
            <a:endParaRPr lang="zh-CN" altLang="en-US" b="1" dirty="0" smtClean="0"/>
          </a:p>
          <a:p>
            <a:pPr>
              <a:lnSpc>
                <a:spcPct val="90000"/>
              </a:lnSpc>
            </a:pPr>
            <a:r>
              <a:rPr lang="zh-CN" altLang="en-US" b="1" dirty="0" smtClean="0"/>
              <a:t>这里要求赏析两首诗中的人物形象，并体会作者的感情。</a:t>
            </a:r>
          </a:p>
          <a:p>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4-1605241040131F.jpg"/>
          <p:cNvPicPr>
            <a:picLocks noChangeAspect="1"/>
          </p:cNvPicPr>
          <p:nvPr/>
        </p:nvPicPr>
        <p:blipFill>
          <a:blip r:embed="rId2" cstate="print"/>
          <a:stretch>
            <a:fillRect/>
          </a:stretch>
        </p:blipFill>
        <p:spPr>
          <a:xfrm>
            <a:off x="0" y="0"/>
            <a:ext cx="9143999" cy="6858000"/>
          </a:xfrm>
          <a:prstGeom prst="rect">
            <a:avLst/>
          </a:prstGeom>
        </p:spPr>
      </p:pic>
      <p:sp>
        <p:nvSpPr>
          <p:cNvPr id="3" name="内容占位符 2"/>
          <p:cNvSpPr>
            <a:spLocks noGrp="1"/>
          </p:cNvSpPr>
          <p:nvPr>
            <p:ph idx="1"/>
          </p:nvPr>
        </p:nvSpPr>
        <p:spPr>
          <a:xfrm>
            <a:off x="457200" y="692696"/>
            <a:ext cx="8229600" cy="5433467"/>
          </a:xfrm>
        </p:spPr>
        <p:txBody>
          <a:bodyPr/>
          <a:lstStyle/>
          <a:p>
            <a:r>
              <a:rPr lang="zh-CN" altLang="en-US" b="1" dirty="0" smtClean="0">
                <a:effectLst>
                  <a:outerShdw blurRad="38100" dist="38100" dir="2700000" algn="tl">
                    <a:srgbClr val="C0C0C0"/>
                  </a:outerShdw>
                </a:effectLst>
              </a:rPr>
              <a:t>答案：</a:t>
            </a:r>
          </a:p>
          <a:p>
            <a:r>
              <a:rPr lang="zh-CN" altLang="en-US" b="1" dirty="0" smtClean="0">
                <a:effectLst>
                  <a:outerShdw blurRad="38100" dist="38100" dir="2700000" algn="tl">
                    <a:srgbClr val="C0C0C0"/>
                  </a:outerShdw>
                </a:effectLst>
              </a:rPr>
              <a:t>两首诗中的采莲少女都热爱劳动，辛勤劳作。</a:t>
            </a:r>
          </a:p>
          <a:p>
            <a:r>
              <a:rPr lang="zh-CN" altLang="en-US" b="1" dirty="0" smtClean="0">
                <a:effectLst>
                  <a:outerShdw blurRad="38100" dist="38100" dir="2700000" algn="tl">
                    <a:srgbClr val="C0C0C0"/>
                  </a:outerShdw>
                </a:effectLst>
              </a:rPr>
              <a:t>王诗中少女美丽、欢乐，充满青春活力；</a:t>
            </a:r>
          </a:p>
          <a:p>
            <a:endParaRPr lang="zh-CN" altLang="en-US" b="1" dirty="0" smtClean="0">
              <a:effectLst>
                <a:outerShdw blurRad="38100" dist="38100" dir="2700000" algn="tl">
                  <a:srgbClr val="C0C0C0"/>
                </a:outerShdw>
              </a:effectLst>
            </a:endParaRPr>
          </a:p>
          <a:p>
            <a:r>
              <a:rPr lang="zh-CN" altLang="en-US" b="1" dirty="0" smtClean="0">
                <a:effectLst>
                  <a:outerShdw blurRad="38100" dist="38100" dir="2700000" algn="tl">
                    <a:srgbClr val="C0C0C0"/>
                  </a:outerShdw>
                </a:effectLst>
              </a:rPr>
              <a:t>白诗中少女羞涩、纯真，情感真挚。两首诗都传达出作者的欢悦、惊喜之情。</a:t>
            </a:r>
          </a:p>
          <a:p>
            <a:endParaRPr lang="zh-CN" alt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9970bd3ba58ad79c2ea0fb1d8f6ffb02_t01fcb467f3276582f3.png"/>
          <p:cNvPicPr>
            <a:picLocks noGrp="1" noChangeAspect="1"/>
          </p:cNvPicPr>
          <p:nvPr>
            <p:ph idx="1"/>
          </p:nvPr>
        </p:nvPicPr>
        <p:blipFill>
          <a:blip r:embed="rId2" cstate="print"/>
          <a:stretch>
            <a:fillRect/>
          </a:stretch>
        </p:blipFill>
        <p:spPr>
          <a:xfrm>
            <a:off x="0" y="0"/>
            <a:ext cx="9144000" cy="6858000"/>
          </a:xfrm>
        </p:spPr>
      </p:pic>
      <p:sp>
        <p:nvSpPr>
          <p:cNvPr id="2" name="标题 1"/>
          <p:cNvSpPr>
            <a:spLocks noGrp="1"/>
          </p:cNvSpPr>
          <p:nvPr>
            <p:ph type="title"/>
          </p:nvPr>
        </p:nvSpPr>
        <p:spPr>
          <a:xfrm>
            <a:off x="467544" y="548680"/>
            <a:ext cx="8229600" cy="1143000"/>
          </a:xfrm>
        </p:spPr>
        <p:txBody>
          <a:bodyPr>
            <a:noAutofit/>
          </a:bodyPr>
          <a:lstStyle/>
          <a:p>
            <a:r>
              <a:rPr lang="zh-CN" altLang="en-US" sz="8800" b="1" dirty="0" smtClean="0">
                <a:solidFill>
                  <a:srgbClr val="FF0000"/>
                </a:solidFill>
                <a:latin typeface="叶根友毛笔行书2.0版" pitchFamily="2" charset="-122"/>
                <a:ea typeface="叶根友毛笔行书2.0版" pitchFamily="2" charset="-122"/>
              </a:rPr>
              <a:t>景物形象鉴赏</a:t>
            </a:r>
            <a:endParaRPr lang="zh-CN" altLang="en-US" sz="8800" b="1" dirty="0">
              <a:solidFill>
                <a:srgbClr val="FF0000"/>
              </a:solidFill>
              <a:latin typeface="叶根友毛笔行书2.0版" pitchFamily="2" charset="-122"/>
              <a:ea typeface="叶根友毛笔行书2.0版"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6ad945b3b7c10e5f388c0dde970af0e_u=2293371013,1193112133&amp;fm=27&amp;gp=0.jpg"/>
          <p:cNvPicPr>
            <a:picLocks noChangeAspect="1"/>
          </p:cNvPicPr>
          <p:nvPr/>
        </p:nvPicPr>
        <p:blipFill>
          <a:blip r:embed="rId2" cstate="print"/>
          <a:stretch>
            <a:fillRect/>
          </a:stretch>
        </p:blipFill>
        <p:spPr>
          <a:xfrm>
            <a:off x="-396552" y="0"/>
            <a:ext cx="9721080" cy="6857999"/>
          </a:xfrm>
          <a:prstGeom prst="rect">
            <a:avLst/>
          </a:prstGeom>
        </p:spPr>
      </p:pic>
      <p:sp>
        <p:nvSpPr>
          <p:cNvPr id="2" name="标题 1"/>
          <p:cNvSpPr>
            <a:spLocks noGrp="1"/>
          </p:cNvSpPr>
          <p:nvPr>
            <p:ph type="title"/>
          </p:nvPr>
        </p:nvSpPr>
        <p:spPr/>
        <p:txBody>
          <a:bodyPr/>
          <a:lstStyle/>
          <a:p>
            <a:r>
              <a:rPr lang="zh-CN" altLang="en-US" b="1" dirty="0" smtClean="0">
                <a:solidFill>
                  <a:srgbClr val="FF0000"/>
                </a:solidFill>
              </a:rPr>
              <a:t>景物形象鉴赏</a:t>
            </a:r>
            <a:endParaRPr lang="zh-CN" altLang="en-US" b="1" dirty="0">
              <a:solidFill>
                <a:srgbClr val="FF0000"/>
              </a:solidFill>
            </a:endParaRPr>
          </a:p>
        </p:txBody>
      </p:sp>
      <p:sp>
        <p:nvSpPr>
          <p:cNvPr id="3" name="内容占位符 2"/>
          <p:cNvSpPr>
            <a:spLocks noGrp="1"/>
          </p:cNvSpPr>
          <p:nvPr>
            <p:ph idx="1"/>
          </p:nvPr>
        </p:nvSpPr>
        <p:spPr/>
        <p:txBody>
          <a:bodyPr>
            <a:normAutofit fontScale="92500" lnSpcReduction="20000"/>
          </a:bodyPr>
          <a:lstStyle/>
          <a:p>
            <a:pPr>
              <a:buNone/>
            </a:pPr>
            <a:r>
              <a:rPr lang="en-US" altLang="zh-CN" b="1" dirty="0" smtClean="0"/>
              <a:t>     </a:t>
            </a:r>
            <a:r>
              <a:rPr lang="zh-CN" altLang="en-US" b="1" dirty="0" smtClean="0">
                <a:solidFill>
                  <a:srgbClr val="FF0000"/>
                </a:solidFill>
              </a:rPr>
              <a:t>景物形象：诗中的景物形象是情中景。</a:t>
            </a:r>
          </a:p>
          <a:p>
            <a:pPr>
              <a:buNone/>
            </a:pPr>
            <a:r>
              <a:rPr lang="zh-CN" altLang="en-US" b="1" dirty="0" smtClean="0"/>
              <a:t>    如陶渊明</a:t>
            </a:r>
            <a:r>
              <a:rPr lang="en-US" altLang="zh-CN" b="1" dirty="0" smtClean="0"/>
              <a:t>《</a:t>
            </a:r>
            <a:r>
              <a:rPr lang="zh-CN" altLang="en-US" b="1" dirty="0" smtClean="0"/>
              <a:t>归园田居</a:t>
            </a:r>
            <a:r>
              <a:rPr lang="en-US" altLang="zh-CN" b="1" dirty="0" smtClean="0"/>
              <a:t>》</a:t>
            </a:r>
            <a:r>
              <a:rPr lang="zh-CN" altLang="en-US" b="1" dirty="0" smtClean="0"/>
              <a:t>中的“丘山”“羁鸟”“旧林”“池鱼”“故渊”，李清照</a:t>
            </a:r>
            <a:r>
              <a:rPr lang="en-US" altLang="zh-CN" b="1" dirty="0" smtClean="0"/>
              <a:t>《</a:t>
            </a:r>
            <a:r>
              <a:rPr lang="zh-CN" altLang="en-US" b="1" dirty="0" smtClean="0"/>
              <a:t>声声慢</a:t>
            </a:r>
            <a:r>
              <a:rPr lang="en-US" altLang="zh-CN" b="1" dirty="0" smtClean="0"/>
              <a:t>》</a:t>
            </a:r>
            <a:r>
              <a:rPr lang="zh-CN" altLang="en-US" b="1" dirty="0" smtClean="0"/>
              <a:t>中的“黄花”“梧桐”“细雨”“黄昏”，还有其他诗歌中的湖光山色、田园桑林、大漠孤城之类，它们往往不再是纯自然界的景物，而是融合了诗人主观情思的具体可感的艺术形象，它们常常寄托了诗人对社会生活的感悟和看法。</a:t>
            </a:r>
            <a:endParaRPr lang="en-US" altLang="zh-CN" b="1" dirty="0" smtClean="0"/>
          </a:p>
          <a:p>
            <a:pPr>
              <a:buNone/>
            </a:pPr>
            <a:r>
              <a:rPr lang="en-US" altLang="zh-CN" b="1" dirty="0" smtClean="0"/>
              <a:t>     </a:t>
            </a:r>
            <a:r>
              <a:rPr lang="zh-CN" altLang="en-US" b="1" dirty="0" smtClean="0"/>
              <a:t>因此，也可以说诗歌中的</a:t>
            </a:r>
            <a:r>
              <a:rPr lang="zh-CN" altLang="en-US" b="1" dirty="0" smtClean="0">
                <a:solidFill>
                  <a:srgbClr val="FF0000"/>
                </a:solidFill>
              </a:rPr>
              <a:t>景物形象就是渗透着作者情感的自然景物和人文景观。</a:t>
            </a:r>
          </a:p>
          <a:p>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6ad945b3b7c10e5f388c0dde970af0e_u=2293371013,1193112133&amp;fm=27&amp;gp=0.jpg"/>
          <p:cNvPicPr>
            <a:picLocks noChangeAspect="1"/>
          </p:cNvPicPr>
          <p:nvPr/>
        </p:nvPicPr>
        <p:blipFill>
          <a:blip r:embed="rId2" cstate="print"/>
          <a:stretch>
            <a:fillRect/>
          </a:stretch>
        </p:blipFill>
        <p:spPr>
          <a:xfrm>
            <a:off x="-396552" y="0"/>
            <a:ext cx="9721080" cy="6857999"/>
          </a:xfrm>
          <a:prstGeom prst="rect">
            <a:avLst/>
          </a:prstGeom>
        </p:spPr>
      </p:pic>
      <p:sp>
        <p:nvSpPr>
          <p:cNvPr id="3" name="内容占位符 2"/>
          <p:cNvSpPr>
            <a:spLocks noGrp="1"/>
          </p:cNvSpPr>
          <p:nvPr>
            <p:ph idx="1"/>
          </p:nvPr>
        </p:nvSpPr>
        <p:spPr>
          <a:xfrm>
            <a:off x="457200" y="620688"/>
            <a:ext cx="8229600" cy="5505475"/>
          </a:xfrm>
        </p:spPr>
        <p:txBody>
          <a:bodyPr/>
          <a:lstStyle/>
          <a:p>
            <a:pPr>
              <a:buNone/>
            </a:pPr>
            <a:r>
              <a:rPr lang="zh-CN" altLang="en-US" dirty="0" smtClean="0"/>
              <a:t>      </a:t>
            </a:r>
            <a:r>
              <a:rPr lang="zh-CN" altLang="en-US" b="1" dirty="0" smtClean="0"/>
              <a:t>因此，</a:t>
            </a:r>
            <a:r>
              <a:rPr lang="zh-CN" altLang="en-US" b="1" dirty="0" smtClean="0">
                <a:solidFill>
                  <a:srgbClr val="FF0000"/>
                </a:solidFill>
              </a:rPr>
              <a:t>景物形象就是诗歌中的意象和意境。</a:t>
            </a:r>
            <a:endParaRPr lang="en-US" altLang="zh-CN" b="1" dirty="0" smtClean="0">
              <a:solidFill>
                <a:srgbClr val="FF0000"/>
              </a:solidFill>
            </a:endParaRPr>
          </a:p>
          <a:p>
            <a:pPr>
              <a:buNone/>
            </a:pPr>
            <a:r>
              <a:rPr lang="zh-CN" altLang="en-US" b="1" dirty="0" smtClean="0"/>
              <a:t>           打个比方，意象与意境的关系就是：</a:t>
            </a:r>
            <a:endParaRPr lang="en-US" altLang="zh-CN" b="1" dirty="0" smtClean="0"/>
          </a:p>
          <a:p>
            <a:pPr>
              <a:buNone/>
            </a:pPr>
            <a:r>
              <a:rPr lang="zh-CN" altLang="en-US" b="1" dirty="0" smtClean="0"/>
              <a:t>           </a:t>
            </a:r>
            <a:r>
              <a:rPr lang="zh-CN" altLang="en-US" b="1" dirty="0" smtClean="0">
                <a:solidFill>
                  <a:srgbClr val="FF0000"/>
                </a:solidFill>
              </a:rPr>
              <a:t>如果意象是春天的花朵，意境就是春天；</a:t>
            </a:r>
            <a:endParaRPr lang="en-US" altLang="zh-CN" b="1" dirty="0" smtClean="0">
              <a:solidFill>
                <a:srgbClr val="FF0000"/>
              </a:solidFill>
            </a:endParaRPr>
          </a:p>
          <a:p>
            <a:pPr>
              <a:buNone/>
            </a:pPr>
            <a:r>
              <a:rPr lang="zh-CN" altLang="en-US" b="1" dirty="0" smtClean="0">
                <a:solidFill>
                  <a:srgbClr val="FF0000"/>
                </a:solidFill>
              </a:rPr>
              <a:t>            如果意象是美人，意境就是良宵；</a:t>
            </a:r>
            <a:endParaRPr lang="en-US" altLang="zh-CN" b="1" dirty="0" smtClean="0">
              <a:solidFill>
                <a:srgbClr val="FF0000"/>
              </a:solidFill>
            </a:endParaRPr>
          </a:p>
          <a:p>
            <a:pPr>
              <a:buNone/>
            </a:pPr>
            <a:r>
              <a:rPr lang="zh-CN" altLang="en-US" b="1" dirty="0" smtClean="0">
                <a:solidFill>
                  <a:srgbClr val="FF0000"/>
                </a:solidFill>
              </a:rPr>
              <a:t>            如果意象是秋风落叶，意境就是萧索凄清的秋天。</a:t>
            </a:r>
            <a:endParaRPr lang="en-US" altLang="zh-CN" b="1" dirty="0" smtClean="0">
              <a:solidFill>
                <a:srgbClr val="FF0000"/>
              </a:solidFill>
            </a:endParaRPr>
          </a:p>
          <a:p>
            <a:pPr>
              <a:buNone/>
            </a:pPr>
            <a:r>
              <a:rPr lang="zh-CN" altLang="en-US" b="1" dirty="0" smtClean="0"/>
              <a:t>            它们之间既有区别，又有紧密的联系，作者往往借助它们来表达思想感情。所以，</a:t>
            </a:r>
            <a:r>
              <a:rPr lang="zh-CN" altLang="en-US" b="1" dirty="0" smtClean="0">
                <a:solidFill>
                  <a:srgbClr val="FF0000"/>
                </a:solidFill>
              </a:rPr>
              <a:t>通过鉴赏诗歌的景物形象，就能够理解作者所要表达的思想情感。</a:t>
            </a:r>
            <a:endParaRPr lang="zh-CN" altLang="en-US" b="1" dirty="0">
              <a:solidFill>
                <a:srgbClr val="FF0000"/>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90560984a8bbfae87fca9c4dffb13e0c_201104161004471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normAutofit fontScale="85000" lnSpcReduction="20000"/>
          </a:bodyPr>
          <a:lstStyle/>
          <a:p>
            <a:pPr>
              <a:buNone/>
            </a:pPr>
            <a:r>
              <a:rPr lang="en-US" altLang="zh-CN" dirty="0" smtClean="0"/>
              <a:t>                            </a:t>
            </a:r>
            <a:r>
              <a:rPr lang="en-US" altLang="zh-CN" b="1" dirty="0" smtClean="0"/>
              <a:t>1.</a:t>
            </a:r>
            <a:r>
              <a:rPr lang="zh-CN" altLang="en-US" b="1" dirty="0" smtClean="0"/>
              <a:t>动静结合</a:t>
            </a:r>
            <a:endParaRPr lang="en-US" altLang="zh-CN" b="1" dirty="0" smtClean="0"/>
          </a:p>
          <a:p>
            <a:pPr>
              <a:buNone/>
            </a:pPr>
            <a:r>
              <a:rPr lang="en-US" altLang="zh-CN" b="1" dirty="0" smtClean="0"/>
              <a:t>                            2.</a:t>
            </a:r>
            <a:r>
              <a:rPr lang="zh-CN" altLang="en-US" b="1" dirty="0" smtClean="0"/>
              <a:t>以动衬静、以静衬动、以动衬动</a:t>
            </a:r>
            <a:endParaRPr lang="en-US" altLang="zh-CN" b="1" dirty="0" smtClean="0"/>
          </a:p>
          <a:p>
            <a:pPr>
              <a:buNone/>
            </a:pPr>
            <a:r>
              <a:rPr lang="en-US" altLang="zh-CN" b="1" dirty="0" smtClean="0"/>
              <a:t>                            3.</a:t>
            </a:r>
            <a:r>
              <a:rPr lang="zh-CN" altLang="en-US" b="1" dirty="0" smtClean="0"/>
              <a:t>虚实结合、虚实相生</a:t>
            </a:r>
            <a:endParaRPr lang="en-US" altLang="zh-CN" b="1" dirty="0" smtClean="0"/>
          </a:p>
          <a:p>
            <a:pPr>
              <a:buNone/>
            </a:pPr>
            <a:r>
              <a:rPr lang="en-US" altLang="zh-CN" b="1" dirty="0" smtClean="0"/>
              <a:t>                            4.</a:t>
            </a:r>
            <a:r>
              <a:rPr lang="zh-CN" altLang="en-US" b="1" dirty="0" smtClean="0"/>
              <a:t>感官描写（视觉、听觉、嗅觉、                                                                   </a:t>
            </a:r>
            <a:r>
              <a:rPr lang="zh-CN" altLang="en-US" sz="3800" b="1" dirty="0" smtClean="0">
                <a:solidFill>
                  <a:srgbClr val="FF0000"/>
                </a:solidFill>
              </a:rPr>
              <a:t>景物描写</a:t>
            </a:r>
            <a:r>
              <a:rPr lang="zh-CN" altLang="en-US" b="1" dirty="0" smtClean="0"/>
              <a:t>      味觉、触觉；视听结合）</a:t>
            </a:r>
            <a:endParaRPr lang="en-US" altLang="zh-CN" b="1" dirty="0" smtClean="0"/>
          </a:p>
          <a:p>
            <a:pPr>
              <a:buNone/>
            </a:pPr>
            <a:r>
              <a:rPr lang="en-US" altLang="zh-CN" b="1" dirty="0" smtClean="0"/>
              <a:t>      </a:t>
            </a:r>
            <a:r>
              <a:rPr lang="zh-CN" altLang="en-US" sz="3800" b="1" dirty="0" smtClean="0">
                <a:solidFill>
                  <a:srgbClr val="FF0000"/>
                </a:solidFill>
              </a:rPr>
              <a:t>的手法</a:t>
            </a:r>
            <a:r>
              <a:rPr lang="zh-CN" altLang="en-US" b="1" dirty="0" smtClean="0"/>
              <a:t>       </a:t>
            </a:r>
            <a:r>
              <a:rPr lang="en-US" altLang="zh-CN" b="1" dirty="0" smtClean="0"/>
              <a:t>5.</a:t>
            </a:r>
            <a:r>
              <a:rPr lang="zh-CN" altLang="en-US" b="1" dirty="0" smtClean="0"/>
              <a:t>空间方位描写（由远及近、由   </a:t>
            </a:r>
            <a:endParaRPr lang="en-US" altLang="zh-CN" b="1" dirty="0" smtClean="0"/>
          </a:p>
          <a:p>
            <a:pPr>
              <a:buNone/>
            </a:pPr>
            <a:r>
              <a:rPr lang="en-US" altLang="zh-CN" b="1" dirty="0" smtClean="0"/>
              <a:t>                              </a:t>
            </a:r>
            <a:r>
              <a:rPr lang="zh-CN" altLang="en-US" b="1" dirty="0" smtClean="0"/>
              <a:t>近及远、由下到上、由上到下、</a:t>
            </a:r>
            <a:endParaRPr lang="en-US" altLang="zh-CN" b="1" dirty="0" smtClean="0"/>
          </a:p>
          <a:p>
            <a:pPr>
              <a:buNone/>
            </a:pPr>
            <a:r>
              <a:rPr lang="en-US" altLang="zh-CN" b="1" dirty="0" smtClean="0"/>
              <a:t>                              </a:t>
            </a:r>
            <a:r>
              <a:rPr lang="zh-CN" altLang="en-US" b="1" dirty="0" smtClean="0"/>
              <a:t>由里到外、由外到里；俯视、 </a:t>
            </a:r>
            <a:endParaRPr lang="en-US" altLang="zh-CN" b="1" dirty="0" smtClean="0"/>
          </a:p>
          <a:p>
            <a:pPr>
              <a:buNone/>
            </a:pPr>
            <a:r>
              <a:rPr lang="en-US" altLang="zh-CN" b="1" dirty="0" smtClean="0"/>
              <a:t>                              </a:t>
            </a:r>
            <a:r>
              <a:rPr lang="zh-CN" altLang="en-US" b="1" dirty="0" smtClean="0"/>
              <a:t>俯视、仰视。）</a:t>
            </a:r>
            <a:endParaRPr lang="en-US" altLang="zh-CN" b="1" dirty="0" smtClean="0"/>
          </a:p>
          <a:p>
            <a:pPr>
              <a:buNone/>
            </a:pPr>
            <a:r>
              <a:rPr lang="en-US" altLang="zh-CN" b="1" dirty="0" smtClean="0"/>
              <a:t>                           6.</a:t>
            </a:r>
            <a:r>
              <a:rPr lang="zh-CN" altLang="en-US" b="1" dirty="0" smtClean="0"/>
              <a:t>衬托：正衬</a:t>
            </a:r>
            <a:r>
              <a:rPr lang="en-US" altLang="zh-CN" b="1" dirty="0" smtClean="0"/>
              <a:t>:</a:t>
            </a:r>
            <a:r>
              <a:rPr lang="zh-CN" altLang="en-US" b="1" dirty="0" smtClean="0"/>
              <a:t>乐景衬乐情、哀景</a:t>
            </a:r>
            <a:endParaRPr lang="en-US" altLang="zh-CN" b="1" dirty="0" smtClean="0"/>
          </a:p>
          <a:p>
            <a:pPr>
              <a:buNone/>
            </a:pPr>
            <a:r>
              <a:rPr lang="en-US" altLang="zh-CN" b="1" dirty="0" smtClean="0"/>
              <a:t>                             </a:t>
            </a:r>
            <a:r>
              <a:rPr lang="zh-CN" altLang="en-US" b="1" dirty="0" smtClean="0"/>
              <a:t>衬哀情。反衬：乐景衬哀情，</a:t>
            </a:r>
            <a:endParaRPr lang="en-US" altLang="zh-CN" b="1" dirty="0" smtClean="0"/>
          </a:p>
          <a:p>
            <a:pPr>
              <a:buNone/>
            </a:pPr>
            <a:r>
              <a:rPr lang="en-US" altLang="zh-CN" b="1" dirty="0" smtClean="0"/>
              <a:t>                            </a:t>
            </a:r>
            <a:r>
              <a:rPr lang="zh-CN" altLang="en-US" b="1" dirty="0" smtClean="0"/>
              <a:t>哀景衬乐情。</a:t>
            </a:r>
            <a:r>
              <a:rPr lang="en-US" altLang="zh-CN" b="1" dirty="0" smtClean="0"/>
              <a:t>7.</a:t>
            </a:r>
            <a:r>
              <a:rPr lang="zh-CN" altLang="en-US" b="1" dirty="0" smtClean="0"/>
              <a:t>渲染。</a:t>
            </a:r>
            <a:r>
              <a:rPr lang="en-US" altLang="zh-CN" b="1" dirty="0" smtClean="0"/>
              <a:t>8.</a:t>
            </a:r>
            <a:r>
              <a:rPr lang="zh-CN" altLang="en-US" b="1" dirty="0" smtClean="0"/>
              <a:t>烘托。</a:t>
            </a:r>
            <a:endParaRPr lang="en-US" altLang="zh-CN" b="1" dirty="0" smtClean="0"/>
          </a:p>
          <a:p>
            <a:pPr>
              <a:buNone/>
            </a:pPr>
            <a:r>
              <a:rPr lang="en-US" altLang="zh-CN" b="1" dirty="0" smtClean="0"/>
              <a:t>                           9.</a:t>
            </a:r>
            <a:r>
              <a:rPr lang="zh-CN" altLang="en-US" b="1" dirty="0" smtClean="0"/>
              <a:t>白描、细节描写</a:t>
            </a:r>
            <a:endParaRPr lang="zh-CN" altLang="en-US" b="1" dirty="0"/>
          </a:p>
        </p:txBody>
      </p:sp>
      <p:sp>
        <p:nvSpPr>
          <p:cNvPr id="4" name="左大括号 3"/>
          <p:cNvSpPr/>
          <p:nvPr/>
        </p:nvSpPr>
        <p:spPr>
          <a:xfrm>
            <a:off x="2411760" y="836712"/>
            <a:ext cx="216024" cy="482453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normAutofit fontScale="92500" lnSpcReduction="10000"/>
          </a:bodyPr>
          <a:lstStyle/>
          <a:p>
            <a:pPr>
              <a:buNone/>
            </a:pPr>
            <a:r>
              <a:rPr lang="zh-CN" altLang="en-US" dirty="0" smtClean="0"/>
              <a:t>    </a:t>
            </a:r>
            <a:r>
              <a:rPr lang="zh-CN" altLang="en-US" b="1" dirty="0" smtClean="0">
                <a:solidFill>
                  <a:srgbClr val="FF0000"/>
                </a:solidFill>
              </a:rPr>
              <a:t>人物形象：</a:t>
            </a:r>
            <a:endParaRPr lang="en-US" altLang="zh-CN" b="1" dirty="0" smtClean="0">
              <a:solidFill>
                <a:srgbClr val="FF0000"/>
              </a:solidFill>
            </a:endParaRPr>
          </a:p>
          <a:p>
            <a:pPr>
              <a:buNone/>
            </a:pPr>
            <a:r>
              <a:rPr lang="zh-CN" altLang="en-US" b="1" dirty="0" smtClean="0"/>
              <a:t>     亲人、朋友、对手、他人、诗人自己和诗人塑造的人物形象。</a:t>
            </a:r>
            <a:endParaRPr lang="en-US" altLang="zh-CN" b="1" dirty="0" smtClean="0"/>
          </a:p>
          <a:p>
            <a:pPr>
              <a:buNone/>
            </a:pPr>
            <a:r>
              <a:rPr lang="zh-CN" altLang="en-US" b="1" dirty="0" smtClean="0"/>
              <a:t>     </a:t>
            </a:r>
            <a:r>
              <a:rPr lang="zh-CN" altLang="en-US" b="1" dirty="0" smtClean="0">
                <a:solidFill>
                  <a:srgbClr val="FF0000"/>
                </a:solidFill>
              </a:rPr>
              <a:t>景物形象：</a:t>
            </a:r>
            <a:endParaRPr lang="en-US" altLang="zh-CN" b="1" dirty="0" smtClean="0">
              <a:solidFill>
                <a:srgbClr val="FF0000"/>
              </a:solidFill>
            </a:endParaRPr>
          </a:p>
          <a:p>
            <a:pPr>
              <a:buNone/>
            </a:pPr>
            <a:r>
              <a:rPr lang="zh-CN" altLang="en-US" b="1" dirty="0" smtClean="0"/>
              <a:t>     </a:t>
            </a:r>
            <a:r>
              <a:rPr lang="zh-CN" altLang="en-US" b="1" dirty="0" smtClean="0">
                <a:solidFill>
                  <a:srgbClr val="FF0000"/>
                </a:solidFill>
              </a:rPr>
              <a:t>自</a:t>
            </a:r>
            <a:r>
              <a:rPr lang="zh-CN" altLang="en-US" b="1" dirty="0">
                <a:solidFill>
                  <a:srgbClr val="FF0000"/>
                </a:solidFill>
              </a:rPr>
              <a:t>然景</a:t>
            </a:r>
            <a:r>
              <a:rPr lang="zh-CN" altLang="en-US" b="1" dirty="0" smtClean="0">
                <a:solidFill>
                  <a:srgbClr val="FF0000"/>
                </a:solidFill>
              </a:rPr>
              <a:t>物，</a:t>
            </a:r>
            <a:r>
              <a:rPr lang="zh-CN" altLang="en-US" b="1" dirty="0" smtClean="0"/>
              <a:t>例如山川河流、花草树木、虫鱼鸟兽、风雨雷电、土石庄稼。</a:t>
            </a:r>
            <a:endParaRPr lang="en-US" altLang="zh-CN" b="1" dirty="0" smtClean="0"/>
          </a:p>
          <a:p>
            <a:pPr>
              <a:buNone/>
            </a:pPr>
            <a:r>
              <a:rPr lang="zh-CN" altLang="en-US" b="1" dirty="0" smtClean="0"/>
              <a:t>    </a:t>
            </a:r>
            <a:r>
              <a:rPr lang="zh-CN" altLang="en-US" b="1" dirty="0" smtClean="0">
                <a:solidFill>
                  <a:srgbClr val="FF0000"/>
                </a:solidFill>
              </a:rPr>
              <a:t>人</a:t>
            </a:r>
            <a:r>
              <a:rPr lang="zh-CN" altLang="en-US" b="1" dirty="0">
                <a:solidFill>
                  <a:srgbClr val="FF0000"/>
                </a:solidFill>
              </a:rPr>
              <a:t>文景</a:t>
            </a:r>
            <a:r>
              <a:rPr lang="zh-CN" altLang="en-US" b="1" dirty="0" smtClean="0">
                <a:solidFill>
                  <a:srgbClr val="FF0000"/>
                </a:solidFill>
              </a:rPr>
              <a:t>物，</a:t>
            </a:r>
            <a:r>
              <a:rPr lang="zh-CN" altLang="en-US" b="1" dirty="0" smtClean="0"/>
              <a:t>即由人建造的各种景观，庙宇宫殿、房屋亭台、塑像雕刻、工艺农具等。</a:t>
            </a:r>
            <a:endParaRPr lang="en-US" altLang="zh-CN" b="1" dirty="0" smtClean="0"/>
          </a:p>
          <a:p>
            <a:pPr>
              <a:buNone/>
            </a:pPr>
            <a:r>
              <a:rPr lang="zh-CN" altLang="en-US" b="1" dirty="0" smtClean="0"/>
              <a:t>     </a:t>
            </a:r>
            <a:r>
              <a:rPr lang="zh-CN" altLang="en-US" b="1" dirty="0" smtClean="0">
                <a:solidFill>
                  <a:srgbClr val="FF0000"/>
                </a:solidFill>
              </a:rPr>
              <a:t>事</a:t>
            </a:r>
            <a:r>
              <a:rPr lang="zh-CN" altLang="en-US" b="1" dirty="0">
                <a:solidFill>
                  <a:srgbClr val="FF0000"/>
                </a:solidFill>
              </a:rPr>
              <a:t>物形</a:t>
            </a:r>
            <a:r>
              <a:rPr lang="zh-CN" altLang="en-US" b="1" dirty="0" smtClean="0">
                <a:solidFill>
                  <a:srgbClr val="FF0000"/>
                </a:solidFill>
              </a:rPr>
              <a:t>象</a:t>
            </a:r>
            <a:r>
              <a:rPr lang="zh-CN" altLang="en-US" b="1" dirty="0" smtClean="0"/>
              <a:t>：</a:t>
            </a:r>
            <a:endParaRPr lang="en-US" altLang="zh-CN" b="1" dirty="0" smtClean="0"/>
          </a:p>
          <a:p>
            <a:pPr>
              <a:buNone/>
            </a:pPr>
            <a:r>
              <a:rPr lang="zh-CN" altLang="en-US" b="1" dirty="0" smtClean="0"/>
              <a:t>      咏</a:t>
            </a:r>
            <a:r>
              <a:rPr lang="zh-CN" altLang="en-US" b="1" dirty="0"/>
              <a:t>物</a:t>
            </a:r>
            <a:r>
              <a:rPr lang="zh-CN" altLang="en-US" b="1" dirty="0" smtClean="0"/>
              <a:t>诗中的具有象征意义的物象，例如陆游</a:t>
            </a:r>
            <a:r>
              <a:rPr lang="en-US" altLang="zh-CN" b="1" dirty="0" smtClean="0"/>
              <a:t>《</a:t>
            </a:r>
            <a:r>
              <a:rPr lang="zh-CN" altLang="en-US" b="1" dirty="0" smtClean="0"/>
              <a:t>咏梅</a:t>
            </a:r>
            <a:r>
              <a:rPr lang="en-US" altLang="zh-CN" b="1" dirty="0" smtClean="0"/>
              <a:t>》</a:t>
            </a:r>
            <a:r>
              <a:rPr lang="zh-CN" altLang="en-US" b="1" dirty="0" smtClean="0"/>
              <a:t>中的梅花，于谦</a:t>
            </a:r>
            <a:r>
              <a:rPr lang="en-US" altLang="zh-CN" b="1" dirty="0" smtClean="0"/>
              <a:t>《</a:t>
            </a:r>
            <a:r>
              <a:rPr lang="zh-CN" altLang="en-US" b="1" dirty="0" smtClean="0"/>
              <a:t>石灰吟</a:t>
            </a:r>
            <a:r>
              <a:rPr lang="en-US" altLang="zh-CN" b="1" dirty="0" smtClean="0"/>
              <a:t>》</a:t>
            </a:r>
            <a:r>
              <a:rPr lang="zh-CN" altLang="en-US" b="1" dirty="0" smtClean="0"/>
              <a:t>中的石灰。</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a58aea700d5c075853eb66185ecbf396_38117326dd36a32d737581b3_pn=1&amp;o=jpg_6&amp;md5sum=2ef5c609044c9f93d33a2d7e7a47e311&amp;sign=8fc2f77b7b&amp;png=0-180656&amp;jpg=0-111574.jpg"/>
          <p:cNvPicPr>
            <a:picLocks noGrp="1" noChangeAspect="1"/>
          </p:cNvPicPr>
          <p:nvPr>
            <p:ph idx="1"/>
          </p:nvPr>
        </p:nvPicPr>
        <p:blipFill>
          <a:blip r:embed="rId2" cstate="print"/>
          <a:stretch>
            <a:fillRect/>
          </a:stretch>
        </p:blipFill>
        <p:spPr>
          <a:xfrm>
            <a:off x="-58572" y="0"/>
            <a:ext cx="9202572" cy="6858000"/>
          </a:xfr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img.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5577483"/>
          </a:xfrm>
        </p:spPr>
        <p:txBody>
          <a:bodyPr/>
          <a:lstStyle/>
          <a:p>
            <a:pPr>
              <a:buNone/>
            </a:pPr>
            <a:r>
              <a:rPr lang="en-US" altLang="zh-CN" b="1" dirty="0" smtClean="0"/>
              <a:t>   </a:t>
            </a:r>
            <a:r>
              <a:rPr lang="en-US" altLang="zh-CN" b="1" dirty="0" smtClean="0">
                <a:solidFill>
                  <a:srgbClr val="FF0000"/>
                </a:solidFill>
              </a:rPr>
              <a:t>1.</a:t>
            </a:r>
            <a:r>
              <a:rPr lang="zh-CN" altLang="en-US" b="1" dirty="0" smtClean="0">
                <a:solidFill>
                  <a:srgbClr val="FF0000"/>
                </a:solidFill>
              </a:rPr>
              <a:t>动静结合：</a:t>
            </a:r>
            <a:endParaRPr lang="en-US" altLang="zh-CN" b="1" dirty="0" smtClean="0">
              <a:solidFill>
                <a:srgbClr val="FF0000"/>
              </a:solidFill>
            </a:endParaRPr>
          </a:p>
          <a:p>
            <a:pPr>
              <a:buNone/>
            </a:pPr>
            <a:r>
              <a:rPr lang="en-US" altLang="zh-CN" b="1" dirty="0" smtClean="0"/>
              <a:t>            </a:t>
            </a:r>
            <a:r>
              <a:rPr lang="zh-CN" altLang="en-US" b="1" dirty="0" smtClean="0"/>
              <a:t>在一首诗中，</a:t>
            </a:r>
            <a:r>
              <a:rPr lang="zh-CN" altLang="en-US" b="1" dirty="0" smtClean="0">
                <a:solidFill>
                  <a:srgbClr val="FF0000"/>
                </a:solidFill>
              </a:rPr>
              <a:t>既有动景，又有静景</a:t>
            </a:r>
            <a:r>
              <a:rPr lang="zh-CN" altLang="en-US" b="1" dirty="0" smtClean="0"/>
              <a:t>，对应存在。</a:t>
            </a:r>
            <a:endParaRPr lang="en-US" altLang="zh-CN" b="1" dirty="0" smtClean="0"/>
          </a:p>
          <a:p>
            <a:pPr>
              <a:buNone/>
            </a:pPr>
            <a:r>
              <a:rPr lang="zh-CN" altLang="en-US" b="1" dirty="0" smtClean="0"/>
              <a:t>             动静结合，相映成趣 就是同时描写静态的事物和动态的事物</a:t>
            </a:r>
            <a:r>
              <a:rPr lang="en-US" altLang="zh-CN" b="1" dirty="0" smtClean="0"/>
              <a:t>,</a:t>
            </a:r>
            <a:r>
              <a:rPr lang="zh-CN" altLang="en-US" b="1" dirty="0" smtClean="0"/>
              <a:t>让静景动景相辅相成，相得益彰，相映成趣。如杜甫</a:t>
            </a:r>
            <a:r>
              <a:rPr lang="en-US" altLang="zh-CN" b="1" dirty="0" smtClean="0"/>
              <a:t>《</a:t>
            </a:r>
            <a:r>
              <a:rPr lang="zh-CN" altLang="en-US" b="1" dirty="0" smtClean="0"/>
              <a:t>漫成一首</a:t>
            </a:r>
            <a:r>
              <a:rPr lang="en-US" altLang="zh-CN" b="1" dirty="0" smtClean="0"/>
              <a:t>》,“</a:t>
            </a:r>
            <a:r>
              <a:rPr lang="zh-CN" altLang="en-US" b="1" dirty="0" smtClean="0">
                <a:solidFill>
                  <a:srgbClr val="FF0000"/>
                </a:solidFill>
              </a:rPr>
              <a:t>沙头宿鹭联拳静，船尾跳鱼拨剌鸣</a:t>
            </a:r>
            <a:r>
              <a:rPr lang="en-US" altLang="zh-CN" b="1" dirty="0" smtClean="0"/>
              <a:t>”</a:t>
            </a:r>
            <a:r>
              <a:rPr lang="zh-CN" altLang="en-US" b="1" dirty="0" smtClean="0"/>
              <a:t>两句，就是视觉之静与听觉之动的巧妙结合。也是视听结合。</a:t>
            </a:r>
            <a:endParaRPr lang="zh-CN" altLang="en-US"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img.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6048672"/>
          </a:xfrm>
        </p:spPr>
        <p:txBody>
          <a:bodyPr>
            <a:normAutofit fontScale="77500" lnSpcReduction="20000"/>
          </a:bodyPr>
          <a:lstStyle/>
          <a:p>
            <a:pPr>
              <a:buNone/>
            </a:pPr>
            <a:r>
              <a:rPr lang="zh-CN" altLang="en-US" b="1" dirty="0" smtClean="0"/>
              <a:t>阅读下面这首诗，回答问题。</a:t>
            </a:r>
            <a:endParaRPr lang="en-US" altLang="zh-CN" b="1" dirty="0" smtClean="0"/>
          </a:p>
          <a:p>
            <a:pPr>
              <a:buNone/>
            </a:pPr>
            <a:r>
              <a:rPr lang="en-US" altLang="zh-CN" b="1" dirty="0" smtClean="0"/>
              <a:t>                                                     </a:t>
            </a:r>
            <a:r>
              <a:rPr lang="zh-CN" altLang="en-US" b="1" dirty="0" smtClean="0">
                <a:solidFill>
                  <a:srgbClr val="FF0000"/>
                </a:solidFill>
              </a:rPr>
              <a:t>辋川闲居</a:t>
            </a:r>
          </a:p>
          <a:p>
            <a:pPr>
              <a:buNone/>
            </a:pPr>
            <a:r>
              <a:rPr lang="zh-CN" altLang="en-US" b="1" dirty="0" smtClean="0">
                <a:solidFill>
                  <a:srgbClr val="FF0000"/>
                </a:solidFill>
              </a:rPr>
              <a:t>                                                         王维</a:t>
            </a:r>
          </a:p>
          <a:p>
            <a:pPr>
              <a:buNone/>
            </a:pPr>
            <a:r>
              <a:rPr lang="zh-CN" altLang="en-US" b="1" dirty="0" smtClean="0">
                <a:solidFill>
                  <a:srgbClr val="FF0000"/>
                </a:solidFill>
              </a:rPr>
              <a:t>                                    一从归白社，不复到青门。</a:t>
            </a:r>
          </a:p>
          <a:p>
            <a:pPr>
              <a:buNone/>
            </a:pPr>
            <a:r>
              <a:rPr lang="zh-CN" altLang="en-US" b="1" dirty="0" smtClean="0">
                <a:solidFill>
                  <a:srgbClr val="FF0000"/>
                </a:solidFill>
              </a:rPr>
              <a:t>                                   时倚檐前树，远看原上村。</a:t>
            </a:r>
          </a:p>
          <a:p>
            <a:pPr>
              <a:buNone/>
            </a:pPr>
            <a:r>
              <a:rPr lang="zh-CN" altLang="en-US" b="1" dirty="0" smtClean="0">
                <a:solidFill>
                  <a:srgbClr val="FF0000"/>
                </a:solidFill>
              </a:rPr>
              <a:t>                                   青菰①临水映，白鸟向山翻。</a:t>
            </a:r>
          </a:p>
          <a:p>
            <a:pPr>
              <a:buNone/>
            </a:pPr>
            <a:r>
              <a:rPr lang="zh-CN" altLang="en-US" b="1" dirty="0" smtClean="0">
                <a:solidFill>
                  <a:srgbClr val="FF0000"/>
                </a:solidFill>
              </a:rPr>
              <a:t>                                   寂莫於陵子②，桔槔方灌园。</a:t>
            </a:r>
          </a:p>
          <a:p>
            <a:pPr>
              <a:buNone/>
            </a:pPr>
            <a:r>
              <a:rPr lang="en-US" altLang="zh-CN" b="1" dirty="0" smtClean="0">
                <a:solidFill>
                  <a:srgbClr val="FF0000"/>
                </a:solidFill>
              </a:rPr>
              <a:t>[</a:t>
            </a:r>
            <a:r>
              <a:rPr lang="zh-CN" altLang="en-US" b="1" dirty="0" smtClean="0">
                <a:solidFill>
                  <a:srgbClr val="FF0000"/>
                </a:solidFill>
              </a:rPr>
              <a:t>注</a:t>
            </a:r>
            <a:r>
              <a:rPr lang="en-US" altLang="zh-CN" b="1" dirty="0" smtClean="0">
                <a:solidFill>
                  <a:srgbClr val="FF0000"/>
                </a:solidFill>
              </a:rPr>
              <a:t>]①</a:t>
            </a:r>
            <a:r>
              <a:rPr lang="zh-CN" altLang="en-US" b="1" dirty="0" smtClean="0">
                <a:solidFill>
                  <a:srgbClr val="FF0000"/>
                </a:solidFill>
              </a:rPr>
              <a:t>青菰：俗称茭白，生于水中，叶如蒲苇。②於陵子：齐国高士陈仲子的号。据</a:t>
            </a:r>
            <a:r>
              <a:rPr lang="en-US" altLang="zh-CN" b="1" dirty="0" smtClean="0">
                <a:solidFill>
                  <a:srgbClr val="FF0000"/>
                </a:solidFill>
              </a:rPr>
              <a:t>《</a:t>
            </a:r>
            <a:r>
              <a:rPr lang="zh-CN" altLang="en-US" b="1" dirty="0" smtClean="0">
                <a:solidFill>
                  <a:srgbClr val="FF0000"/>
                </a:solidFill>
              </a:rPr>
              <a:t>高士传</a:t>
            </a:r>
            <a:r>
              <a:rPr lang="en-US" altLang="zh-CN" b="1" dirty="0" smtClean="0">
                <a:solidFill>
                  <a:srgbClr val="FF0000"/>
                </a:solidFill>
              </a:rPr>
              <a:t>》</a:t>
            </a:r>
            <a:r>
              <a:rPr lang="zh-CN" altLang="en-US" b="1" dirty="0" smtClean="0">
                <a:solidFill>
                  <a:srgbClr val="FF0000"/>
                </a:solidFill>
              </a:rPr>
              <a:t>载：陈仲子认为其做官的史长不义，就带着妻子到了楚国，住在於陵，自号於陵子。楚王听说他很贤德，派人聘请他做宰相，他就又逃到别处替人浇灌园子。</a:t>
            </a:r>
          </a:p>
          <a:p>
            <a:pPr>
              <a:buNone/>
            </a:pPr>
            <a:r>
              <a:rPr lang="en-US" altLang="zh-CN" b="1" dirty="0" smtClean="0">
                <a:solidFill>
                  <a:srgbClr val="FF0000"/>
                </a:solidFill>
              </a:rPr>
              <a:t>1.</a:t>
            </a:r>
            <a:r>
              <a:rPr lang="zh-CN" altLang="en-US" b="1" dirty="0" smtClean="0">
                <a:solidFill>
                  <a:srgbClr val="FF0000"/>
                </a:solidFill>
              </a:rPr>
              <a:t>诗的第三联描绘了什么样的景象，运用了什么艺术手法</a:t>
            </a:r>
            <a:r>
              <a:rPr lang="en-US" altLang="zh-CN" b="1" dirty="0" smtClean="0">
                <a:solidFill>
                  <a:srgbClr val="FF0000"/>
                </a:solidFill>
              </a:rPr>
              <a:t>?</a:t>
            </a:r>
          </a:p>
          <a:p>
            <a:pPr>
              <a:buNone/>
            </a:pPr>
            <a:r>
              <a:rPr lang="en-US" altLang="zh-CN" b="1" dirty="0" smtClean="0">
                <a:solidFill>
                  <a:srgbClr val="FF0000"/>
                </a:solidFill>
              </a:rPr>
              <a:t>2.</a:t>
            </a:r>
            <a:r>
              <a:rPr lang="zh-CN" altLang="en-US" b="1" dirty="0" smtClean="0">
                <a:solidFill>
                  <a:srgbClr val="FF0000"/>
                </a:solidFill>
              </a:rPr>
              <a:t>本诗表达了作者怎样的思想感情</a:t>
            </a:r>
            <a:r>
              <a:rPr lang="en-US" altLang="zh-CN" b="1" dirty="0" smtClean="0">
                <a:solidFill>
                  <a:srgbClr val="FF0000"/>
                </a:solidFill>
              </a:rPr>
              <a:t>?</a:t>
            </a:r>
            <a:r>
              <a:rPr lang="zh-CN" altLang="en-US" b="1" dirty="0" smtClean="0">
                <a:solidFill>
                  <a:srgbClr val="FF0000"/>
                </a:solidFill>
              </a:rPr>
              <a:t>请结合二、四联作简要分析。</a:t>
            </a:r>
            <a:endParaRPr lang="en-US" altLang="zh-CN" b="1" dirty="0" smtClean="0">
              <a:solidFill>
                <a:srgbClr val="FF0000"/>
              </a:solidFill>
            </a:endParaRPr>
          </a:p>
          <a:p>
            <a:pPr>
              <a:buNone/>
            </a:pPr>
            <a:r>
              <a:rPr lang="zh-CN" altLang="en-US" b="1" dirty="0" smtClean="0"/>
              <a:t>        </a:t>
            </a:r>
          </a:p>
          <a:p>
            <a:endParaRPr lang="zh-CN" alt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5577483"/>
          </a:xfrm>
        </p:spPr>
        <p:txBody>
          <a:bodyPr>
            <a:normAutofit fontScale="92500" lnSpcReduction="10000"/>
          </a:bodyPr>
          <a:lstStyle/>
          <a:p>
            <a:r>
              <a:rPr lang="en-US" altLang="zh-CN" b="1" dirty="0" smtClean="0"/>
              <a:t>1.</a:t>
            </a:r>
            <a:r>
              <a:rPr lang="zh-CN" altLang="en-US" b="1" dirty="0" smtClean="0"/>
              <a:t>这两句诗勾画出了一幅鲜明的辋川风景图：青翠的茭白掩映在清冽的水中，</a:t>
            </a:r>
            <a:r>
              <a:rPr lang="zh-CN" altLang="en-US" b="1" dirty="0" smtClean="0">
                <a:hlinkClick r:id="rId3"/>
              </a:rPr>
              <a:t>白鸟</a:t>
            </a:r>
            <a:r>
              <a:rPr lang="zh-CN" altLang="en-US" b="1" dirty="0" smtClean="0"/>
              <a:t>殿翅翻飞于苍茫的</a:t>
            </a:r>
            <a:r>
              <a:rPr lang="zh-CN" altLang="en-US" b="1" dirty="0" smtClean="0">
                <a:hlinkClick r:id="rId4"/>
              </a:rPr>
              <a:t>山间</a:t>
            </a:r>
            <a:r>
              <a:rPr lang="zh-CN" altLang="en-US" b="1" dirty="0" smtClean="0"/>
              <a:t>。</a:t>
            </a:r>
            <a:r>
              <a:rPr lang="en-US" altLang="zh-CN" b="1" dirty="0" smtClean="0"/>
              <a:t>(2</a:t>
            </a:r>
            <a:r>
              <a:rPr lang="zh-CN" altLang="en-US" b="1" dirty="0" smtClean="0"/>
              <a:t>分</a:t>
            </a:r>
            <a:r>
              <a:rPr lang="en-US" altLang="zh-CN" b="1" dirty="0" smtClean="0"/>
              <a:t>)</a:t>
            </a:r>
            <a:r>
              <a:rPr lang="zh-CN" altLang="en-US" b="1" dirty="0" smtClean="0">
                <a:hlinkClick r:id="rId5"/>
              </a:rPr>
              <a:t>青菰</a:t>
            </a:r>
            <a:r>
              <a:rPr lang="zh-CN" altLang="en-US" b="1" dirty="0" smtClean="0"/>
              <a:t>、</a:t>
            </a:r>
            <a:r>
              <a:rPr lang="zh-CN" altLang="en-US" b="1" dirty="0" smtClean="0">
                <a:hlinkClick r:id="rId6"/>
              </a:rPr>
              <a:t>绿水</a:t>
            </a:r>
            <a:r>
              <a:rPr lang="zh-CN" altLang="en-US" b="1" dirty="0" smtClean="0"/>
              <a:t>与白鸟相互映衬，色彩鲜明；前一句写</a:t>
            </a:r>
            <a:r>
              <a:rPr lang="zh-CN" altLang="en-US" b="1" dirty="0" smtClean="0">
                <a:hlinkClick r:id="rId7"/>
              </a:rPr>
              <a:t>静景</a:t>
            </a:r>
            <a:r>
              <a:rPr lang="zh-CN" altLang="en-US" b="1" dirty="0" smtClean="0"/>
              <a:t>，后一句写动景，</a:t>
            </a:r>
            <a:r>
              <a:rPr lang="zh-CN" altLang="en-US" b="1" dirty="0" smtClean="0">
                <a:hlinkClick r:id="rId8"/>
              </a:rPr>
              <a:t>动静结合</a:t>
            </a:r>
            <a:r>
              <a:rPr lang="zh-CN" altLang="en-US" b="1" dirty="0" smtClean="0"/>
              <a:t>。</a:t>
            </a:r>
            <a:r>
              <a:rPr lang="en-US" altLang="zh-CN" b="1" dirty="0" smtClean="0"/>
              <a:t>(</a:t>
            </a:r>
            <a:r>
              <a:rPr lang="zh-CN" altLang="en-US" b="1" dirty="0" smtClean="0"/>
              <a:t>答出“动静结合”一点给</a:t>
            </a:r>
            <a:r>
              <a:rPr lang="en-US" altLang="zh-CN" b="1" dirty="0" smtClean="0"/>
              <a:t>2</a:t>
            </a:r>
            <a:r>
              <a:rPr lang="zh-CN" altLang="en-US" b="1" dirty="0" smtClean="0"/>
              <a:t>分，答出两点给</a:t>
            </a:r>
            <a:r>
              <a:rPr lang="en-US" altLang="zh-CN" b="1" dirty="0" smtClean="0"/>
              <a:t>3</a:t>
            </a:r>
            <a:r>
              <a:rPr lang="zh-CN" altLang="en-US" b="1" dirty="0" smtClean="0"/>
              <a:t>分，除了“对比映衬、动静结合”以外，答对偶的也给</a:t>
            </a:r>
            <a:r>
              <a:rPr lang="en-US" altLang="zh-CN" b="1" dirty="0" smtClean="0"/>
              <a:t>1</a:t>
            </a:r>
            <a:r>
              <a:rPr lang="zh-CN" altLang="en-US" b="1" dirty="0" smtClean="0"/>
              <a:t>分。</a:t>
            </a:r>
            <a:r>
              <a:rPr lang="en-US" altLang="zh-CN" b="1" dirty="0" smtClean="0"/>
              <a:t>)</a:t>
            </a:r>
            <a:r>
              <a:rPr lang="zh-CN" altLang="en-US" b="1" dirty="0" smtClean="0"/>
              <a:t>（</a:t>
            </a:r>
            <a:r>
              <a:rPr lang="en-US" altLang="zh-CN" b="1" dirty="0" smtClean="0"/>
              <a:t>5</a:t>
            </a:r>
            <a:r>
              <a:rPr lang="zh-CN" altLang="en-US" b="1" dirty="0" smtClean="0"/>
              <a:t>分）</a:t>
            </a:r>
          </a:p>
          <a:p>
            <a:r>
              <a:rPr lang="en-US" altLang="zh-CN" b="1" dirty="0" smtClean="0"/>
              <a:t>2.</a:t>
            </a:r>
            <a:r>
              <a:rPr lang="zh-CN" altLang="en-US" b="1" dirty="0" smtClean="0">
                <a:hlinkClick r:id="rId9"/>
              </a:rPr>
              <a:t>本诗</a:t>
            </a:r>
            <a:r>
              <a:rPr lang="zh-CN" altLang="en-US" b="1" dirty="0" smtClean="0"/>
              <a:t>表达了对</a:t>
            </a:r>
            <a:r>
              <a:rPr lang="zh-CN" altLang="en-US" b="1" dirty="0" smtClean="0">
                <a:hlinkClick r:id="rId10"/>
              </a:rPr>
              <a:t>田园</a:t>
            </a:r>
            <a:r>
              <a:rPr lang="zh-CN" altLang="en-US" b="1" dirty="0" smtClean="0"/>
              <a:t>隐逸生活的向往与对</a:t>
            </a:r>
            <a:r>
              <a:rPr lang="zh-CN" altLang="en-US" b="1" dirty="0" smtClean="0">
                <a:hlinkClick r:id="rId11"/>
              </a:rPr>
              <a:t>官场</a:t>
            </a:r>
            <a:r>
              <a:rPr lang="zh-CN" altLang="en-US" b="1" dirty="0" smtClean="0"/>
              <a:t>的厌倦之情。</a:t>
            </a:r>
            <a:r>
              <a:rPr lang="en-US" altLang="zh-CN" b="1" dirty="0" smtClean="0"/>
              <a:t>(2</a:t>
            </a:r>
            <a:r>
              <a:rPr lang="zh-CN" altLang="en-US" b="1" dirty="0" smtClean="0"/>
              <a:t>分</a:t>
            </a:r>
            <a:r>
              <a:rPr lang="en-US" altLang="zh-CN" b="1" dirty="0" smtClean="0"/>
              <a:t>)</a:t>
            </a:r>
            <a:r>
              <a:rPr lang="zh-CN" altLang="en-US" b="1" dirty="0" smtClean="0"/>
              <a:t>第二联的“时倚”、“远看”再现了诗人安逸洒脱、怡然自乐的心情。</a:t>
            </a:r>
            <a:r>
              <a:rPr lang="en-US" altLang="zh-CN" b="1" dirty="0" smtClean="0"/>
              <a:t>(2</a:t>
            </a:r>
            <a:r>
              <a:rPr lang="zh-CN" altLang="en-US" b="1" dirty="0" smtClean="0"/>
              <a:t>分</a:t>
            </a:r>
            <a:r>
              <a:rPr lang="en-US" altLang="zh-CN" b="1" dirty="0" smtClean="0"/>
              <a:t>)</a:t>
            </a:r>
            <a:r>
              <a:rPr lang="zh-CN" altLang="en-US" b="1" dirty="0" smtClean="0"/>
              <a:t>尾联以</a:t>
            </a:r>
            <a:r>
              <a:rPr lang="zh-CN" altLang="en-US" b="1" dirty="0" smtClean="0">
                <a:hlinkClick r:id="rId12"/>
              </a:rPr>
              <a:t>於陵子</a:t>
            </a:r>
            <a:r>
              <a:rPr lang="zh-CN" altLang="en-US" b="1" dirty="0" smtClean="0">
                <a:hlinkClick r:id="rId13"/>
              </a:rPr>
              <a:t>自况</a:t>
            </a:r>
            <a:r>
              <a:rPr lang="zh-CN" altLang="en-US" b="1" dirty="0" smtClean="0"/>
              <a:t>，暗示了自己隐居的原因。</a:t>
            </a:r>
            <a:r>
              <a:rPr lang="en-US" altLang="zh-CN" b="1" dirty="0" smtClean="0"/>
              <a:t>(2</a:t>
            </a:r>
            <a:r>
              <a:rPr lang="zh-CN" altLang="en-US" b="1" dirty="0" smtClean="0"/>
              <a:t>分</a:t>
            </a:r>
            <a:r>
              <a:rPr lang="en-US" altLang="zh-CN" b="1" dirty="0" smtClean="0"/>
              <a:t>) </a:t>
            </a:r>
            <a:r>
              <a:rPr lang="zh-CN" altLang="en-US" b="1" dirty="0" smtClean="0"/>
              <a:t>（</a:t>
            </a:r>
            <a:r>
              <a:rPr lang="en-US" altLang="zh-CN" b="1" dirty="0" smtClean="0"/>
              <a:t>6</a:t>
            </a:r>
            <a:r>
              <a:rPr lang="zh-CN" altLang="en-US" b="1" dirty="0" smtClean="0"/>
              <a:t>分</a:t>
            </a:r>
          </a:p>
          <a:p>
            <a:endParaRPr lang="zh-CN"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5577483"/>
          </a:xfrm>
        </p:spPr>
        <p:txBody>
          <a:bodyPr/>
          <a:lstStyle/>
          <a:p>
            <a:pPr>
              <a:buNone/>
            </a:pPr>
            <a:r>
              <a:rPr lang="en-US" altLang="zh-CN" dirty="0" smtClean="0"/>
              <a:t>    2.</a:t>
            </a:r>
            <a:r>
              <a:rPr lang="zh-CN" altLang="en-US" dirty="0" smtClean="0"/>
              <a:t>以动衬静  </a:t>
            </a:r>
            <a:endParaRPr lang="en-US" altLang="zh-CN" dirty="0" smtClean="0"/>
          </a:p>
          <a:p>
            <a:pPr>
              <a:buNone/>
            </a:pPr>
            <a:r>
              <a:rPr lang="zh-CN" altLang="en-US" dirty="0" smtClean="0"/>
              <a:t>             即通过描写、渲染动态，反衬静态，突出静态，是反衬手法的一种。如</a:t>
            </a:r>
            <a:r>
              <a:rPr lang="zh-CN" altLang="en-US" dirty="0" smtClean="0">
                <a:hlinkClick r:id="rId3"/>
              </a:rPr>
              <a:t>贾岛</a:t>
            </a:r>
            <a:r>
              <a:rPr lang="en-US" altLang="zh-CN" dirty="0" smtClean="0"/>
              <a:t>《</a:t>
            </a:r>
            <a:r>
              <a:rPr lang="zh-CN" altLang="en-US" dirty="0" smtClean="0">
                <a:hlinkClick r:id="rId4"/>
              </a:rPr>
              <a:t>题李凝幽居</a:t>
            </a:r>
            <a:r>
              <a:rPr lang="en-US" altLang="zh-CN" dirty="0" smtClean="0"/>
              <a:t>》</a:t>
            </a:r>
            <a:r>
              <a:rPr lang="zh-CN" altLang="en-US" dirty="0" smtClean="0"/>
              <a:t>全诗所绘景致十分幽静，其中的名句</a:t>
            </a:r>
            <a:r>
              <a:rPr lang="en-US" altLang="zh-CN" dirty="0" smtClean="0"/>
              <a:t>"</a:t>
            </a:r>
            <a:r>
              <a:rPr lang="zh-CN" altLang="en-US" dirty="0" smtClean="0"/>
              <a:t>僧敲月下门</a:t>
            </a:r>
            <a:r>
              <a:rPr lang="en-US" altLang="zh-CN" dirty="0" smtClean="0"/>
              <a:t>"</a:t>
            </a:r>
            <a:r>
              <a:rPr lang="zh-CN" altLang="en-US" dirty="0" smtClean="0"/>
              <a:t>，一个</a:t>
            </a:r>
            <a:r>
              <a:rPr lang="en-US" altLang="zh-CN" dirty="0" smtClean="0"/>
              <a:t>"</a:t>
            </a:r>
            <a:r>
              <a:rPr lang="zh-CN" altLang="en-US" dirty="0" smtClean="0"/>
              <a:t>敲</a:t>
            </a:r>
            <a:r>
              <a:rPr lang="en-US" altLang="zh-CN" dirty="0" smtClean="0"/>
              <a:t>"</a:t>
            </a:r>
            <a:r>
              <a:rPr lang="zh-CN" altLang="en-US" dirty="0" smtClean="0"/>
              <a:t>字动感十足，有动作有声音，以动衬静，以响衬静，在月夜寂静之境中，一阵</a:t>
            </a:r>
            <a:r>
              <a:rPr lang="en-US" altLang="zh-CN" dirty="0" smtClean="0"/>
              <a:t>"</a:t>
            </a:r>
            <a:r>
              <a:rPr lang="zh-CN" altLang="en-US" dirty="0" smtClean="0"/>
              <a:t>敲</a:t>
            </a:r>
            <a:r>
              <a:rPr lang="en-US" altLang="zh-CN" dirty="0" smtClean="0"/>
              <a:t>"</a:t>
            </a:r>
            <a:r>
              <a:rPr lang="zh-CN" altLang="en-US" dirty="0" smtClean="0"/>
              <a:t>来，反而更显的环境寂静，更精确地描绘出了诗意</a:t>
            </a:r>
            <a:r>
              <a:rPr lang="en-US" altLang="zh-CN" dirty="0" smtClean="0"/>
              <a:t>;</a:t>
            </a:r>
            <a:r>
              <a:rPr lang="zh-CN" altLang="en-US" dirty="0" smtClean="0">
                <a:hlinkClick r:id="rId5"/>
              </a:rPr>
              <a:t>王籍</a:t>
            </a:r>
            <a:r>
              <a:rPr lang="en-US" altLang="zh-CN" dirty="0" smtClean="0"/>
              <a:t>《</a:t>
            </a:r>
            <a:r>
              <a:rPr lang="zh-CN" altLang="en-US" dirty="0" smtClean="0">
                <a:hlinkClick r:id="rId6"/>
              </a:rPr>
              <a:t>入若耶溪</a:t>
            </a:r>
            <a:r>
              <a:rPr lang="en-US" altLang="zh-CN" dirty="0" smtClean="0"/>
              <a:t>》</a:t>
            </a:r>
            <a:r>
              <a:rPr lang="zh-CN" altLang="en-US" dirty="0" smtClean="0"/>
              <a:t>中的</a:t>
            </a:r>
            <a:r>
              <a:rPr lang="en-US" altLang="zh-CN" dirty="0" smtClean="0"/>
              <a:t>"</a:t>
            </a:r>
            <a:r>
              <a:rPr lang="zh-CN" altLang="en-US" dirty="0" smtClean="0">
                <a:hlinkClick r:id="rId7"/>
              </a:rPr>
              <a:t>蝉噪</a:t>
            </a:r>
            <a:r>
              <a:rPr lang="zh-CN" altLang="en-US" dirty="0" smtClean="0"/>
              <a:t>林欲静，鸟鸣山更幽</a:t>
            </a:r>
            <a:r>
              <a:rPr lang="en-US" altLang="zh-CN" dirty="0" smtClean="0"/>
              <a:t>"</a:t>
            </a:r>
            <a:r>
              <a:rPr lang="zh-CN" altLang="en-US" dirty="0" smtClean="0"/>
              <a:t>，则是以响衬静的典范。</a:t>
            </a:r>
            <a:endParaRPr lang="zh-CN"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4-151012155310911.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0" y="188640"/>
            <a:ext cx="8964488" cy="6669360"/>
          </a:xfrm>
        </p:spPr>
        <p:txBody>
          <a:bodyPr>
            <a:normAutofit fontScale="92500" lnSpcReduction="10000"/>
          </a:bodyPr>
          <a:lstStyle/>
          <a:p>
            <a:pPr>
              <a:buNone/>
            </a:pPr>
            <a:r>
              <a:rPr lang="zh-CN" altLang="en-US" b="1" dirty="0" smtClean="0">
                <a:solidFill>
                  <a:srgbClr val="FF0000"/>
                </a:solidFill>
              </a:rPr>
              <a:t>                                 鸟鸣涧     王维</a:t>
            </a:r>
            <a:endParaRPr lang="en-US" altLang="zh-CN" b="1" dirty="0" smtClean="0">
              <a:solidFill>
                <a:srgbClr val="FF0000"/>
              </a:solidFill>
            </a:endParaRPr>
          </a:p>
          <a:p>
            <a:pPr>
              <a:buNone/>
            </a:pPr>
            <a:r>
              <a:rPr lang="en-US" altLang="zh-CN" b="1" dirty="0" smtClean="0">
                <a:solidFill>
                  <a:srgbClr val="FF0000"/>
                </a:solidFill>
              </a:rPr>
              <a:t>                        </a:t>
            </a:r>
            <a:r>
              <a:rPr lang="zh-CN" altLang="en-US" b="1" dirty="0" smtClean="0">
                <a:solidFill>
                  <a:srgbClr val="FF0000"/>
                </a:solidFill>
              </a:rPr>
              <a:t> 人闲桂花落</a:t>
            </a:r>
            <a:r>
              <a:rPr lang="en-US" altLang="zh-CN" b="1" dirty="0" smtClean="0">
                <a:solidFill>
                  <a:srgbClr val="FF0000"/>
                </a:solidFill>
              </a:rPr>
              <a:t>,</a:t>
            </a:r>
            <a:r>
              <a:rPr lang="zh-CN" altLang="en-US" b="1" dirty="0" smtClean="0">
                <a:solidFill>
                  <a:srgbClr val="FF0000"/>
                </a:solidFill>
              </a:rPr>
              <a:t>夜静春山空。</a:t>
            </a:r>
            <a:endParaRPr lang="en-US" altLang="zh-CN" b="1" dirty="0" smtClean="0">
              <a:solidFill>
                <a:srgbClr val="FF0000"/>
              </a:solidFill>
            </a:endParaRPr>
          </a:p>
          <a:p>
            <a:pPr>
              <a:buNone/>
            </a:pPr>
            <a:r>
              <a:rPr lang="zh-CN" altLang="en-US" b="1" dirty="0" smtClean="0">
                <a:solidFill>
                  <a:srgbClr val="FF0000"/>
                </a:solidFill>
              </a:rPr>
              <a:t>                         月出惊山鸟</a:t>
            </a:r>
            <a:r>
              <a:rPr lang="en-US" altLang="zh-CN" b="1" dirty="0" smtClean="0">
                <a:solidFill>
                  <a:srgbClr val="FF0000"/>
                </a:solidFill>
              </a:rPr>
              <a:t>,</a:t>
            </a:r>
            <a:r>
              <a:rPr lang="zh-CN" altLang="en-US" b="1" dirty="0" smtClean="0">
                <a:solidFill>
                  <a:srgbClr val="FF0000"/>
                </a:solidFill>
              </a:rPr>
              <a:t>时鸣春涧中。</a:t>
            </a:r>
            <a:br>
              <a:rPr lang="zh-CN" altLang="en-US" b="1" dirty="0" smtClean="0">
                <a:solidFill>
                  <a:srgbClr val="FF0000"/>
                </a:solidFill>
              </a:rPr>
            </a:br>
            <a:r>
              <a:rPr lang="zh-CN" altLang="en-US" b="1" dirty="0" smtClean="0">
                <a:solidFill>
                  <a:srgbClr val="FF0000"/>
                </a:solidFill>
              </a:rPr>
              <a:t>        在寂静没有人声的环境里</a:t>
            </a:r>
            <a:r>
              <a:rPr lang="en-US" altLang="zh-CN" b="1" dirty="0" smtClean="0">
                <a:solidFill>
                  <a:srgbClr val="FF0000"/>
                </a:solidFill>
              </a:rPr>
              <a:t>,</a:t>
            </a:r>
            <a:r>
              <a:rPr lang="zh-CN" altLang="en-US" b="1" dirty="0" smtClean="0">
                <a:solidFill>
                  <a:srgbClr val="FF0000"/>
                </a:solidFill>
              </a:rPr>
              <a:t>桂花自开自落</a:t>
            </a:r>
            <a:r>
              <a:rPr lang="en-US" altLang="zh-CN" b="1" dirty="0" smtClean="0">
                <a:solidFill>
                  <a:srgbClr val="FF0000"/>
                </a:solidFill>
              </a:rPr>
              <a:t>,</a:t>
            </a:r>
            <a:r>
              <a:rPr lang="zh-CN" altLang="en-US" b="1" dirty="0" smtClean="0">
                <a:solidFill>
                  <a:srgbClr val="FF0000"/>
                </a:solidFill>
              </a:rPr>
              <a:t>好像可以感觉到桂花落地的声息</a:t>
            </a:r>
            <a:r>
              <a:rPr lang="en-US" altLang="zh-CN" b="1" dirty="0" smtClean="0">
                <a:solidFill>
                  <a:srgbClr val="FF0000"/>
                </a:solidFill>
              </a:rPr>
              <a:t>.</a:t>
            </a:r>
            <a:r>
              <a:rPr lang="zh-CN" altLang="en-US" b="1" dirty="0" smtClean="0">
                <a:solidFill>
                  <a:srgbClr val="FF0000"/>
                </a:solidFill>
              </a:rPr>
              <a:t>夜静更深的时候</a:t>
            </a:r>
            <a:r>
              <a:rPr lang="en-US" altLang="zh-CN" b="1" dirty="0" smtClean="0">
                <a:solidFill>
                  <a:srgbClr val="FF0000"/>
                </a:solidFill>
              </a:rPr>
              <a:t>, </a:t>
            </a:r>
            <a:r>
              <a:rPr lang="zh-CN" altLang="en-US" b="1" dirty="0" smtClean="0">
                <a:solidFill>
                  <a:srgbClr val="FF0000"/>
                </a:solidFill>
              </a:rPr>
              <a:t>景色繁多的春山</a:t>
            </a:r>
            <a:r>
              <a:rPr lang="en-US" altLang="zh-CN" b="1" dirty="0" smtClean="0">
                <a:solidFill>
                  <a:srgbClr val="FF0000"/>
                </a:solidFill>
              </a:rPr>
              <a:t>,</a:t>
            </a:r>
            <a:r>
              <a:rPr lang="zh-CN" altLang="en-US" b="1" dirty="0" smtClean="0">
                <a:solidFill>
                  <a:srgbClr val="FF0000"/>
                </a:solidFill>
              </a:rPr>
              <a:t>也好似空无所有</a:t>
            </a:r>
            <a:r>
              <a:rPr lang="en-US" altLang="zh-CN" b="1" dirty="0" smtClean="0">
                <a:solidFill>
                  <a:srgbClr val="FF0000"/>
                </a:solidFill>
              </a:rPr>
              <a:t>.</a:t>
            </a:r>
            <a:r>
              <a:rPr lang="zh-CN" altLang="en-US" b="1" dirty="0" smtClean="0">
                <a:solidFill>
                  <a:srgbClr val="FF0000"/>
                </a:solidFill>
              </a:rPr>
              <a:t>月亮刚出</a:t>
            </a:r>
            <a:r>
              <a:rPr lang="en-US" altLang="zh-CN" b="1" dirty="0" smtClean="0">
                <a:solidFill>
                  <a:srgbClr val="FF0000"/>
                </a:solidFill>
              </a:rPr>
              <a:t>,</a:t>
            </a:r>
            <a:r>
              <a:rPr lang="zh-CN" altLang="en-US" b="1" dirty="0" smtClean="0">
                <a:solidFill>
                  <a:srgbClr val="FF0000"/>
                </a:solidFill>
              </a:rPr>
              <a:t>亮光一显露</a:t>
            </a:r>
            <a:r>
              <a:rPr lang="en-US" altLang="zh-CN" b="1" dirty="0" smtClean="0">
                <a:solidFill>
                  <a:srgbClr val="FF0000"/>
                </a:solidFill>
              </a:rPr>
              <a:t>,</a:t>
            </a:r>
            <a:r>
              <a:rPr lang="zh-CN" altLang="en-US" b="1" dirty="0" smtClean="0">
                <a:solidFill>
                  <a:srgbClr val="FF0000"/>
                </a:solidFill>
              </a:rPr>
              <a:t>惊动了树上宿 的小鸟</a:t>
            </a:r>
            <a:r>
              <a:rPr lang="en-US" altLang="zh-CN" b="1" dirty="0" smtClean="0">
                <a:solidFill>
                  <a:srgbClr val="FF0000"/>
                </a:solidFill>
              </a:rPr>
              <a:t>,</a:t>
            </a:r>
            <a:r>
              <a:rPr lang="zh-CN" altLang="en-US" b="1" dirty="0" smtClean="0">
                <a:solidFill>
                  <a:srgbClr val="FF0000"/>
                </a:solidFill>
              </a:rPr>
              <a:t>它们在春涧中不时地鸣叫几声。</a:t>
            </a:r>
            <a:br>
              <a:rPr lang="zh-CN" altLang="en-US" b="1" dirty="0" smtClean="0">
                <a:solidFill>
                  <a:srgbClr val="FF0000"/>
                </a:solidFill>
              </a:rPr>
            </a:br>
            <a:r>
              <a:rPr lang="zh-CN" altLang="en-US" b="1" dirty="0" smtClean="0">
                <a:solidFill>
                  <a:srgbClr val="FF0000"/>
                </a:solidFill>
              </a:rPr>
              <a:t>         这首诗写春山之静。</a:t>
            </a:r>
            <a:r>
              <a:rPr lang="en-US" altLang="zh-CN" b="1" dirty="0" smtClean="0">
                <a:solidFill>
                  <a:srgbClr val="FF0000"/>
                </a:solidFill>
              </a:rPr>
              <a:t>“</a:t>
            </a:r>
            <a:r>
              <a:rPr lang="zh-CN" altLang="en-US" b="1" dirty="0" smtClean="0">
                <a:solidFill>
                  <a:srgbClr val="FF0000"/>
                </a:solidFill>
              </a:rPr>
              <a:t>静”被诗人强烈的感受到了。为什么呢</a:t>
            </a:r>
            <a:r>
              <a:rPr lang="en-US" altLang="zh-CN" b="1" dirty="0" smtClean="0">
                <a:solidFill>
                  <a:srgbClr val="FF0000"/>
                </a:solidFill>
              </a:rPr>
              <a:t>?</a:t>
            </a:r>
            <a:r>
              <a:rPr lang="zh-CN" altLang="en-US" b="1" dirty="0" smtClean="0">
                <a:solidFill>
                  <a:srgbClr val="FF0000"/>
                </a:solidFill>
              </a:rPr>
              <a:t>是由于“人闲”</a:t>
            </a:r>
            <a:r>
              <a:rPr lang="en-US" altLang="zh-CN" b="1" dirty="0" smtClean="0">
                <a:solidFill>
                  <a:srgbClr val="FF0000"/>
                </a:solidFill>
              </a:rPr>
              <a:t>,</a:t>
            </a:r>
            <a:r>
              <a:rPr lang="zh-CN" altLang="en-US" b="1" dirty="0" smtClean="0">
                <a:solidFill>
                  <a:srgbClr val="FF0000"/>
                </a:solidFill>
              </a:rPr>
              <a:t>也就是人静。人静缘于心静</a:t>
            </a:r>
            <a:r>
              <a:rPr lang="en-US" altLang="zh-CN" b="1" dirty="0" smtClean="0">
                <a:solidFill>
                  <a:srgbClr val="FF0000"/>
                </a:solidFill>
              </a:rPr>
              <a:t>,</a:t>
            </a:r>
            <a:r>
              <a:rPr lang="zh-CN" altLang="en-US" b="1" dirty="0" smtClean="0">
                <a:solidFill>
                  <a:srgbClr val="FF0000"/>
                </a:solidFill>
              </a:rPr>
              <a:t>所以觉察到桂花的坠落。</a:t>
            </a:r>
            <a:br>
              <a:rPr lang="zh-CN" altLang="en-US" b="1" dirty="0" smtClean="0">
                <a:solidFill>
                  <a:srgbClr val="FF0000"/>
                </a:solidFill>
              </a:rPr>
            </a:br>
            <a:r>
              <a:rPr lang="zh-CN" altLang="en-US" b="1" dirty="0" smtClean="0">
                <a:solidFill>
                  <a:srgbClr val="FF0000"/>
                </a:solidFill>
              </a:rPr>
              <a:t>花落</a:t>
            </a:r>
            <a:r>
              <a:rPr lang="en-US" altLang="zh-CN" b="1" dirty="0" smtClean="0">
                <a:solidFill>
                  <a:srgbClr val="FF0000"/>
                </a:solidFill>
              </a:rPr>
              <a:t>,</a:t>
            </a:r>
            <a:r>
              <a:rPr lang="zh-CN" altLang="en-US" b="1" dirty="0" smtClean="0">
                <a:solidFill>
                  <a:srgbClr val="FF0000"/>
                </a:solidFill>
              </a:rPr>
              <a:t>月出</a:t>
            </a:r>
            <a:r>
              <a:rPr lang="en-US" altLang="zh-CN" b="1" dirty="0" smtClean="0">
                <a:solidFill>
                  <a:srgbClr val="FF0000"/>
                </a:solidFill>
              </a:rPr>
              <a:t>,</a:t>
            </a:r>
            <a:r>
              <a:rPr lang="zh-CN" altLang="en-US" b="1" dirty="0" smtClean="0">
                <a:solidFill>
                  <a:srgbClr val="FF0000"/>
                </a:solidFill>
              </a:rPr>
              <a:t>鸟鸣</a:t>
            </a:r>
            <a:r>
              <a:rPr lang="en-US" altLang="zh-CN" b="1" dirty="0" smtClean="0">
                <a:solidFill>
                  <a:srgbClr val="FF0000"/>
                </a:solidFill>
              </a:rPr>
              <a:t>,</a:t>
            </a:r>
            <a:r>
              <a:rPr lang="zh-CN" altLang="en-US" b="1" dirty="0" smtClean="0">
                <a:solidFill>
                  <a:srgbClr val="FF0000"/>
                </a:solidFill>
              </a:rPr>
              <a:t>这些“动”景</a:t>
            </a:r>
            <a:r>
              <a:rPr lang="en-US" altLang="zh-CN" b="1" dirty="0" smtClean="0">
                <a:solidFill>
                  <a:srgbClr val="FF0000"/>
                </a:solidFill>
              </a:rPr>
              <a:t>,</a:t>
            </a:r>
            <a:r>
              <a:rPr lang="zh-CN" altLang="en-US" b="1" dirty="0" smtClean="0">
                <a:solidFill>
                  <a:srgbClr val="FF0000"/>
                </a:solidFill>
              </a:rPr>
              <a:t>衬托出春涧的幽静。这首诗主要写春山夜静。花落</a:t>
            </a:r>
            <a:r>
              <a:rPr lang="en-US" altLang="zh-CN" b="1" dirty="0" smtClean="0">
                <a:solidFill>
                  <a:srgbClr val="FF0000"/>
                </a:solidFill>
              </a:rPr>
              <a:t>,</a:t>
            </a:r>
            <a:r>
              <a:rPr lang="zh-CN" altLang="en-US" b="1" dirty="0" smtClean="0">
                <a:solidFill>
                  <a:srgbClr val="FF0000"/>
                </a:solidFill>
              </a:rPr>
              <a:t>月出</a:t>
            </a:r>
            <a:r>
              <a:rPr lang="en-US" altLang="zh-CN" b="1" dirty="0" smtClean="0">
                <a:solidFill>
                  <a:srgbClr val="FF0000"/>
                </a:solidFill>
              </a:rPr>
              <a:t>,</a:t>
            </a:r>
            <a:r>
              <a:rPr lang="zh-CN" altLang="en-US" b="1" dirty="0" smtClean="0">
                <a:solidFill>
                  <a:srgbClr val="FF0000"/>
                </a:solidFill>
              </a:rPr>
              <a:t>鸟鸣</a:t>
            </a:r>
            <a:r>
              <a:rPr lang="en-US" altLang="zh-CN" b="1" dirty="0" smtClean="0">
                <a:solidFill>
                  <a:srgbClr val="FF0000"/>
                </a:solidFill>
              </a:rPr>
              <a:t>,</a:t>
            </a:r>
            <a:r>
              <a:rPr lang="zh-CN" altLang="en-US" b="1" dirty="0" smtClean="0">
                <a:solidFill>
                  <a:srgbClr val="FF0000"/>
                </a:solidFill>
              </a:rPr>
              <a:t>都是动的</a:t>
            </a:r>
            <a:r>
              <a:rPr lang="en-US" altLang="zh-CN" b="1" dirty="0" smtClean="0">
                <a:solidFill>
                  <a:srgbClr val="FF0000"/>
                </a:solidFill>
              </a:rPr>
              <a:t>,</a:t>
            </a:r>
            <a:r>
              <a:rPr lang="zh-CN" altLang="en-US" b="1" dirty="0" smtClean="0">
                <a:solidFill>
                  <a:srgbClr val="FF0000"/>
                </a:solidFill>
              </a:rPr>
              <a:t>作者用的是以动 衬静的手法</a:t>
            </a:r>
            <a:r>
              <a:rPr lang="en-US" altLang="zh-CN" b="1" dirty="0" smtClean="0">
                <a:solidFill>
                  <a:srgbClr val="FF0000"/>
                </a:solidFill>
              </a:rPr>
              <a:t>,</a:t>
            </a:r>
            <a:r>
              <a:rPr lang="zh-CN" altLang="en-US" b="1" dirty="0" smtClean="0">
                <a:solidFill>
                  <a:srgbClr val="FF0000"/>
                </a:solidFill>
              </a:rPr>
              <a:t>收</a:t>
            </a:r>
            <a:r>
              <a:rPr lang="zh-CN" altLang="en-US" dirty="0" smtClean="0">
                <a:solidFill>
                  <a:srgbClr val="FF0000"/>
                </a:solidFill>
              </a:rPr>
              <a:t>到“鸟鸣山更幽”的艺术效果。</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764704"/>
            <a:ext cx="8229600" cy="5832648"/>
          </a:xfrm>
        </p:spPr>
        <p:txBody>
          <a:bodyPr>
            <a:normAutofit fontScale="77500" lnSpcReduction="20000"/>
          </a:bodyPr>
          <a:lstStyle/>
          <a:p>
            <a:pPr>
              <a:buNone/>
            </a:pPr>
            <a:r>
              <a:rPr lang="en-US" altLang="zh-CN" dirty="0" smtClean="0"/>
              <a:t>    </a:t>
            </a:r>
            <a:r>
              <a:rPr lang="en-US" altLang="zh-CN" b="1" dirty="0" smtClean="0">
                <a:solidFill>
                  <a:srgbClr val="FF0000"/>
                </a:solidFill>
              </a:rPr>
              <a:t>3.</a:t>
            </a:r>
            <a:r>
              <a:rPr lang="zh-CN" altLang="en-US" b="1" dirty="0" smtClean="0">
                <a:solidFill>
                  <a:srgbClr val="FF0000"/>
                </a:solidFill>
              </a:rPr>
              <a:t>以静衬动</a:t>
            </a:r>
            <a:r>
              <a:rPr lang="zh-CN" altLang="en-US" b="1" dirty="0" smtClean="0"/>
              <a:t> </a:t>
            </a:r>
            <a:endParaRPr lang="en-US" altLang="zh-CN" b="1" dirty="0" smtClean="0"/>
          </a:p>
          <a:p>
            <a:pPr>
              <a:buNone/>
            </a:pPr>
            <a:r>
              <a:rPr lang="zh-CN" altLang="en-US" b="1" dirty="0" smtClean="0"/>
              <a:t>             即通过描写、渲染静态，反衬动态，突出动态，是反衬手法的一种。如唐</a:t>
            </a:r>
            <a:r>
              <a:rPr lang="en-US" altLang="zh-CN" b="1" dirty="0" smtClean="0"/>
              <a:t>·</a:t>
            </a:r>
            <a:r>
              <a:rPr lang="zh-CN" altLang="en-US" b="1" dirty="0" smtClean="0"/>
              <a:t>李颀</a:t>
            </a:r>
            <a:r>
              <a:rPr lang="en-US" altLang="zh-CN" b="1" dirty="0" smtClean="0"/>
              <a:t>《</a:t>
            </a:r>
            <a:r>
              <a:rPr lang="zh-CN" altLang="en-US" b="1" dirty="0" smtClean="0">
                <a:hlinkClick r:id="rId3"/>
              </a:rPr>
              <a:t>琴歌</a:t>
            </a:r>
            <a:r>
              <a:rPr lang="en-US" altLang="zh-CN" b="1" dirty="0" smtClean="0"/>
              <a:t>》</a:t>
            </a:r>
            <a:r>
              <a:rPr lang="zh-CN" altLang="en-US" b="1" dirty="0" smtClean="0"/>
              <a:t>一诗中</a:t>
            </a:r>
            <a:r>
              <a:rPr lang="en-US" altLang="zh-CN" b="1" dirty="0" smtClean="0"/>
              <a:t>:"</a:t>
            </a:r>
            <a:r>
              <a:rPr lang="zh-CN" altLang="en-US" b="1" dirty="0" smtClean="0"/>
              <a:t>一</a:t>
            </a:r>
            <a:r>
              <a:rPr lang="zh-CN" altLang="en-US" b="1" dirty="0" smtClean="0">
                <a:solidFill>
                  <a:srgbClr val="FF0000"/>
                </a:solidFill>
              </a:rPr>
              <a:t>声已动物皆静，四座无言星欲稀</a:t>
            </a:r>
            <a:r>
              <a:rPr lang="zh-CN" altLang="en-US" b="1" dirty="0" smtClean="0"/>
              <a:t>。</a:t>
            </a:r>
            <a:r>
              <a:rPr lang="en-US" altLang="zh-CN" b="1" dirty="0" smtClean="0"/>
              <a:t>"</a:t>
            </a:r>
            <a:r>
              <a:rPr lang="zh-CN" altLang="en-US" b="1" dirty="0" smtClean="0"/>
              <a:t>这是写听弹琴时对音乐美的感受，从听觉来写，以静衬动，而下句说繁星在听琴声时都悄悄隐去，足见听琴者早已陶醉在音乐美中，时间的推移之感被忘却得无影无踪。</a:t>
            </a:r>
            <a:endParaRPr lang="en-US" altLang="zh-CN" b="1" dirty="0" smtClean="0"/>
          </a:p>
          <a:p>
            <a:pPr>
              <a:buNone/>
            </a:pPr>
            <a:r>
              <a:rPr lang="en-US" altLang="zh-CN" b="1" dirty="0" smtClean="0"/>
              <a:t>    </a:t>
            </a:r>
            <a:r>
              <a:rPr lang="en-US" altLang="zh-CN" b="1" dirty="0" smtClean="0">
                <a:solidFill>
                  <a:srgbClr val="FF0000"/>
                </a:solidFill>
              </a:rPr>
              <a:t>4.</a:t>
            </a:r>
            <a:r>
              <a:rPr lang="zh-CN" altLang="en-US" b="1" dirty="0" smtClean="0">
                <a:solidFill>
                  <a:srgbClr val="FF0000"/>
                </a:solidFill>
              </a:rPr>
              <a:t>以动衬动</a:t>
            </a:r>
            <a:endParaRPr lang="en-US" altLang="zh-CN" b="1" dirty="0" smtClean="0">
              <a:solidFill>
                <a:srgbClr val="FF0000"/>
              </a:solidFill>
            </a:endParaRPr>
          </a:p>
          <a:p>
            <a:pPr>
              <a:buNone/>
            </a:pPr>
            <a:r>
              <a:rPr lang="zh-CN" altLang="en-US" b="1" dirty="0" smtClean="0"/>
              <a:t>             就是用运动的事物来衬运动的事物</a:t>
            </a:r>
            <a:r>
              <a:rPr lang="en-US" altLang="zh-CN" b="1" dirty="0" smtClean="0"/>
              <a:t>(</a:t>
            </a:r>
            <a:r>
              <a:rPr lang="zh-CN" altLang="en-US" b="1" dirty="0" smtClean="0"/>
              <a:t>包括把静止的事物当作运动的事物</a:t>
            </a:r>
            <a:r>
              <a:rPr lang="en-US" altLang="zh-CN" b="1" dirty="0" smtClean="0"/>
              <a:t>)</a:t>
            </a:r>
            <a:r>
              <a:rPr lang="zh-CN" altLang="en-US" b="1" dirty="0" smtClean="0"/>
              <a:t>。如苏轼</a:t>
            </a:r>
            <a:r>
              <a:rPr lang="en-US" altLang="zh-CN" b="1" dirty="0" smtClean="0"/>
              <a:t>《</a:t>
            </a:r>
            <a:r>
              <a:rPr lang="zh-CN" altLang="en-US" b="1" dirty="0" smtClean="0">
                <a:hlinkClick r:id="rId4"/>
              </a:rPr>
              <a:t>江上看山</a:t>
            </a:r>
            <a:r>
              <a:rPr lang="en-US" altLang="zh-CN" b="1" dirty="0" smtClean="0"/>
              <a:t>》:"</a:t>
            </a:r>
            <a:r>
              <a:rPr lang="zh-CN" altLang="en-US" b="1" dirty="0" smtClean="0">
                <a:solidFill>
                  <a:srgbClr val="FF0000"/>
                </a:solidFill>
              </a:rPr>
              <a:t>船上看山走如马，倏乎过去数百群。前山槎牙忽变态，后岭杂沓如惊奔。仰看微径斜缭绕，上有行人高缥缈。舟中举手欲与言，孤帆南去如飞鸟。</a:t>
            </a:r>
            <a:r>
              <a:rPr lang="en-US" altLang="zh-CN" b="1" dirty="0" smtClean="0"/>
              <a:t>"</a:t>
            </a:r>
            <a:r>
              <a:rPr lang="zh-CN" altLang="en-US" b="1" dirty="0" smtClean="0"/>
              <a:t>按理，人立舟中，舟是动的，山是静的，而作者却反转过来，赋予山以运动，让群山在眼前飞驰，看众岭在身后惊奔，全诗呈现出一种轻快而壮美的律动。</a:t>
            </a:r>
            <a:endParaRPr lang="zh-CN" altLang="en-US"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476672"/>
            <a:ext cx="8229600" cy="5649491"/>
          </a:xfrm>
        </p:spPr>
        <p:txBody>
          <a:bodyPr/>
          <a:lstStyle/>
          <a:p>
            <a:r>
              <a:rPr lang="en-US" altLang="zh-CN" dirty="0" smtClean="0">
                <a:solidFill>
                  <a:srgbClr val="FF0000"/>
                </a:solidFill>
              </a:rPr>
              <a:t>5</a:t>
            </a:r>
            <a:r>
              <a:rPr lang="zh-CN" altLang="en-US" dirty="0" smtClean="0">
                <a:solidFill>
                  <a:srgbClr val="FF0000"/>
                </a:solidFill>
              </a:rPr>
              <a:t>、</a:t>
            </a:r>
            <a:r>
              <a:rPr lang="zh-CN" altLang="en-US" b="1" dirty="0" smtClean="0">
                <a:solidFill>
                  <a:srgbClr val="FF0000"/>
                </a:solidFill>
              </a:rPr>
              <a:t>虚实结合</a:t>
            </a:r>
            <a:endParaRPr lang="en-US" altLang="zh-CN" b="1" dirty="0" smtClean="0">
              <a:solidFill>
                <a:srgbClr val="FF0000"/>
              </a:solidFill>
            </a:endParaRPr>
          </a:p>
          <a:p>
            <a:pPr lvl="0"/>
            <a:r>
              <a:rPr lang="zh-CN" altLang="en-US" b="1" dirty="0" smtClean="0">
                <a:solidFill>
                  <a:srgbClr val="000000"/>
                </a:solidFill>
                <a:latin typeface="Times New Roman" pitchFamily="18" charset="0"/>
                <a:ea typeface="宋体" pitchFamily="2" charset="-122"/>
                <a:cs typeface="Times New Roman" pitchFamily="18" charset="0"/>
              </a:rPr>
              <a:t>所谓实，就是正面写，直接写，写眼前所见所闻；所谓虚，就是侧面写，间接写，写想象中的，写所感。虚实相生，相辅相成，就能避免方法上的刻板平直，更能准确传情达意</a:t>
            </a:r>
            <a:r>
              <a:rPr lang="zh-CN" altLang="en-US" b="1" dirty="0" smtClean="0">
                <a:solidFill>
                  <a:srgbClr val="000000"/>
                </a:solidFill>
                <a:latin typeface="Arial" charset="0"/>
                <a:ea typeface="宋体" pitchFamily="2" charset="-122"/>
              </a:rPr>
              <a:t> </a:t>
            </a:r>
          </a:p>
          <a:p>
            <a:r>
              <a:rPr lang="zh-CN" altLang="zh-CN" b="1" dirty="0" smtClean="0">
                <a:latin typeface="宋体" charset="-122"/>
              </a:rPr>
              <a:t>“虚实相生”的特点：实写的内容往往不是重点，而是抒怀、明理的依托；虚写的内容常常由实写而来，并常常涉及诗词的主旨。</a:t>
            </a:r>
            <a:endParaRPr lang="zh-CN" altLang="en-US" b="1"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e59d4cadf2f2eee13a78e3c119126aa_t01c38f4c12d5cc8235.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5577483"/>
          </a:xfrm>
        </p:spPr>
        <p:txBody>
          <a:bodyPr>
            <a:normAutofit fontScale="77500" lnSpcReduction="20000"/>
          </a:bodyPr>
          <a:lstStyle/>
          <a:p>
            <a:pPr algn="ctr">
              <a:buNone/>
            </a:pPr>
            <a:r>
              <a:rPr lang="en-US" altLang="zh-CN" sz="4000" b="1" dirty="0" smtClean="0">
                <a:latin typeface="楷体_GB2312" pitchFamily="49" charset="-122"/>
                <a:ea typeface="楷体_GB2312" pitchFamily="49" charset="-122"/>
              </a:rPr>
              <a:t>                    </a:t>
            </a:r>
            <a:r>
              <a:rPr lang="zh-CN" altLang="zh-CN" sz="4000" b="1" dirty="0" smtClean="0">
                <a:solidFill>
                  <a:srgbClr val="FF0000"/>
                </a:solidFill>
                <a:latin typeface="楷体_GB2312" pitchFamily="49" charset="-122"/>
                <a:ea typeface="楷体_GB2312" pitchFamily="49" charset="-122"/>
              </a:rPr>
              <a:t>初入淮河四绝句（三）</a:t>
            </a:r>
            <a:r>
              <a:rPr lang="zh-CN" altLang="en-US" sz="4000" b="1" dirty="0" smtClean="0">
                <a:solidFill>
                  <a:srgbClr val="FF0000"/>
                </a:solidFill>
                <a:latin typeface="楷体_GB2312" pitchFamily="49" charset="-122"/>
                <a:ea typeface="楷体_GB2312" pitchFamily="49" charset="-122"/>
              </a:rPr>
              <a:t>  </a:t>
            </a:r>
          </a:p>
          <a:p>
            <a:pPr algn="ctr">
              <a:buNone/>
            </a:pPr>
            <a:r>
              <a:rPr lang="zh-CN" altLang="en-US" sz="4000" b="1" dirty="0" smtClean="0">
                <a:solidFill>
                  <a:srgbClr val="FF0000"/>
                </a:solidFill>
                <a:latin typeface="楷体_GB2312" pitchFamily="49" charset="-122"/>
                <a:ea typeface="楷体_GB2312" pitchFamily="49" charset="-122"/>
              </a:rPr>
              <a:t>              </a:t>
            </a:r>
            <a:r>
              <a:rPr lang="zh-CN" altLang="en-US" b="1" dirty="0" smtClean="0">
                <a:solidFill>
                  <a:srgbClr val="FF0000"/>
                </a:solidFill>
                <a:latin typeface="楷体_GB2312" pitchFamily="49" charset="-122"/>
                <a:ea typeface="楷体_GB2312" pitchFamily="49" charset="-122"/>
              </a:rPr>
              <a:t> </a:t>
            </a:r>
            <a:r>
              <a:rPr lang="zh-CN" altLang="zh-CN" b="1" dirty="0" smtClean="0">
                <a:solidFill>
                  <a:srgbClr val="FF0000"/>
                </a:solidFill>
                <a:latin typeface="楷体_GB2312" pitchFamily="49" charset="-122"/>
                <a:ea typeface="楷体_GB2312" pitchFamily="49" charset="-122"/>
              </a:rPr>
              <a:t>杨万里</a:t>
            </a:r>
          </a:p>
          <a:p>
            <a:pPr algn="ctr">
              <a:buNone/>
            </a:pPr>
            <a:r>
              <a:rPr lang="en-US" altLang="zh-CN" sz="4000" b="1" dirty="0" smtClean="0">
                <a:solidFill>
                  <a:srgbClr val="FF0000"/>
                </a:solidFill>
                <a:latin typeface="楷体_GB2312" pitchFamily="49" charset="-122"/>
                <a:ea typeface="楷体_GB2312" pitchFamily="49" charset="-122"/>
              </a:rPr>
              <a:t>                  </a:t>
            </a:r>
            <a:r>
              <a:rPr lang="zh-CN" altLang="zh-CN" sz="4000" b="1" dirty="0" smtClean="0">
                <a:solidFill>
                  <a:srgbClr val="FF0000"/>
                </a:solidFill>
                <a:latin typeface="楷体_GB2312" pitchFamily="49" charset="-122"/>
                <a:ea typeface="楷体_GB2312" pitchFamily="49" charset="-122"/>
              </a:rPr>
              <a:t>两岸舟船各背驰，</a:t>
            </a:r>
            <a:endParaRPr lang="en-US" altLang="zh-CN" sz="4000" b="1" dirty="0" smtClean="0">
              <a:solidFill>
                <a:srgbClr val="FF0000"/>
              </a:solidFill>
              <a:latin typeface="楷体_GB2312" pitchFamily="49" charset="-122"/>
              <a:ea typeface="楷体_GB2312" pitchFamily="49" charset="-122"/>
            </a:endParaRPr>
          </a:p>
          <a:p>
            <a:pPr algn="ctr">
              <a:buNone/>
            </a:pPr>
            <a:r>
              <a:rPr lang="en-US" altLang="zh-CN" sz="4000" b="1" dirty="0" smtClean="0">
                <a:solidFill>
                  <a:srgbClr val="FF0000"/>
                </a:solidFill>
                <a:latin typeface="楷体_GB2312" pitchFamily="49" charset="-122"/>
                <a:ea typeface="楷体_GB2312" pitchFamily="49" charset="-122"/>
              </a:rPr>
              <a:t>                  </a:t>
            </a:r>
            <a:r>
              <a:rPr lang="zh-CN" altLang="zh-CN" sz="4000" b="1" dirty="0" smtClean="0">
                <a:solidFill>
                  <a:srgbClr val="FF0000"/>
                </a:solidFill>
                <a:latin typeface="楷体_GB2312" pitchFamily="49" charset="-122"/>
                <a:ea typeface="楷体_GB2312" pitchFamily="49" charset="-122"/>
              </a:rPr>
              <a:t>波痕交涉亦难为。</a:t>
            </a:r>
          </a:p>
          <a:p>
            <a:pPr algn="ctr">
              <a:buNone/>
            </a:pPr>
            <a:r>
              <a:rPr lang="en-US" altLang="zh-CN" sz="4000" b="1" dirty="0" smtClean="0">
                <a:solidFill>
                  <a:srgbClr val="FF0000"/>
                </a:solidFill>
                <a:latin typeface="楷体_GB2312" pitchFamily="49" charset="-122"/>
                <a:ea typeface="楷体_GB2312" pitchFamily="49" charset="-122"/>
              </a:rPr>
              <a:t>                  </a:t>
            </a:r>
            <a:r>
              <a:rPr lang="zh-CN" altLang="zh-CN" sz="4000" b="1" dirty="0" smtClean="0">
                <a:solidFill>
                  <a:srgbClr val="FF0000"/>
                </a:solidFill>
                <a:latin typeface="楷体_GB2312" pitchFamily="49" charset="-122"/>
                <a:ea typeface="楷体_GB2312" pitchFamily="49" charset="-122"/>
              </a:rPr>
              <a:t>只余鸥</a:t>
            </a:r>
            <a:r>
              <a:rPr lang="zh-CN" altLang="en-US" sz="4000" b="1" dirty="0" smtClean="0">
                <a:solidFill>
                  <a:srgbClr val="FF0000"/>
                </a:solidFill>
                <a:latin typeface="楷体_GB2312" pitchFamily="49" charset="-122"/>
                <a:ea typeface="楷体_GB2312" pitchFamily="49" charset="-122"/>
              </a:rPr>
              <a:t>鹭</a:t>
            </a:r>
            <a:r>
              <a:rPr lang="zh-CN" altLang="zh-CN" sz="4000" b="1" dirty="0" smtClean="0">
                <a:solidFill>
                  <a:srgbClr val="FF0000"/>
                </a:solidFill>
                <a:latin typeface="楷体_GB2312" pitchFamily="49" charset="-122"/>
                <a:ea typeface="楷体_GB2312" pitchFamily="49" charset="-122"/>
              </a:rPr>
              <a:t>无拘管，</a:t>
            </a:r>
            <a:endParaRPr lang="en-US" altLang="zh-CN" sz="4000" b="1" dirty="0" smtClean="0">
              <a:solidFill>
                <a:srgbClr val="FF0000"/>
              </a:solidFill>
              <a:latin typeface="楷体_GB2312" pitchFamily="49" charset="-122"/>
              <a:ea typeface="楷体_GB2312" pitchFamily="49" charset="-122"/>
            </a:endParaRPr>
          </a:p>
          <a:p>
            <a:pPr algn="ctr">
              <a:buNone/>
            </a:pPr>
            <a:r>
              <a:rPr lang="en-US" altLang="zh-CN" sz="4000" b="1" dirty="0" smtClean="0">
                <a:solidFill>
                  <a:srgbClr val="FF0000"/>
                </a:solidFill>
                <a:latin typeface="楷体_GB2312" pitchFamily="49" charset="-122"/>
                <a:ea typeface="楷体_GB2312" pitchFamily="49" charset="-122"/>
              </a:rPr>
              <a:t>                  </a:t>
            </a:r>
            <a:r>
              <a:rPr lang="zh-CN" altLang="zh-CN" sz="4000" b="1" dirty="0" smtClean="0">
                <a:solidFill>
                  <a:srgbClr val="FF0000"/>
                </a:solidFill>
                <a:latin typeface="楷体_GB2312" pitchFamily="49" charset="-122"/>
                <a:ea typeface="楷体_GB2312" pitchFamily="49" charset="-122"/>
              </a:rPr>
              <a:t>北去南来自在飞。</a:t>
            </a:r>
          </a:p>
          <a:p>
            <a:pPr>
              <a:buNone/>
            </a:pPr>
            <a:r>
              <a:rPr lang="zh-CN" altLang="en-US" sz="2800" b="1" dirty="0" smtClean="0">
                <a:solidFill>
                  <a:srgbClr val="FF0000"/>
                </a:solidFill>
                <a:latin typeface="宋体" charset="-122"/>
              </a:rPr>
              <a:t>      </a:t>
            </a:r>
          </a:p>
          <a:p>
            <a:pPr>
              <a:buNone/>
            </a:pPr>
            <a:endParaRPr lang="en-US" altLang="zh-CN" b="1" dirty="0" smtClean="0">
              <a:latin typeface="宋体" charset="-122"/>
            </a:endParaRPr>
          </a:p>
          <a:p>
            <a:pPr>
              <a:buNone/>
            </a:pPr>
            <a:endParaRPr lang="en-US" altLang="zh-CN" b="1" dirty="0" smtClean="0">
              <a:latin typeface="宋体" charset="-122"/>
            </a:endParaRPr>
          </a:p>
          <a:p>
            <a:pPr>
              <a:buNone/>
            </a:pPr>
            <a:r>
              <a:rPr lang="zh-CN" altLang="zh-CN" b="1" dirty="0" smtClean="0">
                <a:solidFill>
                  <a:srgbClr val="FF0000"/>
                </a:solidFill>
                <a:latin typeface="宋体" charset="-122"/>
              </a:rPr>
              <a:t>【注】淳熙十六年十二月，金人派遣使者来南宋贺岁，杨万里奉命送金使北返途中，来到原为北宋腹地，现已成为宋、全国界的淮河时，感慨万端，作诗以抒怀。</a:t>
            </a:r>
          </a:p>
          <a:p>
            <a:pPr>
              <a:buNone/>
            </a:pPr>
            <a:r>
              <a:rPr lang="zh-CN" altLang="en-US" b="1" dirty="0" smtClean="0">
                <a:solidFill>
                  <a:srgbClr val="FF0000"/>
                </a:solidFill>
                <a:latin typeface="宋体" charset="-122"/>
              </a:rPr>
              <a:t>    </a:t>
            </a:r>
          </a:p>
          <a:p>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img.jpg"/>
          <p:cNvPicPr>
            <a:picLocks noChangeAspect="1"/>
          </p:cNvPicPr>
          <p:nvPr/>
        </p:nvPicPr>
        <p:blipFill>
          <a:blip r:embed="rId2" cstate="print"/>
          <a:stretch>
            <a:fillRect/>
          </a:stretch>
        </p:blipFill>
        <p:spPr>
          <a:xfrm>
            <a:off x="0" y="0"/>
            <a:ext cx="9324528" cy="6858000"/>
          </a:xfrm>
          <a:prstGeom prst="rect">
            <a:avLst/>
          </a:prstGeom>
        </p:spPr>
      </p:pic>
      <p:sp>
        <p:nvSpPr>
          <p:cNvPr id="3" name="内容占位符 2"/>
          <p:cNvSpPr>
            <a:spLocks noGrp="1"/>
          </p:cNvSpPr>
          <p:nvPr>
            <p:ph idx="1"/>
          </p:nvPr>
        </p:nvSpPr>
        <p:spPr>
          <a:xfrm>
            <a:off x="457200" y="764704"/>
            <a:ext cx="8229600" cy="5361459"/>
          </a:xfrm>
        </p:spPr>
        <p:txBody>
          <a:bodyPr/>
          <a:lstStyle/>
          <a:p>
            <a:pPr algn="just"/>
            <a:r>
              <a:rPr lang="zh-CN" altLang="en-US" b="1" dirty="0" smtClean="0">
                <a:latin typeface="宋体" charset="-122"/>
              </a:rPr>
              <a:t>问：</a:t>
            </a:r>
            <a:r>
              <a:rPr lang="zh-CN" altLang="zh-CN" b="1" dirty="0" smtClean="0">
                <a:latin typeface="宋体" charset="-122"/>
              </a:rPr>
              <a:t>请从“虚实”关系的角度赏析这首诗。</a:t>
            </a:r>
            <a:endParaRPr lang="zh-CN" altLang="zh-CN" b="1" dirty="0">
              <a:latin typeface="宋体" charset="-122"/>
            </a:endParaRPr>
          </a:p>
        </p:txBody>
      </p:sp>
      <p:sp>
        <p:nvSpPr>
          <p:cNvPr id="4" name="矩形 3"/>
          <p:cNvSpPr/>
          <p:nvPr/>
        </p:nvSpPr>
        <p:spPr>
          <a:xfrm>
            <a:off x="467544" y="1700808"/>
            <a:ext cx="8424936" cy="4154984"/>
          </a:xfrm>
          <a:prstGeom prst="rect">
            <a:avLst/>
          </a:prstGeom>
        </p:spPr>
        <p:txBody>
          <a:bodyPr wrap="square">
            <a:spAutoFit/>
          </a:bodyPr>
          <a:lstStyle/>
          <a:p>
            <a:pPr algn="just"/>
            <a:r>
              <a:rPr lang="zh-CN" altLang="en-US" sz="4400" b="1" dirty="0" smtClean="0">
                <a:latin typeface="楷体_GB2312" pitchFamily="49" charset="-122"/>
                <a:ea typeface="楷体_GB2312" pitchFamily="49" charset="-122"/>
              </a:rPr>
              <a:t>析：前两句实写淮河两岸舟船背驰，波痕接触也难以做到；虚写作者对国家南北分离的痛苦和无奈。后两句实写鸥鹭可以南北自由飞翔；虚写作者对国家统一，人们自由来往的渴望。</a:t>
            </a:r>
            <a:endParaRPr lang="zh-CN" altLang="en-US" sz="4400" b="1"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260648"/>
            <a:ext cx="8229600" cy="6408712"/>
          </a:xfrm>
        </p:spPr>
        <p:txBody>
          <a:bodyPr>
            <a:normAutofit fontScale="92500" lnSpcReduction="20000"/>
          </a:bodyPr>
          <a:lstStyle/>
          <a:p>
            <a:pPr>
              <a:buNone/>
            </a:pPr>
            <a:r>
              <a:rPr lang="zh-CN" altLang="en-US" sz="3600" b="1" dirty="0" smtClean="0">
                <a:solidFill>
                  <a:srgbClr val="FF0000"/>
                </a:solidFill>
              </a:rPr>
              <a:t>天净沙  </a:t>
            </a:r>
            <a:r>
              <a:rPr lang="zh-CN" altLang="en-US" b="1" dirty="0" smtClean="0">
                <a:solidFill>
                  <a:srgbClr val="FF0000"/>
                </a:solidFill>
              </a:rPr>
              <a:t>      秋思          </a:t>
            </a:r>
            <a:r>
              <a:rPr lang="en-US" altLang="zh-CN" b="1" dirty="0" smtClean="0">
                <a:solidFill>
                  <a:srgbClr val="FF0000"/>
                </a:solidFill>
              </a:rPr>
              <a:t>1.</a:t>
            </a:r>
            <a:r>
              <a:rPr lang="zh-CN" altLang="en-US" b="1" dirty="0" smtClean="0">
                <a:solidFill>
                  <a:srgbClr val="FF0000"/>
                </a:solidFill>
              </a:rPr>
              <a:t>这首小令中都有哪些</a:t>
            </a:r>
            <a:endParaRPr lang="en-US" altLang="zh-CN" b="1" dirty="0" smtClean="0">
              <a:solidFill>
                <a:srgbClr val="FF0000"/>
              </a:solidFill>
            </a:endParaRPr>
          </a:p>
          <a:p>
            <a:pPr>
              <a:buNone/>
            </a:pPr>
            <a:r>
              <a:rPr lang="en-US" altLang="zh-CN" b="1" dirty="0"/>
              <a:t> </a:t>
            </a:r>
            <a:r>
              <a:rPr lang="en-US" altLang="zh-CN" b="1" dirty="0" smtClean="0"/>
              <a:t>   </a:t>
            </a:r>
            <a:r>
              <a:rPr lang="zh-CN" altLang="en-US" b="1" dirty="0" smtClean="0"/>
              <a:t>马致远（元）              </a:t>
            </a:r>
            <a:r>
              <a:rPr lang="zh-CN" altLang="en-US" b="1" dirty="0" smtClean="0">
                <a:solidFill>
                  <a:srgbClr val="FF0000"/>
                </a:solidFill>
              </a:rPr>
              <a:t>意象？</a:t>
            </a:r>
            <a:endParaRPr lang="en-US" altLang="zh-CN" b="1" dirty="0" smtClean="0">
              <a:solidFill>
                <a:srgbClr val="FF0000"/>
              </a:solidFill>
            </a:endParaRPr>
          </a:p>
          <a:p>
            <a:pPr>
              <a:buNone/>
            </a:pPr>
            <a:r>
              <a:rPr lang="zh-CN" altLang="en-US" b="1" dirty="0"/>
              <a:t>枯藤老树昏</a:t>
            </a:r>
            <a:r>
              <a:rPr lang="zh-CN" altLang="en-US" b="1" dirty="0" smtClean="0"/>
              <a:t>鸦，         人：断肠人（诗人）。</a:t>
            </a:r>
            <a:endParaRPr lang="en-US" altLang="zh-CN" b="1" dirty="0" smtClean="0"/>
          </a:p>
          <a:p>
            <a:pPr>
              <a:buNone/>
            </a:pPr>
            <a:r>
              <a:rPr lang="zh-CN" altLang="en-US" b="1" dirty="0"/>
              <a:t>小桥流水人</a:t>
            </a:r>
            <a:r>
              <a:rPr lang="zh-CN" altLang="en-US" b="1" dirty="0" smtClean="0"/>
              <a:t>家，         自然景物：枯藤、老</a:t>
            </a:r>
            <a:endParaRPr lang="en-US" altLang="zh-CN" b="1" dirty="0" smtClean="0"/>
          </a:p>
          <a:p>
            <a:pPr>
              <a:buNone/>
            </a:pPr>
            <a:r>
              <a:rPr lang="zh-CN" altLang="en-US" b="1" dirty="0"/>
              <a:t>古道西风瘦</a:t>
            </a:r>
            <a:r>
              <a:rPr lang="zh-CN" altLang="en-US" b="1" dirty="0" smtClean="0"/>
              <a:t>马。              树、昏鸦、</a:t>
            </a:r>
            <a:r>
              <a:rPr lang="zh-CN" altLang="en-US" b="1" dirty="0" smtClean="0">
                <a:solidFill>
                  <a:srgbClr val="FF0000"/>
                </a:solidFill>
              </a:rPr>
              <a:t>流水</a:t>
            </a:r>
            <a:r>
              <a:rPr lang="zh-CN" altLang="en-US" b="1" dirty="0" smtClean="0"/>
              <a:t>、</a:t>
            </a:r>
            <a:endParaRPr lang="en-US" altLang="zh-CN" b="1" dirty="0" smtClean="0"/>
          </a:p>
          <a:p>
            <a:pPr>
              <a:buNone/>
            </a:pPr>
            <a:r>
              <a:rPr lang="zh-CN" altLang="en-US" b="1" dirty="0"/>
              <a:t>夕阳西</a:t>
            </a:r>
            <a:r>
              <a:rPr lang="zh-CN" altLang="en-US" b="1" dirty="0" smtClean="0"/>
              <a:t>下，                       西风、瘦马、夕阳、</a:t>
            </a:r>
            <a:endParaRPr lang="en-US" altLang="zh-CN" b="1" dirty="0" smtClean="0"/>
          </a:p>
          <a:p>
            <a:pPr>
              <a:buNone/>
            </a:pPr>
            <a:r>
              <a:rPr lang="zh-CN" altLang="en-US" b="1" dirty="0"/>
              <a:t>断肠</a:t>
            </a:r>
            <a:r>
              <a:rPr lang="zh-CN" altLang="en-US" b="1" dirty="0" smtClean="0"/>
              <a:t>人</a:t>
            </a:r>
            <a:r>
              <a:rPr lang="zh-CN" altLang="en-US" b="1" dirty="0"/>
              <a:t>在天</a:t>
            </a:r>
            <a:r>
              <a:rPr lang="zh-CN" altLang="en-US" b="1" dirty="0" smtClean="0"/>
              <a:t>涯。          人文景物：</a:t>
            </a:r>
            <a:r>
              <a:rPr lang="zh-CN" altLang="en-US" b="1" dirty="0" smtClean="0">
                <a:solidFill>
                  <a:srgbClr val="FF0000"/>
                </a:solidFill>
              </a:rPr>
              <a:t>小桥、人   </a:t>
            </a:r>
            <a:endParaRPr lang="en-US" altLang="zh-CN" b="1" dirty="0" smtClean="0">
              <a:solidFill>
                <a:srgbClr val="FF0000"/>
              </a:solidFill>
            </a:endParaRPr>
          </a:p>
          <a:p>
            <a:pPr>
              <a:buNone/>
            </a:pPr>
            <a:r>
              <a:rPr lang="en-US" altLang="zh-CN" b="1" dirty="0">
                <a:solidFill>
                  <a:srgbClr val="FF0000"/>
                </a:solidFill>
              </a:rPr>
              <a:t> </a:t>
            </a:r>
            <a:r>
              <a:rPr lang="en-US" altLang="zh-CN" b="1" dirty="0" smtClean="0">
                <a:solidFill>
                  <a:srgbClr val="FF0000"/>
                </a:solidFill>
              </a:rPr>
              <a:t>                                             </a:t>
            </a:r>
            <a:r>
              <a:rPr lang="zh-CN" altLang="en-US" b="1" dirty="0" smtClean="0">
                <a:solidFill>
                  <a:srgbClr val="FF0000"/>
                </a:solidFill>
              </a:rPr>
              <a:t>家</a:t>
            </a:r>
            <a:r>
              <a:rPr lang="zh-CN" altLang="en-US" b="1" dirty="0" smtClean="0"/>
              <a:t>、古道</a:t>
            </a:r>
            <a:endParaRPr lang="en-US" altLang="zh-CN" b="1" dirty="0" smtClean="0"/>
          </a:p>
          <a:p>
            <a:pPr>
              <a:buNone/>
            </a:pPr>
            <a:r>
              <a:rPr lang="zh-CN" altLang="en-US" b="1" dirty="0"/>
              <a:t>乐</a:t>
            </a:r>
            <a:r>
              <a:rPr lang="zh-CN" altLang="en-US" b="1" dirty="0" smtClean="0"/>
              <a:t>景：具有暖色调的美好的生命力旺盛的景物</a:t>
            </a:r>
            <a:endParaRPr lang="en-US" altLang="zh-CN" b="1" dirty="0" smtClean="0"/>
          </a:p>
          <a:p>
            <a:pPr>
              <a:buNone/>
            </a:pPr>
            <a:r>
              <a:rPr lang="zh-CN" altLang="en-US" b="1" dirty="0"/>
              <a:t>哀</a:t>
            </a:r>
            <a:r>
              <a:rPr lang="zh-CN" altLang="en-US" b="1" dirty="0" smtClean="0"/>
              <a:t>景：凄清萧瑟、荒凉衰败、枯萎残破的景物</a:t>
            </a:r>
            <a:endParaRPr lang="en-US" altLang="zh-CN" b="1" dirty="0" smtClean="0"/>
          </a:p>
          <a:p>
            <a:pPr>
              <a:buNone/>
            </a:pPr>
            <a:r>
              <a:rPr lang="zh-CN" altLang="en-US" b="1" dirty="0"/>
              <a:t>乐</a:t>
            </a:r>
            <a:r>
              <a:rPr lang="zh-CN" altLang="en-US" b="1" dirty="0" smtClean="0"/>
              <a:t>景写乐情、哀景写哀情；乐景衬哀情、哀景衬乐情</a:t>
            </a:r>
            <a:endParaRPr lang="en-US" altLang="zh-CN" b="1" dirty="0" smtClean="0"/>
          </a:p>
          <a:p>
            <a:pPr>
              <a:buNone/>
            </a:pPr>
            <a:r>
              <a:rPr lang="en-US" altLang="zh-CN" b="1" dirty="0" smtClean="0">
                <a:solidFill>
                  <a:srgbClr val="FF0000"/>
                </a:solidFill>
              </a:rPr>
              <a:t>2.</a:t>
            </a:r>
            <a:r>
              <a:rPr lang="zh-CN" altLang="en-US" b="1" dirty="0" smtClean="0">
                <a:solidFill>
                  <a:srgbClr val="FF0000"/>
                </a:solidFill>
              </a:rPr>
              <a:t>这</a:t>
            </a:r>
            <a:r>
              <a:rPr lang="zh-CN" altLang="en-US" b="1" dirty="0">
                <a:solidFill>
                  <a:srgbClr val="FF0000"/>
                </a:solidFill>
              </a:rPr>
              <a:t>首</a:t>
            </a:r>
            <a:r>
              <a:rPr lang="zh-CN" altLang="en-US" b="1" dirty="0" smtClean="0">
                <a:solidFill>
                  <a:srgbClr val="FF0000"/>
                </a:solidFill>
              </a:rPr>
              <a:t>诗运用了什么修辞手法？</a:t>
            </a:r>
            <a:endParaRPr lang="en-US" altLang="zh-CN" b="1" dirty="0" smtClean="0">
              <a:solidFill>
                <a:srgbClr val="FF0000"/>
              </a:solidFill>
            </a:endParaRPr>
          </a:p>
          <a:p>
            <a:pPr>
              <a:buNone/>
            </a:pPr>
            <a:r>
              <a:rPr lang="zh-CN" altLang="en-US" dirty="0" smtClean="0"/>
              <a:t>                     </a:t>
            </a:r>
            <a:endParaRPr lang="zh-CN"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15121FUA49C.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404664"/>
            <a:ext cx="8435280" cy="5721499"/>
          </a:xfrm>
        </p:spPr>
        <p:txBody>
          <a:bodyPr>
            <a:normAutofit fontScale="85000" lnSpcReduction="10000"/>
          </a:bodyPr>
          <a:lstStyle/>
          <a:p>
            <a:pPr>
              <a:buNone/>
            </a:pPr>
            <a:r>
              <a:rPr lang="zh-CN" altLang="en-US" b="1" dirty="0" smtClean="0">
                <a:solidFill>
                  <a:srgbClr val="FF0000"/>
                </a:solidFill>
                <a:latin typeface="叶根友毛笔行书2.0版" pitchFamily="2" charset="-122"/>
                <a:ea typeface="叶根友毛笔行书2.0版" pitchFamily="2" charset="-122"/>
              </a:rPr>
              <a:t>                                  </a:t>
            </a:r>
            <a:r>
              <a:rPr lang="zh-CN" altLang="en-US" sz="4800" b="1" dirty="0" smtClean="0">
                <a:solidFill>
                  <a:srgbClr val="FF0000"/>
                </a:solidFill>
                <a:latin typeface="叶根友毛笔行书2.0版" pitchFamily="2" charset="-122"/>
                <a:ea typeface="叶根友毛笔行书2.0版" pitchFamily="2" charset="-122"/>
              </a:rPr>
              <a:t>游园不值</a:t>
            </a:r>
            <a:endParaRPr lang="zh-CN" altLang="en-US" sz="4800" dirty="0" smtClean="0">
              <a:solidFill>
                <a:srgbClr val="FF0000"/>
              </a:solidFill>
              <a:latin typeface="叶根友毛笔行书2.0版" pitchFamily="2" charset="-122"/>
              <a:ea typeface="叶根友毛笔行书2.0版" pitchFamily="2" charset="-122"/>
            </a:endParaRPr>
          </a:p>
          <a:p>
            <a:pPr>
              <a:buNone/>
            </a:pPr>
            <a:r>
              <a:rPr lang="en-US" altLang="zh-CN" dirty="0" smtClean="0">
                <a:solidFill>
                  <a:srgbClr val="FF0000"/>
                </a:solidFill>
                <a:latin typeface="叶根友毛笔行书2.0版" pitchFamily="2" charset="-122"/>
                <a:ea typeface="叶根友毛笔行书2.0版" pitchFamily="2" charset="-122"/>
              </a:rPr>
              <a:t>                                    (</a:t>
            </a:r>
            <a:r>
              <a:rPr lang="zh-CN" altLang="en-US" dirty="0" smtClean="0">
                <a:solidFill>
                  <a:srgbClr val="FF0000"/>
                </a:solidFill>
                <a:latin typeface="叶根友毛笔行书2.0版" pitchFamily="2" charset="-122"/>
                <a:ea typeface="叶根友毛笔行书2.0版" pitchFamily="2" charset="-122"/>
              </a:rPr>
              <a:t>宋</a:t>
            </a:r>
            <a:r>
              <a:rPr lang="en-US" altLang="zh-CN" dirty="0" smtClean="0">
                <a:solidFill>
                  <a:srgbClr val="FF0000"/>
                </a:solidFill>
                <a:latin typeface="叶根友毛笔行书2.0版" pitchFamily="2" charset="-122"/>
                <a:ea typeface="叶根友毛笔行书2.0版" pitchFamily="2" charset="-122"/>
              </a:rPr>
              <a:t>)</a:t>
            </a:r>
            <a:r>
              <a:rPr lang="zh-CN" altLang="en-US" dirty="0" smtClean="0">
                <a:solidFill>
                  <a:srgbClr val="FF0000"/>
                </a:solidFill>
                <a:latin typeface="叶根友毛笔行书2.0版" pitchFamily="2" charset="-122"/>
                <a:ea typeface="叶根友毛笔行书2.0版" pitchFamily="2" charset="-122"/>
              </a:rPr>
              <a:t>叶绍翁</a:t>
            </a:r>
          </a:p>
          <a:p>
            <a:pPr>
              <a:buNone/>
            </a:pPr>
            <a:r>
              <a:rPr lang="zh-CN" altLang="en-US" dirty="0" smtClean="0">
                <a:solidFill>
                  <a:srgbClr val="FF0000"/>
                </a:solidFill>
                <a:latin typeface="叶根友毛笔行书2.0版" pitchFamily="2" charset="-122"/>
                <a:ea typeface="叶根友毛笔行书2.0版" pitchFamily="2" charset="-122"/>
              </a:rPr>
              <a:t>                                </a:t>
            </a:r>
            <a:r>
              <a:rPr lang="zh-CN" altLang="en-US" sz="4000" dirty="0" smtClean="0">
                <a:solidFill>
                  <a:srgbClr val="FF0000"/>
                </a:solidFill>
                <a:latin typeface="叶根友毛笔行书2.0版" pitchFamily="2" charset="-122"/>
                <a:ea typeface="叶根友毛笔行书2.0版" pitchFamily="2" charset="-122"/>
              </a:rPr>
              <a:t>应 怜屐齿印苍苔 ，</a:t>
            </a:r>
          </a:p>
          <a:p>
            <a:pPr>
              <a:buNone/>
            </a:pPr>
            <a:r>
              <a:rPr lang="zh-CN" altLang="en-US" sz="4000" dirty="0" smtClean="0">
                <a:solidFill>
                  <a:srgbClr val="FF0000"/>
                </a:solidFill>
                <a:latin typeface="叶根友毛笔行书2.0版" pitchFamily="2" charset="-122"/>
                <a:ea typeface="叶根友毛笔行书2.0版" pitchFamily="2" charset="-122"/>
              </a:rPr>
              <a:t>                          小扣柴扉久不开 。</a:t>
            </a:r>
          </a:p>
          <a:p>
            <a:pPr>
              <a:buNone/>
            </a:pPr>
            <a:r>
              <a:rPr lang="zh-CN" altLang="en-US" sz="4000" dirty="0" smtClean="0">
                <a:solidFill>
                  <a:srgbClr val="FF0000"/>
                </a:solidFill>
                <a:latin typeface="叶根友毛笔行书2.0版" pitchFamily="2" charset="-122"/>
                <a:ea typeface="叶根友毛笔行书2.0版" pitchFamily="2" charset="-122"/>
              </a:rPr>
              <a:t>                          春色满园关不住 ，</a:t>
            </a:r>
          </a:p>
          <a:p>
            <a:pPr>
              <a:buNone/>
            </a:pPr>
            <a:r>
              <a:rPr lang="zh-CN" altLang="en-US" sz="4000" dirty="0" smtClean="0">
                <a:solidFill>
                  <a:srgbClr val="FF0000"/>
                </a:solidFill>
                <a:latin typeface="叶根友毛笔行书2.0版" pitchFamily="2" charset="-122"/>
                <a:ea typeface="叶根友毛笔行书2.0版" pitchFamily="2" charset="-122"/>
              </a:rPr>
              <a:t>                          一枝红杏出墙来 。</a:t>
            </a:r>
          </a:p>
          <a:p>
            <a:endParaRPr lang="zh-CN" altLang="en-US" dirty="0">
              <a:solidFill>
                <a:srgbClr val="FF0000"/>
              </a:solidFill>
              <a:latin typeface="叶根友毛笔行书2.0版" pitchFamily="2" charset="-122"/>
              <a:ea typeface="叶根友毛笔行书2.0版" pitchFamily="2"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lstStyle/>
          <a:p>
            <a:r>
              <a:rPr lang="zh-CN" altLang="en-US" dirty="0" smtClean="0"/>
              <a:t>此诗头两句“</a:t>
            </a:r>
            <a:r>
              <a:rPr lang="zh-CN" altLang="en-US" b="1" dirty="0" smtClean="0"/>
              <a:t>应怜屐齿印苍苔，小扣柴扉久不开</a:t>
            </a:r>
            <a:r>
              <a:rPr lang="zh-CN" altLang="en-US" dirty="0" smtClean="0"/>
              <a:t>”先写诗人游园看花而进不了园门，感情上是从有所期待到失望遗憾；后看到一枝红杏伸出墙外，进而领略到园中的盎然春意，感情又由失望到意外之惊喜，写得十分曲折而有层次。尤其第三、四两句“</a:t>
            </a:r>
            <a:r>
              <a:rPr lang="zh-CN" altLang="en-US" b="1" dirty="0" smtClean="0"/>
              <a:t>春色满园关不住，一枝红杏出墙来</a:t>
            </a:r>
            <a:r>
              <a:rPr lang="zh-CN" altLang="en-US" dirty="0" smtClean="0"/>
              <a:t>”，既渲染了浓郁的春色，又揭示了深刻的哲理。全诗写得十分形象而又富有理趣，体现了取景小而含意深的特点，情景交融，脍炙人口。</a:t>
            </a:r>
            <a:endParaRPr lang="zh-CN"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normAutofit fontScale="92500" lnSpcReduction="20000"/>
          </a:bodyPr>
          <a:lstStyle/>
          <a:p>
            <a:r>
              <a:rPr lang="zh-CN" altLang="en-US" b="1" dirty="0" smtClean="0"/>
              <a:t>这首诗在写作上有很多好处：</a:t>
            </a:r>
            <a:endParaRPr lang="zh-CN" altLang="en-US" dirty="0" smtClean="0"/>
          </a:p>
          <a:p>
            <a:r>
              <a:rPr lang="zh-CN" altLang="en-US" dirty="0" smtClean="0"/>
              <a:t>　　其一是写春景而抓住了特点，突出了重点”。陆游</a:t>
            </a:r>
            <a:r>
              <a:rPr lang="en-US" altLang="zh-CN" dirty="0" smtClean="0"/>
              <a:t>《</a:t>
            </a:r>
            <a:r>
              <a:rPr lang="zh-CN" altLang="en-US" dirty="0" smtClean="0"/>
              <a:t>马上作</a:t>
            </a:r>
            <a:r>
              <a:rPr lang="en-US" altLang="zh-CN" dirty="0" smtClean="0"/>
              <a:t>》</a:t>
            </a:r>
            <a:r>
              <a:rPr lang="zh-CN" altLang="en-US" dirty="0" smtClean="0"/>
              <a:t>云：“平明小陌雨初收，淡日穿云翠霭浮。杨柳不遮春色断，一枝红杏出墙头。”用“杨柳”的金黄、嫩绿来衬托“红杏”的艳丽，可谓善于突出重点。叶绍翁这首诗应是从陆游诗中脱胎而来，用一“出”字把红杏拟人化，更是抓住了春景特点，突出了重点。</a:t>
            </a:r>
          </a:p>
          <a:p>
            <a:r>
              <a:rPr lang="zh-CN" altLang="en-US" dirty="0" smtClean="0"/>
              <a:t>　　其二是虚实结合，虚实相生，含蓄蕴藉。“一枝红杏”是实写，是作者亲眼所见；“满园春色”是虚写，是作者的联想。一枝红杏就代表了墙内百花，引起了读者的无限遐想。</a:t>
            </a:r>
          </a:p>
          <a:p>
            <a:endParaRPr lang="zh-CN" alt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normAutofit fontScale="92500" lnSpcReduction="20000"/>
          </a:bodyPr>
          <a:lstStyle/>
          <a:p>
            <a:pPr>
              <a:buNone/>
            </a:pPr>
            <a:r>
              <a:rPr lang="zh-CN" altLang="en-US" dirty="0" smtClean="0"/>
              <a:t>           其三是景中有情，诗中有人，而且是优美的情、高洁的人。门虽设而常关，“小扣柴扉”又“久不开”，其人懒于社交，无心利禄，已不言可知。门虽常关，而满园春色却溢于墙外，其人怡情自然，丰神俊朗，更动人遐思。</a:t>
            </a:r>
          </a:p>
          <a:p>
            <a:pPr>
              <a:buNone/>
            </a:pPr>
            <a:r>
              <a:rPr lang="zh-CN" altLang="en-US" dirty="0" smtClean="0"/>
              <a:t>    　　其四是不仅景中含情，而且景中寓理，能够引起许多联想，从而给人以哲理的启示和精神的鼓舞。“春色满园关不住，一枝红杏出墙来。”春色在这么一“关”一“出”之间，冲破围墙，溢出园外，显示出一种蓬蓬勃勃、关锁不住的生命力度。后人更赋予这两句诗以生活的哲理：新生事物一定会冲破重重困难，脱颖而出，蓬蓬勃勃地发展起来。这两句诗也便获得了新的生命，流传不绝。</a:t>
            </a:r>
            <a:endParaRPr lang="zh-CN" alt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4-160309161J0L7.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260648"/>
            <a:ext cx="8229600" cy="6597352"/>
          </a:xfrm>
        </p:spPr>
        <p:txBody>
          <a:bodyPr>
            <a:normAutofit fontScale="85000" lnSpcReduction="20000"/>
          </a:bodyPr>
          <a:lstStyle/>
          <a:p>
            <a:pPr>
              <a:buNone/>
            </a:pPr>
            <a:r>
              <a:rPr lang="en-US" altLang="zh-CN" b="1" dirty="0" smtClean="0">
                <a:solidFill>
                  <a:srgbClr val="FF0000"/>
                </a:solidFill>
              </a:rPr>
              <a:t>6.</a:t>
            </a:r>
            <a:r>
              <a:rPr lang="zh-CN" altLang="en-US" b="1" dirty="0" smtClean="0">
                <a:solidFill>
                  <a:srgbClr val="FF0000"/>
                </a:solidFill>
              </a:rPr>
              <a:t>感官描写</a:t>
            </a:r>
            <a:endParaRPr lang="en-US" altLang="zh-CN" b="1" dirty="0" smtClean="0">
              <a:solidFill>
                <a:srgbClr val="FF0000"/>
              </a:solidFill>
            </a:endParaRPr>
          </a:p>
          <a:p>
            <a:pPr>
              <a:buNone/>
            </a:pPr>
            <a:r>
              <a:rPr lang="zh-CN" altLang="en-US" b="1" dirty="0" smtClean="0"/>
              <a:t>感官描写就是通过人的视觉、听觉、嗅觉、味觉和触觉来描写景物。可以使所描写的景物更真实、贴切，使读者感到仿佛身临其境，更好地表达作者的情感。</a:t>
            </a:r>
            <a:endParaRPr lang="en-US" altLang="zh-CN" b="1" dirty="0" smtClean="0"/>
          </a:p>
          <a:p>
            <a:pPr>
              <a:buNone/>
            </a:pPr>
            <a:r>
              <a:rPr lang="zh-CN" altLang="en-US" b="1" dirty="0" smtClean="0">
                <a:solidFill>
                  <a:srgbClr val="FF0000"/>
                </a:solidFill>
              </a:rPr>
              <a:t>视觉</a:t>
            </a:r>
            <a:r>
              <a:rPr lang="zh-CN" altLang="en-US" b="1" dirty="0" smtClean="0"/>
              <a:t>：乱花渐欲迷人眼</a:t>
            </a:r>
            <a:r>
              <a:rPr lang="en-US" altLang="zh-CN" b="1" dirty="0" smtClean="0"/>
              <a:t>,</a:t>
            </a:r>
            <a:r>
              <a:rPr lang="zh-CN" altLang="en-US" b="1" dirty="0" smtClean="0"/>
              <a:t>浅草才能没马蹄</a:t>
            </a:r>
            <a:r>
              <a:rPr lang="en-US" altLang="zh-CN" b="1" dirty="0" smtClean="0"/>
              <a:t>.——</a:t>
            </a:r>
            <a:r>
              <a:rPr lang="zh-CN" altLang="en-US" b="1" dirty="0" smtClean="0"/>
              <a:t>白居易</a:t>
            </a:r>
            <a:r>
              <a:rPr lang="en-US" altLang="zh-CN" b="1" dirty="0" smtClean="0"/>
              <a:t>《</a:t>
            </a:r>
            <a:r>
              <a:rPr lang="zh-CN" altLang="en-US" b="1" dirty="0" smtClean="0"/>
              <a:t>钱塘湖春行</a:t>
            </a:r>
            <a:r>
              <a:rPr lang="en-US" altLang="zh-CN" b="1" dirty="0" smtClean="0"/>
              <a:t>》</a:t>
            </a:r>
            <a:r>
              <a:rPr lang="zh-CN" altLang="en-US" b="1" dirty="0" smtClean="0"/>
              <a:t/>
            </a:r>
            <a:br>
              <a:rPr lang="zh-CN" altLang="en-US" b="1" dirty="0" smtClean="0"/>
            </a:br>
            <a:r>
              <a:rPr lang="zh-CN" altLang="en-US" b="1" dirty="0" smtClean="0"/>
              <a:t>停车坐爱枫林晚</a:t>
            </a:r>
            <a:r>
              <a:rPr lang="en-US" altLang="zh-CN" b="1" dirty="0" smtClean="0"/>
              <a:t>,</a:t>
            </a:r>
            <a:r>
              <a:rPr lang="zh-CN" altLang="en-US" b="1" dirty="0" smtClean="0"/>
              <a:t>霜叶红于二月花</a:t>
            </a:r>
            <a:r>
              <a:rPr lang="en-US" altLang="zh-CN" b="1" dirty="0" smtClean="0"/>
              <a:t>.——</a:t>
            </a:r>
            <a:r>
              <a:rPr lang="zh-CN" altLang="en-US" b="1" dirty="0" smtClean="0"/>
              <a:t>杜牧</a:t>
            </a:r>
            <a:r>
              <a:rPr lang="en-US" altLang="zh-CN" b="1" dirty="0" smtClean="0"/>
              <a:t>《</a:t>
            </a:r>
            <a:r>
              <a:rPr lang="zh-CN" altLang="en-US" b="1" dirty="0" smtClean="0"/>
              <a:t>山行</a:t>
            </a:r>
            <a:r>
              <a:rPr lang="en-US" altLang="zh-CN" b="1" dirty="0" smtClean="0"/>
              <a:t>》</a:t>
            </a:r>
            <a:r>
              <a:rPr lang="zh-CN" altLang="en-US" b="1" dirty="0" smtClean="0"/>
              <a:t/>
            </a:r>
            <a:br>
              <a:rPr lang="zh-CN" altLang="en-US" b="1" dirty="0" smtClean="0"/>
            </a:br>
            <a:r>
              <a:rPr lang="zh-CN" altLang="en-US" b="1" dirty="0" smtClean="0"/>
              <a:t>听觉：千里莺啼绿映红</a:t>
            </a:r>
            <a:r>
              <a:rPr lang="en-US" altLang="zh-CN" b="1" dirty="0" smtClean="0"/>
              <a:t>,</a:t>
            </a:r>
            <a:r>
              <a:rPr lang="zh-CN" altLang="en-US" b="1" dirty="0" smtClean="0"/>
              <a:t>水村山郭酒旗风</a:t>
            </a:r>
            <a:r>
              <a:rPr lang="en-US" altLang="zh-CN" b="1" dirty="0" smtClean="0"/>
              <a:t>——</a:t>
            </a:r>
            <a:r>
              <a:rPr lang="zh-CN" altLang="en-US" b="1" dirty="0" smtClean="0"/>
              <a:t>杜牧</a:t>
            </a:r>
            <a:r>
              <a:rPr lang="en-US" altLang="zh-CN" b="1" dirty="0" smtClean="0"/>
              <a:t>《</a:t>
            </a:r>
            <a:r>
              <a:rPr lang="zh-CN" altLang="en-US" b="1" dirty="0" smtClean="0"/>
              <a:t>江南春</a:t>
            </a:r>
            <a:r>
              <a:rPr lang="en-US" altLang="zh-CN" b="1" dirty="0" smtClean="0"/>
              <a:t>》</a:t>
            </a:r>
            <a:r>
              <a:rPr lang="zh-CN" altLang="en-US" b="1" dirty="0" smtClean="0"/>
              <a:t/>
            </a:r>
            <a:br>
              <a:rPr lang="zh-CN" altLang="en-US" b="1" dirty="0" smtClean="0"/>
            </a:br>
            <a:r>
              <a:rPr lang="zh-CN" altLang="en-US" b="1" dirty="0" smtClean="0"/>
              <a:t>夜来风雨声</a:t>
            </a:r>
            <a:r>
              <a:rPr lang="en-US" altLang="zh-CN" b="1" dirty="0" smtClean="0"/>
              <a:t>,</a:t>
            </a:r>
            <a:r>
              <a:rPr lang="zh-CN" altLang="en-US" b="1" dirty="0" smtClean="0"/>
              <a:t>花落知多少</a:t>
            </a:r>
            <a:r>
              <a:rPr lang="en-US" altLang="zh-CN" b="1" dirty="0" smtClean="0"/>
              <a:t>.——</a:t>
            </a:r>
            <a:r>
              <a:rPr lang="zh-CN" altLang="en-US" b="1" dirty="0" smtClean="0"/>
              <a:t>孟浩然</a:t>
            </a:r>
            <a:r>
              <a:rPr lang="en-US" altLang="zh-CN" b="1" dirty="0" smtClean="0"/>
              <a:t>《</a:t>
            </a:r>
            <a:r>
              <a:rPr lang="zh-CN" altLang="en-US" b="1" dirty="0" smtClean="0"/>
              <a:t>春晓</a:t>
            </a:r>
            <a:r>
              <a:rPr lang="en-US" altLang="zh-CN" b="1" dirty="0" smtClean="0"/>
              <a:t>》</a:t>
            </a:r>
          </a:p>
          <a:p>
            <a:pPr>
              <a:buNone/>
            </a:pPr>
            <a:r>
              <a:rPr lang="zh-CN" altLang="en-US" b="1" dirty="0" smtClean="0">
                <a:solidFill>
                  <a:srgbClr val="FF0000"/>
                </a:solidFill>
              </a:rPr>
              <a:t>触觉</a:t>
            </a:r>
            <a:r>
              <a:rPr lang="zh-CN" altLang="en-US" b="1" dirty="0" smtClean="0"/>
              <a:t>：沾衣欲湿杏花雨</a:t>
            </a:r>
            <a:r>
              <a:rPr lang="en-US" altLang="zh-CN" b="1" dirty="0" smtClean="0"/>
              <a:t>,</a:t>
            </a:r>
            <a:r>
              <a:rPr lang="zh-CN" altLang="en-US" b="1" dirty="0" smtClean="0"/>
              <a:t>吹面不寒杨柳风</a:t>
            </a:r>
            <a:r>
              <a:rPr lang="en-US" altLang="zh-CN" b="1" dirty="0" smtClean="0"/>
              <a:t>.——</a:t>
            </a:r>
            <a:r>
              <a:rPr lang="zh-CN" altLang="en-US" b="1" dirty="0" smtClean="0"/>
              <a:t>志南</a:t>
            </a:r>
            <a:r>
              <a:rPr lang="en-US" altLang="zh-CN" b="1" dirty="0" smtClean="0"/>
              <a:t>《</a:t>
            </a:r>
            <a:r>
              <a:rPr lang="zh-CN" altLang="en-US" b="1" dirty="0" smtClean="0"/>
              <a:t>绝句</a:t>
            </a:r>
            <a:r>
              <a:rPr lang="en-US" altLang="zh-CN" b="1" dirty="0" smtClean="0"/>
              <a:t>》</a:t>
            </a:r>
          </a:p>
          <a:p>
            <a:pPr>
              <a:buNone/>
            </a:pPr>
            <a:r>
              <a:rPr lang="zh-CN" altLang="en-US" b="1" dirty="0" smtClean="0">
                <a:solidFill>
                  <a:srgbClr val="FF0000"/>
                </a:solidFill>
              </a:rPr>
              <a:t>嗅觉</a:t>
            </a:r>
            <a:r>
              <a:rPr lang="zh-CN" altLang="en-US" b="1" dirty="0" smtClean="0"/>
              <a:t>：瘦影横斜水清浅</a:t>
            </a:r>
            <a:r>
              <a:rPr lang="en-US" altLang="zh-CN" b="1" dirty="0" smtClean="0"/>
              <a:t>,</a:t>
            </a:r>
            <a:r>
              <a:rPr lang="zh-CN" altLang="en-US" b="1" dirty="0" smtClean="0"/>
              <a:t>暗香浮动月黄昏</a:t>
            </a:r>
            <a:r>
              <a:rPr lang="en-US" altLang="zh-CN" b="1" dirty="0" smtClean="0"/>
              <a:t>.——</a:t>
            </a:r>
            <a:r>
              <a:rPr lang="zh-CN" altLang="en-US" b="1" dirty="0" smtClean="0"/>
              <a:t>林和靖</a:t>
            </a:r>
            <a:r>
              <a:rPr lang="en-US" altLang="zh-CN" b="1" dirty="0" smtClean="0"/>
              <a:t>《</a:t>
            </a:r>
            <a:r>
              <a:rPr lang="zh-CN" altLang="en-US" b="1" dirty="0" smtClean="0"/>
              <a:t>山园小梅</a:t>
            </a:r>
            <a:r>
              <a:rPr lang="en-US" altLang="zh-CN" b="1" dirty="0" smtClean="0"/>
              <a:t>》</a:t>
            </a:r>
          </a:p>
          <a:p>
            <a:pPr>
              <a:buNone/>
            </a:pPr>
            <a:r>
              <a:rPr lang="zh-CN" altLang="en-US" b="1" dirty="0" smtClean="0">
                <a:solidFill>
                  <a:srgbClr val="FF0000"/>
                </a:solidFill>
              </a:rPr>
              <a:t>视觉、嗅觉、听觉</a:t>
            </a:r>
            <a:r>
              <a:rPr lang="zh-CN" altLang="en-US" b="1" dirty="0" smtClean="0"/>
              <a:t>：</a:t>
            </a:r>
            <a:br>
              <a:rPr lang="zh-CN" altLang="en-US" b="1" dirty="0" smtClean="0"/>
            </a:br>
            <a:r>
              <a:rPr lang="zh-CN" altLang="en-US" b="1" dirty="0" smtClean="0"/>
              <a:t>翠叶藏莺</a:t>
            </a:r>
            <a:r>
              <a:rPr lang="en-US" altLang="zh-CN" b="1" dirty="0" smtClean="0"/>
              <a:t>,</a:t>
            </a:r>
            <a:r>
              <a:rPr lang="zh-CN" altLang="en-US" b="1" dirty="0" smtClean="0"/>
              <a:t>朱帘隔燕</a:t>
            </a:r>
            <a:r>
              <a:rPr lang="en-US" altLang="zh-CN" b="1" dirty="0" smtClean="0"/>
              <a:t>,</a:t>
            </a:r>
            <a:r>
              <a:rPr lang="zh-CN" altLang="en-US" b="1" dirty="0" smtClean="0"/>
              <a:t>炉香静逐游丝转</a:t>
            </a:r>
            <a:r>
              <a:rPr lang="en-US" altLang="zh-CN" b="1" dirty="0" smtClean="0"/>
              <a:t>.</a:t>
            </a:r>
            <a:r>
              <a:rPr lang="zh-CN" altLang="en-US" b="1" dirty="0" smtClean="0"/>
              <a:t>一场愁梦酒醒时</a:t>
            </a:r>
            <a:r>
              <a:rPr lang="en-US" altLang="zh-CN" b="1" dirty="0" smtClean="0"/>
              <a:t>,</a:t>
            </a:r>
            <a:r>
              <a:rPr lang="zh-CN" altLang="en-US" b="1" dirty="0" smtClean="0"/>
              <a:t>斜阳却照深深院</a:t>
            </a:r>
            <a:r>
              <a:rPr lang="en-US" altLang="zh-CN" b="1" dirty="0" smtClean="0"/>
              <a:t>.</a:t>
            </a:r>
            <a:r>
              <a:rPr lang="zh-CN" altLang="en-US" b="1" dirty="0" smtClean="0"/>
              <a:t/>
            </a:r>
            <a:br>
              <a:rPr lang="zh-CN" altLang="en-US" b="1" dirty="0" smtClean="0"/>
            </a:br>
            <a:r>
              <a:rPr lang="en-US" altLang="zh-CN" b="1" dirty="0" smtClean="0"/>
              <a:t>——</a:t>
            </a:r>
            <a:r>
              <a:rPr lang="zh-CN" altLang="en-US" b="1" dirty="0" smtClean="0"/>
              <a:t>晏殊</a:t>
            </a:r>
            <a:r>
              <a:rPr lang="en-US" altLang="zh-CN" b="1" dirty="0" smtClean="0"/>
              <a:t>《</a:t>
            </a:r>
            <a:r>
              <a:rPr lang="zh-CN" altLang="en-US" b="1" dirty="0" smtClean="0"/>
              <a:t>蝶恋花</a:t>
            </a:r>
            <a:r>
              <a:rPr lang="en-US" altLang="zh-CN" b="1" dirty="0" smtClean="0"/>
              <a:t>》</a:t>
            </a:r>
            <a:endParaRPr lang="zh-CN" altLang="en-US" b="1"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428989103492.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476672"/>
            <a:ext cx="8229600" cy="5649491"/>
          </a:xfrm>
        </p:spPr>
        <p:txBody>
          <a:bodyPr>
            <a:normAutofit fontScale="92500" lnSpcReduction="10000"/>
          </a:bodyPr>
          <a:lstStyle/>
          <a:p>
            <a:pPr>
              <a:buNone/>
            </a:pPr>
            <a:r>
              <a:rPr lang="zh-CN" altLang="en-US" sz="4000" dirty="0" smtClean="0">
                <a:solidFill>
                  <a:srgbClr val="FF0000"/>
                </a:solidFill>
                <a:latin typeface="叶根友毛笔行书2.0版" pitchFamily="2" charset="-122"/>
                <a:ea typeface="叶根友毛笔行书2.0版" pitchFamily="2" charset="-122"/>
              </a:rPr>
              <a:t>                               </a:t>
            </a:r>
            <a:r>
              <a:rPr lang="zh-CN" altLang="en-US" dirty="0" smtClean="0">
                <a:solidFill>
                  <a:srgbClr val="FF0000"/>
                </a:solidFill>
                <a:latin typeface="叶根友毛笔行书2.0版" pitchFamily="2" charset="-122"/>
                <a:ea typeface="叶根友毛笔行书2.0版" pitchFamily="2" charset="-122"/>
              </a:rPr>
              <a:t>绝     句</a:t>
            </a:r>
          </a:p>
          <a:p>
            <a:pPr>
              <a:buNone/>
            </a:pPr>
            <a:r>
              <a:rPr lang="zh-CN" altLang="en-US" dirty="0" smtClean="0">
                <a:solidFill>
                  <a:srgbClr val="FF0000"/>
                </a:solidFill>
                <a:latin typeface="叶根友毛笔行书2.0版" pitchFamily="2" charset="-122"/>
                <a:ea typeface="叶根友毛笔行书2.0版" pitchFamily="2" charset="-122"/>
              </a:rPr>
              <a:t>                                      宋</a:t>
            </a:r>
            <a:r>
              <a:rPr lang="en-US" altLang="zh-CN" dirty="0" smtClean="0">
                <a:solidFill>
                  <a:srgbClr val="FF0000"/>
                </a:solidFill>
                <a:latin typeface="叶根友毛笔行书2.0版" pitchFamily="2" charset="-122"/>
                <a:ea typeface="叶根友毛笔行书2.0版" pitchFamily="2" charset="-122"/>
              </a:rPr>
              <a:t>·</a:t>
            </a:r>
            <a:r>
              <a:rPr lang="zh-CN" altLang="en-US" dirty="0" smtClean="0">
                <a:solidFill>
                  <a:srgbClr val="FF0000"/>
                </a:solidFill>
                <a:latin typeface="叶根友毛笔行书2.0版" pitchFamily="2" charset="-122"/>
                <a:ea typeface="叶根友毛笔行书2.0版" pitchFamily="2" charset="-122"/>
                <a:hlinkClick r:id="rId3"/>
              </a:rPr>
              <a:t>志南</a:t>
            </a:r>
            <a:endParaRPr lang="zh-CN" altLang="en-US" dirty="0" smtClean="0">
              <a:solidFill>
                <a:srgbClr val="FF0000"/>
              </a:solidFill>
              <a:latin typeface="叶根友毛笔行书2.0版" pitchFamily="2" charset="-122"/>
              <a:ea typeface="叶根友毛笔行书2.0版" pitchFamily="2" charset="-122"/>
            </a:endParaRPr>
          </a:p>
          <a:p>
            <a:pPr>
              <a:buNone/>
            </a:pPr>
            <a:r>
              <a:rPr lang="zh-CN" altLang="en-US" dirty="0" smtClean="0">
                <a:solidFill>
                  <a:srgbClr val="FF0000"/>
                </a:solidFill>
                <a:latin typeface="叶根友毛笔行书2.0版" pitchFamily="2" charset="-122"/>
                <a:ea typeface="叶根友毛笔行书2.0版" pitchFamily="2" charset="-122"/>
              </a:rPr>
              <a:t>                                  古木阴中系短篷，</a:t>
            </a:r>
          </a:p>
          <a:p>
            <a:pPr>
              <a:buNone/>
            </a:pPr>
            <a:r>
              <a:rPr lang="zh-CN" altLang="en-US" dirty="0" smtClean="0">
                <a:solidFill>
                  <a:srgbClr val="FF0000"/>
                </a:solidFill>
                <a:latin typeface="叶根友毛笔行书2.0版" pitchFamily="2" charset="-122"/>
                <a:ea typeface="叶根友毛笔行书2.0版" pitchFamily="2" charset="-122"/>
              </a:rPr>
              <a:t>                                  杖藜扶我过桥东。</a:t>
            </a:r>
          </a:p>
          <a:p>
            <a:pPr>
              <a:buNone/>
            </a:pPr>
            <a:r>
              <a:rPr lang="zh-CN" altLang="en-US" dirty="0" smtClean="0">
                <a:solidFill>
                  <a:srgbClr val="FF0000"/>
                </a:solidFill>
                <a:latin typeface="叶根友毛笔行书2.0版" pitchFamily="2" charset="-122"/>
                <a:ea typeface="叶根友毛笔行书2.0版" pitchFamily="2" charset="-122"/>
              </a:rPr>
              <a:t>                                  沾衣欲湿杏花雨，</a:t>
            </a:r>
          </a:p>
          <a:p>
            <a:pPr>
              <a:buNone/>
            </a:pPr>
            <a:r>
              <a:rPr lang="zh-CN" altLang="en-US" dirty="0" smtClean="0">
                <a:solidFill>
                  <a:srgbClr val="FF0000"/>
                </a:solidFill>
                <a:latin typeface="叶根友毛笔行书2.0版" pitchFamily="2" charset="-122"/>
                <a:ea typeface="叶根友毛笔行书2.0版" pitchFamily="2" charset="-122"/>
              </a:rPr>
              <a:t>                                  吹面不寒杨柳风。</a:t>
            </a:r>
          </a:p>
          <a:p>
            <a:endParaRPr lang="zh-CN"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t01f5109e36f4d3edfb.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260648"/>
            <a:ext cx="8229600" cy="6336704"/>
          </a:xfrm>
        </p:spPr>
        <p:txBody>
          <a:bodyPr>
            <a:normAutofit fontScale="92500"/>
          </a:bodyPr>
          <a:lstStyle/>
          <a:p>
            <a:pPr>
              <a:buNone/>
            </a:pPr>
            <a:r>
              <a:rPr lang="zh-CN" altLang="en-US" dirty="0" smtClean="0"/>
              <a:t>             </a:t>
            </a:r>
            <a:r>
              <a:rPr lang="zh-CN" altLang="en-US" b="1" dirty="0" smtClean="0">
                <a:solidFill>
                  <a:srgbClr val="FF0000"/>
                </a:solidFill>
              </a:rPr>
              <a:t>诗人拄杖春游，却说</a:t>
            </a:r>
            <a:r>
              <a:rPr lang="en-US" altLang="zh-CN" b="1" dirty="0" smtClean="0">
                <a:solidFill>
                  <a:srgbClr val="FF0000"/>
                </a:solidFill>
              </a:rPr>
              <a:t>“</a:t>
            </a:r>
            <a:r>
              <a:rPr lang="zh-CN" altLang="en-US" b="1" dirty="0" smtClean="0">
                <a:solidFill>
                  <a:srgbClr val="FF0000"/>
                </a:solidFill>
              </a:rPr>
              <a:t>杖藜扶我</a:t>
            </a:r>
            <a:r>
              <a:rPr lang="en-US" altLang="zh-CN" b="1" dirty="0" smtClean="0">
                <a:solidFill>
                  <a:srgbClr val="FF0000"/>
                </a:solidFill>
              </a:rPr>
              <a:t>”</a:t>
            </a:r>
            <a:r>
              <a:rPr lang="zh-CN" altLang="en-US" b="1" dirty="0" smtClean="0">
                <a:solidFill>
                  <a:srgbClr val="FF0000"/>
                </a:solidFill>
              </a:rPr>
              <a:t>，是将藜杖人格化了，运用了</a:t>
            </a:r>
            <a:r>
              <a:rPr lang="zh-CN" altLang="en-US" b="1" dirty="0" smtClean="0">
                <a:solidFill>
                  <a:srgbClr val="FFFF00"/>
                </a:solidFill>
              </a:rPr>
              <a:t>拟人</a:t>
            </a:r>
            <a:r>
              <a:rPr lang="zh-CN" altLang="en-US" b="1" dirty="0" smtClean="0">
                <a:solidFill>
                  <a:srgbClr val="FF0000"/>
                </a:solidFill>
              </a:rPr>
              <a:t>的修辞手法。 仿佛它是一位可以依赖的游伴，桥东和桥西， 风景未必有很大差别，但对春游的诗人来说，向东向西，意境和情趣却颇不相同。 “</a:t>
            </a:r>
            <a:r>
              <a:rPr lang="zh-CN" altLang="en-US" b="1" dirty="0" smtClean="0">
                <a:solidFill>
                  <a:srgbClr val="FFFF00"/>
                </a:solidFill>
              </a:rPr>
              <a:t>东</a:t>
            </a:r>
            <a:r>
              <a:rPr lang="zh-CN" altLang="en-US" b="1" dirty="0" smtClean="0">
                <a:solidFill>
                  <a:srgbClr val="FF0000"/>
                </a:solidFill>
              </a:rPr>
              <a:t>”，有些时候便是“春”的同义词，譬如春神称作东君，东风专指春风。</a:t>
            </a:r>
            <a:r>
              <a:rPr lang="en-US" altLang="zh-CN" b="1" dirty="0" smtClean="0">
                <a:solidFill>
                  <a:srgbClr val="FF0000"/>
                </a:solidFill>
              </a:rPr>
              <a:t>“</a:t>
            </a:r>
            <a:r>
              <a:rPr lang="zh-CN" altLang="en-US" b="1" dirty="0" smtClean="0">
                <a:solidFill>
                  <a:srgbClr val="FF0000"/>
                </a:solidFill>
              </a:rPr>
              <a:t>杏花雨</a:t>
            </a:r>
            <a:r>
              <a:rPr lang="en-US" altLang="zh-CN" b="1" dirty="0" smtClean="0">
                <a:solidFill>
                  <a:srgbClr val="FF0000"/>
                </a:solidFill>
              </a:rPr>
              <a:t>”</a:t>
            </a:r>
            <a:r>
              <a:rPr lang="zh-CN" altLang="en-US" b="1" dirty="0" smtClean="0">
                <a:solidFill>
                  <a:srgbClr val="FF0000"/>
                </a:solidFill>
              </a:rPr>
              <a:t>，早春的雨，“沾衣欲湿杏花雨”运用了</a:t>
            </a:r>
            <a:r>
              <a:rPr lang="zh-CN" altLang="en-US" b="1" dirty="0" smtClean="0">
                <a:solidFill>
                  <a:srgbClr val="FFFF00"/>
                </a:solidFill>
              </a:rPr>
              <a:t>感官的描写手法，</a:t>
            </a:r>
            <a:r>
              <a:rPr lang="zh-CN" altLang="en-US" b="1" dirty="0" smtClean="0">
                <a:solidFill>
                  <a:srgbClr val="FF0000"/>
                </a:solidFill>
              </a:rPr>
              <a:t>从</a:t>
            </a:r>
            <a:r>
              <a:rPr lang="zh-CN" altLang="en-US" b="1" dirty="0" smtClean="0">
                <a:solidFill>
                  <a:srgbClr val="FFFF00"/>
                </a:solidFill>
              </a:rPr>
              <a:t>触觉</a:t>
            </a:r>
            <a:r>
              <a:rPr lang="zh-CN" altLang="en-US" b="1" dirty="0" smtClean="0">
                <a:solidFill>
                  <a:srgbClr val="FF0000"/>
                </a:solidFill>
              </a:rPr>
              <a:t>的角度写出了春雨的细小，让人感到它的温润。“吹面不寒杨柳风”，春风吹到脸上</a:t>
            </a:r>
            <a:r>
              <a:rPr lang="en-US" altLang="zh-CN" b="1" dirty="0" smtClean="0">
                <a:solidFill>
                  <a:srgbClr val="FF0000"/>
                </a:solidFill>
              </a:rPr>
              <a:t>,</a:t>
            </a:r>
            <a:r>
              <a:rPr lang="zh-CN" altLang="en-US" b="1" dirty="0" smtClean="0">
                <a:solidFill>
                  <a:srgbClr val="FF0000"/>
                </a:solidFill>
              </a:rPr>
              <a:t>没有寒意</a:t>
            </a:r>
            <a:r>
              <a:rPr lang="en-US" altLang="zh-CN" b="1" dirty="0" smtClean="0">
                <a:solidFill>
                  <a:srgbClr val="FF0000"/>
                </a:solidFill>
              </a:rPr>
              <a:t>,</a:t>
            </a:r>
            <a:r>
              <a:rPr lang="zh-CN" altLang="en-US" b="1" dirty="0" smtClean="0">
                <a:solidFill>
                  <a:srgbClr val="FF0000"/>
                </a:solidFill>
              </a:rPr>
              <a:t>使人感到格外柔和</a:t>
            </a:r>
            <a:r>
              <a:rPr lang="en-US" altLang="zh-CN" b="1" dirty="0" smtClean="0">
                <a:solidFill>
                  <a:srgbClr val="FF0000"/>
                </a:solidFill>
              </a:rPr>
              <a:t>.</a:t>
            </a:r>
            <a:r>
              <a:rPr lang="zh-CN" altLang="en-US" b="1" dirty="0" smtClean="0">
                <a:solidFill>
                  <a:srgbClr val="FF0000"/>
                </a:solidFill>
              </a:rPr>
              <a:t>诗句用</a:t>
            </a:r>
            <a:r>
              <a:rPr lang="zh-CN" altLang="en-US" b="1" dirty="0" smtClean="0">
                <a:solidFill>
                  <a:srgbClr val="FFFF00"/>
                </a:solidFill>
              </a:rPr>
              <a:t>比喻</a:t>
            </a:r>
            <a:r>
              <a:rPr lang="zh-CN" altLang="en-US" b="1" dirty="0" smtClean="0">
                <a:solidFill>
                  <a:srgbClr val="FF0000"/>
                </a:solidFill>
              </a:rPr>
              <a:t>的修辞手法</a:t>
            </a:r>
            <a:r>
              <a:rPr lang="en-US" altLang="zh-CN" b="1" dirty="0" smtClean="0">
                <a:solidFill>
                  <a:srgbClr val="FF0000"/>
                </a:solidFill>
              </a:rPr>
              <a:t>,</a:t>
            </a:r>
            <a:r>
              <a:rPr lang="zh-CN" altLang="en-US" b="1" dirty="0" smtClean="0">
                <a:solidFill>
                  <a:srgbClr val="FF0000"/>
                </a:solidFill>
              </a:rPr>
              <a:t>巧妙地写出了春风的温暖和柔情</a:t>
            </a:r>
            <a:r>
              <a:rPr lang="en-US" altLang="zh-CN" b="1" dirty="0" smtClean="0">
                <a:solidFill>
                  <a:srgbClr val="FF0000"/>
                </a:solidFill>
              </a:rPr>
              <a:t>.</a:t>
            </a:r>
            <a:r>
              <a:rPr lang="zh-CN" altLang="en-US" b="1" dirty="0" smtClean="0">
                <a:solidFill>
                  <a:srgbClr val="FF0000"/>
                </a:solidFill>
              </a:rPr>
              <a:t>和煦的春风</a:t>
            </a:r>
            <a:r>
              <a:rPr lang="en-US" altLang="zh-CN" b="1" dirty="0" smtClean="0">
                <a:solidFill>
                  <a:srgbClr val="FF0000"/>
                </a:solidFill>
              </a:rPr>
              <a:t>,</a:t>
            </a:r>
            <a:r>
              <a:rPr lang="zh-CN" altLang="en-US" b="1" dirty="0" smtClean="0">
                <a:solidFill>
                  <a:srgbClr val="FF0000"/>
                </a:solidFill>
              </a:rPr>
              <a:t>就像是慈母温暖的手</a:t>
            </a:r>
            <a:r>
              <a:rPr lang="en-US" altLang="zh-CN" b="1" dirty="0" smtClean="0">
                <a:solidFill>
                  <a:srgbClr val="FF0000"/>
                </a:solidFill>
              </a:rPr>
              <a:t>,</a:t>
            </a:r>
            <a:r>
              <a:rPr lang="zh-CN" altLang="en-US" b="1" dirty="0" smtClean="0">
                <a:solidFill>
                  <a:srgbClr val="FF0000"/>
                </a:solidFill>
              </a:rPr>
              <a:t>抚摸着你的脸颊</a:t>
            </a:r>
            <a:r>
              <a:rPr lang="en-US" altLang="zh-CN" b="1" dirty="0" smtClean="0">
                <a:solidFill>
                  <a:srgbClr val="FF0000"/>
                </a:solidFill>
              </a:rPr>
              <a:t>. </a:t>
            </a:r>
            <a:endParaRPr lang="zh-CN" altLang="en-US" b="1" dirty="0">
              <a:solidFill>
                <a:srgbClr val="FF0000"/>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4061415362212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5577483"/>
          </a:xfrm>
        </p:spPr>
        <p:txBody>
          <a:bodyPr>
            <a:normAutofit fontScale="92500" lnSpcReduction="10000"/>
          </a:bodyPr>
          <a:lstStyle/>
          <a:p>
            <a:pPr>
              <a:buNone/>
            </a:pPr>
            <a:r>
              <a:rPr lang="en-US" altLang="zh-CN" dirty="0" smtClean="0"/>
              <a:t>    “</a:t>
            </a:r>
            <a:r>
              <a:rPr lang="zh-CN" altLang="en-US" b="1" dirty="0" smtClean="0">
                <a:solidFill>
                  <a:srgbClr val="FF0000"/>
                </a:solidFill>
              </a:rPr>
              <a:t>杨柳风</a:t>
            </a:r>
            <a:r>
              <a:rPr lang="en-US" altLang="zh-CN" b="1" dirty="0" smtClean="0"/>
              <a:t>”</a:t>
            </a:r>
            <a:r>
              <a:rPr lang="zh-CN" altLang="en-US" b="1" dirty="0" smtClean="0"/>
              <a:t>， 早春的风。运用了</a:t>
            </a:r>
            <a:r>
              <a:rPr lang="zh-CN" altLang="en-US" b="1" dirty="0" smtClean="0">
                <a:solidFill>
                  <a:srgbClr val="FF0000"/>
                </a:solidFill>
              </a:rPr>
              <a:t>借代</a:t>
            </a:r>
            <a:r>
              <a:rPr lang="zh-CN" altLang="en-US" b="1" dirty="0" smtClean="0"/>
              <a:t>的修辞手法，代指春风。此句也运用了</a:t>
            </a:r>
            <a:r>
              <a:rPr lang="zh-CN" altLang="en-US" b="1" dirty="0" smtClean="0">
                <a:solidFill>
                  <a:srgbClr val="FF0000"/>
                </a:solidFill>
              </a:rPr>
              <a:t>感官</a:t>
            </a:r>
            <a:r>
              <a:rPr lang="zh-CN" altLang="en-US" b="1" dirty="0" smtClean="0"/>
              <a:t>描写的手法，从</a:t>
            </a:r>
            <a:r>
              <a:rPr lang="zh-CN" altLang="en-US" b="1" dirty="0" smtClean="0">
                <a:solidFill>
                  <a:srgbClr val="FF0000"/>
                </a:solidFill>
              </a:rPr>
              <a:t>触觉</a:t>
            </a:r>
            <a:r>
              <a:rPr lang="zh-CN" altLang="en-US" b="1" dirty="0" smtClean="0"/>
              <a:t>的角度写出了春风的温柔惬意，非常的生动形象。这样说比</a:t>
            </a:r>
            <a:r>
              <a:rPr lang="en-US" altLang="zh-CN" b="1" dirty="0" smtClean="0"/>
              <a:t>“</a:t>
            </a:r>
            <a:r>
              <a:rPr lang="zh-CN" altLang="en-US" b="1" dirty="0" smtClean="0"/>
              <a:t>细雨</a:t>
            </a:r>
            <a:r>
              <a:rPr lang="en-US" altLang="zh-CN" b="1" dirty="0" smtClean="0"/>
              <a:t>”</a:t>
            </a:r>
            <a:r>
              <a:rPr lang="zh-CN" altLang="en-US" b="1" dirty="0" smtClean="0"/>
              <a:t>、</a:t>
            </a:r>
            <a:r>
              <a:rPr lang="en-US" altLang="zh-CN" b="1" dirty="0" smtClean="0"/>
              <a:t>“</a:t>
            </a:r>
            <a:r>
              <a:rPr lang="zh-CN" altLang="en-US" b="1" dirty="0" smtClean="0"/>
              <a:t>和风</a:t>
            </a:r>
            <a:r>
              <a:rPr lang="en-US" altLang="zh-CN" b="1" dirty="0" smtClean="0"/>
              <a:t>”</a:t>
            </a:r>
            <a:r>
              <a:rPr lang="zh-CN" altLang="en-US" b="1" dirty="0" smtClean="0"/>
              <a:t>更有美感，更富于画意。 杨柳枝随风荡漾，给人以春风生自杨柳的印象。称早春时的雨为</a:t>
            </a:r>
            <a:r>
              <a:rPr lang="en-US" altLang="zh-CN" b="1" dirty="0" smtClean="0"/>
              <a:t>“</a:t>
            </a:r>
            <a:r>
              <a:rPr lang="zh-CN" altLang="en-US" b="1" dirty="0" smtClean="0"/>
              <a:t>杏花雨</a:t>
            </a:r>
            <a:r>
              <a:rPr lang="en-US" altLang="zh-CN" b="1" dirty="0" smtClean="0"/>
              <a:t>”</a:t>
            </a:r>
            <a:r>
              <a:rPr lang="zh-CN" altLang="en-US" b="1" dirty="0" smtClean="0"/>
              <a:t>，</a:t>
            </a:r>
            <a:r>
              <a:rPr lang="en-US" altLang="zh-CN" b="1" dirty="0" smtClean="0"/>
              <a:t>“</a:t>
            </a:r>
            <a:r>
              <a:rPr lang="zh-CN" altLang="en-US" b="1" dirty="0" smtClean="0"/>
              <a:t>沾衣欲湿</a:t>
            </a:r>
            <a:r>
              <a:rPr lang="en-US" altLang="zh-CN" b="1" dirty="0" smtClean="0"/>
              <a:t>”</a:t>
            </a:r>
            <a:r>
              <a:rPr lang="zh-CN" altLang="en-US" b="1" dirty="0" smtClean="0"/>
              <a:t>，用衣裳似湿未湿来形容初春细雨似有若无， 更见得体察之精微，描摹之细腻。试想诗人扶杖东行，一路红杏灼灼，绿柳翩翩， 细雨沾衣，似湿而不见湿，和风迎面吹来，不觉有一丝儿寒意， 这是怎样惬意的春日远足啊</a:t>
            </a:r>
            <a:r>
              <a:rPr lang="en-US" altLang="zh-CN" b="1" dirty="0" smtClean="0"/>
              <a:t>! </a:t>
            </a:r>
            <a:r>
              <a:rPr lang="zh-CN" altLang="en-US" b="1" dirty="0" smtClean="0"/>
              <a:t>表达了作者对</a:t>
            </a:r>
            <a:r>
              <a:rPr lang="zh-CN" altLang="en-US" b="1" dirty="0" smtClean="0">
                <a:solidFill>
                  <a:srgbClr val="FF0000"/>
                </a:solidFill>
              </a:rPr>
              <a:t>春天美好景色的喜爱赞美之情。</a:t>
            </a:r>
            <a:endParaRPr lang="zh-CN" altLang="en-US" b="1" dirty="0">
              <a:solidFill>
                <a:srgbClr val="FF0000"/>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dcf44fa365ad169ee4f1fc9c6b621d8_t015fd2fd02eda404ab.jp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title"/>
          </p:nvPr>
        </p:nvSpPr>
        <p:spPr/>
        <p:txBody>
          <a:bodyPr/>
          <a:lstStyle/>
          <a:p>
            <a:r>
              <a:rPr lang="zh-CN" altLang="en-US" dirty="0" smtClean="0">
                <a:solidFill>
                  <a:srgbClr val="FF0000"/>
                </a:solidFill>
              </a:rPr>
              <a:t>课后练习</a:t>
            </a:r>
            <a:endParaRPr lang="zh-CN" altLang="en-US" dirty="0">
              <a:solidFill>
                <a:srgbClr val="FF0000"/>
              </a:solidFill>
            </a:endParaRPr>
          </a:p>
        </p:txBody>
      </p:sp>
      <p:sp>
        <p:nvSpPr>
          <p:cNvPr id="3" name="内容占位符 2"/>
          <p:cNvSpPr>
            <a:spLocks noGrp="1"/>
          </p:cNvSpPr>
          <p:nvPr>
            <p:ph idx="1"/>
          </p:nvPr>
        </p:nvSpPr>
        <p:spPr/>
        <p:txBody>
          <a:bodyPr>
            <a:normAutofit fontScale="85000" lnSpcReduction="20000"/>
          </a:bodyPr>
          <a:lstStyle/>
          <a:p>
            <a:pPr>
              <a:lnSpc>
                <a:spcPct val="95000"/>
              </a:lnSpc>
              <a:buNone/>
            </a:pPr>
            <a:r>
              <a:rPr lang="zh-CN" altLang="en-US" b="1" dirty="0" smtClean="0"/>
              <a:t>阅读下面这首宋诗，然后回答问题。</a:t>
            </a:r>
          </a:p>
          <a:p>
            <a:pPr algn="ctr">
              <a:lnSpc>
                <a:spcPct val="95000"/>
              </a:lnSpc>
              <a:buNone/>
            </a:pPr>
            <a:r>
              <a:rPr lang="zh-CN" altLang="en-US" b="1" dirty="0" smtClean="0">
                <a:ea typeface="楷体_GB2312" pitchFamily="49" charset="-122"/>
              </a:rPr>
              <a:t>题西溪无相院</a:t>
            </a:r>
          </a:p>
          <a:p>
            <a:pPr algn="ctr">
              <a:lnSpc>
                <a:spcPct val="95000"/>
              </a:lnSpc>
              <a:buNone/>
            </a:pPr>
            <a:r>
              <a:rPr lang="zh-CN" altLang="en-US" b="1" dirty="0" smtClean="0"/>
              <a:t>张先</a:t>
            </a:r>
          </a:p>
          <a:p>
            <a:pPr algn="ctr">
              <a:lnSpc>
                <a:spcPct val="95000"/>
              </a:lnSpc>
              <a:buNone/>
            </a:pPr>
            <a:r>
              <a:rPr lang="zh-CN" altLang="en-US" b="1" dirty="0" smtClean="0">
                <a:ea typeface="楷体_GB2312" pitchFamily="49" charset="-122"/>
              </a:rPr>
              <a:t>积水涵虚上下清，几家门静岸痕平。</a:t>
            </a:r>
          </a:p>
          <a:p>
            <a:pPr algn="ctr">
              <a:lnSpc>
                <a:spcPct val="95000"/>
              </a:lnSpc>
              <a:buNone/>
            </a:pPr>
            <a:r>
              <a:rPr lang="zh-CN" altLang="en-US" b="1" dirty="0" smtClean="0">
                <a:ea typeface="楷体_GB2312" pitchFamily="49" charset="-122"/>
              </a:rPr>
              <a:t>浮萍破处见山影，小艇归时闻草声。</a:t>
            </a:r>
          </a:p>
          <a:p>
            <a:pPr algn="ctr">
              <a:lnSpc>
                <a:spcPct val="95000"/>
              </a:lnSpc>
              <a:buNone/>
            </a:pPr>
            <a:r>
              <a:rPr lang="zh-CN" altLang="en-US" b="1" dirty="0" smtClean="0">
                <a:ea typeface="楷体_GB2312" pitchFamily="49" charset="-122"/>
              </a:rPr>
              <a:t>入郭僧寻尘里去，过桥人似鉴中行。</a:t>
            </a:r>
          </a:p>
          <a:p>
            <a:pPr algn="ctr">
              <a:lnSpc>
                <a:spcPct val="95000"/>
              </a:lnSpc>
              <a:buNone/>
            </a:pPr>
            <a:r>
              <a:rPr lang="zh-CN" altLang="en-US" b="1" dirty="0" smtClean="0">
                <a:ea typeface="楷体_GB2312" pitchFamily="49" charset="-122"/>
              </a:rPr>
              <a:t>已凭暂雨添秋色，莫放修芦碍月生。</a:t>
            </a:r>
          </a:p>
          <a:p>
            <a:pPr>
              <a:lnSpc>
                <a:spcPct val="95000"/>
              </a:lnSpc>
              <a:buNone/>
            </a:pPr>
            <a:r>
              <a:rPr lang="zh-CN" altLang="en-US" b="1" dirty="0" smtClean="0"/>
              <a:t>           （</a:t>
            </a:r>
            <a:r>
              <a:rPr lang="en-US" altLang="zh-CN" b="1" dirty="0" smtClean="0"/>
              <a:t>1</a:t>
            </a:r>
            <a:r>
              <a:rPr lang="zh-CN" altLang="en-US" b="1" dirty="0" smtClean="0"/>
              <a:t>）这首诗多处写到“影”，有的是明写，有的是暗写。请找出两处暗写“影”的诗句，并加以说明。</a:t>
            </a:r>
          </a:p>
          <a:p>
            <a:pPr>
              <a:lnSpc>
                <a:spcPct val="95000"/>
              </a:lnSpc>
              <a:buNone/>
            </a:pPr>
            <a:r>
              <a:rPr lang="zh-CN" altLang="en-US" b="1" dirty="0" smtClean="0"/>
              <a:t>           （</a:t>
            </a:r>
            <a:r>
              <a:rPr lang="en-US" altLang="zh-CN" b="1" dirty="0" smtClean="0"/>
              <a:t>2</a:t>
            </a:r>
            <a:r>
              <a:rPr lang="zh-CN" altLang="en-US" b="1" dirty="0" smtClean="0"/>
              <a:t>）第二联是怎样写景的？请简要分析。</a:t>
            </a:r>
          </a:p>
          <a:p>
            <a:endParaRPr lang="zh-CN"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dcf44fa365ad169ee4f1fc9c6b621d8_t015fd2fd02eda404ab.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764704"/>
            <a:ext cx="8229600" cy="5688632"/>
          </a:xfrm>
        </p:spPr>
        <p:txBody>
          <a:bodyPr>
            <a:normAutofit fontScale="85000" lnSpcReduction="20000"/>
          </a:bodyPr>
          <a:lstStyle/>
          <a:p>
            <a:pPr>
              <a:lnSpc>
                <a:spcPct val="95000"/>
              </a:lnSpc>
              <a:buNone/>
            </a:pPr>
            <a:r>
              <a:rPr lang="zh-CN" altLang="en-US" b="1" dirty="0" smtClean="0">
                <a:solidFill>
                  <a:srgbClr val="0099CC"/>
                </a:solidFill>
              </a:rPr>
              <a:t>解析：（</a:t>
            </a:r>
            <a:r>
              <a:rPr lang="en-US" altLang="zh-CN" b="1" dirty="0" smtClean="0">
                <a:solidFill>
                  <a:srgbClr val="0099CC"/>
                </a:solidFill>
              </a:rPr>
              <a:t>1</a:t>
            </a:r>
            <a:r>
              <a:rPr lang="zh-CN" altLang="en-US" b="1" dirty="0" smtClean="0">
                <a:solidFill>
                  <a:srgbClr val="0099CC"/>
                </a:solidFill>
              </a:rPr>
              <a:t>）明写好找，暗写相对难些。“暗写”也就是侧面描写，结合诗歌和平时所学，一般不难判断。如白居易</a:t>
            </a:r>
            <a:r>
              <a:rPr lang="en-US" altLang="zh-CN" b="1" dirty="0" smtClean="0">
                <a:solidFill>
                  <a:srgbClr val="0099CC"/>
                </a:solidFill>
              </a:rPr>
              <a:t>《</a:t>
            </a:r>
            <a:r>
              <a:rPr lang="zh-CN" altLang="en-US" b="1" dirty="0" smtClean="0">
                <a:solidFill>
                  <a:srgbClr val="0099CC"/>
                </a:solidFill>
              </a:rPr>
              <a:t>钱塘湖春行</a:t>
            </a:r>
            <a:r>
              <a:rPr lang="en-US" altLang="zh-CN" b="1" dirty="0" smtClean="0">
                <a:solidFill>
                  <a:srgbClr val="0099CC"/>
                </a:solidFill>
              </a:rPr>
              <a:t>》</a:t>
            </a:r>
            <a:r>
              <a:rPr lang="zh-CN" altLang="en-US" b="1" dirty="0" smtClean="0">
                <a:solidFill>
                  <a:srgbClr val="0099CC"/>
                </a:solidFill>
              </a:rPr>
              <a:t>：“孤山寺北贾亭西，水面初平云脚低。几处早莺争暖树，谁家新燕啄春泥。乱花渐欲迷人眼，浅草才能没马蹄。最爱湖东行不足，绿杨阴里白沙堤。”通过“几处”、“新燕”、“浅草”等表现“早”。</a:t>
            </a:r>
          </a:p>
          <a:p>
            <a:pPr>
              <a:lnSpc>
                <a:spcPct val="95000"/>
              </a:lnSpc>
              <a:buNone/>
            </a:pPr>
            <a:r>
              <a:rPr lang="zh-CN" altLang="en-US" b="1" dirty="0" smtClean="0">
                <a:solidFill>
                  <a:srgbClr val="0099CC"/>
                </a:solidFill>
              </a:rPr>
              <a:t>    （</a:t>
            </a:r>
            <a:r>
              <a:rPr lang="en-US" altLang="zh-CN" b="1" dirty="0" smtClean="0">
                <a:solidFill>
                  <a:srgbClr val="0099CC"/>
                </a:solidFill>
              </a:rPr>
              <a:t>2</a:t>
            </a:r>
            <a:r>
              <a:rPr lang="zh-CN" altLang="en-US" b="1" dirty="0" smtClean="0">
                <a:solidFill>
                  <a:srgbClr val="0099CC"/>
                </a:solidFill>
              </a:rPr>
              <a:t>）题目考查写景的手法、角度。考生明白了这一点，就可以从修辞、写景的顺序、角度、炼字等方面作答。</a:t>
            </a:r>
          </a:p>
          <a:p>
            <a:pPr>
              <a:lnSpc>
                <a:spcPct val="95000"/>
              </a:lnSpc>
              <a:buNone/>
            </a:pPr>
            <a:r>
              <a:rPr lang="zh-CN" altLang="en-US" b="1" dirty="0" smtClean="0"/>
              <a:t>     </a:t>
            </a:r>
            <a:r>
              <a:rPr lang="zh-CN" altLang="en-US" b="1" dirty="0" smtClean="0">
                <a:solidFill>
                  <a:srgbClr val="CC3300"/>
                </a:solidFill>
              </a:rPr>
              <a:t>答案：（</a:t>
            </a:r>
            <a:r>
              <a:rPr lang="en-US" altLang="zh-CN" b="1" dirty="0" smtClean="0">
                <a:solidFill>
                  <a:srgbClr val="CC3300"/>
                </a:solidFill>
              </a:rPr>
              <a:t>1</a:t>
            </a:r>
            <a:r>
              <a:rPr lang="zh-CN" altLang="en-US" b="1" dirty="0" smtClean="0">
                <a:solidFill>
                  <a:srgbClr val="CC3300"/>
                </a:solidFill>
              </a:rPr>
              <a:t>）①“过桥人似鉴中行”，暗写人影</a:t>
            </a:r>
            <a:r>
              <a:rPr lang="en-US" altLang="zh-CN" b="1" dirty="0" smtClean="0">
                <a:solidFill>
                  <a:srgbClr val="CC3300"/>
                </a:solidFill>
              </a:rPr>
              <a:t>(</a:t>
            </a:r>
            <a:r>
              <a:rPr lang="zh-CN" altLang="en-US" b="1" dirty="0" smtClean="0">
                <a:solidFill>
                  <a:srgbClr val="CC3300"/>
                </a:solidFill>
              </a:rPr>
              <a:t>或桥影）。②“莫放修芦碍月生”，暗写月影（或芦影）。</a:t>
            </a:r>
          </a:p>
          <a:p>
            <a:pPr>
              <a:lnSpc>
                <a:spcPct val="95000"/>
              </a:lnSpc>
              <a:buNone/>
            </a:pPr>
            <a:r>
              <a:rPr lang="zh-CN" altLang="en-US" b="1" dirty="0" smtClean="0">
                <a:solidFill>
                  <a:srgbClr val="CC3300"/>
                </a:solidFill>
              </a:rPr>
              <a:t>   （</a:t>
            </a:r>
            <a:r>
              <a:rPr lang="en-US" altLang="zh-CN" b="1" dirty="0" smtClean="0">
                <a:solidFill>
                  <a:srgbClr val="CC3300"/>
                </a:solidFill>
              </a:rPr>
              <a:t>2</a:t>
            </a:r>
            <a:r>
              <a:rPr lang="zh-CN" altLang="en-US" b="1" dirty="0" smtClean="0">
                <a:solidFill>
                  <a:srgbClr val="CC3300"/>
                </a:solidFill>
              </a:rPr>
              <a:t>）上句着眼于视觉，写浮萍破处，山影在水中显现出来，呼应了第一联的“清”字。下句则着墨于听觉，以细微的草声衬托出环境的宁静，呼应了第一联的“静”字。</a:t>
            </a:r>
          </a:p>
          <a:p>
            <a:pPr>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92696"/>
            <a:ext cx="8229600" cy="5760640"/>
          </a:xfrm>
        </p:spPr>
        <p:txBody>
          <a:bodyPr>
            <a:normAutofit fontScale="92500" lnSpcReduction="20000"/>
          </a:bodyPr>
          <a:lstStyle/>
          <a:p>
            <a:pPr>
              <a:buNone/>
            </a:pPr>
            <a:r>
              <a:rPr lang="en-US" altLang="zh-CN" b="1" dirty="0" smtClean="0">
                <a:solidFill>
                  <a:srgbClr val="FF0000"/>
                </a:solidFill>
              </a:rPr>
              <a:t>2.</a:t>
            </a:r>
            <a:r>
              <a:rPr lang="zh-CN" altLang="en-US" b="1" dirty="0" smtClean="0">
                <a:solidFill>
                  <a:srgbClr val="FF0000"/>
                </a:solidFill>
              </a:rPr>
              <a:t>列锦</a:t>
            </a:r>
            <a:endParaRPr lang="en-US" altLang="zh-CN" b="1" dirty="0" smtClean="0">
              <a:solidFill>
                <a:srgbClr val="FF0000"/>
              </a:solidFill>
            </a:endParaRPr>
          </a:p>
          <a:p>
            <a:pPr>
              <a:buNone/>
            </a:pPr>
            <a:r>
              <a:rPr lang="en-US" altLang="zh-CN" b="1" dirty="0" smtClean="0"/>
              <a:t>   "</a:t>
            </a:r>
            <a:r>
              <a:rPr lang="zh-CN" altLang="en-US" b="1" dirty="0"/>
              <a:t>列锦</a:t>
            </a:r>
            <a:r>
              <a:rPr lang="en-US" altLang="zh-CN" b="1" dirty="0"/>
              <a:t>"</a:t>
            </a:r>
            <a:r>
              <a:rPr lang="zh-CN" altLang="en-US" b="1" dirty="0"/>
              <a:t>又称</a:t>
            </a:r>
            <a:r>
              <a:rPr lang="en-US" altLang="zh-CN" b="1" dirty="0"/>
              <a:t>"</a:t>
            </a:r>
            <a:r>
              <a:rPr lang="zh-CN" altLang="en-US" b="1" dirty="0"/>
              <a:t>列词</a:t>
            </a:r>
            <a:r>
              <a:rPr lang="en-US" altLang="zh-CN" b="1" dirty="0"/>
              <a:t>"</a:t>
            </a:r>
            <a:r>
              <a:rPr lang="zh-CN" altLang="en-US" b="1" dirty="0"/>
              <a:t>，最早大约见于</a:t>
            </a:r>
            <a:r>
              <a:rPr lang="zh-CN" altLang="en-US" b="1" dirty="0">
                <a:hlinkClick r:id="rId3"/>
              </a:rPr>
              <a:t>陈望道</a:t>
            </a:r>
            <a:r>
              <a:rPr lang="zh-CN" altLang="en-US" b="1" dirty="0"/>
              <a:t>先生的</a:t>
            </a:r>
            <a:r>
              <a:rPr lang="en-US" altLang="zh-CN" b="1" dirty="0"/>
              <a:t>《</a:t>
            </a:r>
            <a:r>
              <a:rPr lang="zh-CN" altLang="en-US" b="1" dirty="0">
                <a:hlinkClick r:id="rId4"/>
              </a:rPr>
              <a:t>修辞学发凡</a:t>
            </a:r>
            <a:r>
              <a:rPr lang="en-US" altLang="zh-CN" b="1" dirty="0"/>
              <a:t>》</a:t>
            </a:r>
            <a:r>
              <a:rPr lang="zh-CN" altLang="en-US" b="1" dirty="0"/>
              <a:t>一书。</a:t>
            </a:r>
            <a:r>
              <a:rPr lang="zh-CN" altLang="en-US" b="1" dirty="0">
                <a:solidFill>
                  <a:srgbClr val="FF0000"/>
                </a:solidFill>
              </a:rPr>
              <a:t>所谓</a:t>
            </a:r>
            <a:r>
              <a:rPr lang="en-US" altLang="zh-CN" b="1" dirty="0">
                <a:solidFill>
                  <a:srgbClr val="FF0000"/>
                </a:solidFill>
              </a:rPr>
              <a:t>"</a:t>
            </a:r>
            <a:r>
              <a:rPr lang="zh-CN" altLang="en-US" b="1" dirty="0">
                <a:solidFill>
                  <a:srgbClr val="FF0000"/>
                </a:solidFill>
              </a:rPr>
              <a:t>列锦</a:t>
            </a:r>
            <a:r>
              <a:rPr lang="en-US" altLang="zh-CN" b="1" dirty="0">
                <a:solidFill>
                  <a:srgbClr val="FF0000"/>
                </a:solidFill>
              </a:rPr>
              <a:t>"</a:t>
            </a:r>
            <a:r>
              <a:rPr lang="zh-CN" altLang="en-US" b="1" dirty="0">
                <a:solidFill>
                  <a:srgbClr val="FF0000"/>
                </a:solidFill>
              </a:rPr>
              <a:t>，就是全部用名词或名词性短语，经过选择组合，巧妙地排列在一起，构成生动可感的图像，用以烘托气氛，创造意境，表达情感的一种修辞</a:t>
            </a:r>
            <a:r>
              <a:rPr lang="zh-CN" altLang="en-US" b="1" dirty="0" smtClean="0">
                <a:solidFill>
                  <a:srgbClr val="FF0000"/>
                </a:solidFill>
              </a:rPr>
              <a:t>。</a:t>
            </a:r>
            <a:endParaRPr lang="en-US" altLang="zh-CN" b="1" dirty="0" smtClean="0">
              <a:solidFill>
                <a:srgbClr val="FF0000"/>
              </a:solidFill>
            </a:endParaRPr>
          </a:p>
          <a:p>
            <a:pPr>
              <a:buNone/>
            </a:pPr>
            <a:r>
              <a:rPr lang="zh-CN" altLang="en-US" b="1" dirty="0" smtClean="0"/>
              <a:t>     一</a:t>
            </a:r>
            <a:r>
              <a:rPr lang="zh-CN" altLang="en-US" b="1" dirty="0"/>
              <a:t>去二三里，烟村四五家，亭台六七座，八九十枝</a:t>
            </a:r>
            <a:r>
              <a:rPr lang="zh-CN" altLang="en-US" b="1" dirty="0" smtClean="0"/>
              <a:t>花</a:t>
            </a:r>
            <a:endParaRPr lang="en-US" altLang="zh-CN" b="1" dirty="0" smtClean="0"/>
          </a:p>
          <a:p>
            <a:pPr>
              <a:buNone/>
            </a:pPr>
            <a:r>
              <a:rPr lang="zh-CN" altLang="en-US" b="1" dirty="0" smtClean="0"/>
              <a:t>     星</a:t>
            </a:r>
            <a:r>
              <a:rPr lang="zh-CN" altLang="en-US" b="1" dirty="0"/>
              <a:t>河秋一雁，砧杵夜千</a:t>
            </a:r>
            <a:r>
              <a:rPr lang="zh-CN" altLang="en-US" b="1" dirty="0" smtClean="0"/>
              <a:t>家</a:t>
            </a:r>
            <a:endParaRPr lang="en-US" altLang="zh-CN" b="1" dirty="0" smtClean="0"/>
          </a:p>
          <a:p>
            <a:pPr>
              <a:buNone/>
            </a:pPr>
            <a:r>
              <a:rPr lang="zh-CN" altLang="en-US" b="1" dirty="0" smtClean="0"/>
              <a:t>      鸡</a:t>
            </a:r>
            <a:r>
              <a:rPr lang="zh-CN" altLang="en-US" b="1" dirty="0"/>
              <a:t>声茅店月，人迹板桥</a:t>
            </a:r>
            <a:r>
              <a:rPr lang="zh-CN" altLang="en-US" b="1" dirty="0" smtClean="0"/>
              <a:t>霜</a:t>
            </a:r>
            <a:endParaRPr lang="en-US" altLang="zh-CN" b="1" dirty="0" smtClean="0"/>
          </a:p>
          <a:p>
            <a:pPr>
              <a:buNone/>
            </a:pPr>
            <a:r>
              <a:rPr lang="en-US" altLang="zh-CN" b="1" dirty="0"/>
              <a:t> </a:t>
            </a:r>
            <a:r>
              <a:rPr lang="en-US" altLang="zh-CN" b="1" dirty="0" smtClean="0"/>
              <a:t>    </a:t>
            </a:r>
            <a:r>
              <a:rPr lang="zh-CN" altLang="en-US" b="1" dirty="0" smtClean="0"/>
              <a:t>今</a:t>
            </a:r>
            <a:r>
              <a:rPr lang="zh-CN" altLang="en-US" b="1" dirty="0"/>
              <a:t>宵酒醒何处</a:t>
            </a:r>
            <a:r>
              <a:rPr lang="en-US" altLang="zh-CN" b="1" dirty="0"/>
              <a:t>?</a:t>
            </a:r>
            <a:r>
              <a:rPr lang="zh-CN" altLang="en-US" b="1" dirty="0"/>
              <a:t>杨柳岸，晓风残月</a:t>
            </a:r>
            <a:r>
              <a:rPr lang="zh-CN" altLang="en-US" b="1" dirty="0" smtClean="0"/>
              <a:t>。</a:t>
            </a:r>
            <a:endParaRPr lang="en-US" altLang="zh-CN" b="1" dirty="0" smtClean="0"/>
          </a:p>
          <a:p>
            <a:pPr>
              <a:buNone/>
            </a:pPr>
            <a:r>
              <a:rPr lang="zh-CN" altLang="en-US" b="1" dirty="0" smtClean="0"/>
              <a:t>     落</a:t>
            </a:r>
            <a:r>
              <a:rPr lang="zh-CN" altLang="en-US" b="1" dirty="0"/>
              <a:t>叶他乡树，寒灯独夜</a:t>
            </a:r>
            <a:r>
              <a:rPr lang="zh-CN" altLang="en-US" b="1" dirty="0" smtClean="0"/>
              <a:t>人</a:t>
            </a:r>
            <a:endParaRPr lang="en-US" altLang="zh-CN" b="1" dirty="0" smtClean="0"/>
          </a:p>
          <a:p>
            <a:pPr>
              <a:buNone/>
            </a:pPr>
            <a:r>
              <a:rPr lang="zh-CN" altLang="en-US" b="1" dirty="0" smtClean="0"/>
              <a:t>     乱</a:t>
            </a:r>
            <a:r>
              <a:rPr lang="zh-CN" altLang="en-US" b="1" dirty="0"/>
              <a:t>山残雪夜，孤烛异乡人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98b578e6ae921d98c7f69e5c0a26486e_u=1627499824,3357831673&amp;fm=27&amp;gp=0.jpg"/>
          <p:cNvPicPr>
            <a:picLocks noGrp="1" noChangeAspect="1"/>
          </p:cNvPicPr>
          <p:nvPr>
            <p:ph idx="1"/>
          </p:nvPr>
        </p:nvPicPr>
        <p:blipFill>
          <a:blip r:embed="rId2" cstate="print"/>
          <a:stretch>
            <a:fillRect/>
          </a:stretch>
        </p:blipFill>
        <p:spPr>
          <a:xfrm>
            <a:off x="0" y="0"/>
            <a:ext cx="9144000" cy="6857999"/>
          </a:xfrm>
        </p:spPr>
      </p:pic>
      <p:sp>
        <p:nvSpPr>
          <p:cNvPr id="2" name="标题 1"/>
          <p:cNvSpPr>
            <a:spLocks noGrp="1"/>
          </p:cNvSpPr>
          <p:nvPr>
            <p:ph type="title"/>
          </p:nvPr>
        </p:nvSpPr>
        <p:spPr>
          <a:xfrm>
            <a:off x="395536" y="0"/>
            <a:ext cx="8229600" cy="1143000"/>
          </a:xfrm>
        </p:spPr>
        <p:txBody>
          <a:bodyPr>
            <a:normAutofit/>
          </a:bodyPr>
          <a:lstStyle/>
          <a:p>
            <a:r>
              <a:rPr lang="zh-CN" altLang="en-US" sz="4800" b="1" dirty="0" smtClean="0">
                <a:solidFill>
                  <a:srgbClr val="FF0000"/>
                </a:solidFill>
                <a:latin typeface="叶根友毛笔行书2.0版" pitchFamily="2" charset="-122"/>
                <a:ea typeface="叶根友毛笔行书2.0版" pitchFamily="2" charset="-122"/>
              </a:rPr>
              <a:t>时空转换</a:t>
            </a:r>
            <a:endParaRPr lang="zh-CN" altLang="en-US" sz="4800" b="1" dirty="0">
              <a:solidFill>
                <a:srgbClr val="FF0000"/>
              </a:solidFill>
              <a:latin typeface="叶根友毛笔行书2.0版" pitchFamily="2" charset="-122"/>
              <a:ea typeface="叶根友毛笔行书2.0版" pitchFamily="2" charset="-122"/>
            </a:endParaRPr>
          </a:p>
        </p:txBody>
      </p:sp>
      <p:sp>
        <p:nvSpPr>
          <p:cNvPr id="6" name="TextBox 5"/>
          <p:cNvSpPr txBox="1"/>
          <p:nvPr/>
        </p:nvSpPr>
        <p:spPr>
          <a:xfrm>
            <a:off x="2267744" y="1988840"/>
            <a:ext cx="3600400" cy="3600986"/>
          </a:xfrm>
          <a:prstGeom prst="rect">
            <a:avLst/>
          </a:prstGeom>
          <a:noFill/>
        </p:spPr>
        <p:txBody>
          <a:bodyPr wrap="square" rtlCol="0">
            <a:spAutoFit/>
          </a:bodyPr>
          <a:lstStyle/>
          <a:p>
            <a:pPr latinLnBrk="1"/>
            <a:r>
              <a:rPr lang="zh-CN" altLang="en-US" sz="3600" dirty="0" smtClean="0">
                <a:solidFill>
                  <a:srgbClr val="FF0000"/>
                </a:solidFill>
              </a:rPr>
              <a:t>        </a:t>
            </a:r>
            <a:r>
              <a:rPr lang="zh-CN" altLang="en-US" sz="3600" b="1" dirty="0" smtClean="0">
                <a:solidFill>
                  <a:srgbClr val="FF0000"/>
                </a:solidFill>
                <a:latin typeface="叶根友毛笔行书2.0版" pitchFamily="2" charset="-122"/>
                <a:ea typeface="叶根友毛笔行书2.0版" pitchFamily="2" charset="-122"/>
              </a:rPr>
              <a:t>湖        上 </a:t>
            </a:r>
            <a:endParaRPr lang="en-US" altLang="zh-CN" sz="3600" b="1" dirty="0" smtClean="0">
              <a:solidFill>
                <a:srgbClr val="FF0000"/>
              </a:solidFill>
              <a:latin typeface="叶根友毛笔行书2.0版" pitchFamily="2" charset="-122"/>
              <a:ea typeface="叶根友毛笔行书2.0版" pitchFamily="2" charset="-122"/>
            </a:endParaRPr>
          </a:p>
          <a:p>
            <a:pPr latinLnBrk="1"/>
            <a:r>
              <a:rPr lang="zh-CN" altLang="en-US" sz="2800" b="1" dirty="0" smtClean="0">
                <a:solidFill>
                  <a:srgbClr val="FF0000"/>
                </a:solidFill>
                <a:latin typeface="叶根友毛笔行书2.0版" pitchFamily="2" charset="-122"/>
                <a:ea typeface="叶根友毛笔行书2.0版" pitchFamily="2" charset="-122"/>
              </a:rPr>
              <a:t>        徐元杰（宋）</a:t>
            </a:r>
            <a:br>
              <a:rPr lang="zh-CN" altLang="en-US" sz="2800" b="1" dirty="0" smtClean="0">
                <a:solidFill>
                  <a:srgbClr val="FF0000"/>
                </a:solidFill>
                <a:latin typeface="叶根友毛笔行书2.0版" pitchFamily="2" charset="-122"/>
                <a:ea typeface="叶根友毛笔行书2.0版" pitchFamily="2" charset="-122"/>
              </a:rPr>
            </a:br>
            <a:r>
              <a:rPr lang="zh-CN" altLang="en-US" sz="2800" b="1" dirty="0" smtClean="0">
                <a:solidFill>
                  <a:srgbClr val="FF0000"/>
                </a:solidFill>
                <a:latin typeface="叶根友毛笔行书2.0版" pitchFamily="2" charset="-122"/>
                <a:ea typeface="叶根友毛笔行书2.0版" pitchFamily="2" charset="-122"/>
              </a:rPr>
              <a:t>    </a:t>
            </a:r>
            <a:r>
              <a:rPr lang="zh-CN" altLang="en-US" sz="3200" b="1" dirty="0" smtClean="0">
                <a:solidFill>
                  <a:srgbClr val="FF0000"/>
                </a:solidFill>
                <a:latin typeface="叶根友毛笔行书2.0版" pitchFamily="2" charset="-122"/>
                <a:ea typeface="叶根友毛笔行书2.0版" pitchFamily="2" charset="-122"/>
              </a:rPr>
              <a:t>花开红树乱莺啼，</a:t>
            </a:r>
            <a:endParaRPr lang="en-US" altLang="zh-CN" sz="3200" b="1" dirty="0" smtClean="0">
              <a:solidFill>
                <a:srgbClr val="FF0000"/>
              </a:solidFill>
              <a:latin typeface="叶根友毛笔行书2.0版" pitchFamily="2" charset="-122"/>
              <a:ea typeface="叶根友毛笔行书2.0版" pitchFamily="2" charset="-122"/>
            </a:endParaRPr>
          </a:p>
          <a:p>
            <a:pPr latinLnBrk="1"/>
            <a:r>
              <a:rPr lang="zh-CN" altLang="en-US" sz="3200" b="1" dirty="0" smtClean="0">
                <a:solidFill>
                  <a:srgbClr val="FF0000"/>
                </a:solidFill>
                <a:latin typeface="叶根友毛笔行书2.0版" pitchFamily="2" charset="-122"/>
                <a:ea typeface="叶根友毛笔行书2.0版" pitchFamily="2" charset="-122"/>
              </a:rPr>
              <a:t>    草长平湖白鹭飞。 </a:t>
            </a:r>
            <a:br>
              <a:rPr lang="zh-CN" altLang="en-US" sz="3200" b="1" dirty="0" smtClean="0">
                <a:solidFill>
                  <a:srgbClr val="FF0000"/>
                </a:solidFill>
                <a:latin typeface="叶根友毛笔行书2.0版" pitchFamily="2" charset="-122"/>
                <a:ea typeface="叶根友毛笔行书2.0版" pitchFamily="2" charset="-122"/>
              </a:rPr>
            </a:br>
            <a:r>
              <a:rPr lang="zh-CN" altLang="en-US" sz="3200" b="1" dirty="0" smtClean="0">
                <a:solidFill>
                  <a:srgbClr val="FF0000"/>
                </a:solidFill>
                <a:latin typeface="叶根友毛笔行书2.0版" pitchFamily="2" charset="-122"/>
                <a:ea typeface="叶根友毛笔行书2.0版" pitchFamily="2" charset="-122"/>
              </a:rPr>
              <a:t>    风日晴和人意好，</a:t>
            </a:r>
            <a:endParaRPr lang="en-US" altLang="zh-CN" sz="3200" b="1" dirty="0" smtClean="0">
              <a:solidFill>
                <a:srgbClr val="FF0000"/>
              </a:solidFill>
              <a:latin typeface="叶根友毛笔行书2.0版" pitchFamily="2" charset="-122"/>
              <a:ea typeface="叶根友毛笔行书2.0版" pitchFamily="2" charset="-122"/>
            </a:endParaRPr>
          </a:p>
          <a:p>
            <a:pPr latinLnBrk="1"/>
            <a:r>
              <a:rPr lang="zh-CN" altLang="en-US" sz="3200" b="1" dirty="0" smtClean="0">
                <a:solidFill>
                  <a:srgbClr val="FF0000"/>
                </a:solidFill>
                <a:latin typeface="叶根友毛笔行书2.0版" pitchFamily="2" charset="-122"/>
                <a:ea typeface="叶根友毛笔行书2.0版" pitchFamily="2" charset="-122"/>
              </a:rPr>
              <a:t>   夕阳箫鼓几船归。</a:t>
            </a:r>
          </a:p>
          <a:p>
            <a:r>
              <a:rPr lang="zh-CN" altLang="en-US" dirty="0" smtClean="0"/>
              <a:t/>
            </a:r>
            <a:br>
              <a:rPr lang="zh-CN" altLang="en-US" dirty="0" smtClean="0"/>
            </a:br>
            <a:endParaRPr lang="zh-CN" alt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lstStyle/>
          <a:p>
            <a:pPr>
              <a:buNone/>
            </a:pPr>
            <a:r>
              <a:rPr lang="en-US" altLang="zh-CN" b="1" dirty="0" smtClean="0"/>
              <a:t>    </a:t>
            </a:r>
            <a:r>
              <a:rPr lang="en-US" altLang="zh-CN" b="1" dirty="0" smtClean="0">
                <a:solidFill>
                  <a:srgbClr val="FF0000"/>
                </a:solidFill>
              </a:rPr>
              <a:t>7</a:t>
            </a:r>
            <a:r>
              <a:rPr lang="zh-CN" altLang="en-US" b="1" dirty="0" smtClean="0">
                <a:solidFill>
                  <a:srgbClr val="FF0000"/>
                </a:solidFill>
              </a:rPr>
              <a:t>、时空转换</a:t>
            </a:r>
            <a:endParaRPr lang="en-US" altLang="zh-CN" b="1" dirty="0" smtClean="0">
              <a:solidFill>
                <a:srgbClr val="FF0000"/>
              </a:solidFill>
            </a:endParaRPr>
          </a:p>
          <a:p>
            <a:pPr>
              <a:buNone/>
            </a:pPr>
            <a:r>
              <a:rPr lang="zh-CN" altLang="en-US" b="1" dirty="0" smtClean="0"/>
              <a:t>             </a:t>
            </a:r>
            <a:r>
              <a:rPr lang="zh-CN" altLang="en-US" b="1" dirty="0" smtClean="0">
                <a:solidFill>
                  <a:srgbClr val="FF0000"/>
                </a:solidFill>
              </a:rPr>
              <a:t>空间转换</a:t>
            </a:r>
            <a:r>
              <a:rPr lang="zh-CN" altLang="en-US" b="1" dirty="0" smtClean="0"/>
              <a:t>是指诗人在诗中通过对观景顺序和立足点的变化来描写景物的变化；</a:t>
            </a:r>
            <a:r>
              <a:rPr lang="zh-CN" altLang="en-US" b="1" dirty="0" smtClean="0">
                <a:solidFill>
                  <a:srgbClr val="FF0000"/>
                </a:solidFill>
              </a:rPr>
              <a:t>时间转换</a:t>
            </a:r>
            <a:r>
              <a:rPr lang="zh-CN" altLang="en-US" b="1" dirty="0" smtClean="0"/>
              <a:t>是指诗人在诗中描写景物时通过时间和季节的变化来描写景物的变化。</a:t>
            </a:r>
            <a:endParaRPr lang="en-US" altLang="zh-CN" b="1" dirty="0" smtClean="0"/>
          </a:p>
          <a:p>
            <a:pPr>
              <a:buNone/>
            </a:pPr>
            <a:r>
              <a:rPr lang="zh-CN" altLang="en-US" b="1" dirty="0" smtClean="0"/>
              <a:t>            诗人通过</a:t>
            </a:r>
            <a:r>
              <a:rPr lang="zh-CN" altLang="en-US" b="1" dirty="0" smtClean="0">
                <a:solidFill>
                  <a:srgbClr val="FF0000"/>
                </a:solidFill>
              </a:rPr>
              <a:t>空间变化</a:t>
            </a:r>
            <a:r>
              <a:rPr lang="zh-CN" altLang="en-US" b="1" dirty="0" smtClean="0"/>
              <a:t>来描写景物，能够使景物更具</a:t>
            </a:r>
            <a:r>
              <a:rPr lang="zh-CN" altLang="en-US" b="1" dirty="0" smtClean="0">
                <a:solidFill>
                  <a:srgbClr val="FF0000"/>
                </a:solidFill>
              </a:rPr>
              <a:t>立体感和层次感</a:t>
            </a:r>
            <a:r>
              <a:rPr lang="zh-CN" altLang="en-US" b="1" dirty="0" smtClean="0"/>
              <a:t>，使所写景物更加形象可感；通过</a:t>
            </a:r>
            <a:r>
              <a:rPr lang="zh-CN" altLang="en-US" b="1" dirty="0" smtClean="0">
                <a:solidFill>
                  <a:srgbClr val="FF0000"/>
                </a:solidFill>
              </a:rPr>
              <a:t>时间变化</a:t>
            </a:r>
            <a:r>
              <a:rPr lang="zh-CN" altLang="en-US" b="1" dirty="0" smtClean="0"/>
              <a:t>来描写景物，能够体现出景物的</a:t>
            </a:r>
            <a:r>
              <a:rPr lang="zh-CN" altLang="en-US" b="1" dirty="0" smtClean="0">
                <a:solidFill>
                  <a:srgbClr val="FF0000"/>
                </a:solidFill>
              </a:rPr>
              <a:t>晦明清幽、盛衰荣枯的变化和色彩的变化，使景物更具画面感。</a:t>
            </a:r>
            <a:endParaRPr lang="zh-CN" altLang="en-US" b="1" dirty="0">
              <a:solidFill>
                <a:srgbClr val="FF0000"/>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260648"/>
            <a:ext cx="8229600" cy="6480720"/>
          </a:xfrm>
        </p:spPr>
        <p:txBody>
          <a:bodyPr>
            <a:normAutofit fontScale="92500" lnSpcReduction="20000"/>
          </a:bodyPr>
          <a:lstStyle/>
          <a:p>
            <a:pPr>
              <a:buNone/>
            </a:pPr>
            <a:r>
              <a:rPr lang="zh-CN" altLang="en-US" b="1" dirty="0" smtClean="0">
                <a:solidFill>
                  <a:srgbClr val="FF0000"/>
                </a:solidFill>
              </a:rPr>
              <a:t>空间转换的诗句举隅：</a:t>
            </a:r>
            <a:endParaRPr lang="en-US" altLang="zh-CN" b="1" dirty="0" smtClean="0">
              <a:solidFill>
                <a:srgbClr val="FF0000"/>
              </a:solidFill>
            </a:endParaRPr>
          </a:p>
          <a:p>
            <a:pPr>
              <a:buNone/>
            </a:pPr>
            <a:r>
              <a:rPr lang="en-US" altLang="zh-CN" b="1" dirty="0" smtClean="0"/>
              <a:t> </a:t>
            </a:r>
            <a:r>
              <a:rPr lang="en-US" altLang="zh-CN" b="1" dirty="0" smtClean="0">
                <a:solidFill>
                  <a:srgbClr val="FF0000"/>
                </a:solidFill>
              </a:rPr>
              <a:t>1.</a:t>
            </a:r>
            <a:r>
              <a:rPr lang="zh-CN" altLang="en-US" b="1" dirty="0" smtClean="0">
                <a:solidFill>
                  <a:srgbClr val="FF0000"/>
                </a:solidFill>
              </a:rPr>
              <a:t>举头望明月，低头思故乡</a:t>
            </a:r>
            <a:r>
              <a:rPr lang="zh-CN" altLang="en-US" b="1" dirty="0" smtClean="0"/>
              <a:t>。（李白）</a:t>
            </a:r>
            <a:endParaRPr lang="en-US" altLang="zh-CN" b="1" dirty="0" smtClean="0"/>
          </a:p>
          <a:p>
            <a:pPr>
              <a:buNone/>
            </a:pPr>
            <a:r>
              <a:rPr lang="zh-CN" altLang="en-US" b="1" dirty="0" smtClean="0"/>
              <a:t>    由上到下、俯仰结合，由明月而到故乡，联想自然。</a:t>
            </a:r>
            <a:endParaRPr lang="en-US" altLang="zh-CN" b="1" dirty="0" smtClean="0"/>
          </a:p>
          <a:p>
            <a:pPr>
              <a:buNone/>
            </a:pPr>
            <a:r>
              <a:rPr lang="en-US" altLang="zh-CN" b="1" dirty="0" smtClean="0">
                <a:solidFill>
                  <a:srgbClr val="FF0000"/>
                </a:solidFill>
              </a:rPr>
              <a:t>2.</a:t>
            </a:r>
            <a:r>
              <a:rPr lang="zh-CN" altLang="en-US" b="1" dirty="0" smtClean="0">
                <a:solidFill>
                  <a:srgbClr val="FF0000"/>
                </a:solidFill>
              </a:rPr>
              <a:t>风急天高猿啸哀，渚清沙白鸟飞回。</a:t>
            </a:r>
            <a:r>
              <a:rPr lang="zh-CN" altLang="en-US" b="1" dirty="0" smtClean="0"/>
              <a:t>（杜甫）</a:t>
            </a:r>
            <a:endParaRPr lang="en-US" altLang="zh-CN" b="1" dirty="0" smtClean="0"/>
          </a:p>
          <a:p>
            <a:pPr>
              <a:buNone/>
            </a:pPr>
            <a:r>
              <a:rPr lang="zh-CN" altLang="en-US" b="1" dirty="0" smtClean="0"/>
              <a:t>     这两句从秋风、高天写到江水、沙洲，俯仰结合，视野高远阔大；猿猴哀啸，飞鸟回旋，秋水清湛，沙洲灰白，动静相映，声色并茂，气韵生动。六种景物构成一幅苍茫寥廓的秋江山水图。</a:t>
            </a:r>
            <a:endParaRPr lang="en-US" altLang="zh-CN" b="1" dirty="0" smtClean="0"/>
          </a:p>
          <a:p>
            <a:pPr>
              <a:buNone/>
            </a:pPr>
            <a:r>
              <a:rPr lang="en-US" altLang="zh-CN" b="1" dirty="0" smtClean="0"/>
              <a:t> </a:t>
            </a:r>
            <a:r>
              <a:rPr lang="en-US" altLang="zh-CN" b="1" dirty="0" smtClean="0">
                <a:solidFill>
                  <a:srgbClr val="FF0000"/>
                </a:solidFill>
              </a:rPr>
              <a:t>3.</a:t>
            </a:r>
            <a:r>
              <a:rPr lang="zh-CN" altLang="en-US" b="1" dirty="0" smtClean="0">
                <a:solidFill>
                  <a:srgbClr val="FF0000"/>
                </a:solidFill>
              </a:rPr>
              <a:t>空山新雨后，天气晚来秋。明月松间照，清泉石上流。</a:t>
            </a:r>
            <a:r>
              <a:rPr lang="zh-CN" altLang="en-US" b="1" dirty="0" smtClean="0"/>
              <a:t>（王维）</a:t>
            </a:r>
            <a:endParaRPr lang="en-US" altLang="zh-CN" b="1" dirty="0" smtClean="0"/>
          </a:p>
          <a:p>
            <a:pPr>
              <a:buNone/>
            </a:pPr>
            <a:r>
              <a:rPr lang="zh-CN" altLang="en-US" b="1" dirty="0" smtClean="0"/>
              <a:t>     作者通过时空转换，由白天到夜晚，由上到下，先仰后俯，描写了景物的变化，描写出了一幅空灵清幽的晚秋雨后月夜图。</a:t>
            </a:r>
            <a:endParaRPr lang="en-US" altLang="zh-CN" b="1" dirty="0"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lstStyle/>
          <a:p>
            <a:r>
              <a:rPr lang="zh-CN" altLang="en-US" b="1" dirty="0" smtClean="0"/>
              <a:t>                          </a:t>
            </a:r>
            <a:r>
              <a:rPr lang="zh-CN" altLang="en-US" b="1" dirty="0" smtClean="0">
                <a:solidFill>
                  <a:srgbClr val="FF0000"/>
                </a:solidFill>
              </a:rPr>
              <a:t>鹧鸪天（苏轼）</a:t>
            </a:r>
          </a:p>
          <a:p>
            <a:pPr>
              <a:buNone/>
            </a:pPr>
            <a:r>
              <a:rPr lang="zh-CN" altLang="en-US" b="1" dirty="0" smtClean="0">
                <a:solidFill>
                  <a:srgbClr val="FF0000"/>
                </a:solidFill>
              </a:rPr>
              <a:t>    林断山明竹隐墙，乱蝉衰草小池塘。翻空白鸟时时见，照水红蕖细细香。</a:t>
            </a:r>
          </a:p>
          <a:p>
            <a:pPr>
              <a:buNone/>
            </a:pPr>
            <a:r>
              <a:rPr lang="zh-CN" altLang="en-US" b="1" dirty="0" smtClean="0"/>
              <a:t>    村舍外，古城旁，</a:t>
            </a:r>
            <a:r>
              <a:rPr lang="zh-CN" altLang="en-US" b="1" dirty="0" smtClean="0">
                <a:solidFill>
                  <a:srgbClr val="FF0000"/>
                </a:solidFill>
              </a:rPr>
              <a:t>杖藜徐步转斜阳。（时间变化）</a:t>
            </a:r>
            <a:r>
              <a:rPr lang="zh-CN" altLang="en-US" b="1" dirty="0" smtClean="0"/>
              <a:t>殷勤昨夜三更雨，又得浮生一日凉。</a:t>
            </a:r>
          </a:p>
          <a:p>
            <a:pPr>
              <a:buNone/>
            </a:pPr>
            <a:r>
              <a:rPr lang="zh-CN" altLang="en-US" b="1" dirty="0" smtClean="0"/>
              <a:t> （</a:t>
            </a:r>
            <a:r>
              <a:rPr lang="en-US" altLang="zh-CN" b="1" dirty="0" smtClean="0"/>
              <a:t>1</a:t>
            </a:r>
            <a:r>
              <a:rPr lang="zh-CN" altLang="en-US" b="1" dirty="0" smtClean="0"/>
              <a:t>）词的上阕写景，请就作者写景角度的变化作简要分析。</a:t>
            </a:r>
          </a:p>
          <a:p>
            <a:pPr>
              <a:buNone/>
            </a:pPr>
            <a:r>
              <a:rPr lang="zh-CN" altLang="en-US" b="1" dirty="0" smtClean="0"/>
              <a:t> （</a:t>
            </a:r>
            <a:r>
              <a:rPr lang="en-US" altLang="zh-CN" b="1" dirty="0" smtClean="0"/>
              <a:t>2</a:t>
            </a:r>
            <a:r>
              <a:rPr lang="zh-CN" altLang="en-US" b="1" dirty="0" smtClean="0"/>
              <a:t>）总观全词，你看到了一个什么样的人物形象</a:t>
            </a:r>
            <a:r>
              <a:rPr lang="en-US" altLang="zh-CN" b="1" dirty="0" smtClean="0"/>
              <a:t>?</a:t>
            </a:r>
            <a:r>
              <a:rPr lang="zh-CN" altLang="en-US" b="1" dirty="0" smtClean="0"/>
              <a:t>试作简要分析。</a:t>
            </a:r>
          </a:p>
          <a:p>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normAutofit fontScale="92500" lnSpcReduction="20000"/>
          </a:bodyPr>
          <a:lstStyle/>
          <a:p>
            <a:pPr>
              <a:buNone/>
            </a:pPr>
            <a:r>
              <a:rPr lang="zh-CN" altLang="en-US" dirty="0" smtClean="0"/>
              <a:t>（</a:t>
            </a:r>
            <a:r>
              <a:rPr lang="en-US" altLang="zh-CN" b="1" dirty="0" smtClean="0"/>
              <a:t>1</a:t>
            </a:r>
            <a:r>
              <a:rPr lang="zh-CN" altLang="en-US" b="1" dirty="0" smtClean="0"/>
              <a:t>）词的上阕写景，请就作者写景角度的变化作简要分析。</a:t>
            </a:r>
          </a:p>
          <a:p>
            <a:pPr>
              <a:buNone/>
            </a:pPr>
            <a:r>
              <a:rPr lang="zh-CN" altLang="en-US" b="1" dirty="0" smtClean="0"/>
              <a:t>            答：</a:t>
            </a:r>
            <a:r>
              <a:rPr lang="zh-CN" altLang="en-US" b="1" dirty="0" smtClean="0">
                <a:solidFill>
                  <a:srgbClr val="FF0000"/>
                </a:solidFill>
              </a:rPr>
              <a:t>由远及近</a:t>
            </a:r>
            <a:r>
              <a:rPr lang="zh-CN" altLang="en-US" b="1" dirty="0" smtClean="0"/>
              <a:t>，林断处见到远山，近处见到小池塘；</a:t>
            </a:r>
            <a:r>
              <a:rPr lang="zh-CN" altLang="en-US" b="1" dirty="0" smtClean="0">
                <a:solidFill>
                  <a:srgbClr val="FF0000"/>
                </a:solidFill>
              </a:rPr>
              <a:t>俯仰结合</a:t>
            </a:r>
            <a:r>
              <a:rPr lang="zh-CN" altLang="en-US" b="1" dirty="0" smtClean="0"/>
              <a:t>，空中有白鸟，水中有红蕖；</a:t>
            </a:r>
            <a:r>
              <a:rPr lang="zh-CN" altLang="en-US" b="1" dirty="0" smtClean="0">
                <a:solidFill>
                  <a:srgbClr val="FF0000"/>
                </a:solidFill>
              </a:rPr>
              <a:t>动静结合</a:t>
            </a:r>
            <a:r>
              <a:rPr lang="zh-CN" altLang="en-US" b="1" dirty="0" smtClean="0"/>
              <a:t>，动的有白鸟、乱蝉，静的有衰草、红蕖。</a:t>
            </a:r>
          </a:p>
          <a:p>
            <a:pPr>
              <a:buNone/>
            </a:pPr>
            <a:r>
              <a:rPr lang="zh-CN" altLang="en-US" b="1" dirty="0" smtClean="0"/>
              <a:t>（</a:t>
            </a:r>
            <a:r>
              <a:rPr lang="en-US" altLang="zh-CN" b="1" dirty="0" smtClean="0"/>
              <a:t>2</a:t>
            </a:r>
            <a:r>
              <a:rPr lang="zh-CN" altLang="en-US" b="1" dirty="0" smtClean="0"/>
              <a:t>）总观全词，你看到了一个什么样的人物形象</a:t>
            </a:r>
            <a:r>
              <a:rPr lang="en-US" altLang="zh-CN" b="1" dirty="0" smtClean="0"/>
              <a:t>?</a:t>
            </a:r>
            <a:r>
              <a:rPr lang="zh-CN" altLang="en-US" b="1" dirty="0" smtClean="0"/>
              <a:t>试作简要分析。</a:t>
            </a:r>
          </a:p>
          <a:p>
            <a:pPr>
              <a:buNone/>
            </a:pPr>
            <a:r>
              <a:rPr lang="zh-CN" altLang="en-US" b="1" dirty="0" smtClean="0"/>
              <a:t>             答：一个</a:t>
            </a:r>
            <a:r>
              <a:rPr lang="zh-CN" altLang="en-US" b="1" dirty="0" smtClean="0">
                <a:solidFill>
                  <a:srgbClr val="FF0000"/>
                </a:solidFill>
              </a:rPr>
              <a:t>抑郁不得志的闲人形象</a:t>
            </a:r>
            <a:r>
              <a:rPr lang="zh-CN" altLang="en-US" b="1" dirty="0" smtClean="0"/>
              <a:t>。上片借景抒情，通过一幅幅画面，展现了诗人那种百无聊赖、无可奈何的心境；下片直接描写人物的抑郁，结尾点出主题，一个得过且过、日复一日地消磨岁月又无可奈何的人物形象展现在读者面前。</a:t>
            </a:r>
            <a:endParaRPr lang="zh-CN" altLang="en-US" b="1"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lstStyle/>
          <a:p>
            <a:r>
              <a:rPr lang="zh-CN" altLang="zh-CN" dirty="0" smtClean="0">
                <a:latin typeface="宋体" pitchFamily="2" charset="-122"/>
              </a:rPr>
              <a:t>阅读下面这首元散曲，然后回答问题。（8分） </a:t>
            </a:r>
          </a:p>
          <a:p>
            <a:r>
              <a:rPr lang="zh-CN" altLang="zh-CN" dirty="0" smtClean="0">
                <a:latin typeface="宋体" pitchFamily="2" charset="-122"/>
              </a:rPr>
              <a:t>　　</a:t>
            </a:r>
            <a:r>
              <a:rPr lang="en-US" altLang="zh-CN" dirty="0" smtClean="0">
                <a:latin typeface="宋体" pitchFamily="2" charset="-122"/>
              </a:rPr>
              <a:t>      </a:t>
            </a:r>
            <a:r>
              <a:rPr lang="zh-CN" altLang="zh-CN" b="1" dirty="0" smtClean="0">
                <a:latin typeface="宋体" pitchFamily="2" charset="-122"/>
              </a:rPr>
              <a:t>〔正宫〕塞鸿秋 </a:t>
            </a:r>
          </a:p>
          <a:p>
            <a:r>
              <a:rPr lang="zh-CN" altLang="zh-CN" b="1" dirty="0" smtClean="0">
                <a:latin typeface="宋体" pitchFamily="2" charset="-122"/>
              </a:rPr>
              <a:t>　　</a:t>
            </a:r>
            <a:r>
              <a:rPr lang="en-US" altLang="zh-CN" b="1" dirty="0" smtClean="0">
                <a:latin typeface="宋体" pitchFamily="2" charset="-122"/>
              </a:rPr>
              <a:t>        </a:t>
            </a:r>
            <a:r>
              <a:rPr lang="zh-CN" altLang="zh-CN" b="1" dirty="0" smtClean="0">
                <a:latin typeface="宋体" pitchFamily="2" charset="-122"/>
              </a:rPr>
              <a:t>浔阳即景　周德清</a:t>
            </a:r>
            <a:r>
              <a:rPr lang="zh-CN" altLang="en-US" b="1" dirty="0" smtClean="0">
                <a:latin typeface="宋体" pitchFamily="2" charset="-122"/>
              </a:rPr>
              <a:t>①</a:t>
            </a:r>
            <a:r>
              <a:rPr lang="zh-CN" altLang="zh-CN" b="1" dirty="0" smtClean="0">
                <a:latin typeface="宋体" pitchFamily="2" charset="-122"/>
              </a:rPr>
              <a:t> </a:t>
            </a:r>
          </a:p>
          <a:p>
            <a:r>
              <a:rPr lang="zh-CN" altLang="zh-CN" b="1" dirty="0" smtClean="0">
                <a:latin typeface="宋体" pitchFamily="2" charset="-122"/>
              </a:rPr>
              <a:t>　长江万里白如练，淮山数点青如淀</a:t>
            </a:r>
            <a:r>
              <a:rPr lang="zh-CN" altLang="en-US" b="1" dirty="0" smtClean="0">
                <a:latin typeface="宋体" pitchFamily="2" charset="-122"/>
              </a:rPr>
              <a:t>②</a:t>
            </a:r>
            <a:r>
              <a:rPr lang="zh-CN" altLang="zh-CN" b="1" dirty="0" smtClean="0">
                <a:latin typeface="宋体" pitchFamily="2" charset="-122"/>
              </a:rPr>
              <a:t>。 </a:t>
            </a:r>
          </a:p>
          <a:p>
            <a:r>
              <a:rPr lang="zh-CN" altLang="zh-CN" b="1" dirty="0" smtClean="0">
                <a:latin typeface="宋体" pitchFamily="2" charset="-122"/>
              </a:rPr>
              <a:t>　江帆几片疾如箭，山泉千尺飞如电。 </a:t>
            </a:r>
          </a:p>
          <a:p>
            <a:r>
              <a:rPr lang="zh-CN" altLang="zh-CN" b="1" dirty="0" smtClean="0">
                <a:latin typeface="宋体" pitchFamily="2" charset="-122"/>
              </a:rPr>
              <a:t>　</a:t>
            </a:r>
            <a:r>
              <a:rPr lang="zh-CN" altLang="zh-CN" b="1" dirty="0" smtClean="0">
                <a:solidFill>
                  <a:srgbClr val="FF0000"/>
                </a:solidFill>
                <a:latin typeface="宋体" pitchFamily="2" charset="-122"/>
              </a:rPr>
              <a:t>晚云都变露，新月初学扇</a:t>
            </a:r>
            <a:r>
              <a:rPr lang="zh-CN" altLang="zh-CN" b="1" dirty="0" smtClean="0">
                <a:latin typeface="宋体" pitchFamily="2" charset="-122"/>
              </a:rPr>
              <a:t>，塞鸿一字来如线</a:t>
            </a:r>
            <a:r>
              <a:rPr lang="zh-CN" altLang="zh-CN" dirty="0" smtClean="0">
                <a:latin typeface="宋体" pitchFamily="2" charset="-122"/>
              </a:rPr>
              <a:t>。 </a:t>
            </a:r>
          </a:p>
          <a:p>
            <a:r>
              <a:rPr lang="zh-CN" altLang="zh-CN" dirty="0" smtClean="0">
                <a:latin typeface="宋体" pitchFamily="2" charset="-122"/>
              </a:rPr>
              <a:t>　　</a:t>
            </a:r>
            <a:r>
              <a:rPr lang="zh-CN" altLang="zh-CN" sz="2800" dirty="0" smtClean="0">
                <a:latin typeface="宋体" pitchFamily="2" charset="-122"/>
              </a:rPr>
              <a:t>〔注〕</a:t>
            </a:r>
            <a:r>
              <a:rPr lang="en-US" altLang="zh-CN" sz="2800" dirty="0" smtClean="0">
                <a:latin typeface="宋体" pitchFamily="2" charset="-122"/>
              </a:rPr>
              <a:t>①</a:t>
            </a:r>
            <a:r>
              <a:rPr lang="zh-CN" altLang="zh-CN" sz="2800" dirty="0" smtClean="0">
                <a:latin typeface="宋体" pitchFamily="2" charset="-122"/>
              </a:rPr>
              <a:t>周德清（1277－1365），号挺斋，高安（今属江西）人。</a:t>
            </a:r>
            <a:r>
              <a:rPr lang="zh-CN" altLang="en-US" sz="2800" dirty="0" smtClean="0">
                <a:latin typeface="宋体" pitchFamily="2" charset="-122"/>
              </a:rPr>
              <a:t>②</a:t>
            </a:r>
            <a:r>
              <a:rPr lang="zh-CN" altLang="zh-CN" sz="2800" dirty="0" smtClean="0">
                <a:latin typeface="宋体" pitchFamily="2" charset="-122"/>
              </a:rPr>
              <a:t>淀：即蓝靛，蓝色染料。</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92696"/>
            <a:ext cx="8229600" cy="5433467"/>
          </a:xfrm>
        </p:spPr>
        <p:txBody>
          <a:bodyPr/>
          <a:lstStyle/>
          <a:p>
            <a:r>
              <a:rPr lang="zh-CN" altLang="zh-CN" b="1" dirty="0" smtClean="0">
                <a:latin typeface="宋体" pitchFamily="2" charset="-122"/>
              </a:rPr>
              <a:t>这首散曲一句一景，合起来又构成了一幅色彩绚丽的浔阳山水图。请分别从写景的顺序和动静的角度对这首散曲作简要赏析。</a:t>
            </a:r>
          </a:p>
          <a:p>
            <a:r>
              <a:rPr lang="zh-CN" altLang="en-US" b="1" dirty="0" smtClean="0"/>
              <a:t>一、二句侧重写江、山的雄伟，是静态的；三、四句着重写江帆的迅疾、山泉的飞流，是动态的。（动静结合）空间上则是由远及近，由低到高，展现了广阔的空间画面，极具层次感。五、六句由晚云到新月，通过时间的变化写出了景物的变化。</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904656"/>
          </a:xfrm>
        </p:spPr>
        <p:txBody>
          <a:bodyPr>
            <a:normAutofit fontScale="85000" lnSpcReduction="10000"/>
          </a:bodyPr>
          <a:lstStyle/>
          <a:p>
            <a:pPr>
              <a:buNone/>
            </a:pPr>
            <a:r>
              <a:rPr lang="zh-CN" altLang="en-US" dirty="0" smtClean="0"/>
              <a:t> </a:t>
            </a:r>
            <a:r>
              <a:rPr lang="zh-CN" altLang="en-US" b="1" dirty="0" smtClean="0"/>
              <a:t>                                    </a:t>
            </a:r>
            <a:r>
              <a:rPr lang="zh-CN" altLang="en-US" b="1" dirty="0" smtClean="0">
                <a:solidFill>
                  <a:srgbClr val="FF0000"/>
                </a:solidFill>
              </a:rPr>
              <a:t>南歌子   </a:t>
            </a:r>
            <a:r>
              <a:rPr lang="en-US" altLang="zh-CN" b="1" dirty="0" smtClean="0">
                <a:solidFill>
                  <a:srgbClr val="FF0000"/>
                </a:solidFill>
              </a:rPr>
              <a:t>(</a:t>
            </a:r>
            <a:r>
              <a:rPr lang="zh-CN" altLang="en-US" b="1" dirty="0" smtClean="0">
                <a:solidFill>
                  <a:srgbClr val="FF0000"/>
                </a:solidFill>
              </a:rPr>
              <a:t>黄庭坚</a:t>
            </a:r>
            <a:r>
              <a:rPr lang="en-US" altLang="zh-CN" b="1" dirty="0" smtClean="0">
                <a:solidFill>
                  <a:srgbClr val="FF0000"/>
                </a:solidFill>
              </a:rPr>
              <a:t>)</a:t>
            </a:r>
          </a:p>
          <a:p>
            <a:pPr>
              <a:buNone/>
            </a:pPr>
            <a:r>
              <a:rPr lang="en-US" altLang="zh-CN" b="1" dirty="0" smtClean="0">
                <a:solidFill>
                  <a:srgbClr val="FF0000"/>
                </a:solidFill>
              </a:rPr>
              <a:t>            </a:t>
            </a:r>
            <a:r>
              <a:rPr lang="zh-CN" altLang="en-US" b="1" dirty="0" smtClean="0">
                <a:solidFill>
                  <a:srgbClr val="FF0000"/>
                </a:solidFill>
              </a:rPr>
              <a:t>槐绿低窗暗，榴红照眼明。玉人邀我少留行。无奈一帆烟雨画船轻。       柳叶随歌皱，梨花与泪倾。别时不似见时情。今夜月明江上酒初醒。</a:t>
            </a:r>
            <a:r>
              <a:rPr lang="zh-CN" altLang="en-US" b="1" dirty="0" smtClean="0"/>
              <a:t> </a:t>
            </a:r>
          </a:p>
          <a:p>
            <a:pPr>
              <a:buNone/>
            </a:pPr>
            <a:r>
              <a:rPr lang="zh-CN" altLang="en-US" b="1" dirty="0" smtClean="0"/>
              <a:t>      提问：请分析“槐绿低窗暗，榴红照眼明”两句写景的特色及作用</a:t>
            </a:r>
          </a:p>
          <a:p>
            <a:pPr>
              <a:buNone/>
            </a:pPr>
            <a:r>
              <a:rPr lang="zh-CN" altLang="en-US" b="1" dirty="0" smtClean="0"/>
              <a:t>    </a:t>
            </a:r>
            <a:r>
              <a:rPr lang="en-US" altLang="zh-CN" b="1" dirty="0" smtClean="0"/>
              <a:t>1.</a:t>
            </a:r>
            <a:r>
              <a:rPr lang="zh-CN" altLang="en-US" b="1" dirty="0" smtClean="0"/>
              <a:t>（步骤一）</a:t>
            </a:r>
            <a:r>
              <a:rPr lang="zh-CN" altLang="en-US" b="1" dirty="0" smtClean="0">
                <a:solidFill>
                  <a:srgbClr val="FF0000"/>
                </a:solidFill>
              </a:rPr>
              <a:t>色彩搭配</a:t>
            </a:r>
            <a:r>
              <a:rPr lang="en-US" altLang="zh-CN" b="1" dirty="0" smtClean="0">
                <a:solidFill>
                  <a:srgbClr val="FF0000"/>
                </a:solidFill>
              </a:rPr>
              <a:t>,</a:t>
            </a:r>
            <a:r>
              <a:rPr lang="zh-CN" altLang="en-US" b="1" dirty="0" smtClean="0">
                <a:solidFill>
                  <a:srgbClr val="FF0000"/>
                </a:solidFill>
              </a:rPr>
              <a:t>明暗对比</a:t>
            </a:r>
            <a:r>
              <a:rPr lang="en-US" altLang="zh-CN" b="1" dirty="0" smtClean="0">
                <a:solidFill>
                  <a:srgbClr val="FF0000"/>
                </a:solidFill>
              </a:rPr>
              <a:t>.</a:t>
            </a:r>
            <a:r>
              <a:rPr lang="zh-CN" altLang="en-US" b="1" dirty="0" smtClean="0">
                <a:solidFill>
                  <a:srgbClr val="FF0000"/>
                </a:solidFill>
              </a:rPr>
              <a:t>由近及远，空间转换，景色也随着发生变化。</a:t>
            </a:r>
            <a:r>
              <a:rPr lang="zh-CN" altLang="en-US" b="1" dirty="0" smtClean="0"/>
              <a:t>（步骤二）窗前槐树绿叶繁茂</a:t>
            </a:r>
            <a:r>
              <a:rPr lang="en-US" altLang="zh-CN" b="1" dirty="0" smtClean="0"/>
              <a:t>,</a:t>
            </a:r>
            <a:r>
              <a:rPr lang="zh-CN" altLang="en-US" b="1" dirty="0" smtClean="0"/>
              <a:t>榴花在室外竞放</a:t>
            </a:r>
            <a:r>
              <a:rPr lang="en-US" altLang="zh-CN" b="1" dirty="0" smtClean="0"/>
              <a:t>,</a:t>
            </a:r>
            <a:r>
              <a:rPr lang="zh-CN" altLang="en-US" b="1" dirty="0" smtClean="0"/>
              <a:t>红艳似火</a:t>
            </a:r>
            <a:r>
              <a:rPr lang="en-US" altLang="zh-CN" b="1" dirty="0" smtClean="0"/>
              <a:t>,</a:t>
            </a:r>
            <a:r>
              <a:rPr lang="zh-CN" altLang="en-US" b="1" dirty="0" smtClean="0"/>
              <a:t>色泽鲜艳</a:t>
            </a:r>
            <a:r>
              <a:rPr lang="en-US" altLang="zh-CN" b="1" dirty="0" smtClean="0"/>
              <a:t>,</a:t>
            </a:r>
            <a:r>
              <a:rPr lang="zh-CN" altLang="en-US" b="1" dirty="0" smtClean="0"/>
              <a:t>耀人双眼</a:t>
            </a:r>
            <a:r>
              <a:rPr lang="en-US" altLang="zh-CN" b="1" dirty="0" smtClean="0"/>
              <a:t>, “</a:t>
            </a:r>
            <a:r>
              <a:rPr lang="zh-CN" altLang="en-US" b="1" dirty="0" smtClean="0"/>
              <a:t>绿”与“红”相映衬、“暗”与“明”相对照</a:t>
            </a:r>
            <a:r>
              <a:rPr lang="en-US" altLang="zh-CN" b="1" dirty="0" smtClean="0"/>
              <a:t>,</a:t>
            </a:r>
            <a:r>
              <a:rPr lang="zh-CN" altLang="en-US" b="1" dirty="0" smtClean="0"/>
              <a:t>在色彩与光度上构成强烈对比</a:t>
            </a:r>
            <a:r>
              <a:rPr lang="en-US" altLang="zh-CN" b="1" dirty="0" smtClean="0"/>
              <a:t>,</a:t>
            </a:r>
            <a:r>
              <a:rPr lang="zh-CN" altLang="en-US" b="1" dirty="0" smtClean="0"/>
              <a:t>构筑了浓艳明丽之景</a:t>
            </a:r>
            <a:r>
              <a:rPr lang="en-US" altLang="zh-CN" b="1" dirty="0" smtClean="0"/>
              <a:t>.  </a:t>
            </a:r>
          </a:p>
          <a:p>
            <a:pPr>
              <a:buNone/>
            </a:pPr>
            <a:r>
              <a:rPr lang="en-US" altLang="zh-CN" b="1" dirty="0" smtClean="0"/>
              <a:t>    2.</a:t>
            </a:r>
            <a:r>
              <a:rPr lang="zh-CN" altLang="en-US" b="1" dirty="0" smtClean="0"/>
              <a:t>作用</a:t>
            </a:r>
            <a:r>
              <a:rPr lang="en-US" altLang="zh-CN" b="1" dirty="0" smtClean="0"/>
              <a:t>:</a:t>
            </a:r>
            <a:r>
              <a:rPr lang="zh-CN" altLang="en-US" b="1" dirty="0" smtClean="0">
                <a:solidFill>
                  <a:srgbClr val="FF0000"/>
                </a:solidFill>
              </a:rPr>
              <a:t>以乐景写哀情</a:t>
            </a:r>
            <a:r>
              <a:rPr lang="en-US" altLang="zh-CN" b="1" dirty="0" smtClean="0"/>
              <a:t>,</a:t>
            </a:r>
            <a:r>
              <a:rPr lang="zh-CN" altLang="en-US" b="1" dirty="0" smtClean="0"/>
              <a:t>反衬出离别时的无限凄楚</a:t>
            </a:r>
            <a:r>
              <a:rPr lang="en-US" altLang="zh-CN" b="1" dirty="0" smtClean="0"/>
              <a:t>,</a:t>
            </a:r>
            <a:r>
              <a:rPr lang="zh-CN" altLang="en-US" b="1" dirty="0" smtClean="0"/>
              <a:t>烘托渲染了依依不舍之情</a:t>
            </a:r>
            <a:r>
              <a:rPr lang="en-US" altLang="zh-CN" b="1" dirty="0" smtClean="0"/>
              <a:t>.</a:t>
            </a:r>
          </a:p>
          <a:p>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14-150Z61519460-L.jpg"/>
          <p:cNvPicPr>
            <a:picLocks noGrp="1" noChangeAspect="1"/>
          </p:cNvPicPr>
          <p:nvPr>
            <p:ph idx="1"/>
          </p:nvPr>
        </p:nvPicPr>
        <p:blipFill>
          <a:blip r:embed="rId2" cstate="print"/>
          <a:stretch>
            <a:fillRect/>
          </a:stretch>
        </p:blipFill>
        <p:spPr>
          <a:xfrm>
            <a:off x="0" y="0"/>
            <a:ext cx="9144000" cy="6858000"/>
          </a:xfrm>
        </p:spPr>
      </p:pic>
      <p:sp>
        <p:nvSpPr>
          <p:cNvPr id="2" name="标题 1"/>
          <p:cNvSpPr>
            <a:spLocks noGrp="1"/>
          </p:cNvSpPr>
          <p:nvPr>
            <p:ph type="title"/>
          </p:nvPr>
        </p:nvSpPr>
        <p:spPr>
          <a:xfrm>
            <a:off x="467544" y="3068960"/>
            <a:ext cx="8229600" cy="1138138"/>
          </a:xfrm>
        </p:spPr>
        <p:txBody>
          <a:bodyPr>
            <a:noAutofit/>
          </a:bodyPr>
          <a:lstStyle/>
          <a:p>
            <a:r>
              <a:rPr lang="zh-CN" altLang="en-US" sz="9600" dirty="0" smtClean="0">
                <a:solidFill>
                  <a:srgbClr val="FF0000"/>
                </a:solidFill>
                <a:latin typeface="叶根友毛笔行书2.0版" pitchFamily="2" charset="-122"/>
                <a:ea typeface="叶根友毛笔行书2.0版" pitchFamily="2" charset="-122"/>
              </a:rPr>
              <a:t>烘云托月</a:t>
            </a:r>
            <a:endParaRPr lang="zh-CN" altLang="en-US" sz="9600" dirty="0">
              <a:solidFill>
                <a:srgbClr val="FF0000"/>
              </a:solidFill>
              <a:latin typeface="叶根友毛笔行书2.0版" pitchFamily="2" charset="-122"/>
              <a:ea typeface="叶根友毛笔行书2.0版" pitchFamily="2" charset="-122"/>
            </a:endParaRPr>
          </a:p>
        </p:txBody>
      </p:sp>
      <p:sp>
        <p:nvSpPr>
          <p:cNvPr id="5" name="TextBox 4"/>
          <p:cNvSpPr txBox="1"/>
          <p:nvPr/>
        </p:nvSpPr>
        <p:spPr>
          <a:xfrm>
            <a:off x="2987824" y="4653136"/>
            <a:ext cx="3672408" cy="830997"/>
          </a:xfrm>
          <a:prstGeom prst="rect">
            <a:avLst/>
          </a:prstGeom>
          <a:noFill/>
        </p:spPr>
        <p:txBody>
          <a:bodyPr wrap="square" rtlCol="0">
            <a:spAutoFit/>
          </a:bodyPr>
          <a:lstStyle/>
          <a:p>
            <a:r>
              <a:rPr lang="zh-CN" altLang="en-US" sz="4800" b="1" dirty="0" smtClean="0">
                <a:solidFill>
                  <a:srgbClr val="FFFF00"/>
                </a:solidFill>
              </a:rPr>
              <a:t>渲染和烘托</a:t>
            </a:r>
            <a:endParaRPr lang="zh-CN" altLang="en-US" sz="4800" b="1" dirty="0">
              <a:solidFill>
                <a:srgbClr val="FFFF00"/>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476672"/>
            <a:ext cx="8229600" cy="5649491"/>
          </a:xfrm>
        </p:spPr>
        <p:txBody>
          <a:bodyPr/>
          <a:lstStyle/>
          <a:p>
            <a:pPr>
              <a:buNone/>
            </a:pPr>
            <a:r>
              <a:rPr lang="zh-CN" altLang="en-US" dirty="0" smtClean="0"/>
              <a:t>   </a:t>
            </a:r>
            <a:r>
              <a:rPr lang="zh-CN" altLang="en-US" b="1" dirty="0" smtClean="0">
                <a:solidFill>
                  <a:srgbClr val="FF0000"/>
                </a:solidFill>
              </a:rPr>
              <a:t>渲染</a:t>
            </a:r>
            <a:endParaRPr lang="en-US" altLang="zh-CN" b="1" dirty="0" smtClean="0">
              <a:solidFill>
                <a:srgbClr val="FF0000"/>
              </a:solidFill>
            </a:endParaRPr>
          </a:p>
          <a:p>
            <a:pPr>
              <a:buNone/>
            </a:pPr>
            <a:r>
              <a:rPr lang="zh-CN" altLang="en-US" b="1" dirty="0" smtClean="0"/>
              <a:t>             </a:t>
            </a:r>
            <a:r>
              <a:rPr lang="zh-CN" altLang="en-US" b="1" dirty="0" smtClean="0">
                <a:solidFill>
                  <a:srgbClr val="FF0000"/>
                </a:solidFill>
              </a:rPr>
              <a:t>渲染就是指对环境、景物等多方面的正面描写形容以突出形象，营造意境。</a:t>
            </a:r>
            <a:endParaRPr lang="en-US" altLang="zh-CN" b="1" dirty="0" smtClean="0">
              <a:solidFill>
                <a:srgbClr val="FF0000"/>
              </a:solidFill>
            </a:endParaRPr>
          </a:p>
          <a:p>
            <a:pPr>
              <a:buNone/>
            </a:pPr>
            <a:r>
              <a:rPr lang="zh-CN" altLang="en-US" b="1" dirty="0" smtClean="0"/>
              <a:t>                                 </a:t>
            </a:r>
            <a:r>
              <a:rPr lang="zh-CN" altLang="en-US" b="1" dirty="0" smtClean="0">
                <a:solidFill>
                  <a:srgbClr val="C00000"/>
                </a:solidFill>
              </a:rPr>
              <a:t>约客 </a:t>
            </a:r>
            <a:r>
              <a:rPr lang="en-US" altLang="zh-CN" b="1" dirty="0" smtClean="0">
                <a:solidFill>
                  <a:srgbClr val="C00000"/>
                </a:solidFill>
              </a:rPr>
              <a:t>/ </a:t>
            </a:r>
            <a:r>
              <a:rPr lang="zh-CN" altLang="en-US" b="1" dirty="0" smtClean="0">
                <a:solidFill>
                  <a:srgbClr val="C00000"/>
                </a:solidFill>
              </a:rPr>
              <a:t>有约</a:t>
            </a:r>
          </a:p>
          <a:p>
            <a:pPr>
              <a:buNone/>
            </a:pPr>
            <a:r>
              <a:rPr lang="en-US" altLang="zh-CN" b="1" dirty="0" smtClean="0">
                <a:solidFill>
                  <a:srgbClr val="C00000"/>
                </a:solidFill>
              </a:rPr>
              <a:t>                                [ </a:t>
            </a:r>
            <a:r>
              <a:rPr lang="zh-CN" altLang="en-US" b="1" dirty="0" smtClean="0">
                <a:solidFill>
                  <a:srgbClr val="C00000"/>
                </a:solidFill>
              </a:rPr>
              <a:t>宋 </a:t>
            </a:r>
            <a:r>
              <a:rPr lang="en-US" altLang="zh-CN" b="1" dirty="0" smtClean="0">
                <a:solidFill>
                  <a:srgbClr val="C00000"/>
                </a:solidFill>
              </a:rPr>
              <a:t>] </a:t>
            </a:r>
            <a:r>
              <a:rPr lang="zh-CN" altLang="en-US" b="1" dirty="0" smtClean="0">
                <a:solidFill>
                  <a:srgbClr val="C00000"/>
                </a:solidFill>
              </a:rPr>
              <a:t>赵师秀</a:t>
            </a:r>
          </a:p>
          <a:p>
            <a:pPr>
              <a:buNone/>
            </a:pPr>
            <a:r>
              <a:rPr lang="zh-CN" altLang="en-US" b="1" dirty="0" smtClean="0">
                <a:solidFill>
                  <a:srgbClr val="C00000"/>
                </a:solidFill>
              </a:rPr>
              <a:t>           黄梅时节家家雨，青草池塘处处蛙。</a:t>
            </a:r>
          </a:p>
          <a:p>
            <a:pPr>
              <a:buNone/>
            </a:pPr>
            <a:r>
              <a:rPr lang="zh-CN" altLang="en-US" b="1" dirty="0" smtClean="0">
                <a:solidFill>
                  <a:srgbClr val="C00000"/>
                </a:solidFill>
              </a:rPr>
              <a:t>           有约不来过夜半，闲敲棋子落灯花。</a:t>
            </a:r>
          </a:p>
          <a:p>
            <a:pPr>
              <a:buNone/>
            </a:pPr>
            <a:r>
              <a:rPr lang="zh-CN" altLang="en-US" b="1" dirty="0" smtClean="0"/>
              <a:t>             以“家家雨”“处处娃”渲染一种气氛，衬托夜的深，夜的静。</a:t>
            </a:r>
            <a:endParaRPr lang="zh-CN" altLang="en-US"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012050323003583_S.jpg"/>
          <p:cNvPicPr>
            <a:picLocks noChangeAspect="1"/>
          </p:cNvPicPr>
          <p:nvPr/>
        </p:nvPicPr>
        <p:blipFill>
          <a:blip r:embed="rId2" cstate="print"/>
          <a:stretch>
            <a:fillRect/>
          </a:stretch>
        </p:blipFill>
        <p:spPr>
          <a:xfrm>
            <a:off x="0" y="0"/>
            <a:ext cx="9036496" cy="6858000"/>
          </a:xfrm>
          <a:prstGeom prst="rect">
            <a:avLst/>
          </a:prstGeom>
        </p:spPr>
      </p:pic>
      <p:sp>
        <p:nvSpPr>
          <p:cNvPr id="3" name="内容占位符 2"/>
          <p:cNvSpPr>
            <a:spLocks noGrp="1"/>
          </p:cNvSpPr>
          <p:nvPr>
            <p:ph idx="1"/>
          </p:nvPr>
        </p:nvSpPr>
        <p:spPr>
          <a:xfrm>
            <a:off x="457200" y="548680"/>
            <a:ext cx="8229600" cy="6048672"/>
          </a:xfrm>
        </p:spPr>
        <p:txBody>
          <a:bodyPr>
            <a:normAutofit fontScale="77500" lnSpcReduction="20000"/>
          </a:bodyPr>
          <a:lstStyle/>
          <a:p>
            <a:pPr>
              <a:buNone/>
            </a:pPr>
            <a:r>
              <a:rPr lang="en-US" altLang="zh-CN" b="1" dirty="0" smtClean="0">
                <a:solidFill>
                  <a:srgbClr val="FF0000"/>
                </a:solidFill>
              </a:rPr>
              <a:t>3.</a:t>
            </a:r>
            <a:r>
              <a:rPr lang="zh-CN" altLang="en-US" b="1" dirty="0" smtClean="0">
                <a:solidFill>
                  <a:srgbClr val="FF0000"/>
                </a:solidFill>
              </a:rPr>
              <a:t>虚景和实景</a:t>
            </a:r>
            <a:endParaRPr lang="en-US" altLang="zh-CN" b="1" dirty="0" smtClean="0">
              <a:solidFill>
                <a:srgbClr val="FF0000"/>
              </a:solidFill>
            </a:endParaRPr>
          </a:p>
          <a:p>
            <a:pPr>
              <a:buNone/>
            </a:pPr>
            <a:r>
              <a:rPr lang="zh-CN" altLang="en-US" b="1" dirty="0" smtClean="0">
                <a:solidFill>
                  <a:srgbClr val="FF0000"/>
                </a:solidFill>
              </a:rPr>
              <a:t>              虚景</a:t>
            </a:r>
            <a:r>
              <a:rPr lang="zh-CN" altLang="en-US" b="1" dirty="0" smtClean="0"/>
              <a:t>，历史上曾经有的而现实已经没有的（遥想公瑾当年）、作者想象出来的、将来的（杨柳岸晓风残月）、由此及彼联想到的（满园春色关不住，一枝红杏出墙来）、神仙鬼怪（仙之君兮纷纷而来下）。</a:t>
            </a:r>
            <a:endParaRPr lang="en-US" altLang="zh-CN" b="1" dirty="0" smtClean="0"/>
          </a:p>
          <a:p>
            <a:pPr>
              <a:buNone/>
            </a:pPr>
            <a:r>
              <a:rPr lang="en-US" altLang="zh-CN" b="1" dirty="0"/>
              <a:t> </a:t>
            </a:r>
            <a:r>
              <a:rPr lang="en-US" altLang="zh-CN" b="1" dirty="0" smtClean="0"/>
              <a:t>            </a:t>
            </a:r>
            <a:r>
              <a:rPr lang="zh-CN" altLang="en-US" b="1" dirty="0" smtClean="0">
                <a:solidFill>
                  <a:srgbClr val="FF0000"/>
                </a:solidFill>
              </a:rPr>
              <a:t>实景</a:t>
            </a:r>
            <a:r>
              <a:rPr lang="zh-CN" altLang="en-US" b="1" dirty="0" smtClean="0"/>
              <a:t>，诗人写诗时现实存在的景物。</a:t>
            </a:r>
            <a:endParaRPr lang="en-US" altLang="zh-CN" b="1" dirty="0" smtClean="0"/>
          </a:p>
          <a:p>
            <a:pPr>
              <a:buNone/>
            </a:pPr>
            <a:r>
              <a:rPr lang="zh-CN" altLang="en-US" b="1" dirty="0" smtClean="0"/>
              <a:t>             诗人在写诗时，经常把实景和虚景结合起来写，这就是“</a:t>
            </a:r>
            <a:r>
              <a:rPr lang="zh-CN" altLang="en-US" b="1" dirty="0" smtClean="0">
                <a:solidFill>
                  <a:srgbClr val="FF0000"/>
                </a:solidFill>
              </a:rPr>
              <a:t>虚实结合”“虚实相生”</a:t>
            </a:r>
            <a:r>
              <a:rPr lang="en-US" altLang="zh-CN" b="1" dirty="0" smtClean="0">
                <a:solidFill>
                  <a:srgbClr val="FF0000"/>
                </a:solidFill>
              </a:rPr>
              <a:t> </a:t>
            </a:r>
            <a:r>
              <a:rPr lang="zh-CN" altLang="en-US" b="1" dirty="0" smtClean="0"/>
              <a:t>。</a:t>
            </a:r>
            <a:endParaRPr lang="en-US" altLang="zh-CN" b="1" dirty="0" smtClean="0"/>
          </a:p>
          <a:p>
            <a:pPr>
              <a:buNone/>
            </a:pPr>
            <a:r>
              <a:rPr lang="zh-CN" altLang="en-US" b="1" dirty="0" smtClean="0"/>
              <a:t>              虚</a:t>
            </a:r>
            <a:r>
              <a:rPr lang="zh-CN" altLang="en-US" b="1" dirty="0"/>
              <a:t>与实二者之间互相联系，互相渗透与互相转化，以达到虚中有实，实中有虚的境界，从而大大丰富诗中的意象，开拓诗中的意境，为读者提供广阔的审美空间，充实人们的审美趣味</a:t>
            </a:r>
            <a:r>
              <a:rPr lang="zh-CN" altLang="en-US" b="1" dirty="0" smtClean="0"/>
              <a:t>。</a:t>
            </a:r>
            <a:endParaRPr lang="en-US" altLang="zh-CN" b="1" dirty="0" smtClean="0"/>
          </a:p>
          <a:p>
            <a:pPr>
              <a:buNone/>
            </a:pPr>
            <a:r>
              <a:rPr lang="zh-CN" altLang="en-US" b="1" dirty="0" smtClean="0"/>
              <a:t>              清</a:t>
            </a:r>
            <a:r>
              <a:rPr lang="zh-CN" altLang="en-US" b="1" dirty="0"/>
              <a:t>朝唐彪在</a:t>
            </a:r>
            <a:r>
              <a:rPr lang="en-US" altLang="zh-CN" b="1" dirty="0"/>
              <a:t>《</a:t>
            </a:r>
            <a:r>
              <a:rPr lang="zh-CN" altLang="en-US" b="1" dirty="0"/>
              <a:t>读书作文谱</a:t>
            </a:r>
            <a:r>
              <a:rPr lang="en-US" altLang="zh-CN" b="1" dirty="0"/>
              <a:t>》</a:t>
            </a:r>
            <a:r>
              <a:rPr lang="zh-CN" altLang="en-US" b="1" dirty="0"/>
              <a:t>中说得很精辟</a:t>
            </a:r>
            <a:r>
              <a:rPr lang="en-US" altLang="zh-CN" b="1" dirty="0"/>
              <a:t>:"</a:t>
            </a:r>
            <a:r>
              <a:rPr lang="zh-CN" altLang="en-US" b="1" dirty="0">
                <a:solidFill>
                  <a:srgbClr val="FF0000"/>
                </a:solidFill>
              </a:rPr>
              <a:t>文章非实不足以阐发义理，非虚不足以摇曳神情，故虚实常宜相济也。</a:t>
            </a:r>
            <a:r>
              <a:rPr lang="en-US" altLang="zh-CN" b="1" dirty="0"/>
              <a:t>"</a:t>
            </a:r>
            <a:r>
              <a:rPr lang="zh-CN" altLang="en-US" b="1" dirty="0"/>
              <a:t>鉴于诗词篇幅十分短小，容量有限，诗人谋求虚实结合，</a:t>
            </a:r>
            <a:r>
              <a:rPr lang="zh-CN" altLang="en-US" b="1" dirty="0">
                <a:hlinkClick r:id="rId3"/>
              </a:rPr>
              <a:t>虚实相生</a:t>
            </a:r>
            <a:r>
              <a:rPr lang="zh-CN" altLang="en-US" b="1" dirty="0"/>
              <a:t>，趣味、诗韵俱存，使其内涵丰富，外延无边。</a:t>
            </a:r>
            <a:r>
              <a:rPr lang="en-US" altLang="zh-CN" b="1" dirty="0" smtClean="0"/>
              <a:t>      </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5" name="标题 1"/>
          <p:cNvSpPr>
            <a:spLocks noGrp="1"/>
          </p:cNvSpPr>
          <p:nvPr>
            <p:ph idx="1"/>
          </p:nvPr>
        </p:nvSpPr>
        <p:spPr>
          <a:xfrm>
            <a:off x="457200" y="549275"/>
            <a:ext cx="8229600" cy="5976070"/>
          </a:xfrm>
        </p:spPr>
        <p:txBody>
          <a:bodyPr>
            <a:normAutofit fontScale="85000" lnSpcReduction="20000"/>
          </a:bodyPr>
          <a:lstStyle/>
          <a:p>
            <a:pPr>
              <a:buNone/>
            </a:pPr>
            <a:r>
              <a:rPr lang="zh-CN" altLang="en-US" b="1" dirty="0" smtClean="0">
                <a:solidFill>
                  <a:srgbClr val="FF0000"/>
                </a:solidFill>
              </a:rPr>
              <a:t>             烘托也是国画的一种技法，用水墨或色彩在物象的轮廓外面渲染衬托，使物象明显突出。艺术创作中指从侧面着意描写，作为陪衬，使所需要的事物鲜明突出。也就是不说本意，只说与此有关的其他事物，达到突出本意的目的。</a:t>
            </a:r>
            <a:r>
              <a:rPr lang="zh-CN" altLang="en-US" b="1" dirty="0" smtClean="0"/>
              <a:t/>
            </a:r>
            <a:br>
              <a:rPr lang="zh-CN" altLang="en-US" b="1" dirty="0" smtClean="0"/>
            </a:br>
            <a:r>
              <a:rPr lang="zh-CN" altLang="en-US" b="1" dirty="0" smtClean="0"/>
              <a:t>         清刘熙载</a:t>
            </a:r>
            <a:r>
              <a:rPr lang="en-US" altLang="zh-CN" b="1" dirty="0" smtClean="0"/>
              <a:t>《</a:t>
            </a:r>
            <a:r>
              <a:rPr lang="zh-CN" altLang="en-US" b="1" dirty="0" smtClean="0"/>
              <a:t>艺概</a:t>
            </a:r>
            <a:r>
              <a:rPr lang="en-US" altLang="zh-CN" b="1" dirty="0" smtClean="0"/>
              <a:t>》</a:t>
            </a:r>
            <a:r>
              <a:rPr lang="zh-CN" altLang="en-US" b="1" dirty="0" smtClean="0"/>
              <a:t>所说：“山之精神写不出，以烟霞写之；春之精神写不出，以草木写之。”此法引入诗歌创作中，指从侧面用笔，对事物进行描述、铺排，使被“托”之物更加突出。</a:t>
            </a:r>
            <a:endParaRPr lang="en-US" altLang="zh-CN" b="1" dirty="0" smtClean="0"/>
          </a:p>
          <a:p>
            <a:pPr>
              <a:buNone/>
            </a:pPr>
            <a:r>
              <a:rPr lang="en-US" altLang="zh-CN" b="1" dirty="0" smtClean="0"/>
              <a:t>     </a:t>
            </a:r>
            <a:r>
              <a:rPr lang="zh-CN" altLang="en-US" b="1" dirty="0" smtClean="0"/>
              <a:t>                  　</a:t>
            </a:r>
            <a:r>
              <a:rPr lang="zh-CN" altLang="en-US" b="1" dirty="0" smtClean="0">
                <a:solidFill>
                  <a:srgbClr val="C00000"/>
                </a:solidFill>
              </a:rPr>
              <a:t>          早梅      齐已</a:t>
            </a:r>
            <a:br>
              <a:rPr lang="zh-CN" altLang="en-US" b="1" dirty="0" smtClean="0">
                <a:solidFill>
                  <a:srgbClr val="C00000"/>
                </a:solidFill>
              </a:rPr>
            </a:br>
            <a:r>
              <a:rPr lang="zh-CN" altLang="en-US" b="1" dirty="0" smtClean="0">
                <a:solidFill>
                  <a:srgbClr val="C00000"/>
                </a:solidFill>
              </a:rPr>
              <a:t>                     万木冻欲折，孤根暖独回。</a:t>
            </a:r>
            <a:endParaRPr lang="en-US" altLang="zh-CN" b="1" dirty="0" smtClean="0">
              <a:solidFill>
                <a:srgbClr val="C00000"/>
              </a:solidFill>
            </a:endParaRPr>
          </a:p>
          <a:p>
            <a:pPr>
              <a:buNone/>
            </a:pPr>
            <a:r>
              <a:rPr lang="zh-CN" altLang="en-US" b="1" dirty="0" smtClean="0">
                <a:solidFill>
                  <a:srgbClr val="C00000"/>
                </a:solidFill>
              </a:rPr>
              <a:t>                         前村深雪里，昨夜一枝开。</a:t>
            </a:r>
            <a:br>
              <a:rPr lang="zh-CN" altLang="en-US" b="1" dirty="0" smtClean="0">
                <a:solidFill>
                  <a:srgbClr val="C00000"/>
                </a:solidFill>
              </a:rPr>
            </a:br>
            <a:r>
              <a:rPr lang="zh-CN" altLang="en-US" b="1" dirty="0" smtClean="0">
                <a:solidFill>
                  <a:srgbClr val="C00000"/>
                </a:solidFill>
              </a:rPr>
              <a:t>                     风递幽香出，禽窥素艳来。</a:t>
            </a:r>
            <a:endParaRPr lang="en-US" altLang="zh-CN" b="1" dirty="0" smtClean="0">
              <a:solidFill>
                <a:srgbClr val="C00000"/>
              </a:solidFill>
            </a:endParaRPr>
          </a:p>
          <a:p>
            <a:pPr>
              <a:buNone/>
            </a:pPr>
            <a:r>
              <a:rPr lang="zh-CN" altLang="en-US" b="1" dirty="0" smtClean="0">
                <a:solidFill>
                  <a:srgbClr val="C00000"/>
                </a:solidFill>
              </a:rPr>
              <a:t>                         明年如应律，先发望春台。</a:t>
            </a:r>
            <a:r>
              <a:rPr lang="zh-CN" altLang="en-US" b="1" dirty="0" smtClean="0"/>
              <a:t/>
            </a:r>
            <a:br>
              <a:rPr lang="zh-CN" altLang="en-US" b="1" dirty="0" smtClean="0"/>
            </a:br>
            <a:r>
              <a:rPr lang="zh-CN" altLang="en-US" b="1" dirty="0" smtClean="0"/>
              <a:t>        </a:t>
            </a:r>
            <a:r>
              <a:rPr lang="zh-CN" altLang="en-US" b="1" dirty="0" smtClean="0">
                <a:solidFill>
                  <a:srgbClr val="FF0000"/>
                </a:solidFill>
              </a:rPr>
              <a:t>此诗以“禽窥素艳来”一句便用烘托之法，表现出早梅之素艳</a:t>
            </a:r>
            <a:endParaRPr lang="zh-CN" altLang="en-US" b="1" dirty="0">
              <a:solidFill>
                <a:srgbClr val="FF0000"/>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6048672"/>
          </a:xfrm>
        </p:spPr>
        <p:txBody>
          <a:bodyPr>
            <a:normAutofit fontScale="92500" lnSpcReduction="20000"/>
          </a:bodyPr>
          <a:lstStyle/>
          <a:p>
            <a:pPr>
              <a:buNone/>
            </a:pPr>
            <a:r>
              <a:rPr lang="zh-CN" altLang="en-US" b="1" dirty="0" smtClean="0"/>
              <a:t>          </a:t>
            </a:r>
            <a:r>
              <a:rPr lang="zh-CN" altLang="en-US" b="1" dirty="0" smtClean="0">
                <a:solidFill>
                  <a:srgbClr val="FF0000"/>
                </a:solidFill>
              </a:rPr>
              <a:t>衬托就是利用事物间的近似或对立的条件，用一些事物为陪衬来突出所要表现的事物的表现手法。它可以使被陪衬的事物显得更加突出，形象。分正衬和反衬。</a:t>
            </a:r>
            <a:r>
              <a:rPr lang="zh-CN" altLang="en-US" b="1" dirty="0" smtClean="0"/>
              <a:t/>
            </a:r>
            <a:br>
              <a:rPr lang="zh-CN" altLang="en-US" b="1" dirty="0" smtClean="0"/>
            </a:br>
            <a:r>
              <a:rPr lang="zh-CN" altLang="en-US" b="1" dirty="0" smtClean="0">
                <a:solidFill>
                  <a:srgbClr val="7030A0"/>
                </a:solidFill>
              </a:rPr>
              <a:t>正衬：用相同或相似的事物来衬托，如以动衬动，以静衬静，以乐衬乐，以哀衬哀，即“绿叶衬红花”。</a:t>
            </a:r>
            <a:r>
              <a:rPr lang="zh-CN" altLang="en-US" b="1" dirty="0" smtClean="0"/>
              <a:t/>
            </a:r>
            <a:br>
              <a:rPr lang="zh-CN" altLang="en-US" b="1" dirty="0" smtClean="0"/>
            </a:br>
            <a:r>
              <a:rPr lang="zh-CN" altLang="en-US" b="1" dirty="0" smtClean="0"/>
              <a:t>                   </a:t>
            </a:r>
            <a:r>
              <a:rPr lang="zh-CN" altLang="en-US" b="1" dirty="0" smtClean="0">
                <a:solidFill>
                  <a:srgbClr val="C00000"/>
                </a:solidFill>
              </a:rPr>
              <a:t>钱塘湖春行          白居易</a:t>
            </a:r>
            <a:br>
              <a:rPr lang="zh-CN" altLang="en-US" b="1" dirty="0" smtClean="0">
                <a:solidFill>
                  <a:srgbClr val="C00000"/>
                </a:solidFill>
              </a:rPr>
            </a:br>
            <a:r>
              <a:rPr lang="zh-CN" altLang="en-US" b="1" dirty="0" smtClean="0">
                <a:solidFill>
                  <a:srgbClr val="C00000"/>
                </a:solidFill>
              </a:rPr>
              <a:t>          孤山寺北贾亭西，水平初平云脚低。几处早莺争暖树，谁家新燕啄春泥。乱花渐欲迷人眼，浅草才能没马蹄。最爱湖东行不足，绿杨阴里白沙堤。</a:t>
            </a:r>
            <a:r>
              <a:rPr lang="zh-CN" altLang="en-US" b="1" dirty="0" smtClean="0"/>
              <a:t/>
            </a:r>
            <a:br>
              <a:rPr lang="zh-CN" altLang="en-US" b="1" dirty="0" smtClean="0"/>
            </a:br>
            <a:r>
              <a:rPr lang="zh-CN" altLang="en-US" b="1" dirty="0" smtClean="0"/>
              <a:t>         此诗以西湖生气勃勃之景，从正面衬托出诗人的欣喜之情。此外，“回眸一笑百媚生，六宫粉黛无颜色”（白居易“长恨歌”）以六宫后妃之美衬玉环更胜一筹的美。</a:t>
            </a:r>
            <a:endParaRPr lang="zh-CN" altLang="en-US" b="1"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7" name="内容占位符 6"/>
          <p:cNvSpPr>
            <a:spLocks noGrp="1"/>
          </p:cNvSpPr>
          <p:nvPr>
            <p:ph idx="1"/>
          </p:nvPr>
        </p:nvSpPr>
        <p:spPr>
          <a:xfrm>
            <a:off x="457200" y="620688"/>
            <a:ext cx="8229600" cy="5505475"/>
          </a:xfrm>
        </p:spPr>
        <p:txBody>
          <a:bodyPr>
            <a:normAutofit fontScale="92500" lnSpcReduction="10000"/>
          </a:bodyPr>
          <a:lstStyle/>
          <a:p>
            <a:pPr>
              <a:buNone/>
            </a:pPr>
            <a:r>
              <a:rPr lang="zh-CN" altLang="en-US" b="1" dirty="0" smtClean="0"/>
              <a:t>                        </a:t>
            </a:r>
            <a:r>
              <a:rPr lang="zh-CN" altLang="en-US" b="1" dirty="0" smtClean="0">
                <a:solidFill>
                  <a:srgbClr val="FF0000"/>
                </a:solidFill>
              </a:rPr>
              <a:t>渲染和烘托的区别</a:t>
            </a:r>
          </a:p>
          <a:p>
            <a:pPr>
              <a:buNone/>
            </a:pPr>
            <a:r>
              <a:rPr lang="zh-CN" altLang="en-US" b="1" dirty="0" smtClean="0"/>
              <a:t>           渲染和烘托是诗歌鉴赏中经常涉及到的概念。渲染旨在通过对环境，人物的行为、心理等作多方面的描写、形容、修饰，来突出形象，表现中心；烘托则有意避开正面描写，而从侧面着意刻画，以使所要表现的人、物、事鲜明突出，收到“烘云托月”的艺术效果。这是两种不同的表现手法，但经常被人们混为一谈。</a:t>
            </a:r>
          </a:p>
          <a:p>
            <a:pPr>
              <a:buNone/>
            </a:pPr>
            <a:r>
              <a:rPr lang="zh-CN" altLang="en-US" b="1" dirty="0" smtClean="0"/>
              <a:t>　　   那么，怎样把握渲染和烘托的区别呢？</a:t>
            </a:r>
          </a:p>
          <a:p>
            <a:pPr>
              <a:buNone/>
            </a:pPr>
            <a:r>
              <a:rPr lang="zh-CN" altLang="en-US" b="1" dirty="0" smtClean="0"/>
              <a:t>　　    </a:t>
            </a:r>
            <a:r>
              <a:rPr lang="zh-CN" altLang="en-US" b="1" dirty="0" smtClean="0">
                <a:solidFill>
                  <a:srgbClr val="FF0000"/>
                </a:solidFill>
              </a:rPr>
              <a:t>第一， 看正面描写还是侧面描写</a:t>
            </a:r>
          </a:p>
          <a:p>
            <a:pPr>
              <a:buNone/>
            </a:pPr>
            <a:r>
              <a:rPr lang="zh-CN" altLang="en-US" b="1" dirty="0" smtClean="0"/>
              <a:t>　　    渲染属于正面描写，烘托属于侧面描写，这是它们最本质的区别。</a:t>
            </a:r>
          </a:p>
          <a:p>
            <a:endParaRPr lang="zh-CN" altLang="en-US" b="1"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5577483"/>
          </a:xfrm>
        </p:spPr>
        <p:txBody>
          <a:bodyPr>
            <a:normAutofit fontScale="92500" lnSpcReduction="10000"/>
          </a:bodyPr>
          <a:lstStyle/>
          <a:p>
            <a:r>
              <a:rPr lang="zh-CN" altLang="en-US" b="1" dirty="0" smtClean="0"/>
              <a:t>        （</a:t>
            </a:r>
            <a:r>
              <a:rPr lang="en-US" altLang="zh-CN" b="1" dirty="0" smtClean="0"/>
              <a:t>1</a:t>
            </a:r>
            <a:r>
              <a:rPr lang="zh-CN" altLang="en-US" b="1" dirty="0" smtClean="0"/>
              <a:t>） </a:t>
            </a:r>
            <a:r>
              <a:rPr lang="zh-CN" altLang="en-US" b="1" dirty="0" smtClean="0">
                <a:solidFill>
                  <a:srgbClr val="C00000"/>
                </a:solidFill>
              </a:rPr>
              <a:t>风急天高猿啸哀，渚清沙白鸟飞回。无边落木萧萧下，不尽长江滚滚来。万里悲秋常作客，百年多病独登台。艰难苦恨繁霜鬓，潦倒新停浊酒杯。（杜甫</a:t>
            </a:r>
            <a:r>
              <a:rPr lang="en-US" altLang="zh-CN" b="1" dirty="0" smtClean="0">
                <a:solidFill>
                  <a:srgbClr val="C00000"/>
                </a:solidFill>
              </a:rPr>
              <a:t>《</a:t>
            </a:r>
            <a:r>
              <a:rPr lang="zh-CN" altLang="en-US" b="1" dirty="0" smtClean="0">
                <a:solidFill>
                  <a:srgbClr val="C00000"/>
                </a:solidFill>
              </a:rPr>
              <a:t>登高</a:t>
            </a:r>
            <a:r>
              <a:rPr lang="en-US" altLang="zh-CN" b="1" dirty="0" smtClean="0">
                <a:solidFill>
                  <a:srgbClr val="C00000"/>
                </a:solidFill>
              </a:rPr>
              <a:t>》</a:t>
            </a:r>
            <a:r>
              <a:rPr lang="zh-CN" altLang="en-US" b="1" dirty="0" smtClean="0">
                <a:solidFill>
                  <a:srgbClr val="C00000"/>
                </a:solidFill>
              </a:rPr>
              <a:t>）</a:t>
            </a:r>
          </a:p>
          <a:p>
            <a:r>
              <a:rPr lang="zh-CN" altLang="en-US" b="1" dirty="0" smtClean="0"/>
              <a:t>　　首联“风急天高猿啸哀，渚清沙白鸟飞回”，写登高之所见闻。天高气爽，风声猎猎，峡中哀猿长啸，江渚清水环绕，在水清沙白的背景上，群鸟迎风飞翔，诗句通过六个特写镜头，渲染出秋天的肃杀苍凉。不难看出，风急、天高、猿啸，清渚、白沙、飞鸟，这些景物描写对于肃杀苍凉的秋天来说，它们都是正面的描写。这样的</a:t>
            </a:r>
            <a:r>
              <a:rPr lang="zh-CN" altLang="en-US" b="1" dirty="0" smtClean="0">
                <a:solidFill>
                  <a:srgbClr val="FF0000"/>
                </a:solidFill>
              </a:rPr>
              <a:t>正面描写就是渲染。</a:t>
            </a:r>
          </a:p>
          <a:p>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539552" y="476672"/>
            <a:ext cx="8229600" cy="5678091"/>
          </a:xfrm>
        </p:spPr>
        <p:txBody>
          <a:bodyPr>
            <a:normAutofit lnSpcReduction="10000"/>
          </a:bodyPr>
          <a:lstStyle/>
          <a:p>
            <a:pPr>
              <a:buNone/>
            </a:pPr>
            <a:r>
              <a:rPr lang="en-US" altLang="zh-CN" b="1" dirty="0" smtClean="0"/>
              <a:t>      </a:t>
            </a:r>
            <a:r>
              <a:rPr lang="zh-CN" altLang="en-US" b="1" dirty="0" smtClean="0"/>
              <a:t>（</a:t>
            </a:r>
            <a:r>
              <a:rPr lang="en-US" altLang="zh-CN" b="1" dirty="0" smtClean="0"/>
              <a:t>2</a:t>
            </a:r>
            <a:r>
              <a:rPr lang="zh-CN" altLang="en-US" b="1" dirty="0" smtClean="0"/>
              <a:t>）</a:t>
            </a:r>
            <a:r>
              <a:rPr lang="en-US" altLang="zh-CN" b="1" dirty="0" smtClean="0"/>
              <a:t>   </a:t>
            </a:r>
            <a:r>
              <a:rPr lang="zh-CN" altLang="en-US" b="1" dirty="0" smtClean="0">
                <a:solidFill>
                  <a:srgbClr val="C00000"/>
                </a:solidFill>
              </a:rPr>
              <a:t>行者见罗敷，下担捋髭须。少年见罗敷，脱帽著绡头。耕者忘其犁，锄者忘其锄。来归相怨怒，但坐观罗敷。（汉乐府</a:t>
            </a:r>
            <a:r>
              <a:rPr lang="en-US" altLang="zh-CN" b="1" dirty="0" smtClean="0">
                <a:solidFill>
                  <a:srgbClr val="C00000"/>
                </a:solidFill>
              </a:rPr>
              <a:t>《</a:t>
            </a:r>
            <a:r>
              <a:rPr lang="zh-CN" altLang="en-US" b="1" dirty="0" smtClean="0">
                <a:solidFill>
                  <a:srgbClr val="C00000"/>
                </a:solidFill>
              </a:rPr>
              <a:t>陌上桑</a:t>
            </a:r>
            <a:r>
              <a:rPr lang="en-US" altLang="zh-CN" b="1" dirty="0" smtClean="0">
                <a:solidFill>
                  <a:srgbClr val="C00000"/>
                </a:solidFill>
              </a:rPr>
              <a:t>》</a:t>
            </a:r>
            <a:r>
              <a:rPr lang="zh-CN" altLang="en-US" b="1" dirty="0" smtClean="0">
                <a:solidFill>
                  <a:srgbClr val="C00000"/>
                </a:solidFill>
              </a:rPr>
              <a:t>）</a:t>
            </a:r>
          </a:p>
          <a:p>
            <a:pPr>
              <a:buNone/>
            </a:pPr>
            <a:r>
              <a:rPr lang="zh-CN" altLang="en-US" b="1" dirty="0" smtClean="0"/>
              <a:t>　　见了美丽的罗敷，行者“下担捋髭须”，少年“脱帽著绡头”，耕锄者停下手中的农活，罗敷之美可以想见。这里没有直接描写罗敷的美貌，但罗敷之美通过行者、少年、耕锄者的反应得到了有力的表现。行者等人的反应，对于罗敷之美来说，显然是侧面描写，这样的</a:t>
            </a:r>
            <a:r>
              <a:rPr lang="zh-CN" altLang="en-US" b="1" dirty="0" smtClean="0">
                <a:solidFill>
                  <a:srgbClr val="FF0000"/>
                </a:solidFill>
              </a:rPr>
              <a:t>侧面描写就是我们所说的烘托。</a:t>
            </a:r>
          </a:p>
          <a:p>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5577483"/>
          </a:xfrm>
        </p:spPr>
        <p:txBody>
          <a:bodyPr>
            <a:normAutofit fontScale="85000" lnSpcReduction="20000"/>
          </a:bodyPr>
          <a:lstStyle/>
          <a:p>
            <a:pPr>
              <a:buNone/>
            </a:pPr>
            <a:r>
              <a:rPr lang="zh-CN" altLang="en-US" dirty="0" smtClean="0"/>
              <a:t>　</a:t>
            </a:r>
            <a:r>
              <a:rPr lang="zh-CN" altLang="en-US" b="1" dirty="0" smtClean="0">
                <a:solidFill>
                  <a:srgbClr val="FF0000"/>
                </a:solidFill>
              </a:rPr>
              <a:t>第二，看托体与主体相属与否</a:t>
            </a:r>
          </a:p>
          <a:p>
            <a:pPr>
              <a:buNone/>
            </a:pPr>
            <a:r>
              <a:rPr lang="zh-CN" altLang="en-US" b="1" dirty="0" smtClean="0"/>
              <a:t>　　</a:t>
            </a:r>
            <a:r>
              <a:rPr lang="zh-CN" altLang="en-US" b="1" dirty="0" smtClean="0">
                <a:solidFill>
                  <a:srgbClr val="7030A0"/>
                </a:solidFill>
              </a:rPr>
              <a:t>   渲染和烘托都是通过具体的描写来表达中心。如果把渲染烘托中的具体描写当着托体，那么所要表达的中心就是主体。在渲染和烘托中，托体和主体的关系是不一样的。</a:t>
            </a:r>
          </a:p>
          <a:p>
            <a:pPr>
              <a:buNone/>
            </a:pPr>
            <a:r>
              <a:rPr lang="zh-CN" altLang="en-US" b="1" dirty="0" smtClean="0"/>
              <a:t>　　    （</a:t>
            </a:r>
            <a:r>
              <a:rPr lang="en-US" altLang="zh-CN" b="1" dirty="0" smtClean="0"/>
              <a:t>3</a:t>
            </a:r>
            <a:r>
              <a:rPr lang="zh-CN" altLang="en-US" b="1" dirty="0" smtClean="0"/>
              <a:t>）</a:t>
            </a:r>
            <a:r>
              <a:rPr lang="zh-CN" altLang="en-US" b="1" dirty="0" smtClean="0">
                <a:solidFill>
                  <a:srgbClr val="C00000"/>
                </a:solidFill>
              </a:rPr>
              <a:t>江碧鸟逾白，山青花欲燃。今春看又过，何日是归年？（杜甫</a:t>
            </a:r>
            <a:r>
              <a:rPr lang="en-US" altLang="zh-CN" b="1" dirty="0" smtClean="0">
                <a:solidFill>
                  <a:srgbClr val="C00000"/>
                </a:solidFill>
              </a:rPr>
              <a:t>《</a:t>
            </a:r>
            <a:r>
              <a:rPr lang="zh-CN" altLang="en-US" b="1" dirty="0" smtClean="0">
                <a:solidFill>
                  <a:srgbClr val="C00000"/>
                </a:solidFill>
              </a:rPr>
              <a:t>绝句</a:t>
            </a:r>
            <a:r>
              <a:rPr lang="en-US" altLang="zh-CN" b="1" dirty="0" smtClean="0">
                <a:solidFill>
                  <a:srgbClr val="C00000"/>
                </a:solidFill>
              </a:rPr>
              <a:t>》</a:t>
            </a:r>
          </a:p>
          <a:p>
            <a:pPr>
              <a:buNone/>
            </a:pPr>
            <a:r>
              <a:rPr lang="zh-CN" altLang="en-US" b="1" dirty="0" smtClean="0"/>
              <a:t>　　    前两句借“江碧”“鸟白”“山青”“花红”来渲染怡人风光，表现愉悦之情。在这里，“江碧”“鸟白”“山青”“花红”是怡人风光的具体表现形态，它们虽然各自独立，但都从属于“怡人风光”。从这里可以看出，在渲染中，托体（描写对象）与主体（所要表达的事物）之间实际上是一种从属关系，托体是主体的具体表现，主体是托体的抽象概括</a:t>
            </a:r>
          </a:p>
          <a:p>
            <a:endParaRPr lang="zh-CN" altLang="en-US" b="1"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5577483"/>
          </a:xfrm>
        </p:spPr>
        <p:txBody>
          <a:bodyPr>
            <a:normAutofit lnSpcReduction="10000"/>
          </a:bodyPr>
          <a:lstStyle/>
          <a:p>
            <a:pPr>
              <a:buNone/>
            </a:pPr>
            <a:r>
              <a:rPr lang="zh-CN" altLang="en-US" dirty="0" smtClean="0"/>
              <a:t>         </a:t>
            </a:r>
            <a:r>
              <a:rPr lang="zh-CN" altLang="en-US" b="1" dirty="0" smtClean="0">
                <a:solidFill>
                  <a:srgbClr val="C00000"/>
                </a:solidFill>
              </a:rPr>
              <a:t>已讶衾枕冷，复见窗户明。夜深知雪重，时闻折竹声。（白居易</a:t>
            </a:r>
            <a:r>
              <a:rPr lang="en-US" altLang="zh-CN" b="1" dirty="0" smtClean="0">
                <a:solidFill>
                  <a:srgbClr val="C00000"/>
                </a:solidFill>
              </a:rPr>
              <a:t>《</a:t>
            </a:r>
            <a:r>
              <a:rPr lang="zh-CN" altLang="en-US" b="1" dirty="0" smtClean="0">
                <a:solidFill>
                  <a:srgbClr val="C00000"/>
                </a:solidFill>
              </a:rPr>
              <a:t>夜雪</a:t>
            </a:r>
            <a:r>
              <a:rPr lang="en-US" altLang="zh-CN" b="1" dirty="0" smtClean="0">
                <a:solidFill>
                  <a:srgbClr val="C00000"/>
                </a:solidFill>
              </a:rPr>
              <a:t>》</a:t>
            </a:r>
            <a:r>
              <a:rPr lang="zh-CN" altLang="en-US" b="1" dirty="0" smtClean="0">
                <a:solidFill>
                  <a:srgbClr val="C00000"/>
                </a:solidFill>
              </a:rPr>
              <a:t>）</a:t>
            </a:r>
          </a:p>
          <a:p>
            <a:pPr>
              <a:buNone/>
            </a:pPr>
            <a:r>
              <a:rPr lang="zh-CN" altLang="en-US" b="1" dirty="0" smtClean="0"/>
              <a:t>　　先写衾枕之冷，再写窗户之明，又写竹折之声，连从三个方面来烘托夜雪。托体是“衾枕之冷”“窗户之明”“竹折之声”，主体是夜雪。与渲染不同，烘托的托体与主体，既不相似，也不相属，它们是各自独立的个体。再回头看例（</a:t>
            </a:r>
            <a:r>
              <a:rPr lang="en-US" altLang="zh-CN" b="1" dirty="0" smtClean="0"/>
              <a:t>2</a:t>
            </a:r>
            <a:r>
              <a:rPr lang="zh-CN" altLang="en-US" b="1" dirty="0" smtClean="0"/>
              <a:t>）。托体是行人、少年等人的反应，主体是罗敷之美，托体能够反映主体，但托体并不是主体的具体表现形态，托体和主体并不相属。</a:t>
            </a:r>
          </a:p>
          <a:p>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normAutofit fontScale="92500" lnSpcReduction="20000"/>
          </a:bodyPr>
          <a:lstStyle/>
          <a:p>
            <a:pPr>
              <a:buNone/>
            </a:pPr>
            <a:r>
              <a:rPr lang="zh-CN" altLang="en-US" dirty="0" smtClean="0"/>
              <a:t>            </a:t>
            </a:r>
            <a:r>
              <a:rPr lang="zh-CN" altLang="en-US" b="1" dirty="0" smtClean="0">
                <a:solidFill>
                  <a:srgbClr val="FF0000"/>
                </a:solidFill>
              </a:rPr>
              <a:t>渲染和烘托是两种不同的表现手法，在同一篇作品里，分析的角度不同，就有不同的表现手法。</a:t>
            </a:r>
          </a:p>
          <a:p>
            <a:pPr>
              <a:buNone/>
            </a:pPr>
            <a:r>
              <a:rPr lang="zh-CN" altLang="en-US" b="1" dirty="0" smtClean="0"/>
              <a:t>  　　杜甫的</a:t>
            </a:r>
            <a:r>
              <a:rPr lang="en-US" altLang="zh-CN" b="1" dirty="0" smtClean="0"/>
              <a:t>《</a:t>
            </a:r>
            <a:r>
              <a:rPr lang="zh-CN" altLang="en-US" b="1" dirty="0" smtClean="0"/>
              <a:t>绝句</a:t>
            </a:r>
            <a:r>
              <a:rPr lang="en-US" altLang="zh-CN" b="1" dirty="0" smtClean="0"/>
              <a:t>》</a:t>
            </a:r>
            <a:r>
              <a:rPr lang="zh-CN" altLang="en-US" b="1" dirty="0" smtClean="0"/>
              <a:t>：“两个黄鹂鸣翠柳，一行白鹭上青天。窗含西岭千秋雪，门泊东吴万里船。 ”刚抽新芽的柳枝，成双成对的黄鹂，自由自在的白鹭和一碧如洗的青天，四种颜色新鲜而且明丽，构成了绚丽的图景。对于赏心悦目的美景来说，黄鹂、翠柳，白鹭、青天，都是正面描写，表现手法显然是渲染。可是作者表现这美景又是为了什么呢？原来，色彩的渲染可以传达出愉快的情感，也可以反衬思归的感伤，美景对于情感而言，这是侧面描写，这又是烘托无疑了。</a:t>
            </a:r>
          </a:p>
          <a:p>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5577483"/>
          </a:xfrm>
        </p:spPr>
        <p:txBody>
          <a:bodyPr/>
          <a:lstStyle/>
          <a:p>
            <a:pPr>
              <a:buNone/>
            </a:pPr>
            <a:r>
              <a:rPr lang="zh-CN" altLang="en-US" b="1" dirty="0" smtClean="0"/>
              <a:t>           </a:t>
            </a:r>
            <a:r>
              <a:rPr lang="zh-CN" altLang="en-US" b="1" dirty="0" smtClean="0">
                <a:solidFill>
                  <a:srgbClr val="FF0000"/>
                </a:solidFill>
              </a:rPr>
              <a:t>杜甫的</a:t>
            </a:r>
            <a:r>
              <a:rPr lang="en-US" altLang="zh-CN" b="1" dirty="0" smtClean="0">
                <a:solidFill>
                  <a:srgbClr val="FF0000"/>
                </a:solidFill>
              </a:rPr>
              <a:t>《</a:t>
            </a:r>
            <a:r>
              <a:rPr lang="zh-CN" altLang="en-US" b="1" dirty="0" smtClean="0">
                <a:solidFill>
                  <a:srgbClr val="FF0000"/>
                </a:solidFill>
              </a:rPr>
              <a:t>绝句</a:t>
            </a:r>
            <a:r>
              <a:rPr lang="en-US" altLang="zh-CN" b="1" dirty="0" smtClean="0">
                <a:solidFill>
                  <a:srgbClr val="FF0000"/>
                </a:solidFill>
              </a:rPr>
              <a:t>》“</a:t>
            </a:r>
            <a:r>
              <a:rPr lang="zh-CN" altLang="en-US" b="1" dirty="0" smtClean="0">
                <a:solidFill>
                  <a:srgbClr val="FF0000"/>
                </a:solidFill>
              </a:rPr>
              <a:t>江碧鸟逾白，山青花欲燃。今春看又过，何日是归年？”</a:t>
            </a:r>
            <a:endParaRPr lang="en-US" altLang="zh-CN" b="1" dirty="0" smtClean="0">
              <a:solidFill>
                <a:srgbClr val="FF0000"/>
              </a:solidFill>
            </a:endParaRPr>
          </a:p>
          <a:p>
            <a:pPr>
              <a:buNone/>
            </a:pPr>
            <a:r>
              <a:rPr lang="en-US" altLang="zh-CN" b="1" dirty="0" smtClean="0"/>
              <a:t>          </a:t>
            </a:r>
            <a:r>
              <a:rPr lang="zh-CN" altLang="en-US" b="1" dirty="0" smtClean="0"/>
              <a:t>浓彩重墨写怡人风光，这是渲染，可这赏心悦目的景象，却是为写下文勾起漂泊的伤感作铺垫的，这就又是烘托了。先渲染，后烘托，局部是渲染，全局是烘托，渲染是手段，烘托是目的，通过渲染而达到烘托的目的，这种现象在借景抒情的诗篇中是很普遍的。</a:t>
            </a:r>
            <a:endParaRPr lang="zh-CN" altLang="en-US" b="1"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6048672"/>
          </a:xfrm>
        </p:spPr>
        <p:txBody>
          <a:bodyPr>
            <a:normAutofit fontScale="92500" lnSpcReduction="20000"/>
          </a:bodyPr>
          <a:lstStyle/>
          <a:p>
            <a:pPr>
              <a:buNone/>
            </a:pPr>
            <a:r>
              <a:rPr lang="zh-CN" altLang="en-US" b="1" dirty="0" smtClean="0">
                <a:solidFill>
                  <a:srgbClr val="FF0000"/>
                </a:solidFill>
              </a:rPr>
              <a:t>             衬托就是利用事物间的近似或对立的条件，用一些事物为陪衬来突出所要表现的事物的表现手法。它可以使被陪衬的事物显得更加突出，形象。分正衬和反衬。</a:t>
            </a:r>
            <a:r>
              <a:rPr lang="zh-CN" altLang="en-US" b="1" dirty="0" smtClean="0"/>
              <a:t/>
            </a:r>
            <a:br>
              <a:rPr lang="zh-CN" altLang="en-US" b="1" dirty="0" smtClean="0"/>
            </a:br>
            <a:r>
              <a:rPr lang="zh-CN" altLang="en-US" b="1" dirty="0" smtClean="0">
                <a:solidFill>
                  <a:srgbClr val="FF0000"/>
                </a:solidFill>
              </a:rPr>
              <a:t>正衬</a:t>
            </a:r>
            <a:r>
              <a:rPr lang="zh-CN" altLang="en-US" b="1" dirty="0" smtClean="0"/>
              <a:t>：用相同或相似的事物来衬托，如以动衬动，以静衬静，以乐衬乐，以哀衬哀，即“绿叶衬红花”。</a:t>
            </a:r>
            <a:br>
              <a:rPr lang="zh-CN" altLang="en-US" b="1" dirty="0" smtClean="0"/>
            </a:br>
            <a:r>
              <a:rPr lang="zh-CN" altLang="en-US" b="1" dirty="0" smtClean="0">
                <a:solidFill>
                  <a:srgbClr val="7030A0"/>
                </a:solidFill>
              </a:rPr>
              <a:t>                   钱塘湖春行          白居易</a:t>
            </a:r>
            <a:br>
              <a:rPr lang="zh-CN" altLang="en-US" b="1" dirty="0" smtClean="0">
                <a:solidFill>
                  <a:srgbClr val="7030A0"/>
                </a:solidFill>
              </a:rPr>
            </a:br>
            <a:r>
              <a:rPr lang="zh-CN" altLang="en-US" b="1" dirty="0" smtClean="0">
                <a:solidFill>
                  <a:srgbClr val="7030A0"/>
                </a:solidFill>
              </a:rPr>
              <a:t>         孤山寺北贾亭西，水平初平云脚低。几处早莺争暖树，谁家新燕啄春泥。乱花渐欲迷人眼，浅草才能没马蹄。最爱湖东行不足，绿杨阴里白沙堤。</a:t>
            </a:r>
            <a:r>
              <a:rPr lang="zh-CN" altLang="en-US" b="1" dirty="0" smtClean="0"/>
              <a:t/>
            </a:r>
            <a:br>
              <a:rPr lang="zh-CN" altLang="en-US" b="1" dirty="0" smtClean="0"/>
            </a:br>
            <a:r>
              <a:rPr lang="zh-CN" altLang="en-US" b="1" dirty="0" smtClean="0"/>
              <a:t>         此诗以西湖生气勃勃之景，从正面衬托出诗人的欣喜之情。此外，“回眸一笑百媚生，六宫粉黛无颜色”（白居易“长恨歌”）以六宫后妃之美衬玉环更胜一筹的美。</a:t>
            </a:r>
            <a:endParaRPr lang="zh-CN" alt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976664"/>
          </a:xfrm>
        </p:spPr>
        <p:txBody>
          <a:bodyPr>
            <a:normAutofit fontScale="85000" lnSpcReduction="20000"/>
          </a:bodyPr>
          <a:lstStyle/>
          <a:p>
            <a:pPr>
              <a:buNone/>
            </a:pPr>
            <a:r>
              <a:rPr lang="zh-CN" altLang="en-US" b="1" dirty="0" smtClean="0">
                <a:solidFill>
                  <a:srgbClr val="FF0000"/>
                </a:solidFill>
              </a:rPr>
              <a:t>             虚</a:t>
            </a:r>
            <a:r>
              <a:rPr lang="zh-CN" altLang="en-US" b="1" dirty="0">
                <a:solidFill>
                  <a:srgbClr val="FF0000"/>
                </a:solidFill>
              </a:rPr>
              <a:t>实结合的表现手法，有时能形成强烈的对比效果，从而突出诗歌的中心。</a:t>
            </a:r>
            <a:r>
              <a:rPr lang="zh-CN" altLang="en-US" b="1" dirty="0"/>
              <a:t>例如谢枋得的</a:t>
            </a:r>
            <a:r>
              <a:rPr lang="en-US" altLang="zh-CN" b="1" dirty="0">
                <a:solidFill>
                  <a:srgbClr val="FF0000"/>
                </a:solidFill>
              </a:rPr>
              <a:t>《</a:t>
            </a:r>
            <a:r>
              <a:rPr lang="zh-CN" altLang="en-US" b="1" dirty="0">
                <a:solidFill>
                  <a:srgbClr val="FF0000"/>
                </a:solidFill>
              </a:rPr>
              <a:t>庆全庵桃花</a:t>
            </a:r>
            <a:r>
              <a:rPr lang="en-US" altLang="zh-CN" b="1" dirty="0">
                <a:solidFill>
                  <a:srgbClr val="FF0000"/>
                </a:solidFill>
              </a:rPr>
              <a:t>》</a:t>
            </a:r>
            <a:r>
              <a:rPr lang="zh-CN" altLang="en-US" b="1" dirty="0"/>
              <a:t>一诗“寻得桃源好避秦，桃红又是一年春。花飞莫遣随流水，怕有渔郎来问津。”全诗借桃花引出世外桃源，将隐居山间的眼前现实和陶渊明笔下的理想世界巧妙地结合起来，表达了作</a:t>
            </a:r>
            <a:r>
              <a:rPr lang="zh-CN" altLang="en-US" b="1" dirty="0" smtClean="0"/>
              <a:t>者避进</a:t>
            </a:r>
            <a:r>
              <a:rPr lang="zh-CN" altLang="en-US" b="1" dirty="0"/>
              <a:t>山中的孤寂之情</a:t>
            </a:r>
            <a:r>
              <a:rPr lang="zh-CN" altLang="en-US" b="1" dirty="0" smtClean="0"/>
              <a:t>。</a:t>
            </a:r>
            <a:endParaRPr lang="en-US" altLang="zh-CN" b="1" dirty="0" smtClean="0"/>
          </a:p>
          <a:p>
            <a:pPr>
              <a:buNone/>
            </a:pPr>
            <a:r>
              <a:rPr lang="zh-CN" altLang="en-US" b="1" dirty="0" smtClean="0">
                <a:solidFill>
                  <a:srgbClr val="FF0000"/>
                </a:solidFill>
              </a:rPr>
              <a:t>            </a:t>
            </a:r>
            <a:r>
              <a:rPr lang="zh-CN" altLang="en-US" b="1" dirty="0">
                <a:solidFill>
                  <a:srgbClr val="FF0000"/>
                </a:solidFill>
              </a:rPr>
              <a:t> 虚实结合的表现手法，有时能形成渲染烘托的作用，从而突出诗歌的中心。</a:t>
            </a:r>
            <a:r>
              <a:rPr lang="zh-CN" altLang="en-US" b="1" dirty="0"/>
              <a:t>例如崔护的</a:t>
            </a:r>
            <a:r>
              <a:rPr lang="en-US" altLang="zh-CN" b="1" dirty="0">
                <a:solidFill>
                  <a:srgbClr val="FF0000"/>
                </a:solidFill>
              </a:rPr>
              <a:t>《</a:t>
            </a:r>
            <a:r>
              <a:rPr lang="zh-CN" altLang="en-US" b="1" dirty="0">
                <a:solidFill>
                  <a:srgbClr val="FF0000"/>
                </a:solidFill>
              </a:rPr>
              <a:t>题都城南庄</a:t>
            </a:r>
            <a:r>
              <a:rPr lang="en-US" altLang="zh-CN" b="1" dirty="0">
                <a:solidFill>
                  <a:srgbClr val="FF0000"/>
                </a:solidFill>
              </a:rPr>
              <a:t>》</a:t>
            </a:r>
            <a:r>
              <a:rPr lang="en-US" altLang="zh-CN" b="1" dirty="0"/>
              <a:t>“</a:t>
            </a:r>
            <a:r>
              <a:rPr lang="zh-CN" altLang="en-US" b="1" dirty="0"/>
              <a:t>去年今日此门中，人面桃花相映红。人面不知何处去，桃花依旧笑春风。”写一年的清明节，诗人去都城郊外南庄踏青，因为口渴，就向一位农家姑娘讨水喝，姑娘给了他一杯水，并倚在桃树旁凝视着他，这情景难以忘怀，第二年，他又来到这里，虽然景物依旧，但姑娘却不知哪里去了，于是在紧闭的门上写了这首诗，表达了对并不在眼前的姑娘的思念之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normAutofit lnSpcReduction="10000"/>
          </a:bodyPr>
          <a:lstStyle/>
          <a:p>
            <a:pPr>
              <a:buNone/>
            </a:pPr>
            <a:r>
              <a:rPr lang="zh-CN" altLang="en-US" b="1" dirty="0" smtClean="0"/>
              <a:t>             </a:t>
            </a:r>
            <a:r>
              <a:rPr lang="zh-CN" altLang="en-US" b="1" dirty="0" smtClean="0">
                <a:solidFill>
                  <a:srgbClr val="FF0000"/>
                </a:solidFill>
              </a:rPr>
              <a:t>反衬用相反的事物来衬托，如以动衬静，以乐衬哀，以丑衬美。</a:t>
            </a:r>
            <a:r>
              <a:rPr lang="zh-CN" altLang="en-US" b="1" dirty="0" smtClean="0"/>
              <a:t/>
            </a:r>
            <a:br>
              <a:rPr lang="zh-CN" altLang="en-US" b="1" dirty="0" smtClean="0"/>
            </a:br>
            <a:r>
              <a:rPr lang="zh-CN" altLang="en-US" b="1" dirty="0" smtClean="0"/>
              <a:t>              </a:t>
            </a:r>
            <a:r>
              <a:rPr lang="en-US" altLang="zh-CN" b="1" dirty="0" smtClean="0">
                <a:solidFill>
                  <a:srgbClr val="7030A0"/>
                </a:solidFill>
              </a:rPr>
              <a:t>《</a:t>
            </a:r>
            <a:r>
              <a:rPr lang="zh-CN" altLang="en-US" b="1" dirty="0" smtClean="0">
                <a:solidFill>
                  <a:srgbClr val="7030A0"/>
                </a:solidFill>
              </a:rPr>
              <a:t>谢亭送别</a:t>
            </a:r>
            <a:r>
              <a:rPr lang="en-US" altLang="zh-CN" b="1" dirty="0" smtClean="0">
                <a:solidFill>
                  <a:srgbClr val="7030A0"/>
                </a:solidFill>
              </a:rPr>
              <a:t>》    </a:t>
            </a:r>
            <a:r>
              <a:rPr lang="zh-CN" altLang="en-US" b="1" dirty="0" smtClean="0">
                <a:solidFill>
                  <a:srgbClr val="7030A0"/>
                </a:solidFill>
              </a:rPr>
              <a:t>唐代 许浑</a:t>
            </a:r>
            <a:br>
              <a:rPr lang="zh-CN" altLang="en-US" b="1" dirty="0" smtClean="0">
                <a:solidFill>
                  <a:srgbClr val="7030A0"/>
                </a:solidFill>
              </a:rPr>
            </a:br>
            <a:r>
              <a:rPr lang="zh-CN" altLang="en-US" b="1" dirty="0" smtClean="0">
                <a:solidFill>
                  <a:srgbClr val="7030A0"/>
                </a:solidFill>
              </a:rPr>
              <a:t>        劳歌一曲解行舟，红叶青山急水流。日暮酒醒人已远，滿天风雨下西楼。</a:t>
            </a:r>
            <a:r>
              <a:rPr lang="zh-CN" altLang="en-US" b="1" dirty="0" smtClean="0"/>
              <a:t/>
            </a:r>
            <a:br>
              <a:rPr lang="zh-CN" altLang="en-US" b="1" dirty="0" smtClean="0"/>
            </a:br>
            <a:r>
              <a:rPr lang="zh-CN" altLang="en-US" b="1" dirty="0" smtClean="0"/>
              <a:t>          上联以“红叶青山”这样亮丽诗意的景色，反衬诗人离愁别恨。</a:t>
            </a:r>
            <a:r>
              <a:rPr lang="en-US" altLang="zh-CN" b="1" dirty="0" smtClean="0"/>
              <a:t>《</a:t>
            </a:r>
            <a:r>
              <a:rPr lang="zh-CN" altLang="en-US" b="1" dirty="0" smtClean="0"/>
              <a:t>姜斋诗话</a:t>
            </a:r>
            <a:r>
              <a:rPr lang="en-US" altLang="zh-CN" b="1" dirty="0" smtClean="0"/>
              <a:t>》</a:t>
            </a:r>
            <a:r>
              <a:rPr lang="zh-CN" altLang="en-US" b="1" dirty="0" smtClean="0"/>
              <a:t>说：“以乐景写哀，以哀景写乐，一倍增其哀乐。</a:t>
            </a:r>
            <a:br>
              <a:rPr lang="zh-CN" altLang="en-US" b="1" dirty="0" smtClean="0"/>
            </a:br>
            <a:r>
              <a:rPr lang="zh-CN" altLang="en-US" b="1" dirty="0" smtClean="0"/>
              <a:t>         此外，“月出惊山鸟，时鸣深涧中”（王维</a:t>
            </a:r>
            <a:r>
              <a:rPr lang="en-US" altLang="zh-CN" b="1" dirty="0" smtClean="0"/>
              <a:t>《</a:t>
            </a:r>
            <a:r>
              <a:rPr lang="zh-CN" altLang="en-US" b="1" dirty="0" smtClean="0"/>
              <a:t>鸟鸣涧</a:t>
            </a:r>
            <a:r>
              <a:rPr lang="en-US" altLang="zh-CN" b="1" dirty="0" smtClean="0"/>
              <a:t>》</a:t>
            </a:r>
            <a:r>
              <a:rPr lang="zh-CN" altLang="en-US" b="1" dirty="0" smtClean="0"/>
              <a:t>）以鸟之“惊”、“鸣”反衬春山“夜静”</a:t>
            </a:r>
            <a:endParaRPr lang="zh-CN" altLang="en-US" b="1"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323528" y="548680"/>
            <a:ext cx="8229600" cy="5577483"/>
          </a:xfrm>
        </p:spPr>
        <p:txBody>
          <a:bodyPr>
            <a:normAutofit fontScale="92500" lnSpcReduction="10000"/>
          </a:bodyPr>
          <a:lstStyle/>
          <a:p>
            <a:pPr>
              <a:buNone/>
            </a:pPr>
            <a:r>
              <a:rPr lang="zh-CN" altLang="en-US" b="1" dirty="0" smtClean="0"/>
              <a:t>            </a:t>
            </a:r>
            <a:r>
              <a:rPr lang="zh-CN" altLang="en-US" b="1" dirty="0" smtClean="0">
                <a:solidFill>
                  <a:srgbClr val="FF0000"/>
                </a:solidFill>
              </a:rPr>
              <a:t>对比</a:t>
            </a:r>
            <a:r>
              <a:rPr lang="en-US" altLang="zh-CN" b="1" dirty="0" smtClean="0">
                <a:solidFill>
                  <a:srgbClr val="FF0000"/>
                </a:solidFill>
              </a:rPr>
              <a:t>: </a:t>
            </a:r>
            <a:r>
              <a:rPr lang="zh-CN" altLang="en-US" b="1" dirty="0" smtClean="0">
                <a:solidFill>
                  <a:srgbClr val="FF0000"/>
                </a:solidFill>
              </a:rPr>
              <a:t>把对立的事物，或景，或境，或人，或情，前后相叙，加以比照，来使人从中有所感有所悟，更加强烈而清晰地传达出诗人所要表达的意旨，以增强艺术效果的表现手法</a:t>
            </a:r>
            <a:r>
              <a:rPr lang="zh-CN" altLang="en-US" b="1" dirty="0" smtClean="0"/>
              <a:t>。</a:t>
            </a:r>
            <a:r>
              <a:rPr lang="zh-CN" altLang="en-US" dirty="0" smtClean="0"/>
              <a:t/>
            </a:r>
            <a:br>
              <a:rPr lang="zh-CN" altLang="en-US" dirty="0" smtClean="0"/>
            </a:br>
            <a:r>
              <a:rPr lang="zh-CN" altLang="en-US" dirty="0" smtClean="0"/>
              <a:t>                       </a:t>
            </a:r>
            <a:r>
              <a:rPr lang="zh-CN" altLang="en-US" b="1" dirty="0" smtClean="0">
                <a:solidFill>
                  <a:srgbClr val="7030A0"/>
                </a:solidFill>
              </a:rPr>
              <a:t>越中览古　李白</a:t>
            </a:r>
            <a:br>
              <a:rPr lang="zh-CN" altLang="en-US" b="1" dirty="0" smtClean="0">
                <a:solidFill>
                  <a:srgbClr val="7030A0"/>
                </a:solidFill>
              </a:rPr>
            </a:br>
            <a:r>
              <a:rPr lang="zh-CN" altLang="en-US" b="1" dirty="0" smtClean="0">
                <a:solidFill>
                  <a:srgbClr val="7030A0"/>
                </a:solidFill>
              </a:rPr>
              <a:t>         越王勾践破吴归，战士归家尽锦衣。宫女如花满春殿，只今唯有鹧鸪飞。</a:t>
            </a:r>
            <a:r>
              <a:rPr lang="zh-CN" altLang="en-US" b="1" dirty="0" smtClean="0"/>
              <a:t/>
            </a:r>
            <a:br>
              <a:rPr lang="zh-CN" altLang="en-US" b="1" dirty="0" smtClean="0"/>
            </a:br>
            <a:r>
              <a:rPr lang="zh-CN" altLang="en-US" b="1" dirty="0" smtClean="0"/>
              <a:t>        诗人运用了对比的手法，今昔对比形成强烈的反差，让读者清晰的感受到历史盛衰的无常。这里重点是通过今昔两种境况的对照，使人从中清晰强烈地感受到某种哲思，而不是为了突出其中的某一种境况。  </a:t>
            </a:r>
            <a:endParaRPr lang="zh-CN" altLang="en-US" b="1"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404664"/>
            <a:ext cx="8229600" cy="6264696"/>
          </a:xfrm>
        </p:spPr>
        <p:txBody>
          <a:bodyPr>
            <a:normAutofit fontScale="85000" lnSpcReduction="10000"/>
          </a:bodyPr>
          <a:lstStyle/>
          <a:p>
            <a:pPr>
              <a:buNone/>
            </a:pPr>
            <a:r>
              <a:rPr lang="zh-CN" altLang="en-US" b="1" dirty="0" smtClean="0">
                <a:solidFill>
                  <a:srgbClr val="FF0000"/>
                </a:solidFill>
              </a:rPr>
              <a:t>             渲染和烘托：</a:t>
            </a:r>
            <a:r>
              <a:rPr lang="zh-CN" altLang="en-US" b="1" dirty="0" smtClean="0"/>
              <a:t>都是为了使描写的对象更鲜明，更突出，但二者着眼点不同：前者从正面着笔，由此言此；后者从侧面用墨，由此烘“托”彼。</a:t>
            </a:r>
            <a:br>
              <a:rPr lang="zh-CN" altLang="en-US" b="1" dirty="0" smtClean="0"/>
            </a:br>
            <a:r>
              <a:rPr lang="zh-CN" altLang="en-US" b="1" dirty="0" smtClean="0"/>
              <a:t>烘托和衬托：“烘托”是通过别的事物把想要表达的事物写出来，所以，用一事物暗示出另一事物就叫烘托。这与“衬托”不同，因为“衬托”是两种事物都写。“衬托”是用类似的、相关的事物或反面的、有差别的事物作陪衬来突出主体事物的手法。“衬托”分为正衬和反衬。</a:t>
            </a:r>
            <a:br>
              <a:rPr lang="zh-CN" altLang="en-US" b="1" dirty="0" smtClean="0"/>
            </a:br>
            <a:r>
              <a:rPr lang="zh-CN" altLang="en-US" b="1" dirty="0" smtClean="0"/>
              <a:t>        </a:t>
            </a:r>
            <a:r>
              <a:rPr lang="zh-CN" altLang="en-US" b="1" dirty="0" smtClean="0">
                <a:solidFill>
                  <a:srgbClr val="FF0000"/>
                </a:solidFill>
              </a:rPr>
              <a:t>对比和衬托：</a:t>
            </a:r>
            <a:r>
              <a:rPr lang="zh-CN" altLang="en-US" b="1" dirty="0" smtClean="0"/>
              <a:t>对比是相反或相似的两种事物互相比照，以共同表现某种思想或意境，对比双方不分主次；而衬托是以次要事物为陪衬突出一个主要事物，一方是工具，一方是目的，两者主次分明。（对比常用于论述，而衬托常用于描写）</a:t>
            </a:r>
            <a:endParaRPr lang="zh-CN" altLang="en-US" b="1"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548680"/>
            <a:ext cx="8229600" cy="5577483"/>
          </a:xfrm>
        </p:spPr>
        <p:txBody>
          <a:bodyPr>
            <a:normAutofit fontScale="92500" lnSpcReduction="10000"/>
          </a:bodyPr>
          <a:lstStyle/>
          <a:p>
            <a:pPr>
              <a:buNone/>
            </a:pPr>
            <a:r>
              <a:rPr lang="zh-CN" altLang="en-US" dirty="0" smtClean="0"/>
              <a:t>            </a:t>
            </a:r>
            <a:r>
              <a:rPr lang="zh-CN" altLang="en-US" b="1" dirty="0" smtClean="0">
                <a:solidFill>
                  <a:srgbClr val="FF0000"/>
                </a:solidFill>
              </a:rPr>
              <a:t>上述可能较为复杂，怎么化繁为简，更好地理解和掌握呢？不妨这样记忆：</a:t>
            </a:r>
            <a:br>
              <a:rPr lang="zh-CN" altLang="en-US" b="1" dirty="0" smtClean="0">
                <a:solidFill>
                  <a:srgbClr val="FF0000"/>
                </a:solidFill>
              </a:rPr>
            </a:br>
            <a:r>
              <a:rPr lang="zh-CN" altLang="en-US" b="1" dirty="0" smtClean="0">
                <a:solidFill>
                  <a:srgbClr val="FF0000"/>
                </a:solidFill>
              </a:rPr>
              <a:t>         烘托与衬托的区别一是两事物具不具备；二是搭配上习惯不同（烘托</a:t>
            </a:r>
            <a:r>
              <a:rPr lang="en-US" altLang="zh-CN" b="1" dirty="0" smtClean="0">
                <a:solidFill>
                  <a:srgbClr val="FF0000"/>
                </a:solidFill>
              </a:rPr>
              <a:t>……</a:t>
            </a:r>
            <a:r>
              <a:rPr lang="zh-CN" altLang="en-US" b="1" dirty="0" smtClean="0">
                <a:solidFill>
                  <a:srgbClr val="FF0000"/>
                </a:solidFill>
              </a:rPr>
              <a:t>气氛，衬托</a:t>
            </a:r>
            <a:r>
              <a:rPr lang="en-US" altLang="zh-CN" b="1" dirty="0" smtClean="0">
                <a:solidFill>
                  <a:srgbClr val="FF0000"/>
                </a:solidFill>
              </a:rPr>
              <a:t>……</a:t>
            </a:r>
            <a:r>
              <a:rPr lang="zh-CN" altLang="en-US" b="1" dirty="0" smtClean="0">
                <a:solidFill>
                  <a:srgbClr val="FF0000"/>
                </a:solidFill>
              </a:rPr>
              <a:t>心情）；三是烘托中陪衬事物不止一个，衬托则不一定。</a:t>
            </a:r>
            <a:br>
              <a:rPr lang="zh-CN" altLang="en-US" b="1" dirty="0" smtClean="0">
                <a:solidFill>
                  <a:srgbClr val="FF0000"/>
                </a:solidFill>
              </a:rPr>
            </a:br>
            <a:r>
              <a:rPr lang="zh-CN" altLang="en-US" b="1" dirty="0" smtClean="0">
                <a:solidFill>
                  <a:srgbClr val="FF0000"/>
                </a:solidFill>
              </a:rPr>
              <a:t>        对比与衬托主要是看两事物有无主次之分，渲染则多方面的正面描写。</a:t>
            </a:r>
            <a:br>
              <a:rPr lang="zh-CN" altLang="en-US" b="1" dirty="0" smtClean="0">
                <a:solidFill>
                  <a:srgbClr val="FF0000"/>
                </a:solidFill>
              </a:rPr>
            </a:br>
            <a:r>
              <a:rPr lang="zh-CN" altLang="en-US" b="1" dirty="0" smtClean="0">
                <a:solidFill>
                  <a:srgbClr val="FF0000"/>
                </a:solidFill>
              </a:rPr>
              <a:t>        另外，从范畴上看，渲染、烘托、衬托属于写作手法，而对比既属于写作手法</a:t>
            </a:r>
            <a:r>
              <a:rPr lang="en-US" altLang="zh-CN" b="1" dirty="0" smtClean="0">
                <a:solidFill>
                  <a:srgbClr val="FF0000"/>
                </a:solidFill>
              </a:rPr>
              <a:t>,</a:t>
            </a:r>
            <a:r>
              <a:rPr lang="zh-CN" altLang="en-US" b="1" dirty="0" smtClean="0">
                <a:solidFill>
                  <a:srgbClr val="FF0000"/>
                </a:solidFill>
              </a:rPr>
              <a:t>也属于修辞手法。</a:t>
            </a:r>
            <a:br>
              <a:rPr lang="zh-CN" altLang="en-US" b="1" dirty="0" smtClean="0">
                <a:solidFill>
                  <a:srgbClr val="FF0000"/>
                </a:solidFill>
              </a:rPr>
            </a:br>
            <a:r>
              <a:rPr lang="zh-CN" altLang="en-US" b="1" dirty="0" smtClean="0">
                <a:solidFill>
                  <a:srgbClr val="FF0000"/>
                </a:solidFill>
              </a:rPr>
              <a:t>         需要说明的是，在很多情况下，烘托与衬托可以通用。</a:t>
            </a:r>
            <a:endParaRPr lang="zh-CN" altLang="en-US" b="1" dirty="0">
              <a:solidFill>
                <a:srgbClr val="FF0000"/>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title"/>
          </p:nvPr>
        </p:nvSpPr>
        <p:spPr>
          <a:xfrm>
            <a:off x="457200" y="274638"/>
            <a:ext cx="8229600" cy="706090"/>
          </a:xfrm>
        </p:spPr>
        <p:txBody>
          <a:bodyPr>
            <a:normAutofit fontScale="90000"/>
          </a:bodyPr>
          <a:lstStyle/>
          <a:p>
            <a:r>
              <a:rPr lang="zh-CN" altLang="en-US" dirty="0" smtClean="0"/>
              <a:t>课后练习</a:t>
            </a:r>
            <a:endParaRPr lang="zh-CN" altLang="en-US" dirty="0"/>
          </a:p>
        </p:txBody>
      </p:sp>
      <p:sp>
        <p:nvSpPr>
          <p:cNvPr id="3" name="内容占位符 2"/>
          <p:cNvSpPr>
            <a:spLocks noGrp="1"/>
          </p:cNvSpPr>
          <p:nvPr>
            <p:ph idx="1"/>
          </p:nvPr>
        </p:nvSpPr>
        <p:spPr>
          <a:xfrm>
            <a:off x="457200" y="1124744"/>
            <a:ext cx="8229600" cy="5001419"/>
          </a:xfrm>
        </p:spPr>
        <p:txBody>
          <a:bodyPr/>
          <a:lstStyle/>
          <a:p>
            <a:pPr algn="ctr">
              <a:buFontTx/>
              <a:buNone/>
            </a:pPr>
            <a:r>
              <a:rPr lang="zh-CN" altLang="en-US" dirty="0" smtClean="0">
                <a:latin typeface="黑体" pitchFamily="2" charset="-122"/>
                <a:ea typeface="黑体" pitchFamily="2" charset="-122"/>
              </a:rPr>
              <a:t>早      行</a:t>
            </a:r>
          </a:p>
          <a:p>
            <a:pPr algn="ctr">
              <a:buFontTx/>
              <a:buNone/>
            </a:pPr>
            <a:r>
              <a:rPr lang="zh-CN" altLang="en-US" dirty="0" smtClean="0">
                <a:latin typeface="黑体" pitchFamily="2" charset="-122"/>
                <a:ea typeface="黑体" pitchFamily="2" charset="-122"/>
              </a:rPr>
              <a:t>陈与义</a:t>
            </a:r>
          </a:p>
          <a:p>
            <a:pPr algn="ctr">
              <a:buFontTx/>
              <a:buNone/>
            </a:pPr>
            <a:r>
              <a:rPr lang="zh-CN" altLang="en-US" dirty="0" smtClean="0">
                <a:latin typeface="黑体" pitchFamily="2" charset="-122"/>
                <a:ea typeface="黑体" pitchFamily="2" charset="-122"/>
              </a:rPr>
              <a:t>露侵驼褐晓寒轻，星斗阑干分外明。</a:t>
            </a:r>
          </a:p>
          <a:p>
            <a:pPr algn="ctr">
              <a:buFontTx/>
              <a:buNone/>
            </a:pPr>
            <a:r>
              <a:rPr lang="zh-CN" altLang="en-US" dirty="0" smtClean="0">
                <a:latin typeface="黑体" pitchFamily="2" charset="-122"/>
                <a:ea typeface="黑体" pitchFamily="2" charset="-122"/>
              </a:rPr>
              <a:t>寂寞小桥和梦过，稻田深处草虫鸣。</a:t>
            </a:r>
          </a:p>
          <a:p>
            <a:pPr algn="just">
              <a:buFontTx/>
              <a:buNone/>
            </a:pPr>
            <a:r>
              <a:rPr lang="zh-CN" altLang="en-US" dirty="0" smtClean="0">
                <a:latin typeface="黑体" pitchFamily="2" charset="-122"/>
                <a:ea typeface="黑体" pitchFamily="2" charset="-122"/>
              </a:rPr>
              <a:t> </a:t>
            </a:r>
            <a:r>
              <a:rPr lang="zh-CN" altLang="en-US" dirty="0" smtClean="0">
                <a:solidFill>
                  <a:srgbClr val="FF0000"/>
                </a:solidFill>
                <a:latin typeface="黑体" pitchFamily="2" charset="-122"/>
                <a:ea typeface="黑体" pitchFamily="2" charset="-122"/>
              </a:rPr>
              <a:t>此诗主要用了什么描写手法和表现手法</a:t>
            </a:r>
            <a:r>
              <a:rPr lang="en-US" altLang="zh-CN" dirty="0" smtClean="0">
                <a:solidFill>
                  <a:srgbClr val="FF0000"/>
                </a:solidFill>
                <a:latin typeface="黑体" pitchFamily="2" charset="-122"/>
                <a:ea typeface="黑体" pitchFamily="2" charset="-122"/>
              </a:rPr>
              <a:t>?</a:t>
            </a:r>
            <a:r>
              <a:rPr lang="zh-CN" altLang="en-US" dirty="0" smtClean="0">
                <a:solidFill>
                  <a:srgbClr val="FF0000"/>
                </a:solidFill>
                <a:latin typeface="黑体" pitchFamily="2" charset="-122"/>
                <a:ea typeface="黑体" pitchFamily="2" charset="-122"/>
              </a:rPr>
              <a:t>有何效果</a:t>
            </a:r>
            <a:r>
              <a:rPr lang="en-US" altLang="zh-CN" dirty="0" smtClean="0">
                <a:solidFill>
                  <a:srgbClr val="FF0000"/>
                </a:solidFill>
                <a:latin typeface="黑体" pitchFamily="2" charset="-122"/>
                <a:ea typeface="黑体" pitchFamily="2" charset="-122"/>
              </a:rPr>
              <a:t>?</a:t>
            </a:r>
          </a:p>
          <a:p>
            <a:endParaRPr lang="zh-CN" alt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1051707533148.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lstStyle/>
          <a:p>
            <a:pPr algn="ctr">
              <a:lnSpc>
                <a:spcPct val="90000"/>
              </a:lnSpc>
              <a:buFontTx/>
              <a:buNone/>
            </a:pPr>
            <a:r>
              <a:rPr lang="zh-CN" altLang="en-US" dirty="0" smtClean="0">
                <a:latin typeface="黑体" pitchFamily="2" charset="-122"/>
                <a:ea typeface="黑体" pitchFamily="2" charset="-122"/>
              </a:rPr>
              <a:t>早      行</a:t>
            </a:r>
            <a:br>
              <a:rPr lang="zh-CN" altLang="en-US" dirty="0" smtClean="0">
                <a:latin typeface="黑体" pitchFamily="2" charset="-122"/>
                <a:ea typeface="黑体" pitchFamily="2" charset="-122"/>
              </a:rPr>
            </a:br>
            <a:r>
              <a:rPr lang="zh-CN" altLang="en-US" b="1" dirty="0" smtClean="0">
                <a:latin typeface="华文新魏" pitchFamily="2" charset="-122"/>
                <a:ea typeface="华文新魏" pitchFamily="2" charset="-122"/>
              </a:rPr>
              <a:t>露侵驼褐晓寒轻，星斗阑干分外明。</a:t>
            </a:r>
          </a:p>
          <a:p>
            <a:pPr algn="ctr">
              <a:lnSpc>
                <a:spcPct val="90000"/>
              </a:lnSpc>
              <a:buFontTx/>
              <a:buNone/>
            </a:pPr>
            <a:r>
              <a:rPr lang="zh-CN" altLang="en-US" b="1" dirty="0" smtClean="0">
                <a:latin typeface="华文新魏" pitchFamily="2" charset="-122"/>
                <a:ea typeface="华文新魏" pitchFamily="2" charset="-122"/>
              </a:rPr>
              <a:t>  寂寞小桥和梦过，稻田深处草虫鸣。</a:t>
            </a:r>
          </a:p>
          <a:p>
            <a:pPr algn="ctr">
              <a:lnSpc>
                <a:spcPct val="90000"/>
              </a:lnSpc>
              <a:buFontTx/>
              <a:buNone/>
            </a:pPr>
            <a:r>
              <a:rPr lang="zh-CN" altLang="en-US" dirty="0" smtClean="0">
                <a:latin typeface="黑体" pitchFamily="2" charset="-122"/>
                <a:ea typeface="黑体" pitchFamily="2" charset="-122"/>
              </a:rPr>
              <a:t>答：</a:t>
            </a:r>
            <a:r>
              <a:rPr lang="zh-CN" altLang="en-US" dirty="0" smtClean="0">
                <a:solidFill>
                  <a:srgbClr val="FF0000"/>
                </a:solidFill>
                <a:latin typeface="黑体" pitchFamily="2" charset="-122"/>
                <a:ea typeface="黑体" pitchFamily="2" charset="-122"/>
              </a:rPr>
              <a:t>描写手法是以动衬静、渲染。前三句是静景，第四句是动景。表现手法是反衬手法，也有渲染烘托</a:t>
            </a:r>
            <a:r>
              <a:rPr lang="en-US" altLang="zh-CN" dirty="0" smtClean="0">
                <a:solidFill>
                  <a:srgbClr val="FF0000"/>
                </a:solidFill>
                <a:latin typeface="黑体" pitchFamily="2" charset="-122"/>
                <a:ea typeface="黑体" pitchFamily="2" charset="-122"/>
              </a:rPr>
              <a:t>(</a:t>
            </a:r>
            <a:r>
              <a:rPr lang="zh-CN" altLang="en-US" dirty="0" smtClean="0">
                <a:solidFill>
                  <a:srgbClr val="FF0000"/>
                </a:solidFill>
                <a:latin typeface="黑体" pitchFamily="2" charset="-122"/>
                <a:ea typeface="黑体" pitchFamily="2" charset="-122"/>
              </a:rPr>
              <a:t>步骤一</a:t>
            </a:r>
            <a:r>
              <a:rPr lang="en-US" altLang="zh-CN" dirty="0" smtClean="0">
                <a:solidFill>
                  <a:srgbClr val="FF0000"/>
                </a:solidFill>
                <a:latin typeface="黑体" pitchFamily="2" charset="-122"/>
                <a:ea typeface="黑体" pitchFamily="2" charset="-122"/>
              </a:rPr>
              <a:t>)</a:t>
            </a:r>
            <a:r>
              <a:rPr lang="zh-CN" altLang="en-US" dirty="0" smtClean="0">
                <a:solidFill>
                  <a:srgbClr val="FF0000"/>
                </a:solidFill>
                <a:latin typeface="黑体" pitchFamily="2" charset="-122"/>
                <a:ea typeface="黑体" pitchFamily="2" charset="-122"/>
              </a:rPr>
              <a:t>。天未放亮，星斗纵横，分外明亮，反衬夜色之暗；</a:t>
            </a:r>
            <a:r>
              <a:rPr lang="zh-CN" altLang="en-US" dirty="0" smtClean="0">
                <a:solidFill>
                  <a:srgbClr val="FF0000"/>
                </a:solidFill>
                <a:latin typeface="Times New Roman"/>
                <a:ea typeface="黑体" pitchFamily="2" charset="-122"/>
              </a:rPr>
              <a:t>“</a:t>
            </a:r>
            <a:r>
              <a:rPr lang="zh-CN" altLang="en-US" dirty="0" smtClean="0">
                <a:solidFill>
                  <a:srgbClr val="FF0000"/>
                </a:solidFill>
                <a:latin typeface="黑体" pitchFamily="2" charset="-122"/>
                <a:ea typeface="黑体" pitchFamily="2" charset="-122"/>
              </a:rPr>
              <a:t>草虫鸣</a:t>
            </a:r>
            <a:r>
              <a:rPr lang="zh-CN" altLang="en-US" dirty="0" smtClean="0">
                <a:solidFill>
                  <a:srgbClr val="FF0000"/>
                </a:solidFill>
                <a:latin typeface="Times New Roman"/>
                <a:ea typeface="黑体" pitchFamily="2" charset="-122"/>
              </a:rPr>
              <a:t>”</a:t>
            </a:r>
            <a:r>
              <a:rPr lang="zh-CN" altLang="en-US" dirty="0" smtClean="0">
                <a:solidFill>
                  <a:srgbClr val="FF0000"/>
                </a:solidFill>
                <a:latin typeface="黑体" pitchFamily="2" charset="-122"/>
                <a:ea typeface="黑体" pitchFamily="2" charset="-122"/>
              </a:rPr>
              <a:t>反衬出环境的寂静</a:t>
            </a:r>
            <a:r>
              <a:rPr lang="en-US" altLang="zh-CN" dirty="0" smtClean="0">
                <a:solidFill>
                  <a:srgbClr val="FF0000"/>
                </a:solidFill>
                <a:latin typeface="黑体" pitchFamily="2" charset="-122"/>
                <a:ea typeface="黑体" pitchFamily="2" charset="-122"/>
              </a:rPr>
              <a:t>(</a:t>
            </a:r>
            <a:r>
              <a:rPr lang="zh-CN" altLang="en-US" dirty="0" smtClean="0">
                <a:solidFill>
                  <a:srgbClr val="FF0000"/>
                </a:solidFill>
                <a:latin typeface="黑体" pitchFamily="2" charset="-122"/>
                <a:ea typeface="黑体" pitchFamily="2" charset="-122"/>
              </a:rPr>
              <a:t>步骤二</a:t>
            </a:r>
            <a:r>
              <a:rPr lang="en-US" altLang="zh-CN" dirty="0" smtClean="0">
                <a:solidFill>
                  <a:srgbClr val="FF0000"/>
                </a:solidFill>
                <a:latin typeface="黑体" pitchFamily="2" charset="-122"/>
                <a:ea typeface="黑体" pitchFamily="2" charset="-122"/>
              </a:rPr>
              <a:t>)</a:t>
            </a:r>
            <a:r>
              <a:rPr lang="zh-CN" altLang="en-US" dirty="0" smtClean="0">
                <a:solidFill>
                  <a:srgbClr val="FF0000"/>
                </a:solidFill>
                <a:latin typeface="黑体" pitchFamily="2" charset="-122"/>
                <a:ea typeface="黑体" pitchFamily="2" charset="-122"/>
              </a:rPr>
              <a:t>。两处反衬都突出了诗人出行之早，心中由飘泊引起的孤独寂寞之情</a:t>
            </a:r>
            <a:r>
              <a:rPr lang="en-US" altLang="zh-CN" dirty="0" smtClean="0">
                <a:solidFill>
                  <a:srgbClr val="FF0000"/>
                </a:solidFill>
                <a:latin typeface="黑体" pitchFamily="2" charset="-122"/>
                <a:ea typeface="黑体" pitchFamily="2" charset="-122"/>
              </a:rPr>
              <a:t>(</a:t>
            </a:r>
            <a:r>
              <a:rPr lang="zh-CN" altLang="en-US" dirty="0" smtClean="0">
                <a:solidFill>
                  <a:srgbClr val="FF0000"/>
                </a:solidFill>
                <a:latin typeface="黑体" pitchFamily="2" charset="-122"/>
                <a:ea typeface="黑体" pitchFamily="2" charset="-122"/>
              </a:rPr>
              <a:t>步骤三</a:t>
            </a:r>
            <a:r>
              <a:rPr lang="en-US" altLang="zh-CN" dirty="0" smtClean="0">
                <a:solidFill>
                  <a:srgbClr val="FF0000"/>
                </a:solidFill>
                <a:latin typeface="黑体" pitchFamily="2" charset="-122"/>
                <a:ea typeface="黑体" pitchFamily="2" charset="-122"/>
              </a:rPr>
              <a:t>)</a:t>
            </a:r>
            <a:r>
              <a:rPr lang="zh-CN" altLang="en-US" dirty="0" smtClean="0">
                <a:solidFill>
                  <a:srgbClr val="FF0000"/>
                </a:solidFill>
                <a:latin typeface="黑体" pitchFamily="2" charset="-122"/>
                <a:ea typeface="黑体" pitchFamily="2" charset="-122"/>
              </a:rPr>
              <a:t>。</a:t>
            </a:r>
            <a:endParaRPr lang="zh-CN" altLang="en-US" dirty="0">
              <a:solidFill>
                <a:srgbClr val="FF0000"/>
              </a:solidFill>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6-16100Q615550-L.jp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title"/>
          </p:nvPr>
        </p:nvSpPr>
        <p:spPr>
          <a:xfrm>
            <a:off x="457200" y="274638"/>
            <a:ext cx="8229600" cy="778098"/>
          </a:xfrm>
        </p:spPr>
        <p:txBody>
          <a:bodyPr>
            <a:normAutofit/>
          </a:bodyPr>
          <a:lstStyle/>
          <a:p>
            <a:r>
              <a:rPr lang="zh-CN" altLang="en-US" sz="3600" b="1" dirty="0" smtClean="0">
                <a:solidFill>
                  <a:srgbClr val="FF0000"/>
                </a:solidFill>
              </a:rPr>
              <a:t>景物形象鉴赏（写景诗）六步法</a:t>
            </a:r>
            <a:endParaRPr lang="zh-CN" altLang="en-US" sz="3600" b="1" dirty="0">
              <a:solidFill>
                <a:srgbClr val="FF0000"/>
              </a:solidFill>
            </a:endParaRPr>
          </a:p>
        </p:txBody>
      </p:sp>
      <p:sp>
        <p:nvSpPr>
          <p:cNvPr id="3" name="内容占位符 2"/>
          <p:cNvSpPr>
            <a:spLocks noGrp="1"/>
          </p:cNvSpPr>
          <p:nvPr>
            <p:ph idx="1"/>
          </p:nvPr>
        </p:nvSpPr>
        <p:spPr>
          <a:xfrm>
            <a:off x="457200" y="1124744"/>
            <a:ext cx="8229600" cy="5001419"/>
          </a:xfrm>
        </p:spPr>
        <p:txBody>
          <a:bodyPr/>
          <a:lstStyle/>
          <a:p>
            <a:pPr>
              <a:buNone/>
            </a:pPr>
            <a:r>
              <a:rPr lang="zh-CN" altLang="en-US" b="1" dirty="0" smtClean="0">
                <a:solidFill>
                  <a:srgbClr val="FFC000"/>
                </a:solidFill>
              </a:rPr>
              <a:t>对景物形象的鉴赏，一般分六步进行：</a:t>
            </a:r>
            <a:endParaRPr lang="en-US" altLang="zh-CN" b="1" dirty="0" smtClean="0">
              <a:solidFill>
                <a:srgbClr val="FFC000"/>
              </a:solidFill>
            </a:endParaRPr>
          </a:p>
          <a:p>
            <a:pPr>
              <a:buNone/>
            </a:pPr>
            <a:r>
              <a:rPr lang="en-US" altLang="zh-CN" b="1" dirty="0" smtClean="0">
                <a:solidFill>
                  <a:srgbClr val="FF0000"/>
                </a:solidFill>
              </a:rPr>
              <a:t> </a:t>
            </a:r>
            <a:r>
              <a:rPr lang="zh-CN" altLang="en-US" b="1" dirty="0" smtClean="0">
                <a:solidFill>
                  <a:srgbClr val="FFFF00"/>
                </a:solidFill>
              </a:rPr>
              <a:t>一、分析题目</a:t>
            </a:r>
            <a:endParaRPr lang="en-US" altLang="zh-CN" b="1" dirty="0" smtClean="0">
              <a:solidFill>
                <a:srgbClr val="FFFF00"/>
              </a:solidFill>
            </a:endParaRPr>
          </a:p>
          <a:p>
            <a:pPr>
              <a:buNone/>
            </a:pPr>
            <a:r>
              <a:rPr lang="zh-CN" altLang="en-US" b="1" dirty="0" smtClean="0">
                <a:solidFill>
                  <a:srgbClr val="FFFF00"/>
                </a:solidFill>
              </a:rPr>
              <a:t>二、找意象</a:t>
            </a:r>
            <a:endParaRPr lang="en-US" altLang="zh-CN" b="1" dirty="0" smtClean="0">
              <a:solidFill>
                <a:srgbClr val="FFFF00"/>
              </a:solidFill>
            </a:endParaRPr>
          </a:p>
          <a:p>
            <a:pPr>
              <a:buNone/>
            </a:pPr>
            <a:r>
              <a:rPr lang="zh-CN" altLang="en-US" b="1" dirty="0" smtClean="0">
                <a:solidFill>
                  <a:srgbClr val="FFFF00"/>
                </a:solidFill>
              </a:rPr>
              <a:t>三、描画面（看意境）</a:t>
            </a:r>
            <a:endParaRPr lang="en-US" altLang="zh-CN" b="1" dirty="0" smtClean="0">
              <a:solidFill>
                <a:srgbClr val="FFFF00"/>
              </a:solidFill>
            </a:endParaRPr>
          </a:p>
          <a:p>
            <a:pPr>
              <a:buNone/>
            </a:pPr>
            <a:r>
              <a:rPr lang="zh-CN" altLang="en-US" b="1" dirty="0" smtClean="0">
                <a:solidFill>
                  <a:srgbClr val="FFFF00"/>
                </a:solidFill>
              </a:rPr>
              <a:t>四、分析描写手法</a:t>
            </a:r>
            <a:endParaRPr lang="en-US" altLang="zh-CN" b="1" dirty="0" smtClean="0">
              <a:solidFill>
                <a:srgbClr val="FFFF00"/>
              </a:solidFill>
            </a:endParaRPr>
          </a:p>
          <a:p>
            <a:pPr>
              <a:buNone/>
            </a:pPr>
            <a:r>
              <a:rPr lang="zh-CN" altLang="en-US" b="1" dirty="0" smtClean="0">
                <a:solidFill>
                  <a:srgbClr val="FFFF00"/>
                </a:solidFill>
              </a:rPr>
              <a:t>五、分析抒情手法</a:t>
            </a:r>
            <a:endParaRPr lang="en-US" altLang="zh-CN" b="1" dirty="0" smtClean="0">
              <a:solidFill>
                <a:srgbClr val="FFFF00"/>
              </a:solidFill>
            </a:endParaRPr>
          </a:p>
          <a:p>
            <a:pPr>
              <a:buNone/>
            </a:pPr>
            <a:r>
              <a:rPr lang="zh-CN" altLang="en-US" b="1" dirty="0" smtClean="0">
                <a:solidFill>
                  <a:srgbClr val="FFFF00"/>
                </a:solidFill>
              </a:rPr>
              <a:t>六、总结思想情感</a:t>
            </a:r>
            <a:endParaRPr lang="zh-CN" altLang="en-US" b="1" dirty="0">
              <a:solidFill>
                <a:srgbClr val="FFFF00"/>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4933ca7a25fbcdc6a66a41e008b0e52d_20131220194524-1972745009.jpg"/>
          <p:cNvPicPr>
            <a:picLocks noGrp="1" noChangeAspect="1"/>
          </p:cNvPicPr>
          <p:nvPr>
            <p:ph idx="1"/>
          </p:nvPr>
        </p:nvPicPr>
        <p:blipFill>
          <a:blip r:embed="rId2" cstate="print"/>
          <a:stretch>
            <a:fillRect/>
          </a:stretch>
        </p:blipFill>
        <p:spPr>
          <a:xfrm>
            <a:off x="0" y="1"/>
            <a:ext cx="9144000" cy="6857999"/>
          </a:xfrm>
        </p:spPr>
      </p:pic>
      <p:sp>
        <p:nvSpPr>
          <p:cNvPr id="6" name="TextBox 5"/>
          <p:cNvSpPr txBox="1"/>
          <p:nvPr/>
        </p:nvSpPr>
        <p:spPr>
          <a:xfrm>
            <a:off x="2357422" y="500042"/>
            <a:ext cx="6320174" cy="3416320"/>
          </a:xfrm>
          <a:prstGeom prst="rect">
            <a:avLst/>
          </a:prstGeom>
          <a:noFill/>
        </p:spPr>
        <p:txBody>
          <a:bodyPr wrap="square" rtlCol="0">
            <a:spAutoFit/>
          </a:bodyPr>
          <a:lstStyle/>
          <a:p>
            <a:pPr>
              <a:buNone/>
            </a:pPr>
            <a:r>
              <a:rPr lang="zh-CN" altLang="en-US" sz="3600" b="1" dirty="0" smtClean="0">
                <a:solidFill>
                  <a:srgbClr val="FF0000"/>
                </a:solidFill>
                <a:latin typeface="叶根友毛笔行书2.0版" pitchFamily="2" charset="-122"/>
                <a:ea typeface="叶根友毛笔行书2.0版" pitchFamily="2" charset="-122"/>
              </a:rPr>
              <a:t>     </a:t>
            </a:r>
            <a:r>
              <a:rPr lang="zh-CN" altLang="en-US" sz="3600" b="1" dirty="0" smtClean="0">
                <a:solidFill>
                  <a:srgbClr val="FF0000"/>
                </a:solidFill>
                <a:latin typeface="叶根友毛笔行书2.0版" pitchFamily="2" charset="-122"/>
                <a:ea typeface="叶根友毛笔行书2.0版" pitchFamily="2" charset="-122"/>
              </a:rPr>
              <a:t>     山</a:t>
            </a:r>
            <a:r>
              <a:rPr lang="zh-CN" altLang="en-US" sz="3600" b="1" dirty="0" smtClean="0">
                <a:solidFill>
                  <a:srgbClr val="FF0000"/>
                </a:solidFill>
                <a:latin typeface="叶根友毛笔行书2.0版" pitchFamily="2" charset="-122"/>
                <a:ea typeface="叶根友毛笔行书2.0版" pitchFamily="2" charset="-122"/>
              </a:rPr>
              <a:t>居秋</a:t>
            </a:r>
            <a:r>
              <a:rPr lang="zh-CN" altLang="en-US" sz="3600" b="1" dirty="0" smtClean="0">
                <a:solidFill>
                  <a:srgbClr val="FF0000"/>
                </a:solidFill>
                <a:latin typeface="叶根友毛笔行书2.0版" pitchFamily="2" charset="-122"/>
                <a:ea typeface="叶根友毛笔行书2.0版" pitchFamily="2" charset="-122"/>
              </a:rPr>
              <a:t>暝</a:t>
            </a:r>
            <a:endParaRPr lang="en-US" altLang="zh-CN" sz="3600" b="1" dirty="0" smtClean="0">
              <a:solidFill>
                <a:srgbClr val="FF0000"/>
              </a:solidFill>
              <a:latin typeface="叶根友毛笔行书2.0版" pitchFamily="2" charset="-122"/>
              <a:ea typeface="叶根友毛笔行书2.0版" pitchFamily="2" charset="-122"/>
            </a:endParaRPr>
          </a:p>
          <a:p>
            <a:pPr>
              <a:buNone/>
            </a:pPr>
            <a:r>
              <a:rPr lang="en-US" altLang="zh-CN" sz="3600" b="1" dirty="0" smtClean="0">
                <a:solidFill>
                  <a:srgbClr val="FF0000"/>
                </a:solidFill>
                <a:latin typeface="叶根友毛笔行书2.0版" pitchFamily="2" charset="-122"/>
                <a:ea typeface="叶根友毛笔行书2.0版" pitchFamily="2" charset="-122"/>
              </a:rPr>
              <a:t> </a:t>
            </a:r>
            <a:r>
              <a:rPr lang="en-US" altLang="zh-CN" sz="3600" b="1" dirty="0" smtClean="0">
                <a:solidFill>
                  <a:srgbClr val="FF0000"/>
                </a:solidFill>
                <a:latin typeface="叶根友毛笔行书2.0版" pitchFamily="2" charset="-122"/>
                <a:ea typeface="叶根友毛笔行书2.0版" pitchFamily="2" charset="-122"/>
              </a:rPr>
              <a:t>          </a:t>
            </a:r>
            <a:r>
              <a:rPr lang="zh-CN" altLang="en-US" sz="3600" b="1" dirty="0" smtClean="0">
                <a:solidFill>
                  <a:srgbClr val="FF0000"/>
                </a:solidFill>
                <a:latin typeface="叶根友毛笔行书2.0版" pitchFamily="2" charset="-122"/>
                <a:ea typeface="叶根友毛笔行书2.0版" pitchFamily="2" charset="-122"/>
              </a:rPr>
              <a:t>唐  王维</a:t>
            </a:r>
            <a:r>
              <a:rPr lang="zh-CN" altLang="en-US" sz="3600" b="1" dirty="0" smtClean="0">
                <a:solidFill>
                  <a:srgbClr val="FF0000"/>
                </a:solidFill>
                <a:latin typeface="叶根友毛笔行书2.0版" pitchFamily="2" charset="-122"/>
                <a:ea typeface="叶根友毛笔行书2.0版" pitchFamily="2" charset="-122"/>
              </a:rPr>
              <a:t>                                                     </a:t>
            </a:r>
            <a:endParaRPr lang="en-US" altLang="zh-CN" sz="3600" b="1" dirty="0" smtClean="0">
              <a:solidFill>
                <a:srgbClr val="FF0000"/>
              </a:solidFill>
              <a:latin typeface="叶根友毛笔行书2.0版" pitchFamily="2" charset="-122"/>
              <a:ea typeface="叶根友毛笔行书2.0版" pitchFamily="2" charset="-122"/>
            </a:endParaRPr>
          </a:p>
          <a:p>
            <a:pPr>
              <a:buNone/>
            </a:pPr>
            <a:r>
              <a:rPr lang="zh-CN" altLang="en-US" sz="3600" b="1" dirty="0" smtClean="0">
                <a:solidFill>
                  <a:srgbClr val="FF0000"/>
                </a:solidFill>
                <a:latin typeface="叶根友毛笔行书2.0版" pitchFamily="2" charset="-122"/>
                <a:ea typeface="叶根友毛笔行书2.0版" pitchFamily="2" charset="-122"/>
              </a:rPr>
              <a:t>   </a:t>
            </a:r>
            <a:r>
              <a:rPr lang="zh-CN" altLang="en-US" sz="3600" b="1" dirty="0" smtClean="0">
                <a:solidFill>
                  <a:srgbClr val="FF0000"/>
                </a:solidFill>
                <a:latin typeface="叶根友毛笔行书2.0版" pitchFamily="2" charset="-122"/>
                <a:ea typeface="叶根友毛笔行书2.0版" pitchFamily="2" charset="-122"/>
              </a:rPr>
              <a:t>空</a:t>
            </a:r>
            <a:r>
              <a:rPr lang="zh-CN" altLang="en-US" sz="3600" b="1" dirty="0" smtClean="0">
                <a:solidFill>
                  <a:srgbClr val="FF0000"/>
                </a:solidFill>
                <a:latin typeface="叶根友毛笔行书2.0版" pitchFamily="2" charset="-122"/>
                <a:ea typeface="叶根友毛笔行书2.0版" pitchFamily="2" charset="-122"/>
              </a:rPr>
              <a:t>山新雨</a:t>
            </a:r>
            <a:r>
              <a:rPr lang="zh-CN" altLang="en-US" sz="3600" b="1" dirty="0" smtClean="0">
                <a:solidFill>
                  <a:srgbClr val="FF0000"/>
                </a:solidFill>
                <a:latin typeface="叶根友毛笔行书2.0版" pitchFamily="2" charset="-122"/>
                <a:ea typeface="叶根友毛笔行书2.0版" pitchFamily="2" charset="-122"/>
              </a:rPr>
              <a:t>后， 天气晚</a:t>
            </a:r>
            <a:r>
              <a:rPr lang="zh-CN" altLang="en-US" sz="3600" b="1" dirty="0" smtClean="0">
                <a:solidFill>
                  <a:srgbClr val="FF0000"/>
                </a:solidFill>
                <a:latin typeface="叶根友毛笔行书2.0版" pitchFamily="2" charset="-122"/>
                <a:ea typeface="叶根友毛笔行书2.0版" pitchFamily="2" charset="-122"/>
              </a:rPr>
              <a:t>来秋。</a:t>
            </a:r>
            <a:endParaRPr lang="en-US" altLang="zh-CN" sz="3600" b="1" dirty="0" smtClean="0">
              <a:solidFill>
                <a:srgbClr val="FF0000"/>
              </a:solidFill>
              <a:latin typeface="叶根友毛笔行书2.0版" pitchFamily="2" charset="-122"/>
              <a:ea typeface="叶根友毛笔行书2.0版" pitchFamily="2" charset="-122"/>
            </a:endParaRPr>
          </a:p>
          <a:p>
            <a:pPr>
              <a:buNone/>
            </a:pPr>
            <a:r>
              <a:rPr lang="zh-CN" altLang="en-US" sz="3600" b="1" dirty="0" smtClean="0">
                <a:solidFill>
                  <a:srgbClr val="FF0000"/>
                </a:solidFill>
                <a:latin typeface="叶根友毛笔行书2.0版" pitchFamily="2" charset="-122"/>
                <a:ea typeface="叶根友毛笔行书2.0版" pitchFamily="2" charset="-122"/>
              </a:rPr>
              <a:t>    明月松间照，清泉石上流。</a:t>
            </a:r>
            <a:endParaRPr lang="en-US" altLang="zh-CN" sz="3600" b="1" dirty="0" smtClean="0">
              <a:solidFill>
                <a:srgbClr val="FF0000"/>
              </a:solidFill>
              <a:latin typeface="叶根友毛笔行书2.0版" pitchFamily="2" charset="-122"/>
              <a:ea typeface="叶根友毛笔行书2.0版" pitchFamily="2" charset="-122"/>
            </a:endParaRPr>
          </a:p>
          <a:p>
            <a:pPr>
              <a:buNone/>
            </a:pPr>
            <a:r>
              <a:rPr lang="zh-CN" altLang="en-US" sz="3600" b="1" dirty="0" smtClean="0">
                <a:solidFill>
                  <a:srgbClr val="FF0000"/>
                </a:solidFill>
                <a:latin typeface="叶根友毛笔行书2.0版" pitchFamily="2" charset="-122"/>
                <a:ea typeface="叶根友毛笔行书2.0版" pitchFamily="2" charset="-122"/>
              </a:rPr>
              <a:t>    竹喧归浣女，莲动下渔舟。</a:t>
            </a:r>
            <a:endParaRPr lang="en-US" altLang="zh-CN" sz="3600" b="1" dirty="0" smtClean="0">
              <a:solidFill>
                <a:srgbClr val="FF0000"/>
              </a:solidFill>
              <a:latin typeface="叶根友毛笔行书2.0版" pitchFamily="2" charset="-122"/>
              <a:ea typeface="叶根友毛笔行书2.0版" pitchFamily="2" charset="-122"/>
            </a:endParaRPr>
          </a:p>
          <a:p>
            <a:pPr>
              <a:buNone/>
            </a:pPr>
            <a:r>
              <a:rPr lang="zh-CN" altLang="en-US" sz="3600" b="1" dirty="0" smtClean="0">
                <a:solidFill>
                  <a:srgbClr val="FF0000"/>
                </a:solidFill>
                <a:latin typeface="叶根友毛笔行书2.0版" pitchFamily="2" charset="-122"/>
                <a:ea typeface="叶根友毛笔行书2.0版" pitchFamily="2" charset="-122"/>
              </a:rPr>
              <a:t>    随意春芳歇，王孙自可留。</a:t>
            </a:r>
            <a:endParaRPr lang="zh-CN" altLang="en-US" sz="3600" dirty="0">
              <a:latin typeface="叶根友毛笔行书2.0版" pitchFamily="2" charset="-122"/>
              <a:ea typeface="叶根友毛笔行书2.0版" pitchFamily="2" charset="-122"/>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d5283413f8f83b248f3d9f8686bb63_20140622110007_PkCzH.thumb.700_0.jpe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179512" y="188640"/>
            <a:ext cx="8784976" cy="6669360"/>
          </a:xfrm>
        </p:spPr>
        <p:txBody>
          <a:bodyPr>
            <a:normAutofit fontScale="77500" lnSpcReduction="20000"/>
          </a:bodyPr>
          <a:lstStyle/>
          <a:p>
            <a:pPr>
              <a:buNone/>
            </a:pPr>
            <a:r>
              <a:rPr lang="zh-CN" altLang="en-US" b="1" dirty="0" smtClean="0">
                <a:solidFill>
                  <a:srgbClr val="FF0000"/>
                </a:solidFill>
              </a:rPr>
              <a:t>                                      山居秋暝      王维   （唐）</a:t>
            </a:r>
            <a:endParaRPr lang="en-US" altLang="zh-CN" b="1" dirty="0" smtClean="0">
              <a:solidFill>
                <a:srgbClr val="FF0000"/>
              </a:solidFill>
            </a:endParaRPr>
          </a:p>
          <a:p>
            <a:pPr>
              <a:buNone/>
            </a:pPr>
            <a:r>
              <a:rPr lang="zh-CN" altLang="en-US" b="1" dirty="0" smtClean="0">
                <a:solidFill>
                  <a:srgbClr val="FF0000"/>
                </a:solidFill>
              </a:rPr>
              <a:t>                                    空山新雨后，天气晚来秋。</a:t>
            </a:r>
            <a:endParaRPr lang="en-US" altLang="zh-CN" b="1" dirty="0" smtClean="0">
              <a:solidFill>
                <a:srgbClr val="FF0000"/>
              </a:solidFill>
            </a:endParaRPr>
          </a:p>
          <a:p>
            <a:pPr>
              <a:buNone/>
            </a:pPr>
            <a:r>
              <a:rPr lang="zh-CN" altLang="en-US" b="1" dirty="0" smtClean="0">
                <a:solidFill>
                  <a:srgbClr val="FF0000"/>
                </a:solidFill>
              </a:rPr>
              <a:t>                                    明月松间照，清泉石上流。</a:t>
            </a:r>
            <a:endParaRPr lang="en-US" altLang="zh-CN" b="1" dirty="0" smtClean="0">
              <a:solidFill>
                <a:srgbClr val="FF0000"/>
              </a:solidFill>
            </a:endParaRPr>
          </a:p>
          <a:p>
            <a:pPr>
              <a:buNone/>
            </a:pPr>
            <a:r>
              <a:rPr lang="zh-CN" altLang="en-US" b="1" dirty="0" smtClean="0">
                <a:solidFill>
                  <a:srgbClr val="FF0000"/>
                </a:solidFill>
              </a:rPr>
              <a:t>                                    竹喧归浣女，莲动下渔舟。</a:t>
            </a:r>
            <a:endParaRPr lang="en-US" altLang="zh-CN" b="1" dirty="0" smtClean="0">
              <a:solidFill>
                <a:srgbClr val="FF0000"/>
              </a:solidFill>
            </a:endParaRPr>
          </a:p>
          <a:p>
            <a:pPr>
              <a:buNone/>
            </a:pPr>
            <a:r>
              <a:rPr lang="zh-CN" altLang="en-US" b="1" dirty="0" smtClean="0">
                <a:solidFill>
                  <a:srgbClr val="FF0000"/>
                </a:solidFill>
              </a:rPr>
              <a:t>                                    随意春芳歇，王孙自可留。</a:t>
            </a:r>
            <a:endParaRPr lang="en-US" altLang="zh-CN" b="1" dirty="0" smtClean="0">
              <a:solidFill>
                <a:srgbClr val="FF0000"/>
              </a:solidFill>
            </a:endParaRPr>
          </a:p>
          <a:p>
            <a:pPr>
              <a:buNone/>
            </a:pPr>
            <a:r>
              <a:rPr lang="zh-CN" altLang="en-US" sz="3600" b="1" dirty="0" smtClean="0">
                <a:solidFill>
                  <a:srgbClr val="FF0000"/>
                </a:solidFill>
              </a:rPr>
              <a:t>第一步，分析题目：</a:t>
            </a:r>
            <a:r>
              <a:rPr lang="zh-CN" altLang="en-US" sz="3600" b="1" dirty="0" smtClean="0">
                <a:solidFill>
                  <a:srgbClr val="FFFF00"/>
                </a:solidFill>
              </a:rPr>
              <a:t>山居，在山里居住；秋暝，秋天的傍晚。</a:t>
            </a:r>
            <a:endParaRPr lang="en-US" altLang="zh-CN" sz="3600" b="1" dirty="0" smtClean="0">
              <a:solidFill>
                <a:srgbClr val="FFFF00"/>
              </a:solidFill>
            </a:endParaRPr>
          </a:p>
          <a:p>
            <a:pPr>
              <a:buNone/>
            </a:pPr>
            <a:r>
              <a:rPr lang="zh-CN" altLang="en-US" sz="3600" b="1" dirty="0" smtClean="0">
                <a:solidFill>
                  <a:srgbClr val="FF0000"/>
                </a:solidFill>
              </a:rPr>
              <a:t>第二步，找出意象：</a:t>
            </a:r>
            <a:r>
              <a:rPr lang="zh-CN" altLang="en-US" sz="3600" b="1" dirty="0" smtClean="0">
                <a:solidFill>
                  <a:srgbClr val="FFFF00"/>
                </a:solidFill>
              </a:rPr>
              <a:t>空山、新雨、晚秋、明月、松林、清泉、石头、竹林、浣女、莲花、渔舟。</a:t>
            </a:r>
            <a:endParaRPr lang="en-US" altLang="zh-CN" sz="3600" b="1" dirty="0" smtClean="0">
              <a:solidFill>
                <a:srgbClr val="FFFF00"/>
              </a:solidFill>
            </a:endParaRPr>
          </a:p>
          <a:p>
            <a:pPr>
              <a:buNone/>
            </a:pPr>
            <a:r>
              <a:rPr lang="en-US" altLang="zh-CN" sz="3600" b="1" dirty="0" smtClean="0"/>
              <a:t> </a:t>
            </a:r>
            <a:r>
              <a:rPr lang="zh-CN" altLang="en-US" sz="3600" b="1" dirty="0" smtClean="0">
                <a:solidFill>
                  <a:srgbClr val="FF0000"/>
                </a:solidFill>
              </a:rPr>
              <a:t>第三步，描画面：</a:t>
            </a:r>
            <a:r>
              <a:rPr lang="zh-CN" altLang="en-US" sz="3600" b="1" dirty="0" smtClean="0">
                <a:solidFill>
                  <a:srgbClr val="FFFF00"/>
                </a:solidFill>
              </a:rPr>
              <a:t>一个秋天的傍晚，寂静的山中刚下过一场秋雨，到了夜晚，一轮明月高悬夜空，明亮的月光，透过松林间的缝隙，照射在地上，犹如偏偏碎银。泛着月光的清澈见底的泉水淙淙流淌，水底的石块清晰可见，静静的竹林里传来晚间洗衣女子的喧闹声，一只渔船顺流而下，渔船荡起的水波使得莲花轻轻晃动起来。作者为我们描绘了一幅清新明净而又充满生机的秋季月夜图</a:t>
            </a:r>
            <a:r>
              <a:rPr lang="zh-CN" altLang="en-US" b="1" dirty="0" smtClean="0">
                <a:solidFill>
                  <a:srgbClr val="FFFF00"/>
                </a:solidFill>
              </a:rPr>
              <a:t>。</a:t>
            </a:r>
            <a:endParaRPr lang="en-US" altLang="zh-CN" b="1" dirty="0" smtClean="0">
              <a:solidFill>
                <a:srgbClr val="FFFF00"/>
              </a:solidFill>
            </a:endParaRPr>
          </a:p>
          <a:p>
            <a:pPr>
              <a:buNone/>
            </a:pPr>
            <a:r>
              <a:rPr lang="en-US" altLang="zh-CN" b="1" dirty="0" smtClean="0"/>
              <a:t> </a:t>
            </a:r>
            <a:endParaRPr lang="zh-CN" altLang="en-US" b="1"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6d5283413f8f83b248f3d9f8686bb63_20140622110007_PkCzH.thumb.700_0.jpe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normAutofit fontScale="92500" lnSpcReduction="10000"/>
          </a:bodyPr>
          <a:lstStyle/>
          <a:p>
            <a:pPr>
              <a:buNone/>
            </a:pPr>
            <a:r>
              <a:rPr lang="en-US" altLang="zh-CN" b="1" dirty="0" smtClean="0"/>
              <a:t>   </a:t>
            </a:r>
            <a:r>
              <a:rPr lang="zh-CN" altLang="en-US" b="1" dirty="0" smtClean="0">
                <a:solidFill>
                  <a:srgbClr val="FF0000"/>
                </a:solidFill>
              </a:rPr>
              <a:t>第四步，分析描写手法：</a:t>
            </a:r>
            <a:r>
              <a:rPr lang="zh-CN" altLang="en-US" b="1" dirty="0" smtClean="0">
                <a:solidFill>
                  <a:srgbClr val="FFFF00"/>
                </a:solidFill>
              </a:rPr>
              <a:t>这首诗运用了动静结合、以动衬静和渲染烘托的描写手法。“明月松间照，清泉石上流”是动静结合；“竹喧归浣女，莲动下渔舟”是以动衬静；前四句从正面描写一场秋雨之后夜晚林间景色，是运用了渲染的手法，而这一切美好、清新幽静的景色又是为了突出诗人对山居生活的热爱而服务的，又是烘托。</a:t>
            </a:r>
            <a:endParaRPr lang="en-US" altLang="zh-CN" b="1" dirty="0" smtClean="0">
              <a:solidFill>
                <a:srgbClr val="FFFF00"/>
              </a:solidFill>
            </a:endParaRPr>
          </a:p>
          <a:p>
            <a:pPr>
              <a:buNone/>
            </a:pPr>
            <a:r>
              <a:rPr lang="en-US" altLang="zh-CN" b="1" dirty="0" smtClean="0"/>
              <a:t>   </a:t>
            </a:r>
            <a:r>
              <a:rPr lang="zh-CN" altLang="en-US" b="1" dirty="0" smtClean="0">
                <a:solidFill>
                  <a:srgbClr val="FF0000"/>
                </a:solidFill>
              </a:rPr>
              <a:t>第五步，分析抒情手法：</a:t>
            </a:r>
            <a:r>
              <a:rPr lang="zh-CN" altLang="en-US" b="1" dirty="0" smtClean="0">
                <a:solidFill>
                  <a:srgbClr val="FFFF00"/>
                </a:solidFill>
              </a:rPr>
              <a:t>这首诗的抒情手法主要是触景生情，寓情于景。</a:t>
            </a:r>
            <a:endParaRPr lang="en-US" altLang="zh-CN" b="1" dirty="0" smtClean="0">
              <a:solidFill>
                <a:srgbClr val="FFFF00"/>
              </a:solidFill>
            </a:endParaRPr>
          </a:p>
          <a:p>
            <a:pPr>
              <a:buNone/>
            </a:pPr>
            <a:r>
              <a:rPr lang="en-US" altLang="zh-CN" b="1" dirty="0" smtClean="0"/>
              <a:t>   </a:t>
            </a:r>
            <a:r>
              <a:rPr lang="zh-CN" altLang="en-US" b="1" dirty="0" smtClean="0">
                <a:solidFill>
                  <a:srgbClr val="FF0000"/>
                </a:solidFill>
              </a:rPr>
              <a:t>第六步，表达的思想情感：</a:t>
            </a:r>
            <a:r>
              <a:rPr lang="zh-CN" altLang="en-US" b="1" dirty="0" smtClean="0">
                <a:solidFill>
                  <a:srgbClr val="FFFF00"/>
                </a:solidFill>
              </a:rPr>
              <a:t>抒发了作者对山中雨后景色的喜爱之情和对山居生活的热爱之情</a:t>
            </a:r>
            <a:r>
              <a:rPr lang="zh-CN" altLang="en-US" b="1" dirty="0" smtClean="0"/>
              <a:t>。</a:t>
            </a:r>
            <a:endParaRPr lang="zh-CN" alt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014061415362212_S.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260648"/>
            <a:ext cx="8229600" cy="6480720"/>
          </a:xfrm>
        </p:spPr>
        <p:txBody>
          <a:bodyPr>
            <a:normAutofit fontScale="92500" lnSpcReduction="20000"/>
          </a:bodyPr>
          <a:lstStyle/>
          <a:p>
            <a:pPr>
              <a:buNone/>
            </a:pPr>
            <a:r>
              <a:rPr lang="zh-CN" altLang="en-US" b="1" dirty="0" smtClean="0">
                <a:solidFill>
                  <a:srgbClr val="FF0000"/>
                </a:solidFill>
              </a:rPr>
              <a:t>意境</a:t>
            </a:r>
            <a:endParaRPr lang="en-US" altLang="zh-CN" b="1" dirty="0" smtClean="0">
              <a:solidFill>
                <a:srgbClr val="FF0000"/>
              </a:solidFill>
            </a:endParaRPr>
          </a:p>
          <a:p>
            <a:pPr>
              <a:buNone/>
            </a:pPr>
            <a:r>
              <a:rPr lang="zh-CN" altLang="en-US" dirty="0" smtClean="0"/>
              <a:t>    </a:t>
            </a:r>
            <a:r>
              <a:rPr lang="zh-CN" altLang="en-US" b="1" dirty="0" smtClean="0">
                <a:solidFill>
                  <a:srgbClr val="FF0000"/>
                </a:solidFill>
              </a:rPr>
              <a:t>意境是指文艺作品中描绘的生活图景与所表现的思想情感融为一体而形成的艺术境界。</a:t>
            </a:r>
            <a:endParaRPr lang="en-US" altLang="zh-CN" b="1" dirty="0" smtClean="0">
              <a:solidFill>
                <a:srgbClr val="FF0000"/>
              </a:solidFill>
            </a:endParaRPr>
          </a:p>
          <a:p>
            <a:pPr>
              <a:buNone/>
            </a:pPr>
            <a:r>
              <a:rPr lang="zh-CN" altLang="en-US" b="1" dirty="0" smtClean="0"/>
              <a:t>    简单的说</a:t>
            </a:r>
            <a:r>
              <a:rPr lang="en-US" altLang="zh-CN" b="1" dirty="0" smtClean="0"/>
              <a:t>,</a:t>
            </a:r>
            <a:r>
              <a:rPr lang="zh-CN" altLang="en-US" b="1" dirty="0" smtClean="0"/>
              <a:t>就是创作诗歌的环境。可以是写作时的场景，也可以是回忆，也可以是心中所想</a:t>
            </a:r>
            <a:r>
              <a:rPr lang="en-US" altLang="zh-CN" b="1" dirty="0" smtClean="0"/>
              <a:t>,</a:t>
            </a:r>
            <a:r>
              <a:rPr lang="zh-CN" altLang="en-US" b="1" dirty="0" smtClean="0"/>
              <a:t>实际却达不到的场景。诗歌的意境是作者的心境和感受，</a:t>
            </a:r>
            <a:r>
              <a:rPr lang="en-US" altLang="zh-CN" b="1" dirty="0" smtClean="0"/>
              <a:t>"</a:t>
            </a:r>
            <a:r>
              <a:rPr lang="zh-CN" altLang="en-US" b="1" dirty="0" smtClean="0"/>
              <a:t>感时花溅泪，恨别鸟惊心</a:t>
            </a:r>
            <a:r>
              <a:rPr lang="en-US" altLang="zh-CN" b="1" dirty="0" smtClean="0"/>
              <a:t>"</a:t>
            </a:r>
            <a:r>
              <a:rPr lang="zh-CN" altLang="en-US" b="1" dirty="0" smtClean="0"/>
              <a:t>就是这个道理。</a:t>
            </a:r>
          </a:p>
          <a:p>
            <a:pPr>
              <a:buNone/>
            </a:pPr>
            <a:r>
              <a:rPr lang="zh-CN" altLang="en-US" b="1" dirty="0" smtClean="0"/>
              <a:t>     </a:t>
            </a:r>
            <a:r>
              <a:rPr lang="zh-CN" altLang="en-US" b="1" dirty="0" smtClean="0">
                <a:solidFill>
                  <a:srgbClr val="FF0000"/>
                </a:solidFill>
              </a:rPr>
              <a:t>意境是诗人的主观情思与客观景物相交融而创造出来的浑然一体的艺术境界。</a:t>
            </a:r>
            <a:r>
              <a:rPr lang="zh-CN" altLang="en-US" b="1" dirty="0" smtClean="0"/>
              <a:t>诗歌创作离不开意象，意象的选择只是第一步，是诗的基础</a:t>
            </a:r>
            <a:r>
              <a:rPr lang="en-US" altLang="zh-CN" b="1" dirty="0" smtClean="0"/>
              <a:t>;</a:t>
            </a:r>
            <a:r>
              <a:rPr lang="zh-CN" altLang="en-US" b="1" dirty="0" smtClean="0"/>
              <a:t>组合意象创造出</a:t>
            </a:r>
            <a:r>
              <a:rPr lang="en-US" altLang="zh-CN" b="1" dirty="0" smtClean="0"/>
              <a:t>"</a:t>
            </a:r>
            <a:r>
              <a:rPr lang="zh-CN" altLang="en-US" b="1" dirty="0" smtClean="0"/>
              <a:t>意与境谐</a:t>
            </a:r>
            <a:r>
              <a:rPr lang="en-US" altLang="zh-CN" b="1" dirty="0" smtClean="0"/>
              <a:t>"</a:t>
            </a:r>
            <a:r>
              <a:rPr lang="zh-CN" altLang="en-US" b="1" dirty="0" smtClean="0"/>
              <a:t>的诗的艺术境界才是目的。意境与意象在本质上有一定的联系，它们都是主观与客观统一的产物，都是情与物的结合体。但它们又有区别</a:t>
            </a:r>
            <a:r>
              <a:rPr lang="en-US" altLang="zh-CN" b="1" dirty="0" smtClean="0"/>
              <a:t>:</a:t>
            </a:r>
            <a:r>
              <a:rPr lang="zh-CN" altLang="en-US" b="1" dirty="0" smtClean="0"/>
              <a:t>从形式上看，意象与词句相关，意境则与全篇对应</a:t>
            </a:r>
            <a:r>
              <a:rPr lang="zh-CN" altLang="en-US" dirty="0" smtClean="0"/>
              <a:t>。</a:t>
            </a:r>
          </a:p>
          <a:p>
            <a:endParaRPr lang="zh-CN" altLang="en-U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6dc83f1c234606ecb281450097ade495_2012022911243235064602.JPG"/>
          <p:cNvPicPr>
            <a:picLocks noChangeAspect="1"/>
          </p:cNvPicPr>
          <p:nvPr/>
        </p:nvPicPr>
        <p:blipFill>
          <a:blip r:embed="rId2" cstate="print"/>
          <a:stretch>
            <a:fillRect/>
          </a:stretch>
        </p:blipFill>
        <p:spPr>
          <a:xfrm>
            <a:off x="4572000" y="0"/>
            <a:ext cx="4572000" cy="6858000"/>
          </a:xfrm>
          <a:prstGeom prst="rect">
            <a:avLst/>
          </a:prstGeom>
        </p:spPr>
      </p:pic>
      <p:pic>
        <p:nvPicPr>
          <p:cNvPr id="5" name="图片 4" descr="e6043bc015bdf56594888c7546d3f7f5_670w.jpg"/>
          <p:cNvPicPr>
            <a:picLocks noChangeAspect="1"/>
          </p:cNvPicPr>
          <p:nvPr/>
        </p:nvPicPr>
        <p:blipFill>
          <a:blip r:embed="rId3" cstate="print"/>
          <a:stretch>
            <a:fillRect/>
          </a:stretch>
        </p:blipFill>
        <p:spPr>
          <a:xfrm>
            <a:off x="1" y="0"/>
            <a:ext cx="4572000" cy="6858000"/>
          </a:xfrm>
          <a:prstGeom prst="rect">
            <a:avLst/>
          </a:prstGeom>
        </p:spPr>
      </p:pic>
      <p:sp>
        <p:nvSpPr>
          <p:cNvPr id="3" name="内容占位符 2"/>
          <p:cNvSpPr>
            <a:spLocks noGrp="1"/>
          </p:cNvSpPr>
          <p:nvPr>
            <p:ph idx="1"/>
          </p:nvPr>
        </p:nvSpPr>
        <p:spPr>
          <a:xfrm>
            <a:off x="457200" y="620688"/>
            <a:ext cx="8229600" cy="5505475"/>
          </a:xfrm>
        </p:spPr>
        <p:txBody>
          <a:bodyPr/>
          <a:lstStyle/>
          <a:p>
            <a:pPr>
              <a:buNone/>
            </a:pPr>
            <a:endParaRPr lang="en-US" altLang="zh-CN" dirty="0" smtClean="0"/>
          </a:p>
          <a:p>
            <a:pPr>
              <a:buNone/>
            </a:pPr>
            <a:endParaRPr lang="en-US" altLang="zh-CN" dirty="0" smtClean="0"/>
          </a:p>
          <a:p>
            <a:pPr>
              <a:buNone/>
            </a:pPr>
            <a:endParaRPr lang="en-US" altLang="zh-CN" dirty="0" smtClean="0"/>
          </a:p>
          <a:p>
            <a:pPr>
              <a:buNone/>
            </a:pPr>
            <a:r>
              <a:rPr lang="en-US" altLang="zh-CN" dirty="0" smtClean="0"/>
              <a:t>        </a:t>
            </a:r>
            <a:r>
              <a:rPr lang="zh-CN" altLang="en-US" sz="8800" dirty="0" smtClean="0">
                <a:solidFill>
                  <a:srgbClr val="FF0000"/>
                </a:solidFill>
                <a:latin typeface="叶根友毛笔行书2.0版" pitchFamily="2" charset="-122"/>
                <a:ea typeface="叶根友毛笔行书2.0版" pitchFamily="2" charset="-122"/>
              </a:rPr>
              <a:t>事物形象鉴赏</a:t>
            </a:r>
            <a:endParaRPr lang="en-US" altLang="zh-CN" sz="8800" dirty="0" smtClean="0">
              <a:solidFill>
                <a:srgbClr val="FF0000"/>
              </a:solidFill>
              <a:latin typeface="叶根友毛笔行书2.0版" pitchFamily="2" charset="-122"/>
              <a:ea typeface="叶根友毛笔行书2.0版" pitchFamily="2"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32a5f12b13ce980169315cfba34637b6_6e421d5fgw1eaetl2p8kxj20pd0eimyw.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260648"/>
            <a:ext cx="8229600" cy="6408712"/>
          </a:xfrm>
        </p:spPr>
        <p:txBody>
          <a:bodyPr>
            <a:normAutofit fontScale="85000" lnSpcReduction="10000"/>
          </a:bodyPr>
          <a:lstStyle/>
          <a:p>
            <a:pPr>
              <a:buNone/>
            </a:pPr>
            <a:r>
              <a:rPr lang="en-US" altLang="zh-CN" dirty="0" smtClean="0"/>
              <a:t>   1.</a:t>
            </a:r>
            <a:r>
              <a:rPr lang="zh-CN" altLang="en-US" dirty="0" smtClean="0"/>
              <a:t>陆游的这首“咏梅”词中的梅花具有怎样的形象特点？请结合词句简要分析。</a:t>
            </a:r>
            <a:endParaRPr lang="en-US" altLang="zh-CN" dirty="0" smtClean="0"/>
          </a:p>
          <a:p>
            <a:pPr>
              <a:buNone/>
            </a:pPr>
            <a:r>
              <a:rPr lang="zh-CN" altLang="en-US" dirty="0" smtClean="0"/>
              <a:t>             词的上半阕着力渲染梅的落寞凄清、饱受风雨之苦的情形。体现了梅花孤芳高洁、坚强不屈的特点。下半阕写梅花的灵魂及生死观。梅花生在世上，无意于炫耀自己的花容月貌，也不肯媚俗与招蜂引蝶，所以在时间上躲得远远的，既不与争奇斗妍的百花争夺春色，也不与菊花分享秋光，而是孤独地在冰天雪地里开放。但是这样仍摆脱不了百花的嫉妒。体现了梅花高尚脱俗、坚贞不二的特点。</a:t>
            </a:r>
            <a:endParaRPr lang="en-US" altLang="zh-CN" dirty="0" smtClean="0"/>
          </a:p>
          <a:p>
            <a:pPr>
              <a:buNone/>
            </a:pPr>
            <a:r>
              <a:rPr lang="en-US" altLang="zh-CN" dirty="0" smtClean="0"/>
              <a:t>    2.</a:t>
            </a:r>
            <a:r>
              <a:rPr lang="zh-CN" altLang="en-US" dirty="0" smtClean="0"/>
              <a:t>作者运用了什么表现手法，表达了作者怎样的思想情感？</a:t>
            </a:r>
            <a:endParaRPr lang="en-US" altLang="zh-CN" dirty="0" smtClean="0"/>
          </a:p>
          <a:p>
            <a:pPr>
              <a:buNone/>
            </a:pPr>
            <a:r>
              <a:rPr lang="en-US" altLang="zh-CN" dirty="0" smtClean="0"/>
              <a:t>              </a:t>
            </a:r>
            <a:r>
              <a:rPr lang="zh-CN" altLang="en-US" dirty="0" smtClean="0"/>
              <a:t>运用了拟人、象征、烘托和衬托的手法。此词以梅花自况，咏梅的凄苦以泄胸中抑郁，感叹人生的失意坎坷；赞梅的精神又表达了青春无悔的信念以及对自己爱国情操及高洁人格的自许。</a:t>
            </a:r>
            <a:endParaRPr lang="zh-CN" altLang="en-US"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9d771d2a33c701e1926a5f5abcda1b07_120603123501ed5760ee2b694e.jpg"/>
          <p:cNvPicPr>
            <a:picLocks noGrp="1" noChangeAspect="1"/>
          </p:cNvPicPr>
          <p:nvPr>
            <p:ph idx="1"/>
          </p:nvPr>
        </p:nvPicPr>
        <p:blipFill>
          <a:blip r:embed="rId2" cstate="print"/>
          <a:stretch>
            <a:fillRect/>
          </a:stretch>
        </p:blipFill>
        <p:spPr>
          <a:xfrm>
            <a:off x="0" y="0"/>
            <a:ext cx="9144000" cy="7046640"/>
          </a:xfrm>
        </p:spPr>
      </p:pic>
      <p:sp>
        <p:nvSpPr>
          <p:cNvPr id="3" name="TextBox 2"/>
          <p:cNvSpPr txBox="1"/>
          <p:nvPr/>
        </p:nvSpPr>
        <p:spPr>
          <a:xfrm>
            <a:off x="7596336" y="908720"/>
            <a:ext cx="861774" cy="4114268"/>
          </a:xfrm>
          <a:prstGeom prst="rect">
            <a:avLst/>
          </a:prstGeom>
          <a:noFill/>
        </p:spPr>
        <p:txBody>
          <a:bodyPr vert="eaVert" wrap="none" rtlCol="0">
            <a:spAutoFit/>
          </a:bodyPr>
          <a:lstStyle/>
          <a:p>
            <a:r>
              <a:rPr lang="zh-CN" altLang="en-US" sz="4400" b="1" dirty="0" smtClean="0">
                <a:solidFill>
                  <a:srgbClr val="FF0000"/>
                </a:solidFill>
                <a:latin typeface="叶根友毛笔行书2.0版" pitchFamily="2" charset="-122"/>
                <a:ea typeface="叶根友毛笔行书2.0版" pitchFamily="2" charset="-122"/>
              </a:rPr>
              <a:t>卜算子</a:t>
            </a:r>
            <a:r>
              <a:rPr lang="en-US" altLang="zh-CN" sz="4400" b="1" dirty="0" smtClean="0">
                <a:solidFill>
                  <a:srgbClr val="FF0000"/>
                </a:solidFill>
                <a:latin typeface="叶根友毛笔行书2.0版" pitchFamily="2" charset="-122"/>
                <a:ea typeface="叶根友毛笔行书2.0版" pitchFamily="2" charset="-122"/>
              </a:rPr>
              <a:t>.</a:t>
            </a:r>
            <a:r>
              <a:rPr lang="zh-CN" altLang="en-US" sz="4400" b="1" dirty="0" smtClean="0">
                <a:solidFill>
                  <a:srgbClr val="FF0000"/>
                </a:solidFill>
                <a:latin typeface="叶根友毛笔行书2.0版" pitchFamily="2" charset="-122"/>
                <a:ea typeface="叶根友毛笔行书2.0版" pitchFamily="2" charset="-122"/>
              </a:rPr>
              <a:t>咏梅</a:t>
            </a:r>
            <a:r>
              <a:rPr lang="zh-CN" altLang="en-US" sz="2800" b="1" dirty="0" smtClean="0">
                <a:solidFill>
                  <a:srgbClr val="FF0000"/>
                </a:solidFill>
                <a:latin typeface="叶根友毛笔行书2.0版" pitchFamily="2" charset="-122"/>
                <a:ea typeface="叶根友毛笔行书2.0版" pitchFamily="2" charset="-122"/>
              </a:rPr>
              <a:t>毛泽东</a:t>
            </a:r>
            <a:endParaRPr lang="zh-CN" altLang="en-US" sz="2800" b="1" dirty="0">
              <a:solidFill>
                <a:srgbClr val="FF0000"/>
              </a:solidFill>
              <a:latin typeface="叶根友毛笔行书2.0版" pitchFamily="2" charset="-122"/>
              <a:ea typeface="叶根友毛笔行书2.0版" pitchFamily="2" charset="-12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lstStyle/>
          <a:p>
            <a:r>
              <a:rPr lang="zh-CN" altLang="en-US" dirty="0" smtClean="0"/>
              <a:t>毛泽东的这首词是对陆游词的反其意而用之，那么，毛泽东笔下的梅花又具有怎样的形象特点？又表达了作者怎样的思想情感？</a:t>
            </a:r>
            <a:endParaRPr lang="en-US" altLang="zh-CN" dirty="0" smtClean="0"/>
          </a:p>
          <a:p>
            <a:r>
              <a:rPr lang="zh-CN" altLang="en-US" dirty="0" smtClean="0"/>
              <a:t>毛泽东笔下的梅花不是愁而是笑，具有美丽、积极、坚贞和乐观的形象特点。作者托梅寄志，表明中国共产党人的决心，在险恶的环境下绝不屈服，乐观坚定，勇敢迎接挑战，直到取得最后胜利。</a:t>
            </a:r>
            <a:endParaRPr lang="zh-CN" altLang="en-US"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91742aa926a58470a23babf8c2f4ff7.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normAutofit lnSpcReduction="10000"/>
          </a:bodyPr>
          <a:lstStyle/>
          <a:p>
            <a:pPr>
              <a:buNone/>
            </a:pPr>
            <a:r>
              <a:rPr lang="zh-CN" altLang="en-US" sz="3600" dirty="0" smtClean="0"/>
              <a:t>                                   </a:t>
            </a:r>
            <a:r>
              <a:rPr lang="zh-CN" altLang="en-US" sz="3600" b="1" dirty="0" smtClean="0">
                <a:solidFill>
                  <a:srgbClr val="FF0000"/>
                </a:solidFill>
                <a:latin typeface="叶根友毛笔行书2.0版" pitchFamily="2" charset="-122"/>
                <a:ea typeface="叶根友毛笔行书2.0版" pitchFamily="2" charset="-122"/>
              </a:rPr>
              <a:t>雪中腊梅</a:t>
            </a:r>
          </a:p>
          <a:p>
            <a:pPr>
              <a:buNone/>
            </a:pPr>
            <a:r>
              <a:rPr lang="zh-CN" altLang="en-US" sz="3600" b="1" dirty="0" smtClean="0">
                <a:solidFill>
                  <a:srgbClr val="FF0000"/>
                </a:solidFill>
                <a:latin typeface="叶根友毛笔行书2.0版" pitchFamily="2" charset="-122"/>
                <a:ea typeface="叶根友毛笔行书2.0版" pitchFamily="2" charset="-122"/>
              </a:rPr>
              <a:t>                   严冬怒放气韵闲，</a:t>
            </a:r>
            <a:endParaRPr lang="en-US" altLang="zh-CN" sz="3600" b="1" dirty="0" smtClean="0">
              <a:solidFill>
                <a:srgbClr val="FF0000"/>
              </a:solidFill>
              <a:latin typeface="叶根友毛笔行书2.0版" pitchFamily="2" charset="-122"/>
              <a:ea typeface="叶根友毛笔行书2.0版" pitchFamily="2" charset="-122"/>
            </a:endParaRPr>
          </a:p>
          <a:p>
            <a:pPr>
              <a:buNone/>
            </a:pPr>
            <a:r>
              <a:rPr lang="en-US" altLang="zh-CN" sz="3600" b="1" dirty="0" smtClean="0">
                <a:solidFill>
                  <a:srgbClr val="FF0000"/>
                </a:solidFill>
                <a:latin typeface="叶根友毛笔行书2.0版" pitchFamily="2" charset="-122"/>
                <a:ea typeface="叶根友毛笔行书2.0版" pitchFamily="2" charset="-122"/>
              </a:rPr>
              <a:t>                   </a:t>
            </a:r>
            <a:r>
              <a:rPr lang="zh-CN" altLang="en-US" sz="3600" b="1" dirty="0" smtClean="0">
                <a:solidFill>
                  <a:srgbClr val="FF0000"/>
                </a:solidFill>
                <a:latin typeface="叶根友毛笔行书2.0版" pitchFamily="2" charset="-122"/>
                <a:ea typeface="叶根友毛笔行书2.0版" pitchFamily="2" charset="-122"/>
              </a:rPr>
              <a:t>雪压枝头花正艳。</a:t>
            </a:r>
          </a:p>
          <a:p>
            <a:pPr>
              <a:buNone/>
            </a:pPr>
            <a:r>
              <a:rPr lang="zh-CN" altLang="en-US" sz="3600" b="1" dirty="0" smtClean="0">
                <a:solidFill>
                  <a:srgbClr val="FF0000"/>
                </a:solidFill>
                <a:latin typeface="叶根友毛笔行书2.0版" pitchFamily="2" charset="-122"/>
                <a:ea typeface="叶根友毛笔行书2.0版" pitchFamily="2" charset="-122"/>
              </a:rPr>
              <a:t>                   西风凛冽香益清，</a:t>
            </a:r>
            <a:endParaRPr lang="en-US" altLang="zh-CN" sz="3600" b="1" dirty="0" smtClean="0">
              <a:solidFill>
                <a:srgbClr val="FF0000"/>
              </a:solidFill>
              <a:latin typeface="叶根友毛笔行书2.0版" pitchFamily="2" charset="-122"/>
              <a:ea typeface="叶根友毛笔行书2.0版" pitchFamily="2" charset="-122"/>
            </a:endParaRPr>
          </a:p>
          <a:p>
            <a:pPr>
              <a:buNone/>
            </a:pPr>
            <a:r>
              <a:rPr lang="zh-CN" altLang="en-US" sz="3600" b="1" dirty="0" smtClean="0">
                <a:solidFill>
                  <a:srgbClr val="FF0000"/>
                </a:solidFill>
                <a:latin typeface="叶根友毛笔行书2.0版" pitchFamily="2" charset="-122"/>
                <a:ea typeface="叶根友毛笔行书2.0版" pitchFamily="2" charset="-122"/>
              </a:rPr>
              <a:t>                   嫩黄玉容耐奇寒。</a:t>
            </a:r>
          </a:p>
          <a:p>
            <a:pPr>
              <a:buNone/>
            </a:pPr>
            <a:r>
              <a:rPr lang="zh-CN" altLang="en-US" sz="3600" b="1" dirty="0" smtClean="0">
                <a:solidFill>
                  <a:srgbClr val="FF0000"/>
                </a:solidFill>
                <a:latin typeface="叶根友毛笔行书2.0版" pitchFamily="2" charset="-122"/>
                <a:ea typeface="叶根友毛笔行书2.0版" pitchFamily="2" charset="-122"/>
              </a:rPr>
              <a:t>                   冰雪亦惧梅性烈，</a:t>
            </a:r>
            <a:endParaRPr lang="en-US" altLang="zh-CN" sz="3600" b="1" dirty="0" smtClean="0">
              <a:solidFill>
                <a:srgbClr val="FF0000"/>
              </a:solidFill>
              <a:latin typeface="叶根友毛笔行书2.0版" pitchFamily="2" charset="-122"/>
              <a:ea typeface="叶根友毛笔行书2.0版" pitchFamily="2" charset="-122"/>
            </a:endParaRPr>
          </a:p>
          <a:p>
            <a:pPr>
              <a:buNone/>
            </a:pPr>
            <a:r>
              <a:rPr lang="zh-CN" altLang="en-US" sz="3600" b="1" dirty="0" smtClean="0">
                <a:solidFill>
                  <a:srgbClr val="FF0000"/>
                </a:solidFill>
                <a:latin typeface="叶根友毛笔行书2.0版" pitchFamily="2" charset="-122"/>
                <a:ea typeface="叶根友毛笔行书2.0版" pitchFamily="2" charset="-122"/>
              </a:rPr>
              <a:t>                   一任绽放光无限。</a:t>
            </a:r>
          </a:p>
          <a:p>
            <a:pPr>
              <a:buNone/>
            </a:pPr>
            <a:r>
              <a:rPr lang="zh-CN" altLang="en-US" sz="3600" b="1" dirty="0" smtClean="0">
                <a:solidFill>
                  <a:srgbClr val="FF0000"/>
                </a:solidFill>
                <a:latin typeface="叶根友毛笔行书2.0版" pitchFamily="2" charset="-122"/>
                <a:ea typeface="叶根友毛笔行书2.0版" pitchFamily="2" charset="-122"/>
              </a:rPr>
              <a:t>                   孤傲冷艳群芳妒，</a:t>
            </a:r>
            <a:endParaRPr lang="en-US" altLang="zh-CN" sz="3600" b="1" dirty="0" smtClean="0">
              <a:solidFill>
                <a:srgbClr val="FF0000"/>
              </a:solidFill>
              <a:latin typeface="叶根友毛笔行书2.0版" pitchFamily="2" charset="-122"/>
              <a:ea typeface="叶根友毛笔行书2.0版" pitchFamily="2" charset="-122"/>
            </a:endParaRPr>
          </a:p>
          <a:p>
            <a:pPr>
              <a:buNone/>
            </a:pPr>
            <a:r>
              <a:rPr lang="zh-CN" altLang="en-US" sz="3600" b="1" dirty="0" smtClean="0">
                <a:solidFill>
                  <a:srgbClr val="FF0000"/>
                </a:solidFill>
                <a:latin typeface="叶根友毛笔行书2.0版" pitchFamily="2" charset="-122"/>
                <a:ea typeface="叶根友毛笔行书2.0版" pitchFamily="2" charset="-122"/>
              </a:rPr>
              <a:t>                   报得春讯暖人间。</a:t>
            </a:r>
          </a:p>
          <a:p>
            <a:endParaRPr lang="zh-CN" altLang="en-US"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620688"/>
            <a:ext cx="8229600" cy="5505475"/>
          </a:xfrm>
        </p:spPr>
        <p:txBody>
          <a:bodyPr/>
          <a:lstStyle/>
          <a:p>
            <a:r>
              <a:rPr lang="en-US" altLang="zh-CN" b="1" dirty="0" smtClean="0">
                <a:solidFill>
                  <a:srgbClr val="FF0000"/>
                </a:solidFill>
              </a:rPr>
              <a:t>《</a:t>
            </a:r>
            <a:r>
              <a:rPr lang="zh-CN" altLang="en-US" b="1" dirty="0" smtClean="0">
                <a:solidFill>
                  <a:srgbClr val="FF0000"/>
                </a:solidFill>
              </a:rPr>
              <a:t>雪中腊梅</a:t>
            </a:r>
            <a:r>
              <a:rPr lang="en-US" altLang="zh-CN" b="1" dirty="0" smtClean="0">
                <a:solidFill>
                  <a:srgbClr val="FF0000"/>
                </a:solidFill>
              </a:rPr>
              <a:t>》</a:t>
            </a:r>
            <a:r>
              <a:rPr lang="zh-CN" altLang="en-US" b="1" dirty="0" smtClean="0">
                <a:solidFill>
                  <a:srgbClr val="FF0000"/>
                </a:solidFill>
              </a:rPr>
              <a:t>一诗中的“腊梅”有怎样的形象特点？表达了作者怎样的思想感情？</a:t>
            </a:r>
            <a:endParaRPr lang="zh-CN" altLang="en-US" b="1" dirty="0">
              <a:solidFill>
                <a:srgbClr val="FF0000"/>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fa9144a82b28b340d75d175bb8387db7_20090707084734108.jpg"/>
          <p:cNvPicPr>
            <a:picLocks noChangeAspect="1"/>
          </p:cNvPicPr>
          <p:nvPr/>
        </p:nvPicPr>
        <p:blipFill>
          <a:blip r:embed="rId2" cstate="print"/>
          <a:stretch>
            <a:fillRect/>
          </a:stretch>
        </p:blipFill>
        <p:spPr>
          <a:xfrm>
            <a:off x="0" y="0"/>
            <a:ext cx="9143999" cy="6858000"/>
          </a:xfrm>
          <a:prstGeom prst="rect">
            <a:avLst/>
          </a:prstGeom>
        </p:spPr>
      </p:pic>
      <p:sp>
        <p:nvSpPr>
          <p:cNvPr id="2" name="标题 1"/>
          <p:cNvSpPr>
            <a:spLocks noGrp="1"/>
          </p:cNvSpPr>
          <p:nvPr>
            <p:ph type="title"/>
          </p:nvPr>
        </p:nvSpPr>
        <p:spPr>
          <a:xfrm>
            <a:off x="457200" y="274638"/>
            <a:ext cx="8229600" cy="634082"/>
          </a:xfrm>
        </p:spPr>
        <p:txBody>
          <a:bodyPr>
            <a:normAutofit fontScale="90000"/>
          </a:bodyPr>
          <a:lstStyle/>
          <a:p>
            <a:r>
              <a:rPr lang="zh-CN" altLang="en-US" b="1" dirty="0" smtClean="0">
                <a:solidFill>
                  <a:srgbClr val="FF0000"/>
                </a:solidFill>
              </a:rPr>
              <a:t>课后练习</a:t>
            </a:r>
            <a:endParaRPr lang="zh-CN" altLang="en-US" b="1" dirty="0">
              <a:solidFill>
                <a:srgbClr val="FF0000"/>
              </a:solidFill>
            </a:endParaRPr>
          </a:p>
        </p:txBody>
      </p:sp>
      <p:sp>
        <p:nvSpPr>
          <p:cNvPr id="3" name="内容占位符 2"/>
          <p:cNvSpPr>
            <a:spLocks noGrp="1"/>
          </p:cNvSpPr>
          <p:nvPr>
            <p:ph idx="1"/>
          </p:nvPr>
        </p:nvSpPr>
        <p:spPr>
          <a:xfrm>
            <a:off x="457200" y="836712"/>
            <a:ext cx="8229600" cy="5832648"/>
          </a:xfrm>
        </p:spPr>
        <p:txBody>
          <a:bodyPr>
            <a:normAutofit fontScale="85000" lnSpcReduction="10000"/>
          </a:bodyPr>
          <a:lstStyle/>
          <a:p>
            <a:pPr algn="ctr">
              <a:lnSpc>
                <a:spcPct val="90000"/>
              </a:lnSpc>
              <a:buNone/>
            </a:pPr>
            <a:r>
              <a:rPr lang="en-US" altLang="zh-CN" b="1" dirty="0" smtClean="0">
                <a:ea typeface="楷体_GB2312" pitchFamily="49" charset="-122"/>
              </a:rPr>
              <a:t>1.</a:t>
            </a:r>
            <a:r>
              <a:rPr lang="zh-CN" altLang="en-US" b="1" dirty="0" smtClean="0">
                <a:solidFill>
                  <a:srgbClr val="FFFF00"/>
                </a:solidFill>
                <a:ea typeface="楷体_GB2312" pitchFamily="49" charset="-122"/>
              </a:rPr>
              <a:t>阅读下面一首诗，然后回答问题。</a:t>
            </a:r>
            <a:endParaRPr lang="en-US" altLang="zh-CN" b="1" dirty="0" smtClean="0">
              <a:solidFill>
                <a:srgbClr val="FFFF00"/>
              </a:solidFill>
              <a:ea typeface="楷体_GB2312" pitchFamily="49" charset="-122"/>
            </a:endParaRPr>
          </a:p>
          <a:p>
            <a:pPr algn="ctr">
              <a:lnSpc>
                <a:spcPct val="90000"/>
              </a:lnSpc>
              <a:buNone/>
            </a:pPr>
            <a:r>
              <a:rPr lang="zh-CN" altLang="en-US" b="1" dirty="0" smtClean="0">
                <a:solidFill>
                  <a:srgbClr val="FFFF00"/>
                </a:solidFill>
                <a:ea typeface="楷体_GB2312" pitchFamily="49" charset="-122"/>
              </a:rPr>
              <a:t>严郑公</a:t>
            </a:r>
            <a:r>
              <a:rPr lang="zh-CN" altLang="en-US" b="1" baseline="30000" dirty="0" smtClean="0">
                <a:solidFill>
                  <a:srgbClr val="FFFF00"/>
                </a:solidFill>
                <a:ea typeface="楷体_GB2312" pitchFamily="49" charset="-122"/>
              </a:rPr>
              <a:t>①</a:t>
            </a:r>
            <a:r>
              <a:rPr lang="zh-CN" altLang="en-US" b="1" dirty="0" smtClean="0">
                <a:solidFill>
                  <a:srgbClr val="FFFF00"/>
                </a:solidFill>
                <a:ea typeface="楷体_GB2312" pitchFamily="49" charset="-122"/>
              </a:rPr>
              <a:t>宅同咏竹       </a:t>
            </a:r>
            <a:r>
              <a:rPr lang="zh-CN" altLang="en-US" b="1" dirty="0" smtClean="0">
                <a:solidFill>
                  <a:srgbClr val="FFFF00"/>
                </a:solidFill>
              </a:rPr>
              <a:t>杜甫</a:t>
            </a:r>
          </a:p>
          <a:p>
            <a:pPr algn="ctr">
              <a:lnSpc>
                <a:spcPct val="90000"/>
              </a:lnSpc>
              <a:buNone/>
            </a:pPr>
            <a:r>
              <a:rPr lang="zh-CN" altLang="en-US" b="1" dirty="0" smtClean="0">
                <a:solidFill>
                  <a:srgbClr val="FFFF00"/>
                </a:solidFill>
                <a:ea typeface="楷体_GB2312" pitchFamily="49" charset="-122"/>
              </a:rPr>
              <a:t>   绿竹半含箨</a:t>
            </a:r>
            <a:r>
              <a:rPr lang="zh-CN" altLang="en-US" b="1" baseline="30000" dirty="0" smtClean="0">
                <a:solidFill>
                  <a:srgbClr val="FFFF00"/>
                </a:solidFill>
                <a:ea typeface="楷体_GB2312" pitchFamily="49" charset="-122"/>
              </a:rPr>
              <a:t>②</a:t>
            </a:r>
            <a:r>
              <a:rPr lang="zh-CN" altLang="en-US" b="1" dirty="0" smtClean="0">
                <a:solidFill>
                  <a:srgbClr val="FFFF00"/>
                </a:solidFill>
                <a:ea typeface="楷体_GB2312" pitchFamily="49" charset="-122"/>
              </a:rPr>
              <a:t>，新梢才出墙。 色侵书帙</a:t>
            </a:r>
            <a:r>
              <a:rPr lang="zh-CN" altLang="en-US" b="1" baseline="30000" dirty="0" smtClean="0">
                <a:solidFill>
                  <a:srgbClr val="FFFF00"/>
                </a:solidFill>
                <a:ea typeface="楷体_GB2312" pitchFamily="49" charset="-122"/>
              </a:rPr>
              <a:t>③</a:t>
            </a:r>
            <a:r>
              <a:rPr lang="zh-CN" altLang="en-US" b="1" dirty="0" smtClean="0">
                <a:solidFill>
                  <a:srgbClr val="FFFF00"/>
                </a:solidFill>
                <a:ea typeface="楷体_GB2312" pitchFamily="49" charset="-122"/>
              </a:rPr>
              <a:t>晚，阴过酒樽凉。</a:t>
            </a:r>
          </a:p>
          <a:p>
            <a:pPr algn="ctr">
              <a:lnSpc>
                <a:spcPct val="90000"/>
              </a:lnSpc>
              <a:buNone/>
            </a:pPr>
            <a:r>
              <a:rPr lang="zh-CN" altLang="en-US" b="1" dirty="0" smtClean="0">
                <a:solidFill>
                  <a:srgbClr val="FFFF00"/>
                </a:solidFill>
                <a:ea typeface="楷体_GB2312" pitchFamily="49" charset="-122"/>
              </a:rPr>
              <a:t>雨洗娟娟净，风吹细细香。但令无剪伐，会见拂云长。</a:t>
            </a:r>
          </a:p>
          <a:p>
            <a:pPr>
              <a:lnSpc>
                <a:spcPct val="90000"/>
              </a:lnSpc>
              <a:buNone/>
            </a:pPr>
            <a:r>
              <a:rPr lang="zh-CN" altLang="en-US" b="1" dirty="0" smtClean="0">
                <a:solidFill>
                  <a:srgbClr val="FFFF00"/>
                </a:solidFill>
              </a:rPr>
              <a:t>     </a:t>
            </a:r>
            <a:r>
              <a:rPr lang="en-US" altLang="zh-CN" b="1" dirty="0" smtClean="0">
                <a:solidFill>
                  <a:srgbClr val="FFFF00"/>
                </a:solidFill>
              </a:rPr>
              <a:t>【</a:t>
            </a:r>
            <a:r>
              <a:rPr lang="zh-CN" altLang="en-US" b="1" dirty="0" smtClean="0">
                <a:solidFill>
                  <a:srgbClr val="FFFF00"/>
                </a:solidFill>
              </a:rPr>
              <a:t>注</a:t>
            </a:r>
            <a:r>
              <a:rPr lang="en-US" altLang="zh-CN" b="1" dirty="0" smtClean="0">
                <a:solidFill>
                  <a:srgbClr val="FFFF00"/>
                </a:solidFill>
              </a:rPr>
              <a:t>】①</a:t>
            </a:r>
            <a:r>
              <a:rPr lang="zh-CN" altLang="en-US" b="1" dirty="0" smtClean="0">
                <a:solidFill>
                  <a:srgbClr val="FFFF00"/>
                </a:solidFill>
              </a:rPr>
              <a:t>严郑公：即严武，受封郑国公。②箨（</a:t>
            </a:r>
            <a:r>
              <a:rPr lang="en-US" altLang="zh-CN" b="1" dirty="0" err="1" smtClean="0">
                <a:solidFill>
                  <a:srgbClr val="FFFF00"/>
                </a:solidFill>
              </a:rPr>
              <a:t>tuò</a:t>
            </a:r>
            <a:r>
              <a:rPr lang="zh-CN" altLang="en-US" b="1" dirty="0" smtClean="0">
                <a:solidFill>
                  <a:srgbClr val="FFFF00"/>
                </a:solidFill>
              </a:rPr>
              <a:t>）：笋壳。③帙：包书  的布套。</a:t>
            </a:r>
          </a:p>
          <a:p>
            <a:pPr>
              <a:lnSpc>
                <a:spcPct val="90000"/>
              </a:lnSpc>
              <a:buNone/>
            </a:pPr>
            <a:r>
              <a:rPr lang="zh-CN" altLang="en-US" b="1" dirty="0" smtClean="0">
                <a:solidFill>
                  <a:srgbClr val="FFFF00"/>
                </a:solidFill>
              </a:rPr>
              <a:t>              本诗前三联描写出竹子怎样的形象？</a:t>
            </a:r>
          </a:p>
          <a:p>
            <a:pPr>
              <a:lnSpc>
                <a:spcPct val="120000"/>
              </a:lnSpc>
              <a:buNone/>
            </a:pPr>
            <a:r>
              <a:rPr lang="zh-CN" altLang="en-US" b="1" dirty="0" smtClean="0">
                <a:solidFill>
                  <a:srgbClr val="FF0000"/>
                </a:solidFill>
              </a:rPr>
              <a:t>  </a:t>
            </a:r>
            <a:r>
              <a:rPr lang="en-US" altLang="zh-CN" b="1" dirty="0" smtClean="0">
                <a:solidFill>
                  <a:srgbClr val="FF0000"/>
                </a:solidFill>
              </a:rPr>
              <a:t>2.</a:t>
            </a:r>
            <a:r>
              <a:rPr lang="zh-CN" altLang="en-US" b="1" dirty="0" smtClean="0">
                <a:solidFill>
                  <a:srgbClr val="FF0000"/>
                </a:solidFill>
              </a:rPr>
              <a:t>阅读下面的诗，然后回答问题。 </a:t>
            </a:r>
          </a:p>
          <a:p>
            <a:pPr algn="ctr">
              <a:lnSpc>
                <a:spcPct val="120000"/>
              </a:lnSpc>
              <a:buNone/>
            </a:pPr>
            <a:r>
              <a:rPr lang="zh-CN" altLang="en-US" b="1" dirty="0" smtClean="0">
                <a:solidFill>
                  <a:srgbClr val="FF0000"/>
                </a:solidFill>
                <a:latin typeface="楷体_GB2312" pitchFamily="49" charset="-122"/>
                <a:ea typeface="楷体_GB2312" pitchFamily="49" charset="-122"/>
              </a:rPr>
              <a:t>早梅   齐己 </a:t>
            </a:r>
          </a:p>
          <a:p>
            <a:pPr algn="ctr">
              <a:lnSpc>
                <a:spcPct val="120000"/>
              </a:lnSpc>
              <a:buNone/>
            </a:pPr>
            <a:r>
              <a:rPr lang="zh-CN" altLang="en-US" b="1" dirty="0" smtClean="0">
                <a:solidFill>
                  <a:srgbClr val="FF0000"/>
                </a:solidFill>
                <a:latin typeface="楷体_GB2312" pitchFamily="49" charset="-122"/>
                <a:ea typeface="楷体_GB2312" pitchFamily="49" charset="-122"/>
              </a:rPr>
              <a:t>万木冻欲折，孤根暖独回。前村深雪里，昨夜一枝开。 </a:t>
            </a:r>
          </a:p>
          <a:p>
            <a:pPr algn="ctr">
              <a:lnSpc>
                <a:spcPct val="120000"/>
              </a:lnSpc>
              <a:buNone/>
            </a:pPr>
            <a:r>
              <a:rPr lang="zh-CN" altLang="en-US" b="1" dirty="0" smtClean="0">
                <a:solidFill>
                  <a:srgbClr val="FF0000"/>
                </a:solidFill>
                <a:latin typeface="楷体_GB2312" pitchFamily="49" charset="-122"/>
                <a:ea typeface="楷体_GB2312" pitchFamily="49" charset="-122"/>
              </a:rPr>
              <a:t>风递幽香出，禽窥素艳来。明年如应律，先发望春台。 </a:t>
            </a:r>
          </a:p>
          <a:p>
            <a:pPr>
              <a:lnSpc>
                <a:spcPct val="120000"/>
              </a:lnSpc>
              <a:buNone/>
            </a:pPr>
            <a:r>
              <a:rPr lang="zh-CN" altLang="en-US" b="1" dirty="0" smtClean="0">
                <a:solidFill>
                  <a:srgbClr val="FF0000"/>
                </a:solidFill>
              </a:rPr>
              <a:t>           分析诗人笔下的“早梅”具有怎样的特点？</a:t>
            </a:r>
          </a:p>
          <a:p>
            <a:pPr>
              <a:lnSpc>
                <a:spcPct val="95000"/>
              </a:lnSpc>
              <a:buNone/>
            </a:pPr>
            <a:endParaRPr lang="zh-CN" alt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2050323003583.jpg"/>
          <p:cNvPicPr>
            <a:picLocks noChangeAspect="1"/>
          </p:cNvPicPr>
          <p:nvPr/>
        </p:nvPicPr>
        <p:blipFill>
          <a:blip r:embed="rId2" cstate="print"/>
          <a:stretch>
            <a:fillRect/>
          </a:stretch>
        </p:blipFill>
        <p:spPr>
          <a:xfrm>
            <a:off x="0" y="0"/>
            <a:ext cx="9144000" cy="6858000"/>
          </a:xfrm>
          <a:prstGeom prst="rect">
            <a:avLst/>
          </a:prstGeom>
        </p:spPr>
      </p:pic>
      <p:sp>
        <p:nvSpPr>
          <p:cNvPr id="3" name="内容占位符 2"/>
          <p:cNvSpPr>
            <a:spLocks noGrp="1"/>
          </p:cNvSpPr>
          <p:nvPr>
            <p:ph idx="1"/>
          </p:nvPr>
        </p:nvSpPr>
        <p:spPr>
          <a:xfrm>
            <a:off x="457200" y="764704"/>
            <a:ext cx="8229600" cy="5361459"/>
          </a:xfrm>
        </p:spPr>
        <p:txBody>
          <a:bodyPr>
            <a:normAutofit fontScale="92500" lnSpcReduction="20000"/>
          </a:bodyPr>
          <a:lstStyle/>
          <a:p>
            <a:pPr>
              <a:lnSpc>
                <a:spcPct val="95000"/>
              </a:lnSpc>
              <a:buNone/>
            </a:pPr>
            <a:r>
              <a:rPr lang="en-US" altLang="zh-CN" b="1" dirty="0" smtClean="0"/>
              <a:t>1.</a:t>
            </a:r>
            <a:r>
              <a:rPr lang="zh-CN" altLang="en-US" b="1" dirty="0" smtClean="0"/>
              <a:t> </a:t>
            </a:r>
            <a:r>
              <a:rPr lang="zh-CN" altLang="en-US" b="1" dirty="0" smtClean="0">
                <a:solidFill>
                  <a:srgbClr val="0099CC"/>
                </a:solidFill>
              </a:rPr>
              <a:t>解析：这是一首咏物诗，理解咏物诗就要抓住作者所吟咏事物的特征。诗中作者着力描绘的形象是“竹”，第一联着力写竹子的嫩和新，第二联着力写竹阴的凉爽怡人，第三联写竹子经雨洗刷后的洁净，以及竹子的清香，根据对诗句的这些理解，概括竹子的形象特点。</a:t>
            </a:r>
          </a:p>
          <a:p>
            <a:pPr>
              <a:lnSpc>
                <a:spcPct val="95000"/>
              </a:lnSpc>
              <a:buNone/>
            </a:pPr>
            <a:r>
              <a:rPr lang="zh-CN" altLang="en-US" b="1" dirty="0" smtClean="0"/>
              <a:t>     </a:t>
            </a:r>
            <a:r>
              <a:rPr lang="zh-CN" altLang="en-US" b="1" dirty="0" smtClean="0">
                <a:solidFill>
                  <a:srgbClr val="CC3300"/>
                </a:solidFill>
              </a:rPr>
              <a:t>答案：形象：嫩竹新出，竹影阴凉，雨洗竹净，风送竹香。</a:t>
            </a:r>
            <a:endParaRPr lang="en-US" altLang="zh-CN" b="1" dirty="0" smtClean="0">
              <a:solidFill>
                <a:srgbClr val="CC3300"/>
              </a:solidFill>
            </a:endParaRPr>
          </a:p>
          <a:p>
            <a:pPr>
              <a:lnSpc>
                <a:spcPct val="120000"/>
              </a:lnSpc>
              <a:buNone/>
            </a:pPr>
            <a:r>
              <a:rPr lang="zh-CN" altLang="en-US" b="1" dirty="0" smtClean="0"/>
              <a:t> </a:t>
            </a:r>
            <a:r>
              <a:rPr lang="en-US" altLang="zh-CN" b="1" dirty="0" smtClean="0"/>
              <a:t>2.</a:t>
            </a:r>
            <a:r>
              <a:rPr lang="zh-CN" altLang="en-US" b="1" dirty="0" smtClean="0"/>
              <a:t>分析诗人笔下的“早梅”具有怎样的特点？</a:t>
            </a:r>
          </a:p>
          <a:p>
            <a:pPr>
              <a:lnSpc>
                <a:spcPct val="120000"/>
              </a:lnSpc>
              <a:buNone/>
            </a:pPr>
            <a:endParaRPr lang="zh-CN" altLang="en-US" b="1" dirty="0" smtClean="0"/>
          </a:p>
          <a:p>
            <a:pPr>
              <a:lnSpc>
                <a:spcPct val="120000"/>
              </a:lnSpc>
              <a:buNone/>
            </a:pPr>
            <a:r>
              <a:rPr lang="zh-CN" altLang="en-US" b="1" dirty="0" smtClean="0">
                <a:solidFill>
                  <a:srgbClr val="CC3300"/>
                </a:solidFill>
              </a:rPr>
              <a:t>   答案：不畏严寒，傲然独立，幽香四溢，素艳芳洁。</a:t>
            </a:r>
            <a:endParaRPr lang="zh-CN" alt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22e3fd7c2aedf2292fabeedad07567c2_t01c5fd5fd519d0e185.gif"/>
          <p:cNvPicPr>
            <a:picLocks noGrp="1" noChangeAspect="1"/>
          </p:cNvPicPr>
          <p:nvPr>
            <p:ph idx="1"/>
          </p:nvPr>
        </p:nvPicPr>
        <p:blipFill>
          <a:blip r:embed="rId2" cstate="print"/>
          <a:stretch>
            <a:fillRect/>
          </a:stretch>
        </p:blipFill>
        <p:spPr>
          <a:xfrm>
            <a:off x="0" y="-531440"/>
            <a:ext cx="9144000" cy="7389440"/>
          </a:xfrm>
        </p:spPr>
      </p:pic>
      <p:sp>
        <p:nvSpPr>
          <p:cNvPr id="4" name="矩形 3"/>
          <p:cNvSpPr/>
          <p:nvPr/>
        </p:nvSpPr>
        <p:spPr>
          <a:xfrm>
            <a:off x="755576" y="2276872"/>
            <a:ext cx="7122463" cy="223224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dirty="0" smtClean="0">
                <a:ln w="11430"/>
                <a:solidFill>
                  <a:srgbClr val="FFFF00"/>
                </a:solidFill>
                <a:effectLst>
                  <a:outerShdw blurRad="50800" dist="39000" dir="5460000" algn="tl">
                    <a:srgbClr val="000000">
                      <a:alpha val="38000"/>
                    </a:srgbClr>
                  </a:outerShdw>
                </a:effectLst>
                <a:latin typeface="叶根友毛笔行书2.0版" pitchFamily="2" charset="-122"/>
                <a:ea typeface="叶根友毛笔行书2.0版" pitchFamily="2" charset="-122"/>
              </a:rPr>
              <a:t>归去，也无风雨也无晴</a:t>
            </a:r>
            <a:endParaRPr lang="en-US" altLang="zh-CN" sz="5400" b="1" dirty="0" smtClean="0">
              <a:ln w="11430"/>
              <a:solidFill>
                <a:srgbClr val="FFFF00"/>
              </a:solidFill>
              <a:effectLst>
                <a:outerShdw blurRad="50800" dist="39000" dir="5460000" algn="tl">
                  <a:srgbClr val="000000">
                    <a:alpha val="38000"/>
                  </a:srgbClr>
                </a:outerShdw>
              </a:effectLst>
              <a:latin typeface="叶根友毛笔行书2.0版" pitchFamily="2" charset="-122"/>
              <a:ea typeface="叶根友毛笔行书2.0版" pitchFamily="2" charset="-122"/>
            </a:endParaRPr>
          </a:p>
          <a:p>
            <a:pPr algn="ctr"/>
            <a:r>
              <a:rPr lang="zh-CN" altLang="en-US" sz="8000" b="1" cap="none" spc="0" dirty="0" smtClean="0">
                <a:ln w="11430"/>
                <a:solidFill>
                  <a:srgbClr val="FFFF00"/>
                </a:solidFill>
                <a:effectLst>
                  <a:outerShdw blurRad="50800" dist="39000" dir="5460000" algn="tl">
                    <a:srgbClr val="000000">
                      <a:alpha val="38000"/>
                    </a:srgbClr>
                  </a:outerShdw>
                </a:effectLst>
                <a:latin typeface="叶根友毛笔行书2.0版" pitchFamily="2" charset="-122"/>
                <a:ea typeface="叶根友毛笔行书2.0版" pitchFamily="2" charset="-122"/>
              </a:rPr>
              <a:t>再   见</a:t>
            </a:r>
            <a:endParaRPr lang="zh-CN" altLang="en-US" sz="8000" b="1" cap="none" spc="0" dirty="0">
              <a:ln w="11430"/>
              <a:solidFill>
                <a:srgbClr val="FFFF00"/>
              </a:solidFill>
              <a:effectLst>
                <a:outerShdw blurRad="50800" dist="39000" dir="5460000" algn="tl">
                  <a:srgbClr val="000000">
                    <a:alpha val="38000"/>
                  </a:srgbClr>
                </a:outerShdw>
              </a:effectLst>
              <a:latin typeface="叶根友毛笔行书2.0版" pitchFamily="2" charset="-122"/>
              <a:ea typeface="叶根友毛笔行书2.0版"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4594</TotalTime>
  <Words>12433</Words>
  <Application>Microsoft Office PowerPoint</Application>
  <PresentationFormat>全屏显示(4:3)</PresentationFormat>
  <Paragraphs>424</Paragraphs>
  <Slides>99</Slides>
  <Notes>0</Notes>
  <HiddenSlides>0</HiddenSlides>
  <MMClips>0</MMClips>
  <ScaleCrop>false</ScaleCrop>
  <HeadingPairs>
    <vt:vector size="4" baseType="variant">
      <vt:variant>
        <vt:lpstr>主题</vt:lpstr>
      </vt:variant>
      <vt:variant>
        <vt:i4>1</vt:i4>
      </vt:variant>
      <vt:variant>
        <vt:lpstr>幻灯片标题</vt:lpstr>
      </vt:variant>
      <vt:variant>
        <vt:i4>99</vt:i4>
      </vt:variant>
    </vt:vector>
  </HeadingPairs>
  <TitlesOfParts>
    <vt:vector size="100" baseType="lpstr">
      <vt:lpstr>Office 主题</vt:lpstr>
      <vt:lpstr> 古  诗  鉴 赏</vt:lpstr>
      <vt:lpstr>诗歌中 的形象</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课后练习</vt:lpstr>
      <vt:lpstr>幻灯片 19</vt:lpstr>
      <vt:lpstr>幻灯片 20</vt:lpstr>
      <vt:lpstr>幻灯片 21</vt:lpstr>
      <vt:lpstr>幻灯片 22</vt:lpstr>
      <vt:lpstr>人物形象鉴赏</vt:lpstr>
      <vt:lpstr>人物形象鉴赏</vt:lpstr>
      <vt:lpstr>幻灯片 25</vt:lpstr>
      <vt:lpstr>幻灯片 26</vt:lpstr>
      <vt:lpstr>幻灯片 27</vt:lpstr>
      <vt:lpstr>幻灯片 28</vt:lpstr>
      <vt:lpstr>幻灯片 29</vt:lpstr>
      <vt:lpstr>幻灯片 30</vt:lpstr>
      <vt:lpstr>幻灯片 31</vt:lpstr>
      <vt:lpstr>课后练习</vt:lpstr>
      <vt:lpstr>幻灯片 33</vt:lpstr>
      <vt:lpstr>幻灯片 34</vt:lpstr>
      <vt:lpstr>幻灯片 35</vt:lpstr>
      <vt:lpstr>景物形象鉴赏</vt:lpstr>
      <vt:lpstr>景物形象鉴赏</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课后练习</vt:lpstr>
      <vt:lpstr>幻灯片 59</vt:lpstr>
      <vt:lpstr>时空转换</vt:lpstr>
      <vt:lpstr>幻灯片 61</vt:lpstr>
      <vt:lpstr>幻灯片 62</vt:lpstr>
      <vt:lpstr>幻灯片 63</vt:lpstr>
      <vt:lpstr>幻灯片 64</vt:lpstr>
      <vt:lpstr>幻灯片 65</vt:lpstr>
      <vt:lpstr>幻灯片 66</vt:lpstr>
      <vt:lpstr>幻灯片 67</vt:lpstr>
      <vt:lpstr>烘云托月</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课后练习</vt:lpstr>
      <vt:lpstr>幻灯片 85</vt:lpstr>
      <vt:lpstr>景物形象鉴赏（写景诗）六步法</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课后练习</vt:lpstr>
      <vt:lpstr>幻灯片 98</vt:lpstr>
      <vt:lpstr>幻灯片 99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  诗  鉴 赏</dc:title>
  <dc:creator>Administrator</dc:creator>
  <cp:lastModifiedBy>赵硕(zhaoshuo)</cp:lastModifiedBy>
  <cp:revision>309</cp:revision>
  <dcterms:created xsi:type="dcterms:W3CDTF">2018-08-21T00:36:23Z</dcterms:created>
  <dcterms:modified xsi:type="dcterms:W3CDTF">2021-10-19T14:35:47Z</dcterms:modified>
</cp:coreProperties>
</file>