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56" r:id="rId2"/>
    <p:sldId id="384" r:id="rId3"/>
    <p:sldId id="380" r:id="rId4"/>
    <p:sldId id="409" r:id="rId5"/>
    <p:sldId id="257" r:id="rId6"/>
    <p:sldId id="411" r:id="rId7"/>
    <p:sldId id="412" r:id="rId8"/>
    <p:sldId id="264" r:id="rId9"/>
    <p:sldId id="266" r:id="rId10"/>
    <p:sldId id="265" r:id="rId11"/>
    <p:sldId id="364" r:id="rId12"/>
    <p:sldId id="373" r:id="rId13"/>
    <p:sldId id="365" r:id="rId14"/>
    <p:sldId id="370" r:id="rId15"/>
    <p:sldId id="369" r:id="rId16"/>
    <p:sldId id="367" r:id="rId17"/>
    <p:sldId id="368" r:id="rId18"/>
    <p:sldId id="371" r:id="rId19"/>
    <p:sldId id="372" r:id="rId20"/>
    <p:sldId id="273" r:id="rId21"/>
    <p:sldId id="424" r:id="rId22"/>
    <p:sldId id="425" r:id="rId23"/>
    <p:sldId id="427" r:id="rId24"/>
    <p:sldId id="429" r:id="rId25"/>
    <p:sldId id="430" r:id="rId26"/>
    <p:sldId id="431" r:id="rId27"/>
    <p:sldId id="432" r:id="rId28"/>
    <p:sldId id="388" r:id="rId29"/>
    <p:sldId id="335" r:id="rId30"/>
    <p:sldId id="297" r:id="rId31"/>
    <p:sldId id="334" r:id="rId32"/>
    <p:sldId id="333" r:id="rId33"/>
    <p:sldId id="331" r:id="rId34"/>
    <p:sldId id="332" r:id="rId35"/>
    <p:sldId id="328" r:id="rId36"/>
    <p:sldId id="293" r:id="rId37"/>
    <p:sldId id="292" r:id="rId38"/>
    <p:sldId id="294" r:id="rId39"/>
    <p:sldId id="375" r:id="rId40"/>
    <p:sldId id="267" r:id="rId41"/>
    <p:sldId id="433" r:id="rId42"/>
    <p:sldId id="259" r:id="rId43"/>
    <p:sldId id="272" r:id="rId44"/>
    <p:sldId id="270" r:id="rId45"/>
    <p:sldId id="417" r:id="rId46"/>
    <p:sldId id="344" r:id="rId47"/>
    <p:sldId id="345" r:id="rId48"/>
    <p:sldId id="346" r:id="rId49"/>
    <p:sldId id="376" r:id="rId50"/>
    <p:sldId id="347" r:id="rId51"/>
    <p:sldId id="348" r:id="rId52"/>
    <p:sldId id="378" r:id="rId53"/>
    <p:sldId id="420" r:id="rId54"/>
    <p:sldId id="421" r:id="rId55"/>
    <p:sldId id="422" r:id="rId56"/>
    <p:sldId id="423" r:id="rId57"/>
    <p:sldId id="413" r:id="rId58"/>
    <p:sldId id="359"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丁 智会" initials="丁" lastIdx="1" clrIdx="0">
    <p:extLst>
      <p:ext uri="{19B8F6BF-5375-455C-9EA6-DF929625EA0E}">
        <p15:presenceInfo xmlns="" xmlns:p15="http://schemas.microsoft.com/office/powerpoint/2012/main" userId="4bb453b3208260c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55" autoAdjust="0"/>
    <p:restoredTop sz="86314" autoAdjust="0"/>
  </p:normalViewPr>
  <p:slideViewPr>
    <p:cSldViewPr snapToGrid="0">
      <p:cViewPr varScale="1">
        <p:scale>
          <a:sx n="60" d="100"/>
          <a:sy n="60" d="100"/>
        </p:scale>
        <p:origin x="-942"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D6035-A7D3-4FD9-8095-0D991E648889}" type="datetimeFigureOut">
              <a:rPr lang="zh-CN" altLang="en-US" smtClean="0"/>
              <a:pPr/>
              <a:t>2020/3/23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69751F-15FC-40AE-98D2-30108CB2579D}" type="slidenum">
              <a:rPr lang="zh-CN" altLang="en-US" smtClean="0"/>
              <a:pPr/>
              <a:t>‹#›</a:t>
            </a:fld>
            <a:endParaRPr lang="zh-CN" altLang="en-US"/>
          </a:p>
        </p:txBody>
      </p:sp>
    </p:spTree>
    <p:extLst>
      <p:ext uri="{BB962C8B-B14F-4D97-AF65-F5344CB8AC3E}">
        <p14:creationId xmlns="" xmlns:p14="http://schemas.microsoft.com/office/powerpoint/2010/main" val="1223388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53E59B-8840-4F9F-9870-155F92A6115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 xmlns:p14="http://schemas.microsoft.com/office/powerpoint/2010/main" val="307860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69751F-15FC-40AE-98D2-30108CB2579D}" type="slidenum">
              <a:rPr lang="zh-CN" altLang="en-US" smtClean="0"/>
              <a:pPr/>
              <a:t>12</a:t>
            </a:fld>
            <a:endParaRPr lang="zh-CN" altLang="en-US"/>
          </a:p>
        </p:txBody>
      </p:sp>
    </p:spTree>
    <p:extLst>
      <p:ext uri="{BB962C8B-B14F-4D97-AF65-F5344CB8AC3E}">
        <p14:creationId xmlns="" xmlns:p14="http://schemas.microsoft.com/office/powerpoint/2010/main" val="3945878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69751F-15FC-40AE-98D2-30108CB2579D}" type="slidenum">
              <a:rPr lang="zh-CN" altLang="en-US" smtClean="0"/>
              <a:pPr/>
              <a:t>20</a:t>
            </a:fld>
            <a:endParaRPr lang="zh-CN" altLang="en-US"/>
          </a:p>
        </p:txBody>
      </p:sp>
    </p:spTree>
    <p:extLst>
      <p:ext uri="{BB962C8B-B14F-4D97-AF65-F5344CB8AC3E}">
        <p14:creationId xmlns="" xmlns:p14="http://schemas.microsoft.com/office/powerpoint/2010/main" val="2243675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p:spPr>
      </p:sp>
      <p:sp>
        <p:nvSpPr>
          <p:cNvPr id="1024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24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86086FB-F412-4210-B9BA-4D349ADEC0F1}" type="slidenum">
              <a:rPr lang="zh-CN" altLang="en-US">
                <a:latin typeface="Arial" pitchFamily="34" charset="0"/>
              </a:rPr>
              <a:pPr/>
              <a:t>22</a:t>
            </a:fld>
            <a:endParaRPr lang="zh-CN" altLang="en-US">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69751F-15FC-40AE-98D2-30108CB2579D}" type="slidenum">
              <a:rPr lang="zh-CN" altLang="en-US" smtClean="0"/>
              <a:pPr/>
              <a:t>27</a:t>
            </a:fld>
            <a:endParaRPr lang="zh-CN" altLang="en-US"/>
          </a:p>
        </p:txBody>
      </p:sp>
    </p:spTree>
    <p:extLst>
      <p:ext uri="{BB962C8B-B14F-4D97-AF65-F5344CB8AC3E}">
        <p14:creationId xmlns="" xmlns:p14="http://schemas.microsoft.com/office/powerpoint/2010/main" val="2243675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69751F-15FC-40AE-98D2-30108CB2579D}" type="slidenum">
              <a:rPr lang="zh-CN" altLang="en-US" smtClean="0"/>
              <a:pPr/>
              <a:t>47</a:t>
            </a:fld>
            <a:endParaRPr lang="zh-CN" altLang="en-US"/>
          </a:p>
        </p:txBody>
      </p:sp>
    </p:spTree>
    <p:extLst>
      <p:ext uri="{BB962C8B-B14F-4D97-AF65-F5344CB8AC3E}">
        <p14:creationId xmlns="" xmlns:p14="http://schemas.microsoft.com/office/powerpoint/2010/main" val="475311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D1A8FB-0A06-42AF-B0FE-CE35351374D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6DE5B8D4-5A09-4DEC-AC59-F13A913FD8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EC521CD-6ACE-47B2-A333-D80A8CF4B499}"/>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5" name="页脚占位符 4">
            <a:extLst>
              <a:ext uri="{FF2B5EF4-FFF2-40B4-BE49-F238E27FC236}">
                <a16:creationId xmlns="" xmlns:a16="http://schemas.microsoft.com/office/drawing/2014/main" id="{CD5C9DC7-C407-4358-8166-1CEB742802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AA47791-3203-4F8E-B845-E1A41936B070}"/>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819515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1519F29-F3A0-4576-BA57-96A4DFB5E0E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ADD3F4F8-A400-4B2E-8423-DF52C450D07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E093643-479B-439C-9D4E-12CD8CEB95CD}"/>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5" name="页脚占位符 4">
            <a:extLst>
              <a:ext uri="{FF2B5EF4-FFF2-40B4-BE49-F238E27FC236}">
                <a16:creationId xmlns="" xmlns:a16="http://schemas.microsoft.com/office/drawing/2014/main" id="{14261F98-D94A-4724-A18E-9DCEAB39639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1C0E42F-0D0B-4DA0-995A-FAC6B6DA30DD}"/>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2175347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9AC31B05-C51F-4A7D-B9CF-53F03947546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BA460055-7986-4C46-8F1E-A53C302E50F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211ECC6-A702-4E68-86CD-E8D0189DF5AD}"/>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5" name="页脚占位符 4">
            <a:extLst>
              <a:ext uri="{FF2B5EF4-FFF2-40B4-BE49-F238E27FC236}">
                <a16:creationId xmlns="" xmlns:a16="http://schemas.microsoft.com/office/drawing/2014/main" id="{1FFC83B4-2236-4F22-86C0-11C6E2E659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A712376-226E-4132-8E32-B6B745CAF137}"/>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2660696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AB2E596-514C-43FD-97B2-A61B6B78E844}" type="datetimeFigureOut">
              <a:rPr lang="zh-CN" altLang="en-US" smtClean="0"/>
              <a:pPr/>
              <a:t>2020/3/23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extLst>
      <p:ext uri="{BB962C8B-B14F-4D97-AF65-F5344CB8AC3E}">
        <p14:creationId xmlns="" xmlns:p14="http://schemas.microsoft.com/office/powerpoint/2010/main" val="975489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65AA8D4-271D-4B11-A619-1EB70B4EB81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37ED8FA-C9D0-40BE-A4AA-1B933804966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7002483-9BB9-45ED-B47B-8B281B08AA1C}"/>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5" name="页脚占位符 4">
            <a:extLst>
              <a:ext uri="{FF2B5EF4-FFF2-40B4-BE49-F238E27FC236}">
                <a16:creationId xmlns="" xmlns:a16="http://schemas.microsoft.com/office/drawing/2014/main" id="{85149574-94F7-4CA5-BB7E-5811E811B44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3275953-2219-4FAE-BB83-B72ABEBF661E}"/>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1611561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53752FF-A972-4E56-AC63-F0EEA5F5BD4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3A46248-8516-4BA1-B8DB-93135B0944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E1365D1D-024C-4380-8412-5EA5BF1F00A3}"/>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5" name="页脚占位符 4">
            <a:extLst>
              <a:ext uri="{FF2B5EF4-FFF2-40B4-BE49-F238E27FC236}">
                <a16:creationId xmlns="" xmlns:a16="http://schemas.microsoft.com/office/drawing/2014/main" id="{1462A95B-47E8-493F-A65B-5CAB4091E7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5902DA3-CBB2-42B4-B3BF-8197D167EF38}"/>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975617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7F9FCCA-8730-43C2-9858-D4802349BE8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3AAAC47-1BBD-49E8-A7DD-70FA3062A76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6192928F-02B3-4019-97FD-D5739A488E7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9739E984-DC98-468B-8EB6-C68C0AF19C38}"/>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6" name="页脚占位符 5">
            <a:extLst>
              <a:ext uri="{FF2B5EF4-FFF2-40B4-BE49-F238E27FC236}">
                <a16:creationId xmlns="" xmlns:a16="http://schemas.microsoft.com/office/drawing/2014/main" id="{EF19C43E-0B0B-44CE-8871-49B6499B6F4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7BDDC5B-8A4B-4A44-B295-31A1FD4874ED}"/>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3868816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E8714B3-30EE-4EBF-AE39-B3DC95EAC68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247FD55-AC15-4F93-BD6C-25F7A1EEBC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8BC32CAA-197C-4E0C-A79B-10FAE01AA2E2}"/>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E45E19CC-1014-4C34-9DBF-E209FEB982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87A5F042-0774-4336-8B66-486E63B71CD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F999E34A-9FBE-46ED-9A49-C6A122D6911C}"/>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8" name="页脚占位符 7">
            <a:extLst>
              <a:ext uri="{FF2B5EF4-FFF2-40B4-BE49-F238E27FC236}">
                <a16:creationId xmlns="" xmlns:a16="http://schemas.microsoft.com/office/drawing/2014/main" id="{3630C1FB-E067-40C0-94D3-6A22D9E11EB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C7BE5B60-D1D8-4D31-BFB4-D37C44A6C09F}"/>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3810207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960F533-4B13-4DE2-AF4B-B033CF59570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A4D71803-29F8-4696-952D-C709BEA6DB53}"/>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4" name="页脚占位符 3">
            <a:extLst>
              <a:ext uri="{FF2B5EF4-FFF2-40B4-BE49-F238E27FC236}">
                <a16:creationId xmlns="" xmlns:a16="http://schemas.microsoft.com/office/drawing/2014/main" id="{942F9463-0100-4288-82C4-D7A56BB9A99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AB68DA4-EF85-4B33-A81D-9AE2F6772C9C}"/>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273645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DC3DEE7-2A69-4A24-B796-4D8C586A27D9}"/>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3" name="页脚占位符 2">
            <a:extLst>
              <a:ext uri="{FF2B5EF4-FFF2-40B4-BE49-F238E27FC236}">
                <a16:creationId xmlns="" xmlns:a16="http://schemas.microsoft.com/office/drawing/2014/main" id="{49540625-999C-4E3A-A47B-1358F854314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A7734B7E-5D64-4D16-96C7-9C34B9D75E8D}"/>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43462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728AFF-0D0E-4B7E-988B-4BE9AEA2542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DCFA926-A282-4A93-85E1-C13154814E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468CB29B-FDE2-463D-A40A-95E69FA9AE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ED86EF68-9A15-4F79-A8D6-510F9F6F58A3}"/>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6" name="页脚占位符 5">
            <a:extLst>
              <a:ext uri="{FF2B5EF4-FFF2-40B4-BE49-F238E27FC236}">
                <a16:creationId xmlns="" xmlns:a16="http://schemas.microsoft.com/office/drawing/2014/main" id="{7ED9930B-1F01-41BD-B252-F0999CA53F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D0010EA-488B-46BB-9D99-5D564BF81825}"/>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3878199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FD62B6-4CB4-4CBB-A536-86AAE4AD7AB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75E29C5-90EF-4E94-9488-DABC3E8023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2F18C00-9049-4932-A584-946368C33B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AAB836A8-C2A1-45E7-A1B8-E59D6D3ADC09}"/>
              </a:ext>
            </a:extLst>
          </p:cNvPr>
          <p:cNvSpPr>
            <a:spLocks noGrp="1"/>
          </p:cNvSpPr>
          <p:nvPr>
            <p:ph type="dt" sz="half" idx="10"/>
          </p:nvPr>
        </p:nvSpPr>
        <p:spPr/>
        <p:txBody>
          <a:bodyPr/>
          <a:lstStyle/>
          <a:p>
            <a:fld id="{1D5EE6B5-FE09-46FC-B71B-95266183AC1C}" type="datetimeFigureOut">
              <a:rPr lang="zh-CN" altLang="en-US" smtClean="0"/>
              <a:pPr/>
              <a:t>2020/3/23</a:t>
            </a:fld>
            <a:endParaRPr lang="zh-CN" altLang="en-US"/>
          </a:p>
        </p:txBody>
      </p:sp>
      <p:sp>
        <p:nvSpPr>
          <p:cNvPr id="6" name="页脚占位符 5">
            <a:extLst>
              <a:ext uri="{FF2B5EF4-FFF2-40B4-BE49-F238E27FC236}">
                <a16:creationId xmlns="" xmlns:a16="http://schemas.microsoft.com/office/drawing/2014/main" id="{AF8CC8D4-2C0B-4304-99FE-25D4001A902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00BEC7C-241C-416B-AEB1-904F6660D416}"/>
              </a:ext>
            </a:extLst>
          </p:cNvPr>
          <p:cNvSpPr>
            <a:spLocks noGrp="1"/>
          </p:cNvSpPr>
          <p:nvPr>
            <p:ph type="sldNum" sz="quarter" idx="12"/>
          </p:nvPr>
        </p:nvSpPr>
        <p:spPr/>
        <p:txBody>
          <a:body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2158400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0DAEB25-A315-4506-BC7B-1321D9D8F7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9D4FF2A-5986-4B08-98BF-956AB3C069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E1DFE6B-3674-4B4A-A57C-6263C4241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5EE6B5-FE09-46FC-B71B-95266183AC1C}" type="datetimeFigureOut">
              <a:rPr lang="zh-CN" altLang="en-US" smtClean="0"/>
              <a:pPr/>
              <a:t>2020/3/23</a:t>
            </a:fld>
            <a:endParaRPr lang="zh-CN" altLang="en-US"/>
          </a:p>
        </p:txBody>
      </p:sp>
      <p:sp>
        <p:nvSpPr>
          <p:cNvPr id="5" name="页脚占位符 4">
            <a:extLst>
              <a:ext uri="{FF2B5EF4-FFF2-40B4-BE49-F238E27FC236}">
                <a16:creationId xmlns="" xmlns:a16="http://schemas.microsoft.com/office/drawing/2014/main" id="{80E4AAC9-CD7E-4061-9227-929C2D2F30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996D78DF-F40E-4939-A60E-B5AD22DA22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7DEA92-8958-49F0-98AC-44A15367F42A}" type="slidenum">
              <a:rPr lang="zh-CN" altLang="en-US" smtClean="0"/>
              <a:pPr/>
              <a:t>‹#›</a:t>
            </a:fld>
            <a:endParaRPr lang="zh-CN" altLang="en-US"/>
          </a:p>
        </p:txBody>
      </p:sp>
    </p:spTree>
    <p:extLst>
      <p:ext uri="{BB962C8B-B14F-4D97-AF65-F5344CB8AC3E}">
        <p14:creationId xmlns="" xmlns:p14="http://schemas.microsoft.com/office/powerpoint/2010/main" val="38969737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79000" b="-79000"/>
          </a:stretch>
        </a:blipFill>
        <a:effectLst/>
      </p:bgPr>
    </p:bg>
    <p:spTree>
      <p:nvGrpSpPr>
        <p:cNvPr id="1" name=""/>
        <p:cNvGrpSpPr/>
        <p:nvPr/>
      </p:nvGrpSpPr>
      <p:grpSpPr>
        <a:xfrm>
          <a:off x="0" y="0"/>
          <a:ext cx="0" cy="0"/>
          <a:chOff x="0" y="0"/>
          <a:chExt cx="0" cy="0"/>
        </a:xfrm>
      </p:grpSpPr>
      <p:sp>
        <p:nvSpPr>
          <p:cNvPr id="3" name="副标题 2">
            <a:extLst>
              <a:ext uri="{FF2B5EF4-FFF2-40B4-BE49-F238E27FC236}">
                <a16:creationId xmlns="" xmlns:a16="http://schemas.microsoft.com/office/drawing/2014/main" id="{70E619B5-C5D5-476D-B9F9-401A0EC60A40}"/>
              </a:ext>
            </a:extLst>
          </p:cNvPr>
          <p:cNvSpPr>
            <a:spLocks noGrp="1"/>
          </p:cNvSpPr>
          <p:nvPr>
            <p:ph type="subTitle" idx="1"/>
          </p:nvPr>
        </p:nvSpPr>
        <p:spPr>
          <a:xfrm>
            <a:off x="1798320" y="5070316"/>
            <a:ext cx="9144000" cy="1655762"/>
          </a:xfrm>
        </p:spPr>
        <p:txBody>
          <a:bodyPr>
            <a:normAutofit/>
          </a:bodyPr>
          <a:lstStyle/>
          <a:p>
            <a:r>
              <a:rPr lang="zh-CN" altLang="en-US" sz="6600" dirty="0">
                <a:solidFill>
                  <a:schemeClr val="bg1"/>
                </a:solidFill>
                <a:highlight>
                  <a:srgbClr val="00FF00"/>
                </a:highlight>
              </a:rPr>
              <a:t>疫情背后的思考与写作</a:t>
            </a:r>
          </a:p>
        </p:txBody>
      </p:sp>
    </p:spTree>
    <p:extLst>
      <p:ext uri="{BB962C8B-B14F-4D97-AF65-F5344CB8AC3E}">
        <p14:creationId xmlns="" xmlns:p14="http://schemas.microsoft.com/office/powerpoint/2010/main" val="20910191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D5B23DC5-79C4-46A8-8292-CF3004FB6ADA}"/>
              </a:ext>
            </a:extLst>
          </p:cNvPr>
          <p:cNvSpPr>
            <a:spLocks noGrp="1"/>
          </p:cNvSpPr>
          <p:nvPr>
            <p:ph sz="quarter" idx="13"/>
          </p:nvPr>
        </p:nvSpPr>
        <p:spPr>
          <a:xfrm>
            <a:off x="223101" y="131976"/>
            <a:ext cx="11745798" cy="6069898"/>
          </a:xfrm>
        </p:spPr>
        <p:txBody>
          <a:bodyPr>
            <a:noAutofit/>
          </a:bodyPr>
          <a:lstStyle/>
          <a:p>
            <a:pPr marL="0" indent="0">
              <a:lnSpc>
                <a:spcPct val="100000"/>
              </a:lnSpc>
              <a:buNone/>
            </a:pPr>
            <a:r>
              <a:rPr lang="zh-CN" altLang="en-US" b="1" dirty="0">
                <a:latin typeface="Adobe 黑体 Std R" panose="020B0400000000000000" pitchFamily="34" charset="-122"/>
                <a:ea typeface="Adobe 黑体 Std R" panose="020B0400000000000000" pitchFamily="34" charset="-122"/>
              </a:rPr>
              <a:t>　</a:t>
            </a:r>
            <a:r>
              <a:rPr lang="en-US" altLang="zh-CN" b="1" dirty="0">
                <a:latin typeface="Adobe 黑体 Std R" panose="020B0400000000000000" pitchFamily="34" charset="-122"/>
                <a:ea typeface="Adobe 黑体 Std R" panose="020B0400000000000000" pitchFamily="34" charset="-122"/>
              </a:rPr>
              <a:t>【</a:t>
            </a:r>
            <a:r>
              <a:rPr lang="zh-CN" altLang="en-US" b="1" dirty="0">
                <a:latin typeface="Adobe 黑体 Std R" panose="020B0400000000000000" pitchFamily="34" charset="-122"/>
                <a:ea typeface="Adobe 黑体 Std R" panose="020B0400000000000000" pitchFamily="34" charset="-122"/>
              </a:rPr>
              <a:t>名师点评</a:t>
            </a:r>
            <a:r>
              <a:rPr lang="en-US" altLang="zh-CN" b="1" dirty="0">
                <a:latin typeface="Adobe 黑体 Std R" panose="020B0400000000000000" pitchFamily="34" charset="-122"/>
                <a:ea typeface="Adobe 黑体 Std R" panose="020B0400000000000000" pitchFamily="34" charset="-122"/>
              </a:rPr>
              <a:t>】</a:t>
            </a:r>
            <a:br>
              <a:rPr lang="en-US" altLang="zh-CN" b="1" dirty="0">
                <a:latin typeface="Adobe 黑体 Std R" panose="020B0400000000000000" pitchFamily="34" charset="-122"/>
                <a:ea typeface="Adobe 黑体 Std R" panose="020B0400000000000000" pitchFamily="34" charset="-122"/>
              </a:rPr>
            </a:br>
            <a:r>
              <a:rPr lang="en-US" altLang="zh-CN" b="1" dirty="0">
                <a:latin typeface="Adobe 黑体 Std R" panose="020B0400000000000000" pitchFamily="34" charset="-122"/>
                <a:ea typeface="Adobe 黑体 Std R" panose="020B0400000000000000" pitchFamily="34" charset="-122"/>
              </a:rPr>
              <a:t>        </a:t>
            </a:r>
            <a:r>
              <a:rPr lang="zh-CN" altLang="en-US" b="1" dirty="0">
                <a:latin typeface="Adobe 黑体 Std R" panose="020B0400000000000000" pitchFamily="34" charset="-122"/>
                <a:ea typeface="Adobe 黑体 Std R" panose="020B0400000000000000" pitchFamily="34" charset="-122"/>
              </a:rPr>
              <a:t>此文在</a:t>
            </a:r>
            <a:r>
              <a:rPr lang="zh-CN" altLang="en-US" b="1" dirty="0">
                <a:solidFill>
                  <a:srgbClr val="FF0000"/>
                </a:solidFill>
                <a:latin typeface="Adobe 黑体 Std R" panose="020B0400000000000000" pitchFamily="34" charset="-122"/>
                <a:ea typeface="Adobe 黑体 Std R" panose="020B0400000000000000" pitchFamily="34" charset="-122"/>
              </a:rPr>
              <a:t>亮出</a:t>
            </a:r>
            <a:r>
              <a:rPr lang="zh-CN" altLang="en-US" b="1" dirty="0">
                <a:latin typeface="Adobe 黑体 Std R" panose="020B0400000000000000" pitchFamily="34" charset="-122"/>
                <a:ea typeface="Adobe 黑体 Std R" panose="020B0400000000000000" pitchFamily="34" charset="-122"/>
              </a:rPr>
              <a:t>“国殇是一场悲剧，然而，国殇更是一次空前的团聚”这一</a:t>
            </a:r>
            <a:r>
              <a:rPr lang="zh-CN" altLang="en-US" b="1" dirty="0">
                <a:solidFill>
                  <a:srgbClr val="FF0000"/>
                </a:solidFill>
                <a:latin typeface="Adobe 黑体 Std R" panose="020B0400000000000000" pitchFamily="34" charset="-122"/>
                <a:ea typeface="Adobe 黑体 Std R" panose="020B0400000000000000" pitchFamily="34" charset="-122"/>
              </a:rPr>
              <a:t>观点</a:t>
            </a:r>
            <a:r>
              <a:rPr lang="zh-CN" altLang="en-US" b="1" dirty="0">
                <a:latin typeface="Adobe 黑体 Std R" panose="020B0400000000000000" pitchFamily="34" charset="-122"/>
                <a:ea typeface="Adobe 黑体 Std R" panose="020B0400000000000000" pitchFamily="34" charset="-122"/>
              </a:rPr>
              <a:t>后，</a:t>
            </a:r>
            <a:r>
              <a:rPr lang="zh-CN" altLang="en-US" b="1" dirty="0">
                <a:solidFill>
                  <a:srgbClr val="FF0000"/>
                </a:solidFill>
                <a:latin typeface="Adobe 黑体 Std R" panose="020B0400000000000000" pitchFamily="34" charset="-122"/>
                <a:ea typeface="Adobe 黑体 Std R" panose="020B0400000000000000" pitchFamily="34" charset="-122"/>
              </a:rPr>
              <a:t>精选典型事例</a:t>
            </a:r>
            <a:r>
              <a:rPr lang="zh-CN" altLang="en-US" b="1" dirty="0">
                <a:latin typeface="Adobe 黑体 Std R" panose="020B0400000000000000" pitchFamily="34" charset="-122"/>
                <a:ea typeface="Adobe 黑体 Std R" panose="020B0400000000000000" pitchFamily="34" charset="-122"/>
              </a:rPr>
              <a:t>，通过“一个灾民与她的救命恩人们最质朴也最真诚的团聚”等三个层次，</a:t>
            </a:r>
            <a:r>
              <a:rPr lang="zh-CN" altLang="en-US" b="1" dirty="0">
                <a:solidFill>
                  <a:srgbClr val="FF0000"/>
                </a:solidFill>
                <a:latin typeface="Adobe 黑体 Std R" panose="020B0400000000000000" pitchFamily="34" charset="-122"/>
                <a:ea typeface="Adobe 黑体 Std R" panose="020B0400000000000000" pitchFamily="34" charset="-122"/>
              </a:rPr>
              <a:t>逐层深入</a:t>
            </a:r>
            <a:r>
              <a:rPr lang="zh-CN" altLang="en-US" b="1" dirty="0">
                <a:latin typeface="Adobe 黑体 Std R" panose="020B0400000000000000" pitchFamily="34" charset="-122"/>
                <a:ea typeface="Adobe 黑体 Std R" panose="020B0400000000000000" pitchFamily="34" charset="-122"/>
              </a:rPr>
              <a:t>地展开论证，</a:t>
            </a:r>
            <a:r>
              <a:rPr lang="zh-CN" altLang="en-US" b="1" dirty="0">
                <a:solidFill>
                  <a:srgbClr val="FF0000"/>
                </a:solidFill>
                <a:latin typeface="Adobe 黑体 Std R" panose="020B0400000000000000" pitchFamily="34" charset="-122"/>
                <a:ea typeface="Adobe 黑体 Std R" panose="020B0400000000000000" pitchFamily="34" charset="-122"/>
              </a:rPr>
              <a:t>最后归结出“在今天，则是人民与人民、人民与国家、国家与世界的携手，又何愁家不安、国不兴”</a:t>
            </a:r>
            <a:r>
              <a:rPr lang="zh-CN" altLang="en-US" b="1" dirty="0">
                <a:latin typeface="Adobe 黑体 Std R" panose="020B0400000000000000" pitchFamily="34" charset="-122"/>
                <a:ea typeface="Adobe 黑体 Std R" panose="020B0400000000000000" pitchFamily="34" charset="-122"/>
              </a:rPr>
              <a:t>。全文见解新颖，内容集中，思路清晰，材料丰富。</a:t>
            </a:r>
            <a:r>
              <a:rPr lang="en-US" altLang="zh-CN" b="1" dirty="0">
                <a:latin typeface="Adobe 黑体 Std R" panose="020B0400000000000000" pitchFamily="34" charset="-122"/>
                <a:ea typeface="Adobe 黑体 Std R" panose="020B0400000000000000" pitchFamily="34" charset="-122"/>
              </a:rPr>
              <a:t/>
            </a:r>
            <a:br>
              <a:rPr lang="en-US" altLang="zh-CN" b="1" dirty="0">
                <a:latin typeface="Adobe 黑体 Std R" panose="020B0400000000000000" pitchFamily="34" charset="-122"/>
                <a:ea typeface="Adobe 黑体 Std R" panose="020B0400000000000000" pitchFamily="34" charset="-122"/>
              </a:rPr>
            </a:br>
            <a:r>
              <a:rPr lang="en-US" altLang="zh-CN" b="1" dirty="0">
                <a:latin typeface="Adobe 黑体 Std R" panose="020B0400000000000000" pitchFamily="34" charset="-122"/>
                <a:ea typeface="Adobe 黑体 Std R" panose="020B0400000000000000" pitchFamily="34" charset="-122"/>
              </a:rPr>
              <a:t>       </a:t>
            </a:r>
            <a:r>
              <a:rPr lang="zh-CN" altLang="en-US" b="1" dirty="0">
                <a:solidFill>
                  <a:srgbClr val="FF0000"/>
                </a:solidFill>
                <a:latin typeface="Adobe 黑体 Std R" panose="020B0400000000000000" pitchFamily="34" charset="-122"/>
                <a:ea typeface="Adobe 黑体 Std R" panose="020B0400000000000000" pitchFamily="34" charset="-122"/>
              </a:rPr>
              <a:t>文章语言流畅，巧妙融合现代歌词、古代诗文、现实场景于一炉，</a:t>
            </a:r>
            <a:r>
              <a:rPr lang="zh-CN" altLang="en-US" b="1" dirty="0">
                <a:latin typeface="Adobe 黑体 Std R" panose="020B0400000000000000" pitchFamily="34" charset="-122"/>
                <a:ea typeface="Adobe 黑体 Std R" panose="020B0400000000000000" pitchFamily="34" charset="-122"/>
              </a:rPr>
              <a:t>“青山无法阻隔我们风雨同舟的携手，地域也不会隐没团结一心的民族头上那轮共有的明月”“五千米是我们能否拉住受灾人民的手的距离，是生与死的距离”“拨不开汶川上空连天蔽日的迷雾，但他们必须拨开震区人民心上的乌云”等</a:t>
            </a:r>
            <a:r>
              <a:rPr lang="zh-CN" altLang="en-US" b="1" dirty="0">
                <a:solidFill>
                  <a:srgbClr val="FF0000"/>
                </a:solidFill>
                <a:latin typeface="Adobe 黑体 Std R" panose="020B0400000000000000" pitchFamily="34" charset="-122"/>
                <a:ea typeface="Adobe 黑体 Std R" panose="020B0400000000000000" pitchFamily="34" charset="-122"/>
              </a:rPr>
              <a:t>文句既饱含深情又文采飞扬，</a:t>
            </a:r>
            <a:r>
              <a:rPr lang="zh-CN" altLang="en-US" b="1" dirty="0">
                <a:latin typeface="Adobe 黑体 Std R" panose="020B0400000000000000" pitchFamily="34" charset="-122"/>
                <a:ea typeface="Adobe 黑体 Std R" panose="020B0400000000000000" pitchFamily="34" charset="-122"/>
              </a:rPr>
              <a:t>体现出作者深厚的写作功底。</a:t>
            </a:r>
            <a:r>
              <a:rPr lang="en-US" altLang="zh-CN" b="1" dirty="0">
                <a:latin typeface="Adobe 黑体 Std R" panose="020B0400000000000000" pitchFamily="34" charset="-122"/>
                <a:ea typeface="Adobe 黑体 Std R" panose="020B0400000000000000" pitchFamily="34" charset="-122"/>
              </a:rPr>
              <a:t/>
            </a:r>
            <a:br>
              <a:rPr lang="en-US" altLang="zh-CN" b="1" dirty="0">
                <a:latin typeface="Adobe 黑体 Std R" panose="020B0400000000000000" pitchFamily="34" charset="-122"/>
                <a:ea typeface="Adobe 黑体 Std R" panose="020B0400000000000000" pitchFamily="34" charset="-122"/>
              </a:rPr>
            </a:br>
            <a:r>
              <a:rPr lang="en-US" altLang="zh-CN" b="1" dirty="0">
                <a:latin typeface="Adobe 黑体 Std R" panose="020B0400000000000000" pitchFamily="34" charset="-122"/>
                <a:ea typeface="Adobe 黑体 Std R" panose="020B0400000000000000" pitchFamily="34" charset="-122"/>
              </a:rPr>
              <a:t>    《</a:t>
            </a:r>
            <a:r>
              <a:rPr lang="zh-CN" altLang="en-US" b="1" dirty="0">
                <a:latin typeface="Adobe 黑体 Std R" panose="020B0400000000000000" pitchFamily="34" charset="-122"/>
                <a:ea typeface="Adobe 黑体 Std R" panose="020B0400000000000000" pitchFamily="34" charset="-122"/>
              </a:rPr>
              <a:t>青山一道同风雨</a:t>
            </a:r>
            <a:r>
              <a:rPr lang="en-US" altLang="zh-CN" b="1" dirty="0">
                <a:latin typeface="Adobe 黑体 Std R" panose="020B0400000000000000" pitchFamily="34" charset="-122"/>
                <a:ea typeface="Adobe 黑体 Std R" panose="020B0400000000000000" pitchFamily="34" charset="-122"/>
              </a:rPr>
              <a:t>》</a:t>
            </a:r>
            <a:r>
              <a:rPr lang="zh-CN" altLang="en-US" b="1" dirty="0">
                <a:latin typeface="Adobe 黑体 Std R" panose="020B0400000000000000" pitchFamily="34" charset="-122"/>
                <a:ea typeface="Adobe 黑体 Std R" panose="020B0400000000000000" pitchFamily="34" charset="-122"/>
              </a:rPr>
              <a:t>一文不是简单地罗列现象，而是将内容集中到“团聚”这一个点上，取得了很好的表达效果。</a:t>
            </a:r>
            <a:r>
              <a:rPr lang="zh-CN" altLang="en-US" b="1" dirty="0">
                <a:solidFill>
                  <a:srgbClr val="FF0000"/>
                </a:solidFill>
                <a:latin typeface="Adobe 黑体 Std R" panose="020B0400000000000000" pitchFamily="34" charset="-122"/>
                <a:ea typeface="Adobe 黑体 Std R" panose="020B0400000000000000" pitchFamily="34" charset="-122"/>
              </a:rPr>
              <a:t>它给我们的启示是：考场作文角度要巧，开掘要深，应善于以小见大。</a:t>
            </a:r>
            <a:r>
              <a:rPr lang="en-US" altLang="zh-CN" b="1" dirty="0">
                <a:solidFill>
                  <a:srgbClr val="FF0000"/>
                </a:solidFill>
                <a:latin typeface="Adobe 黑体 Std R" panose="020B0400000000000000" pitchFamily="34" charset="-122"/>
                <a:ea typeface="Adobe 黑体 Std R" panose="020B0400000000000000" pitchFamily="34" charset="-122"/>
              </a:rPr>
              <a:t/>
            </a:r>
            <a:br>
              <a:rPr lang="en-US" altLang="zh-CN" b="1" dirty="0">
                <a:solidFill>
                  <a:srgbClr val="FF0000"/>
                </a:solidFill>
                <a:latin typeface="Adobe 黑体 Std R" panose="020B0400000000000000" pitchFamily="34" charset="-122"/>
                <a:ea typeface="Adobe 黑体 Std R" panose="020B0400000000000000" pitchFamily="34" charset="-122"/>
              </a:rPr>
            </a:br>
            <a:endParaRPr lang="zh-CN" altLang="en-US" b="1" dirty="0">
              <a:solidFill>
                <a:srgbClr val="FF0000"/>
              </a:solidFill>
              <a:latin typeface="Adobe 黑体 Std R" panose="020B0400000000000000" pitchFamily="34" charset="-122"/>
              <a:ea typeface="Adobe 黑体 Std R" panose="020B0400000000000000" pitchFamily="34" charset="-122"/>
            </a:endParaRPr>
          </a:p>
        </p:txBody>
      </p:sp>
    </p:spTree>
    <p:extLst>
      <p:ext uri="{BB962C8B-B14F-4D97-AF65-F5344CB8AC3E}">
        <p14:creationId xmlns="" xmlns:p14="http://schemas.microsoft.com/office/powerpoint/2010/main" val="15786932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494E05-3A79-4D35-AB31-91D7CC0C2A2F}"/>
              </a:ext>
            </a:extLst>
          </p:cNvPr>
          <p:cNvSpPr>
            <a:spLocks noGrp="1"/>
          </p:cNvSpPr>
          <p:nvPr>
            <p:ph type="title"/>
          </p:nvPr>
        </p:nvSpPr>
        <p:spPr/>
        <p:txBody>
          <a:bodyPr/>
          <a:lstStyle/>
          <a:p>
            <a:endParaRPr lang="zh-CN" altLang="en-US" dirty="0"/>
          </a:p>
        </p:txBody>
      </p:sp>
      <p:pic>
        <p:nvPicPr>
          <p:cNvPr id="5" name="内容占位符 4">
            <a:extLst>
              <a:ext uri="{FF2B5EF4-FFF2-40B4-BE49-F238E27FC236}">
                <a16:creationId xmlns="" xmlns:a16="http://schemas.microsoft.com/office/drawing/2014/main" id="{94BCF001-66BF-4E03-A21A-6E6212E1B737}"/>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838200" y="128587"/>
            <a:ext cx="10759440" cy="6600825"/>
          </a:xfrm>
        </p:spPr>
      </p:pic>
    </p:spTree>
    <p:extLst>
      <p:ext uri="{BB962C8B-B14F-4D97-AF65-F5344CB8AC3E}">
        <p14:creationId xmlns="" xmlns:p14="http://schemas.microsoft.com/office/powerpoint/2010/main" val="17434841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8025158-B108-47CC-B831-03960C19116A}"/>
              </a:ext>
            </a:extLst>
          </p:cNvPr>
          <p:cNvSpPr>
            <a:spLocks noGrp="1"/>
          </p:cNvSpPr>
          <p:nvPr>
            <p:ph type="title"/>
          </p:nvPr>
        </p:nvSpPr>
        <p:spPr>
          <a:xfrm>
            <a:off x="87630" y="227409"/>
            <a:ext cx="10515600" cy="1325563"/>
          </a:xfrm>
        </p:spPr>
        <p:txBody>
          <a:bodyPr/>
          <a:lstStyle/>
          <a:p>
            <a:r>
              <a:rPr lang="zh-CN" altLang="en-US" dirty="0">
                <a:solidFill>
                  <a:srgbClr val="FF0000"/>
                </a:solidFill>
                <a:latin typeface="黑体" panose="02010609060101010101" pitchFamily="49" charset="-122"/>
                <a:ea typeface="黑体" panose="02010609060101010101" pitchFamily="49" charset="-122"/>
              </a:rPr>
              <a:t>一</a:t>
            </a:r>
            <a:r>
              <a:rPr lang="en-US" altLang="zh-CN" dirty="0">
                <a:solidFill>
                  <a:srgbClr val="FF0000"/>
                </a:solidFill>
                <a:latin typeface="黑体" panose="02010609060101010101" pitchFamily="49" charset="-122"/>
                <a:ea typeface="黑体" panose="02010609060101010101" pitchFamily="49" charset="-122"/>
              </a:rPr>
              <a:t>.</a:t>
            </a:r>
            <a:r>
              <a:rPr lang="zh-CN" altLang="en-US" dirty="0">
                <a:solidFill>
                  <a:srgbClr val="FF0000"/>
                </a:solidFill>
                <a:latin typeface="黑体" panose="02010609060101010101" pitchFamily="49" charset="-122"/>
                <a:ea typeface="黑体" panose="02010609060101010101" pitchFamily="49" charset="-122"/>
              </a:rPr>
              <a:t>中国力量 淬火刚强</a:t>
            </a:r>
            <a:r>
              <a:rPr lang="zh-CN" altLang="en-US" dirty="0"/>
              <a:t/>
            </a:r>
            <a:br>
              <a:rPr lang="zh-CN" altLang="en-US" dirty="0"/>
            </a:br>
            <a:endParaRPr lang="zh-CN" altLang="en-US" dirty="0"/>
          </a:p>
        </p:txBody>
      </p:sp>
      <p:sp>
        <p:nvSpPr>
          <p:cNvPr id="3" name="内容占位符 2">
            <a:extLst>
              <a:ext uri="{FF2B5EF4-FFF2-40B4-BE49-F238E27FC236}">
                <a16:creationId xmlns="" xmlns:a16="http://schemas.microsoft.com/office/drawing/2014/main" id="{0781DD61-2A56-4B8D-A226-00D88D904154}"/>
              </a:ext>
            </a:extLst>
          </p:cNvPr>
          <p:cNvSpPr>
            <a:spLocks noGrp="1"/>
          </p:cNvSpPr>
          <p:nvPr>
            <p:ph idx="1"/>
          </p:nvPr>
        </p:nvSpPr>
        <p:spPr>
          <a:xfrm>
            <a:off x="838200" y="2103437"/>
            <a:ext cx="10515600" cy="4351338"/>
          </a:xfrm>
        </p:spPr>
        <p:txBody>
          <a:bodyPr>
            <a:normAutofit/>
          </a:bodyPr>
          <a:lstStyle/>
          <a:p>
            <a:pPr marL="0" indent="0">
              <a:buNone/>
            </a:pPr>
            <a:r>
              <a:rPr lang="zh-CN" altLang="en-US" sz="4800" dirty="0"/>
              <a:t>力量聚焦</a:t>
            </a:r>
            <a:r>
              <a:rPr lang="en-US" altLang="zh-CN" sz="4800" dirty="0"/>
              <a:t>:</a:t>
            </a:r>
          </a:p>
          <a:p>
            <a:pPr marL="0" indent="0">
              <a:buNone/>
            </a:pPr>
            <a:r>
              <a:rPr lang="zh-CN" altLang="en-US" sz="4800" dirty="0"/>
              <a:t>火神山、雷神山</a:t>
            </a:r>
            <a:endParaRPr lang="en-US" altLang="zh-CN" sz="4800" dirty="0"/>
          </a:p>
          <a:p>
            <a:pPr marL="0" indent="0">
              <a:buNone/>
            </a:pPr>
            <a:r>
              <a:rPr lang="zh-CN" altLang="en-US" sz="4800" dirty="0"/>
              <a:t>的建设</a:t>
            </a:r>
            <a:endParaRPr lang="en-US" altLang="zh-CN" sz="4800" dirty="0"/>
          </a:p>
        </p:txBody>
      </p:sp>
      <p:pic>
        <p:nvPicPr>
          <p:cNvPr id="5" name="图片 4">
            <a:extLst>
              <a:ext uri="{FF2B5EF4-FFF2-40B4-BE49-F238E27FC236}">
                <a16:creationId xmlns="" xmlns:a16="http://schemas.microsoft.com/office/drawing/2014/main" id="{4ECE646D-8A8D-4CAB-99E2-4CF7DF392687}"/>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772150" y="3429000"/>
            <a:ext cx="6332220" cy="3445987"/>
          </a:xfrm>
          <a:prstGeom prst="rect">
            <a:avLst/>
          </a:prstGeom>
        </p:spPr>
      </p:pic>
      <p:pic>
        <p:nvPicPr>
          <p:cNvPr id="7" name="图片 6">
            <a:extLst>
              <a:ext uri="{FF2B5EF4-FFF2-40B4-BE49-F238E27FC236}">
                <a16:creationId xmlns="" xmlns:a16="http://schemas.microsoft.com/office/drawing/2014/main" id="{5FE5DDAD-6826-4383-B0A2-46606DED8B8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772150" y="-323056"/>
            <a:ext cx="6332220" cy="3752056"/>
          </a:xfrm>
          <a:prstGeom prst="rect">
            <a:avLst/>
          </a:prstGeom>
        </p:spPr>
      </p:pic>
    </p:spTree>
    <p:extLst>
      <p:ext uri="{BB962C8B-B14F-4D97-AF65-F5344CB8AC3E}">
        <p14:creationId xmlns="" xmlns:p14="http://schemas.microsoft.com/office/powerpoint/2010/main" val="32014072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277CB2-37C5-4321-883D-E1EB8964E5E7}"/>
              </a:ext>
            </a:extLst>
          </p:cNvPr>
          <p:cNvSpPr>
            <a:spLocks noGrp="1"/>
          </p:cNvSpPr>
          <p:nvPr>
            <p:ph type="title"/>
          </p:nvPr>
        </p:nvSpPr>
        <p:spPr>
          <a:xfrm>
            <a:off x="83821" y="61783"/>
            <a:ext cx="6837242" cy="1325563"/>
          </a:xfrm>
          <a:solidFill>
            <a:srgbClr val="FFFF00">
              <a:alpha val="53000"/>
            </a:srgbClr>
          </a:solidFill>
        </p:spPr>
        <p:txBody>
          <a:bodyPr>
            <a:normAutofit/>
          </a:bodyPr>
          <a:lstStyle/>
          <a:p>
            <a:r>
              <a:rPr lang="zh-CN" altLang="en-US" sz="4000" b="1" dirty="0">
                <a:latin typeface="微软雅黑" pitchFamily="34" charset="-122"/>
                <a:ea typeface="微软雅黑" pitchFamily="34" charset="-122"/>
              </a:rPr>
              <a:t>    </a:t>
            </a:r>
            <a:r>
              <a:rPr lang="zh-CN" altLang="en-US" sz="4000" b="1" dirty="0">
                <a:solidFill>
                  <a:srgbClr val="FF0000"/>
                </a:solidFill>
                <a:latin typeface="微软雅黑" pitchFamily="34" charset="-122"/>
                <a:ea typeface="微软雅黑" pitchFamily="34" charset="-122"/>
              </a:rPr>
              <a:t>十天建成“火神山”医院</a:t>
            </a:r>
          </a:p>
        </p:txBody>
      </p:sp>
      <p:pic>
        <p:nvPicPr>
          <p:cNvPr id="5" name="内容占位符 4">
            <a:extLst>
              <a:ext uri="{FF2B5EF4-FFF2-40B4-BE49-F238E27FC236}">
                <a16:creationId xmlns="" xmlns:a16="http://schemas.microsoft.com/office/drawing/2014/main" id="{1567679C-C702-4484-9B46-027FC1D27988}"/>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7063740" y="-292864"/>
            <a:ext cx="5554980" cy="1680210"/>
          </a:xfrm>
        </p:spPr>
      </p:pic>
      <p:sp>
        <p:nvSpPr>
          <p:cNvPr id="8" name="矩形 7">
            <a:extLst>
              <a:ext uri="{FF2B5EF4-FFF2-40B4-BE49-F238E27FC236}">
                <a16:creationId xmlns="" xmlns:a16="http://schemas.microsoft.com/office/drawing/2014/main" id="{384ED78B-BFED-4084-8AAF-D70C4FF336B8}"/>
              </a:ext>
            </a:extLst>
          </p:cNvPr>
          <p:cNvSpPr/>
          <p:nvPr/>
        </p:nvSpPr>
        <p:spPr>
          <a:xfrm>
            <a:off x="342900" y="1558245"/>
            <a:ext cx="11506200" cy="4401205"/>
          </a:xfrm>
          <a:prstGeom prst="rect">
            <a:avLst/>
          </a:prstGeom>
        </p:spPr>
        <p:txBody>
          <a:bodyPr wrap="square">
            <a:spAutoFit/>
          </a:bodyPr>
          <a:lstStyle/>
          <a:p>
            <a:r>
              <a:rPr lang="zh-CN" altLang="en-US" dirty="0">
                <a:solidFill>
                  <a:srgbClr val="1A1A1A"/>
                </a:solidFill>
                <a:latin typeface="-apple-system"/>
              </a:rPr>
              <a:t>            </a:t>
            </a:r>
            <a:r>
              <a:rPr lang="zh-CN" altLang="en-US" sz="2800" b="1" dirty="0">
                <a:solidFill>
                  <a:srgbClr val="1A1A1A"/>
                </a:solidFill>
                <a:latin typeface="宋体" panose="02010600030101010101" pitchFamily="2" charset="-122"/>
                <a:ea typeface="宋体" panose="02010600030101010101" pitchFamily="2" charset="-122"/>
              </a:rPr>
              <a:t>从</a:t>
            </a:r>
            <a:r>
              <a:rPr lang="en-US" altLang="zh-CN" sz="2800" b="1" dirty="0">
                <a:solidFill>
                  <a:srgbClr val="1A1A1A"/>
                </a:solidFill>
                <a:latin typeface="宋体" panose="02010600030101010101" pitchFamily="2" charset="-122"/>
                <a:ea typeface="宋体" panose="02010600030101010101" pitchFamily="2" charset="-122"/>
              </a:rPr>
              <a:t>2020</a:t>
            </a:r>
            <a:r>
              <a:rPr lang="zh-CN" altLang="en-US" sz="2800" b="1" dirty="0">
                <a:solidFill>
                  <a:srgbClr val="1A1A1A"/>
                </a:solidFill>
                <a:latin typeface="宋体" panose="02010600030101010101" pitchFamily="2" charset="-122"/>
                <a:ea typeface="宋体" panose="02010600030101010101" pitchFamily="2" charset="-122"/>
              </a:rPr>
              <a:t>年</a:t>
            </a:r>
            <a:r>
              <a:rPr lang="en-US" altLang="zh-CN" sz="2800" b="1" dirty="0">
                <a:solidFill>
                  <a:srgbClr val="1A1A1A"/>
                </a:solidFill>
                <a:latin typeface="宋体" panose="02010600030101010101" pitchFamily="2" charset="-122"/>
                <a:ea typeface="宋体" panose="02010600030101010101" pitchFamily="2" charset="-122"/>
              </a:rPr>
              <a:t>1</a:t>
            </a:r>
            <a:r>
              <a:rPr lang="zh-CN" altLang="en-US" sz="2800" b="1" dirty="0">
                <a:solidFill>
                  <a:srgbClr val="1A1A1A"/>
                </a:solidFill>
                <a:latin typeface="宋体" panose="02010600030101010101" pitchFamily="2" charset="-122"/>
                <a:ea typeface="宋体" panose="02010600030101010101" pitchFamily="2" charset="-122"/>
              </a:rPr>
              <a:t>月</a:t>
            </a:r>
            <a:r>
              <a:rPr lang="en-US" altLang="zh-CN" sz="2800" b="1" dirty="0">
                <a:solidFill>
                  <a:srgbClr val="1A1A1A"/>
                </a:solidFill>
                <a:latin typeface="宋体" panose="02010600030101010101" pitchFamily="2" charset="-122"/>
                <a:ea typeface="宋体" panose="02010600030101010101" pitchFamily="2" charset="-122"/>
              </a:rPr>
              <a:t>24</a:t>
            </a:r>
            <a:r>
              <a:rPr lang="zh-CN" altLang="en-US" sz="2800" b="1" dirty="0">
                <a:solidFill>
                  <a:srgbClr val="1A1A1A"/>
                </a:solidFill>
                <a:latin typeface="宋体" panose="02010600030101010101" pitchFamily="2" charset="-122"/>
                <a:ea typeface="宋体" panose="02010600030101010101" pitchFamily="2" charset="-122"/>
              </a:rPr>
              <a:t>日到</a:t>
            </a:r>
            <a:r>
              <a:rPr lang="en-US" altLang="zh-CN" sz="2800" b="1" dirty="0">
                <a:solidFill>
                  <a:srgbClr val="1A1A1A"/>
                </a:solidFill>
                <a:latin typeface="宋体" panose="02010600030101010101" pitchFamily="2" charset="-122"/>
                <a:ea typeface="宋体" panose="02010600030101010101" pitchFamily="2" charset="-122"/>
              </a:rPr>
              <a:t>2020</a:t>
            </a:r>
            <a:r>
              <a:rPr lang="zh-CN" altLang="en-US" sz="2800" b="1" dirty="0">
                <a:solidFill>
                  <a:srgbClr val="1A1A1A"/>
                </a:solidFill>
                <a:latin typeface="宋体" panose="02010600030101010101" pitchFamily="2" charset="-122"/>
                <a:ea typeface="宋体" panose="02010600030101010101" pitchFamily="2" charset="-122"/>
              </a:rPr>
              <a:t>年</a:t>
            </a:r>
            <a:r>
              <a:rPr lang="en-US" altLang="zh-CN" sz="2800" b="1" dirty="0">
                <a:solidFill>
                  <a:srgbClr val="1A1A1A"/>
                </a:solidFill>
                <a:latin typeface="宋体" panose="02010600030101010101" pitchFamily="2" charset="-122"/>
                <a:ea typeface="宋体" panose="02010600030101010101" pitchFamily="2" charset="-122"/>
              </a:rPr>
              <a:t>2</a:t>
            </a:r>
            <a:r>
              <a:rPr lang="zh-CN" altLang="en-US" sz="2800" b="1" dirty="0">
                <a:solidFill>
                  <a:srgbClr val="1A1A1A"/>
                </a:solidFill>
                <a:latin typeface="宋体" panose="02010600030101010101" pitchFamily="2" charset="-122"/>
                <a:ea typeface="宋体" panose="02010600030101010101" pitchFamily="2" charset="-122"/>
              </a:rPr>
              <a:t>月</a:t>
            </a:r>
            <a:r>
              <a:rPr lang="en-US" altLang="zh-CN" sz="2800" b="1" dirty="0">
                <a:solidFill>
                  <a:srgbClr val="1A1A1A"/>
                </a:solidFill>
                <a:latin typeface="宋体" panose="02010600030101010101" pitchFamily="2" charset="-122"/>
                <a:ea typeface="宋体" panose="02010600030101010101" pitchFamily="2" charset="-122"/>
              </a:rPr>
              <a:t>2</a:t>
            </a:r>
            <a:r>
              <a:rPr lang="zh-CN" altLang="en-US" sz="2800" b="1" dirty="0">
                <a:solidFill>
                  <a:srgbClr val="1A1A1A"/>
                </a:solidFill>
                <a:latin typeface="宋体" panose="02010600030101010101" pitchFamily="2" charset="-122"/>
                <a:ea typeface="宋体" panose="02010600030101010101" pitchFamily="2" charset="-122"/>
              </a:rPr>
              <a:t>日</a:t>
            </a:r>
            <a:r>
              <a:rPr lang="zh-CN" altLang="en-US" sz="2800" b="1" dirty="0" smtClean="0">
                <a:solidFill>
                  <a:srgbClr val="1A1A1A"/>
                </a:solidFill>
                <a:latin typeface="宋体" panose="02010600030101010101" pitchFamily="2" charset="-122"/>
                <a:ea typeface="宋体" panose="02010600030101010101" pitchFamily="2" charset="-122"/>
              </a:rPr>
              <a:t>，</a:t>
            </a:r>
            <a:r>
              <a:rPr lang="en-US" altLang="zh-CN" sz="2800" b="1" dirty="0" smtClean="0">
                <a:solidFill>
                  <a:srgbClr val="0000FF"/>
                </a:solidFill>
                <a:latin typeface="宋体" panose="02010600030101010101" pitchFamily="2" charset="-122"/>
                <a:ea typeface="宋体" panose="02010600030101010101" pitchFamily="2" charset="-122"/>
              </a:rPr>
              <a:t>4000</a:t>
            </a:r>
            <a:r>
              <a:rPr lang="zh-CN" altLang="en-US" sz="2800" b="1" dirty="0" smtClean="0">
                <a:solidFill>
                  <a:srgbClr val="0000FF"/>
                </a:solidFill>
                <a:latin typeface="宋体" panose="02010600030101010101" pitchFamily="2" charset="-122"/>
                <a:ea typeface="宋体" panose="02010600030101010101" pitchFamily="2" charset="-122"/>
              </a:rPr>
              <a:t>余建筑工人</a:t>
            </a:r>
            <a:r>
              <a:rPr lang="en-US" altLang="zh-CN" sz="2800" b="1" dirty="0" smtClean="0">
                <a:solidFill>
                  <a:srgbClr val="0000FF"/>
                </a:solidFill>
                <a:latin typeface="宋体" panose="02010600030101010101" pitchFamily="2" charset="-122"/>
                <a:ea typeface="宋体" panose="02010600030101010101" pitchFamily="2" charset="-122"/>
              </a:rPr>
              <a:t>24</a:t>
            </a:r>
            <a:r>
              <a:rPr lang="zh-CN" altLang="en-US" sz="2800" b="1" dirty="0" smtClean="0">
                <a:solidFill>
                  <a:srgbClr val="0000FF"/>
                </a:solidFill>
                <a:latin typeface="宋体" panose="02010600030101010101" pitchFamily="2" charset="-122"/>
                <a:ea typeface="宋体" panose="02010600030101010101" pitchFamily="2" charset="-122"/>
              </a:rPr>
              <a:t>小时轮班施工，近千台大型机械设备、车辆彻夜运行。</a:t>
            </a:r>
            <a:r>
              <a:rPr lang="zh-CN" altLang="en-US" sz="2800" b="1" dirty="0" smtClean="0">
                <a:solidFill>
                  <a:srgbClr val="1A1A1A"/>
                </a:solidFill>
                <a:latin typeface="宋体" panose="02010600030101010101" pitchFamily="2" charset="-122"/>
                <a:ea typeface="宋体" panose="02010600030101010101" pitchFamily="2" charset="-122"/>
              </a:rPr>
              <a:t>当人们已经进入梦乡的时候，这些无名的英雄仍坚持奋战在建设第一线，最长的工作时间甚至超过</a:t>
            </a:r>
            <a:r>
              <a:rPr lang="en-US" altLang="zh-CN" sz="2800" b="1" dirty="0" smtClean="0">
                <a:solidFill>
                  <a:srgbClr val="1A1A1A"/>
                </a:solidFill>
                <a:latin typeface="宋体" panose="02010600030101010101" pitchFamily="2" charset="-122"/>
                <a:ea typeface="宋体" panose="02010600030101010101" pitchFamily="2" charset="-122"/>
              </a:rPr>
              <a:t>20</a:t>
            </a:r>
            <a:r>
              <a:rPr lang="zh-CN" altLang="en-US" sz="2800" b="1" dirty="0" smtClean="0">
                <a:solidFill>
                  <a:srgbClr val="1A1A1A"/>
                </a:solidFill>
                <a:latin typeface="宋体" panose="02010600030101010101" pitchFamily="2" charset="-122"/>
                <a:ea typeface="宋体" panose="02010600030101010101" pitchFamily="2" charset="-122"/>
              </a:rPr>
              <a:t>个小时。</a:t>
            </a:r>
            <a:r>
              <a:rPr lang="zh-CN" altLang="en-US" sz="2800" b="1" dirty="0" smtClean="0">
                <a:solidFill>
                  <a:srgbClr val="0000FF"/>
                </a:solidFill>
                <a:latin typeface="宋体" panose="02010600030101010101" pitchFamily="2" charset="-122"/>
                <a:ea typeface="宋体" panose="02010600030101010101" pitchFamily="2" charset="-122"/>
              </a:rPr>
              <a:t>仅</a:t>
            </a:r>
            <a:r>
              <a:rPr lang="zh-CN" altLang="en-US" sz="2800" b="1" dirty="0">
                <a:solidFill>
                  <a:srgbClr val="0000FF"/>
                </a:solidFill>
                <a:latin typeface="宋体" panose="02010600030101010101" pitchFamily="2" charset="-122"/>
                <a:ea typeface="宋体" panose="02010600030101010101" pitchFamily="2" charset="-122"/>
              </a:rPr>
              <a:t>十天时间，一座设计科学、设施完善的医院拔地而起。</a:t>
            </a:r>
            <a:r>
              <a:rPr lang="zh-CN" altLang="en-US" sz="2800" b="1" dirty="0">
                <a:solidFill>
                  <a:srgbClr val="1A1A1A"/>
                </a:solidFill>
                <a:latin typeface="宋体" panose="02010600030101010101" pitchFamily="2" charset="-122"/>
                <a:ea typeface="宋体" panose="02010600030101010101" pitchFamily="2" charset="-122"/>
              </a:rPr>
              <a:t>它被命名为“火神山”，寄寓着人们以楚地火神祝融驱赶瘟疫的期待</a:t>
            </a:r>
            <a:r>
              <a:rPr lang="zh-CN" altLang="en-US" sz="2800" b="1" dirty="0" smtClean="0">
                <a:solidFill>
                  <a:srgbClr val="1A1A1A"/>
                </a:solidFill>
                <a:latin typeface="宋体" panose="02010600030101010101" pitchFamily="2" charset="-122"/>
                <a:ea typeface="宋体" panose="02010600030101010101" pitchFamily="2" charset="-122"/>
              </a:rPr>
              <a:t>。</a:t>
            </a:r>
            <a:endParaRPr lang="en-US" altLang="zh-CN" sz="2800" b="1" dirty="0">
              <a:solidFill>
                <a:srgbClr val="1A1A1A"/>
              </a:solidFill>
              <a:latin typeface="宋体" panose="02010600030101010101" pitchFamily="2" charset="-122"/>
              <a:ea typeface="宋体" panose="02010600030101010101" pitchFamily="2" charset="-122"/>
            </a:endParaRPr>
          </a:p>
          <a:p>
            <a:r>
              <a:rPr lang="zh-CN" altLang="en-US" sz="2800" b="1" dirty="0">
                <a:solidFill>
                  <a:srgbClr val="1A1A1A"/>
                </a:solidFill>
                <a:latin typeface="宋体" panose="02010600030101010101" pitchFamily="2" charset="-122"/>
                <a:ea typeface="宋体" panose="02010600030101010101" pitchFamily="2" charset="-122"/>
              </a:rPr>
              <a:t>    </a:t>
            </a:r>
            <a:r>
              <a:rPr lang="zh-CN" altLang="en-US" sz="2800" b="1" dirty="0">
                <a:solidFill>
                  <a:srgbClr val="0000FF"/>
                </a:solidFill>
                <a:latin typeface="宋体" panose="02010600030101010101" pitchFamily="2" charset="-122"/>
                <a:ea typeface="宋体" panose="02010600030101010101" pitchFamily="2" charset="-122"/>
              </a:rPr>
              <a:t>这是一个令全世界震惊的基建速度</a:t>
            </a:r>
            <a:r>
              <a:rPr lang="zh-CN" altLang="en-US" sz="2800" b="1" dirty="0" smtClean="0">
                <a:solidFill>
                  <a:srgbClr val="0000FF"/>
                </a:solidFill>
                <a:latin typeface="宋体" panose="02010600030101010101" pitchFamily="2" charset="-122"/>
                <a:ea typeface="宋体" panose="02010600030101010101" pitchFamily="2" charset="-122"/>
              </a:rPr>
              <a:t>。</a:t>
            </a:r>
            <a:endParaRPr lang="zh-CN" altLang="en-US" sz="2800" b="1" dirty="0">
              <a:solidFill>
                <a:srgbClr val="1A1A1A"/>
              </a:solidFill>
              <a:latin typeface="宋体" panose="02010600030101010101" pitchFamily="2" charset="-122"/>
              <a:ea typeface="宋体" panose="02010600030101010101" pitchFamily="2" charset="-122"/>
            </a:endParaRPr>
          </a:p>
          <a:p>
            <a:r>
              <a:rPr lang="zh-CN" altLang="en-US" sz="2800" b="1" dirty="0">
                <a:solidFill>
                  <a:srgbClr val="1A1A1A"/>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基辛格曾在</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论中国</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中写道：“中国总是被他们之中最勇敢的人保护得很好。”</a:t>
            </a:r>
            <a:r>
              <a:rPr lang="zh-CN" altLang="en-US" sz="2800" b="1" dirty="0">
                <a:latin typeface="宋体" panose="02010600030101010101" pitchFamily="2" charset="-122"/>
                <a:ea typeface="宋体" panose="02010600030101010101" pitchFamily="2" charset="-122"/>
              </a:rPr>
              <a:t>真正护佑着中华民族的火神，不是传说中的祝融，而是那一盏盏彻夜通明的白炽灯之下，上千名不屈不挠、无怨无悔的中国工人。</a:t>
            </a:r>
            <a:endParaRPr lang="en-US" altLang="zh-CN" sz="2800" b="1" i="0" u="none" strike="noStrike" dirty="0">
              <a:solidFill>
                <a:srgbClr val="1A1A1A"/>
              </a:solidFill>
              <a:effectLst/>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24609816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0803BBAD-884A-4820-844C-D7AB5DD83A88}"/>
              </a:ext>
            </a:extLst>
          </p:cNvPr>
          <p:cNvSpPr>
            <a:spLocks noGrp="1"/>
          </p:cNvSpPr>
          <p:nvPr>
            <p:ph idx="1"/>
          </p:nvPr>
        </p:nvSpPr>
        <p:spPr>
          <a:xfrm>
            <a:off x="523875" y="1739801"/>
            <a:ext cx="11144250" cy="5474970"/>
          </a:xfrm>
        </p:spPr>
        <p:txBody>
          <a:bodyPr>
            <a:noAutofit/>
          </a:bodyPr>
          <a:lstStyle/>
          <a:p>
            <a:pPr marL="0" indent="0">
              <a:buNone/>
            </a:pPr>
            <a:r>
              <a:rPr lang="en-US" altLang="zh-CN" dirty="0"/>
              <a:t>        1</a:t>
            </a:r>
            <a:r>
              <a:rPr lang="zh-CN" altLang="en-US" dirty="0"/>
              <a:t>月</a:t>
            </a:r>
            <a:r>
              <a:rPr lang="en-US" altLang="zh-CN" dirty="0"/>
              <a:t>25</a:t>
            </a:r>
            <a:r>
              <a:rPr lang="zh-CN" altLang="en-US" dirty="0"/>
              <a:t>号下午</a:t>
            </a:r>
            <a:r>
              <a:rPr lang="en-US" altLang="zh-CN" dirty="0"/>
              <a:t>4</a:t>
            </a:r>
            <a:r>
              <a:rPr lang="zh-CN" altLang="en-US" dirty="0"/>
              <a:t>点，原本参与火神山施工的中建三局一公司临时受命，从火神山转战雷神山。两个半小时后也就是下午</a:t>
            </a:r>
            <a:r>
              <a:rPr lang="en-US" altLang="zh-CN" dirty="0"/>
              <a:t>6</a:t>
            </a:r>
            <a:r>
              <a:rPr lang="zh-CN" altLang="en-US" dirty="0"/>
              <a:t>点</a:t>
            </a:r>
            <a:r>
              <a:rPr lang="en-US" altLang="zh-CN" dirty="0"/>
              <a:t>30</a:t>
            </a:r>
            <a:r>
              <a:rPr lang="zh-CN" altLang="en-US" dirty="0"/>
              <a:t>分，首批</a:t>
            </a:r>
            <a:r>
              <a:rPr lang="en-US" altLang="zh-CN" dirty="0"/>
              <a:t>50</a:t>
            </a:r>
            <a:r>
              <a:rPr lang="zh-CN" altLang="en-US" dirty="0"/>
              <a:t>名管理人员到达施工现场，</a:t>
            </a:r>
            <a:r>
              <a:rPr lang="en-US" altLang="zh-CN" dirty="0"/>
              <a:t>200</a:t>
            </a:r>
            <a:r>
              <a:rPr lang="zh-CN" altLang="en-US" dirty="0"/>
              <a:t>余名劳务人员就位。</a:t>
            </a:r>
            <a:endParaRPr lang="en-US" altLang="zh-CN" dirty="0"/>
          </a:p>
          <a:p>
            <a:pPr marL="0" indent="0">
              <a:buNone/>
            </a:pPr>
            <a:r>
              <a:rPr lang="en-US" altLang="zh-CN" dirty="0" smtClean="0"/>
              <a:t>     </a:t>
            </a:r>
            <a:r>
              <a:rPr lang="en-US" altLang="zh-CN" dirty="0" smtClean="0">
                <a:solidFill>
                  <a:srgbClr val="0000FF"/>
                </a:solidFill>
              </a:rPr>
              <a:t>2020</a:t>
            </a:r>
            <a:r>
              <a:rPr lang="zh-CN" altLang="en-US" dirty="0" smtClean="0">
                <a:solidFill>
                  <a:srgbClr val="0000FF"/>
                </a:solidFill>
              </a:rPr>
              <a:t>年</a:t>
            </a:r>
            <a:r>
              <a:rPr lang="en-US" altLang="zh-CN" dirty="0" smtClean="0">
                <a:solidFill>
                  <a:srgbClr val="0000FF"/>
                </a:solidFill>
              </a:rPr>
              <a:t>2</a:t>
            </a:r>
            <a:r>
              <a:rPr lang="zh-CN" altLang="en-US" dirty="0" smtClean="0">
                <a:solidFill>
                  <a:srgbClr val="0000FF"/>
                </a:solidFill>
              </a:rPr>
              <a:t>月</a:t>
            </a:r>
            <a:r>
              <a:rPr lang="en-US" altLang="zh-CN" dirty="0" smtClean="0">
                <a:solidFill>
                  <a:srgbClr val="0000FF"/>
                </a:solidFill>
              </a:rPr>
              <a:t>8</a:t>
            </a:r>
            <a:r>
              <a:rPr lang="zh-CN" altLang="en-US" dirty="0" smtClean="0">
                <a:solidFill>
                  <a:srgbClr val="0000FF"/>
                </a:solidFill>
              </a:rPr>
              <a:t>日，建造用时</a:t>
            </a:r>
            <a:r>
              <a:rPr lang="en-US" altLang="zh-CN" dirty="0" smtClean="0">
                <a:solidFill>
                  <a:srgbClr val="0000FF"/>
                </a:solidFill>
              </a:rPr>
              <a:t>13</a:t>
            </a:r>
            <a:r>
              <a:rPr lang="zh-CN" altLang="en-US" dirty="0" smtClean="0">
                <a:solidFill>
                  <a:srgbClr val="0000FF"/>
                </a:solidFill>
              </a:rPr>
              <a:t>天，雷神山医院交付使用。过程中，</a:t>
            </a:r>
            <a:r>
              <a:rPr lang="en-US" altLang="zh-CN" dirty="0" smtClean="0">
                <a:solidFill>
                  <a:srgbClr val="0000FF"/>
                </a:solidFill>
              </a:rPr>
              <a:t>1000</a:t>
            </a:r>
            <a:r>
              <a:rPr lang="zh-CN" altLang="en-US" dirty="0">
                <a:solidFill>
                  <a:srgbClr val="0000FF"/>
                </a:solidFill>
              </a:rPr>
              <a:t>余名管理人员、</a:t>
            </a:r>
            <a:r>
              <a:rPr lang="en-US" altLang="zh-CN" dirty="0">
                <a:solidFill>
                  <a:srgbClr val="0000FF"/>
                </a:solidFill>
              </a:rPr>
              <a:t>8000</a:t>
            </a:r>
            <a:r>
              <a:rPr lang="zh-CN" altLang="en-US" dirty="0">
                <a:solidFill>
                  <a:srgbClr val="0000FF"/>
                </a:solidFill>
              </a:rPr>
              <a:t>名作业人员日</a:t>
            </a:r>
            <a:r>
              <a:rPr lang="zh-CN" altLang="en-US" dirty="0" smtClean="0">
                <a:solidFill>
                  <a:srgbClr val="0000FF"/>
                </a:solidFill>
              </a:rPr>
              <a:t>夜奋战</a:t>
            </a:r>
            <a:r>
              <a:rPr lang="zh-CN" altLang="en-US" dirty="0">
                <a:solidFill>
                  <a:srgbClr val="0000FF"/>
                </a:solidFill>
              </a:rPr>
              <a:t>、</a:t>
            </a:r>
            <a:r>
              <a:rPr lang="en-US" altLang="zh-CN" dirty="0">
                <a:solidFill>
                  <a:srgbClr val="0000FF"/>
                </a:solidFill>
              </a:rPr>
              <a:t>24</a:t>
            </a:r>
            <a:r>
              <a:rPr lang="zh-CN" altLang="en-US" dirty="0">
                <a:solidFill>
                  <a:srgbClr val="0000FF"/>
                </a:solidFill>
              </a:rPr>
              <a:t>小时无缝衔接施工作业，</a:t>
            </a:r>
            <a:r>
              <a:rPr lang="en-US" altLang="zh-CN" dirty="0">
                <a:solidFill>
                  <a:srgbClr val="0000FF"/>
                </a:solidFill>
              </a:rPr>
              <a:t>1400</a:t>
            </a:r>
            <a:r>
              <a:rPr lang="zh-CN" altLang="en-US" dirty="0">
                <a:solidFill>
                  <a:srgbClr val="0000FF"/>
                </a:solidFill>
              </a:rPr>
              <a:t>多台各类大型机械设备及运输车辆川流不息。</a:t>
            </a:r>
            <a:endParaRPr lang="en-US" altLang="zh-CN" dirty="0">
              <a:solidFill>
                <a:srgbClr val="0000FF"/>
              </a:solidFill>
            </a:endParaRPr>
          </a:p>
          <a:p>
            <a:pPr marL="0" indent="0">
              <a:buNone/>
            </a:pPr>
            <a:r>
              <a:rPr lang="zh-CN" altLang="en-US" dirty="0">
                <a:solidFill>
                  <a:srgbClr val="0000FF"/>
                </a:solidFill>
              </a:rPr>
              <a:t>       </a:t>
            </a:r>
            <a:r>
              <a:rPr lang="zh-CN" altLang="en-US" dirty="0" smtClean="0"/>
              <a:t>有建设者一天走路</a:t>
            </a:r>
            <a:r>
              <a:rPr lang="en-US" altLang="zh-CN" dirty="0" smtClean="0"/>
              <a:t>3</a:t>
            </a:r>
            <a:r>
              <a:rPr lang="zh-CN" altLang="en-US" dirty="0" smtClean="0"/>
              <a:t>万</a:t>
            </a:r>
            <a:r>
              <a:rPr lang="en-US" altLang="zh-CN" dirty="0" smtClean="0"/>
              <a:t>4</a:t>
            </a:r>
            <a:r>
              <a:rPr lang="zh-CN" altLang="en-US" dirty="0" smtClean="0"/>
              <a:t>千多步，“白加黑”、“</a:t>
            </a:r>
            <a:r>
              <a:rPr lang="en-US" altLang="zh-CN" dirty="0" smtClean="0"/>
              <a:t>5+2”</a:t>
            </a:r>
            <a:r>
              <a:rPr lang="zh-CN" altLang="en-US" dirty="0" smtClean="0"/>
              <a:t>，“两班倒”</a:t>
            </a:r>
            <a:r>
              <a:rPr lang="en-US" altLang="zh-CN" dirty="0" smtClean="0"/>
              <a:t>24</a:t>
            </a:r>
            <a:r>
              <a:rPr lang="zh-CN" altLang="en-US" dirty="0" smtClean="0"/>
              <a:t>小时不停施工。</a:t>
            </a:r>
            <a:endParaRPr lang="zh-CN" altLang="en-US" dirty="0"/>
          </a:p>
          <a:p>
            <a:pPr marL="0" indent="0">
              <a:buNone/>
            </a:pPr>
            <a:r>
              <a:rPr lang="zh-CN" altLang="en-US" dirty="0"/>
              <a:t>       </a:t>
            </a:r>
          </a:p>
          <a:p>
            <a:pPr marL="0" indent="0">
              <a:buNone/>
            </a:pPr>
            <a:endParaRPr lang="zh-CN" altLang="en-US" dirty="0">
              <a:solidFill>
                <a:srgbClr val="FF0000"/>
              </a:solidFill>
            </a:endParaRPr>
          </a:p>
        </p:txBody>
      </p:sp>
      <p:pic>
        <p:nvPicPr>
          <p:cNvPr id="4" name="内容占位符 4">
            <a:extLst>
              <a:ext uri="{FF2B5EF4-FFF2-40B4-BE49-F238E27FC236}">
                <a16:creationId xmlns="" xmlns:a16="http://schemas.microsoft.com/office/drawing/2014/main" id="{8A6B0043-0E64-4922-91A9-07B4C440851A}"/>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637020" y="-297180"/>
            <a:ext cx="5554980" cy="1680210"/>
          </a:xfrm>
          <a:prstGeom prst="rect">
            <a:avLst/>
          </a:prstGeom>
        </p:spPr>
      </p:pic>
      <p:sp>
        <p:nvSpPr>
          <p:cNvPr id="5" name="矩形 4">
            <a:extLst>
              <a:ext uri="{FF2B5EF4-FFF2-40B4-BE49-F238E27FC236}">
                <a16:creationId xmlns="" xmlns:a16="http://schemas.microsoft.com/office/drawing/2014/main" id="{9341B61F-3352-4BF9-A29B-45A42981E66E}"/>
              </a:ext>
            </a:extLst>
          </p:cNvPr>
          <p:cNvSpPr/>
          <p:nvPr/>
        </p:nvSpPr>
        <p:spPr>
          <a:xfrm>
            <a:off x="353576" y="59591"/>
            <a:ext cx="6283444" cy="1323439"/>
          </a:xfrm>
          <a:prstGeom prst="rect">
            <a:avLst/>
          </a:prstGeom>
          <a:solidFill>
            <a:srgbClr val="FFFF00">
              <a:alpha val="75000"/>
            </a:srgbClr>
          </a:solidFill>
        </p:spPr>
        <p:txBody>
          <a:bodyPr wrap="square">
            <a:spAutoFit/>
          </a:bodyPr>
          <a:lstStyle/>
          <a:p>
            <a:r>
              <a:rPr lang="zh-CN" altLang="en-US" sz="4000" b="1" dirty="0">
                <a:solidFill>
                  <a:srgbClr val="FF0000"/>
                </a:solidFill>
                <a:latin typeface="黑体" panose="02010609060101010101" pitchFamily="49" charset="-122"/>
                <a:ea typeface="黑体" panose="02010609060101010101" pitchFamily="49" charset="-122"/>
              </a:rPr>
              <a:t>闪电速度，建成“雷神山”医院</a:t>
            </a:r>
            <a:endParaRPr lang="zh-CN" altLang="en-US" sz="4000" b="1" dirty="0"/>
          </a:p>
        </p:txBody>
      </p:sp>
    </p:spTree>
    <p:extLst>
      <p:ext uri="{BB962C8B-B14F-4D97-AF65-F5344CB8AC3E}">
        <p14:creationId xmlns="" xmlns:p14="http://schemas.microsoft.com/office/powerpoint/2010/main" val="3505125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49D3C36-DABA-477C-B063-847C3B19F251}"/>
              </a:ext>
            </a:extLst>
          </p:cNvPr>
          <p:cNvSpPr>
            <a:spLocks noGrp="1"/>
          </p:cNvSpPr>
          <p:nvPr>
            <p:ph type="title"/>
          </p:nvPr>
        </p:nvSpPr>
        <p:spPr>
          <a:xfrm>
            <a:off x="270510" y="-137795"/>
            <a:ext cx="10515600" cy="1325563"/>
          </a:xfrm>
        </p:spPr>
        <p:txBody>
          <a:bodyPr/>
          <a:lstStyle/>
          <a:p>
            <a:r>
              <a:rPr lang="zh-CN" altLang="en-US" b="1" dirty="0">
                <a:solidFill>
                  <a:srgbClr val="FF0000"/>
                </a:solidFill>
                <a:latin typeface="黑体" panose="02010609060101010101" pitchFamily="49" charset="-122"/>
                <a:ea typeface="黑体" panose="02010609060101010101" pitchFamily="49" charset="-122"/>
              </a:rPr>
              <a:t>“云监工”硬核围观</a:t>
            </a:r>
          </a:p>
        </p:txBody>
      </p:sp>
      <p:pic>
        <p:nvPicPr>
          <p:cNvPr id="5" name="内容占位符 4">
            <a:extLst>
              <a:ext uri="{FF2B5EF4-FFF2-40B4-BE49-F238E27FC236}">
                <a16:creationId xmlns="" xmlns:a16="http://schemas.microsoft.com/office/drawing/2014/main" id="{A74C0B5E-DA34-4D83-A191-2A3C9CF1C3F9}"/>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043940" y="845026"/>
            <a:ext cx="10515600" cy="6423660"/>
          </a:xfrm>
        </p:spPr>
      </p:pic>
    </p:spTree>
    <p:extLst>
      <p:ext uri="{BB962C8B-B14F-4D97-AF65-F5344CB8AC3E}">
        <p14:creationId xmlns="" xmlns:p14="http://schemas.microsoft.com/office/powerpoint/2010/main" val="860874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08DA00-07D0-4A32-999F-180D4FE1CEC4}"/>
              </a:ext>
            </a:extLst>
          </p:cNvPr>
          <p:cNvSpPr>
            <a:spLocks noGrp="1"/>
          </p:cNvSpPr>
          <p:nvPr>
            <p:ph type="title"/>
          </p:nvPr>
        </p:nvSpPr>
        <p:spPr>
          <a:xfrm>
            <a:off x="838200" y="422910"/>
            <a:ext cx="10515600" cy="1313498"/>
          </a:xfrm>
        </p:spPr>
        <p:txBody>
          <a:bodyPr>
            <a:normAutofit fontScale="90000"/>
          </a:bodyPr>
          <a:lstStyle/>
          <a:p>
            <a:r>
              <a:rPr lang="zh-CN" altLang="en-US" b="1" dirty="0">
                <a:solidFill>
                  <a:srgbClr val="FF0000"/>
                </a:solidFill>
                <a:latin typeface="黑体" panose="02010609060101010101" pitchFamily="49" charset="-122"/>
                <a:ea typeface="黑体" panose="02010609060101010101" pitchFamily="49" charset="-122"/>
              </a:rPr>
              <a:t>“云监工”的快乐你可懂？</a:t>
            </a:r>
            <a:r>
              <a:rPr lang="zh-CN" altLang="en-US" dirty="0"/>
              <a:t/>
            </a:r>
            <a:br>
              <a:rPr lang="zh-CN" altLang="en-US" dirty="0"/>
            </a:br>
            <a:r>
              <a:rPr lang="zh-CN" altLang="en-US" dirty="0"/>
              <a:t/>
            </a:r>
            <a:br>
              <a:rPr lang="zh-CN" altLang="en-US" dirty="0"/>
            </a:br>
            <a:endParaRPr lang="zh-CN" altLang="en-US" dirty="0"/>
          </a:p>
        </p:txBody>
      </p:sp>
      <p:pic>
        <p:nvPicPr>
          <p:cNvPr id="5" name="内容占位符 4">
            <a:extLst>
              <a:ext uri="{FF2B5EF4-FFF2-40B4-BE49-F238E27FC236}">
                <a16:creationId xmlns="" xmlns:a16="http://schemas.microsoft.com/office/drawing/2014/main" id="{4417EAB6-FE5C-4B4F-BBE2-EA45B04F5A08}"/>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834756" y="867886"/>
            <a:ext cx="4519044" cy="5567204"/>
          </a:xfrm>
        </p:spPr>
      </p:pic>
      <p:sp>
        <p:nvSpPr>
          <p:cNvPr id="7" name="矩形 6">
            <a:extLst>
              <a:ext uri="{FF2B5EF4-FFF2-40B4-BE49-F238E27FC236}">
                <a16:creationId xmlns="" xmlns:a16="http://schemas.microsoft.com/office/drawing/2014/main" id="{A0D72EB9-13E0-4812-AC6C-BC0B43F1599E}"/>
              </a:ext>
            </a:extLst>
          </p:cNvPr>
          <p:cNvSpPr/>
          <p:nvPr/>
        </p:nvSpPr>
        <p:spPr>
          <a:xfrm>
            <a:off x="285751" y="1012954"/>
            <a:ext cx="6096000" cy="4401205"/>
          </a:xfrm>
          <a:prstGeom prst="rect">
            <a:avLst/>
          </a:prstGeom>
        </p:spPr>
        <p:txBody>
          <a:bodyPr>
            <a:spAutoFit/>
          </a:bodyPr>
          <a:lstStyle/>
          <a:p>
            <a:r>
              <a:rPr lang="zh-CN" altLang="en-US" sz="2800" b="1" dirty="0">
                <a:latin typeface="宋体" panose="02010600030101010101" pitchFamily="2" charset="-122"/>
                <a:ea typeface="宋体" panose="02010600030101010101" pitchFamily="2" charset="-122"/>
              </a:rPr>
              <a:t>咸丰帝</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闲疯帝</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送高宗（宋高宗）</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高层吊车</a:t>
            </a:r>
          </a:p>
          <a:p>
            <a:r>
              <a:rPr lang="zh-CN" altLang="en-US" sz="2800" b="1" dirty="0">
                <a:latin typeface="宋体" panose="02010600030101010101" pitchFamily="2" charset="-122"/>
                <a:ea typeface="宋体" panose="02010600030101010101" pitchFamily="2" charset="-122"/>
              </a:rPr>
              <a:t>送灰宗（宋徽宗）</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混凝土搅拌车</a:t>
            </a:r>
          </a:p>
          <a:p>
            <a:r>
              <a:rPr lang="zh-CN" altLang="en-US" sz="2800" b="1" dirty="0">
                <a:latin typeface="宋体" panose="02010600030101010101" pitchFamily="2" charset="-122"/>
                <a:ea typeface="宋体" panose="02010600030101010101" pitchFamily="2" charset="-122"/>
              </a:rPr>
              <a:t>焊武帝（汉武帝）</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焊工</a:t>
            </a:r>
          </a:p>
          <a:p>
            <a:r>
              <a:rPr lang="zh-CN" altLang="en-US" sz="2800" b="1" dirty="0">
                <a:latin typeface="宋体" panose="02010600030101010101" pitchFamily="2" charset="-122"/>
                <a:ea typeface="宋体" panose="02010600030101010101" pitchFamily="2" charset="-122"/>
              </a:rPr>
              <a:t>光绪帝</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夜班会开两个超级大灯，光（续）之意</a:t>
            </a:r>
          </a:p>
          <a:p>
            <a:r>
              <a:rPr lang="zh-CN" altLang="en-US" sz="2800" b="1" dirty="0">
                <a:latin typeface="宋体" panose="02010600030101010101" pitchFamily="2" charset="-122"/>
                <a:ea typeface="宋体" panose="02010600030101010101" pitchFamily="2" charset="-122"/>
              </a:rPr>
              <a:t>吴三桂</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摄影头底下的三棵桂花树</a:t>
            </a:r>
          </a:p>
          <a:p>
            <a:r>
              <a:rPr lang="zh-CN" altLang="en-US" sz="2800" b="1" dirty="0">
                <a:latin typeface="宋体" panose="02010600030101010101" pitchFamily="2" charset="-122"/>
                <a:ea typeface="宋体" panose="02010600030101010101" pitchFamily="2" charset="-122"/>
              </a:rPr>
              <a:t>蓝忘机</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蓝色挖掘机，因为一直废寝忘食功地工作，被称为蓝忘机</a:t>
            </a:r>
          </a:p>
          <a:p>
            <a:r>
              <a:rPr lang="zh-CN" altLang="en-US" sz="2800" b="1" dirty="0">
                <a:latin typeface="宋体" panose="02010600030101010101" pitchFamily="2" charset="-122"/>
                <a:ea typeface="宋体" panose="02010600030101010101" pitchFamily="2" charset="-122"/>
              </a:rPr>
              <a:t>伏地膜</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铺在地基上的一层塑材膜</a:t>
            </a:r>
          </a:p>
        </p:txBody>
      </p:sp>
    </p:spTree>
    <p:extLst>
      <p:ext uri="{BB962C8B-B14F-4D97-AF65-F5344CB8AC3E}">
        <p14:creationId xmlns="" xmlns:p14="http://schemas.microsoft.com/office/powerpoint/2010/main" val="2301027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5A69838-2D4A-4739-A416-F723A1DCC215}"/>
              </a:ext>
            </a:extLst>
          </p:cNvPr>
          <p:cNvSpPr>
            <a:spLocks noGrp="1"/>
          </p:cNvSpPr>
          <p:nvPr>
            <p:ph type="title"/>
          </p:nvPr>
        </p:nvSpPr>
        <p:spPr/>
        <p:txBody>
          <a:bodyPr/>
          <a:lstStyle/>
          <a:p>
            <a:endParaRPr lang="zh-CN" altLang="en-US" dirty="0"/>
          </a:p>
        </p:txBody>
      </p:sp>
      <p:pic>
        <p:nvPicPr>
          <p:cNvPr id="5" name="内容占位符 4">
            <a:extLst>
              <a:ext uri="{FF2B5EF4-FFF2-40B4-BE49-F238E27FC236}">
                <a16:creationId xmlns="" xmlns:a16="http://schemas.microsoft.com/office/drawing/2014/main" id="{F00CC3F2-7C57-4D3C-B064-C472BE30B026}"/>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8346757" y="365125"/>
            <a:ext cx="3705225" cy="6287135"/>
          </a:xfrm>
        </p:spPr>
      </p:pic>
      <p:pic>
        <p:nvPicPr>
          <p:cNvPr id="7" name="图片 6">
            <a:extLst>
              <a:ext uri="{FF2B5EF4-FFF2-40B4-BE49-F238E27FC236}">
                <a16:creationId xmlns="" xmlns:a16="http://schemas.microsoft.com/office/drawing/2014/main" id="{C8F0A5C6-4BAB-455B-88F8-30324042315E}"/>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972877" y="102870"/>
            <a:ext cx="4191000" cy="2057400"/>
          </a:xfrm>
          <a:prstGeom prst="rect">
            <a:avLst/>
          </a:prstGeom>
        </p:spPr>
      </p:pic>
      <p:pic>
        <p:nvPicPr>
          <p:cNvPr id="9" name="图片 8">
            <a:extLst>
              <a:ext uri="{FF2B5EF4-FFF2-40B4-BE49-F238E27FC236}">
                <a16:creationId xmlns="" xmlns:a16="http://schemas.microsoft.com/office/drawing/2014/main" id="{42838E46-EB08-45EC-A9A6-8E40B0A7DDA0}"/>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000500" y="2422525"/>
            <a:ext cx="4191000" cy="4229735"/>
          </a:xfrm>
          <a:prstGeom prst="rect">
            <a:avLst/>
          </a:prstGeom>
        </p:spPr>
      </p:pic>
      <p:pic>
        <p:nvPicPr>
          <p:cNvPr id="11" name="图片 10">
            <a:extLst>
              <a:ext uri="{FF2B5EF4-FFF2-40B4-BE49-F238E27FC236}">
                <a16:creationId xmlns="" xmlns:a16="http://schemas.microsoft.com/office/drawing/2014/main" id="{6273EEE8-45E1-4D9B-A804-C268FECD7443}"/>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365125"/>
            <a:ext cx="3817620" cy="6492875"/>
          </a:xfrm>
          <a:prstGeom prst="rect">
            <a:avLst/>
          </a:prstGeom>
        </p:spPr>
      </p:pic>
    </p:spTree>
    <p:extLst>
      <p:ext uri="{BB962C8B-B14F-4D97-AF65-F5344CB8AC3E}">
        <p14:creationId xmlns="" xmlns:p14="http://schemas.microsoft.com/office/powerpoint/2010/main" val="758131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EED7A39-CC7C-43B3-B374-E75AD8DCE613}"/>
              </a:ext>
            </a:extLst>
          </p:cNvPr>
          <p:cNvSpPr>
            <a:spLocks noGrp="1"/>
          </p:cNvSpPr>
          <p:nvPr>
            <p:ph type="title"/>
          </p:nvPr>
        </p:nvSpPr>
        <p:spPr>
          <a:xfrm>
            <a:off x="209550" y="372367"/>
            <a:ext cx="10515600" cy="1325563"/>
          </a:xfrm>
        </p:spPr>
        <p:txBody>
          <a:bodyPr/>
          <a:lstStyle/>
          <a:p>
            <a:r>
              <a:rPr lang="zh-CN" altLang="en-US" dirty="0">
                <a:solidFill>
                  <a:srgbClr val="FF0000"/>
                </a:solidFill>
                <a:latin typeface="黑体" panose="02010609060101010101" pitchFamily="49" charset="-122"/>
                <a:ea typeface="黑体" panose="02010609060101010101" pitchFamily="49" charset="-122"/>
              </a:rPr>
              <a:t>     中国力量   中国速度    中国精神</a:t>
            </a:r>
          </a:p>
        </p:txBody>
      </p:sp>
      <p:sp>
        <p:nvSpPr>
          <p:cNvPr id="3" name="内容占位符 2">
            <a:extLst>
              <a:ext uri="{FF2B5EF4-FFF2-40B4-BE49-F238E27FC236}">
                <a16:creationId xmlns="" xmlns:a16="http://schemas.microsoft.com/office/drawing/2014/main" id="{431B3A7F-9E35-400A-84A4-600DA8F17960}"/>
              </a:ext>
            </a:extLst>
          </p:cNvPr>
          <p:cNvSpPr>
            <a:spLocks noGrp="1"/>
          </p:cNvSpPr>
          <p:nvPr>
            <p:ph idx="1"/>
          </p:nvPr>
        </p:nvSpPr>
        <p:spPr/>
        <p:txBody>
          <a:bodyPr/>
          <a:lstStyle/>
          <a:p>
            <a:pPr marL="0" indent="0">
              <a:buNone/>
            </a:pPr>
            <a:r>
              <a:rPr lang="zh-CN" altLang="en-US" b="1" dirty="0">
                <a:latin typeface="宋体" panose="02010600030101010101" pitchFamily="2" charset="-122"/>
                <a:ea typeface="宋体" panose="02010600030101010101" pitchFamily="2" charset="-122"/>
              </a:rPr>
              <a:t>一帧帧画面</a:t>
            </a:r>
          </a:p>
          <a:p>
            <a:pPr marL="0" indent="0">
              <a:buNone/>
            </a:pPr>
            <a:r>
              <a:rPr lang="zh-CN" altLang="en-US" b="1" dirty="0">
                <a:latin typeface="宋体" panose="02010600030101010101" pitchFamily="2" charset="-122"/>
                <a:ea typeface="宋体" panose="02010600030101010101" pitchFamily="2" charset="-122"/>
              </a:rPr>
              <a:t>展现着中国力量、中国精神</a:t>
            </a:r>
          </a:p>
          <a:p>
            <a:pPr marL="0" indent="0">
              <a:buNone/>
            </a:pPr>
            <a:r>
              <a:rPr lang="zh-CN" altLang="en-US" b="1" dirty="0">
                <a:latin typeface="宋体" panose="02010600030101010101" pitchFamily="2" charset="-122"/>
                <a:ea typeface="宋体" panose="02010600030101010101" pitchFamily="2" charset="-122"/>
              </a:rPr>
              <a:t>刷屏的网友留言</a:t>
            </a:r>
          </a:p>
          <a:p>
            <a:pPr marL="0" indent="0">
              <a:buNone/>
            </a:pPr>
            <a:r>
              <a:rPr lang="zh-CN" altLang="en-US" b="1" dirty="0">
                <a:latin typeface="宋体" panose="02010600030101010101" pitchFamily="2" charset="-122"/>
                <a:ea typeface="宋体" panose="02010600030101010101" pitchFamily="2" charset="-122"/>
              </a:rPr>
              <a:t>更传递着万众一心的中国精神</a:t>
            </a:r>
          </a:p>
          <a:p>
            <a:pPr marL="0" indent="0">
              <a:buNone/>
            </a:pPr>
            <a:endParaRPr lang="zh-CN" altLang="en-US" dirty="0"/>
          </a:p>
        </p:txBody>
      </p:sp>
      <p:sp>
        <p:nvSpPr>
          <p:cNvPr id="4" name="矩形 3">
            <a:extLst>
              <a:ext uri="{FF2B5EF4-FFF2-40B4-BE49-F238E27FC236}">
                <a16:creationId xmlns="" xmlns:a16="http://schemas.microsoft.com/office/drawing/2014/main" id="{438D7CF1-1392-48C4-AC82-89E506D17A78}"/>
              </a:ext>
            </a:extLst>
          </p:cNvPr>
          <p:cNvSpPr/>
          <p:nvPr/>
        </p:nvSpPr>
        <p:spPr>
          <a:xfrm>
            <a:off x="933450" y="4233386"/>
            <a:ext cx="10325100" cy="2246769"/>
          </a:xfrm>
          <a:prstGeom prst="rect">
            <a:avLst/>
          </a:prstGeom>
        </p:spPr>
        <p:txBody>
          <a:bodyPr wrap="square">
            <a:spAutoFit/>
          </a:bodyPr>
          <a:lstStyle/>
          <a:p>
            <a:r>
              <a:rPr lang="zh-CN" altLang="en-US" sz="2800" b="1" dirty="0"/>
              <a:t>        </a:t>
            </a:r>
            <a:r>
              <a:rPr lang="zh-CN" altLang="en-US" sz="2800" b="1" dirty="0">
                <a:latin typeface="宋体" panose="02010600030101010101" pitchFamily="2" charset="-122"/>
                <a:ea typeface="宋体" panose="02010600030101010101" pitchFamily="2" charset="-122"/>
              </a:rPr>
              <a:t>国产电影</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哪吒之魔童降世</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中有这样一个情节</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全体龙族最硬的鳞片，拿来给敖丙制成了一件坚不可摧的万鳞甲。如今，这个片段被人们用来形容两所医院的建设：</a:t>
            </a:r>
            <a:r>
              <a:rPr lang="zh-CN" altLang="en-US" sz="2800" b="1" dirty="0">
                <a:solidFill>
                  <a:srgbClr val="FF0000"/>
                </a:solidFill>
                <a:latin typeface="宋体" panose="02010600030101010101" pitchFamily="2" charset="-122"/>
                <a:ea typeface="宋体" panose="02010600030101010101" pitchFamily="2" charset="-122"/>
              </a:rPr>
              <a:t>举全国之力，驰援武汉，正如“全村的龙把最硬的鳞给你”。</a:t>
            </a:r>
            <a:endParaRPr lang="en-US" altLang="zh-CN" sz="2800" b="1" dirty="0">
              <a:solidFill>
                <a:srgbClr val="FF0000"/>
              </a:solidFill>
              <a:latin typeface="宋体" panose="02010600030101010101" pitchFamily="2" charset="-122"/>
              <a:ea typeface="宋体" panose="02010600030101010101" pitchFamily="2" charset="-122"/>
            </a:endParaRPr>
          </a:p>
          <a:p>
            <a:r>
              <a:rPr lang="en-US" altLang="zh-CN" sz="2800" b="1" dirty="0">
                <a:solidFill>
                  <a:srgbClr val="FF0000"/>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武汉，挺住；武汉，加油！</a:t>
            </a:r>
            <a:endParaRPr lang="zh-CN" altLang="en-US" sz="28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471086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379D0EC-4CFE-4F6D-A3EE-FDCBBFB07AA3}"/>
              </a:ext>
            </a:extLst>
          </p:cNvPr>
          <p:cNvSpPr>
            <a:spLocks noGrp="1"/>
          </p:cNvSpPr>
          <p:nvPr>
            <p:ph type="title"/>
          </p:nvPr>
        </p:nvSpPr>
        <p:spPr>
          <a:xfrm>
            <a:off x="278130" y="-324010"/>
            <a:ext cx="10515600" cy="1325563"/>
          </a:xfrm>
        </p:spPr>
        <p:txBody>
          <a:bodyPr/>
          <a:lstStyle/>
          <a:p>
            <a:r>
              <a:rPr lang="zh-CN" altLang="en-US" b="1" dirty="0">
                <a:solidFill>
                  <a:srgbClr val="FF0000"/>
                </a:solidFill>
                <a:latin typeface="黑体" panose="02010609060101010101" pitchFamily="49" charset="-122"/>
                <a:ea typeface="黑体" panose="02010609060101010101" pitchFamily="49" charset="-122"/>
              </a:rPr>
              <a:t>二、文化自信   培根铸魂</a:t>
            </a:r>
          </a:p>
        </p:txBody>
      </p:sp>
      <p:sp>
        <p:nvSpPr>
          <p:cNvPr id="5" name="内容占位符 4">
            <a:extLst>
              <a:ext uri="{FF2B5EF4-FFF2-40B4-BE49-F238E27FC236}">
                <a16:creationId xmlns="" xmlns:a16="http://schemas.microsoft.com/office/drawing/2014/main" id="{81564833-D736-4A7A-90AA-7688BB975848}"/>
              </a:ext>
            </a:extLst>
          </p:cNvPr>
          <p:cNvSpPr>
            <a:spLocks noGrp="1"/>
          </p:cNvSpPr>
          <p:nvPr>
            <p:ph idx="1"/>
          </p:nvPr>
        </p:nvSpPr>
        <p:spPr>
          <a:xfrm>
            <a:off x="409903" y="1001552"/>
            <a:ext cx="6299369" cy="5541137"/>
          </a:xfrm>
        </p:spPr>
        <p:txBody>
          <a:bodyPr>
            <a:normAutofit lnSpcReduction="10000"/>
          </a:bodyPr>
          <a:lstStyle/>
          <a:p>
            <a:pPr marL="0" indent="0">
              <a:buNone/>
            </a:pPr>
            <a:r>
              <a:rPr lang="en-US" altLang="zh-CN" sz="3200" b="1" dirty="0">
                <a:solidFill>
                  <a:srgbClr val="0000FF"/>
                </a:solidFill>
                <a:latin typeface="宋体" panose="02010600030101010101" pitchFamily="2" charset="-122"/>
                <a:ea typeface="宋体" panose="02010600030101010101" pitchFamily="2" charset="-122"/>
              </a:rPr>
              <a:t>1.</a:t>
            </a:r>
            <a:r>
              <a:rPr lang="zh-CN" altLang="en-US" sz="3200" b="1" dirty="0">
                <a:solidFill>
                  <a:srgbClr val="0000FF"/>
                </a:solidFill>
                <a:latin typeface="宋体" panose="02010600030101010101" pitchFamily="2" charset="-122"/>
                <a:ea typeface="宋体" panose="02010600030101010101" pitchFamily="2" charset="-122"/>
              </a:rPr>
              <a:t>对中医的传承和运用。</a:t>
            </a:r>
            <a:endParaRPr lang="en-US" altLang="zh-CN" sz="3200" b="1" dirty="0">
              <a:solidFill>
                <a:srgbClr val="0000FF"/>
              </a:solidFill>
              <a:latin typeface="宋体" panose="02010600030101010101" pitchFamily="2" charset="-122"/>
              <a:ea typeface="宋体" panose="02010600030101010101" pitchFamily="2" charset="-122"/>
            </a:endParaRPr>
          </a:p>
          <a:p>
            <a:pPr marL="0" indent="0">
              <a:buNone/>
            </a:pPr>
            <a:r>
              <a:rPr lang="zh-CN" altLang="en-US" b="1" dirty="0" smtClean="0">
                <a:latin typeface="楷体" pitchFamily="49" charset="-122"/>
                <a:ea typeface="楷体" pitchFamily="49" charset="-122"/>
              </a:rPr>
              <a:t>（在湖北确诊病例的治疗中，中医药参与度在</a:t>
            </a:r>
            <a:r>
              <a:rPr lang="en-US" altLang="zh-CN" b="1" dirty="0" smtClean="0">
                <a:latin typeface="楷体" pitchFamily="49" charset="-122"/>
                <a:ea typeface="楷体" pitchFamily="49" charset="-122"/>
              </a:rPr>
              <a:t>75%</a:t>
            </a:r>
            <a:r>
              <a:rPr lang="zh-CN" altLang="en-US" b="1" dirty="0" smtClean="0">
                <a:latin typeface="楷体" pitchFamily="49" charset="-122"/>
                <a:ea typeface="楷体" pitchFamily="49" charset="-122"/>
              </a:rPr>
              <a:t>以上，全国其他地区的比例占</a:t>
            </a:r>
            <a:r>
              <a:rPr lang="en-US" altLang="zh-CN" b="1" dirty="0" smtClean="0">
                <a:latin typeface="楷体" pitchFamily="49" charset="-122"/>
                <a:ea typeface="楷体" pitchFamily="49" charset="-122"/>
              </a:rPr>
              <a:t>87%</a:t>
            </a:r>
            <a:r>
              <a:rPr lang="zh-CN" altLang="en-US" b="1" dirty="0" smtClean="0">
                <a:latin typeface="楷体" pitchFamily="49" charset="-122"/>
                <a:ea typeface="楷体" pitchFamily="49" charset="-122"/>
              </a:rPr>
              <a:t>。 ）</a:t>
            </a:r>
            <a:endParaRPr lang="en-US" altLang="zh-CN" b="1" dirty="0">
              <a:latin typeface="楷体" pitchFamily="49" charset="-122"/>
              <a:ea typeface="楷体" pitchFamily="49" charset="-122"/>
            </a:endParaRPr>
          </a:p>
          <a:p>
            <a:pPr marL="0" indent="0">
              <a:buNone/>
            </a:pPr>
            <a:endParaRPr lang="en-US" altLang="zh-CN" sz="3200" b="1" dirty="0" smtClean="0">
              <a:latin typeface="宋体" panose="02010600030101010101" pitchFamily="2" charset="-122"/>
              <a:ea typeface="宋体" panose="02010600030101010101" pitchFamily="2" charset="-122"/>
            </a:endParaRPr>
          </a:p>
          <a:p>
            <a:pPr marL="0" indent="0">
              <a:buNone/>
            </a:pPr>
            <a:r>
              <a:rPr lang="en-US" altLang="zh-CN" sz="3200" b="1" dirty="0" smtClean="0">
                <a:solidFill>
                  <a:srgbClr val="0000FF"/>
                </a:solidFill>
                <a:latin typeface="宋体" panose="02010600030101010101" pitchFamily="2" charset="-122"/>
                <a:ea typeface="宋体" panose="02010600030101010101" pitchFamily="2" charset="-122"/>
              </a:rPr>
              <a:t>2</a:t>
            </a:r>
            <a:r>
              <a:rPr lang="en-US" altLang="zh-CN" sz="3200" b="1" dirty="0">
                <a:solidFill>
                  <a:srgbClr val="0000FF"/>
                </a:solidFill>
                <a:latin typeface="宋体" panose="02010600030101010101" pitchFamily="2" charset="-122"/>
                <a:ea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文艺作品成为普及防疫知识，鼓舞士气的铿锵有力的声音！</a:t>
            </a:r>
          </a:p>
          <a:p>
            <a:pPr marL="0" indent="0">
              <a:buNone/>
            </a:pPr>
            <a:r>
              <a:rPr lang="zh-CN" altLang="en-US" b="1" dirty="0">
                <a:latin typeface="楷体" pitchFamily="49" charset="-122"/>
                <a:ea typeface="楷体" pitchFamily="49" charset="-122"/>
              </a:rPr>
              <a:t>（如央视及各地卫视的元宵晚会呈现的作品）</a:t>
            </a:r>
            <a:endParaRPr lang="en-US" altLang="zh-CN" b="1" dirty="0">
              <a:latin typeface="楷体" pitchFamily="49" charset="-122"/>
              <a:ea typeface="楷体" pitchFamily="49" charset="-122"/>
            </a:endParaRPr>
          </a:p>
          <a:p>
            <a:pPr marL="0" indent="0">
              <a:buNone/>
            </a:pPr>
            <a:endParaRPr lang="en-US" altLang="zh-CN" sz="3200" b="1" dirty="0">
              <a:latin typeface="宋体" panose="02010600030101010101" pitchFamily="2" charset="-122"/>
              <a:ea typeface="宋体" panose="02010600030101010101" pitchFamily="2" charset="-122"/>
            </a:endParaRPr>
          </a:p>
          <a:p>
            <a:pPr marL="0" indent="0">
              <a:buNone/>
            </a:pPr>
            <a:r>
              <a:rPr lang="en-US" altLang="zh-CN" sz="3200" b="1" dirty="0">
                <a:solidFill>
                  <a:srgbClr val="0000FF"/>
                </a:solidFill>
                <a:latin typeface="宋体" panose="02010600030101010101" pitchFamily="2" charset="-122"/>
                <a:ea typeface="宋体" panose="02010600030101010101" pitchFamily="2" charset="-122"/>
              </a:rPr>
              <a:t>3.</a:t>
            </a:r>
            <a:r>
              <a:rPr lang="zh-CN" altLang="en-US" sz="3200" b="1" dirty="0">
                <a:solidFill>
                  <a:srgbClr val="0000FF"/>
                </a:solidFill>
                <a:latin typeface="宋体" panose="02010600030101010101" pitchFamily="2" charset="-122"/>
                <a:ea typeface="宋体" panose="02010600030101010101" pitchFamily="2" charset="-122"/>
              </a:rPr>
              <a:t>形式创新</a:t>
            </a:r>
            <a:r>
              <a:rPr lang="en-US" altLang="zh-CN" sz="3200" b="1" dirty="0">
                <a:solidFill>
                  <a:srgbClr val="0000FF"/>
                </a:solidFill>
                <a:latin typeface="宋体" panose="02010600030101010101" pitchFamily="2" charset="-122"/>
                <a:ea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不少艺术馆推出优秀线上资源</a:t>
            </a:r>
            <a:r>
              <a:rPr lang="en-US" altLang="zh-CN" sz="3200" b="1" dirty="0">
                <a:solidFill>
                  <a:srgbClr val="0000FF"/>
                </a:solidFill>
                <a:latin typeface="宋体" panose="02010600030101010101" pitchFamily="2" charset="-122"/>
                <a:ea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“云文化”。</a:t>
            </a:r>
            <a:endParaRPr lang="zh-CN" altLang="en-US" dirty="0">
              <a:solidFill>
                <a:srgbClr val="0000FF"/>
              </a:solidFill>
            </a:endParaRPr>
          </a:p>
          <a:p>
            <a:pPr marL="0" indent="0">
              <a:buNone/>
            </a:pPr>
            <a:endParaRPr lang="zh-CN" altLang="en-US" sz="3200" b="1" dirty="0">
              <a:latin typeface="宋体" panose="02010600030101010101" pitchFamily="2" charset="-122"/>
              <a:ea typeface="宋体" panose="02010600030101010101" pitchFamily="2" charset="-122"/>
            </a:endParaRPr>
          </a:p>
        </p:txBody>
      </p:sp>
      <p:pic>
        <p:nvPicPr>
          <p:cNvPr id="7" name="图片 6">
            <a:extLst>
              <a:ext uri="{FF2B5EF4-FFF2-40B4-BE49-F238E27FC236}">
                <a16:creationId xmlns="" xmlns:a16="http://schemas.microsoft.com/office/drawing/2014/main" id="{E4FDC6EC-B228-4602-B9A0-7020E9B4FE2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269343" y="0"/>
            <a:ext cx="4797896" cy="6858000"/>
          </a:xfrm>
          <a:prstGeom prst="rect">
            <a:avLst/>
          </a:prstGeom>
        </p:spPr>
      </p:pic>
    </p:spTree>
    <p:extLst>
      <p:ext uri="{BB962C8B-B14F-4D97-AF65-F5344CB8AC3E}">
        <p14:creationId xmlns="" xmlns:p14="http://schemas.microsoft.com/office/powerpoint/2010/main" val="13978131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1999D-1D2D-414C-90B4-F19F34C54F2F}"/>
              </a:ext>
            </a:extLst>
          </p:cNvPr>
          <p:cNvSpPr>
            <a:spLocks noGrp="1"/>
          </p:cNvSpPr>
          <p:nvPr>
            <p:ph type="title"/>
          </p:nvPr>
        </p:nvSpPr>
        <p:spPr>
          <a:xfrm>
            <a:off x="695696" y="29441"/>
            <a:ext cx="10515600" cy="1796184"/>
          </a:xfrm>
        </p:spPr>
        <p:txBody>
          <a:bodyPr/>
          <a:lstStyle/>
          <a:p>
            <a:r>
              <a:rPr lang="zh-CN" altLang="en-US" dirty="0">
                <a:solidFill>
                  <a:srgbClr val="FF0000"/>
                </a:solidFill>
                <a:latin typeface="黑体" panose="02010609060101010101" pitchFamily="49" charset="-122"/>
                <a:ea typeface="黑体" panose="02010609060101010101" pitchFamily="49" charset="-122"/>
              </a:rPr>
              <a:t>语文高</a:t>
            </a:r>
            <a:r>
              <a:rPr lang="zh-CN" altLang="en-US" dirty="0" smtClean="0">
                <a:solidFill>
                  <a:srgbClr val="FF0000"/>
                </a:solidFill>
                <a:latin typeface="黑体" panose="02010609060101010101" pitchFamily="49" charset="-122"/>
                <a:ea typeface="黑体" panose="02010609060101010101" pitchFamily="49" charset="-122"/>
              </a:rPr>
              <a:t>考：</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C18C84FC-301C-4309-BB18-46CF7D423112}"/>
              </a:ext>
            </a:extLst>
          </p:cNvPr>
          <p:cNvSpPr>
            <a:spLocks noGrp="1"/>
          </p:cNvSpPr>
          <p:nvPr>
            <p:ph idx="1"/>
          </p:nvPr>
        </p:nvSpPr>
        <p:spPr>
          <a:xfrm>
            <a:off x="472966" y="1825625"/>
            <a:ext cx="10880834" cy="4351338"/>
          </a:xfrm>
        </p:spPr>
        <p:txBody>
          <a:bodyPr>
            <a:normAutofit/>
          </a:bodyPr>
          <a:lstStyle/>
          <a:p>
            <a:pPr marL="0" indent="0">
              <a:buNone/>
            </a:pPr>
            <a:r>
              <a:rPr lang="zh-CN" altLang="en-US" sz="3200" b="1" dirty="0">
                <a:latin typeface="宋体" panose="02010600030101010101" pitchFamily="2" charset="-122"/>
                <a:ea typeface="宋体" panose="02010600030101010101" pitchFamily="2" charset="-122"/>
              </a:rPr>
              <a:t>（重大）热点话题</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（重要）现实问题</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学科特征</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正面导向</a:t>
            </a:r>
          </a:p>
          <a:p>
            <a:pPr marL="0" indent="0">
              <a:buNone/>
            </a:pPr>
            <a:endParaRPr lang="en-US" altLang="zh-CN" sz="3200" b="1" dirty="0" smtClean="0">
              <a:latin typeface="宋体" panose="02010600030101010101" pitchFamily="2" charset="-122"/>
              <a:ea typeface="宋体" panose="02010600030101010101" pitchFamily="2" charset="-122"/>
            </a:endParaRPr>
          </a:p>
          <a:p>
            <a:pPr marL="0" indent="0">
              <a:buNone/>
            </a:pPr>
            <a:r>
              <a:rPr lang="zh-CN" altLang="en-US" sz="3200" b="1" dirty="0" smtClean="0">
                <a:latin typeface="宋体" panose="02010600030101010101" pitchFamily="2" charset="-122"/>
                <a:ea typeface="宋体" panose="02010600030101010101" pitchFamily="2" charset="-122"/>
              </a:rPr>
              <a:t>一</a:t>
            </a:r>
            <a:r>
              <a:rPr lang="zh-CN" altLang="en-US" sz="3200" b="1" dirty="0">
                <a:latin typeface="宋体" panose="02010600030101010101" pitchFamily="2" charset="-122"/>
                <a:ea typeface="宋体" panose="02010600030101010101" pitchFamily="2" charset="-122"/>
              </a:rPr>
              <a:t>是语文学科必备知识的体系建构、规律总结和灵活、综合地运用，即读写能力的提升；</a:t>
            </a:r>
            <a:endParaRPr lang="en-US" altLang="zh-CN" sz="3200" b="1" dirty="0">
              <a:latin typeface="宋体" panose="02010600030101010101" pitchFamily="2" charset="-122"/>
              <a:ea typeface="宋体" panose="02010600030101010101" pitchFamily="2" charset="-122"/>
            </a:endParaRPr>
          </a:p>
          <a:p>
            <a:pPr marL="0" indent="0">
              <a:buNone/>
            </a:pPr>
            <a:endParaRPr lang="en-US" altLang="zh-CN" sz="3200" b="1" dirty="0">
              <a:latin typeface="宋体" panose="02010600030101010101" pitchFamily="2" charset="-122"/>
              <a:ea typeface="宋体" panose="02010600030101010101" pitchFamily="2" charset="-122"/>
            </a:endParaRPr>
          </a:p>
          <a:p>
            <a:pPr marL="0" indent="0">
              <a:buNone/>
            </a:pPr>
            <a:r>
              <a:rPr lang="zh-CN" altLang="en-US" sz="3200" b="1" dirty="0">
                <a:latin typeface="宋体" panose="02010600030101010101" pitchFamily="2" charset="-122"/>
                <a:ea typeface="宋体" panose="02010600030101010101" pitchFamily="2" charset="-122"/>
              </a:rPr>
              <a:t>二是时代青年意识或者说从“小我”到“大我”的建构。</a:t>
            </a:r>
            <a:endParaRPr lang="en-US" altLang="zh-CN" sz="3200" b="1" dirty="0">
              <a:latin typeface="宋体" panose="02010600030101010101" pitchFamily="2" charset="-122"/>
              <a:ea typeface="宋体" panose="02010600030101010101" pitchFamily="2" charset="-122"/>
            </a:endParaRPr>
          </a:p>
          <a:p>
            <a:pPr marL="0" indent="0">
              <a:buNone/>
            </a:pPr>
            <a:endParaRPr lang="en-US" altLang="zh-CN" sz="32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5628053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F845E1-B25F-4F26-87E4-A40AE05ADE05}"/>
              </a:ext>
            </a:extLst>
          </p:cNvPr>
          <p:cNvSpPr>
            <a:spLocks noGrp="1"/>
          </p:cNvSpPr>
          <p:nvPr>
            <p:ph type="title"/>
          </p:nvPr>
        </p:nvSpPr>
        <p:spPr>
          <a:xfrm>
            <a:off x="180975" y="1492031"/>
            <a:ext cx="10515600" cy="720725"/>
          </a:xfrm>
        </p:spPr>
        <p:txBody>
          <a:bodyPr/>
          <a:lstStyle/>
          <a:p>
            <a:r>
              <a:rPr lang="zh-CN" altLang="en-US" b="1" dirty="0">
                <a:solidFill>
                  <a:srgbClr val="FF0000"/>
                </a:solidFill>
                <a:latin typeface="黑体" panose="02010609060101010101" pitchFamily="49" charset="-122"/>
                <a:ea typeface="黑体" panose="02010609060101010101" pitchFamily="49" charset="-122"/>
              </a:rPr>
              <a:t>三、民族栋梁  国士无双</a:t>
            </a:r>
          </a:p>
        </p:txBody>
      </p:sp>
      <p:sp>
        <p:nvSpPr>
          <p:cNvPr id="3" name="内容占位符 2">
            <a:extLst>
              <a:ext uri="{FF2B5EF4-FFF2-40B4-BE49-F238E27FC236}">
                <a16:creationId xmlns="" xmlns:a16="http://schemas.microsoft.com/office/drawing/2014/main" id="{16DB8F45-54E5-48F5-8902-DF9CDC9E6961}"/>
              </a:ext>
            </a:extLst>
          </p:cNvPr>
          <p:cNvSpPr>
            <a:spLocks noGrp="1"/>
          </p:cNvSpPr>
          <p:nvPr>
            <p:ph idx="1"/>
          </p:nvPr>
        </p:nvSpPr>
        <p:spPr>
          <a:xfrm>
            <a:off x="0" y="2414367"/>
            <a:ext cx="7416761" cy="1048917"/>
          </a:xfrm>
        </p:spPr>
        <p:txBody>
          <a:bodyPr>
            <a:normAutofit fontScale="77500" lnSpcReduction="20000"/>
          </a:bodyPr>
          <a:lstStyle/>
          <a:p>
            <a:pPr marL="0" indent="0">
              <a:buNone/>
            </a:pPr>
            <a:r>
              <a:rPr lang="zh-CN" altLang="en-US" dirty="0">
                <a:latin typeface="宋体" panose="02010600030101010101" pitchFamily="2" charset="-122"/>
                <a:ea typeface="宋体" panose="02010600030101010101" pitchFamily="2" charset="-122"/>
              </a:rPr>
              <a:t>    </a:t>
            </a:r>
            <a:r>
              <a:rPr lang="zh-CN" altLang="en-US" sz="6500" dirty="0">
                <a:solidFill>
                  <a:srgbClr val="FF0000"/>
                </a:solidFill>
                <a:latin typeface="黑体" panose="02010609060101010101" pitchFamily="49" charset="-122"/>
                <a:ea typeface="黑体" panose="02010609060101010101" pitchFamily="49" charset="-122"/>
              </a:rPr>
              <a:t>钟南山   李兰</a:t>
            </a:r>
            <a:r>
              <a:rPr lang="zh-CN" altLang="en-US" sz="6500" dirty="0" smtClean="0">
                <a:solidFill>
                  <a:srgbClr val="FF0000"/>
                </a:solidFill>
                <a:latin typeface="黑体" panose="02010609060101010101" pitchFamily="49" charset="-122"/>
                <a:ea typeface="黑体" panose="02010609060101010101" pitchFamily="49" charset="-122"/>
              </a:rPr>
              <a:t>娟</a:t>
            </a:r>
            <a:endParaRPr lang="en-US" altLang="zh-CN" sz="6500" dirty="0">
              <a:solidFill>
                <a:srgbClr val="FF0000"/>
              </a:solidFill>
              <a:latin typeface="黑体" panose="02010609060101010101" pitchFamily="49" charset="-122"/>
              <a:ea typeface="黑体" panose="02010609060101010101" pitchFamily="49" charset="-122"/>
            </a:endParaRPr>
          </a:p>
          <a:p>
            <a:pPr marL="0" indent="0">
              <a:buNone/>
            </a:pPr>
            <a:r>
              <a:rPr lang="zh-CN" altLang="en-US" dirty="0">
                <a:solidFill>
                  <a:srgbClr val="FF0000"/>
                </a:solidFill>
                <a:latin typeface="黑体" panose="02010609060101010101" pitchFamily="49" charset="-122"/>
                <a:ea typeface="黑体" panose="02010609060101010101" pitchFamily="49" charset="-122"/>
              </a:rPr>
              <a:t> </a:t>
            </a:r>
            <a:endParaRPr lang="zh-CN" altLang="en-US" dirty="0">
              <a:latin typeface="宋体" panose="02010600030101010101" pitchFamily="2" charset="-122"/>
              <a:ea typeface="宋体" panose="02010600030101010101" pitchFamily="2" charset="-122"/>
            </a:endParaRPr>
          </a:p>
        </p:txBody>
      </p:sp>
      <p:pic>
        <p:nvPicPr>
          <p:cNvPr id="9" name="图片 8">
            <a:extLst>
              <a:ext uri="{FF2B5EF4-FFF2-40B4-BE49-F238E27FC236}">
                <a16:creationId xmlns="" xmlns:a16="http://schemas.microsoft.com/office/drawing/2014/main" id="{58E29249-75D0-4D25-A6BF-C2A682BD1301}"/>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399893" y="88900"/>
            <a:ext cx="4706382" cy="6858000"/>
          </a:xfrm>
          <a:prstGeom prst="rect">
            <a:avLst/>
          </a:prstGeom>
        </p:spPr>
      </p:pic>
    </p:spTree>
    <p:extLst>
      <p:ext uri="{BB962C8B-B14F-4D97-AF65-F5344CB8AC3E}">
        <p14:creationId xmlns="" xmlns:p14="http://schemas.microsoft.com/office/powerpoint/2010/main" val="27377268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pPr eaLnBrk="1" hangingPunct="1"/>
            <a:endParaRPr lang="zh-CN" altLang="en-US" smtClean="0">
              <a:ea typeface="宋体" pitchFamily="2" charset="-122"/>
            </a:endParaRPr>
          </a:p>
        </p:txBody>
      </p:sp>
      <p:pic>
        <p:nvPicPr>
          <p:cNvPr id="5123" name="内容占位符 3"/>
          <p:cNvPicPr>
            <a:picLocks noGrp="1" noChangeAspect="1"/>
          </p:cNvPicPr>
          <p:nvPr>
            <p:ph idx="1"/>
            <p:custDataLst>
              <p:tags r:id="rId2"/>
            </p:custDataLst>
          </p:nvPr>
        </p:nvPicPr>
        <p:blipFill>
          <a:blip r:embed="rId4" cstate="print"/>
          <a:srcRect/>
          <a:stretch>
            <a:fillRect/>
          </a:stretch>
        </p:blipFill>
        <p:spPr>
          <a:xfrm>
            <a:off x="0" y="0"/>
            <a:ext cx="12183533" cy="6858000"/>
          </a:xfrm>
        </p:spPr>
      </p:pic>
      <p:sp>
        <p:nvSpPr>
          <p:cNvPr id="9218" name="矩形 391174"/>
          <p:cNvSpPr>
            <a:spLocks noTextEdit="1"/>
          </p:cNvSpPr>
          <p:nvPr/>
        </p:nvSpPr>
        <p:spPr>
          <a:xfrm>
            <a:off x="669925" y="443230"/>
            <a:ext cx="7198360" cy="878840"/>
          </a:xfrm>
          <a:prstGeom prst="rect">
            <a:avLst/>
          </a:prstGeom>
        </p:spPr>
        <p:txBody>
          <a:bodyPr wrap="none" fromWordArt="1">
            <a:prstTxWarp prst="textPlain">
              <a:avLst>
                <a:gd name="adj" fmla="val 50000"/>
              </a:avLst>
            </a:prstTxWarp>
            <a:normAutofit/>
          </a:bodyPr>
          <a:lstStyle/>
          <a:p>
            <a:pPr algn="ctr" eaLnBrk="0" hangingPunct="0">
              <a:defRPr/>
            </a:pPr>
            <a:r>
              <a:rPr lang="en-US" altLang="zh-CN" sz="3600" b="1" dirty="0">
                <a:ln w="9525" cap="flat" cmpd="sng">
                  <a:solidFill>
                    <a:schemeClr val="bg1"/>
                  </a:solidFill>
                  <a:prstDash val="solid"/>
                  <a:round/>
                  <a:headEnd type="none" w="med" len="med"/>
                  <a:tailEnd type="none" w="med" len="med"/>
                </a:ln>
                <a:solidFill>
                  <a:srgbClr val="990000"/>
                </a:solidFill>
                <a:effectLst>
                  <a:outerShdw dist="45791" dir="2021404" algn="ctr" rotWithShape="0">
                    <a:srgbClr val="B2B2B2">
                      <a:alpha val="79999"/>
                    </a:srgbClr>
                  </a:outerShdw>
                </a:effectLst>
                <a:latin typeface="黑体" panose="02010609060101010101" pitchFamily="49" charset="-122"/>
                <a:ea typeface="黑体" panose="02010609060101010101" pitchFamily="49" charset="-122"/>
              </a:rPr>
              <a:t> </a:t>
            </a:r>
            <a:r>
              <a:rPr lang="zh-CN" altLang="en-US" sz="3600" b="1" dirty="0">
                <a:ln w="9525" cap="flat" cmpd="sng">
                  <a:solidFill>
                    <a:schemeClr val="bg1"/>
                  </a:solidFill>
                  <a:prstDash val="solid"/>
                  <a:round/>
                  <a:headEnd type="none" w="med" len="med"/>
                  <a:tailEnd type="none" w="med" len="med"/>
                </a:ln>
                <a:solidFill>
                  <a:srgbClr val="990000"/>
                </a:solidFill>
                <a:effectLst>
                  <a:outerShdw dist="45791" dir="2021404" algn="ctr" rotWithShape="0">
                    <a:srgbClr val="B2B2B2">
                      <a:alpha val="79999"/>
                    </a:srgbClr>
                  </a:outerShdw>
                </a:effectLst>
                <a:latin typeface="黑体" panose="02010609060101010101" pitchFamily="49" charset="-122"/>
                <a:ea typeface="黑体" panose="02010609060101010101" pitchFamily="49" charset="-122"/>
                <a:sym typeface="+mn-ea"/>
              </a:rPr>
              <a:t>无双</a:t>
            </a:r>
            <a:r>
              <a:rPr lang="zh-CN" altLang="en-US" sz="3600" b="1" dirty="0">
                <a:ln w="9525" cap="flat" cmpd="sng">
                  <a:solidFill>
                    <a:schemeClr val="bg1"/>
                  </a:solidFill>
                  <a:prstDash val="solid"/>
                  <a:round/>
                  <a:headEnd type="none" w="med" len="med"/>
                  <a:tailEnd type="none" w="med" len="med"/>
                </a:ln>
                <a:solidFill>
                  <a:srgbClr val="990000"/>
                </a:solidFill>
                <a:effectLst>
                  <a:outerShdw dist="45791" dir="2021404" algn="ctr" rotWithShape="0">
                    <a:srgbClr val="B2B2B2">
                      <a:alpha val="79999"/>
                    </a:srgbClr>
                  </a:outerShdw>
                </a:effectLst>
                <a:latin typeface="黑体" panose="02010609060101010101" pitchFamily="49" charset="-122"/>
                <a:ea typeface="黑体" panose="02010609060101010101" pitchFamily="49" charset="-122"/>
              </a:rPr>
              <a:t>国士钟南山</a:t>
            </a:r>
          </a:p>
        </p:txBody>
      </p:sp>
      <p:sp>
        <p:nvSpPr>
          <p:cNvPr id="4101" name="文本框 4"/>
          <p:cNvSpPr txBox="1">
            <a:spLocks noChangeArrowheads="1"/>
          </p:cNvSpPr>
          <p:nvPr/>
        </p:nvSpPr>
        <p:spPr bwMode="auto">
          <a:xfrm>
            <a:off x="1151176" y="1846811"/>
            <a:ext cx="4354077" cy="3970318"/>
          </a:xfrm>
          <a:prstGeom prst="rect">
            <a:avLst/>
          </a:prstGeom>
          <a:solidFill>
            <a:srgbClr val="FFFF00"/>
          </a:solidFill>
          <a:ln w="9525">
            <a:noFill/>
            <a:miter lim="800000"/>
            <a:headEnd/>
            <a:tailEnd/>
          </a:ln>
        </p:spPr>
        <p:txBody>
          <a:bodyPr wrap="none">
            <a:spAutoFit/>
          </a:bodyPr>
          <a:lstStyle/>
          <a:p>
            <a:r>
              <a:rPr lang="zh-CN" altLang="zh-CN" sz="3600" b="1" dirty="0" smtClean="0">
                <a:ea typeface="宋体" pitchFamily="2" charset="-122"/>
              </a:rPr>
              <a:t>坚持真理，尊重事实</a:t>
            </a:r>
          </a:p>
          <a:p>
            <a:r>
              <a:rPr lang="zh-CN" altLang="zh-CN" sz="3600" b="1" dirty="0" smtClean="0">
                <a:ea typeface="宋体" pitchFamily="2" charset="-122"/>
              </a:rPr>
              <a:t>正直敢言，奉献无私</a:t>
            </a:r>
          </a:p>
          <a:p>
            <a:r>
              <a:rPr lang="zh-CN" altLang="zh-CN" sz="3600" b="1" dirty="0" smtClean="0">
                <a:ea typeface="宋体" pitchFamily="2" charset="-122"/>
              </a:rPr>
              <a:t>医者仁心，家国天下</a:t>
            </a:r>
          </a:p>
          <a:p>
            <a:r>
              <a:rPr lang="zh-CN" altLang="zh-CN" sz="3600" b="1" dirty="0" smtClean="0">
                <a:ea typeface="宋体" pitchFamily="2" charset="-122"/>
              </a:rPr>
              <a:t>责任使命，悲悯情怀</a:t>
            </a:r>
          </a:p>
          <a:p>
            <a:r>
              <a:rPr lang="zh-CN" altLang="zh-CN" sz="3600" b="1" dirty="0" smtClean="0">
                <a:ea typeface="宋体" pitchFamily="2" charset="-122"/>
              </a:rPr>
              <a:t>精神境界，道德修为</a:t>
            </a:r>
          </a:p>
          <a:p>
            <a:r>
              <a:rPr lang="zh-CN" altLang="zh-CN" sz="3600" b="1" dirty="0" smtClean="0">
                <a:ea typeface="宋体" pitchFamily="2" charset="-122"/>
              </a:rPr>
              <a:t>名利得失，强身健体</a:t>
            </a:r>
          </a:p>
          <a:p>
            <a:r>
              <a:rPr lang="zh-CN" altLang="zh-CN" sz="3600" b="1" dirty="0" smtClean="0">
                <a:ea typeface="宋体" pitchFamily="2" charset="-122"/>
              </a:rPr>
              <a:t>崇尚英雄，理性追星</a:t>
            </a:r>
            <a:endParaRPr lang="en-US" altLang="zh-CN" sz="3600" b="1" dirty="0" smtClean="0">
              <a:ea typeface="宋体" pitchFamily="2" charset="-122"/>
            </a:endParaRPr>
          </a:p>
        </p:txBody>
      </p:sp>
      <p:sp>
        <p:nvSpPr>
          <p:cNvPr id="5126" name="Rectangle 1"/>
          <p:cNvSpPr>
            <a:spLocks noChangeArrowheads="1"/>
          </p:cNvSpPr>
          <p:nvPr/>
        </p:nvSpPr>
        <p:spPr bwMode="auto">
          <a:xfrm>
            <a:off x="5791200" y="5780087"/>
            <a:ext cx="6400800" cy="1077913"/>
          </a:xfrm>
          <a:prstGeom prst="rect">
            <a:avLst/>
          </a:prstGeom>
          <a:solidFill>
            <a:schemeClr val="accent1"/>
          </a:solidFill>
          <a:ln w="9525">
            <a:noFill/>
            <a:miter lim="800000"/>
            <a:headEnd/>
            <a:tailEnd/>
          </a:ln>
        </p:spPr>
        <p:txBody>
          <a:bodyPr anchor="ctr">
            <a:spAutoFit/>
          </a:bodyPr>
          <a:lstStyle/>
          <a:p>
            <a:r>
              <a:rPr lang="zh-CN" sz="3200" b="1">
                <a:latin typeface="Times New Roman" pitchFamily="18" charset="0"/>
              </a:rPr>
              <a:t>疫情风暴中的逆行者；</a:t>
            </a:r>
            <a:endParaRPr lang="en-US" altLang="zh-CN" sz="3200" b="1">
              <a:latin typeface="Times New Roman" pitchFamily="18" charset="0"/>
            </a:endParaRPr>
          </a:p>
          <a:p>
            <a:r>
              <a:rPr lang="zh-CN" sz="3200" b="1">
                <a:latin typeface="Times New Roman" pitchFamily="18" charset="0"/>
              </a:rPr>
              <a:t>和平年代真正的英雄。</a:t>
            </a:r>
            <a:endParaRPr lang="zh-CN" sz="3200" b="1"/>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title"/>
          </p:nvPr>
        </p:nvSpPr>
        <p:spPr>
          <a:xfrm>
            <a:off x="232979" y="207579"/>
            <a:ext cx="11176000" cy="3200400"/>
          </a:xfrm>
        </p:spPr>
        <p:txBody>
          <a:bodyPr/>
          <a:lstStyle/>
          <a:p>
            <a:r>
              <a:rPr lang="zh-CN" altLang="en-US" b="1" dirty="0" smtClean="0">
                <a:solidFill>
                  <a:schemeClr val="tx1"/>
                </a:solidFill>
                <a:latin typeface="黑体" pitchFamily="49" charset="-122"/>
                <a:ea typeface="黑体" pitchFamily="49" charset="-122"/>
              </a:rPr>
              <a:t>民族栋梁  国士无双</a:t>
            </a:r>
            <a:r>
              <a:rPr lang="en-US" altLang="zh-CN" b="1" dirty="0" smtClean="0">
                <a:solidFill>
                  <a:srgbClr val="FF0000"/>
                </a:solidFill>
                <a:latin typeface="黑体" pitchFamily="49" charset="-122"/>
                <a:ea typeface="黑体" pitchFamily="49" charset="-122"/>
              </a:rPr>
              <a:t/>
            </a:r>
            <a:br>
              <a:rPr lang="en-US" altLang="zh-CN" b="1" dirty="0" smtClean="0">
                <a:solidFill>
                  <a:srgbClr val="FF0000"/>
                </a:solidFill>
                <a:latin typeface="黑体" pitchFamily="49" charset="-122"/>
                <a:ea typeface="黑体" pitchFamily="49" charset="-122"/>
              </a:rPr>
            </a:br>
            <a:r>
              <a:rPr lang="en-US" altLang="zh-CN" b="1" dirty="0" smtClean="0">
                <a:solidFill>
                  <a:srgbClr val="FF0000"/>
                </a:solidFill>
                <a:latin typeface="黑体" pitchFamily="49" charset="-122"/>
                <a:ea typeface="黑体" pitchFamily="49" charset="-122"/>
              </a:rPr>
              <a:t/>
            </a:r>
            <a:br>
              <a:rPr lang="en-US" altLang="zh-CN" b="1" dirty="0" smtClean="0">
                <a:solidFill>
                  <a:srgbClr val="FF0000"/>
                </a:solidFill>
                <a:latin typeface="黑体" pitchFamily="49" charset="-122"/>
                <a:ea typeface="黑体" pitchFamily="49" charset="-122"/>
              </a:rPr>
            </a:br>
            <a:r>
              <a:rPr lang="zh-CN" altLang="en-US" b="1" dirty="0" smtClean="0">
                <a:solidFill>
                  <a:srgbClr val="FF0000"/>
                </a:solidFill>
                <a:latin typeface="黑体" pitchFamily="49" charset="-122"/>
                <a:ea typeface="黑体" pitchFamily="49" charset="-122"/>
              </a:rPr>
              <a:t>李兰娟</a:t>
            </a:r>
          </a:p>
        </p:txBody>
      </p:sp>
      <p:pic>
        <p:nvPicPr>
          <p:cNvPr id="3" name="图片 4"/>
          <p:cNvPicPr>
            <a:picLocks noChangeAspect="1"/>
          </p:cNvPicPr>
          <p:nvPr/>
        </p:nvPicPr>
        <p:blipFill>
          <a:blip r:embed="rId3" cstate="print"/>
          <a:srcRect/>
          <a:stretch>
            <a:fillRect/>
          </a:stretch>
        </p:blipFill>
        <p:spPr bwMode="auto">
          <a:xfrm>
            <a:off x="8229600" y="1051035"/>
            <a:ext cx="3962400" cy="5259388"/>
          </a:xfrm>
          <a:prstGeom prst="rect">
            <a:avLst/>
          </a:prstGeom>
          <a:noFill/>
          <a:ln w="9525">
            <a:noFill/>
            <a:miter lim="800000"/>
            <a:headEnd/>
            <a:tailEnd/>
          </a:ln>
        </p:spPr>
      </p:pic>
      <p:sp>
        <p:nvSpPr>
          <p:cNvPr id="4" name="内容占位符 2"/>
          <p:cNvSpPr>
            <a:spLocks noGrp="1"/>
          </p:cNvSpPr>
          <p:nvPr>
            <p:ph idx="1"/>
          </p:nvPr>
        </p:nvSpPr>
        <p:spPr>
          <a:xfrm>
            <a:off x="304800" y="2948152"/>
            <a:ext cx="8026400" cy="3412961"/>
          </a:xfrm>
        </p:spPr>
        <p:txBody>
          <a:bodyPr>
            <a:normAutofit/>
          </a:bodyPr>
          <a:lstStyle/>
          <a:p>
            <a:pPr marL="0" indent="0">
              <a:buFontTx/>
              <a:buNone/>
            </a:pPr>
            <a:r>
              <a:rPr lang="en-US" altLang="zh-CN" sz="2800" b="1" dirty="0" smtClean="0">
                <a:latin typeface="宋体" pitchFamily="2" charset="-122"/>
                <a:ea typeface="宋体" pitchFamily="2" charset="-122"/>
              </a:rPr>
              <a:t>   1947</a:t>
            </a:r>
            <a:r>
              <a:rPr lang="zh-CN" altLang="en-US" sz="2800" b="1" dirty="0" smtClean="0">
                <a:latin typeface="宋体" pitchFamily="2" charset="-122"/>
                <a:ea typeface="宋体" pitchFamily="2" charset="-122"/>
              </a:rPr>
              <a:t>年</a:t>
            </a:r>
            <a:r>
              <a:rPr lang="en-US" altLang="zh-CN" sz="2800" b="1" dirty="0" smtClean="0">
                <a:latin typeface="宋体" pitchFamily="2" charset="-122"/>
                <a:ea typeface="宋体" pitchFamily="2" charset="-122"/>
              </a:rPr>
              <a:t>9</a:t>
            </a:r>
            <a:r>
              <a:rPr lang="zh-CN" altLang="en-US" sz="2800" b="1" dirty="0" smtClean="0">
                <a:latin typeface="宋体" pitchFamily="2" charset="-122"/>
                <a:ea typeface="宋体" pitchFamily="2" charset="-122"/>
              </a:rPr>
              <a:t>月出生于浙江绍兴，</a:t>
            </a:r>
            <a:r>
              <a:rPr lang="zh-CN" altLang="en-US" sz="2800" b="1" dirty="0" smtClean="0">
                <a:solidFill>
                  <a:srgbClr val="0000FF"/>
                </a:solidFill>
                <a:latin typeface="宋体" pitchFamily="2" charset="-122"/>
                <a:ea typeface="宋体" pitchFamily="2" charset="-122"/>
              </a:rPr>
              <a:t>传染病学专家，</a:t>
            </a:r>
            <a:r>
              <a:rPr lang="zh-CN" altLang="en-US" sz="2800" b="1" dirty="0" smtClean="0">
                <a:latin typeface="宋体" pitchFamily="2" charset="-122"/>
                <a:ea typeface="宋体" pitchFamily="2" charset="-122"/>
              </a:rPr>
              <a:t>浙江大学医学部教授、博士生导师，浙江大学附属第一医院主任医师。 作为我国传染病学领域杰出的领军人物，李兰娟</a:t>
            </a:r>
            <a:r>
              <a:rPr lang="zh-CN" altLang="en-US" sz="2800" b="1" dirty="0" smtClean="0">
                <a:solidFill>
                  <a:srgbClr val="0000FF"/>
                </a:solidFill>
                <a:latin typeface="宋体" pitchFamily="2" charset="-122"/>
                <a:ea typeface="宋体" pitchFamily="2" charset="-122"/>
              </a:rPr>
              <a:t>从事传染病临床、科研和教学工作已经</a:t>
            </a:r>
            <a:r>
              <a:rPr lang="en-US" altLang="zh-CN" sz="2800" b="1" dirty="0" smtClean="0">
                <a:solidFill>
                  <a:srgbClr val="0000FF"/>
                </a:solidFill>
                <a:latin typeface="宋体" pitchFamily="2" charset="-122"/>
                <a:ea typeface="宋体" pitchFamily="2" charset="-122"/>
              </a:rPr>
              <a:t>40</a:t>
            </a:r>
            <a:r>
              <a:rPr lang="zh-CN" altLang="en-US" sz="2800" b="1" dirty="0" smtClean="0">
                <a:solidFill>
                  <a:srgbClr val="0000FF"/>
                </a:solidFill>
                <a:latin typeface="宋体" pitchFamily="2" charset="-122"/>
                <a:ea typeface="宋体" pitchFamily="2" charset="-122"/>
              </a:rPr>
              <a:t>年，</a:t>
            </a:r>
            <a:r>
              <a:rPr lang="zh-CN" altLang="en-US" sz="2800" b="1" dirty="0" smtClean="0">
                <a:latin typeface="宋体" pitchFamily="2" charset="-122"/>
                <a:ea typeface="宋体" pitchFamily="2" charset="-122"/>
              </a:rPr>
              <a:t>她是</a:t>
            </a:r>
            <a:r>
              <a:rPr lang="zh-CN" altLang="en-US" sz="2800" b="1" dirty="0" smtClean="0">
                <a:solidFill>
                  <a:srgbClr val="0000FF"/>
                </a:solidFill>
                <a:latin typeface="宋体" pitchFamily="2" charset="-122"/>
                <a:ea typeface="宋体" pitchFamily="2" charset="-122"/>
              </a:rPr>
              <a:t>我国人工肝的开拓者</a:t>
            </a:r>
            <a:r>
              <a:rPr lang="zh-CN" altLang="en-US" sz="2800" b="1" dirty="0" smtClean="0">
                <a:latin typeface="宋体" pitchFamily="2" charset="-122"/>
                <a:ea typeface="宋体" pitchFamily="2" charset="-122"/>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294290" y="1078680"/>
            <a:ext cx="10972800" cy="868362"/>
          </a:xfrm>
          <a:solidFill>
            <a:schemeClr val="accent6"/>
          </a:solidFill>
        </p:spPr>
        <p:txBody>
          <a:bodyPr/>
          <a:lstStyle/>
          <a:p>
            <a:r>
              <a:rPr lang="en-US" altLang="zh-CN" b="1" dirty="0" smtClean="0">
                <a:solidFill>
                  <a:srgbClr val="FF0000"/>
                </a:solidFill>
                <a:latin typeface="黑体" pitchFamily="49" charset="-122"/>
                <a:ea typeface="黑体" pitchFamily="49" charset="-122"/>
              </a:rPr>
              <a:t>1.</a:t>
            </a:r>
            <a:r>
              <a:rPr lang="zh-CN" altLang="en-US" b="1" dirty="0" smtClean="0">
                <a:solidFill>
                  <a:srgbClr val="FF0000"/>
                </a:solidFill>
                <a:latin typeface="黑体" pitchFamily="49" charset="-122"/>
                <a:ea typeface="黑体" pitchFamily="49" charset="-122"/>
              </a:rPr>
              <a:t>脚踏实地  刻苦努力</a:t>
            </a:r>
          </a:p>
        </p:txBody>
      </p:sp>
      <p:sp>
        <p:nvSpPr>
          <p:cNvPr id="4099" name="内容占位符 2"/>
          <p:cNvSpPr>
            <a:spLocks noGrp="1"/>
          </p:cNvSpPr>
          <p:nvPr>
            <p:ph idx="1"/>
          </p:nvPr>
        </p:nvSpPr>
        <p:spPr>
          <a:xfrm>
            <a:off x="304800" y="2128344"/>
            <a:ext cx="11582400" cy="4729655"/>
          </a:xfrm>
        </p:spPr>
        <p:txBody>
          <a:bodyPr/>
          <a:lstStyle/>
          <a:p>
            <a:pPr marL="0" indent="0">
              <a:buFontTx/>
              <a:buNone/>
            </a:pPr>
            <a:r>
              <a:rPr lang="zh-CN" altLang="en-US" sz="2800" dirty="0" smtClean="0">
                <a:ea typeface="宋体" pitchFamily="2" charset="-122"/>
              </a:rPr>
              <a:t>         </a:t>
            </a:r>
            <a:r>
              <a:rPr lang="zh-CN" altLang="en-US" sz="2800" b="1" dirty="0" smtClean="0">
                <a:latin typeface="宋体" pitchFamily="2" charset="-122"/>
                <a:ea typeface="宋体" pitchFamily="2" charset="-122"/>
              </a:rPr>
              <a:t>李兰娟出生在浙江绍兴夏履镇夏履桥村，</a:t>
            </a:r>
            <a:r>
              <a:rPr lang="zh-CN" altLang="en-US" sz="2800" b="1" dirty="0" smtClean="0">
                <a:solidFill>
                  <a:srgbClr val="0000FF"/>
                </a:solidFill>
                <a:latin typeface="宋体" pitchFamily="2" charset="-122"/>
                <a:ea typeface="宋体" pitchFamily="2" charset="-122"/>
              </a:rPr>
              <a:t>家境贫寒，父亲因患眼疾无法劳作，全家生活靠母亲卖山货维持。上初中时差点因家庭贫困而辍学</a:t>
            </a:r>
            <a:r>
              <a:rPr lang="zh-CN" altLang="en-US" sz="2800" b="1" dirty="0" smtClean="0">
                <a:latin typeface="宋体" pitchFamily="2" charset="-122"/>
                <a:ea typeface="宋体" pitchFamily="2" charset="-122"/>
              </a:rPr>
              <a:t>，后来在老师的资助下以优异的成绩完成初高中学业。高中毕业后，遭遇文化大革命，回乡做了一名“赤脚医生”。</a:t>
            </a:r>
            <a:endParaRPr lang="en-US" altLang="zh-CN" sz="2800" b="1" dirty="0" smtClean="0">
              <a:latin typeface="宋体" pitchFamily="2" charset="-122"/>
              <a:ea typeface="宋体" pitchFamily="2" charset="-122"/>
            </a:endParaRPr>
          </a:p>
          <a:p>
            <a:pPr marL="0" indent="0">
              <a:buFontTx/>
              <a:buNone/>
            </a:pPr>
            <a:r>
              <a:rPr lang="en-US" altLang="zh-CN" sz="2800" b="1" dirty="0" smtClean="0">
                <a:latin typeface="宋体" pitchFamily="2" charset="-122"/>
                <a:ea typeface="宋体" pitchFamily="2" charset="-122"/>
              </a:rPr>
              <a:t>    1970</a:t>
            </a:r>
            <a:r>
              <a:rPr lang="zh-CN" altLang="en-US" sz="2800" b="1" dirty="0" smtClean="0">
                <a:latin typeface="宋体" pitchFamily="2" charset="-122"/>
                <a:ea typeface="宋体" pitchFamily="2" charset="-122"/>
              </a:rPr>
              <a:t>年被推荐到浙江医科大学读书，毕业分配到浙江大学附属医院上班。在岗位上苦心研究，成为人工肝技术的开拓者。</a:t>
            </a:r>
            <a:r>
              <a:rPr lang="en-US" altLang="zh-CN" sz="2800" b="1" dirty="0" smtClean="0">
                <a:latin typeface="宋体" pitchFamily="2" charset="-122"/>
                <a:ea typeface="宋体" pitchFamily="2" charset="-122"/>
              </a:rPr>
              <a:t>2005</a:t>
            </a:r>
            <a:r>
              <a:rPr lang="zh-CN" altLang="en-US" sz="2800" b="1" dirty="0" smtClean="0">
                <a:latin typeface="宋体" pitchFamily="2" charset="-122"/>
                <a:ea typeface="宋体" pitchFamily="2" charset="-122"/>
              </a:rPr>
              <a:t>年被评为院士。</a:t>
            </a:r>
            <a:r>
              <a:rPr lang="zh-CN" altLang="en-US" sz="2800" b="1" dirty="0" smtClean="0">
                <a:solidFill>
                  <a:srgbClr val="FF0000"/>
                </a:solidFill>
                <a:latin typeface="宋体" pitchFamily="2" charset="-122"/>
                <a:ea typeface="宋体" pitchFamily="2" charset="-122"/>
              </a:rPr>
              <a:t>从“赤脚医生”到院士，凭的是坚忍不拔、刻苦努力的精神</a:t>
            </a:r>
            <a:r>
              <a:rPr lang="zh-CN" altLang="en-US" sz="2800" b="1" dirty="0" smtClean="0">
                <a:latin typeface="宋体" pitchFamily="2" charset="-122"/>
                <a:ea typeface="宋体" pitchFamily="2" charset="-122"/>
              </a:rPr>
              <a:t>。直到现在，李兰娟院士还常常晚上读国外的医学论文，源源不断地汲取新知。</a:t>
            </a:r>
          </a:p>
        </p:txBody>
      </p:sp>
      <p:sp>
        <p:nvSpPr>
          <p:cNvPr id="4" name="标题 1"/>
          <p:cNvSpPr txBox="1">
            <a:spLocks/>
          </p:cNvSpPr>
          <p:nvPr/>
        </p:nvSpPr>
        <p:spPr>
          <a:xfrm>
            <a:off x="455449" y="276937"/>
            <a:ext cx="10515600" cy="763587"/>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4400" b="1" i="0" u="none" strike="noStrike" kern="1200" cap="none" spc="0" normalizeH="0" baseline="0" noProof="0" smtClean="0">
                <a:ln>
                  <a:noFill/>
                </a:ln>
                <a:solidFill>
                  <a:srgbClr val="FF0000"/>
                </a:solidFill>
                <a:effectLst/>
                <a:uLnTx/>
                <a:uFillTx/>
                <a:latin typeface="黑体" pitchFamily="49" charset="-122"/>
                <a:ea typeface="黑体" pitchFamily="49" charset="-122"/>
                <a:cs typeface="+mj-cs"/>
              </a:rPr>
              <a:t>李兰娟</a:t>
            </a:r>
            <a:r>
              <a:rPr kumimoji="0" lang="en-US" altLang="zh-CN" sz="4400" b="1" i="0" u="none" strike="noStrike" kern="1200" cap="none" spc="0" normalizeH="0" baseline="0" noProof="0" smtClean="0">
                <a:ln>
                  <a:noFill/>
                </a:ln>
                <a:solidFill>
                  <a:srgbClr val="FF0000"/>
                </a:solidFill>
                <a:effectLst/>
                <a:uLnTx/>
                <a:uFillTx/>
                <a:latin typeface="黑体" pitchFamily="49" charset="-122"/>
                <a:ea typeface="黑体" pitchFamily="49" charset="-122"/>
                <a:cs typeface="+mj-cs"/>
              </a:rPr>
              <a:t>:</a:t>
            </a:r>
            <a:r>
              <a:rPr kumimoji="0" lang="zh-CN" altLang="en-US" sz="4400" b="1" i="0" u="none" strike="noStrike" kern="1200" cap="none" spc="0" normalizeH="0" baseline="0" noProof="0" smtClean="0">
                <a:ln>
                  <a:noFill/>
                </a:ln>
                <a:solidFill>
                  <a:srgbClr val="FF0000"/>
                </a:solidFill>
                <a:effectLst/>
                <a:uLnTx/>
                <a:uFillTx/>
                <a:latin typeface="黑体" pitchFamily="49" charset="-122"/>
                <a:ea typeface="黑体" pitchFamily="49" charset="-122"/>
                <a:cs typeface="+mj-cs"/>
              </a:rPr>
              <a:t>从“赤脚医生”到院士</a:t>
            </a:r>
            <a:endParaRPr kumimoji="0" lang="zh-CN" altLang="en-US" sz="4400" b="1"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j-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extLst>
          </p:cNvPr>
          <p:cNvSpPr>
            <a:spLocks noGrp="1"/>
          </p:cNvSpPr>
          <p:nvPr>
            <p:ph idx="1"/>
          </p:nvPr>
        </p:nvSpPr>
        <p:spPr>
          <a:xfrm>
            <a:off x="592667" y="441434"/>
            <a:ext cx="11091333" cy="7508766"/>
          </a:xfrm>
        </p:spPr>
        <p:txBody>
          <a:bodyPr>
            <a:normAutofit/>
          </a:bodyPr>
          <a:lstStyle/>
          <a:p>
            <a:pPr marL="0" indent="0">
              <a:buFontTx/>
              <a:buNone/>
            </a:pPr>
            <a:r>
              <a:rPr lang="en-US" altLang="zh-CN" sz="3600" b="1" dirty="0" smtClean="0">
                <a:solidFill>
                  <a:srgbClr val="FF0000"/>
                </a:solidFill>
                <a:latin typeface="黑体" pitchFamily="49" charset="-122"/>
                <a:ea typeface="黑体" pitchFamily="49" charset="-122"/>
              </a:rPr>
              <a:t>2.</a:t>
            </a:r>
            <a:r>
              <a:rPr lang="zh-CN" altLang="en-US" sz="3600" b="1" dirty="0" smtClean="0">
                <a:solidFill>
                  <a:srgbClr val="FF0000"/>
                </a:solidFill>
                <a:latin typeface="黑体" pitchFamily="49" charset="-122"/>
                <a:ea typeface="黑体" pitchFamily="49" charset="-122"/>
              </a:rPr>
              <a:t>医者仁心  无私奉献</a:t>
            </a:r>
            <a:endParaRPr lang="en-US" altLang="zh-CN" sz="3600" b="1" dirty="0" smtClean="0">
              <a:solidFill>
                <a:srgbClr val="FF0000"/>
              </a:solidFill>
              <a:latin typeface="黑体" pitchFamily="49" charset="-122"/>
              <a:ea typeface="黑体" pitchFamily="49" charset="-122"/>
            </a:endParaRPr>
          </a:p>
          <a:p>
            <a:pPr marL="0" indent="0">
              <a:buFontTx/>
              <a:buNone/>
            </a:pPr>
            <a:r>
              <a:rPr lang="zh-CN" altLang="en-US" dirty="0" smtClean="0">
                <a:latin typeface="宋体" pitchFamily="2" charset="-122"/>
                <a:ea typeface="宋体" pitchFamily="2" charset="-122"/>
              </a:rPr>
              <a:t>    </a:t>
            </a:r>
            <a:r>
              <a:rPr lang="zh-CN" altLang="en-US" sz="3200" b="1" dirty="0" smtClean="0">
                <a:latin typeface="宋体" pitchFamily="2" charset="-122"/>
                <a:ea typeface="宋体" pitchFamily="2" charset="-122"/>
              </a:rPr>
              <a:t>从</a:t>
            </a:r>
            <a:r>
              <a:rPr lang="en-US" altLang="zh-CN" sz="3200" b="1" dirty="0" smtClean="0">
                <a:latin typeface="宋体" pitchFamily="2" charset="-122"/>
                <a:ea typeface="宋体" pitchFamily="2" charset="-122"/>
              </a:rPr>
              <a:t>2001</a:t>
            </a:r>
            <a:r>
              <a:rPr lang="zh-CN" altLang="en-US" sz="3200" b="1" dirty="0" smtClean="0">
                <a:latin typeface="宋体" pitchFamily="2" charset="-122"/>
                <a:ea typeface="宋体" pitchFamily="2" charset="-122"/>
              </a:rPr>
              <a:t>年起，李兰娟</a:t>
            </a:r>
            <a:r>
              <a:rPr lang="zh-CN" altLang="en-US" sz="3200" b="1" dirty="0" smtClean="0">
                <a:solidFill>
                  <a:srgbClr val="0000FF"/>
                </a:solidFill>
                <a:latin typeface="宋体" pitchFamily="2" charset="-122"/>
                <a:ea typeface="宋体" pitchFamily="2" charset="-122"/>
              </a:rPr>
              <a:t>每年举办一次人工肝的推广班，将自己的科研成果、治疗方法无偿教授给更多医生。“</a:t>
            </a:r>
            <a:r>
              <a:rPr lang="zh-CN" altLang="en-US" sz="3200" b="1" dirty="0" smtClean="0">
                <a:latin typeface="宋体" pitchFamily="2" charset="-122"/>
                <a:ea typeface="宋体" pitchFamily="2" charset="-122"/>
              </a:rPr>
              <a:t>全国有那么多病患，不可能都跑到浙江来就医，在当地得到及时的治疗，才是最好的结果。”如今，人工肝技术已推广至全国</a:t>
            </a:r>
            <a:r>
              <a:rPr lang="en-US" altLang="zh-CN" sz="3200" b="1" dirty="0" smtClean="0">
                <a:latin typeface="宋体" pitchFamily="2" charset="-122"/>
                <a:ea typeface="宋体" pitchFamily="2" charset="-122"/>
              </a:rPr>
              <a:t>31</a:t>
            </a:r>
            <a:r>
              <a:rPr lang="zh-CN" altLang="en-US" sz="3200" b="1" dirty="0" smtClean="0">
                <a:latin typeface="宋体" pitchFamily="2" charset="-122"/>
                <a:ea typeface="宋体" pitchFamily="2" charset="-122"/>
              </a:rPr>
              <a:t>个省市，她还多次举办全国暨国际人工肝会议，被誉为“</a:t>
            </a:r>
            <a:r>
              <a:rPr lang="zh-CN" altLang="en-US" sz="3200" b="1" dirty="0" smtClean="0">
                <a:solidFill>
                  <a:srgbClr val="0000FF"/>
                </a:solidFill>
                <a:latin typeface="宋体" pitchFamily="2" charset="-122"/>
                <a:ea typeface="宋体" pitchFamily="2" charset="-122"/>
              </a:rPr>
              <a:t>国际上最大的人工肝组织的领头人</a:t>
            </a:r>
            <a:r>
              <a:rPr lang="zh-CN" altLang="en-US" sz="3200" b="1" dirty="0" smtClean="0">
                <a:latin typeface="宋体" pitchFamily="2" charset="-122"/>
                <a:ea typeface="宋体" pitchFamily="2" charset="-122"/>
              </a:rPr>
              <a:t>”。</a:t>
            </a:r>
            <a:endParaRPr lang="en-US" altLang="zh-CN" sz="3200" b="1" dirty="0" smtClean="0">
              <a:latin typeface="宋体" pitchFamily="2" charset="-122"/>
              <a:ea typeface="宋体" pitchFamily="2" charset="-122"/>
            </a:endParaRPr>
          </a:p>
          <a:p>
            <a:pPr marL="0" indent="0">
              <a:buFontTx/>
              <a:buNone/>
            </a:pPr>
            <a:r>
              <a:rPr lang="en-US" altLang="zh-CN" sz="3200" b="1" dirty="0" smtClean="0">
                <a:latin typeface="宋体" pitchFamily="2" charset="-122"/>
                <a:ea typeface="宋体" pitchFamily="2" charset="-122"/>
              </a:rPr>
              <a:t>    </a:t>
            </a:r>
            <a:r>
              <a:rPr lang="zh-CN" altLang="en-US" sz="3200" b="1" dirty="0" smtClean="0">
                <a:latin typeface="宋体" pitchFamily="2" charset="-122"/>
                <a:ea typeface="宋体" pitchFamily="2" charset="-122"/>
              </a:rPr>
              <a:t>在任浙江省卫生厅厅长时，非常重视农民健康，每两年为农民进行一次免费健康体检。</a:t>
            </a:r>
          </a:p>
          <a:p>
            <a:pPr marL="0" indent="0"/>
            <a:endParaRPr lang="zh-CN" altLang="en-US" dirty="0" smtClean="0">
              <a:ea typeface="宋体"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1"/>
          </p:nvPr>
        </p:nvSpPr>
        <p:spPr>
          <a:xfrm>
            <a:off x="0" y="304800"/>
            <a:ext cx="7721600" cy="7254875"/>
          </a:xfrm>
        </p:spPr>
        <p:txBody>
          <a:bodyPr/>
          <a:lstStyle/>
          <a:p>
            <a:pPr marL="0" indent="0">
              <a:buFontTx/>
              <a:buNone/>
            </a:pPr>
            <a:r>
              <a:rPr lang="en-US" altLang="zh-CN" sz="4400" b="1" dirty="0" smtClean="0">
                <a:solidFill>
                  <a:srgbClr val="FF0000"/>
                </a:solidFill>
                <a:latin typeface="黑体" pitchFamily="49" charset="-122"/>
                <a:ea typeface="黑体" pitchFamily="49" charset="-122"/>
              </a:rPr>
              <a:t>  3.</a:t>
            </a:r>
            <a:r>
              <a:rPr lang="zh-CN" altLang="en-US" sz="4400" b="1" dirty="0" smtClean="0">
                <a:solidFill>
                  <a:srgbClr val="FF0000"/>
                </a:solidFill>
                <a:latin typeface="黑体" pitchFamily="49" charset="-122"/>
                <a:ea typeface="黑体" pitchFamily="49" charset="-122"/>
              </a:rPr>
              <a:t>提携后生  育栋梁材</a:t>
            </a:r>
            <a:r>
              <a:rPr lang="zh-CN" altLang="en-US" dirty="0" smtClean="0">
                <a:ea typeface="宋体" pitchFamily="2" charset="-122"/>
              </a:rPr>
              <a:t>    </a:t>
            </a:r>
            <a:endParaRPr lang="en-US" altLang="zh-CN" dirty="0" smtClean="0">
              <a:ea typeface="宋体" pitchFamily="2" charset="-122"/>
            </a:endParaRPr>
          </a:p>
          <a:p>
            <a:pPr marL="0" indent="0">
              <a:buFontTx/>
              <a:buNone/>
            </a:pPr>
            <a:r>
              <a:rPr lang="en-US" altLang="zh-CN" b="1" dirty="0" smtClean="0">
                <a:latin typeface="宋体" pitchFamily="2" charset="-122"/>
                <a:ea typeface="宋体" pitchFamily="2" charset="-122"/>
              </a:rPr>
              <a:t>    </a:t>
            </a:r>
          </a:p>
          <a:p>
            <a:pPr marL="0" indent="0">
              <a:buFontTx/>
              <a:buNone/>
            </a:pPr>
            <a:r>
              <a:rPr lang="en-US" altLang="zh-CN" sz="3200" b="1" dirty="0" smtClean="0">
                <a:latin typeface="宋体" pitchFamily="2" charset="-122"/>
                <a:ea typeface="宋体" pitchFamily="2" charset="-122"/>
              </a:rPr>
              <a:t>  </a:t>
            </a:r>
            <a:r>
              <a:rPr lang="zh-CN" altLang="en-US" sz="3200" b="1" dirty="0" smtClean="0">
                <a:latin typeface="宋体" pitchFamily="2" charset="-122"/>
                <a:ea typeface="宋体" pitchFamily="2" charset="-122"/>
              </a:rPr>
              <a:t>李兰娟深知，一个想要拥有健康的民族，一个想要跻身世界医学之林的国家，必须建立起自己的人才优势，必须拥有一大批医学名家大师。于是，</a:t>
            </a:r>
            <a:r>
              <a:rPr lang="en-US" altLang="zh-CN" sz="3200" b="1" dirty="0" smtClean="0">
                <a:latin typeface="宋体" pitchFamily="2" charset="-122"/>
                <a:ea typeface="宋体" pitchFamily="2" charset="-122"/>
              </a:rPr>
              <a:t>2012</a:t>
            </a:r>
            <a:r>
              <a:rPr lang="zh-CN" altLang="en-US" sz="3200" b="1" dirty="0" smtClean="0">
                <a:latin typeface="宋体" pitchFamily="2" charset="-122"/>
                <a:ea typeface="宋体" pitchFamily="2" charset="-122"/>
              </a:rPr>
              <a:t>年</a:t>
            </a:r>
            <a:r>
              <a:rPr lang="en-US" altLang="zh-CN" sz="3200" b="1" dirty="0" smtClean="0">
                <a:latin typeface="宋体" pitchFamily="2" charset="-122"/>
                <a:ea typeface="宋体" pitchFamily="2" charset="-122"/>
              </a:rPr>
              <a:t>5</a:t>
            </a:r>
            <a:r>
              <a:rPr lang="zh-CN" altLang="en-US" sz="3200" b="1" dirty="0" smtClean="0">
                <a:latin typeface="宋体" pitchFamily="2" charset="-122"/>
                <a:ea typeface="宋体" pitchFamily="2" charset="-122"/>
              </a:rPr>
              <a:t>月</a:t>
            </a:r>
            <a:r>
              <a:rPr lang="en-US" altLang="zh-CN" sz="3200" b="1" dirty="0" smtClean="0">
                <a:latin typeface="宋体" pitchFamily="2" charset="-122"/>
                <a:ea typeface="宋体" pitchFamily="2" charset="-122"/>
              </a:rPr>
              <a:t>25</a:t>
            </a:r>
            <a:r>
              <a:rPr lang="zh-CN" altLang="en-US" sz="3200" b="1" dirty="0" smtClean="0">
                <a:latin typeface="宋体" pitchFamily="2" charset="-122"/>
                <a:ea typeface="宋体" pitchFamily="2" charset="-122"/>
              </a:rPr>
              <a:t>日，</a:t>
            </a:r>
            <a:r>
              <a:rPr lang="zh-CN" altLang="en-US" sz="3200" b="1" dirty="0" smtClean="0">
                <a:solidFill>
                  <a:srgbClr val="FF0000"/>
                </a:solidFill>
                <a:latin typeface="宋体" pitchFamily="2" charset="-122"/>
                <a:ea typeface="宋体" pitchFamily="2" charset="-122"/>
              </a:rPr>
              <a:t>李兰娟与</a:t>
            </a:r>
            <a:r>
              <a:rPr lang="zh-CN" altLang="en-US" sz="3200" b="1" dirty="0" smtClean="0">
                <a:latin typeface="宋体" pitchFamily="2" charset="-122"/>
                <a:ea typeface="宋体" pitchFamily="2" charset="-122"/>
              </a:rPr>
              <a:t>同为中国工程院院士的</a:t>
            </a:r>
            <a:r>
              <a:rPr lang="zh-CN" altLang="en-US" sz="3200" b="1" dirty="0" smtClean="0">
                <a:solidFill>
                  <a:srgbClr val="FF0000"/>
                </a:solidFill>
                <a:latin typeface="宋体" pitchFamily="2" charset="-122"/>
                <a:ea typeface="宋体" pitchFamily="2" charset="-122"/>
              </a:rPr>
              <a:t>丈夫</a:t>
            </a:r>
            <a:r>
              <a:rPr lang="zh-CN" altLang="en-US" sz="3200" b="1" dirty="0" smtClean="0">
                <a:latin typeface="宋体" pitchFamily="2" charset="-122"/>
                <a:ea typeface="宋体" pitchFamily="2" charset="-122"/>
              </a:rPr>
              <a:t>郑树森一起</a:t>
            </a:r>
            <a:r>
              <a:rPr lang="zh-CN" altLang="en-US" sz="3200" b="1" dirty="0" smtClean="0">
                <a:solidFill>
                  <a:srgbClr val="0000FF"/>
                </a:solidFill>
                <a:latin typeface="宋体" pitchFamily="2" charset="-122"/>
                <a:ea typeface="宋体" pitchFamily="2" charset="-122"/>
              </a:rPr>
              <a:t>捐资，联袂社会各界力量成立了“</a:t>
            </a:r>
            <a:r>
              <a:rPr lang="zh-CN" altLang="en-US" sz="3200" b="1" dirty="0" smtClean="0">
                <a:solidFill>
                  <a:srgbClr val="FF0000"/>
                </a:solidFill>
                <a:latin typeface="宋体" pitchFamily="2" charset="-122"/>
                <a:ea typeface="宋体" pitchFamily="2" charset="-122"/>
              </a:rPr>
              <a:t>树森</a:t>
            </a:r>
            <a:r>
              <a:rPr lang="en-US" altLang="zh-CN" sz="3200" b="1" dirty="0" smtClean="0">
                <a:solidFill>
                  <a:srgbClr val="FF0000"/>
                </a:solidFill>
                <a:latin typeface="宋体" pitchFamily="2" charset="-122"/>
                <a:ea typeface="宋体" pitchFamily="2" charset="-122"/>
              </a:rPr>
              <a:t>-</a:t>
            </a:r>
            <a:r>
              <a:rPr lang="zh-CN" altLang="en-US" sz="3200" b="1" dirty="0" smtClean="0">
                <a:solidFill>
                  <a:srgbClr val="FF0000"/>
                </a:solidFill>
                <a:latin typeface="宋体" pitchFamily="2" charset="-122"/>
                <a:ea typeface="宋体" pitchFamily="2" charset="-122"/>
              </a:rPr>
              <a:t>兰娟院士人才基金</a:t>
            </a:r>
            <a:r>
              <a:rPr lang="zh-CN" altLang="en-US" sz="3200" b="1" dirty="0" smtClean="0">
                <a:solidFill>
                  <a:srgbClr val="0000FF"/>
                </a:solidFill>
                <a:latin typeface="宋体" pitchFamily="2" charset="-122"/>
                <a:ea typeface="宋体" pitchFamily="2" charset="-122"/>
              </a:rPr>
              <a:t>”</a:t>
            </a:r>
            <a:r>
              <a:rPr lang="zh-CN" altLang="en-US" sz="3200" b="1" dirty="0" smtClean="0">
                <a:latin typeface="宋体" pitchFamily="2" charset="-122"/>
                <a:ea typeface="宋体" pitchFamily="2" charset="-122"/>
              </a:rPr>
              <a:t>，以奖励和提携在医学科研和临床领域取得突破性创新成果的中国杰出科技人才。</a:t>
            </a:r>
          </a:p>
        </p:txBody>
      </p:sp>
      <p:pic>
        <p:nvPicPr>
          <p:cNvPr id="7171" name="图片 4"/>
          <p:cNvPicPr>
            <a:picLocks noChangeAspect="1"/>
          </p:cNvPicPr>
          <p:nvPr/>
        </p:nvPicPr>
        <p:blipFill>
          <a:blip r:embed="rId2" cstate="print"/>
          <a:srcRect/>
          <a:stretch>
            <a:fillRect/>
          </a:stretch>
        </p:blipFill>
        <p:spPr bwMode="auto">
          <a:xfrm>
            <a:off x="7731241" y="2286000"/>
            <a:ext cx="4259675" cy="405923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609600" y="274638"/>
            <a:ext cx="10972800" cy="639762"/>
          </a:xfrm>
        </p:spPr>
        <p:txBody>
          <a:bodyPr>
            <a:normAutofit fontScale="90000"/>
          </a:bodyPr>
          <a:lstStyle/>
          <a:p>
            <a:r>
              <a:rPr lang="en-US" altLang="zh-CN" b="1" dirty="0" smtClean="0">
                <a:solidFill>
                  <a:srgbClr val="FF0000"/>
                </a:solidFill>
                <a:latin typeface="黑体" pitchFamily="49" charset="-122"/>
                <a:ea typeface="黑体" pitchFamily="49" charset="-122"/>
              </a:rPr>
              <a:t>4.</a:t>
            </a:r>
            <a:r>
              <a:rPr lang="zh-CN" altLang="en-US" b="1" dirty="0" smtClean="0">
                <a:solidFill>
                  <a:srgbClr val="FF0000"/>
                </a:solidFill>
                <a:latin typeface="黑体" pitchFamily="49" charset="-122"/>
                <a:ea typeface="黑体" pitchFamily="49" charset="-122"/>
              </a:rPr>
              <a:t>勇荷重任  家国情怀</a:t>
            </a:r>
          </a:p>
        </p:txBody>
      </p:sp>
      <p:sp>
        <p:nvSpPr>
          <p:cNvPr id="3" name="内容占位符 2">
            <a:extLst>
              <a:ext uri="{FF2B5EF4-FFF2-40B4-BE49-F238E27FC236}"/>
            </a:extLst>
          </p:cNvPr>
          <p:cNvSpPr>
            <a:spLocks noGrp="1"/>
          </p:cNvSpPr>
          <p:nvPr>
            <p:ph idx="1"/>
          </p:nvPr>
        </p:nvSpPr>
        <p:spPr>
          <a:xfrm>
            <a:off x="493184" y="1143000"/>
            <a:ext cx="11292416" cy="5715000"/>
          </a:xfrm>
        </p:spPr>
        <p:txBody>
          <a:bodyPr>
            <a:normAutofit/>
          </a:bodyPr>
          <a:lstStyle/>
          <a:p>
            <a:pPr marL="0" indent="0">
              <a:lnSpc>
                <a:spcPts val="3000"/>
              </a:lnSpc>
              <a:spcBef>
                <a:spcPct val="0"/>
              </a:spcBef>
              <a:buFontTx/>
              <a:buNone/>
            </a:pPr>
            <a:r>
              <a:rPr lang="zh-CN" altLang="en-US" smtClean="0">
                <a:ea typeface="宋体" pitchFamily="2" charset="-122"/>
              </a:rPr>
              <a:t>       </a:t>
            </a:r>
            <a:r>
              <a:rPr lang="zh-CN" altLang="en-US" b="1" smtClean="0">
                <a:latin typeface="宋体" pitchFamily="2" charset="-122"/>
                <a:ea typeface="宋体" pitchFamily="2" charset="-122"/>
              </a:rPr>
              <a:t>“</a:t>
            </a:r>
            <a:r>
              <a:rPr lang="zh-CN" altLang="en-US" b="1" smtClean="0">
                <a:solidFill>
                  <a:srgbClr val="0000FF"/>
                </a:solidFill>
                <a:latin typeface="宋体" pitchFamily="2" charset="-122"/>
                <a:ea typeface="宋体" pitchFamily="2" charset="-122"/>
              </a:rPr>
              <a:t>国家的大事，自己义不容辞</a:t>
            </a:r>
            <a:r>
              <a:rPr lang="zh-CN" altLang="en-US" b="1" smtClean="0">
                <a:latin typeface="宋体" pitchFamily="2" charset="-122"/>
                <a:ea typeface="宋体" pitchFamily="2" charset="-122"/>
              </a:rPr>
              <a:t>”，这位传染病专家、浙大教授如是说。</a:t>
            </a:r>
          </a:p>
          <a:p>
            <a:pPr marL="0" indent="0">
              <a:lnSpc>
                <a:spcPts val="3000"/>
              </a:lnSpc>
              <a:spcBef>
                <a:spcPct val="0"/>
              </a:spcBef>
              <a:buFontTx/>
              <a:buNone/>
            </a:pPr>
            <a:r>
              <a:rPr lang="zh-CN" altLang="en-US" smtClean="0">
                <a:latin typeface="宋体" pitchFamily="2" charset="-122"/>
                <a:ea typeface="宋体" pitchFamily="2" charset="-122"/>
              </a:rPr>
              <a:t>    </a:t>
            </a:r>
            <a:r>
              <a:rPr lang="zh-CN" altLang="en-US" b="1" smtClean="0">
                <a:solidFill>
                  <a:srgbClr val="0000FF"/>
                </a:solidFill>
                <a:latin typeface="宋体" pitchFamily="2" charset="-122"/>
                <a:ea typeface="宋体" pitchFamily="2" charset="-122"/>
              </a:rPr>
              <a:t>她果敢坚定，向李克强总理提议武汉封城，遏制住病毒的脚步；</a:t>
            </a:r>
            <a:r>
              <a:rPr lang="zh-CN" altLang="en-US" b="1" smtClean="0">
                <a:latin typeface="宋体" pitchFamily="2" charset="-122"/>
                <a:ea typeface="宋体" pitchFamily="2" charset="-122"/>
              </a:rPr>
              <a:t/>
            </a:r>
            <a:br>
              <a:rPr lang="zh-CN" altLang="en-US" b="1" smtClean="0">
                <a:latin typeface="宋体" pitchFamily="2" charset="-122"/>
                <a:ea typeface="宋体" pitchFamily="2" charset="-122"/>
              </a:rPr>
            </a:br>
            <a:r>
              <a:rPr lang="zh-CN" altLang="en-US" b="1" smtClean="0">
                <a:latin typeface="宋体" pitchFamily="2" charset="-122"/>
                <a:ea typeface="宋体" pitchFamily="2" charset="-122"/>
              </a:rPr>
              <a:t>    她传递知识，舒缓了人们的恐慌、焦虑；</a:t>
            </a:r>
            <a:br>
              <a:rPr lang="zh-CN" altLang="en-US" b="1" smtClean="0">
                <a:latin typeface="宋体" pitchFamily="2" charset="-122"/>
                <a:ea typeface="宋体" pitchFamily="2" charset="-122"/>
              </a:rPr>
            </a:br>
            <a:r>
              <a:rPr lang="zh-CN" altLang="en-US" b="1" smtClean="0">
                <a:latin typeface="宋体" pitchFamily="2" charset="-122"/>
                <a:ea typeface="宋体" pitchFamily="2" charset="-122"/>
              </a:rPr>
              <a:t>    她拼尽全力，</a:t>
            </a:r>
            <a:r>
              <a:rPr lang="zh-CN" altLang="en-US" b="1" smtClean="0">
                <a:solidFill>
                  <a:srgbClr val="0000FF"/>
                </a:solidFill>
                <a:latin typeface="宋体" pitchFamily="2" charset="-122"/>
                <a:ea typeface="宋体" pitchFamily="2" charset="-122"/>
              </a:rPr>
              <a:t>每天只睡</a:t>
            </a:r>
            <a:r>
              <a:rPr lang="en-US" altLang="zh-CN" b="1" smtClean="0">
                <a:solidFill>
                  <a:srgbClr val="0000FF"/>
                </a:solidFill>
                <a:latin typeface="宋体" pitchFamily="2" charset="-122"/>
                <a:ea typeface="宋体" pitchFamily="2" charset="-122"/>
              </a:rPr>
              <a:t>3</a:t>
            </a:r>
            <a:r>
              <a:rPr lang="zh-CN" altLang="en-US" b="1" smtClean="0">
                <a:solidFill>
                  <a:srgbClr val="0000FF"/>
                </a:solidFill>
                <a:latin typeface="宋体" pitchFamily="2" charset="-122"/>
                <a:ea typeface="宋体" pitchFamily="2" charset="-122"/>
              </a:rPr>
              <a:t>个小时</a:t>
            </a:r>
            <a:r>
              <a:rPr lang="zh-CN" altLang="en-US" b="1" smtClean="0">
                <a:latin typeface="宋体" pitchFamily="2" charset="-122"/>
                <a:ea typeface="宋体" pitchFamily="2" charset="-122"/>
              </a:rPr>
              <a:t>，为战胜病毒鞠躬尽瘁。 无论是孤军奋战</a:t>
            </a:r>
            <a:r>
              <a:rPr lang="en-US" altLang="zh-CN" b="1" smtClean="0">
                <a:latin typeface="宋体" pitchFamily="2" charset="-122"/>
                <a:ea typeface="宋体" pitchFamily="2" charset="-122"/>
              </a:rPr>
              <a:t>10</a:t>
            </a:r>
            <a:r>
              <a:rPr lang="zh-CN" altLang="en-US" b="1" smtClean="0">
                <a:latin typeface="宋体" pitchFamily="2" charset="-122"/>
                <a:ea typeface="宋体" pitchFamily="2" charset="-122"/>
              </a:rPr>
              <a:t>年，还是“李氏人工肝支持系统”震惊世界，还是推行农民健康工程，李兰娟</a:t>
            </a:r>
            <a:r>
              <a:rPr lang="zh-CN" altLang="en-US" b="1" smtClean="0">
                <a:solidFill>
                  <a:srgbClr val="0000FF"/>
                </a:solidFill>
                <a:latin typeface="宋体" pitchFamily="2" charset="-122"/>
                <a:ea typeface="宋体" pitchFamily="2" charset="-122"/>
              </a:rPr>
              <a:t>始终奋战在一线</a:t>
            </a:r>
            <a:r>
              <a:rPr lang="zh-CN" altLang="en-US" b="1" smtClean="0">
                <a:latin typeface="宋体" pitchFamily="2" charset="-122"/>
                <a:ea typeface="宋体" pitchFamily="2" charset="-122"/>
              </a:rPr>
              <a:t>，创造着一个又一个的奇迹，挽救了无数患者。</a:t>
            </a:r>
            <a:endParaRPr lang="zh-CN" altLang="en-US" smtClean="0">
              <a:latin typeface="宋体" pitchFamily="2" charset="-122"/>
              <a:ea typeface="宋体" pitchFamily="2" charset="-122"/>
            </a:endParaRPr>
          </a:p>
          <a:p>
            <a:pPr marL="0" indent="0">
              <a:lnSpc>
                <a:spcPts val="3000"/>
              </a:lnSpc>
              <a:spcBef>
                <a:spcPct val="0"/>
              </a:spcBef>
              <a:buFontTx/>
              <a:buNone/>
            </a:pPr>
            <a:r>
              <a:rPr lang="zh-CN" altLang="en-US" b="1" smtClean="0">
                <a:latin typeface="宋体" pitchFamily="2" charset="-122"/>
                <a:ea typeface="宋体" pitchFamily="2" charset="-122"/>
              </a:rPr>
              <a:t>   “国士”，用来形容那些德才兼备、以身许国之人。</a:t>
            </a:r>
          </a:p>
          <a:p>
            <a:pPr marL="0" indent="0">
              <a:lnSpc>
                <a:spcPts val="3000"/>
              </a:lnSpc>
              <a:spcBef>
                <a:spcPct val="0"/>
              </a:spcBef>
              <a:buFontTx/>
              <a:buNone/>
            </a:pPr>
            <a:r>
              <a:rPr lang="zh-CN" altLang="en-US" b="1" smtClean="0">
                <a:latin typeface="宋体" pitchFamily="2" charset="-122"/>
                <a:ea typeface="宋体" pitchFamily="2" charset="-122"/>
              </a:rPr>
              <a:t>    此刻，我们庆幸，也自豪，国士仍在！</a:t>
            </a:r>
          </a:p>
          <a:p>
            <a:pPr marL="0" indent="0"/>
            <a:endParaRPr lang="zh-CN" altLang="en-US" smtClean="0">
              <a:ea typeface="宋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F845E1-B25F-4F26-87E4-A40AE05ADE05}"/>
              </a:ext>
            </a:extLst>
          </p:cNvPr>
          <p:cNvSpPr>
            <a:spLocks noGrp="1"/>
          </p:cNvSpPr>
          <p:nvPr>
            <p:ph type="title"/>
          </p:nvPr>
        </p:nvSpPr>
        <p:spPr>
          <a:xfrm>
            <a:off x="204952" y="204952"/>
            <a:ext cx="10515600" cy="720725"/>
          </a:xfrm>
        </p:spPr>
        <p:txBody>
          <a:bodyPr/>
          <a:lstStyle/>
          <a:p>
            <a:r>
              <a:rPr lang="zh-CN" altLang="en-US" b="1" dirty="0">
                <a:solidFill>
                  <a:srgbClr val="FF0000"/>
                </a:solidFill>
                <a:latin typeface="黑体" panose="02010609060101010101" pitchFamily="49" charset="-122"/>
                <a:ea typeface="黑体" panose="02010609060101010101" pitchFamily="49" charset="-122"/>
              </a:rPr>
              <a:t>三、民族栋梁  国士无双</a:t>
            </a:r>
          </a:p>
        </p:txBody>
      </p:sp>
      <p:sp>
        <p:nvSpPr>
          <p:cNvPr id="3" name="内容占位符 2">
            <a:extLst>
              <a:ext uri="{FF2B5EF4-FFF2-40B4-BE49-F238E27FC236}">
                <a16:creationId xmlns="" xmlns:a16="http://schemas.microsoft.com/office/drawing/2014/main" id="{16DB8F45-54E5-48F5-8902-DF9CDC9E6961}"/>
              </a:ext>
            </a:extLst>
          </p:cNvPr>
          <p:cNvSpPr>
            <a:spLocks noGrp="1"/>
          </p:cNvSpPr>
          <p:nvPr>
            <p:ph idx="1"/>
          </p:nvPr>
        </p:nvSpPr>
        <p:spPr>
          <a:xfrm>
            <a:off x="252248" y="961697"/>
            <a:ext cx="11067393" cy="798911"/>
          </a:xfrm>
        </p:spPr>
        <p:txBody>
          <a:bodyPr>
            <a:normAutofit fontScale="92500" lnSpcReduction="20000"/>
          </a:bodyPr>
          <a:lstStyle/>
          <a:p>
            <a:pPr marL="0" indent="0">
              <a:buNone/>
            </a:pPr>
            <a:r>
              <a:rPr lang="zh-CN" altLang="en-US" dirty="0">
                <a:latin typeface="宋体" panose="02010600030101010101" pitchFamily="2" charset="-122"/>
                <a:ea typeface="宋体" panose="02010600030101010101" pitchFamily="2" charset="-122"/>
              </a:rPr>
              <a:t>    </a:t>
            </a:r>
            <a:r>
              <a:rPr lang="zh-CN" altLang="en-US" sz="6500" dirty="0">
                <a:solidFill>
                  <a:srgbClr val="FF0000"/>
                </a:solidFill>
                <a:latin typeface="黑体" panose="02010609060101010101" pitchFamily="49" charset="-122"/>
                <a:ea typeface="黑体" panose="02010609060101010101" pitchFamily="49" charset="-122"/>
              </a:rPr>
              <a:t>钟南山  </a:t>
            </a:r>
            <a:r>
              <a:rPr lang="zh-CN" altLang="en-US" sz="6500" dirty="0" smtClean="0">
                <a:solidFill>
                  <a:srgbClr val="FF0000"/>
                </a:solidFill>
                <a:latin typeface="黑体" panose="02010609060101010101" pitchFamily="49" charset="-122"/>
                <a:ea typeface="黑体" panose="02010609060101010101" pitchFamily="49" charset="-122"/>
              </a:rPr>
              <a:t>           </a:t>
            </a:r>
            <a:r>
              <a:rPr lang="zh-CN" altLang="en-US" sz="6500" dirty="0">
                <a:solidFill>
                  <a:srgbClr val="FF0000"/>
                </a:solidFill>
                <a:latin typeface="黑体" panose="02010609060101010101" pitchFamily="49" charset="-122"/>
                <a:ea typeface="黑体" panose="02010609060101010101" pitchFamily="49" charset="-122"/>
              </a:rPr>
              <a:t>李兰</a:t>
            </a:r>
            <a:r>
              <a:rPr lang="zh-CN" altLang="en-US" sz="6500" dirty="0" smtClean="0">
                <a:solidFill>
                  <a:srgbClr val="FF0000"/>
                </a:solidFill>
                <a:latin typeface="黑体" panose="02010609060101010101" pitchFamily="49" charset="-122"/>
                <a:ea typeface="黑体" panose="02010609060101010101" pitchFamily="49" charset="-122"/>
              </a:rPr>
              <a:t>娟</a:t>
            </a:r>
            <a:endParaRPr lang="en-US" altLang="zh-CN" sz="6500" dirty="0">
              <a:solidFill>
                <a:srgbClr val="FF0000"/>
              </a:solidFill>
              <a:latin typeface="黑体" panose="02010609060101010101" pitchFamily="49" charset="-122"/>
              <a:ea typeface="黑体" panose="02010609060101010101" pitchFamily="49" charset="-122"/>
            </a:endParaRPr>
          </a:p>
          <a:p>
            <a:pPr marL="0" indent="0">
              <a:buNone/>
            </a:pPr>
            <a:endParaRPr lang="zh-CN" altLang="en-US" dirty="0">
              <a:latin typeface="宋体" panose="02010600030101010101" pitchFamily="2" charset="-122"/>
              <a:ea typeface="宋体" panose="02010600030101010101" pitchFamily="2" charset="-122"/>
            </a:endParaRPr>
          </a:p>
        </p:txBody>
      </p:sp>
      <p:sp>
        <p:nvSpPr>
          <p:cNvPr id="5" name="文本框 4"/>
          <p:cNvSpPr txBox="1">
            <a:spLocks noChangeArrowheads="1"/>
          </p:cNvSpPr>
          <p:nvPr/>
        </p:nvSpPr>
        <p:spPr bwMode="auto">
          <a:xfrm>
            <a:off x="362900" y="1878342"/>
            <a:ext cx="4354077" cy="3416320"/>
          </a:xfrm>
          <a:prstGeom prst="rect">
            <a:avLst/>
          </a:prstGeom>
          <a:solidFill>
            <a:srgbClr val="FFFF00"/>
          </a:solidFill>
          <a:ln w="9525">
            <a:noFill/>
            <a:miter lim="800000"/>
            <a:headEnd/>
            <a:tailEnd/>
          </a:ln>
        </p:spPr>
        <p:txBody>
          <a:bodyPr wrap="none">
            <a:spAutoFit/>
          </a:bodyPr>
          <a:lstStyle/>
          <a:p>
            <a:r>
              <a:rPr lang="zh-CN" altLang="zh-CN" sz="3600" b="1" dirty="0" smtClean="0">
                <a:latin typeface="楷体" pitchFamily="49" charset="-122"/>
                <a:ea typeface="楷体" pitchFamily="49" charset="-122"/>
              </a:rPr>
              <a:t>坚持真理，尊重事实</a:t>
            </a:r>
          </a:p>
          <a:p>
            <a:r>
              <a:rPr lang="zh-CN" altLang="zh-CN" sz="3600" b="1" dirty="0" smtClean="0">
                <a:latin typeface="楷体" pitchFamily="49" charset="-122"/>
                <a:ea typeface="楷体" pitchFamily="49" charset="-122"/>
              </a:rPr>
              <a:t>正直敢言，奉献无私</a:t>
            </a:r>
          </a:p>
          <a:p>
            <a:r>
              <a:rPr lang="zh-CN" altLang="zh-CN" sz="3600" b="1" dirty="0" smtClean="0">
                <a:latin typeface="楷体" pitchFamily="49" charset="-122"/>
                <a:ea typeface="楷体" pitchFamily="49" charset="-122"/>
              </a:rPr>
              <a:t>医者仁心，家国天下</a:t>
            </a:r>
          </a:p>
          <a:p>
            <a:r>
              <a:rPr lang="zh-CN" altLang="zh-CN" sz="3600" b="1" dirty="0" smtClean="0">
                <a:latin typeface="楷体" pitchFamily="49" charset="-122"/>
                <a:ea typeface="楷体" pitchFamily="49" charset="-122"/>
              </a:rPr>
              <a:t>责任使命，悲悯情怀</a:t>
            </a:r>
          </a:p>
          <a:p>
            <a:r>
              <a:rPr lang="zh-CN" altLang="zh-CN" sz="3600" b="1" dirty="0" smtClean="0">
                <a:latin typeface="楷体" pitchFamily="49" charset="-122"/>
                <a:ea typeface="楷体" pitchFamily="49" charset="-122"/>
              </a:rPr>
              <a:t>名利得失，强身健体</a:t>
            </a:r>
          </a:p>
          <a:p>
            <a:r>
              <a:rPr lang="zh-CN" altLang="zh-CN" sz="3600" b="1" dirty="0" smtClean="0">
                <a:latin typeface="楷体" pitchFamily="49" charset="-122"/>
                <a:ea typeface="楷体" pitchFamily="49" charset="-122"/>
              </a:rPr>
              <a:t>崇尚英雄，理性追星</a:t>
            </a:r>
            <a:endParaRPr lang="en-US" altLang="zh-CN" sz="3600" b="1" dirty="0" smtClean="0">
              <a:latin typeface="楷体" pitchFamily="49" charset="-122"/>
              <a:ea typeface="楷体" pitchFamily="49" charset="-122"/>
            </a:endParaRPr>
          </a:p>
        </p:txBody>
      </p:sp>
      <p:sp>
        <p:nvSpPr>
          <p:cNvPr id="6" name="文本框 4"/>
          <p:cNvSpPr txBox="1">
            <a:spLocks noChangeArrowheads="1"/>
          </p:cNvSpPr>
          <p:nvPr/>
        </p:nvSpPr>
        <p:spPr bwMode="auto">
          <a:xfrm>
            <a:off x="6527217" y="1815280"/>
            <a:ext cx="4355680" cy="3416320"/>
          </a:xfrm>
          <a:prstGeom prst="rect">
            <a:avLst/>
          </a:prstGeom>
          <a:solidFill>
            <a:srgbClr val="FFFF00"/>
          </a:solidFill>
          <a:ln w="9525">
            <a:noFill/>
            <a:miter lim="800000"/>
            <a:headEnd/>
            <a:tailEnd/>
          </a:ln>
        </p:spPr>
        <p:txBody>
          <a:bodyPr wrap="none">
            <a:spAutoFit/>
          </a:bodyPr>
          <a:lstStyle/>
          <a:p>
            <a:r>
              <a:rPr lang="zh-CN" altLang="en-US" sz="3600" b="1" dirty="0" smtClean="0">
                <a:latin typeface="楷体" pitchFamily="49" charset="-122"/>
                <a:ea typeface="楷体" pitchFamily="49" charset="-122"/>
              </a:rPr>
              <a:t>脚踏实地  刻苦努力</a:t>
            </a:r>
            <a:endParaRPr lang="en-US" altLang="zh-CN" sz="3600" b="1" dirty="0" smtClean="0">
              <a:latin typeface="楷体" pitchFamily="49" charset="-122"/>
              <a:ea typeface="楷体" pitchFamily="49" charset="-122"/>
            </a:endParaRPr>
          </a:p>
          <a:p>
            <a:r>
              <a:rPr lang="zh-CN" altLang="zh-CN" sz="3600" b="1" dirty="0" smtClean="0">
                <a:latin typeface="楷体" pitchFamily="49" charset="-122"/>
                <a:ea typeface="楷体" pitchFamily="49" charset="-122"/>
              </a:rPr>
              <a:t>正直敢言，奉献无私</a:t>
            </a:r>
          </a:p>
          <a:p>
            <a:r>
              <a:rPr lang="zh-CN" altLang="zh-CN" sz="3600" b="1" dirty="0" smtClean="0">
                <a:latin typeface="楷体" pitchFamily="49" charset="-122"/>
                <a:ea typeface="楷体" pitchFamily="49" charset="-122"/>
              </a:rPr>
              <a:t>医者仁心，家国天下</a:t>
            </a:r>
          </a:p>
          <a:p>
            <a:r>
              <a:rPr lang="zh-CN" altLang="zh-CN" sz="3600" b="1" dirty="0" smtClean="0">
                <a:latin typeface="楷体" pitchFamily="49" charset="-122"/>
                <a:ea typeface="楷体" pitchFamily="49" charset="-122"/>
              </a:rPr>
              <a:t>责任使命，悲悯情怀</a:t>
            </a:r>
          </a:p>
          <a:p>
            <a:r>
              <a:rPr lang="zh-CN" altLang="zh-CN" sz="3600" b="1" dirty="0" smtClean="0">
                <a:latin typeface="楷体" pitchFamily="49" charset="-122"/>
                <a:ea typeface="楷体" pitchFamily="49" charset="-122"/>
              </a:rPr>
              <a:t>精神境界，道德修为</a:t>
            </a:r>
          </a:p>
          <a:p>
            <a:r>
              <a:rPr lang="zh-CN" altLang="zh-CN" sz="3600" b="1" dirty="0" smtClean="0">
                <a:latin typeface="楷体" pitchFamily="49" charset="-122"/>
                <a:ea typeface="楷体" pitchFamily="49" charset="-122"/>
              </a:rPr>
              <a:t>崇尚英雄，理性追星</a:t>
            </a:r>
            <a:endParaRPr lang="en-US" altLang="zh-CN" sz="3600" b="1" dirty="0" smtClean="0">
              <a:latin typeface="楷体" pitchFamily="49" charset="-122"/>
              <a:ea typeface="楷体" pitchFamily="49" charset="-122"/>
            </a:endParaRPr>
          </a:p>
        </p:txBody>
      </p:sp>
    </p:spTree>
    <p:extLst>
      <p:ext uri="{BB962C8B-B14F-4D97-AF65-F5344CB8AC3E}">
        <p14:creationId xmlns="" xmlns:p14="http://schemas.microsoft.com/office/powerpoint/2010/main" val="27377268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C008F3-E60F-4C33-A47E-64EA47175FD2}"/>
              </a:ext>
            </a:extLst>
          </p:cNvPr>
          <p:cNvSpPr>
            <a:spLocks noGrp="1"/>
          </p:cNvSpPr>
          <p:nvPr>
            <p:ph type="title"/>
          </p:nvPr>
        </p:nvSpPr>
        <p:spPr/>
        <p:txBody>
          <a:bodyPr/>
          <a:lstStyle/>
          <a:p>
            <a:r>
              <a:rPr lang="zh-CN" altLang="en-US" dirty="0">
                <a:solidFill>
                  <a:srgbClr val="FF0000"/>
                </a:solidFill>
                <a:latin typeface="黑体" panose="02010609060101010101" pitchFamily="49" charset="-122"/>
                <a:ea typeface="黑体" panose="02010609060101010101" pitchFamily="49" charset="-122"/>
              </a:rPr>
              <a:t>四、人性光辉 温暖心房</a:t>
            </a:r>
            <a:r>
              <a:rPr lang="en-US" altLang="zh-CN" dirty="0">
                <a:solidFill>
                  <a:srgbClr val="FF0000"/>
                </a:solidFill>
                <a:latin typeface="黑体" panose="02010609060101010101" pitchFamily="49" charset="-122"/>
                <a:ea typeface="黑体" panose="02010609060101010101" pitchFamily="49" charset="-122"/>
              </a:rPr>
              <a:t/>
            </a:r>
            <a:br>
              <a:rPr lang="en-US" altLang="zh-CN" dirty="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a:extLst>
              <a:ext uri="{FF2B5EF4-FFF2-40B4-BE49-F238E27FC236}">
                <a16:creationId xmlns="" xmlns:a16="http://schemas.microsoft.com/office/drawing/2014/main" id="{7973CEFF-8965-42CA-BEBB-AA2E4486A9A1}"/>
              </a:ext>
            </a:extLst>
          </p:cNvPr>
          <p:cNvSpPr>
            <a:spLocks noGrp="1"/>
          </p:cNvSpPr>
          <p:nvPr>
            <p:ph idx="1"/>
          </p:nvPr>
        </p:nvSpPr>
        <p:spPr>
          <a:xfrm>
            <a:off x="838200" y="1473085"/>
            <a:ext cx="10515600" cy="4351338"/>
          </a:xfrm>
        </p:spPr>
        <p:txBody>
          <a:bodyPr/>
          <a:lstStyle/>
          <a:p>
            <a:pPr marL="0" indent="0">
              <a:buNone/>
            </a:pPr>
            <a:r>
              <a:rPr lang="zh-CN" altLang="en-US" dirty="0"/>
              <a:t>       </a:t>
            </a:r>
            <a:r>
              <a:rPr lang="zh-CN" altLang="en-US" b="1" dirty="0">
                <a:solidFill>
                  <a:srgbClr val="0000FF"/>
                </a:solidFill>
                <a:latin typeface="宋体" panose="02010600030101010101" pitchFamily="2" charset="-122"/>
                <a:ea typeface="宋体" panose="02010600030101010101" pitchFamily="2" charset="-122"/>
              </a:rPr>
              <a:t>梵高说：“爱之花开放的地方，生命便能欣欣向荣。”</a:t>
            </a:r>
          </a:p>
          <a:p>
            <a:pPr marL="0" indent="0">
              <a:buNone/>
            </a:pPr>
            <a:r>
              <a:rPr lang="zh-CN" altLang="en-US" b="1" dirty="0">
                <a:solidFill>
                  <a:srgbClr val="0000FF"/>
                </a:solidFill>
                <a:latin typeface="宋体" panose="02010600030101010101" pitchFamily="2" charset="-122"/>
                <a:ea typeface="宋体" panose="02010600030101010101" pitchFamily="2" charset="-122"/>
              </a:rPr>
              <a:t>    鲁迅说：“无穷的远方，无数的人们，都与我有关。”</a:t>
            </a:r>
          </a:p>
          <a:p>
            <a:pPr marL="0" indent="0">
              <a:buNone/>
            </a:pPr>
            <a:r>
              <a:rPr lang="zh-CN" altLang="en-US" b="1" dirty="0">
                <a:solidFill>
                  <a:srgbClr val="0000FF"/>
                </a:solidFill>
                <a:latin typeface="宋体" panose="02010600030101010101" pitchFamily="2" charset="-122"/>
                <a:ea typeface="宋体" panose="02010600030101010101" pitchFamily="2" charset="-122"/>
              </a:rPr>
              <a:t>    鲜花的每一次绽放，都是无数条根须的奋力生长；果树的每一场收获，都是无数片叶子的拼命奉献。</a:t>
            </a:r>
            <a:endParaRPr lang="en-US" altLang="zh-CN" b="1" dirty="0">
              <a:solidFill>
                <a:srgbClr val="0000FF"/>
              </a:solidFill>
              <a:latin typeface="宋体" panose="02010600030101010101" pitchFamily="2" charset="-122"/>
              <a:ea typeface="宋体" panose="02010600030101010101" pitchFamily="2" charset="-122"/>
            </a:endParaRPr>
          </a:p>
          <a:p>
            <a:pPr marL="0" indent="0">
              <a:buNone/>
            </a:pPr>
            <a:r>
              <a:rPr lang="zh-CN" altLang="en-US" b="1" dirty="0">
                <a:latin typeface="宋体" panose="02010600030101010101" pitchFamily="2" charset="-122"/>
                <a:ea typeface="宋体" panose="02010600030101010101" pitchFamily="2" charset="-122"/>
              </a:rPr>
              <a:t>    抗疫期间，无数的平凡人帮助他人，传递爱心，为武汉人民送去温暖；以己之力，奋斗奉献，为战胜新冠肺炎贡献力量。他们是平凡的，更是伟大的，一个个平凡的他们，组成了一个伟大的中国。他们身上折射的人性的光辉，温暖了我们每个人的心房，让我们踏着荆棘，却不觉得悲凉。因为有他们，武汉必胜，中国必胜！ </a:t>
            </a:r>
          </a:p>
        </p:txBody>
      </p:sp>
    </p:spTree>
    <p:extLst>
      <p:ext uri="{BB962C8B-B14F-4D97-AF65-F5344CB8AC3E}">
        <p14:creationId xmlns="" xmlns:p14="http://schemas.microsoft.com/office/powerpoint/2010/main" val="2344839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3E9CC58-2351-428E-9D5D-ABEF80ECF973}"/>
              </a:ext>
            </a:extLst>
          </p:cNvPr>
          <p:cNvSpPr>
            <a:spLocks noGrp="1"/>
          </p:cNvSpPr>
          <p:nvPr>
            <p:ph type="title"/>
          </p:nvPr>
        </p:nvSpPr>
        <p:spPr/>
        <p:txBody>
          <a:bodyPr/>
          <a:lstStyle/>
          <a:p>
            <a:endParaRPr lang="zh-CN" altLang="en-US"/>
          </a:p>
        </p:txBody>
      </p:sp>
      <p:pic>
        <p:nvPicPr>
          <p:cNvPr id="5" name="内容占位符 4">
            <a:extLst>
              <a:ext uri="{FF2B5EF4-FFF2-40B4-BE49-F238E27FC236}">
                <a16:creationId xmlns="" xmlns:a16="http://schemas.microsoft.com/office/drawing/2014/main" id="{D301927F-61DB-4B7A-8C69-EC4C3A17F391}"/>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897499" y="1253331"/>
            <a:ext cx="10397001" cy="4351338"/>
          </a:xfrm>
        </p:spPr>
      </p:pic>
    </p:spTree>
    <p:extLst>
      <p:ext uri="{BB962C8B-B14F-4D97-AF65-F5344CB8AC3E}">
        <p14:creationId xmlns="" xmlns:p14="http://schemas.microsoft.com/office/powerpoint/2010/main" val="2907292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4E1B704-22BE-41C8-836E-6A04998588F4}"/>
              </a:ext>
            </a:extLst>
          </p:cNvPr>
          <p:cNvSpPr>
            <a:spLocks noGrp="1"/>
          </p:cNvSpPr>
          <p:nvPr>
            <p:ph type="title"/>
          </p:nvPr>
        </p:nvSpPr>
        <p:spPr/>
        <p:txBody>
          <a:bodyPr/>
          <a:lstStyle/>
          <a:p>
            <a:r>
              <a:rPr lang="zh-CN" altLang="en-US" b="1" dirty="0">
                <a:solidFill>
                  <a:srgbClr val="FF0000"/>
                </a:solidFill>
                <a:latin typeface="黑体" panose="02010609060101010101" pitchFamily="49" charset="-122"/>
                <a:ea typeface="黑体" panose="02010609060101010101" pitchFamily="49" charset="-122"/>
              </a:rPr>
              <a:t>学习目标</a:t>
            </a:r>
          </a:p>
        </p:txBody>
      </p:sp>
      <p:sp>
        <p:nvSpPr>
          <p:cNvPr id="3" name="内容占位符 2">
            <a:extLst>
              <a:ext uri="{FF2B5EF4-FFF2-40B4-BE49-F238E27FC236}">
                <a16:creationId xmlns="" xmlns:a16="http://schemas.microsoft.com/office/drawing/2014/main" id="{C7F65831-CC31-4170-962F-676F7331056F}"/>
              </a:ext>
            </a:extLst>
          </p:cNvPr>
          <p:cNvSpPr>
            <a:spLocks noGrp="1"/>
          </p:cNvSpPr>
          <p:nvPr>
            <p:ph idx="1"/>
          </p:nvPr>
        </p:nvSpPr>
        <p:spPr/>
        <p:txBody>
          <a:bodyPr>
            <a:normAutofit/>
          </a:bodyPr>
          <a:lstStyle/>
          <a:p>
            <a:pPr marL="0" indent="0">
              <a:buNone/>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了解抗疫期间的典型人物及其事迹，并能学以致用，应用到写作中。</a:t>
            </a:r>
            <a:endParaRPr lang="en-US" altLang="zh-CN" sz="3200" b="1" dirty="0">
              <a:latin typeface="宋体" panose="02010600030101010101" pitchFamily="2" charset="-122"/>
              <a:ea typeface="宋体" panose="02010600030101010101" pitchFamily="2" charset="-122"/>
            </a:endParaRPr>
          </a:p>
          <a:p>
            <a:pPr marL="0" indent="0">
              <a:buNone/>
            </a:pPr>
            <a:endParaRPr lang="en-US" altLang="zh-CN" sz="3200" b="1" dirty="0">
              <a:latin typeface="宋体" panose="02010600030101010101" pitchFamily="2" charset="-122"/>
              <a:ea typeface="宋体" panose="02010600030101010101" pitchFamily="2" charset="-122"/>
            </a:endParaRPr>
          </a:p>
          <a:p>
            <a:pPr marL="0" indent="0">
              <a:buNone/>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通过对有关人物事件的学习，感受人性的光辉与温暖，感受国人众志成城的精</a:t>
            </a:r>
            <a:r>
              <a:rPr lang="zh-CN" altLang="en-US" sz="3200" b="1" dirty="0" smtClean="0">
                <a:latin typeface="宋体" panose="02010600030101010101" pitchFamily="2" charset="-122"/>
                <a:ea typeface="宋体" panose="02010600030101010101" pitchFamily="2" charset="-122"/>
              </a:rPr>
              <a:t>神。</a:t>
            </a:r>
            <a:endParaRPr lang="zh-CN" altLang="en-US" sz="32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480128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 xmlns:a16="http://schemas.microsoft.com/office/drawing/2014/main" id="{6796DDC5-1AEF-40D8-AF74-ECD0E8C42832}"/>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747951" y="1661799"/>
            <a:ext cx="4351338" cy="4351338"/>
          </a:xfrm>
        </p:spPr>
      </p:pic>
      <p:pic>
        <p:nvPicPr>
          <p:cNvPr id="7" name="图片 6">
            <a:extLst>
              <a:ext uri="{FF2B5EF4-FFF2-40B4-BE49-F238E27FC236}">
                <a16:creationId xmlns="" xmlns:a16="http://schemas.microsoft.com/office/drawing/2014/main" id="{21850374-524B-448D-883B-793C622A75CA}"/>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231678" y="208698"/>
            <a:ext cx="4925112" cy="2705478"/>
          </a:xfrm>
          <a:prstGeom prst="rect">
            <a:avLst/>
          </a:prstGeom>
        </p:spPr>
      </p:pic>
      <p:pic>
        <p:nvPicPr>
          <p:cNvPr id="9" name="图片 8">
            <a:extLst>
              <a:ext uri="{FF2B5EF4-FFF2-40B4-BE49-F238E27FC236}">
                <a16:creationId xmlns="" xmlns:a16="http://schemas.microsoft.com/office/drawing/2014/main" id="{FA940301-8F08-422E-A1A3-4113752F761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231678" y="3055434"/>
            <a:ext cx="5029902" cy="2957703"/>
          </a:xfrm>
          <a:prstGeom prst="rect">
            <a:avLst/>
          </a:prstGeom>
        </p:spPr>
      </p:pic>
      <p:sp>
        <p:nvSpPr>
          <p:cNvPr id="2" name="文本框 1">
            <a:extLst>
              <a:ext uri="{FF2B5EF4-FFF2-40B4-BE49-F238E27FC236}">
                <a16:creationId xmlns="" xmlns:a16="http://schemas.microsoft.com/office/drawing/2014/main" id="{7E528738-EAE4-4731-9382-C38D6381819B}"/>
              </a:ext>
            </a:extLst>
          </p:cNvPr>
          <p:cNvSpPr txBox="1"/>
          <p:nvPr/>
        </p:nvSpPr>
        <p:spPr>
          <a:xfrm>
            <a:off x="66281" y="-124633"/>
            <a:ext cx="6195973" cy="1077218"/>
          </a:xfrm>
          <a:prstGeom prst="rect">
            <a:avLst/>
          </a:prstGeom>
          <a:noFill/>
        </p:spPr>
        <p:txBody>
          <a:bodyPr wrap="square" rtlCol="0">
            <a:spAutoFit/>
          </a:bodyPr>
          <a:lstStyle/>
          <a:p>
            <a:endParaRPr lang="en-US" altLang="zh-CN" sz="3200" dirty="0">
              <a:latin typeface="黑体" panose="02010609060101010101" pitchFamily="49" charset="-122"/>
              <a:ea typeface="黑体" panose="02010609060101010101" pitchFamily="49" charset="-122"/>
            </a:endParaRPr>
          </a:p>
          <a:p>
            <a:r>
              <a:rPr lang="en-US" altLang="zh-CN" sz="3200" dirty="0">
                <a:latin typeface="黑体" panose="02010609060101010101" pitchFamily="49" charset="-122"/>
                <a:ea typeface="黑体" panose="02010609060101010101" pitchFamily="49" charset="-122"/>
              </a:rPr>
              <a:t>  </a:t>
            </a:r>
            <a:r>
              <a:rPr lang="zh-CN" altLang="en-US" sz="3200" dirty="0">
                <a:solidFill>
                  <a:srgbClr val="FF0000"/>
                </a:solidFill>
                <a:latin typeface="黑体" panose="02010609060101010101" pitchFamily="49" charset="-122"/>
                <a:ea typeface="黑体" panose="02010609060101010101" pitchFamily="49" charset="-122"/>
              </a:rPr>
              <a:t>白衣卫士，最让我们感动的人</a:t>
            </a:r>
          </a:p>
        </p:txBody>
      </p:sp>
    </p:spTree>
    <p:extLst>
      <p:ext uri="{BB962C8B-B14F-4D97-AF65-F5344CB8AC3E}">
        <p14:creationId xmlns="" xmlns:p14="http://schemas.microsoft.com/office/powerpoint/2010/main" val="473437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177A7E7-42DC-48DD-836C-0E04EBDBFCE3}"/>
              </a:ext>
            </a:extLst>
          </p:cNvPr>
          <p:cNvSpPr>
            <a:spLocks noGrp="1"/>
          </p:cNvSpPr>
          <p:nvPr>
            <p:ph type="title"/>
          </p:nvPr>
        </p:nvSpPr>
        <p:spPr/>
        <p:txBody>
          <a:bodyPr/>
          <a:lstStyle/>
          <a:p>
            <a:endParaRPr lang="zh-CN" altLang="en-US"/>
          </a:p>
        </p:txBody>
      </p:sp>
      <p:pic>
        <p:nvPicPr>
          <p:cNvPr id="5" name="内容占位符 4">
            <a:extLst>
              <a:ext uri="{FF2B5EF4-FFF2-40B4-BE49-F238E27FC236}">
                <a16:creationId xmlns="" xmlns:a16="http://schemas.microsoft.com/office/drawing/2014/main" id="{F1CBE450-D83E-4879-9ACA-78C1F910F9FF}"/>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468351" y="1770236"/>
            <a:ext cx="5140712" cy="4229120"/>
          </a:xfrm>
        </p:spPr>
      </p:pic>
      <p:pic>
        <p:nvPicPr>
          <p:cNvPr id="9" name="图片 8">
            <a:extLst>
              <a:ext uri="{FF2B5EF4-FFF2-40B4-BE49-F238E27FC236}">
                <a16:creationId xmlns="" xmlns:a16="http://schemas.microsoft.com/office/drawing/2014/main" id="{7516A924-7887-4FCE-AD93-7CA53E85F9F0}"/>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096000" y="1770237"/>
            <a:ext cx="5757746" cy="4229120"/>
          </a:xfrm>
          <a:prstGeom prst="rect">
            <a:avLst/>
          </a:prstGeom>
        </p:spPr>
      </p:pic>
    </p:spTree>
    <p:extLst>
      <p:ext uri="{BB962C8B-B14F-4D97-AF65-F5344CB8AC3E}">
        <p14:creationId xmlns="" xmlns:p14="http://schemas.microsoft.com/office/powerpoint/2010/main" val="42939033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0141A0C-43B7-4B27-877C-46980FFFFE8F}"/>
              </a:ext>
            </a:extLst>
          </p:cNvPr>
          <p:cNvSpPr>
            <a:spLocks noGrp="1"/>
          </p:cNvSpPr>
          <p:nvPr>
            <p:ph type="title"/>
          </p:nvPr>
        </p:nvSpPr>
        <p:spPr/>
        <p:txBody>
          <a:bodyPr/>
          <a:lstStyle/>
          <a:p>
            <a:endParaRPr lang="zh-CN" altLang="en-US" dirty="0"/>
          </a:p>
        </p:txBody>
      </p:sp>
      <p:pic>
        <p:nvPicPr>
          <p:cNvPr id="5" name="内容占位符 4">
            <a:extLst>
              <a:ext uri="{FF2B5EF4-FFF2-40B4-BE49-F238E27FC236}">
                <a16:creationId xmlns="" xmlns:a16="http://schemas.microsoft.com/office/drawing/2014/main" id="{54F37567-0F33-44A5-8AE6-8F6429BE478A}"/>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9082373" y="2359856"/>
            <a:ext cx="3293327" cy="4351338"/>
          </a:xfrm>
        </p:spPr>
      </p:pic>
      <p:pic>
        <p:nvPicPr>
          <p:cNvPr id="7" name="图片 6">
            <a:extLst>
              <a:ext uri="{FF2B5EF4-FFF2-40B4-BE49-F238E27FC236}">
                <a16:creationId xmlns="" xmlns:a16="http://schemas.microsoft.com/office/drawing/2014/main" id="{299D4C81-77AA-427C-A022-CFF53F2EF976}"/>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33151" y="2473363"/>
            <a:ext cx="3507988" cy="4124325"/>
          </a:xfrm>
          <a:prstGeom prst="rect">
            <a:avLst/>
          </a:prstGeom>
        </p:spPr>
      </p:pic>
      <p:pic>
        <p:nvPicPr>
          <p:cNvPr id="9" name="图片 8">
            <a:extLst>
              <a:ext uri="{FF2B5EF4-FFF2-40B4-BE49-F238E27FC236}">
                <a16:creationId xmlns="" xmlns:a16="http://schemas.microsoft.com/office/drawing/2014/main" id="{33DF68FD-CD16-4400-BE2C-636FC15120EB}"/>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941139" y="-1"/>
            <a:ext cx="5331622" cy="4524375"/>
          </a:xfrm>
          <a:prstGeom prst="rect">
            <a:avLst/>
          </a:prstGeom>
        </p:spPr>
      </p:pic>
    </p:spTree>
    <p:extLst>
      <p:ext uri="{BB962C8B-B14F-4D97-AF65-F5344CB8AC3E}">
        <p14:creationId xmlns="" xmlns:p14="http://schemas.microsoft.com/office/powerpoint/2010/main" val="10843704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ACEC8A-9088-4B7F-B267-DA8F26DD51CE}"/>
              </a:ext>
            </a:extLst>
          </p:cNvPr>
          <p:cNvSpPr>
            <a:spLocks noGrp="1"/>
          </p:cNvSpPr>
          <p:nvPr>
            <p:ph type="title"/>
          </p:nvPr>
        </p:nvSpPr>
        <p:spPr/>
        <p:txBody>
          <a:bodyPr/>
          <a:lstStyle/>
          <a:p>
            <a:endParaRPr lang="zh-CN" altLang="en-US"/>
          </a:p>
        </p:txBody>
      </p:sp>
      <p:pic>
        <p:nvPicPr>
          <p:cNvPr id="6" name="内容占位符 4">
            <a:extLst>
              <a:ext uri="{FF2B5EF4-FFF2-40B4-BE49-F238E27FC236}">
                <a16:creationId xmlns="" xmlns:a16="http://schemas.microsoft.com/office/drawing/2014/main" id="{1EECA134-6A27-4867-BA10-26949C4C8716}"/>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92701" y="1825625"/>
            <a:ext cx="3574936" cy="4351338"/>
          </a:xfrm>
          <a:prstGeom prst="rect">
            <a:avLst/>
          </a:prstGeom>
        </p:spPr>
      </p:pic>
      <p:pic>
        <p:nvPicPr>
          <p:cNvPr id="7" name="图片 6">
            <a:extLst>
              <a:ext uri="{FF2B5EF4-FFF2-40B4-BE49-F238E27FC236}">
                <a16:creationId xmlns="" xmlns:a16="http://schemas.microsoft.com/office/drawing/2014/main" id="{779E9A93-0495-4E2F-AEE9-46798DEE4A02}"/>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474434" y="1825625"/>
            <a:ext cx="3574937" cy="4351338"/>
          </a:xfrm>
          <a:prstGeom prst="rect">
            <a:avLst/>
          </a:prstGeom>
        </p:spPr>
      </p:pic>
      <p:pic>
        <p:nvPicPr>
          <p:cNvPr id="9" name="图片 8">
            <a:extLst>
              <a:ext uri="{FF2B5EF4-FFF2-40B4-BE49-F238E27FC236}">
                <a16:creationId xmlns="" xmlns:a16="http://schemas.microsoft.com/office/drawing/2014/main" id="{772BF524-A27A-422C-9C5B-53A5D6FD0E2E}"/>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549640" y="1825625"/>
            <a:ext cx="3357356" cy="4351338"/>
          </a:xfrm>
          <a:prstGeom prst="rect">
            <a:avLst/>
          </a:prstGeom>
        </p:spPr>
      </p:pic>
    </p:spTree>
    <p:extLst>
      <p:ext uri="{BB962C8B-B14F-4D97-AF65-F5344CB8AC3E}">
        <p14:creationId xmlns="" xmlns:p14="http://schemas.microsoft.com/office/powerpoint/2010/main" val="16130134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F49D8FC-AEBF-4690-8594-603AEAAD71F2}"/>
              </a:ext>
            </a:extLst>
          </p:cNvPr>
          <p:cNvSpPr>
            <a:spLocks noGrp="1"/>
          </p:cNvSpPr>
          <p:nvPr>
            <p:ph type="title"/>
          </p:nvPr>
        </p:nvSpPr>
        <p:spPr/>
        <p:txBody>
          <a:bodyPr/>
          <a:lstStyle/>
          <a:p>
            <a:endParaRPr lang="zh-CN" altLang="en-US"/>
          </a:p>
        </p:txBody>
      </p:sp>
      <p:pic>
        <p:nvPicPr>
          <p:cNvPr id="5" name="内容占位符 4">
            <a:extLst>
              <a:ext uri="{FF2B5EF4-FFF2-40B4-BE49-F238E27FC236}">
                <a16:creationId xmlns="" xmlns:a16="http://schemas.microsoft.com/office/drawing/2014/main" id="{19A5BDDF-2BB0-4BA9-B526-A7BE3D02E0E5}"/>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535269" y="911224"/>
            <a:ext cx="5166709" cy="5776641"/>
          </a:xfrm>
        </p:spPr>
      </p:pic>
      <p:pic>
        <p:nvPicPr>
          <p:cNvPr id="7" name="图片 6">
            <a:extLst>
              <a:ext uri="{FF2B5EF4-FFF2-40B4-BE49-F238E27FC236}">
                <a16:creationId xmlns="" xmlns:a16="http://schemas.microsoft.com/office/drawing/2014/main" id="{ED77202B-4CFF-4395-8D55-F92C47DDB559}"/>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57639" y="911224"/>
            <a:ext cx="5078062" cy="5776642"/>
          </a:xfrm>
          <a:prstGeom prst="rect">
            <a:avLst/>
          </a:prstGeom>
        </p:spPr>
      </p:pic>
    </p:spTree>
    <p:extLst>
      <p:ext uri="{BB962C8B-B14F-4D97-AF65-F5344CB8AC3E}">
        <p14:creationId xmlns="" xmlns:p14="http://schemas.microsoft.com/office/powerpoint/2010/main" val="12949845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674FCBD-D28A-45DF-9129-57D61D7394C7}"/>
              </a:ext>
            </a:extLst>
          </p:cNvPr>
          <p:cNvSpPr>
            <a:spLocks noGrp="1"/>
          </p:cNvSpPr>
          <p:nvPr>
            <p:ph type="title"/>
          </p:nvPr>
        </p:nvSpPr>
        <p:spPr>
          <a:xfrm>
            <a:off x="838200" y="-129984"/>
            <a:ext cx="10515600" cy="1325563"/>
          </a:xfrm>
        </p:spPr>
        <p:txBody>
          <a:bodyPr/>
          <a:lstStyle/>
          <a:p>
            <a:r>
              <a:rPr lang="zh-CN" altLang="en-US" dirty="0">
                <a:solidFill>
                  <a:srgbClr val="FF0000"/>
                </a:solidFill>
                <a:latin typeface="黑体" panose="02010609060101010101" pitchFamily="49" charset="-122"/>
                <a:ea typeface="黑体" panose="02010609060101010101" pitchFamily="49" charset="-122"/>
              </a:rPr>
              <a:t>穿越时空的抗疫深情</a:t>
            </a:r>
          </a:p>
        </p:txBody>
      </p:sp>
      <p:pic>
        <p:nvPicPr>
          <p:cNvPr id="5" name="内容占位符 4">
            <a:extLst>
              <a:ext uri="{FF2B5EF4-FFF2-40B4-BE49-F238E27FC236}">
                <a16:creationId xmlns="" xmlns:a16="http://schemas.microsoft.com/office/drawing/2014/main" id="{37D2E841-9657-4C7C-A4A8-1F9B5501AB0E}"/>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39337" y="951952"/>
            <a:ext cx="5430387" cy="3919594"/>
          </a:xfrm>
        </p:spPr>
      </p:pic>
      <p:pic>
        <p:nvPicPr>
          <p:cNvPr id="7" name="图片 6">
            <a:extLst>
              <a:ext uri="{FF2B5EF4-FFF2-40B4-BE49-F238E27FC236}">
                <a16:creationId xmlns="" xmlns:a16="http://schemas.microsoft.com/office/drawing/2014/main" id="{994481A6-10CD-4056-AB50-C368F6939CC3}"/>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473474" y="746999"/>
            <a:ext cx="5229922" cy="3982656"/>
          </a:xfrm>
          <a:prstGeom prst="rect">
            <a:avLst/>
          </a:prstGeom>
        </p:spPr>
      </p:pic>
      <p:sp>
        <p:nvSpPr>
          <p:cNvPr id="8" name="矩形 7">
            <a:extLst>
              <a:ext uri="{FF2B5EF4-FFF2-40B4-BE49-F238E27FC236}">
                <a16:creationId xmlns="" xmlns:a16="http://schemas.microsoft.com/office/drawing/2014/main" id="{1314D6B9-04A9-4AD4-A771-429326EC5B11}"/>
              </a:ext>
            </a:extLst>
          </p:cNvPr>
          <p:cNvSpPr/>
          <p:nvPr/>
        </p:nvSpPr>
        <p:spPr>
          <a:xfrm>
            <a:off x="6313769" y="4904257"/>
            <a:ext cx="6096000" cy="646331"/>
          </a:xfrm>
          <a:prstGeom prst="rect">
            <a:avLst/>
          </a:prstGeom>
        </p:spPr>
        <p:txBody>
          <a:bodyPr>
            <a:spAutoFit/>
          </a:bodyPr>
          <a:lstStyle/>
          <a:p>
            <a:r>
              <a:rPr lang="en-US" altLang="zh-CN" dirty="0">
                <a:solidFill>
                  <a:srgbClr val="333333"/>
                </a:solidFill>
                <a:latin typeface="arial" panose="020B0604020202020204" pitchFamily="34" charset="0"/>
              </a:rPr>
              <a:t>        </a:t>
            </a:r>
            <a:r>
              <a:rPr lang="en-US" altLang="zh-CN" b="1" dirty="0">
                <a:solidFill>
                  <a:srgbClr val="333333"/>
                </a:solidFill>
                <a:latin typeface="arial" panose="020B0604020202020204" pitchFamily="34" charset="0"/>
              </a:rPr>
              <a:t>2020</a:t>
            </a:r>
            <a:r>
              <a:rPr lang="zh-CN" altLang="en-US" b="1" dirty="0">
                <a:solidFill>
                  <a:srgbClr val="333333"/>
                </a:solidFill>
                <a:latin typeface="arial" panose="020B0604020202020204" pitchFamily="34" charset="0"/>
              </a:rPr>
              <a:t>年</a:t>
            </a:r>
            <a:r>
              <a:rPr lang="en-US" altLang="zh-CN" b="1" dirty="0">
                <a:solidFill>
                  <a:srgbClr val="333333"/>
                </a:solidFill>
                <a:latin typeface="arial" panose="020B0604020202020204" pitchFamily="34" charset="0"/>
              </a:rPr>
              <a:t>2</a:t>
            </a:r>
            <a:r>
              <a:rPr lang="zh-CN" altLang="en-US" b="1" dirty="0">
                <a:solidFill>
                  <a:srgbClr val="333333"/>
                </a:solidFill>
                <a:latin typeface="arial" panose="020B0604020202020204" pitchFamily="34" charset="0"/>
              </a:rPr>
              <a:t>月</a:t>
            </a:r>
            <a:r>
              <a:rPr lang="en-US" altLang="zh-CN" b="1" dirty="0">
                <a:solidFill>
                  <a:srgbClr val="333333"/>
                </a:solidFill>
                <a:latin typeface="arial" panose="020B0604020202020204" pitchFamily="34" charset="0"/>
              </a:rPr>
              <a:t>2</a:t>
            </a:r>
            <a:r>
              <a:rPr lang="zh-CN" altLang="en-US" b="1" dirty="0">
                <a:solidFill>
                  <a:srgbClr val="333333"/>
                </a:solidFill>
                <a:latin typeface="arial" panose="020B0604020202020204" pitchFamily="34" charset="0"/>
              </a:rPr>
              <a:t>日，在山西太原，驰援武汉的医生</a:t>
            </a:r>
            <a:endParaRPr lang="en-US" altLang="zh-CN" b="1" dirty="0">
              <a:solidFill>
                <a:srgbClr val="333333"/>
              </a:solidFill>
              <a:latin typeface="arial" panose="020B0604020202020204" pitchFamily="34" charset="0"/>
            </a:endParaRPr>
          </a:p>
          <a:p>
            <a:r>
              <a:rPr lang="zh-CN" altLang="en-US" b="1" dirty="0">
                <a:solidFill>
                  <a:srgbClr val="FF0000"/>
                </a:solidFill>
                <a:latin typeface="arial" panose="020B0604020202020204" pitchFamily="34" charset="0"/>
              </a:rPr>
              <a:t>王婷</a:t>
            </a:r>
            <a:r>
              <a:rPr lang="zh-CN" altLang="en-US" b="1" dirty="0">
                <a:solidFill>
                  <a:srgbClr val="333333"/>
                </a:solidFill>
                <a:latin typeface="arial" panose="020B0604020202020204" pitchFamily="34" charset="0"/>
              </a:rPr>
              <a:t>跟父亲</a:t>
            </a:r>
            <a:r>
              <a:rPr lang="zh-CN" altLang="en-US" b="1" dirty="0">
                <a:solidFill>
                  <a:srgbClr val="FF0000"/>
                </a:solidFill>
                <a:latin typeface="arial" panose="020B0604020202020204" pitchFamily="34" charset="0"/>
              </a:rPr>
              <a:t>王卫国</a:t>
            </a:r>
            <a:r>
              <a:rPr lang="zh-CN" altLang="en-US" b="1" dirty="0">
                <a:solidFill>
                  <a:srgbClr val="333333"/>
                </a:solidFill>
                <a:latin typeface="arial" panose="020B0604020202020204" pitchFamily="34" charset="0"/>
              </a:rPr>
              <a:t>拥抱，她即将出征驰援武汉。</a:t>
            </a:r>
            <a:endParaRPr lang="en-US" altLang="zh-CN" b="1" dirty="0">
              <a:solidFill>
                <a:srgbClr val="333333"/>
              </a:solidFill>
              <a:latin typeface="arial" panose="020B0604020202020204" pitchFamily="34" charset="0"/>
            </a:endParaRPr>
          </a:p>
        </p:txBody>
      </p:sp>
      <p:sp>
        <p:nvSpPr>
          <p:cNvPr id="9" name="矩形 8">
            <a:extLst>
              <a:ext uri="{FF2B5EF4-FFF2-40B4-BE49-F238E27FC236}">
                <a16:creationId xmlns="" xmlns:a16="http://schemas.microsoft.com/office/drawing/2014/main" id="{3E79E65D-4558-4611-B930-865AFE6DAFFE}"/>
              </a:ext>
            </a:extLst>
          </p:cNvPr>
          <p:cNvSpPr/>
          <p:nvPr/>
        </p:nvSpPr>
        <p:spPr>
          <a:xfrm>
            <a:off x="481682" y="4935787"/>
            <a:ext cx="5456663" cy="646331"/>
          </a:xfrm>
          <a:prstGeom prst="rect">
            <a:avLst/>
          </a:prstGeom>
        </p:spPr>
        <p:txBody>
          <a:bodyPr wrap="square">
            <a:spAutoFit/>
          </a:bodyPr>
          <a:lstStyle/>
          <a:p>
            <a:r>
              <a:rPr lang="en-US" altLang="zh-CN" b="1" dirty="0">
                <a:solidFill>
                  <a:srgbClr val="333333"/>
                </a:solidFill>
                <a:latin typeface="arial" panose="020B0604020202020204" pitchFamily="34" charset="0"/>
              </a:rPr>
              <a:t>      2003</a:t>
            </a:r>
            <a:r>
              <a:rPr lang="zh-CN" altLang="en-US" b="1" dirty="0">
                <a:solidFill>
                  <a:srgbClr val="333333"/>
                </a:solidFill>
                <a:latin typeface="arial" panose="020B0604020202020204" pitchFamily="34" charset="0"/>
              </a:rPr>
              <a:t>年，</a:t>
            </a:r>
            <a:r>
              <a:rPr lang="zh-CN" altLang="en-US" b="1" dirty="0">
                <a:solidFill>
                  <a:srgbClr val="FF0000"/>
                </a:solidFill>
                <a:latin typeface="arial" panose="020B0604020202020204" pitchFamily="34" charset="0"/>
              </a:rPr>
              <a:t>王婷</a:t>
            </a:r>
            <a:r>
              <a:rPr lang="en-US" altLang="zh-CN" b="1" dirty="0">
                <a:solidFill>
                  <a:srgbClr val="333333"/>
                </a:solidFill>
                <a:latin typeface="arial" panose="020B0604020202020204" pitchFamily="34" charset="0"/>
              </a:rPr>
              <a:t>70</a:t>
            </a:r>
            <a:r>
              <a:rPr lang="zh-CN" altLang="en-US" b="1" dirty="0">
                <a:solidFill>
                  <a:srgbClr val="333333"/>
                </a:solidFill>
                <a:latin typeface="arial" panose="020B0604020202020204" pitchFamily="34" charset="0"/>
              </a:rPr>
              <a:t>多岁的奶奶坐着轮椅把身为医生</a:t>
            </a:r>
            <a:r>
              <a:rPr lang="zh-CN" altLang="en-US" b="1" dirty="0" smtClean="0">
                <a:solidFill>
                  <a:srgbClr val="333333"/>
                </a:solidFill>
                <a:latin typeface="arial" panose="020B0604020202020204" pitchFamily="34" charset="0"/>
              </a:rPr>
              <a:t>的儿子</a:t>
            </a:r>
            <a:r>
              <a:rPr lang="zh-CN" altLang="en-US" b="1" dirty="0" smtClean="0">
                <a:solidFill>
                  <a:srgbClr val="FF0000"/>
                </a:solidFill>
                <a:latin typeface="arial" panose="020B0604020202020204" pitchFamily="34" charset="0"/>
              </a:rPr>
              <a:t>王</a:t>
            </a:r>
            <a:r>
              <a:rPr lang="zh-CN" altLang="en-US" b="1" dirty="0">
                <a:solidFill>
                  <a:srgbClr val="FF0000"/>
                </a:solidFill>
                <a:latin typeface="arial" panose="020B0604020202020204" pitchFamily="34" charset="0"/>
              </a:rPr>
              <a:t>卫国</a:t>
            </a:r>
            <a:r>
              <a:rPr lang="zh-CN" altLang="en-US" b="1" dirty="0">
                <a:solidFill>
                  <a:srgbClr val="333333"/>
                </a:solidFill>
                <a:latin typeface="arial" panose="020B0604020202020204" pitchFamily="34" charset="0"/>
              </a:rPr>
              <a:t>送上支援太原抗击非典的战场。</a:t>
            </a:r>
            <a:endParaRPr lang="zh-CN" altLang="en-US" b="1" dirty="0"/>
          </a:p>
        </p:txBody>
      </p:sp>
      <p:sp>
        <p:nvSpPr>
          <p:cNvPr id="10" name="矩形 9"/>
          <p:cNvSpPr/>
          <p:nvPr/>
        </p:nvSpPr>
        <p:spPr>
          <a:xfrm>
            <a:off x="977463" y="5801739"/>
            <a:ext cx="10436771" cy="830997"/>
          </a:xfrm>
          <a:prstGeom prst="rect">
            <a:avLst/>
          </a:prstGeom>
          <a:solidFill>
            <a:schemeClr val="accent6">
              <a:alpha val="60000"/>
            </a:schemeClr>
          </a:solidFill>
        </p:spPr>
        <p:txBody>
          <a:bodyPr wrap="square">
            <a:spAutoFit/>
          </a:bodyPr>
          <a:lstStyle/>
          <a:p>
            <a:r>
              <a:rPr lang="zh-CN" altLang="en-US" sz="2400" b="1" dirty="0" smtClean="0">
                <a:solidFill>
                  <a:srgbClr val="FF0000"/>
                </a:solidFill>
                <a:latin typeface="宋体" panose="02010600030101010101" pitchFamily="2" charset="-122"/>
                <a:ea typeface="宋体" panose="02010600030101010101" pitchFamily="2" charset="-122"/>
              </a:rPr>
              <a:t>“这是一场没有硝烟的战役，我们犹如战士，疫情当前，我们自当勇挑重担，奋力前行！”</a:t>
            </a:r>
            <a:endParaRPr lang="zh-CN" altLang="en-US" sz="2400" dirty="0"/>
          </a:p>
        </p:txBody>
      </p:sp>
    </p:spTree>
    <p:extLst>
      <p:ext uri="{BB962C8B-B14F-4D97-AF65-F5344CB8AC3E}">
        <p14:creationId xmlns="" xmlns:p14="http://schemas.microsoft.com/office/powerpoint/2010/main" val="10288810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32AED9B-8E25-489F-90A9-8AFD7E86ED49}"/>
              </a:ext>
            </a:extLst>
          </p:cNvPr>
          <p:cNvSpPr>
            <a:spLocks noGrp="1"/>
          </p:cNvSpPr>
          <p:nvPr>
            <p:ph type="title"/>
          </p:nvPr>
        </p:nvSpPr>
        <p:spPr>
          <a:xfrm>
            <a:off x="210207" y="239701"/>
            <a:ext cx="10515600" cy="1325563"/>
          </a:xfrm>
        </p:spPr>
        <p:txBody>
          <a:bodyPr/>
          <a:lstStyle/>
          <a:p>
            <a:r>
              <a:rPr lang="zh-CN" altLang="en-US" b="1" dirty="0">
                <a:solidFill>
                  <a:srgbClr val="FF0000"/>
                </a:solidFill>
                <a:latin typeface="黑体" panose="02010609060101010101" pitchFamily="49" charset="-122"/>
                <a:ea typeface="黑体" panose="02010609060101010101" pitchFamily="49" charset="-122"/>
              </a:rPr>
              <a:t>环卫工</a:t>
            </a:r>
            <a:r>
              <a:rPr lang="zh-CN" altLang="en-US" b="1" dirty="0" smtClean="0">
                <a:solidFill>
                  <a:srgbClr val="FF0000"/>
                </a:solidFill>
                <a:latin typeface="黑体" panose="02010609060101010101" pitchFamily="49" charset="-122"/>
                <a:ea typeface="黑体" panose="02010609060101010101" pitchFamily="49" charset="-122"/>
              </a:rPr>
              <a:t>人 袁</a:t>
            </a:r>
            <a:r>
              <a:rPr lang="zh-CN" altLang="en-US" b="1" dirty="0">
                <a:solidFill>
                  <a:srgbClr val="FF0000"/>
                </a:solidFill>
                <a:latin typeface="黑体" panose="02010609060101010101" pitchFamily="49" charset="-122"/>
                <a:ea typeface="黑体" panose="02010609060101010101" pitchFamily="49" charset="-122"/>
              </a:rPr>
              <a:t>兆文</a:t>
            </a:r>
          </a:p>
        </p:txBody>
      </p:sp>
      <p:sp>
        <p:nvSpPr>
          <p:cNvPr id="3" name="内容占位符 2">
            <a:extLst>
              <a:ext uri="{FF2B5EF4-FFF2-40B4-BE49-F238E27FC236}">
                <a16:creationId xmlns="" xmlns:a16="http://schemas.microsoft.com/office/drawing/2014/main" id="{4F6BC185-754B-4238-9590-BA341D13EA58}"/>
              </a:ext>
            </a:extLst>
          </p:cNvPr>
          <p:cNvSpPr>
            <a:spLocks noGrp="1"/>
          </p:cNvSpPr>
          <p:nvPr>
            <p:ph idx="1"/>
          </p:nvPr>
        </p:nvSpPr>
        <p:spPr>
          <a:xfrm>
            <a:off x="349470" y="1368425"/>
            <a:ext cx="5420710" cy="4351338"/>
          </a:xfrm>
        </p:spPr>
        <p:txBody>
          <a:bodyPr/>
          <a:lstStyle/>
          <a:p>
            <a:pPr marL="0" indent="0" latinLnBrk="1">
              <a:buNone/>
            </a:pPr>
            <a:r>
              <a:rPr lang="zh-CN" altLang="en-US" dirty="0">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山东日照的环卫大爷袁兆文，在派出所放下</a:t>
            </a:r>
            <a:r>
              <a:rPr lang="en-US" altLang="zh-CN" b="1" dirty="0">
                <a:latin typeface="宋体" panose="02010600030101010101" pitchFamily="2" charset="-122"/>
                <a:ea typeface="宋体" panose="02010600030101010101" pitchFamily="2" charset="-122"/>
              </a:rPr>
              <a:t>12000</a:t>
            </a:r>
            <a:r>
              <a:rPr lang="zh-CN" altLang="en-US" b="1" dirty="0">
                <a:latin typeface="宋体" panose="02010600030101010101" pitchFamily="2" charset="-122"/>
                <a:ea typeface="宋体" panose="02010600030101010101" pitchFamily="2" charset="-122"/>
              </a:rPr>
              <a:t>元现金和一张纸条，扭头就走。怕被人追上来，还故意绕路回家。</a:t>
            </a:r>
          </a:p>
          <a:p>
            <a:pPr marL="0" indent="0" latinLnBrk="1">
              <a:buNone/>
            </a:pPr>
            <a:r>
              <a:rPr lang="zh-CN" altLang="en-US" b="1" dirty="0" smtClean="0">
                <a:latin typeface="宋体" panose="02010600030101010101" pitchFamily="2" charset="-122"/>
                <a:ea typeface="宋体" panose="02010600030101010101" pitchFamily="2" charset="-122"/>
              </a:rPr>
              <a:t>    袁</a:t>
            </a:r>
            <a:r>
              <a:rPr lang="zh-CN" altLang="en-US" b="1" dirty="0">
                <a:latin typeface="宋体" panose="02010600030101010101" pitchFamily="2" charset="-122"/>
                <a:ea typeface="宋体" panose="02010600030101010101" pitchFamily="2" charset="-122"/>
              </a:rPr>
              <a:t>大爷一个月工资只有</a:t>
            </a:r>
            <a:r>
              <a:rPr lang="en-US" altLang="zh-CN" b="1" dirty="0">
                <a:latin typeface="宋体" panose="02010600030101010101" pitchFamily="2" charset="-122"/>
                <a:ea typeface="宋体" panose="02010600030101010101" pitchFamily="2" charset="-122"/>
              </a:rPr>
              <a:t>600</a:t>
            </a:r>
            <a:r>
              <a:rPr lang="zh-CN" altLang="en-US" b="1" dirty="0">
                <a:latin typeface="宋体" panose="02010600030101010101" pitchFamily="2" charset="-122"/>
                <a:ea typeface="宋体" panose="02010600030101010101" pitchFamily="2" charset="-122"/>
              </a:rPr>
              <a:t>块。这连很多人一件外套的钱都不够，他却把这点从牙缝里省下的钱一下子全部捐了出来。</a:t>
            </a:r>
          </a:p>
          <a:p>
            <a:endParaRPr lang="zh-CN" altLang="en-US" dirty="0"/>
          </a:p>
        </p:txBody>
      </p:sp>
      <p:pic>
        <p:nvPicPr>
          <p:cNvPr id="5" name="图片 4">
            <a:extLst>
              <a:ext uri="{FF2B5EF4-FFF2-40B4-BE49-F238E27FC236}">
                <a16:creationId xmlns="" xmlns:a16="http://schemas.microsoft.com/office/drawing/2014/main" id="{2122FB0D-D264-441C-9DC4-ED72587D75A7}"/>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849007" y="450850"/>
            <a:ext cx="6342993" cy="6407150"/>
          </a:xfrm>
          <a:prstGeom prst="rect">
            <a:avLst/>
          </a:prstGeom>
        </p:spPr>
      </p:pic>
    </p:spTree>
    <p:extLst>
      <p:ext uri="{BB962C8B-B14F-4D97-AF65-F5344CB8AC3E}">
        <p14:creationId xmlns="" xmlns:p14="http://schemas.microsoft.com/office/powerpoint/2010/main" val="1107314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4B537DF7-0A7E-48F3-AE30-35BE33842610}"/>
              </a:ext>
            </a:extLst>
          </p:cNvPr>
          <p:cNvSpPr>
            <a:spLocks noGrp="1"/>
          </p:cNvSpPr>
          <p:nvPr>
            <p:ph idx="1"/>
          </p:nvPr>
        </p:nvSpPr>
        <p:spPr>
          <a:xfrm>
            <a:off x="394138" y="394138"/>
            <a:ext cx="10959662" cy="6260049"/>
          </a:xfrm>
        </p:spPr>
        <p:txBody>
          <a:bodyPr>
            <a:normAutofit/>
          </a:bodyPr>
          <a:lstStyle/>
          <a:p>
            <a:pPr marL="0" indent="0">
              <a:buNone/>
            </a:pPr>
            <a:r>
              <a:rPr lang="zh-CN" altLang="en-US" sz="4400" dirty="0">
                <a:solidFill>
                  <a:srgbClr val="FF0000"/>
                </a:solidFill>
                <a:latin typeface="黑体" panose="02010609060101010101" pitchFamily="49" charset="-122"/>
                <a:ea typeface="黑体" panose="02010609060101010101" pitchFamily="49" charset="-122"/>
              </a:rPr>
              <a:t>可爱少</a:t>
            </a:r>
            <a:r>
              <a:rPr lang="zh-CN" altLang="en-US" sz="4400" dirty="0" smtClean="0">
                <a:solidFill>
                  <a:srgbClr val="FF0000"/>
                </a:solidFill>
                <a:latin typeface="黑体" panose="02010609060101010101" pitchFamily="49" charset="-122"/>
                <a:ea typeface="黑体" panose="02010609060101010101" pitchFamily="49" charset="-122"/>
              </a:rPr>
              <a:t>年 谭</a:t>
            </a:r>
            <a:r>
              <a:rPr lang="zh-CN" altLang="en-US" sz="4400" dirty="0">
                <a:solidFill>
                  <a:srgbClr val="FF0000"/>
                </a:solidFill>
                <a:latin typeface="黑体" panose="02010609060101010101" pitchFamily="49" charset="-122"/>
                <a:ea typeface="黑体" panose="02010609060101010101" pitchFamily="49" charset="-122"/>
              </a:rPr>
              <a:t>皓骏</a:t>
            </a:r>
            <a:endParaRPr lang="en-US" altLang="zh-CN" sz="4400" dirty="0">
              <a:solidFill>
                <a:srgbClr val="FF0000"/>
              </a:solidFill>
              <a:latin typeface="黑体" panose="02010609060101010101" pitchFamily="49" charset="-122"/>
              <a:ea typeface="黑体" panose="02010609060101010101" pitchFamily="49" charset="-122"/>
            </a:endParaRPr>
          </a:p>
          <a:p>
            <a:pPr marL="0" indent="0">
              <a:buNone/>
            </a:pPr>
            <a:r>
              <a:rPr lang="zh-CN" altLang="en-US" dirty="0"/>
              <a:t>       </a:t>
            </a:r>
            <a:endParaRPr lang="en-US" altLang="zh-CN" dirty="0" smtClean="0"/>
          </a:p>
          <a:p>
            <a:pPr marL="0" indent="0">
              <a:buNone/>
            </a:pPr>
            <a:r>
              <a:rPr lang="zh-CN" altLang="en-US" b="1" dirty="0" smtClean="0">
                <a:latin typeface="宋体" panose="02010600030101010101" pitchFamily="2" charset="-122"/>
                <a:ea typeface="宋体" panose="02010600030101010101" pitchFamily="2" charset="-122"/>
              </a:rPr>
              <a:t>    </a:t>
            </a:r>
            <a:r>
              <a:rPr lang="zh-CN" altLang="en-US" sz="3000" b="1" dirty="0" smtClean="0">
                <a:latin typeface="宋体" panose="02010600030101010101" pitchFamily="2" charset="-122"/>
                <a:ea typeface="宋体" panose="02010600030101010101" pitchFamily="2" charset="-122"/>
              </a:rPr>
              <a:t>谭皓骏是阳江二中七年级的一名学生，今年</a:t>
            </a:r>
            <a:r>
              <a:rPr lang="en-US" altLang="zh-CN" sz="3000" b="1" dirty="0" smtClean="0">
                <a:latin typeface="宋体" panose="02010600030101010101" pitchFamily="2" charset="-122"/>
                <a:ea typeface="宋体" panose="02010600030101010101" pitchFamily="2" charset="-122"/>
              </a:rPr>
              <a:t>12</a:t>
            </a:r>
            <a:r>
              <a:rPr lang="zh-CN" altLang="en-US" sz="3000" b="1" dirty="0" smtClean="0">
                <a:latin typeface="宋体" panose="02010600030101010101" pitchFamily="2" charset="-122"/>
                <a:ea typeface="宋体" panose="02010600030101010101" pitchFamily="2" charset="-122"/>
              </a:rPr>
              <a:t>岁。他得知爸爸的同学从香港购回一批</a:t>
            </a:r>
            <a:r>
              <a:rPr lang="en-US" altLang="zh-CN" sz="3000" b="1" dirty="0" smtClean="0">
                <a:latin typeface="宋体" panose="02010600030101010101" pitchFamily="2" charset="-122"/>
                <a:ea typeface="宋体" panose="02010600030101010101" pitchFamily="2" charset="-122"/>
              </a:rPr>
              <a:t>N95</a:t>
            </a:r>
            <a:r>
              <a:rPr lang="zh-CN" altLang="en-US" sz="3000" b="1" dirty="0" smtClean="0">
                <a:latin typeface="宋体" panose="02010600030101010101" pitchFamily="2" charset="-122"/>
                <a:ea typeface="宋体" panose="02010600030101010101" pitchFamily="2" charset="-122"/>
              </a:rPr>
              <a:t>口罩，于是，他拿出自己的</a:t>
            </a:r>
            <a:r>
              <a:rPr lang="en-US" altLang="zh-CN" sz="3000" b="1" dirty="0" smtClean="0">
                <a:latin typeface="宋体" panose="02010600030101010101" pitchFamily="2" charset="-122"/>
                <a:ea typeface="宋体" panose="02010600030101010101" pitchFamily="2" charset="-122"/>
              </a:rPr>
              <a:t>1000</a:t>
            </a:r>
            <a:r>
              <a:rPr lang="zh-CN" altLang="en-US" sz="3000" b="1" dirty="0" smtClean="0">
                <a:latin typeface="宋体" panose="02010600030101010101" pitchFamily="2" charset="-122"/>
                <a:ea typeface="宋体" panose="02010600030101010101" pitchFamily="2" charset="-122"/>
              </a:rPr>
              <a:t>元压岁钱交给爸爸，请他帮忙采购</a:t>
            </a:r>
            <a:r>
              <a:rPr lang="en-US" altLang="zh-CN" sz="3000" b="1" dirty="0" smtClean="0">
                <a:latin typeface="宋体" panose="02010600030101010101" pitchFamily="2" charset="-122"/>
                <a:ea typeface="宋体" panose="02010600030101010101" pitchFamily="2" charset="-122"/>
              </a:rPr>
              <a:t>N95</a:t>
            </a:r>
            <a:r>
              <a:rPr lang="zh-CN" altLang="en-US" sz="3000" b="1" dirty="0" smtClean="0">
                <a:latin typeface="宋体" panose="02010600030101010101" pitchFamily="2" charset="-122"/>
                <a:ea typeface="宋体" panose="02010600030101010101" pitchFamily="2" charset="-122"/>
              </a:rPr>
              <a:t>口罩，送给一线医护人员们。</a:t>
            </a:r>
            <a:endParaRPr lang="en-US" altLang="zh-CN" sz="3000" b="1" dirty="0" smtClean="0">
              <a:latin typeface="宋体" panose="02010600030101010101" pitchFamily="2" charset="-122"/>
              <a:ea typeface="宋体" panose="02010600030101010101" pitchFamily="2" charset="-122"/>
            </a:endParaRPr>
          </a:p>
          <a:p>
            <a:pPr marL="0" indent="0">
              <a:buNone/>
            </a:pPr>
            <a:r>
              <a:rPr lang="zh-CN" altLang="en-US" sz="3000" b="1" dirty="0" smtClean="0">
                <a:latin typeface="宋体" panose="02010600030101010101" pitchFamily="2" charset="-122"/>
                <a:ea typeface="宋体" panose="02010600030101010101" pitchFamily="2" charset="-122"/>
              </a:rPr>
              <a:t>   </a:t>
            </a:r>
            <a:r>
              <a:rPr lang="zh-CN" altLang="en-US" sz="3000" b="1" dirty="0">
                <a:latin typeface="宋体" panose="02010600030101010101" pitchFamily="2" charset="-122"/>
                <a:ea typeface="宋体" panose="02010600030101010101" pitchFamily="2" charset="-122"/>
              </a:rPr>
              <a:t>“国家有难，匹夫有责！”这句话从一名小小少年口中说出时，显得铿锵有力。</a:t>
            </a:r>
          </a:p>
          <a:p>
            <a:pPr marL="0" indent="0">
              <a:buNone/>
            </a:pPr>
            <a:r>
              <a:rPr lang="zh-CN" altLang="en-US" sz="3000" b="1" dirty="0">
                <a:latin typeface="宋体" panose="02010600030101010101" pitchFamily="2" charset="-122"/>
                <a:ea typeface="宋体" panose="02010600030101010101" pitchFamily="2" charset="-122"/>
              </a:rPr>
              <a:t>    </a:t>
            </a:r>
            <a:r>
              <a:rPr lang="en-US" altLang="zh-CN" sz="3000" b="1" dirty="0">
                <a:latin typeface="宋体" panose="02010600030101010101" pitchFamily="2" charset="-122"/>
                <a:ea typeface="宋体" panose="02010600030101010101" pitchFamily="2" charset="-122"/>
              </a:rPr>
              <a:t>2</a:t>
            </a:r>
            <a:r>
              <a:rPr lang="zh-CN" altLang="en-US" sz="3000" b="1" dirty="0">
                <a:latin typeface="宋体" panose="02010600030101010101" pitchFamily="2" charset="-122"/>
                <a:ea typeface="宋体" panose="02010600030101010101" pitchFamily="2" charset="-122"/>
              </a:rPr>
              <a:t>月</a:t>
            </a:r>
            <a:r>
              <a:rPr lang="en-US" altLang="zh-CN" sz="3000" b="1" dirty="0">
                <a:latin typeface="宋体" panose="02010600030101010101" pitchFamily="2" charset="-122"/>
                <a:ea typeface="宋体" panose="02010600030101010101" pitchFamily="2" charset="-122"/>
              </a:rPr>
              <a:t>10</a:t>
            </a:r>
            <a:r>
              <a:rPr lang="zh-CN" altLang="en-US" sz="3000" b="1" dirty="0">
                <a:latin typeface="宋体" panose="02010600030101010101" pitchFamily="2" charset="-122"/>
                <a:ea typeface="宋体" panose="02010600030101010101" pitchFamily="2" charset="-122"/>
              </a:rPr>
              <a:t>日，当他从市人民医院医护人员手中接过一封盖了红印章的感谢信时，他感到十分不好意思，有点不知所措。“我只是做了一件很小的事，尽一名普通市民的责任和义务而已，实在没想到还能收到那么一封仪式感十足的感谢信。”</a:t>
            </a:r>
          </a:p>
          <a:p>
            <a:pPr marL="0" indent="0">
              <a:buNone/>
            </a:pPr>
            <a:r>
              <a:rPr lang="zh-CN" altLang="en-US" sz="3000" b="1" dirty="0">
                <a:latin typeface="宋体" panose="02010600030101010101" pitchFamily="2" charset="-122"/>
                <a:ea typeface="宋体" panose="02010600030101010101" pitchFamily="2" charset="-122"/>
              </a:rPr>
              <a:t>　　</a:t>
            </a:r>
          </a:p>
        </p:txBody>
      </p:sp>
    </p:spTree>
    <p:extLst>
      <p:ext uri="{BB962C8B-B14F-4D97-AF65-F5344CB8AC3E}">
        <p14:creationId xmlns="" xmlns:p14="http://schemas.microsoft.com/office/powerpoint/2010/main" val="14318576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3D89CEC-244A-4390-8D26-929E2D97A61D}"/>
              </a:ext>
            </a:extLst>
          </p:cNvPr>
          <p:cNvSpPr>
            <a:spLocks noGrp="1"/>
          </p:cNvSpPr>
          <p:nvPr>
            <p:ph type="title"/>
          </p:nvPr>
        </p:nvSpPr>
        <p:spPr>
          <a:xfrm>
            <a:off x="592874" y="-174588"/>
            <a:ext cx="10515600" cy="1325563"/>
          </a:xfrm>
        </p:spPr>
        <p:txBody>
          <a:bodyPr/>
          <a:lstStyle/>
          <a:p>
            <a:r>
              <a:rPr lang="zh-CN" altLang="en-US" dirty="0">
                <a:solidFill>
                  <a:srgbClr val="FF0000"/>
                </a:solidFill>
                <a:latin typeface="黑体" panose="02010609060101010101" pitchFamily="49" charset="-122"/>
                <a:ea typeface="黑体" panose="02010609060101010101" pitchFamily="49" charset="-122"/>
              </a:rPr>
              <a:t>“千里走单骑”的少年 赵珺延</a:t>
            </a:r>
          </a:p>
        </p:txBody>
      </p:sp>
      <p:pic>
        <p:nvPicPr>
          <p:cNvPr id="5" name="内容占位符 4">
            <a:extLst>
              <a:ext uri="{FF2B5EF4-FFF2-40B4-BE49-F238E27FC236}">
                <a16:creationId xmlns="" xmlns:a16="http://schemas.microsoft.com/office/drawing/2014/main" id="{DE136086-B476-4C34-BBFD-67180142CA87}"/>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7326350" y="1569146"/>
            <a:ext cx="4415883" cy="4351338"/>
          </a:xfrm>
        </p:spPr>
      </p:pic>
      <p:sp>
        <p:nvSpPr>
          <p:cNvPr id="3" name="矩形 2">
            <a:extLst>
              <a:ext uri="{FF2B5EF4-FFF2-40B4-BE49-F238E27FC236}">
                <a16:creationId xmlns="" xmlns:a16="http://schemas.microsoft.com/office/drawing/2014/main" id="{1E7E8613-16D1-47CF-B411-6749E74265B6}"/>
              </a:ext>
            </a:extLst>
          </p:cNvPr>
          <p:cNvSpPr/>
          <p:nvPr/>
        </p:nvSpPr>
        <p:spPr>
          <a:xfrm>
            <a:off x="341973" y="838741"/>
            <a:ext cx="6096000" cy="4832092"/>
          </a:xfrm>
          <a:prstGeom prst="rect">
            <a:avLst/>
          </a:prstGeom>
        </p:spPr>
        <p:txBody>
          <a:bodyPr>
            <a:spAutoFit/>
          </a:bodyPr>
          <a:lstStyle/>
          <a:p>
            <a:r>
              <a:rPr lang="en-US" altLang="zh-CN" dirty="0"/>
              <a:t>         </a:t>
            </a:r>
            <a:r>
              <a:rPr lang="en-US" altLang="zh-CN" sz="2800" b="1" dirty="0">
                <a:latin typeface="宋体" panose="02010600030101010101" pitchFamily="2" charset="-122"/>
                <a:ea typeface="宋体" panose="02010600030101010101" pitchFamily="2" charset="-122"/>
              </a:rPr>
              <a:t>1.5</a:t>
            </a:r>
            <a:r>
              <a:rPr lang="zh-CN" altLang="en-US" sz="2800" b="1" dirty="0">
                <a:latin typeface="宋体" panose="02010600030101010101" pitchFamily="2" charset="-122"/>
                <a:ea typeface="宋体" panose="02010600030101010101" pitchFamily="2" charset="-122"/>
              </a:rPr>
              <a:t>万只口罩，年仅</a:t>
            </a:r>
            <a:r>
              <a:rPr lang="en-US" altLang="zh-CN" sz="2800" b="1" dirty="0">
                <a:latin typeface="宋体" panose="02010600030101010101" pitchFamily="2" charset="-122"/>
                <a:ea typeface="宋体" panose="02010600030101010101" pitchFamily="2" charset="-122"/>
              </a:rPr>
              <a:t>15</a:t>
            </a:r>
            <a:r>
              <a:rPr lang="zh-CN" altLang="en-US" sz="2800" b="1" dirty="0">
                <a:latin typeface="宋体" panose="02010600030101010101" pitchFamily="2" charset="-122"/>
                <a:ea typeface="宋体" panose="02010600030101010101" pitchFamily="2" charset="-122"/>
              </a:rPr>
              <a:t>岁的他，只身一人，带着</a:t>
            </a:r>
            <a:r>
              <a:rPr lang="en-US" altLang="zh-CN" sz="2800" b="1" dirty="0">
                <a:latin typeface="宋体" panose="02010600030101010101" pitchFamily="2" charset="-122"/>
                <a:ea typeface="宋体" panose="02010600030101010101" pitchFamily="2" charset="-122"/>
              </a:rPr>
              <a:t>5</a:t>
            </a:r>
            <a:r>
              <a:rPr lang="zh-CN" altLang="en-US" sz="2800" b="1" dirty="0">
                <a:latin typeface="宋体" panose="02010600030101010101" pitchFamily="2" charset="-122"/>
                <a:ea typeface="宋体" panose="02010600030101010101" pitchFamily="2" charset="-122"/>
              </a:rPr>
              <a:t>个重重的行李箱，从印尼“人肉”背回了国内。</a:t>
            </a:r>
          </a:p>
          <a:p>
            <a:r>
              <a:rPr lang="en-US" altLang="zh-CN" sz="2800" b="1" dirty="0">
                <a:latin typeface="宋体" panose="02010600030101010101" pitchFamily="2" charset="-122"/>
                <a:ea typeface="宋体" panose="02010600030101010101" pitchFamily="2" charset="-122"/>
              </a:rPr>
              <a:t>    1</a:t>
            </a:r>
            <a:r>
              <a:rPr lang="zh-CN" altLang="en-US" sz="2800" b="1" dirty="0">
                <a:latin typeface="宋体" panose="02010600030101010101" pitchFamily="2" charset="-122"/>
                <a:ea typeface="宋体" panose="02010600030101010101" pitchFamily="2" charset="-122"/>
              </a:rPr>
              <a:t>月</a:t>
            </a:r>
            <a:r>
              <a:rPr lang="en-US" altLang="zh-CN" sz="2800" b="1" dirty="0">
                <a:latin typeface="宋体" panose="02010600030101010101" pitchFamily="2" charset="-122"/>
                <a:ea typeface="宋体" panose="02010600030101010101" pitchFamily="2" charset="-122"/>
              </a:rPr>
              <a:t>18</a:t>
            </a:r>
            <a:r>
              <a:rPr lang="zh-CN" altLang="en-US" sz="2800" b="1" dirty="0">
                <a:latin typeface="宋体" panose="02010600030101010101" pitchFamily="2" charset="-122"/>
                <a:ea typeface="宋体" panose="02010600030101010101" pitchFamily="2" charset="-122"/>
              </a:rPr>
              <a:t>日，上海新黄浦实验中学八年级的学生赵珺延到雅加达的舅舅那里度假。</a:t>
            </a:r>
            <a:r>
              <a:rPr lang="zh-CN" altLang="en-US" sz="2800" b="1" dirty="0">
                <a:solidFill>
                  <a:srgbClr val="333333"/>
                </a:solidFill>
                <a:latin typeface="宋体" panose="02010600030101010101" pitchFamily="2" charset="-122"/>
                <a:ea typeface="宋体" panose="02010600030101010101" pitchFamily="2" charset="-122"/>
              </a:rPr>
              <a:t>祖国发生疫情后，珺延的舅舅游和洲心系祖国和家乡，为在第一时间抢购口罩，</a:t>
            </a:r>
            <a:r>
              <a:rPr lang="zh-CN" altLang="en-US" sz="2800" b="1" dirty="0" smtClean="0">
                <a:solidFill>
                  <a:srgbClr val="333333"/>
                </a:solidFill>
                <a:latin typeface="宋体" panose="02010600030101010101" pitchFamily="2" charset="-122"/>
                <a:ea typeface="宋体" panose="02010600030101010101" pitchFamily="2" charset="-122"/>
              </a:rPr>
              <a:t>他组</a:t>
            </a:r>
            <a:r>
              <a:rPr lang="zh-CN" altLang="en-US" sz="2800" b="1" dirty="0">
                <a:solidFill>
                  <a:srgbClr val="333333"/>
                </a:solidFill>
                <a:latin typeface="宋体" panose="02010600030101010101" pitchFamily="2" charset="-122"/>
                <a:ea typeface="宋体" panose="02010600030101010101" pitchFamily="2" charset="-122"/>
              </a:rPr>
              <a:t>织员工以最快的速度紧急搜</a:t>
            </a:r>
            <a:r>
              <a:rPr lang="zh-CN" altLang="en-US" sz="2800" b="1" dirty="0" smtClean="0">
                <a:solidFill>
                  <a:srgbClr val="333333"/>
                </a:solidFill>
                <a:latin typeface="宋体" panose="02010600030101010101" pitchFamily="2" charset="-122"/>
                <a:ea typeface="宋体" panose="02010600030101010101" pitchFamily="2" charset="-122"/>
              </a:rPr>
              <a:t>集医</a:t>
            </a:r>
            <a:r>
              <a:rPr lang="zh-CN" altLang="en-US" sz="2800" b="1" dirty="0">
                <a:solidFill>
                  <a:srgbClr val="333333"/>
                </a:solidFill>
                <a:latin typeface="宋体" panose="02010600030101010101" pitchFamily="2" charset="-122"/>
                <a:ea typeface="宋体" panose="02010600030101010101" pitchFamily="2" charset="-122"/>
              </a:rPr>
              <a:t>用口罩</a:t>
            </a:r>
            <a:r>
              <a:rPr lang="zh-CN" altLang="en-US" sz="2800" b="1" dirty="0" smtClean="0">
                <a:solidFill>
                  <a:srgbClr val="333333"/>
                </a:solidFill>
                <a:latin typeface="宋体" panose="02010600030101010101" pitchFamily="2" charset="-122"/>
                <a:ea typeface="宋体" panose="02010600030101010101" pitchFamily="2" charset="-122"/>
              </a:rPr>
              <a:t>，捐</a:t>
            </a:r>
            <a:r>
              <a:rPr lang="zh-CN" altLang="en-US" sz="2800" b="1" dirty="0">
                <a:solidFill>
                  <a:srgbClr val="333333"/>
                </a:solidFill>
                <a:latin typeface="宋体" panose="02010600030101010101" pitchFamily="2" charset="-122"/>
                <a:ea typeface="宋体" panose="02010600030101010101" pitchFamily="2" charset="-122"/>
              </a:rPr>
              <a:t>给家乡的温州市苍南县人民医院。</a:t>
            </a:r>
            <a:endParaRPr lang="zh-CN" altLang="en-US"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p:txBody>
      </p:sp>
      <p:sp>
        <p:nvSpPr>
          <p:cNvPr id="6" name="矩形 5"/>
          <p:cNvSpPr/>
          <p:nvPr/>
        </p:nvSpPr>
        <p:spPr>
          <a:xfrm>
            <a:off x="572814" y="5360304"/>
            <a:ext cx="6096000" cy="1200329"/>
          </a:xfrm>
          <a:prstGeom prst="rect">
            <a:avLst/>
          </a:prstGeom>
        </p:spPr>
        <p:txBody>
          <a:bodyPr>
            <a:spAutoFit/>
          </a:bodyPr>
          <a:lstStyle/>
          <a:p>
            <a:r>
              <a:rPr lang="zh-CN" altLang="en-US" sz="2400" b="1" dirty="0" smtClean="0">
                <a:latin typeface="宋体" panose="02010600030101010101" pitchFamily="2" charset="-122"/>
                <a:ea typeface="宋体" panose="02010600030101010101" pitchFamily="2" charset="-122"/>
              </a:rPr>
              <a:t>面对众人的赞誉，赵珺延和家人向记者表示：</a:t>
            </a:r>
            <a:r>
              <a:rPr lang="en-US" altLang="zh-CN" sz="2400" b="1" dirty="0" smtClean="0">
                <a:solidFill>
                  <a:srgbClr val="0000FF"/>
                </a:solidFill>
                <a:latin typeface="宋体" panose="02010600030101010101" pitchFamily="2" charset="-122"/>
                <a:ea typeface="宋体" panose="02010600030101010101" pitchFamily="2" charset="-122"/>
              </a:rPr>
              <a:t>"</a:t>
            </a:r>
            <a:r>
              <a:rPr lang="zh-CN" altLang="en-US" sz="2400" b="1" dirty="0" smtClean="0">
                <a:solidFill>
                  <a:srgbClr val="0000FF"/>
                </a:solidFill>
                <a:latin typeface="宋体" panose="02010600030101010101" pitchFamily="2" charset="-122"/>
                <a:ea typeface="宋体" panose="02010600030101010101" pitchFamily="2" charset="-122"/>
              </a:rPr>
              <a:t>国家有难，匹夫有责！我们只是做了作为普通中国人应该做的事。</a:t>
            </a:r>
            <a:r>
              <a:rPr lang="en-US" altLang="zh-CN" sz="2400" b="1" dirty="0" smtClean="0">
                <a:solidFill>
                  <a:srgbClr val="0000FF"/>
                </a:solidFill>
                <a:latin typeface="宋体" panose="02010600030101010101" pitchFamily="2" charset="-122"/>
                <a:ea typeface="宋体" panose="02010600030101010101" pitchFamily="2" charset="-122"/>
              </a:rPr>
              <a:t>"</a:t>
            </a:r>
            <a:endParaRPr lang="zh-CN" altLang="en-US" sz="2400" dirty="0">
              <a:solidFill>
                <a:srgbClr val="0000FF"/>
              </a:solidFill>
            </a:endParaRPr>
          </a:p>
        </p:txBody>
      </p:sp>
    </p:spTree>
    <p:extLst>
      <p:ext uri="{BB962C8B-B14F-4D97-AF65-F5344CB8AC3E}">
        <p14:creationId xmlns="" xmlns:p14="http://schemas.microsoft.com/office/powerpoint/2010/main" val="18172840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0F345EA-2EF6-44D9-B3BB-EC0B55982BE4}"/>
              </a:ext>
            </a:extLst>
          </p:cNvPr>
          <p:cNvSpPr>
            <a:spLocks noGrp="1"/>
          </p:cNvSpPr>
          <p:nvPr>
            <p:ph type="title"/>
          </p:nvPr>
        </p:nvSpPr>
        <p:spPr>
          <a:xfrm>
            <a:off x="2574716" y="-233446"/>
            <a:ext cx="10515600" cy="1325563"/>
          </a:xfrm>
        </p:spPr>
        <p:txBody>
          <a:bodyPr>
            <a:normAutofit/>
          </a:bodyPr>
          <a:lstStyle/>
          <a:p>
            <a:r>
              <a:rPr lang="en-US" altLang="zh-CN" sz="3600" dirty="0">
                <a:solidFill>
                  <a:srgbClr val="FF0000"/>
                </a:solidFill>
                <a:latin typeface="黑体" panose="02010609060101010101" pitchFamily="49" charset="-122"/>
                <a:ea typeface="黑体" panose="02010609060101010101" pitchFamily="49" charset="-122"/>
              </a:rPr>
              <a:t>90</a:t>
            </a:r>
            <a:r>
              <a:rPr lang="zh-CN" altLang="en-US" sz="3600" dirty="0">
                <a:solidFill>
                  <a:srgbClr val="FF0000"/>
                </a:solidFill>
                <a:latin typeface="黑体" panose="02010609060101010101" pitchFamily="49" charset="-122"/>
                <a:ea typeface="黑体" panose="02010609060101010101" pitchFamily="49" charset="-122"/>
              </a:rPr>
              <a:t>岁老母亲照顾</a:t>
            </a:r>
            <a:r>
              <a:rPr lang="en-US" altLang="zh-CN" sz="3600" dirty="0">
                <a:solidFill>
                  <a:srgbClr val="FF0000"/>
                </a:solidFill>
                <a:latin typeface="黑体" panose="02010609060101010101" pitchFamily="49" charset="-122"/>
                <a:ea typeface="黑体" panose="02010609060101010101" pitchFamily="49" charset="-122"/>
              </a:rPr>
              <a:t>64</a:t>
            </a:r>
            <a:r>
              <a:rPr lang="zh-CN" altLang="en-US" sz="3600" dirty="0">
                <a:solidFill>
                  <a:srgbClr val="FF0000"/>
                </a:solidFill>
                <a:latin typeface="黑体" panose="02010609060101010101" pitchFamily="49" charset="-122"/>
                <a:ea typeface="黑体" panose="02010609060101010101" pitchFamily="49" charset="-122"/>
              </a:rPr>
              <a:t>岁患病儿子</a:t>
            </a:r>
          </a:p>
        </p:txBody>
      </p:sp>
      <p:pic>
        <p:nvPicPr>
          <p:cNvPr id="5" name="内容占位符 4">
            <a:extLst>
              <a:ext uri="{FF2B5EF4-FFF2-40B4-BE49-F238E27FC236}">
                <a16:creationId xmlns="" xmlns:a16="http://schemas.microsoft.com/office/drawing/2014/main" id="{F79FFB64-D8CF-4602-833E-936D85CFD0CD}"/>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08561" y="1027906"/>
            <a:ext cx="5158441" cy="5400758"/>
          </a:xfrm>
        </p:spPr>
      </p:pic>
      <p:sp>
        <p:nvSpPr>
          <p:cNvPr id="6" name="矩形 5">
            <a:extLst>
              <a:ext uri="{FF2B5EF4-FFF2-40B4-BE49-F238E27FC236}">
                <a16:creationId xmlns="" xmlns:a16="http://schemas.microsoft.com/office/drawing/2014/main" id="{1D2A66E0-33AE-410E-A59F-82C0EA4F71DF}"/>
              </a:ext>
            </a:extLst>
          </p:cNvPr>
          <p:cNvSpPr/>
          <p:nvPr/>
        </p:nvSpPr>
        <p:spPr>
          <a:xfrm>
            <a:off x="5576802" y="1027906"/>
            <a:ext cx="5776998" cy="5693866"/>
          </a:xfrm>
          <a:prstGeom prst="rect">
            <a:avLst/>
          </a:prstGeom>
        </p:spPr>
        <p:txBody>
          <a:bodyPr wrap="square">
            <a:spAutoFit/>
          </a:bodyPr>
          <a:lstStyle/>
          <a:p>
            <a:pPr algn="just"/>
            <a:r>
              <a:rPr lang="en-US" altLang="zh-CN" sz="2800" b="1" dirty="0">
                <a:solidFill>
                  <a:srgbClr val="333333"/>
                </a:solidFill>
                <a:latin typeface="宋体" panose="02010600030101010101" pitchFamily="2" charset="-122"/>
                <a:ea typeface="宋体" panose="02010600030101010101" pitchFamily="2" charset="-122"/>
              </a:rPr>
              <a:t>    2</a:t>
            </a:r>
            <a:r>
              <a:rPr lang="zh-CN" altLang="en-US" sz="2800" b="1" dirty="0">
                <a:solidFill>
                  <a:srgbClr val="333333"/>
                </a:solidFill>
                <a:latin typeface="宋体" panose="02010600030101010101" pitchFamily="2" charset="-122"/>
                <a:ea typeface="宋体" panose="02010600030101010101" pitchFamily="2" charset="-122"/>
              </a:rPr>
              <a:t>月</a:t>
            </a:r>
            <a:r>
              <a:rPr lang="en-US" altLang="zh-CN" sz="2800" b="1" dirty="0">
                <a:solidFill>
                  <a:srgbClr val="333333"/>
                </a:solidFill>
                <a:latin typeface="宋体" panose="02010600030101010101" pitchFamily="2" charset="-122"/>
                <a:ea typeface="宋体" panose="02010600030101010101" pitchFamily="2" charset="-122"/>
              </a:rPr>
              <a:t>3</a:t>
            </a:r>
            <a:r>
              <a:rPr lang="zh-CN" altLang="en-US" sz="2800" b="1" dirty="0">
                <a:solidFill>
                  <a:srgbClr val="333333"/>
                </a:solidFill>
                <a:latin typeface="宋体" panose="02010600030101010101" pitchFamily="2" charset="-122"/>
                <a:ea typeface="宋体" panose="02010600030101010101" pitchFamily="2" charset="-122"/>
              </a:rPr>
              <a:t>日凌晨</a:t>
            </a:r>
            <a:r>
              <a:rPr lang="en-US" altLang="zh-CN" sz="2800" b="1" dirty="0">
                <a:solidFill>
                  <a:srgbClr val="333333"/>
                </a:solidFill>
                <a:latin typeface="宋体" panose="02010600030101010101" pitchFamily="2" charset="-122"/>
                <a:ea typeface="宋体" panose="02010600030101010101" pitchFamily="2" charset="-122"/>
              </a:rPr>
              <a:t>2</a:t>
            </a:r>
            <a:r>
              <a:rPr lang="zh-CN" altLang="en-US" sz="2800" b="1" dirty="0">
                <a:solidFill>
                  <a:srgbClr val="333333"/>
                </a:solidFill>
                <a:latin typeface="宋体" panose="02010600030101010101" pitchFamily="2" charset="-122"/>
                <a:ea typeface="宋体" panose="02010600030101010101" pitchFamily="2" charset="-122"/>
              </a:rPr>
              <a:t>点，一位婆婆独自找林医生做检查。</a:t>
            </a:r>
          </a:p>
          <a:p>
            <a:pPr algn="just"/>
            <a:r>
              <a:rPr lang="zh-CN" altLang="en-US" sz="2800" b="1" dirty="0">
                <a:solidFill>
                  <a:srgbClr val="333333"/>
                </a:solidFill>
                <a:latin typeface="宋体" panose="02010600030101010101" pitchFamily="2" charset="-122"/>
                <a:ea typeface="宋体" panose="02010600030101010101" pitchFamily="2" charset="-122"/>
              </a:rPr>
              <a:t>    林医生问她，为什么没有家人陪着？她说，自己</a:t>
            </a:r>
            <a:r>
              <a:rPr lang="en-US" altLang="zh-CN" sz="2800" b="1" dirty="0">
                <a:solidFill>
                  <a:srgbClr val="333333"/>
                </a:solidFill>
                <a:latin typeface="宋体" panose="02010600030101010101" pitchFamily="2" charset="-122"/>
                <a:ea typeface="宋体" panose="02010600030101010101" pitchFamily="2" charset="-122"/>
              </a:rPr>
              <a:t>64</a:t>
            </a:r>
            <a:r>
              <a:rPr lang="zh-CN" altLang="en-US" sz="2800" b="1" dirty="0">
                <a:solidFill>
                  <a:srgbClr val="333333"/>
                </a:solidFill>
                <a:latin typeface="宋体" panose="02010600030101010101" pitchFamily="2" charset="-122"/>
                <a:ea typeface="宋体" panose="02010600030101010101" pitchFamily="2" charset="-122"/>
              </a:rPr>
              <a:t>岁的儿子确诊了，住进了隔离病房，其他人怕传染，她已经</a:t>
            </a:r>
            <a:r>
              <a:rPr lang="en-US" altLang="zh-CN" sz="2800" b="1" dirty="0">
                <a:solidFill>
                  <a:srgbClr val="333333"/>
                </a:solidFill>
                <a:latin typeface="宋体" panose="02010600030101010101" pitchFamily="2" charset="-122"/>
                <a:ea typeface="宋体" panose="02010600030101010101" pitchFamily="2" charset="-122"/>
              </a:rPr>
              <a:t>90</a:t>
            </a:r>
            <a:r>
              <a:rPr lang="zh-CN" altLang="en-US" sz="2800" b="1" dirty="0">
                <a:solidFill>
                  <a:srgbClr val="333333"/>
                </a:solidFill>
                <a:latin typeface="宋体" panose="02010600030101010101" pitchFamily="2" charset="-122"/>
                <a:ea typeface="宋体" panose="02010600030101010101" pitchFamily="2" charset="-122"/>
              </a:rPr>
              <a:t>岁，无所畏惧了。</a:t>
            </a:r>
          </a:p>
          <a:p>
            <a:pPr algn="just"/>
            <a:r>
              <a:rPr lang="zh-CN" altLang="en-US" sz="2800" b="1" dirty="0">
                <a:solidFill>
                  <a:srgbClr val="333333"/>
                </a:solidFill>
                <a:latin typeface="宋体" panose="02010600030101010101" pitchFamily="2" charset="-122"/>
                <a:ea typeface="宋体" panose="02010600030101010101" pitchFamily="2" charset="-122"/>
              </a:rPr>
              <a:t>   后来，这位婆婆找护士借了纸和笔，给她儿子写了留言，并麻烦护士转交给儿子</a:t>
            </a:r>
            <a:r>
              <a:rPr lang="en-US" altLang="zh-CN" sz="2800" b="1" dirty="0">
                <a:solidFill>
                  <a:srgbClr val="333333"/>
                </a:solidFill>
                <a:latin typeface="宋体" panose="02010600030101010101" pitchFamily="2" charset="-122"/>
                <a:ea typeface="宋体" panose="02010600030101010101" pitchFamily="2" charset="-122"/>
              </a:rPr>
              <a:t>500</a:t>
            </a:r>
            <a:r>
              <a:rPr lang="zh-CN" altLang="en-US" sz="2800" b="1" dirty="0">
                <a:solidFill>
                  <a:srgbClr val="333333"/>
                </a:solidFill>
                <a:latin typeface="宋体" panose="02010600030101010101" pitchFamily="2" charset="-122"/>
                <a:ea typeface="宋体" panose="02010600030101010101" pitchFamily="2" charset="-122"/>
              </a:rPr>
              <a:t>元，让他托人买生活用品。</a:t>
            </a:r>
          </a:p>
          <a:p>
            <a:pPr algn="just"/>
            <a:r>
              <a:rPr lang="zh-CN" altLang="en-US" sz="2800" b="1" dirty="0">
                <a:solidFill>
                  <a:srgbClr val="333333"/>
                </a:solidFill>
                <a:latin typeface="宋体" panose="02010600030101010101" pitchFamily="2" charset="-122"/>
                <a:ea typeface="宋体" panose="02010600030101010101" pitchFamily="2" charset="-122"/>
              </a:rPr>
              <a:t>    留言中写道：“</a:t>
            </a:r>
            <a:r>
              <a:rPr lang="zh-CN" altLang="en-US" sz="2800" b="1" dirty="0">
                <a:solidFill>
                  <a:srgbClr val="0000FF"/>
                </a:solidFill>
                <a:latin typeface="宋体" panose="02010600030101010101" pitchFamily="2" charset="-122"/>
                <a:ea typeface="宋体" panose="02010600030101010101" pitchFamily="2" charset="-122"/>
              </a:rPr>
              <a:t>儿子，要挺住，要坚强，战胜病魔，要配合医生治疗，呼吸器不舒服，要忍一忍</a:t>
            </a:r>
            <a:r>
              <a:rPr lang="en-US" altLang="zh-CN" sz="2800" b="1" dirty="0">
                <a:solidFill>
                  <a:srgbClr val="0000FF"/>
                </a:solidFill>
                <a:latin typeface="宋体" panose="02010600030101010101" pitchFamily="2" charset="-122"/>
                <a:ea typeface="宋体" panose="02010600030101010101" pitchFamily="2" charset="-122"/>
              </a:rPr>
              <a:t>……”</a:t>
            </a:r>
            <a:endParaRPr lang="en-US" altLang="zh-CN" sz="2800" b="1" i="0" u="none" strike="noStrike" dirty="0">
              <a:solidFill>
                <a:srgbClr val="0000FF"/>
              </a:solidFill>
              <a:effectLst/>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2117196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C1795-696A-4CB7-B07A-7A1918A73D40}"/>
              </a:ext>
            </a:extLst>
          </p:cNvPr>
          <p:cNvSpPr>
            <a:spLocks noGrp="1"/>
          </p:cNvSpPr>
          <p:nvPr>
            <p:ph idx="1"/>
          </p:nvPr>
        </p:nvSpPr>
        <p:spPr>
          <a:xfrm>
            <a:off x="252248" y="554182"/>
            <a:ext cx="11729545" cy="5470381"/>
          </a:xfrm>
        </p:spPr>
        <p:txBody>
          <a:bodyPr>
            <a:noAutofit/>
          </a:bodyPr>
          <a:lstStyle/>
          <a:p>
            <a:pPr marL="0" indent="0">
              <a:buNone/>
            </a:pPr>
            <a:r>
              <a:rPr lang="en-US" altLang="zh-CN" sz="3200" b="1" dirty="0">
                <a:solidFill>
                  <a:srgbClr val="FF0000"/>
                </a:solidFill>
                <a:latin typeface="宋体" panose="02010600030101010101" pitchFamily="2" charset="-122"/>
                <a:ea typeface="宋体" panose="02010600030101010101" pitchFamily="2" charset="-122"/>
              </a:rPr>
              <a:t>                </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谁是最可爱的人</a:t>
            </a:r>
            <a:r>
              <a:rPr lang="en-US" altLang="zh-CN" sz="3600" b="1" dirty="0">
                <a:solidFill>
                  <a:srgbClr val="FF0000"/>
                </a:solidFill>
                <a:latin typeface="黑体" panose="02010609060101010101" pitchFamily="49" charset="-122"/>
                <a:ea typeface="黑体" panose="02010609060101010101" pitchFamily="49" charset="-122"/>
              </a:rPr>
              <a:t>》</a:t>
            </a:r>
          </a:p>
          <a:p>
            <a:pPr marL="0" indent="0">
              <a:buNone/>
            </a:pPr>
            <a:r>
              <a:rPr lang="zh-CN" altLang="en-US" sz="3200" b="1" dirty="0">
                <a:solidFill>
                  <a:srgbClr val="FF0000"/>
                </a:solidFill>
                <a:latin typeface="宋体" panose="02010600030101010101" pitchFamily="2" charset="-122"/>
                <a:ea typeface="宋体" panose="02010600030101010101" pitchFamily="2" charset="-122"/>
              </a:rPr>
              <a:t>一、饱满的情感（写文章时的代入感）</a:t>
            </a:r>
            <a:endParaRPr lang="en-US" altLang="zh-CN" sz="3200" b="1" dirty="0">
              <a:solidFill>
                <a:srgbClr val="FF0000"/>
              </a:solidFill>
              <a:latin typeface="宋体" panose="02010600030101010101" pitchFamily="2" charset="-122"/>
              <a:ea typeface="宋体" panose="02010600030101010101" pitchFamily="2" charset="-122"/>
            </a:endParaRPr>
          </a:p>
          <a:p>
            <a:pPr marL="0" indent="0">
              <a:buNone/>
            </a:pPr>
            <a:endParaRPr lang="en-US" altLang="zh-CN" sz="3200" b="1" dirty="0">
              <a:solidFill>
                <a:srgbClr val="FF0000"/>
              </a:solidFill>
              <a:latin typeface="宋体" panose="02010600030101010101" pitchFamily="2" charset="-122"/>
              <a:ea typeface="宋体" panose="02010600030101010101" pitchFamily="2" charset="-122"/>
            </a:endParaRPr>
          </a:p>
          <a:p>
            <a:pPr marL="0" indent="0">
              <a:buNone/>
            </a:pPr>
            <a:r>
              <a:rPr lang="zh-CN" altLang="en-US" sz="3200" b="1" dirty="0">
                <a:solidFill>
                  <a:srgbClr val="FF0000"/>
                </a:solidFill>
                <a:latin typeface="宋体" panose="02010600030101010101" pitchFamily="2" charset="-122"/>
                <a:ea typeface="宋体" panose="02010600030101010101" pitchFamily="2" charset="-122"/>
              </a:rPr>
              <a:t>二、典型人物、事例</a:t>
            </a:r>
            <a:endParaRPr lang="en-US" altLang="zh-CN" sz="3200" b="1" dirty="0">
              <a:solidFill>
                <a:srgbClr val="FF0000"/>
              </a:solidFill>
              <a:latin typeface="宋体" panose="02010600030101010101" pitchFamily="2" charset="-122"/>
              <a:ea typeface="宋体" panose="02010600030101010101" pitchFamily="2" charset="-122"/>
            </a:endParaRPr>
          </a:p>
          <a:p>
            <a:pPr marL="0" indent="0">
              <a:buNone/>
            </a:pPr>
            <a:r>
              <a:rPr lang="zh-CN" altLang="en-US" sz="3200" b="1" dirty="0">
                <a:latin typeface="宋体" panose="02010600030101010101" pitchFamily="2" charset="-122"/>
                <a:ea typeface="宋体" panose="02010600030101010101" pitchFamily="2" charset="-122"/>
              </a:rPr>
              <a:t>最惨烈的战斗</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松骨峰战役（</a:t>
            </a:r>
            <a:r>
              <a:rPr lang="zh-CN" altLang="en-US" sz="3200" b="1" dirty="0">
                <a:solidFill>
                  <a:srgbClr val="0000FF"/>
                </a:solidFill>
                <a:latin typeface="宋体" panose="02010600030101010101" pitchFamily="2" charset="-122"/>
                <a:ea typeface="宋体" panose="02010600030101010101" pitchFamily="2" charset="-122"/>
              </a:rPr>
              <a:t>群体形象</a:t>
            </a:r>
            <a:r>
              <a:rPr lang="zh-CN" altLang="en-US" sz="3200" b="1" dirty="0">
                <a:latin typeface="宋体" panose="02010600030101010101" pitchFamily="2" charset="-122"/>
                <a:ea typeface="宋体" panose="02010600030101010101" pitchFamily="2" charset="-122"/>
              </a:rPr>
              <a:t>：英勇无畏，舍生忘死）</a:t>
            </a:r>
            <a:endParaRPr lang="en-US" altLang="zh-CN" sz="3200" b="1" dirty="0">
              <a:latin typeface="宋体" panose="02010600030101010101" pitchFamily="2" charset="-122"/>
              <a:ea typeface="宋体" panose="02010600030101010101" pitchFamily="2" charset="-122"/>
            </a:endParaRPr>
          </a:p>
          <a:p>
            <a:pPr marL="0" indent="0">
              <a:buNone/>
            </a:pPr>
            <a:endParaRPr lang="en-US" altLang="zh-CN" sz="3200" b="1" dirty="0" smtClean="0">
              <a:latin typeface="宋体" panose="02010600030101010101" pitchFamily="2" charset="-122"/>
              <a:ea typeface="宋体" panose="02010600030101010101" pitchFamily="2" charset="-122"/>
            </a:endParaRPr>
          </a:p>
          <a:p>
            <a:pPr marL="0" indent="0">
              <a:buNone/>
            </a:pPr>
            <a:r>
              <a:rPr lang="zh-CN" altLang="en-US" sz="3200" b="1" dirty="0" smtClean="0">
                <a:latin typeface="宋体" panose="02010600030101010101" pitchFamily="2" charset="-122"/>
                <a:ea typeface="宋体" panose="02010600030101010101" pitchFamily="2" charset="-122"/>
              </a:rPr>
              <a:t>最</a:t>
            </a:r>
            <a:r>
              <a:rPr lang="zh-CN" altLang="en-US" sz="3200" b="1" dirty="0">
                <a:latin typeface="宋体" panose="02010600030101010101" pitchFamily="2" charset="-122"/>
                <a:ea typeface="宋体" panose="02010600030101010101" pitchFamily="2" charset="-122"/>
              </a:rPr>
              <a:t>无私的深情</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冒死营救朝鲜百姓（</a:t>
            </a:r>
            <a:r>
              <a:rPr lang="zh-CN" altLang="en-US" sz="3200" b="1" dirty="0">
                <a:solidFill>
                  <a:srgbClr val="0000FF"/>
                </a:solidFill>
                <a:latin typeface="宋体" panose="02010600030101010101" pitchFamily="2" charset="-122"/>
                <a:ea typeface="宋体" panose="02010600030101010101" pitchFamily="2" charset="-122"/>
              </a:rPr>
              <a:t>个体形象马玉祥</a:t>
            </a:r>
            <a:r>
              <a:rPr lang="zh-CN" altLang="en-US" sz="3200" b="1" dirty="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仁义，</a:t>
            </a:r>
            <a:r>
              <a:rPr lang="zh-CN" altLang="en-US" sz="3200" b="1" dirty="0">
                <a:latin typeface="宋体" panose="02010600030101010101" pitchFamily="2" charset="-122"/>
                <a:ea typeface="宋体" panose="02010600030101010101" pitchFamily="2" charset="-122"/>
              </a:rPr>
              <a:t>对朝鲜人民</a:t>
            </a:r>
            <a:r>
              <a:rPr lang="zh-CN" altLang="zh-CN" sz="3200" b="1" dirty="0">
                <a:latin typeface="宋体" panose="02010600030101010101" pitchFamily="2" charset="-122"/>
                <a:ea typeface="宋体" panose="02010600030101010101" pitchFamily="2" charset="-122"/>
              </a:rPr>
              <a:t>充满国际主义的深厚热情</a:t>
            </a:r>
            <a:r>
              <a:rPr lang="zh-CN" altLang="en-US"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a:p>
            <a:pPr marL="0" indent="0">
              <a:buNone/>
            </a:pPr>
            <a:endParaRPr lang="en-US" altLang="zh-CN" sz="3200" b="1" dirty="0" smtClean="0">
              <a:latin typeface="宋体" panose="02010600030101010101" pitchFamily="2" charset="-122"/>
              <a:ea typeface="宋体" panose="02010600030101010101" pitchFamily="2" charset="-122"/>
            </a:endParaRPr>
          </a:p>
          <a:p>
            <a:pPr marL="0" indent="0">
              <a:buNone/>
            </a:pPr>
            <a:r>
              <a:rPr lang="zh-CN" altLang="en-US" sz="3200" b="1" dirty="0" smtClean="0">
                <a:latin typeface="宋体" panose="02010600030101010101" pitchFamily="2" charset="-122"/>
                <a:ea typeface="宋体" panose="02010600030101010101" pitchFamily="2" charset="-122"/>
              </a:rPr>
              <a:t>最</a:t>
            </a:r>
            <a:r>
              <a:rPr lang="zh-CN" altLang="en-US" sz="3200" b="1" dirty="0">
                <a:latin typeface="宋体" panose="02010600030101010101" pitchFamily="2" charset="-122"/>
                <a:ea typeface="宋体" panose="02010600030101010101" pitchFamily="2" charset="-122"/>
              </a:rPr>
              <a:t>质朴的品格</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吃雪，蹲防空洞，不以条件为苦（</a:t>
            </a:r>
            <a:r>
              <a:rPr lang="zh-CN" altLang="en-US" sz="3200" b="1" dirty="0">
                <a:solidFill>
                  <a:srgbClr val="0000FF"/>
                </a:solidFill>
                <a:latin typeface="宋体" panose="02010600030101010101" pitchFamily="2" charset="-122"/>
                <a:ea typeface="宋体" panose="02010600030101010101" pitchFamily="2" charset="-122"/>
              </a:rPr>
              <a:t>不知名的个体形象</a:t>
            </a:r>
            <a:r>
              <a:rPr lang="zh-CN" altLang="en-US" sz="3200" b="1" dirty="0">
                <a:latin typeface="宋体" panose="02010600030101010101" pitchFamily="2" charset="-122"/>
                <a:ea typeface="宋体" panose="02010600030101010101" pitchFamily="2" charset="-122"/>
              </a:rPr>
              <a:t>：对祖国、对人民充满深情</a:t>
            </a:r>
            <a:r>
              <a:rPr lang="zh-CN" altLang="en-US" sz="3200" b="1" dirty="0" smtClean="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4649738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441ED11-F2DC-455C-986B-7A6CD269CC72}"/>
              </a:ext>
            </a:extLst>
          </p:cNvPr>
          <p:cNvSpPr>
            <a:spLocks noGrp="1"/>
          </p:cNvSpPr>
          <p:nvPr>
            <p:ph type="title"/>
          </p:nvPr>
        </p:nvSpPr>
        <p:spPr>
          <a:xfrm>
            <a:off x="586740" y="-92075"/>
            <a:ext cx="10515600" cy="1325563"/>
          </a:xfrm>
        </p:spPr>
        <p:txBody>
          <a:bodyPr/>
          <a:lstStyle/>
          <a:p>
            <a:r>
              <a:rPr lang="zh-CN" altLang="en-US" dirty="0">
                <a:solidFill>
                  <a:srgbClr val="FF0000"/>
                </a:solidFill>
                <a:latin typeface="黑体" panose="02010609060101010101" pitchFamily="49" charset="-122"/>
                <a:ea typeface="黑体" panose="02010609060101010101" pitchFamily="49" charset="-122"/>
              </a:rPr>
              <a:t>李文</a:t>
            </a:r>
            <a:r>
              <a:rPr lang="zh-CN" altLang="en-US" dirty="0" smtClean="0">
                <a:solidFill>
                  <a:srgbClr val="FF0000"/>
                </a:solidFill>
                <a:latin typeface="黑体" panose="02010609060101010101" pitchFamily="49" charset="-122"/>
                <a:ea typeface="黑体" panose="02010609060101010101" pitchFamily="49" charset="-122"/>
              </a:rPr>
              <a:t>亮：是</a:t>
            </a:r>
            <a:r>
              <a:rPr lang="zh-CN" altLang="en-US" dirty="0">
                <a:solidFill>
                  <a:srgbClr val="FF0000"/>
                </a:solidFill>
                <a:latin typeface="黑体" panose="02010609060101010101" pitchFamily="49" charset="-122"/>
                <a:ea typeface="黑体" panose="02010609060101010101" pitchFamily="49" charset="-122"/>
              </a:rPr>
              <a:t>“吹哨人”，也是英雄。</a:t>
            </a:r>
          </a:p>
        </p:txBody>
      </p:sp>
      <p:sp>
        <p:nvSpPr>
          <p:cNvPr id="3" name="内容占位符 2">
            <a:extLst>
              <a:ext uri="{FF2B5EF4-FFF2-40B4-BE49-F238E27FC236}">
                <a16:creationId xmlns="" xmlns:a16="http://schemas.microsoft.com/office/drawing/2014/main" id="{27ACBC86-A8FB-4B2B-A5D6-52E07E96DB50}"/>
              </a:ext>
            </a:extLst>
          </p:cNvPr>
          <p:cNvSpPr>
            <a:spLocks noGrp="1"/>
          </p:cNvSpPr>
          <p:nvPr>
            <p:ph idx="1"/>
          </p:nvPr>
        </p:nvSpPr>
        <p:spPr>
          <a:xfrm>
            <a:off x="586740" y="1233488"/>
            <a:ext cx="10515600" cy="6445554"/>
          </a:xfrm>
        </p:spPr>
        <p:txBody>
          <a:bodyPr>
            <a:normAutofit/>
          </a:bodyPr>
          <a:lstStyle/>
          <a:p>
            <a:pPr marL="0" indent="0">
              <a:buNone/>
            </a:pPr>
            <a:r>
              <a:rPr lang="en-US" altLang="zh-CN" b="1" dirty="0" smtClean="0">
                <a:solidFill>
                  <a:srgbClr val="FF0000"/>
                </a:solidFill>
                <a:latin typeface="宋体" panose="02010600030101010101" pitchFamily="2" charset="-122"/>
                <a:ea typeface="宋体" panose="02010600030101010101" pitchFamily="2" charset="-122"/>
              </a:rPr>
              <a:t>1.</a:t>
            </a:r>
            <a:r>
              <a:rPr lang="zh-CN" altLang="en-US" b="1" dirty="0" smtClean="0">
                <a:solidFill>
                  <a:srgbClr val="FF0000"/>
                </a:solidFill>
                <a:latin typeface="宋体" panose="02010600030101010101" pitchFamily="2" charset="-122"/>
                <a:ea typeface="宋体" panose="02010600030101010101" pitchFamily="2" charset="-122"/>
              </a:rPr>
              <a:t>正</a:t>
            </a:r>
            <a:r>
              <a:rPr lang="zh-CN" altLang="en-US" b="1" dirty="0">
                <a:solidFill>
                  <a:srgbClr val="FF0000"/>
                </a:solidFill>
                <a:latin typeface="宋体" panose="02010600030101010101" pitchFamily="2" charset="-122"/>
                <a:ea typeface="宋体" panose="02010600030101010101" pitchFamily="2" charset="-122"/>
              </a:rPr>
              <a:t>是李文亮医生的勇敢发言，撕开了幕布的一角，在早期引起了一部分公众对疫情的重视。</a:t>
            </a:r>
          </a:p>
          <a:p>
            <a:pPr marL="0" indent="0">
              <a:buNone/>
            </a:pPr>
            <a:r>
              <a:rPr lang="zh-CN" altLang="en-US" b="1" dirty="0">
                <a:latin typeface="宋体" panose="02010600030101010101" pitchFamily="2" charset="-122"/>
                <a:ea typeface="宋体" panose="02010600030101010101" pitchFamily="2" charset="-122"/>
              </a:rPr>
              <a:t>    他有高度的专业性与警觉性， 因为他的警示，一些人从那时开始做防护，有效避免了感染。一些医生储备了一些物资，正是这一批物资在疫情爆发之初保护了一些医生，也在之后物资短缺之时解了他们的燃眉之急。</a:t>
            </a:r>
          </a:p>
          <a:p>
            <a:pPr marL="0" indent="0">
              <a:buNone/>
            </a:pPr>
            <a:r>
              <a:rPr lang="en-US" altLang="zh-CN" b="1" dirty="0">
                <a:solidFill>
                  <a:srgbClr val="FF0000"/>
                </a:solidFill>
                <a:latin typeface="宋体" panose="02010600030101010101" pitchFamily="2" charset="-122"/>
                <a:ea typeface="宋体" panose="02010600030101010101" pitchFamily="2" charset="-122"/>
              </a:rPr>
              <a:t>2.</a:t>
            </a:r>
            <a:r>
              <a:rPr lang="zh-CN" altLang="en-US" b="1" dirty="0">
                <a:solidFill>
                  <a:srgbClr val="FF0000"/>
                </a:solidFill>
                <a:latin typeface="宋体" panose="02010600030101010101" pitchFamily="2" charset="-122"/>
                <a:ea typeface="宋体" panose="02010600030101010101" pitchFamily="2" charset="-122"/>
              </a:rPr>
              <a:t>“哨声”被当成谣言，他未传播的哨声带给我们无尽的沉思。     </a:t>
            </a:r>
            <a:endParaRPr lang="en-US" altLang="zh-CN" b="1" dirty="0">
              <a:solidFill>
                <a:srgbClr val="FF0000"/>
              </a:solidFill>
              <a:latin typeface="宋体" panose="02010600030101010101" pitchFamily="2" charset="-122"/>
              <a:ea typeface="宋体" panose="02010600030101010101" pitchFamily="2" charset="-122"/>
            </a:endParaRPr>
          </a:p>
          <a:p>
            <a:pPr marL="0" indent="0">
              <a:buNone/>
            </a:pPr>
            <a:r>
              <a:rPr lang="en-US" altLang="zh-CN" b="1" dirty="0">
                <a:solidFill>
                  <a:srgbClr val="FF0000"/>
                </a:solidFill>
                <a:latin typeface="宋体" panose="02010600030101010101" pitchFamily="2" charset="-122"/>
                <a:ea typeface="宋体" panose="02010600030101010101" pitchFamily="2" charset="-122"/>
              </a:rPr>
              <a:t>   </a:t>
            </a:r>
            <a:r>
              <a:rPr lang="zh-CN" altLang="en-US" b="1" dirty="0">
                <a:solidFill>
                  <a:srgbClr val="FF0000"/>
                </a:solidFill>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我们感谢李文亮医生，因为他基于专业和善良发出的最早哨音。我们也必须铭记，由于那哨音未能得到及时传播而让社会付出的巨大代价。希望这代价能换来真正的反思与进步，这是李医生用他的职业荣誉与生命践行的真理。</a:t>
            </a:r>
          </a:p>
          <a:p>
            <a:pPr marL="0" indent="0">
              <a:buNone/>
            </a:pPr>
            <a:r>
              <a:rPr lang="zh-CN" altLang="en-US" b="1" dirty="0">
                <a:latin typeface="宋体" panose="02010600030101010101" pitchFamily="2" charset="-122"/>
                <a:ea typeface="宋体" panose="02010600030101010101" pitchFamily="2" charset="-122"/>
              </a:rPr>
              <a:t>      </a:t>
            </a:r>
          </a:p>
        </p:txBody>
      </p:sp>
    </p:spTree>
    <p:extLst>
      <p:ext uri="{BB962C8B-B14F-4D97-AF65-F5344CB8AC3E}">
        <p14:creationId xmlns="" xmlns:p14="http://schemas.microsoft.com/office/powerpoint/2010/main" val="8729632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2E00AA6-9120-4A28-905A-49C1B178311D}"/>
              </a:ext>
            </a:extLst>
          </p:cNvPr>
          <p:cNvSpPr>
            <a:spLocks noGrp="1"/>
          </p:cNvSpPr>
          <p:nvPr>
            <p:ph idx="1"/>
          </p:nvPr>
        </p:nvSpPr>
        <p:spPr>
          <a:xfrm>
            <a:off x="739048" y="118002"/>
            <a:ext cx="10843351" cy="8023463"/>
          </a:xfrm>
        </p:spPr>
        <p:txBody>
          <a:bodyPr>
            <a:normAutofit fontScale="92500" lnSpcReduction="10000"/>
          </a:bodyPr>
          <a:lstStyle/>
          <a:p>
            <a:pPr marL="0" indent="0">
              <a:buNone/>
            </a:pPr>
            <a:r>
              <a:rPr lang="zh-CN" altLang="en-US" sz="3900" b="1" dirty="0"/>
              <a:t>　                      </a:t>
            </a:r>
            <a:r>
              <a:rPr lang="zh-CN" altLang="en-US" sz="3900" b="1" dirty="0">
                <a:solidFill>
                  <a:srgbClr val="FF0000"/>
                </a:solidFill>
              </a:rPr>
              <a:t>李文亮带给我们的深思</a:t>
            </a:r>
            <a:endParaRPr lang="en-US" altLang="zh-CN" sz="3900" b="1" dirty="0">
              <a:solidFill>
                <a:srgbClr val="FF0000"/>
              </a:solidFill>
              <a:latin typeface="黑体" panose="02010609060101010101" pitchFamily="49" charset="-122"/>
              <a:ea typeface="黑体" panose="02010609060101010101" pitchFamily="49" charset="-122"/>
            </a:endParaRPr>
          </a:p>
          <a:p>
            <a:pPr marL="0" indent="0">
              <a:buNone/>
            </a:pPr>
            <a:r>
              <a:rPr lang="en-US" altLang="zh-CN" sz="3500" b="1" dirty="0">
                <a:solidFill>
                  <a:srgbClr val="FF0000"/>
                </a:solidFill>
                <a:latin typeface="宋体" panose="02010600030101010101" pitchFamily="2" charset="-122"/>
                <a:ea typeface="宋体" panose="02010600030101010101" pitchFamily="2" charset="-122"/>
              </a:rPr>
              <a:t>1.</a:t>
            </a:r>
            <a:r>
              <a:rPr lang="zh-CN" altLang="en-US" sz="3500" b="1" dirty="0">
                <a:solidFill>
                  <a:srgbClr val="FF0000"/>
                </a:solidFill>
                <a:latin typeface="宋体" panose="02010600030101010101" pitchFamily="2" charset="-122"/>
                <a:ea typeface="宋体" panose="02010600030101010101" pitchFamily="2" charset="-122"/>
              </a:rPr>
              <a:t>善良、仁心</a:t>
            </a:r>
            <a:endParaRPr lang="en-US" altLang="zh-CN" sz="3500" b="1" dirty="0">
              <a:solidFill>
                <a:srgbClr val="FF0000"/>
              </a:solidFill>
              <a:latin typeface="宋体" panose="02010600030101010101" pitchFamily="2" charset="-122"/>
              <a:ea typeface="宋体" panose="02010600030101010101" pitchFamily="2" charset="-122"/>
            </a:endParaRPr>
          </a:p>
          <a:p>
            <a:pPr marL="0" indent="0">
              <a:buNone/>
            </a:pPr>
            <a:r>
              <a:rPr lang="zh-CN" altLang="en-US" sz="3000" b="1" dirty="0">
                <a:latin typeface="宋体" panose="02010600030101010101" pitchFamily="2" charset="-122"/>
                <a:ea typeface="宋体" panose="02010600030101010101" pitchFamily="2" charset="-122"/>
              </a:rPr>
              <a:t>    李文亮是位善良的普通人，他也拥有拥有一颗医者的仁心。他试图在自己的同学群发出预警，首先是基于自己的专业判断，意识到有传染的风险。同时，这种“警示”也是来自一个医生的良知和朴素的守护病人的情感。</a:t>
            </a:r>
            <a:endParaRPr lang="en-US" altLang="zh-CN" sz="3000" b="1" dirty="0">
              <a:latin typeface="宋体" panose="02010600030101010101" pitchFamily="2" charset="-122"/>
              <a:ea typeface="宋体" panose="02010600030101010101" pitchFamily="2" charset="-122"/>
            </a:endParaRPr>
          </a:p>
          <a:p>
            <a:pPr marL="0" indent="0">
              <a:buNone/>
            </a:pPr>
            <a:r>
              <a:rPr lang="en-US" altLang="zh-CN" sz="3500" b="1" dirty="0">
                <a:solidFill>
                  <a:srgbClr val="FF0000"/>
                </a:solidFill>
                <a:latin typeface="宋体" panose="02010600030101010101" pitchFamily="2" charset="-122"/>
                <a:ea typeface="宋体" panose="02010600030101010101" pitchFamily="2" charset="-122"/>
              </a:rPr>
              <a:t>2.</a:t>
            </a:r>
            <a:r>
              <a:rPr lang="zh-CN" altLang="en-US" sz="3500" b="1" dirty="0">
                <a:solidFill>
                  <a:srgbClr val="FF0000"/>
                </a:solidFill>
                <a:latin typeface="宋体" panose="02010600030101010101" pitchFamily="2" charset="-122"/>
                <a:ea typeface="宋体" panose="02010600030101010101" pitchFamily="2" charset="-122"/>
              </a:rPr>
              <a:t>揭示真相的勇气     </a:t>
            </a:r>
            <a:endParaRPr lang="en-US" altLang="zh-CN" sz="3500" b="1" dirty="0">
              <a:solidFill>
                <a:srgbClr val="FF0000"/>
              </a:solidFill>
              <a:latin typeface="宋体" panose="02010600030101010101" pitchFamily="2" charset="-122"/>
              <a:ea typeface="宋体" panose="02010600030101010101" pitchFamily="2" charset="-122"/>
            </a:endParaRPr>
          </a:p>
          <a:p>
            <a:pPr marL="0" indent="0">
              <a:buNone/>
            </a:pPr>
            <a:r>
              <a:rPr lang="zh-CN" altLang="en-US" sz="3500" b="1" dirty="0">
                <a:latin typeface="宋体" panose="02010600030101010101" pitchFamily="2" charset="-122"/>
                <a:ea typeface="宋体" panose="02010600030101010101" pitchFamily="2" charset="-122"/>
              </a:rPr>
              <a:t>    </a:t>
            </a:r>
            <a:r>
              <a:rPr lang="zh-CN" altLang="en-US" sz="3000" b="1" dirty="0">
                <a:latin typeface="宋体" panose="02010600030101010101" pitchFamily="2" charset="-122"/>
                <a:ea typeface="宋体" panose="02010600030101010101" pitchFamily="2" charset="-122"/>
              </a:rPr>
              <a:t>作为一位医生，李文亮有在关键时刻向社会揭示真相的勇气。李文亮在接受媒体采访时表示，相对于自己的“平反”，真相更加重要。强调专业性和爱岗敬业，这当然是重要的，然而这次，李文亮以及其他几位医生告诉我们，守护社会公义的良知，和自己的专业技能同样重要。（日本疫情吹哨人：日本神户大学医院传染病学专家岩田健太郎发视频揭露“钻石邮轮号”邮轮上的乱象）</a:t>
            </a:r>
            <a:endParaRPr lang="en-US" altLang="zh-CN" sz="3000" b="1" dirty="0">
              <a:latin typeface="宋体" panose="02010600030101010101" pitchFamily="2" charset="-122"/>
              <a:ea typeface="宋体" panose="02010600030101010101" pitchFamily="2" charset="-122"/>
            </a:endParaRPr>
          </a:p>
          <a:p>
            <a:pPr marL="0" indent="0">
              <a:buNone/>
            </a:pPr>
            <a:r>
              <a:rPr lang="en-US" altLang="zh-CN" sz="3500" b="1" dirty="0">
                <a:solidFill>
                  <a:srgbClr val="FF0000"/>
                </a:solidFill>
                <a:latin typeface="宋体" panose="02010600030101010101" pitchFamily="2" charset="-122"/>
                <a:ea typeface="宋体" panose="02010600030101010101" pitchFamily="2" charset="-122"/>
              </a:rPr>
              <a:t>3.</a:t>
            </a:r>
            <a:r>
              <a:rPr lang="zh-CN" altLang="en-US" sz="3500" b="1" dirty="0">
                <a:solidFill>
                  <a:srgbClr val="FF0000"/>
                </a:solidFill>
                <a:latin typeface="宋体" panose="02010600030101010101" pitchFamily="2" charset="-122"/>
                <a:ea typeface="宋体" panose="02010600030101010101" pitchFamily="2" charset="-122"/>
              </a:rPr>
              <a:t>社会的反思、制度的完善</a:t>
            </a:r>
            <a:endParaRPr lang="en-US" altLang="zh-CN" sz="3500" b="1" dirty="0">
              <a:solidFill>
                <a:srgbClr val="FF0000"/>
              </a:solidFill>
              <a:latin typeface="宋体" panose="02010600030101010101" pitchFamily="2" charset="-122"/>
              <a:ea typeface="宋体" panose="02010600030101010101" pitchFamily="2" charset="-122"/>
            </a:endParaRPr>
          </a:p>
          <a:p>
            <a:pPr marL="0" indent="0">
              <a:buNone/>
            </a:pPr>
            <a:r>
              <a:rPr lang="en-US" altLang="zh-CN" sz="3000" b="1" dirty="0">
                <a:latin typeface="宋体" panose="02010600030101010101" pitchFamily="2" charset="-122"/>
                <a:ea typeface="宋体" panose="02010600030101010101" pitchFamily="2" charset="-122"/>
              </a:rPr>
              <a:t>     </a:t>
            </a:r>
            <a:r>
              <a:rPr lang="zh-CN" altLang="en-US" sz="3000" b="1" dirty="0">
                <a:latin typeface="宋体" panose="02010600030101010101" pitchFamily="2" charset="-122"/>
                <a:ea typeface="宋体" panose="02010600030101010101" pitchFamily="2" charset="-122"/>
              </a:rPr>
              <a:t>倡导道义价值观，形成追求公平、正义的氛围，完善有关法律、法规。</a:t>
            </a:r>
            <a:endParaRPr lang="en-US" altLang="zh-CN" sz="3000" b="1" dirty="0">
              <a:latin typeface="宋体" panose="02010600030101010101" pitchFamily="2" charset="-122"/>
              <a:ea typeface="宋体" panose="02010600030101010101" pitchFamily="2" charset="-122"/>
            </a:endParaRPr>
          </a:p>
          <a:p>
            <a:pPr marL="0" indent="0">
              <a:buNone/>
            </a:pPr>
            <a:endParaRPr lang="en-US" altLang="zh-CN" sz="3000" b="1" dirty="0">
              <a:latin typeface="宋体" panose="02010600030101010101" pitchFamily="2" charset="-122"/>
              <a:ea typeface="宋体" panose="02010600030101010101" pitchFamily="2" charset="-122"/>
            </a:endParaRPr>
          </a:p>
          <a:p>
            <a:pPr marL="0" indent="0">
              <a:buNone/>
            </a:pPr>
            <a:r>
              <a:rPr lang="zh-CN" altLang="en-US" sz="3500" b="1" dirty="0">
                <a:latin typeface="宋体" panose="02010600030101010101" pitchFamily="2" charset="-122"/>
                <a:ea typeface="宋体" panose="02010600030101010101" pitchFamily="2" charset="-122"/>
              </a:rPr>
              <a:t/>
            </a:r>
            <a:br>
              <a:rPr lang="zh-CN" altLang="en-US" sz="3500" b="1" dirty="0">
                <a:latin typeface="宋体" panose="02010600030101010101" pitchFamily="2" charset="-122"/>
                <a:ea typeface="宋体" panose="02010600030101010101" pitchFamily="2" charset="-122"/>
              </a:rPr>
            </a:br>
            <a:endParaRPr lang="zh-CN" altLang="en-US" sz="35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19196920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12F310F9-CA5A-4BD9-94E5-A8259B3A6193}"/>
              </a:ext>
            </a:extLst>
          </p:cNvPr>
          <p:cNvSpPr>
            <a:spLocks noGrp="1"/>
          </p:cNvSpPr>
          <p:nvPr>
            <p:ph idx="1"/>
          </p:nvPr>
        </p:nvSpPr>
        <p:spPr>
          <a:xfrm>
            <a:off x="838200" y="240665"/>
            <a:ext cx="10515600" cy="4351338"/>
          </a:xfrm>
        </p:spPr>
        <p:txBody>
          <a:bodyPr>
            <a:normAutofit/>
          </a:bodyPr>
          <a:lstStyle/>
          <a:p>
            <a:pPr marL="0" indent="0">
              <a:buNone/>
            </a:pPr>
            <a:r>
              <a:rPr lang="zh-CN" altLang="en-US" sz="3600" dirty="0">
                <a:solidFill>
                  <a:srgbClr val="FF0000"/>
                </a:solidFill>
                <a:latin typeface="黑体" panose="02010609060101010101" pitchFamily="49" charset="-122"/>
                <a:ea typeface="黑体" panose="02010609060101010101" pitchFamily="49" charset="-122"/>
              </a:rPr>
              <a:t>              谣言也有可能是预言？</a:t>
            </a:r>
          </a:p>
        </p:txBody>
      </p:sp>
      <p:sp>
        <p:nvSpPr>
          <p:cNvPr id="4" name="矩形 3">
            <a:extLst>
              <a:ext uri="{FF2B5EF4-FFF2-40B4-BE49-F238E27FC236}">
                <a16:creationId xmlns="" xmlns:a16="http://schemas.microsoft.com/office/drawing/2014/main" id="{27ACEB26-6786-4703-B6C3-7D7AD5000A04}"/>
              </a:ext>
            </a:extLst>
          </p:cNvPr>
          <p:cNvSpPr/>
          <p:nvPr/>
        </p:nvSpPr>
        <p:spPr>
          <a:xfrm>
            <a:off x="497840" y="923469"/>
            <a:ext cx="10855960" cy="5693866"/>
          </a:xfrm>
          <a:prstGeom prst="rect">
            <a:avLst/>
          </a:prstGeom>
        </p:spPr>
        <p:txBody>
          <a:bodyPr wrap="square">
            <a:spAutoFit/>
          </a:bodyPr>
          <a:lstStyle/>
          <a:p>
            <a:r>
              <a:rPr lang="en-US" altLang="zh-CN" sz="2800" dirty="0">
                <a:solidFill>
                  <a:srgbClr val="333333"/>
                </a:solidFill>
                <a:latin typeface="Helvetica Neue"/>
              </a:rPr>
              <a:t>       </a:t>
            </a:r>
            <a:r>
              <a:rPr lang="en-US" altLang="zh-CN" sz="2800" b="1" dirty="0">
                <a:solidFill>
                  <a:srgbClr val="333333"/>
                </a:solidFill>
                <a:latin typeface="宋体" panose="02010600030101010101" pitchFamily="2" charset="-122"/>
                <a:ea typeface="宋体" panose="02010600030101010101" pitchFamily="2" charset="-122"/>
              </a:rPr>
              <a:t>1</a:t>
            </a:r>
            <a:r>
              <a:rPr lang="zh-CN" altLang="en-US" sz="2800" b="1" dirty="0">
                <a:solidFill>
                  <a:srgbClr val="333333"/>
                </a:solidFill>
                <a:latin typeface="宋体" panose="02010600030101010101" pitchFamily="2" charset="-122"/>
                <a:ea typeface="宋体" panose="02010600030101010101" pitchFamily="2" charset="-122"/>
              </a:rPr>
              <a:t>月</a:t>
            </a:r>
            <a:r>
              <a:rPr lang="en-US" altLang="zh-CN" sz="2800" b="1" dirty="0">
                <a:solidFill>
                  <a:srgbClr val="333333"/>
                </a:solidFill>
                <a:latin typeface="宋体" panose="02010600030101010101" pitchFamily="2" charset="-122"/>
                <a:ea typeface="宋体" panose="02010600030101010101" pitchFamily="2" charset="-122"/>
              </a:rPr>
              <a:t>29</a:t>
            </a:r>
            <a:r>
              <a:rPr lang="zh-CN" altLang="en-US" sz="2800" b="1" dirty="0">
                <a:solidFill>
                  <a:srgbClr val="333333"/>
                </a:solidFill>
                <a:latin typeface="宋体" panose="02010600030101010101" pitchFamily="2" charset="-122"/>
                <a:ea typeface="宋体" panose="02010600030101010101" pitchFamily="2" charset="-122"/>
              </a:rPr>
              <a:t>日，最高法在官方微信公众号发文，从法律层面讨论谣言问题。文章说，所谓“谣言”（法律上称为虚假信息）起源于个体认知能力的局限，更起源于信息公开的不及时、不透明。</a:t>
            </a:r>
            <a:r>
              <a:rPr lang="zh-CN" altLang="en-US" sz="2800" b="1" dirty="0">
                <a:solidFill>
                  <a:srgbClr val="FF0000"/>
                </a:solidFill>
                <a:latin typeface="宋体" panose="02010600030101010101" pitchFamily="2" charset="-122"/>
                <a:ea typeface="宋体" panose="02010600030101010101" pitchFamily="2" charset="-122"/>
              </a:rPr>
              <a:t>解决谣言问题，信息公开是治本。如果政府信息公开及时准确，谣言就会失去市场。反之，如果“谣言”一次次被证实是“遥遥领先的预言”，那么在突发事件面前，民众会自然地选择相信谣言。</a:t>
            </a:r>
            <a:r>
              <a:rPr lang="zh-CN" altLang="en-US" sz="2800" b="1" dirty="0">
                <a:solidFill>
                  <a:srgbClr val="333333"/>
                </a:solidFill>
                <a:latin typeface="宋体" panose="02010600030101010101" pitchFamily="2" charset="-122"/>
                <a:ea typeface="宋体" panose="02010600030101010101" pitchFamily="2" charset="-122"/>
              </a:rPr>
              <a:t>文章说，试图对一切不完全符合事实的信息都进行法律打击，既无法律上的必要，更无制度上的可能，甚至会让我们对谣言的打击走向法律正义价值的反面，成为削弱政府公信力的反面教材。</a:t>
            </a:r>
            <a:endParaRPr lang="en-US" altLang="zh-CN" sz="2800" b="1" dirty="0">
              <a:solidFill>
                <a:srgbClr val="333333"/>
              </a:solidFill>
              <a:latin typeface="宋体" panose="02010600030101010101" pitchFamily="2" charset="-122"/>
              <a:ea typeface="宋体" panose="02010600030101010101" pitchFamily="2" charset="-122"/>
            </a:endParaRPr>
          </a:p>
          <a:p>
            <a:r>
              <a:rPr lang="en-US" altLang="zh-CN" sz="2800" b="1" dirty="0">
                <a:solidFill>
                  <a:srgbClr val="333333"/>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“只要信息基本属实，发布者、传播者主观上并无恶意，行为客观上并未造成严重的危害，我们对这样的‘虚假信息’理应保持宽容态度。”</a:t>
            </a:r>
          </a:p>
          <a:p>
            <a:endParaRPr lang="zh-CN" altLang="en-US" sz="2800" dirty="0"/>
          </a:p>
        </p:txBody>
      </p:sp>
    </p:spTree>
    <p:extLst>
      <p:ext uri="{BB962C8B-B14F-4D97-AF65-F5344CB8AC3E}">
        <p14:creationId xmlns="" xmlns:p14="http://schemas.microsoft.com/office/powerpoint/2010/main" val="688227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8E53EAF-A2BA-4EB6-8FD4-23550C2EACE1}"/>
              </a:ext>
            </a:extLst>
          </p:cNvPr>
          <p:cNvSpPr>
            <a:spLocks noGrp="1"/>
          </p:cNvSpPr>
          <p:nvPr>
            <p:ph idx="1"/>
          </p:nvPr>
        </p:nvSpPr>
        <p:spPr>
          <a:xfrm>
            <a:off x="838200" y="482758"/>
            <a:ext cx="10515600" cy="5892483"/>
          </a:xfrm>
        </p:spPr>
        <p:txBody>
          <a:bodyPr>
            <a:normAutofit fontScale="92500" lnSpcReduction="10000"/>
          </a:bodyPr>
          <a:lstStyle/>
          <a:p>
            <a:pPr marL="0" indent="0">
              <a:buNone/>
            </a:pPr>
            <a:r>
              <a:rPr lang="zh-CN" altLang="en-US" dirty="0"/>
              <a:t>                         </a:t>
            </a:r>
            <a:r>
              <a:rPr lang="zh-CN" altLang="en-US" sz="3900" b="1" dirty="0">
                <a:solidFill>
                  <a:srgbClr val="FF0000"/>
                </a:solidFill>
                <a:latin typeface="黑体" panose="02010609060101010101" pitchFamily="49" charset="-122"/>
                <a:ea typeface="黑体" panose="02010609060101010101" pitchFamily="49" charset="-122"/>
              </a:rPr>
              <a:t>如何保护“吹哨人”权益？</a:t>
            </a:r>
            <a:endParaRPr lang="en-US" altLang="zh-CN" sz="3900" b="1" dirty="0">
              <a:solidFill>
                <a:srgbClr val="FF0000"/>
              </a:solidFill>
              <a:latin typeface="黑体" panose="02010609060101010101" pitchFamily="49" charset="-122"/>
              <a:ea typeface="黑体" panose="02010609060101010101" pitchFamily="49" charset="-122"/>
            </a:endParaRPr>
          </a:p>
          <a:p>
            <a:pPr marL="0" indent="0">
              <a:buNone/>
            </a:pPr>
            <a:r>
              <a:rPr lang="en-US" altLang="zh-CN" dirty="0"/>
              <a:t>       </a:t>
            </a:r>
            <a:r>
              <a:rPr lang="zh-CN" altLang="en-US" dirty="0"/>
              <a:t> </a:t>
            </a:r>
            <a:r>
              <a:rPr lang="zh-CN" altLang="en-US" b="1" dirty="0">
                <a:latin typeface="宋体" panose="02010600030101010101" pitchFamily="2" charset="-122"/>
                <a:ea typeface="宋体" panose="02010600030101010101" pitchFamily="2" charset="-122"/>
              </a:rPr>
              <a:t>第一个立法来保护吹哨人权益的国家，是美国。</a:t>
            </a:r>
          </a:p>
          <a:p>
            <a:pPr marL="0" indent="0">
              <a:buNone/>
            </a:pPr>
            <a:r>
              <a:rPr lang="en-US" altLang="zh-CN" b="1" dirty="0">
                <a:latin typeface="宋体" panose="02010600030101010101" pitchFamily="2" charset="-122"/>
                <a:ea typeface="宋体" panose="02010600030101010101" pitchFamily="2" charset="-122"/>
              </a:rPr>
              <a:t>    1776</a:t>
            </a:r>
            <a:r>
              <a:rPr lang="zh-CN" altLang="en-US" b="1" dirty="0">
                <a:latin typeface="宋体" panose="02010600030101010101" pitchFamily="2" charset="-122"/>
                <a:ea typeface="宋体" panose="02010600030101010101" pitchFamily="2" charset="-122"/>
              </a:rPr>
              <a:t>年</a:t>
            </a:r>
            <a:r>
              <a:rPr lang="en-US" altLang="zh-CN" b="1" dirty="0">
                <a:latin typeface="宋体" panose="02010600030101010101" pitchFamily="2" charset="-122"/>
                <a:ea typeface="宋体" panose="02010600030101010101" pitchFamily="2" charset="-122"/>
              </a:rPr>
              <a:t>7</a:t>
            </a:r>
            <a:r>
              <a:rPr lang="zh-CN" altLang="en-US" b="1" dirty="0">
                <a:latin typeface="宋体" panose="02010600030101010101" pitchFamily="2" charset="-122"/>
                <a:ea typeface="宋体" panose="02010600030101010101" pitchFamily="2" charset="-122"/>
              </a:rPr>
              <a:t>月</a:t>
            </a:r>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日，美国通过了</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独立宣言</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，宣告建国。</a:t>
            </a:r>
            <a:r>
              <a:rPr lang="en-US" altLang="zh-CN" b="1" dirty="0">
                <a:latin typeface="宋体" panose="02010600030101010101" pitchFamily="2" charset="-122"/>
                <a:ea typeface="宋体" panose="02010600030101010101" pitchFamily="2" charset="-122"/>
              </a:rPr>
              <a:t>1778</a:t>
            </a:r>
            <a:r>
              <a:rPr lang="zh-CN" altLang="en-US" b="1" dirty="0">
                <a:latin typeface="宋体" panose="02010600030101010101" pitchFamily="2" charset="-122"/>
                <a:ea typeface="宋体" panose="02010600030101010101" pitchFamily="2" charset="-122"/>
              </a:rPr>
              <a:t>年，美国国会通过了</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吹哨人保护法案</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Whistleblower Protection Act</a:t>
            </a:r>
            <a:r>
              <a:rPr lang="zh-CN" altLang="en-US" b="1" dirty="0">
                <a:latin typeface="宋体" panose="02010600030101010101" pitchFamily="2" charset="-122"/>
                <a:ea typeface="宋体" panose="02010600030101010101" pitchFamily="2" charset="-122"/>
              </a:rPr>
              <a:t>），法案宣称：“</a:t>
            </a:r>
            <a:r>
              <a:rPr lang="zh-CN" altLang="en-US" b="1" dirty="0">
                <a:solidFill>
                  <a:srgbClr val="FF0000"/>
                </a:solidFill>
                <a:latin typeface="宋体" panose="02010600030101010101" pitchFamily="2" charset="-122"/>
                <a:ea typeface="宋体" panose="02010600030101010101" pitchFamily="2" charset="-122"/>
              </a:rPr>
              <a:t>每一个人都有义务监督社会，并将任何不正当作为，虚假及欺诈的行为报告相关部门。即使吹哨人受到正义精神的鼓舞，挺身而出吹响哨声仍然要承担来自外界和自身的各种压力，并且随时要面对可能遭到的各种报复。</a:t>
            </a:r>
            <a:r>
              <a:rPr lang="zh-CN" altLang="en-US" b="1" dirty="0">
                <a:latin typeface="宋体" panose="02010600030101010101" pitchFamily="2" charset="-122"/>
                <a:ea typeface="宋体" panose="02010600030101010101" pitchFamily="2" charset="-122"/>
              </a:rPr>
              <a:t>”</a:t>
            </a:r>
          </a:p>
          <a:p>
            <a:pPr marL="0" indent="0">
              <a:buNone/>
            </a:pPr>
            <a:r>
              <a:rPr lang="en-US" altLang="zh-CN" b="1" dirty="0">
                <a:latin typeface="宋体" panose="02010600030101010101" pitchFamily="2" charset="-122"/>
                <a:ea typeface="宋体" panose="02010600030101010101" pitchFamily="2" charset="-122"/>
              </a:rPr>
              <a:t>    2010</a:t>
            </a:r>
            <a:r>
              <a:rPr lang="zh-CN" altLang="en-US" b="1" dirty="0">
                <a:latin typeface="宋体" panose="02010600030101010101" pitchFamily="2" charset="-122"/>
                <a:ea typeface="宋体" panose="02010600030101010101" pitchFamily="2" charset="-122"/>
              </a:rPr>
              <a:t>年，美国国会通过了“道格－弗兰克法案” </a:t>
            </a:r>
            <a:r>
              <a:rPr lang="en-US" altLang="zh-CN" b="1" dirty="0">
                <a:latin typeface="宋体" panose="02010600030101010101" pitchFamily="2" charset="-122"/>
                <a:ea typeface="宋体" panose="02010600030101010101" pitchFamily="2" charset="-122"/>
              </a:rPr>
              <a:t>(Dodd-Frank Act)</a:t>
            </a:r>
            <a:r>
              <a:rPr lang="zh-CN" altLang="en-US" b="1" dirty="0">
                <a:latin typeface="宋体" panose="02010600030101010101" pitchFamily="2" charset="-122"/>
                <a:ea typeface="宋体" panose="02010600030101010101" pitchFamily="2" charset="-122"/>
              </a:rPr>
              <a:t>，进一步加强和完善了对吹哨人的奖励与保护政策，规定吹哨人能获得挽回损失的</a:t>
            </a:r>
            <a:r>
              <a:rPr lang="en-US" altLang="zh-CN" b="1" dirty="0">
                <a:latin typeface="宋体" panose="02010600030101010101" pitchFamily="2" charset="-122"/>
                <a:ea typeface="宋体" panose="02010600030101010101" pitchFamily="2" charset="-122"/>
              </a:rPr>
              <a:t>10%——30%</a:t>
            </a:r>
            <a:r>
              <a:rPr lang="zh-CN" altLang="en-US" b="1" dirty="0">
                <a:latin typeface="宋体" panose="02010600030101010101" pitchFamily="2" charset="-122"/>
                <a:ea typeface="宋体" panose="02010600030101010101" pitchFamily="2" charset="-122"/>
              </a:rPr>
              <a:t>，作为奖励。值得一提的是，</a:t>
            </a:r>
            <a:r>
              <a:rPr lang="en-US" altLang="zh-CN" b="1" dirty="0">
                <a:latin typeface="宋体" panose="02010600030101010101" pitchFamily="2" charset="-122"/>
                <a:ea typeface="宋体" panose="02010600030101010101" pitchFamily="2" charset="-122"/>
              </a:rPr>
              <a:t>200</a:t>
            </a:r>
            <a:r>
              <a:rPr lang="zh-CN" altLang="en-US" b="1" dirty="0">
                <a:latin typeface="宋体" panose="02010600030101010101" pitchFamily="2" charset="-122"/>
                <a:ea typeface="宋体" panose="02010600030101010101" pitchFamily="2" charset="-122"/>
              </a:rPr>
              <a:t>多年来，美国涌现了无数的吹哨人。为了纪念这些无名英雄，鼓励更多的民众投入到吹哨人队伍，</a:t>
            </a:r>
            <a:r>
              <a:rPr lang="en-US" altLang="zh-CN" b="1" dirty="0">
                <a:latin typeface="宋体" panose="02010600030101010101" pitchFamily="2" charset="-122"/>
                <a:ea typeface="宋体" panose="02010600030101010101" pitchFamily="2" charset="-122"/>
              </a:rPr>
              <a:t>2013</a:t>
            </a:r>
            <a:r>
              <a:rPr lang="zh-CN" altLang="en-US" b="1" dirty="0">
                <a:latin typeface="宋体" panose="02010600030101010101" pitchFamily="2" charset="-122"/>
                <a:ea typeface="宋体" panose="02010600030101010101" pitchFamily="2" charset="-122"/>
              </a:rPr>
              <a:t>年，美国国会宣布，将每年的</a:t>
            </a:r>
            <a:r>
              <a:rPr lang="en-US" altLang="zh-CN" b="1" dirty="0">
                <a:latin typeface="宋体" panose="02010600030101010101" pitchFamily="2" charset="-122"/>
                <a:ea typeface="宋体" panose="02010600030101010101" pitchFamily="2" charset="-122"/>
              </a:rPr>
              <a:t>7</a:t>
            </a:r>
            <a:r>
              <a:rPr lang="zh-CN" altLang="en-US" b="1" dirty="0">
                <a:latin typeface="宋体" panose="02010600030101010101" pitchFamily="2" charset="-122"/>
                <a:ea typeface="宋体" panose="02010600030101010101" pitchFamily="2" charset="-122"/>
              </a:rPr>
              <a:t>月</a:t>
            </a:r>
            <a:r>
              <a:rPr lang="en-US" altLang="zh-CN" b="1" dirty="0">
                <a:latin typeface="宋体" panose="02010600030101010101" pitchFamily="2" charset="-122"/>
                <a:ea typeface="宋体" panose="02010600030101010101" pitchFamily="2" charset="-122"/>
              </a:rPr>
              <a:t>31</a:t>
            </a:r>
            <a:r>
              <a:rPr lang="zh-CN" altLang="en-US" b="1" dirty="0">
                <a:latin typeface="宋体" panose="02010600030101010101" pitchFamily="2" charset="-122"/>
                <a:ea typeface="宋体" panose="02010600030101010101" pitchFamily="2" charset="-122"/>
              </a:rPr>
              <a:t>日定为“全国吹哨人日”。</a:t>
            </a:r>
          </a:p>
          <a:p>
            <a:pPr marL="0" indent="0">
              <a:buNone/>
            </a:pPr>
            <a:r>
              <a:rPr lang="zh-CN" altLang="en-US" b="1" dirty="0">
                <a:latin typeface="宋体" panose="02010600030101010101" pitchFamily="2" charset="-122"/>
                <a:ea typeface="宋体" panose="02010600030101010101" pitchFamily="2" charset="-122"/>
              </a:rPr>
              <a:t>    于是，美国吹哨人有了自己的节日。</a:t>
            </a:r>
          </a:p>
          <a:p>
            <a:pPr marL="0" indent="0">
              <a:buNone/>
            </a:pPr>
            <a:endParaRPr lang="zh-CN" altLang="en-US" dirty="0"/>
          </a:p>
        </p:txBody>
      </p:sp>
    </p:spTree>
    <p:extLst>
      <p:ext uri="{BB962C8B-B14F-4D97-AF65-F5344CB8AC3E}">
        <p14:creationId xmlns="" xmlns:p14="http://schemas.microsoft.com/office/powerpoint/2010/main" val="22567193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789B81-14D7-4E4D-9733-2450411CA41E}"/>
              </a:ext>
            </a:extLst>
          </p:cNvPr>
          <p:cNvSpPr>
            <a:spLocks noGrp="1"/>
          </p:cNvSpPr>
          <p:nvPr>
            <p:ph type="title"/>
          </p:nvPr>
        </p:nvSpPr>
        <p:spPr>
          <a:xfrm>
            <a:off x="695960" y="18255"/>
            <a:ext cx="10515600" cy="1325563"/>
          </a:xfrm>
        </p:spPr>
        <p:txBody>
          <a:bodyPr>
            <a:normAutofit/>
          </a:bodyPr>
          <a:lstStyle/>
          <a:p>
            <a:r>
              <a:rPr lang="zh-CN" altLang="en-US" b="1" dirty="0"/>
              <a:t>       </a:t>
            </a:r>
            <a:r>
              <a:rPr lang="zh-CN" altLang="en-US" sz="3600" b="1" dirty="0">
                <a:solidFill>
                  <a:srgbClr val="FF0000"/>
                </a:solidFill>
                <a:latin typeface="黑体" panose="02010609060101010101" pitchFamily="49" charset="-122"/>
                <a:ea typeface="黑体" panose="02010609060101010101" pitchFamily="49" charset="-122"/>
              </a:rPr>
              <a:t>为众人抱薪者，不可使其冻毙于风雪；      </a:t>
            </a:r>
            <a:r>
              <a:rPr lang="en-US" altLang="zh-CN" sz="3600" b="1" dirty="0">
                <a:solidFill>
                  <a:srgbClr val="FF0000"/>
                </a:solidFill>
                <a:latin typeface="黑体" panose="02010609060101010101" pitchFamily="49" charset="-122"/>
                <a:ea typeface="黑体" panose="02010609060101010101" pitchFamily="49" charset="-122"/>
              </a:rPr>
              <a:t/>
            </a:r>
            <a:br>
              <a:rPr lang="en-US" altLang="zh-CN" sz="3600" b="1" dirty="0">
                <a:solidFill>
                  <a:srgbClr val="FF0000"/>
                </a:solidFill>
                <a:latin typeface="黑体" panose="02010609060101010101" pitchFamily="49" charset="-122"/>
                <a:ea typeface="黑体" panose="02010609060101010101" pitchFamily="49" charset="-122"/>
              </a:rPr>
            </a:br>
            <a:r>
              <a:rPr lang="en-US" altLang="zh-CN" sz="3600" b="1" dirty="0">
                <a:solidFill>
                  <a:srgbClr val="FF0000"/>
                </a:solidFill>
                <a:latin typeface="黑体" panose="02010609060101010101" pitchFamily="49" charset="-122"/>
                <a:ea typeface="黑体" panose="02010609060101010101" pitchFamily="49" charset="-122"/>
              </a:rPr>
              <a:t>     </a:t>
            </a:r>
            <a:r>
              <a:rPr lang="zh-CN" altLang="en-US" sz="3600" b="1" dirty="0">
                <a:solidFill>
                  <a:srgbClr val="FF0000"/>
                </a:solidFill>
                <a:latin typeface="黑体" panose="02010609060101010101" pitchFamily="49" charset="-122"/>
                <a:ea typeface="黑体" panose="02010609060101010101" pitchFamily="49" charset="-122"/>
              </a:rPr>
              <a:t>为自由开道者，不可令其困厄于荆棘。</a:t>
            </a:r>
            <a:endParaRPr lang="zh-CN" altLang="en-US" sz="3600"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4356E44F-0A86-47AA-83EA-8F45F0FBECB6}"/>
              </a:ext>
            </a:extLst>
          </p:cNvPr>
          <p:cNvSpPr>
            <a:spLocks noGrp="1"/>
          </p:cNvSpPr>
          <p:nvPr>
            <p:ph idx="1"/>
          </p:nvPr>
        </p:nvSpPr>
        <p:spPr>
          <a:xfrm>
            <a:off x="553720" y="1253331"/>
            <a:ext cx="10800080" cy="4351338"/>
          </a:xfrm>
        </p:spPr>
        <p:txBody>
          <a:bodyPr>
            <a:noAutofit/>
          </a:bodyPr>
          <a:lstStyle/>
          <a:p>
            <a:pPr marL="0" indent="0">
              <a:buNone/>
            </a:pPr>
            <a:r>
              <a:rPr lang="zh-CN" altLang="en-US" b="1" dirty="0">
                <a:latin typeface="宋体" panose="02010600030101010101" pitchFamily="2" charset="-122"/>
                <a:ea typeface="宋体" panose="02010600030101010101" pitchFamily="2" charset="-122"/>
              </a:rPr>
              <a:t>   “吹哨人”行为，更多的不是行为本身，而是行为背后的社会环境、法律环境和道德环境。我们需要完善的举报体系，和社会舆论的支持以及法律的最终保障。</a:t>
            </a:r>
            <a:endParaRPr lang="en-US" altLang="zh-CN" b="1" dirty="0">
              <a:latin typeface="宋体" panose="02010600030101010101" pitchFamily="2" charset="-122"/>
              <a:ea typeface="宋体" panose="02010600030101010101" pitchFamily="2" charset="-122"/>
            </a:endParaRPr>
          </a:p>
          <a:p>
            <a:pPr marL="0" indent="0">
              <a:buNone/>
            </a:pPr>
            <a:r>
              <a:rPr lang="zh-CN" altLang="en-US" b="1" dirty="0">
                <a:latin typeface="宋体" panose="02010600030101010101" pitchFamily="2" charset="-122"/>
                <a:ea typeface="宋体" panose="02010600030101010101" pitchFamily="2" charset="-122"/>
              </a:rPr>
              <a:t>    </a:t>
            </a:r>
            <a:r>
              <a:rPr lang="zh-CN" altLang="en-US" b="1" dirty="0">
                <a:solidFill>
                  <a:srgbClr val="FF0000"/>
                </a:solidFill>
                <a:latin typeface="宋体" panose="02010600030101010101" pitchFamily="2" charset="-122"/>
                <a:ea typeface="宋体" panose="02010600030101010101" pitchFamily="2" charset="-122"/>
              </a:rPr>
              <a:t>首先，保证 “吹哨人”以正当合法的途径和合适有效的倾诉对象。</a:t>
            </a:r>
            <a:r>
              <a:rPr lang="zh-CN" altLang="en-US" b="1" dirty="0">
                <a:latin typeface="宋体" panose="02010600030101010101" pitchFamily="2" charset="-122"/>
                <a:ea typeface="宋体" panose="02010600030101010101" pitchFamily="2" charset="-122"/>
              </a:rPr>
              <a:t>这样一来可以真正使社会的不良风气和违法行为得到正常的举报和控诉，二来也可以让“吹哨人”规范自己的行为，运用法律途径保护公利和私利，使二者得到平衡。</a:t>
            </a:r>
            <a:endParaRPr lang="en-US" altLang="zh-CN" b="1" dirty="0">
              <a:latin typeface="宋体" panose="02010600030101010101" pitchFamily="2" charset="-122"/>
              <a:ea typeface="宋体" panose="02010600030101010101" pitchFamily="2" charset="-122"/>
            </a:endParaRPr>
          </a:p>
          <a:p>
            <a:pPr marL="0" indent="0">
              <a:buNone/>
            </a:pPr>
            <a:r>
              <a:rPr lang="zh-CN" altLang="en-US" b="1" dirty="0">
                <a:latin typeface="宋体" panose="02010600030101010101" pitchFamily="2" charset="-122"/>
                <a:ea typeface="宋体" panose="02010600030101010101" pitchFamily="2" charset="-122"/>
              </a:rPr>
              <a:t>    </a:t>
            </a:r>
            <a:r>
              <a:rPr lang="zh-CN" altLang="en-US" b="1" dirty="0">
                <a:solidFill>
                  <a:srgbClr val="FF0000"/>
                </a:solidFill>
                <a:latin typeface="宋体" panose="02010600030101010101" pitchFamily="2" charset="-122"/>
                <a:ea typeface="宋体" panose="02010600030101010101" pitchFamily="2" charset="-122"/>
              </a:rPr>
              <a:t>其次，政府应当设立相关的法律法规，以此来保障这些“吹哨人”的人身权利不受伤害。</a:t>
            </a:r>
            <a:r>
              <a:rPr lang="zh-CN" altLang="en-US" b="1" dirty="0">
                <a:latin typeface="宋体" panose="02010600030101010101" pitchFamily="2" charset="-122"/>
                <a:ea typeface="宋体" panose="02010600030101010101" pitchFamily="2" charset="-122"/>
              </a:rPr>
              <a:t>从而使这些“吹哨人”能够没有后顾之忧，更好的监督其自身单位以及相关领导的日常工作。</a:t>
            </a:r>
            <a:endParaRPr lang="en-US" altLang="zh-CN" b="1" dirty="0">
              <a:latin typeface="宋体" panose="02010600030101010101" pitchFamily="2" charset="-122"/>
              <a:ea typeface="宋体" panose="02010600030101010101" pitchFamily="2" charset="-122"/>
            </a:endParaRPr>
          </a:p>
          <a:p>
            <a:pPr marL="0" indent="0">
              <a:buNone/>
            </a:pPr>
            <a:r>
              <a:rPr lang="zh-CN" altLang="en-US" b="1" dirty="0">
                <a:latin typeface="宋体" panose="02010600030101010101" pitchFamily="2" charset="-122"/>
                <a:ea typeface="宋体" panose="02010600030101010101" pitchFamily="2" charset="-122"/>
              </a:rPr>
              <a:t>    </a:t>
            </a:r>
            <a:r>
              <a:rPr lang="zh-CN" altLang="en-US" b="1" dirty="0">
                <a:solidFill>
                  <a:srgbClr val="FF0000"/>
                </a:solidFill>
                <a:latin typeface="宋体" panose="02010600030101010101" pitchFamily="2" charset="-122"/>
                <a:ea typeface="宋体" panose="02010600030101010101" pitchFamily="2" charset="-122"/>
              </a:rPr>
              <a:t>最后，也是最重要的一点，社会应该倡导一种道义的价值观，维护整个社会的公平、正义。</a:t>
            </a:r>
            <a:r>
              <a:rPr lang="zh-CN" altLang="en-US" b="1" dirty="0">
                <a:latin typeface="宋体" panose="02010600030101010101" pitchFamily="2" charset="-122"/>
                <a:ea typeface="宋体" panose="02010600030101010101" pitchFamily="2" charset="-122"/>
              </a:rPr>
              <a:t>这样无论是行政人员还是普通百姓，都会受到一种善的引导，而更愿意承担起“吹哨人”的责任。</a:t>
            </a:r>
          </a:p>
        </p:txBody>
      </p:sp>
    </p:spTree>
    <p:extLst>
      <p:ext uri="{BB962C8B-B14F-4D97-AF65-F5344CB8AC3E}">
        <p14:creationId xmlns="" xmlns:p14="http://schemas.microsoft.com/office/powerpoint/2010/main" val="30043527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E622FDA-C971-4B35-B683-473BFFA7BE06}"/>
              </a:ext>
            </a:extLst>
          </p:cNvPr>
          <p:cNvSpPr>
            <a:spLocks noGrp="1"/>
          </p:cNvSpPr>
          <p:nvPr>
            <p:ph type="title"/>
          </p:nvPr>
        </p:nvSpPr>
        <p:spPr/>
        <p:txBody>
          <a:bodyPr/>
          <a:lstStyle/>
          <a:p>
            <a:pPr algn="ctr"/>
            <a:r>
              <a:rPr lang="en-US" altLang="zh-CN" dirty="0"/>
              <a:t> </a:t>
            </a:r>
            <a:r>
              <a:rPr lang="zh-CN" altLang="en-US" b="1" dirty="0">
                <a:solidFill>
                  <a:srgbClr val="FF0000"/>
                </a:solidFill>
                <a:latin typeface="黑体" panose="02010609060101010101" pitchFamily="49" charset="-122"/>
                <a:ea typeface="黑体" panose="02010609060101010101" pitchFamily="49" charset="-122"/>
              </a:rPr>
              <a:t>向这些可爱的人们致敬</a:t>
            </a:r>
          </a:p>
        </p:txBody>
      </p:sp>
      <p:sp>
        <p:nvSpPr>
          <p:cNvPr id="3" name="内容占位符 2">
            <a:extLst>
              <a:ext uri="{FF2B5EF4-FFF2-40B4-BE49-F238E27FC236}">
                <a16:creationId xmlns="" xmlns:a16="http://schemas.microsoft.com/office/drawing/2014/main" id="{DAD7872E-ADC9-4FF2-A0D9-08E717282999}"/>
              </a:ext>
            </a:extLst>
          </p:cNvPr>
          <p:cNvSpPr>
            <a:spLocks noGrp="1"/>
          </p:cNvSpPr>
          <p:nvPr>
            <p:ph idx="1"/>
          </p:nvPr>
        </p:nvSpPr>
        <p:spPr/>
        <p:txBody>
          <a:bodyPr/>
          <a:lstStyle/>
          <a:p>
            <a:pPr marL="0" indent="0">
              <a:buNone/>
            </a:pPr>
            <a:r>
              <a:rPr lang="zh-CN" altLang="en-US" dirty="0"/>
              <a:t>         </a:t>
            </a:r>
            <a:r>
              <a:rPr lang="zh-CN" altLang="en-US" sz="3600" dirty="0">
                <a:latin typeface="黑体" panose="02010609060101010101" pitchFamily="49" charset="-122"/>
                <a:ea typeface="黑体" panose="02010609060101010101" pitchFamily="49" charset="-122"/>
              </a:rPr>
              <a:t>我们从古以来，就有埋头苦干的人，有拼命硬干的人，有为民请命的人，有舍身求法的人，</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虽是等于为帝王将相作家谱的所谓“正史”，也往往掩不住他们的光耀，这就是中国的脊梁。</a:t>
            </a:r>
            <a:endParaRPr lang="en-US" altLang="zh-CN" sz="3600" dirty="0">
              <a:latin typeface="黑体" panose="02010609060101010101" pitchFamily="49" charset="-122"/>
              <a:ea typeface="黑体" panose="02010609060101010101" pitchFamily="49" charset="-122"/>
            </a:endParaRPr>
          </a:p>
          <a:p>
            <a:pPr marL="0" indent="0">
              <a:buNone/>
            </a:pPr>
            <a:r>
              <a:rPr lang="en-US" altLang="zh-CN" sz="3600" dirty="0">
                <a:latin typeface="黑体" panose="02010609060101010101" pitchFamily="49" charset="-122"/>
                <a:ea typeface="黑体" panose="02010609060101010101" pitchFamily="49" charset="-122"/>
              </a:rPr>
              <a:t>             ——</a:t>
            </a:r>
            <a:r>
              <a:rPr lang="zh-CN" altLang="en-US" sz="3600" dirty="0">
                <a:latin typeface="黑体" panose="02010609060101010101" pitchFamily="49" charset="-122"/>
                <a:ea typeface="黑体" panose="02010609060101010101" pitchFamily="49" charset="-122"/>
              </a:rPr>
              <a:t>鲁迅</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中国人失掉自信力了吗</a:t>
            </a:r>
            <a:r>
              <a:rPr lang="en-US" altLang="zh-CN" sz="3600" dirty="0">
                <a:latin typeface="黑体" panose="02010609060101010101" pitchFamily="49" charset="-122"/>
                <a:ea typeface="黑体" panose="02010609060101010101" pitchFamily="49" charset="-122"/>
              </a:rPr>
              <a:t>》</a:t>
            </a:r>
            <a:endParaRPr lang="zh-CN" altLang="en-US" sz="3600"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37859102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C2BCA31-A4E3-4F49-90BA-E04E402B90EF}"/>
              </a:ext>
            </a:extLst>
          </p:cNvPr>
          <p:cNvSpPr>
            <a:spLocks noGrp="1"/>
          </p:cNvSpPr>
          <p:nvPr>
            <p:ph type="title"/>
          </p:nvPr>
        </p:nvSpPr>
        <p:spPr>
          <a:xfrm>
            <a:off x="360801" y="232213"/>
            <a:ext cx="11179557" cy="1596587"/>
          </a:xfrm>
        </p:spPr>
        <p:txBody>
          <a:bodyPr>
            <a:normAutofit/>
          </a:bodyPr>
          <a:lstStyle/>
          <a:p>
            <a:r>
              <a:rPr lang="zh-CN" altLang="en-US" b="1" dirty="0">
                <a:solidFill>
                  <a:srgbClr val="FF0000"/>
                </a:solidFill>
                <a:latin typeface="黑体" panose="02010609060101010101" pitchFamily="49" charset="-122"/>
                <a:ea typeface="黑体" panose="02010609060101010101" pitchFamily="49" charset="-122"/>
              </a:rPr>
              <a:t>五、社会乱象  触目惊心 </a:t>
            </a:r>
            <a:r>
              <a:rPr lang="en-US" altLang="zh-CN" b="1" dirty="0">
                <a:solidFill>
                  <a:srgbClr val="FF0000"/>
                </a:solidFill>
                <a:latin typeface="黑体" panose="02010609060101010101" pitchFamily="49" charset="-122"/>
                <a:ea typeface="黑体" panose="02010609060101010101" pitchFamily="49" charset="-122"/>
              </a:rPr>
              <a:t/>
            </a:r>
            <a:br>
              <a:rPr lang="en-US" altLang="zh-CN" b="1" dirty="0">
                <a:solidFill>
                  <a:srgbClr val="FF0000"/>
                </a:solidFill>
                <a:latin typeface="黑体" panose="02010609060101010101" pitchFamily="49" charset="-122"/>
                <a:ea typeface="黑体" panose="02010609060101010101" pitchFamily="49" charset="-122"/>
              </a:rPr>
            </a:br>
            <a:r>
              <a:rPr lang="en-US" altLang="zh-CN" b="1" dirty="0">
                <a:solidFill>
                  <a:srgbClr val="FF0000"/>
                </a:solidFill>
                <a:latin typeface="黑体" panose="02010609060101010101" pitchFamily="49" charset="-122"/>
                <a:ea typeface="黑体" panose="02010609060101010101" pitchFamily="49" charset="-122"/>
              </a:rPr>
              <a:t>          </a:t>
            </a:r>
            <a:r>
              <a:rPr lang="zh-CN" altLang="en-US" sz="3600" b="1" dirty="0">
                <a:solidFill>
                  <a:srgbClr val="FF0000"/>
                </a:solidFill>
                <a:latin typeface="宋体" panose="02010600030101010101" pitchFamily="2" charset="-122"/>
                <a:ea typeface="宋体" panose="02010600030101010101" pitchFamily="2" charset="-122"/>
              </a:rPr>
              <a:t>“失踪”的口罩和红十字会“黑洞”</a:t>
            </a:r>
          </a:p>
        </p:txBody>
      </p:sp>
      <p:sp>
        <p:nvSpPr>
          <p:cNvPr id="3" name="内容占位符 2">
            <a:extLst>
              <a:ext uri="{FF2B5EF4-FFF2-40B4-BE49-F238E27FC236}">
                <a16:creationId xmlns="" xmlns:a16="http://schemas.microsoft.com/office/drawing/2014/main" id="{D3B642C1-B2AC-4878-B604-8BABF39114D1}"/>
              </a:ext>
            </a:extLst>
          </p:cNvPr>
          <p:cNvSpPr>
            <a:spLocks noGrp="1"/>
          </p:cNvSpPr>
          <p:nvPr>
            <p:ph idx="1"/>
          </p:nvPr>
        </p:nvSpPr>
        <p:spPr>
          <a:xfrm>
            <a:off x="607052" y="1844214"/>
            <a:ext cx="10977896" cy="6150292"/>
          </a:xfrm>
        </p:spPr>
        <p:txBody>
          <a:bodyPr>
            <a:normAutofit/>
          </a:bodyPr>
          <a:lstStyle/>
          <a:p>
            <a:pPr marL="0" indent="0">
              <a:buNone/>
            </a:pPr>
            <a:r>
              <a:rPr lang="en-US" altLang="zh-CN" dirty="0"/>
              <a:t>       </a:t>
            </a: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月</a:t>
            </a:r>
            <a:r>
              <a:rPr lang="en-US" altLang="zh-CN" b="1" dirty="0">
                <a:latin typeface="宋体" panose="02010600030101010101" pitchFamily="2" charset="-122"/>
                <a:ea typeface="宋体" panose="02010600030101010101" pitchFamily="2" charset="-122"/>
              </a:rPr>
              <a:t>30</a:t>
            </a:r>
            <a:r>
              <a:rPr lang="zh-CN" altLang="en-US" b="1" dirty="0">
                <a:latin typeface="宋体" panose="02010600030101010101" pitchFamily="2" charset="-122"/>
                <a:ea typeface="宋体" panose="02010600030101010101" pitchFamily="2" charset="-122"/>
              </a:rPr>
              <a:t>日，一个叫“协和医生</a:t>
            </a:r>
            <a:r>
              <a:rPr lang="en-US" altLang="zh-CN" b="1" dirty="0">
                <a:latin typeface="宋体" panose="02010600030101010101" pitchFamily="2" charset="-122"/>
                <a:ea typeface="宋体" panose="02010600030101010101" pitchFamily="2" charset="-122"/>
              </a:rPr>
              <a:t>Do</a:t>
            </a:r>
            <a:r>
              <a:rPr lang="zh-CN" altLang="en-US" b="1" dirty="0">
                <a:latin typeface="宋体" panose="02010600030101010101" pitchFamily="2" charset="-122"/>
                <a:ea typeface="宋体" panose="02010600030101010101" pitchFamily="2" charset="-122"/>
              </a:rPr>
              <a:t>先生”的微博账号发文称武汉协和医院的物资即将用</a:t>
            </a:r>
            <a:r>
              <a:rPr lang="zh-CN" altLang="en-US" b="1" dirty="0" smtClean="0">
                <a:latin typeface="宋体" panose="02010600030101010101" pitchFamily="2" charset="-122"/>
                <a:ea typeface="宋体" panose="02010600030101010101" pitchFamily="2" charset="-122"/>
              </a:rPr>
              <a:t>尽，请</a:t>
            </a:r>
            <a:r>
              <a:rPr lang="zh-CN" altLang="en-US" b="1" dirty="0">
                <a:latin typeface="宋体" panose="02010600030101010101" pitchFamily="2" charset="-122"/>
                <a:ea typeface="宋体" panose="02010600030101010101" pitchFamily="2" charset="-122"/>
              </a:rPr>
              <a:t>求社会支援，他在发文中强调“不是告急，是没有了”。</a:t>
            </a:r>
            <a:r>
              <a:rPr lang="en-US" altLang="zh-CN" b="1" dirty="0">
                <a:latin typeface="宋体" panose="02010600030101010101" pitchFamily="2" charset="-122"/>
                <a:ea typeface="宋体" panose="02010600030101010101" pitchFamily="2" charset="-122"/>
              </a:rPr>
              <a:t>31</a:t>
            </a:r>
            <a:r>
              <a:rPr lang="zh-CN" altLang="en-US" b="1" dirty="0">
                <a:latin typeface="宋体" panose="02010600030101010101" pitchFamily="2" charset="-122"/>
                <a:ea typeface="宋体" panose="02010600030101010101" pitchFamily="2" charset="-122"/>
              </a:rPr>
              <a:t>日，该医院另一名医生刘伟再次因“一线防护用品奇缺”而发微博求助。</a:t>
            </a:r>
          </a:p>
          <a:p>
            <a:pPr marL="0" indent="0">
              <a:buNone/>
            </a:pPr>
            <a:r>
              <a:rPr lang="zh-CN" altLang="en-US" b="1" dirty="0">
                <a:latin typeface="宋体" panose="02010600030101010101" pitchFamily="2" charset="-122"/>
                <a:ea typeface="宋体" panose="02010600030101010101" pitchFamily="2" charset="-122"/>
              </a:rPr>
              <a:t>    公众随后将目光转移到湖北省红十字会官网于</a:t>
            </a: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月</a:t>
            </a:r>
            <a:r>
              <a:rPr lang="en-US" altLang="zh-CN" b="1" dirty="0">
                <a:latin typeface="宋体" panose="02010600030101010101" pitchFamily="2" charset="-122"/>
                <a:ea typeface="宋体" panose="02010600030101010101" pitchFamily="2" charset="-122"/>
              </a:rPr>
              <a:t>29</a:t>
            </a:r>
            <a:r>
              <a:rPr lang="zh-CN" altLang="en-US" b="1" dirty="0">
                <a:latin typeface="宋体" panose="02010600030101010101" pitchFamily="2" charset="-122"/>
                <a:ea typeface="宋体" panose="02010600030101010101" pitchFamily="2" charset="-122"/>
              </a:rPr>
              <a:t>日披露的一份捐赠物资使用情况表。这份统计清单显示，在其总共发放的</a:t>
            </a:r>
            <a:r>
              <a:rPr lang="en-US" altLang="zh-CN" b="1" dirty="0">
                <a:latin typeface="宋体" panose="02010600030101010101" pitchFamily="2" charset="-122"/>
                <a:ea typeface="宋体" panose="02010600030101010101" pitchFamily="2" charset="-122"/>
              </a:rPr>
              <a:t>24.5</a:t>
            </a:r>
            <a:r>
              <a:rPr lang="zh-CN" altLang="en-US" b="1" dirty="0">
                <a:latin typeface="宋体" panose="02010600030101010101" pitchFamily="2" charset="-122"/>
                <a:ea typeface="宋体" panose="02010600030101010101" pitchFamily="2" charset="-122"/>
              </a:rPr>
              <a:t>万个口罩中，流向武汉协和医院的一共只有</a:t>
            </a:r>
            <a:r>
              <a:rPr lang="en-US" altLang="zh-CN" b="1" dirty="0">
                <a:latin typeface="宋体" panose="02010600030101010101" pitchFamily="2" charset="-122"/>
                <a:ea typeface="宋体" panose="02010600030101010101" pitchFamily="2" charset="-122"/>
              </a:rPr>
              <a:t>3000</a:t>
            </a:r>
            <a:r>
              <a:rPr lang="zh-CN" altLang="en-US" b="1" dirty="0">
                <a:latin typeface="宋体" panose="02010600030101010101" pitchFamily="2" charset="-122"/>
                <a:ea typeface="宋体" panose="02010600030101010101" pitchFamily="2" charset="-122"/>
              </a:rPr>
              <a:t>个未标注型号的口罩，而被媒体称为“莆田系医院”的武汉仁爱医院分到了</a:t>
            </a:r>
            <a:r>
              <a:rPr lang="en-US" altLang="zh-CN" b="1" dirty="0">
                <a:latin typeface="宋体" panose="02010600030101010101" pitchFamily="2" charset="-122"/>
                <a:ea typeface="宋体" panose="02010600030101010101" pitchFamily="2" charset="-122"/>
              </a:rPr>
              <a:t>1.8</a:t>
            </a:r>
            <a:r>
              <a:rPr lang="zh-CN" altLang="en-US" b="1" dirty="0">
                <a:latin typeface="宋体" panose="02010600030101010101" pitchFamily="2" charset="-122"/>
                <a:ea typeface="宋体" panose="02010600030101010101" pitchFamily="2" charset="-122"/>
              </a:rPr>
              <a:t>万个标注为</a:t>
            </a:r>
            <a:r>
              <a:rPr lang="en-US" altLang="zh-CN" b="1" dirty="0">
                <a:latin typeface="宋体" panose="02010600030101010101" pitchFamily="2" charset="-122"/>
                <a:ea typeface="宋体" panose="02010600030101010101" pitchFamily="2" charset="-122"/>
              </a:rPr>
              <a:t>KN95</a:t>
            </a:r>
            <a:r>
              <a:rPr lang="zh-CN" altLang="en-US" b="1" dirty="0">
                <a:latin typeface="宋体" panose="02010600030101010101" pitchFamily="2" charset="-122"/>
                <a:ea typeface="宋体" panose="02010600030101010101" pitchFamily="2" charset="-122"/>
              </a:rPr>
              <a:t>型号的口罩。针对红十字会分配效率与分配公平性的质疑与批评声迅速发酵。</a:t>
            </a:r>
            <a:endParaRPr lang="en-US" altLang="zh-CN" b="1" dirty="0">
              <a:latin typeface="宋体" panose="02010600030101010101" pitchFamily="2" charset="-122"/>
              <a:ea typeface="宋体" panose="02010600030101010101" pitchFamily="2" charset="-122"/>
            </a:endParaRPr>
          </a:p>
          <a:p>
            <a:pPr marL="0" indent="0">
              <a:buNone/>
            </a:pPr>
            <a:r>
              <a:rPr lang="zh-CN" altLang="en-US" b="1" dirty="0">
                <a:latin typeface="宋体" panose="02010600030101010101" pitchFamily="2" charset="-122"/>
                <a:ea typeface="宋体" panose="02010600030101010101" pitchFamily="2" charset="-122"/>
              </a:rPr>
              <a:t>    </a:t>
            </a:r>
            <a:endParaRPr lang="zh-CN" altLang="en-US" dirty="0"/>
          </a:p>
        </p:txBody>
      </p:sp>
    </p:spTree>
    <p:extLst>
      <p:ext uri="{BB962C8B-B14F-4D97-AF65-F5344CB8AC3E}">
        <p14:creationId xmlns="" xmlns:p14="http://schemas.microsoft.com/office/powerpoint/2010/main" val="9619483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 xmlns:a16="http://schemas.microsoft.com/office/drawing/2014/main" id="{6444AE96-D682-4312-A166-8B65B011222F}"/>
              </a:ext>
            </a:extLst>
          </p:cNvPr>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603885" y="80010"/>
            <a:ext cx="10755630" cy="6777990"/>
          </a:xfrm>
        </p:spPr>
      </p:pic>
    </p:spTree>
    <p:extLst>
      <p:ext uri="{BB962C8B-B14F-4D97-AF65-F5344CB8AC3E}">
        <p14:creationId xmlns="" xmlns:p14="http://schemas.microsoft.com/office/powerpoint/2010/main" val="9947742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D46BEDA-61FD-40B8-8932-4B58094B815A}"/>
              </a:ext>
            </a:extLst>
          </p:cNvPr>
          <p:cNvSpPr>
            <a:spLocks noGrp="1"/>
          </p:cNvSpPr>
          <p:nvPr>
            <p:ph idx="1"/>
          </p:nvPr>
        </p:nvSpPr>
        <p:spPr>
          <a:xfrm>
            <a:off x="838200" y="925417"/>
            <a:ext cx="10515600" cy="5563518"/>
          </a:xfrm>
        </p:spPr>
        <p:txBody>
          <a:bodyPr>
            <a:normAutofit/>
          </a:bodyPr>
          <a:lstStyle/>
          <a:p>
            <a:pPr marL="0" indent="0">
              <a:buNone/>
            </a:pPr>
            <a:r>
              <a:rPr lang="zh-CN" altLang="en-US" sz="3200" b="1" dirty="0">
                <a:latin typeface="宋体" panose="02010600030101010101" pitchFamily="2" charset="-122"/>
                <a:ea typeface="宋体" panose="02010600030101010101" pitchFamily="2" charset="-122"/>
              </a:rPr>
              <a:t>    </a:t>
            </a:r>
            <a:r>
              <a:rPr lang="zh-CN" altLang="en-US" sz="3200" b="1" dirty="0">
                <a:solidFill>
                  <a:srgbClr val="0000FF"/>
                </a:solidFill>
                <a:latin typeface="宋体" panose="02010600030101010101" pitchFamily="2" charset="-122"/>
                <a:ea typeface="宋体" panose="02010600030101010101" pitchFamily="2" charset="-122"/>
              </a:rPr>
              <a:t>真假难辨的说法、缺乏可信度的官方声明、不透明的捐赠物资去向公示、混乱迟滞的物资分配和发放流程，</a:t>
            </a:r>
            <a:r>
              <a:rPr lang="zh-CN" altLang="en-US" sz="3200" b="1" dirty="0">
                <a:latin typeface="宋体" panose="02010600030101010101" pitchFamily="2" charset="-122"/>
                <a:ea typeface="宋体" panose="02010600030101010101" pitchFamily="2" charset="-122"/>
              </a:rPr>
              <a:t>都在这个社会所有成员都在尽最大努力避免疫情进一步恶化扩散的当口，把整个流程中极为关键一环的红十字会推上了风口浪尖。</a:t>
            </a:r>
          </a:p>
          <a:p>
            <a:pPr marL="0" indent="0">
              <a:buNone/>
            </a:pPr>
            <a:r>
              <a:rPr lang="en-US" altLang="zh-CN" sz="3200" b="1" dirty="0">
                <a:latin typeface="宋体" panose="02010600030101010101" pitchFamily="2" charset="-122"/>
                <a:ea typeface="宋体" panose="02010600030101010101" pitchFamily="2" charset="-122"/>
              </a:rPr>
              <a:t>    2</a:t>
            </a:r>
            <a:r>
              <a:rPr lang="zh-CN" altLang="en-US" sz="3200" b="1" dirty="0">
                <a:latin typeface="宋体" panose="02010600030101010101" pitchFamily="2" charset="-122"/>
                <a:ea typeface="宋体" panose="02010600030101010101" pitchFamily="2" charset="-122"/>
              </a:rPr>
              <a:t>月</a:t>
            </a:r>
            <a:r>
              <a:rPr lang="en-US" altLang="zh-CN" sz="3200" b="1" dirty="0">
                <a:latin typeface="宋体" panose="02010600030101010101" pitchFamily="2" charset="-122"/>
                <a:ea typeface="宋体" panose="02010600030101010101" pitchFamily="2" charset="-122"/>
              </a:rPr>
              <a:t>4</a:t>
            </a:r>
            <a:r>
              <a:rPr lang="zh-CN" altLang="en-US" sz="3200" b="1" dirty="0">
                <a:latin typeface="宋体" panose="02010600030101010101" pitchFamily="2" charset="-122"/>
                <a:ea typeface="宋体" panose="02010600030101010101" pitchFamily="2" charset="-122"/>
              </a:rPr>
              <a:t>日，湖北省纪委监委网站发布消息，</a:t>
            </a:r>
            <a:r>
              <a:rPr lang="zh-CN" altLang="en-US" sz="3200" b="1" dirty="0">
                <a:solidFill>
                  <a:srgbClr val="0000FF"/>
                </a:solidFill>
                <a:latin typeface="宋体" panose="02010600030101010101" pitchFamily="2" charset="-122"/>
                <a:ea typeface="宋体" panose="02010600030101010101" pitchFamily="2" charset="-122"/>
              </a:rPr>
              <a:t>通报湖北省红十字会有关领导和干部失职失责问题，湖北省红十字会</a:t>
            </a:r>
            <a:r>
              <a:rPr lang="en-US" altLang="zh-CN" sz="3200" b="1" dirty="0">
                <a:solidFill>
                  <a:srgbClr val="0000FF"/>
                </a:solidFill>
                <a:latin typeface="宋体" panose="02010600030101010101" pitchFamily="2" charset="-122"/>
                <a:ea typeface="宋体" panose="02010600030101010101" pitchFamily="2" charset="-122"/>
              </a:rPr>
              <a:t>3</a:t>
            </a:r>
            <a:r>
              <a:rPr lang="zh-CN" altLang="en-US" sz="3200" b="1" dirty="0">
                <a:solidFill>
                  <a:srgbClr val="0000FF"/>
                </a:solidFill>
                <a:latin typeface="宋体" panose="02010600030101010101" pitchFamily="2" charset="-122"/>
                <a:ea typeface="宋体" panose="02010600030101010101" pitchFamily="2" charset="-122"/>
              </a:rPr>
              <a:t>名领导被问责。</a:t>
            </a:r>
          </a:p>
          <a:p>
            <a:pPr marL="0" indent="0">
              <a:buNone/>
            </a:pPr>
            <a:r>
              <a:rPr lang="zh-CN" altLang="en-US" sz="3200" b="1" dirty="0">
                <a:latin typeface="宋体" panose="02010600030101010101" pitchFamily="2" charset="-122"/>
                <a:ea typeface="宋体" panose="02010600030101010101" pitchFamily="2" charset="-122"/>
              </a:rPr>
              <a:t>    </a:t>
            </a:r>
            <a:r>
              <a:rPr lang="zh-CN" altLang="en-US" sz="3200" b="1" dirty="0">
                <a:solidFill>
                  <a:srgbClr val="0000FF"/>
                </a:solidFill>
                <a:latin typeface="宋体" panose="02010600030101010101" pitchFamily="2" charset="-122"/>
                <a:ea typeface="宋体" panose="02010600030101010101" pitchFamily="2" charset="-122"/>
              </a:rPr>
              <a:t>与此同时，因为防疫应急物资储备仓库违规发放口罩问题，武汉市</a:t>
            </a:r>
            <a:r>
              <a:rPr lang="en-US" altLang="zh-CN" sz="3200" b="1" dirty="0">
                <a:solidFill>
                  <a:srgbClr val="0000FF"/>
                </a:solidFill>
                <a:latin typeface="宋体" panose="02010600030101010101" pitchFamily="2" charset="-122"/>
                <a:ea typeface="宋体" panose="02010600030101010101" pitchFamily="2" charset="-122"/>
              </a:rPr>
              <a:t>3</a:t>
            </a:r>
            <a:r>
              <a:rPr lang="zh-CN" altLang="en-US" sz="3200" b="1" dirty="0">
                <a:solidFill>
                  <a:srgbClr val="0000FF"/>
                </a:solidFill>
                <a:latin typeface="宋体" panose="02010600030101010101" pitchFamily="2" charset="-122"/>
                <a:ea typeface="宋体" panose="02010600030101010101" pitchFamily="2" charset="-122"/>
              </a:rPr>
              <a:t>名官员被问责，武汉市统计局党组成员、副局长夏国华被免职。</a:t>
            </a:r>
          </a:p>
          <a:p>
            <a:pPr marL="0" indent="0">
              <a:buNone/>
            </a:pPr>
            <a:endParaRPr lang="zh-CN" altLang="en-US" sz="3200" dirty="0"/>
          </a:p>
        </p:txBody>
      </p:sp>
    </p:spTree>
    <p:extLst>
      <p:ext uri="{BB962C8B-B14F-4D97-AF65-F5344CB8AC3E}">
        <p14:creationId xmlns="" xmlns:p14="http://schemas.microsoft.com/office/powerpoint/2010/main" val="14038730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A53E51-89E1-4D3F-BA1F-9508B6235571}"/>
              </a:ext>
            </a:extLst>
          </p:cNvPr>
          <p:cNvSpPr>
            <a:spLocks noGrp="1"/>
          </p:cNvSpPr>
          <p:nvPr>
            <p:ph idx="1"/>
          </p:nvPr>
        </p:nvSpPr>
        <p:spPr>
          <a:xfrm>
            <a:off x="745981" y="644236"/>
            <a:ext cx="11250880" cy="6439610"/>
          </a:xfrm>
        </p:spPr>
        <p:txBody>
          <a:bodyPr>
            <a:normAutofit/>
          </a:bodyPr>
          <a:lstStyle/>
          <a:p>
            <a:pPr marL="0" indent="0">
              <a:buNone/>
            </a:pPr>
            <a:r>
              <a:rPr lang="en-US" altLang="zh-CN" sz="3200" dirty="0">
                <a:latin typeface="黑体" panose="02010609060101010101" pitchFamily="49" charset="-122"/>
                <a:ea typeface="黑体" panose="02010609060101010101" pitchFamily="49" charset="-122"/>
              </a:rPr>
              <a:t>         </a:t>
            </a:r>
            <a:r>
              <a:rPr lang="zh-CN" altLang="en-US" sz="3600" dirty="0">
                <a:solidFill>
                  <a:srgbClr val="FF0000"/>
                </a:solidFill>
                <a:latin typeface="黑体" panose="02010609060101010101" pitchFamily="49" charset="-122"/>
                <a:ea typeface="黑体" panose="02010609060101010101" pitchFamily="49" charset="-122"/>
              </a:rPr>
              <a:t>张家界一科长临阵脱逃，携全家逃到泰国</a:t>
            </a:r>
            <a:endParaRPr lang="en-US" altLang="zh-CN" sz="3600" dirty="0">
              <a:solidFill>
                <a:srgbClr val="FF0000"/>
              </a:solidFill>
              <a:latin typeface="黑体" panose="02010609060101010101" pitchFamily="49" charset="-122"/>
              <a:ea typeface="黑体" panose="02010609060101010101" pitchFamily="49" charset="-122"/>
            </a:endParaRPr>
          </a:p>
          <a:p>
            <a:pPr marL="0" indent="0">
              <a:buNone/>
            </a:pPr>
            <a:r>
              <a:rPr lang="en-US" altLang="zh-CN" b="1" dirty="0">
                <a:latin typeface="宋体" panose="02010600030101010101" pitchFamily="2" charset="-122"/>
                <a:ea typeface="宋体" panose="02010600030101010101" pitchFamily="2" charset="-122"/>
              </a:rPr>
              <a:t>   </a:t>
            </a:r>
            <a:r>
              <a:rPr lang="en-US" altLang="zh-CN" sz="3600" b="1" dirty="0">
                <a:latin typeface="宋体" panose="02010600030101010101" pitchFamily="2" charset="-122"/>
                <a:ea typeface="宋体" panose="02010600030101010101" pitchFamily="2" charset="-122"/>
              </a:rPr>
              <a:t> 2020</a:t>
            </a:r>
            <a:r>
              <a:rPr lang="zh-CN" altLang="en-US" sz="3600" b="1" dirty="0">
                <a:latin typeface="宋体" panose="02010600030101010101" pitchFamily="2" charset="-122"/>
                <a:ea typeface="宋体" panose="02010600030101010101" pitchFamily="2" charset="-122"/>
              </a:rPr>
              <a:t>年</a:t>
            </a:r>
            <a:r>
              <a:rPr lang="en-US" altLang="zh-CN" sz="3600" b="1" dirty="0">
                <a:latin typeface="宋体" panose="02010600030101010101" pitchFamily="2" charset="-122"/>
                <a:ea typeface="宋体" panose="02010600030101010101" pitchFamily="2" charset="-122"/>
              </a:rPr>
              <a:t>1</a:t>
            </a:r>
            <a:r>
              <a:rPr lang="zh-CN" altLang="en-US" sz="3600" b="1" dirty="0">
                <a:latin typeface="宋体" panose="02010600030101010101" pitchFamily="2" charset="-122"/>
                <a:ea typeface="宋体" panose="02010600030101010101" pitchFamily="2" charset="-122"/>
              </a:rPr>
              <a:t>月</a:t>
            </a:r>
            <a:r>
              <a:rPr lang="en-US" altLang="zh-CN" sz="3600" b="1" dirty="0">
                <a:latin typeface="宋体" panose="02010600030101010101" pitchFamily="2" charset="-122"/>
                <a:ea typeface="宋体" panose="02010600030101010101" pitchFamily="2" charset="-122"/>
              </a:rPr>
              <a:t>21</a:t>
            </a:r>
            <a:r>
              <a:rPr lang="zh-CN" altLang="en-US" sz="3600" b="1" dirty="0">
                <a:latin typeface="宋体" panose="02010600030101010101" pitchFamily="2" charset="-122"/>
                <a:ea typeface="宋体" panose="02010600030101010101" pitchFamily="2" charset="-122"/>
              </a:rPr>
              <a:t>日，李文杰被抽调到张家界市新冠肺炎疫情防控指挥部，负责疫情信息报送工作。在获悉该市出现一例确诊病例后，李文杰害怕自己及家人被感染，遂从单位取走个人护照，于</a:t>
            </a:r>
            <a:r>
              <a:rPr lang="en-US" altLang="zh-CN" sz="3600" b="1" dirty="0">
                <a:latin typeface="宋体" panose="02010600030101010101" pitchFamily="2" charset="-122"/>
                <a:ea typeface="宋体" panose="02010600030101010101" pitchFamily="2" charset="-122"/>
              </a:rPr>
              <a:t>1</a:t>
            </a:r>
            <a:r>
              <a:rPr lang="zh-CN" altLang="en-US" sz="3600" b="1" dirty="0">
                <a:latin typeface="宋体" panose="02010600030101010101" pitchFamily="2" charset="-122"/>
                <a:ea typeface="宋体" panose="02010600030101010101" pitchFamily="2" charset="-122"/>
              </a:rPr>
              <a:t>月</a:t>
            </a:r>
            <a:r>
              <a:rPr lang="en-US" altLang="zh-CN" sz="3600" b="1" dirty="0">
                <a:latin typeface="宋体" panose="02010600030101010101" pitchFamily="2" charset="-122"/>
                <a:ea typeface="宋体" panose="02010600030101010101" pitchFamily="2" charset="-122"/>
              </a:rPr>
              <a:t>30</a:t>
            </a:r>
            <a:r>
              <a:rPr lang="zh-CN" altLang="en-US" sz="3600" b="1" dirty="0">
                <a:latin typeface="宋体" panose="02010600030101010101" pitchFamily="2" charset="-122"/>
                <a:ea typeface="宋体" panose="02010600030101010101" pitchFamily="2" charset="-122"/>
              </a:rPr>
              <a:t>日携家人乘飞机到泰国躲避。期间，李文杰向单位谎称其母亲和武汉有关人员有接触，自己在老家自行隔离。经多次劝返，李文杰于</a:t>
            </a:r>
            <a:r>
              <a:rPr lang="en-US" altLang="zh-CN" sz="3600" b="1" dirty="0">
                <a:latin typeface="宋体" panose="02010600030101010101" pitchFamily="2" charset="-122"/>
                <a:ea typeface="宋体" panose="02010600030101010101" pitchFamily="2" charset="-122"/>
              </a:rPr>
              <a:t>2</a:t>
            </a:r>
            <a:r>
              <a:rPr lang="zh-CN" altLang="en-US" sz="3600" b="1" dirty="0">
                <a:latin typeface="宋体" panose="02010600030101010101" pitchFamily="2" charset="-122"/>
                <a:ea typeface="宋体" panose="02010600030101010101" pitchFamily="2" charset="-122"/>
              </a:rPr>
              <a:t>月</a:t>
            </a:r>
            <a:r>
              <a:rPr lang="en-US" altLang="zh-CN" sz="3600" b="1" dirty="0">
                <a:latin typeface="宋体" panose="02010600030101010101" pitchFamily="2" charset="-122"/>
                <a:ea typeface="宋体" panose="02010600030101010101" pitchFamily="2" charset="-122"/>
              </a:rPr>
              <a:t>9</a:t>
            </a:r>
            <a:r>
              <a:rPr lang="zh-CN" altLang="en-US" sz="3600" b="1" dirty="0">
                <a:latin typeface="宋体" panose="02010600030101010101" pitchFamily="2" charset="-122"/>
                <a:ea typeface="宋体" panose="02010600030101010101" pitchFamily="2" charset="-122"/>
              </a:rPr>
              <a:t>日下午乘飞机从泰国回到张家界。</a:t>
            </a:r>
            <a:endParaRPr lang="en-US" altLang="zh-CN" sz="3600" b="1" dirty="0">
              <a:latin typeface="宋体" panose="02010600030101010101" pitchFamily="2" charset="-122"/>
              <a:ea typeface="宋体" panose="02010600030101010101" pitchFamily="2" charset="-122"/>
            </a:endParaRPr>
          </a:p>
          <a:p>
            <a:pPr marL="0" indent="0">
              <a:buNone/>
            </a:pPr>
            <a:r>
              <a:rPr lang="zh-CN" altLang="en-US" sz="3200" b="1" dirty="0">
                <a:solidFill>
                  <a:srgbClr val="FF0000"/>
                </a:solidFill>
                <a:latin typeface="黑体" panose="02010609060101010101" pitchFamily="49" charset="-122"/>
                <a:ea typeface="黑体" panose="02010609060101010101" pitchFamily="49" charset="-122"/>
              </a:rPr>
              <a:t>        </a:t>
            </a:r>
            <a:endParaRPr lang="zh-CN" altLang="en-US" dirty="0"/>
          </a:p>
        </p:txBody>
      </p:sp>
    </p:spTree>
    <p:extLst>
      <p:ext uri="{BB962C8B-B14F-4D97-AF65-F5344CB8AC3E}">
        <p14:creationId xmlns="" xmlns:p14="http://schemas.microsoft.com/office/powerpoint/2010/main" val="1537139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9E35C817-2CC5-43DE-9B99-3AB8665F89AC}"/>
              </a:ext>
            </a:extLst>
          </p:cNvPr>
          <p:cNvSpPr>
            <a:spLocks noGrp="1"/>
          </p:cNvSpPr>
          <p:nvPr>
            <p:ph sz="quarter" idx="13"/>
          </p:nvPr>
        </p:nvSpPr>
        <p:spPr>
          <a:xfrm>
            <a:off x="495759" y="87271"/>
            <a:ext cx="11049918" cy="7444745"/>
          </a:xfrm>
        </p:spPr>
        <p:txBody>
          <a:bodyPr>
            <a:normAutofit fontScale="92500"/>
          </a:bodyPr>
          <a:lstStyle/>
          <a:p>
            <a:pPr marL="0" indent="0">
              <a:buNone/>
            </a:pPr>
            <a:r>
              <a:rPr lang="zh-CN" altLang="en-US" b="1" dirty="0">
                <a:solidFill>
                  <a:srgbClr val="0000FF"/>
                </a:solidFill>
              </a:rPr>
              <a:t>真题回顾：</a:t>
            </a:r>
            <a:r>
              <a:rPr lang="en-US" altLang="zh-CN" b="1" dirty="0"/>
              <a:t>2008</a:t>
            </a:r>
            <a:r>
              <a:rPr lang="zh-CN" altLang="en-US" b="1" dirty="0"/>
              <a:t>年高考全国</a:t>
            </a:r>
            <a:r>
              <a:rPr lang="en-US" altLang="zh-CN" b="1" dirty="0"/>
              <a:t>1</a:t>
            </a:r>
            <a:r>
              <a:rPr lang="zh-CN" altLang="en-US" b="1" dirty="0"/>
              <a:t>卷作文题目：</a:t>
            </a:r>
            <a:endParaRPr lang="en-US" altLang="zh-CN" b="1" dirty="0"/>
          </a:p>
          <a:p>
            <a:pPr marL="0" indent="0">
              <a:lnSpc>
                <a:spcPct val="110000"/>
              </a:lnSpc>
              <a:buNone/>
            </a:pPr>
            <a:r>
              <a:rPr lang="zh-CN" altLang="en-US" b="1" dirty="0"/>
              <a:t> 阅读下面的文字，根据要求写一篇不少于</a:t>
            </a:r>
            <a:r>
              <a:rPr lang="en-US" altLang="zh-CN" b="1" dirty="0"/>
              <a:t>800</a:t>
            </a:r>
            <a:r>
              <a:rPr lang="zh-CN" altLang="en-US" b="1" dirty="0"/>
              <a:t>字的文章。</a:t>
            </a:r>
            <a:br>
              <a:rPr lang="zh-CN" altLang="en-US" b="1" dirty="0"/>
            </a:br>
            <a:r>
              <a:rPr lang="en-US" altLang="zh-CN" b="1" dirty="0"/>
              <a:t>        2008</a:t>
            </a:r>
            <a:r>
              <a:rPr lang="zh-CN" altLang="en-US" b="1" dirty="0"/>
              <a:t>年</a:t>
            </a:r>
            <a:r>
              <a:rPr lang="en-US" altLang="zh-CN" b="1" dirty="0"/>
              <a:t>5</a:t>
            </a:r>
            <a:r>
              <a:rPr lang="zh-CN" altLang="en-US" b="1" dirty="0"/>
              <a:t>月</a:t>
            </a:r>
            <a:r>
              <a:rPr lang="en-US" altLang="zh-CN" b="1" dirty="0"/>
              <a:t>12</a:t>
            </a:r>
            <a:r>
              <a:rPr lang="zh-CN" altLang="en-US" b="1" dirty="0"/>
              <a:t>日</a:t>
            </a:r>
            <a:r>
              <a:rPr lang="en-US" altLang="zh-CN" b="1" dirty="0"/>
              <a:t>14</a:t>
            </a:r>
            <a:r>
              <a:rPr lang="zh-CN" altLang="en-US" b="1" dirty="0"/>
              <a:t>时</a:t>
            </a:r>
            <a:r>
              <a:rPr lang="en-US" altLang="zh-CN" b="1" dirty="0"/>
              <a:t>28</a:t>
            </a:r>
            <a:r>
              <a:rPr lang="zh-CN" altLang="en-US" b="1" dirty="0"/>
              <a:t>分，四川省汶川县发生里氏</a:t>
            </a:r>
            <a:r>
              <a:rPr lang="en-US" altLang="zh-CN" b="1" dirty="0"/>
              <a:t>8.0</a:t>
            </a:r>
            <a:r>
              <a:rPr lang="zh-CN" altLang="en-US" b="1" dirty="0"/>
              <a:t>级特大地震。</a:t>
            </a:r>
            <a:br>
              <a:rPr lang="zh-CN" altLang="en-US" b="1" dirty="0"/>
            </a:br>
            <a:r>
              <a:rPr lang="zh-CN" altLang="en-US" b="1" dirty="0"/>
              <a:t>        </a:t>
            </a:r>
            <a:r>
              <a:rPr lang="zh-CN" altLang="en-US" b="1" dirty="0">
                <a:solidFill>
                  <a:srgbClr val="FF0000"/>
                </a:solidFill>
              </a:rPr>
              <a:t>人民的生命高于一切！</a:t>
            </a:r>
            <a:br>
              <a:rPr lang="zh-CN" altLang="en-US" b="1" dirty="0">
                <a:solidFill>
                  <a:srgbClr val="FF0000"/>
                </a:solidFill>
              </a:rPr>
            </a:br>
            <a:r>
              <a:rPr lang="zh-CN" altLang="en-US" b="1" dirty="0"/>
              <a:t>        </a:t>
            </a:r>
            <a:r>
              <a:rPr lang="zh-CN" altLang="en-US" b="1" dirty="0">
                <a:solidFill>
                  <a:srgbClr val="FF0000"/>
                </a:solidFill>
              </a:rPr>
              <a:t>胡锦涛、温家宝等等党政军领导人</a:t>
            </a:r>
            <a:r>
              <a:rPr lang="zh-CN" altLang="en-US" b="1" dirty="0"/>
              <a:t>迅速赶赴灾区指导抗震救灾。</a:t>
            </a:r>
            <a:br>
              <a:rPr lang="zh-CN" altLang="en-US" b="1" dirty="0"/>
            </a:br>
            <a:r>
              <a:rPr lang="zh-CN" altLang="en-US" b="1" dirty="0"/>
              <a:t>       </a:t>
            </a:r>
            <a:r>
              <a:rPr lang="zh-CN" altLang="en-US" b="1" dirty="0">
                <a:solidFill>
                  <a:srgbClr val="FF0000"/>
                </a:solidFill>
              </a:rPr>
              <a:t>十多万解放军、武警和公安民警，各省市救援队、医疗队、工程抢修队</a:t>
            </a:r>
            <a:r>
              <a:rPr lang="zh-CN" altLang="en-US" b="1" dirty="0"/>
              <a:t>迅速进入灾区。</a:t>
            </a:r>
            <a:r>
              <a:rPr lang="zh-CN" altLang="en-US" b="1" dirty="0">
                <a:solidFill>
                  <a:srgbClr val="FF0000"/>
                </a:solidFill>
              </a:rPr>
              <a:t>港台救援队和国际救援队</a:t>
            </a:r>
            <a:r>
              <a:rPr lang="zh-CN" altLang="en-US" b="1" dirty="0"/>
              <a:t>飞抵灾区。</a:t>
            </a:r>
            <a:r>
              <a:rPr lang="zh-CN" altLang="en-US" b="1" dirty="0">
                <a:solidFill>
                  <a:srgbClr val="FF0000"/>
                </a:solidFill>
              </a:rPr>
              <a:t>志愿者</a:t>
            </a:r>
            <a:r>
              <a:rPr lang="zh-CN" altLang="en-US" b="1" dirty="0"/>
              <a:t>从四面八方汇聚灾区。</a:t>
            </a:r>
            <a:r>
              <a:rPr lang="zh-CN" altLang="en-US" b="1" dirty="0">
                <a:solidFill>
                  <a:srgbClr val="FF0000"/>
                </a:solidFill>
              </a:rPr>
              <a:t>救援物资</a:t>
            </a:r>
            <a:r>
              <a:rPr lang="zh-CN" altLang="en-US" b="1" dirty="0"/>
              <a:t>从水陆空源源不断运进灾区。</a:t>
            </a:r>
            <a:endParaRPr lang="en-US" altLang="zh-CN" b="1" dirty="0"/>
          </a:p>
          <a:p>
            <a:pPr marL="0" indent="0">
              <a:lnSpc>
                <a:spcPct val="110000"/>
              </a:lnSpc>
              <a:buNone/>
            </a:pPr>
            <a:r>
              <a:rPr lang="zh-CN" altLang="en-US" b="1" dirty="0"/>
              <a:t>       </a:t>
            </a:r>
            <a:r>
              <a:rPr lang="zh-CN" altLang="en-US" b="1" dirty="0">
                <a:solidFill>
                  <a:srgbClr val="FF0000"/>
                </a:solidFill>
              </a:rPr>
              <a:t>一位中学教师</a:t>
            </a:r>
            <a:r>
              <a:rPr lang="zh-CN" altLang="en-US" b="1" dirty="0"/>
              <a:t>趴在讲台上用生命保护了下面的四个学生。</a:t>
            </a:r>
            <a:r>
              <a:rPr lang="zh-CN" altLang="en-US" b="1" dirty="0">
                <a:solidFill>
                  <a:srgbClr val="FF0000"/>
                </a:solidFill>
              </a:rPr>
              <a:t>一位失去</a:t>
            </a:r>
            <a:r>
              <a:rPr lang="en-US" altLang="zh-CN" b="1" dirty="0">
                <a:solidFill>
                  <a:srgbClr val="FF0000"/>
                </a:solidFill>
              </a:rPr>
              <a:t>15</a:t>
            </a:r>
            <a:r>
              <a:rPr lang="zh-CN" altLang="en-US" b="1" dirty="0">
                <a:solidFill>
                  <a:srgbClr val="FF0000"/>
                </a:solidFill>
              </a:rPr>
              <a:t>个亲人的县民政局长</a:t>
            </a:r>
            <a:r>
              <a:rPr lang="zh-CN" altLang="en-US" b="1" dirty="0"/>
              <a:t>连续指挥救灾五天只睡了七个小时。</a:t>
            </a:r>
            <a:r>
              <a:rPr lang="zh-CN" altLang="en-US" b="1" dirty="0">
                <a:solidFill>
                  <a:srgbClr val="FF0000"/>
                </a:solidFill>
              </a:rPr>
              <a:t>幸存者</a:t>
            </a:r>
            <a:r>
              <a:rPr lang="zh-CN" altLang="en-US" b="1" dirty="0"/>
              <a:t>生还奇迹在不断突破，</a:t>
            </a:r>
            <a:r>
              <a:rPr lang="en-US" altLang="zh-CN" b="1" dirty="0"/>
              <a:t>100</a:t>
            </a:r>
            <a:r>
              <a:rPr lang="zh-CN" altLang="en-US" b="1" dirty="0"/>
              <a:t>小时、</a:t>
            </a:r>
            <a:r>
              <a:rPr lang="en-US" altLang="zh-CN" b="1" dirty="0"/>
              <a:t>150</a:t>
            </a:r>
            <a:r>
              <a:rPr lang="zh-CN" altLang="en-US" b="1" dirty="0"/>
              <a:t>小时、</a:t>
            </a:r>
            <a:r>
              <a:rPr lang="en-US" altLang="zh-CN" b="1" dirty="0"/>
              <a:t>196</a:t>
            </a:r>
            <a:r>
              <a:rPr lang="zh-CN" altLang="en-US" b="1" dirty="0"/>
              <a:t>小时</a:t>
            </a:r>
            <a:r>
              <a:rPr lang="en-US" altLang="zh-CN" b="1" dirty="0"/>
              <a:t>……</a:t>
            </a:r>
            <a:r>
              <a:rPr lang="zh-CN" altLang="en-US" b="1" dirty="0"/>
              <a:t/>
            </a:r>
            <a:br>
              <a:rPr lang="zh-CN" altLang="en-US" b="1" dirty="0"/>
            </a:br>
            <a:r>
              <a:rPr lang="zh-CN" altLang="en-US" b="1" dirty="0"/>
              <a:t>       中央电视台</a:t>
            </a:r>
            <a:r>
              <a:rPr lang="en-US" altLang="zh-CN" b="1" dirty="0"/>
              <a:t>24</a:t>
            </a:r>
            <a:r>
              <a:rPr lang="zh-CN" altLang="en-US" b="1" dirty="0"/>
              <a:t>小时播报。</a:t>
            </a:r>
            <a:r>
              <a:rPr lang="en-US" altLang="zh-CN" b="1" dirty="0"/>
              <a:t>19</a:t>
            </a:r>
            <a:r>
              <a:rPr lang="zh-CN" altLang="en-US" b="1" dirty="0"/>
              <a:t>日</a:t>
            </a:r>
            <a:r>
              <a:rPr lang="en-US" altLang="zh-CN" b="1" dirty="0"/>
              <a:t>14</a:t>
            </a:r>
            <a:r>
              <a:rPr lang="zh-CN" altLang="en-US" b="1" dirty="0"/>
              <a:t>时</a:t>
            </a:r>
            <a:r>
              <a:rPr lang="en-US" altLang="zh-CN" b="1" dirty="0"/>
              <a:t>28</a:t>
            </a:r>
            <a:r>
              <a:rPr lang="zh-CN" altLang="en-US" b="1" dirty="0"/>
              <a:t>分举国哀悼。</a:t>
            </a:r>
            <a:r>
              <a:rPr lang="zh-CN" altLang="en-US" b="1" dirty="0">
                <a:solidFill>
                  <a:srgbClr val="FF0000"/>
                </a:solidFill>
              </a:rPr>
              <a:t>一样的爱心，不一样的表达。捐款、献血、义演、关注</a:t>
            </a:r>
            <a:r>
              <a:rPr lang="en-US" altLang="zh-CN" b="1" dirty="0"/>
              <a:t>……</a:t>
            </a:r>
            <a:r>
              <a:rPr lang="zh-CN" altLang="en-US" b="1" dirty="0"/>
              <a:t/>
            </a:r>
            <a:br>
              <a:rPr lang="zh-CN" altLang="en-US" b="1" dirty="0"/>
            </a:br>
            <a:r>
              <a:rPr lang="zh-CN" altLang="en-US" b="1" dirty="0"/>
              <a:t>       要求选择一个角度构思作文，自主确定立意，确定文体，确定标题；不要脱离材料内容及含义范围作文，不要套作，不得抄袭。</a:t>
            </a:r>
            <a:br>
              <a:rPr lang="zh-CN" altLang="en-US" b="1" dirty="0"/>
            </a:br>
            <a:endParaRPr lang="zh-CN" altLang="en-US" b="1" dirty="0"/>
          </a:p>
        </p:txBody>
      </p:sp>
    </p:spTree>
    <p:extLst>
      <p:ext uri="{BB962C8B-B14F-4D97-AF65-F5344CB8AC3E}">
        <p14:creationId xmlns="" xmlns:p14="http://schemas.microsoft.com/office/powerpoint/2010/main" val="32923539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0CF52E-974C-4586-92B4-E391E4116D21}"/>
              </a:ext>
            </a:extLst>
          </p:cNvPr>
          <p:cNvSpPr>
            <a:spLocks noGrp="1"/>
          </p:cNvSpPr>
          <p:nvPr>
            <p:ph type="title"/>
          </p:nvPr>
        </p:nvSpPr>
        <p:spPr>
          <a:xfrm>
            <a:off x="198120" y="-164466"/>
            <a:ext cx="10515600" cy="1325563"/>
          </a:xfrm>
        </p:spPr>
        <p:txBody>
          <a:bodyPr/>
          <a:lstStyle/>
          <a:p>
            <a:r>
              <a:rPr lang="zh-CN" altLang="en-US" dirty="0">
                <a:solidFill>
                  <a:srgbClr val="FF0000"/>
                </a:solidFill>
                <a:latin typeface="黑体" panose="02010609060101010101" pitchFamily="49" charset="-122"/>
                <a:ea typeface="黑体" panose="02010609060101010101" pitchFamily="49" charset="-122"/>
              </a:rPr>
              <a:t>黄主任，你掌握数据吗？</a:t>
            </a:r>
          </a:p>
        </p:txBody>
      </p:sp>
      <p:sp>
        <p:nvSpPr>
          <p:cNvPr id="3" name="内容占位符 2">
            <a:extLst>
              <a:ext uri="{FF2B5EF4-FFF2-40B4-BE49-F238E27FC236}">
                <a16:creationId xmlns="" xmlns:a16="http://schemas.microsoft.com/office/drawing/2014/main" id="{C8A33DDE-8E7C-42A8-90C4-89A534BCE378}"/>
              </a:ext>
            </a:extLst>
          </p:cNvPr>
          <p:cNvSpPr>
            <a:spLocks noGrp="1"/>
          </p:cNvSpPr>
          <p:nvPr>
            <p:ph idx="1"/>
          </p:nvPr>
        </p:nvSpPr>
        <p:spPr>
          <a:xfrm>
            <a:off x="198119" y="843149"/>
            <a:ext cx="11700955" cy="6161854"/>
          </a:xfrm>
        </p:spPr>
        <p:txBody>
          <a:bodyPr>
            <a:normAutofit lnSpcReduction="10000"/>
          </a:bodyPr>
          <a:lstStyle/>
          <a:p>
            <a:pPr marL="0" indent="0">
              <a:buNone/>
            </a:pPr>
            <a:r>
              <a:rPr lang="zh-CN" altLang="en-US" dirty="0"/>
              <a:t>         截至</a:t>
            </a:r>
            <a:r>
              <a:rPr lang="en-US" altLang="zh-CN" dirty="0"/>
              <a:t>1</a:t>
            </a:r>
            <a:r>
              <a:rPr lang="zh-CN" altLang="en-US" dirty="0"/>
              <a:t>月</a:t>
            </a:r>
            <a:r>
              <a:rPr lang="en-US" altLang="zh-CN" dirty="0"/>
              <a:t>28</a:t>
            </a:r>
            <a:r>
              <a:rPr lang="zh-CN" altLang="en-US" dirty="0"/>
              <a:t>日</a:t>
            </a:r>
            <a:r>
              <a:rPr lang="en-US" altLang="zh-CN" dirty="0"/>
              <a:t>24</a:t>
            </a:r>
            <a:r>
              <a:rPr lang="zh-CN" altLang="en-US" dirty="0"/>
              <a:t>时，黄冈市已累计确诊病例</a:t>
            </a:r>
            <a:r>
              <a:rPr lang="en-US" altLang="zh-CN" dirty="0"/>
              <a:t>324</a:t>
            </a:r>
            <a:r>
              <a:rPr lang="zh-CN" altLang="en-US" dirty="0"/>
              <a:t>例，累计疑似病例</a:t>
            </a:r>
            <a:r>
              <a:rPr lang="en-US" altLang="zh-CN" dirty="0"/>
              <a:t>1048</a:t>
            </a:r>
            <a:r>
              <a:rPr lang="zh-CN" altLang="en-US" dirty="0"/>
              <a:t>例。黄冈市在这两项指标上，都已经成为仅次于武汉的湖北城市。在抗疫中卫健委主任的职责有多么重要，可谓众所周知。面对中央督导组的询问，当地主管部门负责人对于定点医院的收治能力和具体床位数量却含糊其辞。</a:t>
            </a:r>
            <a:endParaRPr lang="en-US" altLang="zh-CN" dirty="0"/>
          </a:p>
          <a:p>
            <a:pPr marL="0" indent="0">
              <a:buNone/>
            </a:pPr>
            <a:r>
              <a:rPr lang="zh-CN" altLang="en-US" b="1" dirty="0"/>
              <a:t>督查组：</a:t>
            </a:r>
            <a:r>
              <a:rPr lang="zh-CN" altLang="en-US" dirty="0"/>
              <a:t>这个医院房间总量能接待多少人？</a:t>
            </a:r>
          </a:p>
          <a:p>
            <a:pPr marL="0" indent="0">
              <a:buNone/>
            </a:pPr>
            <a:r>
              <a:rPr lang="zh-CN" altLang="en-US" b="1" dirty="0"/>
              <a:t>黄冈市卫健委主任 唐志红：</a:t>
            </a:r>
            <a:r>
              <a:rPr lang="zh-CN" altLang="en-US" dirty="0"/>
              <a:t>（沉默）</a:t>
            </a:r>
          </a:p>
          <a:p>
            <a:pPr marL="0" indent="0">
              <a:buNone/>
            </a:pPr>
            <a:r>
              <a:rPr lang="zh-CN" altLang="en-US" b="1" dirty="0"/>
              <a:t>督查组：</a:t>
            </a:r>
            <a:r>
              <a:rPr lang="zh-CN" altLang="en-US" dirty="0"/>
              <a:t>唐主任，您是主任还是副主任？</a:t>
            </a:r>
          </a:p>
          <a:p>
            <a:pPr marL="0" indent="0">
              <a:buNone/>
            </a:pPr>
            <a:r>
              <a:rPr lang="zh-CN" altLang="en-US" b="1" dirty="0"/>
              <a:t>黄冈市卫健委主任 唐志红：</a:t>
            </a:r>
            <a:r>
              <a:rPr lang="zh-CN" altLang="en-US" dirty="0"/>
              <a:t>因为我们有个（主管）医疗的。</a:t>
            </a:r>
          </a:p>
          <a:p>
            <a:pPr marL="0" indent="0">
              <a:buNone/>
            </a:pPr>
            <a:r>
              <a:rPr lang="zh-CN" altLang="en-US" b="1" dirty="0"/>
              <a:t>督查组：</a:t>
            </a:r>
            <a:r>
              <a:rPr lang="zh-CN" altLang="en-US" dirty="0"/>
              <a:t>您是主任？一把手？</a:t>
            </a:r>
          </a:p>
          <a:p>
            <a:pPr marL="0" indent="0">
              <a:buNone/>
            </a:pPr>
            <a:r>
              <a:rPr lang="zh-CN" altLang="en-US" b="1" dirty="0"/>
              <a:t>黄冈市卫健委主任 唐志红：</a:t>
            </a:r>
            <a:r>
              <a:rPr lang="zh-CN" altLang="en-US" dirty="0"/>
              <a:t>对对对。</a:t>
            </a:r>
            <a:r>
              <a:rPr lang="zh-CN" altLang="en-US" b="1" dirty="0"/>
              <a:t>督查组：</a:t>
            </a:r>
            <a:r>
              <a:rPr lang="zh-CN" altLang="en-US" dirty="0"/>
              <a:t>现在收了多少人？最多容纳多少人？</a:t>
            </a:r>
          </a:p>
          <a:p>
            <a:pPr marL="0" indent="0">
              <a:buNone/>
            </a:pPr>
            <a:r>
              <a:rPr lang="zh-CN" altLang="en-US" b="1" dirty="0"/>
              <a:t>黄冈市卫健委主任 唐志红：</a:t>
            </a:r>
            <a:r>
              <a:rPr lang="zh-CN" altLang="en-US" dirty="0"/>
              <a:t>（打电话）你赶紧把数字告诉我</a:t>
            </a:r>
            <a:r>
              <a:rPr lang="en-US" altLang="zh-CN" dirty="0"/>
              <a:t>……</a:t>
            </a:r>
            <a:r>
              <a:rPr lang="zh-CN" altLang="en-US" dirty="0"/>
              <a:t>（挂电话）他马上就来。</a:t>
            </a:r>
          </a:p>
          <a:p>
            <a:pPr marL="0" indent="0">
              <a:buNone/>
            </a:pPr>
            <a:endParaRPr lang="zh-CN" altLang="en-US" dirty="0"/>
          </a:p>
          <a:p>
            <a:endParaRPr lang="zh-CN" altLang="en-US" dirty="0"/>
          </a:p>
        </p:txBody>
      </p:sp>
    </p:spTree>
    <p:extLst>
      <p:ext uri="{BB962C8B-B14F-4D97-AF65-F5344CB8AC3E}">
        <p14:creationId xmlns="" xmlns:p14="http://schemas.microsoft.com/office/powerpoint/2010/main" val="40774540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97AD949-C6A0-4B41-AA59-C81C5703603D}"/>
              </a:ext>
            </a:extLst>
          </p:cNvPr>
          <p:cNvSpPr>
            <a:spLocks noGrp="1"/>
          </p:cNvSpPr>
          <p:nvPr>
            <p:ph idx="1"/>
          </p:nvPr>
        </p:nvSpPr>
        <p:spPr>
          <a:xfrm>
            <a:off x="598170" y="328294"/>
            <a:ext cx="10515600" cy="6381115"/>
          </a:xfrm>
        </p:spPr>
        <p:txBody>
          <a:bodyPr>
            <a:normAutofit/>
          </a:bodyPr>
          <a:lstStyle/>
          <a:p>
            <a:pPr marL="0" indent="0">
              <a:buNone/>
            </a:pPr>
            <a:r>
              <a:rPr lang="zh-CN" altLang="en-US" b="1" dirty="0"/>
              <a:t>记者：</a:t>
            </a:r>
            <a:r>
              <a:rPr lang="zh-CN" altLang="en-US" dirty="0"/>
              <a:t>刚才在问具体床位的时候，您一直在查资料、打电话问，您掌握这个情况吗？</a:t>
            </a:r>
          </a:p>
          <a:p>
            <a:pPr marL="0" indent="0">
              <a:buNone/>
            </a:pPr>
            <a:r>
              <a:rPr lang="zh-CN" altLang="en-US" b="1" dirty="0"/>
              <a:t>黄冈市卫健委主任 唐志红：</a:t>
            </a:r>
            <a:r>
              <a:rPr lang="zh-CN" altLang="en-US" dirty="0"/>
              <a:t>是啊，我是在问收治多少病人，我问多少病人，因为每天都在变化。</a:t>
            </a:r>
          </a:p>
          <a:p>
            <a:pPr marL="0" indent="0">
              <a:buNone/>
            </a:pPr>
            <a:r>
              <a:rPr lang="zh-CN" altLang="en-US" b="1" dirty="0"/>
              <a:t>记者：</a:t>
            </a:r>
            <a:r>
              <a:rPr lang="zh-CN" altLang="en-US" dirty="0"/>
              <a:t>现在有多少例病人？</a:t>
            </a:r>
          </a:p>
          <a:p>
            <a:pPr marL="0" indent="0">
              <a:buNone/>
            </a:pPr>
            <a:r>
              <a:rPr lang="zh-CN" altLang="en-US" b="1" dirty="0"/>
              <a:t>黄冈市卫健委主任 唐志红：</a:t>
            </a:r>
            <a:r>
              <a:rPr lang="zh-CN" altLang="en-US" dirty="0"/>
              <a:t>这我不知道，我搞不清楚。</a:t>
            </a:r>
          </a:p>
          <a:p>
            <a:pPr marL="0" indent="0">
              <a:buNone/>
            </a:pPr>
            <a:r>
              <a:rPr lang="zh-CN" altLang="en-US" b="1" dirty="0"/>
              <a:t>记者：</a:t>
            </a:r>
            <a:r>
              <a:rPr lang="zh-CN" altLang="en-US" dirty="0"/>
              <a:t>您觉得这是很细节的问题？</a:t>
            </a:r>
          </a:p>
          <a:p>
            <a:pPr marL="0" indent="0">
              <a:buNone/>
            </a:pPr>
            <a:r>
              <a:rPr lang="zh-CN" altLang="en-US" b="1" dirty="0"/>
              <a:t>黄冈市卫健委主任 唐志红：</a:t>
            </a:r>
            <a:r>
              <a:rPr lang="zh-CN" altLang="en-US" dirty="0"/>
              <a:t>我只知道有多少张床位，你非要问我收治多少病人</a:t>
            </a:r>
            <a:endParaRPr lang="en-US" altLang="zh-CN" dirty="0"/>
          </a:p>
          <a:p>
            <a:pPr marL="0" indent="0">
              <a:buNone/>
            </a:pPr>
            <a:r>
              <a:rPr lang="en-US" altLang="zh-CN" dirty="0"/>
              <a:t>……</a:t>
            </a:r>
          </a:p>
          <a:p>
            <a:pPr marL="0" indent="0" latinLnBrk="1">
              <a:buNone/>
            </a:pPr>
            <a:r>
              <a:rPr lang="zh-CN" altLang="en-US" dirty="0"/>
              <a:t>       中共中央组织部发出通知，要求注重在疫情防控阻击战一线考察识别领导班子和领导干部，及时调整不胜任现职、难以有效履行职责的干部，严肃问责不敢担当、作风漂浮、落实不力，甚至弄虚作假、失职渎职的干部。</a:t>
            </a:r>
          </a:p>
          <a:p>
            <a:pPr marL="0" indent="0" latinLnBrk="1">
              <a:buNone/>
            </a:pPr>
            <a:endParaRPr lang="zh-CN" altLang="en-US" dirty="0"/>
          </a:p>
          <a:p>
            <a:pPr marL="0" indent="0">
              <a:buNone/>
            </a:pPr>
            <a:endParaRPr lang="zh-CN" altLang="en-US" dirty="0"/>
          </a:p>
          <a:p>
            <a:pPr marL="0" indent="0">
              <a:buNone/>
            </a:pPr>
            <a:endParaRPr lang="zh-CN" altLang="en-US" dirty="0"/>
          </a:p>
        </p:txBody>
      </p:sp>
    </p:spTree>
    <p:extLst>
      <p:ext uri="{BB962C8B-B14F-4D97-AF65-F5344CB8AC3E}">
        <p14:creationId xmlns="" xmlns:p14="http://schemas.microsoft.com/office/powerpoint/2010/main" val="39538215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E9D9FB1-03EE-4646-BF6E-654D442453C0}"/>
              </a:ext>
            </a:extLst>
          </p:cNvPr>
          <p:cNvSpPr>
            <a:spLocks noGrp="1"/>
          </p:cNvSpPr>
          <p:nvPr>
            <p:ph type="title"/>
          </p:nvPr>
        </p:nvSpPr>
        <p:spPr>
          <a:xfrm>
            <a:off x="446313" y="-331211"/>
            <a:ext cx="10515600" cy="1325563"/>
          </a:xfrm>
        </p:spPr>
        <p:txBody>
          <a:bodyPr/>
          <a:lstStyle/>
          <a:p>
            <a:r>
              <a:rPr lang="zh-CN" altLang="en-US" dirty="0">
                <a:solidFill>
                  <a:srgbClr val="FF0000"/>
                </a:solidFill>
                <a:latin typeface="黑体" panose="02010609060101010101" pitchFamily="49" charset="-122"/>
                <a:ea typeface="黑体" panose="02010609060101010101" pitchFamily="49" charset="-122"/>
              </a:rPr>
              <a:t>        防疫期间打动我们的那些句子</a:t>
            </a:r>
          </a:p>
        </p:txBody>
      </p:sp>
      <p:sp>
        <p:nvSpPr>
          <p:cNvPr id="3" name="内容占位符 2">
            <a:extLst>
              <a:ext uri="{FF2B5EF4-FFF2-40B4-BE49-F238E27FC236}">
                <a16:creationId xmlns="" xmlns:a16="http://schemas.microsoft.com/office/drawing/2014/main" id="{4B1F250A-547A-4C6B-A3CC-F619DB429A62}"/>
              </a:ext>
            </a:extLst>
          </p:cNvPr>
          <p:cNvSpPr>
            <a:spLocks noGrp="1"/>
          </p:cNvSpPr>
          <p:nvPr>
            <p:ph idx="1"/>
          </p:nvPr>
        </p:nvSpPr>
        <p:spPr>
          <a:xfrm>
            <a:off x="189186" y="792472"/>
            <a:ext cx="11792607" cy="6065528"/>
          </a:xfrm>
        </p:spPr>
        <p:txBody>
          <a:bodyPr>
            <a:normAutofit fontScale="70000" lnSpcReduction="20000"/>
          </a:bodyPr>
          <a:lstStyle/>
          <a:p>
            <a:pPr marL="0" indent="0">
              <a:buNone/>
            </a:pPr>
            <a:r>
              <a:rPr lang="en-US" altLang="zh-CN" sz="3300" b="1" dirty="0">
                <a:latin typeface="宋体" panose="02010600030101010101" pitchFamily="2" charset="-122"/>
                <a:ea typeface="宋体" panose="02010600030101010101" pitchFamily="2" charset="-122"/>
              </a:rPr>
              <a:t>1</a:t>
            </a:r>
            <a:r>
              <a:rPr lang="zh-CN" altLang="zh-CN" sz="3300" b="1" dirty="0">
                <a:latin typeface="宋体" panose="02010600030101010101" pitchFamily="2" charset="-122"/>
                <a:ea typeface="宋体" panose="02010600030101010101" pitchFamily="2" charset="-122"/>
              </a:rPr>
              <a:t>．</a:t>
            </a:r>
            <a:r>
              <a:rPr lang="en-US" altLang="zh-CN" sz="3300" b="1" dirty="0">
                <a:latin typeface="宋体" panose="02010600030101010101" pitchFamily="2" charset="-122"/>
                <a:ea typeface="宋体" panose="02010600030101010101" pitchFamily="2" charset="-122"/>
              </a:rPr>
              <a:t>2003</a:t>
            </a:r>
            <a:r>
              <a:rPr lang="zh-CN" altLang="zh-CN" sz="3300" b="1" dirty="0">
                <a:latin typeface="宋体" panose="02010600030101010101" pitchFamily="2" charset="-122"/>
                <a:ea typeface="宋体" panose="02010600030101010101" pitchFamily="2" charset="-122"/>
              </a:rPr>
              <a:t>年，全中国守护着</a:t>
            </a:r>
            <a:r>
              <a:rPr lang="en-US" altLang="zh-CN" sz="3300" b="1" dirty="0">
                <a:latin typeface="宋体" panose="02010600030101010101" pitchFamily="2" charset="-122"/>
                <a:ea typeface="宋体" panose="02010600030101010101" pitchFamily="2" charset="-122"/>
              </a:rPr>
              <a:t>90</a:t>
            </a:r>
            <a:r>
              <a:rPr lang="zh-CN" altLang="zh-CN" sz="3300" b="1" dirty="0">
                <a:latin typeface="宋体" panose="02010600030101010101" pitchFamily="2" charset="-122"/>
                <a:ea typeface="宋体" panose="02010600030101010101" pitchFamily="2" charset="-122"/>
              </a:rPr>
              <a:t>后，</a:t>
            </a:r>
            <a:r>
              <a:rPr lang="en-US" altLang="zh-CN" sz="3300" b="1" dirty="0">
                <a:latin typeface="宋体" panose="02010600030101010101" pitchFamily="2" charset="-122"/>
                <a:ea typeface="宋体" panose="02010600030101010101" pitchFamily="2" charset="-122"/>
              </a:rPr>
              <a:t>2020</a:t>
            </a:r>
            <a:r>
              <a:rPr lang="zh-CN" altLang="zh-CN" sz="3300" b="1" dirty="0">
                <a:latin typeface="宋体" panose="02010600030101010101" pitchFamily="2" charset="-122"/>
                <a:ea typeface="宋体" panose="02010600030101010101" pitchFamily="2" charset="-122"/>
              </a:rPr>
              <a:t>年，</a:t>
            </a:r>
            <a:r>
              <a:rPr lang="en-US" altLang="zh-CN" sz="3300" b="1" dirty="0">
                <a:latin typeface="宋体" panose="02010600030101010101" pitchFamily="2" charset="-122"/>
                <a:ea typeface="宋体" panose="02010600030101010101" pitchFamily="2" charset="-122"/>
              </a:rPr>
              <a:t>90</a:t>
            </a:r>
            <a:r>
              <a:rPr lang="zh-CN" altLang="zh-CN" sz="3300" b="1" dirty="0">
                <a:latin typeface="宋体" panose="02010600030101010101" pitchFamily="2" charset="-122"/>
                <a:ea typeface="宋体" panose="02010600030101010101" pitchFamily="2" charset="-122"/>
              </a:rPr>
              <a:t>后守护着全中国。</a:t>
            </a:r>
          </a:p>
          <a:p>
            <a:pPr marL="0" indent="0">
              <a:buNone/>
            </a:pPr>
            <a:r>
              <a:rPr lang="en-US" altLang="zh-CN" sz="3300" b="1" dirty="0">
                <a:latin typeface="宋体" panose="02010600030101010101" pitchFamily="2" charset="-122"/>
                <a:ea typeface="宋体" panose="02010600030101010101" pitchFamily="2" charset="-122"/>
              </a:rPr>
              <a:t>2</a:t>
            </a:r>
            <a:r>
              <a:rPr lang="zh-CN" altLang="zh-CN" sz="3300" b="1" dirty="0">
                <a:latin typeface="宋体" panose="02010600030101010101" pitchFamily="2" charset="-122"/>
                <a:ea typeface="宋体" panose="02010600030101010101" pitchFamily="2" charset="-122"/>
              </a:rPr>
              <a:t>．中国人，</a:t>
            </a:r>
            <a:r>
              <a:rPr lang="zh-CN" altLang="en-US" sz="3300" b="1" dirty="0">
                <a:latin typeface="宋体" panose="02010600030101010101" pitchFamily="2" charset="-122"/>
                <a:ea typeface="宋体" panose="02010600030101010101" pitchFamily="2" charset="-122"/>
              </a:rPr>
              <a:t>总是</a:t>
            </a:r>
            <a:r>
              <a:rPr lang="zh-CN" altLang="zh-CN" sz="3300" b="1" dirty="0">
                <a:latin typeface="宋体" panose="02010600030101010101" pitchFamily="2" charset="-122"/>
                <a:ea typeface="宋体" panose="02010600030101010101" pitchFamily="2" charset="-122"/>
              </a:rPr>
              <a:t>被他们之中最勇敢的人保护得很好。</a:t>
            </a:r>
            <a:r>
              <a:rPr lang="en-US" altLang="zh-CN" sz="3300" b="1" dirty="0">
                <a:latin typeface="宋体" panose="02010600030101010101" pitchFamily="2" charset="-122"/>
                <a:ea typeface="宋体" panose="02010600030101010101" pitchFamily="2" charset="-122"/>
              </a:rPr>
              <a:t> </a:t>
            </a:r>
          </a:p>
          <a:p>
            <a:pPr marL="0" indent="0">
              <a:buNone/>
            </a:pPr>
            <a:r>
              <a:rPr lang="en-US" altLang="zh-CN" sz="3300" b="1" dirty="0">
                <a:latin typeface="宋体" panose="02010600030101010101" pitchFamily="2" charset="-122"/>
                <a:ea typeface="宋体" panose="02010600030101010101" pitchFamily="2" charset="-122"/>
              </a:rPr>
              <a:t>                                             </a:t>
            </a:r>
            <a:r>
              <a:rPr lang="zh-CN" altLang="zh-CN" sz="3300" b="1" dirty="0">
                <a:latin typeface="宋体" panose="02010600030101010101" pitchFamily="2" charset="-122"/>
                <a:ea typeface="宋体" panose="02010600030101010101" pitchFamily="2" charset="-122"/>
              </a:rPr>
              <a:t>——《论中国》基辛格</a:t>
            </a:r>
          </a:p>
          <a:p>
            <a:pPr marL="0" indent="0">
              <a:buNone/>
            </a:pPr>
            <a:r>
              <a:rPr lang="en-US" altLang="zh-CN" sz="3300" b="1" dirty="0">
                <a:latin typeface="宋体" panose="02010600030101010101" pitchFamily="2" charset="-122"/>
                <a:ea typeface="宋体" panose="02010600030101010101" pitchFamily="2" charset="-122"/>
              </a:rPr>
              <a:t>3.</a:t>
            </a:r>
            <a:r>
              <a:rPr lang="zh-CN" altLang="zh-CN" sz="3300" b="1" dirty="0">
                <a:latin typeface="宋体" panose="02010600030101010101" pitchFamily="2" charset="-122"/>
                <a:ea typeface="宋体" panose="02010600030101010101" pitchFamily="2" charset="-122"/>
              </a:rPr>
              <a:t>时代的一粒灰，落在个人头上</a:t>
            </a:r>
            <a:r>
              <a:rPr lang="zh-CN" altLang="en-US" sz="3300" b="1" dirty="0">
                <a:latin typeface="宋体" panose="02010600030101010101" pitchFamily="2" charset="-122"/>
                <a:ea typeface="宋体" panose="02010600030101010101" pitchFamily="2" charset="-122"/>
              </a:rPr>
              <a:t>，</a:t>
            </a:r>
            <a:r>
              <a:rPr lang="zh-CN" altLang="zh-CN" sz="3300" b="1" dirty="0">
                <a:latin typeface="宋体" panose="02010600030101010101" pitchFamily="2" charset="-122"/>
                <a:ea typeface="宋体" panose="02010600030101010101" pitchFamily="2" charset="-122"/>
              </a:rPr>
              <a:t>可能就是一座山。</a:t>
            </a:r>
            <a:r>
              <a:rPr lang="en-US" altLang="zh-CN" sz="3300" b="1" dirty="0">
                <a:latin typeface="宋体" panose="02010600030101010101" pitchFamily="2" charset="-122"/>
                <a:ea typeface="宋体" panose="02010600030101010101" pitchFamily="2" charset="-122"/>
              </a:rPr>
              <a:t>     </a:t>
            </a:r>
            <a:r>
              <a:rPr lang="zh-CN" altLang="zh-CN" sz="3300" b="1" dirty="0">
                <a:latin typeface="宋体" panose="02010600030101010101" pitchFamily="2" charset="-122"/>
                <a:ea typeface="宋体" panose="02010600030101010101" pitchFamily="2" charset="-122"/>
              </a:rPr>
              <a:t>——作家 方方</a:t>
            </a:r>
          </a:p>
          <a:p>
            <a:pPr marL="0" indent="0">
              <a:buNone/>
            </a:pPr>
            <a:r>
              <a:rPr lang="en-US" altLang="zh-CN" sz="3300" b="1" dirty="0">
                <a:latin typeface="宋体" panose="02010600030101010101" pitchFamily="2" charset="-122"/>
                <a:ea typeface="宋体" panose="02010600030101010101" pitchFamily="2" charset="-122"/>
              </a:rPr>
              <a:t>4.</a:t>
            </a:r>
            <a:r>
              <a:rPr lang="zh-CN" altLang="zh-CN" sz="3300" b="1" dirty="0">
                <a:latin typeface="宋体" panose="02010600030101010101" pitchFamily="2" charset="-122"/>
                <a:ea typeface="宋体" panose="02010600030101010101" pitchFamily="2" charset="-122"/>
              </a:rPr>
              <a:t>原来国泰民安就是车水马龙，人声鼎沸</a:t>
            </a:r>
            <a:r>
              <a:rPr lang="zh-CN" altLang="en-US" sz="3300" b="1" dirty="0">
                <a:latin typeface="宋体" panose="02010600030101010101" pitchFamily="2" charset="-122"/>
                <a:ea typeface="宋体" panose="02010600030101010101" pitchFamily="2" charset="-122"/>
              </a:rPr>
              <a:t>。</a:t>
            </a:r>
            <a:r>
              <a:rPr lang="en-US" altLang="zh-CN" sz="3300" b="1" dirty="0">
                <a:latin typeface="宋体" panose="02010600030101010101" pitchFamily="2" charset="-122"/>
                <a:ea typeface="宋体" panose="02010600030101010101" pitchFamily="2" charset="-122"/>
              </a:rPr>
              <a:t>        </a:t>
            </a:r>
            <a:r>
              <a:rPr lang="zh-CN" altLang="zh-CN" sz="3300" b="1" dirty="0">
                <a:latin typeface="宋体" panose="02010600030101010101" pitchFamily="2" charset="-122"/>
                <a:ea typeface="宋体" panose="02010600030101010101" pitchFamily="2" charset="-122"/>
              </a:rPr>
              <a:t>——《重庆宣传片》</a:t>
            </a:r>
            <a:r>
              <a:rPr lang="en-US" altLang="zh-CN" sz="3300" b="1" dirty="0">
                <a:latin typeface="宋体" panose="02010600030101010101" pitchFamily="2" charset="-122"/>
                <a:ea typeface="宋体" panose="02010600030101010101" pitchFamily="2" charset="-122"/>
              </a:rPr>
              <a:t> </a:t>
            </a:r>
            <a:endParaRPr lang="zh-CN" altLang="zh-CN" sz="3300" b="1" dirty="0">
              <a:latin typeface="宋体" panose="02010600030101010101" pitchFamily="2" charset="-122"/>
              <a:ea typeface="宋体" panose="02010600030101010101" pitchFamily="2" charset="-122"/>
            </a:endParaRPr>
          </a:p>
          <a:p>
            <a:pPr marL="0" indent="0">
              <a:buNone/>
            </a:pPr>
            <a:r>
              <a:rPr lang="en-US" altLang="zh-CN" sz="3300" b="1" dirty="0">
                <a:latin typeface="宋体" panose="02010600030101010101" pitchFamily="2" charset="-122"/>
                <a:ea typeface="宋体" panose="02010600030101010101" pitchFamily="2" charset="-122"/>
              </a:rPr>
              <a:t>5.</a:t>
            </a:r>
            <a:r>
              <a:rPr lang="zh-CN" altLang="zh-CN" sz="3300" b="1" dirty="0">
                <a:latin typeface="宋体" panose="02010600030101010101" pitchFamily="2" charset="-122"/>
                <a:ea typeface="宋体" panose="02010600030101010101" pitchFamily="2" charset="-122"/>
              </a:rPr>
              <a:t>有一份热，发一份光</a:t>
            </a:r>
            <a:r>
              <a:rPr lang="zh-CN" altLang="en-US" sz="3300" b="1" dirty="0">
                <a:latin typeface="宋体" panose="02010600030101010101" pitchFamily="2" charset="-122"/>
                <a:ea typeface="宋体" panose="02010600030101010101" pitchFamily="2" charset="-122"/>
              </a:rPr>
              <a:t>，</a:t>
            </a:r>
            <a:r>
              <a:rPr lang="zh-CN" altLang="zh-CN" sz="3300" b="1" dirty="0">
                <a:latin typeface="宋体" panose="02010600030101010101" pitchFamily="2" charset="-122"/>
                <a:ea typeface="宋体" panose="02010600030101010101" pitchFamily="2" charset="-122"/>
              </a:rPr>
              <a:t>就令萤火一般，也可以在黑暗里发一点光</a:t>
            </a:r>
            <a:r>
              <a:rPr lang="zh-CN" altLang="en-US" sz="3300" b="1" dirty="0">
                <a:latin typeface="宋体" panose="02010600030101010101" pitchFamily="2" charset="-122"/>
                <a:ea typeface="宋体" panose="02010600030101010101" pitchFamily="2" charset="-122"/>
              </a:rPr>
              <a:t>，</a:t>
            </a:r>
            <a:r>
              <a:rPr lang="zh-CN" altLang="zh-CN" sz="3300" b="1" dirty="0">
                <a:latin typeface="宋体" panose="02010600030101010101" pitchFamily="2" charset="-122"/>
                <a:ea typeface="宋体" panose="02010600030101010101" pitchFamily="2" charset="-122"/>
              </a:rPr>
              <a:t>不必等待火炬</a:t>
            </a:r>
            <a:r>
              <a:rPr lang="zh-CN" altLang="en-US" sz="3300" b="1" dirty="0">
                <a:latin typeface="宋体" panose="02010600030101010101" pitchFamily="2" charset="-122"/>
                <a:ea typeface="宋体" panose="02010600030101010101" pitchFamily="2" charset="-122"/>
              </a:rPr>
              <a:t>。</a:t>
            </a:r>
            <a:r>
              <a:rPr lang="en-US" altLang="zh-CN" sz="3300" b="1" dirty="0">
                <a:latin typeface="宋体" panose="02010600030101010101" pitchFamily="2" charset="-122"/>
                <a:ea typeface="宋体" panose="02010600030101010101" pitchFamily="2" charset="-122"/>
              </a:rPr>
              <a:t>                                      </a:t>
            </a:r>
            <a:r>
              <a:rPr lang="zh-CN" altLang="zh-CN" sz="3300" b="1" dirty="0">
                <a:latin typeface="宋体" panose="02010600030101010101" pitchFamily="2" charset="-122"/>
                <a:ea typeface="宋体" panose="02010600030101010101" pitchFamily="2" charset="-122"/>
              </a:rPr>
              <a:t>——鲁迅《热风》</a:t>
            </a:r>
            <a:endParaRPr lang="en-US" altLang="zh-CN" sz="3300" b="1" dirty="0">
              <a:latin typeface="宋体" panose="02010600030101010101" pitchFamily="2" charset="-122"/>
              <a:ea typeface="宋体" panose="02010600030101010101" pitchFamily="2" charset="-122"/>
            </a:endParaRPr>
          </a:p>
          <a:p>
            <a:pPr marL="0" indent="0">
              <a:lnSpc>
                <a:spcPct val="120000"/>
              </a:lnSpc>
              <a:buNone/>
            </a:pPr>
            <a:r>
              <a:rPr lang="en-US" altLang="zh-CN" sz="3300" b="1" dirty="0">
                <a:latin typeface="宋体" panose="02010600030101010101" pitchFamily="2" charset="-122"/>
                <a:ea typeface="宋体" panose="02010600030101010101" pitchFamily="2" charset="-122"/>
              </a:rPr>
              <a:t>6</a:t>
            </a:r>
            <a:r>
              <a:rPr lang="en-US" altLang="zh-CN" sz="3300" b="1" dirty="0" smtClean="0">
                <a:latin typeface="宋体" panose="02010600030101010101" pitchFamily="2" charset="-122"/>
                <a:ea typeface="宋体" panose="02010600030101010101" pitchFamily="2" charset="-122"/>
              </a:rPr>
              <a:t>.</a:t>
            </a:r>
            <a:r>
              <a:rPr lang="zh-CN" altLang="zh-CN" sz="3600" b="1" dirty="0" smtClean="0">
                <a:latin typeface="宋体" panose="02010600030101010101" pitchFamily="2" charset="-122"/>
                <a:ea typeface="宋体" panose="02010600030101010101" pitchFamily="2" charset="-122"/>
              </a:rPr>
              <a:t>这世上可能确实没有超级英雄，不过是无数人都在发一分光，然后萤火汇成星河。</a:t>
            </a:r>
            <a:endParaRPr lang="zh-CN" altLang="zh-CN" sz="3300" b="1" dirty="0">
              <a:latin typeface="宋体" panose="02010600030101010101" pitchFamily="2" charset="-122"/>
              <a:ea typeface="宋体" panose="02010600030101010101" pitchFamily="2" charset="-122"/>
            </a:endParaRPr>
          </a:p>
          <a:p>
            <a:pPr marL="0" indent="0">
              <a:buNone/>
            </a:pPr>
            <a:r>
              <a:rPr lang="en-US" altLang="zh-CN" sz="3300" b="1" dirty="0">
                <a:latin typeface="宋体" panose="02010600030101010101" pitchFamily="2" charset="-122"/>
                <a:ea typeface="宋体" panose="02010600030101010101" pitchFamily="2" charset="-122"/>
              </a:rPr>
              <a:t>7.</a:t>
            </a:r>
            <a:r>
              <a:rPr lang="zh-CN" altLang="zh-CN" sz="3300" b="1" dirty="0">
                <a:latin typeface="宋体" panose="02010600030101010101" pitchFamily="2" charset="-122"/>
                <a:ea typeface="宋体" panose="02010600030101010101" pitchFamily="2" charset="-122"/>
              </a:rPr>
              <a:t>山川异域，风月同天</a:t>
            </a:r>
            <a:r>
              <a:rPr lang="zh-CN" altLang="en-US" sz="3300" b="1" dirty="0">
                <a:latin typeface="宋体" panose="02010600030101010101" pitchFamily="2" charset="-122"/>
                <a:ea typeface="宋体" panose="02010600030101010101" pitchFamily="2" charset="-122"/>
              </a:rPr>
              <a:t>；</a:t>
            </a:r>
            <a:r>
              <a:rPr lang="zh-CN" altLang="zh-CN" sz="3300" b="1" dirty="0">
                <a:latin typeface="宋体" panose="02010600030101010101" pitchFamily="2" charset="-122"/>
                <a:ea typeface="宋体" panose="02010600030101010101" pitchFamily="2" charset="-122"/>
              </a:rPr>
              <a:t>岂曰无衣，与子同裳</a:t>
            </a:r>
            <a:r>
              <a:rPr lang="zh-CN" altLang="en-US" sz="3300" b="1" dirty="0">
                <a:latin typeface="宋体" panose="02010600030101010101" pitchFamily="2" charset="-122"/>
                <a:ea typeface="宋体" panose="02010600030101010101" pitchFamily="2" charset="-122"/>
              </a:rPr>
              <a:t>。</a:t>
            </a:r>
            <a:endParaRPr lang="en-US" altLang="zh-CN" sz="3300" b="1" dirty="0">
              <a:latin typeface="宋体" panose="02010600030101010101" pitchFamily="2" charset="-122"/>
              <a:ea typeface="宋体" panose="02010600030101010101" pitchFamily="2" charset="-122"/>
            </a:endParaRPr>
          </a:p>
          <a:p>
            <a:pPr marL="0" indent="0">
              <a:buNone/>
            </a:pPr>
            <a:r>
              <a:rPr lang="en-US" altLang="zh-CN" sz="3300" b="1" dirty="0">
                <a:latin typeface="宋体" panose="02010600030101010101" pitchFamily="2" charset="-122"/>
                <a:ea typeface="宋体" panose="02010600030101010101" pitchFamily="2" charset="-122"/>
              </a:rPr>
              <a:t>8.</a:t>
            </a:r>
            <a:r>
              <a:rPr lang="zh-CN" altLang="en-US" sz="3300" b="1" dirty="0">
                <a:latin typeface="宋体" panose="02010600030101010101" pitchFamily="2" charset="-122"/>
                <a:ea typeface="宋体" panose="02010600030101010101" pitchFamily="2" charset="-122"/>
              </a:rPr>
              <a:t>辽河雪融，富山花开；同气连枝，共盼春来。</a:t>
            </a:r>
            <a:endParaRPr lang="en-US" altLang="zh-CN" sz="3300" b="1" dirty="0">
              <a:latin typeface="宋体" panose="02010600030101010101" pitchFamily="2" charset="-122"/>
              <a:ea typeface="宋体" panose="02010600030101010101" pitchFamily="2" charset="-122"/>
            </a:endParaRPr>
          </a:p>
          <a:p>
            <a:pPr marL="0" indent="0">
              <a:buNone/>
            </a:pPr>
            <a:r>
              <a:rPr lang="en-US" altLang="zh-CN" sz="3300" b="1" dirty="0">
                <a:latin typeface="宋体" panose="02010600030101010101" pitchFamily="2" charset="-122"/>
                <a:ea typeface="宋体" panose="02010600030101010101" pitchFamily="2" charset="-122"/>
              </a:rPr>
              <a:t>9</a:t>
            </a:r>
            <a:r>
              <a:rPr lang="en-US" altLang="zh-CN" sz="3300" b="1" dirty="0" smtClean="0">
                <a:latin typeface="宋体" panose="02010600030101010101" pitchFamily="2" charset="-122"/>
                <a:ea typeface="宋体" panose="02010600030101010101" pitchFamily="2" charset="-122"/>
              </a:rPr>
              <a:t>.</a:t>
            </a:r>
            <a:r>
              <a:rPr lang="zh-CN" altLang="zh-CN" sz="3600" b="1" dirty="0" smtClean="0">
                <a:latin typeface="宋体" panose="02010600030101010101" pitchFamily="2" charset="-122"/>
                <a:ea typeface="宋体" panose="02010600030101010101" pitchFamily="2" charset="-122"/>
              </a:rPr>
              <a:t>不要习惯了黑暗就为黑暗辩护，不要为自己的苟且而得意，不要嘲讽那些比自己更勇敢热情的人们，我们可以卑微如尘土，但不可以扭曲如蛆虫</a:t>
            </a:r>
            <a:r>
              <a:rPr lang="zh-CN" altLang="en-US" sz="3600" b="1" dirty="0" smtClean="0">
                <a:latin typeface="宋体" panose="02010600030101010101" pitchFamily="2" charset="-122"/>
                <a:ea typeface="宋体" panose="02010600030101010101" pitchFamily="2" charset="-122"/>
              </a:rPr>
              <a:t>。                   </a:t>
            </a:r>
            <a:r>
              <a:rPr lang="zh-CN" altLang="zh-CN" sz="3600" b="1" dirty="0" smtClean="0">
                <a:latin typeface="宋体" panose="02010600030101010101" pitchFamily="2" charset="-122"/>
                <a:ea typeface="宋体" panose="02010600030101010101" pitchFamily="2" charset="-122"/>
              </a:rPr>
              <a:t>—</a:t>
            </a:r>
            <a:r>
              <a:rPr lang="en-US" altLang="zh-CN" sz="3600" b="1" dirty="0" smtClean="0">
                <a:latin typeface="宋体" panose="02010600030101010101" pitchFamily="2" charset="-122"/>
                <a:ea typeface="宋体" panose="02010600030101010101" pitchFamily="2" charset="-122"/>
              </a:rPr>
              <a:t>                                                      </a:t>
            </a:r>
            <a:r>
              <a:rPr lang="zh-CN" altLang="zh-CN" sz="3600" b="1" dirty="0" smtClean="0">
                <a:latin typeface="宋体" panose="02010600030101010101" pitchFamily="2" charset="-122"/>
                <a:ea typeface="宋体" panose="02010600030101010101" pitchFamily="2" charset="-122"/>
              </a:rPr>
              <a:t>—曼德拉</a:t>
            </a:r>
            <a:endParaRPr lang="en-US" altLang="zh-CN" sz="3300" b="1" dirty="0">
              <a:latin typeface="宋体" panose="02010600030101010101" pitchFamily="2" charset="-122"/>
              <a:ea typeface="宋体" panose="02010600030101010101" pitchFamily="2" charset="-122"/>
            </a:endParaRPr>
          </a:p>
          <a:p>
            <a:pPr marL="0" indent="0">
              <a:buNone/>
            </a:pPr>
            <a:r>
              <a:rPr lang="en-US" altLang="zh-CN" sz="3300" b="1" dirty="0">
                <a:latin typeface="宋体" panose="02010600030101010101" pitchFamily="2" charset="-122"/>
                <a:ea typeface="宋体" panose="02010600030101010101" pitchFamily="2" charset="-122"/>
              </a:rPr>
              <a:t>10.</a:t>
            </a:r>
            <a:r>
              <a:rPr lang="zh-CN" altLang="en-US" sz="3300" b="1" dirty="0">
                <a:latin typeface="宋体" panose="02010600030101010101" pitchFamily="2" charset="-122"/>
                <a:ea typeface="宋体" panose="02010600030101010101" pitchFamily="2" charset="-122"/>
              </a:rPr>
              <a:t>为众人抱薪者，不可使其冻毙于风雪；为自由开道者，不可令其困厄于荆</a:t>
            </a:r>
            <a:r>
              <a:rPr lang="zh-CN" altLang="en-US" sz="3300" b="1" dirty="0" smtClean="0">
                <a:latin typeface="宋体" panose="02010600030101010101" pitchFamily="2" charset="-122"/>
                <a:ea typeface="宋体" panose="02010600030101010101" pitchFamily="2" charset="-122"/>
              </a:rPr>
              <a:t>棘。</a:t>
            </a:r>
          </a:p>
          <a:p>
            <a:pPr marL="0" indent="0">
              <a:buNone/>
            </a:pPr>
            <a:r>
              <a:rPr lang="en-US" altLang="zh-CN" b="1" dirty="0" smtClean="0">
                <a:latin typeface="宋体" panose="02010600030101010101" pitchFamily="2" charset="-122"/>
                <a:ea typeface="宋体" panose="02010600030101010101" pitchFamily="2" charset="-122"/>
              </a:rPr>
              <a:t>11.</a:t>
            </a:r>
            <a:r>
              <a:rPr lang="zh-CN" altLang="zh-CN" b="1" dirty="0" smtClean="0">
                <a:latin typeface="宋体" panose="02010600030101010101" pitchFamily="2" charset="-122"/>
                <a:ea typeface="宋体" panose="02010600030101010101" pitchFamily="2" charset="-122"/>
              </a:rPr>
              <a:t>没有一个冬天不可逾越，没有一个春天不会来临。</a:t>
            </a:r>
            <a:endParaRPr lang="en-US" altLang="zh-CN" b="1" dirty="0" smtClean="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 xmlns:p14="http://schemas.microsoft.com/office/powerpoint/2010/main" val="14744835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0C602E0-CB93-4F4E-B7FF-0CDE20FB4610}"/>
              </a:ext>
            </a:extLst>
          </p:cNvPr>
          <p:cNvSpPr>
            <a:spLocks noGrp="1"/>
          </p:cNvSpPr>
          <p:nvPr>
            <p:ph type="title"/>
          </p:nvPr>
        </p:nvSpPr>
        <p:spPr/>
        <p:txBody>
          <a:bodyPr/>
          <a:lstStyle/>
          <a:p>
            <a:r>
              <a:rPr lang="zh-CN" altLang="en-US" b="1" dirty="0">
                <a:solidFill>
                  <a:srgbClr val="FF0000"/>
                </a:solidFill>
                <a:latin typeface="黑体" panose="02010609060101010101" pitchFamily="49" charset="-122"/>
                <a:ea typeface="黑体" panose="02010609060101010101" pitchFamily="49" charset="-122"/>
              </a:rPr>
              <a:t>  山川异域，风月同天</a:t>
            </a:r>
            <a:r>
              <a:rPr lang="zh-CN" altLang="en-US" dirty="0">
                <a:solidFill>
                  <a:srgbClr val="FF0000"/>
                </a:solidFill>
                <a:latin typeface="黑体" panose="02010609060101010101" pitchFamily="49" charset="-122"/>
                <a:ea typeface="黑体" panose="02010609060101010101" pitchFamily="49" charset="-122"/>
              </a:rPr>
              <a:t/>
            </a:r>
            <a:br>
              <a:rPr lang="zh-CN" altLang="en-US" dirty="0">
                <a:solidFill>
                  <a:srgbClr val="FF0000"/>
                </a:solidFill>
                <a:latin typeface="黑体" panose="02010609060101010101" pitchFamily="49" charset="-122"/>
                <a:ea typeface="黑体" panose="02010609060101010101" pitchFamily="49" charset="-122"/>
              </a:rPr>
            </a:br>
            <a:endParaRPr lang="zh-CN" altLang="en-US" dirty="0">
              <a:solidFill>
                <a:srgbClr val="FF0000"/>
              </a:solidFill>
              <a:latin typeface="黑体" panose="02010609060101010101" pitchFamily="49" charset="-122"/>
              <a:ea typeface="黑体" panose="02010609060101010101" pitchFamily="49" charset="-122"/>
            </a:endParaRPr>
          </a:p>
        </p:txBody>
      </p:sp>
      <p:pic>
        <p:nvPicPr>
          <p:cNvPr id="5" name="内容占位符 4">
            <a:extLst>
              <a:ext uri="{FF2B5EF4-FFF2-40B4-BE49-F238E27FC236}">
                <a16:creationId xmlns="" xmlns:a16="http://schemas.microsoft.com/office/drawing/2014/main" id="{3F394E26-D2A9-47D8-BB31-5A12BDD3A156}"/>
              </a:ext>
            </a:extLst>
          </p:cNvPr>
          <p:cNvPicPr>
            <a:picLocks noGrp="1" noChangeAspect="1"/>
          </p:cNvPicPr>
          <p:nvPr>
            <p:ph idx="1"/>
          </p:nvPr>
        </p:nvPicPr>
        <p:blipFill>
          <a:blip r:embed="rId2" cstate="print"/>
          <a:stretch>
            <a:fillRect/>
          </a:stretch>
        </p:blipFill>
        <p:spPr>
          <a:xfrm>
            <a:off x="7897764" y="1343344"/>
            <a:ext cx="4064209" cy="4418477"/>
          </a:xfrm>
          <a:prstGeom prst="rect">
            <a:avLst/>
          </a:prstGeom>
        </p:spPr>
      </p:pic>
      <p:sp>
        <p:nvSpPr>
          <p:cNvPr id="6" name="矩形 5">
            <a:extLst>
              <a:ext uri="{FF2B5EF4-FFF2-40B4-BE49-F238E27FC236}">
                <a16:creationId xmlns="" xmlns:a16="http://schemas.microsoft.com/office/drawing/2014/main" id="{85B09E45-1CA4-488F-822E-DC5A0D6AD067}"/>
              </a:ext>
            </a:extLst>
          </p:cNvPr>
          <p:cNvSpPr/>
          <p:nvPr/>
        </p:nvSpPr>
        <p:spPr>
          <a:xfrm>
            <a:off x="838200" y="1425571"/>
            <a:ext cx="6363765" cy="4678204"/>
          </a:xfrm>
          <a:prstGeom prst="rect">
            <a:avLst/>
          </a:prstGeom>
        </p:spPr>
        <p:txBody>
          <a:bodyPr wrap="square">
            <a:spAutoFit/>
          </a:bodyPr>
          <a:lstStyle/>
          <a:p>
            <a:r>
              <a:rPr lang="zh-CN" altLang="en-US" sz="2800" b="1" dirty="0">
                <a:solidFill>
                  <a:srgbClr val="191919"/>
                </a:solidFill>
                <a:latin typeface="宋体" panose="02010600030101010101" pitchFamily="2" charset="-122"/>
                <a:ea typeface="宋体" panose="02010600030101010101" pitchFamily="2" charset="-122"/>
              </a:rPr>
              <a:t>    它跟随着日本汉语水平考试</a:t>
            </a:r>
            <a:r>
              <a:rPr lang="en-US" altLang="zh-CN" sz="2800" b="1" dirty="0">
                <a:solidFill>
                  <a:srgbClr val="191919"/>
                </a:solidFill>
                <a:latin typeface="宋体" panose="02010600030101010101" pitchFamily="2" charset="-122"/>
                <a:ea typeface="宋体" panose="02010600030101010101" pitchFamily="2" charset="-122"/>
              </a:rPr>
              <a:t>HSK</a:t>
            </a:r>
            <a:r>
              <a:rPr lang="zh-CN" altLang="en-US" sz="2800" b="1" dirty="0">
                <a:solidFill>
                  <a:srgbClr val="191919"/>
                </a:solidFill>
                <a:latin typeface="宋体" panose="02010600030101010101" pitchFamily="2" charset="-122"/>
                <a:ea typeface="宋体" panose="02010600030101010101" pitchFamily="2" charset="-122"/>
              </a:rPr>
              <a:t>事务局支援湖北高校</a:t>
            </a:r>
            <a:r>
              <a:rPr lang="en-US" altLang="zh-CN" sz="2800" b="1" dirty="0">
                <a:solidFill>
                  <a:srgbClr val="191919"/>
                </a:solidFill>
                <a:latin typeface="宋体" panose="02010600030101010101" pitchFamily="2" charset="-122"/>
                <a:ea typeface="宋体" panose="02010600030101010101" pitchFamily="2" charset="-122"/>
              </a:rPr>
              <a:t>2</a:t>
            </a:r>
            <a:r>
              <a:rPr lang="zh-CN" altLang="en-US" sz="2800" b="1" dirty="0">
                <a:solidFill>
                  <a:srgbClr val="191919"/>
                </a:solidFill>
                <a:latin typeface="宋体" panose="02010600030101010101" pitchFamily="2" charset="-122"/>
                <a:ea typeface="宋体" panose="02010600030101010101" pitchFamily="2" charset="-122"/>
              </a:rPr>
              <a:t>万只口罩和一批红外体温计来到中国，一夜之间刷屏中国社交网络。</a:t>
            </a:r>
            <a:r>
              <a:rPr lang="zh-CN" altLang="en-US" sz="2800" b="1" dirty="0">
                <a:latin typeface="宋体" panose="02010600030101010101" pitchFamily="2" charset="-122"/>
                <a:ea typeface="宋体" panose="02010600030101010101" pitchFamily="2" charset="-122"/>
              </a:rPr>
              <a:t>当年日本长屋亲王在赠送大唐的千件袈裟上曾绣“山川异域，风月同天，寄诸佛子，共结来缘”偈文，鉴真大师被此偈文打动，决心东渡弘法，成就中日友好佳话。</a:t>
            </a:r>
          </a:p>
          <a:p>
            <a:r>
              <a:rPr lang="zh-CN" altLang="en-US" sz="2800" b="1" dirty="0">
                <a:latin typeface="宋体" panose="02010600030101010101" pitchFamily="2" charset="-122"/>
                <a:ea typeface="宋体" panose="02010600030101010101" pitchFamily="2" charset="-122"/>
              </a:rPr>
              <a:t>    千年前是扶桑邻国的求知若渴；千年后是樱花友国的投桃报德。</a:t>
            </a:r>
          </a:p>
          <a:p>
            <a:endParaRPr lang="zh-CN" altLang="en-US" b="0" i="0" u="none" strike="noStrike" dirty="0">
              <a:solidFill>
                <a:srgbClr val="191919"/>
              </a:solidFill>
              <a:effectLst/>
              <a:latin typeface="&amp;quot"/>
            </a:endParaRPr>
          </a:p>
        </p:txBody>
      </p:sp>
    </p:spTree>
    <p:extLst>
      <p:ext uri="{BB962C8B-B14F-4D97-AF65-F5344CB8AC3E}">
        <p14:creationId xmlns="" xmlns:p14="http://schemas.microsoft.com/office/powerpoint/2010/main" val="106868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22BC0A8-BD63-492D-B031-47A88C487971}"/>
              </a:ext>
            </a:extLst>
          </p:cNvPr>
          <p:cNvSpPr>
            <a:spLocks noGrp="1"/>
          </p:cNvSpPr>
          <p:nvPr>
            <p:ph type="title"/>
          </p:nvPr>
        </p:nvSpPr>
        <p:spPr/>
        <p:txBody>
          <a:bodyPr/>
          <a:lstStyle/>
          <a:p>
            <a:r>
              <a:rPr lang="zh-CN" altLang="en-US" b="1" dirty="0">
                <a:solidFill>
                  <a:srgbClr val="FF0000"/>
                </a:solidFill>
                <a:latin typeface="黑体" panose="02010609060101010101" pitchFamily="49" charset="-122"/>
                <a:ea typeface="黑体" panose="02010609060101010101" pitchFamily="49" charset="-122"/>
              </a:rPr>
              <a:t>岂曰无衣，与子同裳</a:t>
            </a:r>
            <a:r>
              <a:rPr lang="zh-CN" altLang="en-US" dirty="0"/>
              <a:t/>
            </a:r>
            <a:br>
              <a:rPr lang="zh-CN" altLang="en-US" dirty="0"/>
            </a:br>
            <a:endParaRPr lang="zh-CN" altLang="en-US" dirty="0"/>
          </a:p>
        </p:txBody>
      </p:sp>
      <p:sp>
        <p:nvSpPr>
          <p:cNvPr id="3" name="内容占位符 2">
            <a:extLst>
              <a:ext uri="{FF2B5EF4-FFF2-40B4-BE49-F238E27FC236}">
                <a16:creationId xmlns="" xmlns:a16="http://schemas.microsoft.com/office/drawing/2014/main" id="{3CC086F2-92CE-4BB8-ADF1-F8CA6FD0F495}"/>
              </a:ext>
            </a:extLst>
          </p:cNvPr>
          <p:cNvSpPr>
            <a:spLocks noGrp="1"/>
          </p:cNvSpPr>
          <p:nvPr>
            <p:ph idx="1"/>
          </p:nvPr>
        </p:nvSpPr>
        <p:spPr>
          <a:xfrm>
            <a:off x="761082" y="1451050"/>
            <a:ext cx="10515600" cy="5159069"/>
          </a:xfrm>
        </p:spPr>
        <p:txBody>
          <a:bodyPr/>
          <a:lstStyle/>
          <a:p>
            <a:pPr marL="0" indent="0">
              <a:buNone/>
            </a:pPr>
            <a:r>
              <a:rPr lang="zh-CN" altLang="en-US" b="1" dirty="0">
                <a:latin typeface="宋体" panose="02010600030101010101" pitchFamily="2" charset="-122"/>
                <a:ea typeface="宋体" panose="02010600030101010101" pitchFamily="2" charset="-122"/>
              </a:rPr>
              <a:t>     日本医药</a:t>
            </a:r>
            <a:r>
              <a:rPr lang="en-US" altLang="zh-CN" b="1" dirty="0">
                <a:latin typeface="宋体" panose="02010600030101010101" pitchFamily="2" charset="-122"/>
                <a:ea typeface="宋体" panose="02010600030101010101" pitchFamily="2" charset="-122"/>
              </a:rPr>
              <a:t>NPO</a:t>
            </a:r>
            <a:r>
              <a:rPr lang="zh-CN" altLang="en-US" b="1" dirty="0">
                <a:latin typeface="宋体" panose="02010600030101010101" pitchFamily="2" charset="-122"/>
                <a:ea typeface="宋体" panose="02010600030101010101" pitchFamily="2" charset="-122"/>
              </a:rPr>
              <a:t>法人仁心会等四家机构联合捐赠，诗句出自</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诗经</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中最为著名的爱国主义诗篇</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秦风</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无衣</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 意思是“谁说没有战衣？与君同穿裳衣”。</a:t>
            </a:r>
            <a:endParaRPr lang="en-US" altLang="zh-CN" b="1" dirty="0">
              <a:latin typeface="宋体" panose="02010600030101010101" pitchFamily="2" charset="-122"/>
              <a:ea typeface="宋体" panose="02010600030101010101" pitchFamily="2" charset="-122"/>
            </a:endParaRPr>
          </a:p>
          <a:p>
            <a:pPr marL="0" indent="0">
              <a:buNone/>
            </a:pPr>
            <a:r>
              <a:rPr lang="zh-CN" altLang="en-US" b="1" dirty="0">
                <a:latin typeface="宋体" panose="02010600030101010101" pitchFamily="2" charset="-122"/>
                <a:ea typeface="宋体" panose="02010600030101010101" pitchFamily="2" charset="-122"/>
              </a:rPr>
              <a:t>岂曰无衣？与子同袍。王于兴师，修我戈矛。与子同仇！ </a:t>
            </a:r>
          </a:p>
          <a:p>
            <a:pPr marL="0" indent="0">
              <a:buNone/>
            </a:pPr>
            <a:r>
              <a:rPr lang="zh-CN" altLang="en-US" b="1" dirty="0">
                <a:latin typeface="宋体" panose="02010600030101010101" pitchFamily="2" charset="-122"/>
                <a:ea typeface="宋体" panose="02010600030101010101" pitchFamily="2" charset="-122"/>
              </a:rPr>
              <a:t>岂曰无衣？与子同泽。王于兴师，修我矛戟。与子偕作！ </a:t>
            </a:r>
          </a:p>
          <a:p>
            <a:pPr marL="0" indent="0">
              <a:buNone/>
            </a:pPr>
            <a:r>
              <a:rPr lang="zh-CN" altLang="en-US" b="1" dirty="0">
                <a:latin typeface="宋体" panose="02010600030101010101" pitchFamily="2" charset="-122"/>
                <a:ea typeface="宋体" panose="02010600030101010101" pitchFamily="2" charset="-122"/>
              </a:rPr>
              <a:t>岂曰无衣？与子同裳。王于兴师，修我甲兵。与子偕行！</a:t>
            </a:r>
          </a:p>
          <a:p>
            <a:pPr marL="0" indent="0">
              <a:buNone/>
            </a:pPr>
            <a:r>
              <a:rPr lang="zh-CN" altLang="en-US" b="1" dirty="0">
                <a:latin typeface="宋体" panose="02010600030101010101" pitchFamily="2" charset="-122"/>
                <a:ea typeface="宋体" panose="02010600030101010101" pitchFamily="2" charset="-122"/>
              </a:rPr>
              <a:t>     讲述的是秦国人民同仇敌忾共御外侮的兄弟之情。其中的“无袍”、“无泽”中的“袍泽”，被后人用为异姓结盟兄弟的典故。</a:t>
            </a:r>
            <a:endParaRPr lang="en-US" altLang="zh-CN" b="1" dirty="0">
              <a:latin typeface="宋体" panose="02010600030101010101" pitchFamily="2" charset="-122"/>
              <a:ea typeface="宋体" panose="02010600030101010101" pitchFamily="2" charset="-122"/>
            </a:endParaRPr>
          </a:p>
          <a:p>
            <a:pPr marL="0" indent="0">
              <a:buNone/>
            </a:pPr>
            <a:r>
              <a:rPr lang="zh-CN" altLang="en-US" b="1" dirty="0">
                <a:latin typeface="宋体" panose="02010600030101010101" pitchFamily="2" charset="-122"/>
                <a:ea typeface="宋体" panose="02010600030101010101" pitchFamily="2" charset="-122"/>
              </a:rPr>
              <a:t>注：泽：内衣，指汗衫。</a:t>
            </a:r>
          </a:p>
          <a:p>
            <a:pPr marL="0" indent="0">
              <a:buNone/>
            </a:pPr>
            <a:endParaRPr lang="zh-CN" altLang="en-US" dirty="0"/>
          </a:p>
          <a:p>
            <a:endParaRPr lang="zh-CN" altLang="en-US" dirty="0"/>
          </a:p>
        </p:txBody>
      </p:sp>
    </p:spTree>
    <p:extLst>
      <p:ext uri="{BB962C8B-B14F-4D97-AF65-F5344CB8AC3E}">
        <p14:creationId xmlns="" xmlns:p14="http://schemas.microsoft.com/office/powerpoint/2010/main" val="4864444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6977624-0A5B-4DF0-9264-3FBF8AEEF7A4}"/>
              </a:ext>
            </a:extLst>
          </p:cNvPr>
          <p:cNvSpPr>
            <a:spLocks noGrp="1"/>
          </p:cNvSpPr>
          <p:nvPr>
            <p:ph type="title"/>
          </p:nvPr>
        </p:nvSpPr>
        <p:spPr>
          <a:xfrm>
            <a:off x="617863" y="92439"/>
            <a:ext cx="10515600" cy="1325563"/>
          </a:xfrm>
        </p:spPr>
        <p:txBody>
          <a:bodyPr>
            <a:normAutofit/>
          </a:bodyPr>
          <a:lstStyle/>
          <a:p>
            <a:r>
              <a:rPr lang="zh-CN" altLang="en-US" sz="3600" b="1" dirty="0">
                <a:solidFill>
                  <a:srgbClr val="FF0000"/>
                </a:solidFill>
                <a:latin typeface="黑体" panose="02010609060101010101" pitchFamily="49" charset="-122"/>
                <a:ea typeface="黑体" panose="02010609060101010101" pitchFamily="49" charset="-122"/>
              </a:rPr>
              <a:t>青山一道同云雨，</a:t>
            </a:r>
            <a:r>
              <a:rPr lang="en-US" altLang="zh-CN" sz="3600" b="1" dirty="0">
                <a:solidFill>
                  <a:srgbClr val="FF0000"/>
                </a:solidFill>
                <a:latin typeface="黑体" panose="02010609060101010101" pitchFamily="49" charset="-122"/>
                <a:ea typeface="黑体" panose="02010609060101010101" pitchFamily="49" charset="-122"/>
              </a:rPr>
              <a:t/>
            </a:r>
            <a:br>
              <a:rPr lang="en-US" altLang="zh-CN" sz="3600" b="1" dirty="0">
                <a:solidFill>
                  <a:srgbClr val="FF0000"/>
                </a:solidFill>
                <a:latin typeface="黑体" panose="02010609060101010101" pitchFamily="49" charset="-122"/>
                <a:ea typeface="黑体" panose="02010609060101010101" pitchFamily="49" charset="-122"/>
              </a:rPr>
            </a:br>
            <a:r>
              <a:rPr lang="zh-CN" altLang="en-US" sz="3600" b="1" dirty="0">
                <a:solidFill>
                  <a:srgbClr val="FF0000"/>
                </a:solidFill>
                <a:latin typeface="黑体" panose="02010609060101010101" pitchFamily="49" charset="-122"/>
                <a:ea typeface="黑体" panose="02010609060101010101" pitchFamily="49" charset="-122"/>
              </a:rPr>
              <a:t>明月何曾是两乡</a:t>
            </a:r>
            <a:endParaRPr lang="zh-CN" altLang="en-US" sz="3600" dirty="0">
              <a:solidFill>
                <a:srgbClr val="FF0000"/>
              </a:solidFill>
              <a:latin typeface="黑体" panose="02010609060101010101" pitchFamily="49" charset="-122"/>
              <a:ea typeface="黑体" panose="02010609060101010101" pitchFamily="49" charset="-122"/>
            </a:endParaRPr>
          </a:p>
        </p:txBody>
      </p:sp>
      <p:pic>
        <p:nvPicPr>
          <p:cNvPr id="5" name="内容占位符 4">
            <a:extLst>
              <a:ext uri="{FF2B5EF4-FFF2-40B4-BE49-F238E27FC236}">
                <a16:creationId xmlns="" xmlns:a16="http://schemas.microsoft.com/office/drawing/2014/main" id="{92B37EAC-31E3-486A-B882-3FCC96982AA0}"/>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7499273" y="92438"/>
            <a:ext cx="4382239" cy="3306265"/>
          </a:xfrm>
        </p:spPr>
      </p:pic>
      <p:sp>
        <p:nvSpPr>
          <p:cNvPr id="6" name="矩形 5">
            <a:extLst>
              <a:ext uri="{FF2B5EF4-FFF2-40B4-BE49-F238E27FC236}">
                <a16:creationId xmlns="" xmlns:a16="http://schemas.microsoft.com/office/drawing/2014/main" id="{15A8280A-A91E-45DC-83C1-BD98F4408677}"/>
              </a:ext>
            </a:extLst>
          </p:cNvPr>
          <p:cNvSpPr/>
          <p:nvPr/>
        </p:nvSpPr>
        <p:spPr>
          <a:xfrm>
            <a:off x="268536" y="1336601"/>
            <a:ext cx="7230737" cy="2062103"/>
          </a:xfrm>
          <a:prstGeom prst="rect">
            <a:avLst/>
          </a:prstGeom>
        </p:spPr>
        <p:txBody>
          <a:bodyPr wrap="square">
            <a:spAutoFit/>
          </a:bodyPr>
          <a:lstStyle/>
          <a:p>
            <a:r>
              <a:rPr lang="zh-CN" altLang="en-US" sz="2800" b="1" dirty="0">
                <a:solidFill>
                  <a:srgbClr val="191919"/>
                </a:solidFill>
                <a:latin typeface="宋体" panose="02010600030101010101" pitchFamily="2" charset="-122"/>
                <a:ea typeface="宋体" panose="02010600030101010101" pitchFamily="2" charset="-122"/>
              </a:rPr>
              <a:t>    </a:t>
            </a:r>
            <a:r>
              <a:rPr lang="zh-CN" altLang="en-US" sz="3200" b="1" dirty="0">
                <a:solidFill>
                  <a:srgbClr val="191919"/>
                </a:solidFill>
                <a:latin typeface="宋体" panose="02010600030101010101" pitchFamily="2" charset="-122"/>
                <a:ea typeface="宋体" panose="02010600030101010101" pitchFamily="2" charset="-122"/>
              </a:rPr>
              <a:t>日本京都府舞鹤市捐赠友好城市大连，诗句出自于王昌龄的</a:t>
            </a:r>
            <a:r>
              <a:rPr lang="en-US" altLang="zh-CN" sz="3200" b="1" dirty="0">
                <a:solidFill>
                  <a:srgbClr val="191919"/>
                </a:solidFill>
                <a:latin typeface="宋体" panose="02010600030101010101" pitchFamily="2" charset="-122"/>
                <a:ea typeface="宋体" panose="02010600030101010101" pitchFamily="2" charset="-122"/>
              </a:rPr>
              <a:t>《</a:t>
            </a:r>
            <a:r>
              <a:rPr lang="zh-CN" altLang="en-US" sz="3200" b="1" dirty="0">
                <a:solidFill>
                  <a:srgbClr val="191919"/>
                </a:solidFill>
                <a:latin typeface="宋体" panose="02010600030101010101" pitchFamily="2" charset="-122"/>
                <a:ea typeface="宋体" panose="02010600030101010101" pitchFamily="2" charset="-122"/>
              </a:rPr>
              <a:t>送柴侍御</a:t>
            </a:r>
            <a:r>
              <a:rPr lang="en-US" altLang="zh-CN" sz="3200" b="1" dirty="0">
                <a:solidFill>
                  <a:srgbClr val="191919"/>
                </a:solidFill>
                <a:latin typeface="宋体" panose="02010600030101010101" pitchFamily="2" charset="-122"/>
                <a:ea typeface="宋体" panose="02010600030101010101" pitchFamily="2" charset="-122"/>
              </a:rPr>
              <a:t>》</a:t>
            </a:r>
            <a:r>
              <a:rPr lang="zh-CN" altLang="en-US" sz="3200" b="1" dirty="0">
                <a:solidFill>
                  <a:srgbClr val="191919"/>
                </a:solidFill>
                <a:latin typeface="宋体" panose="02010600030101010101" pitchFamily="2" charset="-122"/>
                <a:ea typeface="宋体" panose="02010600030101010101" pitchFamily="2" charset="-122"/>
              </a:rPr>
              <a:t>，“你我一路相连的青山共沐风雨，同顶一轮明月又何曾身处两地呢？”</a:t>
            </a:r>
            <a:endParaRPr lang="zh-CN" altLang="en-US" sz="3200" b="1" dirty="0">
              <a:latin typeface="宋体" panose="02010600030101010101" pitchFamily="2" charset="-122"/>
              <a:ea typeface="宋体" panose="02010600030101010101" pitchFamily="2" charset="-122"/>
            </a:endParaRPr>
          </a:p>
        </p:txBody>
      </p:sp>
      <p:sp>
        <p:nvSpPr>
          <p:cNvPr id="7" name="矩形 6">
            <a:extLst>
              <a:ext uri="{FF2B5EF4-FFF2-40B4-BE49-F238E27FC236}">
                <a16:creationId xmlns="" xmlns:a16="http://schemas.microsoft.com/office/drawing/2014/main" id="{9CA89EDF-AD93-498B-9C0C-516C736BDF52}"/>
              </a:ext>
            </a:extLst>
          </p:cNvPr>
          <p:cNvSpPr/>
          <p:nvPr/>
        </p:nvSpPr>
        <p:spPr>
          <a:xfrm>
            <a:off x="617863" y="3398704"/>
            <a:ext cx="6881410" cy="3416320"/>
          </a:xfrm>
          <a:prstGeom prst="rect">
            <a:avLst/>
          </a:prstGeom>
        </p:spPr>
        <p:txBody>
          <a:bodyPr wrap="square">
            <a:spAutoFit/>
          </a:bodyPr>
          <a:lstStyle/>
          <a:p>
            <a:r>
              <a:rPr lang="zh-CN" altLang="en-US" sz="3600" b="1" dirty="0">
                <a:solidFill>
                  <a:srgbClr val="FF0000"/>
                </a:solidFill>
                <a:latin typeface="&amp;quot"/>
              </a:rPr>
              <a:t>辽河雪融，富山花开</a:t>
            </a:r>
            <a:endParaRPr lang="zh-CN" altLang="en-US" sz="3600" dirty="0">
              <a:solidFill>
                <a:srgbClr val="FF0000"/>
              </a:solidFill>
              <a:latin typeface="&amp;quot"/>
            </a:endParaRPr>
          </a:p>
          <a:p>
            <a:r>
              <a:rPr lang="zh-CN" altLang="en-US" sz="3600" b="1" dirty="0">
                <a:solidFill>
                  <a:srgbClr val="FF0000"/>
                </a:solidFill>
                <a:latin typeface="&amp;quot"/>
              </a:rPr>
              <a:t>同气连枝，共盼春来</a:t>
            </a:r>
            <a:endParaRPr lang="zh-CN" altLang="en-US" sz="3600" dirty="0">
              <a:solidFill>
                <a:srgbClr val="FF0000"/>
              </a:solidFill>
              <a:latin typeface="&amp;quot"/>
            </a:endParaRPr>
          </a:p>
          <a:p>
            <a:r>
              <a:rPr lang="zh-CN" altLang="en-US" sz="3200" b="1" dirty="0">
                <a:solidFill>
                  <a:srgbClr val="191919"/>
                </a:solidFill>
                <a:latin typeface="宋体" panose="02010600030101010101" pitchFamily="2" charset="-122"/>
                <a:ea typeface="宋体" panose="02010600030101010101" pitchFamily="2" charset="-122"/>
              </a:rPr>
              <a:t>    </a:t>
            </a:r>
            <a:r>
              <a:rPr lang="zh-CN" altLang="en-US" sz="2800" b="1" dirty="0">
                <a:solidFill>
                  <a:srgbClr val="191919"/>
                </a:solidFill>
                <a:latin typeface="宋体" panose="02010600030101010101" pitchFamily="2" charset="-122"/>
                <a:ea typeface="宋体" panose="02010600030101010101" pitchFamily="2" charset="-122"/>
              </a:rPr>
              <a:t>日本富山县向辽宁省捐赠了</a:t>
            </a:r>
            <a:r>
              <a:rPr lang="en-US" altLang="zh-CN" sz="2800" b="1" dirty="0">
                <a:solidFill>
                  <a:srgbClr val="191919"/>
                </a:solidFill>
                <a:latin typeface="宋体" panose="02010600030101010101" pitchFamily="2" charset="-122"/>
                <a:ea typeface="宋体" panose="02010600030101010101" pitchFamily="2" charset="-122"/>
              </a:rPr>
              <a:t>1</a:t>
            </a:r>
            <a:r>
              <a:rPr lang="zh-CN" altLang="en-US" sz="2800" b="1" dirty="0">
                <a:solidFill>
                  <a:srgbClr val="191919"/>
                </a:solidFill>
                <a:latin typeface="宋体" panose="02010600030101010101" pitchFamily="2" charset="-122"/>
                <a:ea typeface="宋体" panose="02010600030101010101" pitchFamily="2" charset="-122"/>
              </a:rPr>
              <a:t>万枚口罩，而装满口罩的箱子上印的诗文。引用了南朝梁</a:t>
            </a:r>
            <a:r>
              <a:rPr lang="en-US" altLang="zh-CN" sz="2800" b="1" dirty="0">
                <a:solidFill>
                  <a:srgbClr val="191919"/>
                </a:solidFill>
                <a:latin typeface="宋体" panose="02010600030101010101" pitchFamily="2" charset="-122"/>
                <a:ea typeface="宋体" panose="02010600030101010101" pitchFamily="2" charset="-122"/>
              </a:rPr>
              <a:t>·</a:t>
            </a:r>
            <a:r>
              <a:rPr lang="zh-CN" altLang="en-US" sz="2800" b="1" dirty="0">
                <a:solidFill>
                  <a:srgbClr val="191919"/>
                </a:solidFill>
                <a:latin typeface="宋体" panose="02010600030101010101" pitchFamily="2" charset="-122"/>
                <a:ea typeface="宋体" panose="02010600030101010101" pitchFamily="2" charset="-122"/>
              </a:rPr>
              <a:t>周兴嗣的</a:t>
            </a:r>
            <a:r>
              <a:rPr lang="en-US" altLang="zh-CN" sz="2800" b="1" dirty="0">
                <a:solidFill>
                  <a:srgbClr val="191919"/>
                </a:solidFill>
                <a:latin typeface="宋体" panose="02010600030101010101" pitchFamily="2" charset="-122"/>
                <a:ea typeface="宋体" panose="02010600030101010101" pitchFamily="2" charset="-122"/>
              </a:rPr>
              <a:t>《</a:t>
            </a:r>
            <a:r>
              <a:rPr lang="zh-CN" altLang="en-US" sz="2800" b="1" dirty="0">
                <a:solidFill>
                  <a:srgbClr val="191919"/>
                </a:solidFill>
                <a:latin typeface="宋体" panose="02010600030101010101" pitchFamily="2" charset="-122"/>
                <a:ea typeface="宋体" panose="02010600030101010101" pitchFamily="2" charset="-122"/>
              </a:rPr>
              <a:t>千字文</a:t>
            </a:r>
            <a:r>
              <a:rPr lang="en-US" altLang="zh-CN" sz="2800" b="1" dirty="0">
                <a:solidFill>
                  <a:srgbClr val="191919"/>
                </a:solidFill>
                <a:latin typeface="宋体" panose="02010600030101010101" pitchFamily="2" charset="-122"/>
                <a:ea typeface="宋体" panose="02010600030101010101" pitchFamily="2" charset="-122"/>
              </a:rPr>
              <a:t>》</a:t>
            </a:r>
            <a:r>
              <a:rPr lang="zh-CN" altLang="en-US" sz="2800" b="1" dirty="0">
                <a:solidFill>
                  <a:srgbClr val="191919"/>
                </a:solidFill>
                <a:latin typeface="宋体" panose="02010600030101010101" pitchFamily="2" charset="-122"/>
                <a:ea typeface="宋体" panose="02010600030101010101" pitchFamily="2" charset="-122"/>
              </a:rPr>
              <a:t>：“孔怀兄弟，同气连枝。交友投分，切磨箴规。” 诗中，“同气连枝”比喻同胞的兄弟姐妹。</a:t>
            </a:r>
          </a:p>
        </p:txBody>
      </p:sp>
      <p:pic>
        <p:nvPicPr>
          <p:cNvPr id="9" name="图片 8">
            <a:extLst>
              <a:ext uri="{FF2B5EF4-FFF2-40B4-BE49-F238E27FC236}">
                <a16:creationId xmlns="" xmlns:a16="http://schemas.microsoft.com/office/drawing/2014/main" id="{6C8BD0AC-1D23-49DC-A89E-0E64E3BC883A}"/>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10053" y="3398703"/>
            <a:ext cx="4585491" cy="3459297"/>
          </a:xfrm>
          <a:prstGeom prst="rect">
            <a:avLst/>
          </a:prstGeom>
        </p:spPr>
      </p:pic>
    </p:spTree>
    <p:extLst>
      <p:ext uri="{BB962C8B-B14F-4D97-AF65-F5344CB8AC3E}">
        <p14:creationId xmlns="" xmlns:p14="http://schemas.microsoft.com/office/powerpoint/2010/main" val="33223260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7809821-53E9-4B1A-92BF-2CD65E3F3298}"/>
              </a:ext>
            </a:extLst>
          </p:cNvPr>
          <p:cNvSpPr>
            <a:spLocks noGrp="1"/>
          </p:cNvSpPr>
          <p:nvPr>
            <p:ph type="title"/>
          </p:nvPr>
        </p:nvSpPr>
        <p:spPr/>
        <p:txBody>
          <a:bodyPr/>
          <a:lstStyle/>
          <a:p>
            <a:endParaRPr lang="zh-CN" altLang="en-US"/>
          </a:p>
        </p:txBody>
      </p:sp>
      <p:pic>
        <p:nvPicPr>
          <p:cNvPr id="5" name="内容占位符 4">
            <a:extLst>
              <a:ext uri="{FF2B5EF4-FFF2-40B4-BE49-F238E27FC236}">
                <a16:creationId xmlns="" xmlns:a16="http://schemas.microsoft.com/office/drawing/2014/main" id="{A9FAAC56-3475-4089-AAAE-36A257E73409}"/>
              </a:ext>
            </a:extLst>
          </p:cNvPr>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492034" y="1200840"/>
            <a:ext cx="5467350" cy="4869455"/>
          </a:xfrm>
        </p:spPr>
      </p:pic>
      <p:pic>
        <p:nvPicPr>
          <p:cNvPr id="7" name="图片 6">
            <a:extLst>
              <a:ext uri="{FF2B5EF4-FFF2-40B4-BE49-F238E27FC236}">
                <a16:creationId xmlns="" xmlns:a16="http://schemas.microsoft.com/office/drawing/2014/main" id="{ABC295D4-169E-422B-9309-F3EC5C26ED32}"/>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81050" y="1153807"/>
            <a:ext cx="5314950" cy="4916488"/>
          </a:xfrm>
          <a:prstGeom prst="rect">
            <a:avLst/>
          </a:prstGeom>
        </p:spPr>
      </p:pic>
    </p:spTree>
    <p:extLst>
      <p:ext uri="{BB962C8B-B14F-4D97-AF65-F5344CB8AC3E}">
        <p14:creationId xmlns="" xmlns:p14="http://schemas.microsoft.com/office/powerpoint/2010/main" val="30999309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ACCA93B-F99F-4256-828A-C26DB6F724A6}"/>
              </a:ext>
            </a:extLst>
          </p:cNvPr>
          <p:cNvSpPr>
            <a:spLocks noGrp="1"/>
          </p:cNvSpPr>
          <p:nvPr>
            <p:ph type="title"/>
          </p:nvPr>
        </p:nvSpPr>
        <p:spPr/>
        <p:txBody>
          <a:bodyPr>
            <a:normAutofit/>
          </a:bodyPr>
          <a:lstStyle/>
          <a:p>
            <a:r>
              <a:rPr lang="zh-CN" altLang="en-US" sz="6600" b="1" dirty="0" smtClean="0">
                <a:solidFill>
                  <a:srgbClr val="FF0000"/>
                </a:solidFill>
                <a:latin typeface="黑体" panose="02010609060101010101" pitchFamily="49" charset="-122"/>
                <a:ea typeface="黑体" panose="02010609060101010101" pitchFamily="49" charset="-122"/>
              </a:rPr>
              <a:t>作业</a:t>
            </a:r>
            <a:r>
              <a:rPr lang="zh-CN" altLang="en-US" sz="6600" b="1" dirty="0" smtClean="0">
                <a:solidFill>
                  <a:srgbClr val="FF0000"/>
                </a:solidFill>
                <a:latin typeface="黑体" panose="02010609060101010101" pitchFamily="49" charset="-122"/>
                <a:ea typeface="黑体" panose="02010609060101010101" pitchFamily="49" charset="-122"/>
              </a:rPr>
              <a:t>：</a:t>
            </a:r>
            <a:endParaRPr lang="zh-CN" altLang="en-US" sz="6600" b="1"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6C94A45D-FF21-4F1C-B50C-0CB70F56BFA9}"/>
              </a:ext>
            </a:extLst>
          </p:cNvPr>
          <p:cNvSpPr>
            <a:spLocks noGrp="1"/>
          </p:cNvSpPr>
          <p:nvPr>
            <p:ph idx="1"/>
          </p:nvPr>
        </p:nvSpPr>
        <p:spPr>
          <a:xfrm>
            <a:off x="838200" y="2698462"/>
            <a:ext cx="10515600" cy="4351338"/>
          </a:xfrm>
        </p:spPr>
        <p:txBody>
          <a:bodyPr>
            <a:normAutofit/>
          </a:bodyPr>
          <a:lstStyle/>
          <a:p>
            <a:pPr marL="0" indent="0">
              <a:buNone/>
            </a:pPr>
            <a:r>
              <a:rPr lang="zh-CN" altLang="en-US" sz="3200" b="1">
                <a:latin typeface="宋体" panose="02010600030101010101" pitchFamily="2" charset="-122"/>
                <a:ea typeface="宋体" panose="02010600030101010101" pitchFamily="2" charset="-122"/>
              </a:rPr>
              <a:t>    </a:t>
            </a:r>
            <a:r>
              <a:rPr lang="zh-CN" altLang="en-US" sz="3200" b="1" smtClean="0">
                <a:latin typeface="宋体" panose="02010600030101010101" pitchFamily="2" charset="-122"/>
                <a:ea typeface="宋体" panose="02010600030101010101" pitchFamily="2" charset="-122"/>
              </a:rPr>
              <a:t>整</a:t>
            </a:r>
            <a:r>
              <a:rPr lang="zh-CN" altLang="en-US" sz="3200" b="1" smtClean="0">
                <a:latin typeface="宋体" panose="02010600030101010101" pitchFamily="2" charset="-122"/>
                <a:ea typeface="宋体" panose="02010600030101010101" pitchFamily="2" charset="-122"/>
              </a:rPr>
              <a:t>理到摘抄本或作业本上，拍照上传作业。</a:t>
            </a:r>
            <a:endParaRPr lang="zh-CN" altLang="en-US" sz="3600"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40351796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86492DA-2462-4F63-AC1E-AEE287590146}"/>
              </a:ext>
            </a:extLst>
          </p:cNvPr>
          <p:cNvSpPr>
            <a:spLocks noGrp="1"/>
          </p:cNvSpPr>
          <p:nvPr>
            <p:ph idx="1"/>
          </p:nvPr>
        </p:nvSpPr>
        <p:spPr/>
        <p:txBody>
          <a:bodyPr>
            <a:normAutofit/>
          </a:bodyPr>
          <a:lstStyle/>
          <a:p>
            <a:pPr marL="0" indent="0">
              <a:buNone/>
            </a:pPr>
            <a:r>
              <a:rPr lang="en-US" altLang="zh-CN" sz="6600" dirty="0"/>
              <a:t>             </a:t>
            </a:r>
            <a:r>
              <a:rPr lang="zh-CN" altLang="en-US" sz="6600" dirty="0"/>
              <a:t>谢谢您的倾听！</a:t>
            </a:r>
            <a:endParaRPr lang="en-US" altLang="zh-CN" sz="6600" dirty="0"/>
          </a:p>
          <a:p>
            <a:pPr marL="0" indent="0">
              <a:buNone/>
            </a:pPr>
            <a:r>
              <a:rPr lang="en-US" altLang="zh-CN" sz="6600" dirty="0"/>
              <a:t>                  </a:t>
            </a:r>
            <a:r>
              <a:rPr lang="zh-CN" altLang="en-US" sz="6600" dirty="0"/>
              <a:t>奥利给！</a:t>
            </a:r>
          </a:p>
        </p:txBody>
      </p:sp>
    </p:spTree>
    <p:extLst>
      <p:ext uri="{BB962C8B-B14F-4D97-AF65-F5344CB8AC3E}">
        <p14:creationId xmlns="" xmlns:p14="http://schemas.microsoft.com/office/powerpoint/2010/main" val="3299070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1BDDF0-B5DF-4629-A73C-929DE06BE333}"/>
              </a:ext>
            </a:extLst>
          </p:cNvPr>
          <p:cNvSpPr>
            <a:spLocks noGrp="1"/>
          </p:cNvSpPr>
          <p:nvPr>
            <p:ph type="title"/>
          </p:nvPr>
        </p:nvSpPr>
        <p:spPr/>
        <p:txBody>
          <a:bodyPr/>
          <a:lstStyle/>
          <a:p>
            <a:r>
              <a:rPr lang="zh-CN" altLang="en-US" b="1" dirty="0">
                <a:solidFill>
                  <a:srgbClr val="FF0000"/>
                </a:solidFill>
              </a:rPr>
              <a:t>满分佳作</a:t>
            </a:r>
          </a:p>
        </p:txBody>
      </p:sp>
      <p:sp>
        <p:nvSpPr>
          <p:cNvPr id="3" name="内容占位符 2">
            <a:extLst>
              <a:ext uri="{FF2B5EF4-FFF2-40B4-BE49-F238E27FC236}">
                <a16:creationId xmlns="" xmlns:a16="http://schemas.microsoft.com/office/drawing/2014/main" id="{F63CDB55-B5CE-4AC9-BE01-4BB4EA1E7C6A}"/>
              </a:ext>
            </a:extLst>
          </p:cNvPr>
          <p:cNvSpPr>
            <a:spLocks noGrp="1"/>
          </p:cNvSpPr>
          <p:nvPr>
            <p:ph sz="quarter" idx="13"/>
          </p:nvPr>
        </p:nvSpPr>
        <p:spPr>
          <a:xfrm>
            <a:off x="555556" y="547140"/>
            <a:ext cx="11218522" cy="5090089"/>
          </a:xfrm>
        </p:spPr>
        <p:txBody>
          <a:bodyPr>
            <a:noAutofit/>
          </a:bodyPr>
          <a:lstStyle/>
          <a:p>
            <a:pPr marL="0" indent="0">
              <a:lnSpc>
                <a:spcPct val="120000"/>
              </a:lnSpc>
              <a:buNone/>
            </a:pPr>
            <a:r>
              <a:rPr lang="zh-CN" altLang="en-US" sz="3200" b="1" dirty="0">
                <a:latin typeface="Adobe 黑体 Std R" panose="020B0400000000000000" pitchFamily="34" charset="-122"/>
                <a:ea typeface="Adobe 黑体 Std R" panose="020B0400000000000000" pitchFamily="34" charset="-122"/>
              </a:rPr>
              <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青山一道同风雨</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“轻轻地握着你的手，为你把眼泪擦干。这颗心永远属于你，告诉我不再孤单。”</a:t>
            </a:r>
            <a:r>
              <a:rPr lang="en-US" altLang="zh-CN" sz="3200" b="1" dirty="0">
                <a:latin typeface="Adobe 黑体 Std R" panose="020B0400000000000000" pitchFamily="34" charset="-122"/>
                <a:ea typeface="Adobe 黑体 Std R" panose="020B0400000000000000" pitchFamily="34" charset="-122"/>
              </a:rPr>
              <a:t>5</a:t>
            </a:r>
            <a:r>
              <a:rPr lang="zh-CN" altLang="en-US" sz="3200" b="1" dirty="0">
                <a:latin typeface="Adobe 黑体 Std R" panose="020B0400000000000000" pitchFamily="34" charset="-122"/>
                <a:ea typeface="Adobe 黑体 Std R" panose="020B0400000000000000" pitchFamily="34" charset="-122"/>
              </a:rPr>
              <a:t>月</a:t>
            </a:r>
            <a:r>
              <a:rPr lang="en-US" altLang="zh-CN" sz="3200" b="1" dirty="0">
                <a:latin typeface="Adobe 黑体 Std R" panose="020B0400000000000000" pitchFamily="34" charset="-122"/>
                <a:ea typeface="Adobe 黑体 Std R" panose="020B0400000000000000" pitchFamily="34" charset="-122"/>
              </a:rPr>
              <a:t>19</a:t>
            </a:r>
            <a:r>
              <a:rPr lang="zh-CN" altLang="en-US" sz="3200" b="1" dirty="0">
                <a:latin typeface="Adobe 黑体 Std R" panose="020B0400000000000000" pitchFamily="34" charset="-122"/>
                <a:ea typeface="Adobe 黑体 Std R" panose="020B0400000000000000" pitchFamily="34" charset="-122"/>
              </a:rPr>
              <a:t>日</a:t>
            </a:r>
            <a:r>
              <a:rPr lang="en-US" altLang="zh-CN" sz="3200" b="1" dirty="0">
                <a:latin typeface="Adobe 黑体 Std R" panose="020B0400000000000000" pitchFamily="34" charset="-122"/>
                <a:ea typeface="Adobe 黑体 Std R" panose="020B0400000000000000" pitchFamily="34" charset="-122"/>
              </a:rPr>
              <a:t>14</a:t>
            </a:r>
            <a:r>
              <a:rPr lang="zh-CN" altLang="en-US" sz="3200" b="1" dirty="0">
                <a:latin typeface="Adobe 黑体 Std R" panose="020B0400000000000000" pitchFamily="34" charset="-122"/>
                <a:ea typeface="Adobe 黑体 Std R" panose="020B0400000000000000" pitchFamily="34" charset="-122"/>
              </a:rPr>
              <a:t>时</a:t>
            </a:r>
            <a:r>
              <a:rPr lang="en-US" altLang="zh-CN" sz="3200" b="1" dirty="0">
                <a:latin typeface="Adobe 黑体 Std R" panose="020B0400000000000000" pitchFamily="34" charset="-122"/>
                <a:ea typeface="Adobe 黑体 Std R" panose="020B0400000000000000" pitchFamily="34" charset="-122"/>
              </a:rPr>
              <a:t>28</a:t>
            </a:r>
            <a:r>
              <a:rPr lang="zh-CN" altLang="en-US" sz="3200" b="1" dirty="0">
                <a:latin typeface="Adobe 黑体 Std R" panose="020B0400000000000000" pitchFamily="34" charset="-122"/>
                <a:ea typeface="Adobe 黑体 Std R" panose="020B0400000000000000" pitchFamily="34" charset="-122"/>
              </a:rPr>
              <a:t>分起，整个奔忙飞跑的中国，在尖利的防空警报声后停顿三分钟。七天前的同一时刻，一场特大地震撼动了大半个中国，神州上下，共此国殇。</a:t>
            </a:r>
            <a:r>
              <a:rPr lang="en-US" altLang="zh-CN" sz="3200" b="1" dirty="0">
                <a:latin typeface="Adobe 黑体 Std R" panose="020B0400000000000000" pitchFamily="34" charset="-122"/>
                <a:ea typeface="Adobe 黑体 Std R" panose="020B0400000000000000" pitchFamily="34" charset="-122"/>
              </a:rPr>
              <a:t/>
            </a:r>
            <a:br>
              <a:rPr lang="en-US" altLang="zh-CN" sz="3200" b="1" dirty="0">
                <a:latin typeface="Adobe 黑体 Std R" panose="020B0400000000000000" pitchFamily="34" charset="-122"/>
                <a:ea typeface="Adobe 黑体 Std R" panose="020B0400000000000000" pitchFamily="34" charset="-122"/>
              </a:rPr>
            </a:br>
            <a:r>
              <a:rPr lang="en-US" altLang="zh-CN" sz="3200" b="1" dirty="0">
                <a:latin typeface="Adobe 黑体 Std R" panose="020B0400000000000000" pitchFamily="34" charset="-122"/>
                <a:ea typeface="Adobe 黑体 Std R" panose="020B0400000000000000" pitchFamily="34" charset="-122"/>
              </a:rPr>
              <a:t>       </a:t>
            </a:r>
            <a:r>
              <a:rPr lang="zh-CN" altLang="en-US" sz="3200" b="1" dirty="0">
                <a:solidFill>
                  <a:srgbClr val="FF0000"/>
                </a:solidFill>
                <a:latin typeface="Adobe 黑体 Std R" panose="020B0400000000000000" pitchFamily="34" charset="-122"/>
                <a:ea typeface="Adobe 黑体 Std R" panose="020B0400000000000000" pitchFamily="34" charset="-122"/>
              </a:rPr>
              <a:t>国殇是一场悲剧，然而，国殇更是一次空前的团聚。</a:t>
            </a:r>
          </a:p>
        </p:txBody>
      </p:sp>
    </p:spTree>
    <p:extLst>
      <p:ext uri="{BB962C8B-B14F-4D97-AF65-F5344CB8AC3E}">
        <p14:creationId xmlns="" xmlns:p14="http://schemas.microsoft.com/office/powerpoint/2010/main" val="21251537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C941719B-9253-49AD-AC33-B75E8728A92F}"/>
              </a:ext>
            </a:extLst>
          </p:cNvPr>
          <p:cNvSpPr>
            <a:spLocks noGrp="1"/>
          </p:cNvSpPr>
          <p:nvPr>
            <p:ph sz="quarter" idx="13"/>
          </p:nvPr>
        </p:nvSpPr>
        <p:spPr>
          <a:xfrm>
            <a:off x="355862" y="400649"/>
            <a:ext cx="11480276" cy="6239581"/>
          </a:xfrm>
        </p:spPr>
        <p:txBody>
          <a:bodyPr>
            <a:normAutofit/>
          </a:bodyPr>
          <a:lstStyle/>
          <a:p>
            <a:pPr marL="0" indent="0">
              <a:buNone/>
            </a:pPr>
            <a:r>
              <a:rPr lang="zh-CN" altLang="en-US" sz="3600" b="1" dirty="0"/>
              <a:t>       很久之前，诗人王昌龄这么写道：“青山一道同风雨，明月何曾是两乡。”青山无法阻隔我们风雨同舟的携手，地域也不会隐没团结一心的中华民族头上那轮共有的明月。</a:t>
            </a:r>
            <a:r>
              <a:rPr lang="en-US" altLang="zh-CN" sz="3600" b="1" dirty="0"/>
              <a:t/>
            </a:r>
            <a:br>
              <a:rPr lang="en-US" altLang="zh-CN" sz="3600" b="1" dirty="0"/>
            </a:br>
            <a:r>
              <a:rPr lang="en-US" altLang="zh-CN" sz="3600" b="1" dirty="0"/>
              <a:t>       </a:t>
            </a:r>
            <a:r>
              <a:rPr lang="zh-CN" altLang="en-US" sz="3600" b="1" dirty="0"/>
              <a:t>一个人，一丝希望，一颗坚定的心。当</a:t>
            </a:r>
            <a:r>
              <a:rPr lang="zh-CN" altLang="en-US" sz="3600" b="1" dirty="0">
                <a:solidFill>
                  <a:srgbClr val="0000FF"/>
                </a:solidFill>
              </a:rPr>
              <a:t>救援部队</a:t>
            </a:r>
            <a:r>
              <a:rPr lang="zh-CN" altLang="en-US" sz="3600" b="1" dirty="0"/>
              <a:t>在汶川大地震的废墟下救出被困</a:t>
            </a:r>
            <a:r>
              <a:rPr lang="en-US" altLang="zh-CN" sz="3600" b="1" dirty="0"/>
              <a:t>70</a:t>
            </a:r>
            <a:r>
              <a:rPr lang="zh-CN" altLang="en-US" sz="3600" b="1" dirty="0"/>
              <a:t>多个小时的姑娘</a:t>
            </a:r>
            <a:r>
              <a:rPr lang="zh-CN" altLang="en-US" sz="3600" b="1" dirty="0">
                <a:solidFill>
                  <a:srgbClr val="0000FF"/>
                </a:solidFill>
              </a:rPr>
              <a:t>乐刘会</a:t>
            </a:r>
            <a:r>
              <a:rPr lang="zh-CN" altLang="en-US" sz="3600" b="1" dirty="0"/>
              <a:t>时，在场的人们激动地哭了，而她却没有哭。“我相信有人会来救我的，一定会，我相信你们！”从未掉过一滴眼泪，这个看上去灰头土脸的妙龄女子始终微笑着，紧紧拉着救援人员的手。一双手和十几双手紧紧地交握，这是</a:t>
            </a:r>
            <a:r>
              <a:rPr lang="zh-CN" altLang="en-US" sz="3600" b="1" dirty="0">
                <a:solidFill>
                  <a:srgbClr val="0000FF"/>
                </a:solidFill>
              </a:rPr>
              <a:t>一个灾民与她的救命恩人们最质朴也最真诚的团聚</a:t>
            </a:r>
            <a:r>
              <a:rPr lang="zh-CN" altLang="en-US" sz="3600" b="1" dirty="0"/>
              <a:t>。</a:t>
            </a:r>
          </a:p>
        </p:txBody>
      </p:sp>
    </p:spTree>
    <p:extLst>
      <p:ext uri="{BB962C8B-B14F-4D97-AF65-F5344CB8AC3E}">
        <p14:creationId xmlns="" xmlns:p14="http://schemas.microsoft.com/office/powerpoint/2010/main" val="6265225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20D1F143-FE67-4A83-A436-ECF1916AEC3C}"/>
              </a:ext>
            </a:extLst>
          </p:cNvPr>
          <p:cNvSpPr>
            <a:spLocks noGrp="1"/>
          </p:cNvSpPr>
          <p:nvPr>
            <p:ph sz="quarter" idx="13"/>
          </p:nvPr>
        </p:nvSpPr>
        <p:spPr>
          <a:xfrm>
            <a:off x="364190" y="434597"/>
            <a:ext cx="11463619" cy="6786336"/>
          </a:xfrm>
        </p:spPr>
        <p:txBody>
          <a:bodyPr>
            <a:normAutofit fontScale="92500"/>
          </a:bodyPr>
          <a:lstStyle/>
          <a:p>
            <a:pPr marL="0" indent="0">
              <a:lnSpc>
                <a:spcPct val="120000"/>
              </a:lnSpc>
              <a:buNone/>
            </a:pPr>
            <a:r>
              <a:rPr lang="zh-CN" altLang="en-US" sz="3600" b="1" dirty="0">
                <a:solidFill>
                  <a:srgbClr val="FF0000"/>
                </a:solidFill>
                <a:latin typeface="Adobe 黑体 Std R" panose="020B0400000000000000" pitchFamily="34" charset="-122"/>
                <a:ea typeface="Adobe 黑体 Std R" panose="020B0400000000000000" pitchFamily="34" charset="-122"/>
              </a:rPr>
              <a:t>        </a:t>
            </a:r>
            <a:r>
              <a:rPr lang="zh-CN" altLang="en-US" sz="3600" b="1" dirty="0">
                <a:latin typeface="Adobe 黑体 Std R" panose="020B0400000000000000" pitchFamily="34" charset="-122"/>
                <a:ea typeface="Adobe 黑体 Std R" panose="020B0400000000000000" pitchFamily="34" charset="-122"/>
              </a:rPr>
              <a:t>五千米的高空有多高？问起参加救援的</a:t>
            </a:r>
            <a:r>
              <a:rPr lang="zh-CN" altLang="en-US" sz="3600" b="1" dirty="0">
                <a:solidFill>
                  <a:srgbClr val="0000FF"/>
                </a:solidFill>
                <a:latin typeface="Adobe 黑体 Std R" panose="020B0400000000000000" pitchFamily="34" charset="-122"/>
                <a:ea typeface="Adobe 黑体 Std R" panose="020B0400000000000000" pitchFamily="34" charset="-122"/>
              </a:rPr>
              <a:t>解放军战士</a:t>
            </a:r>
            <a:r>
              <a:rPr lang="zh-CN" altLang="en-US" sz="3600" b="1" dirty="0">
                <a:latin typeface="Adobe 黑体 Std R" panose="020B0400000000000000" pitchFamily="34" charset="-122"/>
                <a:ea typeface="Adobe 黑体 Std R" panose="020B0400000000000000" pitchFamily="34" charset="-122"/>
              </a:rPr>
              <a:t>，他们会告诉你：五千米是我们能否拉住受灾人民的手的距离，是生与死的距离。五千米，这个国际专业领域深感不可能执行的跳伞高度，被解放军空降战士抛在脑后。拨不开汶川上空连天蔽日的迷雾，但他们必须拨开震区人民心上的乌云。就这样，“人民的军队”从五千米的高空降下，给灾区断绝天日、与世隔绝的乡镇带去了救命的福音。</a:t>
            </a:r>
            <a:r>
              <a:rPr lang="zh-CN" altLang="en-US" sz="3600" b="1" dirty="0">
                <a:solidFill>
                  <a:srgbClr val="0000FF"/>
                </a:solidFill>
                <a:latin typeface="Adobe 黑体 Std R" panose="020B0400000000000000" pitchFamily="34" charset="-122"/>
                <a:ea typeface="Adobe 黑体 Std R" panose="020B0400000000000000" pitchFamily="34" charset="-122"/>
              </a:rPr>
              <a:t>村民们</a:t>
            </a:r>
            <a:r>
              <a:rPr lang="zh-CN" altLang="en-US" sz="3600" b="1" dirty="0">
                <a:latin typeface="Adobe 黑体 Std R" panose="020B0400000000000000" pitchFamily="34" charset="-122"/>
                <a:ea typeface="Adobe 黑体 Std R" panose="020B0400000000000000" pitchFamily="34" charset="-122"/>
              </a:rPr>
              <a:t>激动地说：“解放军来了！”这壮烈的一幕便不只出现在革命战争年代，这是</a:t>
            </a:r>
            <a:r>
              <a:rPr lang="zh-CN" altLang="en-US" sz="3600" b="1" dirty="0">
                <a:solidFill>
                  <a:srgbClr val="0000FF"/>
                </a:solidFill>
                <a:latin typeface="Adobe 黑体 Std R" panose="020B0400000000000000" pitchFamily="34" charset="-122"/>
                <a:ea typeface="Adobe 黑体 Std R" panose="020B0400000000000000" pitchFamily="34" charset="-122"/>
              </a:rPr>
              <a:t>一地乡民与国家之间最动人的团聚</a:t>
            </a:r>
            <a:r>
              <a:rPr lang="zh-CN" altLang="en-US" sz="3600" b="1" dirty="0">
                <a:latin typeface="Adobe 黑体 Std R" panose="020B0400000000000000" pitchFamily="34" charset="-122"/>
                <a:ea typeface="Adobe 黑体 Std R" panose="020B0400000000000000" pitchFamily="34" charset="-122"/>
              </a:rPr>
              <a:t>。</a:t>
            </a:r>
            <a:r>
              <a:rPr lang="en-US" altLang="zh-CN" sz="3600" b="1" dirty="0">
                <a:latin typeface="Adobe 黑体 Std R" panose="020B0400000000000000" pitchFamily="34" charset="-122"/>
                <a:ea typeface="Adobe 黑体 Std R" panose="020B0400000000000000" pitchFamily="34" charset="-122"/>
              </a:rPr>
              <a:t/>
            </a:r>
            <a:br>
              <a:rPr lang="en-US" altLang="zh-CN" sz="3600" b="1" dirty="0">
                <a:latin typeface="Adobe 黑体 Std R" panose="020B0400000000000000" pitchFamily="34" charset="-122"/>
                <a:ea typeface="Adobe 黑体 Std R" panose="020B0400000000000000" pitchFamily="34" charset="-122"/>
              </a:rPr>
            </a:br>
            <a:r>
              <a:rPr lang="en-US" altLang="zh-CN" sz="3600" b="1" dirty="0">
                <a:latin typeface="Adobe 黑体 Std R" panose="020B0400000000000000" pitchFamily="34" charset="-122"/>
                <a:ea typeface="Adobe 黑体 Std R" panose="020B0400000000000000" pitchFamily="34" charset="-122"/>
              </a:rPr>
              <a:t/>
            </a:r>
            <a:br>
              <a:rPr lang="en-US" altLang="zh-CN" sz="3600" b="1" dirty="0">
                <a:latin typeface="Adobe 黑体 Std R" panose="020B0400000000000000" pitchFamily="34" charset="-122"/>
                <a:ea typeface="Adobe 黑体 Std R" panose="020B0400000000000000" pitchFamily="34" charset="-122"/>
              </a:rPr>
            </a:br>
            <a:r>
              <a:rPr lang="zh-CN" altLang="en-US" sz="3600" b="1" dirty="0">
                <a:latin typeface="Adobe 黑体 Std R" panose="020B0400000000000000" pitchFamily="34" charset="-122"/>
                <a:ea typeface="Adobe 黑体 Std R" panose="020B0400000000000000" pitchFamily="34" charset="-122"/>
              </a:rPr>
              <a:t>　</a:t>
            </a:r>
          </a:p>
        </p:txBody>
      </p:sp>
    </p:spTree>
    <p:extLst>
      <p:ext uri="{BB962C8B-B14F-4D97-AF65-F5344CB8AC3E}">
        <p14:creationId xmlns="" xmlns:p14="http://schemas.microsoft.com/office/powerpoint/2010/main" val="4781264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1213B8E5-2D06-4B51-BED7-E04FB1959440}"/>
              </a:ext>
            </a:extLst>
          </p:cNvPr>
          <p:cNvSpPr>
            <a:spLocks noGrp="1"/>
          </p:cNvSpPr>
          <p:nvPr>
            <p:ph sz="quarter" idx="13"/>
          </p:nvPr>
        </p:nvSpPr>
        <p:spPr>
          <a:xfrm>
            <a:off x="388070" y="219655"/>
            <a:ext cx="11433142" cy="6982423"/>
          </a:xfrm>
        </p:spPr>
        <p:txBody>
          <a:bodyPr>
            <a:normAutofit fontScale="92500" lnSpcReduction="10000"/>
          </a:bodyPr>
          <a:lstStyle/>
          <a:p>
            <a:pPr marL="0" indent="0">
              <a:lnSpc>
                <a:spcPct val="110000"/>
              </a:lnSpc>
              <a:buNone/>
            </a:pPr>
            <a:r>
              <a:rPr lang="zh-CN" altLang="en-US" sz="3200" b="1" dirty="0">
                <a:latin typeface="Adobe 黑体 Std R" panose="020B0400000000000000" pitchFamily="34" charset="-122"/>
                <a:ea typeface="Adobe 黑体 Std R" panose="020B0400000000000000" pitchFamily="34" charset="-122"/>
              </a:rPr>
              <a:t>　    海洋曾把世界割裂成对立的区域，而今天海洋再不能阻断</a:t>
            </a:r>
            <a:r>
              <a:rPr lang="zh-CN" altLang="en-US" sz="3200" b="1" dirty="0">
                <a:solidFill>
                  <a:srgbClr val="0000FF"/>
                </a:solidFill>
                <a:latin typeface="Adobe 黑体 Std R" panose="020B0400000000000000" pitchFamily="34" charset="-122"/>
                <a:ea typeface="Adobe 黑体 Std R" panose="020B0400000000000000" pitchFamily="34" charset="-122"/>
              </a:rPr>
              <a:t>世界的爱心汇聚</a:t>
            </a:r>
            <a:r>
              <a:rPr lang="zh-CN" altLang="en-US" sz="3200" b="1" dirty="0">
                <a:latin typeface="Adobe 黑体 Std R" panose="020B0400000000000000" pitchFamily="34" charset="-122"/>
                <a:ea typeface="Adobe 黑体 Std R" panose="020B0400000000000000" pitchFamily="34" charset="-122"/>
              </a:rPr>
              <a:t>到一起。这爱心来自东邻</a:t>
            </a:r>
            <a:r>
              <a:rPr lang="zh-CN" altLang="en-US" sz="3200" b="1" dirty="0">
                <a:solidFill>
                  <a:srgbClr val="0000FF"/>
                </a:solidFill>
                <a:latin typeface="Adobe 黑体 Std R" panose="020B0400000000000000" pitchFamily="34" charset="-122"/>
                <a:ea typeface="Adobe 黑体 Std R" panose="020B0400000000000000" pitchFamily="34" charset="-122"/>
              </a:rPr>
              <a:t>日本</a:t>
            </a:r>
            <a:r>
              <a:rPr lang="zh-CN" altLang="en-US" sz="3200" b="1" dirty="0">
                <a:latin typeface="Adobe 黑体 Std R" panose="020B0400000000000000" pitchFamily="34" charset="-122"/>
                <a:ea typeface="Adobe 黑体 Std R" panose="020B0400000000000000" pitchFamily="34" charset="-122"/>
              </a:rPr>
              <a:t>每一个便利店前的捐款箱，来自大洋彼岸的</a:t>
            </a:r>
            <a:r>
              <a:rPr lang="zh-CN" altLang="en-US" sz="3200" b="1" dirty="0">
                <a:solidFill>
                  <a:srgbClr val="0000FF"/>
                </a:solidFill>
                <a:latin typeface="Adobe 黑体 Std R" panose="020B0400000000000000" pitchFamily="34" charset="-122"/>
                <a:ea typeface="Adobe 黑体 Std R" panose="020B0400000000000000" pitchFamily="34" charset="-122"/>
              </a:rPr>
              <a:t>美国</a:t>
            </a:r>
            <a:r>
              <a:rPr lang="zh-CN" altLang="en-US" sz="3200" b="1" dirty="0">
                <a:latin typeface="Adobe 黑体 Std R" panose="020B0400000000000000" pitchFamily="34" charset="-122"/>
                <a:ea typeface="Adobe 黑体 Std R" panose="020B0400000000000000" pitchFamily="34" charset="-122"/>
              </a:rPr>
              <a:t>遍及各州的慈善机构，来自大陆西岸那些并不富有的</a:t>
            </a:r>
            <a:r>
              <a:rPr lang="zh-CN" altLang="en-US" sz="3200" b="1" dirty="0">
                <a:solidFill>
                  <a:srgbClr val="0000FF"/>
                </a:solidFill>
                <a:latin typeface="Adobe 黑体 Std R" panose="020B0400000000000000" pitchFamily="34" charset="-122"/>
                <a:ea typeface="Adobe 黑体 Std R" panose="020B0400000000000000" pitchFamily="34" charset="-122"/>
              </a:rPr>
              <a:t>亚非国家</a:t>
            </a:r>
            <a:r>
              <a:rPr lang="zh-CN" altLang="en-US" sz="3200" b="1" dirty="0">
                <a:latin typeface="Adobe 黑体 Std R" panose="020B0400000000000000" pitchFamily="34" charset="-122"/>
                <a:ea typeface="Adobe 黑体 Std R" panose="020B0400000000000000" pitchFamily="34" charset="-122"/>
              </a:rPr>
              <a:t>一笔笔友谊的捐款</a:t>
            </a:r>
            <a:r>
              <a:rPr lang="en-US" altLang="zh-CN" sz="3200" b="1" dirty="0">
                <a:latin typeface="Adobe 黑体 Std R" panose="020B0400000000000000" pitchFamily="34" charset="-122"/>
                <a:ea typeface="Adobe 黑体 Std R" panose="020B0400000000000000" pitchFamily="34" charset="-122"/>
              </a:rPr>
              <a:t>……</a:t>
            </a:r>
            <a:r>
              <a:rPr lang="zh-CN" altLang="en-US" sz="3200" b="1" dirty="0">
                <a:latin typeface="Adobe 黑体 Std R" panose="020B0400000000000000" pitchFamily="34" charset="-122"/>
                <a:ea typeface="Adobe 黑体 Std R" panose="020B0400000000000000" pitchFamily="34" charset="-122"/>
              </a:rPr>
              <a:t>中国和某些国家因意识形态而产生的分歧，在灾难面前湮没成沙，随着飞机和航船源源不断地向着东方的中国而来，这是</a:t>
            </a:r>
            <a:r>
              <a:rPr lang="zh-CN" altLang="en-US" sz="3200" b="1" dirty="0">
                <a:solidFill>
                  <a:srgbClr val="0000FF"/>
                </a:solidFill>
                <a:latin typeface="Adobe 黑体 Std R" panose="020B0400000000000000" pitchFamily="34" charset="-122"/>
                <a:ea typeface="Adobe 黑体 Std R" panose="020B0400000000000000" pitchFamily="34" charset="-122"/>
              </a:rPr>
              <a:t>全世界各个国家的人心最盛大的团聚</a:t>
            </a:r>
            <a:r>
              <a:rPr lang="zh-CN" altLang="en-US" sz="3200" b="1" dirty="0">
                <a:latin typeface="Adobe 黑体 Std R" panose="020B0400000000000000" pitchFamily="34" charset="-122"/>
                <a:ea typeface="Adobe 黑体 Std R" panose="020B0400000000000000" pitchFamily="34" charset="-122"/>
              </a:rPr>
              <a:t>。</a:t>
            </a:r>
            <a:endParaRPr lang="en-US" altLang="zh-CN" sz="3200" b="1" dirty="0">
              <a:latin typeface="Adobe 黑体 Std R" panose="020B0400000000000000" pitchFamily="34" charset="-122"/>
              <a:ea typeface="Adobe 黑体 Std R" panose="020B0400000000000000" pitchFamily="34" charset="-122"/>
            </a:endParaRPr>
          </a:p>
          <a:p>
            <a:pPr marL="0" indent="0">
              <a:lnSpc>
                <a:spcPct val="110000"/>
              </a:lnSpc>
              <a:buNone/>
            </a:pPr>
            <a:r>
              <a:rPr lang="zh-CN" altLang="en-US" sz="3200" b="1" dirty="0">
                <a:latin typeface="Adobe 黑体 Std R" panose="020B0400000000000000" pitchFamily="34" charset="-122"/>
                <a:ea typeface="Adobe 黑体 Std R" panose="020B0400000000000000" pitchFamily="34" charset="-122"/>
              </a:rPr>
              <a:t>       怆然灾难，古来有之。然而历史由古至今，谁可曾见过这般撼天动地、凝聚人心的团结？</a:t>
            </a:r>
            <a:r>
              <a:rPr lang="en-US" altLang="zh-CN" sz="3200" b="1" dirty="0">
                <a:latin typeface="Adobe 黑体 Std R" panose="020B0400000000000000" pitchFamily="34" charset="-122"/>
                <a:ea typeface="Adobe 黑体 Std R" panose="020B0400000000000000" pitchFamily="34" charset="-122"/>
              </a:rPr>
              <a:t>《</a:t>
            </a:r>
            <a:r>
              <a:rPr lang="zh-CN" altLang="en-US" sz="3200" b="1" dirty="0">
                <a:latin typeface="Adobe 黑体 Std R" panose="020B0400000000000000" pitchFamily="34" charset="-122"/>
                <a:ea typeface="Adobe 黑体 Std R" panose="020B0400000000000000" pitchFamily="34" charset="-122"/>
              </a:rPr>
              <a:t>史记</a:t>
            </a:r>
            <a:r>
              <a:rPr lang="en-US" altLang="zh-CN" sz="3200" b="1" dirty="0">
                <a:latin typeface="Adobe 黑体 Std R" panose="020B0400000000000000" pitchFamily="34" charset="-122"/>
                <a:ea typeface="Adobe 黑体 Std R" panose="020B0400000000000000" pitchFamily="34" charset="-122"/>
              </a:rPr>
              <a:t>》</a:t>
            </a:r>
            <a:r>
              <a:rPr lang="zh-CN" altLang="en-US" sz="3200" b="1" dirty="0">
                <a:latin typeface="Adobe 黑体 Std R" panose="020B0400000000000000" pitchFamily="34" charset="-122"/>
                <a:ea typeface="Adobe 黑体 Std R" panose="020B0400000000000000" pitchFamily="34" charset="-122"/>
              </a:rPr>
              <a:t>中有云，民与民同心，则家安之；君与民同心，则国兴之。在今天，则是</a:t>
            </a:r>
            <a:r>
              <a:rPr lang="zh-CN" altLang="en-US" sz="3200" b="1" dirty="0">
                <a:solidFill>
                  <a:srgbClr val="FF0000"/>
                </a:solidFill>
                <a:latin typeface="Adobe 黑体 Std R" panose="020B0400000000000000" pitchFamily="34" charset="-122"/>
                <a:ea typeface="Adobe 黑体 Std R" panose="020B0400000000000000" pitchFamily="34" charset="-122"/>
              </a:rPr>
              <a:t>人民与人民、人民与国家、国家与世界的携手</a:t>
            </a:r>
            <a:r>
              <a:rPr lang="zh-CN" altLang="en-US" sz="3200" b="1" dirty="0">
                <a:latin typeface="Adobe 黑体 Std R" panose="020B0400000000000000" pitchFamily="34" charset="-122"/>
                <a:ea typeface="Adobe 黑体 Std R" panose="020B0400000000000000" pitchFamily="34" charset="-122"/>
              </a:rPr>
              <a:t>，又何愁家不安、国不兴</a:t>
            </a:r>
            <a:r>
              <a:rPr lang="en-US" altLang="zh-CN" sz="3200" b="1" dirty="0">
                <a:latin typeface="Adobe 黑体 Std R" panose="020B0400000000000000" pitchFamily="34" charset="-122"/>
                <a:ea typeface="Adobe 黑体 Std R" panose="020B0400000000000000" pitchFamily="34" charset="-122"/>
              </a:rPr>
              <a:t>?</a:t>
            </a:r>
            <a:r>
              <a:rPr lang="zh-CN" altLang="en-US" sz="3200" b="1" dirty="0">
                <a:latin typeface="Adobe 黑体 Std R" panose="020B0400000000000000" pitchFamily="34" charset="-122"/>
                <a:ea typeface="Adobe 黑体 Std R" panose="020B0400000000000000" pitchFamily="34" charset="-122"/>
              </a:rPr>
              <a:t>青山一道，我们同历风雨共团聚；而将五洲四海的人心联结在一起的纽带，是这样一种期望：为天下立心，为生民立命，为往圣继绝学，为万世开太平！</a:t>
            </a:r>
            <a:r>
              <a:rPr lang="en-US" altLang="zh-CN" sz="3200" b="1" dirty="0">
                <a:latin typeface="Adobe 黑体 Std R" panose="020B0400000000000000" pitchFamily="34" charset="-122"/>
                <a:ea typeface="Adobe 黑体 Std R" panose="020B0400000000000000" pitchFamily="34" charset="-122"/>
              </a:rPr>
              <a:t/>
            </a:r>
            <a:br>
              <a:rPr lang="en-US" altLang="zh-CN" sz="3200" b="1" dirty="0">
                <a:latin typeface="Adobe 黑体 Std R" panose="020B0400000000000000" pitchFamily="34" charset="-122"/>
                <a:ea typeface="Adobe 黑体 Std R" panose="020B0400000000000000" pitchFamily="34" charset="-122"/>
              </a:rPr>
            </a:br>
            <a:r>
              <a:rPr lang="en-US" altLang="zh-CN" sz="3200" b="1" dirty="0">
                <a:latin typeface="Adobe 黑体 Std R" panose="020B0400000000000000" pitchFamily="34" charset="-122"/>
                <a:ea typeface="Adobe 黑体 Std R" panose="020B0400000000000000" pitchFamily="34" charset="-122"/>
              </a:rPr>
              <a:t/>
            </a:r>
            <a:br>
              <a:rPr lang="en-US" altLang="zh-CN" sz="3200" b="1" dirty="0">
                <a:latin typeface="Adobe 黑体 Std R" panose="020B0400000000000000" pitchFamily="34" charset="-122"/>
                <a:ea typeface="Adobe 黑体 Std R" panose="020B0400000000000000" pitchFamily="34" charset="-122"/>
              </a:rPr>
            </a:br>
            <a:endParaRPr lang="zh-CN" altLang="en-US" sz="3200" dirty="0"/>
          </a:p>
        </p:txBody>
      </p:sp>
    </p:spTree>
    <p:extLst>
      <p:ext uri="{BB962C8B-B14F-4D97-AF65-F5344CB8AC3E}">
        <p14:creationId xmlns="" xmlns:p14="http://schemas.microsoft.com/office/powerpoint/2010/main" val="397294330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690"/>
</p:tagLst>
</file>

<file path=ppt/tags/tag2.xml><?xml version="1.0" encoding="utf-8"?>
<p:tagLst xmlns:a="http://schemas.openxmlformats.org/drawingml/2006/main" xmlns:r="http://schemas.openxmlformats.org/officeDocument/2006/relationships" xmlns:p="http://schemas.openxmlformats.org/presentationml/2006/main">
  <p:tag name="REFSHAPE" val="359582948"/>
  <p:tag name="KSO_WM_UNIT_PLACING_PICTURE_USER_VIEWPORT" val="{&quot;height&quot;:6930,&quot;width&quot;:1407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4092</TotalTime>
  <Words>7106</Words>
  <Application>Microsoft Office PowerPoint</Application>
  <PresentationFormat>自定义</PresentationFormat>
  <Paragraphs>240</Paragraphs>
  <Slides>58</Slides>
  <Notes>6</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Office 主题​​</vt:lpstr>
      <vt:lpstr>幻灯片 1</vt:lpstr>
      <vt:lpstr>语文高考：</vt:lpstr>
      <vt:lpstr>学习目标</vt:lpstr>
      <vt:lpstr>幻灯片 4</vt:lpstr>
      <vt:lpstr>幻灯片 5</vt:lpstr>
      <vt:lpstr>满分佳作</vt:lpstr>
      <vt:lpstr>幻灯片 7</vt:lpstr>
      <vt:lpstr>幻灯片 8</vt:lpstr>
      <vt:lpstr>幻灯片 9</vt:lpstr>
      <vt:lpstr>幻灯片 10</vt:lpstr>
      <vt:lpstr>幻灯片 11</vt:lpstr>
      <vt:lpstr>一.中国力量 淬火刚强 </vt:lpstr>
      <vt:lpstr>    十天建成“火神山”医院</vt:lpstr>
      <vt:lpstr>幻灯片 14</vt:lpstr>
      <vt:lpstr>“云监工”硬核围观</vt:lpstr>
      <vt:lpstr>“云监工”的快乐你可懂？  </vt:lpstr>
      <vt:lpstr>幻灯片 17</vt:lpstr>
      <vt:lpstr>     中国力量   中国速度    中国精神</vt:lpstr>
      <vt:lpstr>二、文化自信   培根铸魂</vt:lpstr>
      <vt:lpstr>三、民族栋梁  国士无双</vt:lpstr>
      <vt:lpstr>幻灯片 21</vt:lpstr>
      <vt:lpstr>民族栋梁  国士无双  李兰娟</vt:lpstr>
      <vt:lpstr>1.脚踏实地  刻苦努力</vt:lpstr>
      <vt:lpstr>幻灯片 24</vt:lpstr>
      <vt:lpstr>幻灯片 25</vt:lpstr>
      <vt:lpstr>4.勇荷重任  家国情怀</vt:lpstr>
      <vt:lpstr>三、民族栋梁  国士无双</vt:lpstr>
      <vt:lpstr>四、人性光辉 温暖心房 </vt:lpstr>
      <vt:lpstr>幻灯片 29</vt:lpstr>
      <vt:lpstr>幻灯片 30</vt:lpstr>
      <vt:lpstr>幻灯片 31</vt:lpstr>
      <vt:lpstr>幻灯片 32</vt:lpstr>
      <vt:lpstr>幻灯片 33</vt:lpstr>
      <vt:lpstr>幻灯片 34</vt:lpstr>
      <vt:lpstr>穿越时空的抗疫深情</vt:lpstr>
      <vt:lpstr>环卫工人 袁兆文</vt:lpstr>
      <vt:lpstr>幻灯片 37</vt:lpstr>
      <vt:lpstr>“千里走单骑”的少年 赵珺延</vt:lpstr>
      <vt:lpstr>90岁老母亲照顾64岁患病儿子</vt:lpstr>
      <vt:lpstr>李文亮：是“吹哨人”，也是英雄。</vt:lpstr>
      <vt:lpstr>幻灯片 41</vt:lpstr>
      <vt:lpstr>幻灯片 42</vt:lpstr>
      <vt:lpstr>幻灯片 43</vt:lpstr>
      <vt:lpstr>       为众人抱薪者，不可使其冻毙于风雪；            为自由开道者，不可令其困厄于荆棘。</vt:lpstr>
      <vt:lpstr> 向这些可爱的人们致敬</vt:lpstr>
      <vt:lpstr>五、社会乱象  触目惊心            “失踪”的口罩和红十字会“黑洞”</vt:lpstr>
      <vt:lpstr>幻灯片 47</vt:lpstr>
      <vt:lpstr>幻灯片 48</vt:lpstr>
      <vt:lpstr>幻灯片 49</vt:lpstr>
      <vt:lpstr>黄主任，你掌握数据吗？</vt:lpstr>
      <vt:lpstr>幻灯片 51</vt:lpstr>
      <vt:lpstr>        防疫期间打动我们的那些句子</vt:lpstr>
      <vt:lpstr>  山川异域，风月同天 </vt:lpstr>
      <vt:lpstr>岂曰无衣，与子同裳 </vt:lpstr>
      <vt:lpstr>青山一道同云雨， 明月何曾是两乡</vt:lpstr>
      <vt:lpstr>幻灯片 56</vt:lpstr>
      <vt:lpstr>作业：</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丁 智会</dc:creator>
  <cp:lastModifiedBy>Administrator</cp:lastModifiedBy>
  <cp:revision>344</cp:revision>
  <dcterms:created xsi:type="dcterms:W3CDTF">2020-02-16T10:03:09Z</dcterms:created>
  <dcterms:modified xsi:type="dcterms:W3CDTF">2020-03-23T01:05:02Z</dcterms:modified>
</cp:coreProperties>
</file>