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4" r:id="rId3"/>
    <p:sldId id="256" r:id="rId5"/>
    <p:sldId id="288" r:id="rId6"/>
    <p:sldId id="257" r:id="rId7"/>
    <p:sldId id="258" r:id="rId8"/>
    <p:sldId id="259" r:id="rId9"/>
    <p:sldId id="260" r:id="rId10"/>
    <p:sldId id="298" r:id="rId11"/>
    <p:sldId id="294" r:id="rId12"/>
    <p:sldId id="295" r:id="rId13"/>
    <p:sldId id="296" r:id="rId14"/>
    <p:sldId id="263" r:id="rId15"/>
    <p:sldId id="262" r:id="rId16"/>
    <p:sldId id="261" r:id="rId17"/>
    <p:sldId id="286" r:id="rId18"/>
    <p:sldId id="265" r:id="rId19"/>
    <p:sldId id="266" r:id="rId20"/>
    <p:sldId id="267" r:id="rId21"/>
    <p:sldId id="297" r:id="rId22"/>
    <p:sldId id="272" r:id="rId23"/>
    <p:sldId id="273" r:id="rId24"/>
    <p:sldId id="274" r:id="rId25"/>
    <p:sldId id="327" r:id="rId26"/>
    <p:sldId id="275" r:id="rId27"/>
    <p:sldId id="276" r:id="rId28"/>
    <p:sldId id="277" r:id="rId29"/>
    <p:sldId id="278" r:id="rId30"/>
    <p:sldId id="279" r:id="rId31"/>
    <p:sldId id="282" r:id="rId32"/>
    <p:sldId id="283" r:id="rId33"/>
    <p:sldId id="284" r:id="rId34"/>
    <p:sldId id="285" r:id="rId35"/>
    <p:sldId id="280" r:id="rId36"/>
    <p:sldId id="289" r:id="rId37"/>
    <p:sldId id="290" r:id="rId38"/>
    <p:sldId id="291" r:id="rId39"/>
    <p:sldId id="344" r:id="rId40"/>
    <p:sldId id="345" r:id="rId41"/>
    <p:sldId id="346" r:id="rId42"/>
    <p:sldId id="292" r:id="rId43"/>
    <p:sldId id="342" r:id="rId44"/>
    <p:sldId id="343" r:id="rId45"/>
    <p:sldId id="347" r:id="rId46"/>
    <p:sldId id="348" r:id="rId47"/>
    <p:sldId id="353" r:id="rId4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6"/>
    <p:restoredTop sz="94727"/>
  </p:normalViewPr>
  <p:slideViewPr>
    <p:cSldViewPr showGuides="1">
      <p:cViewPr varScale="1">
        <p:scale>
          <a:sx n="67" d="100"/>
          <a:sy n="67" d="100"/>
        </p:scale>
        <p:origin x="-147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2.xml"/><Relationship Id="rId49" Type="http://schemas.openxmlformats.org/officeDocument/2006/relationships/presProps" Target="presProps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4978" name="幻灯片图像占位符 254977"/>
          <p:cNvSpPr>
            <a:spLocks noTextEdit="1"/>
          </p:cNvSpPr>
          <p:nvPr>
            <p:ph type="sldImg"/>
          </p:nvPr>
        </p:nvSpPr>
        <p:spPr/>
      </p:sp>
      <p:sp>
        <p:nvSpPr>
          <p:cNvPr id="254979" name="文本占位符 25497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lang="zh-CN" altLang="en-US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7026" name="幻灯片图像占位符 257025"/>
          <p:cNvSpPr>
            <a:spLocks noTextEdit="1"/>
          </p:cNvSpPr>
          <p:nvPr>
            <p:ph type="sldImg"/>
          </p:nvPr>
        </p:nvSpPr>
        <p:spPr/>
      </p:sp>
      <p:sp>
        <p:nvSpPr>
          <p:cNvPr id="257027" name="文本占位符 257026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</a:pPr>
            <a:r>
              <a:rPr lang="zh-CN" altLang="en-US" sz="4000" dirty="0">
                <a:solidFill>
                  <a:schemeClr val="tx2"/>
                </a:solidFill>
              </a:rPr>
              <a:t>作业布置</a:t>
            </a:r>
            <a:endParaRPr lang="zh-CN" altLang="en-US" sz="4000" dirty="0">
              <a:solidFill>
                <a:schemeClr val="tx2"/>
              </a:solidFill>
            </a:endParaRPr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82" name="幻灯片图像占位符 378881"/>
          <p:cNvSpPr>
            <a:spLocks noTextEdit="1"/>
          </p:cNvSpPr>
          <p:nvPr>
            <p:ph type="sldImg"/>
          </p:nvPr>
        </p:nvSpPr>
        <p:spPr/>
      </p:sp>
      <p:sp>
        <p:nvSpPr>
          <p:cNvPr id="378883" name="文本占位符 378882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前提测评,检查预习情况。</a:t>
            </a:r>
            <a:endParaRPr lang="zh-CN" altLang="en-US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 b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GIF"/><Relationship Id="rId2" Type="http://schemas.openxmlformats.org/officeDocument/2006/relationships/slide" Target="slide9.xml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G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GI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205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en-US" altLang="zh-CN" dirty="0"/>
              <a:t>2018</a:t>
            </a:r>
            <a:r>
              <a:rPr lang="zh-CN" altLang="zh-CN" dirty="0"/>
              <a:t>《 </a:t>
            </a:r>
            <a:r>
              <a:rPr lang="zh-CN" altLang="zh-CN" dirty="0">
                <a:solidFill>
                  <a:srgbClr val="FF0000"/>
                </a:solidFill>
              </a:rPr>
              <a:t>无题</a:t>
            </a:r>
            <a:r>
              <a:rPr lang="zh-CN" altLang="zh-CN" dirty="0"/>
              <a:t> 》                    </a:t>
            </a:r>
            <a:r>
              <a:rPr lang="en-US" altLang="zh-CN" dirty="0"/>
              <a:t>5</a:t>
            </a:r>
            <a:r>
              <a:rPr lang="zh-CN" altLang="en-US" dirty="0"/>
              <a:t>题  </a:t>
            </a:r>
            <a:r>
              <a:rPr lang="en-US" altLang="zh-CN" dirty="0"/>
              <a:t>21</a:t>
            </a:r>
            <a:r>
              <a:rPr lang="zh-CN" altLang="en-US" dirty="0"/>
              <a:t>分</a:t>
            </a:r>
            <a:endParaRPr lang="en-US" altLang="zh-CN" dirty="0"/>
          </a:p>
          <a:p>
            <a:pPr eaLnBrk="1" hangingPunct="1"/>
            <a:r>
              <a:rPr lang="en-US" altLang="zh-CN" dirty="0"/>
              <a:t>2017《</a:t>
            </a:r>
            <a:r>
              <a:rPr lang="zh-CN" altLang="en-US" dirty="0"/>
              <a:t>扁担的一生</a:t>
            </a:r>
            <a:r>
              <a:rPr lang="en-US" altLang="zh-CN" dirty="0"/>
              <a:t>》           5</a:t>
            </a:r>
            <a:r>
              <a:rPr lang="zh-CN" altLang="en-US" dirty="0"/>
              <a:t>题   </a:t>
            </a:r>
            <a:r>
              <a:rPr lang="en-US" altLang="zh-CN" dirty="0"/>
              <a:t>22</a:t>
            </a:r>
            <a:r>
              <a:rPr lang="zh-CN" altLang="en-US" dirty="0"/>
              <a:t>分</a:t>
            </a:r>
            <a:endParaRPr lang="en-US" altLang="zh-CN" dirty="0"/>
          </a:p>
          <a:p>
            <a:pPr eaLnBrk="1" hangingPunct="1"/>
            <a:r>
              <a:rPr lang="en-US" altLang="zh-CN" dirty="0"/>
              <a:t>2016《</a:t>
            </a:r>
            <a:r>
              <a:rPr lang="zh-CN" altLang="en-US" dirty="0"/>
              <a:t>那个春天　很暖</a:t>
            </a:r>
            <a:r>
              <a:rPr lang="en-US" altLang="zh-CN" dirty="0"/>
              <a:t>》   5</a:t>
            </a:r>
            <a:r>
              <a:rPr lang="zh-CN" altLang="en-US" dirty="0"/>
              <a:t>题   </a:t>
            </a:r>
            <a:r>
              <a:rPr lang="en-US" altLang="zh-CN" dirty="0"/>
              <a:t>22</a:t>
            </a:r>
            <a:r>
              <a:rPr lang="zh-CN" altLang="en-US" dirty="0"/>
              <a:t>分</a:t>
            </a:r>
            <a:endParaRPr lang="en-US" altLang="zh-CN" dirty="0"/>
          </a:p>
          <a:p>
            <a:pPr eaLnBrk="1" hangingPunct="1"/>
            <a:r>
              <a:rPr lang="en-US" altLang="zh-CN" dirty="0"/>
              <a:t>2015《</a:t>
            </a:r>
            <a:r>
              <a:rPr lang="zh-CN" altLang="en-US" dirty="0"/>
              <a:t>槐花</a:t>
            </a:r>
            <a:r>
              <a:rPr lang="en-US" altLang="zh-CN" dirty="0"/>
              <a:t>》           </a:t>
            </a:r>
            <a:r>
              <a:rPr lang="zh-CN" altLang="en-US" dirty="0"/>
              <a:t>　　</a:t>
            </a:r>
            <a:r>
              <a:rPr lang="en-US" altLang="zh-CN" dirty="0"/>
              <a:t>  5</a:t>
            </a:r>
            <a:r>
              <a:rPr lang="zh-CN" altLang="en-US" dirty="0"/>
              <a:t>题   </a:t>
            </a:r>
            <a:r>
              <a:rPr lang="en-US" altLang="zh-CN" dirty="0"/>
              <a:t>22</a:t>
            </a:r>
            <a:r>
              <a:rPr lang="zh-CN" altLang="en-US" dirty="0"/>
              <a:t>分</a:t>
            </a:r>
            <a:endParaRPr lang="en-US" altLang="zh-CN" dirty="0"/>
          </a:p>
          <a:p>
            <a:pPr eaLnBrk="1" hangingPunct="1"/>
            <a:r>
              <a:rPr lang="en-US" altLang="zh-CN" dirty="0"/>
              <a:t>2014《</a:t>
            </a:r>
            <a:r>
              <a:rPr lang="zh-CN" altLang="en-US" dirty="0"/>
              <a:t>红书包</a:t>
            </a:r>
            <a:r>
              <a:rPr lang="en-US" altLang="zh-CN" dirty="0"/>
              <a:t>》                 4</a:t>
            </a:r>
            <a:r>
              <a:rPr lang="zh-CN" altLang="en-US" dirty="0"/>
              <a:t>题   </a:t>
            </a:r>
            <a:r>
              <a:rPr lang="en-US" altLang="zh-CN" dirty="0"/>
              <a:t>22</a:t>
            </a:r>
            <a:r>
              <a:rPr lang="zh-CN" altLang="en-US" dirty="0"/>
              <a:t>分</a:t>
            </a:r>
            <a:endParaRPr lang="zh-CN" altLang="en-US" dirty="0"/>
          </a:p>
          <a:p>
            <a:pPr eaLnBrk="1" hangingPunct="1"/>
            <a:r>
              <a:rPr lang="en-US" altLang="zh-CN" dirty="0"/>
              <a:t>2013《</a:t>
            </a:r>
            <a:r>
              <a:rPr lang="zh-CN" altLang="en-US" dirty="0"/>
              <a:t>远去的乡村</a:t>
            </a:r>
            <a:r>
              <a:rPr lang="en-US" altLang="zh-CN" dirty="0"/>
              <a:t>》          5</a:t>
            </a:r>
            <a:r>
              <a:rPr lang="zh-CN" altLang="en-US" dirty="0"/>
              <a:t>题   </a:t>
            </a:r>
            <a:r>
              <a:rPr lang="en-US" altLang="zh-CN" dirty="0"/>
              <a:t>23</a:t>
            </a:r>
            <a:r>
              <a:rPr lang="zh-CN" altLang="en-US" dirty="0"/>
              <a:t>分</a:t>
            </a:r>
            <a:endParaRPr lang="zh-CN" altLang="en-US" dirty="0"/>
          </a:p>
          <a:p>
            <a:pPr eaLnBrk="1" hangingPunct="1"/>
            <a:r>
              <a:rPr lang="en-US" altLang="zh-CN" dirty="0"/>
              <a:t>2012《</a:t>
            </a:r>
            <a:r>
              <a:rPr lang="zh-CN" altLang="en-US" dirty="0"/>
              <a:t>红橘甜了</a:t>
            </a:r>
            <a:r>
              <a:rPr lang="en-US" altLang="zh-CN" dirty="0"/>
              <a:t>》              4</a:t>
            </a:r>
            <a:r>
              <a:rPr lang="zh-CN" altLang="en-US" dirty="0"/>
              <a:t>题   </a:t>
            </a:r>
            <a:r>
              <a:rPr lang="en-US" altLang="zh-CN" dirty="0"/>
              <a:t>22</a:t>
            </a:r>
            <a:r>
              <a:rPr lang="zh-CN" altLang="en-US" dirty="0"/>
              <a:t>分</a:t>
            </a:r>
            <a:endParaRPr lang="zh-CN" altLang="en-US" dirty="0"/>
          </a:p>
          <a:p>
            <a:pPr eaLnBrk="1" hangingPunct="1"/>
            <a:r>
              <a:rPr lang="en-US" altLang="zh-CN" dirty="0"/>
              <a:t>2011《</a:t>
            </a:r>
            <a:r>
              <a:rPr lang="zh-CN" altLang="en-US" dirty="0"/>
              <a:t>生机勃勃的太阳花</a:t>
            </a:r>
            <a:r>
              <a:rPr lang="en-US" altLang="zh-CN" dirty="0"/>
              <a:t>》4</a:t>
            </a:r>
            <a:r>
              <a:rPr lang="zh-CN" altLang="en-US" dirty="0"/>
              <a:t>题  </a:t>
            </a:r>
            <a:r>
              <a:rPr lang="en-US" altLang="zh-CN" dirty="0"/>
              <a:t>25</a:t>
            </a:r>
            <a:r>
              <a:rPr lang="zh-CN" altLang="en-US" dirty="0"/>
              <a:t>分</a:t>
            </a:r>
            <a:endParaRPr lang="zh-CN" altLang="en-US" dirty="0"/>
          </a:p>
          <a:p>
            <a:pPr eaLnBrk="1" hangingPunct="1"/>
            <a:r>
              <a:rPr lang="en-US" altLang="zh-CN" dirty="0"/>
              <a:t>2010 《</a:t>
            </a:r>
            <a:r>
              <a:rPr lang="zh-CN" altLang="en-US" dirty="0"/>
              <a:t>乌兰巴统草原上的九匹马</a:t>
            </a:r>
            <a:r>
              <a:rPr lang="en-US" altLang="zh-CN" dirty="0"/>
              <a:t>》5</a:t>
            </a:r>
            <a:r>
              <a:rPr lang="zh-CN" altLang="en-US" dirty="0"/>
              <a:t>题 </a:t>
            </a:r>
            <a:r>
              <a:rPr lang="en-US" altLang="zh-CN" dirty="0"/>
              <a:t>23</a:t>
            </a:r>
            <a:endParaRPr lang="en-US" altLang="zh-CN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44035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53492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en-US" altLang="zh-CN" b="1" dirty="0"/>
              <a:t>2   </a:t>
            </a:r>
            <a:r>
              <a:rPr lang="zh-CN" altLang="en-US" b="1" dirty="0"/>
              <a:t>理解标题内涵</a:t>
            </a:r>
            <a:endParaRPr lang="zh-CN" altLang="en-US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/>
              <a:t>例</a:t>
            </a:r>
            <a:r>
              <a:rPr lang="en-US" altLang="zh-CN" b="1" dirty="0"/>
              <a:t>1</a:t>
            </a:r>
            <a:r>
              <a:rPr lang="zh-CN" altLang="en-US" b="1" dirty="0"/>
              <a:t>：</a:t>
            </a:r>
            <a:r>
              <a:rPr lang="zh-CN" altLang="en-US" b="1" dirty="0">
                <a:solidFill>
                  <a:srgbClr val="FF0000"/>
                </a:solidFill>
              </a:rPr>
              <a:t>爸爸的花儿落了</a:t>
            </a:r>
            <a:endParaRPr lang="zh-CN" altLang="en-US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/>
              <a:t>答：一语双关，表层意思指爸爸种的夹竹桃花凋落，也暗指爸爸生命之花的凋落。</a:t>
            </a:r>
            <a:r>
              <a:rPr lang="en-US" altLang="zh-CN" b="1" dirty="0"/>
              <a:t>  </a:t>
            </a:r>
            <a:endParaRPr lang="en-US" altLang="zh-CN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540385" y="3886200"/>
            <a:ext cx="3637280" cy="977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lnSpc>
                <a:spcPct val="90000"/>
              </a:lnSpc>
              <a:buNone/>
            </a:pPr>
            <a:r>
              <a:rPr lang="zh-CN" altLang="en-US" sz="3200" dirty="0">
                <a:sym typeface="+mn-ea"/>
              </a:rPr>
              <a:t>例</a:t>
            </a:r>
            <a:r>
              <a:rPr lang="en-US" altLang="zh-CN" sz="3200" dirty="0">
                <a:sym typeface="+mn-ea"/>
              </a:rPr>
              <a:t>2</a:t>
            </a:r>
            <a:r>
              <a:rPr lang="zh-CN" altLang="en-US" sz="3200" dirty="0">
                <a:sym typeface="+mn-ea"/>
              </a:rPr>
              <a:t>：</a:t>
            </a:r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流泪的蓑衣</a:t>
            </a:r>
            <a:endParaRPr lang="zh-CN" altLang="en-US" sz="32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853440" y="4636770"/>
            <a:ext cx="7984490" cy="18637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eaLnBrk="1" hangingPunct="1">
              <a:lnSpc>
                <a:spcPct val="90000"/>
              </a:lnSpc>
              <a:buNone/>
            </a:pPr>
            <a:r>
              <a:rPr lang="zh-CN" altLang="en-US" sz="3200" dirty="0">
                <a:sym typeface="+mn-ea"/>
              </a:rPr>
              <a:t>答：（</a:t>
            </a:r>
            <a:r>
              <a:rPr lang="en-US" altLang="zh-CN" sz="3200" dirty="0">
                <a:sym typeface="+mn-ea"/>
              </a:rPr>
              <a:t>1</a:t>
            </a:r>
            <a:r>
              <a:rPr lang="zh-CN" altLang="en-US" sz="3200" dirty="0">
                <a:sym typeface="+mn-ea"/>
              </a:rPr>
              <a:t>）贯穿全文的线索。（</a:t>
            </a:r>
            <a:r>
              <a:rPr lang="en-US" altLang="zh-CN" sz="3200" dirty="0">
                <a:sym typeface="+mn-ea"/>
              </a:rPr>
              <a:t>2</a:t>
            </a:r>
            <a:r>
              <a:rPr lang="zh-CN" altLang="en-US" sz="3200" dirty="0">
                <a:sym typeface="+mn-ea"/>
              </a:rPr>
              <a:t>）使用拟人</a:t>
            </a:r>
            <a:endParaRPr lang="zh-CN" altLang="en-US" sz="3200" dirty="0">
              <a:sym typeface="+mn-ea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3200" dirty="0">
                <a:sym typeface="+mn-ea"/>
              </a:rPr>
              <a:t>的修辞生动形象，引起读者阅读兴趣。</a:t>
            </a:r>
            <a:endParaRPr lang="zh-CN" altLang="en-US" sz="3200" dirty="0">
              <a:sym typeface="+mn-ea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3200" dirty="0">
                <a:sym typeface="+mn-ea"/>
              </a:rPr>
              <a:t>（</a:t>
            </a:r>
            <a:r>
              <a:rPr lang="en-US" altLang="zh-CN" sz="3200" dirty="0">
                <a:sym typeface="+mn-ea"/>
              </a:rPr>
              <a:t>3</a:t>
            </a:r>
            <a:r>
              <a:rPr lang="zh-CN" altLang="en-US" sz="3200" dirty="0">
                <a:sym typeface="+mn-ea"/>
              </a:rPr>
              <a:t>）交待了写作对象。</a:t>
            </a:r>
            <a:endParaRPr lang="zh-CN" altLang="en-US" sz="3200" dirty="0">
              <a:sym typeface="+mn-ea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3200" dirty="0">
                <a:sym typeface="+mn-ea"/>
              </a:rPr>
              <a:t>（</a:t>
            </a:r>
            <a:r>
              <a:rPr lang="en-US" altLang="zh-CN" sz="3200" dirty="0">
                <a:sym typeface="+mn-ea"/>
              </a:rPr>
              <a:t>4</a:t>
            </a:r>
            <a:r>
              <a:rPr lang="zh-CN" altLang="en-US" sz="3200" dirty="0">
                <a:sym typeface="+mn-ea"/>
              </a:rPr>
              <a:t>）表明了主旨，作者的怀念惋惜之情。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charRg st="22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4035">
                                            <p:txEl>
                                              <p:charRg st="22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charRg st="76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44035">
                                            <p:txEl>
                                              <p:charRg st="76" end="1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4505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en-US" sz="2800" b="1" dirty="0"/>
              <a:t>例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：</a:t>
            </a:r>
            <a:r>
              <a:rPr lang="zh-CN" altLang="en-US" sz="3600" b="1" dirty="0">
                <a:solidFill>
                  <a:srgbClr val="FF0000"/>
                </a:solidFill>
              </a:rPr>
              <a:t>天空没有多余的星星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zh-CN" altLang="en-US" sz="2800" b="1" dirty="0"/>
              <a:t>答：设下悬念，引起读者阅读兴趣。富有文采，意蕴深长。一语双关，交待主旨，表面指天空中每个星星都有自已的作用，其实指在社会这个大家庭里，每个人都有自己存在的价值。</a:t>
            </a:r>
            <a:endParaRPr lang="zh-CN" altLang="en-US" sz="2800" b="1" dirty="0"/>
          </a:p>
          <a:p>
            <a:pPr eaLnBrk="1" hangingPunct="1">
              <a:buNone/>
            </a:pPr>
            <a:r>
              <a:rPr lang="zh-CN" altLang="en-US" sz="2800" b="1" dirty="0"/>
              <a:t>例</a:t>
            </a:r>
            <a:r>
              <a:rPr lang="en-US" altLang="zh-CN" sz="2800" b="1" dirty="0"/>
              <a:t>4</a:t>
            </a:r>
            <a:r>
              <a:rPr lang="zh-CN" altLang="en-US" sz="2800" b="1" dirty="0"/>
              <a:t>：</a:t>
            </a:r>
            <a:r>
              <a:rPr lang="zh-CN" altLang="en-US" sz="3600" b="1" dirty="0">
                <a:solidFill>
                  <a:srgbClr val="FF0000"/>
                </a:solidFill>
              </a:rPr>
              <a:t>父爱不矮小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zh-CN" altLang="en-US" sz="2800" b="1" dirty="0"/>
              <a:t>答：文章线索，贯穿全文。交待写作对象父爱，点明写作中心对父亲的感激热爱赞美，突出强调了父爱的伟大。</a:t>
            </a:r>
            <a:endParaRPr lang="zh-CN" altLang="en-US" sz="2800" b="1" dirty="0"/>
          </a:p>
          <a:p>
            <a:pPr eaLnBrk="1" hangingPunct="1">
              <a:buNone/>
            </a:pPr>
            <a:endParaRPr lang="en-US" altLang="zh-C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13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13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13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13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5059">
                                            <p:txEl>
                                              <p:charRg st="13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13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13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13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13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103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059">
                                            <p:txEl>
                                              <p:charRg st="103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059">
                                            <p:txEl>
                                              <p:charRg st="103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059">
                                            <p:txEl>
                                              <p:charRg st="103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059">
                                            <p:txEl>
                                              <p:charRg st="103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059">
                                            <p:txEl>
                                              <p:charRg st="103" end="1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3315" name="Rectangle 3"/>
          <p:cNvSpPr>
            <a:spLocks noGrp="1"/>
          </p:cNvSpPr>
          <p:nvPr>
            <p:ph idx="1"/>
          </p:nvPr>
        </p:nvSpPr>
        <p:spPr>
          <a:xfrm>
            <a:off x="539750" y="1341438"/>
            <a:ext cx="8229600" cy="4525962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</a:pPr>
            <a:endParaRPr lang="en-US" altLang="zh-CN" sz="12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3600" b="1" dirty="0"/>
              <a:t>3   </a:t>
            </a:r>
            <a:r>
              <a:rPr lang="zh-CN" altLang="en-US" sz="3600" b="1" dirty="0"/>
              <a:t>品析重要词语（</a:t>
            </a:r>
            <a:r>
              <a:rPr lang="en-US" altLang="zh-CN" sz="3600" b="1" dirty="0"/>
              <a:t>4--6</a:t>
            </a:r>
            <a:r>
              <a:rPr lang="zh-CN" altLang="en-US" sz="3600" b="1" dirty="0"/>
              <a:t>分）</a:t>
            </a:r>
            <a:endParaRPr lang="zh-CN" altLang="en-US" sz="3600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/>
              <a:t>词语类型：</a:t>
            </a:r>
            <a:r>
              <a:rPr lang="zh-CN" altLang="en-US" sz="2800" b="1" dirty="0">
                <a:solidFill>
                  <a:srgbClr val="FF0000"/>
                </a:solidFill>
              </a:rPr>
              <a:t>动词，副词，形容词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常见题型</a:t>
            </a:r>
            <a:r>
              <a:rPr lang="zh-CN" altLang="en-US" sz="2800" b="1" dirty="0"/>
              <a:t>：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/>
              <a:t>A  </a:t>
            </a:r>
            <a:r>
              <a:rPr lang="zh-CN" altLang="en-US" sz="2800" b="1" dirty="0"/>
              <a:t>结合语境，谈谈你对加点词的理解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/>
              <a:t>B  </a:t>
            </a:r>
            <a:r>
              <a:rPr lang="zh-CN" altLang="en-US" sz="2800" b="1" dirty="0"/>
              <a:t>品析加点词的表达效果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/>
              <a:t>C  </a:t>
            </a:r>
            <a:r>
              <a:rPr lang="zh-CN" altLang="en-US" sz="2800" b="1" dirty="0"/>
              <a:t>加点词可以换成“某某”词吗？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/>
              <a:t>D  </a:t>
            </a:r>
            <a:r>
              <a:rPr lang="zh-CN" altLang="en-US" sz="2800" b="1" dirty="0"/>
              <a:t>结合语境，说说“某某”两次出现意思一样吗？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答题技巧：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/>
              <a:t>    </a:t>
            </a:r>
            <a:r>
              <a:rPr lang="en-US" altLang="zh-CN" sz="2800" b="1" dirty="0"/>
              <a:t>(1)</a:t>
            </a:r>
            <a:r>
              <a:rPr lang="zh-CN" altLang="en-US" sz="2800" b="1" dirty="0"/>
              <a:t>某词原意 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/>
              <a:t>   </a:t>
            </a:r>
            <a:r>
              <a:rPr lang="en-US" altLang="zh-CN" sz="2800" b="1" dirty="0"/>
              <a:t> (2)</a:t>
            </a:r>
            <a:r>
              <a:rPr lang="zh-CN" altLang="en-US" sz="2800" b="1" dirty="0"/>
              <a:t>在文中意思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/>
              <a:t>    </a:t>
            </a:r>
            <a:r>
              <a:rPr lang="en-US" altLang="zh-CN" sz="2800" b="1" dirty="0"/>
              <a:t>(3)</a:t>
            </a:r>
            <a:r>
              <a:rPr lang="zh-CN" altLang="en-US" sz="2800" b="1" dirty="0"/>
              <a:t>表现了被修饰者的什么特点（品质）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/>
              <a:t>    </a:t>
            </a:r>
            <a:r>
              <a:rPr lang="en-US" altLang="zh-CN" sz="2800" b="1" dirty="0"/>
              <a:t>(4)</a:t>
            </a:r>
            <a:r>
              <a:rPr lang="zh-CN" altLang="en-US" sz="2800" b="1" dirty="0"/>
              <a:t>作者目的（情感）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endParaRPr lang="zh-CN" altLang="en-US" sz="28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900" b="1" dirty="0">
                <a:solidFill>
                  <a:srgbClr val="FF0000"/>
                </a:solidFill>
              </a:rPr>
              <a:t> </a:t>
            </a:r>
            <a:endParaRPr lang="zh-CN" altLang="en-US" sz="9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8195" name="Rectangle 3"/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4525963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2800" b="1" dirty="0"/>
              <a:t>例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：结合语境，品析句子“他的微笑给我一种天       真亲切、</a:t>
            </a:r>
            <a:r>
              <a:rPr lang="zh-CN" altLang="en-US" sz="2800" b="1" u="sng" dirty="0">
                <a:solidFill>
                  <a:srgbClr val="FF0000"/>
                </a:solidFill>
              </a:rPr>
              <a:t>干净透明</a:t>
            </a:r>
            <a:r>
              <a:rPr lang="zh-CN" altLang="en-US" sz="2800" b="1" dirty="0"/>
              <a:t>的感觉”中加点词的作用。</a:t>
            </a:r>
            <a:endParaRPr lang="zh-CN" altLang="en-US" sz="2800" b="1" dirty="0"/>
          </a:p>
          <a:p>
            <a:pPr eaLnBrk="1" hangingPunct="1">
              <a:buNone/>
            </a:pPr>
            <a:r>
              <a:rPr lang="zh-CN" altLang="en-US" sz="2800" b="1" dirty="0"/>
              <a:t>答：干净透明</a:t>
            </a:r>
            <a:r>
              <a:rPr lang="zh-CN" altLang="en-US" sz="2800" b="1" dirty="0">
                <a:solidFill>
                  <a:srgbClr val="FF0000"/>
                </a:solidFill>
              </a:rPr>
              <a:t>原指</a:t>
            </a:r>
            <a:r>
              <a:rPr lang="zh-CN" altLang="en-US" sz="2800" b="1" dirty="0"/>
              <a:t>物体没有杂质、透亮。</a:t>
            </a:r>
            <a:r>
              <a:rPr lang="zh-CN" altLang="en-US" sz="2800" b="1" dirty="0">
                <a:solidFill>
                  <a:srgbClr val="FF0000"/>
                </a:solidFill>
              </a:rPr>
              <a:t>这里</a:t>
            </a:r>
            <a:r>
              <a:rPr lang="zh-CN" altLang="en-US" sz="2800" b="1" dirty="0"/>
              <a:t>写出</a:t>
            </a:r>
            <a:r>
              <a:rPr lang="zh-CN" altLang="en-US" sz="2800" b="1" dirty="0">
                <a:solidFill>
                  <a:srgbClr val="FF0000"/>
                </a:solidFill>
              </a:rPr>
              <a:t>男孩的微笑天真纯洁</a:t>
            </a:r>
            <a:r>
              <a:rPr lang="zh-CN" altLang="en-US" sz="2800" b="1" dirty="0"/>
              <a:t>，</a:t>
            </a:r>
            <a:r>
              <a:rPr lang="zh-CN" altLang="en-US" sz="2800" b="1" dirty="0">
                <a:solidFill>
                  <a:srgbClr val="FF0000"/>
                </a:solidFill>
              </a:rPr>
              <a:t>表现了男孩</a:t>
            </a:r>
            <a:r>
              <a:rPr lang="zh-CN" altLang="en-US" sz="2800" b="1" dirty="0"/>
              <a:t>内心的纯净善良，</a:t>
            </a:r>
            <a:r>
              <a:rPr lang="zh-CN" altLang="en-US" sz="2800" b="1" dirty="0">
                <a:solidFill>
                  <a:srgbClr val="FF0000"/>
                </a:solidFill>
              </a:rPr>
              <a:t>表达了我</a:t>
            </a:r>
            <a:r>
              <a:rPr lang="zh-CN" altLang="en-US" sz="2800" b="1" dirty="0"/>
              <a:t>对男孩的喜爱之情。</a:t>
            </a:r>
            <a:r>
              <a:rPr lang="zh-CN" altLang="en-US" sz="2800" b="1" dirty="0">
                <a:solidFill>
                  <a:schemeClr val="accent2"/>
                </a:solidFill>
                <a:sym typeface="+mn-ea"/>
              </a:rPr>
              <a:t>（形容词）</a:t>
            </a:r>
            <a:endParaRPr lang="zh-CN" altLang="en-US" sz="2800" b="1" dirty="0"/>
          </a:p>
          <a:p>
            <a:pPr eaLnBrk="1" hangingPunct="1">
              <a:buNone/>
            </a:pPr>
            <a:r>
              <a:rPr lang="zh-CN" altLang="en-US" sz="2800" b="1" dirty="0"/>
              <a:t>例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：还要将脖子扭几扭，实在是</a:t>
            </a:r>
            <a:r>
              <a:rPr lang="zh-CN" altLang="en-US" sz="2800" b="1" u="sng" dirty="0">
                <a:solidFill>
                  <a:srgbClr val="FF0000"/>
                </a:solidFill>
              </a:rPr>
              <a:t>标致</a:t>
            </a:r>
            <a:r>
              <a:rPr lang="zh-CN" altLang="en-US" sz="2800" b="1" dirty="0"/>
              <a:t>极了！</a:t>
            </a:r>
            <a:endParaRPr lang="zh-CN" altLang="en-US" sz="2800" b="1" dirty="0"/>
          </a:p>
          <a:p>
            <a:pPr eaLnBrk="1" hangingPunct="1">
              <a:buNone/>
            </a:pPr>
            <a:r>
              <a:rPr lang="zh-CN" altLang="en-US" sz="2800" b="1" dirty="0"/>
              <a:t>答：标致</a:t>
            </a:r>
            <a:r>
              <a:rPr lang="zh-CN" altLang="en-US" sz="2800" b="1" dirty="0">
                <a:solidFill>
                  <a:srgbClr val="FF0000"/>
                </a:solidFill>
              </a:rPr>
              <a:t>原意</a:t>
            </a:r>
            <a:r>
              <a:rPr lang="zh-CN" altLang="en-US" sz="2800" b="1" dirty="0"/>
              <a:t>形容女子漂亮，这里</a:t>
            </a:r>
            <a:r>
              <a:rPr lang="zh-CN" altLang="en-US" sz="2800" b="1" dirty="0">
                <a:solidFill>
                  <a:srgbClr val="FF0000"/>
                </a:solidFill>
              </a:rPr>
              <a:t>正话反说</a:t>
            </a:r>
            <a:r>
              <a:rPr lang="zh-CN" altLang="en-US" sz="2800" b="1" dirty="0"/>
              <a:t>，生动形象的讽刺了</a:t>
            </a:r>
            <a:r>
              <a:rPr lang="zh-CN" altLang="en-US" sz="2800" b="1" dirty="0">
                <a:solidFill>
                  <a:srgbClr val="FF0000"/>
                </a:solidFill>
              </a:rPr>
              <a:t>清国留学生</a:t>
            </a:r>
            <a:r>
              <a:rPr lang="zh-CN" altLang="en-US" sz="2800" b="1" dirty="0"/>
              <a:t>不学无术的</a:t>
            </a:r>
            <a:r>
              <a:rPr lang="zh-CN" altLang="en-US" sz="2800" b="1" dirty="0">
                <a:solidFill>
                  <a:srgbClr val="FF0000"/>
                </a:solidFill>
              </a:rPr>
              <a:t>丑态</a:t>
            </a:r>
            <a:r>
              <a:rPr lang="zh-CN" altLang="en-US" sz="2800" b="1" dirty="0"/>
              <a:t>，</a:t>
            </a:r>
            <a:r>
              <a:rPr lang="zh-CN" altLang="en-US" sz="2800" b="1" dirty="0">
                <a:solidFill>
                  <a:srgbClr val="FF0000"/>
                </a:solidFill>
              </a:rPr>
              <a:t>表达了作者</a:t>
            </a:r>
            <a:r>
              <a:rPr lang="zh-CN" altLang="en-US" sz="2800" b="1" dirty="0"/>
              <a:t>对他们的厌恶之情</a:t>
            </a:r>
            <a:r>
              <a:rPr lang="zh-CN" altLang="en-US" sz="2800" b="1" dirty="0">
                <a:solidFill>
                  <a:schemeClr val="accent2"/>
                </a:solidFill>
              </a:rPr>
              <a:t>（反语修辞）</a:t>
            </a:r>
            <a:endParaRPr lang="zh-CN" altLang="en-US" sz="28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50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charRg st="50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charRg st="50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09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09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09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09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>
                                            <p:txEl>
                                              <p:charRg st="109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09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09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09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09" end="1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30" end="1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30" end="1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30" end="19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30" end="19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5">
                                            <p:txEl>
                                              <p:charRg st="130" end="19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30" end="19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30" end="19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30" end="19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30" end="1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17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en-US" sz="2800" b="1" dirty="0"/>
              <a:t>例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：我用孩子</a:t>
            </a:r>
            <a:r>
              <a:rPr lang="zh-CN" altLang="en-US" sz="2800" b="1" u="sng" dirty="0">
                <a:solidFill>
                  <a:srgbClr val="FF0000"/>
                </a:solidFill>
              </a:rPr>
              <a:t>狡猾</a:t>
            </a:r>
            <a:r>
              <a:rPr lang="zh-CN" altLang="en-US" sz="2800" b="1" dirty="0"/>
              <a:t>的目光发现，老师并没有真正要打我们的意思。</a:t>
            </a:r>
            <a:endParaRPr lang="zh-CN" altLang="en-US" sz="2800" b="1" dirty="0"/>
          </a:p>
          <a:p>
            <a:pPr eaLnBrk="1" hangingPunct="1">
              <a:buNone/>
            </a:pPr>
            <a:r>
              <a:rPr lang="zh-CN" altLang="en-US" sz="2800" b="1" dirty="0"/>
              <a:t>答：狡猾</a:t>
            </a:r>
            <a:r>
              <a:rPr lang="zh-CN" altLang="en-US" sz="2800" b="1" dirty="0">
                <a:solidFill>
                  <a:srgbClr val="FF0000"/>
                </a:solidFill>
              </a:rPr>
              <a:t>原指</a:t>
            </a:r>
            <a:r>
              <a:rPr lang="zh-CN" altLang="en-US" sz="2800" b="1" dirty="0"/>
              <a:t>诡计多端，</a:t>
            </a:r>
            <a:r>
              <a:rPr lang="zh-CN" altLang="en-US" sz="2800" b="1" dirty="0">
                <a:solidFill>
                  <a:srgbClr val="FF0000"/>
                </a:solidFill>
              </a:rPr>
              <a:t>这里反话正说</a:t>
            </a:r>
            <a:r>
              <a:rPr lang="zh-CN" altLang="en-US" sz="2800" b="1" dirty="0"/>
              <a:t>，写出了我的调皮、机灵。表现了我的天真可爱。</a:t>
            </a:r>
            <a:r>
              <a:rPr lang="zh-CN" altLang="en-US" sz="2800" b="1" dirty="0">
                <a:solidFill>
                  <a:schemeClr val="accent2"/>
                </a:solidFill>
              </a:rPr>
              <a:t>（</a:t>
            </a:r>
            <a:r>
              <a:rPr lang="zh-CN" altLang="en-US" sz="2800" b="1" dirty="0">
                <a:solidFill>
                  <a:schemeClr val="accent2"/>
                </a:solidFill>
                <a:sym typeface="+mn-ea"/>
              </a:rPr>
              <a:t>反语</a:t>
            </a:r>
            <a:r>
              <a:rPr lang="zh-CN" altLang="en-US" sz="2800" b="1" dirty="0">
                <a:solidFill>
                  <a:schemeClr val="accent2"/>
                </a:solidFill>
              </a:rPr>
              <a:t>修辞）</a:t>
            </a:r>
            <a:endParaRPr lang="zh-CN" altLang="en-US" sz="2800" b="1" dirty="0">
              <a:solidFill>
                <a:schemeClr val="accent2"/>
              </a:solidFill>
            </a:endParaRPr>
          </a:p>
          <a:p>
            <a:pPr eaLnBrk="1" hangingPunct="1">
              <a:buNone/>
            </a:pPr>
            <a:r>
              <a:rPr lang="zh-CN" altLang="en-US" sz="2800" b="1" dirty="0"/>
              <a:t>例</a:t>
            </a:r>
            <a:r>
              <a:rPr lang="en-US" altLang="zh-CN" sz="2800" b="1" dirty="0"/>
              <a:t>4</a:t>
            </a:r>
            <a:r>
              <a:rPr lang="zh-CN" altLang="en-US" sz="2800" b="1" dirty="0"/>
              <a:t>：孔已己便</a:t>
            </a:r>
            <a:r>
              <a:rPr lang="zh-CN" altLang="en-US" sz="2800" b="1" dirty="0">
                <a:solidFill>
                  <a:srgbClr val="FF0000"/>
                </a:solidFill>
              </a:rPr>
              <a:t>排</a:t>
            </a:r>
            <a:r>
              <a:rPr lang="zh-CN" altLang="en-US" sz="2800" b="1" dirty="0"/>
              <a:t>出九文大钱。</a:t>
            </a:r>
            <a:endParaRPr lang="zh-CN" altLang="en-US" sz="2800" b="1" dirty="0"/>
          </a:p>
          <a:p>
            <a:pPr eaLnBrk="1" hangingPunct="1">
              <a:buNone/>
            </a:pPr>
            <a:r>
              <a:rPr lang="zh-CN" altLang="en-US" sz="2800" b="1" dirty="0"/>
              <a:t>答：</a:t>
            </a:r>
            <a:r>
              <a:rPr lang="zh-CN" altLang="en-US" sz="2800" b="1" dirty="0">
                <a:solidFill>
                  <a:srgbClr val="FF0000"/>
                </a:solidFill>
              </a:rPr>
              <a:t>动作描写</a:t>
            </a:r>
            <a:r>
              <a:rPr lang="zh-CN" altLang="en-US" sz="2800" b="1" dirty="0"/>
              <a:t>，生动的描绘出</a:t>
            </a:r>
            <a:r>
              <a:rPr lang="zh-CN" altLang="en-US" sz="2800" b="1" dirty="0">
                <a:solidFill>
                  <a:srgbClr val="FF0000"/>
                </a:solidFill>
              </a:rPr>
              <a:t>孔已己</a:t>
            </a:r>
            <a:r>
              <a:rPr lang="zh-CN" altLang="en-US" sz="2800" b="1" dirty="0"/>
              <a:t>付钱的动作，</a:t>
            </a:r>
            <a:r>
              <a:rPr lang="zh-CN" altLang="en-US" sz="2800" b="1" dirty="0">
                <a:solidFill>
                  <a:srgbClr val="FF0000"/>
                </a:solidFill>
              </a:rPr>
              <a:t>表现他</a:t>
            </a:r>
            <a:r>
              <a:rPr lang="zh-CN" altLang="en-US" sz="2800" b="1" dirty="0"/>
              <a:t>拮据穷酸但又在短衣帮面前炫耀的心理，为</a:t>
            </a:r>
            <a:r>
              <a:rPr lang="zh-CN" altLang="en-US" sz="2800" b="1" dirty="0">
                <a:solidFill>
                  <a:srgbClr val="FF0000"/>
                </a:solidFill>
              </a:rPr>
              <a:t>下文</a:t>
            </a:r>
            <a:r>
              <a:rPr lang="zh-CN" altLang="en-US" sz="2800" b="1" dirty="0"/>
              <a:t>他悲惨时摸出四文钱作</a:t>
            </a:r>
            <a:r>
              <a:rPr lang="zh-CN" altLang="en-US" sz="2800" b="1" dirty="0">
                <a:solidFill>
                  <a:srgbClr val="FF0000"/>
                </a:solidFill>
              </a:rPr>
              <a:t>对比</a:t>
            </a:r>
            <a:r>
              <a:rPr lang="zh-CN" altLang="en-US" sz="2800" b="1" dirty="0"/>
              <a:t>。</a:t>
            </a:r>
            <a:r>
              <a:rPr lang="en-US" altLang="zh-CN" sz="2800" b="1" dirty="0">
                <a:solidFill>
                  <a:schemeClr val="accent2"/>
                </a:solidFill>
              </a:rPr>
              <a:t>(</a:t>
            </a:r>
            <a:r>
              <a:rPr lang="zh-CN" altLang="en-US" sz="2800" b="1" dirty="0">
                <a:solidFill>
                  <a:schemeClr val="accent2"/>
                </a:solidFill>
              </a:rPr>
              <a:t>表达方式）</a:t>
            </a:r>
            <a:endParaRPr lang="zh-CN" altLang="en-US" sz="2800" b="1" dirty="0"/>
          </a:p>
          <a:p>
            <a:pPr eaLnBrk="1" hangingPunct="1">
              <a:buNone/>
            </a:pPr>
            <a:endParaRPr lang="en-US" altLang="zh-C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31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31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31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31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71">
                                            <p:txEl>
                                              <p:charRg st="31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31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31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31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31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90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90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90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90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charRg st="90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90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90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90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90" end="1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481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en-US" sz="2800" b="1" dirty="0"/>
              <a:t>例</a:t>
            </a:r>
            <a:r>
              <a:rPr lang="en-US" altLang="zh-CN" sz="2800" b="1" dirty="0"/>
              <a:t>5</a:t>
            </a:r>
            <a:r>
              <a:rPr lang="zh-CN" altLang="en-US" sz="2800" b="1" dirty="0"/>
              <a:t>：“小船悠然地撑过去”一句中</a:t>
            </a:r>
            <a:r>
              <a:rPr lang="zh-CN" altLang="en-US" sz="2800" b="1" dirty="0">
                <a:solidFill>
                  <a:srgbClr val="FF0000"/>
                </a:solidFill>
              </a:rPr>
              <a:t>悠然</a:t>
            </a:r>
            <a:r>
              <a:rPr lang="zh-CN" altLang="en-US" sz="2800" b="1" dirty="0"/>
              <a:t>换成</a:t>
            </a:r>
            <a:r>
              <a:rPr lang="zh-CN" altLang="en-US" sz="2800" b="1" dirty="0">
                <a:solidFill>
                  <a:srgbClr val="FF0000"/>
                </a:solidFill>
              </a:rPr>
              <a:t>慢慢</a:t>
            </a:r>
            <a:r>
              <a:rPr lang="zh-CN" altLang="en-US" sz="2800" b="1" dirty="0"/>
              <a:t>好不好？为什么？</a:t>
            </a:r>
            <a:r>
              <a:rPr lang="zh-CN" altLang="en-US" sz="2800" b="1" dirty="0">
                <a:solidFill>
                  <a:schemeClr val="accent2"/>
                </a:solidFill>
                <a:sym typeface="+mn-ea"/>
              </a:rPr>
              <a:t>（副词）</a:t>
            </a:r>
            <a:endParaRPr lang="zh-CN" altLang="en-US" sz="2800" b="1" dirty="0"/>
          </a:p>
          <a:p>
            <a:pPr eaLnBrk="1" hangingPunct="1"/>
            <a:r>
              <a:rPr lang="zh-CN" altLang="en-US" sz="2800" b="1" dirty="0"/>
              <a:t>答：不好。</a:t>
            </a:r>
            <a:r>
              <a:rPr lang="zh-CN" altLang="en-US" sz="2800" b="1" dirty="0">
                <a:solidFill>
                  <a:srgbClr val="FF0000"/>
                </a:solidFill>
              </a:rPr>
              <a:t>悠然</a:t>
            </a:r>
            <a:r>
              <a:rPr lang="zh-CN" altLang="en-US" sz="2800" b="1" dirty="0"/>
              <a:t>不仅有慢的意思，同时也表现出坐船人悠闲自得的心情。慢慢不能起到这样的表达效果。</a:t>
            </a:r>
            <a:endParaRPr lang="zh-CN" altLang="en-US" sz="2800" b="1" dirty="0"/>
          </a:p>
          <a:p>
            <a:pPr eaLnBrk="1" hangingPunct="1"/>
            <a:endParaRPr lang="zh-CN" altLang="en-US" sz="2800" b="1" dirty="0"/>
          </a:p>
          <a:p>
            <a:pPr eaLnBrk="1" hangingPunct="1"/>
            <a:r>
              <a:rPr lang="zh-CN" altLang="en-US" sz="2800" b="1" dirty="0"/>
              <a:t>例</a:t>
            </a:r>
            <a:r>
              <a:rPr lang="en-US" altLang="zh-CN" sz="2800" b="1" dirty="0"/>
              <a:t>6</a:t>
            </a:r>
            <a:r>
              <a:rPr lang="zh-CN" altLang="en-US" sz="2800" b="1" dirty="0"/>
              <a:t>：“没有一双鞋子不是用来奔跑的”在文中两次出现，意思一样吗？</a:t>
            </a:r>
            <a:endParaRPr lang="zh-CN" altLang="en-US" sz="2800" b="1" dirty="0"/>
          </a:p>
          <a:p>
            <a:pPr eaLnBrk="1" hangingPunct="1">
              <a:buNone/>
            </a:pPr>
            <a:r>
              <a:rPr lang="zh-CN" altLang="en-US" sz="2800" b="1" dirty="0"/>
              <a:t>答：不一样。第一次指父亲鼓励他帮助他学习走路。第二次指父亲鼓励他战胜自我，为了理想而努力。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2291" name="Rectangle 3"/>
          <p:cNvSpPr>
            <a:spLocks noGrp="1"/>
          </p:cNvSpPr>
          <p:nvPr>
            <p:ph idx="1"/>
          </p:nvPr>
        </p:nvSpPr>
        <p:spPr>
          <a:xfrm>
            <a:off x="250825" y="1628775"/>
            <a:ext cx="8893175" cy="4525963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</a:pPr>
            <a:r>
              <a:rPr lang="en-US" altLang="zh-CN" b="1" dirty="0"/>
              <a:t>3   </a:t>
            </a:r>
            <a:r>
              <a:rPr lang="zh-CN" altLang="en-US" b="1" dirty="0"/>
              <a:t>品析重要句子（</a:t>
            </a:r>
            <a:r>
              <a:rPr lang="en-US" altLang="zh-CN" b="1" dirty="0"/>
              <a:t>4</a:t>
            </a:r>
            <a:r>
              <a:rPr lang="en-US" altLang="zh-CN" dirty="0"/>
              <a:t>—</a:t>
            </a:r>
            <a:r>
              <a:rPr lang="en-US" altLang="zh-CN" b="1" dirty="0"/>
              <a:t>6</a:t>
            </a:r>
            <a:r>
              <a:rPr lang="zh-CN" altLang="en-US" b="1" dirty="0"/>
              <a:t>分）</a:t>
            </a:r>
            <a:endParaRPr lang="zh-CN" altLang="en-US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常见题型</a:t>
            </a:r>
            <a:r>
              <a:rPr lang="zh-CN" altLang="en-US" sz="2800" dirty="0"/>
              <a:t>：</a:t>
            </a:r>
            <a:endParaRPr lang="zh-CN" altLang="en-US" sz="2800" dirty="0"/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 dirty="0"/>
              <a:t>A  </a:t>
            </a:r>
            <a:r>
              <a:rPr lang="zh-CN" altLang="en-US" sz="2800" b="1" dirty="0"/>
              <a:t>从语言运用的角度，谈谈画线句子的表达效果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 dirty="0"/>
              <a:t>B  </a:t>
            </a:r>
            <a:r>
              <a:rPr lang="zh-CN" altLang="en-US" sz="2800" b="1" dirty="0"/>
              <a:t>结合语境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谈谈你对文中画线句子的理解。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 dirty="0"/>
              <a:t>C </a:t>
            </a:r>
            <a:r>
              <a:rPr lang="zh-CN" altLang="en-US" sz="2800" b="1" dirty="0"/>
              <a:t>从修辞角度对下面句子作简要赏析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答题技巧：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 dirty="0"/>
              <a:t>A   </a:t>
            </a:r>
            <a:r>
              <a:rPr lang="zh-CN" altLang="en-US" sz="2800" b="1" dirty="0"/>
              <a:t>找修辞手法（比喻，拟人，对比，夸张，反复等）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 dirty="0"/>
              <a:t>B   </a:t>
            </a:r>
            <a:r>
              <a:rPr lang="zh-CN" altLang="en-US" sz="2800" b="1" dirty="0"/>
              <a:t>找炼字炼词（特别是</a:t>
            </a:r>
            <a:r>
              <a:rPr lang="zh-CN" altLang="en-US" sz="2800" b="1" dirty="0">
                <a:solidFill>
                  <a:srgbClr val="FF0000"/>
                </a:solidFill>
              </a:rPr>
              <a:t>动词</a:t>
            </a:r>
            <a:r>
              <a:rPr lang="zh-CN" altLang="en-US" sz="2800" b="1" dirty="0"/>
              <a:t>）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 dirty="0"/>
              <a:t>C   </a:t>
            </a:r>
            <a:r>
              <a:rPr lang="zh-CN" altLang="en-US" sz="2800" b="1" dirty="0"/>
              <a:t>找表达方式（特别是</a:t>
            </a:r>
            <a:r>
              <a:rPr lang="zh-CN" altLang="en-US" sz="2800" b="1" dirty="0">
                <a:solidFill>
                  <a:srgbClr val="FF0000"/>
                </a:solidFill>
              </a:rPr>
              <a:t>人物描写或者景物描写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                                     及议论抒情句</a:t>
            </a:r>
            <a:r>
              <a:rPr lang="zh-CN" altLang="en-US" sz="2800" b="1" dirty="0"/>
              <a:t>）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 dirty="0"/>
              <a:t>D   </a:t>
            </a:r>
            <a:r>
              <a:rPr lang="zh-CN" altLang="en-US" sz="2800" b="1" dirty="0"/>
              <a:t>找句式特点  </a:t>
            </a:r>
            <a:r>
              <a:rPr lang="en-US" altLang="zh-CN" sz="2800" b="1" dirty="0"/>
              <a:t>(</a:t>
            </a:r>
            <a:r>
              <a:rPr lang="zh-CN" altLang="en-US" sz="2800" b="1" dirty="0"/>
              <a:t>特别是</a:t>
            </a:r>
            <a:r>
              <a:rPr lang="zh-CN" altLang="en-US" sz="2800" b="1" dirty="0">
                <a:solidFill>
                  <a:srgbClr val="FF0000"/>
                </a:solidFill>
              </a:rPr>
              <a:t>各种问句</a:t>
            </a:r>
            <a:r>
              <a:rPr lang="zh-CN" altLang="en-US" sz="2800" b="1" dirty="0"/>
              <a:t>）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94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charRg st="94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charRg st="94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121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>
                                            <p:txEl>
                                              <p:charRg st="121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>
                                            <p:txEl>
                                              <p:charRg st="121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138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1">
                                            <p:txEl>
                                              <p:charRg st="138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1">
                                            <p:txEl>
                                              <p:charRg st="138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1">
                                            <p:txEl>
                                              <p:char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1">
                                            <p:txEl>
                                              <p:char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163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1">
                                            <p:txEl>
                                              <p:charRg st="163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1">
                                            <p:txEl>
                                              <p:charRg st="163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3315" name="Rectangle 3"/>
          <p:cNvSpPr>
            <a:spLocks noGrp="1"/>
          </p:cNvSpPr>
          <p:nvPr>
            <p:ph idx="1"/>
          </p:nvPr>
        </p:nvSpPr>
        <p:spPr>
          <a:xfrm>
            <a:off x="250825" y="1600200"/>
            <a:ext cx="8893175" cy="4525963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2800" b="1" dirty="0"/>
              <a:t>例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：我们一面吃一面看外面的雪下得冒了烟</a:t>
            </a:r>
            <a:endParaRPr lang="zh-CN" altLang="en-US" sz="2800" b="1" dirty="0"/>
          </a:p>
          <a:p>
            <a:pPr eaLnBrk="1" hangingPunct="1">
              <a:buNone/>
            </a:pPr>
            <a:r>
              <a:rPr lang="zh-CN" altLang="en-US" sz="2800" b="1" dirty="0"/>
              <a:t>答：运用了比喻和夸张的</a:t>
            </a:r>
            <a:r>
              <a:rPr lang="zh-CN" altLang="en-US" sz="2800" b="1" dirty="0">
                <a:solidFill>
                  <a:srgbClr val="FF0000"/>
                </a:solidFill>
              </a:rPr>
              <a:t>修辞</a:t>
            </a:r>
            <a:r>
              <a:rPr lang="zh-CN" altLang="en-US" sz="2800" b="1" dirty="0"/>
              <a:t>。将雪比作烟，</a:t>
            </a:r>
            <a:r>
              <a:rPr lang="zh-CN" altLang="en-US" sz="2800" b="1" dirty="0">
                <a:solidFill>
                  <a:srgbClr val="FF0000"/>
                </a:solidFill>
              </a:rPr>
              <a:t>生动形象</a:t>
            </a:r>
            <a:r>
              <a:rPr lang="zh-CN" altLang="en-US" sz="2800" b="1" dirty="0"/>
              <a:t>的表现了</a:t>
            </a:r>
            <a:r>
              <a:rPr lang="zh-CN" altLang="en-US" sz="2800" b="1" dirty="0">
                <a:solidFill>
                  <a:srgbClr val="FF0000"/>
                </a:solidFill>
              </a:rPr>
              <a:t>雪的轻盈</a:t>
            </a:r>
            <a:r>
              <a:rPr lang="zh-CN" altLang="en-US" sz="2800" b="1" dirty="0"/>
              <a:t>，</a:t>
            </a:r>
            <a:r>
              <a:rPr lang="zh-CN" altLang="en-US" sz="2800" b="1" dirty="0">
                <a:solidFill>
                  <a:srgbClr val="FF0000"/>
                </a:solidFill>
              </a:rPr>
              <a:t>突出</a:t>
            </a:r>
            <a:r>
              <a:rPr lang="zh-CN" altLang="en-US" sz="2800" b="1" dirty="0"/>
              <a:t>了</a:t>
            </a:r>
            <a:r>
              <a:rPr lang="zh-CN" altLang="en-US" sz="2800" b="1" dirty="0">
                <a:solidFill>
                  <a:srgbClr val="FF0000"/>
                </a:solidFill>
              </a:rPr>
              <a:t>雪</a:t>
            </a:r>
            <a:r>
              <a:rPr lang="zh-CN" altLang="en-US" sz="2800" b="1" dirty="0"/>
              <a:t>之</a:t>
            </a:r>
            <a:r>
              <a:rPr lang="zh-CN" altLang="en-US" sz="2800" b="1" dirty="0">
                <a:solidFill>
                  <a:srgbClr val="FF0000"/>
                </a:solidFill>
              </a:rPr>
              <a:t>大</a:t>
            </a:r>
            <a:r>
              <a:rPr lang="zh-CN" altLang="en-US" sz="2800" b="1" dirty="0"/>
              <a:t>。表达了</a:t>
            </a:r>
            <a:r>
              <a:rPr lang="zh-CN" altLang="en-US" sz="2800" b="1" dirty="0">
                <a:solidFill>
                  <a:srgbClr val="FF0000"/>
                </a:solidFill>
              </a:rPr>
              <a:t>作者</a:t>
            </a:r>
            <a:r>
              <a:rPr lang="zh-CN" altLang="en-US" sz="2800" b="1" dirty="0"/>
              <a:t>对雪的</a:t>
            </a:r>
            <a:r>
              <a:rPr lang="zh-CN" altLang="en-US" sz="2800" b="1" dirty="0">
                <a:solidFill>
                  <a:srgbClr val="FF0000"/>
                </a:solidFill>
              </a:rPr>
              <a:t>喜爱之情。</a:t>
            </a:r>
            <a:r>
              <a:rPr lang="zh-CN" altLang="en-US" sz="2800" b="1" dirty="0">
                <a:sym typeface="+mn-ea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修辞手法</a:t>
            </a:r>
            <a:r>
              <a:rPr lang="zh-CN" altLang="en-US" sz="2800" b="1" dirty="0">
                <a:sym typeface="+mn-ea"/>
              </a:rPr>
              <a:t>）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zh-CN" altLang="en-US" sz="2800" b="1" dirty="0"/>
              <a:t>例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：三个男孩蹑手蹑脚的摸向大门，狼狗一见扑了上去，孩子们狂喜的尖叫着，迅速的撤退</a:t>
            </a:r>
            <a:r>
              <a:rPr lang="zh-CN" altLang="en-US" sz="2800" b="1" dirty="0">
                <a:solidFill>
                  <a:srgbClr val="FF0000"/>
                </a:solidFill>
              </a:rPr>
              <a:t>。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答：动作描写</a:t>
            </a:r>
            <a:r>
              <a:rPr lang="zh-CN" altLang="en-US" sz="2800" b="1" dirty="0"/>
              <a:t>。从“蹑手蹑脚、摸、尖叫、撤退”等</a:t>
            </a:r>
            <a:r>
              <a:rPr lang="zh-CN" altLang="en-US" sz="2800" b="1" dirty="0">
                <a:solidFill>
                  <a:srgbClr val="FF0000"/>
                </a:solidFill>
              </a:rPr>
              <a:t>词语</a:t>
            </a:r>
            <a:r>
              <a:rPr lang="zh-CN" altLang="en-US" sz="2800" b="1" dirty="0">
                <a:solidFill>
                  <a:schemeClr val="tx2"/>
                </a:solidFill>
              </a:rPr>
              <a:t>传神</a:t>
            </a:r>
            <a:r>
              <a:rPr lang="zh-CN" altLang="en-US" sz="2800" b="1" dirty="0"/>
              <a:t>地写出了</a:t>
            </a:r>
            <a:r>
              <a:rPr lang="zh-CN" altLang="en-US" sz="2800" b="1" dirty="0">
                <a:solidFill>
                  <a:srgbClr val="FF0000"/>
                </a:solidFill>
              </a:rPr>
              <a:t>孩子们</a:t>
            </a:r>
            <a:r>
              <a:rPr lang="zh-CN" altLang="en-US" sz="2800" b="1" dirty="0"/>
              <a:t>逗狗时</a:t>
            </a:r>
            <a:r>
              <a:rPr lang="zh-CN" altLang="en-US" sz="2800" b="1" dirty="0">
                <a:solidFill>
                  <a:srgbClr val="FF0000"/>
                </a:solidFill>
              </a:rPr>
              <a:t>害怕又兴奋</a:t>
            </a:r>
            <a:r>
              <a:rPr lang="zh-CN" altLang="en-US" sz="2800" b="1" dirty="0"/>
              <a:t>的样子，表现了孩子们的顽皮可爱，充满了</a:t>
            </a:r>
            <a:r>
              <a:rPr lang="zh-CN" altLang="en-US" sz="2800" b="1" dirty="0">
                <a:solidFill>
                  <a:srgbClr val="FF0000"/>
                </a:solidFill>
              </a:rPr>
              <a:t>童趣童趣</a:t>
            </a:r>
            <a:r>
              <a:rPr lang="zh-CN" altLang="en-US" sz="2800" b="1" dirty="0"/>
              <a:t>。</a:t>
            </a:r>
            <a:r>
              <a:rPr lang="zh-CN" altLang="en-US" sz="2800" b="1" dirty="0">
                <a:sym typeface="+mn-ea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炼字词</a:t>
            </a:r>
            <a:r>
              <a:rPr lang="zh-CN" altLang="en-US" sz="2800" b="1" dirty="0">
                <a:sym typeface="+mn-ea"/>
              </a:rPr>
              <a:t>）</a:t>
            </a:r>
            <a:endParaRPr lang="zh-CN" altLang="en-US" sz="2800" b="1" dirty="0"/>
          </a:p>
          <a:p>
            <a:pPr eaLnBrk="1" hangingPunct="1">
              <a:buNone/>
            </a:pPr>
            <a:endParaRPr lang="en-US" altLang="zh-C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21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5">
                                            <p:txEl>
                                              <p:charRg st="21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>
                                            <p:txEl>
                                              <p:charRg st="21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>
                                            <p:txEl>
                                              <p:charRg st="21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315">
                                            <p:txEl>
                                              <p:charRg st="21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17" end="1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>
                                            <p:txEl>
                                              <p:charRg st="117" end="18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5">
                                            <p:txEl>
                                              <p:charRg st="117" end="18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15">
                                            <p:txEl>
                                              <p:charRg st="117" end="1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15">
                                            <p:txEl>
                                              <p:charRg st="117" end="1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433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2800" b="1" dirty="0"/>
              <a:t>例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：风中夹杂着雪花，纷纷扬扬，小小的山村，变成了粉妆玉琢的世界，那么晶莹，那么恬静。</a:t>
            </a:r>
            <a:endParaRPr lang="zh-CN" altLang="en-US" sz="2800" b="1" dirty="0"/>
          </a:p>
          <a:p>
            <a:pPr eaLnBrk="1" hangingPunct="1">
              <a:buNone/>
            </a:pPr>
            <a:r>
              <a:rPr lang="zh-CN" altLang="en-US" sz="2800" b="1" dirty="0"/>
              <a:t>答</a:t>
            </a:r>
            <a:r>
              <a:rPr lang="en-US" altLang="zh-CN" sz="2800" b="1" dirty="0"/>
              <a:t>:</a:t>
            </a:r>
            <a:r>
              <a:rPr lang="zh-CN" altLang="en-US" sz="2800" b="1" dirty="0">
                <a:solidFill>
                  <a:srgbClr val="FF0000"/>
                </a:solidFill>
              </a:rPr>
              <a:t>景物描写</a:t>
            </a:r>
            <a:r>
              <a:rPr lang="zh-CN" altLang="en-US" sz="2800" b="1" dirty="0"/>
              <a:t>，渲染恬静安乐的氛围，烘托主人公愉快的心情。（</a:t>
            </a:r>
            <a:r>
              <a:rPr lang="zh-CN" altLang="en-US" sz="2800" b="1" dirty="0">
                <a:solidFill>
                  <a:srgbClr val="FF0000"/>
                </a:solidFill>
              </a:rPr>
              <a:t>表达方式</a:t>
            </a:r>
            <a:r>
              <a:rPr lang="zh-CN" altLang="en-US" sz="2800" b="1" dirty="0"/>
              <a:t>）</a:t>
            </a:r>
            <a:endParaRPr lang="zh-CN" altLang="en-US" sz="2800" b="1" dirty="0"/>
          </a:p>
          <a:p>
            <a:pPr eaLnBrk="1" hangingPunct="1">
              <a:buNone/>
            </a:pPr>
            <a:r>
              <a:rPr lang="zh-CN" altLang="en-US" sz="2800" b="1" dirty="0"/>
              <a:t>例</a:t>
            </a:r>
            <a:r>
              <a:rPr lang="en-US" altLang="zh-CN" sz="2800" b="1" dirty="0"/>
              <a:t>4</a:t>
            </a:r>
            <a:r>
              <a:rPr lang="zh-CN" altLang="en-US" sz="2800" b="1" dirty="0"/>
              <a:t>：孔已己脸色青白，一部乱蓬蓬的花白胡子，穿的虽是长衫，可是又脏又破，似乎十多年没有洗。</a:t>
            </a:r>
            <a:endParaRPr lang="zh-CN" altLang="en-US" sz="2800" b="1" dirty="0"/>
          </a:p>
          <a:p>
            <a:pPr eaLnBrk="1" hangingPunct="1">
              <a:buNone/>
            </a:pPr>
            <a:r>
              <a:rPr lang="zh-CN" altLang="en-US" sz="2800" b="1" dirty="0"/>
              <a:t>答：</a:t>
            </a:r>
            <a:r>
              <a:rPr lang="zh-CN" altLang="en-US" sz="2800" b="1" dirty="0">
                <a:solidFill>
                  <a:srgbClr val="FF0000"/>
                </a:solidFill>
              </a:rPr>
              <a:t>外貌描写</a:t>
            </a:r>
            <a:r>
              <a:rPr lang="zh-CN" altLang="en-US" sz="2800" b="1" dirty="0"/>
              <a:t>。生动形象的写出了孔已的贫穷、苍老、懒惰但又死要面子。（</a:t>
            </a:r>
            <a:r>
              <a:rPr lang="zh-CN" altLang="en-US" sz="2800" b="1" dirty="0">
                <a:solidFill>
                  <a:srgbClr val="FF0000"/>
                </a:solidFill>
              </a:rPr>
              <a:t>表达方式</a:t>
            </a:r>
            <a:r>
              <a:rPr lang="zh-CN" altLang="en-US" sz="2800" b="1" dirty="0"/>
              <a:t>）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44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44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44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44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39">
                                            <p:txEl>
                                              <p:charRg st="44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44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44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44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44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125" end="1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39">
                                            <p:txEl>
                                              <p:charRg st="125" end="16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39">
                                            <p:txEl>
                                              <p:charRg st="125" end="16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39">
                                            <p:txEl>
                                              <p:charRg st="125" end="16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9">
                                            <p:txEl>
                                              <p:charRg st="125" end="16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339">
                                            <p:txEl>
                                              <p:charRg st="125" end="1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20483" name="Rectangle 3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</a:pPr>
            <a:r>
              <a:rPr lang="en-US" altLang="zh-CN" sz="3600" b="1" dirty="0"/>
              <a:t>4    </a:t>
            </a:r>
            <a:r>
              <a:rPr lang="zh-CN" altLang="en-US" sz="3600" b="1" dirty="0"/>
              <a:t>分析句段作用（</a:t>
            </a:r>
            <a:r>
              <a:rPr lang="en-US" altLang="zh-CN" sz="3600" b="1" dirty="0"/>
              <a:t>3--4</a:t>
            </a:r>
            <a:r>
              <a:rPr lang="zh-CN" altLang="en-US" sz="3600" b="1" dirty="0"/>
              <a:t>分）</a:t>
            </a:r>
            <a:endParaRPr lang="zh-CN" altLang="en-US" sz="3600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常见题型</a:t>
            </a:r>
            <a:r>
              <a:rPr lang="zh-CN" altLang="en-US" sz="2800" b="1" dirty="0"/>
              <a:t>：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 dirty="0"/>
              <a:t>A </a:t>
            </a:r>
            <a:r>
              <a:rPr lang="zh-CN" altLang="en-US" sz="2800" b="1" dirty="0"/>
              <a:t>某句（段）在文章之中有何作用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 dirty="0"/>
              <a:t>B </a:t>
            </a:r>
            <a:r>
              <a:rPr lang="zh-CN" altLang="en-US" sz="2800" b="1" dirty="0"/>
              <a:t>某句（段）与某句（段）可否调换语序？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 dirty="0"/>
              <a:t>C</a:t>
            </a:r>
            <a:r>
              <a:rPr lang="zh-CN" altLang="en-US" sz="2800" b="1" dirty="0"/>
              <a:t>请从结构和内容两方面分析选文最后一段的作用 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答题技巧：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</a:rPr>
              <a:t>、结构上：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/>
              <a:t>位置在开篇</a:t>
            </a:r>
            <a:r>
              <a:rPr lang="zh-CN" altLang="en-US" sz="2800" b="1" dirty="0">
                <a:solidFill>
                  <a:srgbClr val="FF0000"/>
                </a:solidFill>
              </a:rPr>
              <a:t>：（</a:t>
            </a:r>
            <a:r>
              <a:rPr lang="en-US" altLang="zh-CN" sz="2800" b="1" dirty="0">
                <a:solidFill>
                  <a:srgbClr val="FF0000"/>
                </a:solidFill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</a:rPr>
              <a:t>）开篇点题，开门见山。（</a:t>
            </a:r>
            <a:r>
              <a:rPr lang="en-US" altLang="zh-CN" sz="2800" b="1" dirty="0">
                <a:solidFill>
                  <a:srgbClr val="FF0000"/>
                </a:solidFill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</a:rPr>
              <a:t>）总领全文，引出下文。（</a:t>
            </a:r>
            <a:r>
              <a:rPr lang="en-US" altLang="zh-CN" sz="2800" b="1" dirty="0">
                <a:solidFill>
                  <a:srgbClr val="FF0000"/>
                </a:solidFill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</a:rPr>
              <a:t>）为下文作铺垫。（</a:t>
            </a:r>
            <a:r>
              <a:rPr lang="en-US" altLang="zh-CN" sz="2800" b="1" dirty="0">
                <a:solidFill>
                  <a:srgbClr val="FF0000"/>
                </a:solidFill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</a:rPr>
              <a:t>）渲染气氛，奠定文章感情基调。（</a:t>
            </a:r>
            <a:r>
              <a:rPr lang="en-US" altLang="zh-CN" sz="2800" b="1" dirty="0">
                <a:solidFill>
                  <a:srgbClr val="FF0000"/>
                </a:solidFill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设悬念,引起读者的兴趣或思考。</a:t>
            </a:r>
            <a:endParaRPr lang="zh-CN" altLang="en-US" sz="2800" dirty="0">
              <a:solidFill>
                <a:srgbClr val="3399FF"/>
              </a:solidFill>
              <a:latin typeface="隶书" pitchFamily="49" charset="-122"/>
              <a:ea typeface="隶书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ctrTitle"/>
          </p:nvPr>
        </p:nvSpPr>
        <p:spPr>
          <a:xfrm>
            <a:off x="684213" y="333375"/>
            <a:ext cx="7772400" cy="1470025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/>
              <a:t>中考记叙文（散文、小说）</a:t>
            </a:r>
            <a:br>
              <a:rPr lang="zh-CN" altLang="en-US" b="1" dirty="0"/>
            </a:br>
            <a:r>
              <a:rPr lang="zh-CN" altLang="en-US" b="1" dirty="0">
                <a:solidFill>
                  <a:srgbClr val="FF0000"/>
                </a:solidFill>
              </a:rPr>
              <a:t>常见题型及答题技巧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075" name="Rectangle 3"/>
          <p:cNvSpPr>
            <a:spLocks noGrp="1"/>
          </p:cNvSpPr>
          <p:nvPr>
            <p:ph type="subTitle" idx="1"/>
          </p:nvPr>
        </p:nvSpPr>
        <p:spPr>
          <a:xfrm>
            <a:off x="179388" y="2276475"/>
            <a:ext cx="8964612" cy="4321175"/>
          </a:xfrm>
        </p:spPr>
        <p:txBody>
          <a:bodyPr vert="horz" wrap="square" lIns="91440" tIns="45720" rIns="91440" bIns="45720" anchor="t"/>
          <a:p>
            <a:pPr algn="l" eaLnBrk="1" hangingPunct="1"/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选文特点：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algn="l" eaLnBrk="1" hangingPunct="1"/>
            <a:r>
              <a:rPr lang="en-US" altLang="zh-CN" sz="3600" b="1" dirty="0">
                <a:latin typeface="+mn-lt"/>
                <a:ea typeface="+mn-ea"/>
                <a:cs typeface="+mn-cs"/>
              </a:rPr>
              <a:t>1</a:t>
            </a:r>
            <a:r>
              <a:rPr lang="zh-CN" altLang="en-US" sz="3600" b="1" dirty="0">
                <a:latin typeface="+mn-lt"/>
                <a:ea typeface="+mn-ea"/>
                <a:cs typeface="+mn-cs"/>
              </a:rPr>
              <a:t>、名家名篇（当代）</a:t>
            </a:r>
            <a:endParaRPr lang="zh-CN" altLang="en-US" sz="3600" b="1" dirty="0">
              <a:latin typeface="+mn-lt"/>
              <a:ea typeface="+mn-ea"/>
              <a:cs typeface="+mn-cs"/>
            </a:endParaRPr>
          </a:p>
          <a:p>
            <a:pPr algn="l" eaLnBrk="1" hangingPunct="1"/>
            <a:r>
              <a:rPr lang="en-US" altLang="zh-CN" sz="3600" b="1" dirty="0">
                <a:latin typeface="+mn-lt"/>
                <a:ea typeface="+mn-ea"/>
                <a:cs typeface="+mn-cs"/>
              </a:rPr>
              <a:t>2</a:t>
            </a:r>
            <a:r>
              <a:rPr lang="zh-CN" altLang="en-US" sz="3600" b="1" dirty="0">
                <a:latin typeface="+mn-lt"/>
                <a:ea typeface="+mn-ea"/>
                <a:cs typeface="+mn-cs"/>
              </a:rPr>
              <a:t>、文质兼美、感情真挚</a:t>
            </a:r>
            <a:endParaRPr lang="zh-CN" altLang="en-US" sz="3600" b="1" dirty="0">
              <a:latin typeface="+mn-lt"/>
              <a:ea typeface="+mn-ea"/>
              <a:cs typeface="+mn-cs"/>
            </a:endParaRPr>
          </a:p>
          <a:p>
            <a:pPr algn="l" eaLnBrk="1" hangingPunct="1"/>
            <a:r>
              <a:rPr lang="en-US" altLang="zh-CN" sz="3600" b="1" dirty="0">
                <a:latin typeface="+mn-lt"/>
                <a:ea typeface="+mn-ea"/>
                <a:cs typeface="+mn-cs"/>
              </a:rPr>
              <a:t>3</a:t>
            </a:r>
            <a:r>
              <a:rPr lang="zh-CN" altLang="en-US" sz="3600" b="1" dirty="0">
                <a:latin typeface="+mn-lt"/>
                <a:ea typeface="+mn-ea"/>
                <a:cs typeface="+mn-cs"/>
              </a:rPr>
              <a:t>、给读者美的熏陶（积极，乐 观，感恩）</a:t>
            </a:r>
            <a:endParaRPr lang="zh-CN" altLang="en-US" sz="3600" b="1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2150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答题技巧：</a:t>
            </a:r>
            <a:endParaRPr lang="zh-CN" altLang="en-US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en-US" altLang="zh-CN" b="1" dirty="0"/>
              <a:t>1</a:t>
            </a:r>
            <a:r>
              <a:rPr lang="zh-CN" altLang="en-US" b="1" dirty="0"/>
              <a:t>、</a:t>
            </a:r>
            <a:r>
              <a:rPr lang="zh-CN" altLang="en-US" sz="3600" b="1" dirty="0"/>
              <a:t>结构上：</a:t>
            </a:r>
            <a:endParaRPr lang="zh-CN" altLang="en-US" sz="3600" b="1" dirty="0"/>
          </a:p>
          <a:p>
            <a:pPr eaLnBrk="1" hangingPunct="1">
              <a:buNone/>
            </a:pPr>
            <a:r>
              <a:rPr lang="zh-CN" altLang="en-US" b="1" dirty="0"/>
              <a:t>    </a:t>
            </a:r>
            <a:r>
              <a:rPr lang="zh-CN" altLang="en-US" b="1" dirty="0">
                <a:solidFill>
                  <a:srgbClr val="FF0000"/>
                </a:solidFill>
              </a:rPr>
              <a:t>位置在中间</a:t>
            </a:r>
            <a:r>
              <a:rPr lang="zh-CN" altLang="en-US" b="1" dirty="0"/>
              <a:t>：承上启下。</a:t>
            </a:r>
            <a:endParaRPr lang="zh-CN" altLang="en-US" b="1" dirty="0"/>
          </a:p>
          <a:p>
            <a:pPr eaLnBrk="1" hangingPunct="1">
              <a:buNone/>
            </a:pPr>
            <a:r>
              <a:rPr lang="zh-CN" altLang="en-US" b="1" dirty="0"/>
              <a:t>    </a:t>
            </a:r>
            <a:r>
              <a:rPr lang="zh-CN" altLang="en-US" b="1" dirty="0">
                <a:solidFill>
                  <a:srgbClr val="FF0000"/>
                </a:solidFill>
              </a:rPr>
              <a:t>位置在文末</a:t>
            </a:r>
            <a:r>
              <a:rPr lang="zh-CN" altLang="en-US" b="1" dirty="0"/>
              <a:t>：总结全文，点明中心，深化主题。首尾呼应，结构严谨。</a:t>
            </a:r>
            <a:endParaRPr lang="zh-CN" altLang="en-US" b="1" dirty="0"/>
          </a:p>
          <a:p>
            <a:pPr eaLnBrk="1" hangingPunct="1">
              <a:buNone/>
            </a:pPr>
            <a:r>
              <a:rPr lang="en-US" altLang="zh-CN" b="1" dirty="0"/>
              <a:t>2 </a:t>
            </a:r>
            <a:r>
              <a:rPr lang="zh-CN" altLang="en-US" sz="3600" b="1" dirty="0"/>
              <a:t>内容上：</a:t>
            </a:r>
            <a:r>
              <a:rPr lang="zh-CN" altLang="en-US" b="1" dirty="0">
                <a:solidFill>
                  <a:srgbClr val="FF0000"/>
                </a:solidFill>
              </a:rPr>
              <a:t>具体内容</a:t>
            </a:r>
            <a:r>
              <a:rPr lang="en-US" altLang="zh-CN" b="1" dirty="0">
                <a:solidFill>
                  <a:srgbClr val="FF0000"/>
                </a:solidFill>
              </a:rPr>
              <a:t>+</a:t>
            </a:r>
            <a:r>
              <a:rPr lang="zh-CN" altLang="en-US" b="1" dirty="0">
                <a:solidFill>
                  <a:srgbClr val="FF0000"/>
                </a:solidFill>
              </a:rPr>
              <a:t>写作目的</a:t>
            </a:r>
            <a:endParaRPr lang="zh-CN" altLang="en-US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endParaRPr lang="en-US" altLang="zh-CN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2048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en-US" altLang="zh-CN" b="1" dirty="0"/>
              <a:t>4    </a:t>
            </a:r>
            <a:r>
              <a:rPr lang="zh-CN" altLang="en-US" b="1" dirty="0"/>
              <a:t>分析句段作用</a:t>
            </a:r>
            <a:endParaRPr lang="zh-CN" altLang="en-US" b="1" dirty="0"/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例</a:t>
            </a:r>
            <a:r>
              <a:rPr lang="en-US" altLang="zh-CN" b="1" dirty="0">
                <a:solidFill>
                  <a:srgbClr val="FF0000"/>
                </a:solidFill>
              </a:rPr>
              <a:t>1</a:t>
            </a:r>
            <a:r>
              <a:rPr lang="en-US" altLang="zh-CN" b="1" dirty="0"/>
              <a:t>:</a:t>
            </a:r>
            <a:r>
              <a:rPr lang="zh-CN" altLang="en-US" b="1" dirty="0"/>
              <a:t>盼望着，盼望着，东风来了，春天的脚步近了</a:t>
            </a:r>
            <a:r>
              <a:rPr lang="en-US" altLang="zh-CN" b="1" dirty="0"/>
              <a:t>----《</a:t>
            </a:r>
            <a:r>
              <a:rPr lang="zh-CN" altLang="en-US" b="1" dirty="0"/>
              <a:t>春</a:t>
            </a:r>
            <a:r>
              <a:rPr lang="en-US" altLang="zh-CN" b="1" dirty="0"/>
              <a:t>》</a:t>
            </a:r>
            <a:endParaRPr lang="en-US" altLang="zh-CN" b="1" dirty="0"/>
          </a:p>
          <a:p>
            <a:pPr eaLnBrk="1" hangingPunct="1">
              <a:buNone/>
            </a:pPr>
            <a:r>
              <a:rPr lang="zh-CN" altLang="en-US" b="1" dirty="0"/>
              <a:t>答</a:t>
            </a:r>
            <a:r>
              <a:rPr lang="zh-CN" altLang="en-US" b="1" dirty="0">
                <a:solidFill>
                  <a:srgbClr val="FF0000"/>
                </a:solidFill>
              </a:rPr>
              <a:t>：结构上：</a:t>
            </a:r>
            <a:r>
              <a:rPr lang="zh-CN" altLang="en-US" b="1" dirty="0"/>
              <a:t>开篇点题，总领全文，引出下文。</a:t>
            </a:r>
            <a:r>
              <a:rPr lang="zh-CN" altLang="en-US" b="1" dirty="0">
                <a:solidFill>
                  <a:srgbClr val="FF0000"/>
                </a:solidFill>
              </a:rPr>
              <a:t>内容上：</a:t>
            </a:r>
            <a:r>
              <a:rPr lang="zh-CN" altLang="en-US" b="1" dirty="0"/>
              <a:t>反复、拟人的修辞，写出盼春的急切心情和春来的情景，引出下文对春天景物的描写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43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43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43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43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3">
                                            <p:txEl>
                                              <p:charRg st="43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43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43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43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43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2150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marL="609600" indent="-609600" eaLnBrk="1" hangingPunct="1">
              <a:buAutoNum type="arabicPlain" startAt="4"/>
            </a:pPr>
            <a:r>
              <a:rPr lang="zh-CN" altLang="en-US" sz="2800" b="1" dirty="0">
                <a:solidFill>
                  <a:srgbClr val="FF0000"/>
                </a:solidFill>
              </a:rPr>
              <a:t>分析句段作用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marL="609600" indent="-609600" eaLnBrk="1" hangingPunct="1">
              <a:buNone/>
            </a:pPr>
            <a:r>
              <a:rPr lang="zh-CN" altLang="en-US" sz="2800" b="1" dirty="0"/>
              <a:t>例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：宽厚仁和的地母啊，愿阿妈在您的怀里安息！</a:t>
            </a:r>
            <a:r>
              <a:rPr lang="en-US" altLang="zh-CN" sz="2800" b="1" dirty="0"/>
              <a:t>---《</a:t>
            </a:r>
            <a:r>
              <a:rPr lang="zh-CN" altLang="en-US" sz="2800" b="1" dirty="0"/>
              <a:t>阿长与山海经</a:t>
            </a:r>
            <a:r>
              <a:rPr lang="en-US" altLang="zh-CN" sz="2800" b="1" dirty="0"/>
              <a:t>》</a:t>
            </a:r>
            <a:endParaRPr lang="en-US" altLang="zh-CN" sz="2800" b="1" dirty="0"/>
          </a:p>
          <a:p>
            <a:pPr marL="609600" indent="-609600" eaLnBrk="1" hangingPunct="1">
              <a:buNone/>
            </a:pPr>
            <a:r>
              <a:rPr lang="zh-CN" altLang="en-US" sz="2800" b="1" dirty="0"/>
              <a:t>答：</a:t>
            </a:r>
            <a:r>
              <a:rPr lang="zh-CN" altLang="en-US" sz="2800" b="1" dirty="0">
                <a:solidFill>
                  <a:srgbClr val="FF0000"/>
                </a:solidFill>
              </a:rPr>
              <a:t>结构上</a:t>
            </a:r>
            <a:r>
              <a:rPr lang="zh-CN" altLang="en-US" sz="2800" b="1" dirty="0"/>
              <a:t>：总结全文，点明中心，深化主题。</a:t>
            </a:r>
            <a:endParaRPr lang="zh-CN" altLang="en-US" sz="2800" b="1" dirty="0"/>
          </a:p>
          <a:p>
            <a:pPr marL="609600" indent="-609600" eaLnBrk="1" hangingPunct="1">
              <a:buNone/>
            </a:pPr>
            <a:r>
              <a:rPr lang="zh-CN" altLang="en-US" sz="2800" b="1" dirty="0"/>
              <a:t>       </a:t>
            </a:r>
            <a:r>
              <a:rPr lang="zh-CN" altLang="en-US" sz="2800" b="1" dirty="0">
                <a:solidFill>
                  <a:srgbClr val="FF0000"/>
                </a:solidFill>
              </a:rPr>
              <a:t>内容上</a:t>
            </a:r>
            <a:r>
              <a:rPr lang="zh-CN" altLang="en-US" sz="2800" b="1" dirty="0"/>
              <a:t>：表达了作者对长妈妈的</a:t>
            </a:r>
            <a:r>
              <a:rPr lang="zh-CN" altLang="en-US" sz="2800" b="1" dirty="0">
                <a:sym typeface="+mn-ea"/>
              </a:rPr>
              <a:t>深切</a:t>
            </a:r>
            <a:r>
              <a:rPr lang="zh-CN" altLang="en-US" sz="2800" b="1" dirty="0"/>
              <a:t>祝愿，抒发了对她的怀念、感激之情。</a:t>
            </a:r>
            <a:endParaRPr lang="zh-CN" altLang="en-US" sz="2800" b="1" dirty="0"/>
          </a:p>
          <a:p>
            <a:pPr marL="609600" indent="-609600" eaLnBrk="1" hangingPunct="1">
              <a:buNone/>
            </a:pPr>
            <a:r>
              <a:rPr lang="zh-CN" altLang="en-US" sz="2800" b="1" dirty="0"/>
              <a:t>例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：文中第二段和第三段能否调换？</a:t>
            </a:r>
            <a:endParaRPr lang="zh-CN" altLang="en-US" sz="2800" b="1" dirty="0"/>
          </a:p>
          <a:p>
            <a:pPr marL="609600" indent="-609600" eaLnBrk="1" hangingPunct="1">
              <a:buNone/>
            </a:pPr>
            <a:r>
              <a:rPr lang="zh-CN" altLang="en-US" sz="2800" b="1" dirty="0"/>
              <a:t>答：不能。第二段和第三段是前后</a:t>
            </a:r>
            <a:r>
              <a:rPr lang="zh-CN" altLang="en-US" sz="2800" b="1" dirty="0">
                <a:solidFill>
                  <a:schemeClr val="accent2"/>
                </a:solidFill>
              </a:rPr>
              <a:t>照应</a:t>
            </a:r>
            <a:r>
              <a:rPr lang="zh-CN" altLang="en-US" sz="2800" b="1" dirty="0"/>
              <a:t>的</a:t>
            </a:r>
            <a:r>
              <a:rPr lang="zh-CN" altLang="en-US" sz="2800" b="1" dirty="0">
                <a:solidFill>
                  <a:srgbClr val="FF0000"/>
                </a:solidFill>
              </a:rPr>
              <a:t>总分关系（</a:t>
            </a:r>
            <a:r>
              <a:rPr lang="zh-CN" altLang="en-US" sz="2800" b="1" dirty="0"/>
              <a:t>由浅到深，符合人们的认知规律</a:t>
            </a:r>
            <a:r>
              <a:rPr lang="zh-CN" altLang="en-US" sz="2800" b="1" dirty="0">
                <a:solidFill>
                  <a:srgbClr val="FF0000"/>
                </a:solidFill>
              </a:rPr>
              <a:t>的逻辑顺序）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42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42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42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42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507">
                                            <p:txEl>
                                              <p:charRg st="42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42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42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42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42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07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105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105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105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105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507">
                                            <p:txEl>
                                              <p:charRg st="105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105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105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105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105" end="1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7350" name="图片 57349" descr="s_witwwque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8" name="文本框 57347"/>
          <p:cNvSpPr txBox="1"/>
          <p:nvPr/>
        </p:nvSpPr>
        <p:spPr>
          <a:xfrm>
            <a:off x="250825" y="333375"/>
            <a:ext cx="8225790" cy="4584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endParaRPr lang="zh-CN" altLang="en-US" sz="4000" dirty="0">
              <a:latin typeface="Times New Roman" panose="02020603050405020304" pitchFamily="18" charset="0"/>
              <a:ea typeface="华文彩云" pitchFamily="2" charset="-122"/>
            </a:endParaRPr>
          </a:p>
          <a:p>
            <a:pPr algn="l"/>
            <a:endParaRPr lang="zh-CN" altLang="en-US" sz="2800" dirty="0">
              <a:latin typeface="Times New Roman" panose="02020603050405020304" pitchFamily="18" charset="0"/>
            </a:endParaRPr>
          </a:p>
          <a:p>
            <a:pPr algn="l"/>
            <a:r>
              <a:rPr lang="zh-CN" altLang="en-US" sz="2800" dirty="0">
                <a:latin typeface="Times New Roman" panose="02020603050405020304" pitchFamily="18" charset="0"/>
              </a:rPr>
              <a:t>   时候既然是深冬；渐近故乡时，天气又阴晦了，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pPr algn="l"/>
            <a:r>
              <a:rPr lang="zh-CN" altLang="en-US" sz="2800" dirty="0">
                <a:latin typeface="Times New Roman" panose="02020603050405020304" pitchFamily="18" charset="0"/>
              </a:rPr>
              <a:t>冷风吹进船舱中，呜呜的响，从蓬隙向外一望，苍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pPr algn="l"/>
            <a:r>
              <a:rPr lang="zh-CN" altLang="en-US" sz="2800" dirty="0">
                <a:latin typeface="Times New Roman" panose="02020603050405020304" pitchFamily="18" charset="0"/>
              </a:rPr>
              <a:t>黄的天底下，远近横着几个萧索的荒村，没有一些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pPr algn="l"/>
            <a:r>
              <a:rPr lang="zh-CN" altLang="en-US" sz="2800" dirty="0">
                <a:latin typeface="Times New Roman" panose="02020603050405020304" pitchFamily="18" charset="0"/>
              </a:rPr>
              <a:t>活气。我的心不禁悲凉起来了。          </a:t>
            </a:r>
            <a:r>
              <a:rPr lang="en-US" altLang="zh-CN" sz="2800">
                <a:latin typeface="Times New Roman" panose="02020603050405020304" pitchFamily="18" charset="0"/>
              </a:rPr>
              <a:t>《</a:t>
            </a:r>
            <a:r>
              <a:rPr lang="zh-CN" altLang="en-US" sz="2800" dirty="0">
                <a:latin typeface="Times New Roman" panose="02020603050405020304" pitchFamily="18" charset="0"/>
              </a:rPr>
              <a:t>故乡</a:t>
            </a:r>
            <a:r>
              <a:rPr lang="en-US" altLang="zh-CN" sz="2800">
                <a:latin typeface="Times New Roman" panose="02020603050405020304" pitchFamily="18" charset="0"/>
              </a:rPr>
              <a:t>》</a:t>
            </a:r>
            <a:endParaRPr lang="en-US" altLang="zh-CN" sz="2800">
              <a:latin typeface="Times New Roman" panose="02020603050405020304" pitchFamily="18" charset="0"/>
            </a:endParaRPr>
          </a:p>
          <a:p>
            <a:pPr algn="l"/>
            <a:endParaRPr lang="zh-CN" altLang="en-US" sz="2800" dirty="0">
              <a:latin typeface="Times New Roman" panose="02020603050405020304" pitchFamily="18" charset="0"/>
            </a:endParaRPr>
          </a:p>
          <a:p>
            <a:pPr algn="l"/>
            <a:endParaRPr lang="zh-CN" altLang="en-US" sz="2800" dirty="0">
              <a:latin typeface="Times New Roman" panose="02020603050405020304" pitchFamily="18" charset="0"/>
            </a:endParaRPr>
          </a:p>
          <a:p>
            <a:pPr algn="l"/>
            <a:r>
              <a:rPr lang="zh-CN" altLang="en-US" sz="2800" dirty="0">
                <a:latin typeface="Times New Roman" panose="02020603050405020304" pitchFamily="18" charset="0"/>
              </a:rPr>
              <a:t>  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我与父亲不相见已二年余了，我最不能忘记的就是</a:t>
            </a:r>
            <a:endParaRPr lang="zh-CN" altLang="en-US" sz="2800" dirty="0">
              <a:latin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他的背影。                        </a:t>
            </a:r>
            <a:r>
              <a:rPr lang="en-US" altLang="zh-CN" sz="2800">
                <a:latin typeface="Times New Roman" panose="02020603050405020304" pitchFamily="18" charset="0"/>
                <a:sym typeface="+mn-ea"/>
              </a:rPr>
              <a:t>《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背影</a:t>
            </a:r>
            <a:r>
              <a:rPr lang="en-US" altLang="zh-CN" sz="2800">
                <a:latin typeface="Times New Roman" panose="02020603050405020304" pitchFamily="18" charset="0"/>
                <a:sym typeface="+mn-ea"/>
              </a:rPr>
              <a:t>》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  <p:pic>
        <p:nvPicPr>
          <p:cNvPr id="57349" name="图片 57348" descr="GIF-46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5113" y="5734050"/>
            <a:ext cx="969962" cy="852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charRg st="7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8">
                                            <p:txEl>
                                              <p:charRg st="7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8">
                                            <p:txEl>
                                              <p:charRg st="7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charRg st="32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7348">
                                            <p:txEl>
                                              <p:charRg st="32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348">
                                            <p:txEl>
                                              <p:charRg st="32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charRg st="55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348">
                                            <p:txEl>
                                              <p:charRg st="55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7348">
                                            <p:txEl>
                                              <p:charRg st="55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charRg st="78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48">
                                            <p:txEl>
                                              <p:charRg st="78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348">
                                            <p:txEl>
                                              <p:charRg st="78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charRg st="99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348">
                                            <p:txEl>
                                              <p:charRg st="99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348">
                                            <p:txEl>
                                              <p:charRg st="99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char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348">
                                            <p:txEl>
                                              <p:char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348">
                                            <p:txEl>
                                              <p:char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2457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en-US" altLang="zh-CN" b="1" dirty="0"/>
              <a:t>5    </a:t>
            </a:r>
            <a:r>
              <a:rPr lang="zh-CN" altLang="en-US" b="1" dirty="0"/>
              <a:t>明确人称作用（</a:t>
            </a:r>
            <a:r>
              <a:rPr lang="en-US" altLang="zh-CN" dirty="0"/>
              <a:t>2</a:t>
            </a:r>
            <a:r>
              <a:rPr lang="zh-CN" altLang="en-US" dirty="0"/>
              <a:t>分）</a:t>
            </a:r>
            <a:endParaRPr lang="zh-CN" altLang="en-US" b="1" dirty="0"/>
          </a:p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</a:rPr>
              <a:t>常见题型</a:t>
            </a:r>
            <a:r>
              <a:rPr lang="zh-CN" altLang="en-US" sz="2800" b="1" dirty="0"/>
              <a:t>：</a:t>
            </a:r>
            <a:endParaRPr lang="zh-CN" altLang="en-US" sz="2800" b="1" dirty="0"/>
          </a:p>
          <a:p>
            <a:pPr eaLnBrk="1" hangingPunct="1"/>
            <a:r>
              <a:rPr lang="en-US" altLang="zh-CN" sz="2800" b="1" dirty="0"/>
              <a:t>A</a:t>
            </a:r>
            <a:r>
              <a:rPr lang="zh-CN" altLang="en-US" sz="2800" b="1" dirty="0"/>
              <a:t>本文运用第几人称，有何作用？</a:t>
            </a:r>
            <a:endParaRPr lang="zh-CN" altLang="en-US" sz="2800" b="1" dirty="0"/>
          </a:p>
          <a:p>
            <a:pPr eaLnBrk="1" hangingPunct="1"/>
            <a:r>
              <a:rPr lang="en-US" altLang="zh-CN" sz="2800" b="1" dirty="0"/>
              <a:t>B</a:t>
            </a:r>
            <a:r>
              <a:rPr lang="zh-CN" altLang="en-US" sz="2800" b="1" dirty="0"/>
              <a:t>文章主要用第三人称，第 ？ 段改用第二人称有什么好处？</a:t>
            </a:r>
            <a:endParaRPr lang="zh-CN" altLang="en-US" sz="2800" b="1" dirty="0"/>
          </a:p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</a:rPr>
              <a:t>答题技巧：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2800" b="1" dirty="0"/>
              <a:t>A</a:t>
            </a:r>
            <a:r>
              <a:rPr lang="zh-CN" altLang="en-US" sz="2800" b="1" dirty="0"/>
              <a:t>第</a:t>
            </a:r>
            <a:r>
              <a:rPr lang="zh-CN" altLang="en-US" sz="2800" b="1" dirty="0">
                <a:solidFill>
                  <a:srgbClr val="FF0000"/>
                </a:solidFill>
              </a:rPr>
              <a:t>一</a:t>
            </a:r>
            <a:r>
              <a:rPr lang="zh-CN" altLang="en-US" sz="2800" b="1" dirty="0"/>
              <a:t>人称：（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）真实可信；（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）便于心理描写；（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）便于直抒胸臆；（</a:t>
            </a:r>
            <a:r>
              <a:rPr lang="en-US" altLang="zh-CN" sz="2800" b="1" dirty="0"/>
              <a:t>4</a:t>
            </a:r>
            <a:r>
              <a:rPr lang="zh-CN" altLang="en-US" sz="2800" b="1" dirty="0"/>
              <a:t>）是线索人物，是事件的见证者和叙述者，</a:t>
            </a:r>
            <a:endParaRPr lang="zh-CN" altLang="en-US" sz="2800" b="1" dirty="0"/>
          </a:p>
          <a:p>
            <a:pPr eaLnBrk="1" hangingPunct="1"/>
            <a:r>
              <a:rPr lang="en-US" altLang="zh-CN" sz="2800" b="1" dirty="0"/>
              <a:t>B</a:t>
            </a:r>
            <a:r>
              <a:rPr lang="zh-CN" altLang="en-US" sz="2800" b="1" dirty="0"/>
              <a:t>第</a:t>
            </a:r>
            <a:r>
              <a:rPr lang="zh-CN" altLang="en-US" sz="2800" b="1" dirty="0">
                <a:solidFill>
                  <a:srgbClr val="FF0000"/>
                </a:solidFill>
              </a:rPr>
              <a:t>三</a:t>
            </a:r>
            <a:r>
              <a:rPr lang="zh-CN" altLang="en-US" sz="2800" b="1" dirty="0"/>
              <a:t>人称：叙事自由，不受限制</a:t>
            </a:r>
            <a:endParaRPr lang="zh-CN" altLang="en-US" sz="2800" b="1" dirty="0"/>
          </a:p>
          <a:p>
            <a:pPr eaLnBrk="1" hangingPunct="1"/>
            <a:endParaRPr lang="en-US" altLang="zh-CN" sz="2800" b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2355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en-US" altLang="zh-CN" sz="3600" b="1" dirty="0"/>
              <a:t>5    </a:t>
            </a:r>
            <a:r>
              <a:rPr lang="zh-CN" altLang="en-US" sz="3600" b="1" dirty="0"/>
              <a:t>明确人称作用</a:t>
            </a:r>
            <a:endParaRPr lang="zh-CN" altLang="en-US" sz="3600" b="1" dirty="0"/>
          </a:p>
          <a:p>
            <a:pPr eaLnBrk="1" hangingPunct="1"/>
            <a:r>
              <a:rPr lang="en-US" altLang="zh-CN" sz="2800" b="1" dirty="0"/>
              <a:t>C</a:t>
            </a:r>
            <a:r>
              <a:rPr lang="zh-CN" altLang="en-US" sz="2800" b="1" dirty="0"/>
              <a:t>第</a:t>
            </a:r>
            <a:r>
              <a:rPr lang="zh-CN" altLang="en-US" sz="2800" b="1" dirty="0">
                <a:solidFill>
                  <a:srgbClr val="FF0000"/>
                </a:solidFill>
              </a:rPr>
              <a:t>二</a:t>
            </a:r>
            <a:r>
              <a:rPr lang="zh-CN" altLang="en-US" sz="2800" b="1" dirty="0"/>
              <a:t>人称：（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）拟人手法；（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）拉近彼此距离，如对面交谈，</a:t>
            </a:r>
            <a:r>
              <a:rPr lang="zh-CN" altLang="en-US" sz="2800" b="1" dirty="0">
                <a:sym typeface="+mn-ea"/>
              </a:rPr>
              <a:t>亲切自然</a:t>
            </a:r>
            <a:r>
              <a:rPr lang="zh-CN" altLang="en-US" sz="2800" b="1" dirty="0"/>
              <a:t>；（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）使抒情更强烈，起到呼告的效果</a:t>
            </a:r>
            <a:r>
              <a:rPr lang="en-US" altLang="zh-CN" sz="2800" b="1" dirty="0"/>
              <a:t>,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引起读者感情的共鸣</a:t>
            </a:r>
            <a:r>
              <a:rPr lang="zh-CN" altLang="en-US" sz="2800" b="1" dirty="0"/>
              <a:t>。</a:t>
            </a:r>
            <a:endParaRPr lang="zh-CN" altLang="en-US" sz="2800" b="1" dirty="0"/>
          </a:p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</a:rPr>
              <a:t>例</a:t>
            </a:r>
            <a:r>
              <a:rPr lang="zh-CN" altLang="en-US" sz="2800" b="1" dirty="0"/>
              <a:t>：我在莲的身旁驻足，只想柔柔的告诉她：在你最美的时刻，我来了。你不愿做肤浅的美人，根植于淤泥，头顶烈日傲然开放！</a:t>
            </a:r>
            <a:endParaRPr lang="zh-CN" altLang="en-US" sz="2800" b="1" dirty="0"/>
          </a:p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</a:rPr>
              <a:t>答</a:t>
            </a:r>
            <a:r>
              <a:rPr lang="zh-CN" altLang="en-US" sz="2800" b="1" dirty="0"/>
              <a:t>：改用第二人称，将莲</a:t>
            </a:r>
            <a:r>
              <a:rPr lang="zh-CN" altLang="en-US" sz="2800" b="1" dirty="0">
                <a:solidFill>
                  <a:srgbClr val="FF0000"/>
                </a:solidFill>
              </a:rPr>
              <a:t>拟人</a:t>
            </a:r>
            <a:r>
              <a:rPr lang="zh-CN" altLang="en-US" sz="2800" b="1" dirty="0"/>
              <a:t>化，</a:t>
            </a:r>
            <a:r>
              <a:rPr lang="zh-CN" altLang="en-US" sz="2800" b="1" dirty="0">
                <a:solidFill>
                  <a:srgbClr val="FF0000"/>
                </a:solidFill>
              </a:rPr>
              <a:t>亲切自然</a:t>
            </a:r>
            <a:r>
              <a:rPr lang="zh-CN" altLang="en-US" sz="2800" b="1" dirty="0"/>
              <a:t>，更</a:t>
            </a:r>
            <a:r>
              <a:rPr lang="zh-CN" altLang="en-US" sz="2800" b="1" dirty="0">
                <a:solidFill>
                  <a:srgbClr val="FF0000"/>
                </a:solidFill>
              </a:rPr>
              <a:t>强烈的抒发</a:t>
            </a:r>
            <a:r>
              <a:rPr lang="zh-CN" altLang="en-US" sz="2800" b="1" dirty="0"/>
              <a:t>对莲的喜爱与赞美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97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97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97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97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555">
                                            <p:txEl>
                                              <p:charRg st="97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97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97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97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97" end="1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2662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en-US" altLang="zh-CN" b="1" dirty="0"/>
              <a:t>6    </a:t>
            </a:r>
            <a:r>
              <a:rPr lang="zh-CN" altLang="en-US" b="1" dirty="0"/>
              <a:t>辨析表达方式</a:t>
            </a:r>
            <a:endParaRPr lang="zh-CN" altLang="en-US" b="1" dirty="0"/>
          </a:p>
          <a:p>
            <a:pPr eaLnBrk="1" hangingPunct="1"/>
            <a:r>
              <a:rPr lang="zh-CN" altLang="en-US" b="1" dirty="0"/>
              <a:t>常考题型：</a:t>
            </a:r>
            <a:endParaRPr lang="zh-CN" altLang="en-US" b="1" dirty="0"/>
          </a:p>
          <a:p>
            <a:pPr eaLnBrk="1" hangingPunct="1">
              <a:buNone/>
            </a:pPr>
            <a:r>
              <a:rPr lang="en-US" altLang="zh-CN" dirty="0"/>
              <a:t>A</a:t>
            </a:r>
            <a:r>
              <a:rPr lang="zh-CN" altLang="en-US" b="1" dirty="0"/>
              <a:t>文中某句用了什么表达方式？有何作用？</a:t>
            </a:r>
            <a:endParaRPr lang="zh-CN" altLang="en-US" b="1" dirty="0"/>
          </a:p>
          <a:p>
            <a:pPr eaLnBrk="1" hangingPunct="1">
              <a:buNone/>
            </a:pPr>
            <a:r>
              <a:rPr lang="en-US" altLang="zh-CN" b="1" dirty="0"/>
              <a:t>B</a:t>
            </a:r>
            <a:r>
              <a:rPr lang="zh-CN" altLang="en-US" b="1" dirty="0"/>
              <a:t>文中第三段的叙述顺序是什么？有何表达效果？</a:t>
            </a:r>
            <a:endParaRPr lang="zh-CN" altLang="en-US" b="1" dirty="0"/>
          </a:p>
          <a:p>
            <a:pPr eaLnBrk="1" hangingPunct="1">
              <a:buNone/>
            </a:pPr>
            <a:r>
              <a:rPr lang="en-US" altLang="zh-CN" b="1" dirty="0"/>
              <a:t>C </a:t>
            </a:r>
            <a:r>
              <a:rPr lang="zh-CN" altLang="en-US" b="1" dirty="0"/>
              <a:t>说说下面句子所运用的描写方法及表达效果。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2765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答题技巧</a:t>
            </a:r>
            <a:endParaRPr lang="zh-CN" altLang="en-US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 dirty="0"/>
              <a:t>1</a:t>
            </a:r>
            <a:r>
              <a:rPr lang="zh-CN" altLang="en-US" sz="2800" b="1" dirty="0">
                <a:solidFill>
                  <a:srgbClr val="FF0000"/>
                </a:solidFill>
              </a:rPr>
              <a:t>、</a:t>
            </a:r>
            <a:r>
              <a:rPr lang="zh-CN" altLang="en-US" sz="2800" b="1" dirty="0"/>
              <a:t>熟悉</a:t>
            </a:r>
            <a:r>
              <a:rPr lang="en-US" altLang="zh-CN" sz="2800" b="1" dirty="0"/>
              <a:t>5</a:t>
            </a:r>
            <a:r>
              <a:rPr lang="zh-CN" altLang="en-US" sz="2800" b="1" dirty="0"/>
              <a:t>种表达方式及作用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/>
              <a:t>          </a:t>
            </a:r>
            <a:r>
              <a:rPr lang="zh-CN" altLang="en-US" sz="2800" b="1" dirty="0">
                <a:solidFill>
                  <a:schemeClr val="accent2"/>
                </a:solidFill>
              </a:rPr>
              <a:t>记叙描写</a:t>
            </a:r>
            <a:r>
              <a:rPr lang="zh-CN" altLang="en-US" sz="2800" b="1" dirty="0"/>
              <a:t>是基础，</a:t>
            </a:r>
            <a:r>
              <a:rPr lang="zh-CN" altLang="en-US" sz="2800" b="1" dirty="0">
                <a:solidFill>
                  <a:schemeClr val="accent2"/>
                </a:solidFill>
              </a:rPr>
              <a:t>议论抒情</a:t>
            </a:r>
            <a:r>
              <a:rPr lang="zh-CN" altLang="en-US" sz="2800" b="1" dirty="0"/>
              <a:t>点主旨，前者为后者服务。</a:t>
            </a:r>
            <a:r>
              <a:rPr lang="zh-CN" altLang="en-US" sz="2800" b="1" dirty="0">
                <a:solidFill>
                  <a:schemeClr val="accent2"/>
                </a:solidFill>
              </a:rPr>
              <a:t>说明</a:t>
            </a:r>
            <a:r>
              <a:rPr lang="zh-CN" altLang="en-US" sz="2800" b="1" dirty="0"/>
              <a:t>是为了让读者对</a:t>
            </a:r>
            <a:r>
              <a:rPr lang="en-US" altLang="zh-CN" sz="2800" b="1" dirty="0"/>
              <a:t>----</a:t>
            </a:r>
            <a:r>
              <a:rPr lang="zh-CN" altLang="en-US" sz="2800" b="1" dirty="0"/>
              <a:t>了解更清楚。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 dirty="0"/>
              <a:t>2</a:t>
            </a:r>
            <a:r>
              <a:rPr lang="zh-CN" altLang="en-US" sz="2800" b="1" dirty="0"/>
              <a:t>、 描写的作用（重点）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 dirty="0"/>
              <a:t>A</a:t>
            </a:r>
            <a:r>
              <a:rPr lang="zh-CN" altLang="en-US" sz="2800" b="1" dirty="0"/>
              <a:t>、人物描写：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从描写</a:t>
            </a:r>
            <a:r>
              <a:rPr lang="zh-CN" altLang="en-US" sz="2800" b="1" dirty="0">
                <a:solidFill>
                  <a:schemeClr val="accent2"/>
                </a:solidFill>
              </a:rPr>
              <a:t>方法</a:t>
            </a:r>
            <a:r>
              <a:rPr lang="zh-CN" altLang="en-US" sz="2800" b="1" dirty="0">
                <a:solidFill>
                  <a:srgbClr val="FF0000"/>
                </a:solidFill>
              </a:rPr>
              <a:t>分类：</a:t>
            </a:r>
            <a:r>
              <a:rPr lang="zh-CN" altLang="en-US" sz="2800" b="1" dirty="0"/>
              <a:t>语言、动作、外貌、心理、神态。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从描写</a:t>
            </a:r>
            <a:r>
              <a:rPr lang="zh-CN" altLang="en-US" sz="2800" b="1" dirty="0">
                <a:solidFill>
                  <a:schemeClr val="accent2"/>
                </a:solidFill>
              </a:rPr>
              <a:t>角度</a:t>
            </a:r>
            <a:r>
              <a:rPr lang="zh-CN" altLang="en-US" sz="2800" b="1" dirty="0">
                <a:solidFill>
                  <a:srgbClr val="FF0000"/>
                </a:solidFill>
              </a:rPr>
              <a:t>分类：</a:t>
            </a:r>
            <a:r>
              <a:rPr lang="zh-CN" altLang="en-US" sz="2800" b="1" dirty="0"/>
              <a:t>正面、侧面、正侧结合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  <a:buNone/>
            </a:pPr>
            <a:endParaRPr lang="zh-CN" altLang="en-US" sz="28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 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2662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en-US" altLang="zh-CN" b="1" dirty="0"/>
              <a:t>6    </a:t>
            </a:r>
            <a:r>
              <a:rPr lang="zh-CN" altLang="en-US" b="1" dirty="0"/>
              <a:t>辨析表达方式</a:t>
            </a:r>
            <a:endParaRPr lang="zh-CN" altLang="en-US" b="1" dirty="0"/>
          </a:p>
          <a:p>
            <a:pPr eaLnBrk="1" hangingPunct="1">
              <a:buNone/>
            </a:pPr>
            <a:r>
              <a:rPr lang="zh-CN" altLang="en-US" b="1" dirty="0"/>
              <a:t>                 </a:t>
            </a:r>
            <a:r>
              <a:rPr lang="en-US" altLang="zh-CN" b="1" dirty="0"/>
              <a:t>——</a:t>
            </a:r>
            <a:r>
              <a:rPr lang="zh-CN" altLang="en-US" b="1" dirty="0"/>
              <a:t>描写之人物描写</a:t>
            </a:r>
            <a:endParaRPr lang="zh-CN" altLang="en-US" b="1" dirty="0"/>
          </a:p>
          <a:p>
            <a:pPr eaLnBrk="1" hangingPunct="1">
              <a:buNone/>
            </a:pPr>
            <a:r>
              <a:rPr lang="zh-CN" altLang="en-US" b="1" dirty="0"/>
              <a:t>例</a:t>
            </a:r>
            <a:r>
              <a:rPr lang="en-US" altLang="zh-CN" b="1" dirty="0"/>
              <a:t>1</a:t>
            </a:r>
            <a:r>
              <a:rPr lang="zh-CN" altLang="en-US" b="1" dirty="0"/>
              <a:t>：</a:t>
            </a:r>
            <a:r>
              <a:rPr lang="zh-CN" altLang="en-US" dirty="0"/>
              <a:t>孔已己脸色青白，一部乱蓬蓬的花白胡子，穿的虽是长衫，可是又脏又破，似乎十多年没有洗。</a:t>
            </a:r>
            <a:endParaRPr lang="zh-CN" altLang="en-US" dirty="0"/>
          </a:p>
          <a:p>
            <a:pPr eaLnBrk="1" hangingPunct="1">
              <a:buNone/>
            </a:pPr>
            <a:r>
              <a:rPr lang="zh-CN" altLang="en-US" dirty="0"/>
              <a:t>答：</a:t>
            </a:r>
            <a:r>
              <a:rPr lang="zh-CN" altLang="en-US" b="1" dirty="0">
                <a:solidFill>
                  <a:srgbClr val="FF0000"/>
                </a:solidFill>
              </a:rPr>
              <a:t>外貌描写</a:t>
            </a:r>
            <a:r>
              <a:rPr lang="zh-CN" altLang="en-US" dirty="0"/>
              <a:t>。生动形象的写出了孔已的贫穷、苍老、懒惰但又死要面子（点明家境，身份，性格等）</a:t>
            </a:r>
            <a:endParaRPr lang="zh-CN" altLang="en-US" b="1" dirty="0"/>
          </a:p>
          <a:p>
            <a:pPr eaLnBrk="1" hangingPunct="1"/>
            <a:endParaRPr lang="en-US" altLang="zh-CN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71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charRg st="71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charRg st="71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2969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/>
              <a:t>例</a:t>
            </a:r>
            <a:r>
              <a:rPr lang="en-US" altLang="zh-CN" sz="2800" b="1" dirty="0"/>
              <a:t>2:“</a:t>
            </a:r>
            <a:r>
              <a:rPr lang="zh-CN" altLang="en-US" sz="2800" b="1" dirty="0"/>
              <a:t>啊哟哟</a:t>
            </a:r>
            <a:r>
              <a:rPr lang="en-US" altLang="zh-CN" sz="2800" b="1" dirty="0"/>
              <a:t>……</a:t>
            </a:r>
            <a:r>
              <a:rPr lang="zh-CN" altLang="en-US" sz="2800" b="1" dirty="0"/>
              <a:t>”杨二嫂怪叫道，“真是愈有钱愈吝啬，愈吝啬愈有钱。”边说边愤愤地向外走去，顺手把母亲的手套塞进了裤腰。</a:t>
            </a:r>
            <a:r>
              <a:rPr lang="en-US" altLang="zh-CN" sz="2800" b="1" dirty="0"/>
              <a:t>     《</a:t>
            </a:r>
            <a:r>
              <a:rPr lang="zh-CN" altLang="en-US" sz="2800" b="1" dirty="0"/>
              <a:t>故乡</a:t>
            </a:r>
            <a:r>
              <a:rPr lang="en-US" altLang="zh-CN" sz="2800" b="1" dirty="0"/>
              <a:t>》</a:t>
            </a:r>
            <a:endParaRPr lang="en-US" altLang="zh-CN" sz="28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/>
              <a:t>答：</a:t>
            </a:r>
            <a:r>
              <a:rPr lang="zh-CN" altLang="en-US" sz="2800" b="1" dirty="0">
                <a:solidFill>
                  <a:srgbClr val="FF0000"/>
                </a:solidFill>
              </a:rPr>
              <a:t>语言、动作描写</a:t>
            </a:r>
            <a:r>
              <a:rPr lang="zh-CN" altLang="en-US" sz="2800" b="1" dirty="0"/>
              <a:t>。生动形象地写出杨二嫂不满心理及的尖酸刻薄、爱占小便宜的性格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表达了作者对她的厌恶之情（体现人物性格，</a:t>
            </a:r>
            <a:r>
              <a:rPr lang="zh-CN" altLang="en-US" sz="2800" b="1" dirty="0">
                <a:sym typeface="+mn-ea"/>
              </a:rPr>
              <a:t>表达作者情感</a:t>
            </a:r>
            <a:r>
              <a:rPr lang="zh-CN" altLang="en-US" sz="2800" b="1" dirty="0"/>
              <a:t>）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162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162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162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162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9699">
                                            <p:txEl>
                                              <p:charRg st="162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162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162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162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162" end="2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en-US" sz="4800" dirty="0">
                <a:solidFill>
                  <a:srgbClr val="FF0000"/>
                </a:solidFill>
              </a:rPr>
              <a:t>小窍门：</a:t>
            </a:r>
            <a:endParaRPr lang="zh-CN" altLang="en-US" sz="4800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en-US" altLang="zh-CN" dirty="0"/>
              <a:t>1</a:t>
            </a:r>
            <a:r>
              <a:rPr lang="en-US" altLang="zh-CN" b="1" dirty="0"/>
              <a:t>.</a:t>
            </a:r>
            <a:r>
              <a:rPr lang="zh-CN" altLang="en-US" b="1" dirty="0"/>
              <a:t>根据分值验证答案是否全面</a:t>
            </a:r>
            <a:endParaRPr lang="zh-CN" altLang="en-US" b="1" dirty="0"/>
          </a:p>
          <a:p>
            <a:pPr eaLnBrk="1" hangingPunct="1">
              <a:buNone/>
            </a:pPr>
            <a:r>
              <a:rPr lang="zh-CN" altLang="en-US" b="1" dirty="0"/>
              <a:t> </a:t>
            </a:r>
            <a:r>
              <a:rPr lang="zh-CN" altLang="en-US" b="1" dirty="0">
                <a:solidFill>
                  <a:srgbClr val="FF0000"/>
                </a:solidFill>
              </a:rPr>
              <a:t>例如</a:t>
            </a:r>
            <a:r>
              <a:rPr lang="zh-CN" altLang="en-US" b="1" dirty="0"/>
              <a:t>：</a:t>
            </a:r>
            <a:r>
              <a:rPr lang="en-US" altLang="zh-CN" b="1" dirty="0"/>
              <a:t>3</a:t>
            </a:r>
            <a:r>
              <a:rPr lang="zh-CN" altLang="en-US" b="1" dirty="0"/>
              <a:t>分答案可能是一点或三点 。</a:t>
            </a:r>
            <a:r>
              <a:rPr lang="en-US" altLang="zh-CN" b="1" dirty="0"/>
              <a:t>4</a:t>
            </a:r>
            <a:r>
              <a:rPr lang="zh-CN" altLang="en-US" b="1" dirty="0"/>
              <a:t>分答案可能是二点或四点。</a:t>
            </a:r>
            <a:endParaRPr lang="zh-CN" altLang="en-US" b="1" dirty="0"/>
          </a:p>
          <a:p>
            <a:pPr eaLnBrk="1" hangingPunct="1">
              <a:buNone/>
            </a:pPr>
            <a:r>
              <a:rPr lang="en-US" altLang="zh-CN" b="1" dirty="0"/>
              <a:t>2</a:t>
            </a:r>
            <a:r>
              <a:rPr lang="zh-CN" altLang="en-US" b="1" dirty="0"/>
              <a:t>、答题时列序号，求规范</a:t>
            </a:r>
            <a:endParaRPr lang="zh-CN" altLang="en-US" b="1" dirty="0"/>
          </a:p>
          <a:p>
            <a:pPr eaLnBrk="1" hangingPunct="1">
              <a:buNone/>
            </a:pPr>
            <a:endParaRPr lang="en-US" altLang="zh-CN" b="1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072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marL="0" indent="0" eaLnBrk="1" hangingPunct="1">
              <a:buNone/>
            </a:pPr>
            <a:r>
              <a:rPr lang="zh-CN" altLang="en-US" b="1" dirty="0"/>
              <a:t>例</a:t>
            </a:r>
            <a:r>
              <a:rPr lang="en-US" altLang="zh-CN" b="1" dirty="0"/>
              <a:t>3</a:t>
            </a:r>
            <a:r>
              <a:rPr lang="zh-CN" altLang="en-US" b="1" dirty="0"/>
              <a:t>：潭中鱼可百许头，皆若游无所依</a:t>
            </a:r>
            <a:r>
              <a:rPr lang="en-US" altLang="zh-CN" b="1" dirty="0"/>
              <a:t>---《</a:t>
            </a:r>
            <a:r>
              <a:rPr lang="zh-CN" altLang="en-US" b="1" dirty="0"/>
              <a:t>小石潭记</a:t>
            </a:r>
            <a:r>
              <a:rPr lang="en-US" altLang="zh-CN" b="1" dirty="0"/>
              <a:t>》</a:t>
            </a:r>
            <a:endParaRPr lang="en-US" altLang="zh-CN" b="1" dirty="0"/>
          </a:p>
          <a:p>
            <a:pPr eaLnBrk="1" hangingPunct="1">
              <a:buNone/>
            </a:pPr>
            <a:r>
              <a:rPr lang="zh-CN" altLang="en-US" b="1" dirty="0"/>
              <a:t>答：</a:t>
            </a:r>
            <a:r>
              <a:rPr lang="zh-CN" altLang="en-US" b="1" dirty="0">
                <a:solidFill>
                  <a:srgbClr val="FF0000"/>
                </a:solidFill>
              </a:rPr>
              <a:t>侧面描写</a:t>
            </a:r>
            <a:r>
              <a:rPr lang="zh-CN" altLang="en-US" b="1" dirty="0"/>
              <a:t>。突出了水之清，潭之小。</a:t>
            </a:r>
            <a:endParaRPr lang="zh-CN" altLang="en-US" b="1" dirty="0"/>
          </a:p>
          <a:p>
            <a:pPr eaLnBrk="1" hangingPunct="1">
              <a:buNone/>
            </a:pPr>
            <a:r>
              <a:rPr lang="zh-CN" altLang="en-US" b="1" dirty="0"/>
              <a:t>例</a:t>
            </a:r>
            <a:r>
              <a:rPr lang="en-US" altLang="zh-CN" b="1" dirty="0"/>
              <a:t>4</a:t>
            </a:r>
            <a:r>
              <a:rPr lang="zh-CN" altLang="en-US" b="1" dirty="0"/>
              <a:t>：“我们是作事，不是作秀”，李忠东回忆起罗阳，印象最深的就是他的这句话。</a:t>
            </a:r>
            <a:endParaRPr lang="zh-CN" altLang="en-US" b="1" dirty="0"/>
          </a:p>
          <a:p>
            <a:pPr eaLnBrk="1" hangingPunct="1">
              <a:buNone/>
            </a:pPr>
            <a:r>
              <a:rPr lang="zh-CN" altLang="en-US" b="1" dirty="0"/>
              <a:t>答：</a:t>
            </a:r>
            <a:r>
              <a:rPr lang="zh-CN" altLang="en-US" b="1" dirty="0">
                <a:solidFill>
                  <a:srgbClr val="FF0000"/>
                </a:solidFill>
              </a:rPr>
              <a:t>侧面描写</a:t>
            </a:r>
            <a:r>
              <a:rPr lang="zh-CN" altLang="en-US" b="1" dirty="0"/>
              <a:t>，烘托罗阳的实干精神。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27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27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27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27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23">
                                            <p:txEl>
                                              <p:charRg st="27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27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27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27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27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84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84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84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84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3">
                                            <p:txEl>
                                              <p:charRg st="84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84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84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84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84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174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  <a:buNone/>
            </a:pPr>
            <a:r>
              <a:rPr lang="en-US" altLang="zh-CN" b="1" dirty="0"/>
              <a:t>B</a:t>
            </a:r>
            <a:r>
              <a:rPr lang="zh-CN" altLang="en-US" b="1" dirty="0"/>
              <a:t>、景物描写</a:t>
            </a:r>
            <a:endParaRPr lang="zh-CN" altLang="en-US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b="1" dirty="0"/>
              <a:t>a</a:t>
            </a:r>
            <a:r>
              <a:rPr lang="zh-CN" altLang="en-US" b="1" dirty="0">
                <a:solidFill>
                  <a:srgbClr val="FF0000"/>
                </a:solidFill>
              </a:rPr>
              <a:t>自然环境作用</a:t>
            </a:r>
            <a:r>
              <a:rPr lang="zh-CN" altLang="en-US" b="1" dirty="0"/>
              <a:t>：</a:t>
            </a:r>
            <a:r>
              <a:rPr lang="en-US" altLang="zh-CN" b="1" dirty="0"/>
              <a:t>1</a:t>
            </a:r>
            <a:r>
              <a:rPr lang="zh-CN" altLang="en-US" b="1" dirty="0"/>
              <a:t>、渲染气氛，烘托人物心情。</a:t>
            </a:r>
            <a:r>
              <a:rPr lang="en-US" altLang="zh-CN" b="1" dirty="0"/>
              <a:t>2</a:t>
            </a:r>
            <a:r>
              <a:rPr lang="zh-CN" altLang="en-US" b="1" dirty="0"/>
              <a:t>、交代事件发生的时间。</a:t>
            </a:r>
            <a:r>
              <a:rPr lang="en-US" altLang="zh-CN" b="1" dirty="0"/>
              <a:t>3</a:t>
            </a:r>
            <a:r>
              <a:rPr lang="zh-CN" altLang="en-US" b="1" dirty="0"/>
              <a:t>、描绘出独特的地域风光。</a:t>
            </a:r>
            <a:r>
              <a:rPr lang="en-US" altLang="zh-CN" b="1" dirty="0"/>
              <a:t>4</a:t>
            </a:r>
            <a:r>
              <a:rPr lang="zh-CN" altLang="en-US" b="1" dirty="0"/>
              <a:t>、奠定文章的感情基调。</a:t>
            </a:r>
            <a:r>
              <a:rPr lang="en-US" altLang="zh-CN" b="1" dirty="0"/>
              <a:t>5</a:t>
            </a:r>
            <a:r>
              <a:rPr lang="zh-CN" altLang="en-US" b="1" dirty="0"/>
              <a:t>、推动故事情节的发展或做铺垫。</a:t>
            </a:r>
            <a:r>
              <a:rPr lang="en-US" altLang="zh-CN" b="1" dirty="0"/>
              <a:t>6</a:t>
            </a:r>
            <a:r>
              <a:rPr lang="zh-CN" altLang="en-US" b="1" dirty="0"/>
              <a:t>、暗示人物的命运。</a:t>
            </a:r>
            <a:r>
              <a:rPr lang="en-US" altLang="zh-CN" b="1" dirty="0"/>
              <a:t>7</a:t>
            </a:r>
            <a:r>
              <a:rPr lang="zh-CN" altLang="en-US" b="1" dirty="0"/>
              <a:t>、反映人物品质。</a:t>
            </a:r>
            <a:endParaRPr lang="zh-CN" altLang="en-US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b="1" dirty="0"/>
              <a:t>b</a:t>
            </a:r>
            <a:r>
              <a:rPr lang="zh-CN" altLang="en-US" b="1" dirty="0">
                <a:solidFill>
                  <a:srgbClr val="FF0000"/>
                </a:solidFill>
              </a:rPr>
              <a:t>社会环境作用</a:t>
            </a:r>
            <a:r>
              <a:rPr lang="zh-CN" altLang="en-US" b="1" dirty="0"/>
              <a:t>：</a:t>
            </a:r>
            <a:r>
              <a:rPr lang="en-US" altLang="zh-CN" b="1" dirty="0"/>
              <a:t>1</a:t>
            </a:r>
            <a:r>
              <a:rPr lang="zh-CN" altLang="en-US" b="1" dirty="0"/>
              <a:t>、交待故事发生的背景。</a:t>
            </a:r>
            <a:r>
              <a:rPr lang="en-US" altLang="zh-CN" b="1" dirty="0"/>
              <a:t>2</a:t>
            </a:r>
            <a:r>
              <a:rPr lang="zh-CN" altLang="en-US" b="1" dirty="0"/>
              <a:t>、为主人公活动提供典型环境。</a:t>
            </a:r>
            <a:r>
              <a:rPr lang="en-US" altLang="zh-CN" b="1" dirty="0"/>
              <a:t>3</a:t>
            </a:r>
            <a:r>
              <a:rPr lang="zh-CN" altLang="en-US" b="1" dirty="0"/>
              <a:t>、使人物性格和作品主题具有时代性。</a:t>
            </a:r>
            <a:endParaRPr lang="zh-CN" altLang="en-US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dirty="0"/>
              <a:t>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7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>
                                            <p:txEl>
                                              <p:charRg st="7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>
                                            <p:txEl>
                                              <p:charRg st="7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84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7">
                                            <p:txEl>
                                              <p:charRg st="84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7">
                                            <p:txEl>
                                              <p:charRg st="84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47">
                                            <p:txEl>
                                              <p:charRg st="84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747">
                                            <p:txEl>
                                              <p:charRg st="84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277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en-US" altLang="zh-CN" sz="3600" b="1" dirty="0"/>
              <a:t>6    </a:t>
            </a:r>
            <a:r>
              <a:rPr lang="zh-CN" altLang="en-US" sz="3600" b="1" dirty="0"/>
              <a:t>辨析表达方式</a:t>
            </a:r>
            <a:endParaRPr lang="zh-CN" altLang="en-US" sz="36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3600" b="1" dirty="0"/>
              <a:t>                </a:t>
            </a:r>
            <a:r>
              <a:rPr lang="en-US" altLang="zh-CN" sz="3600" b="1" dirty="0">
                <a:sym typeface="+mn-ea"/>
              </a:rPr>
              <a:t>——</a:t>
            </a:r>
            <a:r>
              <a:rPr lang="zh-CN" altLang="en-US" sz="3600" b="1" dirty="0"/>
              <a:t>描写之景物描写</a:t>
            </a:r>
            <a:endParaRPr lang="zh-CN" altLang="en-US" sz="36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/>
              <a:t>例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：风中夹杂着雪花，纷纷扬扬，小小的山村，变成粉妆玉琢的世界，那么晶莹，那么恬静。下了车，他下意识的裹紧了棉衣，快步向家的方向走去。                       </a:t>
            </a:r>
            <a:r>
              <a:rPr lang="en-US" altLang="zh-CN" sz="2800" b="1" dirty="0">
                <a:solidFill>
                  <a:srgbClr val="FF0000"/>
                </a:solidFill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</a:rPr>
              <a:t>走进那一片雪花的暖</a:t>
            </a:r>
            <a:r>
              <a:rPr lang="en-US" altLang="zh-CN" sz="2800" b="1" dirty="0">
                <a:solidFill>
                  <a:srgbClr val="FF0000"/>
                </a:solidFill>
              </a:rPr>
              <a:t>》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/>
              <a:t>答</a:t>
            </a:r>
            <a:r>
              <a:rPr lang="en-US" altLang="zh-CN" sz="2800" b="1" dirty="0"/>
              <a:t>:</a:t>
            </a:r>
            <a:r>
              <a:rPr lang="zh-CN" altLang="en-US" sz="2800" b="1" dirty="0">
                <a:solidFill>
                  <a:srgbClr val="FF0000"/>
                </a:solidFill>
              </a:rPr>
              <a:t>景物描写</a:t>
            </a:r>
            <a:r>
              <a:rPr lang="zh-CN" altLang="en-US" sz="2800" b="1" dirty="0"/>
              <a:t>，（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）渲染恬静安宁的氛围，烘托主人公愉快的心情。</a:t>
            </a:r>
            <a:r>
              <a:rPr lang="zh-CN" altLang="en-US" sz="2800" b="1" dirty="0">
                <a:sym typeface="+mn-ea"/>
              </a:rPr>
              <a:t>（</a:t>
            </a:r>
            <a:r>
              <a:rPr lang="en-US" altLang="zh-CN" sz="2800" b="1" dirty="0">
                <a:sym typeface="+mn-ea"/>
              </a:rPr>
              <a:t>2</a:t>
            </a:r>
            <a:r>
              <a:rPr lang="zh-CN" altLang="en-US" sz="2800" b="1" dirty="0">
                <a:sym typeface="+mn-ea"/>
              </a:rPr>
              <a:t>）</a:t>
            </a:r>
            <a:r>
              <a:rPr lang="zh-CN" altLang="en-US" sz="2800" b="1" dirty="0"/>
              <a:t>交待时令，写出天气的严寒。</a:t>
            </a:r>
            <a:r>
              <a:rPr lang="zh-CN" altLang="en-US" sz="2800" b="1" dirty="0">
                <a:sym typeface="+mn-ea"/>
              </a:rPr>
              <a:t>（</a:t>
            </a:r>
            <a:r>
              <a:rPr lang="en-US" altLang="zh-CN" sz="2800" b="1" dirty="0">
                <a:sym typeface="+mn-ea"/>
              </a:rPr>
              <a:t>3</a:t>
            </a:r>
            <a:r>
              <a:rPr lang="zh-CN" altLang="en-US" sz="2800" b="1" dirty="0">
                <a:sym typeface="+mn-ea"/>
              </a:rPr>
              <a:t>）</a:t>
            </a:r>
            <a:r>
              <a:rPr lang="zh-CN" altLang="en-US" sz="2800" b="1" dirty="0"/>
              <a:t>为下文女孩受寒生病作铺垫。</a:t>
            </a:r>
            <a:r>
              <a:rPr lang="zh-CN" altLang="en-US" sz="2800" b="1" dirty="0">
                <a:sym typeface="+mn-ea"/>
              </a:rPr>
              <a:t>（</a:t>
            </a:r>
            <a:r>
              <a:rPr lang="en-US" altLang="zh-CN" sz="2800" b="1" dirty="0">
                <a:sym typeface="+mn-ea"/>
              </a:rPr>
              <a:t>4</a:t>
            </a:r>
            <a:r>
              <a:rPr lang="zh-CN" altLang="en-US" sz="2800" b="1" dirty="0">
                <a:sym typeface="+mn-ea"/>
              </a:rPr>
              <a:t>）</a:t>
            </a:r>
            <a:r>
              <a:rPr lang="zh-CN" altLang="en-US" sz="2800" b="1" dirty="0"/>
              <a:t>用雪景的美丽衬托主人公善良的品质。</a:t>
            </a:r>
            <a:endParaRPr lang="zh-CN" altLang="en-US" sz="2800" b="1" dirty="0"/>
          </a:p>
          <a:p>
            <a:pPr eaLnBrk="1" hangingPunct="1">
              <a:lnSpc>
                <a:spcPct val="90000"/>
              </a:lnSpc>
            </a:pPr>
            <a:endParaRPr lang="en-US" altLang="zh-C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106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2771">
                                            <p:txEl>
                                              <p:charRg st="106" end="1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2765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/>
              <a:t>例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：天上的乌云越来越浓，天色越来越暗，闪电如利剑一样，撕裂黑暗，雷声伴着狂风在头顶一次次炸裂</a:t>
            </a:r>
            <a:r>
              <a:rPr lang="en-US" altLang="zh-CN" sz="2800" b="1" dirty="0"/>
              <a:t> </a:t>
            </a:r>
            <a:r>
              <a:rPr lang="zh-CN" altLang="en-US" sz="2800" b="1" dirty="0"/>
              <a:t>。</a:t>
            </a:r>
            <a:r>
              <a:rPr lang="en-US" altLang="zh-CN" sz="2800" b="1" dirty="0">
                <a:sym typeface="+mn-ea"/>
              </a:rPr>
              <a:t>《</a:t>
            </a:r>
            <a:r>
              <a:rPr lang="zh-CN" altLang="en-US" sz="2800" b="1" dirty="0">
                <a:sym typeface="+mn-ea"/>
              </a:rPr>
              <a:t>背向大地的爱</a:t>
            </a:r>
            <a:r>
              <a:rPr lang="en-US" altLang="zh-CN" sz="2800" b="1" dirty="0">
                <a:sym typeface="+mn-ea"/>
              </a:rPr>
              <a:t>》</a:t>
            </a:r>
            <a:endParaRPr lang="en-US" altLang="zh-CN" sz="28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/>
              <a:t>                   </a:t>
            </a:r>
            <a:endParaRPr lang="en-US" altLang="zh-CN" sz="2800" b="1" dirty="0"/>
          </a:p>
          <a:p>
            <a:pPr eaLnBrk="1" hangingPunct="1">
              <a:lnSpc>
                <a:spcPct val="90000"/>
              </a:lnSpc>
              <a:buNone/>
            </a:pPr>
            <a:endParaRPr lang="en-US" altLang="zh-CN" sz="28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829310" y="4659630"/>
            <a:ext cx="7619365" cy="8655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dirty="0">
                <a:sym typeface="+mn-ea"/>
              </a:rPr>
              <a:t>例</a:t>
            </a:r>
            <a:r>
              <a:rPr lang="en-US" altLang="zh-CN" sz="2800" dirty="0">
                <a:sym typeface="+mn-ea"/>
              </a:rPr>
              <a:t>3</a:t>
            </a:r>
            <a:r>
              <a:rPr lang="zh-CN" altLang="en-US" sz="2800" dirty="0">
                <a:sym typeface="+mn-ea"/>
              </a:rPr>
              <a:t>：天一天比一天凉，秋风也一天紧似一天</a:t>
            </a:r>
            <a:r>
              <a:rPr lang="en-US" altLang="zh-CN" sz="2800" dirty="0">
                <a:sym typeface="+mn-ea"/>
              </a:rPr>
              <a:t> </a:t>
            </a:r>
            <a:r>
              <a:rPr lang="zh-CN" altLang="en-US" sz="2800" dirty="0">
                <a:sym typeface="+mn-ea"/>
              </a:rPr>
              <a:t>。</a:t>
            </a:r>
            <a:endParaRPr lang="en-US" altLang="zh-CN" sz="28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dirty="0">
                <a:sym typeface="+mn-ea"/>
              </a:rPr>
              <a:t>                                                       《</a:t>
            </a:r>
            <a:r>
              <a:rPr lang="zh-CN" altLang="en-US" sz="2800" dirty="0">
                <a:sym typeface="+mn-ea"/>
              </a:rPr>
              <a:t>孔已己</a:t>
            </a:r>
            <a:r>
              <a:rPr lang="en-US" altLang="zh-CN" sz="2800" dirty="0">
                <a:sym typeface="+mn-ea"/>
              </a:rPr>
              <a:t>》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679450" y="5525135"/>
            <a:ext cx="7564120" cy="1640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dirty="0">
                <a:sym typeface="+mn-ea"/>
              </a:rPr>
              <a:t>答：环境描写。（</a:t>
            </a:r>
            <a:r>
              <a:rPr lang="en-US" altLang="zh-CN" sz="2800" dirty="0">
                <a:sym typeface="+mn-ea"/>
              </a:rPr>
              <a:t>1</a:t>
            </a:r>
            <a:r>
              <a:rPr lang="zh-CN" altLang="en-US" sz="2800" dirty="0">
                <a:sym typeface="+mn-ea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点明时令</a:t>
            </a:r>
            <a:r>
              <a:rPr lang="zh-CN" altLang="en-US" sz="2800" dirty="0">
                <a:sym typeface="+mn-ea"/>
              </a:rPr>
              <a:t>。（</a:t>
            </a:r>
            <a:r>
              <a:rPr lang="en-US" altLang="zh-CN" sz="2800" dirty="0">
                <a:sym typeface="+mn-ea"/>
              </a:rPr>
              <a:t>2</a:t>
            </a:r>
            <a:r>
              <a:rPr lang="zh-CN" altLang="en-US" sz="2800" dirty="0">
                <a:sym typeface="+mn-ea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渲染</a:t>
            </a:r>
            <a:r>
              <a:rPr lang="zh-CN" altLang="en-US" sz="2800" dirty="0">
                <a:sym typeface="+mn-ea"/>
              </a:rPr>
              <a:t>了一种萧瑟凄凉的氛围，（</a:t>
            </a:r>
            <a:r>
              <a:rPr lang="en-US" altLang="zh-CN" sz="2800" dirty="0">
                <a:sym typeface="+mn-ea"/>
              </a:rPr>
              <a:t>3</a:t>
            </a:r>
            <a:r>
              <a:rPr lang="zh-CN" altLang="en-US" sz="2800" dirty="0">
                <a:sym typeface="+mn-ea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暗示</a:t>
            </a:r>
            <a:r>
              <a:rPr lang="zh-CN" altLang="en-US" sz="2800" dirty="0">
                <a:sym typeface="+mn-ea"/>
              </a:rPr>
              <a:t>孔已己的悲剧命运。</a:t>
            </a:r>
            <a:endParaRPr lang="zh-CN" altLang="en-US" sz="2800" b="1" dirty="0"/>
          </a:p>
          <a:p>
            <a:pPr eaLnBrk="1" hangingPunct="1">
              <a:lnSpc>
                <a:spcPct val="90000"/>
              </a:lnSpc>
              <a:buNone/>
            </a:pP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745490" y="2967990"/>
            <a:ext cx="7940675" cy="1640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dirty="0">
                <a:sym typeface="+mn-ea"/>
              </a:rPr>
              <a:t>答：环境描写。（</a:t>
            </a:r>
            <a:r>
              <a:rPr lang="en-US" altLang="zh-CN" sz="2800" dirty="0">
                <a:sym typeface="+mn-ea"/>
              </a:rPr>
              <a:t>1</a:t>
            </a:r>
            <a:r>
              <a:rPr lang="zh-CN" altLang="en-US" sz="2800" dirty="0">
                <a:sym typeface="+mn-ea"/>
              </a:rPr>
              <a:t>）极力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渲染</a:t>
            </a:r>
            <a:r>
              <a:rPr lang="zh-CN" altLang="en-US" sz="2800" dirty="0">
                <a:sym typeface="+mn-ea"/>
              </a:rPr>
              <a:t>了天气的恶劣，</a:t>
            </a:r>
            <a:endParaRPr lang="zh-CN" altLang="en-US" sz="2800" dirty="0">
              <a:sym typeface="+mn-ea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dirty="0">
                <a:sym typeface="+mn-ea"/>
              </a:rPr>
              <a:t>（</a:t>
            </a:r>
            <a:r>
              <a:rPr lang="en-US" altLang="zh-CN" sz="2800" dirty="0">
                <a:sym typeface="+mn-ea"/>
              </a:rPr>
              <a:t>2</a:t>
            </a:r>
            <a:r>
              <a:rPr lang="zh-CN" altLang="en-US" sz="2800" dirty="0">
                <a:sym typeface="+mn-ea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为下文</a:t>
            </a:r>
            <a:r>
              <a:rPr lang="zh-CN" altLang="en-US" sz="2800" dirty="0">
                <a:sym typeface="+mn-ea"/>
              </a:rPr>
              <a:t>父亲不顾危险保护女儿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做铺垫</a:t>
            </a:r>
            <a:r>
              <a:rPr lang="zh-CN" altLang="en-US" sz="2800" dirty="0">
                <a:sym typeface="+mn-ea"/>
              </a:rPr>
              <a:t>，</a:t>
            </a:r>
            <a:endParaRPr lang="zh-CN" altLang="en-US" sz="2800" dirty="0">
              <a:sym typeface="+mn-ea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dirty="0">
                <a:sym typeface="+mn-ea"/>
              </a:rPr>
              <a:t>表现了父亲对女儿深深的爱。（</a:t>
            </a:r>
            <a:r>
              <a:rPr lang="en-US" altLang="zh-CN" sz="2800" dirty="0">
                <a:sym typeface="+mn-ea"/>
              </a:rPr>
              <a:t>3</a:t>
            </a:r>
            <a:r>
              <a:rPr lang="zh-CN" altLang="en-US" sz="2800" dirty="0">
                <a:sym typeface="+mn-ea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推动了情节的发展</a:t>
            </a:r>
            <a:r>
              <a:rPr lang="zh-CN" altLang="en-US" sz="2800" dirty="0">
                <a:sym typeface="+mn-ea"/>
              </a:rPr>
              <a:t>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59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charRg st="59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charRg st="59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137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137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137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137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1">
                                            <p:txEl>
                                              <p:charRg st="137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137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137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137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137" end="1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481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en-US" altLang="zh-CN" sz="4000" b="1" dirty="0"/>
              <a:t>6    </a:t>
            </a:r>
            <a:r>
              <a:rPr lang="zh-CN" altLang="en-US" sz="4000" b="1" dirty="0"/>
              <a:t>辨析表达方式</a:t>
            </a:r>
            <a:r>
              <a:rPr lang="en-US" altLang="zh-CN" sz="4000" b="1" dirty="0">
                <a:sym typeface="+mn-ea"/>
              </a:rPr>
              <a:t>——</a:t>
            </a:r>
            <a:r>
              <a:rPr lang="zh-CN" altLang="en-US" sz="4000" b="1" dirty="0"/>
              <a:t>记叙</a:t>
            </a:r>
            <a:endParaRPr lang="zh-CN" altLang="en-US" sz="4000" b="1" dirty="0"/>
          </a:p>
          <a:p>
            <a:pPr eaLnBrk="1" hangingPunct="1">
              <a:lnSpc>
                <a:spcPct val="90000"/>
              </a:lnSpc>
            </a:pPr>
            <a:r>
              <a:rPr lang="zh-CN" altLang="en-US" sz="4400" b="1" dirty="0">
                <a:solidFill>
                  <a:srgbClr val="FF0000"/>
                </a:solidFill>
              </a:rPr>
              <a:t>答题技巧</a:t>
            </a:r>
            <a:endParaRPr lang="zh-CN" altLang="en-US" sz="54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3600" b="1" dirty="0"/>
              <a:t>A  </a:t>
            </a:r>
            <a:r>
              <a:rPr lang="zh-CN" altLang="en-US" sz="3600" b="1" dirty="0"/>
              <a:t>顺叙</a:t>
            </a:r>
            <a:r>
              <a:rPr lang="en-US" altLang="zh-CN" sz="3600" b="1" dirty="0"/>
              <a:t>:</a:t>
            </a:r>
            <a:r>
              <a:rPr lang="zh-CN" altLang="en-US" sz="3600" b="1" dirty="0"/>
              <a:t>条理清晰，一目了然。</a:t>
            </a:r>
            <a:endParaRPr lang="zh-CN" altLang="en-US" sz="3600" b="1" dirty="0"/>
          </a:p>
          <a:p>
            <a:pPr eaLnBrk="1" hangingPunct="1">
              <a:lnSpc>
                <a:spcPct val="90000"/>
              </a:lnSpc>
              <a:buNone/>
            </a:pPr>
            <a:endParaRPr lang="zh-CN" altLang="en-US" sz="3600" b="1" dirty="0"/>
          </a:p>
          <a:p>
            <a:pPr eaLnBrk="1" hangingPunct="1">
              <a:lnSpc>
                <a:spcPct val="90000"/>
              </a:lnSpc>
              <a:buNone/>
            </a:pPr>
            <a:endParaRPr lang="zh-CN" altLang="en-US" sz="3600" dirty="0"/>
          </a:p>
          <a:p>
            <a:pPr eaLnBrk="1" hangingPunct="1">
              <a:lnSpc>
                <a:spcPct val="90000"/>
              </a:lnSpc>
            </a:pPr>
            <a:endParaRPr lang="en-US" altLang="zh-CN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358140" y="3799205"/>
            <a:ext cx="850011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dirty="0">
                <a:latin typeface="+mn-lt"/>
                <a:ea typeface="+mn-ea"/>
                <a:sym typeface="+mn-ea"/>
              </a:rPr>
              <a:t>B  </a:t>
            </a:r>
            <a:r>
              <a:rPr lang="zh-CN" altLang="en-US" sz="3600" dirty="0">
                <a:latin typeface="+mn-lt"/>
                <a:ea typeface="+mn-ea"/>
                <a:sym typeface="+mn-ea"/>
              </a:rPr>
              <a:t>倒叙：设置悬念，引起读者阅读兴趣。</a:t>
            </a:r>
            <a:endParaRPr lang="zh-CN" altLang="en-US" sz="3600" dirty="0">
              <a:latin typeface="+mn-lt"/>
              <a:ea typeface="+mn-ea"/>
              <a:sym typeface="+mn-ea"/>
            </a:endParaRPr>
          </a:p>
          <a:p>
            <a:r>
              <a:rPr lang="zh-CN" altLang="en-US" sz="3600" dirty="0">
                <a:latin typeface="+mn-lt"/>
                <a:ea typeface="+mn-ea"/>
                <a:sym typeface="+mn-ea"/>
              </a:rPr>
              <a:t>起强调作用。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8140" y="4998085"/>
            <a:ext cx="8571865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600" dirty="0">
                <a:latin typeface="+mn-lt"/>
                <a:ea typeface="+mn-ea"/>
                <a:sym typeface="+mn-ea"/>
              </a:rPr>
              <a:t>C  </a:t>
            </a:r>
            <a:r>
              <a:rPr lang="zh-CN" altLang="en-US" sz="3600" dirty="0">
                <a:latin typeface="+mn-lt"/>
                <a:ea typeface="+mn-ea"/>
                <a:sym typeface="+mn-ea"/>
              </a:rPr>
              <a:t>插叙：起到</a:t>
            </a:r>
            <a:r>
              <a:rPr lang="zh-CN" altLang="en-US" sz="3600" dirty="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补充</a:t>
            </a:r>
            <a:r>
              <a:rPr lang="zh-CN" altLang="en-US" sz="3600" dirty="0">
                <a:latin typeface="+mn-lt"/>
                <a:ea typeface="+mn-ea"/>
                <a:sym typeface="+mn-ea"/>
              </a:rPr>
              <a:t>作用，使</a:t>
            </a:r>
            <a:r>
              <a:rPr lang="zh-CN" altLang="en-US" sz="3600" dirty="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情节更完整</a:t>
            </a:r>
            <a:r>
              <a:rPr lang="zh-CN" altLang="en-US" sz="3600" dirty="0">
                <a:latin typeface="+mn-lt"/>
                <a:ea typeface="+mn-ea"/>
                <a:sym typeface="+mn-ea"/>
              </a:rPr>
              <a:t>，</a:t>
            </a:r>
            <a:endParaRPr lang="zh-CN" altLang="en-US" sz="3600" dirty="0">
              <a:latin typeface="+mn-lt"/>
              <a:ea typeface="+mn-ea"/>
              <a:sym typeface="+mn-ea"/>
            </a:endParaRPr>
          </a:p>
          <a:p>
            <a:r>
              <a:rPr lang="zh-CN" altLang="en-US" sz="3600" dirty="0">
                <a:latin typeface="+mn-lt"/>
                <a:ea typeface="+mn-ea"/>
                <a:sym typeface="+mn-ea"/>
              </a:rPr>
              <a:t>使</a:t>
            </a:r>
            <a:r>
              <a:rPr lang="zh-CN" altLang="en-US" sz="3600" dirty="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人物形象更丰满</a:t>
            </a:r>
            <a:r>
              <a:rPr lang="zh-CN" altLang="en-US" sz="3600" dirty="0">
                <a:latin typeface="+mn-lt"/>
                <a:ea typeface="+mn-ea"/>
                <a:sym typeface="+mn-ea"/>
              </a:rPr>
              <a:t>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891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例</a:t>
            </a:r>
            <a:r>
              <a:rPr lang="en-US" altLang="zh-CN" b="1" dirty="0">
                <a:solidFill>
                  <a:srgbClr val="FF0000"/>
                </a:solidFill>
              </a:rPr>
              <a:t>1</a:t>
            </a:r>
            <a:r>
              <a:rPr lang="zh-CN" altLang="en-US" sz="2800" b="1" dirty="0"/>
              <a:t>：我没有向她发脾气，因为暖暖的背后故事实在让人心疼：她</a:t>
            </a:r>
            <a:r>
              <a:rPr lang="en-US" altLang="zh-CN" sz="2800" b="1" dirty="0"/>
              <a:t>14</a:t>
            </a:r>
            <a:r>
              <a:rPr lang="zh-CN" altLang="en-US" sz="2800" b="1" dirty="0"/>
              <a:t>岁那年</a:t>
            </a:r>
            <a:r>
              <a:rPr lang="en-US" altLang="zh-CN" sz="2800" b="1" dirty="0"/>
              <a:t>……</a:t>
            </a:r>
            <a:endParaRPr lang="en-US" altLang="zh-CN" sz="28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/>
              <a:t>                                   </a:t>
            </a:r>
            <a:r>
              <a:rPr lang="en-US" altLang="zh-CN" sz="2800" b="1" dirty="0">
                <a:sym typeface="+mn-ea"/>
              </a:rPr>
              <a:t>《</a:t>
            </a:r>
            <a:r>
              <a:rPr lang="zh-CN" altLang="en-US" sz="2800" b="1" dirty="0">
                <a:sym typeface="+mn-ea"/>
              </a:rPr>
              <a:t>你的温润，我来触及</a:t>
            </a:r>
            <a:r>
              <a:rPr lang="en-US" altLang="zh-CN" sz="2800" b="1" dirty="0">
                <a:sym typeface="+mn-ea"/>
              </a:rPr>
              <a:t>》</a:t>
            </a:r>
            <a:endParaRPr lang="en-US" altLang="zh-CN" sz="28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/>
              <a:t>           </a:t>
            </a:r>
            <a:r>
              <a:rPr lang="zh-CN" altLang="en-US" sz="2800" b="1" dirty="0"/>
              <a:t>采用了什么写作顺序？有何作用？</a:t>
            </a:r>
            <a:endParaRPr lang="zh-CN" altLang="en-US" sz="28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/>
              <a:t>                                     </a:t>
            </a:r>
            <a:endParaRPr lang="zh-CN" altLang="en-US" sz="2800" b="1" dirty="0"/>
          </a:p>
          <a:p>
            <a:pPr eaLnBrk="1" hangingPunct="1">
              <a:lnSpc>
                <a:spcPct val="90000"/>
              </a:lnSpc>
              <a:buNone/>
            </a:pPr>
            <a:endParaRPr lang="zh-CN" altLang="en-US" sz="2800" b="1" dirty="0"/>
          </a:p>
          <a:p>
            <a:pPr eaLnBrk="1" hangingPunct="1">
              <a:lnSpc>
                <a:spcPct val="90000"/>
              </a:lnSpc>
              <a:buNone/>
            </a:pPr>
            <a:endParaRPr lang="en-US" altLang="zh-CN" sz="28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638810" y="3552190"/>
            <a:ext cx="8047990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dirty="0">
                <a:latin typeface="+mn-lt"/>
                <a:ea typeface="+mn-ea"/>
                <a:sym typeface="+mn-ea"/>
              </a:rPr>
              <a:t>答：插叙。</a:t>
            </a:r>
            <a:r>
              <a:rPr lang="zh-CN" altLang="en-US" sz="2800" dirty="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插入</a:t>
            </a:r>
            <a:r>
              <a:rPr lang="zh-CN" altLang="en-US" sz="2800" dirty="0">
                <a:latin typeface="+mn-lt"/>
                <a:ea typeface="+mn-ea"/>
                <a:sym typeface="+mn-ea"/>
              </a:rPr>
              <a:t>对女孩悲惨身世的叙述，</a:t>
            </a:r>
            <a:r>
              <a:rPr lang="zh-CN" altLang="en-US" sz="2800" dirty="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补充说明</a:t>
            </a:r>
            <a:endParaRPr lang="zh-CN" altLang="en-US" sz="2800" dirty="0">
              <a:solidFill>
                <a:srgbClr val="FF0000"/>
              </a:solidFill>
              <a:latin typeface="+mn-lt"/>
              <a:ea typeface="+mn-ea"/>
              <a:sym typeface="+mn-ea"/>
            </a:endParaRPr>
          </a:p>
          <a:p>
            <a:r>
              <a:rPr lang="zh-CN" altLang="en-US" sz="2800" dirty="0">
                <a:latin typeface="+mn-lt"/>
                <a:ea typeface="+mn-ea"/>
                <a:sym typeface="+mn-ea"/>
              </a:rPr>
              <a:t>女孩不合群的原因，为下文她的转变</a:t>
            </a:r>
            <a:r>
              <a:rPr lang="zh-CN" altLang="en-US" sz="2800" dirty="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作铺垫</a:t>
            </a:r>
            <a:r>
              <a:rPr lang="zh-CN" altLang="en-US" sz="2800" dirty="0">
                <a:latin typeface="+mn-lt"/>
                <a:ea typeface="+mn-ea"/>
                <a:sym typeface="+mn-ea"/>
              </a:rPr>
              <a:t>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4150" y="4742180"/>
            <a:ext cx="8775065" cy="16471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例</a:t>
            </a:r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2</a:t>
            </a:r>
            <a:r>
              <a:rPr lang="zh-CN" altLang="en-US" sz="2800" dirty="0">
                <a:latin typeface="+mn-lt"/>
                <a:ea typeface="+mn-ea"/>
                <a:sym typeface="+mn-ea"/>
              </a:rPr>
              <a:t>：“呜</a:t>
            </a:r>
            <a:r>
              <a:rPr lang="en-US" altLang="zh-CN" sz="2800" dirty="0">
                <a:latin typeface="+mn-lt"/>
                <a:ea typeface="+mn-ea"/>
                <a:sym typeface="+mn-ea"/>
              </a:rPr>
              <a:t>……</a:t>
            </a:r>
            <a:r>
              <a:rPr lang="zh-CN" altLang="en-US" sz="2800" dirty="0">
                <a:latin typeface="+mn-lt"/>
                <a:ea typeface="+mn-ea"/>
                <a:sym typeface="+mn-ea"/>
              </a:rPr>
              <a:t>”急救车发出刺耳的声音，从身旁疾驰而过。到底怎么了？我按下心中的疑惑，向周围的人打听。原来</a:t>
            </a:r>
            <a:r>
              <a:rPr lang="en-US" altLang="zh-CN" sz="2800" dirty="0">
                <a:latin typeface="+mn-lt"/>
                <a:ea typeface="+mn-ea"/>
                <a:sym typeface="+mn-ea"/>
              </a:rPr>
              <a:t>……</a:t>
            </a:r>
            <a:endParaRPr lang="zh-CN" altLang="en-US" sz="2800" b="1" dirty="0"/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8810" y="6233795"/>
            <a:ext cx="6736080" cy="4781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dirty="0">
                <a:latin typeface="+mn-lt"/>
                <a:ea typeface="+mn-ea"/>
                <a:sym typeface="+mn-ea"/>
              </a:rPr>
              <a:t>答</a:t>
            </a:r>
            <a:r>
              <a:rPr lang="en-US" altLang="zh-CN" sz="2800" dirty="0">
                <a:latin typeface="+mn-lt"/>
                <a:ea typeface="+mn-ea"/>
                <a:sym typeface="+mn-ea"/>
              </a:rPr>
              <a:t>:</a:t>
            </a:r>
            <a:r>
              <a:rPr lang="zh-CN" altLang="en-US" sz="2800" dirty="0">
                <a:latin typeface="+mn-lt"/>
                <a:ea typeface="+mn-ea"/>
                <a:sym typeface="+mn-ea"/>
              </a:rPr>
              <a:t>倒叙。设下</a:t>
            </a:r>
            <a:r>
              <a:rPr lang="zh-CN" altLang="en-US" sz="2800" dirty="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悬念</a:t>
            </a:r>
            <a:r>
              <a:rPr lang="zh-CN" altLang="en-US" sz="2800" dirty="0">
                <a:latin typeface="+mn-lt"/>
                <a:ea typeface="+mn-ea"/>
                <a:sym typeface="+mn-ea"/>
              </a:rPr>
              <a:t>，引起读者阅读兴趣。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686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en-US" altLang="zh-CN" sz="2800" b="1" dirty="0"/>
              <a:t>7    </a:t>
            </a:r>
            <a:r>
              <a:rPr lang="zh-CN" altLang="en-US" sz="2800" b="1" dirty="0"/>
              <a:t>分析表现手法（</a:t>
            </a:r>
            <a:r>
              <a:rPr lang="zh-CN" altLang="en-US" sz="2800" b="1" dirty="0">
                <a:solidFill>
                  <a:srgbClr val="FF0000"/>
                </a:solidFill>
              </a:rPr>
              <a:t>写作手法</a:t>
            </a:r>
            <a:r>
              <a:rPr lang="zh-CN" altLang="en-US" sz="2800" b="1" dirty="0"/>
              <a:t>）</a:t>
            </a:r>
            <a:endParaRPr lang="zh-CN" altLang="en-US" sz="2800" b="1" dirty="0"/>
          </a:p>
          <a:p>
            <a:pPr eaLnBrk="1" hangingPunct="1"/>
            <a:r>
              <a:rPr lang="zh-CN" altLang="en-US" sz="2800" b="1" dirty="0"/>
              <a:t>常见题型：</a:t>
            </a:r>
            <a:endParaRPr lang="zh-CN" altLang="en-US" sz="2800" b="1" dirty="0"/>
          </a:p>
          <a:p>
            <a:pPr eaLnBrk="1" hangingPunct="1"/>
            <a:r>
              <a:rPr lang="en-US" altLang="zh-CN" sz="2800" b="1" dirty="0"/>
              <a:t>A</a:t>
            </a:r>
            <a:r>
              <a:rPr lang="zh-CN" altLang="en-US" sz="2800" b="1" dirty="0"/>
              <a:t>本文</a:t>
            </a:r>
            <a:r>
              <a:rPr lang="zh-CN" altLang="en-US" sz="2800" b="1" dirty="0">
                <a:solidFill>
                  <a:srgbClr val="FF0000"/>
                </a:solidFill>
              </a:rPr>
              <a:t>写法上</a:t>
            </a:r>
            <a:r>
              <a:rPr lang="zh-CN" altLang="en-US" sz="2800" b="1" dirty="0"/>
              <a:t>最大的特点是什么？有何作用？</a:t>
            </a:r>
            <a:endParaRPr lang="zh-CN" altLang="en-US" sz="2800" b="1" dirty="0"/>
          </a:p>
          <a:p>
            <a:pPr eaLnBrk="1" hangingPunct="1"/>
            <a:r>
              <a:rPr lang="en-US" altLang="zh-CN" sz="2800" b="1" dirty="0"/>
              <a:t>B</a:t>
            </a:r>
            <a:r>
              <a:rPr lang="zh-CN" altLang="en-US" sz="2800" b="1" dirty="0"/>
              <a:t>本文运用了什么</a:t>
            </a:r>
            <a:r>
              <a:rPr lang="zh-CN" altLang="en-US" sz="2800" b="1" dirty="0">
                <a:solidFill>
                  <a:srgbClr val="FF0000"/>
                </a:solidFill>
              </a:rPr>
              <a:t>表现手法</a:t>
            </a:r>
            <a:r>
              <a:rPr lang="zh-CN" altLang="en-US" sz="2800" b="1" dirty="0"/>
              <a:t>？</a:t>
            </a:r>
            <a:endParaRPr lang="zh-CN" altLang="en-US" sz="2800" b="1" dirty="0"/>
          </a:p>
          <a:p>
            <a:pPr eaLnBrk="1" hangingPunct="1"/>
            <a:r>
              <a:rPr lang="zh-CN" altLang="en-US" sz="2800" b="1" dirty="0"/>
              <a:t>答题技巧：</a:t>
            </a:r>
            <a:endParaRPr lang="zh-CN" altLang="en-US" sz="2800" b="1" dirty="0"/>
          </a:p>
          <a:p>
            <a:pPr eaLnBrk="1" hangingPunct="1"/>
            <a:r>
              <a:rPr lang="zh-CN" altLang="en-US" sz="2800" b="1" dirty="0"/>
              <a:t>熟练掌握常考的几种表现手法。</a:t>
            </a:r>
            <a:endParaRPr lang="en-US" altLang="zh-CN" sz="2800" b="1" dirty="0"/>
          </a:p>
          <a:p>
            <a:pPr eaLnBrk="1" hangingPunct="1"/>
            <a:endParaRPr lang="zh-CN" altLang="en-US" sz="22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642620" y="4756785"/>
            <a:ext cx="8322310" cy="16783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algn="l">
              <a:spcBef>
                <a:spcPct val="20000"/>
              </a:spcBef>
            </a:pPr>
            <a:r>
              <a:rPr lang="en-US" altLang="zh-CN" sz="2400" dirty="0">
                <a:latin typeface="+mn-lt"/>
                <a:ea typeface="+mn-ea"/>
                <a:sym typeface="+mn-ea"/>
              </a:rPr>
              <a:t>1</a:t>
            </a:r>
            <a:r>
              <a:rPr lang="zh-CN" altLang="en-US" sz="2400" dirty="0">
                <a:latin typeface="+mn-lt"/>
                <a:ea typeface="+mn-ea"/>
                <a:sym typeface="+mn-ea"/>
              </a:rPr>
              <a:t>） </a:t>
            </a:r>
            <a:r>
              <a:rPr lang="zh-CN" altLang="en-US" sz="2200" dirty="0">
                <a:latin typeface="+mn-lt"/>
                <a:ea typeface="+mn-ea"/>
                <a:sym typeface="+mn-ea"/>
              </a:rPr>
              <a:t>４个结合：正侧结合、虚实结合、动静结合、抑扬结合</a:t>
            </a:r>
            <a:endParaRPr lang="zh-CN" altLang="en-US" sz="2200" b="1" dirty="0"/>
          </a:p>
          <a:p>
            <a:pPr marL="342900" indent="-342900" algn="l">
              <a:spcBef>
                <a:spcPct val="20000"/>
              </a:spcBef>
            </a:pPr>
            <a:r>
              <a:rPr lang="zh-CN" altLang="en-US" sz="2200" dirty="0">
                <a:latin typeface="+mn-lt"/>
                <a:ea typeface="+mn-ea"/>
                <a:sym typeface="+mn-ea"/>
              </a:rPr>
              <a:t>２）４个情景：借景抒情、触景生情、寓情于景、情景交融</a:t>
            </a:r>
            <a:endParaRPr lang="en-US" altLang="zh-CN" sz="2200" b="1" dirty="0"/>
          </a:p>
          <a:p>
            <a:pPr marL="342900" indent="-342900" algn="l">
              <a:spcBef>
                <a:spcPct val="20000"/>
              </a:spcBef>
            </a:pPr>
            <a:r>
              <a:rPr lang="zh-CN" altLang="en-US" sz="2200" dirty="0">
                <a:latin typeface="+mn-lt"/>
                <a:ea typeface="+mn-ea"/>
                <a:sym typeface="+mn-ea"/>
              </a:rPr>
              <a:t>３）其他４字：以小见大、伏笔照应、托物言志、卒章显志</a:t>
            </a:r>
            <a:endParaRPr lang="en-US" altLang="zh-CN" sz="2200" b="1" dirty="0"/>
          </a:p>
          <a:p>
            <a:pPr marL="342900" indent="-342900" algn="l">
              <a:spcBef>
                <a:spcPct val="20000"/>
              </a:spcBef>
            </a:pPr>
            <a:r>
              <a:rPr lang="zh-CN" altLang="en-US" sz="2200" dirty="0">
                <a:latin typeface="+mn-lt"/>
                <a:ea typeface="+mn-ea"/>
                <a:sym typeface="+mn-ea"/>
              </a:rPr>
              <a:t>４）２字：对比，衬托，夸张，反复，拟人，想象，象征。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0818" name="文本占位符 290817"/>
          <p:cNvSpPr txBox="1"/>
          <p:nvPr>
            <p:ph type="body" idx="1"/>
          </p:nvPr>
        </p:nvSpPr>
        <p:spPr>
          <a:xfrm>
            <a:off x="0" y="1916113"/>
            <a:ext cx="8915400" cy="4525962"/>
          </a:xfrm>
        </p:spPr>
        <p:txBody>
          <a:bodyPr vert="horz" wrap="square" lIns="91440" tIns="45720" rIns="91440" bIns="45720" anchor="t"/>
          <a:p>
            <a:pPr>
              <a:lnSpc>
                <a:spcPct val="80000"/>
              </a:lnSpc>
              <a:buNone/>
            </a:pPr>
            <a:r>
              <a:rPr lang="zh-CN" altLang="en-US" b="1"/>
              <a:t>（</a:t>
            </a:r>
            <a:r>
              <a:rPr lang="en-US" altLang="zh-CN" b="1"/>
              <a:t>1</a:t>
            </a:r>
            <a:r>
              <a:rPr lang="zh-CN" altLang="en-US" b="1" dirty="0"/>
              <a:t>）</a:t>
            </a:r>
            <a:r>
              <a:rPr lang="zh-CN" altLang="en-US" b="1" dirty="0">
                <a:solidFill>
                  <a:schemeClr val="accent2"/>
                </a:solidFill>
              </a:rPr>
              <a:t>拟人手法</a:t>
            </a:r>
            <a:r>
              <a:rPr lang="en-US" altLang="zh-CN" b="1"/>
              <a:t>:</a:t>
            </a:r>
            <a:r>
              <a:rPr lang="zh-CN" altLang="en-US" b="1" dirty="0"/>
              <a:t>赋予事物以人的性格、思想、感情和动作，使物人格化，从而达到形象生动的效果。</a:t>
            </a:r>
            <a:endParaRPr lang="zh-CN" altLang="en-US" b="1" dirty="0"/>
          </a:p>
          <a:p>
            <a:pPr>
              <a:lnSpc>
                <a:spcPct val="80000"/>
              </a:lnSpc>
              <a:buNone/>
            </a:pPr>
            <a:r>
              <a:rPr lang="zh-CN" altLang="en-US" b="1" dirty="0"/>
              <a:t>（</a:t>
            </a:r>
            <a:r>
              <a:rPr lang="en-US" altLang="zh-CN" b="1"/>
              <a:t>2</a:t>
            </a:r>
            <a:r>
              <a:rPr lang="zh-CN" altLang="en-US" b="1" dirty="0"/>
              <a:t>）</a:t>
            </a:r>
            <a:r>
              <a:rPr lang="zh-CN" altLang="en-US" b="1" dirty="0">
                <a:solidFill>
                  <a:schemeClr val="accent2"/>
                </a:solidFill>
              </a:rPr>
              <a:t>比喻手法</a:t>
            </a:r>
            <a:r>
              <a:rPr lang="en-US" altLang="zh-CN" b="1"/>
              <a:t>:</a:t>
            </a:r>
            <a:r>
              <a:rPr lang="zh-CN" altLang="en-US" b="1" dirty="0"/>
              <a:t>形象生动、简洁凝练地描写事物、讲解道理。  </a:t>
            </a:r>
            <a:endParaRPr lang="zh-CN" altLang="en-US" b="1" dirty="0"/>
          </a:p>
          <a:p>
            <a:pPr>
              <a:lnSpc>
                <a:spcPct val="80000"/>
              </a:lnSpc>
              <a:buNone/>
            </a:pPr>
            <a:r>
              <a:rPr lang="zh-CN" altLang="en-US" b="1" dirty="0"/>
              <a:t>（</a:t>
            </a:r>
            <a:r>
              <a:rPr lang="en-US" altLang="zh-CN" b="1"/>
              <a:t>3</a:t>
            </a:r>
            <a:r>
              <a:rPr lang="zh-CN" altLang="en-US" b="1" dirty="0"/>
              <a:t>）</a:t>
            </a:r>
            <a:r>
              <a:rPr lang="zh-CN" altLang="en-US" b="1" dirty="0">
                <a:solidFill>
                  <a:schemeClr val="accent2"/>
                </a:solidFill>
              </a:rPr>
              <a:t>夸张手法</a:t>
            </a:r>
            <a:r>
              <a:rPr lang="en-US" altLang="zh-CN" b="1"/>
              <a:t>:</a:t>
            </a:r>
            <a:r>
              <a:rPr lang="zh-CN" altLang="en-US" b="1" dirty="0"/>
              <a:t>突出人或事物的特征，揭示本质，给读者以鲜明而强烈的印象。</a:t>
            </a:r>
            <a:endParaRPr lang="zh-CN" altLang="en-US" b="1" dirty="0"/>
          </a:p>
          <a:p>
            <a:pPr>
              <a:lnSpc>
                <a:spcPct val="80000"/>
              </a:lnSpc>
            </a:pPr>
            <a:endParaRPr lang="zh-CN" altLang="en-US" b="1" dirty="0"/>
          </a:p>
        </p:txBody>
      </p:sp>
      <p:sp>
        <p:nvSpPr>
          <p:cNvPr id="290819" name="标题 290818"/>
          <p:cNvSpPr txBox="1"/>
          <p:nvPr>
            <p:ph type="title"/>
          </p:nvPr>
        </p:nvSpPr>
        <p:spPr>
          <a:xfrm>
            <a:off x="684213" y="549275"/>
            <a:ext cx="7885112" cy="838200"/>
          </a:xfrm>
        </p:spPr>
        <p:txBody>
          <a:bodyPr vert="horz" wrap="square" lIns="91440" tIns="45720" rIns="91440" bIns="45720" anchor="ctr"/>
          <a:p>
            <a:r>
              <a:rPr lang="zh-CN" altLang="en-US" sz="4000" b="1" u="sng" dirty="0">
                <a:solidFill>
                  <a:srgbClr val="FF3300"/>
                </a:solidFill>
              </a:rPr>
              <a:t>写作手法</a:t>
            </a:r>
            <a:r>
              <a:rPr lang="zh-CN" altLang="en-US" sz="4000" b="1" dirty="0">
                <a:solidFill>
                  <a:srgbClr val="FF3300"/>
                </a:solidFill>
              </a:rPr>
              <a:t>及作用？</a:t>
            </a:r>
            <a:endParaRPr lang="zh-CN" altLang="en-US" sz="4000" b="1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8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8">
                                            <p:txEl>
                                              <p:charRg st="46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8">
                                            <p:txEl>
                                              <p:charRg st="77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0818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0034" name="文本占位符 300033"/>
          <p:cNvSpPr>
            <a:spLocks noGrp="1"/>
          </p:cNvSpPr>
          <p:nvPr>
            <p:ph type="body" idx="1"/>
          </p:nvPr>
        </p:nvSpPr>
        <p:spPr>
          <a:xfrm>
            <a:off x="282575" y="1255395"/>
            <a:ext cx="8861425" cy="5297805"/>
          </a:xfrm>
        </p:spPr>
        <p:txBody>
          <a:bodyPr/>
          <a:p>
            <a:pPr>
              <a:lnSpc>
                <a:spcPct val="80000"/>
              </a:lnSpc>
            </a:pPr>
            <a:r>
              <a:rPr lang="zh-CN" altLang="en-US" b="1"/>
              <a:t>（</a:t>
            </a:r>
            <a:r>
              <a:rPr lang="en-US" altLang="zh-CN" b="1"/>
              <a:t>4</a:t>
            </a:r>
            <a:r>
              <a:rPr lang="zh-CN" altLang="en-US" b="1" dirty="0"/>
              <a:t>）</a:t>
            </a:r>
            <a:r>
              <a:rPr lang="zh-CN" altLang="en-US" b="1" dirty="0">
                <a:solidFill>
                  <a:schemeClr val="accent2"/>
                </a:solidFill>
              </a:rPr>
              <a:t>象征手法</a:t>
            </a:r>
            <a:r>
              <a:rPr lang="en-US" altLang="zh-CN" b="1"/>
              <a:t>:</a:t>
            </a:r>
            <a:r>
              <a:rPr lang="zh-CN" altLang="en-US" b="1" dirty="0"/>
              <a:t>把特定的意义寄托在所描写的事物上，表达了</a:t>
            </a:r>
            <a:r>
              <a:rPr lang="en-US" altLang="zh-CN" b="1">
                <a:latin typeface="Times New Roman" panose="02020603050405020304" pitchFamily="18" charset="0"/>
              </a:rPr>
              <a:t>……</a:t>
            </a:r>
            <a:r>
              <a:rPr lang="zh-CN" altLang="en-US" b="1" dirty="0"/>
              <a:t>的情感，增强了文章的表现力。</a:t>
            </a:r>
            <a:endParaRPr lang="zh-CN" altLang="en-US" b="1" dirty="0"/>
          </a:p>
          <a:p>
            <a:pPr>
              <a:lnSpc>
                <a:spcPct val="80000"/>
              </a:lnSpc>
            </a:pPr>
            <a:r>
              <a:rPr lang="zh-CN" altLang="en-US" sz="4400" b="1" dirty="0"/>
              <a:t> </a:t>
            </a:r>
            <a:r>
              <a:rPr lang="zh-CN" altLang="en-US" b="1" dirty="0"/>
              <a:t>（</a:t>
            </a:r>
            <a:r>
              <a:rPr lang="en-US" altLang="zh-CN" b="1"/>
              <a:t>5</a:t>
            </a:r>
            <a:r>
              <a:rPr lang="zh-CN" altLang="en-US" b="1" dirty="0"/>
              <a:t>）</a:t>
            </a:r>
            <a:r>
              <a:rPr lang="zh-CN" altLang="en-US" b="1" dirty="0">
                <a:solidFill>
                  <a:schemeClr val="accent2"/>
                </a:solidFill>
              </a:rPr>
              <a:t>对比手法</a:t>
            </a:r>
            <a:r>
              <a:rPr lang="en-US" altLang="zh-CN" b="1"/>
              <a:t>:</a:t>
            </a:r>
            <a:r>
              <a:rPr lang="zh-CN" altLang="en-US" b="1" dirty="0"/>
              <a:t>通过比较，</a:t>
            </a:r>
            <a:r>
              <a:rPr lang="zh-CN" altLang="en-US" b="1" dirty="0">
                <a:solidFill>
                  <a:srgbClr val="FF0000"/>
                </a:solidFill>
              </a:rPr>
              <a:t>突出</a:t>
            </a:r>
            <a:r>
              <a:rPr lang="zh-CN" altLang="en-US" b="1" dirty="0"/>
              <a:t>事物的特点，更好地表现文章的主题。</a:t>
            </a:r>
            <a:endParaRPr lang="zh-CN" altLang="en-US" b="1" dirty="0"/>
          </a:p>
          <a:p>
            <a:pPr>
              <a:lnSpc>
                <a:spcPct val="80000"/>
              </a:lnSpc>
            </a:pPr>
            <a:r>
              <a:rPr lang="zh-CN" altLang="en-US" b="1" dirty="0"/>
              <a:t>（</a:t>
            </a:r>
            <a:r>
              <a:rPr lang="en-US" altLang="zh-CN" b="1"/>
              <a:t>6</a:t>
            </a:r>
            <a:r>
              <a:rPr lang="zh-CN" altLang="en-US" b="1" dirty="0"/>
              <a:t>）</a:t>
            </a:r>
            <a:r>
              <a:rPr lang="zh-CN" altLang="en-US" b="1" dirty="0">
                <a:solidFill>
                  <a:schemeClr val="accent2"/>
                </a:solidFill>
              </a:rPr>
              <a:t>衬托手法</a:t>
            </a:r>
            <a:r>
              <a:rPr lang="zh-CN" altLang="en-US" b="1" dirty="0">
                <a:solidFill>
                  <a:srgbClr val="FF3300"/>
                </a:solidFill>
                <a:sym typeface="+mn-ea"/>
              </a:rPr>
              <a:t>（侧面烘托）</a:t>
            </a:r>
            <a:r>
              <a:rPr lang="en-US" altLang="zh-CN" b="1"/>
              <a:t>:</a:t>
            </a:r>
            <a:r>
              <a:rPr lang="zh-CN" altLang="en-US" b="1" dirty="0"/>
              <a:t>以次要的人或事物衬托主要的人或事物，突出主要的人或事物的特点、性格、思想、感情等</a:t>
            </a:r>
            <a:r>
              <a:rPr lang="zh-CN" altLang="en-US" b="1"/>
              <a:t>。</a:t>
            </a:r>
            <a:endParaRPr lang="en-US" altLang="zh-CN" b="1"/>
          </a:p>
          <a:p>
            <a:pPr>
              <a:lnSpc>
                <a:spcPct val="80000"/>
              </a:lnSpc>
            </a:pPr>
            <a:endParaRPr lang="en-US" altLang="zh-CN" b="1"/>
          </a:p>
          <a:p>
            <a:pPr>
              <a:lnSpc>
                <a:spcPct val="80000"/>
              </a:lnSpc>
            </a:pP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4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00034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4">
                                            <p:txEl>
                                              <p:charRg st="45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00034">
                                            <p:txEl>
                                              <p:charRg st="45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4">
                                            <p:txEl>
                                              <p:charRg st="79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00034">
                                            <p:txEl>
                                              <p:charRg st="79" end="1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0034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1058" name="文本占位符 301057"/>
          <p:cNvSpPr>
            <a:spLocks noGrp="1"/>
          </p:cNvSpPr>
          <p:nvPr>
            <p:ph type="body" idx="1"/>
          </p:nvPr>
        </p:nvSpPr>
        <p:spPr>
          <a:xfrm>
            <a:off x="194310" y="1303655"/>
            <a:ext cx="8915400" cy="6324600"/>
          </a:xfrm>
        </p:spPr>
        <p:txBody>
          <a:bodyPr/>
          <a:p>
            <a:pPr>
              <a:lnSpc>
                <a:spcPct val="80000"/>
              </a:lnSpc>
              <a:buNone/>
            </a:pPr>
            <a:r>
              <a:rPr lang="zh-CN" altLang="en-US" b="1"/>
              <a:t>（</a:t>
            </a:r>
            <a:r>
              <a:rPr lang="en-US" altLang="zh-CN" b="1"/>
              <a:t>7</a:t>
            </a:r>
            <a:r>
              <a:rPr lang="zh-CN" altLang="en-US" b="1" dirty="0"/>
              <a:t>）</a:t>
            </a:r>
            <a:r>
              <a:rPr lang="zh-CN" altLang="en-US" b="1" dirty="0">
                <a:solidFill>
                  <a:schemeClr val="accent2"/>
                </a:solidFill>
              </a:rPr>
              <a:t>讽刺手法</a:t>
            </a:r>
            <a:r>
              <a:rPr lang="en-US" altLang="zh-CN" b="1"/>
              <a:t>:</a:t>
            </a:r>
            <a:r>
              <a:rPr lang="zh-CN" altLang="en-US" b="1" dirty="0"/>
              <a:t>运用比喻、夸张等手段和方法对人或事物进行揭露、批判和嘲笑，加强深刻性和批判性，使语言辛辣幽默。</a:t>
            </a:r>
            <a:endParaRPr lang="zh-CN" altLang="en-US" b="1" dirty="0"/>
          </a:p>
          <a:p>
            <a:pPr>
              <a:lnSpc>
                <a:spcPct val="80000"/>
              </a:lnSpc>
              <a:buNone/>
            </a:pPr>
            <a:r>
              <a:rPr lang="zh-CN" altLang="en-US" b="1" dirty="0"/>
              <a:t>（</a:t>
            </a:r>
            <a:r>
              <a:rPr lang="en-US" altLang="zh-CN" b="1"/>
              <a:t>8</a:t>
            </a:r>
            <a:r>
              <a:rPr lang="zh-CN" altLang="en-US" b="1" dirty="0"/>
              <a:t>）</a:t>
            </a:r>
            <a:r>
              <a:rPr lang="zh-CN" altLang="en-US" b="1" dirty="0">
                <a:solidFill>
                  <a:schemeClr val="accent2"/>
                </a:solidFill>
              </a:rPr>
              <a:t>欲扬先抑</a:t>
            </a:r>
            <a:r>
              <a:rPr lang="en-US" altLang="zh-CN" b="1"/>
              <a:t>:</a:t>
            </a:r>
            <a:r>
              <a:rPr lang="zh-CN" altLang="en-US" b="1" dirty="0"/>
              <a:t>先贬抑再大力颂扬所描写的对象，上下文形成</a:t>
            </a:r>
            <a:r>
              <a:rPr lang="zh-CN" altLang="en-US" b="1" dirty="0">
                <a:solidFill>
                  <a:srgbClr val="FF0000"/>
                </a:solidFill>
              </a:rPr>
              <a:t>对比</a:t>
            </a:r>
            <a:r>
              <a:rPr lang="zh-CN" altLang="en-US" b="1" dirty="0"/>
              <a:t>，</a:t>
            </a:r>
            <a:r>
              <a:rPr lang="zh-CN" altLang="en-US" b="1" dirty="0">
                <a:solidFill>
                  <a:srgbClr val="FF0000"/>
                </a:solidFill>
              </a:rPr>
              <a:t>突出</a:t>
            </a:r>
            <a:r>
              <a:rPr lang="zh-CN" altLang="en-US" b="1" dirty="0"/>
              <a:t>所写的对象，收到</a:t>
            </a:r>
            <a:r>
              <a:rPr lang="zh-CN" altLang="en-US" b="1" dirty="0">
                <a:solidFill>
                  <a:srgbClr val="FF0000"/>
                </a:solidFill>
              </a:rPr>
              <a:t>出人意料</a:t>
            </a:r>
            <a:r>
              <a:rPr lang="zh-CN" altLang="en-US" b="1" dirty="0"/>
              <a:t>的感人效果。</a:t>
            </a:r>
            <a:endParaRPr lang="zh-CN" altLang="en-US" b="1" dirty="0"/>
          </a:p>
          <a:p>
            <a:pPr>
              <a:lnSpc>
                <a:spcPct val="80000"/>
              </a:lnSpc>
              <a:buNone/>
            </a:pPr>
            <a:r>
              <a:rPr lang="zh-CN" altLang="en-US" b="1" dirty="0"/>
              <a:t> （</a:t>
            </a:r>
            <a:r>
              <a:rPr lang="en-US" altLang="zh-CN" b="1"/>
              <a:t>9</a:t>
            </a:r>
            <a:r>
              <a:rPr lang="zh-CN" altLang="en-US" b="1" dirty="0"/>
              <a:t>）</a:t>
            </a:r>
            <a:r>
              <a:rPr lang="zh-CN" altLang="en-US" b="1" dirty="0">
                <a:solidFill>
                  <a:schemeClr val="accent2"/>
                </a:solidFill>
              </a:rPr>
              <a:t>前后照应</a:t>
            </a:r>
            <a:r>
              <a:rPr lang="zh-CN" altLang="en-US" b="1" dirty="0"/>
              <a:t>（</a:t>
            </a:r>
            <a:r>
              <a:rPr lang="zh-CN" altLang="en-US" b="1" dirty="0">
                <a:solidFill>
                  <a:srgbClr val="FF3300"/>
                </a:solidFill>
              </a:rPr>
              <a:t>首尾呼应</a:t>
            </a:r>
            <a:r>
              <a:rPr lang="zh-CN" altLang="en-US" b="1" dirty="0"/>
              <a:t>）</a:t>
            </a:r>
            <a:r>
              <a:rPr lang="en-US" altLang="zh-CN" b="1"/>
              <a:t>:</a:t>
            </a:r>
            <a:endParaRPr lang="en-US" altLang="zh-CN" b="1"/>
          </a:p>
          <a:p>
            <a:pPr>
              <a:lnSpc>
                <a:spcPct val="80000"/>
              </a:lnSpc>
              <a:buNone/>
            </a:pPr>
            <a:r>
              <a:rPr lang="zh-CN" altLang="en-US" b="1" dirty="0"/>
              <a:t>使情节完整、结构严谨、中心突出。</a:t>
            </a:r>
            <a:endParaRPr lang="zh-CN" altLang="en-US" b="1" dirty="0"/>
          </a:p>
          <a:p>
            <a:pPr>
              <a:lnSpc>
                <a:spcPct val="80000"/>
              </a:lnSpc>
            </a:pP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58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01058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58">
                                            <p:txEl>
                                              <p:charRg st="56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01058">
                                            <p:txEl>
                                              <p:charRg st="56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58">
                                            <p:txEl>
                                              <p:charRg st="108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01058">
                                            <p:txEl>
                                              <p:charRg st="108" end="1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58">
                                            <p:txEl>
                                              <p:charRg st="124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01058">
                                            <p:txEl>
                                              <p:charRg st="124" end="1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105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512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</a:rPr>
              <a:t>主要考点</a:t>
            </a:r>
            <a:r>
              <a:rPr lang="zh-CN" altLang="en-US" dirty="0"/>
              <a:t>：</a:t>
            </a:r>
            <a:endParaRPr lang="zh-CN" altLang="en-US" dirty="0"/>
          </a:p>
          <a:p>
            <a:pPr eaLnBrk="1" hangingPunct="1"/>
            <a:r>
              <a:rPr lang="en-US" altLang="zh-CN" b="1" dirty="0"/>
              <a:t>1    </a:t>
            </a:r>
            <a:r>
              <a:rPr lang="zh-CN" altLang="en-US" b="1" dirty="0"/>
              <a:t>归纳文章内容       </a:t>
            </a:r>
            <a:r>
              <a:rPr lang="en-US" altLang="zh-CN" b="1" dirty="0"/>
              <a:t>2    </a:t>
            </a:r>
            <a:r>
              <a:rPr lang="zh-CN" altLang="en-US" b="1" dirty="0"/>
              <a:t>理解标题内涵 </a:t>
            </a:r>
            <a:endParaRPr lang="zh-CN" altLang="en-US" b="1" dirty="0"/>
          </a:p>
          <a:p>
            <a:pPr eaLnBrk="1" hangingPunct="1"/>
            <a:r>
              <a:rPr lang="en-US" altLang="zh-CN" b="1" dirty="0"/>
              <a:t>3    </a:t>
            </a:r>
            <a:r>
              <a:rPr lang="zh-CN" altLang="en-US" b="1" dirty="0"/>
              <a:t>品析重要词句       </a:t>
            </a:r>
            <a:r>
              <a:rPr lang="en-US" altLang="zh-CN" b="1" dirty="0"/>
              <a:t>4    </a:t>
            </a:r>
            <a:r>
              <a:rPr lang="zh-CN" altLang="en-US" b="1" dirty="0"/>
              <a:t>分析句段作用 </a:t>
            </a:r>
            <a:endParaRPr lang="zh-CN" altLang="en-US" b="1" dirty="0"/>
          </a:p>
          <a:p>
            <a:pPr eaLnBrk="1" hangingPunct="1"/>
            <a:r>
              <a:rPr lang="en-US" altLang="zh-CN" b="1" dirty="0"/>
              <a:t>5    </a:t>
            </a:r>
            <a:r>
              <a:rPr lang="zh-CN" altLang="en-US" b="1" dirty="0"/>
              <a:t>明确人称作用       </a:t>
            </a:r>
            <a:r>
              <a:rPr lang="en-US" altLang="zh-CN" b="1" dirty="0"/>
              <a:t>6    </a:t>
            </a:r>
            <a:r>
              <a:rPr lang="zh-CN" altLang="en-US" b="1" dirty="0"/>
              <a:t>辨析表达方式 </a:t>
            </a:r>
            <a:endParaRPr lang="zh-CN" altLang="en-US" b="1" dirty="0"/>
          </a:p>
          <a:p>
            <a:pPr eaLnBrk="1" hangingPunct="1"/>
            <a:r>
              <a:rPr lang="en-US" altLang="zh-CN" b="1" dirty="0"/>
              <a:t>7    </a:t>
            </a:r>
            <a:r>
              <a:rPr lang="zh-CN" altLang="en-US" b="1" dirty="0"/>
              <a:t>分析表现手法       </a:t>
            </a:r>
            <a:r>
              <a:rPr lang="en-US" altLang="zh-CN" b="1" dirty="0"/>
              <a:t>8    </a:t>
            </a:r>
            <a:r>
              <a:rPr lang="zh-CN" altLang="en-US" b="1" dirty="0"/>
              <a:t>理解文章主旨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789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en-US" altLang="zh-CN" b="1" dirty="0"/>
              <a:t>8    </a:t>
            </a:r>
            <a:r>
              <a:rPr lang="zh-CN" altLang="en-US" b="1" dirty="0"/>
              <a:t>理解文章主旨</a:t>
            </a:r>
            <a:endParaRPr lang="zh-CN" altLang="en-US" b="1" dirty="0"/>
          </a:p>
          <a:p>
            <a:pPr eaLnBrk="1" hangingPunct="1"/>
            <a:r>
              <a:rPr lang="zh-CN" altLang="en-US" b="1" dirty="0">
                <a:solidFill>
                  <a:srgbClr val="FF0000"/>
                </a:solidFill>
              </a:rPr>
              <a:t>常见题型</a:t>
            </a:r>
            <a:endParaRPr lang="zh-CN" altLang="en-US" b="1" dirty="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b="1" dirty="0">
                <a:solidFill>
                  <a:srgbClr val="FF0000"/>
                </a:solidFill>
              </a:rPr>
              <a:t>A</a:t>
            </a:r>
            <a:r>
              <a:rPr lang="zh-CN" altLang="en-US" b="1" dirty="0">
                <a:solidFill>
                  <a:srgbClr val="FF0000"/>
                </a:solidFill>
              </a:rPr>
              <a:t>请概括本文的主旨</a:t>
            </a:r>
            <a:endParaRPr lang="zh-CN" altLang="en-US" b="1" dirty="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b="1" dirty="0">
                <a:solidFill>
                  <a:srgbClr val="FF0000"/>
                </a:solidFill>
              </a:rPr>
              <a:t>B</a:t>
            </a:r>
            <a:r>
              <a:rPr lang="zh-CN" altLang="en-US" b="1" dirty="0">
                <a:solidFill>
                  <a:srgbClr val="FF0000"/>
                </a:solidFill>
              </a:rPr>
              <a:t>请分析本文最后一段在结构上和内容上的作用</a:t>
            </a:r>
            <a:endParaRPr lang="zh-CN" altLang="en-US" b="1" dirty="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b="1" dirty="0">
                <a:solidFill>
                  <a:srgbClr val="FF0000"/>
                </a:solidFill>
              </a:rPr>
              <a:t>C</a:t>
            </a:r>
            <a:r>
              <a:rPr lang="zh-CN" altLang="en-US" b="1" dirty="0">
                <a:solidFill>
                  <a:srgbClr val="FF0000"/>
                </a:solidFill>
              </a:rPr>
              <a:t>读了本文，你有何启示</a:t>
            </a:r>
            <a:r>
              <a:rPr lang="en-US" altLang="zh-CN" b="1" dirty="0">
                <a:solidFill>
                  <a:srgbClr val="FF0000"/>
                </a:solidFill>
              </a:rPr>
              <a:t>?</a:t>
            </a:r>
            <a:endParaRPr lang="en-US" altLang="zh-CN" b="1" dirty="0">
              <a:solidFill>
                <a:srgbClr val="FF0000"/>
              </a:solidFill>
            </a:endParaRPr>
          </a:p>
          <a:p>
            <a:pPr eaLnBrk="1" hangingPunct="1"/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3964" name="矩形 253963"/>
          <p:cNvSpPr/>
          <p:nvPr/>
        </p:nvSpPr>
        <p:spPr>
          <a:xfrm>
            <a:off x="533400" y="1981200"/>
            <a:ext cx="830580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3200" b="1">
              <a:solidFill>
                <a:schemeClr val="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53965" name="图片 253964" descr="1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43800" y="914400"/>
            <a:ext cx="1120775" cy="949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3966" name="矩形 253965"/>
          <p:cNvSpPr/>
          <p:nvPr/>
        </p:nvSpPr>
        <p:spPr>
          <a:xfrm>
            <a:off x="838200" y="1739900"/>
            <a:ext cx="699293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</a:rPr>
              <a:t>①抓住文中直接告诉读者中心意思的语句。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53967" name="矩形 253966"/>
          <p:cNvSpPr/>
          <p:nvPr/>
        </p:nvSpPr>
        <p:spPr>
          <a:xfrm>
            <a:off x="668338" y="2330450"/>
            <a:ext cx="75438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《紫藤萝瀑布》的最后：花和人都会遇到各种各样的不幸，但是生命的长河是无止境的。</a:t>
            </a:r>
            <a:r>
              <a:rPr lang="zh-CN" altLang="en-US" sz="2800" b="1" dirty="0">
                <a:solidFill>
                  <a:srgbClr val="FF0000"/>
                </a:solidFill>
                <a:latin typeface="Tahoma" panose="020B0604030504040204" pitchFamily="34" charset="0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253969" name="文本框 253968"/>
          <p:cNvSpPr txBox="1"/>
          <p:nvPr/>
        </p:nvSpPr>
        <p:spPr>
          <a:xfrm>
            <a:off x="817563" y="3303588"/>
            <a:ext cx="7974012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②抓住开头、结尾段中提示中心意思的点题句、关键句，用适当的词语连贯起来。 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53970" name="文本框 253969"/>
          <p:cNvSpPr txBox="1"/>
          <p:nvPr/>
        </p:nvSpPr>
        <p:spPr>
          <a:xfrm>
            <a:off x="914400" y="4953000"/>
            <a:ext cx="7772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2400" dirty="0">
              <a:latin typeface="Tahoma" panose="020B0604030504040204" pitchFamily="34" charset="0"/>
            </a:endParaRPr>
          </a:p>
        </p:txBody>
      </p:sp>
      <p:sp>
        <p:nvSpPr>
          <p:cNvPr id="253971" name="文本框 253970"/>
          <p:cNvSpPr txBox="1"/>
          <p:nvPr/>
        </p:nvSpPr>
        <p:spPr>
          <a:xfrm>
            <a:off x="784225" y="4289425"/>
            <a:ext cx="8001000" cy="2227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《驿路梨花》结尾引用陆游的诗句“驿路梨花处处开”，它既是文章的点题句，又揭示了文章的中心意思，完成了主题的升华。这“驿路梨花”是边疆盛开的梨花，是哈尼族的梨花姑娘，更是以梨花为代表的青年一代的品质和雷锋精神的象征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8200" y="593090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sym typeface="+mn-ea"/>
              </a:rPr>
              <a:t>方法技巧</a:t>
            </a:r>
            <a:endParaRPr lang="zh-CN" altLang="en-US" sz="3600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3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5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967" grpId="0"/>
      <p:bldP spid="25397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3" name="图片 256012" descr="beik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0" y="4876800"/>
            <a:ext cx="1524000" cy="106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14" name="文本框 256013"/>
          <p:cNvSpPr txBox="1"/>
          <p:nvPr/>
        </p:nvSpPr>
        <p:spPr>
          <a:xfrm>
            <a:off x="904875" y="1752600"/>
            <a:ext cx="7586663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Times New Roman" panose="02020603050405020304" pitchFamily="18" charset="0"/>
              </a:rPr>
              <a:t>③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通过结构分析来归纳中心意思</a:t>
            </a:r>
            <a:r>
              <a:rPr lang="zh-CN" altLang="en-US" sz="3000" b="1" dirty="0">
                <a:latin typeface="Times New Roman" panose="02020603050405020304" pitchFamily="18" charset="0"/>
              </a:rPr>
              <a:t>，把文章各部分的大意连贯起来，突出详写的内容往往蕴含着作者想要表达的思想、感情、态度等。</a:t>
            </a:r>
            <a:r>
              <a:rPr lang="zh-CN" altLang="en-US" sz="2800" b="1" dirty="0">
                <a:latin typeface="Tahoma" panose="020B0604030504040204" pitchFamily="34" charset="0"/>
              </a:rPr>
              <a:t> </a:t>
            </a:r>
            <a:endParaRPr lang="zh-CN" altLang="en-US" sz="2800" b="1" dirty="0">
              <a:latin typeface="Tahoma" panose="020B0604030504040204" pitchFamily="34" charset="0"/>
            </a:endParaRPr>
          </a:p>
        </p:txBody>
      </p:sp>
      <p:sp>
        <p:nvSpPr>
          <p:cNvPr id="256015" name="文本框 256014"/>
          <p:cNvSpPr txBox="1"/>
          <p:nvPr/>
        </p:nvSpPr>
        <p:spPr>
          <a:xfrm>
            <a:off x="960438" y="3467100"/>
            <a:ext cx="7497762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Times New Roman" panose="02020603050405020304" pitchFamily="18" charset="0"/>
              </a:rPr>
              <a:t>④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从时代背景入手</a:t>
            </a:r>
            <a:r>
              <a:rPr lang="zh-CN" altLang="en-US" sz="3000" b="1" dirty="0">
                <a:latin typeface="Times New Roman" panose="02020603050405020304" pitchFamily="18" charset="0"/>
              </a:rPr>
              <a:t>，好的文章都具有明显的时代烙印，能折射出特定时期特定的社会内容所包含的深刻含义，如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《最后一课》，</a:t>
            </a:r>
            <a:r>
              <a:rPr lang="zh-CN" altLang="en-US" sz="3000" b="1" dirty="0">
                <a:latin typeface="Times New Roman" panose="02020603050405020304" pitchFamily="18" charset="0"/>
              </a:rPr>
              <a:t>我们只要了解了法国当时濒临亡国的背景，就可以了解其中心了。</a:t>
            </a:r>
            <a:endParaRPr lang="zh-CN" altLang="en-US" sz="30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56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6834" name="图片 376833" descr="k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2098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6835" name="文本框 376834"/>
          <p:cNvSpPr txBox="1"/>
          <p:nvPr/>
        </p:nvSpPr>
        <p:spPr>
          <a:xfrm>
            <a:off x="3276600" y="457200"/>
            <a:ext cx="5867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Tahoma" panose="020B0604030504040204" pitchFamily="34" charset="0"/>
                <a:ea typeface="隶书" pitchFamily="49" charset="-122"/>
              </a:rPr>
              <a:t>  </a:t>
            </a:r>
            <a:r>
              <a:rPr lang="zh-CN" altLang="en-US" sz="3600" b="1" dirty="0">
                <a:solidFill>
                  <a:schemeClr val="tx2"/>
                </a:solidFill>
                <a:latin typeface="Tahoma" panose="020B0604030504040204" pitchFamily="34" charset="0"/>
                <a:ea typeface="隶书" pitchFamily="49" charset="-122"/>
              </a:rPr>
              <a:t> 开放性题目</a:t>
            </a:r>
            <a:endParaRPr lang="zh-CN" altLang="en-US" sz="3600" b="1" dirty="0">
              <a:solidFill>
                <a:schemeClr val="tx2"/>
              </a:solidFill>
              <a:latin typeface="Tahoma" panose="020B0604030504040204" pitchFamily="34" charset="0"/>
              <a:ea typeface="隶书" pitchFamily="49" charset="-122"/>
            </a:endParaRPr>
          </a:p>
        </p:txBody>
      </p:sp>
      <p:sp>
        <p:nvSpPr>
          <p:cNvPr id="376836" name="文本框 376835"/>
          <p:cNvSpPr txBox="1"/>
          <p:nvPr/>
        </p:nvSpPr>
        <p:spPr>
          <a:xfrm>
            <a:off x="2971800" y="1905000"/>
            <a:ext cx="4114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2400" dirty="0">
              <a:latin typeface="Tahoma" panose="020B0604030504040204" pitchFamily="34" charset="0"/>
            </a:endParaRPr>
          </a:p>
        </p:txBody>
      </p:sp>
      <p:sp>
        <p:nvSpPr>
          <p:cNvPr id="376837" name="矩形 376836"/>
          <p:cNvSpPr/>
          <p:nvPr/>
        </p:nvSpPr>
        <p:spPr>
          <a:xfrm>
            <a:off x="2743200" y="1752600"/>
            <a:ext cx="5867400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</a:rPr>
              <a:t>      </a:t>
            </a:r>
            <a:r>
              <a:rPr lang="zh-CN" altLang="en-US" sz="3600" b="1" dirty="0">
                <a:solidFill>
                  <a:srgbClr val="660066"/>
                </a:solidFill>
                <a:latin typeface="Times New Roman" panose="02020603050405020304" pitchFamily="18" charset="0"/>
              </a:rPr>
              <a:t>考查角度比较灵活；</a:t>
            </a:r>
            <a:r>
              <a:rPr lang="zh-CN" altLang="en-US" sz="3600" b="1" dirty="0">
                <a:solidFill>
                  <a:schemeClr val="hlink"/>
                </a:solidFill>
                <a:latin typeface="Times New Roman" panose="02020603050405020304" pitchFamily="18" charset="0"/>
                <a:ea typeface="隶书" pitchFamily="49" charset="-122"/>
              </a:rPr>
              <a:t>谈看法</a:t>
            </a:r>
            <a:r>
              <a:rPr lang="zh-CN" altLang="en-US" sz="3600" b="1" dirty="0">
                <a:latin typeface="Times New Roman" panose="02020603050405020304" pitchFamily="18" charset="0"/>
              </a:rPr>
              <a:t>、</a:t>
            </a:r>
            <a:r>
              <a:rPr lang="zh-CN" altLang="en-US" sz="3600" dirty="0">
                <a:solidFill>
                  <a:schemeClr val="hlink"/>
                </a:solidFill>
                <a:latin typeface="Times New Roman" panose="02020603050405020304" pitchFamily="18" charset="0"/>
                <a:ea typeface="隶书" pitchFamily="49" charset="-122"/>
                <a:sym typeface="+mn-ea"/>
              </a:rPr>
              <a:t>谈</a:t>
            </a:r>
            <a:r>
              <a:rPr lang="zh-CN" altLang="en-US" sz="3600" b="1" dirty="0">
                <a:solidFill>
                  <a:schemeClr val="hlink"/>
                </a:solidFill>
                <a:latin typeface="Times New Roman" panose="02020603050405020304" pitchFamily="18" charset="0"/>
                <a:ea typeface="隶书" pitchFamily="49" charset="-122"/>
              </a:rPr>
              <a:t>启示</a:t>
            </a:r>
            <a:r>
              <a:rPr lang="zh-CN" altLang="en-US" sz="3600" b="1" dirty="0">
                <a:latin typeface="Times New Roman" panose="02020603050405020304" pitchFamily="18" charset="0"/>
              </a:rPr>
              <a:t>、</a:t>
            </a:r>
            <a:r>
              <a:rPr lang="zh-CN" altLang="en-US" sz="3600" dirty="0">
                <a:solidFill>
                  <a:schemeClr val="hlink"/>
                </a:solidFill>
                <a:latin typeface="Times New Roman" panose="02020603050405020304" pitchFamily="18" charset="0"/>
                <a:ea typeface="隶书" pitchFamily="49" charset="-122"/>
                <a:sym typeface="+mn-ea"/>
              </a:rPr>
              <a:t>谈</a:t>
            </a:r>
            <a:r>
              <a:rPr lang="zh-CN" altLang="en-US" sz="3600" b="1" dirty="0">
                <a:solidFill>
                  <a:schemeClr val="hlink"/>
                </a:solidFill>
                <a:latin typeface="Times New Roman" panose="02020603050405020304" pitchFamily="18" charset="0"/>
                <a:ea typeface="隶书" pitchFamily="49" charset="-122"/>
              </a:rPr>
              <a:t>体验</a:t>
            </a:r>
            <a:r>
              <a:rPr lang="zh-CN" altLang="en-US" sz="3600" b="1" dirty="0">
                <a:latin typeface="Times New Roman" panose="02020603050405020304" pitchFamily="18" charset="0"/>
              </a:rPr>
              <a:t>、</a:t>
            </a:r>
            <a:r>
              <a:rPr lang="zh-CN" altLang="en-US" sz="3600" b="1" dirty="0">
                <a:solidFill>
                  <a:schemeClr val="hlink"/>
                </a:solidFill>
                <a:latin typeface="Times New Roman" panose="02020603050405020304" pitchFamily="18" charset="0"/>
                <a:ea typeface="隶书" pitchFamily="49" charset="-122"/>
              </a:rPr>
              <a:t>谈做法</a:t>
            </a:r>
            <a:r>
              <a:rPr lang="zh-CN" altLang="en-US" sz="3600" b="1" dirty="0">
                <a:solidFill>
                  <a:srgbClr val="660066"/>
                </a:solidFill>
                <a:latin typeface="Times New Roman" panose="02020603050405020304" pitchFamily="18" charset="0"/>
              </a:rPr>
              <a:t>等等，内容大多与我们的生活实际、思想实际、学习实际密切相关，应该说，每个考生都有的可说，但要说好却不容易。 </a:t>
            </a:r>
            <a:endParaRPr lang="zh-CN" altLang="en-US" sz="3600" b="1" dirty="0">
              <a:solidFill>
                <a:srgbClr val="660066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7858" name="矩形 377857"/>
          <p:cNvSpPr/>
          <p:nvPr/>
        </p:nvSpPr>
        <p:spPr>
          <a:xfrm>
            <a:off x="1371600" y="762000"/>
            <a:ext cx="5334000" cy="838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4400" b="1" dirty="0">
                <a:solidFill>
                  <a:srgbClr val="993300"/>
                </a:solidFill>
                <a:latin typeface="Times New Roman" panose="02020603050405020304" pitchFamily="18" charset="0"/>
                <a:ea typeface="楷体_GB2312" pitchFamily="49" charset="-122"/>
              </a:rPr>
              <a:t>开放性试题应注意：</a:t>
            </a:r>
            <a:endParaRPr lang="zh-CN" altLang="en-US" sz="4400" b="1" dirty="0">
              <a:solidFill>
                <a:srgbClr val="99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377859" name="组合 377858"/>
          <p:cNvGrpSpPr/>
          <p:nvPr/>
        </p:nvGrpSpPr>
        <p:grpSpPr>
          <a:xfrm>
            <a:off x="0" y="762000"/>
            <a:ext cx="9009063" cy="1052513"/>
            <a:chOff x="0" y="1536"/>
            <a:chExt cx="5675" cy="663"/>
          </a:xfrm>
        </p:grpSpPr>
        <p:grpSp>
          <p:nvGrpSpPr>
            <p:cNvPr id="377860" name="组合 377859"/>
            <p:cNvGrpSpPr/>
            <p:nvPr userDrawn="1"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377861" name="矩形 377860"/>
              <p:cNvSpPr/>
              <p:nvPr userDrawn="1"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77862" name="矩形 377861"/>
              <p:cNvSpPr/>
              <p:nvPr userDrawn="1"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377863" name="组合 377862"/>
            <p:cNvGrpSpPr/>
            <p:nvPr userDrawn="1"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377864" name="矩形 377863"/>
              <p:cNvSpPr/>
              <p:nvPr userDrawn="1"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77865" name="矩形 377864"/>
              <p:cNvSpPr/>
              <p:nvPr userDrawn="1"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377866" name="矩形 377865"/>
            <p:cNvSpPr/>
            <p:nvPr userDrawn="1"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77867" name="矩形 377866"/>
            <p:cNvSpPr/>
            <p:nvPr userDrawn="1"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77868" name="矩形 377867"/>
            <p:cNvSpPr/>
            <p:nvPr userDrawn="1"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77869" name="矩形 377868"/>
          <p:cNvSpPr/>
          <p:nvPr/>
        </p:nvSpPr>
        <p:spPr>
          <a:xfrm>
            <a:off x="685800" y="1981200"/>
            <a:ext cx="8153400" cy="3352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621404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lang="zh-CN" altLang="en-US" sz="3200" b="1" dirty="0">
              <a:solidFill>
                <a:srgbClr val="621404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7870" name="矩形 377869"/>
          <p:cNvSpPr/>
          <p:nvPr/>
        </p:nvSpPr>
        <p:spPr>
          <a:xfrm>
            <a:off x="0" y="1803400"/>
            <a:ext cx="9144000" cy="4139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333333"/>
                </a:solidFill>
                <a:latin typeface="Times New Roman" panose="02020603050405020304" pitchFamily="18" charset="0"/>
              </a:rPr>
              <a:t>①</a:t>
            </a:r>
            <a:r>
              <a:rPr lang="zh-CN" altLang="en-US" sz="2800" dirty="0">
                <a:solidFill>
                  <a:srgbClr val="333333"/>
                </a:solidFill>
                <a:latin typeface="Times New Roman" panose="02020603050405020304" pitchFamily="18" charset="0"/>
                <a:sym typeface="+mn-ea"/>
              </a:rPr>
              <a:t>“谈”时要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结合身份、经历</a:t>
            </a:r>
            <a:r>
              <a:rPr lang="zh-CN" altLang="en-US" sz="2800" dirty="0">
                <a:solidFill>
                  <a:srgbClr val="333333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zh-CN" altLang="en-US" sz="2800" b="1" dirty="0">
                <a:solidFill>
                  <a:srgbClr val="333333"/>
                </a:solidFill>
                <a:latin typeface="Times New Roman" panose="02020603050405020304" pitchFamily="18" charset="0"/>
              </a:rPr>
              <a:t>“谈”起来才能言之有物，具体可感。 </a:t>
            </a:r>
            <a:endParaRPr lang="zh-CN" altLang="en-US" sz="2800" b="1" dirty="0">
              <a:solidFill>
                <a:srgbClr val="333333"/>
              </a:solidFill>
              <a:latin typeface="Times New Roman" panose="02020603050405020304" pitchFamily="18" charset="0"/>
            </a:endParaRPr>
          </a:p>
          <a:p>
            <a:pPr indent="304800"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333333"/>
                </a:solidFill>
                <a:latin typeface="Times New Roman" panose="02020603050405020304" pitchFamily="18" charset="0"/>
              </a:rPr>
              <a:t>②“谈”时要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针对话题</a:t>
            </a:r>
            <a:r>
              <a:rPr lang="zh-CN" altLang="en-US" sz="2800" b="1" dirty="0">
                <a:solidFill>
                  <a:srgbClr val="333333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选取适当的角度，</a:t>
            </a:r>
            <a:r>
              <a:rPr lang="zh-CN" altLang="en-US" sz="2800" b="1" dirty="0">
                <a:solidFill>
                  <a:srgbClr val="333333"/>
                </a:solidFill>
                <a:latin typeface="Times New Roman" panose="02020603050405020304" pitchFamily="18" charset="0"/>
              </a:rPr>
              <a:t>内容应</a:t>
            </a:r>
            <a:r>
              <a:rPr lang="zh-CN" altLang="en-US" sz="2800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从原文生发，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紧扣主旨，</a:t>
            </a:r>
            <a:r>
              <a:rPr lang="zh-CN" altLang="en-US" sz="2800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中心明确，要表现正确的思想和健康的情感。 </a:t>
            </a:r>
            <a:endParaRPr lang="zh-CN" altLang="en-US" sz="2800" b="1" dirty="0">
              <a:solidFill>
                <a:schemeClr val="hlink"/>
              </a:solidFill>
              <a:latin typeface="Times New Roman" panose="02020603050405020304" pitchFamily="18" charset="0"/>
            </a:endParaRPr>
          </a:p>
          <a:p>
            <a:pPr indent="304800"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333333"/>
                </a:solidFill>
                <a:latin typeface="Times New Roman" panose="02020603050405020304" pitchFamily="18" charset="0"/>
              </a:rPr>
              <a:t>③“谈”时要根据题意选择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适当的表达方式</a:t>
            </a:r>
            <a:r>
              <a:rPr lang="zh-CN" altLang="en-US" sz="2800" b="1" dirty="0">
                <a:solidFill>
                  <a:srgbClr val="333333"/>
                </a:solidFill>
                <a:latin typeface="Times New Roman" panose="02020603050405020304" pitchFamily="18" charset="0"/>
              </a:rPr>
              <a:t>（议论记叙相结合）；语言力求简明扼要（注意文字数量的要求）。 </a:t>
            </a:r>
            <a:endParaRPr lang="zh-CN" altLang="en-US" sz="2800" b="1" dirty="0">
              <a:solidFill>
                <a:srgbClr val="333333"/>
              </a:solidFill>
              <a:latin typeface="Times New Roman" panose="02020603050405020304" pitchFamily="18" charset="0"/>
            </a:endParaRPr>
          </a:p>
          <a:p>
            <a:pPr indent="304800" eaLnBrk="0" hangingPunct="0"/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pic>
        <p:nvPicPr>
          <p:cNvPr id="377871" name="图片 377870" descr="j00761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48600" y="381000"/>
            <a:ext cx="965200" cy="1447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hecker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5698" name="文本框 285697"/>
          <p:cNvSpPr txBox="1"/>
          <p:nvPr/>
        </p:nvSpPr>
        <p:spPr>
          <a:xfrm>
            <a:off x="593725" y="7080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285699" name="文本框 285698"/>
          <p:cNvSpPr txBox="1"/>
          <p:nvPr/>
        </p:nvSpPr>
        <p:spPr>
          <a:xfrm>
            <a:off x="593725" y="14700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285700" name="文本框 285699"/>
          <p:cNvSpPr txBox="1"/>
          <p:nvPr/>
        </p:nvSpPr>
        <p:spPr>
          <a:xfrm>
            <a:off x="685800" y="338138"/>
            <a:ext cx="55626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en-US" altLang="zh-CN" sz="4000" b="1" dirty="0">
                <a:solidFill>
                  <a:schemeClr val="tx1"/>
                </a:solidFill>
                <a:latin typeface="Arial" panose="020B0604020202020204" pitchFamily="34" charset="0"/>
              </a:rPr>
              <a:t>9</a:t>
            </a:r>
            <a:r>
              <a:rPr lang="zh-CN" altLang="en-US" sz="4000" b="1" dirty="0">
                <a:solidFill>
                  <a:schemeClr val="tx1"/>
                </a:solidFill>
                <a:latin typeface="Arial" panose="020B0604020202020204" pitchFamily="34" charset="0"/>
              </a:rPr>
              <a:t>、记叙线索及作用？</a:t>
            </a:r>
            <a:endParaRPr lang="zh-CN" altLang="en-US" sz="40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85701" name="文本框 285700"/>
          <p:cNvSpPr txBox="1"/>
          <p:nvPr/>
        </p:nvSpPr>
        <p:spPr>
          <a:xfrm>
            <a:off x="533400" y="1176338"/>
            <a:ext cx="8610600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4000" b="1" dirty="0">
                <a:latin typeface="Arial" panose="020B0604020202020204" pitchFamily="34" charset="0"/>
              </a:rPr>
              <a:t> 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线索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：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buClrTx/>
            </a:pPr>
            <a:r>
              <a:rPr lang="zh-CN" altLang="en-US" sz="3200" b="1" dirty="0">
                <a:latin typeface="Arial" panose="020B0604020202020204" pitchFamily="34" charset="0"/>
              </a:rPr>
              <a:t>（</a:t>
            </a:r>
            <a:r>
              <a:rPr lang="en-US" altLang="zh-CN" sz="3200" b="1">
                <a:latin typeface="Arial" panose="020B0604020202020204" pitchFamily="34" charset="0"/>
              </a:rPr>
              <a:t>1</a:t>
            </a:r>
            <a:r>
              <a:rPr lang="zh-CN" altLang="en-US" sz="3200" b="1" dirty="0">
                <a:latin typeface="Arial" panose="020B0604020202020204" pitchFamily="34" charset="0"/>
              </a:rPr>
              <a:t>）核心人物</a:t>
            </a:r>
            <a:r>
              <a:rPr lang="en-US" altLang="zh-CN" sz="3200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3200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我们家的男子汉</a:t>
            </a:r>
            <a:r>
              <a:rPr lang="en-US" altLang="zh-CN" sz="320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》</a:t>
            </a:r>
            <a:endParaRPr lang="zh-CN" altLang="en-US" sz="4000" b="1" dirty="0">
              <a:latin typeface="Arial" panose="020B0604020202020204" pitchFamily="34" charset="0"/>
            </a:endParaRPr>
          </a:p>
          <a:p>
            <a:pPr>
              <a:buClrTx/>
            </a:pPr>
            <a:r>
              <a:rPr lang="zh-CN" altLang="en-US" sz="3200" b="1" dirty="0">
                <a:latin typeface="Arial" panose="020B0604020202020204" pitchFamily="34" charset="0"/>
              </a:rPr>
              <a:t>（</a:t>
            </a:r>
            <a:r>
              <a:rPr lang="en-US" altLang="zh-CN" sz="3200" b="1">
                <a:latin typeface="Arial" panose="020B0604020202020204" pitchFamily="34" charset="0"/>
              </a:rPr>
              <a:t>2</a:t>
            </a:r>
            <a:r>
              <a:rPr lang="zh-CN" altLang="en-US" sz="3200" b="1" dirty="0">
                <a:latin typeface="Arial" panose="020B0604020202020204" pitchFamily="34" charset="0"/>
              </a:rPr>
              <a:t>）核心事物</a:t>
            </a:r>
            <a:r>
              <a:rPr lang="en-US" altLang="zh-CN" sz="3200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3200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柳叶儿</a:t>
            </a:r>
            <a:r>
              <a:rPr lang="en-US" altLang="zh-CN" sz="320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》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buClrTx/>
            </a:pPr>
            <a:r>
              <a:rPr lang="zh-CN" altLang="en-US" sz="3200" dirty="0">
                <a:sym typeface="+mn-ea"/>
              </a:rPr>
              <a:t>（</a:t>
            </a:r>
            <a:r>
              <a:rPr lang="en-US" altLang="zh-CN" sz="3200">
                <a:sym typeface="+mn-ea"/>
              </a:rPr>
              <a:t>3</a:t>
            </a:r>
            <a:r>
              <a:rPr lang="zh-CN" altLang="en-US" sz="3200" dirty="0">
                <a:sym typeface="+mn-ea"/>
              </a:rPr>
              <a:t>）</a:t>
            </a:r>
            <a:r>
              <a:rPr lang="zh-CN" altLang="en-US" sz="3200" b="1" dirty="0">
                <a:latin typeface="Arial" panose="020B0604020202020204" pitchFamily="34" charset="0"/>
              </a:rPr>
              <a:t>核心事件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《社戏》</a:t>
            </a:r>
            <a:r>
              <a:rPr lang="zh-CN" altLang="en-US" sz="3200" b="1" dirty="0">
                <a:latin typeface="Arial" panose="020B0604020202020204" pitchFamily="34" charset="0"/>
              </a:rPr>
              <a:t>（</a:t>
            </a:r>
            <a:r>
              <a:rPr lang="en-US" altLang="zh-CN" sz="3200" b="1">
                <a:latin typeface="Arial" panose="020B0604020202020204" pitchFamily="34" charset="0"/>
              </a:rPr>
              <a:t>4</a:t>
            </a:r>
            <a:r>
              <a:rPr lang="zh-CN" altLang="en-US" sz="3200" b="1" dirty="0">
                <a:latin typeface="Arial" panose="020B0604020202020204" pitchFamily="34" charset="0"/>
              </a:rPr>
              <a:t>）时间（</a:t>
            </a:r>
            <a:r>
              <a:rPr lang="en-US" altLang="zh-CN" sz="3200" b="1">
                <a:latin typeface="Arial" panose="020B0604020202020204" pitchFamily="34" charset="0"/>
              </a:rPr>
              <a:t>5</a:t>
            </a:r>
            <a:r>
              <a:rPr lang="zh-CN" altLang="en-US" sz="3200" b="1" dirty="0">
                <a:latin typeface="Arial" panose="020B0604020202020204" pitchFamily="34" charset="0"/>
              </a:rPr>
              <a:t>）地点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buClrTx/>
            </a:pPr>
            <a:r>
              <a:rPr lang="zh-CN" altLang="en-US" sz="3200" b="1" dirty="0">
                <a:latin typeface="Arial" panose="020B0604020202020204" pitchFamily="34" charset="0"/>
              </a:rPr>
              <a:t>（</a:t>
            </a:r>
            <a:r>
              <a:rPr lang="en-US" altLang="zh-CN" sz="3200" b="1">
                <a:latin typeface="Arial" panose="020B0604020202020204" pitchFamily="34" charset="0"/>
              </a:rPr>
              <a:t>6</a:t>
            </a:r>
            <a:r>
              <a:rPr lang="zh-CN" altLang="en-US" sz="3200" b="1" dirty="0">
                <a:latin typeface="Arial" panose="020B0604020202020204" pitchFamily="34" charset="0"/>
              </a:rPr>
              <a:t>）作者的情感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  <p:sp>
        <p:nvSpPr>
          <p:cNvPr id="285702" name="文本框 285701"/>
          <p:cNvSpPr txBox="1"/>
          <p:nvPr/>
        </p:nvSpPr>
        <p:spPr>
          <a:xfrm>
            <a:off x="419100" y="3977640"/>
            <a:ext cx="8305800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4000" b="1" dirty="0">
                <a:latin typeface="Arial" panose="020B0604020202020204" pitchFamily="34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作用：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、</a:t>
            </a:r>
            <a:r>
              <a:rPr lang="zh-CN" altLang="en-US" sz="3200" b="1" dirty="0">
                <a:latin typeface="Arial" panose="020B0604020202020204" pitchFamily="34" charset="0"/>
              </a:rPr>
              <a:t>是贯穿全文的脉络，把文中的人物和事件有机地连在一起。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buClrTx/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、</a:t>
            </a:r>
            <a:r>
              <a:rPr lang="zh-CN" altLang="en-US" sz="3200" b="1" dirty="0">
                <a:latin typeface="Arial" panose="020B0604020202020204" pitchFamily="34" charset="0"/>
              </a:rPr>
              <a:t>使文章条理清楚、层次清晰。</a:t>
            </a:r>
            <a:r>
              <a:rPr lang="zh-CN" altLang="en-US" sz="4000" b="1" dirty="0">
                <a:latin typeface="Arial" panose="020B0604020202020204" pitchFamily="34" charset="0"/>
              </a:rPr>
              <a:t> 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5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85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701" grpId="0"/>
      <p:bldP spid="28570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614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en-US" altLang="zh-CN" sz="4000" b="1" dirty="0"/>
              <a:t>1    </a:t>
            </a:r>
            <a:r>
              <a:rPr lang="zh-CN" altLang="en-US" sz="4000" b="1" dirty="0"/>
              <a:t>归纳文章内容</a:t>
            </a:r>
            <a:r>
              <a:rPr lang="en-US" altLang="zh-CN" sz="4000" b="1" dirty="0"/>
              <a:t>(3--4</a:t>
            </a:r>
            <a:r>
              <a:rPr lang="zh-CN" altLang="en-US" sz="4000" b="1" dirty="0"/>
              <a:t>分）</a:t>
            </a:r>
            <a:endParaRPr lang="zh-CN" altLang="en-US" sz="4000" b="1" dirty="0"/>
          </a:p>
          <a:p>
            <a:pPr eaLnBrk="1" hangingPunct="1"/>
            <a:r>
              <a:rPr lang="zh-CN" altLang="en-US" b="1" dirty="0">
                <a:solidFill>
                  <a:srgbClr val="FF0000"/>
                </a:solidFill>
              </a:rPr>
              <a:t>常见题型</a:t>
            </a:r>
            <a:r>
              <a:rPr lang="zh-CN" altLang="en-US" b="1" dirty="0"/>
              <a:t>：</a:t>
            </a:r>
            <a:endParaRPr lang="zh-CN" altLang="en-US" b="1" dirty="0"/>
          </a:p>
          <a:p>
            <a:pPr eaLnBrk="1" hangingPunct="1"/>
            <a:r>
              <a:rPr lang="en-US" altLang="zh-CN" b="1" dirty="0"/>
              <a:t>A </a:t>
            </a:r>
            <a:r>
              <a:rPr lang="zh-CN" altLang="en-US" b="1" dirty="0"/>
              <a:t>用简洁的语言概括文章内容</a:t>
            </a:r>
            <a:endParaRPr lang="zh-CN" altLang="en-US" b="1" dirty="0"/>
          </a:p>
          <a:p>
            <a:pPr eaLnBrk="1" hangingPunct="1"/>
            <a:r>
              <a:rPr lang="en-US" altLang="zh-CN" b="1" dirty="0"/>
              <a:t>B </a:t>
            </a:r>
            <a:r>
              <a:rPr lang="zh-CN" altLang="en-US" b="1" dirty="0"/>
              <a:t>本文从哪几个方面进行叙述</a:t>
            </a:r>
            <a:endParaRPr lang="zh-CN" altLang="en-US" b="1" dirty="0"/>
          </a:p>
          <a:p>
            <a:pPr eaLnBrk="1" hangingPunct="1"/>
            <a:r>
              <a:rPr lang="en-US" altLang="zh-CN" b="1" dirty="0"/>
              <a:t>C </a:t>
            </a:r>
            <a:r>
              <a:rPr lang="zh-CN" altLang="en-US" b="1" dirty="0"/>
              <a:t>阅读选文，根据内容补全表格或填空</a:t>
            </a:r>
            <a:endParaRPr lang="zh-CN" altLang="en-US" b="1" dirty="0"/>
          </a:p>
          <a:p>
            <a:pPr eaLnBrk="1" hangingPunct="1"/>
            <a:endParaRPr lang="en-US" altLang="zh-CN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171" name="Rectangle 3"/>
          <p:cNvSpPr>
            <a:spLocks noGrp="1"/>
          </p:cNvSpPr>
          <p:nvPr>
            <p:ph idx="1"/>
          </p:nvPr>
        </p:nvSpPr>
        <p:spPr>
          <a:xfrm>
            <a:off x="250825" y="1600200"/>
            <a:ext cx="8642350" cy="4525963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b="1" dirty="0"/>
              <a:t>答题技巧</a:t>
            </a:r>
            <a:r>
              <a:rPr lang="zh-CN" altLang="en-US" dirty="0"/>
              <a:t>：</a:t>
            </a:r>
            <a:endParaRPr lang="zh-CN" altLang="en-US" dirty="0"/>
          </a:p>
          <a:p>
            <a:pPr eaLnBrk="1" hangingPunct="1"/>
            <a:r>
              <a:rPr lang="zh-CN" altLang="en-US" b="1" dirty="0">
                <a:solidFill>
                  <a:srgbClr val="FF0000"/>
                </a:solidFill>
              </a:rPr>
              <a:t>何人</a:t>
            </a:r>
            <a:r>
              <a:rPr lang="zh-CN" altLang="en-US" dirty="0">
                <a:solidFill>
                  <a:srgbClr val="FF0000"/>
                </a:solidFill>
              </a:rPr>
              <a:t>（在何时何地）</a:t>
            </a:r>
            <a:r>
              <a:rPr lang="en-US" altLang="zh-CN" dirty="0">
                <a:solidFill>
                  <a:srgbClr val="FF0000"/>
                </a:solidFill>
              </a:rPr>
              <a:t>+</a:t>
            </a:r>
            <a:r>
              <a:rPr lang="zh-CN" altLang="en-US" dirty="0">
                <a:solidFill>
                  <a:srgbClr val="FF0000"/>
                </a:solidFill>
              </a:rPr>
              <a:t>什么情况下</a:t>
            </a:r>
            <a:r>
              <a:rPr lang="zh-CN" altLang="en-US" b="1" dirty="0">
                <a:solidFill>
                  <a:srgbClr val="FF0000"/>
                </a:solidFill>
              </a:rPr>
              <a:t>做何事</a:t>
            </a:r>
            <a:r>
              <a:rPr lang="en-US" altLang="zh-CN" dirty="0">
                <a:solidFill>
                  <a:srgbClr val="FF0000"/>
                </a:solidFill>
              </a:rPr>
              <a:t>+</a:t>
            </a:r>
            <a:r>
              <a:rPr lang="zh-CN" altLang="en-US" b="1" dirty="0">
                <a:solidFill>
                  <a:srgbClr val="FF0000"/>
                </a:solidFill>
              </a:rPr>
              <a:t>结果</a:t>
            </a:r>
            <a:r>
              <a:rPr lang="zh-CN" altLang="en-US" dirty="0">
                <a:solidFill>
                  <a:srgbClr val="FF0000"/>
                </a:solidFill>
              </a:rPr>
              <a:t>怎么样</a:t>
            </a:r>
            <a:endParaRPr lang="zh-CN" altLang="en-US" dirty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dirty="0">
                <a:solidFill>
                  <a:srgbClr val="FF0000"/>
                </a:solidFill>
              </a:rPr>
              <a:t>例</a:t>
            </a:r>
            <a:r>
              <a:rPr lang="en-US" altLang="zh-CN" dirty="0">
                <a:solidFill>
                  <a:srgbClr val="FF0000"/>
                </a:solidFill>
              </a:rPr>
              <a:t>1</a:t>
            </a:r>
            <a:r>
              <a:rPr lang="zh-CN" altLang="en-US" dirty="0">
                <a:solidFill>
                  <a:srgbClr val="FF0000"/>
                </a:solidFill>
              </a:rPr>
              <a:t>： </a:t>
            </a:r>
            <a:r>
              <a:rPr lang="en-US" altLang="zh-CN" dirty="0">
                <a:solidFill>
                  <a:srgbClr val="FF0000"/>
                </a:solidFill>
              </a:rPr>
              <a:t>《</a:t>
            </a:r>
            <a:r>
              <a:rPr lang="zh-CN" altLang="en-US" dirty="0">
                <a:solidFill>
                  <a:srgbClr val="FF0000"/>
                </a:solidFill>
              </a:rPr>
              <a:t>买一个奇迹</a:t>
            </a:r>
            <a:r>
              <a:rPr lang="en-US" altLang="zh-CN" dirty="0">
                <a:solidFill>
                  <a:srgbClr val="FF0000"/>
                </a:solidFill>
              </a:rPr>
              <a:t>》</a:t>
            </a:r>
            <a:endParaRPr lang="en-US" altLang="zh-CN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zh-CN" altLang="en-US" dirty="0"/>
              <a:t>小女孩</a:t>
            </a:r>
            <a:r>
              <a:rPr lang="zh-CN" altLang="en-US" dirty="0">
                <a:solidFill>
                  <a:srgbClr val="FF0000"/>
                </a:solidFill>
              </a:rPr>
              <a:t>（何人）</a:t>
            </a:r>
            <a:r>
              <a:rPr lang="zh-CN" altLang="en-US" dirty="0"/>
              <a:t>在医生的帮助下</a:t>
            </a:r>
            <a:r>
              <a:rPr lang="zh-CN" altLang="en-US" dirty="0">
                <a:solidFill>
                  <a:srgbClr val="FF0000"/>
                </a:solidFill>
              </a:rPr>
              <a:t>（什么情况下）</a:t>
            </a:r>
            <a:r>
              <a:rPr lang="zh-CN" altLang="en-US" dirty="0"/>
              <a:t>为重病的弟弟买到一个奇迹</a:t>
            </a:r>
            <a:r>
              <a:rPr lang="zh-CN" altLang="en-US" dirty="0">
                <a:solidFill>
                  <a:srgbClr val="FF0000"/>
                </a:solidFill>
              </a:rPr>
              <a:t>（何事）</a:t>
            </a:r>
            <a:r>
              <a:rPr lang="zh-CN" altLang="en-US" dirty="0"/>
              <a:t>救了弟弟的命</a:t>
            </a:r>
            <a:r>
              <a:rPr lang="zh-CN" altLang="en-US" dirty="0">
                <a:solidFill>
                  <a:srgbClr val="FF0000"/>
                </a:solidFill>
              </a:rPr>
              <a:t>（结果）</a:t>
            </a:r>
            <a:endParaRPr lang="zh-CN" altLang="en-US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819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en-US" sz="2800" b="1" dirty="0"/>
              <a:t>例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：</a:t>
            </a:r>
            <a:r>
              <a:rPr lang="en-US" altLang="zh-CN" sz="2800" b="1" dirty="0"/>
              <a:t>《</a:t>
            </a:r>
            <a:r>
              <a:rPr lang="zh-CN" altLang="en-US" sz="2800" b="1" dirty="0">
                <a:solidFill>
                  <a:srgbClr val="FF0000"/>
                </a:solidFill>
              </a:rPr>
              <a:t>没有一又鞋子不是用来奔跑的</a:t>
            </a:r>
            <a:r>
              <a:rPr lang="en-US" altLang="zh-CN" sz="2800" b="1" dirty="0"/>
              <a:t>》</a:t>
            </a:r>
            <a:endParaRPr lang="en-US" altLang="zh-CN" sz="2800" b="1" dirty="0"/>
          </a:p>
          <a:p>
            <a:pPr eaLnBrk="1" hangingPunct="1">
              <a:buNone/>
            </a:pPr>
            <a:r>
              <a:rPr lang="en-US" altLang="zh-CN" sz="2800" b="1" dirty="0"/>
              <a:t> </a:t>
            </a:r>
            <a:r>
              <a:rPr lang="zh-CN" altLang="en-US" sz="2800" b="1" dirty="0">
                <a:solidFill>
                  <a:schemeClr val="accent2"/>
                </a:solidFill>
              </a:rPr>
              <a:t>脑瘫患者张大奎</a:t>
            </a:r>
            <a:r>
              <a:rPr lang="zh-CN" altLang="en-US" sz="2800" b="1" dirty="0"/>
              <a:t>在父亲和他人的帮助下，通过自身</a:t>
            </a:r>
            <a:r>
              <a:rPr lang="zh-CN" altLang="en-US" sz="2800" b="1" dirty="0">
                <a:solidFill>
                  <a:schemeClr val="accent2"/>
                </a:solidFill>
              </a:rPr>
              <a:t>不懈努力考取博士</a:t>
            </a:r>
            <a:r>
              <a:rPr lang="zh-CN" altLang="en-US" sz="2800" b="1" dirty="0">
                <a:solidFill>
                  <a:srgbClr val="FF0000"/>
                </a:solidFill>
              </a:rPr>
              <a:t>终于成才</a:t>
            </a:r>
            <a:r>
              <a:rPr lang="zh-CN" altLang="en-US" sz="2800" b="1" dirty="0"/>
              <a:t>的故事。</a:t>
            </a:r>
            <a:endParaRPr lang="zh-CN" altLang="en-US" sz="2800" b="1" dirty="0"/>
          </a:p>
          <a:p>
            <a:pPr eaLnBrk="1" hangingPunct="1">
              <a:buNone/>
            </a:pPr>
            <a:r>
              <a:rPr lang="zh-CN" altLang="en-US" sz="2800" b="1" dirty="0"/>
              <a:t>例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：</a:t>
            </a:r>
            <a:r>
              <a:rPr lang="en-US" altLang="zh-CN" sz="2800" b="1" dirty="0"/>
              <a:t>《</a:t>
            </a:r>
            <a:r>
              <a:rPr lang="zh-CN" altLang="en-US" sz="2800" b="1" dirty="0">
                <a:solidFill>
                  <a:srgbClr val="FF0000"/>
                </a:solidFill>
              </a:rPr>
              <a:t>雨夜的灯光</a:t>
            </a:r>
            <a:r>
              <a:rPr lang="en-US" altLang="zh-CN" sz="2800" b="1" dirty="0"/>
              <a:t>》</a:t>
            </a:r>
            <a:endParaRPr lang="en-US" altLang="zh-CN" sz="2800" b="1" dirty="0"/>
          </a:p>
          <a:p>
            <a:pPr eaLnBrk="1" hangingPunct="1">
              <a:buNone/>
            </a:pPr>
            <a:r>
              <a:rPr lang="en-US" altLang="zh-CN" sz="2800" b="1" dirty="0"/>
              <a:t>    </a:t>
            </a:r>
            <a:r>
              <a:rPr lang="zh-CN" altLang="en-US" sz="2800" b="1" dirty="0"/>
              <a:t>我和父亲夜晚回家，途中遇雨，一个中年男人打马灯护送我们走出山林的故事</a:t>
            </a:r>
            <a:endParaRPr lang="zh-CN" altLang="en-US" sz="2800" b="1" dirty="0"/>
          </a:p>
          <a:p>
            <a:pPr eaLnBrk="1" hangingPunct="1">
              <a:buNone/>
            </a:pPr>
            <a:r>
              <a:rPr lang="zh-CN" altLang="en-US" sz="2800" b="1" dirty="0"/>
              <a:t>例</a:t>
            </a:r>
            <a:r>
              <a:rPr lang="en-US" altLang="zh-CN" sz="2800" b="1" dirty="0"/>
              <a:t>4</a:t>
            </a:r>
            <a:r>
              <a:rPr lang="zh-CN" altLang="en-US" sz="2800" b="1" dirty="0"/>
              <a:t>：概括文中故乡的雪有哪些乐趣？</a:t>
            </a:r>
            <a:endParaRPr lang="zh-CN" altLang="en-US" sz="2800" b="1" dirty="0"/>
          </a:p>
          <a:p>
            <a:pPr eaLnBrk="1" hangingPunct="1"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注意</a:t>
            </a:r>
            <a:r>
              <a:rPr lang="zh-CN" altLang="en-US" sz="2800" b="1" dirty="0"/>
              <a:t>：词不离句，句不离段，从文中找答案</a:t>
            </a:r>
            <a:endParaRPr lang="zh-CN" altLang="en-US" sz="2800" b="1" dirty="0"/>
          </a:p>
          <a:p>
            <a:pPr eaLnBrk="1" hangingPunct="1">
              <a:buNone/>
            </a:pPr>
            <a:r>
              <a:rPr lang="zh-CN" altLang="en-US" sz="2800" b="1" dirty="0"/>
              <a:t>    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921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en-US" altLang="zh-CN" sz="3600" b="1" dirty="0"/>
              <a:t>2   </a:t>
            </a:r>
            <a:r>
              <a:rPr lang="zh-CN" altLang="en-US" sz="3600" b="1" dirty="0"/>
              <a:t>理解标题内涵 （</a:t>
            </a:r>
            <a:r>
              <a:rPr lang="en-US" altLang="zh-CN" sz="3600" b="1" dirty="0"/>
              <a:t>4</a:t>
            </a:r>
            <a:r>
              <a:rPr lang="zh-CN" altLang="en-US" sz="3600" b="1" dirty="0"/>
              <a:t>分）</a:t>
            </a:r>
            <a:endParaRPr lang="zh-CN" altLang="en-US" sz="3600" b="1" dirty="0"/>
          </a:p>
          <a:p>
            <a:pPr eaLnBrk="1" hangingPunct="1"/>
            <a:r>
              <a:rPr lang="zh-CN" altLang="en-US" b="1" dirty="0">
                <a:solidFill>
                  <a:srgbClr val="FF0000"/>
                </a:solidFill>
              </a:rPr>
              <a:t>常见题型</a:t>
            </a:r>
            <a:r>
              <a:rPr lang="zh-CN" altLang="en-US" b="1" dirty="0"/>
              <a:t>：</a:t>
            </a:r>
            <a:endParaRPr lang="zh-CN" altLang="en-US" b="1" dirty="0"/>
          </a:p>
          <a:p>
            <a:pPr eaLnBrk="1" hangingPunct="1">
              <a:buNone/>
            </a:pPr>
            <a:r>
              <a:rPr lang="en-US" altLang="zh-CN" b="1" dirty="0"/>
              <a:t>A   </a:t>
            </a:r>
            <a:r>
              <a:rPr lang="zh-CN" altLang="en-US" b="1" dirty="0"/>
              <a:t>说说你对标题的理解</a:t>
            </a:r>
            <a:endParaRPr lang="zh-CN" altLang="en-US" b="1" dirty="0"/>
          </a:p>
          <a:p>
            <a:pPr eaLnBrk="1" hangingPunct="1">
              <a:buNone/>
            </a:pPr>
            <a:r>
              <a:rPr lang="en-US" altLang="zh-CN" b="1" dirty="0"/>
              <a:t>B   </a:t>
            </a:r>
            <a:r>
              <a:rPr lang="zh-CN" altLang="en-US" b="1" dirty="0"/>
              <a:t>结合全文，说说文题中某词的意思。</a:t>
            </a:r>
            <a:endParaRPr lang="zh-CN" altLang="en-US" b="1" dirty="0"/>
          </a:p>
          <a:p>
            <a:pPr eaLnBrk="1" hangingPunct="1">
              <a:buNone/>
            </a:pPr>
            <a:r>
              <a:rPr lang="en-US" altLang="zh-CN" b="1" dirty="0"/>
              <a:t>C   </a:t>
            </a:r>
            <a:r>
              <a:rPr lang="zh-CN" altLang="en-US" b="1" dirty="0"/>
              <a:t>文章以此为标题有何妙处？</a:t>
            </a:r>
            <a:endParaRPr lang="zh-CN" altLang="en-US" b="1" dirty="0"/>
          </a:p>
          <a:p>
            <a:pPr eaLnBrk="1" hangingPunct="1">
              <a:buNone/>
            </a:pPr>
            <a:endParaRPr lang="zh-CN" altLang="en-US" b="1" dirty="0"/>
          </a:p>
          <a:p>
            <a:pPr eaLnBrk="1" hangingPunct="1"/>
            <a:endParaRPr lang="zh-CN" altLang="en-US" b="1" dirty="0"/>
          </a:p>
          <a:p>
            <a:pPr eaLnBrk="1" hangingPunct="1">
              <a:buNone/>
            </a:pPr>
            <a:endParaRPr lang="en-US" altLang="zh-CN" b="1" dirty="0"/>
          </a:p>
        </p:txBody>
      </p:sp>
      <p:sp>
        <p:nvSpPr>
          <p:cNvPr id="9220" name="Text Box 4"/>
          <p:cNvSpPr txBox="1"/>
          <p:nvPr/>
        </p:nvSpPr>
        <p:spPr>
          <a:xfrm>
            <a:off x="5219700" y="4508500"/>
            <a:ext cx="259238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5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中考记叙文（散文、小说）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常见题型及答题技巧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4301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marL="609600" indent="-609600" eaLnBrk="1" hangingPunct="1">
              <a:buNone/>
            </a:pPr>
            <a:r>
              <a:rPr lang="en-US" altLang="zh-CN" b="1" dirty="0"/>
              <a:t>2   </a:t>
            </a:r>
            <a:r>
              <a:rPr lang="zh-CN" altLang="en-US" b="1" dirty="0"/>
              <a:t>理解标题内涵</a:t>
            </a:r>
            <a:endParaRPr lang="zh-CN" altLang="en-US" b="1" dirty="0"/>
          </a:p>
          <a:p>
            <a:pPr marL="609600" indent="-609600" eaLnBrk="1" hangingPunct="1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答题技巧：</a:t>
            </a:r>
            <a:endParaRPr lang="zh-CN" altLang="en-US" b="1" dirty="0">
              <a:solidFill>
                <a:srgbClr val="FF0000"/>
              </a:solidFill>
            </a:endParaRPr>
          </a:p>
          <a:p>
            <a:pPr marL="609600" indent="-609600" eaLnBrk="1" hangingPunct="1">
              <a:buNone/>
            </a:pPr>
            <a:r>
              <a:rPr lang="en-US" altLang="zh-CN" b="1" dirty="0">
                <a:solidFill>
                  <a:srgbClr val="FF0000"/>
                </a:solidFill>
              </a:rPr>
              <a:t>A    </a:t>
            </a:r>
            <a:r>
              <a:rPr lang="zh-CN" altLang="en-US" b="1" dirty="0">
                <a:solidFill>
                  <a:srgbClr val="FF0000"/>
                </a:solidFill>
              </a:rPr>
              <a:t>设下悬念，引起读者阅读兴趣或</a:t>
            </a:r>
            <a:endParaRPr lang="zh-CN" altLang="en-US" b="1" dirty="0">
              <a:solidFill>
                <a:srgbClr val="FF0000"/>
              </a:solidFill>
            </a:endParaRPr>
          </a:p>
          <a:p>
            <a:pPr marL="609600" indent="-609600" eaLnBrk="1" hangingPunct="1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富有文采</a:t>
            </a:r>
            <a:r>
              <a:rPr lang="zh-CN" altLang="en-US" b="1" dirty="0">
                <a:solidFill>
                  <a:srgbClr val="FF0000"/>
                </a:solidFill>
              </a:rPr>
              <a:t>（比喻，引用，问句等）</a:t>
            </a:r>
            <a:endParaRPr lang="zh-CN" altLang="en-US" b="1" dirty="0">
              <a:solidFill>
                <a:srgbClr val="FF0000"/>
              </a:solidFill>
            </a:endParaRPr>
          </a:p>
          <a:p>
            <a:pPr marL="609600" indent="-609600" eaLnBrk="1" hangingPunct="1">
              <a:buNone/>
            </a:pPr>
            <a:r>
              <a:rPr lang="en-US" altLang="zh-CN" b="1" dirty="0">
                <a:solidFill>
                  <a:srgbClr val="FF0000"/>
                </a:solidFill>
              </a:rPr>
              <a:t>B    </a:t>
            </a:r>
            <a:r>
              <a:rPr lang="zh-CN" altLang="en-US" b="1" dirty="0">
                <a:solidFill>
                  <a:srgbClr val="FF0000"/>
                </a:solidFill>
              </a:rPr>
              <a:t>贯穿全文的线索 </a:t>
            </a:r>
            <a:r>
              <a:rPr lang="en-US" altLang="zh-CN" b="1" dirty="0">
                <a:solidFill>
                  <a:srgbClr val="FF0000"/>
                </a:solidFill>
              </a:rPr>
              <a:t> (</a:t>
            </a:r>
            <a:r>
              <a:rPr lang="zh-CN" altLang="en-US" b="1" dirty="0">
                <a:solidFill>
                  <a:srgbClr val="FF0000"/>
                </a:solidFill>
              </a:rPr>
              <a:t>结构上）  </a:t>
            </a:r>
            <a:endParaRPr lang="zh-CN" altLang="en-US" b="1" dirty="0">
              <a:solidFill>
                <a:srgbClr val="FF0000"/>
              </a:solidFill>
            </a:endParaRPr>
          </a:p>
          <a:p>
            <a:pPr marL="609600" indent="-609600" eaLnBrk="1" hangingPunct="1">
              <a:buNone/>
            </a:pPr>
            <a:r>
              <a:rPr lang="en-US" altLang="zh-CN" b="1" dirty="0">
                <a:solidFill>
                  <a:srgbClr val="FF0000"/>
                </a:solidFill>
              </a:rPr>
              <a:t>C  </a:t>
            </a:r>
            <a:r>
              <a:rPr lang="en-US" altLang="zh-CN" sz="3600" b="1" dirty="0">
                <a:solidFill>
                  <a:srgbClr val="FF0000"/>
                </a:solidFill>
              </a:rPr>
              <a:t> </a:t>
            </a:r>
            <a:r>
              <a:rPr lang="zh-CN" altLang="en-US" b="1" dirty="0">
                <a:solidFill>
                  <a:srgbClr val="FF0000"/>
                </a:solidFill>
              </a:rPr>
              <a:t>交待写作对象（从内容上 ）  </a:t>
            </a:r>
            <a:endParaRPr lang="zh-CN" altLang="en-US" b="1" dirty="0">
              <a:solidFill>
                <a:srgbClr val="FF0000"/>
              </a:solidFill>
            </a:endParaRPr>
          </a:p>
          <a:p>
            <a:pPr marL="609600" indent="-609600" eaLnBrk="1" hangingPunct="1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      点明写作目的（从主旨上）</a:t>
            </a:r>
            <a:endParaRPr lang="zh-CN" altLang="en-US" b="1" dirty="0">
              <a:solidFill>
                <a:srgbClr val="FF0000"/>
              </a:solidFill>
            </a:endParaRPr>
          </a:p>
          <a:p>
            <a:pPr marL="609600" indent="-609600" eaLnBrk="1" hangingPunct="1">
              <a:buNone/>
            </a:pPr>
            <a:r>
              <a:rPr lang="en-US" altLang="zh-CN" b="1" dirty="0">
                <a:solidFill>
                  <a:srgbClr val="FF0000"/>
                </a:solidFill>
              </a:rPr>
              <a:t>D    </a:t>
            </a:r>
            <a:r>
              <a:rPr lang="zh-CN" altLang="en-US" b="1" dirty="0">
                <a:solidFill>
                  <a:srgbClr val="FF0000"/>
                </a:solidFill>
              </a:rPr>
              <a:t>从修辞上  （双关，表层</a:t>
            </a:r>
            <a:r>
              <a:rPr lang="en-US" altLang="zh-CN" b="1" dirty="0">
                <a:solidFill>
                  <a:srgbClr val="FF0000"/>
                </a:solidFill>
              </a:rPr>
              <a:t>+</a:t>
            </a:r>
            <a:r>
              <a:rPr lang="zh-CN" altLang="en-US" b="1" dirty="0">
                <a:solidFill>
                  <a:srgbClr val="FF0000"/>
                </a:solidFill>
              </a:rPr>
              <a:t>深层）</a:t>
            </a:r>
            <a:endParaRPr lang="zh-CN" altLang="en-US" b="1" dirty="0">
              <a:solidFill>
                <a:srgbClr val="FF0000"/>
              </a:solidFill>
            </a:endParaRPr>
          </a:p>
          <a:p>
            <a:pPr marL="609600" indent="-609600" eaLnBrk="1" hangingPunct="1">
              <a:buNone/>
            </a:pPr>
            <a:r>
              <a:rPr lang="en-US" altLang="zh-CN" b="1" dirty="0">
                <a:solidFill>
                  <a:srgbClr val="FF0000"/>
                </a:solidFill>
              </a:rPr>
              <a:t>E    </a:t>
            </a:r>
            <a:r>
              <a:rPr lang="zh-CN" altLang="en-US" b="1" dirty="0">
                <a:solidFill>
                  <a:srgbClr val="FF0000"/>
                </a:solidFill>
              </a:rPr>
              <a:t>表达情感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（从情感上）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3012" name="AutoShape 4"/>
          <p:cNvSpPr/>
          <p:nvPr/>
        </p:nvSpPr>
        <p:spPr>
          <a:xfrm>
            <a:off x="7019925" y="3281998"/>
            <a:ext cx="431800" cy="2663825"/>
          </a:xfrm>
          <a:prstGeom prst="rightBrace">
            <a:avLst>
              <a:gd name="adj1" fmla="val 5138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3013" name="Rectangle 5"/>
          <p:cNvSpPr/>
          <p:nvPr/>
        </p:nvSpPr>
        <p:spPr>
          <a:xfrm>
            <a:off x="7666355" y="3477260"/>
            <a:ext cx="946150" cy="210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latin typeface="Arial" panose="020B0604020202020204" pitchFamily="34" charset="0"/>
              </a:rPr>
              <a:t>可叠用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17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3011">
                                            <p:txEl>
                                              <p:charRg st="17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3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3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animBg="1"/>
      <p:bldP spid="43013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7212</Words>
  <Application>WPS 演示</Application>
  <PresentationFormat>全屏显示(4:3)</PresentationFormat>
  <Paragraphs>430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9" baseType="lpstr">
      <vt:lpstr>Arial</vt:lpstr>
      <vt:lpstr>宋体</vt:lpstr>
      <vt:lpstr>Wingdings</vt:lpstr>
      <vt:lpstr>微软雅黑</vt:lpstr>
      <vt:lpstr>Arial Unicode MS</vt:lpstr>
      <vt:lpstr>Calibri</vt:lpstr>
      <vt:lpstr>隶书</vt:lpstr>
      <vt:lpstr>Times New Roman</vt:lpstr>
      <vt:lpstr>华文彩云</vt:lpstr>
      <vt:lpstr>黑体</vt:lpstr>
      <vt:lpstr>Tahoma</vt:lpstr>
      <vt:lpstr>楷体_GB2312</vt:lpstr>
      <vt:lpstr>新宋体</vt:lpstr>
      <vt:lpstr>默认设计模板</vt:lpstr>
      <vt:lpstr>中考记叙文（散文、小说） 常见题型及答题技巧</vt:lpstr>
      <vt:lpstr>中考记叙文（散文、小说） 常见题型及答题技巧</vt:lpstr>
      <vt:lpstr>中考记叙文（散文、小说） 常见题型及答题技巧</vt:lpstr>
      <vt:lpstr>中考记叙文（散文、小说） 常见题型及答题技巧</vt:lpstr>
      <vt:lpstr>中考记叙文（散文、小说） 常见题型及答题技巧</vt:lpstr>
      <vt:lpstr>中考记叙文（散文、小说） 常见题型及答题技巧</vt:lpstr>
      <vt:lpstr>中考记叙文（散文、小说） 常见题型及答题技巧</vt:lpstr>
      <vt:lpstr>中考记叙文（散文、小说） 常见题型及答题技巧</vt:lpstr>
      <vt:lpstr>中考记叙文（散文、小说） 常见题型及答题技巧</vt:lpstr>
      <vt:lpstr>中考记叙文（散文、小说） 常见题型及答题技巧</vt:lpstr>
      <vt:lpstr>中考记叙文（散文、小说） 常见题型及答题技巧</vt:lpstr>
      <vt:lpstr>中考记叙文（散文、小说） 常见题型及答题技巧</vt:lpstr>
      <vt:lpstr>中考记叙文（散文、小说） 常见题型及答题技巧</vt:lpstr>
      <vt:lpstr>中考记叙文（散文、小说） 常见题型及答题技巧</vt:lpstr>
      <vt:lpstr>中考记叙文（散文、小说） 常见题型及答题技巧</vt:lpstr>
      <vt:lpstr>中考记叙文（散文、小说） 常见题型及答题技巧</vt:lpstr>
      <vt:lpstr>中考记叙文（散文、小说） 常见题型及答题技巧</vt:lpstr>
      <vt:lpstr>中考记叙文（散文、小说） 常见题型及答题技巧</vt:lpstr>
      <vt:lpstr>中考记叙文（散文、小说） 常见题型及答题技巧</vt:lpstr>
      <vt:lpstr>中考记叙文（散文、小说） 常见题型及答题技巧</vt:lpstr>
      <vt:lpstr>中考记叙文（散文、小说） 常见题型及答题技巧</vt:lpstr>
      <vt:lpstr>中考记叙文（散文、小说） 常见题型及答题技巧</vt:lpstr>
      <vt:lpstr>PowerPoint 演示文稿</vt:lpstr>
      <vt:lpstr>中考记叙文（散文、小说） 常见题型及答题技巧</vt:lpstr>
      <vt:lpstr>中考记叙文（散文、小说） 常见题型及答题技巧</vt:lpstr>
      <vt:lpstr>中考记叙文（散文、小说） 常见题型及答题技巧</vt:lpstr>
      <vt:lpstr>中考记叙文（散文、小说） 常见题型及答题技巧</vt:lpstr>
      <vt:lpstr>中考记叙文（散文、小说） 常见题型及答题技巧</vt:lpstr>
      <vt:lpstr>中考记叙文（散文、小说） 常见题型及答题技巧</vt:lpstr>
      <vt:lpstr>中考记叙文（散文、小说） 常见题型及答题技巧</vt:lpstr>
      <vt:lpstr>中考记叙文（散文、小说） 常见题型及答题技巧</vt:lpstr>
      <vt:lpstr>中考记叙文（散文、小说） 常见题型及答题技巧</vt:lpstr>
      <vt:lpstr>中考记叙文（散文、小说） 常见题型及答题技巧</vt:lpstr>
      <vt:lpstr>中考记叙文（散文、小说） 常见题型及答题技巧</vt:lpstr>
      <vt:lpstr>中考记叙文（散文、小说） 常见题型及答题技巧</vt:lpstr>
      <vt:lpstr>中考记叙文（散文、小说） 常见题型及答题技巧</vt:lpstr>
      <vt:lpstr>写作手法及作用？</vt:lpstr>
      <vt:lpstr>PowerPoint 演示文稿</vt:lpstr>
      <vt:lpstr>PowerPoint 演示文稿</vt:lpstr>
      <vt:lpstr>中考记叙文（散文、小说） 常见题型及答题技巧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lenovo</cp:lastModifiedBy>
  <cp:revision>59</cp:revision>
  <dcterms:created xsi:type="dcterms:W3CDTF">2015-05-04T13:31:00Z</dcterms:created>
  <dcterms:modified xsi:type="dcterms:W3CDTF">2018-10-22T08:41:47Z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