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73" r:id="rId1"/>
    <p:sldMasterId id="2147483685" r:id="rId2"/>
  </p:sldMasterIdLst>
  <p:handoutMasterIdLst>
    <p:handoutMasterId r:id="rId3"/>
  </p:handoutMasterIdLst>
  <p:sldIdLst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82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64" r:id="rId30"/>
    <p:sldId id="369" r:id="rId31"/>
    <p:sldId id="365" r:id="rId32"/>
    <p:sldId id="370" r:id="rId33"/>
    <p:sldId id="371" r:id="rId34"/>
    <p:sldId id="366" r:id="rId35"/>
    <p:sldId id="367" r:id="rId36"/>
    <p:sldId id="381" r:id="rId37"/>
    <p:sldId id="368" r:id="rId38"/>
    <p:sldId id="372" r:id="rId39"/>
    <p:sldId id="373" r:id="rId40"/>
    <p:sldId id="374" r:id="rId41"/>
    <p:sldId id="375" r:id="rId42"/>
    <p:sldId id="376" r:id="rId43"/>
    <p:sldId id="377" r:id="rId44"/>
    <p:sldId id="378" r:id="rId45"/>
    <p:sldId id="383" r:id="rId46"/>
    <p:sldId id="329" r:id="rId47"/>
    <p:sldId id="334" r:id="rId48"/>
    <p:sldId id="335" r:id="rId49"/>
    <p:sldId id="330" r:id="rId50"/>
    <p:sldId id="336" r:id="rId51"/>
    <p:sldId id="331" r:id="rId52"/>
    <p:sldId id="337" r:id="rId53"/>
    <p:sldId id="332" r:id="rId54"/>
    <p:sldId id="333" r:id="rId55"/>
    <p:sldId id="338" r:id="rId56"/>
  </p:sldIdLst>
  <p:sldSz cx="12192000" cy="6858000"/>
  <p:notesSz cx="6858000" cy="9144000"/>
  <p:custDataLst>
    <p:tags r:id="rId57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1" sz="2400" b="0" i="0" u="none" baseline="0">
        <a:solidFill>
          <a:schemeClr val="tx1"/>
        </a:solidFill>
        <a:effectLst/>
        <a:latin typeface="Times New Roman" pitchFamily="18" charset="0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8" autoAdjust="0"/>
  </p:normalViewPr>
  <p:slideViewPr>
    <p:cSldViewPr>
      <p:cViewPr varScale="1">
        <p:scale>
          <a:sx n="59" d="100"/>
          <a:sy n="59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tags" Target="tags/tag1.xml" /><Relationship Id="rId58" Type="http://schemas.openxmlformats.org/officeDocument/2006/relationships/presProps" Target="presProps.xml" /><Relationship Id="rId59" Type="http://schemas.openxmlformats.org/officeDocument/2006/relationships/viewProps" Target="viewProps.xml" /><Relationship Id="rId6" Type="http://schemas.openxmlformats.org/officeDocument/2006/relationships/slide" Target="slides/slide3.xml" /><Relationship Id="rId60" Type="http://schemas.openxmlformats.org/officeDocument/2006/relationships/theme" Target="theme/theme1.xml" /><Relationship Id="rId61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E82CB4-D5BE-43C9-B870-A5143D842A8D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3076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307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307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53CB73-244C-4F9C-A405-B00E81273519}" type="slidenum">
              <a:rPr kumimoji="1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64DE79-268F-4C1A-8933-263129D2AF90}" type="hfDateTime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F63A3B-78C7-47BE-AE5E-E10140E04643}" type="slidenum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64DE79-268F-4C1A-8933-263129D2AF90}" type="hfDateTime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F63A3B-78C7-47BE-AE5E-E10140E04643}" type="slidenum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1223D-FDEA-44B8-A0B2-89AB3F596698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1223D-FDEA-44B8-A0B2-89AB3F596698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1223D-FDEA-44B8-A0B2-89AB3F596698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1223D-FDEA-44B8-A0B2-89AB3F596698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1223D-FDEA-44B8-A0B2-89AB3F596698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1223D-FDEA-44B8-A0B2-89AB3F596698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1223D-FDEA-44B8-A0B2-89AB3F596698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1223D-FDEA-44B8-A0B2-89AB3F596698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64DE79-268F-4C1A-8933-263129D2AF90}" type="hfDateTime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F63A3B-78C7-47BE-AE5E-E10140E04643}" type="slidenum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1223D-FDEA-44B8-A0B2-89AB3F596698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1223D-FDEA-44B8-A0B2-89AB3F596698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1223D-FDEA-44B8-A0B2-89AB3F596698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64DE79-268F-4C1A-8933-263129D2AF90}" type="hfDateTime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F63A3B-78C7-47BE-AE5E-E10140E04643}" type="slidenum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64DE79-268F-4C1A-8933-263129D2AF90}" type="hfDateTime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F63A3B-78C7-47BE-AE5E-E10140E04643}" type="slidenum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64DE79-268F-4C1A-8933-263129D2AF90}" type="hfDateTime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F63A3B-78C7-47BE-AE5E-E10140E04643}" type="slidenum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64DE79-268F-4C1A-8933-263129D2AF90}" type="hfDateTime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F63A3B-78C7-47BE-AE5E-E10140E04643}" type="slidenum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64DE79-268F-4C1A-8933-263129D2AF90}" type="hfDateTime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F63A3B-78C7-47BE-AE5E-E10140E04643}" type="slidenum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64DE79-268F-4C1A-8933-263129D2AF90}" type="hfDateTime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F63A3B-78C7-47BE-AE5E-E10140E04643}" type="slidenum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64DE79-268F-4C1A-8933-263129D2AF90}" type="hfDateTime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F63A3B-78C7-47BE-AE5E-E10140E04643}" type="slidenum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1026" name="Title Placeholder 1" title="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Text Placeholder 2" title="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64DE79-268F-4C1A-8933-263129D2AF90}" type="hfDateTime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8F63A3B-78C7-47BE-AE5E-E10140E04643}" type="slidenum">
              <a:rPr kumimoji="1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pic>
        <p:nvPicPr>
          <p:cNvPr id="1031" name="图片 1073743875" descr="学科网 zxxk.com" title="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/>
  <p:timing/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 Light" pitchFamily="34" charset="0"/>
          <a:ea typeface="+mj-ea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/>
      <p:sp>
        <p:nvSpPr>
          <p:cNvPr id="2050" name="Title Placeholder 1" title="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Text Placeholder 2" title="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2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205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51223D-FDEA-44B8-A0B2-89AB3F596698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pic>
        <p:nvPicPr>
          <p:cNvPr id="2055" name="图片 1073743875" descr="学科网 zxxk.com" title="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/>
  <p:timing/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 Light" pitchFamily="34" charset="0"/>
          <a:ea typeface="+mj-ea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>
      <p:bgPr>
        <a:solidFill>
          <a:schemeClr val="bg1"/>
        </a:solidFill>
      </p:bgPr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6" title="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noFill/>
          <a:ln>
            <a:miter lim="800000"/>
          </a:ln>
        </p:spPr>
        <p:txBody>
          <a:bodyPr vert="vert" wrap="square" lIns="91440" tIns="45720" rIns="91440" bIns="45720" anchor="ctr" anchorCtr="0">
            <a:no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4800" b="1">
                <a:solidFill>
                  <a:srgbClr val="660033"/>
                </a:solidFill>
                <a:ea typeface="宋体" pitchFamily="2" charset="-122"/>
              </a:rPr>
              <a:t>                       </a:t>
            </a:r>
            <a:r>
              <a:rPr lang="zh-CN" altLang="en-US" sz="4200" b="1">
                <a:solidFill>
                  <a:srgbClr val="660033"/>
                </a:solidFill>
                <a:ea typeface="宋体" pitchFamily="2" charset="-122"/>
              </a:rPr>
              <a:t>李贺</a:t>
            </a:r>
            <a:br>
              <a:rPr lang="zh-CN" altLang="en-US" sz="4800" b="1">
                <a:solidFill>
                  <a:srgbClr val="660033"/>
                </a:solidFill>
                <a:ea typeface="宋体" pitchFamily="2" charset="-122"/>
              </a:rPr>
            </a:br>
            <a:r>
              <a:rPr lang="zh-CN" altLang="en-US" sz="4800" b="1">
                <a:solidFill>
                  <a:srgbClr val="660033"/>
                </a:solidFill>
                <a:ea typeface="宋体" pitchFamily="2" charset="-122"/>
              </a:rPr>
              <a:t>李凭箜篌引</a:t>
            </a:r>
            <a:endParaRPr lang="zh-CN" altLang="en-US" sz="4800" b="1">
              <a:solidFill>
                <a:srgbClr val="660033"/>
              </a:solidFill>
              <a:ea typeface="宋体" pitchFamily="2" charset="-122"/>
            </a:endParaRPr>
          </a:p>
        </p:txBody>
      </p:sp>
      <p:pic>
        <p:nvPicPr>
          <p:cNvPr id="5123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198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15362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 title=""/>
          <p:cNvSpPr>
            <a:spLocks noGrp="1" noChangeArrowheads="1"/>
          </p:cNvSpPr>
          <p:nvPr>
            <p:ph type="title"/>
          </p:nvPr>
        </p:nvSpPr>
        <p:spPr>
          <a:xfrm>
            <a:off x="2601914" y="2060576"/>
            <a:ext cx="8066087" cy="2543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 pitchFamily="2" charset="-122"/>
                <a:ea typeface="+mj-ea" pitchFamily="2" charset="-122"/>
                <a:cs typeface="+mj-cs" pitchFamily="2" charset="-122"/>
              </a:rPr>
              <a:t>疏通文意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17410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18434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972800" y="101854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0482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1506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2530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3554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FFFFF"/>
        </a:solidFill>
      </p:bgPr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11863" cy="601186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147" name="Picture 7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450" y="2060575"/>
            <a:ext cx="4781550" cy="47974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148" name="Rectangle 8" title=""/>
          <p:cNvSpPr>
            <a:spLocks noGrp="1" noChangeArrowheads="1"/>
          </p:cNvSpPr>
          <p:nvPr>
            <p:ph type="ctrTitle"/>
          </p:nvPr>
        </p:nvSpPr>
        <p:spPr>
          <a:xfrm>
            <a:off x="7824788" y="476250"/>
            <a:ext cx="2659062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 pitchFamily="2" charset="-122"/>
                <a:ea typeface="+mj-ea" pitchFamily="2" charset="-122"/>
                <a:cs typeface="+mj-cs" pitchFamily="2" charset="-122"/>
              </a:rPr>
              <a:t>箜篌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4578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25602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6626" name="Rectangle 2" title="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 pitchFamily="2" charset="-122"/>
                <a:ea typeface="+mj-ea" pitchFamily="2" charset="-122"/>
                <a:cs typeface="+mj-cs" pitchFamily="2" charset="-122"/>
              </a:rPr>
              <a:t>李</a:t>
            </a:r>
            <a:b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 pitchFamily="2" charset="-122"/>
                <a:ea typeface="+mj-ea" pitchFamily="2" charset="-122"/>
                <a:cs typeface="+mj-cs" pitchFamily="2" charset="-122"/>
              </a:rPr>
            </a:br>
            <a:b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 pitchFamily="2" charset="-122"/>
                <a:ea typeface="+mj-ea" pitchFamily="2" charset="-122"/>
                <a:cs typeface="+mj-cs" pitchFamily="2" charset="-122"/>
              </a:rPr>
            </a:b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 pitchFamily="2" charset="-122"/>
                <a:ea typeface="+mj-ea" pitchFamily="2" charset="-122"/>
                <a:cs typeface="+mj-cs" pitchFamily="2" charset="-122"/>
              </a:rPr>
              <a:t>贺</a:t>
            </a:r>
          </a:p>
        </p:txBody>
      </p:sp>
      <p:pic>
        <p:nvPicPr>
          <p:cNvPr id="26627" name="Picture 7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0" y="0"/>
            <a:ext cx="51435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7650" name="Rectangle 2" title=""/>
          <p:cNvSpPr>
            <a:spLocks noGrp="1" noChangeArrowheads="1"/>
          </p:cNvSpPr>
          <p:nvPr>
            <p:ph type="title"/>
          </p:nvPr>
        </p:nvSpPr>
        <p:spPr>
          <a:xfrm>
            <a:off x="766763" y="1268413"/>
            <a:ext cx="10515600" cy="132556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 fontScale="90000"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marL="0" lvl="0" indent="0" hangingPunct="0"/>
            <a:r>
              <a:rPr lang="zh-CN" altLang="en-US" sz="4400" spc="0">
                <a:ea typeface="宋体" pitchFamily="2" charset="-122"/>
              </a:rPr>
              <a:t>宗</a:t>
            </a:r>
            <a:br>
              <a:rPr lang="zh-CN" altLang="en-US" sz="4400" spc="0">
                <a:ea typeface="宋体" pitchFamily="2" charset="-122"/>
              </a:rPr>
            </a:br>
            <a:r>
              <a:rPr lang="zh-CN" altLang="en-US" sz="4400" spc="0">
                <a:ea typeface="宋体" pitchFamily="2" charset="-122"/>
              </a:rPr>
              <a:t>室</a:t>
            </a:r>
            <a:br>
              <a:rPr lang="zh-CN" altLang="en-US" sz="4400" spc="0">
                <a:ea typeface="宋体" pitchFamily="2" charset="-122"/>
              </a:rPr>
            </a:br>
            <a:r>
              <a:rPr lang="zh-CN" altLang="en-US" sz="4400" spc="0">
                <a:ea typeface="宋体" pitchFamily="2" charset="-122"/>
              </a:rPr>
              <a:t>王</a:t>
            </a:r>
            <a:br>
              <a:rPr lang="zh-CN" altLang="en-US" sz="4400" spc="0">
                <a:ea typeface="宋体" pitchFamily="2" charset="-122"/>
              </a:rPr>
            </a:br>
            <a:r>
              <a:rPr lang="zh-CN" altLang="en-US" sz="4400" spc="0">
                <a:ea typeface="宋体" pitchFamily="2" charset="-122"/>
              </a:rPr>
              <a:t>孙</a:t>
            </a:r>
            <a:br>
              <a:rPr lang="zh-CN" altLang="en-US" sz="4400" spc="0">
                <a:ea typeface="宋体" pitchFamily="2" charset="-122"/>
              </a:rPr>
            </a:br>
            <a:endParaRPr lang="zh-CN" altLang="en-US" sz="4000">
              <a:ea typeface="宋体" pitchFamily="2" charset="-122"/>
            </a:endParaRPr>
          </a:p>
        </p:txBody>
      </p:sp>
      <p:sp>
        <p:nvSpPr>
          <p:cNvPr id="27651" name="Rectangle 3" title=""/>
          <p:cNvSpPr>
            <a:spLocks noGrp="1" noChangeArrowheads="1"/>
          </p:cNvSpPr>
          <p:nvPr>
            <p:ph idx="1"/>
          </p:nvPr>
        </p:nvSpPr>
        <p:spPr>
          <a:xfrm>
            <a:off x="4224338" y="188913"/>
            <a:ext cx="5867400" cy="609600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 lnSpcReduction="10000"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 hangingPunct="0">
              <a:lnSpc>
                <a:spcPct val="100000"/>
              </a:lnSpc>
            </a:pPr>
            <a:r>
              <a:rPr lang="zh-CN" altLang="en-US" sz="2200" spc="0">
                <a:ea typeface="宋体" pitchFamily="2" charset="-122"/>
              </a:rPr>
              <a:t>    </a:t>
            </a:r>
            <a:r>
              <a:rPr lang="zh-CN" altLang="en-US" sz="2200" b="1" spc="0">
                <a:ea typeface="宋体" pitchFamily="2" charset="-122"/>
              </a:rPr>
              <a:t>李贺于唐德宗贞元六年（公元</a:t>
            </a:r>
            <a:r>
              <a:rPr lang="en-US" altLang="zh-CN" sz="2200" b="1" spc="0">
                <a:ea typeface="宋体" pitchFamily="2" charset="-122"/>
              </a:rPr>
              <a:t>790</a:t>
            </a:r>
            <a:r>
              <a:rPr lang="zh-CN" altLang="en-US" sz="2200" b="1" spc="0">
                <a:ea typeface="宋体" pitchFamily="2" charset="-122"/>
              </a:rPr>
              <a:t>年），出生于福昌县昌谷（今洛阳宜阳县三乡）一个破落贵族之家，远祖是唐高祖李渊的叔父李亮（大郑王），属于唐宗室的远支，武则天执政时大量杀戮高祖子孙，到李贺父亲李晋肃时，早已世远名微，家道中落，隐沦昌谷。李贺对自己有李唐宗室高贵血统这一点十分自豪，在他的降里一再提起：“唐诸王孙李长吉”、“宗孙不调为谁怜”、“为渴皇孙请曹植”。但实际上，他这个“宗室王孙”恐怕连大郑王房的嫡脉也不是，至少是家道早就衰落了。</a:t>
            </a:r>
            <a:endParaRPr lang="zh-CN" altLang="en-US" sz="2200" b="1">
              <a:ea typeface="宋体" pitchFamily="2" charset="-122"/>
            </a:endParaRPr>
          </a:p>
          <a:p>
            <a:pPr marL="228600" lvl="0" indent="-228600" hangingPunct="0">
              <a:lnSpc>
                <a:spcPct val="100000"/>
              </a:lnSpc>
            </a:pPr>
            <a:endParaRPr lang="zh-CN" altLang="en-US" sz="2200" b="1">
              <a:ea typeface="宋体" pitchFamily="2" charset="-122"/>
            </a:endParaRPr>
          </a:p>
          <a:p>
            <a:pPr marL="228600" lvl="0" indent="-228600" hangingPunct="0">
              <a:lnSpc>
                <a:spcPct val="100000"/>
              </a:lnSpc>
            </a:pPr>
            <a:r>
              <a:rPr lang="zh-CN" altLang="en-US" sz="2200" b="1" spc="0">
                <a:ea typeface="宋体" pitchFamily="2" charset="-122"/>
              </a:rPr>
              <a:t>    李贺自述家境时说：“我在山上舍，一亩嵩硗田。夜雨叫租吏，舂声暗交关。”（</a:t>
            </a:r>
            <a:r>
              <a:rPr lang="en-US" altLang="zh-CN" sz="2200" b="1" spc="0">
                <a:ea typeface="宋体" pitchFamily="2" charset="-122"/>
              </a:rPr>
              <a:t>《</a:t>
            </a:r>
            <a:r>
              <a:rPr lang="zh-CN" altLang="en-US" sz="2200" b="1" spc="0">
                <a:ea typeface="宋体" pitchFamily="2" charset="-122"/>
              </a:rPr>
              <a:t>送韦仁实兄弟入关</a:t>
            </a:r>
            <a:r>
              <a:rPr lang="en-US" altLang="zh-CN" sz="2200" b="1" spc="0">
                <a:ea typeface="宋体" pitchFamily="2" charset="-122"/>
              </a:rPr>
              <a:t>》</a:t>
            </a:r>
            <a:r>
              <a:rPr lang="zh-CN" altLang="en-US" sz="2200" b="1" spc="0">
                <a:ea typeface="宋体" pitchFamily="2" charset="-122"/>
              </a:rPr>
              <a:t>）父亲李晋肃，早年被雇为“边上从事”。大历三年（</a:t>
            </a:r>
            <a:r>
              <a:rPr lang="en-US" altLang="zh-CN" sz="2200" b="1" spc="0">
                <a:ea typeface="宋体" pitchFamily="2" charset="-122"/>
              </a:rPr>
              <a:t>768</a:t>
            </a:r>
            <a:r>
              <a:rPr lang="zh-CN" altLang="en-US" sz="2200" b="1" spc="0">
                <a:ea typeface="宋体" pitchFamily="2" charset="-122"/>
              </a:rPr>
              <a:t>）去蜀任职，曾与表兄杜甫相遇于公安，“漂泊”一生，到李贺出生的贞元年间，晋肃稍得升迁，任陕县令，但不久老死。母亲郑氏，生一女二子，长守昌谷。大女出嫁后，家境愈贫寒。李贺兄弟二人外出谋生，欲饱肌腹。“欲将千里别，特此易斗粟”（</a:t>
            </a:r>
            <a:r>
              <a:rPr lang="en-US" altLang="zh-CN" sz="2200" b="1" spc="0">
                <a:ea typeface="宋体" pitchFamily="2" charset="-122"/>
              </a:rPr>
              <a:t>《</a:t>
            </a:r>
            <a:r>
              <a:rPr lang="zh-CN" altLang="en-US" sz="2200" b="1" spc="0">
                <a:ea typeface="宋体" pitchFamily="2" charset="-122"/>
              </a:rPr>
              <a:t>勉爱行二首送小季之庐山</a:t>
            </a:r>
            <a:r>
              <a:rPr lang="en-US" altLang="zh-CN" sz="2200" b="1" spc="0">
                <a:ea typeface="宋体" pitchFamily="2" charset="-122"/>
              </a:rPr>
              <a:t>》</a:t>
            </a:r>
            <a:r>
              <a:rPr lang="zh-CN" altLang="en-US" sz="2200" b="1" spc="0">
                <a:ea typeface="宋体" pitchFamily="2" charset="-122"/>
              </a:rPr>
              <a:t>），凄凉之状，于此可见。</a:t>
            </a:r>
            <a:endParaRPr lang="zh-CN" altLang="en-US" sz="2200" b="1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8674" name="Rectangle 3" title=""/>
          <p:cNvSpPr>
            <a:spLocks noGrp="1" noChangeArrowheads="1"/>
          </p:cNvSpPr>
          <p:nvPr>
            <p:ph idx="1"/>
          </p:nvPr>
        </p:nvSpPr>
        <p:spPr>
          <a:xfrm>
            <a:off x="766763" y="188913"/>
            <a:ext cx="9324975" cy="609600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 hangingPunct="0">
              <a:lnSpc>
                <a:spcPct val="80000"/>
              </a:lnSpc>
            </a:pPr>
            <a:r>
              <a:rPr lang="zh-CN" altLang="en-US" sz="2300" b="1" spc="0">
                <a:latin typeface="宋体" pitchFamily="2" charset="-122"/>
                <a:ea typeface="宋体" pitchFamily="2" charset="-122"/>
              </a:rPr>
              <a:t>李贺自幼体形细瘦，通眉长爪，长相极有特征。他才思聪颖，七岁能诗，又擅长“疾书”。相传贞元十二年（公元</a:t>
            </a:r>
            <a:r>
              <a:rPr lang="en-US" altLang="zh-CN" sz="2300" b="1" spc="0">
                <a:latin typeface="宋体" pitchFamily="2" charset="-122"/>
                <a:ea typeface="宋体" pitchFamily="2" charset="-122"/>
              </a:rPr>
              <a:t>796</a:t>
            </a:r>
            <a:r>
              <a:rPr lang="zh-CN" altLang="en-US" sz="2300" b="1" spc="0">
                <a:latin typeface="宋体" pitchFamily="2" charset="-122"/>
                <a:ea typeface="宋体" pitchFamily="2" charset="-122"/>
              </a:rPr>
              <a:t>）李贺正值七岁，韩愈、皇甫湜造访，李贺援笔辄就写就</a:t>
            </a:r>
            <a:r>
              <a:rPr lang="en-US" altLang="zh-CN" sz="2300" b="1" spc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300" b="1" spc="0">
                <a:latin typeface="宋体" pitchFamily="2" charset="-122"/>
                <a:ea typeface="宋体" pitchFamily="2" charset="-122"/>
              </a:rPr>
              <a:t>高轩过</a:t>
            </a:r>
            <a:r>
              <a:rPr lang="en-US" altLang="zh-CN" sz="2300" b="1" spc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300" b="1" spc="0">
                <a:latin typeface="宋体" pitchFamily="2" charset="-122"/>
                <a:ea typeface="宋体" pitchFamily="2" charset="-122"/>
              </a:rPr>
              <a:t>一诗，韩愈与皇甫湜大吃一惊，李贺从此名扬京洛</a:t>
            </a:r>
            <a:r>
              <a:rPr lang="en-US" altLang="zh-CN" sz="2300" b="1" spc="0">
                <a:latin typeface="宋体" pitchFamily="2" charset="-122"/>
                <a:ea typeface="宋体" pitchFamily="2" charset="-122"/>
              </a:rPr>
              <a:t>[10-12] </a:t>
            </a:r>
            <a:r>
              <a:rPr lang="zh-CN" altLang="en-US" sz="2300" b="1" spc="0">
                <a:latin typeface="宋体" pitchFamily="2" charset="-122"/>
                <a:ea typeface="宋体" pitchFamily="2" charset="-122"/>
              </a:rPr>
              <a:t>。年纪稍长，李贺白日骑驴觅句，暮则探囊整理，焚膏继晷，十分刻苦。李商隐作</a:t>
            </a:r>
            <a:r>
              <a:rPr lang="en-US" altLang="zh-CN" sz="2300" b="1" spc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300" b="1" spc="0">
                <a:latin typeface="宋体" pitchFamily="2" charset="-122"/>
                <a:ea typeface="宋体" pitchFamily="2" charset="-122"/>
              </a:rPr>
              <a:t>小传</a:t>
            </a:r>
            <a:r>
              <a:rPr lang="en-US" altLang="zh-CN" sz="2300" b="1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300" b="1">
                <a:latin typeface="宋体" pitchFamily="2" charset="-122"/>
                <a:ea typeface="宋体" pitchFamily="2" charset="-122"/>
              </a:rPr>
              <a:t>云：“恒从小奚奴，骑巨驴，背一古锦囊，遇有所得，即书投囊中，及暮归，太夫人使婢受囊出之，所见书多，辄曰：‘是儿要当呕出心乃已耳！’”。贞元二十年（</a:t>
            </a:r>
            <a:r>
              <a:rPr lang="en-US" altLang="zh-CN" sz="2300" b="1">
                <a:latin typeface="宋体" pitchFamily="2" charset="-122"/>
                <a:ea typeface="宋体" pitchFamily="2" charset="-122"/>
              </a:rPr>
              <a:t>804</a:t>
            </a:r>
            <a:r>
              <a:rPr lang="zh-CN" altLang="en-US" sz="2300" b="1">
                <a:latin typeface="宋体" pitchFamily="2" charset="-122"/>
                <a:ea typeface="宋体" pitchFamily="2" charset="-122"/>
              </a:rPr>
              <a:t>年），十五岁的李贺就已经誉满京华与李益起名了。</a:t>
            </a:r>
            <a:endParaRPr lang="zh-CN" altLang="en-US" sz="2300" b="1">
              <a:latin typeface="宋体" pitchFamily="2" charset="-122"/>
              <a:ea typeface="宋体" pitchFamily="2" charset="-122"/>
            </a:endParaRPr>
          </a:p>
          <a:p>
            <a:pPr marL="228600" lvl="0" indent="-228600" hangingPunct="0">
              <a:lnSpc>
                <a:spcPct val="80000"/>
              </a:lnSpc>
            </a:pPr>
            <a:r>
              <a:rPr lang="zh-CN" altLang="en-US" sz="2300" b="1" spc="0">
                <a:latin typeface="宋体" pitchFamily="2" charset="-122"/>
                <a:ea typeface="宋体" pitchFamily="2" charset="-122"/>
              </a:rPr>
              <a:t>唐顺宗永贞元年（</a:t>
            </a:r>
            <a:r>
              <a:rPr lang="en-US" altLang="zh-CN" sz="2300" b="1" spc="0">
                <a:latin typeface="宋体" pitchFamily="2" charset="-122"/>
                <a:ea typeface="宋体" pitchFamily="2" charset="-122"/>
              </a:rPr>
              <a:t>805</a:t>
            </a:r>
            <a:r>
              <a:rPr lang="zh-CN" altLang="en-US" sz="2300" b="1" spc="0">
                <a:latin typeface="宋体" pitchFamily="2" charset="-122"/>
                <a:ea typeface="宋体" pitchFamily="2" charset="-122"/>
              </a:rPr>
              <a:t>年），李贺十六岁，当年顺宗带病继位（中风），任用王叔文、韦执谊等除弊革新，史称永贞革新。八月宦官俱文珍勾结贵族官僚改元永贞，逼顺宗称病退位，新政遂败。次年，顺宗病亡。唐人（刘禹锡、柳宗元等）在诗文中有影射，指称顺宗并非病故，而是遇害而死。李贺成年后，得知此事，做</a:t>
            </a:r>
            <a:r>
              <a:rPr lang="en-US" altLang="zh-CN" sz="2300" b="1" spc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300" b="1" spc="0">
                <a:latin typeface="宋体" pitchFamily="2" charset="-122"/>
                <a:ea typeface="宋体" pitchFamily="2" charset="-122"/>
              </a:rPr>
              <a:t>汉唐姬饮酒歌</a:t>
            </a:r>
            <a:r>
              <a:rPr lang="en-US" altLang="zh-CN" sz="2300" b="1" spc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300" b="1" spc="0">
                <a:latin typeface="宋体" pitchFamily="2" charset="-122"/>
                <a:ea typeface="宋体" pitchFamily="2" charset="-122"/>
              </a:rPr>
              <a:t>讽刺。</a:t>
            </a:r>
            <a:endParaRPr lang="zh-CN" altLang="en-US" sz="23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2" title=""/>
          <p:cNvSpPr>
            <a:spLocks noGrp="1" noChangeArrowheads="1"/>
          </p:cNvSpPr>
          <p:nvPr>
            <p:ph type="title"/>
          </p:nvPr>
        </p:nvSpPr>
        <p:spPr>
          <a:xfrm>
            <a:off x="839788" y="1412875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 fontScale="90000"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marL="0" lvl="0" indent="0" hangingPunct="0"/>
            <a:r>
              <a:rPr lang="zh-CN" altLang="en-US" sz="4400" spc="0">
                <a:ea typeface="宋体" pitchFamily="2" charset="-122"/>
              </a:rPr>
              <a:t>仕</a:t>
            </a:r>
            <a:br>
              <a:rPr lang="zh-CN" altLang="en-US" sz="4400" spc="0">
                <a:ea typeface="宋体" pitchFamily="2" charset="-122"/>
              </a:rPr>
            </a:br>
            <a:r>
              <a:rPr lang="zh-CN" altLang="en-US" sz="4400" spc="0">
                <a:ea typeface="宋体" pitchFamily="2" charset="-122"/>
              </a:rPr>
              <a:t>途</a:t>
            </a:r>
            <a:br>
              <a:rPr lang="zh-CN" altLang="en-US" sz="4400" spc="0">
                <a:ea typeface="宋体" pitchFamily="2" charset="-122"/>
              </a:rPr>
            </a:br>
            <a:r>
              <a:rPr lang="zh-CN" altLang="en-US" sz="4400" spc="0">
                <a:ea typeface="宋体" pitchFamily="2" charset="-122"/>
              </a:rPr>
              <a:t>失</a:t>
            </a:r>
            <a:br>
              <a:rPr lang="zh-CN" altLang="en-US" sz="4400" spc="0">
                <a:ea typeface="宋体" pitchFamily="2" charset="-122"/>
              </a:rPr>
            </a:br>
            <a:r>
              <a:rPr lang="zh-CN" altLang="en-US" sz="4400" spc="0">
                <a:ea typeface="宋体" pitchFamily="2" charset="-122"/>
              </a:rPr>
              <a:t>意</a:t>
            </a:r>
            <a:br>
              <a:rPr lang="zh-CN" altLang="en-US" sz="4400" spc="0">
                <a:ea typeface="宋体" pitchFamily="2" charset="-122"/>
              </a:rPr>
            </a:br>
            <a:endParaRPr lang="zh-CN" altLang="en-US" sz="4000">
              <a:ea typeface="宋体" pitchFamily="2" charset="-122"/>
            </a:endParaRPr>
          </a:p>
        </p:txBody>
      </p:sp>
      <p:sp>
        <p:nvSpPr>
          <p:cNvPr id="29699" name="Rectangle 3" title=""/>
          <p:cNvSpPr>
            <a:spLocks noGrp="1"/>
          </p:cNvSpPr>
          <p:nvPr>
            <p:ph idx="1"/>
          </p:nvPr>
        </p:nvSpPr>
        <p:spPr>
          <a:xfrm>
            <a:off x="3648075" y="549275"/>
            <a:ext cx="7707313" cy="6096000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</a:pPr>
            <a:r>
              <a:rPr lang="zh-CN" altLang="en-US" sz="2300" b="1">
                <a:ea typeface="宋体" pitchFamily="2" charset="-122"/>
              </a:rPr>
              <a:t>唐宪宗元和二年（公元</a:t>
            </a:r>
            <a:r>
              <a:rPr lang="en-US" altLang="zh-CN" sz="2300" b="1">
                <a:ea typeface="宋体" pitchFamily="2" charset="-122"/>
              </a:rPr>
              <a:t>807</a:t>
            </a:r>
            <a:r>
              <a:rPr lang="zh-CN" altLang="en-US" sz="2300" b="1">
                <a:ea typeface="宋体" pitchFamily="2" charset="-122"/>
              </a:rPr>
              <a:t>年），李贺十八岁岁左右，即已诗名远播，元和三、四年间</a:t>
            </a:r>
            <a:r>
              <a:rPr lang="en-US" altLang="zh-CN" sz="2300" b="1">
                <a:ea typeface="宋体" pitchFamily="2" charset="-122"/>
              </a:rPr>
              <a:t>(</a:t>
            </a:r>
            <a:r>
              <a:rPr lang="zh-CN" altLang="en-US" sz="2300" b="1">
                <a:ea typeface="宋体" pitchFamily="2" charset="-122"/>
              </a:rPr>
              <a:t>公元</a:t>
            </a:r>
            <a:r>
              <a:rPr lang="en-US" altLang="zh-CN" sz="2300" b="1">
                <a:ea typeface="宋体" pitchFamily="2" charset="-122"/>
              </a:rPr>
              <a:t>808</a:t>
            </a:r>
            <a:r>
              <a:rPr lang="zh-CN" altLang="en-US" sz="2300" b="1">
                <a:ea typeface="宋体" pitchFamily="2" charset="-122"/>
              </a:rPr>
              <a:t>～</a:t>
            </a:r>
            <a:r>
              <a:rPr lang="en-US" altLang="zh-CN" sz="2300" b="1">
                <a:ea typeface="宋体" pitchFamily="2" charset="-122"/>
              </a:rPr>
              <a:t>809</a:t>
            </a:r>
            <a:r>
              <a:rPr lang="zh-CN" altLang="en-US" sz="2300" b="1">
                <a:ea typeface="宋体" pitchFamily="2" charset="-122"/>
              </a:rPr>
              <a:t>年</a:t>
            </a:r>
            <a:r>
              <a:rPr lang="en-US" altLang="zh-CN" sz="2300" b="1">
                <a:ea typeface="宋体" pitchFamily="2" charset="-122"/>
              </a:rPr>
              <a:t>)</a:t>
            </a:r>
            <a:r>
              <a:rPr lang="zh-CN" altLang="en-US" sz="2300" b="1">
                <a:ea typeface="宋体" pitchFamily="2" charset="-122"/>
              </a:rPr>
              <a:t>，李贺写</a:t>
            </a:r>
            <a:r>
              <a:rPr lang="en-US" altLang="zh-CN" sz="2300" b="1">
                <a:ea typeface="宋体" pitchFamily="2" charset="-122"/>
              </a:rPr>
              <a:t>《</a:t>
            </a:r>
            <a:r>
              <a:rPr lang="zh-CN" altLang="en-US" sz="2300" b="1">
                <a:ea typeface="宋体" pitchFamily="2" charset="-122"/>
              </a:rPr>
              <a:t>雁门太守行</a:t>
            </a:r>
            <a:r>
              <a:rPr lang="en-US" altLang="zh-CN" sz="2300" b="1">
                <a:ea typeface="宋体" pitchFamily="2" charset="-122"/>
              </a:rPr>
              <a:t>》</a:t>
            </a:r>
            <a:r>
              <a:rPr lang="zh-CN" altLang="en-US" sz="2300" b="1">
                <a:ea typeface="宋体" pitchFamily="2" charset="-122"/>
              </a:rPr>
              <a:t>谒韩愈，又闻韩愈在洛阳，李贺往谒。据说，韩愈与皇甫湜曾一同回访，贺写了有名的</a:t>
            </a:r>
            <a:r>
              <a:rPr lang="en-US" altLang="zh-CN" sz="2300" b="1">
                <a:ea typeface="宋体" pitchFamily="2" charset="-122"/>
              </a:rPr>
              <a:t>《</a:t>
            </a:r>
            <a:r>
              <a:rPr lang="zh-CN" altLang="en-US" sz="2300" b="1">
                <a:ea typeface="宋体" pitchFamily="2" charset="-122"/>
              </a:rPr>
              <a:t>高轩过</a:t>
            </a:r>
            <a:r>
              <a:rPr lang="en-US" altLang="zh-CN" sz="2300" b="1">
                <a:ea typeface="宋体" pitchFamily="2" charset="-122"/>
              </a:rPr>
              <a:t>》</a:t>
            </a:r>
            <a:r>
              <a:rPr lang="zh-CN" altLang="en-US" sz="2300" b="1">
                <a:ea typeface="宋体" pitchFamily="2" charset="-122"/>
              </a:rPr>
              <a:t>诗。本可早登科第，振其家声，但“年未弱冠”，即遭父丧。当时，服丧“务必以三年全期为限，所以直到元和五年（</a:t>
            </a:r>
            <a:r>
              <a:rPr lang="en-US" altLang="zh-CN" sz="2300" b="1">
                <a:ea typeface="宋体" pitchFamily="2" charset="-122"/>
              </a:rPr>
              <a:t>810</a:t>
            </a:r>
            <a:r>
              <a:rPr lang="zh-CN" altLang="en-US" sz="2300" b="1">
                <a:ea typeface="宋体" pitchFamily="2" charset="-122"/>
              </a:rPr>
              <a:t>年）韩愈才与李贺书，劝其举进士。该年初冬，二十一岁的李贺参加房式主持，韩愈参与组织的河南府试，作</a:t>
            </a:r>
            <a:r>
              <a:rPr lang="en-US" altLang="zh-CN" sz="2300" b="1">
                <a:ea typeface="宋体" pitchFamily="2" charset="-122"/>
              </a:rPr>
              <a:t>《</a:t>
            </a:r>
            <a:r>
              <a:rPr lang="zh-CN" altLang="en-US" sz="2300" b="1">
                <a:ea typeface="宋体" pitchFamily="2" charset="-122"/>
              </a:rPr>
              <a:t>河南府试十二月乐词并闰月</a:t>
            </a:r>
            <a:r>
              <a:rPr lang="en-US" altLang="zh-CN" sz="2300" b="1">
                <a:ea typeface="宋体" pitchFamily="2" charset="-122"/>
              </a:rPr>
              <a:t>》</a:t>
            </a:r>
            <a:r>
              <a:rPr lang="zh-CN" altLang="en-US" sz="2300" b="1">
                <a:ea typeface="宋体" pitchFamily="2" charset="-122"/>
              </a:rPr>
              <a:t>，并一举获隽，年底即赴长安应进士举。可是“阖扇未开逢猰犬”，妒才者放出流言，谓李贺父名“晋肃”、“晋”与“进”犯“嫌名”。尽管韩愈“质之于律”“稽之于典”为其辩解，终无可奈何，李贺不得不愤离试院。元和三年（公元</a:t>
            </a:r>
            <a:r>
              <a:rPr lang="en-US" altLang="zh-CN" sz="2300" b="1">
                <a:ea typeface="宋体" pitchFamily="2" charset="-122"/>
              </a:rPr>
              <a:t>808</a:t>
            </a:r>
            <a:r>
              <a:rPr lang="zh-CN" altLang="en-US" sz="2300" b="1">
                <a:ea typeface="宋体" pitchFamily="2" charset="-122"/>
              </a:rPr>
              <a:t>年）春，十九岁的李贺离京返回昌谷，作</a:t>
            </a:r>
            <a:r>
              <a:rPr lang="en-US" altLang="zh-CN" sz="2300" b="1">
                <a:ea typeface="宋体" pitchFamily="2" charset="-122"/>
              </a:rPr>
              <a:t>《</a:t>
            </a:r>
            <a:r>
              <a:rPr lang="zh-CN" altLang="en-US" sz="2300" b="1">
                <a:ea typeface="宋体" pitchFamily="2" charset="-122"/>
              </a:rPr>
              <a:t>出城</a:t>
            </a:r>
            <a:r>
              <a:rPr lang="en-US" altLang="zh-CN" sz="2300" b="1">
                <a:ea typeface="宋体" pitchFamily="2" charset="-122"/>
              </a:rPr>
              <a:t>》</a:t>
            </a:r>
            <a:r>
              <a:rPr lang="zh-CN" altLang="en-US" sz="2300" b="1">
                <a:ea typeface="宋体" pitchFamily="2" charset="-122"/>
              </a:rPr>
              <a:t>，当年十月间，再次西入长安。经停洛阳，韩愈、皇甫湜到访慰藉落第之人，李贺作</a:t>
            </a:r>
            <a:r>
              <a:rPr lang="en-US" altLang="zh-CN" sz="2300" b="1">
                <a:ea typeface="宋体" pitchFamily="2" charset="-122"/>
              </a:rPr>
              <a:t>《</a:t>
            </a:r>
            <a:r>
              <a:rPr lang="zh-CN" altLang="en-US" sz="2300" b="1">
                <a:ea typeface="宋体" pitchFamily="2" charset="-122"/>
              </a:rPr>
              <a:t>高轩过</a:t>
            </a:r>
            <a:r>
              <a:rPr lang="en-US" altLang="zh-CN" sz="2300" b="1">
                <a:ea typeface="宋体" pitchFamily="2" charset="-122"/>
              </a:rPr>
              <a:t>》</a:t>
            </a:r>
            <a:r>
              <a:rPr lang="zh-CN" altLang="en-US" sz="2300" b="1">
                <a:ea typeface="宋体" pitchFamily="2" charset="-122"/>
              </a:rPr>
              <a:t>答谢。十月十四日，李贺在洛阳仁和里坊的宅院中，与前辈话别，作</a:t>
            </a:r>
            <a:r>
              <a:rPr lang="en-US" altLang="zh-CN" sz="2300" b="1">
                <a:ea typeface="宋体" pitchFamily="2" charset="-122"/>
              </a:rPr>
              <a:t>《</a:t>
            </a:r>
            <a:r>
              <a:rPr lang="zh-CN" altLang="en-US" sz="2300" b="1">
                <a:ea typeface="宋体" pitchFamily="2" charset="-122"/>
              </a:rPr>
              <a:t>仁和里杂叙皇甫湜</a:t>
            </a:r>
            <a:r>
              <a:rPr lang="en-US" altLang="zh-CN" sz="2300" b="1">
                <a:ea typeface="宋体" pitchFamily="2" charset="-122"/>
              </a:rPr>
              <a:t>》</a:t>
            </a:r>
            <a:r>
              <a:rPr lang="zh-CN" altLang="en-US" sz="2300" b="1">
                <a:ea typeface="宋体" pitchFamily="2" charset="-122"/>
              </a:rPr>
              <a:t>。 </a:t>
            </a:r>
            <a:endParaRPr lang="zh-CN" altLang="en-US" sz="2300" b="1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3" title=""/>
          <p:cNvSpPr>
            <a:spLocks noGrp="1" noChangeArrowheads="1"/>
          </p:cNvSpPr>
          <p:nvPr>
            <p:ph idx="1"/>
          </p:nvPr>
        </p:nvSpPr>
        <p:spPr>
          <a:xfrm>
            <a:off x="4224338" y="188913"/>
            <a:ext cx="5867400" cy="609600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 lnSpcReduction="10000"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 hangingPunct="0">
              <a:lnSpc>
                <a:spcPct val="100000"/>
              </a:lnSpc>
            </a:pPr>
            <a:r>
              <a:rPr lang="zh-CN" altLang="en-US" sz="2300" b="1" spc="0">
                <a:ea typeface="宋体" pitchFamily="2" charset="-122"/>
              </a:rPr>
              <a:t>元和五年（</a:t>
            </a:r>
            <a:r>
              <a:rPr lang="en-US" altLang="zh-CN" sz="2300" b="1" spc="0">
                <a:ea typeface="宋体" pitchFamily="2" charset="-122"/>
              </a:rPr>
              <a:t>810</a:t>
            </a:r>
            <a:r>
              <a:rPr lang="zh-CN" altLang="en-US" sz="2300" b="1" spc="0">
                <a:ea typeface="宋体" pitchFamily="2" charset="-122"/>
              </a:rPr>
              <a:t>年），这一年李贺二十一岁，韩愈调为河南令（河南府，治所洛阳），有诗</a:t>
            </a:r>
            <a:r>
              <a:rPr lang="en-US" altLang="zh-CN" sz="2300" b="1" spc="0">
                <a:ea typeface="宋体" pitchFamily="2" charset="-122"/>
              </a:rPr>
              <a:t>《</a:t>
            </a:r>
            <a:r>
              <a:rPr lang="zh-CN" altLang="en-US" sz="2300" b="1" spc="0">
                <a:ea typeface="宋体" pitchFamily="2" charset="-122"/>
              </a:rPr>
              <a:t>燕河南府秀才</a:t>
            </a:r>
            <a:r>
              <a:rPr lang="en-US" altLang="zh-CN" sz="2300" b="1" spc="0">
                <a:ea typeface="宋体" pitchFamily="2" charset="-122"/>
              </a:rPr>
              <a:t>》</a:t>
            </a:r>
            <a:r>
              <a:rPr lang="zh-CN" altLang="en-US" sz="2300" b="1" spc="0">
                <a:ea typeface="宋体" pitchFamily="2" charset="-122"/>
              </a:rPr>
              <a:t>，诗中有“惟求文章写，不敢妒与争”。可能是感怀此前李贺的不幸遭遇，诫勉本届考生。</a:t>
            </a:r>
            <a:endParaRPr lang="zh-CN" altLang="en-US" sz="2300" b="1">
              <a:ea typeface="宋体" pitchFamily="2" charset="-122"/>
            </a:endParaRPr>
          </a:p>
          <a:p>
            <a:pPr marL="228600" lvl="0" indent="-228600" hangingPunct="0">
              <a:lnSpc>
                <a:spcPct val="100000"/>
              </a:lnSpc>
            </a:pPr>
            <a:r>
              <a:rPr lang="zh-CN" altLang="en-US" sz="2300" b="1" spc="0">
                <a:ea typeface="宋体" pitchFamily="2" charset="-122"/>
              </a:rPr>
              <a:t>未能参加进士考试，对李贺打击甚重，他曾写了不少抒愤之诗，当年回到昌谷。大约因其为李唐宗室的后裔，又有韩愈为之推奖，元和六年（</a:t>
            </a:r>
            <a:r>
              <a:rPr lang="en-US" altLang="zh-CN" sz="2300" b="1" spc="0">
                <a:ea typeface="宋体" pitchFamily="2" charset="-122"/>
              </a:rPr>
              <a:t>811</a:t>
            </a:r>
            <a:r>
              <a:rPr lang="zh-CN" altLang="en-US" sz="2300" b="1" spc="0">
                <a:ea typeface="宋体" pitchFamily="2" charset="-122"/>
              </a:rPr>
              <a:t>年）五月，李贺又返回长安，经宗人推荐，考核后，父荫得官，任奉礼郎，从九品。从此，“牢落长安”长达</a:t>
            </a:r>
            <a:r>
              <a:rPr lang="en-US" altLang="zh-CN" sz="2300" b="1" spc="0">
                <a:ea typeface="宋体" pitchFamily="2" charset="-122"/>
              </a:rPr>
              <a:t>3</a:t>
            </a:r>
            <a:r>
              <a:rPr lang="zh-CN" altLang="en-US" sz="2300" b="1" spc="0">
                <a:ea typeface="宋体" pitchFamily="2" charset="-122"/>
              </a:rPr>
              <a:t>年，为官</a:t>
            </a:r>
            <a:r>
              <a:rPr lang="en-US" altLang="zh-CN" sz="2300" b="1" spc="0">
                <a:ea typeface="宋体" pitchFamily="2" charset="-122"/>
              </a:rPr>
              <a:t>3</a:t>
            </a:r>
            <a:r>
              <a:rPr lang="zh-CN" altLang="en-US" sz="2300" b="1" spc="0">
                <a:ea typeface="宋体" pitchFamily="2" charset="-122"/>
              </a:rPr>
              <a:t>年间，李贺亲身经历，耳闻目睹了许多事情，结交了一批志同道合的朋友，对当时社会状况有了深刻的认识。个人生活虽不如意，却创作了一系列反映现实、鞭挞黑暗的诗篇。虽然此间心情“瞧悴如刍狗”，但增长了生活阅历，扩充了知识领域，在诗歌创作上大获丰收。所谓贺诗“深刺当世之弊，切中当世之隐”（清姚文燮语），大多数作品就产生在这一时期。他在中唐诗坛乃至整个唐代文坛的杰出地位，应该说主要是这一时期写下的近</a:t>
            </a:r>
            <a:r>
              <a:rPr lang="en-US" altLang="zh-CN" sz="2300" b="1" spc="0">
                <a:ea typeface="宋体" pitchFamily="2" charset="-122"/>
              </a:rPr>
              <a:t>60</a:t>
            </a:r>
            <a:r>
              <a:rPr lang="zh-CN" altLang="en-US" sz="2300" b="1" spc="0">
                <a:ea typeface="宋体" pitchFamily="2" charset="-122"/>
              </a:rPr>
              <a:t>首作品奠定的。</a:t>
            </a:r>
            <a:endParaRPr lang="zh-CN" altLang="en-US" sz="2300" b="1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2" title="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noFill/>
          <a:ln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zh-CN" altLang="en-US">
                <a:ea typeface="宋体" pitchFamily="2" charset="-122"/>
              </a:rPr>
              <a:t>晚年漂泊</a:t>
            </a:r>
            <a:br>
              <a:rPr lang="zh-CN" altLang="en-US">
                <a:ea typeface="宋体" pitchFamily="2" charset="-122"/>
              </a:rPr>
            </a:br>
            <a:endParaRPr lang="zh-CN" altLang="en-US">
              <a:ea typeface="宋体" pitchFamily="2" charset="-122"/>
            </a:endParaRPr>
          </a:p>
        </p:txBody>
      </p:sp>
      <p:sp>
        <p:nvSpPr>
          <p:cNvPr id="31747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</a:pPr>
            <a:r>
              <a:rPr lang="zh-CN" altLang="en-US" sz="2000" b="1">
                <a:ea typeface="宋体" pitchFamily="2" charset="-122"/>
              </a:rPr>
              <a:t>由于迁调无望，功名无成，哀愤孤激之思日深。加之妻又病卒，李贺忧郁病笃，元和八年（</a:t>
            </a:r>
            <a:r>
              <a:rPr lang="en-US" altLang="zh-CN" sz="2000" b="1">
                <a:ea typeface="宋体" pitchFamily="2" charset="-122"/>
              </a:rPr>
              <a:t>813</a:t>
            </a:r>
            <a:r>
              <a:rPr lang="zh-CN" altLang="en-US" sz="2000" b="1">
                <a:ea typeface="宋体" pitchFamily="2" charset="-122"/>
              </a:rPr>
              <a:t>年）春告病回昌谷休养了一段时日。但他不甘沉沦，又举足南游，希望在南楚或吴越一展才华。离长安时，他的友人无可和尚（青龙寺高僧）也曾写过一首</a:t>
            </a:r>
            <a:r>
              <a:rPr lang="en-US" altLang="zh-CN" sz="2000" b="1">
                <a:ea typeface="宋体" pitchFamily="2" charset="-122"/>
              </a:rPr>
              <a:t>《</a:t>
            </a:r>
            <a:r>
              <a:rPr lang="zh-CN" altLang="en-US" sz="2000" b="1">
                <a:ea typeface="宋体" pitchFamily="2" charset="-122"/>
              </a:rPr>
              <a:t>送李长吉之任东井</a:t>
            </a:r>
            <a:r>
              <a:rPr lang="en-US" altLang="zh-CN" sz="2000" b="1">
                <a:ea typeface="宋体" pitchFamily="2" charset="-122"/>
              </a:rPr>
              <a:t>》</a:t>
            </a:r>
            <a:r>
              <a:rPr lang="zh-CN" altLang="en-US" sz="2000" b="1">
                <a:ea typeface="宋体" pitchFamily="2" charset="-122"/>
              </a:rPr>
              <a:t>的诗，预祝他南游成功，但结果大约也不妙。“九州人事皆如此”，他折回洛阳，告别长辈皇甫湜等亲友，同年十月十四日又西进长安。元和九年（</a:t>
            </a:r>
            <a:r>
              <a:rPr lang="en-US" altLang="zh-CN" sz="2000" b="1">
                <a:ea typeface="宋体" pitchFamily="2" charset="-122"/>
              </a:rPr>
              <a:t>814</a:t>
            </a:r>
            <a:r>
              <a:rPr lang="zh-CN" altLang="en-US" sz="2000" b="1">
                <a:ea typeface="宋体" pitchFamily="2" charset="-122"/>
              </a:rPr>
              <a:t>年），他决然辞去奉礼郎之职，重回昌谷“归卧”。然后取道宜阳、洛阳、经河阳，入太行，过长平、高平，于深秋到达潞州（今山西长治市）。此后在潞州张彻的荐举下，做了</a:t>
            </a:r>
            <a:r>
              <a:rPr lang="en-US" altLang="zh-CN" sz="2000" b="1">
                <a:ea typeface="宋体" pitchFamily="2" charset="-122"/>
              </a:rPr>
              <a:t>3</a:t>
            </a:r>
            <a:r>
              <a:rPr lang="zh-CN" altLang="en-US" sz="2000" b="1">
                <a:ea typeface="宋体" pitchFamily="2" charset="-122"/>
              </a:rPr>
              <a:t>个年头的幕僚，为昭义军节度使郗士美的军队服务，帮办公文。元和十一年（</a:t>
            </a:r>
            <a:r>
              <a:rPr lang="en-US" altLang="zh-CN" sz="2000" b="1">
                <a:ea typeface="宋体" pitchFamily="2" charset="-122"/>
              </a:rPr>
              <a:t>816</a:t>
            </a:r>
            <a:r>
              <a:rPr lang="zh-CN" altLang="en-US" sz="2000" b="1">
                <a:ea typeface="宋体" pitchFamily="2" charset="-122"/>
              </a:rPr>
              <a:t>年），因北方藩镇跋扈，分裂势力猖獗，郗士美讨叛无功，告病到洛阳休养，友人张彻也抽身回长安。李贺无路可走，只得强撑病躯，回到昌谷故居，整理所存诗作，不久病卒，时年二十七岁。</a:t>
            </a:r>
            <a:endParaRPr lang="zh-CN" altLang="en-US" sz="2000" b="1">
              <a:ea typeface="宋体" pitchFamily="2" charset="-122"/>
            </a:endParaRPr>
          </a:p>
          <a:p>
            <a:pPr lvl="0">
              <a:lnSpc>
                <a:spcPct val="80000"/>
              </a:lnSpc>
            </a:pPr>
            <a:br>
              <a:rPr lang="zh-CN" altLang="en-US" sz="1000">
                <a:ea typeface="宋体" pitchFamily="2" charset="-122"/>
              </a:rPr>
            </a:br>
            <a:endParaRPr lang="zh-CN" altLang="en-US" sz="1000">
              <a:ea typeface="宋体" pitchFamily="2" charset="-122"/>
            </a:endParaRPr>
          </a:p>
          <a:p>
            <a:pPr lvl="0">
              <a:lnSpc>
                <a:spcPct val="80000"/>
              </a:lnSpc>
            </a:pPr>
            <a:endParaRPr lang="zh-CN" altLang="en-US" sz="1000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10" title=""/>
          <p:cNvSpPr>
            <a:spLocks noGrp="1" noChangeArrowheads="1"/>
          </p:cNvSpPr>
          <p:nvPr>
            <p:ph type="title"/>
          </p:nvPr>
        </p:nvSpPr>
        <p:spPr>
          <a:xfrm>
            <a:off x="4367213" y="836613"/>
            <a:ext cx="5689600" cy="432117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marL="0" lvl="0" indent="0" hangingPunct="0"/>
            <a:r>
              <a:rPr lang="zh-CN" altLang="en-US" sz="5500" b="1" spc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诗歌特点</a:t>
            </a:r>
            <a:endParaRPr lang="zh-CN" altLang="en-US" sz="5500" b="1">
              <a:effectLst>
                <a:outerShdw blurRad="38100" dist="38100" dir="2700000" algn="tl">
                  <a:srgbClr val="FFFFFF"/>
                </a:outerShdw>
              </a:effectLst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3794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</a:pPr>
            <a:r>
              <a:rPr lang="zh-CN" altLang="en-US" sz="2400" b="1">
                <a:ea typeface="宋体" pitchFamily="2" charset="-122"/>
              </a:rPr>
              <a:t>李贺诗受楚辞、古乐府、齐梁宫体、李杜、韩愈等多方面影响，经自己熔铸、苦吟，形成非常独特的风格。李诗最大的特色，就是想象丰富奇特、语言瑰丽奇峭。长吉上访天河、游月宫；下论古今、探鬼魅，他的想象神奇瑰丽、旖旎绚烂。长吉刻意锤炼语言，造语奇隽，凝练峭拔，色彩浓丽。他的笔下有许多精警、奇峭而有独创性的语言。如“羲和敲日玻璃声”（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秦王饮酒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）、“银浦流云学水声”（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天上谣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）、“玉轮轧露湿团光”（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梦天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）等匪夷所思的奇语，比比皆是。可以说，尚“奇”是长吉所处的时代、特别是他的良师益友韩愈所代表的韩孟诗派共同的追求。他也有不少明快易懂的作品，如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勉爱行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、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感讽五首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其一、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京城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、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嘲少年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等。与“诗仙”李白，“诗圣”杜甫，“诗豪”刘禹锡，“诗魔”白居易一样，另有四字真言，鬼、泣、血、死，故被称为</a:t>
            </a:r>
            <a:r>
              <a:rPr lang="en-US" altLang="zh-CN" sz="2400" b="1">
                <a:ea typeface="宋体" pitchFamily="2" charset="-122"/>
              </a:rPr>
              <a:t>"</a:t>
            </a:r>
            <a:r>
              <a:rPr lang="zh-CN" altLang="en-US" sz="2400" b="1">
                <a:ea typeface="宋体" pitchFamily="2" charset="-122"/>
              </a:rPr>
              <a:t>诗鬼</a:t>
            </a:r>
            <a:r>
              <a:rPr lang="en-US" altLang="zh-CN" sz="2400" b="1">
                <a:ea typeface="宋体" pitchFamily="2" charset="-122"/>
              </a:rPr>
              <a:t>"</a:t>
            </a:r>
            <a:r>
              <a:rPr lang="zh-CN" altLang="en-US" sz="2400" b="1">
                <a:ea typeface="宋体" pitchFamily="2" charset="-122"/>
              </a:rPr>
              <a:t>。</a:t>
            </a:r>
            <a:endParaRPr lang="zh-CN" altLang="en-US" sz="2400" b="1">
              <a:ea typeface="宋体" pitchFamily="2" charset="-122"/>
            </a:endParaRPr>
          </a:p>
          <a:p>
            <a:pPr lvl="0">
              <a:lnSpc>
                <a:spcPct val="80000"/>
              </a:lnSpc>
            </a:pPr>
            <a:br>
              <a:rPr lang="zh-CN" altLang="en-US" sz="2400" b="1">
                <a:ea typeface="宋体" pitchFamily="2" charset="-122"/>
              </a:rPr>
            </a:br>
            <a:endParaRPr lang="zh-CN" altLang="en-US" sz="2400" b="1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3" title=""/>
          <p:cNvSpPr>
            <a:spLocks noGrp="1"/>
          </p:cNvSpPr>
          <p:nvPr>
            <p:ph idx="1"/>
          </p:nvPr>
        </p:nvSpPr>
        <p:spPr>
          <a:xfrm>
            <a:off x="4224338" y="549275"/>
            <a:ext cx="5867400" cy="6096000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>
              <a:ea typeface="宋体" pitchFamily="2" charset="-122"/>
            </a:endParaRPr>
          </a:p>
        </p:txBody>
      </p:sp>
      <p:pic>
        <p:nvPicPr>
          <p:cNvPr id="7171" name="Picture 7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400" b="1">
                <a:ea typeface="宋体" pitchFamily="2" charset="-122"/>
              </a:rPr>
              <a:t>长吉诗的另一大特点就是较多地写古体诗、写乐府，很少写当时流行的近体诗，现存诗作无一首七律。李贺在乐府诗的继承和创新方面作出了杰出贡献，借古寓今，或讽或叹，灵活多变，涣然有新意。在同时代的“元白”、“张（籍）、王（建）”两派乐府外，别开境界，独树一帜。他特别擅长短篇，如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天上谣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、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梦天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、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帝子歌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等，是后人称为“长吉体”的代表作。在唐代，李商隐、温庭筠的古诗，就是走李贺所开辟的道路。宋人贺铸、周邦彦、刘克庄、谢翱、文天祥，元人萨都剌、杨维桢，明人汤显祖，清人曹雪芹、黎简、姚燮，都受到李贺诗的影响。</a:t>
            </a:r>
            <a:r>
              <a:rPr lang="zh-CN" altLang="en-US" sz="2400">
                <a:ea typeface="宋体" pitchFamily="2" charset="-122"/>
              </a:rPr>
              <a:t> </a:t>
            </a:r>
            <a:endParaRPr lang="zh-CN" altLang="en-US" sz="2400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</a:pPr>
            <a:r>
              <a:rPr lang="zh-CN" altLang="en-US" sz="2400" b="1">
                <a:ea typeface="宋体" pitchFamily="2" charset="-122"/>
              </a:rPr>
              <a:t>杜牧（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李长吉歌诗叙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）赞之为“骚之苗裔。”王夫之（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唐诗评选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）说：“长吉于讽刺，直以声情动今古”，“真与供奉（李白）为敌。”毛先舒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诗辨坻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说：“大历以后，解乐府遗法者，惟李贺一人。设色浓妙，而词旨多寓篇外。刻于撰语，浑于用意。”薛雪（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一瓢诗话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）认为：“唐人乐府，首推李、杜，而李奉礼、温助教（即温庭筠），尤益另炷瓣香。”沈德潜（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唐诗别裁集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）：“依约楚辞，而意取幽奥，辞取环奇。”高棅称他为“天纵奇才”（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唐诗品汇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）；姚文燮以为他“力挽颓风”（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昌谷集注凡例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）；黎简甚至说：“论长吉每道是鬼才，而其为仙语，乃李白所不及”。鲁迅先生同情李贺的不幸，且“年轻时较爱读唐朝李贺的诗”，在他手书古人的诗文中，李贺是最多的一位。毛泽东主席与陈毅元帅探讨诗词时也曾说：“李贺的诗很值得一读，不知你有兴趣否？”（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致陈毅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）</a:t>
            </a:r>
            <a:r>
              <a:rPr lang="zh-CN" altLang="en-US" sz="2400">
                <a:ea typeface="宋体" pitchFamily="2" charset="-122"/>
              </a:rPr>
              <a:t> </a:t>
            </a:r>
            <a:endParaRPr lang="zh-CN" altLang="en-US" sz="2400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6866" name="Rectangle 3" title=""/>
          <p:cNvSpPr>
            <a:spLocks noGrp="1"/>
          </p:cNvSpPr>
          <p:nvPr>
            <p:ph idx="1"/>
          </p:nvPr>
        </p:nvSpPr>
        <p:spPr>
          <a:xfrm>
            <a:off x="479425" y="981075"/>
            <a:ext cx="11449050" cy="4464050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</a:pPr>
            <a:r>
              <a:rPr lang="zh-CN" altLang="en-US" sz="2200" b="1">
                <a:ea typeface="宋体" pitchFamily="2" charset="-122"/>
              </a:rPr>
              <a:t>李贺的诗也有不少缺点。一方面由于过分雕琢求奇，有的作品语意晦涩、堆砌词藻，艺术形象欠完整，情思脉络欠连贯。杜牧含蓄地说：“贺能探寻前事，所以深叹恨古今未尝道者，如</a:t>
            </a:r>
            <a:r>
              <a:rPr lang="en-US" altLang="zh-CN" sz="2200" b="1">
                <a:ea typeface="宋体" pitchFamily="2" charset="-122"/>
              </a:rPr>
              <a:t>《</a:t>
            </a:r>
            <a:r>
              <a:rPr lang="zh-CN" altLang="en-US" sz="2200" b="1">
                <a:ea typeface="宋体" pitchFamily="2" charset="-122"/>
              </a:rPr>
              <a:t>金铜仙人辞汉歌</a:t>
            </a:r>
            <a:r>
              <a:rPr lang="en-US" altLang="zh-CN" sz="2200" b="1">
                <a:ea typeface="宋体" pitchFamily="2" charset="-122"/>
              </a:rPr>
              <a:t>》</a:t>
            </a:r>
            <a:r>
              <a:rPr lang="zh-CN" altLang="en-US" sz="2200" b="1">
                <a:ea typeface="宋体" pitchFamily="2" charset="-122"/>
              </a:rPr>
              <a:t>、</a:t>
            </a:r>
            <a:r>
              <a:rPr lang="en-US" altLang="zh-CN" sz="2200" b="1">
                <a:ea typeface="宋体" pitchFamily="2" charset="-122"/>
              </a:rPr>
              <a:t>《</a:t>
            </a:r>
            <a:r>
              <a:rPr lang="zh-CN" altLang="en-US" sz="2200" b="1">
                <a:ea typeface="宋体" pitchFamily="2" charset="-122"/>
              </a:rPr>
              <a:t>还自会稽歌</a:t>
            </a:r>
            <a:r>
              <a:rPr lang="en-US" altLang="zh-CN" sz="2200" b="1">
                <a:ea typeface="宋体" pitchFamily="2" charset="-122"/>
              </a:rPr>
              <a:t>》</a:t>
            </a:r>
            <a:r>
              <a:rPr lang="zh-CN" altLang="en-US" sz="2200" b="1">
                <a:ea typeface="宋体" pitchFamily="2" charset="-122"/>
              </a:rPr>
              <a:t>，求取情状，离绝远去笔墨畦径间，亦殊不能知之。”钱钟书评曰：“长吉穿幽入仄，惨淡经营，都在修辞设色，举凡谋篇命意，均落第二义。”</a:t>
            </a:r>
            <a:r>
              <a:rPr lang="en-US" altLang="zh-CN" sz="2200" b="1">
                <a:ea typeface="宋体" pitchFamily="2" charset="-122"/>
              </a:rPr>
              <a:t>《</a:t>
            </a:r>
            <a:r>
              <a:rPr lang="zh-CN" altLang="en-US" sz="2200" b="1">
                <a:ea typeface="宋体" pitchFamily="2" charset="-122"/>
              </a:rPr>
              <a:t>谈艺录</a:t>
            </a:r>
            <a:r>
              <a:rPr lang="en-US" altLang="zh-CN" sz="2200" b="1">
                <a:ea typeface="宋体" pitchFamily="2" charset="-122"/>
              </a:rPr>
              <a:t>》</a:t>
            </a:r>
            <a:r>
              <a:rPr lang="zh-CN" altLang="en-US" sz="2200" b="1">
                <a:ea typeface="宋体" pitchFamily="2" charset="-122"/>
              </a:rPr>
              <a:t>另一方面由于李贺仕进无路，体弱多病，尽管是一个青年诗人，术特色李贺的诗想象力丰富，意境诡异华丽，常用些险韵奇字，作品中出现的“死”字达</a:t>
            </a:r>
            <a:r>
              <a:rPr lang="en-US" altLang="zh-CN" sz="2200" b="1">
                <a:ea typeface="宋体" pitchFamily="2" charset="-122"/>
              </a:rPr>
              <a:t>20</a:t>
            </a:r>
            <a:r>
              <a:rPr lang="zh-CN" altLang="en-US" sz="2200" b="1">
                <a:ea typeface="宋体" pitchFamily="2" charset="-122"/>
              </a:rPr>
              <a:t>多个</a:t>
            </a:r>
            <a:r>
              <a:rPr lang="en-US" altLang="zh-CN" sz="2200" b="1">
                <a:ea typeface="宋体" pitchFamily="2" charset="-122"/>
              </a:rPr>
              <a:t>﹐“</a:t>
            </a:r>
            <a:r>
              <a:rPr lang="zh-CN" altLang="en-US" sz="2200" b="1">
                <a:ea typeface="宋体" pitchFamily="2" charset="-122"/>
              </a:rPr>
              <a:t>老”字达</a:t>
            </a:r>
            <a:r>
              <a:rPr lang="en-US" altLang="zh-CN" sz="2200" b="1">
                <a:ea typeface="宋体" pitchFamily="2" charset="-122"/>
              </a:rPr>
              <a:t>50</a:t>
            </a:r>
            <a:r>
              <a:rPr lang="zh-CN" altLang="en-US" sz="2200" b="1">
                <a:ea typeface="宋体" pitchFamily="2" charset="-122"/>
              </a:rPr>
              <a:t>多个，风格同唐朝其他诗人迥然不同。他的诗作内容有一部分承袭了屈原</a:t>
            </a:r>
            <a:r>
              <a:rPr lang="en-US" altLang="zh-CN" sz="2200" b="1">
                <a:ea typeface="宋体" pitchFamily="2" charset="-122"/>
              </a:rPr>
              <a:t>《</a:t>
            </a:r>
            <a:r>
              <a:rPr lang="zh-CN" altLang="en-US" sz="2200" b="1">
                <a:ea typeface="宋体" pitchFamily="2" charset="-122"/>
              </a:rPr>
              <a:t>楚辞</a:t>
            </a:r>
            <a:r>
              <a:rPr lang="en-US" altLang="zh-CN" sz="2200" b="1">
                <a:ea typeface="宋体" pitchFamily="2" charset="-122"/>
              </a:rPr>
              <a:t>》</a:t>
            </a:r>
            <a:r>
              <a:rPr lang="zh-CN" altLang="en-US" sz="2200" b="1">
                <a:ea typeface="宋体" pitchFamily="2" charset="-122"/>
              </a:rPr>
              <a:t>中</a:t>
            </a:r>
            <a:r>
              <a:rPr lang="en-US" altLang="zh-CN" sz="2200" b="1">
                <a:ea typeface="宋体" pitchFamily="2" charset="-122"/>
              </a:rPr>
              <a:t>《</a:t>
            </a:r>
            <a:r>
              <a:rPr lang="zh-CN" altLang="en-US" sz="2200" b="1">
                <a:ea typeface="宋体" pitchFamily="2" charset="-122"/>
              </a:rPr>
              <a:t>山鬼</a:t>
            </a:r>
            <a:r>
              <a:rPr lang="en-US" altLang="zh-CN" sz="2200" b="1">
                <a:ea typeface="宋体" pitchFamily="2" charset="-122"/>
              </a:rPr>
              <a:t>》</a:t>
            </a:r>
            <a:r>
              <a:rPr lang="zh-CN" altLang="en-US" sz="2200" b="1">
                <a:ea typeface="宋体" pitchFamily="2" charset="-122"/>
              </a:rPr>
              <a:t>，</a:t>
            </a:r>
            <a:r>
              <a:rPr lang="en-US" altLang="zh-CN" sz="2200" b="1">
                <a:ea typeface="宋体" pitchFamily="2" charset="-122"/>
              </a:rPr>
              <a:t>《</a:t>
            </a:r>
            <a:r>
              <a:rPr lang="zh-CN" altLang="en-US" sz="2200" b="1">
                <a:ea typeface="宋体" pitchFamily="2" charset="-122"/>
              </a:rPr>
              <a:t>国殇</a:t>
            </a:r>
            <a:r>
              <a:rPr lang="en-US" altLang="zh-CN" sz="2200" b="1">
                <a:ea typeface="宋体" pitchFamily="2" charset="-122"/>
              </a:rPr>
              <a:t>》</a:t>
            </a:r>
            <a:r>
              <a:rPr lang="zh-CN" altLang="en-US" sz="2200" b="1">
                <a:ea typeface="宋体" pitchFamily="2" charset="-122"/>
              </a:rPr>
              <a:t>等篇的传统，如</a:t>
            </a:r>
            <a:r>
              <a:rPr lang="en-US" altLang="zh-CN" sz="2200" b="1">
                <a:ea typeface="宋体" pitchFamily="2" charset="-122"/>
              </a:rPr>
              <a:t>《</a:t>
            </a:r>
            <a:r>
              <a:rPr lang="zh-CN" altLang="en-US" sz="2200" b="1">
                <a:ea typeface="宋体" pitchFamily="2" charset="-122"/>
              </a:rPr>
              <a:t>神弦曲</a:t>
            </a:r>
            <a:r>
              <a:rPr lang="en-US" altLang="zh-CN" sz="2200" b="1">
                <a:ea typeface="宋体" pitchFamily="2" charset="-122"/>
              </a:rPr>
              <a:t>》</a:t>
            </a:r>
            <a:r>
              <a:rPr lang="zh-CN" altLang="en-US" sz="2200" b="1">
                <a:ea typeface="宋体" pitchFamily="2" charset="-122"/>
              </a:rPr>
              <a:t>、</a:t>
            </a:r>
            <a:r>
              <a:rPr lang="en-US" altLang="zh-CN" sz="2200" b="1">
                <a:ea typeface="宋体" pitchFamily="2" charset="-122"/>
              </a:rPr>
              <a:t>《</a:t>
            </a:r>
            <a:r>
              <a:rPr lang="zh-CN" altLang="en-US" sz="2200" b="1">
                <a:ea typeface="宋体" pitchFamily="2" charset="-122"/>
              </a:rPr>
              <a:t>雁门太守行</a:t>
            </a:r>
            <a:r>
              <a:rPr lang="en-US" altLang="zh-CN" sz="2200" b="1">
                <a:ea typeface="宋体" pitchFamily="2" charset="-122"/>
              </a:rPr>
              <a:t>》</a:t>
            </a:r>
            <a:r>
              <a:rPr lang="zh-CN" altLang="en-US" sz="2200" b="1">
                <a:ea typeface="宋体" pitchFamily="2" charset="-122"/>
              </a:rPr>
              <a:t>、</a:t>
            </a:r>
            <a:r>
              <a:rPr lang="en-US" altLang="zh-CN" sz="2200" b="1">
                <a:ea typeface="宋体" pitchFamily="2" charset="-122"/>
              </a:rPr>
              <a:t>《</a:t>
            </a:r>
            <a:r>
              <a:rPr lang="zh-CN" altLang="en-US" sz="2200" b="1">
                <a:ea typeface="宋体" pitchFamily="2" charset="-122"/>
              </a:rPr>
              <a:t>金铜仙人辞汉歌</a:t>
            </a:r>
            <a:r>
              <a:rPr lang="en-US" altLang="zh-CN" sz="2200" b="1">
                <a:ea typeface="宋体" pitchFamily="2" charset="-122"/>
              </a:rPr>
              <a:t>》</a:t>
            </a:r>
            <a:r>
              <a:rPr lang="zh-CN" altLang="en-US" sz="2200" b="1">
                <a:ea typeface="宋体" pitchFamily="2" charset="-122"/>
              </a:rPr>
              <a:t>等。另一部分则很有现实主义风格，如</a:t>
            </a:r>
            <a:r>
              <a:rPr lang="en-US" altLang="zh-CN" sz="2200" b="1">
                <a:ea typeface="宋体" pitchFamily="2" charset="-122"/>
              </a:rPr>
              <a:t>《</a:t>
            </a:r>
            <a:r>
              <a:rPr lang="zh-CN" altLang="en-US" sz="2200" b="1">
                <a:ea typeface="宋体" pitchFamily="2" charset="-122"/>
              </a:rPr>
              <a:t>老夫采玉歌</a:t>
            </a:r>
            <a:r>
              <a:rPr lang="en-US" altLang="zh-CN" sz="2200" b="1">
                <a:ea typeface="宋体" pitchFamily="2" charset="-122"/>
              </a:rPr>
              <a:t>》</a:t>
            </a:r>
            <a:r>
              <a:rPr lang="zh-CN" altLang="en-US" sz="2200" b="1">
                <a:ea typeface="宋体" pitchFamily="2" charset="-122"/>
              </a:rPr>
              <a:t>，反映了贫民生活的艰苦。同时他的诗中也流露出对好景不常、时光易逝的感伤情绪。贬李者说是“牛鬼蛇神太甚”（张表臣</a:t>
            </a:r>
            <a:r>
              <a:rPr lang="en-US" altLang="zh-CN" sz="2200" b="1">
                <a:ea typeface="宋体" pitchFamily="2" charset="-122"/>
              </a:rPr>
              <a:t>《</a:t>
            </a:r>
            <a:r>
              <a:rPr lang="zh-CN" altLang="en-US" sz="2200" b="1">
                <a:ea typeface="宋体" pitchFamily="2" charset="-122"/>
              </a:rPr>
              <a:t>珊瑚钩诗话</a:t>
            </a:r>
            <a:r>
              <a:rPr lang="en-US" altLang="zh-CN" sz="2200" b="1">
                <a:ea typeface="宋体" pitchFamily="2" charset="-122"/>
              </a:rPr>
              <a:t>》</a:t>
            </a:r>
            <a:r>
              <a:rPr lang="zh-CN" altLang="en-US" sz="2200" b="1">
                <a:ea typeface="宋体" pitchFamily="2" charset="-122"/>
              </a:rPr>
              <a:t>），甚至认为是“诗之妖”（潘德舆</a:t>
            </a:r>
            <a:r>
              <a:rPr lang="en-US" altLang="zh-CN" sz="2200" b="1">
                <a:ea typeface="宋体" pitchFamily="2" charset="-122"/>
              </a:rPr>
              <a:t>《</a:t>
            </a:r>
            <a:r>
              <a:rPr lang="zh-CN" altLang="en-US" sz="2200" b="1">
                <a:ea typeface="宋体" pitchFamily="2" charset="-122"/>
              </a:rPr>
              <a:t>养一斋诗话</a:t>
            </a:r>
            <a:r>
              <a:rPr lang="en-US" altLang="zh-CN" sz="2200" b="1">
                <a:ea typeface="宋体" pitchFamily="2" charset="-122"/>
              </a:rPr>
              <a:t>》</a:t>
            </a:r>
            <a:r>
              <a:rPr lang="zh-CN" altLang="en-US" sz="2200" b="1">
                <a:ea typeface="宋体" pitchFamily="2" charset="-122"/>
              </a:rPr>
              <a:t>）。王世贞用一个“过”字来简要概括长吉诗，还是很有道理的。 </a:t>
            </a:r>
            <a:endParaRPr lang="zh-CN" altLang="en-US" sz="2200" b="1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4" title=""/>
          <p:cNvSpPr>
            <a:spLocks noGrp="1" noChangeArrowheads="1"/>
          </p:cNvSpPr>
          <p:nvPr>
            <p:ph type="title"/>
          </p:nvPr>
        </p:nvSpPr>
        <p:spPr>
          <a:xfrm>
            <a:off x="5087938" y="1628775"/>
            <a:ext cx="3887787" cy="2814638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marL="0" lvl="0" indent="0" hangingPunct="0"/>
            <a:r>
              <a:rPr lang="zh-CN" altLang="en-US" sz="5500" b="1" spc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走进箜篌引</a:t>
            </a:r>
            <a:endParaRPr lang="zh-CN" altLang="en-US" sz="5500" b="1">
              <a:effectLst>
                <a:outerShdw blurRad="38100" dist="38100" dir="2700000" algn="tl">
                  <a:srgbClr val="FFFFFF"/>
                </a:outerShdw>
              </a:effectLst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8914" name="Rectangle 3" title=""/>
          <p:cNvSpPr>
            <a:spLocks noGrp="1"/>
          </p:cNvSpPr>
          <p:nvPr>
            <p:ph idx="1"/>
          </p:nvPr>
        </p:nvSpPr>
        <p:spPr>
          <a:xfrm>
            <a:off x="4151313" y="981075"/>
            <a:ext cx="5867400" cy="6096000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>
                <a:ea typeface="宋体" pitchFamily="2" charset="-122"/>
              </a:rPr>
              <a:t>此诗大约作于公元</a:t>
            </a:r>
            <a:r>
              <a:rPr lang="en-US" altLang="zh-CN" b="1">
                <a:ea typeface="宋体" pitchFamily="2" charset="-122"/>
              </a:rPr>
              <a:t>811</a:t>
            </a:r>
            <a:r>
              <a:rPr lang="zh-CN" altLang="en-US" b="1">
                <a:ea typeface="宋体" pitchFamily="2" charset="-122"/>
              </a:rPr>
              <a:t>年（唐宪宗元和六年）至公元</a:t>
            </a:r>
            <a:r>
              <a:rPr lang="en-US" altLang="zh-CN" b="1">
                <a:ea typeface="宋体" pitchFamily="2" charset="-122"/>
              </a:rPr>
              <a:t>813</a:t>
            </a:r>
            <a:r>
              <a:rPr lang="zh-CN" altLang="en-US" b="1">
                <a:ea typeface="宋体" pitchFamily="2" charset="-122"/>
              </a:rPr>
              <a:t>年（元和八年），当时李贺任职于长安，官奉礼郎（执掌祭祀的九品小官）</a:t>
            </a:r>
            <a:r>
              <a:rPr lang="zh-CN" altLang="en-US">
                <a:ea typeface="宋体" pitchFamily="2" charset="-122"/>
              </a:rPr>
              <a:t> </a:t>
            </a: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2" title="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 pitchFamily="2" charset="-122"/>
                <a:ea typeface="+mj-ea" pitchFamily="2" charset="-122"/>
                <a:cs typeface="+mj-cs" pitchFamily="2" charset="-122"/>
              </a:rPr>
              <a:t>李</a:t>
            </a:r>
            <a:b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 pitchFamily="2" charset="-122"/>
                <a:ea typeface="+mj-ea" pitchFamily="2" charset="-122"/>
                <a:cs typeface="+mj-cs" pitchFamily="2" charset="-122"/>
              </a:rPr>
            </a:br>
            <a:b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 pitchFamily="2" charset="-122"/>
                <a:ea typeface="+mj-ea" pitchFamily="2" charset="-122"/>
                <a:cs typeface="+mj-cs" pitchFamily="2" charset="-122"/>
              </a:rPr>
            </a:b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 pitchFamily="2" charset="-122"/>
                <a:ea typeface="+mj-ea" pitchFamily="2" charset="-122"/>
                <a:cs typeface="+mj-cs" pitchFamily="2" charset="-122"/>
              </a:rPr>
              <a:t>凭</a:t>
            </a:r>
          </a:p>
        </p:txBody>
      </p:sp>
      <p:sp>
        <p:nvSpPr>
          <p:cNvPr id="39939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>
                <a:ea typeface="宋体" pitchFamily="2" charset="-122"/>
              </a:rPr>
              <a:t>李凭是梨园弟子，因善弹箜篌，名噪一时。“天子一日一回见，王侯将相立马迎”，身价之高，似乎远远超过盛唐时期的著名歌手李龟年。他的精湛技艺，受到诗人们的热情赞赏。李贺此篇想象丰富，设色瑰丽，艺术感染力很强。清人方扶南把它与白居易的</a:t>
            </a:r>
            <a:r>
              <a:rPr lang="en-US" altLang="zh-CN" b="1">
                <a:ea typeface="宋体" pitchFamily="2" charset="-122"/>
              </a:rPr>
              <a:t>《</a:t>
            </a:r>
            <a:r>
              <a:rPr lang="zh-CN" altLang="en-US" b="1">
                <a:ea typeface="宋体" pitchFamily="2" charset="-122"/>
              </a:rPr>
              <a:t>琵琶行</a:t>
            </a:r>
            <a:r>
              <a:rPr lang="en-US" altLang="zh-CN" b="1">
                <a:ea typeface="宋体" pitchFamily="2" charset="-122"/>
              </a:rPr>
              <a:t>》</a:t>
            </a:r>
            <a:r>
              <a:rPr lang="zh-CN" altLang="en-US" b="1">
                <a:ea typeface="宋体" pitchFamily="2" charset="-122"/>
              </a:rPr>
              <a:t>、韩愈的</a:t>
            </a:r>
            <a:r>
              <a:rPr lang="en-US" altLang="zh-CN" b="1">
                <a:ea typeface="宋体" pitchFamily="2" charset="-122"/>
              </a:rPr>
              <a:t>《</a:t>
            </a:r>
            <a:r>
              <a:rPr lang="zh-CN" altLang="en-US" b="1">
                <a:ea typeface="宋体" pitchFamily="2" charset="-122"/>
              </a:rPr>
              <a:t>听颖师弹琴</a:t>
            </a:r>
            <a:r>
              <a:rPr lang="en-US" altLang="zh-CN" b="1">
                <a:ea typeface="宋体" pitchFamily="2" charset="-122"/>
              </a:rPr>
              <a:t>》</a:t>
            </a:r>
            <a:r>
              <a:rPr lang="zh-CN" altLang="en-US" b="1">
                <a:ea typeface="宋体" pitchFamily="2" charset="-122"/>
              </a:rPr>
              <a:t>相提并论，推许为“摹写声音至文”。</a:t>
            </a:r>
            <a:r>
              <a:rPr lang="zh-CN" altLang="en-US">
                <a:ea typeface="宋体" pitchFamily="2" charset="-122"/>
              </a:rPr>
              <a:t> </a:t>
            </a: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0962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>
                <a:ea typeface="宋体" pitchFamily="2" charset="-122"/>
              </a:rPr>
              <a:t>诗的起句开门见山，“吴丝蜀桐”写箜篌构造精良，借以衬托演奏者技艺的高超，写物亦即写人，收到一箭双雕的功效。“高秋”一语，除了表明时间是九月深秋，还含有“秋高气爽”的意思，与“深秋”、“暮秋”之类相比，更富含蕴。二、三两句写乐声。诗人故意避开无形无色、难以捉摸的主体（箜篌声），从客体（“空山凝云”之类）落笔，以实写虚，亦真亦幻，极富表现力。</a:t>
            </a:r>
            <a:r>
              <a:rPr lang="zh-CN" altLang="en-US">
                <a:ea typeface="宋体" pitchFamily="2" charset="-122"/>
              </a:rPr>
              <a:t> </a:t>
            </a: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1986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</a:pPr>
            <a:r>
              <a:rPr lang="zh-CN" altLang="en-US" sz="2400" b="1">
                <a:ea typeface="宋体" pitchFamily="2" charset="-122"/>
              </a:rPr>
              <a:t>优美悦耳的弦歌声一经传出，空旷山野上的浮云便颓然为之凝滞，仿佛在俯首谛听；善于鼓瑟的湘娥与素女，也被这乐声触动了愁怀，潸然泪下。“空山”句移情于物，把云写成具有人的听觉功能和思想感情，似乎比“天若有情天亦老”（</a:t>
            </a:r>
            <a:r>
              <a:rPr lang="en-US" altLang="zh-CN" sz="2400" b="1">
                <a:ea typeface="宋体" pitchFamily="2" charset="-122"/>
              </a:rPr>
              <a:t>《</a:t>
            </a:r>
            <a:r>
              <a:rPr lang="zh-CN" altLang="en-US" sz="2400" b="1">
                <a:ea typeface="宋体" pitchFamily="2" charset="-122"/>
              </a:rPr>
              <a:t>金铜仙人辞汉歌</a:t>
            </a:r>
            <a:r>
              <a:rPr lang="en-US" altLang="zh-CN" sz="2400" b="1">
                <a:ea typeface="宋体" pitchFamily="2" charset="-122"/>
              </a:rPr>
              <a:t>》</a:t>
            </a:r>
            <a:r>
              <a:rPr lang="zh-CN" altLang="en-US" sz="2400" b="1">
                <a:ea typeface="宋体" pitchFamily="2" charset="-122"/>
              </a:rPr>
              <a:t>）更进一层。它和下面的“江娥”句互相配合，互相补充，极力烘托箜篌声神奇美妙，具有“惊天地，泣鬼神”的魅力。第四句“李凭中国弹箜篌”，用“赋”笔点出演奏者的名姓，并且交代了演奏的地点。前四句，诗人故意突破按顺序交待人物、时间、地点的一般写法，另作精心安排，先写琴，写声，然后写人，时间和地点一前一后，穿插其中。这样，突出了乐声，有着先声夺人的艺术力量</a:t>
            </a:r>
            <a:r>
              <a:rPr lang="zh-CN" altLang="en-US" sz="2400">
                <a:ea typeface="宋体" pitchFamily="2" charset="-122"/>
              </a:rPr>
              <a:t>。</a:t>
            </a:r>
            <a:endParaRPr lang="zh-CN" altLang="en-US" sz="2400">
              <a:ea typeface="宋体" pitchFamily="2" charset="-122"/>
            </a:endParaRPr>
          </a:p>
          <a:p>
            <a:pPr lvl="0">
              <a:lnSpc>
                <a:spcPct val="80000"/>
              </a:lnSpc>
            </a:pPr>
            <a:br>
              <a:rPr lang="zh-CN" altLang="en-US" sz="2400">
                <a:ea typeface="宋体" pitchFamily="2" charset="-122"/>
              </a:rPr>
            </a:br>
            <a:endParaRPr lang="zh-CN" altLang="en-US" sz="2400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3010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400" b="1">
                <a:ea typeface="宋体" pitchFamily="2" charset="-122"/>
              </a:rPr>
              <a:t>五、六两句正面写乐声，而又各具特色。“昆山”句是以声写声，着重表现乐声的起伏多变；“芙蓉”句则是以形写声，刻意渲染乐声的优美动听。“昆山玉碎凤凰叫”，那箜篌，时而众弦齐鸣，嘈嘈杂杂，仿佛玉碎山崩，令人不遑分辨；时而又一弦独响，宛如凤凰鸣叫，声振林木，响遏行云。“芙蓉泣露香兰笑”，构思奇特。带露的芙蓉（即荷花）是屡见不鲜的，盛开的兰花也确实给人以张口欲笑的印象。它们都是美的化身。诗人用“芙蓉泣露”摹写琴声的悲抑，而以“香兰笑”显示琴声的欢快，不仅可以耳闻，而且可以目睹。这种表现方法，真有形神兼备之妙。</a:t>
            </a:r>
            <a:r>
              <a:rPr lang="zh-CN" altLang="en-US" sz="2400">
                <a:ea typeface="宋体" pitchFamily="2" charset="-122"/>
              </a:rPr>
              <a:t> </a:t>
            </a:r>
            <a:endParaRPr lang="zh-CN" altLang="en-US" sz="2400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4034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</a:pPr>
            <a:r>
              <a:rPr lang="zh-CN" altLang="en-US" sz="2300" b="1">
                <a:ea typeface="宋体" pitchFamily="2" charset="-122"/>
              </a:rPr>
              <a:t>从第七句起到篇终，都是写音响效果。先写近处，长安十二道城门前的冷气寒光，全被箜篌声所消融。其实，冷气寒光是无法消融的，因为李凭箜篌弹得特别好，人们陶醉在他那美妙的弦歌声中，以致连深秋时节的风寒露冷也感觉不到了。虽然用语浪漫夸张，表达的却是一种真情实感。“紫皇”是双关语，兼指天帝和当时的皇帝。诗人不用“君王”而用“紫皇”，不单是遣词造句上追求新奇，而且是一种巧妙的过渡手法，承上启下，比较自然地把诗歌的意境由人寰扩大到仙府。以下六句，诗人凭借想象的翅膀，飞向天庭，飞上神山，把读者带进更为辽阔深广、神奇瑰丽的境界。“女娲炼石补天处，石破天惊逗秋雨”，乐声传到天上，正在补天的女娲听得入了迷，竟然忘记了自己的职守，结果石破天惊，秋雨倾泻。这种想象是何等大胆超奇，出人意料，而又感人肺腑。一个“逗”字，把音乐的强大魅力和上述奇瑰的景象紧紧联系起来了。而且，石破天惊、秋雨霶霈的景象，也可视作音乐形象的示现。 </a:t>
            </a:r>
            <a:endParaRPr lang="zh-CN" altLang="en-US" sz="2300" b="1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5058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>
                <a:ea typeface="宋体" pitchFamily="2" charset="-122"/>
              </a:rPr>
              <a:t>第五联，诗人又从天庭描写到神山。那美妙绝伦的乐声传入神山，教令神妪也为之感动不已；乐声感物至深，致使“老鱼跳波瘦蛟舞”。诗人用“老”和“瘦”这两个似平干枯的字眼修饰鱼龙，却有着完全相反的艺术效果，使音乐形象更加丰满。老鱼和瘦蛟本来羸弱乏力，行动艰难，现在竟然伴随着音乐的旋律腾跃起舞，这种出奇不意的形象描写，使那无形美妙的箜篌声浮雕般地呈现在读者的眼前了。</a:t>
            </a:r>
            <a:r>
              <a:rPr lang="zh-CN" altLang="en-US">
                <a:ea typeface="宋体" pitchFamily="2" charset="-122"/>
              </a:rPr>
              <a:t> </a:t>
            </a: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6082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>
                <a:ea typeface="宋体" pitchFamily="2" charset="-122"/>
              </a:rPr>
              <a:t>以上八句以形写声，摄取的多是运动着的物象，它们联翩而至，新奇瑰丽，令人目不暇接。结末两句改用静物，作进一步烘托：成天伐桂、劳累不堪的吴刚倚着桂树，久久地立在那儿，竟忘了睡眠；玉兔蹲伏一旁，任凭深夜的露水不停在洒落在身上，把毛衣浸湿，也不肯离去。这些饱含思想感情的优美形象，深深印在读者心中，就像皎洁的月亮投影于水，显得幽深渺远，逗人情思，发人联想。</a:t>
            </a:r>
            <a:r>
              <a:rPr lang="zh-CN" altLang="en-US">
                <a:ea typeface="宋体" pitchFamily="2" charset="-122"/>
              </a:rPr>
              <a:t> </a:t>
            </a: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7106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</a:pPr>
            <a:r>
              <a:rPr lang="zh-CN" altLang="en-US" b="1">
                <a:ea typeface="宋体" pitchFamily="2" charset="-122"/>
              </a:rPr>
              <a:t>诗的最大特点是想象奇特，形象鲜明，充满浪漫主义色彩。诗人致力于把自己对于箜篌声的抽象感觉、感情与思想借助联想转化成具体的物象，使之可见可感。诗歌没有对李凭的技艺作直接的评判，也没有直接描述诗人的自我感受，有的只是对于乐声及其效果的摹绘。然而纵观全篇，又无处不寄托着诗人的情思，曲折而又明朗地表达了他对乐曲的感受和评价。这就使外在的物象和内在的情思融为一体，构成可以悦目赏心的艺术境界。</a:t>
            </a:r>
            <a:endParaRPr lang="zh-CN" altLang="en-US" b="1">
              <a:ea typeface="宋体" pitchFamily="2" charset="-122"/>
            </a:endParaRPr>
          </a:p>
          <a:p>
            <a:pPr lvl="0">
              <a:lnSpc>
                <a:spcPct val="80000"/>
              </a:lnSpc>
            </a:pPr>
            <a:br>
              <a:rPr lang="zh-CN" altLang="en-US">
                <a:ea typeface="宋体" pitchFamily="2" charset="-122"/>
              </a:rPr>
            </a:b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8130" name="Rectangle 2" title=""/>
          <p:cNvSpPr>
            <a:spLocks noGrp="1" noChangeArrowheads="1"/>
          </p:cNvSpPr>
          <p:nvPr>
            <p:ph type="title"/>
          </p:nvPr>
        </p:nvSpPr>
        <p:spPr>
          <a:xfrm>
            <a:off x="2711450" y="-171450"/>
            <a:ext cx="7707313" cy="617220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marL="0" lvl="0" indent="0" hangingPunct="0"/>
            <a:r>
              <a:rPr lang="zh-CN" altLang="en-US" sz="5500" b="1" spc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表现手法</a:t>
            </a:r>
            <a:endParaRPr lang="zh-CN" altLang="en-US" sz="5500" b="1">
              <a:effectLst>
                <a:outerShdw blurRad="38100" dist="38100" dir="2700000" algn="tl">
                  <a:srgbClr val="FFFFFF"/>
                </a:outerShdw>
              </a:effectLst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49154" name="Rectangle 2" title=""/>
          <p:cNvSpPr>
            <a:spLocks noGrp="1" noChangeArrowheads="1"/>
          </p:cNvSpPr>
          <p:nvPr>
            <p:ph type="title"/>
          </p:nvPr>
        </p:nvSpPr>
        <p:spPr>
          <a:xfrm>
            <a:off x="3792538" y="-1250950"/>
            <a:ext cx="6875462" cy="395922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marL="0" lvl="0" indent="0" hangingPunct="0"/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描写音乐关键是化抽象为具体，李贺怎么描写李凭弹箜篌的呢？</a:t>
            </a:r>
            <a:endParaRPr lang="zh-CN" altLang="en-US" sz="3600" b="1">
              <a:effectLst>
                <a:outerShdw blurRad="38100" dist="38100" dir="2700000" algn="tl">
                  <a:srgbClr val="FFFFFF"/>
                </a:outerShdw>
              </a:effectLst>
              <a:ea typeface="黑体" pitchFamily="2" charset="-122"/>
            </a:endParaRPr>
          </a:p>
        </p:txBody>
      </p:sp>
      <p:sp>
        <p:nvSpPr>
          <p:cNvPr id="49155" name="Text Box 3" title=""/>
          <p:cNvSpPr txBox="1"/>
          <p:nvPr/>
        </p:nvSpPr>
        <p:spPr>
          <a:xfrm>
            <a:off x="2279650" y="2636838"/>
            <a:ext cx="6119813" cy="7016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4000" b="1">
                <a:latin typeface="Arial" pitchFamily="34" charset="0"/>
              </a:rPr>
              <a:t>空山凝云颓不流：</a:t>
            </a:r>
            <a:endParaRPr kumimoji="0" lang="zh-CN" altLang="en-US" sz="4000" b="1">
              <a:latin typeface="Arial" pitchFamily="34" charset="0"/>
            </a:endParaRPr>
          </a:p>
        </p:txBody>
      </p:sp>
      <p:sp>
        <p:nvSpPr>
          <p:cNvPr id="49156" name="Text Box 4" title=""/>
          <p:cNvSpPr txBox="1"/>
          <p:nvPr/>
        </p:nvSpPr>
        <p:spPr>
          <a:xfrm>
            <a:off x="2351088" y="3716338"/>
            <a:ext cx="5472112" cy="7016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4000" b="1">
                <a:latin typeface="Arial" pitchFamily="34" charset="0"/>
              </a:rPr>
              <a:t>湘娥啼竹素女愁：</a:t>
            </a:r>
            <a:endParaRPr kumimoji="0" lang="zh-CN" altLang="en-US" sz="4000" b="1">
              <a:latin typeface="Arial" pitchFamily="34" charset="0"/>
            </a:endParaRPr>
          </a:p>
        </p:txBody>
      </p:sp>
      <p:sp>
        <p:nvSpPr>
          <p:cNvPr id="49157" name="AutoShape 5" title=""/>
          <p:cNvSpPr/>
          <p:nvPr/>
        </p:nvSpPr>
        <p:spPr>
          <a:xfrm>
            <a:off x="6456363" y="3068638"/>
            <a:ext cx="1223962" cy="792162"/>
          </a:xfrm>
          <a:prstGeom prst="rightArrow">
            <a:avLst>
              <a:gd name="adj1" fmla="val 50000"/>
              <a:gd name="adj2" fmla="val 38627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  <a:effectLst/>
        </p:spPr>
        <p:txBody>
          <a:bodyPr wrap="none" anchor="ctr" anchorCtr="0">
            <a:no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49158" name="Text Box 6" title=""/>
          <p:cNvSpPr txBox="1"/>
          <p:nvPr/>
        </p:nvSpPr>
        <p:spPr>
          <a:xfrm>
            <a:off x="8183563" y="3644900"/>
            <a:ext cx="1728787" cy="366713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endParaRPr kumimoji="0" lang="zh-CN" altLang="en-US" sz="1800">
              <a:latin typeface="Arial" pitchFamily="34" charset="0"/>
            </a:endParaRPr>
          </a:p>
        </p:txBody>
      </p:sp>
      <p:sp>
        <p:nvSpPr>
          <p:cNvPr id="49159" name="Text Box 7" title=""/>
          <p:cNvSpPr txBox="1"/>
          <p:nvPr/>
        </p:nvSpPr>
        <p:spPr>
          <a:xfrm>
            <a:off x="7824788" y="3141663"/>
            <a:ext cx="2232025" cy="13112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4000" b="1"/>
              <a:t>角度之一</a:t>
            </a:r>
            <a:r>
              <a:rPr kumimoji="0" lang="en-US" altLang="zh-CN" sz="4000" b="1"/>
              <a:t>:</a:t>
            </a:r>
            <a:r>
              <a:rPr kumimoji="0" lang="zh-CN" altLang="en-US" sz="4000" b="1">
                <a:latin typeface="Arial" pitchFamily="34" charset="0"/>
              </a:rPr>
              <a:t>侧面烘托</a:t>
            </a:r>
            <a:endParaRPr kumimoji="0" lang="zh-CN" altLang="en-US" sz="40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/>
      <p:bldP spid="49156" grpId="0"/>
      <p:bldP spid="49157" grpId="0" animBg="1"/>
      <p:bldP spid="4915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50178" name="Rectangle 3" title=""/>
          <p:cNvSpPr>
            <a:spLocks noGrp="1"/>
          </p:cNvSpPr>
          <p:nvPr>
            <p:ph idx="1"/>
          </p:nvPr>
        </p:nvSpPr>
        <p:spPr>
          <a:xfrm>
            <a:off x="3863975" y="1341438"/>
            <a:ext cx="6804025" cy="5516562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>
                <a:ea typeface="华文新魏" pitchFamily="2" charset="-122"/>
              </a:rPr>
              <a:t>优美的弦歌声一传出，空旷山野上的浮云便颓然为之凝滞；善于鼓瑟的湘娥与素女，也被这乐声触动了愁怀，潸然泪下。</a:t>
            </a:r>
            <a:endParaRPr lang="zh-CN" altLang="en-US" b="1">
              <a:ea typeface="华文新魏" pitchFamily="2" charset="-122"/>
            </a:endParaRPr>
          </a:p>
          <a:p>
            <a:pPr lvl="0"/>
            <a:r>
              <a:rPr lang="zh-CN" altLang="en-US" b="1" u="sng">
                <a:ea typeface="华文新魏" pitchFamily="2" charset="-122"/>
              </a:rPr>
              <a:t>“空山”句移情于物</a:t>
            </a:r>
            <a:r>
              <a:rPr lang="zh-CN" altLang="en-US" b="1">
                <a:ea typeface="华文新魏" pitchFamily="2" charset="-122"/>
              </a:rPr>
              <a:t>，把云写成具有人的听觉功能和思想感情。它和下面的“江娥”句互相配合，</a:t>
            </a:r>
            <a:r>
              <a:rPr lang="zh-CN" altLang="en-US" b="1" u="sng">
                <a:ea typeface="华文新魏" pitchFamily="2" charset="-122"/>
              </a:rPr>
              <a:t>极力烘托箜篌声神奇美妙</a:t>
            </a:r>
            <a:r>
              <a:rPr lang="zh-CN" altLang="en-US" b="1">
                <a:ea typeface="华文新魏" pitchFamily="2" charset="-122"/>
              </a:rPr>
              <a:t>，具有“惊天地，泣鬼神”的魅力。</a:t>
            </a:r>
            <a:endParaRPr lang="zh-CN" altLang="en-US" b="1">
              <a:ea typeface="华文新魏" pitchFamily="2" charset="-122"/>
            </a:endParaRPr>
          </a:p>
          <a:p>
            <a:pPr lvl="0">
              <a:buFont typeface="Wingdings" pitchFamily="2" charset="2"/>
              <a:buNone/>
            </a:pPr>
            <a:br>
              <a:rPr lang="zh-CN" altLang="en-US" b="1">
                <a:ea typeface="华文新魏" pitchFamily="2" charset="-122"/>
              </a:rPr>
            </a:br>
            <a:endParaRPr lang="zh-CN" altLang="en-US" b="1">
              <a:ea typeface="华文新魏" pitchFamily="2" charset="-122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51202" name="Rectangle 2" title="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noFill/>
          <a:ln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zh-CN" altLang="en-US" b="1">
                <a:ea typeface="宋体" pitchFamily="2" charset="-122"/>
              </a:rPr>
              <a:t>为什么先交代乐声后写人物呢？</a:t>
            </a:r>
            <a:endParaRPr lang="zh-CN" altLang="en-US" b="1">
              <a:ea typeface="宋体" pitchFamily="2" charset="-122"/>
            </a:endParaRPr>
          </a:p>
        </p:txBody>
      </p:sp>
      <p:sp>
        <p:nvSpPr>
          <p:cNvPr id="51203" name="Rectangle 3" title="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4000" b="1">
                <a:ea typeface="华文新魏" pitchFamily="2" charset="-122"/>
              </a:rPr>
              <a:t>前四句，诗人故意突破按顺序交待人物、时间、地点的一般写法，另作精心安排，先写琴，写声，然后写人。</a:t>
            </a:r>
            <a:r>
              <a:rPr lang="zh-CN" altLang="en-US" sz="4000" b="1" u="sng">
                <a:ea typeface="华文新魏" pitchFamily="2" charset="-122"/>
              </a:rPr>
              <a:t>这样，突出了乐声，有着先声夺人的艺术力量</a:t>
            </a:r>
            <a:r>
              <a:rPr lang="zh-CN" altLang="en-US" sz="4000" b="1">
                <a:ea typeface="华文新魏" pitchFamily="2" charset="-122"/>
              </a:rPr>
              <a:t>。</a:t>
            </a:r>
            <a:endParaRPr lang="zh-CN" altLang="en-US" sz="4000" b="1"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52226" name="Text Box 2" title=""/>
          <p:cNvSpPr txBox="1"/>
          <p:nvPr/>
        </p:nvSpPr>
        <p:spPr>
          <a:xfrm>
            <a:off x="3863975" y="620713"/>
            <a:ext cx="5184775" cy="7620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4400" b="1">
                <a:latin typeface="Arial" pitchFamily="34" charset="0"/>
                <a:ea typeface="方正姚体" pitchFamily="2" charset="-122"/>
              </a:rPr>
              <a:t>角度之二：</a:t>
            </a:r>
            <a:endParaRPr kumimoji="0" lang="zh-CN" altLang="en-US" sz="4400" b="1">
              <a:latin typeface="Arial" pitchFamily="34" charset="0"/>
              <a:ea typeface="方正姚体" pitchFamily="2" charset="-122"/>
            </a:endParaRPr>
          </a:p>
        </p:txBody>
      </p:sp>
      <p:sp>
        <p:nvSpPr>
          <p:cNvPr id="52227" name="Text Box 3" title=""/>
          <p:cNvSpPr txBox="1"/>
          <p:nvPr/>
        </p:nvSpPr>
        <p:spPr>
          <a:xfrm>
            <a:off x="2351088" y="2133600"/>
            <a:ext cx="3816350" cy="7016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4000" b="1">
                <a:latin typeface="Arial" pitchFamily="34" charset="0"/>
              </a:rPr>
              <a:t>昆山玉碎凤凰叫</a:t>
            </a:r>
            <a:endParaRPr kumimoji="0" lang="zh-CN" altLang="en-US" sz="4000" b="1">
              <a:latin typeface="Arial" pitchFamily="34" charset="0"/>
            </a:endParaRPr>
          </a:p>
        </p:txBody>
      </p:sp>
      <p:sp>
        <p:nvSpPr>
          <p:cNvPr id="52228" name="Text Box 4" title=""/>
          <p:cNvSpPr txBox="1"/>
          <p:nvPr/>
        </p:nvSpPr>
        <p:spPr>
          <a:xfrm>
            <a:off x="2351088" y="3500438"/>
            <a:ext cx="3887787" cy="7016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4000" b="1">
                <a:latin typeface="Arial" pitchFamily="34" charset="0"/>
              </a:rPr>
              <a:t>芙蓉泣露香兰笑</a:t>
            </a:r>
            <a:endParaRPr kumimoji="0" lang="zh-CN" altLang="en-US" sz="4000" b="1">
              <a:latin typeface="Arial" pitchFamily="34" charset="0"/>
            </a:endParaRPr>
          </a:p>
        </p:txBody>
      </p:sp>
      <p:sp>
        <p:nvSpPr>
          <p:cNvPr id="52229" name="AutoShape 5" title=""/>
          <p:cNvSpPr/>
          <p:nvPr/>
        </p:nvSpPr>
        <p:spPr>
          <a:xfrm>
            <a:off x="5951538" y="2852738"/>
            <a:ext cx="1008062" cy="503237"/>
          </a:xfrm>
          <a:prstGeom prst="rightArrow">
            <a:avLst>
              <a:gd name="adj1" fmla="val 50000"/>
              <a:gd name="adj2" fmla="val 50079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  <a:effectLst/>
        </p:spPr>
        <p:txBody>
          <a:bodyPr wrap="none" anchor="ctr" anchorCtr="0">
            <a:no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52230" name="Text Box 6" title=""/>
          <p:cNvSpPr txBox="1"/>
          <p:nvPr/>
        </p:nvSpPr>
        <p:spPr>
          <a:xfrm>
            <a:off x="7391400" y="2205038"/>
            <a:ext cx="2663825" cy="7016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4000" b="1">
                <a:latin typeface="Arial" pitchFamily="34" charset="0"/>
              </a:rPr>
              <a:t>清脆激越</a:t>
            </a:r>
            <a:endParaRPr kumimoji="0" lang="zh-CN" altLang="en-US" sz="4000" b="1">
              <a:latin typeface="Arial" pitchFamily="34" charset="0"/>
            </a:endParaRPr>
          </a:p>
        </p:txBody>
      </p:sp>
      <p:sp>
        <p:nvSpPr>
          <p:cNvPr id="52231" name="Text Box 7" title=""/>
          <p:cNvSpPr txBox="1"/>
          <p:nvPr/>
        </p:nvSpPr>
        <p:spPr>
          <a:xfrm>
            <a:off x="6959600" y="3500438"/>
            <a:ext cx="3708400" cy="579437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3200" b="1">
                <a:latin typeface="Arial" pitchFamily="34" charset="0"/>
              </a:rPr>
              <a:t>时而幽咽时而欢快</a:t>
            </a:r>
            <a:endParaRPr kumimoji="0" lang="zh-CN" altLang="en-US" sz="3200" b="1">
              <a:latin typeface="Arial" pitchFamily="34" charset="0"/>
            </a:endParaRPr>
          </a:p>
        </p:txBody>
      </p:sp>
      <p:sp>
        <p:nvSpPr>
          <p:cNvPr id="52232" name="Text Box 8" title=""/>
          <p:cNvSpPr txBox="1"/>
          <p:nvPr/>
        </p:nvSpPr>
        <p:spPr>
          <a:xfrm>
            <a:off x="3719513" y="4797425"/>
            <a:ext cx="6408737" cy="7016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4000" b="1">
                <a:latin typeface="Arial" pitchFamily="34" charset="0"/>
              </a:rPr>
              <a:t>（比喻、拟人）正面描写</a:t>
            </a:r>
            <a:endParaRPr kumimoji="0" lang="zh-CN" altLang="en-US" sz="40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22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223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223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53250" name="Rectangle 3" title=""/>
          <p:cNvSpPr>
            <a:spLocks noGrp="1" noChangeArrowheads="1"/>
          </p:cNvSpPr>
          <p:nvPr>
            <p:ph idx="1"/>
          </p:nvPr>
        </p:nvSpPr>
        <p:spPr>
          <a:xfrm>
            <a:off x="3792538" y="692150"/>
            <a:ext cx="6875462" cy="5976938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 lnSpcReduction="10000"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 hangingPunct="0">
              <a:lnSpc>
                <a:spcPct val="100000"/>
              </a:lnSpc>
              <a:buFont typeface="Wingdings" pitchFamily="2" charset="2"/>
              <a:buNone/>
            </a:pPr>
            <a:r>
              <a:rPr lang="zh-CN" altLang="en-US" sz="3600" b="1" spc="0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600" b="1" spc="0">
                <a:ea typeface="华文新魏" pitchFamily="2" charset="-122"/>
              </a:rPr>
              <a:t>“</a:t>
            </a:r>
            <a:r>
              <a:rPr lang="zh-CN" altLang="en-US" sz="3600" b="1" spc="0">
                <a:latin typeface="华文新魏" pitchFamily="2" charset="-122"/>
                <a:ea typeface="华文新魏" pitchFamily="2" charset="-122"/>
              </a:rPr>
              <a:t>昆山句</a:t>
            </a:r>
            <a:r>
              <a:rPr lang="zh-CN" altLang="en-US" sz="3600" b="1" spc="0">
                <a:ea typeface="华文新魏" pitchFamily="2" charset="-122"/>
              </a:rPr>
              <a:t>”</a:t>
            </a:r>
            <a:r>
              <a:rPr lang="zh-CN" altLang="en-US" sz="3600" b="1" u="sng" spc="0">
                <a:latin typeface="华文新魏" pitchFamily="2" charset="-122"/>
                <a:ea typeface="华文新魏" pitchFamily="2" charset="-122"/>
              </a:rPr>
              <a:t>以声写声</a:t>
            </a:r>
            <a:r>
              <a:rPr lang="zh-CN" altLang="en-US" sz="3600" b="1" spc="0">
                <a:latin typeface="华文新魏" pitchFamily="2" charset="-122"/>
                <a:ea typeface="华文新魏" pitchFamily="2" charset="-122"/>
              </a:rPr>
              <a:t>，那箜篌时而众弦齐鸣，嘈嘈杂杂，仿佛玉碎山崩；时而又一弦独响，宛如凤凰鸣叫，声振林木。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  <a:p>
            <a:pPr marL="228600" lvl="0" indent="-228600" hangingPunct="0">
              <a:lnSpc>
                <a:spcPct val="100000"/>
              </a:lnSpc>
              <a:buChar char="•"/>
            </a:pPr>
            <a:r>
              <a:rPr lang="zh-CN" altLang="en-US" sz="3600" b="1" spc="0">
                <a:ea typeface="华文新魏" pitchFamily="2" charset="-122"/>
              </a:rPr>
              <a:t>“</a:t>
            </a:r>
            <a:r>
              <a:rPr lang="zh-CN" altLang="en-US" sz="3600" b="1" spc="0">
                <a:latin typeface="华文新魏" pitchFamily="2" charset="-122"/>
                <a:ea typeface="华文新魏" pitchFamily="2" charset="-122"/>
              </a:rPr>
              <a:t>芙蓉句</a:t>
            </a:r>
            <a:r>
              <a:rPr lang="zh-CN" altLang="en-US" sz="3600" b="1" spc="0">
                <a:ea typeface="华文新魏" pitchFamily="2" charset="-122"/>
              </a:rPr>
              <a:t>”</a:t>
            </a:r>
            <a:r>
              <a:rPr lang="zh-CN" altLang="en-US" sz="3600" b="1" u="sng" spc="0">
                <a:latin typeface="华文新魏" pitchFamily="2" charset="-122"/>
                <a:ea typeface="华文新魏" pitchFamily="2" charset="-122"/>
              </a:rPr>
              <a:t>以形写声</a:t>
            </a:r>
            <a:r>
              <a:rPr lang="zh-CN" altLang="en-US" sz="3600" b="1" spc="0">
                <a:latin typeface="华文新魏" pitchFamily="2" charset="-122"/>
                <a:ea typeface="华文新魏" pitchFamily="2" charset="-122"/>
              </a:rPr>
              <a:t>，诗人用</a:t>
            </a:r>
            <a:r>
              <a:rPr lang="zh-CN" altLang="en-US" sz="3600" b="1" spc="0">
                <a:ea typeface="华文新魏" pitchFamily="2" charset="-122"/>
              </a:rPr>
              <a:t>“</a:t>
            </a:r>
            <a:r>
              <a:rPr lang="zh-CN" altLang="en-US" sz="3600" b="1" spc="0">
                <a:latin typeface="华文新魏" pitchFamily="2" charset="-122"/>
                <a:ea typeface="华文新魏" pitchFamily="2" charset="-122"/>
              </a:rPr>
              <a:t>芙蓉泣露</a:t>
            </a:r>
            <a:r>
              <a:rPr lang="zh-CN" altLang="en-US" sz="3600" b="1" spc="0">
                <a:ea typeface="华文新魏" pitchFamily="2" charset="-122"/>
              </a:rPr>
              <a:t>”</a:t>
            </a:r>
            <a:r>
              <a:rPr lang="zh-CN" altLang="en-US" sz="3600" b="1" spc="0">
                <a:latin typeface="华文新魏" pitchFamily="2" charset="-122"/>
                <a:ea typeface="华文新魏" pitchFamily="2" charset="-122"/>
              </a:rPr>
              <a:t>摹写琴声的悲抑，而以</a:t>
            </a:r>
            <a:r>
              <a:rPr lang="zh-CN" altLang="en-US" sz="3600" b="1" spc="0">
                <a:ea typeface="华文新魏" pitchFamily="2" charset="-122"/>
              </a:rPr>
              <a:t>“</a:t>
            </a:r>
            <a:r>
              <a:rPr lang="zh-CN" altLang="en-US" sz="3600" b="1" spc="0">
                <a:latin typeface="华文新魏" pitchFamily="2" charset="-122"/>
                <a:ea typeface="华文新魏" pitchFamily="2" charset="-122"/>
              </a:rPr>
              <a:t>香兰笑</a:t>
            </a:r>
            <a:r>
              <a:rPr lang="zh-CN" altLang="en-US" sz="3600" b="1" spc="0">
                <a:ea typeface="华文新魏" pitchFamily="2" charset="-122"/>
              </a:rPr>
              <a:t>”</a:t>
            </a:r>
            <a:r>
              <a:rPr lang="zh-CN" altLang="en-US" sz="3600" b="1" spc="0">
                <a:latin typeface="华文新魏" pitchFamily="2" charset="-122"/>
                <a:ea typeface="华文新魏" pitchFamily="2" charset="-122"/>
              </a:rPr>
              <a:t>显示琴声的欢快，</a:t>
            </a:r>
            <a:r>
              <a:rPr lang="zh-CN" altLang="en-US" sz="3600" b="1" u="sng" spc="0">
                <a:latin typeface="华文新魏" pitchFamily="2" charset="-122"/>
                <a:ea typeface="华文新魏" pitchFamily="2" charset="-122"/>
              </a:rPr>
              <a:t>不仅可以耳闻，而且可以目睹</a:t>
            </a:r>
            <a:r>
              <a:rPr lang="zh-CN" altLang="en-US" sz="3600" b="1" spc="0">
                <a:latin typeface="华文新魏" pitchFamily="2" charset="-122"/>
                <a:ea typeface="华文新魏" pitchFamily="2" charset="-122"/>
              </a:rPr>
              <a:t>。这种表现方法，真有形神兼备之妙。</a:t>
            </a:r>
            <a:r>
              <a:rPr lang="zh-CN" altLang="en-US" sz="3600" spc="0">
                <a:ea typeface="宋体" pitchFamily="2" charset="-122"/>
              </a:rPr>
              <a:t> </a:t>
            </a:r>
            <a:br>
              <a:rPr lang="zh-CN" altLang="en-US" sz="3600" spc="0">
                <a:ea typeface="宋体" pitchFamily="2" charset="-122"/>
              </a:rPr>
            </a:br>
            <a:br>
              <a:rPr lang="zh-CN" altLang="en-US" sz="3600" spc="0">
                <a:ea typeface="宋体" pitchFamily="2" charset="-122"/>
              </a:rPr>
            </a:br>
            <a:endParaRPr lang="zh-CN" altLang="en-US" sz="3600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accent1"/>
        </a:solidFill>
      </p:bgPr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54274" name="Rectangle 2" title=""/>
          <p:cNvSpPr>
            <a:spLocks noGrp="1"/>
          </p:cNvSpPr>
          <p:nvPr>
            <p:ph type="title"/>
          </p:nvPr>
        </p:nvSpPr>
        <p:spPr>
          <a:xfrm>
            <a:off x="1774825" y="404813"/>
            <a:ext cx="3478213" cy="1143000"/>
          </a:xfrm>
          <a:noFill/>
          <a:ln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zh-CN" altLang="en-US" b="1">
                <a:ea typeface="方正姚体" pitchFamily="2" charset="-122"/>
              </a:rPr>
              <a:t>角度之三</a:t>
            </a:r>
            <a:endParaRPr lang="zh-CN" altLang="en-US" b="1">
              <a:ea typeface="方正姚体" pitchFamily="2" charset="-122"/>
            </a:endParaRPr>
          </a:p>
        </p:txBody>
      </p:sp>
      <p:sp>
        <p:nvSpPr>
          <p:cNvPr id="54275" name="Text Box 3" title=""/>
          <p:cNvSpPr txBox="1"/>
          <p:nvPr/>
        </p:nvSpPr>
        <p:spPr>
          <a:xfrm>
            <a:off x="1703388" y="1700213"/>
            <a:ext cx="6553200" cy="579437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3200" b="1">
                <a:latin typeface="Arial" pitchFamily="34" charset="0"/>
              </a:rPr>
              <a:t>十二门前融冷光，二十三弦动紫皇</a:t>
            </a:r>
            <a:endParaRPr kumimoji="0" lang="zh-CN" altLang="en-US" sz="3200" b="1">
              <a:latin typeface="Arial" pitchFamily="34" charset="0"/>
            </a:endParaRPr>
          </a:p>
        </p:txBody>
      </p:sp>
      <p:sp>
        <p:nvSpPr>
          <p:cNvPr id="54276" name="Text Box 4" title=""/>
          <p:cNvSpPr txBox="1"/>
          <p:nvPr/>
        </p:nvSpPr>
        <p:spPr>
          <a:xfrm>
            <a:off x="8975725" y="1773238"/>
            <a:ext cx="2016125" cy="6413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3600" b="1">
                <a:latin typeface="Arial" pitchFamily="34" charset="0"/>
              </a:rPr>
              <a:t>现实</a:t>
            </a:r>
            <a:endParaRPr kumimoji="0" lang="zh-CN" altLang="en-US" sz="3600" b="1">
              <a:latin typeface="Arial" pitchFamily="34" charset="0"/>
            </a:endParaRPr>
          </a:p>
        </p:txBody>
      </p:sp>
      <p:sp>
        <p:nvSpPr>
          <p:cNvPr id="54277" name="Text Box 5" title=""/>
          <p:cNvSpPr txBox="1"/>
          <p:nvPr/>
        </p:nvSpPr>
        <p:spPr>
          <a:xfrm>
            <a:off x="2495550" y="3213100"/>
            <a:ext cx="3095625" cy="366713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endParaRPr kumimoji="0" lang="zh-CN" altLang="en-US" sz="1800">
              <a:latin typeface="Arial" pitchFamily="34" charset="0"/>
            </a:endParaRPr>
          </a:p>
        </p:txBody>
      </p:sp>
      <p:sp>
        <p:nvSpPr>
          <p:cNvPr id="54278" name="Text Box 6" title=""/>
          <p:cNvSpPr txBox="1"/>
          <p:nvPr/>
        </p:nvSpPr>
        <p:spPr>
          <a:xfrm>
            <a:off x="1774825" y="2997200"/>
            <a:ext cx="6659563" cy="579438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3200" b="1">
                <a:latin typeface="Arial" pitchFamily="34" charset="0"/>
              </a:rPr>
              <a:t>女娲炼石补天处，石破天惊逗秋雨</a:t>
            </a:r>
            <a:endParaRPr kumimoji="0" lang="zh-CN" altLang="en-US" sz="3200" b="1">
              <a:latin typeface="Arial" pitchFamily="34" charset="0"/>
            </a:endParaRPr>
          </a:p>
        </p:txBody>
      </p:sp>
      <p:sp>
        <p:nvSpPr>
          <p:cNvPr id="54279" name="Text Box 7" title=""/>
          <p:cNvSpPr txBox="1"/>
          <p:nvPr/>
        </p:nvSpPr>
        <p:spPr>
          <a:xfrm>
            <a:off x="8616950" y="3068638"/>
            <a:ext cx="1655763" cy="579437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3200" b="1">
                <a:latin typeface="Arial" pitchFamily="34" charset="0"/>
              </a:rPr>
              <a:t>    天上</a:t>
            </a:r>
            <a:endParaRPr kumimoji="0" lang="zh-CN" altLang="en-US" sz="3200" b="1">
              <a:latin typeface="Arial" pitchFamily="34" charset="0"/>
            </a:endParaRPr>
          </a:p>
        </p:txBody>
      </p:sp>
      <p:sp>
        <p:nvSpPr>
          <p:cNvPr id="54280" name="Text Box 8" title=""/>
          <p:cNvSpPr txBox="1"/>
          <p:nvPr/>
        </p:nvSpPr>
        <p:spPr>
          <a:xfrm>
            <a:off x="1774825" y="4221163"/>
            <a:ext cx="6372225" cy="579437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3200" b="1">
                <a:latin typeface="Arial" pitchFamily="34" charset="0"/>
              </a:rPr>
              <a:t>梦入神山教神妪，老鱼跳波瘦蛟舞</a:t>
            </a:r>
            <a:endParaRPr kumimoji="0" lang="zh-CN" altLang="en-US" sz="3200" b="1">
              <a:latin typeface="Arial" pitchFamily="34" charset="0"/>
            </a:endParaRPr>
          </a:p>
        </p:txBody>
      </p:sp>
      <p:sp>
        <p:nvSpPr>
          <p:cNvPr id="54281" name="Text Box 9" title=""/>
          <p:cNvSpPr txBox="1"/>
          <p:nvPr/>
        </p:nvSpPr>
        <p:spPr>
          <a:xfrm>
            <a:off x="8832850" y="4292600"/>
            <a:ext cx="1584325" cy="579438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3200" b="1">
                <a:latin typeface="Arial" pitchFamily="34" charset="0"/>
              </a:rPr>
              <a:t>  神山</a:t>
            </a:r>
            <a:endParaRPr kumimoji="0" lang="zh-CN" altLang="en-US" sz="3200" b="1">
              <a:latin typeface="Arial" pitchFamily="34" charset="0"/>
            </a:endParaRPr>
          </a:p>
        </p:txBody>
      </p:sp>
      <p:sp>
        <p:nvSpPr>
          <p:cNvPr id="54282" name="Text Box 10" title=""/>
          <p:cNvSpPr txBox="1"/>
          <p:nvPr/>
        </p:nvSpPr>
        <p:spPr>
          <a:xfrm>
            <a:off x="1847850" y="5445125"/>
            <a:ext cx="6659563" cy="579438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3200" b="1">
                <a:latin typeface="Arial" pitchFamily="34" charset="0"/>
              </a:rPr>
              <a:t>吴质不眠倚桂树，露脚斜飞湿寒兔</a:t>
            </a:r>
            <a:endParaRPr kumimoji="0" lang="zh-CN" altLang="en-US" sz="3200" b="1">
              <a:latin typeface="Arial" pitchFamily="34" charset="0"/>
            </a:endParaRPr>
          </a:p>
        </p:txBody>
      </p:sp>
      <p:sp>
        <p:nvSpPr>
          <p:cNvPr id="54283" name="Text Box 11" title=""/>
          <p:cNvSpPr txBox="1"/>
          <p:nvPr/>
        </p:nvSpPr>
        <p:spPr>
          <a:xfrm>
            <a:off x="9048750" y="5516563"/>
            <a:ext cx="1079500" cy="579437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3200" b="1">
                <a:latin typeface="Arial" pitchFamily="34" charset="0"/>
              </a:rPr>
              <a:t>月宫</a:t>
            </a:r>
            <a:endParaRPr kumimoji="0" lang="zh-CN" altLang="en-US" sz="3200" b="1">
              <a:latin typeface="Arial" pitchFamily="34" charset="0"/>
            </a:endParaRPr>
          </a:p>
        </p:txBody>
      </p:sp>
      <p:sp>
        <p:nvSpPr>
          <p:cNvPr id="54284" name="AutoShape 12" title=""/>
          <p:cNvSpPr/>
          <p:nvPr/>
        </p:nvSpPr>
        <p:spPr>
          <a:xfrm>
            <a:off x="8328025" y="1773238"/>
            <a:ext cx="73025" cy="4319587"/>
          </a:xfrm>
          <a:prstGeom prst="rightBrace">
            <a:avLst>
              <a:gd name="adj1" fmla="val 492935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  <a:effectLst/>
        </p:spPr>
        <p:txBody>
          <a:bodyPr wrap="none" anchor="ctr" anchorCtr="0">
            <a:no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54285" name="AutoShape 13" title=""/>
          <p:cNvSpPr/>
          <p:nvPr/>
        </p:nvSpPr>
        <p:spPr>
          <a:xfrm>
            <a:off x="9551988" y="2420938"/>
            <a:ext cx="73025" cy="647700"/>
          </a:xfrm>
          <a:prstGeom prst="downArrow">
            <a:avLst>
              <a:gd name="adj1" fmla="val 50000"/>
              <a:gd name="adj2" fmla="val 221739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  <a:effectLst/>
        </p:spPr>
        <p:txBody>
          <a:bodyPr vert="vert" wrap="none" anchor="ctr" anchorCtr="0">
            <a:no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54286" name="AutoShape 14" title=""/>
          <p:cNvSpPr/>
          <p:nvPr/>
        </p:nvSpPr>
        <p:spPr>
          <a:xfrm>
            <a:off x="9625013" y="3860800"/>
            <a:ext cx="71437" cy="504825"/>
          </a:xfrm>
          <a:prstGeom prst="downArrow">
            <a:avLst>
              <a:gd name="adj1" fmla="val 50000"/>
              <a:gd name="adj2" fmla="val 176668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  <a:effectLst/>
        </p:spPr>
        <p:txBody>
          <a:bodyPr vert="vert" wrap="none" anchor="ctr" anchorCtr="0">
            <a:no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54287" name="AutoShape 15" title=""/>
          <p:cNvSpPr/>
          <p:nvPr/>
        </p:nvSpPr>
        <p:spPr>
          <a:xfrm>
            <a:off x="9551988" y="4941888"/>
            <a:ext cx="73025" cy="574675"/>
          </a:xfrm>
          <a:prstGeom prst="downArrow">
            <a:avLst>
              <a:gd name="adj1" fmla="val 50000"/>
              <a:gd name="adj2" fmla="val 196739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  <a:effectLst/>
        </p:spPr>
        <p:txBody>
          <a:bodyPr vert="vert" wrap="none" anchor="ctr" anchorCtr="0">
            <a:no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54288" name="Text Box 16" title=""/>
          <p:cNvSpPr txBox="1"/>
          <p:nvPr/>
        </p:nvSpPr>
        <p:spPr>
          <a:xfrm>
            <a:off x="5951538" y="476250"/>
            <a:ext cx="4248150" cy="7620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0" lang="zh-CN" altLang="en-US" sz="4400" b="1">
                <a:latin typeface="Arial" pitchFamily="34" charset="0"/>
              </a:rPr>
              <a:t>音乐效果</a:t>
            </a:r>
            <a:endParaRPr kumimoji="0" lang="zh-CN" altLang="en-US" sz="4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427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  <p:bldP spid="54279" grpId="0"/>
      <p:bldP spid="54280" grpId="0"/>
      <p:bldP spid="54281" grpId="0"/>
      <p:bldP spid="54282" grpId="0"/>
      <p:bldP spid="54283" grpId="0"/>
      <p:bldP spid="542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9218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55298" name="Rectangle 2" title=""/>
          <p:cNvSpPr>
            <a:spLocks noGrp="1" noChangeArrowheads="1"/>
          </p:cNvSpPr>
          <p:nvPr>
            <p:ph type="title"/>
          </p:nvPr>
        </p:nvSpPr>
        <p:spPr>
          <a:xfrm>
            <a:off x="3575050" y="0"/>
            <a:ext cx="7092950" cy="194151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marL="0" lvl="0" indent="0" hangingPunct="0"/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 </a:t>
            </a:r>
            <a:r>
              <a:rPr lang="zh-CN" altLang="en-US" sz="3500" b="1" spc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梦入神山教神妪，老鱼跳波瘦蛟舞</a:t>
            </a:r>
            <a:endParaRPr lang="zh-CN" altLang="en-US" sz="3500" b="1">
              <a:effectLst>
                <a:outerShdw blurRad="38100" dist="38100" dir="2700000" algn="tl">
                  <a:srgbClr val="FFFFFF"/>
                </a:outerShdw>
              </a:effectLst>
              <a:ea typeface="宋体" pitchFamily="2" charset="-122"/>
            </a:endParaRPr>
          </a:p>
        </p:txBody>
      </p:sp>
      <p:sp>
        <p:nvSpPr>
          <p:cNvPr id="55299" name="Rectangle 3" title=""/>
          <p:cNvSpPr>
            <a:spLocks noGrp="1"/>
          </p:cNvSpPr>
          <p:nvPr>
            <p:ph idx="1"/>
          </p:nvPr>
        </p:nvSpPr>
        <p:spPr>
          <a:xfrm>
            <a:off x="3792538" y="1628775"/>
            <a:ext cx="6875462" cy="5229225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>
                <a:ea typeface="华文新魏" pitchFamily="2" charset="-122"/>
              </a:rPr>
              <a:t>那美妙绝伦的乐声传入神山，神妪也为之感动不已；乐声感物至深，致使“老鱼跳波瘦蛟舞”。</a:t>
            </a:r>
            <a:endParaRPr lang="zh-CN" altLang="en-US" b="1">
              <a:ea typeface="华文新魏" pitchFamily="2" charset="-122"/>
            </a:endParaRPr>
          </a:p>
          <a:p>
            <a:pPr lvl="0"/>
            <a:r>
              <a:rPr lang="zh-CN" altLang="en-US" b="1">
                <a:ea typeface="华文新魏" pitchFamily="2" charset="-122"/>
              </a:rPr>
              <a:t>老鱼和瘦蛟本来羸弱乏力，行动艰难，现在竟然伴随着音乐的旋律腾跃起舞，这种出其不意的形象描写，使那无形美妙的箜篌声浮雕般地呈现在读者的眼前了</a:t>
            </a:r>
            <a:r>
              <a:rPr lang="zh-CN" altLang="en-US">
                <a:ea typeface="宋体" pitchFamily="2" charset="-122"/>
              </a:rPr>
              <a:t>。 </a:t>
            </a:r>
            <a:br>
              <a:rPr lang="zh-CN" altLang="en-US">
                <a:ea typeface="宋体" pitchFamily="2" charset="-122"/>
              </a:rPr>
            </a:b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56322" name="Rectangle 3" title=""/>
          <p:cNvSpPr>
            <a:spLocks noGrp="1"/>
          </p:cNvSpPr>
          <p:nvPr>
            <p:ph idx="1"/>
          </p:nvPr>
        </p:nvSpPr>
        <p:spPr>
          <a:xfrm>
            <a:off x="3792538" y="1484313"/>
            <a:ext cx="6875462" cy="5030787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3600" b="1" u="sng">
                <a:latin typeface="华文新魏" pitchFamily="2" charset="-122"/>
                <a:ea typeface="华文新魏" pitchFamily="2" charset="-122"/>
              </a:rPr>
              <a:t>侧面烘托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，通过描摹音乐效果老衬托音乐本身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、运用化无形为有形的</a:t>
            </a:r>
            <a:r>
              <a:rPr lang="zh-CN" altLang="en-US" sz="3600" b="1" u="sng">
                <a:latin typeface="华文新魏" pitchFamily="2" charset="-122"/>
                <a:ea typeface="华文新魏" pitchFamily="2" charset="-122"/>
              </a:rPr>
              <a:t>通感手法和夸张手法</a:t>
            </a:r>
            <a:endParaRPr lang="zh-CN" altLang="en-US" sz="3600" b="1" u="sng"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、运用</a:t>
            </a:r>
            <a:r>
              <a:rPr lang="zh-CN" altLang="en-US" sz="3600" b="1" u="sng">
                <a:latin typeface="华文新魏" pitchFamily="2" charset="-122"/>
                <a:ea typeface="华文新魏" pitchFamily="2" charset="-122"/>
              </a:rPr>
              <a:t>浪漫主义的手法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，用自由的想象和瑰丽的神会世界来表现音乐世界的。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6322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charRg st="4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6322">
                                            <p:txEl>
                                              <p:charRg st="44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57346" name="Rectangle 2" title="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noFill/>
          <a:ln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zh-CN" altLang="en-US" b="1">
                <a:ea typeface="宋体" pitchFamily="2" charset="-122"/>
              </a:rPr>
              <a:t>通感</a:t>
            </a:r>
            <a:endParaRPr lang="zh-CN" altLang="en-US" b="1">
              <a:ea typeface="宋体" pitchFamily="2" charset="-122"/>
            </a:endParaRPr>
          </a:p>
        </p:txBody>
      </p:sp>
      <p:sp>
        <p:nvSpPr>
          <p:cNvPr id="57347" name="Rectangle 3" title=""/>
          <p:cNvSpPr>
            <a:spLocks noGrp="1"/>
          </p:cNvSpPr>
          <p:nvPr>
            <p:ph idx="1"/>
          </p:nvPr>
        </p:nvSpPr>
        <p:spPr>
          <a:xfrm>
            <a:off x="3863975" y="1600200"/>
            <a:ext cx="6804025" cy="4997450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b="1" u="sng">
                <a:ea typeface="宋体" pitchFamily="2" charset="-122"/>
              </a:rPr>
              <a:t>通感就是把不同感官的感觉沟通起来，借联想引起感觉转移</a:t>
            </a:r>
            <a:r>
              <a:rPr lang="zh-CN" altLang="en-US" sz="3600" b="1">
                <a:ea typeface="宋体" pitchFamily="2" charset="-122"/>
              </a:rPr>
              <a:t>。</a:t>
            </a:r>
            <a:endParaRPr lang="zh-CN" altLang="en-US" sz="3600" b="1">
              <a:ea typeface="宋体" pitchFamily="2" charset="-122"/>
            </a:endParaRPr>
          </a:p>
          <a:p>
            <a:pPr lvl="0"/>
            <a:r>
              <a:rPr lang="zh-CN" altLang="en-US" sz="3600" b="1">
                <a:ea typeface="宋体" pitchFamily="2" charset="-122"/>
              </a:rPr>
              <a:t>“以感觉写感觉”。</a:t>
            </a:r>
            <a:endParaRPr lang="zh-CN" altLang="en-US" sz="3600" b="1">
              <a:ea typeface="宋体" pitchFamily="2" charset="-122"/>
            </a:endParaRPr>
          </a:p>
          <a:p>
            <a:pPr lvl="0"/>
            <a:r>
              <a:rPr lang="zh-CN" altLang="en-US" sz="3600" b="1">
                <a:ea typeface="宋体" pitchFamily="2" charset="-122"/>
              </a:rPr>
              <a:t>通感技巧的运用，能突破语言的局限，丰富表情达意的审美情趣，收到增强文采的艺术效果。</a:t>
            </a:r>
            <a:br>
              <a:rPr lang="zh-CN" altLang="en-US" sz="3600" b="1">
                <a:ea typeface="宋体" pitchFamily="2" charset="-122"/>
              </a:rPr>
            </a:br>
            <a:endParaRPr lang="zh-CN" altLang="en-US" sz="3600" b="1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58370" name="Rectangle 2" title=""/>
          <p:cNvSpPr>
            <a:spLocks noGrp="1" noChangeArrowheads="1"/>
          </p:cNvSpPr>
          <p:nvPr>
            <p:ph type="title"/>
          </p:nvPr>
        </p:nvSpPr>
        <p:spPr>
          <a:xfrm>
            <a:off x="3792538" y="0"/>
            <a:ext cx="6875462" cy="114300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kern="1200" baseline="0">
                <a:solidFill>
                  <a:schemeClr val="tx1"/>
                </a:solidFill>
                <a:latin typeface="Calibri Light" pitchFamily="34" charset="0"/>
                <a:ea typeface="+mj-ea"/>
                <a:cs typeface="+mj-cs"/>
              </a:defRPr>
            </a:lvl1pPr>
          </a:lstStyle>
          <a:p>
            <a:pPr marL="0" lvl="0" indent="0" hangingPunct="0"/>
            <a:r>
              <a:rPr lang="zh-CN" altLang="en-US" sz="7200" b="1" spc="0">
                <a:effectLst>
                  <a:outerShdw blurRad="38100" dist="38100" dir="2700000" algn="tl">
                    <a:srgbClr val="FFFFFF"/>
                  </a:outerShdw>
                </a:effectLst>
                <a:ea typeface="华文行楷" pitchFamily="2" charset="-122"/>
              </a:rPr>
              <a:t>李贺诗中的名句</a:t>
            </a:r>
            <a:r>
              <a:rPr lang="zh-CN" altLang="en-US" sz="7200" b="1" spc="0">
                <a:ea typeface="华文行楷" pitchFamily="2" charset="-122"/>
              </a:rPr>
              <a:t>：</a:t>
            </a:r>
            <a:endParaRPr lang="zh-CN" altLang="en-US" sz="7200" b="1">
              <a:ea typeface="华文行楷" pitchFamily="2" charset="-122"/>
            </a:endParaRPr>
          </a:p>
        </p:txBody>
      </p:sp>
      <p:sp>
        <p:nvSpPr>
          <p:cNvPr id="58371" name="Rectangle 3" title=""/>
          <p:cNvSpPr>
            <a:spLocks noGrp="1"/>
          </p:cNvSpPr>
          <p:nvPr>
            <p:ph idx="1"/>
          </p:nvPr>
        </p:nvSpPr>
        <p:spPr>
          <a:xfrm>
            <a:off x="3648075" y="1268413"/>
            <a:ext cx="7019925" cy="5589587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Font typeface="Wingdings" pitchFamily="2" charset="2"/>
              <a:buNone/>
            </a:pPr>
            <a:r>
              <a:rPr lang="en-US" altLang="zh-CN" b="1">
                <a:ea typeface="宋体" pitchFamily="2" charset="-122"/>
              </a:rPr>
              <a:t> 1</a:t>
            </a:r>
            <a:r>
              <a:rPr lang="zh-CN" altLang="en-US" b="1">
                <a:ea typeface="宋体" pitchFamily="2" charset="-122"/>
              </a:rPr>
              <a:t>、黑云压城城欲摧，甲光向日金鳞开 </a:t>
            </a:r>
            <a:endParaRPr lang="zh-CN" altLang="en-US" b="1">
              <a:ea typeface="宋体" pitchFamily="2" charset="-122"/>
            </a:endParaRPr>
          </a:p>
          <a:p>
            <a:pPr lvl="0">
              <a:buFont typeface="Wingdings" pitchFamily="2" charset="2"/>
              <a:buNone/>
            </a:pPr>
            <a:endParaRPr lang="en-US" altLang="zh-CN" b="1">
              <a:ea typeface="宋体" pitchFamily="2" charset="-122"/>
            </a:endParaRPr>
          </a:p>
          <a:p>
            <a:pPr lvl="0">
              <a:buFont typeface="Wingdings" pitchFamily="2" charset="2"/>
              <a:buNone/>
            </a:pPr>
            <a:r>
              <a:rPr lang="en-US" altLang="zh-CN" b="1">
                <a:ea typeface="宋体" pitchFamily="2" charset="-122"/>
              </a:rPr>
              <a:t> 2</a:t>
            </a:r>
            <a:r>
              <a:rPr lang="zh-CN" altLang="en-US" b="1">
                <a:ea typeface="宋体" pitchFamily="2" charset="-122"/>
              </a:rPr>
              <a:t>、女娲炼石补天处，石破天惊逗秋雨</a:t>
            </a:r>
            <a:endParaRPr lang="zh-CN" altLang="en-US" b="1">
              <a:ea typeface="宋体" pitchFamily="2" charset="-122"/>
            </a:endParaRPr>
          </a:p>
          <a:p>
            <a:pPr lvl="0">
              <a:buFont typeface="Wingdings" pitchFamily="2" charset="2"/>
              <a:buNone/>
            </a:pPr>
            <a:endParaRPr lang="en-US" altLang="zh-CN" b="1">
              <a:ea typeface="宋体" pitchFamily="2" charset="-122"/>
            </a:endParaRPr>
          </a:p>
          <a:p>
            <a:pPr lvl="0">
              <a:buFont typeface="Wingdings" pitchFamily="2" charset="2"/>
              <a:buNone/>
            </a:pPr>
            <a:r>
              <a:rPr lang="en-US" altLang="zh-CN" b="1">
                <a:ea typeface="宋体" pitchFamily="2" charset="-122"/>
              </a:rPr>
              <a:t> 3</a:t>
            </a:r>
            <a:r>
              <a:rPr lang="zh-CN" altLang="en-US" b="1">
                <a:ea typeface="宋体" pitchFamily="2" charset="-122"/>
              </a:rPr>
              <a:t>、衰兰送客咸阳道， 天若有情天亦老（凡是有情之物都会衰老枯谢。别看苍天日出月没，光景常新，终古不变。假若它有情的话，也照样会衰老。“天若有情天亦老”这一句设想奇伟，司马光称为“奇绝无对”。毛泽东“天若有情天亦老，人间正道是沧桑”</a:t>
            </a:r>
            <a:r>
              <a:rPr lang="en-US" altLang="zh-CN" b="1">
                <a:ea typeface="宋体" pitchFamily="2" charset="-122"/>
              </a:rPr>
              <a:t>)</a:t>
            </a:r>
            <a:endParaRPr lang="en-US" altLang="zh-CN" b="1"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10242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26987"/>
            <a:ext cx="9144000" cy="6884987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11266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7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pic>
        <p:nvPicPr>
          <p:cNvPr id="13314" name="Picture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heme/theme1.xml><?xml version="1.0" encoding="utf-8"?>
<a:theme xmlns:r="http://schemas.openxmlformats.org/officeDocument/2006/relationships" xmlns:a="http://schemas.openxmlformats.org/drawingml/2006/main" name="CDESIGN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77</Paragraphs>
  <Slides>53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baseType="lpstr" size="64">
      <vt:lpstr>Arial</vt:lpstr>
      <vt:lpstr>Calibri Light</vt:lpstr>
      <vt:lpstr>Calibri</vt:lpstr>
      <vt:lpstr>Times New Roman</vt:lpstr>
      <vt:lpstr>宋体</vt:lpstr>
      <vt:lpstr>黑体</vt:lpstr>
      <vt:lpstr>华文新魏</vt:lpstr>
      <vt:lpstr>Wingdings</vt:lpstr>
      <vt:lpstr>方正姚体</vt:lpstr>
      <vt:lpstr>华文行楷</vt:lpstr>
      <vt:lpstr>CDESIGNE</vt:lpstr>
      <vt:lpstr>                       李贺李凭箜篌引</vt:lpstr>
      <vt:lpstr>箜篌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疏通文意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李贺</vt:lpstr>
      <vt:lpstr>宗室王孙</vt:lpstr>
      <vt:lpstr>PowerPoint Presentation</vt:lpstr>
      <vt:lpstr>仕途失意</vt:lpstr>
      <vt:lpstr>PowerPoint Presentation</vt:lpstr>
      <vt:lpstr>晚年漂泊</vt:lpstr>
      <vt:lpstr>诗歌特点</vt:lpstr>
      <vt:lpstr>PowerPoint Presentation</vt:lpstr>
      <vt:lpstr>PowerPoint Presentation</vt:lpstr>
      <vt:lpstr>PowerPoint Presentation</vt:lpstr>
      <vt:lpstr>PowerPoint Presentation</vt:lpstr>
      <vt:lpstr>走进箜篌引</vt:lpstr>
      <vt:lpstr>PowerPoint Presentation</vt:lpstr>
      <vt:lpstr>李凭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表现手法</vt:lpstr>
      <vt:lpstr>描写音乐关键是化抽象为具体，李贺怎么描写李凭弹箜篌的呢？</vt:lpstr>
      <vt:lpstr>PowerPoint Presentation</vt:lpstr>
      <vt:lpstr>为什么先交代乐声后写人物呢？</vt:lpstr>
      <vt:lpstr>PowerPoint Presentation</vt:lpstr>
      <vt:lpstr>PowerPoint Presentation</vt:lpstr>
      <vt:lpstr>角度之三</vt:lpstr>
      <vt:lpstr> 梦入神山教神妪，老鱼跳波瘦蛟舞</vt:lpstr>
      <vt:lpstr>PowerPoint Presentation</vt:lpstr>
      <vt:lpstr>通感</vt:lpstr>
      <vt:lpstr>李贺诗中的名句：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2023-09-06T12:53:41.446</cp:lastPrinted>
  <dcterms:created xsi:type="dcterms:W3CDTF">2023-09-06T12:53:41Z</dcterms:created>
  <dcterms:modified xsi:type="dcterms:W3CDTF">2023-09-06T04:53:41Z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